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7"/>
  </p:notesMasterIdLst>
  <p:handoutMasterIdLst>
    <p:handoutMasterId r:id="rId58"/>
  </p:handoutMasterIdLst>
  <p:sldIdLst>
    <p:sldId id="256" r:id="rId7"/>
    <p:sldId id="327" r:id="rId8"/>
    <p:sldId id="257" r:id="rId9"/>
    <p:sldId id="302" r:id="rId10"/>
    <p:sldId id="301" r:id="rId11"/>
    <p:sldId id="303" r:id="rId12"/>
    <p:sldId id="277" r:id="rId13"/>
    <p:sldId id="282" r:id="rId14"/>
    <p:sldId id="283" r:id="rId15"/>
    <p:sldId id="281" r:id="rId16"/>
    <p:sldId id="304" r:id="rId17"/>
    <p:sldId id="305" r:id="rId18"/>
    <p:sldId id="308" r:id="rId19"/>
    <p:sldId id="306" r:id="rId20"/>
    <p:sldId id="307" r:id="rId21"/>
    <p:sldId id="322" r:id="rId22"/>
    <p:sldId id="309" r:id="rId23"/>
    <p:sldId id="315" r:id="rId24"/>
    <p:sldId id="316" r:id="rId25"/>
    <p:sldId id="321" r:id="rId26"/>
    <p:sldId id="317" r:id="rId27"/>
    <p:sldId id="319" r:id="rId28"/>
    <p:sldId id="320" r:id="rId29"/>
    <p:sldId id="313" r:id="rId30"/>
    <p:sldId id="310" r:id="rId31"/>
    <p:sldId id="284" r:id="rId32"/>
    <p:sldId id="286" r:id="rId33"/>
    <p:sldId id="311" r:id="rId34"/>
    <p:sldId id="312" r:id="rId35"/>
    <p:sldId id="288" r:id="rId36"/>
    <p:sldId id="289" r:id="rId37"/>
    <p:sldId id="314" r:id="rId38"/>
    <p:sldId id="290" r:id="rId39"/>
    <p:sldId id="291" r:id="rId40"/>
    <p:sldId id="292" r:id="rId41"/>
    <p:sldId id="296" r:id="rId42"/>
    <p:sldId id="293" r:id="rId43"/>
    <p:sldId id="297" r:id="rId44"/>
    <p:sldId id="298" r:id="rId45"/>
    <p:sldId id="323" r:id="rId46"/>
    <p:sldId id="325" r:id="rId47"/>
    <p:sldId id="326" r:id="rId48"/>
    <p:sldId id="299" r:id="rId49"/>
    <p:sldId id="300" r:id="rId50"/>
    <p:sldId id="324" r:id="rId51"/>
    <p:sldId id="294" r:id="rId52"/>
    <p:sldId id="275" r:id="rId53"/>
    <p:sldId id="276" r:id="rId54"/>
    <p:sldId id="328" r:id="rId55"/>
    <p:sldId id="267" r:id="rId5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62"/>
    <p:restoredTop sz="70898" autoAdjust="0"/>
  </p:normalViewPr>
  <p:slideViewPr>
    <p:cSldViewPr snapToGrid="0">
      <p:cViewPr>
        <p:scale>
          <a:sx n="85" d="100"/>
          <a:sy n="85" d="100"/>
        </p:scale>
        <p:origin x="2440" y="464"/>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explored the process of developing a test first but to explore the full Test Driven Development (TDD) cycle we need to refactor the code that we wrote.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Refactoring is the process</a:t>
            </a:r>
            <a:r>
              <a:rPr lang="en-US" baseline="0" dirty="0" smtClean="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installation of the web server can be expressed with this one resource. Within the new recipe add the following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defined the installation of the webserver in a separate recipe it is time to remove the installation 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89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a:t>
            </a:r>
            <a:r>
              <a:rPr lang="en-US" baseline="0" dirty="0" smtClean="0"/>
              <a:t> it with the '</a:t>
            </a:r>
            <a:r>
              <a:rPr lang="en-US" baseline="0" dirty="0" err="1" smtClean="0"/>
              <a:t>include_recipe</a:t>
            </a:r>
            <a:r>
              <a:rPr lang="en-US" baseline="0" dirty="0" smtClean="0"/>
              <a:t>' method that retrieves the contents of that recipe and includes it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160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has changed. It is now time to ensure that we did everything right by converging the latest changes against the test instance and then verifying the changes by executing our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172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a:t>
            </a:r>
            <a:r>
              <a:rPr lang="en-US" baseline="0" dirty="0" smtClean="0"/>
              <a:t> a change is made to a recipe or component of the cookbook it is important to converge the latest cookbook against the test instance.</a:t>
            </a:r>
          </a:p>
          <a:p>
            <a:endParaRPr lang="en-US" baseline="0" dirty="0" smtClean="0"/>
          </a:p>
          <a:p>
            <a:r>
              <a:rPr lang="en-US" baseline="0" dirty="0" smtClean="0"/>
              <a:t>If an error occurs that likely means that you have a typo within your default recipe or the install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80381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901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were able to refactor the cookbook while implementing the installation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5719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smtClean="0"/>
          </a:p>
          <a:p>
            <a:r>
              <a:rPr lang="en-US" baseline="0" dirty="0" smtClean="0"/>
              <a:t>When you are done we will review the next few slides together to review your work.</a:t>
            </a:r>
          </a:p>
          <a:p>
            <a:endParaRPr lang="en-US" baseline="0" dirty="0" smtClean="0"/>
          </a:p>
          <a:p>
            <a:r>
              <a:rPr lang="en-US" baseline="0" dirty="0" smtClean="0"/>
              <a:t>Instructor Note: Another exercise follows this one to manage the service.</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277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a:t>
            </a:r>
            <a:r>
              <a:rPr lang="en-US" baseline="0" dirty="0" smtClean="0"/>
              <a:t> the configuration recipe within the webserver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33642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all the resources that are related to the configuration of the webserver within this new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277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the often forgotten step</a:t>
            </a:r>
            <a:r>
              <a:rPr lang="en-US" baseline="0" dirty="0" smtClean="0"/>
              <a:t> in the TDD cycle. When we are able to get our expectations to pass we immediately want to move to our next requirement or next cookbook. </a:t>
            </a:r>
          </a:p>
          <a:p>
            <a:endParaRPr lang="en-US" baseline="0" dirty="0" smtClean="0"/>
          </a:p>
          <a:p>
            <a:r>
              <a:rPr lang="en-US" baseline="0" dirty="0" smtClean="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configuration</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7382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configuration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56585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recipe changed so it is important to converge the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8877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3780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you have successfully refactored the</a:t>
            </a:r>
            <a:r>
              <a:rPr lang="en-US" baseline="0" dirty="0" smtClean="0"/>
              <a:t> webserver configuration into its own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8741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service.</a:t>
            </a:r>
          </a:p>
          <a:p>
            <a:endParaRPr lang="en-US" baseline="0" dirty="0" smtClean="0"/>
          </a:p>
          <a:p>
            <a:r>
              <a:rPr lang="en-US" baseline="0" dirty="0" smtClean="0"/>
              <a:t>When you are done we will review the next few slides together to review your work.</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1399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Generate</a:t>
            </a:r>
            <a:r>
              <a:rPr lang="en-US" baseline="0" dirty="0" smtClean="0"/>
              <a:t> the service recipe within the webserver cookbook.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Define</a:t>
            </a:r>
            <a:r>
              <a:rPr lang="en-US" baseline="0" dirty="0" smtClean="0"/>
              <a:t> all the resources that are related to the service of the webserver within this new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991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service</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0503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service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997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recipe changed so it is important to converge the instance.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9082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a:t>
            </a:r>
            <a:r>
              <a:rPr lang="en-US" baseline="0" dirty="0" smtClean="0"/>
              <a:t> everything converges successfully it is time to verify the state of the instance with the test that we have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7573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Congratulations you have successfully refactored the</a:t>
            </a:r>
            <a:r>
              <a:rPr lang="en-US" baseline="0" dirty="0" smtClean="0"/>
              <a:t> webserver service into its own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0121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group</a:t>
            </a:r>
            <a:r>
              <a:rPr lang="en-US" baseline="0" dirty="0" smtClean="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smtClean="0"/>
          </a:p>
          <a:p>
            <a:r>
              <a:rPr lang="en-US" baseline="0" dirty="0" smtClean="0"/>
              <a:t>The omission (or in this case removal of code) of resources could have happened. When we refactored the default recipe we may have remembered to remove the resources that manage the configuration but forgot to use the '</a:t>
            </a:r>
            <a:r>
              <a:rPr lang="en-US" baseline="0" dirty="0" err="1" smtClean="0"/>
              <a:t>include_recipe</a:t>
            </a:r>
            <a:r>
              <a:rPr lang="en-US" baseline="0" dirty="0" smtClean="0"/>
              <a:t>' to ensure we loaded the new recipe. Or it is possible that we created a service recipe that we never populated but made all the appropriate changes to the default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241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Removing code from</a:t>
            </a:r>
            <a:r>
              <a:rPr lang="en-US" baseline="0" dirty="0" smtClean="0"/>
              <a:t> a recipe or recipes is a small change. So is introducing a typo into the code, specifying a different resource name or changing the value of a resource attribute. </a:t>
            </a:r>
            <a:r>
              <a:rPr lang="en-US" dirty="0" smtClean="0"/>
              <a:t>The process</a:t>
            </a:r>
            <a:r>
              <a:rPr lang="en-US" baseline="0" dirty="0" smtClean="0"/>
              <a:t> of modifying the code in small ways and then executing the test suite against it is often times referred to as mutation testing.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4641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leave this module, let's do a little mutation testing, to ensure the test that we have defined is good enough.</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472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default recipe and choose</a:t>
            </a:r>
            <a:r>
              <a:rPr lang="en-US" baseline="0" dirty="0" smtClean="0"/>
              <a:t> one line to remove or comment out. Here I have chosen to comment out the first line that includes the install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18282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with that small mutation in place it is time to converge the cookbook and 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643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9074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Verification of</a:t>
            </a:r>
            <a:r>
              <a:rPr lang="en-US" baseline="0" dirty="0" smtClean="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0715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initial implementation of the default recipe for the </a:t>
            </a:r>
            <a:r>
              <a:rPr lang="en-US" baseline="0" dirty="0" err="1" smtClean="0"/>
              <a:t>httpd</a:t>
            </a:r>
            <a:r>
              <a:rPr lang="en-US" baseline="0" dirty="0" smtClean="0"/>
              <a:t> cookbook defined the entire installation, configuration, and management of the service within a single recipe. This implementation has the benefit of being entirely readable from a single recipe. However, it does not easily allow for other cookbooks that may want to use the </a:t>
            </a:r>
            <a:r>
              <a:rPr lang="en-US" baseline="0" dirty="0" err="1" smtClean="0"/>
              <a:t>httpd</a:t>
            </a:r>
            <a:r>
              <a:rPr lang="en-US" baseline="0" dirty="0" smtClean="0"/>
              <a:t> cookbook to easily choose the components that it may need.</a:t>
            </a:r>
          </a:p>
          <a:p>
            <a:endParaRPr lang="en-US" baseline="0" dirty="0" smtClean="0"/>
          </a:p>
          <a:p>
            <a:r>
              <a:rPr lang="en-US" baseline="0" dirty="0" smtClean="0"/>
              <a:t>An example of this is that we may deploy </a:t>
            </a:r>
            <a:r>
              <a:rPr lang="en-US" baseline="0" dirty="0" err="1" smtClean="0"/>
              <a:t>wordpress</a:t>
            </a:r>
            <a:r>
              <a:rPr lang="en-US" baseline="0" dirty="0" smtClean="0"/>
              <a:t> or some other web application that relies on the apache webserver installed and running. In this new cookbook we would like to re-use the resources of the content that installs apache and the resources that manage the service. We most likely do not want to setup a test page that greets people. We are likely going to replace it with application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smtClean="0"/>
          </a:p>
          <a:p>
            <a:r>
              <a:rPr lang="en-US" baseline="0" dirty="0" smtClean="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smtClean="0"/>
          </a:p>
          <a:p>
            <a:r>
              <a:rPr lang="en-US" baseline="0" dirty="0" smtClean="0"/>
              <a:t>To ensure our cookbook works on a new system it is important to delete the test instance and start over.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91965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provides the 'destroy' subcommand. </a:t>
            </a:r>
            <a:r>
              <a:rPr lang="en-US" dirty="0" smtClean="0"/>
              <a:t>Destroy is available at all stages and essentially cleans up the instance.</a:t>
            </a:r>
            <a:r>
              <a:rPr lang="en-US" baseline="0" dirty="0" smtClean="0"/>
              <a:t> This is useful when you make changes to the configuration policy you define and you want to ensure that it will work on a brand new instance.</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27828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1733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'kitchen test' is useful if want to ensure the policy you defined works on a new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2152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'kitchen</a:t>
            </a:r>
            <a:r>
              <a:rPr lang="en-US" baseline="0" dirty="0" smtClean="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smtClean="0"/>
              <a:t>The test that you wrote correctly verifies the state of the system. What is important to notice is that there are important differences in the Test Kitchen commands.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08267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smtClean="0"/>
          </a:p>
          <a:p>
            <a:r>
              <a:rPr lang="en-US" baseline="0" dirty="0" smtClean="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315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a:t>
            </a:r>
            <a:r>
              <a:rPr lang="en-US" baseline="0" dirty="0" smtClean="0"/>
              <a:t> code and causing a failure showed us some of the differences between 'kitchen converge and verify' and 'kitchen test'. To ensure that we understand these important differences let's have a discussion.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1601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69065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093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1794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include_recipe</a:t>
            </a:r>
            <a:r>
              <a:rPr lang="en-US" dirty="0" smtClean="0"/>
              <a:t>' method</a:t>
            </a:r>
            <a:r>
              <a:rPr lang="en-US" baseline="0" dirty="0" smtClean="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1760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allow better re-use we can choose to refactor a single recipe into more modular recipes that focus on their individual concerns. Then these recipes can be included into the original single recipe through the '</a:t>
            </a:r>
            <a:r>
              <a:rPr lang="en-US" baseline="0" dirty="0" err="1" smtClean="0"/>
              <a:t>include_recipe</a:t>
            </a:r>
            <a:r>
              <a:rPr lang="en-US" baseline="0" dirty="0" smtClean="0"/>
              <a:t>' method.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more modular</a:t>
            </a:r>
            <a:r>
              <a:rPr lang="en-US" baseline="0" dirty="0" smtClean="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smtClean="0"/>
          </a:p>
          <a:p>
            <a:r>
              <a:rPr lang="en-US" baseline="0" dirty="0" smtClean="0"/>
              <a:t>Together we will work through creating a recipe that manages the installation of the webserver.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a:t>
            </a:r>
            <a:r>
              <a:rPr lang="en-US" baseline="0" dirty="0" smtClean="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are within the</a:t>
            </a:r>
            <a:r>
              <a:rPr lang="en-US" baseline="0" dirty="0" smtClean="0"/>
              <a:t> cookbook directory you simply need to provide it the name of the recipe you want created.</a:t>
            </a:r>
          </a:p>
          <a:p>
            <a:endParaRPr lang="en-US" baseline="0" dirty="0" smtClean="0"/>
          </a:p>
          <a:p>
            <a:r>
              <a:rPr lang="en-US" baseline="0" dirty="0" smtClean="0"/>
              <a:t>Instructor Note: The generator will create the recipe file with the recipes directory and also a spec file within the unit test directory. Unit testing is a topic that we will discuss in the next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Cookbooks with Tests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Install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smtClean="0"/>
              <a:t>Include the Install Recipe</a:t>
            </a:r>
            <a:endParaRPr lang="en-US" sz="5870"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a:t>
            </a:r>
            <a:r>
              <a:rPr lang="en-US" dirty="0" smtClean="0"/>
              <a:t>cookbook and </a:t>
            </a:r>
            <a:r>
              <a:rPr lang="en-US" dirty="0"/>
              <a:t>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I see what you did there.</a:t>
            </a:r>
          </a:p>
        </p:txBody>
      </p:sp>
    </p:spTree>
    <p:extLst>
      <p:ext uri="{BB962C8B-B14F-4D97-AF65-F5344CB8AC3E}">
        <p14:creationId xmlns:p14="http://schemas.microsoft.com/office/powerpoint/2010/main" val="60331527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54008041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0237349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Nice shave!</a:t>
            </a:r>
          </a:p>
        </p:txBody>
      </p:sp>
    </p:spTree>
    <p:extLst>
      <p:ext uri="{BB962C8B-B14F-4D97-AF65-F5344CB8AC3E}">
        <p14:creationId xmlns:p14="http://schemas.microsoft.com/office/powerpoint/2010/main" val="27726523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r>
              <a:rPr lang="en-US" dirty="0" smtClean="0"/>
              <a:t>Remove </a:t>
            </a:r>
            <a:r>
              <a:rPr lang="en-US" dirty="0"/>
              <a:t>the </a:t>
            </a:r>
            <a:r>
              <a:rPr lang="en-US" dirty="0" smtClean="0"/>
              <a:t>file resource </a:t>
            </a:r>
            <a:r>
              <a:rPr lang="en-US" dirty="0"/>
              <a:t>from the default recipe</a:t>
            </a:r>
          </a:p>
          <a:p>
            <a:r>
              <a:rPr lang="en-US" dirty="0"/>
              <a:t>Converge 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36248909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a:t>
            </a:r>
            <a:r>
              <a:rPr lang="en-US" dirty="0" smtClean="0"/>
              <a:t>home/chef/</a:t>
            </a:r>
            <a:r>
              <a:rPr lang="en-US" dirty="0" err="1" smtClean="0"/>
              <a:t>httpd</a:t>
            </a:r>
            <a:r>
              <a:rPr lang="en-US" dirty="0" smtClean="0"/>
              <a:t>/spec/unit/recipes/</a:t>
            </a:r>
            <a:r>
              <a:rPr lang="en-US" dirty="0" err="1" smtClean="0"/>
              <a:t>configuration_spec.rb</a:t>
            </a:r>
            <a:r>
              <a:rPr lang="en-US" dirty="0"/>
              <a:t>] action </a:t>
            </a:r>
            <a:r>
              <a:rPr lang="en-US" dirty="0" err="1"/>
              <a:t>create_if_missing</a:t>
            </a:r>
            <a:endParaRPr lang="en-US" dirty="0"/>
          </a:p>
          <a:p>
            <a:r>
              <a:rPr lang="en-US" dirty="0"/>
              <a:t>    - create new file /</a:t>
            </a:r>
            <a:r>
              <a:rPr lang="en-US" dirty="0" smtClean="0"/>
              <a:t>home/chef/</a:t>
            </a:r>
            <a:r>
              <a:rPr lang="en-US" dirty="0" err="1" smtClean="0"/>
              <a:t>httpd</a:t>
            </a:r>
            <a:r>
              <a:rPr lang="en-US" dirty="0" smtClean="0"/>
              <a:t>/spec/unit/recipes/</a:t>
            </a:r>
            <a:r>
              <a:rPr lang="en-US" dirty="0" err="1" smtClean="0"/>
              <a:t>configuration_spec.rb</a:t>
            </a:r>
            <a:endParaRPr lang="en-US" dirty="0"/>
          </a:p>
          <a:p>
            <a:r>
              <a:rPr lang="en-US" dirty="0"/>
              <a:t>    - update content in file /</a:t>
            </a:r>
            <a:r>
              <a:rPr lang="en-US" dirty="0" smtClean="0"/>
              <a:t>home/chef/</a:t>
            </a:r>
            <a:r>
              <a:rPr lang="en-US" dirty="0" err="1" smtClean="0"/>
              <a:t>httpd</a:t>
            </a:r>
            <a:r>
              <a:rPr lang="en-US" dirty="0" smtClean="0"/>
              <a:t>/spec/unit/recipes/</a:t>
            </a:r>
            <a:r>
              <a:rPr lang="en-US" dirty="0" err="1" smtClean="0"/>
              <a:t>configuration_spec.rb</a:t>
            </a:r>
            <a:r>
              <a:rPr lang="en-US" dirty="0" smtClean="0"/>
              <a:t> </a:t>
            </a:r>
            <a:r>
              <a:rPr lang="en-US" dirty="0"/>
              <a:t>from </a:t>
            </a:r>
            <a:r>
              <a:rPr lang="en-US" dirty="0" smtClean="0"/>
              <a:t>none</a:t>
            </a:r>
            <a:endParaRPr lang="en-US" dirty="0"/>
          </a:p>
        </p:txBody>
      </p:sp>
      <p:sp>
        <p:nvSpPr>
          <p:cNvPr id="3" name="Text Placeholder 2"/>
          <p:cNvSpPr>
            <a:spLocks noGrp="1"/>
          </p:cNvSpPr>
          <p:nvPr>
            <p:ph type="body" sz="quarter" idx="11"/>
          </p:nvPr>
        </p:nvSpPr>
        <p:spPr/>
        <p:txBody>
          <a:bodyPr/>
          <a:lstStyle/>
          <a:p>
            <a:r>
              <a:rPr lang="en-US" dirty="0" smtClean="0"/>
              <a:t>&gt; chef generate recipe configuration</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151816426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Configuration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configuration</a:t>
            </a:r>
            <a:endParaRPr lang="en-US" dirty="0"/>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succeed.</a:t>
            </a:r>
          </a:p>
          <a:p>
            <a:pPr marL="514350" indent="-514350">
              <a:buFont typeface="+mj-lt"/>
              <a:buAutoNum type="arabicPeriod"/>
            </a:pPr>
            <a:r>
              <a:rPr lang="en-US" b="1" dirty="0" smtClean="0"/>
              <a:t>Refactor</a:t>
            </a:r>
            <a:endParaRPr lang="en-US" b="1" dirty="0"/>
          </a:p>
        </p:txBody>
      </p:sp>
    </p:spTree>
    <p:extLst>
      <p:ext uri="{BB962C8B-B14F-4D97-AF65-F5344CB8AC3E}">
        <p14:creationId xmlns:p14="http://schemas.microsoft.com/office/powerpoint/2010/main" val="65637857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smtClean="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the Configuration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179027313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72715140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pPr>
              <a:buFont typeface="Wingdings" charset="2"/>
              <a:buChar char="ü"/>
            </a:pPr>
            <a:r>
              <a:rPr lang="en-US" dirty="0" smtClean="0"/>
              <a:t>Remove </a:t>
            </a:r>
            <a:r>
              <a:rPr lang="en-US" dirty="0"/>
              <a:t>the </a:t>
            </a:r>
            <a:r>
              <a:rPr lang="en-US" dirty="0" smtClean="0"/>
              <a:t>file resource </a:t>
            </a:r>
            <a:r>
              <a:rPr lang="en-US" dirty="0"/>
              <a:t>from the default recipe</a:t>
            </a:r>
          </a:p>
          <a:p>
            <a:pPr>
              <a:buFont typeface="Wingdings" charset="2"/>
              <a:buChar char="ü"/>
            </a:pPr>
            <a:r>
              <a:rPr lang="en-US" dirty="0"/>
              <a:t>Converge 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117750320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r>
              <a:rPr lang="en-US" dirty="0"/>
              <a:t>Remove the </a:t>
            </a:r>
            <a:r>
              <a:rPr lang="en-US" dirty="0" smtClean="0"/>
              <a:t>service resource </a:t>
            </a:r>
            <a:r>
              <a:rPr lang="en-US" dirty="0"/>
              <a:t>from the default recipe</a:t>
            </a:r>
          </a:p>
          <a:p>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One last time!</a:t>
            </a:r>
          </a:p>
        </p:txBody>
      </p:sp>
    </p:spTree>
    <p:extLst>
      <p:ext uri="{BB962C8B-B14F-4D97-AF65-F5344CB8AC3E}">
        <p14:creationId xmlns:p14="http://schemas.microsoft.com/office/powerpoint/2010/main" val="128934880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service_spec.rb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service_spec.rb</a:t>
            </a:r>
            <a:endParaRPr lang="en-US" dirty="0"/>
          </a:p>
          <a:p>
            <a:r>
              <a:rPr lang="en-US" dirty="0"/>
              <a:t>    - update content in file /home/chef/</a:t>
            </a:r>
            <a:r>
              <a:rPr lang="en-US" dirty="0" err="1"/>
              <a:t>httpd</a:t>
            </a:r>
            <a:r>
              <a:rPr lang="en-US" dirty="0"/>
              <a:t>/spec/unit/recipes/</a:t>
            </a:r>
            <a:r>
              <a:rPr lang="en-US" dirty="0" err="1"/>
              <a:t>service_spec.rb</a:t>
            </a:r>
            <a:r>
              <a:rPr lang="en-US" dirty="0"/>
              <a:t> from none to 1f669c</a:t>
            </a:r>
          </a:p>
          <a:p>
            <a:r>
              <a:rPr lang="en-US" dirty="0"/>
              <a:t>    (diff output suppressed by </a:t>
            </a:r>
            <a:r>
              <a:rPr lang="en-US" dirty="0" err="1"/>
              <a:t>config</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recipe service</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55257595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Services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service</a:t>
            </a:r>
            <a:endParaRPr lang="en-US" dirty="0"/>
          </a:p>
          <a:p>
            <a:r>
              <a:rPr lang="en-US" dirty="0"/>
              <a:t>#</a:t>
            </a:r>
          </a:p>
          <a:p>
            <a:r>
              <a:rPr lang="en-US" dirty="0"/>
              <a:t># Copyright (c) 2015 The Authors, All Rights Reserved.</a:t>
            </a:r>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a recipe using </a:t>
            </a:r>
            <a:r>
              <a:rPr lang="en-US" dirty="0" err="1" smtClean="0">
                <a:latin typeface="Courier New" charset="0"/>
                <a:ea typeface="Courier New" charset="0"/>
                <a:cs typeface="Courier New" charset="0"/>
              </a:rPr>
              <a:t>include_recipe</a:t>
            </a:r>
            <a:endParaRPr lang="en-US" dirty="0" smtClean="0">
              <a:latin typeface="Courier New" charset="0"/>
              <a:ea typeface="Courier New" charset="0"/>
              <a:cs typeface="Courier New" charset="0"/>
            </a:endParaRPr>
          </a:p>
          <a:p>
            <a:pPr marL="457200" indent="-457200">
              <a:buFont typeface="Wingdings" charset="2"/>
              <a:buChar char="Ø"/>
            </a:pPr>
            <a:r>
              <a:rPr lang="en-US" dirty="0" smtClean="0"/>
              <a:t>Use Test Kitchen to validate the code you refactored</a:t>
            </a:r>
          </a:p>
          <a:p>
            <a:pPr marL="457200" indent="-457200">
              <a:buFont typeface="Wingdings" charset="2"/>
              <a:buChar char="Ø"/>
            </a:pPr>
            <a:r>
              <a:rPr lang="en-US" dirty="0" smtClean="0"/>
              <a:t>Explain when to use </a:t>
            </a:r>
            <a:r>
              <a:rPr lang="en-US" dirty="0" smtClean="0">
                <a:latin typeface="Courier New"/>
                <a:cs typeface="Courier New"/>
              </a:rPr>
              <a:t>kitchen converge</a:t>
            </a:r>
            <a:r>
              <a:rPr lang="en-US" dirty="0" smtClean="0"/>
              <a:t>, </a:t>
            </a:r>
            <a:r>
              <a:rPr lang="en-US" dirty="0" smtClean="0">
                <a:latin typeface="Courier New"/>
                <a:cs typeface="Courier New"/>
              </a:rPr>
              <a:t>kitchen verify</a:t>
            </a:r>
            <a:r>
              <a:rPr lang="en-US" dirty="0" smtClean="0"/>
              <a:t> and </a:t>
            </a:r>
            <a:r>
              <a:rPr lang="en-US" dirty="0" smtClean="0">
                <a:latin typeface="Courier New"/>
                <a:cs typeface="Courier New"/>
              </a:rPr>
              <a:t>kitchen test</a:t>
            </a:r>
            <a:r>
              <a:rPr lang="en-US" dirty="0" smtClean="0"/>
              <a:t>.</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342685591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217527868"/>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pPr>
              <a:buFont typeface="Wingdings" charset="2"/>
              <a:buChar char="ü"/>
            </a:pPr>
            <a:r>
              <a:rPr lang="en-US" dirty="0"/>
              <a:t>Remove the </a:t>
            </a:r>
            <a:r>
              <a:rPr lang="en-US" dirty="0" smtClean="0"/>
              <a:t>service resource </a:t>
            </a:r>
            <a:r>
              <a:rPr lang="en-US" dirty="0"/>
              <a:t>from the default recipe</a:t>
            </a:r>
          </a:p>
          <a:p>
            <a:pPr>
              <a:buFont typeface="Wingdings" charset="2"/>
              <a:buChar char="ü"/>
            </a:pPr>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smtClean="0">
                <a:solidFill>
                  <a:schemeClr val="tx2"/>
                </a:solidFill>
              </a:rPr>
              <a:t>My hair will grow back.</a:t>
            </a:r>
            <a:endParaRPr lang="en-US" sz="1800" dirty="0" smtClean="0">
              <a:solidFill>
                <a:schemeClr val="tx2"/>
              </a:solidFill>
            </a:endParaRPr>
          </a:p>
        </p:txBody>
      </p:sp>
    </p:spTree>
    <p:extLst>
      <p:ext uri="{BB962C8B-B14F-4D97-AF65-F5344CB8AC3E}">
        <p14:creationId xmlns:p14="http://schemas.microsoft.com/office/powerpoint/2010/main" val="155171989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 Our Tests Really Work?</a:t>
            </a:r>
            <a:endParaRPr lang="en-US" dirty="0"/>
          </a:p>
        </p:txBody>
      </p:sp>
      <p:sp>
        <p:nvSpPr>
          <p:cNvPr id="3" name="Subtitle 2"/>
          <p:cNvSpPr>
            <a:spLocks noGrp="1"/>
          </p:cNvSpPr>
          <p:nvPr>
            <p:ph type="subTitle" idx="1"/>
          </p:nvPr>
        </p:nvSpPr>
        <p:spPr/>
        <p:txBody>
          <a:bodyPr/>
          <a:lstStyle/>
          <a:p>
            <a:r>
              <a:rPr lang="en-US" dirty="0" smtClean="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Heckling Your Code</a:t>
            </a:r>
            <a:endParaRPr lang="en-US" dirty="0"/>
          </a:p>
        </p:txBody>
      </p:sp>
      <p:sp>
        <p:nvSpPr>
          <p:cNvPr id="3" name="Subtitle 2"/>
          <p:cNvSpPr>
            <a:spLocks noGrp="1"/>
          </p:cNvSpPr>
          <p:nvPr>
            <p:ph type="subTitle" idx="1"/>
          </p:nvPr>
        </p:nvSpPr>
        <p:spPr/>
        <p:txBody>
          <a:bodyPr/>
          <a:lstStyle/>
          <a:p>
            <a:r>
              <a:rPr lang="en-US" dirty="0" smtClean="0"/>
              <a:t>Mutation testing is used to design new software tests and evaluate the quality of existing software tests. Mutation testing involves modifying a program in small ways.</a:t>
            </a:r>
            <a:endParaRPr lang="en-US" dirty="0"/>
          </a:p>
        </p:txBody>
      </p:sp>
    </p:spTree>
    <p:extLst>
      <p:ext uri="{BB962C8B-B14F-4D97-AF65-F5344CB8AC3E}">
        <p14:creationId xmlns:p14="http://schemas.microsoft.com/office/powerpoint/2010/main" val="2145004106"/>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smtClean="0"/>
              <a:t>It could be a game show. Maybe on Twitch?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Comment Out Key Code Within the Default Recipe</a:t>
            </a:r>
            <a:endParaRPr lang="en-US" sz="4800"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 </a:t>
            </a:r>
            <a:r>
              <a:rPr lang="en-US" dirty="0" err="1" smtClean="0"/>
              <a:t>include_recipe</a:t>
            </a:r>
            <a:r>
              <a:rPr lang="en-US" dirty="0" smtClean="0"/>
              <a:t> </a:t>
            </a:r>
            <a:r>
              <a:rPr lang="en-US" dirty="0"/>
              <a:t>'</a:t>
            </a:r>
            <a:r>
              <a:rPr lang="en-US" dirty="0" err="1"/>
              <a:t>httpd</a:t>
            </a:r>
            <a:r>
              <a:rPr lang="en-US" dirty="0"/>
              <a:t>::install</a:t>
            </a:r>
            <a:r>
              <a:rPr lang="en-US" dirty="0" smtClean="0"/>
              <a:t>'</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a:t>'</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-----&gt; Converging &lt;default-centos-67&gt;...</a:t>
            </a:r>
          </a:p>
          <a:p>
            <a:r>
              <a:rPr lang="en-US" dirty="0" smtClean="0"/>
              <a:t>       Synchronizing Cookbooks:</a:t>
            </a:r>
          </a:p>
          <a:p>
            <a:r>
              <a:rPr lang="en-US" dirty="0" smtClean="0"/>
              <a:t>         </a:t>
            </a:r>
            <a:r>
              <a:rPr lang="en-US" dirty="0"/>
              <a:t>- </a:t>
            </a:r>
            <a:r>
              <a:rPr lang="en-US" dirty="0" err="1"/>
              <a:t>httpd</a:t>
            </a:r>
            <a:r>
              <a:rPr lang="en-US" dirty="0"/>
              <a:t> (0.1.0)</a:t>
            </a:r>
          </a:p>
          <a:p>
            <a:r>
              <a:rPr lang="en-US" dirty="0"/>
              <a:t>       Compiling Cookbooks...</a:t>
            </a:r>
          </a:p>
          <a:p>
            <a:r>
              <a:rPr lang="en-US" dirty="0"/>
              <a:t> </a:t>
            </a:r>
            <a:r>
              <a:rPr lang="en-US" dirty="0" smtClean="0"/>
              <a:t>      Converging </a:t>
            </a:r>
            <a:r>
              <a:rPr lang="en-US" dirty="0"/>
              <a:t>2 </a:t>
            </a:r>
            <a:r>
              <a:rPr lang="en-US" dirty="0" smtClean="0"/>
              <a:t>resources</a:t>
            </a:r>
          </a:p>
          <a:p>
            <a:r>
              <a:rPr lang="en-US" dirty="0" smtClean="0"/>
              <a:t>       </a:t>
            </a:r>
            <a:r>
              <a:rPr lang="en-US" dirty="0"/>
              <a:t>Recipe: </a:t>
            </a:r>
            <a:r>
              <a:rPr lang="en-US" dirty="0" err="1"/>
              <a:t>httpd</a:t>
            </a:r>
            <a:r>
              <a:rPr lang="en-US" dirty="0"/>
              <a:t>::</a:t>
            </a:r>
            <a:r>
              <a:rPr lang="en-US" dirty="0" smtClean="0"/>
              <a:t>configuration</a:t>
            </a:r>
          </a:p>
          <a:p>
            <a:r>
              <a:rPr lang="en-US" dirty="0" smtClean="0"/>
              <a:t>        </a:t>
            </a:r>
            <a:r>
              <a:rPr lang="en-US" dirty="0"/>
              <a:t>(up to date</a:t>
            </a:r>
            <a:r>
              <a:rPr lang="en-US" dirty="0" smtClean="0"/>
              <a:t>)</a:t>
            </a:r>
          </a:p>
          <a:p>
            <a:r>
              <a:rPr lang="en-US" dirty="0" smtClean="0"/>
              <a:t>       </a:t>
            </a:r>
            <a:r>
              <a:rPr lang="en-US" dirty="0"/>
              <a:t>Recipe: </a:t>
            </a:r>
            <a:r>
              <a:rPr lang="en-US" dirty="0" err="1"/>
              <a:t>httpd</a:t>
            </a:r>
            <a:r>
              <a:rPr lang="en-US" dirty="0"/>
              <a:t>::</a:t>
            </a:r>
            <a:r>
              <a:rPr lang="en-US" dirty="0" smtClean="0"/>
              <a:t>service</a:t>
            </a:r>
          </a:p>
          <a:p>
            <a:r>
              <a:rPr lang="en-US" dirty="0" smtClean="0"/>
              <a:t>        </a:t>
            </a:r>
            <a:r>
              <a:rPr lang="en-US" dirty="0"/>
              <a:t>(up to date</a:t>
            </a:r>
            <a:r>
              <a:rPr lang="en-US" dirty="0" smtClean="0"/>
              <a:t>)</a:t>
            </a:r>
          </a:p>
          <a:p>
            <a:r>
              <a:rPr lang="en-US" dirty="0" smtClean="0"/>
              <a:t>         </a:t>
            </a:r>
            <a:r>
              <a:rPr lang="en-US" dirty="0"/>
              <a:t>* service[</a:t>
            </a:r>
            <a:r>
              <a:rPr lang="en-US" dirty="0" err="1"/>
              <a:t>httpd</a:t>
            </a:r>
            <a:r>
              <a:rPr lang="en-US" dirty="0"/>
              <a:t>] action enable (up to date</a:t>
            </a:r>
            <a:r>
              <a:rPr lang="en-US" dirty="0" smtClean="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252109719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smtClean="0"/>
              <a:t>             </a:t>
            </a:r>
            <a:r>
              <a:rPr lang="en-US" dirty="0"/>
              <a:t>should match </a:t>
            </a:r>
            <a:r>
              <a:rPr lang="en-US" dirty="0" smtClean="0"/>
              <a:t>/Welcome Home/</a:t>
            </a:r>
          </a:p>
          <a:p>
            <a:r>
              <a:rPr lang="en-US" dirty="0" smtClean="0"/>
              <a:t>       Finished </a:t>
            </a:r>
            <a:r>
              <a:rPr lang="en-US" dirty="0"/>
              <a:t>in 0.15802 seconds (files took 0.63276 seconds </a:t>
            </a:r>
            <a:r>
              <a:rPr lang="en-US" dirty="0" smtClean="0"/>
              <a:t>...</a:t>
            </a:r>
            <a:endParaRPr lang="en-US" dirty="0"/>
          </a:p>
          <a:p>
            <a:r>
              <a:rPr lang="en-US" dirty="0"/>
              <a:t>       1 example, 0 failures</a:t>
            </a:r>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7" name="Content Placeholder 6"/>
          <p:cNvSpPr>
            <a:spLocks noGrp="1"/>
          </p:cNvSpPr>
          <p:nvPr>
            <p:ph sz="quarter" idx="12"/>
          </p:nvPr>
        </p:nvSpPr>
        <p:spPr>
          <a:xfrm>
            <a:off x="1127883" y="4966511"/>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344337259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 &amp; Verify</a:t>
            </a:r>
            <a:endParaRPr lang="en-US" u="sng" dirty="0"/>
          </a:p>
        </p:txBody>
      </p:sp>
      <p:sp>
        <p:nvSpPr>
          <p:cNvPr id="3" name="Subtitle 2"/>
          <p:cNvSpPr>
            <a:spLocks noGrp="1"/>
          </p:cNvSpPr>
          <p:nvPr>
            <p:ph type="subTitle" idx="1"/>
          </p:nvPr>
        </p:nvSpPr>
        <p:spPr/>
        <p:txBody>
          <a:bodyPr/>
          <a:lstStyle/>
          <a:p>
            <a:r>
              <a:rPr lang="en-US" dirty="0" smtClean="0"/>
              <a:t>Running converge or verify will create a new instance the first time it is run. The same instance is used for each additional converge or verify.</a:t>
            </a:r>
          </a:p>
          <a:p>
            <a:endParaRPr lang="en-US" dirty="0"/>
          </a:p>
          <a:p>
            <a:r>
              <a:rPr lang="en-US" dirty="0" smtClean="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smtClean="0"/>
              <a:t>Kitchen Destroy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destroy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test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3" name="Subtitle 2"/>
          <p:cNvSpPr>
            <a:spLocks noGrp="1"/>
          </p:cNvSpPr>
          <p:nvPr>
            <p:ph type="subTitle" idx="1"/>
          </p:nvPr>
        </p:nvSpPr>
        <p:spPr/>
        <p:txBody>
          <a:bodyPr/>
          <a:lstStyle/>
          <a:p>
            <a:r>
              <a:rPr lang="en-US" dirty="0" smtClean="0"/>
              <a:t>Destroying the instance ensures that the policy is being applied to a new instance.</a:t>
            </a:r>
          </a:p>
          <a:p>
            <a:endParaRPr lang="en-US" dirty="0"/>
          </a:p>
          <a:p>
            <a:r>
              <a:rPr lang="en-US" dirty="0"/>
              <a:t>The test instance </a:t>
            </a:r>
            <a:r>
              <a:rPr lang="en-US" dirty="0" smtClean="0"/>
              <a:t>is re-created and then the updated policy is applied to the new instance. The new policy is incomplete causing an error.</a:t>
            </a:r>
            <a:endParaRPr lang="en-US" dirty="0"/>
          </a:p>
        </p:txBody>
      </p:sp>
    </p:spTree>
    <p:extLst>
      <p:ext uri="{BB962C8B-B14F-4D97-AF65-F5344CB8AC3E}">
        <p14:creationId xmlns:p14="http://schemas.microsoft.com/office/powerpoint/2010/main" val="1371584652"/>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Cleaning up any prior instances of &lt;default-centos-67&gt;</a:t>
            </a:r>
          </a:p>
          <a:p>
            <a:r>
              <a:rPr lang="en-US" dirty="0"/>
              <a:t>-----&gt; Destroying &lt;default-centos-67&gt;..</a:t>
            </a:r>
            <a:r>
              <a:rPr lang="en-US" dirty="0" smtClean="0"/>
              <a:t>.</a:t>
            </a:r>
          </a:p>
          <a:p>
            <a:r>
              <a:rPr lang="en-US" dirty="0" smtClean="0"/>
              <a:t>     ...</a:t>
            </a:r>
          </a:p>
          <a:p>
            <a:r>
              <a:rPr lang="en-US" dirty="0"/>
              <a:t>-----&gt; Testing &lt;default-centos-67&gt;</a:t>
            </a:r>
          </a:p>
          <a:p>
            <a:r>
              <a:rPr lang="en-US" dirty="0"/>
              <a:t>-----&gt; Creating &lt;default-centos-67&gt;..</a:t>
            </a:r>
            <a:r>
              <a:rPr lang="en-US" dirty="0" smtClean="0"/>
              <a:t>.</a:t>
            </a:r>
          </a:p>
          <a:p>
            <a:r>
              <a:rPr lang="en-US" dirty="0"/>
              <a:t>-----&gt; Running </a:t>
            </a:r>
            <a:r>
              <a:rPr lang="en-US" dirty="0" err="1"/>
              <a:t>serverspec</a:t>
            </a:r>
            <a:r>
              <a:rPr lang="en-US" dirty="0"/>
              <a:t> test </a:t>
            </a:r>
            <a:r>
              <a:rPr lang="en-US" dirty="0" smtClean="0"/>
              <a:t>suite</a:t>
            </a:r>
          </a:p>
          <a:p>
            <a:r>
              <a:rPr lang="en-US" dirty="0" smtClean="0"/>
              <a:t>     ...</a:t>
            </a:r>
          </a:p>
          <a:p>
            <a:r>
              <a:rPr lang="en-US" dirty="0" smtClean="0"/>
              <a:t>     Finished </a:t>
            </a:r>
            <a:r>
              <a:rPr lang="en-US" dirty="0"/>
              <a:t>in 0.19434 seconds (files took 0.57409 seconds </a:t>
            </a:r>
            <a:r>
              <a:rPr lang="en-US" dirty="0" smtClean="0"/>
              <a:t>t...</a:t>
            </a:r>
            <a:endParaRPr lang="en-US" dirty="0"/>
          </a:p>
          <a:p>
            <a:r>
              <a:rPr lang="en-US" dirty="0"/>
              <a:t>     </a:t>
            </a:r>
            <a:r>
              <a:rPr lang="en-US" dirty="0" smtClean="0"/>
              <a:t>1 </a:t>
            </a:r>
            <a:r>
              <a:rPr lang="en-US" dirty="0"/>
              <a:t>example, 1 failure</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2782" y="7064779"/>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Test the Cookbook Against a </a:t>
            </a:r>
            <a:r>
              <a:rPr lang="en-US" smtClean="0"/>
              <a:t>New Instance</a:t>
            </a:r>
            <a:endParaRPr lang="en-US"/>
          </a:p>
        </p:txBody>
      </p:sp>
    </p:spTree>
    <p:extLst>
      <p:ext uri="{BB962C8B-B14F-4D97-AF65-F5344CB8AC3E}">
        <p14:creationId xmlns:p14="http://schemas.microsoft.com/office/powerpoint/2010/main" val="2739790168"/>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smtClean="0"/>
              <a:t>Faster</a:t>
            </a:r>
            <a:r>
              <a:rPr lang="en-US" dirty="0" smtClean="0"/>
              <a:t> execution time</a:t>
            </a:r>
          </a:p>
          <a:p>
            <a:endParaRPr lang="en-US" dirty="0" smtClean="0"/>
          </a:p>
          <a:p>
            <a:r>
              <a:rPr lang="en-US" dirty="0" smtClean="0"/>
              <a:t>Running converge twice will ensure your policy applies without error to </a:t>
            </a:r>
            <a:r>
              <a:rPr lang="en-US" b="1" dirty="0" smtClean="0"/>
              <a:t>existing instances</a:t>
            </a:r>
            <a:endParaRPr lang="en-US" b="1" dirty="0"/>
          </a:p>
        </p:txBody>
      </p:sp>
      <p:sp>
        <p:nvSpPr>
          <p:cNvPr id="3" name="Subtitle 2"/>
          <p:cNvSpPr>
            <a:spLocks noGrp="1"/>
          </p:cNvSpPr>
          <p:nvPr>
            <p:ph sz="quarter" idx="12"/>
          </p:nvPr>
        </p:nvSpPr>
        <p:spPr/>
        <p:txBody>
          <a:bodyPr/>
          <a:lstStyle/>
          <a:p>
            <a:r>
              <a:rPr lang="en-US" b="1" dirty="0" smtClean="0"/>
              <a:t>Slower</a:t>
            </a:r>
            <a:r>
              <a:rPr lang="en-US" dirty="0" smtClean="0"/>
              <a:t> execution time</a:t>
            </a:r>
          </a:p>
          <a:p>
            <a:endParaRPr lang="en-US" dirty="0"/>
          </a:p>
          <a:p>
            <a:r>
              <a:rPr lang="en-US" dirty="0" smtClean="0"/>
              <a:t>Running test will ensure your policy applies without error to any </a:t>
            </a:r>
            <a:r>
              <a:rPr lang="en-US" b="1" dirty="0" smtClean="0"/>
              <a:t>new instances</a:t>
            </a:r>
          </a:p>
        </p:txBody>
      </p:sp>
      <p:sp>
        <p:nvSpPr>
          <p:cNvPr id="5" name="Text Placeholder 4"/>
          <p:cNvSpPr>
            <a:spLocks noGrp="1"/>
          </p:cNvSpPr>
          <p:nvPr>
            <p:ph type="body" sz="quarter" idx="15"/>
          </p:nvPr>
        </p:nvSpPr>
        <p:spPr/>
        <p:txBody>
          <a:bodyPr/>
          <a:lstStyle/>
          <a:p>
            <a:r>
              <a:rPr lang="en-US" dirty="0" smtClean="0"/>
              <a:t>Converge &amp; Verify</a:t>
            </a:r>
            <a:endParaRPr lang="en-US" dirty="0"/>
          </a:p>
        </p:txBody>
      </p:sp>
      <p:sp>
        <p:nvSpPr>
          <p:cNvPr id="6" name="Text Placeholder 5"/>
          <p:cNvSpPr>
            <a:spLocks noGrp="1"/>
          </p:cNvSpPr>
          <p:nvPr>
            <p:ph type="body" sz="quarter" idx="16"/>
          </p:nvPr>
        </p:nvSpPr>
        <p:spPr/>
        <p:txBody>
          <a:bodyPr/>
          <a:lstStyle/>
          <a:p>
            <a:r>
              <a:rPr lang="en-US" dirty="0" smtClean="0"/>
              <a:t>Test</a:t>
            </a:r>
            <a:endParaRPr lang="en-US" dirty="0"/>
          </a:p>
        </p:txBody>
      </p:sp>
    </p:spTree>
    <p:extLst>
      <p:ext uri="{BB962C8B-B14F-4D97-AF65-F5344CB8AC3E}">
        <p14:creationId xmlns:p14="http://schemas.microsoft.com/office/powerpoint/2010/main" val="299187329"/>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604842"/>
          </a:xfrm>
        </p:spPr>
        <p:txBody>
          <a:bodyPr/>
          <a:lstStyle/>
          <a:p>
            <a:r>
              <a:rPr lang="en-US" dirty="0" smtClean="0"/>
              <a:t>What is happening when running </a:t>
            </a:r>
            <a:r>
              <a:rPr lang="en-US" dirty="0" smtClean="0">
                <a:latin typeface="Courier New"/>
                <a:cs typeface="Courier New"/>
              </a:rPr>
              <a:t>kitchen test</a:t>
            </a:r>
            <a:r>
              <a:rPr lang="en-US" dirty="0" smtClean="0"/>
              <a:t>?</a:t>
            </a:r>
          </a:p>
          <a:p>
            <a:endParaRPr lang="en-US" dirty="0"/>
          </a:p>
          <a:p>
            <a:r>
              <a:rPr lang="en-US" dirty="0" smtClean="0"/>
              <a:t>What </a:t>
            </a:r>
            <a:r>
              <a:rPr lang="en-US" dirty="0"/>
              <a:t>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r>
              <a:rPr lang="en-US" dirty="0" smtClean="0"/>
              <a:t>?</a:t>
            </a:r>
          </a:p>
          <a:p>
            <a:endParaRPr lang="en-US" dirty="0"/>
          </a:p>
          <a:p>
            <a:r>
              <a:rPr lang="en-US" dirty="0" smtClean="0"/>
              <a:t>What is the difference between </a:t>
            </a:r>
            <a:r>
              <a:rPr lang="en-US" dirty="0" smtClean="0">
                <a:latin typeface="Courier New"/>
                <a:cs typeface="Courier New"/>
              </a:rPr>
              <a:t>kitchen test</a:t>
            </a:r>
            <a:r>
              <a:rPr lang="en-US" dirty="0" smtClean="0"/>
              <a:t> and running both </a:t>
            </a:r>
            <a:r>
              <a:rPr lang="en-US" dirty="0" smtClean="0">
                <a:latin typeface="Courier New"/>
                <a:cs typeface="Courier New"/>
              </a:rPr>
              <a:t>kitchen converge</a:t>
            </a:r>
            <a:r>
              <a:rPr lang="en-US" dirty="0" smtClean="0"/>
              <a:t> &amp; </a:t>
            </a:r>
            <a:r>
              <a:rPr lang="en-US" dirty="0" smtClean="0">
                <a:latin typeface="Courier New"/>
                <a:cs typeface="Courier New"/>
              </a:rPr>
              <a:t>kitchen verify</a:t>
            </a:r>
            <a:r>
              <a:rPr lang="en-US" dirty="0"/>
              <a:t> </a:t>
            </a:r>
            <a:r>
              <a:rPr lang="en-US" dirty="0" smtClean="0"/>
              <a:t>together?</a:t>
            </a:r>
          </a:p>
          <a:p>
            <a:endParaRPr lang="en-US" dirty="0"/>
          </a:p>
          <a:p>
            <a:r>
              <a:rPr lang="en-US" dirty="0" smtClean="0"/>
              <a:t>How long do each of these </a:t>
            </a:r>
            <a:r>
              <a:rPr lang="en-US" smtClean="0"/>
              <a:t>approaches take?</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82792365"/>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b="1"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2360057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a:t>
            </a:r>
            <a:r>
              <a:rPr lang="en-US" dirty="0" smtClean="0"/>
              <a:t>be </a:t>
            </a:r>
            <a:r>
              <a:rPr lang="en-US" dirty="0"/>
              <a:t>inserted (in the same exact order) at the point where the </a:t>
            </a:r>
            <a:r>
              <a:rPr lang="en-US" b="1" dirty="0" err="1" smtClean="0">
                <a:latin typeface="Courier New" charset="0"/>
                <a:ea typeface="Courier New" charset="0"/>
                <a:cs typeface="Courier New" charset="0"/>
              </a:rPr>
              <a:t>include_recipe</a:t>
            </a:r>
            <a:r>
              <a:rPr lang="en-US" dirty="0" smtClean="0"/>
              <a:t> keyword </a:t>
            </a:r>
            <a:r>
              <a:rPr lang="en-US" dirty="0"/>
              <a:t>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t>https://</a:t>
            </a:r>
            <a:r>
              <a:rPr lang="en-US" sz="2400" dirty="0" err="1" smtClean="0"/>
              <a:t>docs.chef.io</a:t>
            </a:r>
            <a:r>
              <a:rPr lang="en-US" sz="2400" dirty="0" smtClean="0"/>
              <a:t>/</a:t>
            </a:r>
            <a:r>
              <a:rPr lang="en-US" sz="2400" dirty="0" err="1" smtClean="0"/>
              <a:t>recipes.html#include-recipes</a:t>
            </a:r>
            <a:endParaRPr lang="en-US" sz="2400" dirty="0"/>
          </a:p>
        </p:txBody>
      </p:sp>
    </p:spTree>
    <p:extLst>
      <p:ext uri="{BB962C8B-B14F-4D97-AF65-F5344CB8AC3E}">
        <p14:creationId xmlns:p14="http://schemas.microsoft.com/office/powerpoint/2010/main" val="161378457"/>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Recipe Organization</a:t>
            </a:r>
            <a:endParaRPr lang="en-US" dirty="0"/>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install.rb</a:t>
            </a:r>
            <a:endParaRPr lang="en-US" sz="2400" dirty="0" smtClean="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configuration.rb</a:t>
            </a:r>
            <a:endParaRPr lang="en-US" sz="2400" dirty="0" smtClean="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smtClean="0">
                <a:solidFill>
                  <a:schemeClr val="bg1"/>
                </a:solidFill>
              </a:rPr>
              <a:t>service.rb</a:t>
            </a:r>
            <a:endParaRPr lang="en-US" dirty="0" smtClean="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'cookbook::install'</a:t>
            </a: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::configuration'</a:t>
            </a:r>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::service'</a:t>
            </a:r>
            <a:endParaRPr lang="en-US" sz="2000" b="1" dirty="0">
              <a:latin typeface="Courier New" charset="0"/>
              <a:ea typeface="Courier New" charset="0"/>
              <a:cs typeface="Courier New" charset="0"/>
            </a:endParaRPr>
          </a:p>
          <a:p>
            <a:endParaRPr lang="en-US" sz="2000" b="1" dirty="0" smtClean="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default.rb</a:t>
            </a:r>
            <a:endParaRPr lang="en-US" sz="2400" dirty="0" smtClean="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Modular Recipes</a:t>
            </a:r>
            <a:endParaRPr lang="en-US" dirty="0"/>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 called?</a:t>
            </a:r>
          </a:p>
        </p:txBody>
      </p:sp>
    </p:spTree>
    <p:extLst>
      <p:ext uri="{BB962C8B-B14F-4D97-AF65-F5344CB8AC3E}">
        <p14:creationId xmlns:p14="http://schemas.microsoft.com/office/powerpoint/2010/main" val="87607754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recipe --help</a:t>
            </a:r>
            <a:endParaRPr lang="en-US" dirty="0"/>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Ask Chef About Generating a Recipe</a:t>
            </a:r>
            <a:endParaRPr lang="en-US" dirty="0"/>
          </a:p>
        </p:txBody>
      </p:sp>
    </p:spTree>
    <p:extLst>
      <p:ext uri="{BB962C8B-B14F-4D97-AF65-F5344CB8AC3E}">
        <p14:creationId xmlns:p14="http://schemas.microsoft.com/office/powerpoint/2010/main" val="273958019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install_spec.rb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install_spec.rb</a:t>
            </a:r>
            <a:endParaRPr lang="en-US" dirty="0"/>
          </a:p>
          <a:p>
            <a:r>
              <a:rPr lang="en-US" dirty="0"/>
              <a:t>    - update content in file /home/chef/</a:t>
            </a:r>
            <a:r>
              <a:rPr lang="en-US" dirty="0" err="1"/>
              <a:t>httpd</a:t>
            </a:r>
            <a:r>
              <a:rPr lang="en-US" dirty="0"/>
              <a:t>/spec/unit/recipes/</a:t>
            </a:r>
            <a:r>
              <a:rPr lang="en-US" dirty="0" err="1"/>
              <a:t>install_spec.rb</a:t>
            </a:r>
            <a:r>
              <a:rPr lang="en-US" dirty="0"/>
              <a:t> from none </a:t>
            </a:r>
            <a:r>
              <a:rPr lang="en-US"/>
              <a:t>to </a:t>
            </a:r>
            <a:r>
              <a:rPr lang="en-US" smtClean="0"/>
              <a:t>187413</a:t>
            </a:r>
            <a:endParaRPr lang="en-US" dirty="0"/>
          </a:p>
        </p:txBody>
      </p:sp>
      <p:sp>
        <p:nvSpPr>
          <p:cNvPr id="3" name="Text Placeholder 2"/>
          <p:cNvSpPr>
            <a:spLocks noGrp="1"/>
          </p:cNvSpPr>
          <p:nvPr>
            <p:ph type="body" sz="quarter" idx="11"/>
          </p:nvPr>
        </p:nvSpPr>
        <p:spPr/>
        <p:txBody>
          <a:bodyPr/>
          <a:lstStyle/>
          <a:p>
            <a:r>
              <a:rPr lang="en-US" dirty="0" smtClean="0"/>
              <a:t>&gt; chef generate recipe install</a:t>
            </a:r>
            <a:endParaRPr lang="en-US" dirty="0"/>
          </a:p>
        </p:txBody>
      </p:sp>
      <p:sp>
        <p:nvSpPr>
          <p:cNvPr id="5" name="Title 4"/>
          <p:cNvSpPr>
            <a:spLocks noGrp="1"/>
          </p:cNvSpPr>
          <p:nvPr>
            <p:ph type="title"/>
          </p:nvPr>
        </p:nvSpPr>
        <p:spPr/>
        <p:txBody>
          <a:bodyPr/>
          <a:lstStyle/>
          <a:p>
            <a:r>
              <a:rPr lang="en-US" dirty="0" smtClean="0"/>
              <a:t>Generate an Install Recipe</a:t>
            </a:r>
            <a:endParaRPr lang="en-US" dirty="0"/>
          </a:p>
        </p:txBody>
      </p:sp>
    </p:spTree>
    <p:extLst>
      <p:ext uri="{BB962C8B-B14F-4D97-AF65-F5344CB8AC3E}">
        <p14:creationId xmlns:p14="http://schemas.microsoft.com/office/powerpoint/2010/main" val="1340157797"/>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15457</TotalTime>
  <Words>4597</Words>
  <Application>Microsoft Macintosh PowerPoint</Application>
  <PresentationFormat>Custom</PresentationFormat>
  <Paragraphs>525</Paragraphs>
  <Slides>50</Slides>
  <Notes>49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Courier New</vt:lpstr>
      <vt:lpstr>ＭＳ Ｐゴシック</vt:lpstr>
      <vt:lpstr>Wingdings</vt:lpstr>
      <vt:lpstr>Arial</vt: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2231</cp:revision>
  <cp:lastPrinted>2015-02-07T23:49:10Z</cp:lastPrinted>
  <dcterms:created xsi:type="dcterms:W3CDTF">2012-09-13T17:36:07Z</dcterms:created>
  <dcterms:modified xsi:type="dcterms:W3CDTF">2016-02-29T05:31:44Z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