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4"/>
  </p:notesMasterIdLst>
  <p:handoutMasterIdLst>
    <p:handoutMasterId r:id="rId35"/>
  </p:handoutMasterIdLst>
  <p:sldIdLst>
    <p:sldId id="256" r:id="rId7"/>
    <p:sldId id="257" r:id="rId8"/>
    <p:sldId id="277" r:id="rId9"/>
    <p:sldId id="280" r:id="rId10"/>
    <p:sldId id="282" r:id="rId11"/>
    <p:sldId id="281" r:id="rId12"/>
    <p:sldId id="283" r:id="rId13"/>
    <p:sldId id="284" r:id="rId14"/>
    <p:sldId id="297" r:id="rId15"/>
    <p:sldId id="285" r:id="rId16"/>
    <p:sldId id="278" r:id="rId17"/>
    <p:sldId id="286" r:id="rId18"/>
    <p:sldId id="287" r:id="rId19"/>
    <p:sldId id="288" r:id="rId20"/>
    <p:sldId id="289" r:id="rId21"/>
    <p:sldId id="290" r:id="rId22"/>
    <p:sldId id="279" r:id="rId23"/>
    <p:sldId id="291" r:id="rId24"/>
    <p:sldId id="292" r:id="rId25"/>
    <p:sldId id="293" r:id="rId26"/>
    <p:sldId id="296" r:id="rId27"/>
    <p:sldId id="294" r:id="rId28"/>
    <p:sldId id="295" r:id="rId29"/>
    <p:sldId id="275" r:id="rId30"/>
    <p:sldId id="276" r:id="rId31"/>
    <p:sldId id="298" r:id="rId32"/>
    <p:sldId id="267" r:id="rId33"/>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08"/>
    <p:restoredTop sz="79004"/>
  </p:normalViewPr>
  <p:slideViewPr>
    <p:cSldViewPr snapToGrid="0">
      <p:cViewPr>
        <p:scale>
          <a:sx n="100" d="100"/>
          <a:sy n="100" d="100"/>
        </p:scale>
        <p:origin x="1440" y="352"/>
      </p:cViewPr>
      <p:guideLst>
        <p:guide orient="horz" pos="894"/>
        <p:guide pos="9120"/>
      </p:guideLst>
    </p:cSldViewPr>
  </p:slideViewPr>
  <p:notesTextViewPr>
    <p:cViewPr>
      <p:scale>
        <a:sx n="140" d="100"/>
        <a:sy n="14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2016-02-28</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default recipe we refactored moved the resources into individual recipes that will promote their ability to be composed in other cookbooks. Now its time to take a look at the resources we defined and explore writing examples to verify their state as well.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2378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are done writing this expectation and execute the test suite we see that we now have 2 examples that both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70003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now have an expectation that expresses the state for the install recipe. But before we declare victory it is time to verify that the expectations truly are working.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3774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 test passes and you have never seen it fail. How do you know it works? Without ever seeing a failure there is situation where we could be seeing a 'false positive'. This is because we did not develop this expectation with the test first. In this instance we have not done anything wrong. We simply need to ensure that the expectation we define will fail if we were to modify the code that we are testing.</a:t>
            </a:r>
          </a:p>
          <a:p>
            <a:endParaRPr lang="en-US" baseline="0" dirty="0" smtClean="0"/>
          </a:p>
          <a:p>
            <a:r>
              <a:rPr lang="en-US" baseline="0" dirty="0" smtClean="0"/>
              <a:t>To do that it is time for us to return to the recipe and modify it, mutate it, to ensure that the test fails.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9391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simple mutation is to</a:t>
            </a:r>
            <a:r>
              <a:rPr lang="en-US" baseline="0" dirty="0" smtClean="0"/>
              <a:t> remove the resource by commenting it out or removing it. We could also choose to rename the name of the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49758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run the tests we now see that there is an error in the execution. The change that we made to the recipe, the removal of the resource, generates this error. We can state with confidence that the expectation that we defined properly insures our expectations about the 'Resource Collection'.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2210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to restore</a:t>
            </a:r>
            <a:r>
              <a:rPr lang="en-US" baseline="0" dirty="0" smtClean="0"/>
              <a:t> the mutation we introduced.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6102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Verify</a:t>
            </a:r>
            <a:r>
              <a:rPr lang="en-US" baseline="0" dirty="0" smtClean="0"/>
              <a:t> that all the examples complete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5343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walked through ensuring this recipe has the necessary expectations defined.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20353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a:t>
            </a:r>
            <a:r>
              <a:rPr lang="en-US" baseline="0" dirty="0" smtClean="0"/>
              <a:t> your turn. Using the same strategy it is time to address the remaining recipes within the cookbook.</a:t>
            </a:r>
            <a:endParaRPr lang="en-US" dirty="0" smtClean="0"/>
          </a:p>
          <a:p>
            <a:endParaRPr lang="en-US" dirty="0" smtClean="0"/>
          </a:p>
          <a:p>
            <a:r>
              <a:rPr lang="en-US" dirty="0" smtClean="0"/>
              <a:t>Instructor Note: Allow 15 minutes to</a:t>
            </a:r>
            <a:r>
              <a:rPr lang="en-US" baseline="0" dirty="0" smtClean="0"/>
              <a:t> complete this exercise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57713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review the final resulting</a:t>
            </a:r>
            <a:r>
              <a:rPr lang="en-US" baseline="0" dirty="0" smtClean="0"/>
              <a:t> specification for only the service recipe. We defined two examples. One that states the expectation that the necessary service has been started. The other states the expectation that the necessary service has been enabled.</a:t>
            </a:r>
          </a:p>
          <a:p>
            <a:endParaRPr lang="en-US" baseline="0" dirty="0" smtClean="0"/>
          </a:p>
          <a:p>
            <a:r>
              <a:rPr lang="en-US" baseline="0" dirty="0" smtClean="0"/>
              <a:t>Instructor Note: We are showing the final concluding content and not the workflow.</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7585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you</a:t>
            </a:r>
            <a:r>
              <a:rPr lang="en-US" baseline="0" dirty="0" smtClean="0"/>
              <a:t> will learn how to test resources within a recipe using </a:t>
            </a:r>
            <a:r>
              <a:rPr lang="en-US" baseline="0" dirty="0" err="1" smtClean="0"/>
              <a:t>ChefSpec</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76983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Verifying</a:t>
            </a:r>
            <a:r>
              <a:rPr lang="en-US" baseline="0" dirty="0" smtClean="0"/>
              <a:t> the examples we see three passing examples.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25794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Congratulations. Now you have completed writing unit tests for the remaining resources across all our recipes.</a:t>
            </a:r>
          </a:p>
          <a:p>
            <a:endParaRPr lang="en-US" baseline="0" dirty="0" smtClean="0"/>
          </a:p>
          <a:p>
            <a:r>
              <a:rPr lang="en-US" baseline="0" dirty="0" smtClean="0"/>
              <a:t>Instructor Note: We did not review the configuration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2318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a:t>
            </a:r>
            <a:r>
              <a:rPr lang="en-US" baseline="0" dirty="0" err="1" smtClean="0"/>
              <a:t>rspec</a:t>
            </a:r>
            <a:r>
              <a:rPr lang="en-US" baseline="0" dirty="0" smtClean="0"/>
              <a:t>' as we have during this and the last section has shown that we can provide a file and it will evaluate the examples within that file. Now that we have examples spread across multiple recipes it would be nice to be able to run them all at once. And actually that is how RSpec is designed to work by default. When you run '</a:t>
            </a:r>
            <a:r>
              <a:rPr lang="en-US" baseline="0" dirty="0" err="1" smtClean="0"/>
              <a:t>rspec</a:t>
            </a:r>
            <a:r>
              <a:rPr lang="en-US" baseline="0" dirty="0" smtClean="0"/>
              <a:t>' with no paths it will automatically find all specification files defined in the 'spec' directory.</a:t>
            </a:r>
          </a:p>
          <a:p>
            <a:endParaRPr lang="en-US" baseline="0" dirty="0" smtClean="0"/>
          </a:p>
          <a:p>
            <a:r>
              <a:rPr lang="en-US" baseline="0" dirty="0" smtClean="0"/>
              <a:t>It is important to note that all specification files must end with an '_</a:t>
            </a:r>
            <a:r>
              <a:rPr lang="en-US" baseline="0" dirty="0" err="1" smtClean="0"/>
              <a:t>spec.rb</a:t>
            </a:r>
            <a:r>
              <a:rPr lang="en-US" baseline="0" dirty="0" smtClean="0"/>
              <a:t>' for them to found by RSpec.</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244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verify every example across all the recipe specification files. In this output we see '</a:t>
            </a:r>
            <a:r>
              <a:rPr lang="en-US" baseline="0" dirty="0" err="1" smtClean="0"/>
              <a:t>rspec</a:t>
            </a:r>
            <a:r>
              <a:rPr lang="en-US" baseline="0" dirty="0" smtClean="0"/>
              <a:t>' found 8 examples found all of them passing all within 4.29 seconds.</a:t>
            </a:r>
          </a:p>
          <a:p>
            <a:endParaRPr lang="en-US" baseline="0" dirty="0" smtClean="0"/>
          </a:p>
          <a:p>
            <a:r>
              <a:rPr lang="en-US" baseline="0" dirty="0" smtClean="0"/>
              <a:t>The execution time of RSpec varies based on the specifications, the version of </a:t>
            </a:r>
            <a:r>
              <a:rPr lang="en-US" baseline="0" dirty="0" err="1" smtClean="0"/>
              <a:t>ChefSpec</a:t>
            </a:r>
            <a:r>
              <a:rPr lang="en-US" baseline="0" dirty="0" smtClean="0"/>
              <a:t>, the power of the workstation, and the platform.</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Let's have a discussion.</a:t>
            </a:r>
          </a:p>
          <a:p>
            <a:endParaRPr lang="en-US" baseline="0" dirty="0" smtClean="0"/>
          </a:p>
          <a:p>
            <a:r>
              <a:rPr lang="en-US" baseline="0" dirty="0" smtClean="0"/>
              <a:t>Instructor Note: This output was generated on a Amazon Web Services t1.micro running </a:t>
            </a:r>
            <a:r>
              <a:rPr lang="en-US" baseline="0" dirty="0" err="1" smtClean="0"/>
              <a:t>CentOS</a:t>
            </a:r>
            <a:r>
              <a:rPr lang="en-US" baseline="0" dirty="0" smtClean="0"/>
              <a:t> 6.7 installed with Chef DK 0.11.0.</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7802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6965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4177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All of the resources within our recipes have expectations. Now it is time to see the value of the examples that we have defined by returning to the recipes we wrote and introduce a new requirement: using node attributes.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4324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continued to use the mutation testing approach we would find similar problems with in the other recipes that we developed. Together let's work through defining examples for this recipe and then you will have a lab later to complete the remaining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3985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when we generated the recipe with the</a:t>
            </a:r>
            <a:r>
              <a:rPr lang="en-US" baseline="0" dirty="0" smtClean="0"/>
              <a:t> 'chef' command-line utility a matching specification file was also generated. Similar to the default recipe specification the install recipe specification contains a single example that ensures that the chef run completes without error.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3389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rspec</a:t>
            </a:r>
            <a:r>
              <a:rPr lang="en-US" dirty="0" smtClean="0"/>
              <a:t>'</a:t>
            </a:r>
            <a:r>
              <a:rPr lang="en-US" baseline="0" dirty="0" smtClean="0"/>
              <a:t> we can verify that the one example completes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1281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dirty="0" smtClean="0"/>
              <a:t>install</a:t>
            </a:r>
            <a:r>
              <a:rPr lang="en-US" baseline="0" dirty="0" smtClean="0"/>
              <a:t> recipe installs the necessary the necessary software for the webserver. We can start by writing a pending example.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4845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a:t>
            </a:r>
            <a:r>
              <a:rPr lang="en-US" baseline="0" dirty="0" smtClean="0"/>
              <a:t> time returned to the documentation. Again, the </a:t>
            </a:r>
            <a:r>
              <a:rPr lang="en-US" baseline="0" dirty="0" err="1" smtClean="0"/>
              <a:t>ChefSpec</a:t>
            </a:r>
            <a:r>
              <a:rPr lang="en-US" baseline="0" dirty="0" smtClean="0"/>
              <a:t> documentation contains a lot of examples in the README and the examples directory. Using either of those find an example of an expectation expressing that a packaged is installed.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720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a good example we found in the documentation we can return to the example and define the example. In our case we want to assert that the the chef run installs the package '</a:t>
            </a:r>
            <a:r>
              <a:rPr lang="en-US" baseline="0" dirty="0" err="1" smtClean="0"/>
              <a:t>httpd</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47941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Expressing an expectation for the state of resources in the 'Resource Collection' uses a particular matcher. Express the name of the action joined together with the type of the resource and has the parameter that is the name of the resource.</a:t>
            </a:r>
          </a:p>
          <a:p>
            <a:endParaRPr lang="en-US" baseline="0" dirty="0" smtClean="0"/>
          </a:p>
          <a:p>
            <a:r>
              <a:rPr lang="en-US" baseline="0" dirty="0" smtClean="0"/>
              <a:t>The expectation defined here is slightly different than the previous example. In the first example the expect uses braces. This is Ruby's shorthand notation to represent a block. The reason in this expectation we want to use a block is that if the chef run were to raise an error we need to catch it. Catching it requires that we wrap the code we want to execute within a block.</a:t>
            </a:r>
          </a:p>
          <a:p>
            <a:endParaRPr lang="en-US" baseline="0" dirty="0" smtClean="0"/>
          </a:p>
          <a:p>
            <a:r>
              <a:rPr lang="en-US" baseline="0" dirty="0" smtClean="0"/>
              <a:t>Using the parenthesis is passing the '</a:t>
            </a:r>
            <a:r>
              <a:rPr lang="en-US" baseline="0" dirty="0" err="1" smtClean="0"/>
              <a:t>chef_run</a:t>
            </a:r>
            <a:r>
              <a:rPr lang="en-US" baseline="0" dirty="0" smtClean="0"/>
              <a:t>' helper as a parameter to the 'expect' method. In this instance we do not expect an error to take place and instead want to make assertions on the state of the chef run. If an error were to be raised the expectation would not catch it and instead of the expectation failing you would see an error message.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29502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Resources in Recipes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7" name="Content Placeholder 6"/>
          <p:cNvSpPr>
            <a:spLocks noGrp="1"/>
          </p:cNvSpPr>
          <p:nvPr>
            <p:ph sz="quarter" idx="12"/>
          </p:nvPr>
        </p:nvSpPr>
        <p:spPr>
          <a:xfrm>
            <a:off x="1127883" y="3874099"/>
            <a:ext cx="14420850" cy="557213"/>
          </a:xfrm>
        </p:spPr>
        <p:txBody>
          <a:bodyPr/>
          <a:lstStyle/>
          <a:p>
            <a:endParaRPr lang="en-US" dirty="0"/>
          </a:p>
        </p:txBody>
      </p:sp>
      <p:sp>
        <p:nvSpPr>
          <p:cNvPr id="6" name="Title 5"/>
          <p:cNvSpPr>
            <a:spLocks noGrp="1"/>
          </p:cNvSpPr>
          <p:nvPr>
            <p:ph type="title"/>
          </p:nvPr>
        </p:nvSpPr>
        <p:spPr/>
        <p:txBody>
          <a:bodyPr/>
          <a:lstStyle/>
          <a:p>
            <a:r>
              <a:rPr lang="en-US" dirty="0" smtClean="0"/>
              <a:t>Execute the Test to See it Pass</a:t>
            </a:r>
            <a:endParaRPr lang="en-US" dirty="0"/>
          </a:p>
        </p:txBody>
      </p:sp>
    </p:spTree>
    <p:extLst>
      <p:ext uri="{BB962C8B-B14F-4D97-AF65-F5344CB8AC3E}">
        <p14:creationId xmlns:p14="http://schemas.microsoft.com/office/powerpoint/2010/main" val="216784089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Write and execute tests for the Install recipe</a:t>
            </a:r>
          </a:p>
          <a:p>
            <a:pPr marL="342900" indent="-342900">
              <a:buFont typeface="Wingdings" charset="2"/>
              <a:buChar char="q"/>
            </a:pPr>
            <a:r>
              <a:rPr lang="en-US" dirty="0" smtClean="0"/>
              <a:t>Verify the test validates the recipe</a:t>
            </a:r>
          </a:p>
        </p:txBody>
      </p:sp>
    </p:spTree>
    <p:extLst>
      <p:ext uri="{BB962C8B-B14F-4D97-AF65-F5344CB8AC3E}">
        <p14:creationId xmlns:p14="http://schemas.microsoft.com/office/powerpoint/2010/main" val="199969245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It's Quiet. Too Quiet.</a:t>
            </a:r>
            <a:endParaRPr lang="en-US" dirty="0"/>
          </a:p>
        </p:txBody>
      </p:sp>
      <p:sp>
        <p:nvSpPr>
          <p:cNvPr id="3" name="Subtitle 2"/>
          <p:cNvSpPr>
            <a:spLocks noGrp="1"/>
          </p:cNvSpPr>
          <p:nvPr>
            <p:ph type="subTitle" idx="1"/>
          </p:nvPr>
        </p:nvSpPr>
        <p:spPr/>
        <p:txBody>
          <a:bodyPr/>
          <a:lstStyle/>
          <a:p>
            <a:r>
              <a:rPr lang="en-US" dirty="0" smtClean="0"/>
              <a:t>When a test passes immediately without having to write code (or if the code has already been written) it is time to be concerned. This is one of those moments we should ensure that the tests are working by mutating that code.</a:t>
            </a:r>
            <a:endParaRPr lang="en-US" dirty="0"/>
          </a:p>
        </p:txBody>
      </p:sp>
    </p:spTree>
    <p:extLst>
      <p:ext uri="{BB962C8B-B14F-4D97-AF65-F5344CB8AC3E}">
        <p14:creationId xmlns:p14="http://schemas.microsoft.com/office/powerpoint/2010/main" val="2308369830"/>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Out the Resource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2016</a:t>
            </a:r>
            <a:r>
              <a:rPr lang="en-US" dirty="0" smtClean="0"/>
              <a:t> </a:t>
            </a:r>
            <a:r>
              <a:rPr lang="en-US" dirty="0"/>
              <a:t>The Authors, All Rights Reserved.</a:t>
            </a:r>
          </a:p>
          <a:p>
            <a:r>
              <a:rPr lang="en-US" dirty="0" smtClean="0"/>
              <a:t># package </a:t>
            </a:r>
            <a:r>
              <a:rPr lang="en-US" dirty="0"/>
              <a:t>'</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309619127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a:t>httpd</a:t>
            </a:r>
            <a:r>
              <a:rPr lang="en-US" dirty="0"/>
              <a:t>::install When all attributes are default, on an unspecified platform installs the appropriate package</a:t>
            </a:r>
          </a:p>
          <a:p>
            <a:r>
              <a:rPr lang="en-US" dirty="0"/>
              <a:t>     Failure/Error: expect(</a:t>
            </a:r>
            <a:r>
              <a:rPr lang="en-US" dirty="0" err="1"/>
              <a:t>chef_run</a:t>
            </a:r>
            <a:r>
              <a:rPr lang="en-US" dirty="0"/>
              <a:t>).to </a:t>
            </a:r>
            <a:r>
              <a:rPr lang="en-US" dirty="0" err="1"/>
              <a:t>install_package</a:t>
            </a:r>
            <a:r>
              <a:rPr lang="en-US" dirty="0"/>
              <a:t>('</a:t>
            </a:r>
            <a:r>
              <a:rPr lang="en-US" dirty="0" err="1"/>
              <a:t>httpd</a:t>
            </a:r>
            <a:r>
              <a:rPr lang="en-US" dirty="0"/>
              <a:t>')</a:t>
            </a:r>
          </a:p>
          <a:p>
            <a:r>
              <a:rPr lang="en-US" dirty="0"/>
              <a:t>       expected "package[</a:t>
            </a:r>
            <a:r>
              <a:rPr lang="en-US" dirty="0" err="1"/>
              <a:t>httpd</a:t>
            </a:r>
            <a:r>
              <a:rPr lang="en-US" dirty="0"/>
              <a:t>]" with action :install to be in Chef run. Other package resources</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See it Fail</a:t>
            </a:r>
            <a:endParaRPr lang="en-US" dirty="0"/>
          </a:p>
        </p:txBody>
      </p:sp>
    </p:spTree>
    <p:extLst>
      <p:ext uri="{BB962C8B-B14F-4D97-AF65-F5344CB8AC3E}">
        <p14:creationId xmlns:p14="http://schemas.microsoft.com/office/powerpoint/2010/main" val="300310081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Out the Resource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2016</a:t>
            </a:r>
            <a:r>
              <a:rPr lang="en-US" dirty="0" smtClean="0"/>
              <a:t> </a:t>
            </a:r>
            <a:r>
              <a:rPr lang="en-US" dirty="0"/>
              <a:t>The Authors, All Rights Reserved.</a:t>
            </a:r>
          </a:p>
          <a:p>
            <a:r>
              <a:rPr lang="en-US" dirty="0" smtClean="0"/>
              <a:t>package </a:t>
            </a:r>
            <a:r>
              <a:rPr lang="en-US" dirty="0"/>
              <a:t>'</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122188807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See it Pass</a:t>
            </a:r>
            <a:endParaRPr lang="en-US" dirty="0"/>
          </a:p>
        </p:txBody>
      </p:sp>
    </p:spTree>
    <p:extLst>
      <p:ext uri="{BB962C8B-B14F-4D97-AF65-F5344CB8AC3E}">
        <p14:creationId xmlns:p14="http://schemas.microsoft.com/office/powerpoint/2010/main" val="3010309233"/>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r>
              <a:rPr lang="en-US" dirty="0"/>
              <a:t>No r</a:t>
            </a:r>
            <a:r>
              <a:rPr lang="en-US" dirty="0" smtClean="0"/>
              <a:t>esources left behind!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Write and execute tests for the Install recipe</a:t>
            </a:r>
          </a:p>
          <a:p>
            <a:pPr marL="342900" indent="-342900">
              <a:buFont typeface="Wingdings" charset="2"/>
              <a:buChar char="ü"/>
            </a:pPr>
            <a:r>
              <a:rPr lang="en-US" dirty="0" smtClean="0"/>
              <a:t>Verify the test validates the recipe</a:t>
            </a:r>
          </a:p>
        </p:txBody>
      </p:sp>
    </p:spTree>
    <p:extLst>
      <p:ext uri="{BB962C8B-B14F-4D97-AF65-F5344CB8AC3E}">
        <p14:creationId xmlns:p14="http://schemas.microsoft.com/office/powerpoint/2010/main" val="2357324613"/>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the Remaining Recipes</a:t>
            </a:r>
            <a:endParaRPr lang="en-US" dirty="0"/>
          </a:p>
        </p:txBody>
      </p:sp>
      <p:sp>
        <p:nvSpPr>
          <p:cNvPr id="3" name="Subtitle 2"/>
          <p:cNvSpPr>
            <a:spLocks noGrp="1"/>
          </p:cNvSpPr>
          <p:nvPr>
            <p:ph type="subTitle" idx="1"/>
          </p:nvPr>
        </p:nvSpPr>
        <p:spPr>
          <a:xfrm>
            <a:off x="1671638" y="3260725"/>
            <a:ext cx="12319000" cy="4359275"/>
          </a:xfrm>
        </p:spPr>
        <p:txBody>
          <a:bodyPr/>
          <a:lstStyle/>
          <a:p>
            <a:pPr>
              <a:lnSpc>
                <a:spcPct val="150000"/>
              </a:lnSpc>
            </a:pPr>
            <a:r>
              <a:rPr lang="en-US" dirty="0" smtClean="0"/>
              <a:t>Write a pending example</a:t>
            </a:r>
          </a:p>
          <a:p>
            <a:pPr>
              <a:lnSpc>
                <a:spcPct val="150000"/>
              </a:lnSpc>
            </a:pPr>
            <a:r>
              <a:rPr lang="en-US" dirty="0" smtClean="0"/>
              <a:t>Find the </a:t>
            </a:r>
            <a:r>
              <a:rPr lang="en-US" dirty="0" err="1" smtClean="0"/>
              <a:t>ChefSpec</a:t>
            </a:r>
            <a:r>
              <a:rPr lang="en-US" dirty="0" smtClean="0"/>
              <a:t> implementation</a:t>
            </a:r>
          </a:p>
          <a:p>
            <a:pPr>
              <a:lnSpc>
                <a:spcPct val="150000"/>
              </a:lnSpc>
            </a:pPr>
            <a:r>
              <a:rPr lang="en-US" dirty="0" smtClean="0"/>
              <a:t>Verify that the new example passes</a:t>
            </a:r>
          </a:p>
          <a:p>
            <a:pPr>
              <a:lnSpc>
                <a:spcPct val="150000"/>
              </a:lnSpc>
            </a:pPr>
            <a:r>
              <a:rPr lang="en-US" dirty="0" smtClean="0"/>
              <a:t>Mutate the recipe to generate a failure</a:t>
            </a:r>
          </a:p>
          <a:p>
            <a:pPr>
              <a:lnSpc>
                <a:spcPct val="150000"/>
              </a:lnSpc>
            </a:pPr>
            <a:r>
              <a:rPr lang="en-US" dirty="0" smtClean="0"/>
              <a:t>Restore the code in the recipe</a:t>
            </a:r>
          </a:p>
          <a:p>
            <a:pPr>
              <a:lnSpc>
                <a:spcPct val="150000"/>
              </a:lnSpc>
            </a:pPr>
            <a:r>
              <a:rPr lang="en-US" dirty="0" smtClean="0"/>
              <a:t>Verify that all examples pass</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2089069985"/>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Tests to Verify the Service</a:t>
            </a:r>
            <a:endParaRPr lang="en-US" dirty="0"/>
          </a:p>
        </p:txBody>
      </p:sp>
      <p:sp>
        <p:nvSpPr>
          <p:cNvPr id="3" name="Content Placeholder 2"/>
          <p:cNvSpPr>
            <a:spLocks noGrp="1"/>
          </p:cNvSpPr>
          <p:nvPr>
            <p:ph sz="quarter" idx="10"/>
          </p:nvPr>
        </p:nvSpPr>
        <p:spPr/>
        <p:txBody>
          <a:bodyPr/>
          <a:lstStyle/>
          <a:p>
            <a:r>
              <a:rPr lang="en-US" dirty="0"/>
              <a:t> # ... START OF THE SPEC FILE ..</a:t>
            </a:r>
            <a:r>
              <a:rPr lang="en-US" dirty="0" smtClean="0"/>
              <a:t>.</a:t>
            </a:r>
          </a:p>
          <a:p>
            <a:endParaRPr lang="en-US" dirty="0"/>
          </a:p>
          <a:p>
            <a:r>
              <a:rPr lang="en-US" dirty="0"/>
              <a:t>    it </a:t>
            </a:r>
            <a:r>
              <a:rPr lang="en-US" dirty="0" smtClean="0"/>
              <a:t>'starts the necessary service' do</a:t>
            </a:r>
          </a:p>
          <a:p>
            <a:r>
              <a:rPr lang="en-US" dirty="0" smtClean="0"/>
              <a:t>      expect(</a:t>
            </a:r>
            <a:r>
              <a:rPr lang="en-US" dirty="0" err="1" smtClean="0"/>
              <a:t>chef_run</a:t>
            </a:r>
            <a:r>
              <a:rPr lang="en-US" dirty="0" smtClean="0"/>
              <a:t>).to </a:t>
            </a:r>
            <a:r>
              <a:rPr lang="en-US" dirty="0" err="1" smtClean="0"/>
              <a:t>start_service</a:t>
            </a:r>
            <a:r>
              <a:rPr lang="en-US" dirty="0" smtClean="0"/>
              <a:t>('</a:t>
            </a:r>
            <a:r>
              <a:rPr lang="en-US" dirty="0" err="1" smtClean="0"/>
              <a:t>httpd</a:t>
            </a:r>
            <a:r>
              <a:rPr lang="en-US" dirty="0" smtClean="0"/>
              <a:t>')</a:t>
            </a:r>
            <a:endParaRPr lang="en-US" dirty="0"/>
          </a:p>
          <a:p>
            <a:r>
              <a:rPr lang="en-US" dirty="0" smtClean="0"/>
              <a:t>    end</a:t>
            </a:r>
          </a:p>
          <a:p>
            <a:endParaRPr lang="en-US" dirty="0"/>
          </a:p>
          <a:p>
            <a:r>
              <a:rPr lang="en-US" dirty="0" smtClean="0"/>
              <a:t>    it 'enables the necessary service' do</a:t>
            </a:r>
          </a:p>
          <a:p>
            <a:r>
              <a:rPr lang="en-US" dirty="0" smtClean="0"/>
              <a:t>      expect(</a:t>
            </a:r>
            <a:r>
              <a:rPr lang="en-US" dirty="0" err="1" smtClean="0"/>
              <a:t>chef_run</a:t>
            </a:r>
            <a:r>
              <a:rPr lang="en-US" dirty="0" smtClean="0"/>
              <a:t>).to </a:t>
            </a:r>
            <a:r>
              <a:rPr lang="en-US" dirty="0" err="1" smtClean="0"/>
              <a:t>enable_service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service_spec.rb</a:t>
            </a:r>
            <a:endParaRPr lang="en-US" dirty="0"/>
          </a:p>
        </p:txBody>
      </p:sp>
      <p:sp>
        <p:nvSpPr>
          <p:cNvPr id="6" name="Text Placeholder 5"/>
          <p:cNvSpPr>
            <a:spLocks noGrp="1"/>
          </p:cNvSpPr>
          <p:nvPr>
            <p:ph type="body" sz="quarter" idx="13"/>
          </p:nvPr>
        </p:nvSpPr>
        <p:spPr>
          <a:xfrm>
            <a:off x="1135042" y="3206750"/>
            <a:ext cx="14404273" cy="3683000"/>
          </a:xfrm>
        </p:spPr>
        <p:txBody>
          <a:bodyPr/>
          <a:lstStyle/>
          <a:p>
            <a:endParaRPr lang="en-US" dirty="0"/>
          </a:p>
        </p:txBody>
      </p:sp>
    </p:spTree>
    <p:extLst>
      <p:ext uri="{BB962C8B-B14F-4D97-AF65-F5344CB8AC3E}">
        <p14:creationId xmlns:p14="http://schemas.microsoft.com/office/powerpoint/2010/main" val="178630945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Test resources within a recipe using </a:t>
            </a:r>
            <a:r>
              <a:rPr lang="en-US" dirty="0" err="1" smtClean="0"/>
              <a:t>ChefSpec</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0.93685 seconds (files took 4.28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a:t>
            </a:r>
            <a:r>
              <a:rPr lang="en-US" smtClean="0"/>
              <a:t>the Tests to </a:t>
            </a:r>
            <a:r>
              <a:rPr lang="en-US" dirty="0" smtClean="0"/>
              <a:t>See it Pass</a:t>
            </a:r>
            <a:endParaRPr lang="en-US" dirty="0"/>
          </a:p>
        </p:txBody>
      </p:sp>
    </p:spTree>
    <p:extLst>
      <p:ext uri="{BB962C8B-B14F-4D97-AF65-F5344CB8AC3E}">
        <p14:creationId xmlns:p14="http://schemas.microsoft.com/office/powerpoint/2010/main" val="41430504"/>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the Remaining Recipes</a:t>
            </a:r>
            <a:endParaRPr lang="en-US" dirty="0"/>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smtClean="0"/>
              <a:t>Write a pending example</a:t>
            </a:r>
          </a:p>
          <a:p>
            <a:pPr>
              <a:lnSpc>
                <a:spcPct val="150000"/>
              </a:lnSpc>
              <a:buFont typeface="Wingdings" charset="2"/>
              <a:buChar char="ü"/>
            </a:pPr>
            <a:r>
              <a:rPr lang="en-US" dirty="0" smtClean="0"/>
              <a:t>Find the </a:t>
            </a:r>
            <a:r>
              <a:rPr lang="en-US" dirty="0" err="1" smtClean="0"/>
              <a:t>ChefSpec</a:t>
            </a:r>
            <a:r>
              <a:rPr lang="en-US" dirty="0" smtClean="0"/>
              <a:t> implementation</a:t>
            </a:r>
          </a:p>
          <a:p>
            <a:pPr>
              <a:lnSpc>
                <a:spcPct val="150000"/>
              </a:lnSpc>
              <a:buFont typeface="Wingdings" charset="2"/>
              <a:buChar char="ü"/>
            </a:pPr>
            <a:r>
              <a:rPr lang="en-US" dirty="0" smtClean="0"/>
              <a:t>Verify that the new example passes</a:t>
            </a:r>
          </a:p>
          <a:p>
            <a:pPr>
              <a:lnSpc>
                <a:spcPct val="150000"/>
              </a:lnSpc>
              <a:buFont typeface="Wingdings" charset="2"/>
              <a:buChar char="ü"/>
            </a:pPr>
            <a:r>
              <a:rPr lang="en-US" dirty="0" smtClean="0"/>
              <a:t>Mutate the recipe to generate a failure</a:t>
            </a:r>
          </a:p>
          <a:p>
            <a:pPr>
              <a:lnSpc>
                <a:spcPct val="150000"/>
              </a:lnSpc>
              <a:buFont typeface="Wingdings" charset="2"/>
              <a:buChar char="ü"/>
            </a:pPr>
            <a:r>
              <a:rPr lang="en-US" dirty="0" smtClean="0"/>
              <a:t>Restore the code in the recipe</a:t>
            </a:r>
          </a:p>
          <a:p>
            <a:pPr>
              <a:lnSpc>
                <a:spcPct val="150000"/>
              </a:lnSpc>
              <a:buFont typeface="Wingdings" charset="2"/>
              <a:buChar char="ü"/>
            </a:pPr>
            <a:r>
              <a:rPr lang="en-US" dirty="0" smtClean="0"/>
              <a:t>Verify that all examples pass</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1140647280"/>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rspec</a:t>
            </a:r>
            <a:endParaRPr lang="en-US" dirty="0"/>
          </a:p>
        </p:txBody>
      </p:sp>
      <p:sp>
        <p:nvSpPr>
          <p:cNvPr id="3" name="Subtitle 2"/>
          <p:cNvSpPr>
            <a:spLocks noGrp="1"/>
          </p:cNvSpPr>
          <p:nvPr>
            <p:ph type="subTitle" idx="1"/>
          </p:nvPr>
        </p:nvSpPr>
        <p:spPr/>
        <p:txBody>
          <a:bodyPr/>
          <a:lstStyle/>
          <a:p>
            <a:r>
              <a:rPr lang="en-US" dirty="0" smtClean="0"/>
              <a:t>When you run </a:t>
            </a:r>
            <a:r>
              <a:rPr lang="en-US" dirty="0" err="1" smtClean="0">
                <a:latin typeface="Courier New"/>
                <a:cs typeface="Courier New"/>
              </a:rPr>
              <a:t>rspec</a:t>
            </a:r>
            <a:r>
              <a:rPr lang="en-US" dirty="0" smtClean="0"/>
              <a:t> without any paths it will automatically find and execute all the </a:t>
            </a:r>
            <a:r>
              <a:rPr lang="en-US" i="1" dirty="0" smtClean="0"/>
              <a:t>"_</a:t>
            </a:r>
            <a:r>
              <a:rPr lang="en-US" i="1" dirty="0" err="1" smtClean="0"/>
              <a:t>spec.rb</a:t>
            </a:r>
            <a:r>
              <a:rPr lang="en-US" i="1" dirty="0" smtClean="0"/>
              <a:t>"</a:t>
            </a:r>
            <a:r>
              <a:rPr lang="en-US" dirty="0" smtClean="0"/>
              <a:t> files within the '</a:t>
            </a:r>
            <a:r>
              <a:rPr lang="en-US" i="1" dirty="0" smtClean="0"/>
              <a:t>spec</a:t>
            </a:r>
            <a:r>
              <a:rPr lang="en-US" dirty="0" smtClean="0"/>
              <a:t>' directory.</a:t>
            </a:r>
            <a:endParaRPr lang="en-US" dirty="0"/>
          </a:p>
        </p:txBody>
      </p:sp>
    </p:spTree>
    <p:extLst>
      <p:ext uri="{BB962C8B-B14F-4D97-AF65-F5344CB8AC3E}">
        <p14:creationId xmlns:p14="http://schemas.microsoft.com/office/powerpoint/2010/main" val="142031871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2.08 seconds (files took 4.29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388468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All the Tests in the </a:t>
            </a:r>
            <a:r>
              <a:rPr lang="en-US" smtClean="0"/>
              <a:t>Spec Directory</a:t>
            </a:r>
            <a:endParaRPr lang="en-US"/>
          </a:p>
        </p:txBody>
      </p:sp>
    </p:spTree>
    <p:extLst>
      <p:ext uri="{BB962C8B-B14F-4D97-AF65-F5344CB8AC3E}">
        <p14:creationId xmlns:p14="http://schemas.microsoft.com/office/powerpoint/2010/main" val="306714134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does it bring to validate that the resources take the appropriate action?</a:t>
            </a:r>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653257375"/>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smtClean="0"/>
              <a:t>Introduction</a:t>
            </a:r>
          </a:p>
          <a:p>
            <a:r>
              <a:rPr lang="en-US" smtClean="0"/>
              <a:t>Why Write Tests? Why is that Hard?</a:t>
            </a:r>
          </a:p>
          <a:p>
            <a:r>
              <a:rPr lang="en-US" smtClean="0"/>
              <a:t>Writing a Test First</a:t>
            </a:r>
          </a:p>
          <a:p>
            <a:r>
              <a:rPr lang="en-US"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b="1"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smtClean="0"/>
              <a:t>Morning</a:t>
            </a:r>
            <a:endParaRPr lang="en-US" dirty="0"/>
          </a:p>
        </p:txBody>
      </p:sp>
      <p:sp>
        <p:nvSpPr>
          <p:cNvPr id="5" name="Text Placeholder 4"/>
          <p:cNvSpPr>
            <a:spLocks noGrp="1"/>
          </p:cNvSpPr>
          <p:nvPr>
            <p:ph type="body" sz="quarter" idx="16"/>
          </p:nvPr>
        </p:nvSpPr>
        <p:spPr/>
        <p:txBody>
          <a:bodyPr/>
          <a:lstStyle/>
          <a:p>
            <a:r>
              <a:rPr lang="en-US" smtClean="0"/>
              <a:t>Afternoon</a:t>
            </a:r>
            <a:endParaRPr lang="en-US" dirty="0"/>
          </a:p>
        </p:txBody>
      </p:sp>
    </p:spTree>
    <p:extLst>
      <p:ext uri="{BB962C8B-B14F-4D97-AF65-F5344CB8AC3E}">
        <p14:creationId xmlns:p14="http://schemas.microsoft.com/office/powerpoint/2010/main" val="1455687394"/>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Write and execute tests for the Install recipe</a:t>
            </a:r>
          </a:p>
          <a:p>
            <a:pPr marL="342900" indent="-342900">
              <a:buFont typeface="Wingdings" charset="2"/>
              <a:buChar char="q"/>
            </a:pPr>
            <a:r>
              <a:rPr lang="en-US" dirty="0" smtClean="0"/>
              <a:t>Verify the test validates the recipe</a:t>
            </a:r>
          </a:p>
        </p:txBody>
      </p:sp>
    </p:spTree>
    <p:extLst>
      <p:ext uri="{BB962C8B-B14F-4D97-AF65-F5344CB8AC3E}">
        <p14:creationId xmlns:p14="http://schemas.microsoft.com/office/powerpoint/2010/main" val="97893568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a:t>
            </a:r>
            <a:r>
              <a:rPr lang="en-US" dirty="0" smtClean="0"/>
              <a:t>recipes</a:t>
            </a:r>
          </a:p>
          <a:p>
            <a:r>
              <a:rPr lang="en-US" dirty="0" smtClean="0"/>
              <a:t>        </a:t>
            </a:r>
            <a:r>
              <a:rPr lang="en-US" dirty="0"/>
              <a:t>├── </a:t>
            </a:r>
            <a:r>
              <a:rPr lang="en-US" dirty="0" err="1" smtClean="0"/>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p:txBody>
      </p:sp>
      <p:sp>
        <p:nvSpPr>
          <p:cNvPr id="3" name="Text Placeholder 2"/>
          <p:cNvSpPr>
            <a:spLocks noGrp="1"/>
          </p:cNvSpPr>
          <p:nvPr>
            <p:ph type="body" sz="quarter" idx="11"/>
          </p:nvPr>
        </p:nvSpPr>
        <p:spPr/>
        <p:txBody>
          <a:bodyPr/>
          <a:lstStyle/>
          <a:p>
            <a:r>
              <a:rPr lang="en-US" dirty="0" smtClean="0"/>
              <a:t>&gt; tree spec</a:t>
            </a:r>
            <a:endParaRPr lang="en-US" dirty="0"/>
          </a:p>
        </p:txBody>
      </p:sp>
      <p:sp>
        <p:nvSpPr>
          <p:cNvPr id="4" name="Content Placeholder 3"/>
          <p:cNvSpPr>
            <a:spLocks noGrp="1"/>
          </p:cNvSpPr>
          <p:nvPr>
            <p:ph sz="quarter" idx="12"/>
          </p:nvPr>
        </p:nvSpPr>
        <p:spPr>
          <a:xfrm>
            <a:off x="1127883" y="54552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Generated Recipes Also Generate Specs</a:t>
            </a:r>
            <a:endParaRPr lang="en-US" dirty="0"/>
          </a:p>
        </p:txBody>
      </p:sp>
    </p:spTree>
    <p:extLst>
      <p:ext uri="{BB962C8B-B14F-4D97-AF65-F5344CB8AC3E}">
        <p14:creationId xmlns:p14="http://schemas.microsoft.com/office/powerpoint/2010/main" val="406725804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0.46874 seconds (files took 4.24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Install Specification</a:t>
            </a:r>
            <a:endParaRPr lang="en-US" dirty="0"/>
          </a:p>
        </p:txBody>
      </p:sp>
    </p:spTree>
    <p:extLst>
      <p:ext uri="{BB962C8B-B14F-4D97-AF65-F5344CB8AC3E}">
        <p14:creationId xmlns:p14="http://schemas.microsoft.com/office/powerpoint/2010/main" val="70571834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Pending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'installs the necessary package'</a:t>
            </a:r>
          </a:p>
          <a:p>
            <a:r>
              <a:rPr lang="en-US" dirty="0"/>
              <a:t> </a:t>
            </a:r>
            <a:r>
              <a:rPr lang="en-US" dirty="0" smtClean="0"/>
              <a:t> end</a:t>
            </a:r>
            <a:endParaRPr lang="en-US" dirty="0"/>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install_spec.rb</a:t>
            </a:r>
            <a:endParaRPr lang="en-US" dirty="0"/>
          </a:p>
        </p:txBody>
      </p:sp>
      <p:sp>
        <p:nvSpPr>
          <p:cNvPr id="6" name="Text Placeholder 5"/>
          <p:cNvSpPr>
            <a:spLocks noGrp="1"/>
          </p:cNvSpPr>
          <p:nvPr>
            <p:ph type="body" sz="quarter" idx="13"/>
          </p:nvPr>
        </p:nvSpPr>
        <p:spPr>
          <a:xfrm>
            <a:off x="1135042" y="5265316"/>
            <a:ext cx="14404273" cy="626533"/>
          </a:xfrm>
        </p:spPr>
        <p:txBody>
          <a:bodyPr/>
          <a:lstStyle/>
          <a:p>
            <a:r>
              <a:rPr lang="en-US" dirty="0" smtClean="0"/>
              <a:t>+</a:t>
            </a:r>
            <a:endParaRPr lang="en-US" dirty="0"/>
          </a:p>
        </p:txBody>
      </p:sp>
    </p:spTree>
    <p:extLst>
      <p:ext uri="{BB962C8B-B14F-4D97-AF65-F5344CB8AC3E}">
        <p14:creationId xmlns:p14="http://schemas.microsoft.com/office/powerpoint/2010/main" val="35982463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ChefSpec</a:t>
            </a:r>
            <a:r>
              <a:rPr lang="en-US" dirty="0" smtClean="0"/>
              <a:t> Documentation</a:t>
            </a:r>
            <a:endParaRPr lang="en-US" dirty="0"/>
          </a:p>
        </p:txBody>
      </p:sp>
      <p:sp>
        <p:nvSpPr>
          <p:cNvPr id="3" name="Subtitle 2"/>
          <p:cNvSpPr>
            <a:spLocks noGrp="1"/>
          </p:cNvSpPr>
          <p:nvPr>
            <p:ph type="subTitle" idx="1"/>
          </p:nvPr>
        </p:nvSpPr>
        <p:spPr/>
        <p:txBody>
          <a:bodyPr/>
          <a:lstStyle/>
          <a:p>
            <a:r>
              <a:rPr lang="en-US" dirty="0" smtClean="0"/>
              <a:t>Find within the documentation examples of testing packages</a:t>
            </a:r>
            <a:endParaRPr lang="en-US" dirty="0"/>
          </a:p>
        </p:txBody>
      </p:sp>
      <p:sp>
        <p:nvSpPr>
          <p:cNvPr id="4" name="Content Placeholder 3"/>
          <p:cNvSpPr>
            <a:spLocks noGrp="1"/>
          </p:cNvSpPr>
          <p:nvPr>
            <p:ph sz="quarter" idx="13"/>
          </p:nvPr>
        </p:nvSpPr>
        <p:spPr>
          <a:xfrm>
            <a:off x="3110754" y="7164200"/>
            <a:ext cx="10034492" cy="524133"/>
          </a:xfrm>
        </p:spPr>
        <p:txBody>
          <a:bodyPr/>
          <a:lstStyle/>
          <a:p>
            <a:r>
              <a:rPr lang="en-US" dirty="0"/>
              <a:t>https://</a:t>
            </a:r>
            <a:r>
              <a:rPr lang="en-US" dirty="0" err="1"/>
              <a:t>github.com</a:t>
            </a:r>
            <a:r>
              <a:rPr lang="en-US" dirty="0"/>
              <a:t>/</a:t>
            </a:r>
            <a:r>
              <a:rPr lang="en-US" dirty="0" err="1"/>
              <a:t>sethvargo</a:t>
            </a:r>
            <a:r>
              <a:rPr lang="en-US" dirty="0"/>
              <a:t>/</a:t>
            </a:r>
            <a:r>
              <a:rPr lang="en-US" dirty="0" err="1"/>
              <a:t>chefspec</a:t>
            </a:r>
            <a:r>
              <a:rPr lang="en-US" dirty="0"/>
              <a:t>/tree/master/examples/package</a:t>
            </a:r>
          </a:p>
        </p:txBody>
      </p:sp>
    </p:spTree>
    <p:extLst>
      <p:ext uri="{BB962C8B-B14F-4D97-AF65-F5344CB8AC3E}">
        <p14:creationId xmlns:p14="http://schemas.microsoft.com/office/powerpoint/2010/main" val="117476698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Write the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'installs the necessary package' do</a:t>
            </a:r>
          </a:p>
          <a:p>
            <a:r>
              <a:rPr lang="en-US" dirty="0" smtClean="0"/>
              <a:t>      expect(</a:t>
            </a:r>
            <a:r>
              <a:rPr lang="en-US" dirty="0" err="1" smtClean="0"/>
              <a:t>chef_run</a:t>
            </a:r>
            <a:r>
              <a:rPr lang="en-US" dirty="0" smtClean="0"/>
              <a:t>).to </a:t>
            </a:r>
            <a:r>
              <a:rPr lang="en-US" dirty="0" err="1" smtClean="0"/>
              <a:t>install_package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install_spec.rb</a:t>
            </a:r>
            <a:endParaRPr lang="en-US" dirty="0"/>
          </a:p>
        </p:txBody>
      </p:sp>
      <p:sp>
        <p:nvSpPr>
          <p:cNvPr id="7" name="Text Placeholder 6"/>
          <p:cNvSpPr>
            <a:spLocks noGrp="1"/>
          </p:cNvSpPr>
          <p:nvPr>
            <p:ph type="body" sz="quarter" idx="13"/>
          </p:nvPr>
        </p:nvSpPr>
        <p:spPr>
          <a:xfrm>
            <a:off x="1135042" y="5318232"/>
            <a:ext cx="14404273" cy="1529185"/>
          </a:xfrm>
        </p:spPr>
        <p:txBody>
          <a:bodyPr/>
          <a:lstStyle/>
          <a:p>
            <a:endParaRPr lang="en-US" dirty="0"/>
          </a:p>
        </p:txBody>
      </p:sp>
    </p:spTree>
    <p:extLst>
      <p:ext uri="{BB962C8B-B14F-4D97-AF65-F5344CB8AC3E}">
        <p14:creationId xmlns:p14="http://schemas.microsoft.com/office/powerpoint/2010/main" val="86013478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Write the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'installs the necessary package' do</a:t>
            </a:r>
          </a:p>
          <a:p>
            <a:r>
              <a:rPr lang="en-US" dirty="0" smtClean="0"/>
              <a:t>      expect(</a:t>
            </a:r>
            <a:r>
              <a:rPr lang="en-US" dirty="0" err="1" smtClean="0"/>
              <a:t>chef_run</a:t>
            </a:r>
            <a:r>
              <a:rPr lang="en-US" dirty="0" smtClean="0"/>
              <a:t>).to </a:t>
            </a:r>
            <a:r>
              <a:rPr lang="en-US" dirty="0" err="1" smtClean="0"/>
              <a:t>install_package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install_spec.rb</a:t>
            </a:r>
            <a:endParaRPr lang="en-US" dirty="0"/>
          </a:p>
        </p:txBody>
      </p:sp>
      <p:sp>
        <p:nvSpPr>
          <p:cNvPr id="6" name="Content Placeholder 3"/>
          <p:cNvSpPr txBox="1">
            <a:spLocks/>
          </p:cNvSpPr>
          <p:nvPr/>
        </p:nvSpPr>
        <p:spPr bwMode="white">
          <a:xfrm>
            <a:off x="9126788" y="7463045"/>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a:t>
            </a:r>
          </a:p>
        </p:txBody>
      </p:sp>
      <p:sp>
        <p:nvSpPr>
          <p:cNvPr id="8" name="Content Placeholder 3"/>
          <p:cNvSpPr txBox="1">
            <a:spLocks/>
          </p:cNvSpPr>
          <p:nvPr/>
        </p:nvSpPr>
        <p:spPr bwMode="white">
          <a:xfrm>
            <a:off x="5006466" y="7464081"/>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resource's action</a:t>
            </a:r>
          </a:p>
        </p:txBody>
      </p:sp>
      <p:sp>
        <p:nvSpPr>
          <p:cNvPr id="9" name="Content Placeholder 3"/>
          <p:cNvSpPr txBox="1">
            <a:spLocks/>
          </p:cNvSpPr>
          <p:nvPr/>
        </p:nvSpPr>
        <p:spPr bwMode="white">
          <a:xfrm>
            <a:off x="11851792" y="6573351"/>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resource's name</a:t>
            </a:r>
          </a:p>
        </p:txBody>
      </p:sp>
      <p:cxnSp>
        <p:nvCxnSpPr>
          <p:cNvPr id="10" name="Straight Connector 9"/>
          <p:cNvCxnSpPr/>
          <p:nvPr/>
        </p:nvCxnSpPr>
        <p:spPr>
          <a:xfrm>
            <a:off x="8483600" y="6339131"/>
            <a:ext cx="1549400"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a:endCxn id="6" idx="0"/>
          </p:cNvCxnSpPr>
          <p:nvPr/>
        </p:nvCxnSpPr>
        <p:spPr>
          <a:xfrm>
            <a:off x="9410700" y="6312345"/>
            <a:ext cx="1695764" cy="115070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stCxn id="8" idx="0"/>
          </p:cNvCxnSpPr>
          <p:nvPr/>
        </p:nvCxnSpPr>
        <p:spPr>
          <a:xfrm flipV="1">
            <a:off x="6986142" y="6363147"/>
            <a:ext cx="494158" cy="110093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6769100" y="6337745"/>
            <a:ext cx="1425160"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10182258" y="6334918"/>
            <a:ext cx="1412842"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a:off x="11212615" y="6346232"/>
            <a:ext cx="639177" cy="501185"/>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sp>
        <p:nvSpPr>
          <p:cNvPr id="2" name="Rectangle 1"/>
          <p:cNvSpPr/>
          <p:nvPr/>
        </p:nvSpPr>
        <p:spPr bwMode="auto">
          <a:xfrm>
            <a:off x="3797300"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6" name="Rectangle 15"/>
          <p:cNvSpPr/>
          <p:nvPr/>
        </p:nvSpPr>
        <p:spPr bwMode="auto">
          <a:xfrm>
            <a:off x="5666895"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ectangle 16"/>
          <p:cNvSpPr/>
          <p:nvPr/>
        </p:nvSpPr>
        <p:spPr bwMode="auto">
          <a:xfrm>
            <a:off x="4000500" y="3713058"/>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8" name="Rectangle 17"/>
          <p:cNvSpPr/>
          <p:nvPr/>
        </p:nvSpPr>
        <p:spPr bwMode="auto">
          <a:xfrm>
            <a:off x="6327295" y="3726203"/>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85413940"/>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15544</TotalTime>
  <Words>2064</Words>
  <Application>Microsoft Macintosh PowerPoint</Application>
  <PresentationFormat>Custom</PresentationFormat>
  <Paragraphs>245</Paragraphs>
  <Slides>27</Slides>
  <Notes>26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Courier New</vt:lpstr>
      <vt:lpstr>ＭＳ Ｐゴシック</vt:lpstr>
      <vt:lpstr>Wingdings</vt:lpstr>
      <vt:lpstr>Arial</vt:lpstr>
      <vt:lpstr>TrainingTemplate-102215</vt:lpstr>
      <vt:lpstr>Interaction</vt:lpstr>
      <vt:lpstr>Testing Resources in Recipes</vt:lpstr>
      <vt:lpstr>Objectives</vt:lpstr>
      <vt:lpstr>Testing Remaining Resources</vt:lpstr>
      <vt:lpstr>Generated Recipes Also Generate Specs</vt:lpstr>
      <vt:lpstr>Execute the Install Specification</vt:lpstr>
      <vt:lpstr>Add a Pending Test to Verify the Package</vt:lpstr>
      <vt:lpstr>ChefSpec Documentation</vt:lpstr>
      <vt:lpstr>Write the Test to Verify the Package</vt:lpstr>
      <vt:lpstr>Write the Test to Verify the Package</vt:lpstr>
      <vt:lpstr>Execute the Test to See it Pass</vt:lpstr>
      <vt:lpstr>Testing Remaining Resources</vt:lpstr>
      <vt:lpstr>It's Quiet. Too Quiet.</vt:lpstr>
      <vt:lpstr>Comment Out the Resource</vt:lpstr>
      <vt:lpstr>Execute the Test to See it Fail</vt:lpstr>
      <vt:lpstr>Uncomment Out the Resource</vt:lpstr>
      <vt:lpstr>Execute the Test to See it Pass</vt:lpstr>
      <vt:lpstr>Testing Remaining Resources</vt:lpstr>
      <vt:lpstr>Test the Remaining Recipes</vt:lpstr>
      <vt:lpstr>Write the Tests to Verify the Service</vt:lpstr>
      <vt:lpstr>Execute the Tests to See it Pass</vt:lpstr>
      <vt:lpstr>Test the Remaining Recipes</vt:lpstr>
      <vt:lpstr>rspec</vt:lpstr>
      <vt:lpstr>Execute All the Tests in the Spec Directory</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2123</cp:revision>
  <cp:lastPrinted>2015-02-07T23:49:10Z</cp:lastPrinted>
  <dcterms:created xsi:type="dcterms:W3CDTF">2012-09-13T17:36:07Z</dcterms:created>
  <dcterms:modified xsi:type="dcterms:W3CDTF">2016-02-29T05:31:06Z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