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7"/>
  </p:notesMasterIdLst>
  <p:handoutMasterIdLst>
    <p:handoutMasterId r:id="rId48"/>
  </p:handoutMasterIdLst>
  <p:sldIdLst>
    <p:sldId id="256" r:id="rId7"/>
    <p:sldId id="277" r:id="rId8"/>
    <p:sldId id="257" r:id="rId9"/>
    <p:sldId id="302" r:id="rId10"/>
    <p:sldId id="303" r:id="rId11"/>
    <p:sldId id="306" r:id="rId12"/>
    <p:sldId id="304" r:id="rId13"/>
    <p:sldId id="305" r:id="rId14"/>
    <p:sldId id="278" r:id="rId15"/>
    <p:sldId id="284" r:id="rId16"/>
    <p:sldId id="283" r:id="rId17"/>
    <p:sldId id="307" r:id="rId18"/>
    <p:sldId id="308" r:id="rId19"/>
    <p:sldId id="309" r:id="rId20"/>
    <p:sldId id="285" r:id="rId21"/>
    <p:sldId id="279" r:id="rId22"/>
    <p:sldId id="286" r:id="rId23"/>
    <p:sldId id="287" r:id="rId24"/>
    <p:sldId id="289" r:id="rId25"/>
    <p:sldId id="310" r:id="rId26"/>
    <p:sldId id="290" r:id="rId27"/>
    <p:sldId id="280" r:id="rId28"/>
    <p:sldId id="288" r:id="rId29"/>
    <p:sldId id="291" r:id="rId30"/>
    <p:sldId id="294" r:id="rId31"/>
    <p:sldId id="300" r:id="rId32"/>
    <p:sldId id="295" r:id="rId33"/>
    <p:sldId id="296" r:id="rId34"/>
    <p:sldId id="301" r:id="rId35"/>
    <p:sldId id="292" r:id="rId36"/>
    <p:sldId id="311" r:id="rId37"/>
    <p:sldId id="293" r:id="rId38"/>
    <p:sldId id="297" r:id="rId39"/>
    <p:sldId id="298" r:id="rId40"/>
    <p:sldId id="299" r:id="rId41"/>
    <p:sldId id="312" r:id="rId42"/>
    <p:sldId id="275" r:id="rId43"/>
    <p:sldId id="276" r:id="rId44"/>
    <p:sldId id="313" r:id="rId45"/>
    <p:sldId id="267" r:id="rId4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72656"/>
  </p:normalViewPr>
  <p:slideViewPr>
    <p:cSldViewPr snapToGrid="0">
      <p:cViewPr>
        <p:scale>
          <a:sx n="97" d="100"/>
          <a:sy n="97" d="100"/>
        </p:scale>
        <p:origin x="1560" y="216"/>
      </p:cViewPr>
      <p:guideLst>
        <p:guide orient="horz" pos="894"/>
        <p:guide pos="9120"/>
      </p:guideLst>
    </p:cSldViewPr>
  </p:slideViewPr>
  <p:notesTextViewPr>
    <p:cViewPr>
      <p:scale>
        <a:sx n="155" d="100"/>
        <a:sy n="15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0.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esProps" Target="presProp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2016-02-27</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are planning on adopting Test Driven Development and use it to validate most if not all all of the changes that you make to a cookbook you now have to are welcoming into your workflow the interruption of running the tests. Testing provides value as it validates the work that you accomplish but it is still an interruption.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4532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generating recipe files we were also given a matching specification </a:t>
            </a:r>
            <a:r>
              <a:rPr lang="en-US" dirty="0" smtClean="0"/>
              <a:t>file in the</a:t>
            </a:r>
            <a:r>
              <a:rPr lang="en-US" baseline="0" dirty="0" smtClean="0"/>
              <a:t> 'spec/unit' directory. The </a:t>
            </a:r>
            <a:r>
              <a:rPr lang="en-US" baseline="0" dirty="0" err="1" smtClean="0"/>
              <a:t>ChefSpec</a:t>
            </a:r>
            <a:r>
              <a:rPr lang="en-US" baseline="0" dirty="0" smtClean="0"/>
              <a:t> defined specifications are all contained within this directory.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4234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up the default</a:t>
            </a:r>
            <a:r>
              <a:rPr lang="en-US" baseline="0" dirty="0" smtClean="0"/>
              <a:t> specification file and lets read through and begin to understand the initial expectation that is automatically defined.</a:t>
            </a:r>
          </a:p>
          <a:p>
            <a:endParaRPr lang="en-US" baseline="0" dirty="0" smtClean="0"/>
          </a:p>
          <a:p>
            <a:r>
              <a:rPr lang="en-US" baseline="0" dirty="0" smtClean="0"/>
              <a:t>The expectations defined in this initially generated specification file should look a little familiar. This is because </a:t>
            </a:r>
            <a:r>
              <a:rPr lang="en-US" baseline="0" dirty="0" err="1" smtClean="0"/>
              <a:t>ChefSpec</a:t>
            </a:r>
            <a:r>
              <a:rPr lang="en-US" baseline="0" dirty="0" smtClean="0"/>
              <a:t> is built on </a:t>
            </a:r>
            <a:r>
              <a:rPr lang="en-US" baseline="0" dirty="0" err="1" smtClean="0"/>
              <a:t>Rspec</a:t>
            </a:r>
            <a:r>
              <a:rPr lang="en-US" baseline="0" dirty="0" smtClean="0"/>
              <a:t>. Similar to how </a:t>
            </a:r>
            <a:r>
              <a:rPr lang="en-US" baseline="0" dirty="0" err="1" smtClean="0"/>
              <a:t>ServerSpec</a:t>
            </a:r>
            <a:r>
              <a:rPr lang="en-US" baseline="0" dirty="0" smtClean="0"/>
              <a:t> is built. </a:t>
            </a:r>
            <a:r>
              <a:rPr lang="en-US" baseline="0" dirty="0" err="1" smtClean="0"/>
              <a:t>ChefSpec</a:t>
            </a:r>
            <a:r>
              <a:rPr lang="en-US" baseline="0" dirty="0" smtClean="0"/>
              <a:t> requires a little more setup as we are creating an in-memory execution.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222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often common for specification files to share similar functionality. As your suite of examples grows you will often move common, shared expectations and helpers to a common file that is required here at the top of the file. This will load the contents of the '</a:t>
            </a:r>
            <a:r>
              <a:rPr lang="en-US" baseline="0" dirty="0" err="1" smtClean="0"/>
              <a:t>spec_helper</a:t>
            </a:r>
            <a:r>
              <a:rPr lang="en-US" baseline="0" dirty="0" smtClean="0"/>
              <a:t>' file found within the root of the 'spec' directory.</a:t>
            </a:r>
          </a:p>
          <a:p>
            <a:endParaRPr lang="en-US" baseline="0" dirty="0" smtClean="0"/>
          </a:p>
          <a:p>
            <a:r>
              <a:rPr lang="en-US" baseline="0" dirty="0" err="1" smtClean="0"/>
              <a:t>ChefSpec</a:t>
            </a:r>
            <a:r>
              <a:rPr lang="en-US" baseline="0" dirty="0" smtClean="0"/>
              <a:t> employs </a:t>
            </a:r>
            <a:r>
              <a:rPr lang="en-US" baseline="0" dirty="0" err="1" smtClean="0"/>
              <a:t>RSpec's</a:t>
            </a:r>
            <a:r>
              <a:rPr lang="en-US" baseline="0" dirty="0" smtClean="0"/>
              <a:t> example groups to describe the cookbook's recipe. This is stating that the examples we defined within this outer example group all relate to the </a:t>
            </a:r>
            <a:r>
              <a:rPr lang="en-US" baseline="0" dirty="0" err="1" smtClean="0"/>
              <a:t>httpd</a:t>
            </a:r>
            <a:r>
              <a:rPr lang="en-US" baseline="0" dirty="0" smtClean="0"/>
              <a:t> cookbook's default recipe. Within this example group we see another context that is defined. This time using the method 'context'. 'context' and 'describe' are exactly same in almost every way. A lot of developers like to use context as it more clearly states that the example group is focused on a particular scenario. In this instance the particular scenario we are going to be specifying examples in a scenario where all the attributes are default on an unspecified platform.</a:t>
            </a:r>
          </a:p>
          <a:p>
            <a:endParaRPr lang="en-US" baseline="0" dirty="0" smtClean="0"/>
          </a:p>
          <a:p>
            <a:r>
              <a:rPr lang="en-US" baseline="0" dirty="0" smtClean="0"/>
              <a:t>Instructor Note: 'describe' and 'context' are almost completely interchangeable with one exception. 'context' cannot be used as the outermost example group.</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676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the inner context we finally set the stage for us to define our examples with their expectations. There is a single example defined and that is stating that when the chef run evaluates and creates the resource collection it should do so without raising an error. A situation that might raise an error is if we included a recipe that does not exist or if we were to use a resources type that does not exist.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96786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a:t>
            </a:r>
            <a:r>
              <a:rPr lang="en-US" baseline="0" dirty="0" err="1" smtClean="0"/>
              <a:t>chef_run</a:t>
            </a:r>
            <a:r>
              <a:rPr lang="en-US" baseline="0" dirty="0" smtClean="0"/>
              <a:t>' helper there is being provided by the 'let' defined above the example within the same context. Defining the '</a:t>
            </a:r>
            <a:r>
              <a:rPr lang="en-US" baseline="0" dirty="0" err="1" smtClean="0"/>
              <a:t>chef_run</a:t>
            </a:r>
            <a:r>
              <a:rPr lang="en-US" baseline="0" dirty="0" smtClean="0"/>
              <a:t>' in the 'let' above is done with a Ruby Symbol. This is simply naming it so that it can be used within any of the examples in the current context and even sub-contexts. The helper is simply executing some code that sets up an in-memory chef-client run with a Chef Server.</a:t>
            </a:r>
          </a:p>
          <a:p>
            <a:endParaRPr lang="en-US" baseline="0" dirty="0" smtClean="0"/>
          </a:p>
          <a:p>
            <a:r>
              <a:rPr lang="en-US" baseline="0" dirty="0" smtClean="0"/>
              <a:t>The '</a:t>
            </a:r>
            <a:r>
              <a:rPr lang="en-US" baseline="0" dirty="0" err="1" smtClean="0"/>
              <a:t>ServerRunner</a:t>
            </a:r>
            <a:r>
              <a:rPr lang="en-US" baseline="0" dirty="0" smtClean="0"/>
              <a:t>' is a class defined within the '</a:t>
            </a:r>
            <a:r>
              <a:rPr lang="en-US" baseline="0" dirty="0" err="1" smtClean="0"/>
              <a:t>ChefSpec</a:t>
            </a:r>
            <a:r>
              <a:rPr lang="en-US" baseline="0" dirty="0" smtClean="0"/>
              <a:t>' namespace. All Ruby classes have  the method 'new' which will return an object which is a new instance of that described class. The object is stored in a local variable, named 'runner', which immediately invokes a method 'converge' with a single parameter '</a:t>
            </a:r>
            <a:r>
              <a:rPr lang="en-US" baseline="0" dirty="0" err="1" smtClean="0"/>
              <a:t>described_recipe</a:t>
            </a:r>
            <a:r>
              <a:rPr lang="en-US" baseline="0" dirty="0" smtClean="0"/>
              <a:t>'</a:t>
            </a:r>
          </a:p>
          <a:p>
            <a:endParaRPr lang="en-US" baseline="0" dirty="0" smtClean="0"/>
          </a:p>
          <a:p>
            <a:r>
              <a:rPr lang="en-US" baseline="0" dirty="0" smtClean="0"/>
              <a:t>The parameter '</a:t>
            </a:r>
            <a:r>
              <a:rPr lang="en-US" baseline="0" dirty="0" err="1" smtClean="0"/>
              <a:t>described_recipe</a:t>
            </a:r>
            <a:r>
              <a:rPr lang="en-US" baseline="0" dirty="0" smtClean="0"/>
              <a:t>' refers to the recipe defined in the outermost describe. This is mostly for convenience so that we do not have to redefine the same String multiple times within the same specification file.</a:t>
            </a:r>
          </a:p>
          <a:p>
            <a:endParaRPr lang="en-US" baseline="0" dirty="0" smtClean="0"/>
          </a:p>
          <a:p>
            <a:r>
              <a:rPr lang="en-US" baseline="0" dirty="0" smtClean="0"/>
              <a:t>The goal of this single, boilerplate example is very simple: perform a chef-client run and ensure there are no errors. Now, let's execute this specification.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9215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execute the</a:t>
            </a:r>
            <a:r>
              <a:rPr lang="en-US" baseline="0" dirty="0" smtClean="0"/>
              <a:t> specification file defined you will need to run the command '</a:t>
            </a:r>
            <a:r>
              <a:rPr lang="en-US" baseline="0" dirty="0" err="1" smtClean="0"/>
              <a:t>rspec</a:t>
            </a:r>
            <a:r>
              <a:rPr lang="en-US" baseline="0" dirty="0" smtClean="0"/>
              <a:t>'. The '</a:t>
            </a:r>
            <a:r>
              <a:rPr lang="en-US" baseline="0" dirty="0" err="1" smtClean="0"/>
              <a:t>rspec</a:t>
            </a:r>
            <a:r>
              <a:rPr lang="en-US" baseline="0" dirty="0" smtClean="0"/>
              <a:t>' command was installed with the Chef Development Kit (</a:t>
            </a:r>
            <a:r>
              <a:rPr lang="en-US" baseline="0" dirty="0" err="1" smtClean="0"/>
              <a:t>ChefDK</a:t>
            </a:r>
            <a:r>
              <a:rPr lang="en-US" baseline="0" dirty="0" smtClean="0"/>
              <a:t>) on the workstation. It is contained in an additional folder of tools embedded within the </a:t>
            </a:r>
            <a:r>
              <a:rPr lang="en-US" baseline="0" dirty="0" err="1" smtClean="0"/>
              <a:t>ChefDK</a:t>
            </a:r>
            <a:r>
              <a:rPr lang="en-US" baseline="0" dirty="0" smtClean="0"/>
              <a:t> that are not added to the system path. This is because some Chef developers are Ruby developers and may already have a version of RSpec installed. Specifying the 'chef exec' as a prefix loads the context of all these embedded tools and allows them to be executed on the command-line.</a:t>
            </a:r>
          </a:p>
          <a:p>
            <a:endParaRPr lang="en-US" baseline="0" dirty="0" smtClean="0"/>
          </a:p>
          <a:p>
            <a:r>
              <a:rPr lang="en-US" baseline="0" dirty="0" smtClean="0"/>
              <a:t>The '</a:t>
            </a:r>
            <a:r>
              <a:rPr lang="en-US" baseline="0" dirty="0" err="1" smtClean="0"/>
              <a:t>rspec</a:t>
            </a:r>
            <a:r>
              <a:rPr lang="en-US" baseline="0" dirty="0" smtClean="0"/>
              <a:t>' command accepts many parameters. The most important one is used here and that is specifying the file path to the specification we want to execute. When the command executes a summary of the executed examples will be displayed at the bottom. At this moment it looks like the one expectation completes successfully. The chef run completes without any errors.</a:t>
            </a:r>
          </a:p>
          <a:p>
            <a:endParaRPr lang="en-US" baseline="0" dirty="0" smtClean="0"/>
          </a:p>
          <a:p>
            <a:r>
              <a:rPr lang="en-US" baseline="0" dirty="0" smtClean="0"/>
              <a:t>Instructor Note: On the workstations the learners do not need to prepend the </a:t>
            </a:r>
            <a:r>
              <a:rPr lang="en-US" baseline="0" dirty="0" err="1" smtClean="0"/>
              <a:t>rspec</a:t>
            </a:r>
            <a:r>
              <a:rPr lang="en-US" baseline="0" dirty="0" smtClean="0"/>
              <a:t> command with 'chef exec'. This is because '</a:t>
            </a:r>
            <a:r>
              <a:rPr lang="en-US" baseline="0" dirty="0" err="1" smtClean="0"/>
              <a:t>rspec</a:t>
            </a:r>
            <a:r>
              <a:rPr lang="en-US" baseline="0" dirty="0" smtClean="0"/>
              <a:t>' and all the other tools embedded in the </a:t>
            </a:r>
            <a:r>
              <a:rPr lang="en-US" baseline="0" dirty="0" err="1" smtClean="0"/>
              <a:t>ChefDK</a:t>
            </a:r>
            <a:r>
              <a:rPr lang="en-US" baseline="0" dirty="0" smtClean="0"/>
              <a:t> have been added to the path. On a learner's local system this is likely not the case and so they will need to type this entire command with prefix.</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0505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the language and the tool that will allow us to express our expectations. We now need to examine the recipe again to see what example or examples we want to define within the specification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0528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a:t>
            </a:r>
            <a:r>
              <a:rPr lang="en-US" baseline="0" dirty="0" smtClean="0"/>
              <a:t> default recipe we commented out the line that included the install recipe from the </a:t>
            </a:r>
            <a:r>
              <a:rPr lang="en-US" baseline="0" dirty="0" err="1" smtClean="0"/>
              <a:t>httpd</a:t>
            </a:r>
            <a:r>
              <a:rPr lang="en-US" baseline="0" dirty="0" smtClean="0"/>
              <a:t> cookbook. This seems like an expectation that we want to define. When converging the default recipe we expect that the install recipe from the </a:t>
            </a:r>
            <a:r>
              <a:rPr lang="en-US" baseline="0" dirty="0" err="1" smtClean="0"/>
              <a:t>httpd</a:t>
            </a:r>
            <a:r>
              <a:rPr lang="en-US" baseline="0" dirty="0" smtClean="0"/>
              <a:t> cookbook would be included.</a:t>
            </a:r>
          </a:p>
          <a:p>
            <a:endParaRPr lang="en-US" baseline="0" dirty="0" smtClean="0"/>
          </a:p>
          <a:p>
            <a:r>
              <a:rPr lang="en-US" baseline="0" dirty="0" smtClean="0"/>
              <a:t>We do not yet know how to define this expectation but we know the work that we want to accomplish. So lets take this one step at a time then and first capture the description for the example even if we do not yet know how to express the expectation.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90554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we can describe the example that we want to create without having to know how to define the expectation by defining an example without the block. RSpec treats these examples without the associated block as a pending test.</a:t>
            </a:r>
          </a:p>
          <a:p>
            <a:endParaRPr lang="en-US" baseline="0" dirty="0" smtClean="0"/>
          </a:p>
          <a:p>
            <a:r>
              <a:rPr lang="en-US" baseline="0" dirty="0" smtClean="0"/>
              <a:t>This is an incredibly useful feature when you want to start expressing your examples. This allows you to quickly identify all the examples without getting mired in the details of their implementation.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9997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executing '</a:t>
            </a:r>
            <a:r>
              <a:rPr lang="en-US" baseline="0" dirty="0" err="1" smtClean="0"/>
              <a:t>rspec</a:t>
            </a:r>
            <a:r>
              <a:rPr lang="en-US" baseline="0" dirty="0" smtClean="0"/>
              <a:t>' again we should see the new pending example that we defined within the specification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1893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Interruptions are not conducive to helping you building a flow. To help reduce the interruptive nature of testing we can look at ways to decrease the amount of time you have to wait to receive the feedback from the tests. A faster feedback cycle will increase your likelihood of seeking that feedback again for smaller sets of changes. Slower feedback cycles will increase your likelihood of seeking feedback less often. Causing you create larger sets of changes which has the chance of masking potential issues.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79496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RSpec's</a:t>
            </a:r>
            <a:r>
              <a:rPr lang="en-US" baseline="0" dirty="0" smtClean="0"/>
              <a:t> pending summary is similar to the failure summary. The pending examples are identified and then finally they are collected together in list. Each pending example will show the words you used in the description text in a single sentence. Below that it will state the example is not yet implemented and then finally display the file path and line number of where it can be found.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73360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summary will</a:t>
            </a:r>
            <a:r>
              <a:rPr lang="en-US" baseline="0" dirty="0" smtClean="0"/>
              <a:t> now display that an additional example has been added and it will be reported as being set to pending.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7615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defined</a:t>
            </a:r>
            <a:r>
              <a:rPr lang="en-US" baseline="0" dirty="0" smtClean="0"/>
              <a:t> the pending example, setting up the work for ourselves, it is time to learn how to express the expectation.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1440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how to express an expectation we need to go to the documentation. The </a:t>
            </a:r>
            <a:r>
              <a:rPr lang="en-US" baseline="0" dirty="0" err="1" smtClean="0"/>
              <a:t>ChefSpec</a:t>
            </a:r>
            <a:r>
              <a:rPr lang="en-US" baseline="0" dirty="0" smtClean="0"/>
              <a:t> README provides a wealth of examples in the README. In the past an '</a:t>
            </a:r>
            <a:r>
              <a:rPr lang="en-US" baseline="0" dirty="0" err="1" smtClean="0"/>
              <a:t>include_recipe</a:t>
            </a:r>
            <a:r>
              <a:rPr lang="en-US" baseline="0" dirty="0" smtClean="0"/>
              <a:t>' example has been one of the many examples shared in the README. Use the search feature of your browser to find it within the document.</a:t>
            </a:r>
          </a:p>
          <a:p>
            <a:endParaRPr lang="en-US" baseline="0" dirty="0" smtClean="0"/>
          </a:p>
          <a:p>
            <a:r>
              <a:rPr lang="en-US" baseline="0" dirty="0" smtClean="0"/>
              <a:t>If it is not there, the </a:t>
            </a:r>
            <a:r>
              <a:rPr lang="en-US" baseline="0" dirty="0" err="1" smtClean="0"/>
              <a:t>ChefSpec</a:t>
            </a:r>
            <a:r>
              <a:rPr lang="en-US" baseline="0" dirty="0" smtClean="0"/>
              <a:t> project has a top-level folder named 'examples' which contains examples for nearly every feature that </a:t>
            </a:r>
            <a:r>
              <a:rPr lang="en-US" baseline="0" dirty="0" err="1" smtClean="0"/>
              <a:t>ChefSpec</a:t>
            </a:r>
            <a:r>
              <a:rPr lang="en-US" baseline="0" dirty="0" smtClean="0"/>
              <a:t> is able to define expectations. Searching through there you will find a folder titled '</a:t>
            </a:r>
            <a:r>
              <a:rPr lang="en-US" baseline="0" dirty="0" err="1" smtClean="0"/>
              <a:t>include_recipe</a:t>
            </a:r>
            <a:r>
              <a:rPr lang="en-US" baseline="0" dirty="0" smtClean="0"/>
              <a:t>', within it should a folder the shows the recipes and the matching specifications.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876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file we now need to expand the example to include the expectation we want to write. To do that we add a 'do' to the end of the example. We move to the next line, indent two spaces and then define the following expectation. The expectation uses a natural language way of expressing the expectation. Here we are expressing the expectation that the '</a:t>
            </a:r>
            <a:r>
              <a:rPr lang="en-US" baseline="0" dirty="0" err="1" smtClean="0"/>
              <a:t>chef_run</a:t>
            </a:r>
            <a:r>
              <a:rPr lang="en-US" baseline="0" dirty="0" smtClean="0"/>
              <a:t>' includes the recipe with the specified name.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8298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example defined with the expectation when we execute '</a:t>
            </a:r>
            <a:r>
              <a:rPr lang="en-US" baseline="0" dirty="0" err="1" smtClean="0"/>
              <a:t>rspec</a:t>
            </a:r>
            <a:r>
              <a:rPr lang="en-US" baseline="0" dirty="0" smtClean="0"/>
              <a:t>' we see the failure that eluded us we ran 'kitchen converge &amp; verify' on an existing very quickly.</a:t>
            </a:r>
          </a:p>
          <a:p>
            <a:endParaRPr lang="en-US" baseline="0" dirty="0" smtClean="0"/>
          </a:p>
          <a:p>
            <a:r>
              <a:rPr lang="en-US" baseline="0" dirty="0" smtClean="0"/>
              <a:t>The failure summary here is similar to the failure summary return by RSpec when employed by Test Kitchen. The example is displayed, the expectation is expressed, the failure to meet expectation and file name and line number within the file where to find the expectation.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4221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a failing test it is time to fix the problem.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50196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default recipe it is time to restore the code that we previously commented out.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6121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a:t>
            </a:r>
            <a:r>
              <a:rPr lang="en-US" baseline="0" dirty="0" err="1" smtClean="0"/>
              <a:t>rspec</a:t>
            </a:r>
            <a:r>
              <a:rPr lang="en-US" baseline="0" dirty="0" smtClean="0"/>
              <a:t>' one more time should show the previous failing example now as a passing example.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92793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a:t>
            </a:r>
            <a:r>
              <a:rPr lang="en-US" baseline="0" dirty="0" smtClean="0"/>
              <a:t> can confidently state that the default recipe includes the install recipe and we can receive this verification in a faster feedback cycle then we saw with running 'kitchen test'.</a:t>
            </a:r>
          </a:p>
          <a:p>
            <a:endParaRPr lang="en-US" baseline="0" dirty="0" smtClean="0"/>
          </a:p>
          <a:p>
            <a:r>
              <a:rPr lang="en-US" baseline="0" dirty="0" smtClean="0"/>
              <a:t>Mutation testing is not Test Driven Development (TDD) but the act that we performed was fairly close. This is a tactic that is useful when you are writing expectations for already defined recipes for existing cookbooks or when it feels near impossible to start with the tests first. This process does one of the important aspects of TDD which is ensure the expectations we set correctly capture the state of the code.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1740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you will learn the</a:t>
            </a:r>
            <a:r>
              <a:rPr lang="en-US" baseline="0" dirty="0" smtClean="0"/>
              <a:t> importance and limitations of unit testing as you write and execute unit tests to help increase the rate at which you receive feedback.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9934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few more chances to reinforce this process. As an exercise continue mutating the code within the default recipe, defining the expectations, and then fixing the code. Create a single mutation at a time and become focus on understanding the process of moving between files and executing commands.</a:t>
            </a:r>
          </a:p>
          <a:p>
            <a:endParaRPr lang="en-US" baseline="0" dirty="0" smtClean="0"/>
          </a:p>
          <a:p>
            <a:r>
              <a:rPr lang="en-US" baseline="0" dirty="0" smtClean="0"/>
              <a:t>Instructor Note: Allow 10 minutes to complete this exercise</a:t>
            </a:r>
            <a:endParaRPr lang="en-US" dirty="0" smtClean="0"/>
          </a:p>
          <a:p>
            <a:endParaRPr lang="en-US" dirty="0" smtClean="0"/>
          </a:p>
          <a:p>
            <a:r>
              <a:rPr lang="en-US" dirty="0" smtClean="0"/>
              <a:t>Instructor Note: The learners could accomplish</a:t>
            </a:r>
            <a:r>
              <a:rPr lang="en-US" baseline="0" dirty="0" smtClean="0"/>
              <a:t> both of tasks at the same time. They likely will want to do that. I would encourage you have them perform the steps separately as it will emphasize the activity of moving between the recipe, the specification file, and their shell.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882445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by walking through one more example within the default recipe. Another line within the recipe is similar to the first one except it is concerned with the inclusion of the configuration recipe. Here it is commented out.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2817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file to define the example and the new expectation.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978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Seeing the failure</a:t>
            </a:r>
            <a:r>
              <a:rPr lang="en-US" baseline="0" dirty="0" smtClean="0"/>
              <a:t> when executing </a:t>
            </a:r>
            <a:r>
              <a:rPr lang="en-US" baseline="0" dirty="0" err="1" smtClean="0"/>
              <a:t>te</a:t>
            </a:r>
            <a:r>
              <a:rPr lang="en-US" baseline="0" dirty="0" smtClean="0"/>
              <a:t> '</a:t>
            </a:r>
            <a:r>
              <a:rPr lang="en-US" baseline="0" dirty="0" err="1" smtClean="0"/>
              <a:t>rspec</a:t>
            </a:r>
            <a:r>
              <a:rPr lang="en-US" baseline="0" dirty="0" smtClean="0"/>
              <a:t>' command.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27928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Restoring</a:t>
            </a:r>
            <a:r>
              <a:rPr lang="en-US" baseline="0" dirty="0" smtClean="0"/>
              <a:t> the code to its previous state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927720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a:t>
            </a:r>
            <a:r>
              <a:rPr lang="en-US" baseline="0" dirty="0" err="1" smtClean="0"/>
              <a:t>rspec</a:t>
            </a:r>
            <a:r>
              <a:rPr lang="en-US" baseline="0" dirty="0" smtClean="0"/>
              <a:t>' again to verify that the expectations have been met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14309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more mutations that you could try within the default recipe and other recipe files that exist within the cookbook but this is a good point to stop and enjoy the work that you have accomplished.</a:t>
            </a:r>
          </a:p>
          <a:p>
            <a:endParaRPr lang="en-US" baseline="0" dirty="0" smtClean="0"/>
          </a:p>
          <a:p>
            <a:r>
              <a:rPr lang="en-US" baseline="0" dirty="0" smtClean="0"/>
              <a:t>The feedback cycle on using </a:t>
            </a:r>
            <a:r>
              <a:rPr lang="en-US" baseline="0" dirty="0" err="1" smtClean="0"/>
              <a:t>Rspec</a:t>
            </a:r>
            <a:r>
              <a:rPr lang="en-US" baseline="0" dirty="0" smtClean="0"/>
              <a:t> to execute </a:t>
            </a:r>
            <a:r>
              <a:rPr lang="en-US" baseline="0" dirty="0" err="1" smtClean="0"/>
              <a:t>ChefSpec</a:t>
            </a:r>
            <a:r>
              <a:rPr lang="en-US" baseline="0" dirty="0" smtClean="0"/>
              <a:t> examples returns results faster than we saw with Test Kitchen and gives us a good understanding of what is being added to the 'Resource Collection'.</a:t>
            </a:r>
          </a:p>
          <a:p>
            <a:endParaRPr lang="en-US" baseline="0" dirty="0" smtClean="0"/>
          </a:p>
          <a:p>
            <a:r>
              <a:rPr lang="en-US" baseline="0" dirty="0" smtClean="0"/>
              <a:t>Let's have a discussion.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2104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20171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7137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We have the faster feedback that we set out to create for us at the beginning of this section. We were able to verify the work being performed in the default recipe. Now it is time to focus our attention on the remaining recipes with in the cookbook and set up </a:t>
            </a:r>
            <a:r>
              <a:rPr lang="en-US" baseline="0" smtClean="0"/>
              <a:t>expectations on the resources that they define.</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5607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reason that the feedback cycle takes as long as it does with Test Kitchen is because of the external requirements. Creating the test instance, installing chef, and then applying the run list provide real value because we are able to see the recipe being applied to a virtual instance. However, all these external dependencies incur a time cost as we wait for the network to download images or packages, the test instance's processor to calculate keys or data, or the file-system to create files and folders.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2854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mutated our code and executed the test suite we created issues with the resources that we defined and recipes that we included. These changes affected the resources that were applied to the system by omitting resources from the 'Resource Collection'. If we were able to remove the external dependencies and focus on the state of the Resource Collection we would be able to determine if there were problems with the recipes we wrote without the need of any of those external dependencies.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528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first</a:t>
            </a:r>
            <a:r>
              <a:rPr lang="en-US" baseline="0" dirty="0" smtClean="0"/>
              <a:t> let's talk more about the 'Resource Collection' ...</a:t>
            </a:r>
            <a:endParaRPr lang="en-US" dirty="0" smtClean="0"/>
          </a:p>
          <a:p>
            <a:endParaRPr lang="en-US" dirty="0" smtClean="0"/>
          </a:p>
          <a:p>
            <a:r>
              <a:rPr lang="en-US" dirty="0" smtClean="0"/>
              <a:t>After a</a:t>
            </a:r>
            <a:r>
              <a:rPr lang="en-US" baseline="0" dirty="0" smtClean="0"/>
              <a:t> cookbook and its recipes have been synchronized the majority of the cookbook content is loaded into memory by 'chef-client'. The recipes defined on the run list are evaluated during this time and the resources found within the recipes and any included recipes, are added to a resource collection. They are not immediately executed like one might assume.</a:t>
            </a:r>
          </a:p>
          <a:p>
            <a:endParaRPr lang="en-US" baseline="0" dirty="0" smtClean="0"/>
          </a:p>
          <a:p>
            <a:r>
              <a:rPr lang="en-US" baseline="0" dirty="0" smtClean="0"/>
              <a:t>The 'Resource Collection' is almost like a to-do list for the node. It contains the list of all the resources, in order, that need to be accomplished to bring the instance into the desired state. Later, in the converge step, the resources defined in the Resource Collection are executed and perform their various forms of test-and-repair to bring the instance into the desired state.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678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ChefSpec</a:t>
            </a:r>
            <a:r>
              <a:rPr lang="en-US" dirty="0" smtClean="0"/>
              <a:t> provides</a:t>
            </a:r>
            <a:r>
              <a:rPr lang="en-US" baseline="0" dirty="0" smtClean="0"/>
              <a:t> a method for us to create an in-memory execution of applying the run list, building the resource collection, and then setting up expectations about the state of the resource collection. </a:t>
            </a:r>
            <a:r>
              <a:rPr lang="en-US" baseline="0" dirty="0" err="1" smtClean="0"/>
              <a:t>ChefSpec</a:t>
            </a:r>
            <a:r>
              <a:rPr lang="en-US" baseline="0" dirty="0" smtClean="0"/>
              <a:t>, similar to </a:t>
            </a:r>
            <a:r>
              <a:rPr lang="en-US" baseline="0" dirty="0" err="1" smtClean="0"/>
              <a:t>ServerSpec</a:t>
            </a:r>
            <a:r>
              <a:rPr lang="en-US" baseline="0" dirty="0" smtClean="0"/>
              <a:t> is built on top of RSpec; relying on it to provide the core framework and language. The benefit to us is that a lot of the same language constructs are employed.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787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Verifying the resource collection with </a:t>
            </a:r>
            <a:r>
              <a:rPr lang="en-US" baseline="0" dirty="0" err="1" smtClean="0"/>
              <a:t>ChefSpec</a:t>
            </a:r>
            <a:r>
              <a:rPr lang="en-US" baseline="0" dirty="0" smtClean="0"/>
              <a:t> requires far fewer external dependencies and that allows us to get feedback faster but at the cost of not applying the recipes we write against a test instance. This opens us up to situations were we could compose recipes and execute examples that are shown to work because they were correctly added to the resource collection but fail when it comes time for the recipes to apply the desired state against a test instance.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61648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the integration test, the one defined in </a:t>
            </a:r>
            <a:r>
              <a:rPr lang="en-US" baseline="0" dirty="0" err="1" smtClean="0"/>
              <a:t>ServerSpec</a:t>
            </a:r>
            <a:r>
              <a:rPr lang="en-US" baseline="0" dirty="0" smtClean="0"/>
              <a:t>, executed through Test Kitchen to ensure the recipes we write behave as we expect on the test instances we define. The benefit of writing tests focused around the Resource Collection will allow us to gain feedback quickly and build a better development workflow.</a:t>
            </a:r>
          </a:p>
          <a:p>
            <a:endParaRPr lang="en-US" baseline="0" dirty="0" smtClean="0"/>
          </a:p>
          <a:p>
            <a:r>
              <a:rPr lang="en-US" baseline="0" dirty="0" smtClean="0"/>
              <a:t>This next group exercise we will review the existing </a:t>
            </a:r>
            <a:r>
              <a:rPr lang="en-US" baseline="0" dirty="0" err="1" smtClean="0"/>
              <a:t>ChefSpec</a:t>
            </a:r>
            <a:r>
              <a:rPr lang="en-US" baseline="0" dirty="0" smtClean="0"/>
              <a:t> specifications defined for us and how we can expand them to capture our additional expectations about the Resource Collection.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261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Faster </a:t>
            </a:r>
            <a:r>
              <a:rPr lang="en-US" dirty="0" smtClean="0"/>
              <a:t>Feedback with Unit Testing</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smtClean="0"/>
              <a:t>        </a:t>
            </a:r>
            <a:r>
              <a:rPr lang="en-US" dirty="0"/>
              <a:t>├── </a:t>
            </a:r>
            <a:r>
              <a:rPr lang="en-US" dirty="0" err="1"/>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a:p>
            <a:r>
              <a:rPr lang="en-US"/>
              <a:t>2 </a:t>
            </a:r>
            <a:r>
              <a:rPr lang="en-US" smtClean="0"/>
              <a:t>directories, 6 </a:t>
            </a:r>
            <a:r>
              <a:rPr lang="en-US" dirty="0"/>
              <a:t>files</a:t>
            </a:r>
          </a:p>
        </p:txBody>
      </p:sp>
      <p:sp>
        <p:nvSpPr>
          <p:cNvPr id="3" name="Text Placeholder 2"/>
          <p:cNvSpPr>
            <a:spLocks noGrp="1"/>
          </p:cNvSpPr>
          <p:nvPr>
            <p:ph type="body" sz="quarter" idx="11"/>
          </p:nvPr>
        </p:nvSpPr>
        <p:spPr/>
        <p:txBody>
          <a:bodyPr/>
          <a:lstStyle/>
          <a:p>
            <a:r>
              <a:rPr lang="en-US" dirty="0" smtClean="0"/>
              <a:t>&gt; tree spec</a:t>
            </a:r>
            <a:endParaRPr lang="en-US" dirty="0"/>
          </a:p>
        </p:txBody>
      </p:sp>
      <p:sp>
        <p:nvSpPr>
          <p:cNvPr id="4" name="Content Placeholder 3"/>
          <p:cNvSpPr>
            <a:spLocks noGrp="1"/>
          </p:cNvSpPr>
          <p:nvPr>
            <p:ph sz="quarter" idx="12"/>
          </p:nvPr>
        </p:nvSpPr>
        <p:spPr>
          <a:xfrm>
            <a:off x="1127883" y="4455428"/>
            <a:ext cx="14420850" cy="2102955"/>
          </a:xfrm>
        </p:spPr>
        <p:txBody>
          <a:bodyPr/>
          <a:lstStyle/>
          <a:p>
            <a:endParaRPr lang="en-US" dirty="0"/>
          </a:p>
        </p:txBody>
      </p:sp>
      <p:sp>
        <p:nvSpPr>
          <p:cNvPr id="5" name="Title 4"/>
          <p:cNvSpPr>
            <a:spLocks noGrp="1"/>
          </p:cNvSpPr>
          <p:nvPr>
            <p:ph type="title"/>
          </p:nvPr>
        </p:nvSpPr>
        <p:spPr/>
        <p:txBody>
          <a:bodyPr/>
          <a:lstStyle/>
          <a:p>
            <a:r>
              <a:rPr lang="en-US" dirty="0" smtClean="0"/>
              <a:t>View the Spec Directory</a:t>
            </a:r>
            <a:endParaRPr lang="en-US" dirty="0"/>
          </a:p>
        </p:txBody>
      </p:sp>
    </p:spTree>
    <p:extLst>
      <p:ext uri="{BB962C8B-B14F-4D97-AF65-F5344CB8AC3E}">
        <p14:creationId xmlns:p14="http://schemas.microsoft.com/office/powerpoint/2010/main" val="177326500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err="1" smtClean="0"/>
              <a:t>httpd</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43754399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err="1" smtClean="0"/>
              <a:t>httpd</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5" name="Content Placeholder 3"/>
          <p:cNvSpPr txBox="1">
            <a:spLocks/>
          </p:cNvSpPr>
          <p:nvPr/>
        </p:nvSpPr>
        <p:spPr bwMode="white">
          <a:xfrm>
            <a:off x="12071361" y="1957524"/>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example groups</a:t>
            </a:r>
          </a:p>
        </p:txBody>
      </p:sp>
      <p:sp>
        <p:nvSpPr>
          <p:cNvPr id="6" name="Right Bracket 5"/>
          <p:cNvSpPr/>
          <p:nvPr/>
        </p:nvSpPr>
        <p:spPr>
          <a:xfrm>
            <a:off x="14051037" y="2852699"/>
            <a:ext cx="1120226" cy="4748341"/>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5170626" y="5237679"/>
            <a:ext cx="466939"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4292993" y="3213166"/>
            <a:ext cx="636313" cy="4049026"/>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0" name="Straight Connector 9"/>
          <p:cNvCxnSpPr/>
          <p:nvPr/>
        </p:nvCxnSpPr>
        <p:spPr>
          <a:xfrm flipH="1">
            <a:off x="15632879" y="2546215"/>
            <a:ext cx="4686" cy="2691464"/>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5" name="Content Placeholder 3"/>
          <p:cNvSpPr txBox="1">
            <a:spLocks/>
          </p:cNvSpPr>
          <p:nvPr/>
        </p:nvSpPr>
        <p:spPr bwMode="white">
          <a:xfrm>
            <a:off x="6510067" y="2728688"/>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cookbook name</a:t>
            </a:r>
            <a:r>
              <a:rPr lang="en-US" smtClean="0">
                <a:solidFill>
                  <a:schemeClr val="bg1"/>
                </a:solidFill>
              </a:rPr>
              <a:t>::recipe name</a:t>
            </a:r>
            <a:endParaRPr lang="en-US" dirty="0" smtClean="0">
              <a:solidFill>
                <a:schemeClr val="bg1"/>
              </a:solidFill>
            </a:endParaRPr>
          </a:p>
        </p:txBody>
      </p:sp>
      <p:cxnSp>
        <p:nvCxnSpPr>
          <p:cNvPr id="16" name="Straight Connector 15"/>
          <p:cNvCxnSpPr>
            <a:endCxn id="15" idx="1"/>
          </p:cNvCxnSpPr>
          <p:nvPr/>
        </p:nvCxnSpPr>
        <p:spPr>
          <a:xfrm flipV="1">
            <a:off x="5526157" y="3022509"/>
            <a:ext cx="983910" cy="227681"/>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2884482" y="3250190"/>
            <a:ext cx="2742957"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25281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err="1" smtClean="0"/>
              <a:t>httpd</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5" name="Content Placeholder 3"/>
          <p:cNvSpPr txBox="1">
            <a:spLocks/>
          </p:cNvSpPr>
          <p:nvPr/>
        </p:nvSpPr>
        <p:spPr bwMode="white">
          <a:xfrm>
            <a:off x="11295954" y="589441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example</a:t>
            </a:r>
          </a:p>
        </p:txBody>
      </p:sp>
      <p:sp>
        <p:nvSpPr>
          <p:cNvPr id="8" name="Content Placeholder 3"/>
          <p:cNvSpPr txBox="1">
            <a:spLocks/>
          </p:cNvSpPr>
          <p:nvPr/>
        </p:nvSpPr>
        <p:spPr bwMode="white">
          <a:xfrm>
            <a:off x="7546520" y="7297316"/>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cxnSp>
        <p:nvCxnSpPr>
          <p:cNvPr id="10" name="Straight Connector 9"/>
          <p:cNvCxnSpPr>
            <a:stCxn id="8" idx="1"/>
          </p:cNvCxnSpPr>
          <p:nvPr/>
        </p:nvCxnSpPr>
        <p:spPr>
          <a:xfrm flipH="1" flipV="1">
            <a:off x="5473148" y="6451492"/>
            <a:ext cx="2073372" cy="114017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279374" y="6433999"/>
            <a:ext cx="7036904"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5" name="Right Bracket 14"/>
          <p:cNvSpPr/>
          <p:nvPr/>
        </p:nvSpPr>
        <p:spPr>
          <a:xfrm>
            <a:off x="9526196" y="5658678"/>
            <a:ext cx="412934" cy="1060174"/>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7" name="Straight Connector 16"/>
          <p:cNvCxnSpPr>
            <a:stCxn id="15" idx="2"/>
            <a:endCxn id="5" idx="1"/>
          </p:cNvCxnSpPr>
          <p:nvPr/>
        </p:nvCxnSpPr>
        <p:spPr>
          <a:xfrm>
            <a:off x="9939130" y="6188765"/>
            <a:ext cx="135682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15613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err="1" smtClean="0"/>
              <a:t>httpd</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Content Placeholder 3"/>
          <p:cNvSpPr txBox="1">
            <a:spLocks/>
          </p:cNvSpPr>
          <p:nvPr/>
        </p:nvSpPr>
        <p:spPr bwMode="white">
          <a:xfrm>
            <a:off x="11025809" y="4651109"/>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Ruby Class</a:t>
            </a:r>
          </a:p>
        </p:txBody>
      </p:sp>
      <p:sp>
        <p:nvSpPr>
          <p:cNvPr id="7" name="Content Placeholder 3"/>
          <p:cNvSpPr txBox="1">
            <a:spLocks/>
          </p:cNvSpPr>
          <p:nvPr/>
        </p:nvSpPr>
        <p:spPr bwMode="white">
          <a:xfrm>
            <a:off x="9216887" y="2108314"/>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described recipe</a:t>
            </a:r>
          </a:p>
        </p:txBody>
      </p:sp>
      <p:cxnSp>
        <p:nvCxnSpPr>
          <p:cNvPr id="9" name="Straight Connector 8"/>
          <p:cNvCxnSpPr/>
          <p:nvPr/>
        </p:nvCxnSpPr>
        <p:spPr>
          <a:xfrm>
            <a:off x="3922643" y="6427304"/>
            <a:ext cx="1524000"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630556" y="4075044"/>
            <a:ext cx="1782418"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endCxn id="5" idx="0"/>
          </p:cNvCxnSpPr>
          <p:nvPr/>
        </p:nvCxnSpPr>
        <p:spPr>
          <a:xfrm flipH="1">
            <a:off x="2307401" y="4084676"/>
            <a:ext cx="952636" cy="2858676"/>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a:endCxn id="5" idx="0"/>
          </p:cNvCxnSpPr>
          <p:nvPr/>
        </p:nvCxnSpPr>
        <p:spPr>
          <a:xfrm flipH="1">
            <a:off x="2307401" y="6427304"/>
            <a:ext cx="2377242" cy="516048"/>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5671930" y="2409028"/>
            <a:ext cx="3544957" cy="83782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24" name="Arc 23"/>
          <p:cNvSpPr/>
          <p:nvPr/>
        </p:nvSpPr>
        <p:spPr>
          <a:xfrm rot="4348138">
            <a:off x="6368041" y="977395"/>
            <a:ext cx="2835767" cy="4960979"/>
          </a:xfrm>
          <a:prstGeom prst="arc">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6" name="Straight Connector 25"/>
          <p:cNvCxnSpPr/>
          <p:nvPr/>
        </p:nvCxnSpPr>
        <p:spPr>
          <a:xfrm>
            <a:off x="2902225" y="3246852"/>
            <a:ext cx="276970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3922643" y="4419670"/>
            <a:ext cx="4041914"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a:off x="5194852" y="4803982"/>
            <a:ext cx="3008244"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7885832" y="4433379"/>
            <a:ext cx="3139977" cy="459378"/>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5" name="Content Placeholder 3"/>
          <p:cNvSpPr txBox="1">
            <a:spLocks/>
          </p:cNvSpPr>
          <p:nvPr/>
        </p:nvSpPr>
        <p:spPr bwMode="white">
          <a:xfrm>
            <a:off x="327725" y="6943352"/>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err="1" smtClean="0">
                <a:solidFill>
                  <a:schemeClr val="bg1"/>
                </a:solidFill>
              </a:rPr>
              <a:t>chef_run</a:t>
            </a:r>
            <a:r>
              <a:rPr lang="en-US" sz="2800" dirty="0" smtClean="0">
                <a:solidFill>
                  <a:schemeClr val="bg1"/>
                </a:solidFill>
              </a:rPr>
              <a:t> helper</a:t>
            </a:r>
          </a:p>
        </p:txBody>
      </p:sp>
    </p:spTree>
    <p:extLst>
      <p:ext uri="{BB962C8B-B14F-4D97-AF65-F5344CB8AC3E}">
        <p14:creationId xmlns:p14="http://schemas.microsoft.com/office/powerpoint/2010/main" val="70694881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0.44592 seconds (files took 4.35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for the Default Recipe</a:t>
            </a:r>
            <a:endParaRPr lang="en-US" dirty="0"/>
          </a:p>
        </p:txBody>
      </p:sp>
      <p:sp>
        <p:nvSpPr>
          <p:cNvPr id="6" name="Content Placeholder 3"/>
          <p:cNvSpPr txBox="1">
            <a:spLocks/>
          </p:cNvSpPr>
          <p:nvPr/>
        </p:nvSpPr>
        <p:spPr bwMode="white">
          <a:xfrm>
            <a:off x="1353171" y="5909877"/>
            <a:ext cx="450429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passing example</a:t>
            </a:r>
          </a:p>
        </p:txBody>
      </p:sp>
      <p:cxnSp>
        <p:nvCxnSpPr>
          <p:cNvPr id="7" name="Straight Connector 6"/>
          <p:cNvCxnSpPr/>
          <p:nvPr/>
        </p:nvCxnSpPr>
        <p:spPr>
          <a:xfrm>
            <a:off x="1127883" y="2854935"/>
            <a:ext cx="38286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0"/>
          </p:cNvCxnSpPr>
          <p:nvPr/>
        </p:nvCxnSpPr>
        <p:spPr>
          <a:xfrm>
            <a:off x="1319315" y="2854935"/>
            <a:ext cx="2286001" cy="305494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715060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q"/>
            </a:pPr>
            <a:r>
              <a:rPr lang="en-US" dirty="0" smtClean="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09420996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These are the Two Things to Test</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2016</a:t>
            </a:r>
            <a:r>
              <a:rPr lang="en-US" dirty="0" smtClean="0"/>
              <a:t> </a:t>
            </a:r>
            <a:r>
              <a:rPr lang="en-US" dirty="0"/>
              <a:t>The Authors, All Rights Reserved.</a:t>
            </a:r>
          </a:p>
          <a:p>
            <a:r>
              <a:rPr lang="en-US" dirty="0"/>
              <a:t># </a:t>
            </a:r>
            <a:r>
              <a:rPr lang="en-US" dirty="0" err="1"/>
              <a:t>include_recipe</a:t>
            </a:r>
            <a:r>
              <a:rPr lang="en-US" dirty="0"/>
              <a:t> '</a:t>
            </a:r>
            <a:r>
              <a:rPr lang="en-US" dirty="0" err="1"/>
              <a:t>httpd</a:t>
            </a:r>
            <a:r>
              <a:rPr lang="en-US" dirty="0"/>
              <a:t>::install'</a:t>
            </a:r>
          </a:p>
          <a:p>
            <a:r>
              <a:rPr lang="en-US" dirty="0" err="1" smtClean="0"/>
              <a:t>include_recipe</a:t>
            </a:r>
            <a:r>
              <a:rPr lang="en-US" dirty="0" smtClean="0"/>
              <a:t> </a:t>
            </a:r>
            <a:r>
              <a:rPr lang="en-US" dirty="0"/>
              <a:t>'</a:t>
            </a:r>
            <a:r>
              <a:rPr lang="en-US" dirty="0" err="1"/>
              <a:t>httpd</a:t>
            </a:r>
            <a:r>
              <a:rPr lang="en-US" dirty="0" smtClean="0"/>
              <a:t>::configuration'</a:t>
            </a:r>
          </a:p>
          <a:p>
            <a:r>
              <a:rPr lang="en-US" dirty="0" err="1" smtClean="0"/>
              <a:t>include_recipe</a:t>
            </a:r>
            <a:r>
              <a:rPr lang="en-US" dirty="0" smtClean="0"/>
              <a:t> '</a:t>
            </a:r>
            <a:r>
              <a:rPr lang="en-US" dirty="0" err="1" smtClean="0"/>
              <a:t>httpd</a:t>
            </a:r>
            <a:r>
              <a:rPr lang="en-US" dirty="0" smtClean="0"/>
              <a:t>::</a:t>
            </a:r>
            <a:r>
              <a:rPr lang="en-US" dirty="0"/>
              <a:t>service</a:t>
            </a:r>
            <a:r>
              <a:rPr lang="en-US" dirty="0" smtClean="0"/>
              <a:t>'</a:t>
            </a:r>
            <a:endParaRPr lang="en-US" dirty="0"/>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8" name="Rectangle 7"/>
          <p:cNvSpPr/>
          <p:nvPr/>
        </p:nvSpPr>
        <p:spPr bwMode="auto">
          <a:xfrm>
            <a:off x="1121833" y="4751918"/>
            <a:ext cx="14414500" cy="482692"/>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8038406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Create a Pending Test</a:t>
            </a:r>
            <a:endParaRPr lang="en-US" dirty="0"/>
          </a:p>
        </p:txBody>
      </p:sp>
      <p:sp>
        <p:nvSpPr>
          <p:cNvPr id="3" name="Content Placeholder 2"/>
          <p:cNvSpPr>
            <a:spLocks noGrp="1"/>
          </p:cNvSpPr>
          <p:nvPr>
            <p:ph sz="quarter" idx="10"/>
          </p:nvPr>
        </p:nvSpPr>
        <p:spPr/>
        <p:txBody>
          <a:bodyPr>
            <a:normAutofit/>
          </a:bodyPr>
          <a:lstStyle/>
          <a:p>
            <a:r>
              <a:rPr lang="en-US" dirty="0" smtClean="0"/>
              <a:t>    # ... START OF THE SPEC FILE ...</a:t>
            </a:r>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smtClean="0"/>
          </a:p>
          <a:p>
            <a:r>
              <a:rPr lang="en-US" dirty="0" smtClean="0"/>
              <a:t>    it 'includes the install recipe'</a:t>
            </a:r>
          </a:p>
          <a:p>
            <a:r>
              <a:rPr lang="en-US" dirty="0" smtClean="0"/>
              <a:t>  </a:t>
            </a:r>
          </a:p>
          <a:p>
            <a:r>
              <a:rPr lang="en-US" dirty="0"/>
              <a:t> </a:t>
            </a:r>
            <a:r>
              <a:rPr lang="en-US" dirty="0" smtClean="0"/>
              <a:t> end</a:t>
            </a:r>
            <a:endParaRPr lang="en-US" dirty="0"/>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10" name="Text Placeholder 9"/>
          <p:cNvSpPr>
            <a:spLocks noGrp="1"/>
          </p:cNvSpPr>
          <p:nvPr>
            <p:ph type="body" sz="quarter" idx="13"/>
          </p:nvPr>
        </p:nvSpPr>
        <p:spPr>
          <a:xfrm>
            <a:off x="1135042" y="4746732"/>
            <a:ext cx="14404273" cy="527633"/>
          </a:xfrm>
        </p:spPr>
        <p:txBody>
          <a:bodyPr/>
          <a:lstStyle/>
          <a:p>
            <a:endParaRPr lang="en-US" dirty="0"/>
          </a:p>
        </p:txBody>
      </p:sp>
    </p:spTree>
    <p:extLst>
      <p:ext uri="{BB962C8B-B14F-4D97-AF65-F5344CB8AC3E}">
        <p14:creationId xmlns:p14="http://schemas.microsoft.com/office/powerpoint/2010/main" val="4080150832"/>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Pending: (Failures listed here are expected and do not affect your suite's status)</a:t>
            </a:r>
          </a:p>
          <a:p>
            <a:endParaRPr lang="en-US" dirty="0"/>
          </a:p>
          <a:p>
            <a:r>
              <a:rPr lang="en-US" dirty="0" smtClean="0"/>
              <a:t>  1</a:t>
            </a:r>
            <a:r>
              <a:rPr lang="en-US" dirty="0"/>
              <a:t>) </a:t>
            </a:r>
            <a:r>
              <a:rPr lang="en-US" dirty="0" err="1"/>
              <a:t>httpd</a:t>
            </a:r>
            <a:r>
              <a:rPr lang="en-US" dirty="0"/>
              <a:t>::default When all attributes are default, on an unspecified platform includes the install recipe</a:t>
            </a:r>
          </a:p>
          <a:p>
            <a:r>
              <a:rPr lang="en-US" dirty="0"/>
              <a:t>     # Not yet implemented</a:t>
            </a:r>
          </a:p>
          <a:p>
            <a:r>
              <a:rPr lang="en-US" dirty="0"/>
              <a:t>     # ./spec/unit/recipes/default_spec.rb:20</a:t>
            </a:r>
          </a:p>
          <a:p>
            <a:endParaRPr lang="en-US" dirty="0"/>
          </a:p>
          <a:p>
            <a:r>
              <a:rPr lang="en-US" dirty="0"/>
              <a:t> </a:t>
            </a:r>
            <a:r>
              <a:rPr lang="en-US" dirty="0" smtClean="0"/>
              <a:t> # </a:t>
            </a:r>
            <a:r>
              <a:rPr lang="en-US" dirty="0"/>
              <a:t>... OUTPUT </a:t>
            </a:r>
            <a:r>
              <a:rPr lang="en-US" dirty="0" smtClean="0"/>
              <a:t>CONTINUES ON NEXT SLIDE </a:t>
            </a:r>
            <a:r>
              <a:rPr lang="en-US" dirty="0"/>
              <a: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r>
              <a:rPr lang="en-US" dirty="0" smtClean="0"/>
              <a:t> </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the Tests to See the Pending Tests</a:t>
            </a:r>
            <a:endParaRPr lang="en-US" dirty="0"/>
          </a:p>
        </p:txBody>
      </p:sp>
      <p:sp>
        <p:nvSpPr>
          <p:cNvPr id="6" name="Content Placeholder 3"/>
          <p:cNvSpPr txBox="1">
            <a:spLocks/>
          </p:cNvSpPr>
          <p:nvPr/>
        </p:nvSpPr>
        <p:spPr bwMode="white">
          <a:xfrm>
            <a:off x="5585944" y="2755587"/>
            <a:ext cx="4504290"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pending example</a:t>
            </a:r>
          </a:p>
        </p:txBody>
      </p:sp>
      <p:cxnSp>
        <p:nvCxnSpPr>
          <p:cNvPr id="7" name="Straight Connector 6"/>
          <p:cNvCxnSpPr/>
          <p:nvPr/>
        </p:nvCxnSpPr>
        <p:spPr>
          <a:xfrm>
            <a:off x="1392926" y="2886145"/>
            <a:ext cx="382865"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1584358" y="2886145"/>
            <a:ext cx="3994807" cy="158466"/>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310984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Slower Feedback Cycle</a:t>
            </a:r>
            <a:endParaRPr lang="en-US" dirty="0"/>
          </a:p>
        </p:txBody>
      </p:sp>
      <p:sp>
        <p:nvSpPr>
          <p:cNvPr id="3" name="Subtitle 2"/>
          <p:cNvSpPr>
            <a:spLocks noGrp="1"/>
          </p:cNvSpPr>
          <p:nvPr>
            <p:ph type="subTitle" idx="1"/>
          </p:nvPr>
        </p:nvSpPr>
        <p:spPr/>
        <p:txBody>
          <a:bodyPr/>
          <a:lstStyle/>
          <a:p>
            <a:r>
              <a:rPr lang="en-US" dirty="0" smtClean="0"/>
              <a:t>The slower the feedback loop the less value it provides to you while developing your cookbooks. You are less inclined to run the test suite. Which means you will likely miss issues as they happen.</a:t>
            </a:r>
            <a:endParaRPr lang="en-US" dirty="0"/>
          </a:p>
        </p:txBody>
      </p:sp>
    </p:spTree>
    <p:extLst>
      <p:ext uri="{BB962C8B-B14F-4D97-AF65-F5344CB8AC3E}">
        <p14:creationId xmlns:p14="http://schemas.microsoft.com/office/powerpoint/2010/main" val="17301714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endParaRPr lang="en-US" dirty="0" smtClean="0"/>
          </a:p>
          <a:p>
            <a:r>
              <a:rPr lang="en-US" dirty="0" smtClean="0"/>
              <a:t>Pending: (Failures listed here are expected and do not affect your suite's status)</a:t>
            </a:r>
          </a:p>
          <a:p>
            <a:endParaRPr lang="en-US" dirty="0" smtClean="0"/>
          </a:p>
          <a:p>
            <a:r>
              <a:rPr lang="en-US" dirty="0" smtClean="0"/>
              <a:t>  1) </a:t>
            </a:r>
            <a:r>
              <a:rPr lang="en-US" dirty="0" err="1" smtClean="0"/>
              <a:t>httpd</a:t>
            </a:r>
            <a:r>
              <a:rPr lang="en-US" dirty="0" smtClean="0"/>
              <a:t>::default When all attributes are default, on an unspecified platform includes the install recipe</a:t>
            </a:r>
          </a:p>
          <a:p>
            <a:r>
              <a:rPr lang="en-US" dirty="0" smtClean="0"/>
              <a:t>     # Not yet implemented</a:t>
            </a:r>
          </a:p>
          <a:p>
            <a:r>
              <a:rPr lang="en-US" dirty="0" smtClean="0"/>
              <a:t>     # ./spec/unit/recipes/default_spec.rb:20</a:t>
            </a:r>
          </a:p>
          <a:p>
            <a:endParaRPr lang="en-US" dirty="0" smtClean="0"/>
          </a:p>
          <a:p>
            <a:r>
              <a:rPr lang="en-US" dirty="0" smtClean="0"/>
              <a:t>  # ... OUTPUT CONTINUES ON NEXT SLIDE ...</a:t>
            </a:r>
            <a:endParaRPr lang="en-US" dirty="0"/>
          </a:p>
        </p:txBody>
      </p:sp>
      <p:sp>
        <p:nvSpPr>
          <p:cNvPr id="3" name="Text Placeholder 2"/>
          <p:cNvSpPr>
            <a:spLocks noGrp="1"/>
          </p:cNvSpPr>
          <p:nvPr>
            <p:ph type="body" sz="quarter" idx="11"/>
          </p:nvPr>
        </p:nvSpPr>
        <p:spPr/>
        <p:txBody>
          <a:bodyPr/>
          <a:lstStyle/>
          <a:p>
            <a:r>
              <a:rPr lang="en-US" smtClean="0"/>
              <a:t>&gt; chef exec rspec spec/unit/recipes/default_spec.rb </a:t>
            </a:r>
            <a:endParaRPr lang="en-US" dirty="0"/>
          </a:p>
        </p:txBody>
      </p:sp>
      <p:sp>
        <p:nvSpPr>
          <p:cNvPr id="5" name="Title 4"/>
          <p:cNvSpPr>
            <a:spLocks noGrp="1"/>
          </p:cNvSpPr>
          <p:nvPr>
            <p:ph type="title"/>
          </p:nvPr>
        </p:nvSpPr>
        <p:spPr/>
        <p:txBody>
          <a:bodyPr>
            <a:normAutofit fontScale="90000"/>
          </a:bodyPr>
          <a:lstStyle/>
          <a:p>
            <a:r>
              <a:rPr lang="en-US" dirty="0" smtClean="0"/>
              <a:t>Execute the Tests to See the Pending Tests</a:t>
            </a:r>
            <a:endParaRPr lang="en-US" dirty="0"/>
          </a:p>
        </p:txBody>
      </p:sp>
      <p:sp>
        <p:nvSpPr>
          <p:cNvPr id="10" name="Content Placeholder 3"/>
          <p:cNvSpPr txBox="1">
            <a:spLocks/>
          </p:cNvSpPr>
          <p:nvPr/>
        </p:nvSpPr>
        <p:spPr bwMode="white">
          <a:xfrm>
            <a:off x="11372676" y="715907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spec file : line number</a:t>
            </a:r>
          </a:p>
        </p:txBody>
      </p:sp>
      <p:cxnSp>
        <p:nvCxnSpPr>
          <p:cNvPr id="11" name="Straight Connector 10"/>
          <p:cNvCxnSpPr>
            <a:endCxn id="10" idx="1"/>
          </p:cNvCxnSpPr>
          <p:nvPr/>
        </p:nvCxnSpPr>
        <p:spPr>
          <a:xfrm>
            <a:off x="6387548" y="6813636"/>
            <a:ext cx="4985128" cy="63978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690864" y="6813636"/>
            <a:ext cx="8069901"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8" name="Right Bracket 17"/>
          <p:cNvSpPr/>
          <p:nvPr/>
        </p:nvSpPr>
        <p:spPr>
          <a:xfrm>
            <a:off x="13380234" y="4699766"/>
            <a:ext cx="433952" cy="2113870"/>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1" name="Arc 20"/>
          <p:cNvSpPr/>
          <p:nvPr/>
        </p:nvSpPr>
        <p:spPr>
          <a:xfrm rot="5116852">
            <a:off x="12224691" y="3866033"/>
            <a:ext cx="2989014" cy="976583"/>
          </a:xfrm>
          <a:prstGeom prst="arc">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Content Placeholder 3"/>
          <p:cNvSpPr txBox="1">
            <a:spLocks/>
          </p:cNvSpPr>
          <p:nvPr/>
        </p:nvSpPr>
        <p:spPr bwMode="white">
          <a:xfrm>
            <a:off x="11400558" y="3848843"/>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summary</a:t>
            </a:r>
          </a:p>
        </p:txBody>
      </p:sp>
    </p:spTree>
    <p:extLst>
      <p:ext uri="{BB962C8B-B14F-4D97-AF65-F5344CB8AC3E}">
        <p14:creationId xmlns:p14="http://schemas.microsoft.com/office/powerpoint/2010/main" val="1185433400"/>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 ... OUTPUT CONTINUED FROM PREVIOUS SLIDE ...</a:t>
            </a:r>
          </a:p>
          <a:p>
            <a:endParaRPr lang="en-US" dirty="0"/>
          </a:p>
          <a:p>
            <a:r>
              <a:rPr lang="en-US" dirty="0"/>
              <a:t>Finished in 0.46457 seconds (files took 4.39 seconds to load)</a:t>
            </a:r>
          </a:p>
          <a:p>
            <a:r>
              <a:rPr lang="en-US" dirty="0"/>
              <a:t>2</a:t>
            </a:r>
            <a:r>
              <a:rPr lang="en-US" dirty="0" smtClean="0"/>
              <a:t> </a:t>
            </a:r>
            <a:r>
              <a:rPr lang="en-US" dirty="0"/>
              <a:t>examples, 0 failures, </a:t>
            </a:r>
            <a:r>
              <a:rPr lang="en-US" dirty="0" smtClean="0"/>
              <a:t>1 </a:t>
            </a:r>
            <a:r>
              <a:rPr lang="en-US" dirty="0"/>
              <a:t>pending</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r>
              <a:rPr lang="en-US" dirty="0" smtClean="0"/>
              <a:t> </a:t>
            </a:r>
            <a:endParaRPr lang="en-US" dirty="0"/>
          </a:p>
        </p:txBody>
      </p:sp>
      <p:sp>
        <p:nvSpPr>
          <p:cNvPr id="4" name="Content Placeholder 3"/>
          <p:cNvSpPr>
            <a:spLocks noGrp="1"/>
          </p:cNvSpPr>
          <p:nvPr>
            <p:ph sz="quarter" idx="12"/>
          </p:nvPr>
        </p:nvSpPr>
        <p:spPr>
          <a:xfrm>
            <a:off x="1127883" y="3877591"/>
            <a:ext cx="14420850" cy="557213"/>
          </a:xfrm>
        </p:spPr>
        <p:txBody>
          <a:bodyPr/>
          <a:lstStyle/>
          <a:p>
            <a:r>
              <a:rPr lang="en-US" dirty="0"/>
              <a:t> </a:t>
            </a:r>
          </a:p>
        </p:txBody>
      </p:sp>
      <p:sp>
        <p:nvSpPr>
          <p:cNvPr id="5" name="Title 4"/>
          <p:cNvSpPr>
            <a:spLocks noGrp="1"/>
          </p:cNvSpPr>
          <p:nvPr>
            <p:ph type="title"/>
          </p:nvPr>
        </p:nvSpPr>
        <p:spPr/>
        <p:txBody>
          <a:bodyPr/>
          <a:lstStyle/>
          <a:p>
            <a:r>
              <a:rPr lang="en-US" dirty="0" smtClean="0"/>
              <a:t>View the Results to See the Pending Tests</a:t>
            </a:r>
            <a:endParaRPr lang="en-US" dirty="0"/>
          </a:p>
        </p:txBody>
      </p:sp>
    </p:spTree>
    <p:extLst>
      <p:ext uri="{BB962C8B-B14F-4D97-AF65-F5344CB8AC3E}">
        <p14:creationId xmlns:p14="http://schemas.microsoft.com/office/powerpoint/2010/main" val="654989119"/>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smtClean="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20030255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ChefSpec</a:t>
            </a:r>
            <a:r>
              <a:rPr lang="en-US" dirty="0" smtClean="0"/>
              <a:t> Documentation</a:t>
            </a:r>
            <a:endParaRPr lang="en-US" dirty="0"/>
          </a:p>
        </p:txBody>
      </p:sp>
      <p:sp>
        <p:nvSpPr>
          <p:cNvPr id="3" name="Subtitle 2"/>
          <p:cNvSpPr>
            <a:spLocks noGrp="1"/>
          </p:cNvSpPr>
          <p:nvPr>
            <p:ph type="subTitle" idx="1"/>
          </p:nvPr>
        </p:nvSpPr>
        <p:spPr/>
        <p:txBody>
          <a:bodyPr/>
          <a:lstStyle/>
          <a:p>
            <a:r>
              <a:rPr lang="en-US" dirty="0" smtClean="0"/>
              <a:t>Find within the documentation examples of testing for </a:t>
            </a:r>
            <a:r>
              <a:rPr lang="en-US" dirty="0" err="1" smtClean="0">
                <a:latin typeface="Courier New"/>
                <a:cs typeface="Courier New"/>
              </a:rPr>
              <a:t>include_recipe</a:t>
            </a:r>
            <a:r>
              <a:rPr lang="en-US" dirty="0" smtClean="0"/>
              <a:t>.</a:t>
            </a:r>
          </a:p>
          <a:p>
            <a:endParaRPr lang="en-US" dirty="0"/>
          </a:p>
          <a:p>
            <a:pPr marL="457200" indent="-457200">
              <a:buFont typeface="Arial" charset="0"/>
              <a:buChar char="•"/>
            </a:pPr>
            <a:r>
              <a:rPr lang="en-US" dirty="0" smtClean="0"/>
              <a:t>Search the README</a:t>
            </a:r>
          </a:p>
          <a:p>
            <a:pPr marL="457200" indent="-457200">
              <a:buFont typeface="Arial" charset="0"/>
              <a:buChar char="•"/>
            </a:pPr>
            <a:endParaRPr lang="en-US" dirty="0" smtClean="0"/>
          </a:p>
          <a:p>
            <a:pPr marL="457200" indent="-457200">
              <a:buFont typeface="Arial" charset="0"/>
              <a:buChar char="•"/>
            </a:pPr>
            <a:r>
              <a:rPr lang="en-US" dirty="0" smtClean="0"/>
              <a:t>Search through the 'examples' directory</a:t>
            </a:r>
            <a:endParaRPr lang="en-US" dirty="0"/>
          </a:p>
        </p:txBody>
      </p:sp>
      <p:sp>
        <p:nvSpPr>
          <p:cNvPr id="4" name="Content Placeholder 3"/>
          <p:cNvSpPr>
            <a:spLocks noGrp="1"/>
          </p:cNvSpPr>
          <p:nvPr>
            <p:ph sz="quarter" idx="13"/>
          </p:nvPr>
        </p:nvSpPr>
        <p:spPr/>
        <p:txBody>
          <a:bodyPr/>
          <a:lstStyle/>
          <a:p>
            <a:r>
              <a:rPr lang="en-US" dirty="0"/>
              <a:t>https://</a:t>
            </a:r>
            <a:r>
              <a:rPr lang="en-US" dirty="0" err="1"/>
              <a:t>github.com</a:t>
            </a:r>
            <a:r>
              <a:rPr lang="en-US" dirty="0"/>
              <a:t>/</a:t>
            </a:r>
            <a:r>
              <a:rPr lang="en-US" dirty="0" err="1"/>
              <a:t>sethvargo</a:t>
            </a:r>
            <a:r>
              <a:rPr lang="en-US" dirty="0"/>
              <a:t>/</a:t>
            </a:r>
            <a:r>
              <a:rPr lang="en-US" dirty="0" err="1" smtClean="0"/>
              <a:t>chefspec</a:t>
            </a:r>
            <a:endParaRPr lang="en-US" dirty="0" smtClean="0"/>
          </a:p>
        </p:txBody>
      </p:sp>
    </p:spTree>
    <p:extLst>
      <p:ext uri="{BB962C8B-B14F-4D97-AF65-F5344CB8AC3E}">
        <p14:creationId xmlns:p14="http://schemas.microsoft.com/office/powerpoint/2010/main" val="3736058022"/>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the Test that Verifies the Include Recipe</a:t>
            </a:r>
            <a:endParaRPr lang="en-US" dirty="0"/>
          </a:p>
        </p:txBody>
      </p:sp>
      <p:sp>
        <p:nvSpPr>
          <p:cNvPr id="3" name="Content Placeholder 2"/>
          <p:cNvSpPr>
            <a:spLocks noGrp="1"/>
          </p:cNvSpPr>
          <p:nvPr>
            <p:ph sz="quarter" idx="10"/>
          </p:nvPr>
        </p:nvSpPr>
        <p:spPr/>
        <p:txBody>
          <a:bodyPr>
            <a:normAutofit/>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a:t>
            </a:r>
            <a:r>
              <a:rPr lang="en-US" dirty="0" smtClean="0"/>
              <a:t>' do</a:t>
            </a:r>
          </a:p>
          <a:p>
            <a:r>
              <a:rPr lang="en-US" dirty="0" smtClean="0"/>
              <a:t>      expect(</a:t>
            </a:r>
            <a:r>
              <a:rPr lang="en-US" dirty="0" err="1" smtClean="0"/>
              <a:t>chef_run</a:t>
            </a:r>
            <a:r>
              <a:rPr lang="en-US" dirty="0" smtClean="0"/>
              <a:t>).to </a:t>
            </a:r>
            <a:r>
              <a:rPr lang="en-US" dirty="0" err="1" smtClean="0"/>
              <a:t>include_recipe</a:t>
            </a:r>
            <a:r>
              <a:rPr lang="en-US" dirty="0" smtClean="0"/>
              <a:t>('</a:t>
            </a:r>
            <a:r>
              <a:rPr lang="en-US" dirty="0" err="1" smtClean="0"/>
              <a:t>httpd</a:t>
            </a:r>
            <a:r>
              <a:rPr lang="en-US" dirty="0" smtClean="0"/>
              <a:t>::install')</a:t>
            </a:r>
            <a:endParaRPr lang="en-US" dirty="0"/>
          </a:p>
          <a:p>
            <a:r>
              <a:rPr lang="en-US" dirty="0" smtClean="0"/>
              <a:t>    end</a:t>
            </a:r>
            <a:endParaRPr lang="en-US" dirty="0"/>
          </a:p>
          <a:p>
            <a:r>
              <a:rPr lang="en-US" dirty="0" smtClean="0"/>
              <a:t>  </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4691270"/>
            <a:ext cx="14404273" cy="1669773"/>
          </a:xfrm>
        </p:spPr>
        <p:txBody>
          <a:bodyPr/>
          <a:lstStyle/>
          <a:p>
            <a:r>
              <a:rPr lang="en-US" dirty="0" smtClean="0"/>
              <a:t>+</a:t>
            </a:r>
            <a:endParaRPr lang="en-US" dirty="0"/>
          </a:p>
        </p:txBody>
      </p:sp>
    </p:spTree>
    <p:extLst>
      <p:ext uri="{BB962C8B-B14F-4D97-AF65-F5344CB8AC3E}">
        <p14:creationId xmlns:p14="http://schemas.microsoft.com/office/powerpoint/2010/main" val="3760288463"/>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smtClean="0"/>
              <a:t>F</a:t>
            </a:r>
            <a:endParaRPr lang="en-US" dirty="0"/>
          </a:p>
          <a:p>
            <a:endParaRPr lang="en-US" dirty="0"/>
          </a:p>
          <a:p>
            <a:r>
              <a:rPr lang="en-US" dirty="0" smtClean="0"/>
              <a:t>Failures</a:t>
            </a:r>
            <a:r>
              <a:rPr lang="en-US" dirty="0"/>
              <a:t>:</a:t>
            </a:r>
          </a:p>
          <a:p>
            <a:endParaRPr lang="en-US" dirty="0"/>
          </a:p>
          <a:p>
            <a:r>
              <a:rPr lang="en-US" dirty="0"/>
              <a:t>  1) </a:t>
            </a:r>
            <a:r>
              <a:rPr lang="en-US" dirty="0" err="1"/>
              <a:t>httpd</a:t>
            </a:r>
            <a:r>
              <a:rPr lang="en-US" dirty="0"/>
              <a:t>::default When all attributes are default, on an unspecified platform includes the install recipe</a:t>
            </a:r>
          </a:p>
          <a:p>
            <a:r>
              <a:rPr lang="en-US" dirty="0"/>
              <a:t>     Failure/Error: expect(</a:t>
            </a:r>
            <a:r>
              <a:rPr lang="en-US" dirty="0" err="1"/>
              <a:t>chef_run</a:t>
            </a:r>
            <a:r>
              <a:rPr lang="en-US" dirty="0"/>
              <a:t>).to </a:t>
            </a:r>
            <a:r>
              <a:rPr lang="en-US" dirty="0" err="1"/>
              <a:t>include_recipe</a:t>
            </a:r>
            <a:r>
              <a:rPr lang="en-US" dirty="0"/>
              <a:t>('</a:t>
            </a:r>
            <a:r>
              <a:rPr lang="en-US" dirty="0" err="1"/>
              <a:t>httpd</a:t>
            </a:r>
            <a:r>
              <a:rPr lang="en-US" dirty="0"/>
              <a:t>::install')</a:t>
            </a:r>
          </a:p>
          <a:p>
            <a:r>
              <a:rPr lang="en-US" dirty="0"/>
              <a:t>       expected ["</a:t>
            </a:r>
            <a:r>
              <a:rPr lang="en-US" dirty="0" err="1"/>
              <a:t>httpd</a:t>
            </a:r>
            <a:r>
              <a:rPr lang="en-US" dirty="0"/>
              <a:t>::default"] to include "</a:t>
            </a:r>
            <a:r>
              <a:rPr lang="en-US" dirty="0" err="1"/>
              <a:t>httpd</a:t>
            </a:r>
            <a:r>
              <a:rPr lang="en-US" dirty="0"/>
              <a:t>::install"</a:t>
            </a:r>
          </a:p>
          <a:p>
            <a:r>
              <a:rPr lang="en-US" dirty="0"/>
              <a:t>     # ./spec/unit/recipes/default_spec.rb:21:in `block (3 levels) in &lt;top (required</a:t>
            </a:r>
            <a:r>
              <a:rPr lang="en-US" dirty="0" smtClean="0"/>
              <a:t>)&gt;'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the Failure</a:t>
            </a:r>
            <a:endParaRPr lang="en-US" dirty="0"/>
          </a:p>
        </p:txBody>
      </p:sp>
      <p:sp>
        <p:nvSpPr>
          <p:cNvPr id="6" name="Content Placeholder 3"/>
          <p:cNvSpPr txBox="1">
            <a:spLocks/>
          </p:cNvSpPr>
          <p:nvPr/>
        </p:nvSpPr>
        <p:spPr bwMode="white">
          <a:xfrm>
            <a:off x="7237137" y="3085362"/>
            <a:ext cx="4504290"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smtClean="0">
                <a:solidFill>
                  <a:schemeClr val="bg1"/>
                </a:solidFill>
              </a:rPr>
              <a:t>failing example</a:t>
            </a:r>
            <a:endParaRPr lang="en-US" sz="2800" dirty="0" smtClean="0">
              <a:solidFill>
                <a:schemeClr val="bg1"/>
              </a:solidFill>
            </a:endParaRPr>
          </a:p>
        </p:txBody>
      </p:sp>
      <p:cxnSp>
        <p:nvCxnSpPr>
          <p:cNvPr id="7" name="Straight Connector 6"/>
          <p:cNvCxnSpPr/>
          <p:nvPr/>
        </p:nvCxnSpPr>
        <p:spPr>
          <a:xfrm>
            <a:off x="1379674" y="2836333"/>
            <a:ext cx="382865"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1"/>
          </p:cNvCxnSpPr>
          <p:nvPr/>
        </p:nvCxnSpPr>
        <p:spPr>
          <a:xfrm>
            <a:off x="1571106" y="2836333"/>
            <a:ext cx="5666031" cy="543375"/>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1568610"/>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Faster Feedback While Developing Cookbooks</a:t>
            </a:r>
            <a:endParaRPr lang="en-US" dirty="0"/>
          </a:p>
        </p:txBody>
      </p:sp>
      <p:sp>
        <p:nvSpPr>
          <p:cNvPr id="3" name="Content Placeholder 2"/>
          <p:cNvSpPr>
            <a:spLocks noGrp="1"/>
          </p:cNvSpPr>
          <p:nvPr>
            <p:ph sz="quarter" idx="11"/>
          </p:nvPr>
        </p:nvSpPr>
        <p:spPr/>
        <p:txBody>
          <a:bodyPr/>
          <a:lstStyle/>
          <a:p>
            <a:r>
              <a:rPr lang="en-US" smtClean="0"/>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32396407"/>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2016</a:t>
            </a:r>
            <a:r>
              <a:rPr lang="en-US" dirty="0" smtClean="0"/>
              <a:t> </a:t>
            </a:r>
            <a:r>
              <a:rPr lang="en-US" dirty="0"/>
              <a:t>The Authors, All Rights Reserved.</a:t>
            </a:r>
          </a:p>
          <a:p>
            <a:r>
              <a:rPr lang="en-US" dirty="0" err="1" smtClean="0"/>
              <a:t>include_recipe</a:t>
            </a:r>
            <a:r>
              <a:rPr lang="en-US" dirty="0" smtClean="0"/>
              <a:t> </a:t>
            </a:r>
            <a:r>
              <a:rPr lang="en-US" dirty="0"/>
              <a:t>'</a:t>
            </a:r>
            <a:r>
              <a:rPr lang="en-US" dirty="0" err="1"/>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p>
          <a:p>
            <a:r>
              <a:rPr lang="en-US" dirty="0" err="1"/>
              <a:t>include_recipe</a:t>
            </a:r>
            <a:r>
              <a:rPr lang="en-US" dirty="0"/>
              <a:t> '</a:t>
            </a:r>
            <a:r>
              <a:rPr lang="en-US" dirty="0" err="1"/>
              <a:t>httpd</a:t>
            </a:r>
            <a:r>
              <a:rPr lang="en-US" dirty="0"/>
              <a:t>::service'</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751917"/>
            <a:ext cx="14404273" cy="656166"/>
          </a:xfrm>
        </p:spPr>
        <p:txBody>
          <a:bodyPr/>
          <a:lstStyle/>
          <a:p>
            <a:r>
              <a:rPr lang="en-US" dirty="0" smtClean="0"/>
              <a:t>+</a:t>
            </a:r>
            <a:endParaRPr lang="en-US" dirty="0"/>
          </a:p>
        </p:txBody>
      </p:sp>
    </p:spTree>
    <p:extLst>
      <p:ext uri="{BB962C8B-B14F-4D97-AF65-F5344CB8AC3E}">
        <p14:creationId xmlns:p14="http://schemas.microsoft.com/office/powerpoint/2010/main" val="3811422143"/>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0.67714 seconds (files took 4.26 seconds to load)</a:t>
            </a:r>
          </a:p>
          <a:p>
            <a:r>
              <a:rPr lang="en-US" dirty="0"/>
              <a:t>2</a:t>
            </a:r>
            <a:r>
              <a:rPr lang="en-US" dirty="0" smtClean="0"/>
              <a:t> </a:t>
            </a:r>
            <a:r>
              <a:rPr lang="en-US" dirty="0"/>
              <a:t>examples, 0 </a:t>
            </a:r>
            <a:r>
              <a:rPr lang="en-US" dirty="0" smtClean="0"/>
              <a:t>failures</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330056348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smtClean="0"/>
              <a:t>Write and execute the tests to identify the failure</a:t>
            </a:r>
          </a:p>
          <a:p>
            <a:pPr marL="342900" indent="-342900">
              <a:buFont typeface="Wingdings" charset="2"/>
              <a:buChar char="ü"/>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89636713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Explain the importance and limitations of unit testing</a:t>
            </a:r>
          </a:p>
          <a:p>
            <a:pPr marL="457200" indent="-457200">
              <a:buFont typeface="Wingdings" charset="2"/>
              <a:buChar char="Ø"/>
            </a:pPr>
            <a:r>
              <a:rPr lang="en-US" dirty="0" smtClean="0"/>
              <a:t>Write and execute a unit test</a:t>
            </a:r>
          </a:p>
          <a:p>
            <a:pPr marL="457200" indent="-457200">
              <a:buFont typeface="Wingdings" charset="2"/>
              <a:buChar char="Ø"/>
            </a:pPr>
            <a:endParaRPr lang="en-US" dirty="0" smtClean="0"/>
          </a:p>
          <a:p>
            <a:pPr marL="457200" indent="-457200">
              <a:buFont typeface="Wingdings" charset="2"/>
              <a:buChar char="Ø"/>
            </a:pPr>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Continue with Mutation Testing</a:t>
            </a:r>
            <a:endParaRPr lang="en-US" dirty="0"/>
          </a:p>
        </p:txBody>
      </p:sp>
      <p:sp>
        <p:nvSpPr>
          <p:cNvPr id="3" name="Subtitle 2"/>
          <p:cNvSpPr>
            <a:spLocks noGrp="1"/>
          </p:cNvSpPr>
          <p:nvPr>
            <p:ph type="subTitle" idx="1"/>
          </p:nvPr>
        </p:nvSpPr>
        <p:spPr>
          <a:xfrm>
            <a:off x="1671638" y="3260724"/>
            <a:ext cx="12319000" cy="3670163"/>
          </a:xfrm>
        </p:spPr>
        <p:txBody>
          <a:bodyPr/>
          <a:lstStyle/>
          <a:p>
            <a:pPr>
              <a:lnSpc>
                <a:spcPct val="150000"/>
              </a:lnSpc>
            </a:pPr>
            <a:r>
              <a:rPr lang="en-US" dirty="0" smtClean="0"/>
              <a:t>Comment out the next line in the </a:t>
            </a:r>
            <a:r>
              <a:rPr lang="en-US" dirty="0" err="1" smtClean="0"/>
              <a:t>httpd</a:t>
            </a:r>
            <a:r>
              <a:rPr lang="en-US" dirty="0" smtClean="0"/>
              <a:t> cookbook's default recipe</a:t>
            </a:r>
          </a:p>
          <a:p>
            <a:pPr>
              <a:lnSpc>
                <a:spcPct val="150000"/>
              </a:lnSpc>
            </a:pPr>
            <a:r>
              <a:rPr lang="en-US" dirty="0" smtClean="0"/>
              <a:t>Write the example with expectation that will generate a failure</a:t>
            </a:r>
            <a:endParaRPr lang="en-US" dirty="0"/>
          </a:p>
          <a:p>
            <a:pPr>
              <a:lnSpc>
                <a:spcPct val="150000"/>
              </a:lnSpc>
            </a:pPr>
            <a:r>
              <a:rPr lang="en-US" dirty="0" smtClean="0"/>
              <a:t>Verify that one example generates a failure</a:t>
            </a:r>
          </a:p>
          <a:p>
            <a:pPr>
              <a:lnSpc>
                <a:spcPct val="150000"/>
              </a:lnSpc>
            </a:pPr>
            <a:r>
              <a:rPr lang="en-US" dirty="0" smtClean="0"/>
              <a:t>Restore the code in the recipe</a:t>
            </a:r>
          </a:p>
          <a:p>
            <a:pPr>
              <a:lnSpc>
                <a:spcPct val="150000"/>
              </a:lnSpc>
            </a:pPr>
            <a:r>
              <a:rPr lang="en-US" dirty="0" smtClean="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each line within the default recipe</a:t>
            </a:r>
            <a:endParaRPr lang="en-US" b="1" dirty="0"/>
          </a:p>
        </p:txBody>
      </p:sp>
    </p:spTree>
    <p:extLst>
      <p:ext uri="{BB962C8B-B14F-4D97-AF65-F5344CB8AC3E}">
        <p14:creationId xmlns:p14="http://schemas.microsoft.com/office/powerpoint/2010/main" val="146499013"/>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2016</a:t>
            </a:r>
            <a:r>
              <a:rPr lang="en-US" dirty="0" smtClean="0"/>
              <a:t> </a:t>
            </a:r>
            <a:r>
              <a:rPr lang="en-US" dirty="0"/>
              <a:t>The Authors, All Rights Reserved.</a:t>
            </a:r>
          </a:p>
          <a:p>
            <a:r>
              <a:rPr lang="en-US" dirty="0" err="1" smtClean="0"/>
              <a:t>include_recipe</a:t>
            </a:r>
            <a:r>
              <a:rPr lang="en-US" dirty="0" smtClean="0"/>
              <a:t> </a:t>
            </a:r>
            <a:r>
              <a:rPr lang="en-US" dirty="0"/>
              <a:t>'</a:t>
            </a:r>
            <a:r>
              <a:rPr lang="en-US" dirty="0" err="1"/>
              <a:t>httpd</a:t>
            </a:r>
            <a:r>
              <a:rPr lang="en-US" dirty="0" smtClean="0"/>
              <a:t>::install'</a:t>
            </a:r>
          </a:p>
          <a:p>
            <a:r>
              <a:rPr lang="en-US" dirty="0" smtClean="0"/>
              <a:t># </a:t>
            </a:r>
            <a:r>
              <a:rPr lang="en-US" dirty="0" err="1" smtClean="0"/>
              <a:t>include_recipe</a:t>
            </a:r>
            <a:r>
              <a:rPr lang="en-US" dirty="0" smtClean="0"/>
              <a:t> '</a:t>
            </a:r>
            <a:r>
              <a:rPr lang="en-US" dirty="0" err="1" smtClean="0"/>
              <a:t>httpd</a:t>
            </a:r>
            <a:r>
              <a:rPr lang="en-US" dirty="0" smtClean="0"/>
              <a:t>::configuration'</a:t>
            </a:r>
          </a:p>
          <a:p>
            <a:r>
              <a:rPr lang="en-US" dirty="0" err="1" smtClean="0"/>
              <a:t>include_recipe</a:t>
            </a:r>
            <a:r>
              <a:rPr lang="en-US" dirty="0" smtClean="0"/>
              <a:t> '</a:t>
            </a:r>
            <a:r>
              <a:rPr lang="en-US" dirty="0" err="1" smtClean="0"/>
              <a:t>httpd</a:t>
            </a:r>
            <a:r>
              <a:rPr lang="en-US" dirty="0" smtClean="0"/>
              <a:t>::service'</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3"/>
          </p:nvPr>
        </p:nvSpPr>
        <p:spPr>
          <a:xfrm>
            <a:off x="1135042" y="5240652"/>
            <a:ext cx="14404273" cy="626533"/>
          </a:xfrm>
        </p:spPr>
        <p:txBody>
          <a:bodyPr/>
          <a:lstStyle/>
          <a:p>
            <a:endParaRPr lang="en-US" dirty="0"/>
          </a:p>
        </p:txBody>
      </p:sp>
    </p:spTree>
    <p:extLst>
      <p:ext uri="{BB962C8B-B14F-4D97-AF65-F5344CB8AC3E}">
        <p14:creationId xmlns:p14="http://schemas.microsoft.com/office/powerpoint/2010/main" val="300415712"/>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the Test that Verifies the Include Recipe</a:t>
            </a:r>
            <a:endParaRPr lang="en-US" dirty="0"/>
          </a:p>
        </p:txBody>
      </p:sp>
      <p:sp>
        <p:nvSpPr>
          <p:cNvPr id="3" name="Content Placeholder 2"/>
          <p:cNvSpPr>
            <a:spLocks noGrp="1"/>
          </p:cNvSpPr>
          <p:nvPr>
            <p:ph sz="quarter" idx="10"/>
          </p:nvPr>
        </p:nvSpPr>
        <p:spPr/>
        <p:txBody>
          <a:bodyPr>
            <a:normAutofit lnSpcReduction="10000"/>
          </a:bodyPr>
          <a:lstStyle/>
          <a:p>
            <a:r>
              <a:rPr lang="en-US" dirty="0"/>
              <a:t> # ... START OF THE SPEC FILE ...</a:t>
            </a:r>
          </a:p>
          <a:p>
            <a:endParaRPr lang="en-US" dirty="0"/>
          </a:p>
          <a:p>
            <a:r>
              <a:rPr lang="en-US" dirty="0"/>
              <a:t>    it 'includes the install recipe</a:t>
            </a:r>
            <a:r>
              <a:rPr lang="en-US" dirty="0" smtClean="0"/>
              <a:t>' do</a:t>
            </a:r>
          </a:p>
          <a:p>
            <a:r>
              <a:rPr lang="en-US" dirty="0" smtClean="0"/>
              <a:t>      expect(</a:t>
            </a:r>
            <a:r>
              <a:rPr lang="en-US" dirty="0" err="1" smtClean="0"/>
              <a:t>chef_run</a:t>
            </a:r>
            <a:r>
              <a:rPr lang="en-US" dirty="0" smtClean="0"/>
              <a:t>).to </a:t>
            </a:r>
            <a:r>
              <a:rPr lang="en-US" dirty="0" err="1" smtClean="0"/>
              <a:t>include_recipe</a:t>
            </a:r>
            <a:r>
              <a:rPr lang="en-US" dirty="0" smtClean="0"/>
              <a:t>('</a:t>
            </a:r>
            <a:r>
              <a:rPr lang="en-US" dirty="0" err="1" smtClean="0"/>
              <a:t>httpd</a:t>
            </a:r>
            <a:r>
              <a:rPr lang="en-US" dirty="0" smtClean="0"/>
              <a:t>::install')</a:t>
            </a:r>
            <a:endParaRPr lang="en-US" dirty="0"/>
          </a:p>
          <a:p>
            <a:r>
              <a:rPr lang="en-US" dirty="0" smtClean="0"/>
              <a:t>    end</a:t>
            </a:r>
          </a:p>
          <a:p>
            <a:endParaRPr lang="en-US" dirty="0"/>
          </a:p>
          <a:p>
            <a:r>
              <a:rPr lang="en-US" dirty="0"/>
              <a:t>    it 'includes the </a:t>
            </a:r>
            <a:r>
              <a:rPr lang="en-US" dirty="0" smtClean="0"/>
              <a:t>configuration recipe' do</a:t>
            </a:r>
          </a:p>
          <a:p>
            <a:r>
              <a:rPr lang="en-US" dirty="0" smtClean="0"/>
              <a:t>      </a:t>
            </a:r>
            <a:r>
              <a:rPr lang="en-US" dirty="0"/>
              <a:t>expect(</a:t>
            </a:r>
            <a:r>
              <a:rPr lang="en-US" dirty="0" err="1"/>
              <a:t>chef_run</a:t>
            </a:r>
            <a:r>
              <a:rPr lang="en-US" dirty="0"/>
              <a:t>).to </a:t>
            </a:r>
            <a:r>
              <a:rPr lang="en-US" dirty="0" err="1"/>
              <a:t>include_recipe</a:t>
            </a:r>
            <a:r>
              <a:rPr lang="en-US" dirty="0"/>
              <a:t>('</a:t>
            </a:r>
            <a:r>
              <a:rPr lang="en-US" dirty="0" err="1"/>
              <a:t>httpd</a:t>
            </a:r>
            <a:r>
              <a:rPr lang="en-US" dirty="0" smtClean="0"/>
              <a:t>::configuration')</a:t>
            </a:r>
            <a:endParaRPr lang="en-US" dirty="0"/>
          </a:p>
          <a:p>
            <a:r>
              <a:rPr lang="en-US" dirty="0" smtClean="0"/>
              <a:t>    end</a:t>
            </a:r>
            <a:endParaRPr lang="en-US" dirty="0"/>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5" name="Text Placeholder 4"/>
          <p:cNvSpPr>
            <a:spLocks noGrp="1"/>
          </p:cNvSpPr>
          <p:nvPr>
            <p:ph type="body" sz="quarter" idx="13"/>
          </p:nvPr>
        </p:nvSpPr>
        <p:spPr>
          <a:xfrm>
            <a:off x="1121104" y="4949104"/>
            <a:ext cx="14404273" cy="1584218"/>
          </a:xfrm>
        </p:spPr>
        <p:txBody>
          <a:bodyPr/>
          <a:lstStyle/>
          <a:p>
            <a:endParaRPr lang="en-US"/>
          </a:p>
        </p:txBody>
      </p:sp>
    </p:spTree>
    <p:extLst>
      <p:ext uri="{BB962C8B-B14F-4D97-AF65-F5344CB8AC3E}">
        <p14:creationId xmlns:p14="http://schemas.microsoft.com/office/powerpoint/2010/main" val="842646041"/>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a:t>httpd</a:t>
            </a:r>
            <a:r>
              <a:rPr lang="en-US" dirty="0"/>
              <a:t>::default When all attributes are default, on an unspecified platform includes the service recipe</a:t>
            </a:r>
          </a:p>
          <a:p>
            <a:r>
              <a:rPr lang="en-US" dirty="0"/>
              <a:t>     Failure/Error: expect(</a:t>
            </a:r>
            <a:r>
              <a:rPr lang="en-US" dirty="0" err="1"/>
              <a:t>chef_run</a:t>
            </a:r>
            <a:r>
              <a:rPr lang="en-US" dirty="0"/>
              <a:t>).to </a:t>
            </a:r>
            <a:r>
              <a:rPr lang="en-US" dirty="0" err="1"/>
              <a:t>include_recipe</a:t>
            </a:r>
            <a:r>
              <a:rPr lang="en-US" dirty="0"/>
              <a:t>('</a:t>
            </a:r>
            <a:r>
              <a:rPr lang="en-US" dirty="0" err="1"/>
              <a:t>httpd</a:t>
            </a:r>
            <a:r>
              <a:rPr lang="en-US" dirty="0" smtClean="0"/>
              <a:t>::configuration')</a:t>
            </a:r>
            <a:endParaRPr lang="en-US" dirty="0"/>
          </a:p>
          <a:p>
            <a:r>
              <a:rPr lang="en-US" dirty="0"/>
              <a:t>       expected ["</a:t>
            </a:r>
            <a:r>
              <a:rPr lang="en-US" dirty="0" err="1"/>
              <a:t>httpd</a:t>
            </a:r>
            <a:r>
              <a:rPr lang="en-US" dirty="0"/>
              <a:t>::default", "</a:t>
            </a:r>
            <a:r>
              <a:rPr lang="en-US" dirty="0" err="1"/>
              <a:t>httpd</a:t>
            </a:r>
            <a:r>
              <a:rPr lang="en-US" dirty="0"/>
              <a:t>::install"] to include "</a:t>
            </a:r>
            <a:r>
              <a:rPr lang="en-US" dirty="0" err="1"/>
              <a:t>httpd</a:t>
            </a:r>
            <a:r>
              <a:rPr lang="en-US" dirty="0" smtClean="0"/>
              <a:t>::configuration"</a:t>
            </a:r>
            <a:endParaRPr lang="en-US" dirty="0"/>
          </a:p>
          <a:p>
            <a:r>
              <a:rPr lang="en-US" dirty="0"/>
              <a:t>     # ./spec/unit/recipes/default_spec.rb:25:in `block (3 levels</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7" name="Content Placeholder 6"/>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2743842214"/>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2016</a:t>
            </a:r>
            <a:r>
              <a:rPr lang="en-US" dirty="0" smtClean="0"/>
              <a:t> </a:t>
            </a:r>
            <a:r>
              <a:rPr lang="en-US" dirty="0"/>
              <a:t>The Authors, All Rights Reserved.</a:t>
            </a:r>
          </a:p>
          <a:p>
            <a:r>
              <a:rPr lang="en-US" dirty="0" err="1"/>
              <a:t>include_recipe</a:t>
            </a:r>
            <a:r>
              <a:rPr lang="en-US" dirty="0"/>
              <a:t> '</a:t>
            </a:r>
            <a:r>
              <a:rPr lang="en-US" dirty="0" err="1"/>
              <a:t>httpd</a:t>
            </a:r>
            <a:r>
              <a:rPr lang="en-US" dirty="0"/>
              <a:t>::install'</a:t>
            </a:r>
          </a:p>
          <a:p>
            <a:r>
              <a:rPr lang="en-US" dirty="0" err="1" smtClean="0"/>
              <a:t>include_recipe</a:t>
            </a:r>
            <a:r>
              <a:rPr lang="en-US" dirty="0" smtClean="0"/>
              <a:t> </a:t>
            </a:r>
            <a:r>
              <a:rPr lang="en-US" dirty="0"/>
              <a:t>'</a:t>
            </a:r>
            <a:r>
              <a:rPr lang="en-US" dirty="0" err="1"/>
              <a:t>httpd</a:t>
            </a:r>
            <a:r>
              <a:rPr lang="en-US" dirty="0"/>
              <a:t>::configuration'</a:t>
            </a:r>
          </a:p>
          <a:p>
            <a:r>
              <a:rPr lang="en-US" dirty="0" err="1"/>
              <a:t>include_recipe</a:t>
            </a:r>
            <a:r>
              <a:rPr lang="en-US" dirty="0"/>
              <a:t> '</a:t>
            </a:r>
            <a:r>
              <a:rPr lang="en-US" dirty="0" err="1"/>
              <a:t>httpd</a:t>
            </a:r>
            <a:r>
              <a:rPr lang="en-US" dirty="0"/>
              <a:t>::service'</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3"/>
          </p:nvPr>
        </p:nvSpPr>
        <p:spPr>
          <a:xfrm>
            <a:off x="1135042" y="5274365"/>
            <a:ext cx="14404273" cy="622852"/>
          </a:xfrm>
        </p:spPr>
        <p:txBody>
          <a:bodyPr/>
          <a:lstStyle/>
          <a:p>
            <a:endParaRPr lang="en-US"/>
          </a:p>
        </p:txBody>
      </p:sp>
    </p:spTree>
    <p:extLst>
      <p:ext uri="{BB962C8B-B14F-4D97-AF65-F5344CB8AC3E}">
        <p14:creationId xmlns:p14="http://schemas.microsoft.com/office/powerpoint/2010/main" val="214630605"/>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smtClean="0"/>
              <a:t>.</a:t>
            </a:r>
            <a:r>
              <a:rPr lang="en-US" dirty="0"/>
              <a:t>.</a:t>
            </a:r>
          </a:p>
          <a:p>
            <a:endParaRPr lang="en-US" dirty="0"/>
          </a:p>
          <a:p>
            <a:r>
              <a:rPr lang="en-US" dirty="0"/>
              <a:t>Finished in 0.97252 seconds (files took 4.33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6" name="Content Placeholder 5"/>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smtClean="0"/>
              <a:t>Execute the Tests to </a:t>
            </a:r>
            <a:r>
              <a:rPr lang="en-US" smtClean="0"/>
              <a:t>See it Pass</a:t>
            </a:r>
            <a:endParaRPr lang="en-US"/>
          </a:p>
        </p:txBody>
      </p:sp>
    </p:spTree>
    <p:extLst>
      <p:ext uri="{BB962C8B-B14F-4D97-AF65-F5344CB8AC3E}">
        <p14:creationId xmlns:p14="http://schemas.microsoft.com/office/powerpoint/2010/main" val="3763976190"/>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Continue with Mutation Testing</a:t>
            </a:r>
            <a:endParaRPr lang="en-US" dirty="0"/>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smtClean="0"/>
              <a:t>Comment out the next line in the </a:t>
            </a:r>
            <a:r>
              <a:rPr lang="en-US" dirty="0" err="1" smtClean="0"/>
              <a:t>httpd</a:t>
            </a:r>
            <a:r>
              <a:rPr lang="en-US" dirty="0" smtClean="0"/>
              <a:t> cookbook's default recipe</a:t>
            </a:r>
          </a:p>
          <a:p>
            <a:pPr>
              <a:lnSpc>
                <a:spcPct val="150000"/>
              </a:lnSpc>
              <a:buFont typeface="Wingdings" charset="2"/>
              <a:buChar char="ü"/>
            </a:pPr>
            <a:r>
              <a:rPr lang="en-US" dirty="0" smtClean="0"/>
              <a:t>Write the example with expectation that will generate a failure</a:t>
            </a:r>
            <a:endParaRPr lang="en-US" dirty="0"/>
          </a:p>
          <a:p>
            <a:pPr>
              <a:lnSpc>
                <a:spcPct val="150000"/>
              </a:lnSpc>
              <a:buFont typeface="Wingdings" charset="2"/>
              <a:buChar char="ü"/>
            </a:pPr>
            <a:r>
              <a:rPr lang="en-US" dirty="0" smtClean="0"/>
              <a:t>Verify that one example generates a failure</a:t>
            </a:r>
          </a:p>
          <a:p>
            <a:pPr>
              <a:lnSpc>
                <a:spcPct val="150000"/>
              </a:lnSpc>
              <a:buFont typeface="Wingdings" charset="2"/>
              <a:buChar char="ü"/>
            </a:pPr>
            <a:r>
              <a:rPr lang="en-US" dirty="0" smtClean="0"/>
              <a:t>Restore the code in the recipe</a:t>
            </a:r>
          </a:p>
          <a:p>
            <a:pPr>
              <a:lnSpc>
                <a:spcPct val="150000"/>
              </a:lnSpc>
              <a:buFont typeface="Wingdings" charset="2"/>
              <a:buChar char="ü"/>
            </a:pPr>
            <a:r>
              <a:rPr lang="en-US" dirty="0" smtClean="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each line within the default recipe</a:t>
            </a:r>
            <a:endParaRPr lang="en-US" b="1" dirty="0"/>
          </a:p>
        </p:txBody>
      </p:sp>
    </p:spTree>
    <p:extLst>
      <p:ext uri="{BB962C8B-B14F-4D97-AF65-F5344CB8AC3E}">
        <p14:creationId xmlns:p14="http://schemas.microsoft.com/office/powerpoint/2010/main" val="833734926"/>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427942"/>
          </a:xfrm>
        </p:spPr>
        <p:txBody>
          <a:bodyPr/>
          <a:lstStyle/>
          <a:p>
            <a:r>
              <a:rPr lang="en-US" dirty="0" smtClean="0"/>
              <a:t>What functionality did you test in the integration tests?</a:t>
            </a:r>
          </a:p>
          <a:p>
            <a:endParaRPr lang="en-US" dirty="0"/>
          </a:p>
          <a:p>
            <a:r>
              <a:rPr lang="en-US" dirty="0" smtClean="0"/>
              <a:t>What functionality did you test in these unit tests?</a:t>
            </a:r>
          </a:p>
          <a:p>
            <a:endParaRPr lang="en-US" dirty="0"/>
          </a:p>
          <a:p>
            <a:r>
              <a:rPr lang="en-US" dirty="0"/>
              <a:t>What do you see as the scope of unit testing versus integration testing?</a:t>
            </a:r>
            <a:endParaRPr lang="en-US" dirty="0" smtClean="0"/>
          </a:p>
          <a:p>
            <a:endParaRPr lang="en-US" dirty="0"/>
          </a:p>
          <a:p>
            <a:r>
              <a:rPr lang="en-US" dirty="0" smtClean="0"/>
              <a:t>What are the differences between a </a:t>
            </a:r>
            <a:r>
              <a:rPr lang="en-US" dirty="0" err="1" smtClean="0"/>
              <a:t>ChefSpec</a:t>
            </a:r>
            <a:r>
              <a:rPr lang="en-US" dirty="0" smtClean="0"/>
              <a:t> test and a </a:t>
            </a:r>
            <a:r>
              <a:rPr lang="en-US" dirty="0" err="1" smtClean="0"/>
              <a:t>ServerSpec</a:t>
            </a:r>
            <a:r>
              <a:rPr lang="en-US" dirty="0" smtClean="0"/>
              <a:t> test?</a:t>
            </a:r>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421411435"/>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smtClean="0"/>
              <a:t>Introduction</a:t>
            </a:r>
          </a:p>
          <a:p>
            <a:r>
              <a:rPr lang="en-US" smtClean="0"/>
              <a:t>Why Write Tests? Why is that Hard?</a:t>
            </a:r>
          </a:p>
          <a:p>
            <a:r>
              <a:rPr lang="en-US" smtClean="0"/>
              <a:t>Writing a Test First</a:t>
            </a:r>
          </a:p>
          <a:p>
            <a:r>
              <a:rPr lang="en-US"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b="1"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smtClean="0"/>
              <a:t>Morning</a:t>
            </a:r>
            <a:endParaRPr lang="en-US" dirty="0"/>
          </a:p>
        </p:txBody>
      </p:sp>
      <p:sp>
        <p:nvSpPr>
          <p:cNvPr id="5" name="Text Placeholder 4"/>
          <p:cNvSpPr>
            <a:spLocks noGrp="1"/>
          </p:cNvSpPr>
          <p:nvPr>
            <p:ph type="body" sz="quarter" idx="16"/>
          </p:nvPr>
        </p:nvSpPr>
        <p:spPr/>
        <p:txBody>
          <a:bodyPr/>
          <a:lstStyle/>
          <a:p>
            <a:r>
              <a:rPr lang="en-US" smtClean="0"/>
              <a:t>Afternoon</a:t>
            </a:r>
            <a:endParaRPr lang="en-US" dirty="0"/>
          </a:p>
        </p:txBody>
      </p:sp>
    </p:spTree>
    <p:extLst>
      <p:ext uri="{BB962C8B-B14F-4D97-AF65-F5344CB8AC3E}">
        <p14:creationId xmlns:p14="http://schemas.microsoft.com/office/powerpoint/2010/main" val="7817624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8" y="2294619"/>
            <a:ext cx="9629408" cy="852712"/>
          </a:xfrm>
        </p:spPr>
        <p:txBody>
          <a:bodyPr>
            <a:noAutofit/>
          </a:bodyPr>
          <a:lstStyle/>
          <a:p>
            <a:r>
              <a:rPr lang="en-US" sz="5400" dirty="0" smtClean="0"/>
              <a:t>External Dependencies</a:t>
            </a:r>
            <a:endParaRPr lang="en-US" sz="5400" dirty="0"/>
          </a:p>
        </p:txBody>
      </p:sp>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Subtitle 4"/>
          <p:cNvSpPr>
            <a:spLocks noGrp="1"/>
          </p:cNvSpPr>
          <p:nvPr>
            <p:ph type="subTitle" idx="1"/>
          </p:nvPr>
        </p:nvSpPr>
        <p:spPr>
          <a:xfrm>
            <a:off x="1671638" y="3430180"/>
            <a:ext cx="9629408" cy="3188079"/>
          </a:xfrm>
        </p:spPr>
        <p:txBody>
          <a:bodyPr/>
          <a:lstStyle/>
          <a:p>
            <a:r>
              <a:rPr lang="en-US" dirty="0" smtClean="0"/>
              <a:t>The speed of the test suite is affected by the external dependency on the creation of the test instance, installing chef, and applying the run list.</a:t>
            </a:r>
            <a:endParaRPr lang="en-US" dirty="0"/>
          </a:p>
        </p:txBody>
      </p:sp>
      <p:sp>
        <p:nvSpPr>
          <p:cNvPr id="15" name="Rounded Rectangle 14"/>
          <p:cNvSpPr/>
          <p:nvPr/>
        </p:nvSpPr>
        <p:spPr bwMode="auto">
          <a:xfrm>
            <a:off x="11491582" y="716388"/>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7972341"/>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5" name="Rectangle 14"/>
          <p:cNvSpPr/>
          <p:nvPr/>
        </p:nvSpPr>
        <p:spPr bwMode="auto">
          <a:xfrm>
            <a:off x="11545386" y="6172594"/>
            <a:ext cx="4098471" cy="1735730"/>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Title 1"/>
          <p:cNvSpPr txBox="1">
            <a:spLocks/>
          </p:cNvSpPr>
          <p:nvPr/>
        </p:nvSpPr>
        <p:spPr bwMode="white">
          <a:xfrm>
            <a:off x="1671637" y="2294619"/>
            <a:ext cx="9477009" cy="852712"/>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64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5400" dirty="0" smtClean="0"/>
              <a:t>Build Resource Collection</a:t>
            </a:r>
            <a:endParaRPr lang="en-US" sz="5400" dirty="0"/>
          </a:p>
        </p:txBody>
      </p:sp>
      <p:sp>
        <p:nvSpPr>
          <p:cNvPr id="18" name="Subtitle 4"/>
          <p:cNvSpPr>
            <a:spLocks noGrp="1"/>
          </p:cNvSpPr>
          <p:nvPr>
            <p:ph type="subTitle" idx="1"/>
          </p:nvPr>
        </p:nvSpPr>
        <p:spPr>
          <a:xfrm>
            <a:off x="1671637" y="3430180"/>
            <a:ext cx="9477009" cy="3188079"/>
          </a:xfrm>
        </p:spPr>
        <p:txBody>
          <a:bodyPr/>
          <a:lstStyle/>
          <a:p>
            <a:r>
              <a:rPr lang="en-US" dirty="0" smtClean="0"/>
              <a:t>The resource collection is a list of all the resources and recipes loaded across all the recipes within the run list.</a:t>
            </a:r>
          </a:p>
        </p:txBody>
      </p:sp>
      <p:sp>
        <p:nvSpPr>
          <p:cNvPr id="19" name="Rounded Rectangle 18"/>
          <p:cNvSpPr/>
          <p:nvPr/>
        </p:nvSpPr>
        <p:spPr bwMode="auto">
          <a:xfrm>
            <a:off x="11545386" y="716388"/>
            <a:ext cx="4098471"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4" name="Rectangle 3"/>
          <p:cNvSpPr/>
          <p:nvPr/>
        </p:nvSpPr>
        <p:spPr bwMode="auto">
          <a:xfrm>
            <a:off x="11545386" y="716389"/>
            <a:ext cx="4098471" cy="4448736"/>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080344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Collection</a:t>
            </a:r>
            <a:endParaRPr lang="en-US" dirty="0"/>
          </a:p>
        </p:txBody>
      </p:sp>
      <p:grpSp>
        <p:nvGrpSpPr>
          <p:cNvPr id="80" name="Group 79"/>
          <p:cNvGrpSpPr/>
          <p:nvPr/>
        </p:nvGrpSpPr>
        <p:grpSpPr>
          <a:xfrm>
            <a:off x="8946051" y="3899866"/>
            <a:ext cx="4036423" cy="3092408"/>
            <a:chOff x="8760946" y="3807722"/>
            <a:chExt cx="4036423" cy="3092408"/>
          </a:xfrm>
        </p:grpSpPr>
        <p:sp>
          <p:nvSpPr>
            <p:cNvPr id="72" name="Rectangle 71"/>
            <p:cNvSpPr/>
            <p:nvPr/>
          </p:nvSpPr>
          <p:spPr bwMode="auto">
            <a:xfrm>
              <a:off x="8760946" y="616600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1" name="Rectangle 70"/>
            <p:cNvSpPr/>
            <p:nvPr/>
          </p:nvSpPr>
          <p:spPr bwMode="auto">
            <a:xfrm>
              <a:off x="8760946" y="464574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1" name="Rectangle 30"/>
            <p:cNvSpPr/>
            <p:nvPr/>
          </p:nvSpPr>
          <p:spPr bwMode="auto">
            <a:xfrm>
              <a:off x="8760946" y="5403862"/>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8" name="Folded Corner 17"/>
            <p:cNvSpPr/>
            <p:nvPr/>
          </p:nvSpPr>
          <p:spPr bwMode="auto">
            <a:xfrm>
              <a:off x="8760946" y="3807722"/>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sp>
          <p:nvSpPr>
            <p:cNvPr id="23" name="Diamond 22"/>
            <p:cNvSpPr/>
            <p:nvPr/>
          </p:nvSpPr>
          <p:spPr bwMode="auto">
            <a:xfrm>
              <a:off x="9066809" y="4727177"/>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4" name="Regular Pentagon 23"/>
            <p:cNvSpPr/>
            <p:nvPr/>
          </p:nvSpPr>
          <p:spPr bwMode="auto">
            <a:xfrm>
              <a:off x="9056691" y="5451845"/>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5" name="Oval 24"/>
            <p:cNvSpPr/>
            <p:nvPr/>
          </p:nvSpPr>
          <p:spPr bwMode="auto">
            <a:xfrm>
              <a:off x="9056691" y="6170890"/>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6" name="TextBox 25"/>
            <p:cNvSpPr txBox="1"/>
            <p:nvPr/>
          </p:nvSpPr>
          <p:spPr bwMode="white">
            <a:xfrm>
              <a:off x="9921312" y="4727177"/>
              <a:ext cx="2572561" cy="548641"/>
            </a:xfrm>
            <a:prstGeom prst="rect">
              <a:avLst/>
            </a:prstGeom>
            <a:noFill/>
            <a:ln>
              <a:noFill/>
            </a:ln>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package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sp>
          <p:nvSpPr>
            <p:cNvPr id="27" name="TextBox 26"/>
            <p:cNvSpPr txBox="1"/>
            <p:nvPr/>
          </p:nvSpPr>
          <p:spPr bwMode="white">
            <a:xfrm>
              <a:off x="9921312" y="5451844"/>
              <a:ext cx="2572561" cy="548641"/>
            </a:xfrm>
            <a:prstGeom prst="rect">
              <a:avLst/>
            </a:prstGeom>
          </p:spPr>
          <p:txBody>
            <a:bodyPr vert="horz" wrap="square" lIns="91440" tIns="91440" rIns="91440" bIns="91440" rtlCol="0" anchor="ctr">
              <a:noAutofit/>
            </a:bodyPr>
            <a:lstStyle/>
            <a:p>
              <a:r>
                <a:rPr lang="en-US" sz="2000" b="1" dirty="0" smtClean="0">
                  <a:latin typeface="Courier New" charset="0"/>
                  <a:ea typeface="Courier New" charset="0"/>
                  <a:cs typeface="Courier New" charset="0"/>
                </a:rPr>
                <a:t>file '/</a:t>
              </a:r>
              <a:r>
                <a:rPr lang="en-US" sz="2000" b="1" dirty="0" err="1" smtClean="0">
                  <a:latin typeface="Courier New" charset="0"/>
                  <a:ea typeface="Courier New" charset="0"/>
                  <a:cs typeface="Courier New" charset="0"/>
                </a:rPr>
                <a:t>var</a:t>
              </a:r>
              <a:r>
                <a:rPr lang="en-US" sz="2000" b="1" dirty="0" smtClean="0">
                  <a:latin typeface="Courier New" charset="0"/>
                  <a:ea typeface="Courier New" charset="0"/>
                  <a:cs typeface="Courier New" charset="0"/>
                </a:rPr>
                <a:t>/w...</a:t>
              </a:r>
            </a:p>
          </p:txBody>
        </p:sp>
        <p:sp>
          <p:nvSpPr>
            <p:cNvPr id="28" name="TextBox 27"/>
            <p:cNvSpPr txBox="1"/>
            <p:nvPr/>
          </p:nvSpPr>
          <p:spPr bwMode="white">
            <a:xfrm>
              <a:off x="9921312" y="6170421"/>
              <a:ext cx="2572561" cy="548641"/>
            </a:xfrm>
            <a:prstGeom prst="rect">
              <a:avLst/>
            </a:prstGeom>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service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grpSp>
      <p:grpSp>
        <p:nvGrpSpPr>
          <p:cNvPr id="81" name="Group 80"/>
          <p:cNvGrpSpPr/>
          <p:nvPr/>
        </p:nvGrpSpPr>
        <p:grpSpPr>
          <a:xfrm>
            <a:off x="2868117" y="3284981"/>
            <a:ext cx="4337277" cy="4134986"/>
            <a:chOff x="1671637" y="3827865"/>
            <a:chExt cx="4337277" cy="4134986"/>
          </a:xfrm>
        </p:grpSpPr>
        <p:sp>
          <p:nvSpPr>
            <p:cNvPr id="5" name="Rectangle 4"/>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11" name="Round Diagonal Corner Rectangle 10"/>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default</a:t>
              </a:r>
            </a:p>
          </p:txBody>
        </p:sp>
        <p:sp>
          <p:nvSpPr>
            <p:cNvPr id="6" name="Round Diagonal Corner Rectangle 5"/>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install</a:t>
              </a:r>
            </a:p>
          </p:txBody>
        </p:sp>
        <p:sp>
          <p:nvSpPr>
            <p:cNvPr id="7" name="Round Diagonal Corner Rectangle 6"/>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configuration</a:t>
              </a:r>
            </a:p>
          </p:txBody>
        </p:sp>
        <p:sp>
          <p:nvSpPr>
            <p:cNvPr id="8" name="Round Diagonal Corner Rectangle 7"/>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service</a:t>
              </a:r>
            </a:p>
          </p:txBody>
        </p:sp>
        <p:cxnSp>
          <p:nvCxnSpPr>
            <p:cNvPr id="9" name="Straight Connector 8"/>
            <p:cNvCxnSpPr>
              <a:stCxn id="11"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a:endCxn id="35" idx="1"/>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20" name="Diamond 1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egular Pentagon 20"/>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Oval 21"/>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5" name="Left Bracket 34"/>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cxnSp>
        <p:nvCxnSpPr>
          <p:cNvPr id="53" name="Straight Connector 52"/>
          <p:cNvCxnSpPr>
            <a:stCxn id="6" idx="0"/>
            <a:endCxn id="71" idx="1"/>
          </p:cNvCxnSpPr>
          <p:nvPr/>
        </p:nvCxnSpPr>
        <p:spPr>
          <a:xfrm>
            <a:off x="7061872" y="4887700"/>
            <a:ext cx="1884179" cy="217253"/>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5" name="Straight Connector 54"/>
          <p:cNvCxnSpPr>
            <a:stCxn id="7" idx="0"/>
            <a:endCxn id="31" idx="1"/>
          </p:cNvCxnSpPr>
          <p:nvPr/>
        </p:nvCxnSpPr>
        <p:spPr>
          <a:xfrm>
            <a:off x="7061871" y="5833271"/>
            <a:ext cx="1884180" cy="2979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a:stCxn id="8" idx="0"/>
            <a:endCxn id="72" idx="1"/>
          </p:cNvCxnSpPr>
          <p:nvPr/>
        </p:nvCxnSpPr>
        <p:spPr>
          <a:xfrm flipV="1">
            <a:off x="7061872" y="6625213"/>
            <a:ext cx="1884179" cy="153631"/>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786438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RSpec and </a:t>
            </a:r>
            <a:r>
              <a:rPr lang="en-US" dirty="0" err="1" smtClean="0"/>
              <a:t>ChefSpec</a:t>
            </a:r>
            <a:endParaRPr lang="en-US" dirty="0"/>
          </a:p>
        </p:txBody>
      </p:sp>
      <p:sp>
        <p:nvSpPr>
          <p:cNvPr id="3" name="Subtitle 2"/>
          <p:cNvSpPr>
            <a:spLocks noGrp="1"/>
          </p:cNvSpPr>
          <p:nvPr>
            <p:ph type="subTitle" idx="1"/>
          </p:nvPr>
        </p:nvSpPr>
        <p:spPr>
          <a:xfrm>
            <a:off x="1671638" y="3271838"/>
            <a:ext cx="8800419" cy="3685016"/>
          </a:xfrm>
        </p:spPr>
        <p:txBody>
          <a:bodyPr/>
          <a:lstStyle/>
          <a:p>
            <a:r>
              <a:rPr lang="en-US" dirty="0" smtClean="0"/>
              <a:t>RSpec is a Domain Specific Language (DSL) that allows you to express and execute expectations. These expectations are expressed in examples that are asserted in different example groups.</a:t>
            </a:r>
          </a:p>
          <a:p>
            <a:endParaRPr lang="en-US" dirty="0"/>
          </a:p>
          <a:p>
            <a:r>
              <a:rPr lang="en-US" dirty="0" err="1" smtClean="0"/>
              <a:t>ChefSpec</a:t>
            </a:r>
            <a:r>
              <a:rPr lang="en-US" dirty="0" smtClean="0"/>
              <a:t> provides helpers and tools that allow you to express expectations about the state of </a:t>
            </a:r>
            <a:r>
              <a:rPr lang="en-US" b="1" dirty="0" smtClean="0"/>
              <a:t>resource collection</a:t>
            </a:r>
            <a:r>
              <a:rPr lang="en-US" dirty="0" smtClean="0"/>
              <a:t>.</a:t>
            </a:r>
            <a:endParaRPr lang="en-US" dirty="0"/>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Ruby</a:t>
              </a:r>
              <a:endParaRPr lang="en-US" sz="2400" b="1" dirty="0" smtClean="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RSpec</a:t>
              </a:r>
              <a:endParaRPr lang="en-US" sz="2400" b="1" dirty="0" smtClean="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ChefSpec</a:t>
              </a:r>
              <a:endParaRPr lang="en-US" sz="2400" b="1" dirty="0" smtClean="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Chef</a:t>
              </a:r>
              <a:endParaRPr lang="en-US" sz="2400"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700822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Kitchen versus </a:t>
            </a:r>
            <a:r>
              <a:rPr lang="en-US" dirty="0" err="1" smtClean="0"/>
              <a:t>ChefSpec</a:t>
            </a:r>
            <a:endParaRPr lang="en-US" dirty="0"/>
          </a:p>
        </p:txBody>
      </p:sp>
      <p:grpSp>
        <p:nvGrpSpPr>
          <p:cNvPr id="3" name="Group 2"/>
          <p:cNvGrpSpPr/>
          <p:nvPr/>
        </p:nvGrpSpPr>
        <p:grpSpPr>
          <a:xfrm>
            <a:off x="1646341" y="5655360"/>
            <a:ext cx="13836398" cy="1419713"/>
            <a:chOff x="1646341" y="3558746"/>
            <a:chExt cx="13836398" cy="1419713"/>
          </a:xfrm>
        </p:grpSpPr>
        <p:grpSp>
          <p:nvGrpSpPr>
            <p:cNvPr id="16" name="Group 15"/>
            <p:cNvGrpSpPr/>
            <p:nvPr/>
          </p:nvGrpSpPr>
          <p:grpSpPr>
            <a:xfrm>
              <a:off x="1671638" y="4274125"/>
              <a:ext cx="13811101" cy="704334"/>
              <a:chOff x="1671638" y="3631573"/>
              <a:chExt cx="13811101" cy="704334"/>
            </a:xfrm>
          </p:grpSpPr>
          <p:sp>
            <p:nvSpPr>
              <p:cNvPr id="9" name="Rounded Rectangle 8"/>
              <p:cNvSpPr/>
              <p:nvPr/>
            </p:nvSpPr>
            <p:spPr bwMode="auto">
              <a:xfrm>
                <a:off x="1671638" y="363896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0" name="Rounded Rectangle 9"/>
              <p:cNvSpPr/>
              <p:nvPr/>
            </p:nvSpPr>
            <p:spPr bwMode="auto">
              <a:xfrm>
                <a:off x="6091092" y="363896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9330071" y="363896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2" name="Rounded Rectangle 11"/>
              <p:cNvSpPr/>
              <p:nvPr/>
            </p:nvSpPr>
            <p:spPr bwMode="auto">
              <a:xfrm>
                <a:off x="12739539" y="3646359"/>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3" name="Right Arrow 12"/>
              <p:cNvSpPr/>
              <p:nvPr/>
            </p:nvSpPr>
            <p:spPr bwMode="auto">
              <a:xfrm>
                <a:off x="5672309"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8897824"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5" name="Right Arrow 14"/>
              <p:cNvSpPr/>
              <p:nvPr/>
            </p:nvSpPr>
            <p:spPr bwMode="auto">
              <a:xfrm>
                <a:off x="12360956" y="363157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
          <p:nvSpPr>
            <p:cNvPr id="17" name="TextBox 16"/>
            <p:cNvSpPr txBox="1"/>
            <p:nvPr/>
          </p:nvSpPr>
          <p:spPr bwMode="white">
            <a:xfrm>
              <a:off x="1646341" y="3558746"/>
              <a:ext cx="5877866" cy="543697"/>
            </a:xfrm>
            <a:prstGeom prst="rect">
              <a:avLst/>
            </a:prstGeom>
          </p:spPr>
          <p:txBody>
            <a:bodyPr vert="horz" wrap="square" lIns="91440" tIns="91440" rIns="91440" bIns="91440" rtlCol="0">
              <a:noAutofit/>
            </a:bodyPr>
            <a:lstStyle/>
            <a:p>
              <a:r>
                <a:rPr lang="en-US" sz="3200" dirty="0" smtClean="0"/>
                <a:t>Test Kitchen using </a:t>
              </a:r>
              <a:r>
                <a:rPr lang="en-US" sz="3200" dirty="0" err="1" smtClean="0"/>
                <a:t>ServerSpec</a:t>
              </a:r>
              <a:endParaRPr lang="en-US" sz="3200" dirty="0" smtClean="0"/>
            </a:p>
          </p:txBody>
        </p:sp>
      </p:grpSp>
      <p:grpSp>
        <p:nvGrpSpPr>
          <p:cNvPr id="4" name="Group 3"/>
          <p:cNvGrpSpPr/>
          <p:nvPr/>
        </p:nvGrpSpPr>
        <p:grpSpPr>
          <a:xfrm>
            <a:off x="1671638" y="3558746"/>
            <a:ext cx="11604142" cy="1498809"/>
            <a:chOff x="1646340" y="5229237"/>
            <a:chExt cx="11604142" cy="1498809"/>
          </a:xfrm>
        </p:grpSpPr>
        <p:sp>
          <p:nvSpPr>
            <p:cNvPr id="21" name="Rounded Rectangle 20"/>
            <p:cNvSpPr/>
            <p:nvPr/>
          </p:nvSpPr>
          <p:spPr bwMode="auto">
            <a:xfrm>
              <a:off x="1678926"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Build Node (</a:t>
              </a:r>
              <a:r>
                <a:rPr lang="en-US" b="1" dirty="0" err="1" smtClean="0">
                  <a:gradFill>
                    <a:gsLst>
                      <a:gs pos="0">
                        <a:srgbClr val="FFFFFF"/>
                      </a:gs>
                      <a:gs pos="100000">
                        <a:srgbClr val="FFFFFF"/>
                      </a:gs>
                    </a:gsLst>
                    <a:lin ang="5400000" scaled="0"/>
                  </a:gradFill>
                </a:rPr>
                <a:t>Fauxhai</a:t>
              </a:r>
              <a:r>
                <a:rPr lang="en-US" b="1" dirty="0" smtClean="0">
                  <a:gradFill>
                    <a:gsLst>
                      <a:gs pos="0">
                        <a:srgbClr val="FFFFFF"/>
                      </a:gs>
                      <a:gs pos="100000">
                        <a:srgbClr val="FFFFFF"/>
                      </a:gs>
                    </a:gsLst>
                    <a:lin ang="5400000" scaled="0"/>
                  </a:gradFill>
                </a:rPr>
                <a:t>)</a:t>
              </a:r>
              <a:endParaRPr lang="en-US" sz="2400" b="1" dirty="0" smtClean="0">
                <a:gradFill>
                  <a:gsLst>
                    <a:gs pos="0">
                      <a:srgbClr val="FFFFFF"/>
                    </a:gs>
                    <a:gs pos="100000">
                      <a:srgbClr val="FFFFFF"/>
                    </a:gs>
                  </a:gsLst>
                  <a:lin ang="5400000" scaled="0"/>
                </a:gradFill>
              </a:endParaRPr>
            </a:p>
          </p:txBody>
        </p:sp>
        <p:sp>
          <p:nvSpPr>
            <p:cNvPr id="22" name="Rounded Rectangle 21"/>
            <p:cNvSpPr/>
            <p:nvPr/>
          </p:nvSpPr>
          <p:spPr bwMode="auto">
            <a:xfrm>
              <a:off x="10507282" y="6023712"/>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27" name="Rounded Rectangle 26"/>
            <p:cNvSpPr/>
            <p:nvPr/>
          </p:nvSpPr>
          <p:spPr bwMode="auto">
            <a:xfrm>
              <a:off x="6093104"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Build Resource Collection</a:t>
              </a:r>
              <a:endParaRPr lang="en-US" sz="2400" b="1" dirty="0" smtClean="0">
                <a:gradFill>
                  <a:gsLst>
                    <a:gs pos="0">
                      <a:srgbClr val="FFFFFF"/>
                    </a:gs>
                    <a:gs pos="100000">
                      <a:srgbClr val="FFFFFF"/>
                    </a:gs>
                  </a:gsLst>
                  <a:lin ang="5400000" scaled="0"/>
                </a:gradFill>
              </a:endParaRPr>
            </a:p>
          </p:txBody>
        </p:sp>
        <p:sp>
          <p:nvSpPr>
            <p:cNvPr id="26" name="TextBox 25"/>
            <p:cNvSpPr txBox="1"/>
            <p:nvPr/>
          </p:nvSpPr>
          <p:spPr bwMode="white">
            <a:xfrm>
              <a:off x="1646340" y="5229237"/>
              <a:ext cx="4311719" cy="543697"/>
            </a:xfrm>
            <a:prstGeom prst="rect">
              <a:avLst/>
            </a:prstGeom>
          </p:spPr>
          <p:txBody>
            <a:bodyPr vert="horz" wrap="square" lIns="91440" tIns="91440" rIns="91440" bIns="91440" rtlCol="0">
              <a:noAutofit/>
            </a:bodyPr>
            <a:lstStyle/>
            <a:p>
              <a:r>
                <a:rPr lang="en-US" sz="3200" dirty="0" err="1" smtClean="0"/>
                <a:t>ChefSpec</a:t>
              </a:r>
              <a:endParaRPr lang="en-US" sz="3200" dirty="0" smtClean="0"/>
            </a:p>
          </p:txBody>
        </p:sp>
        <p:sp>
          <p:nvSpPr>
            <p:cNvPr id="25" name="Right Arrow 24"/>
            <p:cNvSpPr/>
            <p:nvPr/>
          </p:nvSpPr>
          <p:spPr bwMode="auto">
            <a:xfrm>
              <a:off x="5672309" y="6031105"/>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8" name="Right Arrow 27"/>
            <p:cNvSpPr/>
            <p:nvPr/>
          </p:nvSpPr>
          <p:spPr bwMode="auto">
            <a:xfrm>
              <a:off x="10077777" y="6022289"/>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62311034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Faster Feedback While Developing Cookbooks</a:t>
            </a:r>
            <a:endParaRPr lang="en-US" dirty="0"/>
          </a:p>
        </p:txBody>
      </p:sp>
      <p:sp>
        <p:nvSpPr>
          <p:cNvPr id="3" name="Content Placeholder 2"/>
          <p:cNvSpPr>
            <a:spLocks noGrp="1"/>
          </p:cNvSpPr>
          <p:nvPr>
            <p:ph sz="quarter" idx="11"/>
          </p:nvPr>
        </p:nvSpPr>
        <p:spPr/>
        <p:txBody>
          <a:bodyPr/>
          <a:lstStyle/>
          <a:p>
            <a:r>
              <a:rPr lang="en-US" dirty="0" smtClean="0"/>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Review and run the existing tests</a:t>
            </a:r>
          </a:p>
          <a:p>
            <a:pPr marL="342900" indent="-342900">
              <a:buFont typeface="Wingdings" charset="2"/>
              <a:buChar char="q"/>
            </a:pPr>
            <a:r>
              <a:rPr lang="en-US" dirty="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580014498"/>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15870</TotalTime>
  <Words>4791</Words>
  <Application>Microsoft Macintosh PowerPoint</Application>
  <PresentationFormat>Custom</PresentationFormat>
  <Paragraphs>485</Paragraphs>
  <Slides>40</Slides>
  <Notes>39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Arial</vt:lpstr>
      <vt:lpstr>Courier New</vt:lpstr>
      <vt:lpstr>ＭＳ Ｐゴシック</vt:lpstr>
      <vt:lpstr>Wingdings</vt:lpstr>
      <vt:lpstr>TrainingTemplate-102215</vt:lpstr>
      <vt:lpstr>Interaction</vt:lpstr>
      <vt:lpstr>Faster Feedback with Unit Testing</vt:lpstr>
      <vt:lpstr>Slower Feedback Cycle</vt:lpstr>
      <vt:lpstr>Objectives</vt:lpstr>
      <vt:lpstr>External Dependencies</vt:lpstr>
      <vt:lpstr>PowerPoint Presentation</vt:lpstr>
      <vt:lpstr>Resource Collection</vt:lpstr>
      <vt:lpstr>RSpec and ChefSpec</vt:lpstr>
      <vt:lpstr>Test Kitchen versus ChefSpec</vt:lpstr>
      <vt:lpstr>Faster Feedback While Developing Cookbooks</vt:lpstr>
      <vt:lpstr>View the Spec Directory</vt:lpstr>
      <vt:lpstr>View the Test for the Default Recipe</vt:lpstr>
      <vt:lpstr>View the Test for the Default Recipe</vt:lpstr>
      <vt:lpstr>View the Test for the Default Recipe</vt:lpstr>
      <vt:lpstr>View the Test for the Default Recipe</vt:lpstr>
      <vt:lpstr>Execute the Test for the Default Recipe</vt:lpstr>
      <vt:lpstr>Faster Feedback While Developing Cookbooks</vt:lpstr>
      <vt:lpstr>These are the Two Things to Test</vt:lpstr>
      <vt:lpstr>Create a Pending Test</vt:lpstr>
      <vt:lpstr>Execute the Tests to See the Pending Tests</vt:lpstr>
      <vt:lpstr>Execute the Tests to See the Pending Tests</vt:lpstr>
      <vt:lpstr>View the Results to See the Pending Tests</vt:lpstr>
      <vt:lpstr>Faster Feedback While Developing Cookbooks</vt:lpstr>
      <vt:lpstr>ChefSpec Documentation</vt:lpstr>
      <vt:lpstr>Write the Test that Verifies the Include Recipe</vt:lpstr>
      <vt:lpstr>Execute the Tests to See the Failure</vt:lpstr>
      <vt:lpstr>Faster Feedback While Developing Cookbooks</vt:lpstr>
      <vt:lpstr>Uncomment the Include Recipe</vt:lpstr>
      <vt:lpstr>Execute the Tests to See it Pass</vt:lpstr>
      <vt:lpstr>Faster Feedback While Developing Cookbooks</vt:lpstr>
      <vt:lpstr>Continue with Mutation Testing</vt:lpstr>
      <vt:lpstr>Uncomment the Include Recipe</vt:lpstr>
      <vt:lpstr>Write the Test that Verifies the Include Recipe</vt:lpstr>
      <vt:lpstr>Execute the Tests to See it Fail</vt:lpstr>
      <vt:lpstr>Uncomment the Include Recipe</vt:lpstr>
      <vt:lpstr>Execute the Tests to See it Pass</vt:lpstr>
      <vt:lpstr>Continue with Mutation Testing</vt:lpstr>
      <vt:lpstr>Discussion</vt:lpstr>
      <vt:lpstr>Q&amp;A</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2239</cp:revision>
  <cp:lastPrinted>2015-02-07T23:49:10Z</cp:lastPrinted>
  <dcterms:created xsi:type="dcterms:W3CDTF">2012-09-13T17:36:07Z</dcterms:created>
  <dcterms:modified xsi:type="dcterms:W3CDTF">2016-02-27T22:44:08Z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