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4"/>
  </p:notesMasterIdLst>
  <p:handoutMasterIdLst>
    <p:handoutMasterId r:id="rId35"/>
  </p:handoutMasterIdLst>
  <p:sldIdLst>
    <p:sldId id="256" r:id="rId7"/>
    <p:sldId id="257" r:id="rId8"/>
    <p:sldId id="277" r:id="rId9"/>
    <p:sldId id="280" r:id="rId10"/>
    <p:sldId id="282" r:id="rId11"/>
    <p:sldId id="281" r:id="rId12"/>
    <p:sldId id="283" r:id="rId13"/>
    <p:sldId id="284" r:id="rId14"/>
    <p:sldId id="297" r:id="rId15"/>
    <p:sldId id="285" r:id="rId16"/>
    <p:sldId id="278" r:id="rId17"/>
    <p:sldId id="286" r:id="rId18"/>
    <p:sldId id="287" r:id="rId19"/>
    <p:sldId id="288" r:id="rId20"/>
    <p:sldId id="289" r:id="rId21"/>
    <p:sldId id="290" r:id="rId22"/>
    <p:sldId id="279" r:id="rId23"/>
    <p:sldId id="291" r:id="rId24"/>
    <p:sldId id="292" r:id="rId25"/>
    <p:sldId id="293" r:id="rId26"/>
    <p:sldId id="296" r:id="rId27"/>
    <p:sldId id="294" r:id="rId28"/>
    <p:sldId id="295" r:id="rId29"/>
    <p:sldId id="275" r:id="rId30"/>
    <p:sldId id="276" r:id="rId31"/>
    <p:sldId id="298" r:id="rId32"/>
    <p:sldId id="267" r:id="rId3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8"/>
    <p:restoredTop sz="79004"/>
  </p:normalViewPr>
  <p:slideViewPr>
    <p:cSldViewPr snapToGrid="0">
      <p:cViewPr>
        <p:scale>
          <a:sx n="100" d="100"/>
          <a:sy n="100" d="100"/>
        </p:scale>
        <p:origin x="1440" y="352"/>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done writing this expectation and execute the test suite we see that we now have 2 examples that both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000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an expectation that expresses the state for the install recipe. But before we declare victory it is time to verify that the expectations truly are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77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smtClean="0"/>
          </a:p>
          <a:p>
            <a:r>
              <a:rPr lang="en-US" baseline="0" dirty="0" smtClean="0"/>
              <a:t>To do that it is time for us to return to the recipe and modify it, mutate it, to ensure that the test fails.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939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simple mutation is to</a:t>
            </a:r>
            <a:r>
              <a:rPr lang="en-US" baseline="0" dirty="0" smtClean="0"/>
              <a:t> remove the resource by commenting it out or removing it. We could also choose to rename the name of the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975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10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restore</a:t>
            </a:r>
            <a:r>
              <a:rPr lang="en-US" baseline="0" dirty="0" smtClean="0"/>
              <a:t> the mutation we introduced.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610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a:t>
            </a:r>
            <a:r>
              <a:rPr lang="en-US" baseline="0" dirty="0" smtClean="0"/>
              <a:t> that all the examples complete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534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walked through ensuring this recipe has the necessary expectations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035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Using the same strategy it is time to address the remaining recipes within the cookbook.</a:t>
            </a:r>
            <a:endParaRPr lang="en-US" dirty="0" smtClean="0"/>
          </a:p>
          <a:p>
            <a:endParaRPr lang="en-US" dirty="0" smtClean="0"/>
          </a:p>
          <a:p>
            <a:r>
              <a:rPr lang="en-US" dirty="0" smtClean="0"/>
              <a:t>Instructor Note: Allow 15 minutes to</a:t>
            </a:r>
            <a:r>
              <a:rPr lang="en-US" baseline="0" dirty="0" smtClean="0"/>
              <a:t> complete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5771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the final resulting</a:t>
            </a:r>
            <a:r>
              <a:rPr lang="en-US" baseline="0" dirty="0" smtClean="0"/>
              <a:t> specification for only the service recipe. We defined two examples. One that states the expectation that the necessary service has been started. The other states the expectation that the necessary service has been enabled.</a:t>
            </a:r>
          </a:p>
          <a:p>
            <a:endParaRPr lang="en-US" baseline="0" dirty="0" smtClean="0"/>
          </a:p>
          <a:p>
            <a:r>
              <a:rPr lang="en-US" baseline="0" dirty="0" smtClean="0"/>
              <a:t>Instructor Note: We are showing the final concluding content and not the workflow.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758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a:t>
            </a:r>
            <a:r>
              <a:rPr lang="en-US" baseline="0" dirty="0" smtClean="0"/>
              <a:t> will learn how to test resources within a recipe using </a:t>
            </a:r>
            <a:r>
              <a:rPr lang="en-US" baseline="0" dirty="0" err="1" smtClean="0"/>
              <a:t>ChefSpec</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Verifying</a:t>
            </a:r>
            <a:r>
              <a:rPr lang="en-US" baseline="0" dirty="0" smtClean="0"/>
              <a:t> the examples we see three passing examples.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579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Now you have completed writing unit tests for the remaining resources across all our recipes.</a:t>
            </a:r>
          </a:p>
          <a:p>
            <a:endParaRPr lang="en-US" baseline="0" dirty="0" smtClean="0"/>
          </a:p>
          <a:p>
            <a:r>
              <a:rPr lang="en-US" baseline="0" dirty="0" smtClean="0"/>
              <a:t>Instructor Note: We did not review the configuration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2318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a:t>
            </a:r>
            <a:r>
              <a:rPr lang="en-US" baseline="0" dirty="0" err="1" smtClean="0"/>
              <a:t>rspec</a:t>
            </a:r>
            <a:r>
              <a:rPr lang="en-US" baseline="0" dirty="0" smtClean="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smtClean="0"/>
              <a:t>rspec</a:t>
            </a:r>
            <a:r>
              <a:rPr lang="en-US" baseline="0" dirty="0" smtClean="0"/>
              <a:t>' with no paths it will automatically find all specification files defined in the 'spec' directory.</a:t>
            </a:r>
          </a:p>
          <a:p>
            <a:endParaRPr lang="en-US" baseline="0" dirty="0" smtClean="0"/>
          </a:p>
          <a:p>
            <a:r>
              <a:rPr lang="en-US" baseline="0" dirty="0" smtClean="0"/>
              <a:t>It is important to note that all specification files must end with an '_</a:t>
            </a:r>
            <a:r>
              <a:rPr lang="en-US" baseline="0" dirty="0" err="1" smtClean="0"/>
              <a:t>spec.rb</a:t>
            </a:r>
            <a:r>
              <a:rPr lang="en-US" baseline="0" dirty="0" smtClean="0"/>
              <a:t>' for them to found by RSpec.</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244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verify every example across all the recipe specification files. In this output we see '</a:t>
            </a:r>
            <a:r>
              <a:rPr lang="en-US" baseline="0" dirty="0" err="1" smtClean="0"/>
              <a:t>rspec</a:t>
            </a:r>
            <a:r>
              <a:rPr lang="en-US" baseline="0" dirty="0" smtClean="0"/>
              <a:t>' found 8 examples found all of them passing all within 4.29 seconds.</a:t>
            </a:r>
          </a:p>
          <a:p>
            <a:endParaRPr lang="en-US" baseline="0" dirty="0" smtClean="0"/>
          </a:p>
          <a:p>
            <a:r>
              <a:rPr lang="en-US" baseline="0" dirty="0" smtClean="0"/>
              <a:t>The execution time of RSpec varies based on the specifications, the version of </a:t>
            </a:r>
            <a:r>
              <a:rPr lang="en-US" baseline="0" dirty="0" err="1" smtClean="0"/>
              <a:t>ChefSpec</a:t>
            </a:r>
            <a:r>
              <a:rPr lang="en-US" baseline="0" dirty="0" smtClean="0"/>
              <a:t>, the power of the workstation, and the platform.</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have a discussion.</a:t>
            </a:r>
          </a:p>
          <a:p>
            <a:endParaRPr lang="en-US" baseline="0" dirty="0" smtClean="0"/>
          </a:p>
          <a:p>
            <a:r>
              <a:rPr lang="en-US" baseline="0" dirty="0" smtClean="0"/>
              <a:t>Instructor Note: This output was generated on a Amazon Web Services t1.micro running </a:t>
            </a:r>
            <a:r>
              <a:rPr lang="en-US" baseline="0" dirty="0" err="1" smtClean="0"/>
              <a:t>CentOS</a:t>
            </a:r>
            <a:r>
              <a:rPr lang="en-US" baseline="0" dirty="0" smtClean="0"/>
              <a:t> 6.7 installed with Chef DK 0.11.0.</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7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6965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417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the resources within our recipes have expectations. Now it is time to see the value of the examples that we have defined by returning to the recipes we wrote and introduce a new requirement: using node attributes.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432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985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when we generated the recipe with the</a:t>
            </a:r>
            <a:r>
              <a:rPr lang="en-US" baseline="0" dirty="0" smtClean="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rspec</a:t>
            </a:r>
            <a:r>
              <a:rPr lang="en-US" dirty="0" smtClean="0"/>
              <a:t>'</a:t>
            </a:r>
            <a:r>
              <a:rPr lang="en-US" baseline="0" dirty="0" smtClean="0"/>
              <a:t> we can verify that the one example completes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dirty="0" smtClean="0"/>
              <a:t>install</a:t>
            </a:r>
            <a:r>
              <a:rPr lang="en-US" baseline="0" dirty="0" smtClean="0"/>
              <a:t> recipe installs the necessary the necessary software for the webserver. We can start by writing a pending example.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time returned to the documentation. Again, the </a:t>
            </a:r>
            <a:r>
              <a:rPr lang="en-US" baseline="0" dirty="0" err="1" smtClean="0"/>
              <a:t>ChefSpec</a:t>
            </a:r>
            <a:r>
              <a:rPr lang="en-US" baseline="0" dirty="0" smtClean="0"/>
              <a:t> documentation contains a lot of examples in the README and the examples directory. Using either of those find an example of an expectation expressing that a packaged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720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good example we found in the documentation we can return to the example and define the example. In our case we want to assert that the the chef run installs the package '</a:t>
            </a:r>
            <a:r>
              <a:rPr lang="en-US" baseline="0" dirty="0" err="1" smtClean="0"/>
              <a:t>httpd</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4794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smtClean="0"/>
          </a:p>
          <a:p>
            <a:r>
              <a:rPr lang="en-US" baseline="0" dirty="0" smtClean="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smtClean="0"/>
          </a:p>
          <a:p>
            <a:r>
              <a:rPr lang="en-US" baseline="0" dirty="0" smtClean="0"/>
              <a:t>Using the parenthesis is passing the '</a:t>
            </a:r>
            <a:r>
              <a:rPr lang="en-US" baseline="0" dirty="0" err="1" smtClean="0"/>
              <a:t>chef_run</a:t>
            </a:r>
            <a:r>
              <a:rPr lang="en-US" baseline="0" dirty="0" smtClean="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0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216784089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(or if the code has already been written) it is time to be concerned. This is one of those moments we should ensure that the tests are working by mutating that code.</a:t>
            </a:r>
            <a:endParaRPr lang="en-US" dirty="0"/>
          </a:p>
        </p:txBody>
      </p:sp>
    </p:spTree>
    <p:extLst>
      <p:ext uri="{BB962C8B-B14F-4D97-AF65-F5344CB8AC3E}">
        <p14:creationId xmlns:p14="http://schemas.microsoft.com/office/powerpoint/2010/main" val="230836983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an unspecified platform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Fail</a:t>
            </a:r>
            <a:endParaRPr lang="en-US" dirty="0"/>
          </a:p>
        </p:txBody>
      </p:sp>
    </p:spTree>
    <p:extLst>
      <p:ext uri="{BB962C8B-B14F-4D97-AF65-F5344CB8AC3E}">
        <p14:creationId xmlns:p14="http://schemas.microsoft.com/office/powerpoint/2010/main" val="3003100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301030923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a:t>
            </a:r>
            <a:r>
              <a:rPr lang="en-US" dirty="0" smtClean="0"/>
              <a:t>esources left behind!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smtClean="0"/>
              <a:t>Write a pending example</a:t>
            </a:r>
          </a:p>
          <a:p>
            <a:pPr>
              <a:lnSpc>
                <a:spcPct val="150000"/>
              </a:lnSpc>
            </a:pPr>
            <a:r>
              <a:rPr lang="en-US" dirty="0" smtClean="0"/>
              <a:t>Find the </a:t>
            </a:r>
            <a:r>
              <a:rPr lang="en-US" dirty="0" err="1" smtClean="0"/>
              <a:t>ChefSpec</a:t>
            </a:r>
            <a:r>
              <a:rPr lang="en-US" dirty="0" smtClean="0"/>
              <a:t> implementation</a:t>
            </a:r>
          </a:p>
          <a:p>
            <a:pPr>
              <a:lnSpc>
                <a:spcPct val="150000"/>
              </a:lnSpc>
            </a:pPr>
            <a:r>
              <a:rPr lang="en-US" dirty="0" smtClean="0"/>
              <a:t>Verify that the new example passes</a:t>
            </a:r>
          </a:p>
          <a:p>
            <a:pPr>
              <a:lnSpc>
                <a:spcPct val="150000"/>
              </a:lnSpc>
            </a:pPr>
            <a:r>
              <a:rPr lang="en-US" dirty="0" smtClean="0"/>
              <a:t>Mutate the recipe to generate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08906998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Tests to Verify the Service</a:t>
            </a:r>
            <a:endParaRPr lang="en-US" dirty="0"/>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necessary service'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the necessary service' do</a:t>
            </a:r>
          </a:p>
          <a:p>
            <a:r>
              <a:rPr lang="en-US" dirty="0" smtClean="0"/>
              <a:t>      expect(</a:t>
            </a:r>
            <a:r>
              <a:rPr lang="en-US" dirty="0" err="1" smtClean="0"/>
              <a:t>chef_run</a:t>
            </a:r>
            <a:r>
              <a:rPr lang="en-US" dirty="0" smtClean="0"/>
              <a:t>).to </a:t>
            </a:r>
            <a:r>
              <a:rPr lang="en-US" dirty="0" err="1" smtClean="0"/>
              <a:t>enable_service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a:t>
            </a:r>
            <a:r>
              <a:rPr lang="en-US" smtClean="0"/>
              <a:t>the Tests to </a:t>
            </a:r>
            <a:r>
              <a:rPr lang="en-US" dirty="0" smtClean="0"/>
              <a:t>See it Pass</a:t>
            </a:r>
            <a:endParaRPr lang="en-US" dirty="0"/>
          </a:p>
        </p:txBody>
      </p:sp>
    </p:spTree>
    <p:extLst>
      <p:ext uri="{BB962C8B-B14F-4D97-AF65-F5344CB8AC3E}">
        <p14:creationId xmlns:p14="http://schemas.microsoft.com/office/powerpoint/2010/main" val="4143050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Write a pending example</a:t>
            </a:r>
          </a:p>
          <a:p>
            <a:pPr>
              <a:lnSpc>
                <a:spcPct val="150000"/>
              </a:lnSpc>
              <a:buFont typeface="Wingdings" charset="2"/>
              <a:buChar char="ü"/>
            </a:pPr>
            <a:r>
              <a:rPr lang="en-US" dirty="0" smtClean="0"/>
              <a:t>Find the </a:t>
            </a:r>
            <a:r>
              <a:rPr lang="en-US" dirty="0" err="1" smtClean="0"/>
              <a:t>ChefSpec</a:t>
            </a:r>
            <a:r>
              <a:rPr lang="en-US" dirty="0" smtClean="0"/>
              <a:t> implementation</a:t>
            </a:r>
          </a:p>
          <a:p>
            <a:pPr>
              <a:lnSpc>
                <a:spcPct val="150000"/>
              </a:lnSpc>
              <a:buFont typeface="Wingdings" charset="2"/>
              <a:buChar char="ü"/>
            </a:pPr>
            <a:r>
              <a:rPr lang="en-US" dirty="0" smtClean="0"/>
              <a:t>Verify that the new example passes</a:t>
            </a:r>
          </a:p>
          <a:p>
            <a:pPr>
              <a:lnSpc>
                <a:spcPct val="150000"/>
              </a:lnSpc>
              <a:buFont typeface="Wingdings" charset="2"/>
              <a:buChar char="ü"/>
            </a:pPr>
            <a:r>
              <a:rPr lang="en-US" dirty="0" smtClean="0"/>
              <a:t>Mutate the recipe to generate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114064728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a:t>
            </a:r>
            <a:r>
              <a:rPr lang="en-US" i="1" dirty="0" smtClean="0"/>
              <a:t>spec</a:t>
            </a:r>
            <a:r>
              <a:rPr lang="en-US" dirty="0" smtClean="0"/>
              <a:t>' directory.</a:t>
            </a:r>
            <a:endParaRPr lang="en-US" dirty="0"/>
          </a:p>
        </p:txBody>
      </p:sp>
    </p:spTree>
    <p:extLst>
      <p:ext uri="{BB962C8B-B14F-4D97-AF65-F5344CB8AC3E}">
        <p14:creationId xmlns:p14="http://schemas.microsoft.com/office/powerpoint/2010/main" val="142031871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All the Tests in the </a:t>
            </a:r>
            <a:r>
              <a:rPr lang="en-US" smtClean="0"/>
              <a:t>Spec Directory</a:t>
            </a:r>
            <a:endParaRPr lang="en-US"/>
          </a:p>
        </p:txBody>
      </p:sp>
    </p:spTree>
    <p:extLst>
      <p:ext uri="{BB962C8B-B14F-4D97-AF65-F5344CB8AC3E}">
        <p14:creationId xmlns:p14="http://schemas.microsoft.com/office/powerpoint/2010/main" val="30671413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b="1"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45568739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a:t>
            </a:r>
            <a:r>
              <a:rPr lang="en-US" dirty="0" smtClean="0"/>
              <a:t>recipes</a:t>
            </a:r>
          </a:p>
          <a:p>
            <a:r>
              <a:rPr lang="en-US" dirty="0" smtClean="0"/>
              <a:t>        </a:t>
            </a:r>
            <a:r>
              <a:rPr lang="en-US" dirty="0"/>
              <a:t>├── </a:t>
            </a:r>
            <a:r>
              <a:rPr lang="en-US" dirty="0" err="1" smtClean="0"/>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Generated Recipes Also Generate Specs</a:t>
            </a:r>
            <a:endParaRPr lang="en-US" dirty="0"/>
          </a:p>
        </p:txBody>
      </p:sp>
    </p:spTree>
    <p:extLst>
      <p:ext uri="{BB962C8B-B14F-4D97-AF65-F5344CB8AC3E}">
        <p14:creationId xmlns:p14="http://schemas.microsoft.com/office/powerpoint/2010/main" val="406725804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Install Specification</a:t>
            </a:r>
            <a:endParaRPr lang="en-US" dirty="0"/>
          </a:p>
        </p:txBody>
      </p:sp>
    </p:spTree>
    <p:extLst>
      <p:ext uri="{BB962C8B-B14F-4D97-AF65-F5344CB8AC3E}">
        <p14:creationId xmlns:p14="http://schemas.microsoft.com/office/powerpoint/2010/main" val="70571834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Pending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15544</TotalTime>
  <Words>2064</Words>
  <Application>Microsoft Macintosh PowerPoint</Application>
  <PresentationFormat>Custom</PresentationFormat>
  <Paragraphs>245</Paragraphs>
  <Slides>27</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Courier New</vt:lpstr>
      <vt:lpstr>ＭＳ Ｐゴシック</vt:lpstr>
      <vt:lpstr>Wingdings</vt: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Write the Tests to Verify the Service</vt:lpstr>
      <vt:lpstr>Execute the Tests to See it Pass</vt:lpstr>
      <vt:lpstr>Test the Remaining Recipes</vt:lpstr>
      <vt:lpstr>rspec</vt:lpstr>
      <vt:lpstr>Execute All the Tests in the Spec Directory</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2122</cp:revision>
  <cp:lastPrinted>2015-02-07T23:49:10Z</cp:lastPrinted>
  <dcterms:created xsi:type="dcterms:W3CDTF">2012-09-13T17:36:07Z</dcterms:created>
  <dcterms:modified xsi:type="dcterms:W3CDTF">2016-02-27T22:44:17Z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