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55"/>
  </p:notesMasterIdLst>
  <p:handoutMasterIdLst>
    <p:handoutMasterId r:id="rId56"/>
  </p:handoutMasterIdLst>
  <p:sldIdLst>
    <p:sldId id="256" r:id="rId7"/>
    <p:sldId id="257" r:id="rId8"/>
    <p:sldId id="283" r:id="rId9"/>
    <p:sldId id="284" r:id="rId10"/>
    <p:sldId id="285" r:id="rId11"/>
    <p:sldId id="286" r:id="rId12"/>
    <p:sldId id="300" r:id="rId13"/>
    <p:sldId id="287" r:id="rId14"/>
    <p:sldId id="308" r:id="rId15"/>
    <p:sldId id="289" r:id="rId16"/>
    <p:sldId id="309" r:id="rId17"/>
    <p:sldId id="277" r:id="rId18"/>
    <p:sldId id="288" r:id="rId19"/>
    <p:sldId id="290" r:id="rId20"/>
    <p:sldId id="278" r:id="rId21"/>
    <p:sldId id="291" r:id="rId22"/>
    <p:sldId id="279" r:id="rId23"/>
    <p:sldId id="292" r:id="rId24"/>
    <p:sldId id="280" r:id="rId25"/>
    <p:sldId id="293" r:id="rId26"/>
    <p:sldId id="281" r:id="rId27"/>
    <p:sldId id="282" r:id="rId28"/>
    <p:sldId id="294" r:id="rId29"/>
    <p:sldId id="295" r:id="rId30"/>
    <p:sldId id="296" r:id="rId31"/>
    <p:sldId id="297" r:id="rId32"/>
    <p:sldId id="298" r:id="rId33"/>
    <p:sldId id="310" r:id="rId34"/>
    <p:sldId id="311" r:id="rId35"/>
    <p:sldId id="313" r:id="rId36"/>
    <p:sldId id="314" r:id="rId37"/>
    <p:sldId id="315" r:id="rId38"/>
    <p:sldId id="316" r:id="rId39"/>
    <p:sldId id="318" r:id="rId40"/>
    <p:sldId id="317" r:id="rId41"/>
    <p:sldId id="319" r:id="rId42"/>
    <p:sldId id="320" r:id="rId43"/>
    <p:sldId id="312" r:id="rId44"/>
    <p:sldId id="301" r:id="rId45"/>
    <p:sldId id="302" r:id="rId46"/>
    <p:sldId id="305" r:id="rId47"/>
    <p:sldId id="306" r:id="rId48"/>
    <p:sldId id="303" r:id="rId49"/>
    <p:sldId id="307" r:id="rId50"/>
    <p:sldId id="304" r:id="rId51"/>
    <p:sldId id="275" r:id="rId52"/>
    <p:sldId id="276" r:id="rId53"/>
    <p:sldId id="267" r:id="rId54"/>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7D9A"/>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3"/>
    <p:restoredTop sz="69922"/>
  </p:normalViewPr>
  <p:slideViewPr>
    <p:cSldViewPr snapToGrid="0">
      <p:cViewPr varScale="1">
        <p:scale>
          <a:sx n="93" d="100"/>
          <a:sy n="93" d="100"/>
        </p:scale>
        <p:origin x="760" y="224"/>
      </p:cViewPr>
      <p:guideLst>
        <p:guide orient="horz" pos="894"/>
        <p:guide pos="9120"/>
      </p:guideLst>
    </p:cSldViewPr>
  </p:slideViewPr>
  <p:notesTextViewPr>
    <p:cViewPr>
      <p:scale>
        <a:sx n="140" d="100"/>
        <a:sy n="14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notesMaster" Target="notesMasters/notesMaster1.xml"/><Relationship Id="rId56" Type="http://schemas.openxmlformats.org/officeDocument/2006/relationships/handoutMaster" Target="handoutMasters/handoutMaster1.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60"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2016-02-26</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2016-02-26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When we started developing this cookbook I told you that we were going continue to refactor this cookbook until it supported multiple platforms. This was a goal that we could have started with because that may be the requirements you are confronted with when you sit down to develop cookbooks. Choosing to start small. One test. One recipe. Refactor. Add more tests. Refactor. Allowed us to deliver a reliable cookbook in confident way.</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Testing was not the only thing that aided us in building this cookbook. Instrumental to software development and test-driven development is learning how to divide the work into these small increments. Small, deliverable, verifiable steps are essential to developing code with confidence. Now that you have seen and experienced the Test Driven Development (TDD) workflow and understand the basics, the real work that lay before you is to understand how to find these divisions in the requirements you are given.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activities provided here to show you a skill and then ask you to perform was a hand-picked experience. That moves we made may have seemed contrived. As with any knowledge transfer the best we can do is give you a model to play with and hope the forms hold true when it comes time for you to solve a problem with real requirements.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06208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a good habit</a:t>
            </a:r>
            <a:r>
              <a:rPr lang="en-US" baseline="0" dirty="0" smtClean="0"/>
              <a:t> to clean up this break points. Leaving them around has a nasty habit of pausing the execution of a run you want to see complete uninterrupted.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5581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know the environment</a:t>
            </a:r>
            <a:r>
              <a:rPr lang="en-US" baseline="0" dirty="0" smtClean="0"/>
              <a:t> it is time to get to work on defining those new examples for the new platform that we want to support.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6529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Together</a:t>
            </a:r>
            <a:r>
              <a:rPr lang="en-US" baseline="0" dirty="0" smtClean="0"/>
              <a:t> let's walk through refactoring the cookbook's install recipe. Like we have done before. When we are done it will be your turn to implement the solution for the remaining recipes.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68775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we will start by updating our current specification. The context up to this point has been 'on an unspecified platform'. We want to instead state that these first two examples are for the </a:t>
            </a:r>
            <a:r>
              <a:rPr lang="en-US" baseline="0" dirty="0" err="1" smtClean="0"/>
              <a:t>CentOS</a:t>
            </a:r>
            <a:r>
              <a:rPr lang="en-US" baseline="0" dirty="0" smtClean="0"/>
              <a:t> platform. That change is purely </a:t>
            </a:r>
            <a:r>
              <a:rPr lang="en-US" baseline="0" dirty="0" err="1" smtClean="0"/>
              <a:t>cosemtic</a:t>
            </a:r>
            <a:r>
              <a:rPr lang="en-US" baseline="0" dirty="0" smtClean="0"/>
              <a:t>. It is now time to update the runner so that is created with a specific </a:t>
            </a:r>
            <a:r>
              <a:rPr lang="en-US" baseline="0" dirty="0" err="1" smtClean="0"/>
              <a:t>Fauxhai</a:t>
            </a:r>
            <a:r>
              <a:rPr lang="en-US" baseline="0" dirty="0" smtClean="0"/>
              <a:t> </a:t>
            </a:r>
            <a:r>
              <a:rPr lang="en-US" baseline="0" smtClean="0"/>
              <a:t>platform and version</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58652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29525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413265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357129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57593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module you will learn how to define expectations for multiple platforms and implement a cookbook that supports multiple platforms.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33705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a:t>
            </a:r>
            <a:r>
              <a:rPr lang="en-US" baseline="0" dirty="0" smtClean="0"/>
              <a:t> we are going to develop solution in the opposite of the way we started. Instead of starting approaching this problem from the outside-in we are going to build it inside-out.</a:t>
            </a:r>
          </a:p>
          <a:p>
            <a:endParaRPr lang="en-US" baseline="0" dirty="0" smtClean="0"/>
          </a:p>
          <a:p>
            <a:r>
              <a:rPr lang="en-US" baseline="0" dirty="0" smtClean="0"/>
              <a:t>To do that means we are going to leverage the specifications we have written that validate the resources within our recipe. But before we do we need to gather some information that is important. Like the name of the platform we are using?</a:t>
            </a:r>
          </a:p>
          <a:p>
            <a:endParaRPr lang="en-US" baseline="0" dirty="0" smtClean="0"/>
          </a:p>
          <a:p>
            <a:r>
              <a:rPr lang="en-US" baseline="0" dirty="0" smtClean="0"/>
              <a:t>We could attempt to solve this problem by looking for documentation or a general search on the Internet. Instead we will ask the one source that knows the best: the executing code itself.</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59176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understand the platform of the node we simply need to set a break point in one of the recipes or the attributes file.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6994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Execute the tests.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3768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then query the platform of the node object.</a:t>
            </a:r>
            <a:r>
              <a:rPr lang="en-US" baseline="0" dirty="0" smtClean="0"/>
              <a:t> The results should tell you that the platform for the node object in the </a:t>
            </a:r>
            <a:r>
              <a:rPr lang="en-US" baseline="0" dirty="0" err="1" smtClean="0"/>
              <a:t>ChefSpec</a:t>
            </a:r>
            <a:r>
              <a:rPr lang="en-US" baseline="0" dirty="0" smtClean="0"/>
              <a:t> environment is '</a:t>
            </a:r>
            <a:r>
              <a:rPr lang="en-US" baseline="0" dirty="0" err="1" smtClean="0"/>
              <a:t>chefspec</a:t>
            </a:r>
            <a:r>
              <a:rPr lang="en-US" baseline="0" dirty="0" smtClean="0"/>
              <a: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54107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baseline="0" dirty="0" err="1" smtClean="0"/>
              <a:t>chefspec</a:t>
            </a:r>
            <a:r>
              <a:rPr lang="en-US" baseline="0" dirty="0" smtClean="0"/>
              <a:t>' platform is set by a gem named </a:t>
            </a:r>
            <a:r>
              <a:rPr lang="en-US" baseline="0" dirty="0" err="1" smtClean="0"/>
              <a:t>Fauxhai</a:t>
            </a:r>
            <a:r>
              <a:rPr lang="en-US" baseline="0" dirty="0" smtClean="0"/>
              <a:t>. </a:t>
            </a:r>
            <a:r>
              <a:rPr lang="en-US" baseline="0" dirty="0" err="1" smtClean="0"/>
              <a:t>Fauxhai</a:t>
            </a:r>
            <a:r>
              <a:rPr lang="en-US" baseline="0" dirty="0" smtClean="0"/>
              <a:t> provides fake node object data for various platforms. They are defined within the gem and the best way to learn about them is to read the code in the repository.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50534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we know the platform it is time to exit the execution.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49057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a:t>
            </a:r>
            <a:r>
              <a:rPr lang="en-US" baseline="0" dirty="0" smtClean="0"/>
              <a:t> Pry we were able to learn something about the system without having to rely on documentation. To understand the available platforms you have to rely on reading the source code.</a:t>
            </a:r>
          </a:p>
          <a:p>
            <a:endParaRPr lang="en-US" baseline="0" dirty="0" smtClean="0"/>
          </a:p>
          <a:p>
            <a:r>
              <a:rPr lang="en-US" baseline="0" dirty="0" smtClean="0"/>
              <a:t>Learning this powerful skill of gathering details will help you solve mysteries and provide more details and queries when searching for help on the Internet. The better you can get at understanding when to employ Pry and how to use it will eventually have you using documentation less.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55859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924043747"/>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095952642"/>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prstGeom prst="rect">
            <a:avLst/>
          </a:prstGeo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prstGeom prst="rect">
            <a:avLst/>
          </a:prstGeo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prstGeom prst="rect">
            <a:avLst/>
          </a:prstGeo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prstGeom prst="rect">
            <a:avLst/>
          </a:prstGeo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41492040"/>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theme" Target="../theme/theme2.xml"/><Relationship Id="rId11" Type="http://schemas.openxmlformats.org/officeDocument/2006/relationships/image" Target="../media/image1.png"/><Relationship Id="rId1" Type="http://schemas.openxmlformats.org/officeDocument/2006/relationships/slideLayout" Target="../slideLayouts/slideLayout15.xml"/><Relationship Id="rId2"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2016</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8"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2016</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9"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1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customink/fauxhai/tree/master/lib/fauxhai/platforms" TargetMode="External"/><Relationship Id="rId4" Type="http://schemas.openxmlformats.org/officeDocument/2006/relationships/hyperlink" Target="https://github.com/customink/fauxhai" TargetMode="External"/><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Testing While Refactoring to Multiple Platforms</a:t>
            </a:r>
            <a:endParaRPr lang="en-US" dirty="0"/>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15008">
            <a:off x="8248797" y="4361540"/>
            <a:ext cx="5826443" cy="2995763"/>
          </a:xfrm>
          <a:prstGeom prst="rect">
            <a:avLst/>
          </a:prstGeom>
          <a:solidFill>
            <a:srgbClr val="FFFFFF">
              <a:shade val="85000"/>
            </a:srgbClr>
          </a:solidFill>
          <a:ln w="190500" cap="rnd">
            <a:solidFill>
              <a:srgbClr val="FFFFFF"/>
            </a:solidFill>
          </a:ln>
          <a:effectLst>
            <a:outerShdw blurRad="50800" dist="38100" dir="2700000" algn="tl"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Remove the Break Point from the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a:t>
            </a:r>
            <a:r>
              <a:rPr lang="is-IS" dirty="0" smtClean="0"/>
              <a:t>2016</a:t>
            </a:r>
            <a:r>
              <a:rPr lang="en-US" dirty="0" smtClean="0"/>
              <a:t> </a:t>
            </a:r>
            <a:r>
              <a:rPr lang="en-US" dirty="0"/>
              <a:t>The Authors, All Rights Reserved.</a:t>
            </a:r>
          </a:p>
          <a:p>
            <a:r>
              <a:rPr lang="en-US" dirty="0" smtClean="0"/>
              <a:t>require 'pry'</a:t>
            </a:r>
          </a:p>
          <a:p>
            <a:r>
              <a:rPr lang="en-US" dirty="0" err="1" smtClean="0"/>
              <a:t>binding.pry</a:t>
            </a:r>
            <a:endParaRPr lang="en-US" dirty="0"/>
          </a:p>
          <a:p>
            <a:r>
              <a:rPr lang="en-US" dirty="0" err="1"/>
              <a:t>include_recipe</a:t>
            </a:r>
            <a:r>
              <a:rPr lang="en-US" dirty="0"/>
              <a:t> '</a:t>
            </a:r>
            <a:r>
              <a:rPr lang="en-US" dirty="0" err="1"/>
              <a:t>httpd</a:t>
            </a:r>
            <a:r>
              <a:rPr lang="en-US" dirty="0"/>
              <a:t>::install'</a:t>
            </a:r>
          </a:p>
          <a:p>
            <a:r>
              <a:rPr lang="en-US" dirty="0" err="1"/>
              <a:t>include_recipe</a:t>
            </a:r>
            <a:r>
              <a:rPr lang="en-US" dirty="0"/>
              <a:t> '</a:t>
            </a:r>
            <a:r>
              <a:rPr lang="en-US" dirty="0" err="1"/>
              <a:t>httpd</a:t>
            </a:r>
            <a:r>
              <a:rPr lang="en-US" dirty="0"/>
              <a:t>::service'</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2"/>
          </p:nvPr>
        </p:nvSpPr>
        <p:spPr>
          <a:xfrm>
            <a:off x="1124446" y="4744806"/>
            <a:ext cx="14404273" cy="1181861"/>
          </a:xfrm>
        </p:spPr>
        <p:txBody>
          <a:bodyPr/>
          <a:lstStyle/>
          <a:p>
            <a:r>
              <a:rPr lang="en-US" dirty="0" smtClean="0"/>
              <a:t>`</a:t>
            </a:r>
            <a:endParaRPr lang="en-US" dirty="0"/>
          </a:p>
        </p:txBody>
      </p:sp>
    </p:spTree>
    <p:extLst>
      <p:ext uri="{BB962C8B-B14F-4D97-AF65-F5344CB8AC3E}">
        <p14:creationId xmlns:p14="http://schemas.microsoft.com/office/powerpoint/2010/main" val="2242585267"/>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Node Platform in </a:t>
            </a:r>
            <a:r>
              <a:rPr lang="en-US" dirty="0" err="1" smtClean="0"/>
              <a:t>ChefSpec</a:t>
            </a:r>
            <a:endParaRPr lang="en-US" dirty="0"/>
          </a:p>
        </p:txBody>
      </p:sp>
      <p:sp>
        <p:nvSpPr>
          <p:cNvPr id="4" name="Content Placeholder 3"/>
          <p:cNvSpPr>
            <a:spLocks noGrp="1"/>
          </p:cNvSpPr>
          <p:nvPr>
            <p:ph sz="quarter" idx="11"/>
          </p:nvPr>
        </p:nvSpPr>
        <p:spPr/>
        <p:txBody>
          <a:bodyPr>
            <a:normAutofit/>
          </a:bodyPr>
          <a:lstStyle/>
          <a:p>
            <a:r>
              <a:rPr lang="en-US" dirty="0"/>
              <a:t>What platform is the node when running a </a:t>
            </a:r>
            <a:r>
              <a:rPr lang="en-US" dirty="0" err="1"/>
              <a:t>ChefSpec</a:t>
            </a:r>
            <a:r>
              <a:rPr lang="en-US" dirty="0"/>
              <a:t> test?</a:t>
            </a:r>
          </a:p>
          <a:p>
            <a:r>
              <a:rPr lang="en-US" dirty="0" smtClean="0"/>
              <a:t>How </a:t>
            </a:r>
            <a:r>
              <a:rPr lang="en-US" dirty="0"/>
              <a:t>might you find out what is the platform?</a:t>
            </a:r>
          </a:p>
          <a:p>
            <a:endParaRPr lang="en-US" dirty="0"/>
          </a:p>
        </p:txBody>
      </p:sp>
      <p:sp>
        <p:nvSpPr>
          <p:cNvPr id="3" name="Subtitle 2"/>
          <p:cNvSpPr>
            <a:spLocks noGrp="1"/>
          </p:cNvSpPr>
          <p:nvPr>
            <p:ph type="body" sz="quarter" idx="10"/>
          </p:nvPr>
        </p:nvSpPr>
        <p:spPr/>
        <p:txBody>
          <a:bodyPr/>
          <a:lstStyle/>
          <a:p>
            <a:pPr marL="342900" indent="-342900">
              <a:buFont typeface="Wingdings" charset="2"/>
              <a:buChar char="ü"/>
            </a:pPr>
            <a:r>
              <a:rPr lang="en-US" dirty="0" smtClean="0"/>
              <a:t>Insert a break point, execute the tests, and determine the node's platform</a:t>
            </a:r>
          </a:p>
          <a:p>
            <a:pPr marL="342900" indent="-342900">
              <a:buFont typeface="Wingdings" charset="2"/>
              <a:buChar char="ü"/>
            </a:pPr>
            <a:r>
              <a:rPr lang="en-US" dirty="0" smtClean="0"/>
              <a:t>Remove the break point and transcend documentation</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17" name="Arc 16"/>
          <p:cNvSpPr/>
          <p:nvPr/>
        </p:nvSpPr>
        <p:spPr>
          <a:xfrm rot="12130957">
            <a:off x="12363590" y="7319410"/>
            <a:ext cx="975947" cy="306967"/>
          </a:xfrm>
          <a:prstGeom prst="arc">
            <a:avLst/>
          </a:prstGeom>
          <a:ln>
            <a:solidFill>
              <a:srgbClr val="FFC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Rectangle 15"/>
          <p:cNvSpPr/>
          <p:nvPr/>
        </p:nvSpPr>
        <p:spPr bwMode="auto">
          <a:xfrm>
            <a:off x="9759462" y="6728496"/>
            <a:ext cx="2867132" cy="613933"/>
          </a:xfrm>
          <a:prstGeom prst="rect">
            <a:avLst/>
          </a:prstGeom>
          <a:solidFill>
            <a:srgbClr val="FFC000"/>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Now I am ready to be </a:t>
            </a:r>
            <a:r>
              <a:rPr lang="en-US" sz="1800" i="1" dirty="0" smtClean="0">
                <a:solidFill>
                  <a:schemeClr val="tx2"/>
                </a:solidFill>
              </a:rPr>
              <a:t>shaved</a:t>
            </a:r>
            <a:r>
              <a:rPr lang="en-US" sz="1800" dirty="0" smtClean="0">
                <a:solidFill>
                  <a:schemeClr val="tx2"/>
                </a:solidFill>
              </a:rPr>
              <a:t>.</a:t>
            </a:r>
            <a:endParaRPr lang="en-US" sz="1800" dirty="0" smtClean="0">
              <a:solidFill>
                <a:schemeClr val="tx2"/>
              </a:solidFill>
            </a:endParaRPr>
          </a:p>
        </p:txBody>
      </p:sp>
    </p:spTree>
    <p:extLst>
      <p:ext uri="{BB962C8B-B14F-4D97-AF65-F5344CB8AC3E}">
        <p14:creationId xmlns:p14="http://schemas.microsoft.com/office/powerpoint/2010/main" val="96599284"/>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Support for </a:t>
            </a:r>
            <a:r>
              <a:rPr lang="en-US" dirty="0" err="1" smtClean="0"/>
              <a:t>CentOS</a:t>
            </a:r>
            <a:r>
              <a:rPr lang="en-US" dirty="0" smtClean="0"/>
              <a:t> &amp; Ubuntu</a:t>
            </a:r>
            <a:endParaRPr lang="en-US" dirty="0"/>
          </a:p>
        </p:txBody>
      </p:sp>
      <p:sp>
        <p:nvSpPr>
          <p:cNvPr id="3" name="Content Placeholder 2"/>
          <p:cNvSpPr>
            <a:spLocks noGrp="1"/>
          </p:cNvSpPr>
          <p:nvPr>
            <p:ph sz="quarter" idx="11"/>
          </p:nvPr>
        </p:nvSpPr>
        <p:spPr/>
        <p:txBody>
          <a:bodyPr/>
          <a:lstStyle/>
          <a:p>
            <a:r>
              <a:rPr lang="en-US" dirty="0" smtClean="0"/>
              <a:t>The best of both worlds!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Write a test that verifies the Install recipe chooses the correct package on </a:t>
            </a:r>
            <a:r>
              <a:rPr lang="en-US" dirty="0" err="1" smtClean="0"/>
              <a:t>CentOS</a:t>
            </a:r>
            <a:r>
              <a:rPr lang="en-US" dirty="0" smtClean="0"/>
              <a:t> &amp; Ubuntu</a:t>
            </a:r>
          </a:p>
          <a:p>
            <a:pPr marL="342900" indent="-342900">
              <a:buFont typeface="Wingdings" charset="2"/>
              <a:buChar char="q"/>
            </a:pPr>
            <a:r>
              <a:rPr lang="en-US" dirty="0" smtClean="0"/>
              <a:t>Execute the tests and verify the tests fail</a:t>
            </a:r>
          </a:p>
          <a:p>
            <a:pPr marL="342900" indent="-342900">
              <a:buFont typeface="Wingdings" charset="2"/>
              <a:buChar char="q"/>
            </a:pPr>
            <a:r>
              <a:rPr lang="en-US" dirty="0" smtClean="0"/>
              <a:t>Update the attribute to provide support for </a:t>
            </a:r>
            <a:r>
              <a:rPr lang="en-US" dirty="0" err="1" smtClean="0"/>
              <a:t>CentOS</a:t>
            </a:r>
            <a:r>
              <a:rPr lang="en-US" dirty="0" smtClean="0"/>
              <a:t> &amp; Ubuntu</a:t>
            </a:r>
          </a:p>
          <a:p>
            <a:pPr marL="342900" indent="-342900">
              <a:buFont typeface="Wingdings" charset="2"/>
              <a:buChar char="q"/>
            </a:pPr>
            <a:r>
              <a:rPr lang="en-US" dirty="0" smtClean="0"/>
              <a:t>Execute the tests and verify the tests pass</a:t>
            </a:r>
            <a:endParaRPr lang="en-US" dirty="0"/>
          </a:p>
        </p:txBody>
      </p:sp>
    </p:spTree>
    <p:extLst>
      <p:ext uri="{BB962C8B-B14F-4D97-AF65-F5344CB8AC3E}">
        <p14:creationId xmlns:p14="http://schemas.microsoft.com/office/powerpoint/2010/main" val="1858484602"/>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Update the Context to be Platform Specific</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dirty="0" smtClean="0"/>
              <a:t>describe </a:t>
            </a:r>
            <a:r>
              <a:rPr lang="en-US" dirty="0"/>
              <a:t>'</a:t>
            </a:r>
            <a:r>
              <a:rPr lang="en-US" dirty="0" err="1"/>
              <a:t>httpd</a:t>
            </a:r>
            <a:r>
              <a:rPr lang="en-US" dirty="0"/>
              <a:t>::install' do</a:t>
            </a:r>
          </a:p>
          <a:p>
            <a:r>
              <a:rPr lang="en-US" dirty="0"/>
              <a:t>  context 'When all attributes are default, on </a:t>
            </a:r>
            <a:r>
              <a:rPr lang="en-US" dirty="0" err="1" smtClean="0"/>
              <a:t>CentOS'</a:t>
            </a:r>
            <a:r>
              <a:rPr lang="en-US" dirty="0" smtClean="0"/>
              <a:t> </a:t>
            </a:r>
            <a:r>
              <a:rPr lang="en-US" dirty="0"/>
              <a:t>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smtClean="0"/>
              <a:t>ServerRunner.new</a:t>
            </a:r>
            <a:r>
              <a:rPr lang="en-US" dirty="0" smtClean="0"/>
              <a:t>(platform: 'centos', version: </a:t>
            </a:r>
            <a:r>
              <a:rPr lang="en-US" dirty="0" smtClean="0"/>
              <a:t>'6.7')</a:t>
            </a:r>
            <a:endParaRPr lang="en-US" dirty="0"/>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a:t>    it 'installs the appropriate package' do</a:t>
            </a:r>
          </a:p>
          <a:p>
            <a:r>
              <a:rPr lang="en-US" dirty="0"/>
              <a:t>      expect(</a:t>
            </a:r>
            <a:r>
              <a:rPr lang="en-US" dirty="0" err="1"/>
              <a:t>chef_run</a:t>
            </a:r>
            <a:r>
              <a:rPr lang="en-US" dirty="0"/>
              <a:t>).to </a:t>
            </a:r>
            <a:r>
              <a:rPr lang="en-US" dirty="0" err="1"/>
              <a:t>install_package</a:t>
            </a:r>
            <a:r>
              <a:rPr lang="en-US" dirty="0"/>
              <a:t>('</a:t>
            </a:r>
            <a:r>
              <a:rPr lang="en-US" dirty="0" err="1"/>
              <a:t>httpd</a:t>
            </a:r>
            <a:r>
              <a:rPr lang="en-US" dirty="0"/>
              <a:t>')</a:t>
            </a:r>
          </a:p>
          <a:p>
            <a:r>
              <a:rPr lang="en-US" dirty="0"/>
              <a:t>    end</a:t>
            </a:r>
          </a:p>
          <a:p>
            <a:r>
              <a:rPr lang="en-US" dirty="0"/>
              <a:t>  </a:t>
            </a:r>
            <a:r>
              <a:rPr lang="en-US" dirty="0" smtClean="0"/>
              <a:t>end</a:t>
            </a:r>
          </a:p>
          <a:p>
            <a:r>
              <a:rPr lang="en-US" dirty="0"/>
              <a:t> </a:t>
            </a:r>
            <a:r>
              <a:rPr lang="en-US" dirty="0" smtClean="0"/>
              <a:t> # ... SPECIFICATION CONTINUES ON THE NEXT SLIDE ...</a:t>
            </a:r>
          </a:p>
        </p:txBody>
      </p:sp>
      <p:sp>
        <p:nvSpPr>
          <p:cNvPr id="4" name="Text Placeholder 3"/>
          <p:cNvSpPr>
            <a:spLocks noGrp="1"/>
          </p:cNvSpPr>
          <p:nvPr>
            <p:ph type="body" sz="quarter" idx="11"/>
          </p:nvPr>
        </p:nvSpPr>
        <p:spPr/>
        <p:txBody>
          <a:bodyPr/>
          <a:lstStyle/>
          <a:p>
            <a:r>
              <a:rPr lang="en-US" dirty="0" smtClean="0"/>
              <a:t>~/spec/unit/recipes/</a:t>
            </a:r>
            <a:r>
              <a:rPr lang="en-US" dirty="0" err="1" smtClean="0"/>
              <a:t>install_spec.rb</a:t>
            </a:r>
            <a:endParaRPr lang="en-US" dirty="0"/>
          </a:p>
        </p:txBody>
      </p:sp>
      <p:sp>
        <p:nvSpPr>
          <p:cNvPr id="7" name="Text Placeholder 5"/>
          <p:cNvSpPr>
            <a:spLocks noGrp="1"/>
          </p:cNvSpPr>
          <p:nvPr>
            <p:ph type="body" sz="quarter" idx="13"/>
          </p:nvPr>
        </p:nvSpPr>
        <p:spPr>
          <a:xfrm>
            <a:off x="1135063" y="2439988"/>
            <a:ext cx="14404975" cy="438150"/>
          </a:xfrm>
        </p:spPr>
        <p:txBody>
          <a:bodyPr/>
          <a:lstStyle/>
          <a:p>
            <a:endParaRPr lang="en-US" dirty="0"/>
          </a:p>
        </p:txBody>
      </p:sp>
      <p:sp>
        <p:nvSpPr>
          <p:cNvPr id="8" name="Rectangle 7"/>
          <p:cNvSpPr/>
          <p:nvPr/>
        </p:nvSpPr>
        <p:spPr bwMode="auto">
          <a:xfrm>
            <a:off x="1121833" y="3196167"/>
            <a:ext cx="14414500" cy="423333"/>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97269562"/>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 a Second Context for Another Platform</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dirty="0" smtClean="0"/>
              <a:t>  # ... CONTINUED FROM THE PREVIOUS SLIDE ...</a:t>
            </a:r>
            <a:endParaRPr lang="en-US" dirty="0"/>
          </a:p>
          <a:p>
            <a:r>
              <a:rPr lang="en-US" dirty="0"/>
              <a:t>  context 'When all attributes are default, on </a:t>
            </a:r>
            <a:r>
              <a:rPr lang="en-US" dirty="0" smtClean="0"/>
              <a:t>Ubuntu' </a:t>
            </a:r>
            <a:r>
              <a:rPr lang="en-US" dirty="0"/>
              <a:t>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smtClean="0"/>
              <a:t>ServerRunner.new</a:t>
            </a:r>
            <a:r>
              <a:rPr lang="en-US" dirty="0" smtClean="0"/>
              <a:t>(platform: '</a:t>
            </a:r>
            <a:r>
              <a:rPr lang="en-US" dirty="0" err="1" smtClean="0"/>
              <a:t>ubuntu</a:t>
            </a:r>
            <a:r>
              <a:rPr lang="en-US" dirty="0" smtClean="0"/>
              <a:t>', version: '14.04')</a:t>
            </a:r>
            <a:endParaRPr lang="en-US" dirty="0"/>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a:t>    it 'installs </a:t>
            </a:r>
            <a:r>
              <a:rPr lang="en-US"/>
              <a:t>the </a:t>
            </a:r>
            <a:r>
              <a:rPr lang="en-US" smtClean="0"/>
              <a:t>necessary package</a:t>
            </a:r>
            <a:r>
              <a:rPr lang="en-US" dirty="0"/>
              <a:t>' do</a:t>
            </a:r>
          </a:p>
          <a:p>
            <a:r>
              <a:rPr lang="en-US" dirty="0"/>
              <a:t>      expect(</a:t>
            </a:r>
            <a:r>
              <a:rPr lang="en-US" dirty="0" err="1"/>
              <a:t>chef_run</a:t>
            </a:r>
            <a:r>
              <a:rPr lang="en-US" dirty="0"/>
              <a:t>).to </a:t>
            </a:r>
            <a:r>
              <a:rPr lang="en-US" dirty="0" err="1"/>
              <a:t>install_package</a:t>
            </a:r>
            <a:r>
              <a:rPr lang="en-US" dirty="0"/>
              <a:t>(</a:t>
            </a:r>
            <a:r>
              <a:rPr lang="en-US" dirty="0" smtClean="0"/>
              <a:t>'apache2')</a:t>
            </a:r>
            <a:endParaRPr lang="en-US" dirty="0"/>
          </a:p>
          <a:p>
            <a:r>
              <a:rPr lang="en-US" dirty="0"/>
              <a:t>    end</a:t>
            </a:r>
          </a:p>
          <a:p>
            <a:r>
              <a:rPr lang="en-US" dirty="0"/>
              <a:t>  </a:t>
            </a:r>
            <a:r>
              <a:rPr lang="en-US" dirty="0" smtClean="0"/>
              <a:t>end</a:t>
            </a:r>
            <a:endParaRPr lang="en-US" dirty="0"/>
          </a:p>
          <a:p>
            <a:r>
              <a:rPr lang="en-US" dirty="0"/>
              <a:t>end</a:t>
            </a:r>
          </a:p>
        </p:txBody>
      </p:sp>
      <p:sp>
        <p:nvSpPr>
          <p:cNvPr id="4" name="Text Placeholder 3"/>
          <p:cNvSpPr>
            <a:spLocks noGrp="1"/>
          </p:cNvSpPr>
          <p:nvPr>
            <p:ph type="body" sz="quarter" idx="11"/>
          </p:nvPr>
        </p:nvSpPr>
        <p:spPr/>
        <p:txBody>
          <a:bodyPr/>
          <a:lstStyle/>
          <a:p>
            <a:r>
              <a:rPr lang="en-US" dirty="0" smtClean="0"/>
              <a:t>~/spec/unit/recipes/</a:t>
            </a:r>
            <a:r>
              <a:rPr lang="en-US" dirty="0" err="1" smtClean="0"/>
              <a:t>install_spec.rb</a:t>
            </a:r>
            <a:endParaRPr lang="en-US" dirty="0"/>
          </a:p>
        </p:txBody>
      </p:sp>
      <p:sp>
        <p:nvSpPr>
          <p:cNvPr id="7" name="Text Placeholder 5"/>
          <p:cNvSpPr>
            <a:spLocks noGrp="1"/>
          </p:cNvSpPr>
          <p:nvPr>
            <p:ph type="body" sz="quarter" idx="13"/>
          </p:nvPr>
        </p:nvSpPr>
        <p:spPr>
          <a:xfrm>
            <a:off x="1135063" y="2439987"/>
            <a:ext cx="14404975" cy="5190595"/>
          </a:xfrm>
        </p:spPr>
        <p:txBody>
          <a:bodyPr/>
          <a:lstStyle/>
          <a:p>
            <a:endParaRPr lang="en-US" dirty="0"/>
          </a:p>
        </p:txBody>
      </p:sp>
    </p:spTree>
    <p:extLst>
      <p:ext uri="{BB962C8B-B14F-4D97-AF65-F5344CB8AC3E}">
        <p14:creationId xmlns:p14="http://schemas.microsoft.com/office/powerpoint/2010/main" val="2445352913"/>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q"/>
            </a:pPr>
            <a:r>
              <a:rPr lang="en-US" dirty="0"/>
              <a:t>Execute the tests and verify the tests fail</a:t>
            </a:r>
          </a:p>
          <a:p>
            <a:pPr marL="342900" indent="-342900">
              <a:buFont typeface="Wingdings" charset="2"/>
              <a:buChar char="q"/>
            </a:pPr>
            <a:r>
              <a:rPr lang="en-US" dirty="0"/>
              <a:t>Update the attribute to provide support for </a:t>
            </a:r>
            <a:r>
              <a:rPr lang="en-US" dirty="0" err="1"/>
              <a:t>CentOS</a:t>
            </a:r>
            <a:r>
              <a:rPr lang="en-US" dirty="0"/>
              <a:t> &amp; Ubuntu</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96523120"/>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endParaRPr lang="en-US" dirty="0"/>
          </a:p>
          <a:p>
            <a:r>
              <a:rPr lang="en-US" dirty="0"/>
              <a:t>  1) </a:t>
            </a:r>
            <a:r>
              <a:rPr lang="en-US" dirty="0" err="1"/>
              <a:t>httpd</a:t>
            </a:r>
            <a:r>
              <a:rPr lang="en-US" dirty="0"/>
              <a:t>::install When all attributes are default, on Ubuntu installs the appropriate package</a:t>
            </a:r>
          </a:p>
          <a:p>
            <a:r>
              <a:rPr lang="en-US" dirty="0"/>
              <a:t>     Failure/Error: expect(</a:t>
            </a:r>
            <a:r>
              <a:rPr lang="en-US" dirty="0" err="1"/>
              <a:t>chef_run</a:t>
            </a:r>
            <a:r>
              <a:rPr lang="en-US" dirty="0"/>
              <a:t>).to </a:t>
            </a:r>
            <a:r>
              <a:rPr lang="en-US" dirty="0" err="1"/>
              <a:t>install_package</a:t>
            </a:r>
            <a:r>
              <a:rPr lang="en-US" dirty="0"/>
              <a:t>('apache2')</a:t>
            </a:r>
          </a:p>
          <a:p>
            <a:r>
              <a:rPr lang="en-US" dirty="0"/>
              <a:t>       expected "package[apache2]" with action :install to be in Chef run. Other package resources:</a:t>
            </a:r>
          </a:p>
          <a:p>
            <a:endParaRPr lang="en-US" dirty="0"/>
          </a:p>
          <a:p>
            <a:r>
              <a:rPr lang="en-US" dirty="0"/>
              <a:t>         </a:t>
            </a:r>
            <a:r>
              <a:rPr lang="en-US" dirty="0" err="1"/>
              <a:t>apt_package</a:t>
            </a:r>
            <a:r>
              <a:rPr lang="en-US" dirty="0"/>
              <a:t>[</a:t>
            </a:r>
            <a:r>
              <a:rPr lang="en-US" dirty="0" err="1"/>
              <a:t>httpd</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23183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Fail</a:t>
            </a:r>
            <a:endParaRPr lang="en-US" dirty="0"/>
          </a:p>
        </p:txBody>
      </p:sp>
    </p:spTree>
    <p:extLst>
      <p:ext uri="{BB962C8B-B14F-4D97-AF65-F5344CB8AC3E}">
        <p14:creationId xmlns:p14="http://schemas.microsoft.com/office/powerpoint/2010/main" val="1114278894"/>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ü"/>
            </a:pPr>
            <a:r>
              <a:rPr lang="en-US" dirty="0"/>
              <a:t>Execute the tests and verify the tests fail</a:t>
            </a:r>
          </a:p>
          <a:p>
            <a:pPr marL="342900" indent="-342900">
              <a:buFont typeface="Wingdings" charset="2"/>
              <a:buChar char="q"/>
            </a:pPr>
            <a:r>
              <a:rPr lang="en-US" dirty="0"/>
              <a:t>Update the attribute to provide support for </a:t>
            </a:r>
            <a:r>
              <a:rPr lang="en-US" dirty="0" err="1"/>
              <a:t>CentOS</a:t>
            </a:r>
            <a:r>
              <a:rPr lang="en-US" dirty="0"/>
              <a:t> &amp; Ubuntu</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3285675013"/>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Update the Attributes to Support Platforms</a:t>
            </a:r>
            <a:endParaRPr lang="en-US" dirty="0"/>
          </a:p>
        </p:txBody>
      </p:sp>
      <p:sp>
        <p:nvSpPr>
          <p:cNvPr id="3" name="Content Placeholder 2"/>
          <p:cNvSpPr>
            <a:spLocks noGrp="1"/>
          </p:cNvSpPr>
          <p:nvPr>
            <p:ph sz="quarter" idx="10"/>
          </p:nvPr>
        </p:nvSpPr>
        <p:spPr/>
        <p:txBody>
          <a:bodyPr/>
          <a:lstStyle/>
          <a:p>
            <a:r>
              <a:rPr lang="en-US" dirty="0" smtClean="0"/>
              <a:t>case node['platform']</a:t>
            </a:r>
          </a:p>
          <a:p>
            <a:r>
              <a:rPr lang="en-US" dirty="0" smtClean="0"/>
              <a:t>when '</a:t>
            </a:r>
            <a:r>
              <a:rPr lang="en-US" dirty="0" err="1" smtClean="0"/>
              <a:t>ubuntu</a:t>
            </a:r>
            <a:r>
              <a:rPr lang="en-US" dirty="0" smtClean="0"/>
              <a:t>'</a:t>
            </a:r>
          </a:p>
          <a:p>
            <a:r>
              <a:rPr lang="en-US" dirty="0"/>
              <a:t> </a:t>
            </a:r>
            <a:r>
              <a:rPr lang="en-US" dirty="0" smtClean="0"/>
              <a:t> default['</a:t>
            </a:r>
            <a:r>
              <a:rPr lang="en-US" dirty="0" err="1" smtClean="0"/>
              <a:t>httpd</a:t>
            </a:r>
            <a:r>
              <a:rPr lang="en-US" dirty="0" smtClean="0"/>
              <a:t>']['</a:t>
            </a:r>
            <a:r>
              <a:rPr lang="en-US" dirty="0" err="1" smtClean="0"/>
              <a:t>package_name</a:t>
            </a:r>
            <a:r>
              <a:rPr lang="en-US" dirty="0" smtClean="0"/>
              <a:t>'] = 'apache2'</a:t>
            </a:r>
          </a:p>
          <a:p>
            <a:r>
              <a:rPr lang="en-US" dirty="0" smtClean="0"/>
              <a:t>else</a:t>
            </a:r>
          </a:p>
          <a:p>
            <a:r>
              <a:rPr lang="en-US" dirty="0"/>
              <a:t> </a:t>
            </a:r>
            <a:r>
              <a:rPr lang="en-US" dirty="0" smtClean="0"/>
              <a:t> default</a:t>
            </a:r>
            <a:r>
              <a:rPr lang="en-US" dirty="0"/>
              <a:t>['</a:t>
            </a:r>
            <a:r>
              <a:rPr lang="en-US" dirty="0" err="1"/>
              <a:t>httpd</a:t>
            </a:r>
            <a:r>
              <a:rPr lang="en-US" dirty="0"/>
              <a:t>']['</a:t>
            </a:r>
            <a:r>
              <a:rPr lang="en-US" dirty="0" err="1"/>
              <a:t>package_name</a:t>
            </a:r>
            <a:r>
              <a:rPr lang="en-US" dirty="0"/>
              <a:t>'] = </a:t>
            </a:r>
            <a:r>
              <a:rPr lang="en-US" dirty="0" smtClean="0"/>
              <a:t>'</a:t>
            </a:r>
            <a:r>
              <a:rPr lang="en-US" dirty="0" err="1" smtClean="0"/>
              <a:t>httpd</a:t>
            </a:r>
            <a:r>
              <a:rPr lang="en-US" dirty="0" smtClean="0"/>
              <a:t>'</a:t>
            </a:r>
          </a:p>
          <a:p>
            <a:r>
              <a:rPr lang="en-US" dirty="0" smtClean="0"/>
              <a:t>end</a:t>
            </a:r>
          </a:p>
          <a:p>
            <a:endParaRPr lang="en-US" dirty="0" smtClean="0"/>
          </a:p>
          <a:p>
            <a:r>
              <a:rPr lang="en-US" dirty="0" smtClean="0"/>
              <a:t>default['</a:t>
            </a:r>
            <a:r>
              <a:rPr lang="en-US" dirty="0" err="1" smtClean="0"/>
              <a:t>httpd</a:t>
            </a:r>
            <a:r>
              <a:rPr lang="en-US" dirty="0" smtClean="0"/>
              <a:t>']['</a:t>
            </a:r>
            <a:r>
              <a:rPr lang="en-US" dirty="0" err="1" smtClean="0"/>
              <a:t>service_name</a:t>
            </a:r>
            <a:r>
              <a:rPr lang="en-US" dirty="0" smtClean="0"/>
              <a:t>'] = '</a:t>
            </a:r>
            <a:r>
              <a:rPr lang="en-US" dirty="0" err="1" smtClean="0"/>
              <a:t>httpd</a:t>
            </a:r>
            <a:r>
              <a:rPr lang="en-US" dirty="0" smtClean="0"/>
              <a:t>'</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6" name="Text Placeholder 5"/>
          <p:cNvSpPr>
            <a:spLocks noGrp="1"/>
          </p:cNvSpPr>
          <p:nvPr>
            <p:ph type="body" sz="quarter" idx="13"/>
          </p:nvPr>
        </p:nvSpPr>
        <p:spPr>
          <a:xfrm>
            <a:off x="1135042" y="2137834"/>
            <a:ext cx="14404273" cy="3196166"/>
          </a:xfrm>
        </p:spPr>
        <p:txBody>
          <a:bodyPr/>
          <a:lstStyle/>
          <a:p>
            <a:endParaRPr lang="en-US" dirty="0"/>
          </a:p>
        </p:txBody>
      </p:sp>
    </p:spTree>
    <p:extLst>
      <p:ext uri="{BB962C8B-B14F-4D97-AF65-F5344CB8AC3E}">
        <p14:creationId xmlns:p14="http://schemas.microsoft.com/office/powerpoint/2010/main" val="956134680"/>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Update the attribute to provide support for </a:t>
            </a:r>
            <a:r>
              <a:rPr lang="en-US" dirty="0" err="1"/>
              <a:t>CentOS</a:t>
            </a:r>
            <a:r>
              <a:rPr lang="en-US" dirty="0"/>
              <a:t> &amp; Ubuntu</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1577921412"/>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Define expectations for </a:t>
            </a:r>
            <a:r>
              <a:rPr lang="en-US" dirty="0" smtClean="0"/>
              <a:t>multiple platforms</a:t>
            </a:r>
          </a:p>
          <a:p>
            <a:pPr marL="457200" indent="-457200">
              <a:buFont typeface="Wingdings" charset="2"/>
              <a:buChar char="Ø"/>
            </a:pPr>
            <a:r>
              <a:rPr lang="en-US" dirty="0" smtClean="0"/>
              <a:t>Implement a cookbook that supports multiple platforms</a:t>
            </a: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1.35 seconds (files took 4.51 seconds to load)</a:t>
            </a:r>
          </a:p>
          <a:p>
            <a:r>
              <a:rPr lang="en-US" dirty="0"/>
              <a:t>4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39058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4198407057"/>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Update the attribute to provide support for </a:t>
            </a:r>
            <a:r>
              <a:rPr lang="en-US" dirty="0" err="1"/>
              <a:t>CentOS</a:t>
            </a:r>
            <a:r>
              <a:rPr lang="en-US" dirty="0"/>
              <a:t> &amp; Ubuntu</a:t>
            </a:r>
          </a:p>
          <a:p>
            <a:pPr marL="342900" indent="-342900">
              <a:buFont typeface="Wingdings" charset="2"/>
              <a:buChar char="ü"/>
            </a:pPr>
            <a:r>
              <a:rPr lang="en-US" dirty="0"/>
              <a:t>Execute the tests and verify the tests pass</a:t>
            </a:r>
          </a:p>
        </p:txBody>
      </p:sp>
    </p:spTree>
    <p:extLst>
      <p:ext uri="{BB962C8B-B14F-4D97-AF65-F5344CB8AC3E}">
        <p14:creationId xmlns:p14="http://schemas.microsoft.com/office/powerpoint/2010/main" val="3323457325"/>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a:xfrm>
            <a:off x="1671638" y="3260725"/>
            <a:ext cx="12319000" cy="4309452"/>
          </a:xfrm>
        </p:spPr>
        <p:txBody>
          <a:bodyPr/>
          <a:lstStyle/>
          <a:p>
            <a:pPr>
              <a:lnSpc>
                <a:spcPct val="150000"/>
              </a:lnSpc>
            </a:pPr>
            <a:r>
              <a:rPr lang="en-US" dirty="0"/>
              <a:t>Write a test that verifies the </a:t>
            </a:r>
            <a:r>
              <a:rPr lang="en-US" dirty="0" smtClean="0"/>
              <a:t>Service recipe chooses the service named '</a:t>
            </a:r>
            <a:r>
              <a:rPr lang="en-US" dirty="0" err="1" smtClean="0"/>
              <a:t>httpd</a:t>
            </a:r>
            <a:r>
              <a:rPr lang="en-US" dirty="0" smtClean="0"/>
              <a:t>' on </a:t>
            </a:r>
            <a:r>
              <a:rPr lang="en-US" dirty="0" err="1" smtClean="0"/>
              <a:t>CentOS</a:t>
            </a:r>
            <a:r>
              <a:rPr lang="en-US" dirty="0" smtClean="0"/>
              <a:t> and 'apache2' on Ubuntu</a:t>
            </a:r>
            <a:endParaRPr lang="en-US" dirty="0"/>
          </a:p>
          <a:p>
            <a:pPr>
              <a:lnSpc>
                <a:spcPct val="150000"/>
              </a:lnSpc>
            </a:pPr>
            <a:r>
              <a:rPr lang="en-US" dirty="0"/>
              <a:t>Execute the tests and verify the tests </a:t>
            </a:r>
            <a:r>
              <a:rPr lang="en-US" b="1" dirty="0"/>
              <a:t>fail</a:t>
            </a:r>
          </a:p>
          <a:p>
            <a:pPr>
              <a:lnSpc>
                <a:spcPct val="150000"/>
              </a:lnSpc>
            </a:pPr>
            <a:r>
              <a:rPr lang="en-US" dirty="0"/>
              <a:t>Update the attribute to </a:t>
            </a:r>
            <a:r>
              <a:rPr lang="en-US" dirty="0" smtClean="0"/>
              <a:t>choose the service name '</a:t>
            </a:r>
            <a:r>
              <a:rPr lang="en-US" dirty="0" err="1" smtClean="0"/>
              <a:t>httpd</a:t>
            </a:r>
            <a:r>
              <a:rPr lang="en-US" dirty="0" smtClean="0"/>
              <a:t>' on </a:t>
            </a:r>
            <a:r>
              <a:rPr lang="en-US" dirty="0" err="1" smtClean="0"/>
              <a:t>CentOS</a:t>
            </a:r>
            <a:r>
              <a:rPr lang="en-US" dirty="0" smtClean="0"/>
              <a:t> and 'apache2' on Ubuntu</a:t>
            </a:r>
            <a:endParaRPr lang="en-US" dirty="0"/>
          </a:p>
          <a:p>
            <a:pPr>
              <a:lnSpc>
                <a:spcPct val="150000"/>
              </a:lnSpc>
            </a:pPr>
            <a:r>
              <a:rPr lang="en-US" dirty="0"/>
              <a:t>Execute the tests and verify the tests </a:t>
            </a:r>
            <a:r>
              <a:rPr lang="en-US" b="1" dirty="0" smtClean="0"/>
              <a:t>pass</a:t>
            </a:r>
            <a:endParaRPr lang="en-US" b="1" dirty="0"/>
          </a:p>
        </p:txBody>
      </p:sp>
    </p:spTree>
    <p:extLst>
      <p:ext uri="{BB962C8B-B14F-4D97-AF65-F5344CB8AC3E}">
        <p14:creationId xmlns:p14="http://schemas.microsoft.com/office/powerpoint/2010/main" val="3193654405"/>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Update the Context to be Platform Specific</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dirty="0" smtClean="0"/>
              <a:t>describe </a:t>
            </a:r>
            <a:r>
              <a:rPr lang="en-US" dirty="0"/>
              <a:t>'</a:t>
            </a:r>
            <a:r>
              <a:rPr lang="en-US" dirty="0" err="1"/>
              <a:t>httpd</a:t>
            </a:r>
            <a:r>
              <a:rPr lang="en-US" dirty="0"/>
              <a:t>:</a:t>
            </a:r>
            <a:r>
              <a:rPr lang="en-US" dirty="0" smtClean="0"/>
              <a:t>:service' </a:t>
            </a:r>
            <a:r>
              <a:rPr lang="en-US" dirty="0"/>
              <a:t>do</a:t>
            </a:r>
          </a:p>
          <a:p>
            <a:r>
              <a:rPr lang="en-US" dirty="0"/>
              <a:t>  context 'When all attributes are default, on </a:t>
            </a:r>
            <a:r>
              <a:rPr lang="en-US" dirty="0" err="1" smtClean="0"/>
              <a:t>CentOS'</a:t>
            </a:r>
            <a:r>
              <a:rPr lang="en-US" dirty="0" smtClean="0"/>
              <a:t> </a:t>
            </a:r>
            <a:r>
              <a:rPr lang="en-US" dirty="0"/>
              <a:t>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smtClean="0"/>
              <a:t>ServerRunner.new</a:t>
            </a:r>
            <a:r>
              <a:rPr lang="en-US" dirty="0" smtClean="0"/>
              <a:t>(platform: 'centos', version: '6.5')</a:t>
            </a:r>
            <a:endParaRPr lang="en-US" dirty="0"/>
          </a:p>
          <a:p>
            <a:r>
              <a:rPr lang="en-US" dirty="0"/>
              <a:t>      </a:t>
            </a:r>
            <a:r>
              <a:rPr lang="en-US" dirty="0" err="1"/>
              <a:t>runner.converge</a:t>
            </a:r>
            <a:r>
              <a:rPr lang="en-US" dirty="0"/>
              <a:t>(</a:t>
            </a:r>
            <a:r>
              <a:rPr lang="en-US" dirty="0" err="1"/>
              <a:t>described_recipe</a:t>
            </a:r>
            <a:r>
              <a:rPr lang="en-US" dirty="0" smtClean="0"/>
              <a:t>)</a:t>
            </a:r>
            <a:endParaRPr lang="en-US" dirty="0"/>
          </a:p>
          <a:p>
            <a:r>
              <a:rPr lang="en-US" dirty="0"/>
              <a:t>    </a:t>
            </a:r>
            <a:r>
              <a:rPr lang="en-US" dirty="0" smtClean="0"/>
              <a:t>end</a:t>
            </a:r>
            <a:endParaRPr lang="en-US" dirty="0"/>
          </a:p>
          <a:p>
            <a:r>
              <a:rPr lang="en-US" dirty="0" smtClean="0"/>
              <a:t>    # ... it converges successfully ...</a:t>
            </a:r>
          </a:p>
          <a:p>
            <a:endParaRPr lang="en-US" dirty="0"/>
          </a:p>
          <a:p>
            <a:r>
              <a:rPr lang="en-US" dirty="0"/>
              <a:t>    it 'starts the appropriate service' do</a:t>
            </a:r>
          </a:p>
          <a:p>
            <a:r>
              <a:rPr lang="en-US" dirty="0"/>
              <a:t>      expect(</a:t>
            </a:r>
            <a:r>
              <a:rPr lang="en-US" dirty="0" err="1"/>
              <a:t>chef_run</a:t>
            </a:r>
            <a:r>
              <a:rPr lang="en-US" dirty="0"/>
              <a:t>).to </a:t>
            </a:r>
            <a:r>
              <a:rPr lang="en-US" dirty="0" err="1"/>
              <a:t>start_service</a:t>
            </a:r>
            <a:r>
              <a:rPr lang="en-US" dirty="0"/>
              <a:t>('</a:t>
            </a:r>
            <a:r>
              <a:rPr lang="en-US" dirty="0" err="1"/>
              <a:t>httpd</a:t>
            </a:r>
            <a:r>
              <a:rPr lang="en-US" dirty="0"/>
              <a:t>')</a:t>
            </a:r>
          </a:p>
          <a:p>
            <a:r>
              <a:rPr lang="en-US" dirty="0"/>
              <a:t>    end</a:t>
            </a:r>
          </a:p>
          <a:p>
            <a:endParaRPr lang="en-US" dirty="0"/>
          </a:p>
          <a:p>
            <a:r>
              <a:rPr lang="en-US" dirty="0"/>
              <a:t>    it 'enables the appropriate service' do</a:t>
            </a:r>
          </a:p>
          <a:p>
            <a:r>
              <a:rPr lang="en-US" dirty="0"/>
              <a:t>      expect(</a:t>
            </a:r>
            <a:r>
              <a:rPr lang="en-US" dirty="0" err="1"/>
              <a:t>chef_run</a:t>
            </a:r>
            <a:r>
              <a:rPr lang="en-US" dirty="0"/>
              <a:t>).to </a:t>
            </a:r>
            <a:r>
              <a:rPr lang="en-US" dirty="0" err="1"/>
              <a:t>enable_service</a:t>
            </a:r>
            <a:r>
              <a:rPr lang="en-US" dirty="0"/>
              <a:t>('</a:t>
            </a:r>
            <a:r>
              <a:rPr lang="en-US" dirty="0" err="1"/>
              <a:t>httpd</a:t>
            </a:r>
            <a:r>
              <a:rPr lang="en-US" dirty="0"/>
              <a:t>')</a:t>
            </a:r>
          </a:p>
          <a:p>
            <a:r>
              <a:rPr lang="en-US" dirty="0"/>
              <a:t>    </a:t>
            </a:r>
            <a:r>
              <a:rPr lang="en-US" dirty="0" smtClean="0"/>
              <a:t>end</a:t>
            </a:r>
            <a:endParaRPr lang="en-US" dirty="0" smtClean="0"/>
          </a:p>
          <a:p>
            <a:r>
              <a:rPr lang="en-US" dirty="0"/>
              <a:t> </a:t>
            </a:r>
            <a:r>
              <a:rPr lang="en-US" dirty="0" smtClean="0"/>
              <a:t>   # ... SPECIFICATION CONTINUES ON THE NEXT SLIDE ...</a:t>
            </a:r>
          </a:p>
        </p:txBody>
      </p:sp>
      <p:sp>
        <p:nvSpPr>
          <p:cNvPr id="4" name="Text Placeholder 3"/>
          <p:cNvSpPr>
            <a:spLocks noGrp="1"/>
          </p:cNvSpPr>
          <p:nvPr>
            <p:ph type="body" sz="quarter" idx="11"/>
          </p:nvPr>
        </p:nvSpPr>
        <p:spPr/>
        <p:txBody>
          <a:bodyPr/>
          <a:lstStyle/>
          <a:p>
            <a:r>
              <a:rPr lang="en-US" dirty="0" smtClean="0"/>
              <a:t>~/spec/unit/recipes/</a:t>
            </a:r>
            <a:r>
              <a:rPr lang="en-US" dirty="0" err="1" smtClean="0"/>
              <a:t>service_spec.rb</a:t>
            </a:r>
            <a:endParaRPr lang="en-US" dirty="0"/>
          </a:p>
        </p:txBody>
      </p:sp>
      <p:sp>
        <p:nvSpPr>
          <p:cNvPr id="9" name="Text Placeholder 8"/>
          <p:cNvSpPr>
            <a:spLocks noGrp="1"/>
          </p:cNvSpPr>
          <p:nvPr>
            <p:ph type="body" sz="quarter" idx="13"/>
          </p:nvPr>
        </p:nvSpPr>
        <p:spPr>
          <a:xfrm>
            <a:off x="1135042" y="2481900"/>
            <a:ext cx="14404273" cy="417934"/>
          </a:xfrm>
        </p:spPr>
        <p:txBody>
          <a:bodyPr/>
          <a:lstStyle/>
          <a:p>
            <a:endParaRPr lang="en-US" dirty="0"/>
          </a:p>
        </p:txBody>
      </p:sp>
      <p:sp>
        <p:nvSpPr>
          <p:cNvPr id="8" name="Rectangle 7"/>
          <p:cNvSpPr/>
          <p:nvPr/>
        </p:nvSpPr>
        <p:spPr bwMode="auto">
          <a:xfrm>
            <a:off x="1121833" y="3196167"/>
            <a:ext cx="14414500" cy="423333"/>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396271688"/>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Add a Second Context for Another Platform</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dirty="0" smtClean="0"/>
              <a:t>  # ... CONTINUED FROM THE PREVIOUS SLIDE ...</a:t>
            </a:r>
            <a:endParaRPr lang="en-US" dirty="0"/>
          </a:p>
          <a:p>
            <a:r>
              <a:rPr lang="en-US" dirty="0"/>
              <a:t>  context 'When all attributes are default, on </a:t>
            </a:r>
            <a:r>
              <a:rPr lang="en-US" dirty="0" smtClean="0"/>
              <a:t>Ubuntu' </a:t>
            </a:r>
            <a:r>
              <a:rPr lang="en-US" dirty="0"/>
              <a:t>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smtClean="0"/>
              <a:t>ServerRunner.new</a:t>
            </a:r>
            <a:r>
              <a:rPr lang="en-US" dirty="0" smtClean="0"/>
              <a:t>(platform: '</a:t>
            </a:r>
            <a:r>
              <a:rPr lang="en-US" dirty="0" err="1" smtClean="0"/>
              <a:t>ubuntu</a:t>
            </a:r>
            <a:r>
              <a:rPr lang="en-US" dirty="0" smtClean="0"/>
              <a:t>', version: '14.04')</a:t>
            </a:r>
            <a:endParaRPr lang="en-US" dirty="0"/>
          </a:p>
          <a:p>
            <a:r>
              <a:rPr lang="en-US" dirty="0"/>
              <a:t>      </a:t>
            </a:r>
            <a:r>
              <a:rPr lang="en-US" dirty="0" err="1"/>
              <a:t>runner.converge</a:t>
            </a:r>
            <a:r>
              <a:rPr lang="en-US" dirty="0"/>
              <a:t>(</a:t>
            </a:r>
            <a:r>
              <a:rPr lang="en-US" dirty="0" err="1"/>
              <a:t>described_recipe</a:t>
            </a:r>
            <a:r>
              <a:rPr lang="en-US" dirty="0"/>
              <a:t>)</a:t>
            </a:r>
          </a:p>
          <a:p>
            <a:r>
              <a:rPr lang="en-US" dirty="0"/>
              <a:t>    </a:t>
            </a:r>
            <a:r>
              <a:rPr lang="en-US" dirty="0" smtClean="0"/>
              <a:t>end</a:t>
            </a:r>
          </a:p>
          <a:p>
            <a:r>
              <a:rPr lang="en-US" dirty="0" smtClean="0"/>
              <a:t>    # ... it converges successfully ...</a:t>
            </a:r>
          </a:p>
          <a:p>
            <a:endParaRPr lang="en-US" dirty="0" smtClean="0"/>
          </a:p>
          <a:p>
            <a:r>
              <a:rPr lang="en-US" dirty="0" smtClean="0"/>
              <a:t>    </a:t>
            </a:r>
            <a:r>
              <a:rPr lang="en-US" dirty="0"/>
              <a:t>it 'starts the appropriate service' do</a:t>
            </a:r>
          </a:p>
          <a:p>
            <a:r>
              <a:rPr lang="en-US" dirty="0"/>
              <a:t>      expect(</a:t>
            </a:r>
            <a:r>
              <a:rPr lang="en-US" dirty="0" err="1"/>
              <a:t>chef_run</a:t>
            </a:r>
            <a:r>
              <a:rPr lang="en-US" dirty="0"/>
              <a:t>).to </a:t>
            </a:r>
            <a:r>
              <a:rPr lang="en-US" dirty="0" err="1"/>
              <a:t>start_service</a:t>
            </a:r>
            <a:r>
              <a:rPr lang="en-US" dirty="0"/>
              <a:t>(</a:t>
            </a:r>
            <a:r>
              <a:rPr lang="en-US" dirty="0" smtClean="0"/>
              <a:t>'apache2'</a:t>
            </a:r>
            <a:r>
              <a:rPr lang="en-US" dirty="0"/>
              <a:t>)</a:t>
            </a:r>
          </a:p>
          <a:p>
            <a:r>
              <a:rPr lang="en-US" dirty="0"/>
              <a:t>    </a:t>
            </a:r>
            <a:r>
              <a:rPr lang="en-US" dirty="0" smtClean="0"/>
              <a:t>end</a:t>
            </a:r>
            <a:endParaRPr lang="en-US" dirty="0"/>
          </a:p>
          <a:p>
            <a:r>
              <a:rPr lang="en-US" dirty="0"/>
              <a:t>    it 'enables the appropriate service' do</a:t>
            </a:r>
          </a:p>
          <a:p>
            <a:r>
              <a:rPr lang="en-US" dirty="0"/>
              <a:t>      expect(</a:t>
            </a:r>
            <a:r>
              <a:rPr lang="en-US" dirty="0" err="1"/>
              <a:t>chef_run</a:t>
            </a:r>
            <a:r>
              <a:rPr lang="en-US" dirty="0"/>
              <a:t>).to </a:t>
            </a:r>
            <a:r>
              <a:rPr lang="en-US" dirty="0" err="1"/>
              <a:t>enable_service</a:t>
            </a:r>
            <a:r>
              <a:rPr lang="en-US" dirty="0"/>
              <a:t>(</a:t>
            </a:r>
            <a:r>
              <a:rPr lang="en-US" dirty="0" smtClean="0"/>
              <a:t>'</a:t>
            </a:r>
            <a:r>
              <a:rPr lang="en-US" dirty="0"/>
              <a:t>apache2</a:t>
            </a:r>
            <a:r>
              <a:rPr lang="en-US" dirty="0" smtClean="0"/>
              <a:t>'</a:t>
            </a:r>
            <a:r>
              <a:rPr lang="en-US" dirty="0"/>
              <a:t>)</a:t>
            </a:r>
          </a:p>
          <a:p>
            <a:r>
              <a:rPr lang="en-US" dirty="0"/>
              <a:t>    end  </a:t>
            </a:r>
            <a:endParaRPr lang="en-US" dirty="0" smtClean="0"/>
          </a:p>
          <a:p>
            <a:r>
              <a:rPr lang="en-US" dirty="0"/>
              <a:t> </a:t>
            </a:r>
            <a:r>
              <a:rPr lang="en-US" dirty="0" smtClean="0"/>
              <a:t> end</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~/spec/unit/recipes/</a:t>
            </a:r>
            <a:r>
              <a:rPr lang="en-US" dirty="0" err="1" smtClean="0"/>
              <a:t>service_spec.rb</a:t>
            </a:r>
            <a:endParaRPr lang="en-US" dirty="0"/>
          </a:p>
        </p:txBody>
      </p:sp>
      <p:sp>
        <p:nvSpPr>
          <p:cNvPr id="8" name="Text Placeholder 7"/>
          <p:cNvSpPr>
            <a:spLocks noGrp="1"/>
          </p:cNvSpPr>
          <p:nvPr>
            <p:ph type="body" sz="quarter" idx="13"/>
          </p:nvPr>
        </p:nvSpPr>
        <p:spPr>
          <a:xfrm>
            <a:off x="1135042" y="2444750"/>
            <a:ext cx="14404273" cy="5217583"/>
          </a:xfrm>
        </p:spPr>
        <p:txBody>
          <a:bodyPr/>
          <a:lstStyle/>
          <a:p>
            <a:endParaRPr lang="en-US" dirty="0"/>
          </a:p>
        </p:txBody>
      </p:sp>
    </p:spTree>
    <p:extLst>
      <p:ext uri="{BB962C8B-B14F-4D97-AF65-F5344CB8AC3E}">
        <p14:creationId xmlns:p14="http://schemas.microsoft.com/office/powerpoint/2010/main" val="3791118517"/>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....FF</a:t>
            </a:r>
          </a:p>
          <a:p>
            <a:endParaRPr lang="en-US" dirty="0"/>
          </a:p>
          <a:p>
            <a:r>
              <a:rPr lang="en-US" dirty="0"/>
              <a:t>Failures:</a:t>
            </a:r>
          </a:p>
          <a:p>
            <a:endParaRPr lang="en-US" dirty="0"/>
          </a:p>
          <a:p>
            <a:r>
              <a:rPr lang="en-US" dirty="0"/>
              <a:t>  1) </a:t>
            </a:r>
            <a:r>
              <a:rPr lang="en-US" dirty="0" err="1"/>
              <a:t>httpd</a:t>
            </a:r>
            <a:r>
              <a:rPr lang="en-US" dirty="0"/>
              <a:t>::service When all attributes are default, on Ubuntu starts the appropriate service</a:t>
            </a:r>
          </a:p>
          <a:p>
            <a:r>
              <a:rPr lang="en-US" dirty="0"/>
              <a:t>     Failure/Error: expect(</a:t>
            </a:r>
            <a:r>
              <a:rPr lang="en-US" dirty="0" err="1"/>
              <a:t>chef_run</a:t>
            </a:r>
            <a:r>
              <a:rPr lang="en-US" dirty="0"/>
              <a:t>).to </a:t>
            </a:r>
            <a:r>
              <a:rPr lang="en-US" dirty="0" err="1"/>
              <a:t>start_service</a:t>
            </a:r>
            <a:r>
              <a:rPr lang="en-US" dirty="0"/>
              <a:t>('apache2')</a:t>
            </a:r>
          </a:p>
          <a:p>
            <a:r>
              <a:rPr lang="en-US" dirty="0"/>
              <a:t>       expected "service[apache2]" with action :start to be in Chef run. Other service resources:</a:t>
            </a:r>
          </a:p>
          <a:p>
            <a:endParaRPr lang="en-US" dirty="0"/>
          </a:p>
          <a:p>
            <a:r>
              <a:rPr lang="en-US" dirty="0"/>
              <a:t>         service[</a:t>
            </a:r>
            <a:r>
              <a:rPr lang="en-US" dirty="0" err="1"/>
              <a:t>httpd</a:t>
            </a:r>
            <a:r>
              <a:rPr lang="en-US" dirty="0"/>
              <a:t>]</a:t>
            </a:r>
          </a:p>
          <a:p>
            <a:endParaRPr lang="en-US" dirty="0"/>
          </a:p>
          <a:p>
            <a:r>
              <a:rPr lang="en-US" dirty="0"/>
              <a:t>     # ./spec/unit/recipes/service_spec.rb:40:in `block (3 levels) in &lt;top (required)&gt;'</a:t>
            </a:r>
          </a:p>
          <a:p>
            <a:endParaRPr lang="en-US"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service_spec.rb</a:t>
            </a:r>
            <a:endParaRPr lang="en-US" dirty="0"/>
          </a:p>
        </p:txBody>
      </p:sp>
      <p:sp>
        <p:nvSpPr>
          <p:cNvPr id="4" name="Content Placeholder 3"/>
          <p:cNvSpPr>
            <a:spLocks noGrp="1"/>
          </p:cNvSpPr>
          <p:nvPr>
            <p:ph sz="quarter" idx="12"/>
          </p:nvPr>
        </p:nvSpPr>
        <p:spPr>
          <a:xfrm>
            <a:off x="1127883" y="23289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Fail</a:t>
            </a:r>
            <a:endParaRPr lang="en-US" dirty="0"/>
          </a:p>
        </p:txBody>
      </p:sp>
    </p:spTree>
    <p:extLst>
      <p:ext uri="{BB962C8B-B14F-4D97-AF65-F5344CB8AC3E}">
        <p14:creationId xmlns:p14="http://schemas.microsoft.com/office/powerpoint/2010/main" val="2372286392"/>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Attribute to Support Platforms</a:t>
            </a:r>
            <a:endParaRPr lang="en-US" dirty="0"/>
          </a:p>
        </p:txBody>
      </p:sp>
      <p:sp>
        <p:nvSpPr>
          <p:cNvPr id="3" name="Content Placeholder 2"/>
          <p:cNvSpPr>
            <a:spLocks noGrp="1"/>
          </p:cNvSpPr>
          <p:nvPr>
            <p:ph sz="quarter" idx="10"/>
          </p:nvPr>
        </p:nvSpPr>
        <p:spPr/>
        <p:txBody>
          <a:bodyPr>
            <a:normAutofit/>
          </a:bodyPr>
          <a:lstStyle/>
          <a:p>
            <a:r>
              <a:rPr lang="en-US" sz="2400" dirty="0" smtClean="0"/>
              <a:t>case node['platform']</a:t>
            </a:r>
          </a:p>
          <a:p>
            <a:r>
              <a:rPr lang="en-US" sz="2400" dirty="0" smtClean="0"/>
              <a:t>when '</a:t>
            </a:r>
            <a:r>
              <a:rPr lang="en-US" sz="2400" dirty="0" err="1" smtClean="0"/>
              <a:t>ubuntu</a:t>
            </a:r>
            <a:r>
              <a:rPr lang="en-US" sz="2400" dirty="0" smtClean="0"/>
              <a:t>'</a:t>
            </a:r>
          </a:p>
          <a:p>
            <a:r>
              <a:rPr lang="en-US" sz="2400" dirty="0"/>
              <a:t> </a:t>
            </a:r>
            <a:r>
              <a:rPr lang="en-US" sz="2400" dirty="0" smtClean="0"/>
              <a:t> default['</a:t>
            </a:r>
            <a:r>
              <a:rPr lang="en-US" sz="2400" dirty="0" err="1" smtClean="0"/>
              <a:t>httpd</a:t>
            </a:r>
            <a:r>
              <a:rPr lang="en-US" sz="2400" dirty="0" smtClean="0"/>
              <a:t>']['</a:t>
            </a:r>
            <a:r>
              <a:rPr lang="en-US" sz="2400" dirty="0" err="1" smtClean="0"/>
              <a:t>package_name</a:t>
            </a:r>
            <a:r>
              <a:rPr lang="en-US" sz="2400" dirty="0" smtClean="0"/>
              <a:t>'] = 'apache2'</a:t>
            </a:r>
          </a:p>
          <a:p>
            <a:r>
              <a:rPr lang="en-US" sz="2400" dirty="0" smtClean="0"/>
              <a:t>  default</a:t>
            </a:r>
            <a:r>
              <a:rPr lang="en-US" sz="2400" dirty="0"/>
              <a:t>['</a:t>
            </a:r>
            <a:r>
              <a:rPr lang="en-US" sz="2400" dirty="0" err="1"/>
              <a:t>httpd</a:t>
            </a:r>
            <a:r>
              <a:rPr lang="en-US" sz="2400" dirty="0"/>
              <a:t>']['</a:t>
            </a:r>
            <a:r>
              <a:rPr lang="en-US" sz="2400" dirty="0" err="1"/>
              <a:t>service_name</a:t>
            </a:r>
            <a:r>
              <a:rPr lang="en-US" sz="2400" dirty="0"/>
              <a:t>'] = </a:t>
            </a:r>
            <a:r>
              <a:rPr lang="en-US" sz="2400" dirty="0" smtClean="0"/>
              <a:t>'apache2'</a:t>
            </a:r>
          </a:p>
          <a:p>
            <a:r>
              <a:rPr lang="en-US" sz="2400" dirty="0" smtClean="0"/>
              <a:t>else</a:t>
            </a:r>
          </a:p>
          <a:p>
            <a:r>
              <a:rPr lang="en-US" sz="2400" dirty="0"/>
              <a:t> </a:t>
            </a:r>
            <a:r>
              <a:rPr lang="en-US" sz="2400" dirty="0" smtClean="0"/>
              <a:t> default</a:t>
            </a:r>
            <a:r>
              <a:rPr lang="en-US" sz="2400" dirty="0"/>
              <a:t>['</a:t>
            </a:r>
            <a:r>
              <a:rPr lang="en-US" sz="2400" dirty="0" err="1"/>
              <a:t>httpd</a:t>
            </a:r>
            <a:r>
              <a:rPr lang="en-US" sz="2400" dirty="0"/>
              <a:t>']['</a:t>
            </a:r>
            <a:r>
              <a:rPr lang="en-US" sz="2400" dirty="0" err="1"/>
              <a:t>package_name</a:t>
            </a:r>
            <a:r>
              <a:rPr lang="en-US" sz="2400" dirty="0"/>
              <a:t>'] = </a:t>
            </a:r>
            <a:r>
              <a:rPr lang="en-US" sz="2400" dirty="0" smtClean="0"/>
              <a:t>'</a:t>
            </a:r>
            <a:r>
              <a:rPr lang="en-US" sz="2400" dirty="0" err="1" smtClean="0"/>
              <a:t>httpd</a:t>
            </a:r>
            <a:r>
              <a:rPr lang="en-US" sz="2400" dirty="0" smtClean="0"/>
              <a:t>'</a:t>
            </a:r>
          </a:p>
          <a:p>
            <a:r>
              <a:rPr lang="en-US" sz="2400" dirty="0" smtClean="0"/>
              <a:t>  default</a:t>
            </a:r>
            <a:r>
              <a:rPr lang="en-US" sz="2400" dirty="0"/>
              <a:t>['</a:t>
            </a:r>
            <a:r>
              <a:rPr lang="en-US" sz="2400" dirty="0" err="1"/>
              <a:t>httpd</a:t>
            </a:r>
            <a:r>
              <a:rPr lang="en-US" sz="2400" dirty="0"/>
              <a:t>'][</a:t>
            </a:r>
            <a:r>
              <a:rPr lang="en-US" sz="2400" dirty="0" smtClean="0"/>
              <a:t>'</a:t>
            </a:r>
            <a:r>
              <a:rPr lang="en-US" sz="2400" dirty="0" err="1" smtClean="0"/>
              <a:t>service_name</a:t>
            </a:r>
            <a:r>
              <a:rPr lang="en-US" sz="2400" dirty="0" smtClean="0"/>
              <a:t>'] </a:t>
            </a:r>
            <a:r>
              <a:rPr lang="en-US" sz="2400" dirty="0"/>
              <a:t>= '</a:t>
            </a:r>
            <a:r>
              <a:rPr lang="en-US" sz="2400" dirty="0" err="1"/>
              <a:t>httpd</a:t>
            </a:r>
            <a:r>
              <a:rPr lang="en-US" sz="2400" dirty="0" smtClean="0"/>
              <a:t>'</a:t>
            </a:r>
          </a:p>
          <a:p>
            <a:r>
              <a:rPr lang="en-US" sz="2400" dirty="0" smtClean="0"/>
              <a:t>end</a:t>
            </a:r>
          </a:p>
          <a:p>
            <a:endParaRPr lang="en-US" sz="2400" dirty="0"/>
          </a:p>
          <a:p>
            <a:r>
              <a:rPr lang="en-US" sz="2400" dirty="0" smtClean="0"/>
              <a:t>default['</a:t>
            </a:r>
            <a:r>
              <a:rPr lang="en-US" sz="2400" dirty="0" err="1" smtClean="0"/>
              <a:t>httpd</a:t>
            </a:r>
            <a:r>
              <a:rPr lang="en-US" sz="2400" dirty="0" smtClean="0"/>
              <a:t>']['</a:t>
            </a:r>
            <a:r>
              <a:rPr lang="en-US" sz="2400" dirty="0" err="1" smtClean="0"/>
              <a:t>default_index_html</a:t>
            </a:r>
            <a:r>
              <a:rPr lang="en-US" sz="2400" dirty="0" smtClean="0"/>
              <a:t>'] = '/</a:t>
            </a:r>
            <a:r>
              <a:rPr lang="en-US" sz="2400" dirty="0" err="1" smtClean="0"/>
              <a:t>var</a:t>
            </a:r>
            <a:r>
              <a:rPr lang="en-US" sz="2400" dirty="0" smtClean="0"/>
              <a:t>/www/html/</a:t>
            </a:r>
            <a:r>
              <a:rPr lang="en-US" sz="2400" dirty="0" err="1" smtClean="0"/>
              <a:t>index.html</a:t>
            </a:r>
            <a:r>
              <a:rPr lang="en-US" sz="2400" dirty="0" smtClean="0"/>
              <a:t>'</a:t>
            </a:r>
            <a:endParaRPr lang="en-US" sz="2400" dirty="0" smtClean="0"/>
          </a:p>
          <a:p>
            <a:endParaRPr lang="en-US" sz="2400" dirty="0" smtClean="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7" name="Rectangle 6"/>
          <p:cNvSpPr/>
          <p:nvPr/>
        </p:nvSpPr>
        <p:spPr bwMode="auto">
          <a:xfrm>
            <a:off x="1121833" y="4899991"/>
            <a:ext cx="14414500" cy="513691"/>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smtClean="0">
              <a:gradFill>
                <a:gsLst>
                  <a:gs pos="0">
                    <a:srgbClr val="FFFFFF"/>
                  </a:gs>
                  <a:gs pos="100000">
                    <a:srgbClr val="FFFFFF"/>
                  </a:gs>
                </a:gsLst>
                <a:lin ang="5400000" scaled="0"/>
              </a:gradFill>
            </a:endParaRPr>
          </a:p>
        </p:txBody>
      </p:sp>
      <p:sp>
        <p:nvSpPr>
          <p:cNvPr id="8" name="Text Placeholder 5"/>
          <p:cNvSpPr>
            <a:spLocks noGrp="1"/>
          </p:cNvSpPr>
          <p:nvPr>
            <p:ph type="body" sz="quarter" idx="13"/>
          </p:nvPr>
        </p:nvSpPr>
        <p:spPr>
          <a:xfrm>
            <a:off x="1135063" y="3529013"/>
            <a:ext cx="14404975" cy="469900"/>
          </a:xfrm>
        </p:spPr>
        <p:txBody>
          <a:bodyPr/>
          <a:lstStyle/>
          <a:p>
            <a:endParaRPr lang="en-US"/>
          </a:p>
        </p:txBody>
      </p:sp>
    </p:spTree>
    <p:extLst>
      <p:ext uri="{BB962C8B-B14F-4D97-AF65-F5344CB8AC3E}">
        <p14:creationId xmlns:p14="http://schemas.microsoft.com/office/powerpoint/2010/main" val="4045556940"/>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1.84 seconds (files took 4.22 seconds to load)</a:t>
            </a:r>
          </a:p>
          <a:p>
            <a:r>
              <a:rPr lang="en-US" dirty="0"/>
              <a:t>6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service_spec.rb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2412685448"/>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p:txBody>
          <a:bodyPr/>
          <a:lstStyle/>
          <a:p>
            <a:pPr>
              <a:lnSpc>
                <a:spcPct val="150000"/>
              </a:lnSpc>
              <a:buFont typeface="Wingdings" charset="2"/>
              <a:buChar char="ü"/>
            </a:pPr>
            <a:r>
              <a:rPr lang="en-US" dirty="0"/>
              <a:t>Write a test that verifies the </a:t>
            </a:r>
            <a:r>
              <a:rPr lang="en-US" dirty="0" smtClean="0"/>
              <a:t>Service recipe chooses the service named '</a:t>
            </a:r>
            <a:r>
              <a:rPr lang="en-US" dirty="0" err="1" smtClean="0"/>
              <a:t>httpd</a:t>
            </a:r>
            <a:r>
              <a:rPr lang="en-US" dirty="0" smtClean="0"/>
              <a:t>' on </a:t>
            </a:r>
            <a:r>
              <a:rPr lang="en-US" dirty="0" err="1" smtClean="0"/>
              <a:t>CentOS</a:t>
            </a:r>
            <a:r>
              <a:rPr lang="en-US" dirty="0" smtClean="0"/>
              <a:t> and 'apache2' on Ubuntu</a:t>
            </a:r>
            <a:endParaRPr lang="en-US" dirty="0"/>
          </a:p>
          <a:p>
            <a:pPr>
              <a:lnSpc>
                <a:spcPct val="150000"/>
              </a:lnSpc>
              <a:buFont typeface="Wingdings" charset="2"/>
              <a:buChar char="ü"/>
            </a:pPr>
            <a:r>
              <a:rPr lang="en-US" dirty="0"/>
              <a:t>Execute the tests and verify the tests </a:t>
            </a:r>
            <a:r>
              <a:rPr lang="en-US" b="1" dirty="0"/>
              <a:t>fail</a:t>
            </a:r>
          </a:p>
          <a:p>
            <a:pPr>
              <a:lnSpc>
                <a:spcPct val="150000"/>
              </a:lnSpc>
              <a:buFont typeface="Wingdings" charset="2"/>
              <a:buChar char="ü"/>
            </a:pPr>
            <a:r>
              <a:rPr lang="en-US" dirty="0"/>
              <a:t>Update the attribute to </a:t>
            </a:r>
            <a:r>
              <a:rPr lang="en-US" dirty="0" smtClean="0"/>
              <a:t>choose the service name '</a:t>
            </a:r>
            <a:r>
              <a:rPr lang="en-US" dirty="0" err="1" smtClean="0"/>
              <a:t>httpd</a:t>
            </a:r>
            <a:r>
              <a:rPr lang="en-US" dirty="0" smtClean="0"/>
              <a:t>' on </a:t>
            </a:r>
            <a:r>
              <a:rPr lang="en-US" dirty="0" err="1" smtClean="0"/>
              <a:t>CentOS</a:t>
            </a:r>
            <a:r>
              <a:rPr lang="en-US" dirty="0" smtClean="0"/>
              <a:t> and 'apache2' on Ubuntu</a:t>
            </a:r>
            <a:endParaRPr lang="en-US" dirty="0"/>
          </a:p>
          <a:p>
            <a:pPr>
              <a:lnSpc>
                <a:spcPct val="150000"/>
              </a:lnSpc>
              <a:buFont typeface="Wingdings" charset="2"/>
              <a:buChar char="ü"/>
            </a:pPr>
            <a:r>
              <a:rPr lang="en-US" dirty="0"/>
              <a:t>Execute the tests and verify the tests </a:t>
            </a:r>
            <a:r>
              <a:rPr lang="en-US" b="1" dirty="0" smtClean="0"/>
              <a:t>pass</a:t>
            </a:r>
            <a:endParaRPr lang="en-US" b="1" dirty="0"/>
          </a:p>
        </p:txBody>
      </p:sp>
    </p:spTree>
    <p:extLst>
      <p:ext uri="{BB962C8B-B14F-4D97-AF65-F5344CB8AC3E}">
        <p14:creationId xmlns:p14="http://schemas.microsoft.com/office/powerpoint/2010/main" val="708813775"/>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a:xfrm>
            <a:off x="1671638" y="3260725"/>
            <a:ext cx="12319000" cy="4710458"/>
          </a:xfrm>
        </p:spPr>
        <p:txBody>
          <a:bodyPr/>
          <a:lstStyle/>
          <a:p>
            <a:pPr>
              <a:lnSpc>
                <a:spcPct val="150000"/>
              </a:lnSpc>
            </a:pPr>
            <a:r>
              <a:rPr lang="en-US" dirty="0"/>
              <a:t>Write a test that verifies </a:t>
            </a:r>
            <a:r>
              <a:rPr lang="en-US" dirty="0" smtClean="0"/>
              <a:t>the file recipe chooses the same path (name) '/</a:t>
            </a:r>
            <a:r>
              <a:rPr lang="en-US" dirty="0" err="1" smtClean="0"/>
              <a:t>var</a:t>
            </a:r>
            <a:r>
              <a:rPr lang="en-US" dirty="0" smtClean="0"/>
              <a:t>/www/html/</a:t>
            </a:r>
            <a:r>
              <a:rPr lang="en-US" dirty="0" err="1" smtClean="0"/>
              <a:t>index.html</a:t>
            </a:r>
            <a:r>
              <a:rPr lang="en-US" dirty="0" smtClean="0"/>
              <a:t>' on </a:t>
            </a:r>
            <a:r>
              <a:rPr lang="en-US" dirty="0" err="1" smtClean="0"/>
              <a:t>CentOS</a:t>
            </a:r>
            <a:r>
              <a:rPr lang="en-US" dirty="0" smtClean="0"/>
              <a:t> and on Ubuntu</a:t>
            </a:r>
          </a:p>
          <a:p>
            <a:pPr>
              <a:lnSpc>
                <a:spcPct val="150000"/>
              </a:lnSpc>
            </a:pPr>
            <a:r>
              <a:rPr lang="en-US" dirty="0" smtClean="0"/>
              <a:t>Execute the tests that verify the tests </a:t>
            </a:r>
            <a:r>
              <a:rPr lang="en-US" b="1" dirty="0" smtClean="0"/>
              <a:t>pass</a:t>
            </a:r>
          </a:p>
          <a:p>
            <a:pPr>
              <a:lnSpc>
                <a:spcPct val="150000"/>
              </a:lnSpc>
            </a:pPr>
            <a:r>
              <a:rPr lang="en-US" dirty="0"/>
              <a:t>Update the attribute to choose the same path on </a:t>
            </a:r>
            <a:r>
              <a:rPr lang="en-US" dirty="0" err="1"/>
              <a:t>CentOS</a:t>
            </a:r>
            <a:r>
              <a:rPr lang="en-US" dirty="0"/>
              <a:t> and on Ubuntu</a:t>
            </a:r>
          </a:p>
          <a:p>
            <a:pPr>
              <a:lnSpc>
                <a:spcPct val="150000"/>
              </a:lnSpc>
            </a:pPr>
            <a:r>
              <a:rPr lang="en-US" dirty="0"/>
              <a:t>Execute the tests that verify the tests </a:t>
            </a:r>
            <a:r>
              <a:rPr lang="en-US" b="1" dirty="0" smtClean="0"/>
              <a:t>pass</a:t>
            </a:r>
            <a:endParaRPr lang="en-US" dirty="0" smtClean="0"/>
          </a:p>
          <a:p>
            <a:pPr>
              <a:lnSpc>
                <a:spcPct val="150000"/>
              </a:lnSpc>
            </a:pPr>
            <a:r>
              <a:rPr lang="en-US" dirty="0" smtClean="0"/>
              <a:t>Get nervous! Mutate the attributes file!</a:t>
            </a:r>
            <a:endParaRPr lang="en-US" dirty="0"/>
          </a:p>
          <a:p>
            <a:pPr>
              <a:lnSpc>
                <a:spcPct val="150000"/>
              </a:lnSpc>
            </a:pPr>
            <a:r>
              <a:rPr lang="en-US" dirty="0"/>
              <a:t>Undo the entire attributes change </a:t>
            </a:r>
            <a:r>
              <a:rPr lang="en-US" dirty="0" smtClean="0"/>
              <a:t>and </a:t>
            </a:r>
            <a:r>
              <a:rPr lang="en-US" dirty="0"/>
              <a:t>verify the tests </a:t>
            </a:r>
            <a:r>
              <a:rPr lang="en-US" b="1" dirty="0" smtClean="0"/>
              <a:t>pass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5" name="Arc 4"/>
          <p:cNvSpPr/>
          <p:nvPr/>
        </p:nvSpPr>
        <p:spPr>
          <a:xfrm rot="12130957">
            <a:off x="12373750" y="6913010"/>
            <a:ext cx="975947" cy="306967"/>
          </a:xfrm>
          <a:prstGeom prst="arc">
            <a:avLst/>
          </a:prstGeom>
          <a:ln>
            <a:solidFill>
              <a:srgbClr val="FFC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 name="Rectangle 5"/>
          <p:cNvSpPr/>
          <p:nvPr/>
        </p:nvSpPr>
        <p:spPr bwMode="auto">
          <a:xfrm>
            <a:off x="9769622" y="6322096"/>
            <a:ext cx="2867132" cy="613933"/>
          </a:xfrm>
          <a:prstGeom prst="rect">
            <a:avLst/>
          </a:prstGeom>
          <a:solidFill>
            <a:srgbClr val="FFC000"/>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This is where it all comes together.</a:t>
            </a:r>
            <a:endParaRPr lang="en-US" sz="1800" dirty="0" smtClean="0">
              <a:solidFill>
                <a:schemeClr val="tx2"/>
              </a:solidFill>
            </a:endParaRPr>
          </a:p>
        </p:txBody>
      </p:sp>
    </p:spTree>
    <p:extLst>
      <p:ext uri="{BB962C8B-B14F-4D97-AF65-F5344CB8AC3E}">
        <p14:creationId xmlns:p14="http://schemas.microsoft.com/office/powerpoint/2010/main" val="571079915"/>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Node Platform in </a:t>
            </a:r>
            <a:r>
              <a:rPr lang="en-US" dirty="0" err="1" smtClean="0"/>
              <a:t>ChefSpec</a:t>
            </a:r>
            <a:endParaRPr lang="en-US" dirty="0"/>
          </a:p>
        </p:txBody>
      </p:sp>
      <p:sp>
        <p:nvSpPr>
          <p:cNvPr id="4" name="Content Placeholder 3"/>
          <p:cNvSpPr>
            <a:spLocks noGrp="1"/>
          </p:cNvSpPr>
          <p:nvPr>
            <p:ph sz="quarter" idx="11"/>
          </p:nvPr>
        </p:nvSpPr>
        <p:spPr/>
        <p:txBody>
          <a:bodyPr>
            <a:normAutofit/>
          </a:bodyPr>
          <a:lstStyle/>
          <a:p>
            <a:r>
              <a:rPr lang="en-US" dirty="0"/>
              <a:t>What platform is the node when running a </a:t>
            </a:r>
            <a:r>
              <a:rPr lang="en-US" dirty="0" err="1"/>
              <a:t>ChefSpec</a:t>
            </a:r>
            <a:r>
              <a:rPr lang="en-US" dirty="0"/>
              <a:t> test?</a:t>
            </a:r>
          </a:p>
          <a:p>
            <a:r>
              <a:rPr lang="en-US" dirty="0" smtClean="0"/>
              <a:t>How </a:t>
            </a:r>
            <a:r>
              <a:rPr lang="en-US" dirty="0"/>
              <a:t>might you find out what is the platform?</a:t>
            </a:r>
          </a:p>
          <a:p>
            <a:endParaRPr lang="en-US" dirty="0"/>
          </a:p>
        </p:txBody>
      </p:sp>
      <p:sp>
        <p:nvSpPr>
          <p:cNvPr id="3" name="Subtitle 2"/>
          <p:cNvSpPr>
            <a:spLocks noGrp="1"/>
          </p:cNvSpPr>
          <p:nvPr>
            <p:ph type="body" sz="quarter" idx="10"/>
          </p:nvPr>
        </p:nvSpPr>
        <p:spPr/>
        <p:txBody>
          <a:bodyPr/>
          <a:lstStyle/>
          <a:p>
            <a:pPr marL="342900" indent="-342900">
              <a:buFont typeface="Wingdings" charset="2"/>
              <a:buChar char="q"/>
            </a:pPr>
            <a:r>
              <a:rPr lang="en-US" dirty="0" smtClean="0"/>
              <a:t>Insert a break point, execute the tests, and determine the node's platform</a:t>
            </a:r>
          </a:p>
          <a:p>
            <a:pPr marL="342900" indent="-342900">
              <a:buFont typeface="Wingdings" charset="2"/>
              <a:buChar char="q"/>
            </a:pPr>
            <a:r>
              <a:rPr lang="en-US" dirty="0" smtClean="0"/>
              <a:t>Remove the break point and transcend documentation</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cxnSp>
        <p:nvCxnSpPr>
          <p:cNvPr id="10" name="Straight Connector 9"/>
          <p:cNvCxnSpPr/>
          <p:nvPr/>
        </p:nvCxnSpPr>
        <p:spPr>
          <a:xfrm>
            <a:off x="3217985" y="6113585"/>
            <a:ext cx="1521069"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4917831" y="6113585"/>
            <a:ext cx="2291861" cy="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8003931" y="6113585"/>
            <a:ext cx="3953607" cy="0"/>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
        <p:nvSpPr>
          <p:cNvPr id="17" name="Arc 16"/>
          <p:cNvSpPr/>
          <p:nvPr/>
        </p:nvSpPr>
        <p:spPr>
          <a:xfrm rot="12130957">
            <a:off x="12363590" y="7319410"/>
            <a:ext cx="975947" cy="306967"/>
          </a:xfrm>
          <a:prstGeom prst="arc">
            <a:avLst/>
          </a:prstGeom>
          <a:ln>
            <a:solidFill>
              <a:srgbClr val="FFC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Rectangle 15"/>
          <p:cNvSpPr/>
          <p:nvPr/>
        </p:nvSpPr>
        <p:spPr bwMode="auto">
          <a:xfrm>
            <a:off x="9418320" y="6728496"/>
            <a:ext cx="3208274" cy="613933"/>
          </a:xfrm>
          <a:prstGeom prst="rect">
            <a:avLst/>
          </a:prstGeom>
          <a:solidFill>
            <a:srgbClr val="FFC000"/>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smtClean="0">
                <a:solidFill>
                  <a:schemeClr val="tx2"/>
                </a:solidFill>
              </a:rPr>
              <a:t>Then you </a:t>
            </a:r>
            <a:r>
              <a:rPr lang="en-US" sz="1800" dirty="0" smtClean="0">
                <a:solidFill>
                  <a:schemeClr val="tx2"/>
                </a:solidFill>
              </a:rPr>
              <a:t>will bridge the gap!</a:t>
            </a:r>
            <a:endParaRPr lang="en-US" sz="1800" dirty="0" smtClean="0">
              <a:solidFill>
                <a:schemeClr val="tx2"/>
              </a:solidFill>
            </a:endParaRPr>
          </a:p>
        </p:txBody>
      </p:sp>
    </p:spTree>
    <p:extLst>
      <p:ext uri="{BB962C8B-B14F-4D97-AF65-F5344CB8AC3E}">
        <p14:creationId xmlns:p14="http://schemas.microsoft.com/office/powerpoint/2010/main" val="696620906"/>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Update the Context to be Platform Specific</a:t>
            </a:r>
            <a:endParaRPr lang="en-US" dirty="0"/>
          </a:p>
        </p:txBody>
      </p:sp>
      <p:sp>
        <p:nvSpPr>
          <p:cNvPr id="3" name="Content Placeholder 2"/>
          <p:cNvSpPr>
            <a:spLocks noGrp="1"/>
          </p:cNvSpPr>
          <p:nvPr>
            <p:ph sz="quarter" idx="10"/>
          </p:nvPr>
        </p:nvSpPr>
        <p:spPr/>
        <p:txBody>
          <a:bodyPr>
            <a:noAutofit/>
          </a:bodyPr>
          <a:lstStyle/>
          <a:p>
            <a:r>
              <a:rPr lang="en-US" sz="2400" dirty="0" smtClean="0"/>
              <a:t>describe </a:t>
            </a:r>
            <a:r>
              <a:rPr lang="en-US" sz="2400" dirty="0"/>
              <a:t>'</a:t>
            </a:r>
            <a:r>
              <a:rPr lang="en-US" sz="2400" dirty="0" err="1"/>
              <a:t>httpd</a:t>
            </a:r>
            <a:r>
              <a:rPr lang="en-US" sz="2400" dirty="0" smtClean="0"/>
              <a:t>::configuration' </a:t>
            </a:r>
            <a:r>
              <a:rPr lang="en-US" sz="2400" dirty="0"/>
              <a:t>do</a:t>
            </a:r>
          </a:p>
          <a:p>
            <a:r>
              <a:rPr lang="en-US" sz="2400" dirty="0"/>
              <a:t>  context 'When all attributes are default, on </a:t>
            </a:r>
            <a:r>
              <a:rPr lang="en-US" sz="2400" dirty="0" err="1" smtClean="0"/>
              <a:t>CentOS'</a:t>
            </a:r>
            <a:r>
              <a:rPr lang="en-US" sz="2400" dirty="0" smtClean="0"/>
              <a:t> </a:t>
            </a:r>
            <a:r>
              <a:rPr lang="en-US" sz="2400" dirty="0"/>
              <a:t>do</a:t>
            </a:r>
          </a:p>
          <a:p>
            <a:r>
              <a:rPr lang="en-US" sz="2400" dirty="0"/>
              <a:t>    let(:</a:t>
            </a:r>
            <a:r>
              <a:rPr lang="en-US" sz="2400" dirty="0" err="1"/>
              <a:t>chef_run</a:t>
            </a:r>
            <a:r>
              <a:rPr lang="en-US" sz="2400" dirty="0"/>
              <a:t>) do</a:t>
            </a:r>
          </a:p>
          <a:p>
            <a:r>
              <a:rPr lang="en-US" sz="2400" dirty="0"/>
              <a:t>      runner = </a:t>
            </a:r>
            <a:r>
              <a:rPr lang="en-US" sz="2400" dirty="0" err="1"/>
              <a:t>ChefSpec</a:t>
            </a:r>
            <a:r>
              <a:rPr lang="en-US" sz="2400" dirty="0"/>
              <a:t>::</a:t>
            </a:r>
            <a:r>
              <a:rPr lang="en-US" sz="2400" dirty="0" err="1" smtClean="0"/>
              <a:t>ServerRunner.new</a:t>
            </a:r>
            <a:r>
              <a:rPr lang="en-US" sz="2400" dirty="0" smtClean="0"/>
              <a:t>(platform: 'centos', version: '6.5')</a:t>
            </a:r>
            <a:endParaRPr lang="en-US" sz="2400" dirty="0"/>
          </a:p>
          <a:p>
            <a:r>
              <a:rPr lang="en-US" sz="2400" dirty="0"/>
              <a:t>      </a:t>
            </a:r>
            <a:r>
              <a:rPr lang="en-US" sz="2400" dirty="0" err="1"/>
              <a:t>runner.converge</a:t>
            </a:r>
            <a:r>
              <a:rPr lang="en-US" sz="2400" dirty="0"/>
              <a:t>(</a:t>
            </a:r>
            <a:r>
              <a:rPr lang="en-US" sz="2400" dirty="0" err="1"/>
              <a:t>described_recipe</a:t>
            </a:r>
            <a:r>
              <a:rPr lang="en-US" sz="2400" dirty="0" smtClean="0"/>
              <a:t>)</a:t>
            </a:r>
            <a:endParaRPr lang="en-US" sz="2400" dirty="0"/>
          </a:p>
          <a:p>
            <a:r>
              <a:rPr lang="en-US" sz="2400" dirty="0"/>
              <a:t>    </a:t>
            </a:r>
            <a:r>
              <a:rPr lang="en-US" sz="2400" dirty="0" smtClean="0"/>
              <a:t>end</a:t>
            </a:r>
            <a:endParaRPr lang="en-US" sz="2400" dirty="0"/>
          </a:p>
          <a:p>
            <a:r>
              <a:rPr lang="en-US" sz="2400" dirty="0" smtClean="0"/>
              <a:t>    # ... it converges successfully ...</a:t>
            </a:r>
          </a:p>
          <a:p>
            <a:endParaRPr lang="en-US" sz="2400" dirty="0"/>
          </a:p>
          <a:p>
            <a:r>
              <a:rPr lang="en-US" sz="2400" dirty="0"/>
              <a:t>    it </a:t>
            </a:r>
            <a:r>
              <a:rPr lang="en-US" sz="2400" dirty="0" smtClean="0"/>
              <a:t>'creates a default index html page' </a:t>
            </a:r>
            <a:r>
              <a:rPr lang="en-US" sz="2400" dirty="0"/>
              <a:t>do</a:t>
            </a:r>
          </a:p>
          <a:p>
            <a:r>
              <a:rPr lang="en-US" sz="2400" dirty="0"/>
              <a:t>      expect(</a:t>
            </a:r>
            <a:r>
              <a:rPr lang="en-US" sz="2400" dirty="0" err="1"/>
              <a:t>chef_run</a:t>
            </a:r>
            <a:r>
              <a:rPr lang="en-US" sz="2400" dirty="0"/>
              <a:t>).to </a:t>
            </a:r>
            <a:r>
              <a:rPr lang="en-US" sz="2400" dirty="0" err="1" smtClean="0"/>
              <a:t>create_file</a:t>
            </a:r>
            <a:r>
              <a:rPr lang="en-US" sz="2400" dirty="0" smtClean="0"/>
              <a:t>('/</a:t>
            </a:r>
            <a:r>
              <a:rPr lang="en-US" sz="2400" dirty="0" err="1" smtClean="0"/>
              <a:t>var</a:t>
            </a:r>
            <a:r>
              <a:rPr lang="en-US" sz="2400" dirty="0" smtClean="0"/>
              <a:t>/www/html/</a:t>
            </a:r>
            <a:r>
              <a:rPr lang="en-US" sz="2400" dirty="0" err="1" smtClean="0"/>
              <a:t>index.html</a:t>
            </a:r>
            <a:r>
              <a:rPr lang="en-US" sz="2400" dirty="0" smtClean="0"/>
              <a:t>')</a:t>
            </a:r>
            <a:endParaRPr lang="en-US" sz="2400" dirty="0"/>
          </a:p>
          <a:p>
            <a:r>
              <a:rPr lang="en-US" sz="2400" dirty="0"/>
              <a:t>    end</a:t>
            </a:r>
          </a:p>
          <a:p>
            <a:endParaRPr lang="en-US" sz="2400" dirty="0" smtClean="0"/>
          </a:p>
          <a:p>
            <a:r>
              <a:rPr lang="en-US" sz="2400" dirty="0" smtClean="0"/>
              <a:t># ... SPECIFICATION CONTINUES ON THE NEXT SLIDE ...</a:t>
            </a:r>
            <a:endParaRPr lang="en-US" sz="2400" dirty="0" smtClean="0"/>
          </a:p>
        </p:txBody>
      </p:sp>
      <p:sp>
        <p:nvSpPr>
          <p:cNvPr id="4" name="Text Placeholder 3"/>
          <p:cNvSpPr>
            <a:spLocks noGrp="1"/>
          </p:cNvSpPr>
          <p:nvPr>
            <p:ph type="body" sz="quarter" idx="11"/>
          </p:nvPr>
        </p:nvSpPr>
        <p:spPr/>
        <p:txBody>
          <a:bodyPr/>
          <a:lstStyle/>
          <a:p>
            <a:r>
              <a:rPr lang="en-US" dirty="0" smtClean="0"/>
              <a:t>~/</a:t>
            </a:r>
            <a:r>
              <a:rPr lang="en-US" dirty="0" smtClean="0"/>
              <a:t>spec/unit/recipes/</a:t>
            </a:r>
            <a:r>
              <a:rPr lang="en-US" dirty="0" err="1" smtClean="0"/>
              <a:t>configuration_spec.rb</a:t>
            </a:r>
            <a:endParaRPr lang="en-US" dirty="0"/>
          </a:p>
        </p:txBody>
      </p:sp>
      <p:sp>
        <p:nvSpPr>
          <p:cNvPr id="6" name="Text Placeholder 5"/>
          <p:cNvSpPr>
            <a:spLocks noGrp="1"/>
          </p:cNvSpPr>
          <p:nvPr>
            <p:ph type="body" sz="quarter" idx="13"/>
          </p:nvPr>
        </p:nvSpPr>
        <p:spPr>
          <a:xfrm>
            <a:off x="1135042" y="3464560"/>
            <a:ext cx="14404273" cy="545149"/>
          </a:xfrm>
        </p:spPr>
        <p:txBody>
          <a:bodyPr/>
          <a:lstStyle/>
          <a:p>
            <a:endParaRPr lang="en-US" dirty="0"/>
          </a:p>
        </p:txBody>
      </p:sp>
      <p:sp>
        <p:nvSpPr>
          <p:cNvPr id="8" name="Rectangle 7"/>
          <p:cNvSpPr/>
          <p:nvPr/>
        </p:nvSpPr>
        <p:spPr bwMode="auto">
          <a:xfrm>
            <a:off x="1121104" y="2577487"/>
            <a:ext cx="14414500" cy="423333"/>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380411496"/>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Add a Second Context for Another Platform</a:t>
            </a:r>
            <a:endParaRPr lang="en-US" dirty="0"/>
          </a:p>
        </p:txBody>
      </p:sp>
      <p:sp>
        <p:nvSpPr>
          <p:cNvPr id="3" name="Content Placeholder 2"/>
          <p:cNvSpPr>
            <a:spLocks noGrp="1"/>
          </p:cNvSpPr>
          <p:nvPr>
            <p:ph sz="quarter" idx="10"/>
          </p:nvPr>
        </p:nvSpPr>
        <p:spPr>
          <a:xfrm>
            <a:off x="1121104" y="2113747"/>
            <a:ext cx="14626896" cy="5951611"/>
          </a:xfrm>
        </p:spPr>
        <p:txBody>
          <a:bodyPr>
            <a:noAutofit/>
          </a:bodyPr>
          <a:lstStyle/>
          <a:p>
            <a:r>
              <a:rPr lang="en-US" sz="2400" dirty="0" smtClean="0"/>
              <a:t>  # ... CONTINUED FROM THE PREVIOUS SLIDE ...</a:t>
            </a:r>
            <a:endParaRPr lang="en-US" sz="2400" dirty="0"/>
          </a:p>
          <a:p>
            <a:r>
              <a:rPr lang="en-US" sz="2400" dirty="0"/>
              <a:t>  context 'When all attributes are default, on </a:t>
            </a:r>
            <a:r>
              <a:rPr lang="en-US" sz="2400" dirty="0" smtClean="0"/>
              <a:t>Ubuntu' </a:t>
            </a:r>
            <a:r>
              <a:rPr lang="en-US" sz="2400" dirty="0"/>
              <a:t>do</a:t>
            </a:r>
          </a:p>
          <a:p>
            <a:r>
              <a:rPr lang="en-US" sz="2400" dirty="0"/>
              <a:t>    let(:</a:t>
            </a:r>
            <a:r>
              <a:rPr lang="en-US" sz="2400" dirty="0" err="1"/>
              <a:t>chef_run</a:t>
            </a:r>
            <a:r>
              <a:rPr lang="en-US" sz="2400" dirty="0"/>
              <a:t>) do</a:t>
            </a:r>
          </a:p>
          <a:p>
            <a:r>
              <a:rPr lang="en-US" sz="2400" dirty="0"/>
              <a:t>      runner = </a:t>
            </a:r>
            <a:r>
              <a:rPr lang="en-US" sz="2400" dirty="0" err="1"/>
              <a:t>ChefSpec</a:t>
            </a:r>
            <a:r>
              <a:rPr lang="en-US" sz="2400" dirty="0"/>
              <a:t>::</a:t>
            </a:r>
            <a:r>
              <a:rPr lang="en-US" sz="2400" dirty="0" err="1" smtClean="0"/>
              <a:t>ServerRunner.new</a:t>
            </a:r>
            <a:r>
              <a:rPr lang="en-US" sz="2400" dirty="0" smtClean="0"/>
              <a:t>(platform: '</a:t>
            </a:r>
            <a:r>
              <a:rPr lang="en-US" sz="2400" dirty="0" err="1" smtClean="0"/>
              <a:t>ubuntu</a:t>
            </a:r>
            <a:r>
              <a:rPr lang="en-US" sz="2400" dirty="0" smtClean="0"/>
              <a:t>', version: '14.04')</a:t>
            </a:r>
            <a:endParaRPr lang="en-US" sz="2400" dirty="0"/>
          </a:p>
          <a:p>
            <a:r>
              <a:rPr lang="en-US" sz="2400" dirty="0"/>
              <a:t>      </a:t>
            </a:r>
            <a:r>
              <a:rPr lang="en-US" sz="2400" dirty="0" err="1"/>
              <a:t>runner.converge</a:t>
            </a:r>
            <a:r>
              <a:rPr lang="en-US" sz="2400" dirty="0"/>
              <a:t>(</a:t>
            </a:r>
            <a:r>
              <a:rPr lang="en-US" sz="2400" dirty="0" err="1"/>
              <a:t>described_recipe</a:t>
            </a:r>
            <a:r>
              <a:rPr lang="en-US" sz="2400" dirty="0"/>
              <a:t>)</a:t>
            </a:r>
          </a:p>
          <a:p>
            <a:r>
              <a:rPr lang="en-US" sz="2400" dirty="0"/>
              <a:t>    </a:t>
            </a:r>
            <a:r>
              <a:rPr lang="en-US" sz="2400" dirty="0" smtClean="0"/>
              <a:t>end</a:t>
            </a:r>
          </a:p>
          <a:p>
            <a:r>
              <a:rPr lang="en-US" sz="2400" dirty="0" smtClean="0"/>
              <a:t>    # ... it converges successfully ...</a:t>
            </a:r>
          </a:p>
          <a:p>
            <a:endParaRPr lang="en-US" sz="2400" dirty="0" smtClean="0"/>
          </a:p>
          <a:p>
            <a:r>
              <a:rPr lang="en-US" sz="2400" dirty="0"/>
              <a:t> </a:t>
            </a:r>
            <a:r>
              <a:rPr lang="en-US" sz="2400" dirty="0" smtClean="0"/>
              <a:t>   it </a:t>
            </a:r>
            <a:r>
              <a:rPr lang="en-US" sz="2400" dirty="0"/>
              <a:t>'creates a default index html page' do</a:t>
            </a:r>
          </a:p>
          <a:p>
            <a:r>
              <a:rPr lang="en-US" sz="2400" dirty="0"/>
              <a:t>      expect(</a:t>
            </a:r>
            <a:r>
              <a:rPr lang="en-US" sz="2400" dirty="0" err="1"/>
              <a:t>chef_run</a:t>
            </a:r>
            <a:r>
              <a:rPr lang="en-US" sz="2400" dirty="0"/>
              <a:t>).to </a:t>
            </a:r>
            <a:r>
              <a:rPr lang="en-US" sz="2400" dirty="0" err="1"/>
              <a:t>create_file</a:t>
            </a:r>
            <a:r>
              <a:rPr lang="en-US" sz="2400" dirty="0"/>
              <a:t>('/</a:t>
            </a:r>
            <a:r>
              <a:rPr lang="en-US" sz="2400" dirty="0" err="1"/>
              <a:t>var</a:t>
            </a:r>
            <a:r>
              <a:rPr lang="en-US" sz="2400" dirty="0"/>
              <a:t>/www/html/</a:t>
            </a:r>
            <a:r>
              <a:rPr lang="en-US" sz="2400" dirty="0" err="1"/>
              <a:t>index.html</a:t>
            </a:r>
            <a:r>
              <a:rPr lang="en-US" sz="2400" dirty="0"/>
              <a:t>')</a:t>
            </a:r>
          </a:p>
          <a:p>
            <a:r>
              <a:rPr lang="en-US" sz="2400" dirty="0"/>
              <a:t>    </a:t>
            </a:r>
            <a:r>
              <a:rPr lang="en-US" sz="2400" dirty="0" smtClean="0"/>
              <a:t>end</a:t>
            </a:r>
          </a:p>
          <a:p>
            <a:r>
              <a:rPr lang="en-US" sz="2400" dirty="0" smtClean="0"/>
              <a:t>  </a:t>
            </a:r>
            <a:r>
              <a:rPr lang="en-US" sz="2400" dirty="0" smtClean="0"/>
              <a:t>end</a:t>
            </a:r>
          </a:p>
          <a:p>
            <a:r>
              <a:rPr lang="en-US" sz="2400" dirty="0" smtClean="0"/>
              <a:t>end</a:t>
            </a:r>
            <a:endParaRPr lang="en-US" sz="2400" dirty="0"/>
          </a:p>
        </p:txBody>
      </p:sp>
      <p:sp>
        <p:nvSpPr>
          <p:cNvPr id="4" name="Text Placeholder 3"/>
          <p:cNvSpPr>
            <a:spLocks noGrp="1"/>
          </p:cNvSpPr>
          <p:nvPr>
            <p:ph type="body" sz="quarter" idx="11"/>
          </p:nvPr>
        </p:nvSpPr>
        <p:spPr>
          <a:xfrm>
            <a:off x="1121104" y="1337150"/>
            <a:ext cx="14626896" cy="566391"/>
          </a:xfrm>
        </p:spPr>
        <p:txBody>
          <a:bodyPr/>
          <a:lstStyle/>
          <a:p>
            <a:r>
              <a:rPr lang="en-US" dirty="0" smtClean="0"/>
              <a:t>~/</a:t>
            </a:r>
            <a:r>
              <a:rPr lang="en-US" dirty="0" smtClean="0"/>
              <a:t>spec/unit/recipes/</a:t>
            </a:r>
            <a:r>
              <a:rPr lang="en-US" dirty="0" err="1" smtClean="0"/>
              <a:t>configuration_spec.rb</a:t>
            </a:r>
            <a:endParaRPr lang="en-US" dirty="0"/>
          </a:p>
        </p:txBody>
      </p:sp>
      <p:sp>
        <p:nvSpPr>
          <p:cNvPr id="6" name="Text Placeholder 5"/>
          <p:cNvSpPr>
            <a:spLocks noGrp="1"/>
          </p:cNvSpPr>
          <p:nvPr>
            <p:ph type="body" sz="quarter" idx="13"/>
          </p:nvPr>
        </p:nvSpPr>
        <p:spPr>
          <a:xfrm>
            <a:off x="1121104" y="2529840"/>
            <a:ext cx="14626896" cy="5171440"/>
          </a:xfrm>
        </p:spPr>
        <p:txBody>
          <a:bodyPr/>
          <a:lstStyle/>
          <a:p>
            <a:endParaRPr lang="en-US" dirty="0"/>
          </a:p>
        </p:txBody>
      </p:sp>
    </p:spTree>
    <p:extLst>
      <p:ext uri="{BB962C8B-B14F-4D97-AF65-F5344CB8AC3E}">
        <p14:creationId xmlns:p14="http://schemas.microsoft.com/office/powerpoint/2010/main" val="1608564010"/>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a:p>
          <a:p>
            <a:r>
              <a:rPr lang="en-US" dirty="0"/>
              <a:t>Finished in 1.84 seconds (files took 4.22 seconds to load)</a:t>
            </a:r>
          </a:p>
          <a:p>
            <a:r>
              <a:rPr lang="en-US" dirty="0"/>
              <a:t>4</a:t>
            </a:r>
            <a:r>
              <a:rPr lang="en-US" dirty="0" smtClean="0"/>
              <a:t> </a:t>
            </a:r>
            <a:r>
              <a:rPr lang="en-US" dirty="0"/>
              <a:t>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a:t>
            </a:r>
            <a:r>
              <a:rPr lang="en-US" dirty="0" smtClean="0"/>
              <a:t>spec/unit/recipes/</a:t>
            </a:r>
            <a:r>
              <a:rPr lang="en-US" dirty="0" err="1" smtClean="0"/>
              <a:t>configuration_spec.rb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1126061084"/>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Attribute to Support Platforms</a:t>
            </a:r>
            <a:endParaRPr lang="en-US" dirty="0"/>
          </a:p>
        </p:txBody>
      </p:sp>
      <p:sp>
        <p:nvSpPr>
          <p:cNvPr id="3" name="Content Placeholder 2"/>
          <p:cNvSpPr>
            <a:spLocks noGrp="1"/>
          </p:cNvSpPr>
          <p:nvPr>
            <p:ph sz="quarter" idx="10"/>
          </p:nvPr>
        </p:nvSpPr>
        <p:spPr/>
        <p:txBody>
          <a:bodyPr>
            <a:normAutofit/>
          </a:bodyPr>
          <a:lstStyle/>
          <a:p>
            <a:r>
              <a:rPr lang="en-US" sz="2400" dirty="0" smtClean="0"/>
              <a:t>case node['platform']</a:t>
            </a:r>
          </a:p>
          <a:p>
            <a:r>
              <a:rPr lang="en-US" sz="2400" dirty="0" smtClean="0"/>
              <a:t>when '</a:t>
            </a:r>
            <a:r>
              <a:rPr lang="en-US" sz="2400" dirty="0" err="1" smtClean="0"/>
              <a:t>ubuntu</a:t>
            </a:r>
            <a:r>
              <a:rPr lang="en-US" sz="2400" dirty="0" smtClean="0"/>
              <a:t>'</a:t>
            </a:r>
          </a:p>
          <a:p>
            <a:r>
              <a:rPr lang="en-US" sz="2400" dirty="0"/>
              <a:t> </a:t>
            </a:r>
            <a:r>
              <a:rPr lang="en-US" sz="2400" dirty="0" smtClean="0"/>
              <a:t> default['</a:t>
            </a:r>
            <a:r>
              <a:rPr lang="en-US" sz="2400" dirty="0" err="1" smtClean="0"/>
              <a:t>httpd</a:t>
            </a:r>
            <a:r>
              <a:rPr lang="en-US" sz="2400" dirty="0" smtClean="0"/>
              <a:t>']['</a:t>
            </a:r>
            <a:r>
              <a:rPr lang="en-US" sz="2400" dirty="0" err="1" smtClean="0"/>
              <a:t>package_name</a:t>
            </a:r>
            <a:r>
              <a:rPr lang="en-US" sz="2400" dirty="0" smtClean="0"/>
              <a:t>'] = 'apache2'</a:t>
            </a:r>
          </a:p>
          <a:p>
            <a:r>
              <a:rPr lang="en-US" sz="2400" dirty="0" smtClean="0"/>
              <a:t>  default</a:t>
            </a:r>
            <a:r>
              <a:rPr lang="en-US" sz="2400" dirty="0"/>
              <a:t>['</a:t>
            </a:r>
            <a:r>
              <a:rPr lang="en-US" sz="2400" dirty="0" err="1"/>
              <a:t>httpd</a:t>
            </a:r>
            <a:r>
              <a:rPr lang="en-US" sz="2400" dirty="0"/>
              <a:t>']['</a:t>
            </a:r>
            <a:r>
              <a:rPr lang="en-US" sz="2400" dirty="0" err="1"/>
              <a:t>service_name</a:t>
            </a:r>
            <a:r>
              <a:rPr lang="en-US" sz="2400" dirty="0"/>
              <a:t>'] = </a:t>
            </a:r>
            <a:r>
              <a:rPr lang="en-US" sz="2400" dirty="0" smtClean="0"/>
              <a:t>'apache2</a:t>
            </a:r>
            <a:r>
              <a:rPr lang="en-US" sz="2400" dirty="0" smtClean="0"/>
              <a:t>'</a:t>
            </a:r>
          </a:p>
          <a:p>
            <a:r>
              <a:rPr lang="en-US" sz="2400" dirty="0" smtClean="0"/>
              <a:t>  default</a:t>
            </a:r>
            <a:r>
              <a:rPr lang="en-US" sz="2400" dirty="0"/>
              <a:t>['</a:t>
            </a:r>
            <a:r>
              <a:rPr lang="en-US" sz="2400" dirty="0" err="1"/>
              <a:t>httpd</a:t>
            </a:r>
            <a:r>
              <a:rPr lang="en-US" sz="2400" dirty="0"/>
              <a:t>']['</a:t>
            </a:r>
            <a:r>
              <a:rPr lang="en-US" sz="2400" dirty="0" err="1"/>
              <a:t>default_index_html</a:t>
            </a:r>
            <a:r>
              <a:rPr lang="en-US" sz="2400" dirty="0"/>
              <a:t>'] = '/</a:t>
            </a:r>
            <a:r>
              <a:rPr lang="en-US" sz="2400" dirty="0" err="1"/>
              <a:t>var</a:t>
            </a:r>
            <a:r>
              <a:rPr lang="en-US" sz="2400" dirty="0"/>
              <a:t>/www/html/</a:t>
            </a:r>
            <a:r>
              <a:rPr lang="en-US" sz="2400" dirty="0" err="1"/>
              <a:t>index.html</a:t>
            </a:r>
            <a:r>
              <a:rPr lang="en-US" sz="2400" dirty="0" smtClean="0"/>
              <a:t>'</a:t>
            </a:r>
            <a:endParaRPr lang="en-US" sz="2400" dirty="0" smtClean="0"/>
          </a:p>
          <a:p>
            <a:r>
              <a:rPr lang="en-US" sz="2400" dirty="0" smtClean="0"/>
              <a:t>else</a:t>
            </a:r>
          </a:p>
          <a:p>
            <a:r>
              <a:rPr lang="en-US" sz="2400" dirty="0"/>
              <a:t> </a:t>
            </a:r>
            <a:r>
              <a:rPr lang="en-US" sz="2400" dirty="0" smtClean="0"/>
              <a:t> default</a:t>
            </a:r>
            <a:r>
              <a:rPr lang="en-US" sz="2400" dirty="0"/>
              <a:t>['</a:t>
            </a:r>
            <a:r>
              <a:rPr lang="en-US" sz="2400" dirty="0" err="1"/>
              <a:t>httpd</a:t>
            </a:r>
            <a:r>
              <a:rPr lang="en-US" sz="2400" dirty="0"/>
              <a:t>']['</a:t>
            </a:r>
            <a:r>
              <a:rPr lang="en-US" sz="2400" dirty="0" err="1"/>
              <a:t>package_name</a:t>
            </a:r>
            <a:r>
              <a:rPr lang="en-US" sz="2400" dirty="0"/>
              <a:t>'] = </a:t>
            </a:r>
            <a:r>
              <a:rPr lang="en-US" sz="2400" dirty="0" smtClean="0"/>
              <a:t>'</a:t>
            </a:r>
            <a:r>
              <a:rPr lang="en-US" sz="2400" dirty="0" err="1" smtClean="0"/>
              <a:t>httpd</a:t>
            </a:r>
            <a:r>
              <a:rPr lang="en-US" sz="2400" dirty="0" smtClean="0"/>
              <a:t>'</a:t>
            </a:r>
          </a:p>
          <a:p>
            <a:r>
              <a:rPr lang="en-US" sz="2400" dirty="0" smtClean="0"/>
              <a:t>  default</a:t>
            </a:r>
            <a:r>
              <a:rPr lang="en-US" sz="2400" dirty="0"/>
              <a:t>['</a:t>
            </a:r>
            <a:r>
              <a:rPr lang="en-US" sz="2400" dirty="0" err="1"/>
              <a:t>httpd</a:t>
            </a:r>
            <a:r>
              <a:rPr lang="en-US" sz="2400" dirty="0"/>
              <a:t>'][</a:t>
            </a:r>
            <a:r>
              <a:rPr lang="en-US" sz="2400" dirty="0" smtClean="0"/>
              <a:t>'</a:t>
            </a:r>
            <a:r>
              <a:rPr lang="en-US" sz="2400" dirty="0" err="1" smtClean="0"/>
              <a:t>service_name</a:t>
            </a:r>
            <a:r>
              <a:rPr lang="en-US" sz="2400" dirty="0" smtClean="0"/>
              <a:t>'] </a:t>
            </a:r>
            <a:r>
              <a:rPr lang="en-US" sz="2400" dirty="0"/>
              <a:t>= '</a:t>
            </a:r>
            <a:r>
              <a:rPr lang="en-US" sz="2400" dirty="0" err="1"/>
              <a:t>httpd</a:t>
            </a:r>
            <a:r>
              <a:rPr lang="en-US" sz="2400" dirty="0" smtClean="0"/>
              <a:t>'</a:t>
            </a:r>
          </a:p>
          <a:p>
            <a:r>
              <a:rPr lang="en-US" sz="2400" dirty="0" smtClean="0"/>
              <a:t>  default</a:t>
            </a:r>
            <a:r>
              <a:rPr lang="en-US" sz="2400" dirty="0"/>
              <a:t>['</a:t>
            </a:r>
            <a:r>
              <a:rPr lang="en-US" sz="2400" dirty="0" err="1"/>
              <a:t>httpd</a:t>
            </a:r>
            <a:r>
              <a:rPr lang="en-US" sz="2400" dirty="0"/>
              <a:t>']['</a:t>
            </a:r>
            <a:r>
              <a:rPr lang="en-US" sz="2400" dirty="0" err="1"/>
              <a:t>default_index_html</a:t>
            </a:r>
            <a:r>
              <a:rPr lang="en-US" sz="2400" dirty="0"/>
              <a:t>'] = '/</a:t>
            </a:r>
            <a:r>
              <a:rPr lang="en-US" sz="2400" dirty="0" err="1"/>
              <a:t>var</a:t>
            </a:r>
            <a:r>
              <a:rPr lang="en-US" sz="2400" dirty="0"/>
              <a:t>/www/html/</a:t>
            </a:r>
            <a:r>
              <a:rPr lang="en-US" sz="2400" dirty="0" err="1"/>
              <a:t>index.html</a:t>
            </a:r>
            <a:r>
              <a:rPr lang="en-US" sz="2400" dirty="0" smtClean="0"/>
              <a:t>'</a:t>
            </a:r>
            <a:endParaRPr lang="en-US" sz="2400" dirty="0" smtClean="0"/>
          </a:p>
          <a:p>
            <a:r>
              <a:rPr lang="en-US" sz="2400" dirty="0" smtClean="0"/>
              <a:t>end</a:t>
            </a:r>
          </a:p>
          <a:p>
            <a:endParaRPr lang="en-US" sz="2400" dirty="0"/>
          </a:p>
          <a:p>
            <a:endParaRPr lang="en-US" sz="2400" dirty="0" smtClean="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7" name="Rectangle 6"/>
          <p:cNvSpPr/>
          <p:nvPr/>
        </p:nvSpPr>
        <p:spPr bwMode="auto">
          <a:xfrm>
            <a:off x="1121833" y="5775290"/>
            <a:ext cx="14414500" cy="513691"/>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smtClean="0">
              <a:gradFill>
                <a:gsLst>
                  <a:gs pos="0">
                    <a:srgbClr val="FFFFFF"/>
                  </a:gs>
                  <a:gs pos="100000">
                    <a:srgbClr val="FFFFFF"/>
                  </a:gs>
                </a:gsLst>
                <a:lin ang="5400000" scaled="0"/>
              </a:gradFill>
            </a:endParaRPr>
          </a:p>
        </p:txBody>
      </p:sp>
      <p:sp>
        <p:nvSpPr>
          <p:cNvPr id="8" name="Text Placeholder 5"/>
          <p:cNvSpPr>
            <a:spLocks noGrp="1"/>
          </p:cNvSpPr>
          <p:nvPr>
            <p:ph type="body" sz="quarter" idx="13"/>
          </p:nvPr>
        </p:nvSpPr>
        <p:spPr>
          <a:xfrm>
            <a:off x="1135063" y="3984626"/>
            <a:ext cx="14404975" cy="469900"/>
          </a:xfrm>
        </p:spPr>
        <p:txBody>
          <a:bodyPr/>
          <a:lstStyle/>
          <a:p>
            <a:endParaRPr lang="en-US"/>
          </a:p>
        </p:txBody>
      </p:sp>
    </p:spTree>
    <p:extLst>
      <p:ext uri="{BB962C8B-B14F-4D97-AF65-F5344CB8AC3E}">
        <p14:creationId xmlns:p14="http://schemas.microsoft.com/office/powerpoint/2010/main" val="385943088"/>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a:p>
          <a:p>
            <a:r>
              <a:rPr lang="en-US" dirty="0"/>
              <a:t>Finished in 1.84 seconds (files took 4.22 seconds to load)</a:t>
            </a:r>
          </a:p>
          <a:p>
            <a:r>
              <a:rPr lang="en-US" dirty="0"/>
              <a:t>4</a:t>
            </a:r>
            <a:r>
              <a:rPr lang="en-US" dirty="0" smtClean="0"/>
              <a:t> </a:t>
            </a:r>
            <a:r>
              <a:rPr lang="en-US" dirty="0"/>
              <a:t>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a:t>
            </a:r>
            <a:r>
              <a:rPr lang="en-US" dirty="0" smtClean="0"/>
              <a:t>spec/unit/recipes/</a:t>
            </a:r>
            <a:r>
              <a:rPr lang="en-US" dirty="0" err="1" smtClean="0"/>
              <a:t>configuration_spec.rb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1634682964"/>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Attribute to Support Platforms</a:t>
            </a:r>
            <a:endParaRPr lang="en-US" dirty="0"/>
          </a:p>
        </p:txBody>
      </p:sp>
      <p:sp>
        <p:nvSpPr>
          <p:cNvPr id="3" name="Content Placeholder 2"/>
          <p:cNvSpPr>
            <a:spLocks noGrp="1"/>
          </p:cNvSpPr>
          <p:nvPr>
            <p:ph sz="quarter" idx="10"/>
          </p:nvPr>
        </p:nvSpPr>
        <p:spPr/>
        <p:txBody>
          <a:bodyPr>
            <a:normAutofit/>
          </a:bodyPr>
          <a:lstStyle/>
          <a:p>
            <a:r>
              <a:rPr lang="en-US" sz="2400" dirty="0" smtClean="0"/>
              <a:t>case node['platform']</a:t>
            </a:r>
          </a:p>
          <a:p>
            <a:r>
              <a:rPr lang="en-US" sz="2400" dirty="0" smtClean="0"/>
              <a:t>when '</a:t>
            </a:r>
            <a:r>
              <a:rPr lang="en-US" sz="2400" dirty="0" err="1" smtClean="0"/>
              <a:t>ubuntu</a:t>
            </a:r>
            <a:r>
              <a:rPr lang="en-US" sz="2400" dirty="0" smtClean="0"/>
              <a:t>'</a:t>
            </a:r>
          </a:p>
          <a:p>
            <a:r>
              <a:rPr lang="en-US" sz="2400" dirty="0"/>
              <a:t> </a:t>
            </a:r>
            <a:r>
              <a:rPr lang="en-US" sz="2400" dirty="0" smtClean="0"/>
              <a:t> default['</a:t>
            </a:r>
            <a:r>
              <a:rPr lang="en-US" sz="2400" dirty="0" err="1" smtClean="0"/>
              <a:t>httpd</a:t>
            </a:r>
            <a:r>
              <a:rPr lang="en-US" sz="2400" dirty="0" smtClean="0"/>
              <a:t>']['</a:t>
            </a:r>
            <a:r>
              <a:rPr lang="en-US" sz="2400" dirty="0" err="1" smtClean="0"/>
              <a:t>package_name</a:t>
            </a:r>
            <a:r>
              <a:rPr lang="en-US" sz="2400" dirty="0" smtClean="0"/>
              <a:t>'] = 'apache2'</a:t>
            </a:r>
          </a:p>
          <a:p>
            <a:r>
              <a:rPr lang="en-US" sz="2400" dirty="0" smtClean="0"/>
              <a:t>  default</a:t>
            </a:r>
            <a:r>
              <a:rPr lang="en-US" sz="2400" dirty="0"/>
              <a:t>['</a:t>
            </a:r>
            <a:r>
              <a:rPr lang="en-US" sz="2400" dirty="0" err="1"/>
              <a:t>httpd</a:t>
            </a:r>
            <a:r>
              <a:rPr lang="en-US" sz="2400" dirty="0"/>
              <a:t>']['</a:t>
            </a:r>
            <a:r>
              <a:rPr lang="en-US" sz="2400" dirty="0" err="1"/>
              <a:t>service_name</a:t>
            </a:r>
            <a:r>
              <a:rPr lang="en-US" sz="2400" dirty="0"/>
              <a:t>'] = </a:t>
            </a:r>
            <a:r>
              <a:rPr lang="en-US" sz="2400" dirty="0" smtClean="0"/>
              <a:t>'apache2</a:t>
            </a:r>
            <a:r>
              <a:rPr lang="en-US" sz="2400" dirty="0" smtClean="0"/>
              <a:t>'</a:t>
            </a:r>
          </a:p>
          <a:p>
            <a:r>
              <a:rPr lang="en-US" sz="2400" dirty="0" smtClean="0"/>
              <a:t>  default</a:t>
            </a:r>
            <a:r>
              <a:rPr lang="en-US" sz="2400" dirty="0"/>
              <a:t>['</a:t>
            </a:r>
            <a:r>
              <a:rPr lang="en-US" sz="2400" dirty="0" err="1"/>
              <a:t>httpd</a:t>
            </a:r>
            <a:r>
              <a:rPr lang="en-US" sz="2400" dirty="0"/>
              <a:t>']['</a:t>
            </a:r>
            <a:r>
              <a:rPr lang="en-US" sz="2400" dirty="0" err="1"/>
              <a:t>default_index_html</a:t>
            </a:r>
            <a:r>
              <a:rPr lang="en-US" sz="2400" dirty="0"/>
              <a:t>'] = '/</a:t>
            </a:r>
            <a:r>
              <a:rPr lang="en-US" sz="2400" dirty="0" err="1" smtClean="0"/>
              <a:t>var</a:t>
            </a:r>
            <a:r>
              <a:rPr lang="en-US" sz="2400" dirty="0" smtClean="0"/>
              <a:t>/www/html/index.html2'</a:t>
            </a:r>
            <a:endParaRPr lang="en-US" sz="2400" dirty="0" smtClean="0"/>
          </a:p>
          <a:p>
            <a:r>
              <a:rPr lang="en-US" sz="2400" dirty="0" smtClean="0"/>
              <a:t>else</a:t>
            </a:r>
          </a:p>
          <a:p>
            <a:r>
              <a:rPr lang="en-US" sz="2400" dirty="0"/>
              <a:t> </a:t>
            </a:r>
            <a:r>
              <a:rPr lang="en-US" sz="2400" dirty="0" smtClean="0"/>
              <a:t> default</a:t>
            </a:r>
            <a:r>
              <a:rPr lang="en-US" sz="2400" dirty="0"/>
              <a:t>['</a:t>
            </a:r>
            <a:r>
              <a:rPr lang="en-US" sz="2400" dirty="0" err="1"/>
              <a:t>httpd</a:t>
            </a:r>
            <a:r>
              <a:rPr lang="en-US" sz="2400" dirty="0"/>
              <a:t>']['</a:t>
            </a:r>
            <a:r>
              <a:rPr lang="en-US" sz="2400" dirty="0" err="1"/>
              <a:t>package_name</a:t>
            </a:r>
            <a:r>
              <a:rPr lang="en-US" sz="2400" dirty="0"/>
              <a:t>'] = </a:t>
            </a:r>
            <a:r>
              <a:rPr lang="en-US" sz="2400" dirty="0" smtClean="0"/>
              <a:t>'</a:t>
            </a:r>
            <a:r>
              <a:rPr lang="en-US" sz="2400" dirty="0" err="1" smtClean="0"/>
              <a:t>httpd</a:t>
            </a:r>
            <a:r>
              <a:rPr lang="en-US" sz="2400" dirty="0" smtClean="0"/>
              <a:t>'</a:t>
            </a:r>
          </a:p>
          <a:p>
            <a:r>
              <a:rPr lang="en-US" sz="2400" dirty="0" smtClean="0"/>
              <a:t>  default</a:t>
            </a:r>
            <a:r>
              <a:rPr lang="en-US" sz="2400" dirty="0"/>
              <a:t>['</a:t>
            </a:r>
            <a:r>
              <a:rPr lang="en-US" sz="2400" dirty="0" err="1"/>
              <a:t>httpd</a:t>
            </a:r>
            <a:r>
              <a:rPr lang="en-US" sz="2400" dirty="0"/>
              <a:t>'][</a:t>
            </a:r>
            <a:r>
              <a:rPr lang="en-US" sz="2400" dirty="0" smtClean="0"/>
              <a:t>'</a:t>
            </a:r>
            <a:r>
              <a:rPr lang="en-US" sz="2400" dirty="0" err="1" smtClean="0"/>
              <a:t>service_name</a:t>
            </a:r>
            <a:r>
              <a:rPr lang="en-US" sz="2400" dirty="0" smtClean="0"/>
              <a:t>'] </a:t>
            </a:r>
            <a:r>
              <a:rPr lang="en-US" sz="2400" dirty="0"/>
              <a:t>= '</a:t>
            </a:r>
            <a:r>
              <a:rPr lang="en-US" sz="2400" dirty="0" err="1"/>
              <a:t>httpd</a:t>
            </a:r>
            <a:r>
              <a:rPr lang="en-US" sz="2400" dirty="0" smtClean="0"/>
              <a:t>'</a:t>
            </a:r>
          </a:p>
          <a:p>
            <a:r>
              <a:rPr lang="en-US" sz="2400" dirty="0" smtClean="0"/>
              <a:t>  default</a:t>
            </a:r>
            <a:r>
              <a:rPr lang="en-US" sz="2400" dirty="0"/>
              <a:t>['</a:t>
            </a:r>
            <a:r>
              <a:rPr lang="en-US" sz="2400" dirty="0" err="1"/>
              <a:t>httpd</a:t>
            </a:r>
            <a:r>
              <a:rPr lang="en-US" sz="2400" dirty="0"/>
              <a:t>']['</a:t>
            </a:r>
            <a:r>
              <a:rPr lang="en-US" sz="2400" dirty="0" err="1"/>
              <a:t>default_index_html</a:t>
            </a:r>
            <a:r>
              <a:rPr lang="en-US" sz="2400" dirty="0"/>
              <a:t>'] = '/</a:t>
            </a:r>
            <a:r>
              <a:rPr lang="en-US" sz="2400" dirty="0" err="1"/>
              <a:t>var</a:t>
            </a:r>
            <a:r>
              <a:rPr lang="en-US" sz="2400" dirty="0"/>
              <a:t>/www/html/</a:t>
            </a:r>
            <a:r>
              <a:rPr lang="en-US" sz="2400" dirty="0" err="1"/>
              <a:t>index.html</a:t>
            </a:r>
            <a:r>
              <a:rPr lang="en-US" sz="2400" dirty="0" smtClean="0"/>
              <a:t>'</a:t>
            </a:r>
            <a:endParaRPr lang="en-US" sz="2400" dirty="0" smtClean="0"/>
          </a:p>
          <a:p>
            <a:r>
              <a:rPr lang="en-US" sz="2400" dirty="0" smtClean="0"/>
              <a:t>end</a:t>
            </a:r>
          </a:p>
          <a:p>
            <a:endParaRPr lang="en-US" sz="2400" dirty="0"/>
          </a:p>
          <a:p>
            <a:endParaRPr lang="en-US" sz="2400" dirty="0" smtClean="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7" name="Rectangle 6"/>
          <p:cNvSpPr/>
          <p:nvPr/>
        </p:nvSpPr>
        <p:spPr bwMode="auto">
          <a:xfrm>
            <a:off x="1121833" y="5775290"/>
            <a:ext cx="14414500" cy="513691"/>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smtClean="0">
              <a:gradFill>
                <a:gsLst>
                  <a:gs pos="0">
                    <a:srgbClr val="FFFFFF"/>
                  </a:gs>
                  <a:gs pos="100000">
                    <a:srgbClr val="FFFFFF"/>
                  </a:gs>
                </a:gsLst>
                <a:lin ang="5400000" scaled="0"/>
              </a:gradFill>
            </a:endParaRPr>
          </a:p>
        </p:txBody>
      </p:sp>
      <p:sp>
        <p:nvSpPr>
          <p:cNvPr id="8" name="Text Placeholder 5"/>
          <p:cNvSpPr>
            <a:spLocks noGrp="1"/>
          </p:cNvSpPr>
          <p:nvPr>
            <p:ph type="body" sz="quarter" idx="13"/>
          </p:nvPr>
        </p:nvSpPr>
        <p:spPr>
          <a:xfrm>
            <a:off x="1135063" y="3984626"/>
            <a:ext cx="14404975" cy="469900"/>
          </a:xfrm>
        </p:spPr>
        <p:txBody>
          <a:bodyPr/>
          <a:lstStyle/>
          <a:p>
            <a:endParaRPr lang="en-US"/>
          </a:p>
        </p:txBody>
      </p:sp>
    </p:spTree>
    <p:extLst>
      <p:ext uri="{BB962C8B-B14F-4D97-AF65-F5344CB8AC3E}">
        <p14:creationId xmlns:p14="http://schemas.microsoft.com/office/powerpoint/2010/main" val="309217268"/>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...F</a:t>
            </a:r>
            <a:endParaRPr lang="en-US" dirty="0"/>
          </a:p>
          <a:p>
            <a:endParaRPr lang="en-US" dirty="0"/>
          </a:p>
          <a:p>
            <a:r>
              <a:rPr lang="en-US" dirty="0"/>
              <a:t>Finished in 1.84 seconds (files took 4.22 seconds to load)</a:t>
            </a:r>
          </a:p>
          <a:p>
            <a:r>
              <a:rPr lang="en-US" dirty="0"/>
              <a:t>4</a:t>
            </a:r>
            <a:r>
              <a:rPr lang="en-US" dirty="0" smtClean="0"/>
              <a:t> </a:t>
            </a:r>
            <a:r>
              <a:rPr lang="en-US" dirty="0"/>
              <a:t>examples, </a:t>
            </a:r>
            <a:r>
              <a:rPr lang="en-US" dirty="0" smtClean="0"/>
              <a:t>1 </a:t>
            </a:r>
            <a:r>
              <a:rPr lang="en-US" dirty="0"/>
              <a:t>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a:t>
            </a:r>
            <a:r>
              <a:rPr lang="en-US" dirty="0" smtClean="0"/>
              <a:t>spec/unit/recipes/</a:t>
            </a:r>
            <a:r>
              <a:rPr lang="en-US" dirty="0" err="1" smtClean="0"/>
              <a:t>configuration_spec.rb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242946518"/>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Attribute to Support Platforms</a:t>
            </a:r>
            <a:endParaRPr lang="en-US" dirty="0"/>
          </a:p>
        </p:txBody>
      </p:sp>
      <p:sp>
        <p:nvSpPr>
          <p:cNvPr id="3" name="Content Placeholder 2"/>
          <p:cNvSpPr>
            <a:spLocks noGrp="1"/>
          </p:cNvSpPr>
          <p:nvPr>
            <p:ph sz="quarter" idx="10"/>
          </p:nvPr>
        </p:nvSpPr>
        <p:spPr/>
        <p:txBody>
          <a:bodyPr>
            <a:normAutofit/>
          </a:bodyPr>
          <a:lstStyle/>
          <a:p>
            <a:r>
              <a:rPr lang="en-US" sz="2400" dirty="0" smtClean="0"/>
              <a:t>case node['platform']</a:t>
            </a:r>
          </a:p>
          <a:p>
            <a:r>
              <a:rPr lang="en-US" sz="2400" dirty="0" smtClean="0"/>
              <a:t>when '</a:t>
            </a:r>
            <a:r>
              <a:rPr lang="en-US" sz="2400" dirty="0" err="1" smtClean="0"/>
              <a:t>ubuntu</a:t>
            </a:r>
            <a:r>
              <a:rPr lang="en-US" sz="2400" dirty="0" smtClean="0"/>
              <a:t>'</a:t>
            </a:r>
          </a:p>
          <a:p>
            <a:r>
              <a:rPr lang="en-US" sz="2400" dirty="0"/>
              <a:t> </a:t>
            </a:r>
            <a:r>
              <a:rPr lang="en-US" sz="2400" dirty="0" smtClean="0"/>
              <a:t> default['</a:t>
            </a:r>
            <a:r>
              <a:rPr lang="en-US" sz="2400" dirty="0" err="1" smtClean="0"/>
              <a:t>httpd</a:t>
            </a:r>
            <a:r>
              <a:rPr lang="en-US" sz="2400" dirty="0" smtClean="0"/>
              <a:t>']['</a:t>
            </a:r>
            <a:r>
              <a:rPr lang="en-US" sz="2400" dirty="0" err="1" smtClean="0"/>
              <a:t>package_name</a:t>
            </a:r>
            <a:r>
              <a:rPr lang="en-US" sz="2400" dirty="0" smtClean="0"/>
              <a:t>'] = 'apache2'</a:t>
            </a:r>
          </a:p>
          <a:p>
            <a:r>
              <a:rPr lang="en-US" sz="2400" dirty="0" smtClean="0"/>
              <a:t>  default</a:t>
            </a:r>
            <a:r>
              <a:rPr lang="en-US" sz="2400" dirty="0"/>
              <a:t>['</a:t>
            </a:r>
            <a:r>
              <a:rPr lang="en-US" sz="2400" dirty="0" err="1"/>
              <a:t>httpd</a:t>
            </a:r>
            <a:r>
              <a:rPr lang="en-US" sz="2400" dirty="0"/>
              <a:t>']['</a:t>
            </a:r>
            <a:r>
              <a:rPr lang="en-US" sz="2400" dirty="0" err="1"/>
              <a:t>service_name</a:t>
            </a:r>
            <a:r>
              <a:rPr lang="en-US" sz="2400" dirty="0"/>
              <a:t>'] = </a:t>
            </a:r>
            <a:r>
              <a:rPr lang="en-US" sz="2400" dirty="0" smtClean="0"/>
              <a:t>'apache2'</a:t>
            </a:r>
          </a:p>
          <a:p>
            <a:r>
              <a:rPr lang="en-US" sz="2400" dirty="0"/>
              <a:t>  default['</a:t>
            </a:r>
            <a:r>
              <a:rPr lang="en-US" sz="2400" dirty="0" err="1"/>
              <a:t>httpd</a:t>
            </a:r>
            <a:r>
              <a:rPr lang="en-US" sz="2400" dirty="0"/>
              <a:t>']['</a:t>
            </a:r>
            <a:r>
              <a:rPr lang="en-US" sz="2400" dirty="0" err="1"/>
              <a:t>default_index_html</a:t>
            </a:r>
            <a:r>
              <a:rPr lang="en-US" sz="2400" dirty="0"/>
              <a:t>'] = '/</a:t>
            </a:r>
            <a:r>
              <a:rPr lang="en-US" sz="2400" dirty="0" err="1"/>
              <a:t>var</a:t>
            </a:r>
            <a:r>
              <a:rPr lang="en-US" sz="2400" dirty="0"/>
              <a:t>/www/html/</a:t>
            </a:r>
            <a:r>
              <a:rPr lang="en-US" sz="2400" dirty="0" err="1"/>
              <a:t>index.html</a:t>
            </a:r>
            <a:r>
              <a:rPr lang="en-US" sz="2400" dirty="0" smtClean="0"/>
              <a:t>'</a:t>
            </a:r>
            <a:endParaRPr lang="en-US" sz="2400" dirty="0" smtClean="0"/>
          </a:p>
          <a:p>
            <a:r>
              <a:rPr lang="en-US" sz="2400" dirty="0" smtClean="0"/>
              <a:t>else</a:t>
            </a:r>
            <a:endParaRPr lang="en-US" sz="2400" dirty="0" smtClean="0"/>
          </a:p>
          <a:p>
            <a:r>
              <a:rPr lang="en-US" sz="2400" dirty="0"/>
              <a:t> </a:t>
            </a:r>
            <a:r>
              <a:rPr lang="en-US" sz="2400" dirty="0" smtClean="0"/>
              <a:t> default</a:t>
            </a:r>
            <a:r>
              <a:rPr lang="en-US" sz="2400" dirty="0"/>
              <a:t>['</a:t>
            </a:r>
            <a:r>
              <a:rPr lang="en-US" sz="2400" dirty="0" err="1"/>
              <a:t>httpd</a:t>
            </a:r>
            <a:r>
              <a:rPr lang="en-US" sz="2400" dirty="0"/>
              <a:t>']['</a:t>
            </a:r>
            <a:r>
              <a:rPr lang="en-US" sz="2400" dirty="0" err="1"/>
              <a:t>package_name</a:t>
            </a:r>
            <a:r>
              <a:rPr lang="en-US" sz="2400" dirty="0"/>
              <a:t>'] = </a:t>
            </a:r>
            <a:r>
              <a:rPr lang="en-US" sz="2400" dirty="0" smtClean="0"/>
              <a:t>'</a:t>
            </a:r>
            <a:r>
              <a:rPr lang="en-US" sz="2400" dirty="0" err="1" smtClean="0"/>
              <a:t>httpd</a:t>
            </a:r>
            <a:r>
              <a:rPr lang="en-US" sz="2400" dirty="0" smtClean="0"/>
              <a:t>'</a:t>
            </a:r>
          </a:p>
          <a:p>
            <a:r>
              <a:rPr lang="en-US" sz="2400" dirty="0" smtClean="0"/>
              <a:t>  default</a:t>
            </a:r>
            <a:r>
              <a:rPr lang="en-US" sz="2400" dirty="0"/>
              <a:t>['</a:t>
            </a:r>
            <a:r>
              <a:rPr lang="en-US" sz="2400" dirty="0" err="1"/>
              <a:t>httpd</a:t>
            </a:r>
            <a:r>
              <a:rPr lang="en-US" sz="2400" dirty="0"/>
              <a:t>'][</a:t>
            </a:r>
            <a:r>
              <a:rPr lang="en-US" sz="2400" dirty="0" smtClean="0"/>
              <a:t>'</a:t>
            </a:r>
            <a:r>
              <a:rPr lang="en-US" sz="2400" dirty="0" err="1" smtClean="0"/>
              <a:t>service_name</a:t>
            </a:r>
            <a:r>
              <a:rPr lang="en-US" sz="2400" dirty="0" smtClean="0"/>
              <a:t>'] </a:t>
            </a:r>
            <a:r>
              <a:rPr lang="en-US" sz="2400" dirty="0"/>
              <a:t>= '</a:t>
            </a:r>
            <a:r>
              <a:rPr lang="en-US" sz="2400" dirty="0" err="1"/>
              <a:t>httpd</a:t>
            </a:r>
            <a:r>
              <a:rPr lang="en-US" sz="2400" dirty="0" smtClean="0"/>
              <a:t>'</a:t>
            </a:r>
          </a:p>
          <a:p>
            <a:r>
              <a:rPr lang="en-US" sz="2400" dirty="0" smtClean="0"/>
              <a:t>  default</a:t>
            </a:r>
            <a:r>
              <a:rPr lang="en-US" sz="2400" dirty="0"/>
              <a:t>['</a:t>
            </a:r>
            <a:r>
              <a:rPr lang="en-US" sz="2400" dirty="0" err="1"/>
              <a:t>httpd</a:t>
            </a:r>
            <a:r>
              <a:rPr lang="en-US" sz="2400" dirty="0"/>
              <a:t>']['</a:t>
            </a:r>
            <a:r>
              <a:rPr lang="en-US" sz="2400" dirty="0" err="1"/>
              <a:t>default_index_html</a:t>
            </a:r>
            <a:r>
              <a:rPr lang="en-US" sz="2400" dirty="0"/>
              <a:t>'] = '/</a:t>
            </a:r>
            <a:r>
              <a:rPr lang="en-US" sz="2400" dirty="0" err="1"/>
              <a:t>var</a:t>
            </a:r>
            <a:r>
              <a:rPr lang="en-US" sz="2400" dirty="0"/>
              <a:t>/www/html/</a:t>
            </a:r>
            <a:r>
              <a:rPr lang="en-US" sz="2400" dirty="0" err="1"/>
              <a:t>index.html</a:t>
            </a:r>
            <a:r>
              <a:rPr lang="en-US" sz="2400" dirty="0" smtClean="0"/>
              <a:t>'</a:t>
            </a:r>
            <a:endParaRPr lang="en-US" sz="2400" dirty="0" smtClean="0"/>
          </a:p>
          <a:p>
            <a:r>
              <a:rPr lang="en-US" sz="2400" dirty="0" smtClean="0"/>
              <a:t>end</a:t>
            </a:r>
          </a:p>
          <a:p>
            <a:endParaRPr lang="en-US" sz="2400" dirty="0"/>
          </a:p>
          <a:p>
            <a:r>
              <a:rPr lang="en-US" sz="2400" dirty="0" smtClean="0"/>
              <a:t>default['</a:t>
            </a:r>
            <a:r>
              <a:rPr lang="en-US" sz="2400" dirty="0" err="1" smtClean="0"/>
              <a:t>httpd</a:t>
            </a:r>
            <a:r>
              <a:rPr lang="en-US" sz="2400" dirty="0" smtClean="0"/>
              <a:t>']['</a:t>
            </a:r>
            <a:r>
              <a:rPr lang="en-US" sz="2400" dirty="0" err="1" smtClean="0"/>
              <a:t>default_index_html</a:t>
            </a:r>
            <a:r>
              <a:rPr lang="en-US" sz="2400" dirty="0" smtClean="0"/>
              <a:t>'] = '/</a:t>
            </a:r>
            <a:r>
              <a:rPr lang="en-US" sz="2400" dirty="0" err="1" smtClean="0"/>
              <a:t>var</a:t>
            </a:r>
            <a:r>
              <a:rPr lang="en-US" sz="2400" dirty="0" smtClean="0"/>
              <a:t>/www/html/</a:t>
            </a:r>
            <a:r>
              <a:rPr lang="en-US" sz="2400" dirty="0" err="1" smtClean="0"/>
              <a:t>index.html</a:t>
            </a:r>
            <a:r>
              <a:rPr lang="en-US" sz="2400" dirty="0" smtClean="0"/>
              <a:t>'</a:t>
            </a:r>
            <a:endParaRPr lang="en-US" sz="2400" dirty="0" smtClean="0"/>
          </a:p>
          <a:p>
            <a:endParaRPr lang="en-US" sz="2400" dirty="0" smtClean="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7" name="Rectangle 6"/>
          <p:cNvSpPr/>
          <p:nvPr/>
        </p:nvSpPr>
        <p:spPr bwMode="auto">
          <a:xfrm>
            <a:off x="1121104" y="7186174"/>
            <a:ext cx="14414500" cy="513691"/>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smtClean="0">
              <a:gradFill>
                <a:gsLst>
                  <a:gs pos="0">
                    <a:srgbClr val="FFFFFF"/>
                  </a:gs>
                  <a:gs pos="100000">
                    <a:srgbClr val="FFFFFF"/>
                  </a:gs>
                </a:gsLst>
                <a:lin ang="5400000" scaled="0"/>
              </a:gradFill>
            </a:endParaRPr>
          </a:p>
        </p:txBody>
      </p:sp>
      <p:sp>
        <p:nvSpPr>
          <p:cNvPr id="9" name="Text Placeholder 5"/>
          <p:cNvSpPr>
            <a:spLocks noGrp="1"/>
          </p:cNvSpPr>
          <p:nvPr>
            <p:ph type="body" sz="quarter" idx="13"/>
          </p:nvPr>
        </p:nvSpPr>
        <p:spPr>
          <a:xfrm>
            <a:off x="1138657" y="3996373"/>
            <a:ext cx="14404975" cy="469900"/>
          </a:xfrm>
          <a:solidFill>
            <a:srgbClr val="FF0000">
              <a:alpha val="25000"/>
            </a:srgbClr>
          </a:solidFill>
        </p:spPr>
        <p:txBody>
          <a:bodyPr/>
          <a:lstStyle/>
          <a:p>
            <a:endParaRPr lang="en-US"/>
          </a:p>
        </p:txBody>
      </p:sp>
      <p:sp>
        <p:nvSpPr>
          <p:cNvPr id="10" name="Rectangle 9"/>
          <p:cNvSpPr/>
          <p:nvPr/>
        </p:nvSpPr>
        <p:spPr bwMode="auto">
          <a:xfrm>
            <a:off x="1121104" y="5814699"/>
            <a:ext cx="14414500" cy="513691"/>
          </a:xfrm>
          <a:prstGeom prst="rect">
            <a:avLst/>
          </a:prstGeom>
          <a:solidFill>
            <a:srgbClr val="FF0000">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16912620"/>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a:xfrm>
            <a:off x="1671638" y="3260725"/>
            <a:ext cx="12319000" cy="4710458"/>
          </a:xfrm>
        </p:spPr>
        <p:txBody>
          <a:bodyPr/>
          <a:lstStyle/>
          <a:p>
            <a:pPr>
              <a:lnSpc>
                <a:spcPct val="150000"/>
              </a:lnSpc>
              <a:buFont typeface="Wingdings" charset="2"/>
              <a:buChar char="ü"/>
            </a:pPr>
            <a:r>
              <a:rPr lang="en-US" dirty="0"/>
              <a:t>Write a test that verifies </a:t>
            </a:r>
            <a:r>
              <a:rPr lang="en-US" dirty="0" smtClean="0"/>
              <a:t>the file recipe chooses the same path (name) '/</a:t>
            </a:r>
            <a:r>
              <a:rPr lang="en-US" dirty="0" err="1" smtClean="0"/>
              <a:t>var</a:t>
            </a:r>
            <a:r>
              <a:rPr lang="en-US" dirty="0" smtClean="0"/>
              <a:t>/www/html/</a:t>
            </a:r>
            <a:r>
              <a:rPr lang="en-US" dirty="0" err="1" smtClean="0"/>
              <a:t>index.html</a:t>
            </a:r>
            <a:r>
              <a:rPr lang="en-US" dirty="0" smtClean="0"/>
              <a:t>' on </a:t>
            </a:r>
            <a:r>
              <a:rPr lang="en-US" dirty="0" err="1" smtClean="0"/>
              <a:t>CentOS</a:t>
            </a:r>
            <a:r>
              <a:rPr lang="en-US" dirty="0" smtClean="0"/>
              <a:t> and on Ubuntu</a:t>
            </a:r>
          </a:p>
          <a:p>
            <a:pPr>
              <a:lnSpc>
                <a:spcPct val="150000"/>
              </a:lnSpc>
              <a:buFont typeface="Wingdings" charset="2"/>
              <a:buChar char="ü"/>
            </a:pPr>
            <a:r>
              <a:rPr lang="en-US" dirty="0" smtClean="0"/>
              <a:t>Execute the tests that verify the tests </a:t>
            </a:r>
            <a:r>
              <a:rPr lang="en-US" b="1" dirty="0" smtClean="0"/>
              <a:t>pass</a:t>
            </a:r>
          </a:p>
          <a:p>
            <a:pPr>
              <a:lnSpc>
                <a:spcPct val="150000"/>
              </a:lnSpc>
              <a:buFont typeface="Wingdings" charset="2"/>
              <a:buChar char="ü"/>
            </a:pPr>
            <a:r>
              <a:rPr lang="en-US" dirty="0" smtClean="0"/>
              <a:t>Update </a:t>
            </a:r>
            <a:r>
              <a:rPr lang="en-US" dirty="0"/>
              <a:t>the attribute to </a:t>
            </a:r>
            <a:r>
              <a:rPr lang="en-US" dirty="0" smtClean="0"/>
              <a:t>choose </a:t>
            </a:r>
            <a:r>
              <a:rPr lang="en-US" dirty="0"/>
              <a:t>the same path </a:t>
            </a:r>
            <a:r>
              <a:rPr lang="en-US" dirty="0" smtClean="0"/>
              <a:t>on </a:t>
            </a:r>
            <a:r>
              <a:rPr lang="en-US" dirty="0" err="1"/>
              <a:t>CentOS</a:t>
            </a:r>
            <a:r>
              <a:rPr lang="en-US" dirty="0"/>
              <a:t> and on </a:t>
            </a:r>
            <a:r>
              <a:rPr lang="en-US" dirty="0" smtClean="0"/>
              <a:t>Ubuntu</a:t>
            </a:r>
          </a:p>
          <a:p>
            <a:pPr>
              <a:lnSpc>
                <a:spcPct val="150000"/>
              </a:lnSpc>
              <a:buFont typeface="Wingdings" charset="2"/>
              <a:buChar char="ü"/>
            </a:pPr>
            <a:r>
              <a:rPr lang="en-US" dirty="0"/>
              <a:t>Execute the tests that verify the tests </a:t>
            </a:r>
            <a:r>
              <a:rPr lang="en-US" b="1" dirty="0" smtClean="0"/>
              <a:t>pass</a:t>
            </a:r>
            <a:endParaRPr lang="en-US" dirty="0"/>
          </a:p>
          <a:p>
            <a:pPr>
              <a:lnSpc>
                <a:spcPct val="150000"/>
              </a:lnSpc>
              <a:buFont typeface="Wingdings" charset="2"/>
              <a:buChar char="ü"/>
            </a:pPr>
            <a:r>
              <a:rPr lang="en-US" dirty="0" smtClean="0"/>
              <a:t>Get nervous! Mutate the attributes file!</a:t>
            </a:r>
            <a:endParaRPr lang="en-US" dirty="0"/>
          </a:p>
          <a:p>
            <a:pPr>
              <a:lnSpc>
                <a:spcPct val="150000"/>
              </a:lnSpc>
              <a:buFont typeface="Wingdings" charset="2"/>
              <a:buChar char="ü"/>
            </a:pPr>
            <a:r>
              <a:rPr lang="en-US" dirty="0" smtClean="0"/>
              <a:t>Undo the entire attributes change and verify </a:t>
            </a:r>
            <a:r>
              <a:rPr lang="en-US" dirty="0"/>
              <a:t>the tests </a:t>
            </a:r>
            <a:r>
              <a:rPr lang="en-US" b="1" dirty="0" smtClean="0"/>
              <a:t>pass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5" name="Arc 4"/>
          <p:cNvSpPr/>
          <p:nvPr/>
        </p:nvSpPr>
        <p:spPr>
          <a:xfrm rot="12130957">
            <a:off x="12363590" y="6933330"/>
            <a:ext cx="975947" cy="306967"/>
          </a:xfrm>
          <a:prstGeom prst="arc">
            <a:avLst/>
          </a:prstGeom>
          <a:ln>
            <a:solidFill>
              <a:srgbClr val="FFC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 name="Rectangle 5"/>
          <p:cNvSpPr/>
          <p:nvPr/>
        </p:nvSpPr>
        <p:spPr bwMode="auto">
          <a:xfrm>
            <a:off x="9759462" y="6342416"/>
            <a:ext cx="2867132" cy="613933"/>
          </a:xfrm>
          <a:prstGeom prst="rect">
            <a:avLst/>
          </a:prstGeom>
          <a:solidFill>
            <a:srgbClr val="FFC000"/>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There is only one more thing to do.</a:t>
            </a:r>
            <a:endParaRPr lang="en-US" sz="1800" dirty="0" smtClean="0">
              <a:solidFill>
                <a:schemeClr val="tx2"/>
              </a:solidFill>
            </a:endParaRPr>
          </a:p>
        </p:txBody>
      </p:sp>
    </p:spTree>
    <p:extLst>
      <p:ext uri="{BB962C8B-B14F-4D97-AF65-F5344CB8AC3E}">
        <p14:creationId xmlns:p14="http://schemas.microsoft.com/office/powerpoint/2010/main" val="1586268792"/>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What About an Integration Test</a:t>
            </a:r>
            <a:endParaRPr lang="en-US" dirty="0"/>
          </a:p>
        </p:txBody>
      </p:sp>
      <p:sp>
        <p:nvSpPr>
          <p:cNvPr id="3" name="Subtitle 2"/>
          <p:cNvSpPr>
            <a:spLocks noGrp="1"/>
          </p:cNvSpPr>
          <p:nvPr>
            <p:ph type="subTitle" idx="1"/>
          </p:nvPr>
        </p:nvSpPr>
        <p:spPr/>
        <p:txBody>
          <a:bodyPr/>
          <a:lstStyle/>
          <a:p>
            <a:r>
              <a:rPr lang="en-US" dirty="0" smtClean="0"/>
              <a:t>Remember that </a:t>
            </a:r>
            <a:r>
              <a:rPr lang="en-US" dirty="0" err="1" smtClean="0"/>
              <a:t>ChefSpec</a:t>
            </a:r>
            <a:r>
              <a:rPr lang="en-US" dirty="0" smtClean="0"/>
              <a:t> and </a:t>
            </a:r>
            <a:r>
              <a:rPr lang="en-US" dirty="0" err="1" smtClean="0"/>
              <a:t>Fauxhai</a:t>
            </a:r>
            <a:r>
              <a:rPr lang="en-US" dirty="0" smtClean="0"/>
              <a:t> are fake in-memory representations of a chef-client run. They are not equivalent to running the recipe on the specified platform.</a:t>
            </a:r>
            <a:endParaRPr lang="en-US" dirty="0"/>
          </a:p>
        </p:txBody>
      </p:sp>
    </p:spTree>
    <p:extLst>
      <p:ext uri="{BB962C8B-B14F-4D97-AF65-F5344CB8AC3E}">
        <p14:creationId xmlns:p14="http://schemas.microsoft.com/office/powerpoint/2010/main" val="2840266552"/>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Break Point to the Default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a:t>
            </a:r>
            <a:r>
              <a:rPr lang="is-IS" dirty="0" smtClean="0"/>
              <a:t>2016</a:t>
            </a:r>
            <a:r>
              <a:rPr lang="en-US" dirty="0" smtClean="0"/>
              <a:t> </a:t>
            </a:r>
            <a:r>
              <a:rPr lang="en-US" dirty="0"/>
              <a:t>The Authors, All Rights Reserved.</a:t>
            </a:r>
          </a:p>
          <a:p>
            <a:r>
              <a:rPr lang="en-US" dirty="0" smtClean="0"/>
              <a:t>require 'pry'</a:t>
            </a:r>
          </a:p>
          <a:p>
            <a:r>
              <a:rPr lang="en-US" dirty="0" err="1" smtClean="0"/>
              <a:t>binding.pry</a:t>
            </a:r>
            <a:endParaRPr lang="en-US" dirty="0"/>
          </a:p>
          <a:p>
            <a:r>
              <a:rPr lang="en-US" dirty="0" err="1"/>
              <a:t>include_recipe</a:t>
            </a:r>
            <a:r>
              <a:rPr lang="en-US" dirty="0"/>
              <a:t> '</a:t>
            </a:r>
            <a:r>
              <a:rPr lang="en-US" dirty="0" err="1"/>
              <a:t>httpd</a:t>
            </a:r>
            <a:r>
              <a:rPr lang="en-US" dirty="0"/>
              <a:t>::install'</a:t>
            </a:r>
          </a:p>
          <a:p>
            <a:r>
              <a:rPr lang="en-US" dirty="0" err="1"/>
              <a:t>include_recipe</a:t>
            </a:r>
            <a:r>
              <a:rPr lang="en-US" dirty="0"/>
              <a:t> '</a:t>
            </a:r>
            <a:r>
              <a:rPr lang="en-US" dirty="0" err="1"/>
              <a:t>httpd</a:t>
            </a:r>
            <a:r>
              <a:rPr lang="en-US" dirty="0" smtClean="0"/>
              <a:t>::configuration'</a:t>
            </a:r>
            <a:endParaRPr lang="en-US" dirty="0" smtClean="0"/>
          </a:p>
          <a:p>
            <a:r>
              <a:rPr lang="en-US" dirty="0" err="1" smtClean="0"/>
              <a:t>include_recipe</a:t>
            </a:r>
            <a:r>
              <a:rPr lang="en-US" dirty="0" smtClean="0"/>
              <a:t> </a:t>
            </a:r>
            <a:r>
              <a:rPr lang="en-US" dirty="0"/>
              <a:t>'</a:t>
            </a:r>
            <a:r>
              <a:rPr lang="en-US" dirty="0" err="1"/>
              <a:t>httpd</a:t>
            </a:r>
            <a:r>
              <a:rPr lang="en-US" dirty="0"/>
              <a:t>::service</a:t>
            </a:r>
            <a:r>
              <a:rPr lang="en-US" dirty="0" smtClean="0"/>
              <a:t>'</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5042" y="4783667"/>
            <a:ext cx="14404273" cy="1047750"/>
          </a:xfrm>
        </p:spPr>
        <p:txBody>
          <a:bodyPr/>
          <a:lstStyle/>
          <a:p>
            <a:r>
              <a:rPr lang="en-US" dirty="0"/>
              <a:t>+</a:t>
            </a:r>
          </a:p>
        </p:txBody>
      </p:sp>
    </p:spTree>
    <p:extLst>
      <p:ext uri="{BB962C8B-B14F-4D97-AF65-F5344CB8AC3E}">
        <p14:creationId xmlns:p14="http://schemas.microsoft.com/office/powerpoint/2010/main" val="3854216756"/>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Integration Test with Ubuntu</a:t>
            </a:r>
            <a:endParaRPr lang="en-US" dirty="0"/>
          </a:p>
        </p:txBody>
      </p:sp>
      <p:sp>
        <p:nvSpPr>
          <p:cNvPr id="3" name="Content Placeholder 2"/>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Update the Kitchen Configuration to test on Ubuntu</a:t>
            </a:r>
          </a:p>
          <a:p>
            <a:pPr marL="342900" indent="-342900">
              <a:buFont typeface="Wingdings" charset="2"/>
              <a:buChar char="q"/>
            </a:pPr>
            <a:r>
              <a:rPr lang="en-US" dirty="0" smtClean="0"/>
              <a:t>Execute the integration tests and verify that they pass</a:t>
            </a:r>
            <a:endParaRPr lang="en-US" dirty="0"/>
          </a:p>
        </p:txBody>
      </p:sp>
    </p:spTree>
    <p:extLst>
      <p:ext uri="{BB962C8B-B14F-4D97-AF65-F5344CB8AC3E}">
        <p14:creationId xmlns:p14="http://schemas.microsoft.com/office/powerpoint/2010/main" val="129486026"/>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Add a New Platform to the Kitchen Configuration</a:t>
            </a:r>
            <a:endParaRPr lang="en-US" sz="4800" dirty="0"/>
          </a:p>
        </p:txBody>
      </p:sp>
      <p:sp>
        <p:nvSpPr>
          <p:cNvPr id="3" name="Content Placeholder 2"/>
          <p:cNvSpPr>
            <a:spLocks noGrp="1"/>
          </p:cNvSpPr>
          <p:nvPr>
            <p:ph sz="quarter" idx="10"/>
          </p:nvPr>
        </p:nvSpPr>
        <p:spPr/>
        <p:txBody>
          <a:bodyPr>
            <a:normAutofit fontScale="77500" lnSpcReduction="20000"/>
          </a:bodyPr>
          <a:lstStyle/>
          <a:p>
            <a:r>
              <a:rPr lang="en-US" dirty="0"/>
              <a:t>---</a:t>
            </a:r>
          </a:p>
          <a:p>
            <a:r>
              <a:rPr lang="en-US" dirty="0"/>
              <a:t>driver:</a:t>
            </a:r>
          </a:p>
          <a:p>
            <a:r>
              <a:rPr lang="en-US" dirty="0"/>
              <a:t>  name: </a:t>
            </a:r>
            <a:r>
              <a:rPr lang="en-US" dirty="0" err="1"/>
              <a:t>docker</a:t>
            </a:r>
            <a:endParaRPr lang="en-US" dirty="0"/>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platforms:</a:t>
            </a:r>
          </a:p>
          <a:p>
            <a:r>
              <a:rPr lang="en-US" dirty="0"/>
              <a:t>  - name: centos-6.7</a:t>
            </a:r>
          </a:p>
          <a:p>
            <a:r>
              <a:rPr lang="en-US" dirty="0"/>
              <a:t>  - name: ubuntu-14.04</a:t>
            </a:r>
          </a:p>
          <a:p>
            <a:endParaRPr lang="en-US" dirty="0"/>
          </a:p>
          <a:p>
            <a:r>
              <a:rPr lang="en-US" dirty="0"/>
              <a:t>suites:</a:t>
            </a:r>
          </a:p>
          <a:p>
            <a:r>
              <a:rPr lang="en-US" dirty="0"/>
              <a:t>  - name: default</a:t>
            </a:r>
          </a:p>
          <a:p>
            <a:r>
              <a:rPr lang="en-US" dirty="0"/>
              <a:t>    </a:t>
            </a:r>
            <a:r>
              <a:rPr lang="en-US" dirty="0" err="1"/>
              <a:t>run_list</a:t>
            </a:r>
            <a:r>
              <a:rPr lang="en-US" dirty="0"/>
              <a:t>:</a:t>
            </a:r>
          </a:p>
          <a:p>
            <a:r>
              <a:rPr lang="en-US" dirty="0"/>
              <a:t>      - recipe[</a:t>
            </a:r>
            <a:r>
              <a:rPr lang="en-US" dirty="0" err="1"/>
              <a:t>httpd</a:t>
            </a:r>
            <a:r>
              <a:rPr lang="en-US" dirty="0"/>
              <a:t>::default]</a:t>
            </a:r>
          </a:p>
          <a:p>
            <a:r>
              <a:rPr lang="en-US" dirty="0"/>
              <a:t>    attributes:</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
            </a:r>
            <a:r>
              <a:rPr lang="en-US" dirty="0" err="1" smtClean="0"/>
              <a:t>kitchen.yml</a:t>
            </a:r>
            <a:endParaRPr lang="en-US" dirty="0"/>
          </a:p>
        </p:txBody>
      </p:sp>
      <p:sp>
        <p:nvSpPr>
          <p:cNvPr id="6" name="Text Placeholder 5"/>
          <p:cNvSpPr>
            <a:spLocks noGrp="1"/>
          </p:cNvSpPr>
          <p:nvPr>
            <p:ph type="body" sz="quarter" idx="13"/>
          </p:nvPr>
        </p:nvSpPr>
        <p:spPr>
          <a:xfrm>
            <a:off x="1135042" y="5376333"/>
            <a:ext cx="14404273" cy="547265"/>
          </a:xfrm>
        </p:spPr>
        <p:txBody>
          <a:bodyPr/>
          <a:lstStyle/>
          <a:p>
            <a:endParaRPr lang="en-US" dirty="0"/>
          </a:p>
        </p:txBody>
      </p:sp>
    </p:spTree>
    <p:extLst>
      <p:ext uri="{BB962C8B-B14F-4D97-AF65-F5344CB8AC3E}">
        <p14:creationId xmlns:p14="http://schemas.microsoft.com/office/powerpoint/2010/main" val="1234780116"/>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Instance             Driver  </a:t>
            </a:r>
            <a:r>
              <a:rPr lang="en-US" sz="2400" dirty="0" err="1"/>
              <a:t>Provisioner</a:t>
            </a:r>
            <a:r>
              <a:rPr lang="en-US" sz="2400" dirty="0"/>
              <a:t>  Verifier  Transport  Last Action</a:t>
            </a:r>
          </a:p>
          <a:p>
            <a:r>
              <a:rPr lang="en-US" sz="2400" dirty="0"/>
              <a:t>default-centos-67    </a:t>
            </a:r>
            <a:r>
              <a:rPr lang="en-US" sz="2400" dirty="0" err="1"/>
              <a:t>Docker</a:t>
            </a:r>
            <a:r>
              <a:rPr lang="en-US" sz="2400" dirty="0"/>
              <a:t>  </a:t>
            </a:r>
            <a:r>
              <a:rPr lang="en-US" sz="2400" dirty="0" err="1"/>
              <a:t>ChefZero</a:t>
            </a:r>
            <a:r>
              <a:rPr lang="en-US" sz="2400" dirty="0"/>
              <a:t>     Busser    </a:t>
            </a:r>
            <a:r>
              <a:rPr lang="en-US" sz="2400" dirty="0" err="1"/>
              <a:t>Ssh</a:t>
            </a:r>
            <a:r>
              <a:rPr lang="en-US" sz="2400"/>
              <a:t>        </a:t>
            </a:r>
            <a:r>
              <a:rPr lang="en-US" sz="2400" smtClean="0"/>
              <a:t>Set Up</a:t>
            </a:r>
            <a:endParaRPr lang="en-US" sz="2400" dirty="0"/>
          </a:p>
          <a:p>
            <a:r>
              <a:rPr lang="en-US" sz="2400" dirty="0"/>
              <a:t>default-ubuntu-1404  </a:t>
            </a:r>
            <a:r>
              <a:rPr lang="en-US" sz="2400" dirty="0" err="1"/>
              <a:t>Docker</a:t>
            </a:r>
            <a:r>
              <a:rPr lang="en-US" sz="2400" dirty="0"/>
              <a:t>  </a:t>
            </a:r>
            <a:r>
              <a:rPr lang="en-US" sz="2400" dirty="0" err="1"/>
              <a:t>ChefZero</a:t>
            </a:r>
            <a:r>
              <a:rPr lang="en-US" sz="2400" dirty="0"/>
              <a:t>     Busser    </a:t>
            </a:r>
            <a:r>
              <a:rPr lang="en-US" sz="2400" dirty="0" err="1"/>
              <a:t>Ssh</a:t>
            </a:r>
            <a:r>
              <a:rPr lang="en-US" sz="2400" dirty="0"/>
              <a:t>        &lt;Not Created&gt;</a:t>
            </a:r>
          </a:p>
        </p:txBody>
      </p:sp>
      <p:sp>
        <p:nvSpPr>
          <p:cNvPr id="3" name="Text Placeholder 2"/>
          <p:cNvSpPr>
            <a:spLocks noGrp="1"/>
          </p:cNvSpPr>
          <p:nvPr>
            <p:ph type="body" sz="quarter" idx="11"/>
          </p:nvPr>
        </p:nvSpPr>
        <p:spPr/>
        <p:txBody>
          <a:bodyPr/>
          <a:lstStyle/>
          <a:p>
            <a:r>
              <a:rPr lang="en-US" dirty="0" smtClean="0"/>
              <a:t>&gt; kitchen list</a:t>
            </a:r>
            <a:endParaRPr lang="en-US" dirty="0"/>
          </a:p>
        </p:txBody>
      </p:sp>
      <p:sp>
        <p:nvSpPr>
          <p:cNvPr id="4" name="Content Placeholder 3"/>
          <p:cNvSpPr>
            <a:spLocks noGrp="1"/>
          </p:cNvSpPr>
          <p:nvPr>
            <p:ph sz="quarter" idx="12"/>
          </p:nvPr>
        </p:nvSpPr>
        <p:spPr/>
        <p:txBody>
          <a:bodyPr/>
          <a:lstStyle/>
          <a:p>
            <a:endParaRPr lang="en-US" dirty="0"/>
          </a:p>
        </p:txBody>
      </p:sp>
      <p:sp>
        <p:nvSpPr>
          <p:cNvPr id="5" name="Title 4"/>
          <p:cNvSpPr>
            <a:spLocks noGrp="1"/>
          </p:cNvSpPr>
          <p:nvPr>
            <p:ph type="title"/>
          </p:nvPr>
        </p:nvSpPr>
        <p:spPr/>
        <p:txBody>
          <a:bodyPr/>
          <a:lstStyle/>
          <a:p>
            <a:r>
              <a:rPr lang="en-US" dirty="0" smtClean="0"/>
              <a:t>Verify the New Instance is Present</a:t>
            </a:r>
            <a:endParaRPr lang="en-US" dirty="0"/>
          </a:p>
        </p:txBody>
      </p:sp>
    </p:spTree>
    <p:extLst>
      <p:ext uri="{BB962C8B-B14F-4D97-AF65-F5344CB8AC3E}">
        <p14:creationId xmlns:p14="http://schemas.microsoft.com/office/powerpoint/2010/main" val="945942671"/>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Integration Test with Ubuntu</a:t>
            </a:r>
            <a:endParaRPr lang="en-US" dirty="0"/>
          </a:p>
        </p:txBody>
      </p:sp>
      <p:sp>
        <p:nvSpPr>
          <p:cNvPr id="3" name="Content Placeholder 2"/>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Update the Kitchen Configuration to test on Ubuntu</a:t>
            </a:r>
          </a:p>
          <a:p>
            <a:pPr marL="342900" indent="-342900">
              <a:buFont typeface="Wingdings" charset="2"/>
              <a:buChar char="q"/>
            </a:pPr>
            <a:r>
              <a:rPr lang="en-US" dirty="0" smtClean="0"/>
              <a:t>Execute the integration tests and verify that they pass</a:t>
            </a:r>
            <a:endParaRPr lang="en-US" dirty="0"/>
          </a:p>
        </p:txBody>
      </p:sp>
    </p:spTree>
    <p:extLst>
      <p:ext uri="{BB962C8B-B14F-4D97-AF65-F5344CB8AC3E}">
        <p14:creationId xmlns:p14="http://schemas.microsoft.com/office/powerpoint/2010/main" val="3282964323"/>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(v1.4.2)</a:t>
            </a:r>
          </a:p>
          <a:p>
            <a:r>
              <a:rPr lang="en-US" dirty="0"/>
              <a:t>-----&gt; Cleaning up any prior instances of &lt;default-centos-67&gt;</a:t>
            </a:r>
          </a:p>
          <a:p>
            <a:r>
              <a:rPr lang="en-US" dirty="0"/>
              <a:t>-----&gt; Destroying &lt;default-centos-67&gt;...</a:t>
            </a:r>
          </a:p>
          <a:p>
            <a:r>
              <a:rPr lang="en-US" dirty="0"/>
              <a:t>       Finished destroying &lt;default-centos-67&gt; (0m0.00s).</a:t>
            </a:r>
          </a:p>
          <a:p>
            <a:r>
              <a:rPr lang="en-US" dirty="0"/>
              <a:t>-----&gt; Testing &lt;default-centos-67&gt;</a:t>
            </a:r>
          </a:p>
          <a:p>
            <a:r>
              <a:rPr lang="en-US" dirty="0"/>
              <a:t>-----&gt; Creating &lt;default-centos-67&gt;.</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kitchen test</a:t>
            </a:r>
            <a:endParaRPr lang="en-US" dirty="0"/>
          </a:p>
        </p:txBody>
      </p:sp>
      <p:sp>
        <p:nvSpPr>
          <p:cNvPr id="4" name="Content Placeholder 3"/>
          <p:cNvSpPr>
            <a:spLocks noGrp="1"/>
          </p:cNvSpPr>
          <p:nvPr>
            <p:ph sz="quarter" idx="12"/>
          </p:nvPr>
        </p:nvSpPr>
        <p:spPr>
          <a:xfrm>
            <a:off x="1127883" y="235009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for </a:t>
            </a:r>
            <a:r>
              <a:rPr lang="en-US" smtClean="0"/>
              <a:t>All Platforms</a:t>
            </a:r>
            <a:endParaRPr lang="en-US"/>
          </a:p>
        </p:txBody>
      </p:sp>
    </p:spTree>
    <p:extLst>
      <p:ext uri="{BB962C8B-B14F-4D97-AF65-F5344CB8AC3E}">
        <p14:creationId xmlns:p14="http://schemas.microsoft.com/office/powerpoint/2010/main" val="211962090"/>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Integration Test with Ubuntu</a:t>
            </a:r>
            <a:endParaRPr lang="en-US" dirty="0"/>
          </a:p>
        </p:txBody>
      </p:sp>
      <p:sp>
        <p:nvSpPr>
          <p:cNvPr id="3" name="Content Placeholder 2"/>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Update the Kitchen Configuration to test on Ubuntu</a:t>
            </a:r>
          </a:p>
          <a:p>
            <a:pPr marL="342900" indent="-342900">
              <a:buFont typeface="Wingdings" charset="2"/>
              <a:buChar char="ü"/>
            </a:pPr>
            <a:r>
              <a:rPr lang="en-US" dirty="0" smtClean="0"/>
              <a:t>Execute the integration tests and verify that they pass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6" name="Arc 5"/>
          <p:cNvSpPr/>
          <p:nvPr/>
        </p:nvSpPr>
        <p:spPr>
          <a:xfrm rot="12130957">
            <a:off x="12363590" y="7319410"/>
            <a:ext cx="975947" cy="306967"/>
          </a:xfrm>
          <a:prstGeom prst="arc">
            <a:avLst/>
          </a:prstGeom>
          <a:ln>
            <a:solidFill>
              <a:srgbClr val="FFC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759462" y="6728496"/>
            <a:ext cx="2867132" cy="613933"/>
          </a:xfrm>
          <a:prstGeom prst="rect">
            <a:avLst/>
          </a:prstGeom>
          <a:solidFill>
            <a:srgbClr val="FFC000"/>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Your work has only begun</a:t>
            </a:r>
            <a:endParaRPr lang="en-US" sz="1800" dirty="0" smtClean="0">
              <a:solidFill>
                <a:schemeClr val="tx2"/>
              </a:solidFill>
            </a:endParaRPr>
          </a:p>
        </p:txBody>
      </p:sp>
    </p:spTree>
    <p:extLst>
      <p:ext uri="{BB962C8B-B14F-4D97-AF65-F5344CB8AC3E}">
        <p14:creationId xmlns:p14="http://schemas.microsoft.com/office/powerpoint/2010/main" val="2382108657"/>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a:xfrm>
            <a:off x="1660524" y="3260725"/>
            <a:ext cx="12330113" cy="3872442"/>
          </a:xfrm>
        </p:spPr>
        <p:txBody>
          <a:bodyPr/>
          <a:lstStyle/>
          <a:p>
            <a:r>
              <a:rPr lang="en-US" dirty="0" smtClean="0"/>
              <a:t>What are the benefits and drawbacks of defining unit tests for multiple platforms?</a:t>
            </a:r>
          </a:p>
          <a:p>
            <a:endParaRPr lang="en-US" dirty="0"/>
          </a:p>
          <a:p>
            <a:r>
              <a:rPr lang="en-US" dirty="0"/>
              <a:t>What are the benefits and drawbacks of defining </a:t>
            </a:r>
            <a:r>
              <a:rPr lang="en-US" dirty="0" smtClean="0"/>
              <a:t>integration </a:t>
            </a:r>
            <a:r>
              <a:rPr lang="en-US" dirty="0"/>
              <a:t>tests for multiple platforms</a:t>
            </a:r>
            <a:r>
              <a:rPr lang="en-US" dirty="0" smtClean="0"/>
              <a:t>?</a:t>
            </a:r>
          </a:p>
          <a:p>
            <a:endParaRPr lang="en-US" dirty="0"/>
          </a:p>
          <a:p>
            <a:r>
              <a:rPr lang="en-US" dirty="0" smtClean="0"/>
              <a:t>When testing multiple platforms would you start with integration tests or unit tests?</a:t>
            </a:r>
            <a:endParaRPr lang="en-US" dirty="0"/>
          </a:p>
          <a:p>
            <a:endParaRPr lang="en-US" dirty="0"/>
          </a:p>
        </p:txBody>
      </p:sp>
    </p:spTree>
    <p:extLst>
      <p:ext uri="{BB962C8B-B14F-4D97-AF65-F5344CB8AC3E}">
        <p14:creationId xmlns:p14="http://schemas.microsoft.com/office/powerpoint/2010/main" val="108599519"/>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705313224"/>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sz="2400" dirty="0"/>
          </a:p>
          <a:p>
            <a:r>
              <a:rPr lang="en-US" sz="2400" dirty="0"/>
              <a:t>From: /</a:t>
            </a:r>
            <a:r>
              <a:rPr lang="en-US" sz="2400" dirty="0" err="1" smtClean="0"/>
              <a:t>tmp</a:t>
            </a:r>
            <a:r>
              <a:rPr lang="en-US" sz="2400" dirty="0" smtClean="0"/>
              <a:t>/d</a:t>
            </a:r>
            <a:r>
              <a:rPr lang="is-IS" sz="2400" dirty="0" smtClean="0"/>
              <a:t>2016</a:t>
            </a:r>
            <a:r>
              <a:rPr lang="en-US" sz="2400" dirty="0" smtClean="0"/>
              <a:t>1027-28748-19ibu2o/cookbooks/</a:t>
            </a:r>
            <a:r>
              <a:rPr lang="en-US" sz="2400" dirty="0" err="1" smtClean="0"/>
              <a:t>httpd</a:t>
            </a:r>
            <a:r>
              <a:rPr lang="en-US" sz="2400" dirty="0" smtClean="0"/>
              <a:t>/recipes/</a:t>
            </a:r>
            <a:r>
              <a:rPr lang="en-US" sz="2400" dirty="0" err="1" smtClean="0"/>
              <a:t>default.rb</a:t>
            </a:r>
            <a:r>
              <a:rPr lang="en-US" sz="2400" dirty="0" smtClean="0"/>
              <a:t> </a:t>
            </a:r>
            <a:r>
              <a:rPr lang="en-US" sz="2400" dirty="0"/>
              <a:t>@ line 7 Chef::</a:t>
            </a:r>
            <a:r>
              <a:rPr lang="en-US" sz="2400" dirty="0" err="1"/>
              <a:t>Mixin</a:t>
            </a:r>
            <a:r>
              <a:rPr lang="en-US" sz="2400" dirty="0"/>
              <a:t>::</a:t>
            </a:r>
            <a:r>
              <a:rPr lang="en-US" sz="2400" dirty="0" err="1"/>
              <a:t>FromFile#from_file</a:t>
            </a:r>
            <a:r>
              <a:rPr lang="en-US" sz="2400" dirty="0"/>
              <a:t>:</a:t>
            </a:r>
          </a:p>
          <a:p>
            <a:endParaRPr lang="en-US" sz="2400" dirty="0"/>
          </a:p>
          <a:p>
            <a:r>
              <a:rPr lang="en-US" sz="2400" dirty="0"/>
              <a:t>    2: # Cookbook Name:: </a:t>
            </a:r>
            <a:r>
              <a:rPr lang="en-US" sz="2400" dirty="0" err="1"/>
              <a:t>httpd</a:t>
            </a:r>
            <a:endParaRPr lang="en-US" sz="2400" dirty="0"/>
          </a:p>
          <a:p>
            <a:r>
              <a:rPr lang="en-US" sz="2400" dirty="0"/>
              <a:t>    3: # Recipe:: default</a:t>
            </a:r>
          </a:p>
          <a:p>
            <a:r>
              <a:rPr lang="en-US" sz="2400" dirty="0"/>
              <a:t>    4: #</a:t>
            </a:r>
          </a:p>
          <a:p>
            <a:r>
              <a:rPr lang="en-US" sz="2400" dirty="0"/>
              <a:t>    5: # Copyright (c) </a:t>
            </a:r>
            <a:r>
              <a:rPr lang="is-IS" sz="2400" dirty="0" smtClean="0"/>
              <a:t>2016</a:t>
            </a:r>
            <a:r>
              <a:rPr lang="en-US" sz="2400" dirty="0" smtClean="0"/>
              <a:t> </a:t>
            </a:r>
            <a:r>
              <a:rPr lang="en-US" sz="2400" dirty="0"/>
              <a:t>The Authors, All Rights Reserved.</a:t>
            </a:r>
          </a:p>
          <a:p>
            <a:r>
              <a:rPr lang="en-US" sz="2400" dirty="0"/>
              <a:t>    6: require 'pry'</a:t>
            </a:r>
          </a:p>
          <a:p>
            <a:r>
              <a:rPr lang="en-US" sz="2400" dirty="0"/>
              <a:t> =&gt; 7: </a:t>
            </a:r>
            <a:r>
              <a:rPr lang="en-US" sz="2400" dirty="0" err="1"/>
              <a:t>binding.pry</a:t>
            </a:r>
            <a:endParaRPr lang="en-US" sz="2400" dirty="0"/>
          </a:p>
          <a:p>
            <a:r>
              <a:rPr lang="en-US" sz="2400" dirty="0"/>
              <a:t>    8: </a:t>
            </a:r>
            <a:r>
              <a:rPr lang="en-US" sz="2400" dirty="0" err="1"/>
              <a:t>include_recipe</a:t>
            </a:r>
            <a:r>
              <a:rPr lang="en-US" sz="2400" dirty="0"/>
              <a:t> '</a:t>
            </a:r>
            <a:r>
              <a:rPr lang="en-US" sz="2400" dirty="0" err="1"/>
              <a:t>httpd</a:t>
            </a:r>
            <a:r>
              <a:rPr lang="en-US" sz="2400" dirty="0"/>
              <a:t>::install'</a:t>
            </a:r>
          </a:p>
          <a:p>
            <a:r>
              <a:rPr lang="en-US" sz="2400" dirty="0"/>
              <a:t>    9: </a:t>
            </a:r>
            <a:r>
              <a:rPr lang="en-US" sz="2400" dirty="0" err="1"/>
              <a:t>include_recipe</a:t>
            </a:r>
            <a:r>
              <a:rPr lang="en-US" sz="2400" dirty="0"/>
              <a:t> '</a:t>
            </a:r>
            <a:r>
              <a:rPr lang="en-US" sz="2400" dirty="0" err="1"/>
              <a:t>httpd</a:t>
            </a:r>
            <a:r>
              <a:rPr lang="en-US" sz="2400" dirty="0"/>
              <a:t>::service'</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27883" y="640351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Initiate Pry</a:t>
            </a:r>
            <a:endParaRPr lang="en-US" dirty="0"/>
          </a:p>
        </p:txBody>
      </p:sp>
    </p:spTree>
    <p:extLst>
      <p:ext uri="{BB962C8B-B14F-4D97-AF65-F5344CB8AC3E}">
        <p14:creationId xmlns:p14="http://schemas.microsoft.com/office/powerpoint/2010/main" val="2427469455"/>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smtClean="0"/>
              <a:t>"</a:t>
            </a:r>
            <a:r>
              <a:rPr lang="en-US" sz="2400" dirty="0" err="1" smtClean="0"/>
              <a:t>chefspec</a:t>
            </a:r>
            <a:r>
              <a:rPr lang="en-US" sz="2400" dirty="0" smtClean="0"/>
              <a:t>"</a:t>
            </a:r>
            <a:endParaRPr lang="en-US" sz="2400" dirty="0"/>
          </a:p>
        </p:txBody>
      </p:sp>
      <p:sp>
        <p:nvSpPr>
          <p:cNvPr id="3" name="Text Placeholder 2"/>
          <p:cNvSpPr>
            <a:spLocks noGrp="1"/>
          </p:cNvSpPr>
          <p:nvPr>
            <p:ph type="body" sz="quarter" idx="11"/>
          </p:nvPr>
        </p:nvSpPr>
        <p:spPr/>
        <p:txBody>
          <a:bodyPr/>
          <a:lstStyle/>
          <a:p>
            <a:r>
              <a:rPr lang="en-US" dirty="0"/>
              <a:t>[1] pry(#&lt;Chef::Recipe&gt;)</a:t>
            </a:r>
            <a:r>
              <a:rPr lang="en-US" dirty="0" smtClean="0"/>
              <a:t>&gt; </a:t>
            </a:r>
            <a:r>
              <a:rPr lang="en-US" dirty="0" err="1" smtClean="0"/>
              <a:t>node.platform</a:t>
            </a:r>
            <a:endParaRPr lang="en-US" dirty="0"/>
          </a:p>
        </p:txBody>
      </p:sp>
      <p:sp>
        <p:nvSpPr>
          <p:cNvPr id="4" name="Content Placeholder 3"/>
          <p:cNvSpPr>
            <a:spLocks noGrp="1"/>
          </p:cNvSpPr>
          <p:nvPr>
            <p:ph sz="quarter" idx="12"/>
          </p:nvPr>
        </p:nvSpPr>
        <p:spPr>
          <a:xfrm>
            <a:off x="1127883" y="23183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Query the Node Object's Platform</a:t>
            </a:r>
            <a:endParaRPr lang="en-US" dirty="0"/>
          </a:p>
        </p:txBody>
      </p:sp>
    </p:spTree>
    <p:extLst>
      <p:ext uri="{BB962C8B-B14F-4D97-AF65-F5344CB8AC3E}">
        <p14:creationId xmlns:p14="http://schemas.microsoft.com/office/powerpoint/2010/main" val="825768359"/>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Fauxhai</a:t>
            </a:r>
            <a:endParaRPr lang="en-US" dirty="0"/>
          </a:p>
        </p:txBody>
      </p:sp>
      <p:sp>
        <p:nvSpPr>
          <p:cNvPr id="3" name="Subtitle 2"/>
          <p:cNvSpPr>
            <a:spLocks noGrp="1"/>
          </p:cNvSpPr>
          <p:nvPr>
            <p:ph type="subTitle" idx="1"/>
          </p:nvPr>
        </p:nvSpPr>
        <p:spPr/>
        <p:txBody>
          <a:bodyPr/>
          <a:lstStyle/>
          <a:p>
            <a:r>
              <a:rPr lang="en-US" dirty="0" err="1" smtClean="0"/>
              <a:t>ChefSpec</a:t>
            </a:r>
            <a:r>
              <a:rPr lang="en-US" dirty="0" smtClean="0"/>
              <a:t> by default uses a '</a:t>
            </a:r>
            <a:r>
              <a:rPr lang="en-US" dirty="0" err="1" smtClean="0"/>
              <a:t>chefspec</a:t>
            </a:r>
            <a:r>
              <a:rPr lang="en-US" dirty="0" smtClean="0"/>
              <a:t>' platform. You can specify a platform from a list of platforms that are stored in a gem named '</a:t>
            </a:r>
            <a:r>
              <a:rPr lang="en-US" dirty="0" err="1" smtClean="0"/>
              <a:t>Fauxhai</a:t>
            </a:r>
            <a:r>
              <a:rPr lang="en-US" dirty="0" smtClean="0"/>
              <a:t>'.</a:t>
            </a:r>
          </a:p>
          <a:p>
            <a:endParaRPr lang="en-US" dirty="0"/>
          </a:p>
          <a:p>
            <a:r>
              <a:rPr lang="en-US" dirty="0" smtClean="0"/>
              <a:t>The gem contains static node objects for most major platforms and versions.</a:t>
            </a:r>
          </a:p>
          <a:p>
            <a:endParaRPr lang="en-US" dirty="0"/>
          </a:p>
          <a:p>
            <a:r>
              <a:rPr lang="en-US" sz="2400" i="1" dirty="0">
                <a:hlinkClick r:id="rId3"/>
              </a:rPr>
              <a:t>https://</a:t>
            </a:r>
            <a:r>
              <a:rPr lang="en-US" sz="2400" i="1" dirty="0" err="1">
                <a:hlinkClick r:id="rId3"/>
              </a:rPr>
              <a:t>github.com</a:t>
            </a:r>
            <a:r>
              <a:rPr lang="en-US" sz="2400" i="1" dirty="0">
                <a:hlinkClick r:id="rId3"/>
              </a:rPr>
              <a:t>/</a:t>
            </a:r>
            <a:r>
              <a:rPr lang="en-US" sz="2400" i="1" dirty="0" err="1">
                <a:hlinkClick r:id="rId3"/>
              </a:rPr>
              <a:t>customink</a:t>
            </a:r>
            <a:r>
              <a:rPr lang="en-US" sz="2400" i="1" dirty="0">
                <a:hlinkClick r:id="rId3"/>
              </a:rPr>
              <a:t>/</a:t>
            </a:r>
            <a:r>
              <a:rPr lang="en-US" sz="2400" i="1" dirty="0" err="1">
                <a:hlinkClick r:id="rId3"/>
              </a:rPr>
              <a:t>fauxhai</a:t>
            </a:r>
            <a:r>
              <a:rPr lang="en-US" sz="2400" i="1" dirty="0">
                <a:hlinkClick r:id="rId3"/>
              </a:rPr>
              <a:t>/tree/master/lib/</a:t>
            </a:r>
            <a:r>
              <a:rPr lang="en-US" sz="2400" i="1" dirty="0" err="1">
                <a:hlinkClick r:id="rId3"/>
              </a:rPr>
              <a:t>fauxhai</a:t>
            </a:r>
            <a:r>
              <a:rPr lang="en-US" sz="2400" i="1" dirty="0">
                <a:hlinkClick r:id="rId3"/>
              </a:rPr>
              <a:t>/platforms</a:t>
            </a:r>
            <a:endParaRPr lang="en-US" sz="2400" i="1" dirty="0" smtClean="0"/>
          </a:p>
          <a:p>
            <a:endParaRPr lang="en-US" dirty="0"/>
          </a:p>
          <a:p>
            <a:endParaRPr lang="en-US" dirty="0"/>
          </a:p>
        </p:txBody>
      </p:sp>
      <p:sp>
        <p:nvSpPr>
          <p:cNvPr id="4" name="Content Placeholder 3"/>
          <p:cNvSpPr>
            <a:spLocks noGrp="1"/>
          </p:cNvSpPr>
          <p:nvPr>
            <p:ph sz="quarter" idx="13"/>
          </p:nvPr>
        </p:nvSpPr>
        <p:spPr/>
        <p:txBody>
          <a:bodyPr/>
          <a:lstStyle/>
          <a:p>
            <a:r>
              <a:rPr lang="en-US" dirty="0">
                <a:hlinkClick r:id="rId4"/>
              </a:rPr>
              <a:t>https://</a:t>
            </a:r>
            <a:r>
              <a:rPr lang="en-US" dirty="0" err="1">
                <a:hlinkClick r:id="rId4"/>
              </a:rPr>
              <a:t>github.com</a:t>
            </a:r>
            <a:r>
              <a:rPr lang="en-US" dirty="0">
                <a:hlinkClick r:id="rId4"/>
              </a:rPr>
              <a:t>/</a:t>
            </a:r>
            <a:r>
              <a:rPr lang="en-US" dirty="0" err="1">
                <a:hlinkClick r:id="rId4"/>
              </a:rPr>
              <a:t>customink</a:t>
            </a:r>
            <a:r>
              <a:rPr lang="en-US" dirty="0">
                <a:hlinkClick r:id="rId4"/>
              </a:rPr>
              <a:t>/</a:t>
            </a:r>
            <a:r>
              <a:rPr lang="en-US" dirty="0" err="1">
                <a:hlinkClick r:id="rId4"/>
              </a:rPr>
              <a:t>fauxhai</a:t>
            </a:r>
            <a:endParaRPr lang="en-US" dirty="0"/>
          </a:p>
        </p:txBody>
      </p:sp>
    </p:spTree>
    <p:extLst>
      <p:ext uri="{BB962C8B-B14F-4D97-AF65-F5344CB8AC3E}">
        <p14:creationId xmlns:p14="http://schemas.microsoft.com/office/powerpoint/2010/main" val="2091756045"/>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sz="2400" dirty="0"/>
          </a:p>
        </p:txBody>
      </p:sp>
      <p:sp>
        <p:nvSpPr>
          <p:cNvPr id="3" name="Text Placeholder 2"/>
          <p:cNvSpPr>
            <a:spLocks noGrp="1"/>
          </p:cNvSpPr>
          <p:nvPr>
            <p:ph type="body" sz="quarter" idx="11"/>
          </p:nvPr>
        </p:nvSpPr>
        <p:spPr/>
        <p:txBody>
          <a:bodyPr/>
          <a:lstStyle/>
          <a:p>
            <a:r>
              <a:rPr lang="en-US" dirty="0" smtClean="0"/>
              <a:t>[2] </a:t>
            </a:r>
            <a:r>
              <a:rPr lang="en-US" dirty="0"/>
              <a:t>pry(#&lt;Chef::Recipe&gt;)</a:t>
            </a:r>
            <a:r>
              <a:rPr lang="en-US" dirty="0" smtClean="0"/>
              <a:t>&gt; exit!</a:t>
            </a:r>
            <a:endParaRPr lang="en-US" dirty="0"/>
          </a:p>
        </p:txBody>
      </p:sp>
      <p:sp>
        <p:nvSpPr>
          <p:cNvPr id="5" name="Title 4"/>
          <p:cNvSpPr>
            <a:spLocks noGrp="1"/>
          </p:cNvSpPr>
          <p:nvPr>
            <p:ph type="title"/>
          </p:nvPr>
        </p:nvSpPr>
        <p:spPr/>
        <p:txBody>
          <a:bodyPr/>
          <a:lstStyle/>
          <a:p>
            <a:r>
              <a:rPr lang="en-US" dirty="0" smtClean="0"/>
              <a:t>Immediately Exit the Execution</a:t>
            </a:r>
            <a:endParaRPr lang="en-US" dirty="0"/>
          </a:p>
        </p:txBody>
      </p:sp>
    </p:spTree>
    <p:extLst>
      <p:ext uri="{BB962C8B-B14F-4D97-AF65-F5344CB8AC3E}">
        <p14:creationId xmlns:p14="http://schemas.microsoft.com/office/powerpoint/2010/main" val="2903692979"/>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Node Platform in </a:t>
            </a:r>
            <a:r>
              <a:rPr lang="en-US" dirty="0" err="1" smtClean="0"/>
              <a:t>ChefSpec</a:t>
            </a:r>
            <a:endParaRPr lang="en-US" dirty="0"/>
          </a:p>
        </p:txBody>
      </p:sp>
      <p:sp>
        <p:nvSpPr>
          <p:cNvPr id="4" name="Content Placeholder 3"/>
          <p:cNvSpPr>
            <a:spLocks noGrp="1"/>
          </p:cNvSpPr>
          <p:nvPr>
            <p:ph sz="quarter" idx="11"/>
          </p:nvPr>
        </p:nvSpPr>
        <p:spPr/>
        <p:txBody>
          <a:bodyPr>
            <a:normAutofit/>
          </a:bodyPr>
          <a:lstStyle/>
          <a:p>
            <a:r>
              <a:rPr lang="en-US" dirty="0"/>
              <a:t>What platform is the node when running a </a:t>
            </a:r>
            <a:r>
              <a:rPr lang="en-US" dirty="0" err="1"/>
              <a:t>ChefSpec</a:t>
            </a:r>
            <a:r>
              <a:rPr lang="en-US" dirty="0"/>
              <a:t> test?</a:t>
            </a:r>
          </a:p>
          <a:p>
            <a:r>
              <a:rPr lang="en-US" dirty="0" smtClean="0"/>
              <a:t>How </a:t>
            </a:r>
            <a:r>
              <a:rPr lang="en-US" dirty="0"/>
              <a:t>might you find out what is the platform?</a:t>
            </a:r>
          </a:p>
          <a:p>
            <a:endParaRPr lang="en-US" dirty="0"/>
          </a:p>
        </p:txBody>
      </p:sp>
      <p:sp>
        <p:nvSpPr>
          <p:cNvPr id="3" name="Subtitle 2"/>
          <p:cNvSpPr>
            <a:spLocks noGrp="1"/>
          </p:cNvSpPr>
          <p:nvPr>
            <p:ph type="body" sz="quarter" idx="10"/>
          </p:nvPr>
        </p:nvSpPr>
        <p:spPr/>
        <p:txBody>
          <a:bodyPr/>
          <a:lstStyle/>
          <a:p>
            <a:pPr marL="342900" indent="-342900">
              <a:buFont typeface="Wingdings" charset="2"/>
              <a:buChar char="ü"/>
            </a:pPr>
            <a:r>
              <a:rPr lang="en-US" dirty="0" smtClean="0"/>
              <a:t>Insert a break point, execute the tests, and determine the node's platform</a:t>
            </a:r>
          </a:p>
          <a:p>
            <a:pPr marL="342900" indent="-342900">
              <a:buFont typeface="Wingdings" charset="2"/>
              <a:buChar char="q"/>
            </a:pPr>
            <a:r>
              <a:rPr lang="en-US" dirty="0" smtClean="0"/>
              <a:t>Remove the break point and transcend documentation</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cxnSp>
        <p:nvCxnSpPr>
          <p:cNvPr id="10" name="Straight Connector 9"/>
          <p:cNvCxnSpPr/>
          <p:nvPr/>
        </p:nvCxnSpPr>
        <p:spPr>
          <a:xfrm>
            <a:off x="3807265" y="6540305"/>
            <a:ext cx="1521069"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6025271" y="6550465"/>
            <a:ext cx="3403209" cy="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sp>
        <p:nvSpPr>
          <p:cNvPr id="17" name="Arc 16"/>
          <p:cNvSpPr/>
          <p:nvPr/>
        </p:nvSpPr>
        <p:spPr>
          <a:xfrm rot="12130957">
            <a:off x="12363590" y="7319410"/>
            <a:ext cx="975947" cy="306967"/>
          </a:xfrm>
          <a:prstGeom prst="arc">
            <a:avLst/>
          </a:prstGeom>
          <a:ln>
            <a:solidFill>
              <a:srgbClr val="FFC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Rectangle 15"/>
          <p:cNvSpPr/>
          <p:nvPr/>
        </p:nvSpPr>
        <p:spPr bwMode="auto">
          <a:xfrm>
            <a:off x="9759462" y="6728496"/>
            <a:ext cx="2867132" cy="613933"/>
          </a:xfrm>
          <a:prstGeom prst="rect">
            <a:avLst/>
          </a:prstGeom>
          <a:solidFill>
            <a:srgbClr val="FFC000"/>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A tidy life is a healthy life.</a:t>
            </a:r>
            <a:endParaRPr lang="en-US" sz="1800" dirty="0" smtClean="0">
              <a:solidFill>
                <a:schemeClr val="tx2"/>
              </a:solidFill>
            </a:endParaRPr>
          </a:p>
        </p:txBody>
      </p:sp>
    </p:spTree>
    <p:extLst>
      <p:ext uri="{BB962C8B-B14F-4D97-AF65-F5344CB8AC3E}">
        <p14:creationId xmlns:p14="http://schemas.microsoft.com/office/powerpoint/2010/main" val="594499303"/>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15530</TotalTime>
  <Words>3255</Words>
  <Application>Microsoft Macintosh PowerPoint</Application>
  <PresentationFormat>Custom</PresentationFormat>
  <Paragraphs>433</Paragraphs>
  <Slides>48</Slides>
  <Notes>17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48</vt:i4>
      </vt:variant>
    </vt:vector>
  </HeadingPairs>
  <TitlesOfParts>
    <vt:vector size="54" baseType="lpstr">
      <vt:lpstr>Courier New</vt:lpstr>
      <vt:lpstr>ＭＳ Ｐゴシック</vt:lpstr>
      <vt:lpstr>Wingdings</vt:lpstr>
      <vt:lpstr>Arial</vt:lpstr>
      <vt:lpstr>TrainingTemplate-102215</vt:lpstr>
      <vt:lpstr>Interaction</vt:lpstr>
      <vt:lpstr>Testing While Refactoring to Multiple Platforms</vt:lpstr>
      <vt:lpstr>Objectives</vt:lpstr>
      <vt:lpstr>Node Platform in ChefSpec</vt:lpstr>
      <vt:lpstr>Add a Break Point to the Default Recipe</vt:lpstr>
      <vt:lpstr>Execute the Tests to Initiate Pry</vt:lpstr>
      <vt:lpstr>Query the Node Object's Platform</vt:lpstr>
      <vt:lpstr>Fauxhai</vt:lpstr>
      <vt:lpstr>Immediately Exit the Execution</vt:lpstr>
      <vt:lpstr>Node Platform in ChefSpec</vt:lpstr>
      <vt:lpstr>Remove the Break Point from the Recipe</vt:lpstr>
      <vt:lpstr>Node Platform in ChefSpec</vt:lpstr>
      <vt:lpstr>Support for CentOS &amp; Ubuntu</vt:lpstr>
      <vt:lpstr>Update the Context to be Platform Specific</vt:lpstr>
      <vt:lpstr>Add a Second Context for Another Platform</vt:lpstr>
      <vt:lpstr>Support for CentOS &amp; Ubuntu</vt:lpstr>
      <vt:lpstr>Execute the Tests to See it Fail</vt:lpstr>
      <vt:lpstr>Support for CentOS &amp; Ubuntu</vt:lpstr>
      <vt:lpstr>Update the Attributes to Support Platforms</vt:lpstr>
      <vt:lpstr>Support for CentOS &amp; Ubuntu</vt:lpstr>
      <vt:lpstr>Execute the Tests to See it Pass</vt:lpstr>
      <vt:lpstr>Support for CentOS &amp; Ubuntu</vt:lpstr>
      <vt:lpstr>Support for CentOS &amp; Ubuntu</vt:lpstr>
      <vt:lpstr>Update the Context to be Platform Specific</vt:lpstr>
      <vt:lpstr>Add a Second Context for Another Platform</vt:lpstr>
      <vt:lpstr>Execute the Tests to See it Fail</vt:lpstr>
      <vt:lpstr>Update the Attribute to Support Platforms</vt:lpstr>
      <vt:lpstr>Execute the Tests to See it Pass</vt:lpstr>
      <vt:lpstr>Support for CentOS &amp; Ubuntu</vt:lpstr>
      <vt:lpstr>Support for CentOS &amp; Ubuntu</vt:lpstr>
      <vt:lpstr>Update the Context to be Platform Specific</vt:lpstr>
      <vt:lpstr>Add a Second Context for Another Platform</vt:lpstr>
      <vt:lpstr>Execute the Tests to See it Pass</vt:lpstr>
      <vt:lpstr>Update the Attribute to Support Platforms</vt:lpstr>
      <vt:lpstr>Execute the Tests to See it Pass</vt:lpstr>
      <vt:lpstr>Update the Attribute to Support Platforms</vt:lpstr>
      <vt:lpstr>Execute the Tests to See it Pass</vt:lpstr>
      <vt:lpstr>Update the Attribute to Support Platforms</vt:lpstr>
      <vt:lpstr>Support for CentOS &amp; Ubuntu</vt:lpstr>
      <vt:lpstr>What About an Integration Test</vt:lpstr>
      <vt:lpstr>Integration Test with Ubuntu</vt:lpstr>
      <vt:lpstr>Add a New Platform to the Kitchen Configuration</vt:lpstr>
      <vt:lpstr>Verify the New Instance is Present</vt:lpstr>
      <vt:lpstr>Integration Test with Ubuntu</vt:lpstr>
      <vt:lpstr>Execute the Tests for All Platforms</vt:lpstr>
      <vt:lpstr>Integration Test with Ubuntu</vt:lpstr>
      <vt:lpstr>Discussion</vt:lpstr>
      <vt:lpstr>Q&amp;A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2177</cp:revision>
  <cp:lastPrinted>2015-02-07T23:49:10Z</cp:lastPrinted>
  <dcterms:created xsi:type="dcterms:W3CDTF">2012-09-13T17:36:07Z</dcterms:created>
  <dcterms:modified xsi:type="dcterms:W3CDTF">2016-02-27T10:09:19Z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