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6"/>
  </p:notesMasterIdLst>
  <p:handoutMasterIdLst>
    <p:handoutMasterId r:id="rId67"/>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68" r:id="rId18"/>
    <p:sldId id="269" r:id="rId19"/>
    <p:sldId id="293" r:id="rId20"/>
    <p:sldId id="259" r:id="rId21"/>
    <p:sldId id="302" r:id="rId22"/>
    <p:sldId id="311" r:id="rId23"/>
    <p:sldId id="314" r:id="rId24"/>
    <p:sldId id="329" r:id="rId25"/>
    <p:sldId id="310" r:id="rId26"/>
    <p:sldId id="330" r:id="rId27"/>
    <p:sldId id="283" r:id="rId28"/>
    <p:sldId id="331" r:id="rId29"/>
    <p:sldId id="272" r:id="rId30"/>
    <p:sldId id="260" r:id="rId31"/>
    <p:sldId id="273" r:id="rId32"/>
    <p:sldId id="328" r:id="rId33"/>
    <p:sldId id="318" r:id="rId34"/>
    <p:sldId id="319" r:id="rId35"/>
    <p:sldId id="320" r:id="rId36"/>
    <p:sldId id="332" r:id="rId37"/>
    <p:sldId id="321" r:id="rId38"/>
    <p:sldId id="322" r:id="rId39"/>
    <p:sldId id="333" r:id="rId40"/>
    <p:sldId id="284" r:id="rId41"/>
    <p:sldId id="274" r:id="rId42"/>
    <p:sldId id="317" r:id="rId43"/>
    <p:sldId id="275" r:id="rId44"/>
    <p:sldId id="325" r:id="rId45"/>
    <p:sldId id="326" r:id="rId46"/>
    <p:sldId id="327" r:id="rId47"/>
    <p:sldId id="276" r:id="rId48"/>
    <p:sldId id="303" r:id="rId49"/>
    <p:sldId id="304" r:id="rId50"/>
    <p:sldId id="277" r:id="rId51"/>
    <p:sldId id="278" r:id="rId52"/>
    <p:sldId id="305" r:id="rId53"/>
    <p:sldId id="286" r:id="rId54"/>
    <p:sldId id="287" r:id="rId55"/>
    <p:sldId id="261" r:id="rId56"/>
    <p:sldId id="280" r:id="rId57"/>
    <p:sldId id="281" r:id="rId58"/>
    <p:sldId id="262" r:id="rId59"/>
    <p:sldId id="292" r:id="rId60"/>
    <p:sldId id="263" r:id="rId61"/>
    <p:sldId id="264" r:id="rId62"/>
    <p:sldId id="266" r:id="rId63"/>
    <p:sldId id="307" r:id="rId64"/>
    <p:sldId id="265" r:id="rId6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808000"/>
    <a:srgbClr val="C9352B"/>
    <a:srgbClr val="F0F0F0"/>
    <a:srgbClr val="7D868C"/>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73" autoAdjust="0"/>
    <p:restoredTop sz="80811" autoAdjust="0"/>
  </p:normalViewPr>
  <p:slideViewPr>
    <p:cSldViewPr snapToGrid="0">
      <p:cViewPr>
        <p:scale>
          <a:sx n="76" d="100"/>
          <a:sy n="76" d="100"/>
        </p:scale>
        <p:origin x="-1664" y="-512"/>
      </p:cViewPr>
      <p:guideLst>
        <p:guide orient="horz" pos="894"/>
        <p:guide pos="9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10/11/16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10/11/16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scenario defined it is now time for us to develop the cookbook. We are going to move through the following steps together to accomplish this task.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start the journey on your workstation. From the home directory we are going to creating this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number of tools installed with the Chef Development Kit (Chef DK). One of those tools included in the Chef DK is a tool called 'chef'. The generators provided with the tool will allow us to quickly generate the a cookbook. You can see help about the command with the '--help' flag.</a:t>
            </a:r>
          </a:p>
          <a:p>
            <a:endParaRPr lang="en-US" baseline="0" dirty="0" smtClean="0"/>
          </a:p>
          <a:p>
            <a:r>
              <a:rPr lang="en-US" baseline="0" dirty="0" smtClean="0"/>
              <a:t>The cookbook generator has only one required parameter and that is the name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68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generate cookbook named '</a:t>
            </a:r>
            <a:r>
              <a:rPr lang="en-US" baseline="0" dirty="0" err="1" smtClean="0"/>
              <a:t>httpd</a:t>
            </a:r>
            <a:r>
              <a:rPr lang="en-US" baseline="0" dirty="0" smtClean="0"/>
              <a:t>'. The name of the cookbook here resembles the name of a public cookbook in the Supermarket that accomplishes a very similar task. That is the reason why I have asked you to chose the same name.</a:t>
            </a:r>
          </a:p>
          <a:p>
            <a:endParaRPr lang="en-US" baseline="0" dirty="0" smtClean="0"/>
          </a:p>
          <a:p>
            <a:r>
              <a:rPr lang="en-US" baseline="0" dirty="0" smtClean="0"/>
              <a:t>Sharing the same name as a cookbook within the Supermarket can be problematic. While we may never share this cookbook other individuals within our organization could believe it to be a copy of that cookbook. When it comes to naming cookbooks it may be wise to first search the Supermarket and ensure you are not using a similar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415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examine the</a:t>
            </a:r>
            <a:r>
              <a:rPr lang="en-US" baseline="0" dirty="0" smtClean="0"/>
              <a:t> contents of the cookbook that chef generated for us. Here you see that the tool created for us a complete test directory structure.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7861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cookbook</a:t>
            </a:r>
            <a:r>
              <a:rPr lang="en-US" baseline="0" dirty="0" smtClean="0"/>
              <a:t> created it is now time to write that first test that verifies the cookbook does what we want it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586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smtClean="0"/>
              <a:t> expectations are expressed in examples that are asserted in different example groups.</a:t>
            </a:r>
            <a:endParaRPr lang="en-US" dirty="0" smtClean="0"/>
          </a:p>
          <a:p>
            <a:endParaRPr lang="en-US" dirty="0" smtClean="0"/>
          </a:p>
          <a:p>
            <a:r>
              <a:rPr lang="en-US" dirty="0" smtClean="0"/>
              <a:t>RSpec</a:t>
            </a:r>
            <a:r>
              <a:rPr lang="en-US" baseline="0" dirty="0" smtClean="0"/>
              <a:t> by itself grants us the framework, language, and tools. </a:t>
            </a:r>
            <a:r>
              <a:rPr lang="en-US" baseline="0" dirty="0" err="1" smtClean="0"/>
              <a:t>InSpec</a:t>
            </a:r>
            <a:r>
              <a:rPr lang="en-US" baseline="0" dirty="0" smtClean="0"/>
              <a:t> provides the knowledge about expressing expectations about the state of infrastructure.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346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generator</a:t>
            </a:r>
            <a:r>
              <a:rPr lang="en-US" baseline="0" dirty="0" smtClean="0"/>
              <a:t> created an example specification (or spec) file. Before we talk about the </a:t>
            </a:r>
            <a:r>
              <a:rPr lang="en-US" baseline="0" dirty="0" err="1" smtClean="0"/>
              <a:t>RSpec</a:t>
            </a:r>
            <a:r>
              <a:rPr lang="en-US" baseline="0" dirty="0" smtClean="0"/>
              <a:t>/</a:t>
            </a:r>
            <a:r>
              <a:rPr lang="en-US" baseline="0" dirty="0" err="1" smtClean="0"/>
              <a:t>InSpec</a:t>
            </a:r>
            <a:r>
              <a:rPr lang="en-US" baseline="0" dirty="0" smtClean="0"/>
              <a:t> language lets explain the long file path and its importance.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056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take a moment to describe the reason behind this directory path. Within our cookbook we define a test directory and within that test directory we define another directory named 'recipes'. This is the basic file path that</a:t>
            </a:r>
            <a:r>
              <a:rPr lang="en-US" baseline="0" dirty="0" smtClean="0"/>
              <a:t> </a:t>
            </a:r>
            <a:r>
              <a:rPr lang="en-US" dirty="0" smtClean="0"/>
              <a:t>Test Kitchen expects to find the specifications defined in </a:t>
            </a:r>
            <a:r>
              <a:rPr lang="en-US" dirty="0" err="1" smtClean="0"/>
              <a:t>InSpec</a:t>
            </a:r>
            <a:r>
              <a:rPr lang="en-US" dirty="0" smtClean="0"/>
              <a:t>.</a:t>
            </a:r>
            <a:r>
              <a:rPr lang="en-US" baseline="0" dirty="0" smtClean="0"/>
              <a:t> </a:t>
            </a:r>
            <a:r>
              <a:rPr lang="en-US" dirty="0" smtClean="0"/>
              <a:t>The </a:t>
            </a:r>
            <a:r>
              <a:rPr lang="en-US" dirty="0" smtClean="0"/>
              <a:t>next part the path, 'recipes', corresponds to the path specified in the .</a:t>
            </a:r>
            <a:r>
              <a:rPr lang="en-US" dirty="0" err="1" smtClean="0"/>
              <a:t>kitchen.yml</a:t>
            </a:r>
            <a:r>
              <a:rPr lang="en-US" dirty="0" smtClean="0"/>
              <a:t>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3702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ruby</a:t>
            </a:r>
            <a:r>
              <a:rPr lang="en-US" baseline="0" dirty="0" smtClean="0"/>
              <a:t> file, </a:t>
            </a:r>
            <a:r>
              <a:rPr lang="en-US" baseline="0" dirty="0" err="1" smtClean="0"/>
              <a:t>default_test.rb</a:t>
            </a:r>
            <a:r>
              <a:rPr lang="en-US" baseline="0" dirty="0" smtClean="0"/>
              <a:t>, contains the tests that we have defined. A test file is a Ruby file that contains domain specific language constructs that we use to express our desired state of the system.</a:t>
            </a:r>
          </a:p>
          <a:p>
            <a:endParaRPr lang="en-US" baseline="0" dirty="0" smtClean="0"/>
          </a:p>
          <a:p>
            <a:r>
              <a:rPr lang="en-US" baseline="0" dirty="0" smtClean="0"/>
              <a:t>Let's open this </a:t>
            </a:r>
            <a:r>
              <a:rPr lang="en-US" baseline="0" dirty="0" err="1" smtClean="0"/>
              <a:t>default_test.rb</a:t>
            </a:r>
            <a:r>
              <a:rPr lang="en-US" baseline="0" dirty="0" smtClean="0"/>
              <a:t> file and review the contents of it.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370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a:t>
            </a:r>
            <a:r>
              <a:rPr lang="en-US" dirty="0" smtClean="0"/>
              <a:t>termost statement</a:t>
            </a:r>
            <a:r>
              <a:rPr lang="en-US" baseline="0" dirty="0" smtClean="0"/>
              <a:t> is a conditional that states that when we want to evaluate the contents in between when we are not on Windows (e.g. </a:t>
            </a:r>
            <a:r>
              <a:rPr lang="en-US" baseline="0" dirty="0" err="1" smtClean="0"/>
              <a:t>CentOS</a:t>
            </a:r>
            <a:r>
              <a:rPr lang="en-US" baseline="0" dirty="0" smtClean="0"/>
              <a:t>, Ubuntu, </a:t>
            </a:r>
            <a:r>
              <a:rPr lang="en-US" baseline="0" dirty="0" err="1" smtClean="0"/>
              <a:t>Debian</a:t>
            </a:r>
            <a:r>
              <a:rPr lang="en-US" baseline="0" dirty="0" smtClean="0"/>
              <a:t>). </a:t>
            </a:r>
          </a:p>
          <a:p>
            <a:endParaRPr lang="en-US" baseline="0" dirty="0" smtClean="0"/>
          </a:p>
          <a:p>
            <a:r>
              <a:rPr lang="en-US" baseline="0" dirty="0" smtClean="0"/>
              <a:t>The inner describe has two parameters: The first is the the user resource named 'root' on the test instance. The second is the block which contains the expectations that we want to assert for the given resource.</a:t>
            </a:r>
          </a:p>
          <a:p>
            <a:endParaRPr lang="en-US" baseline="0" dirty="0" smtClean="0"/>
          </a:p>
          <a:p>
            <a:r>
              <a:rPr lang="en-US" baseline="0" dirty="0" smtClean="0"/>
              <a:t>Within the block we can define any number of expectations about the particular resource in the description. In this instance we are saying that we expect the user, named 'root', to exist on the instance.  After the expectation that has been defined is a skip. This skip is a reminder that the examples have been defined in this test file were automatically generated and should be updated or removed.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5126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second example within the test file describes the port 80 on any operating system and states the expectation that it does not expect port 80 to be listening.</a:t>
            </a:r>
          </a:p>
          <a:p>
            <a:endParaRPr lang="en-US" baseline="0" dirty="0" smtClean="0"/>
          </a:p>
          <a:p>
            <a:r>
              <a:rPr lang="en-US" baseline="0" dirty="0" smtClean="0"/>
              <a:t>By default all operating systems will be examined. So this example would be evaluated and executed against every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5126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test file found at the following path you will find that it is already populated with that initial code. Remove the first test that asserts that the user named root exists on the system. While it is likely true we are not interested in verifying that with this cookbook.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621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other expectation expressed within this file is useful but it is wrong. When we setup a web server we are going to want to have incoming connections on port 80.</a:t>
            </a:r>
          </a:p>
          <a:p>
            <a:endParaRPr lang="en-US" baseline="0" dirty="0" smtClean="0"/>
          </a:p>
          <a:p>
            <a:r>
              <a:rPr lang="en-US" baseline="0" dirty="0" smtClean="0"/>
              <a:t>So update the following example to state that port 80 should be listening. Also remove the line with the skip as we have now successfully updated the test and I would consider it one that is ours and correct for the code we will eventually write.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621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Ensuring</a:t>
            </a:r>
            <a:r>
              <a:rPr lang="en-US" baseline="0" dirty="0" smtClean="0"/>
              <a:t> that we are listening on port 80 for incoming connections does not verify that we are in fact returning the correct home page with the welcoming message we plan to write. To do that we will need to write a new expectation.</a:t>
            </a:r>
          </a:p>
          <a:p>
            <a:endParaRPr lang="en-US" baseline="0" dirty="0" smtClean="0"/>
          </a:p>
          <a:p>
            <a:r>
              <a:rPr lang="en-US" baseline="0" dirty="0" err="1" smtClean="0"/>
              <a:t>InSpec</a:t>
            </a:r>
            <a:r>
              <a:rPr lang="en-US" baseline="0" dirty="0" smtClean="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904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test defined it is now time to execute the tests and see the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42141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execute our tests using the tool Test Kitchen we need to be within the directory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7264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a:t>
            </a:r>
            <a:r>
              <a:rPr lang="en-US" baseline="0" dirty="0" smtClean="0"/>
              <a:t> employ Test Kitchen to execute the tests we need make changes to the existing Test Kitchen configuration file. The cookbook was automatically generated with a '.</a:t>
            </a:r>
            <a:r>
              <a:rPr lang="en-US" baseline="0" dirty="0" err="1" smtClean="0"/>
              <a:t>kitchen.yml</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104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key is driver, which has a single key-value pair that specifies the name of the driver Kitchen will use when executed. </a:t>
            </a:r>
          </a:p>
          <a:p>
            <a:endParaRPr lang="en-US" dirty="0" smtClean="0"/>
          </a:p>
          <a:p>
            <a:r>
              <a:rPr lang="en-US" dirty="0" smtClean="0"/>
              <a:t>The driver is responsible for creating the instance that we will use to test our cookbook. There are lots of different drivers available--two very popular ones are the </a:t>
            </a:r>
            <a:r>
              <a:rPr lang="en-US" dirty="0" err="1" smtClean="0"/>
              <a:t>docker</a:t>
            </a:r>
            <a:r>
              <a:rPr lang="en-US" dirty="0" smtClean="0"/>
              <a:t> and vagrant driver.</a:t>
            </a:r>
          </a:p>
          <a:p>
            <a:endParaRPr lang="en-US" dirty="0" smtClean="0"/>
          </a:p>
          <a:p>
            <a:r>
              <a:rPr lang="en-US" dirty="0" smtClean="0"/>
              <a:t>Instructor Note: Testing</a:t>
            </a:r>
            <a:r>
              <a:rPr lang="en-US" baseline="0" dirty="0" smtClean="0"/>
              <a:t> on this remote workstation requires that we use </a:t>
            </a:r>
            <a:r>
              <a:rPr lang="en-US" baseline="0" dirty="0" err="1" smtClean="0"/>
              <a:t>Docker</a:t>
            </a:r>
            <a:r>
              <a:rPr lang="en-US" baseline="0" dirty="0" smtClean="0"/>
              <a:t> because Vagrant does not work within a virtual environment. Vagrant is the standard choice when working on your local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1521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key is </a:t>
            </a:r>
            <a:r>
              <a:rPr lang="en-US" dirty="0" err="1" smtClean="0"/>
              <a:t>provisioner</a:t>
            </a:r>
            <a:r>
              <a:rPr lang="en-US" dirty="0" smtClean="0"/>
              <a:t>, which also has a single key-value pair which is the name of the </a:t>
            </a:r>
            <a:r>
              <a:rPr lang="en-US" dirty="0" err="1" smtClean="0"/>
              <a:t>provisioner</a:t>
            </a:r>
            <a:r>
              <a:rPr lang="en-US" dirty="0" smtClean="0"/>
              <a:t> Kitchen will use when executed. This </a:t>
            </a:r>
            <a:r>
              <a:rPr lang="en-US" dirty="0" err="1" smtClean="0"/>
              <a:t>provisioner</a:t>
            </a:r>
            <a:r>
              <a:rPr lang="en-US" dirty="0" smtClean="0"/>
              <a:t> is responsible for how it applies code to the instance that the driver created. Here the default value is </a:t>
            </a:r>
            <a:r>
              <a:rPr lang="en-US" dirty="0" err="1" smtClean="0"/>
              <a:t>chef_zero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773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cookbooks and recipes that you have written so far share quite a few similarities with BDD. In Chef, you express the desired state of the system through a DSL, resources, you define in recipes.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key is the verifier.</a:t>
            </a:r>
            <a:r>
              <a:rPr lang="en-US" baseline="0" dirty="0" smtClean="0"/>
              <a:t> This verifier by default is using </a:t>
            </a:r>
            <a:r>
              <a:rPr lang="en-US" baseline="0" dirty="0" err="1" smtClean="0"/>
              <a:t>InSpec</a:t>
            </a:r>
            <a:r>
              <a:rPr lang="en-US" baseline="0" dirty="0" smtClean="0"/>
              <a:t>. Test Kitchen has the ability to use several different verifiers. The default generated with the cookbook generator is </a:t>
            </a:r>
            <a:r>
              <a:rPr lang="en-US" baseline="0" dirty="0" err="1" smtClean="0"/>
              <a:t>InSpec</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781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fourth key is platforms, which contains a list of all the platforms that Kitchen will test against when executed. This should be a list of all the platforms that you want your cookbook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781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fifth key is suites, which contains a list of all the test suites that Kitchen will test against when executed. Each suite usually defines a unique combination of run lists that exercise all the recipes within a cookbook.</a:t>
            </a:r>
          </a:p>
          <a:p>
            <a:endParaRPr lang="en-US" dirty="0" smtClean="0"/>
          </a:p>
          <a:p>
            <a:r>
              <a:rPr lang="en-US" dirty="0" smtClean="0"/>
              <a:t>In this example, this suite is named 'default'.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75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default suite will execute the run list containing: The </a:t>
            </a:r>
            <a:r>
              <a:rPr lang="en-US" dirty="0" err="1" smtClean="0"/>
              <a:t>httpd</a:t>
            </a:r>
            <a:r>
              <a:rPr lang="en-US" baseline="0" dirty="0" smtClean="0"/>
              <a:t> </a:t>
            </a:r>
            <a:r>
              <a:rPr lang="en-US" dirty="0" smtClean="0"/>
              <a:t>cookbook's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6556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location</a:t>
            </a:r>
            <a:r>
              <a:rPr lang="en-US" baseline="0" dirty="0" smtClean="0"/>
              <a:t> where the tests can be found. This is the file that we viewed earlier and updated.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65562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51739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many different drivers that Test Kitchen supports. The </a:t>
            </a:r>
            <a:r>
              <a:rPr lang="en-US" baseline="0" dirty="0" err="1" smtClean="0"/>
              <a:t>docker</a:t>
            </a:r>
            <a:r>
              <a:rPr lang="en-US" baseline="0" dirty="0" smtClean="0"/>
              <a:t> driver is configured to work on this virtual machine. At this moment we are only interested in verifying that the cookbook we develop works on this current platform.</a:t>
            </a:r>
          </a:p>
          <a:p>
            <a:endParaRPr lang="en-US" baseline="0" dirty="0" smtClean="0"/>
          </a:p>
          <a:p>
            <a:r>
              <a:rPr lang="en-US" baseline="0" dirty="0" smtClean="0"/>
              <a:t>Later we will return to this configuration file and add an additional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1039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It is important to recognize that within the .</a:t>
            </a:r>
            <a:r>
              <a:rPr lang="en-US" dirty="0" err="1" smtClean="0"/>
              <a:t>kitchen.yml</a:t>
            </a:r>
            <a:r>
              <a:rPr lang="en-US" dirty="0" smtClean="0"/>
              <a:t> file we defined two fields that create a test matrix;</a:t>
            </a:r>
            <a:r>
              <a:rPr lang="en-US" baseline="0" dirty="0" smtClean="0"/>
              <a:t> t</a:t>
            </a:r>
            <a:r>
              <a:rPr lang="en-US" dirty="0" smtClean="0"/>
              <a:t>he number of platforms we want to support multiplied by the number of test suites that we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430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visualize this test matrix by running the command `kitchen list`. </a:t>
            </a:r>
          </a:p>
          <a:p>
            <a:endParaRPr lang="en-US" dirty="0" smtClean="0"/>
          </a:p>
          <a:p>
            <a:r>
              <a:rPr lang="en-US" dirty="0" smtClean="0"/>
              <a:t>In the output you can see that an instance is created in the list for every test</a:t>
            </a:r>
            <a:r>
              <a:rPr lang="en-US" baseline="0" dirty="0" smtClean="0"/>
              <a:t> </a:t>
            </a:r>
            <a:r>
              <a:rPr lang="en-US" dirty="0" smtClean="0"/>
              <a:t>suite and every platform. In our current file we have one suite, named 'default'</a:t>
            </a:r>
            <a:r>
              <a:rPr lang="en-US" baseline="0" dirty="0" smtClean="0"/>
              <a:t> and </a:t>
            </a:r>
            <a:r>
              <a:rPr lang="en-US" dirty="0" smtClean="0"/>
              <a:t>one platform</a:t>
            </a:r>
            <a:r>
              <a:rPr lang="en-US" baseline="0" dirty="0" smtClean="0"/>
              <a:t> </a:t>
            </a:r>
            <a:r>
              <a:rPr lang="en-US" baseline="0" dirty="0" err="1" smtClean="0"/>
              <a:t>CentOS</a:t>
            </a:r>
            <a:r>
              <a:rPr lang="en-US" baseline="0" dirty="0" smtClean="0"/>
              <a:t>.</a:t>
            </a:r>
            <a:endParaRPr lang="en-US" dirty="0" smtClean="0"/>
          </a:p>
          <a:p>
            <a:endParaRPr lang="en-US" dirty="0" smtClean="0"/>
          </a:p>
          <a:p>
            <a:r>
              <a:rPr lang="en-US" dirty="0" smtClean="0"/>
              <a:t>Run the</a:t>
            </a:r>
            <a:r>
              <a:rPr lang="en-US" baseline="0" dirty="0" smtClean="0"/>
              <a:t> following command to verify that the Test Kitchen configuration file had been set up correctly.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8807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turn on a</a:t>
            </a:r>
            <a:r>
              <a:rPr lang="en-US" baseline="0" dirty="0" smtClean="0"/>
              <a:t> </a:t>
            </a:r>
            <a:r>
              <a:rPr lang="en-US" dirty="0" smtClean="0"/>
              <a:t>virtual or cloud instance</a:t>
            </a:r>
            <a:r>
              <a:rPr lang="en-US" baseline="0" dirty="0" smtClean="0"/>
              <a:t> </a:t>
            </a:r>
            <a:r>
              <a:rPr lang="en-US" dirty="0" smtClean="0"/>
              <a:t>for the platforms specified in the kitchen configuration.</a:t>
            </a:r>
          </a:p>
          <a:p>
            <a:endParaRPr lang="en-US" dirty="0" smtClean="0"/>
          </a:p>
          <a:p>
            <a:r>
              <a:rPr lang="en-US" dirty="0" smtClean="0"/>
              <a:t>Running 'kitchen create default-centos-67' would create</a:t>
            </a:r>
            <a:r>
              <a:rPr lang="en-US" baseline="0" dirty="0" smtClean="0"/>
              <a:t> the the one instance that uses the test suite on the platform we want.</a:t>
            </a:r>
          </a:p>
          <a:p>
            <a:endParaRPr lang="en-US" baseline="0" dirty="0" smtClean="0"/>
          </a:p>
          <a:p>
            <a:r>
              <a:rPr lang="en-US" baseline="0" dirty="0" smtClean="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smtClean="0"/>
          </a:p>
          <a:p>
            <a:r>
              <a:rPr lang="en-US" baseline="0" dirty="0" smtClean="0"/>
              <a:t>When you want to target all of the instances you can run 'kitchen create' without any parameters. This will create all instances. Seeing as how there is only one instance this will work well.</a:t>
            </a:r>
          </a:p>
          <a:p>
            <a:endParaRPr lang="en-US" dirty="0" smtClean="0"/>
          </a:p>
          <a:p>
            <a:r>
              <a:rPr lang="en-US" dirty="0" smtClean="0"/>
              <a:t>In our case, this command would use the </a:t>
            </a:r>
            <a:r>
              <a:rPr lang="en-US" dirty="0" err="1" smtClean="0"/>
              <a:t>Docker</a:t>
            </a:r>
            <a:r>
              <a:rPr lang="en-US" dirty="0" smtClean="0"/>
              <a:t> driver to create a </a:t>
            </a:r>
            <a:r>
              <a:rPr lang="en-US" dirty="0" err="1" smtClean="0"/>
              <a:t>docker</a:t>
            </a:r>
            <a:r>
              <a:rPr lang="en-US" dirty="0" smtClean="0"/>
              <a:t> image based on centos-6.7.</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791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TDD is a workflow process: Add a test; Run the test expecting failure; Add code; Run the test expecting success. Refactor.</a:t>
            </a:r>
          </a:p>
          <a:p>
            <a:endParaRPr lang="en-US" dirty="0" smtClean="0"/>
          </a:p>
          <a:p>
            <a:r>
              <a:rPr lang="en-US" dirty="0" smtClean="0"/>
              <a:t>BDD influences the language we use to write the tests and how we focus on tests that matter. The activities within this module focus on the process of taking requirements, expressing them as expectations, choosing one implementation to meet these expectations, and then verifying we have met these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an image gives us a instance to test our cookbooks but it still would leave us with the work of installing chef and applying the cookbook defined in our .</a:t>
            </a:r>
            <a:r>
              <a:rPr lang="en-US" dirty="0" err="1" smtClean="0"/>
              <a:t>kitchen.yml</a:t>
            </a:r>
            <a:r>
              <a:rPr lang="en-US" dirty="0" smtClean="0"/>
              <a:t> run list.</a:t>
            </a:r>
          </a:p>
          <a:p>
            <a:endParaRPr lang="en-US" dirty="0" smtClean="0"/>
          </a:p>
          <a:p>
            <a:r>
              <a:rPr lang="en-US" dirty="0" smtClean="0"/>
              <a:t>So let's</a:t>
            </a:r>
            <a:r>
              <a:rPr lang="en-US" baseline="0" dirty="0" smtClean="0"/>
              <a:t> </a:t>
            </a:r>
            <a:r>
              <a:rPr lang="en-US" dirty="0" smtClean="0"/>
              <a:t>introduce you to the second kitchen command: 'kitchen converge'.</a:t>
            </a:r>
          </a:p>
          <a:p>
            <a:endParaRPr lang="en-US" dirty="0" smtClean="0"/>
          </a:p>
          <a:p>
            <a:r>
              <a:rPr lang="en-US" dirty="0" smtClean="0"/>
              <a:t>Converging an instance will create the instance if it has not already been created. Then it will install chef and apply that cookbook to that instance.</a:t>
            </a:r>
          </a:p>
          <a:p>
            <a:endParaRPr lang="en-US" dirty="0" smtClean="0"/>
          </a:p>
          <a:p>
            <a:r>
              <a:rPr lang="en-US" dirty="0" smtClean="0"/>
              <a:t>In our case, this command would take our image and install chef and apply the </a:t>
            </a:r>
            <a:r>
              <a:rPr lang="en-US" dirty="0" err="1" smtClean="0"/>
              <a:t>http</a:t>
            </a:r>
            <a:r>
              <a:rPr lang="en-US" baseline="0" dirty="0" err="1" smtClean="0"/>
              <a:t>d</a:t>
            </a:r>
            <a:r>
              <a:rPr lang="en-US" baseline="0" dirty="0" smtClean="0"/>
              <a:t> </a:t>
            </a:r>
            <a:r>
              <a:rPr lang="en-US" dirty="0" smtClean="0"/>
              <a:t>cookbook's default recipe.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7634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an instance means to:</a:t>
            </a:r>
          </a:p>
          <a:p>
            <a:endParaRPr lang="en-US" dirty="0" smtClean="0"/>
          </a:p>
          <a:p>
            <a:pPr marL="171450" indent="-171450">
              <a:buFont typeface="Arial" panose="020B0604020202020204" pitchFamily="34" charset="0"/>
              <a:buChar char="•"/>
            </a:pPr>
            <a:r>
              <a:rPr lang="en-US" dirty="0" smtClean="0"/>
              <a:t>Create a virtual or cloud instances, if needed</a:t>
            </a:r>
          </a:p>
          <a:p>
            <a:pPr marL="171450" indent="-171450">
              <a:buFont typeface="Arial" panose="020B0604020202020204" pitchFamily="34" charset="0"/>
              <a:buChar char="•"/>
            </a:pPr>
            <a:r>
              <a:rPr lang="en-US" dirty="0" smtClean="0"/>
              <a:t>Converge the instance, if needed</a:t>
            </a:r>
          </a:p>
          <a:p>
            <a:pPr marL="171450" indent="-171450">
              <a:buFont typeface="Arial" panose="020B0604020202020204" pitchFamily="34" charset="0"/>
              <a:buChar char="•"/>
            </a:pPr>
            <a:r>
              <a:rPr lang="en-US" dirty="0" smtClean="0"/>
              <a:t>And then execute a collection of defined tests against the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41670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the instance with the following command. Here Test Kitchen will ask the driver specified in the kitchen configuration file to provision an instance for us.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28133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can</a:t>
            </a:r>
            <a:r>
              <a:rPr lang="en-US" baseline="0" dirty="0" smtClean="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smtClean="0"/>
          </a:p>
          <a:p>
            <a:r>
              <a:rPr lang="en-US" baseline="0" dirty="0" smtClean="0"/>
              <a:t>You are in now logged into a virtual instance on a virtual instance.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4549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in to the virtual instance is useful to explore</a:t>
            </a:r>
            <a:r>
              <a:rPr lang="en-US" baseline="0" dirty="0" smtClean="0"/>
              <a:t> the platform or assist with troubleshooting your recipes they fail in perplexing ways. Right now, we are interested in executing the tests so logout of the instance with the 'exit' command and we will return to the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25417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smtClean="0"/>
          </a:p>
          <a:p>
            <a:r>
              <a:rPr lang="en-US" baseline="0" dirty="0" smtClean="0"/>
              <a:t>In this instance the default recipe of the </a:t>
            </a:r>
            <a:r>
              <a:rPr lang="en-US" baseline="0" dirty="0" err="1" smtClean="0"/>
              <a:t>httpd</a:t>
            </a:r>
            <a:r>
              <a:rPr lang="en-US" baseline="0" dirty="0" smtClean="0"/>
              <a:t>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5795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the state</a:t>
            </a:r>
            <a:r>
              <a:rPr lang="en-US" baseline="0" dirty="0" smtClean="0"/>
              <a:t> of the instance with specification that we defined we use the 'kitchen verify' command. This command will install all the necessary testing tools, configure them, and then execute the test suite, and return to us the results.</a:t>
            </a:r>
          </a:p>
          <a:p>
            <a:endParaRPr lang="en-US" baseline="0" dirty="0" smtClean="0"/>
          </a:p>
          <a:p>
            <a:r>
              <a:rPr lang="en-US" baseline="0" dirty="0" smtClean="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15749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read the results from the kitchen verification to ensure that our expectations failed to be met.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3770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failure is displayed with a human-readable sentence about the defined resource, the expected results, and the result that was received (or 'got').</a:t>
            </a:r>
          </a:p>
          <a:p>
            <a:endParaRPr lang="en-US" baseline="0" dirty="0" smtClean="0"/>
          </a:p>
          <a:p>
            <a:r>
              <a:rPr lang="en-US" baseline="0" dirty="0" smtClean="0"/>
              <a:t>We see that we have two errors. The first is that port 80 is not listening when we expected to be listening. We also expected the command's standard out to return content to us and it did not; it returned nothing.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81427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the</a:t>
            </a:r>
            <a:r>
              <a:rPr lang="en-US" baseline="0" dirty="0" smtClean="0"/>
              <a:t> failures a final summary of the results will be displayed which shows us that our test suite contains 2 examples and that 2 examples failed to meet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524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10955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following recipe defines three resources. These three resources express the desired state of an apache server that will serve up a simple page that contains the text 'Welcome Home!'.</a:t>
            </a:r>
          </a:p>
          <a:p>
            <a:endParaRPr lang="en-US" baseline="0" dirty="0" smtClean="0"/>
          </a:p>
          <a:p>
            <a:r>
              <a:rPr lang="en-US" baseline="0" dirty="0" smtClean="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45955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make</a:t>
            </a:r>
            <a:r>
              <a:rPr lang="en-US" baseline="0" dirty="0" smtClean="0"/>
              <a:t> a change to the recipe it is important to run 'kitchen converge'. This command will apply the updated recipe to the state of the virtual instance. </a:t>
            </a:r>
          </a:p>
          <a:p>
            <a:endParaRPr lang="en-US" baseline="0" dirty="0" smtClean="0"/>
          </a:p>
          <a:p>
            <a:r>
              <a:rPr lang="en-US" baseline="0" dirty="0" smtClean="0"/>
              <a:t>In the output, you should see the resources that you defined being applied to the instance. The package, the file, and the actions of the service.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71832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a:t>
            </a:r>
            <a:r>
              <a:rPr lang="en-US" baseline="0" dirty="0" smtClean="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60523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verify the state of the virtual instance you run the 'kitchen verify' command. In the summary you should find the failing expectation no longer fails.</a:t>
            </a:r>
          </a:p>
          <a:p>
            <a:endParaRPr lang="en-US" baseline="0" dirty="0" smtClean="0"/>
          </a:p>
          <a:p>
            <a:r>
              <a:rPr lang="en-US" baseline="0" dirty="0" smtClean="0"/>
              <a:t>If it does fail,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78761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you've done it. You have done Test Driven Development (TDD). Wrote a test. Saw it fail. Wrote a unit of code. Saw it pass.</a:t>
            </a:r>
          </a:p>
          <a:p>
            <a:endParaRPr lang="en-US" baseline="0" dirty="0" smtClean="0"/>
          </a:p>
          <a:p>
            <a:r>
              <a:rPr lang="en-US" baseline="0" dirty="0" smtClean="0"/>
              <a:t>You created a cookbook. Wrote </a:t>
            </a:r>
            <a:r>
              <a:rPr lang="en-US" baseline="0" smtClean="0"/>
              <a:t>an expectation in </a:t>
            </a:r>
            <a:r>
              <a:rPr lang="en-US" baseline="0" dirty="0" smtClean="0"/>
              <a:t>the spec file. Saw the test fail. Wrote a recipe. Applied the recipe. Ran the tests and saw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37306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you participated in writing a test and then the recipe let's have a discussion.</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045311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660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a:t>
            </a:r>
            <a:r>
              <a:rPr lang="en-US" baseline="0" dirty="0" smtClean="0"/>
              <a:t> have performed almost all of the steps of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642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smtClean="0"/>
          </a:p>
          <a:p>
            <a:r>
              <a:rPr lang="en-US" dirty="0" smtClean="0"/>
              <a:t>This cookbook will start very straight-forward and over the course of these modules we will introduce new requirements that will increase its complexity.</a:t>
            </a:r>
          </a:p>
          <a:p>
            <a:endParaRPr lang="en-US" dirty="0" smtClean="0"/>
          </a:p>
          <a:p>
            <a:r>
              <a:rPr lang="en-US" dirty="0" smtClean="0"/>
              <a:t>The goal again is to focus on the TDD workflow and understanding how to apply BDD when defining these tests. We are not concerned about focusing on best practices for managing web servers or modeling a more initially complex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smtClean="0"/>
          </a:p>
          <a:p>
            <a:r>
              <a:rPr lang="en-US" dirty="0" smtClean="0"/>
              <a:t>Behavior driven design asks us to look at the work that we perform from the perspective of our users. Our first job is to develop the scenario that validates the work that we are about to accomplish.</a:t>
            </a:r>
          </a:p>
          <a:p>
            <a:endParaRPr lang="en-US" dirty="0" smtClean="0"/>
          </a:p>
          <a:p>
            <a:r>
              <a:rPr lang="en-US" dirty="0" smtClean="0"/>
              <a:t>These scenarios that we write are often written in the following format.</a:t>
            </a:r>
          </a:p>
          <a:p>
            <a:endParaRPr lang="en-US" dirty="0" smtClean="0"/>
          </a:p>
          <a:p>
            <a:r>
              <a:rPr lang="en-US" dirty="0" smtClean="0"/>
              <a:t>This very generically defines any scenario. What we need to do is apply this scenario format to our requirements.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smtClean="0"/>
          </a:p>
          <a:p>
            <a:r>
              <a:rPr lang="en-US" dirty="0" smtClean="0"/>
              <a:t>Often times the why will raise more questions which you continue to ask why. You should do that. Asking why enough times will lead you to the true reason why you are taking action. The interesting thing is that knowing the true reason why will</a:t>
            </a:r>
            <a:r>
              <a:rPr lang="en-US" baseline="0" dirty="0" smtClean="0"/>
              <a:t> </a:t>
            </a:r>
            <a:r>
              <a:rPr lang="en-US" dirty="0" smtClean="0"/>
              <a:t>help reinforce your course of action or maybe change it entirely.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smtClean="0"/>
          </a:p>
          <a:p>
            <a:r>
              <a:rPr lang="en-US" dirty="0" smtClean="0"/>
              <a:t>Our goal now is to define a scenario with this understanding.</a:t>
            </a:r>
          </a:p>
          <a:p>
            <a:endParaRPr lang="en-US" dirty="0" smtClean="0"/>
          </a:p>
          <a:p>
            <a:r>
              <a:rPr lang="en-US" dirty="0" smtClean="0"/>
              <a:t>This first scenario is enough information to help us build this cookbook with a TDD approach. This practice of defining a scenario is a tactic that I employ to help focus me on the most valuable work that needs to be done.</a:t>
            </a:r>
          </a:p>
          <a:p>
            <a:endParaRPr lang="en-US" dirty="0" smtClean="0"/>
          </a:p>
          <a:p>
            <a:r>
              <a:rPr lang="en-US" dirty="0" smtClean="0"/>
              <a:t>Important things to notice in the following scenario is the distinct lack of technology or implementation. The scenario is not concerned about the services that are running or files that might be found on the file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a:solidFill>
                  <a:srgbClr val="7D868C"/>
                </a:solidFill>
                <a:latin typeface="+mn-lt"/>
                <a:ea typeface="+mn-ea"/>
                <a:cs typeface="+mn-cs"/>
              </a:rPr>
              <a:t>©</a:t>
            </a:r>
            <a:r>
              <a:rPr lang="en-US"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4" Type="http://schemas.openxmlformats.org/officeDocument/2006/relationships/hyperlink" Target="https://en.wikipedia.org/wiki/Business_value" TargetMode="External"/><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theregister.co.uk/2007/06/25/thoughtworks_req_man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Writing </a:t>
            </a:r>
            <a:r>
              <a:rPr lang="en-US" dirty="0" smtClean="0"/>
              <a:t>a Test First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cookbook</a:t>
            </a:r>
          </a:p>
          <a:p>
            <a:pPr marL="342900" indent="-342900">
              <a:buFont typeface="Wingdings" charset="2"/>
              <a:buChar char="q"/>
            </a:pPr>
            <a:r>
              <a:rPr lang="en-US" dirty="0" smtClean="0"/>
              <a:t>Write tests that verifies the cookbook does what we want it to do</a:t>
            </a:r>
          </a:p>
          <a:p>
            <a:pPr marL="342900" indent="-342900">
              <a:buFont typeface="Wingdings" charset="2"/>
              <a:buChar char="q"/>
            </a:pPr>
            <a:r>
              <a:rPr lang="en-US" dirty="0" smtClean="0"/>
              <a:t>Execute the tests and see failure</a:t>
            </a:r>
          </a:p>
          <a:p>
            <a:pPr marL="342900" indent="-342900">
              <a:buFont typeface="Wingdings" charset="2"/>
              <a:buChar char="q"/>
            </a:pPr>
            <a:r>
              <a:rPr lang="en-US" dirty="0" smtClean="0"/>
              <a:t>Write the recipe to make the test pass</a:t>
            </a:r>
          </a:p>
          <a:p>
            <a:pPr marL="342900" indent="-342900">
              <a:buFont typeface="Wingdings" charset="2"/>
              <a:buChar char="q"/>
            </a:pPr>
            <a:r>
              <a:rPr lang="en-US" dirty="0" smtClean="0"/>
              <a:t>Execute the tests and see success</a:t>
            </a:r>
            <a:endParaRPr lang="en-US" dirty="0"/>
          </a:p>
        </p:txBody>
      </p:sp>
    </p:spTree>
    <p:extLst>
      <p:ext uri="{BB962C8B-B14F-4D97-AF65-F5344CB8AC3E}">
        <p14:creationId xmlns:p14="http://schemas.microsoft.com/office/powerpoint/2010/main" val="62281602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normAutofit fontScale="90000"/>
          </a:bodyPr>
          <a:lstStyle/>
          <a:p>
            <a:r>
              <a:rPr lang="en-US" dirty="0" smtClean="0"/>
              <a:t>Let's Start this Journey in the Home Directory</a:t>
            </a:r>
            <a:endParaRPr lang="en-US" dirty="0"/>
          </a:p>
        </p:txBody>
      </p:sp>
    </p:spTree>
    <p:extLst>
      <p:ext uri="{BB962C8B-B14F-4D97-AF65-F5344CB8AC3E}">
        <p14:creationId xmlns:p14="http://schemas.microsoft.com/office/powerpoint/2010/main" val="279912081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Usage: chef generate GENERATOR [options</a:t>
            </a:r>
            <a:r>
              <a:rPr lang="en-US" sz="2400" dirty="0" smtClean="0"/>
              <a:t>]</a:t>
            </a:r>
          </a:p>
          <a:p>
            <a:endParaRPr lang="en-US" sz="2400" dirty="0"/>
          </a:p>
          <a:p>
            <a:r>
              <a:rPr lang="en-US" sz="2400" dirty="0" smtClean="0"/>
              <a:t>Available </a:t>
            </a:r>
            <a:r>
              <a:rPr lang="en-US" sz="2400" dirty="0"/>
              <a:t>generators</a:t>
            </a:r>
            <a:r>
              <a:rPr lang="en-US" sz="2400" dirty="0" smtClean="0"/>
              <a:t>:</a:t>
            </a:r>
          </a:p>
          <a:p>
            <a:r>
              <a:rPr lang="en-US" sz="2400" dirty="0" smtClean="0"/>
              <a:t>  </a:t>
            </a:r>
            <a:r>
              <a:rPr lang="en-US" sz="2400" dirty="0"/>
              <a:t>app         Generate an application </a:t>
            </a:r>
            <a:r>
              <a:rPr lang="en-US" sz="2400" dirty="0" smtClean="0"/>
              <a:t>repo</a:t>
            </a:r>
          </a:p>
          <a:p>
            <a:r>
              <a:rPr lang="en-US" sz="2400" dirty="0" smtClean="0"/>
              <a:t>  </a:t>
            </a:r>
            <a:r>
              <a:rPr lang="en-US" sz="2400" dirty="0"/>
              <a:t>cookbook    Generate a single </a:t>
            </a:r>
            <a:r>
              <a:rPr lang="en-US" sz="2400" dirty="0" smtClean="0"/>
              <a:t>cookbook</a:t>
            </a:r>
          </a:p>
          <a:p>
            <a:r>
              <a:rPr lang="en-US" sz="2400" dirty="0" smtClean="0"/>
              <a:t>  </a:t>
            </a:r>
            <a:r>
              <a:rPr lang="en-US" sz="2400" dirty="0"/>
              <a:t>recipe      Generate a new </a:t>
            </a:r>
            <a:r>
              <a:rPr lang="en-US" sz="2400" dirty="0" smtClean="0"/>
              <a:t>recipe</a:t>
            </a:r>
          </a:p>
          <a:p>
            <a:r>
              <a:rPr lang="en-US" sz="2400" dirty="0" smtClean="0"/>
              <a:t>  </a:t>
            </a:r>
            <a:r>
              <a:rPr lang="en-US" sz="2400" dirty="0"/>
              <a:t>attribute   Generate an attributes </a:t>
            </a:r>
            <a:r>
              <a:rPr lang="en-US" sz="2400" dirty="0" smtClean="0"/>
              <a:t>file</a:t>
            </a:r>
          </a:p>
          <a:p>
            <a:r>
              <a:rPr lang="en-US" sz="2400" dirty="0" smtClean="0"/>
              <a:t>  </a:t>
            </a:r>
            <a:r>
              <a:rPr lang="en-US" sz="2400" dirty="0"/>
              <a:t>template    Generate a file </a:t>
            </a:r>
            <a:r>
              <a:rPr lang="en-US" sz="2400" dirty="0" smtClean="0"/>
              <a:t>template</a:t>
            </a:r>
          </a:p>
          <a:p>
            <a:r>
              <a:rPr lang="en-US" sz="2400" dirty="0" smtClean="0"/>
              <a:t>  </a:t>
            </a:r>
            <a:r>
              <a:rPr lang="en-US" sz="2400" dirty="0"/>
              <a:t>file        Generate a cookbook </a:t>
            </a:r>
            <a:r>
              <a:rPr lang="en-US" sz="2400" dirty="0" smtClean="0"/>
              <a:t>file</a:t>
            </a:r>
          </a:p>
          <a:p>
            <a:r>
              <a:rPr lang="en-US" sz="2400" dirty="0" smtClean="0"/>
              <a:t>  </a:t>
            </a:r>
            <a:r>
              <a:rPr lang="en-US" sz="2400" dirty="0" err="1"/>
              <a:t>lwrp</a:t>
            </a:r>
            <a:r>
              <a:rPr lang="en-US" sz="2400" dirty="0"/>
              <a:t>        Generate a lightweight </a:t>
            </a:r>
            <a:r>
              <a:rPr lang="en-US" sz="2400" dirty="0" smtClean="0"/>
              <a:t>resource/provider</a:t>
            </a:r>
          </a:p>
          <a:p>
            <a:r>
              <a:rPr lang="en-US" sz="2400" dirty="0" smtClean="0"/>
              <a:t>  </a:t>
            </a:r>
            <a:r>
              <a:rPr lang="en-US" sz="2400" dirty="0"/>
              <a:t>repo        Generate a Chef code </a:t>
            </a:r>
            <a:r>
              <a:rPr lang="en-US" sz="2400" dirty="0" smtClean="0"/>
              <a:t>repository</a:t>
            </a:r>
          </a:p>
          <a:p>
            <a:r>
              <a:rPr lang="en-US" sz="2400" dirty="0" smtClean="0"/>
              <a:t>  </a:t>
            </a:r>
            <a:r>
              <a:rPr lang="en-US" sz="2400" dirty="0" err="1"/>
              <a:t>policyfile</a:t>
            </a:r>
            <a:r>
              <a:rPr lang="en-US" sz="2400" dirty="0"/>
              <a:t>  Generate a </a:t>
            </a:r>
            <a:r>
              <a:rPr lang="en-US" sz="2400" dirty="0" err="1"/>
              <a:t>Policyfile</a:t>
            </a:r>
            <a:r>
              <a:rPr lang="en-US" sz="2400" dirty="0"/>
              <a:t> for use with the install/push </a:t>
            </a:r>
            <a:r>
              <a:rPr lang="en-US" sz="2400" dirty="0" smtClean="0"/>
              <a:t>commands</a:t>
            </a:r>
            <a:endParaRPr lang="en-US" sz="2400" dirty="0"/>
          </a:p>
        </p:txBody>
      </p:sp>
      <p:sp>
        <p:nvSpPr>
          <p:cNvPr id="3" name="Text Placeholder 2"/>
          <p:cNvSpPr>
            <a:spLocks noGrp="1"/>
          </p:cNvSpPr>
          <p:nvPr>
            <p:ph type="body" sz="quarter" idx="11"/>
          </p:nvPr>
        </p:nvSpPr>
        <p:spPr/>
        <p:txBody>
          <a:bodyPr/>
          <a:lstStyle/>
          <a:p>
            <a:r>
              <a:rPr lang="en-US" dirty="0" smtClean="0"/>
              <a:t>&gt; chef generate --help</a:t>
            </a:r>
            <a:endParaRPr lang="en-US" dirty="0"/>
          </a:p>
        </p:txBody>
      </p:sp>
      <p:sp>
        <p:nvSpPr>
          <p:cNvPr id="5" name="Title 4"/>
          <p:cNvSpPr>
            <a:spLocks noGrp="1"/>
          </p:cNvSpPr>
          <p:nvPr>
            <p:ph type="title"/>
          </p:nvPr>
        </p:nvSpPr>
        <p:spPr/>
        <p:txBody>
          <a:bodyPr/>
          <a:lstStyle/>
          <a:p>
            <a:r>
              <a:rPr lang="en-US" dirty="0" smtClean="0"/>
              <a:t>Ask Chef About Generating a Cookbook</a:t>
            </a:r>
            <a:endParaRPr lang="en-US" dirty="0"/>
          </a:p>
        </p:txBody>
      </p:sp>
      <p:sp>
        <p:nvSpPr>
          <p:cNvPr id="6" name="Rectangle 5"/>
          <p:cNvSpPr/>
          <p:nvPr/>
        </p:nvSpPr>
        <p:spPr bwMode="auto">
          <a:xfrm>
            <a:off x="1128943" y="4119810"/>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314540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Generating cookbook </a:t>
            </a:r>
            <a:r>
              <a:rPr lang="en-US" dirty="0" err="1"/>
              <a:t>httpd</a:t>
            </a:r>
            <a:endParaRPr lang="en-US" dirty="0"/>
          </a:p>
          <a:p>
            <a:r>
              <a:rPr lang="en-US" dirty="0"/>
              <a:t>- Ensuring correct cookbook file content</a:t>
            </a:r>
          </a:p>
          <a:p>
            <a:r>
              <a:rPr lang="en-US" dirty="0"/>
              <a:t>- Committing cookbook files to git</a:t>
            </a:r>
          </a:p>
          <a:p>
            <a:r>
              <a:rPr lang="en-US" dirty="0"/>
              <a:t>- Ensuring delivery configuration</a:t>
            </a:r>
          </a:p>
          <a:p>
            <a:r>
              <a:rPr lang="en-US" dirty="0"/>
              <a:t>- Ensuring correct delivery build cookbook content</a:t>
            </a:r>
          </a:p>
          <a:p>
            <a:r>
              <a:rPr lang="en-US" dirty="0"/>
              <a:t>- Adding delivery configuration to feature branch</a:t>
            </a:r>
          </a:p>
          <a:p>
            <a:r>
              <a:rPr lang="en-US" dirty="0"/>
              <a:t>- Adding build cookbook to feature branch</a:t>
            </a:r>
          </a:p>
          <a:p>
            <a:r>
              <a:rPr lang="en-US" dirty="0"/>
              <a:t>- Merging delivery content feature branch to master</a:t>
            </a:r>
          </a:p>
          <a:p>
            <a:endParaRPr lang="en-US" dirty="0"/>
          </a:p>
          <a:p>
            <a:r>
              <a:rPr lang="en-US" dirty="0"/>
              <a:t>Your cookbook is ready. Type `cd </a:t>
            </a:r>
            <a:r>
              <a:rPr lang="en-US" dirty="0" err="1"/>
              <a:t>httpd</a:t>
            </a:r>
            <a:r>
              <a:rPr lang="en-US" dirty="0"/>
              <a:t>` to enter it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generate cookbook </a:t>
            </a:r>
            <a:r>
              <a:rPr lang="en-US" dirty="0" err="1" smtClean="0"/>
              <a:t>httpd</a:t>
            </a:r>
            <a:endParaRPr lang="en-US" dirty="0"/>
          </a:p>
        </p:txBody>
      </p:sp>
      <p:sp>
        <p:nvSpPr>
          <p:cNvPr id="5" name="Title 4"/>
          <p:cNvSpPr>
            <a:spLocks noGrp="1"/>
          </p:cNvSpPr>
          <p:nvPr>
            <p:ph type="title"/>
          </p:nvPr>
        </p:nvSpPr>
        <p:spPr/>
        <p:txBody>
          <a:bodyPr/>
          <a:lstStyle/>
          <a:p>
            <a:r>
              <a:rPr lang="en-US" dirty="0" smtClean="0"/>
              <a:t>Generate a Cookbook</a:t>
            </a:r>
            <a:endParaRPr lang="en-US" dirty="0"/>
          </a:p>
        </p:txBody>
      </p:sp>
    </p:spTree>
    <p:extLst>
      <p:ext uri="{BB962C8B-B14F-4D97-AF65-F5344CB8AC3E}">
        <p14:creationId xmlns:p14="http://schemas.microsoft.com/office/powerpoint/2010/main" val="7361101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httpd</a:t>
            </a:r>
            <a:r>
              <a:rPr lang="de-DE" dirty="0"/>
              <a:t>/</a:t>
            </a:r>
          </a:p>
          <a:p>
            <a:r>
              <a:rPr lang="de-DE" dirty="0"/>
              <a:t>├── </a:t>
            </a:r>
            <a:r>
              <a:rPr lang="de-DE" dirty="0" err="1"/>
              <a:t>Berksfile</a:t>
            </a:r>
            <a:endParaRPr lang="de-DE" dirty="0"/>
          </a:p>
          <a:p>
            <a:r>
              <a:rPr lang="de-DE" dirty="0"/>
              <a:t>├── </a:t>
            </a:r>
            <a:r>
              <a:rPr lang="de-DE" dirty="0" err="1"/>
              <a:t>chefignore</a:t>
            </a:r>
            <a:endParaRPr lang="de-DE" dirty="0"/>
          </a:p>
          <a:p>
            <a:r>
              <a:rPr lang="de-DE" dirty="0"/>
              <a:t>├── </a:t>
            </a:r>
            <a:r>
              <a:rPr lang="de-DE" dirty="0" err="1"/>
              <a:t>metadata.rb</a:t>
            </a:r>
            <a:endParaRPr lang="de-DE" dirty="0"/>
          </a:p>
          <a:p>
            <a:r>
              <a:rPr lang="de-DE" dirty="0"/>
              <a:t>├── </a:t>
            </a:r>
            <a:r>
              <a:rPr lang="de-DE" dirty="0" err="1"/>
              <a:t>README.md</a:t>
            </a:r>
            <a:endParaRPr lang="de-DE" dirty="0"/>
          </a:p>
          <a:p>
            <a:r>
              <a:rPr lang="de-DE" dirty="0"/>
              <a:t>├── </a:t>
            </a:r>
            <a:r>
              <a:rPr lang="de-DE" dirty="0" err="1"/>
              <a:t>recipes</a:t>
            </a:r>
            <a:endParaRPr lang="de-DE" dirty="0"/>
          </a:p>
          <a:p>
            <a:r>
              <a:rPr lang="de-DE" dirty="0"/>
              <a:t>│   └── </a:t>
            </a:r>
            <a:r>
              <a:rPr lang="de-DE" dirty="0" err="1"/>
              <a:t>default.rb</a:t>
            </a:r>
            <a:endParaRPr lang="de-DE" dirty="0"/>
          </a:p>
          <a:p>
            <a:r>
              <a:rPr lang="de-DE" dirty="0"/>
              <a:t>├── </a:t>
            </a:r>
            <a:r>
              <a:rPr lang="de-DE" dirty="0" err="1"/>
              <a:t>spec</a:t>
            </a:r>
            <a:endParaRPr lang="de-DE" dirty="0"/>
          </a:p>
          <a:p>
            <a:r>
              <a:rPr lang="de-DE" dirty="0" smtClean="0"/>
              <a:t>│   ...  </a:t>
            </a:r>
          </a:p>
          <a:p>
            <a:r>
              <a:rPr lang="de-DE" dirty="0" smtClean="0"/>
              <a:t>6 </a:t>
            </a:r>
            <a:r>
              <a:rPr lang="de-DE" dirty="0" err="1"/>
              <a:t>directories</a:t>
            </a:r>
            <a:r>
              <a:rPr lang="de-DE" dirty="0"/>
              <a:t>, 8 </a:t>
            </a:r>
            <a:r>
              <a:rPr lang="de-DE" dirty="0" err="1"/>
              <a:t>files</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httpd</a:t>
            </a:r>
            <a:endParaRPr lang="en-US" dirty="0"/>
          </a:p>
        </p:txBody>
      </p:sp>
      <p:sp>
        <p:nvSpPr>
          <p:cNvPr id="5" name="Title 4"/>
          <p:cNvSpPr>
            <a:spLocks noGrp="1"/>
          </p:cNvSpPr>
          <p:nvPr>
            <p:ph type="title"/>
          </p:nvPr>
        </p:nvSpPr>
        <p:spPr/>
        <p:txBody>
          <a:bodyPr>
            <a:normAutofit/>
          </a:bodyPr>
          <a:lstStyle/>
          <a:p>
            <a:r>
              <a:rPr lang="en-US" sz="5400" dirty="0" smtClean="0"/>
              <a:t>View the Tests in the Generated Cookbook</a:t>
            </a:r>
            <a:endParaRPr lang="en-US" sz="5400" dirty="0"/>
          </a:p>
        </p:txBody>
      </p:sp>
    </p:spTree>
    <p:extLst>
      <p:ext uri="{BB962C8B-B14F-4D97-AF65-F5344CB8AC3E}">
        <p14:creationId xmlns:p14="http://schemas.microsoft.com/office/powerpoint/2010/main" val="42656597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InSpec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InSpec</a:t>
            </a:r>
            <a:r>
              <a:rPr lang="en-US" dirty="0" smtClean="0"/>
              <a:t> provides helpers and tools that allow you to express expectations about the state of infrastructure.</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smtClean="0">
                  <a:gradFill>
                    <a:gsLst>
                      <a:gs pos="0">
                        <a:srgbClr val="FFFFFF"/>
                      </a:gs>
                      <a:gs pos="100000">
                        <a:srgbClr val="FFFFFF"/>
                      </a:gs>
                    </a:gsLst>
                    <a:lin ang="5400000" scaled="0"/>
                  </a:gradFill>
                </a:rPr>
                <a:t>InSpec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Auto-generated Spec File in Cookbook</a:t>
            </a:r>
            <a:endParaRPr lang="en-US" dirty="0"/>
          </a:p>
        </p:txBody>
      </p:sp>
      <p:sp>
        <p:nvSpPr>
          <p:cNvPr id="3" name="Content Placeholder 2"/>
          <p:cNvSpPr>
            <a:spLocks noGrp="1"/>
          </p:cNvSpPr>
          <p:nvPr>
            <p:ph sz="quarter" idx="10"/>
          </p:nvPr>
        </p:nvSpPr>
        <p:spPr/>
        <p:txBody>
          <a:bodyPr>
            <a:normAutofit fontScale="92500" lnSpcReduction="10000"/>
          </a:bodyPr>
          <a:lstStyle/>
          <a:p>
            <a:endParaRPr lang="en-US" dirty="0"/>
          </a:p>
          <a:p>
            <a:r>
              <a:rPr lang="en-US" dirty="0"/>
              <a:t>unless </a:t>
            </a:r>
            <a:r>
              <a:rPr lang="en-US" dirty="0" err="1"/>
              <a:t>os.windows</a:t>
            </a:r>
            <a:r>
              <a:rPr lang="en-US" dirty="0"/>
              <a:t>?</a:t>
            </a:r>
          </a:p>
          <a:p>
            <a:r>
              <a:rPr lang="en-US" dirty="0"/>
              <a:t>  describe user('root') do</a:t>
            </a:r>
          </a:p>
          <a:p>
            <a:r>
              <a:rPr lang="en-US" dirty="0"/>
              <a:t>    it { should exist }</a:t>
            </a:r>
          </a:p>
          <a:p>
            <a:r>
              <a:rPr lang="en-US" dirty="0"/>
              <a:t>    skip 'This is an example test, replace with your own test.'</a:t>
            </a:r>
          </a:p>
          <a:p>
            <a:r>
              <a:rPr lang="en-US" dirty="0"/>
              <a:t>  end</a:t>
            </a:r>
          </a:p>
          <a:p>
            <a:r>
              <a:rPr lang="en-US" dirty="0"/>
              <a:t>end</a:t>
            </a:r>
          </a:p>
          <a:p>
            <a:endParaRPr lang="en-US" dirty="0"/>
          </a:p>
          <a:p>
            <a:r>
              <a:rPr lang="en-US" dirty="0"/>
              <a:t>describe port(80) do</a:t>
            </a:r>
          </a:p>
          <a:p>
            <a:r>
              <a:rPr lang="en-US" dirty="0"/>
              <a:t>  it { </a:t>
            </a:r>
            <a:r>
              <a:rPr lang="en-US" dirty="0" err="1"/>
              <a:t>should_not</a:t>
            </a:r>
            <a:r>
              <a:rPr lang="en-US" dirty="0"/>
              <a:t> </a:t>
            </a:r>
            <a:r>
              <a:rPr lang="en-US" dirty="0" err="1"/>
              <a:t>be_listening</a:t>
            </a:r>
            <a:r>
              <a:rPr lang="en-US" dirty="0"/>
              <a:t> }</a:t>
            </a:r>
          </a:p>
          <a:p>
            <a:r>
              <a:rPr lang="en-US" dirty="0"/>
              <a:t>  skip 'This is an example test, replace with your own test.'</a:t>
            </a:r>
          </a:p>
          <a:p>
            <a:r>
              <a:rPr lang="en-US" dirty="0"/>
              <a:t>end</a:t>
            </a:r>
            <a:endParaRPr lang="en-US" b="1" dirty="0"/>
          </a:p>
        </p:txBody>
      </p:sp>
      <p:sp>
        <p:nvSpPr>
          <p:cNvPr id="7" name="Text Placeholder 6"/>
          <p:cNvSpPr>
            <a:spLocks noGrp="1"/>
          </p:cNvSpPr>
          <p:nvPr>
            <p:ph type="body" sz="quarter" idx="11"/>
          </p:nvPr>
        </p:nvSpPr>
        <p:spPr/>
        <p:txBody>
          <a:bodyPr/>
          <a:lstStyle/>
          <a:p>
            <a:r>
              <a:rPr lang="en-US" dirty="0"/>
              <a:t>~/</a:t>
            </a:r>
            <a:r>
              <a:rPr lang="en-US" dirty="0" err="1"/>
              <a:t>httpd</a:t>
            </a:r>
            <a:r>
              <a:rPr lang="en-US" dirty="0"/>
              <a:t>/test</a:t>
            </a:r>
            <a:r>
              <a:rPr lang="en-US" dirty="0" smtClean="0"/>
              <a:t>/recipes/</a:t>
            </a:r>
            <a:r>
              <a:rPr lang="en-US" dirty="0" err="1" smtClean="0"/>
              <a:t>default_test.rb</a:t>
            </a:r>
            <a:endParaRPr lang="en-US" dirty="0"/>
          </a:p>
        </p:txBody>
      </p:sp>
    </p:spTree>
    <p:extLst>
      <p:ext uri="{BB962C8B-B14F-4D97-AF65-F5344CB8AC3E}">
        <p14:creationId xmlns:p14="http://schemas.microsoft.com/office/powerpoint/2010/main" val="3838374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a:t>
            </a:r>
            <a:r>
              <a:rPr lang="en-US" dirty="0" smtClean="0"/>
              <a:t>. This </a:t>
            </a:r>
            <a:r>
              <a:rPr lang="en-US" dirty="0"/>
              <a:t>corresponds </a:t>
            </a:r>
            <a:r>
              <a:rPr lang="en-US" dirty="0" smtClean="0"/>
              <a:t>to the value specified in the Test Kitchen configuration file (.</a:t>
            </a:r>
            <a:r>
              <a:rPr lang="en-US" dirty="0" err="1" smtClean="0"/>
              <a:t>kitchen.yml</a:t>
            </a:r>
            <a:r>
              <a:rPr lang="en-US" dirty="0" smtClean="0"/>
              <a:t>) in the suites section.</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a:latin typeface="Courier New" panose="02070309020205020404" pitchFamily="49" charset="0"/>
                <a:cs typeface="Courier New" panose="02070309020205020404" pitchFamily="49" charset="0"/>
              </a:rPr>
              <a:t>~/</a:t>
            </a:r>
            <a:r>
              <a:rPr lang="en-US" sz="2667" b="1" dirty="0" err="1">
                <a:latin typeface="Courier New" panose="02070309020205020404" pitchFamily="49" charset="0"/>
                <a:cs typeface="Courier New" panose="02070309020205020404" pitchFamily="49" charset="0"/>
              </a:rPr>
              <a:t>httpd</a:t>
            </a:r>
            <a:r>
              <a:rPr lang="en-US" sz="2667" b="1" dirty="0">
                <a:latin typeface="Courier New" panose="02070309020205020404" pitchFamily="49" charset="0"/>
                <a:cs typeface="Courier New" panose="02070309020205020404" pitchFamily="49" charset="0"/>
              </a:rPr>
              <a:t>/test/recipes/</a:t>
            </a:r>
            <a:r>
              <a:rPr lang="en-US" sz="2667" b="1" dirty="0" err="1">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3364010" y="3407918"/>
            <a:ext cx="2526384"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413620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smtClean="0"/>
              <a:t>The </a:t>
            </a:r>
            <a:r>
              <a:rPr lang="en-US" dirty="0" err="1" smtClean="0"/>
              <a:t>default_test.rb</a:t>
            </a:r>
            <a:r>
              <a:rPr lang="en-US" dirty="0" smtClean="0"/>
              <a:t> file is a Ruby file that contains the tests that we want to run when we spin up a test instance.</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a:latin typeface="Courier New" panose="02070309020205020404" pitchFamily="49" charset="0"/>
                <a:cs typeface="Courier New" panose="02070309020205020404" pitchFamily="49" charset="0"/>
              </a:rPr>
              <a:t>~/</a:t>
            </a:r>
            <a:r>
              <a:rPr lang="en-US" sz="2667" b="1" dirty="0" err="1">
                <a:latin typeface="Courier New" panose="02070309020205020404" pitchFamily="49" charset="0"/>
                <a:cs typeface="Courier New" panose="02070309020205020404" pitchFamily="49" charset="0"/>
              </a:rPr>
              <a:t>httpd</a:t>
            </a:r>
            <a:r>
              <a:rPr lang="en-US" sz="2667" b="1" dirty="0">
                <a:latin typeface="Courier New" panose="02070309020205020404" pitchFamily="49" charset="0"/>
                <a:cs typeface="Courier New" panose="02070309020205020404" pitchFamily="49" charset="0"/>
              </a:rPr>
              <a:t>/test/recipes/</a:t>
            </a:r>
            <a:r>
              <a:rPr lang="en-US" sz="2667" b="1" dirty="0" err="1">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3364010" y="3407918"/>
            <a:ext cx="5741782"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740621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a:t>
            </a:r>
            <a:r>
              <a:rPr lang="en-US" smtClean="0"/>
              <a:t>succeed.</a:t>
            </a:r>
          </a:p>
          <a:p>
            <a:pPr marL="514350" indent="-514350">
              <a:buFont typeface="+mj-lt"/>
              <a:buAutoNum type="arabicPeriod"/>
            </a:pPr>
            <a:r>
              <a:rPr lang="en-US" smtClean="0"/>
              <a:t>Refactor</a:t>
            </a:r>
            <a:endParaRPr lang="en-US" dirty="0"/>
          </a:p>
        </p:txBody>
      </p:sp>
    </p:spTree>
    <p:extLst>
      <p:ext uri="{BB962C8B-B14F-4D97-AF65-F5344CB8AC3E}">
        <p14:creationId xmlns:p14="http://schemas.microsoft.com/office/powerpoint/2010/main" val="12298874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InSpec</a:t>
            </a:r>
            <a:r>
              <a:rPr lang="en-US" dirty="0" smtClean="0"/>
              <a:t> Example</a:t>
            </a:r>
            <a:endParaRPr lang="en-US" dirty="0"/>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describe user('root') do</a:t>
            </a:r>
          </a:p>
          <a:p>
            <a:r>
              <a:rPr lang="en-US" dirty="0"/>
              <a:t>    it { should exist }</a:t>
            </a:r>
          </a:p>
          <a:p>
            <a:r>
              <a:rPr lang="en-US" dirty="0"/>
              <a:t>    skip 'This is an example test, replace with your own test.'</a:t>
            </a:r>
          </a:p>
          <a:p>
            <a:r>
              <a:rPr lang="en-US" dirty="0"/>
              <a:t>  end</a:t>
            </a:r>
          </a:p>
          <a:p>
            <a:r>
              <a:rPr lang="en-US" dirty="0"/>
              <a:t>end</a:t>
            </a: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InSpec</a:t>
            </a:r>
            <a:r>
              <a:rPr lang="en-US" dirty="0" smtClean="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OS conditional</a:t>
            </a:r>
          </a:p>
        </p:txBody>
      </p:sp>
      <p:sp>
        <p:nvSpPr>
          <p:cNvPr id="9" name="Content Placeholder 3"/>
          <p:cNvSpPr txBox="1">
            <a:spLocks/>
          </p:cNvSpPr>
          <p:nvPr/>
        </p:nvSpPr>
        <p:spPr bwMode="white">
          <a:xfrm>
            <a:off x="11558397" y="4398246"/>
            <a:ext cx="3959352" cy="61457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displays the message</a:t>
            </a:r>
          </a:p>
        </p:txBody>
      </p:sp>
      <p:sp>
        <p:nvSpPr>
          <p:cNvPr id="10" name="Content Placeholder 3"/>
          <p:cNvSpPr txBox="1">
            <a:spLocks/>
          </p:cNvSpPr>
          <p:nvPr/>
        </p:nvSpPr>
        <p:spPr bwMode="white">
          <a:xfrm>
            <a:off x="11557374" y="353058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3" name="Straight Connector 12"/>
          <p:cNvCxnSpPr>
            <a:endCxn id="8" idx="1"/>
          </p:cNvCxnSpPr>
          <p:nvPr/>
        </p:nvCxnSpPr>
        <p:spPr>
          <a:xfrm flipV="1">
            <a:off x="4471835" y="1426198"/>
            <a:ext cx="5396779" cy="411385"/>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729544" y="1820392"/>
            <a:ext cx="3796332"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a:endCxn id="9" idx="1"/>
          </p:cNvCxnSpPr>
          <p:nvPr/>
        </p:nvCxnSpPr>
        <p:spPr>
          <a:xfrm>
            <a:off x="1945451" y="3486002"/>
            <a:ext cx="9612946" cy="1219530"/>
          </a:xfrm>
          <a:prstGeom prst="line">
            <a:avLst/>
          </a:prstGeom>
          <a:ln w="381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542157" y="3476987"/>
            <a:ext cx="943697" cy="9015"/>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3458580" y="2959048"/>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592645" y="2938610"/>
            <a:ext cx="3973507" cy="2043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smtClean="0"/>
              <a:t>When not on Windows, I expect the user named 'root', to exist.</a:t>
            </a:r>
            <a:endParaRPr lang="en-US" dirty="0"/>
          </a:p>
        </p:txBody>
      </p:sp>
    </p:spTree>
    <p:extLst>
      <p:ext uri="{BB962C8B-B14F-4D97-AF65-F5344CB8AC3E}">
        <p14:creationId xmlns:p14="http://schemas.microsoft.com/office/powerpoint/2010/main" val="30115971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InSpec</a:t>
            </a:r>
            <a:r>
              <a:rPr lang="en-US" dirty="0" smtClean="0"/>
              <a:t> Example</a:t>
            </a:r>
            <a:endParaRPr lang="en-US" dirty="0"/>
          </a:p>
        </p:txBody>
      </p:sp>
      <p:sp>
        <p:nvSpPr>
          <p:cNvPr id="3" name="Content Placeholder 2"/>
          <p:cNvSpPr>
            <a:spLocks noGrp="1"/>
          </p:cNvSpPr>
          <p:nvPr>
            <p:ph sz="quarter" idx="10"/>
          </p:nvPr>
        </p:nvSpPr>
        <p:spPr/>
        <p:txBody>
          <a:bodyPr/>
          <a:lstStyle/>
          <a:p>
            <a:r>
              <a:rPr lang="en-US" dirty="0"/>
              <a:t>describe port(80) do</a:t>
            </a:r>
          </a:p>
          <a:p>
            <a:r>
              <a:rPr lang="en-US" dirty="0"/>
              <a:t>  it { </a:t>
            </a:r>
            <a:r>
              <a:rPr lang="en-US" dirty="0" err="1"/>
              <a:t>should_not</a:t>
            </a:r>
            <a:r>
              <a:rPr lang="en-US" dirty="0"/>
              <a:t> </a:t>
            </a:r>
            <a:r>
              <a:rPr lang="en-US" dirty="0" err="1"/>
              <a:t>be_listening</a:t>
            </a:r>
            <a:r>
              <a:rPr lang="en-US" dirty="0"/>
              <a:t> }</a:t>
            </a:r>
          </a:p>
          <a:p>
            <a:r>
              <a:rPr lang="en-US" dirty="0"/>
              <a:t>  skip 'This is an example test, replace with your own test.'</a:t>
            </a:r>
          </a:p>
          <a:p>
            <a:r>
              <a:rPr lang="en-US" dirty="0"/>
              <a:t>end</a:t>
            </a:r>
          </a:p>
        </p:txBody>
      </p:sp>
      <p:sp>
        <p:nvSpPr>
          <p:cNvPr id="7" name="Content Placeholder 3"/>
          <p:cNvSpPr txBox="1">
            <a:spLocks/>
          </p:cNvSpPr>
          <p:nvPr/>
        </p:nvSpPr>
        <p:spPr bwMode="white">
          <a:xfrm>
            <a:off x="11544887" y="156415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InSpec</a:t>
            </a:r>
            <a:r>
              <a:rPr lang="en-US" dirty="0" smtClean="0">
                <a:solidFill>
                  <a:schemeClr val="bg1"/>
                </a:solidFill>
              </a:rPr>
              <a:t> resource</a:t>
            </a:r>
          </a:p>
        </p:txBody>
      </p:sp>
      <p:cxnSp>
        <p:nvCxnSpPr>
          <p:cNvPr id="18" name="Straight Connector 17"/>
          <p:cNvCxnSpPr>
            <a:endCxn id="7" idx="1"/>
          </p:cNvCxnSpPr>
          <p:nvPr/>
        </p:nvCxnSpPr>
        <p:spPr>
          <a:xfrm flipV="1">
            <a:off x="3391029" y="1858502"/>
            <a:ext cx="8153858" cy="7366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567790" y="1937415"/>
            <a:ext cx="1741925" cy="6842"/>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3796332" y="2472629"/>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119792" y="2425168"/>
            <a:ext cx="6378301" cy="3395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smtClean="0"/>
              <a:t>When on any platform, I expect the port 80 </a:t>
            </a:r>
            <a:r>
              <a:rPr lang="en-US" b="1" dirty="0" smtClean="0"/>
              <a:t>not</a:t>
            </a:r>
            <a:r>
              <a:rPr lang="en-US" dirty="0" smtClean="0"/>
              <a:t> to be listening for incoming connections.</a:t>
            </a:r>
            <a:endParaRPr lang="en-US" dirty="0"/>
          </a:p>
        </p:txBody>
      </p:sp>
      <p:sp>
        <p:nvSpPr>
          <p:cNvPr id="10" name="Content Placeholder 3"/>
          <p:cNvSpPr txBox="1">
            <a:spLocks/>
          </p:cNvSpPr>
          <p:nvPr/>
        </p:nvSpPr>
        <p:spPr bwMode="white">
          <a:xfrm>
            <a:off x="11557374" y="30171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spTree>
    <p:extLst>
      <p:ext uri="{BB962C8B-B14F-4D97-AF65-F5344CB8AC3E}">
        <p14:creationId xmlns:p14="http://schemas.microsoft.com/office/powerpoint/2010/main" val="14725855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Test for the root User</a:t>
            </a:r>
            <a:endParaRPr lang="en-US" dirty="0"/>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describe user('root') do</a:t>
            </a:r>
          </a:p>
          <a:p>
            <a:r>
              <a:rPr lang="en-US" dirty="0"/>
              <a:t>    it { should exist }</a:t>
            </a:r>
          </a:p>
          <a:p>
            <a:r>
              <a:rPr lang="en-US" dirty="0"/>
              <a:t>    skip 'This is an example test, replace with your own test.'</a:t>
            </a:r>
          </a:p>
          <a:p>
            <a:r>
              <a:rPr lang="en-US" dirty="0"/>
              <a:t>  end</a:t>
            </a:r>
          </a:p>
          <a:p>
            <a:r>
              <a:rPr lang="en-US" dirty="0" smtClean="0"/>
              <a:t>end</a:t>
            </a:r>
          </a:p>
          <a:p>
            <a:endParaRPr lang="en-US" dirty="0"/>
          </a:p>
          <a:p>
            <a:r>
              <a:rPr lang="en-US" dirty="0"/>
              <a:t>describe port(80) do</a:t>
            </a:r>
          </a:p>
          <a:p>
            <a:r>
              <a:rPr lang="en-US" dirty="0"/>
              <a:t>  it { </a:t>
            </a:r>
            <a:r>
              <a:rPr lang="en-US" dirty="0" err="1"/>
              <a:t>should_not</a:t>
            </a:r>
            <a:r>
              <a:rPr lang="en-US" dirty="0"/>
              <a:t> </a:t>
            </a:r>
            <a:r>
              <a:rPr lang="en-US" dirty="0" err="1"/>
              <a:t>be_listening</a:t>
            </a:r>
            <a:r>
              <a:rPr lang="en-US" dirty="0"/>
              <a:t> }</a:t>
            </a:r>
          </a:p>
          <a:p>
            <a:r>
              <a:rPr lang="en-US" dirty="0"/>
              <a:t>  skip 'This is an example test, replace with your own test.'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a:t>
            </a:r>
            <a:r>
              <a:rPr lang="en-US" dirty="0" smtClean="0"/>
              <a:t>/recipes/</a:t>
            </a:r>
            <a:r>
              <a:rPr lang="en-US" dirty="0" err="1" smtClean="0"/>
              <a:t>default_test.rb</a:t>
            </a:r>
            <a:endParaRPr lang="en-US" dirty="0"/>
          </a:p>
        </p:txBody>
      </p:sp>
      <p:sp>
        <p:nvSpPr>
          <p:cNvPr id="5" name="Text Placeholder 4"/>
          <p:cNvSpPr>
            <a:spLocks noGrp="1"/>
          </p:cNvSpPr>
          <p:nvPr>
            <p:ph type="body" sz="quarter" idx="12"/>
          </p:nvPr>
        </p:nvSpPr>
        <p:spPr>
          <a:xfrm>
            <a:off x="1124446" y="2139081"/>
            <a:ext cx="14404273" cy="3279085"/>
          </a:xfrm>
        </p:spPr>
        <p:txBody>
          <a:bodyPr/>
          <a:lstStyle/>
          <a:p>
            <a:r>
              <a:rPr lang="en-US" dirty="0" smtClean="0"/>
              <a:t>-</a:t>
            </a:r>
            <a:endParaRPr lang="en-US" dirty="0"/>
          </a:p>
        </p:txBody>
      </p:sp>
    </p:spTree>
    <p:extLst>
      <p:ext uri="{BB962C8B-B14F-4D97-AF65-F5344CB8AC3E}">
        <p14:creationId xmlns:p14="http://schemas.microsoft.com/office/powerpoint/2010/main" val="39466570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Test for Port 80</a:t>
            </a:r>
            <a:endParaRPr lang="en-US" dirty="0"/>
          </a:p>
        </p:txBody>
      </p:sp>
      <p:sp>
        <p:nvSpPr>
          <p:cNvPr id="3" name="Content Placeholder 2"/>
          <p:cNvSpPr>
            <a:spLocks noGrp="1"/>
          </p:cNvSpPr>
          <p:nvPr>
            <p:ph sz="quarter" idx="10"/>
          </p:nvPr>
        </p:nvSpPr>
        <p:spPr/>
        <p:txBody>
          <a:bodyPr/>
          <a:lstStyle/>
          <a:p>
            <a:r>
              <a:rPr lang="en-US" dirty="0" smtClean="0"/>
              <a:t># ... FIRST EXAMPLE DELETED ...</a:t>
            </a:r>
          </a:p>
          <a:p>
            <a:endParaRPr lang="en-US" dirty="0"/>
          </a:p>
          <a:p>
            <a:r>
              <a:rPr lang="en-US" dirty="0" smtClean="0"/>
              <a:t>describe </a:t>
            </a:r>
            <a:r>
              <a:rPr lang="en-US" dirty="0"/>
              <a:t>port(80) do</a:t>
            </a:r>
          </a:p>
          <a:p>
            <a:r>
              <a:rPr lang="en-US" dirty="0"/>
              <a:t>  it { </a:t>
            </a:r>
            <a:r>
              <a:rPr lang="en-US" dirty="0" smtClean="0"/>
              <a:t>should </a:t>
            </a:r>
            <a:r>
              <a:rPr lang="en-US" dirty="0" err="1"/>
              <a:t>be_listening</a:t>
            </a:r>
            <a:r>
              <a:rPr lang="en-US" dirty="0"/>
              <a:t> }</a:t>
            </a:r>
          </a:p>
          <a:p>
            <a:r>
              <a:rPr lang="en-US" dirty="0"/>
              <a:t>  skip 'This is an example test, replace with your own test.'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a:t>
            </a:r>
            <a:r>
              <a:rPr lang="en-US" dirty="0" smtClean="0"/>
              <a:t>/recipes/</a:t>
            </a:r>
            <a:r>
              <a:rPr lang="en-US" dirty="0" err="1" smtClean="0"/>
              <a:t>default_test.rb</a:t>
            </a:r>
            <a:endParaRPr lang="en-US" dirty="0"/>
          </a:p>
        </p:txBody>
      </p:sp>
      <p:sp>
        <p:nvSpPr>
          <p:cNvPr id="6" name="Text Placeholder 5"/>
          <p:cNvSpPr>
            <a:spLocks noGrp="1"/>
          </p:cNvSpPr>
          <p:nvPr>
            <p:ph type="body" sz="quarter" idx="13"/>
          </p:nvPr>
        </p:nvSpPr>
        <p:spPr>
          <a:xfrm>
            <a:off x="1135042" y="3702188"/>
            <a:ext cx="14404273" cy="536816"/>
          </a:xfrm>
        </p:spPr>
        <p:txBody>
          <a:bodyPr/>
          <a:lstStyle/>
          <a:p>
            <a:endParaRPr lang="en-US" dirty="0"/>
          </a:p>
        </p:txBody>
      </p:sp>
      <p:sp>
        <p:nvSpPr>
          <p:cNvPr id="7" name="Text Placeholder 6"/>
          <p:cNvSpPr>
            <a:spLocks noGrp="1"/>
          </p:cNvSpPr>
          <p:nvPr>
            <p:ph type="body" sz="quarter" idx="12"/>
          </p:nvPr>
        </p:nvSpPr>
        <p:spPr>
          <a:xfrm>
            <a:off x="1124446" y="4256164"/>
            <a:ext cx="14404273" cy="540465"/>
          </a:xfrm>
        </p:spPr>
        <p:txBody>
          <a:bodyPr/>
          <a:lstStyle/>
          <a:p>
            <a:endParaRPr lang="en-US" dirty="0"/>
          </a:p>
        </p:txBody>
      </p:sp>
    </p:spTree>
    <p:extLst>
      <p:ext uri="{BB962C8B-B14F-4D97-AF65-F5344CB8AC3E}">
        <p14:creationId xmlns:p14="http://schemas.microsoft.com/office/powerpoint/2010/main" val="239116621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Test to Validate a Working Website</a:t>
            </a:r>
            <a:endParaRPr lang="en-US" dirty="0"/>
          </a:p>
        </p:txBody>
      </p:sp>
      <p:sp>
        <p:nvSpPr>
          <p:cNvPr id="3" name="Content Placeholder 2"/>
          <p:cNvSpPr>
            <a:spLocks noGrp="1"/>
          </p:cNvSpPr>
          <p:nvPr>
            <p:ph sz="quarter" idx="10"/>
          </p:nvPr>
        </p:nvSpPr>
        <p:spPr/>
        <p:txBody>
          <a:bodyPr/>
          <a:lstStyle/>
          <a:p>
            <a:r>
              <a:rPr lang="en-US" dirty="0"/>
              <a:t>describe port(80) do</a:t>
            </a:r>
          </a:p>
          <a:p>
            <a:r>
              <a:rPr lang="en-US" dirty="0"/>
              <a:t>  it { should </a:t>
            </a:r>
            <a:r>
              <a:rPr lang="en-US" dirty="0" err="1"/>
              <a:t>be_listening</a:t>
            </a:r>
            <a:r>
              <a:rPr lang="en-US" dirty="0"/>
              <a:t> }</a:t>
            </a:r>
          </a:p>
          <a:p>
            <a:r>
              <a:rPr lang="en-US" dirty="0" smtClean="0"/>
              <a:t>end</a:t>
            </a:r>
            <a:endParaRPr lang="en-US" dirty="0"/>
          </a:p>
          <a:p>
            <a:endParaRPr lang="en-US" dirty="0" smtClean="0"/>
          </a:p>
          <a:p>
            <a:r>
              <a:rPr lang="en-US" dirty="0" smtClean="0"/>
              <a:t>describe </a:t>
            </a:r>
            <a:r>
              <a:rPr lang="en-US" dirty="0"/>
              <a:t>command(</a:t>
            </a:r>
            <a:r>
              <a:rPr lang="en-US" dirty="0" smtClean="0"/>
              <a:t>'curl http</a:t>
            </a:r>
            <a:r>
              <a:rPr lang="en-US" dirty="0"/>
              <a:t>://</a:t>
            </a:r>
            <a:r>
              <a:rPr lang="en-US" dirty="0" err="1"/>
              <a:t>localhost</a:t>
            </a:r>
            <a:r>
              <a:rPr lang="en-US" dirty="0"/>
              <a:t>') do</a:t>
            </a:r>
          </a:p>
          <a:p>
            <a:r>
              <a:rPr lang="en-US" dirty="0" smtClean="0"/>
              <a:t>  </a:t>
            </a:r>
            <a:r>
              <a:rPr lang="en-US" dirty="0"/>
              <a:t>its(:</a:t>
            </a:r>
            <a:r>
              <a:rPr lang="en-US" dirty="0" err="1"/>
              <a:t>stdout</a:t>
            </a:r>
            <a:r>
              <a:rPr lang="en-US" dirty="0"/>
              <a:t>) { should match</a:t>
            </a:r>
            <a:r>
              <a:rPr lang="en-US" dirty="0" smtClean="0"/>
              <a:t>(/Welcome Home/) </a:t>
            </a:r>
            <a:r>
              <a:rPr lang="en-US" dirty="0"/>
              <a:t>}</a:t>
            </a:r>
          </a:p>
          <a:p>
            <a:r>
              <a:rPr lang="en-US" dirty="0" smtClean="0"/>
              <a:t>end</a:t>
            </a:r>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a:t>
            </a:r>
            <a:r>
              <a:rPr lang="en-US" dirty="0" smtClean="0"/>
              <a:t>/recipes/</a:t>
            </a:r>
            <a:r>
              <a:rPr lang="en-US" dirty="0" err="1" smtClean="0"/>
              <a:t>default_tests.rb</a:t>
            </a:r>
            <a:endParaRPr lang="en-US" dirty="0"/>
          </a:p>
        </p:txBody>
      </p:sp>
      <p:sp>
        <p:nvSpPr>
          <p:cNvPr id="6" name="Text Placeholder 5"/>
          <p:cNvSpPr>
            <a:spLocks noGrp="1"/>
          </p:cNvSpPr>
          <p:nvPr>
            <p:ph type="body" sz="quarter" idx="13"/>
          </p:nvPr>
        </p:nvSpPr>
        <p:spPr>
          <a:xfrm>
            <a:off x="1135042" y="4162959"/>
            <a:ext cx="14404273" cy="1738000"/>
          </a:xfrm>
        </p:spPr>
        <p:txBody>
          <a:bodyPr/>
          <a:lstStyle/>
          <a:p>
            <a:r>
              <a:rPr lang="en-US" dirty="0" smtClean="0"/>
              <a:t>+</a:t>
            </a:r>
            <a:endParaRPr lang="en-US" dirty="0"/>
          </a:p>
        </p:txBody>
      </p:sp>
    </p:spTree>
    <p:extLst>
      <p:ext uri="{BB962C8B-B14F-4D97-AF65-F5344CB8AC3E}">
        <p14:creationId xmlns:p14="http://schemas.microsoft.com/office/powerpoint/2010/main" val="33426869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err="1" smtClean="0"/>
              <a:t>httpd</a:t>
            </a:r>
            <a:endParaRPr lang="en-US" dirty="0"/>
          </a:p>
        </p:txBody>
      </p:sp>
      <p:sp>
        <p:nvSpPr>
          <p:cNvPr id="5" name="Title 4"/>
          <p:cNvSpPr>
            <a:spLocks noGrp="1"/>
          </p:cNvSpPr>
          <p:nvPr>
            <p:ph type="title"/>
          </p:nvPr>
        </p:nvSpPr>
        <p:spPr/>
        <p:txBody>
          <a:bodyPr/>
          <a:lstStyle/>
          <a:p>
            <a:r>
              <a:rPr lang="en-US" dirty="0" smtClean="0"/>
              <a:t>Move into the Cookbook Directory</a:t>
            </a:r>
            <a:endParaRPr lang="en-US" dirty="0"/>
          </a:p>
        </p:txBody>
      </p:sp>
    </p:spTree>
    <p:extLst>
      <p:ext uri="{BB962C8B-B14F-4D97-AF65-F5344CB8AC3E}">
        <p14:creationId xmlns:p14="http://schemas.microsoft.com/office/powerpoint/2010/main" val="21789812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p:txBody>
      </p:sp>
      <p:sp>
        <p:nvSpPr>
          <p:cNvPr id="3" name="Text Placeholder 2"/>
          <p:cNvSpPr>
            <a:spLocks noGrp="1"/>
          </p:cNvSpPr>
          <p:nvPr>
            <p:ph type="body" sz="quarter" idx="11"/>
          </p:nvPr>
        </p:nvSpPr>
        <p:spPr/>
        <p:txBody>
          <a:bodyPr/>
          <a:lstStyle/>
          <a:p>
            <a:r>
              <a:rPr lang="en-US" dirty="0" smtClean="0"/>
              <a:t>&gt; cat .</a:t>
            </a:r>
            <a:r>
              <a:rPr lang="en-US" dirty="0" err="1" smtClean="0"/>
              <a:t>kitchen.yml</a:t>
            </a:r>
            <a:endParaRPr lang="en-US" dirty="0"/>
          </a:p>
        </p:txBody>
      </p:sp>
      <p:sp>
        <p:nvSpPr>
          <p:cNvPr id="5" name="Title 4"/>
          <p:cNvSpPr>
            <a:spLocks noGrp="1"/>
          </p:cNvSpPr>
          <p:nvPr>
            <p:ph type="title"/>
          </p:nvPr>
        </p:nvSpPr>
        <p:spPr/>
        <p:txBody>
          <a:bodyPr>
            <a:normAutofit fontScale="90000"/>
          </a:bodyPr>
          <a:lstStyle/>
          <a:p>
            <a:r>
              <a:rPr lang="en-US" dirty="0" smtClean="0"/>
              <a:t>Review the Existing Kitchen Configuration</a:t>
            </a:r>
            <a:endParaRPr lang="en-US" dirty="0"/>
          </a:p>
        </p:txBody>
      </p:sp>
    </p:spTree>
    <p:extLst>
      <p:ext uri="{BB962C8B-B14F-4D97-AF65-F5344CB8AC3E}">
        <p14:creationId xmlns:p14="http://schemas.microsoft.com/office/powerpoint/2010/main" val="8967270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a:t>
            </a:r>
            <a:r>
              <a:rPr lang="en-US" dirty="0" smtClean="0"/>
              <a:t>7.2</a:t>
            </a:r>
            <a:endParaRPr lang="en-US" dirty="0"/>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642784"/>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a:t>
            </a:r>
            <a:r>
              <a:rPr lang="en-US" dirty="0" err="1" smtClean="0"/>
              <a:t>Provisioner</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a:t>
            </a:r>
          </a:p>
          <a:p>
            <a:r>
              <a:rPr lang="en-US" dirty="0" smtClean="0"/>
              <a:t>driver:</a:t>
            </a:r>
          </a:p>
          <a:p>
            <a:r>
              <a:rPr lang="en-US" dirty="0" smtClean="0"/>
              <a:t>  name: vagrant</a:t>
            </a:r>
          </a:p>
          <a:p>
            <a:endParaRPr lang="en-US" dirty="0" smtClean="0"/>
          </a:p>
          <a:p>
            <a:r>
              <a:rPr lang="en-US" dirty="0" err="1" smtClean="0"/>
              <a:t>provisioner</a:t>
            </a:r>
            <a:r>
              <a:rPr lang="en-US" dirty="0" smtClean="0"/>
              <a:t>:</a:t>
            </a:r>
          </a:p>
          <a:p>
            <a:r>
              <a:rPr lang="en-US" dirty="0" smtClean="0"/>
              <a:t>  name: </a:t>
            </a:r>
            <a:r>
              <a:rPr lang="en-US" dirty="0" err="1" smtClean="0"/>
              <a:t>chef_zero</a:t>
            </a:r>
            <a:endParaRPr lang="en-US" dirty="0" smtClean="0"/>
          </a:p>
          <a:p>
            <a:endParaRPr lang="en-US" dirty="0" smtClean="0"/>
          </a:p>
          <a:p>
            <a:r>
              <a:rPr lang="en-US" dirty="0" smtClean="0"/>
              <a:t>verifier:</a:t>
            </a:r>
          </a:p>
          <a:p>
            <a:r>
              <a:rPr lang="en-US" dirty="0" smtClean="0"/>
              <a:t>  name: </a:t>
            </a:r>
            <a:r>
              <a:rPr lang="en-US" dirty="0" err="1" smtClean="0"/>
              <a:t>inspec</a:t>
            </a:r>
            <a:endParaRPr lang="en-US" dirty="0" smtClean="0"/>
          </a:p>
          <a:p>
            <a:endParaRPr lang="en-US" dirty="0" smtClean="0"/>
          </a:p>
          <a:p>
            <a:r>
              <a:rPr lang="en-US" dirty="0" smtClean="0"/>
              <a:t>platforms:</a:t>
            </a:r>
          </a:p>
          <a:p>
            <a:r>
              <a:rPr lang="en-US" dirty="0" smtClean="0"/>
              <a:t>  - name: ubuntu-16.04</a:t>
            </a:r>
          </a:p>
          <a:p>
            <a:r>
              <a:rPr lang="en-US" dirty="0" smtClean="0"/>
              <a:t>  - name: centos-7.2</a:t>
            </a:r>
            <a:endParaRPr lang="en-US" dirty="0"/>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767161"/>
            <a:ext cx="7311251" cy="642784"/>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Behavior Driven Development (BDD)</a:t>
            </a:r>
            <a:endParaRPr lang="en-US" sz="5400" dirty="0"/>
          </a:p>
        </p:txBody>
      </p:sp>
      <p:sp>
        <p:nvSpPr>
          <p:cNvPr id="3" name="Subtitle 2"/>
          <p:cNvSpPr>
            <a:spLocks noGrp="1"/>
          </p:cNvSpPr>
          <p:nvPr>
            <p:ph type="subTitle" idx="1"/>
          </p:nvPr>
        </p:nvSpPr>
        <p:spPr>
          <a:xfrm>
            <a:off x="1671638" y="3271839"/>
            <a:ext cx="12319000" cy="3919376"/>
          </a:xfrm>
        </p:spPr>
        <p:txBody>
          <a:bodyPr/>
          <a:lstStyle/>
          <a:p>
            <a:r>
              <a:rPr lang="en-US" dirty="0"/>
              <a:t>Behavior-driven </a:t>
            </a:r>
            <a:r>
              <a:rPr lang="en-US" dirty="0" smtClean="0"/>
              <a:t>development (BDD) </a:t>
            </a:r>
            <a:r>
              <a:rPr lang="en-US" dirty="0"/>
              <a:t>specifies that tests of any unit of software should be specified in terms of the desired behavior of the </a:t>
            </a:r>
            <a:r>
              <a:rPr lang="en-US" dirty="0" smtClean="0"/>
              <a:t>unit.</a:t>
            </a:r>
            <a:endParaRPr lang="en-US" baseline="30000" dirty="0" smtClean="0"/>
          </a:p>
          <a:p>
            <a:endParaRPr lang="en-US" baseline="30000" dirty="0"/>
          </a:p>
          <a:p>
            <a:r>
              <a:rPr lang="en-US" dirty="0" smtClean="0"/>
              <a:t>Borrowing </a:t>
            </a:r>
            <a:r>
              <a:rPr lang="en-US" dirty="0"/>
              <a:t>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a:t>
            </a:r>
            <a:r>
              <a:rPr lang="en-US" dirty="0" smtClean="0"/>
              <a:t>construction.</a:t>
            </a:r>
            <a:endParaRPr lang="en-US" baseline="30000" dirty="0"/>
          </a:p>
          <a:p>
            <a:endParaRPr lang="en-US" baseline="30000" dirty="0" smtClean="0"/>
          </a:p>
          <a:p>
            <a:r>
              <a:rPr lang="en-US" dirty="0" smtClean="0"/>
              <a:t>Within </a:t>
            </a:r>
            <a:r>
              <a:rPr lang="en-US" dirty="0"/>
              <a:t>BDD practice, this is referred to as BDD being an "outside-in" activity</a:t>
            </a:r>
            <a:r>
              <a:rPr lang="en-US" dirty="0" smtClean="0"/>
              <a:t>.</a:t>
            </a:r>
            <a:endParaRPr lang="en-US" dirty="0"/>
          </a:p>
        </p:txBody>
      </p:sp>
    </p:spTree>
    <p:extLst>
      <p:ext uri="{BB962C8B-B14F-4D97-AF65-F5344CB8AC3E}">
        <p14:creationId xmlns:p14="http://schemas.microsoft.com/office/powerpoint/2010/main" val="5320972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Verifier</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a:t>
            </a:r>
            <a:r>
              <a:rPr lang="en-US" dirty="0" smtClean="0"/>
              <a:t>7.2</a:t>
            </a:r>
            <a:endParaRPr lang="en-US" dirty="0"/>
          </a:p>
        </p:txBody>
      </p:sp>
      <p:sp>
        <p:nvSpPr>
          <p:cNvPr id="4" name="Content Placeholder 3"/>
          <p:cNvSpPr>
            <a:spLocks noGrp="1"/>
          </p:cNvSpPr>
          <p:nvPr>
            <p:ph sz="quarter" idx="12"/>
          </p:nvPr>
        </p:nvSpPr>
        <p:spPr/>
        <p:txBody>
          <a:bodyPr/>
          <a:lstStyle/>
          <a:p>
            <a:r>
              <a:rPr lang="en-US" dirty="0" smtClean="0"/>
              <a:t>This is the framework that is used to verify the state of the system meets the expectations defined.</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191715"/>
            <a:ext cx="7311251" cy="658824"/>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Platforms</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a:t>
            </a:r>
            <a:r>
              <a:rPr lang="en-US" dirty="0" smtClean="0"/>
              <a:t>7.2</a:t>
            </a:r>
            <a:endParaRPr lang="en-US" dirty="0"/>
          </a:p>
        </p:txBody>
      </p:sp>
      <p:sp>
        <p:nvSpPr>
          <p:cNvPr id="4" name="Content Placeholder 3"/>
          <p:cNvSpPr>
            <a:spLocks noGrp="1"/>
          </p:cNvSpPr>
          <p:nvPr>
            <p:ph sz="quarter" idx="12"/>
          </p:nvPr>
        </p:nvSpPr>
        <p:spPr/>
        <p:txBody>
          <a:bodyPr/>
          <a:lstStyle/>
          <a:p>
            <a:r>
              <a:rPr lang="en-US" dirty="0" smtClean="0"/>
              <a:t>This is a list of platforms on which we want to 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6705018"/>
            <a:ext cx="7311251" cy="1334406"/>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1198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Suites</a:t>
            </a:r>
            <a:endParaRPr lang="en-US" dirty="0"/>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centos-7.2</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t>
            </a:r>
            <a:r>
              <a:rPr lang="en-US" dirty="0" err="1"/>
              <a:t>httpd</a:t>
            </a:r>
            <a:r>
              <a:rPr lang="en-US" dirty="0"/>
              <a:t>::default]</a:t>
            </a:r>
          </a:p>
          <a:p>
            <a:r>
              <a:rPr lang="en-US" dirty="0"/>
              <a:t>    verifier:</a:t>
            </a:r>
          </a:p>
          <a:p>
            <a:r>
              <a:rPr lang="en-US" dirty="0"/>
              <a:t>      </a:t>
            </a:r>
            <a:r>
              <a:rPr lang="en-US" dirty="0" err="1"/>
              <a:t>inspec_tests</a:t>
            </a:r>
            <a:r>
              <a:rPr lang="en-US" dirty="0"/>
              <a:t>:</a:t>
            </a:r>
          </a:p>
          <a:p>
            <a:r>
              <a:rPr lang="en-US" dirty="0"/>
              <a:t>        - test/recipes</a:t>
            </a:r>
          </a:p>
          <a:p>
            <a:r>
              <a:rPr lang="en-US" dirty="0"/>
              <a:t>    attributes:</a:t>
            </a:r>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4264278"/>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Suites' Run List</a:t>
            </a:r>
            <a:endParaRPr lang="en-US" dirty="0"/>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centos-7.2</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t>
            </a:r>
            <a:r>
              <a:rPr lang="en-US" dirty="0" err="1"/>
              <a:t>httpd</a:t>
            </a:r>
            <a:r>
              <a:rPr lang="en-US" dirty="0"/>
              <a:t>::default]</a:t>
            </a:r>
          </a:p>
          <a:p>
            <a:r>
              <a:rPr lang="en-US" dirty="0"/>
              <a:t>    verifier:</a:t>
            </a:r>
          </a:p>
          <a:p>
            <a:r>
              <a:rPr lang="en-US" dirty="0"/>
              <a:t>      </a:t>
            </a:r>
            <a:r>
              <a:rPr lang="en-US" dirty="0" err="1"/>
              <a:t>inspec_tests</a:t>
            </a:r>
            <a:r>
              <a:rPr lang="en-US" dirty="0"/>
              <a:t>:</a:t>
            </a:r>
          </a:p>
          <a:p>
            <a:r>
              <a:rPr lang="en-US" dirty="0"/>
              <a:t>        - test/recipes</a:t>
            </a:r>
          </a:p>
          <a:p>
            <a:r>
              <a:rPr lang="en-US" dirty="0"/>
              <a:t>    attributes:</a:t>
            </a:r>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smtClean="0">
                <a:cs typeface="Courier New" panose="02070309020205020404" pitchFamily="49" charset="0"/>
              </a:rPr>
              <a:t>"</a:t>
            </a:r>
            <a:r>
              <a:rPr lang="en-US" dirty="0" err="1" smtClean="0">
                <a:cs typeface="Courier New" panose="02070309020205020404" pitchFamily="49" charset="0"/>
              </a:rPr>
              <a:t>httpd</a:t>
            </a:r>
            <a:r>
              <a:rPr lang="en-US" dirty="0" smtClean="0">
                <a:cs typeface="Courier New" panose="02070309020205020404" pitchFamily="49" charset="0"/>
              </a:rPr>
              <a:t>"</a:t>
            </a:r>
            <a:r>
              <a:rPr lang="en-US" dirty="0" smtClean="0"/>
              <a:t> </a:t>
            </a:r>
            <a:r>
              <a:rPr lang="en-US" dirty="0"/>
              <a:t>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5199375"/>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Suites' Tests</a:t>
            </a:r>
            <a:endParaRPr lang="en-US" dirty="0"/>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centos-7.2</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t>
            </a:r>
            <a:r>
              <a:rPr lang="en-US" dirty="0" err="1"/>
              <a:t>httpd</a:t>
            </a:r>
            <a:r>
              <a:rPr lang="en-US" dirty="0"/>
              <a:t>::default]</a:t>
            </a:r>
          </a:p>
          <a:p>
            <a:r>
              <a:rPr lang="en-US" dirty="0"/>
              <a:t>    verifier:</a:t>
            </a:r>
          </a:p>
          <a:p>
            <a:r>
              <a:rPr lang="en-US" dirty="0"/>
              <a:t>      </a:t>
            </a:r>
            <a:r>
              <a:rPr lang="en-US" dirty="0" err="1"/>
              <a:t>inspec_tests</a:t>
            </a:r>
            <a:r>
              <a:rPr lang="en-US" dirty="0"/>
              <a:t>:</a:t>
            </a:r>
          </a:p>
          <a:p>
            <a:r>
              <a:rPr lang="en-US" dirty="0"/>
              <a:t>        - test/recipes</a:t>
            </a:r>
          </a:p>
          <a:p>
            <a:r>
              <a:rPr lang="en-US" dirty="0"/>
              <a:t>    attributes:</a:t>
            </a:r>
          </a:p>
        </p:txBody>
      </p:sp>
      <p:sp>
        <p:nvSpPr>
          <p:cNvPr id="4" name="Content Placeholder 3"/>
          <p:cNvSpPr>
            <a:spLocks noGrp="1"/>
          </p:cNvSpPr>
          <p:nvPr>
            <p:ph sz="quarter" idx="12"/>
          </p:nvPr>
        </p:nvSpPr>
        <p:spPr/>
        <p:txBody>
          <a:bodyPr/>
          <a:lstStyle/>
          <a:p>
            <a:r>
              <a:rPr lang="en-US" dirty="0" smtClean="0"/>
              <a:t>This is the path where the </a:t>
            </a:r>
            <a:r>
              <a:rPr lang="en-US" dirty="0" err="1" smtClean="0"/>
              <a:t>InSpec</a:t>
            </a:r>
            <a:r>
              <a:rPr lang="en-US" dirty="0" smtClean="0"/>
              <a:t> tests can be found.</a:t>
            </a:r>
            <a:endParaRPr lang="en-US" dirty="0"/>
          </a:p>
        </p:txBody>
      </p:sp>
      <p:sp>
        <p:nvSpPr>
          <p:cNvPr id="7" name="Rectangle 6"/>
          <p:cNvSpPr/>
          <p:nvPr/>
        </p:nvSpPr>
        <p:spPr bwMode="auto">
          <a:xfrm>
            <a:off x="609600" y="6658632"/>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112671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Remove Settings from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a:t>
            </a:r>
            <a:r>
              <a:rPr lang="en-US" dirty="0" smtClean="0"/>
              <a:t>7.2</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7" name="Text Placeholder 4"/>
          <p:cNvSpPr>
            <a:spLocks noGrp="1"/>
          </p:cNvSpPr>
          <p:nvPr>
            <p:ph type="body" sz="quarter" idx="12"/>
          </p:nvPr>
        </p:nvSpPr>
        <p:spPr>
          <a:xfrm>
            <a:off x="1123950" y="2985810"/>
            <a:ext cx="14404975" cy="658813"/>
          </a:xfrm>
        </p:spPr>
        <p:txBody>
          <a:bodyPr/>
          <a:lstStyle/>
          <a:p>
            <a:r>
              <a:rPr lang="en-US" dirty="0" smtClean="0"/>
              <a:t>-</a:t>
            </a:r>
            <a:endParaRPr lang="en-US" dirty="0"/>
          </a:p>
        </p:txBody>
      </p:sp>
      <p:sp>
        <p:nvSpPr>
          <p:cNvPr id="8" name="Rectangle 7"/>
          <p:cNvSpPr/>
          <p:nvPr/>
        </p:nvSpPr>
        <p:spPr bwMode="auto">
          <a:xfrm>
            <a:off x="1128943" y="7080098"/>
            <a:ext cx="14394028" cy="985312"/>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smtClean="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Settings to the Kitchen Configuration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smtClean="0"/>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a:t>
            </a:r>
            <a:r>
              <a:rPr lang="en-US" dirty="0" smtClean="0"/>
              <a:t>centos-6.7</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12" name="Text Placeholder 5"/>
          <p:cNvSpPr>
            <a:spLocks noGrp="1"/>
          </p:cNvSpPr>
          <p:nvPr>
            <p:ph type="body" sz="quarter" idx="13"/>
          </p:nvPr>
        </p:nvSpPr>
        <p:spPr>
          <a:xfrm>
            <a:off x="1112838" y="3008634"/>
            <a:ext cx="14404975" cy="627063"/>
          </a:xfrm>
        </p:spPr>
        <p:txBody>
          <a:bodyPr/>
          <a:lstStyle/>
          <a:p>
            <a:endParaRPr lang="en-US" dirty="0"/>
          </a:p>
        </p:txBody>
      </p:sp>
      <p:sp>
        <p:nvSpPr>
          <p:cNvPr id="13" name="Rectangle 12"/>
          <p:cNvSpPr/>
          <p:nvPr/>
        </p:nvSpPr>
        <p:spPr bwMode="auto">
          <a:xfrm>
            <a:off x="1142453" y="7104432"/>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List</a:t>
            </a:r>
            <a:endParaRPr lang="en-US" dirty="0"/>
          </a:p>
        </p:txBody>
      </p:sp>
      <p:sp>
        <p:nvSpPr>
          <p:cNvPr id="3" name="Content Placeholder 2"/>
          <p:cNvSpPr>
            <a:spLocks noGrp="1"/>
          </p:cNvSpPr>
          <p:nvPr>
            <p:ph type="subTitle" idx="1"/>
          </p:nvPr>
        </p:nvSpPr>
        <p:spPr>
          <a:xfrm>
            <a:off x="1671638" y="3271838"/>
            <a:ext cx="12319000" cy="4553028"/>
          </a:xfrm>
        </p:spPr>
        <p:txBody>
          <a:bodyPr/>
          <a:lstStyle/>
          <a:p>
            <a:r>
              <a:rPr lang="en-US" dirty="0" smtClean="0"/>
              <a:t>Kitchen defines a list of instances, or test matrix, based on the </a:t>
            </a:r>
            <a:r>
              <a:rPr lang="en-US" b="1" dirty="0" smtClean="0"/>
              <a:t>platforms</a:t>
            </a:r>
            <a:r>
              <a:rPr lang="en-US" dirty="0" smtClean="0"/>
              <a:t> multiplied by the </a:t>
            </a:r>
            <a:r>
              <a:rPr lang="en-US" b="1" dirty="0" smtClean="0"/>
              <a:t>suites</a:t>
            </a:r>
            <a:r>
              <a:rPr lang="en-US" dirty="0" smtClean="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a:t>
            </a:r>
            <a:r>
              <a:rPr lang="en-US" sz="2400" dirty="0" err="1" smtClean="0"/>
              <a:t>InSpec</a:t>
            </a:r>
            <a:r>
              <a:rPr lang="en-US" sz="2400" dirty="0" smtClean="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Test Matrix for Test Kitchen</a:t>
            </a:r>
            <a:endParaRPr lang="en-US" dirty="0"/>
          </a:p>
        </p:txBody>
      </p:sp>
    </p:spTree>
    <p:extLst>
      <p:ext uri="{BB962C8B-B14F-4D97-AF65-F5344CB8AC3E}">
        <p14:creationId xmlns:p14="http://schemas.microsoft.com/office/powerpoint/2010/main" val="36523296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Create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smtClean="0">
                <a:latin typeface="Courier New" panose="02070309020205020404" pitchFamily="49" charset="0"/>
                <a:cs typeface="Courier New" panose="02070309020205020404" pitchFamily="49" charset="0"/>
              </a:rPr>
              <a:t>Create </a:t>
            </a:r>
            <a:r>
              <a:rPr lang="en-US" b="1" dirty="0">
                <a:latin typeface="Courier New" panose="02070309020205020404" pitchFamily="49" charset="0"/>
                <a:cs typeface="Courier New" panose="02070309020205020404" pitchFamily="49" charset="0"/>
              </a:rPr>
              <a:t>one or more instances.</a:t>
            </a:r>
          </a:p>
        </p:txBody>
      </p:sp>
    </p:spTree>
    <p:extLst>
      <p:ext uri="{BB962C8B-B14F-4D97-AF65-F5344CB8AC3E}">
        <p14:creationId xmlns:p14="http://schemas.microsoft.com/office/powerpoint/2010/main" val="20106513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TDD and BDD</a:t>
            </a:r>
            <a:endParaRPr lang="en-US" dirty="0"/>
          </a:p>
        </p:txBody>
      </p:sp>
      <p:sp>
        <p:nvSpPr>
          <p:cNvPr id="3" name="Subtitle 2"/>
          <p:cNvSpPr>
            <a:spLocks noGrp="1"/>
          </p:cNvSpPr>
          <p:nvPr>
            <p:ph type="subTitle" idx="1"/>
          </p:nvPr>
        </p:nvSpPr>
        <p:spPr/>
        <p:txBody>
          <a:bodyPr/>
          <a:lstStyle/>
          <a:p>
            <a:r>
              <a:rPr lang="en-US" sz="3200" b="1" dirty="0"/>
              <a:t>TDD </a:t>
            </a:r>
            <a:r>
              <a:rPr lang="en-US" sz="3200" dirty="0"/>
              <a:t>is a workflow process.</a:t>
            </a:r>
          </a:p>
          <a:p>
            <a:endParaRPr lang="en-US" sz="3200" b="1" dirty="0"/>
          </a:p>
          <a:p>
            <a:r>
              <a:rPr lang="en-US" sz="3200" b="1" dirty="0"/>
              <a:t>BDD </a:t>
            </a:r>
            <a:r>
              <a:rPr lang="en-US" sz="3200" dirty="0"/>
              <a:t>influences the language we use to write tests and how we focus on the tests that matter.</a:t>
            </a:r>
          </a:p>
        </p:txBody>
      </p:sp>
    </p:spTree>
    <p:extLst>
      <p:ext uri="{BB962C8B-B14F-4D97-AF65-F5344CB8AC3E}">
        <p14:creationId xmlns:p14="http://schemas.microsoft.com/office/powerpoint/2010/main" val="3371082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Verify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verify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r>
              <a:rPr lang="en-US" dirty="0" smtClean="0"/>
              <a:t>)</a:t>
            </a:r>
          </a:p>
          <a:p>
            <a:r>
              <a:rPr lang="en-US" dirty="0"/>
              <a:t>-----&gt; Creating &lt;default-centos-67&gt;...</a:t>
            </a:r>
          </a:p>
          <a:p>
            <a:r>
              <a:rPr lang="en-US" dirty="0"/>
              <a:t>       Sending build context to </a:t>
            </a:r>
            <a:r>
              <a:rPr lang="en-US" dirty="0" err="1"/>
              <a:t>Docker</a:t>
            </a:r>
            <a:r>
              <a:rPr lang="en-US" dirty="0"/>
              <a:t> daemon   193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3690474eb5b4: Pulling </a:t>
            </a:r>
            <a:r>
              <a:rPr lang="en-US" dirty="0" err="1"/>
              <a:t>fs</a:t>
            </a:r>
            <a:r>
              <a:rPr lang="en-US" dirty="0"/>
              <a:t> layer</a:t>
            </a:r>
          </a:p>
          <a:p>
            <a:r>
              <a:rPr lang="en-US" dirty="0"/>
              <a:t>       c12ea02d7eb2: Pulling </a:t>
            </a:r>
            <a:r>
              <a:rPr lang="en-US" dirty="0" err="1"/>
              <a:t>fs</a:t>
            </a:r>
            <a:r>
              <a:rPr lang="en-US" dirty="0"/>
              <a:t> </a:t>
            </a:r>
            <a:r>
              <a:rPr lang="en-US" dirty="0" smtClean="0"/>
              <a:t>layer</a:t>
            </a:r>
          </a:p>
          <a:p>
            <a:r>
              <a:rPr lang="en-US" dirty="0" smtClean="0"/>
              <a:t>       334af8693ca8</a:t>
            </a:r>
            <a:r>
              <a:rPr lang="en-US" dirty="0"/>
              <a:t>: Verifying Checksum</a:t>
            </a:r>
          </a:p>
          <a:p>
            <a:r>
              <a:rPr lang="en-US" dirty="0"/>
              <a:t>       334af8693ca8: Download complete</a:t>
            </a:r>
          </a:p>
          <a:p>
            <a:r>
              <a:rPr lang="en-US" dirty="0"/>
              <a:t>       273a1eca2d3a: Verifying </a:t>
            </a:r>
            <a:r>
              <a:rPr lang="en-US" dirty="0" smtClean="0"/>
              <a:t>Checksum</a:t>
            </a:r>
            <a:endParaRPr lang="en-US" dirty="0"/>
          </a:p>
        </p:txBody>
      </p:sp>
      <p:sp>
        <p:nvSpPr>
          <p:cNvPr id="3" name="Text Placeholder 2"/>
          <p:cNvSpPr>
            <a:spLocks noGrp="1"/>
          </p:cNvSpPr>
          <p:nvPr>
            <p:ph type="body" sz="quarter" idx="11"/>
          </p:nvPr>
        </p:nvSpPr>
        <p:spPr/>
        <p:txBody>
          <a:bodyPr/>
          <a:lstStyle/>
          <a:p>
            <a:r>
              <a:rPr lang="en-US" dirty="0" smtClean="0"/>
              <a:t>&gt; kitchen create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Create the Virtual Instance</a:t>
            </a:r>
            <a:endParaRPr lang="en-US" dirty="0"/>
          </a:p>
        </p:txBody>
      </p:sp>
    </p:spTree>
    <p:extLst>
      <p:ext uri="{BB962C8B-B14F-4D97-AF65-F5344CB8AC3E}">
        <p14:creationId xmlns:p14="http://schemas.microsoft.com/office/powerpoint/2010/main" val="20487987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Running legacy login </a:t>
            </a:r>
            <a:r>
              <a:rPr lang="en-US" dirty="0"/>
              <a:t>for '</a:t>
            </a:r>
            <a:r>
              <a:rPr lang="en-US" dirty="0" err="1"/>
              <a:t>Docker</a:t>
            </a:r>
            <a:r>
              <a:rPr lang="en-US" dirty="0"/>
              <a:t>' </a:t>
            </a:r>
            <a:r>
              <a:rPr lang="en-US" dirty="0" smtClean="0"/>
              <a:t>Driver</a:t>
            </a:r>
          </a:p>
          <a:p>
            <a:r>
              <a:rPr lang="en-US" dirty="0" smtClean="0"/>
              <a:t>Last </a:t>
            </a:r>
            <a:r>
              <a:rPr lang="en-US" dirty="0"/>
              <a:t>login: Thu Feb 18 21:21:39 2016 </a:t>
            </a:r>
            <a:r>
              <a:rPr lang="en-US" dirty="0" smtClean="0"/>
              <a:t>from 172.17.42.1</a:t>
            </a:r>
          </a:p>
          <a:p>
            <a:r>
              <a:rPr lang="en-US" dirty="0" smtClean="0"/>
              <a:t>[kitchen@4eae2dd9e741 </a:t>
            </a:r>
            <a:r>
              <a:rPr lang="en-US" dirty="0"/>
              <a:t>~]$</a:t>
            </a:r>
          </a:p>
        </p:txBody>
      </p:sp>
      <p:sp>
        <p:nvSpPr>
          <p:cNvPr id="3" name="Text Placeholder 2"/>
          <p:cNvSpPr>
            <a:spLocks noGrp="1"/>
          </p:cNvSpPr>
          <p:nvPr>
            <p:ph type="body" sz="quarter" idx="11"/>
          </p:nvPr>
        </p:nvSpPr>
        <p:spPr/>
        <p:txBody>
          <a:bodyPr/>
          <a:lstStyle/>
          <a:p>
            <a:r>
              <a:rPr lang="en-US" dirty="0" smtClean="0"/>
              <a:t>&gt; kitchen login</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Inspect the Virtual Instance</a:t>
            </a:r>
            <a:endParaRPr lang="en-US" dirty="0"/>
          </a:p>
        </p:txBody>
      </p:sp>
    </p:spTree>
    <p:extLst>
      <p:ext uri="{BB962C8B-B14F-4D97-AF65-F5344CB8AC3E}">
        <p14:creationId xmlns:p14="http://schemas.microsoft.com/office/powerpoint/2010/main" val="19888470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logout</a:t>
            </a:r>
          </a:p>
          <a:p>
            <a:r>
              <a:rPr lang="en-US" dirty="0" smtClean="0"/>
              <a:t>Connection to </a:t>
            </a:r>
            <a:r>
              <a:rPr lang="en-US" dirty="0" err="1" smtClean="0"/>
              <a:t>localhost</a:t>
            </a:r>
            <a:r>
              <a:rPr lang="en-US" dirty="0" smtClean="0"/>
              <a:t> closed.</a:t>
            </a:r>
          </a:p>
          <a:p>
            <a:r>
              <a:rPr lang="en-US" dirty="0"/>
              <a:t>[chef@ip-172-31-14-170 </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[kitchen@4eae2dd9e741 </a:t>
            </a:r>
            <a:r>
              <a:rPr lang="en-US" dirty="0" smtClean="0"/>
              <a:t>~]$ exit</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Exit the Virtual Instance</a:t>
            </a:r>
            <a:endParaRPr lang="en-US" dirty="0"/>
          </a:p>
        </p:txBody>
      </p:sp>
    </p:spTree>
    <p:extLst>
      <p:ext uri="{BB962C8B-B14F-4D97-AF65-F5344CB8AC3E}">
        <p14:creationId xmlns:p14="http://schemas.microsoft.com/office/powerpoint/2010/main" val="190289703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Converge the Virtual Instance</a:t>
            </a:r>
            <a:endParaRPr lang="en-US" dirty="0"/>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endParaRPr lang="en-US" dirty="0"/>
          </a:p>
          <a:p>
            <a:r>
              <a:rPr lang="en-US" dirty="0"/>
              <a:t>-----&gt; Setting up &lt;default-centos-67&gt;...</a:t>
            </a:r>
          </a:p>
          <a:p>
            <a:r>
              <a:rPr lang="en-US" dirty="0" smtClean="0"/>
              <a:t>-----&gt; </a:t>
            </a:r>
            <a:r>
              <a:rPr lang="en-US" dirty="0"/>
              <a:t>Verifying &lt;default-centos-67&gt;..</a:t>
            </a:r>
            <a:r>
              <a:rPr lang="en-US" dirty="0" smtClean="0"/>
              <a:t>.</a:t>
            </a:r>
          </a:p>
          <a:p>
            <a:r>
              <a:rPr lang="en-US" dirty="0" smtClean="0"/>
              <a:t>       Use </a:t>
            </a:r>
            <a:r>
              <a:rPr lang="en-US" dirty="0"/>
              <a:t>`/home/chef/</a:t>
            </a:r>
            <a:r>
              <a:rPr lang="en-US" dirty="0" err="1"/>
              <a:t>httpd</a:t>
            </a:r>
            <a:r>
              <a:rPr lang="en-US" dirty="0"/>
              <a:t>/test/recipes/default` for testing</a:t>
            </a:r>
          </a:p>
          <a:p>
            <a:endParaRPr lang="en-US" dirty="0"/>
          </a:p>
          <a:p>
            <a:r>
              <a:rPr lang="en-US" dirty="0"/>
              <a:t>Target:  </a:t>
            </a:r>
            <a:r>
              <a:rPr lang="en-US" dirty="0" err="1"/>
              <a:t>ssh</a:t>
            </a:r>
            <a:r>
              <a:rPr lang="en-US" dirty="0"/>
              <a:t>://kitchen@localhost:32768</a:t>
            </a:r>
          </a:p>
          <a:p>
            <a:endParaRPr lang="en-US" dirty="0"/>
          </a:p>
          <a:p>
            <a:r>
              <a:rPr lang="en-US" dirty="0"/>
              <a:t>  ✖  Port 80 should be listening (expected `Port 80.listening</a:t>
            </a:r>
            <a:r>
              <a:rPr lang="en-US" dirty="0" smtClean="0"/>
              <a:t>?...</a:t>
            </a:r>
            <a:endParaRPr lang="en-US" dirty="0"/>
          </a:p>
          <a:p>
            <a:r>
              <a:rPr lang="en-US" dirty="0"/>
              <a:t>  ✖  Command curl </a:t>
            </a:r>
            <a:r>
              <a:rPr lang="en-US" dirty="0" err="1"/>
              <a:t>localhost</a:t>
            </a:r>
            <a:r>
              <a:rPr lang="en-US" dirty="0"/>
              <a:t> </a:t>
            </a:r>
            <a:r>
              <a:rPr lang="en-US" dirty="0" err="1"/>
              <a:t>stdout</a:t>
            </a:r>
            <a:r>
              <a:rPr lang="en-US" dirty="0"/>
              <a:t> should match /Hello, world</a:t>
            </a:r>
            <a:r>
              <a:rPr lang="en-US" dirty="0" smtClean="0"/>
              <a:t>/...</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34352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Against the Virtual Instance</a:t>
            </a:r>
            <a:endParaRPr lang="en-US" dirty="0"/>
          </a:p>
        </p:txBody>
      </p:sp>
    </p:spTree>
    <p:extLst>
      <p:ext uri="{BB962C8B-B14F-4D97-AF65-F5344CB8AC3E}">
        <p14:creationId xmlns:p14="http://schemas.microsoft.com/office/powerpoint/2010/main" val="6024604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Failure Message</a:t>
            </a:r>
            <a:endParaRPr lang="en-US" dirty="0"/>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dirty="0">
                <a:solidFill>
                  <a:srgbClr val="FF0000"/>
                </a:solidFill>
              </a:rPr>
              <a:t>Target:  </a:t>
            </a:r>
            <a:r>
              <a:rPr lang="en-US" sz="2000" dirty="0" err="1">
                <a:solidFill>
                  <a:srgbClr val="FF0000"/>
                </a:solidFill>
              </a:rPr>
              <a:t>ssh</a:t>
            </a:r>
            <a:r>
              <a:rPr lang="en-US" sz="2000" dirty="0">
                <a:solidFill>
                  <a:srgbClr val="FF0000"/>
                </a:solidFill>
              </a:rPr>
              <a:t>://kitchen@localhost:32768</a:t>
            </a:r>
          </a:p>
          <a:p>
            <a:endParaRPr lang="en-US" sz="2000" dirty="0">
              <a:solidFill>
                <a:srgbClr val="FF0000"/>
              </a:solidFill>
            </a:endParaRPr>
          </a:p>
          <a:p>
            <a:r>
              <a:rPr lang="en-US" sz="2000" dirty="0">
                <a:solidFill>
                  <a:srgbClr val="FF0000"/>
                </a:solidFill>
              </a:rPr>
              <a:t>  ✖  Port 80 should be listening (expected `Port 80.listening?` to return true, got false)</a:t>
            </a:r>
          </a:p>
          <a:p>
            <a:r>
              <a:rPr lang="en-US" sz="2000" dirty="0">
                <a:solidFill>
                  <a:srgbClr val="FF0000"/>
                </a:solidFill>
              </a:rPr>
              <a:t>  ✖  Command curl </a:t>
            </a:r>
            <a:r>
              <a:rPr lang="en-US" sz="2000" dirty="0" err="1">
                <a:solidFill>
                  <a:srgbClr val="FF0000"/>
                </a:solidFill>
              </a:rPr>
              <a:t>localhost</a:t>
            </a:r>
            <a:r>
              <a:rPr lang="en-US" sz="2000" dirty="0">
                <a:solidFill>
                  <a:srgbClr val="FF0000"/>
                </a:solidFill>
              </a:rPr>
              <a:t> </a:t>
            </a:r>
            <a:r>
              <a:rPr lang="en-US" sz="2000" dirty="0" err="1">
                <a:solidFill>
                  <a:srgbClr val="FF0000"/>
                </a:solidFill>
              </a:rPr>
              <a:t>stdout</a:t>
            </a:r>
            <a:r>
              <a:rPr lang="en-US" sz="2000" dirty="0">
                <a:solidFill>
                  <a:srgbClr val="FF0000"/>
                </a:solidFill>
              </a:rPr>
              <a:t> should match /Welcome Home/ (expected "" to match /Welcome Home/</a:t>
            </a:r>
          </a:p>
          <a:p>
            <a:r>
              <a:rPr lang="en-US" sz="2000" dirty="0">
                <a:solidFill>
                  <a:srgbClr val="FF0000"/>
                </a:solidFill>
              </a:rPr>
              <a:t>     Diff:</a:t>
            </a:r>
          </a:p>
          <a:p>
            <a:r>
              <a:rPr lang="en-US" sz="2000" dirty="0">
                <a:solidFill>
                  <a:srgbClr val="FF0000"/>
                </a:solidFill>
              </a:rPr>
              <a:t>     </a:t>
            </a:r>
            <a:r>
              <a:rPr lang="en-US" sz="2000" dirty="0">
                <a:solidFill>
                  <a:schemeClr val="accent4"/>
                </a:solidFill>
              </a:rPr>
              <a:t>@@ -1,2 +1,2 @@</a:t>
            </a:r>
          </a:p>
          <a:p>
            <a:r>
              <a:rPr lang="en-US" sz="2000" dirty="0">
                <a:solidFill>
                  <a:srgbClr val="FF0000"/>
                </a:solidFill>
              </a:rPr>
              <a:t>     -/Welcome Home/</a:t>
            </a:r>
          </a:p>
          <a:p>
            <a:r>
              <a:rPr lang="en-US" sz="2000" dirty="0">
                <a:solidFill>
                  <a:srgbClr val="FF0000"/>
                </a:solidFill>
              </a:rPr>
              <a:t>     </a:t>
            </a:r>
            <a:r>
              <a:rPr lang="en-US" sz="2000" dirty="0">
                <a:solidFill>
                  <a:schemeClr val="accent6"/>
                </a:solidFill>
              </a:rPr>
              <a:t>+""</a:t>
            </a:r>
          </a:p>
          <a:p>
            <a:r>
              <a:rPr lang="en-US" sz="2000" dirty="0">
                <a:solidFill>
                  <a:schemeClr val="accent6"/>
                </a:solidFill>
              </a:rPr>
              <a:t>     )</a:t>
            </a:r>
          </a:p>
          <a:p>
            <a:endParaRPr lang="en-US" sz="2000" dirty="0">
              <a:solidFill>
                <a:srgbClr val="FF0000"/>
              </a:solidFill>
            </a:endParaRPr>
          </a:p>
          <a:p>
            <a:r>
              <a:rPr lang="en-US" sz="2000" dirty="0">
                <a:solidFill>
                  <a:srgbClr val="FF0000"/>
                </a:solidFill>
              </a:rPr>
              <a:t>Summary</a:t>
            </a:r>
            <a:r>
              <a:rPr lang="en-US" sz="2000" dirty="0">
                <a:solidFill>
                  <a:srgbClr val="FDB714"/>
                </a:solidFill>
              </a:rPr>
              <a:t>: 0 successful</a:t>
            </a:r>
            <a:r>
              <a:rPr lang="en-US" sz="2000" dirty="0">
                <a:solidFill>
                  <a:srgbClr val="FF0000"/>
                </a:solidFill>
              </a:rPr>
              <a:t>, 2 failures, </a:t>
            </a:r>
            <a:r>
              <a:rPr lang="en-US" sz="2000" dirty="0">
                <a:solidFill>
                  <a:srgbClr val="7F7F7F"/>
                </a:solidFill>
              </a:rPr>
              <a:t>0 skipped</a:t>
            </a:r>
          </a:p>
          <a:p>
            <a:r>
              <a:rPr lang="en-US" sz="2000" dirty="0">
                <a:solidFill>
                  <a:srgbClr val="FF0000"/>
                </a:solidFill>
              </a:rPr>
              <a:t>&gt;&gt;&gt;&gt;&gt;&gt; ------Exception-------</a:t>
            </a:r>
          </a:p>
          <a:p>
            <a:r>
              <a:rPr lang="en-US" sz="2000" dirty="0">
                <a:solidFill>
                  <a:srgbClr val="FF0000"/>
                </a:solidFill>
              </a:rPr>
              <a:t>&gt;&gt;&gt;&gt;&gt;&gt; Class: Kitchen::</a:t>
            </a:r>
            <a:r>
              <a:rPr lang="en-US" sz="2000" dirty="0" err="1">
                <a:solidFill>
                  <a:srgbClr val="FF0000"/>
                </a:solidFill>
              </a:rPr>
              <a:t>ActionFailed</a:t>
            </a:r>
            <a:endParaRPr lang="en-US" sz="2000" dirty="0">
              <a:solidFill>
                <a:srgbClr val="FF0000"/>
              </a:solidFill>
            </a:endParaRPr>
          </a:p>
          <a:p>
            <a:r>
              <a:rPr lang="en-US" sz="2000" dirty="0">
                <a:solidFill>
                  <a:srgbClr val="FF0000"/>
                </a:solidFill>
              </a:rPr>
              <a:t>&gt;&gt;&gt;&gt;&gt;&gt; Message: 1 actions failed.</a:t>
            </a:r>
          </a:p>
          <a:p>
            <a:r>
              <a:rPr lang="en-US" sz="2000" dirty="0">
                <a:solidFill>
                  <a:srgbClr val="FF0000"/>
                </a:solidFill>
              </a:rPr>
              <a:t>&gt;&gt;&gt;&gt;&gt;&gt;     Verify failed on instance &lt;default-centos-67&gt;.  Please see .kitchen/logs/</a:t>
            </a:r>
            <a:r>
              <a:rPr lang="en-US" sz="2000" dirty="0" err="1" smtClean="0">
                <a:solidFill>
                  <a:srgbClr val="FF0000"/>
                </a:solidFill>
              </a:rPr>
              <a:t>defau</a:t>
            </a:r>
            <a:r>
              <a:rPr lang="en-US" sz="2000" dirty="0" smtClean="0">
                <a:solidFill>
                  <a:srgbClr val="FF0000"/>
                </a:solidFill>
              </a:rPr>
              <a:t>...</a:t>
            </a:r>
            <a:endParaRPr lang="en-US" sz="2000" b="1" dirty="0" smtClean="0"/>
          </a:p>
        </p:txBody>
      </p:sp>
    </p:spTree>
    <p:extLst>
      <p:ext uri="{BB962C8B-B14F-4D97-AF65-F5344CB8AC3E}">
        <p14:creationId xmlns:p14="http://schemas.microsoft.com/office/powerpoint/2010/main" val="17928675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smtClean="0"/>
              <a:t>Examine Failure #1</a:t>
            </a:r>
            <a:endParaRPr lang="en-US" dirty="0"/>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a:solidFill>
                  <a:srgbClr val="FF0000"/>
                </a:solidFill>
              </a:rPr>
              <a:t> </a:t>
            </a:r>
            <a:r>
              <a:rPr lang="en-US" dirty="0" smtClean="0">
                <a:solidFill>
                  <a:srgbClr val="FF0000"/>
                </a:solidFill>
              </a:rPr>
              <a:t> ✖  </a:t>
            </a:r>
            <a:r>
              <a:rPr lang="en-US" dirty="0">
                <a:solidFill>
                  <a:srgbClr val="FF0000"/>
                </a:solidFill>
              </a:rPr>
              <a:t>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endParaRPr lang="en-US" dirty="0">
              <a:solidFill>
                <a:srgbClr val="FF0000"/>
              </a:solidFill>
            </a:endParaRPr>
          </a:p>
        </p:txBody>
      </p:sp>
      <p:sp>
        <p:nvSpPr>
          <p:cNvPr id="5" name="Content Placeholder 3"/>
          <p:cNvSpPr txBox="1">
            <a:spLocks/>
          </p:cNvSpPr>
          <p:nvPr/>
        </p:nvSpPr>
        <p:spPr bwMode="white">
          <a:xfrm>
            <a:off x="11217110" y="3703692"/>
            <a:ext cx="3959352" cy="588691"/>
          </a:xfrm>
          <a:prstGeom prst="rect">
            <a:avLst/>
          </a:prstGeom>
          <a:solidFill>
            <a:schemeClr val="accent4"/>
          </a:solidFill>
          <a:ln>
            <a:solidFill>
              <a:schemeClr val="accent4"/>
            </a:solidFill>
          </a:ln>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actual results</a:t>
            </a:r>
          </a:p>
        </p:txBody>
      </p:sp>
      <p:sp>
        <p:nvSpPr>
          <p:cNvPr id="6" name="Content Placeholder 3"/>
          <p:cNvSpPr txBox="1">
            <a:spLocks/>
          </p:cNvSpPr>
          <p:nvPr/>
        </p:nvSpPr>
        <p:spPr bwMode="white">
          <a:xfrm>
            <a:off x="11213908" y="4617701"/>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difference</a:t>
            </a:r>
          </a:p>
        </p:txBody>
      </p:sp>
      <p:cxnSp>
        <p:nvCxnSpPr>
          <p:cNvPr id="26" name="Straight Connector 25"/>
          <p:cNvCxnSpPr>
            <a:endCxn id="5" idx="1"/>
          </p:cNvCxnSpPr>
          <p:nvPr/>
        </p:nvCxnSpPr>
        <p:spPr>
          <a:xfrm>
            <a:off x="852281" y="3007620"/>
            <a:ext cx="10364829" cy="99041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3054228" y="4864693"/>
            <a:ext cx="8159680" cy="47354"/>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709178" y="2976914"/>
            <a:ext cx="4030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2620276" y="4418305"/>
            <a:ext cx="433952" cy="892776"/>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7" name="Straight Connector 26"/>
          <p:cNvCxnSpPr>
            <a:endCxn id="5" idx="1"/>
          </p:cNvCxnSpPr>
          <p:nvPr/>
        </p:nvCxnSpPr>
        <p:spPr>
          <a:xfrm>
            <a:off x="3242009" y="2172170"/>
            <a:ext cx="7975101" cy="182586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2699830" y="2143483"/>
            <a:ext cx="9933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99500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Summary</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solidFill>
                  <a:srgbClr val="FF0000"/>
                </a:solidFill>
              </a:rPr>
              <a:t>  </a:t>
            </a:r>
            <a:r>
              <a:rPr lang="en-US" dirty="0">
                <a:solidFill>
                  <a:srgbClr val="FF0000"/>
                </a:solidFill>
              </a:rPr>
              <a:t>✖  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p>
          <a:p>
            <a:endParaRPr lang="en-US" dirty="0">
              <a:solidFill>
                <a:srgbClr val="FF0000"/>
              </a:solidFill>
            </a:endParaRPr>
          </a:p>
          <a:p>
            <a:r>
              <a:rPr lang="en-US" dirty="0">
                <a:solidFill>
                  <a:srgbClr val="FF0000"/>
                </a:solidFill>
              </a:rPr>
              <a:t>Summary</a:t>
            </a:r>
            <a:r>
              <a:rPr lang="en-US" dirty="0">
                <a:solidFill>
                  <a:srgbClr val="FDB714"/>
                </a:solidFill>
              </a:rPr>
              <a:t>: 0 successful</a:t>
            </a:r>
            <a:r>
              <a:rPr lang="en-US" dirty="0">
                <a:solidFill>
                  <a:srgbClr val="FF0000"/>
                </a:solidFill>
              </a:rPr>
              <a:t>, 2 failures, </a:t>
            </a:r>
            <a:r>
              <a:rPr lang="en-US" dirty="0">
                <a:solidFill>
                  <a:srgbClr val="7F7F7F"/>
                </a:solidFill>
              </a:rPr>
              <a:t>0 skipped</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smtClean="0"/>
              <a:t>A final summary contains the length of execution time with the results shows that RSpec verified 2 examples and found 2 failures.</a:t>
            </a:r>
            <a:endParaRPr lang="en-US" dirty="0"/>
          </a:p>
        </p:txBody>
      </p:sp>
    </p:spTree>
    <p:extLst>
      <p:ext uri="{BB962C8B-B14F-4D97-AF65-F5344CB8AC3E}">
        <p14:creationId xmlns:p14="http://schemas.microsoft.com/office/powerpoint/2010/main" val="242191706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Use chef to generate a cookbook</a:t>
            </a:r>
          </a:p>
          <a:p>
            <a:pPr marL="457200" indent="-457200">
              <a:buFont typeface="Wingdings" charset="2"/>
              <a:buChar char="Ø"/>
            </a:pPr>
            <a:r>
              <a:rPr lang="en-US" dirty="0" smtClean="0"/>
              <a:t>Write an integration test</a:t>
            </a:r>
          </a:p>
          <a:p>
            <a:pPr marL="457200" indent="-457200">
              <a:buFont typeface="Wingdings" charset="2"/>
              <a:buChar char="Ø"/>
            </a:pPr>
            <a:r>
              <a:rPr lang="en-US" dirty="0" smtClean="0"/>
              <a:t>Use Test Kitchen to create, converge, and verify a recipe</a:t>
            </a:r>
            <a:endParaRPr lang="en-US" dirty="0"/>
          </a:p>
          <a:p>
            <a:pPr marL="457200" indent="-457200">
              <a:buFont typeface="Wingdings" charset="2"/>
              <a:buChar char="Ø"/>
            </a:pPr>
            <a:r>
              <a:rPr lang="en-US" dirty="0" smtClean="0"/>
              <a:t>Develop a cookbook with a test-driven approach</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Default Recipe for the Cookbook</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p>
          <a:p>
            <a:r>
              <a:rPr lang="en-US" dirty="0" smtClean="0"/>
              <a:t>       Converging </a:t>
            </a:r>
            <a:r>
              <a:rPr lang="en-US" dirty="0"/>
              <a:t>3</a:t>
            </a:r>
            <a:r>
              <a:rPr lang="en-US" dirty="0" smtClean="0"/>
              <a:t> </a:t>
            </a:r>
            <a:r>
              <a:rPr lang="en-US" dirty="0"/>
              <a:t>resources</a:t>
            </a:r>
          </a:p>
          <a:p>
            <a:r>
              <a:rPr lang="en-US" dirty="0"/>
              <a:t>       Recipe: </a:t>
            </a:r>
            <a:r>
              <a:rPr lang="en-US" dirty="0" err="1"/>
              <a:t>httpd</a:t>
            </a:r>
            <a:r>
              <a:rPr lang="en-US" dirty="0"/>
              <a:t>::</a:t>
            </a:r>
            <a:r>
              <a:rPr lang="en-US" dirty="0" smtClean="0"/>
              <a:t>default</a:t>
            </a:r>
          </a:p>
          <a:p>
            <a:r>
              <a:rPr lang="en-US" dirty="0"/>
              <a:t> </a:t>
            </a:r>
            <a:r>
              <a:rPr lang="en-US" dirty="0" smtClean="0"/>
              <a:t>        * package[</a:t>
            </a:r>
            <a:r>
              <a:rPr lang="en-US" dirty="0" err="1" smtClean="0"/>
              <a:t>httpd</a:t>
            </a:r>
            <a:r>
              <a:rPr lang="en-US" dirty="0" smtClean="0"/>
              <a:t>] action install</a:t>
            </a:r>
            <a:endParaRPr lang="en-US" dirty="0"/>
          </a:p>
          <a:p>
            <a:r>
              <a:rPr lang="en-US" dirty="0"/>
              <a:t>           - install version 2.2.15-47.el6.centos of package </a:t>
            </a:r>
            <a:r>
              <a:rPr lang="en-US" dirty="0" err="1"/>
              <a:t>httpd</a:t>
            </a:r>
            <a:endParaRPr lang="en-US" dirty="0"/>
          </a:p>
          <a:p>
            <a:r>
              <a:rPr lang="en-US" dirty="0" smtClean="0"/>
              <a:t>         * file[/</a:t>
            </a:r>
            <a:r>
              <a:rPr lang="en-US" dirty="0" err="1" smtClean="0"/>
              <a:t>var</a:t>
            </a:r>
            <a:r>
              <a:rPr lang="en-US" dirty="0" smtClean="0"/>
              <a:t>/www/html/</a:t>
            </a:r>
            <a:r>
              <a:rPr lang="en-US" dirty="0" err="1" smtClean="0"/>
              <a:t>index.html</a:t>
            </a:r>
            <a:r>
              <a:rPr lang="en-US" dirty="0" smtClean="0"/>
              <a:t>] </a:t>
            </a:r>
            <a:r>
              <a:rPr lang="en-US" dirty="0"/>
              <a:t>action </a:t>
            </a:r>
            <a:r>
              <a:rPr lang="en-US" dirty="0" smtClean="0"/>
              <a:t>create</a:t>
            </a:r>
          </a:p>
          <a:p>
            <a:r>
              <a:rPr lang="en-US" dirty="0"/>
              <a:t> </a:t>
            </a:r>
            <a:r>
              <a:rPr lang="en-US" dirty="0" smtClean="0"/>
              <a:t>          - ...</a:t>
            </a:r>
          </a:p>
          <a:p>
            <a:r>
              <a:rPr lang="en-US" dirty="0"/>
              <a:t> </a:t>
            </a:r>
            <a:r>
              <a:rPr lang="en-US" dirty="0" smtClean="0"/>
              <a:t>        * </a:t>
            </a:r>
            <a:r>
              <a:rPr lang="en-US" dirty="0"/>
              <a:t>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3865330"/>
            <a:ext cx="14420850" cy="4031113"/>
          </a:xfrm>
        </p:spPr>
        <p:txBody>
          <a:bodyPr/>
          <a:lstStyle/>
          <a:p>
            <a:endParaRPr lang="en-US"/>
          </a:p>
        </p:txBody>
      </p:sp>
      <p:sp>
        <p:nvSpPr>
          <p:cNvPr id="5" name="Title 4"/>
          <p:cNvSpPr>
            <a:spLocks noGrp="1"/>
          </p:cNvSpPr>
          <p:nvPr>
            <p:ph type="title"/>
          </p:nvPr>
        </p:nvSpPr>
        <p:spPr/>
        <p:txBody>
          <a:bodyPr/>
          <a:lstStyle/>
          <a:p>
            <a:r>
              <a:rPr lang="en-US" dirty="0" smtClean="0"/>
              <a:t>Re-Converge the Virtual Instance</a:t>
            </a:r>
            <a:endParaRPr lang="en-US" dirty="0"/>
          </a:p>
        </p:txBody>
      </p:sp>
    </p:spTree>
    <p:extLst>
      <p:ext uri="{BB962C8B-B14F-4D97-AF65-F5344CB8AC3E}">
        <p14:creationId xmlns:p14="http://schemas.microsoft.com/office/powerpoint/2010/main" val="21390650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solidFill>
                  <a:schemeClr val="accent5"/>
                </a:solidFill>
              </a:rPr>
              <a:t>-----&gt; Verifying &lt;default-centos-67&gt;...</a:t>
            </a:r>
          </a:p>
          <a:p>
            <a:r>
              <a:rPr lang="en-US" dirty="0">
                <a:solidFill>
                  <a:schemeClr val="accent5"/>
                </a:solidFill>
              </a:rPr>
              <a:t>       Use `/home/chef/</a:t>
            </a:r>
            <a:r>
              <a:rPr lang="en-US" dirty="0" err="1">
                <a:solidFill>
                  <a:schemeClr val="accent5"/>
                </a:solidFill>
              </a:rPr>
              <a:t>httpd</a:t>
            </a:r>
            <a:r>
              <a:rPr lang="en-US" dirty="0">
                <a:solidFill>
                  <a:schemeClr val="accent5"/>
                </a:solidFill>
              </a:rPr>
              <a:t>/test/recipes/default` for testing</a:t>
            </a:r>
          </a:p>
          <a:p>
            <a:endParaRPr lang="en-US" dirty="0"/>
          </a:p>
          <a:p>
            <a:r>
              <a:rPr lang="en-US" dirty="0"/>
              <a:t>Target:  </a:t>
            </a:r>
            <a:r>
              <a:rPr lang="en-US" dirty="0" err="1"/>
              <a:t>ssh</a:t>
            </a:r>
            <a:r>
              <a:rPr lang="en-US" dirty="0"/>
              <a:t>://kitchen@localhost:32768</a:t>
            </a:r>
          </a:p>
          <a:p>
            <a:endParaRPr lang="en-US" dirty="0"/>
          </a:p>
          <a:p>
            <a:r>
              <a:rPr lang="en-US" dirty="0">
                <a:solidFill>
                  <a:schemeClr val="accent6"/>
                </a:solidFill>
              </a:rPr>
              <a:t>  ✔  Port 80 should be listening</a:t>
            </a:r>
          </a:p>
          <a:p>
            <a:r>
              <a:rPr lang="en-US" dirty="0">
                <a:solidFill>
                  <a:schemeClr val="accent6"/>
                </a:solidFill>
              </a:rPr>
              <a:t>  ✔  Command curl </a:t>
            </a:r>
            <a:r>
              <a:rPr lang="en-US" dirty="0" err="1">
                <a:solidFill>
                  <a:schemeClr val="accent6"/>
                </a:solidFill>
              </a:rPr>
              <a:t>localhost</a:t>
            </a:r>
            <a:r>
              <a:rPr lang="en-US" dirty="0">
                <a:solidFill>
                  <a:schemeClr val="accent6"/>
                </a:solidFill>
              </a:rPr>
              <a:t> </a:t>
            </a:r>
            <a:r>
              <a:rPr lang="en-US" dirty="0" err="1">
                <a:solidFill>
                  <a:schemeClr val="accent6"/>
                </a:solidFill>
              </a:rPr>
              <a:t>stdout</a:t>
            </a:r>
            <a:r>
              <a:rPr lang="en-US" dirty="0">
                <a:solidFill>
                  <a:schemeClr val="accent6"/>
                </a:solidFill>
              </a:rPr>
              <a:t> should match /Welcome Home/</a:t>
            </a:r>
          </a:p>
          <a:p>
            <a:endParaRPr lang="en-US" dirty="0">
              <a:solidFill>
                <a:schemeClr val="accent6"/>
              </a:solidFill>
            </a:endParaRPr>
          </a:p>
          <a:p>
            <a:r>
              <a:rPr lang="en-US" dirty="0"/>
              <a:t>Summary: </a:t>
            </a:r>
            <a:r>
              <a:rPr lang="en-US" dirty="0">
                <a:solidFill>
                  <a:schemeClr val="accent6"/>
                </a:solidFill>
              </a:rPr>
              <a:t>2 successful</a:t>
            </a:r>
            <a:r>
              <a:rPr lang="en-US" dirty="0"/>
              <a:t>, </a:t>
            </a:r>
            <a:r>
              <a:rPr lang="en-US" dirty="0">
                <a:solidFill>
                  <a:srgbClr val="FF0000"/>
                </a:solidFill>
              </a:rPr>
              <a:t>0 failures</a:t>
            </a:r>
            <a:r>
              <a:rPr lang="en-US" dirty="0"/>
              <a:t>, </a:t>
            </a:r>
            <a:r>
              <a:rPr lang="en-US" dirty="0">
                <a:solidFill>
                  <a:schemeClr val="bg1">
                    <a:lumMod val="50000"/>
                  </a:schemeClr>
                </a:solidFill>
              </a:rPr>
              <a:t>0 </a:t>
            </a:r>
            <a:r>
              <a:rPr lang="en-US" dirty="0" smtClean="0">
                <a:solidFill>
                  <a:schemeClr val="bg1">
                    <a:lumMod val="50000"/>
                  </a:schemeClr>
                </a:solidFill>
              </a:rPr>
              <a:t>skipped</a:t>
            </a:r>
            <a:endParaRPr lang="en-US" dirty="0">
              <a:solidFill>
                <a:schemeClr val="bg1">
                  <a:lumMod val="50000"/>
                </a:schemeClr>
              </a:solidFill>
            </a:endParaRP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Content Placeholder 5"/>
          <p:cNvSpPr>
            <a:spLocks noGrp="1"/>
          </p:cNvSpPr>
          <p:nvPr>
            <p:ph sz="quarter" idx="12"/>
          </p:nvPr>
        </p:nvSpPr>
        <p:spPr>
          <a:xfrm>
            <a:off x="1127883" y="7073457"/>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Re-Verify the </a:t>
            </a:r>
            <a:r>
              <a:rPr lang="en-US" smtClean="0"/>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is there is writing the tests before writing the recipes?</a:t>
            </a:r>
          </a:p>
          <a:p>
            <a:endParaRPr lang="en-US" dirty="0" smtClean="0"/>
          </a:p>
          <a:p>
            <a:r>
              <a:rPr lang="en-US" dirty="0" smtClean="0"/>
              <a:t>Why is it hard to write the tests before you write the recipe?</a:t>
            </a:r>
          </a:p>
          <a:p>
            <a:endParaRPr lang="en-US" dirty="0"/>
          </a:p>
          <a:p>
            <a:endParaRPr lang="en-US" dirty="0" smtClean="0"/>
          </a:p>
          <a:p>
            <a:endParaRPr lang="en-US" dirty="0"/>
          </a:p>
        </p:txBody>
      </p:sp>
    </p:spTree>
    <p:extLst>
      <p:ext uri="{BB962C8B-B14F-4D97-AF65-F5344CB8AC3E}">
        <p14:creationId xmlns:p14="http://schemas.microsoft.com/office/powerpoint/2010/main" val="5049908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b="1"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112019187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Web Server</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smtClean="0"/>
              <a:t>Install the </a:t>
            </a:r>
            <a:r>
              <a:rPr lang="en-US" sz="4800" dirty="0" err="1" smtClean="0"/>
              <a:t>httpd</a:t>
            </a:r>
            <a:r>
              <a:rPr lang="en-US" sz="4800" dirty="0" smtClean="0"/>
              <a:t> package</a:t>
            </a:r>
          </a:p>
          <a:p>
            <a:pPr marL="514350" indent="-514350">
              <a:buFont typeface="+mj-lt"/>
              <a:buAutoNum type="arabicPeriod"/>
            </a:pPr>
            <a:r>
              <a:rPr lang="en-US" sz="4800" dirty="0" smtClean="0"/>
              <a:t>Write out a test page</a:t>
            </a:r>
          </a:p>
          <a:p>
            <a:pPr marL="514350" indent="-514350">
              <a:buFont typeface="+mj-lt"/>
              <a:buAutoNum type="arabicPeriod"/>
            </a:pPr>
            <a:r>
              <a:rPr lang="en-US" sz="4800" dirty="0" smtClean="0"/>
              <a:t>Start and enable the </a:t>
            </a:r>
            <a:r>
              <a:rPr lang="en-US" sz="4800" dirty="0" err="1" smtClean="0"/>
              <a:t>httpd</a:t>
            </a:r>
            <a:r>
              <a:rPr lang="en-US" sz="4800" dirty="0" smtClean="0"/>
              <a:t> service</a:t>
            </a:r>
          </a:p>
          <a:p>
            <a:pPr marL="514350" indent="-514350">
              <a:buFont typeface="+mj-lt"/>
              <a:buAutoNum type="arabicPeriod"/>
            </a:pPr>
            <a:endParaRPr lang="en-US" sz="4800" dirty="0" smtClean="0"/>
          </a:p>
        </p:txBody>
      </p:sp>
    </p:spTree>
    <p:extLst>
      <p:ext uri="{BB962C8B-B14F-4D97-AF65-F5344CB8AC3E}">
        <p14:creationId xmlns:p14="http://schemas.microsoft.com/office/powerpoint/2010/main" val="12537480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Scenarios</a:t>
            </a:r>
            <a:endParaRPr lang="en-US" dirty="0"/>
          </a:p>
        </p:txBody>
      </p:sp>
      <p:sp>
        <p:nvSpPr>
          <p:cNvPr id="3" name="Text Placeholder 2"/>
          <p:cNvSpPr>
            <a:spLocks noGrp="1"/>
          </p:cNvSpPr>
          <p:nvPr>
            <p:ph type="body" sz="quarter" idx="12"/>
          </p:nvPr>
        </p:nvSpPr>
        <p:spPr/>
        <p:txBody>
          <a:bodyPr/>
          <a:lstStyle/>
          <a:p>
            <a:r>
              <a:rPr lang="en-US" sz="4800" b="1" dirty="0" smtClean="0"/>
              <a:t>Given </a:t>
            </a:r>
            <a:r>
              <a:rPr lang="en-US" sz="4800" dirty="0" smtClean="0"/>
              <a:t>SOME CONDITIONS</a:t>
            </a:r>
          </a:p>
          <a:p>
            <a:r>
              <a:rPr lang="en-US" sz="4800" b="1" dirty="0" smtClean="0"/>
              <a:t>When an </a:t>
            </a:r>
            <a:r>
              <a:rPr lang="en-US" sz="4800" dirty="0" smtClean="0"/>
              <a:t>EVENT OCCURS</a:t>
            </a:r>
          </a:p>
          <a:p>
            <a:r>
              <a:rPr lang="en-US" sz="4800" b="1" dirty="0" smtClean="0"/>
              <a:t>Then I should </a:t>
            </a:r>
            <a:r>
              <a:rPr lang="en-US" sz="4800" dirty="0" smtClean="0"/>
              <a:t>EXPECT THIS RESULT</a:t>
            </a:r>
            <a:endParaRPr lang="en-US" sz="4800" dirty="0"/>
          </a:p>
        </p:txBody>
      </p:sp>
    </p:spTree>
    <p:extLst>
      <p:ext uri="{BB962C8B-B14F-4D97-AF65-F5344CB8AC3E}">
        <p14:creationId xmlns:p14="http://schemas.microsoft.com/office/powerpoint/2010/main" val="1350148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Why Stack?</a:t>
            </a:r>
            <a:endParaRPr lang="en-US" dirty="0"/>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smtClean="0"/>
              <a:t>If </a:t>
            </a:r>
            <a:r>
              <a:rPr lang="en-US" dirty="0"/>
              <a:t>you’re about to implement a feature that doesn’t support one of those values, chances are you’re about to implement a non-valuable feature. Consider tossing it altogether or pushing it down in your backlog</a:t>
            </a:r>
            <a:r>
              <a:rPr lang="en-US" dirty="0" smtClean="0"/>
              <a:t>.</a:t>
            </a:r>
          </a:p>
          <a:p>
            <a:pPr algn="r"/>
            <a:r>
              <a:rPr lang="en-US" dirty="0" smtClean="0"/>
              <a:t>-</a:t>
            </a:r>
            <a:r>
              <a:rPr lang="en-US" dirty="0"/>
              <a:t> Aslak Hellesøy, creator of </a:t>
            </a:r>
            <a:r>
              <a:rPr lang="en-US" dirty="0" smtClean="0"/>
              <a:t>Cucumbe</a:t>
            </a:r>
            <a:r>
              <a:rPr lang="en-US" dirty="0"/>
              <a:t>r</a:t>
            </a:r>
          </a:p>
        </p:txBody>
      </p:sp>
    </p:spTree>
    <p:extLst>
      <p:ext uri="{BB962C8B-B14F-4D97-AF65-F5344CB8AC3E}">
        <p14:creationId xmlns:p14="http://schemas.microsoft.com/office/powerpoint/2010/main" val="46813742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Potential User </a:t>
            </a:r>
            <a:r>
              <a:rPr lang="en-US" smtClean="0"/>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a:t>
            </a:r>
            <a:r>
              <a:rPr lang="en-US" sz="4800" b="1" dirty="0" smtClean="0"/>
              <a:t>user</a:t>
            </a:r>
          </a:p>
          <a:p>
            <a:r>
              <a:rPr lang="en-US" sz="4800" dirty="0" smtClean="0"/>
              <a:t>When </a:t>
            </a:r>
            <a:r>
              <a:rPr lang="en-US" sz="4800" b="1" dirty="0"/>
              <a:t>I visit the company website in my </a:t>
            </a:r>
            <a:r>
              <a:rPr lang="en-US" sz="4800" b="1" dirty="0" smtClean="0"/>
              <a:t>browser</a:t>
            </a:r>
          </a:p>
          <a:p>
            <a:r>
              <a:rPr lang="en-US" sz="4800" dirty="0" smtClean="0"/>
              <a:t>Then </a:t>
            </a:r>
            <a:r>
              <a:rPr lang="en-US" sz="4800" dirty="0"/>
              <a:t>I should </a:t>
            </a:r>
            <a:r>
              <a:rPr lang="en-US" sz="4800" b="1" dirty="0" smtClean="0"/>
              <a:t>see a welcome message</a:t>
            </a:r>
            <a:endParaRPr lang="en-US" sz="4800" b="1" dirty="0"/>
          </a:p>
        </p:txBody>
      </p:sp>
    </p:spTree>
    <p:extLst>
      <p:ext uri="{BB962C8B-B14F-4D97-AF65-F5344CB8AC3E}">
        <p14:creationId xmlns:p14="http://schemas.microsoft.com/office/powerpoint/2010/main" val="13336650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16008</TotalTime>
  <Words>7114</Words>
  <Application>Microsoft Macintosh PowerPoint</Application>
  <PresentationFormat>Custom</PresentationFormat>
  <Paragraphs>741</Paragraphs>
  <Slides>59</Slides>
  <Notes>58</Notes>
  <HiddenSlides>0</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Template</vt:lpstr>
      <vt:lpstr>Interaction</vt:lpstr>
      <vt:lpstr>Writing a Test First</vt:lpstr>
      <vt:lpstr>Test Driven Development</vt:lpstr>
      <vt:lpstr>Behavior Driven Development (BDD)</vt:lpstr>
      <vt:lpstr>TDD and BDD</vt:lpstr>
      <vt:lpstr>Objectives</vt:lpstr>
      <vt:lpstr>Building a Web Server</vt:lpstr>
      <vt:lpstr>Defining Scenarios</vt:lpstr>
      <vt:lpstr>The Why Stack?</vt:lpstr>
      <vt:lpstr>Scenario: Potential User Visits Website</vt:lpstr>
      <vt:lpstr>Build a Reliable Cookbook</vt:lpstr>
      <vt:lpstr>Let's Start this Journey in the Home Directory</vt:lpstr>
      <vt:lpstr>Ask Chef About Generating a Cookbook</vt:lpstr>
      <vt:lpstr>Generate a Cookbook</vt:lpstr>
      <vt:lpstr>View the Tests in the Generated Cookbook</vt:lpstr>
      <vt:lpstr>Build a Reliable Cookbook</vt:lpstr>
      <vt:lpstr>RSpec and InSpec</vt:lpstr>
      <vt:lpstr>Auto-generated Spec File in Cookbook</vt:lpstr>
      <vt:lpstr>Where do Tests Live?</vt:lpstr>
      <vt:lpstr>Where do Tests Live?</vt:lpstr>
      <vt:lpstr>Components of a InSpec Example</vt:lpstr>
      <vt:lpstr>Components of a InSpec Example</vt:lpstr>
      <vt:lpstr>Remove the Test for the root User</vt:lpstr>
      <vt:lpstr>Update the Test for Port 80</vt:lpstr>
      <vt:lpstr>Add a Test to Validate a Working Website</vt:lpstr>
      <vt:lpstr>Build a Reliable Cookbook</vt:lpstr>
      <vt:lpstr>Move into the Cookbook Directory</vt:lpstr>
      <vt:lpstr>Review the Existing Kitchen Configuration</vt:lpstr>
      <vt:lpstr>The Kitchen Driver</vt:lpstr>
      <vt:lpstr>The Kitchen Provisioner</vt:lpstr>
      <vt:lpstr>The Kitchen Verifier</vt:lpstr>
      <vt:lpstr>The Kitchen Platforms</vt:lpstr>
      <vt:lpstr>The Kitchen Suites</vt:lpstr>
      <vt:lpstr>The Kitchen Suites' Run List</vt:lpstr>
      <vt:lpstr>The Kitchen Suites' Tests</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2347</cp:revision>
  <cp:lastPrinted>2016-02-19T17:32:26Z</cp:lastPrinted>
  <dcterms:created xsi:type="dcterms:W3CDTF">2012-09-13T17:36:07Z</dcterms:created>
  <dcterms:modified xsi:type="dcterms:W3CDTF">2016-10-11T18:52:39Z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