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6"/>
  </p:notesMasterIdLst>
  <p:handoutMasterIdLst>
    <p:handoutMasterId r:id="rId67"/>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4" r:id="rId24"/>
    <p:sldId id="329" r:id="rId25"/>
    <p:sldId id="310" r:id="rId26"/>
    <p:sldId id="330" r:id="rId27"/>
    <p:sldId id="283" r:id="rId28"/>
    <p:sldId id="331" r:id="rId29"/>
    <p:sldId id="272" r:id="rId30"/>
    <p:sldId id="260" r:id="rId31"/>
    <p:sldId id="273" r:id="rId32"/>
    <p:sldId id="328" r:id="rId33"/>
    <p:sldId id="318" r:id="rId34"/>
    <p:sldId id="319" r:id="rId35"/>
    <p:sldId id="320" r:id="rId36"/>
    <p:sldId id="332" r:id="rId37"/>
    <p:sldId id="321" r:id="rId38"/>
    <p:sldId id="322" r:id="rId39"/>
    <p:sldId id="333" r:id="rId40"/>
    <p:sldId id="284" r:id="rId41"/>
    <p:sldId id="274" r:id="rId42"/>
    <p:sldId id="317" r:id="rId43"/>
    <p:sldId id="275" r:id="rId44"/>
    <p:sldId id="325" r:id="rId45"/>
    <p:sldId id="326" r:id="rId46"/>
    <p:sldId id="327" r:id="rId47"/>
    <p:sldId id="276" r:id="rId48"/>
    <p:sldId id="303" r:id="rId49"/>
    <p:sldId id="304" r:id="rId50"/>
    <p:sldId id="277" r:id="rId51"/>
    <p:sldId id="278" r:id="rId52"/>
    <p:sldId id="305" r:id="rId53"/>
    <p:sldId id="286" r:id="rId54"/>
    <p:sldId id="287" r:id="rId55"/>
    <p:sldId id="261" r:id="rId56"/>
    <p:sldId id="280" r:id="rId57"/>
    <p:sldId id="281" r:id="rId58"/>
    <p:sldId id="262" r:id="rId59"/>
    <p:sldId id="292" r:id="rId60"/>
    <p:sldId id="263" r:id="rId61"/>
    <p:sldId id="264" r:id="rId62"/>
    <p:sldId id="266" r:id="rId63"/>
    <p:sldId id="307" r:id="rId64"/>
    <p:sldId id="265" r:id="rId6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6110" autoAdjust="0"/>
    <p:restoredTop sz="80808" autoAdjust="0"/>
  </p:normalViewPr>
  <p:slideViewPr>
    <p:cSldViewPr snapToGrid="0">
      <p:cViewPr>
        <p:scale>
          <a:sx n="92" d="100"/>
          <a:sy n="92" d="100"/>
        </p:scale>
        <p:origin x="968" y="1384"/>
      </p:cViewPr>
      <p:guideLst>
        <p:guide orient="horz" pos="894"/>
        <p:guide pos="9120"/>
      </p:guideLst>
    </p:cSldViewPr>
  </p:slideViewPr>
  <p:notesTextViewPr>
    <p:cViewPr>
      <p:scale>
        <a:sx n="125" d="100"/>
        <a:sy n="125" d="100"/>
      </p:scale>
      <p:origin x="0" y="0"/>
    </p:cViewPr>
  </p:notesTextViewPr>
  <p:notesViewPr>
    <p:cSldViewPr snapToGrid="0">
      <p:cViewPr varScale="1">
        <p:scale>
          <a:sx n="130" d="100"/>
          <a:sy n="130" d="100"/>
        </p:scale>
        <p:origin x="479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2017-04-17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832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CA" dirty="0"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6135"/>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832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dirty="0" smtClean="0"/>
              <a:t>Test Driven Cookbook Development</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2"/>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scenario defined it is now time for us to develop the cookbook. We are going to move through the following steps together to accomplish this task.</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(Chef DK). One of those tools included in the Chef DK 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InSpec</a:t>
            </a:r>
            <a:r>
              <a:rPr lang="en-US" baseline="0" dirty="0" smtClean="0"/>
              <a:t> provides the knowledge about expressing expectations about the state of infrastructure.</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a:t>
            </a:r>
            <a:r>
              <a:rPr lang="en-US" baseline="0" dirty="0" err="1" smtClean="0"/>
              <a:t>RSpec</a:t>
            </a:r>
            <a:r>
              <a:rPr lang="en-US" baseline="0" dirty="0" smtClean="0"/>
              <a:t>/</a:t>
            </a:r>
            <a:r>
              <a:rPr lang="en-US" baseline="0" dirty="0" err="1" smtClean="0"/>
              <a:t>InSpec</a:t>
            </a:r>
            <a:r>
              <a:rPr lang="en-US" baseline="0" dirty="0" smtClean="0"/>
              <a:t> language lets explain the long file path and its importance.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take a moment to describe the reason behind this directory path. Within our cookbook we define a test directory and within that test directory we define another directory named smoke'. This is the basic file path that</a:t>
            </a:r>
            <a:r>
              <a:rPr lang="en-US" baseline="0" dirty="0" smtClean="0"/>
              <a:t> </a:t>
            </a:r>
            <a:r>
              <a:rPr lang="en-US" dirty="0" smtClean="0"/>
              <a:t>Test Kitchen expects to find the specifications defined in </a:t>
            </a:r>
            <a:r>
              <a:rPr lang="en-US" dirty="0" err="1" smtClean="0"/>
              <a:t>InSpec</a:t>
            </a:r>
            <a:r>
              <a:rPr lang="en-US" dirty="0" smtClean="0"/>
              <a:t>.</a:t>
            </a:r>
            <a:r>
              <a:rPr lang="en-US" baseline="0" dirty="0" smtClean="0"/>
              <a:t> </a:t>
            </a:r>
            <a:r>
              <a:rPr lang="en-US" dirty="0" smtClean="0"/>
              <a:t>The next part the path, 'smoke', corresponds to the path specified in the .</a:t>
            </a:r>
            <a:r>
              <a:rPr lang="en-US" dirty="0" err="1" smtClean="0"/>
              <a:t>kitchen.yml</a:t>
            </a:r>
            <a:r>
              <a:rPr lang="en-US" dirty="0" smtClean="0"/>
              <a:t> file.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ruby</a:t>
            </a:r>
            <a:r>
              <a:rPr lang="en-US" baseline="0" dirty="0" smtClean="0"/>
              <a:t> file, </a:t>
            </a:r>
            <a:r>
              <a:rPr lang="en-US" baseline="0" dirty="0" err="1" smtClean="0"/>
              <a:t>default_test.rb</a:t>
            </a:r>
            <a:r>
              <a:rPr lang="en-US" baseline="0" dirty="0" smtClean="0"/>
              <a:t>, contains the tests that we have defined. A test file is a Ruby file that contains domain specific language constructs that we use to express our desired state of the system.</a:t>
            </a:r>
          </a:p>
          <a:p>
            <a:endParaRPr lang="en-US" baseline="0" dirty="0" smtClean="0"/>
          </a:p>
          <a:p>
            <a:r>
              <a:rPr lang="en-US" baseline="0" dirty="0" smtClean="0"/>
              <a:t>Let's open this </a:t>
            </a:r>
            <a:r>
              <a:rPr lang="en-US" baseline="0" dirty="0" err="1" smtClean="0"/>
              <a:t>default_test.rb</a:t>
            </a:r>
            <a:r>
              <a:rPr lang="en-US" baseline="0" dirty="0" smtClean="0"/>
              <a:t> file and review the contents of it.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statement</a:t>
            </a:r>
            <a:r>
              <a:rPr lang="en-US" baseline="0" dirty="0" smtClean="0"/>
              <a:t> is a conditional that states that when we want to evaluate the contents in between when we are not on Windows (e.g. </a:t>
            </a:r>
            <a:r>
              <a:rPr lang="en-US" baseline="0" dirty="0" err="1" smtClean="0"/>
              <a:t>CentOS</a:t>
            </a:r>
            <a:r>
              <a:rPr lang="en-US" baseline="0" dirty="0" smtClean="0"/>
              <a:t>, Ubuntu, </a:t>
            </a:r>
            <a:r>
              <a:rPr lang="en-US" baseline="0" dirty="0" err="1" smtClean="0"/>
              <a:t>Debian</a:t>
            </a:r>
            <a:r>
              <a:rPr lang="en-US" baseline="0" dirty="0" smtClean="0"/>
              <a:t>). </a:t>
            </a:r>
          </a:p>
          <a:p>
            <a:endParaRPr lang="en-US" baseline="0" dirty="0" smtClean="0"/>
          </a:p>
          <a:p>
            <a:r>
              <a:rPr lang="en-US" baseline="0" dirty="0" smtClean="0"/>
              <a:t>The inner describe has two parameters: The first is the the user resource named 'root' on the test instance. The second is the block which contains the expectations that we want to assert for the given resource.</a:t>
            </a:r>
          </a:p>
          <a:p>
            <a:endParaRPr lang="en-US" baseline="0" dirty="0" smtClean="0"/>
          </a:p>
          <a:p>
            <a:r>
              <a:rPr lang="en-US" baseline="0" dirty="0" smtClean="0"/>
              <a:t>Within the block we can define any number of expectations about the particular resource in the description. In this instance we are saying that we expect the user, named 'root', to exist on the instance.  After the expectation that has been defined is a skip. This skip is a reminder that the examples have been defined in this test file were automatically generated and should be updated or removed.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example within the test file describes the port 80 on any operating system and states the expectation that it does not expect port 80 to be listening.</a:t>
            </a:r>
          </a:p>
          <a:p>
            <a:endParaRPr lang="en-US" baseline="0" dirty="0" smtClean="0"/>
          </a:p>
          <a:p>
            <a:r>
              <a:rPr lang="en-US" baseline="0" dirty="0" smtClean="0"/>
              <a:t>By default all operating systems will be examined. So this example would be evaluated and executed against every operating system.</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other expectation expressed within this file is useful but it is wrong. When we setup a web server we are going to want to have incoming connections on port 80.</a:t>
            </a:r>
          </a:p>
          <a:p>
            <a:endParaRPr lang="en-US" baseline="0" dirty="0" smtClean="0"/>
          </a:p>
          <a:p>
            <a:r>
              <a:rPr lang="en-US" baseline="0" dirty="0" smtClean="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Ensuring</a:t>
            </a:r>
            <a:r>
              <a:rPr lang="en-US" baseline="0" dirty="0" smtClean="0"/>
              <a:t> that we are listening on port 80 for incoming connections does not verify that we are in fact returning the correct home page with the welcoming message we plan to write. To do that we will need to write a new expectation.</a:t>
            </a:r>
          </a:p>
          <a:p>
            <a:endParaRPr lang="en-US" baseline="0" dirty="0" smtClean="0"/>
          </a:p>
          <a:p>
            <a:r>
              <a:rPr lang="en-US" baseline="0" dirty="0" err="1" smtClean="0"/>
              <a:t>InSpec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6904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542141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a:t>
            </a:r>
            <a:r>
              <a:rPr lang="en-US" baseline="0" dirty="0" smtClean="0"/>
              <a:t> employ Test Kitchen to execute the tests we need make changes to the existing Test Kitchen configuration file. The cookbook was automatically generated with a '.</a:t>
            </a:r>
            <a:r>
              <a:rPr lang="en-US" baseline="0" dirty="0" err="1" smtClean="0"/>
              <a:t>kitchen.yml</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5104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61521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6773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the verifier.</a:t>
            </a:r>
            <a:r>
              <a:rPr lang="en-US" baseline="0" dirty="0" smtClean="0"/>
              <a:t> This verifier by default is using </a:t>
            </a:r>
            <a:r>
              <a:rPr lang="en-US" baseline="0" dirty="0" err="1" smtClean="0"/>
              <a:t>InSpec</a:t>
            </a:r>
            <a:r>
              <a:rPr lang="en-US" baseline="0" dirty="0" smtClean="0"/>
              <a:t>. Test Kitchen has the ability to use several different verifiers. The default generated with the cookbook generator is </a:t>
            </a:r>
            <a:r>
              <a:rPr lang="en-US" baseline="0" dirty="0" err="1" smtClean="0"/>
              <a:t>InSpec</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platforms, which contains a list of all the platforms that Kitchen will test against when executed. This should be a list of all the platforms that you want your cookbook to support.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fifth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22975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location</a:t>
            </a:r>
            <a:r>
              <a:rPr lang="en-US" baseline="0" dirty="0" smtClean="0"/>
              <a:t> where the tests can be found. This is the file that we viewed earlier and updated.</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051739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41039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32430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67880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2791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0687634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834167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112813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625417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3435795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715749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473770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a human-readable sentence about the defined resource, the expected results, and the result that was received (or 'got').</a:t>
            </a:r>
          </a:p>
          <a:p>
            <a:endParaRPr lang="en-US" baseline="0" dirty="0" smtClean="0"/>
          </a:p>
          <a:p>
            <a:r>
              <a:rPr lang="en-US" baseline="0" dirty="0" smtClean="0"/>
              <a:t>We see that we have two errors. The first is that port 80 is not listening when we expected to be listening. We also expected the command's standard out to return content to us and it did not; it returned nothing.</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58142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2 examples and that 2 examples failed to meet expectations.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88524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021095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194595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7371832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9560523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2017876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t>
            </a:r>
            <a:r>
              <a:rPr lang="en-US" baseline="0" smtClean="0"/>
              <a:t>an expectation in </a:t>
            </a:r>
            <a:r>
              <a:rPr lang="en-US" baseline="0" dirty="0" smtClean="0"/>
              <a:t>the spec file. Saw the test fail. Wrote a recipe. Applied the recipe. Ran the tests and saw them pass.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033730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you participated in writing a test and then the recipe let's have a discussion.</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3045311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833660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a:t>
            </a:r>
            <a:r>
              <a:rPr lang="en-US" baseline="0" dirty="0" smtClean="0"/>
              <a:t> have 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756426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CA"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dirty="0"/>
          </a:p>
        </p:txBody>
      </p:sp>
    </p:spTree>
    <p:extLst>
      <p:ext uri="{BB962C8B-B14F-4D97-AF65-F5344CB8AC3E}">
        <p14:creationId xmlns:p14="http://schemas.microsoft.com/office/powerpoint/2010/main" val="185586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smtClean="0"/>
              <a:t> </a:t>
            </a:r>
            <a:r>
              <a:rPr lang="en-US" dirty="0" smtClean="0"/>
              <a:t>help reinforce your course of action or maybe change it entirely.</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CA" smtClean="0"/>
              <a:t>Chef Software, Inc.</a:t>
            </a:r>
            <a:endParaRPr lang="en-US" dirty="0"/>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Writing </a:t>
            </a:r>
            <a:r>
              <a:rPr lang="en-US" dirty="0" smtClean="0"/>
              <a:t>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Generating cookbook </a:t>
            </a:r>
            <a:r>
              <a:rPr lang="en-US" dirty="0" err="1"/>
              <a:t>httpd</a:t>
            </a:r>
            <a:endParaRPr lang="en-US" dirty="0"/>
          </a:p>
          <a:p>
            <a:r>
              <a:rPr lang="en-US" dirty="0"/>
              <a:t>- Ensuring correct cookbook file content</a:t>
            </a:r>
          </a:p>
          <a:p>
            <a:r>
              <a:rPr lang="en-US" dirty="0"/>
              <a:t>- Committing cookbook files to git</a:t>
            </a:r>
          </a:p>
          <a:p>
            <a:r>
              <a:rPr lang="en-US" dirty="0"/>
              <a:t>- Ensuring delivery configuration</a:t>
            </a:r>
          </a:p>
          <a:p>
            <a:r>
              <a:rPr lang="en-US" dirty="0"/>
              <a:t>- Ensuring correct delivery build cookbook content</a:t>
            </a:r>
          </a:p>
          <a:p>
            <a:r>
              <a:rPr lang="en-US" dirty="0"/>
              <a:t>- Adding delivery configuration to feature branch</a:t>
            </a:r>
          </a:p>
          <a:p>
            <a:r>
              <a:rPr lang="en-US" dirty="0"/>
              <a:t>- Adding build cookbook to feature branch</a:t>
            </a:r>
          </a:p>
          <a:p>
            <a:r>
              <a:rPr lang="en-US" dirty="0"/>
              <a:t>- Merging delivery content feature branch to master</a:t>
            </a:r>
          </a:p>
          <a:p>
            <a:endParaRPr lang="en-US" dirty="0"/>
          </a:p>
          <a:p>
            <a:r>
              <a:rPr lang="en-US" dirty="0"/>
              <a:t>Your cookbook is ready. Type `cd </a:t>
            </a:r>
            <a:r>
              <a:rPr lang="en-US" dirty="0" err="1"/>
              <a:t>httpd</a:t>
            </a:r>
            <a:r>
              <a:rPr lang="en-US" dirty="0"/>
              <a:t>` to enter it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r>
              <a:rPr lang="de-DE" dirty="0"/>
              <a:t>/</a:t>
            </a:r>
          </a:p>
          <a:p>
            <a:r>
              <a:rPr lang="de-DE" dirty="0"/>
              <a:t>├── </a:t>
            </a:r>
            <a:r>
              <a:rPr lang="de-DE" dirty="0" err="1"/>
              <a:t>Berksfile</a:t>
            </a:r>
            <a:endParaRPr lang="de-DE" dirty="0"/>
          </a:p>
          <a:p>
            <a:r>
              <a:rPr lang="de-DE" dirty="0"/>
              <a:t>├── </a:t>
            </a:r>
            <a:r>
              <a:rPr lang="de-DE" dirty="0" err="1"/>
              <a:t>chefignore</a:t>
            </a:r>
            <a:endParaRPr lang="de-DE" dirty="0"/>
          </a:p>
          <a:p>
            <a:r>
              <a:rPr lang="de-DE" dirty="0"/>
              <a:t>├── </a:t>
            </a:r>
            <a:r>
              <a:rPr lang="de-DE" dirty="0" err="1"/>
              <a:t>metadata.rb</a:t>
            </a:r>
            <a:endParaRPr lang="de-DE" dirty="0"/>
          </a:p>
          <a:p>
            <a:r>
              <a:rPr lang="de-DE" dirty="0"/>
              <a:t>├── </a:t>
            </a:r>
            <a:r>
              <a:rPr lang="de-DE" dirty="0" err="1"/>
              <a:t>README.md</a:t>
            </a:r>
            <a:endParaRPr lang="de-DE" dirty="0"/>
          </a:p>
          <a:p>
            <a:r>
              <a:rPr lang="de-DE" dirty="0"/>
              <a:t>├── </a:t>
            </a:r>
            <a:r>
              <a:rPr lang="de-DE" dirty="0" err="1"/>
              <a:t>recipes</a:t>
            </a:r>
            <a:endParaRPr lang="de-DE" dirty="0"/>
          </a:p>
          <a:p>
            <a:r>
              <a:rPr lang="de-DE" dirty="0"/>
              <a:t>│   └── </a:t>
            </a:r>
            <a:r>
              <a:rPr lang="de-DE" dirty="0" err="1"/>
              <a:t>default.rb</a:t>
            </a:r>
            <a:endParaRPr lang="de-DE" dirty="0"/>
          </a:p>
          <a:p>
            <a:r>
              <a:rPr lang="de-DE" dirty="0"/>
              <a:t>├── </a:t>
            </a:r>
            <a:r>
              <a:rPr lang="de-DE" dirty="0" err="1"/>
              <a:t>spec</a:t>
            </a:r>
            <a:endParaRPr lang="de-DE" dirty="0"/>
          </a:p>
          <a:p>
            <a:r>
              <a:rPr lang="de-DE" dirty="0" smtClean="0"/>
              <a:t>│   ...  </a:t>
            </a:r>
          </a:p>
          <a:p>
            <a:r>
              <a:rPr lang="de-DE" dirty="0" smtClean="0"/>
              <a:t>6 </a:t>
            </a:r>
            <a:r>
              <a:rPr lang="de-DE" dirty="0" err="1"/>
              <a:t>directories</a:t>
            </a:r>
            <a:r>
              <a:rPr lang="de-DE" dirty="0"/>
              <a:t>, 8 </a:t>
            </a:r>
            <a:r>
              <a:rPr lang="de-DE" dirty="0" err="1"/>
              <a:t>files</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InSpec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InSpec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InSpec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normAutofit/>
          </a:bodyPr>
          <a:lstStyle/>
          <a:p>
            <a:endParaRPr lang="en-US" dirty="0"/>
          </a:p>
          <a:p>
            <a:r>
              <a:rPr lang="en-US" dirty="0"/>
              <a:t>unless </a:t>
            </a:r>
            <a:r>
              <a:rPr lang="en-US" dirty="0" err="1"/>
              <a:t>os.windows</a:t>
            </a:r>
            <a:r>
              <a:rPr lang="en-US" dirty="0"/>
              <a:t>?</a:t>
            </a:r>
          </a:p>
          <a:p>
            <a:r>
              <a:rPr lang="en-US" dirty="0"/>
              <a:t>  describe user('root</a:t>
            </a:r>
            <a:r>
              <a:rPr lang="en-US" dirty="0" smtClean="0"/>
              <a:t>'), :skip </a:t>
            </a:r>
            <a:r>
              <a:rPr lang="en-US" dirty="0"/>
              <a:t>do</a:t>
            </a:r>
          </a:p>
          <a:p>
            <a:r>
              <a:rPr lang="en-US" dirty="0"/>
              <a:t>    it { should exist }</a:t>
            </a:r>
          </a:p>
          <a:p>
            <a:r>
              <a:rPr lang="en-US" dirty="0" smtClean="0"/>
              <a:t>  end</a:t>
            </a:r>
            <a:endParaRPr lang="en-US" dirty="0"/>
          </a:p>
          <a:p>
            <a:r>
              <a:rPr lang="en-US" dirty="0"/>
              <a:t>end</a:t>
            </a:r>
          </a:p>
          <a:p>
            <a:endParaRPr lang="en-US" dirty="0"/>
          </a:p>
          <a:p>
            <a:r>
              <a:rPr lang="en-US" dirty="0"/>
              <a:t>describe port(80</a:t>
            </a:r>
            <a:r>
              <a:rPr lang="en-US" dirty="0" smtClean="0"/>
              <a:t>), :skip </a:t>
            </a:r>
            <a:r>
              <a:rPr lang="en-US" dirty="0"/>
              <a:t>do</a:t>
            </a:r>
          </a:p>
          <a:p>
            <a:r>
              <a:rPr lang="en-US" dirty="0"/>
              <a:t>  it { </a:t>
            </a:r>
            <a:r>
              <a:rPr lang="en-US" dirty="0" err="1"/>
              <a:t>should_not</a:t>
            </a:r>
            <a:r>
              <a:rPr lang="en-US" dirty="0"/>
              <a:t> </a:t>
            </a:r>
            <a:r>
              <a:rPr lang="en-US" dirty="0" err="1"/>
              <a:t>be_listening</a:t>
            </a:r>
            <a:r>
              <a:rPr lang="en-US" dirty="0"/>
              <a:t> }</a:t>
            </a:r>
          </a:p>
          <a:p>
            <a:r>
              <a:rPr lang="en-US" dirty="0" smtClean="0"/>
              <a:t>end</a:t>
            </a:r>
            <a:endParaRPr lang="en-US" b="1" dirty="0"/>
          </a:p>
        </p:txBody>
      </p:sp>
      <p:sp>
        <p:nvSpPr>
          <p:cNvPr id="7" name="Text Placeholder 6"/>
          <p:cNvSpPr>
            <a:spLocks noGrp="1"/>
          </p:cNvSpPr>
          <p:nvPr>
            <p:ph type="body" sz="quarter" idx="11"/>
          </p:nvPr>
        </p:nvSpPr>
        <p:spPr/>
        <p:txBody>
          <a:bodyPr/>
          <a:lstStyle/>
          <a:p>
            <a:r>
              <a:rPr lang="en-US" dirty="0" smtClean="0"/>
              <a:t>~/</a:t>
            </a:r>
            <a:r>
              <a:rPr lang="en-US" dirty="0" err="1" smtClean="0"/>
              <a:t>httpd</a:t>
            </a:r>
            <a:r>
              <a:rPr lang="en-US" dirty="0" smtClean="0"/>
              <a:t>/test/smoke/default/</a:t>
            </a:r>
            <a:r>
              <a:rPr lang="en-US" dirty="0" err="1" smtClean="0"/>
              <a:t>default_test.rb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a:t>
            </a:r>
            <a:r>
              <a:rPr lang="en-US" dirty="0" smtClean="0"/>
              <a:t>. This </a:t>
            </a:r>
            <a:r>
              <a:rPr lang="en-US" dirty="0"/>
              <a:t>corresponds </a:t>
            </a:r>
            <a:r>
              <a:rPr lang="en-US" dirty="0" smtClean="0"/>
              <a:t>to the value specified in the Test Kitchen configuration file (.</a:t>
            </a:r>
            <a:r>
              <a:rPr lang="en-US" dirty="0" err="1" smtClean="0"/>
              <a:t>kitchen.yml</a:t>
            </a:r>
            <a:r>
              <a:rPr lang="en-US" dirty="0" smtClean="0"/>
              <a:t>) in the suites section.</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/test/smoke/default/</a:t>
            </a:r>
            <a:r>
              <a:rPr lang="en-US" sz="2667" b="1" dirty="0" err="1" smtClean="0">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09" y="3407918"/>
            <a:ext cx="3862413"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13620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smtClean="0"/>
              <a:t>The </a:t>
            </a:r>
            <a:r>
              <a:rPr lang="en-US" dirty="0" err="1" smtClean="0"/>
              <a:t>default_test.rb</a:t>
            </a:r>
            <a:r>
              <a:rPr lang="en-US" dirty="0" smtClean="0"/>
              <a:t> file is a Ruby file that contains the tests that we want to run when we spin up a test instance.</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/test/smoke/default/</a:t>
            </a:r>
            <a:r>
              <a:rPr lang="en-US" sz="2667" b="1" dirty="0" err="1" smtClean="0">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7253056" y="3407918"/>
            <a:ext cx="3124940"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7406215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a:t>
            </a:r>
            <a:r>
              <a:rPr lang="en-US" smtClean="0"/>
              <a:t>succeed.</a:t>
            </a:r>
          </a:p>
          <a:p>
            <a:pPr marL="514350" indent="-514350">
              <a:buFont typeface="+mj-lt"/>
              <a:buAutoNum type="arabicPeriod"/>
            </a:pPr>
            <a:r>
              <a:rPr lang="en-US" smtClean="0"/>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InSpec</a:t>
            </a:r>
            <a:r>
              <a:rPr lang="en-US" dirty="0" smtClean="0"/>
              <a:t> Example</a:t>
            </a:r>
            <a:endParaRPr lang="en-US" dirty="0"/>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a:t>
            </a:r>
            <a:r>
              <a:rPr lang="en-US" dirty="0" smtClean="0"/>
              <a:t>'), :skip </a:t>
            </a:r>
            <a:r>
              <a:rPr lang="en-US" dirty="0"/>
              <a:t>do</a:t>
            </a:r>
          </a:p>
          <a:p>
            <a:r>
              <a:rPr lang="en-US" dirty="0"/>
              <a:t>    it { should exist }</a:t>
            </a:r>
          </a:p>
          <a:p>
            <a:r>
              <a:rPr lang="en-US" dirty="0" smtClean="0"/>
              <a:t>  end</a:t>
            </a:r>
            <a:endParaRPr lang="en-US" dirty="0"/>
          </a:p>
          <a:p>
            <a:r>
              <a:rPr lang="en-US" dirty="0"/>
              <a:t>end</a:t>
            </a: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InSpec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OS conditional</a:t>
            </a:r>
          </a:p>
        </p:txBody>
      </p:sp>
      <p:sp>
        <p:nvSpPr>
          <p:cNvPr id="10" name="Content Placeholder 3"/>
          <p:cNvSpPr txBox="1">
            <a:spLocks/>
          </p:cNvSpPr>
          <p:nvPr/>
        </p:nvSpPr>
        <p:spPr bwMode="white">
          <a:xfrm>
            <a:off x="11557374" y="353058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4471835" y="1426198"/>
            <a:ext cx="5396779" cy="411385"/>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729544" y="1820392"/>
            <a:ext cx="3796332"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3458580" y="2959048"/>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592645" y="2938610"/>
            <a:ext cx="3973507" cy="2043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smtClean="0"/>
              <a:t>When not on Windows, I expect the user named 'root', to exist.</a:t>
            </a:r>
            <a:endParaRPr lang="en-US" dirty="0"/>
          </a:p>
        </p:txBody>
      </p:sp>
    </p:spTree>
    <p:extLst>
      <p:ext uri="{BB962C8B-B14F-4D97-AF65-F5344CB8AC3E}">
        <p14:creationId xmlns:p14="http://schemas.microsoft.com/office/powerpoint/2010/main" val="30115971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InSpec</a:t>
            </a:r>
            <a:r>
              <a:rPr lang="en-US" dirty="0" smtClean="0"/>
              <a:t> Example</a:t>
            </a:r>
            <a:endParaRPr lang="en-US" dirty="0"/>
          </a:p>
        </p:txBody>
      </p:sp>
      <p:sp>
        <p:nvSpPr>
          <p:cNvPr id="3" name="Content Placeholder 2"/>
          <p:cNvSpPr>
            <a:spLocks noGrp="1"/>
          </p:cNvSpPr>
          <p:nvPr>
            <p:ph sz="quarter" idx="10"/>
          </p:nvPr>
        </p:nvSpPr>
        <p:spPr/>
        <p:txBody>
          <a:bodyPr/>
          <a:lstStyle/>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smtClean="0"/>
              <a:t>end</a:t>
            </a:r>
            <a:endParaRPr lang="en-US" dirty="0"/>
          </a:p>
        </p:txBody>
      </p:sp>
      <p:sp>
        <p:nvSpPr>
          <p:cNvPr id="7" name="Content Placeholder 3"/>
          <p:cNvSpPr txBox="1">
            <a:spLocks/>
          </p:cNvSpPr>
          <p:nvPr/>
        </p:nvSpPr>
        <p:spPr bwMode="white">
          <a:xfrm>
            <a:off x="11544887" y="156415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InSpec</a:t>
            </a:r>
            <a:r>
              <a:rPr lang="en-US" dirty="0" smtClean="0">
                <a:solidFill>
                  <a:schemeClr val="bg1"/>
                </a:solidFill>
              </a:rPr>
              <a:t> resource</a:t>
            </a:r>
          </a:p>
        </p:txBody>
      </p:sp>
      <p:cxnSp>
        <p:nvCxnSpPr>
          <p:cNvPr id="18" name="Straight Connector 17"/>
          <p:cNvCxnSpPr>
            <a:endCxn id="7" idx="1"/>
          </p:cNvCxnSpPr>
          <p:nvPr/>
        </p:nvCxnSpPr>
        <p:spPr>
          <a:xfrm flipV="1">
            <a:off x="3391029" y="1858502"/>
            <a:ext cx="8153858" cy="7366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567790" y="1937415"/>
            <a:ext cx="1741925" cy="6842"/>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3796332" y="2472629"/>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119792" y="2425168"/>
            <a:ext cx="6378301" cy="3395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smtClean="0"/>
              <a:t>When on any platform, I expect the port 80 </a:t>
            </a:r>
            <a:r>
              <a:rPr lang="en-US" b="1" dirty="0" smtClean="0"/>
              <a:t>not</a:t>
            </a:r>
            <a:r>
              <a:rPr lang="en-US" dirty="0" smtClean="0"/>
              <a:t> to be listening for incoming connections.</a:t>
            </a:r>
            <a:endParaRPr lang="en-US" dirty="0"/>
          </a:p>
        </p:txBody>
      </p:sp>
      <p:sp>
        <p:nvSpPr>
          <p:cNvPr id="10" name="Content Placeholder 3"/>
          <p:cNvSpPr txBox="1">
            <a:spLocks/>
          </p:cNvSpPr>
          <p:nvPr/>
        </p:nvSpPr>
        <p:spPr bwMode="white">
          <a:xfrm>
            <a:off x="11557374" y="30171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spTree>
    <p:extLst>
      <p:ext uri="{BB962C8B-B14F-4D97-AF65-F5344CB8AC3E}">
        <p14:creationId xmlns:p14="http://schemas.microsoft.com/office/powerpoint/2010/main" val="147258552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Test for the root User</a:t>
            </a:r>
            <a:endParaRPr lang="en-US" dirty="0"/>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a:t>
            </a:r>
            <a:r>
              <a:rPr lang="en-US" dirty="0" smtClean="0"/>
              <a:t>'), :skip </a:t>
            </a:r>
            <a:r>
              <a:rPr lang="en-US" dirty="0"/>
              <a:t>do</a:t>
            </a:r>
          </a:p>
          <a:p>
            <a:r>
              <a:rPr lang="en-US" dirty="0"/>
              <a:t>    it { should exist }</a:t>
            </a:r>
          </a:p>
          <a:p>
            <a:r>
              <a:rPr lang="en-US" dirty="0" smtClean="0"/>
              <a:t>  end</a:t>
            </a:r>
            <a:endParaRPr lang="en-US" dirty="0"/>
          </a:p>
          <a:p>
            <a:r>
              <a:rPr lang="en-US" dirty="0" smtClean="0"/>
              <a:t>end</a:t>
            </a:r>
          </a:p>
          <a:p>
            <a:endParaRPr lang="en-US" dirty="0"/>
          </a:p>
          <a:p>
            <a:r>
              <a:rPr lang="en-US" dirty="0"/>
              <a:t>describe port(80</a:t>
            </a:r>
            <a:r>
              <a:rPr lang="en-US" dirty="0" smtClean="0"/>
              <a:t>), :skip </a:t>
            </a:r>
            <a:r>
              <a:rPr lang="en-US" dirty="0"/>
              <a:t>do</a:t>
            </a:r>
          </a:p>
          <a:p>
            <a:r>
              <a:rPr lang="en-US" dirty="0"/>
              <a:t>  it { </a:t>
            </a:r>
            <a:r>
              <a:rPr lang="en-US" dirty="0" err="1"/>
              <a:t>should_not</a:t>
            </a:r>
            <a:r>
              <a:rPr lang="en-US" dirty="0"/>
              <a:t> </a:t>
            </a:r>
            <a:r>
              <a:rPr lang="en-US" dirty="0" err="1"/>
              <a:t>be_listening</a:t>
            </a:r>
            <a:r>
              <a:rPr lang="en-US" dirty="0"/>
              <a:t> }</a:t>
            </a:r>
          </a:p>
          <a:p>
            <a:r>
              <a:rPr lang="en-US" dirty="0" smtClean="0"/>
              <a:t>end</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/test/smoke/default/</a:t>
            </a:r>
            <a:r>
              <a:rPr lang="en-US" dirty="0" err="1" smtClean="0"/>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Test for Port 80</a:t>
            </a:r>
            <a:endParaRPr lang="en-US" dirty="0"/>
          </a:p>
        </p:txBody>
      </p:sp>
      <p:sp>
        <p:nvSpPr>
          <p:cNvPr id="3" name="Content Placeholder 2"/>
          <p:cNvSpPr>
            <a:spLocks noGrp="1"/>
          </p:cNvSpPr>
          <p:nvPr>
            <p:ph sz="quarter" idx="10"/>
          </p:nvPr>
        </p:nvSpPr>
        <p:spPr/>
        <p:txBody>
          <a:bodyPr/>
          <a:lstStyle/>
          <a:p>
            <a:r>
              <a:rPr lang="en-US" dirty="0" smtClean="0"/>
              <a:t># ... FIRST EXAMPLE DELETED ...</a:t>
            </a:r>
          </a:p>
          <a:p>
            <a:endParaRPr lang="en-US" dirty="0"/>
          </a:p>
          <a:p>
            <a:r>
              <a:rPr lang="en-US" dirty="0" smtClean="0"/>
              <a:t>describe </a:t>
            </a:r>
            <a:r>
              <a:rPr lang="en-US" dirty="0"/>
              <a:t>port(80</a:t>
            </a:r>
            <a:r>
              <a:rPr lang="en-US" dirty="0" smtClean="0"/>
              <a:t>), :skip </a:t>
            </a:r>
            <a:r>
              <a:rPr lang="en-US" dirty="0"/>
              <a:t>do</a:t>
            </a:r>
          </a:p>
          <a:p>
            <a:r>
              <a:rPr lang="en-US" dirty="0"/>
              <a:t>  it { </a:t>
            </a:r>
            <a:r>
              <a:rPr lang="en-US" dirty="0" smtClean="0"/>
              <a:t>should </a:t>
            </a:r>
            <a:r>
              <a:rPr lang="en-US" dirty="0" err="1"/>
              <a:t>be_listening</a:t>
            </a:r>
            <a:r>
              <a:rPr lang="en-US" dirty="0"/>
              <a:t> }</a:t>
            </a:r>
          </a:p>
          <a:p>
            <a:r>
              <a:rPr lang="en-US" dirty="0" smtClean="0"/>
              <a:t>end</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/test/smoke/default/</a:t>
            </a:r>
            <a:r>
              <a:rPr lang="en-US" dirty="0" err="1" smtClean="0"/>
              <a:t>default_test.rb</a:t>
            </a:r>
            <a:endParaRPr lang="en-US" dirty="0"/>
          </a:p>
        </p:txBody>
      </p:sp>
      <p:sp>
        <p:nvSpPr>
          <p:cNvPr id="6" name="Text Placeholder 5"/>
          <p:cNvSpPr>
            <a:spLocks noGrp="1"/>
          </p:cNvSpPr>
          <p:nvPr>
            <p:ph type="body" sz="quarter" idx="13"/>
          </p:nvPr>
        </p:nvSpPr>
        <p:spPr>
          <a:xfrm>
            <a:off x="1135042" y="3702188"/>
            <a:ext cx="14404273" cy="536816"/>
          </a:xfrm>
        </p:spPr>
        <p:txBody>
          <a:bodyPr/>
          <a:lstStyle/>
          <a:p>
            <a:endParaRPr lang="en-US" dirty="0"/>
          </a:p>
        </p:txBody>
      </p:sp>
      <p:sp>
        <p:nvSpPr>
          <p:cNvPr id="7" name="Text Placeholder 6"/>
          <p:cNvSpPr>
            <a:spLocks noGrp="1"/>
          </p:cNvSpPr>
          <p:nvPr>
            <p:ph type="body" sz="quarter" idx="12"/>
          </p:nvPr>
        </p:nvSpPr>
        <p:spPr>
          <a:xfrm>
            <a:off x="4807528" y="3161723"/>
            <a:ext cx="1565564" cy="540465"/>
          </a:xfrm>
        </p:spPr>
        <p:txBody>
          <a:bodyPr/>
          <a:lstStyle/>
          <a:p>
            <a:endParaRPr lang="en-US" dirty="0"/>
          </a:p>
        </p:txBody>
      </p:sp>
    </p:spTree>
    <p:extLst>
      <p:ext uri="{BB962C8B-B14F-4D97-AF65-F5344CB8AC3E}">
        <p14:creationId xmlns:p14="http://schemas.microsoft.com/office/powerpoint/2010/main" val="239116621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smtClean="0"/>
              <a:t>end</a:t>
            </a:r>
            <a:endParaRPr lang="en-US" dirty="0"/>
          </a:p>
          <a:p>
            <a:endParaRPr lang="en-US" dirty="0" smtClean="0"/>
          </a:p>
          <a:p>
            <a:r>
              <a:rPr lang="en-US" dirty="0" smtClean="0"/>
              <a:t>describe </a:t>
            </a:r>
            <a:r>
              <a:rPr lang="en-US" dirty="0"/>
              <a:t>command(</a:t>
            </a:r>
            <a:r>
              <a:rPr lang="en-US" dirty="0" smtClean="0"/>
              <a:t>'curl http</a:t>
            </a:r>
            <a:r>
              <a:rPr lang="en-US" dirty="0"/>
              <a:t>://</a:t>
            </a:r>
            <a:r>
              <a:rPr lang="en-US" dirty="0" err="1"/>
              <a:t>localhost</a:t>
            </a:r>
            <a:r>
              <a:rPr lang="en-US" dirty="0"/>
              <a:t>') do</a:t>
            </a:r>
          </a:p>
          <a:p>
            <a:r>
              <a:rPr lang="en-US" dirty="0" smtClean="0"/>
              <a:t>  </a:t>
            </a:r>
            <a:r>
              <a:rPr lang="en-US" dirty="0"/>
              <a:t>its(:</a:t>
            </a:r>
            <a:r>
              <a:rPr lang="en-US" dirty="0" err="1"/>
              <a:t>stdout</a:t>
            </a:r>
            <a:r>
              <a:rPr lang="en-US" dirty="0"/>
              <a:t>) { should match</a:t>
            </a:r>
            <a:r>
              <a:rPr lang="en-US" dirty="0" smtClean="0"/>
              <a:t>(/Welcome Home/) </a:t>
            </a:r>
            <a:r>
              <a:rPr lang="en-US" dirty="0"/>
              <a:t>}</a:t>
            </a:r>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/test/smoke/default/</a:t>
            </a:r>
            <a:r>
              <a:rPr lang="en-US" dirty="0" err="1" smtClean="0"/>
              <a:t>default_test.rb</a:t>
            </a:r>
            <a:endParaRPr lang="en-US" dirty="0"/>
          </a:p>
        </p:txBody>
      </p:sp>
      <p:sp>
        <p:nvSpPr>
          <p:cNvPr id="6" name="Text Placeholder 5"/>
          <p:cNvSpPr>
            <a:spLocks noGrp="1"/>
          </p:cNvSpPr>
          <p:nvPr>
            <p:ph type="body" sz="quarter" idx="13"/>
          </p:nvPr>
        </p:nvSpPr>
        <p:spPr>
          <a:xfrm>
            <a:off x="1135042" y="4162959"/>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r>
              <a:rPr lang="en-US" dirty="0"/>
              <a:t>  # You may wish to disable always updating cookbooks in CI </a:t>
            </a:r>
            <a:r>
              <a:rPr lang="en-US" dirty="0" smtClean="0"/>
              <a:t>or...</a:t>
            </a:r>
          </a:p>
          <a:p>
            <a:r>
              <a:rPr lang="en-US" dirty="0" smtClean="0"/>
              <a:t>  # </a:t>
            </a:r>
            <a:r>
              <a:rPr lang="en-US" dirty="0"/>
              <a:t>For example</a:t>
            </a:r>
            <a:r>
              <a:rPr lang="en-US" dirty="0" smtClean="0"/>
              <a:t>:</a:t>
            </a:r>
          </a:p>
          <a:p>
            <a:r>
              <a:rPr lang="en-US" dirty="0"/>
              <a:t>  #   </a:t>
            </a:r>
            <a:r>
              <a:rPr lang="en-US" dirty="0" err="1"/>
              <a:t>always_update_cookbooks</a:t>
            </a:r>
            <a:r>
              <a:rPr lang="en-US" dirty="0"/>
              <a:t>: &lt;%= !ENV['CI'] </a:t>
            </a:r>
            <a:r>
              <a:rPr lang="en-US" dirty="0" smtClean="0"/>
              <a:t>%&gt;</a:t>
            </a:r>
          </a:p>
          <a:p>
            <a:r>
              <a:rPr lang="en-US" dirty="0"/>
              <a:t>  </a:t>
            </a:r>
            <a:r>
              <a:rPr lang="en-US" dirty="0" err="1"/>
              <a:t>always_update_cookbooks</a:t>
            </a:r>
            <a:r>
              <a:rPr lang="en-US" dirty="0"/>
              <a:t>: </a:t>
            </a:r>
            <a:r>
              <a:rPr lang="en-US" dirty="0" smtClean="0"/>
              <a:t>true</a:t>
            </a:r>
            <a:endParaRPr lang="en-US" dirty="0"/>
          </a:p>
        </p:txBody>
      </p:sp>
      <p:sp>
        <p:nvSpPr>
          <p:cNvPr id="3" name="Text Placeholder 2"/>
          <p:cNvSpPr>
            <a:spLocks noGrp="1"/>
          </p:cNvSpPr>
          <p:nvPr>
            <p:ph type="body" sz="quarter" idx="11"/>
          </p:nvPr>
        </p:nvSpPr>
        <p:spPr/>
        <p:txBody>
          <a:bodyPr/>
          <a:lstStyle/>
          <a:p>
            <a:r>
              <a:rPr lang="en-US" dirty="0" smtClean="0"/>
              <a:t>&gt; cat .</a:t>
            </a:r>
            <a:r>
              <a:rPr lang="en-US" dirty="0" err="1" smtClean="0"/>
              <a:t>kitchen.yml</a:t>
            </a:r>
            <a:endParaRPr lang="en-US" dirty="0"/>
          </a:p>
        </p:txBody>
      </p:sp>
      <p:sp>
        <p:nvSpPr>
          <p:cNvPr id="5" name="Title 4"/>
          <p:cNvSpPr>
            <a:spLocks noGrp="1"/>
          </p:cNvSpPr>
          <p:nvPr>
            <p:ph type="title"/>
          </p:nvPr>
        </p:nvSpPr>
        <p:spPr/>
        <p:txBody>
          <a:bodyPr>
            <a:normAutofit fontScale="90000"/>
          </a:bodyPr>
          <a:lstStyle/>
          <a:p>
            <a:r>
              <a:rPr lang="en-US" dirty="0" smtClean="0"/>
              <a:t>Review the Existing Kitchen Configuration</a:t>
            </a:r>
            <a:endParaRPr lang="en-US" dirty="0"/>
          </a:p>
        </p:txBody>
      </p:sp>
    </p:spTree>
    <p:extLst>
      <p:ext uri="{BB962C8B-B14F-4D97-AF65-F5344CB8AC3E}">
        <p14:creationId xmlns:p14="http://schemas.microsoft.com/office/powerpoint/2010/main" val="896727035"/>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a:t>
            </a:r>
            <a:r>
              <a:rPr lang="en-US" dirty="0" smtClean="0"/>
              <a:t>centos-7.3</a:t>
            </a:r>
            <a:endParaRPr lang="en-US"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a:t>
            </a:r>
            <a:r>
              <a:rPr lang="en-US" dirty="0" err="1" smtClean="0"/>
              <a:t>Provisioner</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a:t>
            </a:r>
          </a:p>
          <a:p>
            <a:r>
              <a:rPr lang="en-US" dirty="0" smtClean="0"/>
              <a:t>driver:</a:t>
            </a:r>
          </a:p>
          <a:p>
            <a:r>
              <a:rPr lang="en-US" dirty="0" smtClean="0"/>
              <a:t>  name: vagrant</a:t>
            </a:r>
          </a:p>
          <a:p>
            <a:endParaRPr lang="en-US" dirty="0" smtClean="0"/>
          </a:p>
          <a:p>
            <a:r>
              <a:rPr lang="en-US" dirty="0" err="1" smtClean="0"/>
              <a:t>provisioner</a:t>
            </a:r>
            <a:r>
              <a:rPr lang="en-US" dirty="0" smtClean="0"/>
              <a:t>:</a:t>
            </a:r>
          </a:p>
          <a:p>
            <a:r>
              <a:rPr lang="en-US" dirty="0" smtClean="0"/>
              <a:t>  name: </a:t>
            </a:r>
            <a:r>
              <a:rPr lang="en-US" dirty="0" err="1" smtClean="0"/>
              <a:t>chef_zero</a:t>
            </a:r>
            <a:endParaRPr lang="en-US" dirty="0" smtClean="0"/>
          </a:p>
          <a:p>
            <a:endParaRPr lang="en-US" dirty="0" smtClean="0"/>
          </a:p>
          <a:p>
            <a:r>
              <a:rPr lang="en-US" dirty="0" smtClean="0"/>
              <a:t>verifier:</a:t>
            </a:r>
          </a:p>
          <a:p>
            <a:r>
              <a:rPr lang="en-US" dirty="0" smtClean="0"/>
              <a:t>  name: </a:t>
            </a:r>
            <a:r>
              <a:rPr lang="en-US" dirty="0" err="1" smtClean="0"/>
              <a:t>inspec</a:t>
            </a:r>
            <a:endParaRPr lang="en-US" dirty="0" smtClean="0"/>
          </a:p>
          <a:p>
            <a:endParaRPr lang="en-US" dirty="0" smtClean="0"/>
          </a:p>
          <a:p>
            <a:r>
              <a:rPr lang="en-US" dirty="0" smtClean="0"/>
              <a:t>platforms:</a:t>
            </a:r>
          </a:p>
          <a:p>
            <a:r>
              <a:rPr lang="en-US" dirty="0" smtClean="0"/>
              <a:t>  - name: ubuntu-16.04</a:t>
            </a:r>
          </a:p>
          <a:p>
            <a:r>
              <a:rPr lang="en-US" dirty="0" smtClean="0"/>
              <a:t>  - name: centos-7.3</a:t>
            </a:r>
            <a:endParaRPr lang="en-US"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767161"/>
            <a:ext cx="7311251" cy="64278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Verifier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a:t>
            </a:r>
            <a:r>
              <a:rPr lang="en-US" dirty="0" smtClean="0"/>
              <a:t>centos-7.3</a:t>
            </a:r>
            <a:endParaRPr lang="en-US" dirty="0"/>
          </a:p>
        </p:txBody>
      </p:sp>
      <p:sp>
        <p:nvSpPr>
          <p:cNvPr id="4" name="Content Placeholder 3"/>
          <p:cNvSpPr>
            <a:spLocks noGrp="1"/>
          </p:cNvSpPr>
          <p:nvPr>
            <p:ph sz="quarter" idx="12"/>
          </p:nvPr>
        </p:nvSpPr>
        <p:spPr/>
        <p:txBody>
          <a:bodyPr/>
          <a:lstStyle/>
          <a:p>
            <a:r>
              <a:rPr lang="en-US" dirty="0" smtClean="0"/>
              <a:t>This is the framework that is used to verify the state of the system meets the expectations defined.</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191715"/>
            <a:ext cx="7311251" cy="65882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Platforms</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a:t>
            </a:r>
            <a:r>
              <a:rPr lang="en-US" dirty="0" smtClean="0"/>
              <a:t>centos-7.3</a:t>
            </a:r>
            <a:endParaRPr lang="en-US" dirty="0"/>
          </a:p>
        </p:txBody>
      </p:sp>
      <p:sp>
        <p:nvSpPr>
          <p:cNvPr id="4" name="Content Placeholder 3"/>
          <p:cNvSpPr>
            <a:spLocks noGrp="1"/>
          </p:cNvSpPr>
          <p:nvPr>
            <p:ph sz="quarter" idx="12"/>
          </p:nvPr>
        </p:nvSpPr>
        <p:spPr/>
        <p:txBody>
          <a:bodyPr/>
          <a:lstStyle/>
          <a:p>
            <a:r>
              <a:rPr lang="en-US" dirty="0" smtClean="0"/>
              <a:t>This is a list of platforms on which we want to 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6705018"/>
            <a:ext cx="7311251" cy="1334406"/>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119847"/>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a:t>
            </a:r>
            <a:r>
              <a:rPr lang="en-US" dirty="0" smtClean="0"/>
              <a:t>centos-7.3</a:t>
            </a:r>
            <a:endParaRPr lang="en-US" dirty="0"/>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verifier:</a:t>
            </a:r>
          </a:p>
          <a:p>
            <a:r>
              <a:rPr lang="en-US" dirty="0"/>
              <a:t>      </a:t>
            </a:r>
            <a:r>
              <a:rPr lang="en-US" dirty="0" err="1"/>
              <a:t>inspec_tests</a:t>
            </a:r>
            <a:r>
              <a:rPr lang="en-US" dirty="0"/>
              <a:t>:</a:t>
            </a:r>
          </a:p>
          <a:p>
            <a:r>
              <a:rPr lang="en-US" dirty="0"/>
              <a:t>        - </a:t>
            </a:r>
            <a:r>
              <a:rPr lang="en-US" dirty="0" smtClean="0"/>
              <a:t>test/smoke/default</a:t>
            </a:r>
            <a:endParaRPr lang="en-US" dirty="0"/>
          </a:p>
          <a:p>
            <a:r>
              <a:rPr lang="en-US" dirty="0"/>
              <a:t>    attributes:</a:t>
            </a:r>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4264278"/>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 Run List</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a:t>
            </a:r>
            <a:r>
              <a:rPr lang="en-US" dirty="0" smtClean="0"/>
              <a:t>centos-7.3</a:t>
            </a:r>
            <a:endParaRPr lang="en-US" dirty="0"/>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verifier:</a:t>
            </a:r>
          </a:p>
          <a:p>
            <a:r>
              <a:rPr lang="en-US" dirty="0"/>
              <a:t>      </a:t>
            </a:r>
            <a:r>
              <a:rPr lang="en-US" dirty="0" err="1"/>
              <a:t>inspec_tests</a:t>
            </a:r>
            <a:r>
              <a:rPr lang="en-US" dirty="0"/>
              <a:t>:</a:t>
            </a:r>
          </a:p>
          <a:p>
            <a:r>
              <a:rPr lang="en-US" dirty="0"/>
              <a:t>        - </a:t>
            </a:r>
            <a:r>
              <a:rPr lang="en-US" dirty="0" smtClean="0"/>
              <a:t>test/smoke/default</a:t>
            </a:r>
            <a:endParaRPr lang="en-US" dirty="0"/>
          </a:p>
          <a:p>
            <a:r>
              <a:rPr lang="en-US" dirty="0"/>
              <a:t>    attributes:</a:t>
            </a:r>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smtClean="0">
                <a:cs typeface="Courier New" panose="02070309020205020404" pitchFamily="49" charset="0"/>
              </a:rPr>
              <a:t>"</a:t>
            </a:r>
            <a:r>
              <a:rPr lang="en-US" dirty="0" err="1" smtClean="0">
                <a:cs typeface="Courier New" panose="02070309020205020404" pitchFamily="49" charset="0"/>
              </a:rPr>
              <a:t>httpd</a:t>
            </a:r>
            <a:r>
              <a:rPr lang="en-US" dirty="0" smtClean="0">
                <a:cs typeface="Courier New" panose="02070309020205020404" pitchFamily="49" charset="0"/>
              </a:rPr>
              <a:t>"</a:t>
            </a:r>
            <a:r>
              <a:rPr lang="en-US" dirty="0" smtClean="0"/>
              <a:t> </a:t>
            </a:r>
            <a:r>
              <a:rPr lang="en-US" dirty="0"/>
              <a:t>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5199375"/>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 Tests</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a:t>
            </a:r>
            <a:r>
              <a:rPr lang="en-US" dirty="0" smtClean="0"/>
              <a:t>centos-7.3</a:t>
            </a:r>
            <a:endParaRPr lang="en-US" dirty="0"/>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verifier:</a:t>
            </a:r>
          </a:p>
          <a:p>
            <a:r>
              <a:rPr lang="en-US" dirty="0"/>
              <a:t>      </a:t>
            </a:r>
            <a:r>
              <a:rPr lang="en-US" dirty="0" err="1"/>
              <a:t>inspec_tests</a:t>
            </a:r>
            <a:r>
              <a:rPr lang="en-US" dirty="0"/>
              <a:t>:</a:t>
            </a:r>
          </a:p>
          <a:p>
            <a:r>
              <a:rPr lang="en-US" dirty="0"/>
              <a:t>        - </a:t>
            </a:r>
            <a:r>
              <a:rPr lang="en-US" dirty="0" smtClean="0"/>
              <a:t>test/smoke/default</a:t>
            </a:r>
            <a:endParaRPr lang="en-US" dirty="0"/>
          </a:p>
          <a:p>
            <a:r>
              <a:rPr lang="en-US" dirty="0"/>
              <a:t>    attributes:</a:t>
            </a:r>
          </a:p>
        </p:txBody>
      </p:sp>
      <p:sp>
        <p:nvSpPr>
          <p:cNvPr id="4" name="Content Placeholder 3"/>
          <p:cNvSpPr>
            <a:spLocks noGrp="1"/>
          </p:cNvSpPr>
          <p:nvPr>
            <p:ph sz="quarter" idx="12"/>
          </p:nvPr>
        </p:nvSpPr>
        <p:spPr/>
        <p:txBody>
          <a:bodyPr/>
          <a:lstStyle/>
          <a:p>
            <a:r>
              <a:rPr lang="en-US" dirty="0" smtClean="0"/>
              <a:t>This is the path where the </a:t>
            </a:r>
            <a:r>
              <a:rPr lang="en-US" dirty="0" err="1" smtClean="0"/>
              <a:t>InSpec</a:t>
            </a:r>
            <a:r>
              <a:rPr lang="en-US" dirty="0" smtClean="0"/>
              <a:t> tests can be found.</a:t>
            </a:r>
            <a:endParaRPr lang="en-US" dirty="0"/>
          </a:p>
        </p:txBody>
      </p:sp>
      <p:sp>
        <p:nvSpPr>
          <p:cNvPr id="7" name="Rectangle 6"/>
          <p:cNvSpPr/>
          <p:nvPr/>
        </p:nvSpPr>
        <p:spPr bwMode="auto">
          <a:xfrm>
            <a:off x="609600" y="6658632"/>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1126716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a:t>
            </a:r>
            <a:r>
              <a:rPr lang="en-US" dirty="0" smtClean="0"/>
              <a:t>centos-7.3</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2985810"/>
            <a:ext cx="14404975" cy="658813"/>
          </a:xfrm>
        </p:spPr>
        <p:txBody>
          <a:bodyPr/>
          <a:lstStyle/>
          <a:p>
            <a:r>
              <a:rPr lang="en-US" dirty="0" smtClean="0"/>
              <a:t>-</a:t>
            </a:r>
            <a:endParaRPr lang="en-US" dirty="0"/>
          </a:p>
        </p:txBody>
      </p:sp>
      <p:sp>
        <p:nvSpPr>
          <p:cNvPr id="8" name="Rectangle 7"/>
          <p:cNvSpPr/>
          <p:nvPr/>
        </p:nvSpPr>
        <p:spPr bwMode="auto">
          <a:xfrm>
            <a:off x="1128943" y="7080098"/>
            <a:ext cx="14394028" cy="985312"/>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a:t>
            </a:r>
            <a:r>
              <a:rPr lang="en-US" dirty="0" smtClean="0"/>
              <a:t>centos-6.7</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3008634"/>
            <a:ext cx="14404975" cy="627063"/>
          </a:xfrm>
        </p:spPr>
        <p:txBody>
          <a:bodyPr/>
          <a:lstStyle/>
          <a:p>
            <a:endParaRPr lang="en-US" dirty="0"/>
          </a:p>
        </p:txBody>
      </p:sp>
      <p:sp>
        <p:nvSpPr>
          <p:cNvPr id="13" name="Rectangle 12"/>
          <p:cNvSpPr/>
          <p:nvPr/>
        </p:nvSpPr>
        <p:spPr bwMode="auto">
          <a:xfrm>
            <a:off x="1142453" y="7104432"/>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a:t>
            </a:r>
            <a:r>
              <a:rPr lang="en-US" sz="2400" dirty="0" err="1" smtClean="0"/>
              <a:t>InSpec</a:t>
            </a:r>
            <a:r>
              <a:rPr lang="en-US" sz="2400" dirty="0" smtClean="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TDD and BDD</a:t>
            </a:r>
            <a:endParaRPr lang="en-US" dirty="0"/>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r>
              <a:rPr lang="en-US" dirty="0" smtClean="0"/>
              <a:t>)</a:t>
            </a:r>
          </a:p>
          <a:p>
            <a:r>
              <a:rPr lang="en-US" dirty="0"/>
              <a:t>-----&gt; Creating &lt;default-centos-67&gt;...</a:t>
            </a:r>
          </a:p>
          <a:p>
            <a:r>
              <a:rPr lang="en-US" dirty="0"/>
              <a:t>       Sending build context to </a:t>
            </a:r>
            <a:r>
              <a:rPr lang="en-US" dirty="0" err="1"/>
              <a:t>Docker</a:t>
            </a:r>
            <a:r>
              <a:rPr lang="en-US" dirty="0"/>
              <a:t> daemon   193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3690474eb5b4: Pulling </a:t>
            </a:r>
            <a:r>
              <a:rPr lang="en-US" dirty="0" err="1"/>
              <a:t>fs</a:t>
            </a:r>
            <a:r>
              <a:rPr lang="en-US" dirty="0"/>
              <a:t> layer</a:t>
            </a:r>
          </a:p>
          <a:p>
            <a:r>
              <a:rPr lang="en-US" dirty="0"/>
              <a:t>       c12ea02d7eb2: Pulling </a:t>
            </a:r>
            <a:r>
              <a:rPr lang="en-US" dirty="0" err="1"/>
              <a:t>fs</a:t>
            </a:r>
            <a:r>
              <a:rPr lang="en-US" dirty="0"/>
              <a:t> </a:t>
            </a:r>
            <a:r>
              <a:rPr lang="en-US" dirty="0" smtClean="0"/>
              <a:t>layer</a:t>
            </a:r>
          </a:p>
          <a:p>
            <a:r>
              <a:rPr lang="en-US" dirty="0" smtClean="0"/>
              <a:t>       334af8693ca8</a:t>
            </a:r>
            <a:r>
              <a:rPr lang="en-US" dirty="0"/>
              <a:t>: Verifying Checksum</a:t>
            </a:r>
          </a:p>
          <a:p>
            <a:r>
              <a:rPr lang="en-US" dirty="0"/>
              <a:t>       334af8693ca8: Download complete</a:t>
            </a:r>
          </a:p>
          <a:p>
            <a:r>
              <a:rPr lang="en-US" dirty="0"/>
              <a:t>       273a1eca2d3a: Verifying </a:t>
            </a:r>
            <a:r>
              <a:rPr lang="en-US" dirty="0" smtClean="0"/>
              <a:t>Checksum</a:t>
            </a:r>
            <a:endParaRPr lang="en-US" dirty="0"/>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a:t>
            </a:r>
            <a:r>
              <a:rPr lang="is-IS" dirty="0" smtClean="0"/>
              <a:t>2017</a:t>
            </a:r>
            <a:r>
              <a:rPr lang="en-US" dirty="0" smtClean="0"/>
              <a:t> 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Setting up &lt;default-centos-67&gt;...</a:t>
            </a:r>
          </a:p>
          <a:p>
            <a:r>
              <a:rPr lang="en-US" dirty="0" smtClean="0"/>
              <a:t>-----&gt; </a:t>
            </a:r>
            <a:r>
              <a:rPr lang="en-US" dirty="0"/>
              <a:t>Verifying &lt;default-centos-67&gt;..</a:t>
            </a:r>
            <a:r>
              <a:rPr lang="en-US" dirty="0" smtClean="0"/>
              <a:t>.</a:t>
            </a:r>
          </a:p>
          <a:p>
            <a:r>
              <a:rPr lang="en-US" dirty="0" smtClean="0"/>
              <a:t>       Use </a:t>
            </a:r>
            <a:r>
              <a:rPr lang="en-US" dirty="0"/>
              <a:t>`/</a:t>
            </a:r>
            <a:r>
              <a:rPr lang="en-US" dirty="0" smtClean="0"/>
              <a:t>home/chef/</a:t>
            </a:r>
            <a:r>
              <a:rPr lang="en-US" dirty="0" err="1" smtClean="0"/>
              <a:t>httpd</a:t>
            </a:r>
            <a:r>
              <a:rPr lang="en-US" dirty="0" smtClean="0"/>
              <a:t>/test/smoke/default</a:t>
            </a:r>
            <a:r>
              <a:rPr lang="en-US" dirty="0"/>
              <a:t>` for testing</a:t>
            </a:r>
          </a:p>
          <a:p>
            <a:endParaRPr lang="en-US" dirty="0"/>
          </a:p>
          <a:p>
            <a:r>
              <a:rPr lang="en-US" dirty="0"/>
              <a:t>Target:  </a:t>
            </a:r>
            <a:r>
              <a:rPr lang="en-US" dirty="0" err="1"/>
              <a:t>ssh</a:t>
            </a:r>
            <a:r>
              <a:rPr lang="en-US" dirty="0"/>
              <a:t>://kitchen@localhost:32768</a:t>
            </a:r>
          </a:p>
          <a:p>
            <a:endParaRPr lang="en-US" dirty="0"/>
          </a:p>
          <a:p>
            <a:r>
              <a:rPr lang="en-US" dirty="0"/>
              <a:t>  ✖  Port 80 should be listening (expected `Port 80.listening</a:t>
            </a:r>
            <a:r>
              <a:rPr lang="en-US" dirty="0" smtClean="0"/>
              <a:t>?...</a:t>
            </a:r>
            <a:endParaRPr lang="en-US" dirty="0"/>
          </a:p>
          <a:p>
            <a:r>
              <a:rPr lang="en-US" dirty="0"/>
              <a:t>  ✖  Command curl </a:t>
            </a:r>
            <a:r>
              <a:rPr lang="en-US" dirty="0" err="1"/>
              <a:t>localhost</a:t>
            </a:r>
            <a:r>
              <a:rPr lang="en-US" dirty="0"/>
              <a:t> </a:t>
            </a:r>
            <a:r>
              <a:rPr lang="en-US" dirty="0" err="1"/>
              <a:t>stdout</a:t>
            </a:r>
            <a:r>
              <a:rPr lang="en-US" dirty="0"/>
              <a:t> should match /Hello, world</a:t>
            </a:r>
            <a:r>
              <a:rPr lang="en-US" dirty="0" smtClean="0"/>
              <a:t>/...</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34352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dirty="0">
                <a:solidFill>
                  <a:srgbClr val="FF0000"/>
                </a:solidFill>
              </a:rPr>
              <a:t>Target:  </a:t>
            </a:r>
            <a:r>
              <a:rPr lang="en-US" sz="2000" dirty="0" err="1">
                <a:solidFill>
                  <a:srgbClr val="FF0000"/>
                </a:solidFill>
              </a:rPr>
              <a:t>ssh</a:t>
            </a:r>
            <a:r>
              <a:rPr lang="en-US" sz="2000" dirty="0">
                <a:solidFill>
                  <a:srgbClr val="FF0000"/>
                </a:solidFill>
              </a:rPr>
              <a:t>://kitchen@localhost:32768</a:t>
            </a:r>
          </a:p>
          <a:p>
            <a:endParaRPr lang="en-US" sz="2000" dirty="0">
              <a:solidFill>
                <a:srgbClr val="FF0000"/>
              </a:solidFill>
            </a:endParaRPr>
          </a:p>
          <a:p>
            <a:r>
              <a:rPr lang="en-US" sz="2000" dirty="0">
                <a:solidFill>
                  <a:srgbClr val="FF0000"/>
                </a:solidFill>
              </a:rPr>
              <a:t>  ✖  Port 80 should be listening (expected `Port 80.listening?` to return true, got false)</a:t>
            </a:r>
          </a:p>
          <a:p>
            <a:r>
              <a:rPr lang="en-US" sz="2000" dirty="0">
                <a:solidFill>
                  <a:srgbClr val="FF0000"/>
                </a:solidFill>
              </a:rPr>
              <a:t>  ✖  Command curl </a:t>
            </a:r>
            <a:r>
              <a:rPr lang="en-US" sz="2000" dirty="0" err="1">
                <a:solidFill>
                  <a:srgbClr val="FF0000"/>
                </a:solidFill>
              </a:rPr>
              <a:t>localhost</a:t>
            </a:r>
            <a:r>
              <a:rPr lang="en-US" sz="2000" dirty="0">
                <a:solidFill>
                  <a:srgbClr val="FF0000"/>
                </a:solidFill>
              </a:rPr>
              <a:t> </a:t>
            </a:r>
            <a:r>
              <a:rPr lang="en-US" sz="2000" dirty="0" err="1">
                <a:solidFill>
                  <a:srgbClr val="FF0000"/>
                </a:solidFill>
              </a:rPr>
              <a:t>stdout</a:t>
            </a:r>
            <a:r>
              <a:rPr lang="en-US" sz="2000" dirty="0">
                <a:solidFill>
                  <a:srgbClr val="FF0000"/>
                </a:solidFill>
              </a:rPr>
              <a:t> should match /Welcome Home/ (expected "" to match /Welcome Home/</a:t>
            </a:r>
          </a:p>
          <a:p>
            <a:r>
              <a:rPr lang="en-US" sz="2000" dirty="0">
                <a:solidFill>
                  <a:srgbClr val="FF0000"/>
                </a:solidFill>
              </a:rPr>
              <a:t>     Diff:</a:t>
            </a:r>
          </a:p>
          <a:p>
            <a:r>
              <a:rPr lang="en-US" sz="2000" dirty="0">
                <a:solidFill>
                  <a:srgbClr val="FF0000"/>
                </a:solidFill>
              </a:rPr>
              <a:t>     </a:t>
            </a:r>
            <a:r>
              <a:rPr lang="en-US" sz="2000" dirty="0">
                <a:solidFill>
                  <a:schemeClr val="accent4"/>
                </a:solidFill>
              </a:rPr>
              <a:t>@@ -1,2 +1,2 @@</a:t>
            </a:r>
          </a:p>
          <a:p>
            <a:r>
              <a:rPr lang="en-US" sz="2000" dirty="0">
                <a:solidFill>
                  <a:srgbClr val="FF0000"/>
                </a:solidFill>
              </a:rPr>
              <a:t>     -/Welcome Home/</a:t>
            </a:r>
          </a:p>
          <a:p>
            <a:r>
              <a:rPr lang="en-US" sz="2000" dirty="0">
                <a:solidFill>
                  <a:srgbClr val="FF0000"/>
                </a:solidFill>
              </a:rPr>
              <a:t>     </a:t>
            </a:r>
            <a:r>
              <a:rPr lang="en-US" sz="2000" dirty="0">
                <a:solidFill>
                  <a:schemeClr val="accent6"/>
                </a:solidFill>
              </a:rPr>
              <a:t>+""</a:t>
            </a:r>
          </a:p>
          <a:p>
            <a:r>
              <a:rPr lang="en-US" sz="2000" dirty="0">
                <a:solidFill>
                  <a:schemeClr val="accent6"/>
                </a:solidFill>
              </a:rPr>
              <a:t>     )</a:t>
            </a:r>
          </a:p>
          <a:p>
            <a:endParaRPr lang="en-US" sz="2000" dirty="0">
              <a:solidFill>
                <a:srgbClr val="FF0000"/>
              </a:solidFill>
            </a:endParaRPr>
          </a:p>
          <a:p>
            <a:r>
              <a:rPr lang="en-US" sz="2000" dirty="0">
                <a:solidFill>
                  <a:srgbClr val="FF0000"/>
                </a:solidFill>
              </a:rPr>
              <a:t>Summary</a:t>
            </a:r>
            <a:r>
              <a:rPr lang="en-US" sz="2000" dirty="0">
                <a:solidFill>
                  <a:srgbClr val="FDB714"/>
                </a:solidFill>
              </a:rPr>
              <a:t>: 0 successful</a:t>
            </a:r>
            <a:r>
              <a:rPr lang="en-US" sz="2000" dirty="0">
                <a:solidFill>
                  <a:srgbClr val="FF0000"/>
                </a:solidFill>
              </a:rPr>
              <a:t>, 2 failures, </a:t>
            </a:r>
            <a:r>
              <a:rPr lang="en-US" sz="2000" dirty="0">
                <a:solidFill>
                  <a:srgbClr val="7F7F7F"/>
                </a:solidFill>
              </a:rPr>
              <a:t>0 skipped</a:t>
            </a:r>
          </a:p>
          <a:p>
            <a:r>
              <a:rPr lang="en-US" sz="2000" dirty="0">
                <a:solidFill>
                  <a:srgbClr val="FF0000"/>
                </a:solidFill>
              </a:rPr>
              <a:t>&gt;&gt;&gt;&gt;&gt;&gt; ------Exception-------</a:t>
            </a:r>
          </a:p>
          <a:p>
            <a:r>
              <a:rPr lang="en-US" sz="2000" dirty="0">
                <a:solidFill>
                  <a:srgbClr val="FF0000"/>
                </a:solidFill>
              </a:rPr>
              <a:t>&gt;&gt;&gt;&gt;&gt;&gt; Class: Kitchen::</a:t>
            </a:r>
            <a:r>
              <a:rPr lang="en-US" sz="2000" dirty="0" err="1">
                <a:solidFill>
                  <a:srgbClr val="FF0000"/>
                </a:solidFill>
              </a:rPr>
              <a:t>ActionFailed</a:t>
            </a:r>
            <a:endParaRPr lang="en-US" sz="2000" dirty="0">
              <a:solidFill>
                <a:srgbClr val="FF0000"/>
              </a:solidFill>
            </a:endParaRPr>
          </a:p>
          <a:p>
            <a:r>
              <a:rPr lang="en-US" sz="2000" dirty="0">
                <a:solidFill>
                  <a:srgbClr val="FF0000"/>
                </a:solidFill>
              </a:rPr>
              <a:t>&gt;&gt;&gt;&gt;&gt;&gt; Message: 1 actions failed.</a:t>
            </a:r>
          </a:p>
          <a:p>
            <a:r>
              <a:rPr lang="en-US" sz="2000" dirty="0">
                <a:solidFill>
                  <a:srgbClr val="FF0000"/>
                </a:solidFill>
              </a:rPr>
              <a:t>&gt;&gt;&gt;&gt;&gt;&gt;     Verify failed on instance &lt;default-centos-67&gt;.  Please see .kitchen/logs/</a:t>
            </a:r>
            <a:r>
              <a:rPr lang="en-US" sz="2000" dirty="0" err="1" smtClean="0">
                <a:solidFill>
                  <a:srgbClr val="FF0000"/>
                </a:solidFill>
              </a:rPr>
              <a:t>defau</a:t>
            </a:r>
            <a:r>
              <a:rPr lang="en-US" sz="2000" dirty="0" smtClean="0">
                <a:solidFill>
                  <a:srgbClr val="FF0000"/>
                </a:solidFill>
              </a:rPr>
              <a:t>...</a:t>
            </a:r>
            <a:endParaRPr lang="en-US" sz="2000" b="1" dirty="0" smtClean="0"/>
          </a:p>
        </p:txBody>
      </p:sp>
    </p:spTree>
    <p:extLst>
      <p:ext uri="{BB962C8B-B14F-4D97-AF65-F5344CB8AC3E}">
        <p14:creationId xmlns:p14="http://schemas.microsoft.com/office/powerpoint/2010/main" val="1792867581"/>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a:solidFill>
                  <a:srgbClr val="FF0000"/>
                </a:solidFill>
              </a:rPr>
              <a:t> </a:t>
            </a:r>
            <a:r>
              <a:rPr lang="en-US" dirty="0" smtClean="0">
                <a:solidFill>
                  <a:srgbClr val="FF0000"/>
                </a:solidFill>
              </a:rPr>
              <a:t> ✖  </a:t>
            </a:r>
            <a:r>
              <a:rPr lang="en-US" dirty="0">
                <a:solidFill>
                  <a:srgbClr val="FF0000"/>
                </a:solidFill>
              </a:rPr>
              <a:t>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endParaRPr lang="en-US" dirty="0">
              <a:solidFill>
                <a:srgbClr val="FF0000"/>
              </a:solidFill>
            </a:endParaRPr>
          </a:p>
        </p:txBody>
      </p:sp>
      <p:sp>
        <p:nvSpPr>
          <p:cNvPr id="5" name="Content Placeholder 3"/>
          <p:cNvSpPr txBox="1">
            <a:spLocks/>
          </p:cNvSpPr>
          <p:nvPr/>
        </p:nvSpPr>
        <p:spPr bwMode="white">
          <a:xfrm>
            <a:off x="11217110" y="3703692"/>
            <a:ext cx="3959352" cy="588691"/>
          </a:xfrm>
          <a:prstGeom prst="rect">
            <a:avLst/>
          </a:prstGeom>
          <a:solidFill>
            <a:schemeClr val="accent4"/>
          </a:solidFill>
          <a:ln>
            <a:solidFill>
              <a:schemeClr val="accent4"/>
            </a:solidFill>
          </a:ln>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13908" y="4617701"/>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cxnSp>
        <p:nvCxnSpPr>
          <p:cNvPr id="26" name="Straight Connector 25"/>
          <p:cNvCxnSpPr>
            <a:endCxn id="5" idx="1"/>
          </p:cNvCxnSpPr>
          <p:nvPr/>
        </p:nvCxnSpPr>
        <p:spPr>
          <a:xfrm>
            <a:off x="852281" y="3007620"/>
            <a:ext cx="10364829" cy="99041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3054228" y="4864693"/>
            <a:ext cx="8159680" cy="4735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709178" y="2976914"/>
            <a:ext cx="4030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2620276" y="4418305"/>
            <a:ext cx="433952" cy="892776"/>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7" name="Straight Connector 26"/>
          <p:cNvCxnSpPr>
            <a:endCxn id="5" idx="1"/>
          </p:cNvCxnSpPr>
          <p:nvPr/>
        </p:nvCxnSpPr>
        <p:spPr>
          <a:xfrm>
            <a:off x="3242009" y="2172170"/>
            <a:ext cx="7975101" cy="182586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2699830" y="2143483"/>
            <a:ext cx="9933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solidFill>
                  <a:srgbClr val="FF0000"/>
                </a:solidFill>
              </a:rPr>
              <a:t>  </a:t>
            </a:r>
            <a:r>
              <a:rPr lang="en-US" dirty="0">
                <a:solidFill>
                  <a:srgbClr val="FF0000"/>
                </a:solidFill>
              </a:rPr>
              <a:t>✖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p>
          <a:p>
            <a:endParaRPr lang="en-US" dirty="0">
              <a:solidFill>
                <a:srgbClr val="FF0000"/>
              </a:solidFill>
            </a:endParaRPr>
          </a:p>
          <a:p>
            <a:r>
              <a:rPr lang="en-US" dirty="0">
                <a:solidFill>
                  <a:srgbClr val="FF0000"/>
                </a:solidFill>
              </a:rPr>
              <a:t>Summary</a:t>
            </a:r>
            <a:r>
              <a:rPr lang="en-US" dirty="0">
                <a:solidFill>
                  <a:srgbClr val="FDB714"/>
                </a:solidFill>
              </a:rPr>
              <a:t>: 0 successful</a:t>
            </a:r>
            <a:r>
              <a:rPr lang="en-US" dirty="0">
                <a:solidFill>
                  <a:srgbClr val="FF0000"/>
                </a:solidFill>
              </a:rPr>
              <a:t>, 2 failures, </a:t>
            </a:r>
            <a:r>
              <a:rPr lang="en-US" dirty="0">
                <a:solidFill>
                  <a:srgbClr val="7F7F7F"/>
                </a:solidFill>
              </a:rPr>
              <a:t>0 skipped</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2 examples and found 2 failures.</a:t>
            </a:r>
            <a:endParaRPr lang="en-US" dirty="0"/>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a:t># </a:t>
            </a:r>
            <a:r>
              <a:rPr lang="en-US" smtClean="0"/>
              <a:t>Copyright (c) 2017 </a:t>
            </a:r>
            <a:r>
              <a:rPr lang="en-US" dirty="0"/>
              <a:t>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p>
          <a:p>
            <a:r>
              <a:rPr lang="en-US" dirty="0" smtClean="0"/>
              <a:t>       Converging </a:t>
            </a:r>
            <a:r>
              <a:rPr lang="en-US" dirty="0"/>
              <a:t>3</a:t>
            </a:r>
            <a:r>
              <a:rPr lang="en-US" dirty="0" smtClean="0"/>
              <a:t> </a:t>
            </a:r>
            <a:r>
              <a:rPr lang="en-US" dirty="0"/>
              <a:t>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solidFill>
                  <a:schemeClr val="accent5"/>
                </a:solidFill>
              </a:rPr>
              <a:t>-----&gt; Verifying &lt;default-centos-67&gt;...</a:t>
            </a:r>
          </a:p>
          <a:p>
            <a:r>
              <a:rPr lang="en-US" dirty="0">
                <a:solidFill>
                  <a:schemeClr val="accent5"/>
                </a:solidFill>
              </a:rPr>
              <a:t>       Use `/</a:t>
            </a:r>
            <a:r>
              <a:rPr lang="en-US" dirty="0" smtClean="0">
                <a:solidFill>
                  <a:schemeClr val="accent5"/>
                </a:solidFill>
              </a:rPr>
              <a:t>home/chef/</a:t>
            </a:r>
            <a:r>
              <a:rPr lang="en-US" dirty="0" err="1" smtClean="0">
                <a:solidFill>
                  <a:schemeClr val="accent5"/>
                </a:solidFill>
              </a:rPr>
              <a:t>httpd</a:t>
            </a:r>
            <a:r>
              <a:rPr lang="en-US" dirty="0" smtClean="0">
                <a:solidFill>
                  <a:schemeClr val="accent5"/>
                </a:solidFill>
              </a:rPr>
              <a:t>/test/smoke/default</a:t>
            </a:r>
            <a:r>
              <a:rPr lang="en-US" dirty="0">
                <a:solidFill>
                  <a:schemeClr val="accent5"/>
                </a:solidFill>
              </a:rPr>
              <a:t>` for testing</a:t>
            </a:r>
          </a:p>
          <a:p>
            <a:endParaRPr lang="en-US" dirty="0"/>
          </a:p>
          <a:p>
            <a:r>
              <a:rPr lang="en-US" dirty="0"/>
              <a:t>Target:  </a:t>
            </a:r>
            <a:r>
              <a:rPr lang="en-US" dirty="0" err="1"/>
              <a:t>ssh</a:t>
            </a:r>
            <a:r>
              <a:rPr lang="en-US" dirty="0"/>
              <a:t>://kitchen@localhost:32768</a:t>
            </a:r>
          </a:p>
          <a:p>
            <a:endParaRPr lang="en-US" dirty="0"/>
          </a:p>
          <a:p>
            <a:r>
              <a:rPr lang="en-US" dirty="0">
                <a:solidFill>
                  <a:schemeClr val="accent6"/>
                </a:solidFill>
              </a:rPr>
              <a:t>  ✔  Port 80 should be listening</a:t>
            </a:r>
          </a:p>
          <a:p>
            <a:r>
              <a:rPr lang="en-US" dirty="0">
                <a:solidFill>
                  <a:schemeClr val="accent6"/>
                </a:solidFill>
              </a:rPr>
              <a:t>  ✔  Command curl </a:t>
            </a:r>
            <a:r>
              <a:rPr lang="en-US" dirty="0" err="1">
                <a:solidFill>
                  <a:schemeClr val="accent6"/>
                </a:solidFill>
              </a:rPr>
              <a:t>localhost</a:t>
            </a:r>
            <a:r>
              <a:rPr lang="en-US" dirty="0">
                <a:solidFill>
                  <a:schemeClr val="accent6"/>
                </a:solidFill>
              </a:rPr>
              <a:t> </a:t>
            </a:r>
            <a:r>
              <a:rPr lang="en-US" dirty="0" err="1">
                <a:solidFill>
                  <a:schemeClr val="accent6"/>
                </a:solidFill>
              </a:rPr>
              <a:t>stdout</a:t>
            </a:r>
            <a:r>
              <a:rPr lang="en-US" dirty="0">
                <a:solidFill>
                  <a:schemeClr val="accent6"/>
                </a:solidFill>
              </a:rPr>
              <a:t> should match /Welcome Home/</a:t>
            </a:r>
          </a:p>
          <a:p>
            <a:endParaRPr lang="en-US" dirty="0">
              <a:solidFill>
                <a:schemeClr val="accent6"/>
              </a:solidFill>
            </a:endParaRPr>
          </a:p>
          <a:p>
            <a:r>
              <a:rPr lang="en-US" dirty="0"/>
              <a:t>Summary: </a:t>
            </a:r>
            <a:r>
              <a:rPr lang="en-US" dirty="0">
                <a:solidFill>
                  <a:schemeClr val="accent6"/>
                </a:solidFill>
              </a:rPr>
              <a:t>2 successful</a:t>
            </a:r>
            <a:r>
              <a:rPr lang="en-US" dirty="0"/>
              <a:t>, </a:t>
            </a:r>
            <a:r>
              <a:rPr lang="en-US" dirty="0">
                <a:solidFill>
                  <a:srgbClr val="FF0000"/>
                </a:solidFill>
              </a:rPr>
              <a:t>0 failures</a:t>
            </a:r>
            <a:r>
              <a:rPr lang="en-US" dirty="0"/>
              <a:t>, </a:t>
            </a:r>
            <a:r>
              <a:rPr lang="en-US" dirty="0">
                <a:solidFill>
                  <a:schemeClr val="bg1">
                    <a:lumMod val="50000"/>
                  </a:schemeClr>
                </a:solidFill>
              </a:rPr>
              <a:t>0 </a:t>
            </a:r>
            <a:r>
              <a:rPr lang="en-US" dirty="0" smtClean="0">
                <a:solidFill>
                  <a:schemeClr val="bg1">
                    <a:lumMod val="50000"/>
                  </a:schemeClr>
                </a:solidFill>
              </a:rPr>
              <a:t>skipped</a:t>
            </a:r>
            <a:endParaRPr lang="en-US" dirty="0">
              <a:solidFill>
                <a:schemeClr val="bg1">
                  <a:lumMod val="50000"/>
                </a:schemeClr>
              </a:solidFill>
            </a:endParaRP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Content Placeholder 5"/>
          <p:cNvSpPr>
            <a:spLocks noGrp="1"/>
          </p:cNvSpPr>
          <p:nvPr>
            <p:ph sz="quarter" idx="12"/>
          </p:nvPr>
        </p:nvSpPr>
        <p:spPr>
          <a:xfrm>
            <a:off x="1127883" y="7073457"/>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Potential User </a:t>
            </a:r>
            <a:r>
              <a:rPr lang="en-US" smtClean="0"/>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16025</TotalTime>
  <Words>6929</Words>
  <Application>Microsoft Macintosh PowerPoint</Application>
  <PresentationFormat>Custom</PresentationFormat>
  <Paragraphs>794</Paragraphs>
  <Slides>59</Slides>
  <Notes>59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59</vt:i4>
      </vt:variant>
    </vt:vector>
  </HeadingPairs>
  <TitlesOfParts>
    <vt:vector size="65" baseType="lpstr">
      <vt:lpstr>Courier New</vt:lpstr>
      <vt:lpstr>ＭＳ Ｐゴシック</vt:lpstr>
      <vt:lpstr>Wingdings</vt:lpstr>
      <vt:lpstr>Arial</vt: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InSpec</vt:lpstr>
      <vt:lpstr>Auto-generated Spec File in Cookbook</vt:lpstr>
      <vt:lpstr>Where do Tests Live?</vt:lpstr>
      <vt:lpstr>Where do Tests Live?</vt:lpstr>
      <vt:lpstr>Components of a InSpec Example</vt:lpstr>
      <vt:lpstr>Components of a InSpec Example</vt:lpstr>
      <vt:lpstr>Remove the Test for the root User</vt:lpstr>
      <vt:lpstr>Update the Test for Port 80</vt:lpstr>
      <vt:lpstr>Add a Test to Validate a Working Website</vt:lpstr>
      <vt:lpstr>Build a Reliable Cookbook</vt:lpstr>
      <vt:lpstr>Move into the Cookbook Directory</vt:lpstr>
      <vt:lpstr>Review the Existing Kitchen Configuration</vt:lpstr>
      <vt:lpstr>The Kitchen Driver</vt:lpstr>
      <vt:lpstr>The Kitchen Provisioner</vt:lpstr>
      <vt:lpstr>The Kitchen Verifier</vt:lpstr>
      <vt:lpstr>The Kitchen Platforms</vt:lpstr>
      <vt:lpstr>The Kitchen Suites</vt:lpstr>
      <vt:lpstr>The Kitchen Suites' Run List</vt:lpstr>
      <vt:lpstr>The Kitchen Suites' Tests</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2364</cp:revision>
  <cp:lastPrinted>2016-02-19T17:32:26Z</cp:lastPrinted>
  <dcterms:created xsi:type="dcterms:W3CDTF">2012-09-13T17:36:07Z</dcterms:created>
  <dcterms:modified xsi:type="dcterms:W3CDTF">2017-04-17T15:21:51Z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