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4"/>
  </p:notesMasterIdLst>
  <p:handoutMasterIdLst>
    <p:handoutMasterId r:id="rId35"/>
  </p:handoutMasterIdLst>
  <p:sldIdLst>
    <p:sldId id="256" r:id="rId7"/>
    <p:sldId id="257" r:id="rId8"/>
    <p:sldId id="277" r:id="rId9"/>
    <p:sldId id="280" r:id="rId10"/>
    <p:sldId id="282" r:id="rId11"/>
    <p:sldId id="281" r:id="rId12"/>
    <p:sldId id="283" r:id="rId13"/>
    <p:sldId id="284" r:id="rId14"/>
    <p:sldId id="297" r:id="rId15"/>
    <p:sldId id="285" r:id="rId16"/>
    <p:sldId id="278" r:id="rId17"/>
    <p:sldId id="286" r:id="rId18"/>
    <p:sldId id="287" r:id="rId19"/>
    <p:sldId id="288" r:id="rId20"/>
    <p:sldId id="289" r:id="rId21"/>
    <p:sldId id="290" r:id="rId22"/>
    <p:sldId id="279" r:id="rId23"/>
    <p:sldId id="291" r:id="rId24"/>
    <p:sldId id="292" r:id="rId25"/>
    <p:sldId id="293" r:id="rId26"/>
    <p:sldId id="296" r:id="rId27"/>
    <p:sldId id="294" r:id="rId28"/>
    <p:sldId id="295" r:id="rId29"/>
    <p:sldId id="275" r:id="rId30"/>
    <p:sldId id="276" r:id="rId31"/>
    <p:sldId id="298" r:id="rId32"/>
    <p:sldId id="267" r:id="rId3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308"/>
    <p:restoredTop sz="78982"/>
  </p:normalViewPr>
  <p:slideViewPr>
    <p:cSldViewPr snapToGrid="0">
      <p:cViewPr>
        <p:scale>
          <a:sx n="100" d="100"/>
          <a:sy n="100" d="100"/>
        </p:scale>
        <p:origin x="1440" y="-192"/>
      </p:cViewPr>
      <p:guideLst>
        <p:guide orient="horz" pos="894"/>
        <p:guide pos="9120"/>
      </p:guideLst>
    </p:cSldViewPr>
  </p:slideViewPr>
  <p:notesTextViewPr>
    <p:cViewPr>
      <p:scale>
        <a:sx n="140" d="100"/>
        <a:sy n="14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4137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smtClean="0"/>
          </a:p>
          <a:p>
            <a:r>
              <a:rPr lang="en-US" baseline="0" dirty="0" smtClean="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simple mutation is to</a:t>
            </a:r>
            <a:r>
              <a:rPr lang="en-US" baseline="0" dirty="0" smtClean="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restore</a:t>
            </a:r>
            <a:r>
              <a:rPr lang="en-US" baseline="0" dirty="0" smtClean="0"/>
              <a:t> the mutation we introduced.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610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a:t>
            </a:r>
            <a:r>
              <a:rPr lang="en-US" baseline="0" dirty="0" smtClean="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walked through ensuring this recipe has the necessary expectations defined.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035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Using the same strategy it is time to address the remaining recipes within the cookbook.</a:t>
            </a:r>
            <a:endParaRPr lang="en-US" dirty="0" smtClean="0"/>
          </a:p>
          <a:p>
            <a:endParaRPr lang="en-US" dirty="0" smtClean="0"/>
          </a:p>
          <a:p>
            <a:r>
              <a:rPr lang="en-US" dirty="0" smtClean="0"/>
              <a:t>Instructor Note: Allow 15 minutes to</a:t>
            </a:r>
            <a:r>
              <a:rPr lang="en-US" baseline="0" dirty="0" smtClean="0"/>
              <a:t> complete this exercise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5771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the final resulting</a:t>
            </a:r>
            <a:r>
              <a:rPr lang="en-US" baseline="0" dirty="0" smtClean="0"/>
              <a:t> specification for only the service recipe. We defined two examples. One that states the expectation that the necessary service has been started. The other states the expectation that the necessary service has been enabled.</a:t>
            </a:r>
          </a:p>
          <a:p>
            <a:endParaRPr lang="en-US" baseline="0" dirty="0" smtClean="0"/>
          </a:p>
          <a:p>
            <a:r>
              <a:rPr lang="en-US" baseline="0" dirty="0" smtClean="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a:t>
            </a:r>
            <a:r>
              <a:rPr lang="en-US" baseline="0" dirty="0" smtClean="0"/>
              <a:t> will learn how to test resources within a recipe using </a:t>
            </a:r>
            <a:r>
              <a:rPr lang="en-US" baseline="0" dirty="0" err="1" smtClean="0"/>
              <a:t>ChefSpec</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Verifying</a:t>
            </a:r>
            <a:r>
              <a:rPr lang="en-US" baseline="0" dirty="0" smtClean="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Now you have completed writing unit tests for the remaining resources across all our recipes.</a:t>
            </a:r>
          </a:p>
          <a:p>
            <a:endParaRPr lang="en-US" baseline="0" dirty="0" smtClean="0"/>
          </a:p>
          <a:p>
            <a:r>
              <a:rPr lang="en-US" baseline="0" dirty="0" smtClean="0"/>
              <a:t>Instructor Note: We did not review the configuration recipe.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2318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a:t>
            </a:r>
            <a:r>
              <a:rPr lang="en-US" baseline="0" dirty="0" err="1" smtClean="0"/>
              <a:t>rspec</a:t>
            </a:r>
            <a:r>
              <a:rPr lang="en-US" baseline="0" dirty="0" smtClean="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smtClean="0"/>
              <a:t>rspec</a:t>
            </a:r>
            <a:r>
              <a:rPr lang="en-US" baseline="0" dirty="0" smtClean="0"/>
              <a:t>' with no paths it will automatically find all specification files defined in the 'spec' directory.</a:t>
            </a:r>
          </a:p>
          <a:p>
            <a:endParaRPr lang="en-US" baseline="0" dirty="0" smtClean="0"/>
          </a:p>
          <a:p>
            <a:r>
              <a:rPr lang="en-US" baseline="0" dirty="0" smtClean="0"/>
              <a:t>It is important to note that all specification files must end with an '_</a:t>
            </a:r>
            <a:r>
              <a:rPr lang="en-US" baseline="0" dirty="0" err="1" smtClean="0"/>
              <a:t>spec.rb</a:t>
            </a:r>
            <a:r>
              <a:rPr lang="en-US" baseline="0" dirty="0" smtClean="0"/>
              <a:t>' for them to found by RSpec.</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verify every example across all the recipe specification files. In this output we see '</a:t>
            </a:r>
            <a:r>
              <a:rPr lang="en-US" baseline="0" dirty="0" err="1" smtClean="0"/>
              <a:t>rspec</a:t>
            </a:r>
            <a:r>
              <a:rPr lang="en-US" baseline="0" dirty="0" smtClean="0"/>
              <a:t>' found 8 examples found all of them passing all within 4.29 seconds.</a:t>
            </a:r>
          </a:p>
          <a:p>
            <a:endParaRPr lang="en-US" baseline="0" dirty="0" smtClean="0"/>
          </a:p>
          <a:p>
            <a:r>
              <a:rPr lang="en-US" baseline="0" dirty="0" smtClean="0"/>
              <a:t>The execution time of RSpec varies based on the specifications, the version of </a:t>
            </a:r>
            <a:r>
              <a:rPr lang="en-US" baseline="0" dirty="0" err="1" smtClean="0"/>
              <a:t>ChefSpec</a:t>
            </a:r>
            <a:r>
              <a:rPr lang="en-US" baseline="0" dirty="0" smtClean="0"/>
              <a:t>, the power of the workstation, and the platform.</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have a discussion.</a:t>
            </a:r>
          </a:p>
          <a:p>
            <a:endParaRPr lang="en-US" baseline="0" dirty="0" smtClean="0"/>
          </a:p>
          <a:p>
            <a:r>
              <a:rPr lang="en-US" baseline="0" dirty="0" smtClean="0"/>
              <a:t>Instructor Note: This output was generated on a Amazon Web Services t1.micro running </a:t>
            </a:r>
            <a:r>
              <a:rPr lang="en-US" baseline="0" dirty="0" err="1" smtClean="0"/>
              <a:t>CentOS</a:t>
            </a:r>
            <a:r>
              <a:rPr lang="en-US" baseline="0" dirty="0" smtClean="0"/>
              <a:t> 6.7 installed with Chef DK 0.11.0.</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the resources within our recipes have expectations. Now it is time to see the value of the examples that we have defined by returning to the recipes we wrote and introduce a new requirement: using node attributes.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432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when we generated the recipe with the</a:t>
            </a:r>
            <a:r>
              <a:rPr lang="en-US" baseline="0" dirty="0" smtClean="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rspec</a:t>
            </a:r>
            <a:r>
              <a:rPr lang="en-US" dirty="0" smtClean="0"/>
              <a:t>'</a:t>
            </a:r>
            <a:r>
              <a:rPr lang="en-US" baseline="0" dirty="0" smtClean="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smtClean="0"/>
              <a:t>install</a:t>
            </a:r>
            <a:r>
              <a:rPr lang="en-US" baseline="0" dirty="0" smtClean="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time returned to the documentation. Again, the </a:t>
            </a:r>
            <a:r>
              <a:rPr lang="en-US" baseline="0" dirty="0" err="1" smtClean="0"/>
              <a:t>ChefSpec</a:t>
            </a:r>
            <a:r>
              <a:rPr lang="en-US" baseline="0" dirty="0" smtClean="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good example we found in the documentation we can return to the example and define the example. In our case we want to assert that the the chef run installs the package '</a:t>
            </a:r>
            <a:r>
              <a:rPr lang="en-US" baseline="0" dirty="0" err="1" smtClean="0"/>
              <a:t>httpd</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smtClean="0"/>
          </a:p>
          <a:p>
            <a:r>
              <a:rPr lang="en-US" baseline="0" dirty="0" smtClean="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smtClean="0"/>
          </a:p>
          <a:p>
            <a:r>
              <a:rPr lang="en-US" baseline="0" dirty="0" smtClean="0"/>
              <a:t>Using the parenthesis is passing the '</a:t>
            </a:r>
            <a:r>
              <a:rPr lang="en-US" baseline="0" dirty="0" err="1" smtClean="0"/>
              <a:t>chef_run</a:t>
            </a:r>
            <a:r>
              <a:rPr lang="en-US" baseline="0" dirty="0" smtClean="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a:t>
            </a:r>
            <a:r>
              <a:rPr lang="en-US" dirty="0" smtClean="0"/>
              <a:t>esources left behind!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smtClean="0"/>
              <a:t>Write a pending example</a:t>
            </a:r>
          </a:p>
          <a:p>
            <a:pPr>
              <a:lnSpc>
                <a:spcPct val="150000"/>
              </a:lnSpc>
            </a:pPr>
            <a:r>
              <a:rPr lang="en-US" dirty="0" smtClean="0"/>
              <a:t>Find the </a:t>
            </a:r>
            <a:r>
              <a:rPr lang="en-US" dirty="0" err="1" smtClean="0"/>
              <a:t>ChefSpec</a:t>
            </a:r>
            <a:r>
              <a:rPr lang="en-US" dirty="0" smtClean="0"/>
              <a:t> implementation</a:t>
            </a:r>
          </a:p>
          <a:p>
            <a:pPr>
              <a:lnSpc>
                <a:spcPct val="150000"/>
              </a:lnSpc>
            </a:pPr>
            <a:r>
              <a:rPr lang="en-US" dirty="0" smtClean="0"/>
              <a:t>Verify that the new example passes</a:t>
            </a:r>
          </a:p>
          <a:p>
            <a:pPr>
              <a:lnSpc>
                <a:spcPct val="150000"/>
              </a:lnSpc>
            </a:pPr>
            <a:r>
              <a:rPr lang="en-US" dirty="0" smtClean="0"/>
              <a:t>Mutate the recipe to generate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08906998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necessary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the necessary service'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a:t>
            </a:r>
            <a:r>
              <a:rPr lang="en-US" smtClean="0"/>
              <a:t>the Tests to </a:t>
            </a:r>
            <a:r>
              <a:rPr lang="en-US" dirty="0" smtClean="0"/>
              <a:t>See it Pass</a:t>
            </a:r>
            <a:endParaRPr lang="en-US" dirty="0"/>
          </a:p>
        </p:txBody>
      </p:sp>
    </p:spTree>
    <p:extLst>
      <p:ext uri="{BB962C8B-B14F-4D97-AF65-F5344CB8AC3E}">
        <p14:creationId xmlns:p14="http://schemas.microsoft.com/office/powerpoint/2010/main" val="4143050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Write a pending example</a:t>
            </a:r>
          </a:p>
          <a:p>
            <a:pPr>
              <a:lnSpc>
                <a:spcPct val="150000"/>
              </a:lnSpc>
              <a:buFont typeface="Wingdings" charset="2"/>
              <a:buChar char="ü"/>
            </a:pPr>
            <a:r>
              <a:rPr lang="en-US" dirty="0" smtClean="0"/>
              <a:t>Find the </a:t>
            </a:r>
            <a:r>
              <a:rPr lang="en-US" dirty="0" err="1" smtClean="0"/>
              <a:t>ChefSpec</a:t>
            </a:r>
            <a:r>
              <a:rPr lang="en-US" dirty="0" smtClean="0"/>
              <a:t> implementation</a:t>
            </a:r>
          </a:p>
          <a:p>
            <a:pPr>
              <a:lnSpc>
                <a:spcPct val="150000"/>
              </a:lnSpc>
              <a:buFont typeface="Wingdings" charset="2"/>
              <a:buChar char="ü"/>
            </a:pPr>
            <a:r>
              <a:rPr lang="en-US" dirty="0" smtClean="0"/>
              <a:t>Verify that the new example passes</a:t>
            </a:r>
          </a:p>
          <a:p>
            <a:pPr>
              <a:lnSpc>
                <a:spcPct val="150000"/>
              </a:lnSpc>
              <a:buFont typeface="Wingdings" charset="2"/>
              <a:buChar char="ü"/>
            </a:pPr>
            <a:r>
              <a:rPr lang="en-US" dirty="0" smtClean="0"/>
              <a:t>Mutate the recipe to generate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114064728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a:t>
            </a:r>
            <a:r>
              <a:rPr lang="en-US" i="1" dirty="0" smtClean="0"/>
              <a:t>spec</a:t>
            </a:r>
            <a:r>
              <a:rPr lang="en-US" dirty="0" smtClean="0"/>
              <a:t>' directory.</a:t>
            </a:r>
            <a:endParaRPr lang="en-US" dirty="0"/>
          </a:p>
        </p:txBody>
      </p:sp>
    </p:spTree>
    <p:extLst>
      <p:ext uri="{BB962C8B-B14F-4D97-AF65-F5344CB8AC3E}">
        <p14:creationId xmlns:p14="http://schemas.microsoft.com/office/powerpoint/2010/main" val="142031871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b="1"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a:t>
            </a:r>
            <a:r>
              <a:rPr lang="en-US" dirty="0" smtClean="0"/>
              <a:t>recipes</a:t>
            </a:r>
          </a:p>
          <a:p>
            <a:r>
              <a:rPr lang="en-US" dirty="0" smtClean="0"/>
              <a:t>        </a:t>
            </a:r>
            <a:r>
              <a:rPr lang="en-US" dirty="0"/>
              <a:t>├── </a:t>
            </a:r>
            <a:r>
              <a:rPr lang="en-US" dirty="0" err="1" smtClean="0"/>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Specification</a:t>
            </a:r>
            <a:endParaRPr lang="en-US" dirty="0"/>
          </a:p>
        </p:txBody>
      </p:sp>
    </p:spTree>
    <p:extLst>
      <p:ext uri="{BB962C8B-B14F-4D97-AF65-F5344CB8AC3E}">
        <p14:creationId xmlns:p14="http://schemas.microsoft.com/office/powerpoint/2010/main" val="70571834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15586</TotalTime>
  <Words>2272</Words>
  <Application>Microsoft Macintosh PowerPoint</Application>
  <PresentationFormat>Custom</PresentationFormat>
  <Paragraphs>271</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Courier New</vt:lpstr>
      <vt:lpstr>ＭＳ Ｐゴシック</vt:lpstr>
      <vt:lpstr>Wingdings</vt:lpstr>
      <vt:lpstr>Arial</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Write the Tests to Verify the Service</vt:lpstr>
      <vt:lpstr>Execute the Tests to See it Pass</vt:lpstr>
      <vt:lpstr>Test the Remaining Recipes</vt:lpstr>
      <vt:lpstr>rspec</vt:lpstr>
      <vt:lpstr>Execute All the Tests in the Spec Directory</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2127</cp:revision>
  <cp:lastPrinted>2015-02-07T23:49:10Z</cp:lastPrinted>
  <dcterms:created xsi:type="dcterms:W3CDTF">2012-09-13T17:36:07Z</dcterms:created>
  <dcterms:modified xsi:type="dcterms:W3CDTF">2017-04-17T16:00:43Z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