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2"/>
  </p:notesMasterIdLst>
  <p:handoutMasterIdLst>
    <p:handoutMasterId r:id="rId53"/>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14" r:id="rId41"/>
    <p:sldId id="300" r:id="rId42"/>
    <p:sldId id="302" r:id="rId43"/>
    <p:sldId id="303" r:id="rId44"/>
    <p:sldId id="304" r:id="rId45"/>
    <p:sldId id="305" r:id="rId46"/>
    <p:sldId id="317" r:id="rId47"/>
    <p:sldId id="275" r:id="rId48"/>
    <p:sldId id="276" r:id="rId49"/>
    <p:sldId id="318" r:id="rId50"/>
    <p:sldId id="267" r:id="rId5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14"/>
    <p:restoredTop sz="76715"/>
  </p:normalViewPr>
  <p:slideViewPr>
    <p:cSldViewPr snapToGrid="0">
      <p:cViewPr varScale="1">
        <p:scale>
          <a:sx n="90" d="100"/>
          <a:sy n="90" d="100"/>
        </p:scale>
        <p:origin x="1912" y="208"/>
      </p:cViewPr>
      <p:guideLst>
        <p:guide orient="horz" pos="894"/>
        <p:guide pos="9120"/>
      </p:guideLst>
    </p:cSldViewPr>
  </p:slideViewPr>
  <p:notesTextViewPr>
    <p:cViewPr>
      <p:scale>
        <a:sx n="170" d="100"/>
        <a:sy n="170"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the fastest feedback open source software can buy us! And right on time because it is time to refactor the cookbook again.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it is time to create the attributes file and define the necessary attribute.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'chef' tool is able to generate attributes. All it requires is the name of the file when you are inside the cookbook. We are currently inside the cookbook directory so now we need to give it a name.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standard name for the attributes file is 'default'. This command will generate an attributes file named '</a:t>
            </a:r>
            <a:r>
              <a:rPr lang="en-US" baseline="0" dirty="0" err="1" smtClean="0"/>
              <a:t>default.rb</a:t>
            </a:r>
            <a:r>
              <a:rPr lang="en-US" baseline="0" dirty="0" smtClean="0"/>
              <a:t>' in the attributes directory.</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verify that by looking</a:t>
            </a:r>
            <a:r>
              <a:rPr lang="en-US" baseline="0" dirty="0" smtClean="0"/>
              <a:t> in the attributes directory to see the file has been generated.</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a:t>
            </a:r>
            <a:r>
              <a:rPr lang="en-US" baseline="0" dirty="0" smtClean="0"/>
              <a:t> is time to edit the attributes file and define the node attribute. Here we are defining the node attribute at the default level. Setting it to default will allow other cookbooks to override it if necessary.</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 should fix</a:t>
            </a:r>
            <a:r>
              <a:rPr lang="en-US" baseline="0" dirty="0" smtClean="0"/>
              <a:t> all the examples that we broke when we used the node attribute without having defined it.</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here show all the examples pass.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a:t>
            </a:r>
            <a:r>
              <a:rPr lang="en-US" baseline="0" dirty="0" smtClean="0"/>
              <a:t> the expectations having been met we can confidently say that the cookbook has been refactored successfully.</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process of</a:t>
            </a:r>
            <a:r>
              <a:rPr lang="en-US" baseline="0" dirty="0" smtClean="0"/>
              <a:t> implementing the use of the node attribute in the recipe or in the attributes file we could have made a mistake. We proved that the examples would have caught the error. </a:t>
            </a:r>
          </a:p>
          <a:p>
            <a:endParaRPr lang="en-US" baseline="0" dirty="0" smtClean="0"/>
          </a:p>
          <a:p>
            <a:r>
              <a:rPr lang="en-US" baseline="0" dirty="0" smtClean="0"/>
              <a:t>What if an error occurred and we were unable to find it? Occasionally you will implement a change wrong and then find yourself staring at the failing expectations wondering what is wrong.</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a:t>
            </a:r>
            <a:r>
              <a:rPr lang="en-US" baseline="0" dirty="0" smtClean="0"/>
              <a:t> how to refactor a cookbook to use node attributes, employ pry to set up break points in your code, and make changes with confidence.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smtClean="0"/>
              <a:t>setup; execute; verify.</a:t>
            </a:r>
          </a:p>
          <a:p>
            <a:endParaRPr lang="en-US" baseline="0" dirty="0" smtClean="0"/>
          </a:p>
          <a:p>
            <a:r>
              <a:rPr lang="en-US" baseline="0" dirty="0" smtClean="0"/>
              <a:t>That feedback is not very interactive. There are moments where you want to be to stop the execution at a particular point and ask some questions.</a:t>
            </a:r>
          </a:p>
          <a:p>
            <a:endParaRPr lang="en-US" dirty="0" smtClean="0"/>
          </a:p>
          <a:p>
            <a:r>
              <a:rPr lang="en-US" dirty="0" smtClean="0"/>
              <a:t> </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smtClean="0"/>
          </a:p>
          <a:p>
            <a:r>
              <a:rPr lang="en-US" baseline="0" dirty="0" smtClean="0"/>
              <a:t>Ruby has a well supported debugger project named 'Pry'. 'Pry' is a Ruby gem that is already installed in the Chef Development Kit (Chef DK).</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using</a:t>
            </a:r>
            <a:r>
              <a:rPr lang="en-US" baseline="0" dirty="0" smtClean="0"/>
              <a:t> Pry we need to create an issue for ourselves to troubleshoot. Doing so will allow us to see some of the power of Pry.</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Pry</a:t>
            </a:r>
            <a:r>
              <a:rPr lang="en-US" baseline="0" dirty="0" smtClean="0"/>
              <a:t> you first have to specify a require statement. The require here will look for a file name 'pry' give up on finding it locally and then look for the file inside all of the installed gems.</a:t>
            </a:r>
          </a:p>
          <a:p>
            <a:endParaRPr lang="en-US" baseline="0" dirty="0" smtClean="0"/>
          </a:p>
          <a:p>
            <a:r>
              <a:rPr lang="en-US" baseline="0" dirty="0" smtClean="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smtClean="0"/>
          </a:p>
          <a:p>
            <a:r>
              <a:rPr lang="en-US" baseline="0" dirty="0" smtClean="0"/>
              <a:t>Wherever we want to set a breakpoint we can place these two lines.</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breakpoint cannot break itself. We need to execute the code to cause the execution to pause. The best way to do that is execute the tests that we have defined.</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the summary of the code around the breakpoint is a prompt. Pry launches a Read-</a:t>
            </a:r>
            <a:r>
              <a:rPr lang="en-US" baseline="0" dirty="0" err="1" smtClean="0"/>
              <a:t>Eval</a:t>
            </a:r>
            <a:r>
              <a:rPr lang="en-US" baseline="0" dirty="0" smtClean="0"/>
              <a:t>-Print-Loop (REPL). At this prompt we can type in a number of commands and any Ruby code.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provided by Pry is probably the 'help' command. Within the results of this you will see all the</a:t>
            </a:r>
            <a:r>
              <a:rPr lang="en-US" baseline="0" dirty="0" smtClean="0"/>
              <a:t> commands available. The help will display in a scrolling page like a Linux man page. To escape out of the help output and return to being able to type in commands you will need to enter the keystrokes ':q'</a:t>
            </a:r>
          </a:p>
          <a:p>
            <a:endParaRPr lang="en-US" baseline="0" dirty="0" smtClean="0"/>
          </a:p>
          <a:p>
            <a:r>
              <a:rPr lang="en-US" baseline="0" dirty="0" smtClean="0"/>
              <a:t>Instructor Note: This content introduces Pry but will not go into explaining all of the different features.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a:t>
            </a:r>
            <a:r>
              <a:rPr lang="en-US" baseline="0" dirty="0" smtClean="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initially</a:t>
            </a:r>
            <a:r>
              <a:rPr lang="en-US" baseline="0" dirty="0" smtClean="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smtClean="0"/>
          </a:p>
          <a:p>
            <a:r>
              <a:rPr lang="en-US" baseline="0" dirty="0" smtClean="0"/>
              <a:t>Sometimes you do not want to re-define an entire new recipe and simply want to provide a different name or version for the package; a single file path for the configuration file.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p>
          <a:p>
            <a:endParaRPr lang="en-US" baseline="0" dirty="0" smtClean="0"/>
          </a:p>
          <a:p>
            <a:r>
              <a:rPr lang="en-US" baseline="0" dirty="0" smtClean="0"/>
              <a:t>We see in this example that</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a:t>
            </a:r>
            <a:r>
              <a:rPr lang="en-US" baseline="0" dirty="0" smtClean="0"/>
              <a:t> are satisfied with what you have discovered it is time to exit. Pry provides two versions of exit:</a:t>
            </a:r>
          </a:p>
          <a:p>
            <a:endParaRPr lang="en-US" baseline="0" dirty="0" smtClean="0"/>
          </a:p>
          <a:p>
            <a:r>
              <a:rPr lang="en-US" baseline="0" dirty="0" smtClean="0"/>
              <a:t>'exit' which will resume the execution and stop at any other breakpoints along the way.</a:t>
            </a:r>
          </a:p>
          <a:p>
            <a:r>
              <a:rPr lang="en-US" baseline="0" dirty="0" smtClean="0"/>
              <a:t>'exit!' which halts the execution immediately and returns you to your shell.</a:t>
            </a:r>
          </a:p>
          <a:p>
            <a:endParaRPr lang="en-US" baseline="0" dirty="0" smtClean="0"/>
          </a:p>
          <a:p>
            <a:r>
              <a:rPr lang="en-US" baseline="0" dirty="0" smtClean="0"/>
              <a:t>In this situation we want to halt the execution immediately as we have discovered the issue.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a:t>
            </a:r>
            <a:r>
              <a:rPr lang="en-US" baseline="0" dirty="0" smtClean="0"/>
              <a:t> discovered the issue in this scenario it is time to remove the breakpoint and restore the attributes code back to its correct state.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small exercise</a:t>
            </a:r>
            <a:r>
              <a:rPr lang="en-US" baseline="0" dirty="0" smtClean="0"/>
              <a:t> focused on a small subset of what is possible with Pry. It is a powerful tool that will aid you in understand the execution of the system much faster than tests alone.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03215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Two recipes remain that I want you to refactor to use attributes. Follow the same workflow you used here. As a bonus try using Pry again to reinforce setting it up and navigating through the execution flow with it.</a:t>
            </a:r>
            <a:endParaRPr lang="en-US" dirty="0" smtClean="0"/>
          </a:p>
          <a:p>
            <a:endParaRPr lang="en-US" dirty="0" smtClean="0"/>
          </a:p>
          <a:p>
            <a:r>
              <a:rPr lang="en-US" dirty="0" smtClean="0"/>
              <a:t>Instructor Note: Allow 10 minutes to complete this exercise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49294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79076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7484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opened the default attributes file up and defined the new node attribute at the default level.</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8057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0167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each recipe we defined the resources  necessary to bring the webserver into the desired state. When we expressed these resources we did so with values that worked for this platform and version of the Operating System (OS).</a:t>
            </a:r>
          </a:p>
          <a:p>
            <a:endParaRPr lang="en-US" baseline="0" dirty="0" smtClean="0"/>
          </a:p>
          <a:p>
            <a:r>
              <a:rPr lang="en-US" baseline="0" dirty="0" smtClean="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Now you have</a:t>
            </a:r>
            <a:r>
              <a:rPr lang="en-US" baseline="0" dirty="0" smtClean="0"/>
              <a:t> completely refactored the resources in the cookbook to use node attributes.</a:t>
            </a:r>
          </a:p>
          <a:p>
            <a:endParaRPr lang="en-US" baseline="0" dirty="0" smtClean="0"/>
          </a:p>
          <a:p>
            <a:r>
              <a:rPr lang="en-US" baseline="0" dirty="0" smtClean="0"/>
              <a:t>Let's have a discussion.</a:t>
            </a:r>
          </a:p>
          <a:p>
            <a:endParaRPr lang="en-US" baseline="0" dirty="0" smtClean="0"/>
          </a:p>
          <a:p>
            <a:r>
              <a:rPr lang="en-US" baseline="0" dirty="0" smtClean="0"/>
              <a:t>Instructor Note: We did not review the configuration recipe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3639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42419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70511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the resources now using node attributes we are ready to explore the last section which will challenge us to expand the scope of this cookbook to support multiple platforms.</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022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Cookbooks</a:t>
            </a:r>
            <a:r>
              <a:rPr lang="en-US" baseline="0" dirty="0" smtClean="0"/>
              <a:t> can define node attributes which are added to the node object after the initial discovery is done by </a:t>
            </a:r>
            <a:r>
              <a:rPr lang="en-US" baseline="0" dirty="0" err="1" smtClean="0"/>
              <a:t>Ohai</a:t>
            </a:r>
            <a:r>
              <a:rPr lang="en-US" baseline="0" dirty="0" smtClean="0"/>
              <a:t>. </a:t>
            </a:r>
            <a:r>
              <a:rPr lang="en-US" baseline="0" dirty="0" err="1" smtClean="0"/>
              <a:t>Ohai</a:t>
            </a:r>
            <a:r>
              <a:rPr lang="en-US" baseline="0" dirty="0" smtClean="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smtClean="0"/>
          </a:p>
          <a:p>
            <a:r>
              <a:rPr lang="en-US" baseline="0" dirty="0" smtClean="0"/>
              <a:t>That is the kind of flexibility that we want to implement in our cookbook.</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will walk through refactoring the install recipe continuing to use our tests to prove that we have not caused a regression in recipes.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have expectations in place we can start with a change to the install recipe. Here we are replacing the package name with a node attribute that we have yet to define in the attributes file.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made a change. </a:t>
            </a:r>
            <a:r>
              <a:rPr lang="en-US" dirty="0" smtClean="0"/>
              <a:t>Before</a:t>
            </a:r>
            <a:r>
              <a:rPr lang="en-US" baseline="0" dirty="0" smtClean="0"/>
              <a:t> we define the node attribute we should run the tests.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executin</a:t>
            </a:r>
            <a:r>
              <a:rPr lang="en-US" baseline="0" dirty="0" smtClean="0"/>
              <a:t>g '</a:t>
            </a:r>
            <a:r>
              <a:rPr lang="en-US" baseline="0" dirty="0" err="1" smtClean="0"/>
              <a:t>rspec</a:t>
            </a:r>
            <a:r>
              <a:rPr lang="en-US" baseline="0" dirty="0" smtClean="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pryrepl.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docs.chef.io/attributes.html#attribute-preced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While Refactoring to Attributes</a:t>
            </a:r>
            <a:endParaRPr lang="en-US" dirty="0"/>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definitely broke it! Now, let's fix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attribute --help</a:t>
            </a:r>
            <a:endParaRPr lang="en-US" dirty="0"/>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Ask Chef How to Generate an Attributes File</a:t>
            </a:r>
            <a:endParaRPr lang="en-US" dirty="0"/>
          </a:p>
        </p:txBody>
      </p:sp>
    </p:spTree>
    <p:extLst>
      <p:ext uri="{BB962C8B-B14F-4D97-AF65-F5344CB8AC3E}">
        <p14:creationId xmlns:p14="http://schemas.microsoft.com/office/powerpoint/2010/main" val="388100812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t>
            </a:r>
            <a:r>
              <a:rPr lang="en-US" dirty="0" err="1"/>
              <a:t>httpd</a:t>
            </a:r>
            <a:r>
              <a:rPr lang="en-US" dirty="0"/>
              <a:t>/attributes] action create</a:t>
            </a:r>
          </a:p>
          <a:p>
            <a:r>
              <a:rPr lang="en-US" dirty="0"/>
              <a:t>    - create new directory /home/chef/</a:t>
            </a:r>
            <a:r>
              <a:rPr lang="en-US" dirty="0" err="1"/>
              <a:t>httpd</a:t>
            </a:r>
            <a:r>
              <a:rPr lang="en-US" dirty="0"/>
              <a:t>/attributes</a:t>
            </a:r>
          </a:p>
          <a:p>
            <a:r>
              <a:rPr lang="en-US" dirty="0"/>
              <a:t>  * template[/home/chef/</a:t>
            </a:r>
            <a:r>
              <a:rPr lang="en-US" dirty="0" err="1"/>
              <a:t>httpd</a:t>
            </a:r>
            <a:r>
              <a:rPr lang="en-US" dirty="0"/>
              <a:t>/attributes/</a:t>
            </a:r>
            <a:r>
              <a:rPr lang="en-US" dirty="0" err="1"/>
              <a:t>default.rb</a:t>
            </a:r>
            <a:r>
              <a:rPr lang="en-US" dirty="0"/>
              <a:t>] action create</a:t>
            </a:r>
          </a:p>
          <a:p>
            <a:r>
              <a:rPr lang="en-US" dirty="0"/>
              <a:t>    - create new file /home/chef/</a:t>
            </a:r>
            <a:r>
              <a:rPr lang="en-US" dirty="0" err="1"/>
              <a:t>httpd</a:t>
            </a:r>
            <a:r>
              <a:rPr lang="en-US" dirty="0"/>
              <a:t>/attributes/</a:t>
            </a:r>
            <a:r>
              <a:rPr lang="en-US" dirty="0" err="1"/>
              <a:t>default.rb</a:t>
            </a:r>
            <a:endParaRPr lang="en-US" dirty="0"/>
          </a:p>
          <a:p>
            <a:r>
              <a:rPr lang="en-US" dirty="0"/>
              <a:t>    - update content in file /home/chef/</a:t>
            </a:r>
            <a:r>
              <a:rPr lang="en-US" dirty="0" err="1"/>
              <a:t>httpd</a:t>
            </a:r>
            <a:r>
              <a:rPr lang="en-US" dirty="0"/>
              <a:t>/attributes/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smtClean="0"/>
              <a:t>&gt; chef generate attribute default</a:t>
            </a:r>
            <a:endParaRPr lang="en-US" dirty="0"/>
          </a:p>
        </p:txBody>
      </p:sp>
      <p:sp>
        <p:nvSpPr>
          <p:cNvPr id="4" name="Content Placeholder 3"/>
          <p:cNvSpPr>
            <a:spLocks noGrp="1"/>
          </p:cNvSpPr>
          <p:nvPr>
            <p:ph sz="quarter" idx="12"/>
          </p:nvPr>
        </p:nvSpPr>
        <p:spPr>
          <a:xfrm>
            <a:off x="1127883" y="4953598"/>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Use Chef to Generate a Default Attributes File</a:t>
            </a:r>
            <a:endParaRPr lang="en-US" dirty="0"/>
          </a:p>
        </p:txBody>
      </p:sp>
    </p:spTree>
    <p:extLst>
      <p:ext uri="{BB962C8B-B14F-4D97-AF65-F5344CB8AC3E}">
        <p14:creationId xmlns:p14="http://schemas.microsoft.com/office/powerpoint/2010/main" val="172411204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smtClean="0"/>
              <a:t>&gt; tree attributes</a:t>
            </a:r>
            <a:endParaRPr lang="en-US" dirty="0"/>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Attributes File Generated</a:t>
            </a:r>
            <a:endParaRPr lang="en-US" dirty="0"/>
          </a:p>
        </p:txBody>
      </p:sp>
    </p:spTree>
    <p:extLst>
      <p:ext uri="{BB962C8B-B14F-4D97-AF65-F5344CB8AC3E}">
        <p14:creationId xmlns:p14="http://schemas.microsoft.com/office/powerpoint/2010/main" val="38192106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The work is done. Let's hope it's the right work.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2.28 seconds (files took 4.28 seconds to load)</a:t>
            </a:r>
          </a:p>
          <a:p>
            <a:r>
              <a:rPr lang="en-US" dirty="0"/>
              <a:t>9</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863133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made a change and we know it works!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if We Made a Typo?</a:t>
            </a:r>
            <a:endParaRPr lang="en-US" dirty="0"/>
          </a:p>
        </p:txBody>
      </p:sp>
      <p:sp>
        <p:nvSpPr>
          <p:cNvPr id="3" name="Subtitle 2"/>
          <p:cNvSpPr>
            <a:spLocks noGrp="1"/>
          </p:cNvSpPr>
          <p:nvPr>
            <p:ph type="subTitle" idx="1"/>
          </p:nvPr>
        </p:nvSpPr>
        <p:spPr/>
        <p:txBody>
          <a:bodyPr/>
          <a:lstStyle/>
          <a:p>
            <a:r>
              <a:rPr lang="en-US" dirty="0" smtClean="0"/>
              <a:t>While implementing the node attribute what if made </a:t>
            </a:r>
            <a:r>
              <a:rPr lang="en-US" smtClean="0"/>
              <a:t>a mistake?</a:t>
            </a:r>
            <a:endParaRPr lang="en-US" dirty="0"/>
          </a:p>
        </p:txBody>
      </p:sp>
    </p:spTree>
    <p:extLst>
      <p:ext uri="{BB962C8B-B14F-4D97-AF65-F5344CB8AC3E}">
        <p14:creationId xmlns:p14="http://schemas.microsoft.com/office/powerpoint/2010/main" val="218895529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Typos Like This One Will Waste Time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resources to use attributes</a:t>
            </a:r>
          </a:p>
          <a:p>
            <a:pPr marL="457200" indent="-457200">
              <a:buFont typeface="Wingdings" charset="2"/>
              <a:buChar char="Ø"/>
            </a:pPr>
            <a:r>
              <a:rPr lang="en-US" dirty="0" smtClean="0"/>
              <a:t>Use Pry to explore the current state of execution</a:t>
            </a:r>
          </a:p>
          <a:p>
            <a:pPr marL="457200" indent="-457200">
              <a:buFont typeface="Wingdings" charset="2"/>
              <a:buChar char="Ø"/>
            </a:pPr>
            <a:r>
              <a:rPr lang="en-US" dirty="0" smtClean="0"/>
              <a:t>Make changes to your recipes with confidence</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Mental Model vs Actual Model</a:t>
            </a:r>
            <a:endParaRPr lang="en-US" dirty="0"/>
          </a:p>
        </p:txBody>
      </p:sp>
      <p:sp>
        <p:nvSpPr>
          <p:cNvPr id="3" name="Subtitle 2"/>
          <p:cNvSpPr>
            <a:spLocks noGrp="1"/>
          </p:cNvSpPr>
          <p:nvPr>
            <p:ph type="subTitle" idx="1"/>
          </p:nvPr>
        </p:nvSpPr>
        <p:spPr/>
        <p:txBody>
          <a:bodyPr/>
          <a:lstStyle/>
          <a:p>
            <a:r>
              <a:rPr lang="en-US" dirty="0" smtClean="0"/>
              <a:t>Faster feedback helps us build a greater mental model of the actual execution model. Tests that we define help strengthen it. However, tests are not very interactive as they are more like experiments. What we want is the ability to pause execution and look around.</a:t>
            </a:r>
            <a:endParaRPr lang="en-US" dirty="0"/>
          </a:p>
        </p:txBody>
      </p:sp>
    </p:spTree>
    <p:extLst>
      <p:ext uri="{BB962C8B-B14F-4D97-AF65-F5344CB8AC3E}">
        <p14:creationId xmlns:p14="http://schemas.microsoft.com/office/powerpoint/2010/main" val="7755425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Pry a Debugger</a:t>
            </a:r>
            <a:endParaRPr lang="en-US" dirty="0"/>
          </a:p>
        </p:txBody>
      </p:sp>
      <p:sp>
        <p:nvSpPr>
          <p:cNvPr id="3" name="Subtitle 2"/>
          <p:cNvSpPr>
            <a:spLocks noGrp="1"/>
          </p:cNvSpPr>
          <p:nvPr>
            <p:ph type="subTitle" idx="1"/>
          </p:nvPr>
        </p:nvSpPr>
        <p:spPr/>
        <p:txBody>
          <a:bodyPr/>
          <a:lstStyle/>
          <a:p>
            <a:r>
              <a:rPr lang="en-US" dirty="0" smtClean="0"/>
              <a:t>Pry is a Ruby debugger that allows you to define break 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smtClean="0">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make trouble for ourselves.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t>
            </a:r>
            <a:r>
              <a:rPr lang="en-US" dirty="0" smtClean="0"/>
              <a:t>and add the breakpoint</a:t>
            </a:r>
          </a:p>
          <a:p>
            <a:pPr marL="342900" indent="-342900">
              <a:buFont typeface="Wingdings" charset="2"/>
              <a:buChar char="q"/>
            </a:pPr>
            <a:r>
              <a:rPr lang="en-US" dirty="0"/>
              <a:t>Execute 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58040141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Typo in the Defined Attribute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in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smtClean="0"/>
              <a:t>require 'pry'</a:t>
            </a:r>
          </a:p>
          <a:p>
            <a:r>
              <a:rPr lang="en-US" dirty="0" err="1" smtClean="0"/>
              <a:t>binding.pry</a:t>
            </a:r>
            <a:endParaRPr lang="en-US" dirty="0" smtClean="0"/>
          </a:p>
          <a:p>
            <a:endParaRPr lang="en-US" dirty="0" smtClean="0"/>
          </a:p>
          <a:p>
            <a:r>
              <a:rPr lang="en-US" dirty="0" smtClean="0"/>
              <a:t>package </a:t>
            </a:r>
            <a:r>
              <a:rPr lang="en-US" dirty="0"/>
              <a:t>node['</a:t>
            </a:r>
            <a:r>
              <a:rPr lang="en-US" dirty="0" err="1"/>
              <a:t>httpd</a:t>
            </a:r>
            <a:r>
              <a:rPr lang="en-US" dirty="0"/>
              <a:t>']['</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smtClean="0"/>
              <a:t>+</a:t>
            </a:r>
            <a:endParaRPr lang="en-US" dirty="0"/>
          </a:p>
        </p:txBody>
      </p:sp>
    </p:spTree>
    <p:extLst>
      <p:ext uri="{BB962C8B-B14F-4D97-AF65-F5344CB8AC3E}">
        <p14:creationId xmlns:p14="http://schemas.microsoft.com/office/powerpoint/2010/main" val="7740289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49341828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a:t>
            </a:r>
            <a:r>
              <a:rPr lang="en-US" sz="2400" dirty="0" err="1" smtClean="0"/>
              <a:t>tmp</a:t>
            </a:r>
            <a:r>
              <a:rPr lang="en-US" sz="2400" dirty="0" smtClean="0"/>
              <a:t>/d</a:t>
            </a:r>
            <a:r>
              <a:rPr lang="is-IS" sz="2400" dirty="0" smtClean="0"/>
              <a:t>2017</a:t>
            </a:r>
            <a:r>
              <a:rPr lang="en-US" sz="2400" dirty="0" smtClean="0"/>
              <a:t>1026-17430-19i8bee/cookbooks/</a:t>
            </a:r>
            <a:r>
              <a:rPr lang="en-US" sz="2400" dirty="0" err="1" smtClean="0"/>
              <a:t>httpd</a:t>
            </a:r>
            <a:r>
              <a:rPr lang="en-US" sz="2400" dirty="0" smtClean="0"/>
              <a:t>/recipes/</a:t>
            </a:r>
            <a:r>
              <a:rPr lang="en-US" sz="2400" dirty="0" err="1" smtClean="0"/>
              <a:t>install.rb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install</a:t>
            </a:r>
          </a:p>
          <a:p>
            <a:r>
              <a:rPr lang="en-US" sz="2400" dirty="0"/>
              <a:t>    4: #</a:t>
            </a:r>
          </a:p>
          <a:p>
            <a:r>
              <a:rPr lang="en-US" sz="2400" dirty="0"/>
              <a:t>    5: # Copyright (c) </a:t>
            </a:r>
            <a:r>
              <a:rPr lang="is-IS" sz="2400" dirty="0" smtClean="0"/>
              <a:t>2017</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r>
              <a:rPr lang="en-US" sz="2400" dirty="0"/>
              <a:t> </a:t>
            </a:r>
            <a:r>
              <a:rPr lang="en-US" sz="2400" dirty="0" smtClean="0"/>
              <a:t>   # ... CONTINUES ON THE NEXT SLIDE ...</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959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Initiate Pry</a:t>
            </a:r>
            <a:endParaRPr lang="en-US" dirty="0"/>
          </a:p>
        </p:txBody>
      </p:sp>
    </p:spTree>
    <p:extLst>
      <p:ext uri="{BB962C8B-B14F-4D97-AF65-F5344CB8AC3E}">
        <p14:creationId xmlns:p14="http://schemas.microsoft.com/office/powerpoint/2010/main" val="344464811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smtClean="0"/>
              <a:t>   # </a:t>
            </a:r>
            <a:r>
              <a:rPr lang="en-US" sz="2400" dirty="0"/>
              <a:t>... </a:t>
            </a:r>
            <a:r>
              <a:rPr lang="en-US" sz="2400" dirty="0" smtClean="0"/>
              <a:t>CONTINUED FROM THE PREVIOUS SLIDE ...</a:t>
            </a:r>
          </a:p>
          <a:p>
            <a:r>
              <a:rPr lang="en-US" sz="2400" dirty="0" smtClean="0"/>
              <a:t>    5</a:t>
            </a:r>
            <a:r>
              <a:rPr lang="en-US" sz="2400" dirty="0"/>
              <a:t>: # Copyright (c) </a:t>
            </a:r>
            <a:r>
              <a:rPr lang="is-IS" sz="2400" dirty="0" smtClean="0"/>
              <a:t>2017</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58859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Pry Provides an Interactive Prompt</a:t>
            </a:r>
            <a:endParaRPr lang="en-US" dirty="0"/>
          </a:p>
        </p:txBody>
      </p:sp>
    </p:spTree>
    <p:extLst>
      <p:ext uri="{BB962C8B-B14F-4D97-AF65-F5344CB8AC3E}">
        <p14:creationId xmlns:p14="http://schemas.microsoft.com/office/powerpoint/2010/main" val="200360525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smtClean="0"/>
              <a:t>curr</a:t>
            </a:r>
            <a:r>
              <a:rPr lang="en-US" sz="2000" dirty="0" smtClean="0"/>
              <a:t>...</a:t>
            </a:r>
          </a:p>
          <a:p>
            <a:r>
              <a:rPr lang="en-US" sz="2000" dirty="0"/>
              <a:t> </a:t>
            </a:r>
            <a:r>
              <a:rPr lang="en-US" sz="2000" dirty="0" smtClean="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a:t>
            </a:r>
            <a:r>
              <a:rPr lang="en-US" dirty="0" smtClean="0"/>
              <a:t>&gt; help</a:t>
            </a:r>
            <a:endParaRPr lang="en-US" dirty="0"/>
          </a:p>
        </p:txBody>
      </p:sp>
      <p:sp>
        <p:nvSpPr>
          <p:cNvPr id="5" name="Title 4"/>
          <p:cNvSpPr>
            <a:spLocks noGrp="1"/>
          </p:cNvSpPr>
          <p:nvPr>
            <p:ph type="title"/>
          </p:nvPr>
        </p:nvSpPr>
        <p:spPr/>
        <p:txBody>
          <a:bodyPr/>
          <a:lstStyle/>
          <a:p>
            <a:r>
              <a:rPr lang="en-US" dirty="0" smtClean="0"/>
              <a:t>Ask Pry for Help</a:t>
            </a:r>
            <a:endParaRPr lang="en-US" dirty="0"/>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a:t>
            </a:r>
            <a:r>
              <a:rPr lang="en-US" sz="2800" dirty="0" smtClean="0">
                <a:solidFill>
                  <a:schemeClr val="bg1">
                    <a:lumMod val="85000"/>
                  </a:schemeClr>
                </a:solidFill>
              </a:rPr>
              <a:t>o escape the help menu, type in</a:t>
            </a:r>
            <a:r>
              <a:rPr lang="en-US" sz="2800" dirty="0" smtClean="0">
                <a:solidFill>
                  <a:schemeClr val="bg1"/>
                </a:solidFill>
              </a:rPr>
              <a:t> q</a:t>
            </a:r>
          </a:p>
        </p:txBody>
      </p:sp>
    </p:spTree>
    <p:extLst>
      <p:ext uri="{BB962C8B-B14F-4D97-AF65-F5344CB8AC3E}">
        <p14:creationId xmlns:p14="http://schemas.microsoft.com/office/powerpoint/2010/main" val="356547267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=&gt; nil</a:t>
            </a:r>
            <a:endParaRPr lang="en-US" sz="20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node['</a:t>
            </a:r>
            <a:r>
              <a:rPr lang="en-US" dirty="0" err="1" smtClean="0"/>
              <a:t>httpd</a:t>
            </a:r>
            <a:r>
              <a:rPr lang="en-US" dirty="0" smtClean="0"/>
              <a:t>']</a:t>
            </a:r>
            <a:endParaRPr lang="en-US" dirty="0"/>
          </a:p>
        </p:txBody>
      </p:sp>
      <p:sp>
        <p:nvSpPr>
          <p:cNvPr id="5" name="Title 4"/>
          <p:cNvSpPr>
            <a:spLocks noGrp="1"/>
          </p:cNvSpPr>
          <p:nvPr>
            <p:ph type="title"/>
          </p:nvPr>
        </p:nvSpPr>
        <p:spPr/>
        <p:txBody>
          <a:bodyPr>
            <a:normAutofit fontScale="90000"/>
          </a:bodyPr>
          <a:lstStyle/>
          <a:p>
            <a:r>
              <a:rPr lang="en-US" dirty="0" smtClean="0"/>
              <a:t>Execute Any Code As You Would in a Recipe</a:t>
            </a:r>
            <a:endParaRPr lang="en-US" dirty="0"/>
          </a:p>
        </p:txBody>
      </p:sp>
    </p:spTree>
    <p:extLst>
      <p:ext uri="{BB962C8B-B14F-4D97-AF65-F5344CB8AC3E}">
        <p14:creationId xmlns:p14="http://schemas.microsoft.com/office/powerpoint/2010/main" val="272928793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63970513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smtClean="0"/>
              <a:t>[3] </a:t>
            </a:r>
            <a:r>
              <a:rPr lang="en-US" dirty="0"/>
              <a:t>pry(#&lt;Chef::Recipe&gt;)</a:t>
            </a:r>
            <a:r>
              <a:rPr lang="en-US" dirty="0" smtClean="0"/>
              <a:t>&gt; node['</a:t>
            </a:r>
            <a:r>
              <a:rPr lang="en-US" dirty="0" err="1" smtClean="0"/>
              <a:t>htpd</a:t>
            </a:r>
            <a:r>
              <a:rPr lang="en-US" dirty="0" smtClean="0"/>
              <a:t>']</a:t>
            </a:r>
            <a:endParaRPr lang="en-US" dirty="0"/>
          </a:p>
        </p:txBody>
      </p:sp>
      <p:sp>
        <p:nvSpPr>
          <p:cNvPr id="5" name="Title 4"/>
          <p:cNvSpPr>
            <a:spLocks noGrp="1"/>
          </p:cNvSpPr>
          <p:nvPr>
            <p:ph type="title"/>
          </p:nvPr>
        </p:nvSpPr>
        <p:spPr/>
        <p:txBody>
          <a:bodyPr/>
          <a:lstStyle/>
          <a:p>
            <a:r>
              <a:rPr lang="en-US" dirty="0" smtClean="0"/>
              <a:t>Explore the Different Node Attributes</a:t>
            </a:r>
            <a:endParaRPr lang="en-US" dirty="0"/>
          </a:p>
        </p:txBody>
      </p:sp>
    </p:spTree>
    <p:extLst>
      <p:ext uri="{BB962C8B-B14F-4D97-AF65-F5344CB8AC3E}">
        <p14:creationId xmlns:p14="http://schemas.microsoft.com/office/powerpoint/2010/main" val="224130125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smtClean="0"/>
              <a:t>[4]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Halt the Execution of the Test Immediately</a:t>
            </a:r>
            <a:endParaRPr lang="en-US" dirty="0"/>
          </a:p>
        </p:txBody>
      </p:sp>
    </p:spTree>
    <p:extLst>
      <p:ext uri="{BB962C8B-B14F-4D97-AF65-F5344CB8AC3E}">
        <p14:creationId xmlns:p14="http://schemas.microsoft.com/office/powerpoint/2010/main" val="318213608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smtClean="0"/>
              <a:t>Remove the breakpoint and restore the code</a:t>
            </a:r>
            <a:endParaRPr lang="en-US" dirty="0"/>
          </a:p>
        </p:txBody>
      </p:sp>
    </p:spTree>
    <p:extLst>
      <p:ext uri="{BB962C8B-B14F-4D97-AF65-F5344CB8AC3E}">
        <p14:creationId xmlns:p14="http://schemas.microsoft.com/office/powerpoint/2010/main" val="200089132"/>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a:t>require 'pry'</a:t>
            </a:r>
          </a:p>
          <a:p>
            <a:r>
              <a:rPr lang="en-US" dirty="0" err="1"/>
              <a:t>binding.pry</a:t>
            </a:r>
            <a:endParaRPr lang="en-US" dirty="0"/>
          </a:p>
          <a:p>
            <a:endParaRPr lang="en-US" dirty="0"/>
          </a:p>
          <a:p>
            <a:r>
              <a:rPr lang="en-US" dirty="0"/>
              <a:t>package node['</a:t>
            </a:r>
            <a:r>
              <a:rPr lang="en-US" dirty="0" err="1"/>
              <a:t>httpd</a:t>
            </a:r>
            <a:r>
              <a:rPr lang="en-US" dirty="0"/>
              <a:t>']['</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smtClean="0"/>
              <a:t>-</a:t>
            </a:r>
          </a:p>
        </p:txBody>
      </p:sp>
    </p:spTree>
    <p:extLst>
      <p:ext uri="{BB962C8B-B14F-4D97-AF65-F5344CB8AC3E}">
        <p14:creationId xmlns:p14="http://schemas.microsoft.com/office/powerpoint/2010/main" val="374696046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the Change in the Attributes</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smtClean="0"/>
              <a:t>+</a:t>
            </a:r>
            <a:endParaRPr lang="en-US" dirty="0"/>
          </a:p>
        </p:txBody>
      </p:sp>
    </p:spTree>
    <p:extLst>
      <p:ext uri="{BB962C8B-B14F-4D97-AF65-F5344CB8AC3E}">
        <p14:creationId xmlns:p14="http://schemas.microsoft.com/office/powerpoint/2010/main" val="83509443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Mutate the code and add the breakpoint</a:t>
            </a:r>
          </a:p>
          <a:p>
            <a:pPr marL="342900" indent="-342900">
              <a:buFont typeface="Wingdings" charset="2"/>
              <a:buChar char="ü"/>
            </a:pPr>
            <a:r>
              <a:rPr lang="en-US" dirty="0"/>
              <a:t>Execute the tests </a:t>
            </a:r>
            <a:r>
              <a:rPr lang="en-US" dirty="0" smtClean="0"/>
              <a:t>to cause the breakpoint to trigger</a:t>
            </a:r>
            <a:endParaRPr lang="en-US" dirty="0"/>
          </a:p>
          <a:p>
            <a:pPr marL="342900" indent="-342900">
              <a:buFont typeface="Wingdings" charset="2"/>
              <a:buChar char="ü"/>
            </a:pPr>
            <a:r>
              <a:rPr lang="en-US" dirty="0" smtClean="0"/>
              <a:t>Remove the breakpoint and restore the code</a:t>
            </a:r>
            <a:endParaRPr lang="en-US" dirty="0"/>
          </a:p>
        </p:txBody>
      </p:sp>
    </p:spTree>
    <p:extLst>
      <p:ext uri="{BB962C8B-B14F-4D97-AF65-F5344CB8AC3E}">
        <p14:creationId xmlns:p14="http://schemas.microsoft.com/office/powerpoint/2010/main" val="1150651513"/>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Remaining Resources</a:t>
            </a:r>
            <a:endParaRPr lang="en-US" dirty="0"/>
          </a:p>
        </p:txBody>
      </p:sp>
      <p:sp>
        <p:nvSpPr>
          <p:cNvPr id="3" name="Subtitle 2"/>
          <p:cNvSpPr>
            <a:spLocks noGrp="1"/>
          </p:cNvSpPr>
          <p:nvPr>
            <p:ph type="subTitle" idx="1"/>
          </p:nvPr>
        </p:nvSpPr>
        <p:spPr/>
        <p:txBody>
          <a:bodyPr/>
          <a:lstStyle/>
          <a:p>
            <a:r>
              <a:rPr lang="en-US" dirty="0"/>
              <a:t>Refactor the </a:t>
            </a:r>
            <a:r>
              <a:rPr lang="en-US" dirty="0" smtClean="0"/>
              <a:t>resource to </a:t>
            </a:r>
            <a:r>
              <a:rPr lang="en-US" dirty="0"/>
              <a:t>use a Node attribute</a:t>
            </a:r>
          </a:p>
          <a:p>
            <a:r>
              <a:rPr lang="en-US" dirty="0"/>
              <a:t>Execute the tests and verify the tests fail</a:t>
            </a:r>
          </a:p>
          <a:p>
            <a:r>
              <a:rPr lang="en-US" dirty="0" smtClean="0"/>
              <a:t>Add the new Node attribute</a:t>
            </a:r>
          </a:p>
          <a:p>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24408698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Recipe to use the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service</a:t>
            </a:r>
          </a:p>
          <a:p>
            <a:r>
              <a:rPr lang="en-US" dirty="0"/>
              <a:t>#</a:t>
            </a:r>
          </a:p>
          <a:p>
            <a:r>
              <a:rPr lang="en-US" dirty="0"/>
              <a:t># Copyright (c) </a:t>
            </a:r>
            <a:r>
              <a:rPr lang="is-IS" dirty="0" smtClean="0"/>
              <a:t>2017</a:t>
            </a:r>
            <a:r>
              <a:rPr lang="en-US" dirty="0" smtClean="0"/>
              <a:t> </a:t>
            </a:r>
            <a:r>
              <a:rPr lang="en-US" dirty="0"/>
              <a:t>The Authors, All Rights Reserved.</a:t>
            </a:r>
          </a:p>
          <a:p>
            <a:r>
              <a:rPr lang="en-US" dirty="0"/>
              <a:t>service node['</a:t>
            </a:r>
            <a:r>
              <a:rPr lang="en-US" dirty="0" err="1"/>
              <a:t>httpd</a:t>
            </a:r>
            <a:r>
              <a:rPr lang="en-US" dirty="0"/>
              <a:t>']['</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97356570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t>
            </a:r>
            <a:r>
              <a:rPr lang="en-US" sz="2400" dirty="0" err="1"/>
              <a:t>httpd</a:t>
            </a:r>
            <a:r>
              <a:rPr lang="en-US" sz="2400" dirty="0"/>
              <a:t>::service When all attributes are default, on an unspecified platform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expected no Exception, got #&lt;</a:t>
            </a:r>
            <a:r>
              <a:rPr lang="en-US" sz="2400" dirty="0" err="1"/>
              <a:t>NoMethodError</a:t>
            </a:r>
            <a:r>
              <a:rPr lang="en-US" sz="2400" dirty="0"/>
              <a:t>: undefined method `[]' for </a:t>
            </a:r>
            <a:r>
              <a:rPr lang="en-US" sz="2400" dirty="0" err="1"/>
              <a:t>nil:NilClass</a:t>
            </a:r>
            <a:r>
              <a:rPr lang="en-US" sz="2400" dirty="0"/>
              <a:t>&gt; with </a:t>
            </a:r>
            <a:r>
              <a:rPr lang="en-US" sz="2400" dirty="0" err="1"/>
              <a:t>backtrace</a:t>
            </a:r>
            <a:r>
              <a:rPr lang="en-US" sz="2400" dirty="0"/>
              <a:t>:</a:t>
            </a:r>
          </a:p>
          <a:p>
            <a:r>
              <a:rPr lang="en-US" sz="2400" dirty="0"/>
              <a:t>         # /</a:t>
            </a:r>
            <a:r>
              <a:rPr lang="en-US" sz="2400" dirty="0" err="1" smtClean="0"/>
              <a:t>tmp</a:t>
            </a:r>
            <a:r>
              <a:rPr lang="en-US" sz="2400" dirty="0" smtClean="0"/>
              <a:t>/d</a:t>
            </a:r>
            <a:r>
              <a:rPr lang="is-IS" sz="2400" dirty="0" smtClean="0"/>
              <a:t>2017</a:t>
            </a:r>
            <a:r>
              <a:rPr lang="en-US" sz="2400" dirty="0" smtClean="0"/>
              <a:t>1027-27872-9rctn8/cookbooks/</a:t>
            </a:r>
            <a:r>
              <a:rPr lang="en-US" sz="2400" dirty="0" err="1" smtClean="0"/>
              <a:t>httpd</a:t>
            </a:r>
            <a:r>
              <a:rPr lang="en-US" sz="2400" dirty="0" smtClean="0"/>
              <a:t>/recipes/service.rb:6:in </a:t>
            </a:r>
            <a:r>
              <a:rPr lang="en-US" sz="2400" dirty="0"/>
              <a:t>`</a:t>
            </a:r>
            <a:r>
              <a:rPr lang="en-US" sz="2400" dirty="0" err="1"/>
              <a:t>from_file</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4995932"/>
            <a:ext cx="14420850" cy="1364651"/>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56294435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p>
          <a:p>
            <a:r>
              <a:rPr lang="en-US" dirty="0"/>
              <a:t>default['</a:t>
            </a:r>
            <a:r>
              <a:rPr lang="en-US" dirty="0" err="1"/>
              <a:t>httpd</a:t>
            </a:r>
            <a:r>
              <a:rPr lang="en-US" dirty="0"/>
              <a:t>'][</a:t>
            </a:r>
            <a:r>
              <a:rPr lang="en-US" dirty="0" smtClean="0"/>
              <a:t>'</a:t>
            </a:r>
            <a:r>
              <a:rPr lang="en-US" dirty="0" err="1" smtClean="0"/>
              <a:t>service_name</a:t>
            </a:r>
            <a:r>
              <a:rPr lang="en-US" dirty="0" smtClean="0"/>
              <a:t>'</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b="1" dirty="0" smtClean="0">
                <a:latin typeface="Courier New" charset="0"/>
                <a:ea typeface="Courier New" charset="0"/>
                <a:cs typeface="Courier New" charset="0"/>
              </a:rPr>
              <a:t>file '/</a:t>
            </a:r>
            <a:r>
              <a:rPr lang="en-US" sz="2400" b="1" dirty="0" err="1" smtClean="0">
                <a:latin typeface="Courier New" charset="0"/>
                <a:ea typeface="Courier New" charset="0"/>
                <a:cs typeface="Courier New" charset="0"/>
              </a:rPr>
              <a:t>var</a:t>
            </a:r>
            <a:r>
              <a:rPr lang="en-US" sz="2400" b="1" dirty="0" smtClean="0">
                <a:latin typeface="Courier New" charset="0"/>
                <a:ea typeface="Courier New" charset="0"/>
                <a:cs typeface="Courier New" charset="0"/>
              </a:rPr>
              <a:t>/www/html/</a:t>
            </a:r>
            <a:r>
              <a:rPr lang="en-US" sz="2400" b="1" dirty="0" err="1" smtClean="0">
                <a:latin typeface="Courier New" charset="0"/>
                <a:ea typeface="Courier New" charset="0"/>
                <a:cs typeface="Courier New" charset="0"/>
              </a:rPr>
              <a:t>index.html</a:t>
            </a:r>
            <a:r>
              <a:rPr lang="en-US" sz="2400" b="1" dirty="0" smtClean="0">
                <a:latin typeface="Courier New" charset="0"/>
                <a:ea typeface="Courier New" charset="0"/>
                <a:cs typeface="Courier New" charset="0"/>
              </a:rPr>
              <a:t>' do</a:t>
            </a:r>
          </a:p>
          <a:p>
            <a:r>
              <a:rPr lang="en-US" sz="2400" b="1" dirty="0" smtClean="0">
                <a:latin typeface="Courier New" charset="0"/>
                <a:ea typeface="Courier New" charset="0"/>
                <a:cs typeface="Courier New" charset="0"/>
              </a:rPr>
              <a:t>  content '&lt;h1&gt;Welcome Home&lt;/h1&gt;'</a:t>
            </a:r>
            <a:endParaRPr lang="en-US" sz="2400" b="1" dirty="0">
              <a:latin typeface="Courier New" charset="0"/>
              <a:ea typeface="Courier New" charset="0"/>
              <a:cs typeface="Courier New" charset="0"/>
            </a:endParaRPr>
          </a:p>
          <a:p>
            <a:r>
              <a:rPr lang="en-US" sz="2400" b="1" dirty="0" smtClean="0">
                <a:latin typeface="Courier New" charset="0"/>
                <a:ea typeface="Courier New" charset="0"/>
                <a:cs typeface="Courier New" charset="0"/>
              </a:rPr>
              <a:t>end</a:t>
            </a:r>
            <a:endParaRPr lang="en-US" sz="2400" b="1" dirty="0">
              <a:latin typeface="Courier New" charset="0"/>
              <a:ea typeface="Courier New" charset="0"/>
              <a:cs typeface="Courier New" charset="0"/>
            </a:endParaRP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latin typeface="Courier New" charset="0"/>
                <a:ea typeface="Courier New" charset="0"/>
                <a:cs typeface="Courier New" charset="0"/>
              </a:rPr>
              <a:t>~/</a:t>
            </a:r>
            <a:r>
              <a:rPr lang="en-US" sz="2800" b="1" dirty="0" err="1" smtClean="0">
                <a:latin typeface="Courier New" charset="0"/>
                <a:ea typeface="Courier New" charset="0"/>
                <a:cs typeface="Courier New" charset="0"/>
              </a:rPr>
              <a:t>httpd</a:t>
            </a:r>
            <a:r>
              <a:rPr lang="en-US" sz="2800" b="1" dirty="0" smtClean="0">
                <a:latin typeface="Courier New" charset="0"/>
                <a:ea typeface="Courier New" charset="0"/>
                <a:cs typeface="Courier New" charset="0"/>
              </a:rPr>
              <a:t>/recipes/</a:t>
            </a:r>
            <a:r>
              <a:rPr lang="en-US" sz="2800" b="1" dirty="0" err="1" smtClean="0">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a:t>
            </a:r>
            <a:r>
              <a:rPr lang="en-US" smtClean="0"/>
              <a:t>it Pass</a:t>
            </a:r>
            <a:endParaRPr lang="en-US" dirty="0"/>
          </a:p>
        </p:txBody>
      </p:sp>
    </p:spTree>
    <p:extLst>
      <p:ext uri="{BB962C8B-B14F-4D97-AF65-F5344CB8AC3E}">
        <p14:creationId xmlns:p14="http://schemas.microsoft.com/office/powerpoint/2010/main" val="3260909364"/>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a:t>
            </a:r>
            <a:r>
              <a:rPr lang="en-US" smtClean="0"/>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a:t>
            </a:r>
            <a:r>
              <a:rPr lang="en-US" dirty="0" smtClean="0"/>
              <a:t>resource to </a:t>
            </a:r>
            <a:r>
              <a:rPr lang="en-US" dirty="0"/>
              <a:t>use a Node attribute</a:t>
            </a:r>
          </a:p>
          <a:p>
            <a:pPr>
              <a:buFont typeface="Wingdings" charset="2"/>
              <a:buChar char="ü"/>
            </a:pPr>
            <a:r>
              <a:rPr lang="en-US" dirty="0"/>
              <a:t>Execute the tests and verify the tests fail</a:t>
            </a:r>
          </a:p>
          <a:p>
            <a:pPr>
              <a:buFont typeface="Wingdings" charset="2"/>
              <a:buChar char="ü"/>
            </a:pPr>
            <a:r>
              <a:rPr lang="en-US" dirty="0" smtClean="0"/>
              <a:t>Add the new Node attribute</a:t>
            </a:r>
          </a:p>
          <a:p>
            <a:pPr>
              <a:buFont typeface="Wingdings" charset="2"/>
              <a:buChar char="ü"/>
            </a:pPr>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898352096"/>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providing the package name and service name as node attributes?</a:t>
            </a:r>
          </a:p>
          <a:p>
            <a:endParaRPr lang="en-US" dirty="0" smtClean="0"/>
          </a:p>
          <a:p>
            <a:r>
              <a:rPr lang="en-US" dirty="0" smtClean="0"/>
              <a:t>What value does Pry provide to you as a </a:t>
            </a:r>
            <a:r>
              <a:rPr lang="en-US" smtClean="0"/>
              <a:t>Cookbook Developer?</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r>
              <a:rPr lang="en-US" dirty="0"/>
              <a:t>?</a:t>
            </a:r>
            <a:endParaRPr lang="en-US" dirty="0" smtClean="0"/>
          </a:p>
        </p:txBody>
      </p:sp>
    </p:spTree>
    <p:extLst>
      <p:ext uri="{BB962C8B-B14F-4D97-AF65-F5344CB8AC3E}">
        <p14:creationId xmlns:p14="http://schemas.microsoft.com/office/powerpoint/2010/main" val="570223909"/>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Write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b="1" dirty="0" smtClean="0"/>
              <a:t>Refactoring to Multiple Platforms</a:t>
            </a:r>
            <a:endParaRPr lang="en-US" b="1"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909344343"/>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Node Object</a:t>
            </a:r>
            <a:endParaRPr lang="en-US" dirty="0"/>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a:t>
            </a:r>
            <a:r>
              <a:rPr lang="en-US" dirty="0" smtClean="0">
                <a:gradFill>
                  <a:gsLst>
                    <a:gs pos="0">
                      <a:srgbClr val="FFFFFF"/>
                    </a:gs>
                    <a:gs pos="100000">
                      <a:srgbClr val="FFFFFF"/>
                    </a:gs>
                  </a:gsLst>
                  <a:lin ang="5400000" scaled="0"/>
                </a:gradFill>
              </a:rPr>
              <a:t>object</a:t>
            </a:r>
            <a:endParaRPr lang="en-US" dirty="0">
              <a:gradFill>
                <a:gsLst>
                  <a:gs pos="0">
                    <a:srgbClr val="FFFFFF"/>
                  </a:gs>
                  <a:gs pos="100000">
                    <a:srgbClr val="FFFFFF"/>
                  </a:gs>
                </a:gsLst>
                <a:lin ang="5400000" scaled="0"/>
              </a:gradFill>
            </a:endParaRPr>
          </a:p>
          <a:p>
            <a:pPr algn="ctr" defTabSz="914099">
              <a:lnSpc>
                <a:spcPct val="150000"/>
              </a:lnSpc>
            </a:pPr>
            <a:r>
              <a:rPr lang="en-US" sz="5400" dirty="0" smtClean="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Load Cookbooks</a:t>
            </a: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cookbook defined attributes</a:t>
            </a: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smtClean="0">
                <a:solidFill>
                  <a:schemeClr val="bg1"/>
                </a:solidFill>
              </a:rPr>
              <a:t>automatic</a:t>
            </a:r>
            <a:endParaRPr lang="en-US" sz="1800" dirty="0" smtClean="0">
              <a:solidFill>
                <a:schemeClr val="bg1"/>
              </a:solidFill>
            </a:endParaRPr>
          </a:p>
        </p:txBody>
      </p:sp>
      <p:sp>
        <p:nvSpPr>
          <p:cNvPr id="26" name="TextBox 25"/>
          <p:cNvSpPr txBox="1"/>
          <p:nvPr/>
        </p:nvSpPr>
        <p:spPr bwMode="white">
          <a:xfrm>
            <a:off x="8026744" y="5860649"/>
            <a:ext cx="2359645" cy="1051375"/>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smtClean="0">
                <a:solidFill>
                  <a:schemeClr val="bg1"/>
                </a:solidFill>
              </a:rPr>
              <a:t>default</a:t>
            </a:r>
          </a:p>
          <a:p>
            <a:pPr algn="ctr"/>
            <a:r>
              <a:rPr lang="en-US" sz="1800" dirty="0" smtClean="0">
                <a:solidFill>
                  <a:schemeClr val="bg1"/>
                </a:solidFill>
              </a:rPr>
              <a:t>normal</a:t>
            </a:r>
          </a:p>
          <a:p>
            <a:pPr algn="ctr"/>
            <a:r>
              <a:rPr lang="en-US" sz="1800" dirty="0" smtClean="0">
                <a:solidFill>
                  <a:schemeClr val="bg1"/>
                </a:solidFill>
              </a:rPr>
              <a:t>override</a:t>
            </a: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smtClean="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Time to remove all the hard-coded values and make them attributes.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 recipe to use a Node attribute</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Create the attributes file and add the Node attribute</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411304008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the Value with a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smtClean="0"/>
              <a:t>package node['</a:t>
            </a:r>
            <a:r>
              <a:rPr lang="en-US" dirty="0" err="1" smtClean="0"/>
              <a:t>httpd</a:t>
            </a:r>
            <a:r>
              <a:rPr lang="en-US" dirty="0" smtClean="0"/>
              <a:t>']['</a:t>
            </a:r>
            <a:r>
              <a:rPr lang="en-US" dirty="0" err="1" smtClean="0"/>
              <a:t>package_name</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A change means a chance for us to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FFFFFF</a:t>
            </a:r>
            <a:r>
              <a:rPr lang="en-US" dirty="0"/>
              <a:t>...</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smtClean="0"/>
              <a:t>tmp</a:t>
            </a:r>
            <a:r>
              <a:rPr lang="en-US" dirty="0" smtClean="0"/>
              <a:t>/d</a:t>
            </a:r>
            <a:r>
              <a:rPr lang="is-IS" dirty="0" smtClean="0"/>
              <a:t>2017</a:t>
            </a:r>
            <a:r>
              <a:rPr lang="en-US" dirty="0" smtClean="0"/>
              <a:t>1026-15641-1adgkog/cookbooks/</a:t>
            </a:r>
            <a:r>
              <a:rPr lang="en-US" dirty="0" err="1" smtClean="0"/>
              <a:t>httpd</a:t>
            </a:r>
            <a:r>
              <a:rPr lang="en-US" dirty="0" smtClean="0"/>
              <a:t>/recipes/install.rb:6:in </a:t>
            </a:r>
            <a:r>
              <a:rPr lang="en-US" dirty="0"/>
              <a:t>`</a:t>
            </a:r>
            <a:r>
              <a:rPr lang="en-US" dirty="0" err="1"/>
              <a:t>from_file</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5927265"/>
            <a:ext cx="14420850" cy="1004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379097730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15524</TotalTime>
  <Words>4191</Words>
  <Application>Microsoft Macintosh PowerPoint</Application>
  <PresentationFormat>Custom</PresentationFormat>
  <Paragraphs>456</Paragraphs>
  <Slides>45</Slides>
  <Notes>43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Courier New</vt:lpstr>
      <vt:lpstr>ＭＳ Ｐゴシック</vt:lpstr>
      <vt:lpstr>Wingdings</vt:lpstr>
      <vt:lpstr>Arial</vt: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 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Setup a Break Point</vt:lpstr>
      <vt:lpstr>Refactor Remaining Resources</vt:lpstr>
      <vt:lpstr>Update the Recipe to use the Node Attribute</vt:lpstr>
      <vt:lpstr>Execute the Tests to See it Fail</vt:lpstr>
      <vt:lpstr>Add the Default Node Attribute</vt:lpstr>
      <vt:lpstr>Execute the Tests to See it Pass</vt:lpstr>
      <vt:lpstr>Refactor Remaining Resources</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2184</cp:revision>
  <cp:lastPrinted>2015-02-07T23:49:10Z</cp:lastPrinted>
  <dcterms:created xsi:type="dcterms:W3CDTF">2012-09-13T17:36:07Z</dcterms:created>
  <dcterms:modified xsi:type="dcterms:W3CDTF">2017-04-17T16:02:09Z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