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52"/>
  </p:notesMasterIdLst>
  <p:handoutMasterIdLst>
    <p:handoutMasterId r:id="rId53"/>
  </p:handoutMasterIdLst>
  <p:sldIdLst>
    <p:sldId id="256" r:id="rId7"/>
    <p:sldId id="257" r:id="rId8"/>
    <p:sldId id="307" r:id="rId9"/>
    <p:sldId id="308" r:id="rId10"/>
    <p:sldId id="309" r:id="rId11"/>
    <p:sldId id="277" r:id="rId12"/>
    <p:sldId id="280" r:id="rId13"/>
    <p:sldId id="278" r:id="rId14"/>
    <p:sldId id="282" r:id="rId15"/>
    <p:sldId id="279" r:id="rId16"/>
    <p:sldId id="283" r:id="rId17"/>
    <p:sldId id="284" r:id="rId18"/>
    <p:sldId id="285" r:id="rId19"/>
    <p:sldId id="286" r:id="rId20"/>
    <p:sldId id="288" r:id="rId21"/>
    <p:sldId id="287" r:id="rId22"/>
    <p:sldId id="306" r:id="rId23"/>
    <p:sldId id="289" r:id="rId24"/>
    <p:sldId id="290" r:id="rId25"/>
    <p:sldId id="310" r:id="rId26"/>
    <p:sldId id="292" r:id="rId27"/>
    <p:sldId id="311" r:id="rId28"/>
    <p:sldId id="316" r:id="rId29"/>
    <p:sldId id="293" r:id="rId30"/>
    <p:sldId id="312" r:id="rId31"/>
    <p:sldId id="294" r:id="rId32"/>
    <p:sldId id="295" r:id="rId33"/>
    <p:sldId id="296" r:id="rId34"/>
    <p:sldId id="297" r:id="rId35"/>
    <p:sldId id="298" r:id="rId36"/>
    <p:sldId id="299" r:id="rId37"/>
    <p:sldId id="313" r:id="rId38"/>
    <p:sldId id="301" r:id="rId39"/>
    <p:sldId id="315" r:id="rId40"/>
    <p:sldId id="314" r:id="rId41"/>
    <p:sldId id="300" r:id="rId42"/>
    <p:sldId id="302" r:id="rId43"/>
    <p:sldId id="303" r:id="rId44"/>
    <p:sldId id="304" r:id="rId45"/>
    <p:sldId id="305" r:id="rId46"/>
    <p:sldId id="317" r:id="rId47"/>
    <p:sldId id="275" r:id="rId48"/>
    <p:sldId id="276" r:id="rId49"/>
    <p:sldId id="318" r:id="rId50"/>
    <p:sldId id="267" r:id="rId51"/>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3"/>
    <p:restoredTop sz="76709"/>
  </p:normalViewPr>
  <p:slideViewPr>
    <p:cSldViewPr snapToGrid="0">
      <p:cViewPr varScale="1">
        <p:scale>
          <a:sx n="103" d="100"/>
          <a:sy n="103" d="100"/>
        </p:scale>
        <p:origin x="184" y="176"/>
      </p:cViewPr>
      <p:guideLst>
        <p:guide orient="horz" pos="894"/>
        <p:guide pos="9120"/>
      </p:guideLst>
    </p:cSldViewPr>
  </p:slideViewPr>
  <p:notesTextViewPr>
    <p:cViewPr>
      <p:scale>
        <a:sx n="170" d="100"/>
        <a:sy n="17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notesMaster" Target="notesMasters/notesMaster1.xml"/><Relationship Id="rId53" Type="http://schemas.openxmlformats.org/officeDocument/2006/relationships/handoutMaster" Target="handoutMasters/handoutMaster1.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2016-02-27</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2016-02-27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now have the fastest feedback open source software can buy us! And right on time because it is time to refactor the cookbook again.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31400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it is time to create the attributes file and define the necessary attribute.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229027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'chef' tool is able to generate attributes. All it requires is the name of the file when you are inside the cookbook. We are currently inside the cookbook directory so now we need to give it a name.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87524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standard name for the attributes file is 'default'. This command will generate an attributes file named '</a:t>
            </a:r>
            <a:r>
              <a:rPr lang="en-US" baseline="0" dirty="0" err="1" smtClean="0"/>
              <a:t>default.rb</a:t>
            </a:r>
            <a:r>
              <a:rPr lang="en-US" baseline="0" dirty="0" smtClean="0"/>
              <a:t>' in the attributes directory.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81553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verify that by looking</a:t>
            </a:r>
            <a:r>
              <a:rPr lang="en-US" baseline="0" dirty="0" smtClean="0"/>
              <a:t> in the attributes directory to see the file has been generated.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17021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a:t>
            </a:r>
            <a:r>
              <a:rPr lang="en-US" baseline="0" dirty="0" smtClean="0"/>
              <a:t> is time to edit the attributes file and define the node attribute. Here we are defining the node attribute at the default level. Setting it to default will allow other cookbooks to override it if necessary.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87824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change should fix</a:t>
            </a:r>
            <a:r>
              <a:rPr lang="en-US" baseline="0" dirty="0" smtClean="0"/>
              <a:t> all the examples that we broke when we used the node attribute without having defined it.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74981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results here show all the examples pass.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61126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all</a:t>
            </a:r>
            <a:r>
              <a:rPr lang="en-US" baseline="0" dirty="0" smtClean="0"/>
              <a:t> the expectations having been met we can confidently say that the cookbook has been refactored successfully.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8788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process of</a:t>
            </a:r>
            <a:r>
              <a:rPr lang="en-US" baseline="0" dirty="0" smtClean="0"/>
              <a:t> implementing the use of the node attribute in the recipe or in the attributes file we could have made a mistake. We proved that the examples would have caught the error. </a:t>
            </a:r>
          </a:p>
          <a:p>
            <a:endParaRPr lang="en-US" baseline="0" dirty="0" smtClean="0"/>
          </a:p>
          <a:p>
            <a:r>
              <a:rPr lang="en-US" baseline="0" dirty="0" smtClean="0"/>
              <a:t>What if an error occurred and we were unable to find it? Occasionally you will implement a change wrong and then find yourself staring at the failing expectations wondering what is wrong.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2996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simple typo that</a:t>
            </a:r>
            <a:r>
              <a:rPr lang="en-US" baseline="0" dirty="0" smtClean="0"/>
              <a:t> the examples would catch but when it comes time to find and fix the issue, our eyes may not immediately catch it. We may think the error lies somewhere in the recipe. If we cannot find it we keep running the tests and wondering what is going wrong.</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06807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module you will learn</a:t>
            </a:r>
            <a:r>
              <a:rPr lang="en-US" baseline="0" dirty="0" smtClean="0"/>
              <a:t> how to refactor a cookbook to use node attributes, employ pry to set up break points in your code, and make changes with confidence.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897492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a situation where our mental model of the state of things is different than the actual model of execution. The benefit of tests is that it allows us to express the expectations about the model of how the execution should run. Testing is like a experiment: </a:t>
            </a:r>
            <a:r>
              <a:rPr lang="en-US" dirty="0" smtClean="0"/>
              <a:t>setup; execute; verify.</a:t>
            </a:r>
          </a:p>
          <a:p>
            <a:endParaRPr lang="en-US" baseline="0" dirty="0" smtClean="0"/>
          </a:p>
          <a:p>
            <a:r>
              <a:rPr lang="en-US" baseline="0" dirty="0" smtClean="0"/>
              <a:t>That feedback is not very interactive. There are moments where you want to be to stop the execution at a particular point and ask some questions.</a:t>
            </a:r>
          </a:p>
          <a:p>
            <a:endParaRPr lang="en-US" dirty="0" smtClean="0"/>
          </a:p>
          <a:p>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45162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situation is one in which we want to use a tool called a debugger. Debuggers allow us to set up points where the execution flow will pause and allow us, the user, to interact with the system within the current context of where the execution paused.</a:t>
            </a:r>
          </a:p>
          <a:p>
            <a:endParaRPr lang="en-US" baseline="0" dirty="0" smtClean="0"/>
          </a:p>
          <a:p>
            <a:r>
              <a:rPr lang="en-US" baseline="0" dirty="0" smtClean="0"/>
              <a:t>Ruby has a well supported debugger project named 'Pry'. 'Pry' is a Ruby gem that is already installed in the Chef Development Kit (Chef DK).</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04639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explore using</a:t>
            </a:r>
            <a:r>
              <a:rPr lang="en-US" baseline="0" dirty="0" smtClean="0"/>
              <a:t> Pry we need to create an issue for ourselves to troubleshoot. Doing so will allow us to see some of the power of Pry.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78894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simple typo that</a:t>
            </a:r>
            <a:r>
              <a:rPr lang="en-US" baseline="0" dirty="0" smtClean="0"/>
              <a:t> the examples would catch but when it comes time to find and fix the issue, our eyes may not immediately catch it. We may think the error lies somewhere in the recipe. If we cannot find it we keep running the tests and wondering what is going wrong.</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234182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use Pry</a:t>
            </a:r>
            <a:r>
              <a:rPr lang="en-US" baseline="0" dirty="0" smtClean="0"/>
              <a:t> you first have to specify a require statement. The require here will look for a file name 'pry' give up on finding it locally and then look for the file inside all of the installed gems.</a:t>
            </a:r>
          </a:p>
          <a:p>
            <a:endParaRPr lang="en-US" baseline="0" dirty="0" smtClean="0"/>
          </a:p>
          <a:p>
            <a:r>
              <a:rPr lang="en-US" baseline="0" dirty="0" smtClean="0"/>
              <a:t>After the Pry code is loaded we access a method named 'binding' and then ask it to run 'pry'. 'binding' is a special method in Ruby that is like gaining access to the DNA of the current context. Pry, after it is loaded, will add the 'pry' method to the binding object to allow us the ability to setup a break point.</a:t>
            </a:r>
          </a:p>
          <a:p>
            <a:endParaRPr lang="en-US" baseline="0" dirty="0" smtClean="0"/>
          </a:p>
          <a:p>
            <a:r>
              <a:rPr lang="en-US" baseline="0" dirty="0" smtClean="0"/>
              <a:t>Wherever we want to set a breakpoint we can place these two lines.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434049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breakpoint cannot break itself. We need to execute the code to cause the execution to pause. The best way to do that is execute the tests that we have defined.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054457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execute the tests for the install specification so that it will process that recipe. After a moment of normal execution the flow will pause and you will be shown where in the code the execution has paused. Along the top is the name of the file with the line number where it is paused. Below is a source code listing line-by-line before and after the breakpoint.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227816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Below</a:t>
            </a:r>
            <a:r>
              <a:rPr lang="en-US" baseline="0" dirty="0" smtClean="0"/>
              <a:t> the summary of the code around the breakpoint is a prompt. Pry launches a Read-</a:t>
            </a:r>
            <a:r>
              <a:rPr lang="en-US" baseline="0" dirty="0" err="1" smtClean="0"/>
              <a:t>Eval</a:t>
            </a:r>
            <a:r>
              <a:rPr lang="en-US" baseline="0" dirty="0" smtClean="0"/>
              <a:t>-Print-Loop (REPL). At this prompt we can type in a number of commands and any Ruby code.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736626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 important provided by Pry is probably the 'help' command. Within the results of this you will see all the</a:t>
            </a:r>
            <a:r>
              <a:rPr lang="en-US" baseline="0" dirty="0" smtClean="0"/>
              <a:t> commands available. The help will display in a scrolling page like a Linux man page. To escape out of the help output and return to being able to type in commands you will need to enter the keystrokes ':q'</a:t>
            </a:r>
          </a:p>
          <a:p>
            <a:endParaRPr lang="en-US" baseline="0" dirty="0" smtClean="0"/>
          </a:p>
          <a:p>
            <a:r>
              <a:rPr lang="en-US" baseline="0" dirty="0" smtClean="0"/>
              <a:t>Instructor Note: This content introduces Pry but will not go into explaining all of the different features.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101216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Back</a:t>
            </a:r>
            <a:r>
              <a:rPr lang="en-US" baseline="0" dirty="0" smtClean="0"/>
              <a:t> at the prompt you can enter in any code that you would normally write within the recipe. In this case we can start to examine the node object to see that the node object does not have the top-level attribute set as we expected.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74809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initially</a:t>
            </a:r>
            <a:r>
              <a:rPr lang="en-US" baseline="0" dirty="0" smtClean="0"/>
              <a:t> set out to create a cookbook that was more modular we broke the concerns of the webserver into three different recipes. This would allow an opportunity for cookbook authors within our organization re-use components of the cookbook by including only the recipes that they want.</a:t>
            </a:r>
          </a:p>
          <a:p>
            <a:endParaRPr lang="en-US" baseline="0" dirty="0" smtClean="0"/>
          </a:p>
          <a:p>
            <a:r>
              <a:rPr lang="en-US" baseline="0" dirty="0" smtClean="0"/>
              <a:t>Sometimes you do not want to re-define an entire new recipe and simply want to provide a different name or version for the package; a single file path for the configuration file.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210670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interactive session allows us to verify the actual state quickly. When it does not match our mental model we can try multiple hypothesizes quickly. Here we may return back to the attribute file and copy the text within the attribute and attempt this again and see what is actually going on.</a:t>
            </a:r>
          </a:p>
          <a:p>
            <a:endParaRPr lang="en-US" baseline="0" dirty="0" smtClean="0"/>
          </a:p>
          <a:p>
            <a:r>
              <a:rPr lang="en-US" baseline="0" dirty="0" smtClean="0"/>
              <a:t>We see in this example that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473376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a:t>
            </a:r>
            <a:r>
              <a:rPr lang="en-US" baseline="0" dirty="0" smtClean="0"/>
              <a:t> are satisfied with what you have discovered it is time to exit. Pry provides two versions of exit:</a:t>
            </a:r>
          </a:p>
          <a:p>
            <a:endParaRPr lang="en-US" baseline="0" dirty="0" smtClean="0"/>
          </a:p>
          <a:p>
            <a:r>
              <a:rPr lang="en-US" baseline="0" dirty="0" smtClean="0"/>
              <a:t>'exit' which will resume the execution and stop at any other breakpoints along the way.</a:t>
            </a:r>
          </a:p>
          <a:p>
            <a:r>
              <a:rPr lang="en-US" baseline="0" dirty="0" smtClean="0"/>
              <a:t>'exit!' which halts the execution immediately and returns you to your shell.</a:t>
            </a:r>
          </a:p>
          <a:p>
            <a:endParaRPr lang="en-US" baseline="0" dirty="0" smtClean="0"/>
          </a:p>
          <a:p>
            <a:r>
              <a:rPr lang="en-US" baseline="0" dirty="0" smtClean="0"/>
              <a:t>In this situation we want to halt the execution immediately as we have discovered the issue.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065932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a:t>
            </a:r>
            <a:r>
              <a:rPr lang="en-US" baseline="0" dirty="0" smtClean="0"/>
              <a:t> discovered the issue in this scenario it is time to remove the breakpoint and restore the attributes code back to its correct state.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541539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simple typo that</a:t>
            </a:r>
            <a:r>
              <a:rPr lang="en-US" baseline="0" dirty="0" smtClean="0"/>
              <a:t> the examples would catch but when it comes time to find and fix the issue, our eyes may not immediately catch it. We may think the error lies somewhere in the recipe. If we cannot find it we keep running the tests and wondering what is going wrong.</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264686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small exercise</a:t>
            </a:r>
            <a:r>
              <a:rPr lang="en-US" baseline="0" dirty="0" smtClean="0"/>
              <a:t> focused on a small subset of what is possible with Pry. It is a powerful tool that will aid you in understand the execution of the system much faster than tests alone.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032153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it is</a:t>
            </a:r>
            <a:r>
              <a:rPr lang="en-US" baseline="0" dirty="0" smtClean="0"/>
              <a:t> your turn. Two recipes remain that I want you to refactor to use attributes. Follow the same workflow you used here. As a bonus try using Pry again to reinforce setting it up and navigating through the execution flow with it.</a:t>
            </a:r>
            <a:endParaRPr lang="en-US" dirty="0" smtClean="0"/>
          </a:p>
          <a:p>
            <a:endParaRPr lang="en-US" dirty="0" smtClean="0"/>
          </a:p>
          <a:p>
            <a:r>
              <a:rPr lang="en-US" dirty="0" smtClean="0"/>
              <a:t>Instructor Note: Allow 10 minutes to complete this exercise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492945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review the refactoring of the service resource. You returned first to the service resource in the service recipe and specify a node attribute that will give you the service name.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790763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executed the tests against all the recipes or the specific service recipe. A large set of errors appear as we saw last time. The error is telling us to define the node attribute.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874846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opened the default attributes file up and defined the new node attribute at the default level.</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80572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executed the tests again and saw all the expectation have been met successfully.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01672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Within each recipe we defined the resources  necessary to bring the webserver into the desired state. When we expressed these resources we did so with values that worked for this platform and version of the Operating System (OS).</a:t>
            </a:r>
          </a:p>
          <a:p>
            <a:endParaRPr lang="en-US" baseline="0" dirty="0" smtClean="0"/>
          </a:p>
          <a:p>
            <a:r>
              <a:rPr lang="en-US" baseline="0" dirty="0" smtClean="0"/>
              <a:t>The configuration recipe defined a file resource with a path to the location for the default HTML page. This path is hard-coded for this particular platform. If we had a situation where another cookbook or environment or role wanted to use this recipe but provide a custom value we could not do that unless we talk about making the file path a node attribute.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64220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Congratulations. Now you have</a:t>
            </a:r>
            <a:r>
              <a:rPr lang="en-US" baseline="0" dirty="0" smtClean="0"/>
              <a:t> completely refactored the resources in the cookbook to use node attributes.</a:t>
            </a:r>
          </a:p>
          <a:p>
            <a:endParaRPr lang="en-US" baseline="0" dirty="0" smtClean="0"/>
          </a:p>
          <a:p>
            <a:r>
              <a:rPr lang="en-US" baseline="0" dirty="0" smtClean="0"/>
              <a:t>Let's have a discussion.</a:t>
            </a:r>
          </a:p>
          <a:p>
            <a:endParaRPr lang="en-US" baseline="0" dirty="0" smtClean="0"/>
          </a:p>
          <a:p>
            <a:r>
              <a:rPr lang="en-US" baseline="0" dirty="0" smtClean="0"/>
              <a:t>Instructor Note: We did not review the configuration recipe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7936390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With large groups I often find it better to have individuals turn to the individuals around them, form groups of whatever size they feel comfortable, and have them take turns asking and answering the questions. When all the groups are done I then open the discussion up to the entire group allowing each group or individuals to share their answers.</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424198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Before</a:t>
            </a:r>
            <a:r>
              <a:rPr lang="en-US" baseline="0" dirty="0" smtClean="0"/>
              <a:t> we complete this section, let us pause for questions.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705112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With the resources now using node attributes we are ready to explore the last section which will challenge us to expand the scope of this cookbook to support multiple platforms.</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02235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Cookbooks</a:t>
            </a:r>
            <a:r>
              <a:rPr lang="en-US" baseline="0" dirty="0" smtClean="0"/>
              <a:t> can define node attributes which are added to the node object after the initial discovery is done by </a:t>
            </a:r>
            <a:r>
              <a:rPr lang="en-US" baseline="0" dirty="0" err="1" smtClean="0"/>
              <a:t>Ohai</a:t>
            </a:r>
            <a:r>
              <a:rPr lang="en-US" baseline="0" dirty="0" smtClean="0"/>
              <a:t>. </a:t>
            </a:r>
            <a:r>
              <a:rPr lang="en-US" baseline="0" dirty="0" err="1" smtClean="0"/>
              <a:t>Ohai</a:t>
            </a:r>
            <a:r>
              <a:rPr lang="en-US" baseline="0" dirty="0" smtClean="0"/>
              <a:t> attributes are considered automatic and cannot be overwritten. However, the attributes defined in a cookbook can come in variety of levels. This allows for cookbooks to define a base value which another cookbook can replace when needed.</a:t>
            </a:r>
          </a:p>
          <a:p>
            <a:endParaRPr lang="en-US" baseline="0" dirty="0" smtClean="0"/>
          </a:p>
          <a:p>
            <a:r>
              <a:rPr lang="en-US" baseline="0" dirty="0" smtClean="0"/>
              <a:t>That is the kind of flexibility that we want to implement in our cookbook.</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79334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Together</a:t>
            </a:r>
            <a:r>
              <a:rPr lang="en-US" baseline="0" dirty="0" smtClean="0"/>
              <a:t> we will walk through refactoring the install recipe continuing to use our tests to prove that we have not caused a regression in recipes.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40110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a:t>
            </a:r>
            <a:r>
              <a:rPr lang="en-US" baseline="0" dirty="0" smtClean="0"/>
              <a:t> we have expectations in place we can start with a change to the install recipe. Here we are replacing the package name with a node attribute that we have yet to define in the attributes file.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3673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made a change. </a:t>
            </a:r>
            <a:r>
              <a:rPr lang="en-US" dirty="0" smtClean="0"/>
              <a:t>Before</a:t>
            </a:r>
            <a:r>
              <a:rPr lang="en-US" baseline="0" dirty="0" smtClean="0"/>
              <a:t> we define the node attribute we should run the tests.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76922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executin</a:t>
            </a:r>
            <a:r>
              <a:rPr lang="en-US" baseline="0" dirty="0" smtClean="0"/>
              <a:t>g '</a:t>
            </a:r>
            <a:r>
              <a:rPr lang="en-US" baseline="0" dirty="0" err="1" smtClean="0"/>
              <a:t>rspec</a:t>
            </a:r>
            <a:r>
              <a:rPr lang="en-US" baseline="0" dirty="0" smtClean="0"/>
              <a:t>' against all the examples that we have defined we see a large number of failures. The failure summary will show us that the chef run failed with an error. This error is informing us that we attempted to retrieve an attribute from the node object that does not exist. All of the failures should be the same.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17749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2016</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7</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2016</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7</a:t>
            </a:r>
            <a:r>
              <a:rPr lang="en-US" dirty="0" smtClean="0">
                <a:solidFill>
                  <a:srgbClr val="7F7F7F"/>
                </a:solidFill>
                <a:latin typeface="+mn-lt"/>
                <a:ea typeface="+mn-ea"/>
                <a:cs typeface="+mn-cs"/>
              </a:rPr>
              <a:t>-</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hyperlink" Target="http://pryrepl.or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hyperlink" Target="https://docs.chef.io/attributes.html#attribute-precedenc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Testing </a:t>
            </a:r>
            <a:r>
              <a:rPr lang="en-US" dirty="0" smtClean="0"/>
              <a:t>While Refactoring to Attributes</a:t>
            </a:r>
            <a:endParaRPr lang="en-US" dirty="0"/>
          </a:p>
        </p:txBody>
      </p:sp>
      <p:sp>
        <p:nvSpPr>
          <p:cNvPr id="3" name="Text Placeholder 2"/>
          <p:cNvSpPr>
            <a:spLocks noGrp="1"/>
          </p:cNvSpPr>
          <p:nvPr>
            <p:ph type="body" sz="quarter" idx="10"/>
          </p:nvPr>
        </p:nvSpPr>
        <p:spPr/>
        <p:txBody>
          <a:bodyPr/>
          <a:lstStyle/>
          <a:p>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15008">
            <a:off x="8248797" y="4361540"/>
            <a:ext cx="5826443" cy="2995763"/>
          </a:xfrm>
          <a:prstGeom prst="rect">
            <a:avLst/>
          </a:prstGeom>
          <a:solidFill>
            <a:srgbClr val="FFFFFF">
              <a:shade val="85000"/>
            </a:srgbClr>
          </a:solidFill>
          <a:ln w="190500" cap="rnd">
            <a:solidFill>
              <a:srgbClr val="FFFFFF"/>
            </a:solidFill>
          </a:ln>
          <a:effectLst>
            <a:outerShdw blurRad="50800" dist="76200" dir="2700000" algn="tl" rotWithShape="0">
              <a:prstClr val="black">
                <a:alpha val="40000"/>
              </a:prst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r>
              <a:rPr lang="en-US" dirty="0" smtClean="0"/>
              <a:t>We definitely broke it! Now, let's fix it.</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ü"/>
            </a:pPr>
            <a:r>
              <a:rPr lang="en-US" dirty="0"/>
              <a:t>Execute the tests and verify the tests fail</a:t>
            </a:r>
          </a:p>
          <a:p>
            <a:pPr marL="342900" indent="-342900">
              <a:buFont typeface="Wingdings" charset="2"/>
              <a:buChar char="q"/>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428628171"/>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Usage: chef generate attribute [path/to/cookbook] NAME [options]</a:t>
            </a:r>
          </a:p>
          <a:p>
            <a:r>
              <a:rPr lang="en-US" dirty="0"/>
              <a:t>    -C, --copyright COPYRIGHT        Name of the copyright </a:t>
            </a:r>
            <a:r>
              <a:rPr lang="en-US" dirty="0" err="1" smtClean="0"/>
              <a:t>hol</a:t>
            </a:r>
            <a:r>
              <a:rPr lang="en-US" dirty="0" smtClean="0"/>
              <a:t>...</a:t>
            </a:r>
            <a:endParaRPr lang="en-US" dirty="0"/>
          </a:p>
          <a:p>
            <a:r>
              <a:rPr lang="en-US" dirty="0"/>
              <a:t>    -m, --email EMAIL                Email address of the </a:t>
            </a:r>
            <a:r>
              <a:rPr lang="en-US" dirty="0" smtClean="0"/>
              <a:t>auth...</a:t>
            </a:r>
            <a:endParaRPr lang="en-US" dirty="0"/>
          </a:p>
          <a:p>
            <a:r>
              <a:rPr lang="en-US" dirty="0"/>
              <a:t>    -a, --generator-</a:t>
            </a:r>
            <a:r>
              <a:rPr lang="en-US" dirty="0" err="1"/>
              <a:t>arg</a:t>
            </a:r>
            <a:r>
              <a:rPr lang="en-US" dirty="0"/>
              <a:t> KEY=VALUE    Use to set </a:t>
            </a:r>
            <a:r>
              <a:rPr lang="en-US" dirty="0" smtClean="0"/>
              <a:t>arbitrary     ...</a:t>
            </a:r>
            <a:endParaRPr lang="en-US" dirty="0"/>
          </a:p>
          <a:p>
            <a:r>
              <a:rPr lang="en-US" dirty="0"/>
              <a:t>    -I, --license LICENSE            </a:t>
            </a:r>
            <a:r>
              <a:rPr lang="en-US" dirty="0" err="1"/>
              <a:t>all_rights</a:t>
            </a:r>
            <a:r>
              <a:rPr lang="en-US" dirty="0"/>
              <a:t>, apache2, </a:t>
            </a:r>
            <a:r>
              <a:rPr lang="en-US" dirty="0" err="1"/>
              <a:t>mit</a:t>
            </a:r>
            <a:r>
              <a:rPr lang="en-US" dirty="0" smtClean="0"/>
              <a:t>,...</a:t>
            </a:r>
            <a:endParaRPr lang="en-US" dirty="0"/>
          </a:p>
          <a:p>
            <a:r>
              <a:rPr lang="en-US" dirty="0"/>
              <a:t>    -g GENERATOR_COOKBOOK_PATH,      Use </a:t>
            </a:r>
            <a:r>
              <a:rPr lang="en-US" dirty="0" smtClean="0"/>
              <a:t>GENERATOR_COOKBOOK_PA...</a:t>
            </a:r>
            <a:endParaRPr lang="en-US" dirty="0"/>
          </a:p>
          <a:p>
            <a:r>
              <a:rPr lang="en-US" dirty="0"/>
              <a:t>        --generator-cookbook</a:t>
            </a:r>
          </a:p>
        </p:txBody>
      </p:sp>
      <p:sp>
        <p:nvSpPr>
          <p:cNvPr id="3" name="Text Placeholder 2"/>
          <p:cNvSpPr>
            <a:spLocks noGrp="1"/>
          </p:cNvSpPr>
          <p:nvPr>
            <p:ph type="body" sz="quarter" idx="11"/>
          </p:nvPr>
        </p:nvSpPr>
        <p:spPr/>
        <p:txBody>
          <a:bodyPr/>
          <a:lstStyle/>
          <a:p>
            <a:r>
              <a:rPr lang="en-US" dirty="0" smtClean="0"/>
              <a:t>&gt; chef generate attribute --help</a:t>
            </a:r>
            <a:endParaRPr lang="en-US" dirty="0"/>
          </a:p>
        </p:txBody>
      </p:sp>
      <p:sp>
        <p:nvSpPr>
          <p:cNvPr id="4" name="Content Placeholder 3"/>
          <p:cNvSpPr>
            <a:spLocks noGrp="1"/>
          </p:cNvSpPr>
          <p:nvPr>
            <p:ph sz="quarter" idx="12"/>
          </p:nvPr>
        </p:nvSpPr>
        <p:spPr>
          <a:xfrm>
            <a:off x="1127883" y="2339515"/>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Ask Chef How to Generate an Attributes File</a:t>
            </a:r>
            <a:endParaRPr lang="en-US" dirty="0"/>
          </a:p>
        </p:txBody>
      </p:sp>
    </p:spTree>
    <p:extLst>
      <p:ext uri="{BB962C8B-B14F-4D97-AF65-F5344CB8AC3E}">
        <p14:creationId xmlns:p14="http://schemas.microsoft.com/office/powerpoint/2010/main" val="3881008123"/>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Compiling Cookbooks...</a:t>
            </a:r>
          </a:p>
          <a:p>
            <a:r>
              <a:rPr lang="en-US" dirty="0"/>
              <a:t>Recipe: </a:t>
            </a:r>
            <a:r>
              <a:rPr lang="en-US" dirty="0" err="1"/>
              <a:t>code_generator</a:t>
            </a:r>
            <a:r>
              <a:rPr lang="en-US" dirty="0"/>
              <a:t>::attribute</a:t>
            </a:r>
          </a:p>
          <a:p>
            <a:r>
              <a:rPr lang="en-US" dirty="0"/>
              <a:t>  * directory[/home/chef/</a:t>
            </a:r>
            <a:r>
              <a:rPr lang="en-US" dirty="0" err="1"/>
              <a:t>httpd</a:t>
            </a:r>
            <a:r>
              <a:rPr lang="en-US" dirty="0"/>
              <a:t>/attributes] action create</a:t>
            </a:r>
          </a:p>
          <a:p>
            <a:r>
              <a:rPr lang="en-US" dirty="0"/>
              <a:t>    - create new directory /home/chef/</a:t>
            </a:r>
            <a:r>
              <a:rPr lang="en-US" dirty="0" err="1"/>
              <a:t>httpd</a:t>
            </a:r>
            <a:r>
              <a:rPr lang="en-US" dirty="0"/>
              <a:t>/attributes</a:t>
            </a:r>
          </a:p>
          <a:p>
            <a:r>
              <a:rPr lang="en-US" dirty="0"/>
              <a:t>  * template[/home/chef/</a:t>
            </a:r>
            <a:r>
              <a:rPr lang="en-US" dirty="0" err="1"/>
              <a:t>httpd</a:t>
            </a:r>
            <a:r>
              <a:rPr lang="en-US" dirty="0"/>
              <a:t>/attributes/</a:t>
            </a:r>
            <a:r>
              <a:rPr lang="en-US" dirty="0" err="1"/>
              <a:t>default.rb</a:t>
            </a:r>
            <a:r>
              <a:rPr lang="en-US" dirty="0"/>
              <a:t>] action create</a:t>
            </a:r>
          </a:p>
          <a:p>
            <a:r>
              <a:rPr lang="en-US" dirty="0"/>
              <a:t>    - create new file /home/chef/</a:t>
            </a:r>
            <a:r>
              <a:rPr lang="en-US" dirty="0" err="1"/>
              <a:t>httpd</a:t>
            </a:r>
            <a:r>
              <a:rPr lang="en-US" dirty="0"/>
              <a:t>/attributes/</a:t>
            </a:r>
            <a:r>
              <a:rPr lang="en-US" dirty="0" err="1"/>
              <a:t>default.rb</a:t>
            </a:r>
            <a:endParaRPr lang="en-US" dirty="0"/>
          </a:p>
          <a:p>
            <a:r>
              <a:rPr lang="en-US" dirty="0"/>
              <a:t>    - update content in file /home/chef/</a:t>
            </a:r>
            <a:r>
              <a:rPr lang="en-US" dirty="0" err="1"/>
              <a:t>httpd</a:t>
            </a:r>
            <a:r>
              <a:rPr lang="en-US" dirty="0"/>
              <a:t>/attributes/</a:t>
            </a:r>
            <a:r>
              <a:rPr lang="en-US" dirty="0" err="1"/>
              <a:t>default.rb</a:t>
            </a:r>
            <a:r>
              <a:rPr lang="en-US" dirty="0"/>
              <a:t> from none to e3b0c4</a:t>
            </a:r>
          </a:p>
          <a:p>
            <a:r>
              <a:rPr lang="en-US" dirty="0"/>
              <a:t>    (diff output suppressed by </a:t>
            </a:r>
            <a:r>
              <a:rPr lang="en-US" dirty="0" err="1"/>
              <a:t>config</a:t>
            </a:r>
            <a:r>
              <a:rPr lang="en-US" dirty="0"/>
              <a:t>)</a:t>
            </a:r>
          </a:p>
        </p:txBody>
      </p:sp>
      <p:sp>
        <p:nvSpPr>
          <p:cNvPr id="3" name="Text Placeholder 2"/>
          <p:cNvSpPr>
            <a:spLocks noGrp="1"/>
          </p:cNvSpPr>
          <p:nvPr>
            <p:ph type="body" sz="quarter" idx="11"/>
          </p:nvPr>
        </p:nvSpPr>
        <p:spPr/>
        <p:txBody>
          <a:bodyPr/>
          <a:lstStyle/>
          <a:p>
            <a:r>
              <a:rPr lang="en-US" dirty="0" smtClean="0"/>
              <a:t>&gt; chef generate attribute default</a:t>
            </a:r>
            <a:endParaRPr lang="en-US" dirty="0"/>
          </a:p>
        </p:txBody>
      </p:sp>
      <p:sp>
        <p:nvSpPr>
          <p:cNvPr id="4" name="Content Placeholder 3"/>
          <p:cNvSpPr>
            <a:spLocks noGrp="1"/>
          </p:cNvSpPr>
          <p:nvPr>
            <p:ph sz="quarter" idx="12"/>
          </p:nvPr>
        </p:nvSpPr>
        <p:spPr>
          <a:xfrm>
            <a:off x="1127883" y="4953598"/>
            <a:ext cx="14420850" cy="557213"/>
          </a:xfrm>
        </p:spPr>
        <p:txBody>
          <a:bodyPr/>
          <a:lstStyle/>
          <a:p>
            <a:endParaRPr lang="en-US" dirty="0"/>
          </a:p>
        </p:txBody>
      </p:sp>
      <p:sp>
        <p:nvSpPr>
          <p:cNvPr id="5" name="Title 4"/>
          <p:cNvSpPr>
            <a:spLocks noGrp="1"/>
          </p:cNvSpPr>
          <p:nvPr>
            <p:ph type="title"/>
          </p:nvPr>
        </p:nvSpPr>
        <p:spPr/>
        <p:txBody>
          <a:bodyPr>
            <a:normAutofit fontScale="90000"/>
          </a:bodyPr>
          <a:lstStyle/>
          <a:p>
            <a:r>
              <a:rPr lang="en-US" dirty="0" smtClean="0"/>
              <a:t>Use Chef to Generate a Default Attributes File</a:t>
            </a:r>
            <a:endParaRPr lang="en-US" dirty="0"/>
          </a:p>
        </p:txBody>
      </p:sp>
    </p:spTree>
    <p:extLst>
      <p:ext uri="{BB962C8B-B14F-4D97-AF65-F5344CB8AC3E}">
        <p14:creationId xmlns:p14="http://schemas.microsoft.com/office/powerpoint/2010/main" val="1724112045"/>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attributes</a:t>
            </a:r>
          </a:p>
          <a:p>
            <a:r>
              <a:rPr lang="en-US" dirty="0"/>
              <a:t>└── </a:t>
            </a:r>
            <a:r>
              <a:rPr lang="en-US" dirty="0" err="1"/>
              <a:t>default.rb</a:t>
            </a:r>
            <a:endParaRPr lang="en-US" dirty="0"/>
          </a:p>
          <a:p>
            <a:endParaRPr lang="en-US" dirty="0"/>
          </a:p>
          <a:p>
            <a:r>
              <a:rPr lang="en-US" dirty="0"/>
              <a:t>0 directories, 1 file</a:t>
            </a:r>
          </a:p>
        </p:txBody>
      </p:sp>
      <p:sp>
        <p:nvSpPr>
          <p:cNvPr id="3" name="Text Placeholder 2"/>
          <p:cNvSpPr>
            <a:spLocks noGrp="1"/>
          </p:cNvSpPr>
          <p:nvPr>
            <p:ph type="body" sz="quarter" idx="11"/>
          </p:nvPr>
        </p:nvSpPr>
        <p:spPr/>
        <p:txBody>
          <a:bodyPr/>
          <a:lstStyle/>
          <a:p>
            <a:r>
              <a:rPr lang="en-US" dirty="0" smtClean="0"/>
              <a:t>&gt; tree attributes</a:t>
            </a:r>
            <a:endParaRPr lang="en-US" dirty="0"/>
          </a:p>
        </p:txBody>
      </p:sp>
      <p:sp>
        <p:nvSpPr>
          <p:cNvPr id="4" name="Content Placeholder 3"/>
          <p:cNvSpPr>
            <a:spLocks noGrp="1"/>
          </p:cNvSpPr>
          <p:nvPr>
            <p:ph sz="quarter" idx="12"/>
          </p:nvPr>
        </p:nvSpPr>
        <p:spPr>
          <a:xfrm>
            <a:off x="1127883" y="2836932"/>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View the Attributes File Generated</a:t>
            </a:r>
            <a:endParaRPr lang="en-US" dirty="0"/>
          </a:p>
        </p:txBody>
      </p:sp>
    </p:spTree>
    <p:extLst>
      <p:ext uri="{BB962C8B-B14F-4D97-AF65-F5344CB8AC3E}">
        <p14:creationId xmlns:p14="http://schemas.microsoft.com/office/powerpoint/2010/main" val="381921068"/>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the Default Node Attribute</a:t>
            </a:r>
            <a:endParaRPr lang="en-US" dirty="0"/>
          </a:p>
        </p:txBody>
      </p:sp>
      <p:sp>
        <p:nvSpPr>
          <p:cNvPr id="3" name="Content Placeholder 2"/>
          <p:cNvSpPr>
            <a:spLocks noGrp="1"/>
          </p:cNvSpPr>
          <p:nvPr>
            <p:ph sz="quarter" idx="10"/>
          </p:nvPr>
        </p:nvSpPr>
        <p:spPr/>
        <p:txBody>
          <a:bodyPr/>
          <a:lstStyle/>
          <a:p>
            <a:r>
              <a:rPr lang="en-US" dirty="0" smtClean="0"/>
              <a:t>default['</a:t>
            </a:r>
            <a:r>
              <a:rPr lang="en-US" dirty="0" err="1" smtClean="0"/>
              <a:t>httpd</a:t>
            </a:r>
            <a:r>
              <a:rPr lang="en-US" dirty="0" smtClean="0"/>
              <a:t>']['</a:t>
            </a:r>
            <a:r>
              <a:rPr lang="en-US" dirty="0" err="1" smtClean="0"/>
              <a:t>package_name</a:t>
            </a:r>
            <a:r>
              <a:rPr lang="en-US" dirty="0" smtClean="0"/>
              <a:t>'] = '</a:t>
            </a:r>
            <a:r>
              <a:rPr lang="en-US" dirty="0" err="1" smtClean="0"/>
              <a:t>httpd</a:t>
            </a:r>
            <a:r>
              <a:rPr lang="en-US" dirty="0" smtClean="0"/>
              <a:t>'</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6" name="Text Placeholder 5"/>
          <p:cNvSpPr>
            <a:spLocks noGrp="1"/>
          </p:cNvSpPr>
          <p:nvPr>
            <p:ph type="body" sz="quarter" idx="13"/>
          </p:nvPr>
        </p:nvSpPr>
        <p:spPr>
          <a:xfrm>
            <a:off x="1135042" y="2122065"/>
            <a:ext cx="14404273" cy="626533"/>
          </a:xfrm>
        </p:spPr>
        <p:txBody>
          <a:bodyPr/>
          <a:lstStyle/>
          <a:p>
            <a:endParaRPr lang="en-US" dirty="0"/>
          </a:p>
        </p:txBody>
      </p:sp>
    </p:spTree>
    <p:extLst>
      <p:ext uri="{BB962C8B-B14F-4D97-AF65-F5344CB8AC3E}">
        <p14:creationId xmlns:p14="http://schemas.microsoft.com/office/powerpoint/2010/main" val="3806422675"/>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r>
              <a:rPr lang="en-US" dirty="0" smtClean="0"/>
              <a:t>The work is done. Let's hope it's the right work. Run the tests!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2494958673"/>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endParaRPr lang="en-US" dirty="0"/>
          </a:p>
          <a:p>
            <a:endParaRPr lang="en-US" dirty="0"/>
          </a:p>
          <a:p>
            <a:r>
              <a:rPr lang="en-US" dirty="0"/>
              <a:t>Finished in 2.28 seconds (files took 4.28 seconds to load)</a:t>
            </a:r>
          </a:p>
          <a:p>
            <a:r>
              <a:rPr lang="en-US" dirty="0"/>
              <a:t>9</a:t>
            </a:r>
            <a:r>
              <a:rPr lang="en-US" dirty="0" smtClean="0"/>
              <a:t> </a:t>
            </a:r>
            <a:r>
              <a:rPr lang="en-US" dirty="0"/>
              <a:t>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27883" y="3884083"/>
            <a:ext cx="14420850" cy="539750"/>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Pass</a:t>
            </a:r>
            <a:endParaRPr lang="en-US" dirty="0"/>
          </a:p>
        </p:txBody>
      </p:sp>
    </p:spTree>
    <p:extLst>
      <p:ext uri="{BB962C8B-B14F-4D97-AF65-F5344CB8AC3E}">
        <p14:creationId xmlns:p14="http://schemas.microsoft.com/office/powerpoint/2010/main" val="4186313307"/>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r>
              <a:rPr lang="en-US" dirty="0" smtClean="0"/>
              <a:t>We made a change and we know it works!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ü"/>
            </a:pPr>
            <a:r>
              <a:rPr lang="en-US" dirty="0"/>
              <a:t>Execute the tests and verify the tests fail</a:t>
            </a:r>
          </a:p>
          <a:p>
            <a:pPr marL="342900" indent="-342900">
              <a:buFont typeface="Wingdings" charset="2"/>
              <a:buChar char="ü"/>
            </a:pPr>
            <a:r>
              <a:rPr lang="en-US" dirty="0"/>
              <a:t>Create the attributes file and add the Node attribute</a:t>
            </a:r>
          </a:p>
          <a:p>
            <a:pPr marL="342900" indent="-342900">
              <a:buFont typeface="Wingdings" charset="2"/>
              <a:buChar char="ü"/>
            </a:pPr>
            <a:r>
              <a:rPr lang="en-US" dirty="0"/>
              <a:t>Execute the tests and verify the tests pass</a:t>
            </a:r>
          </a:p>
        </p:txBody>
      </p:sp>
    </p:spTree>
    <p:extLst>
      <p:ext uri="{BB962C8B-B14F-4D97-AF65-F5344CB8AC3E}">
        <p14:creationId xmlns:p14="http://schemas.microsoft.com/office/powerpoint/2010/main" val="3922597039"/>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What if We Made a Typo?</a:t>
            </a:r>
            <a:endParaRPr lang="en-US" dirty="0"/>
          </a:p>
        </p:txBody>
      </p:sp>
      <p:sp>
        <p:nvSpPr>
          <p:cNvPr id="3" name="Subtitle 2"/>
          <p:cNvSpPr>
            <a:spLocks noGrp="1"/>
          </p:cNvSpPr>
          <p:nvPr>
            <p:ph type="subTitle" idx="1"/>
          </p:nvPr>
        </p:nvSpPr>
        <p:spPr/>
        <p:txBody>
          <a:bodyPr/>
          <a:lstStyle/>
          <a:p>
            <a:r>
              <a:rPr lang="en-US" dirty="0" smtClean="0"/>
              <a:t>While implementing the node attribute what if made </a:t>
            </a:r>
            <a:r>
              <a:rPr lang="en-US" smtClean="0"/>
              <a:t>a mistake?</a:t>
            </a:r>
            <a:endParaRPr lang="en-US" dirty="0"/>
          </a:p>
        </p:txBody>
      </p:sp>
    </p:spTree>
    <p:extLst>
      <p:ext uri="{BB962C8B-B14F-4D97-AF65-F5344CB8AC3E}">
        <p14:creationId xmlns:p14="http://schemas.microsoft.com/office/powerpoint/2010/main" val="2188955293"/>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Typos Like This One Will Waste Time</a:t>
            </a:r>
            <a:endParaRPr lang="en-US" dirty="0"/>
          </a:p>
        </p:txBody>
      </p:sp>
      <p:sp>
        <p:nvSpPr>
          <p:cNvPr id="3" name="Content Placeholder 2"/>
          <p:cNvSpPr>
            <a:spLocks noGrp="1"/>
          </p:cNvSpPr>
          <p:nvPr>
            <p:ph sz="quarter" idx="10"/>
          </p:nvPr>
        </p:nvSpPr>
        <p:spPr/>
        <p:txBody>
          <a:bodyPr/>
          <a:lstStyle/>
          <a:p>
            <a:r>
              <a:rPr lang="en-US" dirty="0"/>
              <a:t>default[</a:t>
            </a:r>
            <a:r>
              <a:rPr lang="en-US" dirty="0" smtClean="0"/>
              <a:t>'</a:t>
            </a:r>
            <a:r>
              <a:rPr lang="en-US" dirty="0" err="1" smtClean="0"/>
              <a:t>htpd</a:t>
            </a:r>
            <a:r>
              <a:rPr lang="en-US" dirty="0" smtClean="0"/>
              <a:t>'</a:t>
            </a:r>
            <a:r>
              <a:rPr lang="en-US" dirty="0"/>
              <a:t>]['</a:t>
            </a:r>
            <a:r>
              <a:rPr lang="en-US" dirty="0" err="1"/>
              <a:t>package_name</a:t>
            </a:r>
            <a:r>
              <a:rPr lang="en-US" dirty="0"/>
              <a:t>'] =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cxnSp>
        <p:nvCxnSpPr>
          <p:cNvPr id="11" name="Straight Connector 10"/>
          <p:cNvCxnSpPr/>
          <p:nvPr/>
        </p:nvCxnSpPr>
        <p:spPr>
          <a:xfrm>
            <a:off x="2971800" y="2584174"/>
            <a:ext cx="1162878"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8761825"/>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Refactor resources to use attributes</a:t>
            </a:r>
          </a:p>
          <a:p>
            <a:pPr marL="457200" indent="-457200">
              <a:buFont typeface="Wingdings" charset="2"/>
              <a:buChar char="Ø"/>
            </a:pPr>
            <a:r>
              <a:rPr lang="en-US" dirty="0" smtClean="0"/>
              <a:t>Use Pry to explore the current state of execution</a:t>
            </a:r>
          </a:p>
          <a:p>
            <a:pPr marL="457200" indent="-457200">
              <a:buFont typeface="Wingdings" charset="2"/>
              <a:buChar char="Ø"/>
            </a:pPr>
            <a:r>
              <a:rPr lang="en-US" dirty="0" smtClean="0"/>
              <a:t>Make changes to your recipes with confidence</a:t>
            </a: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Mental Model vs Actual Model</a:t>
            </a:r>
            <a:endParaRPr lang="en-US" dirty="0"/>
          </a:p>
        </p:txBody>
      </p:sp>
      <p:sp>
        <p:nvSpPr>
          <p:cNvPr id="3" name="Subtitle 2"/>
          <p:cNvSpPr>
            <a:spLocks noGrp="1"/>
          </p:cNvSpPr>
          <p:nvPr>
            <p:ph type="subTitle" idx="1"/>
          </p:nvPr>
        </p:nvSpPr>
        <p:spPr/>
        <p:txBody>
          <a:bodyPr/>
          <a:lstStyle/>
          <a:p>
            <a:r>
              <a:rPr lang="en-US" dirty="0" smtClean="0"/>
              <a:t>Faster feedback helps us build a greater mental model of the actual execution model. Tests that we define help strengthen it. However, tests are not very interactive as they are more like experiments. What we want is the ability to pause execution and look around.</a:t>
            </a:r>
            <a:endParaRPr lang="en-US" dirty="0"/>
          </a:p>
        </p:txBody>
      </p:sp>
    </p:spTree>
    <p:extLst>
      <p:ext uri="{BB962C8B-B14F-4D97-AF65-F5344CB8AC3E}">
        <p14:creationId xmlns:p14="http://schemas.microsoft.com/office/powerpoint/2010/main" val="77554254"/>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Pry a Debugger</a:t>
            </a:r>
            <a:endParaRPr lang="en-US" dirty="0"/>
          </a:p>
        </p:txBody>
      </p:sp>
      <p:sp>
        <p:nvSpPr>
          <p:cNvPr id="3" name="Subtitle 2"/>
          <p:cNvSpPr>
            <a:spLocks noGrp="1"/>
          </p:cNvSpPr>
          <p:nvPr>
            <p:ph type="subTitle" idx="1"/>
          </p:nvPr>
        </p:nvSpPr>
        <p:spPr/>
        <p:txBody>
          <a:bodyPr/>
          <a:lstStyle/>
          <a:p>
            <a:r>
              <a:rPr lang="en-US" dirty="0" smtClean="0"/>
              <a:t>Pry is a Ruby debugger that allows you to define break points. These breakpoints allow you to pause operation and interact with the current process being able to interrogate the current state of the system.</a:t>
            </a:r>
          </a:p>
        </p:txBody>
      </p:sp>
      <p:sp>
        <p:nvSpPr>
          <p:cNvPr id="4" name="Rectangle 3"/>
          <p:cNvSpPr/>
          <p:nvPr/>
        </p:nvSpPr>
        <p:spPr>
          <a:xfrm>
            <a:off x="6872688" y="7486302"/>
            <a:ext cx="2510624" cy="461665"/>
          </a:xfrm>
          <a:prstGeom prst="rect">
            <a:avLst/>
          </a:prstGeom>
        </p:spPr>
        <p:txBody>
          <a:bodyPr wrap="none">
            <a:spAutoFit/>
          </a:bodyPr>
          <a:lstStyle/>
          <a:p>
            <a:pPr algn="r"/>
            <a:r>
              <a:rPr lang="en-US" dirty="0">
                <a:hlinkClick r:id="rId3"/>
              </a:rPr>
              <a:t>http://</a:t>
            </a:r>
            <a:r>
              <a:rPr lang="en-US" dirty="0" err="1" smtClean="0">
                <a:hlinkClick r:id="rId3"/>
              </a:rPr>
              <a:t>pryrepl.org</a:t>
            </a:r>
            <a:endParaRPr lang="en-US" dirty="0"/>
          </a:p>
        </p:txBody>
      </p:sp>
    </p:spTree>
    <p:extLst>
      <p:ext uri="{BB962C8B-B14F-4D97-AF65-F5344CB8AC3E}">
        <p14:creationId xmlns:p14="http://schemas.microsoft.com/office/powerpoint/2010/main" val="1977674906"/>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Setup a Break Point</a:t>
            </a:r>
            <a:endParaRPr lang="en-US" dirty="0"/>
          </a:p>
        </p:txBody>
      </p:sp>
      <p:sp>
        <p:nvSpPr>
          <p:cNvPr id="3" name="Content Placeholder 2"/>
          <p:cNvSpPr>
            <a:spLocks noGrp="1"/>
          </p:cNvSpPr>
          <p:nvPr>
            <p:ph sz="quarter" idx="11"/>
          </p:nvPr>
        </p:nvSpPr>
        <p:spPr/>
        <p:txBody>
          <a:bodyPr/>
          <a:lstStyle/>
          <a:p>
            <a:r>
              <a:rPr lang="en-US" dirty="0" smtClean="0"/>
              <a:t>Time to make trouble for ourselves.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Mutate the code </a:t>
            </a:r>
            <a:r>
              <a:rPr lang="en-US" dirty="0" smtClean="0"/>
              <a:t>and add the breakpoint</a:t>
            </a:r>
          </a:p>
          <a:p>
            <a:pPr marL="342900" indent="-342900">
              <a:buFont typeface="Wingdings" charset="2"/>
              <a:buChar char="q"/>
            </a:pPr>
            <a:r>
              <a:rPr lang="en-US" dirty="0"/>
              <a:t>Execute the tests </a:t>
            </a:r>
            <a:r>
              <a:rPr lang="en-US" dirty="0" smtClean="0"/>
              <a:t>to cause the breakpoint to trigger</a:t>
            </a:r>
            <a:endParaRPr lang="en-US" dirty="0"/>
          </a:p>
          <a:p>
            <a:pPr marL="342900" indent="-342900">
              <a:buFont typeface="Wingdings" charset="2"/>
              <a:buChar char="q"/>
            </a:pPr>
            <a:r>
              <a:rPr lang="en-US" dirty="0"/>
              <a:t>Remove the breakpoint and restore the code</a:t>
            </a:r>
          </a:p>
        </p:txBody>
      </p:sp>
    </p:spTree>
    <p:extLst>
      <p:ext uri="{BB962C8B-B14F-4D97-AF65-F5344CB8AC3E}">
        <p14:creationId xmlns:p14="http://schemas.microsoft.com/office/powerpoint/2010/main" val="1580401416"/>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Typo in the Defined Attribute</a:t>
            </a:r>
            <a:endParaRPr lang="en-US" dirty="0"/>
          </a:p>
        </p:txBody>
      </p:sp>
      <p:sp>
        <p:nvSpPr>
          <p:cNvPr id="3" name="Content Placeholder 2"/>
          <p:cNvSpPr>
            <a:spLocks noGrp="1"/>
          </p:cNvSpPr>
          <p:nvPr>
            <p:ph sz="quarter" idx="10"/>
          </p:nvPr>
        </p:nvSpPr>
        <p:spPr/>
        <p:txBody>
          <a:bodyPr/>
          <a:lstStyle/>
          <a:p>
            <a:r>
              <a:rPr lang="en-US" dirty="0"/>
              <a:t>default[</a:t>
            </a:r>
            <a:r>
              <a:rPr lang="en-US" dirty="0" smtClean="0"/>
              <a:t>'</a:t>
            </a:r>
            <a:r>
              <a:rPr lang="en-US" dirty="0" err="1" smtClean="0"/>
              <a:t>htpd</a:t>
            </a:r>
            <a:r>
              <a:rPr lang="en-US" dirty="0" smtClean="0"/>
              <a:t>'</a:t>
            </a:r>
            <a:r>
              <a:rPr lang="en-US" dirty="0"/>
              <a:t>]['</a:t>
            </a:r>
            <a:r>
              <a:rPr lang="en-US" dirty="0" err="1"/>
              <a:t>package_name</a:t>
            </a:r>
            <a:r>
              <a:rPr lang="en-US" dirty="0"/>
              <a:t>'] =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cxnSp>
        <p:nvCxnSpPr>
          <p:cNvPr id="11" name="Straight Connector 10"/>
          <p:cNvCxnSpPr/>
          <p:nvPr/>
        </p:nvCxnSpPr>
        <p:spPr>
          <a:xfrm>
            <a:off x="2971800" y="2584174"/>
            <a:ext cx="1162878" cy="0"/>
          </a:xfrm>
          <a:prstGeom prst="line">
            <a:avLst/>
          </a:prstGeom>
          <a:ln w="63500">
            <a:solidFill>
              <a:srgbClr val="C0000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5849947"/>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Break Point in the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a:t>
            </a:r>
            <a:r>
              <a:rPr lang="is-IS" dirty="0" smtClean="0"/>
              <a:t>2016</a:t>
            </a:r>
            <a:r>
              <a:rPr lang="en-US" dirty="0" smtClean="0"/>
              <a:t> </a:t>
            </a:r>
            <a:r>
              <a:rPr lang="en-US" dirty="0"/>
              <a:t>The Authors, All Rights Reserved.</a:t>
            </a:r>
          </a:p>
          <a:p>
            <a:r>
              <a:rPr lang="en-US" dirty="0" smtClean="0"/>
              <a:t>require 'pry'</a:t>
            </a:r>
          </a:p>
          <a:p>
            <a:r>
              <a:rPr lang="en-US" dirty="0" err="1" smtClean="0"/>
              <a:t>binding.pry</a:t>
            </a:r>
            <a:endParaRPr lang="en-US" dirty="0" smtClean="0"/>
          </a:p>
          <a:p>
            <a:endParaRPr lang="en-US" dirty="0" smtClean="0"/>
          </a:p>
          <a:p>
            <a:r>
              <a:rPr lang="en-US" dirty="0" smtClean="0"/>
              <a:t>package </a:t>
            </a:r>
            <a:r>
              <a:rPr lang="en-US" dirty="0"/>
              <a:t>node['</a:t>
            </a:r>
            <a:r>
              <a:rPr lang="en-US" dirty="0" err="1"/>
              <a:t>httpd</a:t>
            </a:r>
            <a:r>
              <a:rPr lang="en-US" dirty="0"/>
              <a:t>']['</a:t>
            </a:r>
            <a:r>
              <a:rPr lang="en-US" dirty="0" err="1"/>
              <a:t>package_name</a:t>
            </a:r>
            <a:r>
              <a:rPr lang="en-US"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
        <p:nvSpPr>
          <p:cNvPr id="6" name="Text Placeholder 5"/>
          <p:cNvSpPr>
            <a:spLocks noGrp="1"/>
          </p:cNvSpPr>
          <p:nvPr>
            <p:ph type="body" sz="quarter" idx="13"/>
          </p:nvPr>
        </p:nvSpPr>
        <p:spPr>
          <a:xfrm>
            <a:off x="1135042" y="4757315"/>
            <a:ext cx="14404273" cy="1677352"/>
          </a:xfrm>
        </p:spPr>
        <p:txBody>
          <a:bodyPr/>
          <a:lstStyle/>
          <a:p>
            <a:r>
              <a:rPr lang="en-US" dirty="0" smtClean="0"/>
              <a:t>+</a:t>
            </a:r>
            <a:endParaRPr lang="en-US" dirty="0"/>
          </a:p>
        </p:txBody>
      </p:sp>
    </p:spTree>
    <p:extLst>
      <p:ext uri="{BB962C8B-B14F-4D97-AF65-F5344CB8AC3E}">
        <p14:creationId xmlns:p14="http://schemas.microsoft.com/office/powerpoint/2010/main" val="77402897"/>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Setup a Break Point</a:t>
            </a:r>
            <a:endParaRPr lang="en-US" dirty="0"/>
          </a:p>
        </p:txBody>
      </p:sp>
      <p:sp>
        <p:nvSpPr>
          <p:cNvPr id="3" name="Content Placeholder 2"/>
          <p:cNvSpPr>
            <a:spLocks noGrp="1"/>
          </p:cNvSpPr>
          <p:nvPr>
            <p:ph sz="quarter" idx="11"/>
          </p:nvPr>
        </p:nvSpPr>
        <p:spPr/>
        <p:txBody>
          <a:bodyPr/>
          <a:lstStyle/>
          <a:p>
            <a:r>
              <a:rPr lang="en-US" dirty="0" smtClean="0"/>
              <a:t>Time to pry into the code and see what it is going on.</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Mutate the code and add the breakpoint</a:t>
            </a:r>
          </a:p>
          <a:p>
            <a:pPr marL="342900" indent="-342900">
              <a:buFont typeface="Wingdings" charset="2"/>
              <a:buChar char="q"/>
            </a:pPr>
            <a:r>
              <a:rPr lang="en-US" dirty="0" smtClean="0"/>
              <a:t>Execute </a:t>
            </a:r>
            <a:r>
              <a:rPr lang="en-US" dirty="0"/>
              <a:t>the tests </a:t>
            </a:r>
            <a:r>
              <a:rPr lang="en-US" dirty="0" smtClean="0"/>
              <a:t>to cause the breakpoint to trigger</a:t>
            </a:r>
            <a:endParaRPr lang="en-US" dirty="0"/>
          </a:p>
          <a:p>
            <a:pPr marL="342900" indent="-342900">
              <a:buFont typeface="Wingdings" charset="2"/>
              <a:buChar char="q"/>
            </a:pPr>
            <a:r>
              <a:rPr lang="en-US" dirty="0"/>
              <a:t>Remove the breakpoint and restore the code</a:t>
            </a:r>
          </a:p>
        </p:txBody>
      </p:sp>
    </p:spTree>
    <p:extLst>
      <p:ext uri="{BB962C8B-B14F-4D97-AF65-F5344CB8AC3E}">
        <p14:creationId xmlns:p14="http://schemas.microsoft.com/office/powerpoint/2010/main" val="1493418283"/>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smtClean="0"/>
              <a:t>From</a:t>
            </a:r>
            <a:r>
              <a:rPr lang="en-US" sz="2400" dirty="0"/>
              <a:t>: /</a:t>
            </a:r>
            <a:r>
              <a:rPr lang="en-US" sz="2400" dirty="0" err="1" smtClean="0"/>
              <a:t>tmp</a:t>
            </a:r>
            <a:r>
              <a:rPr lang="en-US" sz="2400" dirty="0" smtClean="0"/>
              <a:t>/d</a:t>
            </a:r>
            <a:r>
              <a:rPr lang="is-IS" sz="2400" dirty="0" smtClean="0"/>
              <a:t>2016</a:t>
            </a:r>
            <a:r>
              <a:rPr lang="en-US" sz="2400" dirty="0" smtClean="0"/>
              <a:t>1026-17430-19i8bee/cookbooks/</a:t>
            </a:r>
            <a:r>
              <a:rPr lang="en-US" sz="2400" dirty="0" err="1" smtClean="0"/>
              <a:t>httpd</a:t>
            </a:r>
            <a:r>
              <a:rPr lang="en-US" sz="2400" dirty="0" smtClean="0"/>
              <a:t>/recipes/</a:t>
            </a:r>
            <a:r>
              <a:rPr lang="en-US" sz="2400" dirty="0" err="1" smtClean="0"/>
              <a:t>install.rb</a:t>
            </a:r>
            <a:r>
              <a:rPr lang="en-US" sz="2400" dirty="0" smtClean="0"/>
              <a:t> </a:t>
            </a:r>
            <a:r>
              <a:rPr lang="en-US" sz="2400" dirty="0"/>
              <a:t>@ line 7 Chef::</a:t>
            </a:r>
            <a:r>
              <a:rPr lang="en-US" sz="2400" dirty="0" err="1"/>
              <a:t>Mixin</a:t>
            </a:r>
            <a:r>
              <a:rPr lang="en-US" sz="2400" dirty="0"/>
              <a:t>::</a:t>
            </a:r>
            <a:r>
              <a:rPr lang="en-US" sz="2400" dirty="0" err="1"/>
              <a:t>FromFile#from_file</a:t>
            </a:r>
            <a:r>
              <a:rPr lang="en-US" sz="2400" dirty="0"/>
              <a:t>:</a:t>
            </a:r>
          </a:p>
          <a:p>
            <a:endParaRPr lang="en-US" sz="2400" dirty="0"/>
          </a:p>
          <a:p>
            <a:r>
              <a:rPr lang="en-US" sz="2400" dirty="0"/>
              <a:t>    2: # Cookbook Name:: </a:t>
            </a:r>
            <a:r>
              <a:rPr lang="en-US" sz="2400" dirty="0" err="1"/>
              <a:t>httpd</a:t>
            </a:r>
            <a:endParaRPr lang="en-US" sz="2400" dirty="0"/>
          </a:p>
          <a:p>
            <a:r>
              <a:rPr lang="en-US" sz="2400" dirty="0"/>
              <a:t>    3: # Recipe:: install</a:t>
            </a:r>
          </a:p>
          <a:p>
            <a:r>
              <a:rPr lang="en-US" sz="2400" dirty="0"/>
              <a:t>    4: #</a:t>
            </a:r>
          </a:p>
          <a:p>
            <a:r>
              <a:rPr lang="en-US" sz="2400" dirty="0"/>
              <a:t>    5: # Copyright (c) </a:t>
            </a:r>
            <a:r>
              <a:rPr lang="is-IS" sz="2400" dirty="0" smtClean="0"/>
              <a:t>2016</a:t>
            </a:r>
            <a:r>
              <a:rPr lang="en-US" sz="2400" dirty="0" smtClean="0"/>
              <a:t> </a:t>
            </a:r>
            <a:r>
              <a:rPr lang="en-US" sz="2400" dirty="0"/>
              <a:t>The Authors, All Rights Reserved.</a:t>
            </a:r>
          </a:p>
          <a:p>
            <a:r>
              <a:rPr lang="en-US" sz="2400" dirty="0"/>
              <a:t>    6: require 'pry'</a:t>
            </a:r>
          </a:p>
          <a:p>
            <a:r>
              <a:rPr lang="en-US" sz="2400" dirty="0"/>
              <a:t> =&gt; 7: </a:t>
            </a:r>
            <a:r>
              <a:rPr lang="en-US" sz="2400" dirty="0" err="1"/>
              <a:t>binding.pry</a:t>
            </a:r>
            <a:endParaRPr lang="en-US" sz="2400" dirty="0"/>
          </a:p>
          <a:p>
            <a:r>
              <a:rPr lang="en-US" sz="2400" dirty="0"/>
              <a:t>    8:</a:t>
            </a:r>
          </a:p>
          <a:p>
            <a:r>
              <a:rPr lang="en-US" sz="2400" dirty="0"/>
              <a:t>    9: package node['</a:t>
            </a:r>
            <a:r>
              <a:rPr lang="en-US" sz="2400" dirty="0" err="1"/>
              <a:t>httpd</a:t>
            </a:r>
            <a:r>
              <a:rPr lang="en-US" sz="2400" dirty="0"/>
              <a:t>']['</a:t>
            </a:r>
            <a:r>
              <a:rPr lang="en-US" sz="2400" dirty="0" err="1"/>
              <a:t>package_name</a:t>
            </a:r>
            <a:r>
              <a:rPr lang="en-US" sz="2400" dirty="0"/>
              <a:t>'</a:t>
            </a:r>
            <a:r>
              <a:rPr lang="en-US" sz="2400" dirty="0" smtClean="0"/>
              <a:t>]</a:t>
            </a:r>
          </a:p>
          <a:p>
            <a:r>
              <a:rPr lang="en-US" sz="2400" dirty="0"/>
              <a:t> </a:t>
            </a:r>
            <a:r>
              <a:rPr lang="en-US" sz="2400" dirty="0" smtClean="0"/>
              <a:t>   # ... CONTINUES ON THE NEXT SLIDE ...</a:t>
            </a:r>
            <a:endParaRPr lang="en-US" sz="2400"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5959015"/>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Execute the Test to Initiate Pry</a:t>
            </a:r>
            <a:endParaRPr lang="en-US" dirty="0"/>
          </a:p>
        </p:txBody>
      </p:sp>
    </p:spTree>
    <p:extLst>
      <p:ext uri="{BB962C8B-B14F-4D97-AF65-F5344CB8AC3E}">
        <p14:creationId xmlns:p14="http://schemas.microsoft.com/office/powerpoint/2010/main" val="3444648114"/>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 </a:t>
            </a:r>
            <a:r>
              <a:rPr lang="en-US" sz="2400" dirty="0" smtClean="0"/>
              <a:t>   # </a:t>
            </a:r>
            <a:r>
              <a:rPr lang="en-US" sz="2400" dirty="0"/>
              <a:t>... </a:t>
            </a:r>
            <a:r>
              <a:rPr lang="en-US" sz="2400" dirty="0" smtClean="0"/>
              <a:t>CONTINUED FROM THE PREVIOUS SLIDE ...</a:t>
            </a:r>
          </a:p>
          <a:p>
            <a:r>
              <a:rPr lang="en-US" sz="2400" dirty="0" smtClean="0"/>
              <a:t>    5</a:t>
            </a:r>
            <a:r>
              <a:rPr lang="en-US" sz="2400" dirty="0"/>
              <a:t>: # Copyright (c) </a:t>
            </a:r>
            <a:r>
              <a:rPr lang="is-IS" sz="2400" dirty="0" smtClean="0"/>
              <a:t>2016</a:t>
            </a:r>
            <a:r>
              <a:rPr lang="en-US" sz="2400" dirty="0" smtClean="0"/>
              <a:t> </a:t>
            </a:r>
            <a:r>
              <a:rPr lang="en-US" sz="2400" dirty="0"/>
              <a:t>The Authors, All Rights Reserved.</a:t>
            </a:r>
          </a:p>
          <a:p>
            <a:r>
              <a:rPr lang="en-US" sz="2400" dirty="0"/>
              <a:t>    6: require 'pry'</a:t>
            </a:r>
          </a:p>
          <a:p>
            <a:r>
              <a:rPr lang="en-US" sz="2400" dirty="0"/>
              <a:t> =&gt; 7: </a:t>
            </a:r>
            <a:r>
              <a:rPr lang="en-US" sz="2400" dirty="0" err="1"/>
              <a:t>binding.pry</a:t>
            </a:r>
            <a:endParaRPr lang="en-US" sz="2400" dirty="0"/>
          </a:p>
          <a:p>
            <a:r>
              <a:rPr lang="en-US" sz="2400" dirty="0"/>
              <a:t>    8:</a:t>
            </a:r>
          </a:p>
          <a:p>
            <a:r>
              <a:rPr lang="en-US" sz="2400" dirty="0"/>
              <a:t>    9: package node['</a:t>
            </a:r>
            <a:r>
              <a:rPr lang="en-US" sz="2400" dirty="0" err="1"/>
              <a:t>httpd</a:t>
            </a:r>
            <a:r>
              <a:rPr lang="en-US" sz="2400" dirty="0"/>
              <a:t>']['</a:t>
            </a:r>
            <a:r>
              <a:rPr lang="en-US" sz="2400" dirty="0" err="1"/>
              <a:t>package_name</a:t>
            </a:r>
            <a:r>
              <a:rPr lang="en-US" sz="2400" dirty="0"/>
              <a:t>'</a:t>
            </a:r>
            <a:r>
              <a:rPr lang="en-US" sz="2400" dirty="0" smtClean="0"/>
              <a:t>]</a:t>
            </a:r>
          </a:p>
          <a:p>
            <a:endParaRPr lang="en-US" sz="2400" dirty="0"/>
          </a:p>
          <a:p>
            <a:r>
              <a:rPr lang="en-US" sz="2400" dirty="0"/>
              <a:t>[1] pry(#&lt;Chef::Recipe&gt;)&gt;</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install_spec.rb</a:t>
            </a:r>
            <a:endParaRPr lang="en-US" dirty="0"/>
          </a:p>
        </p:txBody>
      </p:sp>
      <p:sp>
        <p:nvSpPr>
          <p:cNvPr id="4" name="Content Placeholder 3"/>
          <p:cNvSpPr>
            <a:spLocks noGrp="1"/>
          </p:cNvSpPr>
          <p:nvPr>
            <p:ph sz="quarter" idx="12"/>
          </p:nvPr>
        </p:nvSpPr>
        <p:spPr>
          <a:xfrm>
            <a:off x="1127883" y="5588599"/>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Pry Provides an Interactive Prompt</a:t>
            </a:r>
            <a:endParaRPr lang="en-US" dirty="0"/>
          </a:p>
        </p:txBody>
      </p:sp>
    </p:spTree>
    <p:extLst>
      <p:ext uri="{BB962C8B-B14F-4D97-AF65-F5344CB8AC3E}">
        <p14:creationId xmlns:p14="http://schemas.microsoft.com/office/powerpoint/2010/main" val="2003605252"/>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19939" y="2315963"/>
            <a:ext cx="14423693" cy="5580480"/>
          </a:xfrm>
        </p:spPr>
        <p:txBody>
          <a:bodyPr/>
          <a:lstStyle/>
          <a:p>
            <a:r>
              <a:rPr lang="en-US" sz="2000" dirty="0"/>
              <a:t>Help</a:t>
            </a:r>
          </a:p>
          <a:p>
            <a:r>
              <a:rPr lang="en-US" sz="2000" dirty="0"/>
              <a:t>  help               Show a list of commands or information about a specific command.</a:t>
            </a:r>
          </a:p>
          <a:p>
            <a:endParaRPr lang="en-US" sz="2000" dirty="0"/>
          </a:p>
          <a:p>
            <a:r>
              <a:rPr lang="en-US" sz="2000" dirty="0"/>
              <a:t>Context</a:t>
            </a:r>
          </a:p>
          <a:p>
            <a:r>
              <a:rPr lang="en-US" sz="2000" dirty="0"/>
              <a:t>  cd                 Move into a new context (object or scope).</a:t>
            </a:r>
          </a:p>
          <a:p>
            <a:r>
              <a:rPr lang="en-US" sz="2000" dirty="0"/>
              <a:t>  find-method        Recursively search for a method within a class/module or the </a:t>
            </a:r>
            <a:r>
              <a:rPr lang="en-US" sz="2000" dirty="0" err="1" smtClean="0"/>
              <a:t>curr</a:t>
            </a:r>
            <a:r>
              <a:rPr lang="en-US" sz="2000" dirty="0" smtClean="0"/>
              <a:t>...</a:t>
            </a:r>
          </a:p>
          <a:p>
            <a:r>
              <a:rPr lang="en-US" sz="2000" dirty="0"/>
              <a:t> </a:t>
            </a:r>
            <a:r>
              <a:rPr lang="en-US" sz="2000" dirty="0" smtClean="0"/>
              <a:t> </a:t>
            </a:r>
            <a:r>
              <a:rPr lang="en-US" sz="2000" dirty="0" err="1"/>
              <a:t>ls</a:t>
            </a:r>
            <a:r>
              <a:rPr lang="en-US" sz="2000" dirty="0"/>
              <a:t>                 Show the list of </a:t>
            </a:r>
            <a:r>
              <a:rPr lang="en-US" sz="2000" dirty="0" err="1"/>
              <a:t>vars</a:t>
            </a:r>
            <a:r>
              <a:rPr lang="en-US" sz="2000" dirty="0"/>
              <a:t> and methods in the current scope.</a:t>
            </a:r>
          </a:p>
          <a:p>
            <a:r>
              <a:rPr lang="en-US" sz="2000" dirty="0"/>
              <a:t>  pry-</a:t>
            </a:r>
            <a:r>
              <a:rPr lang="en-US" sz="2000" dirty="0" err="1"/>
              <a:t>backtrace</a:t>
            </a:r>
            <a:r>
              <a:rPr lang="en-US" sz="2000" dirty="0"/>
              <a:t>      Show the </a:t>
            </a:r>
            <a:r>
              <a:rPr lang="en-US" sz="2000" dirty="0" err="1"/>
              <a:t>backtrace</a:t>
            </a:r>
            <a:r>
              <a:rPr lang="en-US" sz="2000" dirty="0"/>
              <a:t> for the pry session.</a:t>
            </a:r>
          </a:p>
          <a:p>
            <a:r>
              <a:rPr lang="en-US" sz="2000" dirty="0"/>
              <a:t>  raise-up           Raise an exception out of the current pry instance.</a:t>
            </a:r>
          </a:p>
          <a:p>
            <a:r>
              <a:rPr lang="en-US" sz="2000" dirty="0"/>
              <a:t>  reset              Reset the </a:t>
            </a:r>
            <a:r>
              <a:rPr lang="en-US" sz="2000" dirty="0" err="1"/>
              <a:t>repl</a:t>
            </a:r>
            <a:r>
              <a:rPr lang="en-US" sz="2000" dirty="0"/>
              <a:t> to a clean state.</a:t>
            </a:r>
          </a:p>
        </p:txBody>
      </p:sp>
      <p:sp>
        <p:nvSpPr>
          <p:cNvPr id="3" name="Text Placeholder 2"/>
          <p:cNvSpPr>
            <a:spLocks noGrp="1"/>
          </p:cNvSpPr>
          <p:nvPr>
            <p:ph type="body" sz="quarter" idx="11"/>
          </p:nvPr>
        </p:nvSpPr>
        <p:spPr/>
        <p:txBody>
          <a:bodyPr/>
          <a:lstStyle/>
          <a:p>
            <a:r>
              <a:rPr lang="en-US" dirty="0"/>
              <a:t>[1] pry(#&lt;Chef::Recipe&gt;)</a:t>
            </a:r>
            <a:r>
              <a:rPr lang="en-US" dirty="0" smtClean="0"/>
              <a:t>&gt; help</a:t>
            </a:r>
            <a:endParaRPr lang="en-US" dirty="0"/>
          </a:p>
        </p:txBody>
      </p:sp>
      <p:sp>
        <p:nvSpPr>
          <p:cNvPr id="5" name="Title 4"/>
          <p:cNvSpPr>
            <a:spLocks noGrp="1"/>
          </p:cNvSpPr>
          <p:nvPr>
            <p:ph type="title"/>
          </p:nvPr>
        </p:nvSpPr>
        <p:spPr/>
        <p:txBody>
          <a:bodyPr/>
          <a:lstStyle/>
          <a:p>
            <a:r>
              <a:rPr lang="en-US" dirty="0" smtClean="0"/>
              <a:t>Ask Pry for Help</a:t>
            </a:r>
            <a:endParaRPr lang="en-US" dirty="0"/>
          </a:p>
        </p:txBody>
      </p:sp>
      <p:sp>
        <p:nvSpPr>
          <p:cNvPr id="4" name="TextBox 3"/>
          <p:cNvSpPr txBox="1"/>
          <p:nvPr/>
        </p:nvSpPr>
        <p:spPr bwMode="white">
          <a:xfrm>
            <a:off x="1351722" y="7195930"/>
            <a:ext cx="5844207" cy="526774"/>
          </a:xfrm>
          <a:prstGeom prst="rect">
            <a:avLst/>
          </a:prstGeom>
          <a:solidFill>
            <a:srgbClr val="C00000"/>
          </a:solidFill>
          <a:effectLst>
            <a:outerShdw blurRad="50800" dist="38100" dir="2700000" algn="tl" rotWithShape="0">
              <a:prstClr val="black">
                <a:alpha val="40000"/>
              </a:prstClr>
            </a:outerShdw>
          </a:effectLst>
        </p:spPr>
        <p:txBody>
          <a:bodyPr vert="horz" wrap="square" lIns="91440" tIns="91440" rIns="91440" bIns="91440" rtlCol="0" anchor="ctr">
            <a:noAutofit/>
          </a:bodyPr>
          <a:lstStyle/>
          <a:p>
            <a:r>
              <a:rPr lang="en-US" sz="2800" dirty="0">
                <a:solidFill>
                  <a:schemeClr val="bg1">
                    <a:lumMod val="85000"/>
                  </a:schemeClr>
                </a:solidFill>
              </a:rPr>
              <a:t>T</a:t>
            </a:r>
            <a:r>
              <a:rPr lang="en-US" sz="2800" dirty="0" smtClean="0">
                <a:solidFill>
                  <a:schemeClr val="bg1">
                    <a:lumMod val="85000"/>
                  </a:schemeClr>
                </a:solidFill>
              </a:rPr>
              <a:t>o escape the help menu, type in</a:t>
            </a:r>
            <a:r>
              <a:rPr lang="en-US" sz="2800" dirty="0" smtClean="0">
                <a:solidFill>
                  <a:schemeClr val="bg1"/>
                </a:solidFill>
              </a:rPr>
              <a:t> :q</a:t>
            </a:r>
          </a:p>
        </p:txBody>
      </p:sp>
    </p:spTree>
    <p:extLst>
      <p:ext uri="{BB962C8B-B14F-4D97-AF65-F5344CB8AC3E}">
        <p14:creationId xmlns:p14="http://schemas.microsoft.com/office/powerpoint/2010/main" val="3565472676"/>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smtClean="0"/>
              <a:t>=&gt; nil</a:t>
            </a:r>
            <a:endParaRPr lang="en-US" sz="2000" dirty="0"/>
          </a:p>
        </p:txBody>
      </p:sp>
      <p:sp>
        <p:nvSpPr>
          <p:cNvPr id="3" name="Text Placeholder 2"/>
          <p:cNvSpPr>
            <a:spLocks noGrp="1"/>
          </p:cNvSpPr>
          <p:nvPr>
            <p:ph type="body" sz="quarter" idx="11"/>
          </p:nvPr>
        </p:nvSpPr>
        <p:spPr/>
        <p:txBody>
          <a:bodyPr/>
          <a:lstStyle/>
          <a:p>
            <a:r>
              <a:rPr lang="en-US" dirty="0" smtClean="0"/>
              <a:t>[2] </a:t>
            </a:r>
            <a:r>
              <a:rPr lang="en-US" dirty="0"/>
              <a:t>pry(#&lt;Chef::Recipe&gt;)</a:t>
            </a:r>
            <a:r>
              <a:rPr lang="en-US" dirty="0" smtClean="0"/>
              <a:t>&gt; node['</a:t>
            </a:r>
            <a:r>
              <a:rPr lang="en-US" dirty="0" err="1" smtClean="0"/>
              <a:t>httpd</a:t>
            </a:r>
            <a:r>
              <a:rPr lang="en-US" dirty="0" smtClean="0"/>
              <a:t>']</a:t>
            </a:r>
            <a:endParaRPr lang="en-US" dirty="0"/>
          </a:p>
        </p:txBody>
      </p:sp>
      <p:sp>
        <p:nvSpPr>
          <p:cNvPr id="5" name="Title 4"/>
          <p:cNvSpPr>
            <a:spLocks noGrp="1"/>
          </p:cNvSpPr>
          <p:nvPr>
            <p:ph type="title"/>
          </p:nvPr>
        </p:nvSpPr>
        <p:spPr/>
        <p:txBody>
          <a:bodyPr>
            <a:normAutofit fontScale="90000"/>
          </a:bodyPr>
          <a:lstStyle/>
          <a:p>
            <a:r>
              <a:rPr lang="en-US" dirty="0" smtClean="0"/>
              <a:t>Execute Any Code As You Would in a Recipe</a:t>
            </a:r>
            <a:endParaRPr lang="en-US" dirty="0"/>
          </a:p>
        </p:txBody>
      </p:sp>
    </p:spTree>
    <p:extLst>
      <p:ext uri="{BB962C8B-B14F-4D97-AF65-F5344CB8AC3E}">
        <p14:creationId xmlns:p14="http://schemas.microsoft.com/office/powerpoint/2010/main" val="2729287937"/>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Modular Cookbook Recipes</a:t>
            </a:r>
            <a:endParaRPr lang="en-US" dirty="0"/>
          </a:p>
        </p:txBody>
      </p:sp>
      <p:sp>
        <p:nvSpPr>
          <p:cNvPr id="10" name="Right Bracket 9"/>
          <p:cNvSpPr/>
          <p:nvPr/>
        </p:nvSpPr>
        <p:spPr>
          <a:xfrm flipH="1">
            <a:off x="4632701" y="4591037"/>
            <a:ext cx="318821" cy="3332347"/>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nvGrpSpPr>
          <p:cNvPr id="55" name="Group 54"/>
          <p:cNvGrpSpPr/>
          <p:nvPr/>
        </p:nvGrpSpPr>
        <p:grpSpPr>
          <a:xfrm>
            <a:off x="2549285" y="3147331"/>
            <a:ext cx="5152082" cy="4911788"/>
            <a:chOff x="1682671" y="3147332"/>
            <a:chExt cx="5152082" cy="4911788"/>
          </a:xfrm>
        </p:grpSpPr>
        <p:sp>
          <p:nvSpPr>
            <p:cNvPr id="53" name="Rectangle 52"/>
            <p:cNvSpPr/>
            <p:nvPr/>
          </p:nvSpPr>
          <p:spPr bwMode="auto">
            <a:xfrm>
              <a:off x="1682671" y="3147332"/>
              <a:ext cx="5152082" cy="4911788"/>
            </a:xfrm>
            <a:prstGeom prst="rect">
              <a:avLst/>
            </a:prstGeom>
            <a:solidFill>
              <a:schemeClr val="accent3">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smtClean="0">
                  <a:solidFill>
                    <a:schemeClr val="accent3">
                      <a:lumMod val="50000"/>
                    </a:schemeClr>
                  </a:solidFill>
                </a:rPr>
                <a:t>httpd</a:t>
              </a:r>
              <a:endParaRPr lang="en-US" sz="4400" b="1" dirty="0" smtClean="0">
                <a:solidFill>
                  <a:schemeClr val="accent3">
                    <a:lumMod val="50000"/>
                  </a:schemeClr>
                </a:solidFill>
              </a:endParaRPr>
            </a:p>
          </p:txBody>
        </p:sp>
        <p:sp>
          <p:nvSpPr>
            <p:cNvPr id="6" name="Round Diagonal Corner Rectangle 5"/>
            <p:cNvSpPr/>
            <p:nvPr/>
          </p:nvSpPr>
          <p:spPr bwMode="auto">
            <a:xfrm>
              <a:off x="4185335" y="4591198"/>
              <a:ext cx="2478934" cy="919880"/>
            </a:xfrm>
            <a:prstGeom prst="round2DiagRect">
              <a:avLst/>
            </a:prstGeom>
            <a:solidFill>
              <a:schemeClr val="accent4"/>
            </a:solidFill>
            <a:ln w="76200">
              <a:solidFill>
                <a:schemeClr val="accent4"/>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install</a:t>
              </a:r>
            </a:p>
          </p:txBody>
        </p:sp>
        <p:sp>
          <p:nvSpPr>
            <p:cNvPr id="7" name="Round Diagonal Corner Rectangle 6"/>
            <p:cNvSpPr/>
            <p:nvPr/>
          </p:nvSpPr>
          <p:spPr bwMode="auto">
            <a:xfrm>
              <a:off x="4185334" y="5714406"/>
              <a:ext cx="2478935" cy="919880"/>
            </a:xfrm>
            <a:prstGeom prst="round2DiagRect">
              <a:avLst/>
            </a:prstGeom>
            <a:solidFill>
              <a:schemeClr val="accent5"/>
            </a:solidFill>
            <a:ln w="76200">
              <a:solidFill>
                <a:schemeClr val="accent5"/>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configuration</a:t>
              </a:r>
            </a:p>
          </p:txBody>
        </p:sp>
        <p:sp>
          <p:nvSpPr>
            <p:cNvPr id="8" name="Round Diagonal Corner Rectangle 7"/>
            <p:cNvSpPr/>
            <p:nvPr/>
          </p:nvSpPr>
          <p:spPr bwMode="auto">
            <a:xfrm>
              <a:off x="4185335" y="6837614"/>
              <a:ext cx="2478934" cy="919880"/>
            </a:xfrm>
            <a:prstGeom prst="round2DiagRect">
              <a:avLst/>
            </a:prstGeom>
            <a:solidFill>
              <a:srgbClr val="C97D9A"/>
            </a:solidFill>
            <a:ln w="76200">
              <a:solidFill>
                <a:srgbClr val="C97D9A"/>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dirty="0" smtClean="0">
                  <a:solidFill>
                    <a:schemeClr val="bg1"/>
                  </a:solidFill>
                </a:rPr>
                <a:t>service</a:t>
              </a:r>
            </a:p>
          </p:txBody>
        </p:sp>
        <p:cxnSp>
          <p:nvCxnSpPr>
            <p:cNvPr id="14" name="Straight Connector 13"/>
            <p:cNvCxnSpPr>
              <a:stCxn id="4" idx="1"/>
            </p:cNvCxnSpPr>
            <p:nvPr/>
          </p:nvCxnSpPr>
          <p:spPr>
            <a:xfrm>
              <a:off x="2674600" y="4852816"/>
              <a:ext cx="15825" cy="138159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16" name="Straight Connector 15"/>
            <p:cNvCxnSpPr>
              <a:endCxn id="10" idx="2"/>
            </p:cNvCxnSpPr>
            <p:nvPr/>
          </p:nvCxnSpPr>
          <p:spPr>
            <a:xfrm>
              <a:off x="2690425" y="6234406"/>
              <a:ext cx="1075662" cy="22806"/>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4" name="Round Diagonal Corner Rectangle 3"/>
            <p:cNvSpPr/>
            <p:nvPr/>
          </p:nvSpPr>
          <p:spPr bwMode="auto">
            <a:xfrm>
              <a:off x="1814588" y="3271838"/>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default</a:t>
              </a:r>
            </a:p>
          </p:txBody>
        </p:sp>
        <p:cxnSp>
          <p:nvCxnSpPr>
            <p:cNvPr id="37" name="Straight Connector 36"/>
            <p:cNvCxnSpPr/>
            <p:nvPr/>
          </p:nvCxnSpPr>
          <p:spPr>
            <a:xfrm>
              <a:off x="1993001" y="3992813"/>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1993001" y="4269200"/>
              <a:ext cx="697424"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39" name="Straight Connector 38"/>
            <p:cNvCxnSpPr/>
            <p:nvPr/>
          </p:nvCxnSpPr>
          <p:spPr>
            <a:xfrm>
              <a:off x="1993001" y="4517172"/>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grpSp>
      <p:sp>
        <p:nvSpPr>
          <p:cNvPr id="54" name="Rectangle 53"/>
          <p:cNvSpPr/>
          <p:nvPr/>
        </p:nvSpPr>
        <p:spPr bwMode="auto">
          <a:xfrm>
            <a:off x="8579014" y="3147331"/>
            <a:ext cx="5152082" cy="4911788"/>
          </a:xfrm>
          <a:prstGeom prst="rect">
            <a:avLst/>
          </a:prstGeom>
          <a:solidFill>
            <a:schemeClr val="accent3">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smtClean="0">
                <a:solidFill>
                  <a:schemeClr val="accent3">
                    <a:lumMod val="50000"/>
                  </a:schemeClr>
                </a:solidFill>
              </a:rPr>
              <a:t>wordpress</a:t>
            </a:r>
            <a:endParaRPr lang="en-US" sz="4400" b="1" dirty="0" smtClean="0">
              <a:solidFill>
                <a:schemeClr val="accent3">
                  <a:lumMod val="50000"/>
                </a:schemeClr>
              </a:solidFill>
            </a:endParaRPr>
          </a:p>
        </p:txBody>
      </p:sp>
      <p:sp>
        <p:nvSpPr>
          <p:cNvPr id="61" name="Round Diagonal Corner Rectangle 60"/>
          <p:cNvSpPr/>
          <p:nvPr/>
        </p:nvSpPr>
        <p:spPr bwMode="auto">
          <a:xfrm>
            <a:off x="8832188" y="3271837"/>
            <a:ext cx="1720024" cy="1580978"/>
          </a:xfrm>
          <a:prstGeom prst="round2DiagRect">
            <a:avLst/>
          </a:prstGeom>
          <a:solidFill>
            <a:schemeClr val="accent1"/>
          </a:solidFill>
          <a:ln w="76200">
            <a:solidFill>
              <a:schemeClr val="accent1"/>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default</a:t>
            </a:r>
          </a:p>
        </p:txBody>
      </p:sp>
      <p:cxnSp>
        <p:nvCxnSpPr>
          <p:cNvPr id="62" name="Straight Connector 61"/>
          <p:cNvCxnSpPr/>
          <p:nvPr/>
        </p:nvCxnSpPr>
        <p:spPr>
          <a:xfrm>
            <a:off x="9010601" y="3992812"/>
            <a:ext cx="697424"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63" name="Straight Connector 62"/>
          <p:cNvCxnSpPr/>
          <p:nvPr/>
        </p:nvCxnSpPr>
        <p:spPr>
          <a:xfrm>
            <a:off x="9010601" y="4269199"/>
            <a:ext cx="697424" cy="0"/>
          </a:xfrm>
          <a:prstGeom prst="line">
            <a:avLst/>
          </a:prstGeom>
          <a:ln w="152400">
            <a:solidFill>
              <a:srgbClr val="C00000"/>
            </a:solidFill>
          </a:ln>
        </p:spPr>
        <p:style>
          <a:lnRef idx="3">
            <a:schemeClr val="accent1"/>
          </a:lnRef>
          <a:fillRef idx="0">
            <a:schemeClr val="accent1"/>
          </a:fillRef>
          <a:effectRef idx="2">
            <a:schemeClr val="accent1"/>
          </a:effectRef>
          <a:fontRef idx="minor">
            <a:schemeClr val="tx1"/>
          </a:fontRef>
        </p:style>
      </p:cxnSp>
      <p:cxnSp>
        <p:nvCxnSpPr>
          <p:cNvPr id="64" name="Straight Connector 63"/>
          <p:cNvCxnSpPr/>
          <p:nvPr/>
        </p:nvCxnSpPr>
        <p:spPr>
          <a:xfrm>
            <a:off x="9010601" y="4517171"/>
            <a:ext cx="697424"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cxnSp>
        <p:nvCxnSpPr>
          <p:cNvPr id="65" name="Straight Connector 64"/>
          <p:cNvCxnSpPr/>
          <p:nvPr/>
        </p:nvCxnSpPr>
        <p:spPr>
          <a:xfrm>
            <a:off x="9729279" y="4912430"/>
            <a:ext cx="0" cy="2407930"/>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66" name="Straight Connector 65"/>
          <p:cNvCxnSpPr/>
          <p:nvPr/>
        </p:nvCxnSpPr>
        <p:spPr>
          <a:xfrm flipV="1">
            <a:off x="8144385" y="5142280"/>
            <a:ext cx="1584894" cy="1451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72" name="Straight Connector 71"/>
          <p:cNvCxnSpPr/>
          <p:nvPr/>
        </p:nvCxnSpPr>
        <p:spPr>
          <a:xfrm>
            <a:off x="8144385" y="7297553"/>
            <a:ext cx="1584894" cy="22807"/>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76" name="Straight Connector 75"/>
          <p:cNvCxnSpPr>
            <a:endCxn id="82" idx="2"/>
          </p:cNvCxnSpPr>
          <p:nvPr/>
        </p:nvCxnSpPr>
        <p:spPr>
          <a:xfrm flipV="1">
            <a:off x="9729279" y="6257210"/>
            <a:ext cx="942869" cy="1451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sp>
        <p:nvSpPr>
          <p:cNvPr id="80" name="Right Bracket 79"/>
          <p:cNvSpPr/>
          <p:nvPr/>
        </p:nvSpPr>
        <p:spPr>
          <a:xfrm>
            <a:off x="7801794" y="4591037"/>
            <a:ext cx="334202"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1" name="Right Bracket 80"/>
          <p:cNvSpPr/>
          <p:nvPr/>
        </p:nvSpPr>
        <p:spPr>
          <a:xfrm>
            <a:off x="7810182" y="6805527"/>
            <a:ext cx="334202"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2" name="Right Bracket 81"/>
          <p:cNvSpPr/>
          <p:nvPr/>
        </p:nvSpPr>
        <p:spPr>
          <a:xfrm flipH="1">
            <a:off x="10672148" y="5781227"/>
            <a:ext cx="290618" cy="951966"/>
          </a:xfrm>
          <a:prstGeom prst="righ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83" name="Round Diagonal Corner Rectangle 82"/>
          <p:cNvSpPr/>
          <p:nvPr/>
        </p:nvSpPr>
        <p:spPr bwMode="auto">
          <a:xfrm>
            <a:off x="11076999" y="5781227"/>
            <a:ext cx="2478935" cy="919880"/>
          </a:xfrm>
          <a:prstGeom prst="round2DiagRect">
            <a:avLst/>
          </a:prstGeom>
          <a:solidFill>
            <a:srgbClr val="C00000"/>
          </a:solidFill>
          <a:ln w="76200">
            <a:solidFill>
              <a:srgbClr val="C00000"/>
            </a:solid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400" dirty="0" smtClean="0">
                <a:solidFill>
                  <a:schemeClr val="bg1"/>
                </a:solidFill>
              </a:rPr>
              <a:t>configuration</a:t>
            </a:r>
          </a:p>
        </p:txBody>
      </p:sp>
    </p:spTree>
    <p:extLst>
      <p:ext uri="{BB962C8B-B14F-4D97-AF65-F5344CB8AC3E}">
        <p14:creationId xmlns:p14="http://schemas.microsoft.com/office/powerpoint/2010/main" val="639705135"/>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000" dirty="0"/>
              <a:t>=&gt; {"</a:t>
            </a:r>
            <a:r>
              <a:rPr lang="en-US" sz="2000" dirty="0" err="1"/>
              <a:t>package_name</a:t>
            </a:r>
            <a:r>
              <a:rPr lang="en-US" sz="2000" dirty="0"/>
              <a:t>"=&gt;"</a:t>
            </a:r>
            <a:r>
              <a:rPr lang="en-US" sz="2000" dirty="0" err="1"/>
              <a:t>httpd</a:t>
            </a:r>
            <a:r>
              <a:rPr lang="en-US" sz="2000" dirty="0"/>
              <a:t>"}</a:t>
            </a:r>
          </a:p>
        </p:txBody>
      </p:sp>
      <p:sp>
        <p:nvSpPr>
          <p:cNvPr id="3" name="Text Placeholder 2"/>
          <p:cNvSpPr>
            <a:spLocks noGrp="1"/>
          </p:cNvSpPr>
          <p:nvPr>
            <p:ph type="body" sz="quarter" idx="11"/>
          </p:nvPr>
        </p:nvSpPr>
        <p:spPr/>
        <p:txBody>
          <a:bodyPr/>
          <a:lstStyle/>
          <a:p>
            <a:r>
              <a:rPr lang="en-US" dirty="0" smtClean="0"/>
              <a:t>[3] </a:t>
            </a:r>
            <a:r>
              <a:rPr lang="en-US" dirty="0"/>
              <a:t>pry(#&lt;Chef::Recipe&gt;)</a:t>
            </a:r>
            <a:r>
              <a:rPr lang="en-US" dirty="0" smtClean="0"/>
              <a:t>&gt; node['</a:t>
            </a:r>
            <a:r>
              <a:rPr lang="en-US" dirty="0" err="1" smtClean="0"/>
              <a:t>htpd</a:t>
            </a:r>
            <a:r>
              <a:rPr lang="en-US" dirty="0" smtClean="0"/>
              <a:t>']</a:t>
            </a:r>
            <a:endParaRPr lang="en-US" dirty="0"/>
          </a:p>
        </p:txBody>
      </p:sp>
      <p:sp>
        <p:nvSpPr>
          <p:cNvPr id="5" name="Title 4"/>
          <p:cNvSpPr>
            <a:spLocks noGrp="1"/>
          </p:cNvSpPr>
          <p:nvPr>
            <p:ph type="title"/>
          </p:nvPr>
        </p:nvSpPr>
        <p:spPr/>
        <p:txBody>
          <a:bodyPr/>
          <a:lstStyle/>
          <a:p>
            <a:r>
              <a:rPr lang="en-US" dirty="0" smtClean="0"/>
              <a:t>Explore the Different Node Attributes</a:t>
            </a:r>
            <a:endParaRPr lang="en-US" dirty="0"/>
          </a:p>
        </p:txBody>
      </p:sp>
    </p:spTree>
    <p:extLst>
      <p:ext uri="{BB962C8B-B14F-4D97-AF65-F5344CB8AC3E}">
        <p14:creationId xmlns:p14="http://schemas.microsoft.com/office/powerpoint/2010/main" val="2241301256"/>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sz="2000" dirty="0"/>
          </a:p>
        </p:txBody>
      </p:sp>
      <p:sp>
        <p:nvSpPr>
          <p:cNvPr id="3" name="Text Placeholder 2"/>
          <p:cNvSpPr>
            <a:spLocks noGrp="1"/>
          </p:cNvSpPr>
          <p:nvPr>
            <p:ph type="body" sz="quarter" idx="11"/>
          </p:nvPr>
        </p:nvSpPr>
        <p:spPr/>
        <p:txBody>
          <a:bodyPr/>
          <a:lstStyle/>
          <a:p>
            <a:r>
              <a:rPr lang="en-US" dirty="0" smtClean="0"/>
              <a:t>[4] </a:t>
            </a:r>
            <a:r>
              <a:rPr lang="en-US" dirty="0"/>
              <a:t>pry(#&lt;Chef::Recipe&gt;)</a:t>
            </a:r>
            <a:r>
              <a:rPr lang="en-US" dirty="0" smtClean="0"/>
              <a:t>&gt; exit!</a:t>
            </a:r>
            <a:endParaRPr lang="en-US" dirty="0"/>
          </a:p>
        </p:txBody>
      </p:sp>
      <p:sp>
        <p:nvSpPr>
          <p:cNvPr id="5" name="Title 4"/>
          <p:cNvSpPr>
            <a:spLocks noGrp="1"/>
          </p:cNvSpPr>
          <p:nvPr>
            <p:ph type="title"/>
          </p:nvPr>
        </p:nvSpPr>
        <p:spPr/>
        <p:txBody>
          <a:bodyPr/>
          <a:lstStyle/>
          <a:p>
            <a:r>
              <a:rPr lang="en-US" dirty="0" smtClean="0"/>
              <a:t>Halt the Execution of the Test Immediately</a:t>
            </a:r>
            <a:endParaRPr lang="en-US" dirty="0"/>
          </a:p>
        </p:txBody>
      </p:sp>
    </p:spTree>
    <p:extLst>
      <p:ext uri="{BB962C8B-B14F-4D97-AF65-F5344CB8AC3E}">
        <p14:creationId xmlns:p14="http://schemas.microsoft.com/office/powerpoint/2010/main" val="3182136081"/>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Setup a Break Point</a:t>
            </a:r>
            <a:endParaRPr lang="en-US" dirty="0"/>
          </a:p>
        </p:txBody>
      </p:sp>
      <p:sp>
        <p:nvSpPr>
          <p:cNvPr id="3" name="Content Placeholder 2"/>
          <p:cNvSpPr>
            <a:spLocks noGrp="1"/>
          </p:cNvSpPr>
          <p:nvPr>
            <p:ph sz="quarter" idx="11"/>
          </p:nvPr>
        </p:nvSpPr>
        <p:spPr/>
        <p:txBody>
          <a:bodyPr/>
          <a:lstStyle/>
          <a:p>
            <a:r>
              <a:rPr lang="en-US" dirty="0" smtClean="0"/>
              <a:t>Time to pry into the code and see what it is going on.</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Mutate the code and add the breakpoint</a:t>
            </a:r>
          </a:p>
          <a:p>
            <a:pPr marL="342900" indent="-342900">
              <a:buFont typeface="Wingdings" charset="2"/>
              <a:buChar char="ü"/>
            </a:pPr>
            <a:r>
              <a:rPr lang="en-US" dirty="0" smtClean="0"/>
              <a:t>Execute </a:t>
            </a:r>
            <a:r>
              <a:rPr lang="en-US" dirty="0"/>
              <a:t>the tests </a:t>
            </a:r>
            <a:r>
              <a:rPr lang="en-US" dirty="0" smtClean="0"/>
              <a:t>to cause the breakpoint to trigger</a:t>
            </a:r>
            <a:endParaRPr lang="en-US" dirty="0"/>
          </a:p>
          <a:p>
            <a:pPr marL="342900" indent="-342900">
              <a:buFont typeface="Wingdings" charset="2"/>
              <a:buChar char="q"/>
            </a:pPr>
            <a:r>
              <a:rPr lang="en-US" dirty="0" smtClean="0"/>
              <a:t>Remove the breakpoint and restore the code</a:t>
            </a:r>
            <a:endParaRPr lang="en-US" dirty="0"/>
          </a:p>
        </p:txBody>
      </p:sp>
    </p:spTree>
    <p:extLst>
      <p:ext uri="{BB962C8B-B14F-4D97-AF65-F5344CB8AC3E}">
        <p14:creationId xmlns:p14="http://schemas.microsoft.com/office/powerpoint/2010/main" val="200089132"/>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Remove the Break Point from the Recipe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a:t>
            </a:r>
            <a:r>
              <a:rPr lang="is-IS" dirty="0" smtClean="0"/>
              <a:t>2016</a:t>
            </a:r>
            <a:r>
              <a:rPr lang="en-US" dirty="0" smtClean="0"/>
              <a:t> </a:t>
            </a:r>
            <a:r>
              <a:rPr lang="en-US" dirty="0"/>
              <a:t>The Authors, All Rights Reserved.</a:t>
            </a:r>
          </a:p>
          <a:p>
            <a:r>
              <a:rPr lang="en-US" dirty="0"/>
              <a:t>require 'pry'</a:t>
            </a:r>
          </a:p>
          <a:p>
            <a:r>
              <a:rPr lang="en-US" dirty="0" err="1"/>
              <a:t>binding.pry</a:t>
            </a:r>
            <a:endParaRPr lang="en-US" dirty="0"/>
          </a:p>
          <a:p>
            <a:endParaRPr lang="en-US" dirty="0"/>
          </a:p>
          <a:p>
            <a:r>
              <a:rPr lang="en-US" dirty="0"/>
              <a:t>package node['</a:t>
            </a:r>
            <a:r>
              <a:rPr lang="en-US" dirty="0" err="1"/>
              <a:t>httpd</a:t>
            </a:r>
            <a:r>
              <a:rPr lang="en-US" dirty="0"/>
              <a:t>']['</a:t>
            </a:r>
            <a:r>
              <a:rPr lang="en-US" dirty="0" err="1"/>
              <a:t>package_name</a:t>
            </a:r>
            <a:r>
              <a:rPr lang="en-US" dirty="0"/>
              <a:t>']</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
        <p:nvSpPr>
          <p:cNvPr id="5" name="Text Placeholder 4"/>
          <p:cNvSpPr>
            <a:spLocks noGrp="1"/>
          </p:cNvSpPr>
          <p:nvPr>
            <p:ph type="body" sz="quarter" idx="12"/>
          </p:nvPr>
        </p:nvSpPr>
        <p:spPr>
          <a:xfrm>
            <a:off x="1124446" y="4791869"/>
            <a:ext cx="14404273" cy="1640889"/>
          </a:xfrm>
        </p:spPr>
        <p:txBody>
          <a:bodyPr/>
          <a:lstStyle/>
          <a:p>
            <a:r>
              <a:rPr lang="en-US" dirty="0" smtClean="0"/>
              <a:t>-</a:t>
            </a:r>
          </a:p>
        </p:txBody>
      </p:sp>
    </p:spTree>
    <p:extLst>
      <p:ext uri="{BB962C8B-B14F-4D97-AF65-F5344CB8AC3E}">
        <p14:creationId xmlns:p14="http://schemas.microsoft.com/office/powerpoint/2010/main" val="3746960469"/>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 the Change in the Attributes</a:t>
            </a:r>
            <a:endParaRPr lang="en-US" dirty="0"/>
          </a:p>
        </p:txBody>
      </p:sp>
      <p:sp>
        <p:nvSpPr>
          <p:cNvPr id="3" name="Content Placeholder 2"/>
          <p:cNvSpPr>
            <a:spLocks noGrp="1"/>
          </p:cNvSpPr>
          <p:nvPr>
            <p:ph sz="quarter" idx="10"/>
          </p:nvPr>
        </p:nvSpPr>
        <p:spPr/>
        <p:txBody>
          <a:bodyPr/>
          <a:lstStyle/>
          <a:p>
            <a:r>
              <a:rPr lang="en-US" dirty="0"/>
              <a:t>default[</a:t>
            </a:r>
            <a:r>
              <a:rPr lang="en-US" dirty="0" smtClean="0"/>
              <a:t>'</a:t>
            </a:r>
            <a:r>
              <a:rPr lang="en-US" dirty="0" err="1" smtClean="0"/>
              <a:t>httpd</a:t>
            </a:r>
            <a:r>
              <a:rPr lang="en-US" dirty="0" smtClean="0"/>
              <a:t>'</a:t>
            </a:r>
            <a:r>
              <a:rPr lang="en-US" dirty="0"/>
              <a:t>]['</a:t>
            </a:r>
            <a:r>
              <a:rPr lang="en-US" dirty="0" err="1"/>
              <a:t>package_name</a:t>
            </a:r>
            <a:r>
              <a:rPr lang="en-US" dirty="0"/>
              <a:t>'] = '</a:t>
            </a:r>
            <a:r>
              <a:rPr lang="en-US" dirty="0" err="1"/>
              <a:t>httpd</a:t>
            </a:r>
            <a:r>
              <a:rPr lang="en-US" dirty="0"/>
              <a:t>'</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6" name="Text Placeholder 5"/>
          <p:cNvSpPr>
            <a:spLocks noGrp="1"/>
          </p:cNvSpPr>
          <p:nvPr>
            <p:ph type="body" sz="quarter" idx="13"/>
          </p:nvPr>
        </p:nvSpPr>
        <p:spPr>
          <a:xfrm>
            <a:off x="1135042" y="2108314"/>
            <a:ext cx="14404273" cy="505677"/>
          </a:xfrm>
        </p:spPr>
        <p:txBody>
          <a:bodyPr/>
          <a:lstStyle/>
          <a:p>
            <a:r>
              <a:rPr lang="en-US" dirty="0" smtClean="0"/>
              <a:t>+</a:t>
            </a:r>
            <a:endParaRPr lang="en-US" dirty="0"/>
          </a:p>
        </p:txBody>
      </p:sp>
    </p:spTree>
    <p:extLst>
      <p:ext uri="{BB962C8B-B14F-4D97-AF65-F5344CB8AC3E}">
        <p14:creationId xmlns:p14="http://schemas.microsoft.com/office/powerpoint/2010/main" val="835094431"/>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Setup a Break Point</a:t>
            </a:r>
            <a:endParaRPr lang="en-US" dirty="0"/>
          </a:p>
        </p:txBody>
      </p:sp>
      <p:sp>
        <p:nvSpPr>
          <p:cNvPr id="3" name="Content Placeholder 2"/>
          <p:cNvSpPr>
            <a:spLocks noGrp="1"/>
          </p:cNvSpPr>
          <p:nvPr>
            <p:ph sz="quarter" idx="11"/>
          </p:nvPr>
        </p:nvSpPr>
        <p:spPr/>
        <p:txBody>
          <a:bodyPr/>
          <a:lstStyle/>
          <a:p>
            <a:r>
              <a:rPr lang="en-US" dirty="0" smtClean="0"/>
              <a:t>Time to pry into the code and see what it is going on.</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Mutate the code and add the breakpoint</a:t>
            </a:r>
          </a:p>
          <a:p>
            <a:pPr marL="342900" indent="-342900">
              <a:buFont typeface="Wingdings" charset="2"/>
              <a:buChar char="ü"/>
            </a:pPr>
            <a:r>
              <a:rPr lang="en-US" dirty="0"/>
              <a:t>Execute the tests </a:t>
            </a:r>
            <a:r>
              <a:rPr lang="en-US" dirty="0" smtClean="0"/>
              <a:t>to cause the breakpoint to trigger</a:t>
            </a:r>
            <a:endParaRPr lang="en-US" dirty="0"/>
          </a:p>
          <a:p>
            <a:pPr marL="342900" indent="-342900">
              <a:buFont typeface="Wingdings" charset="2"/>
              <a:buChar char="ü"/>
            </a:pPr>
            <a:r>
              <a:rPr lang="en-US" dirty="0" smtClean="0"/>
              <a:t>Remove the breakpoint and restore the code</a:t>
            </a:r>
            <a:endParaRPr lang="en-US" dirty="0"/>
          </a:p>
        </p:txBody>
      </p:sp>
    </p:spTree>
    <p:extLst>
      <p:ext uri="{BB962C8B-B14F-4D97-AF65-F5344CB8AC3E}">
        <p14:creationId xmlns:p14="http://schemas.microsoft.com/office/powerpoint/2010/main" val="1150651513"/>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Remaining Resources</a:t>
            </a:r>
            <a:endParaRPr lang="en-US" dirty="0"/>
          </a:p>
        </p:txBody>
      </p:sp>
      <p:sp>
        <p:nvSpPr>
          <p:cNvPr id="3" name="Subtitle 2"/>
          <p:cNvSpPr>
            <a:spLocks noGrp="1"/>
          </p:cNvSpPr>
          <p:nvPr>
            <p:ph type="subTitle" idx="1"/>
          </p:nvPr>
        </p:nvSpPr>
        <p:spPr/>
        <p:txBody>
          <a:bodyPr/>
          <a:lstStyle/>
          <a:p>
            <a:r>
              <a:rPr lang="en-US" dirty="0"/>
              <a:t>Refactor the </a:t>
            </a:r>
            <a:r>
              <a:rPr lang="en-US" dirty="0" smtClean="0"/>
              <a:t>resource to </a:t>
            </a:r>
            <a:r>
              <a:rPr lang="en-US" dirty="0"/>
              <a:t>use a Node attribute</a:t>
            </a:r>
          </a:p>
          <a:p>
            <a:r>
              <a:rPr lang="en-US" dirty="0"/>
              <a:t>Execute the tests and verify the tests fail</a:t>
            </a:r>
          </a:p>
          <a:p>
            <a:r>
              <a:rPr lang="en-US" dirty="0" smtClean="0"/>
              <a:t>Add the new Node attribute</a:t>
            </a:r>
          </a:p>
          <a:p>
            <a:r>
              <a:rPr lang="en-US" dirty="0"/>
              <a:t>E</a:t>
            </a:r>
            <a:r>
              <a:rPr lang="en-US" dirty="0" smtClean="0"/>
              <a:t>xecute </a:t>
            </a:r>
            <a:r>
              <a:rPr lang="en-US" dirty="0"/>
              <a:t>the tests </a:t>
            </a:r>
            <a:r>
              <a:rPr lang="en-US" dirty="0" smtClean="0"/>
              <a:t>and </a:t>
            </a:r>
            <a:r>
              <a:rPr lang="en-US" dirty="0"/>
              <a:t>verify the tests </a:t>
            </a:r>
            <a:r>
              <a:rPr lang="en-US" dirty="0" smtClean="0"/>
              <a:t>pass</a:t>
            </a:r>
          </a:p>
          <a:p>
            <a:pPr marL="0" indent="0">
              <a:buNone/>
            </a:pPr>
            <a:endParaRPr lang="en-US" dirty="0" smtClean="0"/>
          </a:p>
          <a:p>
            <a:pPr marL="0" indent="0">
              <a:buNone/>
            </a:pPr>
            <a:endParaRPr lang="en-US" dirty="0" smtClean="0"/>
          </a:p>
          <a:p>
            <a:pPr marL="0" indent="0">
              <a:buNone/>
            </a:pPr>
            <a:r>
              <a:rPr lang="en-US" i="1" dirty="0" smtClean="0"/>
              <a:t>BONUS: Use pry to verify that the attribute has been set.</a:t>
            </a:r>
            <a:endParaRPr lang="en-US" i="1" dirty="0"/>
          </a:p>
        </p:txBody>
      </p:sp>
      <p:sp>
        <p:nvSpPr>
          <p:cNvPr id="4" name="TextBox 3"/>
          <p:cNvSpPr txBox="1"/>
          <p:nvPr/>
        </p:nvSpPr>
        <p:spPr bwMode="white">
          <a:xfrm>
            <a:off x="1671638" y="7282069"/>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a:t>
            </a:r>
            <a:r>
              <a:rPr lang="en-US" b="1" dirty="0" smtClean="0"/>
              <a:t>series </a:t>
            </a:r>
            <a:r>
              <a:rPr lang="en-US" b="1" dirty="0"/>
              <a:t>of steps </a:t>
            </a:r>
            <a:r>
              <a:rPr lang="en-US" b="1" dirty="0" smtClean="0"/>
              <a:t>for the configuration recipe and service recipe</a:t>
            </a:r>
            <a:endParaRPr lang="en-US" b="1" dirty="0"/>
          </a:p>
        </p:txBody>
      </p:sp>
    </p:spTree>
    <p:extLst>
      <p:ext uri="{BB962C8B-B14F-4D97-AF65-F5344CB8AC3E}">
        <p14:creationId xmlns:p14="http://schemas.microsoft.com/office/powerpoint/2010/main" val="2244086988"/>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Update the Recipe to use the Node Attribute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service</a:t>
            </a:r>
          </a:p>
          <a:p>
            <a:r>
              <a:rPr lang="en-US" dirty="0"/>
              <a:t>#</a:t>
            </a:r>
          </a:p>
          <a:p>
            <a:r>
              <a:rPr lang="en-US" dirty="0"/>
              <a:t># Copyright (c) </a:t>
            </a:r>
            <a:r>
              <a:rPr lang="is-IS" dirty="0" smtClean="0"/>
              <a:t>2016</a:t>
            </a:r>
            <a:r>
              <a:rPr lang="en-US" dirty="0" smtClean="0"/>
              <a:t> </a:t>
            </a:r>
            <a:r>
              <a:rPr lang="en-US" dirty="0"/>
              <a:t>The Authors, All Rights Reserved.</a:t>
            </a:r>
          </a:p>
          <a:p>
            <a:r>
              <a:rPr lang="en-US" dirty="0"/>
              <a:t>service node['</a:t>
            </a:r>
            <a:r>
              <a:rPr lang="en-US" dirty="0" err="1"/>
              <a:t>httpd</a:t>
            </a:r>
            <a:r>
              <a:rPr lang="en-US" dirty="0"/>
              <a:t>']['</a:t>
            </a:r>
            <a:r>
              <a:rPr lang="en-US" dirty="0" err="1"/>
              <a:t>service_name</a:t>
            </a:r>
            <a:r>
              <a:rPr lang="en-US" dirty="0"/>
              <a:t>'] do</a:t>
            </a:r>
          </a:p>
          <a:p>
            <a:r>
              <a:rPr lang="en-US" dirty="0"/>
              <a:t>  action [:enable, :start]</a:t>
            </a:r>
          </a:p>
          <a:p>
            <a:r>
              <a:rPr lang="en-US" dirty="0"/>
              <a:t>end</a:t>
            </a:r>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service.rb</a:t>
            </a:r>
            <a:endParaRPr lang="en-US" dirty="0"/>
          </a:p>
        </p:txBody>
      </p:sp>
      <p:sp>
        <p:nvSpPr>
          <p:cNvPr id="6" name="Text Placeholder 5"/>
          <p:cNvSpPr>
            <a:spLocks noGrp="1"/>
          </p:cNvSpPr>
          <p:nvPr>
            <p:ph type="body" sz="quarter" idx="13"/>
          </p:nvPr>
        </p:nvSpPr>
        <p:spPr>
          <a:xfrm>
            <a:off x="1135042" y="4757314"/>
            <a:ext cx="14404273" cy="626533"/>
          </a:xfrm>
        </p:spPr>
        <p:txBody>
          <a:bodyPr/>
          <a:lstStyle/>
          <a:p>
            <a:r>
              <a:rPr lang="en-US" dirty="0" smtClean="0"/>
              <a:t>+</a:t>
            </a:r>
            <a:endParaRPr lang="en-US" dirty="0"/>
          </a:p>
        </p:txBody>
      </p:sp>
    </p:spTree>
    <p:extLst>
      <p:ext uri="{BB962C8B-B14F-4D97-AF65-F5344CB8AC3E}">
        <p14:creationId xmlns:p14="http://schemas.microsoft.com/office/powerpoint/2010/main" val="973565700"/>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FFF</a:t>
            </a:r>
          </a:p>
          <a:p>
            <a:endParaRPr lang="en-US" sz="2400" dirty="0"/>
          </a:p>
          <a:p>
            <a:r>
              <a:rPr lang="en-US" sz="2400" dirty="0"/>
              <a:t>Failures:</a:t>
            </a:r>
          </a:p>
          <a:p>
            <a:endParaRPr lang="en-US" sz="2400" dirty="0"/>
          </a:p>
          <a:p>
            <a:r>
              <a:rPr lang="en-US" sz="2400" dirty="0"/>
              <a:t>  1) </a:t>
            </a:r>
            <a:r>
              <a:rPr lang="en-US" sz="2400" dirty="0" err="1"/>
              <a:t>httpd</a:t>
            </a:r>
            <a:r>
              <a:rPr lang="en-US" sz="2400" dirty="0"/>
              <a:t>::service When all attributes are default, on an unspecified platform converges successfully</a:t>
            </a:r>
          </a:p>
          <a:p>
            <a:r>
              <a:rPr lang="en-US" sz="2400" dirty="0"/>
              <a:t>     Failure/Error: expect { </a:t>
            </a:r>
            <a:r>
              <a:rPr lang="en-US" sz="2400" dirty="0" err="1"/>
              <a:t>chef_run</a:t>
            </a:r>
            <a:r>
              <a:rPr lang="en-US" sz="2400" dirty="0"/>
              <a:t> }.</a:t>
            </a:r>
            <a:r>
              <a:rPr lang="en-US" sz="2400" dirty="0" err="1"/>
              <a:t>to_not</a:t>
            </a:r>
            <a:r>
              <a:rPr lang="en-US" sz="2400" dirty="0"/>
              <a:t> </a:t>
            </a:r>
            <a:r>
              <a:rPr lang="en-US" sz="2400" dirty="0" err="1"/>
              <a:t>raise_error</a:t>
            </a:r>
            <a:endParaRPr lang="en-US" sz="2400" dirty="0"/>
          </a:p>
          <a:p>
            <a:r>
              <a:rPr lang="en-US" sz="2400" dirty="0"/>
              <a:t>       expected no Exception, got #&lt;</a:t>
            </a:r>
            <a:r>
              <a:rPr lang="en-US" sz="2400" dirty="0" err="1"/>
              <a:t>NoMethodError</a:t>
            </a:r>
            <a:r>
              <a:rPr lang="en-US" sz="2400" dirty="0"/>
              <a:t>: undefined method `[]' for </a:t>
            </a:r>
            <a:r>
              <a:rPr lang="en-US" sz="2400" dirty="0" err="1"/>
              <a:t>nil:NilClass</a:t>
            </a:r>
            <a:r>
              <a:rPr lang="en-US" sz="2400" dirty="0"/>
              <a:t>&gt; with </a:t>
            </a:r>
            <a:r>
              <a:rPr lang="en-US" sz="2400" dirty="0" err="1"/>
              <a:t>backtrace</a:t>
            </a:r>
            <a:r>
              <a:rPr lang="en-US" sz="2400" dirty="0"/>
              <a:t>:</a:t>
            </a:r>
          </a:p>
          <a:p>
            <a:r>
              <a:rPr lang="en-US" sz="2400" dirty="0"/>
              <a:t>         # /</a:t>
            </a:r>
            <a:r>
              <a:rPr lang="en-US" sz="2400" dirty="0" err="1" smtClean="0"/>
              <a:t>tmp</a:t>
            </a:r>
            <a:r>
              <a:rPr lang="en-US" sz="2400" dirty="0" smtClean="0"/>
              <a:t>/d</a:t>
            </a:r>
            <a:r>
              <a:rPr lang="is-IS" sz="2400" dirty="0" smtClean="0"/>
              <a:t>2016</a:t>
            </a:r>
            <a:r>
              <a:rPr lang="en-US" sz="2400" dirty="0" smtClean="0"/>
              <a:t>1027-27872-9rctn8/cookbooks/</a:t>
            </a:r>
            <a:r>
              <a:rPr lang="en-US" sz="2400" dirty="0" err="1" smtClean="0"/>
              <a:t>httpd</a:t>
            </a:r>
            <a:r>
              <a:rPr lang="en-US" sz="2400" dirty="0" smtClean="0"/>
              <a:t>/recipes/service.rb:6:in </a:t>
            </a:r>
            <a:r>
              <a:rPr lang="en-US" sz="2400" dirty="0"/>
              <a:t>`</a:t>
            </a:r>
            <a:r>
              <a:rPr lang="en-US" sz="2400" dirty="0" err="1"/>
              <a:t>from_file</a:t>
            </a:r>
            <a:r>
              <a:rPr lang="en-US" sz="2400" dirty="0" smtClean="0"/>
              <a:t>'</a:t>
            </a:r>
            <a:endParaRPr lang="en-US" sz="2400"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service_spec.rb</a:t>
            </a:r>
            <a:endParaRPr lang="en-US" dirty="0"/>
          </a:p>
        </p:txBody>
      </p:sp>
      <p:sp>
        <p:nvSpPr>
          <p:cNvPr id="4" name="Content Placeholder 3"/>
          <p:cNvSpPr>
            <a:spLocks noGrp="1"/>
          </p:cNvSpPr>
          <p:nvPr>
            <p:ph sz="quarter" idx="12"/>
          </p:nvPr>
        </p:nvSpPr>
        <p:spPr>
          <a:xfrm>
            <a:off x="1127883" y="4995932"/>
            <a:ext cx="14420850" cy="1364651"/>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Fail</a:t>
            </a:r>
            <a:endParaRPr lang="en-US" dirty="0"/>
          </a:p>
        </p:txBody>
      </p:sp>
    </p:spTree>
    <p:extLst>
      <p:ext uri="{BB962C8B-B14F-4D97-AF65-F5344CB8AC3E}">
        <p14:creationId xmlns:p14="http://schemas.microsoft.com/office/powerpoint/2010/main" val="562944355"/>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the Default Node Attribute</a:t>
            </a:r>
            <a:endParaRPr lang="en-US" dirty="0"/>
          </a:p>
        </p:txBody>
      </p:sp>
      <p:sp>
        <p:nvSpPr>
          <p:cNvPr id="3" name="Content Placeholder 2"/>
          <p:cNvSpPr>
            <a:spLocks noGrp="1"/>
          </p:cNvSpPr>
          <p:nvPr>
            <p:ph sz="quarter" idx="10"/>
          </p:nvPr>
        </p:nvSpPr>
        <p:spPr/>
        <p:txBody>
          <a:bodyPr/>
          <a:lstStyle/>
          <a:p>
            <a:r>
              <a:rPr lang="en-US" dirty="0" smtClean="0"/>
              <a:t>default['</a:t>
            </a:r>
            <a:r>
              <a:rPr lang="en-US" dirty="0" err="1" smtClean="0"/>
              <a:t>httpd</a:t>
            </a:r>
            <a:r>
              <a:rPr lang="en-US" dirty="0" smtClean="0"/>
              <a:t>']['</a:t>
            </a:r>
            <a:r>
              <a:rPr lang="en-US" dirty="0" err="1" smtClean="0"/>
              <a:t>package_name</a:t>
            </a:r>
            <a:r>
              <a:rPr lang="en-US" dirty="0" smtClean="0"/>
              <a:t>'] = '</a:t>
            </a:r>
            <a:r>
              <a:rPr lang="en-US" dirty="0" err="1" smtClean="0"/>
              <a:t>httpd</a:t>
            </a:r>
            <a:r>
              <a:rPr lang="en-US" dirty="0" smtClean="0"/>
              <a:t>'</a:t>
            </a:r>
          </a:p>
          <a:p>
            <a:r>
              <a:rPr lang="en-US" dirty="0"/>
              <a:t>default['</a:t>
            </a:r>
            <a:r>
              <a:rPr lang="en-US" dirty="0" err="1"/>
              <a:t>httpd</a:t>
            </a:r>
            <a:r>
              <a:rPr lang="en-US" dirty="0"/>
              <a:t>'][</a:t>
            </a:r>
            <a:r>
              <a:rPr lang="en-US" dirty="0" smtClean="0"/>
              <a:t>'</a:t>
            </a:r>
            <a:r>
              <a:rPr lang="en-US" dirty="0" err="1" smtClean="0"/>
              <a:t>service_name</a:t>
            </a:r>
            <a:r>
              <a:rPr lang="en-US" dirty="0" smtClean="0"/>
              <a:t>'</a:t>
            </a:r>
            <a:r>
              <a:rPr lang="en-US" dirty="0"/>
              <a:t>] = '</a:t>
            </a:r>
            <a:r>
              <a:rPr lang="en-US" dirty="0" err="1"/>
              <a:t>httpd</a:t>
            </a:r>
            <a:r>
              <a:rPr lang="en-US" dirty="0"/>
              <a:t>'</a:t>
            </a:r>
          </a:p>
          <a:p>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/attributes/</a:t>
            </a:r>
            <a:r>
              <a:rPr lang="en-US" dirty="0" err="1" smtClean="0"/>
              <a:t>default.rb</a:t>
            </a:r>
            <a:endParaRPr lang="en-US" dirty="0"/>
          </a:p>
        </p:txBody>
      </p:sp>
      <p:sp>
        <p:nvSpPr>
          <p:cNvPr id="6" name="Text Placeholder 5"/>
          <p:cNvSpPr>
            <a:spLocks noGrp="1"/>
          </p:cNvSpPr>
          <p:nvPr>
            <p:ph type="body" sz="quarter" idx="13"/>
          </p:nvPr>
        </p:nvSpPr>
        <p:spPr>
          <a:xfrm>
            <a:off x="1135042" y="2640649"/>
            <a:ext cx="14404273" cy="626533"/>
          </a:xfrm>
        </p:spPr>
        <p:txBody>
          <a:bodyPr/>
          <a:lstStyle/>
          <a:p>
            <a:endParaRPr lang="en-US" dirty="0"/>
          </a:p>
        </p:txBody>
      </p:sp>
    </p:spTree>
    <p:extLst>
      <p:ext uri="{BB962C8B-B14F-4D97-AF65-F5344CB8AC3E}">
        <p14:creationId xmlns:p14="http://schemas.microsoft.com/office/powerpoint/2010/main" val="559765920"/>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Modular Cookbook Recipes</a:t>
            </a:r>
            <a:endParaRPr lang="en-US" dirty="0"/>
          </a:p>
        </p:txBody>
      </p:sp>
      <p:grpSp>
        <p:nvGrpSpPr>
          <p:cNvPr id="46" name="Group 45"/>
          <p:cNvGrpSpPr/>
          <p:nvPr/>
        </p:nvGrpSpPr>
        <p:grpSpPr>
          <a:xfrm>
            <a:off x="1089187" y="3488481"/>
            <a:ext cx="4337277" cy="4134986"/>
            <a:chOff x="1671637" y="3827865"/>
            <a:chExt cx="4337277" cy="4134986"/>
          </a:xfrm>
        </p:grpSpPr>
        <p:sp>
          <p:nvSpPr>
            <p:cNvPr id="47" name="Rectangle 46"/>
            <p:cNvSpPr/>
            <p:nvPr/>
          </p:nvSpPr>
          <p:spPr bwMode="auto">
            <a:xfrm>
              <a:off x="1671637" y="3827865"/>
              <a:ext cx="4337277" cy="4134986"/>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r" defTabSz="914099"/>
              <a:r>
                <a:rPr lang="en-US" sz="4000" b="1" dirty="0" err="1" smtClean="0">
                  <a:solidFill>
                    <a:schemeClr val="accent3">
                      <a:lumMod val="50000"/>
                    </a:schemeClr>
                  </a:solidFill>
                </a:rPr>
                <a:t>httpd</a:t>
              </a:r>
              <a:endParaRPr lang="en-US" sz="4400" b="1" dirty="0" smtClean="0">
                <a:solidFill>
                  <a:schemeClr val="accent3">
                    <a:lumMod val="50000"/>
                  </a:schemeClr>
                </a:solidFill>
              </a:endParaRPr>
            </a:p>
          </p:txBody>
        </p:sp>
        <p:sp>
          <p:nvSpPr>
            <p:cNvPr id="48" name="Round Diagonal Corner Rectangle 47"/>
            <p:cNvSpPr/>
            <p:nvPr/>
          </p:nvSpPr>
          <p:spPr bwMode="auto">
            <a:xfrm>
              <a:off x="1782691" y="3932680"/>
              <a:ext cx="1448001" cy="1330946"/>
            </a:xfrm>
            <a:prstGeom prst="round2DiagRect">
              <a:avLst/>
            </a:prstGeom>
            <a:solidFill>
              <a:schemeClr val="accent1"/>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default</a:t>
              </a:r>
            </a:p>
          </p:txBody>
        </p:sp>
        <p:sp>
          <p:nvSpPr>
            <p:cNvPr id="49" name="Round Diagonal Corner Rectangle 48"/>
            <p:cNvSpPr/>
            <p:nvPr/>
          </p:nvSpPr>
          <p:spPr bwMode="auto">
            <a:xfrm>
              <a:off x="3778503" y="5043383"/>
              <a:ext cx="2086889" cy="774401"/>
            </a:xfrm>
            <a:prstGeom prst="round2DiagRect">
              <a:avLst/>
            </a:prstGeom>
            <a:solidFill>
              <a:schemeClr val="accent4"/>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install</a:t>
              </a:r>
            </a:p>
          </p:txBody>
        </p:sp>
        <p:sp>
          <p:nvSpPr>
            <p:cNvPr id="50" name="Round Diagonal Corner Rectangle 49"/>
            <p:cNvSpPr/>
            <p:nvPr/>
          </p:nvSpPr>
          <p:spPr bwMode="auto">
            <a:xfrm>
              <a:off x="3778502" y="5988954"/>
              <a:ext cx="2086889" cy="774401"/>
            </a:xfrm>
            <a:prstGeom prst="round2DiagRect">
              <a:avLst/>
            </a:prstGeom>
            <a:solidFill>
              <a:schemeClr val="accent5"/>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configuration</a:t>
              </a:r>
            </a:p>
          </p:txBody>
        </p:sp>
        <p:sp>
          <p:nvSpPr>
            <p:cNvPr id="51" name="Round Diagonal Corner Rectangle 50"/>
            <p:cNvSpPr/>
            <p:nvPr/>
          </p:nvSpPr>
          <p:spPr bwMode="auto">
            <a:xfrm>
              <a:off x="3778503" y="6934527"/>
              <a:ext cx="2086889" cy="774401"/>
            </a:xfrm>
            <a:prstGeom prst="round2DiagRect">
              <a:avLst/>
            </a:prstGeom>
            <a:solidFill>
              <a:srgbClr val="C97D9A"/>
            </a:solidFill>
            <a:ln w="76200">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defTabSz="914099"/>
              <a:r>
                <a:rPr lang="en-US" sz="2000" dirty="0" smtClean="0">
                  <a:solidFill>
                    <a:schemeClr val="bg1"/>
                  </a:solidFill>
                </a:rPr>
                <a:t>service</a:t>
              </a:r>
            </a:p>
          </p:txBody>
        </p:sp>
        <p:cxnSp>
          <p:nvCxnSpPr>
            <p:cNvPr id="52" name="Straight Connector 51"/>
            <p:cNvCxnSpPr>
              <a:stCxn id="58" idx="1"/>
            </p:cNvCxnSpPr>
            <p:nvPr/>
          </p:nvCxnSpPr>
          <p:spPr>
            <a:xfrm>
              <a:off x="2506692" y="5263626"/>
              <a:ext cx="13322" cy="1112122"/>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6" name="Straight Connector 55"/>
            <p:cNvCxnSpPr/>
            <p:nvPr/>
          </p:nvCxnSpPr>
          <p:spPr>
            <a:xfrm>
              <a:off x="2506692" y="6375748"/>
              <a:ext cx="905602" cy="408"/>
            </a:xfrm>
            <a:prstGeom prst="line">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cxnSp>
        <p:cxnSp>
          <p:nvCxnSpPr>
            <p:cNvPr id="57" name="Straight Connector 56"/>
            <p:cNvCxnSpPr/>
            <p:nvPr/>
          </p:nvCxnSpPr>
          <p:spPr>
            <a:xfrm>
              <a:off x="1932888" y="4539633"/>
              <a:ext cx="587126" cy="0"/>
            </a:xfrm>
            <a:prstGeom prst="line">
              <a:avLst/>
            </a:prstGeom>
            <a:ln w="152400">
              <a:solidFill>
                <a:schemeClr val="accent4"/>
              </a:solidFill>
            </a:ln>
          </p:spPr>
          <p:style>
            <a:lnRef idx="3">
              <a:schemeClr val="accent1"/>
            </a:lnRef>
            <a:fillRef idx="0">
              <a:schemeClr val="accent1"/>
            </a:fillRef>
            <a:effectRef idx="2">
              <a:schemeClr val="accent1"/>
            </a:effectRef>
            <a:fontRef idx="minor">
              <a:schemeClr val="tx1"/>
            </a:fontRef>
          </p:style>
        </p:cxnSp>
        <p:cxnSp>
          <p:nvCxnSpPr>
            <p:cNvPr id="58" name="Straight Connector 57"/>
            <p:cNvCxnSpPr/>
            <p:nvPr/>
          </p:nvCxnSpPr>
          <p:spPr>
            <a:xfrm>
              <a:off x="1932888" y="4772309"/>
              <a:ext cx="587126" cy="0"/>
            </a:xfrm>
            <a:prstGeom prst="line">
              <a:avLst/>
            </a:prstGeom>
            <a:ln w="152400">
              <a:solidFill>
                <a:schemeClr val="accent5"/>
              </a:solidFill>
            </a:ln>
          </p:spPr>
          <p:style>
            <a:lnRef idx="3">
              <a:schemeClr val="accent1"/>
            </a:lnRef>
            <a:fillRef idx="0">
              <a:schemeClr val="accent1"/>
            </a:fillRef>
            <a:effectRef idx="2">
              <a:schemeClr val="accent1"/>
            </a:effectRef>
            <a:fontRef idx="minor">
              <a:schemeClr val="tx1"/>
            </a:fontRef>
          </p:style>
        </p:cxnSp>
        <p:cxnSp>
          <p:nvCxnSpPr>
            <p:cNvPr id="59" name="Straight Connector 58"/>
            <p:cNvCxnSpPr/>
            <p:nvPr/>
          </p:nvCxnSpPr>
          <p:spPr>
            <a:xfrm>
              <a:off x="1932888" y="4981064"/>
              <a:ext cx="587126" cy="0"/>
            </a:xfrm>
            <a:prstGeom prst="line">
              <a:avLst/>
            </a:prstGeom>
            <a:ln w="152400">
              <a:solidFill>
                <a:srgbClr val="C97D9A"/>
              </a:solidFill>
            </a:ln>
          </p:spPr>
          <p:style>
            <a:lnRef idx="3">
              <a:schemeClr val="accent1"/>
            </a:lnRef>
            <a:fillRef idx="0">
              <a:schemeClr val="accent1"/>
            </a:fillRef>
            <a:effectRef idx="2">
              <a:schemeClr val="accent1"/>
            </a:effectRef>
            <a:fontRef idx="minor">
              <a:schemeClr val="tx1"/>
            </a:fontRef>
          </p:style>
        </p:cxnSp>
        <p:sp>
          <p:nvSpPr>
            <p:cNvPr id="60" name="Diamond 59"/>
            <p:cNvSpPr/>
            <p:nvPr/>
          </p:nvSpPr>
          <p:spPr bwMode="auto">
            <a:xfrm>
              <a:off x="3895934" y="5499563"/>
              <a:ext cx="274320" cy="274320"/>
            </a:xfrm>
            <a:prstGeom prst="diamond">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7" name="Regular Pentagon 66"/>
            <p:cNvSpPr/>
            <p:nvPr/>
          </p:nvSpPr>
          <p:spPr bwMode="auto">
            <a:xfrm>
              <a:off x="3894885" y="6439893"/>
              <a:ext cx="274320" cy="274320"/>
            </a:xfrm>
            <a:prstGeom prst="pentagon">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8" name="Oval 67"/>
            <p:cNvSpPr/>
            <p:nvPr/>
          </p:nvSpPr>
          <p:spPr bwMode="auto">
            <a:xfrm>
              <a:off x="3894885" y="7399159"/>
              <a:ext cx="274320" cy="274320"/>
            </a:xfrm>
            <a:prstGeom prst="ellipse">
              <a:avLst/>
            </a:prstGeom>
            <a:solidFill>
              <a:schemeClr val="bg1"/>
            </a:solidFill>
            <a:ln>
              <a:solidFill>
                <a:schemeClr val="tx2"/>
              </a:solidFill>
              <a:headEnd type="none" w="med" len="med"/>
              <a:tailEnd type="none" w="med" len="med"/>
            </a:ln>
            <a:effectLst>
              <a:outerShdw blurRad="50800" dist="762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sp>
          <p:nvSpPr>
            <p:cNvPr id="69" name="Left Bracket 68"/>
            <p:cNvSpPr/>
            <p:nvPr/>
          </p:nvSpPr>
          <p:spPr>
            <a:xfrm>
              <a:off x="3412294" y="5043383"/>
              <a:ext cx="213244" cy="2665545"/>
            </a:xfrm>
            <a:prstGeom prst="leftBracket">
              <a:avLst/>
            </a:prstGeom>
            <a:ln>
              <a:solidFill>
                <a:schemeClr val="tx1">
                  <a:lumMod val="60000"/>
                  <a:lumOff val="4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sp>
        <p:nvSpPr>
          <p:cNvPr id="70" name="Content Placeholder 2"/>
          <p:cNvSpPr txBox="1">
            <a:spLocks/>
          </p:cNvSpPr>
          <p:nvPr/>
        </p:nvSpPr>
        <p:spPr>
          <a:xfrm>
            <a:off x="6378904" y="4265079"/>
            <a:ext cx="9106997" cy="3358388"/>
          </a:xfrm>
          <a:prstGeom prst="rect">
            <a:avLst/>
          </a:prstGeom>
          <a:ln>
            <a:solidFill>
              <a:schemeClr val="tx2"/>
            </a:solidFill>
            <a:prstDash val="dash"/>
          </a:ln>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400" b="1" dirty="0" smtClean="0">
                <a:latin typeface="Courier New" charset="0"/>
                <a:ea typeface="Courier New" charset="0"/>
                <a:cs typeface="Courier New" charset="0"/>
              </a:rPr>
              <a:t>file '/</a:t>
            </a:r>
            <a:r>
              <a:rPr lang="en-US" sz="2400" b="1" dirty="0" err="1" smtClean="0">
                <a:latin typeface="Courier New" charset="0"/>
                <a:ea typeface="Courier New" charset="0"/>
                <a:cs typeface="Courier New" charset="0"/>
              </a:rPr>
              <a:t>var</a:t>
            </a:r>
            <a:r>
              <a:rPr lang="en-US" sz="2400" b="1" dirty="0" smtClean="0">
                <a:latin typeface="Courier New" charset="0"/>
                <a:ea typeface="Courier New" charset="0"/>
                <a:cs typeface="Courier New" charset="0"/>
              </a:rPr>
              <a:t>/www/html/</a:t>
            </a:r>
            <a:r>
              <a:rPr lang="en-US" sz="2400" b="1" dirty="0" err="1" smtClean="0">
                <a:latin typeface="Courier New" charset="0"/>
                <a:ea typeface="Courier New" charset="0"/>
                <a:cs typeface="Courier New" charset="0"/>
              </a:rPr>
              <a:t>index.html</a:t>
            </a:r>
            <a:r>
              <a:rPr lang="en-US" sz="2400" b="1" dirty="0" smtClean="0">
                <a:latin typeface="Courier New" charset="0"/>
                <a:ea typeface="Courier New" charset="0"/>
                <a:cs typeface="Courier New" charset="0"/>
              </a:rPr>
              <a:t>' do</a:t>
            </a:r>
          </a:p>
          <a:p>
            <a:r>
              <a:rPr lang="en-US" sz="2400" b="1" dirty="0" smtClean="0">
                <a:latin typeface="Courier New" charset="0"/>
                <a:ea typeface="Courier New" charset="0"/>
                <a:cs typeface="Courier New" charset="0"/>
              </a:rPr>
              <a:t>  content '&lt;h1&gt;Welcome Home&lt;/h1&gt;'</a:t>
            </a:r>
            <a:endParaRPr lang="en-US" sz="2400" b="1" dirty="0">
              <a:latin typeface="Courier New" charset="0"/>
              <a:ea typeface="Courier New" charset="0"/>
              <a:cs typeface="Courier New" charset="0"/>
            </a:endParaRPr>
          </a:p>
          <a:p>
            <a:r>
              <a:rPr lang="en-US" sz="2400" b="1" dirty="0" smtClean="0">
                <a:latin typeface="Courier New" charset="0"/>
                <a:ea typeface="Courier New" charset="0"/>
                <a:cs typeface="Courier New" charset="0"/>
              </a:rPr>
              <a:t>end</a:t>
            </a:r>
            <a:endParaRPr lang="en-US" sz="2400" b="1" dirty="0">
              <a:latin typeface="Courier New" charset="0"/>
              <a:ea typeface="Courier New" charset="0"/>
              <a:cs typeface="Courier New" charset="0"/>
            </a:endParaRPr>
          </a:p>
        </p:txBody>
      </p:sp>
      <p:sp>
        <p:nvSpPr>
          <p:cNvPr id="71" name="Text Placeholder 3"/>
          <p:cNvSpPr txBox="1">
            <a:spLocks/>
          </p:cNvSpPr>
          <p:nvPr/>
        </p:nvSpPr>
        <p:spPr>
          <a:xfrm>
            <a:off x="6378904" y="3488481"/>
            <a:ext cx="9106261" cy="566391"/>
          </a:xfrm>
          <a:prstGeom prst="rect">
            <a:avLst/>
          </a:prstGeom>
          <a:solidFill>
            <a:schemeClr val="bg1">
              <a:lumMod val="85000"/>
            </a:schemeClr>
          </a:solidFill>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800" b="1" dirty="0" smtClean="0">
                <a:latin typeface="Courier New" charset="0"/>
                <a:ea typeface="Courier New" charset="0"/>
                <a:cs typeface="Courier New" charset="0"/>
              </a:rPr>
              <a:t>~/</a:t>
            </a:r>
            <a:r>
              <a:rPr lang="en-US" sz="2800" b="1" dirty="0" err="1" smtClean="0">
                <a:latin typeface="Courier New" charset="0"/>
                <a:ea typeface="Courier New" charset="0"/>
                <a:cs typeface="Courier New" charset="0"/>
              </a:rPr>
              <a:t>httpd</a:t>
            </a:r>
            <a:r>
              <a:rPr lang="en-US" sz="2800" b="1" dirty="0" smtClean="0">
                <a:latin typeface="Courier New" charset="0"/>
                <a:ea typeface="Courier New" charset="0"/>
                <a:cs typeface="Courier New" charset="0"/>
              </a:rPr>
              <a:t>/recipes/</a:t>
            </a:r>
            <a:r>
              <a:rPr lang="en-US" sz="2800" b="1" dirty="0" err="1" smtClean="0">
                <a:latin typeface="Courier New" charset="0"/>
                <a:ea typeface="Courier New" charset="0"/>
                <a:cs typeface="Courier New" charset="0"/>
              </a:rPr>
              <a:t>configuration.rb</a:t>
            </a:r>
            <a:endParaRPr lang="en-US" sz="2800" b="1" dirty="0">
              <a:latin typeface="Courier New" charset="0"/>
              <a:ea typeface="Courier New" charset="0"/>
              <a:cs typeface="Courier New" charset="0"/>
            </a:endParaRPr>
          </a:p>
        </p:txBody>
      </p:sp>
      <p:cxnSp>
        <p:nvCxnSpPr>
          <p:cNvPr id="9" name="Elbow Connector 8"/>
          <p:cNvCxnSpPr>
            <a:stCxn id="50" idx="0"/>
            <a:endCxn id="3" idx="1"/>
          </p:cNvCxnSpPr>
          <p:nvPr/>
        </p:nvCxnSpPr>
        <p:spPr>
          <a:xfrm flipV="1">
            <a:off x="5282941" y="4957325"/>
            <a:ext cx="849501" cy="1079446"/>
          </a:xfrm>
          <a:prstGeom prst="bentConnector3">
            <a:avLst/>
          </a:prstGeom>
          <a:ln>
            <a:solidFill>
              <a:schemeClr val="accent5"/>
            </a:solidFill>
          </a:ln>
        </p:spPr>
        <p:style>
          <a:lnRef idx="3">
            <a:schemeClr val="accent1"/>
          </a:lnRef>
          <a:fillRef idx="0">
            <a:schemeClr val="accent1"/>
          </a:fillRef>
          <a:effectRef idx="2">
            <a:schemeClr val="accent1"/>
          </a:effectRef>
          <a:fontRef idx="minor">
            <a:schemeClr val="tx1"/>
          </a:fontRef>
        </p:style>
      </p:cxnSp>
      <p:sp>
        <p:nvSpPr>
          <p:cNvPr id="3" name="Left Bracket 2"/>
          <p:cNvSpPr/>
          <p:nvPr/>
        </p:nvSpPr>
        <p:spPr>
          <a:xfrm>
            <a:off x="6132442" y="4265079"/>
            <a:ext cx="246461" cy="1384491"/>
          </a:xfrm>
          <a:prstGeom prst="leftBracket">
            <a:avLst/>
          </a:prstGeom>
          <a:ln>
            <a:solidFill>
              <a:schemeClr val="accent5"/>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59146283"/>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sz="2400" dirty="0"/>
              <a:t>...</a:t>
            </a:r>
          </a:p>
          <a:p>
            <a:endParaRPr lang="en-US" sz="2400" dirty="0"/>
          </a:p>
          <a:p>
            <a:r>
              <a:rPr lang="en-US" sz="2400" dirty="0"/>
              <a:t>Finished in 1.06 seconds (files took 4.33 seconds to load)</a:t>
            </a:r>
          </a:p>
          <a:p>
            <a:r>
              <a:rPr lang="en-US" sz="2400" dirty="0"/>
              <a:t>3 examples, 0 failures</a:t>
            </a:r>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r>
              <a:rPr lang="en-US" dirty="0" smtClean="0"/>
              <a:t> spec/unit/recipes/</a:t>
            </a:r>
            <a:r>
              <a:rPr lang="en-US" dirty="0" err="1" smtClean="0"/>
              <a:t>service_spec.rb</a:t>
            </a:r>
            <a:endParaRPr lang="en-US" dirty="0"/>
          </a:p>
        </p:txBody>
      </p:sp>
      <p:sp>
        <p:nvSpPr>
          <p:cNvPr id="4" name="Content Placeholder 3"/>
          <p:cNvSpPr>
            <a:spLocks noGrp="1"/>
          </p:cNvSpPr>
          <p:nvPr>
            <p:ph sz="quarter" idx="12"/>
          </p:nvPr>
        </p:nvSpPr>
        <p:spPr>
          <a:xfrm>
            <a:off x="1127883" y="3683600"/>
            <a:ext cx="14420850" cy="496818"/>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a:t>
            </a:r>
            <a:r>
              <a:rPr lang="en-US" smtClean="0"/>
              <a:t>it Pass</a:t>
            </a:r>
            <a:endParaRPr lang="en-US" dirty="0"/>
          </a:p>
        </p:txBody>
      </p:sp>
    </p:spTree>
    <p:extLst>
      <p:ext uri="{BB962C8B-B14F-4D97-AF65-F5344CB8AC3E}">
        <p14:creationId xmlns:p14="http://schemas.microsoft.com/office/powerpoint/2010/main" val="3260909364"/>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a:t>
            </a:r>
            <a:r>
              <a:rPr lang="en-US" smtClean="0"/>
              <a:t>Remaining Resources</a:t>
            </a:r>
            <a:endParaRPr lang="en-US" dirty="0"/>
          </a:p>
        </p:txBody>
      </p:sp>
      <p:sp>
        <p:nvSpPr>
          <p:cNvPr id="3" name="Subtitle 2"/>
          <p:cNvSpPr>
            <a:spLocks noGrp="1"/>
          </p:cNvSpPr>
          <p:nvPr>
            <p:ph type="subTitle" idx="1"/>
          </p:nvPr>
        </p:nvSpPr>
        <p:spPr/>
        <p:txBody>
          <a:bodyPr/>
          <a:lstStyle/>
          <a:p>
            <a:pPr>
              <a:buFont typeface="Wingdings" charset="2"/>
              <a:buChar char="ü"/>
            </a:pPr>
            <a:r>
              <a:rPr lang="en-US" dirty="0"/>
              <a:t>Refactor the </a:t>
            </a:r>
            <a:r>
              <a:rPr lang="en-US" dirty="0" smtClean="0"/>
              <a:t>resource to </a:t>
            </a:r>
            <a:r>
              <a:rPr lang="en-US" dirty="0"/>
              <a:t>use a Node attribute</a:t>
            </a:r>
          </a:p>
          <a:p>
            <a:pPr>
              <a:buFont typeface="Wingdings" charset="2"/>
              <a:buChar char="ü"/>
            </a:pPr>
            <a:r>
              <a:rPr lang="en-US" dirty="0"/>
              <a:t>Execute the tests and verify the tests fail</a:t>
            </a:r>
          </a:p>
          <a:p>
            <a:pPr>
              <a:buFont typeface="Wingdings" charset="2"/>
              <a:buChar char="ü"/>
            </a:pPr>
            <a:r>
              <a:rPr lang="en-US" dirty="0" smtClean="0"/>
              <a:t>Add the new Node attribute</a:t>
            </a:r>
          </a:p>
          <a:p>
            <a:pPr>
              <a:buFont typeface="Wingdings" charset="2"/>
              <a:buChar char="ü"/>
            </a:pPr>
            <a:r>
              <a:rPr lang="en-US" dirty="0"/>
              <a:t>E</a:t>
            </a:r>
            <a:r>
              <a:rPr lang="en-US" dirty="0" smtClean="0"/>
              <a:t>xecute </a:t>
            </a:r>
            <a:r>
              <a:rPr lang="en-US" dirty="0"/>
              <a:t>the tests </a:t>
            </a:r>
            <a:r>
              <a:rPr lang="en-US" dirty="0" smtClean="0"/>
              <a:t>and </a:t>
            </a:r>
            <a:r>
              <a:rPr lang="en-US" dirty="0"/>
              <a:t>verify the tests </a:t>
            </a:r>
            <a:r>
              <a:rPr lang="en-US" dirty="0" smtClean="0"/>
              <a:t>pass</a:t>
            </a:r>
          </a:p>
          <a:p>
            <a:pPr marL="0" indent="0">
              <a:buNone/>
            </a:pPr>
            <a:endParaRPr lang="en-US" dirty="0" smtClean="0"/>
          </a:p>
          <a:p>
            <a:pPr marL="0" indent="0">
              <a:buNone/>
            </a:pPr>
            <a:endParaRPr lang="en-US" dirty="0" smtClean="0"/>
          </a:p>
          <a:p>
            <a:pPr marL="0" indent="0">
              <a:buNone/>
            </a:pPr>
            <a:r>
              <a:rPr lang="en-US" i="1" dirty="0" smtClean="0"/>
              <a:t>BONUS: Use pry to verify that the attribute has been set.</a:t>
            </a:r>
            <a:endParaRPr lang="en-US" i="1" dirty="0"/>
          </a:p>
        </p:txBody>
      </p:sp>
      <p:sp>
        <p:nvSpPr>
          <p:cNvPr id="4" name="TextBox 3"/>
          <p:cNvSpPr txBox="1"/>
          <p:nvPr/>
        </p:nvSpPr>
        <p:spPr bwMode="white">
          <a:xfrm>
            <a:off x="1671638" y="7282069"/>
            <a:ext cx="12330113" cy="675861"/>
          </a:xfrm>
          <a:prstGeom prst="rect">
            <a:avLst/>
          </a:prstGeom>
          <a:solidFill>
            <a:schemeClr val="bg2">
              <a:lumMod val="85000"/>
            </a:schemeClr>
          </a:solidFill>
        </p:spPr>
        <p:txBody>
          <a:bodyPr vert="horz" wrap="square" lIns="91440" tIns="91440" rIns="91440" bIns="91440" rtlCol="0">
            <a:normAutofit/>
          </a:bodyPr>
          <a:lstStyle/>
          <a:p>
            <a:pPr marL="342900" indent="-342900" algn="ctr">
              <a:buFont typeface="Wingdings" charset="2"/>
              <a:buChar char="v"/>
            </a:pPr>
            <a:r>
              <a:rPr lang="en-US" b="1" dirty="0"/>
              <a:t>Repeat this </a:t>
            </a:r>
            <a:r>
              <a:rPr lang="en-US" b="1" dirty="0" smtClean="0"/>
              <a:t>series </a:t>
            </a:r>
            <a:r>
              <a:rPr lang="en-US" b="1" dirty="0"/>
              <a:t>of steps </a:t>
            </a:r>
            <a:r>
              <a:rPr lang="en-US" b="1" dirty="0" smtClean="0"/>
              <a:t>for the configuration recipe and service recipe</a:t>
            </a:r>
            <a:endParaRPr lang="en-US" b="1" dirty="0"/>
          </a:p>
        </p:txBody>
      </p:sp>
    </p:spTree>
    <p:extLst>
      <p:ext uri="{BB962C8B-B14F-4D97-AF65-F5344CB8AC3E}">
        <p14:creationId xmlns:p14="http://schemas.microsoft.com/office/powerpoint/2010/main" val="898352096"/>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Discussion</a:t>
            </a:r>
            <a:endParaRPr lang="en-US" dirty="0"/>
          </a:p>
        </p:txBody>
      </p:sp>
      <p:sp>
        <p:nvSpPr>
          <p:cNvPr id="3" name="Subtitle 2"/>
          <p:cNvSpPr>
            <a:spLocks noGrp="1"/>
          </p:cNvSpPr>
          <p:nvPr>
            <p:ph type="subTitle" idx="1"/>
          </p:nvPr>
        </p:nvSpPr>
        <p:spPr/>
        <p:txBody>
          <a:bodyPr/>
          <a:lstStyle/>
          <a:p>
            <a:r>
              <a:rPr lang="en-US" dirty="0" smtClean="0"/>
              <a:t>What are the benefits of providing the package name and service name as node attributes?</a:t>
            </a:r>
          </a:p>
          <a:p>
            <a:endParaRPr lang="en-US" dirty="0" smtClean="0"/>
          </a:p>
          <a:p>
            <a:r>
              <a:rPr lang="en-US" dirty="0" smtClean="0"/>
              <a:t>What value does Pry provide to you as a </a:t>
            </a:r>
            <a:r>
              <a:rPr lang="en-US" smtClean="0"/>
              <a:t>Cookbook Developer?</a:t>
            </a:r>
            <a:endParaRPr lang="en-US" dirty="0" smtClean="0"/>
          </a:p>
        </p:txBody>
      </p:sp>
    </p:spTree>
    <p:extLst>
      <p:ext uri="{BB962C8B-B14F-4D97-AF65-F5344CB8AC3E}">
        <p14:creationId xmlns:p14="http://schemas.microsoft.com/office/powerpoint/2010/main" val="108599519"/>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r>
              <a:rPr lang="en-US" dirty="0"/>
              <a:t>?</a:t>
            </a:r>
            <a:endParaRPr lang="en-US" dirty="0" smtClean="0"/>
          </a:p>
        </p:txBody>
      </p:sp>
    </p:spTree>
    <p:extLst>
      <p:ext uri="{BB962C8B-B14F-4D97-AF65-F5344CB8AC3E}">
        <p14:creationId xmlns:p14="http://schemas.microsoft.com/office/powerpoint/2010/main" val="570223909"/>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r>
              <a:rPr lang="en-US" dirty="0" smtClean="0"/>
              <a:t>Introduction</a:t>
            </a:r>
          </a:p>
          <a:p>
            <a:r>
              <a:rPr lang="en-US" dirty="0" smtClean="0"/>
              <a:t>Why Write Tests? Why is that Hard?</a:t>
            </a:r>
          </a:p>
          <a:p>
            <a:r>
              <a:rPr lang="en-US" dirty="0" smtClean="0"/>
              <a:t>Writing a Test First</a:t>
            </a:r>
          </a:p>
          <a:p>
            <a:r>
              <a:rPr lang="en-US" dirty="0" smtClean="0"/>
              <a:t>Refactoring Cookbooks with Tests</a:t>
            </a:r>
          </a:p>
          <a:p>
            <a:endParaRPr lang="en-US" dirty="0" smtClean="0"/>
          </a:p>
        </p:txBody>
      </p:sp>
      <p:sp>
        <p:nvSpPr>
          <p:cNvPr id="3" name="Content Placeholder 2"/>
          <p:cNvSpPr>
            <a:spLocks noGrp="1"/>
          </p:cNvSpPr>
          <p:nvPr>
            <p:ph sz="quarter" idx="12"/>
          </p:nvPr>
        </p:nvSpPr>
        <p:spPr/>
        <p:txBody>
          <a:bodyPr/>
          <a:lstStyle/>
          <a:p>
            <a:r>
              <a:rPr lang="en-US" dirty="0" smtClean="0"/>
              <a:t>Faster Feedback with Unit Testing</a:t>
            </a:r>
          </a:p>
          <a:p>
            <a:r>
              <a:rPr lang="en-US" dirty="0" smtClean="0"/>
              <a:t>Testing Resources in Recipes</a:t>
            </a:r>
          </a:p>
          <a:p>
            <a:r>
              <a:rPr lang="en-US" dirty="0" smtClean="0"/>
              <a:t>Refactoring to Attributes</a:t>
            </a:r>
          </a:p>
          <a:p>
            <a:r>
              <a:rPr lang="en-US" b="1" dirty="0" smtClean="0"/>
              <a:t>Refactoring to Multiple Platforms</a:t>
            </a:r>
            <a:endParaRPr lang="en-US" b="1" dirty="0"/>
          </a:p>
        </p:txBody>
      </p:sp>
      <p:sp>
        <p:nvSpPr>
          <p:cNvPr id="4" name="Text Placeholder 3"/>
          <p:cNvSpPr>
            <a:spLocks noGrp="1"/>
          </p:cNvSpPr>
          <p:nvPr>
            <p:ph type="body" sz="quarter" idx="15"/>
          </p:nvPr>
        </p:nvSpPr>
        <p:spPr/>
        <p:txBody>
          <a:bodyPr/>
          <a:lstStyle/>
          <a:p>
            <a:r>
              <a:rPr lang="en-US" smtClean="0"/>
              <a:t>Morning</a:t>
            </a:r>
            <a:endParaRPr lang="en-US" dirty="0"/>
          </a:p>
        </p:txBody>
      </p:sp>
      <p:sp>
        <p:nvSpPr>
          <p:cNvPr id="5" name="Text Placeholder 4"/>
          <p:cNvSpPr>
            <a:spLocks noGrp="1"/>
          </p:cNvSpPr>
          <p:nvPr>
            <p:ph type="body" sz="quarter" idx="16"/>
          </p:nvPr>
        </p:nvSpPr>
        <p:spPr/>
        <p:txBody>
          <a:bodyPr/>
          <a:lstStyle/>
          <a:p>
            <a:r>
              <a:rPr lang="en-US" smtClean="0"/>
              <a:t>Afternoon</a:t>
            </a:r>
            <a:endParaRPr lang="en-US" dirty="0"/>
          </a:p>
        </p:txBody>
      </p:sp>
    </p:spTree>
    <p:extLst>
      <p:ext uri="{BB962C8B-B14F-4D97-AF65-F5344CB8AC3E}">
        <p14:creationId xmlns:p14="http://schemas.microsoft.com/office/powerpoint/2010/main" val="1909344343"/>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Node Object</a:t>
            </a:r>
            <a:endParaRPr lang="en-US" dirty="0"/>
          </a:p>
        </p:txBody>
      </p:sp>
      <p:sp>
        <p:nvSpPr>
          <p:cNvPr id="6" name="Snip Single Corner Rectangle 5"/>
          <p:cNvSpPr/>
          <p:nvPr/>
        </p:nvSpPr>
        <p:spPr bwMode="auto">
          <a:xfrm>
            <a:off x="1671638" y="3147331"/>
            <a:ext cx="2313953" cy="2713319"/>
          </a:xfrm>
          <a:prstGeom prst="snip1Rect">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lnSpc>
                <a:spcPct val="150000"/>
              </a:lnSpc>
            </a:pPr>
            <a:r>
              <a:rPr lang="en-US" dirty="0">
                <a:gradFill>
                  <a:gsLst>
                    <a:gs pos="0">
                      <a:srgbClr val="FFFFFF"/>
                    </a:gs>
                    <a:gs pos="100000">
                      <a:srgbClr val="FFFFFF"/>
                    </a:gs>
                  </a:gsLst>
                  <a:lin ang="5400000" scaled="0"/>
                </a:gradFill>
              </a:rPr>
              <a:t>node </a:t>
            </a:r>
            <a:r>
              <a:rPr lang="en-US" dirty="0" smtClean="0">
                <a:gradFill>
                  <a:gsLst>
                    <a:gs pos="0">
                      <a:srgbClr val="FFFFFF"/>
                    </a:gs>
                    <a:gs pos="100000">
                      <a:srgbClr val="FFFFFF"/>
                    </a:gs>
                  </a:gsLst>
                  <a:lin ang="5400000" scaled="0"/>
                </a:gradFill>
              </a:rPr>
              <a:t>object</a:t>
            </a:r>
            <a:endParaRPr lang="en-US" dirty="0">
              <a:gradFill>
                <a:gsLst>
                  <a:gs pos="0">
                    <a:srgbClr val="FFFFFF"/>
                  </a:gs>
                  <a:gs pos="100000">
                    <a:srgbClr val="FFFFFF"/>
                  </a:gs>
                </a:gsLst>
                <a:lin ang="5400000" scaled="0"/>
              </a:gradFill>
            </a:endParaRPr>
          </a:p>
          <a:p>
            <a:pPr algn="ctr" defTabSz="914099">
              <a:lnSpc>
                <a:spcPct val="150000"/>
              </a:lnSpc>
            </a:pPr>
            <a:r>
              <a:rPr lang="en-US" sz="5400" dirty="0" smtClean="0">
                <a:gradFill>
                  <a:gsLst>
                    <a:gs pos="0">
                      <a:srgbClr val="FFFFFF"/>
                    </a:gs>
                    <a:gs pos="100000">
                      <a:srgbClr val="FFFFFF"/>
                    </a:gs>
                  </a:gsLst>
                  <a:lin ang="5400000" scaled="0"/>
                </a:gradFill>
              </a:rPr>
              <a:t>{}</a:t>
            </a:r>
          </a:p>
        </p:txBody>
      </p:sp>
      <p:sp>
        <p:nvSpPr>
          <p:cNvPr id="8" name="Rounded Rectangle 7"/>
          <p:cNvSpPr/>
          <p:nvPr/>
        </p:nvSpPr>
        <p:spPr bwMode="auto">
          <a:xfrm>
            <a:off x="11545387" y="2522376"/>
            <a:ext cx="4098470"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b="1" dirty="0" smtClean="0">
                <a:gradFill>
                  <a:gsLst>
                    <a:gs pos="0">
                      <a:srgbClr val="FFFFFF"/>
                    </a:gs>
                    <a:gs pos="100000">
                      <a:srgbClr val="FFFFFF"/>
                    </a:gs>
                  </a:gsLst>
                  <a:lin ang="5400000" scaled="0"/>
                </a:gradFill>
              </a:rPr>
              <a:t>Apply the Run List</a:t>
            </a:r>
            <a:endParaRPr lang="en-US" sz="2400" b="1" dirty="0" smtClean="0">
              <a:gradFill>
                <a:gsLst>
                  <a:gs pos="0">
                    <a:srgbClr val="FFFFFF"/>
                  </a:gs>
                  <a:gs pos="100000">
                    <a:srgbClr val="FFFFFF"/>
                  </a:gs>
                </a:gsLst>
                <a:lin ang="5400000" scaled="0"/>
              </a:gradFill>
            </a:endParaRPr>
          </a:p>
        </p:txBody>
      </p:sp>
      <p:sp>
        <p:nvSpPr>
          <p:cNvPr id="9" name="Rounded Rectangle 8"/>
          <p:cNvSpPr/>
          <p:nvPr/>
        </p:nvSpPr>
        <p:spPr bwMode="auto">
          <a:xfrm>
            <a:off x="12067902" y="343018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Node (</a:t>
            </a:r>
            <a:r>
              <a:rPr lang="en-US" sz="2000" b="1" dirty="0" err="1" smtClean="0">
                <a:gradFill>
                  <a:gsLst>
                    <a:gs pos="0">
                      <a:srgbClr val="FFFFFF"/>
                    </a:gs>
                    <a:gs pos="100000">
                      <a:srgbClr val="FFFFFF"/>
                    </a:gs>
                  </a:gsLst>
                  <a:lin ang="5400000" scaled="0"/>
                </a:gradFill>
              </a:rPr>
              <a:t>ohai</a:t>
            </a:r>
            <a:r>
              <a:rPr lang="en-US" sz="2000" b="1" dirty="0" smtClean="0">
                <a:gradFill>
                  <a:gsLst>
                    <a:gs pos="0">
                      <a:srgbClr val="FFFFFF"/>
                    </a:gs>
                    <a:gs pos="100000">
                      <a:srgbClr val="FFFFFF"/>
                    </a:gs>
                  </a:gsLst>
                  <a:lin ang="5400000" scaled="0"/>
                </a:gradFill>
              </a:rPr>
              <a:t>)</a:t>
            </a:r>
          </a:p>
        </p:txBody>
      </p:sp>
      <p:sp>
        <p:nvSpPr>
          <p:cNvPr id="10" name="Rounded Rectangle 9"/>
          <p:cNvSpPr/>
          <p:nvPr/>
        </p:nvSpPr>
        <p:spPr bwMode="auto">
          <a:xfrm>
            <a:off x="12067901" y="4337984"/>
            <a:ext cx="3575957"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Synchronize Cookbooks</a:t>
            </a:r>
          </a:p>
        </p:txBody>
      </p:sp>
      <p:sp>
        <p:nvSpPr>
          <p:cNvPr id="11" name="Rounded Rectangle 10"/>
          <p:cNvSpPr/>
          <p:nvPr/>
        </p:nvSpPr>
        <p:spPr bwMode="auto">
          <a:xfrm>
            <a:off x="12067901" y="6004220"/>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Build Resource Collection</a:t>
            </a:r>
          </a:p>
        </p:txBody>
      </p:sp>
      <p:sp>
        <p:nvSpPr>
          <p:cNvPr id="12" name="Rounded Rectangle 11"/>
          <p:cNvSpPr/>
          <p:nvPr/>
        </p:nvSpPr>
        <p:spPr bwMode="auto">
          <a:xfrm>
            <a:off x="12067901" y="6837338"/>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Converge</a:t>
            </a:r>
          </a:p>
        </p:txBody>
      </p:sp>
      <p:sp>
        <p:nvSpPr>
          <p:cNvPr id="18" name="Rounded Rectangle 17"/>
          <p:cNvSpPr/>
          <p:nvPr/>
        </p:nvSpPr>
        <p:spPr bwMode="auto">
          <a:xfrm>
            <a:off x="12067901" y="5171102"/>
            <a:ext cx="3575956" cy="689548"/>
          </a:xfrm>
          <a:prstGeom prst="roundRect">
            <a:avLst/>
          </a:prstGeom>
          <a:solidFill>
            <a:schemeClr val="accent5"/>
          </a:solidFill>
          <a:ln>
            <a:noFill/>
            <a:headEnd type="none" w="med" len="med"/>
            <a:tailEnd type="none" w="med" len="med"/>
          </a:ln>
          <a:effectLst>
            <a:outerShdw blurRad="50800" dist="76200" dir="5400000" algn="t"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rPr>
              <a:t>Load Cookbooks</a:t>
            </a:r>
          </a:p>
        </p:txBody>
      </p:sp>
      <p:cxnSp>
        <p:nvCxnSpPr>
          <p:cNvPr id="20" name="Straight Connector 19"/>
          <p:cNvCxnSpPr>
            <a:stCxn id="9" idx="1"/>
          </p:cNvCxnSpPr>
          <p:nvPr/>
        </p:nvCxnSpPr>
        <p:spPr>
          <a:xfrm flipH="1">
            <a:off x="3985591" y="3774954"/>
            <a:ext cx="8082311" cy="0"/>
          </a:xfrm>
          <a:prstGeom prst="line">
            <a:avLst/>
          </a:prstGeom>
          <a:ln>
            <a:solidFill>
              <a:schemeClr val="accent5"/>
            </a:solidFill>
            <a:tailEnd type="triangle" w="lg" len="lg"/>
          </a:ln>
        </p:spPr>
        <p:style>
          <a:lnRef idx="3">
            <a:schemeClr val="accent1"/>
          </a:lnRef>
          <a:fillRef idx="0">
            <a:schemeClr val="accent1"/>
          </a:fillRef>
          <a:effectRef idx="2">
            <a:schemeClr val="accent1"/>
          </a:effectRef>
          <a:fontRef idx="minor">
            <a:schemeClr val="tx1"/>
          </a:fontRef>
        </p:style>
      </p:cxnSp>
      <p:cxnSp>
        <p:nvCxnSpPr>
          <p:cNvPr id="22" name="Straight Connector 21"/>
          <p:cNvCxnSpPr>
            <a:stCxn id="18" idx="1"/>
          </p:cNvCxnSpPr>
          <p:nvPr/>
        </p:nvCxnSpPr>
        <p:spPr>
          <a:xfrm flipH="1">
            <a:off x="3985591" y="5515876"/>
            <a:ext cx="8082310" cy="0"/>
          </a:xfrm>
          <a:prstGeom prst="line">
            <a:avLst/>
          </a:prstGeom>
          <a:ln>
            <a:solidFill>
              <a:schemeClr val="accent5"/>
            </a:solidFill>
            <a:headEnd w="lg" len="lg"/>
            <a:tailEnd type="triangle" w="lg" len="lg"/>
          </a:ln>
        </p:spPr>
        <p:style>
          <a:lnRef idx="3">
            <a:schemeClr val="accent1"/>
          </a:lnRef>
          <a:fillRef idx="0">
            <a:schemeClr val="accent1"/>
          </a:fillRef>
          <a:effectRef idx="2">
            <a:schemeClr val="accent1"/>
          </a:effectRef>
          <a:fontRef idx="minor">
            <a:schemeClr val="tx1"/>
          </a:fontRef>
        </p:style>
      </p:cxnSp>
      <p:sp>
        <p:nvSpPr>
          <p:cNvPr id="23" name="Snip Single Corner Rectangle 22"/>
          <p:cNvSpPr/>
          <p:nvPr/>
        </p:nvSpPr>
        <p:spPr bwMode="auto">
          <a:xfrm>
            <a:off x="4581268" y="3303043"/>
            <a:ext cx="1718276" cy="943822"/>
          </a:xfrm>
          <a:prstGeom prst="snip1Rect">
            <a:avLst/>
          </a:prstGeom>
          <a:solidFill>
            <a:schemeClr val="accent5"/>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gradFill>
                  <a:gsLst>
                    <a:gs pos="0">
                      <a:srgbClr val="FFFFFF"/>
                    </a:gs>
                    <a:gs pos="100000">
                      <a:srgbClr val="FFFFFF"/>
                    </a:gs>
                  </a:gsLst>
                  <a:lin ang="5400000" scaled="0"/>
                </a:gradFill>
              </a:rPr>
              <a:t>system attributes</a:t>
            </a:r>
          </a:p>
        </p:txBody>
      </p:sp>
      <p:sp>
        <p:nvSpPr>
          <p:cNvPr id="24" name="Snip Single Corner Rectangle 23"/>
          <p:cNvSpPr/>
          <p:nvPr/>
        </p:nvSpPr>
        <p:spPr bwMode="auto">
          <a:xfrm>
            <a:off x="8026745" y="4916828"/>
            <a:ext cx="2359645" cy="943822"/>
          </a:xfrm>
          <a:prstGeom prst="snip1Rect">
            <a:avLst/>
          </a:prstGeom>
          <a:solidFill>
            <a:schemeClr val="accent5"/>
          </a:solidFill>
          <a:ln>
            <a:noFill/>
            <a:headEnd type="none" w="med" len="med"/>
            <a:tailEnd type="none" w="med" len="med"/>
          </a:ln>
          <a:effectLst>
            <a:outerShdw blurRad="50800" dist="38100" dir="2700000" algn="tl" rotWithShape="0">
              <a:prstClr val="black">
                <a:alpha val="40000"/>
              </a:prstClr>
            </a:outerShdw>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dirty="0" smtClean="0">
                <a:gradFill>
                  <a:gsLst>
                    <a:gs pos="0">
                      <a:srgbClr val="FFFFFF"/>
                    </a:gs>
                    <a:gs pos="100000">
                      <a:srgbClr val="FFFFFF"/>
                    </a:gs>
                  </a:gsLst>
                  <a:lin ang="5400000" scaled="0"/>
                </a:gradFill>
              </a:rPr>
              <a:t>cookbook defined attributes</a:t>
            </a:r>
          </a:p>
        </p:txBody>
      </p:sp>
      <p:sp>
        <p:nvSpPr>
          <p:cNvPr id="25" name="TextBox 24"/>
          <p:cNvSpPr txBox="1"/>
          <p:nvPr/>
        </p:nvSpPr>
        <p:spPr bwMode="white">
          <a:xfrm>
            <a:off x="4581268" y="4246864"/>
            <a:ext cx="1718276" cy="471911"/>
          </a:xfrm>
          <a:prstGeom prst="rect">
            <a:avLst/>
          </a:prstGeom>
          <a:solidFill>
            <a:srgbClr val="C00000"/>
          </a:solidFill>
          <a:ln>
            <a:noFill/>
          </a:ln>
          <a:effectLst>
            <a:outerShdw blurRad="50800" dist="38100" dir="2700000" algn="tl" rotWithShape="0">
              <a:prstClr val="black">
                <a:alpha val="40000"/>
              </a:prstClr>
            </a:outerShdw>
          </a:effectLst>
        </p:spPr>
        <p:txBody>
          <a:bodyPr vert="horz" wrap="square" lIns="91440" tIns="91440" rIns="91440" bIns="91440" rtlCol="0">
            <a:noAutofit/>
          </a:bodyPr>
          <a:lstStyle/>
          <a:p>
            <a:pPr algn="ctr"/>
            <a:r>
              <a:rPr lang="en-US" sz="1800" smtClean="0">
                <a:solidFill>
                  <a:schemeClr val="bg1"/>
                </a:solidFill>
              </a:rPr>
              <a:t>automatic</a:t>
            </a:r>
            <a:endParaRPr lang="en-US" sz="1800" dirty="0" smtClean="0">
              <a:solidFill>
                <a:schemeClr val="bg1"/>
              </a:solidFill>
            </a:endParaRPr>
          </a:p>
        </p:txBody>
      </p:sp>
      <p:sp>
        <p:nvSpPr>
          <p:cNvPr id="26" name="TextBox 25"/>
          <p:cNvSpPr txBox="1"/>
          <p:nvPr/>
        </p:nvSpPr>
        <p:spPr bwMode="white">
          <a:xfrm>
            <a:off x="8026744" y="5860649"/>
            <a:ext cx="2359645" cy="1051375"/>
          </a:xfrm>
          <a:prstGeom prst="rect">
            <a:avLst/>
          </a:prstGeom>
          <a:solidFill>
            <a:srgbClr val="C00000"/>
          </a:solidFill>
          <a:ln>
            <a:noFill/>
          </a:ln>
          <a:effectLst>
            <a:outerShdw blurRad="50800" dist="38100" dir="2700000" algn="tl" rotWithShape="0">
              <a:prstClr val="black">
                <a:alpha val="40000"/>
              </a:prstClr>
            </a:outerShdw>
          </a:effectLst>
        </p:spPr>
        <p:txBody>
          <a:bodyPr vert="horz" wrap="square" lIns="91440" tIns="91440" rIns="91440" bIns="91440" rtlCol="0">
            <a:noAutofit/>
          </a:bodyPr>
          <a:lstStyle/>
          <a:p>
            <a:pPr algn="ctr"/>
            <a:r>
              <a:rPr lang="en-US" sz="1800" dirty="0" smtClean="0">
                <a:solidFill>
                  <a:schemeClr val="bg1"/>
                </a:solidFill>
              </a:rPr>
              <a:t>default</a:t>
            </a:r>
          </a:p>
          <a:p>
            <a:pPr algn="ctr"/>
            <a:r>
              <a:rPr lang="en-US" sz="1800" dirty="0" smtClean="0">
                <a:solidFill>
                  <a:schemeClr val="bg1"/>
                </a:solidFill>
              </a:rPr>
              <a:t>normal</a:t>
            </a:r>
          </a:p>
          <a:p>
            <a:pPr algn="ctr"/>
            <a:r>
              <a:rPr lang="en-US" sz="1800" dirty="0" smtClean="0">
                <a:solidFill>
                  <a:schemeClr val="bg1"/>
                </a:solidFill>
              </a:rPr>
              <a:t>override</a:t>
            </a:r>
          </a:p>
        </p:txBody>
      </p:sp>
      <p:sp>
        <p:nvSpPr>
          <p:cNvPr id="29" name="Rectangle 28"/>
          <p:cNvSpPr/>
          <p:nvPr/>
        </p:nvSpPr>
        <p:spPr>
          <a:xfrm>
            <a:off x="4194872" y="7526886"/>
            <a:ext cx="7866256" cy="461665"/>
          </a:xfrm>
          <a:prstGeom prst="rect">
            <a:avLst/>
          </a:prstGeom>
        </p:spPr>
        <p:txBody>
          <a:bodyPr wrap="none">
            <a:spAutoFit/>
          </a:bodyPr>
          <a:lstStyle/>
          <a:p>
            <a:pPr algn="ctr"/>
            <a:r>
              <a:rPr lang="en-US" dirty="0" smtClean="0">
                <a:hlinkClick r:id="rId3"/>
              </a:rPr>
              <a:t>https://docs.chef.io/attributes.html - attribute-precedence</a:t>
            </a:r>
            <a:endParaRPr lang="en-US" dirty="0"/>
          </a:p>
        </p:txBody>
      </p:sp>
    </p:spTree>
    <p:extLst>
      <p:ext uri="{BB962C8B-B14F-4D97-AF65-F5344CB8AC3E}">
        <p14:creationId xmlns:p14="http://schemas.microsoft.com/office/powerpoint/2010/main" val="1219830632"/>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r>
              <a:rPr lang="en-US" dirty="0" smtClean="0"/>
              <a:t>Time to remove all the hard-coded values and make them attributes.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Refactor the Install recipe to use a Node attribute</a:t>
            </a:r>
          </a:p>
          <a:p>
            <a:pPr marL="342900" indent="-342900">
              <a:buFont typeface="Wingdings" charset="2"/>
              <a:buChar char="q"/>
            </a:pPr>
            <a:r>
              <a:rPr lang="en-US" dirty="0" smtClean="0"/>
              <a:t>Execute the tests and verify the tests fail</a:t>
            </a:r>
          </a:p>
          <a:p>
            <a:pPr marL="342900" indent="-342900">
              <a:buFont typeface="Wingdings" charset="2"/>
              <a:buChar char="q"/>
            </a:pPr>
            <a:r>
              <a:rPr lang="en-US" dirty="0" smtClean="0"/>
              <a:t>Create the attributes file and add the Node attribute</a:t>
            </a:r>
          </a:p>
          <a:p>
            <a:pPr marL="342900" indent="-342900">
              <a:buFont typeface="Wingdings" charset="2"/>
              <a:buChar char="q"/>
            </a:pPr>
            <a:r>
              <a:rPr lang="en-US" dirty="0" smtClean="0"/>
              <a:t>Execute the tests and verify the tests pass</a:t>
            </a:r>
            <a:endParaRPr lang="en-US" dirty="0"/>
          </a:p>
        </p:txBody>
      </p:sp>
    </p:spTree>
    <p:extLst>
      <p:ext uri="{BB962C8B-B14F-4D97-AF65-F5344CB8AC3E}">
        <p14:creationId xmlns:p14="http://schemas.microsoft.com/office/powerpoint/2010/main" val="4113040085"/>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 the Value with a Node Attribute</a:t>
            </a:r>
            <a:endParaRPr lang="en-US" dirty="0"/>
          </a:p>
        </p:txBody>
      </p:sp>
      <p:sp>
        <p:nvSpPr>
          <p:cNvPr id="3" name="Content Placeholder 2"/>
          <p:cNvSpPr>
            <a:spLocks noGrp="1"/>
          </p:cNvSpPr>
          <p:nvPr>
            <p:ph sz="quarter" idx="10"/>
          </p:nvPr>
        </p:nvSpPr>
        <p:spPr/>
        <p:txBody>
          <a:bodyPr/>
          <a:lstStyle/>
          <a:p>
            <a:r>
              <a:rPr lang="en-US" dirty="0"/>
              <a:t>#</a:t>
            </a:r>
          </a:p>
          <a:p>
            <a:r>
              <a:rPr lang="en-US" dirty="0"/>
              <a:t># Cookbook Name:: </a:t>
            </a:r>
            <a:r>
              <a:rPr lang="en-US" dirty="0" err="1"/>
              <a:t>httpd</a:t>
            </a:r>
            <a:endParaRPr lang="en-US" dirty="0"/>
          </a:p>
          <a:p>
            <a:r>
              <a:rPr lang="en-US" dirty="0"/>
              <a:t># Recipe:: install</a:t>
            </a:r>
          </a:p>
          <a:p>
            <a:r>
              <a:rPr lang="en-US" dirty="0"/>
              <a:t>#</a:t>
            </a:r>
          </a:p>
          <a:p>
            <a:r>
              <a:rPr lang="en-US" dirty="0"/>
              <a:t># Copyright (c) </a:t>
            </a:r>
            <a:r>
              <a:rPr lang="is-IS" dirty="0" smtClean="0"/>
              <a:t>2016</a:t>
            </a:r>
            <a:r>
              <a:rPr lang="en-US" dirty="0" smtClean="0"/>
              <a:t> </a:t>
            </a:r>
            <a:r>
              <a:rPr lang="en-US" dirty="0"/>
              <a:t>The Authors, All Rights Reserved.</a:t>
            </a:r>
          </a:p>
          <a:p>
            <a:r>
              <a:rPr lang="en-US" dirty="0" smtClean="0"/>
              <a:t>package node['</a:t>
            </a:r>
            <a:r>
              <a:rPr lang="en-US" dirty="0" err="1" smtClean="0"/>
              <a:t>httpd</a:t>
            </a:r>
            <a:r>
              <a:rPr lang="en-US" dirty="0" smtClean="0"/>
              <a:t>']['</a:t>
            </a:r>
            <a:r>
              <a:rPr lang="en-US" dirty="0" err="1" smtClean="0"/>
              <a:t>package_name</a:t>
            </a:r>
            <a:r>
              <a:rPr lang="en-US" dirty="0" smtClean="0"/>
              <a:t>']</a:t>
            </a:r>
            <a:endParaRPr lang="en-US" dirty="0"/>
          </a:p>
        </p:txBody>
      </p:sp>
      <p:sp>
        <p:nvSpPr>
          <p:cNvPr id="4" name="Text Placeholder 3"/>
          <p:cNvSpPr>
            <a:spLocks noGrp="1"/>
          </p:cNvSpPr>
          <p:nvPr>
            <p:ph type="body" sz="quarter" idx="11"/>
          </p:nvPr>
        </p:nvSpPr>
        <p:spPr/>
        <p:txBody>
          <a:bodyPr/>
          <a:lstStyle/>
          <a:p>
            <a:r>
              <a:rPr lang="en-US" dirty="0" smtClean="0"/>
              <a:t>~/</a:t>
            </a:r>
            <a:r>
              <a:rPr lang="en-US" dirty="0" err="1" smtClean="0"/>
              <a:t>httpd</a:t>
            </a:r>
            <a:r>
              <a:rPr lang="en-US" dirty="0" smtClean="0"/>
              <a:t>/recipes/</a:t>
            </a:r>
            <a:r>
              <a:rPr lang="en-US" dirty="0" err="1" smtClean="0"/>
              <a:t>install.rb</a:t>
            </a:r>
            <a:endParaRPr lang="en-US" dirty="0"/>
          </a:p>
        </p:txBody>
      </p:sp>
      <p:sp>
        <p:nvSpPr>
          <p:cNvPr id="6" name="Text Placeholder 5"/>
          <p:cNvSpPr>
            <a:spLocks noGrp="1"/>
          </p:cNvSpPr>
          <p:nvPr>
            <p:ph type="body" sz="quarter" idx="13"/>
          </p:nvPr>
        </p:nvSpPr>
        <p:spPr>
          <a:xfrm>
            <a:off x="1135042" y="4746732"/>
            <a:ext cx="14404273" cy="626533"/>
          </a:xfrm>
        </p:spPr>
        <p:txBody>
          <a:bodyPr/>
          <a:lstStyle/>
          <a:p>
            <a:endParaRPr lang="en-US" dirty="0"/>
          </a:p>
        </p:txBody>
      </p:sp>
    </p:spTree>
    <p:extLst>
      <p:ext uri="{BB962C8B-B14F-4D97-AF65-F5344CB8AC3E}">
        <p14:creationId xmlns:p14="http://schemas.microsoft.com/office/powerpoint/2010/main" val="2242119325"/>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 to Use Attributes</a:t>
            </a:r>
            <a:endParaRPr lang="en-US" dirty="0"/>
          </a:p>
        </p:txBody>
      </p:sp>
      <p:sp>
        <p:nvSpPr>
          <p:cNvPr id="3" name="Content Placeholder 2"/>
          <p:cNvSpPr>
            <a:spLocks noGrp="1"/>
          </p:cNvSpPr>
          <p:nvPr>
            <p:ph sz="quarter" idx="11"/>
          </p:nvPr>
        </p:nvSpPr>
        <p:spPr/>
        <p:txBody>
          <a:bodyPr/>
          <a:lstStyle/>
          <a:p>
            <a:r>
              <a:rPr lang="en-US" dirty="0" smtClean="0"/>
              <a:t>A change means a chance for us to run the tests!</a:t>
            </a:r>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Refactor the Install recipe to use a Node attribute</a:t>
            </a:r>
          </a:p>
          <a:p>
            <a:pPr marL="342900" indent="-342900">
              <a:buFont typeface="Wingdings" charset="2"/>
              <a:buChar char="q"/>
            </a:pPr>
            <a:r>
              <a:rPr lang="en-US" dirty="0"/>
              <a:t>Execute the tests and verify the tests fail</a:t>
            </a:r>
          </a:p>
          <a:p>
            <a:pPr marL="342900" indent="-342900">
              <a:buFont typeface="Wingdings" charset="2"/>
              <a:buChar char="q"/>
            </a:pPr>
            <a:r>
              <a:rPr lang="en-US" dirty="0"/>
              <a:t>Create the attributes file and add the Node attribute</a:t>
            </a:r>
          </a:p>
          <a:p>
            <a:pPr marL="342900" indent="-342900">
              <a:buFont typeface="Wingdings" charset="2"/>
              <a:buChar char="q"/>
            </a:pPr>
            <a:r>
              <a:rPr lang="en-US" dirty="0"/>
              <a:t>Execute the tests and verify the tests pass</a:t>
            </a:r>
          </a:p>
        </p:txBody>
      </p:sp>
    </p:spTree>
    <p:extLst>
      <p:ext uri="{BB962C8B-B14F-4D97-AF65-F5344CB8AC3E}">
        <p14:creationId xmlns:p14="http://schemas.microsoft.com/office/powerpoint/2010/main" val="1832857277"/>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FFFFFF</a:t>
            </a:r>
            <a:r>
              <a:rPr lang="en-US" dirty="0"/>
              <a:t>...</a:t>
            </a:r>
          </a:p>
          <a:p>
            <a:endParaRPr lang="en-US" dirty="0"/>
          </a:p>
          <a:p>
            <a:r>
              <a:rPr lang="en-US" dirty="0"/>
              <a:t>Failures:</a:t>
            </a:r>
          </a:p>
          <a:p>
            <a:endParaRPr lang="en-US" dirty="0"/>
          </a:p>
          <a:p>
            <a:r>
              <a:rPr lang="en-US" dirty="0"/>
              <a:t>  1) </a:t>
            </a:r>
            <a:r>
              <a:rPr lang="en-US" dirty="0" err="1"/>
              <a:t>httpd</a:t>
            </a:r>
            <a:r>
              <a:rPr lang="en-US" dirty="0"/>
              <a:t>::default When all attributes are default, on an unspecified platform converges successfully</a:t>
            </a:r>
          </a:p>
          <a:p>
            <a:r>
              <a:rPr lang="en-US" dirty="0"/>
              <a:t>     Failure/Error: expect { </a:t>
            </a:r>
            <a:r>
              <a:rPr lang="en-US" dirty="0" err="1"/>
              <a:t>chef_run</a:t>
            </a:r>
            <a:r>
              <a:rPr lang="en-US" dirty="0"/>
              <a:t> }.</a:t>
            </a:r>
            <a:r>
              <a:rPr lang="en-US" dirty="0" err="1"/>
              <a:t>to_not</a:t>
            </a:r>
            <a:r>
              <a:rPr lang="en-US" dirty="0"/>
              <a:t> </a:t>
            </a:r>
            <a:r>
              <a:rPr lang="en-US" dirty="0" err="1"/>
              <a:t>raise_error</a:t>
            </a:r>
            <a:endParaRPr lang="en-US" dirty="0"/>
          </a:p>
          <a:p>
            <a:r>
              <a:rPr lang="en-US" dirty="0"/>
              <a:t>       expected no Exception, got #&lt;</a:t>
            </a:r>
            <a:r>
              <a:rPr lang="en-US" dirty="0" err="1"/>
              <a:t>NoMethodError</a:t>
            </a:r>
            <a:r>
              <a:rPr lang="en-US" dirty="0"/>
              <a:t>: undefined method `[]' for </a:t>
            </a:r>
            <a:r>
              <a:rPr lang="en-US" dirty="0" err="1"/>
              <a:t>nil:NilClass</a:t>
            </a:r>
            <a:r>
              <a:rPr lang="en-US" dirty="0"/>
              <a:t>&gt; with </a:t>
            </a:r>
            <a:r>
              <a:rPr lang="en-US" dirty="0" err="1"/>
              <a:t>backtrace</a:t>
            </a:r>
            <a:r>
              <a:rPr lang="en-US" dirty="0"/>
              <a:t>:</a:t>
            </a:r>
          </a:p>
          <a:p>
            <a:r>
              <a:rPr lang="en-US" dirty="0"/>
              <a:t>         # /</a:t>
            </a:r>
            <a:r>
              <a:rPr lang="en-US" dirty="0" err="1" smtClean="0"/>
              <a:t>tmp</a:t>
            </a:r>
            <a:r>
              <a:rPr lang="en-US" dirty="0" smtClean="0"/>
              <a:t>/d</a:t>
            </a:r>
            <a:r>
              <a:rPr lang="is-IS" dirty="0" smtClean="0"/>
              <a:t>2016</a:t>
            </a:r>
            <a:r>
              <a:rPr lang="en-US" dirty="0" smtClean="0"/>
              <a:t>1026-15641-1adgkog/cookbooks/</a:t>
            </a:r>
            <a:r>
              <a:rPr lang="en-US" dirty="0" err="1" smtClean="0"/>
              <a:t>httpd</a:t>
            </a:r>
            <a:r>
              <a:rPr lang="en-US" dirty="0" smtClean="0"/>
              <a:t>/recipes/install.rb:6:in </a:t>
            </a:r>
            <a:r>
              <a:rPr lang="en-US" dirty="0"/>
              <a:t>`</a:t>
            </a:r>
            <a:r>
              <a:rPr lang="en-US" dirty="0" err="1"/>
              <a:t>from_file</a:t>
            </a:r>
            <a:r>
              <a:rPr lang="en-US" dirty="0" smtClean="0"/>
              <a:t>'</a:t>
            </a:r>
            <a:endParaRPr lang="en-US" dirty="0"/>
          </a:p>
        </p:txBody>
      </p:sp>
      <p:sp>
        <p:nvSpPr>
          <p:cNvPr id="3" name="Text Placeholder 2"/>
          <p:cNvSpPr>
            <a:spLocks noGrp="1"/>
          </p:cNvSpPr>
          <p:nvPr>
            <p:ph type="body" sz="quarter" idx="11"/>
          </p:nvPr>
        </p:nvSpPr>
        <p:spPr/>
        <p:txBody>
          <a:bodyPr/>
          <a:lstStyle/>
          <a:p>
            <a:r>
              <a:rPr lang="en-US" dirty="0" smtClean="0"/>
              <a:t>&gt; chef exec </a:t>
            </a:r>
            <a:r>
              <a:rPr lang="en-US" dirty="0" err="1" smtClean="0"/>
              <a:t>rspec</a:t>
            </a:r>
            <a:endParaRPr lang="en-US" dirty="0"/>
          </a:p>
        </p:txBody>
      </p:sp>
      <p:sp>
        <p:nvSpPr>
          <p:cNvPr id="4" name="Content Placeholder 3"/>
          <p:cNvSpPr>
            <a:spLocks noGrp="1"/>
          </p:cNvSpPr>
          <p:nvPr>
            <p:ph sz="quarter" idx="12"/>
          </p:nvPr>
        </p:nvSpPr>
        <p:spPr>
          <a:xfrm>
            <a:off x="1127883" y="5927265"/>
            <a:ext cx="14420850" cy="1004818"/>
          </a:xfrm>
        </p:spPr>
        <p:txBody>
          <a:bodyPr/>
          <a:lstStyle/>
          <a:p>
            <a:endParaRPr lang="en-US" dirty="0"/>
          </a:p>
        </p:txBody>
      </p:sp>
      <p:sp>
        <p:nvSpPr>
          <p:cNvPr id="5" name="Title 4"/>
          <p:cNvSpPr>
            <a:spLocks noGrp="1"/>
          </p:cNvSpPr>
          <p:nvPr>
            <p:ph type="title"/>
          </p:nvPr>
        </p:nvSpPr>
        <p:spPr/>
        <p:txBody>
          <a:bodyPr/>
          <a:lstStyle/>
          <a:p>
            <a:r>
              <a:rPr lang="en-US" dirty="0" smtClean="0"/>
              <a:t>Execute the Tests to See it Fail</a:t>
            </a:r>
            <a:endParaRPr lang="en-US" dirty="0"/>
          </a:p>
        </p:txBody>
      </p:sp>
    </p:spTree>
    <p:extLst>
      <p:ext uri="{BB962C8B-B14F-4D97-AF65-F5344CB8AC3E}">
        <p14:creationId xmlns:p14="http://schemas.microsoft.com/office/powerpoint/2010/main" val="3790977304"/>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TrainingTemplate-102215">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TrainingTemplate-102215.potx</Template>
  <TotalTime>15405</TotalTime>
  <Words>3848</Words>
  <Application>Microsoft Macintosh PowerPoint</Application>
  <PresentationFormat>Custom</PresentationFormat>
  <Paragraphs>413</Paragraphs>
  <Slides>45</Slides>
  <Notes>43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45</vt:i4>
      </vt:variant>
    </vt:vector>
  </HeadingPairs>
  <TitlesOfParts>
    <vt:vector size="51" baseType="lpstr">
      <vt:lpstr>Courier New</vt:lpstr>
      <vt:lpstr>ＭＳ Ｐゴシック</vt:lpstr>
      <vt:lpstr>Wingdings</vt:lpstr>
      <vt:lpstr>Arial</vt:lpstr>
      <vt:lpstr>TrainingTemplate-102215</vt:lpstr>
      <vt:lpstr>Interaction</vt:lpstr>
      <vt:lpstr>Testing While Refactoring to Attributes</vt:lpstr>
      <vt:lpstr>Objectives</vt:lpstr>
      <vt:lpstr>Modular Cookbook Recipes</vt:lpstr>
      <vt:lpstr>Modular Cookbook Recipes</vt:lpstr>
      <vt:lpstr>The Node Object</vt:lpstr>
      <vt:lpstr>Refactor to Use Attributes</vt:lpstr>
      <vt:lpstr>Replace the Value with a Node Attribute</vt:lpstr>
      <vt:lpstr>Refactor to Use Attributes</vt:lpstr>
      <vt:lpstr>Execute the Tests to See it Fail</vt:lpstr>
      <vt:lpstr>Refactor to Use Attributes</vt:lpstr>
      <vt:lpstr>Ask Chef How to Generate an Attributes File</vt:lpstr>
      <vt:lpstr>Use Chef to Generate a Default Attributes File</vt:lpstr>
      <vt:lpstr>View the Attributes File Generated</vt:lpstr>
      <vt:lpstr>Add the Default Node Attribute</vt:lpstr>
      <vt:lpstr>Refactor to Use Attributes</vt:lpstr>
      <vt:lpstr>Execute the Tests to See it Pass</vt:lpstr>
      <vt:lpstr>Refactor to Use Attributes</vt:lpstr>
      <vt:lpstr>What if We Made a Typo?</vt:lpstr>
      <vt:lpstr>Typos Like This One Will Waste Time</vt:lpstr>
      <vt:lpstr>Mental Model vs Actual Model</vt:lpstr>
      <vt:lpstr>Pry a Debugger</vt:lpstr>
      <vt:lpstr>Setup a Break Point</vt:lpstr>
      <vt:lpstr>Create a Typo in the Defined Attribute</vt:lpstr>
      <vt:lpstr>Add a Break Point in the Recipe</vt:lpstr>
      <vt:lpstr>Setup a Break Point</vt:lpstr>
      <vt:lpstr>Execute the Test to Initiate Pry</vt:lpstr>
      <vt:lpstr>Pry Provides an Interactive Prompt</vt:lpstr>
      <vt:lpstr>Ask Pry for Help</vt:lpstr>
      <vt:lpstr>Execute Any Code As You Would in a Recipe</vt:lpstr>
      <vt:lpstr>Explore the Different Node Attributes</vt:lpstr>
      <vt:lpstr>Halt the Execution of the Test Immediately</vt:lpstr>
      <vt:lpstr>Setup a Break Point</vt:lpstr>
      <vt:lpstr>Remove the Break Point from the Recipe</vt:lpstr>
      <vt:lpstr>Fix the Change in the Attributes</vt:lpstr>
      <vt:lpstr>Setup a Break Point</vt:lpstr>
      <vt:lpstr>Refactor Remaining Resources</vt:lpstr>
      <vt:lpstr>Update the Recipe to use the Node Attribute</vt:lpstr>
      <vt:lpstr>Execute the Tests to See it Fail</vt:lpstr>
      <vt:lpstr>Add the Default Node Attribute</vt:lpstr>
      <vt:lpstr>Execute the Tests to See it Pass</vt:lpstr>
      <vt:lpstr>Refactor Remaining Resources</vt:lpstr>
      <vt:lpstr>Discussion</vt:lpstr>
      <vt:lpstr>Q&amp;A</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2179</cp:revision>
  <cp:lastPrinted>2015-02-07T23:49:10Z</cp:lastPrinted>
  <dcterms:created xsi:type="dcterms:W3CDTF">2012-09-13T17:36:07Z</dcterms:created>
  <dcterms:modified xsi:type="dcterms:W3CDTF">2016-02-27T22:36:32Z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