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29" r:id="rId26"/>
    <p:sldId id="310" r:id="rId27"/>
    <p:sldId id="330" r:id="rId28"/>
    <p:sldId id="283" r:id="rId29"/>
    <p:sldId id="331" r:id="rId30"/>
    <p:sldId id="272" r:id="rId31"/>
    <p:sldId id="260" r:id="rId32"/>
    <p:sldId id="273" r:id="rId33"/>
    <p:sldId id="328" r:id="rId34"/>
    <p:sldId id="318" r:id="rId35"/>
    <p:sldId id="319" r:id="rId36"/>
    <p:sldId id="320" r:id="rId37"/>
    <p:sldId id="332" r:id="rId38"/>
    <p:sldId id="321" r:id="rId39"/>
    <p:sldId id="322" r:id="rId40"/>
    <p:sldId id="333" r:id="rId41"/>
    <p:sldId id="284" r:id="rId42"/>
    <p:sldId id="274" r:id="rId43"/>
    <p:sldId id="317" r:id="rId44"/>
    <p:sldId id="275" r:id="rId45"/>
    <p:sldId id="325" r:id="rId46"/>
    <p:sldId id="326" r:id="rId47"/>
    <p:sldId id="327" r:id="rId48"/>
    <p:sldId id="276" r:id="rId49"/>
    <p:sldId id="303" r:id="rId50"/>
    <p:sldId id="304" r:id="rId51"/>
    <p:sldId id="277" r:id="rId52"/>
    <p:sldId id="278" r:id="rId53"/>
    <p:sldId id="305" r:id="rId54"/>
    <p:sldId id="286" r:id="rId55"/>
    <p:sldId id="287" r:id="rId56"/>
    <p:sldId id="261" r:id="rId57"/>
    <p:sldId id="280" r:id="rId58"/>
    <p:sldId id="281" r:id="rId59"/>
    <p:sldId id="262" r:id="rId60"/>
    <p:sldId id="292" r:id="rId61"/>
    <p:sldId id="263" r:id="rId62"/>
    <p:sldId id="264" r:id="rId63"/>
    <p:sldId id="266" r:id="rId64"/>
    <p:sldId id="307" r:id="rId65"/>
    <p:sldId id="265"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73" autoAdjust="0"/>
    <p:restoredTop sz="80811" autoAdjust="0"/>
  </p:normalViewPr>
  <p:slideViewPr>
    <p:cSldViewPr snapToGrid="0">
      <p:cViewPr>
        <p:scale>
          <a:sx n="76" d="100"/>
          <a:sy n="76" d="100"/>
        </p:scale>
        <p:origin x="48" y="1144"/>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2016-08-29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2016-08-29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(Chef DK). One of those tools included in the Chef DK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InSpec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a:t>
            </a:r>
            <a:r>
              <a:rPr lang="en-US" baseline="0" dirty="0" err="1" smtClean="0"/>
              <a:t>RSpec</a:t>
            </a:r>
            <a:r>
              <a:rPr lang="en-US" baseline="0" dirty="0" smtClean="0"/>
              <a:t>/</a:t>
            </a:r>
            <a:r>
              <a:rPr lang="en-US" baseline="0" dirty="0" err="1" smtClean="0"/>
              <a:t>InSpec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directory path. Within our cookbook we define a test directory and within that test directory we define another directory named 'recipes'. This is the basic file path that</a:t>
            </a:r>
            <a:r>
              <a:rPr lang="en-US" baseline="0" dirty="0" smtClean="0"/>
              <a:t> </a:t>
            </a:r>
            <a:r>
              <a:rPr lang="en-US" dirty="0" smtClean="0"/>
              <a:t>Test Kitchen expects to find the specifications defined in </a:t>
            </a:r>
            <a:r>
              <a:rPr lang="en-US" dirty="0" err="1" smtClean="0"/>
              <a:t>InSpec</a:t>
            </a:r>
            <a:r>
              <a:rPr lang="en-US"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'recipes', corresponds to the path specified in the .</a:t>
            </a:r>
            <a:r>
              <a:rPr lang="en-US" dirty="0" err="1" smtClean="0"/>
              <a:t>kitchen.yml</a:t>
            </a:r>
            <a:r>
              <a:rPr lang="en-US" dirty="0" smtClean="0"/>
              <a:t>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ruby</a:t>
            </a:r>
            <a:r>
              <a:rPr lang="en-US" baseline="0" dirty="0" smtClean="0"/>
              <a:t> file, </a:t>
            </a:r>
            <a:r>
              <a:rPr lang="en-US" baseline="0" dirty="0" err="1" smtClean="0"/>
              <a:t>default_test.rb</a:t>
            </a:r>
            <a:r>
              <a:rPr lang="en-US" baseline="0" dirty="0" smtClean="0"/>
              <a:t>, contains the tests that we have defined. A test file is a Ruby file that contains domain specific language constructs that we use to express our desired state of the system.</a:t>
            </a:r>
          </a:p>
          <a:p>
            <a:endParaRPr lang="en-US" baseline="0" dirty="0" smtClean="0"/>
          </a:p>
          <a:p>
            <a:r>
              <a:rPr lang="en-US" baseline="0" dirty="0" smtClean="0"/>
              <a:t>Let's open this </a:t>
            </a:r>
            <a:r>
              <a:rPr lang="en-US" baseline="0" dirty="0" err="1" smtClean="0"/>
              <a:t>default_test.rb</a:t>
            </a:r>
            <a:r>
              <a:rPr lang="en-US" baseline="0" dirty="0" smtClean="0"/>
              <a:t> file and review the contents of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statement</a:t>
            </a:r>
            <a:r>
              <a:rPr lang="en-US" baseline="0" dirty="0" smtClean="0"/>
              <a:t> is a conditional that states that when we want to evaluate the contents in between when we are not on Windows (e.g. </a:t>
            </a:r>
            <a:r>
              <a:rPr lang="en-US" baseline="0" dirty="0" err="1" smtClean="0"/>
              <a:t>CentOS</a:t>
            </a:r>
            <a:r>
              <a:rPr lang="en-US" baseline="0" dirty="0" smtClean="0"/>
              <a:t>, Ubuntu, </a:t>
            </a:r>
            <a:r>
              <a:rPr lang="en-US" baseline="0" dirty="0" err="1" smtClean="0"/>
              <a:t>Debian</a:t>
            </a:r>
            <a:r>
              <a:rPr lang="en-US" baseline="0" dirty="0" smtClean="0"/>
              <a:t>). </a:t>
            </a:r>
          </a:p>
          <a:p>
            <a:endParaRPr lang="en-US" baseline="0" dirty="0" smtClean="0"/>
          </a:p>
          <a:p>
            <a:r>
              <a:rPr lang="en-US" baseline="0" dirty="0" smtClean="0"/>
              <a:t>The inner describe has two parameters: The first is the the user resource named 'root' on the test instance. The second is the block which contains the expectations that we want to assert for the given resource.</a:t>
            </a:r>
          </a:p>
          <a:p>
            <a:endParaRPr lang="en-US" baseline="0" dirty="0" smtClean="0"/>
          </a:p>
          <a:p>
            <a:r>
              <a:rPr lang="en-US" baseline="0" dirty="0" smtClean="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example within the test file describes the port 80 on any operating system and states the expectation that it does not expect port 80 to be listening.</a:t>
            </a:r>
          </a:p>
          <a:p>
            <a:endParaRPr lang="en-US" baseline="0" dirty="0" smtClean="0"/>
          </a:p>
          <a:p>
            <a:r>
              <a:rPr lang="en-US" baseline="0" dirty="0" smtClean="0"/>
              <a:t>By default all operating systems will be examined. So this example would be evaluated and executed against every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other expectation expressed within this file is useful but it is wrong. When we setup a web server we are going to want to have incoming connections on port 80.</a:t>
            </a:r>
          </a:p>
          <a:p>
            <a:endParaRPr lang="en-US" baseline="0" dirty="0" smtClean="0"/>
          </a:p>
          <a:p>
            <a:r>
              <a:rPr lang="en-US" baseline="0" dirty="0" smtClean="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Ensuring</a:t>
            </a:r>
            <a:r>
              <a:rPr lang="en-US" baseline="0" dirty="0" smtClean="0"/>
              <a:t> that we are listening on port 80 for incoming connections does not verify that we are in fact returning the correct home page with the welcoming message we plan to write. To do that we will need to write a new expectation.</a:t>
            </a:r>
          </a:p>
          <a:p>
            <a:endParaRPr lang="en-US" baseline="0" dirty="0" smtClean="0"/>
          </a:p>
          <a:p>
            <a:r>
              <a:rPr lang="en-US" baseline="0" dirty="0" err="1" smtClean="0"/>
              <a:t>InSpec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04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the verifier.</a:t>
            </a:r>
            <a:r>
              <a:rPr lang="en-US" baseline="0" dirty="0" smtClean="0"/>
              <a:t> This verifier by default is using </a:t>
            </a:r>
            <a:r>
              <a:rPr lang="en-US" baseline="0" dirty="0" err="1" smtClean="0"/>
              <a:t>InSpec</a:t>
            </a:r>
            <a:r>
              <a:rPr lang="en-US" baseline="0" dirty="0" smtClean="0"/>
              <a:t>. Test Kitchen has the ability to use several different verifiers. The default generated with the cookbook generator is </a:t>
            </a:r>
            <a:r>
              <a:rPr lang="en-US" baseline="0" dirty="0" err="1" smtClean="0"/>
              <a:t>InSpec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location</a:t>
            </a:r>
            <a:r>
              <a:rPr lang="en-US" baseline="0" dirty="0" smtClean="0"/>
              <a:t> where the tests can be found. This is the file that we viewed earlier and updated.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a human-readable sentence about the defined resource, the expected results, and the result that was received (or 'got').</a:t>
            </a:r>
          </a:p>
          <a:p>
            <a:endParaRPr lang="en-US" baseline="0" dirty="0" smtClean="0"/>
          </a:p>
          <a:p>
            <a:r>
              <a:rPr lang="en-US" baseline="0" dirty="0" smtClean="0"/>
              <a:t>We see that we have two errors. The first is that port 80 is not listening when we expected to be listening. We also expected the command's standard out to return content to us and it did not; it returned nothing.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2 examples and that 2 examples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expectation in </a:t>
            </a:r>
            <a:r>
              <a:rPr lang="en-US" baseline="0" dirty="0" smtClean="0"/>
              <a:t>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a:t>
            </a:r>
            <a:r>
              <a:rPr lang="en-US" baseline="0" dirty="0" smtClean="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Generating cookbook </a:t>
            </a:r>
            <a:r>
              <a:rPr lang="en-US" dirty="0" err="1"/>
              <a:t>httpd</a:t>
            </a:r>
            <a:endParaRPr lang="en-US" dirty="0"/>
          </a:p>
          <a:p>
            <a:r>
              <a:rPr lang="en-US" dirty="0"/>
              <a:t>- Ensuring correct cookbook file content</a:t>
            </a:r>
          </a:p>
          <a:p>
            <a:r>
              <a:rPr lang="en-US" dirty="0"/>
              <a:t>- Committing cookbook files to git</a:t>
            </a:r>
          </a:p>
          <a:p>
            <a:r>
              <a:rPr lang="en-US" dirty="0"/>
              <a:t>- Ensuring delivery configuration</a:t>
            </a:r>
          </a:p>
          <a:p>
            <a:r>
              <a:rPr lang="en-US" dirty="0"/>
              <a:t>- Ensuring correct delivery build cookbook content</a:t>
            </a:r>
          </a:p>
          <a:p>
            <a:r>
              <a:rPr lang="en-US" dirty="0"/>
              <a:t>- Adding delivery configuration to feature branch</a:t>
            </a:r>
          </a:p>
          <a:p>
            <a:r>
              <a:rPr lang="en-US" dirty="0"/>
              <a:t>- Adding build cookbook to feature branch</a:t>
            </a:r>
          </a:p>
          <a:p>
            <a:r>
              <a:rPr lang="en-US" dirty="0"/>
              <a:t>- Merging delivery content feature branch to master</a:t>
            </a:r>
          </a:p>
          <a:p>
            <a:endParaRPr lang="en-US" dirty="0"/>
          </a:p>
          <a:p>
            <a:r>
              <a:rPr lang="en-US" dirty="0"/>
              <a:t>Your cookbook is ready. Type `cd </a:t>
            </a:r>
            <a:r>
              <a:rPr lang="en-US" dirty="0" err="1"/>
              <a:t>httpd</a:t>
            </a:r>
            <a:r>
              <a:rPr lang="en-US" dirty="0"/>
              <a:t>` to enter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smtClean="0"/>
              <a:t>│   ...  </a:t>
            </a:r>
          </a:p>
          <a:p>
            <a:r>
              <a:rPr lang="de-DE" dirty="0" smtClean="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InSpec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InSpec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normAutofit fontScale="92500" lnSpcReduction="10000"/>
          </a:bodyPr>
          <a:lstStyle/>
          <a:p>
            <a:endParaRPr lang="en-US" dirty="0"/>
          </a:p>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a:t>end</a:t>
            </a:r>
          </a:p>
          <a:p>
            <a:endParaRPr lang="en-US" dirty="0"/>
          </a:p>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/test/recipes/</a:t>
            </a:r>
            <a:r>
              <a:rPr lang="en-US" sz="2667" b="1" dirty="0" err="1" smtClean="0">
                <a:latin typeface="Courier New" panose="02070309020205020404" pitchFamily="49" charset="0"/>
                <a:cs typeface="Courier New" panose="02070309020205020404" pitchFamily="49" charset="0"/>
              </a:rPr>
              <a:t>default_test.rb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7975" y="3407918"/>
            <a:ext cx="88516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a:t>
            </a:r>
            <a:r>
              <a:rPr lang="en-US" dirty="0" smtClean="0"/>
              <a:t>to the value specified in the Test Kitchen configuration file (.</a:t>
            </a:r>
            <a:r>
              <a:rPr lang="en-US" dirty="0" err="1" smtClean="0"/>
              <a:t>kitchen.yml</a:t>
            </a:r>
            <a:r>
              <a:rPr lang="en-US" dirty="0" smtClean="0"/>
              <a:t>) in the suites section.</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t>
            </a:r>
            <a:r>
              <a:rPr lang="en-US" sz="2667" b="1" dirty="0" err="1">
                <a:latin typeface="Courier New" panose="02070309020205020404" pitchFamily="49" charset="0"/>
                <a:cs typeface="Courier New" panose="02070309020205020404" pitchFamily="49" charset="0"/>
              </a:rPr>
              <a:t>httpd</a:t>
            </a:r>
            <a:r>
              <a:rPr lang="en-US" sz="2667" b="1" dirty="0">
                <a:latin typeface="Courier New" panose="02070309020205020404" pitchFamily="49" charset="0"/>
                <a:cs typeface="Courier New" panose="02070309020205020404" pitchFamily="49" charset="0"/>
              </a:rPr>
              <a:t>/test/recipes/</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10" y="3407918"/>
            <a:ext cx="2526384"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smtClean="0"/>
              <a:t>The </a:t>
            </a:r>
            <a:r>
              <a:rPr lang="en-US" dirty="0" err="1" smtClean="0"/>
              <a:t>default_test.rb</a:t>
            </a:r>
            <a:r>
              <a:rPr lang="en-US" dirty="0" smtClean="0"/>
              <a:t> file is a Ruby file that contains the tests that we want to run when we spin up a test instance.</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t>
            </a:r>
            <a:r>
              <a:rPr lang="en-US" sz="2667" b="1" dirty="0" err="1">
                <a:latin typeface="Courier New" panose="02070309020205020404" pitchFamily="49" charset="0"/>
                <a:cs typeface="Courier New" panose="02070309020205020404" pitchFamily="49" charset="0"/>
              </a:rPr>
              <a:t>httpd</a:t>
            </a:r>
            <a:r>
              <a:rPr lang="en-US" sz="2667" b="1" dirty="0">
                <a:latin typeface="Courier New" panose="02070309020205020404" pitchFamily="49" charset="0"/>
                <a:cs typeface="Courier New" panose="02070309020205020404" pitchFamily="49" charset="0"/>
              </a:rPr>
              <a:t>/test/recipes/</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10" y="3407918"/>
            <a:ext cx="5741782"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OS conditional</a:t>
            </a:r>
          </a:p>
        </p:txBody>
      </p:sp>
      <p:sp>
        <p:nvSpPr>
          <p:cNvPr id="9" name="Content Placeholder 3"/>
          <p:cNvSpPr txBox="1">
            <a:spLocks/>
          </p:cNvSpPr>
          <p:nvPr/>
        </p:nvSpPr>
        <p:spPr bwMode="white">
          <a:xfrm>
            <a:off x="11558397" y="4398246"/>
            <a:ext cx="3959352" cy="61457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displays the message</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1945451" y="3486002"/>
            <a:ext cx="9612946" cy="1219530"/>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542157" y="3476987"/>
            <a:ext cx="943697" cy="9015"/>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not on Windows, I expect the user named 'root', to exist.</a:t>
            </a:r>
            <a:endParaRPr lang="en-US" dirty="0"/>
          </a:p>
        </p:txBody>
      </p: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InSpec</a:t>
            </a:r>
            <a:r>
              <a:rPr lang="en-US" dirty="0" smtClean="0"/>
              <a:t> Example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InSpec</a:t>
            </a:r>
            <a:r>
              <a:rPr lang="en-US" dirty="0" smtClean="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smtClean="0"/>
              <a:t>When on any platform, I expect the port 80 </a:t>
            </a:r>
            <a:r>
              <a:rPr lang="en-US" b="1" dirty="0" smtClean="0"/>
              <a:t>not</a:t>
            </a:r>
            <a:r>
              <a:rPr lang="en-US" dirty="0" smtClean="0"/>
              <a:t> to be listening for incoming connections.</a:t>
            </a:r>
            <a:endParaRPr lang="en-US" dirty="0"/>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Test for the root User</a:t>
            </a:r>
            <a:endParaRPr lang="en-US" dirty="0"/>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do</a:t>
            </a:r>
          </a:p>
          <a:p>
            <a:r>
              <a:rPr lang="en-US" dirty="0"/>
              <a:t>    it { should exist }</a:t>
            </a:r>
          </a:p>
          <a:p>
            <a:r>
              <a:rPr lang="en-US" dirty="0"/>
              <a:t>    skip 'This is an example test, replace with your own test.'</a:t>
            </a:r>
          </a:p>
          <a:p>
            <a:r>
              <a:rPr lang="en-US" dirty="0"/>
              <a:t>  end</a:t>
            </a:r>
          </a:p>
          <a:p>
            <a:r>
              <a:rPr lang="en-US" dirty="0" smtClean="0"/>
              <a:t>end</a:t>
            </a:r>
          </a:p>
          <a:p>
            <a:endParaRPr lang="en-US" dirty="0"/>
          </a:p>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  skip 'This is an example test, replace with your own test.'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Test for Port 80</a:t>
            </a:r>
            <a:endParaRPr lang="en-US" dirty="0"/>
          </a:p>
        </p:txBody>
      </p:sp>
      <p:sp>
        <p:nvSpPr>
          <p:cNvPr id="3" name="Content Placeholder 2"/>
          <p:cNvSpPr>
            <a:spLocks noGrp="1"/>
          </p:cNvSpPr>
          <p:nvPr>
            <p:ph sz="quarter" idx="10"/>
          </p:nvPr>
        </p:nvSpPr>
        <p:spPr/>
        <p:txBody>
          <a:bodyPr/>
          <a:lstStyle/>
          <a:p>
            <a:r>
              <a:rPr lang="en-US" dirty="0" smtClean="0"/>
              <a:t># ... FIRST EXAMPLE DELETED ...</a:t>
            </a:r>
          </a:p>
          <a:p>
            <a:endParaRPr lang="en-US" dirty="0"/>
          </a:p>
          <a:p>
            <a:r>
              <a:rPr lang="en-US" dirty="0" smtClean="0"/>
              <a:t>describe </a:t>
            </a:r>
            <a:r>
              <a:rPr lang="en-US" dirty="0"/>
              <a:t>port(80) do</a:t>
            </a:r>
          </a:p>
          <a:p>
            <a:r>
              <a:rPr lang="en-US" dirty="0"/>
              <a:t>  it { </a:t>
            </a:r>
            <a:r>
              <a:rPr lang="en-US" dirty="0" smtClean="0"/>
              <a:t>should </a:t>
            </a:r>
            <a:r>
              <a:rPr lang="en-US" dirty="0" err="1"/>
              <a:t>be_listening</a:t>
            </a:r>
            <a:r>
              <a:rPr lang="en-US" dirty="0"/>
              <a:t> }</a:t>
            </a:r>
          </a:p>
          <a:p>
            <a:r>
              <a:rPr lang="en-US" dirty="0"/>
              <a:t>  skip 'This is an example test, replace with your own test.'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default_test.rb</a:t>
            </a:r>
            <a:endParaRPr lang="en-US" dirty="0"/>
          </a:p>
        </p:txBody>
      </p:sp>
      <p:sp>
        <p:nvSpPr>
          <p:cNvPr id="6" name="Text Placeholder 5"/>
          <p:cNvSpPr>
            <a:spLocks noGrp="1"/>
          </p:cNvSpPr>
          <p:nvPr>
            <p:ph type="body" sz="quarter" idx="13"/>
          </p:nvPr>
        </p:nvSpPr>
        <p:spPr>
          <a:xfrm>
            <a:off x="1135042" y="3702188"/>
            <a:ext cx="14404273" cy="536816"/>
          </a:xfrm>
        </p:spPr>
        <p:txBody>
          <a:bodyPr/>
          <a:lstStyle/>
          <a:p>
            <a:endParaRPr lang="en-US" dirty="0"/>
          </a:p>
        </p:txBody>
      </p:sp>
      <p:sp>
        <p:nvSpPr>
          <p:cNvPr id="7" name="Text Placeholder 6"/>
          <p:cNvSpPr>
            <a:spLocks noGrp="1"/>
          </p:cNvSpPr>
          <p:nvPr>
            <p:ph type="body" sz="quarter" idx="12"/>
          </p:nvPr>
        </p:nvSpPr>
        <p:spPr>
          <a:xfrm>
            <a:off x="1124446" y="4256164"/>
            <a:ext cx="14404273" cy="540465"/>
          </a:xfrm>
        </p:spPr>
        <p:txBody>
          <a:bodyPr/>
          <a:lstStyle/>
          <a:p>
            <a:endParaRPr lang="en-US" dirty="0"/>
          </a:p>
        </p:txBody>
      </p:sp>
    </p:spTree>
    <p:extLst>
      <p:ext uri="{BB962C8B-B14F-4D97-AF65-F5344CB8AC3E}">
        <p14:creationId xmlns:p14="http://schemas.microsoft.com/office/powerpoint/2010/main" val="239116621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smtClean="0"/>
              <a:t>end</a:t>
            </a:r>
            <a:endParaRPr lang="en-US" dirty="0"/>
          </a:p>
          <a:p>
            <a:endParaRPr lang="en-US" dirty="0" smtClean="0"/>
          </a:p>
          <a:p>
            <a:r>
              <a:rPr lang="en-US" dirty="0" smtClean="0"/>
              <a:t>describe </a:t>
            </a:r>
            <a:r>
              <a:rPr lang="en-US" dirty="0"/>
              <a:t>command(</a:t>
            </a:r>
            <a:r>
              <a:rPr lang="en-US" dirty="0" smtClean="0"/>
              <a:t>'curl http</a:t>
            </a:r>
            <a:r>
              <a:rPr lang="en-US" dirty="0"/>
              <a:t>://</a:t>
            </a:r>
            <a:r>
              <a:rPr lang="en-US" dirty="0" err="1"/>
              <a:t>localhost</a:t>
            </a:r>
            <a:r>
              <a:rPr lang="en-US" dirty="0"/>
              <a:t>') do</a:t>
            </a:r>
          </a:p>
          <a:p>
            <a:r>
              <a:rPr lang="en-US" dirty="0" smtClean="0"/>
              <a:t>  </a:t>
            </a:r>
            <a:r>
              <a:rPr lang="en-US" dirty="0"/>
              <a:t>its(:</a:t>
            </a:r>
            <a:r>
              <a:rPr lang="en-US" dirty="0" err="1"/>
              <a:t>stdout</a:t>
            </a:r>
            <a:r>
              <a:rPr lang="en-US" dirty="0"/>
              <a:t>) { should match</a:t>
            </a:r>
            <a:r>
              <a:rPr lang="en-US" dirty="0" smtClean="0"/>
              <a:t>(/Welcome Home/) </a:t>
            </a:r>
            <a:r>
              <a:rPr lang="en-US" dirty="0"/>
              <a:t>}</a:t>
            </a:r>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a:t>
            </a:r>
            <a:r>
              <a:rPr lang="en-US" dirty="0" smtClean="0"/>
              <a:t>/recipes/</a:t>
            </a:r>
            <a:r>
              <a:rPr lang="en-US" dirty="0" err="1" smtClean="0"/>
              <a:t>default_tests.rb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a:t>
            </a:r>
            <a:r>
              <a:rPr lang="en-US" dirty="0" err="1" smtClean="0"/>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a:t>
            </a:r>
          </a:p>
          <a:p>
            <a:r>
              <a:rPr lang="en-US" dirty="0" smtClean="0"/>
              <a:t>driver:</a:t>
            </a:r>
          </a:p>
          <a:p>
            <a:r>
              <a:rPr lang="en-US" dirty="0" smtClean="0"/>
              <a:t>  name: vagrant</a:t>
            </a:r>
          </a:p>
          <a:p>
            <a:endParaRPr lang="en-US" dirty="0" smtClean="0"/>
          </a:p>
          <a:p>
            <a:r>
              <a:rPr lang="en-US" dirty="0" err="1" smtClean="0"/>
              <a:t>provisioner</a:t>
            </a:r>
            <a:r>
              <a:rPr lang="en-US" dirty="0" smtClean="0"/>
              <a:t>:</a:t>
            </a:r>
          </a:p>
          <a:p>
            <a:r>
              <a:rPr lang="en-US" dirty="0" smtClean="0"/>
              <a:t>  name: </a:t>
            </a:r>
            <a:r>
              <a:rPr lang="en-US" dirty="0" err="1" smtClean="0"/>
              <a:t>chef_zero</a:t>
            </a:r>
            <a:endParaRPr lang="en-US" dirty="0" smtClean="0"/>
          </a:p>
          <a:p>
            <a:endParaRPr lang="en-US" dirty="0" smtClean="0"/>
          </a:p>
          <a:p>
            <a:r>
              <a:rPr lang="en-US" dirty="0" smtClean="0"/>
              <a:t>verifier:</a:t>
            </a:r>
          </a:p>
          <a:p>
            <a:r>
              <a:rPr lang="en-US" dirty="0" smtClean="0"/>
              <a:t>  name: </a:t>
            </a:r>
            <a:r>
              <a:rPr lang="en-US" dirty="0" err="1" smtClean="0"/>
              <a:t>inspec</a:t>
            </a:r>
            <a:endParaRPr lang="en-US" dirty="0" smtClean="0"/>
          </a:p>
          <a:p>
            <a:endParaRPr lang="en-US" dirty="0" smtClean="0"/>
          </a:p>
          <a:p>
            <a:r>
              <a:rPr lang="en-US" dirty="0" smtClean="0"/>
              <a:t>platforms:</a:t>
            </a:r>
          </a:p>
          <a:p>
            <a:r>
              <a:rPr lang="en-US" dirty="0" smtClean="0"/>
              <a:t>  - name: ubuntu-16.04</a:t>
            </a:r>
          </a:p>
          <a:p>
            <a:r>
              <a:rPr lang="en-US" dirty="0" smtClean="0"/>
              <a:t>  - name: centos-7.2</a:t>
            </a:r>
            <a:endParaRPr lang="en-US"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64278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Verifier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smtClean="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658824"/>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Platforms</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Content Placeholder 3"/>
          <p:cNvSpPr>
            <a:spLocks noGrp="1"/>
          </p:cNvSpPr>
          <p:nvPr>
            <p:ph sz="quarter" idx="12"/>
          </p:nvPr>
        </p:nvSpPr>
        <p:spPr/>
        <p:txBody>
          <a:bodyPr/>
          <a:lstStyle/>
          <a:p>
            <a:r>
              <a:rPr lang="en-US" dirty="0" smtClean="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334406"/>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264278"/>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Run List</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smtClean="0">
                <a:cs typeface="Courier New" panose="02070309020205020404" pitchFamily="49" charset="0"/>
              </a:rPr>
              <a:t>"</a:t>
            </a:r>
            <a:r>
              <a:rPr lang="en-US" dirty="0" err="1" smtClean="0">
                <a:cs typeface="Courier New" panose="02070309020205020404" pitchFamily="49" charset="0"/>
              </a:rPr>
              <a:t>httpd</a:t>
            </a:r>
            <a:r>
              <a:rPr lang="en-US" dirty="0" smtClean="0">
                <a:cs typeface="Courier New" panose="02070309020205020404" pitchFamily="49" charset="0"/>
              </a:rPr>
              <a:t>"</a:t>
            </a:r>
            <a:r>
              <a:rPr lang="en-US" dirty="0" smtClean="0"/>
              <a:t> </a:t>
            </a:r>
            <a:r>
              <a:rPr lang="en-US" dirty="0"/>
              <a:t>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99375"/>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Suites' Tests</a:t>
            </a:r>
            <a:endParaRPr lang="en-US" dirty="0"/>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centos-7.2</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t>
            </a:r>
            <a:r>
              <a:rPr lang="en-US" dirty="0" err="1"/>
              <a:t>httpd</a:t>
            </a:r>
            <a:r>
              <a:rPr lang="en-US" dirty="0"/>
              <a:t>::default]</a:t>
            </a:r>
          </a:p>
          <a:p>
            <a:r>
              <a:rPr lang="en-US" dirty="0"/>
              <a:t>    verifier:</a:t>
            </a:r>
          </a:p>
          <a:p>
            <a:r>
              <a:rPr lang="en-US" dirty="0"/>
              <a:t>      </a:t>
            </a:r>
            <a:r>
              <a:rPr lang="en-US" dirty="0" err="1"/>
              <a:t>inspec_tests</a:t>
            </a:r>
            <a:r>
              <a:rPr lang="en-US" dirty="0"/>
              <a:t>:</a:t>
            </a:r>
          </a:p>
          <a:p>
            <a:r>
              <a:rPr lang="en-US" dirty="0"/>
              <a:t>        - test/recipes</a:t>
            </a:r>
          </a:p>
          <a:p>
            <a:r>
              <a:rPr lang="en-US" dirty="0"/>
              <a:t>    attributes:</a:t>
            </a:r>
          </a:p>
        </p:txBody>
      </p:sp>
      <p:sp>
        <p:nvSpPr>
          <p:cNvPr id="4" name="Content Placeholder 3"/>
          <p:cNvSpPr>
            <a:spLocks noGrp="1"/>
          </p:cNvSpPr>
          <p:nvPr>
            <p:ph sz="quarter" idx="12"/>
          </p:nvPr>
        </p:nvSpPr>
        <p:spPr/>
        <p:txBody>
          <a:bodyPr/>
          <a:lstStyle/>
          <a:p>
            <a:r>
              <a:rPr lang="en-US" dirty="0" smtClean="0"/>
              <a:t>This is the path where the </a:t>
            </a:r>
            <a:r>
              <a:rPr lang="en-US" dirty="0" err="1" smtClean="0"/>
              <a:t>InSpec</a:t>
            </a:r>
            <a:r>
              <a:rPr lang="en-US" dirty="0" smtClean="0"/>
              <a:t> tests can be found.</a:t>
            </a:r>
            <a:endParaRPr lang="en-US" dirty="0"/>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a:t>
            </a:r>
            <a:r>
              <a:rPr lang="en-US" dirty="0" smtClean="0"/>
              <a:t>7.2</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smtClean="0"/>
              <a:t>-</a:t>
            </a:r>
            <a:endParaRPr lang="en-US" dirty="0"/>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a:t>
            </a:r>
            <a:r>
              <a:rPr lang="en-US" dirty="0" smtClean="0"/>
              <a:t>centos-6.7</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r>
              <a:rPr lang="en-US" dirty="0" smtClean="0"/>
              <a:t>)</a:t>
            </a:r>
          </a:p>
          <a:p>
            <a:r>
              <a:rPr lang="en-US" dirty="0"/>
              <a:t>-----&gt; Creating &lt;default-centos-67&gt;...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a:t>
            </a:r>
            <a:r>
              <a:rPr lang="en-US" dirty="0" smtClean="0"/>
              <a:t>layer</a:t>
            </a:r>
          </a:p>
          <a:p>
            <a:r>
              <a:rPr lang="en-US" dirty="0" smtClean="0"/>
              <a:t>       334af8693ca8</a:t>
            </a:r>
            <a:r>
              <a:rPr lang="en-US" dirty="0"/>
              <a:t>: Verifying Checksum</a:t>
            </a:r>
          </a:p>
          <a:p>
            <a:r>
              <a:rPr lang="en-US" dirty="0"/>
              <a:t>       334af8693ca8: Download complete</a:t>
            </a:r>
          </a:p>
          <a:p>
            <a:r>
              <a:rPr lang="en-US" dirty="0"/>
              <a:t>       273a1eca2d3a: Verifying </a:t>
            </a:r>
            <a:r>
              <a:rPr lang="en-US" dirty="0" smtClean="0"/>
              <a:t>Checksum</a:t>
            </a:r>
            <a:endParaRPr lang="en-US" dirty="0"/>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Setting up &lt;default-centos-67&gt;...</a:t>
            </a:r>
          </a:p>
          <a:p>
            <a:r>
              <a:rPr lang="en-US" dirty="0" smtClean="0"/>
              <a:t>-----&gt; </a:t>
            </a:r>
            <a:r>
              <a:rPr lang="en-US" dirty="0"/>
              <a:t>Verifying &lt;default-centos-67&gt;..</a:t>
            </a:r>
            <a:r>
              <a:rPr lang="en-US" dirty="0" smtClean="0"/>
              <a:t>.</a:t>
            </a:r>
          </a:p>
          <a:p>
            <a:r>
              <a:rPr lang="en-US" dirty="0" smtClean="0"/>
              <a:t>       Use </a:t>
            </a:r>
            <a:r>
              <a:rPr lang="en-US" dirty="0"/>
              <a:t>`/home/chef/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r>
              <a:rPr lang="en-US" dirty="0" smtClean="0"/>
              <a:t>?...</a:t>
            </a:r>
            <a:endParaRPr lang="en-US" dirty="0"/>
          </a:p>
          <a:p>
            <a:r>
              <a:rPr lang="en-US" dirty="0"/>
              <a:t>  ✖  Command curl </a:t>
            </a:r>
            <a:r>
              <a:rPr lang="en-US" dirty="0" err="1"/>
              <a:t>localhost</a:t>
            </a:r>
            <a:r>
              <a:rPr lang="en-US" dirty="0"/>
              <a:t> </a:t>
            </a:r>
            <a:r>
              <a:rPr lang="en-US" dirty="0" err="1"/>
              <a:t>stdout</a:t>
            </a:r>
            <a:r>
              <a:rPr lang="en-US" dirty="0"/>
              <a:t> should match /Hello, world</a:t>
            </a:r>
            <a:r>
              <a:rPr lang="en-US" dirty="0" smtClean="0"/>
              <a:t>/...</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&lt;default-centos-67&gt;.  Please see .kitchen/logs/</a:t>
            </a:r>
            <a:r>
              <a:rPr lang="en-US" sz="2000" dirty="0" err="1" smtClean="0">
                <a:solidFill>
                  <a:srgbClr val="FF0000"/>
                </a:solidFill>
              </a:rPr>
              <a:t>defau</a:t>
            </a:r>
            <a:r>
              <a:rPr lang="en-US" sz="2000" dirty="0" smtClean="0">
                <a:solidFill>
                  <a:srgbClr val="FF0000"/>
                </a:solidFill>
              </a:rPr>
              <a:t>...</a:t>
            </a:r>
            <a:endParaRPr lang="en-US" sz="2000" b="1" dirty="0" smtClean="0"/>
          </a:p>
        </p:txBody>
      </p: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a:t>
            </a:r>
            <a:r>
              <a:rPr lang="en-US" dirty="0" smtClean="0">
                <a:solidFill>
                  <a:srgbClr val="FF0000"/>
                </a:solidFill>
              </a:rPr>
              <a:t> ✖  </a:t>
            </a:r>
            <a:r>
              <a:rPr lang="en-US" dirty="0">
                <a:solidFill>
                  <a:srgbClr val="FF0000"/>
                </a:solidFill>
              </a:rPr>
              <a:t>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solidFill>
                  <a:srgbClr val="FF0000"/>
                </a:solidFill>
              </a:rPr>
              <a:t>  </a:t>
            </a:r>
            <a:r>
              <a:rPr lang="en-US" dirty="0">
                <a:solidFill>
                  <a:srgbClr val="FF0000"/>
                </a:solidFill>
              </a:rPr>
              <a:t>✖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2 examples and found 2 failures.</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p>
          <a:p>
            <a:r>
              <a:rPr lang="en-US" dirty="0" smtClean="0"/>
              <a:t>       Converging </a:t>
            </a:r>
            <a:r>
              <a:rPr lang="en-US" dirty="0"/>
              <a:t>3</a:t>
            </a:r>
            <a:r>
              <a:rPr lang="en-US" dirty="0" smtClean="0"/>
              <a:t> </a:t>
            </a:r>
            <a:r>
              <a:rPr lang="en-US" dirty="0"/>
              <a:t>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&lt;default-centos-67&gt;...</a:t>
            </a:r>
          </a:p>
          <a:p>
            <a:r>
              <a:rPr lang="en-US" dirty="0">
                <a:solidFill>
                  <a:schemeClr val="accent5"/>
                </a:solidFill>
              </a:rPr>
              <a:t>       Use `/home/chef/</a:t>
            </a:r>
            <a:r>
              <a:rPr lang="en-US" dirty="0" err="1">
                <a:solidFill>
                  <a:schemeClr val="accent5"/>
                </a:solidFill>
              </a:rPr>
              <a:t>httpd</a:t>
            </a:r>
            <a:r>
              <a:rPr lang="en-US" dirty="0">
                <a:solidFill>
                  <a:schemeClr val="accent5"/>
                </a:solidFill>
              </a:rPr>
              <a:t>/test/recipes/default`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a:t>
            </a:r>
            <a:r>
              <a:rPr lang="en-US" dirty="0" smtClean="0">
                <a:solidFill>
                  <a:schemeClr val="bg1">
                    <a:lumMod val="50000"/>
                  </a:schemeClr>
                </a:solidFill>
              </a:rPr>
              <a:t>skipped</a:t>
            </a:r>
            <a:endParaRPr lang="en-US" dirty="0">
              <a:solidFill>
                <a:schemeClr val="bg1">
                  <a:lumMod val="50000"/>
                </a:schemeClr>
              </a:solidFill>
            </a:endParaRP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16004</TotalTime>
  <Words>6555</Words>
  <Application>Microsoft Macintosh PowerPoint</Application>
  <PresentationFormat>Custom</PresentationFormat>
  <Paragraphs>746</Paragraphs>
  <Slides>60</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InSpec</vt:lpstr>
      <vt:lpstr>Auto-generated Spec File in Cookbook</vt:lpstr>
      <vt:lpstr>Where do Tests Live?</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2345</cp:revision>
  <cp:lastPrinted>2016-02-19T17:32:26Z</cp:lastPrinted>
  <dcterms:created xsi:type="dcterms:W3CDTF">2012-09-13T17:36:07Z</dcterms:created>
  <dcterms:modified xsi:type="dcterms:W3CDTF">2016-08-29T21:32:12Z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