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emf" ContentType="image/x-emf"/>
  <Default Extension="gif" ContentType="image/gif"/>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5" r:id="rId5"/>
    <p:sldMasterId id="2147483847" r:id="rId6"/>
  </p:sldMasterIdLst>
  <p:notesMasterIdLst>
    <p:notesMasterId r:id="rId60"/>
  </p:notesMasterIdLst>
  <p:handoutMasterIdLst>
    <p:handoutMasterId r:id="rId61"/>
  </p:handoutMasterIdLst>
  <p:sldIdLst>
    <p:sldId id="256" r:id="rId7"/>
    <p:sldId id="327" r:id="rId8"/>
    <p:sldId id="257" r:id="rId9"/>
    <p:sldId id="302" r:id="rId10"/>
    <p:sldId id="301" r:id="rId11"/>
    <p:sldId id="303" r:id="rId12"/>
    <p:sldId id="277" r:id="rId13"/>
    <p:sldId id="282" r:id="rId14"/>
    <p:sldId id="283" r:id="rId15"/>
    <p:sldId id="329" r:id="rId16"/>
    <p:sldId id="281" r:id="rId17"/>
    <p:sldId id="304" r:id="rId18"/>
    <p:sldId id="305" r:id="rId19"/>
    <p:sldId id="308" r:id="rId20"/>
    <p:sldId id="306" r:id="rId21"/>
    <p:sldId id="307" r:id="rId22"/>
    <p:sldId id="322" r:id="rId23"/>
    <p:sldId id="309" r:id="rId24"/>
    <p:sldId id="315" r:id="rId25"/>
    <p:sldId id="330" r:id="rId26"/>
    <p:sldId id="316" r:id="rId27"/>
    <p:sldId id="321" r:id="rId28"/>
    <p:sldId id="317" r:id="rId29"/>
    <p:sldId id="319" r:id="rId30"/>
    <p:sldId id="320" r:id="rId31"/>
    <p:sldId id="313" r:id="rId32"/>
    <p:sldId id="310" r:id="rId33"/>
    <p:sldId id="284" r:id="rId34"/>
    <p:sldId id="331" r:id="rId35"/>
    <p:sldId id="286" r:id="rId36"/>
    <p:sldId id="311" r:id="rId37"/>
    <p:sldId id="312" r:id="rId38"/>
    <p:sldId id="288" r:id="rId39"/>
    <p:sldId id="289" r:id="rId40"/>
    <p:sldId id="314" r:id="rId41"/>
    <p:sldId id="290" r:id="rId42"/>
    <p:sldId id="291" r:id="rId43"/>
    <p:sldId id="292" r:id="rId44"/>
    <p:sldId id="296" r:id="rId45"/>
    <p:sldId id="293" r:id="rId46"/>
    <p:sldId id="297" r:id="rId47"/>
    <p:sldId id="298" r:id="rId48"/>
    <p:sldId id="323" r:id="rId49"/>
    <p:sldId id="325" r:id="rId50"/>
    <p:sldId id="326" r:id="rId51"/>
    <p:sldId id="299" r:id="rId52"/>
    <p:sldId id="300" r:id="rId53"/>
    <p:sldId id="324" r:id="rId54"/>
    <p:sldId id="294" r:id="rId55"/>
    <p:sldId id="275" r:id="rId56"/>
    <p:sldId id="276" r:id="rId57"/>
    <p:sldId id="328" r:id="rId58"/>
    <p:sldId id="267" r:id="rId59"/>
  </p:sldIdLst>
  <p:sldSz cx="16256000" cy="9144000"/>
  <p:notesSz cx="6858000" cy="9144000"/>
  <p:defaultTextStyle>
    <a:defPPr>
      <a:defRPr lang="en-US"/>
    </a:defPPr>
    <a:lvl1pPr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1pPr>
    <a:lvl2pPr marL="608013" indent="-1508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2pPr>
    <a:lvl3pPr marL="1217613" indent="-3032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3pPr>
    <a:lvl4pPr marL="1827213" indent="-4556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4pPr>
    <a:lvl5pPr marL="2436813" indent="-6080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xmlns="">
        <p15:guide id="1" orient="horz" pos="894">
          <p15:clr>
            <a:srgbClr val="A4A3A4"/>
          </p15:clr>
        </p15:guide>
        <p15:guide id="2" pos="9120">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showPr showNarration="1">
    <p:browse/>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97D9A"/>
    <a:srgbClr val="F0F0F0"/>
    <a:srgbClr val="7D868C"/>
    <a:srgbClr val="808000"/>
    <a:srgbClr val="408000"/>
    <a:srgbClr val="108001"/>
    <a:srgbClr val="CBCFD1"/>
    <a:srgbClr val="015068"/>
    <a:srgbClr val="0885A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21E4AEA4-8DFA-4A89-87EB-49C32662AFE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462"/>
    <p:restoredTop sz="70898" autoAdjust="0"/>
  </p:normalViewPr>
  <p:slideViewPr>
    <p:cSldViewPr snapToGrid="0">
      <p:cViewPr>
        <p:scale>
          <a:sx n="85" d="100"/>
          <a:sy n="85" d="100"/>
        </p:scale>
        <p:origin x="-2352" y="-344"/>
      </p:cViewPr>
      <p:guideLst>
        <p:guide orient="horz" pos="894"/>
        <p:guide pos="9120"/>
      </p:guideLst>
    </p:cSldViewPr>
  </p:slideViewPr>
  <p:notesTextViewPr>
    <p:cViewPr>
      <p:scale>
        <a:sx n="140" d="100"/>
        <a:sy n="140" d="100"/>
      </p:scale>
      <p:origin x="0" y="0"/>
    </p:cViewPr>
  </p:notesText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63" Type="http://schemas.openxmlformats.org/officeDocument/2006/relationships/presProps" Target="presProps.xml"/><Relationship Id="rId64" Type="http://schemas.openxmlformats.org/officeDocument/2006/relationships/viewProps" Target="viewProps.xml"/><Relationship Id="rId65" Type="http://schemas.openxmlformats.org/officeDocument/2006/relationships/theme" Target="theme/theme1.xml"/><Relationship Id="rId66" Type="http://schemas.openxmlformats.org/officeDocument/2006/relationships/tableStyles" Target="tableStyles.xml"/><Relationship Id="rId50" Type="http://schemas.openxmlformats.org/officeDocument/2006/relationships/slide" Target="slides/slide44.xml"/><Relationship Id="rId51" Type="http://schemas.openxmlformats.org/officeDocument/2006/relationships/slide" Target="slides/slide45.xml"/><Relationship Id="rId52" Type="http://schemas.openxmlformats.org/officeDocument/2006/relationships/slide" Target="slides/slide46.xml"/><Relationship Id="rId53" Type="http://schemas.openxmlformats.org/officeDocument/2006/relationships/slide" Target="slides/slide47.xml"/><Relationship Id="rId54" Type="http://schemas.openxmlformats.org/officeDocument/2006/relationships/slide" Target="slides/slide48.xml"/><Relationship Id="rId55" Type="http://schemas.openxmlformats.org/officeDocument/2006/relationships/slide" Target="slides/slide49.xml"/><Relationship Id="rId56" Type="http://schemas.openxmlformats.org/officeDocument/2006/relationships/slide" Target="slides/slide50.xml"/><Relationship Id="rId57" Type="http://schemas.openxmlformats.org/officeDocument/2006/relationships/slide" Target="slides/slide51.xml"/><Relationship Id="rId58" Type="http://schemas.openxmlformats.org/officeDocument/2006/relationships/slide" Target="slides/slide52.xml"/><Relationship Id="rId59" Type="http://schemas.openxmlformats.org/officeDocument/2006/relationships/slide" Target="slides/slide53.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 Id="rId43" Type="http://schemas.openxmlformats.org/officeDocument/2006/relationships/slide" Target="slides/slide37.xml"/><Relationship Id="rId44" Type="http://schemas.openxmlformats.org/officeDocument/2006/relationships/slide" Target="slides/slide38.xml"/><Relationship Id="rId45" Type="http://schemas.openxmlformats.org/officeDocument/2006/relationships/slide" Target="slides/slide39.xml"/><Relationship Id="rId46" Type="http://schemas.openxmlformats.org/officeDocument/2006/relationships/slide" Target="slides/slide40.xml"/><Relationship Id="rId47" Type="http://schemas.openxmlformats.org/officeDocument/2006/relationships/slide" Target="slides/slide41.xml"/><Relationship Id="rId48" Type="http://schemas.openxmlformats.org/officeDocument/2006/relationships/slide" Target="slides/slide42.xml"/><Relationship Id="rId49" Type="http://schemas.openxmlformats.org/officeDocument/2006/relationships/slide" Target="slides/slide43.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customXml" Target="../customXml/item4.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60" Type="http://schemas.openxmlformats.org/officeDocument/2006/relationships/notesMaster" Target="notesMasters/notesMaster1.xml"/><Relationship Id="rId61" Type="http://schemas.openxmlformats.org/officeDocument/2006/relationships/handoutMaster" Target="handoutMasters/handoutMaster1.xml"/><Relationship Id="rId62" Type="http://schemas.openxmlformats.org/officeDocument/2006/relationships/printerSettings" Target="printerSettings/printerSettings1.bin"/><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1219120" fontAlgn="auto">
              <a:spcBef>
                <a:spcPts val="0"/>
              </a:spcBef>
              <a:spcAft>
                <a:spcPts val="0"/>
              </a:spcAft>
              <a:defRPr sz="1200" dirty="0">
                <a:latin typeface="Arial" panose="020B0604020202020204" pitchFamily="34" charset="0"/>
                <a:ea typeface="+mn-ea"/>
                <a:cs typeface="Arial" panose="020B0604020202020204" pitchFamily="34" charset="0"/>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04CB1577-BF96-2D40-B4CA-2BF6DA80CBA7}" type="datetime1">
              <a:rPr lang="en-CA"/>
              <a:pPr>
                <a:defRPr/>
              </a:pPr>
              <a:t>8/29/16</a:t>
            </a:fld>
            <a:endParaRPr lang="en-US" dirty="0"/>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defTabSz="1219120" fontAlgn="auto">
              <a:spcBef>
                <a:spcPts val="0"/>
              </a:spcBef>
              <a:spcAft>
                <a:spcPts val="0"/>
              </a:spcAft>
              <a:defRPr sz="900" dirty="0" smtClean="0">
                <a:solidFill>
                  <a:srgbClr val="000000"/>
                </a:solidFill>
                <a:latin typeface="Arial" panose="020B0604020202020204" pitchFamily="34" charset="0"/>
                <a:ea typeface="+mn-ea"/>
                <a:cs typeface="Arial" panose="020B0604020202020204" pitchFamily="34" charset="0"/>
              </a:defRPr>
            </a:lvl1pPr>
          </a:lstStyle>
          <a:p>
            <a:pPr>
              <a:defRPr/>
            </a:pPr>
            <a:endParaRPr lang="en-US"/>
          </a:p>
        </p:txBody>
      </p:sp>
      <p:sp>
        <p:nvSpPr>
          <p:cNvPr id="5" name="Slide Number Placeholder 4"/>
          <p:cNvSpPr>
            <a:spLocks noGrp="1"/>
          </p:cNvSpPr>
          <p:nvPr>
            <p:ph type="sldNum" sz="quarter" idx="3"/>
          </p:nvPr>
        </p:nvSpPr>
        <p:spPr>
          <a:xfrm>
            <a:off x="6248400" y="8685213"/>
            <a:ext cx="608013" cy="457200"/>
          </a:xfrm>
          <a:prstGeom prst="rect">
            <a:avLst/>
          </a:prstGeom>
        </p:spPr>
        <p:txBody>
          <a:bodyPr vert="horz" lIns="91440" tIns="45720" rIns="91440" bIns="45720" rtlCol="0" anchor="b"/>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3A35AAA1-4075-DF47-A6D2-754791F9B6E1}" type="slidenum">
              <a:rPr lang="en-US"/>
              <a:pPr>
                <a:defRPr/>
              </a:pPr>
              <a:t>‹#›</a:t>
            </a:fld>
            <a:endParaRPr lang="en-US" dirty="0"/>
          </a:p>
        </p:txBody>
      </p:sp>
    </p:spTree>
    <p:extLst>
      <p:ext uri="{BB962C8B-B14F-4D97-AF65-F5344CB8AC3E}">
        <p14:creationId xmlns:p14="http://schemas.microsoft.com/office/powerpoint/2010/main" val="1940644832"/>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ltGray">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72FDBE47-C34F-CF4A-9709-1411AD5B3286}" type="datetime1">
              <a:rPr lang="en-CA"/>
              <a:pPr>
                <a:defRPr/>
              </a:pPr>
              <a:t>8/29/16</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7" name="Slide Number Placeholder 6"/>
          <p:cNvSpPr>
            <a:spLocks noGrp="1"/>
          </p:cNvSpPr>
          <p:nvPr>
            <p:ph type="sldNum" sz="quarter" idx="5"/>
          </p:nvPr>
        </p:nvSpPr>
        <p:spPr>
          <a:xfrm>
            <a:off x="6172200" y="8685213"/>
            <a:ext cx="684213" cy="457200"/>
          </a:xfrm>
          <a:prstGeom prst="rect">
            <a:avLst/>
          </a:prstGeom>
        </p:spPr>
        <p:txBody>
          <a:bodyPr vert="horz" lIns="91440" tIns="45720" rIns="91440" bIns="45720" rtlCol="0" anchor="b"/>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DC3734AA-3150-D947-AC52-2F5DF48BFCD5}" type="slidenum">
              <a:rPr lang="en-US"/>
              <a:pPr>
                <a:defRPr/>
              </a:pPr>
              <a:t>‹#›</a:t>
            </a:fld>
            <a:endParaRPr lang="en-US" dirty="0"/>
          </a:p>
        </p:txBody>
      </p:sp>
      <p:sp>
        <p:nvSpPr>
          <p:cNvPr id="8"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1219120" fontAlgn="auto">
              <a:spcBef>
                <a:spcPts val="0"/>
              </a:spcBef>
              <a:spcAft>
                <a:spcPts val="0"/>
              </a:spcAft>
              <a:defRPr sz="1200" dirty="0">
                <a:latin typeface="Arial" panose="020B0604020202020204" pitchFamily="34" charset="0"/>
                <a:ea typeface="+mn-ea"/>
                <a:cs typeface="Arial" panose="020B0604020202020204" pitchFamily="34" charset="0"/>
              </a:defRPr>
            </a:lvl1pPr>
          </a:lstStyle>
          <a:p>
            <a:pPr>
              <a:defRPr/>
            </a:pPr>
            <a:endParaRPr lang="en-US"/>
          </a:p>
        </p:txBody>
      </p:sp>
      <p:sp>
        <p:nvSpPr>
          <p:cNvPr id="9" name="Footer Placeholder 3"/>
          <p:cNvSpPr>
            <a:spLocks noGrp="1"/>
          </p:cNvSpPr>
          <p:nvPr>
            <p:ph type="ftr" sz="quarter" idx="4"/>
          </p:nvPr>
        </p:nvSpPr>
        <p:spPr>
          <a:xfrm>
            <a:off x="0" y="8685213"/>
            <a:ext cx="6248400" cy="457200"/>
          </a:xfrm>
          <a:prstGeom prst="rect">
            <a:avLst/>
          </a:prstGeom>
        </p:spPr>
        <p:txBody>
          <a:bodyPr vert="horz" lIns="91440" tIns="45720" rIns="91440" bIns="45720" rtlCol="0" anchor="b"/>
          <a:lstStyle>
            <a:lvl1pPr algn="l" defTabSz="1219120" fontAlgn="auto">
              <a:spcBef>
                <a:spcPts val="0"/>
              </a:spcBef>
              <a:spcAft>
                <a:spcPts val="0"/>
              </a:spcAft>
              <a:defRPr sz="900" dirty="0" smtClean="0">
                <a:solidFill>
                  <a:srgbClr val="000000"/>
                </a:solidFill>
                <a:latin typeface="Arial" panose="020B0604020202020204" pitchFamily="34" charset="0"/>
                <a:ea typeface="+mn-ea"/>
                <a:cs typeface="Arial" panose="020B0604020202020204" pitchFamily="34" charset="0"/>
              </a:defRPr>
            </a:lvl1pPr>
          </a:lstStyle>
          <a:p>
            <a:pPr>
              <a:defRPr/>
            </a:pPr>
            <a:endParaRPr lang="en-US"/>
          </a:p>
        </p:txBody>
      </p:sp>
    </p:spTree>
    <p:extLst>
      <p:ext uri="{BB962C8B-B14F-4D97-AF65-F5344CB8AC3E}">
        <p14:creationId xmlns:p14="http://schemas.microsoft.com/office/powerpoint/2010/main" val="2090357794"/>
      </p:ext>
    </p:extLst>
  </p:cSld>
  <p:clrMap bg1="lt1" tx1="dk1" bg2="lt2" tx2="dk2" accent1="accent1" accent2="accent2" accent3="accent3" accent4="accent4" accent5="accent5" accent6="accent6" hlink="hlink" folHlink="folHlink"/>
  <p:hf dt="0"/>
  <p:notesStyle>
    <a:lvl1pPr algn="l" defTabSz="1217613" rtl="0" fontAlgn="base">
      <a:lnSpc>
        <a:spcPct val="90000"/>
      </a:lnSpc>
      <a:spcBef>
        <a:spcPct val="30000"/>
      </a:spcBef>
      <a:spcAft>
        <a:spcPts val="450"/>
      </a:spcAft>
      <a:defRPr sz="1200" kern="1200">
        <a:solidFill>
          <a:schemeClr val="tx1"/>
        </a:solidFill>
        <a:latin typeface="Arial" panose="020B0604020202020204" pitchFamily="34" charset="0"/>
        <a:ea typeface="ＭＳ Ｐゴシック" charset="0"/>
        <a:cs typeface="Arial" panose="020B0604020202020204" pitchFamily="34" charset="0"/>
      </a:defRPr>
    </a:lvl1pPr>
    <a:lvl2pPr marL="282575" indent="-1397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2pPr>
    <a:lvl3pPr marL="436563" indent="-1524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3pPr>
    <a:lvl4pPr marL="642938" indent="-195263"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4pPr>
    <a:lvl5pPr marL="819150" indent="-1524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5pPr>
    <a:lvl6pPr marL="3047802" algn="l" defTabSz="1219120" rtl="0" eaLnBrk="1" latinLnBrk="0" hangingPunct="1">
      <a:defRPr sz="1600" kern="1200">
        <a:solidFill>
          <a:schemeClr val="tx1"/>
        </a:solidFill>
        <a:latin typeface="+mn-lt"/>
        <a:ea typeface="+mn-ea"/>
        <a:cs typeface="+mn-cs"/>
      </a:defRPr>
    </a:lvl6pPr>
    <a:lvl7pPr marL="3657362" algn="l" defTabSz="1219120" rtl="0" eaLnBrk="1" latinLnBrk="0" hangingPunct="1">
      <a:defRPr sz="1600" kern="1200">
        <a:solidFill>
          <a:schemeClr val="tx1"/>
        </a:solidFill>
        <a:latin typeface="+mn-lt"/>
        <a:ea typeface="+mn-ea"/>
        <a:cs typeface="+mn-cs"/>
      </a:defRPr>
    </a:lvl7pPr>
    <a:lvl8pPr marL="4266923" algn="l" defTabSz="1219120" rtl="0" eaLnBrk="1" latinLnBrk="0" hangingPunct="1">
      <a:defRPr sz="1600" kern="1200">
        <a:solidFill>
          <a:schemeClr val="tx1"/>
        </a:solidFill>
        <a:latin typeface="+mn-lt"/>
        <a:ea typeface="+mn-ea"/>
        <a:cs typeface="+mn-cs"/>
      </a:defRPr>
    </a:lvl8pPr>
    <a:lvl9pPr marL="4876483" algn="l" defTabSz="121912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We explored the process of developing a test first but to explore the full Test Driven Development (TDD) cycle we need to refactor the code that we wrote.</a:t>
            </a:r>
          </a:p>
          <a:p>
            <a:endParaRPr lang="en-US" baseline="0"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Refactoring is the process</a:t>
            </a:r>
            <a:r>
              <a:rPr lang="en-US" baseline="0" dirty="0" smtClean="0"/>
              <a:t> of making changes to the implementation while maintaining the original intention. Without having tests that capture the original intention how do you know if the new implementation did not change the original intention? Fortunately for us we have defined a test that will allow us to make the changes confident that we have not destroyed that original intention.</a:t>
            </a:r>
          </a:p>
          <a:p>
            <a:endParaRPr lang="en-US" baseline="0"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9254975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you use chef, the command-line tool,</a:t>
            </a:r>
            <a:r>
              <a:rPr lang="en-US" baseline="0" dirty="0" smtClean="0"/>
              <a:t> to generate a recipe it will create three files. First is the recipe file found in the recipes directory. Second is the unit test file found in the 'spec/unit/recipes' directory. Third is the integration test file found in 'test/recipes'.</a:t>
            </a:r>
          </a:p>
          <a:p>
            <a:endParaRPr lang="en-US" baseline="0" dirty="0" smtClean="0"/>
          </a:p>
          <a:p>
            <a:r>
              <a:rPr lang="en-US" baseline="0" dirty="0" smtClean="0"/>
              <a:t>The test file automatically generate for us contains those same examples we saw in the '</a:t>
            </a:r>
            <a:r>
              <a:rPr lang="en-US" baseline="0" dirty="0" err="1" smtClean="0"/>
              <a:t>default_test.rb</a:t>
            </a:r>
            <a:r>
              <a:rPr lang="en-US" baseline="0" dirty="0" smtClean="0"/>
              <a:t>'. We do not want to verify the root user is present and we definitely do not want to verify that port 80 is not listening. So we want to remove this file.</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10</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0303566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installation of the web server can be expressed with this one resource. Within the new recipe add the following resource.</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11</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8641253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a:t>
            </a:r>
            <a:r>
              <a:rPr lang="en-US" baseline="0" dirty="0" smtClean="0"/>
              <a:t> that we have defined the installation of the webserver in a separate recipe it is time to remove the installation from the default recipe.</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12</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058911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Replacing</a:t>
            </a:r>
            <a:r>
              <a:rPr lang="en-US" baseline="0" dirty="0" smtClean="0"/>
              <a:t> it with the '</a:t>
            </a:r>
            <a:r>
              <a:rPr lang="en-US" baseline="0" dirty="0" err="1" smtClean="0"/>
              <a:t>include_recipe</a:t>
            </a:r>
            <a:r>
              <a:rPr lang="en-US" baseline="0" dirty="0" smtClean="0"/>
              <a:t>' method that retrieves the contents of that recipe and includes it here.</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13</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11607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default recipe has changed. It is now time to ensure that we did everything right by converging the latest changes against the test instance and then verifying the changes by executing our tests.</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14</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0617298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Whenever</a:t>
            </a:r>
            <a:r>
              <a:rPr lang="en-US" baseline="0" dirty="0" smtClean="0"/>
              <a:t> a change is made to a recipe or component of the cookbook it is important to converge the latest cookbook against the test instance.</a:t>
            </a:r>
          </a:p>
          <a:p>
            <a:endParaRPr lang="en-US" baseline="0" dirty="0" smtClean="0"/>
          </a:p>
          <a:p>
            <a:r>
              <a:rPr lang="en-US" baseline="0" dirty="0" smtClean="0"/>
              <a:t>If an error occurs that likely means that you have a typo within your default recipe or the install recipe.</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15</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9803819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a:t>
            </a:r>
            <a:r>
              <a:rPr lang="en-US" baseline="0" dirty="0" smtClean="0"/>
              <a:t> everything converges successfully it is time to verify the state of the instance with the test that we have defined.</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16</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93590102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Together</a:t>
            </a:r>
            <a:r>
              <a:rPr lang="en-US" baseline="0" dirty="0" smtClean="0"/>
              <a:t> we were able to refactor the cookbook while implementing the installation recipe.</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17</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44571918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it is your turn to do</a:t>
            </a:r>
            <a:r>
              <a:rPr lang="en-US" baseline="0" dirty="0" smtClean="0"/>
              <a:t> the same thing for the webserver configuration. The only configuration that we currently perform for the webserver is write out a new default home page. We still want to move that resource to a separate recipe and ensure that we made the change correctly.</a:t>
            </a:r>
          </a:p>
          <a:p>
            <a:endParaRPr lang="en-US" baseline="0" dirty="0" smtClean="0"/>
          </a:p>
          <a:p>
            <a:r>
              <a:rPr lang="en-US" baseline="0" dirty="0" smtClean="0"/>
              <a:t>When you are done we will review the next few slides together to review your work.</a:t>
            </a:r>
          </a:p>
          <a:p>
            <a:endParaRPr lang="en-US" baseline="0" dirty="0" smtClean="0"/>
          </a:p>
          <a:p>
            <a:r>
              <a:rPr lang="en-US" baseline="0" dirty="0" smtClean="0"/>
              <a:t>Instructor Note: Another exercise follows this one to manage the service.</a:t>
            </a:r>
          </a:p>
          <a:p>
            <a:endParaRPr lang="en-US" baseline="0" dirty="0" smtClean="0"/>
          </a:p>
          <a:p>
            <a:r>
              <a:rPr lang="en-US" sz="1200" kern="1200" dirty="0" smtClean="0">
                <a:solidFill>
                  <a:schemeClr val="tx1"/>
                </a:solidFill>
                <a:latin typeface="Arial" panose="020B0604020202020204" pitchFamily="34" charset="0"/>
                <a:ea typeface="ＭＳ Ｐゴシック" charset="0"/>
                <a:cs typeface="Arial" panose="020B0604020202020204" pitchFamily="34" charset="0"/>
              </a:rPr>
              <a:t>Instructor Note: Allow 5</a:t>
            </a:r>
            <a:r>
              <a:rPr lang="en-US" sz="1200" kern="1200" baseline="0" dirty="0" smtClean="0">
                <a:solidFill>
                  <a:schemeClr val="tx1"/>
                </a:solidFill>
                <a:latin typeface="Arial" panose="020B0604020202020204" pitchFamily="34" charset="0"/>
                <a:ea typeface="ＭＳ Ｐゴシック" charset="0"/>
                <a:cs typeface="Arial" panose="020B0604020202020204" pitchFamily="34" charset="0"/>
              </a:rPr>
              <a:t> </a:t>
            </a:r>
            <a:r>
              <a:rPr lang="en-US" sz="1200" kern="1200" dirty="0" smtClean="0">
                <a:solidFill>
                  <a:schemeClr val="tx1"/>
                </a:solidFill>
                <a:latin typeface="Arial" panose="020B0604020202020204" pitchFamily="34" charset="0"/>
                <a:ea typeface="ＭＳ Ｐゴシック" charset="0"/>
                <a:cs typeface="Arial" panose="020B0604020202020204" pitchFamily="34" charset="0"/>
              </a:rPr>
              <a:t>minutes to complete this exercise.</a:t>
            </a:r>
            <a:endParaRPr lang="en-US"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18</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39277376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Generate</a:t>
            </a:r>
            <a:r>
              <a:rPr lang="en-US" baseline="0" dirty="0" smtClean="0"/>
              <a:t> the configuration recipe within the webserver cookbook.</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19</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5336422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Refactoring is the often forgotten step</a:t>
            </a:r>
            <a:r>
              <a:rPr lang="en-US" baseline="0" dirty="0" smtClean="0"/>
              <a:t> in the TDD cycle. When we are able to get our expectations to pass we immediately want to move to our next requirement or next cookbook. </a:t>
            </a:r>
          </a:p>
          <a:p>
            <a:endParaRPr lang="en-US" baseline="0" dirty="0" smtClean="0"/>
          </a:p>
          <a:p>
            <a:r>
              <a:rPr lang="en-US" baseline="0" dirty="0" smtClean="0"/>
              <a:t>This step is incredibly important. Within it we are able to reflect on the unit of code and tests that we have written and evaluate them. How you evaluate the code may vary based on your experience, the standards defined by the team you work with, or if the code will be shared with the Chef community.</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3126580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Remove the automatically</a:t>
            </a:r>
            <a:r>
              <a:rPr lang="en-US" baseline="0" dirty="0" smtClean="0"/>
              <a:t> generated test file as we are not interested in the sample tests that it generates for us.</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20</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48758255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Define</a:t>
            </a:r>
            <a:r>
              <a:rPr lang="en-US" baseline="0" dirty="0" smtClean="0"/>
              <a:t> all the resources that are related to the configuration of the webserver within this new recipe</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21</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13277516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Remove the resources,</a:t>
            </a:r>
            <a:r>
              <a:rPr lang="en-US" baseline="0" dirty="0" smtClean="0"/>
              <a:t> </a:t>
            </a:r>
            <a:r>
              <a:rPr lang="en-US" dirty="0" smtClean="0"/>
              <a:t>that are now defined in the configuration</a:t>
            </a:r>
            <a:r>
              <a:rPr lang="en-US" baseline="0" dirty="0" smtClean="0"/>
              <a:t> recipe, </a:t>
            </a:r>
            <a:r>
              <a:rPr lang="en-US" dirty="0" smtClean="0"/>
              <a:t>from the default recipe</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22</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13738237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Replace the resources</a:t>
            </a:r>
            <a:r>
              <a:rPr lang="en-US" baseline="0" dirty="0" smtClean="0"/>
              <a:t> that you have removed with an '</a:t>
            </a:r>
            <a:r>
              <a:rPr lang="en-US" baseline="0" dirty="0" err="1" smtClean="0"/>
              <a:t>include_recipe</a:t>
            </a:r>
            <a:r>
              <a:rPr lang="en-US" baseline="0" dirty="0" smtClean="0"/>
              <a:t>' that brings the newly defined configuration recipe.</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23</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45658564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The recipe changed so it is important to converge the instance.</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24</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02887747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a:t>
            </a:r>
            <a:r>
              <a:rPr lang="en-US" baseline="0" dirty="0" smtClean="0"/>
              <a:t> everything converges successfully it is time to verify the state of the instance with the test that we have defined.</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25</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12378003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Congratulations you have successfully refactored the</a:t>
            </a:r>
            <a:r>
              <a:rPr lang="en-US" baseline="0" dirty="0" smtClean="0"/>
              <a:t> webserver configuration into its own recipe.</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26</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14874167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it is your turn to do</a:t>
            </a:r>
            <a:r>
              <a:rPr lang="en-US" baseline="0" dirty="0" smtClean="0"/>
              <a:t> the same thing for the webserver service.</a:t>
            </a:r>
          </a:p>
          <a:p>
            <a:endParaRPr lang="en-US" baseline="0" dirty="0" smtClean="0"/>
          </a:p>
          <a:p>
            <a:r>
              <a:rPr lang="en-US" baseline="0" dirty="0" smtClean="0"/>
              <a:t>When you are done we will review the next few slides together to review your work.</a:t>
            </a:r>
          </a:p>
          <a:p>
            <a:endParaRPr lang="en-US" baseline="0" dirty="0" smtClean="0"/>
          </a:p>
          <a:p>
            <a:r>
              <a:rPr lang="en-US" sz="1200" kern="1200" dirty="0" smtClean="0">
                <a:solidFill>
                  <a:schemeClr val="tx1"/>
                </a:solidFill>
                <a:latin typeface="Arial" panose="020B0604020202020204" pitchFamily="34" charset="0"/>
                <a:ea typeface="ＭＳ Ｐゴシック" charset="0"/>
                <a:cs typeface="Arial" panose="020B0604020202020204" pitchFamily="34" charset="0"/>
              </a:rPr>
              <a:t>Instructor Note: Allow 5</a:t>
            </a:r>
            <a:r>
              <a:rPr lang="en-US" sz="1200" kern="1200" baseline="0" dirty="0" smtClean="0">
                <a:solidFill>
                  <a:schemeClr val="tx1"/>
                </a:solidFill>
                <a:latin typeface="Arial" panose="020B0604020202020204" pitchFamily="34" charset="0"/>
                <a:ea typeface="ＭＳ Ｐゴシック" charset="0"/>
                <a:cs typeface="Arial" panose="020B0604020202020204" pitchFamily="34" charset="0"/>
              </a:rPr>
              <a:t> </a:t>
            </a:r>
            <a:r>
              <a:rPr lang="en-US" sz="1200" kern="1200" dirty="0" smtClean="0">
                <a:solidFill>
                  <a:schemeClr val="tx1"/>
                </a:solidFill>
                <a:latin typeface="Arial" panose="020B0604020202020204" pitchFamily="34" charset="0"/>
                <a:ea typeface="ＭＳ Ｐゴシック" charset="0"/>
                <a:cs typeface="Arial" panose="020B0604020202020204" pitchFamily="34" charset="0"/>
              </a:rPr>
              <a:t>minutes to complete this exercise.</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27</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79139991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Generate</a:t>
            </a:r>
            <a:r>
              <a:rPr lang="en-US" baseline="0" dirty="0" smtClean="0"/>
              <a:t> the service recipe within the webserver cookbook.</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28</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417907622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Remove the automatically</a:t>
            </a:r>
            <a:r>
              <a:rPr lang="en-US" baseline="0" dirty="0" smtClean="0"/>
              <a:t> generated test file as we are not interested in the sample tests that it generates for us.</a:t>
            </a:r>
            <a:endParaRPr lang="en-US"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29</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8472877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sz="1200" kern="1200" dirty="0" smtClean="0">
                <a:solidFill>
                  <a:schemeClr val="tx1"/>
                </a:solidFill>
                <a:effectLst/>
                <a:latin typeface="Arial" panose="020B0604020202020204" pitchFamily="34" charset="0"/>
                <a:ea typeface="ＭＳ Ｐゴシック" charset="0"/>
                <a:cs typeface="Arial" panose="020B0604020202020204" pitchFamily="34" charset="0"/>
              </a:rPr>
              <a:t>In this module you will learn how</a:t>
            </a:r>
            <a:r>
              <a:rPr lang="en-US" sz="1200" kern="1200" baseline="0" dirty="0" smtClean="0">
                <a:solidFill>
                  <a:schemeClr val="tx1"/>
                </a:solidFill>
                <a:effectLst/>
                <a:latin typeface="Arial" panose="020B0604020202020204" pitchFamily="34" charset="0"/>
                <a:ea typeface="ＭＳ Ｐゴシック" charset="0"/>
                <a:cs typeface="Arial" panose="020B0604020202020204" pitchFamily="34" charset="0"/>
              </a:rPr>
              <a:t> to refactor a cookbook using the method '</a:t>
            </a:r>
            <a:r>
              <a:rPr lang="en-US" sz="1200" kern="1200" baseline="0" dirty="0" err="1" smtClean="0">
                <a:solidFill>
                  <a:schemeClr val="tx1"/>
                </a:solidFill>
                <a:effectLst/>
                <a:latin typeface="Arial" panose="020B0604020202020204" pitchFamily="34" charset="0"/>
                <a:ea typeface="ＭＳ Ｐゴシック" charset="0"/>
                <a:cs typeface="Arial" panose="020B0604020202020204" pitchFamily="34" charset="0"/>
              </a:rPr>
              <a:t>include_recipe</a:t>
            </a:r>
            <a:r>
              <a:rPr lang="en-US" sz="1200" kern="1200" baseline="0" dirty="0" smtClean="0">
                <a:solidFill>
                  <a:schemeClr val="tx1"/>
                </a:solidFill>
                <a:effectLst/>
                <a:latin typeface="Arial" panose="020B0604020202020204" pitchFamily="34" charset="0"/>
                <a:ea typeface="ＭＳ Ｐゴシック" charset="0"/>
                <a:cs typeface="Arial" panose="020B0604020202020204" pitchFamily="34" charset="0"/>
              </a:rPr>
              <a:t>', verify the changes with Test Kitchen, and then explain in what scenarios you would choose to use 'kitchen converge', 'kitchen verify' and 'kitchen test'.</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41402283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Define</a:t>
            </a:r>
            <a:r>
              <a:rPr lang="en-US" baseline="0" dirty="0" smtClean="0"/>
              <a:t> all the resources that are related to the service of the webserver within this new recipe</a:t>
            </a:r>
            <a:endParaRPr lang="en-US"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30</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73399136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Remove the resources,</a:t>
            </a:r>
            <a:r>
              <a:rPr lang="en-US" baseline="0" dirty="0" smtClean="0"/>
              <a:t> </a:t>
            </a:r>
            <a:r>
              <a:rPr lang="en-US" dirty="0" smtClean="0"/>
              <a:t>that are now defined in the service</a:t>
            </a:r>
            <a:r>
              <a:rPr lang="en-US" baseline="0" dirty="0" smtClean="0"/>
              <a:t> recipe, </a:t>
            </a:r>
            <a:r>
              <a:rPr lang="en-US" dirty="0" smtClean="0"/>
              <a:t>from the default recipe</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31</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09050360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Replace the resources</a:t>
            </a:r>
            <a:r>
              <a:rPr lang="en-US" baseline="0" dirty="0" smtClean="0"/>
              <a:t> that you have removed with an '</a:t>
            </a:r>
            <a:r>
              <a:rPr lang="en-US" baseline="0" dirty="0" err="1" smtClean="0"/>
              <a:t>include_recipe</a:t>
            </a:r>
            <a:r>
              <a:rPr lang="en-US" baseline="0" dirty="0" smtClean="0"/>
              <a:t>' that brings the newly defined service recipe.</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32</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99997052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The recipe changed so it is important to converge the instance.</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33</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08908253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If</a:t>
            </a:r>
            <a:r>
              <a:rPr lang="en-US" baseline="0" dirty="0" smtClean="0"/>
              <a:t> everything converges successfully it is time to verify the state of the instance with the test that we have defined.</a:t>
            </a:r>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34</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3757323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Congratulations you have successfully refactored the</a:t>
            </a:r>
            <a:r>
              <a:rPr lang="en-US" baseline="0" dirty="0" smtClean="0"/>
              <a:t> webserver service into its own recipe.</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35</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05012115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During the group</a:t>
            </a:r>
            <a:r>
              <a:rPr lang="en-US" baseline="0" dirty="0" smtClean="0"/>
              <a:t> exercise and the lab we made changes to the recipes that we were able to verify on the test instance. If you accidently or purposefully created a typo for yourself you would have seen the converge or the verification fail. However, what if removed code from the recipes that we wrote?</a:t>
            </a:r>
          </a:p>
          <a:p>
            <a:endParaRPr lang="en-US" baseline="0" dirty="0" smtClean="0"/>
          </a:p>
          <a:p>
            <a:r>
              <a:rPr lang="en-US" baseline="0" dirty="0" smtClean="0"/>
              <a:t>The omission (or in this case removal of code) of resources could have happened. When we refactored the default recipe we may have remembered to remove the resources that manage the configuration but forgot to use the '</a:t>
            </a:r>
            <a:r>
              <a:rPr lang="en-US" baseline="0" dirty="0" err="1" smtClean="0"/>
              <a:t>include_recipe</a:t>
            </a:r>
            <a:r>
              <a:rPr lang="en-US" baseline="0" dirty="0" smtClean="0"/>
              <a:t>' to ensure we loaded the new recipe. Or it is possible that we created a service recipe that we never populated but made all the appropriate changes to the default recipe.</a:t>
            </a:r>
            <a:endParaRPr lang="en-US"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36</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14124118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Removing code sabotages the policy that you have defined. If you used Test Kitchen to converge and verify the cookbook and saw a failure you can sleep soundly at night knowing your tools have you covered. On the other hand, if Test Kitchen were to return success, after such a change, then it might cause you to break out in a cold sweat.</a:t>
            </a:r>
          </a:p>
          <a:p>
            <a:endParaRPr lang="en-US"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Removing code from</a:t>
            </a:r>
            <a:r>
              <a:rPr lang="en-US" baseline="0" dirty="0" smtClean="0"/>
              <a:t> a recipe or recipes is a small change. So is introducing a typo into the code, specifying a different resource name or changing the value of a resource attribute. </a:t>
            </a:r>
            <a:r>
              <a:rPr lang="en-US" dirty="0" smtClean="0"/>
              <a:t>The process</a:t>
            </a:r>
            <a:r>
              <a:rPr lang="en-US" baseline="0" dirty="0" smtClean="0"/>
              <a:t> of modifying the code in small ways and then executing the test suite against it is often times referred to as mutation testing.</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37</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47464167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Before</a:t>
            </a:r>
            <a:r>
              <a:rPr lang="en-US" baseline="0" dirty="0" smtClean="0"/>
              <a:t> we leave this module, let's do a little mutation testing, to ensure the test that we have defined is good enough.</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38</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97147297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Return to the default recipe and choose</a:t>
            </a:r>
            <a:r>
              <a:rPr lang="en-US" baseline="0" dirty="0" smtClean="0"/>
              <a:t> one line to remove or comment out. Here I have chosen to comment out the first line that includes the install recipe.</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39</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5182827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Our</a:t>
            </a:r>
            <a:r>
              <a:rPr lang="en-US" baseline="0" dirty="0" smtClean="0"/>
              <a:t> initial implementation of the default recipe for the </a:t>
            </a:r>
            <a:r>
              <a:rPr lang="en-US" baseline="0" dirty="0" err="1" smtClean="0"/>
              <a:t>httpd</a:t>
            </a:r>
            <a:r>
              <a:rPr lang="en-US" baseline="0" dirty="0" smtClean="0"/>
              <a:t> cookbook defined the entire installation, configuration, and management of the service within a single recipe. This implementation has the benefit of being entirely readable from a single recipe. However, it does not easily allow for other cookbooks that may want to use the </a:t>
            </a:r>
            <a:r>
              <a:rPr lang="en-US" baseline="0" dirty="0" err="1" smtClean="0"/>
              <a:t>httpd</a:t>
            </a:r>
            <a:r>
              <a:rPr lang="en-US" baseline="0" dirty="0" smtClean="0"/>
              <a:t> cookbook to easily choose the components that it may need.</a:t>
            </a:r>
          </a:p>
          <a:p>
            <a:endParaRPr lang="en-US" baseline="0" dirty="0" smtClean="0"/>
          </a:p>
          <a:p>
            <a:r>
              <a:rPr lang="en-US" baseline="0" dirty="0" smtClean="0"/>
              <a:t>An example of this is that we may deploy </a:t>
            </a:r>
            <a:r>
              <a:rPr lang="en-US" baseline="0" dirty="0" err="1" smtClean="0"/>
              <a:t>wordpress</a:t>
            </a:r>
            <a:r>
              <a:rPr lang="en-US" baseline="0" dirty="0" smtClean="0"/>
              <a:t> or some other web application that relies on the apache webserver installed and running. In this new cookbook we would like to re-use the </a:t>
            </a:r>
            <a:r>
              <a:rPr lang="en-US" baseline="0" smtClean="0"/>
              <a:t>resources that </a:t>
            </a:r>
            <a:r>
              <a:rPr lang="en-US" baseline="0" dirty="0" smtClean="0"/>
              <a:t>installs apache and the resources that manage the service. We most likely do not want to setup a test page that greets people. We are likely going to replace it with application code.</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55569105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a:t>
            </a:r>
            <a:r>
              <a:rPr lang="en-US" baseline="0" dirty="0" smtClean="0"/>
              <a:t> with that small mutation in place it is time to converge the cookbook and execute the tests.</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40</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8764328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a:t>
            </a:r>
            <a:r>
              <a:rPr lang="en-US" baseline="0" dirty="0" smtClean="0"/>
              <a:t> converging the updated recipe it no longer shows the install recipe being loaded. This has changed the number of resources that are converged on the test instance. Removing the recipe from the default recipe does not remove any of the components that it previously installed.</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41</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67907408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Verification of</a:t>
            </a:r>
            <a:r>
              <a:rPr lang="en-US" baseline="0" dirty="0" smtClean="0"/>
              <a:t> the test instance will return a success. Despite removing the install recipe from the default recipe the test instance is still able to serving the default web page that our test is looking for when it requests data from the site.</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42</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2071584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a:t>
            </a:r>
            <a:r>
              <a:rPr lang="en-US" baseline="0" dirty="0" smtClean="0"/>
              <a:t> is important feature and limitation of using Test Kitchen's 'converge' and 'verify'. Both of these commands will create a test instance the first time they are executed. Every time after these commands will use the same test instance again and again.</a:t>
            </a:r>
          </a:p>
          <a:p>
            <a:endParaRPr lang="en-US" baseline="0" dirty="0" smtClean="0"/>
          </a:p>
          <a:p>
            <a:r>
              <a:rPr lang="en-US" baseline="0" dirty="0" smtClean="0"/>
              <a:t>When we remove resources from a recipe we do not explicitly uninstall them from the test instance. We simply do not enforce their policy anymore. On an existing system, which this test instance is after the first run, this means it is actually in the desired state that we no longer define. That means that the webserver is still installed, the default web page has still been updated, and the service is still running.</a:t>
            </a:r>
          </a:p>
          <a:p>
            <a:endParaRPr lang="en-US" baseline="0" dirty="0" smtClean="0"/>
          </a:p>
          <a:p>
            <a:r>
              <a:rPr lang="en-US" baseline="0" dirty="0" smtClean="0"/>
              <a:t>To ensure our cookbook works on a new system it is important to delete the test instance and start over.</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43</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57919655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Test</a:t>
            </a:r>
            <a:r>
              <a:rPr lang="en-US" baseline="0" dirty="0" smtClean="0"/>
              <a:t> Kitchen provides the 'destroy' subcommand. </a:t>
            </a:r>
            <a:r>
              <a:rPr lang="en-US" dirty="0" smtClean="0"/>
              <a:t>Destroy is available at all stages and essentially cleans up the instance.</a:t>
            </a:r>
            <a:r>
              <a:rPr lang="en-US" baseline="0" dirty="0" smtClean="0"/>
              <a:t> This is useful when you make changes to the configuration policy you define and you want to ensure that it will work on a brand new instance.</a:t>
            </a:r>
            <a:endParaRPr lang="en-US" dirty="0" smtClean="0"/>
          </a:p>
          <a:p>
            <a:endParaRPr lang="en-US" dirty="0" smtClean="0"/>
          </a:p>
          <a:p>
            <a:r>
              <a:rPr lang="en-US" dirty="0" smtClean="0"/>
              <a:t>Instructor Note:  It works as all the other commands do with regard to parameters and targeting instances.</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44</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08278287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Test</a:t>
            </a:r>
            <a:r>
              <a:rPr lang="en-US" baseline="0" dirty="0" smtClean="0"/>
              <a:t> Kitchen also provides the subcommand 'test'. Test provides one command that wraps up all the stages in one command. It will destroy any test instance that exists at the start, create a new one, converge the run list on that instance, and the verify it. If everything passes the 'test' subcommand will finish by destroying that instance. If it fails at one of these steps it usually leaves the instance running to allow you to troubleshoot it.</a:t>
            </a:r>
            <a:endParaRPr lang="en-US" dirty="0" smtClean="0"/>
          </a:p>
          <a:p>
            <a:endParaRPr lang="en-US" dirty="0" smtClean="0"/>
          </a:p>
          <a:p>
            <a:r>
              <a:rPr lang="en-US" dirty="0" smtClean="0"/>
              <a:t>Instructor Note:  It works as all the other commands do with regard to parameters and targeting instances.</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45</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25173351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Running</a:t>
            </a:r>
            <a:r>
              <a:rPr lang="en-US" baseline="0" dirty="0" smtClean="0"/>
              <a:t> 'kitchen test' is useful if want to ensure the policy you defined works on a new instance.</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46</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74215203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Running 'kitchen</a:t>
            </a:r>
            <a:r>
              <a:rPr lang="en-US" baseline="0" dirty="0" smtClean="0"/>
              <a:t> test' in this instance will expose the issue that we created by removing that installation of the webserver. This is because the new instance no longer installed the necessary packages so the file path was never created for the default HTML file and there are no services to run.</a:t>
            </a:r>
          </a:p>
          <a:p>
            <a:endParaRPr lang="en-US" baseline="0" dirty="0"/>
          </a:p>
          <a:p>
            <a:r>
              <a:rPr lang="en-US" baseline="0" dirty="0" smtClean="0"/>
              <a:t>The test that you wrote correctly verifies the state of the system. What is important to notice is that there are important differences in the Test Kitchen commands.</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47</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8082670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Using</a:t>
            </a:r>
            <a:r>
              <a:rPr lang="en-US" baseline="0" dirty="0" smtClean="0"/>
              <a:t> Test Kitchen to run 'kitchen converge' and 'kitchen verify' is much faster because you are essentially applying and verifying the policy that you have defined against an already running instance. The drawback is that only running 'converge' and 'verify' will not demonstrate for you how your policy will act on a brand new instance.</a:t>
            </a:r>
          </a:p>
          <a:p>
            <a:endParaRPr lang="en-US" baseline="0" dirty="0" smtClean="0"/>
          </a:p>
          <a:p>
            <a:r>
              <a:rPr lang="en-US" baseline="0" dirty="0" smtClean="0"/>
              <a:t>Using Test Kitchen to run 'kitchen test' is slower because every time you are recreating the test instance, installing chef, and applying the policy on that new instance. The drawback here is the longer feedback cycle and only running 'test' will not demonstrate for you how your policy will act on an existing instance.</a:t>
            </a:r>
            <a:endParaRPr lang="en-US"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48</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1231596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Removing</a:t>
            </a:r>
            <a:r>
              <a:rPr lang="en-US" baseline="0" dirty="0" smtClean="0"/>
              <a:t> code and causing a failure showed us some of the differences between 'kitchen converge and verify' and 'kitchen test'. To ensure that we understand these important differences let's have a discussion.</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49</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421601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a:t>
            </a:r>
            <a:r>
              <a:rPr lang="en-US" dirty="0" err="1" smtClean="0"/>
              <a:t>include_recipe</a:t>
            </a:r>
            <a:r>
              <a:rPr lang="en-US" dirty="0" smtClean="0"/>
              <a:t>' method</a:t>
            </a:r>
            <a:r>
              <a:rPr lang="en-US" baseline="0" dirty="0" smtClean="0"/>
              <a:t> can be used to include recipes from the same cookbook or external cookbooks. It allows us to accomplish what we saw previously. This gives us the ability to build recipes in more modular ways promoting better re-use patterns within the cookbooks we write.</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5</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18176025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Instructor Note: With large groups I often find it better to have individuals turn to the individuals around them, form groups of whatever size they feel comfortable, and have them take turns asking and answering the questions. When all the groups are done I then open the discussion up to the entire group allowing each group or individuals to share their answers.</a:t>
            </a:r>
            <a:endParaRPr lang="en-US" dirty="0" smtClean="0"/>
          </a:p>
          <a:p>
            <a:endParaRPr lang="en-US"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50</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67690657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Before</a:t>
            </a:r>
            <a:r>
              <a:rPr lang="en-US" baseline="0" dirty="0" smtClean="0"/>
              <a:t> we complete this section, let us pause for questions.</a:t>
            </a:r>
            <a:endParaRPr lang="en-US"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51</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34309388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You have performed the complete TDD cycle from start to finish. Now that you have seen this cycle and understand that we are simply going to continue to repeat it as we develop cookbooks it is important to talk about the amount of time it takes for us to get feedback. In the next section we are going to explore that further by introducing a new testing tool and language that promises to give us faster feedback.</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52</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5179402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To allow better re-use we can choose to refactor a single recipe into more modular recipes that focus on their individual concerns. Then these recipes can be included into the original single recipe through the '</a:t>
            </a:r>
            <a:r>
              <a:rPr lang="en-US" baseline="0" dirty="0" err="1" smtClean="0"/>
              <a:t>include_recipe</a:t>
            </a:r>
            <a:r>
              <a:rPr lang="en-US" baseline="0" dirty="0" smtClean="0"/>
              <a:t>' method.</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6</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6498506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more modular</a:t>
            </a:r>
            <a:r>
              <a:rPr lang="en-US" baseline="0" dirty="0" smtClean="0"/>
              <a:t> approach to recipes is very common as the complexity of the cookbook continues to grow. The complexity of the cookbook we are developing is not there, nor will it ever be there for the entirety of this course. However, we are still going to use this opportunity to prematurely optimize to demonstrate the refactoring of a cookbook.</a:t>
            </a:r>
          </a:p>
          <a:p>
            <a:endParaRPr lang="en-US" baseline="0" dirty="0" smtClean="0"/>
          </a:p>
          <a:p>
            <a:r>
              <a:rPr lang="en-US" baseline="0" dirty="0" smtClean="0"/>
              <a:t>Together we will work through creating a recipe that manages the installation of the webserver.</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7</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9537408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Firs</a:t>
            </a:r>
            <a:r>
              <a:rPr lang="en-US" baseline="0" dirty="0" smtClean="0"/>
              <a:t>t let's return to the chef generator tool and it what information it needs to generate a recipe within a cookbook. The recipe generator can be run from within a cookbook or outside of it. If you are within a cookbook you do not need to specify a path to the cookbook; it's optional.</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8</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41790762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Since we are within the</a:t>
            </a:r>
            <a:r>
              <a:rPr lang="en-US" baseline="0" dirty="0" smtClean="0"/>
              <a:t> cookbook directory you simply need to provide it the name of the recipe you want created.</a:t>
            </a:r>
          </a:p>
          <a:p>
            <a:endParaRPr lang="en-US" baseline="0" dirty="0" smtClean="0"/>
          </a:p>
          <a:p>
            <a:r>
              <a:rPr lang="en-US" baseline="0" dirty="0" smtClean="0"/>
              <a:t>Instructor Note: The generator will create the recipe file with the recipes directory and also a spec file within the unit test directory. Unit testing is a topic that we will discuss in the next module.</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9</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41790762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gif"/></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gif"/></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gif"/></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9.gif"/></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gif"/></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1.gif"/></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2.gif"/></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3.gif"/></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emf"/></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emf"/></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emf"/></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bwMode="gray">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Title 1"/>
          <p:cNvSpPr>
            <a:spLocks noGrp="1"/>
          </p:cNvSpPr>
          <p:nvPr>
            <p:ph type="ctrTitle"/>
          </p:nvPr>
        </p:nvSpPr>
        <p:spPr bwMode="white">
          <a:xfrm>
            <a:off x="3013752" y="2496326"/>
            <a:ext cx="10972800" cy="1337551"/>
          </a:xfrm>
        </p:spPr>
        <p:txBody>
          <a:bodyPr lIns="91440" tIns="91440" rIns="91440" bIns="91440" anchor="ctr">
            <a:noAutofit/>
          </a:bodyPr>
          <a:lstStyle>
            <a:lvl1pPr>
              <a:lnSpc>
                <a:spcPct val="90000"/>
              </a:lnSpc>
              <a:defRPr sz="4800" b="1" spc="0" baseline="0">
                <a:solidFill>
                  <a:schemeClr val="accent1"/>
                </a:solidFill>
              </a:defRPr>
            </a:lvl1pPr>
          </a:lstStyle>
          <a:p>
            <a:r>
              <a:rPr lang="en-US" smtClean="0"/>
              <a:t>Click to edit Master title style</a:t>
            </a:r>
            <a:endParaRPr lang="en-US" dirty="0"/>
          </a:p>
        </p:txBody>
      </p:sp>
      <p:sp>
        <p:nvSpPr>
          <p:cNvPr id="9" name="Text Placeholder 7"/>
          <p:cNvSpPr>
            <a:spLocks noGrp="1"/>
          </p:cNvSpPr>
          <p:nvPr>
            <p:ph type="body" sz="quarter" idx="10"/>
          </p:nvPr>
        </p:nvSpPr>
        <p:spPr bwMode="white">
          <a:xfrm>
            <a:off x="3013752" y="4187115"/>
            <a:ext cx="10972800" cy="512897"/>
          </a:xfrm>
        </p:spPr>
        <p:txBody>
          <a:bodyPr lIns="91440" tIns="91440" rIns="91440" bIns="91440">
            <a:spAutoFit/>
          </a:bodyPr>
          <a:lstStyle>
            <a:lvl1pPr marL="0" indent="0">
              <a:buNone/>
              <a:defRPr sz="2133" b="0" baseline="0">
                <a:solidFill>
                  <a:schemeClr val="accent3">
                    <a:lumMod val="50000"/>
                  </a:schemeClr>
                </a:solidFill>
              </a:defRPr>
            </a:lvl1pPr>
            <a:lvl2pPr marL="309026" indent="0">
              <a:buNone/>
              <a:defRPr sz="2133" b="1"/>
            </a:lvl2pPr>
            <a:lvl3pPr marL="609585" indent="0">
              <a:buNone/>
              <a:defRPr sz="2133" b="1"/>
            </a:lvl3pPr>
            <a:lvl4pPr marL="840296" indent="0">
              <a:buNone/>
              <a:defRPr sz="2133" b="1"/>
            </a:lvl4pPr>
            <a:lvl5pPr marL="1068889" indent="0">
              <a:buNone/>
              <a:defRPr sz="2133" b="1"/>
            </a:lvl5pPr>
          </a:lstStyle>
          <a:p>
            <a:pPr lvl="0"/>
            <a:r>
              <a:rPr lang="en-US" smtClean="0"/>
              <a:t>Click to edit Master text styles</a:t>
            </a:r>
          </a:p>
        </p:txBody>
      </p:sp>
    </p:spTree>
    <p:extLst>
      <p:ext uri="{BB962C8B-B14F-4D97-AF65-F5344CB8AC3E}">
        <p14:creationId xmlns:p14="http://schemas.microsoft.com/office/powerpoint/2010/main" val="3854442110"/>
      </p:ext>
    </p:extLst>
  </p:cSld>
  <p:clrMapOvr>
    <a:masterClrMapping/>
  </p:clrMapOvr>
  <p:transition xmlns:p14="http://schemas.microsoft.com/office/powerpoint/2010/mai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de - Content">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latin typeface="Courier New" panose="02070309020205020404" pitchFamily="49" charset="0"/>
                <a:cs typeface="Courier New" panose="02070309020205020404" pitchFamily="49" charset="0"/>
              </a:defRPr>
            </a:lvl1pPr>
          </a:lstStyle>
          <a:p>
            <a:pPr lvl="0"/>
            <a:r>
              <a:rPr lang="en-US" dirty="0" smtClean="0"/>
              <a:t>source code</a:t>
            </a:r>
          </a:p>
        </p:txBody>
      </p:sp>
      <p:sp>
        <p:nvSpPr>
          <p:cNvPr id="9" name="Content Placeholder 5"/>
          <p:cNvSpPr>
            <a:spLocks noGrp="1"/>
          </p:cNvSpPr>
          <p:nvPr>
            <p:ph sz="quarter" idx="12"/>
          </p:nvPr>
        </p:nvSpPr>
        <p:spPr>
          <a:xfrm>
            <a:off x="609913" y="4999858"/>
            <a:ext cx="14934888" cy="3010555"/>
          </a:xfrm>
        </p:spPr>
        <p:txBody>
          <a:bodyPr>
            <a:noAutofit/>
          </a:bodyPr>
          <a:lstStyle>
            <a:lvl1pPr>
              <a:defRPr sz="3200"/>
            </a:lvl1pPr>
            <a:lvl2pPr>
              <a:defRPr sz="3200"/>
            </a:lvl2pPr>
            <a:lvl3pPr>
              <a:defRPr sz="32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7" name="Text Placeholder 13"/>
          <p:cNvSpPr>
            <a:spLocks noGrp="1"/>
          </p:cNvSpPr>
          <p:nvPr>
            <p:ph type="body" sz="quarter" idx="11" hasCustomPrompt="1"/>
          </p:nvPr>
        </p:nvSpPr>
        <p:spPr>
          <a:xfrm>
            <a:off x="610835" y="2775887"/>
            <a:ext cx="14925909"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0" name="Text Placeholder 13"/>
          <p:cNvSpPr>
            <a:spLocks noGrp="1"/>
          </p:cNvSpPr>
          <p:nvPr>
            <p:ph type="body" sz="quarter" idx="13" hasCustomPrompt="1"/>
          </p:nvPr>
        </p:nvSpPr>
        <p:spPr>
          <a:xfrm>
            <a:off x="621431" y="3444563"/>
            <a:ext cx="14925909"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3954063453"/>
      </p:ext>
    </p:extLst>
  </p:cSld>
  <p:clrMapOvr>
    <a:overrideClrMapping bg1="lt1" tx1="dk1" bg2="lt2" tx2="dk2" accent1="accent1" accent2="accent2" accent3="accent3" accent4="accent4" accent5="accent5" accent6="accent6" hlink="hlink" folHlink="folHlink"/>
  </p:clrMapOvr>
  <p:transition xmlns:p14="http://schemas.microsoft.com/office/powerpoint/2010/mai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6" name="Rectangle 5"/>
          <p:cNvSpPr/>
          <p:nvPr/>
        </p:nvSpPr>
        <p:spPr bwMode="auto">
          <a:xfrm>
            <a:off x="0" y="0"/>
            <a:ext cx="8089900" cy="9144000"/>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21915" tIns="60957" rIns="121915" bIns="60957" anchor="ctr"/>
          <a:lstStyle/>
          <a:p>
            <a:pPr algn="ctr" defTabSz="1218768" fontAlgn="auto">
              <a:spcBef>
                <a:spcPts val="0"/>
              </a:spcBef>
              <a:spcAft>
                <a:spcPts val="0"/>
              </a:spcAft>
              <a:defRPr/>
            </a:pPr>
            <a:endParaRPr lang="en-US" sz="3200" dirty="0">
              <a:gradFill>
                <a:gsLst>
                  <a:gs pos="0">
                    <a:srgbClr val="FFFFFF"/>
                  </a:gs>
                  <a:gs pos="100000">
                    <a:srgbClr val="FFFFFF"/>
                  </a:gs>
                </a:gsLst>
                <a:lin ang="5400000" scaled="0"/>
              </a:gradFill>
            </a:endParaRPr>
          </a:p>
        </p:txBody>
      </p:sp>
      <p:sp>
        <p:nvSpPr>
          <p:cNvPr id="8" name="TextBox 9"/>
          <p:cNvSpPr txBox="1">
            <a:spLocks noChangeArrowheads="1"/>
          </p:cNvSpPr>
          <p:nvPr/>
        </p:nvSpPr>
        <p:spPr bwMode="white">
          <a:xfrm>
            <a:off x="5602288" y="554038"/>
            <a:ext cx="12192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endParaRPr lang="en-US" sz="3200"/>
          </a:p>
        </p:txBody>
      </p:sp>
      <p:sp>
        <p:nvSpPr>
          <p:cNvPr id="10" name="TextBox 10"/>
          <p:cNvSpPr txBox="1">
            <a:spLocks noChangeArrowheads="1"/>
          </p:cNvSpPr>
          <p:nvPr/>
        </p:nvSpPr>
        <p:spPr bwMode="white">
          <a:xfrm>
            <a:off x="8610600" y="530225"/>
            <a:ext cx="12192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endParaRPr lang="en-US" sz="3200"/>
          </a:p>
        </p:txBody>
      </p:sp>
      <p:cxnSp>
        <p:nvCxnSpPr>
          <p:cNvPr id="11" name="Straight Connector 10"/>
          <p:cNvCxnSpPr/>
          <p:nvPr/>
        </p:nvCxnSpPr>
        <p:spPr>
          <a:xfrm flipV="1">
            <a:off x="617538" y="1171575"/>
            <a:ext cx="7312025" cy="9525"/>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V="1">
            <a:off x="8235950" y="1179513"/>
            <a:ext cx="7308850" cy="1587"/>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7" name="Content Placeholder 5"/>
          <p:cNvSpPr>
            <a:spLocks noGrp="1"/>
          </p:cNvSpPr>
          <p:nvPr>
            <p:ph sz="quarter" idx="14"/>
          </p:nvPr>
        </p:nvSpPr>
        <p:spPr>
          <a:xfrm>
            <a:off x="612485" y="1358867"/>
            <a:ext cx="7310968" cy="6667827"/>
          </a:xfrm>
        </p:spPr>
        <p:txBody>
          <a:bodyPr lIns="91440" tIns="91440">
            <a:normAutofit/>
          </a:bodyPr>
          <a:lstStyle>
            <a:lvl1pPr>
              <a:defRPr sz="3200"/>
            </a:lvl1pPr>
            <a:lvl2pPr>
              <a:defRPr sz="2800"/>
            </a:lvl2pPr>
            <a:lvl3pPr>
              <a:defRPr sz="24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9" name="Content Placeholder 5"/>
          <p:cNvSpPr>
            <a:spLocks noGrp="1"/>
          </p:cNvSpPr>
          <p:nvPr>
            <p:ph sz="quarter" idx="12"/>
          </p:nvPr>
        </p:nvSpPr>
        <p:spPr>
          <a:xfrm>
            <a:off x="8233833" y="1348277"/>
            <a:ext cx="7310968" cy="6662136"/>
          </a:xfrm>
        </p:spPr>
        <p:txBody>
          <a:bodyPr lIns="91440" tIns="91440">
            <a:normAutofit/>
          </a:bodyPr>
          <a:lstStyle>
            <a:lvl1pPr>
              <a:defRPr sz="3200"/>
            </a:lvl1pPr>
            <a:lvl2pPr>
              <a:defRPr sz="2800"/>
            </a:lvl2pPr>
            <a:lvl3pPr>
              <a:defRPr sz="24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15" name="Text Placeholder 14"/>
          <p:cNvSpPr>
            <a:spLocks noGrp="1"/>
          </p:cNvSpPr>
          <p:nvPr>
            <p:ph type="body" sz="quarter" idx="15" hasCustomPrompt="1"/>
          </p:nvPr>
        </p:nvSpPr>
        <p:spPr>
          <a:xfrm>
            <a:off x="593330" y="268017"/>
            <a:ext cx="7376583" cy="836083"/>
          </a:xfrm>
        </p:spPr>
        <p:txBody>
          <a:bodyPr anchor="ctr">
            <a:noAutofit/>
          </a:bodyPr>
          <a:lstStyle>
            <a:lvl1pPr marL="0" indent="0" algn="ctr">
              <a:buFontTx/>
              <a:buNone/>
              <a:defRPr sz="5867" b="1" i="0" baseline="0">
                <a:solidFill>
                  <a:schemeClr val="accent1"/>
                </a:solidFill>
              </a:defRPr>
            </a:lvl1pPr>
          </a:lstStyle>
          <a:p>
            <a:pPr lvl="0"/>
            <a:r>
              <a:rPr lang="en-US" dirty="0" smtClean="0"/>
              <a:t>A</a:t>
            </a:r>
          </a:p>
        </p:txBody>
      </p:sp>
      <p:sp>
        <p:nvSpPr>
          <p:cNvPr id="19" name="Text Placeholder 14"/>
          <p:cNvSpPr>
            <a:spLocks noGrp="1"/>
          </p:cNvSpPr>
          <p:nvPr>
            <p:ph type="body" sz="quarter" idx="16" hasCustomPrompt="1"/>
          </p:nvPr>
        </p:nvSpPr>
        <p:spPr>
          <a:xfrm>
            <a:off x="8204722" y="259541"/>
            <a:ext cx="7376583" cy="836083"/>
          </a:xfrm>
        </p:spPr>
        <p:txBody>
          <a:bodyPr anchor="ctr">
            <a:noAutofit/>
          </a:bodyPr>
          <a:lstStyle>
            <a:lvl1pPr marL="0" indent="0" algn="ctr">
              <a:buFontTx/>
              <a:buNone/>
              <a:defRPr sz="5867" b="1" i="0" baseline="0">
                <a:solidFill>
                  <a:schemeClr val="accent1"/>
                </a:solidFill>
              </a:defRPr>
            </a:lvl1pPr>
          </a:lstStyle>
          <a:p>
            <a:pPr lvl="0"/>
            <a:r>
              <a:rPr lang="en-US" dirty="0" smtClean="0"/>
              <a:t>B</a:t>
            </a:r>
          </a:p>
        </p:txBody>
      </p:sp>
    </p:spTree>
    <p:extLst>
      <p:ext uri="{BB962C8B-B14F-4D97-AF65-F5344CB8AC3E}">
        <p14:creationId xmlns:p14="http://schemas.microsoft.com/office/powerpoint/2010/main" val="211365333"/>
      </p:ext>
    </p:extLst>
  </p:cSld>
  <p:clrMapOvr>
    <a:overrideClrMapping bg1="lt1" tx1="dk1" bg2="lt2" tx2="dk2" accent1="accent1" accent2="accent2" accent3="accent3" accent4="accent4" accent5="accent5" accent6="accent6" hlink="hlink" folHlink="folHlink"/>
  </p:clrMapOvr>
  <p:transition xmlns:p14="http://schemas.microsoft.com/office/powerpoint/2010/main" spd="med">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Branding">
    <p:spTree>
      <p:nvGrpSpPr>
        <p:cNvPr id="1" name=""/>
        <p:cNvGrpSpPr/>
        <p:nvPr/>
      </p:nvGrpSpPr>
      <p:grpSpPr>
        <a:xfrm>
          <a:off x="0" y="0"/>
          <a:ext cx="0" cy="0"/>
          <a:chOff x="0" y="0"/>
          <a:chExt cx="0" cy="0"/>
        </a:xfrm>
      </p:grpSpPr>
      <p:cxnSp>
        <p:nvCxnSpPr>
          <p:cNvPr id="2" name="Straight Connector 1"/>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pic>
        <p:nvPicPr>
          <p:cNvPr id="3" name="Picture 9" descr="C:\Users\sdelfante\Desktop\pic-chef-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03875" y="1806575"/>
            <a:ext cx="5048250" cy="496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27126375"/>
      </p:ext>
    </p:extLst>
  </p:cSld>
  <p:clrMapOvr>
    <a:masterClrMapping/>
  </p:clrMapOvr>
  <p:transition xmlns:p14="http://schemas.microsoft.com/office/powerpoint/2010/main" spd="med">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Motivation">
    <p:spTree>
      <p:nvGrpSpPr>
        <p:cNvPr id="1" name=""/>
        <p:cNvGrpSpPr/>
        <p:nvPr/>
      </p:nvGrpSpPr>
      <p:grpSpPr>
        <a:xfrm>
          <a:off x="0" y="0"/>
          <a:ext cx="0" cy="0"/>
          <a:chOff x="0" y="0"/>
          <a:chExt cx="0" cy="0"/>
        </a:xfrm>
      </p:grpSpPr>
      <p:sp>
        <p:nvSpPr>
          <p:cNvPr id="5" name="TextBox 4"/>
          <p:cNvSpPr txBox="1"/>
          <p:nvPr/>
        </p:nvSpPr>
        <p:spPr bwMode="white">
          <a:xfrm>
            <a:off x="136960" y="128323"/>
            <a:ext cx="13979932"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MOTIVATION</a:t>
            </a:r>
          </a:p>
        </p:txBody>
      </p:sp>
      <p:pic>
        <p:nvPicPr>
          <p:cNvPr id="2" name="Picture 1" descr="gif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57264" y="215274"/>
            <a:ext cx="2441471" cy="2407901"/>
          </a:xfrm>
          <a:prstGeom prst="rect">
            <a:avLst/>
          </a:prstGeom>
        </p:spPr>
      </p:pic>
      <p:sp>
        <p:nvSpPr>
          <p:cNvPr id="6" name="Title 1"/>
          <p:cNvSpPr>
            <a:spLocks noGrp="1"/>
          </p:cNvSpPr>
          <p:nvPr>
            <p:ph type="ctrTitle" hasCustomPrompt="1"/>
          </p:nvPr>
        </p:nvSpPr>
        <p:spPr bwMode="white">
          <a:xfrm>
            <a:off x="1680252" y="2304144"/>
            <a:ext cx="12310386"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Motivation</a:t>
            </a:r>
            <a:endParaRPr lang="en-US" dirty="0"/>
          </a:p>
        </p:txBody>
      </p:sp>
      <p:sp>
        <p:nvSpPr>
          <p:cNvPr id="14" name="Subtitle 2"/>
          <p:cNvSpPr>
            <a:spLocks noGrp="1"/>
          </p:cNvSpPr>
          <p:nvPr>
            <p:ph type="subTitle" idx="1"/>
          </p:nvPr>
        </p:nvSpPr>
        <p:spPr bwMode="white">
          <a:xfrm>
            <a:off x="1672167" y="3283868"/>
            <a:ext cx="12315718" cy="4770049"/>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2947928335"/>
      </p:ext>
    </p:extLst>
  </p:cSld>
  <p:clrMapOvr>
    <a:masterClrMapping/>
  </p:clrMapOvr>
  <p:transition xmlns:p14="http://schemas.microsoft.com/office/powerpoint/2010/main" spd="med">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roblem">
    <p:spTree>
      <p:nvGrpSpPr>
        <p:cNvPr id="1" name=""/>
        <p:cNvGrpSpPr/>
        <p:nvPr/>
      </p:nvGrpSpPr>
      <p:grpSpPr>
        <a:xfrm>
          <a:off x="0" y="0"/>
          <a:ext cx="0" cy="0"/>
          <a:chOff x="0" y="0"/>
          <a:chExt cx="0" cy="0"/>
        </a:xfrm>
      </p:grpSpPr>
      <p:sp>
        <p:nvSpPr>
          <p:cNvPr id="5" name="TextBox 4"/>
          <p:cNvSpPr txBox="1"/>
          <p:nvPr/>
        </p:nvSpPr>
        <p:spPr bwMode="white">
          <a:xfrm>
            <a:off x="136960" y="149489"/>
            <a:ext cx="11781799"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PROBLEM</a:t>
            </a:r>
          </a:p>
        </p:txBody>
      </p:sp>
      <p:pic>
        <p:nvPicPr>
          <p:cNvPr id="2" name="Picture 1" descr="spla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53654" y="94879"/>
            <a:ext cx="2648691" cy="264869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Problem</a:t>
            </a:r>
            <a:endParaRPr lang="en-US" dirty="0"/>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247207333"/>
      </p:ext>
    </p:extLst>
  </p:cSld>
  <p:clrMapOvr>
    <a:masterClrMapping/>
  </p:clrMapOvr>
  <p:transition xmlns:p14="http://schemas.microsoft.com/office/powerpoint/2010/main" spd="med">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ocs">
    <p:spTree>
      <p:nvGrpSpPr>
        <p:cNvPr id="1" name=""/>
        <p:cNvGrpSpPr/>
        <p:nvPr/>
      </p:nvGrpSpPr>
      <p:grpSpPr>
        <a:xfrm>
          <a:off x="0" y="0"/>
          <a:ext cx="0" cy="0"/>
          <a:chOff x="0" y="0"/>
          <a:chExt cx="0" cy="0"/>
        </a:xfrm>
      </p:grpSpPr>
      <p:sp>
        <p:nvSpPr>
          <p:cNvPr id="7" name="TextBox 6"/>
          <p:cNvSpPr txBox="1"/>
          <p:nvPr/>
        </p:nvSpPr>
        <p:spPr bwMode="white">
          <a:xfrm>
            <a:off x="136960" y="160072"/>
            <a:ext cx="1391770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smtClean="0">
                <a:ln w="18415" cmpd="sng">
                  <a:solidFill>
                    <a:srgbClr val="FFFFFF"/>
                  </a:solidFill>
                  <a:prstDash val="solid"/>
                </a:ln>
                <a:solidFill>
                  <a:schemeClr val="bg2">
                    <a:lumMod val="95000"/>
                    <a:alpha val="50000"/>
                  </a:schemeClr>
                </a:solidFill>
                <a:latin typeface="+mn-lt"/>
                <a:ea typeface="+mn-ea"/>
                <a:cs typeface="+mn-cs"/>
              </a:rPr>
              <a:t>REFERENCE</a:t>
            </a:r>
            <a:endParaRPr lang="en-US" sz="16933" dirty="0">
              <a:ln w="18415" cmpd="sng">
                <a:solidFill>
                  <a:srgbClr val="FFFFFF"/>
                </a:solidFill>
                <a:prstDash val="solid"/>
              </a:ln>
              <a:solidFill>
                <a:schemeClr val="bg2">
                  <a:lumMod val="95000"/>
                  <a:alpha val="50000"/>
                </a:schemeClr>
              </a:solidFill>
              <a:latin typeface="+mn-lt"/>
              <a:ea typeface="+mn-ea"/>
              <a:cs typeface="+mn-cs"/>
            </a:endParaRPr>
          </a:p>
        </p:txBody>
      </p:sp>
      <p:pic>
        <p:nvPicPr>
          <p:cNvPr id="2" name="Picture 1" descr="reference.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83499" y="324724"/>
            <a:ext cx="2189001"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Documentation</a:t>
            </a:r>
            <a:endParaRPr lang="en-US" dirty="0"/>
          </a:p>
        </p:txBody>
      </p:sp>
      <p:sp>
        <p:nvSpPr>
          <p:cNvPr id="12"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
        <p:nvSpPr>
          <p:cNvPr id="10" name="Content Placeholder 3"/>
          <p:cNvSpPr>
            <a:spLocks noGrp="1"/>
          </p:cNvSpPr>
          <p:nvPr>
            <p:ph sz="quarter" idx="13" hasCustomPrompt="1"/>
          </p:nvPr>
        </p:nvSpPr>
        <p:spPr>
          <a:xfrm>
            <a:off x="3921498" y="7164200"/>
            <a:ext cx="8917577" cy="524133"/>
          </a:xfrm>
          <a:prstGeom prst="rect">
            <a:avLst/>
          </a:prstGeom>
        </p:spPr>
        <p:txBody>
          <a:bodyPr anchor="ctr"/>
          <a:lstStyle>
            <a:lvl1pPr marL="0" indent="0" algn="ctr">
              <a:buNone/>
              <a:defRPr sz="2400">
                <a:solidFill>
                  <a:schemeClr val="tx1"/>
                </a:solidFill>
              </a:defRPr>
            </a:lvl1pPr>
          </a:lstStyle>
          <a:p>
            <a:pPr lvl="0"/>
            <a:r>
              <a:rPr lang="en-US" dirty="0" smtClean="0"/>
              <a:t>http://</a:t>
            </a:r>
            <a:r>
              <a:rPr lang="en-US" dirty="0" err="1" smtClean="0"/>
              <a:t>docs.chef.io</a:t>
            </a:r>
            <a:endParaRPr lang="en-US" dirty="0" smtClean="0"/>
          </a:p>
        </p:txBody>
      </p:sp>
    </p:spTree>
    <p:extLst>
      <p:ext uri="{BB962C8B-B14F-4D97-AF65-F5344CB8AC3E}">
        <p14:creationId xmlns:p14="http://schemas.microsoft.com/office/powerpoint/2010/main" val="1970238568"/>
      </p:ext>
    </p:extLst>
  </p:cSld>
  <p:clrMapOvr>
    <a:masterClrMapping/>
  </p:clrMapOvr>
  <p:transition xmlns:p14="http://schemas.microsoft.com/office/powerpoint/2010/main" spd="med">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cept">
    <p:spTree>
      <p:nvGrpSpPr>
        <p:cNvPr id="1" name=""/>
        <p:cNvGrpSpPr/>
        <p:nvPr/>
      </p:nvGrpSpPr>
      <p:grpSpPr>
        <a:xfrm>
          <a:off x="0" y="0"/>
          <a:ext cx="0" cy="0"/>
          <a:chOff x="0" y="0"/>
          <a:chExt cx="0" cy="0"/>
        </a:xfrm>
      </p:grpSpPr>
      <p:sp>
        <p:nvSpPr>
          <p:cNvPr id="5" name="TextBox 4"/>
          <p:cNvSpPr txBox="1"/>
          <p:nvPr/>
        </p:nvSpPr>
        <p:spPr bwMode="white">
          <a:xfrm>
            <a:off x="136961" y="144390"/>
            <a:ext cx="115542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CONCEPT</a:t>
            </a:r>
          </a:p>
        </p:txBody>
      </p:sp>
      <p:pic>
        <p:nvPicPr>
          <p:cNvPr id="2" name="Picture 1" descr="concep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19426" y="324724"/>
            <a:ext cx="2717146"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Concept</a:t>
            </a:r>
            <a:endParaRPr lang="en-US" dirty="0"/>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1995748560"/>
      </p:ext>
    </p:extLst>
  </p:cSld>
  <p:clrMapOvr>
    <a:masterClrMapping/>
  </p:clrMapOvr>
  <p:transition xmlns:p14="http://schemas.microsoft.com/office/powerpoint/2010/main" spd="med">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Group Exercise">
    <p:spTree>
      <p:nvGrpSpPr>
        <p:cNvPr id="1" name=""/>
        <p:cNvGrpSpPr/>
        <p:nvPr/>
      </p:nvGrpSpPr>
      <p:grpSpPr>
        <a:xfrm>
          <a:off x="0" y="0"/>
          <a:ext cx="0" cy="0"/>
          <a:chOff x="0" y="0"/>
          <a:chExt cx="0" cy="0"/>
        </a:xfrm>
      </p:grpSpPr>
      <p:sp>
        <p:nvSpPr>
          <p:cNvPr id="7" name="TextBox 6"/>
          <p:cNvSpPr txBox="1"/>
          <p:nvPr userDrawn="1"/>
        </p:nvSpPr>
        <p:spPr bwMode="white">
          <a:xfrm>
            <a:off x="136960" y="144390"/>
            <a:ext cx="126284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EXERCISE</a:t>
            </a:r>
          </a:p>
        </p:txBody>
      </p:sp>
      <p:pic>
        <p:nvPicPr>
          <p:cNvPr id="3" name="Picture 2" descr="chef.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99010" y="324724"/>
            <a:ext cx="2157980" cy="2189001"/>
          </a:xfrm>
          <a:prstGeom prst="rect">
            <a:avLst/>
          </a:prstGeom>
        </p:spPr>
      </p:pic>
      <p:sp>
        <p:nvSpPr>
          <p:cNvPr id="6" name="Title 1"/>
          <p:cNvSpPr>
            <a:spLocks noGrp="1"/>
          </p:cNvSpPr>
          <p:nvPr>
            <p:ph type="ctrTitle" hasCustomPrompt="1"/>
          </p:nvPr>
        </p:nvSpPr>
        <p:spPr bwMode="white">
          <a:xfrm>
            <a:off x="1671637" y="2292126"/>
            <a:ext cx="12319001"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Group Exercise</a:t>
            </a:r>
            <a:endParaRPr lang="en-US" dirty="0"/>
          </a:p>
        </p:txBody>
      </p:sp>
      <p:sp>
        <p:nvSpPr>
          <p:cNvPr id="13" name="Content Placeholder 12"/>
          <p:cNvSpPr>
            <a:spLocks noGrp="1"/>
          </p:cNvSpPr>
          <p:nvPr>
            <p:ph sz="quarter" idx="11"/>
          </p:nvPr>
        </p:nvSpPr>
        <p:spPr>
          <a:xfrm>
            <a:off x="1671638" y="3260725"/>
            <a:ext cx="12319000" cy="1528233"/>
          </a:xfrm>
          <a:prstGeom prst="rect">
            <a:avLst/>
          </a:prstGeom>
        </p:spPr>
        <p:txBody>
          <a:bodyPr anchor="ctr">
            <a:normAutofit/>
          </a:bodyPr>
          <a:lstStyle>
            <a:lvl1pPr marL="121917" indent="0">
              <a:spcBef>
                <a:spcPts val="800"/>
              </a:spcBef>
              <a:buNone/>
              <a:defRPr sz="2800" i="1" baseline="0">
                <a:solidFill>
                  <a:schemeClr val="bg1">
                    <a:lumMod val="50000"/>
                  </a:schemeClr>
                </a:solidFill>
              </a:defRPr>
            </a:lvl1pPr>
          </a:lstStyle>
          <a:p>
            <a:pPr lvl="0"/>
            <a:r>
              <a:rPr lang="en-US" dirty="0" smtClean="0"/>
              <a:t>Click to edit Master text styles</a:t>
            </a:r>
          </a:p>
        </p:txBody>
      </p:sp>
      <p:sp>
        <p:nvSpPr>
          <p:cNvPr id="10" name="TextBox 11"/>
          <p:cNvSpPr txBox="1">
            <a:spLocks noChangeArrowheads="1"/>
          </p:cNvSpPr>
          <p:nvPr/>
        </p:nvSpPr>
        <p:spPr bwMode="white">
          <a:xfrm>
            <a:off x="1671638" y="4917547"/>
            <a:ext cx="11777663" cy="785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r>
              <a:rPr lang="en-US" sz="3200" b="1" dirty="0"/>
              <a:t>Objective:</a:t>
            </a:r>
          </a:p>
        </p:txBody>
      </p:sp>
      <p:sp>
        <p:nvSpPr>
          <p:cNvPr id="9" name="Text Placeholder 8"/>
          <p:cNvSpPr>
            <a:spLocks noGrp="1"/>
          </p:cNvSpPr>
          <p:nvPr>
            <p:ph type="body" sz="quarter" idx="10"/>
          </p:nvPr>
        </p:nvSpPr>
        <p:spPr>
          <a:xfrm>
            <a:off x="1671638" y="5650764"/>
            <a:ext cx="12319000" cy="2445486"/>
          </a:xfrm>
          <a:prstGeom prst="rect">
            <a:avLst/>
          </a:prstGeom>
        </p:spPr>
        <p:txBody>
          <a:bodyPr/>
          <a:lstStyle>
            <a:lvl1pPr marL="0" indent="0">
              <a:buFont typeface="Wingdings" charset="2"/>
              <a:buNone/>
              <a:defRPr sz="2400" baseline="0"/>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1211677136"/>
      </p:ext>
    </p:extLst>
  </p:cSld>
  <p:clrMapOvr>
    <a:masterClrMapping/>
  </p:clrMapOvr>
  <p:transition xmlns:p14="http://schemas.microsoft.com/office/powerpoint/2010/main" spd="med">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Lab">
    <p:spTree>
      <p:nvGrpSpPr>
        <p:cNvPr id="1" name=""/>
        <p:cNvGrpSpPr/>
        <p:nvPr/>
      </p:nvGrpSpPr>
      <p:grpSpPr>
        <a:xfrm>
          <a:off x="0" y="0"/>
          <a:ext cx="0" cy="0"/>
          <a:chOff x="0" y="0"/>
          <a:chExt cx="0" cy="0"/>
        </a:xfrm>
      </p:grpSpPr>
      <p:sp>
        <p:nvSpPr>
          <p:cNvPr id="5" name="TextBox 4"/>
          <p:cNvSpPr txBox="1"/>
          <p:nvPr/>
        </p:nvSpPr>
        <p:spPr bwMode="white">
          <a:xfrm>
            <a:off x="136961" y="144390"/>
            <a:ext cx="12824551"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LAB</a:t>
            </a:r>
          </a:p>
        </p:txBody>
      </p:sp>
      <p:pic>
        <p:nvPicPr>
          <p:cNvPr id="2" name="Picture 1" descr="lab.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74049" y="215274"/>
            <a:ext cx="2407901" cy="24079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Lab</a:t>
            </a:r>
            <a:endParaRPr lang="en-US" dirty="0"/>
          </a:p>
        </p:txBody>
      </p:sp>
      <p:sp>
        <p:nvSpPr>
          <p:cNvPr id="10" name="Subtitle 2"/>
          <p:cNvSpPr>
            <a:spLocks noGrp="1"/>
          </p:cNvSpPr>
          <p:nvPr>
            <p:ph type="subTitle" idx="1"/>
          </p:nvPr>
        </p:nvSpPr>
        <p:spPr bwMode="white">
          <a:xfrm>
            <a:off x="1671638" y="3260725"/>
            <a:ext cx="12319000" cy="3346421"/>
          </a:xfrm>
          <a:prstGeom prst="rect">
            <a:avLst/>
          </a:prstGeom>
        </p:spPr>
        <p:txBody>
          <a:bodyPr lIns="91440" tIns="91440" rIns="91440" bIns="91440">
            <a:noAutofit/>
          </a:bodyPr>
          <a:lstStyle>
            <a:lvl1pPr marL="571500" indent="-571500" algn="l">
              <a:lnSpc>
                <a:spcPct val="100000"/>
              </a:lnSpc>
              <a:spcBef>
                <a:spcPts val="0"/>
              </a:spcBef>
              <a:buFont typeface="Wingdings" charset="2"/>
              <a:buChar char="q"/>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952892369"/>
      </p:ext>
    </p:extLst>
  </p:cSld>
  <p:clrMapOvr>
    <a:masterClrMapping/>
  </p:clrMapOvr>
  <p:transition xmlns:p14="http://schemas.microsoft.com/office/powerpoint/2010/main" spd="med">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Version Control">
    <p:spTree>
      <p:nvGrpSpPr>
        <p:cNvPr id="1" name=""/>
        <p:cNvGrpSpPr/>
        <p:nvPr/>
      </p:nvGrpSpPr>
      <p:grpSpPr>
        <a:xfrm>
          <a:off x="0" y="0"/>
          <a:ext cx="0" cy="0"/>
          <a:chOff x="0" y="0"/>
          <a:chExt cx="0" cy="0"/>
        </a:xfrm>
      </p:grpSpPr>
      <p:sp>
        <p:nvSpPr>
          <p:cNvPr id="5" name="TextBox 4"/>
          <p:cNvSpPr txBox="1"/>
          <p:nvPr/>
        </p:nvSpPr>
        <p:spPr bwMode="white">
          <a:xfrm>
            <a:off x="136961" y="144390"/>
            <a:ext cx="12824551"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COMMIT</a:t>
            </a:r>
          </a:p>
        </p:txBody>
      </p:sp>
      <p:pic>
        <p:nvPicPr>
          <p:cNvPr id="2" name="Picture 1" descr="commi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75968" y="-183233"/>
            <a:ext cx="2404063" cy="3204916"/>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Commit</a:t>
            </a:r>
            <a:endParaRPr lang="en-US" dirty="0"/>
          </a:p>
        </p:txBody>
      </p:sp>
      <p:sp>
        <p:nvSpPr>
          <p:cNvPr id="10" name="Subtitle 2"/>
          <p:cNvSpPr>
            <a:spLocks noGrp="1"/>
          </p:cNvSpPr>
          <p:nvPr>
            <p:ph type="subTitle" idx="1" hasCustomPrompt="1"/>
          </p:nvPr>
        </p:nvSpPr>
        <p:spPr bwMode="white">
          <a:xfrm>
            <a:off x="1660524" y="3273285"/>
            <a:ext cx="12330113"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latin typeface="Courier New" panose="02070309020205020404" pitchFamily="49" charset="0"/>
                <a:cs typeface="Courier New" panose="02070309020205020404" pitchFamily="49" charset="0"/>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 cd repo</a:t>
            </a:r>
          </a:p>
          <a:p>
            <a:r>
              <a:rPr lang="en-US" dirty="0" smtClean="0"/>
              <a:t>$ git </a:t>
            </a:r>
            <a:r>
              <a:rPr lang="en-US" dirty="0" err="1" smtClean="0"/>
              <a:t>init</a:t>
            </a:r>
            <a:endParaRPr lang="en-US" dirty="0" smtClean="0"/>
          </a:p>
          <a:p>
            <a:r>
              <a:rPr lang="en-US" dirty="0" smtClean="0"/>
              <a:t>$ git add .</a:t>
            </a:r>
          </a:p>
          <a:p>
            <a:r>
              <a:rPr lang="en-US" dirty="0" smtClean="0"/>
              <a:t>$ git commit -m "Work Complete"</a:t>
            </a:r>
          </a:p>
        </p:txBody>
      </p:sp>
    </p:spTree>
    <p:extLst>
      <p:ext uri="{BB962C8B-B14F-4D97-AF65-F5344CB8AC3E}">
        <p14:creationId xmlns:p14="http://schemas.microsoft.com/office/powerpoint/2010/main" val="1105998384"/>
      </p:ext>
    </p:extLst>
  </p:cSld>
  <p:clrMapOvr>
    <a:masterClrMapping/>
  </p:clrMapOvr>
  <p:transition xmlns:p14="http://schemas.microsoft.com/office/powerpoint/2010/mai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ndard">
    <p:bg>
      <p:bgPr>
        <a:gradFill rotWithShape="0">
          <a:gsLst>
            <a:gs pos="0">
              <a:schemeClr val="bg1"/>
            </a:gs>
            <a:gs pos="100000">
              <a:schemeClr val="bg2"/>
            </a:gs>
          </a:gsLst>
          <a:lin ang="5400000" scaled="1"/>
        </a:gradFill>
        <a:effectLst/>
      </p:bgPr>
    </p:bg>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smtClean="0"/>
              <a:t>Click to edit Master title style</a:t>
            </a:r>
            <a:endParaRPr lang="en-US" dirty="0"/>
          </a:p>
        </p:txBody>
      </p:sp>
      <p:sp>
        <p:nvSpPr>
          <p:cNvPr id="17" name="Text Placeholder 4"/>
          <p:cNvSpPr>
            <a:spLocks noGrp="1"/>
          </p:cNvSpPr>
          <p:nvPr>
            <p:ph type="body" sz="quarter" idx="12"/>
          </p:nvPr>
        </p:nvSpPr>
        <p:spPr>
          <a:xfrm>
            <a:off x="650040" y="1856198"/>
            <a:ext cx="14898624" cy="5345953"/>
          </a:xfrm>
        </p:spPr>
        <p:txBody>
          <a:bodyPr>
            <a:noAutofit/>
          </a:bodyPr>
          <a:lstStyle>
            <a:lvl1pPr>
              <a:spcAft>
                <a:spcPts val="800"/>
              </a:spcAft>
              <a:defRPr baseline="0">
                <a:solidFill>
                  <a:schemeClr val="accent3">
                    <a:lumMod val="50000"/>
                  </a:schemeClr>
                </a:solidFill>
              </a:defRPr>
            </a:lvl1pPr>
            <a:lvl2pPr>
              <a:spcAft>
                <a:spcPts val="800"/>
              </a:spcAft>
              <a:defRPr baseline="0">
                <a:solidFill>
                  <a:schemeClr val="accent3">
                    <a:lumMod val="50000"/>
                  </a:schemeClr>
                </a:solidFill>
              </a:defRPr>
            </a:lvl2pPr>
            <a:lvl3pPr>
              <a:spcAft>
                <a:spcPts val="800"/>
              </a:spcAft>
              <a:defRPr baseline="0">
                <a:solidFill>
                  <a:schemeClr val="accent3">
                    <a:lumMod val="50000"/>
                  </a:schemeClr>
                </a:solidFill>
              </a:defRPr>
            </a:lvl3pPr>
            <a:lvl4pPr>
              <a:spcAft>
                <a:spcPts val="800"/>
              </a:spcAft>
              <a:defRPr baseline="0">
                <a:solidFill>
                  <a:schemeClr val="accent3">
                    <a:lumMod val="50000"/>
                  </a:schemeClr>
                </a:solidFill>
              </a:defRPr>
            </a:lvl4pPr>
            <a:lvl5pPr>
              <a:spcAft>
                <a:spcPts val="800"/>
              </a:spcAft>
              <a:defRPr baseline="0">
                <a:solidFill>
                  <a:schemeClr val="accent3">
                    <a:lumMod val="50000"/>
                  </a:schemeClr>
                </a:solidFill>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2747942789"/>
      </p:ext>
    </p:extLst>
  </p:cSld>
  <p:clrMapOvr>
    <a:masterClrMapping/>
  </p:clrMapOvr>
  <p:transition xmlns:p14="http://schemas.microsoft.com/office/powerpoint/2010/main" spd="med">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iscussion">
    <p:spTree>
      <p:nvGrpSpPr>
        <p:cNvPr id="1" name=""/>
        <p:cNvGrpSpPr/>
        <p:nvPr/>
      </p:nvGrpSpPr>
      <p:grpSpPr>
        <a:xfrm>
          <a:off x="0" y="0"/>
          <a:ext cx="0" cy="0"/>
          <a:chOff x="0" y="0"/>
          <a:chExt cx="0" cy="0"/>
        </a:xfrm>
      </p:grpSpPr>
      <p:sp>
        <p:nvSpPr>
          <p:cNvPr id="9" name="TextBox 8"/>
          <p:cNvSpPr txBox="1"/>
          <p:nvPr userDrawn="1"/>
        </p:nvSpPr>
        <p:spPr bwMode="white">
          <a:xfrm>
            <a:off x="136961" y="144390"/>
            <a:ext cx="14076456"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smtClean="0">
                <a:ln w="18415" cmpd="sng">
                  <a:solidFill>
                    <a:srgbClr val="FFFFFF"/>
                  </a:solidFill>
                  <a:prstDash val="solid"/>
                </a:ln>
                <a:solidFill>
                  <a:schemeClr val="bg2">
                    <a:lumMod val="95000"/>
                    <a:alpha val="50000"/>
                  </a:schemeClr>
                </a:solidFill>
                <a:latin typeface="+mn-lt"/>
                <a:ea typeface="+mn-ea"/>
                <a:cs typeface="+mn-cs"/>
              </a:rPr>
              <a:t>DISCUSSION</a:t>
            </a:r>
            <a:endParaRPr lang="en-US" sz="16933" dirty="0">
              <a:ln w="18415" cmpd="sng">
                <a:solidFill>
                  <a:srgbClr val="FFFFFF"/>
                </a:solidFill>
                <a:prstDash val="solid"/>
              </a:ln>
              <a:solidFill>
                <a:schemeClr val="bg2">
                  <a:lumMod val="95000"/>
                  <a:alpha val="50000"/>
                </a:schemeClr>
              </a:solidFill>
              <a:latin typeface="+mn-lt"/>
              <a:ea typeface="+mn-ea"/>
              <a:cs typeface="+mn-cs"/>
            </a:endParaRPr>
          </a:p>
        </p:txBody>
      </p:sp>
      <p:pic>
        <p:nvPicPr>
          <p:cNvPr id="3" name="Picture 2" descr="conversation.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070282" y="324724"/>
            <a:ext cx="2815435" cy="21890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Discussion</a:t>
            </a:r>
            <a:endParaRPr lang="en-US" dirty="0"/>
          </a:p>
        </p:txBody>
      </p:sp>
      <p:sp>
        <p:nvSpPr>
          <p:cNvPr id="7" name="Subtitle 2"/>
          <p:cNvSpPr>
            <a:spLocks noGrp="1"/>
          </p:cNvSpPr>
          <p:nvPr>
            <p:ph type="subTitle" idx="1" hasCustomPrompt="1"/>
          </p:nvPr>
        </p:nvSpPr>
        <p:spPr bwMode="white">
          <a:xfrm>
            <a:off x="1660524" y="3260725"/>
            <a:ext cx="12330113" cy="2544287"/>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Questions</a:t>
            </a:r>
          </a:p>
        </p:txBody>
      </p:sp>
    </p:spTree>
    <p:extLst>
      <p:ext uri="{BB962C8B-B14F-4D97-AF65-F5344CB8AC3E}">
        <p14:creationId xmlns:p14="http://schemas.microsoft.com/office/powerpoint/2010/main" val="3666089197"/>
      </p:ext>
    </p:extLst>
  </p:cSld>
  <p:clrMapOvr>
    <a:masterClrMapping/>
  </p:clrMapOvr>
  <p:transition xmlns:p14="http://schemas.microsoft.com/office/powerpoint/2010/mai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mmand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6063" y="1433513"/>
            <a:ext cx="703262" cy="538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16" name="Content Placeholder 3"/>
          <p:cNvSpPr>
            <a:spLocks noGrp="1"/>
          </p:cNvSpPr>
          <p:nvPr>
            <p:ph sz="quarter" idx="10" hasCustomPrompt="1"/>
          </p:nvPr>
        </p:nvSpPr>
        <p:spPr>
          <a:xfrm>
            <a:off x="1121104" y="2315963"/>
            <a:ext cx="14423693" cy="5580480"/>
          </a:xfrm>
          <a:solidFill>
            <a:schemeClr val="tx2"/>
          </a:solidFill>
          <a:ln w="12700">
            <a:solidFill>
              <a:schemeClr val="tx2"/>
            </a:solidFill>
            <a:prstDash val="dash"/>
          </a:ln>
        </p:spPr>
        <p:txBody>
          <a:bodyPr lIns="91440" tIns="45720" rIns="91440" bIns="45720">
            <a:no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smtClean="0"/>
              <a:t>RESULT</a:t>
            </a:r>
          </a:p>
        </p:txBody>
      </p:sp>
      <p:sp>
        <p:nvSpPr>
          <p:cNvPr id="5" name="Text Placeholder 4"/>
          <p:cNvSpPr>
            <a:spLocks noGrp="1"/>
          </p:cNvSpPr>
          <p:nvPr>
            <p:ph type="body" sz="quarter" idx="11" hasCustomPrompt="1"/>
          </p:nvPr>
        </p:nvSpPr>
        <p:spPr>
          <a:xfrm>
            <a:off x="1121104" y="1337149"/>
            <a:ext cx="14422528" cy="729785"/>
          </a:xfrm>
          <a:solidFill>
            <a:schemeClr val="tx2"/>
          </a:solidFill>
        </p:spPr>
        <p:txBody>
          <a:bodyPr lIns="91440"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smtClean="0"/>
              <a:t>&gt; command</a:t>
            </a:r>
          </a:p>
        </p:txBody>
      </p:sp>
      <p:sp>
        <p:nvSpPr>
          <p:cNvPr id="6" name="Content Placeholder 5"/>
          <p:cNvSpPr>
            <a:spLocks noGrp="1"/>
          </p:cNvSpPr>
          <p:nvPr>
            <p:ph sz="quarter" idx="12" hasCustomPrompt="1"/>
          </p:nvPr>
        </p:nvSpPr>
        <p:spPr>
          <a:xfrm>
            <a:off x="1127883" y="3228515"/>
            <a:ext cx="14420850" cy="557213"/>
          </a:xfr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smtClean="0"/>
              <a:t> </a:t>
            </a:r>
          </a:p>
        </p:txBody>
      </p:sp>
      <p:sp>
        <p:nvSpPr>
          <p:cNvPr id="2" name="Title 1"/>
          <p:cNvSpPr>
            <a:spLocks noGrp="1"/>
          </p:cNvSpPr>
          <p:nvPr>
            <p:ph type="title"/>
          </p:nvPr>
        </p:nvSpPr>
        <p:spPr/>
        <p:txBody>
          <a:bodyPr>
            <a:normAutofit/>
          </a:bodyPr>
          <a:lstStyle>
            <a:lvl1pPr>
              <a:defRPr sz="5870"/>
            </a:lvl1pPr>
          </a:lstStyle>
          <a:p>
            <a:r>
              <a:rPr lang="en-US" smtClean="0"/>
              <a:t>Click to edit Master title style</a:t>
            </a:r>
            <a:endParaRPr lang="en-US" dirty="0"/>
          </a:p>
        </p:txBody>
      </p:sp>
    </p:spTree>
    <p:extLst>
      <p:ext uri="{BB962C8B-B14F-4D97-AF65-F5344CB8AC3E}">
        <p14:creationId xmlns:p14="http://schemas.microsoft.com/office/powerpoint/2010/main" val="102551377"/>
      </p:ext>
    </p:extLst>
  </p:cSld>
  <p:clrMapOvr>
    <a:overrideClrMapping bg1="lt1" tx1="dk1" bg2="lt2" tx2="dk2" accent1="accent1" accent2="accent2" accent3="accent3" accent4="accent4" accent5="accent5" accent6="accent6" hlink="hlink" folHlink="folHlink"/>
  </p:clrMapOvr>
  <p:transition xmlns:p14="http://schemas.microsoft.com/office/powerpoint/2010/mai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mand - Example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solidFill>
            <a:schemeClr val="tx2"/>
          </a:solidFill>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Wingdings" charset="0"/>
              <a:buNone/>
              <a:tabLst/>
              <a:defRPr sz="2800" b="1" baseline="0">
                <a:solidFill>
                  <a:schemeClr val="bg1"/>
                </a:solidFill>
                <a:latin typeface="Courier New" panose="02070309020205020404" pitchFamily="49" charset="0"/>
                <a:cs typeface="Courier New" panose="02070309020205020404" pitchFamily="49" charset="0"/>
              </a:defRPr>
            </a:lvl1pPr>
          </a:lstStyle>
          <a:p>
            <a:pPr lvl="0"/>
            <a:r>
              <a:rPr lang="en-US" dirty="0" smtClean="0"/>
              <a:t>command or result</a:t>
            </a:r>
          </a:p>
        </p:txBody>
      </p:sp>
      <p:sp>
        <p:nvSpPr>
          <p:cNvPr id="9" name="Content Placeholder 5"/>
          <p:cNvSpPr>
            <a:spLocks noGrp="1"/>
          </p:cNvSpPr>
          <p:nvPr>
            <p:ph sz="quarter" idx="12"/>
          </p:nvPr>
        </p:nvSpPr>
        <p:spPr>
          <a:xfrm>
            <a:off x="609913" y="4999858"/>
            <a:ext cx="14934888" cy="2880769"/>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510277339"/>
      </p:ext>
    </p:extLst>
  </p:cSld>
  <p:clrMapOvr>
    <a:overrideClrMapping bg1="lt1" tx1="dk1" bg2="lt2" tx2="dk2" accent1="accent1" accent2="accent2" accent3="accent3" accent4="accent4" accent5="accent5" accent6="accent6" hlink="hlink" folHlink="folHlink"/>
  </p:clrMapOvr>
  <p:transition xmlns:p14="http://schemas.microsoft.com/office/powerpoint/2010/mai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mand - Blu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6"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6063" y="1433513"/>
            <a:ext cx="703262" cy="538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7" name="Straight Connector 6"/>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1121104" y="2315963"/>
            <a:ext cx="14423693" cy="5580480"/>
          </a:xfrm>
          <a:solidFill>
            <a:schemeClr val="accent4">
              <a:lumMod val="50000"/>
            </a:schemeClr>
          </a:solidFill>
          <a:ln w="12700">
            <a:solidFill>
              <a:schemeClr val="tx2"/>
            </a:solidFill>
            <a:prstDash val="dash"/>
          </a:ln>
        </p:spPr>
        <p:txBody>
          <a:bodyPr lIns="91440" tIns="45720" rIns="91440" bIns="45720">
            <a:no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smtClean="0"/>
              <a:t>RESULT</a:t>
            </a:r>
          </a:p>
        </p:txBody>
      </p:sp>
      <p:sp>
        <p:nvSpPr>
          <p:cNvPr id="5" name="Text Placeholder 4"/>
          <p:cNvSpPr>
            <a:spLocks noGrp="1"/>
          </p:cNvSpPr>
          <p:nvPr>
            <p:ph type="body" sz="quarter" idx="11" hasCustomPrompt="1"/>
          </p:nvPr>
        </p:nvSpPr>
        <p:spPr>
          <a:xfrm>
            <a:off x="1121104" y="1337149"/>
            <a:ext cx="14422528" cy="729785"/>
          </a:xfrm>
          <a:solidFill>
            <a:schemeClr val="accent4">
              <a:lumMod val="50000"/>
            </a:schemeClr>
          </a:solidFill>
        </p:spPr>
        <p:txBody>
          <a:bodyPr lIns="91440"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smtClean="0"/>
              <a:t>&gt; command</a:t>
            </a:r>
          </a:p>
        </p:txBody>
      </p:sp>
      <p:sp>
        <p:nvSpPr>
          <p:cNvPr id="12" name="Content Placeholder 5"/>
          <p:cNvSpPr>
            <a:spLocks noGrp="1"/>
          </p:cNvSpPr>
          <p:nvPr>
            <p:ph sz="quarter" idx="12" hasCustomPrompt="1"/>
          </p:nvPr>
        </p:nvSpPr>
        <p:spPr>
          <a:xfrm>
            <a:off x="1127883" y="3228515"/>
            <a:ext cx="14420850" cy="557213"/>
          </a:xfr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smtClean="0"/>
              <a:t> </a:t>
            </a:r>
          </a:p>
        </p:txBody>
      </p:sp>
    </p:spTree>
    <p:extLst>
      <p:ext uri="{BB962C8B-B14F-4D97-AF65-F5344CB8AC3E}">
        <p14:creationId xmlns:p14="http://schemas.microsoft.com/office/powerpoint/2010/main" val="2871810393"/>
      </p:ext>
    </p:extLst>
  </p:cSld>
  <p:clrMapOvr>
    <a:overrideClrMapping bg1="lt1" tx1="dk1" bg2="lt2" tx2="dk2" accent1="accent1" accent2="accent2" accent3="accent3" accent4="accent4" accent5="accent5" accent6="accent6" hlink="hlink" folHlink="folHlink"/>
  </p:clrMapOvr>
  <p:transition xmlns:p14="http://schemas.microsoft.com/office/powerpoint/2010/mai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mand - Example - Blu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solidFill>
            <a:schemeClr val="accent4">
              <a:lumMod val="50000"/>
            </a:schemeClr>
          </a:solidFill>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3200" b="1" baseline="0">
                <a:solidFill>
                  <a:schemeClr val="bg1"/>
                </a:solidFill>
                <a:latin typeface="Courier New" panose="02070309020205020404" pitchFamily="49" charset="0"/>
                <a:cs typeface="Courier New" panose="02070309020205020404" pitchFamily="49" charset="0"/>
              </a:defRPr>
            </a:lvl1pPr>
          </a:lstStyle>
          <a:p>
            <a:pPr lvl="0"/>
            <a:r>
              <a:rPr lang="en-US" dirty="0" smtClean="0"/>
              <a:t>command or result</a:t>
            </a:r>
          </a:p>
        </p:txBody>
      </p:sp>
      <p:sp>
        <p:nvSpPr>
          <p:cNvPr id="9" name="Content Placeholder 5"/>
          <p:cNvSpPr>
            <a:spLocks noGrp="1"/>
          </p:cNvSpPr>
          <p:nvPr>
            <p:ph sz="quarter" idx="12"/>
          </p:nvPr>
        </p:nvSpPr>
        <p:spPr>
          <a:xfrm>
            <a:off x="609913" y="4999858"/>
            <a:ext cx="14934888" cy="2880769"/>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1261112955"/>
      </p:ext>
    </p:extLst>
  </p:cSld>
  <p:clrMapOvr>
    <a:overrideClrMapping bg1="lt1" tx1="dk1" bg2="lt2" tx2="dk2" accent1="accent1" accent2="accent2" accent3="accent3" accent4="accent4" accent5="accent5" accent6="accent6" hlink="hlink" folHlink="folHlink"/>
  </p:clrMapOvr>
  <p:transition xmlns:p14="http://schemas.microsoft.com/office/powerpoint/2010/mai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Fil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3250" y="1336675"/>
            <a:ext cx="41275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609600" y="304800"/>
            <a:ext cx="14935200" cy="827577"/>
          </a:xfrm>
        </p:spPr>
        <p:txBody>
          <a:bodyPr/>
          <a:lstStyle>
            <a:lvl1pPr>
              <a:defRPr sz="5867"/>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1121104" y="2113747"/>
            <a:ext cx="14423693" cy="5951611"/>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latin typeface="Courier New" panose="02070309020205020404" pitchFamily="49" charset="0"/>
                <a:cs typeface="Courier New" panose="02070309020205020404" pitchFamily="49" charset="0"/>
              </a:defRPr>
            </a:lvl1pPr>
            <a:lvl2pPr>
              <a:defRPr sz="3200"/>
            </a:lvl2pPr>
            <a:lvl3pPr>
              <a:defRPr sz="3200"/>
            </a:lvl3pPr>
            <a:lvl4pPr>
              <a:defRPr sz="3200"/>
            </a:lvl4pPr>
            <a:lvl5pPr>
              <a:defRPr sz="3200"/>
            </a:lvl5pPr>
          </a:lstStyle>
          <a:p>
            <a:pPr lvl="0"/>
            <a:r>
              <a:rPr lang="en-US" dirty="0" smtClean="0"/>
              <a:t>SOURCE</a:t>
            </a:r>
          </a:p>
        </p:txBody>
      </p:sp>
      <p:sp>
        <p:nvSpPr>
          <p:cNvPr id="5" name="Text Placeholder 4"/>
          <p:cNvSpPr>
            <a:spLocks noGrp="1"/>
          </p:cNvSpPr>
          <p:nvPr>
            <p:ph type="body" sz="quarter" idx="11" hasCustomPrompt="1"/>
          </p:nvPr>
        </p:nvSpPr>
        <p:spPr>
          <a:xfrm>
            <a:off x="1121104" y="1337150"/>
            <a:ext cx="14422528" cy="566391"/>
          </a:xfrm>
          <a:solidFill>
            <a:schemeClr val="bg1">
              <a:lumMod val="85000"/>
              <a:alpha val="50000"/>
            </a:schemeClr>
          </a:solidFill>
        </p:spPr>
        <p:txBody>
          <a:bodyPr lIns="91440" bIns="91440" anchor="ctr" anchorCtr="0">
            <a:noAutofit/>
          </a:bodyPr>
          <a:lstStyle>
            <a:lvl1pPr marL="0" indent="0">
              <a:buNone/>
              <a:defRPr sz="2800" b="1">
                <a:latin typeface="Courier New" panose="02070309020205020404" pitchFamily="49" charset="0"/>
                <a:cs typeface="Courier New" panose="02070309020205020404" pitchFamily="49" charset="0"/>
              </a:defRPr>
            </a:lvl1pPr>
          </a:lstStyle>
          <a:p>
            <a:pPr lvl="0"/>
            <a:r>
              <a:rPr lang="en-US" dirty="0" smtClean="0"/>
              <a:t>/</a:t>
            </a:r>
            <a:r>
              <a:rPr lang="en-US" dirty="0" err="1" smtClean="0"/>
              <a:t>filepath</a:t>
            </a:r>
            <a:r>
              <a:rPr lang="en-US" dirty="0" smtClean="0"/>
              <a:t>/</a:t>
            </a:r>
            <a:r>
              <a:rPr lang="en-US" dirty="0" err="1" smtClean="0"/>
              <a:t>file.rb</a:t>
            </a:r>
            <a:endParaRPr lang="en-US" dirty="0" smtClean="0"/>
          </a:p>
        </p:txBody>
      </p:sp>
      <p:sp>
        <p:nvSpPr>
          <p:cNvPr id="19" name="Text Placeholder 13"/>
          <p:cNvSpPr>
            <a:spLocks noGrp="1"/>
          </p:cNvSpPr>
          <p:nvPr>
            <p:ph type="body" sz="quarter" idx="12" hasCustomPrompt="1"/>
          </p:nvPr>
        </p:nvSpPr>
        <p:spPr>
          <a:xfrm>
            <a:off x="1124446" y="3538306"/>
            <a:ext cx="14404273"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20" name="Text Placeholder 13"/>
          <p:cNvSpPr>
            <a:spLocks noGrp="1"/>
          </p:cNvSpPr>
          <p:nvPr>
            <p:ph type="body" sz="quarter" idx="13" hasCustomPrompt="1"/>
          </p:nvPr>
        </p:nvSpPr>
        <p:spPr>
          <a:xfrm>
            <a:off x="1135042" y="4206982"/>
            <a:ext cx="14404273"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263269781"/>
      </p:ext>
    </p:extLst>
  </p:cSld>
  <p:clrMapOvr>
    <a:overrideClrMapping bg1="lt1" tx1="dk1" bg2="lt2" tx2="dk2" accent1="accent1" accent2="accent2" accent3="accent3" accent4="accent4" accent5="accent5" accent6="accent6" hlink="hlink" folHlink="folHlink"/>
  </p:clrMapOvr>
  <p:transition xmlns:p14="http://schemas.microsoft.com/office/powerpoint/2010/mai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d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84" cy="6694698"/>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baseline="0">
                <a:latin typeface="Courier New" panose="02070309020205020404" pitchFamily="49" charset="0"/>
                <a:cs typeface="Courier New" panose="02070309020205020404" pitchFamily="49" charset="0"/>
              </a:defRPr>
            </a:lvl1pPr>
          </a:lstStyle>
          <a:p>
            <a:pPr lvl="0"/>
            <a:r>
              <a:rPr lang="en-US" dirty="0" smtClean="0"/>
              <a:t>source code without a file</a:t>
            </a:r>
          </a:p>
        </p:txBody>
      </p:sp>
      <p:sp>
        <p:nvSpPr>
          <p:cNvPr id="14" name="Text Placeholder 13"/>
          <p:cNvSpPr>
            <a:spLocks noGrp="1"/>
          </p:cNvSpPr>
          <p:nvPr>
            <p:ph type="body" sz="quarter" idx="11" hasCustomPrompt="1"/>
          </p:nvPr>
        </p:nvSpPr>
        <p:spPr>
          <a:xfrm>
            <a:off x="610834" y="2775887"/>
            <a:ext cx="14925911"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7" name="Text Placeholder 13"/>
          <p:cNvSpPr>
            <a:spLocks noGrp="1"/>
          </p:cNvSpPr>
          <p:nvPr>
            <p:ph type="body" sz="quarter" idx="12" hasCustomPrompt="1"/>
          </p:nvPr>
        </p:nvSpPr>
        <p:spPr>
          <a:xfrm>
            <a:off x="621430" y="3444563"/>
            <a:ext cx="14925911"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953360727"/>
      </p:ext>
    </p:extLst>
  </p:cSld>
  <p:clrMapOvr>
    <a:overrideClrMapping bg1="lt1" tx1="dk1" bg2="lt2" tx2="dk2" accent1="accent1" accent2="accent2" accent3="accent3" accent4="accent4" accent5="accent5" accent6="accent6" hlink="hlink" folHlink="folHlink"/>
  </p:clrMapOvr>
  <p:transition xmlns:p14="http://schemas.microsoft.com/office/powerpoint/2010/mai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de - Content Right">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7310937" cy="6678417"/>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latin typeface="Courier New" panose="02070309020205020404" pitchFamily="49" charset="0"/>
                <a:cs typeface="Courier New" panose="02070309020205020404" pitchFamily="49" charset="0"/>
              </a:defRPr>
            </a:lvl1pPr>
          </a:lstStyle>
          <a:p>
            <a:pPr lvl="0"/>
            <a:r>
              <a:rPr lang="en-US" dirty="0" smtClean="0"/>
              <a:t>source code</a:t>
            </a:r>
          </a:p>
        </p:txBody>
      </p:sp>
      <p:sp>
        <p:nvSpPr>
          <p:cNvPr id="9" name="Content Placeholder 5"/>
          <p:cNvSpPr>
            <a:spLocks noGrp="1"/>
          </p:cNvSpPr>
          <p:nvPr>
            <p:ph sz="quarter" idx="12"/>
          </p:nvPr>
        </p:nvSpPr>
        <p:spPr>
          <a:xfrm>
            <a:off x="8233833" y="1348277"/>
            <a:ext cx="7310968" cy="6678417"/>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10" name="Text Placeholder 13"/>
          <p:cNvSpPr>
            <a:spLocks noGrp="1"/>
          </p:cNvSpPr>
          <p:nvPr>
            <p:ph type="body" sz="quarter" idx="11" hasCustomPrompt="1"/>
          </p:nvPr>
        </p:nvSpPr>
        <p:spPr>
          <a:xfrm>
            <a:off x="624417" y="2775887"/>
            <a:ext cx="7281333"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1" name="Text Placeholder 13"/>
          <p:cNvSpPr>
            <a:spLocks noGrp="1"/>
          </p:cNvSpPr>
          <p:nvPr>
            <p:ph type="body" sz="quarter" idx="13" hasCustomPrompt="1"/>
          </p:nvPr>
        </p:nvSpPr>
        <p:spPr>
          <a:xfrm>
            <a:off x="621431" y="3444563"/>
            <a:ext cx="7284320"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3966592799"/>
      </p:ext>
    </p:extLst>
  </p:cSld>
  <p:clrMapOvr>
    <a:overrideClrMapping bg1="lt1" tx1="dk1" bg2="lt2" tx2="dk2" accent1="accent1" accent2="accent2" accent3="accent3" accent4="accent4" accent5="accent5" accent6="accent6" hlink="hlink" folHlink="folHlink"/>
  </p:clrMapOvr>
  <p:transition xmlns:p14="http://schemas.microsoft.com/office/powerpoint/2010/main" spd="med">
    <p:fade/>
  </p:transitio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5.xml"/><Relationship Id="rId4" Type="http://schemas.openxmlformats.org/officeDocument/2006/relationships/slideLayout" Target="../slideLayouts/slideLayout16.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 Id="rId9" Type="http://schemas.openxmlformats.org/officeDocument/2006/relationships/theme" Target="../theme/theme2.xml"/><Relationship Id="rId10" Type="http://schemas.openxmlformats.org/officeDocument/2006/relationships/image" Target="../media/image1.png"/><Relationship Id="rId1" Type="http://schemas.openxmlformats.org/officeDocument/2006/relationships/slideLayout" Target="../slideLayouts/slideLayout13.xml"/><Relationship Id="rId2"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09600" y="304800"/>
            <a:ext cx="14935200" cy="828675"/>
          </a:xfrm>
          <a:prstGeom prst="rect">
            <a:avLst/>
          </a:prstGeom>
        </p:spPr>
        <p:txBody>
          <a:bodyPr vert="horz" wrap="square" lIns="0" tIns="0" rIns="0" bIns="0" rtlCol="0" anchor="t" anchorCtr="0">
            <a:normAutofit/>
          </a:bodyPr>
          <a:lstStyle/>
          <a:p>
            <a:r>
              <a:rPr lang="en-CA" dirty="0" smtClean="0"/>
              <a:t>Title Text</a:t>
            </a:r>
            <a:endParaRPr lang="en-US" dirty="0"/>
          </a:p>
        </p:txBody>
      </p:sp>
      <p:sp>
        <p:nvSpPr>
          <p:cNvPr id="3" name="Text Placeholder 2"/>
          <p:cNvSpPr>
            <a:spLocks noGrp="1"/>
          </p:cNvSpPr>
          <p:nvPr>
            <p:ph type="body" idx="1"/>
          </p:nvPr>
        </p:nvSpPr>
        <p:spPr bwMode="white">
          <a:xfrm>
            <a:off x="609600" y="1524000"/>
            <a:ext cx="14938375" cy="6421438"/>
          </a:xfrm>
          <a:prstGeom prst="rect">
            <a:avLst/>
          </a:prstGeom>
        </p:spPr>
        <p:txBody>
          <a:bodyPr vert="horz" wrap="square" lIns="0" tIns="0" rIns="0" bIns="0" rtlCol="0">
            <a:normAutofit/>
          </a:bodyPr>
          <a:lstStyle/>
          <a:p>
            <a:pPr lvl="0"/>
            <a:r>
              <a:rPr lang="en-US" dirty="0" smtClean="0"/>
              <a:t>Click to edit Master text styles</a:t>
            </a:r>
          </a:p>
          <a:p>
            <a:pPr lvl="1"/>
            <a:r>
              <a:rPr lang="en-US" dirty="0" smtClean="0"/>
              <a:t>Second level</a:t>
            </a:r>
          </a:p>
          <a:p>
            <a:pPr lvl="2"/>
            <a:r>
              <a:rPr lang="en-US" dirty="0" smtClean="0"/>
              <a:t>Third level</a:t>
            </a:r>
          </a:p>
        </p:txBody>
      </p:sp>
      <p:pic>
        <p:nvPicPr>
          <p:cNvPr id="1028" name="Picture 6"/>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15143163" y="8178800"/>
            <a:ext cx="950912" cy="1039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alpha val="50000"/>
              </a:schemeClr>
            </a:solidFill>
          </a:ln>
        </p:spPr>
        <p:style>
          <a:lnRef idx="3">
            <a:schemeClr val="accent1"/>
          </a:lnRef>
          <a:fillRef idx="0">
            <a:schemeClr val="accent1"/>
          </a:fillRef>
          <a:effectRef idx="2">
            <a:schemeClr val="accent1"/>
          </a:effectRef>
          <a:fontRef idx="minor">
            <a:schemeClr val="tx1"/>
          </a:fontRef>
        </p:style>
      </p:cxnSp>
      <p:sp>
        <p:nvSpPr>
          <p:cNvPr id="4" name="TextBox 3"/>
          <p:cNvSpPr txBox="1"/>
          <p:nvPr/>
        </p:nvSpPr>
        <p:spPr bwMode="white">
          <a:xfrm>
            <a:off x="596900" y="8456613"/>
            <a:ext cx="5394325" cy="477837"/>
          </a:xfrm>
          <a:prstGeom prst="rect">
            <a:avLst/>
          </a:prstGeom>
        </p:spPr>
        <p:txBody>
          <a:bodyPr tIns="91440" bIns="91440">
            <a:normAutofit fontScale="92500" lnSpcReduction="20000"/>
          </a:bodyPr>
          <a:lstStyle/>
          <a:p>
            <a:pPr defTabSz="1219120" fontAlgn="auto">
              <a:spcBef>
                <a:spcPts val="0"/>
              </a:spcBef>
              <a:spcAft>
                <a:spcPts val="0"/>
              </a:spcAft>
              <a:defRPr/>
            </a:pPr>
            <a:r>
              <a:rPr lang="en-US" dirty="0">
                <a:solidFill>
                  <a:srgbClr val="7D868C"/>
                </a:solidFill>
                <a:latin typeface="+mn-lt"/>
                <a:ea typeface="+mn-ea"/>
                <a:cs typeface="+mn-cs"/>
              </a:rPr>
              <a:t>©</a:t>
            </a:r>
            <a:r>
              <a:rPr lang="en-US" dirty="0" smtClean="0">
                <a:solidFill>
                  <a:srgbClr val="7D868C"/>
                </a:solidFill>
                <a:latin typeface="+mn-lt"/>
                <a:ea typeface="+mn-ea"/>
                <a:cs typeface="+mn-cs"/>
              </a:rPr>
              <a:t>2016 </a:t>
            </a:r>
            <a:r>
              <a:rPr lang="en-US" dirty="0">
                <a:solidFill>
                  <a:srgbClr val="7D868C"/>
                </a:solidFill>
                <a:latin typeface="+mn-lt"/>
                <a:ea typeface="+mn-ea"/>
                <a:cs typeface="+mn-cs"/>
              </a:rPr>
              <a:t>Chef Software Inc</a:t>
            </a:r>
            <a:r>
              <a:rPr lang="en-US" dirty="0">
                <a:latin typeface="+mn-lt"/>
                <a:ea typeface="+mn-ea"/>
                <a:cs typeface="+mn-cs"/>
              </a:rPr>
              <a:t>.</a:t>
            </a:r>
          </a:p>
          <a:p>
            <a:pPr defTabSz="1219120" fontAlgn="auto">
              <a:spcBef>
                <a:spcPts val="0"/>
              </a:spcBef>
              <a:spcAft>
                <a:spcPts val="0"/>
              </a:spcAft>
              <a:defRPr/>
            </a:pPr>
            <a:endParaRPr lang="en-US" dirty="0">
              <a:latin typeface="+mn-lt"/>
              <a:ea typeface="+mn-ea"/>
              <a:cs typeface="+mn-cs"/>
            </a:endParaRPr>
          </a:p>
        </p:txBody>
      </p:sp>
      <p:sp>
        <p:nvSpPr>
          <p:cNvPr id="5" name="TextBox 4"/>
          <p:cNvSpPr txBox="1"/>
          <p:nvPr/>
        </p:nvSpPr>
        <p:spPr bwMode="white">
          <a:xfrm>
            <a:off x="7410450" y="8456613"/>
            <a:ext cx="1435100" cy="522287"/>
          </a:xfrm>
          <a:prstGeom prst="rect">
            <a:avLst/>
          </a:prstGeom>
        </p:spPr>
        <p:txBody>
          <a:bodyPr tIns="91440" bIns="91440">
            <a:normAutofit lnSpcReduction="10000"/>
          </a:bodyPr>
          <a:lstStyle/>
          <a:p>
            <a:pPr algn="ctr" defTabSz="1219120" fontAlgn="auto">
              <a:spcBef>
                <a:spcPts val="0"/>
              </a:spcBef>
              <a:spcAft>
                <a:spcPts val="0"/>
              </a:spcAft>
              <a:defRPr/>
            </a:pPr>
            <a:r>
              <a:rPr lang="en-US" dirty="0">
                <a:solidFill>
                  <a:srgbClr val="7F7F7F"/>
                </a:solidFill>
                <a:latin typeface="+mn-lt"/>
                <a:ea typeface="+mn-ea"/>
                <a:cs typeface="+mn-cs"/>
              </a:rPr>
              <a:t>4</a:t>
            </a:r>
            <a:r>
              <a:rPr lang="en-US" dirty="0" smtClean="0">
                <a:solidFill>
                  <a:srgbClr val="7F7F7F"/>
                </a:solidFill>
                <a:latin typeface="+mn-lt"/>
                <a:ea typeface="+mn-ea"/>
                <a:cs typeface="+mn-cs"/>
              </a:rPr>
              <a:t>-</a:t>
            </a:r>
            <a:fld id="{F0B79B2F-E1DD-4D43-95B3-EA08C411D807}" type="slidenum">
              <a:rPr lang="en-US" smtClean="0">
                <a:solidFill>
                  <a:srgbClr val="7F7F7F"/>
                </a:solidFill>
                <a:latin typeface="+mn-lt"/>
                <a:ea typeface="+mn-ea"/>
                <a:cs typeface="+mn-cs"/>
              </a:rPr>
              <a:pPr algn="ctr" defTabSz="1219120" fontAlgn="auto">
                <a:spcBef>
                  <a:spcPts val="0"/>
                </a:spcBef>
                <a:spcAft>
                  <a:spcPts val="0"/>
                </a:spcAft>
                <a:defRPr/>
              </a:pPr>
              <a:t>‹#›</a:t>
            </a:fld>
            <a:endParaRPr lang="en-US" dirty="0">
              <a:solidFill>
                <a:srgbClr val="7F7F7F"/>
              </a:solidFill>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824" r:id="rId1"/>
    <p:sldLayoutId id="2147483825" r:id="rId2"/>
    <p:sldLayoutId id="2147483833" r:id="rId3"/>
    <p:sldLayoutId id="2147483834" r:id="rId4"/>
    <p:sldLayoutId id="2147483835" r:id="rId5"/>
    <p:sldLayoutId id="2147483836" r:id="rId6"/>
    <p:sldLayoutId id="2147483837" r:id="rId7"/>
    <p:sldLayoutId id="2147483838" r:id="rId8"/>
    <p:sldLayoutId id="2147483839" r:id="rId9"/>
    <p:sldLayoutId id="2147483840" r:id="rId10"/>
    <p:sldLayoutId id="2147483841" r:id="rId11"/>
    <p:sldLayoutId id="2147483843" r:id="rId12"/>
  </p:sldLayoutIdLst>
  <p:transition xmlns:p14="http://schemas.microsoft.com/office/powerpoint/2010/main" spd="med">
    <p:fade/>
  </p:transition>
  <p:timing>
    <p:tnLst>
      <p:par>
        <p:cTn xmlns:p14="http://schemas.microsoft.com/office/powerpoint/2010/main" id="1" dur="indefinite" restart="never" nodeType="tmRoot"/>
      </p:par>
    </p:tnLst>
  </p:timing>
  <p:hf hdr="0" dt="0"/>
  <p:txStyles>
    <p:titleStyle>
      <a:lvl1pPr algn="l" defTabSz="1217613" rtl="0" eaLnBrk="1" fontAlgn="base" hangingPunct="1">
        <a:lnSpc>
          <a:spcPct val="90000"/>
        </a:lnSpc>
        <a:spcBef>
          <a:spcPct val="0"/>
        </a:spcBef>
        <a:spcAft>
          <a:spcPct val="0"/>
        </a:spcAft>
        <a:defRPr lang="en-US" sz="5800" b="1" kern="1200" dirty="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p:titleStyle>
    <p:body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20" rtl="0" eaLnBrk="1" latinLnBrk="0" hangingPunct="1">
        <a:defRPr sz="2400" kern="1200">
          <a:solidFill>
            <a:schemeClr val="tx1"/>
          </a:solidFill>
          <a:latin typeface="+mn-lt"/>
          <a:ea typeface="+mn-ea"/>
          <a:cs typeface="+mn-cs"/>
        </a:defRPr>
      </a:lvl1pPr>
      <a:lvl2pPr marL="609561" algn="l" defTabSz="1219120" rtl="0" eaLnBrk="1" latinLnBrk="0" hangingPunct="1">
        <a:defRPr sz="2400" kern="1200">
          <a:solidFill>
            <a:schemeClr val="tx1"/>
          </a:solidFill>
          <a:latin typeface="+mn-lt"/>
          <a:ea typeface="+mn-ea"/>
          <a:cs typeface="+mn-cs"/>
        </a:defRPr>
      </a:lvl2pPr>
      <a:lvl3pPr marL="1219120" algn="l" defTabSz="1219120" rtl="0" eaLnBrk="1" latinLnBrk="0" hangingPunct="1">
        <a:defRPr sz="2400" kern="1200">
          <a:solidFill>
            <a:schemeClr val="tx1"/>
          </a:solidFill>
          <a:latin typeface="+mn-lt"/>
          <a:ea typeface="+mn-ea"/>
          <a:cs typeface="+mn-cs"/>
        </a:defRPr>
      </a:lvl3pPr>
      <a:lvl4pPr marL="1828681" algn="l" defTabSz="1219120" rtl="0" eaLnBrk="1" latinLnBrk="0" hangingPunct="1">
        <a:defRPr sz="2400" kern="1200">
          <a:solidFill>
            <a:schemeClr val="tx1"/>
          </a:solidFill>
          <a:latin typeface="+mn-lt"/>
          <a:ea typeface="+mn-ea"/>
          <a:cs typeface="+mn-cs"/>
        </a:defRPr>
      </a:lvl4pPr>
      <a:lvl5pPr marL="2438242" algn="l" defTabSz="1219120" rtl="0" eaLnBrk="1" latinLnBrk="0" hangingPunct="1">
        <a:defRPr sz="2400" kern="1200">
          <a:solidFill>
            <a:schemeClr val="tx1"/>
          </a:solidFill>
          <a:latin typeface="+mn-lt"/>
          <a:ea typeface="+mn-ea"/>
          <a:cs typeface="+mn-cs"/>
        </a:defRPr>
      </a:lvl5pPr>
      <a:lvl6pPr marL="3047802" algn="l" defTabSz="1219120" rtl="0" eaLnBrk="1" latinLnBrk="0" hangingPunct="1">
        <a:defRPr sz="2400" kern="1200">
          <a:solidFill>
            <a:schemeClr val="tx1"/>
          </a:solidFill>
          <a:latin typeface="+mn-lt"/>
          <a:ea typeface="+mn-ea"/>
          <a:cs typeface="+mn-cs"/>
        </a:defRPr>
      </a:lvl6pPr>
      <a:lvl7pPr marL="3657362" algn="l" defTabSz="1219120" rtl="0" eaLnBrk="1" latinLnBrk="0" hangingPunct="1">
        <a:defRPr sz="2400" kern="1200">
          <a:solidFill>
            <a:schemeClr val="tx1"/>
          </a:solidFill>
          <a:latin typeface="+mn-lt"/>
          <a:ea typeface="+mn-ea"/>
          <a:cs typeface="+mn-cs"/>
        </a:defRPr>
      </a:lvl7pPr>
      <a:lvl8pPr marL="4266923" algn="l" defTabSz="1219120" rtl="0" eaLnBrk="1" latinLnBrk="0" hangingPunct="1">
        <a:defRPr sz="2400" kern="1200">
          <a:solidFill>
            <a:schemeClr val="tx1"/>
          </a:solidFill>
          <a:latin typeface="+mn-lt"/>
          <a:ea typeface="+mn-ea"/>
          <a:cs typeface="+mn-cs"/>
        </a:defRPr>
      </a:lvl8pPr>
      <a:lvl9pPr marL="4876483" algn="l" defTabSz="1219120"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09600" y="304800"/>
            <a:ext cx="14935200" cy="828675"/>
          </a:xfrm>
          <a:prstGeom prst="rect">
            <a:avLst/>
          </a:prstGeom>
        </p:spPr>
        <p:txBody>
          <a:bodyPr vert="horz" wrap="square" lIns="0" tIns="0" rIns="0" bIns="0" rtlCol="0" anchor="t" anchorCtr="0">
            <a:normAutofit/>
          </a:bodyPr>
          <a:lstStyle/>
          <a:p>
            <a:r>
              <a:rPr lang="en-CA" dirty="0" smtClean="0"/>
              <a:t>Title Text</a:t>
            </a:r>
            <a:endParaRPr lang="en-US" dirty="0"/>
          </a:p>
        </p:txBody>
      </p:sp>
      <p:pic>
        <p:nvPicPr>
          <p:cNvPr id="1028" name="Picture 6"/>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15143163" y="8178800"/>
            <a:ext cx="950912" cy="1039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alpha val="50000"/>
              </a:schemeClr>
            </a:solidFill>
          </a:ln>
        </p:spPr>
        <p:style>
          <a:lnRef idx="3">
            <a:schemeClr val="accent1"/>
          </a:lnRef>
          <a:fillRef idx="0">
            <a:schemeClr val="accent1"/>
          </a:fillRef>
          <a:effectRef idx="2">
            <a:schemeClr val="accent1"/>
          </a:effectRef>
          <a:fontRef idx="minor">
            <a:schemeClr val="tx1"/>
          </a:fontRef>
        </p:style>
      </p:cxnSp>
      <p:sp>
        <p:nvSpPr>
          <p:cNvPr id="4" name="TextBox 3"/>
          <p:cNvSpPr txBox="1"/>
          <p:nvPr/>
        </p:nvSpPr>
        <p:spPr bwMode="white">
          <a:xfrm>
            <a:off x="596900" y="8456613"/>
            <a:ext cx="5394325" cy="477837"/>
          </a:xfrm>
          <a:prstGeom prst="rect">
            <a:avLst/>
          </a:prstGeom>
        </p:spPr>
        <p:txBody>
          <a:bodyPr tIns="91440" bIns="91440">
            <a:normAutofit fontScale="92500" lnSpcReduction="20000"/>
          </a:bodyPr>
          <a:lstStyle/>
          <a:p>
            <a:pPr defTabSz="1219120" fontAlgn="auto">
              <a:spcBef>
                <a:spcPts val="0"/>
              </a:spcBef>
              <a:spcAft>
                <a:spcPts val="0"/>
              </a:spcAft>
              <a:defRPr/>
            </a:pPr>
            <a:r>
              <a:rPr lang="en-US" dirty="0">
                <a:solidFill>
                  <a:srgbClr val="7D868C"/>
                </a:solidFill>
                <a:latin typeface="+mn-lt"/>
                <a:ea typeface="+mn-ea"/>
                <a:cs typeface="+mn-cs"/>
              </a:rPr>
              <a:t>©</a:t>
            </a:r>
            <a:r>
              <a:rPr lang="en-US" dirty="0" smtClean="0">
                <a:solidFill>
                  <a:srgbClr val="7D868C"/>
                </a:solidFill>
                <a:latin typeface="+mn-lt"/>
                <a:ea typeface="+mn-ea"/>
                <a:cs typeface="+mn-cs"/>
              </a:rPr>
              <a:t>2016 </a:t>
            </a:r>
            <a:r>
              <a:rPr lang="en-US" dirty="0">
                <a:solidFill>
                  <a:srgbClr val="7D868C"/>
                </a:solidFill>
                <a:latin typeface="+mn-lt"/>
                <a:ea typeface="+mn-ea"/>
                <a:cs typeface="+mn-cs"/>
              </a:rPr>
              <a:t>Chef Software Inc</a:t>
            </a:r>
            <a:r>
              <a:rPr lang="en-US" dirty="0">
                <a:latin typeface="+mn-lt"/>
                <a:ea typeface="+mn-ea"/>
                <a:cs typeface="+mn-cs"/>
              </a:rPr>
              <a:t>.</a:t>
            </a:r>
          </a:p>
          <a:p>
            <a:pPr defTabSz="1219120" fontAlgn="auto">
              <a:spcBef>
                <a:spcPts val="0"/>
              </a:spcBef>
              <a:spcAft>
                <a:spcPts val="0"/>
              </a:spcAft>
              <a:defRPr/>
            </a:pPr>
            <a:endParaRPr lang="en-US" dirty="0">
              <a:latin typeface="+mn-lt"/>
              <a:ea typeface="+mn-ea"/>
              <a:cs typeface="+mn-cs"/>
            </a:endParaRPr>
          </a:p>
        </p:txBody>
      </p:sp>
      <p:sp>
        <p:nvSpPr>
          <p:cNvPr id="5" name="TextBox 4"/>
          <p:cNvSpPr txBox="1"/>
          <p:nvPr/>
        </p:nvSpPr>
        <p:spPr bwMode="white">
          <a:xfrm>
            <a:off x="7410450" y="8456613"/>
            <a:ext cx="1435100" cy="522287"/>
          </a:xfrm>
          <a:prstGeom prst="rect">
            <a:avLst/>
          </a:prstGeom>
        </p:spPr>
        <p:txBody>
          <a:bodyPr tIns="91440" bIns="91440">
            <a:normAutofit lnSpcReduction="10000"/>
          </a:bodyPr>
          <a:lstStyle/>
          <a:p>
            <a:pPr algn="ctr" defTabSz="1219120" fontAlgn="auto">
              <a:spcBef>
                <a:spcPts val="0"/>
              </a:spcBef>
              <a:spcAft>
                <a:spcPts val="0"/>
              </a:spcAft>
              <a:defRPr/>
            </a:pPr>
            <a:r>
              <a:rPr lang="en-US" dirty="0">
                <a:solidFill>
                  <a:srgbClr val="7F7F7F"/>
                </a:solidFill>
                <a:latin typeface="+mn-lt"/>
                <a:ea typeface="+mn-ea"/>
                <a:cs typeface="+mn-cs"/>
              </a:rPr>
              <a:t>4</a:t>
            </a:r>
            <a:r>
              <a:rPr lang="en-US" dirty="0" smtClean="0">
                <a:solidFill>
                  <a:srgbClr val="7F7F7F"/>
                </a:solidFill>
                <a:latin typeface="+mn-lt"/>
                <a:ea typeface="+mn-ea"/>
                <a:cs typeface="+mn-cs"/>
              </a:rPr>
              <a:t>-</a:t>
            </a:r>
            <a:fld id="{F0B79B2F-E1DD-4D43-95B3-EA08C411D807}" type="slidenum">
              <a:rPr lang="en-US" smtClean="0">
                <a:solidFill>
                  <a:srgbClr val="7F7F7F"/>
                </a:solidFill>
                <a:latin typeface="+mn-lt"/>
                <a:ea typeface="+mn-ea"/>
                <a:cs typeface="+mn-cs"/>
              </a:rPr>
              <a:pPr algn="ctr" defTabSz="1219120" fontAlgn="auto">
                <a:spcBef>
                  <a:spcPts val="0"/>
                </a:spcBef>
                <a:spcAft>
                  <a:spcPts val="0"/>
                </a:spcAft>
                <a:defRPr/>
              </a:pPr>
              <a:t>‹#›</a:t>
            </a:fld>
            <a:endParaRPr lang="en-US" dirty="0">
              <a:solidFill>
                <a:srgbClr val="7F7F7F"/>
              </a:solidFill>
              <a:latin typeface="+mn-lt"/>
              <a:ea typeface="+mn-ea"/>
              <a:cs typeface="+mn-cs"/>
            </a:endParaRPr>
          </a:p>
        </p:txBody>
      </p:sp>
      <p:sp>
        <p:nvSpPr>
          <p:cNvPr id="9" name="Rectangle 8"/>
          <p:cNvSpPr/>
          <p:nvPr/>
        </p:nvSpPr>
        <p:spPr bwMode="auto">
          <a:xfrm>
            <a:off x="0" y="0"/>
            <a:ext cx="16256000" cy="2741083"/>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21915" tIns="60957" rIns="121915" bIns="60957" anchor="ctr"/>
          <a:lstStyle/>
          <a:p>
            <a:pPr algn="ctr" defTabSz="1218768" fontAlgn="auto">
              <a:spcBef>
                <a:spcPts val="0"/>
              </a:spcBef>
              <a:spcAft>
                <a:spcPts val="0"/>
              </a:spcAft>
              <a:defRPr/>
            </a:pPr>
            <a:endParaRPr lang="en-US" sz="32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3027972342"/>
      </p:ext>
    </p:extLst>
  </p:cSld>
  <p:clrMap bg1="lt1" tx1="dk1" bg2="lt2" tx2="dk2" accent1="accent1" accent2="accent2" accent3="accent3" accent4="accent4" accent5="accent5" accent6="accent6" hlink="hlink" folHlink="folHlink"/>
  <p:sldLayoutIdLst>
    <p:sldLayoutId id="2147483850" r:id="rId1"/>
    <p:sldLayoutId id="2147483851" r:id="rId2"/>
    <p:sldLayoutId id="2147483852" r:id="rId3"/>
    <p:sldLayoutId id="2147483853" r:id="rId4"/>
    <p:sldLayoutId id="2147483854" r:id="rId5"/>
    <p:sldLayoutId id="2147483855" r:id="rId6"/>
    <p:sldLayoutId id="2147483856" r:id="rId7"/>
    <p:sldLayoutId id="2147483866" r:id="rId8"/>
  </p:sldLayoutIdLst>
  <p:transition xmlns:p14="http://schemas.microsoft.com/office/powerpoint/2010/main" spd="med">
    <p:fade/>
  </p:transition>
  <p:timing>
    <p:tnLst>
      <p:par>
        <p:cTn xmlns:p14="http://schemas.microsoft.com/office/powerpoint/2010/main" id="1" dur="indefinite" restart="never" nodeType="tmRoot"/>
      </p:par>
    </p:tnLst>
  </p:timing>
  <p:hf hdr="0" dt="0"/>
  <p:txStyles>
    <p:titleStyle>
      <a:lvl1pPr algn="l" defTabSz="1217613" rtl="0" eaLnBrk="1" fontAlgn="base" hangingPunct="1">
        <a:lnSpc>
          <a:spcPct val="90000"/>
        </a:lnSpc>
        <a:spcBef>
          <a:spcPct val="0"/>
        </a:spcBef>
        <a:spcAft>
          <a:spcPct val="0"/>
        </a:spcAft>
        <a:defRPr lang="en-US" sz="5800" b="1" kern="1200" dirty="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p:titleStyle>
    <p:body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20" rtl="0" eaLnBrk="1" latinLnBrk="0" hangingPunct="1">
        <a:defRPr sz="2400" kern="1200">
          <a:solidFill>
            <a:schemeClr val="tx1"/>
          </a:solidFill>
          <a:latin typeface="+mn-lt"/>
          <a:ea typeface="+mn-ea"/>
          <a:cs typeface="+mn-cs"/>
        </a:defRPr>
      </a:lvl1pPr>
      <a:lvl2pPr marL="609561" algn="l" defTabSz="1219120" rtl="0" eaLnBrk="1" latinLnBrk="0" hangingPunct="1">
        <a:defRPr sz="2400" kern="1200">
          <a:solidFill>
            <a:schemeClr val="tx1"/>
          </a:solidFill>
          <a:latin typeface="+mn-lt"/>
          <a:ea typeface="+mn-ea"/>
          <a:cs typeface="+mn-cs"/>
        </a:defRPr>
      </a:lvl2pPr>
      <a:lvl3pPr marL="1219120" algn="l" defTabSz="1219120" rtl="0" eaLnBrk="1" latinLnBrk="0" hangingPunct="1">
        <a:defRPr sz="2400" kern="1200">
          <a:solidFill>
            <a:schemeClr val="tx1"/>
          </a:solidFill>
          <a:latin typeface="+mn-lt"/>
          <a:ea typeface="+mn-ea"/>
          <a:cs typeface="+mn-cs"/>
        </a:defRPr>
      </a:lvl3pPr>
      <a:lvl4pPr marL="1828681" algn="l" defTabSz="1219120" rtl="0" eaLnBrk="1" latinLnBrk="0" hangingPunct="1">
        <a:defRPr sz="2400" kern="1200">
          <a:solidFill>
            <a:schemeClr val="tx1"/>
          </a:solidFill>
          <a:latin typeface="+mn-lt"/>
          <a:ea typeface="+mn-ea"/>
          <a:cs typeface="+mn-cs"/>
        </a:defRPr>
      </a:lvl4pPr>
      <a:lvl5pPr marL="2438242" algn="l" defTabSz="1219120" rtl="0" eaLnBrk="1" latinLnBrk="0" hangingPunct="1">
        <a:defRPr sz="2400" kern="1200">
          <a:solidFill>
            <a:schemeClr val="tx1"/>
          </a:solidFill>
          <a:latin typeface="+mn-lt"/>
          <a:ea typeface="+mn-ea"/>
          <a:cs typeface="+mn-cs"/>
        </a:defRPr>
      </a:lvl5pPr>
      <a:lvl6pPr marL="3047802" algn="l" defTabSz="1219120" rtl="0" eaLnBrk="1" latinLnBrk="0" hangingPunct="1">
        <a:defRPr sz="2400" kern="1200">
          <a:solidFill>
            <a:schemeClr val="tx1"/>
          </a:solidFill>
          <a:latin typeface="+mn-lt"/>
          <a:ea typeface="+mn-ea"/>
          <a:cs typeface="+mn-cs"/>
        </a:defRPr>
      </a:lvl6pPr>
      <a:lvl7pPr marL="3657362" algn="l" defTabSz="1219120" rtl="0" eaLnBrk="1" latinLnBrk="0" hangingPunct="1">
        <a:defRPr sz="2400" kern="1200">
          <a:solidFill>
            <a:schemeClr val="tx1"/>
          </a:solidFill>
          <a:latin typeface="+mn-lt"/>
          <a:ea typeface="+mn-ea"/>
          <a:cs typeface="+mn-cs"/>
        </a:defRPr>
      </a:lvl7pPr>
      <a:lvl8pPr marL="4266923" algn="l" defTabSz="1219120" rtl="0" eaLnBrk="1" latinLnBrk="0" hangingPunct="1">
        <a:defRPr sz="2400" kern="1200">
          <a:solidFill>
            <a:schemeClr val="tx1"/>
          </a:solidFill>
          <a:latin typeface="+mn-lt"/>
          <a:ea typeface="+mn-ea"/>
          <a:cs typeface="+mn-cs"/>
        </a:defRPr>
      </a:lvl8pPr>
      <a:lvl9pPr marL="4876483" algn="l" defTabSz="121912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4.xml"/><Relationship Id="rId3" Type="http://schemas.openxmlformats.org/officeDocument/2006/relationships/image" Target="../media/image1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7.xml"/><Relationship Id="rId3" Type="http://schemas.openxmlformats.org/officeDocument/2006/relationships/image" Target="../media/image1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7.xml"/><Relationship Id="rId3" Type="http://schemas.openxmlformats.org/officeDocument/2006/relationships/image" Target="../media/image1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35.xml"/><Relationship Id="rId3" Type="http://schemas.openxmlformats.org/officeDocument/2006/relationships/image" Target="../media/image15.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7.xml"/><Relationship Id="rId3" Type="http://schemas.openxmlformats.org/officeDocument/2006/relationships/image" Target="../media/image1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Refactoring Cookbooks with Tests</a:t>
            </a:r>
            <a:endParaRPr lang="en-US" dirty="0"/>
          </a:p>
        </p:txBody>
      </p:sp>
      <p:sp>
        <p:nvSpPr>
          <p:cNvPr id="3" name="Text Placeholder 2"/>
          <p:cNvSpPr>
            <a:spLocks noGrp="1"/>
          </p:cNvSpPr>
          <p:nvPr>
            <p:ph type="body" sz="quarter" idx="10"/>
          </p:nvPr>
        </p:nvSpPr>
        <p:spPr/>
        <p:txBody>
          <a:bodyPr/>
          <a:lstStyle/>
          <a:p>
            <a:endParaRPr lang="en-US"/>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1215008">
            <a:off x="8319135" y="4542411"/>
            <a:ext cx="5826443" cy="2995763"/>
          </a:xfrm>
          <a:prstGeom prst="rect">
            <a:avLst/>
          </a:prstGeom>
          <a:solidFill>
            <a:srgbClr val="FFFFFF">
              <a:shade val="85000"/>
            </a:srgbClr>
          </a:solidFill>
          <a:ln w="190500" cap="rnd">
            <a:solidFill>
              <a:srgbClr val="FFFFFF"/>
            </a:solidFill>
          </a:ln>
          <a:effectLst>
            <a:outerShdw blurRad="50800" dist="76200" dir="2700000" algn="tl" rotWithShape="0">
              <a:prstClr val="black">
                <a:alpha val="40000"/>
              </a:prst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2291739950"/>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endParaRPr lang="en-US"/>
          </a:p>
        </p:txBody>
      </p:sp>
      <p:sp>
        <p:nvSpPr>
          <p:cNvPr id="3" name="Text Placeholder 2"/>
          <p:cNvSpPr>
            <a:spLocks noGrp="1"/>
          </p:cNvSpPr>
          <p:nvPr>
            <p:ph type="body" sz="quarter" idx="11"/>
          </p:nvPr>
        </p:nvSpPr>
        <p:spPr/>
        <p:txBody>
          <a:bodyPr/>
          <a:lstStyle/>
          <a:p>
            <a:r>
              <a:rPr lang="en-US" dirty="0" smtClean="0"/>
              <a:t>&gt; </a:t>
            </a:r>
            <a:r>
              <a:rPr lang="en-US" dirty="0" err="1" smtClean="0"/>
              <a:t>rm</a:t>
            </a:r>
            <a:r>
              <a:rPr lang="en-US" dirty="0" smtClean="0"/>
              <a:t> test/recipes/</a:t>
            </a:r>
            <a:r>
              <a:rPr lang="en-US" dirty="0" err="1" smtClean="0"/>
              <a:t>install.rb</a:t>
            </a:r>
            <a:r>
              <a:rPr lang="en-US" dirty="0" smtClean="0"/>
              <a:t> </a:t>
            </a:r>
            <a:endParaRPr lang="en-US" dirty="0"/>
          </a:p>
        </p:txBody>
      </p:sp>
      <p:sp>
        <p:nvSpPr>
          <p:cNvPr id="4" name="Content Placeholder 3"/>
          <p:cNvSpPr>
            <a:spLocks noGrp="1"/>
          </p:cNvSpPr>
          <p:nvPr>
            <p:ph sz="quarter" idx="12"/>
          </p:nvPr>
        </p:nvSpPr>
        <p:spPr/>
        <p:txBody>
          <a:bodyPr/>
          <a:lstStyle/>
          <a:p>
            <a:endParaRPr lang="en-US"/>
          </a:p>
        </p:txBody>
      </p:sp>
      <p:sp>
        <p:nvSpPr>
          <p:cNvPr id="5" name="Title 4"/>
          <p:cNvSpPr>
            <a:spLocks noGrp="1"/>
          </p:cNvSpPr>
          <p:nvPr>
            <p:ph type="title"/>
          </p:nvPr>
        </p:nvSpPr>
        <p:spPr/>
        <p:txBody>
          <a:bodyPr/>
          <a:lstStyle/>
          <a:p>
            <a:r>
              <a:rPr lang="en-US" dirty="0" smtClean="0"/>
              <a:t>Removing the Generated Test File</a:t>
            </a:r>
            <a:endParaRPr lang="en-US" dirty="0"/>
          </a:p>
        </p:txBody>
      </p:sp>
    </p:spTree>
    <p:extLst>
      <p:ext uri="{BB962C8B-B14F-4D97-AF65-F5344CB8AC3E}">
        <p14:creationId xmlns:p14="http://schemas.microsoft.com/office/powerpoint/2010/main" val="252292024"/>
      </p:ext>
    </p:extLst>
  </p:cSld>
  <p:clrMapOvr>
    <a:masterClrMapping/>
  </p:clrMapOvr>
  <p:transition xmlns:p14="http://schemas.microsoft.com/office/powerpoint/2010/main" spd="med">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Write the Install Recipe</a:t>
            </a:r>
            <a:endParaRPr lang="en-US" dirty="0"/>
          </a:p>
        </p:txBody>
      </p:sp>
      <p:sp>
        <p:nvSpPr>
          <p:cNvPr id="3" name="Content Placeholder 2"/>
          <p:cNvSpPr>
            <a:spLocks noGrp="1"/>
          </p:cNvSpPr>
          <p:nvPr>
            <p:ph sz="quarter" idx="10"/>
          </p:nvPr>
        </p:nvSpPr>
        <p:spPr/>
        <p:txBody>
          <a:bodyPr/>
          <a:lstStyle/>
          <a:p>
            <a:r>
              <a:rPr lang="en-US" dirty="0"/>
              <a:t>#</a:t>
            </a:r>
          </a:p>
          <a:p>
            <a:r>
              <a:rPr lang="en-US" dirty="0"/>
              <a:t># Cookbook Name:: </a:t>
            </a:r>
            <a:r>
              <a:rPr lang="en-US" dirty="0" err="1"/>
              <a:t>httpd</a:t>
            </a:r>
            <a:endParaRPr lang="en-US" dirty="0"/>
          </a:p>
          <a:p>
            <a:r>
              <a:rPr lang="en-US" dirty="0"/>
              <a:t># Recipe:: install</a:t>
            </a:r>
          </a:p>
          <a:p>
            <a:r>
              <a:rPr lang="en-US" dirty="0"/>
              <a:t>#</a:t>
            </a:r>
          </a:p>
          <a:p>
            <a:r>
              <a:rPr lang="en-US" dirty="0"/>
              <a:t># Copyright (c) 2015 The Authors, All Rights Reserved.</a:t>
            </a:r>
          </a:p>
          <a:p>
            <a:r>
              <a:rPr lang="en-US" dirty="0" smtClean="0"/>
              <a:t>package '</a:t>
            </a:r>
            <a:r>
              <a:rPr lang="en-US" dirty="0" err="1" smtClean="0"/>
              <a:t>httpd</a:t>
            </a:r>
            <a:r>
              <a:rPr lang="en-US" dirty="0" smtClean="0"/>
              <a:t>'</a:t>
            </a:r>
            <a:endParaRPr lang="en-US" dirty="0"/>
          </a:p>
        </p:txBody>
      </p:sp>
      <p:sp>
        <p:nvSpPr>
          <p:cNvPr id="4" name="Text Placeholder 3"/>
          <p:cNvSpPr>
            <a:spLocks noGrp="1"/>
          </p:cNvSpPr>
          <p:nvPr>
            <p:ph type="body" sz="quarter" idx="11"/>
          </p:nvPr>
        </p:nvSpPr>
        <p:spPr/>
        <p:txBody>
          <a:bodyPr/>
          <a:lstStyle/>
          <a:p>
            <a:r>
              <a:rPr lang="en-US" dirty="0" smtClean="0"/>
              <a:t>~/</a:t>
            </a:r>
            <a:r>
              <a:rPr lang="en-US" dirty="0" err="1" smtClean="0"/>
              <a:t>httpd</a:t>
            </a:r>
            <a:r>
              <a:rPr lang="en-US" dirty="0" smtClean="0"/>
              <a:t>/recipes/</a:t>
            </a:r>
            <a:r>
              <a:rPr lang="en-US" dirty="0" err="1" smtClean="0"/>
              <a:t>install.rb</a:t>
            </a:r>
            <a:endParaRPr lang="en-US" dirty="0"/>
          </a:p>
        </p:txBody>
      </p:sp>
      <p:sp>
        <p:nvSpPr>
          <p:cNvPr id="6" name="Text Placeholder 5"/>
          <p:cNvSpPr>
            <a:spLocks noGrp="1"/>
          </p:cNvSpPr>
          <p:nvPr>
            <p:ph type="body" sz="quarter" idx="13"/>
          </p:nvPr>
        </p:nvSpPr>
        <p:spPr>
          <a:xfrm>
            <a:off x="1135042" y="4786314"/>
            <a:ext cx="14404273" cy="626533"/>
          </a:xfrm>
        </p:spPr>
        <p:txBody>
          <a:bodyPr/>
          <a:lstStyle/>
          <a:p>
            <a:endParaRPr lang="en-US" dirty="0"/>
          </a:p>
        </p:txBody>
      </p:sp>
    </p:spTree>
    <p:extLst>
      <p:ext uri="{BB962C8B-B14F-4D97-AF65-F5344CB8AC3E}">
        <p14:creationId xmlns:p14="http://schemas.microsoft.com/office/powerpoint/2010/main" val="2008223827"/>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Remove the Resource from the Default Recipe</a:t>
            </a:r>
            <a:endParaRPr lang="en-US" dirty="0"/>
          </a:p>
        </p:txBody>
      </p:sp>
      <p:sp>
        <p:nvSpPr>
          <p:cNvPr id="3" name="Content Placeholder 2"/>
          <p:cNvSpPr>
            <a:spLocks noGrp="1"/>
          </p:cNvSpPr>
          <p:nvPr>
            <p:ph sz="quarter" idx="10"/>
          </p:nvPr>
        </p:nvSpPr>
        <p:spPr/>
        <p:txBody>
          <a:bodyPr>
            <a:normAutofit fontScale="92500" lnSpcReduction="20000"/>
          </a:bodyPr>
          <a:lstStyle/>
          <a:p>
            <a:r>
              <a:rPr lang="en-US" dirty="0"/>
              <a:t>#</a:t>
            </a:r>
          </a:p>
          <a:p>
            <a:r>
              <a:rPr lang="en-US" dirty="0"/>
              <a:t># Cookbook Name:: </a:t>
            </a:r>
            <a:r>
              <a:rPr lang="en-US" dirty="0" err="1"/>
              <a:t>httpd</a:t>
            </a:r>
            <a:endParaRPr lang="en-US" dirty="0"/>
          </a:p>
          <a:p>
            <a:r>
              <a:rPr lang="en-US" dirty="0"/>
              <a:t># Recipe:: default</a:t>
            </a:r>
          </a:p>
          <a:p>
            <a:r>
              <a:rPr lang="en-US" dirty="0"/>
              <a:t>#</a:t>
            </a:r>
          </a:p>
          <a:p>
            <a:r>
              <a:rPr lang="en-US" dirty="0"/>
              <a:t># Copyright (c) 2015 The Authors, All Rights Reserved.</a:t>
            </a:r>
          </a:p>
          <a:p>
            <a:r>
              <a:rPr lang="en-US" dirty="0" smtClean="0"/>
              <a:t>package '</a:t>
            </a:r>
            <a:r>
              <a:rPr lang="en-US" dirty="0" err="1" smtClean="0"/>
              <a:t>httpd</a:t>
            </a:r>
            <a:r>
              <a:rPr lang="en-US" dirty="0" smtClean="0"/>
              <a:t>'</a:t>
            </a:r>
            <a:endParaRPr lang="en-US" dirty="0"/>
          </a:p>
          <a:p>
            <a:endParaRPr lang="en-US" dirty="0" smtClean="0"/>
          </a:p>
          <a:p>
            <a:r>
              <a:rPr lang="en-US" dirty="0" smtClean="0"/>
              <a:t>file </a:t>
            </a:r>
            <a:r>
              <a:rPr lang="en-US" dirty="0"/>
              <a:t>'/</a:t>
            </a:r>
            <a:r>
              <a:rPr lang="en-US" dirty="0" err="1"/>
              <a:t>var</a:t>
            </a:r>
            <a:r>
              <a:rPr lang="en-US" dirty="0"/>
              <a:t>/www/html/</a:t>
            </a:r>
            <a:r>
              <a:rPr lang="en-US" dirty="0" err="1"/>
              <a:t>index.html</a:t>
            </a:r>
            <a:r>
              <a:rPr lang="en-US" dirty="0"/>
              <a:t>' do</a:t>
            </a:r>
          </a:p>
          <a:p>
            <a:r>
              <a:rPr lang="en-US" dirty="0"/>
              <a:t>  content '&lt;h1&gt;Welcome Home!&lt;/h1&gt;'</a:t>
            </a:r>
          </a:p>
          <a:p>
            <a:r>
              <a:rPr lang="en-US" dirty="0"/>
              <a:t>end</a:t>
            </a:r>
          </a:p>
          <a:p>
            <a:endParaRPr lang="en-US" dirty="0"/>
          </a:p>
          <a:p>
            <a:r>
              <a:rPr lang="en-US" dirty="0"/>
              <a:t>service '</a:t>
            </a:r>
            <a:r>
              <a:rPr lang="en-US" dirty="0" err="1"/>
              <a:t>httpd</a:t>
            </a:r>
            <a:r>
              <a:rPr lang="en-US" dirty="0"/>
              <a:t>' do</a:t>
            </a:r>
          </a:p>
          <a:p>
            <a:r>
              <a:rPr lang="en-US" dirty="0"/>
              <a:t>  action [:enable, :start]</a:t>
            </a:r>
          </a:p>
          <a:p>
            <a:r>
              <a:rPr lang="en-US" dirty="0"/>
              <a:t>end</a:t>
            </a:r>
          </a:p>
          <a:p>
            <a:endParaRPr lang="en-US" dirty="0"/>
          </a:p>
        </p:txBody>
      </p:sp>
      <p:sp>
        <p:nvSpPr>
          <p:cNvPr id="4" name="Text Placeholder 3"/>
          <p:cNvSpPr>
            <a:spLocks noGrp="1"/>
          </p:cNvSpPr>
          <p:nvPr>
            <p:ph type="body" sz="quarter" idx="11"/>
          </p:nvPr>
        </p:nvSpPr>
        <p:spPr/>
        <p:txBody>
          <a:bodyPr/>
          <a:lstStyle/>
          <a:p>
            <a:r>
              <a:rPr lang="en-US" dirty="0" smtClean="0"/>
              <a:t>~/</a:t>
            </a:r>
            <a:r>
              <a:rPr lang="en-US" dirty="0" err="1" smtClean="0"/>
              <a:t>httpd</a:t>
            </a:r>
            <a:r>
              <a:rPr lang="en-US" dirty="0" smtClean="0"/>
              <a:t>/recipes/</a:t>
            </a:r>
            <a:r>
              <a:rPr lang="en-US" dirty="0" err="1" smtClean="0"/>
              <a:t>default.rb</a:t>
            </a:r>
            <a:endParaRPr lang="en-US" dirty="0"/>
          </a:p>
        </p:txBody>
      </p:sp>
      <p:sp>
        <p:nvSpPr>
          <p:cNvPr id="5" name="Text Placeholder 4"/>
          <p:cNvSpPr>
            <a:spLocks noGrp="1"/>
          </p:cNvSpPr>
          <p:nvPr>
            <p:ph type="body" sz="quarter" idx="12"/>
          </p:nvPr>
        </p:nvSpPr>
        <p:spPr>
          <a:xfrm>
            <a:off x="1124446" y="4126941"/>
            <a:ext cx="14404273" cy="594960"/>
          </a:xfrm>
        </p:spPr>
        <p:txBody>
          <a:bodyPr/>
          <a:lstStyle/>
          <a:p>
            <a:endParaRPr lang="en-US" dirty="0"/>
          </a:p>
        </p:txBody>
      </p:sp>
    </p:spTree>
    <p:extLst>
      <p:ext uri="{BB962C8B-B14F-4D97-AF65-F5344CB8AC3E}">
        <p14:creationId xmlns:p14="http://schemas.microsoft.com/office/powerpoint/2010/main" val="381652242"/>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870" dirty="0" smtClean="0"/>
              <a:t>Include the Install Recipe</a:t>
            </a:r>
            <a:endParaRPr lang="en-US" sz="5870" dirty="0"/>
          </a:p>
        </p:txBody>
      </p:sp>
      <p:sp>
        <p:nvSpPr>
          <p:cNvPr id="3" name="Content Placeholder 2"/>
          <p:cNvSpPr>
            <a:spLocks noGrp="1"/>
          </p:cNvSpPr>
          <p:nvPr>
            <p:ph sz="quarter" idx="10"/>
          </p:nvPr>
        </p:nvSpPr>
        <p:spPr/>
        <p:txBody>
          <a:bodyPr>
            <a:normAutofit fontScale="92500" lnSpcReduction="20000"/>
          </a:bodyPr>
          <a:lstStyle/>
          <a:p>
            <a:r>
              <a:rPr lang="en-US" dirty="0"/>
              <a:t>#</a:t>
            </a:r>
          </a:p>
          <a:p>
            <a:r>
              <a:rPr lang="en-US" dirty="0"/>
              <a:t># Cookbook Name:: </a:t>
            </a:r>
            <a:r>
              <a:rPr lang="en-US" dirty="0" err="1"/>
              <a:t>httpd</a:t>
            </a:r>
            <a:endParaRPr lang="en-US" dirty="0"/>
          </a:p>
          <a:p>
            <a:r>
              <a:rPr lang="en-US" dirty="0"/>
              <a:t># Recipe:: default</a:t>
            </a:r>
          </a:p>
          <a:p>
            <a:r>
              <a:rPr lang="en-US" dirty="0"/>
              <a:t>#</a:t>
            </a:r>
          </a:p>
          <a:p>
            <a:r>
              <a:rPr lang="en-US" dirty="0"/>
              <a:t># Copyright (c) 2015 The Authors, All Rights Reserved.</a:t>
            </a:r>
          </a:p>
          <a:p>
            <a:r>
              <a:rPr lang="en-US" dirty="0" err="1" smtClean="0"/>
              <a:t>include_recipe</a:t>
            </a:r>
            <a:r>
              <a:rPr lang="en-US" dirty="0" smtClean="0"/>
              <a:t> '</a:t>
            </a:r>
            <a:r>
              <a:rPr lang="en-US" dirty="0" err="1" smtClean="0"/>
              <a:t>httpd</a:t>
            </a:r>
            <a:r>
              <a:rPr lang="en-US" dirty="0" smtClean="0"/>
              <a:t>::install'</a:t>
            </a:r>
          </a:p>
          <a:p>
            <a:endParaRPr lang="en-US" dirty="0" smtClean="0"/>
          </a:p>
          <a:p>
            <a:r>
              <a:rPr lang="en-US" dirty="0"/>
              <a:t>file '/</a:t>
            </a:r>
            <a:r>
              <a:rPr lang="en-US" dirty="0" err="1"/>
              <a:t>var</a:t>
            </a:r>
            <a:r>
              <a:rPr lang="en-US" dirty="0"/>
              <a:t>/www/html/</a:t>
            </a:r>
            <a:r>
              <a:rPr lang="en-US" dirty="0" err="1"/>
              <a:t>index.html</a:t>
            </a:r>
            <a:r>
              <a:rPr lang="en-US" dirty="0"/>
              <a:t>' do</a:t>
            </a:r>
          </a:p>
          <a:p>
            <a:r>
              <a:rPr lang="en-US" dirty="0"/>
              <a:t>  content '&lt;h1&gt;Welcome Home!&lt;/h1&gt;'</a:t>
            </a:r>
          </a:p>
          <a:p>
            <a:r>
              <a:rPr lang="en-US" dirty="0"/>
              <a:t>end</a:t>
            </a:r>
          </a:p>
          <a:p>
            <a:endParaRPr lang="en-US" dirty="0"/>
          </a:p>
          <a:p>
            <a:r>
              <a:rPr lang="en-US" dirty="0"/>
              <a:t>service '</a:t>
            </a:r>
            <a:r>
              <a:rPr lang="en-US" dirty="0" err="1"/>
              <a:t>httpd</a:t>
            </a:r>
            <a:r>
              <a:rPr lang="en-US" dirty="0"/>
              <a:t>' do</a:t>
            </a:r>
          </a:p>
          <a:p>
            <a:r>
              <a:rPr lang="en-US" dirty="0"/>
              <a:t>  action [:enable, :start]</a:t>
            </a:r>
          </a:p>
          <a:p>
            <a:r>
              <a:rPr lang="en-US" dirty="0"/>
              <a:t>end</a:t>
            </a:r>
          </a:p>
          <a:p>
            <a:endParaRPr lang="en-US" dirty="0" smtClean="0"/>
          </a:p>
        </p:txBody>
      </p:sp>
      <p:sp>
        <p:nvSpPr>
          <p:cNvPr id="4" name="Text Placeholder 3"/>
          <p:cNvSpPr>
            <a:spLocks noGrp="1"/>
          </p:cNvSpPr>
          <p:nvPr>
            <p:ph type="body" sz="quarter" idx="11"/>
          </p:nvPr>
        </p:nvSpPr>
        <p:spPr/>
        <p:txBody>
          <a:bodyPr/>
          <a:lstStyle/>
          <a:p>
            <a:r>
              <a:rPr lang="en-US" dirty="0" smtClean="0"/>
              <a:t>~/</a:t>
            </a:r>
            <a:r>
              <a:rPr lang="en-US" dirty="0" err="1" smtClean="0"/>
              <a:t>httpd</a:t>
            </a:r>
            <a:r>
              <a:rPr lang="en-US" dirty="0" smtClean="0"/>
              <a:t>/recipes/</a:t>
            </a:r>
            <a:r>
              <a:rPr lang="en-US" dirty="0" err="1" smtClean="0"/>
              <a:t>default.rb</a:t>
            </a:r>
            <a:endParaRPr lang="en-US" dirty="0"/>
          </a:p>
        </p:txBody>
      </p:sp>
      <p:sp>
        <p:nvSpPr>
          <p:cNvPr id="6" name="Text Placeholder 5"/>
          <p:cNvSpPr>
            <a:spLocks noGrp="1"/>
          </p:cNvSpPr>
          <p:nvPr>
            <p:ph type="body" sz="quarter" idx="13"/>
          </p:nvPr>
        </p:nvSpPr>
        <p:spPr>
          <a:xfrm>
            <a:off x="1135042" y="4119456"/>
            <a:ext cx="14404273" cy="587456"/>
          </a:xfrm>
        </p:spPr>
        <p:txBody>
          <a:bodyPr/>
          <a:lstStyle/>
          <a:p>
            <a:endParaRPr lang="en-US" dirty="0"/>
          </a:p>
        </p:txBody>
      </p:sp>
    </p:spTree>
    <p:extLst>
      <p:ext uri="{BB962C8B-B14F-4D97-AF65-F5344CB8AC3E}">
        <p14:creationId xmlns:p14="http://schemas.microsoft.com/office/powerpoint/2010/main" val="1336809990"/>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Refactor to Modular Recipes</a:t>
            </a:r>
          </a:p>
        </p:txBody>
      </p:sp>
      <p:sp>
        <p:nvSpPr>
          <p:cNvPr id="3" name="Content Placeholder 2"/>
          <p:cNvSpPr>
            <a:spLocks noGrp="1"/>
          </p:cNvSpPr>
          <p:nvPr>
            <p:ph sz="quarter" idx="11"/>
          </p:nvPr>
        </p:nvSpPr>
        <p:spPr/>
        <p:txBody>
          <a:bodyPr/>
          <a:lstStyle/>
          <a:p>
            <a:r>
              <a:rPr lang="en-US" dirty="0" smtClean="0"/>
              <a:t>This is why we </a:t>
            </a:r>
            <a:r>
              <a:rPr lang="en-US" u="sng" dirty="0" smtClean="0"/>
              <a:t>can</a:t>
            </a:r>
            <a:r>
              <a:rPr lang="en-US" dirty="0" smtClean="0"/>
              <a:t> have nice things!</a:t>
            </a:r>
            <a:endParaRPr lang="en-US" dirty="0"/>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a:t>Refactor the installation into a separate recipe</a:t>
            </a:r>
          </a:p>
          <a:p>
            <a:pPr marL="342900" indent="-342900">
              <a:buFont typeface="Wingdings" charset="2"/>
              <a:buChar char="q"/>
            </a:pPr>
            <a:r>
              <a:rPr lang="en-US" dirty="0"/>
              <a:t>Converge the </a:t>
            </a:r>
            <a:r>
              <a:rPr lang="en-US" dirty="0" smtClean="0"/>
              <a:t>cookbook and </a:t>
            </a:r>
            <a:r>
              <a:rPr lang="en-US" dirty="0"/>
              <a:t>execute the tests</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182617" flipH="1">
            <a:off x="12261414" y="6738463"/>
            <a:ext cx="4873752" cy="3436542"/>
          </a:xfrm>
          <a:prstGeom prst="rect">
            <a:avLst/>
          </a:prstGeom>
        </p:spPr>
      </p:pic>
      <p:sp>
        <p:nvSpPr>
          <p:cNvPr id="6" name="Arc 5"/>
          <p:cNvSpPr/>
          <p:nvPr/>
        </p:nvSpPr>
        <p:spPr>
          <a:xfrm rot="12130957">
            <a:off x="12363590" y="7319410"/>
            <a:ext cx="975947" cy="306967"/>
          </a:xfrm>
          <a:prstGeom prst="arc">
            <a:avLst/>
          </a:prstGeom>
          <a:ln>
            <a:solidFill>
              <a:srgbClr val="FFC000"/>
            </a:solidFill>
          </a:ln>
          <a:effectLst>
            <a:outerShdw blurRad="50800" dist="76200" dir="2700000" algn="tl" rotWithShape="0">
              <a:prstClr val="black">
                <a:alpha val="40000"/>
              </a:prstClr>
            </a:outerShdw>
          </a:effectLst>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7" name="Rectangle 6"/>
          <p:cNvSpPr/>
          <p:nvPr/>
        </p:nvSpPr>
        <p:spPr bwMode="auto">
          <a:xfrm>
            <a:off x="9418320" y="6728496"/>
            <a:ext cx="3208274" cy="613933"/>
          </a:xfrm>
          <a:prstGeom prst="rect">
            <a:avLst/>
          </a:prstGeom>
          <a:solidFill>
            <a:srgbClr val="FFC000"/>
          </a:solidFill>
          <a:ln>
            <a:noFill/>
            <a:headEnd type="none" w="med" len="med"/>
            <a:tailEnd type="none" w="med" len="med"/>
          </a:ln>
          <a:effectLst>
            <a:outerShdw blurRad="50800" dist="762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1800" dirty="0" smtClean="0">
                <a:solidFill>
                  <a:schemeClr val="tx2"/>
                </a:solidFill>
              </a:rPr>
              <a:t>I see what you did there.</a:t>
            </a:r>
          </a:p>
        </p:txBody>
      </p:sp>
    </p:spTree>
    <p:extLst>
      <p:ext uri="{BB962C8B-B14F-4D97-AF65-F5344CB8AC3E}">
        <p14:creationId xmlns:p14="http://schemas.microsoft.com/office/powerpoint/2010/main" val="603315270"/>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----&gt; Starting Kitchen (</a:t>
            </a:r>
            <a:r>
              <a:rPr lang="en-US" dirty="0" smtClean="0"/>
              <a:t>v</a:t>
            </a:r>
            <a:r>
              <a:rPr lang="nb-NO" dirty="0" smtClean="0"/>
              <a:t>1.11.1</a:t>
            </a:r>
            <a:r>
              <a:rPr lang="en-US" dirty="0" smtClean="0"/>
              <a:t>)</a:t>
            </a:r>
            <a:endParaRPr lang="en-US" dirty="0"/>
          </a:p>
          <a:p>
            <a:r>
              <a:rPr lang="en-US" dirty="0"/>
              <a:t>-----&gt; Converging &lt;default-centos-67&gt;...</a:t>
            </a:r>
          </a:p>
          <a:p>
            <a:r>
              <a:rPr lang="en-US" dirty="0"/>
              <a:t>$$$$$$ Running legacy converge for '</a:t>
            </a:r>
            <a:r>
              <a:rPr lang="en-US" dirty="0" err="1"/>
              <a:t>Docker</a:t>
            </a:r>
            <a:r>
              <a:rPr lang="en-US" dirty="0"/>
              <a:t>' Driver</a:t>
            </a:r>
          </a:p>
          <a:p>
            <a:r>
              <a:rPr lang="en-US" dirty="0" smtClean="0"/>
              <a:t>       ...</a:t>
            </a:r>
          </a:p>
          <a:p>
            <a:r>
              <a:rPr lang="en-US" dirty="0" smtClean="0"/>
              <a:t>-</a:t>
            </a:r>
            <a:r>
              <a:rPr lang="en-US" dirty="0"/>
              <a:t>----&gt; Installing Chef Omnibus (install only if missing</a:t>
            </a:r>
            <a:r>
              <a:rPr lang="en-US" dirty="0" smtClean="0"/>
              <a:t>)</a:t>
            </a:r>
          </a:p>
          <a:p>
            <a:r>
              <a:rPr lang="en-US" dirty="0" smtClean="0"/>
              <a:t>       Downloading </a:t>
            </a:r>
            <a:r>
              <a:rPr lang="en-US" dirty="0"/>
              <a:t>https://</a:t>
            </a:r>
            <a:r>
              <a:rPr lang="en-US" dirty="0" err="1"/>
              <a:t>www.chef.io</a:t>
            </a:r>
            <a:r>
              <a:rPr lang="en-US" dirty="0"/>
              <a:t>/chef/</a:t>
            </a:r>
            <a:r>
              <a:rPr lang="en-US" dirty="0" err="1"/>
              <a:t>install.sh</a:t>
            </a:r>
            <a:r>
              <a:rPr lang="en-US" dirty="0"/>
              <a:t> to </a:t>
            </a:r>
            <a:r>
              <a:rPr lang="en-US" dirty="0" smtClean="0"/>
              <a:t>file...</a:t>
            </a:r>
            <a:endParaRPr lang="en-US" dirty="0"/>
          </a:p>
          <a:p>
            <a:r>
              <a:rPr lang="en-US" dirty="0" smtClean="0"/>
              <a:t>       </a:t>
            </a:r>
            <a:r>
              <a:rPr lang="en-US" dirty="0"/>
              <a:t>resolving cookbooks for run list: ["</a:t>
            </a:r>
            <a:r>
              <a:rPr lang="en-US" dirty="0" err="1"/>
              <a:t>httpd</a:t>
            </a:r>
            <a:r>
              <a:rPr lang="en-US" dirty="0"/>
              <a:t>::default"</a:t>
            </a:r>
            <a:r>
              <a:rPr lang="en-US" dirty="0" smtClean="0"/>
              <a:t>] </a:t>
            </a:r>
          </a:p>
          <a:p>
            <a:r>
              <a:rPr lang="en-US" dirty="0" smtClean="0"/>
              <a:t>       ...     </a:t>
            </a:r>
          </a:p>
          <a:p>
            <a:r>
              <a:rPr lang="en-US" dirty="0" smtClean="0"/>
              <a:t>       Finished </a:t>
            </a:r>
            <a:r>
              <a:rPr lang="en-US" dirty="0"/>
              <a:t>converging &lt;default-centos-67&gt; (0m27.64s).</a:t>
            </a:r>
          </a:p>
          <a:p>
            <a:r>
              <a:rPr lang="en-US" dirty="0"/>
              <a:t>-----&gt; Kitchen is finished. (0m28.58s)</a:t>
            </a:r>
          </a:p>
        </p:txBody>
      </p:sp>
      <p:sp>
        <p:nvSpPr>
          <p:cNvPr id="3" name="Text Placeholder 2"/>
          <p:cNvSpPr>
            <a:spLocks noGrp="1"/>
          </p:cNvSpPr>
          <p:nvPr>
            <p:ph type="body" sz="quarter" idx="11"/>
          </p:nvPr>
        </p:nvSpPr>
        <p:spPr/>
        <p:txBody>
          <a:bodyPr/>
          <a:lstStyle/>
          <a:p>
            <a:r>
              <a:rPr lang="en-US" dirty="0" smtClean="0"/>
              <a:t>&gt; kitchen converge</a:t>
            </a:r>
            <a:endParaRPr lang="en-US" dirty="0"/>
          </a:p>
        </p:txBody>
      </p:sp>
      <p:sp>
        <p:nvSpPr>
          <p:cNvPr id="7" name="Title 6"/>
          <p:cNvSpPr>
            <a:spLocks noGrp="1"/>
          </p:cNvSpPr>
          <p:nvPr>
            <p:ph type="title"/>
          </p:nvPr>
        </p:nvSpPr>
        <p:spPr/>
        <p:txBody>
          <a:bodyPr/>
          <a:lstStyle/>
          <a:p>
            <a:r>
              <a:rPr lang="en-US" dirty="0" smtClean="0"/>
              <a:t>Re-Converge the Test Instance</a:t>
            </a:r>
            <a:endParaRPr lang="en-US" dirty="0"/>
          </a:p>
        </p:txBody>
      </p:sp>
    </p:spTree>
    <p:extLst>
      <p:ext uri="{BB962C8B-B14F-4D97-AF65-F5344CB8AC3E}">
        <p14:creationId xmlns:p14="http://schemas.microsoft.com/office/powerpoint/2010/main" val="540080416"/>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-----&gt; Starting Kitchen (v1.11.1)</a:t>
            </a:r>
          </a:p>
          <a:p>
            <a:r>
              <a:rPr lang="en-US" dirty="0"/>
              <a:t>-----&gt; Verifying &lt;default-centos-67&gt;...</a:t>
            </a:r>
          </a:p>
          <a:p>
            <a:r>
              <a:rPr lang="en-US" dirty="0"/>
              <a:t>       Use `/home/chef/</a:t>
            </a:r>
            <a:r>
              <a:rPr lang="en-US" dirty="0" err="1"/>
              <a:t>httpd</a:t>
            </a:r>
            <a:r>
              <a:rPr lang="en-US" dirty="0"/>
              <a:t>/test/recipes/default` for testing</a:t>
            </a:r>
          </a:p>
          <a:p>
            <a:endParaRPr lang="en-US" dirty="0"/>
          </a:p>
          <a:p>
            <a:r>
              <a:rPr lang="en-US" dirty="0"/>
              <a:t>Target:  </a:t>
            </a:r>
            <a:r>
              <a:rPr lang="en-US" dirty="0" err="1"/>
              <a:t>ssh</a:t>
            </a:r>
            <a:r>
              <a:rPr lang="en-US" dirty="0"/>
              <a:t>://kitchen@localhost:32770</a:t>
            </a:r>
          </a:p>
          <a:p>
            <a:endParaRPr lang="en-US" dirty="0"/>
          </a:p>
          <a:p>
            <a:r>
              <a:rPr lang="en-US" dirty="0"/>
              <a:t>  ✔  Port 80 should be listening</a:t>
            </a:r>
          </a:p>
          <a:p>
            <a:r>
              <a:rPr lang="en-US" dirty="0"/>
              <a:t>  ✔  Command curl </a:t>
            </a:r>
            <a:r>
              <a:rPr lang="en-US" dirty="0" err="1"/>
              <a:t>localhost</a:t>
            </a:r>
            <a:r>
              <a:rPr lang="en-US" dirty="0"/>
              <a:t> </a:t>
            </a:r>
            <a:r>
              <a:rPr lang="en-US" dirty="0" err="1"/>
              <a:t>stdout</a:t>
            </a:r>
            <a:r>
              <a:rPr lang="en-US" dirty="0"/>
              <a:t> should match /Welcome Home/</a:t>
            </a:r>
          </a:p>
          <a:p>
            <a:endParaRPr lang="en-US" dirty="0"/>
          </a:p>
          <a:p>
            <a:r>
              <a:rPr lang="en-US" dirty="0"/>
              <a:t>Summary: 2 successful, 0 failures, 0 </a:t>
            </a:r>
            <a:r>
              <a:rPr lang="en-US" dirty="0" smtClean="0"/>
              <a:t>skipped</a:t>
            </a:r>
            <a:endParaRPr lang="en-US" dirty="0"/>
          </a:p>
        </p:txBody>
      </p:sp>
      <p:sp>
        <p:nvSpPr>
          <p:cNvPr id="3" name="Text Placeholder 2"/>
          <p:cNvSpPr>
            <a:spLocks noGrp="1"/>
          </p:cNvSpPr>
          <p:nvPr>
            <p:ph type="body" sz="quarter" idx="11"/>
          </p:nvPr>
        </p:nvSpPr>
        <p:spPr/>
        <p:txBody>
          <a:bodyPr/>
          <a:lstStyle/>
          <a:p>
            <a:r>
              <a:rPr lang="en-US" dirty="0" smtClean="0"/>
              <a:t>&gt; kitchen verify</a:t>
            </a:r>
            <a:endParaRPr lang="en-US" dirty="0"/>
          </a:p>
        </p:txBody>
      </p:sp>
      <p:sp>
        <p:nvSpPr>
          <p:cNvPr id="6" name="Title 5"/>
          <p:cNvSpPr>
            <a:spLocks noGrp="1"/>
          </p:cNvSpPr>
          <p:nvPr>
            <p:ph type="title"/>
          </p:nvPr>
        </p:nvSpPr>
        <p:spPr/>
        <p:txBody>
          <a:bodyPr/>
          <a:lstStyle/>
          <a:p>
            <a:r>
              <a:rPr lang="en-US" dirty="0" smtClean="0"/>
              <a:t>Re-Verify the Test Instance</a:t>
            </a:r>
            <a:endParaRPr lang="en-US" dirty="0"/>
          </a:p>
        </p:txBody>
      </p:sp>
    </p:spTree>
    <p:extLst>
      <p:ext uri="{BB962C8B-B14F-4D97-AF65-F5344CB8AC3E}">
        <p14:creationId xmlns:p14="http://schemas.microsoft.com/office/powerpoint/2010/main" val="102373490"/>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Refactor to Modular Recipes</a:t>
            </a:r>
          </a:p>
        </p:txBody>
      </p:sp>
      <p:sp>
        <p:nvSpPr>
          <p:cNvPr id="3" name="Content Placeholder 2"/>
          <p:cNvSpPr>
            <a:spLocks noGrp="1"/>
          </p:cNvSpPr>
          <p:nvPr>
            <p:ph sz="quarter" idx="11"/>
          </p:nvPr>
        </p:nvSpPr>
        <p:spPr/>
        <p:txBody>
          <a:bodyPr/>
          <a:lstStyle/>
          <a:p>
            <a:r>
              <a:rPr lang="en-US" dirty="0" smtClean="0"/>
              <a:t>This is why we </a:t>
            </a:r>
            <a:r>
              <a:rPr lang="en-US" u="sng" dirty="0" smtClean="0"/>
              <a:t>can</a:t>
            </a:r>
            <a:r>
              <a:rPr lang="en-US" dirty="0" smtClean="0"/>
              <a:t> have nice things!</a:t>
            </a:r>
            <a:endParaRPr lang="en-US" dirty="0"/>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a:t>Refactor the installation into a separate recipe</a:t>
            </a:r>
          </a:p>
          <a:p>
            <a:pPr marL="342900" indent="-342900">
              <a:buFont typeface="Wingdings" charset="2"/>
              <a:buChar char="ü"/>
            </a:pPr>
            <a:r>
              <a:rPr lang="en-US" dirty="0"/>
              <a:t>Converge the cookbook and execute the tests</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182617" flipH="1">
            <a:off x="12261414" y="6738463"/>
            <a:ext cx="4873752" cy="3436542"/>
          </a:xfrm>
          <a:prstGeom prst="rect">
            <a:avLst/>
          </a:prstGeom>
        </p:spPr>
      </p:pic>
      <p:sp>
        <p:nvSpPr>
          <p:cNvPr id="6" name="Arc 5"/>
          <p:cNvSpPr/>
          <p:nvPr/>
        </p:nvSpPr>
        <p:spPr>
          <a:xfrm rot="12130957">
            <a:off x="12363590" y="7319410"/>
            <a:ext cx="975947" cy="306967"/>
          </a:xfrm>
          <a:prstGeom prst="arc">
            <a:avLst/>
          </a:prstGeom>
          <a:ln>
            <a:solidFill>
              <a:srgbClr val="FFC000"/>
            </a:solidFill>
          </a:ln>
          <a:effectLst>
            <a:outerShdw blurRad="50800" dist="76200" dir="2700000" algn="tl" rotWithShape="0">
              <a:prstClr val="black">
                <a:alpha val="40000"/>
              </a:prstClr>
            </a:outerShdw>
          </a:effectLst>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7" name="Rectangle 6"/>
          <p:cNvSpPr/>
          <p:nvPr/>
        </p:nvSpPr>
        <p:spPr bwMode="auto">
          <a:xfrm>
            <a:off x="9418320" y="6728496"/>
            <a:ext cx="3208274" cy="613933"/>
          </a:xfrm>
          <a:prstGeom prst="rect">
            <a:avLst/>
          </a:prstGeom>
          <a:solidFill>
            <a:srgbClr val="FFC000"/>
          </a:solidFill>
          <a:ln>
            <a:noFill/>
            <a:headEnd type="none" w="med" len="med"/>
            <a:tailEnd type="none" w="med" len="med"/>
          </a:ln>
          <a:effectLst>
            <a:outerShdw blurRad="50800" dist="762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1800" dirty="0" smtClean="0">
                <a:solidFill>
                  <a:schemeClr val="tx2"/>
                </a:solidFill>
              </a:rPr>
              <a:t>Nice shave!</a:t>
            </a:r>
          </a:p>
        </p:txBody>
      </p:sp>
    </p:spTree>
    <p:extLst>
      <p:ext uri="{BB962C8B-B14F-4D97-AF65-F5344CB8AC3E}">
        <p14:creationId xmlns:p14="http://schemas.microsoft.com/office/powerpoint/2010/main" val="277265239"/>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The Configuration</a:t>
            </a:r>
            <a:endParaRPr lang="en-US" dirty="0"/>
          </a:p>
        </p:txBody>
      </p:sp>
      <p:sp>
        <p:nvSpPr>
          <p:cNvPr id="3" name="Subtitle 2"/>
          <p:cNvSpPr>
            <a:spLocks noGrp="1"/>
          </p:cNvSpPr>
          <p:nvPr>
            <p:ph type="subTitle" idx="1"/>
          </p:nvPr>
        </p:nvSpPr>
        <p:spPr/>
        <p:txBody>
          <a:bodyPr/>
          <a:lstStyle/>
          <a:p>
            <a:r>
              <a:rPr lang="en-US" dirty="0" smtClean="0"/>
              <a:t>Create a configuration recipe that defines the policy:</a:t>
            </a:r>
          </a:p>
          <a:p>
            <a:pPr lvl="1" algn="l"/>
            <a:endParaRPr lang="en-US" b="1" dirty="0" smtClean="0">
              <a:solidFill>
                <a:schemeClr val="tx1"/>
              </a:solidFill>
              <a:latin typeface="Courier New" charset="0"/>
              <a:ea typeface="Courier New" charset="0"/>
              <a:cs typeface="Courier New" charset="0"/>
            </a:endParaRPr>
          </a:p>
          <a:p>
            <a:pPr lvl="1" algn="l"/>
            <a:r>
              <a:rPr lang="en-US" b="1" dirty="0" smtClean="0">
                <a:solidFill>
                  <a:schemeClr val="tx1"/>
                </a:solidFill>
                <a:latin typeface="Courier New" charset="0"/>
                <a:ea typeface="Courier New" charset="0"/>
                <a:cs typeface="Courier New" charset="0"/>
              </a:rPr>
              <a:t>The file named '/</a:t>
            </a:r>
            <a:r>
              <a:rPr lang="en-US" b="1" dirty="0" err="1" smtClean="0">
                <a:solidFill>
                  <a:schemeClr val="tx1"/>
                </a:solidFill>
                <a:latin typeface="Courier New" charset="0"/>
                <a:ea typeface="Courier New" charset="0"/>
                <a:cs typeface="Courier New" charset="0"/>
              </a:rPr>
              <a:t>var</a:t>
            </a:r>
            <a:r>
              <a:rPr lang="en-US" b="1" dirty="0" smtClean="0">
                <a:solidFill>
                  <a:schemeClr val="tx1"/>
                </a:solidFill>
                <a:latin typeface="Courier New" charset="0"/>
                <a:ea typeface="Courier New" charset="0"/>
                <a:cs typeface="Courier New" charset="0"/>
              </a:rPr>
              <a:t>/www/html/</a:t>
            </a:r>
            <a:r>
              <a:rPr lang="en-US" b="1" dirty="0" err="1" smtClean="0">
                <a:solidFill>
                  <a:schemeClr val="tx1"/>
                </a:solidFill>
                <a:latin typeface="Courier New" charset="0"/>
                <a:ea typeface="Courier New" charset="0"/>
                <a:cs typeface="Courier New" charset="0"/>
              </a:rPr>
              <a:t>index.html</a:t>
            </a:r>
            <a:r>
              <a:rPr lang="en-US" b="1" dirty="0" smtClean="0">
                <a:solidFill>
                  <a:schemeClr val="tx1"/>
                </a:solidFill>
                <a:latin typeface="Courier New" charset="0"/>
                <a:ea typeface="Courier New" charset="0"/>
                <a:cs typeface="Courier New" charset="0"/>
              </a:rPr>
              <a:t>' contains the content '&lt;h1&gt;Welcome Home!&lt;/h1&gt;'.</a:t>
            </a:r>
          </a:p>
          <a:p>
            <a:endParaRPr lang="en-US" dirty="0" smtClean="0"/>
          </a:p>
          <a:p>
            <a:r>
              <a:rPr lang="en-US" dirty="0" smtClean="0"/>
              <a:t>Remove </a:t>
            </a:r>
            <a:r>
              <a:rPr lang="en-US" dirty="0"/>
              <a:t>the </a:t>
            </a:r>
            <a:r>
              <a:rPr lang="en-US" dirty="0" smtClean="0"/>
              <a:t>file resource </a:t>
            </a:r>
            <a:r>
              <a:rPr lang="en-US" dirty="0"/>
              <a:t>from the default recipe</a:t>
            </a:r>
          </a:p>
          <a:p>
            <a:r>
              <a:rPr lang="en-US" dirty="0"/>
              <a:t>Converge and </a:t>
            </a:r>
            <a:r>
              <a:rPr lang="en-US" dirty="0" smtClean="0"/>
              <a:t>verify </a:t>
            </a:r>
            <a:r>
              <a:rPr lang="en-US" dirty="0"/>
              <a:t>the test instance to ensure there are no </a:t>
            </a:r>
            <a:r>
              <a:rPr lang="en-US" dirty="0" smtClean="0"/>
              <a:t>failures</a:t>
            </a:r>
            <a:endParaRPr lang="en-US" dirty="0"/>
          </a:p>
        </p:txBody>
      </p:sp>
    </p:spTree>
    <p:extLst>
      <p:ext uri="{BB962C8B-B14F-4D97-AF65-F5344CB8AC3E}">
        <p14:creationId xmlns:p14="http://schemas.microsoft.com/office/powerpoint/2010/main" val="362489098"/>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Recipe: </a:t>
            </a:r>
            <a:r>
              <a:rPr lang="en-US" dirty="0" err="1"/>
              <a:t>code_generator</a:t>
            </a:r>
            <a:r>
              <a:rPr lang="en-US" dirty="0"/>
              <a:t>::recipe</a:t>
            </a:r>
          </a:p>
          <a:p>
            <a:r>
              <a:rPr lang="en-US" dirty="0"/>
              <a:t>  * directory[/home/chef/</a:t>
            </a:r>
            <a:r>
              <a:rPr lang="en-US" dirty="0" err="1"/>
              <a:t>httpd</a:t>
            </a:r>
            <a:r>
              <a:rPr lang="en-US" dirty="0"/>
              <a:t>/spec/unit/recipes] action create (up to date)</a:t>
            </a:r>
          </a:p>
          <a:p>
            <a:r>
              <a:rPr lang="en-US" dirty="0"/>
              <a:t>  * </a:t>
            </a:r>
            <a:r>
              <a:rPr lang="en-US" dirty="0" err="1"/>
              <a:t>cookbook_file</a:t>
            </a:r>
            <a:r>
              <a:rPr lang="en-US" dirty="0"/>
              <a:t>[/home/chef/</a:t>
            </a:r>
            <a:r>
              <a:rPr lang="en-US" dirty="0" err="1"/>
              <a:t>httpd</a:t>
            </a:r>
            <a:r>
              <a:rPr lang="en-US" dirty="0"/>
              <a:t>/spec/</a:t>
            </a:r>
            <a:r>
              <a:rPr lang="en-US" dirty="0" err="1"/>
              <a:t>spec_helper.rb</a:t>
            </a:r>
            <a:r>
              <a:rPr lang="en-US" dirty="0"/>
              <a:t>] action </a:t>
            </a:r>
            <a:r>
              <a:rPr lang="en-US" dirty="0" err="1"/>
              <a:t>create_if_missing</a:t>
            </a:r>
            <a:r>
              <a:rPr lang="en-US" dirty="0"/>
              <a:t> (up to date)</a:t>
            </a:r>
          </a:p>
          <a:p>
            <a:r>
              <a:rPr lang="en-US" dirty="0"/>
              <a:t>  * template[/</a:t>
            </a:r>
            <a:r>
              <a:rPr lang="en-US" dirty="0" smtClean="0"/>
              <a:t>home/chef/</a:t>
            </a:r>
            <a:r>
              <a:rPr lang="en-US" dirty="0" err="1" smtClean="0"/>
              <a:t>httpd</a:t>
            </a:r>
            <a:r>
              <a:rPr lang="en-US" dirty="0" smtClean="0"/>
              <a:t>/spec/unit/recipes/</a:t>
            </a:r>
            <a:r>
              <a:rPr lang="en-US" dirty="0" err="1" smtClean="0"/>
              <a:t>configuration_spec.rb</a:t>
            </a:r>
            <a:r>
              <a:rPr lang="en-US" dirty="0"/>
              <a:t>] action </a:t>
            </a:r>
            <a:r>
              <a:rPr lang="en-US" dirty="0" err="1"/>
              <a:t>create_if_missing</a:t>
            </a:r>
            <a:endParaRPr lang="en-US" dirty="0"/>
          </a:p>
          <a:p>
            <a:r>
              <a:rPr lang="en-US" dirty="0"/>
              <a:t>    - create new file /</a:t>
            </a:r>
            <a:r>
              <a:rPr lang="en-US" dirty="0" smtClean="0"/>
              <a:t>home/chef/</a:t>
            </a:r>
            <a:r>
              <a:rPr lang="en-US" dirty="0" err="1" smtClean="0"/>
              <a:t>httpd</a:t>
            </a:r>
            <a:r>
              <a:rPr lang="en-US" dirty="0" smtClean="0"/>
              <a:t>/spec/unit/recipes/</a:t>
            </a:r>
            <a:r>
              <a:rPr lang="en-US" dirty="0" err="1" smtClean="0"/>
              <a:t>configuration_spec.rb</a:t>
            </a:r>
            <a:endParaRPr lang="en-US" dirty="0"/>
          </a:p>
          <a:p>
            <a:r>
              <a:rPr lang="en-US" dirty="0"/>
              <a:t>    - update content in file /</a:t>
            </a:r>
            <a:r>
              <a:rPr lang="en-US" dirty="0" smtClean="0"/>
              <a:t>home/chef/</a:t>
            </a:r>
            <a:r>
              <a:rPr lang="en-US" dirty="0" err="1" smtClean="0"/>
              <a:t>httpd</a:t>
            </a:r>
            <a:r>
              <a:rPr lang="en-US" dirty="0" smtClean="0"/>
              <a:t>/spec/unit/recipes/</a:t>
            </a:r>
            <a:r>
              <a:rPr lang="en-US" dirty="0" err="1" smtClean="0"/>
              <a:t>configuration_spec.rb</a:t>
            </a:r>
            <a:r>
              <a:rPr lang="en-US" dirty="0" smtClean="0"/>
              <a:t> </a:t>
            </a:r>
            <a:r>
              <a:rPr lang="en-US" dirty="0"/>
              <a:t>from </a:t>
            </a:r>
            <a:r>
              <a:rPr lang="en-US" dirty="0" smtClean="0"/>
              <a:t>none</a:t>
            </a:r>
            <a:endParaRPr lang="en-US" dirty="0"/>
          </a:p>
        </p:txBody>
      </p:sp>
      <p:sp>
        <p:nvSpPr>
          <p:cNvPr id="3" name="Text Placeholder 2"/>
          <p:cNvSpPr>
            <a:spLocks noGrp="1"/>
          </p:cNvSpPr>
          <p:nvPr>
            <p:ph type="body" sz="quarter" idx="11"/>
          </p:nvPr>
        </p:nvSpPr>
        <p:spPr/>
        <p:txBody>
          <a:bodyPr/>
          <a:lstStyle/>
          <a:p>
            <a:r>
              <a:rPr lang="en-US" dirty="0" smtClean="0"/>
              <a:t>&gt; chef generate recipe configuration</a:t>
            </a:r>
            <a:endParaRPr lang="en-US" dirty="0"/>
          </a:p>
        </p:txBody>
      </p:sp>
      <p:sp>
        <p:nvSpPr>
          <p:cNvPr id="5" name="Title 4"/>
          <p:cNvSpPr>
            <a:spLocks noGrp="1"/>
          </p:cNvSpPr>
          <p:nvPr>
            <p:ph type="title"/>
          </p:nvPr>
        </p:nvSpPr>
        <p:spPr/>
        <p:txBody>
          <a:bodyPr/>
          <a:lstStyle/>
          <a:p>
            <a:r>
              <a:rPr lang="en-US" dirty="0" smtClean="0"/>
              <a:t>Generate a Service Recipe</a:t>
            </a:r>
            <a:endParaRPr lang="en-US" dirty="0"/>
          </a:p>
        </p:txBody>
      </p:sp>
    </p:spTree>
    <p:extLst>
      <p:ext uri="{BB962C8B-B14F-4D97-AF65-F5344CB8AC3E}">
        <p14:creationId xmlns:p14="http://schemas.microsoft.com/office/powerpoint/2010/main" val="1518164268"/>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fontScale="90000"/>
          </a:bodyPr>
          <a:lstStyle/>
          <a:p>
            <a:r>
              <a:rPr lang="en-US" dirty="0" smtClean="0"/>
              <a:t>Test Driven Development</a:t>
            </a:r>
            <a:endParaRPr lang="en-US" dirty="0"/>
          </a:p>
        </p:txBody>
      </p:sp>
      <p:sp>
        <p:nvSpPr>
          <p:cNvPr id="5" name="Subtitle 4"/>
          <p:cNvSpPr>
            <a:spLocks noGrp="1"/>
          </p:cNvSpPr>
          <p:nvPr>
            <p:ph type="subTitle" idx="1"/>
          </p:nvPr>
        </p:nvSpPr>
        <p:spPr/>
        <p:txBody>
          <a:bodyPr/>
          <a:lstStyle/>
          <a:p>
            <a:pPr marL="514350" indent="-514350">
              <a:buFont typeface="+mj-lt"/>
              <a:buAutoNum type="arabicPeriod"/>
            </a:pPr>
            <a:r>
              <a:rPr lang="en-US" dirty="0"/>
              <a:t>D</a:t>
            </a:r>
            <a:r>
              <a:rPr lang="en-US" dirty="0" smtClean="0"/>
              <a:t>efine a test set for the unit first</a:t>
            </a:r>
          </a:p>
          <a:p>
            <a:pPr marL="514350" indent="-514350">
              <a:buFont typeface="+mj-lt"/>
              <a:buAutoNum type="arabicPeriod"/>
            </a:pPr>
            <a:r>
              <a:rPr lang="en-US" dirty="0"/>
              <a:t>T</a:t>
            </a:r>
            <a:r>
              <a:rPr lang="en-US" dirty="0" smtClean="0"/>
              <a:t>hen implement the unit</a:t>
            </a:r>
          </a:p>
          <a:p>
            <a:pPr marL="514350" indent="-514350">
              <a:buFont typeface="+mj-lt"/>
              <a:buAutoNum type="arabicPeriod"/>
            </a:pPr>
            <a:r>
              <a:rPr lang="en-US" dirty="0" smtClean="0"/>
              <a:t>Finally verify that the implementation of the unit makes the tests succeed.</a:t>
            </a:r>
          </a:p>
          <a:p>
            <a:pPr marL="514350" indent="-514350">
              <a:buFont typeface="+mj-lt"/>
              <a:buAutoNum type="arabicPeriod"/>
            </a:pPr>
            <a:r>
              <a:rPr lang="en-US" b="1" dirty="0" smtClean="0"/>
              <a:t>Refactor</a:t>
            </a:r>
            <a:endParaRPr lang="en-US" b="1" dirty="0"/>
          </a:p>
        </p:txBody>
      </p:sp>
    </p:spTree>
    <p:extLst>
      <p:ext uri="{BB962C8B-B14F-4D97-AF65-F5344CB8AC3E}">
        <p14:creationId xmlns:p14="http://schemas.microsoft.com/office/powerpoint/2010/main" val="656378578"/>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endParaRPr lang="en-US"/>
          </a:p>
        </p:txBody>
      </p:sp>
      <p:sp>
        <p:nvSpPr>
          <p:cNvPr id="3" name="Text Placeholder 2"/>
          <p:cNvSpPr>
            <a:spLocks noGrp="1"/>
          </p:cNvSpPr>
          <p:nvPr>
            <p:ph type="body" sz="quarter" idx="11"/>
          </p:nvPr>
        </p:nvSpPr>
        <p:spPr/>
        <p:txBody>
          <a:bodyPr/>
          <a:lstStyle/>
          <a:p>
            <a:r>
              <a:rPr lang="en-US" dirty="0" smtClean="0"/>
              <a:t>&gt; </a:t>
            </a:r>
            <a:r>
              <a:rPr lang="en-US" dirty="0" err="1" smtClean="0"/>
              <a:t>rm</a:t>
            </a:r>
            <a:r>
              <a:rPr lang="en-US" dirty="0" smtClean="0"/>
              <a:t> test/recipes/</a:t>
            </a:r>
            <a:r>
              <a:rPr lang="en-US" dirty="0" err="1" smtClean="0"/>
              <a:t>configuration.rb</a:t>
            </a:r>
            <a:endParaRPr lang="en-US" dirty="0"/>
          </a:p>
        </p:txBody>
      </p:sp>
      <p:sp>
        <p:nvSpPr>
          <p:cNvPr id="5" name="Title 4"/>
          <p:cNvSpPr>
            <a:spLocks noGrp="1"/>
          </p:cNvSpPr>
          <p:nvPr>
            <p:ph type="title"/>
          </p:nvPr>
        </p:nvSpPr>
        <p:spPr/>
        <p:txBody>
          <a:bodyPr/>
          <a:lstStyle/>
          <a:p>
            <a:r>
              <a:rPr lang="en-US" dirty="0" smtClean="0"/>
              <a:t>Remove the Generated Test File</a:t>
            </a:r>
            <a:endParaRPr lang="en-US" dirty="0"/>
          </a:p>
        </p:txBody>
      </p:sp>
    </p:spTree>
    <p:extLst>
      <p:ext uri="{BB962C8B-B14F-4D97-AF65-F5344CB8AC3E}">
        <p14:creationId xmlns:p14="http://schemas.microsoft.com/office/powerpoint/2010/main" val="2776335881"/>
      </p:ext>
    </p:extLst>
  </p:cSld>
  <p:clrMapOvr>
    <a:masterClrMapping/>
  </p:clrMapOvr>
  <p:transition xmlns:p14="http://schemas.microsoft.com/office/powerpoint/2010/main" spd="med">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Write the Configuration Recipe</a:t>
            </a:r>
            <a:endParaRPr lang="en-US" dirty="0"/>
          </a:p>
        </p:txBody>
      </p:sp>
      <p:sp>
        <p:nvSpPr>
          <p:cNvPr id="3" name="Content Placeholder 2"/>
          <p:cNvSpPr>
            <a:spLocks noGrp="1"/>
          </p:cNvSpPr>
          <p:nvPr>
            <p:ph sz="quarter" idx="10"/>
          </p:nvPr>
        </p:nvSpPr>
        <p:spPr/>
        <p:txBody>
          <a:bodyPr/>
          <a:lstStyle/>
          <a:p>
            <a:r>
              <a:rPr lang="en-US" dirty="0"/>
              <a:t>#</a:t>
            </a:r>
          </a:p>
          <a:p>
            <a:r>
              <a:rPr lang="en-US" dirty="0"/>
              <a:t># Cookbook Name:: </a:t>
            </a:r>
            <a:r>
              <a:rPr lang="en-US" dirty="0" err="1"/>
              <a:t>httpd</a:t>
            </a:r>
            <a:endParaRPr lang="en-US" dirty="0"/>
          </a:p>
          <a:p>
            <a:r>
              <a:rPr lang="en-US" dirty="0"/>
              <a:t># Recipe:: </a:t>
            </a:r>
            <a:r>
              <a:rPr lang="en-US" dirty="0" smtClean="0"/>
              <a:t>configuration</a:t>
            </a:r>
            <a:endParaRPr lang="en-US" dirty="0"/>
          </a:p>
          <a:p>
            <a:r>
              <a:rPr lang="en-US" dirty="0"/>
              <a:t>#</a:t>
            </a:r>
          </a:p>
          <a:p>
            <a:r>
              <a:rPr lang="en-US" dirty="0"/>
              <a:t># Copyright (c) 2015 The Authors, All Rights Reserved.</a:t>
            </a:r>
          </a:p>
          <a:p>
            <a:r>
              <a:rPr lang="en-US" dirty="0"/>
              <a:t>file '/</a:t>
            </a:r>
            <a:r>
              <a:rPr lang="en-US" dirty="0" err="1"/>
              <a:t>var</a:t>
            </a:r>
            <a:r>
              <a:rPr lang="en-US" dirty="0"/>
              <a:t>/www/html/</a:t>
            </a:r>
            <a:r>
              <a:rPr lang="en-US" dirty="0" err="1"/>
              <a:t>index.html</a:t>
            </a:r>
            <a:r>
              <a:rPr lang="en-US" dirty="0"/>
              <a:t>' do</a:t>
            </a:r>
          </a:p>
          <a:p>
            <a:r>
              <a:rPr lang="en-US" dirty="0"/>
              <a:t>  content '&lt;h1&gt;Welcome Home!&lt;/h1&gt;'</a:t>
            </a:r>
          </a:p>
          <a:p>
            <a:r>
              <a:rPr lang="en-US" dirty="0"/>
              <a:t>end</a:t>
            </a:r>
          </a:p>
        </p:txBody>
      </p:sp>
      <p:sp>
        <p:nvSpPr>
          <p:cNvPr id="4" name="Text Placeholder 3"/>
          <p:cNvSpPr>
            <a:spLocks noGrp="1"/>
          </p:cNvSpPr>
          <p:nvPr>
            <p:ph type="body" sz="quarter" idx="11"/>
          </p:nvPr>
        </p:nvSpPr>
        <p:spPr/>
        <p:txBody>
          <a:bodyPr/>
          <a:lstStyle/>
          <a:p>
            <a:r>
              <a:rPr lang="en-US" dirty="0" smtClean="0"/>
              <a:t>~/</a:t>
            </a:r>
            <a:r>
              <a:rPr lang="en-US" dirty="0" err="1" smtClean="0"/>
              <a:t>httpd</a:t>
            </a:r>
            <a:r>
              <a:rPr lang="en-US" dirty="0" smtClean="0"/>
              <a:t>/recipes/</a:t>
            </a:r>
            <a:r>
              <a:rPr lang="en-US" dirty="0" err="1" smtClean="0"/>
              <a:t>configuration.rb</a:t>
            </a:r>
            <a:endParaRPr lang="en-US" dirty="0"/>
          </a:p>
        </p:txBody>
      </p:sp>
      <p:sp>
        <p:nvSpPr>
          <p:cNvPr id="9" name="Text Placeholder 8"/>
          <p:cNvSpPr>
            <a:spLocks noGrp="1"/>
          </p:cNvSpPr>
          <p:nvPr>
            <p:ph type="body" sz="quarter" idx="13"/>
          </p:nvPr>
        </p:nvSpPr>
        <p:spPr>
          <a:xfrm>
            <a:off x="1135042" y="4781862"/>
            <a:ext cx="14404273" cy="1558977"/>
          </a:xfrm>
        </p:spPr>
        <p:txBody>
          <a:bodyPr/>
          <a:lstStyle/>
          <a:p>
            <a:endParaRPr lang="en-US"/>
          </a:p>
        </p:txBody>
      </p:sp>
    </p:spTree>
    <p:extLst>
      <p:ext uri="{BB962C8B-B14F-4D97-AF65-F5344CB8AC3E}">
        <p14:creationId xmlns:p14="http://schemas.microsoft.com/office/powerpoint/2010/main" val="1862140564"/>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Remove the Resource from the Default Recipe</a:t>
            </a:r>
            <a:endParaRPr lang="en-US" dirty="0"/>
          </a:p>
        </p:txBody>
      </p:sp>
      <p:sp>
        <p:nvSpPr>
          <p:cNvPr id="3" name="Content Placeholder 2"/>
          <p:cNvSpPr>
            <a:spLocks noGrp="1"/>
          </p:cNvSpPr>
          <p:nvPr>
            <p:ph sz="quarter" idx="10"/>
          </p:nvPr>
        </p:nvSpPr>
        <p:spPr/>
        <p:txBody>
          <a:bodyPr>
            <a:normAutofit fontScale="85000" lnSpcReduction="20000"/>
          </a:bodyPr>
          <a:lstStyle/>
          <a:p>
            <a:r>
              <a:rPr lang="en-US" dirty="0"/>
              <a:t>#</a:t>
            </a:r>
          </a:p>
          <a:p>
            <a:r>
              <a:rPr lang="en-US" dirty="0"/>
              <a:t># Cookbook Name:: </a:t>
            </a:r>
            <a:r>
              <a:rPr lang="en-US" dirty="0" err="1"/>
              <a:t>httpd</a:t>
            </a:r>
            <a:endParaRPr lang="en-US" dirty="0"/>
          </a:p>
          <a:p>
            <a:r>
              <a:rPr lang="en-US" dirty="0"/>
              <a:t># Recipe:: default</a:t>
            </a:r>
          </a:p>
          <a:p>
            <a:r>
              <a:rPr lang="en-US" dirty="0"/>
              <a:t>#</a:t>
            </a:r>
          </a:p>
          <a:p>
            <a:r>
              <a:rPr lang="en-US" dirty="0"/>
              <a:t># Copyright (c) 2015 The Authors, All Rights Reserved.</a:t>
            </a:r>
          </a:p>
          <a:p>
            <a:r>
              <a:rPr lang="en-US" dirty="0" err="1" smtClean="0"/>
              <a:t>include_recipe</a:t>
            </a:r>
            <a:r>
              <a:rPr lang="en-US" dirty="0" smtClean="0"/>
              <a:t> '</a:t>
            </a:r>
            <a:r>
              <a:rPr lang="en-US" dirty="0" err="1" smtClean="0"/>
              <a:t>httpd</a:t>
            </a:r>
            <a:r>
              <a:rPr lang="en-US" dirty="0" smtClean="0"/>
              <a:t>::install'</a:t>
            </a:r>
          </a:p>
          <a:p>
            <a:endParaRPr lang="en-US" dirty="0" smtClean="0"/>
          </a:p>
          <a:p>
            <a:r>
              <a:rPr lang="en-US" dirty="0"/>
              <a:t>file '/</a:t>
            </a:r>
            <a:r>
              <a:rPr lang="en-US" dirty="0" err="1"/>
              <a:t>var</a:t>
            </a:r>
            <a:r>
              <a:rPr lang="en-US" dirty="0"/>
              <a:t>/www/html/</a:t>
            </a:r>
            <a:r>
              <a:rPr lang="en-US" dirty="0" err="1"/>
              <a:t>index.html</a:t>
            </a:r>
            <a:r>
              <a:rPr lang="en-US" dirty="0"/>
              <a:t>' do</a:t>
            </a:r>
          </a:p>
          <a:p>
            <a:r>
              <a:rPr lang="en-US" dirty="0"/>
              <a:t>  content '&lt;h1&gt;Welcome Home!&lt;/h1&gt;'</a:t>
            </a:r>
          </a:p>
          <a:p>
            <a:r>
              <a:rPr lang="en-US" dirty="0" smtClean="0"/>
              <a:t>end</a:t>
            </a:r>
          </a:p>
          <a:p>
            <a:endParaRPr lang="en-US" dirty="0"/>
          </a:p>
          <a:p>
            <a:r>
              <a:rPr lang="en-US" dirty="0"/>
              <a:t>service '</a:t>
            </a:r>
            <a:r>
              <a:rPr lang="en-US" dirty="0" err="1"/>
              <a:t>httpd</a:t>
            </a:r>
            <a:r>
              <a:rPr lang="en-US" dirty="0"/>
              <a:t>' do</a:t>
            </a:r>
          </a:p>
          <a:p>
            <a:r>
              <a:rPr lang="en-US" dirty="0"/>
              <a:t>  action [:enable, :start]</a:t>
            </a:r>
          </a:p>
          <a:p>
            <a:r>
              <a:rPr lang="en-US" dirty="0"/>
              <a:t>end</a:t>
            </a:r>
          </a:p>
          <a:p>
            <a:endParaRPr lang="en-US" dirty="0"/>
          </a:p>
        </p:txBody>
      </p:sp>
      <p:sp>
        <p:nvSpPr>
          <p:cNvPr id="4" name="Text Placeholder 3"/>
          <p:cNvSpPr>
            <a:spLocks noGrp="1"/>
          </p:cNvSpPr>
          <p:nvPr>
            <p:ph type="body" sz="quarter" idx="11"/>
          </p:nvPr>
        </p:nvSpPr>
        <p:spPr/>
        <p:txBody>
          <a:bodyPr/>
          <a:lstStyle/>
          <a:p>
            <a:r>
              <a:rPr lang="en-US" dirty="0" smtClean="0"/>
              <a:t>~/</a:t>
            </a:r>
            <a:r>
              <a:rPr lang="en-US" dirty="0" err="1" smtClean="0"/>
              <a:t>httpd</a:t>
            </a:r>
            <a:r>
              <a:rPr lang="en-US" dirty="0" smtClean="0"/>
              <a:t>/recipes/</a:t>
            </a:r>
            <a:r>
              <a:rPr lang="en-US" dirty="0" err="1" smtClean="0"/>
              <a:t>default.rb</a:t>
            </a:r>
            <a:endParaRPr lang="en-US" dirty="0"/>
          </a:p>
        </p:txBody>
      </p:sp>
      <p:sp>
        <p:nvSpPr>
          <p:cNvPr id="6" name="Text Placeholder 5"/>
          <p:cNvSpPr>
            <a:spLocks noGrp="1"/>
          </p:cNvSpPr>
          <p:nvPr>
            <p:ph type="body" sz="quarter" idx="12"/>
          </p:nvPr>
        </p:nvSpPr>
        <p:spPr>
          <a:xfrm>
            <a:off x="1124446" y="4736892"/>
            <a:ext cx="14404273" cy="1424065"/>
          </a:xfrm>
        </p:spPr>
        <p:txBody>
          <a:bodyPr/>
          <a:lstStyle/>
          <a:p>
            <a:endParaRPr lang="en-US" dirty="0"/>
          </a:p>
        </p:txBody>
      </p:sp>
    </p:spTree>
    <p:extLst>
      <p:ext uri="{BB962C8B-B14F-4D97-AF65-F5344CB8AC3E}">
        <p14:creationId xmlns:p14="http://schemas.microsoft.com/office/powerpoint/2010/main" val="1536180368"/>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Include the Configuration Recipe</a:t>
            </a:r>
            <a:endParaRPr lang="en-US" dirty="0"/>
          </a:p>
        </p:txBody>
      </p:sp>
      <p:sp>
        <p:nvSpPr>
          <p:cNvPr id="3" name="Content Placeholder 2"/>
          <p:cNvSpPr>
            <a:spLocks noGrp="1"/>
          </p:cNvSpPr>
          <p:nvPr>
            <p:ph sz="quarter" idx="10"/>
          </p:nvPr>
        </p:nvSpPr>
        <p:spPr/>
        <p:txBody>
          <a:bodyPr>
            <a:normAutofit/>
          </a:bodyPr>
          <a:lstStyle/>
          <a:p>
            <a:r>
              <a:rPr lang="en-US" dirty="0"/>
              <a:t>#</a:t>
            </a:r>
          </a:p>
          <a:p>
            <a:r>
              <a:rPr lang="en-US" dirty="0"/>
              <a:t># Cookbook Name:: </a:t>
            </a:r>
            <a:r>
              <a:rPr lang="en-US" dirty="0" err="1"/>
              <a:t>httpd</a:t>
            </a:r>
            <a:endParaRPr lang="en-US" dirty="0"/>
          </a:p>
          <a:p>
            <a:r>
              <a:rPr lang="en-US" dirty="0"/>
              <a:t># Recipe:: default</a:t>
            </a:r>
          </a:p>
          <a:p>
            <a:r>
              <a:rPr lang="en-US" dirty="0"/>
              <a:t>#</a:t>
            </a:r>
          </a:p>
          <a:p>
            <a:r>
              <a:rPr lang="en-US" dirty="0"/>
              <a:t># Copyright (c) 2015 The Authors, All Rights Reserved.</a:t>
            </a:r>
          </a:p>
          <a:p>
            <a:r>
              <a:rPr lang="en-US" dirty="0" err="1" smtClean="0"/>
              <a:t>include_recipe</a:t>
            </a:r>
            <a:r>
              <a:rPr lang="en-US" dirty="0" smtClean="0"/>
              <a:t> '</a:t>
            </a:r>
            <a:r>
              <a:rPr lang="en-US" dirty="0" err="1" smtClean="0"/>
              <a:t>httpd</a:t>
            </a:r>
            <a:r>
              <a:rPr lang="en-US" dirty="0" smtClean="0"/>
              <a:t>::install'</a:t>
            </a:r>
          </a:p>
          <a:p>
            <a:r>
              <a:rPr lang="en-US" dirty="0" err="1" smtClean="0"/>
              <a:t>include_recipe</a:t>
            </a:r>
            <a:r>
              <a:rPr lang="en-US" dirty="0" smtClean="0"/>
              <a:t> '</a:t>
            </a:r>
            <a:r>
              <a:rPr lang="en-US" dirty="0" err="1" smtClean="0"/>
              <a:t>httpd</a:t>
            </a:r>
            <a:r>
              <a:rPr lang="en-US" dirty="0" smtClean="0"/>
              <a:t>::configuration'</a:t>
            </a:r>
            <a:endParaRPr lang="en-US" dirty="0"/>
          </a:p>
          <a:p>
            <a:endParaRPr lang="en-US" dirty="0"/>
          </a:p>
          <a:p>
            <a:r>
              <a:rPr lang="en-US" dirty="0"/>
              <a:t>service '</a:t>
            </a:r>
            <a:r>
              <a:rPr lang="en-US" dirty="0" err="1"/>
              <a:t>httpd</a:t>
            </a:r>
            <a:r>
              <a:rPr lang="en-US" dirty="0"/>
              <a:t>' do</a:t>
            </a:r>
          </a:p>
          <a:p>
            <a:r>
              <a:rPr lang="en-US" dirty="0"/>
              <a:t>  action [:enable, :start]</a:t>
            </a:r>
          </a:p>
          <a:p>
            <a:r>
              <a:rPr lang="en-US" dirty="0"/>
              <a:t>end</a:t>
            </a:r>
          </a:p>
          <a:p>
            <a:endParaRPr lang="en-US" dirty="0"/>
          </a:p>
        </p:txBody>
      </p:sp>
      <p:sp>
        <p:nvSpPr>
          <p:cNvPr id="4" name="Text Placeholder 3"/>
          <p:cNvSpPr>
            <a:spLocks noGrp="1"/>
          </p:cNvSpPr>
          <p:nvPr>
            <p:ph type="body" sz="quarter" idx="11"/>
          </p:nvPr>
        </p:nvSpPr>
        <p:spPr/>
        <p:txBody>
          <a:bodyPr/>
          <a:lstStyle/>
          <a:p>
            <a:r>
              <a:rPr lang="en-US" dirty="0" smtClean="0"/>
              <a:t>~/</a:t>
            </a:r>
            <a:r>
              <a:rPr lang="en-US" dirty="0" err="1" smtClean="0"/>
              <a:t>httpd</a:t>
            </a:r>
            <a:r>
              <a:rPr lang="en-US" dirty="0" smtClean="0"/>
              <a:t>/recipes/</a:t>
            </a:r>
            <a:r>
              <a:rPr lang="en-US" dirty="0" err="1" smtClean="0"/>
              <a:t>default.rb</a:t>
            </a:r>
            <a:endParaRPr lang="en-US" dirty="0"/>
          </a:p>
        </p:txBody>
      </p:sp>
      <p:sp>
        <p:nvSpPr>
          <p:cNvPr id="7" name="Text Placeholder 6"/>
          <p:cNvSpPr>
            <a:spLocks noGrp="1"/>
          </p:cNvSpPr>
          <p:nvPr>
            <p:ph type="body" sz="quarter" idx="13"/>
          </p:nvPr>
        </p:nvSpPr>
        <p:spPr>
          <a:xfrm>
            <a:off x="1135042" y="5308605"/>
            <a:ext cx="14404273" cy="626533"/>
          </a:xfrm>
        </p:spPr>
        <p:txBody>
          <a:bodyPr/>
          <a:lstStyle/>
          <a:p>
            <a:endParaRPr lang="en-US"/>
          </a:p>
        </p:txBody>
      </p:sp>
    </p:spTree>
    <p:extLst>
      <p:ext uri="{BB962C8B-B14F-4D97-AF65-F5344CB8AC3E}">
        <p14:creationId xmlns:p14="http://schemas.microsoft.com/office/powerpoint/2010/main" val="1717271417"/>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----&gt; Starting Kitchen (</a:t>
            </a:r>
            <a:r>
              <a:rPr lang="en-US" dirty="0" smtClean="0"/>
              <a:t>v</a:t>
            </a:r>
            <a:r>
              <a:rPr lang="nb-NO" dirty="0" smtClean="0"/>
              <a:t>1.11.1</a:t>
            </a:r>
            <a:r>
              <a:rPr lang="en-US" dirty="0" smtClean="0"/>
              <a:t>)</a:t>
            </a:r>
            <a:endParaRPr lang="en-US" dirty="0"/>
          </a:p>
          <a:p>
            <a:r>
              <a:rPr lang="en-US" dirty="0"/>
              <a:t>-----&gt; Converging &lt;default-centos-67&gt;...</a:t>
            </a:r>
          </a:p>
          <a:p>
            <a:r>
              <a:rPr lang="en-US" dirty="0"/>
              <a:t>$$$$$$ Running legacy converge for '</a:t>
            </a:r>
            <a:r>
              <a:rPr lang="en-US" dirty="0" err="1"/>
              <a:t>Docker</a:t>
            </a:r>
            <a:r>
              <a:rPr lang="en-US" dirty="0"/>
              <a:t>' Driver</a:t>
            </a:r>
          </a:p>
          <a:p>
            <a:r>
              <a:rPr lang="en-US" dirty="0" smtClean="0"/>
              <a:t>       ...</a:t>
            </a:r>
          </a:p>
          <a:p>
            <a:r>
              <a:rPr lang="en-US" dirty="0" smtClean="0"/>
              <a:t>-</a:t>
            </a:r>
            <a:r>
              <a:rPr lang="en-US" dirty="0"/>
              <a:t>----&gt; Installing Chef Omnibus (install only if missing</a:t>
            </a:r>
            <a:r>
              <a:rPr lang="en-US" dirty="0" smtClean="0"/>
              <a:t>)</a:t>
            </a:r>
          </a:p>
          <a:p>
            <a:r>
              <a:rPr lang="en-US" dirty="0" smtClean="0"/>
              <a:t>       Downloading </a:t>
            </a:r>
            <a:r>
              <a:rPr lang="en-US" dirty="0"/>
              <a:t>https://</a:t>
            </a:r>
            <a:r>
              <a:rPr lang="en-US" dirty="0" err="1"/>
              <a:t>www.chef.io</a:t>
            </a:r>
            <a:r>
              <a:rPr lang="en-US" dirty="0"/>
              <a:t>/chef/</a:t>
            </a:r>
            <a:r>
              <a:rPr lang="en-US" dirty="0" err="1"/>
              <a:t>install.sh</a:t>
            </a:r>
            <a:r>
              <a:rPr lang="en-US" dirty="0"/>
              <a:t> to </a:t>
            </a:r>
            <a:r>
              <a:rPr lang="en-US" dirty="0" smtClean="0"/>
              <a:t>file...</a:t>
            </a:r>
            <a:endParaRPr lang="en-US" dirty="0"/>
          </a:p>
          <a:p>
            <a:r>
              <a:rPr lang="en-US" dirty="0" smtClean="0"/>
              <a:t>       </a:t>
            </a:r>
            <a:r>
              <a:rPr lang="en-US" dirty="0"/>
              <a:t>resolving cookbooks for run list: ["</a:t>
            </a:r>
            <a:r>
              <a:rPr lang="en-US" dirty="0" err="1"/>
              <a:t>httpd</a:t>
            </a:r>
            <a:r>
              <a:rPr lang="en-US" dirty="0"/>
              <a:t>::default"</a:t>
            </a:r>
            <a:r>
              <a:rPr lang="en-US" dirty="0" smtClean="0"/>
              <a:t>] </a:t>
            </a:r>
          </a:p>
          <a:p>
            <a:r>
              <a:rPr lang="en-US" dirty="0" smtClean="0"/>
              <a:t>       ...     </a:t>
            </a:r>
          </a:p>
          <a:p>
            <a:r>
              <a:rPr lang="en-US" dirty="0" smtClean="0"/>
              <a:t>       Finished </a:t>
            </a:r>
            <a:r>
              <a:rPr lang="en-US" dirty="0"/>
              <a:t>converging &lt;default-centos-67&gt; (0m27.64s).</a:t>
            </a:r>
          </a:p>
          <a:p>
            <a:r>
              <a:rPr lang="en-US" dirty="0"/>
              <a:t>-----&gt; Kitchen is finished. (0m28.58s)</a:t>
            </a:r>
          </a:p>
        </p:txBody>
      </p:sp>
      <p:sp>
        <p:nvSpPr>
          <p:cNvPr id="3" name="Text Placeholder 2"/>
          <p:cNvSpPr>
            <a:spLocks noGrp="1"/>
          </p:cNvSpPr>
          <p:nvPr>
            <p:ph type="body" sz="quarter" idx="11"/>
          </p:nvPr>
        </p:nvSpPr>
        <p:spPr/>
        <p:txBody>
          <a:bodyPr/>
          <a:lstStyle/>
          <a:p>
            <a:r>
              <a:rPr lang="en-US" dirty="0" smtClean="0"/>
              <a:t>&gt; kitchen converge</a:t>
            </a:r>
            <a:endParaRPr lang="en-US" dirty="0"/>
          </a:p>
        </p:txBody>
      </p:sp>
      <p:sp>
        <p:nvSpPr>
          <p:cNvPr id="7" name="Title 6"/>
          <p:cNvSpPr>
            <a:spLocks noGrp="1"/>
          </p:cNvSpPr>
          <p:nvPr>
            <p:ph type="title"/>
          </p:nvPr>
        </p:nvSpPr>
        <p:spPr/>
        <p:txBody>
          <a:bodyPr/>
          <a:lstStyle/>
          <a:p>
            <a:r>
              <a:rPr lang="en-US" dirty="0" smtClean="0"/>
              <a:t>Re-Converge the Test Instance</a:t>
            </a:r>
            <a:endParaRPr lang="en-US" dirty="0"/>
          </a:p>
        </p:txBody>
      </p:sp>
    </p:spTree>
    <p:extLst>
      <p:ext uri="{BB962C8B-B14F-4D97-AF65-F5344CB8AC3E}">
        <p14:creationId xmlns:p14="http://schemas.microsoft.com/office/powerpoint/2010/main" val="1790273132"/>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-----&gt; Starting Kitchen (v1.11.1)</a:t>
            </a:r>
          </a:p>
          <a:p>
            <a:r>
              <a:rPr lang="en-US" dirty="0"/>
              <a:t>-----&gt; Verifying &lt;default-centos-67&gt;...</a:t>
            </a:r>
          </a:p>
          <a:p>
            <a:r>
              <a:rPr lang="en-US" dirty="0"/>
              <a:t>       Use `/home/chef/</a:t>
            </a:r>
            <a:r>
              <a:rPr lang="en-US" dirty="0" err="1"/>
              <a:t>httpd</a:t>
            </a:r>
            <a:r>
              <a:rPr lang="en-US" dirty="0"/>
              <a:t>/test/recipes/default` for testing</a:t>
            </a:r>
          </a:p>
          <a:p>
            <a:endParaRPr lang="en-US" dirty="0"/>
          </a:p>
          <a:p>
            <a:r>
              <a:rPr lang="en-US" dirty="0"/>
              <a:t>Target:  </a:t>
            </a:r>
            <a:r>
              <a:rPr lang="en-US" dirty="0" err="1"/>
              <a:t>ssh</a:t>
            </a:r>
            <a:r>
              <a:rPr lang="en-US" dirty="0"/>
              <a:t>://kitchen@localhost:32770</a:t>
            </a:r>
          </a:p>
          <a:p>
            <a:endParaRPr lang="en-US" dirty="0"/>
          </a:p>
          <a:p>
            <a:r>
              <a:rPr lang="en-US" dirty="0"/>
              <a:t>  ✔  Port 80 should be listening</a:t>
            </a:r>
          </a:p>
          <a:p>
            <a:r>
              <a:rPr lang="en-US" dirty="0"/>
              <a:t>  ✔  Command curl </a:t>
            </a:r>
            <a:r>
              <a:rPr lang="en-US" dirty="0" err="1"/>
              <a:t>localhost</a:t>
            </a:r>
            <a:r>
              <a:rPr lang="en-US" dirty="0"/>
              <a:t> </a:t>
            </a:r>
            <a:r>
              <a:rPr lang="en-US" dirty="0" err="1"/>
              <a:t>stdout</a:t>
            </a:r>
            <a:r>
              <a:rPr lang="en-US" dirty="0"/>
              <a:t> should match /Welcome Home/</a:t>
            </a:r>
          </a:p>
          <a:p>
            <a:endParaRPr lang="en-US" dirty="0"/>
          </a:p>
          <a:p>
            <a:r>
              <a:rPr lang="en-US" dirty="0"/>
              <a:t>Summary: 2 successful, 0 failures, 0 </a:t>
            </a:r>
            <a:r>
              <a:rPr lang="en-US" dirty="0" smtClean="0"/>
              <a:t>skipped</a:t>
            </a:r>
            <a:endParaRPr lang="en-US" dirty="0"/>
          </a:p>
        </p:txBody>
      </p:sp>
      <p:sp>
        <p:nvSpPr>
          <p:cNvPr id="3" name="Text Placeholder 2"/>
          <p:cNvSpPr>
            <a:spLocks noGrp="1"/>
          </p:cNvSpPr>
          <p:nvPr>
            <p:ph type="body" sz="quarter" idx="11"/>
          </p:nvPr>
        </p:nvSpPr>
        <p:spPr/>
        <p:txBody>
          <a:bodyPr/>
          <a:lstStyle/>
          <a:p>
            <a:r>
              <a:rPr lang="en-US" dirty="0" smtClean="0"/>
              <a:t>&gt; kitchen verify</a:t>
            </a:r>
            <a:endParaRPr lang="en-US" dirty="0"/>
          </a:p>
        </p:txBody>
      </p:sp>
      <p:sp>
        <p:nvSpPr>
          <p:cNvPr id="6" name="Title 5"/>
          <p:cNvSpPr>
            <a:spLocks noGrp="1"/>
          </p:cNvSpPr>
          <p:nvPr>
            <p:ph type="title"/>
          </p:nvPr>
        </p:nvSpPr>
        <p:spPr/>
        <p:txBody>
          <a:bodyPr/>
          <a:lstStyle/>
          <a:p>
            <a:r>
              <a:rPr lang="en-US" dirty="0" smtClean="0"/>
              <a:t>Re-Verify the Test Instance</a:t>
            </a:r>
            <a:endParaRPr lang="en-US" dirty="0"/>
          </a:p>
        </p:txBody>
      </p:sp>
    </p:spTree>
    <p:extLst>
      <p:ext uri="{BB962C8B-B14F-4D97-AF65-F5344CB8AC3E}">
        <p14:creationId xmlns:p14="http://schemas.microsoft.com/office/powerpoint/2010/main" val="727151407"/>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The Configuration</a:t>
            </a:r>
            <a:endParaRPr lang="en-US" dirty="0"/>
          </a:p>
        </p:txBody>
      </p:sp>
      <p:sp>
        <p:nvSpPr>
          <p:cNvPr id="3" name="Subtitle 2"/>
          <p:cNvSpPr>
            <a:spLocks noGrp="1"/>
          </p:cNvSpPr>
          <p:nvPr>
            <p:ph type="subTitle" idx="1"/>
          </p:nvPr>
        </p:nvSpPr>
        <p:spPr/>
        <p:txBody>
          <a:bodyPr/>
          <a:lstStyle/>
          <a:p>
            <a:pPr>
              <a:buFont typeface="Wingdings" charset="2"/>
              <a:buChar char="ü"/>
            </a:pPr>
            <a:r>
              <a:rPr lang="en-US" dirty="0" smtClean="0"/>
              <a:t>Create a configuration recipe that defines the policy:</a:t>
            </a:r>
          </a:p>
          <a:p>
            <a:pPr lvl="1" algn="l"/>
            <a:endParaRPr lang="en-US" b="1" dirty="0" smtClean="0">
              <a:solidFill>
                <a:schemeClr val="tx1"/>
              </a:solidFill>
              <a:latin typeface="Courier New" charset="0"/>
              <a:ea typeface="Courier New" charset="0"/>
              <a:cs typeface="Courier New" charset="0"/>
            </a:endParaRPr>
          </a:p>
          <a:p>
            <a:pPr lvl="1" algn="l"/>
            <a:r>
              <a:rPr lang="en-US" b="1" dirty="0" smtClean="0">
                <a:solidFill>
                  <a:schemeClr val="tx1"/>
                </a:solidFill>
                <a:latin typeface="Courier New" charset="0"/>
                <a:ea typeface="Courier New" charset="0"/>
                <a:cs typeface="Courier New" charset="0"/>
              </a:rPr>
              <a:t>The file named '/</a:t>
            </a:r>
            <a:r>
              <a:rPr lang="en-US" b="1" dirty="0" err="1" smtClean="0">
                <a:solidFill>
                  <a:schemeClr val="tx1"/>
                </a:solidFill>
                <a:latin typeface="Courier New" charset="0"/>
                <a:ea typeface="Courier New" charset="0"/>
                <a:cs typeface="Courier New" charset="0"/>
              </a:rPr>
              <a:t>var</a:t>
            </a:r>
            <a:r>
              <a:rPr lang="en-US" b="1" dirty="0" smtClean="0">
                <a:solidFill>
                  <a:schemeClr val="tx1"/>
                </a:solidFill>
                <a:latin typeface="Courier New" charset="0"/>
                <a:ea typeface="Courier New" charset="0"/>
                <a:cs typeface="Courier New" charset="0"/>
              </a:rPr>
              <a:t>/www/html/</a:t>
            </a:r>
            <a:r>
              <a:rPr lang="en-US" b="1" dirty="0" err="1" smtClean="0">
                <a:solidFill>
                  <a:schemeClr val="tx1"/>
                </a:solidFill>
                <a:latin typeface="Courier New" charset="0"/>
                <a:ea typeface="Courier New" charset="0"/>
                <a:cs typeface="Courier New" charset="0"/>
              </a:rPr>
              <a:t>index.html</a:t>
            </a:r>
            <a:r>
              <a:rPr lang="en-US" b="1" dirty="0" smtClean="0">
                <a:solidFill>
                  <a:schemeClr val="tx1"/>
                </a:solidFill>
                <a:latin typeface="Courier New" charset="0"/>
                <a:ea typeface="Courier New" charset="0"/>
                <a:cs typeface="Courier New" charset="0"/>
              </a:rPr>
              <a:t>' contains the content '&lt;h1&gt;Welcome Home!&lt;/h1&gt;'.</a:t>
            </a:r>
          </a:p>
          <a:p>
            <a:endParaRPr lang="en-US" dirty="0" smtClean="0"/>
          </a:p>
          <a:p>
            <a:pPr>
              <a:buFont typeface="Wingdings" charset="2"/>
              <a:buChar char="ü"/>
            </a:pPr>
            <a:r>
              <a:rPr lang="en-US" dirty="0" smtClean="0"/>
              <a:t>Remove </a:t>
            </a:r>
            <a:r>
              <a:rPr lang="en-US" dirty="0"/>
              <a:t>the </a:t>
            </a:r>
            <a:r>
              <a:rPr lang="en-US" dirty="0" smtClean="0"/>
              <a:t>file resource </a:t>
            </a:r>
            <a:r>
              <a:rPr lang="en-US" dirty="0"/>
              <a:t>from the default recipe</a:t>
            </a:r>
          </a:p>
          <a:p>
            <a:pPr>
              <a:buFont typeface="Wingdings" charset="2"/>
              <a:buChar char="ü"/>
            </a:pPr>
            <a:r>
              <a:rPr lang="en-US" dirty="0"/>
              <a:t>Converge and </a:t>
            </a:r>
            <a:r>
              <a:rPr lang="en-US" dirty="0" smtClean="0"/>
              <a:t>verify </a:t>
            </a:r>
            <a:r>
              <a:rPr lang="en-US" dirty="0"/>
              <a:t>the test instance to ensure there are no </a:t>
            </a:r>
            <a:r>
              <a:rPr lang="en-US" dirty="0" smtClean="0"/>
              <a:t>failures</a:t>
            </a:r>
            <a:endParaRPr lang="en-US" dirty="0"/>
          </a:p>
        </p:txBody>
      </p:sp>
    </p:spTree>
    <p:extLst>
      <p:ext uri="{BB962C8B-B14F-4D97-AF65-F5344CB8AC3E}">
        <p14:creationId xmlns:p14="http://schemas.microsoft.com/office/powerpoint/2010/main" val="1177503202"/>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The Service</a:t>
            </a:r>
            <a:endParaRPr lang="en-US" dirty="0"/>
          </a:p>
        </p:txBody>
      </p:sp>
      <p:sp>
        <p:nvSpPr>
          <p:cNvPr id="3" name="Subtitle 2"/>
          <p:cNvSpPr>
            <a:spLocks noGrp="1"/>
          </p:cNvSpPr>
          <p:nvPr>
            <p:ph type="subTitle" idx="1"/>
          </p:nvPr>
        </p:nvSpPr>
        <p:spPr/>
        <p:txBody>
          <a:bodyPr/>
          <a:lstStyle/>
          <a:p>
            <a:r>
              <a:rPr lang="en-US" dirty="0"/>
              <a:t>Create a </a:t>
            </a:r>
            <a:r>
              <a:rPr lang="en-US" dirty="0" smtClean="0"/>
              <a:t>service recipe </a:t>
            </a:r>
            <a:r>
              <a:rPr lang="en-US" dirty="0"/>
              <a:t>that defines the policy:</a:t>
            </a:r>
          </a:p>
          <a:p>
            <a:pPr lvl="1" algn="l"/>
            <a:endParaRPr lang="en-US" b="1" dirty="0">
              <a:solidFill>
                <a:schemeClr val="tx1"/>
              </a:solidFill>
              <a:latin typeface="Courier New" charset="0"/>
              <a:ea typeface="Courier New" charset="0"/>
              <a:cs typeface="Courier New" charset="0"/>
            </a:endParaRPr>
          </a:p>
          <a:p>
            <a:pPr lvl="1" algn="l"/>
            <a:r>
              <a:rPr lang="en-US" b="1" dirty="0">
                <a:solidFill>
                  <a:schemeClr val="tx1"/>
                </a:solidFill>
                <a:latin typeface="Courier New" charset="0"/>
                <a:ea typeface="Courier New" charset="0"/>
                <a:cs typeface="Courier New" charset="0"/>
              </a:rPr>
              <a:t>The </a:t>
            </a:r>
            <a:r>
              <a:rPr lang="en-US" b="1" dirty="0" smtClean="0">
                <a:solidFill>
                  <a:schemeClr val="tx1"/>
                </a:solidFill>
                <a:latin typeface="Courier New" charset="0"/>
                <a:ea typeface="Courier New" charset="0"/>
                <a:cs typeface="Courier New" charset="0"/>
              </a:rPr>
              <a:t>service named '</a:t>
            </a:r>
            <a:r>
              <a:rPr lang="en-US" b="1" dirty="0" err="1" smtClean="0">
                <a:solidFill>
                  <a:schemeClr val="tx1"/>
                </a:solidFill>
                <a:latin typeface="Courier New" charset="0"/>
                <a:ea typeface="Courier New" charset="0"/>
                <a:cs typeface="Courier New" charset="0"/>
              </a:rPr>
              <a:t>httpd</a:t>
            </a:r>
            <a:r>
              <a:rPr lang="en-US" b="1" dirty="0" smtClean="0">
                <a:solidFill>
                  <a:schemeClr val="tx1"/>
                </a:solidFill>
                <a:latin typeface="Courier New" charset="0"/>
                <a:ea typeface="Courier New" charset="0"/>
                <a:cs typeface="Courier New" charset="0"/>
              </a:rPr>
              <a:t>' is started and enabled.</a:t>
            </a:r>
            <a:endParaRPr lang="en-US" b="1" dirty="0">
              <a:solidFill>
                <a:schemeClr val="tx1"/>
              </a:solidFill>
              <a:latin typeface="Courier New" charset="0"/>
              <a:ea typeface="Courier New" charset="0"/>
              <a:cs typeface="Courier New" charset="0"/>
            </a:endParaRPr>
          </a:p>
          <a:p>
            <a:endParaRPr lang="en-US" dirty="0"/>
          </a:p>
          <a:p>
            <a:r>
              <a:rPr lang="en-US" dirty="0"/>
              <a:t>Remove the </a:t>
            </a:r>
            <a:r>
              <a:rPr lang="en-US" dirty="0" smtClean="0"/>
              <a:t>service resource </a:t>
            </a:r>
            <a:r>
              <a:rPr lang="en-US" dirty="0"/>
              <a:t>from the default recipe</a:t>
            </a:r>
          </a:p>
          <a:p>
            <a:r>
              <a:rPr lang="en-US" dirty="0"/>
              <a:t>Converge and verify the test instance to ensure there are no failures</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182617" flipH="1">
            <a:off x="12261414" y="6738463"/>
            <a:ext cx="4873752" cy="3436542"/>
          </a:xfrm>
          <a:prstGeom prst="rect">
            <a:avLst/>
          </a:prstGeom>
        </p:spPr>
      </p:pic>
      <p:sp>
        <p:nvSpPr>
          <p:cNvPr id="5" name="Arc 4"/>
          <p:cNvSpPr/>
          <p:nvPr/>
        </p:nvSpPr>
        <p:spPr>
          <a:xfrm rot="12130957">
            <a:off x="12363590" y="7319410"/>
            <a:ext cx="975947" cy="306967"/>
          </a:xfrm>
          <a:prstGeom prst="arc">
            <a:avLst/>
          </a:prstGeom>
          <a:ln>
            <a:solidFill>
              <a:srgbClr val="FFC000"/>
            </a:solidFill>
          </a:ln>
          <a:effectLst>
            <a:outerShdw blurRad="50800" dist="76200" dir="2700000" algn="tl" rotWithShape="0">
              <a:prstClr val="black">
                <a:alpha val="40000"/>
              </a:prstClr>
            </a:outerShdw>
          </a:effectLst>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6" name="Rectangle 5"/>
          <p:cNvSpPr/>
          <p:nvPr/>
        </p:nvSpPr>
        <p:spPr bwMode="auto">
          <a:xfrm>
            <a:off x="9418320" y="6728496"/>
            <a:ext cx="3208274" cy="613933"/>
          </a:xfrm>
          <a:prstGeom prst="rect">
            <a:avLst/>
          </a:prstGeom>
          <a:solidFill>
            <a:srgbClr val="FFC000"/>
          </a:solidFill>
          <a:ln>
            <a:noFill/>
            <a:headEnd type="none" w="med" len="med"/>
            <a:tailEnd type="none" w="med" len="med"/>
          </a:ln>
          <a:effectLst>
            <a:outerShdw blurRad="50800" dist="762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1800" dirty="0" smtClean="0">
                <a:solidFill>
                  <a:schemeClr val="tx2"/>
                </a:solidFill>
              </a:rPr>
              <a:t>One last time!</a:t>
            </a:r>
          </a:p>
        </p:txBody>
      </p:sp>
    </p:spTree>
    <p:extLst>
      <p:ext uri="{BB962C8B-B14F-4D97-AF65-F5344CB8AC3E}">
        <p14:creationId xmlns:p14="http://schemas.microsoft.com/office/powerpoint/2010/main" val="1289348800"/>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Recipe: </a:t>
            </a:r>
            <a:r>
              <a:rPr lang="en-US" dirty="0" err="1"/>
              <a:t>code_generator</a:t>
            </a:r>
            <a:r>
              <a:rPr lang="en-US" dirty="0"/>
              <a:t>::recipe</a:t>
            </a:r>
          </a:p>
          <a:p>
            <a:r>
              <a:rPr lang="en-US" dirty="0"/>
              <a:t>  * directory[/home/chef/</a:t>
            </a:r>
            <a:r>
              <a:rPr lang="en-US" dirty="0" err="1"/>
              <a:t>httpd</a:t>
            </a:r>
            <a:r>
              <a:rPr lang="en-US" dirty="0"/>
              <a:t>/spec/unit/recipes] action create (up to date)</a:t>
            </a:r>
          </a:p>
          <a:p>
            <a:r>
              <a:rPr lang="en-US" dirty="0"/>
              <a:t>  * </a:t>
            </a:r>
            <a:r>
              <a:rPr lang="en-US" dirty="0" err="1"/>
              <a:t>cookbook_file</a:t>
            </a:r>
            <a:r>
              <a:rPr lang="en-US" dirty="0"/>
              <a:t>[/home/chef/</a:t>
            </a:r>
            <a:r>
              <a:rPr lang="en-US" dirty="0" err="1"/>
              <a:t>httpd</a:t>
            </a:r>
            <a:r>
              <a:rPr lang="en-US" dirty="0"/>
              <a:t>/spec/</a:t>
            </a:r>
            <a:r>
              <a:rPr lang="en-US" dirty="0" err="1"/>
              <a:t>spec_helper.rb</a:t>
            </a:r>
            <a:r>
              <a:rPr lang="en-US" dirty="0"/>
              <a:t>] action </a:t>
            </a:r>
            <a:r>
              <a:rPr lang="en-US" dirty="0" err="1"/>
              <a:t>create_if_missing</a:t>
            </a:r>
            <a:r>
              <a:rPr lang="en-US" dirty="0"/>
              <a:t> (up to date)</a:t>
            </a:r>
          </a:p>
          <a:p>
            <a:r>
              <a:rPr lang="en-US" dirty="0"/>
              <a:t>  * template[/home/chef/</a:t>
            </a:r>
            <a:r>
              <a:rPr lang="en-US" dirty="0" err="1"/>
              <a:t>httpd</a:t>
            </a:r>
            <a:r>
              <a:rPr lang="en-US" dirty="0"/>
              <a:t>/spec/unit/recipes/</a:t>
            </a:r>
            <a:r>
              <a:rPr lang="en-US" dirty="0" err="1"/>
              <a:t>service_spec.rb</a:t>
            </a:r>
            <a:r>
              <a:rPr lang="en-US" dirty="0"/>
              <a:t>] action </a:t>
            </a:r>
            <a:r>
              <a:rPr lang="en-US" dirty="0" err="1"/>
              <a:t>create_if_missing</a:t>
            </a:r>
            <a:endParaRPr lang="en-US" dirty="0"/>
          </a:p>
          <a:p>
            <a:r>
              <a:rPr lang="en-US" dirty="0"/>
              <a:t>    - create new file /home/chef/</a:t>
            </a:r>
            <a:r>
              <a:rPr lang="en-US" dirty="0" err="1"/>
              <a:t>httpd</a:t>
            </a:r>
            <a:r>
              <a:rPr lang="en-US" dirty="0"/>
              <a:t>/spec/unit/recipes/</a:t>
            </a:r>
            <a:r>
              <a:rPr lang="en-US" dirty="0" err="1"/>
              <a:t>service_spec.rb</a:t>
            </a:r>
            <a:endParaRPr lang="en-US" dirty="0"/>
          </a:p>
          <a:p>
            <a:r>
              <a:rPr lang="en-US" dirty="0"/>
              <a:t>    - update content in file /home/chef/</a:t>
            </a:r>
            <a:r>
              <a:rPr lang="en-US" dirty="0" err="1"/>
              <a:t>httpd</a:t>
            </a:r>
            <a:r>
              <a:rPr lang="en-US" dirty="0"/>
              <a:t>/spec/unit/recipes/</a:t>
            </a:r>
            <a:r>
              <a:rPr lang="en-US" dirty="0" err="1"/>
              <a:t>service_spec.rb</a:t>
            </a:r>
            <a:r>
              <a:rPr lang="en-US" dirty="0"/>
              <a:t> from none to 1f669c</a:t>
            </a:r>
          </a:p>
          <a:p>
            <a:r>
              <a:rPr lang="en-US" dirty="0"/>
              <a:t>    (diff output suppressed by </a:t>
            </a:r>
            <a:r>
              <a:rPr lang="en-US" dirty="0" err="1"/>
              <a:t>config</a:t>
            </a:r>
            <a:r>
              <a:rPr lang="en-US" dirty="0" smtClean="0"/>
              <a:t>)</a:t>
            </a:r>
            <a:endParaRPr lang="en-US" dirty="0"/>
          </a:p>
        </p:txBody>
      </p:sp>
      <p:sp>
        <p:nvSpPr>
          <p:cNvPr id="3" name="Text Placeholder 2"/>
          <p:cNvSpPr>
            <a:spLocks noGrp="1"/>
          </p:cNvSpPr>
          <p:nvPr>
            <p:ph type="body" sz="quarter" idx="11"/>
          </p:nvPr>
        </p:nvSpPr>
        <p:spPr/>
        <p:txBody>
          <a:bodyPr/>
          <a:lstStyle/>
          <a:p>
            <a:r>
              <a:rPr lang="en-US" dirty="0" smtClean="0"/>
              <a:t>&gt; chef generate recipe service</a:t>
            </a:r>
            <a:endParaRPr lang="en-US" dirty="0"/>
          </a:p>
        </p:txBody>
      </p:sp>
      <p:sp>
        <p:nvSpPr>
          <p:cNvPr id="5" name="Title 4"/>
          <p:cNvSpPr>
            <a:spLocks noGrp="1"/>
          </p:cNvSpPr>
          <p:nvPr>
            <p:ph type="title"/>
          </p:nvPr>
        </p:nvSpPr>
        <p:spPr/>
        <p:txBody>
          <a:bodyPr/>
          <a:lstStyle/>
          <a:p>
            <a:r>
              <a:rPr lang="en-US" dirty="0" smtClean="0"/>
              <a:t>Generate a Service Recipe</a:t>
            </a:r>
            <a:endParaRPr lang="en-US" dirty="0"/>
          </a:p>
        </p:txBody>
      </p:sp>
    </p:spTree>
    <p:extLst>
      <p:ext uri="{BB962C8B-B14F-4D97-AF65-F5344CB8AC3E}">
        <p14:creationId xmlns:p14="http://schemas.microsoft.com/office/powerpoint/2010/main" val="552575953"/>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endParaRPr lang="en-US"/>
          </a:p>
        </p:txBody>
      </p:sp>
      <p:sp>
        <p:nvSpPr>
          <p:cNvPr id="3" name="Text Placeholder 2"/>
          <p:cNvSpPr>
            <a:spLocks noGrp="1"/>
          </p:cNvSpPr>
          <p:nvPr>
            <p:ph type="body" sz="quarter" idx="11"/>
          </p:nvPr>
        </p:nvSpPr>
        <p:spPr/>
        <p:txBody>
          <a:bodyPr/>
          <a:lstStyle/>
          <a:p>
            <a:r>
              <a:rPr lang="en-US" dirty="0" smtClean="0"/>
              <a:t>&gt; </a:t>
            </a:r>
            <a:r>
              <a:rPr lang="en-US" dirty="0" err="1" smtClean="0"/>
              <a:t>rm</a:t>
            </a:r>
            <a:r>
              <a:rPr lang="en-US" dirty="0" smtClean="0"/>
              <a:t> test/recipes/</a:t>
            </a:r>
            <a:r>
              <a:rPr lang="en-US" dirty="0" err="1" smtClean="0"/>
              <a:t>service.rb</a:t>
            </a:r>
            <a:endParaRPr lang="en-US" dirty="0"/>
          </a:p>
        </p:txBody>
      </p:sp>
      <p:sp>
        <p:nvSpPr>
          <p:cNvPr id="5" name="Title 4"/>
          <p:cNvSpPr>
            <a:spLocks noGrp="1"/>
          </p:cNvSpPr>
          <p:nvPr>
            <p:ph type="title"/>
          </p:nvPr>
        </p:nvSpPr>
        <p:spPr/>
        <p:txBody>
          <a:bodyPr/>
          <a:lstStyle/>
          <a:p>
            <a:r>
              <a:rPr lang="en-US" dirty="0" smtClean="0"/>
              <a:t>Remove the Generated Test File</a:t>
            </a:r>
            <a:endParaRPr lang="en-US" dirty="0"/>
          </a:p>
        </p:txBody>
      </p:sp>
    </p:spTree>
    <p:extLst>
      <p:ext uri="{BB962C8B-B14F-4D97-AF65-F5344CB8AC3E}">
        <p14:creationId xmlns:p14="http://schemas.microsoft.com/office/powerpoint/2010/main" val="2209377089"/>
      </p:ext>
    </p:extLst>
  </p:cSld>
  <p:clrMapOvr>
    <a:masterClrMapping/>
  </p:clrMapOvr>
  <p:transition xmlns:p14="http://schemas.microsoft.com/office/powerpoint/2010/main" spd="med">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US" dirty="0"/>
          </a:p>
        </p:txBody>
      </p:sp>
      <p:sp>
        <p:nvSpPr>
          <p:cNvPr id="3" name="Text Placeholder 2"/>
          <p:cNvSpPr>
            <a:spLocks noGrp="1"/>
          </p:cNvSpPr>
          <p:nvPr>
            <p:ph type="body" sz="quarter" idx="12"/>
          </p:nvPr>
        </p:nvSpPr>
        <p:spPr/>
        <p:txBody>
          <a:bodyPr/>
          <a:lstStyle/>
          <a:p>
            <a:r>
              <a:rPr lang="en-US" dirty="0" smtClean="0"/>
              <a:t>After completing this module, you should be able to:</a:t>
            </a:r>
          </a:p>
          <a:p>
            <a:endParaRPr lang="en-US" dirty="0"/>
          </a:p>
          <a:p>
            <a:pPr marL="457200" indent="-457200">
              <a:buFont typeface="Wingdings" charset="2"/>
              <a:buChar char="Ø"/>
            </a:pPr>
            <a:r>
              <a:rPr lang="en-US" dirty="0" smtClean="0"/>
              <a:t>Refactor a recipe using </a:t>
            </a:r>
            <a:r>
              <a:rPr lang="en-US" dirty="0" err="1" smtClean="0">
                <a:latin typeface="Courier New" charset="0"/>
                <a:ea typeface="Courier New" charset="0"/>
                <a:cs typeface="Courier New" charset="0"/>
              </a:rPr>
              <a:t>include_recipe</a:t>
            </a:r>
            <a:endParaRPr lang="en-US" dirty="0" smtClean="0">
              <a:latin typeface="Courier New" charset="0"/>
              <a:ea typeface="Courier New" charset="0"/>
              <a:cs typeface="Courier New" charset="0"/>
            </a:endParaRPr>
          </a:p>
          <a:p>
            <a:pPr marL="457200" indent="-457200">
              <a:buFont typeface="Wingdings" charset="2"/>
              <a:buChar char="Ø"/>
            </a:pPr>
            <a:r>
              <a:rPr lang="en-US" dirty="0" smtClean="0"/>
              <a:t>Use Test Kitchen to validate the code you refactored</a:t>
            </a:r>
          </a:p>
          <a:p>
            <a:pPr marL="457200" indent="-457200">
              <a:buFont typeface="Wingdings" charset="2"/>
              <a:buChar char="Ø"/>
            </a:pPr>
            <a:r>
              <a:rPr lang="en-US" dirty="0" smtClean="0"/>
              <a:t>Explain when to use </a:t>
            </a:r>
            <a:r>
              <a:rPr lang="en-US" dirty="0" smtClean="0">
                <a:latin typeface="Courier New"/>
                <a:cs typeface="Courier New"/>
              </a:rPr>
              <a:t>kitchen converge</a:t>
            </a:r>
            <a:r>
              <a:rPr lang="en-US" dirty="0" smtClean="0"/>
              <a:t>, </a:t>
            </a:r>
            <a:r>
              <a:rPr lang="en-US" dirty="0" smtClean="0">
                <a:latin typeface="Courier New"/>
                <a:cs typeface="Courier New"/>
              </a:rPr>
              <a:t>kitchen verify</a:t>
            </a:r>
            <a:r>
              <a:rPr lang="en-US" dirty="0" smtClean="0"/>
              <a:t> and </a:t>
            </a:r>
            <a:r>
              <a:rPr lang="en-US" dirty="0" smtClean="0">
                <a:latin typeface="Courier New"/>
                <a:cs typeface="Courier New"/>
              </a:rPr>
              <a:t>kitchen test</a:t>
            </a:r>
            <a:r>
              <a:rPr lang="en-US" dirty="0" smtClean="0"/>
              <a:t>.</a:t>
            </a:r>
          </a:p>
        </p:txBody>
      </p:sp>
    </p:spTree>
    <p:extLst>
      <p:ext uri="{BB962C8B-B14F-4D97-AF65-F5344CB8AC3E}">
        <p14:creationId xmlns:p14="http://schemas.microsoft.com/office/powerpoint/2010/main" val="3816834146"/>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Write the Services Recipe</a:t>
            </a:r>
            <a:endParaRPr lang="en-US" dirty="0"/>
          </a:p>
        </p:txBody>
      </p:sp>
      <p:sp>
        <p:nvSpPr>
          <p:cNvPr id="3" name="Content Placeholder 2"/>
          <p:cNvSpPr>
            <a:spLocks noGrp="1"/>
          </p:cNvSpPr>
          <p:nvPr>
            <p:ph sz="quarter" idx="10"/>
          </p:nvPr>
        </p:nvSpPr>
        <p:spPr/>
        <p:txBody>
          <a:bodyPr/>
          <a:lstStyle/>
          <a:p>
            <a:r>
              <a:rPr lang="en-US" dirty="0"/>
              <a:t>#</a:t>
            </a:r>
          </a:p>
          <a:p>
            <a:r>
              <a:rPr lang="en-US" dirty="0"/>
              <a:t># Cookbook Name:: </a:t>
            </a:r>
            <a:r>
              <a:rPr lang="en-US" dirty="0" err="1"/>
              <a:t>httpd</a:t>
            </a:r>
            <a:endParaRPr lang="en-US" dirty="0"/>
          </a:p>
          <a:p>
            <a:r>
              <a:rPr lang="en-US" dirty="0"/>
              <a:t># Recipe:: </a:t>
            </a:r>
            <a:r>
              <a:rPr lang="en-US" dirty="0" smtClean="0"/>
              <a:t>service</a:t>
            </a:r>
            <a:endParaRPr lang="en-US" dirty="0"/>
          </a:p>
          <a:p>
            <a:r>
              <a:rPr lang="en-US" dirty="0"/>
              <a:t>#</a:t>
            </a:r>
          </a:p>
          <a:p>
            <a:r>
              <a:rPr lang="en-US" dirty="0"/>
              <a:t># Copyright (c) 2015 The Authors, All Rights Reserved.</a:t>
            </a:r>
          </a:p>
          <a:p>
            <a:r>
              <a:rPr lang="en-US" dirty="0" smtClean="0"/>
              <a:t>service '</a:t>
            </a:r>
            <a:r>
              <a:rPr lang="en-US" dirty="0" err="1" smtClean="0"/>
              <a:t>httpd</a:t>
            </a:r>
            <a:r>
              <a:rPr lang="en-US" dirty="0" smtClean="0"/>
              <a:t>' do</a:t>
            </a:r>
          </a:p>
          <a:p>
            <a:r>
              <a:rPr lang="en-US" dirty="0"/>
              <a:t> </a:t>
            </a:r>
            <a:r>
              <a:rPr lang="en-US" dirty="0" smtClean="0"/>
              <a:t> action [:enable, :start]</a:t>
            </a:r>
          </a:p>
          <a:p>
            <a:r>
              <a:rPr lang="en-US" dirty="0" smtClean="0"/>
              <a:t>end</a:t>
            </a:r>
            <a:endParaRPr lang="en-US" dirty="0"/>
          </a:p>
        </p:txBody>
      </p:sp>
      <p:sp>
        <p:nvSpPr>
          <p:cNvPr id="4" name="Text Placeholder 3"/>
          <p:cNvSpPr>
            <a:spLocks noGrp="1"/>
          </p:cNvSpPr>
          <p:nvPr>
            <p:ph type="body" sz="quarter" idx="11"/>
          </p:nvPr>
        </p:nvSpPr>
        <p:spPr/>
        <p:txBody>
          <a:bodyPr/>
          <a:lstStyle/>
          <a:p>
            <a:r>
              <a:rPr lang="en-US" dirty="0" smtClean="0"/>
              <a:t>~/</a:t>
            </a:r>
            <a:r>
              <a:rPr lang="en-US" dirty="0" err="1" smtClean="0"/>
              <a:t>httpd</a:t>
            </a:r>
            <a:r>
              <a:rPr lang="en-US" dirty="0" smtClean="0"/>
              <a:t>/recipes/</a:t>
            </a:r>
            <a:r>
              <a:rPr lang="en-US" dirty="0" err="1" smtClean="0"/>
              <a:t>service.rb</a:t>
            </a:r>
            <a:endParaRPr lang="en-US" dirty="0"/>
          </a:p>
        </p:txBody>
      </p:sp>
      <p:sp>
        <p:nvSpPr>
          <p:cNvPr id="6" name="Text Placeholder 5"/>
          <p:cNvSpPr>
            <a:spLocks noGrp="1"/>
          </p:cNvSpPr>
          <p:nvPr>
            <p:ph type="body" sz="quarter" idx="13"/>
          </p:nvPr>
        </p:nvSpPr>
        <p:spPr>
          <a:xfrm>
            <a:off x="1135042" y="4786314"/>
            <a:ext cx="14404273" cy="1608637"/>
          </a:xfrm>
        </p:spPr>
        <p:txBody>
          <a:bodyPr/>
          <a:lstStyle/>
          <a:p>
            <a:endParaRPr lang="en-US" dirty="0"/>
          </a:p>
        </p:txBody>
      </p:sp>
    </p:spTree>
    <p:extLst>
      <p:ext uri="{BB962C8B-B14F-4D97-AF65-F5344CB8AC3E}">
        <p14:creationId xmlns:p14="http://schemas.microsoft.com/office/powerpoint/2010/main" val="391309291"/>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Remove the Resource from the Default Recipe</a:t>
            </a:r>
            <a:endParaRPr lang="en-US" dirty="0"/>
          </a:p>
        </p:txBody>
      </p:sp>
      <p:sp>
        <p:nvSpPr>
          <p:cNvPr id="3" name="Content Placeholder 2"/>
          <p:cNvSpPr>
            <a:spLocks noGrp="1"/>
          </p:cNvSpPr>
          <p:nvPr>
            <p:ph sz="quarter" idx="10"/>
          </p:nvPr>
        </p:nvSpPr>
        <p:spPr/>
        <p:txBody>
          <a:bodyPr>
            <a:normAutofit/>
          </a:bodyPr>
          <a:lstStyle/>
          <a:p>
            <a:r>
              <a:rPr lang="en-US" dirty="0"/>
              <a:t>#</a:t>
            </a:r>
          </a:p>
          <a:p>
            <a:r>
              <a:rPr lang="en-US" dirty="0"/>
              <a:t># Cookbook Name:: </a:t>
            </a:r>
            <a:r>
              <a:rPr lang="en-US" dirty="0" err="1"/>
              <a:t>httpd</a:t>
            </a:r>
            <a:endParaRPr lang="en-US" dirty="0"/>
          </a:p>
          <a:p>
            <a:r>
              <a:rPr lang="en-US" dirty="0"/>
              <a:t># Recipe:: default</a:t>
            </a:r>
          </a:p>
          <a:p>
            <a:r>
              <a:rPr lang="en-US" dirty="0"/>
              <a:t>#</a:t>
            </a:r>
          </a:p>
          <a:p>
            <a:r>
              <a:rPr lang="en-US" dirty="0"/>
              <a:t># Copyright (c) 2015 The Authors, All Rights Reserved.</a:t>
            </a:r>
          </a:p>
          <a:p>
            <a:r>
              <a:rPr lang="en-US" dirty="0" err="1" smtClean="0"/>
              <a:t>include_recipe</a:t>
            </a:r>
            <a:r>
              <a:rPr lang="en-US" dirty="0" smtClean="0"/>
              <a:t> '</a:t>
            </a:r>
            <a:r>
              <a:rPr lang="en-US" dirty="0" err="1" smtClean="0"/>
              <a:t>httpd</a:t>
            </a:r>
            <a:r>
              <a:rPr lang="en-US" dirty="0" smtClean="0"/>
              <a:t>::install'</a:t>
            </a:r>
          </a:p>
          <a:p>
            <a:r>
              <a:rPr lang="en-US" dirty="0" err="1" smtClean="0"/>
              <a:t>include_recipe</a:t>
            </a:r>
            <a:r>
              <a:rPr lang="en-US" dirty="0" smtClean="0"/>
              <a:t> '</a:t>
            </a:r>
            <a:r>
              <a:rPr lang="en-US" dirty="0" err="1" smtClean="0"/>
              <a:t>httpd</a:t>
            </a:r>
            <a:r>
              <a:rPr lang="en-US" dirty="0" smtClean="0"/>
              <a:t>::configuration'</a:t>
            </a:r>
            <a:endParaRPr lang="en-US" dirty="0"/>
          </a:p>
          <a:p>
            <a:endParaRPr lang="en-US" dirty="0"/>
          </a:p>
          <a:p>
            <a:r>
              <a:rPr lang="en-US" dirty="0"/>
              <a:t>service '</a:t>
            </a:r>
            <a:r>
              <a:rPr lang="en-US" dirty="0" err="1"/>
              <a:t>httpd</a:t>
            </a:r>
            <a:r>
              <a:rPr lang="en-US" dirty="0"/>
              <a:t>' do</a:t>
            </a:r>
          </a:p>
          <a:p>
            <a:r>
              <a:rPr lang="en-US" dirty="0"/>
              <a:t>  action [:enable, :start]</a:t>
            </a:r>
          </a:p>
          <a:p>
            <a:r>
              <a:rPr lang="en-US" dirty="0"/>
              <a:t>end</a:t>
            </a:r>
          </a:p>
          <a:p>
            <a:endParaRPr lang="en-US" dirty="0"/>
          </a:p>
        </p:txBody>
      </p:sp>
      <p:sp>
        <p:nvSpPr>
          <p:cNvPr id="4" name="Text Placeholder 3"/>
          <p:cNvSpPr>
            <a:spLocks noGrp="1"/>
          </p:cNvSpPr>
          <p:nvPr>
            <p:ph type="body" sz="quarter" idx="11"/>
          </p:nvPr>
        </p:nvSpPr>
        <p:spPr/>
        <p:txBody>
          <a:bodyPr/>
          <a:lstStyle/>
          <a:p>
            <a:r>
              <a:rPr lang="en-US" dirty="0" smtClean="0"/>
              <a:t>~/</a:t>
            </a:r>
            <a:r>
              <a:rPr lang="en-US" dirty="0" err="1" smtClean="0"/>
              <a:t>httpd</a:t>
            </a:r>
            <a:r>
              <a:rPr lang="en-US" dirty="0" smtClean="0"/>
              <a:t>/recipes/</a:t>
            </a:r>
            <a:r>
              <a:rPr lang="en-US" dirty="0" err="1" smtClean="0"/>
              <a:t>default.rb</a:t>
            </a:r>
            <a:endParaRPr lang="en-US" dirty="0"/>
          </a:p>
        </p:txBody>
      </p:sp>
      <p:sp>
        <p:nvSpPr>
          <p:cNvPr id="5" name="Text Placeholder 4"/>
          <p:cNvSpPr>
            <a:spLocks noGrp="1"/>
          </p:cNvSpPr>
          <p:nvPr>
            <p:ph type="body" sz="quarter" idx="12"/>
          </p:nvPr>
        </p:nvSpPr>
        <p:spPr>
          <a:xfrm>
            <a:off x="1124446" y="6325849"/>
            <a:ext cx="14404273" cy="1633928"/>
          </a:xfrm>
        </p:spPr>
        <p:txBody>
          <a:bodyPr/>
          <a:lstStyle/>
          <a:p>
            <a:endParaRPr lang="en-US" dirty="0"/>
          </a:p>
        </p:txBody>
      </p:sp>
    </p:spTree>
    <p:extLst>
      <p:ext uri="{BB962C8B-B14F-4D97-AF65-F5344CB8AC3E}">
        <p14:creationId xmlns:p14="http://schemas.microsoft.com/office/powerpoint/2010/main" val="1048921621"/>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Remove the Resource from the Default Recipe</a:t>
            </a:r>
            <a:endParaRPr lang="en-US" dirty="0"/>
          </a:p>
        </p:txBody>
      </p:sp>
      <p:sp>
        <p:nvSpPr>
          <p:cNvPr id="3" name="Content Placeholder 2"/>
          <p:cNvSpPr>
            <a:spLocks noGrp="1"/>
          </p:cNvSpPr>
          <p:nvPr>
            <p:ph sz="quarter" idx="10"/>
          </p:nvPr>
        </p:nvSpPr>
        <p:spPr/>
        <p:txBody>
          <a:bodyPr>
            <a:normAutofit/>
          </a:bodyPr>
          <a:lstStyle/>
          <a:p>
            <a:r>
              <a:rPr lang="en-US" dirty="0"/>
              <a:t>#</a:t>
            </a:r>
          </a:p>
          <a:p>
            <a:r>
              <a:rPr lang="en-US" dirty="0"/>
              <a:t># Cookbook Name:: </a:t>
            </a:r>
            <a:r>
              <a:rPr lang="en-US" dirty="0" err="1"/>
              <a:t>httpd</a:t>
            </a:r>
            <a:endParaRPr lang="en-US" dirty="0"/>
          </a:p>
          <a:p>
            <a:r>
              <a:rPr lang="en-US" dirty="0"/>
              <a:t># Recipe:: default</a:t>
            </a:r>
          </a:p>
          <a:p>
            <a:r>
              <a:rPr lang="en-US" dirty="0"/>
              <a:t>#</a:t>
            </a:r>
          </a:p>
          <a:p>
            <a:r>
              <a:rPr lang="en-US" dirty="0"/>
              <a:t># Copyright (c) 2015 The Authors, All Rights Reserved.</a:t>
            </a:r>
          </a:p>
          <a:p>
            <a:r>
              <a:rPr lang="en-US" dirty="0" err="1" smtClean="0"/>
              <a:t>include_recipe</a:t>
            </a:r>
            <a:r>
              <a:rPr lang="en-US" dirty="0" smtClean="0"/>
              <a:t> '</a:t>
            </a:r>
            <a:r>
              <a:rPr lang="en-US" dirty="0" err="1" smtClean="0"/>
              <a:t>httpd</a:t>
            </a:r>
            <a:r>
              <a:rPr lang="en-US" dirty="0" smtClean="0"/>
              <a:t>::install'</a:t>
            </a:r>
          </a:p>
          <a:p>
            <a:r>
              <a:rPr lang="en-US" dirty="0" err="1" smtClean="0"/>
              <a:t>include_recipe</a:t>
            </a:r>
            <a:r>
              <a:rPr lang="en-US" dirty="0" smtClean="0"/>
              <a:t> '</a:t>
            </a:r>
            <a:r>
              <a:rPr lang="en-US" dirty="0" err="1" smtClean="0"/>
              <a:t>httpd</a:t>
            </a:r>
            <a:r>
              <a:rPr lang="en-US" dirty="0" smtClean="0"/>
              <a:t>::configuration'</a:t>
            </a:r>
            <a:endParaRPr lang="en-US" dirty="0"/>
          </a:p>
          <a:p>
            <a:r>
              <a:rPr lang="en-US" dirty="0" err="1" smtClean="0"/>
              <a:t>include_recipe</a:t>
            </a:r>
            <a:r>
              <a:rPr lang="en-US" dirty="0" smtClean="0"/>
              <a:t> '</a:t>
            </a:r>
            <a:r>
              <a:rPr lang="en-US" dirty="0" err="1" smtClean="0"/>
              <a:t>httpd</a:t>
            </a:r>
            <a:r>
              <a:rPr lang="en-US" dirty="0" smtClean="0"/>
              <a:t>::service'</a:t>
            </a:r>
            <a:endParaRPr lang="en-US" dirty="0"/>
          </a:p>
        </p:txBody>
      </p:sp>
      <p:sp>
        <p:nvSpPr>
          <p:cNvPr id="4" name="Text Placeholder 3"/>
          <p:cNvSpPr>
            <a:spLocks noGrp="1"/>
          </p:cNvSpPr>
          <p:nvPr>
            <p:ph type="body" sz="quarter" idx="11"/>
          </p:nvPr>
        </p:nvSpPr>
        <p:spPr/>
        <p:txBody>
          <a:bodyPr/>
          <a:lstStyle/>
          <a:p>
            <a:r>
              <a:rPr lang="en-US" dirty="0" smtClean="0"/>
              <a:t>~/</a:t>
            </a:r>
            <a:r>
              <a:rPr lang="en-US" dirty="0" err="1" smtClean="0"/>
              <a:t>httpd</a:t>
            </a:r>
            <a:r>
              <a:rPr lang="en-US" dirty="0" smtClean="0"/>
              <a:t>/recipes/</a:t>
            </a:r>
            <a:r>
              <a:rPr lang="en-US" dirty="0" err="1" smtClean="0"/>
              <a:t>default.rb</a:t>
            </a:r>
            <a:endParaRPr lang="en-US" dirty="0"/>
          </a:p>
        </p:txBody>
      </p:sp>
      <p:sp>
        <p:nvSpPr>
          <p:cNvPr id="6" name="Text Placeholder 5"/>
          <p:cNvSpPr>
            <a:spLocks noGrp="1"/>
          </p:cNvSpPr>
          <p:nvPr>
            <p:ph type="body" sz="quarter" idx="13"/>
          </p:nvPr>
        </p:nvSpPr>
        <p:spPr>
          <a:xfrm>
            <a:off x="1139359" y="5786203"/>
            <a:ext cx="14404273" cy="643200"/>
          </a:xfrm>
        </p:spPr>
        <p:txBody>
          <a:bodyPr/>
          <a:lstStyle/>
          <a:p>
            <a:endParaRPr lang="en-US" dirty="0"/>
          </a:p>
        </p:txBody>
      </p:sp>
    </p:spTree>
    <p:extLst>
      <p:ext uri="{BB962C8B-B14F-4D97-AF65-F5344CB8AC3E}">
        <p14:creationId xmlns:p14="http://schemas.microsoft.com/office/powerpoint/2010/main" val="1418573369"/>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----&gt; Starting Kitchen (</a:t>
            </a:r>
            <a:r>
              <a:rPr lang="en-US" dirty="0" smtClean="0"/>
              <a:t>v</a:t>
            </a:r>
            <a:r>
              <a:rPr lang="nb-NO" dirty="0" smtClean="0"/>
              <a:t>1.11.1</a:t>
            </a:r>
            <a:r>
              <a:rPr lang="en-US" dirty="0" smtClean="0"/>
              <a:t>)</a:t>
            </a:r>
            <a:endParaRPr lang="en-US" dirty="0"/>
          </a:p>
          <a:p>
            <a:r>
              <a:rPr lang="en-US" dirty="0"/>
              <a:t>-----&gt; Converging &lt;default-centos-67&gt;...</a:t>
            </a:r>
          </a:p>
          <a:p>
            <a:r>
              <a:rPr lang="en-US" dirty="0"/>
              <a:t>$$$$$$ Running legacy converge for '</a:t>
            </a:r>
            <a:r>
              <a:rPr lang="en-US" dirty="0" err="1"/>
              <a:t>Docker</a:t>
            </a:r>
            <a:r>
              <a:rPr lang="en-US" dirty="0"/>
              <a:t>' Driver</a:t>
            </a:r>
          </a:p>
          <a:p>
            <a:r>
              <a:rPr lang="en-US" dirty="0" smtClean="0"/>
              <a:t>       ...</a:t>
            </a:r>
          </a:p>
          <a:p>
            <a:r>
              <a:rPr lang="en-US" dirty="0" smtClean="0"/>
              <a:t>-</a:t>
            </a:r>
            <a:r>
              <a:rPr lang="en-US" dirty="0"/>
              <a:t>----&gt; Installing Chef Omnibus (install only if missing</a:t>
            </a:r>
            <a:r>
              <a:rPr lang="en-US" dirty="0" smtClean="0"/>
              <a:t>)</a:t>
            </a:r>
          </a:p>
          <a:p>
            <a:r>
              <a:rPr lang="en-US" dirty="0" smtClean="0"/>
              <a:t>       Downloading </a:t>
            </a:r>
            <a:r>
              <a:rPr lang="en-US" dirty="0"/>
              <a:t>https://</a:t>
            </a:r>
            <a:r>
              <a:rPr lang="en-US" dirty="0" err="1"/>
              <a:t>www.chef.io</a:t>
            </a:r>
            <a:r>
              <a:rPr lang="en-US" dirty="0"/>
              <a:t>/chef/</a:t>
            </a:r>
            <a:r>
              <a:rPr lang="en-US" dirty="0" err="1"/>
              <a:t>install.sh</a:t>
            </a:r>
            <a:r>
              <a:rPr lang="en-US" dirty="0"/>
              <a:t> to </a:t>
            </a:r>
            <a:r>
              <a:rPr lang="en-US" dirty="0" smtClean="0"/>
              <a:t>file...</a:t>
            </a:r>
            <a:endParaRPr lang="en-US" dirty="0"/>
          </a:p>
          <a:p>
            <a:r>
              <a:rPr lang="en-US" dirty="0" smtClean="0"/>
              <a:t>       </a:t>
            </a:r>
            <a:r>
              <a:rPr lang="en-US" dirty="0"/>
              <a:t>resolving cookbooks for run list: ["</a:t>
            </a:r>
            <a:r>
              <a:rPr lang="en-US" dirty="0" err="1"/>
              <a:t>httpd</a:t>
            </a:r>
            <a:r>
              <a:rPr lang="en-US" dirty="0"/>
              <a:t>::default"</a:t>
            </a:r>
            <a:r>
              <a:rPr lang="en-US" dirty="0" smtClean="0"/>
              <a:t>] </a:t>
            </a:r>
          </a:p>
          <a:p>
            <a:r>
              <a:rPr lang="en-US" dirty="0" smtClean="0"/>
              <a:t>       ...     </a:t>
            </a:r>
          </a:p>
          <a:p>
            <a:r>
              <a:rPr lang="en-US" dirty="0" smtClean="0"/>
              <a:t>       Finished </a:t>
            </a:r>
            <a:r>
              <a:rPr lang="en-US" dirty="0"/>
              <a:t>converging &lt;default-centos-67&gt; (0m27.64s).</a:t>
            </a:r>
          </a:p>
          <a:p>
            <a:r>
              <a:rPr lang="en-US" dirty="0"/>
              <a:t>-----&gt; Kitchen is finished. (0m28.58s)</a:t>
            </a:r>
          </a:p>
        </p:txBody>
      </p:sp>
      <p:sp>
        <p:nvSpPr>
          <p:cNvPr id="3" name="Text Placeholder 2"/>
          <p:cNvSpPr>
            <a:spLocks noGrp="1"/>
          </p:cNvSpPr>
          <p:nvPr>
            <p:ph type="body" sz="quarter" idx="11"/>
          </p:nvPr>
        </p:nvSpPr>
        <p:spPr/>
        <p:txBody>
          <a:bodyPr/>
          <a:lstStyle/>
          <a:p>
            <a:r>
              <a:rPr lang="en-US" dirty="0" smtClean="0"/>
              <a:t>&gt; kitchen converge</a:t>
            </a:r>
            <a:endParaRPr lang="en-US" dirty="0"/>
          </a:p>
        </p:txBody>
      </p:sp>
      <p:sp>
        <p:nvSpPr>
          <p:cNvPr id="7" name="Title 6"/>
          <p:cNvSpPr>
            <a:spLocks noGrp="1"/>
          </p:cNvSpPr>
          <p:nvPr>
            <p:ph type="title"/>
          </p:nvPr>
        </p:nvSpPr>
        <p:spPr/>
        <p:txBody>
          <a:bodyPr/>
          <a:lstStyle/>
          <a:p>
            <a:r>
              <a:rPr lang="en-US" dirty="0" smtClean="0"/>
              <a:t>Re-Converge the Test Instance</a:t>
            </a:r>
            <a:endParaRPr lang="en-US" dirty="0"/>
          </a:p>
        </p:txBody>
      </p:sp>
    </p:spTree>
    <p:extLst>
      <p:ext uri="{BB962C8B-B14F-4D97-AF65-F5344CB8AC3E}">
        <p14:creationId xmlns:p14="http://schemas.microsoft.com/office/powerpoint/2010/main" val="3426855910"/>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-----&gt; Starting Kitchen (v1.11.1)</a:t>
            </a:r>
          </a:p>
          <a:p>
            <a:r>
              <a:rPr lang="en-US" dirty="0"/>
              <a:t>-----&gt; Verifying &lt;default-centos-67&gt;...</a:t>
            </a:r>
          </a:p>
          <a:p>
            <a:r>
              <a:rPr lang="en-US" dirty="0"/>
              <a:t>       Use `/home/chef/</a:t>
            </a:r>
            <a:r>
              <a:rPr lang="en-US" dirty="0" err="1"/>
              <a:t>httpd</a:t>
            </a:r>
            <a:r>
              <a:rPr lang="en-US" dirty="0"/>
              <a:t>/test/recipes/default` for testing</a:t>
            </a:r>
          </a:p>
          <a:p>
            <a:endParaRPr lang="en-US" dirty="0"/>
          </a:p>
          <a:p>
            <a:r>
              <a:rPr lang="en-US" dirty="0"/>
              <a:t>Target:  </a:t>
            </a:r>
            <a:r>
              <a:rPr lang="en-US" dirty="0" err="1"/>
              <a:t>ssh</a:t>
            </a:r>
            <a:r>
              <a:rPr lang="en-US" dirty="0"/>
              <a:t>://kitchen@localhost:32770</a:t>
            </a:r>
          </a:p>
          <a:p>
            <a:endParaRPr lang="en-US" dirty="0"/>
          </a:p>
          <a:p>
            <a:r>
              <a:rPr lang="en-US" dirty="0"/>
              <a:t>  ✔  Port 80 should be listening</a:t>
            </a:r>
          </a:p>
          <a:p>
            <a:r>
              <a:rPr lang="en-US" dirty="0"/>
              <a:t>  ✔  Command curl </a:t>
            </a:r>
            <a:r>
              <a:rPr lang="en-US" dirty="0" err="1"/>
              <a:t>localhost</a:t>
            </a:r>
            <a:r>
              <a:rPr lang="en-US" dirty="0"/>
              <a:t> </a:t>
            </a:r>
            <a:r>
              <a:rPr lang="en-US" dirty="0" err="1"/>
              <a:t>stdout</a:t>
            </a:r>
            <a:r>
              <a:rPr lang="en-US" dirty="0"/>
              <a:t> should match /Welcome Home/</a:t>
            </a:r>
          </a:p>
          <a:p>
            <a:endParaRPr lang="en-US" dirty="0"/>
          </a:p>
          <a:p>
            <a:r>
              <a:rPr lang="en-US" dirty="0"/>
              <a:t>Summary: 2 successful, 0 failures, 0 skipped</a:t>
            </a:r>
            <a:endParaRPr lang="en-US" dirty="0"/>
          </a:p>
        </p:txBody>
      </p:sp>
      <p:sp>
        <p:nvSpPr>
          <p:cNvPr id="3" name="Text Placeholder 2"/>
          <p:cNvSpPr>
            <a:spLocks noGrp="1"/>
          </p:cNvSpPr>
          <p:nvPr>
            <p:ph type="body" sz="quarter" idx="11"/>
          </p:nvPr>
        </p:nvSpPr>
        <p:spPr/>
        <p:txBody>
          <a:bodyPr/>
          <a:lstStyle/>
          <a:p>
            <a:r>
              <a:rPr lang="en-US" dirty="0" smtClean="0"/>
              <a:t>&gt; kitchen verify</a:t>
            </a:r>
            <a:endParaRPr lang="en-US" dirty="0"/>
          </a:p>
        </p:txBody>
      </p:sp>
      <p:sp>
        <p:nvSpPr>
          <p:cNvPr id="6" name="Title 5"/>
          <p:cNvSpPr>
            <a:spLocks noGrp="1"/>
          </p:cNvSpPr>
          <p:nvPr>
            <p:ph type="title"/>
          </p:nvPr>
        </p:nvSpPr>
        <p:spPr/>
        <p:txBody>
          <a:bodyPr/>
          <a:lstStyle/>
          <a:p>
            <a:r>
              <a:rPr lang="en-US" dirty="0" smtClean="0"/>
              <a:t>Re-Verify the Test Instance</a:t>
            </a:r>
            <a:endParaRPr lang="en-US" dirty="0"/>
          </a:p>
        </p:txBody>
      </p:sp>
    </p:spTree>
    <p:extLst>
      <p:ext uri="{BB962C8B-B14F-4D97-AF65-F5344CB8AC3E}">
        <p14:creationId xmlns:p14="http://schemas.microsoft.com/office/powerpoint/2010/main" val="1217527868"/>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The Service</a:t>
            </a:r>
            <a:endParaRPr lang="en-US" dirty="0"/>
          </a:p>
        </p:txBody>
      </p:sp>
      <p:sp>
        <p:nvSpPr>
          <p:cNvPr id="3" name="Subtitle 2"/>
          <p:cNvSpPr>
            <a:spLocks noGrp="1"/>
          </p:cNvSpPr>
          <p:nvPr>
            <p:ph type="subTitle" idx="1"/>
          </p:nvPr>
        </p:nvSpPr>
        <p:spPr/>
        <p:txBody>
          <a:bodyPr/>
          <a:lstStyle/>
          <a:p>
            <a:pPr>
              <a:buFont typeface="Wingdings" charset="2"/>
              <a:buChar char="ü"/>
            </a:pPr>
            <a:r>
              <a:rPr lang="en-US" dirty="0"/>
              <a:t>Create a </a:t>
            </a:r>
            <a:r>
              <a:rPr lang="en-US" dirty="0" smtClean="0"/>
              <a:t>service recipe </a:t>
            </a:r>
            <a:r>
              <a:rPr lang="en-US" dirty="0"/>
              <a:t>that defines the policy:</a:t>
            </a:r>
          </a:p>
          <a:p>
            <a:pPr lvl="1" algn="l"/>
            <a:endParaRPr lang="en-US" b="1" dirty="0">
              <a:solidFill>
                <a:schemeClr val="tx1"/>
              </a:solidFill>
              <a:latin typeface="Courier New" charset="0"/>
              <a:ea typeface="Courier New" charset="0"/>
              <a:cs typeface="Courier New" charset="0"/>
            </a:endParaRPr>
          </a:p>
          <a:p>
            <a:pPr lvl="1" algn="l"/>
            <a:r>
              <a:rPr lang="en-US" b="1" dirty="0">
                <a:solidFill>
                  <a:schemeClr val="tx1"/>
                </a:solidFill>
                <a:latin typeface="Courier New" charset="0"/>
                <a:ea typeface="Courier New" charset="0"/>
                <a:cs typeface="Courier New" charset="0"/>
              </a:rPr>
              <a:t>The </a:t>
            </a:r>
            <a:r>
              <a:rPr lang="en-US" b="1" dirty="0" smtClean="0">
                <a:solidFill>
                  <a:schemeClr val="tx1"/>
                </a:solidFill>
                <a:latin typeface="Courier New" charset="0"/>
                <a:ea typeface="Courier New" charset="0"/>
                <a:cs typeface="Courier New" charset="0"/>
              </a:rPr>
              <a:t>service named '</a:t>
            </a:r>
            <a:r>
              <a:rPr lang="en-US" b="1" dirty="0" err="1" smtClean="0">
                <a:solidFill>
                  <a:schemeClr val="tx1"/>
                </a:solidFill>
                <a:latin typeface="Courier New" charset="0"/>
                <a:ea typeface="Courier New" charset="0"/>
                <a:cs typeface="Courier New" charset="0"/>
              </a:rPr>
              <a:t>httpd</a:t>
            </a:r>
            <a:r>
              <a:rPr lang="en-US" b="1" dirty="0" smtClean="0">
                <a:solidFill>
                  <a:schemeClr val="tx1"/>
                </a:solidFill>
                <a:latin typeface="Courier New" charset="0"/>
                <a:ea typeface="Courier New" charset="0"/>
                <a:cs typeface="Courier New" charset="0"/>
              </a:rPr>
              <a:t>' is started and enabled.</a:t>
            </a:r>
            <a:endParaRPr lang="en-US" b="1" dirty="0">
              <a:solidFill>
                <a:schemeClr val="tx1"/>
              </a:solidFill>
              <a:latin typeface="Courier New" charset="0"/>
              <a:ea typeface="Courier New" charset="0"/>
              <a:cs typeface="Courier New" charset="0"/>
            </a:endParaRPr>
          </a:p>
          <a:p>
            <a:endParaRPr lang="en-US" dirty="0"/>
          </a:p>
          <a:p>
            <a:pPr>
              <a:buFont typeface="Wingdings" charset="2"/>
              <a:buChar char="ü"/>
            </a:pPr>
            <a:r>
              <a:rPr lang="en-US" dirty="0"/>
              <a:t>Remove the </a:t>
            </a:r>
            <a:r>
              <a:rPr lang="en-US" dirty="0" smtClean="0"/>
              <a:t>service resource </a:t>
            </a:r>
            <a:r>
              <a:rPr lang="en-US" dirty="0"/>
              <a:t>from the default recipe</a:t>
            </a:r>
          </a:p>
          <a:p>
            <a:pPr>
              <a:buFont typeface="Wingdings" charset="2"/>
              <a:buChar char="ü"/>
            </a:pPr>
            <a:r>
              <a:rPr lang="en-US" dirty="0"/>
              <a:t>Converge and verify the test instance to ensure there are no failures</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182617" flipH="1">
            <a:off x="12261414" y="6738463"/>
            <a:ext cx="4873752" cy="3436542"/>
          </a:xfrm>
          <a:prstGeom prst="rect">
            <a:avLst/>
          </a:prstGeom>
        </p:spPr>
      </p:pic>
      <p:sp>
        <p:nvSpPr>
          <p:cNvPr id="5" name="Arc 4"/>
          <p:cNvSpPr/>
          <p:nvPr/>
        </p:nvSpPr>
        <p:spPr>
          <a:xfrm rot="12130957">
            <a:off x="12363590" y="7319410"/>
            <a:ext cx="975947" cy="306967"/>
          </a:xfrm>
          <a:prstGeom prst="arc">
            <a:avLst/>
          </a:prstGeom>
          <a:ln>
            <a:solidFill>
              <a:srgbClr val="FFC000"/>
            </a:solidFill>
          </a:ln>
          <a:effectLst>
            <a:outerShdw blurRad="50800" dist="76200" dir="2700000" algn="tl" rotWithShape="0">
              <a:prstClr val="black">
                <a:alpha val="40000"/>
              </a:prstClr>
            </a:outerShdw>
          </a:effectLst>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6" name="Rectangle 5"/>
          <p:cNvSpPr/>
          <p:nvPr/>
        </p:nvSpPr>
        <p:spPr bwMode="auto">
          <a:xfrm>
            <a:off x="9418320" y="6728496"/>
            <a:ext cx="3208274" cy="613933"/>
          </a:xfrm>
          <a:prstGeom prst="rect">
            <a:avLst/>
          </a:prstGeom>
          <a:solidFill>
            <a:srgbClr val="FFC000"/>
          </a:solidFill>
          <a:ln>
            <a:noFill/>
            <a:headEnd type="none" w="med" len="med"/>
            <a:tailEnd type="none" w="med" len="med"/>
          </a:ln>
          <a:effectLst>
            <a:outerShdw blurRad="50800" dist="762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1800" smtClean="0">
                <a:solidFill>
                  <a:schemeClr val="tx2"/>
                </a:solidFill>
              </a:rPr>
              <a:t>My hair will grow back.</a:t>
            </a:r>
            <a:endParaRPr lang="en-US" sz="1800" dirty="0" smtClean="0">
              <a:solidFill>
                <a:schemeClr val="tx2"/>
              </a:solidFill>
            </a:endParaRPr>
          </a:p>
        </p:txBody>
      </p:sp>
    </p:spTree>
    <p:extLst>
      <p:ext uri="{BB962C8B-B14F-4D97-AF65-F5344CB8AC3E}">
        <p14:creationId xmlns:p14="http://schemas.microsoft.com/office/powerpoint/2010/main" val="1551719896"/>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Do Our Tests Really Work?</a:t>
            </a:r>
            <a:endParaRPr lang="en-US" dirty="0"/>
          </a:p>
        </p:txBody>
      </p:sp>
      <p:sp>
        <p:nvSpPr>
          <p:cNvPr id="3" name="Subtitle 2"/>
          <p:cNvSpPr>
            <a:spLocks noGrp="1"/>
          </p:cNvSpPr>
          <p:nvPr>
            <p:ph type="subTitle" idx="1"/>
          </p:nvPr>
        </p:nvSpPr>
        <p:spPr/>
        <p:txBody>
          <a:bodyPr/>
          <a:lstStyle/>
          <a:p>
            <a:r>
              <a:rPr lang="en-US" dirty="0" smtClean="0"/>
              <a:t>What if we removed code from within the recipes and ran the tests?</a:t>
            </a:r>
          </a:p>
        </p:txBody>
      </p:sp>
    </p:spTree>
    <p:extLst>
      <p:ext uri="{BB962C8B-B14F-4D97-AF65-F5344CB8AC3E}">
        <p14:creationId xmlns:p14="http://schemas.microsoft.com/office/powerpoint/2010/main" val="2848035078"/>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Heckling Your Code</a:t>
            </a:r>
            <a:endParaRPr lang="en-US" dirty="0"/>
          </a:p>
        </p:txBody>
      </p:sp>
      <p:sp>
        <p:nvSpPr>
          <p:cNvPr id="3" name="Subtitle 2"/>
          <p:cNvSpPr>
            <a:spLocks noGrp="1"/>
          </p:cNvSpPr>
          <p:nvPr>
            <p:ph type="subTitle" idx="1"/>
          </p:nvPr>
        </p:nvSpPr>
        <p:spPr/>
        <p:txBody>
          <a:bodyPr/>
          <a:lstStyle/>
          <a:p>
            <a:r>
              <a:rPr lang="en-US" dirty="0" smtClean="0"/>
              <a:t>Mutation testing is used to design new software tests and evaluate the quality of existing software tests. Mutation testing involves modifying a program in small ways.</a:t>
            </a:r>
            <a:endParaRPr lang="en-US" dirty="0"/>
          </a:p>
        </p:txBody>
      </p:sp>
    </p:spTree>
    <p:extLst>
      <p:ext uri="{BB962C8B-B14F-4D97-AF65-F5344CB8AC3E}">
        <p14:creationId xmlns:p14="http://schemas.microsoft.com/office/powerpoint/2010/main" val="2145004106"/>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Heckle That Code</a:t>
            </a:r>
            <a:endParaRPr lang="en-US" dirty="0"/>
          </a:p>
        </p:txBody>
      </p:sp>
      <p:sp>
        <p:nvSpPr>
          <p:cNvPr id="3" name="Content Placeholder 2"/>
          <p:cNvSpPr>
            <a:spLocks noGrp="1"/>
          </p:cNvSpPr>
          <p:nvPr>
            <p:ph sz="quarter" idx="11"/>
          </p:nvPr>
        </p:nvSpPr>
        <p:spPr/>
        <p:txBody>
          <a:bodyPr/>
          <a:lstStyle/>
          <a:p>
            <a:r>
              <a:rPr lang="en-US" dirty="0" smtClean="0"/>
              <a:t>It could be a game show. Maybe on Twitch?</a:t>
            </a:r>
            <a:endParaRPr lang="en-US" dirty="0"/>
          </a:p>
        </p:txBody>
      </p:sp>
      <p:sp>
        <p:nvSpPr>
          <p:cNvPr id="4" name="Text Placeholder 3"/>
          <p:cNvSpPr>
            <a:spLocks noGrp="1"/>
          </p:cNvSpPr>
          <p:nvPr>
            <p:ph type="body" sz="quarter" idx="10"/>
          </p:nvPr>
        </p:nvSpPr>
        <p:spPr/>
        <p:txBody>
          <a:bodyPr/>
          <a:lstStyle/>
          <a:p>
            <a:pPr marL="342900" indent="-342900">
              <a:buFont typeface="Wingdings" charset="2"/>
              <a:buChar char="q"/>
            </a:pPr>
            <a:r>
              <a:rPr lang="en-US" dirty="0" smtClean="0"/>
              <a:t>Remove / Comment source code</a:t>
            </a:r>
          </a:p>
          <a:p>
            <a:pPr marL="342900" indent="-342900">
              <a:buFont typeface="Wingdings" charset="2"/>
              <a:buChar char="q"/>
            </a:pPr>
            <a:r>
              <a:rPr lang="en-US" dirty="0"/>
              <a:t>Converge the cookbook and execute the tests</a:t>
            </a:r>
          </a:p>
          <a:p>
            <a:pPr marL="342900" indent="-342900">
              <a:buFont typeface="Wingdings" charset="2"/>
              <a:buChar char="q"/>
            </a:pPr>
            <a:endParaRPr lang="en-US" dirty="0"/>
          </a:p>
        </p:txBody>
      </p:sp>
    </p:spTree>
    <p:extLst>
      <p:ext uri="{BB962C8B-B14F-4D97-AF65-F5344CB8AC3E}">
        <p14:creationId xmlns:p14="http://schemas.microsoft.com/office/powerpoint/2010/main" val="4128408095"/>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Comment Out Key Code Within the Default Recipe</a:t>
            </a:r>
            <a:endParaRPr lang="en-US" sz="4800" dirty="0"/>
          </a:p>
        </p:txBody>
      </p:sp>
      <p:sp>
        <p:nvSpPr>
          <p:cNvPr id="3" name="Content Placeholder 2"/>
          <p:cNvSpPr>
            <a:spLocks noGrp="1"/>
          </p:cNvSpPr>
          <p:nvPr>
            <p:ph sz="quarter" idx="10"/>
          </p:nvPr>
        </p:nvSpPr>
        <p:spPr/>
        <p:txBody>
          <a:bodyPr/>
          <a:lstStyle/>
          <a:p>
            <a:r>
              <a:rPr lang="en-US" dirty="0"/>
              <a:t>#</a:t>
            </a:r>
          </a:p>
          <a:p>
            <a:r>
              <a:rPr lang="en-US" dirty="0"/>
              <a:t># Cookbook Name:: </a:t>
            </a:r>
            <a:r>
              <a:rPr lang="en-US" dirty="0" err="1"/>
              <a:t>httpd</a:t>
            </a:r>
            <a:endParaRPr lang="en-US" dirty="0"/>
          </a:p>
          <a:p>
            <a:r>
              <a:rPr lang="en-US" dirty="0"/>
              <a:t># Recipe:: default</a:t>
            </a:r>
          </a:p>
          <a:p>
            <a:r>
              <a:rPr lang="en-US" dirty="0"/>
              <a:t>#</a:t>
            </a:r>
          </a:p>
          <a:p>
            <a:r>
              <a:rPr lang="en-US" dirty="0"/>
              <a:t># Copyright (c) 2015 The Authors, All Rights Reserved.</a:t>
            </a:r>
          </a:p>
          <a:p>
            <a:r>
              <a:rPr lang="en-US" dirty="0" smtClean="0"/>
              <a:t># </a:t>
            </a:r>
            <a:r>
              <a:rPr lang="en-US" dirty="0" err="1" smtClean="0"/>
              <a:t>include_recipe</a:t>
            </a:r>
            <a:r>
              <a:rPr lang="en-US" dirty="0" smtClean="0"/>
              <a:t> </a:t>
            </a:r>
            <a:r>
              <a:rPr lang="en-US" dirty="0"/>
              <a:t>'</a:t>
            </a:r>
            <a:r>
              <a:rPr lang="en-US" dirty="0" err="1"/>
              <a:t>httpd</a:t>
            </a:r>
            <a:r>
              <a:rPr lang="en-US" dirty="0"/>
              <a:t>::install</a:t>
            </a:r>
            <a:r>
              <a:rPr lang="en-US" dirty="0" smtClean="0"/>
              <a:t>'</a:t>
            </a:r>
          </a:p>
          <a:p>
            <a:r>
              <a:rPr lang="en-US" dirty="0" err="1" smtClean="0"/>
              <a:t>include_recipe</a:t>
            </a:r>
            <a:r>
              <a:rPr lang="en-US" dirty="0" smtClean="0"/>
              <a:t> '</a:t>
            </a:r>
            <a:r>
              <a:rPr lang="en-US" dirty="0" err="1" smtClean="0"/>
              <a:t>httpd</a:t>
            </a:r>
            <a:r>
              <a:rPr lang="en-US" dirty="0" smtClean="0"/>
              <a:t>::configuration</a:t>
            </a:r>
            <a:endParaRPr lang="en-US" dirty="0"/>
          </a:p>
          <a:p>
            <a:r>
              <a:rPr lang="en-US" dirty="0" err="1" smtClean="0"/>
              <a:t>include_recipe</a:t>
            </a:r>
            <a:r>
              <a:rPr lang="en-US" dirty="0" smtClean="0"/>
              <a:t> </a:t>
            </a:r>
            <a:r>
              <a:rPr lang="en-US" dirty="0"/>
              <a:t>'</a:t>
            </a:r>
            <a:r>
              <a:rPr lang="en-US" dirty="0" err="1"/>
              <a:t>httpd</a:t>
            </a:r>
            <a:r>
              <a:rPr lang="en-US" dirty="0"/>
              <a:t>::service'</a:t>
            </a:r>
          </a:p>
          <a:p>
            <a:endParaRPr lang="en-US" dirty="0"/>
          </a:p>
        </p:txBody>
      </p:sp>
      <p:sp>
        <p:nvSpPr>
          <p:cNvPr id="4" name="Text Placeholder 3"/>
          <p:cNvSpPr>
            <a:spLocks noGrp="1"/>
          </p:cNvSpPr>
          <p:nvPr>
            <p:ph type="body" sz="quarter" idx="11"/>
          </p:nvPr>
        </p:nvSpPr>
        <p:spPr/>
        <p:txBody>
          <a:bodyPr/>
          <a:lstStyle/>
          <a:p>
            <a:r>
              <a:rPr lang="en-US" dirty="0" smtClean="0"/>
              <a:t>~/</a:t>
            </a:r>
            <a:r>
              <a:rPr lang="en-US" dirty="0" err="1" smtClean="0"/>
              <a:t>httpd</a:t>
            </a:r>
            <a:r>
              <a:rPr lang="en-US" dirty="0" smtClean="0"/>
              <a:t>/recipes/</a:t>
            </a:r>
            <a:r>
              <a:rPr lang="en-US" dirty="0" err="1" smtClean="0"/>
              <a:t>default.rb</a:t>
            </a:r>
            <a:endParaRPr lang="en-US" dirty="0"/>
          </a:p>
        </p:txBody>
      </p:sp>
      <p:sp>
        <p:nvSpPr>
          <p:cNvPr id="5" name="Text Placeholder 4"/>
          <p:cNvSpPr>
            <a:spLocks noGrp="1"/>
          </p:cNvSpPr>
          <p:nvPr>
            <p:ph type="body" sz="quarter" idx="12"/>
          </p:nvPr>
        </p:nvSpPr>
        <p:spPr>
          <a:xfrm>
            <a:off x="1124446" y="4741538"/>
            <a:ext cx="14404273" cy="624942"/>
          </a:xfrm>
          <a:solidFill>
            <a:srgbClr val="108001">
              <a:alpha val="25000"/>
            </a:srgbClr>
          </a:solidFill>
        </p:spPr>
        <p:txBody>
          <a:bodyPr/>
          <a:lstStyle/>
          <a:p>
            <a:endParaRPr lang="en-US" dirty="0"/>
          </a:p>
        </p:txBody>
      </p:sp>
    </p:spTree>
    <p:extLst>
      <p:ext uri="{BB962C8B-B14F-4D97-AF65-F5344CB8AC3E}">
        <p14:creationId xmlns:p14="http://schemas.microsoft.com/office/powerpoint/2010/main" val="247617088"/>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Modular Cookbook Recipes</a:t>
            </a:r>
            <a:endParaRPr lang="en-US" dirty="0"/>
          </a:p>
        </p:txBody>
      </p:sp>
      <p:sp>
        <p:nvSpPr>
          <p:cNvPr id="10" name="Right Bracket 9"/>
          <p:cNvSpPr/>
          <p:nvPr/>
        </p:nvSpPr>
        <p:spPr>
          <a:xfrm flipH="1">
            <a:off x="4632701" y="4591037"/>
            <a:ext cx="318821" cy="3332347"/>
          </a:xfrm>
          <a:prstGeom prst="rightBracket">
            <a:avLst/>
          </a:prstGeom>
          <a:ln>
            <a:solidFill>
              <a:schemeClr val="tx1">
                <a:lumMod val="60000"/>
                <a:lumOff val="40000"/>
              </a:schemeClr>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grpSp>
        <p:nvGrpSpPr>
          <p:cNvPr id="55" name="Group 54"/>
          <p:cNvGrpSpPr/>
          <p:nvPr/>
        </p:nvGrpSpPr>
        <p:grpSpPr>
          <a:xfrm>
            <a:off x="2549285" y="3147331"/>
            <a:ext cx="5152082" cy="4911788"/>
            <a:chOff x="1682671" y="3147332"/>
            <a:chExt cx="5152082" cy="4911788"/>
          </a:xfrm>
        </p:grpSpPr>
        <p:sp>
          <p:nvSpPr>
            <p:cNvPr id="53" name="Rectangle 52"/>
            <p:cNvSpPr/>
            <p:nvPr/>
          </p:nvSpPr>
          <p:spPr bwMode="auto">
            <a:xfrm>
              <a:off x="1682671" y="3147332"/>
              <a:ext cx="5152082" cy="4911788"/>
            </a:xfrm>
            <a:prstGeom prst="rect">
              <a:avLst/>
            </a:prstGeom>
            <a:solidFill>
              <a:schemeClr val="accent3">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t" anchorCtr="0" compatLnSpc="1">
              <a:prstTxWarp prst="textNoShape">
                <a:avLst/>
              </a:prstTxWarp>
            </a:bodyPr>
            <a:lstStyle/>
            <a:p>
              <a:pPr algn="r" defTabSz="914099"/>
              <a:r>
                <a:rPr lang="en-US" sz="4000" b="1" dirty="0" err="1" smtClean="0">
                  <a:solidFill>
                    <a:schemeClr val="accent3">
                      <a:lumMod val="50000"/>
                    </a:schemeClr>
                  </a:solidFill>
                </a:rPr>
                <a:t>httpd</a:t>
              </a:r>
              <a:endParaRPr lang="en-US" sz="4400" b="1" dirty="0" smtClean="0">
                <a:solidFill>
                  <a:schemeClr val="accent3">
                    <a:lumMod val="50000"/>
                  </a:schemeClr>
                </a:solidFill>
              </a:endParaRPr>
            </a:p>
          </p:txBody>
        </p:sp>
        <p:sp>
          <p:nvSpPr>
            <p:cNvPr id="6" name="Round Diagonal Corner Rectangle 5"/>
            <p:cNvSpPr/>
            <p:nvPr/>
          </p:nvSpPr>
          <p:spPr bwMode="auto">
            <a:xfrm>
              <a:off x="4185335" y="4591198"/>
              <a:ext cx="2478934" cy="919880"/>
            </a:xfrm>
            <a:prstGeom prst="round2DiagRect">
              <a:avLst/>
            </a:prstGeom>
            <a:solidFill>
              <a:schemeClr val="accent4"/>
            </a:solidFill>
            <a:ln w="76200">
              <a:solidFill>
                <a:schemeClr val="accent4"/>
              </a:solid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t" anchorCtr="0" compatLnSpc="1">
              <a:prstTxWarp prst="textNoShape">
                <a:avLst/>
              </a:prstTxWarp>
            </a:bodyPr>
            <a:lstStyle/>
            <a:p>
              <a:pPr defTabSz="914099"/>
              <a:r>
                <a:rPr lang="en-US" sz="2400" dirty="0" smtClean="0">
                  <a:solidFill>
                    <a:schemeClr val="bg1"/>
                  </a:solidFill>
                </a:rPr>
                <a:t>install</a:t>
              </a:r>
            </a:p>
          </p:txBody>
        </p:sp>
        <p:sp>
          <p:nvSpPr>
            <p:cNvPr id="7" name="Round Diagonal Corner Rectangle 6"/>
            <p:cNvSpPr/>
            <p:nvPr/>
          </p:nvSpPr>
          <p:spPr bwMode="auto">
            <a:xfrm>
              <a:off x="4185334" y="5714406"/>
              <a:ext cx="2478935" cy="919880"/>
            </a:xfrm>
            <a:prstGeom prst="round2DiagRect">
              <a:avLst/>
            </a:prstGeom>
            <a:solidFill>
              <a:schemeClr val="accent5"/>
            </a:solidFill>
            <a:ln w="76200">
              <a:solidFill>
                <a:schemeClr val="accent5"/>
              </a:solid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t" anchorCtr="0" compatLnSpc="1">
              <a:prstTxWarp prst="textNoShape">
                <a:avLst/>
              </a:prstTxWarp>
            </a:bodyPr>
            <a:lstStyle/>
            <a:p>
              <a:pPr defTabSz="914099"/>
              <a:r>
                <a:rPr lang="en-US" sz="2400" dirty="0" smtClean="0">
                  <a:solidFill>
                    <a:schemeClr val="bg1"/>
                  </a:solidFill>
                </a:rPr>
                <a:t>configuration</a:t>
              </a:r>
            </a:p>
          </p:txBody>
        </p:sp>
        <p:sp>
          <p:nvSpPr>
            <p:cNvPr id="8" name="Round Diagonal Corner Rectangle 7"/>
            <p:cNvSpPr/>
            <p:nvPr/>
          </p:nvSpPr>
          <p:spPr bwMode="auto">
            <a:xfrm>
              <a:off x="4185335" y="6837614"/>
              <a:ext cx="2478934" cy="919880"/>
            </a:xfrm>
            <a:prstGeom prst="round2DiagRect">
              <a:avLst/>
            </a:prstGeom>
            <a:solidFill>
              <a:srgbClr val="C97D9A"/>
            </a:solidFill>
            <a:ln w="76200">
              <a:solidFill>
                <a:srgbClr val="C97D9A"/>
              </a:solid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t" anchorCtr="0" compatLnSpc="1">
              <a:prstTxWarp prst="textNoShape">
                <a:avLst/>
              </a:prstTxWarp>
            </a:bodyPr>
            <a:lstStyle/>
            <a:p>
              <a:pPr defTabSz="914099"/>
              <a:r>
                <a:rPr lang="en-US" dirty="0" smtClean="0">
                  <a:solidFill>
                    <a:schemeClr val="bg1"/>
                  </a:solidFill>
                </a:rPr>
                <a:t>service</a:t>
              </a:r>
            </a:p>
          </p:txBody>
        </p:sp>
        <p:cxnSp>
          <p:nvCxnSpPr>
            <p:cNvPr id="14" name="Straight Connector 13"/>
            <p:cNvCxnSpPr>
              <a:stCxn id="4" idx="1"/>
            </p:cNvCxnSpPr>
            <p:nvPr/>
          </p:nvCxnSpPr>
          <p:spPr>
            <a:xfrm>
              <a:off x="2674600" y="4852816"/>
              <a:ext cx="15825" cy="1381590"/>
            </a:xfrm>
            <a:prstGeom prst="line">
              <a:avLst/>
            </a:prstGeom>
            <a:ln>
              <a:solidFill>
                <a:schemeClr val="tx1">
                  <a:lumMod val="60000"/>
                  <a:lumOff val="40000"/>
                </a:schemeClr>
              </a:solidFill>
            </a:ln>
          </p:spPr>
          <p:style>
            <a:lnRef idx="3">
              <a:schemeClr val="accent1"/>
            </a:lnRef>
            <a:fillRef idx="0">
              <a:schemeClr val="accent1"/>
            </a:fillRef>
            <a:effectRef idx="2">
              <a:schemeClr val="accent1"/>
            </a:effectRef>
            <a:fontRef idx="minor">
              <a:schemeClr val="tx1"/>
            </a:fontRef>
          </p:style>
        </p:cxnSp>
        <p:cxnSp>
          <p:nvCxnSpPr>
            <p:cNvPr id="16" name="Straight Connector 15"/>
            <p:cNvCxnSpPr>
              <a:endCxn id="10" idx="2"/>
            </p:cNvCxnSpPr>
            <p:nvPr/>
          </p:nvCxnSpPr>
          <p:spPr>
            <a:xfrm>
              <a:off x="2690425" y="6234406"/>
              <a:ext cx="1075662" cy="22806"/>
            </a:xfrm>
            <a:prstGeom prst="line">
              <a:avLst/>
            </a:prstGeom>
            <a:ln>
              <a:solidFill>
                <a:schemeClr val="tx1">
                  <a:lumMod val="60000"/>
                  <a:lumOff val="40000"/>
                </a:schemeClr>
              </a:solidFill>
            </a:ln>
          </p:spPr>
          <p:style>
            <a:lnRef idx="3">
              <a:schemeClr val="accent1"/>
            </a:lnRef>
            <a:fillRef idx="0">
              <a:schemeClr val="accent1"/>
            </a:fillRef>
            <a:effectRef idx="2">
              <a:schemeClr val="accent1"/>
            </a:effectRef>
            <a:fontRef idx="minor">
              <a:schemeClr val="tx1"/>
            </a:fontRef>
          </p:style>
        </p:cxnSp>
        <p:sp>
          <p:nvSpPr>
            <p:cNvPr id="4" name="Round Diagonal Corner Rectangle 3"/>
            <p:cNvSpPr/>
            <p:nvPr/>
          </p:nvSpPr>
          <p:spPr bwMode="auto">
            <a:xfrm>
              <a:off x="1814588" y="3271838"/>
              <a:ext cx="1720024" cy="1580978"/>
            </a:xfrm>
            <a:prstGeom prst="round2DiagRect">
              <a:avLst/>
            </a:prstGeom>
            <a:solidFill>
              <a:schemeClr val="accent1"/>
            </a:solidFill>
            <a:ln w="76200">
              <a:solidFill>
                <a:schemeClr val="accent1"/>
              </a:solid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t" anchorCtr="0" compatLnSpc="1">
              <a:prstTxWarp prst="textNoShape">
                <a:avLst/>
              </a:prstTxWarp>
            </a:bodyPr>
            <a:lstStyle/>
            <a:p>
              <a:pPr defTabSz="914099"/>
              <a:r>
                <a:rPr lang="en-US" sz="2400" dirty="0" smtClean="0">
                  <a:solidFill>
                    <a:schemeClr val="bg1"/>
                  </a:solidFill>
                </a:rPr>
                <a:t>default</a:t>
              </a:r>
            </a:p>
          </p:txBody>
        </p:sp>
        <p:cxnSp>
          <p:nvCxnSpPr>
            <p:cNvPr id="37" name="Straight Connector 36"/>
            <p:cNvCxnSpPr/>
            <p:nvPr/>
          </p:nvCxnSpPr>
          <p:spPr>
            <a:xfrm>
              <a:off x="1993001" y="3992813"/>
              <a:ext cx="697424" cy="0"/>
            </a:xfrm>
            <a:prstGeom prst="line">
              <a:avLst/>
            </a:prstGeom>
            <a:ln w="152400">
              <a:solidFill>
                <a:schemeClr val="accent4"/>
              </a:solidFill>
            </a:ln>
          </p:spPr>
          <p:style>
            <a:lnRef idx="3">
              <a:schemeClr val="accent1"/>
            </a:lnRef>
            <a:fillRef idx="0">
              <a:schemeClr val="accent1"/>
            </a:fillRef>
            <a:effectRef idx="2">
              <a:schemeClr val="accent1"/>
            </a:effectRef>
            <a:fontRef idx="minor">
              <a:schemeClr val="tx1"/>
            </a:fontRef>
          </p:style>
        </p:cxnSp>
        <p:cxnSp>
          <p:nvCxnSpPr>
            <p:cNvPr id="38" name="Straight Connector 37"/>
            <p:cNvCxnSpPr/>
            <p:nvPr/>
          </p:nvCxnSpPr>
          <p:spPr>
            <a:xfrm>
              <a:off x="1993001" y="4269200"/>
              <a:ext cx="697424" cy="0"/>
            </a:xfrm>
            <a:prstGeom prst="line">
              <a:avLst/>
            </a:prstGeom>
            <a:ln w="152400">
              <a:solidFill>
                <a:schemeClr val="accent5"/>
              </a:solidFill>
            </a:ln>
          </p:spPr>
          <p:style>
            <a:lnRef idx="3">
              <a:schemeClr val="accent1"/>
            </a:lnRef>
            <a:fillRef idx="0">
              <a:schemeClr val="accent1"/>
            </a:fillRef>
            <a:effectRef idx="2">
              <a:schemeClr val="accent1"/>
            </a:effectRef>
            <a:fontRef idx="minor">
              <a:schemeClr val="tx1"/>
            </a:fontRef>
          </p:style>
        </p:cxnSp>
        <p:cxnSp>
          <p:nvCxnSpPr>
            <p:cNvPr id="39" name="Straight Connector 38"/>
            <p:cNvCxnSpPr/>
            <p:nvPr/>
          </p:nvCxnSpPr>
          <p:spPr>
            <a:xfrm>
              <a:off x="1993001" y="4517172"/>
              <a:ext cx="697424" cy="0"/>
            </a:xfrm>
            <a:prstGeom prst="line">
              <a:avLst/>
            </a:prstGeom>
            <a:ln w="152400">
              <a:solidFill>
                <a:srgbClr val="C97D9A"/>
              </a:solidFill>
            </a:ln>
          </p:spPr>
          <p:style>
            <a:lnRef idx="3">
              <a:schemeClr val="accent1"/>
            </a:lnRef>
            <a:fillRef idx="0">
              <a:schemeClr val="accent1"/>
            </a:fillRef>
            <a:effectRef idx="2">
              <a:schemeClr val="accent1"/>
            </a:effectRef>
            <a:fontRef idx="minor">
              <a:schemeClr val="tx1"/>
            </a:fontRef>
          </p:style>
        </p:cxnSp>
      </p:grpSp>
      <p:sp>
        <p:nvSpPr>
          <p:cNvPr id="54" name="Rectangle 53"/>
          <p:cNvSpPr/>
          <p:nvPr/>
        </p:nvSpPr>
        <p:spPr bwMode="auto">
          <a:xfrm>
            <a:off x="8579014" y="3147331"/>
            <a:ext cx="5152082" cy="4911788"/>
          </a:xfrm>
          <a:prstGeom prst="rect">
            <a:avLst/>
          </a:prstGeom>
          <a:solidFill>
            <a:schemeClr val="accent3">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t" anchorCtr="0" compatLnSpc="1">
            <a:prstTxWarp prst="textNoShape">
              <a:avLst/>
            </a:prstTxWarp>
          </a:bodyPr>
          <a:lstStyle/>
          <a:p>
            <a:pPr algn="r" defTabSz="914099"/>
            <a:r>
              <a:rPr lang="en-US" sz="4000" b="1" dirty="0" err="1" smtClean="0">
                <a:solidFill>
                  <a:schemeClr val="accent3">
                    <a:lumMod val="50000"/>
                  </a:schemeClr>
                </a:solidFill>
              </a:rPr>
              <a:t>wordpress</a:t>
            </a:r>
            <a:endParaRPr lang="en-US" sz="4400" b="1" dirty="0" smtClean="0">
              <a:solidFill>
                <a:schemeClr val="accent3">
                  <a:lumMod val="50000"/>
                </a:schemeClr>
              </a:solidFill>
            </a:endParaRPr>
          </a:p>
        </p:txBody>
      </p:sp>
      <p:sp>
        <p:nvSpPr>
          <p:cNvPr id="61" name="Round Diagonal Corner Rectangle 60"/>
          <p:cNvSpPr/>
          <p:nvPr/>
        </p:nvSpPr>
        <p:spPr bwMode="auto">
          <a:xfrm>
            <a:off x="8832188" y="3271837"/>
            <a:ext cx="1720024" cy="1580978"/>
          </a:xfrm>
          <a:prstGeom prst="round2DiagRect">
            <a:avLst/>
          </a:prstGeom>
          <a:solidFill>
            <a:schemeClr val="accent1"/>
          </a:solidFill>
          <a:ln w="76200">
            <a:solidFill>
              <a:schemeClr val="accent1"/>
            </a:solid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t" anchorCtr="0" compatLnSpc="1">
            <a:prstTxWarp prst="textNoShape">
              <a:avLst/>
            </a:prstTxWarp>
          </a:bodyPr>
          <a:lstStyle/>
          <a:p>
            <a:pPr defTabSz="914099"/>
            <a:r>
              <a:rPr lang="en-US" sz="2400" dirty="0" smtClean="0">
                <a:solidFill>
                  <a:schemeClr val="bg1"/>
                </a:solidFill>
              </a:rPr>
              <a:t>default</a:t>
            </a:r>
          </a:p>
        </p:txBody>
      </p:sp>
      <p:cxnSp>
        <p:nvCxnSpPr>
          <p:cNvPr id="62" name="Straight Connector 61"/>
          <p:cNvCxnSpPr/>
          <p:nvPr/>
        </p:nvCxnSpPr>
        <p:spPr>
          <a:xfrm>
            <a:off x="9010601" y="3992812"/>
            <a:ext cx="697424" cy="0"/>
          </a:xfrm>
          <a:prstGeom prst="line">
            <a:avLst/>
          </a:prstGeom>
          <a:ln w="152400">
            <a:solidFill>
              <a:schemeClr val="accent4"/>
            </a:solidFill>
          </a:ln>
        </p:spPr>
        <p:style>
          <a:lnRef idx="3">
            <a:schemeClr val="accent1"/>
          </a:lnRef>
          <a:fillRef idx="0">
            <a:schemeClr val="accent1"/>
          </a:fillRef>
          <a:effectRef idx="2">
            <a:schemeClr val="accent1"/>
          </a:effectRef>
          <a:fontRef idx="minor">
            <a:schemeClr val="tx1"/>
          </a:fontRef>
        </p:style>
      </p:cxnSp>
      <p:cxnSp>
        <p:nvCxnSpPr>
          <p:cNvPr id="63" name="Straight Connector 62"/>
          <p:cNvCxnSpPr/>
          <p:nvPr/>
        </p:nvCxnSpPr>
        <p:spPr>
          <a:xfrm>
            <a:off x="9010601" y="4269199"/>
            <a:ext cx="697424" cy="0"/>
          </a:xfrm>
          <a:prstGeom prst="line">
            <a:avLst/>
          </a:prstGeom>
          <a:ln w="152400">
            <a:solidFill>
              <a:srgbClr val="C00000"/>
            </a:solidFill>
          </a:ln>
        </p:spPr>
        <p:style>
          <a:lnRef idx="3">
            <a:schemeClr val="accent1"/>
          </a:lnRef>
          <a:fillRef idx="0">
            <a:schemeClr val="accent1"/>
          </a:fillRef>
          <a:effectRef idx="2">
            <a:schemeClr val="accent1"/>
          </a:effectRef>
          <a:fontRef idx="minor">
            <a:schemeClr val="tx1"/>
          </a:fontRef>
        </p:style>
      </p:cxnSp>
      <p:cxnSp>
        <p:nvCxnSpPr>
          <p:cNvPr id="64" name="Straight Connector 63"/>
          <p:cNvCxnSpPr/>
          <p:nvPr/>
        </p:nvCxnSpPr>
        <p:spPr>
          <a:xfrm>
            <a:off x="9010601" y="4517171"/>
            <a:ext cx="697424" cy="0"/>
          </a:xfrm>
          <a:prstGeom prst="line">
            <a:avLst/>
          </a:prstGeom>
          <a:ln w="152400">
            <a:solidFill>
              <a:srgbClr val="C97D9A"/>
            </a:solidFill>
          </a:ln>
        </p:spPr>
        <p:style>
          <a:lnRef idx="3">
            <a:schemeClr val="accent1"/>
          </a:lnRef>
          <a:fillRef idx="0">
            <a:schemeClr val="accent1"/>
          </a:fillRef>
          <a:effectRef idx="2">
            <a:schemeClr val="accent1"/>
          </a:effectRef>
          <a:fontRef idx="minor">
            <a:schemeClr val="tx1"/>
          </a:fontRef>
        </p:style>
      </p:cxnSp>
      <p:cxnSp>
        <p:nvCxnSpPr>
          <p:cNvPr id="65" name="Straight Connector 64"/>
          <p:cNvCxnSpPr/>
          <p:nvPr/>
        </p:nvCxnSpPr>
        <p:spPr>
          <a:xfrm>
            <a:off x="9729279" y="4912430"/>
            <a:ext cx="0" cy="2407930"/>
          </a:xfrm>
          <a:prstGeom prst="line">
            <a:avLst/>
          </a:prstGeom>
          <a:ln>
            <a:solidFill>
              <a:schemeClr val="tx1">
                <a:lumMod val="60000"/>
                <a:lumOff val="40000"/>
              </a:schemeClr>
            </a:solidFill>
          </a:ln>
        </p:spPr>
        <p:style>
          <a:lnRef idx="3">
            <a:schemeClr val="accent1"/>
          </a:lnRef>
          <a:fillRef idx="0">
            <a:schemeClr val="accent1"/>
          </a:fillRef>
          <a:effectRef idx="2">
            <a:schemeClr val="accent1"/>
          </a:effectRef>
          <a:fontRef idx="minor">
            <a:schemeClr val="tx1"/>
          </a:fontRef>
        </p:style>
      </p:cxnSp>
      <p:cxnSp>
        <p:nvCxnSpPr>
          <p:cNvPr id="66" name="Straight Connector 65"/>
          <p:cNvCxnSpPr/>
          <p:nvPr/>
        </p:nvCxnSpPr>
        <p:spPr>
          <a:xfrm flipV="1">
            <a:off x="8144385" y="5142280"/>
            <a:ext cx="1584894" cy="14512"/>
          </a:xfrm>
          <a:prstGeom prst="line">
            <a:avLst/>
          </a:prstGeom>
          <a:ln>
            <a:solidFill>
              <a:schemeClr val="tx1">
                <a:lumMod val="60000"/>
                <a:lumOff val="40000"/>
              </a:schemeClr>
            </a:solidFill>
          </a:ln>
        </p:spPr>
        <p:style>
          <a:lnRef idx="3">
            <a:schemeClr val="accent1"/>
          </a:lnRef>
          <a:fillRef idx="0">
            <a:schemeClr val="accent1"/>
          </a:fillRef>
          <a:effectRef idx="2">
            <a:schemeClr val="accent1"/>
          </a:effectRef>
          <a:fontRef idx="minor">
            <a:schemeClr val="tx1"/>
          </a:fontRef>
        </p:style>
      </p:cxnSp>
      <p:cxnSp>
        <p:nvCxnSpPr>
          <p:cNvPr id="72" name="Straight Connector 71"/>
          <p:cNvCxnSpPr/>
          <p:nvPr/>
        </p:nvCxnSpPr>
        <p:spPr>
          <a:xfrm>
            <a:off x="8144385" y="7297553"/>
            <a:ext cx="1584894" cy="22807"/>
          </a:xfrm>
          <a:prstGeom prst="line">
            <a:avLst/>
          </a:prstGeom>
          <a:ln>
            <a:solidFill>
              <a:schemeClr val="tx1">
                <a:lumMod val="60000"/>
                <a:lumOff val="40000"/>
              </a:schemeClr>
            </a:solidFill>
          </a:ln>
        </p:spPr>
        <p:style>
          <a:lnRef idx="3">
            <a:schemeClr val="accent1"/>
          </a:lnRef>
          <a:fillRef idx="0">
            <a:schemeClr val="accent1"/>
          </a:fillRef>
          <a:effectRef idx="2">
            <a:schemeClr val="accent1"/>
          </a:effectRef>
          <a:fontRef idx="minor">
            <a:schemeClr val="tx1"/>
          </a:fontRef>
        </p:style>
      </p:cxnSp>
      <p:cxnSp>
        <p:nvCxnSpPr>
          <p:cNvPr id="76" name="Straight Connector 75"/>
          <p:cNvCxnSpPr>
            <a:endCxn id="82" idx="2"/>
          </p:cNvCxnSpPr>
          <p:nvPr/>
        </p:nvCxnSpPr>
        <p:spPr>
          <a:xfrm flipV="1">
            <a:off x="9729279" y="6257210"/>
            <a:ext cx="942869" cy="14512"/>
          </a:xfrm>
          <a:prstGeom prst="line">
            <a:avLst/>
          </a:prstGeom>
          <a:ln>
            <a:solidFill>
              <a:schemeClr val="tx1">
                <a:lumMod val="60000"/>
                <a:lumOff val="40000"/>
              </a:schemeClr>
            </a:solidFill>
          </a:ln>
        </p:spPr>
        <p:style>
          <a:lnRef idx="3">
            <a:schemeClr val="accent1"/>
          </a:lnRef>
          <a:fillRef idx="0">
            <a:schemeClr val="accent1"/>
          </a:fillRef>
          <a:effectRef idx="2">
            <a:schemeClr val="accent1"/>
          </a:effectRef>
          <a:fontRef idx="minor">
            <a:schemeClr val="tx1"/>
          </a:fontRef>
        </p:style>
      </p:cxnSp>
      <p:sp>
        <p:nvSpPr>
          <p:cNvPr id="80" name="Right Bracket 79"/>
          <p:cNvSpPr/>
          <p:nvPr/>
        </p:nvSpPr>
        <p:spPr>
          <a:xfrm>
            <a:off x="7801794" y="4591037"/>
            <a:ext cx="334202" cy="951966"/>
          </a:xfrm>
          <a:prstGeom prst="rightBracket">
            <a:avLst/>
          </a:prstGeom>
          <a:ln>
            <a:solidFill>
              <a:schemeClr val="tx1">
                <a:lumMod val="60000"/>
                <a:lumOff val="40000"/>
              </a:schemeClr>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81" name="Right Bracket 80"/>
          <p:cNvSpPr/>
          <p:nvPr/>
        </p:nvSpPr>
        <p:spPr>
          <a:xfrm>
            <a:off x="7810182" y="6805527"/>
            <a:ext cx="334202" cy="951966"/>
          </a:xfrm>
          <a:prstGeom prst="rightBracket">
            <a:avLst/>
          </a:prstGeom>
          <a:ln>
            <a:solidFill>
              <a:schemeClr val="tx1">
                <a:lumMod val="60000"/>
                <a:lumOff val="40000"/>
              </a:schemeClr>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82" name="Right Bracket 81"/>
          <p:cNvSpPr/>
          <p:nvPr/>
        </p:nvSpPr>
        <p:spPr>
          <a:xfrm flipH="1">
            <a:off x="10672148" y="5781227"/>
            <a:ext cx="290618" cy="951966"/>
          </a:xfrm>
          <a:prstGeom prst="rightBracket">
            <a:avLst/>
          </a:prstGeom>
          <a:ln>
            <a:solidFill>
              <a:schemeClr val="tx1">
                <a:lumMod val="60000"/>
                <a:lumOff val="40000"/>
              </a:schemeClr>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83" name="Round Diagonal Corner Rectangle 82"/>
          <p:cNvSpPr/>
          <p:nvPr/>
        </p:nvSpPr>
        <p:spPr bwMode="auto">
          <a:xfrm>
            <a:off x="11076999" y="5781227"/>
            <a:ext cx="2478935" cy="919880"/>
          </a:xfrm>
          <a:prstGeom prst="round2DiagRect">
            <a:avLst/>
          </a:prstGeom>
          <a:solidFill>
            <a:srgbClr val="C00000"/>
          </a:solidFill>
          <a:ln w="76200">
            <a:solidFill>
              <a:srgbClr val="C00000"/>
            </a:solid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t" anchorCtr="0" compatLnSpc="1">
            <a:prstTxWarp prst="textNoShape">
              <a:avLst/>
            </a:prstTxWarp>
          </a:bodyPr>
          <a:lstStyle/>
          <a:p>
            <a:pPr defTabSz="914099"/>
            <a:r>
              <a:rPr lang="en-US" sz="2400" dirty="0" smtClean="0">
                <a:solidFill>
                  <a:schemeClr val="bg1"/>
                </a:solidFill>
              </a:rPr>
              <a:t>configuration</a:t>
            </a:r>
          </a:p>
        </p:txBody>
      </p:sp>
    </p:spTree>
    <p:extLst>
      <p:ext uri="{BB962C8B-B14F-4D97-AF65-F5344CB8AC3E}">
        <p14:creationId xmlns:p14="http://schemas.microsoft.com/office/powerpoint/2010/main" val="1268534148"/>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Heckle That Code</a:t>
            </a:r>
            <a:endParaRPr lang="en-US" dirty="0"/>
          </a:p>
        </p:txBody>
      </p:sp>
      <p:sp>
        <p:nvSpPr>
          <p:cNvPr id="3" name="Content Placeholder 2"/>
          <p:cNvSpPr>
            <a:spLocks noGrp="1"/>
          </p:cNvSpPr>
          <p:nvPr>
            <p:ph sz="quarter" idx="11"/>
          </p:nvPr>
        </p:nvSpPr>
        <p:spPr/>
        <p:txBody>
          <a:bodyPr/>
          <a:lstStyle/>
          <a:p>
            <a:r>
              <a:rPr lang="en-US" dirty="0"/>
              <a:t>It could be a game show. Maybe on Twitch?</a:t>
            </a:r>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a:t>Remove / Comment source code</a:t>
            </a:r>
          </a:p>
          <a:p>
            <a:pPr marL="342900" indent="-342900">
              <a:buFont typeface="Wingdings" charset="2"/>
              <a:buChar char="q"/>
            </a:pPr>
            <a:r>
              <a:rPr lang="en-US" dirty="0"/>
              <a:t>Converge the cookbook and execute the tests</a:t>
            </a:r>
          </a:p>
          <a:p>
            <a:pPr marL="342900" indent="-342900">
              <a:buFont typeface="Wingdings" charset="2"/>
              <a:buChar char="q"/>
            </a:pPr>
            <a:endParaRPr lang="en-US" dirty="0"/>
          </a:p>
        </p:txBody>
      </p:sp>
    </p:spTree>
    <p:extLst>
      <p:ext uri="{BB962C8B-B14F-4D97-AF65-F5344CB8AC3E}">
        <p14:creationId xmlns:p14="http://schemas.microsoft.com/office/powerpoint/2010/main" val="1554580092"/>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smtClean="0"/>
              <a:t>-----&gt; Converging &lt;default-centos-67&gt;...</a:t>
            </a:r>
          </a:p>
          <a:p>
            <a:r>
              <a:rPr lang="en-US" dirty="0" smtClean="0"/>
              <a:t>       Synchronizing Cookbooks:</a:t>
            </a:r>
          </a:p>
          <a:p>
            <a:r>
              <a:rPr lang="en-US" dirty="0" smtClean="0"/>
              <a:t>         </a:t>
            </a:r>
            <a:r>
              <a:rPr lang="en-US" dirty="0"/>
              <a:t>- </a:t>
            </a:r>
            <a:r>
              <a:rPr lang="en-US" dirty="0" err="1"/>
              <a:t>httpd</a:t>
            </a:r>
            <a:r>
              <a:rPr lang="en-US" dirty="0"/>
              <a:t> (0.1.0)</a:t>
            </a:r>
          </a:p>
          <a:p>
            <a:r>
              <a:rPr lang="en-US" dirty="0"/>
              <a:t>       Compiling Cookbooks...</a:t>
            </a:r>
          </a:p>
          <a:p>
            <a:r>
              <a:rPr lang="en-US" dirty="0"/>
              <a:t> </a:t>
            </a:r>
            <a:r>
              <a:rPr lang="en-US" dirty="0" smtClean="0"/>
              <a:t>      Converging </a:t>
            </a:r>
            <a:r>
              <a:rPr lang="en-US" dirty="0" smtClean="0"/>
              <a:t>3 </a:t>
            </a:r>
            <a:r>
              <a:rPr lang="en-US" dirty="0" smtClean="0"/>
              <a:t>resources</a:t>
            </a:r>
          </a:p>
          <a:p>
            <a:r>
              <a:rPr lang="en-US" dirty="0" smtClean="0"/>
              <a:t>       </a:t>
            </a:r>
            <a:r>
              <a:rPr lang="en-US" dirty="0"/>
              <a:t>Recipe: </a:t>
            </a:r>
            <a:r>
              <a:rPr lang="en-US" dirty="0" err="1"/>
              <a:t>httpd</a:t>
            </a:r>
            <a:r>
              <a:rPr lang="en-US" dirty="0"/>
              <a:t>::</a:t>
            </a:r>
            <a:r>
              <a:rPr lang="en-US" dirty="0" smtClean="0"/>
              <a:t>configuration</a:t>
            </a:r>
          </a:p>
          <a:p>
            <a:r>
              <a:rPr lang="en-US" dirty="0" smtClean="0"/>
              <a:t>        </a:t>
            </a:r>
            <a:r>
              <a:rPr lang="en-US" dirty="0"/>
              <a:t>(up to date</a:t>
            </a:r>
            <a:r>
              <a:rPr lang="en-US" dirty="0" smtClean="0"/>
              <a:t>)</a:t>
            </a:r>
          </a:p>
          <a:p>
            <a:r>
              <a:rPr lang="en-US" dirty="0" smtClean="0"/>
              <a:t>       </a:t>
            </a:r>
            <a:r>
              <a:rPr lang="en-US" dirty="0"/>
              <a:t>Recipe: </a:t>
            </a:r>
            <a:r>
              <a:rPr lang="en-US" dirty="0" err="1"/>
              <a:t>httpd</a:t>
            </a:r>
            <a:r>
              <a:rPr lang="en-US" dirty="0"/>
              <a:t>::</a:t>
            </a:r>
            <a:r>
              <a:rPr lang="en-US" dirty="0" smtClean="0"/>
              <a:t>service</a:t>
            </a:r>
          </a:p>
          <a:p>
            <a:r>
              <a:rPr lang="en-US" dirty="0" smtClean="0"/>
              <a:t>        </a:t>
            </a:r>
            <a:r>
              <a:rPr lang="en-US" dirty="0"/>
              <a:t>(up to date</a:t>
            </a:r>
            <a:r>
              <a:rPr lang="en-US" dirty="0" smtClean="0"/>
              <a:t>)</a:t>
            </a:r>
          </a:p>
          <a:p>
            <a:r>
              <a:rPr lang="en-US" dirty="0" smtClean="0"/>
              <a:t>         </a:t>
            </a:r>
            <a:r>
              <a:rPr lang="en-US" dirty="0"/>
              <a:t>* service[</a:t>
            </a:r>
            <a:r>
              <a:rPr lang="en-US" dirty="0" err="1"/>
              <a:t>httpd</a:t>
            </a:r>
            <a:r>
              <a:rPr lang="en-US" dirty="0"/>
              <a:t>] action enable (up to date</a:t>
            </a:r>
            <a:r>
              <a:rPr lang="en-US" dirty="0" smtClean="0"/>
              <a:t>)</a:t>
            </a:r>
          </a:p>
        </p:txBody>
      </p:sp>
      <p:sp>
        <p:nvSpPr>
          <p:cNvPr id="3" name="Text Placeholder 2"/>
          <p:cNvSpPr>
            <a:spLocks noGrp="1"/>
          </p:cNvSpPr>
          <p:nvPr>
            <p:ph type="body" sz="quarter" idx="11"/>
          </p:nvPr>
        </p:nvSpPr>
        <p:spPr/>
        <p:txBody>
          <a:bodyPr/>
          <a:lstStyle/>
          <a:p>
            <a:r>
              <a:rPr lang="en-US" dirty="0" smtClean="0"/>
              <a:t>&gt; kitchen converge</a:t>
            </a:r>
            <a:endParaRPr lang="en-US" dirty="0"/>
          </a:p>
        </p:txBody>
      </p:sp>
      <p:sp>
        <p:nvSpPr>
          <p:cNvPr id="7" name="Content Placeholder 6"/>
          <p:cNvSpPr>
            <a:spLocks noGrp="1"/>
          </p:cNvSpPr>
          <p:nvPr>
            <p:ph sz="quarter" idx="12"/>
          </p:nvPr>
        </p:nvSpPr>
        <p:spPr>
          <a:xfrm>
            <a:off x="1127883" y="4454025"/>
            <a:ext cx="14420850" cy="557213"/>
          </a:xfrm>
        </p:spPr>
        <p:txBody>
          <a:bodyPr/>
          <a:lstStyle/>
          <a:p>
            <a:endParaRPr lang="en-US" dirty="0"/>
          </a:p>
        </p:txBody>
      </p:sp>
      <p:sp>
        <p:nvSpPr>
          <p:cNvPr id="4" name="Title 3"/>
          <p:cNvSpPr>
            <a:spLocks noGrp="1"/>
          </p:cNvSpPr>
          <p:nvPr>
            <p:ph type="title"/>
          </p:nvPr>
        </p:nvSpPr>
        <p:spPr/>
        <p:txBody>
          <a:bodyPr/>
          <a:lstStyle/>
          <a:p>
            <a:r>
              <a:rPr lang="en-US" dirty="0" smtClean="0"/>
              <a:t>Re-Converge the Test Instance</a:t>
            </a:r>
            <a:endParaRPr lang="en-US" dirty="0"/>
          </a:p>
        </p:txBody>
      </p:sp>
    </p:spTree>
    <p:extLst>
      <p:ext uri="{BB962C8B-B14F-4D97-AF65-F5344CB8AC3E}">
        <p14:creationId xmlns:p14="http://schemas.microsoft.com/office/powerpoint/2010/main" val="2521097198"/>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-----&gt; Starting Kitchen (v1.11.1)</a:t>
            </a:r>
          </a:p>
          <a:p>
            <a:r>
              <a:rPr lang="en-US" dirty="0"/>
              <a:t>-----&gt; Verifying &lt;default-centos-67&gt;...</a:t>
            </a:r>
          </a:p>
          <a:p>
            <a:r>
              <a:rPr lang="en-US" dirty="0"/>
              <a:t>       Use `/home/chef/</a:t>
            </a:r>
            <a:r>
              <a:rPr lang="en-US" dirty="0" err="1"/>
              <a:t>httpd</a:t>
            </a:r>
            <a:r>
              <a:rPr lang="en-US" dirty="0"/>
              <a:t>/test/recipes/default` for testing</a:t>
            </a:r>
          </a:p>
          <a:p>
            <a:endParaRPr lang="en-US" dirty="0"/>
          </a:p>
          <a:p>
            <a:r>
              <a:rPr lang="en-US" dirty="0"/>
              <a:t>Target:  </a:t>
            </a:r>
            <a:r>
              <a:rPr lang="en-US" dirty="0" err="1"/>
              <a:t>ssh</a:t>
            </a:r>
            <a:r>
              <a:rPr lang="en-US" dirty="0"/>
              <a:t>://kitchen@localhost:32770</a:t>
            </a:r>
          </a:p>
          <a:p>
            <a:endParaRPr lang="en-US" dirty="0"/>
          </a:p>
          <a:p>
            <a:r>
              <a:rPr lang="en-US" dirty="0"/>
              <a:t>  ✔  Port 80 should be listening</a:t>
            </a:r>
          </a:p>
          <a:p>
            <a:r>
              <a:rPr lang="en-US" dirty="0"/>
              <a:t>  ✔  Command curl </a:t>
            </a:r>
            <a:r>
              <a:rPr lang="en-US" dirty="0" err="1"/>
              <a:t>localhost</a:t>
            </a:r>
            <a:r>
              <a:rPr lang="en-US" dirty="0"/>
              <a:t> </a:t>
            </a:r>
            <a:r>
              <a:rPr lang="en-US" dirty="0" err="1"/>
              <a:t>stdout</a:t>
            </a:r>
            <a:r>
              <a:rPr lang="en-US" dirty="0"/>
              <a:t> should match /Welcome Home/</a:t>
            </a:r>
          </a:p>
          <a:p>
            <a:endParaRPr lang="en-US" dirty="0"/>
          </a:p>
          <a:p>
            <a:r>
              <a:rPr lang="en-US" dirty="0"/>
              <a:t>Summary: 2 successful, 0 failures, 0 skipped</a:t>
            </a:r>
            <a:endParaRPr lang="en-US" dirty="0"/>
          </a:p>
        </p:txBody>
      </p:sp>
      <p:sp>
        <p:nvSpPr>
          <p:cNvPr id="3" name="Text Placeholder 2"/>
          <p:cNvSpPr>
            <a:spLocks noGrp="1"/>
          </p:cNvSpPr>
          <p:nvPr>
            <p:ph type="body" sz="quarter" idx="11"/>
          </p:nvPr>
        </p:nvSpPr>
        <p:spPr/>
        <p:txBody>
          <a:bodyPr/>
          <a:lstStyle/>
          <a:p>
            <a:r>
              <a:rPr lang="en-US" dirty="0" smtClean="0"/>
              <a:t>&gt; kitchen verify</a:t>
            </a:r>
            <a:endParaRPr lang="en-US" dirty="0"/>
          </a:p>
        </p:txBody>
      </p:sp>
      <p:sp>
        <p:nvSpPr>
          <p:cNvPr id="7" name="Content Placeholder 6"/>
          <p:cNvSpPr>
            <a:spLocks noGrp="1"/>
          </p:cNvSpPr>
          <p:nvPr>
            <p:ph sz="quarter" idx="12"/>
          </p:nvPr>
        </p:nvSpPr>
        <p:spPr>
          <a:xfrm>
            <a:off x="1127883" y="7132981"/>
            <a:ext cx="14420850" cy="557213"/>
          </a:xfrm>
        </p:spPr>
        <p:txBody>
          <a:bodyPr/>
          <a:lstStyle/>
          <a:p>
            <a:endParaRPr lang="en-US" dirty="0"/>
          </a:p>
        </p:txBody>
      </p:sp>
      <p:sp>
        <p:nvSpPr>
          <p:cNvPr id="4" name="Title 3"/>
          <p:cNvSpPr>
            <a:spLocks noGrp="1"/>
          </p:cNvSpPr>
          <p:nvPr>
            <p:ph type="title"/>
          </p:nvPr>
        </p:nvSpPr>
        <p:spPr/>
        <p:txBody>
          <a:bodyPr/>
          <a:lstStyle/>
          <a:p>
            <a:r>
              <a:rPr lang="en-US" dirty="0" smtClean="0"/>
              <a:t>Re-Verify the Test Instance</a:t>
            </a:r>
            <a:endParaRPr lang="en-US" dirty="0"/>
          </a:p>
        </p:txBody>
      </p:sp>
    </p:spTree>
    <p:extLst>
      <p:ext uri="{BB962C8B-B14F-4D97-AF65-F5344CB8AC3E}">
        <p14:creationId xmlns:p14="http://schemas.microsoft.com/office/powerpoint/2010/main" val="3443372597"/>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Kitchen Converge &amp; Verify</a:t>
            </a:r>
            <a:endParaRPr lang="en-US" u="sng" dirty="0"/>
          </a:p>
        </p:txBody>
      </p:sp>
      <p:sp>
        <p:nvSpPr>
          <p:cNvPr id="3" name="Subtitle 2"/>
          <p:cNvSpPr>
            <a:spLocks noGrp="1"/>
          </p:cNvSpPr>
          <p:nvPr>
            <p:ph type="subTitle" idx="1"/>
          </p:nvPr>
        </p:nvSpPr>
        <p:spPr/>
        <p:txBody>
          <a:bodyPr/>
          <a:lstStyle/>
          <a:p>
            <a:r>
              <a:rPr lang="en-US" dirty="0" smtClean="0"/>
              <a:t>Running converge or verify will create a new instance the first time it is run. The same instance is used for each additional converge or verify.</a:t>
            </a:r>
          </a:p>
          <a:p>
            <a:endParaRPr lang="en-US" dirty="0"/>
          </a:p>
          <a:p>
            <a:r>
              <a:rPr lang="en-US" dirty="0" smtClean="0"/>
              <a:t>The test instance policy changed, but no resource explicitly removed or uninstalled the resources defined in the install recipe.</a:t>
            </a:r>
          </a:p>
        </p:txBody>
      </p:sp>
    </p:spTree>
    <p:extLst>
      <p:ext uri="{BB962C8B-B14F-4D97-AF65-F5344CB8AC3E}">
        <p14:creationId xmlns:p14="http://schemas.microsoft.com/office/powerpoint/2010/main" val="1006860386"/>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ounded Rectangle 22"/>
          <p:cNvSpPr/>
          <p:nvPr/>
        </p:nvSpPr>
        <p:spPr bwMode="auto">
          <a:xfrm>
            <a:off x="1652868" y="7059323"/>
            <a:ext cx="13532168" cy="689548"/>
          </a:xfrm>
          <a:prstGeom prst="roundRect">
            <a:avLst/>
          </a:prstGeom>
          <a:solidFill>
            <a:schemeClr val="bg1">
              <a:lumMod val="50000"/>
            </a:schemeClr>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smtClean="0">
                <a:gradFill>
                  <a:gsLst>
                    <a:gs pos="0">
                      <a:srgbClr val="FFFFFF"/>
                    </a:gs>
                    <a:gs pos="100000">
                      <a:srgbClr val="FFFFFF"/>
                    </a:gs>
                  </a:gsLst>
                  <a:lin ang="5400000" scaled="0"/>
                </a:gradFill>
              </a:rPr>
              <a:t>Destroyed</a:t>
            </a:r>
            <a:endParaRPr lang="en-US" sz="2400" b="1" dirty="0" smtClean="0">
              <a:gradFill>
                <a:gsLst>
                  <a:gs pos="0">
                    <a:srgbClr val="FFFFFF"/>
                  </a:gs>
                  <a:gs pos="100000">
                    <a:srgbClr val="FFFFFF"/>
                  </a:gs>
                </a:gsLst>
                <a:lin ang="5400000" scaled="0"/>
              </a:gradFill>
            </a:endParaRPr>
          </a:p>
        </p:txBody>
      </p:sp>
      <p:sp>
        <p:nvSpPr>
          <p:cNvPr id="2" name="Title 1"/>
          <p:cNvSpPr>
            <a:spLocks noGrp="1"/>
          </p:cNvSpPr>
          <p:nvPr>
            <p:ph type="ctrTitle"/>
          </p:nvPr>
        </p:nvSpPr>
        <p:spPr/>
        <p:txBody>
          <a:bodyPr>
            <a:normAutofit fontScale="90000"/>
          </a:bodyPr>
          <a:lstStyle/>
          <a:p>
            <a:r>
              <a:rPr lang="en-US" dirty="0" smtClean="0"/>
              <a:t>Kitchen Destroy</a:t>
            </a:r>
            <a:endParaRPr lang="en-US" dirty="0"/>
          </a:p>
        </p:txBody>
      </p:sp>
      <p:sp>
        <p:nvSpPr>
          <p:cNvPr id="3" name="Subtitle 2"/>
          <p:cNvSpPr>
            <a:spLocks noGrp="1"/>
          </p:cNvSpPr>
          <p:nvPr>
            <p:ph type="subTitle" idx="1"/>
          </p:nvPr>
        </p:nvSpPr>
        <p:spPr>
          <a:xfrm>
            <a:off x="1671638" y="3271838"/>
            <a:ext cx="12319000" cy="744991"/>
          </a:xfrm>
          <a:solidFill>
            <a:schemeClr val="tx2"/>
          </a:solidFill>
        </p:spPr>
        <p:txBody>
          <a:bodyPr anchor="ctr"/>
          <a:lstStyle/>
          <a:p>
            <a:r>
              <a:rPr lang="en-US" b="1" dirty="0">
                <a:solidFill>
                  <a:schemeClr val="bg1"/>
                </a:solidFill>
                <a:latin typeface="Courier New" panose="02070309020205020404" pitchFamily="49" charset="0"/>
                <a:cs typeface="Courier New" panose="02070309020205020404" pitchFamily="49" charset="0"/>
              </a:rPr>
              <a:t>$ kitchen </a:t>
            </a:r>
            <a:r>
              <a:rPr lang="en-US" b="1" dirty="0" smtClean="0">
                <a:solidFill>
                  <a:schemeClr val="bg1"/>
                </a:solidFill>
                <a:latin typeface="Courier New" panose="02070309020205020404" pitchFamily="49" charset="0"/>
                <a:cs typeface="Courier New" panose="02070309020205020404" pitchFamily="49" charset="0"/>
              </a:rPr>
              <a:t>destroy [</a:t>
            </a:r>
            <a:r>
              <a:rPr lang="en-US" b="1" dirty="0" err="1" smtClean="0">
                <a:solidFill>
                  <a:schemeClr val="bg1"/>
                </a:solidFill>
                <a:latin typeface="Courier New" panose="02070309020205020404" pitchFamily="49" charset="0"/>
                <a:cs typeface="Courier New" panose="02070309020205020404" pitchFamily="49" charset="0"/>
              </a:rPr>
              <a:t>INSTANCE|REGEXP|all</a:t>
            </a:r>
            <a:r>
              <a:rPr lang="en-US" b="1" dirty="0">
                <a:solidFill>
                  <a:schemeClr val="bg1"/>
                </a:solidFill>
                <a:latin typeface="Courier New" panose="02070309020205020404" pitchFamily="49" charset="0"/>
                <a:cs typeface="Courier New" panose="02070309020205020404" pitchFamily="49" charset="0"/>
              </a:rPr>
              <a:t>]</a:t>
            </a:r>
          </a:p>
        </p:txBody>
      </p:sp>
      <p:sp>
        <p:nvSpPr>
          <p:cNvPr id="4" name="TextBox 3"/>
          <p:cNvSpPr txBox="1"/>
          <p:nvPr/>
        </p:nvSpPr>
        <p:spPr bwMode="white">
          <a:xfrm>
            <a:off x="1671638" y="5472825"/>
            <a:ext cx="9817369" cy="2290867"/>
          </a:xfrm>
          <a:prstGeom prst="rect">
            <a:avLst/>
          </a:prstGeom>
        </p:spPr>
        <p:txBody>
          <a:bodyPr vert="horz" wrap="none" lIns="121920" tIns="121920" rIns="121920" bIns="121920" rtlCol="0">
            <a:normAutofit/>
          </a:bodyPr>
          <a:lstStyle/>
          <a:p>
            <a:endParaRPr lang="en-US" sz="3200" dirty="0">
              <a:latin typeface="Courier New" panose="02070309020205020404" pitchFamily="49" charset="0"/>
              <a:cs typeface="Courier New" panose="02070309020205020404" pitchFamily="49" charset="0"/>
            </a:endParaRPr>
          </a:p>
        </p:txBody>
      </p:sp>
      <p:sp>
        <p:nvSpPr>
          <p:cNvPr id="6" name="Rounded Rectangle 5"/>
          <p:cNvSpPr/>
          <p:nvPr/>
        </p:nvSpPr>
        <p:spPr bwMode="auto">
          <a:xfrm>
            <a:off x="1671638" y="6166246"/>
            <a:ext cx="4151376" cy="689548"/>
          </a:xfrm>
          <a:prstGeom prst="roundRect">
            <a:avLst/>
          </a:prstGeom>
          <a:solidFill>
            <a:srgbClr val="C00000"/>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smtClean="0">
                <a:gradFill>
                  <a:gsLst>
                    <a:gs pos="0">
                      <a:srgbClr val="FFFFFF"/>
                    </a:gs>
                    <a:gs pos="100000">
                      <a:srgbClr val="FFFFFF"/>
                    </a:gs>
                  </a:gsLst>
                  <a:lin ang="5400000" scaled="0"/>
                </a:gradFill>
              </a:rPr>
              <a:t>Create </a:t>
            </a:r>
            <a:r>
              <a:rPr lang="en-US" b="1" dirty="0" err="1" smtClean="0">
                <a:gradFill>
                  <a:gsLst>
                    <a:gs pos="0">
                      <a:srgbClr val="FFFFFF"/>
                    </a:gs>
                    <a:gs pos="100000">
                      <a:srgbClr val="FFFFFF"/>
                    </a:gs>
                  </a:gsLst>
                  <a:lin ang="5400000" scaled="0"/>
                </a:gradFill>
              </a:rPr>
              <a:t>CentOS</a:t>
            </a:r>
            <a:r>
              <a:rPr lang="en-US" b="1" dirty="0" smtClean="0">
                <a:gradFill>
                  <a:gsLst>
                    <a:gs pos="0">
                      <a:srgbClr val="FFFFFF"/>
                    </a:gs>
                    <a:gs pos="100000">
                      <a:srgbClr val="FFFFFF"/>
                    </a:gs>
                  </a:gsLst>
                  <a:lin ang="5400000" scaled="0"/>
                </a:gradFill>
              </a:rPr>
              <a:t> Instance</a:t>
            </a:r>
            <a:endParaRPr lang="en-US" sz="2400" b="1" dirty="0" smtClean="0">
              <a:gradFill>
                <a:gsLst>
                  <a:gs pos="0">
                    <a:srgbClr val="FFFFFF"/>
                  </a:gs>
                  <a:gs pos="100000">
                    <a:srgbClr val="FFFFFF"/>
                  </a:gs>
                </a:gsLst>
                <a:lin ang="5400000" scaled="0"/>
              </a:gradFill>
            </a:endParaRPr>
          </a:p>
        </p:txBody>
      </p:sp>
      <p:sp>
        <p:nvSpPr>
          <p:cNvPr id="13" name="Subtitle 2"/>
          <p:cNvSpPr txBox="1">
            <a:spLocks/>
          </p:cNvSpPr>
          <p:nvPr/>
        </p:nvSpPr>
        <p:spPr bwMode="white">
          <a:xfrm>
            <a:off x="1671638" y="4261757"/>
            <a:ext cx="12319000" cy="2356502"/>
          </a:xfrm>
          <a:prstGeom prst="rect">
            <a:avLst/>
          </a:prstGeom>
        </p:spPr>
        <p:txBody>
          <a:bodyPr lIns="91440" tIns="91440" rIns="91440" bIns="91440">
            <a:noAutofit/>
          </a:bodyPr>
          <a:lstStyle>
            <a:lvl1pPr marL="0" indent="0" algn="l" defTabSz="1217613" rtl="0" eaLnBrk="1" fontAlgn="base" hangingPunct="1">
              <a:lnSpc>
                <a:spcPct val="100000"/>
              </a:lnSpc>
              <a:spcBef>
                <a:spcPts val="0"/>
              </a:spcBef>
              <a:spcAft>
                <a:spcPct val="0"/>
              </a:spcAft>
              <a:buSzPct val="90000"/>
              <a:buFont typeface="Arial" charset="0"/>
              <a:buNone/>
              <a:defRPr sz="2800" kern="1200" baseline="0">
                <a:solidFill>
                  <a:schemeClr val="accent3">
                    <a:lumMod val="50000"/>
                  </a:schemeClr>
                </a:solidFill>
                <a:latin typeface="+mn-lt"/>
                <a:ea typeface="ＭＳ Ｐゴシック" charset="0"/>
                <a:cs typeface="ＭＳ Ｐゴシック" charset="0"/>
              </a:defRPr>
            </a:lvl1pPr>
            <a:lvl2pPr marL="609561" indent="0" algn="ctr" defTabSz="1217613" rtl="0" eaLnBrk="1" fontAlgn="base" hangingPunct="1">
              <a:spcBef>
                <a:spcPts val="800"/>
              </a:spcBef>
              <a:spcAft>
                <a:spcPct val="0"/>
              </a:spcAft>
              <a:buSzPct val="90000"/>
              <a:buFont typeface="Arial" charset="0"/>
              <a:buNone/>
              <a:defRPr sz="2800" kern="1200">
                <a:solidFill>
                  <a:schemeClr val="tx1">
                    <a:tint val="75000"/>
                  </a:schemeClr>
                </a:solidFill>
                <a:latin typeface="+mn-lt"/>
                <a:ea typeface="ＭＳ Ｐゴシック" charset="0"/>
                <a:cs typeface="+mn-cs"/>
              </a:defRPr>
            </a:lvl2pPr>
            <a:lvl3pPr marL="1219120" indent="0" algn="ctr" defTabSz="1217613" rtl="0" eaLnBrk="1" fontAlgn="base" hangingPunct="1">
              <a:spcBef>
                <a:spcPts val="800"/>
              </a:spcBef>
              <a:spcAft>
                <a:spcPct val="0"/>
              </a:spcAft>
              <a:buSzPct val="90000"/>
              <a:buFont typeface="Arial" charset="0"/>
              <a:buNone/>
              <a:defRPr sz="2400" kern="1200">
                <a:solidFill>
                  <a:schemeClr val="tx1">
                    <a:tint val="75000"/>
                  </a:schemeClr>
                </a:solidFill>
                <a:latin typeface="+mn-lt"/>
                <a:ea typeface="ＭＳ Ｐゴシック" charset="0"/>
                <a:cs typeface="+mn-cs"/>
              </a:defRPr>
            </a:lvl3pPr>
            <a:lvl4pPr marL="1828681" indent="0" algn="ctr" defTabSz="1217613" rtl="0" eaLnBrk="1" fontAlgn="base" hangingPunct="1">
              <a:spcBef>
                <a:spcPts val="800"/>
              </a:spcBef>
              <a:spcAft>
                <a:spcPct val="0"/>
              </a:spcAft>
              <a:buSzPct val="90000"/>
              <a:buFont typeface="Arial" charset="0"/>
              <a:buNone/>
              <a:defRPr sz="2400" kern="1200">
                <a:solidFill>
                  <a:schemeClr val="tx1">
                    <a:tint val="75000"/>
                  </a:schemeClr>
                </a:solidFill>
                <a:latin typeface="+mn-lt"/>
                <a:ea typeface="ＭＳ Ｐゴシック" charset="0"/>
                <a:cs typeface="+mn-cs"/>
              </a:defRPr>
            </a:lvl4pPr>
            <a:lvl5pPr marL="2438242" indent="0" algn="ctr" defTabSz="1217613" rtl="0" eaLnBrk="1" fontAlgn="base" hangingPunct="1">
              <a:spcBef>
                <a:spcPts val="800"/>
              </a:spcBef>
              <a:spcAft>
                <a:spcPct val="0"/>
              </a:spcAft>
              <a:buSzPct val="90000"/>
              <a:buFont typeface="Arial" charset="0"/>
              <a:buNone/>
              <a:defRPr sz="2000" kern="1200">
                <a:solidFill>
                  <a:schemeClr val="tx1">
                    <a:tint val="75000"/>
                  </a:schemeClr>
                </a:solidFill>
                <a:latin typeface="+mn-lt"/>
                <a:ea typeface="ＭＳ Ｐゴシック" charset="0"/>
                <a:cs typeface="+mn-cs"/>
              </a:defRPr>
            </a:lvl5pPr>
            <a:lvl6pPr marL="3047802"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6pPr>
            <a:lvl7pPr marL="3657362"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7pPr>
            <a:lvl8pPr marL="4266923"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8pPr>
            <a:lvl9pPr marL="4876483"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9pPr>
          </a:lstStyle>
          <a:p>
            <a:r>
              <a:rPr lang="en-US" b="1" dirty="0">
                <a:latin typeface="Courier New" panose="02070309020205020404" pitchFamily="49" charset="0"/>
                <a:cs typeface="Courier New" panose="02070309020205020404" pitchFamily="49" charset="0"/>
              </a:rPr>
              <a:t>Destroys one or more instances.</a:t>
            </a:r>
          </a:p>
        </p:txBody>
      </p:sp>
      <p:sp>
        <p:nvSpPr>
          <p:cNvPr id="7" name="Rounded Rectangle 6"/>
          <p:cNvSpPr/>
          <p:nvPr/>
        </p:nvSpPr>
        <p:spPr bwMode="auto">
          <a:xfrm>
            <a:off x="6091092" y="6166246"/>
            <a:ext cx="2971800" cy="689548"/>
          </a:xfrm>
          <a:prstGeom prst="roundRect">
            <a:avLst/>
          </a:prstGeom>
          <a:solidFill>
            <a:schemeClr val="accent1"/>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smtClean="0">
                <a:gradFill>
                  <a:gsLst>
                    <a:gs pos="0">
                      <a:srgbClr val="FFFFFF"/>
                    </a:gs>
                    <a:gs pos="100000">
                      <a:srgbClr val="FFFFFF"/>
                    </a:gs>
                  </a:gsLst>
                  <a:lin ang="5400000" scaled="0"/>
                </a:gradFill>
              </a:rPr>
              <a:t>Install Chef</a:t>
            </a:r>
            <a:endParaRPr lang="en-US" sz="2400" b="1" dirty="0" smtClean="0">
              <a:gradFill>
                <a:gsLst>
                  <a:gs pos="0">
                    <a:srgbClr val="FFFFFF"/>
                  </a:gs>
                  <a:gs pos="100000">
                    <a:srgbClr val="FFFFFF"/>
                  </a:gs>
                </a:gsLst>
                <a:lin ang="5400000" scaled="0"/>
              </a:gradFill>
            </a:endParaRPr>
          </a:p>
        </p:txBody>
      </p:sp>
      <p:sp>
        <p:nvSpPr>
          <p:cNvPr id="8" name="Rounded Rectangle 7"/>
          <p:cNvSpPr/>
          <p:nvPr/>
        </p:nvSpPr>
        <p:spPr bwMode="auto">
          <a:xfrm>
            <a:off x="9330071" y="6166246"/>
            <a:ext cx="3200400" cy="689548"/>
          </a:xfrm>
          <a:prstGeom prst="roundRect">
            <a:avLst/>
          </a:prstGeom>
          <a:solidFill>
            <a:schemeClr val="accent5"/>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smtClean="0">
                <a:gradFill>
                  <a:gsLst>
                    <a:gs pos="0">
                      <a:srgbClr val="FFFFFF"/>
                    </a:gs>
                    <a:gs pos="100000">
                      <a:srgbClr val="FFFFFF"/>
                    </a:gs>
                  </a:gsLst>
                  <a:lin ang="5400000" scaled="0"/>
                </a:gradFill>
              </a:rPr>
              <a:t>Apply the Run List</a:t>
            </a:r>
            <a:endParaRPr lang="en-US" sz="2400" b="1" dirty="0" smtClean="0">
              <a:gradFill>
                <a:gsLst>
                  <a:gs pos="0">
                    <a:srgbClr val="FFFFFF"/>
                  </a:gs>
                  <a:gs pos="100000">
                    <a:srgbClr val="FFFFFF"/>
                  </a:gs>
                </a:gsLst>
                <a:lin ang="5400000" scaled="0"/>
              </a:gradFill>
            </a:endParaRPr>
          </a:p>
        </p:txBody>
      </p:sp>
      <p:sp>
        <p:nvSpPr>
          <p:cNvPr id="9" name="Rounded Rectangle 8"/>
          <p:cNvSpPr/>
          <p:nvPr/>
        </p:nvSpPr>
        <p:spPr bwMode="auto">
          <a:xfrm>
            <a:off x="12739539" y="6173639"/>
            <a:ext cx="2445497" cy="689548"/>
          </a:xfrm>
          <a:prstGeom prst="roundRect">
            <a:avLst/>
          </a:prstGeom>
          <a:solidFill>
            <a:schemeClr val="accent4"/>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smtClean="0">
                <a:gradFill>
                  <a:gsLst>
                    <a:gs pos="0">
                      <a:srgbClr val="FFFFFF"/>
                    </a:gs>
                    <a:gs pos="100000">
                      <a:srgbClr val="FFFFFF"/>
                    </a:gs>
                  </a:gsLst>
                  <a:lin ang="5400000" scaled="0"/>
                </a:gradFill>
              </a:rPr>
              <a:t>Execute Tests</a:t>
            </a:r>
            <a:endParaRPr lang="en-US" sz="2400" b="1" dirty="0" smtClean="0">
              <a:gradFill>
                <a:gsLst>
                  <a:gs pos="0">
                    <a:srgbClr val="FFFFFF"/>
                  </a:gs>
                  <a:gs pos="100000">
                    <a:srgbClr val="FFFFFF"/>
                  </a:gs>
                </a:gsLst>
                <a:lin ang="5400000" scaled="0"/>
              </a:gradFill>
            </a:endParaRPr>
          </a:p>
        </p:txBody>
      </p:sp>
      <p:sp>
        <p:nvSpPr>
          <p:cNvPr id="10" name="Right Arrow 9"/>
          <p:cNvSpPr/>
          <p:nvPr/>
        </p:nvSpPr>
        <p:spPr bwMode="auto">
          <a:xfrm>
            <a:off x="5672309" y="6166246"/>
            <a:ext cx="571500" cy="696941"/>
          </a:xfrm>
          <a:prstGeom prst="rightArrow">
            <a:avLst/>
          </a:prstGeom>
          <a:solidFill>
            <a:schemeClr val="bg1"/>
          </a:solidFill>
          <a:ln>
            <a:solidFill>
              <a:schemeClr val="bg1">
                <a:lumMod val="50000"/>
              </a:schemeClr>
            </a:solid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12" name="Right Arrow 11"/>
          <p:cNvSpPr/>
          <p:nvPr/>
        </p:nvSpPr>
        <p:spPr bwMode="auto">
          <a:xfrm>
            <a:off x="8897824" y="6166246"/>
            <a:ext cx="571500" cy="696941"/>
          </a:xfrm>
          <a:prstGeom prst="rightArrow">
            <a:avLst/>
          </a:prstGeom>
          <a:solidFill>
            <a:schemeClr val="bg1"/>
          </a:solidFill>
          <a:ln>
            <a:solidFill>
              <a:schemeClr val="bg1">
                <a:lumMod val="50000"/>
              </a:schemeClr>
            </a:solid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14" name="Right Arrow 13"/>
          <p:cNvSpPr/>
          <p:nvPr/>
        </p:nvSpPr>
        <p:spPr bwMode="auto">
          <a:xfrm>
            <a:off x="12360956" y="6158853"/>
            <a:ext cx="571500" cy="696941"/>
          </a:xfrm>
          <a:prstGeom prst="rightArrow">
            <a:avLst/>
          </a:prstGeom>
          <a:solidFill>
            <a:schemeClr val="bg1"/>
          </a:solidFill>
          <a:ln>
            <a:solidFill>
              <a:schemeClr val="bg1">
                <a:lumMod val="50000"/>
              </a:schemeClr>
            </a:solid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17" name="Right Arrow 16"/>
          <p:cNvSpPr/>
          <p:nvPr/>
        </p:nvSpPr>
        <p:spPr bwMode="auto">
          <a:xfrm rot="5400000">
            <a:off x="10664721" y="6746292"/>
            <a:ext cx="579165" cy="696941"/>
          </a:xfrm>
          <a:prstGeom prst="rightArrow">
            <a:avLst/>
          </a:prstGeom>
          <a:solidFill>
            <a:schemeClr val="bg1"/>
          </a:solidFill>
          <a:ln>
            <a:solidFill>
              <a:schemeClr val="bg1">
                <a:lumMod val="50000"/>
              </a:schemeClr>
            </a:solid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21" name="Right Arrow 20"/>
          <p:cNvSpPr/>
          <p:nvPr/>
        </p:nvSpPr>
        <p:spPr bwMode="auto">
          <a:xfrm rot="5400000">
            <a:off x="13708872" y="6746291"/>
            <a:ext cx="579165" cy="696941"/>
          </a:xfrm>
          <a:prstGeom prst="rightArrow">
            <a:avLst/>
          </a:prstGeom>
          <a:solidFill>
            <a:schemeClr val="bg1"/>
          </a:solidFill>
          <a:ln>
            <a:solidFill>
              <a:schemeClr val="bg1">
                <a:lumMod val="50000"/>
              </a:schemeClr>
            </a:solid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22" name="Right Arrow 21"/>
          <p:cNvSpPr/>
          <p:nvPr/>
        </p:nvSpPr>
        <p:spPr bwMode="auto">
          <a:xfrm rot="5400000">
            <a:off x="3331243" y="6746291"/>
            <a:ext cx="579165" cy="696941"/>
          </a:xfrm>
          <a:prstGeom prst="rightArrow">
            <a:avLst/>
          </a:prstGeom>
          <a:solidFill>
            <a:schemeClr val="bg1"/>
          </a:solidFill>
          <a:ln>
            <a:solidFill>
              <a:schemeClr val="bg1">
                <a:lumMod val="50000"/>
              </a:schemeClr>
            </a:solid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1766272936"/>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Kitchen Test</a:t>
            </a:r>
            <a:endParaRPr lang="en-US" dirty="0"/>
          </a:p>
        </p:txBody>
      </p:sp>
      <p:sp>
        <p:nvSpPr>
          <p:cNvPr id="23" name="Rounded Rectangle 22"/>
          <p:cNvSpPr/>
          <p:nvPr/>
        </p:nvSpPr>
        <p:spPr bwMode="auto">
          <a:xfrm>
            <a:off x="1652868" y="7059323"/>
            <a:ext cx="13532168" cy="689548"/>
          </a:xfrm>
          <a:prstGeom prst="roundRect">
            <a:avLst/>
          </a:prstGeom>
          <a:solidFill>
            <a:schemeClr val="bg1">
              <a:lumMod val="50000"/>
            </a:schemeClr>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smtClean="0">
                <a:gradFill>
                  <a:gsLst>
                    <a:gs pos="0">
                      <a:srgbClr val="FFFFFF"/>
                    </a:gs>
                    <a:gs pos="100000">
                      <a:srgbClr val="FFFFFF"/>
                    </a:gs>
                  </a:gsLst>
                  <a:lin ang="5400000" scaled="0"/>
                </a:gradFill>
              </a:rPr>
              <a:t>Destroyed</a:t>
            </a:r>
            <a:endParaRPr lang="en-US" sz="2400" b="1" dirty="0" smtClean="0">
              <a:gradFill>
                <a:gsLst>
                  <a:gs pos="0">
                    <a:srgbClr val="FFFFFF"/>
                  </a:gs>
                  <a:gs pos="100000">
                    <a:srgbClr val="FFFFFF"/>
                  </a:gs>
                </a:gsLst>
                <a:lin ang="5400000" scaled="0"/>
              </a:gradFill>
            </a:endParaRPr>
          </a:p>
        </p:txBody>
      </p:sp>
      <p:sp>
        <p:nvSpPr>
          <p:cNvPr id="3" name="Subtitle 2"/>
          <p:cNvSpPr>
            <a:spLocks noGrp="1"/>
          </p:cNvSpPr>
          <p:nvPr>
            <p:ph type="subTitle" idx="1"/>
          </p:nvPr>
        </p:nvSpPr>
        <p:spPr>
          <a:xfrm>
            <a:off x="1671638" y="3271838"/>
            <a:ext cx="12319000" cy="744991"/>
          </a:xfrm>
          <a:solidFill>
            <a:schemeClr val="tx2"/>
          </a:solidFill>
        </p:spPr>
        <p:txBody>
          <a:bodyPr anchor="ctr"/>
          <a:lstStyle/>
          <a:p>
            <a:r>
              <a:rPr lang="en-US" b="1" dirty="0">
                <a:solidFill>
                  <a:schemeClr val="bg1"/>
                </a:solidFill>
                <a:latin typeface="Courier New" panose="02070309020205020404" pitchFamily="49" charset="0"/>
                <a:cs typeface="Courier New" panose="02070309020205020404" pitchFamily="49" charset="0"/>
              </a:rPr>
              <a:t>$ kitchen </a:t>
            </a:r>
            <a:r>
              <a:rPr lang="en-US" b="1" dirty="0" smtClean="0">
                <a:solidFill>
                  <a:schemeClr val="bg1"/>
                </a:solidFill>
                <a:latin typeface="Courier New" panose="02070309020205020404" pitchFamily="49" charset="0"/>
                <a:cs typeface="Courier New" panose="02070309020205020404" pitchFamily="49" charset="0"/>
              </a:rPr>
              <a:t>test [</a:t>
            </a:r>
            <a:r>
              <a:rPr lang="en-US" b="1" dirty="0" err="1" smtClean="0">
                <a:solidFill>
                  <a:schemeClr val="bg1"/>
                </a:solidFill>
                <a:latin typeface="Courier New" panose="02070309020205020404" pitchFamily="49" charset="0"/>
                <a:cs typeface="Courier New" panose="02070309020205020404" pitchFamily="49" charset="0"/>
              </a:rPr>
              <a:t>INSTANCE|REGEXP|all</a:t>
            </a:r>
            <a:r>
              <a:rPr lang="en-US" b="1" dirty="0">
                <a:solidFill>
                  <a:schemeClr val="bg1"/>
                </a:solidFill>
                <a:latin typeface="Courier New" panose="02070309020205020404" pitchFamily="49" charset="0"/>
                <a:cs typeface="Courier New" panose="02070309020205020404" pitchFamily="49" charset="0"/>
              </a:rPr>
              <a:t>]</a:t>
            </a:r>
          </a:p>
        </p:txBody>
      </p:sp>
      <p:sp>
        <p:nvSpPr>
          <p:cNvPr id="4" name="TextBox 3"/>
          <p:cNvSpPr txBox="1"/>
          <p:nvPr/>
        </p:nvSpPr>
        <p:spPr bwMode="white">
          <a:xfrm>
            <a:off x="1671638" y="5472825"/>
            <a:ext cx="9817369" cy="2290867"/>
          </a:xfrm>
          <a:prstGeom prst="rect">
            <a:avLst/>
          </a:prstGeom>
        </p:spPr>
        <p:txBody>
          <a:bodyPr vert="horz" wrap="none" lIns="121920" tIns="121920" rIns="121920" bIns="121920" rtlCol="0">
            <a:normAutofit/>
          </a:bodyPr>
          <a:lstStyle/>
          <a:p>
            <a:endParaRPr lang="en-US" sz="3200" dirty="0">
              <a:latin typeface="Courier New" panose="02070309020205020404" pitchFamily="49" charset="0"/>
              <a:cs typeface="Courier New" panose="02070309020205020404" pitchFamily="49" charset="0"/>
            </a:endParaRPr>
          </a:p>
        </p:txBody>
      </p:sp>
      <p:sp>
        <p:nvSpPr>
          <p:cNvPr id="6" name="Rounded Rectangle 5"/>
          <p:cNvSpPr/>
          <p:nvPr/>
        </p:nvSpPr>
        <p:spPr bwMode="auto">
          <a:xfrm>
            <a:off x="1671638" y="6166246"/>
            <a:ext cx="4151376" cy="689548"/>
          </a:xfrm>
          <a:prstGeom prst="roundRect">
            <a:avLst/>
          </a:prstGeom>
          <a:solidFill>
            <a:srgbClr val="C00000"/>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smtClean="0">
                <a:gradFill>
                  <a:gsLst>
                    <a:gs pos="0">
                      <a:srgbClr val="FFFFFF"/>
                    </a:gs>
                    <a:gs pos="100000">
                      <a:srgbClr val="FFFFFF"/>
                    </a:gs>
                  </a:gsLst>
                  <a:lin ang="5400000" scaled="0"/>
                </a:gradFill>
              </a:rPr>
              <a:t>Create </a:t>
            </a:r>
            <a:r>
              <a:rPr lang="en-US" b="1" dirty="0" err="1" smtClean="0">
                <a:gradFill>
                  <a:gsLst>
                    <a:gs pos="0">
                      <a:srgbClr val="FFFFFF"/>
                    </a:gs>
                    <a:gs pos="100000">
                      <a:srgbClr val="FFFFFF"/>
                    </a:gs>
                  </a:gsLst>
                  <a:lin ang="5400000" scaled="0"/>
                </a:gradFill>
              </a:rPr>
              <a:t>CentOS</a:t>
            </a:r>
            <a:r>
              <a:rPr lang="en-US" b="1" dirty="0" smtClean="0">
                <a:gradFill>
                  <a:gsLst>
                    <a:gs pos="0">
                      <a:srgbClr val="FFFFFF"/>
                    </a:gs>
                    <a:gs pos="100000">
                      <a:srgbClr val="FFFFFF"/>
                    </a:gs>
                  </a:gsLst>
                  <a:lin ang="5400000" scaled="0"/>
                </a:gradFill>
              </a:rPr>
              <a:t> Instance</a:t>
            </a:r>
            <a:endParaRPr lang="en-US" sz="2400" b="1" dirty="0" smtClean="0">
              <a:gradFill>
                <a:gsLst>
                  <a:gs pos="0">
                    <a:srgbClr val="FFFFFF"/>
                  </a:gs>
                  <a:gs pos="100000">
                    <a:srgbClr val="FFFFFF"/>
                  </a:gs>
                </a:gsLst>
                <a:lin ang="5400000" scaled="0"/>
              </a:gradFill>
            </a:endParaRPr>
          </a:p>
        </p:txBody>
      </p:sp>
      <p:sp>
        <p:nvSpPr>
          <p:cNvPr id="13" name="Subtitle 2"/>
          <p:cNvSpPr txBox="1">
            <a:spLocks/>
          </p:cNvSpPr>
          <p:nvPr/>
        </p:nvSpPr>
        <p:spPr bwMode="white">
          <a:xfrm>
            <a:off x="1671638" y="4261757"/>
            <a:ext cx="12319000" cy="2356502"/>
          </a:xfrm>
          <a:prstGeom prst="rect">
            <a:avLst/>
          </a:prstGeom>
        </p:spPr>
        <p:txBody>
          <a:bodyPr lIns="91440" tIns="91440" rIns="91440" bIns="91440">
            <a:noAutofit/>
          </a:bodyPr>
          <a:lstStyle>
            <a:lvl1pPr marL="0" indent="0" algn="l" defTabSz="1217613" rtl="0" eaLnBrk="1" fontAlgn="base" hangingPunct="1">
              <a:lnSpc>
                <a:spcPct val="100000"/>
              </a:lnSpc>
              <a:spcBef>
                <a:spcPts val="0"/>
              </a:spcBef>
              <a:spcAft>
                <a:spcPct val="0"/>
              </a:spcAft>
              <a:buSzPct val="90000"/>
              <a:buFont typeface="Arial" charset="0"/>
              <a:buNone/>
              <a:defRPr sz="2800" kern="1200" baseline="0">
                <a:solidFill>
                  <a:schemeClr val="accent3">
                    <a:lumMod val="50000"/>
                  </a:schemeClr>
                </a:solidFill>
                <a:latin typeface="+mn-lt"/>
                <a:ea typeface="ＭＳ Ｐゴシック" charset="0"/>
                <a:cs typeface="ＭＳ Ｐゴシック" charset="0"/>
              </a:defRPr>
            </a:lvl1pPr>
            <a:lvl2pPr marL="609561" indent="0" algn="ctr" defTabSz="1217613" rtl="0" eaLnBrk="1" fontAlgn="base" hangingPunct="1">
              <a:spcBef>
                <a:spcPts val="800"/>
              </a:spcBef>
              <a:spcAft>
                <a:spcPct val="0"/>
              </a:spcAft>
              <a:buSzPct val="90000"/>
              <a:buFont typeface="Arial" charset="0"/>
              <a:buNone/>
              <a:defRPr sz="2800" kern="1200">
                <a:solidFill>
                  <a:schemeClr val="tx1">
                    <a:tint val="75000"/>
                  </a:schemeClr>
                </a:solidFill>
                <a:latin typeface="+mn-lt"/>
                <a:ea typeface="ＭＳ Ｐゴシック" charset="0"/>
                <a:cs typeface="+mn-cs"/>
              </a:defRPr>
            </a:lvl2pPr>
            <a:lvl3pPr marL="1219120" indent="0" algn="ctr" defTabSz="1217613" rtl="0" eaLnBrk="1" fontAlgn="base" hangingPunct="1">
              <a:spcBef>
                <a:spcPts val="800"/>
              </a:spcBef>
              <a:spcAft>
                <a:spcPct val="0"/>
              </a:spcAft>
              <a:buSzPct val="90000"/>
              <a:buFont typeface="Arial" charset="0"/>
              <a:buNone/>
              <a:defRPr sz="2400" kern="1200">
                <a:solidFill>
                  <a:schemeClr val="tx1">
                    <a:tint val="75000"/>
                  </a:schemeClr>
                </a:solidFill>
                <a:latin typeface="+mn-lt"/>
                <a:ea typeface="ＭＳ Ｐゴシック" charset="0"/>
                <a:cs typeface="+mn-cs"/>
              </a:defRPr>
            </a:lvl3pPr>
            <a:lvl4pPr marL="1828681" indent="0" algn="ctr" defTabSz="1217613" rtl="0" eaLnBrk="1" fontAlgn="base" hangingPunct="1">
              <a:spcBef>
                <a:spcPts val="800"/>
              </a:spcBef>
              <a:spcAft>
                <a:spcPct val="0"/>
              </a:spcAft>
              <a:buSzPct val="90000"/>
              <a:buFont typeface="Arial" charset="0"/>
              <a:buNone/>
              <a:defRPr sz="2400" kern="1200">
                <a:solidFill>
                  <a:schemeClr val="tx1">
                    <a:tint val="75000"/>
                  </a:schemeClr>
                </a:solidFill>
                <a:latin typeface="+mn-lt"/>
                <a:ea typeface="ＭＳ Ｐゴシック" charset="0"/>
                <a:cs typeface="+mn-cs"/>
              </a:defRPr>
            </a:lvl4pPr>
            <a:lvl5pPr marL="2438242" indent="0" algn="ctr" defTabSz="1217613" rtl="0" eaLnBrk="1" fontAlgn="base" hangingPunct="1">
              <a:spcBef>
                <a:spcPts val="800"/>
              </a:spcBef>
              <a:spcAft>
                <a:spcPct val="0"/>
              </a:spcAft>
              <a:buSzPct val="90000"/>
              <a:buFont typeface="Arial" charset="0"/>
              <a:buNone/>
              <a:defRPr sz="2000" kern="1200">
                <a:solidFill>
                  <a:schemeClr val="tx1">
                    <a:tint val="75000"/>
                  </a:schemeClr>
                </a:solidFill>
                <a:latin typeface="+mn-lt"/>
                <a:ea typeface="ＭＳ Ｐゴシック" charset="0"/>
                <a:cs typeface="+mn-cs"/>
              </a:defRPr>
            </a:lvl5pPr>
            <a:lvl6pPr marL="3047802"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6pPr>
            <a:lvl7pPr marL="3657362"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7pPr>
            <a:lvl8pPr marL="4266923"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8pPr>
            <a:lvl9pPr marL="4876483"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9pPr>
          </a:lstStyle>
          <a:p>
            <a:r>
              <a:rPr lang="en-US" b="1" dirty="0">
                <a:latin typeface="Courier New" panose="02070309020205020404" pitchFamily="49" charset="0"/>
                <a:cs typeface="Courier New" panose="02070309020205020404" pitchFamily="49" charset="0"/>
              </a:rPr>
              <a:t>Destroys (for clean-up), creates, converges, verifies </a:t>
            </a:r>
          </a:p>
          <a:p>
            <a:r>
              <a:rPr lang="en-US" b="1" dirty="0">
                <a:latin typeface="Courier New" panose="02070309020205020404" pitchFamily="49" charset="0"/>
                <a:cs typeface="Courier New" panose="02070309020205020404" pitchFamily="49" charset="0"/>
              </a:rPr>
              <a:t>and then destroys one or more instances.</a:t>
            </a:r>
          </a:p>
        </p:txBody>
      </p:sp>
      <p:sp>
        <p:nvSpPr>
          <p:cNvPr id="7" name="Rounded Rectangle 6"/>
          <p:cNvSpPr/>
          <p:nvPr/>
        </p:nvSpPr>
        <p:spPr bwMode="auto">
          <a:xfrm>
            <a:off x="6091092" y="6166246"/>
            <a:ext cx="2971800" cy="689548"/>
          </a:xfrm>
          <a:prstGeom prst="roundRect">
            <a:avLst/>
          </a:prstGeom>
          <a:solidFill>
            <a:schemeClr val="accent1"/>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smtClean="0">
                <a:gradFill>
                  <a:gsLst>
                    <a:gs pos="0">
                      <a:srgbClr val="FFFFFF"/>
                    </a:gs>
                    <a:gs pos="100000">
                      <a:srgbClr val="FFFFFF"/>
                    </a:gs>
                  </a:gsLst>
                  <a:lin ang="5400000" scaled="0"/>
                </a:gradFill>
              </a:rPr>
              <a:t>Install Chef</a:t>
            </a:r>
            <a:endParaRPr lang="en-US" sz="2400" b="1" dirty="0" smtClean="0">
              <a:gradFill>
                <a:gsLst>
                  <a:gs pos="0">
                    <a:srgbClr val="FFFFFF"/>
                  </a:gs>
                  <a:gs pos="100000">
                    <a:srgbClr val="FFFFFF"/>
                  </a:gs>
                </a:gsLst>
                <a:lin ang="5400000" scaled="0"/>
              </a:gradFill>
            </a:endParaRPr>
          </a:p>
        </p:txBody>
      </p:sp>
      <p:sp>
        <p:nvSpPr>
          <p:cNvPr id="8" name="Rounded Rectangle 7"/>
          <p:cNvSpPr/>
          <p:nvPr/>
        </p:nvSpPr>
        <p:spPr bwMode="auto">
          <a:xfrm>
            <a:off x="9330071" y="6166246"/>
            <a:ext cx="3200400" cy="689548"/>
          </a:xfrm>
          <a:prstGeom prst="roundRect">
            <a:avLst/>
          </a:prstGeom>
          <a:solidFill>
            <a:schemeClr val="accent5"/>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smtClean="0">
                <a:gradFill>
                  <a:gsLst>
                    <a:gs pos="0">
                      <a:srgbClr val="FFFFFF"/>
                    </a:gs>
                    <a:gs pos="100000">
                      <a:srgbClr val="FFFFFF"/>
                    </a:gs>
                  </a:gsLst>
                  <a:lin ang="5400000" scaled="0"/>
                </a:gradFill>
              </a:rPr>
              <a:t>Apply the Run List</a:t>
            </a:r>
            <a:endParaRPr lang="en-US" sz="2400" b="1" dirty="0" smtClean="0">
              <a:gradFill>
                <a:gsLst>
                  <a:gs pos="0">
                    <a:srgbClr val="FFFFFF"/>
                  </a:gs>
                  <a:gs pos="100000">
                    <a:srgbClr val="FFFFFF"/>
                  </a:gs>
                </a:gsLst>
                <a:lin ang="5400000" scaled="0"/>
              </a:gradFill>
            </a:endParaRPr>
          </a:p>
        </p:txBody>
      </p:sp>
      <p:sp>
        <p:nvSpPr>
          <p:cNvPr id="9" name="Rounded Rectangle 8"/>
          <p:cNvSpPr/>
          <p:nvPr/>
        </p:nvSpPr>
        <p:spPr bwMode="auto">
          <a:xfrm>
            <a:off x="12739539" y="6173639"/>
            <a:ext cx="2445497" cy="689548"/>
          </a:xfrm>
          <a:prstGeom prst="roundRect">
            <a:avLst/>
          </a:prstGeom>
          <a:solidFill>
            <a:schemeClr val="accent4"/>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smtClean="0">
                <a:gradFill>
                  <a:gsLst>
                    <a:gs pos="0">
                      <a:srgbClr val="FFFFFF"/>
                    </a:gs>
                    <a:gs pos="100000">
                      <a:srgbClr val="FFFFFF"/>
                    </a:gs>
                  </a:gsLst>
                  <a:lin ang="5400000" scaled="0"/>
                </a:gradFill>
              </a:rPr>
              <a:t>Execute Tests</a:t>
            </a:r>
            <a:endParaRPr lang="en-US" sz="2400" b="1" dirty="0" smtClean="0">
              <a:gradFill>
                <a:gsLst>
                  <a:gs pos="0">
                    <a:srgbClr val="FFFFFF"/>
                  </a:gs>
                  <a:gs pos="100000">
                    <a:srgbClr val="FFFFFF"/>
                  </a:gs>
                </a:gsLst>
                <a:lin ang="5400000" scaled="0"/>
              </a:gradFill>
            </a:endParaRPr>
          </a:p>
        </p:txBody>
      </p:sp>
      <p:sp>
        <p:nvSpPr>
          <p:cNvPr id="10" name="Right Arrow 9"/>
          <p:cNvSpPr/>
          <p:nvPr/>
        </p:nvSpPr>
        <p:spPr bwMode="auto">
          <a:xfrm>
            <a:off x="5672309" y="6166246"/>
            <a:ext cx="571500" cy="696941"/>
          </a:xfrm>
          <a:prstGeom prst="rightArrow">
            <a:avLst/>
          </a:prstGeom>
          <a:solidFill>
            <a:schemeClr val="bg1"/>
          </a:solidFill>
          <a:ln>
            <a:solidFill>
              <a:schemeClr val="bg1">
                <a:lumMod val="50000"/>
              </a:schemeClr>
            </a:solid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12" name="Right Arrow 11"/>
          <p:cNvSpPr/>
          <p:nvPr/>
        </p:nvSpPr>
        <p:spPr bwMode="auto">
          <a:xfrm>
            <a:off x="8897824" y="6166246"/>
            <a:ext cx="571500" cy="696941"/>
          </a:xfrm>
          <a:prstGeom prst="rightArrow">
            <a:avLst/>
          </a:prstGeom>
          <a:solidFill>
            <a:schemeClr val="bg1"/>
          </a:solidFill>
          <a:ln>
            <a:solidFill>
              <a:schemeClr val="bg1">
                <a:lumMod val="50000"/>
              </a:schemeClr>
            </a:solid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14" name="Right Arrow 13"/>
          <p:cNvSpPr/>
          <p:nvPr/>
        </p:nvSpPr>
        <p:spPr bwMode="auto">
          <a:xfrm>
            <a:off x="12360956" y="6158853"/>
            <a:ext cx="571500" cy="696941"/>
          </a:xfrm>
          <a:prstGeom prst="rightArrow">
            <a:avLst/>
          </a:prstGeom>
          <a:solidFill>
            <a:schemeClr val="bg1"/>
          </a:solidFill>
          <a:ln>
            <a:solidFill>
              <a:schemeClr val="bg1">
                <a:lumMod val="50000"/>
              </a:schemeClr>
            </a:solid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17" name="Right Arrow 16"/>
          <p:cNvSpPr/>
          <p:nvPr/>
        </p:nvSpPr>
        <p:spPr bwMode="auto">
          <a:xfrm rot="5400000">
            <a:off x="10664721" y="6746292"/>
            <a:ext cx="579165" cy="696941"/>
          </a:xfrm>
          <a:prstGeom prst="rightArrow">
            <a:avLst/>
          </a:prstGeom>
          <a:solidFill>
            <a:schemeClr val="bg1"/>
          </a:solidFill>
          <a:ln>
            <a:solidFill>
              <a:schemeClr val="bg1">
                <a:lumMod val="50000"/>
              </a:schemeClr>
            </a:solid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21" name="Right Arrow 20"/>
          <p:cNvSpPr/>
          <p:nvPr/>
        </p:nvSpPr>
        <p:spPr bwMode="auto">
          <a:xfrm rot="5400000">
            <a:off x="13708872" y="6746291"/>
            <a:ext cx="579165" cy="696941"/>
          </a:xfrm>
          <a:prstGeom prst="rightArrow">
            <a:avLst/>
          </a:prstGeom>
          <a:solidFill>
            <a:schemeClr val="bg1"/>
          </a:solidFill>
          <a:ln>
            <a:solidFill>
              <a:schemeClr val="bg1">
                <a:lumMod val="50000"/>
              </a:schemeClr>
            </a:solid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22" name="Right Arrow 21"/>
          <p:cNvSpPr/>
          <p:nvPr/>
        </p:nvSpPr>
        <p:spPr bwMode="auto">
          <a:xfrm rot="5400000">
            <a:off x="3331243" y="6746291"/>
            <a:ext cx="579165" cy="696941"/>
          </a:xfrm>
          <a:prstGeom prst="rightArrow">
            <a:avLst/>
          </a:prstGeom>
          <a:solidFill>
            <a:schemeClr val="bg1"/>
          </a:solidFill>
          <a:ln>
            <a:solidFill>
              <a:schemeClr val="bg1">
                <a:lumMod val="50000"/>
              </a:schemeClr>
            </a:solid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5" name="Curved Down Arrow 4"/>
          <p:cNvSpPr/>
          <p:nvPr/>
        </p:nvSpPr>
        <p:spPr bwMode="auto">
          <a:xfrm rot="16200000">
            <a:off x="490733" y="6205409"/>
            <a:ext cx="1428959" cy="1397790"/>
          </a:xfrm>
          <a:prstGeom prst="curvedDownArrow">
            <a:avLst/>
          </a:prstGeom>
          <a:solidFill>
            <a:schemeClr val="bg1"/>
          </a:solidFill>
          <a:ln>
            <a:solidFill>
              <a:schemeClr val="bg1">
                <a:lumMod val="50000"/>
              </a:schemeClr>
            </a:solid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549882422"/>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Kitchen Test</a:t>
            </a:r>
            <a:endParaRPr lang="en-US" dirty="0"/>
          </a:p>
        </p:txBody>
      </p:sp>
      <p:sp>
        <p:nvSpPr>
          <p:cNvPr id="3" name="Subtitle 2"/>
          <p:cNvSpPr>
            <a:spLocks noGrp="1"/>
          </p:cNvSpPr>
          <p:nvPr>
            <p:ph type="subTitle" idx="1"/>
          </p:nvPr>
        </p:nvSpPr>
        <p:spPr/>
        <p:txBody>
          <a:bodyPr/>
          <a:lstStyle/>
          <a:p>
            <a:r>
              <a:rPr lang="en-US" dirty="0" smtClean="0"/>
              <a:t>Destroying the instance ensures that the policy is being applied to a new instance.</a:t>
            </a:r>
          </a:p>
          <a:p>
            <a:endParaRPr lang="en-US" dirty="0"/>
          </a:p>
          <a:p>
            <a:r>
              <a:rPr lang="en-US" dirty="0"/>
              <a:t>The test instance </a:t>
            </a:r>
            <a:r>
              <a:rPr lang="en-US" dirty="0" smtClean="0"/>
              <a:t>is re-created and then the updated policy is applied to the new instance. The new policy is incomplete causing an error.</a:t>
            </a:r>
            <a:endParaRPr lang="en-US" dirty="0"/>
          </a:p>
        </p:txBody>
      </p:sp>
    </p:spTree>
    <p:extLst>
      <p:ext uri="{BB962C8B-B14F-4D97-AF65-F5344CB8AC3E}">
        <p14:creationId xmlns:p14="http://schemas.microsoft.com/office/powerpoint/2010/main" val="1371584652"/>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----&gt; Starting Kitchen (</a:t>
            </a:r>
            <a:r>
              <a:rPr lang="en-US" dirty="0" smtClean="0"/>
              <a:t>v</a:t>
            </a:r>
            <a:r>
              <a:rPr lang="nb-NO" dirty="0" smtClean="0"/>
              <a:t>1.11.1</a:t>
            </a:r>
            <a:r>
              <a:rPr lang="en-US" dirty="0" smtClean="0"/>
              <a:t>)</a:t>
            </a:r>
            <a:endParaRPr lang="en-US" dirty="0"/>
          </a:p>
          <a:p>
            <a:r>
              <a:rPr lang="en-US" dirty="0"/>
              <a:t>-----&gt; Cleaning up any prior instances of &lt;default-centos-67&gt;</a:t>
            </a:r>
          </a:p>
          <a:p>
            <a:r>
              <a:rPr lang="en-US" dirty="0"/>
              <a:t>-----&gt; Destroying &lt;default-centos-67&gt;..</a:t>
            </a:r>
            <a:r>
              <a:rPr lang="en-US" dirty="0" smtClean="0"/>
              <a:t>.</a:t>
            </a:r>
          </a:p>
          <a:p>
            <a:r>
              <a:rPr lang="en-US" dirty="0" smtClean="0"/>
              <a:t>     </a:t>
            </a:r>
            <a:r>
              <a:rPr lang="en-US" dirty="0" smtClean="0"/>
              <a:t>  .</a:t>
            </a:r>
            <a:r>
              <a:rPr lang="en-US" dirty="0" smtClean="0"/>
              <a:t>.</a:t>
            </a:r>
            <a:r>
              <a:rPr lang="en-US" dirty="0"/>
              <a:t>. </a:t>
            </a:r>
            <a:endParaRPr lang="en-US" dirty="0" smtClean="0"/>
          </a:p>
          <a:p>
            <a:r>
              <a:rPr lang="en-US" dirty="0" smtClean="0"/>
              <a:t>       [</a:t>
            </a:r>
            <a:r>
              <a:rPr lang="en-US" dirty="0"/>
              <a:t>2016-08-29T20:29:16+00:00] FATAL: Chef::Exceptions::</a:t>
            </a:r>
            <a:r>
              <a:rPr lang="en-US" dirty="0" err="1"/>
              <a:t>ChildConvergeError</a:t>
            </a:r>
            <a:r>
              <a:rPr lang="en-US" dirty="0"/>
              <a:t>: Chef run process exited unsuccessfully (exit code 1</a:t>
            </a:r>
            <a:r>
              <a:rPr lang="en-US" dirty="0" smtClean="0"/>
              <a:t>)</a:t>
            </a:r>
          </a:p>
          <a:p>
            <a:r>
              <a:rPr lang="en-US" dirty="0"/>
              <a:t>&gt;&gt;&gt;&gt;&gt;&gt; ------Exception-------</a:t>
            </a:r>
          </a:p>
          <a:p>
            <a:r>
              <a:rPr lang="en-US" dirty="0"/>
              <a:t>&gt;&gt;&gt;&gt;&gt;&gt; Class: Kitchen::</a:t>
            </a:r>
            <a:r>
              <a:rPr lang="en-US" dirty="0" err="1"/>
              <a:t>ActionFailed</a:t>
            </a:r>
            <a:endParaRPr lang="en-US" dirty="0"/>
          </a:p>
          <a:p>
            <a:r>
              <a:rPr lang="en-US" dirty="0"/>
              <a:t>&gt;&gt;&gt;&gt;&gt;&gt; Message: 1 actions failed.</a:t>
            </a:r>
          </a:p>
          <a:p>
            <a:r>
              <a:rPr lang="en-US" dirty="0"/>
              <a:t>&gt;&gt;&gt;&gt;&gt;&gt;     Converge failed on instance &lt;default-centos-67&gt;.  </a:t>
            </a:r>
            <a:endParaRPr lang="en-US" dirty="0" smtClean="0"/>
          </a:p>
        </p:txBody>
      </p:sp>
      <p:sp>
        <p:nvSpPr>
          <p:cNvPr id="3" name="Text Placeholder 2"/>
          <p:cNvSpPr>
            <a:spLocks noGrp="1"/>
          </p:cNvSpPr>
          <p:nvPr>
            <p:ph type="body" sz="quarter" idx="11"/>
          </p:nvPr>
        </p:nvSpPr>
        <p:spPr/>
        <p:txBody>
          <a:bodyPr/>
          <a:lstStyle/>
          <a:p>
            <a:r>
              <a:rPr lang="en-US" dirty="0" smtClean="0"/>
              <a:t>&gt; kitchen test</a:t>
            </a:r>
            <a:endParaRPr lang="en-US" dirty="0"/>
          </a:p>
        </p:txBody>
      </p:sp>
      <p:sp>
        <p:nvSpPr>
          <p:cNvPr id="4" name="Content Placeholder 3"/>
          <p:cNvSpPr>
            <a:spLocks noGrp="1"/>
          </p:cNvSpPr>
          <p:nvPr>
            <p:ph sz="quarter" idx="12"/>
          </p:nvPr>
        </p:nvSpPr>
        <p:spPr>
          <a:xfrm>
            <a:off x="1122782" y="4452471"/>
            <a:ext cx="14420850" cy="3406588"/>
          </a:xfrm>
        </p:spPr>
        <p:txBody>
          <a:bodyPr/>
          <a:lstStyle/>
          <a:p>
            <a:endParaRPr lang="en-US" dirty="0"/>
          </a:p>
        </p:txBody>
      </p:sp>
      <p:sp>
        <p:nvSpPr>
          <p:cNvPr id="5" name="Title 4"/>
          <p:cNvSpPr>
            <a:spLocks noGrp="1"/>
          </p:cNvSpPr>
          <p:nvPr>
            <p:ph type="title"/>
          </p:nvPr>
        </p:nvSpPr>
        <p:spPr/>
        <p:txBody>
          <a:bodyPr>
            <a:normAutofit fontScale="90000"/>
          </a:bodyPr>
          <a:lstStyle/>
          <a:p>
            <a:r>
              <a:rPr lang="en-US" dirty="0" smtClean="0"/>
              <a:t>Test the Cookbook Against a </a:t>
            </a:r>
            <a:r>
              <a:rPr lang="en-US" smtClean="0"/>
              <a:t>New Instance</a:t>
            </a:r>
            <a:endParaRPr lang="en-US"/>
          </a:p>
        </p:txBody>
      </p:sp>
    </p:spTree>
    <p:extLst>
      <p:ext uri="{BB962C8B-B14F-4D97-AF65-F5344CB8AC3E}">
        <p14:creationId xmlns:p14="http://schemas.microsoft.com/office/powerpoint/2010/main" val="2739790168"/>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4"/>
          </p:nvPr>
        </p:nvSpPr>
        <p:spPr/>
        <p:txBody>
          <a:bodyPr/>
          <a:lstStyle/>
          <a:p>
            <a:r>
              <a:rPr lang="en-US" b="1" dirty="0" smtClean="0"/>
              <a:t>Faster</a:t>
            </a:r>
            <a:r>
              <a:rPr lang="en-US" dirty="0" smtClean="0"/>
              <a:t> execution time</a:t>
            </a:r>
          </a:p>
          <a:p>
            <a:endParaRPr lang="en-US" dirty="0" smtClean="0"/>
          </a:p>
          <a:p>
            <a:r>
              <a:rPr lang="en-US" dirty="0" smtClean="0"/>
              <a:t>Running converge twice will ensure your policy applies without error to </a:t>
            </a:r>
            <a:r>
              <a:rPr lang="en-US" b="1" dirty="0" smtClean="0"/>
              <a:t>existing instances</a:t>
            </a:r>
            <a:endParaRPr lang="en-US" b="1" dirty="0"/>
          </a:p>
        </p:txBody>
      </p:sp>
      <p:sp>
        <p:nvSpPr>
          <p:cNvPr id="3" name="Subtitle 2"/>
          <p:cNvSpPr>
            <a:spLocks noGrp="1"/>
          </p:cNvSpPr>
          <p:nvPr>
            <p:ph sz="quarter" idx="12"/>
          </p:nvPr>
        </p:nvSpPr>
        <p:spPr/>
        <p:txBody>
          <a:bodyPr/>
          <a:lstStyle/>
          <a:p>
            <a:r>
              <a:rPr lang="en-US" b="1" dirty="0" smtClean="0"/>
              <a:t>Slower</a:t>
            </a:r>
            <a:r>
              <a:rPr lang="en-US" dirty="0" smtClean="0"/>
              <a:t> execution time</a:t>
            </a:r>
          </a:p>
          <a:p>
            <a:endParaRPr lang="en-US" dirty="0"/>
          </a:p>
          <a:p>
            <a:r>
              <a:rPr lang="en-US" dirty="0" smtClean="0"/>
              <a:t>Running test will ensure your policy applies without error to any </a:t>
            </a:r>
            <a:r>
              <a:rPr lang="en-US" b="1" dirty="0" smtClean="0"/>
              <a:t>new instances</a:t>
            </a:r>
          </a:p>
        </p:txBody>
      </p:sp>
      <p:sp>
        <p:nvSpPr>
          <p:cNvPr id="5" name="Text Placeholder 4"/>
          <p:cNvSpPr>
            <a:spLocks noGrp="1"/>
          </p:cNvSpPr>
          <p:nvPr>
            <p:ph type="body" sz="quarter" idx="15"/>
          </p:nvPr>
        </p:nvSpPr>
        <p:spPr/>
        <p:txBody>
          <a:bodyPr/>
          <a:lstStyle/>
          <a:p>
            <a:r>
              <a:rPr lang="en-US" dirty="0" smtClean="0"/>
              <a:t>Converge &amp; Verify</a:t>
            </a:r>
            <a:endParaRPr lang="en-US" dirty="0"/>
          </a:p>
        </p:txBody>
      </p:sp>
      <p:sp>
        <p:nvSpPr>
          <p:cNvPr id="6" name="Text Placeholder 5"/>
          <p:cNvSpPr>
            <a:spLocks noGrp="1"/>
          </p:cNvSpPr>
          <p:nvPr>
            <p:ph type="body" sz="quarter" idx="16"/>
          </p:nvPr>
        </p:nvSpPr>
        <p:spPr/>
        <p:txBody>
          <a:bodyPr/>
          <a:lstStyle/>
          <a:p>
            <a:r>
              <a:rPr lang="en-US" dirty="0" smtClean="0"/>
              <a:t>Test</a:t>
            </a:r>
            <a:endParaRPr lang="en-US" dirty="0"/>
          </a:p>
        </p:txBody>
      </p:sp>
    </p:spTree>
    <p:extLst>
      <p:ext uri="{BB962C8B-B14F-4D97-AF65-F5344CB8AC3E}">
        <p14:creationId xmlns:p14="http://schemas.microsoft.com/office/powerpoint/2010/main" val="299187329"/>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Heckle That Code</a:t>
            </a:r>
            <a:endParaRPr lang="en-US" dirty="0"/>
          </a:p>
        </p:txBody>
      </p:sp>
      <p:sp>
        <p:nvSpPr>
          <p:cNvPr id="3" name="Content Placeholder 2"/>
          <p:cNvSpPr>
            <a:spLocks noGrp="1"/>
          </p:cNvSpPr>
          <p:nvPr>
            <p:ph sz="quarter" idx="11"/>
          </p:nvPr>
        </p:nvSpPr>
        <p:spPr/>
        <p:txBody>
          <a:bodyPr/>
          <a:lstStyle/>
          <a:p>
            <a:r>
              <a:rPr lang="en-US" dirty="0"/>
              <a:t>It could be a game show. Maybe on Twitch?</a:t>
            </a:r>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a:t>Remove / Comment source code</a:t>
            </a:r>
          </a:p>
          <a:p>
            <a:pPr marL="342900" indent="-342900">
              <a:buFont typeface="Wingdings" charset="2"/>
              <a:buChar char="ü"/>
            </a:pPr>
            <a:r>
              <a:rPr lang="en-US" dirty="0"/>
              <a:t>Converge the cookbook and execute the tests</a:t>
            </a:r>
          </a:p>
          <a:p>
            <a:pPr marL="342900" indent="-342900">
              <a:buFont typeface="Wingdings" charset="2"/>
              <a:buChar char="q"/>
            </a:pPr>
            <a:endParaRPr lang="en-US" dirty="0"/>
          </a:p>
        </p:txBody>
      </p:sp>
    </p:spTree>
    <p:extLst>
      <p:ext uri="{BB962C8B-B14F-4D97-AF65-F5344CB8AC3E}">
        <p14:creationId xmlns:p14="http://schemas.microsoft.com/office/powerpoint/2010/main" val="3262128867"/>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err="1" smtClean="0"/>
              <a:t>include_recipe</a:t>
            </a:r>
            <a:endParaRPr lang="en-US" dirty="0"/>
          </a:p>
        </p:txBody>
      </p:sp>
      <p:sp>
        <p:nvSpPr>
          <p:cNvPr id="3" name="Subtitle 2"/>
          <p:cNvSpPr>
            <a:spLocks noGrp="1"/>
          </p:cNvSpPr>
          <p:nvPr>
            <p:ph type="subTitle" idx="1"/>
          </p:nvPr>
        </p:nvSpPr>
        <p:spPr/>
        <p:txBody>
          <a:bodyPr/>
          <a:lstStyle/>
          <a:p>
            <a:r>
              <a:rPr lang="en-US" dirty="0"/>
              <a:t>A recipe can include one (or more) recipes located in cookbooks by using the </a:t>
            </a:r>
            <a:r>
              <a:rPr lang="en-US" b="1" dirty="0" err="1">
                <a:latin typeface="Courier New" charset="0"/>
                <a:ea typeface="Courier New" charset="0"/>
                <a:cs typeface="Courier New" charset="0"/>
              </a:rPr>
              <a:t>include_recipe</a:t>
            </a:r>
            <a:r>
              <a:rPr lang="en-US" sz="1800" dirty="0"/>
              <a:t> </a:t>
            </a:r>
            <a:r>
              <a:rPr lang="en-US" dirty="0"/>
              <a:t>method. When a recipe is included, the resources found in that recipe will </a:t>
            </a:r>
            <a:r>
              <a:rPr lang="en-US" dirty="0" smtClean="0"/>
              <a:t>be </a:t>
            </a:r>
            <a:r>
              <a:rPr lang="en-US" dirty="0"/>
              <a:t>inserted (in the same exact order) at the point where the </a:t>
            </a:r>
            <a:r>
              <a:rPr lang="en-US" b="1" dirty="0" err="1" smtClean="0">
                <a:latin typeface="Courier New" charset="0"/>
                <a:ea typeface="Courier New" charset="0"/>
                <a:cs typeface="Courier New" charset="0"/>
              </a:rPr>
              <a:t>include_recipe</a:t>
            </a:r>
            <a:r>
              <a:rPr lang="en-US" dirty="0" smtClean="0"/>
              <a:t> keyword </a:t>
            </a:r>
            <a:r>
              <a:rPr lang="en-US" dirty="0"/>
              <a:t>is located. </a:t>
            </a:r>
          </a:p>
        </p:txBody>
      </p:sp>
      <p:sp>
        <p:nvSpPr>
          <p:cNvPr id="5" name="Content Placeholder 3"/>
          <p:cNvSpPr txBox="1">
            <a:spLocks/>
          </p:cNvSpPr>
          <p:nvPr/>
        </p:nvSpPr>
        <p:spPr>
          <a:xfrm>
            <a:off x="3669213" y="7332456"/>
            <a:ext cx="8917577" cy="554608"/>
          </a:xfrm>
          <a:prstGeom prst="rect">
            <a:avLst/>
          </a:prstGeom>
        </p:spPr>
        <p:txBody>
          <a:bodyPr>
            <a:normAutofit/>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gn="ctr"/>
            <a:r>
              <a:rPr lang="en-US" sz="2400" dirty="0" smtClean="0"/>
              <a:t>https://</a:t>
            </a:r>
            <a:r>
              <a:rPr lang="en-US" sz="2400" dirty="0" err="1" smtClean="0"/>
              <a:t>docs.chef.io</a:t>
            </a:r>
            <a:r>
              <a:rPr lang="en-US" sz="2400" dirty="0" smtClean="0"/>
              <a:t>/</a:t>
            </a:r>
            <a:r>
              <a:rPr lang="en-US" sz="2400" dirty="0" err="1" smtClean="0"/>
              <a:t>recipes.html#include-recipes</a:t>
            </a:r>
            <a:endParaRPr lang="en-US" sz="2400" dirty="0"/>
          </a:p>
        </p:txBody>
      </p:sp>
    </p:spTree>
    <p:extLst>
      <p:ext uri="{BB962C8B-B14F-4D97-AF65-F5344CB8AC3E}">
        <p14:creationId xmlns:p14="http://schemas.microsoft.com/office/powerpoint/2010/main" val="161378457"/>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Discussion</a:t>
            </a:r>
            <a:endParaRPr lang="en-US" dirty="0"/>
          </a:p>
        </p:txBody>
      </p:sp>
      <p:sp>
        <p:nvSpPr>
          <p:cNvPr id="3" name="Subtitle 2"/>
          <p:cNvSpPr>
            <a:spLocks noGrp="1"/>
          </p:cNvSpPr>
          <p:nvPr>
            <p:ph type="subTitle" idx="1"/>
          </p:nvPr>
        </p:nvSpPr>
        <p:spPr>
          <a:xfrm>
            <a:off x="1660524" y="3260725"/>
            <a:ext cx="12330113" cy="4604842"/>
          </a:xfrm>
        </p:spPr>
        <p:txBody>
          <a:bodyPr/>
          <a:lstStyle/>
          <a:p>
            <a:r>
              <a:rPr lang="en-US" dirty="0" smtClean="0"/>
              <a:t>What is happening when running </a:t>
            </a:r>
            <a:r>
              <a:rPr lang="en-US" dirty="0" smtClean="0">
                <a:latin typeface="Courier New"/>
                <a:cs typeface="Courier New"/>
              </a:rPr>
              <a:t>kitchen test</a:t>
            </a:r>
            <a:r>
              <a:rPr lang="en-US" dirty="0" smtClean="0"/>
              <a:t>?</a:t>
            </a:r>
          </a:p>
          <a:p>
            <a:endParaRPr lang="en-US" dirty="0"/>
          </a:p>
          <a:p>
            <a:r>
              <a:rPr lang="en-US" dirty="0" smtClean="0"/>
              <a:t>What </a:t>
            </a:r>
            <a:r>
              <a:rPr lang="en-US" dirty="0"/>
              <a:t>types of bugs would </a:t>
            </a:r>
            <a:r>
              <a:rPr lang="en-US" dirty="0">
                <a:latin typeface="Courier New"/>
                <a:cs typeface="Courier New"/>
              </a:rPr>
              <a:t>kitchen converge</a:t>
            </a:r>
            <a:r>
              <a:rPr lang="en-US" dirty="0"/>
              <a:t> &amp; </a:t>
            </a:r>
            <a:r>
              <a:rPr lang="en-US" dirty="0">
                <a:latin typeface="Courier New"/>
                <a:cs typeface="Courier New"/>
              </a:rPr>
              <a:t>kitchen verify</a:t>
            </a:r>
            <a:r>
              <a:rPr lang="en-US" dirty="0"/>
              <a:t> find when running</a:t>
            </a:r>
            <a:r>
              <a:rPr lang="en-US" dirty="0" smtClean="0"/>
              <a:t>?</a:t>
            </a:r>
          </a:p>
          <a:p>
            <a:endParaRPr lang="en-US" dirty="0"/>
          </a:p>
          <a:p>
            <a:r>
              <a:rPr lang="en-US" dirty="0" smtClean="0"/>
              <a:t>What is the difference between </a:t>
            </a:r>
            <a:r>
              <a:rPr lang="en-US" dirty="0" smtClean="0">
                <a:latin typeface="Courier New"/>
                <a:cs typeface="Courier New"/>
              </a:rPr>
              <a:t>kitchen test</a:t>
            </a:r>
            <a:r>
              <a:rPr lang="en-US" dirty="0" smtClean="0"/>
              <a:t> and running both </a:t>
            </a:r>
            <a:r>
              <a:rPr lang="en-US" dirty="0" smtClean="0">
                <a:latin typeface="Courier New"/>
                <a:cs typeface="Courier New"/>
              </a:rPr>
              <a:t>kitchen converge</a:t>
            </a:r>
            <a:r>
              <a:rPr lang="en-US" dirty="0" smtClean="0"/>
              <a:t> &amp; </a:t>
            </a:r>
            <a:r>
              <a:rPr lang="en-US" dirty="0" smtClean="0">
                <a:latin typeface="Courier New"/>
                <a:cs typeface="Courier New"/>
              </a:rPr>
              <a:t>kitchen verify</a:t>
            </a:r>
            <a:r>
              <a:rPr lang="en-US" dirty="0"/>
              <a:t> </a:t>
            </a:r>
            <a:r>
              <a:rPr lang="en-US" dirty="0" smtClean="0"/>
              <a:t>together?</a:t>
            </a:r>
          </a:p>
          <a:p>
            <a:endParaRPr lang="en-US" dirty="0"/>
          </a:p>
          <a:p>
            <a:r>
              <a:rPr lang="en-US" dirty="0" smtClean="0"/>
              <a:t>How long do each of these </a:t>
            </a:r>
            <a:r>
              <a:rPr lang="en-US" smtClean="0"/>
              <a:t>approaches take?</a:t>
            </a:r>
            <a:endParaRPr lang="en-US" dirty="0" smtClean="0"/>
          </a:p>
        </p:txBody>
      </p:sp>
    </p:spTree>
    <p:extLst>
      <p:ext uri="{BB962C8B-B14F-4D97-AF65-F5344CB8AC3E}">
        <p14:creationId xmlns:p14="http://schemas.microsoft.com/office/powerpoint/2010/main" val="108599519"/>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Q&amp;A</a:t>
            </a:r>
            <a:endParaRPr lang="en-US" dirty="0"/>
          </a:p>
        </p:txBody>
      </p:sp>
      <p:sp>
        <p:nvSpPr>
          <p:cNvPr id="3" name="Subtitle 2"/>
          <p:cNvSpPr>
            <a:spLocks noGrp="1"/>
          </p:cNvSpPr>
          <p:nvPr>
            <p:ph type="subTitle" idx="1"/>
          </p:nvPr>
        </p:nvSpPr>
        <p:spPr/>
        <p:txBody>
          <a:bodyPr/>
          <a:lstStyle/>
          <a:p>
            <a:r>
              <a:rPr lang="en-US" dirty="0" smtClean="0"/>
              <a:t>What questions can we answer for you?</a:t>
            </a:r>
            <a:endParaRPr lang="en-US" dirty="0"/>
          </a:p>
        </p:txBody>
      </p:sp>
    </p:spTree>
    <p:extLst>
      <p:ext uri="{BB962C8B-B14F-4D97-AF65-F5344CB8AC3E}">
        <p14:creationId xmlns:p14="http://schemas.microsoft.com/office/powerpoint/2010/main" val="2482792365"/>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4"/>
          </p:nvPr>
        </p:nvSpPr>
        <p:spPr/>
        <p:txBody>
          <a:bodyPr/>
          <a:lstStyle/>
          <a:p>
            <a:r>
              <a:rPr lang="en-US" dirty="0" smtClean="0"/>
              <a:t>Introduction</a:t>
            </a:r>
          </a:p>
          <a:p>
            <a:r>
              <a:rPr lang="en-US" dirty="0" smtClean="0"/>
              <a:t>Why </a:t>
            </a:r>
            <a:r>
              <a:rPr lang="en-US" dirty="0"/>
              <a:t>W</a:t>
            </a:r>
            <a:r>
              <a:rPr lang="en-US" dirty="0" smtClean="0"/>
              <a:t>rite Tests? Why is that Hard?</a:t>
            </a:r>
          </a:p>
          <a:p>
            <a:r>
              <a:rPr lang="en-US" dirty="0" smtClean="0"/>
              <a:t>Writing a Test First</a:t>
            </a:r>
          </a:p>
          <a:p>
            <a:r>
              <a:rPr lang="en-US" dirty="0" smtClean="0"/>
              <a:t>Refactoring Cookbooks with Tests</a:t>
            </a:r>
          </a:p>
          <a:p>
            <a:endParaRPr lang="en-US" dirty="0" smtClean="0"/>
          </a:p>
        </p:txBody>
      </p:sp>
      <p:sp>
        <p:nvSpPr>
          <p:cNvPr id="3" name="Content Placeholder 2"/>
          <p:cNvSpPr>
            <a:spLocks noGrp="1"/>
          </p:cNvSpPr>
          <p:nvPr>
            <p:ph sz="quarter" idx="12"/>
          </p:nvPr>
        </p:nvSpPr>
        <p:spPr/>
        <p:txBody>
          <a:bodyPr/>
          <a:lstStyle/>
          <a:p>
            <a:r>
              <a:rPr lang="en-US" b="1" dirty="0" smtClean="0"/>
              <a:t>Faster Feedback with Unit Testing</a:t>
            </a:r>
          </a:p>
          <a:p>
            <a:r>
              <a:rPr lang="en-US" dirty="0" smtClean="0"/>
              <a:t>Testing Resources in Recipes</a:t>
            </a:r>
          </a:p>
          <a:p>
            <a:r>
              <a:rPr lang="en-US" dirty="0" smtClean="0"/>
              <a:t>Refactoring to Attributes</a:t>
            </a:r>
          </a:p>
          <a:p>
            <a:r>
              <a:rPr lang="en-US" dirty="0" smtClean="0"/>
              <a:t>Refactoring to Multiple Platforms</a:t>
            </a:r>
            <a:endParaRPr lang="en-US" dirty="0"/>
          </a:p>
        </p:txBody>
      </p:sp>
      <p:sp>
        <p:nvSpPr>
          <p:cNvPr id="4" name="Text Placeholder 3"/>
          <p:cNvSpPr>
            <a:spLocks noGrp="1"/>
          </p:cNvSpPr>
          <p:nvPr>
            <p:ph type="body" sz="quarter" idx="15"/>
          </p:nvPr>
        </p:nvSpPr>
        <p:spPr/>
        <p:txBody>
          <a:bodyPr/>
          <a:lstStyle/>
          <a:p>
            <a:r>
              <a:rPr lang="en-US" dirty="0" smtClean="0"/>
              <a:t>Morning</a:t>
            </a:r>
            <a:endParaRPr lang="en-US" dirty="0"/>
          </a:p>
        </p:txBody>
      </p:sp>
      <p:sp>
        <p:nvSpPr>
          <p:cNvPr id="5" name="Text Placeholder 4"/>
          <p:cNvSpPr>
            <a:spLocks noGrp="1"/>
          </p:cNvSpPr>
          <p:nvPr>
            <p:ph type="body" sz="quarter" idx="16"/>
          </p:nvPr>
        </p:nvSpPr>
        <p:spPr/>
        <p:txBody>
          <a:bodyPr/>
          <a:lstStyle/>
          <a:p>
            <a:r>
              <a:rPr lang="en-US" dirty="0" smtClean="0"/>
              <a:t>Afternoon</a:t>
            </a:r>
            <a:endParaRPr lang="en-US" dirty="0"/>
          </a:p>
        </p:txBody>
      </p:sp>
    </p:spTree>
    <p:extLst>
      <p:ext uri="{BB962C8B-B14F-4D97-AF65-F5344CB8AC3E}">
        <p14:creationId xmlns:p14="http://schemas.microsoft.com/office/powerpoint/2010/main" val="23600579"/>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22763473"/>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Recipe Organization</a:t>
            </a:r>
            <a:endParaRPr lang="en-US" dirty="0"/>
          </a:p>
        </p:txBody>
      </p:sp>
      <p:sp>
        <p:nvSpPr>
          <p:cNvPr id="3" name="Subtitle 2"/>
          <p:cNvSpPr>
            <a:spLocks noGrp="1"/>
          </p:cNvSpPr>
          <p:nvPr>
            <p:ph type="subTitle" idx="1"/>
          </p:nvPr>
        </p:nvSpPr>
        <p:spPr>
          <a:xfrm>
            <a:off x="1671638" y="3271838"/>
            <a:ext cx="6454722" cy="577491"/>
          </a:xfrm>
          <a:solidFill>
            <a:schemeClr val="bg1">
              <a:lumMod val="85000"/>
              <a:alpha val="50000"/>
            </a:schemeClr>
          </a:solidFill>
        </p:spPr>
        <p:txBody>
          <a:bodyPr/>
          <a:lstStyle/>
          <a:p>
            <a:r>
              <a:rPr lang="en-US" b="1" dirty="0" smtClean="0">
                <a:latin typeface="Courier New" charset="0"/>
                <a:ea typeface="Courier New" charset="0"/>
                <a:cs typeface="Courier New" charset="0"/>
              </a:rPr>
              <a:t>recipes/</a:t>
            </a:r>
            <a:r>
              <a:rPr lang="en-US" b="1" dirty="0" err="1" smtClean="0">
                <a:latin typeface="Courier New" charset="0"/>
                <a:ea typeface="Courier New" charset="0"/>
                <a:cs typeface="Courier New" charset="0"/>
              </a:rPr>
              <a:t>default.rb</a:t>
            </a:r>
            <a:endParaRPr lang="en-US" b="1" dirty="0">
              <a:latin typeface="Courier New" charset="0"/>
              <a:ea typeface="Courier New" charset="0"/>
              <a:cs typeface="Courier New" charset="0"/>
            </a:endParaRPr>
          </a:p>
        </p:txBody>
      </p:sp>
      <p:sp>
        <p:nvSpPr>
          <p:cNvPr id="6" name="Round Diagonal Corner Rectangle 5"/>
          <p:cNvSpPr/>
          <p:nvPr/>
        </p:nvSpPr>
        <p:spPr bwMode="auto">
          <a:xfrm>
            <a:off x="11903492" y="4591198"/>
            <a:ext cx="2478934" cy="919880"/>
          </a:xfrm>
          <a:prstGeom prst="round2DiagRect">
            <a:avLst/>
          </a:prstGeom>
          <a:solidFill>
            <a:schemeClr val="accent4"/>
          </a:solidFill>
          <a:ln w="76200">
            <a:solidFill>
              <a:schemeClr val="accent4"/>
            </a:solid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t" anchorCtr="0" compatLnSpc="1">
            <a:prstTxWarp prst="textNoShape">
              <a:avLst/>
            </a:prstTxWarp>
          </a:bodyPr>
          <a:lstStyle/>
          <a:p>
            <a:pPr defTabSz="914099"/>
            <a:r>
              <a:rPr lang="en-US" sz="2400" dirty="0" err="1" smtClean="0">
                <a:solidFill>
                  <a:schemeClr val="bg1"/>
                </a:solidFill>
              </a:rPr>
              <a:t>install.rb</a:t>
            </a:r>
            <a:endParaRPr lang="en-US" sz="2400" dirty="0" smtClean="0">
              <a:solidFill>
                <a:schemeClr val="bg1"/>
              </a:solidFill>
            </a:endParaRPr>
          </a:p>
        </p:txBody>
      </p:sp>
      <p:sp>
        <p:nvSpPr>
          <p:cNvPr id="7" name="Round Diagonal Corner Rectangle 6"/>
          <p:cNvSpPr/>
          <p:nvPr/>
        </p:nvSpPr>
        <p:spPr bwMode="auto">
          <a:xfrm>
            <a:off x="11903491" y="5714406"/>
            <a:ext cx="2478935" cy="919880"/>
          </a:xfrm>
          <a:prstGeom prst="round2DiagRect">
            <a:avLst/>
          </a:prstGeom>
          <a:solidFill>
            <a:schemeClr val="accent5"/>
          </a:solidFill>
          <a:ln w="76200">
            <a:solidFill>
              <a:schemeClr val="accent5"/>
            </a:solid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t" anchorCtr="0" compatLnSpc="1">
            <a:prstTxWarp prst="textNoShape">
              <a:avLst/>
            </a:prstTxWarp>
          </a:bodyPr>
          <a:lstStyle/>
          <a:p>
            <a:pPr defTabSz="914099"/>
            <a:r>
              <a:rPr lang="en-US" sz="2400" dirty="0" err="1" smtClean="0">
                <a:solidFill>
                  <a:schemeClr val="bg1"/>
                </a:solidFill>
              </a:rPr>
              <a:t>configuration.rb</a:t>
            </a:r>
            <a:endParaRPr lang="en-US" sz="2400" dirty="0" smtClean="0">
              <a:solidFill>
                <a:schemeClr val="bg1"/>
              </a:solidFill>
            </a:endParaRPr>
          </a:p>
        </p:txBody>
      </p:sp>
      <p:sp>
        <p:nvSpPr>
          <p:cNvPr id="8" name="Round Diagonal Corner Rectangle 7"/>
          <p:cNvSpPr/>
          <p:nvPr/>
        </p:nvSpPr>
        <p:spPr bwMode="auto">
          <a:xfrm>
            <a:off x="11903492" y="6837614"/>
            <a:ext cx="2478934" cy="919880"/>
          </a:xfrm>
          <a:prstGeom prst="round2DiagRect">
            <a:avLst/>
          </a:prstGeom>
          <a:solidFill>
            <a:srgbClr val="C97D9A"/>
          </a:solidFill>
          <a:ln w="76200">
            <a:solidFill>
              <a:srgbClr val="C97D9A"/>
            </a:solid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t" anchorCtr="0" compatLnSpc="1">
            <a:prstTxWarp prst="textNoShape">
              <a:avLst/>
            </a:prstTxWarp>
          </a:bodyPr>
          <a:lstStyle/>
          <a:p>
            <a:pPr defTabSz="914099"/>
            <a:r>
              <a:rPr lang="en-US" dirty="0" err="1" smtClean="0">
                <a:solidFill>
                  <a:schemeClr val="bg1"/>
                </a:solidFill>
              </a:rPr>
              <a:t>service.rb</a:t>
            </a:r>
            <a:endParaRPr lang="en-US" dirty="0" smtClean="0">
              <a:solidFill>
                <a:schemeClr val="bg1"/>
              </a:solidFill>
            </a:endParaRPr>
          </a:p>
        </p:txBody>
      </p:sp>
      <p:sp>
        <p:nvSpPr>
          <p:cNvPr id="10" name="Right Bracket 9"/>
          <p:cNvSpPr/>
          <p:nvPr/>
        </p:nvSpPr>
        <p:spPr>
          <a:xfrm flipH="1">
            <a:off x="11484244" y="4591038"/>
            <a:ext cx="318821" cy="3332347"/>
          </a:xfrm>
          <a:prstGeom prst="rightBracket">
            <a:avLst/>
          </a:prstGeom>
          <a:ln>
            <a:solidFill>
              <a:schemeClr val="tx1">
                <a:lumMod val="60000"/>
                <a:lumOff val="40000"/>
              </a:schemeClr>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cxnSp>
        <p:nvCxnSpPr>
          <p:cNvPr id="14" name="Straight Connector 13"/>
          <p:cNvCxnSpPr>
            <a:stCxn id="4" idx="1"/>
          </p:cNvCxnSpPr>
          <p:nvPr/>
        </p:nvCxnSpPr>
        <p:spPr>
          <a:xfrm>
            <a:off x="10392757" y="4852816"/>
            <a:ext cx="15825" cy="1381590"/>
          </a:xfrm>
          <a:prstGeom prst="line">
            <a:avLst/>
          </a:prstGeom>
          <a:ln>
            <a:solidFill>
              <a:schemeClr val="tx1">
                <a:lumMod val="60000"/>
                <a:lumOff val="40000"/>
              </a:schemeClr>
            </a:solidFill>
          </a:ln>
        </p:spPr>
        <p:style>
          <a:lnRef idx="3">
            <a:schemeClr val="accent1"/>
          </a:lnRef>
          <a:fillRef idx="0">
            <a:schemeClr val="accent1"/>
          </a:fillRef>
          <a:effectRef idx="2">
            <a:schemeClr val="accent1"/>
          </a:effectRef>
          <a:fontRef idx="minor">
            <a:schemeClr val="tx1"/>
          </a:fontRef>
        </p:style>
      </p:cxnSp>
      <p:cxnSp>
        <p:nvCxnSpPr>
          <p:cNvPr id="16" name="Straight Connector 15"/>
          <p:cNvCxnSpPr>
            <a:endCxn id="10" idx="2"/>
          </p:cNvCxnSpPr>
          <p:nvPr/>
        </p:nvCxnSpPr>
        <p:spPr>
          <a:xfrm>
            <a:off x="10408582" y="6234406"/>
            <a:ext cx="1075662" cy="22806"/>
          </a:xfrm>
          <a:prstGeom prst="line">
            <a:avLst/>
          </a:prstGeom>
          <a:ln>
            <a:solidFill>
              <a:schemeClr val="tx1">
                <a:lumMod val="60000"/>
                <a:lumOff val="40000"/>
              </a:schemeClr>
            </a:solidFill>
          </a:ln>
        </p:spPr>
        <p:style>
          <a:lnRef idx="3">
            <a:schemeClr val="accent1"/>
          </a:lnRef>
          <a:fillRef idx="0">
            <a:schemeClr val="accent1"/>
          </a:fillRef>
          <a:effectRef idx="2">
            <a:schemeClr val="accent1"/>
          </a:effectRef>
          <a:fontRef idx="minor">
            <a:schemeClr val="tx1"/>
          </a:fontRef>
        </p:style>
      </p:cxnSp>
      <p:sp>
        <p:nvSpPr>
          <p:cNvPr id="9" name="TextBox 8"/>
          <p:cNvSpPr txBox="1"/>
          <p:nvPr/>
        </p:nvSpPr>
        <p:spPr bwMode="white">
          <a:xfrm>
            <a:off x="1671637" y="4055806"/>
            <a:ext cx="6454723" cy="3524865"/>
          </a:xfrm>
          <a:prstGeom prst="rect">
            <a:avLst/>
          </a:prstGeom>
          <a:ln>
            <a:solidFill>
              <a:schemeClr val="tx2"/>
            </a:solidFill>
            <a:prstDash val="dash"/>
          </a:ln>
        </p:spPr>
        <p:txBody>
          <a:bodyPr vert="horz" wrap="square" lIns="91440" tIns="91440" rIns="91440" bIns="91440" rtlCol="0">
            <a:normAutofit/>
          </a:bodyPr>
          <a:lstStyle/>
          <a:p>
            <a:r>
              <a:rPr lang="en-US" sz="2000" b="1" dirty="0" err="1" smtClean="0">
                <a:latin typeface="Courier New" charset="0"/>
                <a:ea typeface="Courier New" charset="0"/>
                <a:cs typeface="Courier New" charset="0"/>
              </a:rPr>
              <a:t>include_recipe</a:t>
            </a:r>
            <a:r>
              <a:rPr lang="en-US" sz="2000" b="1" dirty="0" smtClean="0">
                <a:latin typeface="Courier New" charset="0"/>
                <a:ea typeface="Courier New" charset="0"/>
                <a:cs typeface="Courier New" charset="0"/>
              </a:rPr>
              <a:t> 'cookbook::install'</a:t>
            </a:r>
          </a:p>
          <a:p>
            <a:r>
              <a:rPr lang="en-US" sz="2000" b="1" dirty="0" err="1" smtClean="0">
                <a:latin typeface="Courier New" charset="0"/>
                <a:ea typeface="Courier New" charset="0"/>
                <a:cs typeface="Courier New" charset="0"/>
              </a:rPr>
              <a:t>include_recipe</a:t>
            </a:r>
            <a:r>
              <a:rPr lang="en-US" sz="2000" b="1" dirty="0" smtClean="0">
                <a:latin typeface="Courier New" charset="0"/>
                <a:ea typeface="Courier New" charset="0"/>
                <a:cs typeface="Courier New" charset="0"/>
              </a:rPr>
              <a:t> </a:t>
            </a:r>
            <a:r>
              <a:rPr lang="en-US" sz="2000" b="1" dirty="0">
                <a:latin typeface="Courier New" charset="0"/>
                <a:ea typeface="Courier New" charset="0"/>
                <a:cs typeface="Courier New" charset="0"/>
              </a:rPr>
              <a:t>'cookbook</a:t>
            </a:r>
            <a:r>
              <a:rPr lang="en-US" sz="2000" b="1" dirty="0" smtClean="0">
                <a:latin typeface="Courier New" charset="0"/>
                <a:ea typeface="Courier New" charset="0"/>
                <a:cs typeface="Courier New" charset="0"/>
              </a:rPr>
              <a:t>::configuration'</a:t>
            </a:r>
            <a:endParaRPr lang="en-US" sz="2000" b="1" dirty="0">
              <a:latin typeface="Courier New" charset="0"/>
              <a:ea typeface="Courier New" charset="0"/>
              <a:cs typeface="Courier New" charset="0"/>
            </a:endParaRPr>
          </a:p>
          <a:p>
            <a:r>
              <a:rPr lang="en-US" sz="2000" b="1" dirty="0" err="1" smtClean="0">
                <a:latin typeface="Courier New" charset="0"/>
                <a:ea typeface="Courier New" charset="0"/>
                <a:cs typeface="Courier New" charset="0"/>
              </a:rPr>
              <a:t>include_recipe</a:t>
            </a:r>
            <a:r>
              <a:rPr lang="en-US" sz="2000" b="1" dirty="0" smtClean="0">
                <a:latin typeface="Courier New" charset="0"/>
                <a:ea typeface="Courier New" charset="0"/>
                <a:cs typeface="Courier New" charset="0"/>
              </a:rPr>
              <a:t> </a:t>
            </a:r>
            <a:r>
              <a:rPr lang="en-US" sz="2000" b="1" dirty="0">
                <a:latin typeface="Courier New" charset="0"/>
                <a:ea typeface="Courier New" charset="0"/>
                <a:cs typeface="Courier New" charset="0"/>
              </a:rPr>
              <a:t>'cookbook</a:t>
            </a:r>
            <a:r>
              <a:rPr lang="en-US" sz="2000" b="1" dirty="0" smtClean="0">
                <a:latin typeface="Courier New" charset="0"/>
                <a:ea typeface="Courier New" charset="0"/>
                <a:cs typeface="Courier New" charset="0"/>
              </a:rPr>
              <a:t>::service'</a:t>
            </a:r>
            <a:endParaRPr lang="en-US" sz="2000" b="1" dirty="0">
              <a:latin typeface="Courier New" charset="0"/>
              <a:ea typeface="Courier New" charset="0"/>
              <a:cs typeface="Courier New" charset="0"/>
            </a:endParaRPr>
          </a:p>
          <a:p>
            <a:endParaRPr lang="en-US" sz="2000" b="1" dirty="0" smtClean="0">
              <a:latin typeface="Courier New" charset="0"/>
              <a:ea typeface="Courier New" charset="0"/>
              <a:cs typeface="Courier New" charset="0"/>
            </a:endParaRPr>
          </a:p>
        </p:txBody>
      </p:sp>
      <p:sp>
        <p:nvSpPr>
          <p:cNvPr id="4" name="Round Diagonal Corner Rectangle 3"/>
          <p:cNvSpPr/>
          <p:nvPr/>
        </p:nvSpPr>
        <p:spPr bwMode="auto">
          <a:xfrm>
            <a:off x="9532745" y="3271838"/>
            <a:ext cx="1720024" cy="1580978"/>
          </a:xfrm>
          <a:prstGeom prst="round2DiagRect">
            <a:avLst/>
          </a:prstGeom>
          <a:solidFill>
            <a:schemeClr val="accent1"/>
          </a:solidFill>
          <a:ln w="76200">
            <a:solidFill>
              <a:schemeClr val="accent1"/>
            </a:solid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t" anchorCtr="0" compatLnSpc="1">
            <a:prstTxWarp prst="textNoShape">
              <a:avLst/>
            </a:prstTxWarp>
          </a:bodyPr>
          <a:lstStyle/>
          <a:p>
            <a:pPr defTabSz="914099"/>
            <a:r>
              <a:rPr lang="en-US" sz="2400" dirty="0" err="1" smtClean="0">
                <a:solidFill>
                  <a:schemeClr val="bg1"/>
                </a:solidFill>
              </a:rPr>
              <a:t>default.rb</a:t>
            </a:r>
            <a:endParaRPr lang="en-US" sz="2400" dirty="0" smtClean="0">
              <a:solidFill>
                <a:schemeClr val="bg1"/>
              </a:solidFill>
            </a:endParaRPr>
          </a:p>
        </p:txBody>
      </p:sp>
      <p:cxnSp>
        <p:nvCxnSpPr>
          <p:cNvPr id="37" name="Straight Connector 36"/>
          <p:cNvCxnSpPr/>
          <p:nvPr/>
        </p:nvCxnSpPr>
        <p:spPr>
          <a:xfrm>
            <a:off x="9711158" y="3992813"/>
            <a:ext cx="697424" cy="0"/>
          </a:xfrm>
          <a:prstGeom prst="line">
            <a:avLst/>
          </a:prstGeom>
          <a:ln w="152400">
            <a:solidFill>
              <a:schemeClr val="accent4"/>
            </a:solidFill>
          </a:ln>
        </p:spPr>
        <p:style>
          <a:lnRef idx="3">
            <a:schemeClr val="accent1"/>
          </a:lnRef>
          <a:fillRef idx="0">
            <a:schemeClr val="accent1"/>
          </a:fillRef>
          <a:effectRef idx="2">
            <a:schemeClr val="accent1"/>
          </a:effectRef>
          <a:fontRef idx="minor">
            <a:schemeClr val="tx1"/>
          </a:fontRef>
        </p:style>
      </p:cxnSp>
      <p:cxnSp>
        <p:nvCxnSpPr>
          <p:cNvPr id="38" name="Straight Connector 37"/>
          <p:cNvCxnSpPr/>
          <p:nvPr/>
        </p:nvCxnSpPr>
        <p:spPr>
          <a:xfrm>
            <a:off x="9711158" y="4269200"/>
            <a:ext cx="697424" cy="0"/>
          </a:xfrm>
          <a:prstGeom prst="line">
            <a:avLst/>
          </a:prstGeom>
          <a:ln w="152400">
            <a:solidFill>
              <a:schemeClr val="accent5"/>
            </a:solidFill>
          </a:ln>
        </p:spPr>
        <p:style>
          <a:lnRef idx="3">
            <a:schemeClr val="accent1"/>
          </a:lnRef>
          <a:fillRef idx="0">
            <a:schemeClr val="accent1"/>
          </a:fillRef>
          <a:effectRef idx="2">
            <a:schemeClr val="accent1"/>
          </a:effectRef>
          <a:fontRef idx="minor">
            <a:schemeClr val="tx1"/>
          </a:fontRef>
        </p:style>
      </p:cxnSp>
      <p:cxnSp>
        <p:nvCxnSpPr>
          <p:cNvPr id="39" name="Straight Connector 38"/>
          <p:cNvCxnSpPr/>
          <p:nvPr/>
        </p:nvCxnSpPr>
        <p:spPr>
          <a:xfrm>
            <a:off x="9711158" y="4517172"/>
            <a:ext cx="697424" cy="0"/>
          </a:xfrm>
          <a:prstGeom prst="line">
            <a:avLst/>
          </a:prstGeom>
          <a:ln w="152400">
            <a:solidFill>
              <a:srgbClr val="C97D9A"/>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58708560"/>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Refactor to Modular Recipes</a:t>
            </a:r>
            <a:endParaRPr lang="en-US" dirty="0"/>
          </a:p>
        </p:txBody>
      </p:sp>
      <p:sp>
        <p:nvSpPr>
          <p:cNvPr id="3" name="Content Placeholder 2"/>
          <p:cNvSpPr>
            <a:spLocks noGrp="1"/>
          </p:cNvSpPr>
          <p:nvPr>
            <p:ph sz="quarter" idx="11"/>
          </p:nvPr>
        </p:nvSpPr>
        <p:spPr/>
        <p:txBody>
          <a:bodyPr/>
          <a:lstStyle/>
          <a:p>
            <a:r>
              <a:rPr lang="en-US" dirty="0" smtClean="0"/>
              <a:t>This is why we </a:t>
            </a:r>
            <a:r>
              <a:rPr lang="en-US" u="sng" dirty="0" smtClean="0"/>
              <a:t>can</a:t>
            </a:r>
            <a:r>
              <a:rPr lang="en-US" dirty="0" smtClean="0"/>
              <a:t> have nice things!</a:t>
            </a:r>
            <a:endParaRPr lang="en-US" dirty="0"/>
          </a:p>
        </p:txBody>
      </p:sp>
      <p:sp>
        <p:nvSpPr>
          <p:cNvPr id="4" name="Text Placeholder 3"/>
          <p:cNvSpPr>
            <a:spLocks noGrp="1"/>
          </p:cNvSpPr>
          <p:nvPr>
            <p:ph type="body" sz="quarter" idx="10"/>
          </p:nvPr>
        </p:nvSpPr>
        <p:spPr/>
        <p:txBody>
          <a:bodyPr/>
          <a:lstStyle/>
          <a:p>
            <a:pPr marL="342900" indent="-342900">
              <a:buFont typeface="Wingdings" charset="2"/>
              <a:buChar char="q"/>
            </a:pPr>
            <a:r>
              <a:rPr lang="en-US" dirty="0" smtClean="0"/>
              <a:t>Refactor the installation into a separate recipe</a:t>
            </a:r>
          </a:p>
          <a:p>
            <a:pPr marL="342900" indent="-342900">
              <a:buFont typeface="Wingdings" charset="2"/>
              <a:buChar char="q"/>
            </a:pPr>
            <a:r>
              <a:rPr lang="en-US" dirty="0"/>
              <a:t>Converge the cookbook and execute the tests</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182617" flipH="1">
            <a:off x="12261414" y="6738463"/>
            <a:ext cx="4873752" cy="3436542"/>
          </a:xfrm>
          <a:prstGeom prst="rect">
            <a:avLst/>
          </a:prstGeom>
        </p:spPr>
      </p:pic>
      <p:sp>
        <p:nvSpPr>
          <p:cNvPr id="6" name="Arc 5"/>
          <p:cNvSpPr/>
          <p:nvPr/>
        </p:nvSpPr>
        <p:spPr>
          <a:xfrm rot="12130957">
            <a:off x="12363590" y="7319410"/>
            <a:ext cx="975947" cy="306967"/>
          </a:xfrm>
          <a:prstGeom prst="arc">
            <a:avLst/>
          </a:prstGeom>
          <a:ln>
            <a:solidFill>
              <a:srgbClr val="FFC000"/>
            </a:solidFill>
          </a:ln>
          <a:effectLst>
            <a:outerShdw blurRad="50800" dist="76200" dir="2700000" algn="tl" rotWithShape="0">
              <a:prstClr val="black">
                <a:alpha val="40000"/>
              </a:prstClr>
            </a:outerShdw>
          </a:effectLst>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7" name="Rectangle 6"/>
          <p:cNvSpPr/>
          <p:nvPr/>
        </p:nvSpPr>
        <p:spPr bwMode="auto">
          <a:xfrm>
            <a:off x="9418320" y="6728496"/>
            <a:ext cx="3208274" cy="613933"/>
          </a:xfrm>
          <a:prstGeom prst="rect">
            <a:avLst/>
          </a:prstGeom>
          <a:solidFill>
            <a:srgbClr val="FFC000"/>
          </a:solidFill>
          <a:ln>
            <a:noFill/>
            <a:headEnd type="none" w="med" len="med"/>
            <a:tailEnd type="none" w="med" len="med"/>
          </a:ln>
          <a:effectLst>
            <a:outerShdw blurRad="50800" dist="762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1800" dirty="0" smtClean="0">
                <a:solidFill>
                  <a:schemeClr val="tx2"/>
                </a:solidFill>
              </a:rPr>
              <a:t>You called?</a:t>
            </a:r>
          </a:p>
        </p:txBody>
      </p:sp>
    </p:spTree>
    <p:extLst>
      <p:ext uri="{BB962C8B-B14F-4D97-AF65-F5344CB8AC3E}">
        <p14:creationId xmlns:p14="http://schemas.microsoft.com/office/powerpoint/2010/main" val="876077542"/>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Usage: chef generate recipe [path/to/cookbook] NAME [options]</a:t>
            </a:r>
          </a:p>
          <a:p>
            <a:r>
              <a:rPr lang="en-US" dirty="0"/>
              <a:t>    -C, --copyright COPYRIGHT        Name of the copyright </a:t>
            </a:r>
            <a:r>
              <a:rPr lang="en-US" dirty="0" err="1" smtClean="0"/>
              <a:t>hol</a:t>
            </a:r>
            <a:r>
              <a:rPr lang="en-US" dirty="0" smtClean="0"/>
              <a:t>...</a:t>
            </a:r>
            <a:endParaRPr lang="en-US" dirty="0"/>
          </a:p>
          <a:p>
            <a:r>
              <a:rPr lang="en-US" dirty="0"/>
              <a:t>    -m, --email EMAIL                Email address of the </a:t>
            </a:r>
            <a:r>
              <a:rPr lang="en-US" dirty="0" smtClean="0"/>
              <a:t>auth...</a:t>
            </a:r>
            <a:endParaRPr lang="en-US" dirty="0"/>
          </a:p>
          <a:p>
            <a:r>
              <a:rPr lang="en-US" dirty="0"/>
              <a:t>    -a, --generator-</a:t>
            </a:r>
            <a:r>
              <a:rPr lang="en-US" dirty="0" err="1"/>
              <a:t>arg</a:t>
            </a:r>
            <a:r>
              <a:rPr lang="en-US" dirty="0"/>
              <a:t> KEY=VALUE    Use to set </a:t>
            </a:r>
            <a:r>
              <a:rPr lang="en-US" dirty="0" smtClean="0"/>
              <a:t>arbitrary     ...</a:t>
            </a:r>
            <a:endParaRPr lang="en-US" dirty="0"/>
          </a:p>
          <a:p>
            <a:r>
              <a:rPr lang="en-US" dirty="0"/>
              <a:t>    -I, --license LICENSE            </a:t>
            </a:r>
            <a:r>
              <a:rPr lang="en-US" dirty="0" err="1"/>
              <a:t>all_rights</a:t>
            </a:r>
            <a:r>
              <a:rPr lang="en-US" dirty="0"/>
              <a:t>, apache2, </a:t>
            </a:r>
            <a:r>
              <a:rPr lang="en-US" dirty="0" err="1"/>
              <a:t>mit</a:t>
            </a:r>
            <a:r>
              <a:rPr lang="en-US" dirty="0" smtClean="0"/>
              <a:t>,...</a:t>
            </a:r>
            <a:endParaRPr lang="en-US" dirty="0"/>
          </a:p>
          <a:p>
            <a:r>
              <a:rPr lang="en-US" dirty="0"/>
              <a:t>    -g GENERATOR_COOKBOOK_PATH,      Use </a:t>
            </a:r>
            <a:r>
              <a:rPr lang="en-US" dirty="0" smtClean="0"/>
              <a:t>GENERATOR_COOKBOOK_PA...</a:t>
            </a:r>
            <a:endParaRPr lang="en-US" dirty="0"/>
          </a:p>
          <a:p>
            <a:r>
              <a:rPr lang="en-US" dirty="0"/>
              <a:t>        --generator-cookbook</a:t>
            </a:r>
          </a:p>
        </p:txBody>
      </p:sp>
      <p:sp>
        <p:nvSpPr>
          <p:cNvPr id="3" name="Text Placeholder 2"/>
          <p:cNvSpPr>
            <a:spLocks noGrp="1"/>
          </p:cNvSpPr>
          <p:nvPr>
            <p:ph type="body" sz="quarter" idx="11"/>
          </p:nvPr>
        </p:nvSpPr>
        <p:spPr/>
        <p:txBody>
          <a:bodyPr/>
          <a:lstStyle/>
          <a:p>
            <a:r>
              <a:rPr lang="en-US" dirty="0" smtClean="0"/>
              <a:t>&gt; chef generate recipe --help</a:t>
            </a:r>
            <a:endParaRPr lang="en-US" dirty="0"/>
          </a:p>
        </p:txBody>
      </p:sp>
      <p:sp>
        <p:nvSpPr>
          <p:cNvPr id="4" name="Content Placeholder 3"/>
          <p:cNvSpPr>
            <a:spLocks noGrp="1"/>
          </p:cNvSpPr>
          <p:nvPr>
            <p:ph sz="quarter" idx="12"/>
          </p:nvPr>
        </p:nvSpPr>
        <p:spPr>
          <a:xfrm>
            <a:off x="1127883" y="2337232"/>
            <a:ext cx="14420850" cy="557213"/>
          </a:xfrm>
        </p:spPr>
        <p:txBody>
          <a:bodyPr/>
          <a:lstStyle/>
          <a:p>
            <a:endParaRPr lang="en-US" dirty="0"/>
          </a:p>
        </p:txBody>
      </p:sp>
      <p:sp>
        <p:nvSpPr>
          <p:cNvPr id="5" name="Title 4"/>
          <p:cNvSpPr>
            <a:spLocks noGrp="1"/>
          </p:cNvSpPr>
          <p:nvPr>
            <p:ph type="title"/>
          </p:nvPr>
        </p:nvSpPr>
        <p:spPr/>
        <p:txBody>
          <a:bodyPr/>
          <a:lstStyle/>
          <a:p>
            <a:r>
              <a:rPr lang="en-US" dirty="0" smtClean="0"/>
              <a:t>Ask Chef About Generating a Recipe</a:t>
            </a:r>
            <a:endParaRPr lang="en-US" dirty="0"/>
          </a:p>
        </p:txBody>
      </p:sp>
    </p:spTree>
    <p:extLst>
      <p:ext uri="{BB962C8B-B14F-4D97-AF65-F5344CB8AC3E}">
        <p14:creationId xmlns:p14="http://schemas.microsoft.com/office/powerpoint/2010/main" val="2739580198"/>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Recipe: </a:t>
            </a:r>
            <a:r>
              <a:rPr lang="en-US" dirty="0" err="1"/>
              <a:t>code_generator</a:t>
            </a:r>
            <a:r>
              <a:rPr lang="en-US" dirty="0"/>
              <a:t>::recipe</a:t>
            </a:r>
          </a:p>
          <a:p>
            <a:r>
              <a:rPr lang="en-US" dirty="0"/>
              <a:t>  * directory[/home/chef/</a:t>
            </a:r>
            <a:r>
              <a:rPr lang="en-US" dirty="0" err="1"/>
              <a:t>httpd</a:t>
            </a:r>
            <a:r>
              <a:rPr lang="en-US" dirty="0"/>
              <a:t>/spec/unit/recipes] action create (up to date)</a:t>
            </a:r>
          </a:p>
          <a:p>
            <a:r>
              <a:rPr lang="en-US" dirty="0"/>
              <a:t>  * </a:t>
            </a:r>
            <a:r>
              <a:rPr lang="en-US" dirty="0" err="1"/>
              <a:t>cookbook_file</a:t>
            </a:r>
            <a:r>
              <a:rPr lang="en-US" dirty="0"/>
              <a:t>[/home/chef/</a:t>
            </a:r>
            <a:r>
              <a:rPr lang="en-US" dirty="0" err="1"/>
              <a:t>httpd</a:t>
            </a:r>
            <a:r>
              <a:rPr lang="en-US" dirty="0"/>
              <a:t>/spec/</a:t>
            </a:r>
            <a:r>
              <a:rPr lang="en-US" dirty="0" err="1"/>
              <a:t>spec_helper.rb</a:t>
            </a:r>
            <a:r>
              <a:rPr lang="en-US" dirty="0"/>
              <a:t>] action </a:t>
            </a:r>
            <a:r>
              <a:rPr lang="en-US" dirty="0" err="1"/>
              <a:t>create_if_missing</a:t>
            </a:r>
            <a:r>
              <a:rPr lang="en-US" dirty="0"/>
              <a:t> (up to date)</a:t>
            </a:r>
          </a:p>
          <a:p>
            <a:r>
              <a:rPr lang="en-US" dirty="0"/>
              <a:t>  * template[/home/chef/</a:t>
            </a:r>
            <a:r>
              <a:rPr lang="en-US" dirty="0" err="1"/>
              <a:t>httpd</a:t>
            </a:r>
            <a:r>
              <a:rPr lang="en-US" dirty="0"/>
              <a:t>/spec/unit/recipes/</a:t>
            </a:r>
            <a:r>
              <a:rPr lang="en-US" dirty="0" err="1"/>
              <a:t>install_spec.rb</a:t>
            </a:r>
            <a:r>
              <a:rPr lang="en-US" dirty="0"/>
              <a:t>] action </a:t>
            </a:r>
            <a:r>
              <a:rPr lang="en-US" dirty="0" err="1"/>
              <a:t>create_if_missing</a:t>
            </a:r>
            <a:endParaRPr lang="en-US" dirty="0"/>
          </a:p>
          <a:p>
            <a:r>
              <a:rPr lang="en-US" dirty="0"/>
              <a:t>    - create new file /home/chef/</a:t>
            </a:r>
            <a:r>
              <a:rPr lang="en-US" dirty="0" err="1"/>
              <a:t>httpd</a:t>
            </a:r>
            <a:r>
              <a:rPr lang="en-US" dirty="0"/>
              <a:t>/spec/unit/recipes/</a:t>
            </a:r>
            <a:r>
              <a:rPr lang="en-US" dirty="0" err="1"/>
              <a:t>install_spec.rb</a:t>
            </a:r>
            <a:endParaRPr lang="en-US" dirty="0"/>
          </a:p>
          <a:p>
            <a:r>
              <a:rPr lang="en-US" dirty="0"/>
              <a:t>    - update content in file /home/chef/</a:t>
            </a:r>
            <a:r>
              <a:rPr lang="en-US" dirty="0" err="1"/>
              <a:t>httpd</a:t>
            </a:r>
            <a:r>
              <a:rPr lang="en-US" dirty="0"/>
              <a:t>/spec/unit/recipes/</a:t>
            </a:r>
            <a:r>
              <a:rPr lang="en-US" dirty="0" err="1"/>
              <a:t>install_spec.rb</a:t>
            </a:r>
            <a:r>
              <a:rPr lang="en-US" dirty="0"/>
              <a:t> from none </a:t>
            </a:r>
            <a:r>
              <a:rPr lang="en-US"/>
              <a:t>to </a:t>
            </a:r>
            <a:r>
              <a:rPr lang="en-US" smtClean="0"/>
              <a:t>187413</a:t>
            </a:r>
            <a:endParaRPr lang="en-US" dirty="0"/>
          </a:p>
        </p:txBody>
      </p:sp>
      <p:sp>
        <p:nvSpPr>
          <p:cNvPr id="3" name="Text Placeholder 2"/>
          <p:cNvSpPr>
            <a:spLocks noGrp="1"/>
          </p:cNvSpPr>
          <p:nvPr>
            <p:ph type="body" sz="quarter" idx="11"/>
          </p:nvPr>
        </p:nvSpPr>
        <p:spPr/>
        <p:txBody>
          <a:bodyPr/>
          <a:lstStyle/>
          <a:p>
            <a:r>
              <a:rPr lang="en-US" dirty="0" smtClean="0"/>
              <a:t>&gt; chef generate recipe install</a:t>
            </a:r>
            <a:endParaRPr lang="en-US" dirty="0"/>
          </a:p>
        </p:txBody>
      </p:sp>
      <p:sp>
        <p:nvSpPr>
          <p:cNvPr id="5" name="Title 4"/>
          <p:cNvSpPr>
            <a:spLocks noGrp="1"/>
          </p:cNvSpPr>
          <p:nvPr>
            <p:ph type="title"/>
          </p:nvPr>
        </p:nvSpPr>
        <p:spPr/>
        <p:txBody>
          <a:bodyPr/>
          <a:lstStyle/>
          <a:p>
            <a:r>
              <a:rPr lang="en-US" dirty="0" smtClean="0"/>
              <a:t>Generate an Install Recipe</a:t>
            </a:r>
            <a:endParaRPr lang="en-US" dirty="0"/>
          </a:p>
        </p:txBody>
      </p:sp>
    </p:spTree>
    <p:extLst>
      <p:ext uri="{BB962C8B-B14F-4D97-AF65-F5344CB8AC3E}">
        <p14:creationId xmlns:p14="http://schemas.microsoft.com/office/powerpoint/2010/main" val="1340157797"/>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theme/theme1.xml><?xml version="1.0" encoding="utf-8"?>
<a:theme xmlns:a="http://schemas.openxmlformats.org/drawingml/2006/main" name="Template">
  <a:themeElements>
    <a:clrScheme name="Custom 9">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400" dirty="0" err="1" smtClean="0">
            <a:gradFill>
              <a:gsLst>
                <a:gs pos="0">
                  <a:srgbClr val="FFFFFF"/>
                </a:gs>
                <a:gs pos="100000">
                  <a:srgbClr val="FFFFFF"/>
                </a:gs>
              </a:gsLst>
              <a:lin ang="5400000" scaled="0"/>
            </a:gradFill>
          </a:defRPr>
        </a:defPPr>
      </a:lstStyle>
      <a:style>
        <a:lnRef idx="1">
          <a:schemeClr val="accent4"/>
        </a:lnRef>
        <a:fillRef idx="3">
          <a:schemeClr val="accent4"/>
        </a:fillRef>
        <a:effectRef idx="2">
          <a:schemeClr val="accent4"/>
        </a:effectRef>
        <a:fontRef idx="minor">
          <a:schemeClr val="lt1"/>
        </a:fontRef>
      </a:style>
    </a:spDef>
    <a:lnDef>
      <a:spPr>
        <a:ln>
          <a:solidFill>
            <a:schemeClr val="accent4"/>
          </a:solidFill>
        </a:ln>
      </a:spPr>
      <a:bodyPr/>
      <a:lstStyle/>
      <a:style>
        <a:lnRef idx="3">
          <a:schemeClr val="accent1"/>
        </a:lnRef>
        <a:fillRef idx="0">
          <a:schemeClr val="accent1"/>
        </a:fillRef>
        <a:effectRef idx="2">
          <a:schemeClr val="accent1"/>
        </a:effectRef>
        <a:fontRef idx="minor">
          <a:schemeClr val="tx1"/>
        </a:fontRef>
      </a:style>
    </a:lnDef>
    <a:txDef>
      <a:spPr bwMode="white"/>
      <a:bodyPr vert="horz" wrap="square" lIns="91440" tIns="91440" rIns="91440" bIns="91440" rtlCol="0">
        <a:normAutofit/>
      </a:bodyPr>
      <a:lstStyle>
        <a:defPPr>
          <a:defRPr dirty="0" smtClean="0"/>
        </a:defPPr>
      </a:lstStyle>
    </a:txDef>
  </a:objectDefaults>
  <a:extraClrSchemeLst/>
  <a:extLst>
    <a:ext uri="{05A4C25C-085E-4340-85A3-A5531E510DB2}">
      <thm15:themeFamily xmlns:thm15="http://schemas.microsoft.com/office/thememl/2012/main" xmlns="" name="Chef-TemplateComps_v09-16x9-Light.potx" id="{078CEFDB-FA7A-4E36-9964-13EF367585CB}" vid="{8B87B0F3-7308-43D5-8388-E1B49EA02652}"/>
    </a:ext>
  </a:extLst>
</a:theme>
</file>

<file path=ppt/theme/theme2.xml><?xml version="1.0" encoding="utf-8"?>
<a:theme xmlns:a="http://schemas.openxmlformats.org/drawingml/2006/main" name="Interaction">
  <a:themeElements>
    <a:clrScheme name="Custom 9">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400" dirty="0" err="1" smtClean="0">
            <a:gradFill>
              <a:gsLst>
                <a:gs pos="0">
                  <a:srgbClr val="FFFFFF"/>
                </a:gs>
                <a:gs pos="100000">
                  <a:srgbClr val="FFFFFF"/>
                </a:gs>
              </a:gsLst>
              <a:lin ang="5400000" scaled="0"/>
            </a:gradFill>
          </a:defRPr>
        </a:defPPr>
      </a:lstStyle>
      <a:style>
        <a:lnRef idx="1">
          <a:schemeClr val="accent4"/>
        </a:lnRef>
        <a:fillRef idx="3">
          <a:schemeClr val="accent4"/>
        </a:fillRef>
        <a:effectRef idx="2">
          <a:schemeClr val="accent4"/>
        </a:effectRef>
        <a:fontRef idx="minor">
          <a:schemeClr val="lt1"/>
        </a:fontRef>
      </a:style>
    </a:spDef>
    <a:lnDef>
      <a:spPr>
        <a:ln>
          <a:solidFill>
            <a:schemeClr val="accent4"/>
          </a:solidFill>
        </a:ln>
      </a:spPr>
      <a:bodyPr/>
      <a:lstStyle/>
      <a:style>
        <a:lnRef idx="3">
          <a:schemeClr val="accent1"/>
        </a:lnRef>
        <a:fillRef idx="0">
          <a:schemeClr val="accent1"/>
        </a:fillRef>
        <a:effectRef idx="2">
          <a:schemeClr val="accent1"/>
        </a:effectRef>
        <a:fontRef idx="minor">
          <a:schemeClr val="tx1"/>
        </a:fontRef>
      </a:style>
    </a:lnDef>
    <a:txDef>
      <a:spPr bwMode="white"/>
      <a:bodyPr vert="horz" wrap="square" lIns="91440" tIns="91440" rIns="91440" bIns="91440" rtlCol="0">
        <a:normAutofit/>
      </a:bodyPr>
      <a:lstStyle>
        <a:defPPr>
          <a:defRPr dirty="0" smtClean="0"/>
        </a:defPPr>
      </a:lstStyle>
    </a:txDef>
  </a:objectDefaults>
  <a:extraClrSchemeLst/>
  <a:extLst>
    <a:ext uri="{05A4C25C-085E-4340-85A3-A5531E510DB2}">
      <thm15:themeFamily xmlns:thm15="http://schemas.microsoft.com/office/thememl/2012/main" xmlns="" name="Chef-TemplateComps_v09-16x9-Light.potx" id="{078CEFDB-FA7A-4E36-9964-13EF367585CB}" vid="{8B87B0F3-7308-43D5-8388-E1B49EA02652}"/>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dlc_DocId xmlns="7bb5d761-a2ea-4873-95f7-7a6658fb3ef0">M4CWTKMW727E-592-73</_dlc_DocId>
    <_dlc_DocIdUrl xmlns="7bb5d761-a2ea-4873-95f7-7a6658fb3ef0">
      <Url>https://kms.vci.local/marketing/team/_layouts/DocIdRedir.aspx?ID=M4CWTKMW727E-592-73</Url>
      <Description>M4CWTKMW727E-592-73</Description>
    </_dlc_DocIdUrl>
  </documentManagement>
</p:properties>
</file>

<file path=customXml/item4.xml><?xml version="1.0" encoding="utf-8"?>
<ct:contentTypeSchema xmlns:ct="http://schemas.microsoft.com/office/2006/metadata/contentType" xmlns:ma="http://schemas.microsoft.com/office/2006/metadata/properties/metaAttributes" ct:_="" ma:_="" ma:contentTypeName="Document" ma:contentTypeID="0x0101000812F700BE7F874999720E88173FE491" ma:contentTypeVersion="0" ma:contentTypeDescription="Create a new document." ma:contentTypeScope="" ma:versionID="3f79f408e2ca720b7aba6e0e32464d0c">
  <xsd:schema xmlns:xsd="http://www.w3.org/2001/XMLSchema" xmlns:xs="http://www.w3.org/2001/XMLSchema" xmlns:p="http://schemas.microsoft.com/office/2006/metadata/properties" xmlns:ns2="7bb5d761-a2ea-4873-95f7-7a6658fb3ef0" targetNamespace="http://schemas.microsoft.com/office/2006/metadata/properties" ma:root="true" ma:fieldsID="1e062cd38ba31e406bfc4340fbc7f87a" ns2:_="">
    <xsd:import namespace="7bb5d761-a2ea-4873-95f7-7a6658fb3ef0"/>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bb5d761-a2ea-4873-95f7-7a6658fb3ef0"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13EBC30-FE27-4C6A-B723-23FC2188F7DC}">
  <ds:schemaRefs>
    <ds:schemaRef ds:uri="http://schemas.microsoft.com/sharepoint/events"/>
  </ds:schemaRefs>
</ds:datastoreItem>
</file>

<file path=customXml/itemProps2.xml><?xml version="1.0" encoding="utf-8"?>
<ds:datastoreItem xmlns:ds="http://schemas.openxmlformats.org/officeDocument/2006/customXml" ds:itemID="{5CDEB364-43EC-4510-9881-539C2A3FCE9E}">
  <ds:schemaRefs>
    <ds:schemaRef ds:uri="http://schemas.microsoft.com/sharepoint/v3/contenttype/forms"/>
  </ds:schemaRefs>
</ds:datastoreItem>
</file>

<file path=customXml/itemProps3.xml><?xml version="1.0" encoding="utf-8"?>
<ds:datastoreItem xmlns:ds="http://schemas.openxmlformats.org/officeDocument/2006/customXml" ds:itemID="{6921749B-AEB7-461B-845F-603CABD25259}">
  <ds:schemaRefs>
    <ds:schemaRef ds:uri="7bb5d761-a2ea-4873-95f7-7a6658fb3ef0"/>
    <ds:schemaRef ds:uri="http://purl.org/dc/terms/"/>
    <ds:schemaRef ds:uri="http://schemas.openxmlformats.org/package/2006/metadata/core-properties"/>
    <ds:schemaRef ds:uri="http://purl.org/dc/dcmitype/"/>
    <ds:schemaRef ds:uri="http://schemas.microsoft.com/office/2006/documentManagement/types"/>
    <ds:schemaRef ds:uri="http://purl.org/dc/elements/1.1/"/>
    <ds:schemaRef ds:uri="http://schemas.microsoft.com/office/2006/metadata/properties"/>
    <ds:schemaRef ds:uri="http://schemas.microsoft.com/office/infopath/2007/PartnerControls"/>
    <ds:schemaRef ds:uri="http://www.w3.org/XML/1998/namespace"/>
  </ds:schemaRefs>
</ds:datastoreItem>
</file>

<file path=customXml/itemProps4.xml><?xml version="1.0" encoding="utf-8"?>
<ds:datastoreItem xmlns:ds="http://schemas.openxmlformats.org/officeDocument/2006/customXml" ds:itemID="{164479E5-0B02-49AC-B79E-EC1D6164DDD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bb5d761-a2ea-4873-95f7-7a6658fb3ef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Template.potx</Template>
  <TotalTime>15671</TotalTime>
  <Words>5774</Words>
  <Application>Microsoft Macintosh PowerPoint</Application>
  <PresentationFormat>Custom</PresentationFormat>
  <Paragraphs>560</Paragraphs>
  <Slides>53</Slides>
  <Notes>52</Notes>
  <HiddenSlides>0</HiddenSlides>
  <MMClips>0</MMClips>
  <ScaleCrop>false</ScaleCrop>
  <HeadingPairs>
    <vt:vector size="4" baseType="variant">
      <vt:variant>
        <vt:lpstr>Theme</vt:lpstr>
      </vt:variant>
      <vt:variant>
        <vt:i4>2</vt:i4>
      </vt:variant>
      <vt:variant>
        <vt:lpstr>Slide Titles</vt:lpstr>
      </vt:variant>
      <vt:variant>
        <vt:i4>53</vt:i4>
      </vt:variant>
    </vt:vector>
  </HeadingPairs>
  <TitlesOfParts>
    <vt:vector size="55" baseType="lpstr">
      <vt:lpstr>Template</vt:lpstr>
      <vt:lpstr>Interaction</vt:lpstr>
      <vt:lpstr>Refactoring Cookbooks with Tests</vt:lpstr>
      <vt:lpstr>Test Driven Development</vt:lpstr>
      <vt:lpstr>Objectives</vt:lpstr>
      <vt:lpstr>Modular Cookbook Recipes</vt:lpstr>
      <vt:lpstr>include_recipe</vt:lpstr>
      <vt:lpstr>Recipe Organization</vt:lpstr>
      <vt:lpstr>Refactor to Modular Recipes</vt:lpstr>
      <vt:lpstr>Ask Chef About Generating a Recipe</vt:lpstr>
      <vt:lpstr>Generate an Install Recipe</vt:lpstr>
      <vt:lpstr>Removing the Generated Test File</vt:lpstr>
      <vt:lpstr>Write the Install Recipe</vt:lpstr>
      <vt:lpstr>Remove the Resource from the Default Recipe</vt:lpstr>
      <vt:lpstr>Include the Install Recipe</vt:lpstr>
      <vt:lpstr>Refactor to Modular Recipes</vt:lpstr>
      <vt:lpstr>Re-Converge the Test Instance</vt:lpstr>
      <vt:lpstr>Re-Verify the Test Instance</vt:lpstr>
      <vt:lpstr>Refactor to Modular Recipes</vt:lpstr>
      <vt:lpstr>The Configuration</vt:lpstr>
      <vt:lpstr>Generate a Service Recipe</vt:lpstr>
      <vt:lpstr>Remove the Generated Test File</vt:lpstr>
      <vt:lpstr>Write the Configuration Recipe</vt:lpstr>
      <vt:lpstr>Remove the Resource from the Default Recipe</vt:lpstr>
      <vt:lpstr>Include the Configuration Recipe</vt:lpstr>
      <vt:lpstr>Re-Converge the Test Instance</vt:lpstr>
      <vt:lpstr>Re-Verify the Test Instance</vt:lpstr>
      <vt:lpstr>The Configuration</vt:lpstr>
      <vt:lpstr>The Service</vt:lpstr>
      <vt:lpstr>Generate a Service Recipe</vt:lpstr>
      <vt:lpstr>Remove the Generated Test File</vt:lpstr>
      <vt:lpstr>Write the Services Recipe</vt:lpstr>
      <vt:lpstr>Remove the Resource from the Default Recipe</vt:lpstr>
      <vt:lpstr>Remove the Resource from the Default Recipe</vt:lpstr>
      <vt:lpstr>Re-Converge the Test Instance</vt:lpstr>
      <vt:lpstr>Re-Verify the Test Instance</vt:lpstr>
      <vt:lpstr>The Service</vt:lpstr>
      <vt:lpstr>Do Our Tests Really Work?</vt:lpstr>
      <vt:lpstr>Heckling Your Code</vt:lpstr>
      <vt:lpstr>Heckle That Code</vt:lpstr>
      <vt:lpstr>Comment Out Key Code Within the Default Recipe</vt:lpstr>
      <vt:lpstr>Heckle That Code</vt:lpstr>
      <vt:lpstr>Re-Converge the Test Instance</vt:lpstr>
      <vt:lpstr>Re-Verify the Test Instance</vt:lpstr>
      <vt:lpstr>Kitchen Converge &amp; Verify</vt:lpstr>
      <vt:lpstr>Kitchen Destroy</vt:lpstr>
      <vt:lpstr>Kitchen Test</vt:lpstr>
      <vt:lpstr>Kitchen Test</vt:lpstr>
      <vt:lpstr>Test the Cookbook Against a New Instance</vt:lpstr>
      <vt:lpstr>PowerPoint Presentation</vt:lpstr>
      <vt:lpstr>Heckle That Code</vt:lpstr>
      <vt:lpstr>Discussion</vt:lpstr>
      <vt:lpstr>Q&amp;A</vt:lpstr>
      <vt:lpstr>PowerPoint Presentation</vt:lpstr>
      <vt:lpstr>PowerPoint Presentation</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 Driven Cookbook Development</dc:title>
  <dc:subject/>
  <dc:creator>Franklin Webber</dc:creator>
  <cp:keywords/>
  <dc:description/>
  <cp:lastModifiedBy>Franklin Webber</cp:lastModifiedBy>
  <cp:revision>2259</cp:revision>
  <cp:lastPrinted>2015-02-07T23:49:10Z</cp:lastPrinted>
  <dcterms:created xsi:type="dcterms:W3CDTF">2012-09-13T17:36:07Z</dcterms:created>
  <dcterms:modified xsi:type="dcterms:W3CDTF">2016-08-29T20:31:12Z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0x0101000812F700BE7F874999720E88173FE491</vt:lpwstr>
  </property>
  <property fmtid="{D5CDD505-2E9C-101B-9397-08002B2CF9AE}" pid="3" name="_dlc_DocIdItemGuid">
    <vt:lpwstr>bfd9fc01-1599-4dd9-b7eb-4ffa6e7bdb79</vt:lpwstr>
  </property>
</Properties>
</file>