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268"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1976"/>
  </p:normalViewPr>
  <p:slideViewPr>
    <p:cSldViewPr snapToGrid="0">
      <p:cViewPr varScale="1">
        <p:scale>
          <a:sx n="80" d="100"/>
          <a:sy n="80" d="100"/>
        </p:scale>
        <p:origin x="2416" y="200"/>
      </p:cViewPr>
      <p:guideLst>
        <p:guide orient="horz" pos="894"/>
        <p:guide pos="912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smtClean="0"/>
            <a:t>run chef-client</a:t>
          </a:r>
          <a:endParaRPr lang="en-US" dirty="0"/>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smtClean="0"/>
            <a:t>bootstrap machine</a:t>
          </a:r>
          <a:endParaRPr lang="en-US" dirty="0"/>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smtClean="0"/>
            <a:t>provision machine</a:t>
          </a:r>
          <a:endParaRPr lang="en-US" dirty="0"/>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smtClean="0"/>
            <a:t>upload cookbook</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ad hoc</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6">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6"/>
      <dgm:spPr/>
      <dgm:t>
        <a:bodyPr/>
        <a:lstStyle/>
        <a:p>
          <a:endParaRPr lang="en-US"/>
        </a:p>
      </dgm:t>
    </dgm:pt>
    <dgm:pt modelId="{05D3C2B6-C474-AA4C-80D9-CA9A6F3D9CE6}" type="pres">
      <dgm:prSet presAssocID="{1BDAC051-1D86-9649-9776-B82766636A19}" presName="connectorText" presStyleLbl="sibTrans2D1" presStyleIdx="0" presStyleCnt="6"/>
      <dgm:spPr/>
      <dgm:t>
        <a:bodyPr/>
        <a:lstStyle/>
        <a:p>
          <a:endParaRPr lang="en-US"/>
        </a:p>
      </dgm:t>
    </dgm:pt>
    <dgm:pt modelId="{135C90DA-3EC2-A54F-866A-BB18EEF25E45}" type="pres">
      <dgm:prSet presAssocID="{56B83FC8-630A-654C-967A-D3A8D923ADAA}" presName="node" presStyleLbl="node1" presStyleIdx="1" presStyleCnt="6">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6"/>
      <dgm:spPr/>
      <dgm:t>
        <a:bodyPr/>
        <a:lstStyle/>
        <a:p>
          <a:endParaRPr lang="en-US"/>
        </a:p>
      </dgm:t>
    </dgm:pt>
    <dgm:pt modelId="{820F0926-7D71-014F-B7B6-834D588F001B}" type="pres">
      <dgm:prSet presAssocID="{0D7C27DE-7D4D-A847-9D73-17717295B629}" presName="connectorText" presStyleLbl="sibTrans2D1" presStyleIdx="1" presStyleCnt="6"/>
      <dgm:spPr/>
      <dgm:t>
        <a:bodyPr/>
        <a:lstStyle/>
        <a:p>
          <a:endParaRPr lang="en-US"/>
        </a:p>
      </dgm:t>
    </dgm:pt>
    <dgm:pt modelId="{355913FF-97CF-6343-854B-F45A3E4AD525}" type="pres">
      <dgm:prSet presAssocID="{991DCA35-E91D-B649-B58B-8104F1A6AECB}" presName="node" presStyleLbl="node1" presStyleIdx="2" presStyleCnt="6">
        <dgm:presLayoutVars>
          <dgm:bulletEnabled val="1"/>
        </dgm:presLayoutVars>
      </dgm:prSet>
      <dgm:spPr/>
      <dgm:t>
        <a:bodyPr/>
        <a:lstStyle/>
        <a:p>
          <a:endParaRPr lang="en-US"/>
        </a:p>
      </dgm:t>
    </dgm:pt>
    <dgm:pt modelId="{C45BB854-D005-BB4E-B171-E5A2DA33D7C6}" type="pres">
      <dgm:prSet presAssocID="{DB7055CB-533B-5948-A8A4-913ED397A03C}" presName="sibTrans" presStyleLbl="sibTrans2D1" presStyleIdx="2" presStyleCnt="6"/>
      <dgm:spPr/>
      <dgm:t>
        <a:bodyPr/>
        <a:lstStyle/>
        <a:p>
          <a:endParaRPr lang="en-US"/>
        </a:p>
      </dgm:t>
    </dgm:pt>
    <dgm:pt modelId="{075EDDB9-0C96-2B43-A392-A0ECBF74C743}" type="pres">
      <dgm:prSet presAssocID="{DB7055CB-533B-5948-A8A4-913ED397A03C}" presName="connectorText" presStyleLbl="sibTrans2D1" presStyleIdx="2" presStyleCnt="6"/>
      <dgm:spPr/>
      <dgm:t>
        <a:bodyPr/>
        <a:lstStyle/>
        <a:p>
          <a:endParaRPr lang="en-US"/>
        </a:p>
      </dgm:t>
    </dgm:pt>
    <dgm:pt modelId="{277BD6EF-3286-4548-ACB0-5BD048391FD5}" type="pres">
      <dgm:prSet presAssocID="{52016F2E-FC5B-4C4F-8DB8-7A4532486296}" presName="node" presStyleLbl="node1" presStyleIdx="3" presStyleCnt="6">
        <dgm:presLayoutVars>
          <dgm:bulletEnabled val="1"/>
        </dgm:presLayoutVars>
      </dgm:prSet>
      <dgm:spPr/>
      <dgm:t>
        <a:bodyPr/>
        <a:lstStyle/>
        <a:p>
          <a:endParaRPr lang="en-US"/>
        </a:p>
      </dgm:t>
    </dgm:pt>
    <dgm:pt modelId="{4BD5D680-E82F-D842-9581-4C08B85C229F}" type="pres">
      <dgm:prSet presAssocID="{54530FEA-48EB-A341-BC9F-3A8FF18CC516}" presName="sibTrans" presStyleLbl="sibTrans2D1" presStyleIdx="3" presStyleCnt="6"/>
      <dgm:spPr/>
      <dgm:t>
        <a:bodyPr/>
        <a:lstStyle/>
        <a:p>
          <a:endParaRPr lang="en-US"/>
        </a:p>
      </dgm:t>
    </dgm:pt>
    <dgm:pt modelId="{46692498-78BE-4D48-A59A-4B892CAE6AC6}" type="pres">
      <dgm:prSet presAssocID="{54530FEA-48EB-A341-BC9F-3A8FF18CC516}" presName="connectorText" presStyleLbl="sibTrans2D1" presStyleIdx="3" presStyleCnt="6"/>
      <dgm:spPr/>
      <dgm:t>
        <a:bodyPr/>
        <a:lstStyle/>
        <a:p>
          <a:endParaRPr lang="en-US"/>
        </a:p>
      </dgm:t>
    </dgm:pt>
    <dgm:pt modelId="{4C2C4433-38AC-2D40-992F-92C864C62041}" type="pres">
      <dgm:prSet presAssocID="{3FA566BD-5967-2544-BD1D-F073F6C40B58}" presName="node" presStyleLbl="node1" presStyleIdx="4" presStyleCnt="6">
        <dgm:presLayoutVars>
          <dgm:bulletEnabled val="1"/>
        </dgm:presLayoutVars>
      </dgm:prSet>
      <dgm:spPr/>
      <dgm:t>
        <a:bodyPr/>
        <a:lstStyle/>
        <a:p>
          <a:endParaRPr lang="en-US"/>
        </a:p>
      </dgm:t>
    </dgm:pt>
    <dgm:pt modelId="{33FBB568-E1BF-1D48-8976-37B629C706B2}" type="pres">
      <dgm:prSet presAssocID="{66446A9F-23D4-494C-8D15-010680B0DE03}" presName="sibTrans" presStyleLbl="sibTrans2D1" presStyleIdx="4" presStyleCnt="6"/>
      <dgm:spPr/>
      <dgm:t>
        <a:bodyPr/>
        <a:lstStyle/>
        <a:p>
          <a:endParaRPr lang="en-US"/>
        </a:p>
      </dgm:t>
    </dgm:pt>
    <dgm:pt modelId="{4F5F3730-54DE-084B-91AE-9EC8B5553FA5}" type="pres">
      <dgm:prSet presAssocID="{66446A9F-23D4-494C-8D15-010680B0DE03}" presName="connectorText" presStyleLbl="sibTrans2D1" presStyleIdx="4" presStyleCnt="6"/>
      <dgm:spPr/>
      <dgm:t>
        <a:bodyPr/>
        <a:lstStyle/>
        <a:p>
          <a:endParaRPr lang="en-US"/>
        </a:p>
      </dgm:t>
    </dgm:pt>
    <dgm:pt modelId="{C80D0CE8-CCC4-254A-ADE6-18CC87CC4ACE}" type="pres">
      <dgm:prSet presAssocID="{CDB4AFFD-35E7-264B-9BBD-A621B18FE722}" presName="node" presStyleLbl="node1" presStyleIdx="5" presStyleCnt="6">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5" presStyleCnt="6"/>
      <dgm:spPr/>
      <dgm:t>
        <a:bodyPr/>
        <a:lstStyle/>
        <a:p>
          <a:endParaRPr lang="en-US"/>
        </a:p>
      </dgm:t>
    </dgm:pt>
    <dgm:pt modelId="{F31AD22F-6A84-7A40-91FB-F8520167703B}" type="pres">
      <dgm:prSet presAssocID="{023F43F1-4240-0640-B914-4E7AE7038AFC}" presName="connectorText" presStyleLbl="sibTrans2D1" presStyleIdx="5" presStyleCnt="6"/>
      <dgm:spPr/>
      <dgm:t>
        <a:bodyPr/>
        <a:lstStyle/>
        <a:p>
          <a:endParaRPr lang="en-US"/>
        </a:p>
      </dgm:t>
    </dgm:pt>
  </dgm:ptLst>
  <dgm:cxnLst>
    <dgm:cxn modelId="{4F6A554F-F593-E546-805F-2FA25142AAF4}" srcId="{C236C83C-B288-304E-94BF-E61CD5B8E514}" destId="{CDB4AFFD-35E7-264B-9BBD-A621B18FE722}" srcOrd="5" destOrd="0" parTransId="{D0257083-3B53-434C-B1FA-801D9BC35039}" sibTransId="{023F43F1-4240-0640-B914-4E7AE7038AFC}"/>
    <dgm:cxn modelId="{346C8BE2-B944-8143-B6A0-D8325F348E83}" srcId="{C236C83C-B288-304E-94BF-E61CD5B8E514}" destId="{991DCA35-E91D-B649-B58B-8104F1A6AECB}" srcOrd="2" destOrd="0" parTransId="{A815B055-67D2-3345-B1C1-93D3B54A99D3}" sibTransId="{DB7055CB-533B-5948-A8A4-913ED397A03C}"/>
    <dgm:cxn modelId="{793CBE28-0778-6C45-8C06-620663D74B2F}" type="presOf" srcId="{991DCA35-E91D-B649-B58B-8104F1A6AECB}" destId="{355913FF-97CF-6343-854B-F45A3E4AD525}" srcOrd="0" destOrd="0" presId="urn:microsoft.com/office/officeart/2005/8/layout/cycle2"/>
    <dgm:cxn modelId="{83275EBE-E565-D14F-8BDE-B6A259E53DEF}" type="presOf" srcId="{1BDAC051-1D86-9649-9776-B82766636A19}" destId="{05D3C2B6-C474-AA4C-80D9-CA9A6F3D9CE6}" srcOrd="1"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2E295BBB-B1EF-8A47-9617-FED067CFF55A}" srcId="{C236C83C-B288-304E-94BF-E61CD5B8E514}" destId="{52016F2E-FC5B-4C4F-8DB8-7A4532486296}" srcOrd="3" destOrd="0" parTransId="{1E960FEB-E50A-A745-BF50-03470881EAA3}" sibTransId="{54530FEA-48EB-A341-BC9F-3A8FF18CC516}"/>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48DDB7CD-E00A-3F40-9E5B-08C8B21ECF2C}" type="presOf" srcId="{023F43F1-4240-0640-B914-4E7AE7038AFC}" destId="{F31AD22F-6A84-7A40-91FB-F8520167703B}"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80D88852-F733-994E-B785-2C0376F6AA02}" type="presOf" srcId="{DB7055CB-533B-5948-A8A4-913ED397A03C}" destId="{075EDDB9-0C96-2B43-A392-A0ECBF74C743}" srcOrd="1" destOrd="0" presId="urn:microsoft.com/office/officeart/2005/8/layout/cycle2"/>
    <dgm:cxn modelId="{14BEBA19-DF70-144F-BD18-6EB5449923C4}" type="presOf" srcId="{3FA566BD-5967-2544-BD1D-F073F6C40B58}" destId="{4C2C4433-38AC-2D40-992F-92C864C62041}" srcOrd="0"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5988321-A73B-644D-A357-4859723CA3FE}" type="presOf" srcId="{54530FEA-48EB-A341-BC9F-3A8FF18CC516}" destId="{46692498-78BE-4D48-A59A-4B892CAE6AC6}" srcOrd="1"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smtClean="0"/>
            <a:t>run testing tools</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automated</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3">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3"/>
      <dgm:spPr/>
      <dgm:t>
        <a:bodyPr/>
        <a:lstStyle/>
        <a:p>
          <a:endParaRPr lang="en-US"/>
        </a:p>
      </dgm:t>
    </dgm:pt>
    <dgm:pt modelId="{05D3C2B6-C474-AA4C-80D9-CA9A6F3D9CE6}" type="pres">
      <dgm:prSet presAssocID="{1BDAC051-1D86-9649-9776-B82766636A19}" presName="connectorText" presStyleLbl="sibTrans2D1" presStyleIdx="0" presStyleCnt="3"/>
      <dgm:spPr/>
      <dgm:t>
        <a:bodyPr/>
        <a:lstStyle/>
        <a:p>
          <a:endParaRPr lang="en-US"/>
        </a:p>
      </dgm:t>
    </dgm:pt>
    <dgm:pt modelId="{135C90DA-3EC2-A54F-866A-BB18EEF25E45}" type="pres">
      <dgm:prSet presAssocID="{56B83FC8-630A-654C-967A-D3A8D923ADAA}" presName="node" presStyleLbl="node1" presStyleIdx="1" presStyleCnt="3">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3"/>
      <dgm:spPr/>
      <dgm:t>
        <a:bodyPr/>
        <a:lstStyle/>
        <a:p>
          <a:endParaRPr lang="en-US"/>
        </a:p>
      </dgm:t>
    </dgm:pt>
    <dgm:pt modelId="{820F0926-7D71-014F-B7B6-834D588F001B}" type="pres">
      <dgm:prSet presAssocID="{0D7C27DE-7D4D-A847-9D73-17717295B629}" presName="connectorText" presStyleLbl="sibTrans2D1" presStyleIdx="1" presStyleCnt="3"/>
      <dgm:spPr/>
      <dgm:t>
        <a:bodyPr/>
        <a:lstStyle/>
        <a:p>
          <a:endParaRPr lang="en-US"/>
        </a:p>
      </dgm:t>
    </dgm:pt>
    <dgm:pt modelId="{C80D0CE8-CCC4-254A-ADE6-18CC87CC4ACE}" type="pres">
      <dgm:prSet presAssocID="{CDB4AFFD-35E7-264B-9BBD-A621B18FE722}" presName="node" presStyleLbl="node1" presStyleIdx="2" presStyleCnt="3">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2" presStyleCnt="3"/>
      <dgm:spPr/>
      <dgm:t>
        <a:bodyPr/>
        <a:lstStyle/>
        <a:p>
          <a:endParaRPr lang="en-US"/>
        </a:p>
      </dgm:t>
    </dgm:pt>
    <dgm:pt modelId="{F31AD22F-6A84-7A40-91FB-F8520167703B}" type="pres">
      <dgm:prSet presAssocID="{023F43F1-4240-0640-B914-4E7AE7038AFC}" presName="connectorText" presStyleLbl="sibTrans2D1" presStyleIdx="2" presStyleCnt="3"/>
      <dgm:spPr/>
      <dgm:t>
        <a:bodyPr/>
        <a:lstStyle/>
        <a:p>
          <a:endParaRPr lang="en-US"/>
        </a:p>
      </dgm:t>
    </dgm:pt>
  </dgm:ptLst>
  <dgm:cxnLst>
    <dgm:cxn modelId="{4F6A554F-F593-E546-805F-2FA25142AAF4}" srcId="{C236C83C-B288-304E-94BF-E61CD5B8E514}" destId="{CDB4AFFD-35E7-264B-9BBD-A621B18FE722}" srcOrd="2" destOrd="0" parTransId="{D0257083-3B53-434C-B1FA-801D9BC35039}" sibTransId="{023F43F1-4240-0640-B914-4E7AE7038AFC}"/>
    <dgm:cxn modelId="{B1C173C3-BEF6-714B-8C8F-7B959D3A4BD4}" type="presOf" srcId="{023F43F1-4240-0640-B914-4E7AE7038AFC}" destId="{F31AD22F-6A84-7A40-91FB-F8520167703B}" srcOrd="1" destOrd="0" presId="urn:microsoft.com/office/officeart/2005/8/layout/cycle2"/>
    <dgm:cxn modelId="{3D408579-6BFF-1F49-835D-EADF52AF94EA}" type="presOf" srcId="{56B83FC8-630A-654C-967A-D3A8D923ADAA}" destId="{135C90DA-3EC2-A54F-866A-BB18EEF25E45}" srcOrd="0" destOrd="0" presId="urn:microsoft.com/office/officeart/2005/8/layout/cycle2"/>
    <dgm:cxn modelId="{802A361D-C68F-8840-A9EB-DA211BF69630}" type="presOf" srcId="{CDB4AFFD-35E7-264B-9BBD-A621B18FE722}" destId="{C80D0CE8-CCC4-254A-ADE6-18CC87CC4ACE}"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make change</a:t>
          </a:r>
          <a:endParaRPr lang="en-US" sz="1600" kern="1200" dirty="0"/>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upload cookbook</a:t>
          </a:r>
          <a:endParaRPr lang="en-US" sz="1600" kern="1200" dirty="0"/>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provision machine</a:t>
          </a:r>
          <a:endParaRPr lang="en-US" sz="1600" kern="1200" dirty="0"/>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bootstrap machine</a:t>
          </a:r>
          <a:endParaRPr lang="en-US" sz="1600" kern="1200" dirty="0"/>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run chef-client</a:t>
          </a:r>
          <a:endParaRPr lang="en-US" sz="1600" kern="1200" dirty="0"/>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ad hoc</a:t>
          </a:r>
          <a:r>
            <a:rPr lang="en-US" sz="1600" kern="1200" baseline="0" dirty="0" smtClean="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make change</a:t>
          </a:r>
          <a:endParaRPr lang="en-US" sz="2900" kern="1200" dirty="0"/>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run testing tools</a:t>
          </a:r>
          <a:endParaRPr lang="en-US" sz="2900" kern="1200" dirty="0"/>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automated</a:t>
          </a:r>
          <a:r>
            <a:rPr lang="en-US" sz="2900" kern="1200" baseline="0" dirty="0" smtClean="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2016-04-12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2016-04-12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
            <a:r>
              <a:rPr lang="en-US" baseline="0" dirty="0" smtClean="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a:t>
            </a:r>
            <a:r>
              <a:rPr lang="en-US" baseline="0" dirty="0" smtClean="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smtClean="0"/>
          </a:p>
          <a:p>
            <a:r>
              <a:rPr lang="en-US" baseline="0" dirty="0" smtClean="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smtClean="0"/>
          </a:p>
          <a:p>
            <a:r>
              <a:rPr lang="en-US" baseline="0" dirty="0" smtClean="0"/>
              <a:t>Testing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a:t>
            </a:r>
            <a:r>
              <a:rPr lang="en-US" baseline="0" dirty="0" smtClean="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hard to write tests. Now I would like to understand what reasons you see that make </a:t>
            </a:r>
            <a:r>
              <a:rPr lang="en-US" baseline="0" smtClean="0"/>
              <a:t>testing hard.</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our two discussions complete lets pause now for any questions that were not covered or even came out of </a:t>
            </a:r>
            <a:r>
              <a:rPr lang="en-US" baseline="0" smtClean="0"/>
              <a:t>the discussions.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complete this section and start learning some of these new tools and languages let us pause for questions.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enough examination we feel comfortable to upload the cookbook to the Chef 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login to a test node that you patiently bootstrap into a union environment. This is an environment we setup with no cookbook restrictions allowing chef-client to synchronize and apply the latest changes in the recently completed cookbook. Here you see if you got the right package names, spelled all our cookbook attributes correctly, and didn't typo any of the configuration in the templates. If everything converges without error you poke around the system -- running a few commands to see if ports are blocked, services are running, and the logs don't show any errors. Logging out of the working system you feel pretty comfortable promoting the cookbook to the rehearsal environment.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Here in this new environment you may log into another system. Manually perform a chef-client run and then poke around again if everything works. You also may not. It was such a small change and everything worked on the other machine -- so it's likely to work here. Right? Instead of running through a series of ad-hoc verifications again on a new system in this environment - you start to think of the backlog of things that need to get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we make changes to our cookbooks we are introducing risk. Ideall</a:t>
            </a:r>
            <a:r>
              <a:rPr lang="en-US" baseline="0" dirty="0" smtClean="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smtClean="0"/>
          </a:p>
          <a:p>
            <a:r>
              <a:rPr lang="en-US" baseline="0" dirty="0" smtClean="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Carrying out testing at every stage (e.g. union, rehearsal) </a:t>
            </a:r>
            <a:r>
              <a:rPr lang="en-US" dirty="0" smtClean="0"/>
              <a:t>gives great feedback on</a:t>
            </a:r>
            <a:r>
              <a:rPr lang="en-US" baseline="0" dirty="0" smtClean="0"/>
              <a:t> its </a:t>
            </a:r>
            <a:r>
              <a:rPr lang="en-US" dirty="0" smtClean="0"/>
              <a:t>success at the cost of the time required for each cookbook to be pushed through this workflow.</a:t>
            </a:r>
          </a:p>
          <a:p>
            <a:endParaRPr lang="en-US" dirty="0" smtClean="0"/>
          </a:p>
          <a:p>
            <a:r>
              <a:rPr lang="en-US" dirty="0" smtClean="0"/>
              <a:t>Every </a:t>
            </a:r>
            <a:r>
              <a:rPr lang="en-US" baseline="0" dirty="0" smtClean="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Writing</a:t>
            </a:r>
            <a:r>
              <a:rPr lang="en-US" baseline="0" dirty="0" smtClean="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How testing</a:t>
            </a:r>
            <a:r>
              <a:rPr lang="en-US" baseline="0" smtClean="0"/>
              <a:t> does </a:t>
            </a:r>
            <a:r>
              <a:rPr lang="en-US" smtClean="0"/>
              <a:t>address</a:t>
            </a:r>
            <a:r>
              <a:rPr lang="en-US" baseline="0" smtClean="0"/>
              <a:t> </a:t>
            </a:r>
            <a:r>
              <a:rPr lang="en-US" smtClean="0"/>
              <a:t>the </a:t>
            </a:r>
            <a:r>
              <a:rPr lang="en-US" dirty="0" smtClean="0"/>
              <a:t>speed of execution is </a:t>
            </a:r>
            <a:r>
              <a:rPr lang="en-US" baseline="0" dirty="0" smtClean="0"/>
              <a:t>by removing many of the outside dependencies and allowing you to execute your recipes against in-memory representations of the environment. Or </a:t>
            </a:r>
            <a:r>
              <a:rPr lang="en-US" dirty="0" smtClean="0"/>
              <a:t>automating</a:t>
            </a:r>
            <a:r>
              <a:rPr lang="en-US" baseline="0" dirty="0" smtClean="0"/>
              <a:t> the management of virtual machines and the process of executing your recipes against those virtual machines. And second, by allowing you to capture and automate the work that was previously performed in ad hoc verification.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Write Tests? Why is that Hard?</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To test or not to tests. It's no longer the question. Now I need to think: what makes writing tests challenging?</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97166423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Language</a:t>
            </a:r>
            <a:endParaRPr lang="en-US" dirty="0"/>
          </a:p>
        </p:txBody>
      </p:sp>
      <p:sp>
        <p:nvSpPr>
          <p:cNvPr id="3" name="Subtitle 2"/>
          <p:cNvSpPr>
            <a:spLocks noGrp="1"/>
          </p:cNvSpPr>
          <p:nvPr>
            <p:ph type="subTitle" idx="1"/>
          </p:nvPr>
        </p:nvSpPr>
        <p:spPr/>
        <p:txBody>
          <a:bodyPr/>
          <a:lstStyle/>
          <a:p>
            <a:r>
              <a:rPr lang="en-US" dirty="0" smtClean="0"/>
              <a:t>Learning to write tests require you to learn a whole new language that you must understand grammatically.</a:t>
            </a:r>
            <a:endParaRPr lang="en-US" dirty="0"/>
          </a:p>
        </p:txBody>
      </p:sp>
    </p:spTree>
    <p:extLst>
      <p:ext uri="{BB962C8B-B14F-4D97-AF65-F5344CB8AC3E}">
        <p14:creationId xmlns:p14="http://schemas.microsoft.com/office/powerpoint/2010/main" val="190968669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Workflow</a:t>
            </a:r>
            <a:endParaRPr lang="en-US" dirty="0"/>
          </a:p>
        </p:txBody>
      </p:sp>
      <p:sp>
        <p:nvSpPr>
          <p:cNvPr id="3" name="Subtitle 2"/>
          <p:cNvSpPr>
            <a:spLocks noGrp="1"/>
          </p:cNvSpPr>
          <p:nvPr>
            <p:ph type="subTitle" idx="1"/>
          </p:nvPr>
        </p:nvSpPr>
        <p:spPr/>
        <p:txBody>
          <a:bodyPr/>
          <a:lstStyle/>
          <a:p>
            <a:r>
              <a:rPr lang="en-US" dirty="0" smtClean="0"/>
              <a:t>Executing tests requires learning new tools, commands, flags and configurations with entirely new mechanisms that provide you feedback.</a:t>
            </a:r>
            <a:endParaRPr lang="en-US" dirty="0"/>
          </a:p>
        </p:txBody>
      </p:sp>
    </p:spTree>
    <p:extLst>
      <p:ext uri="{BB962C8B-B14F-4D97-AF65-F5344CB8AC3E}">
        <p14:creationId xmlns:p14="http://schemas.microsoft.com/office/powerpoint/2010/main" val="36500127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that make testing hard?</a:t>
            </a:r>
          </a:p>
          <a:p>
            <a:endParaRPr lang="en-US" dirty="0"/>
          </a:p>
          <a:p>
            <a:r>
              <a:rPr lang="en-US" dirty="0" smtClean="0"/>
              <a:t>What are some of the the ways in which you have made it less hard?</a:t>
            </a:r>
            <a:endParaRPr lang="en-US" dirty="0"/>
          </a:p>
        </p:txBody>
      </p:sp>
    </p:spTree>
    <p:extLst>
      <p:ext uri="{BB962C8B-B14F-4D97-AF65-F5344CB8AC3E}">
        <p14:creationId xmlns:p14="http://schemas.microsoft.com/office/powerpoint/2010/main" val="21910477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I may or may not be convinced. The important thing is I understand what others around me think ... now I have more information to make up my mind.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ü"/>
            </a:pPr>
            <a:r>
              <a:rPr lang="en-US" dirty="0" smtClean="0"/>
              <a:t>Discussion about Why Writing Tests is Hard</a:t>
            </a:r>
            <a:endParaRPr lang="en-US" dirty="0"/>
          </a:p>
        </p:txBody>
      </p:sp>
    </p:spTree>
    <p:extLst>
      <p:ext uri="{BB962C8B-B14F-4D97-AF65-F5344CB8AC3E}">
        <p14:creationId xmlns:p14="http://schemas.microsoft.com/office/powerpoint/2010/main" val="31205976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Should I write a test? Perhaps the answer to that question lies in: why write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47396084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Risk</a:t>
            </a:r>
            <a:endParaRPr lang="en-US" dirty="0"/>
          </a:p>
        </p:txBody>
      </p:sp>
      <p:sp>
        <p:nvSpPr>
          <p:cNvPr id="3" name="Subtitle 2"/>
          <p:cNvSpPr>
            <a:spLocks noGrp="1"/>
          </p:cNvSpPr>
          <p:nvPr>
            <p:ph type="subTitle" idx="1"/>
          </p:nvPr>
        </p:nvSpPr>
        <p:spPr/>
        <p:txBody>
          <a:bodyPr/>
          <a:lstStyle/>
          <a:p>
            <a:r>
              <a:rPr lang="en-US" dirty="0" smtClean="0"/>
              <a:t>Every change to our cookbooks introduce risk. Validating every change would take too long in this system. To alleviate that we often batch these changes up. Batching up the changes make it harder to discover when we introduced an error.</a:t>
            </a:r>
            <a:endParaRPr lang="en-US" dirty="0"/>
          </a:p>
        </p:txBody>
      </p:sp>
    </p:spTree>
    <p:extLst>
      <p:ext uri="{BB962C8B-B14F-4D97-AF65-F5344CB8AC3E}">
        <p14:creationId xmlns:p14="http://schemas.microsoft.com/office/powerpoint/2010/main" val="16401552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for writing tests?</a:t>
            </a:r>
          </a:p>
          <a:p>
            <a:endParaRPr lang="en-US" dirty="0"/>
          </a:p>
          <a:p>
            <a:r>
              <a:rPr lang="en-US" dirty="0" smtClean="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chef-training-012816</Template>
  <TotalTime>303</TotalTime>
  <Words>1886</Words>
  <Application>Microsoft Macintosh PowerPoint</Application>
  <PresentationFormat>Custom</PresentationFormat>
  <Paragraphs>103</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Courier New</vt:lpstr>
      <vt:lpstr>ＭＳ Ｐゴシック</vt:lpstr>
      <vt:lpstr>Wingdings</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83</cp:revision>
  <cp:lastPrinted>2015-02-07T23:49:10Z</cp:lastPrinted>
  <dcterms:created xsi:type="dcterms:W3CDTF">2016-01-29T17:30:15Z</dcterms:created>
  <dcterms:modified xsi:type="dcterms:W3CDTF">2016-04-12T15:53:17Z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