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8"/>
  </p:notesMasterIdLst>
  <p:handoutMasterIdLst>
    <p:handoutMasterId r:id="rId69"/>
  </p:handoutMasterIdLst>
  <p:sldIdLst>
    <p:sldId id="256" r:id="rId7"/>
    <p:sldId id="296" r:id="rId8"/>
    <p:sldId id="297" r:id="rId9"/>
    <p:sldId id="299" r:id="rId10"/>
    <p:sldId id="257" r:id="rId11"/>
    <p:sldId id="294" r:id="rId12"/>
    <p:sldId id="295" r:id="rId13"/>
    <p:sldId id="300" r:id="rId14"/>
    <p:sldId id="301" r:id="rId15"/>
    <p:sldId id="258" r:id="rId16"/>
    <p:sldId id="267" r:id="rId17"/>
    <p:sldId id="268" r:id="rId18"/>
    <p:sldId id="269" r:id="rId19"/>
    <p:sldId id="293" r:id="rId20"/>
    <p:sldId id="259" r:id="rId21"/>
    <p:sldId id="302" r:id="rId22"/>
    <p:sldId id="311" r:id="rId23"/>
    <p:sldId id="312" r:id="rId24"/>
    <p:sldId id="314" r:id="rId25"/>
    <p:sldId id="315" r:id="rId26"/>
    <p:sldId id="316" r:id="rId27"/>
    <p:sldId id="308" r:id="rId28"/>
    <p:sldId id="310" r:id="rId29"/>
    <p:sldId id="283" r:id="rId30"/>
    <p:sldId id="272" r:id="rId31"/>
    <p:sldId id="260" r:id="rId32"/>
    <p:sldId id="273" r:id="rId33"/>
    <p:sldId id="328" r:id="rId34"/>
    <p:sldId id="318" r:id="rId35"/>
    <p:sldId id="319" r:id="rId36"/>
    <p:sldId id="320" r:id="rId37"/>
    <p:sldId id="321" r:id="rId38"/>
    <p:sldId id="322" r:id="rId39"/>
    <p:sldId id="284" r:id="rId40"/>
    <p:sldId id="274" r:id="rId41"/>
    <p:sldId id="317" r:id="rId42"/>
    <p:sldId id="275" r:id="rId43"/>
    <p:sldId id="325" r:id="rId44"/>
    <p:sldId id="326" r:id="rId45"/>
    <p:sldId id="327" r:id="rId46"/>
    <p:sldId id="276" r:id="rId47"/>
    <p:sldId id="303" r:id="rId48"/>
    <p:sldId id="304" r:id="rId49"/>
    <p:sldId id="277" r:id="rId50"/>
    <p:sldId id="278" r:id="rId51"/>
    <p:sldId id="305" r:id="rId52"/>
    <p:sldId id="279" r:id="rId53"/>
    <p:sldId id="306" r:id="rId54"/>
    <p:sldId id="285" r:id="rId55"/>
    <p:sldId id="286" r:id="rId56"/>
    <p:sldId id="287" r:id="rId57"/>
    <p:sldId id="261" r:id="rId58"/>
    <p:sldId id="280" r:id="rId59"/>
    <p:sldId id="281" r:id="rId60"/>
    <p:sldId id="262" r:id="rId61"/>
    <p:sldId id="292" r:id="rId62"/>
    <p:sldId id="263" r:id="rId63"/>
    <p:sldId id="264" r:id="rId64"/>
    <p:sldId id="266" r:id="rId65"/>
    <p:sldId id="307" r:id="rId66"/>
    <p:sldId id="265" r:id="rId67"/>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894">
          <p15:clr>
            <a:srgbClr val="A4A3A4"/>
          </p15:clr>
        </p15:guide>
        <p15:guide id="2" pos="912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7D9A"/>
    <a:srgbClr val="808000"/>
    <a:srgbClr val="C9352B"/>
    <a:srgbClr val="F0F0F0"/>
    <a:srgbClr val="7D868C"/>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00"/>
    <p:restoredTop sz="63916"/>
  </p:normalViewPr>
  <p:slideViewPr>
    <p:cSldViewPr snapToGrid="0">
      <p:cViewPr>
        <p:scale>
          <a:sx n="147" d="100"/>
          <a:sy n="147" d="100"/>
        </p:scale>
        <p:origin x="3792" y="-80"/>
      </p:cViewPr>
      <p:guideLst>
        <p:guide orient="horz" pos="894"/>
        <p:guide pos="9120"/>
      </p:guideLst>
    </p:cSldViewPr>
  </p:slideViewPr>
  <p:notesTextViewPr>
    <p:cViewPr>
      <p:scale>
        <a:sx n="125" d="100"/>
        <a:sy n="125"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notesMaster" Target="notesMasters/notesMaster1.xml"/><Relationship Id="rId69" Type="http://schemas.openxmlformats.org/officeDocument/2006/relationships/handoutMaster" Target="handoutMasters/handoutMaster1.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70" Type="http://schemas.openxmlformats.org/officeDocument/2006/relationships/printerSettings" Target="printerSettings/printerSettings1.bin"/><Relationship Id="rId71" Type="http://schemas.openxmlformats.org/officeDocument/2006/relationships/presProps" Target="presProps.xml"/><Relationship Id="rId72" Type="http://schemas.openxmlformats.org/officeDocument/2006/relationships/viewProps" Target="viewProps.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73" Type="http://schemas.openxmlformats.org/officeDocument/2006/relationships/theme" Target="theme/theme1.xml"/><Relationship Id="rId74" Type="http://schemas.openxmlformats.org/officeDocument/2006/relationships/tableStyles" Target="tableStyles.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4/11/16</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4/11/16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Writing tests are often difficult. Writing tests before you have written the code that you want to test can often feel like a leap of faith. An act that requires a level of clairvoyance reserved for magicians or con-artists. Some have likened it towards starting a story by first writing the conclusion.</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9852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scenario defined it is now time for us to develop the cookbook. We are going to move through the following steps together to accomplish this task.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99506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Let's start the journey on your workstation. From the home directory we are going to creating this cookbook.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6164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There are a number of tools installed with the Chef Development Kit (Chef DK). One of those tools included in the Chef DK is a tool called 'chef'. The generators provided with the tool will allow us to quickly generate the a cookbook. You can see help about the command with the '--help' flag.</a:t>
            </a:r>
          </a:p>
          <a:p>
            <a:endParaRPr lang="en-US" baseline="0" dirty="0" smtClean="0"/>
          </a:p>
          <a:p>
            <a:r>
              <a:rPr lang="en-US" baseline="0" dirty="0" smtClean="0"/>
              <a:t>The cookbook generator has only one required parameter and that is the name of the cookbook.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61681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generate cookbook named '</a:t>
            </a:r>
            <a:r>
              <a:rPr lang="en-US" baseline="0" dirty="0" err="1" smtClean="0"/>
              <a:t>httpd</a:t>
            </a:r>
            <a:r>
              <a:rPr lang="en-US" baseline="0" dirty="0" smtClean="0"/>
              <a:t>'. The name of the cookbook here resembles the name of a public cookbook in the Supermarket that accomplishes a very similar task. That is the reason why I have asked you to chose the same name.</a:t>
            </a:r>
          </a:p>
          <a:p>
            <a:endParaRPr lang="en-US" baseline="0" dirty="0" smtClean="0"/>
          </a:p>
          <a:p>
            <a:r>
              <a:rPr lang="en-US" baseline="0" dirty="0" smtClean="0"/>
              <a:t>Sharing the same name as a cookbook within the Supermarket can be problematic. While we may never share this cookbook other individuals within our organization could believe it to be a copy of that cookbook. When it comes to naming cookbooks it may be wise to first search the Supermarket and ensure you are not using a similar name.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34152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examine the</a:t>
            </a:r>
            <a:r>
              <a:rPr lang="en-US" baseline="0" dirty="0" smtClean="0"/>
              <a:t> contents of the cookbook that chef generated for us. Here you see that the tool created for us a complete test directory structure.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578617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cookbook</a:t>
            </a:r>
            <a:r>
              <a:rPr lang="en-US" baseline="0" dirty="0" smtClean="0"/>
              <a:t> created it is now time to write that first test that verifies the cookbook does what we want it to do.</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5863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RSpec is a Behavior Driven Development (BDD) framework that uses a natural language domain-specific language (DSL) to quickly describe scenarios in which systems are being tested. RSpec allows you to setup a scenario, execute the scenario, and then define expectations on the results. These</a:t>
            </a:r>
            <a:r>
              <a:rPr lang="en-US" baseline="0" dirty="0" smtClean="0"/>
              <a:t> expectations are expressed in examples that are asserted in different example groups.</a:t>
            </a:r>
            <a:endParaRPr lang="en-US" dirty="0" smtClean="0"/>
          </a:p>
          <a:p>
            <a:endParaRPr lang="en-US" dirty="0" smtClean="0"/>
          </a:p>
          <a:p>
            <a:r>
              <a:rPr lang="en-US" dirty="0" smtClean="0"/>
              <a:t>RSpec</a:t>
            </a:r>
            <a:r>
              <a:rPr lang="en-US" baseline="0" dirty="0" smtClean="0"/>
              <a:t> by itself grants us the framework, language, and tools. </a:t>
            </a:r>
            <a:r>
              <a:rPr lang="en-US" baseline="0" dirty="0" err="1" smtClean="0"/>
              <a:t>ServerSpec</a:t>
            </a:r>
            <a:r>
              <a:rPr lang="en-US" baseline="0" dirty="0" smtClean="0"/>
              <a:t> provides the knowledge about expressing expectations about the state of infrastructure.</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3466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generator</a:t>
            </a:r>
            <a:r>
              <a:rPr lang="en-US" baseline="0" dirty="0" smtClean="0"/>
              <a:t> created an example specification (or spec) file. Before we talk about the RSpec/</a:t>
            </a:r>
            <a:r>
              <a:rPr lang="en-US" baseline="0" dirty="0" err="1" smtClean="0"/>
              <a:t>ServerSpec</a:t>
            </a:r>
            <a:r>
              <a:rPr lang="en-US" baseline="0" dirty="0" smtClean="0"/>
              <a:t> language lets explain the long file path and its importance.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970566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moment to describe the reason behind this long directory path. Within our cookbook we define a test directory and within that test directory we define another directory named 'integration'. This is the basic file path that Test Kitchen expects to find the specifications that we have defined.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56314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part the path, 'default', corresponds to the name of the test suite that is defined in the .</a:t>
            </a:r>
            <a:r>
              <a:rPr lang="en-US" dirty="0" err="1" smtClean="0"/>
              <a:t>kitchen.yml</a:t>
            </a:r>
            <a:r>
              <a:rPr lang="en-US" dirty="0" smtClean="0"/>
              <a:t> file. In our case the name of the suite is 'default' so when test kitchen performs a `kitchen verify` for the default suite it will look within the 'default' folder for the specifications to run.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23702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Test Driven Development (TDD) is a workflow that asks you to perform that act continually and repeatedly as you satisfy the requirements of the work you have chosen to perform.</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TDD generically focuses on the unit of software any level. It is the process of writing the test first, implementing the unit, and then verifying the implementation with the test that was written.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 'unit' of software is purposefully vague. This 'unit' is definable by the individuals developing the software. So the size of a 'unit of software' likely has different meanings to different individuals based on our backgrounds and experiences.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08144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serverspec</a:t>
            </a:r>
            <a:r>
              <a:rPr lang="en-US" dirty="0" smtClean="0"/>
              <a:t>' is the kind of tests that we want to define. Test Kitchen supports a number of testing frameworks.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964519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serverspec</a:t>
            </a:r>
            <a:r>
              <a:rPr lang="en-US" dirty="0" smtClean="0"/>
              <a:t>' is the kind of tests that we want to define. Test Kitchen supports a number of testing frameworks.</a:t>
            </a:r>
          </a:p>
          <a:p>
            <a:endParaRPr lang="en-US" dirty="0" smtClean="0"/>
          </a:p>
          <a:p>
            <a:r>
              <a:rPr lang="en-US" dirty="0" smtClean="0"/>
              <a:t>Now that we understand the path</a:t>
            </a:r>
            <a:r>
              <a:rPr lang="en-US" baseline="0" dirty="0" smtClean="0"/>
              <a:t> let's take a look at the RSpec/</a:t>
            </a:r>
            <a:r>
              <a:rPr lang="en-US" baseline="0" dirty="0" err="1" smtClean="0"/>
              <a:t>ServerSpec</a:t>
            </a:r>
            <a:r>
              <a:rPr lang="en-US" baseline="0" dirty="0" smtClean="0"/>
              <a:t> language.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75023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ServerSpec</a:t>
            </a:r>
            <a:r>
              <a:rPr lang="en-US" dirty="0" smtClean="0"/>
              <a:t> allows</a:t>
            </a:r>
            <a:r>
              <a:rPr lang="en-US" baseline="0" dirty="0" smtClean="0"/>
              <a:t> you to scope the expectations you right into groups. These groups are given names or </a:t>
            </a:r>
            <a:r>
              <a:rPr lang="en-US" baseline="0" dirty="0" err="1" smtClean="0"/>
              <a:t>ServerSpec</a:t>
            </a:r>
            <a:r>
              <a:rPr lang="en-US" baseline="0" dirty="0" smtClean="0"/>
              <a:t> resources to help describe their scope. Example groups can be nested and often are to describe a hierarchical structure of state.</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 this example we see an outer example group with the name 'http::default' and the inner example group with the </a:t>
            </a:r>
            <a:r>
              <a:rPr lang="en-US" baseline="0" dirty="0" err="1" smtClean="0"/>
              <a:t>ServerSpec</a:t>
            </a:r>
            <a:r>
              <a:rPr lang="en-US" baseline="0" dirty="0" smtClean="0"/>
              <a:t> resource named command. This means that the command example group is within the example group '</a:t>
            </a:r>
            <a:r>
              <a:rPr lang="en-US" baseline="0" dirty="0" err="1" smtClean="0"/>
              <a:t>httpd</a:t>
            </a:r>
            <a:r>
              <a:rPr lang="en-US" baseline="0" dirty="0" smtClean="0"/>
              <a:t>::default'.</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Example groups can be used to show relationship, like they are done here. They can also be used to create unique scenarios with different states for the system.</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102578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ou</a:t>
            </a:r>
            <a:r>
              <a:rPr lang="en-US" dirty="0" smtClean="0"/>
              <a:t>termost describe</a:t>
            </a:r>
            <a:r>
              <a:rPr lang="en-US" baseline="0" dirty="0" smtClean="0"/>
              <a:t> here represents the cookbook name and the suite name. The inner expectation is using a </a:t>
            </a:r>
            <a:r>
              <a:rPr lang="en-US" baseline="0" dirty="0" err="1" smtClean="0"/>
              <a:t>ServerSpec</a:t>
            </a:r>
            <a:r>
              <a:rPr lang="en-US" baseline="0" dirty="0" smtClean="0"/>
              <a:t> resource named command. This command resource takes a parameter which is the system command it will run. Within the inner example group we are asking for an attribute on the </a:t>
            </a:r>
            <a:r>
              <a:rPr lang="en-US" baseline="0" dirty="0" err="1" smtClean="0"/>
              <a:t>ServerSpec</a:t>
            </a:r>
            <a:r>
              <a:rPr lang="en-US" baseline="0" dirty="0" smtClean="0"/>
              <a:t> command resource. </a:t>
            </a:r>
          </a:p>
          <a:p>
            <a:endParaRPr lang="en-US" baseline="0" smtClean="0"/>
          </a:p>
          <a:p>
            <a:r>
              <a:rPr lang="en-US" baseline="0" smtClean="0"/>
              <a:t>A </a:t>
            </a:r>
            <a:r>
              <a:rPr lang="en-US" baseline="0" dirty="0" smtClean="0"/>
              <a:t>command resource is one of the few resources that has attributes you can query. In this instance the example is asking for the standard out, abbreviated as '</a:t>
            </a:r>
            <a:r>
              <a:rPr lang="en-US" baseline="0" dirty="0" err="1" smtClean="0"/>
              <a:t>stdout</a:t>
            </a:r>
            <a:r>
              <a:rPr lang="en-US" baseline="0" dirty="0" smtClean="0"/>
              <a:t>'. Lastly we express an expectation that we expect the actual result returned from the standard out to contain the text 'Welcome Home'.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951260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a:t>
            </a:r>
            <a:r>
              <a:rPr lang="en-US" baseline="0" dirty="0" smtClean="0"/>
              <a:t> the test file found at the following path you will find that it is already populated with some initial code. The first two lines are comments that provide a link to the </a:t>
            </a:r>
            <a:r>
              <a:rPr lang="en-US" baseline="0" dirty="0" err="1" smtClean="0"/>
              <a:t>ServerSpec</a:t>
            </a:r>
            <a:r>
              <a:rPr lang="en-US" baseline="0" dirty="0" smtClean="0"/>
              <a:t> documentation. The next three lines are a placeholder test that when executed notifies you that this test is skipped.</a:t>
            </a:r>
          </a:p>
          <a:p>
            <a:endParaRPr lang="en-US" baseline="0" dirty="0" smtClean="0"/>
          </a:p>
          <a:p>
            <a:r>
              <a:rPr lang="en-US" baseline="0" dirty="0" smtClean="0"/>
              <a:t>We do not need these comments or the placeholder test so let's remove it from the specification.</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76210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a:t>
            </a:r>
            <a:r>
              <a:rPr lang="en-US" baseline="0" dirty="0" smtClean="0"/>
              <a:t> the following expectation that states that when we would visit that site it should return a welcoming message.</a:t>
            </a:r>
          </a:p>
          <a:p>
            <a:endParaRPr lang="en-US" baseline="0" dirty="0" smtClean="0"/>
          </a:p>
          <a:p>
            <a:r>
              <a:rPr lang="en-US" baseline="0" dirty="0" err="1" smtClean="0"/>
              <a:t>ServerSpec</a:t>
            </a:r>
            <a:r>
              <a:rPr lang="en-US" baseline="0" dirty="0" smtClean="0"/>
              <a:t> provides a helper method that allows you to specify a command. That command returns the results from the command through standard out. We are asking the command's standard out if anywhere in the results match the value 'Welcome Home'.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9040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the test defined it is now time to execute the tests and see the failure.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421419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execute our tests using the tool Test Kitchen we need to be within the directory of the cookbook.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772642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a:t>
            </a:r>
            <a:r>
              <a:rPr lang="en-US" baseline="0" dirty="0" smtClean="0"/>
              <a:t> employ Test Kitchen to execute the tests we need make changes to the existing Test Kitchen configuration file. The cookbook was automatically generated with a '.</a:t>
            </a:r>
            <a:r>
              <a:rPr lang="en-US" baseline="0" dirty="0" err="1" smtClean="0"/>
              <a:t>kitchen.yml</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10425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key is driver, which has a single key-value pair that specifies the name of the driver Kitchen will use when executed. </a:t>
            </a:r>
          </a:p>
          <a:p>
            <a:endParaRPr lang="en-US" dirty="0" smtClean="0"/>
          </a:p>
          <a:p>
            <a:r>
              <a:rPr lang="en-US" dirty="0" smtClean="0"/>
              <a:t>The driver is responsible for creating the instance that we will use to test our cookbook. There are lots of different drivers available--two very popular ones are the </a:t>
            </a:r>
            <a:r>
              <a:rPr lang="en-US" dirty="0" err="1" smtClean="0"/>
              <a:t>docker</a:t>
            </a:r>
            <a:r>
              <a:rPr lang="en-US" dirty="0" smtClean="0"/>
              <a:t> and vagrant driver.</a:t>
            </a:r>
          </a:p>
          <a:p>
            <a:endParaRPr lang="en-US" dirty="0" smtClean="0"/>
          </a:p>
          <a:p>
            <a:r>
              <a:rPr lang="en-US" dirty="0" smtClean="0"/>
              <a:t>Instructor Note: Testing</a:t>
            </a:r>
            <a:r>
              <a:rPr lang="en-US" baseline="0" dirty="0" smtClean="0"/>
              <a:t> on this remote workstation requires that we use </a:t>
            </a:r>
            <a:r>
              <a:rPr lang="en-US" baseline="0" dirty="0" err="1" smtClean="0"/>
              <a:t>Docker</a:t>
            </a:r>
            <a:r>
              <a:rPr lang="en-US" baseline="0" dirty="0" smtClean="0"/>
              <a:t> because Vagrant does not work within a virtual environment. Vagrant is the standard choice when working on your local workstation.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1521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How you choose to express the requirements of that unit is the crux of Behavior Driven Development (BDD). Behavior-driven development specifies that tests of any unit of software should be specified in terms of the desired behavior of the unit. Expressing this desired behavior is often expressed in scenarios that are written in a Domain Specific Language (DSL).</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cookbooks and recipes that you have written so far share quite a few similarities with BDD. In Chef, you express the desired state of the system through a DSL, resources, you define in recipes.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739032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key is </a:t>
            </a:r>
            <a:r>
              <a:rPr lang="en-US" dirty="0" err="1" smtClean="0"/>
              <a:t>provisioner</a:t>
            </a:r>
            <a:r>
              <a:rPr lang="en-US" dirty="0" smtClean="0"/>
              <a:t>, which also has a single key-value pair which is the name of the </a:t>
            </a:r>
            <a:r>
              <a:rPr lang="en-US" dirty="0" err="1" smtClean="0"/>
              <a:t>provisioner</a:t>
            </a:r>
            <a:r>
              <a:rPr lang="en-US" dirty="0" smtClean="0"/>
              <a:t> Kitchen will use when executed. This </a:t>
            </a:r>
            <a:r>
              <a:rPr lang="en-US" dirty="0" err="1" smtClean="0"/>
              <a:t>provisioner</a:t>
            </a:r>
            <a:r>
              <a:rPr lang="en-US" dirty="0" smtClean="0"/>
              <a:t> is responsible for how it applies code to the instance that the driver created. Here the default value is </a:t>
            </a:r>
            <a:r>
              <a:rPr lang="en-US" dirty="0" err="1" smtClean="0"/>
              <a:t>chef_zero</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677393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third key is platforms, which contains a list of all the platforms that Kitchen will test against when executed. This should be a list of all the platforms that you want your cookbook to support.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67811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fourth key is suites, which contains a list of all the test suites that Kitchen will test against when executed. Each suite usually defines a unique combination of run lists that exercise all the recipes within a cookbook.</a:t>
            </a:r>
          </a:p>
          <a:p>
            <a:endParaRPr lang="en-US" dirty="0" smtClean="0"/>
          </a:p>
          <a:p>
            <a:r>
              <a:rPr lang="en-US" dirty="0" smtClean="0"/>
              <a:t>In this example, this suite is named 'default'.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297515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default suite will execute the run list containing: The </a:t>
            </a:r>
            <a:r>
              <a:rPr lang="en-US" dirty="0" err="1" smtClean="0"/>
              <a:t>httpd</a:t>
            </a:r>
            <a:r>
              <a:rPr lang="en-US" baseline="0" dirty="0" smtClean="0"/>
              <a:t> </a:t>
            </a:r>
            <a:r>
              <a:rPr lang="en-US" dirty="0" smtClean="0"/>
              <a:t>cookbook's default recipe.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865562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initial</a:t>
            </a:r>
            <a:r>
              <a:rPr lang="en-US" baseline="0" dirty="0" smtClean="0"/>
              <a:t> Test Kitchen configuration is set up in way for local development on non-virtual machine. Because we are currently on a virtual machine we cannot use vagrant. We are also not interested in those following platforms.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517396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a:t>
            </a:r>
            <a:r>
              <a:rPr lang="en-US" baseline="0" dirty="0" smtClean="0"/>
              <a:t> many different drivers that Test Kitchen supports. The </a:t>
            </a:r>
            <a:r>
              <a:rPr lang="en-US" baseline="0" dirty="0" err="1" smtClean="0"/>
              <a:t>docker</a:t>
            </a:r>
            <a:r>
              <a:rPr lang="en-US" baseline="0" dirty="0" smtClean="0"/>
              <a:t> driver is configured to work on this virtual machine. At this moment we are only interested in verifying that the cookbook we develop works on this current platform.</a:t>
            </a:r>
          </a:p>
          <a:p>
            <a:endParaRPr lang="en-US" baseline="0" dirty="0" smtClean="0"/>
          </a:p>
          <a:p>
            <a:r>
              <a:rPr lang="en-US" baseline="0" dirty="0" smtClean="0"/>
              <a:t>Later we will return to this configuration file and add an additional platform.</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10399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9120" rtl="0" eaLnBrk="1" fontAlgn="auto" latinLnBrk="0" hangingPunct="1">
              <a:lnSpc>
                <a:spcPct val="90000"/>
              </a:lnSpc>
              <a:spcBef>
                <a:spcPts val="0"/>
              </a:spcBef>
              <a:spcAft>
                <a:spcPts val="444"/>
              </a:spcAft>
              <a:buClrTx/>
              <a:buSzTx/>
              <a:buFontTx/>
              <a:buNone/>
              <a:tabLst/>
              <a:defRPr/>
            </a:pPr>
            <a:r>
              <a:rPr lang="en-US" dirty="0" smtClean="0"/>
              <a:t>It is important to recognize that within the .</a:t>
            </a:r>
            <a:r>
              <a:rPr lang="en-US" dirty="0" err="1" smtClean="0"/>
              <a:t>kitchen.yml</a:t>
            </a:r>
            <a:r>
              <a:rPr lang="en-US" dirty="0" smtClean="0"/>
              <a:t> file we defined two fields that create a test matrix;</a:t>
            </a:r>
            <a:r>
              <a:rPr lang="en-US" baseline="0" dirty="0" smtClean="0"/>
              <a:t> t</a:t>
            </a:r>
            <a:r>
              <a:rPr lang="en-US" dirty="0" smtClean="0"/>
              <a:t>he number of platforms we want to support multiplied by the number of test suites that we defined.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24302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visualize this test matrix by running the command `kitchen list`. </a:t>
            </a:r>
          </a:p>
          <a:p>
            <a:endParaRPr lang="en-US" dirty="0" smtClean="0"/>
          </a:p>
          <a:p>
            <a:r>
              <a:rPr lang="en-US" dirty="0" smtClean="0"/>
              <a:t>In the output you can see that an instance is created in the list for every test</a:t>
            </a:r>
            <a:r>
              <a:rPr lang="en-US" baseline="0" dirty="0" smtClean="0"/>
              <a:t> </a:t>
            </a:r>
            <a:r>
              <a:rPr lang="en-US" dirty="0" smtClean="0"/>
              <a:t>suite and every platform. In our current file we have one suite, named 'default'</a:t>
            </a:r>
            <a:r>
              <a:rPr lang="en-US" baseline="0" dirty="0" smtClean="0"/>
              <a:t> and </a:t>
            </a:r>
            <a:r>
              <a:rPr lang="en-US" dirty="0" smtClean="0"/>
              <a:t>one platform</a:t>
            </a:r>
            <a:r>
              <a:rPr lang="en-US" baseline="0" dirty="0" smtClean="0"/>
              <a:t> </a:t>
            </a:r>
            <a:r>
              <a:rPr lang="en-US" baseline="0" dirty="0" err="1" smtClean="0"/>
              <a:t>CentOS</a:t>
            </a:r>
            <a:r>
              <a:rPr lang="en-US" baseline="0" dirty="0" smtClean="0"/>
              <a:t>.</a:t>
            </a:r>
            <a:endParaRPr lang="en-US" dirty="0" smtClean="0"/>
          </a:p>
          <a:p>
            <a:endParaRPr lang="en-US" dirty="0" smtClean="0"/>
          </a:p>
          <a:p>
            <a:r>
              <a:rPr lang="en-US" dirty="0" smtClean="0"/>
              <a:t>Run the</a:t>
            </a:r>
            <a:r>
              <a:rPr lang="en-US" baseline="0" dirty="0" smtClean="0"/>
              <a:t> following command to verify that the Test Kitchen configuration file had been set up correctly.</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78807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or turn on a</a:t>
            </a:r>
            <a:r>
              <a:rPr lang="en-US" baseline="0" dirty="0" smtClean="0"/>
              <a:t> </a:t>
            </a:r>
            <a:r>
              <a:rPr lang="en-US" dirty="0" smtClean="0"/>
              <a:t>virtual or cloud instance</a:t>
            </a:r>
            <a:r>
              <a:rPr lang="en-US" baseline="0" dirty="0" smtClean="0"/>
              <a:t> </a:t>
            </a:r>
            <a:r>
              <a:rPr lang="en-US" dirty="0" smtClean="0"/>
              <a:t>for the platforms specified in the kitchen configuration.</a:t>
            </a:r>
          </a:p>
          <a:p>
            <a:endParaRPr lang="en-US" dirty="0" smtClean="0"/>
          </a:p>
          <a:p>
            <a:r>
              <a:rPr lang="en-US" dirty="0" smtClean="0"/>
              <a:t>Running 'kitchen create default-centos-67' would create</a:t>
            </a:r>
            <a:r>
              <a:rPr lang="en-US" baseline="0" dirty="0" smtClean="0"/>
              <a:t> the the one instance that uses the test suite on the platform we want.</a:t>
            </a:r>
          </a:p>
          <a:p>
            <a:endParaRPr lang="en-US" baseline="0" dirty="0" smtClean="0"/>
          </a:p>
          <a:p>
            <a:r>
              <a:rPr lang="en-US" baseline="0" dirty="0" smtClean="0"/>
              <a:t>Typing in that name would be tiring if you had a lot of instances. A shortcut can be used to target the same system 'kitchen create default' or 'kitchen create centos' or even 'kitchen create 67'. This is an example of using the Regular Expression (REGEXP) to specify an instance.</a:t>
            </a:r>
          </a:p>
          <a:p>
            <a:endParaRPr lang="en-US" baseline="0" dirty="0" smtClean="0"/>
          </a:p>
          <a:p>
            <a:r>
              <a:rPr lang="en-US" baseline="0" dirty="0" smtClean="0"/>
              <a:t>When you want to target all of the instances you can run 'kitchen create' without any parameters. This will create all instances. Seeing as how there is only one instance this will work well.</a:t>
            </a:r>
          </a:p>
          <a:p>
            <a:endParaRPr lang="en-US" dirty="0" smtClean="0"/>
          </a:p>
          <a:p>
            <a:r>
              <a:rPr lang="en-US" dirty="0" smtClean="0"/>
              <a:t>In our case, this command would use the </a:t>
            </a:r>
            <a:r>
              <a:rPr lang="en-US" dirty="0" err="1" smtClean="0"/>
              <a:t>Docker</a:t>
            </a:r>
            <a:r>
              <a:rPr lang="en-US" dirty="0" smtClean="0"/>
              <a:t> driver to create a </a:t>
            </a:r>
            <a:r>
              <a:rPr lang="en-US" dirty="0" err="1" smtClean="0"/>
              <a:t>docker</a:t>
            </a:r>
            <a:r>
              <a:rPr lang="en-US" dirty="0" smtClean="0"/>
              <a:t> image based on centos-6.7.</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279195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 an image gives us a instance to test our cookbooks but it still would leave us with the work of installing chef and applying the cookbook defined in our .</a:t>
            </a:r>
            <a:r>
              <a:rPr lang="en-US" dirty="0" err="1" smtClean="0"/>
              <a:t>kitchen.yml</a:t>
            </a:r>
            <a:r>
              <a:rPr lang="en-US" dirty="0" smtClean="0"/>
              <a:t> run list.</a:t>
            </a:r>
          </a:p>
          <a:p>
            <a:endParaRPr lang="en-US" dirty="0" smtClean="0"/>
          </a:p>
          <a:p>
            <a:r>
              <a:rPr lang="en-US" dirty="0" smtClean="0"/>
              <a:t>So let's</a:t>
            </a:r>
            <a:r>
              <a:rPr lang="en-US" baseline="0" dirty="0" smtClean="0"/>
              <a:t> </a:t>
            </a:r>
            <a:r>
              <a:rPr lang="en-US" dirty="0" smtClean="0"/>
              <a:t>introduce you to the second kitchen command: 'kitchen converge'.</a:t>
            </a:r>
          </a:p>
          <a:p>
            <a:endParaRPr lang="en-US" dirty="0" smtClean="0"/>
          </a:p>
          <a:p>
            <a:r>
              <a:rPr lang="en-US" dirty="0" smtClean="0"/>
              <a:t>Converging an instance will create the instance if it has not already been created. Then it will install chef and apply that cookbook to that instance.</a:t>
            </a:r>
          </a:p>
          <a:p>
            <a:endParaRPr lang="en-US" dirty="0" smtClean="0"/>
          </a:p>
          <a:p>
            <a:r>
              <a:rPr lang="en-US" dirty="0" smtClean="0"/>
              <a:t>In our case, this command would take our image and install chef and apply the </a:t>
            </a:r>
            <a:r>
              <a:rPr lang="en-US" dirty="0" err="1" smtClean="0"/>
              <a:t>http</a:t>
            </a:r>
            <a:r>
              <a:rPr lang="en-US" baseline="0" dirty="0" err="1" smtClean="0"/>
              <a:t>d</a:t>
            </a:r>
            <a:r>
              <a:rPr lang="en-US" baseline="0" dirty="0" smtClean="0"/>
              <a:t> </a:t>
            </a:r>
            <a:r>
              <a:rPr lang="en-US" dirty="0" smtClean="0"/>
              <a:t>cookbook's default recipe.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68763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TDD is a workflow process: Add a test; Run the test expecting failure; Add code; Run the test expecting success. Refactor.</a:t>
            </a:r>
          </a:p>
          <a:p>
            <a:endParaRPr lang="en-US" dirty="0" smtClean="0"/>
          </a:p>
          <a:p>
            <a:r>
              <a:rPr lang="en-US" dirty="0" smtClean="0"/>
              <a:t>BDD influences the language we use to write the tests and how we focus on tests that matter. The activities within this module focus on the process of taking requirements, expressing them as expectations, choosing one implementation to meet these expectations, and then verifying we have met these expectations.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895739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verify an instance means to:</a:t>
            </a:r>
          </a:p>
          <a:p>
            <a:endParaRPr lang="en-US" dirty="0" smtClean="0"/>
          </a:p>
          <a:p>
            <a:pPr marL="171450" indent="-171450">
              <a:buFont typeface="Arial" panose="020B0604020202020204" pitchFamily="34" charset="0"/>
              <a:buChar char="•"/>
            </a:pPr>
            <a:r>
              <a:rPr lang="en-US" dirty="0" smtClean="0"/>
              <a:t>Create a virtual or cloud instances, if needed</a:t>
            </a:r>
          </a:p>
          <a:p>
            <a:pPr marL="171450" indent="-171450">
              <a:buFont typeface="Arial" panose="020B0604020202020204" pitchFamily="34" charset="0"/>
              <a:buChar char="•"/>
            </a:pPr>
            <a:r>
              <a:rPr lang="en-US" dirty="0" smtClean="0"/>
              <a:t>Converge the instance, if needed</a:t>
            </a:r>
          </a:p>
          <a:p>
            <a:pPr marL="171450" indent="-171450">
              <a:buFont typeface="Arial" panose="020B0604020202020204" pitchFamily="34" charset="0"/>
              <a:buChar char="•"/>
            </a:pPr>
            <a:r>
              <a:rPr lang="en-US" dirty="0" smtClean="0"/>
              <a:t>And then execute a collection of defined tests against the instance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41670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a:t>
            </a:r>
            <a:r>
              <a:rPr lang="en-US" baseline="0" dirty="0" smtClean="0"/>
              <a:t> the instance with the following command. Here Test Kitchen will ask the driver specified in the kitchen configuration file to provision an instance for us.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128133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You can</a:t>
            </a:r>
            <a:r>
              <a:rPr lang="en-US" baseline="0" dirty="0" smtClean="0"/>
              <a:t> gain access to this virtual instance that we have created through the specified command. The login subcommand allows you to specify a parameter, which is the name of the instance that you want to log into. In your case, you only have one instance so Test Kitchen assumes you want to log into that one.</a:t>
            </a:r>
          </a:p>
          <a:p>
            <a:endParaRPr lang="en-US" baseline="0" dirty="0" smtClean="0"/>
          </a:p>
          <a:p>
            <a:r>
              <a:rPr lang="en-US" baseline="0" dirty="0" smtClean="0"/>
              <a:t>You are in now logged into a virtual instance on a virtual instance.</a:t>
            </a:r>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445493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Logging in to the virtual instance is useful to explore</a:t>
            </a:r>
            <a:r>
              <a:rPr lang="en-US" baseline="0" dirty="0" smtClean="0"/>
              <a:t> the platform or assist with troubleshooting your recipes they fail in perplexing ways. Right now, we are interested in executing the tests so logout of the instance with the 'exit' command and we will return to the workstation.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625417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a:t>
            </a:r>
            <a:r>
              <a:rPr lang="en-US" baseline="0" dirty="0" smtClean="0"/>
              <a:t> the instance allows us to view the operating system but Chef is not installed and the cookbook recipe, defined in the run list of the default test suite, has not been applied to the system. To do that you need to run 'kitchen converge'. Converge will take care of all of that.</a:t>
            </a:r>
          </a:p>
          <a:p>
            <a:endParaRPr lang="en-US" baseline="0" dirty="0" smtClean="0"/>
          </a:p>
          <a:p>
            <a:r>
              <a:rPr lang="en-US" baseline="0" dirty="0" smtClean="0"/>
              <a:t>In this instance the default recipe of the </a:t>
            </a:r>
            <a:r>
              <a:rPr lang="en-US" baseline="0" dirty="0" err="1" smtClean="0"/>
              <a:t>httpd</a:t>
            </a:r>
            <a:r>
              <a:rPr lang="en-US" baseline="0" dirty="0" smtClean="0"/>
              <a:t> cookbook contains no resources. You have not written a single resource that defines your desired state. Before we do that we want to ensure the instance is not already in a state that perhaps already meets the expectations that we defined.</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435795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verify the state</a:t>
            </a:r>
            <a:r>
              <a:rPr lang="en-US" baseline="0" dirty="0" smtClean="0"/>
              <a:t> of the instance with specification that we defined we use the 'kitchen verify' command. This command will install all the necessary testing tools, configure them, and then execute the test suite, and return to us the results.</a:t>
            </a:r>
          </a:p>
          <a:p>
            <a:endParaRPr lang="en-US" baseline="0" dirty="0" smtClean="0"/>
          </a:p>
          <a:p>
            <a:r>
              <a:rPr lang="en-US" baseline="0" dirty="0" smtClean="0"/>
              <a:t>Something that is important to mention is that we could have simply run this command from the start. When no previous instance exists, no instance has been created or converged, this command will automatically perform those two steps. When the instance is running, however, the verification step is only run.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157495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let's read the results from the kitchen verification to ensure that our expectations failed to be met.</a:t>
            </a:r>
          </a:p>
          <a:p>
            <a:endParaRPr lang="en-US" baseline="0" dirty="0" smtClean="0"/>
          </a:p>
          <a:p>
            <a:r>
              <a:rPr lang="en-US" baseline="0" dirty="0" smtClean="0"/>
              <a:t>When the command completes you will see a block of code that tells you that the verification failed and that an exception has occurred. Immediately your eyes will start to scan this block of text for some information about the failure and unfortunately you will not see anything to help you understand what is happening. Because what you are looking at is the test command executed by the Busser on the test instance but not the results of the command. To see those results you will need to scroll back up in your history.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737709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Scroll back until you can find the message that tells you that </a:t>
            </a:r>
            <a:r>
              <a:rPr lang="en-US" dirty="0" err="1" smtClean="0"/>
              <a:t>serverspec</a:t>
            </a:r>
            <a:r>
              <a:rPr lang="en-US" dirty="0" smtClean="0"/>
              <a:t> is installed.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827668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line that immediately follows it is the command that is executed on the system. The </a:t>
            </a:r>
            <a:r>
              <a:rPr lang="en-US" baseline="0" dirty="0" err="1" smtClean="0"/>
              <a:t>ServerSpec</a:t>
            </a:r>
            <a:r>
              <a:rPr lang="en-US" baseline="0" dirty="0" smtClean="0"/>
              <a:t> verifier is running ruby, loading up the test suite libraries, executing the command </a:t>
            </a:r>
            <a:r>
              <a:rPr lang="en-US" baseline="0" dirty="0" err="1" smtClean="0"/>
              <a:t>rspec</a:t>
            </a:r>
            <a:r>
              <a:rPr lang="en-US" baseline="0" dirty="0" smtClean="0"/>
              <a:t>. The </a:t>
            </a:r>
            <a:r>
              <a:rPr lang="en-US" baseline="0" dirty="0" err="1" smtClean="0"/>
              <a:t>rspec</a:t>
            </a:r>
            <a:r>
              <a:rPr lang="en-US" baseline="0" dirty="0" smtClean="0"/>
              <a:t> command is being provided a number of command-line parameters that tell it: where to find the test files and what they look like; to colorize the output; and how to output the results.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772117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results are displayed in color and in </a:t>
            </a:r>
            <a:r>
              <a:rPr lang="en-US" baseline="0" dirty="0" err="1" smtClean="0"/>
              <a:t>RSpec's</a:t>
            </a:r>
            <a:r>
              <a:rPr lang="en-US" baseline="0" dirty="0" smtClean="0"/>
              <a:t> documentation format. This shows us the example that we wrote in a hierarchal view. The indention is intentional to show the nested relationships of the example groups and the example. The expectation in the example you defined failed, as we expected. The text will be displayed in red and provide a failure number. Details about the failure will be displayed below.</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08448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In this module you will learn how to use chef</a:t>
            </a:r>
            <a:r>
              <a:rPr lang="en-US" sz="120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to generate a cookbook, write an integration test first, use Test Kitchen to execute that test, and then implement a solution to make that test pass.</a:t>
            </a:r>
            <a:endPar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764006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a:t>
            </a:r>
            <a:r>
              <a:rPr lang="en-US" baseline="0" dirty="0" smtClean="0"/>
              <a:t> failure is displayed with their failure number, in order, in more detail in a failures section. A failure contains a number of details about the failure.</a:t>
            </a:r>
          </a:p>
          <a:p>
            <a:endParaRPr lang="en-US" baseline="0" dirty="0" smtClean="0"/>
          </a:p>
          <a:p>
            <a:r>
              <a:rPr lang="en-US" baseline="0" dirty="0" smtClean="0"/>
              <a:t>First it will display a sentence created out of the example groups and example that we defined. Below that it will display all the details about the failure that include: the actual results that were received; the difference between the actual and the expected results; the command run against the virtual instance; and the spec file and line number within that spec file where the failing expectation can be found.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581427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all the</a:t>
            </a:r>
            <a:r>
              <a:rPr lang="en-US" baseline="0" dirty="0" smtClean="0"/>
              <a:t> failures a final summary of the results will be displayed which shows us that our test suite contains 1 example and that 1 example failed to meet expectations.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852440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we know for certain that the test instance is not in our desired state. When we write the resources now in the default recipe to bring the instance to the desired state we can be certain that we have done it in a way that meets the expectations that we have established.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2109553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following recipe defines three resources. These three resources express the desired state of an apache server that will serve up a simple page that contains the text 'Welcome Home!'.</a:t>
            </a:r>
          </a:p>
          <a:p>
            <a:endParaRPr lang="en-US" baseline="0" dirty="0" smtClean="0"/>
          </a:p>
          <a:p>
            <a:r>
              <a:rPr lang="en-US" baseline="0" dirty="0" smtClean="0"/>
              <a:t>The package will install all the necessary software on the operating system. The file will create an HTML file with the desired content at a location pre-defined by the web server. The service resource will start the web server and then ensure that if we reboot the system the web server will start up.</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9459556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 you make</a:t>
            </a:r>
            <a:r>
              <a:rPr lang="en-US" baseline="0" dirty="0" smtClean="0"/>
              <a:t> a change to the recipe it is important to run 'kitchen converge'. This command will apply the updated recipe to the state of the virtual instance. </a:t>
            </a:r>
          </a:p>
          <a:p>
            <a:endParaRPr lang="en-US" baseline="0" dirty="0" smtClean="0"/>
          </a:p>
          <a:p>
            <a:r>
              <a:rPr lang="en-US" baseline="0" dirty="0" smtClean="0"/>
              <a:t>In the output, you should see the resources that you defined being applied to the instance. The package, the file, and the actions of the service.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3718324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with</a:t>
            </a:r>
            <a:r>
              <a:rPr lang="en-US" baseline="0" dirty="0" smtClean="0"/>
              <a:t> the desired state expressed in the default recipe and applied to the virtual instance it is time to see if the test we wrote initially will now pass. If it does, that means we got everything right in the configuration we wrote in the recipe. We can declare victory!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560523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verify the state of the virtual instance you run the 'kitchen verify' command. In the summary you should find the failing expectation no longer fails.</a:t>
            </a:r>
          </a:p>
          <a:p>
            <a:endParaRPr lang="en-US" baseline="0" dirty="0" smtClean="0"/>
          </a:p>
          <a:p>
            <a:r>
              <a:rPr lang="en-US" baseline="0" dirty="0" smtClean="0"/>
              <a:t>If it does fail, it is time to review the code you wrote in the recipe file and the spec file. When it was failing did you get a different failure than the one that we walked through? That probably means there is an error in the spec file. Did the test instance actually converge successfully? Sometimes output will scroll by and we don't have time to read it. I get it. Scroll back up and see if there was an error message tucked into the 'kitchen converge' you ran.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1787619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you've done it. You have done Test Driven Development (TDD). Wrote a test. Saw it fail. Wrote a unit of code. Saw it pass.</a:t>
            </a:r>
          </a:p>
          <a:p>
            <a:endParaRPr lang="en-US" baseline="0" dirty="0" smtClean="0"/>
          </a:p>
          <a:p>
            <a:r>
              <a:rPr lang="en-US" baseline="0" dirty="0" smtClean="0"/>
              <a:t>You created a cookbook. Wrote </a:t>
            </a:r>
            <a:r>
              <a:rPr lang="en-US" baseline="0" smtClean="0"/>
              <a:t>an expectation in </a:t>
            </a:r>
            <a:r>
              <a:rPr lang="en-US" baseline="0" dirty="0" smtClean="0"/>
              <a:t>the spec file. Saw the test fail. Wrote a recipe. Applied the recipe. Ran the tests and saw them pass.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3373062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that you participated in writing a test and then the recipe let's have a discussion.</a:t>
            </a:r>
          </a:p>
          <a:p>
            <a:endParaRPr lang="en-US" baseline="0" dirty="0" smtClean="0"/>
          </a:p>
          <a:p>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0453118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Before</a:t>
            </a:r>
            <a:r>
              <a:rPr lang="en-US" baseline="0" dirty="0" smtClean="0"/>
              <a:t> we complete this section, let us pause for questions.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3660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explore the concepts of Test Driven Development through Behavior Driven Design we are going to focus on creating a cookbook that starts with the goal that installs, configures, and starts a web server that hosts the your company's future home page.</a:t>
            </a:r>
          </a:p>
          <a:p>
            <a:endParaRPr lang="en-US" dirty="0" smtClean="0"/>
          </a:p>
          <a:p>
            <a:r>
              <a:rPr lang="en-US" dirty="0" smtClean="0"/>
              <a:t>This cookbook will start very straight-forward and over the course of these modules we will introduce new requirements that will increase its complexity.</a:t>
            </a:r>
          </a:p>
          <a:p>
            <a:endParaRPr lang="en-US" dirty="0" smtClean="0"/>
          </a:p>
          <a:p>
            <a:r>
              <a:rPr lang="en-US" dirty="0" smtClean="0"/>
              <a:t>The goal again is to focus on the TDD workflow and understanding how to apply BDD when defining these tests. We are not concerned about focusing on best practices for managing web servers or modeling a more initially complex cookbook.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2313460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mtClean="0"/>
              <a:t>You</a:t>
            </a:r>
            <a:r>
              <a:rPr lang="en-US" baseline="0" smtClean="0"/>
              <a:t> have </a:t>
            </a:r>
            <a:r>
              <a:rPr lang="en-US" baseline="0" dirty="0" smtClean="0"/>
              <a:t>performed almost all of the steps of TDD. Next we are going to use the tests to help us refactor the recipe we wrote. In a series of group exercises we will explore some of the important nuances of Test Kitchen's subcommands: converge and verify. And explore another subcommand named: test.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5642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requirements come to us it is rare that the product owners and customers ask us to deliver a particular technology or a software. In our case, I have asked you to setup a web page for your company. I did not specifically state a particular technology but to help limit the scope I have chosen that we are going to build this initial website with Apache.</a:t>
            </a:r>
          </a:p>
          <a:p>
            <a:endParaRPr lang="en-US" dirty="0" smtClean="0"/>
          </a:p>
          <a:p>
            <a:r>
              <a:rPr lang="en-US" dirty="0" smtClean="0"/>
              <a:t>Behavior driven design asks us to look at the work that we perform from the perspective of our users. Our first job is to develop the scenario that validates the work that we are about to accomplish.</a:t>
            </a:r>
          </a:p>
          <a:p>
            <a:endParaRPr lang="en-US" dirty="0" smtClean="0"/>
          </a:p>
          <a:p>
            <a:r>
              <a:rPr lang="en-US" dirty="0" smtClean="0"/>
              <a:t>These scenarios that we write are often written in the following format.</a:t>
            </a:r>
          </a:p>
          <a:p>
            <a:endParaRPr lang="en-US" dirty="0" smtClean="0"/>
          </a:p>
          <a:p>
            <a:r>
              <a:rPr lang="en-US" dirty="0" smtClean="0"/>
              <a:t>This very generically defines any scenario. What we need to do is apply this scenario format to our requirements.</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211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our goal is to setup a new webpage we need to start to ask ourselves the question: Why. Why do we need to setup a website? Asking this question will help us identify for who the website is for and what purpose does it serve for the actor in this scenario.</a:t>
            </a:r>
          </a:p>
          <a:p>
            <a:endParaRPr lang="en-US" dirty="0" smtClean="0"/>
          </a:p>
          <a:p>
            <a:r>
              <a:rPr lang="en-US" dirty="0" smtClean="0"/>
              <a:t>Often times the why will raise more questions which you continue to ask why. You should do that. Asking why enough times will lead you to the true reason why you are taking action. The interesting thing is that knowing the true reason why will</a:t>
            </a:r>
            <a:r>
              <a:rPr lang="en-US" baseline="0" dirty="0" smtClean="0"/>
              <a:t> </a:t>
            </a:r>
            <a:r>
              <a:rPr lang="en-US" dirty="0" smtClean="0"/>
              <a:t>help reinforce your course of action or maybe change it entirely.</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53136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typical reason for setting up a website is to allow customers, users, potential users to learn more about the company. The needs of the website may change in the future but the first minimum viable product (MVP) is to simply give our users the ability to find out more information.</a:t>
            </a:r>
          </a:p>
          <a:p>
            <a:endParaRPr lang="en-US" dirty="0" smtClean="0"/>
          </a:p>
          <a:p>
            <a:r>
              <a:rPr lang="en-US" dirty="0" smtClean="0"/>
              <a:t>Our goal now is to define a scenario with this understanding.</a:t>
            </a:r>
          </a:p>
          <a:p>
            <a:endParaRPr lang="en-US" dirty="0" smtClean="0"/>
          </a:p>
          <a:p>
            <a:r>
              <a:rPr lang="en-US" dirty="0" smtClean="0"/>
              <a:t>This first scenario is enough information to help us build this cookbook with a TDD approach. This practice of defining a scenario is a tactic that I employ to help focus me on the most valuable work that needs to be done.</a:t>
            </a:r>
          </a:p>
          <a:p>
            <a:endParaRPr lang="en-US" dirty="0" smtClean="0"/>
          </a:p>
          <a:p>
            <a:r>
              <a:rPr lang="en-US" dirty="0" smtClean="0"/>
              <a:t>Important things to notice in the following scenario is the distinct lack of technology or implementation. The scenario is not concerned about the services that are running or files that might be found on the file system.</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22427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xmlns:p14="http://schemas.microsoft.com/office/powerpoint/2010/mai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xmlns:p14="http://schemas.microsoft.com/office/powerpoint/2010/mai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xmlns:p14="http://schemas.microsoft.com/office/powerpoint/2010/mai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xmlns:p14="http://schemas.microsoft.com/office/powerpoint/2010/mai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xmlns:p14="http://schemas.microsoft.com/office/powerpoint/2010/mai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xmlns:p14="http://schemas.microsoft.com/office/powerpoint/2010/mai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xmlns:p14="http://schemas.microsoft.com/office/powerpoint/2010/mai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xmlns:p14="http://schemas.microsoft.com/office/powerpoint/2010/mai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xmlns:p14="http://schemas.microsoft.com/office/powerpoint/2010/mai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xmlns:p14="http://schemas.microsoft.com/office/powerpoint/2010/mai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xmlns:p14="http://schemas.microsoft.com/office/powerpoint/2010/mai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a:solidFill>
                  <a:srgbClr val="7D868C"/>
                </a:solidFill>
                <a:latin typeface="+mn-lt"/>
                <a:ea typeface="+mn-ea"/>
                <a:cs typeface="+mn-cs"/>
              </a:rPr>
              <a:t>©</a:t>
            </a:r>
            <a:r>
              <a:rPr lang="en-US"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3</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3</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hyperlink" Target="http://kitchen.ci/docs/getting-started/writing-tes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hyperlink" Target="http://kitchen.ci/docs/getting-started/writing-tes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hyperlink" Target="http://kitchen.ci/docs/getting-started/writing-tes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hyperlink" Target="http://kitchen.ci/docs/getting-started/writing-tes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Agile_software_development" TargetMode="External"/><Relationship Id="rId4" Type="http://schemas.openxmlformats.org/officeDocument/2006/relationships/hyperlink" Target="https://en.wikipedia.org/wiki/Business_value" TargetMode="External"/><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www.theregister.co.uk/2007/06/25/thoughtworks_req_manag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Writing </a:t>
            </a:r>
            <a:r>
              <a:rPr lang="en-US" dirty="0" smtClean="0"/>
              <a:t>a Test First</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Create a cookbook</a:t>
            </a:r>
          </a:p>
          <a:p>
            <a:pPr marL="342900" indent="-342900">
              <a:buFont typeface="Wingdings" charset="2"/>
              <a:buChar char="q"/>
            </a:pPr>
            <a:r>
              <a:rPr lang="en-US" dirty="0" smtClean="0"/>
              <a:t>Write tests that verifies the cookbook does what we want it to do</a:t>
            </a:r>
          </a:p>
          <a:p>
            <a:pPr marL="342900" indent="-342900">
              <a:buFont typeface="Wingdings" charset="2"/>
              <a:buChar char="q"/>
            </a:pPr>
            <a:r>
              <a:rPr lang="en-US" dirty="0" smtClean="0"/>
              <a:t>Execute the tests and see failure</a:t>
            </a:r>
          </a:p>
          <a:p>
            <a:pPr marL="342900" indent="-342900">
              <a:buFont typeface="Wingdings" charset="2"/>
              <a:buChar char="q"/>
            </a:pPr>
            <a:r>
              <a:rPr lang="en-US" dirty="0" smtClean="0"/>
              <a:t>Write the recipe to make the test pass</a:t>
            </a:r>
          </a:p>
          <a:p>
            <a:pPr marL="342900" indent="-342900">
              <a:buFont typeface="Wingdings" charset="2"/>
              <a:buChar char="q"/>
            </a:pPr>
            <a:r>
              <a:rPr lang="en-US" dirty="0" smtClean="0"/>
              <a:t>Execute the tests and see success</a:t>
            </a:r>
            <a:endParaRPr lang="en-US" dirty="0"/>
          </a:p>
        </p:txBody>
      </p:sp>
    </p:spTree>
    <p:extLst>
      <p:ext uri="{BB962C8B-B14F-4D97-AF65-F5344CB8AC3E}">
        <p14:creationId xmlns:p14="http://schemas.microsoft.com/office/powerpoint/2010/main" val="62281602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a:p>
        </p:txBody>
      </p:sp>
      <p:sp>
        <p:nvSpPr>
          <p:cNvPr id="3" name="Text Placeholder 2"/>
          <p:cNvSpPr>
            <a:spLocks noGrp="1"/>
          </p:cNvSpPr>
          <p:nvPr>
            <p:ph type="body" sz="quarter" idx="11"/>
          </p:nvPr>
        </p:nvSpPr>
        <p:spPr/>
        <p:txBody>
          <a:bodyPr/>
          <a:lstStyle/>
          <a:p>
            <a:r>
              <a:rPr lang="en-US" dirty="0" smtClean="0"/>
              <a:t>&gt; cd ~</a:t>
            </a:r>
            <a:endParaRPr lang="en-US" dirty="0"/>
          </a:p>
        </p:txBody>
      </p:sp>
      <p:sp>
        <p:nvSpPr>
          <p:cNvPr id="5" name="Title 4"/>
          <p:cNvSpPr>
            <a:spLocks noGrp="1"/>
          </p:cNvSpPr>
          <p:nvPr>
            <p:ph type="title"/>
          </p:nvPr>
        </p:nvSpPr>
        <p:spPr/>
        <p:txBody>
          <a:bodyPr>
            <a:normAutofit fontScale="90000"/>
          </a:bodyPr>
          <a:lstStyle/>
          <a:p>
            <a:r>
              <a:rPr lang="en-US" dirty="0" smtClean="0"/>
              <a:t>Let's Start this Journey in the Home Directory</a:t>
            </a:r>
            <a:endParaRPr lang="en-US" dirty="0"/>
          </a:p>
        </p:txBody>
      </p:sp>
    </p:spTree>
    <p:extLst>
      <p:ext uri="{BB962C8B-B14F-4D97-AF65-F5344CB8AC3E}">
        <p14:creationId xmlns:p14="http://schemas.microsoft.com/office/powerpoint/2010/main" val="279912081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Usage: chef generate GENERATOR [options</a:t>
            </a:r>
            <a:r>
              <a:rPr lang="en-US" sz="2400" dirty="0" smtClean="0"/>
              <a:t>]</a:t>
            </a:r>
          </a:p>
          <a:p>
            <a:endParaRPr lang="en-US" sz="2400" dirty="0"/>
          </a:p>
          <a:p>
            <a:r>
              <a:rPr lang="en-US" sz="2400" dirty="0" smtClean="0"/>
              <a:t>Available </a:t>
            </a:r>
            <a:r>
              <a:rPr lang="en-US" sz="2400" dirty="0"/>
              <a:t>generators</a:t>
            </a:r>
            <a:r>
              <a:rPr lang="en-US" sz="2400" dirty="0" smtClean="0"/>
              <a:t>:</a:t>
            </a:r>
          </a:p>
          <a:p>
            <a:r>
              <a:rPr lang="en-US" sz="2400" dirty="0" smtClean="0"/>
              <a:t>  </a:t>
            </a:r>
            <a:r>
              <a:rPr lang="en-US" sz="2400" dirty="0"/>
              <a:t>app         Generate an application </a:t>
            </a:r>
            <a:r>
              <a:rPr lang="en-US" sz="2400" dirty="0" smtClean="0"/>
              <a:t>repo</a:t>
            </a:r>
          </a:p>
          <a:p>
            <a:r>
              <a:rPr lang="en-US" sz="2400" dirty="0" smtClean="0"/>
              <a:t>  </a:t>
            </a:r>
            <a:r>
              <a:rPr lang="en-US" sz="2400" dirty="0"/>
              <a:t>cookbook    Generate a single </a:t>
            </a:r>
            <a:r>
              <a:rPr lang="en-US" sz="2400" dirty="0" smtClean="0"/>
              <a:t>cookbook</a:t>
            </a:r>
          </a:p>
          <a:p>
            <a:r>
              <a:rPr lang="en-US" sz="2400" dirty="0" smtClean="0"/>
              <a:t>  </a:t>
            </a:r>
            <a:r>
              <a:rPr lang="en-US" sz="2400" dirty="0"/>
              <a:t>recipe      Generate a new </a:t>
            </a:r>
            <a:r>
              <a:rPr lang="en-US" sz="2400" dirty="0" smtClean="0"/>
              <a:t>recipe</a:t>
            </a:r>
          </a:p>
          <a:p>
            <a:r>
              <a:rPr lang="en-US" sz="2400" dirty="0" smtClean="0"/>
              <a:t>  </a:t>
            </a:r>
            <a:r>
              <a:rPr lang="en-US" sz="2400" dirty="0"/>
              <a:t>attribute   Generate an attributes </a:t>
            </a:r>
            <a:r>
              <a:rPr lang="en-US" sz="2400" dirty="0" smtClean="0"/>
              <a:t>file</a:t>
            </a:r>
          </a:p>
          <a:p>
            <a:r>
              <a:rPr lang="en-US" sz="2400" dirty="0" smtClean="0"/>
              <a:t>  </a:t>
            </a:r>
            <a:r>
              <a:rPr lang="en-US" sz="2400" dirty="0"/>
              <a:t>template    Generate a file </a:t>
            </a:r>
            <a:r>
              <a:rPr lang="en-US" sz="2400" dirty="0" smtClean="0"/>
              <a:t>template</a:t>
            </a:r>
          </a:p>
          <a:p>
            <a:r>
              <a:rPr lang="en-US" sz="2400" dirty="0" smtClean="0"/>
              <a:t>  </a:t>
            </a:r>
            <a:r>
              <a:rPr lang="en-US" sz="2400" dirty="0"/>
              <a:t>file        Generate a cookbook </a:t>
            </a:r>
            <a:r>
              <a:rPr lang="en-US" sz="2400" dirty="0" smtClean="0"/>
              <a:t>file</a:t>
            </a:r>
          </a:p>
          <a:p>
            <a:r>
              <a:rPr lang="en-US" sz="2400" dirty="0" smtClean="0"/>
              <a:t>  </a:t>
            </a:r>
            <a:r>
              <a:rPr lang="en-US" sz="2400" dirty="0" err="1"/>
              <a:t>lwrp</a:t>
            </a:r>
            <a:r>
              <a:rPr lang="en-US" sz="2400" dirty="0"/>
              <a:t>        Generate a lightweight </a:t>
            </a:r>
            <a:r>
              <a:rPr lang="en-US" sz="2400" dirty="0" smtClean="0"/>
              <a:t>resource/provider</a:t>
            </a:r>
          </a:p>
          <a:p>
            <a:r>
              <a:rPr lang="en-US" sz="2400" dirty="0" smtClean="0"/>
              <a:t>  </a:t>
            </a:r>
            <a:r>
              <a:rPr lang="en-US" sz="2400" dirty="0"/>
              <a:t>repo        Generate a Chef code </a:t>
            </a:r>
            <a:r>
              <a:rPr lang="en-US" sz="2400" dirty="0" smtClean="0"/>
              <a:t>repository</a:t>
            </a:r>
          </a:p>
          <a:p>
            <a:r>
              <a:rPr lang="en-US" sz="2400" dirty="0" smtClean="0"/>
              <a:t>  </a:t>
            </a:r>
            <a:r>
              <a:rPr lang="en-US" sz="2400" dirty="0" err="1"/>
              <a:t>policyfile</a:t>
            </a:r>
            <a:r>
              <a:rPr lang="en-US" sz="2400" dirty="0"/>
              <a:t>  Generate a </a:t>
            </a:r>
            <a:r>
              <a:rPr lang="en-US" sz="2400" dirty="0" err="1"/>
              <a:t>Policyfile</a:t>
            </a:r>
            <a:r>
              <a:rPr lang="en-US" sz="2400" dirty="0"/>
              <a:t> for use with the install/push </a:t>
            </a:r>
            <a:r>
              <a:rPr lang="en-US" sz="2400" dirty="0" smtClean="0"/>
              <a:t>commands</a:t>
            </a:r>
            <a:endParaRPr lang="en-US" sz="2400" dirty="0"/>
          </a:p>
        </p:txBody>
      </p:sp>
      <p:sp>
        <p:nvSpPr>
          <p:cNvPr id="3" name="Text Placeholder 2"/>
          <p:cNvSpPr>
            <a:spLocks noGrp="1"/>
          </p:cNvSpPr>
          <p:nvPr>
            <p:ph type="body" sz="quarter" idx="11"/>
          </p:nvPr>
        </p:nvSpPr>
        <p:spPr/>
        <p:txBody>
          <a:bodyPr/>
          <a:lstStyle/>
          <a:p>
            <a:r>
              <a:rPr lang="en-US" dirty="0" smtClean="0"/>
              <a:t>&gt; chef generate --help</a:t>
            </a:r>
            <a:endParaRPr lang="en-US" dirty="0"/>
          </a:p>
        </p:txBody>
      </p:sp>
      <p:sp>
        <p:nvSpPr>
          <p:cNvPr id="5" name="Title 4"/>
          <p:cNvSpPr>
            <a:spLocks noGrp="1"/>
          </p:cNvSpPr>
          <p:nvPr>
            <p:ph type="title"/>
          </p:nvPr>
        </p:nvSpPr>
        <p:spPr/>
        <p:txBody>
          <a:bodyPr/>
          <a:lstStyle/>
          <a:p>
            <a:r>
              <a:rPr lang="en-US" dirty="0" smtClean="0"/>
              <a:t>Ask Chef About Generating a Cookbook</a:t>
            </a:r>
            <a:endParaRPr lang="en-US" dirty="0"/>
          </a:p>
        </p:txBody>
      </p:sp>
      <p:sp>
        <p:nvSpPr>
          <p:cNvPr id="6" name="Rectangle 5"/>
          <p:cNvSpPr/>
          <p:nvPr/>
        </p:nvSpPr>
        <p:spPr bwMode="auto">
          <a:xfrm>
            <a:off x="1128943" y="4119810"/>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2314540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Compiling Cookbooks...</a:t>
            </a:r>
          </a:p>
          <a:p>
            <a:r>
              <a:rPr lang="en-US" dirty="0"/>
              <a:t>Recipe: </a:t>
            </a:r>
            <a:r>
              <a:rPr lang="en-US" dirty="0" err="1"/>
              <a:t>code_generator</a:t>
            </a:r>
            <a:r>
              <a:rPr lang="en-US" dirty="0"/>
              <a:t>::cookbook</a:t>
            </a:r>
          </a:p>
          <a:p>
            <a:r>
              <a:rPr lang="en-US" dirty="0"/>
              <a:t>  * directory[/home/chef/</a:t>
            </a:r>
            <a:r>
              <a:rPr lang="en-US" dirty="0" err="1"/>
              <a:t>httpd</a:t>
            </a:r>
            <a:r>
              <a:rPr lang="en-US" dirty="0"/>
              <a:t>] action create</a:t>
            </a:r>
          </a:p>
          <a:p>
            <a:r>
              <a:rPr lang="en-US" dirty="0"/>
              <a:t>    - create new directory /home/chef/</a:t>
            </a:r>
            <a:r>
              <a:rPr lang="en-US" dirty="0" err="1"/>
              <a:t>httpd</a:t>
            </a:r>
            <a:endParaRPr lang="en-US" dirty="0"/>
          </a:p>
          <a:p>
            <a:r>
              <a:rPr lang="en-US" dirty="0"/>
              <a:t>  * template[/home/chef/</a:t>
            </a:r>
            <a:r>
              <a:rPr lang="en-US" dirty="0" err="1"/>
              <a:t>httpd</a:t>
            </a:r>
            <a:r>
              <a:rPr lang="en-US" dirty="0"/>
              <a:t>/</a:t>
            </a:r>
            <a:r>
              <a:rPr lang="en-US" dirty="0" err="1"/>
              <a:t>metadata.rb</a:t>
            </a:r>
            <a:r>
              <a:rPr lang="en-US" dirty="0"/>
              <a:t>] action </a:t>
            </a:r>
            <a:r>
              <a:rPr lang="en-US" dirty="0" err="1"/>
              <a:t>create_if_missing</a:t>
            </a:r>
            <a:endParaRPr lang="en-US" dirty="0"/>
          </a:p>
          <a:p>
            <a:r>
              <a:rPr lang="en-US" dirty="0"/>
              <a:t>    - create new file /home/chef/</a:t>
            </a:r>
            <a:r>
              <a:rPr lang="en-US" dirty="0" err="1"/>
              <a:t>httpd</a:t>
            </a:r>
            <a:r>
              <a:rPr lang="en-US" dirty="0"/>
              <a:t>/</a:t>
            </a:r>
            <a:r>
              <a:rPr lang="en-US" dirty="0" err="1"/>
              <a:t>metadata.rb</a:t>
            </a:r>
            <a:endParaRPr lang="en-US" dirty="0"/>
          </a:p>
          <a:p>
            <a:r>
              <a:rPr lang="en-US" dirty="0"/>
              <a:t>    - update content in file /home/chef/</a:t>
            </a:r>
            <a:r>
              <a:rPr lang="en-US" dirty="0" err="1"/>
              <a:t>httpd</a:t>
            </a:r>
            <a:r>
              <a:rPr lang="en-US" dirty="0"/>
              <a:t>/</a:t>
            </a:r>
            <a:r>
              <a:rPr lang="en-US" dirty="0" err="1"/>
              <a:t>metadata.rb</a:t>
            </a:r>
            <a:r>
              <a:rPr lang="en-US" dirty="0"/>
              <a:t> from none to 53a150</a:t>
            </a:r>
          </a:p>
          <a:p>
            <a:r>
              <a:rPr lang="en-US" dirty="0"/>
              <a:t>    (diff output suppressed by </a:t>
            </a:r>
            <a:r>
              <a:rPr lang="en-US" dirty="0" err="1"/>
              <a:t>config</a:t>
            </a:r>
            <a:r>
              <a:rPr lang="en-US" dirty="0"/>
              <a:t>)</a:t>
            </a:r>
          </a:p>
          <a:p>
            <a:r>
              <a:rPr lang="en-US" dirty="0"/>
              <a:t>  * template[/home/chef/</a:t>
            </a:r>
            <a:r>
              <a:rPr lang="en-US" dirty="0" err="1"/>
              <a:t>httpd</a:t>
            </a:r>
            <a:r>
              <a:rPr lang="en-US" dirty="0"/>
              <a:t>/</a:t>
            </a:r>
            <a:r>
              <a:rPr lang="en-US" dirty="0" err="1"/>
              <a:t>README.md</a:t>
            </a:r>
            <a:r>
              <a:rPr lang="en-US" dirty="0"/>
              <a:t>] action </a:t>
            </a:r>
            <a:r>
              <a:rPr lang="en-US" dirty="0" err="1" smtClean="0"/>
              <a:t>create_if_missing</a:t>
            </a:r>
            <a:endParaRPr lang="en-US" dirty="0"/>
          </a:p>
        </p:txBody>
      </p:sp>
      <p:sp>
        <p:nvSpPr>
          <p:cNvPr id="3" name="Text Placeholder 2"/>
          <p:cNvSpPr>
            <a:spLocks noGrp="1"/>
          </p:cNvSpPr>
          <p:nvPr>
            <p:ph type="body" sz="quarter" idx="11"/>
          </p:nvPr>
        </p:nvSpPr>
        <p:spPr/>
        <p:txBody>
          <a:bodyPr/>
          <a:lstStyle/>
          <a:p>
            <a:r>
              <a:rPr lang="en-US" dirty="0" smtClean="0"/>
              <a:t>&gt; chef generate cookbook </a:t>
            </a:r>
            <a:r>
              <a:rPr lang="en-US" dirty="0" err="1" smtClean="0"/>
              <a:t>httpd</a:t>
            </a:r>
            <a:endParaRPr lang="en-US" dirty="0"/>
          </a:p>
        </p:txBody>
      </p:sp>
      <p:sp>
        <p:nvSpPr>
          <p:cNvPr id="5" name="Title 4"/>
          <p:cNvSpPr>
            <a:spLocks noGrp="1"/>
          </p:cNvSpPr>
          <p:nvPr>
            <p:ph type="title"/>
          </p:nvPr>
        </p:nvSpPr>
        <p:spPr/>
        <p:txBody>
          <a:bodyPr/>
          <a:lstStyle/>
          <a:p>
            <a:r>
              <a:rPr lang="en-US" dirty="0" smtClean="0"/>
              <a:t>Generate a Cookbook</a:t>
            </a:r>
            <a:endParaRPr lang="en-US" dirty="0"/>
          </a:p>
        </p:txBody>
      </p:sp>
    </p:spTree>
    <p:extLst>
      <p:ext uri="{BB962C8B-B14F-4D97-AF65-F5344CB8AC3E}">
        <p14:creationId xmlns:p14="http://schemas.microsoft.com/office/powerpoint/2010/main" val="73611018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de-DE" dirty="0" err="1"/>
              <a:t>httpd</a:t>
            </a:r>
            <a:endParaRPr lang="de-DE" dirty="0"/>
          </a:p>
          <a:p>
            <a:r>
              <a:rPr lang="de-DE" dirty="0" smtClean="0"/>
              <a:t>└</a:t>
            </a:r>
            <a:r>
              <a:rPr lang="de-DE" dirty="0"/>
              <a:t>── </a:t>
            </a:r>
            <a:r>
              <a:rPr lang="de-DE" dirty="0" err="1"/>
              <a:t>test</a:t>
            </a:r>
            <a:endParaRPr lang="de-DE" dirty="0"/>
          </a:p>
          <a:p>
            <a:r>
              <a:rPr lang="de-DE" dirty="0"/>
              <a:t>    └── </a:t>
            </a:r>
            <a:r>
              <a:rPr lang="de-DE" dirty="0" err="1"/>
              <a:t>integration</a:t>
            </a:r>
            <a:endParaRPr lang="de-DE" dirty="0"/>
          </a:p>
          <a:p>
            <a:r>
              <a:rPr lang="de-DE" dirty="0"/>
              <a:t>        ├── </a:t>
            </a:r>
            <a:r>
              <a:rPr lang="de-DE" dirty="0" err="1"/>
              <a:t>default</a:t>
            </a:r>
            <a:endParaRPr lang="de-DE" dirty="0"/>
          </a:p>
          <a:p>
            <a:r>
              <a:rPr lang="de-DE" dirty="0"/>
              <a:t>        │   └── </a:t>
            </a:r>
            <a:r>
              <a:rPr lang="de-DE" dirty="0" err="1"/>
              <a:t>serverspec</a:t>
            </a:r>
            <a:endParaRPr lang="de-DE" dirty="0"/>
          </a:p>
          <a:p>
            <a:r>
              <a:rPr lang="de-DE" dirty="0"/>
              <a:t>        │       └── </a:t>
            </a:r>
            <a:r>
              <a:rPr lang="de-DE" dirty="0" err="1"/>
              <a:t>default_spec.rb</a:t>
            </a:r>
            <a:endParaRPr lang="de-DE" dirty="0"/>
          </a:p>
          <a:p>
            <a:r>
              <a:rPr lang="de-DE" dirty="0"/>
              <a:t>        └── </a:t>
            </a:r>
            <a:r>
              <a:rPr lang="de-DE" dirty="0" err="1"/>
              <a:t>helpers</a:t>
            </a:r>
            <a:endParaRPr lang="de-DE" dirty="0"/>
          </a:p>
          <a:p>
            <a:r>
              <a:rPr lang="de-DE" dirty="0"/>
              <a:t>            └── </a:t>
            </a:r>
            <a:r>
              <a:rPr lang="de-DE" dirty="0" err="1"/>
              <a:t>serverspec</a:t>
            </a:r>
            <a:endParaRPr lang="de-DE" dirty="0"/>
          </a:p>
          <a:p>
            <a:r>
              <a:rPr lang="de-DE" dirty="0"/>
              <a:t>                └── </a:t>
            </a:r>
            <a:r>
              <a:rPr lang="de-DE" dirty="0" err="1"/>
              <a:t>spec_helper.rb</a:t>
            </a:r>
            <a:endParaRPr lang="en-US" dirty="0"/>
          </a:p>
        </p:txBody>
      </p:sp>
      <p:sp>
        <p:nvSpPr>
          <p:cNvPr id="3" name="Text Placeholder 2"/>
          <p:cNvSpPr>
            <a:spLocks noGrp="1"/>
          </p:cNvSpPr>
          <p:nvPr>
            <p:ph type="body" sz="quarter" idx="11"/>
          </p:nvPr>
        </p:nvSpPr>
        <p:spPr/>
        <p:txBody>
          <a:bodyPr/>
          <a:lstStyle/>
          <a:p>
            <a:r>
              <a:rPr lang="en-US" dirty="0" smtClean="0"/>
              <a:t>&gt; tree </a:t>
            </a:r>
            <a:r>
              <a:rPr lang="en-US" dirty="0" err="1" smtClean="0"/>
              <a:t>httpd</a:t>
            </a:r>
            <a:endParaRPr lang="en-US" dirty="0"/>
          </a:p>
        </p:txBody>
      </p:sp>
      <p:sp>
        <p:nvSpPr>
          <p:cNvPr id="5" name="Title 4"/>
          <p:cNvSpPr>
            <a:spLocks noGrp="1"/>
          </p:cNvSpPr>
          <p:nvPr>
            <p:ph type="title"/>
          </p:nvPr>
        </p:nvSpPr>
        <p:spPr/>
        <p:txBody>
          <a:bodyPr>
            <a:normAutofit/>
          </a:bodyPr>
          <a:lstStyle/>
          <a:p>
            <a:r>
              <a:rPr lang="en-US" sz="5400" dirty="0" smtClean="0"/>
              <a:t>View the Tests in the Generated Cookbook</a:t>
            </a:r>
            <a:endParaRPr lang="en-US" sz="5400" dirty="0"/>
          </a:p>
        </p:txBody>
      </p:sp>
    </p:spTree>
    <p:extLst>
      <p:ext uri="{BB962C8B-B14F-4D97-AF65-F5344CB8AC3E}">
        <p14:creationId xmlns:p14="http://schemas.microsoft.com/office/powerpoint/2010/main" val="426565975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q"/>
            </a:pPr>
            <a:r>
              <a:rPr lang="en-US" dirty="0"/>
              <a:t>Write tests that verifies the cookbook does what we want it to do</a:t>
            </a:r>
          </a:p>
          <a:p>
            <a:pPr marL="342900" indent="-342900">
              <a:buFont typeface="Wingdings" charset="2"/>
              <a:buChar char="q"/>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413349362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RSpec and </a:t>
            </a:r>
            <a:r>
              <a:rPr lang="en-US" dirty="0" err="1" smtClean="0"/>
              <a:t>ServerSpec</a:t>
            </a:r>
            <a:endParaRPr lang="en-US" dirty="0"/>
          </a:p>
        </p:txBody>
      </p:sp>
      <p:sp>
        <p:nvSpPr>
          <p:cNvPr id="3" name="Subtitle 2"/>
          <p:cNvSpPr>
            <a:spLocks noGrp="1"/>
          </p:cNvSpPr>
          <p:nvPr>
            <p:ph type="subTitle" idx="1"/>
          </p:nvPr>
        </p:nvSpPr>
        <p:spPr>
          <a:xfrm>
            <a:off x="1671638" y="3271838"/>
            <a:ext cx="9226211" cy="3346421"/>
          </a:xfrm>
        </p:spPr>
        <p:txBody>
          <a:bodyPr/>
          <a:lstStyle/>
          <a:p>
            <a:r>
              <a:rPr lang="en-US" dirty="0" smtClean="0"/>
              <a:t>RSpec is a Domain Specific Language (DSL) that allows you to express and execute expectations. These expectations are expressed in examples that are asserted in different example groups.</a:t>
            </a:r>
          </a:p>
          <a:p>
            <a:endParaRPr lang="en-US" dirty="0"/>
          </a:p>
          <a:p>
            <a:r>
              <a:rPr lang="en-US" dirty="0" err="1" smtClean="0"/>
              <a:t>ServerSpec</a:t>
            </a:r>
            <a:r>
              <a:rPr lang="en-US" dirty="0" smtClean="0"/>
              <a:t> provides helpers and tools that allow you to express expectations about the state of infrastructure.</a:t>
            </a:r>
            <a:endParaRPr lang="en-US" dirty="0"/>
          </a:p>
        </p:txBody>
      </p:sp>
      <p:grpSp>
        <p:nvGrpSpPr>
          <p:cNvPr id="26" name="Group 25"/>
          <p:cNvGrpSpPr/>
          <p:nvPr/>
        </p:nvGrpSpPr>
        <p:grpSpPr>
          <a:xfrm>
            <a:off x="11332563" y="3760251"/>
            <a:ext cx="4152276" cy="2369594"/>
            <a:chOff x="11962151" y="5650144"/>
            <a:chExt cx="4152276" cy="2369594"/>
          </a:xfrm>
        </p:grpSpPr>
        <p:sp>
          <p:nvSpPr>
            <p:cNvPr id="22" name="Rounded Rectangle 21"/>
            <p:cNvSpPr/>
            <p:nvPr/>
          </p:nvSpPr>
          <p:spPr bwMode="auto">
            <a:xfrm>
              <a:off x="11962151" y="7330190"/>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Ruby</a:t>
              </a:r>
              <a:endParaRPr lang="en-US" sz="2400" b="1" dirty="0" smtClean="0">
                <a:gradFill>
                  <a:gsLst>
                    <a:gs pos="0">
                      <a:srgbClr val="FFFFFF"/>
                    </a:gs>
                    <a:gs pos="100000">
                      <a:srgbClr val="FFFFFF"/>
                    </a:gs>
                  </a:gsLst>
                  <a:lin ang="5400000" scaled="0"/>
                </a:gradFill>
              </a:endParaRPr>
            </a:p>
          </p:txBody>
        </p:sp>
        <p:sp>
          <p:nvSpPr>
            <p:cNvPr id="23" name="Rounded Rectangle 22"/>
            <p:cNvSpPr/>
            <p:nvPr/>
          </p:nvSpPr>
          <p:spPr bwMode="auto">
            <a:xfrm>
              <a:off x="11962151" y="6508229"/>
              <a:ext cx="2028488"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RSpec</a:t>
              </a:r>
              <a:endParaRPr lang="en-US" sz="2400" b="1" dirty="0" smtClean="0">
                <a:gradFill>
                  <a:gsLst>
                    <a:gs pos="0">
                      <a:srgbClr val="FFFFFF"/>
                    </a:gs>
                    <a:gs pos="100000">
                      <a:srgbClr val="FFFFFF"/>
                    </a:gs>
                  </a:gsLst>
                  <a:lin ang="5400000" scaled="0"/>
                </a:gradFill>
              </a:endParaRPr>
            </a:p>
          </p:txBody>
        </p:sp>
        <p:sp>
          <p:nvSpPr>
            <p:cNvPr id="24" name="Rounded Rectangle 23"/>
            <p:cNvSpPr/>
            <p:nvPr/>
          </p:nvSpPr>
          <p:spPr bwMode="auto">
            <a:xfrm>
              <a:off x="11962151" y="5650144"/>
              <a:ext cx="20284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err="1" smtClean="0">
                  <a:gradFill>
                    <a:gsLst>
                      <a:gs pos="0">
                        <a:srgbClr val="FFFFFF"/>
                      </a:gs>
                      <a:gs pos="100000">
                        <a:srgbClr val="FFFFFF"/>
                      </a:gs>
                    </a:gsLst>
                    <a:lin ang="5400000" scaled="0"/>
                  </a:gradFill>
                </a:rPr>
                <a:t>ServerSpec</a:t>
              </a:r>
              <a:endParaRPr lang="en-US" sz="2400" b="1" dirty="0" smtClean="0">
                <a:gradFill>
                  <a:gsLst>
                    <a:gs pos="0">
                      <a:srgbClr val="FFFFFF"/>
                    </a:gs>
                    <a:gs pos="100000">
                      <a:srgbClr val="FFFFFF"/>
                    </a:gs>
                  </a:gsLst>
                  <a:lin ang="5400000" scaled="0"/>
                </a:gradFill>
              </a:endParaRPr>
            </a:p>
          </p:txBody>
        </p:sp>
        <p:sp>
          <p:nvSpPr>
            <p:cNvPr id="25" name="Rounded Rectangle 24"/>
            <p:cNvSpPr/>
            <p:nvPr/>
          </p:nvSpPr>
          <p:spPr bwMode="auto">
            <a:xfrm>
              <a:off x="14085939" y="6490167"/>
              <a:ext cx="2028488"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Chef</a:t>
              </a:r>
              <a:endParaRPr lang="en-US" sz="2400" b="1"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92946300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Auto-generated Spec File in Cookbook</a:t>
            </a:r>
            <a:endParaRPr lang="en-US" dirty="0"/>
          </a:p>
        </p:txBody>
      </p:sp>
      <p:sp>
        <p:nvSpPr>
          <p:cNvPr id="3" name="Content Placeholder 2"/>
          <p:cNvSpPr>
            <a:spLocks noGrp="1"/>
          </p:cNvSpPr>
          <p:nvPr>
            <p:ph sz="quarter" idx="10"/>
          </p:nvPr>
        </p:nvSpPr>
        <p:spPr/>
        <p:txBody>
          <a:bodyPr/>
          <a:lstStyle/>
          <a:p>
            <a:r>
              <a:rPr lang="en-US" b="1" dirty="0"/>
              <a:t>require '</a:t>
            </a:r>
            <a:r>
              <a:rPr lang="en-US" b="1" dirty="0" err="1"/>
              <a:t>spec_helper</a:t>
            </a:r>
            <a:r>
              <a:rPr lang="en-US" b="1" dirty="0"/>
              <a:t>'</a:t>
            </a:r>
          </a:p>
          <a:p>
            <a:endParaRPr lang="en-US" b="1" dirty="0"/>
          </a:p>
          <a:p>
            <a:r>
              <a:rPr lang="en-US" b="1" dirty="0"/>
              <a:t>describe '</a:t>
            </a:r>
            <a:r>
              <a:rPr lang="en-US" b="1" dirty="0" err="1"/>
              <a:t>httpd</a:t>
            </a:r>
            <a:r>
              <a:rPr lang="en-US" b="1" dirty="0"/>
              <a:t>::default' do</a:t>
            </a:r>
          </a:p>
          <a:p>
            <a:r>
              <a:rPr lang="en-US" b="1" dirty="0"/>
              <a:t>  # </a:t>
            </a:r>
            <a:r>
              <a:rPr lang="en-US" b="1" dirty="0" err="1"/>
              <a:t>Serverspec</a:t>
            </a:r>
            <a:r>
              <a:rPr lang="en-US" b="1" dirty="0"/>
              <a:t> examples can be found at</a:t>
            </a:r>
          </a:p>
          <a:p>
            <a:r>
              <a:rPr lang="en-US" b="1" dirty="0"/>
              <a:t>  # http://</a:t>
            </a:r>
            <a:r>
              <a:rPr lang="en-US" b="1" dirty="0" err="1"/>
              <a:t>serverspec.org</a:t>
            </a:r>
            <a:r>
              <a:rPr lang="en-US" b="1" dirty="0"/>
              <a:t>/</a:t>
            </a:r>
            <a:r>
              <a:rPr lang="en-US" b="1" dirty="0" err="1"/>
              <a:t>resource_types.html</a:t>
            </a:r>
            <a:endParaRPr lang="en-US" b="1" dirty="0"/>
          </a:p>
          <a:p>
            <a:r>
              <a:rPr lang="en-US" b="1" dirty="0"/>
              <a:t>  it 'does something' do</a:t>
            </a:r>
          </a:p>
          <a:p>
            <a:r>
              <a:rPr lang="en-US" b="1" dirty="0"/>
              <a:t>    skip 'Replace this with meaningful tests'</a:t>
            </a:r>
          </a:p>
          <a:p>
            <a:r>
              <a:rPr lang="en-US" b="1" dirty="0"/>
              <a:t>  end</a:t>
            </a:r>
          </a:p>
          <a:p>
            <a:r>
              <a:rPr lang="en-US" b="1" dirty="0"/>
              <a:t>end</a:t>
            </a:r>
          </a:p>
          <a:p>
            <a:endParaRPr lang="en-US" b="1" dirty="0"/>
          </a:p>
        </p:txBody>
      </p:sp>
      <p:sp>
        <p:nvSpPr>
          <p:cNvPr id="7" name="Text Placeholder 6"/>
          <p:cNvSpPr>
            <a:spLocks noGrp="1"/>
          </p:cNvSpPr>
          <p:nvPr>
            <p:ph type="body" sz="quarter" idx="11"/>
          </p:nvPr>
        </p:nvSpPr>
        <p:spPr/>
        <p:txBody>
          <a:bodyPr/>
          <a:lstStyle/>
          <a:p>
            <a:r>
              <a:rPr lang="en-US" dirty="0"/>
              <a:t>~/</a:t>
            </a:r>
            <a:r>
              <a:rPr lang="en-US" dirty="0" err="1"/>
              <a:t>httpd</a:t>
            </a:r>
            <a:r>
              <a:rPr lang="en-US" dirty="0"/>
              <a:t>/test/integration/default/</a:t>
            </a:r>
            <a:r>
              <a:rPr lang="en-US" dirty="0" err="1"/>
              <a:t>serverspec</a:t>
            </a:r>
            <a:r>
              <a:rPr lang="en-US" dirty="0"/>
              <a:t>/</a:t>
            </a:r>
            <a:r>
              <a:rPr lang="en-US" dirty="0" err="1"/>
              <a:t>default_spec.rb</a:t>
            </a:r>
            <a:endParaRPr lang="en-US" dirty="0"/>
          </a:p>
        </p:txBody>
      </p:sp>
    </p:spTree>
    <p:extLst>
      <p:ext uri="{BB962C8B-B14F-4D97-AF65-F5344CB8AC3E}">
        <p14:creationId xmlns:p14="http://schemas.microsoft.com/office/powerpoint/2010/main" val="38383743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Where do Tests Live?</a:t>
            </a:r>
            <a:endParaRPr lang="en-US" dirty="0"/>
          </a:p>
        </p:txBody>
      </p:sp>
      <p:sp>
        <p:nvSpPr>
          <p:cNvPr id="3" name="Subtitle 2"/>
          <p:cNvSpPr>
            <a:spLocks noGrp="1"/>
          </p:cNvSpPr>
          <p:nvPr>
            <p:ph type="subTitle" idx="1"/>
          </p:nvPr>
        </p:nvSpPr>
        <p:spPr>
          <a:xfrm>
            <a:off x="1671638" y="4080446"/>
            <a:ext cx="12319000" cy="2789911"/>
          </a:xfrm>
        </p:spPr>
        <p:txBody>
          <a:bodyPr/>
          <a:lstStyle/>
          <a:p>
            <a:r>
              <a:rPr lang="en-US" dirty="0"/>
              <a:t>Test Kitchen will look for tests to run under this directory. It allows you to put unit or other tests in test/unit, spec, acceptance, or wherever without mixing them up. This is configurable, if desired.</a:t>
            </a:r>
          </a:p>
          <a:p>
            <a:endParaRPr lang="en-US" dirty="0"/>
          </a:p>
        </p:txBody>
      </p:sp>
      <p:sp>
        <p:nvSpPr>
          <p:cNvPr id="5" name="Subtitle 2"/>
          <p:cNvSpPr txBox="1">
            <a:spLocks/>
          </p:cNvSpPr>
          <p:nvPr/>
        </p:nvSpPr>
        <p:spPr bwMode="white">
          <a:xfrm>
            <a:off x="1671638" y="3271838"/>
            <a:ext cx="13163176" cy="684101"/>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httpd</a:t>
            </a:r>
            <a:r>
              <a:rPr lang="en-US" sz="2667" b="1" dirty="0" smtClean="0">
                <a:latin typeface="Courier New" panose="02070309020205020404" pitchFamily="49" charset="0"/>
                <a:cs typeface="Courier New" panose="02070309020205020404" pitchFamily="49" charset="0"/>
              </a:rPr>
              <a:t>/test/integration/default/</a:t>
            </a:r>
            <a:r>
              <a:rPr lang="en-US" sz="2667" b="1" dirty="0" err="1" smtClean="0">
                <a:latin typeface="Courier New" panose="02070309020205020404" pitchFamily="49" charset="0"/>
                <a:cs typeface="Courier New" panose="02070309020205020404" pitchFamily="49" charset="0"/>
              </a:rPr>
              <a:t>serverspec</a:t>
            </a:r>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default_spec.rb</a:t>
            </a:r>
            <a:endParaRPr lang="en-US" sz="2667" b="1" dirty="0" smtClean="0">
              <a:latin typeface="Courier New" panose="02070309020205020404" pitchFamily="49" charset="0"/>
              <a:cs typeface="Courier New" panose="02070309020205020404" pitchFamily="49" charset="0"/>
            </a:endParaRPr>
          </a:p>
          <a:p>
            <a:endParaRPr lang="en-US" sz="2667" dirty="0">
              <a:latin typeface="Courier New" panose="02070309020205020404" pitchFamily="49" charset="0"/>
              <a:cs typeface="Courier New" panose="02070309020205020404" pitchFamily="49" charset="0"/>
            </a:endParaRPr>
          </a:p>
        </p:txBody>
      </p:sp>
      <p:sp>
        <p:nvSpPr>
          <p:cNvPr id="6" name="Rectangle 5"/>
          <p:cNvSpPr/>
          <p:nvPr/>
        </p:nvSpPr>
        <p:spPr bwMode="auto">
          <a:xfrm>
            <a:off x="4344897" y="3407918"/>
            <a:ext cx="2303211" cy="375083"/>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err="1">
              <a:gradFill>
                <a:gsLst>
                  <a:gs pos="0">
                    <a:srgbClr val="FFFFFF"/>
                  </a:gs>
                  <a:gs pos="100000">
                    <a:srgbClr val="FFFFFF"/>
                  </a:gs>
                </a:gsLst>
                <a:lin ang="5400000" scaled="0"/>
              </a:gradFill>
            </a:endParaRPr>
          </a:p>
        </p:txBody>
      </p:sp>
      <p:sp>
        <p:nvSpPr>
          <p:cNvPr id="7" name="Content Placeholder 3"/>
          <p:cNvSpPr txBox="1">
            <a:spLocks/>
          </p:cNvSpPr>
          <p:nvPr/>
        </p:nvSpPr>
        <p:spPr bwMode="white">
          <a:xfrm>
            <a:off x="3652772" y="7343414"/>
            <a:ext cx="8917577" cy="524133"/>
          </a:xfrm>
          <a:prstGeom prst="rect">
            <a:avLst/>
          </a:prstGeom>
        </p:spPr>
        <p:txBody>
          <a:bodyPr vert="horz" wrap="square" lIns="0" tIns="0" rIns="0" bIns="0" rtlCol="0">
            <a:normAutofit/>
          </a:bodyPr>
          <a:lstStyle>
            <a:lvl1pPr marL="0" indent="0" algn="l" defTabSz="1219120" rtl="0" eaLnBrk="1" latinLnBrk="0" hangingPunct="1">
              <a:lnSpc>
                <a:spcPct val="100000"/>
              </a:lnSpc>
              <a:spcBef>
                <a:spcPts val="800"/>
              </a:spcBef>
              <a:buSzPct val="90000"/>
              <a:buFont typeface="Arial" pitchFamily="34" charset="0"/>
              <a:buNone/>
              <a:defRPr sz="4267" kern="1200" baseline="0">
                <a:solidFill>
                  <a:schemeClr val="accent3">
                    <a:lumMod val="50000"/>
                  </a:schemeClr>
                </a:solidFill>
                <a:latin typeface="+mn-lt"/>
                <a:ea typeface="+mn-ea"/>
                <a:cs typeface="+mn-cs"/>
              </a:defRPr>
            </a:lvl1pPr>
            <a:lvl2pPr marL="309026" indent="0" algn="l" defTabSz="1219120" rtl="0" eaLnBrk="1" latinLnBrk="0" hangingPunct="1">
              <a:lnSpc>
                <a:spcPct val="100000"/>
              </a:lnSpc>
              <a:spcBef>
                <a:spcPts val="800"/>
              </a:spcBef>
              <a:buSzPct val="90000"/>
              <a:buFont typeface="Arial" pitchFamily="34" charset="0"/>
              <a:buNone/>
              <a:defRPr sz="3733" kern="1200" baseline="0">
                <a:solidFill>
                  <a:schemeClr val="accent3">
                    <a:lumMod val="50000"/>
                  </a:schemeClr>
                </a:solidFill>
                <a:latin typeface="+mn-lt"/>
                <a:ea typeface="+mn-ea"/>
                <a:cs typeface="+mn-cs"/>
              </a:defRPr>
            </a:lvl2pPr>
            <a:lvl3pPr marL="609585" indent="0" algn="l" defTabSz="1219120" rtl="0" eaLnBrk="1" latinLnBrk="0" hangingPunct="1">
              <a:lnSpc>
                <a:spcPct val="100000"/>
              </a:lnSpc>
              <a:spcBef>
                <a:spcPts val="800"/>
              </a:spcBef>
              <a:buSzPct val="90000"/>
              <a:buFont typeface="Arial" pitchFamily="34" charset="0"/>
              <a:buNone/>
              <a:defRPr sz="3200" kern="1200" baseline="0">
                <a:solidFill>
                  <a:schemeClr val="accent3">
                    <a:lumMod val="50000"/>
                  </a:schemeClr>
                </a:solidFill>
                <a:latin typeface="+mn-lt"/>
                <a:ea typeface="+mn-ea"/>
                <a:cs typeface="+mn-cs"/>
              </a:defRPr>
            </a:lvl3pPr>
            <a:lvl4pPr marL="840296" indent="0" algn="l" defTabSz="1219120" rtl="0" eaLnBrk="1" latinLnBrk="0" hangingPunct="1">
              <a:lnSpc>
                <a:spcPct val="100000"/>
              </a:lnSpc>
              <a:spcBef>
                <a:spcPts val="800"/>
              </a:spcBef>
              <a:buSzPct val="90000"/>
              <a:buFont typeface="Arial" pitchFamily="34" charset="0"/>
              <a:buNone/>
              <a:defRPr sz="2667" kern="1200" baseline="0">
                <a:solidFill>
                  <a:schemeClr val="accent3">
                    <a:lumMod val="50000"/>
                  </a:schemeClr>
                </a:solidFill>
                <a:latin typeface="+mn-lt"/>
                <a:ea typeface="+mn-ea"/>
                <a:cs typeface="+mn-cs"/>
              </a:defRPr>
            </a:lvl4pPr>
            <a:lvl5pPr marL="1068889" indent="0" algn="l" defTabSz="1219120" rtl="0" eaLnBrk="1" latinLnBrk="0" hangingPunct="1">
              <a:lnSpc>
                <a:spcPct val="100000"/>
              </a:lnSpc>
              <a:spcBef>
                <a:spcPts val="800"/>
              </a:spcBef>
              <a:buSzPct val="90000"/>
              <a:buFont typeface="Arial" pitchFamily="34" charset="0"/>
              <a:buNone/>
              <a:defRPr sz="2400" kern="1200" baseline="0">
                <a:solidFill>
                  <a:schemeClr val="accent3">
                    <a:lumMod val="50000"/>
                  </a:schemeClr>
                </a:solidFill>
                <a:latin typeface="+mn-lt"/>
                <a:ea typeface="+mn-ea"/>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400" dirty="0" smtClean="0">
                <a:cs typeface="Courier New" panose="02070309020205020404" pitchFamily="49" charset="0"/>
                <a:hlinkClick r:id="rId3"/>
              </a:rPr>
              <a:t>http://kitchen.ci/docs/getting-started/writing-test</a:t>
            </a:r>
            <a:endParaRPr lang="en-US" sz="2400" dirty="0" smtClean="0">
              <a:cs typeface="Courier New" panose="02070309020205020404" pitchFamily="49" charset="0"/>
            </a:endParaRPr>
          </a:p>
          <a:p>
            <a:pPr algn="ctr"/>
            <a:endParaRPr lang="en-US" sz="2400" dirty="0">
              <a:cs typeface="Courier New" panose="02070309020205020404" pitchFamily="49" charset="0"/>
            </a:endParaRPr>
          </a:p>
        </p:txBody>
      </p:sp>
    </p:spTree>
    <p:extLst>
      <p:ext uri="{BB962C8B-B14F-4D97-AF65-F5344CB8AC3E}">
        <p14:creationId xmlns:p14="http://schemas.microsoft.com/office/powerpoint/2010/main" val="210489266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Where do Tests Live?</a:t>
            </a:r>
            <a:endParaRPr lang="en-US" dirty="0"/>
          </a:p>
        </p:txBody>
      </p:sp>
      <p:sp>
        <p:nvSpPr>
          <p:cNvPr id="3" name="Subtitle 2"/>
          <p:cNvSpPr>
            <a:spLocks noGrp="1"/>
          </p:cNvSpPr>
          <p:nvPr>
            <p:ph type="subTitle" idx="1"/>
          </p:nvPr>
        </p:nvSpPr>
        <p:spPr>
          <a:xfrm>
            <a:off x="1671638" y="4080446"/>
            <a:ext cx="12319000" cy="2789911"/>
          </a:xfrm>
        </p:spPr>
        <p:txBody>
          <a:bodyPr/>
          <a:lstStyle/>
          <a:p>
            <a:r>
              <a:rPr lang="en-US" dirty="0"/>
              <a:t>This corresponds exactly to the Suite name we set up in the </a:t>
            </a:r>
            <a:r>
              <a:rPr lang="en-US" dirty="0">
                <a:cs typeface="Courier New" panose="02070309020205020404" pitchFamily="49" charset="0"/>
              </a:rPr>
              <a:t>.</a:t>
            </a:r>
            <a:r>
              <a:rPr lang="en-US" dirty="0" err="1">
                <a:cs typeface="Courier New" panose="02070309020205020404" pitchFamily="49" charset="0"/>
              </a:rPr>
              <a:t>kitchen.yml</a:t>
            </a:r>
            <a:r>
              <a:rPr lang="en-US" dirty="0"/>
              <a:t> file. If we had a suite called "server-only", then you would put tests for the server only suite </a:t>
            </a:r>
            <a:r>
              <a:rPr lang="en-US" dirty="0" smtClean="0"/>
              <a:t>under.</a:t>
            </a:r>
            <a:endParaRPr lang="en-US" dirty="0"/>
          </a:p>
        </p:txBody>
      </p:sp>
      <p:sp>
        <p:nvSpPr>
          <p:cNvPr id="5" name="Subtitle 2"/>
          <p:cNvSpPr txBox="1">
            <a:spLocks/>
          </p:cNvSpPr>
          <p:nvPr/>
        </p:nvSpPr>
        <p:spPr bwMode="white">
          <a:xfrm>
            <a:off x="1671638" y="3271838"/>
            <a:ext cx="13163176" cy="684101"/>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httpd</a:t>
            </a:r>
            <a:r>
              <a:rPr lang="en-US" sz="2667" b="1" dirty="0" smtClean="0">
                <a:latin typeface="Courier New" panose="02070309020205020404" pitchFamily="49" charset="0"/>
                <a:cs typeface="Courier New" panose="02070309020205020404" pitchFamily="49" charset="0"/>
              </a:rPr>
              <a:t>/test/integration/default/</a:t>
            </a:r>
            <a:r>
              <a:rPr lang="en-US" sz="2667" b="1" dirty="0" err="1" smtClean="0">
                <a:latin typeface="Courier New" panose="02070309020205020404" pitchFamily="49" charset="0"/>
                <a:cs typeface="Courier New" panose="02070309020205020404" pitchFamily="49" charset="0"/>
              </a:rPr>
              <a:t>serverspec</a:t>
            </a:r>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default_spec.rb</a:t>
            </a:r>
            <a:endParaRPr lang="en-US" sz="2667" b="1" dirty="0" smtClean="0">
              <a:latin typeface="Courier New" panose="02070309020205020404" pitchFamily="49" charset="0"/>
              <a:cs typeface="Courier New" panose="02070309020205020404" pitchFamily="49" charset="0"/>
            </a:endParaRPr>
          </a:p>
          <a:p>
            <a:endParaRPr lang="en-US" sz="2667" dirty="0">
              <a:latin typeface="Courier New" panose="02070309020205020404" pitchFamily="49" charset="0"/>
              <a:cs typeface="Courier New" panose="02070309020205020404" pitchFamily="49" charset="0"/>
            </a:endParaRPr>
          </a:p>
        </p:txBody>
      </p:sp>
      <p:sp>
        <p:nvSpPr>
          <p:cNvPr id="6" name="Rectangle 5"/>
          <p:cNvSpPr/>
          <p:nvPr/>
        </p:nvSpPr>
        <p:spPr bwMode="auto">
          <a:xfrm>
            <a:off x="6821714" y="3407918"/>
            <a:ext cx="1473201" cy="375083"/>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err="1">
              <a:gradFill>
                <a:gsLst>
                  <a:gs pos="0">
                    <a:srgbClr val="FFFFFF"/>
                  </a:gs>
                  <a:gs pos="100000">
                    <a:srgbClr val="FFFFFF"/>
                  </a:gs>
                </a:gsLst>
                <a:lin ang="5400000" scaled="0"/>
              </a:gradFill>
            </a:endParaRPr>
          </a:p>
        </p:txBody>
      </p:sp>
      <p:sp>
        <p:nvSpPr>
          <p:cNvPr id="7" name="Content Placeholder 3"/>
          <p:cNvSpPr txBox="1">
            <a:spLocks/>
          </p:cNvSpPr>
          <p:nvPr/>
        </p:nvSpPr>
        <p:spPr bwMode="white">
          <a:xfrm>
            <a:off x="3652772" y="7343414"/>
            <a:ext cx="8917577" cy="524133"/>
          </a:xfrm>
          <a:prstGeom prst="rect">
            <a:avLst/>
          </a:prstGeom>
        </p:spPr>
        <p:txBody>
          <a:bodyPr vert="horz" wrap="square" lIns="0" tIns="0" rIns="0" bIns="0" rtlCol="0">
            <a:normAutofit/>
          </a:bodyPr>
          <a:lstStyle>
            <a:lvl1pPr marL="0" indent="0" algn="l" defTabSz="1219120" rtl="0" eaLnBrk="1" latinLnBrk="0" hangingPunct="1">
              <a:lnSpc>
                <a:spcPct val="100000"/>
              </a:lnSpc>
              <a:spcBef>
                <a:spcPts val="800"/>
              </a:spcBef>
              <a:buSzPct val="90000"/>
              <a:buFont typeface="Arial" pitchFamily="34" charset="0"/>
              <a:buNone/>
              <a:defRPr sz="4267" kern="1200" baseline="0">
                <a:solidFill>
                  <a:schemeClr val="accent3">
                    <a:lumMod val="50000"/>
                  </a:schemeClr>
                </a:solidFill>
                <a:latin typeface="+mn-lt"/>
                <a:ea typeface="+mn-ea"/>
                <a:cs typeface="+mn-cs"/>
              </a:defRPr>
            </a:lvl1pPr>
            <a:lvl2pPr marL="309026" indent="0" algn="l" defTabSz="1219120" rtl="0" eaLnBrk="1" latinLnBrk="0" hangingPunct="1">
              <a:lnSpc>
                <a:spcPct val="100000"/>
              </a:lnSpc>
              <a:spcBef>
                <a:spcPts val="800"/>
              </a:spcBef>
              <a:buSzPct val="90000"/>
              <a:buFont typeface="Arial" pitchFamily="34" charset="0"/>
              <a:buNone/>
              <a:defRPr sz="3733" kern="1200" baseline="0">
                <a:solidFill>
                  <a:schemeClr val="accent3">
                    <a:lumMod val="50000"/>
                  </a:schemeClr>
                </a:solidFill>
                <a:latin typeface="+mn-lt"/>
                <a:ea typeface="+mn-ea"/>
                <a:cs typeface="+mn-cs"/>
              </a:defRPr>
            </a:lvl2pPr>
            <a:lvl3pPr marL="609585" indent="0" algn="l" defTabSz="1219120" rtl="0" eaLnBrk="1" latinLnBrk="0" hangingPunct="1">
              <a:lnSpc>
                <a:spcPct val="100000"/>
              </a:lnSpc>
              <a:spcBef>
                <a:spcPts val="800"/>
              </a:spcBef>
              <a:buSzPct val="90000"/>
              <a:buFont typeface="Arial" pitchFamily="34" charset="0"/>
              <a:buNone/>
              <a:defRPr sz="3200" kern="1200" baseline="0">
                <a:solidFill>
                  <a:schemeClr val="accent3">
                    <a:lumMod val="50000"/>
                  </a:schemeClr>
                </a:solidFill>
                <a:latin typeface="+mn-lt"/>
                <a:ea typeface="+mn-ea"/>
                <a:cs typeface="+mn-cs"/>
              </a:defRPr>
            </a:lvl3pPr>
            <a:lvl4pPr marL="840296" indent="0" algn="l" defTabSz="1219120" rtl="0" eaLnBrk="1" latinLnBrk="0" hangingPunct="1">
              <a:lnSpc>
                <a:spcPct val="100000"/>
              </a:lnSpc>
              <a:spcBef>
                <a:spcPts val="800"/>
              </a:spcBef>
              <a:buSzPct val="90000"/>
              <a:buFont typeface="Arial" pitchFamily="34" charset="0"/>
              <a:buNone/>
              <a:defRPr sz="2667" kern="1200" baseline="0">
                <a:solidFill>
                  <a:schemeClr val="accent3">
                    <a:lumMod val="50000"/>
                  </a:schemeClr>
                </a:solidFill>
                <a:latin typeface="+mn-lt"/>
                <a:ea typeface="+mn-ea"/>
                <a:cs typeface="+mn-cs"/>
              </a:defRPr>
            </a:lvl4pPr>
            <a:lvl5pPr marL="1068889" indent="0" algn="l" defTabSz="1219120" rtl="0" eaLnBrk="1" latinLnBrk="0" hangingPunct="1">
              <a:lnSpc>
                <a:spcPct val="100000"/>
              </a:lnSpc>
              <a:spcBef>
                <a:spcPts val="800"/>
              </a:spcBef>
              <a:buSzPct val="90000"/>
              <a:buFont typeface="Arial" pitchFamily="34" charset="0"/>
              <a:buNone/>
              <a:defRPr sz="2400" kern="1200" baseline="0">
                <a:solidFill>
                  <a:schemeClr val="accent3">
                    <a:lumMod val="50000"/>
                  </a:schemeClr>
                </a:solidFill>
                <a:latin typeface="+mn-lt"/>
                <a:ea typeface="+mn-ea"/>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400" dirty="0" smtClean="0">
                <a:cs typeface="Courier New" panose="02070309020205020404" pitchFamily="49" charset="0"/>
                <a:hlinkClick r:id="rId3"/>
              </a:rPr>
              <a:t>http://kitchen.ci/docs/getting-started/writing-test</a:t>
            </a:r>
            <a:endParaRPr lang="en-US" sz="2400" dirty="0" smtClean="0">
              <a:cs typeface="Courier New" panose="02070309020205020404" pitchFamily="49" charset="0"/>
            </a:endParaRPr>
          </a:p>
          <a:p>
            <a:pPr algn="ctr"/>
            <a:endParaRPr lang="en-US" sz="2400" dirty="0">
              <a:cs typeface="Courier New" panose="02070309020205020404" pitchFamily="49" charset="0"/>
            </a:endParaRPr>
          </a:p>
        </p:txBody>
      </p:sp>
    </p:spTree>
    <p:extLst>
      <p:ext uri="{BB962C8B-B14F-4D97-AF65-F5344CB8AC3E}">
        <p14:creationId xmlns:p14="http://schemas.microsoft.com/office/powerpoint/2010/main" val="34413620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Test Driven Development</a:t>
            </a:r>
            <a:endParaRPr lang="en-US" dirty="0"/>
          </a:p>
        </p:txBody>
      </p:sp>
      <p:sp>
        <p:nvSpPr>
          <p:cNvPr id="5" name="Subtitle 4"/>
          <p:cNvSpPr>
            <a:spLocks noGrp="1"/>
          </p:cNvSpPr>
          <p:nvPr>
            <p:ph type="subTitle" idx="1"/>
          </p:nvPr>
        </p:nvSpPr>
        <p:spPr/>
        <p:txBody>
          <a:bodyPr/>
          <a:lstStyle/>
          <a:p>
            <a:pPr marL="514350" indent="-514350">
              <a:buFont typeface="+mj-lt"/>
              <a:buAutoNum type="arabicPeriod"/>
            </a:pPr>
            <a:r>
              <a:rPr lang="en-US" dirty="0"/>
              <a:t>D</a:t>
            </a:r>
            <a:r>
              <a:rPr lang="en-US" dirty="0" smtClean="0"/>
              <a:t>efine a test set for the unit first</a:t>
            </a:r>
          </a:p>
          <a:p>
            <a:pPr marL="514350" indent="-514350">
              <a:buFont typeface="+mj-lt"/>
              <a:buAutoNum type="arabicPeriod"/>
            </a:pPr>
            <a:r>
              <a:rPr lang="en-US" dirty="0"/>
              <a:t>T</a:t>
            </a:r>
            <a:r>
              <a:rPr lang="en-US" dirty="0" smtClean="0"/>
              <a:t>hen implement the unit</a:t>
            </a:r>
          </a:p>
          <a:p>
            <a:pPr marL="514350" indent="-514350">
              <a:buFont typeface="+mj-lt"/>
              <a:buAutoNum type="arabicPeriod"/>
            </a:pPr>
            <a:r>
              <a:rPr lang="en-US" dirty="0" smtClean="0"/>
              <a:t>Finally verify that the implementation of the unit makes the tests </a:t>
            </a:r>
            <a:r>
              <a:rPr lang="en-US" smtClean="0"/>
              <a:t>succeed.</a:t>
            </a:r>
          </a:p>
          <a:p>
            <a:pPr marL="514350" indent="-514350">
              <a:buFont typeface="+mj-lt"/>
              <a:buAutoNum type="arabicPeriod"/>
            </a:pPr>
            <a:r>
              <a:rPr lang="en-US" smtClean="0"/>
              <a:t>Refactor</a:t>
            </a:r>
            <a:endParaRPr lang="en-US" dirty="0"/>
          </a:p>
        </p:txBody>
      </p:sp>
    </p:spTree>
    <p:extLst>
      <p:ext uri="{BB962C8B-B14F-4D97-AF65-F5344CB8AC3E}">
        <p14:creationId xmlns:p14="http://schemas.microsoft.com/office/powerpoint/2010/main" val="122988740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Where do Tests Live?</a:t>
            </a:r>
            <a:endParaRPr lang="en-US" dirty="0"/>
          </a:p>
        </p:txBody>
      </p:sp>
      <p:sp>
        <p:nvSpPr>
          <p:cNvPr id="3" name="Subtitle 2"/>
          <p:cNvSpPr>
            <a:spLocks noGrp="1"/>
          </p:cNvSpPr>
          <p:nvPr>
            <p:ph type="subTitle" idx="1"/>
          </p:nvPr>
        </p:nvSpPr>
        <p:spPr>
          <a:xfrm>
            <a:off x="1671638" y="4080446"/>
            <a:ext cx="12319000" cy="2789911"/>
          </a:xfrm>
        </p:spPr>
        <p:txBody>
          <a:bodyPr/>
          <a:lstStyle/>
          <a:p>
            <a:r>
              <a:rPr lang="en-US" dirty="0"/>
              <a:t>This tells Test Kitchen (and Busser) which Busser runner plugin needs to be installed on the remote instance.</a:t>
            </a:r>
          </a:p>
        </p:txBody>
      </p:sp>
      <p:sp>
        <p:nvSpPr>
          <p:cNvPr id="5" name="Subtitle 2"/>
          <p:cNvSpPr txBox="1">
            <a:spLocks/>
          </p:cNvSpPr>
          <p:nvPr/>
        </p:nvSpPr>
        <p:spPr bwMode="white">
          <a:xfrm>
            <a:off x="1671638" y="3271838"/>
            <a:ext cx="13163176" cy="684101"/>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httpd</a:t>
            </a:r>
            <a:r>
              <a:rPr lang="en-US" sz="2667" b="1" dirty="0" smtClean="0">
                <a:latin typeface="Courier New" panose="02070309020205020404" pitchFamily="49" charset="0"/>
                <a:cs typeface="Courier New" panose="02070309020205020404" pitchFamily="49" charset="0"/>
              </a:rPr>
              <a:t>/test/integration/default/</a:t>
            </a:r>
            <a:r>
              <a:rPr lang="en-US" sz="2667" b="1" dirty="0" err="1" smtClean="0">
                <a:latin typeface="Courier New" panose="02070309020205020404" pitchFamily="49" charset="0"/>
                <a:cs typeface="Courier New" panose="02070309020205020404" pitchFamily="49" charset="0"/>
              </a:rPr>
              <a:t>serverspec</a:t>
            </a:r>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default_spec.rb</a:t>
            </a:r>
            <a:endParaRPr lang="en-US" sz="2667" b="1" dirty="0" smtClean="0">
              <a:latin typeface="Courier New" panose="02070309020205020404" pitchFamily="49" charset="0"/>
              <a:cs typeface="Courier New" panose="02070309020205020404" pitchFamily="49" charset="0"/>
            </a:endParaRPr>
          </a:p>
          <a:p>
            <a:endParaRPr lang="en-US" sz="2667" dirty="0">
              <a:latin typeface="Courier New" panose="02070309020205020404" pitchFamily="49" charset="0"/>
              <a:cs typeface="Courier New" panose="02070309020205020404" pitchFamily="49" charset="0"/>
            </a:endParaRPr>
          </a:p>
        </p:txBody>
      </p:sp>
      <p:sp>
        <p:nvSpPr>
          <p:cNvPr id="6" name="Rectangle 5"/>
          <p:cNvSpPr/>
          <p:nvPr/>
        </p:nvSpPr>
        <p:spPr bwMode="auto">
          <a:xfrm>
            <a:off x="8477520" y="3407918"/>
            <a:ext cx="2032436" cy="375083"/>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err="1">
              <a:gradFill>
                <a:gsLst>
                  <a:gs pos="0">
                    <a:srgbClr val="FFFFFF"/>
                  </a:gs>
                  <a:gs pos="100000">
                    <a:srgbClr val="FFFFFF"/>
                  </a:gs>
                </a:gsLst>
                <a:lin ang="5400000" scaled="0"/>
              </a:gradFill>
            </a:endParaRPr>
          </a:p>
        </p:txBody>
      </p:sp>
      <p:sp>
        <p:nvSpPr>
          <p:cNvPr id="7" name="Content Placeholder 3"/>
          <p:cNvSpPr txBox="1">
            <a:spLocks/>
          </p:cNvSpPr>
          <p:nvPr/>
        </p:nvSpPr>
        <p:spPr bwMode="white">
          <a:xfrm>
            <a:off x="3652772" y="7343414"/>
            <a:ext cx="8917577" cy="524133"/>
          </a:xfrm>
          <a:prstGeom prst="rect">
            <a:avLst/>
          </a:prstGeom>
        </p:spPr>
        <p:txBody>
          <a:bodyPr vert="horz" wrap="square" lIns="0" tIns="0" rIns="0" bIns="0" rtlCol="0">
            <a:normAutofit/>
          </a:bodyPr>
          <a:lstStyle>
            <a:lvl1pPr marL="0" indent="0" algn="l" defTabSz="1219120" rtl="0" eaLnBrk="1" latinLnBrk="0" hangingPunct="1">
              <a:lnSpc>
                <a:spcPct val="100000"/>
              </a:lnSpc>
              <a:spcBef>
                <a:spcPts val="800"/>
              </a:spcBef>
              <a:buSzPct val="90000"/>
              <a:buFont typeface="Arial" pitchFamily="34" charset="0"/>
              <a:buNone/>
              <a:defRPr sz="4267" kern="1200" baseline="0">
                <a:solidFill>
                  <a:schemeClr val="accent3">
                    <a:lumMod val="50000"/>
                  </a:schemeClr>
                </a:solidFill>
                <a:latin typeface="+mn-lt"/>
                <a:ea typeface="+mn-ea"/>
                <a:cs typeface="+mn-cs"/>
              </a:defRPr>
            </a:lvl1pPr>
            <a:lvl2pPr marL="309026" indent="0" algn="l" defTabSz="1219120" rtl="0" eaLnBrk="1" latinLnBrk="0" hangingPunct="1">
              <a:lnSpc>
                <a:spcPct val="100000"/>
              </a:lnSpc>
              <a:spcBef>
                <a:spcPts val="800"/>
              </a:spcBef>
              <a:buSzPct val="90000"/>
              <a:buFont typeface="Arial" pitchFamily="34" charset="0"/>
              <a:buNone/>
              <a:defRPr sz="3733" kern="1200" baseline="0">
                <a:solidFill>
                  <a:schemeClr val="accent3">
                    <a:lumMod val="50000"/>
                  </a:schemeClr>
                </a:solidFill>
                <a:latin typeface="+mn-lt"/>
                <a:ea typeface="+mn-ea"/>
                <a:cs typeface="+mn-cs"/>
              </a:defRPr>
            </a:lvl2pPr>
            <a:lvl3pPr marL="609585" indent="0" algn="l" defTabSz="1219120" rtl="0" eaLnBrk="1" latinLnBrk="0" hangingPunct="1">
              <a:lnSpc>
                <a:spcPct val="100000"/>
              </a:lnSpc>
              <a:spcBef>
                <a:spcPts val="800"/>
              </a:spcBef>
              <a:buSzPct val="90000"/>
              <a:buFont typeface="Arial" pitchFamily="34" charset="0"/>
              <a:buNone/>
              <a:defRPr sz="3200" kern="1200" baseline="0">
                <a:solidFill>
                  <a:schemeClr val="accent3">
                    <a:lumMod val="50000"/>
                  </a:schemeClr>
                </a:solidFill>
                <a:latin typeface="+mn-lt"/>
                <a:ea typeface="+mn-ea"/>
                <a:cs typeface="+mn-cs"/>
              </a:defRPr>
            </a:lvl3pPr>
            <a:lvl4pPr marL="840296" indent="0" algn="l" defTabSz="1219120" rtl="0" eaLnBrk="1" latinLnBrk="0" hangingPunct="1">
              <a:lnSpc>
                <a:spcPct val="100000"/>
              </a:lnSpc>
              <a:spcBef>
                <a:spcPts val="800"/>
              </a:spcBef>
              <a:buSzPct val="90000"/>
              <a:buFont typeface="Arial" pitchFamily="34" charset="0"/>
              <a:buNone/>
              <a:defRPr sz="2667" kern="1200" baseline="0">
                <a:solidFill>
                  <a:schemeClr val="accent3">
                    <a:lumMod val="50000"/>
                  </a:schemeClr>
                </a:solidFill>
                <a:latin typeface="+mn-lt"/>
                <a:ea typeface="+mn-ea"/>
                <a:cs typeface="+mn-cs"/>
              </a:defRPr>
            </a:lvl4pPr>
            <a:lvl5pPr marL="1068889" indent="0" algn="l" defTabSz="1219120" rtl="0" eaLnBrk="1" latinLnBrk="0" hangingPunct="1">
              <a:lnSpc>
                <a:spcPct val="100000"/>
              </a:lnSpc>
              <a:spcBef>
                <a:spcPts val="800"/>
              </a:spcBef>
              <a:buSzPct val="90000"/>
              <a:buFont typeface="Arial" pitchFamily="34" charset="0"/>
              <a:buNone/>
              <a:defRPr sz="2400" kern="1200" baseline="0">
                <a:solidFill>
                  <a:schemeClr val="accent3">
                    <a:lumMod val="50000"/>
                  </a:schemeClr>
                </a:solidFill>
                <a:latin typeface="+mn-lt"/>
                <a:ea typeface="+mn-ea"/>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400" dirty="0" smtClean="0">
                <a:cs typeface="Courier New" panose="02070309020205020404" pitchFamily="49" charset="0"/>
                <a:hlinkClick r:id="rId3"/>
              </a:rPr>
              <a:t>http://kitchen.ci/docs/getting-started/writing-test</a:t>
            </a:r>
            <a:endParaRPr lang="en-US" sz="2400" dirty="0" smtClean="0">
              <a:cs typeface="Courier New" panose="02070309020205020404" pitchFamily="49" charset="0"/>
            </a:endParaRPr>
          </a:p>
          <a:p>
            <a:pPr algn="ctr"/>
            <a:endParaRPr lang="en-US" sz="2400" dirty="0">
              <a:cs typeface="Courier New" panose="02070309020205020404" pitchFamily="49" charset="0"/>
            </a:endParaRPr>
          </a:p>
        </p:txBody>
      </p:sp>
    </p:spTree>
    <p:extLst>
      <p:ext uri="{BB962C8B-B14F-4D97-AF65-F5344CB8AC3E}">
        <p14:creationId xmlns:p14="http://schemas.microsoft.com/office/powerpoint/2010/main" val="38687031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Where do Tests Live?</a:t>
            </a:r>
            <a:endParaRPr lang="en-US" dirty="0"/>
          </a:p>
        </p:txBody>
      </p:sp>
      <p:sp>
        <p:nvSpPr>
          <p:cNvPr id="3" name="Subtitle 2"/>
          <p:cNvSpPr>
            <a:spLocks noGrp="1"/>
          </p:cNvSpPr>
          <p:nvPr>
            <p:ph type="subTitle" idx="1"/>
          </p:nvPr>
        </p:nvSpPr>
        <p:spPr>
          <a:xfrm>
            <a:off x="1671638" y="4080446"/>
            <a:ext cx="12319000" cy="2789911"/>
          </a:xfrm>
        </p:spPr>
        <p:txBody>
          <a:bodyPr/>
          <a:lstStyle/>
          <a:p>
            <a:r>
              <a:rPr lang="en-US" dirty="0"/>
              <a:t>All test files (or specs) are named after the recipe they test and end with the suffix "_</a:t>
            </a:r>
            <a:r>
              <a:rPr lang="en-US" dirty="0" err="1"/>
              <a:t>spec.rb</a:t>
            </a:r>
            <a:r>
              <a:rPr lang="en-US" dirty="0"/>
              <a:t>". A spec missing that will not be found when executing </a:t>
            </a:r>
            <a:r>
              <a:rPr lang="en-US" dirty="0">
                <a:latin typeface="Courier New" panose="02070309020205020404" pitchFamily="49" charset="0"/>
                <a:cs typeface="Courier New" panose="02070309020205020404" pitchFamily="49" charset="0"/>
              </a:rPr>
              <a:t>kitchen verify</a:t>
            </a:r>
            <a:r>
              <a:rPr lang="en-US" dirty="0"/>
              <a:t>.</a:t>
            </a:r>
          </a:p>
        </p:txBody>
      </p:sp>
      <p:sp>
        <p:nvSpPr>
          <p:cNvPr id="5" name="Subtitle 2"/>
          <p:cNvSpPr txBox="1">
            <a:spLocks/>
          </p:cNvSpPr>
          <p:nvPr/>
        </p:nvSpPr>
        <p:spPr bwMode="white">
          <a:xfrm>
            <a:off x="1671638" y="3271838"/>
            <a:ext cx="13163176" cy="684101"/>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httpd</a:t>
            </a:r>
            <a:r>
              <a:rPr lang="en-US" sz="2667" b="1" dirty="0" smtClean="0">
                <a:latin typeface="Courier New" panose="02070309020205020404" pitchFamily="49" charset="0"/>
                <a:cs typeface="Courier New" panose="02070309020205020404" pitchFamily="49" charset="0"/>
              </a:rPr>
              <a:t>/test/integration/default/</a:t>
            </a:r>
            <a:r>
              <a:rPr lang="en-US" sz="2667" b="1" dirty="0" err="1" smtClean="0">
                <a:latin typeface="Courier New" panose="02070309020205020404" pitchFamily="49" charset="0"/>
                <a:cs typeface="Courier New" panose="02070309020205020404" pitchFamily="49" charset="0"/>
              </a:rPr>
              <a:t>serverspec</a:t>
            </a:r>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default_spec.rb</a:t>
            </a:r>
            <a:endParaRPr lang="en-US" sz="2667" b="1" dirty="0" smtClean="0">
              <a:latin typeface="Courier New" panose="02070309020205020404" pitchFamily="49" charset="0"/>
              <a:cs typeface="Courier New" panose="02070309020205020404" pitchFamily="49" charset="0"/>
            </a:endParaRPr>
          </a:p>
          <a:p>
            <a:endParaRPr lang="en-US" sz="2667" dirty="0">
              <a:latin typeface="Courier New" panose="02070309020205020404" pitchFamily="49" charset="0"/>
              <a:cs typeface="Courier New" panose="02070309020205020404" pitchFamily="49" charset="0"/>
            </a:endParaRPr>
          </a:p>
        </p:txBody>
      </p:sp>
      <p:sp>
        <p:nvSpPr>
          <p:cNvPr id="6" name="Rectangle 5"/>
          <p:cNvSpPr/>
          <p:nvPr/>
        </p:nvSpPr>
        <p:spPr bwMode="auto">
          <a:xfrm>
            <a:off x="10696063" y="3407918"/>
            <a:ext cx="3124867" cy="375083"/>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err="1">
              <a:gradFill>
                <a:gsLst>
                  <a:gs pos="0">
                    <a:srgbClr val="FFFFFF"/>
                  </a:gs>
                  <a:gs pos="100000">
                    <a:srgbClr val="FFFFFF"/>
                  </a:gs>
                </a:gsLst>
                <a:lin ang="5400000" scaled="0"/>
              </a:gradFill>
            </a:endParaRPr>
          </a:p>
        </p:txBody>
      </p:sp>
      <p:sp>
        <p:nvSpPr>
          <p:cNvPr id="7" name="Content Placeholder 3"/>
          <p:cNvSpPr txBox="1">
            <a:spLocks/>
          </p:cNvSpPr>
          <p:nvPr/>
        </p:nvSpPr>
        <p:spPr bwMode="white">
          <a:xfrm>
            <a:off x="3652772" y="7343414"/>
            <a:ext cx="8917577" cy="524133"/>
          </a:xfrm>
          <a:prstGeom prst="rect">
            <a:avLst/>
          </a:prstGeom>
        </p:spPr>
        <p:txBody>
          <a:bodyPr vert="horz" wrap="square" lIns="0" tIns="0" rIns="0" bIns="0" rtlCol="0">
            <a:normAutofit/>
          </a:bodyPr>
          <a:lstStyle>
            <a:lvl1pPr marL="0" indent="0" algn="l" defTabSz="1219120" rtl="0" eaLnBrk="1" latinLnBrk="0" hangingPunct="1">
              <a:lnSpc>
                <a:spcPct val="100000"/>
              </a:lnSpc>
              <a:spcBef>
                <a:spcPts val="800"/>
              </a:spcBef>
              <a:buSzPct val="90000"/>
              <a:buFont typeface="Arial" pitchFamily="34" charset="0"/>
              <a:buNone/>
              <a:defRPr sz="4267" kern="1200" baseline="0">
                <a:solidFill>
                  <a:schemeClr val="accent3">
                    <a:lumMod val="50000"/>
                  </a:schemeClr>
                </a:solidFill>
                <a:latin typeface="+mn-lt"/>
                <a:ea typeface="+mn-ea"/>
                <a:cs typeface="+mn-cs"/>
              </a:defRPr>
            </a:lvl1pPr>
            <a:lvl2pPr marL="309026" indent="0" algn="l" defTabSz="1219120" rtl="0" eaLnBrk="1" latinLnBrk="0" hangingPunct="1">
              <a:lnSpc>
                <a:spcPct val="100000"/>
              </a:lnSpc>
              <a:spcBef>
                <a:spcPts val="800"/>
              </a:spcBef>
              <a:buSzPct val="90000"/>
              <a:buFont typeface="Arial" pitchFamily="34" charset="0"/>
              <a:buNone/>
              <a:defRPr sz="3733" kern="1200" baseline="0">
                <a:solidFill>
                  <a:schemeClr val="accent3">
                    <a:lumMod val="50000"/>
                  </a:schemeClr>
                </a:solidFill>
                <a:latin typeface="+mn-lt"/>
                <a:ea typeface="+mn-ea"/>
                <a:cs typeface="+mn-cs"/>
              </a:defRPr>
            </a:lvl2pPr>
            <a:lvl3pPr marL="609585" indent="0" algn="l" defTabSz="1219120" rtl="0" eaLnBrk="1" latinLnBrk="0" hangingPunct="1">
              <a:lnSpc>
                <a:spcPct val="100000"/>
              </a:lnSpc>
              <a:spcBef>
                <a:spcPts val="800"/>
              </a:spcBef>
              <a:buSzPct val="90000"/>
              <a:buFont typeface="Arial" pitchFamily="34" charset="0"/>
              <a:buNone/>
              <a:defRPr sz="3200" kern="1200" baseline="0">
                <a:solidFill>
                  <a:schemeClr val="accent3">
                    <a:lumMod val="50000"/>
                  </a:schemeClr>
                </a:solidFill>
                <a:latin typeface="+mn-lt"/>
                <a:ea typeface="+mn-ea"/>
                <a:cs typeface="+mn-cs"/>
              </a:defRPr>
            </a:lvl3pPr>
            <a:lvl4pPr marL="840296" indent="0" algn="l" defTabSz="1219120" rtl="0" eaLnBrk="1" latinLnBrk="0" hangingPunct="1">
              <a:lnSpc>
                <a:spcPct val="100000"/>
              </a:lnSpc>
              <a:spcBef>
                <a:spcPts val="800"/>
              </a:spcBef>
              <a:buSzPct val="90000"/>
              <a:buFont typeface="Arial" pitchFamily="34" charset="0"/>
              <a:buNone/>
              <a:defRPr sz="2667" kern="1200" baseline="0">
                <a:solidFill>
                  <a:schemeClr val="accent3">
                    <a:lumMod val="50000"/>
                  </a:schemeClr>
                </a:solidFill>
                <a:latin typeface="+mn-lt"/>
                <a:ea typeface="+mn-ea"/>
                <a:cs typeface="+mn-cs"/>
              </a:defRPr>
            </a:lvl4pPr>
            <a:lvl5pPr marL="1068889" indent="0" algn="l" defTabSz="1219120" rtl="0" eaLnBrk="1" latinLnBrk="0" hangingPunct="1">
              <a:lnSpc>
                <a:spcPct val="100000"/>
              </a:lnSpc>
              <a:spcBef>
                <a:spcPts val="800"/>
              </a:spcBef>
              <a:buSzPct val="90000"/>
              <a:buFont typeface="Arial" pitchFamily="34" charset="0"/>
              <a:buNone/>
              <a:defRPr sz="2400" kern="1200" baseline="0">
                <a:solidFill>
                  <a:schemeClr val="accent3">
                    <a:lumMod val="50000"/>
                  </a:schemeClr>
                </a:solidFill>
                <a:latin typeface="+mn-lt"/>
                <a:ea typeface="+mn-ea"/>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400" dirty="0" smtClean="0">
                <a:cs typeface="Courier New" panose="02070309020205020404" pitchFamily="49" charset="0"/>
                <a:hlinkClick r:id="rId3"/>
              </a:rPr>
              <a:t>http://kitchen.ci/docs/getting-started/writing-test</a:t>
            </a:r>
            <a:endParaRPr lang="en-US" sz="2400" dirty="0" smtClean="0">
              <a:cs typeface="Courier New" panose="02070309020205020404" pitchFamily="49" charset="0"/>
            </a:endParaRPr>
          </a:p>
          <a:p>
            <a:pPr algn="ctr"/>
            <a:endParaRPr lang="en-US" sz="2400" dirty="0">
              <a:cs typeface="Courier New" panose="02070309020205020404" pitchFamily="49" charset="0"/>
            </a:endParaRPr>
          </a:p>
        </p:txBody>
      </p:sp>
    </p:spTree>
    <p:extLst>
      <p:ext uri="{BB962C8B-B14F-4D97-AF65-F5344CB8AC3E}">
        <p14:creationId xmlns:p14="http://schemas.microsoft.com/office/powerpoint/2010/main" val="123141399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ServerSpec</a:t>
            </a:r>
            <a:r>
              <a:rPr lang="en-US" dirty="0" smtClean="0"/>
              <a:t> Example</a:t>
            </a:r>
            <a:endParaRPr lang="en-US" dirty="0"/>
          </a:p>
        </p:txBody>
      </p:sp>
      <p:sp>
        <p:nvSpPr>
          <p:cNvPr id="3" name="Content Placeholder 2"/>
          <p:cNvSpPr>
            <a:spLocks noGrp="1"/>
          </p:cNvSpPr>
          <p:nvPr>
            <p:ph sz="quarter" idx="10"/>
          </p:nvPr>
        </p:nvSpPr>
        <p:spPr/>
        <p:txBody>
          <a:bodyPr/>
          <a:lstStyle/>
          <a:p>
            <a:r>
              <a:rPr lang="en-US" b="1" dirty="0"/>
              <a:t>describe '</a:t>
            </a:r>
            <a:r>
              <a:rPr lang="en-US" b="1" dirty="0" err="1"/>
              <a:t>httpd</a:t>
            </a:r>
            <a:r>
              <a:rPr lang="en-US" b="1" dirty="0"/>
              <a:t>::default' do</a:t>
            </a:r>
          </a:p>
          <a:p>
            <a:r>
              <a:rPr lang="en-US" b="1" dirty="0"/>
              <a:t>  describe command('curl http://</a:t>
            </a:r>
            <a:r>
              <a:rPr lang="en-US" b="1" dirty="0" err="1"/>
              <a:t>localhost</a:t>
            </a:r>
            <a:r>
              <a:rPr lang="en-US" b="1" dirty="0"/>
              <a:t>') do</a:t>
            </a:r>
          </a:p>
          <a:p>
            <a:r>
              <a:rPr lang="en-US" b="1" dirty="0"/>
              <a:t>    its(:</a:t>
            </a:r>
            <a:r>
              <a:rPr lang="en-US" b="1" dirty="0" err="1"/>
              <a:t>stdout</a:t>
            </a:r>
            <a:r>
              <a:rPr lang="en-US" b="1" dirty="0"/>
              <a:t>) { should match(/Welcome Home/) }</a:t>
            </a:r>
          </a:p>
          <a:p>
            <a:r>
              <a:rPr lang="en-US" b="1" dirty="0"/>
              <a:t>  end</a:t>
            </a:r>
          </a:p>
          <a:p>
            <a:r>
              <a:rPr lang="en-US" b="1" dirty="0" smtClean="0"/>
              <a:t>end</a:t>
            </a:r>
            <a:endParaRPr lang="en-US" b="1" dirty="0"/>
          </a:p>
        </p:txBody>
      </p:sp>
      <p:sp>
        <p:nvSpPr>
          <p:cNvPr id="4" name="Content Placeholder 3"/>
          <p:cNvSpPr>
            <a:spLocks noGrp="1"/>
          </p:cNvSpPr>
          <p:nvPr>
            <p:ph sz="quarter" idx="12"/>
          </p:nvPr>
        </p:nvSpPr>
        <p:spPr/>
        <p:txBody>
          <a:bodyPr/>
          <a:lstStyle/>
          <a:p>
            <a:endParaRPr lang="en-US" dirty="0"/>
          </a:p>
        </p:txBody>
      </p:sp>
      <p:sp>
        <p:nvSpPr>
          <p:cNvPr id="7" name="Content Placeholder 3"/>
          <p:cNvSpPr txBox="1">
            <a:spLocks/>
          </p:cNvSpPr>
          <p:nvPr/>
        </p:nvSpPr>
        <p:spPr bwMode="white">
          <a:xfrm>
            <a:off x="12296648" y="2305148"/>
            <a:ext cx="3959352" cy="588691"/>
          </a:xfrm>
          <a:prstGeom prst="rect">
            <a:avLst/>
          </a:prstGeom>
          <a:solidFill>
            <a:srgbClr val="C9352B"/>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example groups</a:t>
            </a:r>
          </a:p>
        </p:txBody>
      </p:sp>
      <p:sp>
        <p:nvSpPr>
          <p:cNvPr id="11" name="Right Bracket 10"/>
          <p:cNvSpPr/>
          <p:nvPr/>
        </p:nvSpPr>
        <p:spPr>
          <a:xfrm>
            <a:off x="10800249" y="1378290"/>
            <a:ext cx="1120226" cy="2446377"/>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3" name="Straight Connector 12"/>
          <p:cNvCxnSpPr>
            <a:stCxn id="14" idx="2"/>
            <a:endCxn id="7" idx="1"/>
          </p:cNvCxnSpPr>
          <p:nvPr/>
        </p:nvCxnSpPr>
        <p:spPr>
          <a:xfrm>
            <a:off x="11436561" y="2599493"/>
            <a:ext cx="860087" cy="1"/>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4" name="Right Bracket 13"/>
          <p:cNvSpPr/>
          <p:nvPr/>
        </p:nvSpPr>
        <p:spPr>
          <a:xfrm>
            <a:off x="10800248" y="2000987"/>
            <a:ext cx="636313" cy="1197012"/>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069730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a </a:t>
            </a:r>
            <a:r>
              <a:rPr lang="en-US" dirty="0" err="1" smtClean="0"/>
              <a:t>ServerSpec</a:t>
            </a:r>
            <a:r>
              <a:rPr lang="en-US" dirty="0" smtClean="0"/>
              <a:t> Example</a:t>
            </a:r>
            <a:endParaRPr lang="en-US" dirty="0"/>
          </a:p>
        </p:txBody>
      </p:sp>
      <p:sp>
        <p:nvSpPr>
          <p:cNvPr id="3" name="Content Placeholder 2"/>
          <p:cNvSpPr>
            <a:spLocks noGrp="1"/>
          </p:cNvSpPr>
          <p:nvPr>
            <p:ph sz="quarter" idx="10"/>
          </p:nvPr>
        </p:nvSpPr>
        <p:spPr/>
        <p:txBody>
          <a:bodyPr/>
          <a:lstStyle/>
          <a:p>
            <a:r>
              <a:rPr lang="en-US" b="1" dirty="0"/>
              <a:t>describe '</a:t>
            </a:r>
            <a:r>
              <a:rPr lang="en-US" b="1" dirty="0" err="1"/>
              <a:t>httpd</a:t>
            </a:r>
            <a:r>
              <a:rPr lang="en-US" b="1" dirty="0"/>
              <a:t>::default' do</a:t>
            </a:r>
          </a:p>
          <a:p>
            <a:r>
              <a:rPr lang="en-US" b="1" dirty="0"/>
              <a:t>  describe command('curl http://</a:t>
            </a:r>
            <a:r>
              <a:rPr lang="en-US" b="1" dirty="0" err="1"/>
              <a:t>localhost</a:t>
            </a:r>
            <a:r>
              <a:rPr lang="en-US" b="1" dirty="0"/>
              <a:t>') do</a:t>
            </a:r>
          </a:p>
          <a:p>
            <a:r>
              <a:rPr lang="en-US" b="1" dirty="0"/>
              <a:t>    its(:</a:t>
            </a:r>
            <a:r>
              <a:rPr lang="en-US" b="1" dirty="0" err="1"/>
              <a:t>stdout</a:t>
            </a:r>
            <a:r>
              <a:rPr lang="en-US" b="1" dirty="0"/>
              <a:t>) { should match(/Welcome Home/) }</a:t>
            </a:r>
          </a:p>
          <a:p>
            <a:r>
              <a:rPr lang="en-US" b="1" dirty="0"/>
              <a:t>  end</a:t>
            </a:r>
          </a:p>
          <a:p>
            <a:r>
              <a:rPr lang="en-US" b="1" dirty="0"/>
              <a:t>end</a:t>
            </a:r>
          </a:p>
          <a:p>
            <a:endParaRPr lang="en-US" dirty="0"/>
          </a:p>
        </p:txBody>
      </p:sp>
      <p:sp>
        <p:nvSpPr>
          <p:cNvPr id="4" name="Content Placeholder 3"/>
          <p:cNvSpPr>
            <a:spLocks noGrp="1"/>
          </p:cNvSpPr>
          <p:nvPr>
            <p:ph sz="quarter" idx="12"/>
          </p:nvPr>
        </p:nvSpPr>
        <p:spPr/>
        <p:txBody>
          <a:bodyPr anchor="b"/>
          <a:lstStyle/>
          <a:p>
            <a:pPr algn="ctr"/>
            <a:r>
              <a:rPr lang="en-US" dirty="0" smtClean="0">
                <a:solidFill>
                  <a:schemeClr val="accent1"/>
                </a:solidFill>
              </a:rPr>
              <a:t>http</a:t>
            </a:r>
            <a:r>
              <a:rPr lang="en-US" dirty="0">
                <a:solidFill>
                  <a:schemeClr val="accent1"/>
                </a:solidFill>
              </a:rPr>
              <a:t>://</a:t>
            </a:r>
            <a:r>
              <a:rPr lang="en-US" dirty="0" err="1">
                <a:solidFill>
                  <a:schemeClr val="accent1"/>
                </a:solidFill>
              </a:rPr>
              <a:t>serverspec.org</a:t>
            </a:r>
            <a:r>
              <a:rPr lang="en-US" dirty="0">
                <a:solidFill>
                  <a:schemeClr val="accent1"/>
                </a:solidFill>
              </a:rPr>
              <a:t>/</a:t>
            </a:r>
            <a:r>
              <a:rPr lang="en-US" dirty="0" err="1">
                <a:solidFill>
                  <a:schemeClr val="accent1"/>
                </a:solidFill>
              </a:rPr>
              <a:t>resource_types.html</a:t>
            </a:r>
            <a:endParaRPr lang="en-US" dirty="0">
              <a:solidFill>
                <a:schemeClr val="accent1"/>
              </a:solidFill>
            </a:endParaRPr>
          </a:p>
        </p:txBody>
      </p:sp>
      <p:sp>
        <p:nvSpPr>
          <p:cNvPr id="7" name="Content Placeholder 3"/>
          <p:cNvSpPr txBox="1">
            <a:spLocks/>
          </p:cNvSpPr>
          <p:nvPr/>
        </p:nvSpPr>
        <p:spPr bwMode="white">
          <a:xfrm>
            <a:off x="11585417" y="2253249"/>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mtClean="0">
                <a:solidFill>
                  <a:schemeClr val="bg1"/>
                </a:solidFill>
              </a:rPr>
              <a:t>ServerSpec</a:t>
            </a:r>
            <a:r>
              <a:rPr lang="en-US" dirty="0" smtClean="0">
                <a:solidFill>
                  <a:schemeClr val="bg1"/>
                </a:solidFill>
              </a:rPr>
              <a:t> resource</a:t>
            </a:r>
          </a:p>
        </p:txBody>
      </p:sp>
      <p:sp>
        <p:nvSpPr>
          <p:cNvPr id="8" name="Content Placeholder 3"/>
          <p:cNvSpPr txBox="1">
            <a:spLocks/>
          </p:cNvSpPr>
          <p:nvPr/>
        </p:nvSpPr>
        <p:spPr bwMode="white">
          <a:xfrm>
            <a:off x="9868614" y="1132377"/>
            <a:ext cx="5676155" cy="587641"/>
          </a:xfrm>
          <a:prstGeom prst="rect">
            <a:avLst/>
          </a:prstGeom>
          <a:solidFill>
            <a:schemeClr val="accent5"/>
          </a:solidFill>
          <a:ln w="38100">
            <a:noFill/>
          </a:ln>
          <a:effectLst>
            <a:outerShdw blurRad="50800" dist="76200" dir="2700000" algn="tl"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cookbook name</a:t>
            </a:r>
            <a:r>
              <a:rPr lang="en-US" smtClean="0">
                <a:solidFill>
                  <a:schemeClr val="bg1"/>
                </a:solidFill>
              </a:rPr>
              <a:t>::suite name</a:t>
            </a:r>
            <a:endParaRPr lang="en-US" dirty="0" smtClean="0">
              <a:solidFill>
                <a:schemeClr val="bg1"/>
              </a:solidFill>
            </a:endParaRPr>
          </a:p>
        </p:txBody>
      </p:sp>
      <p:sp>
        <p:nvSpPr>
          <p:cNvPr id="9" name="Content Placeholder 3"/>
          <p:cNvSpPr txBox="1">
            <a:spLocks/>
          </p:cNvSpPr>
          <p:nvPr/>
        </p:nvSpPr>
        <p:spPr bwMode="white">
          <a:xfrm>
            <a:off x="11585417" y="3290295"/>
            <a:ext cx="3959352" cy="588691"/>
          </a:xfrm>
          <a:prstGeom prst="rect">
            <a:avLst/>
          </a:prstGeom>
          <a:solidFill>
            <a:srgbClr val="C97D9A"/>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attribute of resource</a:t>
            </a:r>
          </a:p>
        </p:txBody>
      </p:sp>
      <p:sp>
        <p:nvSpPr>
          <p:cNvPr id="10" name="Content Placeholder 3"/>
          <p:cNvSpPr txBox="1">
            <a:spLocks/>
          </p:cNvSpPr>
          <p:nvPr/>
        </p:nvSpPr>
        <p:spPr bwMode="white">
          <a:xfrm>
            <a:off x="9868614" y="4935798"/>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expectation</a:t>
            </a:r>
          </a:p>
        </p:txBody>
      </p:sp>
      <p:cxnSp>
        <p:nvCxnSpPr>
          <p:cNvPr id="13" name="Straight Connector 12"/>
          <p:cNvCxnSpPr>
            <a:endCxn id="8" idx="1"/>
          </p:cNvCxnSpPr>
          <p:nvPr/>
        </p:nvCxnSpPr>
        <p:spPr>
          <a:xfrm flipV="1">
            <a:off x="5951350" y="1426198"/>
            <a:ext cx="3917264" cy="394194"/>
          </a:xfrm>
          <a:prstGeom prst="line">
            <a:avLst/>
          </a:prstGeom>
          <a:ln w="381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8" name="Straight Connector 17"/>
          <p:cNvCxnSpPr>
            <a:endCxn id="7" idx="1"/>
          </p:cNvCxnSpPr>
          <p:nvPr/>
        </p:nvCxnSpPr>
        <p:spPr>
          <a:xfrm>
            <a:off x="9717438" y="2355743"/>
            <a:ext cx="1867979" cy="191852"/>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2712204" y="1820392"/>
            <a:ext cx="3239146"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p:nvPr/>
        </p:nvCxnSpPr>
        <p:spPr>
          <a:xfrm>
            <a:off x="2973092" y="2329253"/>
            <a:ext cx="6744346" cy="26490"/>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21" name="Straight Connector 20"/>
          <p:cNvCxnSpPr>
            <a:endCxn id="9" idx="1"/>
          </p:cNvCxnSpPr>
          <p:nvPr/>
        </p:nvCxnSpPr>
        <p:spPr>
          <a:xfrm>
            <a:off x="3146156" y="2862935"/>
            <a:ext cx="8439261" cy="721706"/>
          </a:xfrm>
          <a:prstGeom prst="line">
            <a:avLst/>
          </a:prstGeom>
          <a:ln w="381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1461097" y="2841940"/>
            <a:ext cx="2502214"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26" name="Straight Connector 25"/>
          <p:cNvCxnSpPr>
            <a:endCxn id="10" idx="1"/>
          </p:cNvCxnSpPr>
          <p:nvPr/>
        </p:nvCxnSpPr>
        <p:spPr>
          <a:xfrm>
            <a:off x="7626065" y="2830517"/>
            <a:ext cx="2242549" cy="2399627"/>
          </a:xfrm>
          <a:prstGeom prst="line">
            <a:avLst/>
          </a:prstGeom>
          <a:ln w="381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43" name="Straight Connector 42"/>
          <p:cNvCxnSpPr/>
          <p:nvPr/>
        </p:nvCxnSpPr>
        <p:spPr>
          <a:xfrm>
            <a:off x="4726983" y="2830517"/>
            <a:ext cx="5924444" cy="32418"/>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15971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 the Default Test</a:t>
            </a:r>
            <a:endParaRPr lang="en-US" dirty="0"/>
          </a:p>
        </p:txBody>
      </p:sp>
      <p:sp>
        <p:nvSpPr>
          <p:cNvPr id="3" name="Content Placeholder 2"/>
          <p:cNvSpPr>
            <a:spLocks noGrp="1"/>
          </p:cNvSpPr>
          <p:nvPr>
            <p:ph sz="quarter" idx="10"/>
          </p:nvPr>
        </p:nvSpPr>
        <p:spPr/>
        <p:txBody>
          <a:bodyPr/>
          <a:lstStyle/>
          <a:p>
            <a:r>
              <a:rPr lang="en-US" dirty="0"/>
              <a:t>require '</a:t>
            </a:r>
            <a:r>
              <a:rPr lang="en-US" dirty="0" err="1"/>
              <a:t>spec_helper</a:t>
            </a:r>
            <a:r>
              <a:rPr lang="en-US" dirty="0"/>
              <a:t>'</a:t>
            </a:r>
          </a:p>
          <a:p>
            <a:endParaRPr lang="en-US" dirty="0"/>
          </a:p>
          <a:p>
            <a:r>
              <a:rPr lang="en-US" dirty="0"/>
              <a:t>describe '</a:t>
            </a:r>
            <a:r>
              <a:rPr lang="en-US" dirty="0" err="1"/>
              <a:t>httpd</a:t>
            </a:r>
            <a:r>
              <a:rPr lang="en-US" dirty="0"/>
              <a:t>::default' do</a:t>
            </a:r>
          </a:p>
          <a:p>
            <a:r>
              <a:rPr lang="en-US" dirty="0"/>
              <a:t> </a:t>
            </a:r>
            <a:r>
              <a:rPr lang="en-US" dirty="0" smtClean="0"/>
              <a:t> # </a:t>
            </a:r>
            <a:r>
              <a:rPr lang="en-US" dirty="0" err="1"/>
              <a:t>Serverspec</a:t>
            </a:r>
            <a:r>
              <a:rPr lang="en-US" dirty="0"/>
              <a:t> examples can be found at</a:t>
            </a:r>
          </a:p>
          <a:p>
            <a:r>
              <a:rPr lang="en-US" dirty="0"/>
              <a:t>  # http://</a:t>
            </a:r>
            <a:r>
              <a:rPr lang="en-US" dirty="0" err="1"/>
              <a:t>serverspec.org</a:t>
            </a:r>
            <a:r>
              <a:rPr lang="en-US" dirty="0"/>
              <a:t>/</a:t>
            </a:r>
            <a:r>
              <a:rPr lang="en-US" dirty="0" err="1"/>
              <a:t>resource_types.html</a:t>
            </a:r>
            <a:endParaRPr lang="en-US" dirty="0"/>
          </a:p>
          <a:p>
            <a:r>
              <a:rPr lang="en-US" dirty="0"/>
              <a:t>  it 'does something' do</a:t>
            </a:r>
          </a:p>
          <a:p>
            <a:r>
              <a:rPr lang="en-US" dirty="0"/>
              <a:t>    skip 'Replace this with meaningful tests'</a:t>
            </a:r>
          </a:p>
          <a:p>
            <a:r>
              <a:rPr lang="en-US" dirty="0"/>
              <a:t>  </a:t>
            </a:r>
            <a:r>
              <a:rPr lang="en-US" dirty="0" smtClean="0"/>
              <a:t>end</a:t>
            </a:r>
            <a:endParaRPr lang="en-US" dirty="0"/>
          </a:p>
          <a:p>
            <a:r>
              <a:rPr lang="en-US" dirty="0" smtClean="0"/>
              <a:t>end</a:t>
            </a:r>
            <a:endParaRPr lang="en-US" dirty="0"/>
          </a:p>
          <a:p>
            <a:endParaRPr lang="en-US" dirty="0"/>
          </a:p>
          <a:p>
            <a:endParaRPr lang="en-US" dirty="0"/>
          </a:p>
        </p:txBody>
      </p:sp>
      <p:sp>
        <p:nvSpPr>
          <p:cNvPr id="4" name="Text Placeholder 3"/>
          <p:cNvSpPr>
            <a:spLocks noGrp="1"/>
          </p:cNvSpPr>
          <p:nvPr>
            <p:ph type="body" sz="quarter" idx="11"/>
          </p:nvPr>
        </p:nvSpPr>
        <p:spPr/>
        <p:txBody>
          <a:bodyPr/>
          <a:lstStyle/>
          <a:p>
            <a:r>
              <a:rPr lang="en-US" dirty="0"/>
              <a:t>~/</a:t>
            </a:r>
            <a:r>
              <a:rPr lang="en-US" dirty="0" err="1"/>
              <a:t>httpd</a:t>
            </a:r>
            <a:r>
              <a:rPr lang="en-US" dirty="0"/>
              <a:t>/test/integration/default/</a:t>
            </a:r>
            <a:r>
              <a:rPr lang="en-US" dirty="0" err="1"/>
              <a:t>serverspec</a:t>
            </a:r>
            <a:r>
              <a:rPr lang="en-US" dirty="0"/>
              <a:t>/</a:t>
            </a:r>
            <a:r>
              <a:rPr lang="en-US" dirty="0" err="1" smtClean="0"/>
              <a:t>default_spec.rb</a:t>
            </a:r>
            <a:endParaRPr lang="en-US" dirty="0"/>
          </a:p>
        </p:txBody>
      </p:sp>
      <p:sp>
        <p:nvSpPr>
          <p:cNvPr id="5" name="Text Placeholder 4"/>
          <p:cNvSpPr>
            <a:spLocks noGrp="1"/>
          </p:cNvSpPr>
          <p:nvPr>
            <p:ph type="body" sz="quarter" idx="12"/>
          </p:nvPr>
        </p:nvSpPr>
        <p:spPr>
          <a:xfrm>
            <a:off x="1124446" y="3679407"/>
            <a:ext cx="14404273" cy="2760107"/>
          </a:xfrm>
        </p:spPr>
        <p:txBody>
          <a:bodyPr/>
          <a:lstStyle/>
          <a:p>
            <a:r>
              <a:rPr lang="en-US" dirty="0" smtClean="0"/>
              <a:t>-</a:t>
            </a:r>
            <a:endParaRPr lang="en-US" dirty="0"/>
          </a:p>
        </p:txBody>
      </p:sp>
    </p:spTree>
    <p:extLst>
      <p:ext uri="{BB962C8B-B14F-4D97-AF65-F5344CB8AC3E}">
        <p14:creationId xmlns:p14="http://schemas.microsoft.com/office/powerpoint/2010/main" val="394665703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Test to Validate a Working Website</a:t>
            </a:r>
            <a:endParaRPr lang="en-US" dirty="0"/>
          </a:p>
        </p:txBody>
      </p:sp>
      <p:sp>
        <p:nvSpPr>
          <p:cNvPr id="3" name="Content Placeholder 2"/>
          <p:cNvSpPr>
            <a:spLocks noGrp="1"/>
          </p:cNvSpPr>
          <p:nvPr>
            <p:ph sz="quarter" idx="10"/>
          </p:nvPr>
        </p:nvSpPr>
        <p:spPr/>
        <p:txBody>
          <a:bodyPr/>
          <a:lstStyle/>
          <a:p>
            <a:r>
              <a:rPr lang="en-US" dirty="0"/>
              <a:t>require '</a:t>
            </a:r>
            <a:r>
              <a:rPr lang="en-US" dirty="0" err="1"/>
              <a:t>spec_helper</a:t>
            </a:r>
            <a:r>
              <a:rPr lang="en-US" dirty="0"/>
              <a:t>'</a:t>
            </a:r>
          </a:p>
          <a:p>
            <a:endParaRPr lang="en-US" dirty="0"/>
          </a:p>
          <a:p>
            <a:r>
              <a:rPr lang="en-US" dirty="0"/>
              <a:t>describe '</a:t>
            </a:r>
            <a:r>
              <a:rPr lang="en-US" dirty="0" err="1"/>
              <a:t>httpd</a:t>
            </a:r>
            <a:r>
              <a:rPr lang="en-US" dirty="0"/>
              <a:t>::default' do</a:t>
            </a:r>
          </a:p>
          <a:p>
            <a:r>
              <a:rPr lang="en-US" dirty="0"/>
              <a:t>  describe command(</a:t>
            </a:r>
            <a:r>
              <a:rPr lang="en-US" dirty="0" smtClean="0"/>
              <a:t>'curl http</a:t>
            </a:r>
            <a:r>
              <a:rPr lang="en-US" dirty="0"/>
              <a:t>://</a:t>
            </a:r>
            <a:r>
              <a:rPr lang="en-US" dirty="0" err="1"/>
              <a:t>localhost</a:t>
            </a:r>
            <a:r>
              <a:rPr lang="en-US" dirty="0"/>
              <a:t>') do</a:t>
            </a:r>
          </a:p>
          <a:p>
            <a:r>
              <a:rPr lang="en-US" dirty="0"/>
              <a:t>    its(:</a:t>
            </a:r>
            <a:r>
              <a:rPr lang="en-US" dirty="0" err="1"/>
              <a:t>stdout</a:t>
            </a:r>
            <a:r>
              <a:rPr lang="en-US" dirty="0"/>
              <a:t>) { should match</a:t>
            </a:r>
            <a:r>
              <a:rPr lang="en-US" dirty="0" smtClean="0"/>
              <a:t>(/Welcome Home/) </a:t>
            </a:r>
            <a:r>
              <a:rPr lang="en-US" dirty="0"/>
              <a:t>}</a:t>
            </a:r>
          </a:p>
          <a:p>
            <a:r>
              <a:rPr lang="en-US" dirty="0"/>
              <a:t>  end</a:t>
            </a:r>
          </a:p>
          <a:p>
            <a:r>
              <a:rPr lang="en-US" dirty="0"/>
              <a:t>end</a:t>
            </a:r>
          </a:p>
          <a:p>
            <a:endParaRPr lang="en-US" dirty="0"/>
          </a:p>
          <a:p>
            <a:endParaRPr lang="en-US" dirty="0"/>
          </a:p>
        </p:txBody>
      </p:sp>
      <p:sp>
        <p:nvSpPr>
          <p:cNvPr id="4" name="Text Placeholder 3"/>
          <p:cNvSpPr>
            <a:spLocks noGrp="1"/>
          </p:cNvSpPr>
          <p:nvPr>
            <p:ph type="body" sz="quarter" idx="11"/>
          </p:nvPr>
        </p:nvSpPr>
        <p:spPr/>
        <p:txBody>
          <a:bodyPr/>
          <a:lstStyle/>
          <a:p>
            <a:r>
              <a:rPr lang="en-US" dirty="0"/>
              <a:t>~/</a:t>
            </a:r>
            <a:r>
              <a:rPr lang="en-US" dirty="0" err="1"/>
              <a:t>httpd</a:t>
            </a:r>
            <a:r>
              <a:rPr lang="en-US" dirty="0"/>
              <a:t>/test/integration/default/</a:t>
            </a:r>
            <a:r>
              <a:rPr lang="en-US" dirty="0" err="1"/>
              <a:t>serverspec</a:t>
            </a:r>
            <a:r>
              <a:rPr lang="en-US" dirty="0"/>
              <a:t>/</a:t>
            </a:r>
            <a:r>
              <a:rPr lang="en-US" dirty="0" err="1" smtClean="0"/>
              <a:t>default_spec.rb</a:t>
            </a:r>
            <a:endParaRPr lang="en-US" dirty="0"/>
          </a:p>
        </p:txBody>
      </p:sp>
      <p:sp>
        <p:nvSpPr>
          <p:cNvPr id="6" name="Text Placeholder 5"/>
          <p:cNvSpPr>
            <a:spLocks noGrp="1"/>
          </p:cNvSpPr>
          <p:nvPr>
            <p:ph type="body" sz="quarter" idx="13"/>
          </p:nvPr>
        </p:nvSpPr>
        <p:spPr>
          <a:xfrm>
            <a:off x="1135042" y="3676540"/>
            <a:ext cx="14404273" cy="1738000"/>
          </a:xfrm>
        </p:spPr>
        <p:txBody>
          <a:bodyPr/>
          <a:lstStyle/>
          <a:p>
            <a:r>
              <a:rPr lang="en-US" dirty="0" smtClean="0"/>
              <a:t>+</a:t>
            </a:r>
            <a:endParaRPr lang="en-US" dirty="0"/>
          </a:p>
        </p:txBody>
      </p:sp>
    </p:spTree>
    <p:extLst>
      <p:ext uri="{BB962C8B-B14F-4D97-AF65-F5344CB8AC3E}">
        <p14:creationId xmlns:p14="http://schemas.microsoft.com/office/powerpoint/2010/main" val="334268690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q"/>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422507050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a:p>
        </p:txBody>
      </p:sp>
      <p:sp>
        <p:nvSpPr>
          <p:cNvPr id="3" name="Text Placeholder 2"/>
          <p:cNvSpPr>
            <a:spLocks noGrp="1"/>
          </p:cNvSpPr>
          <p:nvPr>
            <p:ph type="body" sz="quarter" idx="11"/>
          </p:nvPr>
        </p:nvSpPr>
        <p:spPr/>
        <p:txBody>
          <a:bodyPr/>
          <a:lstStyle/>
          <a:p>
            <a:r>
              <a:rPr lang="en-US" dirty="0" smtClean="0"/>
              <a:t>&gt; cd </a:t>
            </a:r>
            <a:r>
              <a:rPr lang="en-US" dirty="0" err="1" smtClean="0"/>
              <a:t>httpd</a:t>
            </a:r>
            <a:endParaRPr lang="en-US" dirty="0"/>
          </a:p>
        </p:txBody>
      </p:sp>
      <p:sp>
        <p:nvSpPr>
          <p:cNvPr id="5" name="Title 4"/>
          <p:cNvSpPr>
            <a:spLocks noGrp="1"/>
          </p:cNvSpPr>
          <p:nvPr>
            <p:ph type="title"/>
          </p:nvPr>
        </p:nvSpPr>
        <p:spPr/>
        <p:txBody>
          <a:bodyPr/>
          <a:lstStyle/>
          <a:p>
            <a:r>
              <a:rPr lang="en-US" dirty="0" smtClean="0"/>
              <a:t>Move into the Cookbook Directory</a:t>
            </a:r>
            <a:endParaRPr lang="en-US" dirty="0"/>
          </a:p>
        </p:txBody>
      </p:sp>
    </p:spTree>
    <p:extLst>
      <p:ext uri="{BB962C8B-B14F-4D97-AF65-F5344CB8AC3E}">
        <p14:creationId xmlns:p14="http://schemas.microsoft.com/office/powerpoint/2010/main" val="217898126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r>
              <a:rPr lang="en-US" dirty="0" smtClean="0"/>
              <a:t>driver:</a:t>
            </a:r>
          </a:p>
          <a:p>
            <a:r>
              <a:rPr lang="en-US" dirty="0" smtClean="0"/>
              <a:t>  </a:t>
            </a:r>
            <a:r>
              <a:rPr lang="en-US" dirty="0"/>
              <a:t>name: </a:t>
            </a:r>
            <a:r>
              <a:rPr lang="en-US" dirty="0" smtClean="0"/>
              <a:t>vagrant</a:t>
            </a:r>
          </a:p>
          <a:p>
            <a:endParaRPr lang="en-US" dirty="0" smtClean="0"/>
          </a:p>
          <a:p>
            <a:r>
              <a:rPr lang="en-US" dirty="0" err="1" smtClean="0"/>
              <a:t>provisioner</a:t>
            </a:r>
            <a:r>
              <a:rPr lang="en-US" dirty="0" smtClean="0"/>
              <a:t>:</a:t>
            </a:r>
          </a:p>
          <a:p>
            <a:r>
              <a:rPr lang="en-US" dirty="0" smtClean="0"/>
              <a:t>  </a:t>
            </a:r>
            <a:r>
              <a:rPr lang="en-US" dirty="0"/>
              <a:t>name: </a:t>
            </a:r>
            <a:r>
              <a:rPr lang="en-US" dirty="0" err="1" smtClean="0"/>
              <a:t>chef_zero</a:t>
            </a:r>
            <a:endParaRPr lang="en-US" dirty="0" smtClean="0"/>
          </a:p>
          <a:p>
            <a:endParaRPr lang="en-US" dirty="0"/>
          </a:p>
          <a:p>
            <a:r>
              <a:rPr lang="en-US" dirty="0" smtClean="0"/>
              <a:t># </a:t>
            </a:r>
            <a:r>
              <a:rPr lang="en-US" dirty="0"/>
              <a:t>Uncomment the following verifier to </a:t>
            </a:r>
            <a:r>
              <a:rPr lang="en-US" dirty="0" smtClean="0"/>
              <a:t>leverage </a:t>
            </a:r>
            <a:r>
              <a:rPr lang="en-US" dirty="0" err="1"/>
              <a:t>Inspec</a:t>
            </a:r>
            <a:r>
              <a:rPr lang="en-US" dirty="0"/>
              <a:t> instead of </a:t>
            </a:r>
            <a:endParaRPr lang="en-US" dirty="0" smtClean="0"/>
          </a:p>
          <a:p>
            <a:r>
              <a:rPr lang="en-US" dirty="0" smtClean="0"/>
              <a:t># </a:t>
            </a:r>
            <a:r>
              <a:rPr lang="en-US" dirty="0"/>
              <a:t>default verifier</a:t>
            </a:r>
            <a:r>
              <a:rPr lang="en-US" dirty="0" smtClean="0"/>
              <a:t>)</a:t>
            </a:r>
          </a:p>
          <a:p>
            <a:r>
              <a:rPr lang="en-US" dirty="0" smtClean="0"/>
              <a:t># </a:t>
            </a:r>
            <a:r>
              <a:rPr lang="en-US" dirty="0"/>
              <a:t>verifier</a:t>
            </a:r>
            <a:r>
              <a:rPr lang="en-US" dirty="0" smtClean="0"/>
              <a:t>:</a:t>
            </a:r>
          </a:p>
          <a:p>
            <a:r>
              <a:rPr lang="en-US" dirty="0" smtClean="0"/>
              <a:t>#   </a:t>
            </a:r>
            <a:r>
              <a:rPr lang="en-US" dirty="0"/>
              <a:t>name: </a:t>
            </a:r>
            <a:r>
              <a:rPr lang="en-US" dirty="0" err="1" smtClean="0"/>
              <a:t>inspec</a:t>
            </a:r>
            <a:endParaRPr lang="en-US" dirty="0"/>
          </a:p>
        </p:txBody>
      </p:sp>
      <p:sp>
        <p:nvSpPr>
          <p:cNvPr id="3" name="Text Placeholder 2"/>
          <p:cNvSpPr>
            <a:spLocks noGrp="1"/>
          </p:cNvSpPr>
          <p:nvPr>
            <p:ph type="body" sz="quarter" idx="11"/>
          </p:nvPr>
        </p:nvSpPr>
        <p:spPr/>
        <p:txBody>
          <a:bodyPr/>
          <a:lstStyle/>
          <a:p>
            <a:r>
              <a:rPr lang="en-US" dirty="0" smtClean="0"/>
              <a:t>&gt; cat .</a:t>
            </a:r>
            <a:r>
              <a:rPr lang="en-US" dirty="0" err="1" smtClean="0"/>
              <a:t>kitchen.yml</a:t>
            </a:r>
            <a:endParaRPr lang="en-US" dirty="0"/>
          </a:p>
        </p:txBody>
      </p:sp>
      <p:sp>
        <p:nvSpPr>
          <p:cNvPr id="5" name="Title 4"/>
          <p:cNvSpPr>
            <a:spLocks noGrp="1"/>
          </p:cNvSpPr>
          <p:nvPr>
            <p:ph type="title"/>
          </p:nvPr>
        </p:nvSpPr>
        <p:spPr/>
        <p:txBody>
          <a:bodyPr>
            <a:normAutofit fontScale="90000"/>
          </a:bodyPr>
          <a:lstStyle/>
          <a:p>
            <a:r>
              <a:rPr lang="en-US" dirty="0" smtClean="0"/>
              <a:t>Review the Existing Kitchen Configuration</a:t>
            </a:r>
            <a:endParaRPr lang="en-US" dirty="0"/>
          </a:p>
        </p:txBody>
      </p:sp>
    </p:spTree>
    <p:extLst>
      <p:ext uri="{BB962C8B-B14F-4D97-AF65-F5344CB8AC3E}">
        <p14:creationId xmlns:p14="http://schemas.microsoft.com/office/powerpoint/2010/main" val="89672703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Driver</a:t>
            </a:r>
            <a:endParaRPr lang="en-US" dirty="0"/>
          </a:p>
        </p:txBody>
      </p:sp>
      <p:sp>
        <p:nvSpPr>
          <p:cNvPr id="3" name="Content Placeholder 2"/>
          <p:cNvSpPr>
            <a:spLocks noGrp="1"/>
          </p:cNvSpPr>
          <p:nvPr>
            <p:ph sz="quarter" idx="10"/>
          </p:nvPr>
        </p:nvSpPr>
        <p:spPr/>
        <p:txBody>
          <a:bodyPr/>
          <a:lstStyle/>
          <a:p>
            <a:r>
              <a:rPr lang="en-US" b="1" dirty="0"/>
              <a:t>---</a:t>
            </a:r>
          </a:p>
          <a:p>
            <a:r>
              <a:rPr lang="en-US" b="1" dirty="0"/>
              <a:t>driver:</a:t>
            </a:r>
          </a:p>
          <a:p>
            <a:r>
              <a:rPr lang="en-US" b="1" dirty="0"/>
              <a:t>  name: vagrant</a:t>
            </a:r>
          </a:p>
          <a:p>
            <a:endParaRPr lang="en-US" b="1" dirty="0"/>
          </a:p>
          <a:p>
            <a:r>
              <a:rPr lang="en-US" b="1" dirty="0" err="1"/>
              <a:t>provisioner</a:t>
            </a:r>
            <a:r>
              <a:rPr lang="en-US" b="1" dirty="0"/>
              <a:t>:</a:t>
            </a:r>
          </a:p>
          <a:p>
            <a:r>
              <a:rPr lang="en-US" b="1" dirty="0"/>
              <a:t>  name: </a:t>
            </a:r>
            <a:r>
              <a:rPr lang="en-US" b="1" dirty="0" err="1"/>
              <a:t>chef_zero</a:t>
            </a:r>
            <a:endParaRPr lang="en-US" b="1" dirty="0"/>
          </a:p>
          <a:p>
            <a:endParaRPr lang="en-US" b="1" dirty="0"/>
          </a:p>
          <a:p>
            <a:r>
              <a:rPr lang="en-US" b="1" dirty="0"/>
              <a:t>platforms:</a:t>
            </a:r>
          </a:p>
          <a:p>
            <a:r>
              <a:rPr lang="en-US" b="1" dirty="0"/>
              <a:t>  - name: ubuntu-12.04</a:t>
            </a:r>
          </a:p>
          <a:p>
            <a:r>
              <a:rPr lang="en-US" b="1" dirty="0"/>
              <a:t>  - name: centos-6.5</a:t>
            </a:r>
          </a:p>
          <a:p>
            <a:endParaRPr lang="en-US" b="1" dirty="0"/>
          </a:p>
          <a:p>
            <a:r>
              <a:rPr lang="en-US" b="1" dirty="0"/>
              <a:t>...</a:t>
            </a:r>
          </a:p>
          <a:p>
            <a:endParaRPr lang="en-US" b="1" dirty="0"/>
          </a:p>
        </p:txBody>
      </p:sp>
      <p:sp>
        <p:nvSpPr>
          <p:cNvPr id="4" name="Content Placeholder 3"/>
          <p:cNvSpPr>
            <a:spLocks noGrp="1"/>
          </p:cNvSpPr>
          <p:nvPr>
            <p:ph sz="quarter" idx="12"/>
          </p:nvPr>
        </p:nvSpPr>
        <p:spPr/>
        <p:txBody>
          <a:bodyPr/>
          <a:lstStyle/>
          <a:p>
            <a:r>
              <a:rPr lang="en-US" dirty="0"/>
              <a:t>The driver is responsible for creating a machine that we'll use to test our cookbook.</a:t>
            </a:r>
          </a:p>
          <a:p>
            <a:endParaRPr lang="en-US" dirty="0"/>
          </a:p>
          <a:p>
            <a:r>
              <a:rPr lang="en-US" dirty="0"/>
              <a:t>Example Drivers:</a:t>
            </a:r>
          </a:p>
          <a:p>
            <a:pPr marL="609585" indent="-609585">
              <a:buFont typeface="Arial"/>
              <a:buChar char="•"/>
            </a:pPr>
            <a:r>
              <a:rPr lang="en-US" dirty="0" err="1"/>
              <a:t>docker</a:t>
            </a:r>
            <a:r>
              <a:rPr lang="en-US" dirty="0"/>
              <a:t> </a:t>
            </a:r>
          </a:p>
          <a:p>
            <a:pPr marL="609585" indent="-609585">
              <a:buFont typeface="Arial"/>
              <a:buChar char="•"/>
            </a:pPr>
            <a:r>
              <a:rPr lang="en-US" dirty="0"/>
              <a:t>vagrant</a:t>
            </a:r>
          </a:p>
          <a:p>
            <a:endParaRPr lang="en-US" dirty="0"/>
          </a:p>
        </p:txBody>
      </p:sp>
      <p:sp>
        <p:nvSpPr>
          <p:cNvPr id="7" name="Rectangle 6"/>
          <p:cNvSpPr/>
          <p:nvPr/>
        </p:nvSpPr>
        <p:spPr bwMode="auto">
          <a:xfrm>
            <a:off x="609600" y="2329103"/>
            <a:ext cx="7311251"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4116928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Behavior Driven Development (BDD)</a:t>
            </a:r>
            <a:endParaRPr lang="en-US" sz="5400" dirty="0"/>
          </a:p>
        </p:txBody>
      </p:sp>
      <p:sp>
        <p:nvSpPr>
          <p:cNvPr id="3" name="Subtitle 2"/>
          <p:cNvSpPr>
            <a:spLocks noGrp="1"/>
          </p:cNvSpPr>
          <p:nvPr>
            <p:ph type="subTitle" idx="1"/>
          </p:nvPr>
        </p:nvSpPr>
        <p:spPr>
          <a:xfrm>
            <a:off x="1671638" y="3271839"/>
            <a:ext cx="12319000" cy="3919376"/>
          </a:xfrm>
        </p:spPr>
        <p:txBody>
          <a:bodyPr/>
          <a:lstStyle/>
          <a:p>
            <a:r>
              <a:rPr lang="en-US" dirty="0"/>
              <a:t>Behavior-driven </a:t>
            </a:r>
            <a:r>
              <a:rPr lang="en-US" dirty="0" smtClean="0"/>
              <a:t>development (BDD) </a:t>
            </a:r>
            <a:r>
              <a:rPr lang="en-US" dirty="0"/>
              <a:t>specifies that tests of any unit of software should be specified in terms of the desired behavior of the </a:t>
            </a:r>
            <a:r>
              <a:rPr lang="en-US" dirty="0" smtClean="0"/>
              <a:t>unit.</a:t>
            </a:r>
            <a:endParaRPr lang="en-US" baseline="30000" dirty="0" smtClean="0"/>
          </a:p>
          <a:p>
            <a:endParaRPr lang="en-US" baseline="30000" dirty="0"/>
          </a:p>
          <a:p>
            <a:r>
              <a:rPr lang="en-US" dirty="0" smtClean="0"/>
              <a:t>Borrowing </a:t>
            </a:r>
            <a:r>
              <a:rPr lang="en-US" dirty="0"/>
              <a:t>from </a:t>
            </a:r>
            <a:r>
              <a:rPr lang="en-US" dirty="0">
                <a:hlinkClick r:id="rId3" tooltip="Agile software development"/>
              </a:rPr>
              <a:t>agile software development</a:t>
            </a:r>
            <a:r>
              <a:rPr lang="en-US" dirty="0"/>
              <a:t> the "desired behavior" in this case consists of the requirements set by the business — that is, the desired behavior that has </a:t>
            </a:r>
            <a:r>
              <a:rPr lang="en-US" dirty="0">
                <a:hlinkClick r:id="rId4" tooltip="Business value"/>
              </a:rPr>
              <a:t>business value</a:t>
            </a:r>
            <a:r>
              <a:rPr lang="en-US" dirty="0"/>
              <a:t> for whatever entity commissioned the software unit under </a:t>
            </a:r>
            <a:r>
              <a:rPr lang="en-US" dirty="0" smtClean="0"/>
              <a:t>construction.</a:t>
            </a:r>
            <a:endParaRPr lang="en-US" baseline="30000" dirty="0"/>
          </a:p>
          <a:p>
            <a:endParaRPr lang="en-US" baseline="30000" dirty="0" smtClean="0"/>
          </a:p>
          <a:p>
            <a:r>
              <a:rPr lang="en-US" dirty="0" smtClean="0"/>
              <a:t>Within </a:t>
            </a:r>
            <a:r>
              <a:rPr lang="en-US" dirty="0"/>
              <a:t>BDD practice, this is referred to as BDD being an "outside-in" activity</a:t>
            </a:r>
            <a:r>
              <a:rPr lang="en-US" dirty="0" smtClean="0"/>
              <a:t>.</a:t>
            </a:r>
            <a:endParaRPr lang="en-US" dirty="0"/>
          </a:p>
        </p:txBody>
      </p:sp>
    </p:spTree>
    <p:extLst>
      <p:ext uri="{BB962C8B-B14F-4D97-AF65-F5344CB8AC3E}">
        <p14:creationId xmlns:p14="http://schemas.microsoft.com/office/powerpoint/2010/main" val="53209722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Driver</a:t>
            </a:r>
            <a:endParaRPr lang="en-US" dirty="0"/>
          </a:p>
        </p:txBody>
      </p:sp>
      <p:sp>
        <p:nvSpPr>
          <p:cNvPr id="3" name="Content Placeholder 2"/>
          <p:cNvSpPr>
            <a:spLocks noGrp="1"/>
          </p:cNvSpPr>
          <p:nvPr>
            <p:ph sz="quarter" idx="10"/>
          </p:nvPr>
        </p:nvSpPr>
        <p:spPr/>
        <p:txBody>
          <a:bodyPr/>
          <a:lstStyle/>
          <a:p>
            <a:r>
              <a:rPr lang="en-US" b="1" dirty="0"/>
              <a:t>---</a:t>
            </a:r>
          </a:p>
          <a:p>
            <a:r>
              <a:rPr lang="en-US" b="1" dirty="0"/>
              <a:t>driver:</a:t>
            </a:r>
          </a:p>
          <a:p>
            <a:r>
              <a:rPr lang="en-US" b="1" dirty="0"/>
              <a:t>  name: vagrant</a:t>
            </a:r>
          </a:p>
          <a:p>
            <a:endParaRPr lang="en-US" b="1" dirty="0"/>
          </a:p>
          <a:p>
            <a:r>
              <a:rPr lang="en-US" b="1" dirty="0" err="1"/>
              <a:t>provisioner</a:t>
            </a:r>
            <a:r>
              <a:rPr lang="en-US" b="1" dirty="0"/>
              <a:t>:</a:t>
            </a:r>
          </a:p>
          <a:p>
            <a:r>
              <a:rPr lang="en-US" b="1" dirty="0"/>
              <a:t>  name: </a:t>
            </a:r>
            <a:r>
              <a:rPr lang="en-US" b="1" dirty="0" err="1"/>
              <a:t>chef_zero</a:t>
            </a:r>
            <a:endParaRPr lang="en-US" b="1" dirty="0"/>
          </a:p>
          <a:p>
            <a:endParaRPr lang="en-US" b="1" dirty="0"/>
          </a:p>
          <a:p>
            <a:r>
              <a:rPr lang="en-US" b="1" dirty="0"/>
              <a:t>platforms:</a:t>
            </a:r>
          </a:p>
          <a:p>
            <a:r>
              <a:rPr lang="en-US" b="1" dirty="0"/>
              <a:t>  - name: ubuntu-12.04</a:t>
            </a:r>
          </a:p>
          <a:p>
            <a:r>
              <a:rPr lang="en-US" b="1" dirty="0"/>
              <a:t>  - name: centos-6.5</a:t>
            </a:r>
          </a:p>
          <a:p>
            <a:endParaRPr lang="en-US" b="1" dirty="0"/>
          </a:p>
          <a:p>
            <a:r>
              <a:rPr lang="en-US" b="1" dirty="0"/>
              <a:t>...</a:t>
            </a:r>
          </a:p>
          <a:p>
            <a:endParaRPr lang="en-US" b="1" dirty="0"/>
          </a:p>
        </p:txBody>
      </p:sp>
      <p:sp>
        <p:nvSpPr>
          <p:cNvPr id="4" name="Content Placeholder 3"/>
          <p:cNvSpPr>
            <a:spLocks noGrp="1"/>
          </p:cNvSpPr>
          <p:nvPr>
            <p:ph sz="quarter" idx="12"/>
          </p:nvPr>
        </p:nvSpPr>
        <p:spPr/>
        <p:txBody>
          <a:bodyPr/>
          <a:lstStyle/>
          <a:p>
            <a:r>
              <a:rPr lang="en-US" dirty="0"/>
              <a:t>This tells Test Kitchen how to run Chef, to apply the code in our cookbook to the machine under test.</a:t>
            </a:r>
          </a:p>
          <a:p>
            <a:endParaRPr lang="en-US" dirty="0"/>
          </a:p>
          <a:p>
            <a:r>
              <a:rPr lang="en-US" dirty="0"/>
              <a:t>The default and simplest approach is to use </a:t>
            </a:r>
            <a:r>
              <a:rPr lang="en-US" dirty="0" err="1">
                <a:cs typeface="Courier New" panose="02070309020205020404" pitchFamily="49" charset="0"/>
              </a:rPr>
              <a:t>chef_zero</a:t>
            </a:r>
            <a:r>
              <a:rPr lang="en-US" dirty="0"/>
              <a:t>.</a:t>
            </a:r>
            <a:endParaRPr lang="en-US" dirty="0">
              <a:cs typeface="Courier New" panose="02070309020205020404" pitchFamily="49" charset="0"/>
            </a:endParaRPr>
          </a:p>
        </p:txBody>
      </p:sp>
      <p:sp>
        <p:nvSpPr>
          <p:cNvPr id="7" name="Rectangle 6"/>
          <p:cNvSpPr/>
          <p:nvPr/>
        </p:nvSpPr>
        <p:spPr bwMode="auto">
          <a:xfrm>
            <a:off x="609600" y="3929305"/>
            <a:ext cx="7311251"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00078964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Driver</a:t>
            </a:r>
            <a:endParaRPr lang="en-US" dirty="0"/>
          </a:p>
        </p:txBody>
      </p:sp>
      <p:sp>
        <p:nvSpPr>
          <p:cNvPr id="3" name="Content Placeholder 2"/>
          <p:cNvSpPr>
            <a:spLocks noGrp="1"/>
          </p:cNvSpPr>
          <p:nvPr>
            <p:ph sz="quarter" idx="10"/>
          </p:nvPr>
        </p:nvSpPr>
        <p:spPr/>
        <p:txBody>
          <a:bodyPr/>
          <a:lstStyle/>
          <a:p>
            <a:r>
              <a:rPr lang="en-US" b="1" dirty="0"/>
              <a:t>---</a:t>
            </a:r>
          </a:p>
          <a:p>
            <a:r>
              <a:rPr lang="en-US" b="1" dirty="0"/>
              <a:t>driver:</a:t>
            </a:r>
          </a:p>
          <a:p>
            <a:r>
              <a:rPr lang="en-US" b="1" dirty="0"/>
              <a:t>  name: vagrant</a:t>
            </a:r>
          </a:p>
          <a:p>
            <a:endParaRPr lang="en-US" b="1" dirty="0"/>
          </a:p>
          <a:p>
            <a:r>
              <a:rPr lang="en-US" b="1" dirty="0" err="1"/>
              <a:t>provisioner</a:t>
            </a:r>
            <a:r>
              <a:rPr lang="en-US" b="1" dirty="0"/>
              <a:t>:</a:t>
            </a:r>
          </a:p>
          <a:p>
            <a:r>
              <a:rPr lang="en-US" b="1" dirty="0"/>
              <a:t>  name: </a:t>
            </a:r>
            <a:r>
              <a:rPr lang="en-US" b="1" dirty="0" err="1"/>
              <a:t>chef_zero</a:t>
            </a:r>
            <a:endParaRPr lang="en-US" b="1" dirty="0"/>
          </a:p>
          <a:p>
            <a:endParaRPr lang="en-US" b="1" dirty="0"/>
          </a:p>
          <a:p>
            <a:r>
              <a:rPr lang="en-US" b="1" dirty="0"/>
              <a:t>platforms:</a:t>
            </a:r>
          </a:p>
          <a:p>
            <a:r>
              <a:rPr lang="en-US" b="1" dirty="0"/>
              <a:t>  - name: ubuntu-12.04</a:t>
            </a:r>
          </a:p>
          <a:p>
            <a:r>
              <a:rPr lang="en-US" b="1" dirty="0"/>
              <a:t>  - name: centos-6.5</a:t>
            </a:r>
          </a:p>
          <a:p>
            <a:endParaRPr lang="en-US" b="1" dirty="0"/>
          </a:p>
          <a:p>
            <a:r>
              <a:rPr lang="en-US" b="1" dirty="0"/>
              <a:t>...</a:t>
            </a:r>
          </a:p>
          <a:p>
            <a:endParaRPr lang="en-US" b="1" dirty="0"/>
          </a:p>
        </p:txBody>
      </p:sp>
      <p:sp>
        <p:nvSpPr>
          <p:cNvPr id="4" name="Content Placeholder 3"/>
          <p:cNvSpPr>
            <a:spLocks noGrp="1"/>
          </p:cNvSpPr>
          <p:nvPr>
            <p:ph sz="quarter" idx="12"/>
          </p:nvPr>
        </p:nvSpPr>
        <p:spPr/>
        <p:txBody>
          <a:bodyPr/>
          <a:lstStyle/>
          <a:p>
            <a:r>
              <a:rPr lang="en-US" dirty="0"/>
              <a:t>This is a list of </a:t>
            </a:r>
            <a:r>
              <a:rPr lang="en-US" dirty="0" smtClean="0"/>
              <a:t>platforms on </a:t>
            </a:r>
            <a:r>
              <a:rPr lang="en-US" dirty="0"/>
              <a:t>which we want to </a:t>
            </a:r>
            <a:r>
              <a:rPr lang="en-US" dirty="0" smtClean="0"/>
              <a:t>apply our recipes.</a:t>
            </a:r>
            <a:endParaRPr lang="en-US" dirty="0">
              <a:latin typeface="Courier New" panose="02070309020205020404" pitchFamily="49" charset="0"/>
              <a:cs typeface="Courier New" panose="02070309020205020404" pitchFamily="49" charset="0"/>
            </a:endParaRPr>
          </a:p>
        </p:txBody>
      </p:sp>
      <p:sp>
        <p:nvSpPr>
          <p:cNvPr id="7" name="Rectangle 6"/>
          <p:cNvSpPr/>
          <p:nvPr/>
        </p:nvSpPr>
        <p:spPr bwMode="auto">
          <a:xfrm>
            <a:off x="609600" y="5529505"/>
            <a:ext cx="7311251" cy="1197866"/>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6414978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Driver</a:t>
            </a:r>
            <a:endParaRPr lang="en-US" dirty="0"/>
          </a:p>
        </p:txBody>
      </p:sp>
      <p:sp>
        <p:nvSpPr>
          <p:cNvPr id="3" name="Content Placeholder 2"/>
          <p:cNvSpPr>
            <a:spLocks noGrp="1"/>
          </p:cNvSpPr>
          <p:nvPr>
            <p:ph sz="quarter" idx="10"/>
          </p:nvPr>
        </p:nvSpPr>
        <p:spPr/>
        <p:txBody>
          <a:bodyPr>
            <a:normAutofit/>
          </a:bodyPr>
          <a:lstStyle/>
          <a:p>
            <a:r>
              <a:rPr lang="en-US" b="1" dirty="0" smtClean="0"/>
              <a:t>platforms</a:t>
            </a:r>
            <a:r>
              <a:rPr lang="en-US" b="1" dirty="0"/>
              <a:t>:</a:t>
            </a:r>
          </a:p>
          <a:p>
            <a:r>
              <a:rPr lang="en-US" b="1" dirty="0"/>
              <a:t>  - name: ubuntu-12.04</a:t>
            </a:r>
          </a:p>
          <a:p>
            <a:r>
              <a:rPr lang="en-US" b="1" dirty="0"/>
              <a:t>  - name: centos-6.5</a:t>
            </a:r>
          </a:p>
          <a:p>
            <a:endParaRPr lang="en-US" b="1" dirty="0"/>
          </a:p>
          <a:p>
            <a:r>
              <a:rPr lang="en-US" b="1" dirty="0"/>
              <a:t>suites:</a:t>
            </a:r>
          </a:p>
          <a:p>
            <a:r>
              <a:rPr lang="en-US" b="1" dirty="0"/>
              <a:t>  - name: default</a:t>
            </a:r>
          </a:p>
          <a:p>
            <a:r>
              <a:rPr lang="en-US" b="1" dirty="0"/>
              <a:t>    </a:t>
            </a:r>
            <a:r>
              <a:rPr lang="en-US" b="1" dirty="0" err="1"/>
              <a:t>run_list</a:t>
            </a:r>
            <a:r>
              <a:rPr lang="en-US" b="1" dirty="0"/>
              <a:t>:</a:t>
            </a:r>
          </a:p>
          <a:p>
            <a:r>
              <a:rPr lang="en-US" b="1" dirty="0"/>
              <a:t>      - </a:t>
            </a:r>
            <a:r>
              <a:rPr lang="en-US" b="1" dirty="0" smtClean="0"/>
              <a:t>recipe[</a:t>
            </a:r>
            <a:r>
              <a:rPr lang="en-US" b="1" dirty="0" err="1" smtClean="0"/>
              <a:t>httpd</a:t>
            </a:r>
            <a:r>
              <a:rPr lang="en-US" b="1" dirty="0" smtClean="0"/>
              <a:t>::</a:t>
            </a:r>
            <a:r>
              <a:rPr lang="en-US" b="1" dirty="0"/>
              <a:t>default]</a:t>
            </a:r>
          </a:p>
          <a:p>
            <a:r>
              <a:rPr lang="en-US" b="1" dirty="0"/>
              <a:t>    attributes:</a:t>
            </a:r>
          </a:p>
          <a:p>
            <a:endParaRPr lang="en-US" b="1" dirty="0"/>
          </a:p>
        </p:txBody>
      </p:sp>
      <p:sp>
        <p:nvSpPr>
          <p:cNvPr id="4" name="Content Placeholder 3"/>
          <p:cNvSpPr>
            <a:spLocks noGrp="1"/>
          </p:cNvSpPr>
          <p:nvPr>
            <p:ph sz="quarter" idx="12"/>
          </p:nvPr>
        </p:nvSpPr>
        <p:spPr/>
        <p:txBody>
          <a:bodyPr/>
          <a:lstStyle/>
          <a:p>
            <a:r>
              <a:rPr lang="en-US" dirty="0"/>
              <a:t>This section defines what we want to test. It includes the Chef run-list of recipes that we want to test.</a:t>
            </a:r>
          </a:p>
          <a:p>
            <a:endParaRPr lang="en-US" dirty="0"/>
          </a:p>
          <a:p>
            <a:r>
              <a:rPr lang="en-US" dirty="0"/>
              <a:t>We define a single suite named "default".</a:t>
            </a:r>
          </a:p>
        </p:txBody>
      </p:sp>
      <p:sp>
        <p:nvSpPr>
          <p:cNvPr id="7" name="Rectangle 6"/>
          <p:cNvSpPr/>
          <p:nvPr/>
        </p:nvSpPr>
        <p:spPr bwMode="auto">
          <a:xfrm>
            <a:off x="609600" y="3912976"/>
            <a:ext cx="7311251" cy="593710"/>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40698353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Driver</a:t>
            </a:r>
            <a:endParaRPr lang="en-US" dirty="0"/>
          </a:p>
        </p:txBody>
      </p:sp>
      <p:sp>
        <p:nvSpPr>
          <p:cNvPr id="3" name="Content Placeholder 2"/>
          <p:cNvSpPr>
            <a:spLocks noGrp="1"/>
          </p:cNvSpPr>
          <p:nvPr>
            <p:ph sz="quarter" idx="10"/>
          </p:nvPr>
        </p:nvSpPr>
        <p:spPr/>
        <p:txBody>
          <a:bodyPr>
            <a:normAutofit/>
          </a:bodyPr>
          <a:lstStyle/>
          <a:p>
            <a:r>
              <a:rPr lang="en-US" b="1" dirty="0" smtClean="0"/>
              <a:t>platforms</a:t>
            </a:r>
            <a:r>
              <a:rPr lang="en-US" b="1" dirty="0"/>
              <a:t>:</a:t>
            </a:r>
          </a:p>
          <a:p>
            <a:r>
              <a:rPr lang="en-US" b="1" dirty="0"/>
              <a:t>  - name: ubuntu-12.04</a:t>
            </a:r>
          </a:p>
          <a:p>
            <a:r>
              <a:rPr lang="en-US" b="1" dirty="0"/>
              <a:t>  - name: centos-6.5</a:t>
            </a:r>
          </a:p>
          <a:p>
            <a:endParaRPr lang="en-US" b="1" dirty="0"/>
          </a:p>
          <a:p>
            <a:r>
              <a:rPr lang="en-US" b="1" dirty="0"/>
              <a:t>suites:</a:t>
            </a:r>
          </a:p>
          <a:p>
            <a:r>
              <a:rPr lang="en-US" b="1" dirty="0"/>
              <a:t>  - name: default</a:t>
            </a:r>
          </a:p>
          <a:p>
            <a:r>
              <a:rPr lang="en-US" b="1" dirty="0"/>
              <a:t>    </a:t>
            </a:r>
            <a:r>
              <a:rPr lang="en-US" b="1" dirty="0" err="1"/>
              <a:t>run_list</a:t>
            </a:r>
            <a:r>
              <a:rPr lang="en-US" b="1" dirty="0"/>
              <a:t>:</a:t>
            </a:r>
          </a:p>
          <a:p>
            <a:r>
              <a:rPr lang="en-US" b="1" dirty="0"/>
              <a:t>      - </a:t>
            </a:r>
            <a:r>
              <a:rPr lang="en-US" b="1" dirty="0" smtClean="0"/>
              <a:t>recipe[</a:t>
            </a:r>
            <a:r>
              <a:rPr lang="en-US" b="1" dirty="0" err="1" smtClean="0"/>
              <a:t>httpd</a:t>
            </a:r>
            <a:r>
              <a:rPr lang="en-US" b="1" dirty="0" smtClean="0"/>
              <a:t>::</a:t>
            </a:r>
            <a:r>
              <a:rPr lang="en-US" b="1" dirty="0"/>
              <a:t>default]</a:t>
            </a:r>
          </a:p>
          <a:p>
            <a:r>
              <a:rPr lang="en-US" b="1" dirty="0"/>
              <a:t>    attributes:</a:t>
            </a:r>
          </a:p>
          <a:p>
            <a:endParaRPr lang="en-US" b="1" dirty="0"/>
          </a:p>
        </p:txBody>
      </p:sp>
      <p:sp>
        <p:nvSpPr>
          <p:cNvPr id="4" name="Content Placeholder 3"/>
          <p:cNvSpPr>
            <a:spLocks noGrp="1"/>
          </p:cNvSpPr>
          <p:nvPr>
            <p:ph sz="quarter" idx="12"/>
          </p:nvPr>
        </p:nvSpPr>
        <p:spPr/>
        <p:txBody>
          <a:bodyPr/>
          <a:lstStyle/>
          <a:p>
            <a:r>
              <a:rPr lang="en-US" dirty="0"/>
              <a:t>The suite named </a:t>
            </a:r>
            <a:r>
              <a:rPr lang="en-US" dirty="0">
                <a:cs typeface="Courier New" panose="02070309020205020404" pitchFamily="49" charset="0"/>
              </a:rPr>
              <a:t>"default" </a:t>
            </a:r>
            <a:r>
              <a:rPr lang="en-US" dirty="0"/>
              <a:t>defines a </a:t>
            </a:r>
            <a:r>
              <a:rPr lang="en-US" dirty="0" err="1"/>
              <a:t>run_list</a:t>
            </a:r>
            <a:r>
              <a:rPr lang="en-US" dirty="0"/>
              <a:t>.</a:t>
            </a:r>
          </a:p>
          <a:p>
            <a:endParaRPr lang="en-US" dirty="0"/>
          </a:p>
          <a:p>
            <a:r>
              <a:rPr lang="en-US" dirty="0"/>
              <a:t>Run the </a:t>
            </a:r>
            <a:r>
              <a:rPr lang="en-US" dirty="0" smtClean="0">
                <a:cs typeface="Courier New" panose="02070309020205020404" pitchFamily="49" charset="0"/>
              </a:rPr>
              <a:t>"</a:t>
            </a:r>
            <a:r>
              <a:rPr lang="en-US" dirty="0" err="1" smtClean="0">
                <a:cs typeface="Courier New" panose="02070309020205020404" pitchFamily="49" charset="0"/>
              </a:rPr>
              <a:t>httpd</a:t>
            </a:r>
            <a:r>
              <a:rPr lang="en-US" dirty="0" smtClean="0">
                <a:cs typeface="Courier New" panose="02070309020205020404" pitchFamily="49" charset="0"/>
              </a:rPr>
              <a:t>"</a:t>
            </a:r>
            <a:r>
              <a:rPr lang="en-US" dirty="0" smtClean="0"/>
              <a:t> </a:t>
            </a:r>
            <a:r>
              <a:rPr lang="en-US" dirty="0"/>
              <a:t>cookbook's </a:t>
            </a:r>
            <a:r>
              <a:rPr lang="en-US" dirty="0">
                <a:cs typeface="Courier New" panose="02070309020205020404" pitchFamily="49" charset="0"/>
              </a:rPr>
              <a:t>"default"</a:t>
            </a:r>
            <a:r>
              <a:rPr lang="en-US" dirty="0"/>
              <a:t> recipe file.</a:t>
            </a:r>
          </a:p>
          <a:p>
            <a:endParaRPr lang="en-US" dirty="0"/>
          </a:p>
        </p:txBody>
      </p:sp>
      <p:sp>
        <p:nvSpPr>
          <p:cNvPr id="7" name="Rectangle 6"/>
          <p:cNvSpPr/>
          <p:nvPr/>
        </p:nvSpPr>
        <p:spPr bwMode="auto">
          <a:xfrm>
            <a:off x="609600" y="5010212"/>
            <a:ext cx="7311251" cy="593710"/>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0263101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Remove Settings from the Kitchen Configuration</a:t>
            </a:r>
            <a:endParaRPr lang="en-US" sz="4800" dirty="0"/>
          </a:p>
        </p:txBody>
      </p:sp>
      <p:sp>
        <p:nvSpPr>
          <p:cNvPr id="3" name="Content Placeholder 2"/>
          <p:cNvSpPr>
            <a:spLocks noGrp="1"/>
          </p:cNvSpPr>
          <p:nvPr>
            <p:ph sz="quarter" idx="10"/>
          </p:nvPr>
        </p:nvSpPr>
        <p:spPr/>
        <p:txBody>
          <a:bodyPr>
            <a:normAutofit fontScale="92500" lnSpcReduction="10000"/>
          </a:bodyPr>
          <a:lstStyle/>
          <a:p>
            <a:r>
              <a:rPr lang="en-US" dirty="0"/>
              <a:t>---</a:t>
            </a:r>
          </a:p>
          <a:p>
            <a:r>
              <a:rPr lang="en-US" dirty="0"/>
              <a:t>driver:</a:t>
            </a:r>
          </a:p>
          <a:p>
            <a:r>
              <a:rPr lang="en-US" dirty="0"/>
              <a:t>  name: vagrant</a:t>
            </a:r>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platforms:</a:t>
            </a:r>
          </a:p>
          <a:p>
            <a:r>
              <a:rPr lang="en-US" dirty="0"/>
              <a:t>  - name: ubuntu-14.04</a:t>
            </a:r>
          </a:p>
          <a:p>
            <a:r>
              <a:rPr lang="en-US" dirty="0"/>
              <a:t>  - name</a:t>
            </a:r>
            <a:r>
              <a:rPr lang="en-US"/>
              <a:t>: </a:t>
            </a:r>
            <a:r>
              <a:rPr lang="en-US" smtClean="0"/>
              <a:t>centos-7.1</a:t>
            </a:r>
            <a:endParaRPr lang="en-US" dirty="0"/>
          </a:p>
          <a:p>
            <a:endParaRPr lang="en-US" dirty="0"/>
          </a:p>
          <a:p>
            <a:r>
              <a:rPr lang="en-US" dirty="0"/>
              <a:t>suites</a:t>
            </a:r>
            <a:r>
              <a:rPr lang="en-US" dirty="0" smtClean="0"/>
              <a:t>:</a:t>
            </a:r>
          </a:p>
          <a:p>
            <a:r>
              <a:rPr lang="en-US" dirty="0" smtClean="0"/>
              <a:t># ... REMAINDER OF THE KITCHEN CONFIGURATION FILE ...</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
            </a:r>
            <a:r>
              <a:rPr lang="en-US" dirty="0" err="1" smtClean="0"/>
              <a:t>kitchen.yml</a:t>
            </a:r>
            <a:endParaRPr lang="en-US" dirty="0"/>
          </a:p>
        </p:txBody>
      </p:sp>
      <p:sp>
        <p:nvSpPr>
          <p:cNvPr id="7" name="Text Placeholder 4"/>
          <p:cNvSpPr>
            <a:spLocks noGrp="1"/>
          </p:cNvSpPr>
          <p:nvPr>
            <p:ph type="body" sz="quarter" idx="12"/>
          </p:nvPr>
        </p:nvSpPr>
        <p:spPr>
          <a:xfrm>
            <a:off x="1123950" y="3026346"/>
            <a:ext cx="14404975" cy="658813"/>
          </a:xfrm>
        </p:spPr>
        <p:txBody>
          <a:bodyPr/>
          <a:lstStyle/>
          <a:p>
            <a:r>
              <a:rPr lang="en-US" dirty="0" smtClean="0"/>
              <a:t>-</a:t>
            </a:r>
            <a:endParaRPr lang="en-US" dirty="0"/>
          </a:p>
        </p:txBody>
      </p:sp>
      <p:sp>
        <p:nvSpPr>
          <p:cNvPr id="8" name="Rectangle 7"/>
          <p:cNvSpPr/>
          <p:nvPr/>
        </p:nvSpPr>
        <p:spPr bwMode="auto">
          <a:xfrm>
            <a:off x="1128943" y="5748771"/>
            <a:ext cx="14394028" cy="1114103"/>
          </a:xfrm>
          <a:prstGeom prst="rect">
            <a:avLst/>
          </a:prstGeom>
          <a:solidFill>
            <a:srgbClr val="FF0000">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sz="4720" dirty="0" smtClean="0">
                <a:solidFill>
                  <a:schemeClr val="tx2"/>
                </a:solidFill>
                <a:latin typeface="Courier New"/>
                <a:cs typeface="Courier New"/>
              </a:rPr>
              <a:t>-</a:t>
            </a:r>
          </a:p>
        </p:txBody>
      </p:sp>
    </p:spTree>
    <p:extLst>
      <p:ext uri="{BB962C8B-B14F-4D97-AF65-F5344CB8AC3E}">
        <p14:creationId xmlns:p14="http://schemas.microsoft.com/office/powerpoint/2010/main" val="253639662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Settings to the Kitchen Configuration</a:t>
            </a:r>
            <a:endParaRPr lang="en-US" dirty="0"/>
          </a:p>
        </p:txBody>
      </p:sp>
      <p:sp>
        <p:nvSpPr>
          <p:cNvPr id="3" name="Content Placeholder 2"/>
          <p:cNvSpPr>
            <a:spLocks noGrp="1"/>
          </p:cNvSpPr>
          <p:nvPr>
            <p:ph sz="quarter" idx="10"/>
          </p:nvPr>
        </p:nvSpPr>
        <p:spPr/>
        <p:txBody>
          <a:bodyPr>
            <a:normAutofit fontScale="92500" lnSpcReduction="10000"/>
          </a:bodyPr>
          <a:lstStyle/>
          <a:p>
            <a:r>
              <a:rPr lang="en-US" dirty="0"/>
              <a:t>---</a:t>
            </a:r>
          </a:p>
          <a:p>
            <a:r>
              <a:rPr lang="en-US" dirty="0"/>
              <a:t>driver:</a:t>
            </a:r>
          </a:p>
          <a:p>
            <a:r>
              <a:rPr lang="en-US" dirty="0"/>
              <a:t>  name: </a:t>
            </a:r>
            <a:r>
              <a:rPr lang="en-US" dirty="0" err="1" smtClean="0"/>
              <a:t>docker</a:t>
            </a:r>
            <a:endParaRPr lang="en-US" dirty="0"/>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platforms:</a:t>
            </a:r>
          </a:p>
          <a:p>
            <a:r>
              <a:rPr lang="en-US" dirty="0"/>
              <a:t>  - name: </a:t>
            </a:r>
            <a:r>
              <a:rPr lang="en-US" dirty="0" smtClean="0"/>
              <a:t>centos-6.7</a:t>
            </a:r>
            <a:endParaRPr lang="en-US" dirty="0"/>
          </a:p>
          <a:p>
            <a:endParaRPr lang="en-US" dirty="0"/>
          </a:p>
          <a:p>
            <a:r>
              <a:rPr lang="en-US" dirty="0"/>
              <a:t>suites:</a:t>
            </a:r>
          </a:p>
          <a:p>
            <a:r>
              <a:rPr lang="en-US" dirty="0"/>
              <a:t># ... REMAINDER OF THE KITCHEN CONFIGURATION FILE ..</a:t>
            </a:r>
            <a:r>
              <a:rPr lang="en-US" dirty="0" smtClean="0"/>
              <a:t>.</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
            </a:r>
            <a:r>
              <a:rPr lang="en-US" dirty="0" err="1" smtClean="0"/>
              <a:t>kitchen.yml</a:t>
            </a:r>
            <a:endParaRPr lang="en-US" dirty="0"/>
          </a:p>
        </p:txBody>
      </p:sp>
      <p:sp>
        <p:nvSpPr>
          <p:cNvPr id="12" name="Text Placeholder 5"/>
          <p:cNvSpPr>
            <a:spLocks noGrp="1"/>
          </p:cNvSpPr>
          <p:nvPr>
            <p:ph type="body" sz="quarter" idx="13"/>
          </p:nvPr>
        </p:nvSpPr>
        <p:spPr>
          <a:xfrm>
            <a:off x="1112838" y="2981610"/>
            <a:ext cx="14404975" cy="627063"/>
          </a:xfrm>
        </p:spPr>
        <p:txBody>
          <a:bodyPr/>
          <a:lstStyle/>
          <a:p>
            <a:endParaRPr lang="en-US" dirty="0"/>
          </a:p>
        </p:txBody>
      </p:sp>
      <p:sp>
        <p:nvSpPr>
          <p:cNvPr id="13" name="Rectangle 12"/>
          <p:cNvSpPr/>
          <p:nvPr/>
        </p:nvSpPr>
        <p:spPr bwMode="auto">
          <a:xfrm>
            <a:off x="1128943" y="5739755"/>
            <a:ext cx="14394028" cy="642784"/>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41958965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List</a:t>
            </a:r>
            <a:endParaRPr lang="en-US" dirty="0"/>
          </a:p>
        </p:txBody>
      </p:sp>
      <p:sp>
        <p:nvSpPr>
          <p:cNvPr id="3" name="Content Placeholder 2"/>
          <p:cNvSpPr>
            <a:spLocks noGrp="1"/>
          </p:cNvSpPr>
          <p:nvPr>
            <p:ph type="subTitle" idx="1"/>
          </p:nvPr>
        </p:nvSpPr>
        <p:spPr>
          <a:xfrm>
            <a:off x="1671638" y="3271838"/>
            <a:ext cx="12319000" cy="4553028"/>
          </a:xfrm>
        </p:spPr>
        <p:txBody>
          <a:bodyPr/>
          <a:lstStyle/>
          <a:p>
            <a:r>
              <a:rPr lang="en-US" dirty="0" smtClean="0"/>
              <a:t>Kitchen defines a list of instances, or test matrix, based on the </a:t>
            </a:r>
            <a:r>
              <a:rPr lang="en-US" b="1" dirty="0" smtClean="0"/>
              <a:t>platforms</a:t>
            </a:r>
            <a:r>
              <a:rPr lang="en-US" dirty="0" smtClean="0"/>
              <a:t> multiplied by the </a:t>
            </a:r>
            <a:r>
              <a:rPr lang="en-US" b="1" dirty="0" smtClean="0"/>
              <a:t>suites</a:t>
            </a:r>
            <a:r>
              <a:rPr lang="en-US" dirty="0" smtClean="0"/>
              <a:t>.</a:t>
            </a:r>
          </a:p>
          <a:p>
            <a:endParaRPr lang="en-US" dirty="0"/>
          </a:p>
          <a:p>
            <a:pPr algn="ctr"/>
            <a:r>
              <a:rPr lang="en-US" dirty="0">
                <a:cs typeface="Courier New" panose="02070309020205020404" pitchFamily="49" charset="0"/>
              </a:rPr>
              <a:t>PLATFORMS x SUITES</a:t>
            </a:r>
          </a:p>
          <a:p>
            <a:pPr algn="ctr"/>
            <a:endParaRPr lang="en-US"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Running </a:t>
            </a:r>
            <a:r>
              <a:rPr lang="en-US" b="1" dirty="0">
                <a:latin typeface="Courier New" charset="0"/>
                <a:ea typeface="Courier New" charset="0"/>
                <a:cs typeface="Courier New" charset="0"/>
              </a:rPr>
              <a:t>kitchen list</a:t>
            </a:r>
            <a:r>
              <a:rPr lang="en-US" dirty="0">
                <a:cs typeface="Courier New" panose="02070309020205020404" pitchFamily="49" charset="0"/>
              </a:rPr>
              <a:t> will show that matrix.</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8407963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Instance           Driver  </a:t>
            </a:r>
            <a:r>
              <a:rPr lang="en-US" sz="2400" dirty="0" err="1"/>
              <a:t>Provisioner</a:t>
            </a:r>
            <a:r>
              <a:rPr lang="en-US" sz="2400" dirty="0"/>
              <a:t>  Verifier  Transport  Last Action</a:t>
            </a:r>
          </a:p>
          <a:p>
            <a:r>
              <a:rPr lang="en-US" sz="2400" dirty="0"/>
              <a:t>default-centos-67  </a:t>
            </a:r>
            <a:r>
              <a:rPr lang="en-US" sz="2400" dirty="0" err="1"/>
              <a:t>Docker</a:t>
            </a:r>
            <a:r>
              <a:rPr lang="en-US" sz="2400" dirty="0"/>
              <a:t>  </a:t>
            </a:r>
            <a:r>
              <a:rPr lang="en-US" sz="2400" dirty="0" err="1"/>
              <a:t>ChefZero</a:t>
            </a:r>
            <a:r>
              <a:rPr lang="en-US" sz="2400" dirty="0"/>
              <a:t>     Busser    </a:t>
            </a:r>
            <a:r>
              <a:rPr lang="en-US" sz="2400" dirty="0" err="1"/>
              <a:t>Ssh</a:t>
            </a:r>
            <a:r>
              <a:rPr lang="en-US" sz="2400" dirty="0"/>
              <a:t>        &lt;Not Created&gt;</a:t>
            </a:r>
          </a:p>
        </p:txBody>
      </p:sp>
      <p:sp>
        <p:nvSpPr>
          <p:cNvPr id="3" name="Text Placeholder 2"/>
          <p:cNvSpPr>
            <a:spLocks noGrp="1"/>
          </p:cNvSpPr>
          <p:nvPr>
            <p:ph type="body" sz="quarter" idx="11"/>
          </p:nvPr>
        </p:nvSpPr>
        <p:spPr/>
        <p:txBody>
          <a:bodyPr/>
          <a:lstStyle/>
          <a:p>
            <a:r>
              <a:rPr lang="en-US" dirty="0" smtClean="0"/>
              <a:t>&gt; kitchen list</a:t>
            </a:r>
            <a:endParaRPr lang="en-US" dirty="0"/>
          </a:p>
        </p:txBody>
      </p:sp>
      <p:sp>
        <p:nvSpPr>
          <p:cNvPr id="4" name="Content Placeholder 3"/>
          <p:cNvSpPr>
            <a:spLocks noGrp="1"/>
          </p:cNvSpPr>
          <p:nvPr>
            <p:ph sz="quarter" idx="12"/>
          </p:nvPr>
        </p:nvSpPr>
        <p:spPr>
          <a:xfrm>
            <a:off x="1105603" y="2738309"/>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View the Test Matrix for Test Kitchen</a:t>
            </a:r>
            <a:endParaRPr lang="en-US" dirty="0"/>
          </a:p>
        </p:txBody>
      </p:sp>
    </p:spTree>
    <p:extLst>
      <p:ext uri="{BB962C8B-B14F-4D97-AF65-F5344CB8AC3E}">
        <p14:creationId xmlns:p14="http://schemas.microsoft.com/office/powerpoint/2010/main" val="365232964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Create</a:t>
            </a:r>
            <a:endParaRPr lang="en-US" dirty="0"/>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create [</a:t>
            </a:r>
            <a:r>
              <a:rPr lang="en-US" b="1" dirty="0" err="1">
                <a:solidFill>
                  <a:schemeClr val="bg1"/>
                </a:solidFill>
                <a:latin typeface="Courier New" panose="02070309020205020404" pitchFamily="49" charset="0"/>
                <a:cs typeface="Courier New" panose="02070309020205020404" pitchFamily="49" charset="0"/>
              </a:rPr>
              <a:t>INSTANCE|REGEXP|all</a:t>
            </a:r>
            <a:r>
              <a:rPr lang="en-US" b="1" dirty="0" smtClean="0">
                <a:solidFill>
                  <a:schemeClr val="bg1"/>
                </a:solidFill>
                <a:latin typeface="Courier New" panose="02070309020205020404" pitchFamily="49" charset="0"/>
                <a:cs typeface="Courier New" panose="02070309020205020404" pitchFamily="49" charset="0"/>
              </a:rPr>
              <a:t>]</a:t>
            </a:r>
            <a:endParaRPr lang="en-US" b="1" dirty="0">
              <a:solidFill>
                <a:schemeClr val="bg1"/>
              </a:solidFill>
              <a:latin typeface="Courier New" panose="02070309020205020404" pitchFamily="49" charset="0"/>
              <a:cs typeface="Courier New" panose="02070309020205020404" pitchFamily="49" charset="0"/>
            </a:endParaRP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b="1"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7074144"/>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smtClean="0">
                <a:latin typeface="Courier New" panose="02070309020205020404" pitchFamily="49" charset="0"/>
                <a:cs typeface="Courier New" panose="02070309020205020404" pitchFamily="49" charset="0"/>
              </a:rPr>
              <a:t>Create </a:t>
            </a:r>
            <a:r>
              <a:rPr lang="en-US" b="1" dirty="0">
                <a:latin typeface="Courier New" panose="02070309020205020404" pitchFamily="49" charset="0"/>
                <a:cs typeface="Courier New" panose="02070309020205020404" pitchFamily="49" charset="0"/>
              </a:rPr>
              <a:t>one or more instances.</a:t>
            </a:r>
          </a:p>
        </p:txBody>
      </p:sp>
    </p:spTree>
    <p:extLst>
      <p:ext uri="{BB962C8B-B14F-4D97-AF65-F5344CB8AC3E}">
        <p14:creationId xmlns:p14="http://schemas.microsoft.com/office/powerpoint/2010/main" val="201065134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Converge</a:t>
            </a:r>
            <a:endParaRPr lang="en-US" dirty="0"/>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converge [</a:t>
            </a:r>
            <a:r>
              <a:rPr lang="en-US" b="1" dirty="0" err="1">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Create the instance (if necessary) and then apply</a:t>
            </a:r>
          </a:p>
          <a:p>
            <a:r>
              <a:rPr lang="en-US" b="1" dirty="0">
                <a:latin typeface="Courier New" panose="02070309020205020404" pitchFamily="49" charset="0"/>
                <a:cs typeface="Courier New" panose="02070309020205020404" pitchFamily="49" charset="0"/>
              </a:rPr>
              <a:t>the run list to one or more instances.</a:t>
            </a:r>
          </a:p>
        </p:txBody>
      </p:sp>
      <p:sp>
        <p:nvSpPr>
          <p:cNvPr id="9" name="Rounded Rectangle 8"/>
          <p:cNvSpPr/>
          <p:nvPr/>
        </p:nvSpPr>
        <p:spPr bwMode="auto">
          <a:xfrm>
            <a:off x="1671638" y="7074144"/>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0" name="Rounded Rectangle 9"/>
          <p:cNvSpPr/>
          <p:nvPr/>
        </p:nvSpPr>
        <p:spPr bwMode="auto">
          <a:xfrm>
            <a:off x="6091092" y="7074144"/>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11" name="Rounded Rectangle 10"/>
          <p:cNvSpPr/>
          <p:nvPr/>
        </p:nvSpPr>
        <p:spPr bwMode="auto">
          <a:xfrm>
            <a:off x="9330071" y="7074144"/>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14" name="Right Arrow 13"/>
          <p:cNvSpPr/>
          <p:nvPr/>
        </p:nvSpPr>
        <p:spPr bwMode="auto">
          <a:xfrm>
            <a:off x="5672309"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5" name="Right Arrow 14"/>
          <p:cNvSpPr/>
          <p:nvPr/>
        </p:nvSpPr>
        <p:spPr bwMode="auto">
          <a:xfrm>
            <a:off x="8897824"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3796861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TDD and BDD</a:t>
            </a:r>
            <a:endParaRPr lang="en-US" dirty="0"/>
          </a:p>
        </p:txBody>
      </p:sp>
      <p:sp>
        <p:nvSpPr>
          <p:cNvPr id="3" name="Subtitle 2"/>
          <p:cNvSpPr>
            <a:spLocks noGrp="1"/>
          </p:cNvSpPr>
          <p:nvPr>
            <p:ph type="subTitle" idx="1"/>
          </p:nvPr>
        </p:nvSpPr>
        <p:spPr/>
        <p:txBody>
          <a:bodyPr/>
          <a:lstStyle/>
          <a:p>
            <a:r>
              <a:rPr lang="en-US" sz="3200" b="1" dirty="0"/>
              <a:t>TDD </a:t>
            </a:r>
            <a:r>
              <a:rPr lang="en-US" sz="3200" dirty="0"/>
              <a:t>is a workflow process.</a:t>
            </a:r>
          </a:p>
          <a:p>
            <a:endParaRPr lang="en-US" sz="3200" b="1" dirty="0"/>
          </a:p>
          <a:p>
            <a:r>
              <a:rPr lang="en-US" sz="3200" b="1" dirty="0"/>
              <a:t>BDD </a:t>
            </a:r>
            <a:r>
              <a:rPr lang="en-US" sz="3200" dirty="0"/>
              <a:t>influences the language we use to write tests and how we focus on the tests that matter.</a:t>
            </a:r>
          </a:p>
        </p:txBody>
      </p:sp>
    </p:spTree>
    <p:extLst>
      <p:ext uri="{BB962C8B-B14F-4D97-AF65-F5344CB8AC3E}">
        <p14:creationId xmlns:p14="http://schemas.microsoft.com/office/powerpoint/2010/main" val="33710822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Verify</a:t>
            </a:r>
            <a:endParaRPr lang="en-US" dirty="0"/>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a:t>
            </a:r>
            <a:r>
              <a:rPr lang="en-US" b="1" dirty="0" smtClean="0">
                <a:solidFill>
                  <a:schemeClr val="bg1"/>
                </a:solidFill>
                <a:latin typeface="Courier New" panose="02070309020205020404" pitchFamily="49" charset="0"/>
                <a:cs typeface="Courier New" panose="02070309020205020404" pitchFamily="49" charset="0"/>
              </a:rPr>
              <a:t>verify [</a:t>
            </a:r>
            <a:r>
              <a:rPr lang="en-US" b="1" dirty="0" err="1" smtClean="0">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7074144"/>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Create, converge, and verify one or more </a:t>
            </a:r>
          </a:p>
          <a:p>
            <a:r>
              <a:rPr lang="en-US" b="1" dirty="0">
                <a:latin typeface="Courier New" panose="02070309020205020404" pitchFamily="49" charset="0"/>
                <a:cs typeface="Courier New" panose="02070309020205020404" pitchFamily="49" charset="0"/>
              </a:rPr>
              <a:t>instances.</a:t>
            </a:r>
          </a:p>
        </p:txBody>
      </p:sp>
      <p:sp>
        <p:nvSpPr>
          <p:cNvPr id="7" name="Rounded Rectangle 6"/>
          <p:cNvSpPr/>
          <p:nvPr/>
        </p:nvSpPr>
        <p:spPr bwMode="auto">
          <a:xfrm>
            <a:off x="6091092" y="7074144"/>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8" name="Rounded Rectangle 7"/>
          <p:cNvSpPr/>
          <p:nvPr/>
        </p:nvSpPr>
        <p:spPr bwMode="auto">
          <a:xfrm>
            <a:off x="9330071" y="7074144"/>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9" name="Rounded Rectangle 8"/>
          <p:cNvSpPr/>
          <p:nvPr/>
        </p:nvSpPr>
        <p:spPr bwMode="auto">
          <a:xfrm>
            <a:off x="12739539" y="7081537"/>
            <a:ext cx="2743200"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0" name="Right Arrow 9"/>
          <p:cNvSpPr/>
          <p:nvPr/>
        </p:nvSpPr>
        <p:spPr bwMode="auto">
          <a:xfrm>
            <a:off x="5672309"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2" name="Right Arrow 11"/>
          <p:cNvSpPr/>
          <p:nvPr/>
        </p:nvSpPr>
        <p:spPr bwMode="auto">
          <a:xfrm>
            <a:off x="8897824"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4" name="Right Arrow 13"/>
          <p:cNvSpPr/>
          <p:nvPr/>
        </p:nvSpPr>
        <p:spPr bwMode="auto">
          <a:xfrm>
            <a:off x="12360956" y="7066751"/>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8482571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(v1.4.2)</a:t>
            </a:r>
          </a:p>
          <a:p>
            <a:r>
              <a:rPr lang="en-US" dirty="0"/>
              <a:t>-----&gt; Creating &lt;default-centos-67&gt;...</a:t>
            </a:r>
          </a:p>
          <a:p>
            <a:r>
              <a:rPr lang="en-US" dirty="0"/>
              <a:t>       Sending build context to </a:t>
            </a:r>
            <a:r>
              <a:rPr lang="en-US" dirty="0" err="1"/>
              <a:t>Docker</a:t>
            </a:r>
            <a:r>
              <a:rPr lang="en-US" dirty="0"/>
              <a:t> daemon 26.11 </a:t>
            </a:r>
            <a:r>
              <a:rPr lang="en-US" dirty="0" err="1"/>
              <a:t>kB</a:t>
            </a:r>
            <a:endParaRPr lang="en-US" dirty="0"/>
          </a:p>
          <a:p>
            <a:r>
              <a:rPr lang="en-US" dirty="0"/>
              <a:t>       Sending build context to </a:t>
            </a:r>
            <a:r>
              <a:rPr lang="en-US" dirty="0" err="1"/>
              <a:t>Docker</a:t>
            </a:r>
            <a:r>
              <a:rPr lang="en-US" dirty="0"/>
              <a:t> daemon</a:t>
            </a:r>
          </a:p>
          <a:p>
            <a:r>
              <a:rPr lang="en-US" dirty="0"/>
              <a:t>       Step 0 : FROM centos:centos6</a:t>
            </a:r>
          </a:p>
          <a:p>
            <a:r>
              <a:rPr lang="en-US" dirty="0"/>
              <a:t>       centos6: Pulling from centos</a:t>
            </a:r>
          </a:p>
          <a:p>
            <a:r>
              <a:rPr lang="en-US" dirty="0"/>
              <a:t>       47d44cb6f252: Pulling </a:t>
            </a:r>
            <a:r>
              <a:rPr lang="en-US" dirty="0" err="1"/>
              <a:t>fs</a:t>
            </a:r>
            <a:r>
              <a:rPr lang="en-US" dirty="0"/>
              <a:t> layer</a:t>
            </a:r>
          </a:p>
          <a:p>
            <a:r>
              <a:rPr lang="en-US" dirty="0" smtClean="0"/>
              <a:t>       ...</a:t>
            </a:r>
          </a:p>
          <a:p>
            <a:r>
              <a:rPr lang="en-US" dirty="0"/>
              <a:t> </a:t>
            </a:r>
            <a:r>
              <a:rPr lang="en-US" dirty="0" smtClean="0"/>
              <a:t>      Finished </a:t>
            </a:r>
            <a:r>
              <a:rPr lang="en-US" dirty="0"/>
              <a:t>creating &lt;default-centos-67&gt; (2m28.65s).</a:t>
            </a:r>
          </a:p>
          <a:p>
            <a:r>
              <a:rPr lang="en-US" dirty="0"/>
              <a:t>-----&gt; Kitchen is finished. (2m29.39s</a:t>
            </a:r>
            <a:r>
              <a:rPr lang="en-US" dirty="0" smtClean="0"/>
              <a:t>)</a:t>
            </a:r>
          </a:p>
        </p:txBody>
      </p:sp>
      <p:sp>
        <p:nvSpPr>
          <p:cNvPr id="3" name="Text Placeholder 2"/>
          <p:cNvSpPr>
            <a:spLocks noGrp="1"/>
          </p:cNvSpPr>
          <p:nvPr>
            <p:ph type="body" sz="quarter" idx="11"/>
          </p:nvPr>
        </p:nvSpPr>
        <p:spPr/>
        <p:txBody>
          <a:bodyPr/>
          <a:lstStyle/>
          <a:p>
            <a:r>
              <a:rPr lang="en-US" dirty="0" smtClean="0"/>
              <a:t>&gt; kitchen create</a:t>
            </a:r>
            <a:endParaRPr lang="en-US" dirty="0"/>
          </a:p>
        </p:txBody>
      </p:sp>
      <p:sp>
        <p:nvSpPr>
          <p:cNvPr id="4" name="Content Placeholder 3"/>
          <p:cNvSpPr>
            <a:spLocks noGrp="1"/>
          </p:cNvSpPr>
          <p:nvPr>
            <p:ph sz="quarter" idx="12"/>
          </p:nvPr>
        </p:nvSpPr>
        <p:spPr>
          <a:xfrm>
            <a:off x="1127883" y="2849721"/>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Create the Virtual Instance</a:t>
            </a:r>
            <a:endParaRPr lang="en-US" dirty="0"/>
          </a:p>
        </p:txBody>
      </p:sp>
      <p:sp>
        <p:nvSpPr>
          <p:cNvPr id="6" name="Rectangle 5"/>
          <p:cNvSpPr/>
          <p:nvPr/>
        </p:nvSpPr>
        <p:spPr bwMode="auto">
          <a:xfrm>
            <a:off x="1128943" y="7054397"/>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4879877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 Running legacy login </a:t>
            </a:r>
            <a:r>
              <a:rPr lang="en-US" dirty="0"/>
              <a:t>for '</a:t>
            </a:r>
            <a:r>
              <a:rPr lang="en-US" dirty="0" err="1"/>
              <a:t>Docker</a:t>
            </a:r>
            <a:r>
              <a:rPr lang="en-US" dirty="0"/>
              <a:t>' </a:t>
            </a:r>
            <a:r>
              <a:rPr lang="en-US" dirty="0" smtClean="0"/>
              <a:t>Driver</a:t>
            </a:r>
          </a:p>
          <a:p>
            <a:r>
              <a:rPr lang="en-US" dirty="0" smtClean="0"/>
              <a:t>Last </a:t>
            </a:r>
            <a:r>
              <a:rPr lang="en-US" dirty="0"/>
              <a:t>login: Thu Feb 18 21:21:39 2016 </a:t>
            </a:r>
            <a:r>
              <a:rPr lang="en-US" dirty="0" smtClean="0"/>
              <a:t>from 172.17.42.1</a:t>
            </a:r>
          </a:p>
          <a:p>
            <a:r>
              <a:rPr lang="en-US" dirty="0" smtClean="0"/>
              <a:t>[kitchen@4eae2dd9e741 </a:t>
            </a:r>
            <a:r>
              <a:rPr lang="en-US" dirty="0"/>
              <a:t>~]$</a:t>
            </a:r>
          </a:p>
        </p:txBody>
      </p:sp>
      <p:sp>
        <p:nvSpPr>
          <p:cNvPr id="3" name="Text Placeholder 2"/>
          <p:cNvSpPr>
            <a:spLocks noGrp="1"/>
          </p:cNvSpPr>
          <p:nvPr>
            <p:ph type="body" sz="quarter" idx="11"/>
          </p:nvPr>
        </p:nvSpPr>
        <p:spPr/>
        <p:txBody>
          <a:bodyPr/>
          <a:lstStyle/>
          <a:p>
            <a:r>
              <a:rPr lang="en-US" dirty="0" smtClean="0"/>
              <a:t>&gt; kitchen login</a:t>
            </a:r>
            <a:endParaRPr lang="en-US" dirty="0"/>
          </a:p>
        </p:txBody>
      </p:sp>
      <p:sp>
        <p:nvSpPr>
          <p:cNvPr id="4" name="Content Placeholder 3"/>
          <p:cNvSpPr>
            <a:spLocks noGrp="1"/>
          </p:cNvSpPr>
          <p:nvPr>
            <p:ph sz="quarter" idx="12"/>
          </p:nvPr>
        </p:nvSpPr>
        <p:spPr>
          <a:xfrm>
            <a:off x="1127883" y="331845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Inspect the Virtual Instance</a:t>
            </a:r>
            <a:endParaRPr lang="en-US" dirty="0"/>
          </a:p>
        </p:txBody>
      </p:sp>
    </p:spTree>
    <p:extLst>
      <p:ext uri="{BB962C8B-B14F-4D97-AF65-F5344CB8AC3E}">
        <p14:creationId xmlns:p14="http://schemas.microsoft.com/office/powerpoint/2010/main" val="198884708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logout</a:t>
            </a:r>
          </a:p>
          <a:p>
            <a:r>
              <a:rPr lang="en-US" dirty="0" smtClean="0"/>
              <a:t>Connection to </a:t>
            </a:r>
            <a:r>
              <a:rPr lang="en-US" dirty="0" err="1" smtClean="0"/>
              <a:t>localhost</a:t>
            </a:r>
            <a:r>
              <a:rPr lang="en-US" dirty="0" smtClean="0"/>
              <a:t> closed.</a:t>
            </a:r>
          </a:p>
          <a:p>
            <a:r>
              <a:rPr lang="en-US" dirty="0"/>
              <a:t>[chef@ip-172-31-14-170 </a:t>
            </a:r>
            <a:r>
              <a:rPr lang="en-US" dirty="0" err="1"/>
              <a:t>httpd</a:t>
            </a:r>
            <a:r>
              <a:rPr lang="en-US" dirty="0"/>
              <a:t>]$</a:t>
            </a:r>
          </a:p>
        </p:txBody>
      </p:sp>
      <p:sp>
        <p:nvSpPr>
          <p:cNvPr id="3" name="Text Placeholder 2"/>
          <p:cNvSpPr>
            <a:spLocks noGrp="1"/>
          </p:cNvSpPr>
          <p:nvPr>
            <p:ph type="body" sz="quarter" idx="11"/>
          </p:nvPr>
        </p:nvSpPr>
        <p:spPr/>
        <p:txBody>
          <a:bodyPr/>
          <a:lstStyle/>
          <a:p>
            <a:r>
              <a:rPr lang="en-US" dirty="0"/>
              <a:t>[kitchen@4eae2dd9e741 </a:t>
            </a:r>
            <a:r>
              <a:rPr lang="en-US" dirty="0" smtClean="0"/>
              <a:t>~]$ exit</a:t>
            </a:r>
            <a:endParaRPr lang="en-US" dirty="0"/>
          </a:p>
        </p:txBody>
      </p:sp>
      <p:sp>
        <p:nvSpPr>
          <p:cNvPr id="4" name="Content Placeholder 3"/>
          <p:cNvSpPr>
            <a:spLocks noGrp="1"/>
          </p:cNvSpPr>
          <p:nvPr>
            <p:ph sz="quarter" idx="12"/>
          </p:nvPr>
        </p:nvSpPr>
        <p:spPr>
          <a:xfrm>
            <a:off x="1127883" y="331845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Exit the Virtual Instance</a:t>
            </a:r>
            <a:endParaRPr lang="en-US" dirty="0"/>
          </a:p>
        </p:txBody>
      </p:sp>
    </p:spTree>
    <p:extLst>
      <p:ext uri="{BB962C8B-B14F-4D97-AF65-F5344CB8AC3E}">
        <p14:creationId xmlns:p14="http://schemas.microsoft.com/office/powerpoint/2010/main" val="190289703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(v1.4.2)</a:t>
            </a:r>
          </a:p>
          <a:p>
            <a:r>
              <a:rPr lang="en-US" dirty="0"/>
              <a:t>-----&gt; Converging &lt;default-centos-67&gt;...</a:t>
            </a:r>
          </a:p>
          <a:p>
            <a:r>
              <a:rPr lang="en-US" dirty="0"/>
              <a:t>$$$$$$ Running legacy converge for '</a:t>
            </a:r>
            <a:r>
              <a:rPr lang="en-US" dirty="0" err="1"/>
              <a:t>Docker</a:t>
            </a:r>
            <a:r>
              <a:rPr lang="en-US" dirty="0"/>
              <a:t>' Driver</a:t>
            </a:r>
          </a:p>
          <a:p>
            <a:r>
              <a:rPr lang="en-US" dirty="0" smtClean="0"/>
              <a:t>       ...</a:t>
            </a:r>
          </a:p>
          <a:p>
            <a:r>
              <a:rPr lang="en-US" dirty="0" smtClean="0"/>
              <a:t>-</a:t>
            </a:r>
            <a:r>
              <a:rPr lang="en-US" dirty="0"/>
              <a:t>----&gt; Installing Chef Omnibus (install only if missing</a:t>
            </a:r>
            <a:r>
              <a:rPr lang="en-US" dirty="0" smtClean="0"/>
              <a:t>)</a:t>
            </a:r>
          </a:p>
          <a:p>
            <a:r>
              <a:rPr lang="en-US" dirty="0" smtClean="0"/>
              <a:t>       Downloading </a:t>
            </a:r>
            <a:r>
              <a:rPr lang="en-US" dirty="0"/>
              <a:t>https://</a:t>
            </a:r>
            <a:r>
              <a:rPr lang="en-US" dirty="0" err="1"/>
              <a:t>www.chef.io</a:t>
            </a:r>
            <a:r>
              <a:rPr lang="en-US" dirty="0"/>
              <a:t>/chef/</a:t>
            </a:r>
            <a:r>
              <a:rPr lang="en-US" dirty="0" err="1"/>
              <a:t>install.sh</a:t>
            </a:r>
            <a:r>
              <a:rPr lang="en-US" dirty="0"/>
              <a:t> to </a:t>
            </a:r>
            <a:r>
              <a:rPr lang="en-US" dirty="0" smtClean="0"/>
              <a:t>file...</a:t>
            </a:r>
            <a:endParaRPr lang="en-US" dirty="0"/>
          </a:p>
          <a:p>
            <a:r>
              <a:rPr lang="en-US" dirty="0" smtClean="0"/>
              <a:t>       </a:t>
            </a:r>
            <a:r>
              <a:rPr lang="en-US" dirty="0"/>
              <a:t>resolving cookbooks for run list: ["</a:t>
            </a:r>
            <a:r>
              <a:rPr lang="en-US" dirty="0" err="1"/>
              <a:t>httpd</a:t>
            </a:r>
            <a:r>
              <a:rPr lang="en-US" dirty="0"/>
              <a:t>::default"</a:t>
            </a:r>
            <a:r>
              <a:rPr lang="en-US" dirty="0" smtClean="0"/>
              <a:t>] </a:t>
            </a:r>
          </a:p>
          <a:p>
            <a:r>
              <a:rPr lang="en-US" dirty="0" smtClean="0"/>
              <a:t>       ...     </a:t>
            </a:r>
          </a:p>
          <a:p>
            <a:r>
              <a:rPr lang="en-US" dirty="0" smtClean="0"/>
              <a:t>       Finished </a:t>
            </a:r>
            <a:r>
              <a:rPr lang="en-US" dirty="0"/>
              <a:t>converging &lt;default-centos-67&gt;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4" name="Content Placeholder 3"/>
          <p:cNvSpPr>
            <a:spLocks noGrp="1"/>
          </p:cNvSpPr>
          <p:nvPr>
            <p:ph sz="quarter" idx="12"/>
          </p:nvPr>
        </p:nvSpPr>
        <p:spPr>
          <a:xfrm>
            <a:off x="1127883" y="2849721"/>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Converge the Virtual Instance</a:t>
            </a:r>
            <a:endParaRPr lang="en-US" dirty="0"/>
          </a:p>
        </p:txBody>
      </p:sp>
      <p:sp>
        <p:nvSpPr>
          <p:cNvPr id="6" name="Rectangle 5"/>
          <p:cNvSpPr/>
          <p:nvPr/>
        </p:nvSpPr>
        <p:spPr bwMode="auto">
          <a:xfrm>
            <a:off x="1128943" y="4402832"/>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8" name="Rectangle 7"/>
          <p:cNvSpPr/>
          <p:nvPr/>
        </p:nvSpPr>
        <p:spPr bwMode="auto">
          <a:xfrm>
            <a:off x="1125384" y="6538335"/>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00686031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(v1.4.2)</a:t>
            </a:r>
          </a:p>
          <a:p>
            <a:r>
              <a:rPr lang="en-US" dirty="0"/>
              <a:t>-----&gt; Setting up &lt;default-centos-67&gt;...</a:t>
            </a:r>
          </a:p>
          <a:p>
            <a:r>
              <a:rPr lang="en-US" dirty="0" smtClean="0"/>
              <a:t>-</a:t>
            </a:r>
            <a:r>
              <a:rPr lang="en-US" dirty="0"/>
              <a:t>----&gt; Installing Busser (busser)</a:t>
            </a:r>
          </a:p>
          <a:p>
            <a:r>
              <a:rPr lang="en-US" dirty="0" smtClean="0"/>
              <a:t>-</a:t>
            </a:r>
            <a:r>
              <a:rPr lang="en-US" dirty="0"/>
              <a:t>----&gt; Verifying &lt;default-centos-67&gt;...</a:t>
            </a:r>
          </a:p>
          <a:p>
            <a:r>
              <a:rPr lang="en-US" dirty="0" smtClean="0"/>
              <a:t>-</a:t>
            </a:r>
            <a:r>
              <a:rPr lang="en-US" dirty="0"/>
              <a:t>----&gt; Running </a:t>
            </a:r>
            <a:r>
              <a:rPr lang="en-US" dirty="0" err="1"/>
              <a:t>serverspec</a:t>
            </a:r>
            <a:r>
              <a:rPr lang="en-US" dirty="0"/>
              <a:t> test suite</a:t>
            </a:r>
          </a:p>
          <a:p>
            <a:r>
              <a:rPr lang="en-US" dirty="0"/>
              <a:t>-----&gt; Installing </a:t>
            </a:r>
            <a:r>
              <a:rPr lang="en-US" dirty="0" err="1"/>
              <a:t>Serverspec</a:t>
            </a:r>
            <a:r>
              <a:rPr lang="en-US" dirty="0"/>
              <a:t>..</a:t>
            </a:r>
          </a:p>
          <a:p>
            <a:r>
              <a:rPr lang="en-US" dirty="0" smtClean="0"/>
              <a:t>-</a:t>
            </a:r>
            <a:r>
              <a:rPr lang="en-US" dirty="0"/>
              <a:t>----&gt; </a:t>
            </a:r>
            <a:r>
              <a:rPr lang="en-US" dirty="0" err="1"/>
              <a:t>serverspec</a:t>
            </a:r>
            <a:r>
              <a:rPr lang="en-US" dirty="0"/>
              <a:t> installed (version 2.24.1)</a:t>
            </a:r>
          </a:p>
          <a:p>
            <a:r>
              <a:rPr lang="en-US" dirty="0"/>
              <a:t>       /opt/chef/embedded/bin/ruby -I/</a:t>
            </a:r>
            <a:r>
              <a:rPr lang="en-US" dirty="0" err="1"/>
              <a:t>tmp</a:t>
            </a:r>
            <a:r>
              <a:rPr lang="en-US" dirty="0"/>
              <a:t>/verifier/suites/</a:t>
            </a:r>
            <a:r>
              <a:rPr lang="en-US" dirty="0" err="1"/>
              <a:t>serverspec</a:t>
            </a:r>
            <a:r>
              <a:rPr lang="en-US" dirty="0"/>
              <a:t> -I/</a:t>
            </a:r>
            <a:r>
              <a:rPr lang="en-US" dirty="0" err="1"/>
              <a:t>tmp</a:t>
            </a:r>
            <a:r>
              <a:rPr lang="en-US" dirty="0"/>
              <a:t>/verifier/gems/gems/rspec-support-3.3.0/lib:/</a:t>
            </a:r>
            <a:r>
              <a:rPr lang="en-US" dirty="0" err="1"/>
              <a:t>tmp</a:t>
            </a:r>
            <a:r>
              <a:rPr lang="en-US" dirty="0"/>
              <a:t>/verifier/gems/gems/rspec-core-3.3.2/lib /opt/chef/embedded/bin/</a:t>
            </a:r>
            <a:r>
              <a:rPr lang="en-US" dirty="0" err="1"/>
              <a:t>rspec</a:t>
            </a:r>
            <a:r>
              <a:rPr lang="en-US" dirty="0"/>
              <a:t> --pattern /</a:t>
            </a:r>
            <a:r>
              <a:rPr lang="en-US" dirty="0" err="1"/>
              <a:t>tmp</a:t>
            </a:r>
            <a:r>
              <a:rPr lang="en-US" dirty="0"/>
              <a:t>/verifier/suites/</a:t>
            </a:r>
            <a:r>
              <a:rPr lang="en-US" dirty="0" err="1"/>
              <a:t>serverspec</a:t>
            </a:r>
            <a:r>
              <a:rPr lang="en-US" dirty="0"/>
              <a:t>/\*\*/\*_</a:t>
            </a:r>
            <a:r>
              <a:rPr lang="en-US" dirty="0" err="1"/>
              <a:t>spec.rb</a:t>
            </a:r>
            <a:r>
              <a:rPr lang="en-US" dirty="0"/>
              <a:t> -</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4" name="Content Placeholder 3"/>
          <p:cNvSpPr>
            <a:spLocks noGrp="1"/>
          </p:cNvSpPr>
          <p:nvPr>
            <p:ph sz="quarter" idx="12"/>
          </p:nvPr>
        </p:nvSpPr>
        <p:spPr>
          <a:xfrm>
            <a:off x="1127883" y="3919257"/>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Execute the Tests Against the Virtual Instance</a:t>
            </a:r>
            <a:endParaRPr lang="en-US" dirty="0"/>
          </a:p>
        </p:txBody>
      </p:sp>
    </p:spTree>
    <p:extLst>
      <p:ext uri="{BB962C8B-B14F-4D97-AF65-F5344CB8AC3E}">
        <p14:creationId xmlns:p14="http://schemas.microsoft.com/office/powerpoint/2010/main" val="60246049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Failure Message</a:t>
            </a:r>
            <a:endParaRPr lang="en-US" dirty="0"/>
          </a:p>
        </p:txBody>
      </p:sp>
      <p:sp>
        <p:nvSpPr>
          <p:cNvPr id="3" name="Content Placeholder 2"/>
          <p:cNvSpPr>
            <a:spLocks noGrp="1"/>
          </p:cNvSpPr>
          <p:nvPr>
            <p:ph sz="quarter" idx="10"/>
          </p:nvPr>
        </p:nvSpPr>
        <p:spPr>
          <a:xfrm>
            <a:off x="609914" y="1348277"/>
            <a:ext cx="14934855" cy="6532350"/>
          </a:xfrm>
        </p:spPr>
        <p:txBody>
          <a:bodyPr>
            <a:noAutofit/>
          </a:bodyPr>
          <a:lstStyle/>
          <a:p>
            <a:r>
              <a:rPr lang="en-US" sz="2000" b="1" dirty="0">
                <a:solidFill>
                  <a:srgbClr val="FF0000"/>
                </a:solidFill>
              </a:rPr>
              <a:t>&gt;&gt;&gt;&gt;&gt;&gt; Verify failed on instance &lt;default-centos-67</a:t>
            </a:r>
            <a:r>
              <a:rPr lang="en-US" sz="2000" b="1" dirty="0" smtClean="0">
                <a:solidFill>
                  <a:srgbClr val="FF0000"/>
                </a:solidFill>
              </a:rPr>
              <a:t>&gt;.</a:t>
            </a:r>
          </a:p>
          <a:p>
            <a:r>
              <a:rPr lang="en-US" sz="2000" b="1" dirty="0" smtClean="0">
                <a:solidFill>
                  <a:srgbClr val="FF0000"/>
                </a:solidFill>
              </a:rPr>
              <a:t>&gt;&gt;&gt;&gt;&gt;&gt; </a:t>
            </a:r>
            <a:r>
              <a:rPr lang="en-US" sz="2000" b="1" dirty="0">
                <a:solidFill>
                  <a:srgbClr val="FF0000"/>
                </a:solidFill>
              </a:rPr>
              <a:t>Please see .kitchen/logs/default-centos-67.log for more </a:t>
            </a:r>
            <a:r>
              <a:rPr lang="en-US" sz="2000" b="1" dirty="0" smtClean="0">
                <a:solidFill>
                  <a:srgbClr val="FF0000"/>
                </a:solidFill>
              </a:rPr>
              <a:t>details</a:t>
            </a:r>
          </a:p>
          <a:p>
            <a:r>
              <a:rPr lang="en-US" sz="2000" b="1" dirty="0" smtClean="0">
                <a:solidFill>
                  <a:srgbClr val="FF0000"/>
                </a:solidFill>
              </a:rPr>
              <a:t>&gt;&gt;&gt;&gt;&gt;&gt; </a:t>
            </a:r>
            <a:r>
              <a:rPr lang="en-US" sz="2000" b="1" dirty="0">
                <a:solidFill>
                  <a:srgbClr val="FF0000"/>
                </a:solidFill>
              </a:rPr>
              <a:t>------Exception-</a:t>
            </a:r>
            <a:r>
              <a:rPr lang="en-US" sz="2000" b="1" dirty="0" smtClean="0">
                <a:solidFill>
                  <a:srgbClr val="FF0000"/>
                </a:solidFill>
              </a:rPr>
              <a:t>------</a:t>
            </a:r>
          </a:p>
          <a:p>
            <a:r>
              <a:rPr lang="en-US" sz="2000" b="1" dirty="0" smtClean="0">
                <a:solidFill>
                  <a:srgbClr val="FF0000"/>
                </a:solidFill>
              </a:rPr>
              <a:t>&gt;&gt;&gt;&gt;&gt;&gt; </a:t>
            </a:r>
            <a:r>
              <a:rPr lang="en-US" sz="2000" b="1" dirty="0">
                <a:solidFill>
                  <a:srgbClr val="FF0000"/>
                </a:solidFill>
              </a:rPr>
              <a:t>Class: Kitchen::</a:t>
            </a:r>
            <a:r>
              <a:rPr lang="en-US" sz="2000" b="1" dirty="0" err="1" smtClean="0">
                <a:solidFill>
                  <a:srgbClr val="FF0000"/>
                </a:solidFill>
              </a:rPr>
              <a:t>ActionFailed</a:t>
            </a:r>
            <a:endParaRPr lang="en-US" sz="2000" b="1" dirty="0" smtClean="0">
              <a:solidFill>
                <a:srgbClr val="FF0000"/>
              </a:solidFill>
            </a:endParaRPr>
          </a:p>
          <a:p>
            <a:r>
              <a:rPr lang="en-US" sz="2000" b="1" dirty="0" smtClean="0">
                <a:solidFill>
                  <a:srgbClr val="FF0000"/>
                </a:solidFill>
              </a:rPr>
              <a:t>&gt;&gt;&gt;&gt;&gt;&gt; </a:t>
            </a:r>
            <a:r>
              <a:rPr lang="en-US" sz="2000" b="1" dirty="0">
                <a:solidFill>
                  <a:srgbClr val="FF0000"/>
                </a:solidFill>
              </a:rPr>
              <a:t>Message: SSH exited (1) for command: [</a:t>
            </a:r>
            <a:r>
              <a:rPr lang="en-US" sz="2000" b="1" dirty="0" err="1">
                <a:solidFill>
                  <a:srgbClr val="FF0000"/>
                </a:solidFill>
              </a:rPr>
              <a:t>sh</a:t>
            </a:r>
            <a:r>
              <a:rPr lang="en-US" sz="2000" b="1" dirty="0">
                <a:solidFill>
                  <a:srgbClr val="FF0000"/>
                </a:solidFill>
              </a:rPr>
              <a:t> -c </a:t>
            </a:r>
            <a:r>
              <a:rPr lang="en-US" sz="2000" b="1" dirty="0" smtClean="0">
                <a:solidFill>
                  <a:srgbClr val="FF0000"/>
                </a:solidFill>
              </a:rPr>
              <a:t>'</a:t>
            </a:r>
          </a:p>
          <a:p>
            <a:endParaRPr lang="en-US" sz="2000" b="1" dirty="0">
              <a:solidFill>
                <a:srgbClr val="FF0000"/>
              </a:solidFill>
            </a:endParaRPr>
          </a:p>
          <a:p>
            <a:r>
              <a:rPr lang="en-US" sz="2000" b="1" dirty="0" smtClean="0">
                <a:solidFill>
                  <a:srgbClr val="FF0000"/>
                </a:solidFill>
              </a:rPr>
              <a:t>BUSSER_ROOT</a:t>
            </a:r>
            <a:r>
              <a:rPr lang="en-US" sz="2000" b="1" dirty="0">
                <a:solidFill>
                  <a:srgbClr val="FF0000"/>
                </a:solidFill>
              </a:rPr>
              <a:t>="/</a:t>
            </a:r>
            <a:r>
              <a:rPr lang="en-US" sz="2000" b="1" dirty="0" err="1">
                <a:solidFill>
                  <a:srgbClr val="FF0000"/>
                </a:solidFill>
              </a:rPr>
              <a:t>tmp</a:t>
            </a:r>
            <a:r>
              <a:rPr lang="en-US" sz="2000" b="1" dirty="0">
                <a:solidFill>
                  <a:srgbClr val="FF0000"/>
                </a:solidFill>
              </a:rPr>
              <a:t>/verifier"; export </a:t>
            </a:r>
            <a:r>
              <a:rPr lang="en-US" sz="2000" b="1" dirty="0" smtClean="0">
                <a:solidFill>
                  <a:srgbClr val="FF0000"/>
                </a:solidFill>
              </a:rPr>
              <a:t>BUSSER_ROOT</a:t>
            </a:r>
          </a:p>
          <a:p>
            <a:r>
              <a:rPr lang="en-US" sz="2000" b="1" dirty="0" smtClean="0">
                <a:solidFill>
                  <a:srgbClr val="FF0000"/>
                </a:solidFill>
              </a:rPr>
              <a:t>GEM_HOME</a:t>
            </a:r>
            <a:r>
              <a:rPr lang="en-US" sz="2000" b="1" dirty="0">
                <a:solidFill>
                  <a:srgbClr val="FF0000"/>
                </a:solidFill>
              </a:rPr>
              <a:t>="/</a:t>
            </a:r>
            <a:r>
              <a:rPr lang="en-US" sz="2000" b="1" dirty="0" err="1">
                <a:solidFill>
                  <a:srgbClr val="FF0000"/>
                </a:solidFill>
              </a:rPr>
              <a:t>tmp</a:t>
            </a:r>
            <a:r>
              <a:rPr lang="en-US" sz="2000" b="1" dirty="0">
                <a:solidFill>
                  <a:srgbClr val="FF0000"/>
                </a:solidFill>
              </a:rPr>
              <a:t>/verifier/gems"; export </a:t>
            </a:r>
            <a:r>
              <a:rPr lang="en-US" sz="2000" b="1" dirty="0" smtClean="0">
                <a:solidFill>
                  <a:srgbClr val="FF0000"/>
                </a:solidFill>
              </a:rPr>
              <a:t>GEM_HOME</a:t>
            </a:r>
          </a:p>
          <a:p>
            <a:r>
              <a:rPr lang="en-US" sz="2000" b="1" dirty="0">
                <a:solidFill>
                  <a:srgbClr val="FF0000"/>
                </a:solidFill>
              </a:rPr>
              <a:t>GEM_PATH="/</a:t>
            </a:r>
            <a:r>
              <a:rPr lang="en-US" sz="2000" b="1" dirty="0" err="1">
                <a:solidFill>
                  <a:srgbClr val="FF0000"/>
                </a:solidFill>
              </a:rPr>
              <a:t>tmp</a:t>
            </a:r>
            <a:r>
              <a:rPr lang="en-US" sz="2000" b="1" dirty="0">
                <a:solidFill>
                  <a:srgbClr val="FF0000"/>
                </a:solidFill>
              </a:rPr>
              <a:t>/verifier/gems"; export </a:t>
            </a:r>
            <a:r>
              <a:rPr lang="en-US" sz="2000" b="1" dirty="0" smtClean="0">
                <a:solidFill>
                  <a:srgbClr val="FF0000"/>
                </a:solidFill>
              </a:rPr>
              <a:t>GEM_PATH</a:t>
            </a:r>
          </a:p>
          <a:p>
            <a:r>
              <a:rPr lang="en-US" sz="2000" b="1" dirty="0" smtClean="0">
                <a:solidFill>
                  <a:srgbClr val="FF0000"/>
                </a:solidFill>
              </a:rPr>
              <a:t>GEM_CACHE</a:t>
            </a:r>
            <a:r>
              <a:rPr lang="en-US" sz="2000" b="1" dirty="0">
                <a:solidFill>
                  <a:srgbClr val="FF0000"/>
                </a:solidFill>
              </a:rPr>
              <a:t>="/</a:t>
            </a:r>
            <a:r>
              <a:rPr lang="en-US" sz="2000" b="1" dirty="0" err="1">
                <a:solidFill>
                  <a:srgbClr val="FF0000"/>
                </a:solidFill>
              </a:rPr>
              <a:t>tmp</a:t>
            </a:r>
            <a:r>
              <a:rPr lang="en-US" sz="2000" b="1" dirty="0">
                <a:solidFill>
                  <a:srgbClr val="FF0000"/>
                </a:solidFill>
              </a:rPr>
              <a:t>/verifier/gems/cache"; export </a:t>
            </a:r>
            <a:r>
              <a:rPr lang="en-US" sz="2000" b="1" dirty="0" smtClean="0">
                <a:solidFill>
                  <a:srgbClr val="FF0000"/>
                </a:solidFill>
              </a:rPr>
              <a:t>GEM_CACHE</a:t>
            </a:r>
          </a:p>
          <a:p>
            <a:endParaRPr lang="en-US" sz="2000" b="1" dirty="0" smtClean="0">
              <a:solidFill>
                <a:srgbClr val="FF0000"/>
              </a:solidFill>
            </a:endParaRPr>
          </a:p>
          <a:p>
            <a:r>
              <a:rPr lang="en-US" sz="2000" b="1" dirty="0" err="1" smtClean="0">
                <a:solidFill>
                  <a:srgbClr val="FF0000"/>
                </a:solidFill>
              </a:rPr>
              <a:t>sudo</a:t>
            </a:r>
            <a:r>
              <a:rPr lang="en-US" sz="2000" b="1" dirty="0" smtClean="0">
                <a:solidFill>
                  <a:srgbClr val="FF0000"/>
                </a:solidFill>
              </a:rPr>
              <a:t> </a:t>
            </a:r>
            <a:r>
              <a:rPr lang="en-US" sz="2000" b="1" dirty="0">
                <a:solidFill>
                  <a:srgbClr val="FF0000"/>
                </a:solidFill>
              </a:rPr>
              <a:t>-E /</a:t>
            </a:r>
            <a:r>
              <a:rPr lang="en-US" sz="2000" b="1" dirty="0" err="1">
                <a:solidFill>
                  <a:srgbClr val="FF0000"/>
                </a:solidFill>
              </a:rPr>
              <a:t>tmp</a:t>
            </a:r>
            <a:r>
              <a:rPr lang="en-US" sz="2000" b="1" dirty="0">
                <a:solidFill>
                  <a:srgbClr val="FF0000"/>
                </a:solidFill>
              </a:rPr>
              <a:t>/verifier/bin/busser </a:t>
            </a:r>
            <a:r>
              <a:rPr lang="en-US" sz="2000" b="1" dirty="0" smtClean="0">
                <a:solidFill>
                  <a:srgbClr val="FF0000"/>
                </a:solidFill>
              </a:rPr>
              <a:t>test</a:t>
            </a:r>
          </a:p>
          <a:p>
            <a:r>
              <a:rPr lang="en-US" sz="2000" b="1" dirty="0" smtClean="0">
                <a:solidFill>
                  <a:srgbClr val="FF0000"/>
                </a:solidFill>
              </a:rPr>
              <a:t>']</a:t>
            </a:r>
          </a:p>
          <a:p>
            <a:r>
              <a:rPr lang="en-US" sz="2000" b="1" dirty="0" smtClean="0">
                <a:solidFill>
                  <a:srgbClr val="FF0000"/>
                </a:solidFill>
              </a:rPr>
              <a:t>&gt;&gt;&gt;&gt;&gt;&gt; ----------------------</a:t>
            </a:r>
          </a:p>
          <a:p>
            <a:r>
              <a:rPr lang="en-US" sz="2000" b="1" dirty="0"/>
              <a:t>[chef@ip-172-31-14-170 </a:t>
            </a:r>
            <a:r>
              <a:rPr lang="en-US" sz="2000" b="1" dirty="0" err="1"/>
              <a:t>httpd</a:t>
            </a:r>
            <a:r>
              <a:rPr lang="en-US" sz="2000" b="1" dirty="0"/>
              <a:t>]$</a:t>
            </a:r>
            <a:endParaRPr lang="en-US" sz="2000" b="1" dirty="0" smtClean="0"/>
          </a:p>
        </p:txBody>
      </p:sp>
      <p:sp>
        <p:nvSpPr>
          <p:cNvPr id="5" name="Content Placeholder 3"/>
          <p:cNvSpPr txBox="1">
            <a:spLocks/>
          </p:cNvSpPr>
          <p:nvPr/>
        </p:nvSpPr>
        <p:spPr bwMode="white">
          <a:xfrm>
            <a:off x="11452484" y="3869482"/>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kitchen failure</a:t>
            </a:r>
          </a:p>
        </p:txBody>
      </p:sp>
      <p:sp>
        <p:nvSpPr>
          <p:cNvPr id="7" name="Content Placeholder 3"/>
          <p:cNvSpPr txBox="1">
            <a:spLocks/>
          </p:cNvSpPr>
          <p:nvPr/>
        </p:nvSpPr>
        <p:spPr bwMode="white">
          <a:xfrm>
            <a:off x="11452484" y="4778841"/>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mtClean="0">
                <a:solidFill>
                  <a:schemeClr val="bg1"/>
                </a:solidFill>
              </a:rPr>
              <a:t>command executed</a:t>
            </a:r>
            <a:endParaRPr lang="en-US" dirty="0" smtClean="0">
              <a:solidFill>
                <a:schemeClr val="bg1"/>
              </a:solidFill>
            </a:endParaRPr>
          </a:p>
        </p:txBody>
      </p:sp>
      <p:sp>
        <p:nvSpPr>
          <p:cNvPr id="9" name="Right Bracket 8"/>
          <p:cNvSpPr/>
          <p:nvPr/>
        </p:nvSpPr>
        <p:spPr>
          <a:xfrm>
            <a:off x="9863528" y="2932031"/>
            <a:ext cx="479685" cy="3693621"/>
          </a:xfrm>
          <a:prstGeom prst="rightBracket">
            <a:avLst/>
          </a:prstGeom>
          <a:ln>
            <a:solidFill>
              <a:schemeClr val="accent4"/>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2" name="Straight Connector 11"/>
          <p:cNvCxnSpPr/>
          <p:nvPr/>
        </p:nvCxnSpPr>
        <p:spPr>
          <a:xfrm>
            <a:off x="10343213" y="5073186"/>
            <a:ext cx="1109271" cy="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sp>
        <p:nvSpPr>
          <p:cNvPr id="8" name="Right Bracket 7"/>
          <p:cNvSpPr/>
          <p:nvPr/>
        </p:nvSpPr>
        <p:spPr>
          <a:xfrm>
            <a:off x="10553075" y="2232518"/>
            <a:ext cx="479685" cy="4692938"/>
          </a:xfrm>
          <a:prstGeom prst="rightBracket">
            <a:avLst/>
          </a:prstGeom>
          <a:ln>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4" name="Straight Connector 13"/>
          <p:cNvCxnSpPr/>
          <p:nvPr/>
        </p:nvCxnSpPr>
        <p:spPr>
          <a:xfrm>
            <a:off x="11032760" y="4163827"/>
            <a:ext cx="41972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286758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Examine the Test Kitchen Results</a:t>
            </a:r>
            <a:endParaRPr lang="en-US" dirty="0"/>
          </a:p>
        </p:txBody>
      </p:sp>
      <p:sp>
        <p:nvSpPr>
          <p:cNvPr id="3" name="Content Placeholder 2"/>
          <p:cNvSpPr>
            <a:spLocks noGrp="1"/>
          </p:cNvSpPr>
          <p:nvPr>
            <p:ph sz="quarter" idx="10"/>
          </p:nvPr>
        </p:nvSpPr>
        <p:spPr/>
        <p:txBody>
          <a:bodyPr/>
          <a:lstStyle/>
          <a:p>
            <a:r>
              <a:rPr lang="en-US" dirty="0"/>
              <a:t>-----&gt; </a:t>
            </a:r>
            <a:r>
              <a:rPr lang="en-US" dirty="0" err="1"/>
              <a:t>serverspec</a:t>
            </a:r>
            <a:r>
              <a:rPr lang="en-US" dirty="0"/>
              <a:t> installed (version 2.24.1)</a:t>
            </a:r>
          </a:p>
          <a:p>
            <a:r>
              <a:rPr lang="en-US" dirty="0"/>
              <a:t>       /opt/chef/embedded/bin/ruby -I/</a:t>
            </a:r>
            <a:r>
              <a:rPr lang="en-US" dirty="0" err="1"/>
              <a:t>tmp</a:t>
            </a:r>
            <a:r>
              <a:rPr lang="en-US" dirty="0"/>
              <a:t>/verifier/suites/</a:t>
            </a:r>
            <a:r>
              <a:rPr lang="en-US" dirty="0" err="1"/>
              <a:t>serverspec</a:t>
            </a:r>
            <a:r>
              <a:rPr lang="en-US" dirty="0"/>
              <a:t> -I/</a:t>
            </a:r>
            <a:r>
              <a:rPr lang="en-US" dirty="0" err="1"/>
              <a:t>tmp</a:t>
            </a:r>
            <a:r>
              <a:rPr lang="en-US" dirty="0"/>
              <a:t>/verifier/gems/gems/rspec-support-3.3.0/lib:/</a:t>
            </a:r>
            <a:r>
              <a:rPr lang="en-US" dirty="0" err="1"/>
              <a:t>tmp</a:t>
            </a:r>
            <a:r>
              <a:rPr lang="en-US" dirty="0"/>
              <a:t>/.../rspec-core-3.3.2/lib /opt/chef/embedded/bin/</a:t>
            </a:r>
            <a:r>
              <a:rPr lang="en-US" dirty="0" err="1"/>
              <a:t>rspec</a:t>
            </a:r>
            <a:r>
              <a:rPr lang="en-US" dirty="0"/>
              <a:t> --pattern /</a:t>
            </a:r>
            <a:r>
              <a:rPr lang="en-US" dirty="0" err="1"/>
              <a:t>tmp</a:t>
            </a:r>
            <a:r>
              <a:rPr lang="en-US" dirty="0"/>
              <a:t>/verifier/suites/</a:t>
            </a:r>
            <a:r>
              <a:rPr lang="en-US" dirty="0" err="1"/>
              <a:t>serverspec</a:t>
            </a:r>
            <a:r>
              <a:rPr lang="en-US" dirty="0"/>
              <a:t>/\*\*/\*_</a:t>
            </a:r>
            <a:r>
              <a:rPr lang="en-US" dirty="0" err="1"/>
              <a:t>spec.rb</a:t>
            </a:r>
            <a:r>
              <a:rPr lang="en-US" dirty="0"/>
              <a:t> --color --format documentation --default-path /</a:t>
            </a:r>
            <a:r>
              <a:rPr lang="en-US" dirty="0" err="1"/>
              <a:t>tmp</a:t>
            </a:r>
            <a:r>
              <a:rPr lang="en-US" dirty="0"/>
              <a:t>/verifier/suites/</a:t>
            </a:r>
            <a:r>
              <a:rPr lang="en-US" dirty="0" err="1"/>
              <a:t>serverspec</a:t>
            </a:r>
            <a:endParaRPr lang="en-US" dirty="0"/>
          </a:p>
        </p:txBody>
      </p:sp>
      <p:sp>
        <p:nvSpPr>
          <p:cNvPr id="4" name="Content Placeholder 3"/>
          <p:cNvSpPr>
            <a:spLocks noGrp="1"/>
          </p:cNvSpPr>
          <p:nvPr>
            <p:ph sz="quarter" idx="12"/>
          </p:nvPr>
        </p:nvSpPr>
        <p:spPr/>
        <p:txBody>
          <a:bodyPr/>
          <a:lstStyle/>
          <a:p>
            <a:r>
              <a:rPr lang="en-US" dirty="0" err="1" smtClean="0"/>
              <a:t>ServerSpec</a:t>
            </a:r>
            <a:r>
              <a:rPr lang="en-US" dirty="0" smtClean="0"/>
              <a:t> is the default verifier for Test Kitchen. The Busser tool installs it, configures it, and the executes it for you on the test instance.</a:t>
            </a:r>
            <a:endParaRPr lang="en-US" dirty="0"/>
          </a:p>
        </p:txBody>
      </p:sp>
      <p:sp>
        <p:nvSpPr>
          <p:cNvPr id="5" name="Rectangle 4"/>
          <p:cNvSpPr/>
          <p:nvPr/>
        </p:nvSpPr>
        <p:spPr bwMode="auto">
          <a:xfrm>
            <a:off x="609599" y="1348277"/>
            <a:ext cx="14935169" cy="5404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84073368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Examine the Test Kitchen Results</a:t>
            </a:r>
            <a:endParaRPr lang="en-US" dirty="0"/>
          </a:p>
        </p:txBody>
      </p:sp>
      <p:sp>
        <p:nvSpPr>
          <p:cNvPr id="3" name="Content Placeholder 2"/>
          <p:cNvSpPr>
            <a:spLocks noGrp="1"/>
          </p:cNvSpPr>
          <p:nvPr>
            <p:ph sz="quarter" idx="10"/>
          </p:nvPr>
        </p:nvSpPr>
        <p:spPr/>
        <p:txBody>
          <a:bodyPr/>
          <a:lstStyle/>
          <a:p>
            <a:r>
              <a:rPr lang="en-US" dirty="0"/>
              <a:t>-----&gt; </a:t>
            </a:r>
            <a:r>
              <a:rPr lang="en-US" dirty="0" err="1"/>
              <a:t>serverspec</a:t>
            </a:r>
            <a:r>
              <a:rPr lang="en-US" dirty="0"/>
              <a:t> installed (version 2.24.1)</a:t>
            </a:r>
          </a:p>
          <a:p>
            <a:r>
              <a:rPr lang="en-US" dirty="0"/>
              <a:t>       /opt/chef/embedded/bin/ruby -I/</a:t>
            </a:r>
            <a:r>
              <a:rPr lang="en-US" dirty="0" err="1"/>
              <a:t>tmp</a:t>
            </a:r>
            <a:r>
              <a:rPr lang="en-US" dirty="0"/>
              <a:t>/verifier/suites/</a:t>
            </a:r>
            <a:r>
              <a:rPr lang="en-US" dirty="0" err="1"/>
              <a:t>serverspec</a:t>
            </a:r>
            <a:r>
              <a:rPr lang="en-US" dirty="0"/>
              <a:t> -I/</a:t>
            </a:r>
            <a:r>
              <a:rPr lang="en-US" dirty="0" err="1"/>
              <a:t>tmp</a:t>
            </a:r>
            <a:r>
              <a:rPr lang="en-US" dirty="0"/>
              <a:t>/verifier/gems/gems/rspec-support-3.3.0/lib</a:t>
            </a:r>
            <a:r>
              <a:rPr lang="en-US" dirty="0" smtClean="0"/>
              <a:t>:/</a:t>
            </a:r>
            <a:r>
              <a:rPr lang="en-US" dirty="0" err="1" smtClean="0"/>
              <a:t>tmp</a:t>
            </a:r>
            <a:r>
              <a:rPr lang="en-US" dirty="0" smtClean="0"/>
              <a:t>/.../</a:t>
            </a:r>
            <a:r>
              <a:rPr lang="en-US" dirty="0"/>
              <a:t>rspec-core-3.3.2/lib /opt/chef/embedded/bin/</a:t>
            </a:r>
            <a:r>
              <a:rPr lang="en-US" dirty="0" err="1"/>
              <a:t>rspec</a:t>
            </a:r>
            <a:r>
              <a:rPr lang="en-US" dirty="0"/>
              <a:t> --pattern /</a:t>
            </a:r>
            <a:r>
              <a:rPr lang="en-US" dirty="0" err="1"/>
              <a:t>tmp</a:t>
            </a:r>
            <a:r>
              <a:rPr lang="en-US" dirty="0"/>
              <a:t>/verifier/suites/</a:t>
            </a:r>
            <a:r>
              <a:rPr lang="en-US" dirty="0" err="1"/>
              <a:t>serverspec</a:t>
            </a:r>
            <a:r>
              <a:rPr lang="en-US" dirty="0"/>
              <a:t>/\*\*/\*_</a:t>
            </a:r>
            <a:r>
              <a:rPr lang="en-US" dirty="0" err="1"/>
              <a:t>spec.rb</a:t>
            </a:r>
            <a:r>
              <a:rPr lang="en-US" dirty="0"/>
              <a:t> --color --format documentation --default-path /</a:t>
            </a:r>
            <a:r>
              <a:rPr lang="en-US" dirty="0" err="1"/>
              <a:t>tmp</a:t>
            </a:r>
            <a:r>
              <a:rPr lang="en-US" dirty="0"/>
              <a:t>/verifier/suites/</a:t>
            </a:r>
            <a:r>
              <a:rPr lang="en-US" dirty="0" err="1"/>
              <a:t>serverspec</a:t>
            </a:r>
            <a:endParaRPr lang="en-US" dirty="0"/>
          </a:p>
        </p:txBody>
      </p:sp>
      <p:cxnSp>
        <p:nvCxnSpPr>
          <p:cNvPr id="7" name="Straight Connector 6"/>
          <p:cNvCxnSpPr/>
          <p:nvPr/>
        </p:nvCxnSpPr>
        <p:spPr>
          <a:xfrm>
            <a:off x="2248525" y="2323475"/>
            <a:ext cx="5666282" cy="0"/>
          </a:xfrm>
          <a:prstGeom prst="line">
            <a:avLst/>
          </a:prstGeom>
          <a:ln w="63500">
            <a:solidFill>
              <a:srgbClr val="C9352B"/>
            </a:solidFill>
          </a:ln>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8184630" y="2323475"/>
            <a:ext cx="6941716"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8793111" y="3208064"/>
            <a:ext cx="1031823"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a:off x="10124884" y="3225891"/>
            <a:ext cx="1841291"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a:off x="10975299" y="3661667"/>
            <a:ext cx="1434059"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12623665" y="3653874"/>
            <a:ext cx="1616990"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21" name="Straight Connector 20"/>
          <p:cNvCxnSpPr/>
          <p:nvPr/>
        </p:nvCxnSpPr>
        <p:spPr>
          <a:xfrm flipV="1">
            <a:off x="3685725" y="4029559"/>
            <a:ext cx="2986132" cy="11054"/>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a:off x="722026" y="2745698"/>
            <a:ext cx="10374760" cy="0"/>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27" name="Straight Arrow Connector 26"/>
          <p:cNvCxnSpPr>
            <a:endCxn id="40" idx="0"/>
          </p:cNvCxnSpPr>
          <p:nvPr/>
        </p:nvCxnSpPr>
        <p:spPr>
          <a:xfrm>
            <a:off x="11692328" y="3660099"/>
            <a:ext cx="1739832" cy="1366602"/>
          </a:xfrm>
          <a:prstGeom prst="straightConnector1">
            <a:avLst/>
          </a:prstGeom>
          <a:ln>
            <a:solidFill>
              <a:schemeClr val="accent4"/>
            </a:solidFill>
            <a:tailEnd type="none"/>
          </a:ln>
        </p:spPr>
        <p:style>
          <a:lnRef idx="3">
            <a:schemeClr val="accent1"/>
          </a:lnRef>
          <a:fillRef idx="0">
            <a:schemeClr val="accent1"/>
          </a:fillRef>
          <a:effectRef idx="2">
            <a:schemeClr val="accent1"/>
          </a:effectRef>
          <a:fontRef idx="minor">
            <a:schemeClr val="tx1"/>
          </a:fontRef>
        </p:style>
      </p:cxnSp>
      <p:cxnSp>
        <p:nvCxnSpPr>
          <p:cNvPr id="29" name="Straight Arrow Connector 28"/>
          <p:cNvCxnSpPr>
            <a:endCxn id="40" idx="0"/>
          </p:cNvCxnSpPr>
          <p:nvPr/>
        </p:nvCxnSpPr>
        <p:spPr>
          <a:xfrm>
            <a:off x="13432160" y="3653874"/>
            <a:ext cx="0" cy="1372827"/>
          </a:xfrm>
          <a:prstGeom prst="straightConnector1">
            <a:avLst/>
          </a:prstGeom>
          <a:ln>
            <a:solidFill>
              <a:schemeClr val="accent4"/>
            </a:solidFill>
            <a:tailEnd type="none"/>
          </a:ln>
        </p:spPr>
        <p:style>
          <a:lnRef idx="3">
            <a:schemeClr val="accent1"/>
          </a:lnRef>
          <a:fillRef idx="0">
            <a:schemeClr val="accent1"/>
          </a:fillRef>
          <a:effectRef idx="2">
            <a:schemeClr val="accent1"/>
          </a:effectRef>
          <a:fontRef idx="minor">
            <a:schemeClr val="tx1"/>
          </a:fontRef>
        </p:style>
      </p:cxnSp>
      <p:cxnSp>
        <p:nvCxnSpPr>
          <p:cNvPr id="37" name="Straight Connector 36"/>
          <p:cNvCxnSpPr>
            <a:stCxn id="4" idx="0"/>
          </p:cNvCxnSpPr>
          <p:nvPr/>
        </p:nvCxnSpPr>
        <p:spPr>
          <a:xfrm flipV="1">
            <a:off x="2589588" y="2323476"/>
            <a:ext cx="2192274" cy="2676382"/>
          </a:xfrm>
          <a:prstGeom prst="line">
            <a:avLst/>
          </a:prstGeom>
          <a:ln>
            <a:solidFill>
              <a:srgbClr val="C9352B"/>
            </a:solidFill>
          </a:ln>
        </p:spPr>
        <p:style>
          <a:lnRef idx="3">
            <a:schemeClr val="accent1"/>
          </a:lnRef>
          <a:fillRef idx="0">
            <a:schemeClr val="accent1"/>
          </a:fillRef>
          <a:effectRef idx="2">
            <a:schemeClr val="accent1"/>
          </a:effectRef>
          <a:fontRef idx="minor">
            <a:schemeClr val="tx1"/>
          </a:fontRef>
        </p:style>
      </p:cxnSp>
      <p:cxnSp>
        <p:nvCxnSpPr>
          <p:cNvPr id="52" name="Straight Connector 51"/>
          <p:cNvCxnSpPr>
            <a:endCxn id="39" idx="0"/>
          </p:cNvCxnSpPr>
          <p:nvPr/>
        </p:nvCxnSpPr>
        <p:spPr>
          <a:xfrm>
            <a:off x="9309023" y="3222885"/>
            <a:ext cx="677476" cy="2446251"/>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57" name="Straight Connector 56"/>
          <p:cNvCxnSpPr>
            <a:endCxn id="38" idx="0"/>
          </p:cNvCxnSpPr>
          <p:nvPr/>
        </p:nvCxnSpPr>
        <p:spPr>
          <a:xfrm flipH="1">
            <a:off x="5993769" y="2745698"/>
            <a:ext cx="41480" cy="2914928"/>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4" name="Content Placeholder 3"/>
          <p:cNvSpPr>
            <a:spLocks noGrp="1"/>
          </p:cNvSpPr>
          <p:nvPr>
            <p:ph sz="quarter" idx="12"/>
          </p:nvPr>
        </p:nvSpPr>
        <p:spPr>
          <a:xfrm>
            <a:off x="609912" y="4999858"/>
            <a:ext cx="3959352" cy="588691"/>
          </a:xfrm>
          <a:solidFill>
            <a:srgbClr val="C9352B"/>
          </a:solidFill>
          <a:effectLst>
            <a:outerShdw blurRad="50800" dist="76200" dir="5400000" algn="t" rotWithShape="0">
              <a:prstClr val="black">
                <a:alpha val="40000"/>
              </a:prstClr>
            </a:outerShdw>
          </a:effectLst>
        </p:spPr>
        <p:txBody>
          <a:bodyPr anchor="ctr"/>
          <a:lstStyle/>
          <a:p>
            <a:pPr algn="ctr"/>
            <a:r>
              <a:rPr lang="en-US" dirty="0" smtClean="0">
                <a:solidFill>
                  <a:schemeClr val="bg1"/>
                </a:solidFill>
              </a:rPr>
              <a:t>ruby executable</a:t>
            </a:r>
          </a:p>
        </p:txBody>
      </p:sp>
      <p:sp>
        <p:nvSpPr>
          <p:cNvPr id="38" name="Content Placeholder 3"/>
          <p:cNvSpPr txBox="1">
            <a:spLocks/>
          </p:cNvSpPr>
          <p:nvPr/>
        </p:nvSpPr>
        <p:spPr bwMode="white">
          <a:xfrm>
            <a:off x="4014093" y="5660626"/>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include ruby libraries</a:t>
            </a:r>
          </a:p>
        </p:txBody>
      </p:sp>
      <p:sp>
        <p:nvSpPr>
          <p:cNvPr id="39" name="Content Placeholder 3"/>
          <p:cNvSpPr txBox="1">
            <a:spLocks/>
          </p:cNvSpPr>
          <p:nvPr/>
        </p:nvSpPr>
        <p:spPr bwMode="white">
          <a:xfrm>
            <a:off x="8006823" y="5669136"/>
            <a:ext cx="3959352" cy="588691"/>
          </a:xfrm>
          <a:prstGeom prst="rect">
            <a:avLst/>
          </a:prstGeom>
          <a:solidFill>
            <a:schemeClr val="accent5"/>
          </a:solidFill>
          <a:ln w="38100">
            <a:noFill/>
          </a:ln>
          <a:effectLst>
            <a:outerShdw blurRad="50800" dist="76200" dir="2700000" algn="tl"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err="1" smtClean="0">
                <a:solidFill>
                  <a:schemeClr val="bg1"/>
                </a:solidFill>
              </a:rPr>
              <a:t>rspec</a:t>
            </a:r>
            <a:r>
              <a:rPr lang="en-US" dirty="0" smtClean="0">
                <a:solidFill>
                  <a:schemeClr val="bg1"/>
                </a:solidFill>
              </a:rPr>
              <a:t> executable</a:t>
            </a:r>
          </a:p>
        </p:txBody>
      </p:sp>
      <p:sp>
        <p:nvSpPr>
          <p:cNvPr id="40" name="Content Placeholder 3"/>
          <p:cNvSpPr txBox="1">
            <a:spLocks/>
          </p:cNvSpPr>
          <p:nvPr/>
        </p:nvSpPr>
        <p:spPr bwMode="white">
          <a:xfrm>
            <a:off x="11452484" y="5026701"/>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err="1" smtClean="0">
                <a:solidFill>
                  <a:schemeClr val="bg1"/>
                </a:solidFill>
              </a:rPr>
              <a:t>rspec</a:t>
            </a:r>
            <a:r>
              <a:rPr lang="en-US" dirty="0" smtClean="0">
                <a:solidFill>
                  <a:schemeClr val="bg1"/>
                </a:solidFill>
              </a:rPr>
              <a:t> parameters</a:t>
            </a:r>
          </a:p>
        </p:txBody>
      </p:sp>
      <p:cxnSp>
        <p:nvCxnSpPr>
          <p:cNvPr id="77" name="Straight Connector 76"/>
          <p:cNvCxnSpPr/>
          <p:nvPr/>
        </p:nvCxnSpPr>
        <p:spPr>
          <a:xfrm>
            <a:off x="722026" y="3208064"/>
            <a:ext cx="2930577" cy="0"/>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80" name="Straight Connector 79"/>
          <p:cNvCxnSpPr/>
          <p:nvPr/>
        </p:nvCxnSpPr>
        <p:spPr>
          <a:xfrm>
            <a:off x="11452484" y="2745698"/>
            <a:ext cx="3053930" cy="0"/>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21191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Examine the RSpec Results</a:t>
            </a:r>
            <a:endParaRPr lang="en-US" dirty="0"/>
          </a:p>
        </p:txBody>
      </p:sp>
      <p:sp>
        <p:nvSpPr>
          <p:cNvPr id="3" name="Content Placeholder 2"/>
          <p:cNvSpPr>
            <a:spLocks noGrp="1"/>
          </p:cNvSpPr>
          <p:nvPr>
            <p:ph sz="quarter" idx="10"/>
          </p:nvPr>
        </p:nvSpPr>
        <p:spPr/>
        <p:txBody>
          <a:bodyPr>
            <a:normAutofit/>
          </a:bodyPr>
          <a:lstStyle/>
          <a:p>
            <a:r>
              <a:rPr lang="en-US" dirty="0" err="1"/>
              <a:t>httpd</a:t>
            </a:r>
            <a:r>
              <a:rPr lang="en-US" dirty="0"/>
              <a:t>::default</a:t>
            </a:r>
          </a:p>
          <a:p>
            <a:r>
              <a:rPr lang="en-US" dirty="0"/>
              <a:t>  Command "curl http://</a:t>
            </a:r>
            <a:r>
              <a:rPr lang="en-US" dirty="0" err="1"/>
              <a:t>localhost</a:t>
            </a:r>
            <a:r>
              <a:rPr lang="en-US" dirty="0" smtClean="0"/>
              <a:t>"</a:t>
            </a:r>
          </a:p>
          <a:p>
            <a:r>
              <a:rPr lang="en-US" dirty="0" smtClean="0"/>
              <a:t>    </a:t>
            </a:r>
            <a:r>
              <a:rPr lang="en-US" dirty="0" err="1" smtClean="0"/>
              <a:t>stdout</a:t>
            </a:r>
            <a:endParaRPr lang="en-US" dirty="0" smtClean="0"/>
          </a:p>
          <a:p>
            <a:r>
              <a:rPr lang="en-US" dirty="0"/>
              <a:t> </a:t>
            </a:r>
            <a:r>
              <a:rPr lang="en-US" dirty="0" smtClean="0"/>
              <a:t>     </a:t>
            </a:r>
            <a:r>
              <a:rPr lang="en-US" dirty="0" smtClean="0">
                <a:solidFill>
                  <a:srgbClr val="FF0000"/>
                </a:solidFill>
              </a:rPr>
              <a:t>should match /Welcome Home/ (FAILED -1)</a:t>
            </a:r>
            <a:endParaRPr lang="en-US" dirty="0">
              <a:solidFill>
                <a:srgbClr val="FF0000"/>
              </a:solidFill>
            </a:endParaRPr>
          </a:p>
        </p:txBody>
      </p:sp>
      <p:sp>
        <p:nvSpPr>
          <p:cNvPr id="4" name="Content Placeholder 3"/>
          <p:cNvSpPr>
            <a:spLocks noGrp="1"/>
          </p:cNvSpPr>
          <p:nvPr>
            <p:ph sz="quarter" idx="12"/>
          </p:nvPr>
        </p:nvSpPr>
        <p:spPr/>
        <p:txBody>
          <a:bodyPr/>
          <a:lstStyle/>
          <a:p>
            <a:r>
              <a:rPr lang="en-US" dirty="0" smtClean="0"/>
              <a:t>RSpec displays a summary of the results in the 'documentation' format. This format allows us to read the example groups and see that:</a:t>
            </a:r>
          </a:p>
          <a:p>
            <a:endParaRPr lang="en-US" dirty="0" smtClean="0"/>
          </a:p>
          <a:p>
            <a:r>
              <a:rPr lang="en-US" dirty="0" smtClean="0"/>
              <a:t>When running the specified command the standard out failed to match the value 'Welcome Home' anywhere within the results.</a:t>
            </a:r>
            <a:endParaRPr lang="en-US" dirty="0"/>
          </a:p>
        </p:txBody>
      </p:sp>
      <p:sp>
        <p:nvSpPr>
          <p:cNvPr id="5" name="Content Placeholder 3"/>
          <p:cNvSpPr txBox="1">
            <a:spLocks/>
          </p:cNvSpPr>
          <p:nvPr/>
        </p:nvSpPr>
        <p:spPr bwMode="white">
          <a:xfrm>
            <a:off x="11401876" y="3996440"/>
            <a:ext cx="3959352" cy="588691"/>
          </a:xfrm>
          <a:prstGeom prst="rect">
            <a:avLst/>
          </a:prstGeom>
          <a:solidFill>
            <a:srgbClr val="C9352B"/>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mtClean="0">
                <a:solidFill>
                  <a:schemeClr val="bg1"/>
                </a:solidFill>
              </a:rPr>
              <a:t>Failure Number</a:t>
            </a:r>
            <a:endParaRPr lang="en-US" dirty="0" smtClean="0">
              <a:solidFill>
                <a:schemeClr val="bg1"/>
              </a:solidFill>
            </a:endParaRPr>
          </a:p>
        </p:txBody>
      </p:sp>
      <p:cxnSp>
        <p:nvCxnSpPr>
          <p:cNvPr id="6" name="Straight Connector 5"/>
          <p:cNvCxnSpPr/>
          <p:nvPr/>
        </p:nvCxnSpPr>
        <p:spPr>
          <a:xfrm>
            <a:off x="9546956" y="3423855"/>
            <a:ext cx="573437"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9794929" y="3423855"/>
            <a:ext cx="1606947" cy="853677"/>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314858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Use chef to generate a cookbook</a:t>
            </a:r>
          </a:p>
          <a:p>
            <a:pPr marL="457200" indent="-457200">
              <a:buFont typeface="Wingdings" charset="2"/>
              <a:buChar char="Ø"/>
            </a:pPr>
            <a:r>
              <a:rPr lang="en-US" dirty="0" smtClean="0"/>
              <a:t>Write an integration test</a:t>
            </a:r>
          </a:p>
          <a:p>
            <a:pPr marL="457200" indent="-457200">
              <a:buFont typeface="Wingdings" charset="2"/>
              <a:buChar char="Ø"/>
            </a:pPr>
            <a:r>
              <a:rPr lang="en-US" dirty="0" smtClean="0"/>
              <a:t>Use Test Kitchen to create, converge, and verify a recipe</a:t>
            </a:r>
            <a:endParaRPr lang="en-US" dirty="0"/>
          </a:p>
          <a:p>
            <a:pPr marL="457200" indent="-457200">
              <a:buFont typeface="Wingdings" charset="2"/>
              <a:buChar char="Ø"/>
            </a:pPr>
            <a:r>
              <a:rPr lang="en-US" dirty="0" smtClean="0"/>
              <a:t>Develop a cookbook with a test-driven approach</a:t>
            </a:r>
            <a:endParaRPr lang="en-US" dirty="0"/>
          </a:p>
        </p:txBody>
      </p:sp>
    </p:spTree>
    <p:extLst>
      <p:ext uri="{BB962C8B-B14F-4D97-AF65-F5344CB8AC3E}">
        <p14:creationId xmlns:p14="http://schemas.microsoft.com/office/powerpoint/2010/main" val="381683414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ontent Placeholder 3"/>
          <p:cNvSpPr>
            <a:spLocks noGrp="1"/>
          </p:cNvSpPr>
          <p:nvPr>
            <p:ph sz="quarter" idx="12"/>
          </p:nvPr>
        </p:nvSpPr>
        <p:spPr>
          <a:xfrm>
            <a:off x="609913" y="5750948"/>
            <a:ext cx="14934888" cy="2129679"/>
          </a:xfrm>
        </p:spPr>
        <p:txBody>
          <a:bodyPr/>
          <a:lstStyle/>
          <a:p>
            <a:endParaRPr lang="en-US" dirty="0"/>
          </a:p>
        </p:txBody>
      </p:sp>
      <p:sp>
        <p:nvSpPr>
          <p:cNvPr id="2" name="Title 1"/>
          <p:cNvSpPr>
            <a:spLocks noGrp="1"/>
          </p:cNvSpPr>
          <p:nvPr>
            <p:ph type="title"/>
          </p:nvPr>
        </p:nvSpPr>
        <p:spPr/>
        <p:txBody>
          <a:bodyPr/>
          <a:lstStyle/>
          <a:p>
            <a:r>
              <a:rPr lang="en-US" dirty="0" smtClean="0"/>
              <a:t>Examine Failure #1</a:t>
            </a:r>
            <a:endParaRPr lang="en-US" dirty="0"/>
          </a:p>
        </p:txBody>
      </p:sp>
      <p:sp>
        <p:nvSpPr>
          <p:cNvPr id="3" name="Content Placeholder 2"/>
          <p:cNvSpPr>
            <a:spLocks noGrp="1"/>
          </p:cNvSpPr>
          <p:nvPr>
            <p:ph sz="quarter" idx="10"/>
          </p:nvPr>
        </p:nvSpPr>
        <p:spPr>
          <a:xfrm>
            <a:off x="609914" y="1348276"/>
            <a:ext cx="14934855" cy="4186773"/>
          </a:xfrm>
        </p:spPr>
        <p:txBody>
          <a:bodyPr>
            <a:normAutofit fontScale="92500" lnSpcReduction="10000"/>
          </a:bodyPr>
          <a:lstStyle/>
          <a:p>
            <a:r>
              <a:rPr lang="en-US" dirty="0" smtClean="0"/>
              <a:t>1</a:t>
            </a:r>
            <a:r>
              <a:rPr lang="en-US" dirty="0"/>
              <a:t>) </a:t>
            </a:r>
            <a:r>
              <a:rPr lang="en-US" dirty="0" err="1"/>
              <a:t>httpd</a:t>
            </a:r>
            <a:r>
              <a:rPr lang="en-US" dirty="0"/>
              <a:t>::default Command "curl http://</a:t>
            </a:r>
            <a:r>
              <a:rPr lang="en-US" dirty="0" err="1"/>
              <a:t>localhost</a:t>
            </a:r>
            <a:r>
              <a:rPr lang="en-US" dirty="0"/>
              <a:t>" </a:t>
            </a:r>
            <a:r>
              <a:rPr lang="en-US" dirty="0" err="1"/>
              <a:t>stdout</a:t>
            </a:r>
            <a:r>
              <a:rPr lang="en-US" dirty="0"/>
              <a:t> should </a:t>
            </a:r>
            <a:r>
              <a:rPr lang="en-US" dirty="0" smtClean="0"/>
              <a:t>match ... </a:t>
            </a:r>
          </a:p>
          <a:p>
            <a:r>
              <a:rPr lang="en-US" dirty="0">
                <a:solidFill>
                  <a:srgbClr val="FF0000"/>
                </a:solidFill>
              </a:rPr>
              <a:t> </a:t>
            </a:r>
            <a:r>
              <a:rPr lang="en-US" dirty="0" smtClean="0">
                <a:solidFill>
                  <a:srgbClr val="FF0000"/>
                </a:solidFill>
              </a:rPr>
              <a:t>  Failure/Error: its(:</a:t>
            </a:r>
            <a:r>
              <a:rPr lang="en-US" dirty="0" err="1" smtClean="0">
                <a:solidFill>
                  <a:srgbClr val="FF0000"/>
                </a:solidFill>
              </a:rPr>
              <a:t>stdout</a:t>
            </a:r>
            <a:r>
              <a:rPr lang="en-US" dirty="0" smtClean="0">
                <a:solidFill>
                  <a:srgbClr val="FF0000"/>
                </a:solidFill>
              </a:rPr>
              <a:t>) { should match(/Welcome Home/) }</a:t>
            </a:r>
          </a:p>
          <a:p>
            <a:r>
              <a:rPr lang="en-US" dirty="0" smtClean="0">
                <a:solidFill>
                  <a:srgbClr val="FF0000"/>
                </a:solidFill>
              </a:rPr>
              <a:t>       expected </a:t>
            </a:r>
            <a:r>
              <a:rPr lang="en-US" dirty="0">
                <a:solidFill>
                  <a:srgbClr val="FF0000"/>
                </a:solidFill>
              </a:rPr>
              <a:t>"" to match </a:t>
            </a:r>
            <a:r>
              <a:rPr lang="en-US" dirty="0" smtClean="0">
                <a:solidFill>
                  <a:srgbClr val="FF0000"/>
                </a:solidFill>
              </a:rPr>
              <a:t>/Welcome Home/</a:t>
            </a:r>
            <a:endParaRPr lang="en-US" dirty="0">
              <a:solidFill>
                <a:srgbClr val="FF0000"/>
              </a:solidFill>
            </a:endParaRPr>
          </a:p>
          <a:p>
            <a:r>
              <a:rPr lang="en-US" dirty="0" smtClean="0">
                <a:solidFill>
                  <a:srgbClr val="FF0000"/>
                </a:solidFill>
              </a:rPr>
              <a:t>       Diff</a:t>
            </a:r>
            <a:r>
              <a:rPr lang="en-US" dirty="0">
                <a:solidFill>
                  <a:srgbClr val="FF0000"/>
                </a:solidFill>
              </a:rPr>
              <a:t>:</a:t>
            </a:r>
          </a:p>
          <a:p>
            <a:r>
              <a:rPr lang="en-US" dirty="0">
                <a:solidFill>
                  <a:srgbClr val="00B0F0"/>
                </a:solidFill>
              </a:rPr>
              <a:t> </a:t>
            </a:r>
            <a:r>
              <a:rPr lang="en-US" dirty="0" smtClean="0">
                <a:solidFill>
                  <a:srgbClr val="00B0F0"/>
                </a:solidFill>
              </a:rPr>
              <a:t>      @</a:t>
            </a:r>
            <a:r>
              <a:rPr lang="en-US" dirty="0">
                <a:solidFill>
                  <a:srgbClr val="00B0F0"/>
                </a:solidFill>
              </a:rPr>
              <a:t>@ -1,2 +1,2 @@</a:t>
            </a:r>
          </a:p>
          <a:p>
            <a:r>
              <a:rPr lang="en-US" dirty="0" smtClean="0">
                <a:solidFill>
                  <a:srgbClr val="FF0000"/>
                </a:solidFill>
              </a:rPr>
              <a:t>       -/Welcome Home/</a:t>
            </a:r>
            <a:endParaRPr lang="en-US" dirty="0">
              <a:solidFill>
                <a:srgbClr val="FF0000"/>
              </a:solidFill>
            </a:endParaRPr>
          </a:p>
          <a:p>
            <a:r>
              <a:rPr lang="en-US" dirty="0" smtClean="0">
                <a:solidFill>
                  <a:srgbClr val="808000"/>
                </a:solidFill>
              </a:rPr>
              <a:t>       +</a:t>
            </a:r>
            <a:r>
              <a:rPr lang="en-US" dirty="0">
                <a:solidFill>
                  <a:srgbClr val="808000"/>
                </a:solidFill>
              </a:rPr>
              <a:t>""</a:t>
            </a:r>
          </a:p>
          <a:p>
            <a:r>
              <a:rPr lang="en-US" dirty="0"/>
              <a:t> </a:t>
            </a:r>
            <a:r>
              <a:rPr lang="en-US" dirty="0" smtClean="0"/>
              <a:t>      </a:t>
            </a:r>
            <a:r>
              <a:rPr lang="en-US" dirty="0" smtClean="0">
                <a:solidFill>
                  <a:srgbClr val="FF0000"/>
                </a:solidFill>
              </a:rPr>
              <a:t>/</a:t>
            </a:r>
            <a:r>
              <a:rPr lang="en-US" dirty="0">
                <a:solidFill>
                  <a:srgbClr val="FF0000"/>
                </a:solidFill>
              </a:rPr>
              <a:t>bin/</a:t>
            </a:r>
            <a:r>
              <a:rPr lang="en-US" dirty="0" err="1">
                <a:solidFill>
                  <a:srgbClr val="FF0000"/>
                </a:solidFill>
              </a:rPr>
              <a:t>sh</a:t>
            </a:r>
            <a:r>
              <a:rPr lang="en-US" dirty="0">
                <a:solidFill>
                  <a:srgbClr val="FF0000"/>
                </a:solidFill>
              </a:rPr>
              <a:t> -c curl\ http://</a:t>
            </a:r>
            <a:r>
              <a:rPr lang="en-US" dirty="0" smtClean="0">
                <a:solidFill>
                  <a:srgbClr val="FF0000"/>
                </a:solidFill>
              </a:rPr>
              <a:t>localhost</a:t>
            </a:r>
          </a:p>
          <a:p>
            <a:r>
              <a:rPr lang="en-US" dirty="0" smtClean="0">
                <a:solidFill>
                  <a:srgbClr val="FF0000"/>
                </a:solidFill>
              </a:rPr>
              <a:t>  </a:t>
            </a:r>
            <a:r>
              <a:rPr lang="en-US" dirty="0"/>
              <a:t> # </a:t>
            </a:r>
            <a:r>
              <a:rPr lang="en-US" dirty="0" smtClean="0"/>
              <a:t>/.../</a:t>
            </a:r>
            <a:r>
              <a:rPr lang="en-US" dirty="0" err="1"/>
              <a:t>serverspec</a:t>
            </a:r>
            <a:r>
              <a:rPr lang="en-US" dirty="0"/>
              <a:t>/default_spec.rb:7:in `block (3 levels) </a:t>
            </a:r>
            <a:r>
              <a:rPr lang="en-US" dirty="0" smtClean="0"/>
              <a:t>in ...</a:t>
            </a:r>
            <a:endParaRPr lang="en-US" dirty="0">
              <a:solidFill>
                <a:srgbClr val="FF0000"/>
              </a:solidFill>
            </a:endParaRPr>
          </a:p>
        </p:txBody>
      </p:sp>
      <p:sp>
        <p:nvSpPr>
          <p:cNvPr id="5" name="Content Placeholder 3"/>
          <p:cNvSpPr txBox="1">
            <a:spLocks/>
          </p:cNvSpPr>
          <p:nvPr/>
        </p:nvSpPr>
        <p:spPr bwMode="white">
          <a:xfrm>
            <a:off x="11200398" y="2935078"/>
            <a:ext cx="3959352" cy="588691"/>
          </a:xfrm>
          <a:prstGeom prst="rect">
            <a:avLst/>
          </a:prstGeom>
          <a:solidFill>
            <a:srgbClr val="C9352B"/>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actual results</a:t>
            </a:r>
          </a:p>
        </p:txBody>
      </p:sp>
      <p:sp>
        <p:nvSpPr>
          <p:cNvPr id="6" name="Content Placeholder 3"/>
          <p:cNvSpPr txBox="1">
            <a:spLocks/>
          </p:cNvSpPr>
          <p:nvPr/>
        </p:nvSpPr>
        <p:spPr bwMode="white">
          <a:xfrm>
            <a:off x="11200398" y="4279910"/>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difference</a:t>
            </a:r>
          </a:p>
        </p:txBody>
      </p:sp>
      <p:sp>
        <p:nvSpPr>
          <p:cNvPr id="7" name="Content Placeholder 3"/>
          <p:cNvSpPr txBox="1">
            <a:spLocks/>
          </p:cNvSpPr>
          <p:nvPr/>
        </p:nvSpPr>
        <p:spPr bwMode="white">
          <a:xfrm>
            <a:off x="11200398" y="5624742"/>
            <a:ext cx="3959352" cy="588691"/>
          </a:xfrm>
          <a:prstGeom prst="rect">
            <a:avLst/>
          </a:prstGeom>
          <a:solidFill>
            <a:schemeClr val="accent5"/>
          </a:solidFill>
          <a:ln w="38100">
            <a:noFill/>
          </a:ln>
          <a:effectLst>
            <a:outerShdw blurRad="50800" dist="76200" dir="2700000" algn="tl"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system command</a:t>
            </a:r>
          </a:p>
        </p:txBody>
      </p:sp>
      <p:sp>
        <p:nvSpPr>
          <p:cNvPr id="8" name="Content Placeholder 3"/>
          <p:cNvSpPr txBox="1">
            <a:spLocks/>
          </p:cNvSpPr>
          <p:nvPr/>
        </p:nvSpPr>
        <p:spPr bwMode="white">
          <a:xfrm>
            <a:off x="11200398" y="6969574"/>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spec file : line number</a:t>
            </a:r>
          </a:p>
        </p:txBody>
      </p:sp>
      <p:cxnSp>
        <p:nvCxnSpPr>
          <p:cNvPr id="26" name="Straight Connector 25"/>
          <p:cNvCxnSpPr>
            <a:endCxn id="5" idx="1"/>
          </p:cNvCxnSpPr>
          <p:nvPr/>
        </p:nvCxnSpPr>
        <p:spPr>
          <a:xfrm>
            <a:off x="4122549" y="2719179"/>
            <a:ext cx="7077849" cy="510245"/>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28" name="Straight Connector 27"/>
          <p:cNvCxnSpPr>
            <a:stCxn id="78" idx="2"/>
            <a:endCxn id="6" idx="1"/>
          </p:cNvCxnSpPr>
          <p:nvPr/>
        </p:nvCxnSpPr>
        <p:spPr>
          <a:xfrm>
            <a:off x="5904855" y="3897043"/>
            <a:ext cx="5295543" cy="677213"/>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32" name="Straight Connector 31"/>
          <p:cNvCxnSpPr>
            <a:endCxn id="7" idx="1"/>
          </p:cNvCxnSpPr>
          <p:nvPr/>
        </p:nvCxnSpPr>
        <p:spPr>
          <a:xfrm>
            <a:off x="8314840" y="5021366"/>
            <a:ext cx="2885558" cy="897722"/>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9" name="Straight Connector 38"/>
          <p:cNvCxnSpPr>
            <a:endCxn id="8" idx="1"/>
          </p:cNvCxnSpPr>
          <p:nvPr/>
        </p:nvCxnSpPr>
        <p:spPr>
          <a:xfrm>
            <a:off x="6524786" y="5395654"/>
            <a:ext cx="4675612" cy="1868266"/>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3781586" y="2695434"/>
            <a:ext cx="573437"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2045013" y="4990454"/>
            <a:ext cx="6572044" cy="30912"/>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a:off x="4824464" y="5395654"/>
            <a:ext cx="3389638"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78" name="Right Bracket 77"/>
          <p:cNvSpPr/>
          <p:nvPr/>
        </p:nvSpPr>
        <p:spPr>
          <a:xfrm>
            <a:off x="5470903" y="3253168"/>
            <a:ext cx="433952" cy="1287749"/>
          </a:xfrm>
          <a:prstGeom prst="rightBracket">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399500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Examine the Test Summary</a:t>
            </a:r>
            <a:endParaRPr lang="en-US" dirty="0"/>
          </a:p>
        </p:txBody>
      </p:sp>
      <p:sp>
        <p:nvSpPr>
          <p:cNvPr id="3" name="Content Placeholder 2"/>
          <p:cNvSpPr>
            <a:spLocks noGrp="1"/>
          </p:cNvSpPr>
          <p:nvPr>
            <p:ph sz="quarter" idx="10"/>
          </p:nvPr>
        </p:nvSpPr>
        <p:spPr/>
        <p:txBody>
          <a:bodyPr>
            <a:normAutofit/>
          </a:bodyPr>
          <a:lstStyle/>
          <a:p>
            <a:r>
              <a:rPr lang="en-US" dirty="0"/>
              <a:t>Finished in 0.20256 seconds (files took 0.60564 seconds to load)</a:t>
            </a:r>
          </a:p>
          <a:p>
            <a:r>
              <a:rPr lang="en-US" dirty="0" smtClean="0">
                <a:solidFill>
                  <a:srgbClr val="FF0000"/>
                </a:solidFill>
              </a:rPr>
              <a:t>1 </a:t>
            </a:r>
            <a:r>
              <a:rPr lang="en-US" dirty="0">
                <a:solidFill>
                  <a:srgbClr val="FF0000"/>
                </a:solidFill>
              </a:rPr>
              <a:t>example, 1 failure</a:t>
            </a:r>
          </a:p>
        </p:txBody>
      </p:sp>
      <p:sp>
        <p:nvSpPr>
          <p:cNvPr id="4" name="Content Placeholder 3"/>
          <p:cNvSpPr>
            <a:spLocks noGrp="1"/>
          </p:cNvSpPr>
          <p:nvPr>
            <p:ph sz="quarter" idx="12"/>
          </p:nvPr>
        </p:nvSpPr>
        <p:spPr/>
        <p:txBody>
          <a:bodyPr/>
          <a:lstStyle/>
          <a:p>
            <a:r>
              <a:rPr lang="en-US" dirty="0" smtClean="0"/>
              <a:t>A final summary contains the length of execution time with the results shows that RSpec verified 1 example and found 1 failure.</a:t>
            </a:r>
            <a:endParaRPr lang="en-US" dirty="0"/>
          </a:p>
        </p:txBody>
      </p:sp>
    </p:spTree>
    <p:extLst>
      <p:ext uri="{BB962C8B-B14F-4D97-AF65-F5344CB8AC3E}">
        <p14:creationId xmlns:p14="http://schemas.microsoft.com/office/powerpoint/2010/main" val="242191706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ü"/>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255640298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the Default Recipe for the Cookbook</a:t>
            </a:r>
            <a:endParaRPr lang="en-US" dirty="0"/>
          </a:p>
        </p:txBody>
      </p:sp>
      <p:sp>
        <p:nvSpPr>
          <p:cNvPr id="3" name="Content Placeholder 2"/>
          <p:cNvSpPr>
            <a:spLocks noGrp="1"/>
          </p:cNvSpPr>
          <p:nvPr>
            <p:ph sz="quarter" idx="10"/>
          </p:nvPr>
        </p:nvSpPr>
        <p:spPr/>
        <p:txBody>
          <a:bodyPr>
            <a:normAutofit fontScale="92500" lnSpcReduction="20000"/>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smtClean="0"/>
              <a:t>package '</a:t>
            </a:r>
            <a:r>
              <a:rPr lang="en-US" dirty="0" err="1" smtClean="0"/>
              <a:t>httpd</a:t>
            </a:r>
            <a:r>
              <a:rPr lang="en-US" dirty="0" smtClean="0"/>
              <a:t>'</a:t>
            </a:r>
          </a:p>
          <a:p>
            <a:endParaRPr lang="en-US" dirty="0" smtClean="0"/>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a:p>
            <a:endParaRPr lang="en-US" dirty="0"/>
          </a:p>
          <a:p>
            <a:r>
              <a:rPr lang="en-US" dirty="0" smtClean="0"/>
              <a:t>service '</a:t>
            </a:r>
            <a:r>
              <a:rPr lang="en-US" dirty="0" err="1" smtClean="0"/>
              <a:t>httpd</a:t>
            </a:r>
            <a:r>
              <a:rPr lang="en-US" dirty="0" smtClean="0"/>
              <a:t>' do</a:t>
            </a:r>
          </a:p>
          <a:p>
            <a:r>
              <a:rPr lang="en-US" dirty="0"/>
              <a:t> </a:t>
            </a:r>
            <a:r>
              <a:rPr lang="en-US" dirty="0" smtClean="0"/>
              <a:t> action [:enable, :start]</a:t>
            </a:r>
          </a:p>
          <a:p>
            <a:r>
              <a:rPr lang="en-US" dirty="0" smtClean="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5042" y="4167962"/>
            <a:ext cx="14404273" cy="3897395"/>
          </a:xfrm>
        </p:spPr>
        <p:txBody>
          <a:bodyPr/>
          <a:lstStyle/>
          <a:p>
            <a:endParaRPr lang="en-US" dirty="0"/>
          </a:p>
        </p:txBody>
      </p:sp>
    </p:spTree>
    <p:extLst>
      <p:ext uri="{BB962C8B-B14F-4D97-AF65-F5344CB8AC3E}">
        <p14:creationId xmlns:p14="http://schemas.microsoft.com/office/powerpoint/2010/main" val="398624702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(v1.4.2</a:t>
            </a:r>
            <a:r>
              <a:rPr lang="en-US" dirty="0" smtClean="0"/>
              <a:t>)</a:t>
            </a:r>
          </a:p>
          <a:p>
            <a:r>
              <a:rPr lang="en-US" dirty="0" smtClean="0"/>
              <a:t>       Converging </a:t>
            </a:r>
            <a:r>
              <a:rPr lang="en-US" dirty="0"/>
              <a:t>2 resources</a:t>
            </a:r>
          </a:p>
          <a:p>
            <a:r>
              <a:rPr lang="en-US" dirty="0"/>
              <a:t>       Recipe: </a:t>
            </a:r>
            <a:r>
              <a:rPr lang="en-US" dirty="0" err="1"/>
              <a:t>httpd</a:t>
            </a:r>
            <a:r>
              <a:rPr lang="en-US" dirty="0"/>
              <a:t>::</a:t>
            </a:r>
            <a:r>
              <a:rPr lang="en-US" dirty="0" smtClean="0"/>
              <a:t>default</a:t>
            </a:r>
          </a:p>
          <a:p>
            <a:r>
              <a:rPr lang="en-US" dirty="0"/>
              <a:t> </a:t>
            </a:r>
            <a:r>
              <a:rPr lang="en-US" dirty="0" smtClean="0"/>
              <a:t>        * package[</a:t>
            </a:r>
            <a:r>
              <a:rPr lang="en-US" dirty="0" err="1" smtClean="0"/>
              <a:t>httpd</a:t>
            </a:r>
            <a:r>
              <a:rPr lang="en-US" dirty="0" smtClean="0"/>
              <a:t>] action install</a:t>
            </a:r>
            <a:endParaRPr lang="en-US" dirty="0"/>
          </a:p>
          <a:p>
            <a:r>
              <a:rPr lang="en-US" dirty="0"/>
              <a:t>           - install version 2.2.15-47.el6.centos of package </a:t>
            </a:r>
            <a:r>
              <a:rPr lang="en-US" dirty="0" err="1"/>
              <a:t>httpd</a:t>
            </a:r>
            <a:endParaRPr lang="en-US" dirty="0"/>
          </a:p>
          <a:p>
            <a:r>
              <a:rPr lang="en-US" dirty="0" smtClean="0"/>
              <a:t>         * file[/</a:t>
            </a:r>
            <a:r>
              <a:rPr lang="en-US" dirty="0" err="1" smtClean="0"/>
              <a:t>var</a:t>
            </a:r>
            <a:r>
              <a:rPr lang="en-US" dirty="0" smtClean="0"/>
              <a:t>/www/html/</a:t>
            </a:r>
            <a:r>
              <a:rPr lang="en-US" dirty="0" err="1" smtClean="0"/>
              <a:t>index.html</a:t>
            </a:r>
            <a:r>
              <a:rPr lang="en-US" dirty="0" smtClean="0"/>
              <a:t>] </a:t>
            </a:r>
            <a:r>
              <a:rPr lang="en-US" dirty="0"/>
              <a:t>action </a:t>
            </a:r>
            <a:r>
              <a:rPr lang="en-US" dirty="0" smtClean="0"/>
              <a:t>create</a:t>
            </a:r>
          </a:p>
          <a:p>
            <a:r>
              <a:rPr lang="en-US" dirty="0"/>
              <a:t> </a:t>
            </a:r>
            <a:r>
              <a:rPr lang="en-US" dirty="0" smtClean="0"/>
              <a:t>          - ...</a:t>
            </a:r>
          </a:p>
          <a:p>
            <a:r>
              <a:rPr lang="en-US" dirty="0"/>
              <a:t> </a:t>
            </a:r>
            <a:r>
              <a:rPr lang="en-US" dirty="0" smtClean="0"/>
              <a:t>        * </a:t>
            </a:r>
            <a:r>
              <a:rPr lang="en-US" dirty="0"/>
              <a:t>service[</a:t>
            </a:r>
            <a:r>
              <a:rPr lang="en-US" dirty="0" err="1"/>
              <a:t>httpd</a:t>
            </a:r>
            <a:r>
              <a:rPr lang="en-US" dirty="0"/>
              <a:t>] action enable</a:t>
            </a:r>
          </a:p>
          <a:p>
            <a:r>
              <a:rPr lang="en-US" dirty="0"/>
              <a:t>           - enable service service[</a:t>
            </a:r>
            <a:r>
              <a:rPr lang="en-US" dirty="0" err="1"/>
              <a:t>httpd</a:t>
            </a:r>
            <a:r>
              <a:rPr lang="en-US" dirty="0"/>
              <a:t>]</a:t>
            </a:r>
          </a:p>
          <a:p>
            <a:r>
              <a:rPr lang="en-US" dirty="0"/>
              <a:t>         * service[</a:t>
            </a:r>
            <a:r>
              <a:rPr lang="en-US" dirty="0" err="1"/>
              <a:t>httpd</a:t>
            </a:r>
            <a:r>
              <a:rPr lang="en-US" dirty="0"/>
              <a:t>] action start</a:t>
            </a:r>
          </a:p>
          <a:p>
            <a:r>
              <a:rPr lang="en-US" dirty="0"/>
              <a:t>           - start service service[</a:t>
            </a:r>
            <a:r>
              <a:rPr lang="en-US" dirty="0" err="1"/>
              <a:t>httpd</a:t>
            </a:r>
            <a:r>
              <a:rPr lang="en-US" dirty="0"/>
              <a:t>]</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7" name="Content Placeholder 6"/>
          <p:cNvSpPr>
            <a:spLocks noGrp="1"/>
          </p:cNvSpPr>
          <p:nvPr>
            <p:ph sz="quarter" idx="12"/>
          </p:nvPr>
        </p:nvSpPr>
        <p:spPr>
          <a:xfrm>
            <a:off x="1127883" y="3865330"/>
            <a:ext cx="14420850" cy="4031113"/>
          </a:xfrm>
        </p:spPr>
        <p:txBody>
          <a:bodyPr/>
          <a:lstStyle/>
          <a:p>
            <a:endParaRPr lang="en-US"/>
          </a:p>
        </p:txBody>
      </p:sp>
      <p:sp>
        <p:nvSpPr>
          <p:cNvPr id="5" name="Title 4"/>
          <p:cNvSpPr>
            <a:spLocks noGrp="1"/>
          </p:cNvSpPr>
          <p:nvPr>
            <p:ph type="title"/>
          </p:nvPr>
        </p:nvSpPr>
        <p:spPr/>
        <p:txBody>
          <a:bodyPr/>
          <a:lstStyle/>
          <a:p>
            <a:r>
              <a:rPr lang="en-US" dirty="0" smtClean="0"/>
              <a:t>Re-Converge the Virtual Instance</a:t>
            </a:r>
            <a:endParaRPr lang="en-US" dirty="0"/>
          </a:p>
        </p:txBody>
      </p:sp>
    </p:spTree>
    <p:extLst>
      <p:ext uri="{BB962C8B-B14F-4D97-AF65-F5344CB8AC3E}">
        <p14:creationId xmlns:p14="http://schemas.microsoft.com/office/powerpoint/2010/main" val="213906504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ü"/>
            </a:pPr>
            <a:r>
              <a:rPr lang="en-US" dirty="0"/>
              <a:t>Execute the tests and see failure</a:t>
            </a:r>
          </a:p>
          <a:p>
            <a:pPr marL="342900" indent="-342900">
              <a:buFont typeface="Wingdings" charset="2"/>
              <a:buChar char="ü"/>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266359074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 </a:t>
            </a:r>
            <a:r>
              <a:rPr lang="en-US" dirty="0" smtClean="0"/>
              <a:t>      </a:t>
            </a:r>
            <a:r>
              <a:rPr lang="en-US" dirty="0" err="1" smtClean="0"/>
              <a:t>httpd</a:t>
            </a:r>
            <a:r>
              <a:rPr lang="en-US" dirty="0"/>
              <a:t>::default</a:t>
            </a:r>
          </a:p>
          <a:p>
            <a:r>
              <a:rPr lang="en-US" dirty="0" smtClean="0"/>
              <a:t>         Command </a:t>
            </a:r>
            <a:r>
              <a:rPr lang="en-US" dirty="0"/>
              <a:t>"curl http://</a:t>
            </a:r>
            <a:r>
              <a:rPr lang="en-US" dirty="0" err="1"/>
              <a:t>localhost</a:t>
            </a:r>
            <a:r>
              <a:rPr lang="en-US" dirty="0"/>
              <a:t>"</a:t>
            </a:r>
          </a:p>
          <a:p>
            <a:r>
              <a:rPr lang="en-US" dirty="0"/>
              <a:t>           </a:t>
            </a:r>
            <a:r>
              <a:rPr lang="en-US" dirty="0" err="1"/>
              <a:t>stdout</a:t>
            </a:r>
            <a:endParaRPr lang="en-US" dirty="0"/>
          </a:p>
          <a:p>
            <a:r>
              <a:rPr lang="en-US" dirty="0"/>
              <a:t>             should match </a:t>
            </a:r>
            <a:r>
              <a:rPr lang="en-US" smtClean="0"/>
              <a:t>/Welcome Home/</a:t>
            </a:r>
            <a:endParaRPr lang="en-US" dirty="0"/>
          </a:p>
          <a:p>
            <a:endParaRPr lang="en-US" dirty="0"/>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6" name="Content Placeholder 5"/>
          <p:cNvSpPr>
            <a:spLocks noGrp="1"/>
          </p:cNvSpPr>
          <p:nvPr>
            <p:ph sz="quarter" idx="12"/>
          </p:nvPr>
        </p:nvSpPr>
        <p:spPr>
          <a:xfrm>
            <a:off x="1127883" y="3865329"/>
            <a:ext cx="14420850" cy="557213"/>
          </a:xfrm>
        </p:spPr>
        <p:txBody>
          <a:bodyPr/>
          <a:lstStyle/>
          <a:p>
            <a:endParaRPr lang="en-US"/>
          </a:p>
        </p:txBody>
      </p:sp>
      <p:sp>
        <p:nvSpPr>
          <p:cNvPr id="5" name="Title 4"/>
          <p:cNvSpPr>
            <a:spLocks noGrp="1"/>
          </p:cNvSpPr>
          <p:nvPr>
            <p:ph type="title"/>
          </p:nvPr>
        </p:nvSpPr>
        <p:spPr/>
        <p:txBody>
          <a:bodyPr/>
          <a:lstStyle/>
          <a:p>
            <a:r>
              <a:rPr lang="en-US" dirty="0" smtClean="0"/>
              <a:t>Re-Verify the </a:t>
            </a:r>
            <a:r>
              <a:rPr lang="en-US" smtClean="0"/>
              <a:t>Virtual Instance</a:t>
            </a:r>
            <a:endParaRPr lang="en-US" dirty="0"/>
          </a:p>
        </p:txBody>
      </p:sp>
    </p:spTree>
    <p:extLst>
      <p:ext uri="{BB962C8B-B14F-4D97-AF65-F5344CB8AC3E}">
        <p14:creationId xmlns:p14="http://schemas.microsoft.com/office/powerpoint/2010/main" val="275490254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ü"/>
            </a:pPr>
            <a:r>
              <a:rPr lang="en-US" dirty="0"/>
              <a:t>Execute the tests and see failure</a:t>
            </a:r>
          </a:p>
          <a:p>
            <a:pPr marL="342900" indent="-342900">
              <a:buFont typeface="Wingdings" charset="2"/>
              <a:buChar char="ü"/>
            </a:pPr>
            <a:r>
              <a:rPr lang="en-US" dirty="0"/>
              <a:t>Write the recipe to make the test pass</a:t>
            </a:r>
          </a:p>
          <a:p>
            <a:pPr marL="342900" indent="-342900">
              <a:buFont typeface="Wingdings" charset="2"/>
              <a:buChar char="ü"/>
            </a:pPr>
            <a:r>
              <a:rPr lang="en-US" dirty="0"/>
              <a:t>Execute the tests and see success</a:t>
            </a:r>
          </a:p>
        </p:txBody>
      </p:sp>
    </p:spTree>
    <p:extLst>
      <p:ext uri="{BB962C8B-B14F-4D97-AF65-F5344CB8AC3E}">
        <p14:creationId xmlns:p14="http://schemas.microsoft.com/office/powerpoint/2010/main" val="423143576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value is there is writing the tests before writing the recipes?</a:t>
            </a:r>
          </a:p>
          <a:p>
            <a:endParaRPr lang="en-US" dirty="0" smtClean="0"/>
          </a:p>
          <a:p>
            <a:r>
              <a:rPr lang="en-US" dirty="0" smtClean="0"/>
              <a:t>Why is it hard to write the tests before you write the recipe?</a:t>
            </a:r>
          </a:p>
          <a:p>
            <a:endParaRPr lang="en-US" dirty="0"/>
          </a:p>
          <a:p>
            <a:endParaRPr lang="en-US" dirty="0" smtClean="0"/>
          </a:p>
          <a:p>
            <a:endParaRPr lang="en-US" dirty="0"/>
          </a:p>
        </p:txBody>
      </p:sp>
    </p:spTree>
    <p:extLst>
      <p:ext uri="{BB962C8B-B14F-4D97-AF65-F5344CB8AC3E}">
        <p14:creationId xmlns:p14="http://schemas.microsoft.com/office/powerpoint/2010/main" val="50499088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94195284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Web Server</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sz="4800" dirty="0" smtClean="0"/>
              <a:t>Install the </a:t>
            </a:r>
            <a:r>
              <a:rPr lang="en-US" sz="4800" dirty="0" err="1" smtClean="0"/>
              <a:t>httpd</a:t>
            </a:r>
            <a:r>
              <a:rPr lang="en-US" sz="4800" dirty="0" smtClean="0"/>
              <a:t> package</a:t>
            </a:r>
          </a:p>
          <a:p>
            <a:pPr marL="514350" indent="-514350">
              <a:buFont typeface="+mj-lt"/>
              <a:buAutoNum type="arabicPeriod"/>
            </a:pPr>
            <a:r>
              <a:rPr lang="en-US" sz="4800" dirty="0" smtClean="0"/>
              <a:t>Write out a test page</a:t>
            </a:r>
          </a:p>
          <a:p>
            <a:pPr marL="514350" indent="-514350">
              <a:buFont typeface="+mj-lt"/>
              <a:buAutoNum type="arabicPeriod"/>
            </a:pPr>
            <a:r>
              <a:rPr lang="en-US" sz="4800" dirty="0" smtClean="0"/>
              <a:t>Start and enable the </a:t>
            </a:r>
            <a:r>
              <a:rPr lang="en-US" sz="4800" dirty="0" err="1" smtClean="0"/>
              <a:t>httpd</a:t>
            </a:r>
            <a:r>
              <a:rPr lang="en-US" sz="4800" dirty="0" smtClean="0"/>
              <a:t> service</a:t>
            </a:r>
          </a:p>
          <a:p>
            <a:pPr marL="514350" indent="-514350">
              <a:buFont typeface="+mj-lt"/>
              <a:buAutoNum type="arabicPeriod"/>
            </a:pPr>
            <a:endParaRPr lang="en-US" sz="4800" dirty="0" smtClean="0"/>
          </a:p>
        </p:txBody>
      </p:sp>
    </p:spTree>
    <p:extLst>
      <p:ext uri="{BB962C8B-B14F-4D97-AF65-F5344CB8AC3E}">
        <p14:creationId xmlns:p14="http://schemas.microsoft.com/office/powerpoint/2010/main" val="125374809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smtClean="0"/>
              <a:t>Introduction</a:t>
            </a:r>
          </a:p>
          <a:p>
            <a:r>
              <a:rPr lang="en-US" dirty="0" smtClean="0"/>
              <a:t>Why </a:t>
            </a:r>
            <a:r>
              <a:rPr lang="en-US" dirty="0"/>
              <a:t>W</a:t>
            </a:r>
            <a:r>
              <a:rPr lang="en-US" dirty="0" smtClean="0"/>
              <a:t>rite Tests? Why is that Hard?</a:t>
            </a:r>
          </a:p>
          <a:p>
            <a:r>
              <a:rPr lang="en-US" dirty="0" smtClean="0"/>
              <a:t>Writing a Test First</a:t>
            </a:r>
          </a:p>
          <a:p>
            <a:r>
              <a:rPr lang="en-US" b="1" dirty="0" smtClean="0"/>
              <a:t>Refactoring Cookbooks with Tests</a:t>
            </a:r>
          </a:p>
          <a:p>
            <a:endParaRPr lang="en-US" dirty="0" smtClean="0"/>
          </a:p>
        </p:txBody>
      </p:sp>
      <p:sp>
        <p:nvSpPr>
          <p:cNvPr id="3" name="Content Placeholder 2"/>
          <p:cNvSpPr>
            <a:spLocks noGrp="1"/>
          </p:cNvSpPr>
          <p:nvPr>
            <p:ph sz="quarter" idx="12"/>
          </p:nvPr>
        </p:nvSpPr>
        <p:spPr/>
        <p:txBody>
          <a:bodyPr/>
          <a:lstStyle/>
          <a:p>
            <a:r>
              <a:rPr lang="en-US" dirty="0" smtClean="0"/>
              <a:t>Faster Feedback with Unit Testing</a:t>
            </a:r>
          </a:p>
          <a:p>
            <a:r>
              <a:rPr lang="en-US" dirty="0" smtClean="0"/>
              <a:t>Testing Resources in Recipes</a:t>
            </a:r>
          </a:p>
          <a:p>
            <a:r>
              <a:rPr lang="en-US" dirty="0" smtClean="0"/>
              <a:t>Refactoring to Attributes</a:t>
            </a:r>
          </a:p>
          <a:p>
            <a:r>
              <a:rPr lang="en-US" dirty="0" smtClean="0"/>
              <a:t>Refactoring to Multiple Platforms</a:t>
            </a:r>
            <a:endParaRPr lang="en-US" dirty="0"/>
          </a:p>
        </p:txBody>
      </p:sp>
      <p:sp>
        <p:nvSpPr>
          <p:cNvPr id="4" name="Text Placeholder 3"/>
          <p:cNvSpPr>
            <a:spLocks noGrp="1"/>
          </p:cNvSpPr>
          <p:nvPr>
            <p:ph type="body" sz="quarter" idx="15"/>
          </p:nvPr>
        </p:nvSpPr>
        <p:spPr/>
        <p:txBody>
          <a:bodyPr/>
          <a:lstStyle/>
          <a:p>
            <a:r>
              <a:rPr lang="en-US" dirty="0" smtClean="0"/>
              <a:t>Morning</a:t>
            </a:r>
            <a:endParaRPr lang="en-US" dirty="0"/>
          </a:p>
        </p:txBody>
      </p:sp>
      <p:sp>
        <p:nvSpPr>
          <p:cNvPr id="5" name="Text Placeholder 4"/>
          <p:cNvSpPr>
            <a:spLocks noGrp="1"/>
          </p:cNvSpPr>
          <p:nvPr>
            <p:ph type="body" sz="quarter" idx="16"/>
          </p:nvPr>
        </p:nvSpPr>
        <p:spPr/>
        <p:txBody>
          <a:bodyPr/>
          <a:lstStyle/>
          <a:p>
            <a:r>
              <a:rPr lang="en-US" dirty="0" smtClean="0"/>
              <a:t>Afternoon</a:t>
            </a:r>
            <a:endParaRPr lang="en-US" dirty="0"/>
          </a:p>
        </p:txBody>
      </p:sp>
    </p:spTree>
    <p:extLst>
      <p:ext uri="{BB962C8B-B14F-4D97-AF65-F5344CB8AC3E}">
        <p14:creationId xmlns:p14="http://schemas.microsoft.com/office/powerpoint/2010/main" val="112019187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Scenarios</a:t>
            </a:r>
            <a:endParaRPr lang="en-US" dirty="0"/>
          </a:p>
        </p:txBody>
      </p:sp>
      <p:sp>
        <p:nvSpPr>
          <p:cNvPr id="3" name="Text Placeholder 2"/>
          <p:cNvSpPr>
            <a:spLocks noGrp="1"/>
          </p:cNvSpPr>
          <p:nvPr>
            <p:ph type="body" sz="quarter" idx="12"/>
          </p:nvPr>
        </p:nvSpPr>
        <p:spPr/>
        <p:txBody>
          <a:bodyPr/>
          <a:lstStyle/>
          <a:p>
            <a:r>
              <a:rPr lang="en-US" sz="4800" b="1" dirty="0" smtClean="0"/>
              <a:t>Given </a:t>
            </a:r>
            <a:r>
              <a:rPr lang="en-US" sz="4800" dirty="0" smtClean="0"/>
              <a:t>SOME CONDITIONS</a:t>
            </a:r>
          </a:p>
          <a:p>
            <a:r>
              <a:rPr lang="en-US" sz="4800" b="1" dirty="0" smtClean="0"/>
              <a:t>When an </a:t>
            </a:r>
            <a:r>
              <a:rPr lang="en-US" sz="4800" dirty="0" smtClean="0"/>
              <a:t>EVENT OCCURS</a:t>
            </a:r>
          </a:p>
          <a:p>
            <a:r>
              <a:rPr lang="en-US" sz="4800" b="1" dirty="0" smtClean="0"/>
              <a:t>Then I should </a:t>
            </a:r>
            <a:r>
              <a:rPr lang="en-US" sz="4800" dirty="0" smtClean="0"/>
              <a:t>EXPECT THIS RESULT</a:t>
            </a:r>
            <a:endParaRPr lang="en-US" sz="4800" dirty="0"/>
          </a:p>
        </p:txBody>
      </p:sp>
    </p:spTree>
    <p:extLst>
      <p:ext uri="{BB962C8B-B14F-4D97-AF65-F5344CB8AC3E}">
        <p14:creationId xmlns:p14="http://schemas.microsoft.com/office/powerpoint/2010/main" val="13501481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Why Stack?</a:t>
            </a:r>
            <a:endParaRPr lang="en-US" dirty="0"/>
          </a:p>
        </p:txBody>
      </p:sp>
      <p:sp>
        <p:nvSpPr>
          <p:cNvPr id="3" name="Text Placeholder 2"/>
          <p:cNvSpPr>
            <a:spLocks noGrp="1"/>
          </p:cNvSpPr>
          <p:nvPr>
            <p:ph type="body" sz="quarter" idx="12"/>
          </p:nvPr>
        </p:nvSpPr>
        <p:spPr/>
        <p:txBody>
          <a:bodyPr/>
          <a:lstStyle/>
          <a:p>
            <a:r>
              <a:rPr lang="en-US" dirty="0"/>
              <a:t>You should discuss...the feature and </a:t>
            </a:r>
            <a:r>
              <a:rPr lang="en-US" dirty="0">
                <a:hlinkClick r:id="rId3"/>
              </a:rPr>
              <a:t>pop the why stack</a:t>
            </a:r>
            <a:r>
              <a:rPr lang="en-US" dirty="0"/>
              <a:t> max 5 times (ask why recursively) until you end up with one of the following business values:</a:t>
            </a:r>
          </a:p>
          <a:p>
            <a:pPr marL="514350" indent="-514350">
              <a:buFont typeface="Arial" charset="0"/>
              <a:buChar char="•"/>
            </a:pPr>
            <a:r>
              <a:rPr lang="en-US" dirty="0"/>
              <a:t>Protect revenue</a:t>
            </a:r>
          </a:p>
          <a:p>
            <a:pPr marL="514350" indent="-514350">
              <a:buFont typeface="Arial" charset="0"/>
              <a:buChar char="•"/>
            </a:pPr>
            <a:r>
              <a:rPr lang="en-US" dirty="0"/>
              <a:t>Increase revenue</a:t>
            </a:r>
          </a:p>
          <a:p>
            <a:pPr marL="514350" indent="-514350">
              <a:buFont typeface="Arial" charset="0"/>
              <a:buChar char="•"/>
            </a:pPr>
            <a:r>
              <a:rPr lang="en-US" dirty="0"/>
              <a:t>Manage cost</a:t>
            </a:r>
          </a:p>
          <a:p>
            <a:r>
              <a:rPr lang="en-US" dirty="0" smtClean="0"/>
              <a:t>If </a:t>
            </a:r>
            <a:r>
              <a:rPr lang="en-US" dirty="0"/>
              <a:t>you’re about to implement a feature that doesn’t support one of those values, chances are you’re about to implement a non-valuable feature. Consider tossing it altogether or pushing it down in your backlog</a:t>
            </a:r>
            <a:r>
              <a:rPr lang="en-US" dirty="0" smtClean="0"/>
              <a:t>.</a:t>
            </a:r>
          </a:p>
          <a:p>
            <a:pPr algn="r"/>
            <a:r>
              <a:rPr lang="en-US" dirty="0" smtClean="0"/>
              <a:t>-</a:t>
            </a:r>
            <a:r>
              <a:rPr lang="en-US" dirty="0"/>
              <a:t> Aslak Hellesøy, creator of </a:t>
            </a:r>
            <a:r>
              <a:rPr lang="en-US" dirty="0" smtClean="0"/>
              <a:t>Cucumbe</a:t>
            </a:r>
            <a:r>
              <a:rPr lang="en-US" dirty="0"/>
              <a:t>r</a:t>
            </a:r>
          </a:p>
        </p:txBody>
      </p:sp>
    </p:spTree>
    <p:extLst>
      <p:ext uri="{BB962C8B-B14F-4D97-AF65-F5344CB8AC3E}">
        <p14:creationId xmlns:p14="http://schemas.microsoft.com/office/powerpoint/2010/main" val="46813742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Potential User </a:t>
            </a:r>
            <a:r>
              <a:rPr lang="en-US" smtClean="0"/>
              <a:t>Visits Website</a:t>
            </a:r>
            <a:endParaRPr lang="en-US" dirty="0"/>
          </a:p>
        </p:txBody>
      </p:sp>
      <p:sp>
        <p:nvSpPr>
          <p:cNvPr id="3" name="Text Placeholder 2"/>
          <p:cNvSpPr>
            <a:spLocks noGrp="1"/>
          </p:cNvSpPr>
          <p:nvPr>
            <p:ph type="body" sz="quarter" idx="12"/>
          </p:nvPr>
        </p:nvSpPr>
        <p:spPr/>
        <p:txBody>
          <a:bodyPr/>
          <a:lstStyle/>
          <a:p>
            <a:r>
              <a:rPr lang="en-US" sz="4800" dirty="0"/>
              <a:t>Given that </a:t>
            </a:r>
            <a:r>
              <a:rPr lang="en-US" sz="4800" b="1" dirty="0"/>
              <a:t>I am a potential </a:t>
            </a:r>
            <a:r>
              <a:rPr lang="en-US" sz="4800" b="1" dirty="0" smtClean="0"/>
              <a:t>user</a:t>
            </a:r>
          </a:p>
          <a:p>
            <a:r>
              <a:rPr lang="en-US" sz="4800" dirty="0" smtClean="0"/>
              <a:t>When </a:t>
            </a:r>
            <a:r>
              <a:rPr lang="en-US" sz="4800" b="1" dirty="0"/>
              <a:t>I visit the company website in my </a:t>
            </a:r>
            <a:r>
              <a:rPr lang="en-US" sz="4800" b="1" dirty="0" smtClean="0"/>
              <a:t>browser</a:t>
            </a:r>
          </a:p>
          <a:p>
            <a:r>
              <a:rPr lang="en-US" sz="4800" dirty="0" smtClean="0"/>
              <a:t>Then </a:t>
            </a:r>
            <a:r>
              <a:rPr lang="en-US" sz="4800" dirty="0"/>
              <a:t>I should </a:t>
            </a:r>
            <a:r>
              <a:rPr lang="en-US" sz="4800" b="1" dirty="0" smtClean="0"/>
              <a:t>see a welcome message</a:t>
            </a:r>
            <a:endParaRPr lang="en-US" sz="4800" b="1" dirty="0"/>
          </a:p>
        </p:txBody>
      </p:sp>
    </p:spTree>
    <p:extLst>
      <p:ext uri="{BB962C8B-B14F-4D97-AF65-F5344CB8AC3E}">
        <p14:creationId xmlns:p14="http://schemas.microsoft.com/office/powerpoint/2010/main" val="133366509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Template.potx</Template>
  <TotalTime>15936</TotalTime>
  <Words>7777</Words>
  <Application>Microsoft Macintosh PowerPoint</Application>
  <PresentationFormat>Custom</PresentationFormat>
  <Paragraphs>712</Paragraphs>
  <Slides>61</Slides>
  <Notes>60</Notes>
  <HiddenSlides>0</HiddenSlides>
  <MMClips>0</MMClips>
  <ScaleCrop>false</ScaleCrop>
  <HeadingPairs>
    <vt:vector size="4" baseType="variant">
      <vt:variant>
        <vt:lpstr>Theme</vt:lpstr>
      </vt:variant>
      <vt:variant>
        <vt:i4>2</vt:i4>
      </vt:variant>
      <vt:variant>
        <vt:lpstr>Slide Titles</vt:lpstr>
      </vt:variant>
      <vt:variant>
        <vt:i4>61</vt:i4>
      </vt:variant>
    </vt:vector>
  </HeadingPairs>
  <TitlesOfParts>
    <vt:vector size="63" baseType="lpstr">
      <vt:lpstr>Template</vt:lpstr>
      <vt:lpstr>Interaction</vt:lpstr>
      <vt:lpstr>Writing a Test First</vt:lpstr>
      <vt:lpstr>Test Driven Development</vt:lpstr>
      <vt:lpstr>Behavior Driven Development (BDD)</vt:lpstr>
      <vt:lpstr>TDD and BDD</vt:lpstr>
      <vt:lpstr>Objectives</vt:lpstr>
      <vt:lpstr>Building a Web Server</vt:lpstr>
      <vt:lpstr>Defining Scenarios</vt:lpstr>
      <vt:lpstr>The Why Stack?</vt:lpstr>
      <vt:lpstr>Scenario: Potential User Visits Website</vt:lpstr>
      <vt:lpstr>Build a Reliable Cookbook</vt:lpstr>
      <vt:lpstr>Let's Start this Journey in the Home Directory</vt:lpstr>
      <vt:lpstr>Ask Chef About Generating a Cookbook</vt:lpstr>
      <vt:lpstr>Generate a Cookbook</vt:lpstr>
      <vt:lpstr>View the Tests in the Generated Cookbook</vt:lpstr>
      <vt:lpstr>Build a Reliable Cookbook</vt:lpstr>
      <vt:lpstr>RSpec and ServerSpec</vt:lpstr>
      <vt:lpstr>Auto-generated Spec File in Cookbook</vt:lpstr>
      <vt:lpstr>Where do Tests Live?</vt:lpstr>
      <vt:lpstr>Where do Tests Live?</vt:lpstr>
      <vt:lpstr>Where do Tests Live?</vt:lpstr>
      <vt:lpstr>Where do Tests Live?</vt:lpstr>
      <vt:lpstr>ServerSpec Example</vt:lpstr>
      <vt:lpstr>Components of a ServerSpec Example</vt:lpstr>
      <vt:lpstr>Remove the Default Test</vt:lpstr>
      <vt:lpstr>Add a Test to Validate a Working Website</vt:lpstr>
      <vt:lpstr>Build a Reliable Cookbook</vt:lpstr>
      <vt:lpstr>Move into the Cookbook Directory</vt:lpstr>
      <vt:lpstr>Review the Existing Kitchen Configuration</vt:lpstr>
      <vt:lpstr>The Kitchen Driver</vt:lpstr>
      <vt:lpstr>The Kitchen Driver</vt:lpstr>
      <vt:lpstr>The Kitchen Driver</vt:lpstr>
      <vt:lpstr>The Kitchen Driver</vt:lpstr>
      <vt:lpstr>The Kitchen Driver</vt:lpstr>
      <vt:lpstr>Remove Settings from the Kitchen Configuration</vt:lpstr>
      <vt:lpstr>Add Settings to the Kitchen Configuration</vt:lpstr>
      <vt:lpstr>Kitchen List</vt:lpstr>
      <vt:lpstr>View the Test Matrix for Test Kitchen</vt:lpstr>
      <vt:lpstr>Kitchen Create</vt:lpstr>
      <vt:lpstr>Kitchen Converge</vt:lpstr>
      <vt:lpstr>Kitchen Verify</vt:lpstr>
      <vt:lpstr>Create the Virtual Instance</vt:lpstr>
      <vt:lpstr>Inspect the Virtual Instance</vt:lpstr>
      <vt:lpstr>Exit the Virtual Instance</vt:lpstr>
      <vt:lpstr>Converge the Virtual Instance</vt:lpstr>
      <vt:lpstr>Execute the Tests Against the Virtual Instance</vt:lpstr>
      <vt:lpstr>Understanding the Failure Message</vt:lpstr>
      <vt:lpstr>Examine the Test Kitchen Results</vt:lpstr>
      <vt:lpstr>Examine the Test Kitchen Results</vt:lpstr>
      <vt:lpstr>Examine the RSpec Results</vt:lpstr>
      <vt:lpstr>Examine Failure #1</vt:lpstr>
      <vt:lpstr>Examine the Test Summary</vt:lpstr>
      <vt:lpstr>Build a Reliable Cookbook</vt:lpstr>
      <vt:lpstr>Write the Default Recipe for the Cookbook</vt:lpstr>
      <vt:lpstr>Re-Converge the Virtual Instance</vt:lpstr>
      <vt:lpstr>Build a Reliable Cookbook</vt:lpstr>
      <vt:lpstr>Re-Verify the Virtual Instance</vt:lpstr>
      <vt:lpstr>Build a Reliable Cookbook</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Franklin Webber</cp:lastModifiedBy>
  <cp:revision>2272</cp:revision>
  <cp:lastPrinted>2016-02-19T17:32:26Z</cp:lastPrinted>
  <dcterms:created xsi:type="dcterms:W3CDTF">2012-09-13T17:36:07Z</dcterms:created>
  <dcterms:modified xsi:type="dcterms:W3CDTF">2016-04-11T20:16:10Z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