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8"/>
  </p:notesMasterIdLst>
  <p:handoutMasterIdLst>
    <p:handoutMasterId r:id="rId59"/>
  </p:handoutMasterIdLst>
  <p:sldIdLst>
    <p:sldId id="256" r:id="rId7"/>
    <p:sldId id="257" r:id="rId8"/>
    <p:sldId id="283" r:id="rId9"/>
    <p:sldId id="284" r:id="rId10"/>
    <p:sldId id="285" r:id="rId11"/>
    <p:sldId id="286" r:id="rId12"/>
    <p:sldId id="300" r:id="rId13"/>
    <p:sldId id="287" r:id="rId14"/>
    <p:sldId id="308" r:id="rId15"/>
    <p:sldId id="289" r:id="rId16"/>
    <p:sldId id="309" r:id="rId17"/>
    <p:sldId id="277" r:id="rId18"/>
    <p:sldId id="288" r:id="rId19"/>
    <p:sldId id="321" r:id="rId20"/>
    <p:sldId id="290" r:id="rId21"/>
    <p:sldId id="278" r:id="rId22"/>
    <p:sldId id="291" r:id="rId23"/>
    <p:sldId id="279" r:id="rId24"/>
    <p:sldId id="322" r:id="rId25"/>
    <p:sldId id="292" r:id="rId26"/>
    <p:sldId id="280" r:id="rId27"/>
    <p:sldId id="293" r:id="rId28"/>
    <p:sldId id="281" r:id="rId29"/>
    <p:sldId id="282" r:id="rId30"/>
    <p:sldId id="294" r:id="rId31"/>
    <p:sldId id="295" r:id="rId32"/>
    <p:sldId id="296" r:id="rId33"/>
    <p:sldId id="297" r:id="rId34"/>
    <p:sldId id="298" r:id="rId35"/>
    <p:sldId id="310" r:id="rId36"/>
    <p:sldId id="311" r:id="rId37"/>
    <p:sldId id="313" r:id="rId38"/>
    <p:sldId id="314" r:id="rId39"/>
    <p:sldId id="315" r:id="rId40"/>
    <p:sldId id="316" r:id="rId41"/>
    <p:sldId id="318" r:id="rId42"/>
    <p:sldId id="317" r:id="rId43"/>
    <p:sldId id="319" r:id="rId44"/>
    <p:sldId id="320" r:id="rId45"/>
    <p:sldId id="312" r:id="rId46"/>
    <p:sldId id="301" r:id="rId47"/>
    <p:sldId id="302" r:id="rId48"/>
    <p:sldId id="305" r:id="rId49"/>
    <p:sldId id="306" r:id="rId50"/>
    <p:sldId id="303" r:id="rId51"/>
    <p:sldId id="307" r:id="rId52"/>
    <p:sldId id="304" r:id="rId53"/>
    <p:sldId id="275" r:id="rId54"/>
    <p:sldId id="276" r:id="rId55"/>
    <p:sldId id="323" r:id="rId56"/>
    <p:sldId id="267" r:id="rId5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C97D9A"/>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9910"/>
  </p:normalViewPr>
  <p:slideViewPr>
    <p:cSldViewPr snapToGrid="0">
      <p:cViewPr>
        <p:scale>
          <a:sx n="90" d="100"/>
          <a:sy n="90" d="100"/>
        </p:scale>
        <p:origin x="-1776" y="-160"/>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5/10/16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5/10/16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When we started developing this cookbook I told you that we were going continue to refactor this cookbook until it supported multiple platforms. We could have started with that goal. Instead we started small. One test. One recipe. Refactor. Add more tests. Refactor. This process allowed us to deliver a reliable cookbook in confident way. But testing was not the only thing that aided us in building this cookbook.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Instrumental to software development and test-driven development is learning how to divide the work into these small increments. Small, deliverable, verifiable steps are essential to developing code with confidence. Now that you have seen and experienced the Test Driven Development (TDD) workflow and understand the basics, the real work that lay before you is to understand how to find these divisions in the requirements you are given.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This was a hand-picked experience. That moves we made may have seemed contrived. As with any knowledge transfer the best we can do is give you a model to play with and hope the forms hold true when it comes time for you to solve a problem with real requirements.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620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 good habit</a:t>
            </a:r>
            <a:r>
              <a:rPr lang="en-US" baseline="0" dirty="0" smtClean="0"/>
              <a:t> to clean up this break points. Leaving them around has a nasty habit of pausing the execution of a run you want to see complete uninterrupted.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558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know the environment</a:t>
            </a:r>
            <a:r>
              <a:rPr lang="en-US" baseline="0" dirty="0" smtClean="0"/>
              <a:t> it is time to get to work on defining those new examples for the new platform that we want to support.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6529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let's walk through refactoring the cookbook's install recipe. Like we have done before. When we are done it will be your turn to implement the solution for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877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a:t>
            </a:r>
            <a:r>
              <a:rPr lang="en-US" baseline="0" dirty="0" smtClean="0"/>
              <a:t> we will start by updating our current specification. The context up to this point has been 'on an unspecified platform'. We want to instead state that these first two examples are for the </a:t>
            </a:r>
            <a:r>
              <a:rPr lang="en-US" baseline="0" dirty="0" err="1" smtClean="0"/>
              <a:t>CentOS</a:t>
            </a:r>
            <a:r>
              <a:rPr lang="en-US" baseline="0" dirty="0" smtClean="0"/>
              <a:t> platform. That change is purely cosmetic.</a:t>
            </a:r>
          </a:p>
          <a:p>
            <a:endParaRPr lang="en-US" baseline="0" dirty="0" smtClean="0"/>
          </a:p>
          <a:p>
            <a:r>
              <a:rPr lang="en-US" baseline="0" dirty="0" smtClean="0"/>
              <a:t>The change that matters is the one in which we provide new parameters to the </a:t>
            </a:r>
            <a:r>
              <a:rPr lang="en-US" baseline="0" dirty="0" err="1" smtClean="0"/>
              <a:t>ServerRunner</a:t>
            </a:r>
            <a:r>
              <a:rPr lang="en-US" baseline="0" dirty="0" smtClean="0"/>
              <a:t> class initializer that state the specific platform and version we are interested in verifying against. If we specify an unsupported platform or platform version we will see an error when the tests execute. This is again why it is important to review the </a:t>
            </a:r>
            <a:r>
              <a:rPr lang="en-US" baseline="0" dirty="0" err="1" smtClean="0"/>
              <a:t>Fauxhai</a:t>
            </a:r>
            <a:r>
              <a:rPr lang="en-US" baseline="0" dirty="0" smtClean="0"/>
              <a:t> project.</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58652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made changes the original expectations it might be a good moment to execute the tests and ensure that everything is still working for the </a:t>
            </a:r>
            <a:r>
              <a:rPr lang="en-US" baseline="0" dirty="0" err="1" smtClean="0"/>
              <a:t>CentOS</a:t>
            </a:r>
            <a:r>
              <a:rPr lang="en-US" baseline="0" dirty="0" smtClean="0"/>
              <a:t>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766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return</a:t>
            </a:r>
            <a:r>
              <a:rPr lang="en-US" baseline="0" dirty="0" smtClean="0"/>
              <a:t> to the specification file and alongside </a:t>
            </a:r>
            <a:r>
              <a:rPr lang="en-US" dirty="0" err="1" smtClean="0"/>
              <a:t>CentOS</a:t>
            </a:r>
            <a:r>
              <a:rPr lang="en-US" baseline="0" dirty="0" smtClean="0"/>
              <a:t> example group it is time to define the example group that will contain the examples for the Ubuntu 14.04 platform.</a:t>
            </a:r>
          </a:p>
          <a:p>
            <a:endParaRPr lang="en-US" baseline="0" dirty="0" smtClean="0"/>
          </a:p>
          <a:p>
            <a:r>
              <a:rPr lang="en-US" baseline="0" dirty="0" smtClean="0"/>
              <a:t>The format is nearly identical between these two example groups save for the context, the parameters specified to the </a:t>
            </a:r>
            <a:r>
              <a:rPr lang="en-US" baseline="0" dirty="0" err="1" smtClean="0"/>
              <a:t>ServerRunner</a:t>
            </a:r>
            <a:r>
              <a:rPr lang="en-US" baseline="0" dirty="0" smtClean="0"/>
              <a:t> initialization, and the name of the necessary package to install.</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2721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examples have now been defined for the existing platform and the new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012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time to execute</a:t>
            </a:r>
            <a:r>
              <a:rPr lang="en-US" baseline="0" dirty="0" smtClean="0"/>
              <a:t> the tests we should see that defining the new platform will not raise an error when it converges but will fail to meet the expectation that we installed the correctly named package.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189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name of the package is defined in the attributes</a:t>
            </a:r>
            <a:r>
              <a:rPr lang="en-US" baseline="0" dirty="0" smtClean="0"/>
              <a:t> file. That is what we refactored to support in the last section. It is now time to return to the attributes file and have it specify a different package name based on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8996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 the node attribute conditionally based on the platform means we are going to need to control the way that Ruby parses the code based on the state of the node platform. Ruby provides many ways to control the flow and several of them are documented in the recipe Domain Specific Language (DSL).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745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module you will learn how to define expectations for multiple platforms and implement a cookbook that supports multiple platforms.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3705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very</a:t>
            </a:r>
            <a:r>
              <a:rPr lang="en-US" baseline="0" dirty="0" smtClean="0"/>
              <a:t> common way is to define a case statement. The case statement allows you to provide a value or value stored in a variable to the case keyword. Then following the case statement are a number of 'when' statements. Each 'when' needs to be provided with a value or value stored in a variable. If the value in the case statement equals the value in when statement then it is match and the flow of execution will take that path and ignore all others.</a:t>
            </a:r>
          </a:p>
          <a:p>
            <a:endParaRPr lang="en-US" baseline="0" dirty="0" smtClean="0"/>
          </a:p>
          <a:p>
            <a:r>
              <a:rPr lang="en-US" baseline="0" dirty="0" smtClean="0"/>
              <a:t>If none were to match we might be in trouble as the node attribute would never be set so we can use an 'else' statement which is as good as saying if none of those match then use this path.</a:t>
            </a:r>
          </a:p>
          <a:p>
            <a:endParaRPr lang="en-US" baseline="0" dirty="0" smtClean="0"/>
          </a:p>
          <a:p>
            <a:r>
              <a:rPr lang="en-US" baseline="0" dirty="0" smtClean="0"/>
              <a:t>The order of the case statement is particularly important as well. The first match that is made is the path the execution will take.</a:t>
            </a:r>
          </a:p>
          <a:p>
            <a:endParaRPr lang="en-US" baseline="0" dirty="0" smtClean="0"/>
          </a:p>
          <a:p>
            <a:r>
              <a:rPr lang="en-US" baseline="0" dirty="0" smtClean="0"/>
              <a:t>Instructor Note: When we say 'equal' each other we mean that Ruby is comparing the objects together with the equality method, the triple equals (===) .</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13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a:t>
            </a:r>
            <a:r>
              <a:rPr lang="en-US" baseline="0" dirty="0" smtClean="0"/>
              <a:t> the attributes file has been updated it is time execute the tests again and see if we defined this conditional logic correctly.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0440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tests we should see both platforms will converge without error and install the necessary packages.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867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approach to leverage the existing examples and use them to help define new examples for a new platform allowed us to build confidence through testing from the inside-out.</a:t>
            </a:r>
          </a:p>
          <a:p>
            <a:endParaRPr lang="en-US" baseline="0" dirty="0" smtClean="0"/>
          </a:p>
          <a:p>
            <a:r>
              <a:rPr lang="en-US" baseline="0" dirty="0" smtClean="0"/>
              <a:t>Taking this inside-out approach can feel right in situations where you know the steps you have to take.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2964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as an exercise for you it is time to do the same thing for the service recipe. The service for Ubuntu is named 'apache2'. Start with the changes to the specifications, move through see the failure, update to use the same conditional statement structure and then see the examples verify your work.</a:t>
            </a:r>
          </a:p>
          <a:p>
            <a:endParaRPr lang="en-US" baseline="0" dirty="0" smtClean="0"/>
          </a:p>
          <a:p>
            <a:r>
              <a:rPr lang="en-US" dirty="0" smtClean="0"/>
              <a:t>Instructor Note: Allow 10 minutes to complete this exercise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25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a:t>
            </a:r>
            <a:r>
              <a:rPr lang="en-US" baseline="0" dirty="0" smtClean="0"/>
              <a:t> the changes to the service specification. You start with ensuring the existing </a:t>
            </a:r>
            <a:r>
              <a:rPr lang="en-US" baseline="0" dirty="0" err="1" smtClean="0"/>
              <a:t>CentOS</a:t>
            </a:r>
            <a:r>
              <a:rPr lang="en-US" baseline="0" dirty="0" smtClean="0"/>
              <a:t> platform is explicitly stated in the context and defined in the parameters provided to the </a:t>
            </a:r>
            <a:r>
              <a:rPr lang="en-US" baseline="0" dirty="0" err="1" smtClean="0"/>
              <a:t>ServerRunner</a:t>
            </a:r>
            <a:r>
              <a:rPr lang="en-US" baseline="0" dirty="0" smtClean="0"/>
              <a:t> initialization.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85047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now define an entire example group dedicated to the Ubuntu platform which defines the same structure of examples but with the values that are important for the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61413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test you would see the appropriate failures for the correctly named services not being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65274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Updating the attributes</a:t>
            </a:r>
            <a:r>
              <a:rPr lang="en-US" baseline="0" dirty="0" smtClean="0"/>
              <a:t> for the service should be a little less work because the structure is all in place.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7498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when we execute the tests again we see that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87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a:t>
            </a:r>
            <a:r>
              <a:rPr lang="en-US" baseline="0" dirty="0" smtClean="0"/>
              <a:t> we are going to develop solution in the opposite of the way we started. Instead of approaching this problem from the outside-in we are going to build it inside-out.</a:t>
            </a:r>
          </a:p>
          <a:p>
            <a:endParaRPr lang="en-US" baseline="0" dirty="0" smtClean="0"/>
          </a:p>
          <a:p>
            <a:r>
              <a:rPr lang="en-US" baseline="0" dirty="0" smtClean="0"/>
              <a:t>To do that means we are going to leverage the specifications we have written that validate the resources within our recipe. But before we do we need to gather some information that is important. Like the name of the platform we are using?</a:t>
            </a:r>
          </a:p>
          <a:p>
            <a:endParaRPr lang="en-US" baseline="0" dirty="0" smtClean="0"/>
          </a:p>
          <a:p>
            <a:r>
              <a:rPr lang="en-US" baseline="0" dirty="0" smtClean="0"/>
              <a:t>We could attempt to solve this problem by looking for documentation or a general search on the Internet. Instead we will ask the one source that knows the best: the executing code itself.</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59176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a:t>
            </a:r>
            <a:r>
              <a:rPr lang="en-US" baseline="0" dirty="0" smtClean="0"/>
              <a:t> was nearly identical and a good way to reinforce the testing flow.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41326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only</a:t>
            </a:r>
            <a:r>
              <a:rPr lang="en-US" baseline="0" dirty="0" smtClean="0"/>
              <a:t> the configuration recipe remains. The default index HTML page for Ubuntu and </a:t>
            </a:r>
            <a:r>
              <a:rPr lang="en-US" baseline="0" dirty="0" err="1" smtClean="0"/>
              <a:t>CentOS</a:t>
            </a:r>
            <a:r>
              <a:rPr lang="en-US" baseline="0" dirty="0" smtClean="0"/>
              <a:t> are exactly the same. So when you define the new examples you actually will not see the failure. Then when you make the changes to the attributes file you will not see the failure. At that point you have written two new examples for the Ubuntu platform and it is important to ensure those tests fail. So pick a mutation (e.g. remove a line or specify an incorrect value) for the Ubuntu flow and ensure you see the failure.</a:t>
            </a:r>
          </a:p>
          <a:p>
            <a:endParaRPr lang="en-US" baseline="0" dirty="0" smtClean="0"/>
          </a:p>
          <a:p>
            <a:r>
              <a:rPr lang="en-US" baseline="0" dirty="0" smtClean="0"/>
              <a:t>Finally take a look at the code that you have created and ask yourself is that change better?</a:t>
            </a:r>
          </a:p>
          <a:p>
            <a:endParaRPr lang="en-US" baseline="0" dirty="0" smtClean="0"/>
          </a:p>
          <a:p>
            <a:r>
              <a:rPr lang="en-US" dirty="0" smtClean="0"/>
              <a:t>Instructor Note: Allow 10 minutes to complete this exercise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57129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as before we start with some maintenance of </a:t>
            </a:r>
            <a:r>
              <a:rPr lang="en-US" baseline="0" dirty="0" err="1" smtClean="0"/>
              <a:t>CentOS</a:t>
            </a:r>
            <a:r>
              <a:rPr lang="en-US" baseline="0" dirty="0" smtClean="0"/>
              <a:t> examples.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3336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then define another example group dedicated to the Ubuntu platform. Except this time the expectation is exactly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5107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 shows you</a:t>
            </a:r>
            <a:r>
              <a:rPr lang="en-US" baseline="0" dirty="0" smtClean="0"/>
              <a:t> that everything is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9848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implemented the change that we have done before.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5441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see the tests pass again. This is where you should become uncomfortable</a:t>
            </a:r>
            <a:r>
              <a:rPr lang="en-US" baseline="0" dirty="0" smtClean="0"/>
              <a:t> that we may have a false positive and that is a good time to ensure that you do not by mutating the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52775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anywhere in the Ubuntu flow of execution make a small mutation. In the example I am providing I have chosen a different path. Removing the attribute is another option as well.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67422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tests</a:t>
            </a:r>
            <a:r>
              <a:rPr lang="en-US" baseline="0" dirty="0" smtClean="0"/>
              <a:t> should net at least one failure and that should give you more confidence that the expectations you have written are doing the work you want them to do.</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171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you</a:t>
            </a:r>
            <a:r>
              <a:rPr lang="en-US" baseline="0" dirty="0" smtClean="0"/>
              <a:t> might restore the code. Removing the mutation.</a:t>
            </a:r>
          </a:p>
          <a:p>
            <a:endParaRPr lang="en-US" baseline="0" dirty="0" smtClean="0"/>
          </a:p>
          <a:p>
            <a:r>
              <a:rPr lang="en-US" baseline="0" dirty="0" smtClean="0"/>
              <a:t>You may even choose to undo the change the proposed change. This is up to you to make the decision. In the example shown here I have returned to the original implementation. The original implementation worked, executing our tests proved it. </a:t>
            </a:r>
            <a:r>
              <a:rPr lang="en-US" dirty="0" smtClean="0"/>
              <a:t>Whether</a:t>
            </a:r>
            <a:r>
              <a:rPr lang="en-US" baseline="0" dirty="0" smtClean="0"/>
              <a:t> you should leave the attribute defined in the case statement or outside of it is up to you.</a:t>
            </a:r>
          </a:p>
          <a:p>
            <a:endParaRPr lang="en-US" baseline="0" dirty="0" smtClean="0"/>
          </a:p>
          <a:p>
            <a:r>
              <a:rPr lang="en-US" baseline="0" dirty="0" smtClean="0"/>
              <a:t>Leaving it in the case statements ensures that all values are defined on the platform. If a value on a particular platform were to change we would simply need to only change it within that platform's flow of control. However, if you never implement another platform you have created two lines of code. Some may argue the fewer lines of code you issue or statements you place inside of a conditional make it easier to read and understand.</a:t>
            </a:r>
          </a:p>
          <a:p>
            <a:endParaRPr lang="en-US" baseline="0" dirty="0" smtClean="0"/>
          </a:p>
          <a:p>
            <a:r>
              <a:rPr lang="en-US" baseline="0" dirty="0" smtClean="0"/>
              <a:t>The most important thing is that the examples you defined should remain in the specification regardless of the implementation. The examples describe the expected behavior of the platform.</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531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the platform of the node we simply need to set a break point in one of the recipes or the attributes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99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575932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we have finished building everything</a:t>
            </a:r>
            <a:r>
              <a:rPr lang="en-US" baseline="0" dirty="0" smtClean="0"/>
              <a:t> from the inside-out. It is finally time to see if the integration test works. This is important. When building recipes with </a:t>
            </a:r>
            <a:r>
              <a:rPr lang="en-US" baseline="0" dirty="0" err="1" smtClean="0"/>
              <a:t>ChefSpec</a:t>
            </a:r>
            <a:r>
              <a:rPr lang="en-US" baseline="0" dirty="0" smtClean="0"/>
              <a:t> you can very quickly make mistakes. Those mistakes are not the typos or omissions we have made. These are the mistakes that only the platform can catch.</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Because we have been doing everything in-memory we really do not know if the package name, file path, or service name actually works. The only way to prove that is to apply the recipe to that platform.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658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our last and final exercise together lets update the Kitchen configuration to give us the ability to test on the Ubuntu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45016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a:t>
            </a:r>
            <a:r>
              <a:rPr lang="en-US" baseline="0" dirty="0" smtClean="0"/>
              <a:t> the kitchen configuration we define the new Ubuntu 14.04 platform.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650288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verify that the platform</a:t>
            </a:r>
            <a:r>
              <a:rPr lang="en-US" baseline="0" dirty="0" smtClean="0"/>
              <a:t> exists within the list of instances.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7088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now it is time</a:t>
            </a:r>
            <a:r>
              <a:rPr lang="en-US" baseline="0" dirty="0" smtClean="0"/>
              <a:t> to execute the test suite. By choosing a very valuable and implementation free </a:t>
            </a:r>
            <a:r>
              <a:rPr lang="en-US" baseline="0" dirty="0" err="1" smtClean="0"/>
              <a:t>ServerSpec</a:t>
            </a:r>
            <a:r>
              <a:rPr lang="en-US" baseline="0" dirty="0" smtClean="0"/>
              <a:t> example, is the website up and running in </a:t>
            </a:r>
            <a:r>
              <a:rPr lang="en-US" baseline="0" dirty="0" err="1" smtClean="0"/>
              <a:t>localhost</a:t>
            </a:r>
            <a:r>
              <a:rPr lang="en-US" baseline="0" dirty="0" smtClean="0"/>
              <a:t>, we can be fairly certain that the expectations should be met.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524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a:t>
            </a:r>
            <a:r>
              <a:rPr lang="en-US" baseline="0" dirty="0" smtClean="0"/>
              <a:t> the tests against both platforms run 'kitchen test'. Because we have two instances and did not specify a particular instance with the command it will run tests against all the listed instances.</a:t>
            </a:r>
          </a:p>
          <a:p>
            <a:endParaRPr lang="en-US" baseline="0" dirty="0" smtClean="0"/>
          </a:p>
          <a:p>
            <a:r>
              <a:rPr lang="en-US" dirty="0" smtClean="0"/>
              <a:t>This</a:t>
            </a:r>
            <a:r>
              <a:rPr lang="en-US" baseline="0" dirty="0" smtClean="0"/>
              <a:t> might be a good time to get up and move around as it will take some time.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96793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expectations should pass and this brings the last exercise to a close. </a:t>
            </a:r>
          </a:p>
          <a:p>
            <a:endParaRPr lang="en-US" baseline="0" dirty="0" smtClean="0"/>
          </a:p>
          <a:p>
            <a:r>
              <a:rPr lang="en-US" baseline="0" dirty="0" smtClean="0"/>
              <a:t>Let's have a discussion.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3997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4539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671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Execute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768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for your time and attention.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1554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 query the platform of the node object.</a:t>
            </a:r>
            <a:r>
              <a:rPr lang="en-US" baseline="0" dirty="0" smtClean="0"/>
              <a:t> The results should tell you that the platform for the node object in the </a:t>
            </a:r>
            <a:r>
              <a:rPr lang="en-US" baseline="0" dirty="0" err="1" smtClean="0"/>
              <a:t>ChefSpec</a:t>
            </a:r>
            <a:r>
              <a:rPr lang="en-US" baseline="0" dirty="0" smtClean="0"/>
              <a:t> environment is '</a:t>
            </a:r>
            <a:r>
              <a:rPr lang="en-US" baseline="0" dirty="0" err="1" smtClean="0"/>
              <a:t>chefspec</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4107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chefspec</a:t>
            </a:r>
            <a:r>
              <a:rPr lang="en-US" baseline="0" dirty="0" smtClean="0"/>
              <a:t>' platform is set by the </a:t>
            </a:r>
            <a:r>
              <a:rPr lang="en-US" baseline="0" dirty="0" err="1" smtClean="0"/>
              <a:t>ChefSpec</a:t>
            </a:r>
            <a:r>
              <a:rPr lang="en-US" baseline="0" dirty="0" smtClean="0"/>
              <a:t> gem. The platform has gone unspecified and this is what </a:t>
            </a:r>
            <a:r>
              <a:rPr lang="en-US" baseline="0" dirty="0" err="1" smtClean="0"/>
              <a:t>ChefSpec</a:t>
            </a:r>
            <a:r>
              <a:rPr lang="en-US" baseline="0" dirty="0" smtClean="0"/>
              <a:t> defaults to use. Now that we care about the platform we need to learn about another gem named </a:t>
            </a:r>
            <a:r>
              <a:rPr lang="en-US" baseline="0" dirty="0" err="1" smtClean="0"/>
              <a:t>Fauxhai</a:t>
            </a:r>
            <a:r>
              <a:rPr lang="en-US" baseline="0" dirty="0" smtClean="0"/>
              <a:t>. </a:t>
            </a:r>
            <a:r>
              <a:rPr lang="en-US" baseline="0" dirty="0" err="1" smtClean="0"/>
              <a:t>ChefSpec</a:t>
            </a:r>
            <a:r>
              <a:rPr lang="en-US" baseline="0" dirty="0" smtClean="0"/>
              <a:t> employs </a:t>
            </a:r>
            <a:r>
              <a:rPr lang="en-US" baseline="0" dirty="0" err="1" smtClean="0"/>
              <a:t>Fauxhai</a:t>
            </a:r>
            <a:r>
              <a:rPr lang="en-US" baseline="0" dirty="0" smtClean="0"/>
              <a:t> to provide fake node object data for various platforms.</a:t>
            </a:r>
          </a:p>
          <a:p>
            <a:endParaRPr lang="en-US" baseline="0" dirty="0" smtClean="0"/>
          </a:p>
          <a:p>
            <a:r>
              <a:rPr lang="en-US" baseline="0" dirty="0" smtClean="0"/>
              <a:t>These platforms and their various versions are defined in the gem itself. Essentially the gem, at the time of writing this, contains a large number of JSON files which hold the node object results on each specific platform and version it supports. The best way to learn what platforms are provided is to read the source code in the </a:t>
            </a:r>
            <a:r>
              <a:rPr lang="en-US" baseline="0" dirty="0" err="1" smtClean="0"/>
              <a:t>Fauxhai</a:t>
            </a:r>
            <a:r>
              <a:rPr lang="en-US" baseline="0" dirty="0" smtClean="0"/>
              <a:t> repository.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534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know the platform it is time to exit the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9057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a:t>
            </a:r>
            <a:r>
              <a:rPr lang="en-US" baseline="0" dirty="0" smtClean="0"/>
              <a:t> Pry we were able to learn something about the system without having to rely on documentation. To understand the available platforms you have to rely on reading the source code.</a:t>
            </a:r>
          </a:p>
          <a:p>
            <a:endParaRPr lang="en-US" baseline="0" dirty="0" smtClean="0"/>
          </a:p>
          <a:p>
            <a:r>
              <a:rPr lang="en-US" baseline="0" dirty="0" smtClean="0"/>
              <a:t>Learning this powerful skill of gathering details will help you solve mysteries and provide more details and queries when searching for help on the Internet. The better you can get at understanding when to employ Pry and how to use it will eventually have you using documentation less and using executing code and source code more.</a:t>
            </a:r>
          </a:p>
          <a:p>
            <a:endParaRPr lang="en-US" baseline="0" dirty="0" smtClean="0"/>
          </a:p>
          <a:p>
            <a:r>
              <a:rPr lang="en-US" baseline="0" dirty="0" smtClean="0"/>
              <a:t>Instructor Note: Finding out which platforms and versions </a:t>
            </a:r>
            <a:r>
              <a:rPr lang="en-US" baseline="0" dirty="0" err="1" smtClean="0"/>
              <a:t>ChefSpec</a:t>
            </a:r>
            <a:r>
              <a:rPr lang="en-US" baseline="0" dirty="0" smtClean="0"/>
              <a:t> supported alluded me when first working with the project. There is some mention in the </a:t>
            </a:r>
            <a:r>
              <a:rPr lang="en-US" baseline="0" dirty="0" err="1" smtClean="0"/>
              <a:t>ChefSpec</a:t>
            </a:r>
            <a:r>
              <a:rPr lang="en-US" baseline="0" dirty="0" smtClean="0"/>
              <a:t> README but I believe I found myself diving into source code and stumbling upon the </a:t>
            </a:r>
            <a:r>
              <a:rPr lang="en-US" baseline="0" dirty="0" err="1" smtClean="0"/>
              <a:t>Fauxhai</a:t>
            </a:r>
            <a:r>
              <a:rPr lang="en-US" baseline="0" dirty="0" smtClean="0"/>
              <a:t> code. This is something that would be great to show to show learners if you are capable of figuring that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55859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24043747"/>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095952642"/>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8</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docs.chef.io/dsl_recipe.html%23case-statem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ustomink/fauxhai/tree/master/lib/fauxhai/platforms" TargetMode="External"/><Relationship Id="rId4" Type="http://schemas.openxmlformats.org/officeDocument/2006/relationships/hyperlink" Target="https://github.com/customink/fauxhai" TargetMode="External"/><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Testing </a:t>
            </a:r>
            <a:r>
              <a:rPr lang="en-US" dirty="0" smtClean="0"/>
              <a:t>While Refactoring to Multiple Platforms</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2"/>
          </p:nvPr>
        </p:nvSpPr>
        <p:spPr>
          <a:xfrm>
            <a:off x="1124446" y="4744806"/>
            <a:ext cx="14404273" cy="1181861"/>
          </a:xfrm>
        </p:spPr>
        <p:txBody>
          <a:bodyPr/>
          <a:lstStyle/>
          <a:p>
            <a:r>
              <a:rPr lang="en-US" dirty="0" smtClean="0"/>
              <a:t>`</a:t>
            </a:r>
            <a:endParaRPr lang="en-US" dirty="0"/>
          </a:p>
        </p:txBody>
      </p:sp>
    </p:spTree>
    <p:extLst>
      <p:ext uri="{BB962C8B-B14F-4D97-AF65-F5344CB8AC3E}">
        <p14:creationId xmlns:p14="http://schemas.microsoft.com/office/powerpoint/2010/main" val="224258526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ü"/>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Now I am ready to be </a:t>
            </a:r>
            <a:r>
              <a:rPr lang="en-US" sz="1800" i="1" dirty="0" smtClean="0">
                <a:solidFill>
                  <a:schemeClr val="tx2"/>
                </a:solidFill>
              </a:rPr>
              <a:t>shaved</a:t>
            </a:r>
            <a:r>
              <a:rPr lang="en-US" sz="1800" dirty="0" smtClean="0">
                <a:solidFill>
                  <a:schemeClr val="tx2"/>
                </a:solidFill>
              </a:rPr>
              <a:t>.</a:t>
            </a:r>
          </a:p>
        </p:txBody>
      </p:sp>
    </p:spTree>
    <p:extLst>
      <p:ext uri="{BB962C8B-B14F-4D97-AF65-F5344CB8AC3E}">
        <p14:creationId xmlns:p14="http://schemas.microsoft.com/office/powerpoint/2010/main" val="965992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Support for </a:t>
            </a:r>
            <a:r>
              <a:rPr lang="en-US" dirty="0" err="1" smtClean="0"/>
              <a:t>CentOS</a:t>
            </a:r>
            <a:r>
              <a:rPr lang="en-US" dirty="0" smtClean="0"/>
              <a:t> &amp; Ubuntu</a:t>
            </a:r>
            <a:endParaRPr lang="en-US" dirty="0"/>
          </a:p>
        </p:txBody>
      </p:sp>
      <p:sp>
        <p:nvSpPr>
          <p:cNvPr id="3" name="Content Placeholder 2"/>
          <p:cNvSpPr>
            <a:spLocks noGrp="1"/>
          </p:cNvSpPr>
          <p:nvPr>
            <p:ph sz="quarter" idx="11"/>
          </p:nvPr>
        </p:nvSpPr>
        <p:spPr/>
        <p:txBody>
          <a:bodyPr/>
          <a:lstStyle/>
          <a:p>
            <a:r>
              <a:rPr lang="en-US" dirty="0" smtClean="0"/>
              <a:t>The best of both worlds!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 test that verifies the Install recipe chooses the correct package on </a:t>
            </a:r>
            <a:r>
              <a:rPr lang="en-US" dirty="0" err="1" smtClean="0"/>
              <a:t>CentOS</a:t>
            </a:r>
            <a:r>
              <a:rPr lang="en-US" dirty="0" smtClean="0"/>
              <a:t> &amp; Ubuntu</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Update the attribute to provide support for </a:t>
            </a:r>
            <a:r>
              <a:rPr lang="en-US" dirty="0" err="1" smtClean="0"/>
              <a:t>CentOS</a:t>
            </a:r>
            <a:r>
              <a:rPr lang="en-US" dirty="0" smtClean="0"/>
              <a:t> &amp; Ubuntu</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185848460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::install' 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'6.7')</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appropriate package' do</a:t>
            </a:r>
          </a:p>
          <a:p>
            <a:r>
              <a:rPr lang="en-US" b="1" dirty="0"/>
              <a:t>      expect(</a:t>
            </a:r>
            <a:r>
              <a:rPr lang="en-US" b="1" dirty="0" err="1"/>
              <a:t>chef_run</a:t>
            </a:r>
            <a:r>
              <a:rPr lang="en-US" b="1" dirty="0"/>
              <a:t>).to </a:t>
            </a:r>
            <a:r>
              <a:rPr lang="en-US" b="1" dirty="0" err="1"/>
              <a:t>install_package</a:t>
            </a:r>
            <a:r>
              <a:rPr lang="en-US" b="1" dirty="0"/>
              <a:t>('</a:t>
            </a:r>
            <a:r>
              <a:rPr lang="en-US" b="1" dirty="0" err="1"/>
              <a:t>httpd</a:t>
            </a:r>
            <a:r>
              <a:rPr lang="en-US" b="1" dirty="0"/>
              <a:t>')</a:t>
            </a:r>
          </a:p>
          <a:p>
            <a:r>
              <a:rPr lang="en-US" b="1" dirty="0"/>
              <a:t>    end</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8"/>
            <a:ext cx="14404975" cy="438150"/>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972695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smtClean="0"/>
          </a:p>
          <a:p>
            <a:r>
              <a:rPr lang="en-US" dirty="0" smtClean="0"/>
              <a:t>Finished </a:t>
            </a:r>
            <a:r>
              <a:rPr lang="en-US" dirty="0"/>
              <a:t>in 1.35 seconds (files took 4.51 seconds to load)</a:t>
            </a:r>
          </a:p>
          <a:p>
            <a:r>
              <a:rPr lang="en-US" dirty="0" smtClean="0"/>
              <a:t>2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2421978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end</a:t>
            </a:r>
          </a:p>
          <a:p>
            <a:endParaRPr lang="en-US" b="1" dirty="0"/>
          </a:p>
          <a:p>
            <a:r>
              <a:rPr lang="en-US" b="1" dirty="0"/>
              <a:t>    it 'converges successfully' do</a:t>
            </a:r>
          </a:p>
          <a:p>
            <a:r>
              <a:rPr lang="en-US" b="1" dirty="0"/>
              <a:t>      expect { </a:t>
            </a:r>
            <a:r>
              <a:rPr lang="en-US" b="1" dirty="0" err="1"/>
              <a:t>chef_run</a:t>
            </a:r>
            <a:r>
              <a:rPr lang="en-US" b="1" dirty="0"/>
              <a:t> }.</a:t>
            </a:r>
            <a:r>
              <a:rPr lang="en-US" b="1" dirty="0" err="1"/>
              <a:t>to_not</a:t>
            </a:r>
            <a:r>
              <a:rPr lang="en-US" b="1" dirty="0"/>
              <a:t> </a:t>
            </a:r>
            <a:r>
              <a:rPr lang="en-US" b="1" dirty="0" err="1"/>
              <a:t>raise_error</a:t>
            </a:r>
            <a:endParaRPr lang="en-US" b="1" dirty="0"/>
          </a:p>
          <a:p>
            <a:r>
              <a:rPr lang="en-US" b="1" dirty="0"/>
              <a:t>    end</a:t>
            </a:r>
          </a:p>
          <a:p>
            <a:endParaRPr lang="en-US" b="1" dirty="0"/>
          </a:p>
          <a:p>
            <a:r>
              <a:rPr lang="en-US" b="1" dirty="0"/>
              <a:t>    it 'installs the </a:t>
            </a:r>
            <a:r>
              <a:rPr lang="en-US" b="1" dirty="0" smtClean="0"/>
              <a:t>necessary package</a:t>
            </a:r>
            <a:r>
              <a:rPr lang="en-US" b="1" dirty="0"/>
              <a:t>' do</a:t>
            </a:r>
          </a:p>
          <a:p>
            <a:r>
              <a:rPr lang="en-US" b="1" dirty="0"/>
              <a:t>      expect(</a:t>
            </a:r>
            <a:r>
              <a:rPr lang="en-US" b="1" dirty="0" err="1"/>
              <a:t>chef_run</a:t>
            </a:r>
            <a:r>
              <a:rPr lang="en-US" b="1" dirty="0"/>
              <a:t>).to </a:t>
            </a:r>
            <a:r>
              <a:rPr lang="en-US" b="1" dirty="0" err="1"/>
              <a:t>install_package</a:t>
            </a:r>
            <a:r>
              <a:rPr lang="en-US" b="1" dirty="0"/>
              <a:t>(</a:t>
            </a:r>
            <a:r>
              <a:rPr lang="en-US" b="1" dirty="0" smtClean="0"/>
              <a:t>'apache2')</a:t>
            </a:r>
            <a:endParaRPr lang="en-US" b="1" dirty="0"/>
          </a:p>
          <a:p>
            <a:r>
              <a:rPr lang="en-US" b="1" dirty="0"/>
              <a:t>    end</a:t>
            </a:r>
          </a:p>
          <a:p>
            <a:r>
              <a:rPr lang="en-US" b="1" dirty="0"/>
              <a:t>  </a:t>
            </a:r>
            <a:r>
              <a:rPr lang="en-US" b="1" dirty="0" smtClean="0"/>
              <a:t>end</a:t>
            </a:r>
            <a:endParaRPr lang="en-US" b="1" dirty="0"/>
          </a:p>
          <a:p>
            <a:r>
              <a:rPr lang="en-US" b="1" dirty="0"/>
              <a:t>end</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install_spec.rb</a:t>
            </a:r>
            <a:endParaRPr lang="en-US" dirty="0"/>
          </a:p>
        </p:txBody>
      </p:sp>
      <p:sp>
        <p:nvSpPr>
          <p:cNvPr id="7" name="Text Placeholder 5"/>
          <p:cNvSpPr>
            <a:spLocks noGrp="1"/>
          </p:cNvSpPr>
          <p:nvPr>
            <p:ph type="body" sz="quarter" idx="13"/>
          </p:nvPr>
        </p:nvSpPr>
        <p:spPr>
          <a:xfrm>
            <a:off x="1135063" y="2439987"/>
            <a:ext cx="14404975" cy="5190595"/>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8534401" y="2840182"/>
            <a:ext cx="1717963"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8437418" y="6968836"/>
            <a:ext cx="1149927"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53529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Seems like a lot of duplication but its worth it for the test coverage.</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965231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Ubuntu installs the appropriate package</a:t>
            </a:r>
          </a:p>
          <a:p>
            <a:r>
              <a:rPr lang="en-US" dirty="0"/>
              <a:t>     Failure/Error: expect(</a:t>
            </a:r>
            <a:r>
              <a:rPr lang="en-US" dirty="0" err="1"/>
              <a:t>chef_run</a:t>
            </a:r>
            <a:r>
              <a:rPr lang="en-US" dirty="0"/>
              <a:t>).to </a:t>
            </a:r>
            <a:r>
              <a:rPr lang="en-US" dirty="0" err="1"/>
              <a:t>install_package</a:t>
            </a:r>
            <a:r>
              <a:rPr lang="en-US" dirty="0"/>
              <a:t>('apache2')</a:t>
            </a:r>
          </a:p>
          <a:p>
            <a:r>
              <a:rPr lang="en-US" dirty="0"/>
              <a:t>       expected "package[apache2]" with action :install to be in Chef run. Other package resources:</a:t>
            </a:r>
          </a:p>
          <a:p>
            <a:endParaRPr lang="en-US" dirty="0"/>
          </a:p>
          <a:p>
            <a:r>
              <a:rPr lang="en-US" dirty="0"/>
              <a:t>         </a:t>
            </a:r>
            <a:r>
              <a:rPr lang="en-US" dirty="0" err="1"/>
              <a:t>apt_package</a:t>
            </a:r>
            <a:r>
              <a:rPr lang="en-US" dirty="0"/>
              <a:t>[</a:t>
            </a:r>
            <a:r>
              <a:rPr lang="en-US" dirty="0" err="1"/>
              <a:t>httpd</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111427889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Failure means we have work to do!</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32856750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Switching on Node Platform</a:t>
            </a:r>
            <a:endParaRPr lang="en-US" dirty="0"/>
          </a:p>
        </p:txBody>
      </p:sp>
      <p:sp>
        <p:nvSpPr>
          <p:cNvPr id="3" name="Subtitle 2"/>
          <p:cNvSpPr>
            <a:spLocks noGrp="1"/>
          </p:cNvSpPr>
          <p:nvPr>
            <p:ph type="subTitle" idx="1"/>
          </p:nvPr>
        </p:nvSpPr>
        <p:spPr/>
        <p:txBody>
          <a:bodyPr/>
          <a:lstStyle/>
          <a:p>
            <a:r>
              <a:rPr lang="en-US" dirty="0" smtClean="0"/>
              <a:t>To control the flow of execution we need to employ some Ruby conditional statements. Conditional statements allow us to alter this control flow. Because we have access to the power of Ruby we have many choices.</a:t>
            </a:r>
          </a:p>
          <a:p>
            <a:endParaRPr lang="en-US" dirty="0" smtClean="0"/>
          </a:p>
          <a:p>
            <a:endParaRPr lang="en-US" dirty="0"/>
          </a:p>
          <a:p>
            <a:endParaRPr lang="en-US" dirty="0"/>
          </a:p>
          <a:p>
            <a:pPr algn="ctr"/>
            <a:r>
              <a:rPr lang="en-US" dirty="0">
                <a:hlinkClick r:id="rId3"/>
              </a:rPr>
              <a:t>https://</a:t>
            </a:r>
            <a:r>
              <a:rPr lang="en-US" dirty="0" err="1">
                <a:hlinkClick r:id="rId3"/>
              </a:rPr>
              <a:t>docs.chef.io</a:t>
            </a:r>
            <a:r>
              <a:rPr lang="en-US" dirty="0">
                <a:hlinkClick r:id="rId3"/>
              </a:rPr>
              <a:t>/</a:t>
            </a:r>
            <a:r>
              <a:rPr lang="en-US" dirty="0" err="1">
                <a:hlinkClick r:id="rId3"/>
              </a:rPr>
              <a:t>dsl_recipe.html#case-statements</a:t>
            </a:r>
            <a:endParaRPr lang="en-US" dirty="0"/>
          </a:p>
        </p:txBody>
      </p:sp>
    </p:spTree>
    <p:extLst>
      <p:ext uri="{BB962C8B-B14F-4D97-AF65-F5344CB8AC3E}">
        <p14:creationId xmlns:p14="http://schemas.microsoft.com/office/powerpoint/2010/main" val="16904212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Define expectations for multiple platforms</a:t>
            </a:r>
          </a:p>
          <a:p>
            <a:pPr marL="457200" indent="-457200">
              <a:buFont typeface="Wingdings" charset="2"/>
              <a:buChar char="Ø"/>
            </a:pPr>
            <a:r>
              <a:rPr lang="en-US" dirty="0" smtClean="0"/>
              <a:t>Implement a cookbook that supports multiple platforms</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Attributes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package_name</a:t>
            </a:r>
            <a:r>
              <a:rPr lang="en-US" sz="2400" b="1" dirty="0"/>
              <a:t>'] = '</a:t>
            </a:r>
            <a:r>
              <a:rPr lang="en-US" sz="2400" b="1" dirty="0" err="1"/>
              <a:t>httpd</a:t>
            </a:r>
            <a:r>
              <a:rPr lang="en-US" sz="2400" b="1" dirty="0" smtClean="0"/>
              <a:t>'</a:t>
            </a:r>
          </a:p>
          <a:p>
            <a:r>
              <a:rPr lang="en-US" sz="2400" b="1" dirty="0" smtClean="0"/>
              <a:t>default['</a:t>
            </a:r>
            <a:r>
              <a:rPr lang="en-US" sz="2400" b="1" dirty="0" err="1" smtClean="0"/>
              <a:t>httpd</a:t>
            </a:r>
            <a:r>
              <a:rPr lang="en-US" sz="2400" b="1" dirty="0" smtClean="0"/>
              <a:t>']['</a:t>
            </a:r>
            <a:r>
              <a:rPr lang="en-US" sz="2400" b="1" dirty="0" err="1" smtClean="0"/>
              <a:t>service_name</a:t>
            </a:r>
            <a:r>
              <a:rPr lang="en-US" sz="2400" b="1" dirty="0" smtClean="0"/>
              <a:t>'] = '</a:t>
            </a:r>
            <a:r>
              <a:rPr lang="en-US" sz="2400" b="1" dirty="0" err="1" smtClean="0"/>
              <a:t>httpd</a:t>
            </a:r>
            <a:r>
              <a:rPr lang="en-US" sz="2400" b="1" dirty="0" smtClean="0"/>
              <a:t>'</a:t>
            </a:r>
          </a:p>
          <a:p>
            <a:r>
              <a:rPr lang="en-US" sz="2400" b="1" dirty="0"/>
              <a:t>default['</a:t>
            </a:r>
            <a:r>
              <a:rPr lang="en-US" sz="2400" b="1" dirty="0" err="1"/>
              <a:t>httpd</a:t>
            </a:r>
            <a:r>
              <a:rPr lang="en-US" sz="2400" b="1" dirty="0"/>
              <a:t>']['</a:t>
            </a:r>
            <a:r>
              <a:rPr lang="en-US" sz="2400" b="1" dirty="0" err="1"/>
              <a:t>default_index_html</a:t>
            </a:r>
            <a:r>
              <a:rPr lang="en-US" sz="2400" b="1" dirty="0"/>
              <a:t>'] </a:t>
            </a:r>
            <a:r>
              <a:rPr lang="en-US" sz="2400" b="1" dirty="0" smtClean="0"/>
              <a:t>='/</a:t>
            </a:r>
            <a:r>
              <a:rPr lang="en-US" sz="2400" b="1" dirty="0" err="1"/>
              <a:t>var</a:t>
            </a:r>
            <a:r>
              <a:rPr lang="en-US" sz="2400" b="1" dirty="0"/>
              <a:t>/www/html/</a:t>
            </a:r>
            <a:r>
              <a:rPr lang="en-US" sz="2400" b="1" dirty="0" err="1"/>
              <a:t>index.html</a:t>
            </a:r>
            <a:r>
              <a:rPr lang="en-US" sz="2400" b="1" dirty="0"/>
              <a:t>'</a:t>
            </a:r>
          </a:p>
          <a:p>
            <a:endParaRPr lang="en-US" sz="2400"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37834"/>
            <a:ext cx="14404273" cy="2794384"/>
          </a:xfrm>
        </p:spPr>
        <p:txBody>
          <a:bodyPr/>
          <a:lstStyle/>
          <a:p>
            <a:endParaRPr lang="en-US" dirty="0"/>
          </a:p>
        </p:txBody>
      </p:sp>
      <p:sp>
        <p:nvSpPr>
          <p:cNvPr id="7" name="Text Placeholder 5"/>
          <p:cNvSpPr>
            <a:spLocks noGrp="1"/>
          </p:cNvSpPr>
          <p:nvPr>
            <p:ph type="body" sz="quarter" idx="12"/>
          </p:nvPr>
        </p:nvSpPr>
        <p:spPr>
          <a:xfrm>
            <a:off x="1124446" y="5389418"/>
            <a:ext cx="14404273" cy="537249"/>
          </a:xfrm>
        </p:spPr>
        <p:txBody>
          <a:bodyPr/>
          <a:lstStyle/>
          <a:p>
            <a:endParaRPr lang="en-US" dirty="0"/>
          </a:p>
        </p:txBody>
      </p:sp>
    </p:spTree>
    <p:extLst>
      <p:ext uri="{BB962C8B-B14F-4D97-AF65-F5344CB8AC3E}">
        <p14:creationId xmlns:p14="http://schemas.microsoft.com/office/powerpoint/2010/main" val="9561346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This should do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57792141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1.35 seconds (files took 4.51 seconds to load)</a:t>
            </a:r>
          </a:p>
          <a:p>
            <a:r>
              <a:rPr lang="en-US" b="1" dirty="0"/>
              <a:t>4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058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984070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Content Placeholder 2"/>
          <p:cNvSpPr>
            <a:spLocks noGrp="1"/>
          </p:cNvSpPr>
          <p:nvPr>
            <p:ph sz="quarter" idx="11"/>
          </p:nvPr>
        </p:nvSpPr>
        <p:spPr/>
        <p:txBody>
          <a:bodyPr/>
          <a:lstStyle/>
          <a:p>
            <a:r>
              <a:rPr lang="en-US" dirty="0" smtClean="0"/>
              <a:t>Woot! Multi-platform support for the installation!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Write a test that verifies the Install recipe chooses the correct package on </a:t>
            </a:r>
            <a:r>
              <a:rPr lang="en-US" dirty="0" err="1"/>
              <a:t>CentOS</a:t>
            </a:r>
            <a:r>
              <a:rPr lang="en-US" dirty="0"/>
              <a:t> &amp; Ubuntu</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Update the attribute to provide support for </a:t>
            </a:r>
            <a:r>
              <a:rPr lang="en-US" dirty="0" err="1"/>
              <a:t>CentOS</a:t>
            </a:r>
            <a:r>
              <a:rPr lang="en-US" dirty="0"/>
              <a:t> &amp; Ubuntu</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32345732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309452"/>
          </a:xfrm>
        </p:spPr>
        <p:txBody>
          <a:bodyPr/>
          <a:lstStyle/>
          <a:p>
            <a:pPr>
              <a:lnSpc>
                <a:spcPct val="150000"/>
              </a:lnSpc>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a:t>fail</a:t>
            </a:r>
          </a:p>
          <a:p>
            <a:pPr>
              <a:lnSpc>
                <a:spcPct val="150000"/>
              </a:lnSpc>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319365440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describe </a:t>
            </a:r>
            <a:r>
              <a:rPr lang="en-US" b="1" dirty="0"/>
              <a:t>'</a:t>
            </a:r>
            <a:r>
              <a:rPr lang="en-US" b="1" dirty="0" err="1"/>
              <a:t>httpd</a:t>
            </a:r>
            <a:r>
              <a:rPr lang="en-US" b="1" dirty="0"/>
              <a:t>:</a:t>
            </a:r>
            <a:r>
              <a:rPr lang="en-US" b="1" dirty="0" smtClean="0"/>
              <a:t>:service' </a:t>
            </a:r>
            <a:r>
              <a:rPr lang="en-US" b="1" dirty="0"/>
              <a:t>do</a:t>
            </a:r>
          </a:p>
          <a:p>
            <a:r>
              <a:rPr lang="en-US" b="1" dirty="0"/>
              <a:t>  context 'When all attributes are default, on </a:t>
            </a:r>
            <a:r>
              <a:rPr lang="en-US" b="1" dirty="0" err="1" smtClean="0"/>
              <a:t>CentOS'</a:t>
            </a:r>
            <a:r>
              <a:rPr lang="en-US" b="1" dirty="0" smtClean="0"/>
              <a:t>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'centos', version: '</a:t>
            </a:r>
            <a:r>
              <a:rPr lang="hr-HR" b="1" dirty="0" smtClean="0"/>
              <a:t>6.7</a:t>
            </a:r>
            <a:r>
              <a:rPr lang="en-US" b="1" dirty="0" smtClean="0"/>
              <a:t>')</a:t>
            </a:r>
            <a:endParaRPr lang="en-US" b="1" dirty="0"/>
          </a:p>
          <a:p>
            <a:r>
              <a:rPr lang="en-US" b="1" dirty="0"/>
              <a:t>      </a:t>
            </a:r>
            <a:r>
              <a:rPr lang="en-US" b="1" dirty="0" err="1"/>
              <a:t>runner.converge</a:t>
            </a:r>
            <a:r>
              <a:rPr lang="en-US" b="1" dirty="0"/>
              <a:t>(</a:t>
            </a:r>
            <a:r>
              <a:rPr lang="en-US" b="1" dirty="0" err="1"/>
              <a:t>described_recipe</a:t>
            </a:r>
            <a:r>
              <a:rPr lang="en-US" b="1" dirty="0" smtClean="0"/>
              <a:t>)</a:t>
            </a:r>
            <a:endParaRPr lang="en-US" b="1" dirty="0"/>
          </a:p>
          <a:p>
            <a:r>
              <a:rPr lang="en-US" b="1" dirty="0"/>
              <a:t>    </a:t>
            </a:r>
            <a:r>
              <a:rPr lang="en-US" b="1" dirty="0" smtClean="0"/>
              <a:t>end</a:t>
            </a:r>
            <a:endParaRPr lang="en-US" b="1" dirty="0"/>
          </a:p>
          <a:p>
            <a:r>
              <a:rPr lang="en-US" b="1" dirty="0" smtClean="0"/>
              <a:t>    # ... it converges successfully ...</a:t>
            </a:r>
          </a:p>
          <a:p>
            <a:endParaRPr lang="en-US" b="1" dirty="0"/>
          </a:p>
          <a:p>
            <a:r>
              <a:rPr lang="en-US" b="1" dirty="0"/>
              <a:t>    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err="1"/>
              <a:t>httpd</a:t>
            </a:r>
            <a:r>
              <a:rPr lang="en-US" b="1" dirty="0"/>
              <a:t>')</a:t>
            </a:r>
          </a:p>
          <a:p>
            <a:r>
              <a:rPr lang="en-US" b="1" dirty="0"/>
              <a:t>    end</a:t>
            </a:r>
          </a:p>
          <a:p>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err="1"/>
              <a:t>httpd</a:t>
            </a:r>
            <a:r>
              <a:rPr lang="en-US" b="1" dirty="0"/>
              <a:t>')</a:t>
            </a:r>
          </a:p>
          <a:p>
            <a:r>
              <a:rPr lang="en-US" b="1" dirty="0"/>
              <a:t>    </a:t>
            </a:r>
            <a:r>
              <a:rPr lang="en-US" b="1" dirty="0" smtClean="0"/>
              <a:t>end</a:t>
            </a:r>
          </a:p>
          <a:p>
            <a:r>
              <a:rPr lang="en-US" b="1" dirty="0"/>
              <a:t> </a:t>
            </a:r>
            <a:r>
              <a:rPr lang="en-US" b="1" dirty="0" smtClean="0"/>
              <a:t>   #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9" name="Text Placeholder 8"/>
          <p:cNvSpPr>
            <a:spLocks noGrp="1"/>
          </p:cNvSpPr>
          <p:nvPr>
            <p:ph type="body" sz="quarter" idx="13"/>
          </p:nvPr>
        </p:nvSpPr>
        <p:spPr>
          <a:xfrm>
            <a:off x="1135042" y="2481900"/>
            <a:ext cx="14404273" cy="417934"/>
          </a:xfrm>
        </p:spPr>
        <p:txBody>
          <a:bodyPr/>
          <a:lstStyle/>
          <a:p>
            <a:endParaRPr lang="en-US" dirty="0"/>
          </a:p>
        </p:txBody>
      </p:sp>
      <p:sp>
        <p:nvSpPr>
          <p:cNvPr id="8" name="Rectangle 7"/>
          <p:cNvSpPr/>
          <p:nvPr/>
        </p:nvSpPr>
        <p:spPr bwMode="auto">
          <a:xfrm>
            <a:off x="1121833" y="319616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962716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t>  # ... CONTINUED FROM THE PREVIOUS SLIDE ...</a:t>
            </a:r>
            <a:endParaRPr lang="en-US" b="1" dirty="0"/>
          </a:p>
          <a:p>
            <a:r>
              <a:rPr lang="en-US" b="1" dirty="0"/>
              <a:t>  context 'When all attributes are default, on </a:t>
            </a:r>
            <a:r>
              <a:rPr lang="en-US" b="1" dirty="0" smtClean="0"/>
              <a:t>Ubuntu' </a:t>
            </a:r>
            <a:r>
              <a:rPr lang="en-US" b="1" dirty="0"/>
              <a:t>do</a:t>
            </a:r>
          </a:p>
          <a:p>
            <a:r>
              <a:rPr lang="en-US" b="1" dirty="0"/>
              <a:t>    let(:</a:t>
            </a:r>
            <a:r>
              <a:rPr lang="en-US" b="1" dirty="0" err="1"/>
              <a:t>chef_run</a:t>
            </a:r>
            <a:r>
              <a:rPr lang="en-US" b="1" dirty="0"/>
              <a:t>) do</a:t>
            </a:r>
          </a:p>
          <a:p>
            <a:r>
              <a:rPr lang="en-US" b="1" dirty="0"/>
              <a:t>      runner = </a:t>
            </a:r>
            <a:r>
              <a:rPr lang="en-US" b="1" dirty="0" err="1"/>
              <a:t>ChefSpec</a:t>
            </a:r>
            <a:r>
              <a:rPr lang="en-US" b="1" dirty="0"/>
              <a:t>::</a:t>
            </a:r>
            <a:r>
              <a:rPr lang="en-US" b="1" dirty="0" err="1" smtClean="0"/>
              <a:t>ServerRunner.new</a:t>
            </a:r>
            <a:r>
              <a:rPr lang="en-US" b="1" dirty="0" smtClean="0"/>
              <a:t>(platform: '</a:t>
            </a:r>
            <a:r>
              <a:rPr lang="en-US" b="1" dirty="0" err="1" smtClean="0"/>
              <a:t>ubuntu</a:t>
            </a:r>
            <a:r>
              <a:rPr lang="en-US" b="1" dirty="0" smtClean="0"/>
              <a:t>', version: '14.04')</a:t>
            </a:r>
            <a:endParaRPr lang="en-US" b="1" dirty="0"/>
          </a:p>
          <a:p>
            <a:r>
              <a:rPr lang="en-US" b="1" dirty="0"/>
              <a:t>      </a:t>
            </a:r>
            <a:r>
              <a:rPr lang="en-US" b="1" dirty="0" err="1"/>
              <a:t>runner.converge</a:t>
            </a:r>
            <a:r>
              <a:rPr lang="en-US" b="1" dirty="0"/>
              <a:t>(</a:t>
            </a:r>
            <a:r>
              <a:rPr lang="en-US" b="1" dirty="0" err="1"/>
              <a:t>described_recipe</a:t>
            </a:r>
            <a:r>
              <a:rPr lang="en-US" b="1" dirty="0"/>
              <a:t>)</a:t>
            </a:r>
          </a:p>
          <a:p>
            <a:r>
              <a:rPr lang="en-US" b="1" dirty="0"/>
              <a:t>    </a:t>
            </a:r>
            <a:r>
              <a:rPr lang="en-US" b="1" dirty="0" smtClean="0"/>
              <a:t>end</a:t>
            </a:r>
          </a:p>
          <a:p>
            <a:r>
              <a:rPr lang="en-US" b="1" dirty="0" smtClean="0"/>
              <a:t>    # ... it converges successfully ...</a:t>
            </a:r>
          </a:p>
          <a:p>
            <a:endParaRPr lang="en-US" b="1" dirty="0" smtClean="0"/>
          </a:p>
          <a:p>
            <a:r>
              <a:rPr lang="en-US" b="1" dirty="0" smtClean="0"/>
              <a:t>    </a:t>
            </a:r>
            <a:r>
              <a:rPr lang="en-US" b="1" dirty="0"/>
              <a:t>it 'starts the appropriate service' do</a:t>
            </a:r>
          </a:p>
          <a:p>
            <a:r>
              <a:rPr lang="en-US" b="1" dirty="0"/>
              <a:t>      expect(</a:t>
            </a:r>
            <a:r>
              <a:rPr lang="en-US" b="1" dirty="0" err="1"/>
              <a:t>chef_run</a:t>
            </a:r>
            <a:r>
              <a:rPr lang="en-US" b="1" dirty="0"/>
              <a:t>).to </a:t>
            </a:r>
            <a:r>
              <a:rPr lang="en-US" b="1" dirty="0" err="1"/>
              <a:t>start_service</a:t>
            </a:r>
            <a:r>
              <a:rPr lang="en-US" b="1" dirty="0"/>
              <a:t>(</a:t>
            </a:r>
            <a:r>
              <a:rPr lang="en-US" b="1" dirty="0" smtClean="0"/>
              <a:t>'apache2'</a:t>
            </a:r>
            <a:r>
              <a:rPr lang="en-US" b="1" dirty="0"/>
              <a:t>)</a:t>
            </a:r>
          </a:p>
          <a:p>
            <a:r>
              <a:rPr lang="en-US" b="1" dirty="0"/>
              <a:t>    </a:t>
            </a:r>
            <a:r>
              <a:rPr lang="en-US" b="1" dirty="0" smtClean="0"/>
              <a:t>end</a:t>
            </a:r>
            <a:endParaRPr lang="en-US" b="1" dirty="0"/>
          </a:p>
          <a:p>
            <a:r>
              <a:rPr lang="en-US" b="1" dirty="0"/>
              <a:t>    it 'enables the appropriate service' do</a:t>
            </a:r>
          </a:p>
          <a:p>
            <a:r>
              <a:rPr lang="en-US" b="1" dirty="0"/>
              <a:t>      expect(</a:t>
            </a:r>
            <a:r>
              <a:rPr lang="en-US" b="1" dirty="0" err="1"/>
              <a:t>chef_run</a:t>
            </a:r>
            <a:r>
              <a:rPr lang="en-US" b="1" dirty="0"/>
              <a:t>).to </a:t>
            </a:r>
            <a:r>
              <a:rPr lang="en-US" b="1" dirty="0" err="1"/>
              <a:t>enable_service</a:t>
            </a:r>
            <a:r>
              <a:rPr lang="en-US" b="1" dirty="0"/>
              <a:t>(</a:t>
            </a:r>
            <a:r>
              <a:rPr lang="en-US" b="1" dirty="0" smtClean="0"/>
              <a:t>'</a:t>
            </a:r>
            <a:r>
              <a:rPr lang="en-US" b="1" dirty="0"/>
              <a:t>apache2</a:t>
            </a:r>
            <a:r>
              <a:rPr lang="en-US" b="1" dirty="0" smtClean="0"/>
              <a:t>'</a:t>
            </a:r>
            <a:r>
              <a:rPr lang="en-US" b="1" dirty="0"/>
              <a:t>)</a:t>
            </a:r>
          </a:p>
          <a:p>
            <a:r>
              <a:rPr lang="en-US" b="1" dirty="0"/>
              <a:t>    end  </a:t>
            </a:r>
            <a:endParaRPr lang="en-US" b="1" dirty="0" smtClean="0"/>
          </a:p>
          <a:p>
            <a:r>
              <a:rPr lang="en-US" b="1" dirty="0"/>
              <a:t> </a:t>
            </a:r>
            <a:r>
              <a:rPr lang="en-US" b="1" dirty="0" smtClean="0"/>
              <a:t> end</a:t>
            </a:r>
          </a:p>
          <a:p>
            <a:r>
              <a:rPr lang="en-US" b="1" dirty="0" smtClean="0"/>
              <a:t>end</a:t>
            </a:r>
            <a:endParaRPr lang="en-US" b="1" dirty="0"/>
          </a:p>
        </p:txBody>
      </p:sp>
      <p:sp>
        <p:nvSpPr>
          <p:cNvPr id="4" name="Text Placeholder 3"/>
          <p:cNvSpPr>
            <a:spLocks noGrp="1"/>
          </p:cNvSpPr>
          <p:nvPr>
            <p:ph type="body" sz="quarter" idx="11"/>
          </p:nvPr>
        </p:nvSpPr>
        <p:spPr/>
        <p:txBody>
          <a:bodyPr/>
          <a:lstStyle/>
          <a:p>
            <a:r>
              <a:rPr lang="en-US" dirty="0" smtClean="0"/>
              <a:t>~/spec/unit/recipes/</a:t>
            </a:r>
            <a:r>
              <a:rPr lang="en-US" dirty="0" err="1" smtClean="0"/>
              <a:t>service_spec.rb</a:t>
            </a:r>
            <a:endParaRPr lang="en-US" dirty="0"/>
          </a:p>
        </p:txBody>
      </p:sp>
      <p:sp>
        <p:nvSpPr>
          <p:cNvPr id="8" name="Text Placeholder 7"/>
          <p:cNvSpPr>
            <a:spLocks noGrp="1"/>
          </p:cNvSpPr>
          <p:nvPr>
            <p:ph type="body" sz="quarter" idx="13"/>
          </p:nvPr>
        </p:nvSpPr>
        <p:spPr>
          <a:xfrm>
            <a:off x="1135042" y="2444750"/>
            <a:ext cx="14404273" cy="5217583"/>
          </a:xfrm>
        </p:spPr>
        <p:txBody>
          <a:bodyPr/>
          <a:lstStyle/>
          <a:p>
            <a:endParaRPr lang="en-US" dirty="0"/>
          </a:p>
        </p:txBody>
      </p:sp>
      <p:cxnSp>
        <p:nvCxnSpPr>
          <p:cNvPr id="6" name="Straight Connector 5"/>
          <p:cNvCxnSpPr/>
          <p:nvPr/>
        </p:nvCxnSpPr>
        <p:spPr>
          <a:xfrm>
            <a:off x="8201891" y="3588328"/>
            <a:ext cx="6096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9144000" y="28401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a:off x="8201891" y="6968836"/>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8035637" y="5860472"/>
            <a:ext cx="138545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111851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....FF</a:t>
            </a:r>
          </a:p>
          <a:p>
            <a:endParaRPr lang="en-US" b="1" dirty="0"/>
          </a:p>
          <a:p>
            <a:r>
              <a:rPr lang="en-US" b="1" dirty="0"/>
              <a:t>Failures:</a:t>
            </a:r>
          </a:p>
          <a:p>
            <a:endParaRPr lang="en-US" b="1" dirty="0"/>
          </a:p>
          <a:p>
            <a:r>
              <a:rPr lang="en-US" b="1" dirty="0"/>
              <a:t>  1) </a:t>
            </a:r>
            <a:r>
              <a:rPr lang="en-US" b="1" dirty="0" err="1"/>
              <a:t>httpd</a:t>
            </a:r>
            <a:r>
              <a:rPr lang="en-US" b="1" dirty="0"/>
              <a:t>::service When all attributes are default, on Ubuntu starts the appropriate service</a:t>
            </a:r>
          </a:p>
          <a:p>
            <a:r>
              <a:rPr lang="en-US" b="1" dirty="0"/>
              <a:t>     Failure/Error: expect(</a:t>
            </a:r>
            <a:r>
              <a:rPr lang="en-US" b="1" dirty="0" err="1"/>
              <a:t>chef_run</a:t>
            </a:r>
            <a:r>
              <a:rPr lang="en-US" b="1" dirty="0"/>
              <a:t>).to </a:t>
            </a:r>
            <a:r>
              <a:rPr lang="en-US" b="1" dirty="0" err="1"/>
              <a:t>start_service</a:t>
            </a:r>
            <a:r>
              <a:rPr lang="en-US" b="1" dirty="0"/>
              <a:t>('apache2')</a:t>
            </a:r>
          </a:p>
          <a:p>
            <a:r>
              <a:rPr lang="en-US" b="1" dirty="0"/>
              <a:t>       expected "service[apache2]" with action :start to be in Chef run. Other service resources:</a:t>
            </a:r>
          </a:p>
          <a:p>
            <a:endParaRPr lang="en-US" b="1" dirty="0"/>
          </a:p>
          <a:p>
            <a:r>
              <a:rPr lang="en-US" b="1" dirty="0"/>
              <a:t>         service[</a:t>
            </a:r>
            <a:r>
              <a:rPr lang="en-US" b="1" dirty="0" err="1"/>
              <a:t>httpd</a:t>
            </a:r>
            <a:r>
              <a:rPr lang="en-US" b="1" dirty="0" smtClean="0"/>
              <a:t>]</a:t>
            </a:r>
            <a:endParaRPr lang="en-US" b="1"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3722863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end</a:t>
            </a:r>
          </a:p>
          <a:p>
            <a:endParaRPr lang="en-US" sz="2400" b="1" dirty="0" smtClean="0"/>
          </a:p>
          <a:p>
            <a:r>
              <a:rPr lang="en-US" sz="2400" b="1" dirty="0"/>
              <a:t>default['</a:t>
            </a:r>
            <a:r>
              <a:rPr lang="en-US" sz="2400" b="1" dirty="0" err="1"/>
              <a:t>httpd</a:t>
            </a:r>
            <a:r>
              <a:rPr lang="en-US" sz="2400" b="1" dirty="0"/>
              <a:t>']['</a:t>
            </a:r>
            <a:r>
              <a:rPr lang="en-US" sz="2400" b="1" dirty="0" err="1"/>
              <a:t>service_name</a:t>
            </a:r>
            <a:r>
              <a:rPr lang="en-US" sz="2400" b="1" dirty="0"/>
              <a:t>'] = '</a:t>
            </a:r>
            <a:r>
              <a:rPr lang="en-US" sz="2400" b="1" dirty="0" err="1"/>
              <a:t>httpd</a:t>
            </a:r>
            <a:r>
              <a:rPr lang="en-US" sz="2400" b="1" dirty="0" smtClean="0"/>
              <a:t>'</a:t>
            </a:r>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4899991"/>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529013"/>
            <a:ext cx="14404975" cy="469900"/>
          </a:xfrm>
        </p:spPr>
        <p:txBody>
          <a:bodyPr/>
          <a:lstStyle/>
          <a:p>
            <a:endParaRPr lang="en-US"/>
          </a:p>
        </p:txBody>
      </p:sp>
      <p:sp>
        <p:nvSpPr>
          <p:cNvPr id="9" name="Text Placeholder 5"/>
          <p:cNvSpPr>
            <a:spLocks noGrp="1"/>
          </p:cNvSpPr>
          <p:nvPr>
            <p:ph type="body" sz="quarter" idx="12"/>
          </p:nvPr>
        </p:nvSpPr>
        <p:spPr>
          <a:xfrm>
            <a:off x="1124446" y="6247908"/>
            <a:ext cx="14404273" cy="537249"/>
          </a:xfrm>
        </p:spPr>
        <p:txBody>
          <a:bodyPr/>
          <a:lstStyle/>
          <a:p>
            <a:r>
              <a:rPr lang="en-US" dirty="0" smtClean="0"/>
              <a:t>`</a:t>
            </a:r>
            <a:endParaRPr lang="en-US" dirty="0"/>
          </a:p>
        </p:txBody>
      </p:sp>
    </p:spTree>
    <p:extLst>
      <p:ext uri="{BB962C8B-B14F-4D97-AF65-F5344CB8AC3E}">
        <p14:creationId xmlns:p14="http://schemas.microsoft.com/office/powerpoint/2010/main" val="40455569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a:t>
            </a:r>
          </a:p>
          <a:p>
            <a:endParaRPr lang="en-US" b="1" dirty="0"/>
          </a:p>
          <a:p>
            <a:r>
              <a:rPr lang="en-US" b="1" dirty="0"/>
              <a:t>Finished in 1.84 seconds (files took 4.22 seconds to load)</a:t>
            </a:r>
          </a:p>
          <a:p>
            <a:r>
              <a:rPr lang="en-US" b="1" dirty="0"/>
              <a:t>6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1268544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q"/>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217985" y="611358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4917831" y="6113585"/>
            <a:ext cx="2291861"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8003931" y="6113585"/>
            <a:ext cx="3953607" cy="0"/>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418320" y="6728496"/>
            <a:ext cx="3208274"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Then you will bridge the gap!</a:t>
            </a:r>
          </a:p>
        </p:txBody>
      </p:sp>
    </p:spTree>
    <p:extLst>
      <p:ext uri="{BB962C8B-B14F-4D97-AF65-F5344CB8AC3E}">
        <p14:creationId xmlns:p14="http://schemas.microsoft.com/office/powerpoint/2010/main" val="6966209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a:t>Write a test that verifies the </a:t>
            </a:r>
            <a:r>
              <a:rPr lang="en-US" dirty="0" smtClean="0"/>
              <a:t>Service recipe chooses the service named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a:t>fail</a:t>
            </a:r>
          </a:p>
          <a:p>
            <a:pPr>
              <a:lnSpc>
                <a:spcPct val="150000"/>
              </a:lnSpc>
              <a:buFont typeface="Wingdings" charset="2"/>
              <a:buChar char="ü"/>
            </a:pPr>
            <a:r>
              <a:rPr lang="en-US" dirty="0"/>
              <a:t>Update the attribute to </a:t>
            </a:r>
            <a:r>
              <a:rPr lang="en-US" dirty="0" smtClean="0"/>
              <a:t>choose the service name '</a:t>
            </a:r>
            <a:r>
              <a:rPr lang="en-US" dirty="0" err="1" smtClean="0"/>
              <a:t>httpd</a:t>
            </a:r>
            <a:r>
              <a:rPr lang="en-US" dirty="0" smtClean="0"/>
              <a:t>' on </a:t>
            </a:r>
            <a:r>
              <a:rPr lang="en-US" dirty="0" err="1" smtClean="0"/>
              <a:t>CentOS</a:t>
            </a:r>
            <a:r>
              <a:rPr lang="en-US" dirty="0" smtClean="0"/>
              <a:t> and 'apache2' on Ubuntu</a:t>
            </a:r>
            <a:endParaRPr lang="en-US" dirty="0"/>
          </a:p>
          <a:p>
            <a:pPr>
              <a:lnSpc>
                <a:spcPct val="150000"/>
              </a:lnSpc>
              <a:buFont typeface="Wingdings" charset="2"/>
              <a:buChar char="ü"/>
            </a:pPr>
            <a:r>
              <a:rPr lang="en-US" dirty="0"/>
              <a:t>Execute the tests and verify the tests </a:t>
            </a:r>
            <a:r>
              <a:rPr lang="en-US" b="1" dirty="0" smtClean="0"/>
              <a:t>pass</a:t>
            </a:r>
            <a:endParaRPr lang="en-US" b="1" dirty="0"/>
          </a:p>
        </p:txBody>
      </p:sp>
    </p:spTree>
    <p:extLst>
      <p:ext uri="{BB962C8B-B14F-4D97-AF65-F5344CB8AC3E}">
        <p14:creationId xmlns:p14="http://schemas.microsoft.com/office/powerpoint/2010/main" val="7088137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pPr>
            <a:r>
              <a:rPr lang="en-US" dirty="0" smtClean="0"/>
              <a:t>Execute the tests that verify the tests </a:t>
            </a:r>
            <a:r>
              <a:rPr lang="en-US" b="1" dirty="0" smtClean="0"/>
              <a:t>pass</a:t>
            </a:r>
          </a:p>
          <a:p>
            <a:pPr>
              <a:lnSpc>
                <a:spcPct val="150000"/>
              </a:lnSpc>
            </a:pPr>
            <a:r>
              <a:rPr lang="en-US" dirty="0"/>
              <a:t>Update the attribute to choose the same path on </a:t>
            </a:r>
            <a:r>
              <a:rPr lang="en-US" dirty="0" err="1"/>
              <a:t>CentOS</a:t>
            </a:r>
            <a:r>
              <a:rPr lang="en-US" dirty="0"/>
              <a:t> and on Ubuntu</a:t>
            </a:r>
          </a:p>
          <a:p>
            <a:pPr>
              <a:lnSpc>
                <a:spcPct val="150000"/>
              </a:lnSpc>
            </a:pPr>
            <a:r>
              <a:rPr lang="en-US" dirty="0"/>
              <a:t>Execute the tests that verify the tests </a:t>
            </a:r>
            <a:r>
              <a:rPr lang="en-US" b="1" dirty="0" smtClean="0"/>
              <a:t>pass</a:t>
            </a:r>
            <a:endParaRPr lang="en-US" dirty="0" smtClean="0"/>
          </a:p>
          <a:p>
            <a:pPr>
              <a:lnSpc>
                <a:spcPct val="150000"/>
              </a:lnSpc>
            </a:pPr>
            <a:r>
              <a:rPr lang="en-US" dirty="0" smtClean="0"/>
              <a:t>Get nervous! Mutate the attributes file!</a:t>
            </a:r>
            <a:endParaRPr lang="en-US" dirty="0"/>
          </a:p>
          <a:p>
            <a:pPr>
              <a:lnSpc>
                <a:spcPct val="150000"/>
              </a:lnSpc>
            </a:pPr>
            <a:r>
              <a:rPr lang="en-US" dirty="0"/>
              <a:t>Undo the entire attributes change </a:t>
            </a:r>
            <a:r>
              <a:rPr lang="en-US" dirty="0" smtClean="0"/>
              <a:t>and </a:t>
            </a:r>
            <a:r>
              <a:rPr lang="en-US" dirty="0"/>
              <a:t>verify 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73750" y="69130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69622" y="63220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This is where it all comes together.</a:t>
            </a:r>
          </a:p>
        </p:txBody>
      </p:sp>
    </p:spTree>
    <p:extLst>
      <p:ext uri="{BB962C8B-B14F-4D97-AF65-F5344CB8AC3E}">
        <p14:creationId xmlns:p14="http://schemas.microsoft.com/office/powerpoint/2010/main" val="5710799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Update the Context to be Platform Specific</a:t>
            </a:r>
            <a:endParaRPr lang="en-US" dirty="0"/>
          </a:p>
        </p:txBody>
      </p:sp>
      <p:sp>
        <p:nvSpPr>
          <p:cNvPr id="3" name="Content Placeholder 2"/>
          <p:cNvSpPr>
            <a:spLocks noGrp="1"/>
          </p:cNvSpPr>
          <p:nvPr>
            <p:ph sz="quarter" idx="10"/>
          </p:nvPr>
        </p:nvSpPr>
        <p:spPr/>
        <p:txBody>
          <a:bodyPr>
            <a:noAutofit/>
          </a:bodyPr>
          <a:lstStyle/>
          <a:p>
            <a:r>
              <a:rPr lang="en-US" sz="2400" b="1" dirty="0" smtClean="0"/>
              <a:t>describe </a:t>
            </a:r>
            <a:r>
              <a:rPr lang="en-US" sz="2400" b="1" dirty="0"/>
              <a:t>'</a:t>
            </a:r>
            <a:r>
              <a:rPr lang="en-US" sz="2400" b="1" dirty="0" err="1"/>
              <a:t>httpd</a:t>
            </a:r>
            <a:r>
              <a:rPr lang="en-US" sz="2400" b="1" dirty="0" smtClean="0"/>
              <a:t>::configuration' </a:t>
            </a:r>
            <a:r>
              <a:rPr lang="en-US" sz="2400" b="1" dirty="0"/>
              <a:t>do</a:t>
            </a:r>
          </a:p>
          <a:p>
            <a:r>
              <a:rPr lang="en-US" sz="2400" b="1" dirty="0"/>
              <a:t>  context 'When all attributes are default, on </a:t>
            </a:r>
            <a:r>
              <a:rPr lang="en-US" sz="2400" b="1" dirty="0" err="1" smtClean="0"/>
              <a:t>CentOS'</a:t>
            </a:r>
            <a:r>
              <a:rPr lang="en-US" sz="2400" b="1" dirty="0" smtClean="0"/>
              <a:t>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'centos', version: '</a:t>
            </a:r>
            <a:r>
              <a:rPr lang="hr-HR" sz="2400" b="1" dirty="0" smtClean="0"/>
              <a:t>6.7</a:t>
            </a:r>
            <a:r>
              <a:rPr lang="en-US" sz="2400" b="1" dirty="0" smtClean="0"/>
              <a:t>')</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smtClean="0"/>
              <a:t>)</a:t>
            </a:r>
            <a:endParaRPr lang="en-US" sz="2400" b="1" dirty="0"/>
          </a:p>
          <a:p>
            <a:r>
              <a:rPr lang="en-US" sz="2400" b="1" dirty="0"/>
              <a:t>    </a:t>
            </a:r>
            <a:r>
              <a:rPr lang="en-US" sz="2400" b="1" dirty="0" smtClean="0"/>
              <a:t>end</a:t>
            </a:r>
            <a:endParaRPr lang="en-US" sz="2400" b="1" dirty="0"/>
          </a:p>
          <a:p>
            <a:r>
              <a:rPr lang="en-US" sz="2400" b="1" dirty="0" smtClean="0"/>
              <a:t>    # ... it converges successfully ...</a:t>
            </a:r>
          </a:p>
          <a:p>
            <a:endParaRPr lang="en-US" sz="2400" b="1" dirty="0"/>
          </a:p>
          <a:p>
            <a:r>
              <a:rPr lang="en-US" sz="2400" b="1" dirty="0"/>
              <a:t>    it </a:t>
            </a:r>
            <a:r>
              <a:rPr lang="en-US" sz="2400" b="1" dirty="0" smtClean="0"/>
              <a:t>'creates a default index html page' </a:t>
            </a:r>
            <a:r>
              <a:rPr lang="en-US" sz="2400" b="1" dirty="0"/>
              <a:t>do</a:t>
            </a:r>
          </a:p>
          <a:p>
            <a:r>
              <a:rPr lang="en-US" sz="2400" b="1" dirty="0"/>
              <a:t>      expect(</a:t>
            </a:r>
            <a:r>
              <a:rPr lang="en-US" sz="2400" b="1" dirty="0" err="1"/>
              <a:t>chef_run</a:t>
            </a:r>
            <a:r>
              <a:rPr lang="en-US" sz="2400" b="1" dirty="0"/>
              <a:t>).to </a:t>
            </a:r>
            <a:r>
              <a:rPr lang="en-US" sz="2400" b="1" dirty="0" err="1" smtClean="0"/>
              <a:t>create_file</a:t>
            </a:r>
            <a:r>
              <a:rPr lang="en-US" sz="2400" b="1" dirty="0" smtClean="0"/>
              <a:t>('/</a:t>
            </a:r>
            <a:r>
              <a:rPr lang="en-US" sz="2400" b="1" dirty="0" err="1" smtClean="0"/>
              <a:t>var</a:t>
            </a:r>
            <a:r>
              <a:rPr lang="en-US" sz="2400" b="1" dirty="0" smtClean="0"/>
              <a:t>/www/html/</a:t>
            </a:r>
            <a:r>
              <a:rPr lang="en-US" sz="2400" b="1" dirty="0" err="1" smtClean="0"/>
              <a:t>index.html</a:t>
            </a:r>
            <a:r>
              <a:rPr lang="en-US" sz="2400" b="1" dirty="0" smtClean="0"/>
              <a:t>')</a:t>
            </a:r>
            <a:endParaRPr lang="en-US" sz="2400" b="1" dirty="0"/>
          </a:p>
          <a:p>
            <a:r>
              <a:rPr lang="en-US" sz="2400" b="1" dirty="0"/>
              <a:t>    end</a:t>
            </a:r>
          </a:p>
          <a:p>
            <a:endParaRPr lang="en-US" sz="2400" b="1" dirty="0" smtClean="0"/>
          </a:p>
          <a:p>
            <a:r>
              <a:rPr lang="en-US" sz="2400" b="1" dirty="0" smtClean="0"/>
              <a:t># ... SPECIFICATION CONTINUES ON THE NEXT SLIDE ...</a:t>
            </a:r>
          </a:p>
        </p:txBody>
      </p:sp>
      <p:sp>
        <p:nvSpPr>
          <p:cNvPr id="4" name="Text Placeholder 3"/>
          <p:cNvSpPr>
            <a:spLocks noGrp="1"/>
          </p:cNvSpPr>
          <p:nvPr>
            <p:ph type="body" sz="quarter" idx="11"/>
          </p:nvPr>
        </p:nvSpPr>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35042" y="3464560"/>
            <a:ext cx="14404273" cy="545149"/>
          </a:xfrm>
        </p:spPr>
        <p:txBody>
          <a:bodyPr/>
          <a:lstStyle/>
          <a:p>
            <a:endParaRPr lang="en-US" dirty="0"/>
          </a:p>
        </p:txBody>
      </p:sp>
      <p:sp>
        <p:nvSpPr>
          <p:cNvPr id="8" name="Rectangle 7"/>
          <p:cNvSpPr/>
          <p:nvPr/>
        </p:nvSpPr>
        <p:spPr bwMode="auto">
          <a:xfrm>
            <a:off x="1121104" y="2577487"/>
            <a:ext cx="14414500" cy="42333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804114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Add a Second Context for Another Platform</a:t>
            </a:r>
            <a:endParaRPr lang="en-US" dirty="0"/>
          </a:p>
        </p:txBody>
      </p:sp>
      <p:sp>
        <p:nvSpPr>
          <p:cNvPr id="3" name="Content Placeholder 2"/>
          <p:cNvSpPr>
            <a:spLocks noGrp="1"/>
          </p:cNvSpPr>
          <p:nvPr>
            <p:ph sz="quarter" idx="10"/>
          </p:nvPr>
        </p:nvSpPr>
        <p:spPr>
          <a:xfrm>
            <a:off x="1121104" y="2113747"/>
            <a:ext cx="14626896" cy="5951611"/>
          </a:xfrm>
        </p:spPr>
        <p:txBody>
          <a:bodyPr>
            <a:noAutofit/>
          </a:bodyPr>
          <a:lstStyle/>
          <a:p>
            <a:r>
              <a:rPr lang="en-US" sz="2400" b="1" dirty="0" smtClean="0"/>
              <a:t>  # ... CONTINUED FROM THE PREVIOUS SLIDE ...</a:t>
            </a:r>
            <a:endParaRPr lang="en-US" sz="2400" b="1" dirty="0"/>
          </a:p>
          <a:p>
            <a:r>
              <a:rPr lang="en-US" sz="2400" b="1" dirty="0"/>
              <a:t>  context 'When all attributes are default, on </a:t>
            </a:r>
            <a:r>
              <a:rPr lang="en-US" sz="2400" b="1" dirty="0" smtClean="0"/>
              <a:t>Ubuntu' </a:t>
            </a:r>
            <a:r>
              <a:rPr lang="en-US" sz="2400" b="1" dirty="0"/>
              <a:t>do</a:t>
            </a:r>
          </a:p>
          <a:p>
            <a:r>
              <a:rPr lang="en-US" sz="2400" b="1" dirty="0"/>
              <a:t>    let(:</a:t>
            </a:r>
            <a:r>
              <a:rPr lang="en-US" sz="2400" b="1" dirty="0" err="1"/>
              <a:t>chef_run</a:t>
            </a:r>
            <a:r>
              <a:rPr lang="en-US" sz="2400" b="1" dirty="0"/>
              <a:t>) do</a:t>
            </a:r>
          </a:p>
          <a:p>
            <a:r>
              <a:rPr lang="en-US" sz="2400" b="1" dirty="0"/>
              <a:t>      runner = </a:t>
            </a:r>
            <a:r>
              <a:rPr lang="en-US" sz="2400" b="1" dirty="0" err="1"/>
              <a:t>ChefSpec</a:t>
            </a:r>
            <a:r>
              <a:rPr lang="en-US" sz="2400" b="1" dirty="0"/>
              <a:t>::</a:t>
            </a:r>
            <a:r>
              <a:rPr lang="en-US" sz="2400" b="1" dirty="0" err="1" smtClean="0"/>
              <a:t>ServerRunner.new</a:t>
            </a:r>
            <a:r>
              <a:rPr lang="en-US" sz="2400" b="1" dirty="0" smtClean="0"/>
              <a:t>(platform: '</a:t>
            </a:r>
            <a:r>
              <a:rPr lang="en-US" sz="2400" b="1" dirty="0" err="1" smtClean="0"/>
              <a:t>ubuntu</a:t>
            </a:r>
            <a:r>
              <a:rPr lang="en-US" sz="2400" b="1" dirty="0" smtClean="0"/>
              <a:t>', version: '14.04')</a:t>
            </a:r>
            <a:endParaRPr lang="en-US" sz="2400" b="1" dirty="0"/>
          </a:p>
          <a:p>
            <a:r>
              <a:rPr lang="en-US" sz="2400" b="1" dirty="0"/>
              <a:t>      </a:t>
            </a:r>
            <a:r>
              <a:rPr lang="en-US" sz="2400" b="1" dirty="0" err="1"/>
              <a:t>runner.converge</a:t>
            </a:r>
            <a:r>
              <a:rPr lang="en-US" sz="2400" b="1" dirty="0"/>
              <a:t>(</a:t>
            </a:r>
            <a:r>
              <a:rPr lang="en-US" sz="2400" b="1" dirty="0" err="1"/>
              <a:t>described_recipe</a:t>
            </a:r>
            <a:r>
              <a:rPr lang="en-US" sz="2400" b="1" dirty="0"/>
              <a:t>)</a:t>
            </a:r>
          </a:p>
          <a:p>
            <a:r>
              <a:rPr lang="en-US" sz="2400" b="1" dirty="0"/>
              <a:t>    </a:t>
            </a:r>
            <a:r>
              <a:rPr lang="en-US" sz="2400" b="1" dirty="0" smtClean="0"/>
              <a:t>end</a:t>
            </a:r>
          </a:p>
          <a:p>
            <a:r>
              <a:rPr lang="en-US" sz="2400" b="1" dirty="0" smtClean="0"/>
              <a:t>    # ... it converges successfully ...</a:t>
            </a:r>
          </a:p>
          <a:p>
            <a:endParaRPr lang="en-US" sz="2400" b="1" dirty="0" smtClean="0"/>
          </a:p>
          <a:p>
            <a:r>
              <a:rPr lang="en-US" sz="2400" b="1" dirty="0"/>
              <a:t> </a:t>
            </a:r>
            <a:r>
              <a:rPr lang="en-US" sz="2400" b="1" dirty="0" smtClean="0"/>
              <a:t>   it </a:t>
            </a:r>
            <a:r>
              <a:rPr lang="en-US" sz="2400" b="1" dirty="0"/>
              <a:t>'creates a default index html page' do</a:t>
            </a:r>
          </a:p>
          <a:p>
            <a:r>
              <a:rPr lang="en-US" sz="2400" b="1" dirty="0"/>
              <a:t>      expect(</a:t>
            </a:r>
            <a:r>
              <a:rPr lang="en-US" sz="2400" b="1" dirty="0" err="1"/>
              <a:t>chef_run</a:t>
            </a:r>
            <a:r>
              <a:rPr lang="en-US" sz="2400" b="1" dirty="0"/>
              <a:t>).to </a:t>
            </a:r>
            <a:r>
              <a:rPr lang="en-US" sz="2400" b="1" dirty="0" err="1"/>
              <a:t>create_file</a:t>
            </a:r>
            <a:r>
              <a:rPr lang="en-US" sz="2400" b="1" dirty="0"/>
              <a:t>('/</a:t>
            </a:r>
            <a:r>
              <a:rPr lang="en-US" sz="2400" b="1" dirty="0" err="1"/>
              <a:t>var</a:t>
            </a:r>
            <a:r>
              <a:rPr lang="en-US" sz="2400" b="1" dirty="0"/>
              <a:t>/www/html/</a:t>
            </a:r>
            <a:r>
              <a:rPr lang="en-US" sz="2400" b="1" dirty="0" err="1"/>
              <a:t>index.html</a:t>
            </a:r>
            <a:r>
              <a:rPr lang="en-US" sz="2400" b="1" dirty="0"/>
              <a:t>')</a:t>
            </a:r>
          </a:p>
          <a:p>
            <a:r>
              <a:rPr lang="en-US" sz="2400" b="1" dirty="0"/>
              <a:t>    </a:t>
            </a:r>
            <a:r>
              <a:rPr lang="en-US" sz="2400" b="1" dirty="0" smtClean="0"/>
              <a:t>end</a:t>
            </a:r>
          </a:p>
          <a:p>
            <a:r>
              <a:rPr lang="en-US" sz="2400" b="1" dirty="0" smtClean="0"/>
              <a:t>  end</a:t>
            </a:r>
          </a:p>
          <a:p>
            <a:r>
              <a:rPr lang="en-US" sz="2400" b="1" dirty="0" smtClean="0"/>
              <a:t>end</a:t>
            </a:r>
            <a:endParaRPr lang="en-US" sz="2400" b="1" dirty="0"/>
          </a:p>
        </p:txBody>
      </p:sp>
      <p:sp>
        <p:nvSpPr>
          <p:cNvPr id="4" name="Text Placeholder 3"/>
          <p:cNvSpPr>
            <a:spLocks noGrp="1"/>
          </p:cNvSpPr>
          <p:nvPr>
            <p:ph type="body" sz="quarter" idx="11"/>
          </p:nvPr>
        </p:nvSpPr>
        <p:spPr>
          <a:xfrm>
            <a:off x="1121104" y="1337150"/>
            <a:ext cx="14626896" cy="566391"/>
          </a:xfrm>
        </p:spPr>
        <p:txBody>
          <a:bodyPr/>
          <a:lstStyle/>
          <a:p>
            <a:r>
              <a:rPr lang="en-US" dirty="0" smtClean="0"/>
              <a:t>~/spec/unit/recipes/</a:t>
            </a:r>
            <a:r>
              <a:rPr lang="en-US" dirty="0" err="1" smtClean="0"/>
              <a:t>configuration_spec.rb</a:t>
            </a:r>
            <a:endParaRPr lang="en-US" dirty="0"/>
          </a:p>
        </p:txBody>
      </p:sp>
      <p:sp>
        <p:nvSpPr>
          <p:cNvPr id="6" name="Text Placeholder 5"/>
          <p:cNvSpPr>
            <a:spLocks noGrp="1"/>
          </p:cNvSpPr>
          <p:nvPr>
            <p:ph type="body" sz="quarter" idx="13"/>
          </p:nvPr>
        </p:nvSpPr>
        <p:spPr>
          <a:xfrm>
            <a:off x="1121104" y="2529840"/>
            <a:ext cx="14626896" cy="5171440"/>
          </a:xfrm>
        </p:spPr>
        <p:txBody>
          <a:bodyPr/>
          <a:lstStyle/>
          <a:p>
            <a:endParaRPr lang="en-US" dirty="0"/>
          </a:p>
        </p:txBody>
      </p:sp>
      <p:cxnSp>
        <p:nvCxnSpPr>
          <p:cNvPr id="7" name="Straight Connector 6"/>
          <p:cNvCxnSpPr/>
          <p:nvPr/>
        </p:nvCxnSpPr>
        <p:spPr>
          <a:xfrm>
            <a:off x="8908472" y="4003964"/>
            <a:ext cx="645621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9698181" y="2992582"/>
            <a:ext cx="110836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85640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1.84 seconds (files took 4.22 seconds to load)</a:t>
            </a:r>
          </a:p>
          <a:p>
            <a:r>
              <a:rPr lang="en-US" dirty="0"/>
              <a:t>4</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12606108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a:t>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a:t>'</a:t>
            </a:r>
          </a:p>
          <a:p>
            <a:endParaRPr lang="en-US" sz="2400" b="1" dirty="0" smtClean="0"/>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833" y="5775290"/>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
        <p:nvSpPr>
          <p:cNvPr id="9" name="Rectangle 8"/>
          <p:cNvSpPr/>
          <p:nvPr/>
        </p:nvSpPr>
        <p:spPr bwMode="auto">
          <a:xfrm>
            <a:off x="1121104" y="7228786"/>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59430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163468296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smtClean="0"/>
              <a:t>var</a:t>
            </a:r>
            <a:r>
              <a:rPr lang="en-US" sz="2400" b="1" dirty="0" smtClean="0"/>
              <a:t>/www/html/index.html2'</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8" name="Text Placeholder 5"/>
          <p:cNvSpPr>
            <a:spLocks noGrp="1"/>
          </p:cNvSpPr>
          <p:nvPr>
            <p:ph type="body" sz="quarter" idx="13"/>
          </p:nvPr>
        </p:nvSpPr>
        <p:spPr>
          <a:xfrm>
            <a:off x="1135063" y="3984626"/>
            <a:ext cx="14404975" cy="469900"/>
          </a:xfrm>
        </p:spPr>
        <p:txBody>
          <a:bodyPr/>
          <a:lstStyle/>
          <a:p>
            <a:endParaRPr lang="en-US"/>
          </a:p>
        </p:txBody>
      </p:sp>
    </p:spTree>
    <p:extLst>
      <p:ext uri="{BB962C8B-B14F-4D97-AF65-F5344CB8AC3E}">
        <p14:creationId xmlns:p14="http://schemas.microsoft.com/office/powerpoint/2010/main" val="3092172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smtClean="0"/>
              <a:t>...F</a:t>
            </a:r>
            <a:endParaRPr lang="en-US" b="1" dirty="0"/>
          </a:p>
          <a:p>
            <a:endParaRPr lang="en-US" b="1" dirty="0"/>
          </a:p>
          <a:p>
            <a:r>
              <a:rPr lang="en-US" b="1" dirty="0"/>
              <a:t>Finished in 1.84 seconds (files took 4.22 seconds to load)</a:t>
            </a:r>
          </a:p>
          <a:p>
            <a:r>
              <a:rPr lang="en-US" b="1" dirty="0"/>
              <a:t>4</a:t>
            </a:r>
            <a:r>
              <a:rPr lang="en-US" b="1" dirty="0" smtClean="0"/>
              <a:t> </a:t>
            </a:r>
            <a:r>
              <a:rPr lang="en-US" b="1" dirty="0"/>
              <a:t>examples, </a:t>
            </a:r>
            <a:r>
              <a:rPr lang="en-US" b="1" dirty="0" smtClean="0"/>
              <a:t>1 </a:t>
            </a:r>
            <a:r>
              <a:rPr lang="en-US" b="1" dirty="0"/>
              <a:t>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configuration_spec.rb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2429465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the Attribute to Support Platforms</a:t>
            </a:r>
            <a:endParaRPr lang="en-US" dirty="0"/>
          </a:p>
        </p:txBody>
      </p:sp>
      <p:sp>
        <p:nvSpPr>
          <p:cNvPr id="3" name="Content Placeholder 2"/>
          <p:cNvSpPr>
            <a:spLocks noGrp="1"/>
          </p:cNvSpPr>
          <p:nvPr>
            <p:ph sz="quarter" idx="10"/>
          </p:nvPr>
        </p:nvSpPr>
        <p:spPr/>
        <p:txBody>
          <a:bodyPr>
            <a:normAutofit/>
          </a:bodyPr>
          <a:lstStyle/>
          <a:p>
            <a:r>
              <a:rPr lang="en-US" sz="2400" b="1" dirty="0" smtClean="0"/>
              <a:t>case node['platform']</a:t>
            </a:r>
          </a:p>
          <a:p>
            <a:r>
              <a:rPr lang="en-US" sz="2400" b="1" dirty="0" smtClean="0"/>
              <a:t>when '</a:t>
            </a:r>
            <a:r>
              <a:rPr lang="en-US" sz="2400" b="1" dirty="0" err="1" smtClean="0"/>
              <a:t>ubuntu</a:t>
            </a:r>
            <a:r>
              <a:rPr lang="en-US" sz="2400" b="1" dirty="0" smtClean="0"/>
              <a:t>'</a:t>
            </a:r>
          </a:p>
          <a:p>
            <a:r>
              <a:rPr lang="en-US" sz="2400" b="1" dirty="0"/>
              <a:t> </a:t>
            </a:r>
            <a:r>
              <a:rPr lang="en-US" sz="2400" b="1" dirty="0" smtClean="0"/>
              <a:t> default['</a:t>
            </a:r>
            <a:r>
              <a:rPr lang="en-US" sz="2400" b="1" dirty="0" err="1" smtClean="0"/>
              <a:t>httpd</a:t>
            </a:r>
            <a:r>
              <a:rPr lang="en-US" sz="2400" b="1" dirty="0" smtClean="0"/>
              <a:t>']['</a:t>
            </a:r>
            <a:r>
              <a:rPr lang="en-US" sz="2400" b="1" dirty="0" err="1" smtClean="0"/>
              <a:t>package_name</a:t>
            </a:r>
            <a:r>
              <a:rPr lang="en-US" sz="2400" b="1" dirty="0" smtClean="0"/>
              <a:t>'] = 'apache2'</a:t>
            </a:r>
          </a:p>
          <a:p>
            <a:r>
              <a:rPr lang="en-US" sz="2400" b="1" dirty="0" smtClean="0"/>
              <a:t>  default</a:t>
            </a:r>
            <a:r>
              <a:rPr lang="en-US" sz="2400" b="1" dirty="0"/>
              <a:t>['</a:t>
            </a:r>
            <a:r>
              <a:rPr lang="en-US" sz="2400" b="1" dirty="0" err="1"/>
              <a:t>httpd</a:t>
            </a:r>
            <a:r>
              <a:rPr lang="en-US" sz="2400" b="1" dirty="0"/>
              <a:t>']['</a:t>
            </a:r>
            <a:r>
              <a:rPr lang="en-US" sz="2400" b="1" dirty="0" err="1"/>
              <a:t>service_name</a:t>
            </a:r>
            <a:r>
              <a:rPr lang="en-US" sz="2400" b="1" dirty="0"/>
              <a:t>'] = </a:t>
            </a:r>
            <a:r>
              <a:rPr lang="en-US" sz="2400" b="1" dirty="0" smtClean="0"/>
              <a:t>'apache2'</a:t>
            </a:r>
          </a:p>
          <a:p>
            <a:r>
              <a:rPr lang="en-US" sz="2400" b="1" dirty="0"/>
              <a:t>  default['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else</a:t>
            </a:r>
          </a:p>
          <a:p>
            <a:r>
              <a:rPr lang="en-US" sz="2400" b="1" dirty="0"/>
              <a:t> </a:t>
            </a:r>
            <a:r>
              <a:rPr lang="en-US" sz="2400" b="1" dirty="0" smtClean="0"/>
              <a:t> default</a:t>
            </a:r>
            <a:r>
              <a:rPr lang="en-US" sz="2400" b="1" dirty="0"/>
              <a:t>['</a:t>
            </a:r>
            <a:r>
              <a:rPr lang="en-US" sz="2400" b="1" dirty="0" err="1"/>
              <a:t>httpd</a:t>
            </a:r>
            <a:r>
              <a:rPr lang="en-US" sz="2400" b="1" dirty="0"/>
              <a:t>']['</a:t>
            </a:r>
            <a:r>
              <a:rPr lang="en-US" sz="2400" b="1" dirty="0" err="1"/>
              <a:t>package_name</a:t>
            </a:r>
            <a:r>
              <a:rPr lang="en-US" sz="2400" b="1" dirty="0"/>
              <a:t>'] = </a:t>
            </a:r>
            <a:r>
              <a:rPr lang="en-US" sz="2400" b="1" dirty="0" smtClean="0"/>
              <a:t>'</a:t>
            </a:r>
            <a:r>
              <a:rPr lang="en-US" sz="2400" b="1" dirty="0" err="1" smtClean="0"/>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smtClean="0"/>
              <a:t>'</a:t>
            </a:r>
            <a:r>
              <a:rPr lang="en-US" sz="2400" b="1" dirty="0" err="1" smtClean="0"/>
              <a:t>service_name</a:t>
            </a:r>
            <a:r>
              <a:rPr lang="en-US" sz="2400" b="1" dirty="0" smtClean="0"/>
              <a:t>'] </a:t>
            </a:r>
            <a:r>
              <a:rPr lang="en-US" sz="2400" b="1" dirty="0"/>
              <a:t>= '</a:t>
            </a:r>
            <a:r>
              <a:rPr lang="en-US" sz="2400" b="1" dirty="0" err="1"/>
              <a:t>httpd</a:t>
            </a:r>
            <a:r>
              <a:rPr lang="en-US" sz="2400" b="1" dirty="0" smtClean="0"/>
              <a:t>'</a:t>
            </a:r>
          </a:p>
          <a:p>
            <a:r>
              <a:rPr lang="en-US" sz="2400" b="1" dirty="0" smtClean="0"/>
              <a:t>  default</a:t>
            </a:r>
            <a:r>
              <a:rPr lang="en-US" sz="2400" b="1" dirty="0"/>
              <a:t>['</a:t>
            </a:r>
            <a:r>
              <a:rPr lang="en-US" sz="2400" b="1" dirty="0" err="1"/>
              <a:t>httpd</a:t>
            </a:r>
            <a:r>
              <a:rPr lang="en-US" sz="2400" b="1" dirty="0"/>
              <a:t>']['</a:t>
            </a:r>
            <a:r>
              <a:rPr lang="en-US" sz="2400" b="1" dirty="0" err="1"/>
              <a:t>default_index_html</a:t>
            </a:r>
            <a:r>
              <a:rPr lang="en-US" sz="2400" b="1" dirty="0"/>
              <a:t>'] = '/</a:t>
            </a:r>
            <a:r>
              <a:rPr lang="en-US" sz="2400" b="1" dirty="0" err="1"/>
              <a:t>var</a:t>
            </a:r>
            <a:r>
              <a:rPr lang="en-US" sz="2400" b="1" dirty="0"/>
              <a:t>/www/html/</a:t>
            </a:r>
            <a:r>
              <a:rPr lang="en-US" sz="2400" b="1" dirty="0" err="1"/>
              <a:t>index.html</a:t>
            </a:r>
            <a:r>
              <a:rPr lang="en-US" sz="2400" b="1" dirty="0" smtClean="0"/>
              <a:t>'</a:t>
            </a:r>
          </a:p>
          <a:p>
            <a:r>
              <a:rPr lang="en-US" sz="2400" b="1" dirty="0" smtClean="0"/>
              <a:t>end</a:t>
            </a:r>
          </a:p>
          <a:p>
            <a:endParaRPr lang="en-US" sz="2400" b="1" dirty="0"/>
          </a:p>
          <a:p>
            <a:r>
              <a:rPr lang="en-US" sz="2400" b="1" dirty="0" smtClean="0"/>
              <a:t>default['</a:t>
            </a:r>
            <a:r>
              <a:rPr lang="en-US" sz="2400" b="1" dirty="0" err="1" smtClean="0"/>
              <a:t>httpd</a:t>
            </a:r>
            <a:r>
              <a:rPr lang="en-US" sz="2400" b="1" dirty="0" smtClean="0"/>
              <a:t>']['</a:t>
            </a:r>
            <a:r>
              <a:rPr lang="en-US" sz="2400" b="1" dirty="0" err="1" smtClean="0"/>
              <a:t>default_index_html</a:t>
            </a:r>
            <a:r>
              <a:rPr lang="en-US" sz="2400" b="1" dirty="0" smtClean="0"/>
              <a:t>'] = '/</a:t>
            </a:r>
            <a:r>
              <a:rPr lang="en-US" sz="2400" b="1" dirty="0" err="1" smtClean="0"/>
              <a:t>var</a:t>
            </a:r>
            <a:r>
              <a:rPr lang="en-US" sz="2400" b="1" dirty="0" smtClean="0"/>
              <a:t>/www/html/</a:t>
            </a:r>
            <a:r>
              <a:rPr lang="en-US" sz="2400" b="1" dirty="0" err="1" smtClean="0"/>
              <a:t>index.html</a:t>
            </a:r>
            <a:r>
              <a:rPr lang="en-US" sz="2400" b="1" dirty="0" smtClean="0"/>
              <a:t>'</a:t>
            </a:r>
          </a:p>
          <a:p>
            <a:endParaRPr lang="en-US" sz="2400" b="1" dirty="0" smtClean="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7" name="Rectangle 6"/>
          <p:cNvSpPr/>
          <p:nvPr/>
        </p:nvSpPr>
        <p:spPr bwMode="auto">
          <a:xfrm>
            <a:off x="1121104" y="7186174"/>
            <a:ext cx="14414500" cy="513691"/>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
        <p:nvSpPr>
          <p:cNvPr id="9" name="Text Placeholder 5"/>
          <p:cNvSpPr>
            <a:spLocks noGrp="1"/>
          </p:cNvSpPr>
          <p:nvPr>
            <p:ph type="body" sz="quarter" idx="13"/>
          </p:nvPr>
        </p:nvSpPr>
        <p:spPr>
          <a:xfrm>
            <a:off x="1138657" y="3996373"/>
            <a:ext cx="14404975" cy="469900"/>
          </a:xfrm>
          <a:solidFill>
            <a:srgbClr val="FF0000">
              <a:alpha val="25000"/>
            </a:srgbClr>
          </a:solidFill>
        </p:spPr>
        <p:txBody>
          <a:bodyPr/>
          <a:lstStyle/>
          <a:p>
            <a:endParaRPr lang="en-US"/>
          </a:p>
        </p:txBody>
      </p:sp>
      <p:sp>
        <p:nvSpPr>
          <p:cNvPr id="10" name="Rectangle 9"/>
          <p:cNvSpPr/>
          <p:nvPr/>
        </p:nvSpPr>
        <p:spPr bwMode="auto">
          <a:xfrm>
            <a:off x="1121104" y="5814699"/>
            <a:ext cx="14414500" cy="513691"/>
          </a:xfrm>
          <a:prstGeom prst="rect">
            <a:avLst/>
          </a:prstGeom>
          <a:solidFill>
            <a:srgbClr val="FF0000">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7169126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to the Default Recipe</a:t>
            </a:r>
            <a:endParaRPr lang="en-US" dirty="0"/>
          </a:p>
        </p:txBody>
      </p:sp>
      <p:sp>
        <p:nvSpPr>
          <p:cNvPr id="3" name="Content Placeholder 2"/>
          <p:cNvSpPr>
            <a:spLocks noGrp="1"/>
          </p:cNvSpPr>
          <p:nvPr>
            <p:ph sz="quarter" idx="10"/>
          </p:nvPr>
        </p:nvSpPr>
        <p:spPr/>
        <p:txBody>
          <a:bodyPr/>
          <a:lstStyle/>
          <a:p>
            <a:r>
              <a:rPr lang="en-US" b="1" dirty="0"/>
              <a:t>#</a:t>
            </a:r>
          </a:p>
          <a:p>
            <a:r>
              <a:rPr lang="en-US" b="1" dirty="0"/>
              <a:t># Cookbook Name:: </a:t>
            </a:r>
            <a:r>
              <a:rPr lang="en-US" b="1" dirty="0" err="1"/>
              <a:t>httpd</a:t>
            </a:r>
            <a:endParaRPr lang="en-US" b="1" dirty="0"/>
          </a:p>
          <a:p>
            <a:r>
              <a:rPr lang="en-US" b="1" dirty="0"/>
              <a:t># Recipe:: default</a:t>
            </a:r>
          </a:p>
          <a:p>
            <a:r>
              <a:rPr lang="en-US" b="1" dirty="0"/>
              <a:t>#</a:t>
            </a:r>
          </a:p>
          <a:p>
            <a:r>
              <a:rPr lang="en-US" b="1" dirty="0"/>
              <a:t># Copyright (c) </a:t>
            </a:r>
            <a:r>
              <a:rPr lang="is-IS" b="1" dirty="0" smtClean="0"/>
              <a:t>2016</a:t>
            </a:r>
            <a:r>
              <a:rPr lang="en-US" b="1" dirty="0" smtClean="0"/>
              <a:t> </a:t>
            </a:r>
            <a:r>
              <a:rPr lang="en-US" b="1" dirty="0"/>
              <a:t>The Authors, All Rights Reserved.</a:t>
            </a:r>
          </a:p>
          <a:p>
            <a:r>
              <a:rPr lang="en-US" b="1" dirty="0" smtClean="0"/>
              <a:t>require 'pry'</a:t>
            </a:r>
          </a:p>
          <a:p>
            <a:r>
              <a:rPr lang="en-US" b="1" dirty="0" err="1" smtClean="0"/>
              <a:t>binding.pry</a:t>
            </a:r>
            <a:endParaRPr lang="en-US" b="1" dirty="0"/>
          </a:p>
          <a:p>
            <a:r>
              <a:rPr lang="en-US" b="1" dirty="0" err="1"/>
              <a:t>include_recipe</a:t>
            </a:r>
            <a:r>
              <a:rPr lang="en-US" b="1" dirty="0"/>
              <a:t> '</a:t>
            </a:r>
            <a:r>
              <a:rPr lang="en-US" b="1" dirty="0" err="1"/>
              <a:t>httpd</a:t>
            </a:r>
            <a:r>
              <a:rPr lang="en-US" b="1" dirty="0"/>
              <a:t>::install'</a:t>
            </a:r>
          </a:p>
          <a:p>
            <a:r>
              <a:rPr lang="en-US" b="1" dirty="0" err="1"/>
              <a:t>include_recipe</a:t>
            </a:r>
            <a:r>
              <a:rPr lang="en-US" b="1" dirty="0"/>
              <a:t> '</a:t>
            </a:r>
            <a:r>
              <a:rPr lang="en-US" b="1" dirty="0" err="1"/>
              <a:t>httpd</a:t>
            </a:r>
            <a:r>
              <a:rPr lang="en-US" b="1" dirty="0" smtClean="0"/>
              <a:t>::configuration'</a:t>
            </a:r>
          </a:p>
          <a:p>
            <a:r>
              <a:rPr lang="en-US" b="1" dirty="0" err="1" smtClean="0"/>
              <a:t>include_recipe</a:t>
            </a:r>
            <a:r>
              <a:rPr lang="en-US" b="1" dirty="0" smtClean="0"/>
              <a:t> </a:t>
            </a:r>
            <a:r>
              <a:rPr lang="en-US" b="1" dirty="0"/>
              <a:t>'</a:t>
            </a:r>
            <a:r>
              <a:rPr lang="en-US" b="1" dirty="0" err="1"/>
              <a:t>httpd</a:t>
            </a:r>
            <a:r>
              <a:rPr lang="en-US" b="1" dirty="0"/>
              <a:t>::service</a:t>
            </a:r>
            <a:r>
              <a:rPr lang="en-US" b="1" dirty="0" smtClean="0"/>
              <a:t>'</a:t>
            </a:r>
          </a:p>
          <a:p>
            <a:endParaRPr lang="en-US" b="1"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83667"/>
            <a:ext cx="14404273" cy="1047750"/>
          </a:xfrm>
        </p:spPr>
        <p:txBody>
          <a:bodyPr/>
          <a:lstStyle/>
          <a:p>
            <a:r>
              <a:rPr lang="en-US" dirty="0"/>
              <a:t>+</a:t>
            </a:r>
          </a:p>
        </p:txBody>
      </p:sp>
    </p:spTree>
    <p:extLst>
      <p:ext uri="{BB962C8B-B14F-4D97-AF65-F5344CB8AC3E}">
        <p14:creationId xmlns:p14="http://schemas.microsoft.com/office/powerpoint/2010/main" val="38542167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Support for </a:t>
            </a:r>
            <a:r>
              <a:rPr lang="en-US" dirty="0" err="1"/>
              <a:t>CentOS</a:t>
            </a:r>
            <a:r>
              <a:rPr lang="en-US" dirty="0"/>
              <a:t> &amp; Ubuntu</a:t>
            </a:r>
          </a:p>
        </p:txBody>
      </p:sp>
      <p:sp>
        <p:nvSpPr>
          <p:cNvPr id="3" name="Subtitle 2"/>
          <p:cNvSpPr>
            <a:spLocks noGrp="1"/>
          </p:cNvSpPr>
          <p:nvPr>
            <p:ph type="subTitle" idx="1"/>
          </p:nvPr>
        </p:nvSpPr>
        <p:spPr>
          <a:xfrm>
            <a:off x="1671638" y="3260725"/>
            <a:ext cx="12319000" cy="4710458"/>
          </a:xfrm>
        </p:spPr>
        <p:txBody>
          <a:bodyPr/>
          <a:lstStyle/>
          <a:p>
            <a:pPr>
              <a:lnSpc>
                <a:spcPct val="150000"/>
              </a:lnSpc>
              <a:buFont typeface="Wingdings" charset="2"/>
              <a:buChar char="ü"/>
            </a:pPr>
            <a:r>
              <a:rPr lang="en-US" dirty="0"/>
              <a:t>Write a test that verifies </a:t>
            </a:r>
            <a:r>
              <a:rPr lang="en-US" dirty="0" smtClean="0"/>
              <a:t>the file recipe chooses the same path (name) '/</a:t>
            </a:r>
            <a:r>
              <a:rPr lang="en-US" dirty="0" err="1" smtClean="0"/>
              <a:t>var</a:t>
            </a:r>
            <a:r>
              <a:rPr lang="en-US" dirty="0" smtClean="0"/>
              <a:t>/www/html/</a:t>
            </a:r>
            <a:r>
              <a:rPr lang="en-US" dirty="0" err="1" smtClean="0"/>
              <a:t>index.html</a:t>
            </a:r>
            <a:r>
              <a:rPr lang="en-US" dirty="0" smtClean="0"/>
              <a:t>' on </a:t>
            </a:r>
            <a:r>
              <a:rPr lang="en-US" dirty="0" err="1" smtClean="0"/>
              <a:t>CentOS</a:t>
            </a:r>
            <a:r>
              <a:rPr lang="en-US" dirty="0" smtClean="0"/>
              <a:t> and on Ubuntu</a:t>
            </a:r>
          </a:p>
          <a:p>
            <a:pPr>
              <a:lnSpc>
                <a:spcPct val="150000"/>
              </a:lnSpc>
              <a:buFont typeface="Wingdings" charset="2"/>
              <a:buChar char="ü"/>
            </a:pPr>
            <a:r>
              <a:rPr lang="en-US" dirty="0" smtClean="0"/>
              <a:t>Execute the tests that verify the tests </a:t>
            </a:r>
            <a:r>
              <a:rPr lang="en-US" b="1" dirty="0" smtClean="0"/>
              <a:t>pass</a:t>
            </a:r>
          </a:p>
          <a:p>
            <a:pPr>
              <a:lnSpc>
                <a:spcPct val="150000"/>
              </a:lnSpc>
              <a:buFont typeface="Wingdings" charset="2"/>
              <a:buChar char="ü"/>
            </a:pPr>
            <a:r>
              <a:rPr lang="en-US" dirty="0" smtClean="0"/>
              <a:t>Update </a:t>
            </a:r>
            <a:r>
              <a:rPr lang="en-US" dirty="0"/>
              <a:t>the attribute to </a:t>
            </a:r>
            <a:r>
              <a:rPr lang="en-US" dirty="0" smtClean="0"/>
              <a:t>choose </a:t>
            </a:r>
            <a:r>
              <a:rPr lang="en-US" dirty="0"/>
              <a:t>the same path </a:t>
            </a:r>
            <a:r>
              <a:rPr lang="en-US" dirty="0" smtClean="0"/>
              <a:t>on </a:t>
            </a:r>
            <a:r>
              <a:rPr lang="en-US" dirty="0" err="1"/>
              <a:t>CentOS</a:t>
            </a:r>
            <a:r>
              <a:rPr lang="en-US" dirty="0"/>
              <a:t> and on </a:t>
            </a:r>
            <a:r>
              <a:rPr lang="en-US" dirty="0" smtClean="0"/>
              <a:t>Ubuntu</a:t>
            </a:r>
          </a:p>
          <a:p>
            <a:pPr>
              <a:lnSpc>
                <a:spcPct val="150000"/>
              </a:lnSpc>
              <a:buFont typeface="Wingdings" charset="2"/>
              <a:buChar char="ü"/>
            </a:pPr>
            <a:r>
              <a:rPr lang="en-US" dirty="0"/>
              <a:t>Execute the tests that verify the tests </a:t>
            </a:r>
            <a:r>
              <a:rPr lang="en-US" b="1" dirty="0" smtClean="0"/>
              <a:t>pass</a:t>
            </a:r>
            <a:endParaRPr lang="en-US" dirty="0"/>
          </a:p>
          <a:p>
            <a:pPr>
              <a:lnSpc>
                <a:spcPct val="150000"/>
              </a:lnSpc>
              <a:buFont typeface="Wingdings" charset="2"/>
              <a:buChar char="ü"/>
            </a:pPr>
            <a:r>
              <a:rPr lang="en-US" dirty="0" smtClean="0"/>
              <a:t>Get nervous! Mutate the attributes file!</a:t>
            </a:r>
            <a:endParaRPr lang="en-US" dirty="0"/>
          </a:p>
          <a:p>
            <a:pPr>
              <a:lnSpc>
                <a:spcPct val="150000"/>
              </a:lnSpc>
              <a:buFont typeface="Wingdings" charset="2"/>
              <a:buChar char="ü"/>
            </a:pPr>
            <a:r>
              <a:rPr lang="en-US" dirty="0" smtClean="0"/>
              <a:t>Undo the entire attributes change and verify </a:t>
            </a:r>
            <a:r>
              <a:rPr lang="en-US" dirty="0"/>
              <a:t>the tests </a:t>
            </a:r>
            <a:r>
              <a:rPr lang="en-US" b="1" dirty="0" smtClean="0"/>
              <a:t>pass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5" name="Arc 4"/>
          <p:cNvSpPr/>
          <p:nvPr/>
        </p:nvSpPr>
        <p:spPr>
          <a:xfrm rot="12130957">
            <a:off x="12363590" y="693333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Rectangle 5"/>
          <p:cNvSpPr/>
          <p:nvPr/>
        </p:nvSpPr>
        <p:spPr bwMode="auto">
          <a:xfrm>
            <a:off x="9759462" y="634241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There is only one more thing to do.</a:t>
            </a:r>
          </a:p>
        </p:txBody>
      </p:sp>
    </p:spTree>
    <p:extLst>
      <p:ext uri="{BB962C8B-B14F-4D97-AF65-F5344CB8AC3E}">
        <p14:creationId xmlns:p14="http://schemas.microsoft.com/office/powerpoint/2010/main" val="15862687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About an Integration Test</a:t>
            </a:r>
            <a:endParaRPr lang="en-US" dirty="0"/>
          </a:p>
        </p:txBody>
      </p:sp>
      <p:sp>
        <p:nvSpPr>
          <p:cNvPr id="3" name="Subtitle 2"/>
          <p:cNvSpPr>
            <a:spLocks noGrp="1"/>
          </p:cNvSpPr>
          <p:nvPr>
            <p:ph type="subTitle" idx="1"/>
          </p:nvPr>
        </p:nvSpPr>
        <p:spPr/>
        <p:txBody>
          <a:bodyPr/>
          <a:lstStyle/>
          <a:p>
            <a:r>
              <a:rPr lang="en-US" dirty="0" smtClean="0"/>
              <a:t>Remember that </a:t>
            </a:r>
            <a:r>
              <a:rPr lang="en-US" dirty="0" err="1" smtClean="0"/>
              <a:t>ChefSpec</a:t>
            </a:r>
            <a:r>
              <a:rPr lang="en-US" dirty="0" smtClean="0"/>
              <a:t> and </a:t>
            </a:r>
            <a:r>
              <a:rPr lang="en-US" dirty="0" err="1" smtClean="0"/>
              <a:t>Fauxhai</a:t>
            </a:r>
            <a:r>
              <a:rPr lang="en-US" dirty="0" smtClean="0"/>
              <a:t> are fake in-memory representations of a chef-client run. They are not equivalent to running the recipe on the specified platform.</a:t>
            </a:r>
            <a:endParaRPr lang="en-US" dirty="0"/>
          </a:p>
        </p:txBody>
      </p:sp>
    </p:spTree>
    <p:extLst>
      <p:ext uri="{BB962C8B-B14F-4D97-AF65-F5344CB8AC3E}">
        <p14:creationId xmlns:p14="http://schemas.microsoft.com/office/powerpoint/2010/main" val="28402665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This is where it all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1294860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Add a New Platform to the Kitchen Configuration</a:t>
            </a:r>
            <a:endParaRPr lang="en-US" sz="4800" dirty="0"/>
          </a:p>
        </p:txBody>
      </p:sp>
      <p:sp>
        <p:nvSpPr>
          <p:cNvPr id="3" name="Content Placeholder 2"/>
          <p:cNvSpPr>
            <a:spLocks noGrp="1"/>
          </p:cNvSpPr>
          <p:nvPr>
            <p:ph sz="quarter" idx="10"/>
          </p:nvPr>
        </p:nvSpPr>
        <p:spPr/>
        <p:txBody>
          <a:bodyPr>
            <a:normAutofit fontScale="77500" lnSpcReduction="20000"/>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b="1" dirty="0"/>
          </a:p>
          <a:p>
            <a:r>
              <a:rPr lang="en-US" b="1" dirty="0"/>
              <a:t>platforms:</a:t>
            </a:r>
          </a:p>
          <a:p>
            <a:r>
              <a:rPr lang="en-US" b="1" dirty="0"/>
              <a:t>  - name: centos-6.7</a:t>
            </a:r>
          </a:p>
          <a:p>
            <a:r>
              <a:rPr lang="en-US" b="1" dirty="0"/>
              <a:t>  - name: ubuntu-14.04</a:t>
            </a:r>
          </a:p>
          <a:p>
            <a:endParaRPr lang="en-US" b="1" dirty="0"/>
          </a:p>
          <a:p>
            <a:r>
              <a:rPr lang="en-US" b="1" dirty="0"/>
              <a:t>suites:</a:t>
            </a:r>
          </a:p>
          <a:p>
            <a:r>
              <a:rPr lang="en-US" b="1" dirty="0"/>
              <a:t>  - name: default</a:t>
            </a:r>
          </a:p>
          <a:p>
            <a:r>
              <a:rPr lang="en-US" b="1" dirty="0"/>
              <a:t>    </a:t>
            </a:r>
            <a:r>
              <a:rPr lang="en-US" b="1" dirty="0" err="1"/>
              <a:t>run_list</a:t>
            </a:r>
            <a:r>
              <a:rPr lang="en-US" b="1" dirty="0"/>
              <a:t>:</a:t>
            </a:r>
          </a:p>
          <a:p>
            <a:r>
              <a:rPr lang="en-US" b="1" dirty="0"/>
              <a:t>      - recipe[</a:t>
            </a:r>
            <a:r>
              <a:rPr lang="en-US" b="1" dirty="0" err="1"/>
              <a:t>httpd</a:t>
            </a:r>
            <a:r>
              <a:rPr lang="en-US" b="1" dirty="0"/>
              <a:t>::default]</a:t>
            </a:r>
          </a:p>
          <a:p>
            <a:r>
              <a:rPr lang="en-US" b="1" dirty="0"/>
              <a:t>    attributes:</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
            </a:r>
            <a:r>
              <a:rPr lang="en-US" dirty="0" err="1" smtClean="0"/>
              <a:t>kitchen.yml</a:t>
            </a:r>
            <a:endParaRPr lang="en-US" dirty="0"/>
          </a:p>
        </p:txBody>
      </p:sp>
      <p:sp>
        <p:nvSpPr>
          <p:cNvPr id="6" name="Text Placeholder 5"/>
          <p:cNvSpPr>
            <a:spLocks noGrp="1"/>
          </p:cNvSpPr>
          <p:nvPr>
            <p:ph type="body" sz="quarter" idx="13"/>
          </p:nvPr>
        </p:nvSpPr>
        <p:spPr>
          <a:xfrm>
            <a:off x="1135042" y="5376333"/>
            <a:ext cx="14404273" cy="547265"/>
          </a:xfrm>
        </p:spPr>
        <p:txBody>
          <a:bodyPr/>
          <a:lstStyle/>
          <a:p>
            <a:endParaRPr lang="en-US" dirty="0"/>
          </a:p>
        </p:txBody>
      </p:sp>
    </p:spTree>
    <p:extLst>
      <p:ext uri="{BB962C8B-B14F-4D97-AF65-F5344CB8AC3E}">
        <p14:creationId xmlns:p14="http://schemas.microsoft.com/office/powerpoint/2010/main" val="12347801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Instance             Driver  </a:t>
            </a:r>
            <a:r>
              <a:rPr lang="en-US" sz="2400" dirty="0" err="1"/>
              <a:t>Provisioner</a:t>
            </a:r>
            <a:r>
              <a:rPr lang="en-US" sz="2400" dirty="0"/>
              <a:t>  Verifier  Transport  Last Action</a:t>
            </a:r>
          </a:p>
          <a:p>
            <a:r>
              <a:rPr lang="en-US" sz="2400" dirty="0"/>
              <a:t>default-centos-67    </a:t>
            </a:r>
            <a:r>
              <a:rPr lang="en-US" sz="2400" dirty="0" err="1"/>
              <a:t>Docker</a:t>
            </a:r>
            <a:r>
              <a:rPr lang="en-US" sz="2400" dirty="0"/>
              <a:t>  </a:t>
            </a:r>
            <a:r>
              <a:rPr lang="en-US" sz="2400" dirty="0" err="1"/>
              <a:t>ChefZero</a:t>
            </a:r>
            <a:r>
              <a:rPr lang="en-US" sz="2400" dirty="0"/>
              <a:t>     Busser    </a:t>
            </a:r>
            <a:r>
              <a:rPr lang="en-US" sz="2400" dirty="0" err="1"/>
              <a:t>Ssh</a:t>
            </a:r>
            <a:r>
              <a:rPr lang="en-US" sz="2400"/>
              <a:t>        </a:t>
            </a:r>
            <a:r>
              <a:rPr lang="en-US" sz="2400" smtClean="0"/>
              <a:t>Set Up</a:t>
            </a:r>
            <a:endParaRPr lang="en-US" sz="2400" dirty="0"/>
          </a:p>
          <a:p>
            <a:r>
              <a:rPr lang="en-US" sz="2400" dirty="0"/>
              <a:t>default-ubuntu-1404  </a:t>
            </a:r>
            <a:r>
              <a:rPr lang="en-US" sz="2400" dirty="0" err="1"/>
              <a:t>Docker</a:t>
            </a:r>
            <a:r>
              <a:rPr lang="en-US" sz="2400" dirty="0"/>
              <a:t>  </a:t>
            </a:r>
            <a:r>
              <a:rPr lang="en-US" sz="2400" dirty="0" err="1"/>
              <a:t>ChefZero</a:t>
            </a:r>
            <a:r>
              <a:rPr lang="en-US" sz="2400" dirty="0"/>
              <a:t>     Busser    </a:t>
            </a:r>
            <a:r>
              <a:rPr lang="en-US" sz="2400" dirty="0" err="1"/>
              <a:t>Ssh</a:t>
            </a:r>
            <a:r>
              <a:rPr lang="en-US" sz="2400" dirty="0"/>
              <a:t>        &lt;Not Created&gt;</a:t>
            </a:r>
          </a:p>
        </p:txBody>
      </p:sp>
      <p:sp>
        <p:nvSpPr>
          <p:cNvPr id="3" name="Text Placeholder 2"/>
          <p:cNvSpPr>
            <a:spLocks noGrp="1"/>
          </p:cNvSpPr>
          <p:nvPr>
            <p:ph type="body" sz="quarter" idx="11"/>
          </p:nvPr>
        </p:nvSpPr>
        <p:spPr/>
        <p:txBody>
          <a:bodyPr/>
          <a:lstStyle/>
          <a:p>
            <a:r>
              <a:rPr lang="en-US" dirty="0" smtClean="0"/>
              <a:t>&gt; kitchen list</a:t>
            </a:r>
            <a:endParaRPr lang="en-US" dirty="0"/>
          </a:p>
        </p:txBody>
      </p:sp>
      <p:sp>
        <p:nvSpPr>
          <p:cNvPr id="4" name="Content Placeholder 3"/>
          <p:cNvSpPr>
            <a:spLocks noGrp="1"/>
          </p:cNvSpPr>
          <p:nvPr>
            <p:ph sz="quarter" idx="12"/>
          </p:nvPr>
        </p:nvSpPr>
        <p:spPr/>
        <p:txBody>
          <a:bodyPr/>
          <a:lstStyle/>
          <a:p>
            <a:endParaRPr lang="en-US" dirty="0"/>
          </a:p>
        </p:txBody>
      </p:sp>
      <p:sp>
        <p:nvSpPr>
          <p:cNvPr id="5" name="Title 4"/>
          <p:cNvSpPr>
            <a:spLocks noGrp="1"/>
          </p:cNvSpPr>
          <p:nvPr>
            <p:ph type="title"/>
          </p:nvPr>
        </p:nvSpPr>
        <p:spPr/>
        <p:txBody>
          <a:bodyPr/>
          <a:lstStyle/>
          <a:p>
            <a:r>
              <a:rPr lang="en-US" dirty="0" smtClean="0"/>
              <a:t>Verify the New Instance is Present</a:t>
            </a:r>
            <a:endParaRPr lang="en-US" dirty="0"/>
          </a:p>
        </p:txBody>
      </p:sp>
    </p:spTree>
    <p:extLst>
      <p:ext uri="{BB962C8B-B14F-4D97-AF65-F5344CB8AC3E}">
        <p14:creationId xmlns:p14="http://schemas.microsoft.com/office/powerpoint/2010/main" val="94594267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Fingers crossed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q"/>
            </a:pPr>
            <a:r>
              <a:rPr lang="en-US" dirty="0" smtClean="0"/>
              <a:t>Execute the integration tests and verify that they pass</a:t>
            </a:r>
            <a:endParaRPr lang="en-US" dirty="0"/>
          </a:p>
        </p:txBody>
      </p:sp>
    </p:spTree>
    <p:extLst>
      <p:ext uri="{BB962C8B-B14F-4D97-AF65-F5344CB8AC3E}">
        <p14:creationId xmlns:p14="http://schemas.microsoft.com/office/powerpoint/2010/main" val="32829643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-----&gt; Starting Kitchen (v1.4.2)</a:t>
            </a:r>
          </a:p>
          <a:p>
            <a:r>
              <a:rPr lang="en-US" dirty="0"/>
              <a:t>-----&gt; Cleaning up any prior instances of &lt;default-centos-67&gt;</a:t>
            </a:r>
          </a:p>
          <a:p>
            <a:r>
              <a:rPr lang="en-US" dirty="0"/>
              <a:t>-----&gt; Destroying &lt;default-centos-67&gt;...</a:t>
            </a:r>
          </a:p>
          <a:p>
            <a:r>
              <a:rPr lang="en-US" dirty="0"/>
              <a:t>       Finished destroying &lt;default-centos-67&gt; (0m0.00s).</a:t>
            </a:r>
          </a:p>
          <a:p>
            <a:r>
              <a:rPr lang="en-US" dirty="0"/>
              <a:t>-----&gt; Testing &lt;default-centos-67&gt;</a:t>
            </a:r>
          </a:p>
          <a:p>
            <a:r>
              <a:rPr lang="en-US" dirty="0"/>
              <a:t>-----&gt; Creating &lt;default-centos-67&gt;.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35009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for </a:t>
            </a:r>
            <a:r>
              <a:rPr lang="en-US" smtClean="0"/>
              <a:t>All Platforms</a:t>
            </a:r>
            <a:endParaRPr lang="en-US"/>
          </a:p>
        </p:txBody>
      </p:sp>
    </p:spTree>
    <p:extLst>
      <p:ext uri="{BB962C8B-B14F-4D97-AF65-F5344CB8AC3E}">
        <p14:creationId xmlns:p14="http://schemas.microsoft.com/office/powerpoint/2010/main" val="2119620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Integration Test with Ubuntu</a:t>
            </a:r>
            <a:endParaRPr lang="en-US" dirty="0"/>
          </a:p>
        </p:txBody>
      </p:sp>
      <p:sp>
        <p:nvSpPr>
          <p:cNvPr id="3" name="Content Placeholder 2"/>
          <p:cNvSpPr>
            <a:spLocks noGrp="1"/>
          </p:cNvSpPr>
          <p:nvPr>
            <p:ph sz="quarter" idx="11"/>
          </p:nvPr>
        </p:nvSpPr>
        <p:spPr/>
        <p:txBody>
          <a:bodyPr/>
          <a:lstStyle/>
          <a:p>
            <a:r>
              <a:rPr lang="en-US" dirty="0" smtClean="0"/>
              <a:t>Now I'm sure the cookbook works on two platforms and it would be easy to add a third ... or fourth.</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Update the Kitchen Configuration to test on Ubuntu</a:t>
            </a:r>
          </a:p>
          <a:p>
            <a:pPr marL="342900" indent="-342900">
              <a:buFont typeface="Wingdings" charset="2"/>
              <a:buChar char="ü"/>
            </a:pPr>
            <a:r>
              <a:rPr lang="en-US" dirty="0" smtClean="0"/>
              <a:t>Execute the integration tests and verify that they pass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sp>
        <p:nvSpPr>
          <p:cNvPr id="6" name="Arc 5"/>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Rectangle 6"/>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Your work has only begun</a:t>
            </a:r>
          </a:p>
        </p:txBody>
      </p:sp>
    </p:spTree>
    <p:extLst>
      <p:ext uri="{BB962C8B-B14F-4D97-AF65-F5344CB8AC3E}">
        <p14:creationId xmlns:p14="http://schemas.microsoft.com/office/powerpoint/2010/main" val="23821086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872442"/>
          </a:xfrm>
        </p:spPr>
        <p:txBody>
          <a:bodyPr/>
          <a:lstStyle/>
          <a:p>
            <a:r>
              <a:rPr lang="en-US" dirty="0" smtClean="0"/>
              <a:t>What are the benefits and drawbacks of defining unit tests for multiple platforms?</a:t>
            </a:r>
          </a:p>
          <a:p>
            <a:endParaRPr lang="en-US" dirty="0"/>
          </a:p>
          <a:p>
            <a:r>
              <a:rPr lang="en-US" dirty="0"/>
              <a:t>What are the benefits and drawbacks of defining </a:t>
            </a:r>
            <a:r>
              <a:rPr lang="en-US" dirty="0" smtClean="0"/>
              <a:t>integration </a:t>
            </a:r>
            <a:r>
              <a:rPr lang="en-US" dirty="0"/>
              <a:t>tests for multiple platforms</a:t>
            </a:r>
            <a:r>
              <a:rPr lang="en-US" dirty="0" smtClean="0"/>
              <a:t>?</a:t>
            </a:r>
          </a:p>
          <a:p>
            <a:endParaRPr lang="en-US" dirty="0"/>
          </a:p>
          <a:p>
            <a:r>
              <a:rPr lang="en-US" dirty="0" smtClean="0"/>
              <a:t>When testing multiple platforms would you start with integration tests or unit tests?</a:t>
            </a:r>
            <a:endParaRPr lang="en-US" dirty="0"/>
          </a:p>
          <a:p>
            <a:endParaRPr lang="en-US" dirty="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70531322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a:p>
            <a:r>
              <a:rPr lang="en-US" sz="2400" dirty="0"/>
              <a:t>From: /</a:t>
            </a:r>
            <a:r>
              <a:rPr lang="en-US" sz="2400" dirty="0" err="1" smtClean="0"/>
              <a:t>tmp</a:t>
            </a:r>
            <a:r>
              <a:rPr lang="en-US" sz="2400" dirty="0" smtClean="0"/>
              <a:t>/d</a:t>
            </a:r>
            <a:r>
              <a:rPr lang="is-IS" sz="2400" dirty="0" smtClean="0"/>
              <a:t>2016</a:t>
            </a:r>
            <a:r>
              <a:rPr lang="en-US" sz="2400" dirty="0" smtClean="0"/>
              <a:t>1027-28748-19ibu2o/cookbooks/</a:t>
            </a:r>
            <a:r>
              <a:rPr lang="en-US" sz="2400" dirty="0" err="1" smtClean="0"/>
              <a:t>httpd</a:t>
            </a:r>
            <a:r>
              <a:rPr lang="en-US" sz="2400" dirty="0" smtClean="0"/>
              <a:t>/recipes/</a:t>
            </a:r>
            <a:r>
              <a:rPr lang="en-US" sz="2400" dirty="0" err="1" smtClean="0"/>
              <a:t>default.rb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default</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 </a:t>
            </a:r>
            <a:r>
              <a:rPr lang="en-US" sz="2400" dirty="0" err="1"/>
              <a:t>include_recipe</a:t>
            </a:r>
            <a:r>
              <a:rPr lang="en-US" sz="2400" dirty="0"/>
              <a:t> '</a:t>
            </a:r>
            <a:r>
              <a:rPr lang="en-US" sz="2400" dirty="0" err="1"/>
              <a:t>httpd</a:t>
            </a:r>
            <a:r>
              <a:rPr lang="en-US" sz="2400" dirty="0"/>
              <a:t>::install'</a:t>
            </a:r>
          </a:p>
          <a:p>
            <a:r>
              <a:rPr lang="en-US" sz="2400" dirty="0"/>
              <a:t>    9: </a:t>
            </a:r>
            <a:r>
              <a:rPr lang="en-US" sz="2400" dirty="0" err="1"/>
              <a:t>include_recipe</a:t>
            </a:r>
            <a:r>
              <a:rPr lang="en-US" sz="2400" dirty="0"/>
              <a:t> '</a:t>
            </a:r>
            <a:r>
              <a:rPr lang="en-US" sz="2400" dirty="0" err="1"/>
              <a:t>httpd</a:t>
            </a:r>
            <a:r>
              <a:rPr lang="en-US" sz="2400" dirty="0"/>
              <a:t>::service'</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64035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Initiate Pry</a:t>
            </a:r>
            <a:endParaRPr lang="en-US" dirty="0"/>
          </a:p>
        </p:txBody>
      </p:sp>
    </p:spTree>
    <p:extLst>
      <p:ext uri="{BB962C8B-B14F-4D97-AF65-F5344CB8AC3E}">
        <p14:creationId xmlns:p14="http://schemas.microsoft.com/office/powerpoint/2010/main" val="242746945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546" r="4371" b="277"/>
          <a:stretch/>
        </p:blipFill>
        <p:spPr>
          <a:xfrm>
            <a:off x="-44450" y="-28575"/>
            <a:ext cx="16344900" cy="9201150"/>
          </a:xfrm>
          <a:prstGeom prst="rect">
            <a:avLst/>
          </a:prstGeom>
        </p:spPr>
      </p:pic>
      <p:sp>
        <p:nvSpPr>
          <p:cNvPr id="6" name="Arc 5"/>
          <p:cNvSpPr/>
          <p:nvPr/>
        </p:nvSpPr>
        <p:spPr>
          <a:xfrm rot="3600000">
            <a:off x="12501563" y="1042988"/>
            <a:ext cx="2414588" cy="2614612"/>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5" name="TextBox 4"/>
          <p:cNvSpPr txBox="1"/>
          <p:nvPr/>
        </p:nvSpPr>
        <p:spPr bwMode="white">
          <a:xfrm>
            <a:off x="11495758" y="828674"/>
            <a:ext cx="4191794" cy="955549"/>
          </a:xfrm>
          <a:prstGeom prst="rect">
            <a:avLst/>
          </a:prstGeom>
          <a:solidFill>
            <a:srgbClr val="FFC000"/>
          </a:solidFill>
          <a:effectLst>
            <a:outerShdw blurRad="50800" dist="76200" dir="2700000" algn="tl" rotWithShape="0">
              <a:prstClr val="black">
                <a:alpha val="40000"/>
              </a:prstClr>
            </a:outerShdw>
          </a:effectLst>
        </p:spPr>
        <p:txBody>
          <a:bodyPr vert="horz" wrap="none" lIns="91440" tIns="91440" rIns="91440" bIns="91440" rtlCol="0">
            <a:noAutofit/>
          </a:bodyPr>
          <a:lstStyle/>
          <a:p>
            <a:pPr algn="ctr"/>
            <a:r>
              <a:rPr lang="en-US" sz="4800" smtClean="0">
                <a:solidFill>
                  <a:schemeClr val="tx2"/>
                </a:solidFill>
              </a:rPr>
              <a:t>You did it!</a:t>
            </a:r>
            <a:endParaRPr lang="en-US" sz="4800" dirty="0" smtClean="0">
              <a:solidFill>
                <a:schemeClr val="tx2"/>
              </a:solidFill>
            </a:endParaRPr>
          </a:p>
        </p:txBody>
      </p:sp>
    </p:spTree>
    <p:extLst>
      <p:ext uri="{BB962C8B-B14F-4D97-AF65-F5344CB8AC3E}">
        <p14:creationId xmlns:p14="http://schemas.microsoft.com/office/powerpoint/2010/main" val="1750843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a:t>
            </a:r>
            <a:r>
              <a:rPr lang="en-US" sz="2400" dirty="0" err="1" smtClean="0"/>
              <a:t>chefspec</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a:t>[1] pry(#&lt;Chef::Recipe&gt;)</a:t>
            </a:r>
            <a:r>
              <a:rPr lang="en-US" dirty="0" smtClean="0"/>
              <a:t>&gt; </a:t>
            </a:r>
            <a:r>
              <a:rPr lang="en-US" dirty="0" err="1" smtClean="0"/>
              <a:t>node.platform</a:t>
            </a:r>
            <a:endParaRPr lang="en-US" dirty="0"/>
          </a:p>
        </p:txBody>
      </p:sp>
      <p:sp>
        <p:nvSpPr>
          <p:cNvPr id="4" name="Content Placeholder 3"/>
          <p:cNvSpPr>
            <a:spLocks noGrp="1"/>
          </p:cNvSpPr>
          <p:nvPr>
            <p:ph sz="quarter" idx="12"/>
          </p:nvPr>
        </p:nvSpPr>
        <p:spPr>
          <a:xfrm>
            <a:off x="1127883" y="23183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Query the Node Object's Platform</a:t>
            </a:r>
            <a:endParaRPr lang="en-US" dirty="0"/>
          </a:p>
        </p:txBody>
      </p:sp>
    </p:spTree>
    <p:extLst>
      <p:ext uri="{BB962C8B-B14F-4D97-AF65-F5344CB8AC3E}">
        <p14:creationId xmlns:p14="http://schemas.microsoft.com/office/powerpoint/2010/main" val="8257683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Fauxhai</a:t>
            </a:r>
            <a:endParaRPr lang="en-US" dirty="0"/>
          </a:p>
        </p:txBody>
      </p:sp>
      <p:sp>
        <p:nvSpPr>
          <p:cNvPr id="3" name="Subtitle 2"/>
          <p:cNvSpPr>
            <a:spLocks noGrp="1"/>
          </p:cNvSpPr>
          <p:nvPr>
            <p:ph type="subTitle" idx="1"/>
          </p:nvPr>
        </p:nvSpPr>
        <p:spPr/>
        <p:txBody>
          <a:bodyPr/>
          <a:lstStyle/>
          <a:p>
            <a:r>
              <a:rPr lang="en-US" dirty="0" err="1" smtClean="0"/>
              <a:t>ChefSpec</a:t>
            </a:r>
            <a:r>
              <a:rPr lang="en-US" dirty="0" smtClean="0"/>
              <a:t> by default uses a '</a:t>
            </a:r>
            <a:r>
              <a:rPr lang="en-US" dirty="0" err="1" smtClean="0"/>
              <a:t>chefspec</a:t>
            </a:r>
            <a:r>
              <a:rPr lang="en-US" dirty="0" smtClean="0"/>
              <a:t>' platform. You can specify a platform from a list of platforms that are stored in a gem named '</a:t>
            </a:r>
            <a:r>
              <a:rPr lang="en-US" dirty="0" err="1" smtClean="0"/>
              <a:t>Fauxhai</a:t>
            </a:r>
            <a:r>
              <a:rPr lang="en-US" dirty="0" smtClean="0"/>
              <a:t>'.</a:t>
            </a:r>
          </a:p>
          <a:p>
            <a:endParaRPr lang="en-US" dirty="0"/>
          </a:p>
          <a:p>
            <a:r>
              <a:rPr lang="en-US" dirty="0" smtClean="0"/>
              <a:t>The gem contains static node objects for most major platforms and versions.</a:t>
            </a:r>
          </a:p>
          <a:p>
            <a:endParaRPr lang="en-US" dirty="0"/>
          </a:p>
          <a:p>
            <a:r>
              <a:rPr lang="en-US" sz="2400" i="1" dirty="0">
                <a:hlinkClick r:id="rId3"/>
              </a:rPr>
              <a:t>https://</a:t>
            </a:r>
            <a:r>
              <a:rPr lang="en-US" sz="2400" i="1" dirty="0" err="1">
                <a:hlinkClick r:id="rId3"/>
              </a:rPr>
              <a:t>github.com</a:t>
            </a:r>
            <a:r>
              <a:rPr lang="en-US" sz="2400" i="1" dirty="0">
                <a:hlinkClick r:id="rId3"/>
              </a:rPr>
              <a:t>/</a:t>
            </a:r>
            <a:r>
              <a:rPr lang="en-US" sz="2400" i="1" dirty="0" err="1">
                <a:hlinkClick r:id="rId3"/>
              </a:rPr>
              <a:t>customink</a:t>
            </a:r>
            <a:r>
              <a:rPr lang="en-US" sz="2400" i="1" dirty="0">
                <a:hlinkClick r:id="rId3"/>
              </a:rPr>
              <a:t>/</a:t>
            </a:r>
            <a:r>
              <a:rPr lang="en-US" sz="2400" i="1" dirty="0" err="1">
                <a:hlinkClick r:id="rId3"/>
              </a:rPr>
              <a:t>fauxhai</a:t>
            </a:r>
            <a:r>
              <a:rPr lang="en-US" sz="2400" i="1" dirty="0">
                <a:hlinkClick r:id="rId3"/>
              </a:rPr>
              <a:t>/tree/master/lib/</a:t>
            </a:r>
            <a:r>
              <a:rPr lang="en-US" sz="2400" i="1" dirty="0" err="1">
                <a:hlinkClick r:id="rId3"/>
              </a:rPr>
              <a:t>fauxhai</a:t>
            </a:r>
            <a:r>
              <a:rPr lang="en-US" sz="2400" i="1" dirty="0">
                <a:hlinkClick r:id="rId3"/>
              </a:rPr>
              <a:t>/platforms</a:t>
            </a:r>
            <a:endParaRPr lang="en-US" sz="2400" i="1" dirty="0" smtClean="0"/>
          </a:p>
          <a:p>
            <a:endParaRPr lang="en-US" dirty="0"/>
          </a:p>
          <a:p>
            <a:endParaRPr lang="en-US" dirty="0"/>
          </a:p>
        </p:txBody>
      </p:sp>
      <p:sp>
        <p:nvSpPr>
          <p:cNvPr id="4" name="Content Placeholder 3"/>
          <p:cNvSpPr>
            <a:spLocks noGrp="1"/>
          </p:cNvSpPr>
          <p:nvPr>
            <p:ph sz="quarter" idx="13"/>
          </p:nvPr>
        </p:nvSpPr>
        <p:spPr/>
        <p:txBody>
          <a:bodyPr/>
          <a:lstStyle/>
          <a:p>
            <a:r>
              <a:rPr lang="en-US" dirty="0">
                <a:hlinkClick r:id="rId4"/>
              </a:rPr>
              <a:t>https://</a:t>
            </a:r>
            <a:r>
              <a:rPr lang="en-US" dirty="0" err="1">
                <a:hlinkClick r:id="rId4"/>
              </a:rPr>
              <a:t>github.com</a:t>
            </a:r>
            <a:r>
              <a:rPr lang="en-US" dirty="0">
                <a:hlinkClick r:id="rId4"/>
              </a:rPr>
              <a:t>/</a:t>
            </a:r>
            <a:r>
              <a:rPr lang="en-US" dirty="0" err="1">
                <a:hlinkClick r:id="rId4"/>
              </a:rPr>
              <a:t>customink</a:t>
            </a:r>
            <a:r>
              <a:rPr lang="en-US" dirty="0">
                <a:hlinkClick r:id="rId4"/>
              </a:rPr>
              <a:t>/</a:t>
            </a:r>
            <a:r>
              <a:rPr lang="en-US" dirty="0" err="1">
                <a:hlinkClick r:id="rId4"/>
              </a:rPr>
              <a:t>fauxhai</a:t>
            </a:r>
            <a:endParaRPr lang="en-US" dirty="0"/>
          </a:p>
        </p:txBody>
      </p:sp>
    </p:spTree>
    <p:extLst>
      <p:ext uri="{BB962C8B-B14F-4D97-AF65-F5344CB8AC3E}">
        <p14:creationId xmlns:p14="http://schemas.microsoft.com/office/powerpoint/2010/main" val="20917560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4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Immediately Exit the Execution</a:t>
            </a:r>
            <a:endParaRPr lang="en-US" dirty="0"/>
          </a:p>
        </p:txBody>
      </p:sp>
    </p:spTree>
    <p:extLst>
      <p:ext uri="{BB962C8B-B14F-4D97-AF65-F5344CB8AC3E}">
        <p14:creationId xmlns:p14="http://schemas.microsoft.com/office/powerpoint/2010/main" val="29036929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Platform in </a:t>
            </a:r>
            <a:r>
              <a:rPr lang="en-US" dirty="0" err="1" smtClean="0"/>
              <a:t>ChefSpec</a:t>
            </a:r>
            <a:endParaRPr lang="en-US" dirty="0"/>
          </a:p>
        </p:txBody>
      </p:sp>
      <p:sp>
        <p:nvSpPr>
          <p:cNvPr id="4" name="Content Placeholder 3"/>
          <p:cNvSpPr>
            <a:spLocks noGrp="1"/>
          </p:cNvSpPr>
          <p:nvPr>
            <p:ph sz="quarter" idx="11"/>
          </p:nvPr>
        </p:nvSpPr>
        <p:spPr/>
        <p:txBody>
          <a:bodyPr>
            <a:normAutofit/>
          </a:bodyPr>
          <a:lstStyle/>
          <a:p>
            <a:r>
              <a:rPr lang="en-US" dirty="0"/>
              <a:t>What platform is the node when running a </a:t>
            </a:r>
            <a:r>
              <a:rPr lang="en-US" dirty="0" err="1"/>
              <a:t>ChefSpec</a:t>
            </a:r>
            <a:r>
              <a:rPr lang="en-US" dirty="0"/>
              <a:t> test?</a:t>
            </a:r>
          </a:p>
          <a:p>
            <a:r>
              <a:rPr lang="en-US" dirty="0" smtClean="0"/>
              <a:t>How </a:t>
            </a:r>
            <a:r>
              <a:rPr lang="en-US" dirty="0"/>
              <a:t>might you find out what is the platform?</a:t>
            </a:r>
          </a:p>
          <a:p>
            <a:endParaRPr lang="en-US" dirty="0"/>
          </a:p>
        </p:txBody>
      </p:sp>
      <p:sp>
        <p:nvSpPr>
          <p:cNvPr id="3" name="Subtitle 2"/>
          <p:cNvSpPr>
            <a:spLocks noGrp="1"/>
          </p:cNvSpPr>
          <p:nvPr>
            <p:ph type="body" sz="quarter" idx="10"/>
          </p:nvPr>
        </p:nvSpPr>
        <p:spPr/>
        <p:txBody>
          <a:bodyPr/>
          <a:lstStyle/>
          <a:p>
            <a:pPr marL="342900" indent="-342900">
              <a:buFont typeface="Wingdings" charset="2"/>
              <a:buChar char="ü"/>
            </a:pPr>
            <a:r>
              <a:rPr lang="en-US" dirty="0" smtClean="0"/>
              <a:t>Insert a break point, execute the tests, and determine the node's platform</a:t>
            </a:r>
          </a:p>
          <a:p>
            <a:pPr marL="342900" indent="-342900">
              <a:buFont typeface="Wingdings" charset="2"/>
              <a:buChar char="q"/>
            </a:pPr>
            <a:r>
              <a:rPr lang="en-US" dirty="0" smtClean="0"/>
              <a:t>Remove the break point and transcend documentation</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182617" flipH="1">
            <a:off x="12261414" y="6738463"/>
            <a:ext cx="4873752" cy="3436542"/>
          </a:xfrm>
          <a:prstGeom prst="rect">
            <a:avLst/>
          </a:prstGeom>
        </p:spPr>
      </p:pic>
      <p:cxnSp>
        <p:nvCxnSpPr>
          <p:cNvPr id="10" name="Straight Connector 9"/>
          <p:cNvCxnSpPr/>
          <p:nvPr/>
        </p:nvCxnSpPr>
        <p:spPr>
          <a:xfrm>
            <a:off x="3807265" y="6540305"/>
            <a:ext cx="1521069"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6025271" y="6550465"/>
            <a:ext cx="3403209" cy="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sp>
        <p:nvSpPr>
          <p:cNvPr id="17" name="Arc 16"/>
          <p:cNvSpPr/>
          <p:nvPr/>
        </p:nvSpPr>
        <p:spPr>
          <a:xfrm rot="12130957">
            <a:off x="12363590" y="7319410"/>
            <a:ext cx="975947" cy="306967"/>
          </a:xfrm>
          <a:prstGeom prst="arc">
            <a:avLst/>
          </a:prstGeom>
          <a:ln>
            <a:solidFill>
              <a:srgbClr val="FFC000"/>
            </a:solidFill>
          </a:ln>
          <a:effectLst>
            <a:outerShdw blurRad="50800" dist="762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Rectangle 15"/>
          <p:cNvSpPr/>
          <p:nvPr/>
        </p:nvSpPr>
        <p:spPr bwMode="auto">
          <a:xfrm>
            <a:off x="9759462" y="6728496"/>
            <a:ext cx="2867132" cy="613933"/>
          </a:xfrm>
          <a:prstGeom prst="rect">
            <a:avLst/>
          </a:prstGeom>
          <a:solidFill>
            <a:srgbClr val="FFC000"/>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1800" dirty="0" smtClean="0">
                <a:solidFill>
                  <a:schemeClr val="tx2"/>
                </a:solidFill>
              </a:rPr>
              <a:t>A tidy life is a healthy life.</a:t>
            </a:r>
          </a:p>
        </p:txBody>
      </p:sp>
    </p:spTree>
    <p:extLst>
      <p:ext uri="{BB962C8B-B14F-4D97-AF65-F5344CB8AC3E}">
        <p14:creationId xmlns:p14="http://schemas.microsoft.com/office/powerpoint/2010/main" val="59449930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15774</TotalTime>
  <Words>6024</Words>
  <Application>Microsoft Macintosh PowerPoint</Application>
  <PresentationFormat>Custom</PresentationFormat>
  <Paragraphs>563</Paragraphs>
  <Slides>51</Slides>
  <Notes>50</Notes>
  <HiddenSlides>0</HiddenSlides>
  <MMClips>0</MMClips>
  <ScaleCrop>false</ScaleCrop>
  <HeadingPairs>
    <vt:vector size="4" baseType="variant">
      <vt:variant>
        <vt:lpstr>Theme</vt:lpstr>
      </vt:variant>
      <vt:variant>
        <vt:i4>2</vt:i4>
      </vt:variant>
      <vt:variant>
        <vt:lpstr>Slide Titles</vt:lpstr>
      </vt:variant>
      <vt:variant>
        <vt:i4>51</vt:i4>
      </vt:variant>
    </vt:vector>
  </HeadingPairs>
  <TitlesOfParts>
    <vt:vector size="53" baseType="lpstr">
      <vt:lpstr>TrainingTemplate-102215</vt:lpstr>
      <vt:lpstr>Interaction</vt:lpstr>
      <vt:lpstr>Testing While Refactoring to Multiple Platforms</vt:lpstr>
      <vt:lpstr>Objectives</vt:lpstr>
      <vt:lpstr>Node Platform in ChefSpec</vt:lpstr>
      <vt:lpstr>Add a Break Point to the Default Recipe</vt:lpstr>
      <vt:lpstr>Execute the Tests to Initiate Pry</vt:lpstr>
      <vt:lpstr>Query the Node Object's Platform</vt:lpstr>
      <vt:lpstr>Fauxhai</vt:lpstr>
      <vt:lpstr>Immediately Exit the Execution</vt:lpstr>
      <vt:lpstr>Node Platform in ChefSpec</vt:lpstr>
      <vt:lpstr>Remove the Break Point from the Recipe</vt:lpstr>
      <vt:lpstr>Node Platform in ChefSpec</vt:lpstr>
      <vt:lpstr>Support for CentOS &amp; Ubuntu</vt:lpstr>
      <vt:lpstr>Update the Context to be Platform Specific</vt:lpstr>
      <vt:lpstr>Execute the Tests to See it Pass</vt:lpstr>
      <vt:lpstr>Add a Second Context for Another Platform</vt:lpstr>
      <vt:lpstr>Support for CentOS &amp; Ubuntu</vt:lpstr>
      <vt:lpstr>Execute the Tests to See it Fail</vt:lpstr>
      <vt:lpstr>Support for CentOS &amp; Ubuntu</vt:lpstr>
      <vt:lpstr>Switching on Node Platform</vt:lpstr>
      <vt:lpstr>Update the Attributes to Support Platforms</vt:lpstr>
      <vt:lpstr>Support for CentOS &amp; Ubuntu</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Fail</vt:lpstr>
      <vt:lpstr>Update the Attribute to Support Platforms</vt:lpstr>
      <vt:lpstr>Execute the Tests to See it Pass</vt:lpstr>
      <vt:lpstr>Support for CentOS &amp; Ubuntu</vt:lpstr>
      <vt:lpstr>Support for CentOS &amp; Ubuntu</vt:lpstr>
      <vt:lpstr>Update the Context to be Platform Specific</vt:lpstr>
      <vt:lpstr>Add a Second Context for Another Platform</vt:lpstr>
      <vt:lpstr>Execute the Tests to See it Pass</vt:lpstr>
      <vt:lpstr>Update the Attribute to Support Platforms</vt:lpstr>
      <vt:lpstr>Execute the Tests to See it Pass</vt:lpstr>
      <vt:lpstr>Update the Attribute to Support Platforms</vt:lpstr>
      <vt:lpstr>Execute the Tests to See it Pass</vt:lpstr>
      <vt:lpstr>Update the Attribute to Support Platforms</vt:lpstr>
      <vt:lpstr>Support for CentOS &amp; Ubuntu</vt:lpstr>
      <vt:lpstr>What About an Integration Test</vt:lpstr>
      <vt:lpstr>Integration Test with Ubuntu</vt:lpstr>
      <vt:lpstr>Add a New Platform to the Kitchen Configuration</vt:lpstr>
      <vt:lpstr>Verify the New Instance is Present</vt:lpstr>
      <vt:lpstr>Integration Test with Ubuntu</vt:lpstr>
      <vt:lpstr>Execute the Tests for All Platforms</vt:lpstr>
      <vt:lpstr>Integration Test with Ubuntu</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2279</cp:revision>
  <cp:lastPrinted>2015-02-07T23:49:10Z</cp:lastPrinted>
  <dcterms:created xsi:type="dcterms:W3CDTF">2012-09-13T17:36:07Z</dcterms:created>
  <dcterms:modified xsi:type="dcterms:W3CDTF">2016-05-10T22:45:49Z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