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1D2fmDFxyABOcrl3yefagLapB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font" Target="fonts/Roboto-boldItalic.fntdata"/><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4" name="Shape 14"/>
        <p:cNvGrpSpPr/>
        <p:nvPr/>
      </p:nvGrpSpPr>
      <p:grpSpPr>
        <a:xfrm>
          <a:off x="0" y="0"/>
          <a:ext cx="0" cy="0"/>
          <a:chOff x="0" y="0"/>
          <a:chExt cx="0" cy="0"/>
        </a:xfrm>
      </p:grpSpPr>
      <p:sp>
        <p:nvSpPr>
          <p:cNvPr id="15" name="Google Shape;15;p19"/>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9"/>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20" name="Google Shape;20;p1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82" name="Shape 82"/>
        <p:cNvGrpSpPr/>
        <p:nvPr/>
      </p:nvGrpSpPr>
      <p:grpSpPr>
        <a:xfrm>
          <a:off x="0" y="0"/>
          <a:ext cx="0" cy="0"/>
          <a:chOff x="0" y="0"/>
          <a:chExt cx="0" cy="0"/>
        </a:xfrm>
      </p:grpSpPr>
      <p:sp>
        <p:nvSpPr>
          <p:cNvPr id="83" name="Google Shape;83;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8"/>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88" name="Google Shape;88;p2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89" name="Shape 89"/>
        <p:cNvGrpSpPr/>
        <p:nvPr/>
      </p:nvGrpSpPr>
      <p:grpSpPr>
        <a:xfrm>
          <a:off x="0" y="0"/>
          <a:ext cx="0" cy="0"/>
          <a:chOff x="0" y="0"/>
          <a:chExt cx="0" cy="0"/>
        </a:xfrm>
      </p:grpSpPr>
      <p:sp>
        <p:nvSpPr>
          <p:cNvPr id="90" name="Google Shape;90;p29"/>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9"/>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95" name="Google Shape;95;p29"/>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27" name="Google Shape;27;p2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8" name="Shape 28"/>
        <p:cNvGrpSpPr/>
        <p:nvPr/>
      </p:nvGrpSpPr>
      <p:grpSpPr>
        <a:xfrm>
          <a:off x="0" y="0"/>
          <a:ext cx="0" cy="0"/>
          <a:chOff x="0" y="0"/>
          <a:chExt cx="0" cy="0"/>
        </a:xfrm>
      </p:grpSpPr>
      <p:sp>
        <p:nvSpPr>
          <p:cNvPr id="29" name="Google Shape;29;p21"/>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1"/>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34" name="Google Shape;34;p21"/>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5" name="Shape 35"/>
        <p:cNvGrpSpPr/>
        <p:nvPr/>
      </p:nvGrpSpPr>
      <p:grpSpPr>
        <a:xfrm>
          <a:off x="0" y="0"/>
          <a:ext cx="0" cy="0"/>
          <a:chOff x="0" y="0"/>
          <a:chExt cx="0" cy="0"/>
        </a:xfrm>
      </p:grpSpPr>
      <p:sp>
        <p:nvSpPr>
          <p:cNvPr id="36" name="Google Shape;36;p22"/>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2"/>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2"/>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42" name="Google Shape;42;p2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3" name="Shape 43"/>
        <p:cNvGrpSpPr/>
        <p:nvPr/>
      </p:nvGrpSpPr>
      <p:grpSpPr>
        <a:xfrm>
          <a:off x="0" y="0"/>
          <a:ext cx="0" cy="0"/>
          <a:chOff x="0" y="0"/>
          <a:chExt cx="0" cy="0"/>
        </a:xfrm>
      </p:grpSpPr>
      <p:sp>
        <p:nvSpPr>
          <p:cNvPr id="44" name="Google Shape;44;p23"/>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3"/>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23"/>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23"/>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23"/>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52" name="Google Shape;52;p2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58" name="Google Shape;58;p2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9" name="Shape 59"/>
        <p:cNvGrpSpPr/>
        <p:nvPr/>
      </p:nvGrpSpPr>
      <p:grpSpPr>
        <a:xfrm>
          <a:off x="0" y="0"/>
          <a:ext cx="0" cy="0"/>
          <a:chOff x="0" y="0"/>
          <a:chExt cx="0" cy="0"/>
        </a:xfrm>
      </p:grpSpPr>
      <p:sp>
        <p:nvSpPr>
          <p:cNvPr id="60" name="Google Shape;60;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63" name="Shape 63"/>
        <p:cNvGrpSpPr/>
        <p:nvPr/>
      </p:nvGrpSpPr>
      <p:grpSpPr>
        <a:xfrm>
          <a:off x="0" y="0"/>
          <a:ext cx="0" cy="0"/>
          <a:chOff x="0" y="0"/>
          <a:chExt cx="0" cy="0"/>
        </a:xfrm>
      </p:grpSpPr>
      <p:sp>
        <p:nvSpPr>
          <p:cNvPr id="64" name="Google Shape;64;p26"/>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6"/>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6"/>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70" name="Google Shape;70;p26"/>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71" name="Shape 71"/>
        <p:cNvGrpSpPr/>
        <p:nvPr/>
      </p:nvGrpSpPr>
      <p:grpSpPr>
        <a:xfrm>
          <a:off x="0" y="0"/>
          <a:ext cx="0" cy="0"/>
          <a:chOff x="0" y="0"/>
          <a:chExt cx="0" cy="0"/>
        </a:xfrm>
      </p:grpSpPr>
      <p:grpSp>
        <p:nvGrpSpPr>
          <p:cNvPr id="72" name="Google Shape;72;p27"/>
          <p:cNvGrpSpPr/>
          <p:nvPr/>
        </p:nvGrpSpPr>
        <p:grpSpPr>
          <a:xfrm>
            <a:off x="7477387" y="482170"/>
            <a:ext cx="4074533" cy="5149101"/>
            <a:chOff x="7477387" y="482170"/>
            <a:chExt cx="4074533" cy="5149101"/>
          </a:xfrm>
        </p:grpSpPr>
        <p:sp>
          <p:nvSpPr>
            <p:cNvPr id="73" name="Google Shape;73;p27"/>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7"/>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7"/>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p:nvPr>
            <p:ph idx="2" type="pic"/>
          </p:nvPr>
        </p:nvSpPr>
        <p:spPr>
          <a:xfrm>
            <a:off x="8124389" y="1122542"/>
            <a:ext cx="2791171" cy="3866327"/>
          </a:xfrm>
          <a:prstGeom prst="rect">
            <a:avLst/>
          </a:prstGeom>
          <a:solidFill>
            <a:srgbClr val="D8D8D8"/>
          </a:solidFill>
          <a:ln>
            <a:noFill/>
          </a:ln>
        </p:spPr>
      </p:sp>
      <p:sp>
        <p:nvSpPr>
          <p:cNvPr id="77" name="Google Shape;77;p27"/>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7"/>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81" name="Google Shape;81;p27"/>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8"/>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cxnSp>
        <p:nvCxnSpPr>
          <p:cNvPr id="13" name="Google Shape;13;p1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ill Sans"/>
              <a:buNone/>
            </a:pPr>
            <a:r>
              <a:rPr lang="tr-TR"/>
              <a:t>             CSS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tr-TR"/>
              <a:t>POSITION </a:t>
            </a:r>
            <a:endParaRPr/>
          </a:p>
        </p:txBody>
      </p:sp>
      <p:sp>
        <p:nvSpPr>
          <p:cNvPr id="151" name="Google Shape;151;p1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tr-TR"/>
              <a:t> Css'de nesneleri konumlandırmak için kullanılan yöntemlerden biridir. Nesneleri normal akış içerisinden çıkarmak istediğimiz de "posıtıon" özelliği devreye girer. </a:t>
            </a:r>
            <a:endParaRPr/>
          </a:p>
          <a:p>
            <a:pPr indent="-228600" lvl="0" marL="228600" rtl="0" algn="l">
              <a:lnSpc>
                <a:spcPct val="120000"/>
              </a:lnSpc>
              <a:spcBef>
                <a:spcPts val="1000"/>
              </a:spcBef>
              <a:spcAft>
                <a:spcPts val="0"/>
              </a:spcAft>
              <a:buSzPts val="2000"/>
              <a:buChar char="•"/>
            </a:pPr>
            <a:r>
              <a:rPr lang="tr-TR"/>
              <a:t>Static</a:t>
            </a:r>
            <a:endParaRPr/>
          </a:p>
          <a:p>
            <a:pPr indent="-228600" lvl="0" marL="228600" rtl="0" algn="l">
              <a:lnSpc>
                <a:spcPct val="120000"/>
              </a:lnSpc>
              <a:spcBef>
                <a:spcPts val="1000"/>
              </a:spcBef>
              <a:spcAft>
                <a:spcPts val="0"/>
              </a:spcAft>
              <a:buSzPts val="2000"/>
              <a:buChar char="•"/>
            </a:pPr>
            <a:r>
              <a:rPr lang="tr-TR"/>
              <a:t>Relative</a:t>
            </a:r>
            <a:endParaRPr/>
          </a:p>
          <a:p>
            <a:pPr indent="-228600" lvl="0" marL="228600" rtl="0" algn="l">
              <a:lnSpc>
                <a:spcPct val="120000"/>
              </a:lnSpc>
              <a:spcBef>
                <a:spcPts val="1000"/>
              </a:spcBef>
              <a:spcAft>
                <a:spcPts val="0"/>
              </a:spcAft>
              <a:buSzPts val="2000"/>
              <a:buChar char="•"/>
            </a:pPr>
            <a:r>
              <a:rPr lang="tr-TR"/>
              <a:t>Fixed</a:t>
            </a:r>
            <a:endParaRPr/>
          </a:p>
          <a:p>
            <a:pPr indent="-228600" lvl="0" marL="228600" rtl="0" algn="l">
              <a:lnSpc>
                <a:spcPct val="120000"/>
              </a:lnSpc>
              <a:spcBef>
                <a:spcPts val="1000"/>
              </a:spcBef>
              <a:spcAft>
                <a:spcPts val="0"/>
              </a:spcAft>
              <a:buSzPts val="2000"/>
              <a:buChar char="•"/>
            </a:pPr>
            <a:r>
              <a:rPr lang="tr-TR"/>
              <a:t>Absolute</a:t>
            </a:r>
            <a:endParaRPr/>
          </a:p>
          <a:p>
            <a:pPr indent="-228600" lvl="0" marL="228600" rtl="0" algn="l">
              <a:lnSpc>
                <a:spcPct val="120000"/>
              </a:lnSpc>
              <a:spcBef>
                <a:spcPts val="1000"/>
              </a:spcBef>
              <a:spcAft>
                <a:spcPts val="0"/>
              </a:spcAft>
              <a:buSzPts val="2000"/>
              <a:buChar char="•"/>
            </a:pPr>
            <a:r>
              <a:rPr lang="tr-TR"/>
              <a:t>Sticky          özelliklerini alır.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tr-TR"/>
              <a:t>Static:  </a:t>
            </a:r>
            <a:r>
              <a:rPr lang="tr-TR"/>
              <a:t>Varsayılan olarak static biçimde davranış gösterir. (top,right,left,bottom) konumlandırma özellikleri kullanılamaz.</a:t>
            </a:r>
            <a:endParaRPr/>
          </a:p>
          <a:p>
            <a:pPr indent="-228600" lvl="0" marL="228600" rtl="0" algn="l">
              <a:lnSpc>
                <a:spcPct val="120000"/>
              </a:lnSpc>
              <a:spcBef>
                <a:spcPts val="1000"/>
              </a:spcBef>
              <a:spcAft>
                <a:spcPts val="0"/>
              </a:spcAft>
              <a:buSzPts val="2000"/>
              <a:buChar char="•"/>
            </a:pPr>
            <a:r>
              <a:rPr b="1" lang="tr-TR"/>
              <a:t>Relative: </a:t>
            </a:r>
            <a:r>
              <a:rPr lang="tr-TR"/>
              <a:t>Nesne normal akış içerisinde olmaya devam eder ancak (top,right,left,bottom) özellikleri kullanılabilir.</a:t>
            </a:r>
            <a:endParaRPr/>
          </a:p>
          <a:p>
            <a:pPr indent="-228600" lvl="0" marL="228600" rtl="0" algn="l">
              <a:lnSpc>
                <a:spcPct val="120000"/>
              </a:lnSpc>
              <a:spcBef>
                <a:spcPts val="1000"/>
              </a:spcBef>
              <a:spcAft>
                <a:spcPts val="0"/>
              </a:spcAft>
              <a:buSzPts val="2000"/>
              <a:buChar char="•"/>
            </a:pPr>
            <a:r>
              <a:rPr b="1" lang="tr-TR"/>
              <a:t>Absolute: </a:t>
            </a:r>
            <a:r>
              <a:rPr lang="tr-TR"/>
              <a:t>Normal akış içerisinden çıkar. (top,right,left,bottom)  özellikleri kullanılabilir.</a:t>
            </a:r>
            <a:endParaRPr/>
          </a:p>
          <a:p>
            <a:pPr indent="-228600" lvl="0" marL="228600" rtl="0" algn="l">
              <a:lnSpc>
                <a:spcPct val="120000"/>
              </a:lnSpc>
              <a:spcBef>
                <a:spcPts val="1000"/>
              </a:spcBef>
              <a:spcAft>
                <a:spcPts val="0"/>
              </a:spcAft>
              <a:buSzPts val="2000"/>
              <a:buChar char="•"/>
            </a:pPr>
            <a:r>
              <a:rPr b="1" lang="tr-TR"/>
              <a:t>Fixed: </a:t>
            </a:r>
            <a:r>
              <a:rPr lang="tr-TR"/>
              <a:t>Sabit bir yerde konumlanan nesneler oluşturmak istediğimizde kullanırız.</a:t>
            </a:r>
            <a:endParaRPr/>
          </a:p>
          <a:p>
            <a:pPr indent="-228600" lvl="0" marL="228600" rtl="0" algn="l">
              <a:lnSpc>
                <a:spcPct val="120000"/>
              </a:lnSpc>
              <a:spcBef>
                <a:spcPts val="1000"/>
              </a:spcBef>
              <a:spcAft>
                <a:spcPts val="0"/>
              </a:spcAft>
              <a:buSzPts val="2000"/>
              <a:buChar char="•"/>
            </a:pPr>
            <a:r>
              <a:rPr b="1" lang="tr-TR"/>
              <a:t>Sticky: </a:t>
            </a:r>
            <a:r>
              <a:rPr lang="tr-TR"/>
              <a:t>Kaydırma çubuklarını takip eder ve istenen konum geldiğinde sabit kalır.</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2"/>
          <p:cNvPicPr preferRelativeResize="0"/>
          <p:nvPr>
            <p:ph idx="1" type="body"/>
          </p:nvPr>
        </p:nvPicPr>
        <p:blipFill rotWithShape="1">
          <a:blip r:embed="rId3">
            <a:alphaModFix/>
          </a:blip>
          <a:srcRect b="0" l="0" r="0" t="0"/>
          <a:stretch/>
        </p:blipFill>
        <p:spPr>
          <a:xfrm>
            <a:off x="1480063" y="1862955"/>
            <a:ext cx="6142520" cy="2127175"/>
          </a:xfrm>
          <a:prstGeom prst="rect">
            <a:avLst/>
          </a:prstGeom>
          <a:noFill/>
          <a:ln>
            <a:noFill/>
          </a:ln>
        </p:spPr>
      </p:pic>
      <p:pic>
        <p:nvPicPr>
          <p:cNvPr id="162" name="Google Shape;162;p12"/>
          <p:cNvPicPr preferRelativeResize="0"/>
          <p:nvPr/>
        </p:nvPicPr>
        <p:blipFill rotWithShape="1">
          <a:blip r:embed="rId4">
            <a:alphaModFix/>
          </a:blip>
          <a:srcRect b="0" l="0" r="0" t="0"/>
          <a:stretch/>
        </p:blipFill>
        <p:spPr>
          <a:xfrm>
            <a:off x="8283765" y="1939155"/>
            <a:ext cx="2793672" cy="4285114"/>
          </a:xfrm>
          <a:prstGeom prst="rect">
            <a:avLst/>
          </a:prstGeom>
          <a:noFill/>
          <a:ln>
            <a:noFill/>
          </a:ln>
        </p:spPr>
      </p:pic>
      <p:sp>
        <p:nvSpPr>
          <p:cNvPr id="163" name="Google Shape;163;p12"/>
          <p:cNvSpPr txBox="1"/>
          <p:nvPr/>
        </p:nvSpPr>
        <p:spPr>
          <a:xfrm>
            <a:off x="1480063" y="1026159"/>
            <a:ext cx="95973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1800" u="none" cap="none" strike="noStrike">
                <a:solidFill>
                  <a:schemeClr val="dk1"/>
                </a:solidFill>
                <a:latin typeface="Gill Sans"/>
                <a:ea typeface="Gill Sans"/>
                <a:cs typeface="Gill Sans"/>
                <a:sym typeface="Gill Sans"/>
              </a:rPr>
              <a:t>Html bölümüne 3 adet div oluşturalım.  Oluşturduğumuz divlerden 2.div üzerinde position düzenlemeleri gerçekleştirelim.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8000"/>
              <a:buFont typeface="Gill Sans"/>
              <a:buNone/>
            </a:pPr>
            <a:r>
              <a:rPr lang="tr-TR" sz="8000">
                <a:solidFill>
                  <a:srgbClr val="FF0000"/>
                </a:solidFill>
              </a:rPr>
              <a:t>! ! ! ! ! ! ! ! ! ! !</a:t>
            </a:r>
            <a:endParaRPr/>
          </a:p>
        </p:txBody>
      </p:sp>
      <p:sp>
        <p:nvSpPr>
          <p:cNvPr id="169" name="Google Shape;169;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tr-TR"/>
              <a:t>İç içe div oluşturduğumuz da içerde ki divi dışda ki dive göre konumlandırmak istediğimizde </a:t>
            </a:r>
            <a:r>
              <a:rPr i="1" lang="tr-TR" sz="2400" u="sng"/>
              <a:t>dışarda ki divin position özelliğini relative yapmamız gerekir.</a:t>
            </a:r>
            <a:endParaRPr/>
          </a:p>
        </p:txBody>
      </p:sp>
      <p:pic>
        <p:nvPicPr>
          <p:cNvPr id="170" name="Google Shape;170;p13"/>
          <p:cNvPicPr preferRelativeResize="0"/>
          <p:nvPr/>
        </p:nvPicPr>
        <p:blipFill rotWithShape="1">
          <a:blip r:embed="rId3">
            <a:alphaModFix/>
          </a:blip>
          <a:srcRect b="0" l="0" r="0" t="0"/>
          <a:stretch/>
        </p:blipFill>
        <p:spPr>
          <a:xfrm>
            <a:off x="1498470" y="3060683"/>
            <a:ext cx="3882561" cy="2102159"/>
          </a:xfrm>
          <a:prstGeom prst="rect">
            <a:avLst/>
          </a:prstGeom>
          <a:noFill/>
          <a:ln>
            <a:noFill/>
          </a:ln>
        </p:spPr>
      </p:pic>
      <p:pic>
        <p:nvPicPr>
          <p:cNvPr id="171" name="Google Shape;171;p13"/>
          <p:cNvPicPr preferRelativeResize="0"/>
          <p:nvPr/>
        </p:nvPicPr>
        <p:blipFill rotWithShape="1">
          <a:blip r:embed="rId4">
            <a:alphaModFix/>
          </a:blip>
          <a:srcRect b="0" l="0" r="0" t="0"/>
          <a:stretch/>
        </p:blipFill>
        <p:spPr>
          <a:xfrm>
            <a:off x="5867018" y="3060683"/>
            <a:ext cx="3038040" cy="34506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tr-TR"/>
              <a:t>RESPONSIVE TASARIM</a:t>
            </a:r>
            <a:endParaRPr/>
          </a:p>
        </p:txBody>
      </p:sp>
      <p:sp>
        <p:nvSpPr>
          <p:cNvPr id="177" name="Google Shape;177;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tr-TR"/>
              <a:t>Temel olarak responsive tasarım; Tasarımın farklı ekran çözünürlüklerine göre uyum sağlamasıdır. Örnek olarak responsive olarak yapılmış bir web sitesinin tasarımı masaüstü bir bilgisayarda farklı görünürken ekran boyutu daha küçük olan mobil bir cihazda farklı görünecektir. Burada css3 ile gelen yenilikler sayesinde aynı sayfa, farklı çözünürlüklere göre yeniden şekillenmektedir.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5"/>
          <p:cNvPicPr preferRelativeResize="0"/>
          <p:nvPr>
            <p:ph idx="1" type="body"/>
          </p:nvPr>
        </p:nvPicPr>
        <p:blipFill rotWithShape="1">
          <a:blip r:embed="rId3">
            <a:alphaModFix/>
          </a:blip>
          <a:srcRect b="0" l="0" r="0" t="0"/>
          <a:stretch/>
        </p:blipFill>
        <p:spPr>
          <a:xfrm>
            <a:off x="2476751" y="1903583"/>
            <a:ext cx="7688664" cy="41518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idx="1" type="body"/>
          </p:nvPr>
        </p:nvSpPr>
        <p:spPr>
          <a:xfrm>
            <a:off x="1448972" y="2015732"/>
            <a:ext cx="9605882" cy="34506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Char char="•"/>
            </a:pPr>
            <a:r>
              <a:rPr lang="tr-TR"/>
              <a:t>@media screen and (max-width:)</a:t>
            </a:r>
            <a:endParaRPr/>
          </a:p>
          <a:p>
            <a:pPr indent="-228600" lvl="0" marL="228600" rtl="0" algn="l">
              <a:lnSpc>
                <a:spcPct val="120000"/>
              </a:lnSpc>
              <a:spcBef>
                <a:spcPts val="1000"/>
              </a:spcBef>
              <a:spcAft>
                <a:spcPts val="0"/>
              </a:spcAft>
              <a:buSzPts val="2000"/>
              <a:buChar char="•"/>
            </a:pPr>
            <a:r>
              <a:rPr lang="tr-TR"/>
              <a:t>@media screen and (min-width: )</a:t>
            </a:r>
            <a:endParaRPr/>
          </a:p>
          <a:p>
            <a:pPr indent="0" lvl="0" marL="0" rtl="0" algn="l">
              <a:lnSpc>
                <a:spcPct val="120000"/>
              </a:lnSpc>
              <a:spcBef>
                <a:spcPts val="1000"/>
              </a:spcBef>
              <a:spcAft>
                <a:spcPts val="0"/>
              </a:spcAft>
              <a:buSzPts val="2000"/>
              <a:buNone/>
            </a:pPr>
            <a:r>
              <a:rPr lang="tr-TR"/>
              <a:t> </a:t>
            </a:r>
            <a:endParaRPr/>
          </a:p>
          <a:p>
            <a:pPr indent="-228600" lvl="0" marL="228600" rtl="0" algn="l">
              <a:lnSpc>
                <a:spcPct val="120000"/>
              </a:lnSpc>
              <a:spcBef>
                <a:spcPts val="1000"/>
              </a:spcBef>
              <a:spcAft>
                <a:spcPts val="0"/>
              </a:spcAft>
              <a:buSzPts val="2000"/>
              <a:buFont typeface="Noto Sans Symbols"/>
              <a:buChar char="❖"/>
            </a:pPr>
            <a:r>
              <a:rPr lang="tr-TR" u="sng">
                <a:solidFill>
                  <a:srgbClr val="FF0000"/>
                </a:solidFill>
              </a:rPr>
              <a:t>meta name="viewport" content="width=device-width"&gt;  </a:t>
            </a:r>
            <a:r>
              <a:rPr lang="tr-TR"/>
              <a:t>Etiketini html bölümünde &lt;head&gt; tagları arasına ekleyerek responsıve kodlarımızı yazabiliriz.</a:t>
            </a:r>
            <a:endParaRPr u="sng">
              <a:solidFill>
                <a:srgbClr val="FF0000"/>
              </a:solidFill>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rPr lang="tr-TR"/>
              <a:t>Hazırlanan web sitesine responsive özelliği ekleyebilmek için yukarı da görülen kodları gireriz ve istediğimiz pencere büyüklüğünde, istediğimiz değişimleri görebiliriz.</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7"/>
          <p:cNvPicPr preferRelativeResize="0"/>
          <p:nvPr>
            <p:ph idx="1" type="body"/>
          </p:nvPr>
        </p:nvPicPr>
        <p:blipFill rotWithShape="1">
          <a:blip r:embed="rId3">
            <a:alphaModFix/>
          </a:blip>
          <a:srcRect b="0" l="0" r="0" t="0"/>
          <a:stretch/>
        </p:blipFill>
        <p:spPr>
          <a:xfrm>
            <a:off x="633046" y="1591016"/>
            <a:ext cx="6194137" cy="2467156"/>
          </a:xfrm>
          <a:prstGeom prst="rect">
            <a:avLst/>
          </a:prstGeom>
          <a:noFill/>
          <a:ln>
            <a:noFill/>
          </a:ln>
        </p:spPr>
      </p:pic>
      <p:pic>
        <p:nvPicPr>
          <p:cNvPr id="193" name="Google Shape;193;p17"/>
          <p:cNvPicPr preferRelativeResize="0"/>
          <p:nvPr/>
        </p:nvPicPr>
        <p:blipFill rotWithShape="1">
          <a:blip r:embed="rId4">
            <a:alphaModFix/>
          </a:blip>
          <a:srcRect b="0" l="0" r="0" t="0"/>
          <a:stretch/>
        </p:blipFill>
        <p:spPr>
          <a:xfrm>
            <a:off x="6209314" y="0"/>
            <a:ext cx="504484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tr-TR"/>
              <a:t>CSS KONUMLANDIRMA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tr-TR"/>
              <a:t>FLOATING </a:t>
            </a:r>
            <a:endParaRPr/>
          </a:p>
        </p:txBody>
      </p:sp>
      <p:sp>
        <p:nvSpPr>
          <p:cNvPr id="111" name="Google Shape;111;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0" i="0" lang="tr-TR">
                <a:solidFill>
                  <a:srgbClr val="424242"/>
                </a:solidFill>
                <a:latin typeface="Roboto"/>
                <a:ea typeface="Roboto"/>
                <a:cs typeface="Roboto"/>
                <a:sym typeface="Roboto"/>
              </a:rPr>
              <a:t> Float bir elementi Normal Akışın dışına çıkarmak için kullanılan bir yöntemdir. Bir biri ardına sıralanmış elementlere float uygulandığında elementler eğer yeterli alan varsa yan yana dizilirler.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4"/>
          <p:cNvPicPr preferRelativeResize="0"/>
          <p:nvPr>
            <p:ph idx="1" type="body"/>
          </p:nvPr>
        </p:nvPicPr>
        <p:blipFill rotWithShape="1">
          <a:blip r:embed="rId3">
            <a:alphaModFix/>
          </a:blip>
          <a:srcRect b="0" l="0" r="0" t="0"/>
          <a:stretch/>
        </p:blipFill>
        <p:spPr>
          <a:xfrm>
            <a:off x="1331747" y="2064530"/>
            <a:ext cx="6229687" cy="4026223"/>
          </a:xfrm>
          <a:prstGeom prst="rect">
            <a:avLst/>
          </a:prstGeom>
          <a:noFill/>
          <a:ln>
            <a:noFill/>
          </a:ln>
        </p:spPr>
      </p:pic>
      <p:pic>
        <p:nvPicPr>
          <p:cNvPr id="117" name="Google Shape;117;p4"/>
          <p:cNvPicPr preferRelativeResize="0"/>
          <p:nvPr/>
        </p:nvPicPr>
        <p:blipFill rotWithShape="1">
          <a:blip r:embed="rId4">
            <a:alphaModFix/>
          </a:blip>
          <a:srcRect b="0" l="0" r="0" t="0"/>
          <a:stretch/>
        </p:blipFill>
        <p:spPr>
          <a:xfrm>
            <a:off x="8104890" y="2064531"/>
            <a:ext cx="2980451" cy="40262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tr-TR"/>
              <a:t>Sayfaya eklenen eleman onu içeren elemandan daha uzunsa ve bu elemana float özelliği verilmişse kabın dışına çıkacaktır. Bunun önüne geçmek için DIV elamanına </a:t>
            </a:r>
            <a:endParaRPr/>
          </a:p>
          <a:p>
            <a:pPr indent="0" lvl="0" marL="0" rtl="0" algn="l">
              <a:lnSpc>
                <a:spcPct val="120000"/>
              </a:lnSpc>
              <a:spcBef>
                <a:spcPts val="1000"/>
              </a:spcBef>
              <a:spcAft>
                <a:spcPts val="0"/>
              </a:spcAft>
              <a:buSzPts val="2000"/>
              <a:buNone/>
            </a:pPr>
            <a:r>
              <a:rPr lang="tr-TR"/>
              <a:t>   overflow:auto;        özelliği verilir ve sorun ortadan kaldırılır.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6"/>
          <p:cNvPicPr preferRelativeResize="0"/>
          <p:nvPr>
            <p:ph idx="1" type="body"/>
          </p:nvPr>
        </p:nvPicPr>
        <p:blipFill rotWithShape="1">
          <a:blip r:embed="rId3">
            <a:alphaModFix/>
          </a:blip>
          <a:srcRect b="0" l="0" r="0" t="0"/>
          <a:stretch/>
        </p:blipFill>
        <p:spPr>
          <a:xfrm>
            <a:off x="1451579" y="2092446"/>
            <a:ext cx="5277587" cy="3353268"/>
          </a:xfrm>
          <a:prstGeom prst="rect">
            <a:avLst/>
          </a:prstGeom>
          <a:noFill/>
          <a:ln>
            <a:noFill/>
          </a:ln>
        </p:spPr>
      </p:pic>
      <p:pic>
        <p:nvPicPr>
          <p:cNvPr id="128" name="Google Shape;128;p6"/>
          <p:cNvPicPr preferRelativeResize="0"/>
          <p:nvPr/>
        </p:nvPicPr>
        <p:blipFill rotWithShape="1">
          <a:blip r:embed="rId4">
            <a:alphaModFix/>
          </a:blip>
          <a:srcRect b="0" l="0" r="0" t="0"/>
          <a:stretch/>
        </p:blipFill>
        <p:spPr>
          <a:xfrm>
            <a:off x="7526784" y="2092446"/>
            <a:ext cx="2343477" cy="36866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tr-TR"/>
              <a:t>DISPLAY</a:t>
            </a:r>
            <a:endParaRPr/>
          </a:p>
        </p:txBody>
      </p:sp>
      <p:sp>
        <p:nvSpPr>
          <p:cNvPr id="134" name="Google Shape;134;p7"/>
          <p:cNvSpPr txBox="1"/>
          <p:nvPr>
            <p:ph idx="1" type="body"/>
          </p:nvPr>
        </p:nvSpPr>
        <p:spPr>
          <a:xfrm>
            <a:off x="1451579" y="2015732"/>
            <a:ext cx="9704101" cy="4037749"/>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SzPct val="100000"/>
              <a:buNone/>
            </a:pPr>
            <a:r>
              <a:rPr lang="tr-TR"/>
              <a:t>Web sayfalarımızı oluşturan HTML etiketleri, sayfaya yerleşimlerine göre satır seviyesi (inline) elemanlar ve blok seviyesi (block) elemanlar olmak üzere iki gruba ayrılır.</a:t>
            </a:r>
            <a:endParaRPr/>
          </a:p>
          <a:p>
            <a:pPr indent="0" lvl="0" marL="0" rtl="0" algn="l">
              <a:lnSpc>
                <a:spcPct val="120000"/>
              </a:lnSpc>
              <a:spcBef>
                <a:spcPts val="1000"/>
              </a:spcBef>
              <a:spcAft>
                <a:spcPts val="0"/>
              </a:spcAft>
              <a:buSzPct val="100000"/>
              <a:buNone/>
            </a:pPr>
            <a:r>
              <a:t/>
            </a:r>
            <a:endParaRPr b="1" sz="2600"/>
          </a:p>
          <a:p>
            <a:pPr indent="0" lvl="0" marL="0" rtl="0" algn="l">
              <a:lnSpc>
                <a:spcPct val="120000"/>
              </a:lnSpc>
              <a:spcBef>
                <a:spcPts val="1000"/>
              </a:spcBef>
              <a:spcAft>
                <a:spcPts val="0"/>
              </a:spcAft>
              <a:buSzPct val="100000"/>
              <a:buNone/>
            </a:pPr>
            <a:r>
              <a:rPr b="1" lang="tr-TR" sz="2600"/>
              <a:t>INLINE</a:t>
            </a:r>
            <a:endParaRPr/>
          </a:p>
          <a:p>
            <a:pPr indent="-228600" lvl="0" marL="228600" rtl="0" algn="l">
              <a:lnSpc>
                <a:spcPct val="120000"/>
              </a:lnSpc>
              <a:spcBef>
                <a:spcPts val="1000"/>
              </a:spcBef>
              <a:spcAft>
                <a:spcPts val="0"/>
              </a:spcAft>
              <a:buSzPct val="100000"/>
              <a:buChar char="•"/>
            </a:pPr>
            <a:r>
              <a:rPr lang="tr-TR"/>
              <a:t>İnline yeni satır başlatmaz aynı satırda yan yana dizilirler.</a:t>
            </a:r>
            <a:endParaRPr/>
          </a:p>
          <a:p>
            <a:pPr indent="-228600" lvl="0" marL="228600" rtl="0" algn="l">
              <a:lnSpc>
                <a:spcPct val="120000"/>
              </a:lnSpc>
              <a:spcBef>
                <a:spcPts val="1000"/>
              </a:spcBef>
              <a:spcAft>
                <a:spcPts val="0"/>
              </a:spcAft>
              <a:buSzPct val="100000"/>
              <a:buChar char="•"/>
            </a:pPr>
            <a:r>
              <a:rPr lang="tr-TR"/>
              <a:t>İnline  genişlik ve yükseklik değerleri almaz.</a:t>
            </a:r>
            <a:endParaRPr/>
          </a:p>
          <a:p>
            <a:pPr indent="-228600" lvl="0" marL="228600" rtl="0" algn="l">
              <a:lnSpc>
                <a:spcPct val="120000"/>
              </a:lnSpc>
              <a:spcBef>
                <a:spcPts val="1000"/>
              </a:spcBef>
              <a:spcAft>
                <a:spcPts val="0"/>
              </a:spcAft>
              <a:buSzPct val="100000"/>
              <a:buChar char="•"/>
            </a:pPr>
            <a:r>
              <a:rPr lang="tr-TR"/>
              <a:t>Kendisini oluşturan içerik kadar alan kaplarlar.</a:t>
            </a:r>
            <a:endParaRPr/>
          </a:p>
          <a:p>
            <a:pPr indent="0" lvl="0" marL="0" rtl="0" algn="l">
              <a:lnSpc>
                <a:spcPct val="120000"/>
              </a:lnSpc>
              <a:spcBef>
                <a:spcPts val="1000"/>
              </a:spcBef>
              <a:spcAft>
                <a:spcPts val="0"/>
              </a:spcAft>
              <a:buSzPct val="100000"/>
              <a:buNone/>
            </a:pPr>
            <a:r>
              <a:t/>
            </a:r>
            <a:endParaRPr/>
          </a:p>
          <a:p>
            <a:pPr indent="0" lvl="0" marL="0" rtl="0" algn="l">
              <a:lnSpc>
                <a:spcPct val="120000"/>
              </a:lnSpc>
              <a:spcBef>
                <a:spcPts val="1000"/>
              </a:spcBef>
              <a:spcAft>
                <a:spcPts val="0"/>
              </a:spcAft>
              <a:buSzPct val="100000"/>
              <a:buNone/>
            </a:pPr>
            <a:r>
              <a:rPr lang="tr-TR"/>
              <a:t>(span,a,image) örnek inline elemanlarıdır.</a:t>
            </a:r>
            <a:endParaRPr/>
          </a:p>
          <a:p>
            <a:pPr indent="0" lvl="0" marL="0" rtl="0" algn="l">
              <a:lnSpc>
                <a:spcPct val="120000"/>
              </a:lnSpc>
              <a:spcBef>
                <a:spcPts val="1000"/>
              </a:spcBef>
              <a:spcAft>
                <a:spcPts val="0"/>
              </a:spcAft>
              <a:buSzPct val="100000"/>
              <a:buNone/>
            </a:pPr>
            <a:r>
              <a:rPr lang="tr-T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idx="1" type="body"/>
          </p:nvPr>
        </p:nvSpPr>
        <p:spPr>
          <a:xfrm>
            <a:off x="1451579" y="2015732"/>
            <a:ext cx="9603275" cy="399117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tr-TR"/>
              <a:t>BLOCK</a:t>
            </a:r>
            <a:endParaRPr/>
          </a:p>
          <a:p>
            <a:pPr indent="-228600" lvl="0" marL="228600" rtl="0" algn="l">
              <a:lnSpc>
                <a:spcPct val="120000"/>
              </a:lnSpc>
              <a:spcBef>
                <a:spcPts val="1000"/>
              </a:spcBef>
              <a:spcAft>
                <a:spcPts val="0"/>
              </a:spcAft>
              <a:buSzPts val="2000"/>
              <a:buChar char="•"/>
            </a:pPr>
            <a:r>
              <a:rPr lang="tr-TR"/>
              <a:t>Block elamanlar yeni satıra oluşturulur.</a:t>
            </a:r>
            <a:endParaRPr/>
          </a:p>
          <a:p>
            <a:pPr indent="-228600" lvl="0" marL="228600" rtl="0" algn="l">
              <a:lnSpc>
                <a:spcPct val="120000"/>
              </a:lnSpc>
              <a:spcBef>
                <a:spcPts val="1000"/>
              </a:spcBef>
              <a:spcAft>
                <a:spcPts val="0"/>
              </a:spcAft>
              <a:buSzPts val="2000"/>
              <a:buChar char="•"/>
            </a:pPr>
            <a:r>
              <a:rPr lang="tr-TR"/>
              <a:t>Bulundukları satırın mevcut tam genişliğe sahip olur.</a:t>
            </a:r>
            <a:endParaRPr/>
          </a:p>
          <a:p>
            <a:pPr indent="-228600" lvl="0" marL="228600" rtl="0" algn="l">
              <a:lnSpc>
                <a:spcPct val="120000"/>
              </a:lnSpc>
              <a:spcBef>
                <a:spcPts val="1000"/>
              </a:spcBef>
              <a:spcAft>
                <a:spcPts val="0"/>
              </a:spcAft>
              <a:buSzPts val="2000"/>
              <a:buChar char="•"/>
            </a:pPr>
            <a:r>
              <a:rPr lang="tr-TR"/>
              <a:t>Genişlik, yükseklik değerleri verilebilir.</a:t>
            </a:r>
            <a:endParaRPr/>
          </a:p>
          <a:p>
            <a:pPr indent="0" lvl="0" marL="0" rtl="0" algn="l">
              <a:lnSpc>
                <a:spcPct val="120000"/>
              </a:lnSpc>
              <a:spcBef>
                <a:spcPts val="1000"/>
              </a:spcBef>
              <a:spcAft>
                <a:spcPts val="0"/>
              </a:spcAft>
              <a:buSzPts val="2000"/>
              <a:buNone/>
            </a:pPr>
            <a:r>
              <a:rPr b="1" lang="tr-TR"/>
              <a:t>INLINE-BLOCK</a:t>
            </a:r>
            <a:endParaRPr/>
          </a:p>
          <a:p>
            <a:pPr indent="-228600" lvl="0" marL="228600" rtl="0" algn="l">
              <a:lnSpc>
                <a:spcPct val="120000"/>
              </a:lnSpc>
              <a:spcBef>
                <a:spcPts val="1000"/>
              </a:spcBef>
              <a:spcAft>
                <a:spcPts val="0"/>
              </a:spcAft>
              <a:buSzPts val="2000"/>
              <a:buChar char="•"/>
            </a:pPr>
            <a:r>
              <a:rPr lang="tr-TR"/>
              <a:t>İki özelliği de aynı anda kullanırız. Elamanlar yan yana dizilir ve yükseklik genişlik değerleri verilebilir.</a:t>
            </a:r>
            <a:endParaRPr/>
          </a:p>
          <a:p>
            <a:pPr indent="0" lvl="0" marL="0" rtl="0" algn="l">
              <a:lnSpc>
                <a:spcPct val="120000"/>
              </a:lnSpc>
              <a:spcBef>
                <a:spcPts val="1000"/>
              </a:spcBef>
              <a:spcAft>
                <a:spcPts val="0"/>
              </a:spcAft>
              <a:buSzPts val="2000"/>
              <a:buNone/>
            </a:pPr>
            <a:r>
              <a:t/>
            </a:r>
            <a:endParaRPr b="1"/>
          </a:p>
          <a:p>
            <a:pPr indent="0" lvl="0" marL="0" rtl="0" algn="l">
              <a:lnSpc>
                <a:spcPct val="120000"/>
              </a:lnSpc>
              <a:spcBef>
                <a:spcPts val="1000"/>
              </a:spcBef>
              <a:spcAft>
                <a:spcPts val="0"/>
              </a:spcAft>
              <a:buSzPts val="2000"/>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9"/>
          <p:cNvPicPr preferRelativeResize="0"/>
          <p:nvPr>
            <p:ph idx="1" type="body"/>
          </p:nvPr>
        </p:nvPicPr>
        <p:blipFill rotWithShape="1">
          <a:blip r:embed="rId3">
            <a:alphaModFix/>
          </a:blip>
          <a:srcRect b="0" l="0" r="0" t="0"/>
          <a:stretch/>
        </p:blipFill>
        <p:spPr>
          <a:xfrm>
            <a:off x="1451579" y="2171565"/>
            <a:ext cx="5563199" cy="2514870"/>
          </a:xfrm>
          <a:prstGeom prst="rect">
            <a:avLst/>
          </a:prstGeom>
          <a:noFill/>
          <a:ln>
            <a:noFill/>
          </a:ln>
        </p:spPr>
      </p:pic>
      <p:pic>
        <p:nvPicPr>
          <p:cNvPr id="145" name="Google Shape;145;p9"/>
          <p:cNvPicPr preferRelativeResize="0"/>
          <p:nvPr/>
        </p:nvPicPr>
        <p:blipFill rotWithShape="1">
          <a:blip r:embed="rId4">
            <a:alphaModFix/>
          </a:blip>
          <a:srcRect b="0" l="0" r="0" t="0"/>
          <a:stretch/>
        </p:blipFill>
        <p:spPr>
          <a:xfrm>
            <a:off x="7461000" y="2171565"/>
            <a:ext cx="3593854" cy="37684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eri">
  <a:themeElements>
    <a:clrScheme name="Galeri">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2021-11-20T08:25:00Z</dcterms:created>
  <dc:creator>Turgay Zülam</dc:creator>
</cp:coreProperties>
</file>