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6-25 at 10.34.36 AM.png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8" y="373479"/>
            <a:ext cx="6411678" cy="360377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81675"/>
            <a:ext cx="8305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By Steve </a:t>
            </a:r>
            <a:r>
              <a:rPr lang="en-US" dirty="0" smtClean="0">
                <a:solidFill>
                  <a:srgbClr val="000000"/>
                </a:solidFill>
              </a:rPr>
              <a:t>Newman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June 30, 2020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1789"/>
            <a:ext cx="8305800" cy="1981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Sentiment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4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2283"/>
            <a:ext cx="8229600" cy="3854091"/>
          </a:xfrm>
        </p:spPr>
        <p:txBody>
          <a:bodyPr anchor="t">
            <a:normAutofit/>
          </a:bodyPr>
          <a:lstStyle/>
          <a:p>
            <a:pPr lvl="2"/>
            <a:endParaRPr lang="en-US" sz="2600" dirty="0" smtClean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Develop </a:t>
            </a:r>
            <a:r>
              <a:rPr lang="en-US" sz="2900" dirty="0" smtClean="0">
                <a:solidFill>
                  <a:srgbClr val="000000"/>
                </a:solidFill>
              </a:rPr>
              <a:t>text generative bots to respond to customer feedback</a:t>
            </a:r>
          </a:p>
          <a:p>
            <a:pPr lvl="1"/>
            <a:endParaRPr lang="en-US" sz="2900" dirty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Optimize model to identify positive, neutral, and negative sentiments with high </a:t>
            </a:r>
            <a:r>
              <a:rPr lang="en-US" sz="2900" dirty="0" smtClean="0">
                <a:solidFill>
                  <a:srgbClr val="000000"/>
                </a:solidFill>
              </a:rPr>
              <a:t>accuracy</a:t>
            </a:r>
          </a:p>
          <a:p>
            <a:pPr lvl="1"/>
            <a:endParaRPr lang="en-US" sz="2900" dirty="0" smtClean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Apply models to other platforms</a:t>
            </a:r>
            <a:endParaRPr lang="en-US" sz="29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Future Work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2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2283"/>
            <a:ext cx="8229600" cy="3854091"/>
          </a:xfrm>
        </p:spPr>
        <p:txBody>
          <a:bodyPr anchor="t">
            <a:normAutofit/>
          </a:bodyPr>
          <a:lstStyle/>
          <a:p>
            <a:pPr lvl="2"/>
            <a:endParaRPr lang="en-US" sz="2600" dirty="0" smtClean="0">
              <a:solidFill>
                <a:srgbClr val="000000"/>
              </a:solidFill>
            </a:endParaRPr>
          </a:p>
          <a:p>
            <a:pPr marL="365760" lvl="1" indent="0">
              <a:buNone/>
            </a:pPr>
            <a:r>
              <a:rPr lang="en-US" sz="2900" dirty="0" smtClean="0">
                <a:solidFill>
                  <a:srgbClr val="000000"/>
                </a:solidFill>
              </a:rPr>
              <a:t>I welcome any questions you may have!</a:t>
            </a:r>
            <a:endParaRPr lang="en-US" sz="29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Thank you!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6-30 at 2.14.57 PM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781050"/>
            <a:ext cx="1663700" cy="14859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3600" dirty="0">
                <a:solidFill>
                  <a:srgbClr val="000000"/>
                </a:solidFill>
              </a:rPr>
              <a:t>Consumers will read on average 10 product reviews before making a purchase</a:t>
            </a:r>
            <a:endParaRPr lang="en-US" sz="6000" dirty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Increase brand loyalty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Position as leader in the market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Brand Reputation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Screen Shot 2020-06-30 at 2.14.40 PM.png"/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" y="5282854"/>
            <a:ext cx="3314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0" lvl="1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Improve:</a:t>
            </a:r>
          </a:p>
          <a:p>
            <a:pPr marL="365760" lvl="1" indent="0" algn="ctr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365760" lvl="1" indent="0" algn="ctr">
              <a:buNone/>
            </a:pPr>
            <a:endParaRPr lang="en-US" sz="3200" dirty="0" smtClean="0">
              <a:solidFill>
                <a:srgbClr val="000000"/>
              </a:solidFill>
            </a:endParaRPr>
          </a:p>
          <a:p>
            <a:pPr lvl="2"/>
            <a:r>
              <a:rPr lang="en-US" sz="2900" dirty="0">
                <a:solidFill>
                  <a:srgbClr val="000000"/>
                </a:solidFill>
              </a:rPr>
              <a:t>P</a:t>
            </a:r>
            <a:r>
              <a:rPr lang="en-US" sz="2900" dirty="0" smtClean="0">
                <a:solidFill>
                  <a:srgbClr val="000000"/>
                </a:solidFill>
              </a:rPr>
              <a:t>roduct</a:t>
            </a:r>
          </a:p>
          <a:p>
            <a:pPr lvl="2"/>
            <a:r>
              <a:rPr lang="en-US" sz="2900" dirty="0" smtClean="0">
                <a:solidFill>
                  <a:srgbClr val="000000"/>
                </a:solidFill>
              </a:rPr>
              <a:t>Customer relationship management </a:t>
            </a:r>
          </a:p>
          <a:p>
            <a:pPr lvl="2"/>
            <a:r>
              <a:rPr lang="en-US" sz="2900" dirty="0" smtClean="0">
                <a:solidFill>
                  <a:srgbClr val="000000"/>
                </a:solidFill>
              </a:rPr>
              <a:t>Manage </a:t>
            </a:r>
            <a:r>
              <a:rPr lang="en-US" sz="2900" dirty="0" smtClean="0">
                <a:solidFill>
                  <a:srgbClr val="000000"/>
                </a:solidFill>
              </a:rPr>
              <a:t>potential customers</a:t>
            </a:r>
            <a:r>
              <a:rPr lang="en-US" sz="2900" dirty="0" smtClean="0">
                <a:solidFill>
                  <a:srgbClr val="000000"/>
                </a:solidFill>
              </a:rPr>
              <a:t> </a:t>
            </a:r>
            <a:r>
              <a:rPr lang="en-US" sz="2900" dirty="0" smtClean="0">
                <a:solidFill>
                  <a:srgbClr val="000000"/>
                </a:solidFill>
              </a:rPr>
              <a:t>brand impression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Manage Negative Feedback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20-06-30 at 2.10.47 PM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0688"/>
            <a:ext cx="9393704" cy="8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6-30 at 2.17.58 PM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2" y="2009522"/>
            <a:ext cx="8714498" cy="429500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2283"/>
            <a:ext cx="8229600" cy="3854091"/>
          </a:xfrm>
        </p:spPr>
        <p:txBody>
          <a:bodyPr anchor="t">
            <a:normAutofit/>
          </a:bodyPr>
          <a:lstStyle/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Natural Language Processing (NLP)</a:t>
            </a:r>
          </a:p>
          <a:p>
            <a:pPr lvl="2"/>
            <a:r>
              <a:rPr lang="en-US" sz="2600" dirty="0" smtClean="0">
                <a:solidFill>
                  <a:srgbClr val="000000"/>
                </a:solidFill>
              </a:rPr>
              <a:t>Test </a:t>
            </a:r>
            <a:r>
              <a:rPr lang="en-US" sz="2600" dirty="0" smtClean="0">
                <a:solidFill>
                  <a:srgbClr val="000000"/>
                </a:solidFill>
              </a:rPr>
              <a:t>various models</a:t>
            </a:r>
          </a:p>
          <a:p>
            <a:pPr lvl="2"/>
            <a:r>
              <a:rPr lang="en-US" sz="2600" dirty="0" smtClean="0">
                <a:solidFill>
                  <a:srgbClr val="000000"/>
                </a:solidFill>
              </a:rPr>
              <a:t>Adjust data for imbalance</a:t>
            </a:r>
          </a:p>
          <a:p>
            <a:pPr lvl="2"/>
            <a:r>
              <a:rPr lang="en-US" sz="2600" dirty="0" smtClean="0">
                <a:solidFill>
                  <a:srgbClr val="000000"/>
                </a:solidFill>
              </a:rPr>
              <a:t>Optimize model parameters</a:t>
            </a:r>
          </a:p>
          <a:p>
            <a:pPr lvl="2"/>
            <a:endParaRPr lang="en-US" sz="2600" dirty="0" smtClean="0">
              <a:solidFill>
                <a:srgbClr val="000000"/>
              </a:solidFill>
            </a:endParaRPr>
          </a:p>
          <a:p>
            <a:pPr lvl="1"/>
            <a:endParaRPr lang="en-US" sz="29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Identify Sentiment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9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3760"/>
            <a:ext cx="8229600" cy="3854091"/>
          </a:xfrm>
        </p:spPr>
        <p:txBody>
          <a:bodyPr anchor="t">
            <a:normAutofit/>
          </a:bodyPr>
          <a:lstStyle/>
          <a:p>
            <a:pPr lvl="2"/>
            <a:endParaRPr lang="en-US" sz="2600" dirty="0" smtClean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Random </a:t>
            </a:r>
            <a:r>
              <a:rPr lang="en-US" sz="2900" dirty="0" smtClean="0">
                <a:solidFill>
                  <a:srgbClr val="000000"/>
                </a:solidFill>
              </a:rPr>
              <a:t>Forest </a:t>
            </a:r>
            <a:r>
              <a:rPr lang="en-US" sz="2900" dirty="0" smtClean="0">
                <a:solidFill>
                  <a:srgbClr val="000000"/>
                </a:solidFill>
              </a:rPr>
              <a:t>Classifier</a:t>
            </a:r>
          </a:p>
          <a:p>
            <a:pPr lvl="2"/>
            <a:r>
              <a:rPr lang="en-US" sz="2600" dirty="0" smtClean="0">
                <a:solidFill>
                  <a:srgbClr val="000000"/>
                </a:solidFill>
              </a:rPr>
              <a:t>Under sampling</a:t>
            </a:r>
          </a:p>
          <a:p>
            <a:pPr lvl="2"/>
            <a:endParaRPr lang="en-US" sz="2600" dirty="0" smtClean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Recall Metric - </a:t>
            </a:r>
            <a:r>
              <a:rPr lang="en-US" sz="2900" dirty="0" smtClean="0">
                <a:solidFill>
                  <a:srgbClr val="000000"/>
                </a:solidFill>
              </a:rPr>
              <a:t>.80</a:t>
            </a:r>
            <a:endParaRPr lang="en-US" sz="2900" dirty="0" smtClean="0">
              <a:solidFill>
                <a:srgbClr val="000000"/>
              </a:solidFill>
            </a:endParaRPr>
          </a:p>
          <a:p>
            <a:pPr lvl="2"/>
            <a:r>
              <a:rPr lang="en-US" sz="2600" dirty="0" smtClean="0">
                <a:solidFill>
                  <a:srgbClr val="000000"/>
                </a:solidFill>
              </a:rPr>
              <a:t>Negative reviews identified out of all reviews</a:t>
            </a:r>
          </a:p>
          <a:p>
            <a:pPr lvl="2"/>
            <a:endParaRPr lang="en-US" sz="26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20-06-30 at 2.17.39 PM.pn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824964"/>
            <a:ext cx="3492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4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20-07-11 at 5.5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9" y="1483653"/>
            <a:ext cx="6405703" cy="49233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5400000">
            <a:off x="2776736" y="1642788"/>
            <a:ext cx="896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2">
                    <a:lumMod val="90000"/>
                  </a:schemeClr>
                </a:solidFill>
              </a:rPr>
              <a:t>O</a:t>
            </a:r>
            <a:endParaRPr lang="en-US" sz="9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7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8186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 descr="Screen Shot 2020-07-11 at 5.45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r="4005"/>
          <a:stretch>
            <a:fillRect/>
          </a:stretch>
        </p:blipFill>
        <p:spPr>
          <a:xfrm>
            <a:off x="457200" y="971045"/>
            <a:ext cx="4819741" cy="2677634"/>
          </a:xfrm>
        </p:spPr>
      </p:pic>
      <p:sp>
        <p:nvSpPr>
          <p:cNvPr id="7" name="TextBox 6"/>
          <p:cNvSpPr txBox="1"/>
          <p:nvPr/>
        </p:nvSpPr>
        <p:spPr>
          <a:xfrm>
            <a:off x="5583980" y="6488668"/>
            <a:ext cx="279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Positive Sentiment 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7947" y="3668333"/>
            <a:ext cx="286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Negative Sentiment Words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 descr="Screen Shot 2020-07-11 at 5.49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3" y="3981931"/>
            <a:ext cx="4811281" cy="23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6-30 at 2.24.59 PM.png"/>
          <p:cNvPicPr>
            <a:picLocks noChangeAspect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13"/>
            <a:ext cx="9144000" cy="57591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2283"/>
            <a:ext cx="8229600" cy="3854091"/>
          </a:xfrm>
        </p:spPr>
        <p:txBody>
          <a:bodyPr anchor="t">
            <a:normAutofit fontScale="92500" lnSpcReduction="20000"/>
          </a:bodyPr>
          <a:lstStyle/>
          <a:p>
            <a:pPr lvl="2"/>
            <a:r>
              <a:rPr lang="en-US" sz="2900" dirty="0">
                <a:solidFill>
                  <a:srgbClr val="000000"/>
                </a:solidFill>
              </a:rPr>
              <a:t>".@wesley83 I have a 3G iPhone. After 3 </a:t>
            </a:r>
            <a:r>
              <a:rPr lang="en-US" sz="2900" dirty="0" err="1">
                <a:solidFill>
                  <a:srgbClr val="000000"/>
                </a:solidFill>
              </a:rPr>
              <a:t>hrs</a:t>
            </a:r>
            <a:r>
              <a:rPr lang="en-US" sz="2900" dirty="0">
                <a:solidFill>
                  <a:srgbClr val="000000"/>
                </a:solidFill>
              </a:rPr>
              <a:t> tweeting at #</a:t>
            </a:r>
            <a:r>
              <a:rPr lang="en-US" sz="2900" dirty="0" err="1">
                <a:solidFill>
                  <a:srgbClr val="000000"/>
                </a:solidFill>
              </a:rPr>
              <a:t>RISE_Austin</a:t>
            </a:r>
            <a:r>
              <a:rPr lang="en-US" sz="2900" dirty="0">
                <a:solidFill>
                  <a:srgbClr val="000000"/>
                </a:solidFill>
              </a:rPr>
              <a:t>, it was dead! I need to upgrade. Plugin stations at #SXSW."</a:t>
            </a:r>
          </a:p>
          <a:p>
            <a:pPr lvl="2"/>
            <a:endParaRPr lang="en-US" sz="2900" dirty="0">
              <a:solidFill>
                <a:srgbClr val="000000"/>
              </a:solidFill>
            </a:endParaRPr>
          </a:p>
          <a:p>
            <a:pPr lvl="2"/>
            <a:r>
              <a:rPr lang="en-US" sz="2900" dirty="0">
                <a:solidFill>
                  <a:srgbClr val="000000"/>
                </a:solidFill>
              </a:rPr>
              <a:t>"@</a:t>
            </a:r>
            <a:r>
              <a:rPr lang="en-US" sz="2900" dirty="0" err="1">
                <a:solidFill>
                  <a:srgbClr val="000000"/>
                </a:solidFill>
              </a:rPr>
              <a:t>sxsw</a:t>
            </a:r>
            <a:r>
              <a:rPr lang="en-US" sz="2900" dirty="0">
                <a:solidFill>
                  <a:srgbClr val="000000"/>
                </a:solidFill>
              </a:rPr>
              <a:t> I hope this year's festival isn't as </a:t>
            </a:r>
            <a:r>
              <a:rPr lang="en-US" sz="2900" dirty="0" err="1">
                <a:solidFill>
                  <a:srgbClr val="000000"/>
                </a:solidFill>
              </a:rPr>
              <a:t>crashy</a:t>
            </a:r>
            <a:r>
              <a:rPr lang="en-US" sz="2900" dirty="0">
                <a:solidFill>
                  <a:srgbClr val="000000"/>
                </a:solidFill>
              </a:rPr>
              <a:t> as this year's iPhone app. #</a:t>
            </a:r>
            <a:r>
              <a:rPr lang="en-US" sz="2900" dirty="0" err="1">
                <a:solidFill>
                  <a:srgbClr val="000000"/>
                </a:solidFill>
              </a:rPr>
              <a:t>sxsw</a:t>
            </a:r>
            <a:r>
              <a:rPr lang="en-US" sz="2900" dirty="0">
                <a:solidFill>
                  <a:srgbClr val="000000"/>
                </a:solidFill>
              </a:rPr>
              <a:t>"</a:t>
            </a:r>
          </a:p>
          <a:p>
            <a:pPr lvl="2"/>
            <a:endParaRPr lang="en-US" sz="2900" dirty="0">
              <a:solidFill>
                <a:srgbClr val="000000"/>
              </a:solidFill>
            </a:endParaRPr>
          </a:p>
          <a:p>
            <a:pPr lvl="2"/>
            <a:r>
              <a:rPr lang="en-US" sz="2900" dirty="0">
                <a:solidFill>
                  <a:srgbClr val="000000"/>
                </a:solidFill>
              </a:rPr>
              <a:t>"@mention - False Alarm: Google Circles Not Coming </a:t>
            </a:r>
            <a:r>
              <a:rPr lang="en-US" sz="2900" dirty="0" err="1">
                <a:solidFill>
                  <a:srgbClr val="000000"/>
                </a:solidFill>
              </a:rPr>
              <a:t>NowÛÒand</a:t>
            </a:r>
            <a:r>
              <a:rPr lang="en-US" sz="2900" dirty="0">
                <a:solidFill>
                  <a:srgbClr val="000000"/>
                </a:solidFill>
              </a:rPr>
              <a:t> Probably Not Ever? - {link} #Google #Circles #Social #SXSW"</a:t>
            </a:r>
            <a:endParaRPr lang="en-US" sz="29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Tweets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2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315566"/>
            <a:ext cx="8229600" cy="3809481"/>
          </a:xfrm>
        </p:spPr>
        <p:txBody>
          <a:bodyPr anchor="t">
            <a:normAutofit/>
          </a:bodyPr>
          <a:lstStyle/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Respond </a:t>
            </a:r>
            <a:r>
              <a:rPr lang="en-US" sz="2900" dirty="0" smtClean="0">
                <a:solidFill>
                  <a:srgbClr val="000000"/>
                </a:solidFill>
              </a:rPr>
              <a:t>to customers addressing feedback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“We are sorry about your experience, iPhones need battery replacement every couple of years.”</a:t>
            </a:r>
          </a:p>
          <a:p>
            <a:pPr lvl="2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Share sentiment with product managers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Improve battery active time.</a:t>
            </a:r>
          </a:p>
          <a:p>
            <a:pPr lvl="2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900" dirty="0" smtClean="0">
                <a:solidFill>
                  <a:srgbClr val="000000"/>
                </a:solidFill>
              </a:rPr>
              <a:t>Promote campaign with improvements </a:t>
            </a:r>
            <a:r>
              <a:rPr lang="en-US" sz="2900" dirty="0" smtClean="0">
                <a:solidFill>
                  <a:srgbClr val="000000"/>
                </a:solidFill>
              </a:rPr>
              <a:t>made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Social Media advertisements of longer lasting battery.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Recommendations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1510164"/>
            <a:ext cx="868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solidFill>
                  <a:srgbClr val="000000"/>
                </a:solidFill>
              </a:rPr>
              <a:t>“</a:t>
            </a:r>
            <a:r>
              <a:rPr lang="mr-IN" sz="2000" dirty="0">
                <a:solidFill>
                  <a:srgbClr val="000000"/>
                </a:solidFill>
              </a:rPr>
              <a:t>…</a:t>
            </a:r>
            <a:r>
              <a:rPr lang="en-US" sz="2000" dirty="0">
                <a:solidFill>
                  <a:srgbClr val="000000"/>
                </a:solidFill>
              </a:rPr>
              <a:t> I have a 3G iPhone. After 3 </a:t>
            </a:r>
            <a:r>
              <a:rPr lang="en-US" sz="2000" dirty="0" err="1">
                <a:solidFill>
                  <a:srgbClr val="000000"/>
                </a:solidFill>
              </a:rPr>
              <a:t>hrs</a:t>
            </a:r>
            <a:r>
              <a:rPr lang="en-US" sz="2000" dirty="0">
                <a:solidFill>
                  <a:srgbClr val="000000"/>
                </a:solidFill>
              </a:rPr>
              <a:t> tweeting at #</a:t>
            </a:r>
            <a:r>
              <a:rPr lang="en-US" sz="2000" dirty="0" err="1">
                <a:solidFill>
                  <a:srgbClr val="000000"/>
                </a:solidFill>
              </a:rPr>
              <a:t>RISE_Austin</a:t>
            </a:r>
            <a:r>
              <a:rPr lang="en-US" sz="2000" dirty="0">
                <a:solidFill>
                  <a:srgbClr val="000000"/>
                </a:solidFill>
              </a:rPr>
              <a:t>, it was dead! I need to </a:t>
            </a:r>
            <a:r>
              <a:rPr lang="en-US" sz="2000" dirty="0" smtClean="0">
                <a:solidFill>
                  <a:srgbClr val="000000"/>
                </a:solidFill>
              </a:rPr>
              <a:t>upgrade...</a:t>
            </a:r>
            <a:r>
              <a:rPr lang="en-US" sz="2000" dirty="0">
                <a:solidFill>
                  <a:srgbClr val="000000"/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3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4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5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6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7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8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9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23542</TotalTime>
  <Words>294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Sentiment Analysis</vt:lpstr>
      <vt:lpstr>Brand Reputation</vt:lpstr>
      <vt:lpstr>Manage Negative Feedback</vt:lpstr>
      <vt:lpstr>Identify Sentiment</vt:lpstr>
      <vt:lpstr>Results</vt:lpstr>
      <vt:lpstr>Results</vt:lpstr>
      <vt:lpstr>Examples</vt:lpstr>
      <vt:lpstr>Example Tweets</vt:lpstr>
      <vt:lpstr>Recommendations</vt:lpstr>
      <vt:lpstr>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Steve Newman</dc:creator>
  <cp:lastModifiedBy>Steve Newman</cp:lastModifiedBy>
  <cp:revision>15</cp:revision>
  <dcterms:created xsi:type="dcterms:W3CDTF">2020-06-25T14:30:35Z</dcterms:created>
  <dcterms:modified xsi:type="dcterms:W3CDTF">2020-07-11T23:46:57Z</dcterms:modified>
</cp:coreProperties>
</file>