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4" r:id="rId13"/>
    <p:sldId id="266" r:id="rId14"/>
    <p:sldId id="267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6AE90-1517-4514-B9EE-76AD647B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DB5FCD-9764-493D-9D07-A89DC67F3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EABF5-9111-4124-9352-F858554F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147B4-F147-4F9D-9CEE-C7C5DEB3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09C44-6B1C-41DB-9B96-5D82C7B0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1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5204-788F-4171-B627-10EB3A9C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731C7-2436-4510-BD48-7207B2A59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39F10-802F-4056-865A-22D44F3A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72184-07AD-41BF-9F2A-48197EFF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0E9DE-5B58-4DE1-ABAF-86BC1A6E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C71DC6-B592-4A13-8C07-F5A194DE7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CA808-905B-4D9E-B01F-1249FBEED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DFC89-52E9-4BA9-A0EA-E3C01051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426F9-D0F6-40AC-A9E1-8E4A54A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25FAA-8924-496F-887D-F5EEBB50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6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7008E-E3FE-48A1-A298-C404B964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3FD4C-6D10-4E69-ABB0-90177E65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6AE45-BBF3-419F-A8DB-497EA3F2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7A381-D37D-4BB1-AD68-396F6FB0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F223C-AACF-47AD-B5B9-C1B333DC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7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2A3BF-DD2C-48C7-9ACC-76A8916F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1D454-6BE5-4A96-9508-4AA10165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4DCB6-2148-42C2-96D7-8D07E295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5082A-BE7B-4F84-BE91-95BDBBB6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4CAC6-CE3F-4ECF-BB67-3E68148D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4C645-8722-4BEE-B3ED-661E26E0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79D06-3B23-4A0C-A317-DCAA6AE77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690D0-EBCC-435C-8082-13398C68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FF825-C720-411E-9960-B06CAE5C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6232B-0DD5-4C9F-8037-65AE3CF8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3D165-15D8-488E-9996-5336915A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6729C-FF69-40E5-819A-27D063F0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4328B-A2EC-48C1-AFD1-3E63F0C1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3E1D3-4532-4532-BBDF-17129988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FC82B-44A4-45C3-9CC9-1F605407E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E91DB9-C125-4CC5-A4B5-555239409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D867B1-CDD5-477F-AD98-8065AAD8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847E12-1137-4140-B973-E5312CAE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E2D36C-3F03-4676-840D-9B65673E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9D786-2F6B-4DA9-A130-8F7525E1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38C34-4442-47B0-B4B5-4403542D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83D95-10EA-431A-B79B-597F98B2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9DD47-3715-4FD8-AE5B-A8F0AE41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764D2A-09D1-4FC4-848B-D2D50AF1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CDC4B5-763D-4314-8177-9A7A62C8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5EB171-0EF5-4D61-B2ED-E2B4B1C2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90961-28B6-474A-AB37-E4FE5D41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12943-E3A3-4F99-A6AB-03A71266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7010C-4E97-4333-9A44-E9DE6EB4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42E7A7-0534-44DD-BA57-93E0EF8B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60CA4-DCD0-450D-AF39-ECB22B42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E3B6B-5D89-4E24-AFC7-8C1418B0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9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A9443-63E1-42EC-98E0-D2434B83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DBDB08-1C2D-4E96-93E1-DE666CCCA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B0660-03D1-4740-9A94-2E3C396F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3FE2-762E-40E4-AE3F-AA949A0D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4EEC4-FAAA-4754-96F2-ABFC7338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1820F-96B5-49D7-828D-4EDEA67D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CB22A8-D3B3-4590-829A-78DE7A30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1A6BA-2E9D-448C-96A8-4577F2A3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3B572-B30D-448E-895E-149785EE7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1429-2A48-49BE-807F-244BD7B2F9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AAC8F-12A3-4F32-B4F5-A98DE68CC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A884B-D3F5-4663-8D4C-A3933017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B0916-2D7C-49DE-AF18-1234463F1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4CC92-5DDA-4200-BB9F-42A97513E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0253"/>
            <a:ext cx="9144000" cy="253523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图嵌入综述：</a:t>
            </a:r>
            <a:br>
              <a:rPr lang="en-US" altLang="zh-CN" sz="2800" dirty="0"/>
            </a:br>
            <a:r>
              <a:rPr lang="en-US" altLang="zh-CN" sz="2800" dirty="0"/>
              <a:t>1.</a:t>
            </a:r>
            <a:r>
              <a:rPr lang="zh-CN" altLang="en-US" sz="2800" dirty="0"/>
              <a:t>什么是图嵌入？</a:t>
            </a:r>
            <a:br>
              <a:rPr lang="en-US" altLang="zh-CN" sz="2800" dirty="0"/>
            </a:br>
            <a:r>
              <a:rPr lang="en-US" altLang="zh-CN" sz="2800" dirty="0"/>
              <a:t>2.</a:t>
            </a:r>
            <a:r>
              <a:rPr lang="zh-CN" altLang="en-US" sz="2800" dirty="0"/>
              <a:t>为什么要图嵌入？</a:t>
            </a:r>
            <a:br>
              <a:rPr lang="en-US" altLang="zh-CN" sz="2800" dirty="0"/>
            </a:br>
            <a:r>
              <a:rPr lang="en-US" altLang="zh-CN" sz="2800" dirty="0"/>
              <a:t>3.</a:t>
            </a:r>
            <a:r>
              <a:rPr lang="zh-CN" altLang="en-US" sz="2800" dirty="0"/>
              <a:t>图嵌入有什么方法？</a:t>
            </a:r>
            <a:br>
              <a:rPr lang="en-US" altLang="zh-CN" sz="2800" dirty="0"/>
            </a:br>
            <a:r>
              <a:rPr lang="en-US" altLang="zh-CN" sz="2800" dirty="0"/>
              <a:t>4.</a:t>
            </a:r>
            <a:r>
              <a:rPr lang="zh-CN" altLang="en-US" sz="2800" dirty="0"/>
              <a:t>图嵌入有什么挑战？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2B5C03-3275-457F-B2E2-A2729D9F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2100"/>
            <a:ext cx="9144000" cy="1655762"/>
          </a:xfrm>
        </p:spPr>
        <p:txBody>
          <a:bodyPr/>
          <a:lstStyle/>
          <a:p>
            <a:pPr algn="l"/>
            <a:r>
              <a:rPr lang="en-US" altLang="zh-CN" dirty="0"/>
              <a:t>A Comprehensive Survey of Graph Embedding:</a:t>
            </a:r>
            <a:br>
              <a:rPr lang="en-US" altLang="zh-CN" dirty="0"/>
            </a:br>
            <a:r>
              <a:rPr lang="en-US" altLang="zh-CN" dirty="0"/>
              <a:t>Problems, Techniques and Applications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24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D21D-C10A-4E22-B949-B9D6349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08660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元路径的相关概念：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7604BF-D25F-4F8E-8AFC-D68F2A18C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8197"/>
            <a:ext cx="11089461" cy="32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7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4BD96-219D-42C5-AB2A-D146B4A93C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1690" y="1002205"/>
            <a:ext cx="10515600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同质网络：节点和边的类型都是相同的，比如说，人与人之间的社交网络。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异质网络：图中节点的类型大于</a:t>
            </a:r>
            <a:r>
              <a:rPr lang="en-US" altLang="zh-CN" sz="2000" dirty="0"/>
              <a:t>1</a:t>
            </a:r>
            <a:r>
              <a:rPr lang="zh-CN" altLang="en-US" sz="2000" dirty="0"/>
              <a:t>或者边的类型大于</a:t>
            </a:r>
            <a:r>
              <a:rPr lang="en-US" altLang="zh-CN" sz="2000" dirty="0"/>
              <a:t>1</a:t>
            </a:r>
            <a:r>
              <a:rPr lang="zh-CN" altLang="en-US" sz="2000" dirty="0"/>
              <a:t>，有不同的节点或边在同一张图中出现，比如说，论文出版社（</a:t>
            </a:r>
            <a:r>
              <a:rPr lang="en-US" altLang="zh-CN" sz="2000" dirty="0"/>
              <a:t>O</a:t>
            </a:r>
            <a:r>
              <a:rPr lang="zh-CN" altLang="en-US" sz="2000" dirty="0"/>
              <a:t>），论文（</a:t>
            </a:r>
            <a:r>
              <a:rPr lang="en-US" altLang="zh-CN" sz="2000" dirty="0"/>
              <a:t>P</a:t>
            </a:r>
            <a:r>
              <a:rPr lang="zh-CN" altLang="en-US" sz="2000" dirty="0"/>
              <a:t>），作者（</a:t>
            </a:r>
            <a:r>
              <a:rPr lang="en-US" altLang="zh-CN" sz="2000" dirty="0"/>
              <a:t>A</a:t>
            </a:r>
            <a:r>
              <a:rPr lang="zh-CN" altLang="en-US" sz="2000" dirty="0"/>
              <a:t>）和地点（</a:t>
            </a:r>
            <a:r>
              <a:rPr lang="en-US" altLang="zh-CN" sz="2000" dirty="0"/>
              <a:t>V</a:t>
            </a:r>
            <a:r>
              <a:rPr lang="zh-CN" altLang="en-US" sz="2000" dirty="0"/>
              <a:t>）间构成的网络。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032E94-D5AA-4105-B55B-4EFC1C0644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690" y="3143291"/>
            <a:ext cx="5274310" cy="23260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7C895A-79B9-4844-96B3-5D4AC94962FD}"/>
              </a:ext>
            </a:extLst>
          </p:cNvPr>
          <p:cNvSpPr txBox="1"/>
          <p:nvPr/>
        </p:nvSpPr>
        <p:spPr>
          <a:xfrm>
            <a:off x="7091330" y="3429130"/>
            <a:ext cx="3044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其中的几条元路径：</a:t>
            </a:r>
            <a:r>
              <a:rPr lang="zh-CN" altLang="zh-CN" dirty="0"/>
              <a:t>元路径“APA"表示两位作者（A）之间的论文（P）上的共同作者关系，而“APVPA"代表两位作者（A）发表论文（P）</a:t>
            </a:r>
          </a:p>
          <a:p>
            <a:r>
              <a:rPr lang="zh-CN" altLang="en-US" dirty="0"/>
              <a:t>在</a:t>
            </a:r>
            <a:r>
              <a:rPr lang="zh-CN" altLang="zh-CN" dirty="0"/>
              <a:t>同一地点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1105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D21D-C10A-4E22-B949-B9D6349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99" y="412261"/>
            <a:ext cx="9361602" cy="888640"/>
          </a:xfrm>
        </p:spPr>
        <p:txBody>
          <a:bodyPr>
            <a:normAutofit fontScale="90000"/>
          </a:bodyPr>
          <a:lstStyle/>
          <a:p>
            <a:r>
              <a:rPr lang="en-US" altLang="zh-CN" sz="3100" b="1" dirty="0"/>
              <a:t>     metapath2vec: Scalable Representation Learning for Heterogeneous Networks</a:t>
            </a:r>
            <a:r>
              <a:rPr lang="en-US" altLang="zh-CN" sz="3100" dirty="0"/>
              <a:t> (2017)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F0B56-B52B-4B53-854B-CC484FD2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66" y="1798417"/>
            <a:ext cx="4769963" cy="3570095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这篇是对于异质网络进行表示学习的论文，用的方法是基于元路径的随机游走。</a:t>
            </a:r>
            <a:endParaRPr lang="en-US" altLang="zh-CN" sz="2400" dirty="0"/>
          </a:p>
          <a:p>
            <a:r>
              <a:rPr lang="zh-CN" altLang="en-US" sz="2400" dirty="0"/>
              <a:t>当前的许多网络表示学习方法主要是针对同质网络的，比如 </a:t>
            </a:r>
            <a:r>
              <a:rPr lang="en-US" altLang="zh-CN" sz="2400" dirty="0" err="1"/>
              <a:t>DeepWalk</a:t>
            </a:r>
            <a:r>
              <a:rPr lang="en-US" altLang="zh-CN" sz="2400" dirty="0"/>
              <a:t> </a:t>
            </a:r>
            <a:r>
              <a:rPr lang="zh-CN" altLang="en-US" sz="2400" dirty="0"/>
              <a:t>，并不能直接应用到异质网络。比如：并不能解决多种类型节点的“</a:t>
            </a:r>
            <a:r>
              <a:rPr lang="en-US" altLang="zh-CN" sz="2400" dirty="0"/>
              <a:t>word-context”</a:t>
            </a:r>
            <a:r>
              <a:rPr lang="zh-CN" altLang="en-US" sz="2400" dirty="0"/>
              <a:t>对的问题，异质网络中的</a:t>
            </a:r>
            <a:r>
              <a:rPr lang="en-US" altLang="zh-CN" sz="2400" dirty="0"/>
              <a:t>random walk</a:t>
            </a:r>
            <a:r>
              <a:rPr lang="zh-CN" altLang="en-US" sz="2400" dirty="0"/>
              <a:t>问题。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4DA4A-00BD-4B49-BC53-60DD7DC70F4C}"/>
              </a:ext>
            </a:extLst>
          </p:cNvPr>
          <p:cNvSpPr txBox="1"/>
          <p:nvPr/>
        </p:nvSpPr>
        <p:spPr>
          <a:xfrm>
            <a:off x="6331671" y="1642075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本文提出一种的专门针对异质图的网络表示学习方法，能够同时捕捉不同类型节点之间的语义和结构联系。</a:t>
            </a:r>
            <a:r>
              <a:rPr lang="en-US" altLang="zh-CN" dirty="0"/>
              <a:t>metapath2vec</a:t>
            </a:r>
            <a:r>
              <a:rPr lang="zh-CN" altLang="en-US" dirty="0"/>
              <a:t>使用</a:t>
            </a:r>
            <a:r>
              <a:rPr lang="en-US" altLang="zh-CN" dirty="0"/>
              <a:t>meta-path-based</a:t>
            </a:r>
            <a:r>
              <a:rPr lang="zh-CN" altLang="en-US" dirty="0"/>
              <a:t>随机游走构建节点的异质邻居，然后使用一个异质</a:t>
            </a:r>
            <a:r>
              <a:rPr lang="en-US" altLang="zh-CN" dirty="0"/>
              <a:t>skip-gram</a:t>
            </a:r>
            <a:r>
              <a:rPr lang="zh-CN" altLang="en-US" dirty="0"/>
              <a:t>训练模型，建模结构上和语义上相近的节点。</a:t>
            </a:r>
            <a:r>
              <a:rPr lang="en-US" altLang="zh-CN" dirty="0"/>
              <a:t>metapath2vec++</a:t>
            </a:r>
            <a:r>
              <a:rPr lang="zh-CN" altLang="en-US" dirty="0"/>
              <a:t>进一步提出一种异质负采样方法，准确高效地预测一个节点的异质邻居。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DBAADB-A1FE-4714-A56D-369DBB95DB88}"/>
              </a:ext>
            </a:extLst>
          </p:cNvPr>
          <p:cNvSpPr txBox="1"/>
          <p:nvPr/>
        </p:nvSpPr>
        <p:spPr>
          <a:xfrm>
            <a:off x="6096000" y="4227398"/>
            <a:ext cx="5897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核心问题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在异质图中如何有效地在不同类型的节点中保留上下文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随机游走是否可以用于异质图</a:t>
            </a:r>
          </a:p>
          <a:p>
            <a:r>
              <a:rPr lang="en-US" altLang="zh-CN" dirty="0"/>
              <a:t>3.skip-gram</a:t>
            </a:r>
            <a:r>
              <a:rPr lang="zh-CN" altLang="en-US" dirty="0"/>
              <a:t>是否可以用于异质图</a:t>
            </a:r>
          </a:p>
        </p:txBody>
      </p:sp>
    </p:spTree>
    <p:extLst>
      <p:ext uri="{BB962C8B-B14F-4D97-AF65-F5344CB8AC3E}">
        <p14:creationId xmlns:p14="http://schemas.microsoft.com/office/powerpoint/2010/main" val="413039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4002C8-E7E6-4EF2-8081-838C1FC85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3" y="215940"/>
            <a:ext cx="9167654" cy="11659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108557-66E1-4404-B47B-91344715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25" y="1447331"/>
            <a:ext cx="9259102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AF5F18-ED69-4D3B-ACD9-127FFB1F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643677"/>
            <a:ext cx="9297206" cy="11049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8D03C2-1F3E-4D19-8BBE-EF305137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97" y="2344877"/>
            <a:ext cx="9518205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4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D21D-C10A-4E22-B949-B9D6349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metapath2vec++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725C10-33AC-4214-8C5D-BCD5908A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752" y="902441"/>
            <a:ext cx="9434378" cy="2408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EBB0F9-DD7E-416C-BDA2-8B6559F3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52" y="3429000"/>
            <a:ext cx="9403895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5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D21D-C10A-4E22-B949-B9D6349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/>
          <a:lstStyle/>
          <a:p>
            <a:r>
              <a:rPr lang="en-US" altLang="zh-CN" b="1" dirty="0"/>
              <a:t>metapath2vec++</a:t>
            </a:r>
            <a:r>
              <a:rPr lang="zh-CN" altLang="en-US" b="1" dirty="0"/>
              <a:t>算法整体流程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A9C886-65C0-459C-9531-9C5BD721C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359" y="1403358"/>
            <a:ext cx="3652948" cy="50735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A1D598-5BB1-4C55-8C64-D3A47C8C70B4}"/>
              </a:ext>
            </a:extLst>
          </p:cNvPr>
          <p:cNvSpPr txBox="1"/>
          <p:nvPr/>
        </p:nvSpPr>
        <p:spPr>
          <a:xfrm>
            <a:off x="5410986" y="1403358"/>
            <a:ext cx="53732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输入：一个异构信息网络</a:t>
            </a:r>
            <a:r>
              <a:rPr lang="en-US" altLang="zh-CN" dirty="0"/>
              <a:t>G=(V,E,T),</a:t>
            </a:r>
            <a:r>
              <a:rPr lang="zh-CN" altLang="zh-CN" dirty="0"/>
              <a:t>一个元路径模式</a:t>
            </a:r>
            <a:r>
              <a:rPr lang="en-US" altLang="zh-CN" dirty="0"/>
              <a:t>P</a:t>
            </a:r>
            <a:r>
              <a:rPr lang="zh-CN" altLang="zh-CN" dirty="0"/>
              <a:t>，每个节点随机游走</a:t>
            </a:r>
            <a:r>
              <a:rPr lang="en-US" altLang="zh-CN" dirty="0"/>
              <a:t>w</a:t>
            </a:r>
            <a:r>
              <a:rPr lang="zh-CN" altLang="zh-CN" dirty="0"/>
              <a:t>次，每次随机游走的步长为</a:t>
            </a:r>
            <a:r>
              <a:rPr lang="en-US" altLang="zh-CN" dirty="0"/>
              <a:t>l</a:t>
            </a:r>
            <a:r>
              <a:rPr lang="zh-CN" altLang="zh-CN" dirty="0"/>
              <a:t>，嵌入向量维度</a:t>
            </a:r>
            <a:r>
              <a:rPr lang="en-US" altLang="zh-CN" dirty="0"/>
              <a:t>d</a:t>
            </a:r>
            <a:r>
              <a:rPr lang="zh-CN" altLang="zh-CN" dirty="0"/>
              <a:t>，领域大小</a:t>
            </a:r>
            <a:r>
              <a:rPr lang="en-US" altLang="zh-CN" dirty="0"/>
              <a:t>k</a:t>
            </a:r>
            <a:endParaRPr lang="zh-CN" altLang="zh-CN" dirty="0"/>
          </a:p>
          <a:p>
            <a:r>
              <a:rPr lang="zh-CN" altLang="zh-CN" dirty="0"/>
              <a:t>输出：嵌入向量</a:t>
            </a:r>
          </a:p>
          <a:p>
            <a:r>
              <a:rPr lang="zh-CN" altLang="zh-CN" dirty="0"/>
              <a:t>初始化向量空间</a:t>
            </a:r>
            <a:r>
              <a:rPr lang="en-US" altLang="zh-CN" dirty="0"/>
              <a:t>X</a:t>
            </a:r>
            <a:endParaRPr lang="zh-CN" altLang="zh-CN" dirty="0"/>
          </a:p>
          <a:p>
            <a:r>
              <a:rPr lang="zh-CN" altLang="zh-CN" dirty="0"/>
              <a:t>外层循环，每个节点随机游走</a:t>
            </a:r>
            <a:r>
              <a:rPr lang="en-US" altLang="zh-CN" dirty="0"/>
              <a:t>w</a:t>
            </a:r>
            <a:r>
              <a:rPr lang="zh-CN" altLang="zh-CN" dirty="0"/>
              <a:t>次</a:t>
            </a:r>
          </a:p>
          <a:p>
            <a:r>
              <a:rPr lang="zh-CN" altLang="zh-CN" dirty="0"/>
              <a:t>里层循环，每个节点都要进行随机游走</a:t>
            </a:r>
          </a:p>
          <a:p>
            <a:r>
              <a:rPr lang="zh-CN" altLang="zh-CN" dirty="0"/>
              <a:t>按照元路径模式进行随机游走，获得节点序列</a:t>
            </a:r>
          </a:p>
          <a:p>
            <a:r>
              <a:rPr lang="zh-CN" altLang="zh-CN" dirty="0"/>
              <a:t>进行</a:t>
            </a:r>
            <a:r>
              <a:rPr lang="en-US" altLang="zh-CN" dirty="0"/>
              <a:t>skip-gram</a:t>
            </a:r>
            <a:r>
              <a:rPr lang="zh-CN" altLang="zh-CN" dirty="0"/>
              <a:t>运算</a:t>
            </a:r>
          </a:p>
          <a:p>
            <a:r>
              <a:rPr lang="zh-CN" altLang="zh-CN" dirty="0"/>
              <a:t>退出里层循环</a:t>
            </a:r>
          </a:p>
          <a:p>
            <a:r>
              <a:rPr lang="zh-CN" altLang="zh-CN" dirty="0"/>
              <a:t>退出外层循环</a:t>
            </a:r>
          </a:p>
          <a:p>
            <a:r>
              <a:rPr lang="zh-CN" altLang="zh-CN" dirty="0"/>
              <a:t>得到向量空间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3F7E9D-4D92-48D1-B48B-71C9A9E3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74" y="2276753"/>
            <a:ext cx="1231328" cy="3209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BC5D16-DCC6-446E-A6AF-DEA167E7EF90}"/>
              </a:ext>
            </a:extLst>
          </p:cNvPr>
          <p:cNvSpPr txBox="1"/>
          <p:nvPr/>
        </p:nvSpPr>
        <p:spPr>
          <a:xfrm>
            <a:off x="5410986" y="5096677"/>
            <a:ext cx="5920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总结：就是通过一个基于元路径的随机游走，从而将异构信息网络和</a:t>
            </a:r>
            <a:r>
              <a:rPr lang="en-US" altLang="zh-CN" dirty="0"/>
              <a:t>network embedding</a:t>
            </a:r>
            <a:r>
              <a:rPr lang="zh-CN" altLang="zh-CN" dirty="0"/>
              <a:t>这个领域结合在了一起。不过最后</a:t>
            </a:r>
            <a:r>
              <a:rPr lang="en-US" altLang="zh-CN" dirty="0"/>
              <a:t>embedding</a:t>
            </a:r>
            <a:r>
              <a:rPr lang="zh-CN" altLang="zh-CN" dirty="0"/>
              <a:t>得到的隐式表达矩阵是在同一个向量空间的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60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5D2CE-D89F-466F-B016-A7E23588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什么是图嵌入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7836F-94A7-4094-BBC6-F7D1AE19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3875202" cy="4894918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什么是图？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图（</a:t>
            </a:r>
            <a:r>
              <a:rPr lang="en-US" altLang="zh-CN" dirty="0"/>
              <a:t>graph</a:t>
            </a:r>
            <a:r>
              <a:rPr lang="zh-CN" altLang="zh-CN" dirty="0"/>
              <a:t>）是一个非常常用的数据结构，现实世界中很多很多任务可以描述为图问题，比如社交网络，蛋白体结构等，甚至规则网格结构数据（如图像，视频等）也是图数据的一种特殊形式，因此图是一个很值得研究的领域。</a:t>
            </a:r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6D8BCC-8EAB-4DED-A00F-DF60B1BC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48" y="1411664"/>
            <a:ext cx="5192745" cy="43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2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5D2CE-D89F-466F-B016-A7E23588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什么是图嵌入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7836F-94A7-4094-BBC6-F7D1AE19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2" y="1432874"/>
            <a:ext cx="10515600" cy="4232635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什么是图</a:t>
            </a:r>
            <a:r>
              <a:rPr lang="zh-CN" altLang="zh-CN" dirty="0"/>
              <a:t>嵌入</a:t>
            </a:r>
            <a:r>
              <a:rPr lang="zh-CN" altLang="en-US" dirty="0"/>
              <a:t>（</a:t>
            </a:r>
            <a:r>
              <a:rPr lang="en-US" altLang="zh-CN" dirty="0"/>
              <a:t> Embedding </a:t>
            </a:r>
            <a:r>
              <a:rPr lang="zh-CN" altLang="en-US" dirty="0"/>
              <a:t>）？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嵌入</a:t>
            </a:r>
            <a:r>
              <a:rPr lang="zh-CN" altLang="zh-CN" dirty="0"/>
              <a:t>在数学上是一个函数，</a:t>
            </a:r>
            <a:r>
              <a:rPr lang="en-US" altLang="zh-CN" dirty="0"/>
              <a:t>f:X</a:t>
            </a:r>
            <a:r>
              <a:rPr lang="zh-CN" altLang="zh-CN" dirty="0"/>
              <a:t>一</a:t>
            </a:r>
            <a:r>
              <a:rPr lang="en-US" altLang="zh-CN" dirty="0"/>
              <a:t>&gt;Y</a:t>
            </a:r>
            <a:r>
              <a:rPr lang="zh-CN" altLang="zh-CN" dirty="0"/>
              <a:t>，即将一个空间的点映射到另一个空间，通常是从高维抽象的空间映射到低维具象的空间；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它</a:t>
            </a:r>
            <a:r>
              <a:rPr lang="zh-CN" altLang="zh-CN" dirty="0"/>
              <a:t>是一种将图数据（通常为高维</a:t>
            </a:r>
            <a:r>
              <a:rPr lang="zh-CN" altLang="en-US" dirty="0"/>
              <a:t>稀疏</a:t>
            </a:r>
            <a:r>
              <a:rPr lang="zh-CN" altLang="zh-CN" dirty="0"/>
              <a:t>的矩阵）映射为低微稠密向量的过程</a:t>
            </a:r>
            <a:r>
              <a:rPr lang="en-US" altLang="zh-CN" dirty="0"/>
              <a:t>,</a:t>
            </a:r>
            <a:r>
              <a:rPr lang="zh-CN" altLang="zh-CN" dirty="0"/>
              <a:t>如图。图嵌入需要捕捉到图的拓扑结构，顶点与顶点的关系，以及其他的信息 （如子图，连边等）。如果有更多的信息被表示出来，那么</a:t>
            </a:r>
            <a:r>
              <a:rPr lang="zh-CN" altLang="en-US" dirty="0"/>
              <a:t>在接下来</a:t>
            </a:r>
            <a:r>
              <a:rPr lang="zh-CN" altLang="zh-CN" dirty="0"/>
              <a:t>的任务将会获得更好的表现。在嵌入的过程中存在着一种共识：向量空间中保持连接的节点彼此靠近。基于此，研究者提出了拉普拉斯特征映射（</a:t>
            </a:r>
            <a:r>
              <a:rPr lang="en-US" altLang="zh-CN" dirty="0"/>
              <a:t>Laplacian Eigenmaps</a:t>
            </a:r>
            <a:r>
              <a:rPr lang="zh-CN" altLang="zh-CN" dirty="0"/>
              <a:t>）和局部线性嵌入（</a:t>
            </a:r>
            <a:r>
              <a:rPr lang="en-US" altLang="zh-CN" dirty="0"/>
              <a:t>Locally Linear Embedding </a:t>
            </a:r>
            <a:r>
              <a:rPr lang="zh-CN" altLang="zh-CN" dirty="0"/>
              <a:t>，</a:t>
            </a:r>
            <a:r>
              <a:rPr lang="en-US" altLang="zh-CN" dirty="0"/>
              <a:t>LLE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9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F3ED9-B1C6-4A76-B424-DCF02D54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为什么要进行图嵌入？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46F3D-684F-4D5A-B5FD-DEDEA4C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6" y="1690688"/>
            <a:ext cx="436539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图数据一般用矩阵存储，而这个矩阵往往是稀疏矩阵，信息密度小，但矩阵参与运算，计算量很大。所以我们想用一种方式把矩阵压缩成为一个向量（尽量不丢失原有矩阵中的信息），达到简化计算的目的，这个压缩的过程就是嵌入的过程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94CFA-999F-4589-9CC8-E1D2FCDF9747}"/>
              </a:ext>
            </a:extLst>
          </p:cNvPr>
          <p:cNvSpPr txBox="1"/>
          <p:nvPr/>
        </p:nvSpPr>
        <p:spPr>
          <a:xfrm>
            <a:off x="6096000" y="3866357"/>
            <a:ext cx="4667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在图上直接进行机器学习具有一定的局限性。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图嵌入能够压缩数据，向量计算比直接在图上操作更加的简单、快捷。</a:t>
            </a:r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BAC7152A-E750-4405-AA57-A45826C51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96" y="1395166"/>
            <a:ext cx="6026870" cy="216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7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D21D-C10A-4E22-B949-B9D6349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图嵌入的经典算法及论文出处。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F0B56-B52B-4B53-854B-CC484FD2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51" y="2093929"/>
            <a:ext cx="10379697" cy="2670142"/>
          </a:xfrm>
        </p:spPr>
        <p:txBody>
          <a:bodyPr/>
          <a:lstStyle/>
          <a:p>
            <a:r>
              <a:rPr lang="en-US" altLang="zh-CN" b="1" dirty="0"/>
              <a:t>Word2vec</a:t>
            </a:r>
            <a:r>
              <a:rPr lang="zh-CN" altLang="zh-CN" b="1" dirty="0"/>
              <a:t>：</a:t>
            </a:r>
            <a:r>
              <a:rPr lang="en-US" altLang="zh-CN" dirty="0"/>
              <a:t>Efficient Estimation of Word Representations in Vector Space. arXiv:1301.3781,2013.</a:t>
            </a:r>
            <a:endParaRPr lang="zh-CN" altLang="zh-CN" dirty="0"/>
          </a:p>
          <a:p>
            <a:r>
              <a:rPr lang="en-US" altLang="zh-CN" b="1" dirty="0" err="1"/>
              <a:t>Deepwalk</a:t>
            </a:r>
            <a:r>
              <a:rPr lang="zh-CN" altLang="zh-CN" b="1" dirty="0"/>
              <a:t>：</a:t>
            </a:r>
            <a:r>
              <a:rPr lang="en-US" altLang="zh-CN" dirty="0" err="1"/>
              <a:t>DeepWalk</a:t>
            </a:r>
            <a:r>
              <a:rPr lang="en-US" altLang="zh-CN" dirty="0"/>
              <a:t>: online learning of social representations</a:t>
            </a:r>
            <a:endParaRPr lang="zh-CN" altLang="zh-CN" dirty="0"/>
          </a:p>
          <a:p>
            <a:r>
              <a:rPr lang="en-US" altLang="zh-CN" b="1" dirty="0"/>
              <a:t>LINE</a:t>
            </a:r>
            <a:r>
              <a:rPr lang="zh-CN" altLang="zh-CN" b="1" dirty="0"/>
              <a:t>：</a:t>
            </a:r>
            <a:r>
              <a:rPr lang="en-US" altLang="zh-CN" dirty="0"/>
              <a:t>Large scale information network embedding</a:t>
            </a:r>
            <a:endParaRPr lang="zh-CN" altLang="zh-CN" dirty="0"/>
          </a:p>
          <a:p>
            <a:r>
              <a:rPr lang="en-US" altLang="zh-CN" b="1" dirty="0" err="1"/>
              <a:t>GraRep</a:t>
            </a:r>
            <a:r>
              <a:rPr lang="zh-CN" altLang="zh-CN" dirty="0"/>
              <a:t>：</a:t>
            </a:r>
            <a:r>
              <a:rPr lang="en-US" altLang="zh-CN" dirty="0"/>
              <a:t>Learning Graph Representations with Global Structural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3314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F0B56-B52B-4B53-854B-CC484FD2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CN" b="1" dirty="0"/>
              <a:t>Node2vec</a:t>
            </a:r>
            <a:r>
              <a:rPr lang="zh-CN" altLang="zh-CN" b="1" dirty="0"/>
              <a:t>：</a:t>
            </a:r>
            <a:r>
              <a:rPr lang="en-US" altLang="zh-CN" dirty="0"/>
              <a:t> Scalable Feature Learning for Networks</a:t>
            </a:r>
            <a:endParaRPr lang="zh-CN" altLang="zh-CN" dirty="0"/>
          </a:p>
          <a:p>
            <a:r>
              <a:rPr lang="en-US" altLang="zh-CN" b="1" dirty="0"/>
              <a:t>Struc2vec : </a:t>
            </a:r>
            <a:r>
              <a:rPr lang="en-US" altLang="zh-CN" dirty="0"/>
              <a:t>struc2vec:LearningNode Representations from Structural Identity</a:t>
            </a:r>
            <a:endParaRPr lang="zh-CN" altLang="zh-CN" dirty="0"/>
          </a:p>
          <a:p>
            <a:r>
              <a:rPr lang="en-US" altLang="zh-CN" b="1" dirty="0" err="1"/>
              <a:t>GraphSAGE</a:t>
            </a:r>
            <a:r>
              <a:rPr lang="en-US" altLang="zh-CN" b="1" dirty="0"/>
              <a:t> : </a:t>
            </a:r>
            <a:r>
              <a:rPr lang="en-US" altLang="zh-CN" dirty="0"/>
              <a:t>Inductive representation learning on large graph</a:t>
            </a:r>
            <a:endParaRPr lang="zh-CN" altLang="zh-CN" dirty="0"/>
          </a:p>
          <a:p>
            <a:r>
              <a:rPr lang="en-US" altLang="zh-CN" b="1" dirty="0"/>
              <a:t>CANE</a:t>
            </a:r>
            <a:r>
              <a:rPr lang="zh-CN" altLang="zh-CN" b="1" dirty="0"/>
              <a:t>：</a:t>
            </a:r>
            <a:r>
              <a:rPr lang="en-US" altLang="zh-CN" dirty="0"/>
              <a:t> Context-Aware Network Embedding for Relation Modeling</a:t>
            </a:r>
            <a:endParaRPr lang="zh-CN" altLang="zh-CN" dirty="0"/>
          </a:p>
          <a:p>
            <a:r>
              <a:rPr lang="en-US" altLang="zh-CN" b="1" dirty="0"/>
              <a:t>SDNE[2016] :</a:t>
            </a:r>
            <a:r>
              <a:rPr lang="en-US" altLang="zh-CN" dirty="0"/>
              <a:t> Structural Deep Network Embedding </a:t>
            </a:r>
            <a:endParaRPr lang="zh-CN" altLang="zh-CN" dirty="0"/>
          </a:p>
          <a:p>
            <a:r>
              <a:rPr lang="en-US" altLang="zh-CN" b="1" dirty="0" err="1"/>
              <a:t>GraphGAN</a:t>
            </a:r>
            <a:r>
              <a:rPr lang="en-US" altLang="zh-CN" b="1" dirty="0"/>
              <a:t> : </a:t>
            </a:r>
            <a:r>
              <a:rPr lang="en-US" altLang="zh-CN" dirty="0" err="1"/>
              <a:t>GraphGAN</a:t>
            </a:r>
            <a:r>
              <a:rPr lang="en-US" altLang="zh-CN" dirty="0"/>
              <a:t>: Graph Representation Learning with Generative Adversarial Nets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8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D21D-C10A-4E22-B949-B9D6349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76"/>
            <a:ext cx="10515600" cy="728384"/>
          </a:xfrm>
        </p:spPr>
        <p:txBody>
          <a:bodyPr/>
          <a:lstStyle/>
          <a:p>
            <a:r>
              <a:rPr lang="zh-CN" altLang="en-US" dirty="0"/>
              <a:t>图嵌入的挑战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F0B56-B52B-4B53-854B-CC484FD2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510"/>
            <a:ext cx="10515600" cy="47888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如前所述，图嵌入的目标是发现高维图的低维向量表示，而获取图中每个节点的向量表示是十分困难的，并且具有几个挑战，这些挑战一直在推动本领域的研究：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属性选择：节点的</a:t>
            </a:r>
            <a:r>
              <a:rPr lang="en-US" altLang="zh-CN" dirty="0"/>
              <a:t>“</a:t>
            </a:r>
            <a:r>
              <a:rPr lang="zh-CN" altLang="zh-CN" dirty="0"/>
              <a:t>良好</a:t>
            </a:r>
            <a:r>
              <a:rPr lang="en-US" altLang="zh-CN" dirty="0"/>
              <a:t>”</a:t>
            </a:r>
            <a:r>
              <a:rPr lang="zh-CN" altLang="zh-CN" dirty="0"/>
              <a:t>向量表示应保留图的结构和单个节点之间的连接。第一个挑战是选择嵌入应该保留的图形属性。考虑到图中所定义的距离度量和属性过多，这种选择可能很困难，性能可能取决于实际的应用场景。</a:t>
            </a:r>
            <a:endParaRPr lang="en-US" altLang="zh-CN" dirty="0"/>
          </a:p>
          <a:p>
            <a:r>
              <a:rPr lang="zh-CN" altLang="zh-CN" dirty="0"/>
              <a:t>可扩展性：大多数真实网络都很大，包含大量节点和边。嵌入方法应具有可扩展性，能够处理大型图。定义一个可扩展的模型具有挑战性，尤其是当该模型旨在保持网络的全局属性时。</a:t>
            </a:r>
          </a:p>
          <a:p>
            <a:r>
              <a:rPr lang="zh-CN" altLang="zh-CN" dirty="0"/>
              <a:t>嵌入的维数：实际嵌入时很难找到表示的最佳维数。例如，较高的维数可能会提高重建精度，但具有较高的时间和空间复杂性。较低的维度虽然时间、空间复杂度低，但无疑会损失很多图中原有的信息。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4922E7-F529-4C90-BC40-EF578A6D5646}"/>
              </a:ext>
            </a:extLst>
          </p:cNvPr>
          <p:cNvSpPr txBox="1"/>
          <p:nvPr/>
        </p:nvSpPr>
        <p:spPr>
          <a:xfrm>
            <a:off x="1212915" y="5949461"/>
            <a:ext cx="976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Comprehensive Survey of Graph Embedding: Problems, Techniques and Applications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00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D21D-C10A-4E22-B949-B9D6349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r>
              <a:rPr lang="zh-CN" altLang="en-US" dirty="0"/>
              <a:t>元路径：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F0B56-B52B-4B53-854B-CC484FD2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46" y="1420656"/>
            <a:ext cx="3752654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/>
              <a:t>推荐中有一个概念叫元路径。在电影推荐的场景里，如下图所示。我们用</a:t>
            </a:r>
            <a:r>
              <a:rPr lang="en-US" altLang="zh-CN" sz="1800" dirty="0"/>
              <a:t>U</a:t>
            </a:r>
            <a:r>
              <a:rPr lang="zh-CN" altLang="en-US" sz="1800" dirty="0"/>
              <a:t>表示用户，用</a:t>
            </a:r>
            <a:r>
              <a:rPr lang="en-US" altLang="zh-CN" sz="1800" dirty="0"/>
              <a:t>M</a:t>
            </a:r>
            <a:r>
              <a:rPr lang="zh-CN" altLang="en-US" sz="1800" dirty="0"/>
              <a:t>表示电影，那么</a:t>
            </a:r>
            <a:r>
              <a:rPr lang="en-US" altLang="zh-CN" sz="1800" dirty="0"/>
              <a:t>UUM</a:t>
            </a:r>
            <a:r>
              <a:rPr lang="zh-CN" altLang="en-US" sz="1800" dirty="0"/>
              <a:t>是一条元路径。它表示一位用户关注了另一位用户，那么我们可以将用户看过的电影，推荐给关注他的人。</a:t>
            </a:r>
          </a:p>
          <a:p>
            <a:r>
              <a:rPr lang="zh-CN" altLang="en-US" sz="1800" dirty="0"/>
              <a:t>当然，还有比如</a:t>
            </a:r>
            <a:r>
              <a:rPr lang="en-US" altLang="zh-CN" sz="1800" dirty="0"/>
              <a:t>UMUM</a:t>
            </a:r>
            <a:r>
              <a:rPr lang="zh-CN" altLang="en-US" sz="1800" dirty="0"/>
              <a:t>表示与你看过相同电影的人还在看什么电影这条路径；</a:t>
            </a:r>
            <a:r>
              <a:rPr lang="en-US" altLang="zh-CN" sz="1800" dirty="0"/>
              <a:t>UMTM</a:t>
            </a:r>
            <a:r>
              <a:rPr lang="zh-CN" altLang="en-US" sz="1800" dirty="0"/>
              <a:t>表示与你看过同一类型电影的路径</a:t>
            </a:r>
            <a:r>
              <a:rPr lang="en-US" altLang="zh-CN" sz="1800" dirty="0"/>
              <a:t>.…</a:t>
            </a:r>
            <a:r>
              <a:rPr lang="zh-CN" altLang="en-US" sz="1800" dirty="0"/>
              <a:t>元路径有很多，不同元路径对于不同的业务语义。在这个场景中，图神经网络模型有两个任务，一个是推荐影片给用户，二是给出哪条元路径的权重更高。而这正式</a:t>
            </a:r>
            <a:r>
              <a:rPr lang="en-US" altLang="zh-CN" sz="1800" dirty="0"/>
              <a:t>GNN</a:t>
            </a:r>
            <a:r>
              <a:rPr lang="zh-CN" altLang="en-US" sz="1800" dirty="0"/>
              <a:t>可解释性的体现。</a:t>
            </a:r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06983F-97E8-40B3-B2C1-FFF86AAD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5" y="1131216"/>
            <a:ext cx="7073213" cy="493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11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D21D-C10A-4E22-B949-B9D6349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元路径的定义：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F0B56-B52B-4B53-854B-CC484FD2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736"/>
            <a:ext cx="10515600" cy="279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/>
              <a:t>    元路径是针对异质网络中的相似性搜索。</a:t>
            </a:r>
            <a:r>
              <a:rPr lang="en-US" altLang="zh-CN" sz="1400" dirty="0"/>
              <a:t>Meta Path </a:t>
            </a:r>
            <a:r>
              <a:rPr lang="zh-CN" altLang="en-US" sz="1400" dirty="0"/>
              <a:t>是一条包含</a:t>
            </a:r>
            <a:r>
              <a:rPr lang="en-US" altLang="zh-CN" sz="1400" dirty="0"/>
              <a:t>relation</a:t>
            </a:r>
            <a:r>
              <a:rPr lang="zh-CN" altLang="en-US" sz="1400" dirty="0"/>
              <a:t>序列的路径，而这些 </a:t>
            </a:r>
            <a:r>
              <a:rPr lang="en-US" altLang="zh-CN" sz="1400" dirty="0"/>
              <a:t>relation </a:t>
            </a:r>
            <a:r>
              <a:rPr lang="zh-CN" altLang="en-US" sz="1400" dirty="0"/>
              <a:t>定义在不同类型</a:t>
            </a:r>
            <a:r>
              <a:rPr lang="en-US" altLang="zh-CN" sz="1400" dirty="0"/>
              <a:t>object</a:t>
            </a:r>
            <a:r>
              <a:rPr lang="zh-CN" altLang="en-US" sz="1400" dirty="0"/>
              <a:t>之间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2BB445-2FEF-4E72-AAD6-9350594A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8645"/>
            <a:ext cx="10359139" cy="2185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B2E0A0-BCA9-4511-A877-B4C5080C5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47" y="4366260"/>
            <a:ext cx="9446443" cy="18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4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1454</Words>
  <Application>Microsoft Office PowerPoint</Application>
  <PresentationFormat>宽屏</PresentationFormat>
  <Paragraphs>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图嵌入综述： 1.什么是图嵌入？ 2.为什么要图嵌入？ 3.图嵌入有什么方法？ 4.图嵌入有什么挑战？ </vt:lpstr>
      <vt:lpstr>1.什么是图嵌入？</vt:lpstr>
      <vt:lpstr>1.什么是图嵌入？</vt:lpstr>
      <vt:lpstr>2.为什么要进行图嵌入？</vt:lpstr>
      <vt:lpstr>3.图嵌入的经典算法及论文出处。</vt:lpstr>
      <vt:lpstr>PowerPoint 演示文稿</vt:lpstr>
      <vt:lpstr>图嵌入的挑战</vt:lpstr>
      <vt:lpstr>元路径：</vt:lpstr>
      <vt:lpstr>元路径的定义：</vt:lpstr>
      <vt:lpstr> 元路径的相关概念：</vt:lpstr>
      <vt:lpstr>PowerPoint 演示文稿</vt:lpstr>
      <vt:lpstr>     metapath2vec: Scalable Representation Learning for Heterogeneous Networks (2017)</vt:lpstr>
      <vt:lpstr>PowerPoint 演示文稿</vt:lpstr>
      <vt:lpstr>PowerPoint 演示文稿</vt:lpstr>
      <vt:lpstr>metapath2vec++</vt:lpstr>
      <vt:lpstr>metapath2vec++算法整体流程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图嵌入： 什么是图嵌入 图嵌入有什么方法 有什么挑战 </dc:title>
  <dc:creator>feng hao</dc:creator>
  <cp:lastModifiedBy>feng hao</cp:lastModifiedBy>
  <cp:revision>21</cp:revision>
  <dcterms:created xsi:type="dcterms:W3CDTF">2020-06-25T13:05:47Z</dcterms:created>
  <dcterms:modified xsi:type="dcterms:W3CDTF">2020-07-07T04:28:24Z</dcterms:modified>
</cp:coreProperties>
</file>