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7" r:id="rId20"/>
    <p:sldId id="284" r:id="rId21"/>
    <p:sldId id="278" r:id="rId22"/>
    <p:sldId id="279" r:id="rId23"/>
    <p:sldId id="288" r:id="rId24"/>
    <p:sldId id="285" r:id="rId25"/>
    <p:sldId id="286" r:id="rId26"/>
    <p:sldId id="287" r:id="rId27"/>
    <p:sldId id="28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21E28-B3B3-4B7E-8291-717AF80D73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664286-797A-4BDE-AF2C-FDB08D1A58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FC15497-D73C-49D6-97E1-76B4577458DD}"/>
              </a:ext>
            </a:extLst>
          </p:cNvPr>
          <p:cNvSpPr>
            <a:spLocks noGrp="1"/>
          </p:cNvSpPr>
          <p:nvPr>
            <p:ph type="dt" sz="half" idx="10"/>
          </p:nvPr>
        </p:nvSpPr>
        <p:spPr/>
        <p:txBody>
          <a:bodyPr/>
          <a:lstStyle/>
          <a:p>
            <a:fld id="{775352C0-BCD1-410C-A5C8-8CF575F07C75}" type="datetimeFigureOut">
              <a:rPr lang="zh-CN" altLang="en-US" smtClean="0"/>
              <a:t>2020/7/14</a:t>
            </a:fld>
            <a:endParaRPr lang="zh-CN" altLang="en-US"/>
          </a:p>
        </p:txBody>
      </p:sp>
      <p:sp>
        <p:nvSpPr>
          <p:cNvPr id="5" name="页脚占位符 4">
            <a:extLst>
              <a:ext uri="{FF2B5EF4-FFF2-40B4-BE49-F238E27FC236}">
                <a16:creationId xmlns:a16="http://schemas.microsoft.com/office/drawing/2014/main" id="{5BF07146-5467-4914-A3BC-1F2A6BB9F2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EFCF16-6496-4A7F-B154-692153DFE257}"/>
              </a:ext>
            </a:extLst>
          </p:cNvPr>
          <p:cNvSpPr>
            <a:spLocks noGrp="1"/>
          </p:cNvSpPr>
          <p:nvPr>
            <p:ph type="sldNum" sz="quarter" idx="12"/>
          </p:nvPr>
        </p:nvSpPr>
        <p:spPr/>
        <p:txBody>
          <a:body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125609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AAD2D-EC01-4FC9-9F3B-1B2077A957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5A873A-94D3-4C3C-A221-CD4C4CB3DBB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7F775E-A945-438B-9795-0C16BAC63CD9}"/>
              </a:ext>
            </a:extLst>
          </p:cNvPr>
          <p:cNvSpPr>
            <a:spLocks noGrp="1"/>
          </p:cNvSpPr>
          <p:nvPr>
            <p:ph type="dt" sz="half" idx="10"/>
          </p:nvPr>
        </p:nvSpPr>
        <p:spPr/>
        <p:txBody>
          <a:bodyPr/>
          <a:lstStyle/>
          <a:p>
            <a:fld id="{775352C0-BCD1-410C-A5C8-8CF575F07C75}" type="datetimeFigureOut">
              <a:rPr lang="zh-CN" altLang="en-US" smtClean="0"/>
              <a:t>2020/7/14</a:t>
            </a:fld>
            <a:endParaRPr lang="zh-CN" altLang="en-US"/>
          </a:p>
        </p:txBody>
      </p:sp>
      <p:sp>
        <p:nvSpPr>
          <p:cNvPr id="5" name="页脚占位符 4">
            <a:extLst>
              <a:ext uri="{FF2B5EF4-FFF2-40B4-BE49-F238E27FC236}">
                <a16:creationId xmlns:a16="http://schemas.microsoft.com/office/drawing/2014/main" id="{4FCAE3C0-2342-4962-A063-3B4121685F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26F7FE-3718-45BF-9A30-7E869C3050B2}"/>
              </a:ext>
            </a:extLst>
          </p:cNvPr>
          <p:cNvSpPr>
            <a:spLocks noGrp="1"/>
          </p:cNvSpPr>
          <p:nvPr>
            <p:ph type="sldNum" sz="quarter" idx="12"/>
          </p:nvPr>
        </p:nvSpPr>
        <p:spPr/>
        <p:txBody>
          <a:body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147464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39C2277-5CDA-4E78-9BCA-F42D9E109A3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30DC1D9-8815-4A81-96C2-F68486B4F5A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A93AC2-6949-416C-80B6-EF116DA6568D}"/>
              </a:ext>
            </a:extLst>
          </p:cNvPr>
          <p:cNvSpPr>
            <a:spLocks noGrp="1"/>
          </p:cNvSpPr>
          <p:nvPr>
            <p:ph type="dt" sz="half" idx="10"/>
          </p:nvPr>
        </p:nvSpPr>
        <p:spPr/>
        <p:txBody>
          <a:bodyPr/>
          <a:lstStyle/>
          <a:p>
            <a:fld id="{775352C0-BCD1-410C-A5C8-8CF575F07C75}" type="datetimeFigureOut">
              <a:rPr lang="zh-CN" altLang="en-US" smtClean="0"/>
              <a:t>2020/7/14</a:t>
            </a:fld>
            <a:endParaRPr lang="zh-CN" altLang="en-US"/>
          </a:p>
        </p:txBody>
      </p:sp>
      <p:sp>
        <p:nvSpPr>
          <p:cNvPr id="5" name="页脚占位符 4">
            <a:extLst>
              <a:ext uri="{FF2B5EF4-FFF2-40B4-BE49-F238E27FC236}">
                <a16:creationId xmlns:a16="http://schemas.microsoft.com/office/drawing/2014/main" id="{464F1ED4-2C0C-4898-A75F-DA0D05A712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C8D3D6-FECA-466B-8878-548191C76E80}"/>
              </a:ext>
            </a:extLst>
          </p:cNvPr>
          <p:cNvSpPr>
            <a:spLocks noGrp="1"/>
          </p:cNvSpPr>
          <p:nvPr>
            <p:ph type="sldNum" sz="quarter" idx="12"/>
          </p:nvPr>
        </p:nvSpPr>
        <p:spPr/>
        <p:txBody>
          <a:body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155291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2A230-BC5B-4587-8AB1-FEE49DBA0F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EBF640-F9A5-4160-A3D4-ADB350879C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13B174-574C-4C07-93E3-2E9C70D29B64}"/>
              </a:ext>
            </a:extLst>
          </p:cNvPr>
          <p:cNvSpPr>
            <a:spLocks noGrp="1"/>
          </p:cNvSpPr>
          <p:nvPr>
            <p:ph type="dt" sz="half" idx="10"/>
          </p:nvPr>
        </p:nvSpPr>
        <p:spPr/>
        <p:txBody>
          <a:bodyPr/>
          <a:lstStyle/>
          <a:p>
            <a:fld id="{775352C0-BCD1-410C-A5C8-8CF575F07C75}" type="datetimeFigureOut">
              <a:rPr lang="zh-CN" altLang="en-US" smtClean="0"/>
              <a:t>2020/7/14</a:t>
            </a:fld>
            <a:endParaRPr lang="zh-CN" altLang="en-US"/>
          </a:p>
        </p:txBody>
      </p:sp>
      <p:sp>
        <p:nvSpPr>
          <p:cNvPr id="5" name="页脚占位符 4">
            <a:extLst>
              <a:ext uri="{FF2B5EF4-FFF2-40B4-BE49-F238E27FC236}">
                <a16:creationId xmlns:a16="http://schemas.microsoft.com/office/drawing/2014/main" id="{A1F24C15-33B2-4CAF-AD79-BAE4899AB3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391271-C0EC-4F32-951C-C1DE7BF78AF5}"/>
              </a:ext>
            </a:extLst>
          </p:cNvPr>
          <p:cNvSpPr>
            <a:spLocks noGrp="1"/>
          </p:cNvSpPr>
          <p:nvPr>
            <p:ph type="sldNum" sz="quarter" idx="12"/>
          </p:nvPr>
        </p:nvSpPr>
        <p:spPr/>
        <p:txBody>
          <a:body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248602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1D036-532A-4DFC-9FA6-191AA794EAF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44222C8-39D7-40A4-9177-3068E7377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1581C2-B891-4224-AB00-C2617A3EE8DF}"/>
              </a:ext>
            </a:extLst>
          </p:cNvPr>
          <p:cNvSpPr>
            <a:spLocks noGrp="1"/>
          </p:cNvSpPr>
          <p:nvPr>
            <p:ph type="dt" sz="half" idx="10"/>
          </p:nvPr>
        </p:nvSpPr>
        <p:spPr/>
        <p:txBody>
          <a:bodyPr/>
          <a:lstStyle/>
          <a:p>
            <a:fld id="{775352C0-BCD1-410C-A5C8-8CF575F07C75}" type="datetimeFigureOut">
              <a:rPr lang="zh-CN" altLang="en-US" smtClean="0"/>
              <a:t>2020/7/14</a:t>
            </a:fld>
            <a:endParaRPr lang="zh-CN" altLang="en-US"/>
          </a:p>
        </p:txBody>
      </p:sp>
      <p:sp>
        <p:nvSpPr>
          <p:cNvPr id="5" name="页脚占位符 4">
            <a:extLst>
              <a:ext uri="{FF2B5EF4-FFF2-40B4-BE49-F238E27FC236}">
                <a16:creationId xmlns:a16="http://schemas.microsoft.com/office/drawing/2014/main" id="{58FC179D-7314-4353-8665-4D27C7E6D4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969900-0029-4273-9196-E381ADC6DDD8}"/>
              </a:ext>
            </a:extLst>
          </p:cNvPr>
          <p:cNvSpPr>
            <a:spLocks noGrp="1"/>
          </p:cNvSpPr>
          <p:nvPr>
            <p:ph type="sldNum" sz="quarter" idx="12"/>
          </p:nvPr>
        </p:nvSpPr>
        <p:spPr/>
        <p:txBody>
          <a:body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133595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D330C-F1BC-4438-9715-05FA726F86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0DDFF9-B68C-4894-80CF-F50F267435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C19CDF-44E7-410F-9B61-DFD3525A79D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7C0867-983A-41C8-91C1-6070AA0D4D86}"/>
              </a:ext>
            </a:extLst>
          </p:cNvPr>
          <p:cNvSpPr>
            <a:spLocks noGrp="1"/>
          </p:cNvSpPr>
          <p:nvPr>
            <p:ph type="dt" sz="half" idx="10"/>
          </p:nvPr>
        </p:nvSpPr>
        <p:spPr/>
        <p:txBody>
          <a:bodyPr/>
          <a:lstStyle/>
          <a:p>
            <a:fld id="{775352C0-BCD1-410C-A5C8-8CF575F07C75}" type="datetimeFigureOut">
              <a:rPr lang="zh-CN" altLang="en-US" smtClean="0"/>
              <a:t>2020/7/14</a:t>
            </a:fld>
            <a:endParaRPr lang="zh-CN" altLang="en-US"/>
          </a:p>
        </p:txBody>
      </p:sp>
      <p:sp>
        <p:nvSpPr>
          <p:cNvPr id="6" name="页脚占位符 5">
            <a:extLst>
              <a:ext uri="{FF2B5EF4-FFF2-40B4-BE49-F238E27FC236}">
                <a16:creationId xmlns:a16="http://schemas.microsoft.com/office/drawing/2014/main" id="{52BD4240-4439-4807-B760-8C99B47F0B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6452A8-8561-4861-AE72-0249AD26746A}"/>
              </a:ext>
            </a:extLst>
          </p:cNvPr>
          <p:cNvSpPr>
            <a:spLocks noGrp="1"/>
          </p:cNvSpPr>
          <p:nvPr>
            <p:ph type="sldNum" sz="quarter" idx="12"/>
          </p:nvPr>
        </p:nvSpPr>
        <p:spPr/>
        <p:txBody>
          <a:body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169634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112A7-BF17-43B4-A17E-B2862CB130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4401F5-60AD-49D8-90BD-53ABA6F6CB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298EA1-4861-4FE1-91ED-FB65E32E6C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91EB801-C8B5-4E4F-BB6C-7A3F2C11F0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1A9F534-8C51-4AD5-8374-35C5216A82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43924D-CD52-493A-8FD2-0C2C6FE71755}"/>
              </a:ext>
            </a:extLst>
          </p:cNvPr>
          <p:cNvSpPr>
            <a:spLocks noGrp="1"/>
          </p:cNvSpPr>
          <p:nvPr>
            <p:ph type="dt" sz="half" idx="10"/>
          </p:nvPr>
        </p:nvSpPr>
        <p:spPr/>
        <p:txBody>
          <a:bodyPr/>
          <a:lstStyle/>
          <a:p>
            <a:fld id="{775352C0-BCD1-410C-A5C8-8CF575F07C75}" type="datetimeFigureOut">
              <a:rPr lang="zh-CN" altLang="en-US" smtClean="0"/>
              <a:t>2020/7/14</a:t>
            </a:fld>
            <a:endParaRPr lang="zh-CN" altLang="en-US"/>
          </a:p>
        </p:txBody>
      </p:sp>
      <p:sp>
        <p:nvSpPr>
          <p:cNvPr id="8" name="页脚占位符 7">
            <a:extLst>
              <a:ext uri="{FF2B5EF4-FFF2-40B4-BE49-F238E27FC236}">
                <a16:creationId xmlns:a16="http://schemas.microsoft.com/office/drawing/2014/main" id="{120AE2F5-6CE8-4059-8382-B6BE69F7E6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69EA97-3A0A-44FD-A464-E1B9996040F2}"/>
              </a:ext>
            </a:extLst>
          </p:cNvPr>
          <p:cNvSpPr>
            <a:spLocks noGrp="1"/>
          </p:cNvSpPr>
          <p:nvPr>
            <p:ph type="sldNum" sz="quarter" idx="12"/>
          </p:nvPr>
        </p:nvSpPr>
        <p:spPr/>
        <p:txBody>
          <a:body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382570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0F46C-BAAF-4EB7-845E-5044D698D9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B2E8B3-10E4-4C76-924D-4B54474E4877}"/>
              </a:ext>
            </a:extLst>
          </p:cNvPr>
          <p:cNvSpPr>
            <a:spLocks noGrp="1"/>
          </p:cNvSpPr>
          <p:nvPr>
            <p:ph type="dt" sz="half" idx="10"/>
          </p:nvPr>
        </p:nvSpPr>
        <p:spPr/>
        <p:txBody>
          <a:bodyPr/>
          <a:lstStyle/>
          <a:p>
            <a:fld id="{775352C0-BCD1-410C-A5C8-8CF575F07C75}" type="datetimeFigureOut">
              <a:rPr lang="zh-CN" altLang="en-US" smtClean="0"/>
              <a:t>2020/7/14</a:t>
            </a:fld>
            <a:endParaRPr lang="zh-CN" altLang="en-US"/>
          </a:p>
        </p:txBody>
      </p:sp>
      <p:sp>
        <p:nvSpPr>
          <p:cNvPr id="4" name="页脚占位符 3">
            <a:extLst>
              <a:ext uri="{FF2B5EF4-FFF2-40B4-BE49-F238E27FC236}">
                <a16:creationId xmlns:a16="http://schemas.microsoft.com/office/drawing/2014/main" id="{295557E5-E0DB-4FAA-9D8E-3C95A416F2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9F779C5-2035-4E1C-99A4-5C516247773C}"/>
              </a:ext>
            </a:extLst>
          </p:cNvPr>
          <p:cNvSpPr>
            <a:spLocks noGrp="1"/>
          </p:cNvSpPr>
          <p:nvPr>
            <p:ph type="sldNum" sz="quarter" idx="12"/>
          </p:nvPr>
        </p:nvSpPr>
        <p:spPr/>
        <p:txBody>
          <a:body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383049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5B06D1-0D2A-4CEF-BB1E-3EAD1005A649}"/>
              </a:ext>
            </a:extLst>
          </p:cNvPr>
          <p:cNvSpPr>
            <a:spLocks noGrp="1"/>
          </p:cNvSpPr>
          <p:nvPr>
            <p:ph type="dt" sz="half" idx="10"/>
          </p:nvPr>
        </p:nvSpPr>
        <p:spPr/>
        <p:txBody>
          <a:bodyPr/>
          <a:lstStyle/>
          <a:p>
            <a:fld id="{775352C0-BCD1-410C-A5C8-8CF575F07C75}" type="datetimeFigureOut">
              <a:rPr lang="zh-CN" altLang="en-US" smtClean="0"/>
              <a:t>2020/7/14</a:t>
            </a:fld>
            <a:endParaRPr lang="zh-CN" altLang="en-US"/>
          </a:p>
        </p:txBody>
      </p:sp>
      <p:sp>
        <p:nvSpPr>
          <p:cNvPr id="3" name="页脚占位符 2">
            <a:extLst>
              <a:ext uri="{FF2B5EF4-FFF2-40B4-BE49-F238E27FC236}">
                <a16:creationId xmlns:a16="http://schemas.microsoft.com/office/drawing/2014/main" id="{77D669C8-A646-4B12-AF2D-B2BB3FBAD09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5A1224-C29C-4CED-9B5A-AB2F202823EC}"/>
              </a:ext>
            </a:extLst>
          </p:cNvPr>
          <p:cNvSpPr>
            <a:spLocks noGrp="1"/>
          </p:cNvSpPr>
          <p:nvPr>
            <p:ph type="sldNum" sz="quarter" idx="12"/>
          </p:nvPr>
        </p:nvSpPr>
        <p:spPr/>
        <p:txBody>
          <a:body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185503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047E5-28E7-4CAA-B04A-00BDCB9F09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020374-23C1-435D-A61D-177A7C5E0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BFEE7E8-0BCC-4927-8B16-313523204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020E2D-6654-481C-B144-8B8871A0C071}"/>
              </a:ext>
            </a:extLst>
          </p:cNvPr>
          <p:cNvSpPr>
            <a:spLocks noGrp="1"/>
          </p:cNvSpPr>
          <p:nvPr>
            <p:ph type="dt" sz="half" idx="10"/>
          </p:nvPr>
        </p:nvSpPr>
        <p:spPr/>
        <p:txBody>
          <a:bodyPr/>
          <a:lstStyle/>
          <a:p>
            <a:fld id="{775352C0-BCD1-410C-A5C8-8CF575F07C75}" type="datetimeFigureOut">
              <a:rPr lang="zh-CN" altLang="en-US" smtClean="0"/>
              <a:t>2020/7/14</a:t>
            </a:fld>
            <a:endParaRPr lang="zh-CN" altLang="en-US"/>
          </a:p>
        </p:txBody>
      </p:sp>
      <p:sp>
        <p:nvSpPr>
          <p:cNvPr id="6" name="页脚占位符 5">
            <a:extLst>
              <a:ext uri="{FF2B5EF4-FFF2-40B4-BE49-F238E27FC236}">
                <a16:creationId xmlns:a16="http://schemas.microsoft.com/office/drawing/2014/main" id="{0D875972-3A07-413F-A463-6A6F2C7CDA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4F0DF9-AE34-4CCF-BB9E-BDCC9A837BAC}"/>
              </a:ext>
            </a:extLst>
          </p:cNvPr>
          <p:cNvSpPr>
            <a:spLocks noGrp="1"/>
          </p:cNvSpPr>
          <p:nvPr>
            <p:ph type="sldNum" sz="quarter" idx="12"/>
          </p:nvPr>
        </p:nvSpPr>
        <p:spPr/>
        <p:txBody>
          <a:body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181530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B6407-87B9-46FA-B30A-634AB07504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64EF7AB-3C4D-46DC-B66A-E511F728B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12D08F-4432-45D8-A5E4-9F902CC6E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E93E00-070E-49D7-9600-FFA21EBF9614}"/>
              </a:ext>
            </a:extLst>
          </p:cNvPr>
          <p:cNvSpPr>
            <a:spLocks noGrp="1"/>
          </p:cNvSpPr>
          <p:nvPr>
            <p:ph type="dt" sz="half" idx="10"/>
          </p:nvPr>
        </p:nvSpPr>
        <p:spPr/>
        <p:txBody>
          <a:bodyPr/>
          <a:lstStyle/>
          <a:p>
            <a:fld id="{775352C0-BCD1-410C-A5C8-8CF575F07C75}" type="datetimeFigureOut">
              <a:rPr lang="zh-CN" altLang="en-US" smtClean="0"/>
              <a:t>2020/7/14</a:t>
            </a:fld>
            <a:endParaRPr lang="zh-CN" altLang="en-US"/>
          </a:p>
        </p:txBody>
      </p:sp>
      <p:sp>
        <p:nvSpPr>
          <p:cNvPr id="6" name="页脚占位符 5">
            <a:extLst>
              <a:ext uri="{FF2B5EF4-FFF2-40B4-BE49-F238E27FC236}">
                <a16:creationId xmlns:a16="http://schemas.microsoft.com/office/drawing/2014/main" id="{DFBAD2BA-B6D7-41BD-B498-95DD262981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8926DB-6253-441A-ADA5-81156D974E2E}"/>
              </a:ext>
            </a:extLst>
          </p:cNvPr>
          <p:cNvSpPr>
            <a:spLocks noGrp="1"/>
          </p:cNvSpPr>
          <p:nvPr>
            <p:ph type="sldNum" sz="quarter" idx="12"/>
          </p:nvPr>
        </p:nvSpPr>
        <p:spPr/>
        <p:txBody>
          <a:body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201307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24421A-15E1-44FD-A281-A21F4B828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F225CC2-F4F6-4E92-B007-C24F26D88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EE521D-BB07-4E67-ACFE-8F2D9182A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352C0-BCD1-410C-A5C8-8CF575F07C75}" type="datetimeFigureOut">
              <a:rPr lang="zh-CN" altLang="en-US" smtClean="0"/>
              <a:t>2020/7/14</a:t>
            </a:fld>
            <a:endParaRPr lang="zh-CN" altLang="en-US"/>
          </a:p>
        </p:txBody>
      </p:sp>
      <p:sp>
        <p:nvSpPr>
          <p:cNvPr id="5" name="页脚占位符 4">
            <a:extLst>
              <a:ext uri="{FF2B5EF4-FFF2-40B4-BE49-F238E27FC236}">
                <a16:creationId xmlns:a16="http://schemas.microsoft.com/office/drawing/2014/main" id="{E26A4B8F-E309-403B-B60C-192565BBF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06A90E-BB3D-4743-A015-D3BA99725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25AE9-3FE5-4E1C-8E8A-7B30B4EE3F2B}" type="slidenum">
              <a:rPr lang="zh-CN" altLang="en-US" smtClean="0"/>
              <a:t>‹#›</a:t>
            </a:fld>
            <a:endParaRPr lang="zh-CN" altLang="en-US"/>
          </a:p>
        </p:txBody>
      </p:sp>
    </p:spTree>
    <p:extLst>
      <p:ext uri="{BB962C8B-B14F-4D97-AF65-F5344CB8AC3E}">
        <p14:creationId xmlns:p14="http://schemas.microsoft.com/office/powerpoint/2010/main" val="1428027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0E5F-1971-4DA0-854D-C62936F0E2F2}"/>
              </a:ext>
            </a:extLst>
          </p:cNvPr>
          <p:cNvSpPr>
            <a:spLocks noGrp="1"/>
          </p:cNvSpPr>
          <p:nvPr>
            <p:ph type="ctrTitle"/>
          </p:nvPr>
        </p:nvSpPr>
        <p:spPr>
          <a:xfrm>
            <a:off x="1109220" y="495479"/>
            <a:ext cx="9144000" cy="649876"/>
          </a:xfrm>
        </p:spPr>
        <p:txBody>
          <a:bodyPr>
            <a:normAutofit fontScale="90000"/>
          </a:bodyPr>
          <a:lstStyle/>
          <a:p>
            <a:r>
              <a:rPr lang="zh-CN" altLang="en-US" dirty="0"/>
              <a:t>决策树</a:t>
            </a:r>
          </a:p>
        </p:txBody>
      </p:sp>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751814" y="4980923"/>
            <a:ext cx="8688372" cy="1374242"/>
          </a:xfrm>
        </p:spPr>
        <p:txBody>
          <a:bodyPr>
            <a:normAutofit lnSpcReduction="10000"/>
          </a:bodyPr>
          <a:lstStyle/>
          <a:p>
            <a:pPr algn="l"/>
            <a:r>
              <a:rPr lang="en-US" altLang="zh-CN" dirty="0"/>
              <a:t>       </a:t>
            </a:r>
            <a:r>
              <a:rPr lang="zh-CN" altLang="zh-CN" dirty="0"/>
              <a:t>在现实生活中，我们会遇到各种选择，不论是选择男女朋友，还是挑选水果，都是基于以往的经验来做判断。如果把判断背后的逻辑整理成一个结构图，你会发现它实际上是一个树状图，这就是我们今天要讲的决策树。</a:t>
            </a:r>
          </a:p>
        </p:txBody>
      </p:sp>
      <p:pic>
        <p:nvPicPr>
          <p:cNvPr id="4" name="图片 3">
            <a:extLst>
              <a:ext uri="{FF2B5EF4-FFF2-40B4-BE49-F238E27FC236}">
                <a16:creationId xmlns:a16="http://schemas.microsoft.com/office/drawing/2014/main" id="{947BF71B-495E-47AE-A14B-93B6798002F3}"/>
              </a:ext>
            </a:extLst>
          </p:cNvPr>
          <p:cNvPicPr/>
          <p:nvPr/>
        </p:nvPicPr>
        <p:blipFill>
          <a:blip r:embed="rId2"/>
          <a:stretch>
            <a:fillRect/>
          </a:stretch>
        </p:blipFill>
        <p:spPr>
          <a:xfrm>
            <a:off x="1109220" y="1806446"/>
            <a:ext cx="2997724" cy="2782977"/>
          </a:xfrm>
          <a:prstGeom prst="rect">
            <a:avLst/>
          </a:prstGeom>
        </p:spPr>
      </p:pic>
      <p:pic>
        <p:nvPicPr>
          <p:cNvPr id="5" name="图片 4">
            <a:extLst>
              <a:ext uri="{FF2B5EF4-FFF2-40B4-BE49-F238E27FC236}">
                <a16:creationId xmlns:a16="http://schemas.microsoft.com/office/drawing/2014/main" id="{CE5B5C0F-C912-4A56-A342-C06A99516429}"/>
              </a:ext>
            </a:extLst>
          </p:cNvPr>
          <p:cNvPicPr/>
          <p:nvPr/>
        </p:nvPicPr>
        <p:blipFill>
          <a:blip r:embed="rId3"/>
          <a:stretch>
            <a:fillRect/>
          </a:stretch>
        </p:blipFill>
        <p:spPr>
          <a:xfrm>
            <a:off x="6246828" y="1616125"/>
            <a:ext cx="4694548" cy="2894028"/>
          </a:xfrm>
          <a:prstGeom prst="rect">
            <a:avLst/>
          </a:prstGeom>
        </p:spPr>
      </p:pic>
      <p:sp>
        <p:nvSpPr>
          <p:cNvPr id="6" name="文本框 5">
            <a:extLst>
              <a:ext uri="{FF2B5EF4-FFF2-40B4-BE49-F238E27FC236}">
                <a16:creationId xmlns:a16="http://schemas.microsoft.com/office/drawing/2014/main" id="{9A7D9247-43B1-4EE7-8F00-1D086055B84D}"/>
              </a:ext>
            </a:extLst>
          </p:cNvPr>
          <p:cNvSpPr txBox="1"/>
          <p:nvPr/>
        </p:nvSpPr>
        <p:spPr>
          <a:xfrm>
            <a:off x="7852528" y="1106568"/>
            <a:ext cx="1677971" cy="369332"/>
          </a:xfrm>
          <a:prstGeom prst="rect">
            <a:avLst/>
          </a:prstGeom>
          <a:noFill/>
        </p:spPr>
        <p:txBody>
          <a:bodyPr wrap="square" rtlCol="0">
            <a:spAutoFit/>
          </a:bodyPr>
          <a:lstStyle/>
          <a:p>
            <a:r>
              <a:rPr lang="zh-CN" altLang="en-US" dirty="0"/>
              <a:t>谁适合打球？</a:t>
            </a:r>
          </a:p>
        </p:txBody>
      </p:sp>
    </p:spTree>
    <p:extLst>
      <p:ext uri="{BB962C8B-B14F-4D97-AF65-F5344CB8AC3E}">
        <p14:creationId xmlns:p14="http://schemas.microsoft.com/office/powerpoint/2010/main" val="115153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0E5F-1971-4DA0-854D-C62936F0E2F2}"/>
              </a:ext>
            </a:extLst>
          </p:cNvPr>
          <p:cNvSpPr>
            <a:spLocks noGrp="1"/>
          </p:cNvSpPr>
          <p:nvPr>
            <p:ph type="ctrTitle"/>
          </p:nvPr>
        </p:nvSpPr>
        <p:spPr>
          <a:xfrm>
            <a:off x="1458012" y="472487"/>
            <a:ext cx="9144000" cy="649876"/>
          </a:xfrm>
        </p:spPr>
        <p:txBody>
          <a:bodyPr>
            <a:noAutofit/>
          </a:bodyPr>
          <a:lstStyle/>
          <a:p>
            <a:r>
              <a:rPr lang="zh-CN" altLang="zh-CN" sz="4400" dirty="0"/>
              <a:t>ID3的缺点：</a:t>
            </a:r>
            <a:endParaRPr lang="zh-CN" altLang="en-US" sz="4400" dirty="0"/>
          </a:p>
        </p:txBody>
      </p:sp>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524000" y="1456728"/>
            <a:ext cx="9144000" cy="3944544"/>
          </a:xfrm>
        </p:spPr>
        <p:txBody>
          <a:bodyPr>
            <a:normAutofit lnSpcReduction="10000"/>
          </a:bodyPr>
          <a:lstStyle/>
          <a:p>
            <a:pPr algn="l">
              <a:lnSpc>
                <a:spcPct val="100000"/>
              </a:lnSpc>
            </a:pPr>
            <a:r>
              <a:rPr lang="zh-CN" altLang="zh-CN" sz="2600" dirty="0"/>
              <a:t>·</a:t>
            </a:r>
            <a:r>
              <a:rPr lang="en-US" altLang="zh-CN" sz="2600" dirty="0"/>
              <a:t>   </a:t>
            </a:r>
            <a:r>
              <a:rPr lang="zh-CN" altLang="zh-CN" sz="2600" dirty="0"/>
              <a:t>ID3没有剪枝策略，容易过拟合；</a:t>
            </a:r>
          </a:p>
          <a:p>
            <a:pPr algn="l">
              <a:lnSpc>
                <a:spcPct val="100000"/>
              </a:lnSpc>
            </a:pPr>
            <a:r>
              <a:rPr lang="zh-CN" altLang="zh-CN" sz="2600" dirty="0"/>
              <a:t>·</a:t>
            </a:r>
            <a:r>
              <a:rPr lang="en-US" altLang="zh-CN" sz="2600" dirty="0"/>
              <a:t>   </a:t>
            </a:r>
            <a:r>
              <a:rPr lang="zh-CN" altLang="zh-CN" sz="2600" dirty="0"/>
              <a:t>信息增益准则对可取值数目较多的特征有所偏好，类似“编号”的特征其信息增益接近于1；如果一类特征的可能取值很多，但是每个可能取值对应的样本又很少，得到的信息增益也很大。</a:t>
            </a:r>
          </a:p>
          <a:p>
            <a:pPr algn="l">
              <a:lnSpc>
                <a:spcPct val="100000"/>
              </a:lnSpc>
            </a:pPr>
            <a:r>
              <a:rPr lang="en-US" altLang="zh-CN" sz="2600" dirty="0"/>
              <a:t>    </a:t>
            </a:r>
            <a:r>
              <a:rPr lang="zh-CN" altLang="zh-CN" sz="2600" dirty="0"/>
              <a:t>假如我们误把样本的编号也当成了一组特征，那么计算这组特征（实际上是样本的ID，与样本无关）的信息熵，我们会发现是0，信息增益最大，这显然是不对的</a:t>
            </a:r>
            <a:r>
              <a:rPr lang="zh-CN" altLang="en-US" sz="2600" dirty="0"/>
              <a:t>。</a:t>
            </a:r>
            <a:endParaRPr lang="en-US" altLang="zh-CN" sz="2600" dirty="0"/>
          </a:p>
          <a:p>
            <a:pPr algn="l">
              <a:lnSpc>
                <a:spcPct val="100000"/>
              </a:lnSpc>
            </a:pPr>
            <a:r>
              <a:rPr lang="zh-CN" altLang="zh-CN" sz="2600" dirty="0"/>
              <a:t>·</a:t>
            </a:r>
            <a:r>
              <a:rPr lang="en-US" altLang="zh-CN" sz="2600" dirty="0"/>
              <a:t>    </a:t>
            </a:r>
            <a:r>
              <a:rPr lang="zh-CN" altLang="zh-CN" sz="2600" dirty="0"/>
              <a:t>只能用于处理离散分布的特征；</a:t>
            </a:r>
          </a:p>
          <a:p>
            <a:pPr algn="l">
              <a:lnSpc>
                <a:spcPct val="100000"/>
              </a:lnSpc>
            </a:pPr>
            <a:r>
              <a:rPr lang="zh-CN" altLang="zh-CN" sz="2600" dirty="0"/>
              <a:t>·</a:t>
            </a:r>
            <a:r>
              <a:rPr lang="en-US" altLang="zh-CN" sz="2600" dirty="0"/>
              <a:t>    </a:t>
            </a:r>
            <a:r>
              <a:rPr lang="zh-CN" altLang="zh-CN" sz="2600" dirty="0"/>
              <a:t>没有考虑缺失值。</a:t>
            </a:r>
          </a:p>
          <a:p>
            <a:endParaRPr lang="zh-CN" altLang="en-US" dirty="0"/>
          </a:p>
        </p:txBody>
      </p:sp>
    </p:spTree>
    <p:extLst>
      <p:ext uri="{BB962C8B-B14F-4D97-AF65-F5344CB8AC3E}">
        <p14:creationId xmlns:p14="http://schemas.microsoft.com/office/powerpoint/2010/main" val="410978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0E5F-1971-4DA0-854D-C62936F0E2F2}"/>
              </a:ext>
            </a:extLst>
          </p:cNvPr>
          <p:cNvSpPr>
            <a:spLocks noGrp="1"/>
          </p:cNvSpPr>
          <p:nvPr>
            <p:ph type="ctrTitle"/>
          </p:nvPr>
        </p:nvSpPr>
        <p:spPr>
          <a:xfrm>
            <a:off x="1524000" y="472487"/>
            <a:ext cx="9144000" cy="649876"/>
          </a:xfrm>
        </p:spPr>
        <p:txBody>
          <a:bodyPr>
            <a:normAutofit/>
          </a:bodyPr>
          <a:lstStyle/>
          <a:p>
            <a:pPr algn="l">
              <a:spcBef>
                <a:spcPts val="1000"/>
              </a:spcBef>
            </a:pPr>
            <a:r>
              <a:rPr lang="zh-CN" altLang="zh-CN" sz="2400" dirty="0">
                <a:latin typeface="+mn-lt"/>
                <a:ea typeface="+mn-ea"/>
                <a:cs typeface="+mn-cs"/>
              </a:rPr>
              <a:t>因此提出C4.5 根据信息增益率去选择需要分支的节点</a:t>
            </a:r>
            <a:endParaRPr lang="zh-CN" altLang="en-US" sz="2400" dirty="0">
              <a:latin typeface="+mn-lt"/>
              <a:ea typeface="+mn-ea"/>
              <a:cs typeface="+mn-cs"/>
            </a:endParaRPr>
          </a:p>
        </p:txBody>
      </p:sp>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5784915" y="1753671"/>
            <a:ext cx="5571241" cy="744432"/>
          </a:xfrm>
        </p:spPr>
        <p:txBody>
          <a:bodyPr>
            <a:normAutofit lnSpcReduction="10000"/>
          </a:bodyPr>
          <a:lstStyle/>
          <a:p>
            <a:pPr algn="l"/>
            <a:r>
              <a:rPr lang="zh-CN" altLang="zh-CN" dirty="0"/>
              <a:t>信息增益率 = 分支后信息增益 / 特征自身的</a:t>
            </a:r>
            <a:r>
              <a:rPr lang="en-US" altLang="zh-CN" dirty="0"/>
              <a:t>IV</a:t>
            </a:r>
            <a:r>
              <a:rPr lang="zh-CN" altLang="en-US" dirty="0"/>
              <a:t>。</a:t>
            </a:r>
            <a:endParaRPr lang="en-US" altLang="zh-CN" dirty="0"/>
          </a:p>
        </p:txBody>
      </p:sp>
      <p:pic>
        <p:nvPicPr>
          <p:cNvPr id="4" name="图片 3">
            <a:extLst>
              <a:ext uri="{FF2B5EF4-FFF2-40B4-BE49-F238E27FC236}">
                <a16:creationId xmlns:a16="http://schemas.microsoft.com/office/drawing/2014/main" id="{1314E11F-F493-4343-AE90-604605B140D3}"/>
              </a:ext>
            </a:extLst>
          </p:cNvPr>
          <p:cNvPicPr/>
          <p:nvPr/>
        </p:nvPicPr>
        <p:blipFill>
          <a:blip r:embed="rId2"/>
          <a:stretch>
            <a:fillRect/>
          </a:stretch>
        </p:blipFill>
        <p:spPr>
          <a:xfrm>
            <a:off x="421066" y="1554157"/>
            <a:ext cx="5241301" cy="2831144"/>
          </a:xfrm>
          <a:prstGeom prst="rect">
            <a:avLst/>
          </a:prstGeom>
        </p:spPr>
      </p:pic>
      <p:sp>
        <p:nvSpPr>
          <p:cNvPr id="5" name="文本框 4">
            <a:extLst>
              <a:ext uri="{FF2B5EF4-FFF2-40B4-BE49-F238E27FC236}">
                <a16:creationId xmlns:a16="http://schemas.microsoft.com/office/drawing/2014/main" id="{4F9C4968-0899-49F4-99E1-BADA2174D5A8}"/>
              </a:ext>
            </a:extLst>
          </p:cNvPr>
          <p:cNvSpPr txBox="1"/>
          <p:nvPr/>
        </p:nvSpPr>
        <p:spPr>
          <a:xfrm>
            <a:off x="1392025" y="4817095"/>
            <a:ext cx="9407950" cy="1200329"/>
          </a:xfrm>
          <a:prstGeom prst="rect">
            <a:avLst/>
          </a:prstGeom>
          <a:noFill/>
        </p:spPr>
        <p:txBody>
          <a:bodyPr wrap="square" rtlCol="0">
            <a:spAutoFit/>
          </a:bodyPr>
          <a:lstStyle/>
          <a:p>
            <a:r>
              <a:rPr lang="zh-CN" altLang="zh-CN" sz="2400" dirty="0"/>
              <a:t>A[1,2,3…14] 是ID特征</a:t>
            </a:r>
            <a:r>
              <a:rPr lang="zh-CN" altLang="en-US" sz="2400" dirty="0"/>
              <a:t>，</a:t>
            </a:r>
            <a:r>
              <a:rPr lang="zh-CN" altLang="zh-CN" sz="2400" dirty="0"/>
              <a:t>自身的信息熵比较大，最后的信息增益率比较小，有效遏制了特征可能性很多，但每种可能性对应的样本又很少这一类特征。</a:t>
            </a:r>
          </a:p>
        </p:txBody>
      </p:sp>
      <p:sp>
        <p:nvSpPr>
          <p:cNvPr id="6" name="文本框 5">
            <a:extLst>
              <a:ext uri="{FF2B5EF4-FFF2-40B4-BE49-F238E27FC236}">
                <a16:creationId xmlns:a16="http://schemas.microsoft.com/office/drawing/2014/main" id="{70AAA025-92C3-4004-8417-257EDDBD6D7F}"/>
              </a:ext>
            </a:extLst>
          </p:cNvPr>
          <p:cNvSpPr txBox="1"/>
          <p:nvPr/>
        </p:nvSpPr>
        <p:spPr>
          <a:xfrm>
            <a:off x="5784915" y="3129411"/>
            <a:ext cx="5768418" cy="1089529"/>
          </a:xfrm>
          <a:prstGeom prst="rect">
            <a:avLst/>
          </a:prstGeom>
          <a:noFill/>
        </p:spPr>
        <p:txBody>
          <a:bodyPr wrap="square" rtlCol="0">
            <a:spAutoFit/>
          </a:bodyPr>
          <a:lstStyle/>
          <a:p>
            <a:pPr>
              <a:lnSpc>
                <a:spcPct val="90000"/>
              </a:lnSpc>
              <a:spcBef>
                <a:spcPts val="1000"/>
              </a:spcBef>
            </a:pPr>
            <a:r>
              <a:rPr lang="en-US" altLang="zh-CN" sz="2400" dirty="0"/>
              <a:t>IV</a:t>
            </a:r>
            <a:r>
              <a:rPr lang="zh-CN" altLang="en-US" sz="2400" dirty="0"/>
              <a:t>（</a:t>
            </a:r>
            <a:r>
              <a:rPr lang="en-US" altLang="zh-CN" sz="2400" dirty="0"/>
              <a:t>a</a:t>
            </a:r>
            <a:r>
              <a:rPr lang="zh-CN" altLang="en-US" sz="2400" dirty="0"/>
              <a:t>）</a:t>
            </a:r>
            <a:r>
              <a:rPr lang="zh-CN" altLang="zh-CN" sz="2400" dirty="0"/>
              <a:t>称为特征a的固有值，特征a的可能取值数目越多（即V越大）,则IV（a）的值通常会越大</a:t>
            </a:r>
          </a:p>
        </p:txBody>
      </p:sp>
    </p:spTree>
    <p:extLst>
      <p:ext uri="{BB962C8B-B14F-4D97-AF65-F5344CB8AC3E}">
        <p14:creationId xmlns:p14="http://schemas.microsoft.com/office/powerpoint/2010/main" val="3546827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0E5F-1971-4DA0-854D-C62936F0E2F2}"/>
              </a:ext>
            </a:extLst>
          </p:cNvPr>
          <p:cNvSpPr>
            <a:spLocks noGrp="1"/>
          </p:cNvSpPr>
          <p:nvPr>
            <p:ph type="ctrTitle"/>
          </p:nvPr>
        </p:nvSpPr>
        <p:spPr>
          <a:xfrm>
            <a:off x="1608841" y="937966"/>
            <a:ext cx="9144000" cy="1465869"/>
          </a:xfrm>
        </p:spPr>
        <p:txBody>
          <a:bodyPr>
            <a:normAutofit fontScale="90000"/>
          </a:bodyPr>
          <a:lstStyle/>
          <a:p>
            <a:pPr algn="l"/>
            <a:r>
              <a:rPr lang="zh-CN" altLang="zh-CN" sz="2700" dirty="0">
                <a:latin typeface="+mn-lt"/>
                <a:ea typeface="+mn-ea"/>
                <a:cs typeface="+mn-cs"/>
              </a:rPr>
              <a:t>这里需要注意，信息增益率对可取值较少的特征有所偏好（分母越小，整体越大），因此 C4.5 并不是直接用增益率最大的特征进行划分，而是使用一个启发式方法：先从候选划分特征中找到信息增益高于平均值的特征，再从中选择增益率最高的。</a:t>
            </a:r>
            <a:endParaRPr lang="zh-CN" altLang="en-US" dirty="0"/>
          </a:p>
        </p:txBody>
      </p:sp>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608841" y="3063711"/>
            <a:ext cx="9144000" cy="2573518"/>
          </a:xfrm>
        </p:spPr>
        <p:txBody>
          <a:bodyPr/>
          <a:lstStyle/>
          <a:p>
            <a:pPr algn="l"/>
            <a:r>
              <a:rPr lang="zh-CN" altLang="zh-CN" dirty="0"/>
              <a:t>C4.5 采用的悲观剪枝方法，用递归的方式从低往上针对每一个非叶子节点，评估用一个最佳叶子节点去代替这课子树是否有益。如果剪枝后与剪枝前相比其错误率是保持或者下降，则这棵子树就可以被替换掉。C4.5 通过训练数据集上的错误分类数量来估算未知样本上的错误率。</a:t>
            </a:r>
          </a:p>
          <a:p>
            <a:pPr algn="l"/>
            <a:r>
              <a:rPr lang="zh-CN" altLang="zh-CN" dirty="0"/>
              <a:t>后剪枝决策树的欠拟合风险很小，泛化性能往往优于预剪枝决策树。但同时其训练时间会大的多。</a:t>
            </a:r>
          </a:p>
          <a:p>
            <a:pPr algn="l"/>
            <a:endParaRPr lang="zh-CN" altLang="en-US" dirty="0"/>
          </a:p>
        </p:txBody>
      </p:sp>
    </p:spTree>
    <p:extLst>
      <p:ext uri="{BB962C8B-B14F-4D97-AF65-F5344CB8AC3E}">
        <p14:creationId xmlns:p14="http://schemas.microsoft.com/office/powerpoint/2010/main" val="1018404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0E5F-1971-4DA0-854D-C62936F0E2F2}"/>
              </a:ext>
            </a:extLst>
          </p:cNvPr>
          <p:cNvSpPr>
            <a:spLocks noGrp="1"/>
          </p:cNvSpPr>
          <p:nvPr>
            <p:ph type="ctrTitle"/>
          </p:nvPr>
        </p:nvSpPr>
        <p:spPr>
          <a:xfrm>
            <a:off x="1524000" y="603889"/>
            <a:ext cx="3934120" cy="649876"/>
          </a:xfrm>
        </p:spPr>
        <p:txBody>
          <a:bodyPr>
            <a:noAutofit/>
          </a:bodyPr>
          <a:lstStyle/>
          <a:p>
            <a:r>
              <a:rPr lang="zh-CN" altLang="zh-CN" sz="4400" dirty="0"/>
              <a:t>缺</a:t>
            </a:r>
            <a:r>
              <a:rPr lang="zh-CN" altLang="en-US" sz="4400" dirty="0"/>
              <a:t>点：</a:t>
            </a:r>
          </a:p>
        </p:txBody>
      </p:sp>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524000" y="1892431"/>
            <a:ext cx="9144000" cy="3073138"/>
          </a:xfrm>
        </p:spPr>
        <p:txBody>
          <a:bodyPr/>
          <a:lstStyle/>
          <a:p>
            <a:pPr lvl="0" algn="l"/>
            <a:r>
              <a:rPr lang="zh-CN" altLang="zh-CN" dirty="0"/>
              <a:t>剪枝策略可以再优化；</a:t>
            </a:r>
          </a:p>
          <a:p>
            <a:pPr lvl="0" algn="l"/>
            <a:r>
              <a:rPr lang="zh-CN" altLang="zh-CN" dirty="0"/>
              <a:t>C4.5 用的是多叉树，用二叉树效率更高；</a:t>
            </a:r>
          </a:p>
          <a:p>
            <a:pPr lvl="0" algn="l"/>
            <a:r>
              <a:rPr lang="zh-CN" altLang="zh-CN" dirty="0"/>
              <a:t>C4.5 只能用于分类；</a:t>
            </a:r>
          </a:p>
          <a:p>
            <a:pPr lvl="0" algn="l"/>
            <a:r>
              <a:rPr lang="zh-CN" altLang="zh-CN" dirty="0"/>
              <a:t>C4.5 使用的熵模型拥有大量耗时的对数运算，连续值还有排序运算；</a:t>
            </a:r>
          </a:p>
          <a:p>
            <a:pPr lvl="0" algn="l"/>
            <a:r>
              <a:rPr lang="zh-CN" altLang="zh-CN" dirty="0"/>
              <a:t>C4.5 在构造树的过程中，对数值属性值需要按照其大小进行排序，从中选择一个分割点，所以只适合于能够驻留于内存的数据集，当训练集大得无法在内存容纳时，程序无法运行。</a:t>
            </a:r>
          </a:p>
          <a:p>
            <a:endParaRPr lang="zh-CN" altLang="en-US" dirty="0"/>
          </a:p>
        </p:txBody>
      </p:sp>
    </p:spTree>
    <p:extLst>
      <p:ext uri="{BB962C8B-B14F-4D97-AF65-F5344CB8AC3E}">
        <p14:creationId xmlns:p14="http://schemas.microsoft.com/office/powerpoint/2010/main" val="226259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0E5F-1971-4DA0-854D-C62936F0E2F2}"/>
              </a:ext>
            </a:extLst>
          </p:cNvPr>
          <p:cNvSpPr>
            <a:spLocks noGrp="1"/>
          </p:cNvSpPr>
          <p:nvPr>
            <p:ph type="ctrTitle"/>
          </p:nvPr>
        </p:nvSpPr>
        <p:spPr>
          <a:xfrm>
            <a:off x="1520858" y="485767"/>
            <a:ext cx="9144000" cy="636596"/>
          </a:xfrm>
        </p:spPr>
        <p:txBody>
          <a:bodyPr>
            <a:noAutofit/>
          </a:bodyPr>
          <a:lstStyle/>
          <a:p>
            <a:r>
              <a:rPr lang="en-US" altLang="zh-CN" sz="2800" b="1" dirty="0"/>
              <a:t>3. CART</a:t>
            </a:r>
            <a:r>
              <a:rPr lang="zh-CN" altLang="zh-CN" sz="2800" b="1" dirty="0"/>
              <a:t>（</a:t>
            </a:r>
            <a:r>
              <a:rPr lang="en-US" altLang="zh-CN" sz="2800" b="1" dirty="0"/>
              <a:t>Classification and Regression Tree</a:t>
            </a:r>
            <a:r>
              <a:rPr lang="zh-CN" altLang="zh-CN" sz="2800" b="1" dirty="0"/>
              <a:t>，分类回归树</a:t>
            </a:r>
            <a:r>
              <a:rPr lang="zh-CN" altLang="zh-CN" sz="4000" b="1" dirty="0"/>
              <a:t>）</a:t>
            </a:r>
            <a:endParaRPr lang="zh-CN" altLang="en-US" sz="4000" dirty="0"/>
          </a:p>
        </p:txBody>
      </p:sp>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524000" y="1421091"/>
            <a:ext cx="9144000" cy="4015818"/>
          </a:xfrm>
        </p:spPr>
        <p:txBody>
          <a:bodyPr>
            <a:normAutofit fontScale="92500" lnSpcReduction="20000"/>
          </a:bodyPr>
          <a:lstStyle/>
          <a:p>
            <a:pPr algn="l"/>
            <a:r>
              <a:rPr lang="en-US" altLang="zh-CN" sz="2600" dirty="0"/>
              <a:t>       ID3 </a:t>
            </a:r>
            <a:r>
              <a:rPr lang="zh-CN" altLang="zh-CN" sz="2600" dirty="0"/>
              <a:t>和</a:t>
            </a:r>
            <a:r>
              <a:rPr lang="en-US" altLang="zh-CN" sz="2600" dirty="0"/>
              <a:t> C4.5 </a:t>
            </a:r>
            <a:r>
              <a:rPr lang="zh-CN" altLang="zh-CN" sz="2600" dirty="0"/>
              <a:t>虽然在对训练样本集的学习中可以尽可能多地挖掘信息，但是其生成的决策树分支、规模都比较大，</a:t>
            </a:r>
            <a:r>
              <a:rPr lang="en-US" altLang="zh-CN" sz="2600" dirty="0"/>
              <a:t>CART </a:t>
            </a:r>
            <a:r>
              <a:rPr lang="zh-CN" altLang="zh-CN" sz="2600" dirty="0"/>
              <a:t>算法的二分法可以简化决策树的规模，提高生成决策树的效率。</a:t>
            </a:r>
          </a:p>
          <a:p>
            <a:pPr algn="l"/>
            <a:r>
              <a:rPr lang="zh-CN" altLang="en-US" sz="2600" dirty="0"/>
              <a:t>       思想：</a:t>
            </a:r>
            <a:r>
              <a:rPr lang="en-US" altLang="zh-CN" sz="2600" dirty="0"/>
              <a:t>CART </a:t>
            </a:r>
            <a:r>
              <a:rPr lang="zh-CN" altLang="zh-CN" sz="2600" dirty="0"/>
              <a:t>包含的基本过程有分裂，剪枝和树选择。</a:t>
            </a:r>
          </a:p>
          <a:p>
            <a:pPr lvl="0" algn="l"/>
            <a:r>
              <a:rPr lang="en-US" altLang="zh-CN" sz="2600" dirty="0"/>
              <a:t>       </a:t>
            </a:r>
            <a:r>
              <a:rPr lang="zh-CN" altLang="zh-CN" sz="2600" dirty="0"/>
              <a:t>分裂：分裂过程是一个二叉递归划分过程，其输入和预测特征既可以是连续型的也可以是离散型的，</a:t>
            </a:r>
            <a:r>
              <a:rPr lang="en-US" altLang="zh-CN" sz="2600" dirty="0"/>
              <a:t>CART </a:t>
            </a:r>
            <a:r>
              <a:rPr lang="zh-CN" altLang="zh-CN" sz="2600" dirty="0"/>
              <a:t>没有停止准则，会一直生长下去；</a:t>
            </a:r>
          </a:p>
          <a:p>
            <a:pPr lvl="0" algn="l"/>
            <a:r>
              <a:rPr lang="en-US" altLang="zh-CN" sz="2600" dirty="0"/>
              <a:t>       </a:t>
            </a:r>
            <a:r>
              <a:rPr lang="zh-CN" altLang="zh-CN" sz="2600" dirty="0"/>
              <a:t>剪枝：采用代价复杂度剪枝，从最大树开始，每次选择训练数据熵对整体性能贡献最小的那个分裂节点作为下一个剪枝对象，直到只剩下根节点。</a:t>
            </a:r>
            <a:r>
              <a:rPr lang="en-US" altLang="zh-CN" sz="2600" dirty="0"/>
              <a:t>CART </a:t>
            </a:r>
            <a:r>
              <a:rPr lang="zh-CN" altLang="zh-CN" sz="2600" dirty="0"/>
              <a:t>会产生一系列嵌套的剪枝树，需要从中选出一颗最优的决策树；</a:t>
            </a:r>
            <a:endParaRPr lang="en-US" altLang="zh-CN" sz="2600" dirty="0"/>
          </a:p>
          <a:p>
            <a:pPr algn="l"/>
            <a:r>
              <a:rPr lang="en-US" altLang="zh-CN" sz="2600" dirty="0"/>
              <a:t>        </a:t>
            </a:r>
            <a:r>
              <a:rPr lang="zh-CN" altLang="zh-CN" sz="2600" dirty="0"/>
              <a:t>树选择：用单独的测试集评估每棵剪枝树的预测性能（也可以用交叉验证）。</a:t>
            </a:r>
          </a:p>
          <a:p>
            <a:pPr lvl="0"/>
            <a:endParaRPr lang="zh-CN" altLang="zh-CN" dirty="0"/>
          </a:p>
          <a:p>
            <a:pPr algn="l"/>
            <a:endParaRPr lang="zh-CN" altLang="en-US" sz="2600" dirty="0"/>
          </a:p>
        </p:txBody>
      </p:sp>
    </p:spTree>
    <p:extLst>
      <p:ext uri="{BB962C8B-B14F-4D97-AF65-F5344CB8AC3E}">
        <p14:creationId xmlns:p14="http://schemas.microsoft.com/office/powerpoint/2010/main" val="4230503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0E5F-1971-4DA0-854D-C62936F0E2F2}"/>
              </a:ext>
            </a:extLst>
          </p:cNvPr>
          <p:cNvSpPr>
            <a:spLocks noGrp="1"/>
          </p:cNvSpPr>
          <p:nvPr>
            <p:ph type="ctrTitle"/>
          </p:nvPr>
        </p:nvSpPr>
        <p:spPr>
          <a:xfrm>
            <a:off x="1524000" y="603889"/>
            <a:ext cx="2520099" cy="649876"/>
          </a:xfrm>
        </p:spPr>
        <p:txBody>
          <a:bodyPr>
            <a:noAutofit/>
          </a:bodyPr>
          <a:lstStyle/>
          <a:p>
            <a:r>
              <a:rPr lang="zh-CN" altLang="en-US" sz="4000" dirty="0"/>
              <a:t>优点：</a:t>
            </a:r>
          </a:p>
        </p:txBody>
      </p:sp>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524000" y="1291472"/>
            <a:ext cx="9144000" cy="4481872"/>
          </a:xfrm>
        </p:spPr>
        <p:txBody>
          <a:bodyPr>
            <a:normAutofit fontScale="92500"/>
          </a:bodyPr>
          <a:lstStyle/>
          <a:p>
            <a:pPr algn="l"/>
            <a:r>
              <a:rPr lang="en-US" altLang="zh-CN" sz="2600" dirty="0"/>
              <a:t>CART </a:t>
            </a:r>
            <a:r>
              <a:rPr lang="zh-CN" altLang="zh-CN" sz="2600" dirty="0"/>
              <a:t>在</a:t>
            </a:r>
            <a:r>
              <a:rPr lang="en-US" altLang="zh-CN" sz="2600" dirty="0"/>
              <a:t> C4.5 </a:t>
            </a:r>
            <a:r>
              <a:rPr lang="zh-CN" altLang="zh-CN" sz="2600" dirty="0"/>
              <a:t>的基础上进行了很多提升。</a:t>
            </a:r>
          </a:p>
          <a:p>
            <a:pPr lvl="0" algn="l"/>
            <a:r>
              <a:rPr lang="en-US" altLang="zh-CN" sz="2600" dirty="0"/>
              <a:t>C4.5 </a:t>
            </a:r>
            <a:r>
              <a:rPr lang="zh-CN" altLang="zh-CN" sz="2600" dirty="0"/>
              <a:t>为多叉树，运算速度慢，</a:t>
            </a:r>
            <a:r>
              <a:rPr lang="en-US" altLang="zh-CN" sz="2600" dirty="0"/>
              <a:t>CART </a:t>
            </a:r>
            <a:r>
              <a:rPr lang="zh-CN" altLang="zh-CN" sz="2600" dirty="0"/>
              <a:t>为二叉树，运算速度快；</a:t>
            </a:r>
          </a:p>
          <a:p>
            <a:pPr lvl="0" algn="l"/>
            <a:r>
              <a:rPr lang="en-US" altLang="zh-CN" sz="2600" dirty="0"/>
              <a:t>C4.5 </a:t>
            </a:r>
            <a:r>
              <a:rPr lang="zh-CN" altLang="zh-CN" sz="2600" dirty="0"/>
              <a:t>只能分类，</a:t>
            </a:r>
            <a:r>
              <a:rPr lang="en-US" altLang="zh-CN" sz="2600" dirty="0"/>
              <a:t>CART </a:t>
            </a:r>
            <a:r>
              <a:rPr lang="zh-CN" altLang="zh-CN" sz="2600" dirty="0"/>
              <a:t>既可以分类也可以回归；</a:t>
            </a:r>
          </a:p>
          <a:p>
            <a:pPr lvl="0" algn="l"/>
            <a:r>
              <a:rPr lang="en-US" altLang="zh-CN" sz="2600" dirty="0"/>
              <a:t>CART </a:t>
            </a:r>
            <a:r>
              <a:rPr lang="zh-CN" altLang="zh-CN" sz="2600" dirty="0"/>
              <a:t>使用</a:t>
            </a:r>
            <a:r>
              <a:rPr lang="en-US" altLang="zh-CN" sz="2600" dirty="0"/>
              <a:t> Gini </a:t>
            </a:r>
            <a:r>
              <a:rPr lang="zh-CN" altLang="zh-CN" sz="2600" dirty="0"/>
              <a:t>系数作为变量的不纯度量，减少了大量的对数运算；</a:t>
            </a:r>
          </a:p>
          <a:p>
            <a:pPr lvl="0" algn="l"/>
            <a:r>
              <a:rPr lang="en-US" altLang="zh-CN" sz="2600" dirty="0"/>
              <a:t>CART </a:t>
            </a:r>
            <a:r>
              <a:rPr lang="zh-CN" altLang="zh-CN" sz="2600" dirty="0"/>
              <a:t>采用代理测试来估计缺失值，而</a:t>
            </a:r>
            <a:r>
              <a:rPr lang="en-US" altLang="zh-CN" sz="2600" dirty="0"/>
              <a:t> C4.5 </a:t>
            </a:r>
            <a:r>
              <a:rPr lang="zh-CN" altLang="zh-CN" sz="2600" dirty="0"/>
              <a:t>以不同概率划分到不同节点中；</a:t>
            </a:r>
          </a:p>
          <a:p>
            <a:pPr lvl="0" algn="l"/>
            <a:r>
              <a:rPr lang="en-US" altLang="zh-CN" sz="2600" dirty="0"/>
              <a:t>CART </a:t>
            </a:r>
            <a:r>
              <a:rPr lang="zh-CN" altLang="zh-CN" sz="2600" dirty="0"/>
              <a:t>采用“基于代价复杂度剪枝”方法进行剪枝，而</a:t>
            </a:r>
            <a:r>
              <a:rPr lang="en-US" altLang="zh-CN" sz="2600" dirty="0"/>
              <a:t> C4.5 </a:t>
            </a:r>
            <a:r>
              <a:rPr lang="zh-CN" altLang="zh-CN" sz="2600" dirty="0"/>
              <a:t>采用悲观剪枝方法。</a:t>
            </a:r>
          </a:p>
          <a:p>
            <a:pPr algn="l"/>
            <a:r>
              <a:rPr lang="zh-CN" altLang="zh-CN" sz="2600" dirty="0"/>
              <a:t>熵模型拥有大量耗时的对数运算，基尼指数在简化模型的同时还保留了熵模型的优点。基尼指数代表了模型的不纯度，基尼系数越小，不纯度越低，特征越好。这和信息增益（率）正好相反。</a:t>
            </a:r>
          </a:p>
          <a:p>
            <a:endParaRPr lang="zh-CN" altLang="en-US" dirty="0"/>
          </a:p>
        </p:txBody>
      </p:sp>
    </p:spTree>
    <p:extLst>
      <p:ext uri="{BB962C8B-B14F-4D97-AF65-F5344CB8AC3E}">
        <p14:creationId xmlns:p14="http://schemas.microsoft.com/office/powerpoint/2010/main" val="256233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556B1-3896-417C-990A-BEF55AAAD95A}"/>
              </a:ext>
            </a:extLst>
          </p:cNvPr>
          <p:cNvSpPr>
            <a:spLocks noGrp="1"/>
          </p:cNvSpPr>
          <p:nvPr>
            <p:ph type="title"/>
          </p:nvPr>
        </p:nvSpPr>
        <p:spPr/>
        <p:txBody>
          <a:bodyPr/>
          <a:lstStyle/>
          <a:p>
            <a:r>
              <a:rPr lang="zh-CN" altLang="zh-CN" sz="3200" dirty="0"/>
              <a:t>针对过拟合（数据中有噪声）的策略：</a:t>
            </a:r>
            <a:br>
              <a:rPr lang="zh-CN" altLang="zh-CN" dirty="0"/>
            </a:br>
            <a:endParaRPr lang="zh-CN" altLang="en-US" dirty="0"/>
          </a:p>
        </p:txBody>
      </p:sp>
      <p:sp>
        <p:nvSpPr>
          <p:cNvPr id="3" name="内容占位符 2">
            <a:extLst>
              <a:ext uri="{FF2B5EF4-FFF2-40B4-BE49-F238E27FC236}">
                <a16:creationId xmlns:a16="http://schemas.microsoft.com/office/drawing/2014/main" id="{F542A18E-B5B1-4290-94FB-BD3585FB9E78}"/>
              </a:ext>
            </a:extLst>
          </p:cNvPr>
          <p:cNvSpPr>
            <a:spLocks noGrp="1"/>
          </p:cNvSpPr>
          <p:nvPr>
            <p:ph idx="1"/>
          </p:nvPr>
        </p:nvSpPr>
        <p:spPr>
          <a:xfrm>
            <a:off x="838200" y="1253331"/>
            <a:ext cx="10515600" cy="4185935"/>
          </a:xfrm>
        </p:spPr>
        <p:txBody>
          <a:bodyPr/>
          <a:lstStyle/>
          <a:p>
            <a:r>
              <a:rPr lang="zh-CN" altLang="zh-CN" dirty="0"/>
              <a:t>预剪枝：在构建决策树的过程时，提前停止。 比如：层数&gt;3 or 样本</a:t>
            </a:r>
            <a:r>
              <a:rPr lang="en-US" altLang="zh-CN" dirty="0"/>
              <a:t>&lt;</a:t>
            </a:r>
            <a:r>
              <a:rPr lang="zh-CN" altLang="zh-CN" dirty="0"/>
              <a:t>50 自动停止</a:t>
            </a:r>
          </a:p>
          <a:p>
            <a:pPr marL="0" indent="0">
              <a:buNone/>
            </a:pPr>
            <a:r>
              <a:rPr lang="zh-CN" altLang="zh-CN" dirty="0"/>
              <a:t>在节点划分前来确定是否继续增长，及早停止增长的主要方法有：</a:t>
            </a:r>
          </a:p>
          <a:p>
            <a:pPr marL="0" lvl="0" indent="0">
              <a:buNone/>
            </a:pPr>
            <a:r>
              <a:rPr lang="zh-CN" altLang="zh-CN" dirty="0"/>
              <a:t>节点内数据样本低于某一阈值；</a:t>
            </a:r>
          </a:p>
          <a:p>
            <a:pPr marL="0" lvl="0" indent="0">
              <a:buNone/>
            </a:pPr>
            <a:r>
              <a:rPr lang="zh-CN" altLang="zh-CN" dirty="0"/>
              <a:t>所有节点特征都已分裂；</a:t>
            </a:r>
          </a:p>
          <a:p>
            <a:pPr marL="0" lvl="0" indent="0">
              <a:buNone/>
            </a:pPr>
            <a:r>
              <a:rPr lang="zh-CN" altLang="zh-CN" dirty="0"/>
              <a:t>节点划分前准确率比划分后准确率高。</a:t>
            </a:r>
          </a:p>
          <a:p>
            <a:pPr marL="0" indent="0">
              <a:buNone/>
            </a:pPr>
            <a:r>
              <a:rPr lang="zh-CN" altLang="zh-CN" dirty="0"/>
              <a:t>预剪枝不仅可以降低过拟合的风险而且还可以减少训练时间，但另一方面它是基于“贪心”策略，会带来欠拟合风险</a:t>
            </a:r>
            <a:endParaRPr lang="zh-CN" altLang="en-US" dirty="0"/>
          </a:p>
        </p:txBody>
      </p:sp>
    </p:spTree>
    <p:extLst>
      <p:ext uri="{BB962C8B-B14F-4D97-AF65-F5344CB8AC3E}">
        <p14:creationId xmlns:p14="http://schemas.microsoft.com/office/powerpoint/2010/main" val="1525589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556B1-3896-417C-990A-BEF55AAAD95A}"/>
              </a:ext>
            </a:extLst>
          </p:cNvPr>
          <p:cNvSpPr>
            <a:spLocks noGrp="1"/>
          </p:cNvSpPr>
          <p:nvPr>
            <p:ph type="title"/>
          </p:nvPr>
        </p:nvSpPr>
        <p:spPr/>
        <p:txBody>
          <a:bodyPr/>
          <a:lstStyle/>
          <a:p>
            <a:r>
              <a:rPr lang="zh-CN" altLang="en-US" dirty="0"/>
              <a:t>后减枝：</a:t>
            </a:r>
          </a:p>
        </p:txBody>
      </p:sp>
      <p:sp>
        <p:nvSpPr>
          <p:cNvPr id="3" name="内容占位符 2">
            <a:extLst>
              <a:ext uri="{FF2B5EF4-FFF2-40B4-BE49-F238E27FC236}">
                <a16:creationId xmlns:a16="http://schemas.microsoft.com/office/drawing/2014/main" id="{F542A18E-B5B1-4290-94FB-BD3585FB9E78}"/>
              </a:ext>
            </a:extLst>
          </p:cNvPr>
          <p:cNvSpPr>
            <a:spLocks noGrp="1"/>
          </p:cNvSpPr>
          <p:nvPr>
            <p:ph idx="1"/>
          </p:nvPr>
        </p:nvSpPr>
        <p:spPr>
          <a:xfrm>
            <a:off x="838200" y="1931783"/>
            <a:ext cx="10515600" cy="2994434"/>
          </a:xfrm>
        </p:spPr>
        <p:txBody>
          <a:bodyPr>
            <a:normAutofit/>
          </a:bodyPr>
          <a:lstStyle/>
          <a:p>
            <a:r>
              <a:rPr lang="zh-CN" altLang="zh-CN" dirty="0"/>
              <a:t>后剪枝：决策树构建好后，然后才开始裁剪。 </a:t>
            </a:r>
          </a:p>
          <a:p>
            <a:pPr marL="0" indent="0">
              <a:buNone/>
            </a:pPr>
            <a:r>
              <a:rPr lang="en-US" altLang="zh-CN" dirty="0"/>
              <a:t>       </a:t>
            </a:r>
            <a:r>
              <a:rPr lang="zh-CN" altLang="zh-CN" dirty="0"/>
              <a:t>在已经生成的决策树上进行剪枝，如果剪枝后与剪枝前相比其错误率是保持或者下降，则这棵子树就可以被替换掉</a:t>
            </a:r>
            <a:r>
              <a:rPr lang="zh-CN" altLang="en-US" dirty="0"/>
              <a:t>，</a:t>
            </a:r>
            <a:r>
              <a:rPr lang="zh-CN" altLang="zh-CN" dirty="0"/>
              <a:t>从而得到简化版的剪枝决策树。</a:t>
            </a:r>
            <a:endParaRPr lang="en-US" altLang="zh-CN" dirty="0"/>
          </a:p>
          <a:p>
            <a:pPr marL="0" indent="0">
              <a:buNone/>
            </a:pPr>
            <a:r>
              <a:rPr lang="en-US" altLang="zh-CN" dirty="0"/>
              <a:t>       </a:t>
            </a:r>
            <a:r>
              <a:rPr lang="zh-CN" altLang="zh-CN" dirty="0"/>
              <a:t>后剪枝决策树的欠拟合风险很小，泛化性能往往优于预剪枝决策树。但同时其训练时间会大的多。</a:t>
            </a:r>
            <a:endParaRPr lang="zh-CN" altLang="en-US" dirty="0"/>
          </a:p>
        </p:txBody>
      </p:sp>
    </p:spTree>
    <p:extLst>
      <p:ext uri="{BB962C8B-B14F-4D97-AF65-F5344CB8AC3E}">
        <p14:creationId xmlns:p14="http://schemas.microsoft.com/office/powerpoint/2010/main" val="2291155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556B1-3896-417C-990A-BEF55AAAD95A}"/>
              </a:ext>
            </a:extLst>
          </p:cNvPr>
          <p:cNvSpPr>
            <a:spLocks noGrp="1"/>
          </p:cNvSpPr>
          <p:nvPr>
            <p:ph type="title"/>
          </p:nvPr>
        </p:nvSpPr>
        <p:spPr>
          <a:xfrm>
            <a:off x="838200" y="365125"/>
            <a:ext cx="10515600" cy="850933"/>
          </a:xfrm>
        </p:spPr>
        <p:txBody>
          <a:bodyPr>
            <a:normAutofit/>
          </a:bodyPr>
          <a:lstStyle/>
          <a:p>
            <a:r>
              <a:rPr lang="zh-CN" altLang="zh-CN" sz="3600" dirty="0"/>
              <a:t>基于代价复杂度的剪枝</a:t>
            </a:r>
            <a:r>
              <a:rPr lang="zh-CN" altLang="en-US" sz="3600" dirty="0"/>
              <a:t>：</a:t>
            </a:r>
          </a:p>
        </p:txBody>
      </p:sp>
      <p:sp>
        <p:nvSpPr>
          <p:cNvPr id="3" name="内容占位符 2">
            <a:extLst>
              <a:ext uri="{FF2B5EF4-FFF2-40B4-BE49-F238E27FC236}">
                <a16:creationId xmlns:a16="http://schemas.microsoft.com/office/drawing/2014/main" id="{F542A18E-B5B1-4290-94FB-BD3585FB9E78}"/>
              </a:ext>
            </a:extLst>
          </p:cNvPr>
          <p:cNvSpPr>
            <a:spLocks noGrp="1"/>
          </p:cNvSpPr>
          <p:nvPr>
            <p:ph idx="1"/>
          </p:nvPr>
        </p:nvSpPr>
        <p:spPr>
          <a:xfrm>
            <a:off x="838200" y="2909707"/>
            <a:ext cx="10515600" cy="2680387"/>
          </a:xfrm>
        </p:spPr>
        <p:txBody>
          <a:bodyPr/>
          <a:lstStyle/>
          <a:p>
            <a:pPr marL="0" indent="0">
              <a:buNone/>
            </a:pPr>
            <a:r>
              <a:rPr lang="zh-CN" altLang="en-US" sz="2400" dirty="0"/>
              <a:t>       思想：</a:t>
            </a:r>
            <a:r>
              <a:rPr lang="zh-CN" altLang="zh-CN" sz="2400" dirty="0"/>
              <a:t>加入惩罚项，因为叶子节点越多，模型越复杂，越容易过拟合。</a:t>
            </a:r>
            <a:endParaRPr lang="en-US" altLang="zh-CN" sz="2400" dirty="0"/>
          </a:p>
          <a:p>
            <a:pPr marL="0" indent="0">
              <a:buNone/>
            </a:pPr>
            <a:r>
              <a:rPr lang="en-US" altLang="zh-CN" sz="2400" dirty="0"/>
              <a:t>       </a:t>
            </a:r>
            <a:r>
              <a:rPr lang="zh-CN" altLang="zh-CN" sz="2400" dirty="0"/>
              <a:t>采用一种“基于代价复杂度的剪枝”方法进行后剪枝，这种方法会生成一系列树，每个树都是通过将前面的树的某个或某些子树替换成一个叶节点而得到的，这一系列树中的最后一棵树仅含一个用来预测类别的叶节点。然后用一种成本复杂度的度量准则来判断哪棵子树应该被一个预测类别值的叶节点所代替。这种方法需要使用一个单独的测试数据集来评估所有的树，根据它们在测试数据集熵的分类性能选出最佳的树。</a:t>
            </a:r>
          </a:p>
          <a:p>
            <a:endParaRPr lang="zh-CN" altLang="en-US" dirty="0"/>
          </a:p>
        </p:txBody>
      </p:sp>
      <p:pic>
        <p:nvPicPr>
          <p:cNvPr id="4" name="图片 3">
            <a:extLst>
              <a:ext uri="{FF2B5EF4-FFF2-40B4-BE49-F238E27FC236}">
                <a16:creationId xmlns:a16="http://schemas.microsoft.com/office/drawing/2014/main" id="{26B25561-D0A8-4427-81F1-B1D505805B3C}"/>
              </a:ext>
            </a:extLst>
          </p:cNvPr>
          <p:cNvPicPr/>
          <p:nvPr/>
        </p:nvPicPr>
        <p:blipFill>
          <a:blip r:embed="rId2"/>
          <a:stretch>
            <a:fillRect/>
          </a:stretch>
        </p:blipFill>
        <p:spPr>
          <a:xfrm>
            <a:off x="838200" y="1585159"/>
            <a:ext cx="7211505" cy="955447"/>
          </a:xfrm>
          <a:prstGeom prst="rect">
            <a:avLst/>
          </a:prstGeom>
        </p:spPr>
      </p:pic>
      <p:pic>
        <p:nvPicPr>
          <p:cNvPr id="5" name="图片 4">
            <a:extLst>
              <a:ext uri="{FF2B5EF4-FFF2-40B4-BE49-F238E27FC236}">
                <a16:creationId xmlns:a16="http://schemas.microsoft.com/office/drawing/2014/main" id="{3D4C3F70-C4AF-454D-8C0D-6DCE11F967D3}"/>
              </a:ext>
            </a:extLst>
          </p:cNvPr>
          <p:cNvPicPr/>
          <p:nvPr/>
        </p:nvPicPr>
        <p:blipFill>
          <a:blip r:embed="rId3"/>
          <a:stretch>
            <a:fillRect/>
          </a:stretch>
        </p:blipFill>
        <p:spPr>
          <a:xfrm>
            <a:off x="8453486" y="1648974"/>
            <a:ext cx="2900314" cy="724492"/>
          </a:xfrm>
          <a:prstGeom prst="rect">
            <a:avLst/>
          </a:prstGeom>
        </p:spPr>
      </p:pic>
    </p:spTree>
    <p:extLst>
      <p:ext uri="{BB962C8B-B14F-4D97-AF65-F5344CB8AC3E}">
        <p14:creationId xmlns:p14="http://schemas.microsoft.com/office/powerpoint/2010/main" val="2615116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556B1-3896-417C-990A-BEF55AAAD95A}"/>
              </a:ext>
            </a:extLst>
          </p:cNvPr>
          <p:cNvSpPr>
            <a:spLocks noGrp="1"/>
          </p:cNvSpPr>
          <p:nvPr>
            <p:ph type="title"/>
          </p:nvPr>
        </p:nvSpPr>
        <p:spPr>
          <a:xfrm>
            <a:off x="838200" y="365126"/>
            <a:ext cx="10515600" cy="539848"/>
          </a:xfrm>
        </p:spPr>
        <p:txBody>
          <a:bodyPr>
            <a:normAutofit/>
          </a:bodyPr>
          <a:lstStyle/>
          <a:p>
            <a:r>
              <a:rPr lang="zh-CN" altLang="zh-CN" sz="2800" dirty="0"/>
              <a:t>最后通过总结的方式对比下 ID3、C4.5 和 CART 三者之间的差异。</a:t>
            </a:r>
            <a:endParaRPr lang="zh-CN" altLang="en-US" sz="2800" dirty="0"/>
          </a:p>
        </p:txBody>
      </p:sp>
      <p:sp>
        <p:nvSpPr>
          <p:cNvPr id="3" name="内容占位符 2">
            <a:extLst>
              <a:ext uri="{FF2B5EF4-FFF2-40B4-BE49-F238E27FC236}">
                <a16:creationId xmlns:a16="http://schemas.microsoft.com/office/drawing/2014/main" id="{F542A18E-B5B1-4290-94FB-BD3585FB9E78}"/>
              </a:ext>
            </a:extLst>
          </p:cNvPr>
          <p:cNvSpPr>
            <a:spLocks noGrp="1"/>
          </p:cNvSpPr>
          <p:nvPr>
            <p:ph idx="1"/>
          </p:nvPr>
        </p:nvSpPr>
        <p:spPr>
          <a:xfrm>
            <a:off x="838200" y="1206631"/>
            <a:ext cx="10515600" cy="5130588"/>
          </a:xfrm>
        </p:spPr>
        <p:txBody>
          <a:bodyPr>
            <a:normAutofit fontScale="92500" lnSpcReduction="10000"/>
          </a:bodyPr>
          <a:lstStyle/>
          <a:p>
            <a:pPr lvl="0"/>
            <a:r>
              <a:rPr lang="zh-CN" altLang="zh-CN" sz="2600" dirty="0"/>
              <a:t>划分标准的差异：ID3 使用信息增益偏向特征值多的特征，C4.5 使用信息增益率克服信息增益的缺点，偏向于特征值小的特征，CART 使用基尼指数克服 C4.5 需要求 log 的巨大计算量，偏向于特征值较多的特征。</a:t>
            </a:r>
          </a:p>
          <a:p>
            <a:pPr lvl="0"/>
            <a:r>
              <a:rPr lang="zh-CN" altLang="zh-CN" sz="2600" dirty="0"/>
              <a:t>使用场景的差异：ID3 和 C4.5 都只能用于分类问题，CART 可以用于分类和回归问题；ID3 和 C4.5 是多叉树，速度较慢，CART 是二叉树，计算速度很快；</a:t>
            </a:r>
          </a:p>
          <a:p>
            <a:pPr lvl="0"/>
            <a:r>
              <a:rPr lang="zh-CN" altLang="zh-CN" sz="2600" dirty="0"/>
              <a:t>样本数据的差异：ID3 只能处理离散数据且缺失值敏感，C4.5 和 CART 可以处理连续性数据且有多种方式处理缺失值；从样本量考虑的话，小样本建议 C4.5、大样本建议 CART。C4.5 处理过程中需对数据集进行多次扫描排序，处理成本耗时较高，而 CART 本身是一种大样本的统计方法，小样本处理下泛化误差较大 ；</a:t>
            </a:r>
          </a:p>
          <a:p>
            <a:pPr lvl="0"/>
            <a:r>
              <a:rPr lang="zh-CN" altLang="zh-CN" sz="2600" dirty="0"/>
              <a:t>样本特征的差异：ID3 和 C4.5 层级之间只使用一次特征，CART 可多次重复使用特征；</a:t>
            </a:r>
          </a:p>
          <a:p>
            <a:pPr lvl="0"/>
            <a:r>
              <a:rPr lang="zh-CN" altLang="zh-CN" sz="2600" dirty="0"/>
              <a:t>剪枝策略的差异：ID3 没有剪枝策略，C4.5 是通过悲观剪枝策略来修正树的准确性，而 CART 是通过代价复杂度剪枝。</a:t>
            </a:r>
          </a:p>
          <a:p>
            <a:endParaRPr lang="zh-CN" altLang="en-US" dirty="0"/>
          </a:p>
        </p:txBody>
      </p:sp>
    </p:spTree>
    <p:extLst>
      <p:ext uri="{BB962C8B-B14F-4D97-AF65-F5344CB8AC3E}">
        <p14:creationId xmlns:p14="http://schemas.microsoft.com/office/powerpoint/2010/main" val="77988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0E5F-1971-4DA0-854D-C62936F0E2F2}"/>
              </a:ext>
            </a:extLst>
          </p:cNvPr>
          <p:cNvSpPr>
            <a:spLocks noGrp="1"/>
          </p:cNvSpPr>
          <p:nvPr>
            <p:ph type="ctrTitle"/>
          </p:nvPr>
        </p:nvSpPr>
        <p:spPr>
          <a:xfrm>
            <a:off x="1458012" y="291983"/>
            <a:ext cx="9144000" cy="876942"/>
          </a:xfrm>
        </p:spPr>
        <p:txBody>
          <a:bodyPr>
            <a:normAutofit/>
          </a:bodyPr>
          <a:lstStyle/>
          <a:p>
            <a:r>
              <a:rPr lang="zh-CN" altLang="zh-CN" sz="4800" dirty="0"/>
              <a:t>信息熵和gini系数</a:t>
            </a:r>
            <a:endParaRPr lang="zh-CN" altLang="en-US" sz="4800" dirty="0"/>
          </a:p>
        </p:txBody>
      </p:sp>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549138" y="1305614"/>
            <a:ext cx="9144000" cy="3209826"/>
          </a:xfrm>
        </p:spPr>
        <p:txBody>
          <a:bodyPr>
            <a:normAutofit lnSpcReduction="10000"/>
          </a:bodyPr>
          <a:lstStyle/>
          <a:p>
            <a:pPr algn="l"/>
            <a:r>
              <a:rPr lang="zh-CN" altLang="zh-CN" dirty="0"/>
              <a:t>熵，gini系数 都是在表达数据的混乱程度，只不过它们的计算方式不同</a:t>
            </a:r>
            <a:r>
              <a:rPr lang="zh-CN" altLang="en-US" dirty="0"/>
              <a:t>，</a:t>
            </a:r>
            <a:r>
              <a:rPr lang="zh-CN" altLang="zh-CN" dirty="0"/>
              <a:t>是同增减的</a:t>
            </a:r>
          </a:p>
          <a:p>
            <a:pPr algn="l"/>
            <a:r>
              <a:rPr lang="en-US" altLang="zh-CN" dirty="0"/>
              <a:t>	</a:t>
            </a:r>
            <a:r>
              <a:rPr lang="zh-CN" altLang="zh-CN" dirty="0"/>
              <a:t>A[1,2,3,1,,2,1]  不纯度高，熵值大</a:t>
            </a:r>
          </a:p>
          <a:p>
            <a:pPr algn="l"/>
            <a:r>
              <a:rPr lang="en-US" altLang="zh-CN" dirty="0"/>
              <a:t>	</a:t>
            </a:r>
            <a:r>
              <a:rPr lang="zh-CN" altLang="zh-CN" dirty="0"/>
              <a:t>B[1,1,1,1,1,2]   纯度高</a:t>
            </a:r>
            <a:endParaRPr lang="en-US" altLang="zh-CN" dirty="0"/>
          </a:p>
          <a:p>
            <a:pPr algn="l"/>
            <a:r>
              <a:rPr lang="en-US" altLang="zh-CN" dirty="0"/>
              <a:t>    </a:t>
            </a:r>
            <a:r>
              <a:rPr lang="zh-CN" altLang="zh-CN" dirty="0"/>
              <a:t>H（X），H（Y）当成它们发生的不确定性</a:t>
            </a:r>
          </a:p>
          <a:p>
            <a:pPr algn="l"/>
            <a:r>
              <a:rPr lang="en-US" altLang="zh-CN" dirty="0"/>
              <a:t>    </a:t>
            </a:r>
            <a:r>
              <a:rPr lang="zh-CN" altLang="zh-CN" dirty="0"/>
              <a:t>P（X）越大-&gt;H（X）值越小 </a:t>
            </a:r>
            <a:endParaRPr lang="en-US" altLang="zh-CN" dirty="0"/>
          </a:p>
          <a:p>
            <a:pPr algn="l"/>
            <a:r>
              <a:rPr lang="en-US" altLang="zh-CN" dirty="0"/>
              <a:t>    </a:t>
            </a:r>
            <a:r>
              <a:rPr lang="zh-CN" altLang="zh-CN" dirty="0"/>
              <a:t>P（X）越小-&gt;H（X）值越大 </a:t>
            </a:r>
          </a:p>
          <a:p>
            <a:pPr algn="l"/>
            <a:r>
              <a:rPr lang="en-US" altLang="zh-CN" dirty="0"/>
              <a:t>                                                  </a:t>
            </a:r>
            <a:endParaRPr lang="zh-CN" altLang="en-US" dirty="0"/>
          </a:p>
        </p:txBody>
      </p:sp>
      <p:pic>
        <p:nvPicPr>
          <p:cNvPr id="4" name="图片 3">
            <a:extLst>
              <a:ext uri="{FF2B5EF4-FFF2-40B4-BE49-F238E27FC236}">
                <a16:creationId xmlns:a16="http://schemas.microsoft.com/office/drawing/2014/main" id="{6F30C7B0-18C3-4239-B493-EE6F98A8DFB8}"/>
              </a:ext>
            </a:extLst>
          </p:cNvPr>
          <p:cNvPicPr/>
          <p:nvPr/>
        </p:nvPicPr>
        <p:blipFill>
          <a:blip r:embed="rId2"/>
          <a:stretch>
            <a:fillRect/>
          </a:stretch>
        </p:blipFill>
        <p:spPr>
          <a:xfrm>
            <a:off x="1694438" y="5486374"/>
            <a:ext cx="3978111" cy="936494"/>
          </a:xfrm>
          <a:prstGeom prst="rect">
            <a:avLst/>
          </a:prstGeom>
        </p:spPr>
      </p:pic>
      <p:pic>
        <p:nvPicPr>
          <p:cNvPr id="5" name="图片 4">
            <a:extLst>
              <a:ext uri="{FF2B5EF4-FFF2-40B4-BE49-F238E27FC236}">
                <a16:creationId xmlns:a16="http://schemas.microsoft.com/office/drawing/2014/main" id="{587239EF-35D5-4A58-BE01-120118D79671}"/>
              </a:ext>
            </a:extLst>
          </p:cNvPr>
          <p:cNvPicPr/>
          <p:nvPr/>
        </p:nvPicPr>
        <p:blipFill>
          <a:blip r:embed="rId3"/>
          <a:stretch>
            <a:fillRect/>
          </a:stretch>
        </p:blipFill>
        <p:spPr>
          <a:xfrm>
            <a:off x="1578389" y="4414225"/>
            <a:ext cx="4268712" cy="994279"/>
          </a:xfrm>
          <a:prstGeom prst="rect">
            <a:avLst/>
          </a:prstGeom>
        </p:spPr>
      </p:pic>
    </p:spTree>
    <p:extLst>
      <p:ext uri="{BB962C8B-B14F-4D97-AF65-F5344CB8AC3E}">
        <p14:creationId xmlns:p14="http://schemas.microsoft.com/office/powerpoint/2010/main" val="299872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556B1-3896-417C-990A-BEF55AAAD95A}"/>
              </a:ext>
            </a:extLst>
          </p:cNvPr>
          <p:cNvSpPr>
            <a:spLocks noGrp="1"/>
          </p:cNvSpPr>
          <p:nvPr>
            <p:ph type="title"/>
          </p:nvPr>
        </p:nvSpPr>
        <p:spPr>
          <a:xfrm>
            <a:off x="838200" y="365125"/>
            <a:ext cx="10515600" cy="709531"/>
          </a:xfrm>
        </p:spPr>
        <p:txBody>
          <a:bodyPr/>
          <a:lstStyle/>
          <a:p>
            <a:r>
              <a:rPr lang="zh-CN" altLang="zh-CN" b="1" dirty="0"/>
              <a:t>随机森林</a:t>
            </a:r>
            <a:r>
              <a:rPr lang="zh-CN" altLang="zh-CN" dirty="0"/>
              <a:t>：</a:t>
            </a:r>
            <a:endParaRPr lang="zh-CN" altLang="en-US" dirty="0"/>
          </a:p>
        </p:txBody>
      </p:sp>
      <p:sp>
        <p:nvSpPr>
          <p:cNvPr id="3" name="内容占位符 2">
            <a:extLst>
              <a:ext uri="{FF2B5EF4-FFF2-40B4-BE49-F238E27FC236}">
                <a16:creationId xmlns:a16="http://schemas.microsoft.com/office/drawing/2014/main" id="{F542A18E-B5B1-4290-94FB-BD3585FB9E78}"/>
              </a:ext>
            </a:extLst>
          </p:cNvPr>
          <p:cNvSpPr>
            <a:spLocks noGrp="1"/>
          </p:cNvSpPr>
          <p:nvPr>
            <p:ph idx="1"/>
          </p:nvPr>
        </p:nvSpPr>
        <p:spPr>
          <a:xfrm>
            <a:off x="838200" y="1014535"/>
            <a:ext cx="10515600" cy="4828930"/>
          </a:xfrm>
        </p:spPr>
        <p:txBody>
          <a:bodyPr>
            <a:normAutofit/>
          </a:bodyPr>
          <a:lstStyle/>
          <a:p>
            <a:r>
              <a:rPr lang="zh-CN" altLang="zh-CN" b="1" dirty="0"/>
              <a:t>随机森林</a:t>
            </a:r>
            <a:r>
              <a:rPr lang="zh-CN" altLang="zh-CN" dirty="0"/>
              <a:t>是一个监督学习算法。 就像你已经看到它的名字一样，它创建了一个森林，并以某种方式使它成为随机的。 它构建的“森林”是决策树的集合体，大部分时间都是用“装袋（bagging）”方法训练的。 装袋方法的总体思路是，多个模型通过组合可以显著的比单个模型要好, 可以用来增加整体效果。</a:t>
            </a:r>
          </a:p>
          <a:p>
            <a:r>
              <a:rPr lang="zh-CN" altLang="zh-CN" dirty="0"/>
              <a:t>简单来说：随机森林建立多个决策树并将它们合并在一起以获得更准确和稳定的预测。</a:t>
            </a:r>
            <a:endParaRPr lang="en-US" altLang="zh-CN" dirty="0"/>
          </a:p>
          <a:p>
            <a:r>
              <a:rPr lang="zh-CN" altLang="zh-CN" dirty="0"/>
              <a:t>随机体现在两个方面，1.数据（训练集中的样本）选择随机（有放回的抽样）2.特征选择随机（无放回的抽样）</a:t>
            </a:r>
            <a:endParaRPr lang="en-US" altLang="zh-CN" dirty="0"/>
          </a:p>
          <a:p>
            <a:r>
              <a:rPr lang="zh-CN" altLang="zh-CN" dirty="0"/>
              <a:t>构建很多树，让每棵树都参与决策，然后综合最后的结果（回归，分类</a:t>
            </a:r>
            <a:r>
              <a:rPr lang="zh-CN" altLang="en-US" dirty="0"/>
              <a:t>，</a:t>
            </a:r>
            <a:r>
              <a:rPr lang="zh-CN" altLang="zh-CN" dirty="0"/>
              <a:t>怎么综合</a:t>
            </a:r>
            <a:r>
              <a:rPr lang="zh-CN" altLang="en-US" dirty="0"/>
              <a:t>？</a:t>
            </a:r>
            <a:r>
              <a:rPr lang="zh-CN" altLang="zh-CN" dirty="0"/>
              <a:t>）</a:t>
            </a:r>
          </a:p>
          <a:p>
            <a:endParaRPr lang="zh-CN" altLang="zh-CN" dirty="0"/>
          </a:p>
          <a:p>
            <a:pPr marL="0" indent="0">
              <a:buNone/>
            </a:pPr>
            <a:endParaRPr lang="zh-CN" altLang="en-US" dirty="0"/>
          </a:p>
        </p:txBody>
      </p:sp>
    </p:spTree>
    <p:extLst>
      <p:ext uri="{BB962C8B-B14F-4D97-AF65-F5344CB8AC3E}">
        <p14:creationId xmlns:p14="http://schemas.microsoft.com/office/powerpoint/2010/main" val="4208184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556B1-3896-417C-990A-BEF55AAAD95A}"/>
              </a:ext>
            </a:extLst>
          </p:cNvPr>
          <p:cNvSpPr>
            <a:spLocks noGrp="1"/>
          </p:cNvSpPr>
          <p:nvPr>
            <p:ph type="title"/>
          </p:nvPr>
        </p:nvSpPr>
        <p:spPr>
          <a:xfrm>
            <a:off x="838200" y="497102"/>
            <a:ext cx="10515600" cy="558702"/>
          </a:xfrm>
        </p:spPr>
        <p:txBody>
          <a:bodyPr>
            <a:normAutofit fontScale="90000"/>
          </a:bodyPr>
          <a:lstStyle/>
          <a:p>
            <a:r>
              <a:rPr lang="zh-CN" altLang="zh-CN" dirty="0"/>
              <a:t>决策树和随机森林之间的区别：</a:t>
            </a:r>
            <a:endParaRPr lang="zh-CN" altLang="en-US" dirty="0"/>
          </a:p>
        </p:txBody>
      </p:sp>
      <p:sp>
        <p:nvSpPr>
          <p:cNvPr id="3" name="内容占位符 2">
            <a:extLst>
              <a:ext uri="{FF2B5EF4-FFF2-40B4-BE49-F238E27FC236}">
                <a16:creationId xmlns:a16="http://schemas.microsoft.com/office/drawing/2014/main" id="{F542A18E-B5B1-4290-94FB-BD3585FB9E78}"/>
              </a:ext>
            </a:extLst>
          </p:cNvPr>
          <p:cNvSpPr>
            <a:spLocks noGrp="1"/>
          </p:cNvSpPr>
          <p:nvPr>
            <p:ph idx="1"/>
          </p:nvPr>
        </p:nvSpPr>
        <p:spPr>
          <a:xfrm>
            <a:off x="838200" y="1253331"/>
            <a:ext cx="10515600" cy="4351338"/>
          </a:xfrm>
        </p:spPr>
        <p:txBody>
          <a:bodyPr>
            <a:normAutofit fontScale="92500" lnSpcReduction="10000"/>
          </a:bodyPr>
          <a:lstStyle/>
          <a:p>
            <a:r>
              <a:rPr lang="zh-CN" altLang="zh-CN" dirty="0"/>
              <a:t>就像我之前提到的，</a:t>
            </a:r>
            <a:r>
              <a:rPr lang="zh-CN" altLang="zh-CN" b="1" dirty="0"/>
              <a:t>随机森林是决策树的集合，但是有一些区别。</a:t>
            </a:r>
            <a:endParaRPr lang="zh-CN" altLang="zh-CN" dirty="0"/>
          </a:p>
          <a:p>
            <a:r>
              <a:rPr lang="zh-CN" altLang="zh-CN" dirty="0"/>
              <a:t>如果您将具有特征和标签的训练数据集输入到决策树中，它将制定一些规则集，这些规则被用于预测。</a:t>
            </a:r>
          </a:p>
          <a:p>
            <a:r>
              <a:rPr lang="zh-CN" altLang="zh-CN" dirty="0"/>
              <a:t>例如，如果您想预测某人是否会点击在线广告，则可以收集该广告的过去点击人员以及描述其决定的某些功能。如果将特征和标签放入决策树中，它将生成节点和一些规则。然后你可以预测广告是否会被点击。当决策树生成节点和规则时，它通常使用信息增益和基尼指数计算。相比之下，随机森林是随机的。</a:t>
            </a:r>
          </a:p>
          <a:p>
            <a:r>
              <a:rPr lang="zh-CN" altLang="zh-CN" dirty="0"/>
              <a:t>另一个区别是“深度”</a:t>
            </a:r>
            <a:r>
              <a:rPr lang="zh-CN" altLang="zh-CN" b="1" dirty="0"/>
              <a:t>决策树可能会因过拟合而受到影响。随机森林可防止大部分过拟合</a:t>
            </a:r>
            <a:r>
              <a:rPr lang="zh-CN" altLang="zh-CN" dirty="0"/>
              <a:t>，方法是创建随机的特征子集并使用这些子集构建较小的子树。之后，它组合这些子树。请注意，这也会使计算速度变慢，这取决于随机森林构建的子树数量</a:t>
            </a:r>
          </a:p>
          <a:p>
            <a:endParaRPr lang="zh-CN" altLang="en-US" dirty="0"/>
          </a:p>
        </p:txBody>
      </p:sp>
    </p:spTree>
    <p:extLst>
      <p:ext uri="{BB962C8B-B14F-4D97-AF65-F5344CB8AC3E}">
        <p14:creationId xmlns:p14="http://schemas.microsoft.com/office/powerpoint/2010/main" val="3174772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556B1-3896-417C-990A-BEF55AAAD95A}"/>
              </a:ext>
            </a:extLst>
          </p:cNvPr>
          <p:cNvSpPr>
            <a:spLocks noGrp="1"/>
          </p:cNvSpPr>
          <p:nvPr>
            <p:ph type="title"/>
          </p:nvPr>
        </p:nvSpPr>
        <p:spPr>
          <a:xfrm>
            <a:off x="1139858" y="382832"/>
            <a:ext cx="2715705" cy="596409"/>
          </a:xfrm>
        </p:spPr>
        <p:txBody>
          <a:bodyPr>
            <a:normAutofit fontScale="90000"/>
          </a:bodyPr>
          <a:lstStyle/>
          <a:p>
            <a:r>
              <a:rPr lang="zh-CN" altLang="zh-CN" dirty="0"/>
              <a:t>总结</a:t>
            </a:r>
            <a:r>
              <a:rPr lang="zh-CN" altLang="en-US" b="1" dirty="0"/>
              <a:t>：</a:t>
            </a:r>
            <a:endParaRPr lang="zh-CN" altLang="en-US" dirty="0"/>
          </a:p>
        </p:txBody>
      </p:sp>
      <p:sp>
        <p:nvSpPr>
          <p:cNvPr id="3" name="内容占位符 2">
            <a:extLst>
              <a:ext uri="{FF2B5EF4-FFF2-40B4-BE49-F238E27FC236}">
                <a16:creationId xmlns:a16="http://schemas.microsoft.com/office/drawing/2014/main" id="{F542A18E-B5B1-4290-94FB-BD3585FB9E78}"/>
              </a:ext>
            </a:extLst>
          </p:cNvPr>
          <p:cNvSpPr>
            <a:spLocks noGrp="1"/>
          </p:cNvSpPr>
          <p:nvPr>
            <p:ph idx="1"/>
          </p:nvPr>
        </p:nvSpPr>
        <p:spPr>
          <a:xfrm>
            <a:off x="838200" y="1253331"/>
            <a:ext cx="10515600" cy="4351338"/>
          </a:xfrm>
        </p:spPr>
        <p:txBody>
          <a:bodyPr>
            <a:normAutofit/>
          </a:bodyPr>
          <a:lstStyle/>
          <a:p>
            <a:r>
              <a:rPr lang="zh-CN" altLang="zh-CN" dirty="0"/>
              <a:t>随机森林是一个很好的算法，可以在模型开发初期了解它是如何执行的，并且由于其简单性，很难构建“坏”随机森林。如果您需要在短时间内开发模型，该算法也是一个很好的选择。最重要的是，它可以只是您的特征的重要性。</a:t>
            </a:r>
          </a:p>
          <a:p>
            <a:r>
              <a:rPr lang="zh-CN" altLang="zh-CN" dirty="0"/>
              <a:t>随机森林在性能方面也很难被击败。当然，你可能总能找到一个性能更好的模型，比如神经网络，但是这些模型通常需要更多的时间来开发。最重要的是，它们可以处理许多不同的特征类型，如二元的，数字的。</a:t>
            </a:r>
          </a:p>
          <a:p>
            <a:r>
              <a:rPr lang="zh-CN" altLang="zh-CN" dirty="0"/>
              <a:t>总的来说，随机森林是一个（基本上）快速，简单和灵活的工具，尽管它有其局限性</a:t>
            </a:r>
          </a:p>
        </p:txBody>
      </p:sp>
    </p:spTree>
    <p:extLst>
      <p:ext uri="{BB962C8B-B14F-4D97-AF65-F5344CB8AC3E}">
        <p14:creationId xmlns:p14="http://schemas.microsoft.com/office/powerpoint/2010/main" val="95619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67E169-DB52-4BF1-A36D-16107992AC8F}"/>
              </a:ext>
            </a:extLst>
          </p:cNvPr>
          <p:cNvSpPr>
            <a:spLocks noGrp="1"/>
          </p:cNvSpPr>
          <p:nvPr>
            <p:ph idx="1"/>
          </p:nvPr>
        </p:nvSpPr>
        <p:spPr>
          <a:xfrm>
            <a:off x="838200" y="1914410"/>
            <a:ext cx="10515600" cy="3029179"/>
          </a:xfrm>
        </p:spPr>
        <p:txBody>
          <a:bodyPr/>
          <a:lstStyle/>
          <a:p>
            <a:pPr marL="0" indent="0">
              <a:buNone/>
            </a:pPr>
            <a:r>
              <a:rPr lang="en-US" altLang="zh-CN" i="1" dirty="0"/>
              <a:t>class </a:t>
            </a:r>
            <a:r>
              <a:rPr lang="en-US" altLang="zh-CN" dirty="0" err="1"/>
              <a:t>sklearn.tree.DecisionTreeClassifier</a:t>
            </a:r>
            <a:r>
              <a:rPr lang="en-US" altLang="zh-CN" dirty="0"/>
              <a:t> (</a:t>
            </a:r>
            <a:r>
              <a:rPr lang="en-US" altLang="zh-CN" i="1" dirty="0"/>
              <a:t>criterion=’</a:t>
            </a:r>
            <a:r>
              <a:rPr lang="en-US" altLang="zh-CN" i="1" dirty="0" err="1"/>
              <a:t>gini</a:t>
            </a:r>
            <a:r>
              <a:rPr lang="en-US" altLang="zh-CN" i="1" dirty="0"/>
              <a:t>’</a:t>
            </a:r>
            <a:r>
              <a:rPr lang="en-US" altLang="zh-CN" dirty="0"/>
              <a:t>, </a:t>
            </a:r>
            <a:r>
              <a:rPr lang="en-US" altLang="zh-CN" i="1" dirty="0"/>
              <a:t>splitter=’best’</a:t>
            </a:r>
            <a:r>
              <a:rPr lang="en-US" altLang="zh-CN" dirty="0"/>
              <a:t>, </a:t>
            </a:r>
            <a:r>
              <a:rPr lang="en-US" altLang="zh-CN" i="1" dirty="0" err="1"/>
              <a:t>max_depth</a:t>
            </a:r>
            <a:r>
              <a:rPr lang="en-US" altLang="zh-CN" i="1" dirty="0"/>
              <a:t>=None</a:t>
            </a:r>
            <a:r>
              <a:rPr lang="en-US" altLang="zh-CN" dirty="0"/>
              <a:t>,</a:t>
            </a:r>
            <a:br>
              <a:rPr lang="en-US" altLang="zh-CN" dirty="0"/>
            </a:br>
            <a:r>
              <a:rPr lang="en-US" altLang="zh-CN" i="1" dirty="0" err="1"/>
              <a:t>min_samples_split</a:t>
            </a:r>
            <a:r>
              <a:rPr lang="en-US" altLang="zh-CN" i="1" dirty="0"/>
              <a:t>=2</a:t>
            </a:r>
            <a:r>
              <a:rPr lang="en-US" altLang="zh-CN" dirty="0"/>
              <a:t>, </a:t>
            </a:r>
            <a:r>
              <a:rPr lang="en-US" altLang="zh-CN" i="1" dirty="0" err="1"/>
              <a:t>min_samples_leaf</a:t>
            </a:r>
            <a:r>
              <a:rPr lang="en-US" altLang="zh-CN" i="1" dirty="0"/>
              <a:t>=1</a:t>
            </a:r>
            <a:r>
              <a:rPr lang="en-US" altLang="zh-CN" dirty="0"/>
              <a:t>, </a:t>
            </a:r>
            <a:r>
              <a:rPr lang="en-US" altLang="zh-CN" i="1" dirty="0" err="1"/>
              <a:t>min_weight_fraction_leaf</a:t>
            </a:r>
            <a:r>
              <a:rPr lang="en-US" altLang="zh-CN" i="1" dirty="0"/>
              <a:t>=0.0</a:t>
            </a:r>
            <a:r>
              <a:rPr lang="en-US" altLang="zh-CN" dirty="0"/>
              <a:t>, </a:t>
            </a:r>
            <a:r>
              <a:rPr lang="en-US" altLang="zh-CN" i="1" dirty="0" err="1"/>
              <a:t>max_features</a:t>
            </a:r>
            <a:r>
              <a:rPr lang="en-US" altLang="zh-CN" i="1" dirty="0"/>
              <a:t>=None</a:t>
            </a:r>
            <a:r>
              <a:rPr lang="en-US" altLang="zh-CN" dirty="0"/>
              <a:t>,</a:t>
            </a:r>
            <a:br>
              <a:rPr lang="en-US" altLang="zh-CN" dirty="0"/>
            </a:br>
            <a:r>
              <a:rPr lang="en-US" altLang="zh-CN" i="1" dirty="0" err="1"/>
              <a:t>random_state</a:t>
            </a:r>
            <a:r>
              <a:rPr lang="en-US" altLang="zh-CN" i="1" dirty="0"/>
              <a:t>=None</a:t>
            </a:r>
            <a:r>
              <a:rPr lang="en-US" altLang="zh-CN" dirty="0"/>
              <a:t>, </a:t>
            </a:r>
            <a:r>
              <a:rPr lang="en-US" altLang="zh-CN" i="1" dirty="0" err="1"/>
              <a:t>max_leaf_nodes</a:t>
            </a:r>
            <a:r>
              <a:rPr lang="en-US" altLang="zh-CN" i="1" dirty="0"/>
              <a:t>=None</a:t>
            </a:r>
            <a:r>
              <a:rPr lang="en-US" altLang="zh-CN" dirty="0"/>
              <a:t>, </a:t>
            </a:r>
            <a:r>
              <a:rPr lang="en-US" altLang="zh-CN" i="1" dirty="0" err="1"/>
              <a:t>min_impurity_decrease</a:t>
            </a:r>
            <a:r>
              <a:rPr lang="en-US" altLang="zh-CN" i="1" dirty="0"/>
              <a:t>=0.0</a:t>
            </a:r>
            <a:r>
              <a:rPr lang="en-US" altLang="zh-CN" dirty="0"/>
              <a:t>, </a:t>
            </a:r>
            <a:r>
              <a:rPr lang="en-US" altLang="zh-CN" i="1" dirty="0" err="1"/>
              <a:t>min_impurity_split</a:t>
            </a:r>
            <a:r>
              <a:rPr lang="en-US" altLang="zh-CN" i="1" dirty="0"/>
              <a:t>=None</a:t>
            </a:r>
            <a:r>
              <a:rPr lang="en-US" altLang="zh-CN" dirty="0"/>
              <a:t>,</a:t>
            </a:r>
            <a:br>
              <a:rPr lang="en-US" altLang="zh-CN" dirty="0"/>
            </a:br>
            <a:r>
              <a:rPr lang="en-US" altLang="zh-CN" i="1" dirty="0" err="1"/>
              <a:t>class_weight</a:t>
            </a:r>
            <a:r>
              <a:rPr lang="en-US" altLang="zh-CN" i="1" dirty="0"/>
              <a:t>=None</a:t>
            </a:r>
            <a:r>
              <a:rPr lang="en-US" altLang="zh-CN" dirty="0"/>
              <a:t>, </a:t>
            </a:r>
            <a:r>
              <a:rPr lang="en-US" altLang="zh-CN" i="1" dirty="0"/>
              <a:t>presort=False</a:t>
            </a:r>
            <a:r>
              <a:rPr lang="en-US" altLang="zh-CN" dirty="0"/>
              <a:t>) </a:t>
            </a:r>
            <a:endParaRPr lang="zh-CN" altLang="en-US" dirty="0"/>
          </a:p>
        </p:txBody>
      </p:sp>
    </p:spTree>
    <p:extLst>
      <p:ext uri="{BB962C8B-B14F-4D97-AF65-F5344CB8AC3E}">
        <p14:creationId xmlns:p14="http://schemas.microsoft.com/office/powerpoint/2010/main" val="152757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B873A-A396-4EA2-BCD6-B050AF14B453}"/>
              </a:ext>
            </a:extLst>
          </p:cNvPr>
          <p:cNvSpPr>
            <a:spLocks noGrp="1"/>
          </p:cNvSpPr>
          <p:nvPr>
            <p:ph type="title"/>
          </p:nvPr>
        </p:nvSpPr>
        <p:spPr>
          <a:xfrm>
            <a:off x="838200" y="365126"/>
            <a:ext cx="10515600" cy="681250"/>
          </a:xfrm>
        </p:spPr>
        <p:txBody>
          <a:bodyPr>
            <a:normAutofit fontScale="90000"/>
          </a:bodyPr>
          <a:lstStyle/>
          <a:p>
            <a:r>
              <a:rPr lang="zh-CN" altLang="en-US" dirty="0"/>
              <a:t>重要参数：</a:t>
            </a:r>
          </a:p>
        </p:txBody>
      </p:sp>
      <p:sp>
        <p:nvSpPr>
          <p:cNvPr id="3" name="内容占位符 2">
            <a:extLst>
              <a:ext uri="{FF2B5EF4-FFF2-40B4-BE49-F238E27FC236}">
                <a16:creationId xmlns:a16="http://schemas.microsoft.com/office/drawing/2014/main" id="{E1C6A608-33D6-4C98-A347-56511BE57E29}"/>
              </a:ext>
            </a:extLst>
          </p:cNvPr>
          <p:cNvSpPr>
            <a:spLocks noGrp="1"/>
          </p:cNvSpPr>
          <p:nvPr>
            <p:ph idx="1"/>
          </p:nvPr>
        </p:nvSpPr>
        <p:spPr>
          <a:xfrm>
            <a:off x="838200" y="1046377"/>
            <a:ext cx="10515600" cy="4694548"/>
          </a:xfrm>
        </p:spPr>
        <p:txBody>
          <a:bodyPr>
            <a:normAutofit fontScale="85000" lnSpcReduction="20000"/>
          </a:bodyPr>
          <a:lstStyle/>
          <a:p>
            <a:r>
              <a:rPr lang="en-US" altLang="zh-CN" b="1" dirty="0"/>
              <a:t>criterion</a:t>
            </a:r>
            <a:r>
              <a:rPr lang="en-US" altLang="zh-CN" dirty="0"/>
              <a:t> </a:t>
            </a:r>
            <a:br>
              <a:rPr lang="en-US" altLang="zh-CN" dirty="0"/>
            </a:br>
            <a:r>
              <a:rPr lang="en-US" altLang="zh-CN" dirty="0"/>
              <a:t>1</a:t>
            </a:r>
            <a:r>
              <a:rPr lang="zh-CN" altLang="en-US" dirty="0"/>
              <a:t>）输入”</a:t>
            </a:r>
            <a:r>
              <a:rPr lang="en-US" altLang="zh-CN" dirty="0"/>
              <a:t>entropy“</a:t>
            </a:r>
            <a:r>
              <a:rPr lang="zh-CN" altLang="en-US" dirty="0"/>
              <a:t>，使用</a:t>
            </a:r>
            <a:r>
              <a:rPr lang="zh-CN" altLang="en-US" b="1" dirty="0"/>
              <a:t>信息熵</a:t>
            </a:r>
            <a:r>
              <a:rPr lang="zh-CN" altLang="en-US" dirty="0"/>
              <a:t>（</a:t>
            </a:r>
            <a:r>
              <a:rPr lang="en-US" altLang="zh-CN" dirty="0"/>
              <a:t>Entropy</a:t>
            </a:r>
            <a:r>
              <a:rPr lang="zh-CN" altLang="en-US" dirty="0"/>
              <a:t>）</a:t>
            </a:r>
            <a:br>
              <a:rPr lang="zh-CN" altLang="en-US" dirty="0"/>
            </a:br>
            <a:r>
              <a:rPr lang="en-US" altLang="zh-CN" dirty="0"/>
              <a:t>2</a:t>
            </a:r>
            <a:r>
              <a:rPr lang="zh-CN" altLang="en-US" dirty="0"/>
              <a:t>）输入”</a:t>
            </a:r>
            <a:r>
              <a:rPr lang="en-US" altLang="zh-CN" dirty="0" err="1"/>
              <a:t>gini</a:t>
            </a:r>
            <a:r>
              <a:rPr lang="en-US" altLang="zh-CN" dirty="0"/>
              <a:t>“</a:t>
            </a:r>
            <a:r>
              <a:rPr lang="zh-CN" altLang="en-US" dirty="0"/>
              <a:t>，使用</a:t>
            </a:r>
            <a:r>
              <a:rPr lang="zh-CN" altLang="en-US" b="1" dirty="0"/>
              <a:t>基尼系数</a:t>
            </a:r>
            <a:r>
              <a:rPr lang="zh-CN" altLang="en-US" dirty="0"/>
              <a:t>（</a:t>
            </a:r>
            <a:r>
              <a:rPr lang="en-US" altLang="zh-CN" dirty="0"/>
              <a:t>Gini Impurity </a:t>
            </a:r>
            <a:r>
              <a:rPr lang="zh-CN" altLang="en-US" dirty="0"/>
              <a:t>）</a:t>
            </a:r>
            <a:endParaRPr lang="en-US" altLang="zh-CN" dirty="0"/>
          </a:p>
          <a:p>
            <a:r>
              <a:rPr lang="en-US" altLang="zh-CN" b="1" dirty="0" err="1"/>
              <a:t>random_state</a:t>
            </a:r>
            <a:r>
              <a:rPr lang="en-US" altLang="zh-CN" b="1" dirty="0"/>
              <a:t> &amp; splitter</a:t>
            </a:r>
            <a:br>
              <a:rPr lang="en-US" altLang="zh-CN" b="1" dirty="0"/>
            </a:br>
            <a:r>
              <a:rPr lang="en-US" altLang="zh-CN" dirty="0" err="1"/>
              <a:t>random_state</a:t>
            </a:r>
            <a:r>
              <a:rPr lang="zh-CN" altLang="en-US" dirty="0"/>
              <a:t>用来设置分枝中的随机模式的参数，默认</a:t>
            </a:r>
            <a:r>
              <a:rPr lang="en-US" altLang="zh-CN" dirty="0"/>
              <a:t>None</a:t>
            </a:r>
            <a:r>
              <a:rPr lang="zh-CN" altLang="en-US" dirty="0"/>
              <a:t>，在高维度时随机性会表现更明显，低维度的数据</a:t>
            </a:r>
            <a:br>
              <a:rPr lang="zh-CN" altLang="en-US" dirty="0"/>
            </a:br>
            <a:r>
              <a:rPr lang="zh-CN" altLang="en-US" dirty="0"/>
              <a:t>（比如鸢尾花数据集），随机性几乎不会显现。输入任意整数，会一直长出同一棵树，让模型稳定下来。</a:t>
            </a:r>
            <a:br>
              <a:rPr lang="zh-CN" altLang="en-US" dirty="0"/>
            </a:br>
            <a:r>
              <a:rPr lang="en-US" altLang="zh-CN" dirty="0"/>
              <a:t>splitter</a:t>
            </a:r>
            <a:r>
              <a:rPr lang="zh-CN" altLang="en-US" dirty="0"/>
              <a:t>也是用来控制决策树中的随机选项的，有两种输入值，输入”</a:t>
            </a:r>
            <a:r>
              <a:rPr lang="en-US" altLang="zh-CN" dirty="0"/>
              <a:t>best"</a:t>
            </a:r>
            <a:r>
              <a:rPr lang="zh-CN" altLang="en-US" dirty="0"/>
              <a:t>，决策树在分枝时虽然随机，但是还是会</a:t>
            </a:r>
            <a:br>
              <a:rPr lang="zh-CN" altLang="en-US" dirty="0"/>
            </a:br>
            <a:r>
              <a:rPr lang="zh-CN" altLang="en-US" dirty="0"/>
              <a:t>优先选择更重要的特征进行分枝（重要性可以通过属性</a:t>
            </a:r>
            <a:r>
              <a:rPr lang="en-US" altLang="zh-CN" dirty="0" err="1"/>
              <a:t>feature_importances</a:t>
            </a:r>
            <a:r>
              <a:rPr lang="en-US" altLang="zh-CN" dirty="0"/>
              <a:t>_</a:t>
            </a:r>
            <a:r>
              <a:rPr lang="zh-CN" altLang="en-US" dirty="0"/>
              <a:t>查看），输入“</a:t>
            </a:r>
            <a:r>
              <a:rPr lang="en-US" altLang="zh-CN" dirty="0"/>
              <a:t>random"</a:t>
            </a:r>
            <a:r>
              <a:rPr lang="zh-CN" altLang="en-US" dirty="0"/>
              <a:t>，决策树在</a:t>
            </a:r>
            <a:br>
              <a:rPr lang="zh-CN" altLang="en-US" dirty="0"/>
            </a:br>
            <a:r>
              <a:rPr lang="zh-CN" altLang="en-US" dirty="0"/>
              <a:t>分枝时会更加随机，树会因为含有更多的不必要信息而更深更大，并因这些不必要信息而降低对训练集的拟合。这</a:t>
            </a:r>
            <a:br>
              <a:rPr lang="zh-CN" altLang="en-US" dirty="0"/>
            </a:br>
            <a:r>
              <a:rPr lang="zh-CN" altLang="en-US" dirty="0"/>
              <a:t>也是防止过拟合的一种方式。当你预测到你的模型会过拟合，用这两个参数来帮助你降低树建成之后过拟合的可能</a:t>
            </a:r>
            <a:br>
              <a:rPr lang="zh-CN" altLang="en-US" dirty="0"/>
            </a:br>
            <a:r>
              <a:rPr lang="zh-CN" altLang="en-US" dirty="0"/>
              <a:t>性。当然，树一旦建成，我们依然是使用剪枝参数来防止过拟合 </a:t>
            </a:r>
          </a:p>
        </p:txBody>
      </p:sp>
    </p:spTree>
    <p:extLst>
      <p:ext uri="{BB962C8B-B14F-4D97-AF65-F5344CB8AC3E}">
        <p14:creationId xmlns:p14="http://schemas.microsoft.com/office/powerpoint/2010/main" val="610009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1CBF9-15CF-4907-A116-596D17841AF1}"/>
              </a:ext>
            </a:extLst>
          </p:cNvPr>
          <p:cNvSpPr>
            <a:spLocks noGrp="1"/>
          </p:cNvSpPr>
          <p:nvPr>
            <p:ph type="title"/>
          </p:nvPr>
        </p:nvSpPr>
        <p:spPr/>
        <p:txBody>
          <a:bodyPr/>
          <a:lstStyle/>
          <a:p>
            <a:r>
              <a:rPr lang="zh-CN" altLang="en-US" dirty="0"/>
              <a:t>剪枝参数：</a:t>
            </a:r>
          </a:p>
        </p:txBody>
      </p:sp>
      <p:sp>
        <p:nvSpPr>
          <p:cNvPr id="3" name="内容占位符 2">
            <a:extLst>
              <a:ext uri="{FF2B5EF4-FFF2-40B4-BE49-F238E27FC236}">
                <a16:creationId xmlns:a16="http://schemas.microsoft.com/office/drawing/2014/main" id="{4E67E169-DB52-4BF1-A36D-16107992AC8F}"/>
              </a:ext>
            </a:extLst>
          </p:cNvPr>
          <p:cNvSpPr>
            <a:spLocks noGrp="1"/>
          </p:cNvSpPr>
          <p:nvPr>
            <p:ph idx="1"/>
          </p:nvPr>
        </p:nvSpPr>
        <p:spPr/>
        <p:txBody>
          <a:bodyPr>
            <a:normAutofit fontScale="62500" lnSpcReduction="20000"/>
          </a:bodyPr>
          <a:lstStyle/>
          <a:p>
            <a:r>
              <a:rPr lang="en-US" altLang="zh-CN" b="1" dirty="0" err="1"/>
              <a:t>max_depth</a:t>
            </a:r>
            <a:br>
              <a:rPr lang="en-US" altLang="zh-CN" b="1" dirty="0"/>
            </a:br>
            <a:r>
              <a:rPr lang="zh-CN" altLang="en-US" dirty="0"/>
              <a:t>限制树的最大深度，超过设定深度的树枝全部剪掉</a:t>
            </a:r>
            <a:br>
              <a:rPr lang="zh-CN" altLang="en-US" dirty="0"/>
            </a:br>
            <a:r>
              <a:rPr lang="zh-CN" altLang="en-US" dirty="0"/>
              <a:t>这是用得最广泛的剪枝参数，在高维度低样本量时非常有效。决策树多生长一层，对样本量的需求会增加一倍，所</a:t>
            </a:r>
            <a:br>
              <a:rPr lang="zh-CN" altLang="en-US" dirty="0"/>
            </a:br>
            <a:r>
              <a:rPr lang="zh-CN" altLang="en-US" dirty="0"/>
              <a:t>以限制树深度能够有效地限制过拟合。在集成算法中也非常实用。实际使用时，建议从</a:t>
            </a:r>
            <a:r>
              <a:rPr lang="en-US" altLang="zh-CN" dirty="0"/>
              <a:t>=3</a:t>
            </a:r>
            <a:r>
              <a:rPr lang="zh-CN" altLang="en-US" dirty="0"/>
              <a:t>开始尝试，看看拟合的效</a:t>
            </a:r>
            <a:br>
              <a:rPr lang="zh-CN" altLang="en-US" dirty="0"/>
            </a:br>
            <a:r>
              <a:rPr lang="zh-CN" altLang="en-US" dirty="0"/>
              <a:t>果再决定是否增加设定深度。</a:t>
            </a:r>
            <a:br>
              <a:rPr lang="zh-CN" altLang="en-US" dirty="0"/>
            </a:br>
            <a:r>
              <a:rPr lang="en-US" altLang="zh-CN" b="1" dirty="0" err="1"/>
              <a:t>min_samples_leaf</a:t>
            </a:r>
            <a:r>
              <a:rPr lang="en-US" altLang="zh-CN" b="1" dirty="0"/>
              <a:t> &amp; </a:t>
            </a:r>
            <a:r>
              <a:rPr lang="en-US" altLang="zh-CN" b="1" dirty="0" err="1"/>
              <a:t>min_samples_split</a:t>
            </a:r>
            <a:br>
              <a:rPr lang="en-US" altLang="zh-CN" b="1" dirty="0"/>
            </a:br>
            <a:r>
              <a:rPr lang="en-US" altLang="zh-CN" dirty="0" err="1"/>
              <a:t>min_samples_leaf</a:t>
            </a:r>
            <a:r>
              <a:rPr lang="zh-CN" altLang="en-US" dirty="0"/>
              <a:t>限定，一个节点在分枝后的每个子节点都必须包含至少</a:t>
            </a:r>
            <a:r>
              <a:rPr lang="en-US" altLang="zh-CN" dirty="0" err="1"/>
              <a:t>min_samples_leaf</a:t>
            </a:r>
            <a:r>
              <a:rPr lang="zh-CN" altLang="en-US" dirty="0"/>
              <a:t>个训练样本，否则分</a:t>
            </a:r>
            <a:br>
              <a:rPr lang="zh-CN" altLang="en-US" dirty="0"/>
            </a:br>
            <a:r>
              <a:rPr lang="zh-CN" altLang="en-US" dirty="0"/>
              <a:t>枝就不会发生，或者，分枝会朝着满足每个子节点都包含</a:t>
            </a:r>
            <a:r>
              <a:rPr lang="en-US" altLang="zh-CN" dirty="0" err="1"/>
              <a:t>min_samples_leaf</a:t>
            </a:r>
            <a:r>
              <a:rPr lang="zh-CN" altLang="en-US" dirty="0"/>
              <a:t>个样本的方向去发生</a:t>
            </a:r>
            <a:br>
              <a:rPr lang="zh-CN" altLang="en-US" dirty="0"/>
            </a:br>
            <a:r>
              <a:rPr lang="zh-CN" altLang="en-US" dirty="0"/>
              <a:t>一般搭配</a:t>
            </a:r>
            <a:r>
              <a:rPr lang="en-US" altLang="zh-CN" dirty="0" err="1"/>
              <a:t>max_depth</a:t>
            </a:r>
            <a:r>
              <a:rPr lang="zh-CN" altLang="en-US" dirty="0"/>
              <a:t>使用，在回归树中有神奇的效果，可以让模型变得更加平滑。这个参数的数量设置得太小会引</a:t>
            </a:r>
            <a:br>
              <a:rPr lang="zh-CN" altLang="en-US" dirty="0"/>
            </a:br>
            <a:r>
              <a:rPr lang="zh-CN" altLang="en-US" dirty="0"/>
              <a:t>起过拟合，设置得太大就会阻止模型学习数据。一般来说，建议从</a:t>
            </a:r>
            <a:r>
              <a:rPr lang="en-US" altLang="zh-CN" dirty="0"/>
              <a:t>=5</a:t>
            </a:r>
            <a:r>
              <a:rPr lang="zh-CN" altLang="en-US" dirty="0"/>
              <a:t>开始使用。如果叶节点中含有的样本量变化很</a:t>
            </a:r>
            <a:br>
              <a:rPr lang="zh-CN" altLang="en-US" dirty="0"/>
            </a:br>
            <a:r>
              <a:rPr lang="zh-CN" altLang="en-US" dirty="0"/>
              <a:t>大，建议输入浮点数作为样本量的百分比来使用。同时，这个参数可以保证每个叶子的最小尺寸，可以在回归问题</a:t>
            </a:r>
            <a:br>
              <a:rPr lang="zh-CN" altLang="en-US" dirty="0"/>
            </a:br>
            <a:r>
              <a:rPr lang="zh-CN" altLang="en-US" dirty="0"/>
              <a:t>中避免低方差，过拟合的叶子节点出现。对于类别不多的分类问题，</a:t>
            </a:r>
            <a:r>
              <a:rPr lang="en-US" altLang="zh-CN" dirty="0"/>
              <a:t>=1</a:t>
            </a:r>
            <a:r>
              <a:rPr lang="zh-CN" altLang="en-US" dirty="0"/>
              <a:t>通常就是最佳选择。</a:t>
            </a:r>
            <a:br>
              <a:rPr lang="zh-CN" altLang="en-US" dirty="0"/>
            </a:br>
            <a:r>
              <a:rPr lang="en-US" altLang="zh-CN" dirty="0" err="1"/>
              <a:t>min_samples_split</a:t>
            </a:r>
            <a:r>
              <a:rPr lang="zh-CN" altLang="en-US" dirty="0"/>
              <a:t>限定，一个节点必须要包含至少</a:t>
            </a:r>
            <a:r>
              <a:rPr lang="en-US" altLang="zh-CN" dirty="0" err="1"/>
              <a:t>min_samples_split</a:t>
            </a:r>
            <a:r>
              <a:rPr lang="zh-CN" altLang="en-US" dirty="0"/>
              <a:t>个训练样本，这个节点才允许被分枝，否则</a:t>
            </a:r>
            <a:br>
              <a:rPr lang="zh-CN" altLang="en-US" dirty="0"/>
            </a:br>
            <a:r>
              <a:rPr lang="zh-CN" altLang="en-US" dirty="0"/>
              <a:t>分枝就不会发生 </a:t>
            </a:r>
            <a:br>
              <a:rPr lang="zh-CN" altLang="en-US" dirty="0"/>
            </a:br>
            <a:endParaRPr lang="zh-CN" altLang="en-US" dirty="0"/>
          </a:p>
        </p:txBody>
      </p:sp>
    </p:spTree>
    <p:extLst>
      <p:ext uri="{BB962C8B-B14F-4D97-AF65-F5344CB8AC3E}">
        <p14:creationId xmlns:p14="http://schemas.microsoft.com/office/powerpoint/2010/main" val="4062949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67E169-DB52-4BF1-A36D-16107992AC8F}"/>
              </a:ext>
            </a:extLst>
          </p:cNvPr>
          <p:cNvSpPr>
            <a:spLocks noGrp="1"/>
          </p:cNvSpPr>
          <p:nvPr>
            <p:ph idx="1"/>
          </p:nvPr>
        </p:nvSpPr>
        <p:spPr/>
        <p:txBody>
          <a:bodyPr>
            <a:normAutofit fontScale="92500" lnSpcReduction="20000"/>
          </a:bodyPr>
          <a:lstStyle/>
          <a:p>
            <a:r>
              <a:rPr lang="en-US" altLang="zh-CN" b="1" dirty="0" err="1"/>
              <a:t>max_features</a:t>
            </a:r>
            <a:r>
              <a:rPr lang="en-US" altLang="zh-CN" b="1" dirty="0"/>
              <a:t> &amp; </a:t>
            </a:r>
            <a:r>
              <a:rPr lang="en-US" altLang="zh-CN" b="1" dirty="0" err="1"/>
              <a:t>min_impurity_decrease</a:t>
            </a:r>
            <a:br>
              <a:rPr lang="en-US" altLang="zh-CN" b="1" dirty="0"/>
            </a:br>
            <a:r>
              <a:rPr lang="zh-CN" altLang="en-US" dirty="0"/>
              <a:t>一般</a:t>
            </a:r>
            <a:r>
              <a:rPr lang="en-US" altLang="zh-CN" dirty="0" err="1"/>
              <a:t>max_depth</a:t>
            </a:r>
            <a:r>
              <a:rPr lang="zh-CN" altLang="en-US" dirty="0"/>
              <a:t>使用，用作树的”精修“</a:t>
            </a:r>
            <a:br>
              <a:rPr lang="zh-CN" altLang="en-US" dirty="0"/>
            </a:br>
            <a:r>
              <a:rPr lang="en-US" altLang="zh-CN" dirty="0" err="1"/>
              <a:t>max_features</a:t>
            </a:r>
            <a:r>
              <a:rPr lang="zh-CN" altLang="en-US" dirty="0"/>
              <a:t>限制分枝时考虑的特征个数，超过限制个数的特征都会被舍弃。和</a:t>
            </a:r>
            <a:r>
              <a:rPr lang="en-US" altLang="zh-CN" dirty="0" err="1"/>
              <a:t>max_depth</a:t>
            </a:r>
            <a:r>
              <a:rPr lang="zh-CN" altLang="en-US" dirty="0"/>
              <a:t>异曲同工，</a:t>
            </a:r>
            <a:br>
              <a:rPr lang="zh-CN" altLang="en-US" dirty="0"/>
            </a:br>
            <a:r>
              <a:rPr lang="en-US" altLang="zh-CN" dirty="0" err="1"/>
              <a:t>max_features</a:t>
            </a:r>
            <a:r>
              <a:rPr lang="zh-CN" altLang="en-US" dirty="0"/>
              <a:t>是用来限制高维度数据的过拟合的剪枝参数，但其方法比较暴力，是直接限制可以使用的特征数量</a:t>
            </a:r>
            <a:br>
              <a:rPr lang="zh-CN" altLang="en-US" dirty="0"/>
            </a:br>
            <a:r>
              <a:rPr lang="zh-CN" altLang="en-US" dirty="0"/>
              <a:t>而强行使决策树停下的参数，在不知道决策树中的各个特征的重要性的情况下，强行设定这个参数可能会导致模型</a:t>
            </a:r>
            <a:br>
              <a:rPr lang="zh-CN" altLang="en-US" dirty="0"/>
            </a:br>
            <a:r>
              <a:rPr lang="zh-CN" altLang="en-US" dirty="0"/>
              <a:t>学习不足。如果希望通过降维的方式防止过拟合，建议使用</a:t>
            </a:r>
            <a:r>
              <a:rPr lang="en-US" altLang="zh-CN" dirty="0"/>
              <a:t>PCA</a:t>
            </a:r>
            <a:r>
              <a:rPr lang="zh-CN" altLang="en-US" dirty="0"/>
              <a:t>，</a:t>
            </a:r>
            <a:r>
              <a:rPr lang="en-US" altLang="zh-CN" dirty="0"/>
              <a:t>ICA</a:t>
            </a:r>
            <a:r>
              <a:rPr lang="zh-CN" altLang="en-US" dirty="0"/>
              <a:t>或者特征选择模块中的降维算法。</a:t>
            </a:r>
            <a:br>
              <a:rPr lang="zh-CN" altLang="en-US" dirty="0"/>
            </a:br>
            <a:r>
              <a:rPr lang="en-US" altLang="zh-CN" dirty="0" err="1"/>
              <a:t>min_impurity_decrease</a:t>
            </a:r>
            <a:r>
              <a:rPr lang="zh-CN" altLang="en-US" dirty="0"/>
              <a:t>限制信息增益的大小，信息增益小于设定数值的分枝不会发生。这是在</a:t>
            </a:r>
            <a:r>
              <a:rPr lang="en-US" altLang="zh-CN" dirty="0"/>
              <a:t>0.19</a:t>
            </a:r>
            <a:r>
              <a:rPr lang="zh-CN" altLang="en-US" dirty="0"/>
              <a:t>版本中更新的</a:t>
            </a:r>
            <a:br>
              <a:rPr lang="zh-CN" altLang="en-US" dirty="0"/>
            </a:br>
            <a:r>
              <a:rPr lang="zh-CN" altLang="en-US" dirty="0"/>
              <a:t>功能，在</a:t>
            </a:r>
            <a:r>
              <a:rPr lang="en-US" altLang="zh-CN" dirty="0"/>
              <a:t>0.19</a:t>
            </a:r>
            <a:r>
              <a:rPr lang="zh-CN" altLang="en-US" dirty="0"/>
              <a:t>版本之前时使用</a:t>
            </a:r>
            <a:r>
              <a:rPr lang="en-US" altLang="zh-CN" dirty="0" err="1"/>
              <a:t>min_impurity_split</a:t>
            </a:r>
            <a:r>
              <a:rPr lang="en-US" altLang="zh-CN" dirty="0"/>
              <a:t> </a:t>
            </a:r>
            <a:br>
              <a:rPr lang="en-US" altLang="zh-CN" dirty="0"/>
            </a:br>
            <a:endParaRPr lang="zh-CN" altLang="en-US" dirty="0"/>
          </a:p>
        </p:txBody>
      </p:sp>
    </p:spTree>
    <p:extLst>
      <p:ext uri="{BB962C8B-B14F-4D97-AF65-F5344CB8AC3E}">
        <p14:creationId xmlns:p14="http://schemas.microsoft.com/office/powerpoint/2010/main" val="2688103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1CBF9-15CF-4907-A116-596D17841AF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E67E169-DB52-4BF1-A36D-16107992AC8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6440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0E5F-1971-4DA0-854D-C62936F0E2F2}"/>
              </a:ext>
            </a:extLst>
          </p:cNvPr>
          <p:cNvSpPr>
            <a:spLocks noGrp="1"/>
          </p:cNvSpPr>
          <p:nvPr>
            <p:ph type="ctrTitle"/>
          </p:nvPr>
        </p:nvSpPr>
        <p:spPr>
          <a:xfrm>
            <a:off x="1524000" y="333797"/>
            <a:ext cx="9144000" cy="492227"/>
          </a:xfrm>
        </p:spPr>
        <p:txBody>
          <a:bodyPr>
            <a:normAutofit fontScale="90000"/>
          </a:bodyPr>
          <a:lstStyle/>
          <a:p>
            <a:pPr algn="l"/>
            <a:r>
              <a:rPr lang="en-US" altLang="zh-CN" sz="3200" dirty="0"/>
              <a:t>	</a:t>
            </a:r>
            <a:r>
              <a:rPr lang="zh-CN" altLang="en-US" sz="3200" dirty="0"/>
              <a:t>为什么提出信息熵和</a:t>
            </a:r>
            <a:r>
              <a:rPr lang="en-US" altLang="zh-CN" sz="3200" dirty="0"/>
              <a:t>Gini</a:t>
            </a:r>
            <a:r>
              <a:rPr lang="zh-CN" altLang="en-US" sz="3200" dirty="0"/>
              <a:t>系数</a:t>
            </a:r>
          </a:p>
        </p:txBody>
      </p:sp>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524000" y="970680"/>
            <a:ext cx="9144000" cy="2007909"/>
          </a:xfrm>
        </p:spPr>
        <p:txBody>
          <a:bodyPr/>
          <a:lstStyle/>
          <a:p>
            <a:pPr algn="l"/>
            <a:r>
              <a:rPr lang="zh-CN" altLang="en-US" dirty="0"/>
              <a:t>节点的选择</a:t>
            </a:r>
            <a:endParaRPr lang="en-US" altLang="zh-CN" dirty="0"/>
          </a:p>
          <a:p>
            <a:pPr algn="l"/>
            <a:r>
              <a:rPr lang="en-US" altLang="zh-CN" dirty="0"/>
              <a:t>       </a:t>
            </a:r>
            <a:r>
              <a:rPr lang="zh-CN" altLang="zh-CN" dirty="0"/>
              <a:t>决策树的工作方式是以一种贪婪（greedy）的方式迭代式地将数据分成不同的子集</a:t>
            </a:r>
            <a:r>
              <a:rPr lang="zh-CN" altLang="en-US" dirty="0"/>
              <a:t>，</a:t>
            </a:r>
            <a:r>
              <a:rPr lang="zh-CN" altLang="zh-CN" dirty="0"/>
              <a:t>基本想法是随着树深度的增加，节点的熵值迅速地降低。熵值降低的速度越快越好，这样我们有望得到一棵高度最矮的决策树。</a:t>
            </a:r>
          </a:p>
        </p:txBody>
      </p:sp>
      <p:sp>
        <p:nvSpPr>
          <p:cNvPr id="4" name="标题 1">
            <a:extLst>
              <a:ext uri="{FF2B5EF4-FFF2-40B4-BE49-F238E27FC236}">
                <a16:creationId xmlns:a16="http://schemas.microsoft.com/office/drawing/2014/main" id="{8608A77B-7650-433C-8200-E95682521847}"/>
              </a:ext>
            </a:extLst>
          </p:cNvPr>
          <p:cNvSpPr txBox="1">
            <a:spLocks/>
          </p:cNvSpPr>
          <p:nvPr/>
        </p:nvSpPr>
        <p:spPr>
          <a:xfrm>
            <a:off x="2160307" y="3194614"/>
            <a:ext cx="3311951" cy="46877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2900" dirty="0"/>
              <a:t>主要算法</a:t>
            </a:r>
          </a:p>
        </p:txBody>
      </p:sp>
      <p:sp>
        <p:nvSpPr>
          <p:cNvPr id="5" name="副标题 2">
            <a:extLst>
              <a:ext uri="{FF2B5EF4-FFF2-40B4-BE49-F238E27FC236}">
                <a16:creationId xmlns:a16="http://schemas.microsoft.com/office/drawing/2014/main" id="{2007581E-E752-4DEA-BDAD-04986D87D7B6}"/>
              </a:ext>
            </a:extLst>
          </p:cNvPr>
          <p:cNvSpPr txBox="1">
            <a:spLocks/>
          </p:cNvSpPr>
          <p:nvPr/>
        </p:nvSpPr>
        <p:spPr>
          <a:xfrm>
            <a:off x="1476869" y="4214215"/>
            <a:ext cx="3189400" cy="131975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zh-CN" dirty="0"/>
              <a:t> ID3：根据信息增益</a:t>
            </a:r>
          </a:p>
          <a:p>
            <a:pPr algn="l"/>
            <a:r>
              <a:rPr lang="zh-CN" altLang="zh-CN" dirty="0"/>
              <a:t>C4.5：信息增益率</a:t>
            </a:r>
          </a:p>
          <a:p>
            <a:pPr algn="l"/>
            <a:r>
              <a:rPr lang="zh-CN" altLang="zh-CN" dirty="0"/>
              <a:t>CART:</a:t>
            </a:r>
            <a:r>
              <a:rPr lang="en-US" altLang="zh-CN" dirty="0"/>
              <a:t>  </a:t>
            </a:r>
            <a:r>
              <a:rPr lang="zh-CN" altLang="zh-CN" dirty="0"/>
              <a:t>Gini系数</a:t>
            </a:r>
          </a:p>
          <a:p>
            <a:pPr algn="l"/>
            <a:endParaRPr lang="zh-CN" altLang="en-US" dirty="0"/>
          </a:p>
        </p:txBody>
      </p:sp>
      <p:sp>
        <p:nvSpPr>
          <p:cNvPr id="6" name="文本框 5">
            <a:extLst>
              <a:ext uri="{FF2B5EF4-FFF2-40B4-BE49-F238E27FC236}">
                <a16:creationId xmlns:a16="http://schemas.microsoft.com/office/drawing/2014/main" id="{29780866-52F9-43C8-8462-BE8DA3F471FD}"/>
              </a:ext>
            </a:extLst>
          </p:cNvPr>
          <p:cNvSpPr txBox="1"/>
          <p:nvPr/>
        </p:nvSpPr>
        <p:spPr>
          <a:xfrm>
            <a:off x="6719744" y="3141026"/>
            <a:ext cx="1885359" cy="538609"/>
          </a:xfrm>
          <a:prstGeom prst="rect">
            <a:avLst/>
          </a:prstGeom>
          <a:noFill/>
        </p:spPr>
        <p:txBody>
          <a:bodyPr wrap="square" rtlCol="0">
            <a:spAutoFit/>
          </a:bodyPr>
          <a:lstStyle/>
          <a:p>
            <a:r>
              <a:rPr lang="zh-CN" altLang="zh-CN" sz="2900" dirty="0">
                <a:latin typeface="+mj-lt"/>
                <a:ea typeface="+mj-ea"/>
                <a:cs typeface="+mj-cs"/>
              </a:rPr>
              <a:t>评价函数</a:t>
            </a:r>
            <a:r>
              <a:rPr lang="zh-CN" altLang="zh-CN" dirty="0"/>
              <a:t>：</a:t>
            </a:r>
            <a:endParaRPr lang="zh-CN" altLang="en-US" dirty="0"/>
          </a:p>
        </p:txBody>
      </p:sp>
      <p:pic>
        <p:nvPicPr>
          <p:cNvPr id="7" name="图片 6">
            <a:extLst>
              <a:ext uri="{FF2B5EF4-FFF2-40B4-BE49-F238E27FC236}">
                <a16:creationId xmlns:a16="http://schemas.microsoft.com/office/drawing/2014/main" id="{C8889C31-4ECB-4653-98A2-3C227746B5B0}"/>
              </a:ext>
            </a:extLst>
          </p:cNvPr>
          <p:cNvPicPr/>
          <p:nvPr/>
        </p:nvPicPr>
        <p:blipFill>
          <a:blip r:embed="rId2"/>
          <a:stretch>
            <a:fillRect/>
          </a:stretch>
        </p:blipFill>
        <p:spPr>
          <a:xfrm>
            <a:off x="8553260" y="3048084"/>
            <a:ext cx="2900314" cy="724492"/>
          </a:xfrm>
          <a:prstGeom prst="rect">
            <a:avLst/>
          </a:prstGeom>
        </p:spPr>
      </p:pic>
      <p:sp>
        <p:nvSpPr>
          <p:cNvPr id="8" name="文本框 7">
            <a:extLst>
              <a:ext uri="{FF2B5EF4-FFF2-40B4-BE49-F238E27FC236}">
                <a16:creationId xmlns:a16="http://schemas.microsoft.com/office/drawing/2014/main" id="{5215D9E0-FF0D-4B0D-ADF9-92B2E378CFB6}"/>
              </a:ext>
            </a:extLst>
          </p:cNvPr>
          <p:cNvSpPr txBox="1"/>
          <p:nvPr/>
        </p:nvSpPr>
        <p:spPr>
          <a:xfrm>
            <a:off x="6171421" y="4158088"/>
            <a:ext cx="5282153" cy="1494768"/>
          </a:xfrm>
          <a:prstGeom prst="rect">
            <a:avLst/>
          </a:prstGeom>
          <a:noFill/>
        </p:spPr>
        <p:txBody>
          <a:bodyPr wrap="square" rtlCol="0">
            <a:spAutoFit/>
          </a:bodyPr>
          <a:lstStyle/>
          <a:p>
            <a:pPr>
              <a:lnSpc>
                <a:spcPct val="90000"/>
              </a:lnSpc>
              <a:spcBef>
                <a:spcPts val="1000"/>
              </a:spcBef>
            </a:pPr>
            <a:r>
              <a:rPr lang="zh-CN" altLang="zh-CN" sz="2400" dirty="0"/>
              <a:t>（希望它越小越好，类似损失函数了）</a:t>
            </a:r>
          </a:p>
          <a:p>
            <a:pPr>
              <a:lnSpc>
                <a:spcPct val="90000"/>
              </a:lnSpc>
              <a:spcBef>
                <a:spcPts val="1000"/>
              </a:spcBef>
            </a:pPr>
            <a:r>
              <a:rPr lang="zh-CN" altLang="zh-CN" sz="2400" dirty="0"/>
              <a:t> N 是划分给这个叶子节点的样本数</a:t>
            </a:r>
            <a:r>
              <a:rPr lang="zh-CN" altLang="en-US" sz="2400" dirty="0"/>
              <a:t>，</a:t>
            </a:r>
            <a:r>
              <a:rPr lang="zh-CN" altLang="zh-CN" sz="2400" dirty="0"/>
              <a:t>H(t) 这个叶子节点的熵值</a:t>
            </a:r>
          </a:p>
          <a:p>
            <a:endParaRPr lang="zh-CN" altLang="en-US" dirty="0"/>
          </a:p>
        </p:txBody>
      </p:sp>
    </p:spTree>
    <p:extLst>
      <p:ext uri="{BB962C8B-B14F-4D97-AF65-F5344CB8AC3E}">
        <p14:creationId xmlns:p14="http://schemas.microsoft.com/office/powerpoint/2010/main" val="387275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0E5F-1971-4DA0-854D-C62936F0E2F2}"/>
              </a:ext>
            </a:extLst>
          </p:cNvPr>
          <p:cNvSpPr>
            <a:spLocks noGrp="1"/>
          </p:cNvSpPr>
          <p:nvPr>
            <p:ph type="ctrTitle"/>
          </p:nvPr>
        </p:nvSpPr>
        <p:spPr>
          <a:xfrm>
            <a:off x="1524000" y="603889"/>
            <a:ext cx="9144000" cy="649876"/>
          </a:xfrm>
        </p:spPr>
        <p:txBody>
          <a:bodyPr>
            <a:noAutofit/>
          </a:bodyPr>
          <a:lstStyle/>
          <a:p>
            <a:r>
              <a:rPr lang="en-US" altLang="zh-CN" sz="4800" dirty="0"/>
              <a:t>ID3</a:t>
            </a:r>
            <a:endParaRPr lang="zh-CN" altLang="en-US" sz="4800" dirty="0"/>
          </a:p>
        </p:txBody>
      </p:sp>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524000" y="1640264"/>
            <a:ext cx="9144000" cy="3944544"/>
          </a:xfrm>
        </p:spPr>
        <p:txBody>
          <a:bodyPr/>
          <a:lstStyle/>
          <a:p>
            <a:pPr algn="l"/>
            <a:r>
              <a:rPr lang="zh-CN" altLang="zh-CN" dirty="0"/>
              <a:t>从信息论的知识中我们知道：信息</a:t>
            </a:r>
            <a:r>
              <a:rPr lang="zh-CN" altLang="en-US" dirty="0"/>
              <a:t>熵</a:t>
            </a:r>
            <a:r>
              <a:rPr lang="zh-CN" altLang="zh-CN" dirty="0"/>
              <a:t>越大，从而样本纯度越低，。ID3算法的核心思想就是以信息增益来度量特征选择，选择信息增益最大的特征进行分裂。算法采用自顶向下的贪婪搜索遍历可能的决策树空间（C4.5也是贪婪搜索）。其大致步骤为：</a:t>
            </a:r>
          </a:p>
          <a:p>
            <a:pPr algn="l"/>
            <a:r>
              <a:rPr lang="zh-CN" altLang="zh-CN" dirty="0"/>
              <a:t>1.初始化特征集合和数据集合；</a:t>
            </a:r>
          </a:p>
          <a:p>
            <a:pPr algn="l"/>
            <a:r>
              <a:rPr lang="zh-CN" altLang="zh-CN" dirty="0"/>
              <a:t>2.计算数据集合信息熵和所有特征的条件熵，选择信息增益最大的特征作为当前决策节点；</a:t>
            </a:r>
          </a:p>
          <a:p>
            <a:pPr algn="l"/>
            <a:r>
              <a:rPr lang="zh-CN" altLang="zh-CN" dirty="0"/>
              <a:t>3.更新数据集合和特征集合（删除上一步使用的特征，并按照特征值来划分不同分支的数据集合）；</a:t>
            </a:r>
          </a:p>
          <a:p>
            <a:pPr algn="l"/>
            <a:r>
              <a:rPr lang="zh-CN" altLang="zh-CN" dirty="0"/>
              <a:t>4.重复2，3两步，若子集值包含单一特征，则为分支叶子节点。</a:t>
            </a:r>
          </a:p>
          <a:p>
            <a:endParaRPr lang="zh-CN" altLang="en-US" dirty="0"/>
          </a:p>
        </p:txBody>
      </p:sp>
    </p:spTree>
    <p:extLst>
      <p:ext uri="{BB962C8B-B14F-4D97-AF65-F5344CB8AC3E}">
        <p14:creationId xmlns:p14="http://schemas.microsoft.com/office/powerpoint/2010/main" val="388841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0E5F-1971-4DA0-854D-C62936F0E2F2}"/>
              </a:ext>
            </a:extLst>
          </p:cNvPr>
          <p:cNvSpPr>
            <a:spLocks noGrp="1"/>
          </p:cNvSpPr>
          <p:nvPr>
            <p:ph type="ctrTitle"/>
          </p:nvPr>
        </p:nvSpPr>
        <p:spPr>
          <a:xfrm>
            <a:off x="1524000" y="494907"/>
            <a:ext cx="9144000" cy="649876"/>
          </a:xfrm>
        </p:spPr>
        <p:txBody>
          <a:bodyPr>
            <a:normAutofit fontScale="90000"/>
          </a:bodyPr>
          <a:lstStyle/>
          <a:p>
            <a:r>
              <a:rPr lang="zh-CN" altLang="zh-CN" sz="4800" dirty="0"/>
              <a:t>例子：是否去打球</a:t>
            </a:r>
            <a:endParaRPr lang="zh-CN" altLang="en-US" sz="4800" dirty="0"/>
          </a:p>
        </p:txBody>
      </p:sp>
      <p:pic>
        <p:nvPicPr>
          <p:cNvPr id="4" name="图片 3">
            <a:extLst>
              <a:ext uri="{FF2B5EF4-FFF2-40B4-BE49-F238E27FC236}">
                <a16:creationId xmlns:a16="http://schemas.microsoft.com/office/drawing/2014/main" id="{89F41A92-324F-4DF1-BC35-EF199F41BC11}"/>
              </a:ext>
            </a:extLst>
          </p:cNvPr>
          <p:cNvPicPr/>
          <p:nvPr/>
        </p:nvPicPr>
        <p:blipFill>
          <a:blip r:embed="rId2"/>
          <a:stretch>
            <a:fillRect/>
          </a:stretch>
        </p:blipFill>
        <p:spPr>
          <a:xfrm>
            <a:off x="1322895" y="1338606"/>
            <a:ext cx="9546210" cy="5024487"/>
          </a:xfrm>
          <a:prstGeom prst="rect">
            <a:avLst/>
          </a:prstGeom>
        </p:spPr>
      </p:pic>
    </p:spTree>
    <p:extLst>
      <p:ext uri="{BB962C8B-B14F-4D97-AF65-F5344CB8AC3E}">
        <p14:creationId xmlns:p14="http://schemas.microsoft.com/office/powerpoint/2010/main" val="289889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439159" y="595698"/>
            <a:ext cx="9144000" cy="782425"/>
          </a:xfrm>
        </p:spPr>
        <p:txBody>
          <a:bodyPr/>
          <a:lstStyle/>
          <a:p>
            <a:pPr algn="l"/>
            <a:r>
              <a:rPr lang="en-US" altLang="zh-CN" dirty="0"/>
              <a:t>       </a:t>
            </a:r>
            <a:r>
              <a:rPr lang="zh-CN" altLang="zh-CN" dirty="0"/>
              <a:t>在没有给定任何天气信息时，根据历史数据，我们只知道新的一天打球的概率是9/14，不打球的概率是5/14。此时的熵为：</a:t>
            </a:r>
          </a:p>
          <a:p>
            <a:pPr algn="l"/>
            <a:endParaRPr lang="zh-CN" altLang="en-US" dirty="0"/>
          </a:p>
        </p:txBody>
      </p:sp>
      <p:pic>
        <p:nvPicPr>
          <p:cNvPr id="4" name="图片 3">
            <a:extLst>
              <a:ext uri="{FF2B5EF4-FFF2-40B4-BE49-F238E27FC236}">
                <a16:creationId xmlns:a16="http://schemas.microsoft.com/office/drawing/2014/main" id="{E95DE674-9D46-4290-B06B-337D6BB334F8}"/>
              </a:ext>
            </a:extLst>
          </p:cNvPr>
          <p:cNvPicPr/>
          <p:nvPr/>
        </p:nvPicPr>
        <p:blipFill>
          <a:blip r:embed="rId2"/>
          <a:stretch>
            <a:fillRect/>
          </a:stretch>
        </p:blipFill>
        <p:spPr>
          <a:xfrm>
            <a:off x="3022625" y="1503301"/>
            <a:ext cx="4977827" cy="782425"/>
          </a:xfrm>
          <a:prstGeom prst="rect">
            <a:avLst/>
          </a:prstGeom>
        </p:spPr>
      </p:pic>
      <p:pic>
        <p:nvPicPr>
          <p:cNvPr id="5" name="图片 4">
            <a:extLst>
              <a:ext uri="{FF2B5EF4-FFF2-40B4-BE49-F238E27FC236}">
                <a16:creationId xmlns:a16="http://schemas.microsoft.com/office/drawing/2014/main" id="{4FBD95D3-05AA-48D9-B7E0-09938AC0642F}"/>
              </a:ext>
            </a:extLst>
          </p:cNvPr>
          <p:cNvPicPr/>
          <p:nvPr/>
        </p:nvPicPr>
        <p:blipFill>
          <a:blip r:embed="rId3"/>
          <a:stretch>
            <a:fillRect/>
          </a:stretch>
        </p:blipFill>
        <p:spPr>
          <a:xfrm>
            <a:off x="2413031" y="2410904"/>
            <a:ext cx="7196256" cy="4159578"/>
          </a:xfrm>
          <a:prstGeom prst="rect">
            <a:avLst/>
          </a:prstGeom>
        </p:spPr>
      </p:pic>
    </p:spTree>
    <p:extLst>
      <p:ext uri="{BB962C8B-B14F-4D97-AF65-F5344CB8AC3E}">
        <p14:creationId xmlns:p14="http://schemas.microsoft.com/office/powerpoint/2010/main" val="399917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524000" y="987458"/>
            <a:ext cx="9144000" cy="4883084"/>
          </a:xfrm>
        </p:spPr>
        <p:txBody>
          <a:bodyPr>
            <a:normAutofit/>
          </a:bodyPr>
          <a:lstStyle/>
          <a:p>
            <a:pPr algn="l">
              <a:lnSpc>
                <a:spcPct val="100000"/>
              </a:lnSpc>
            </a:pPr>
            <a:r>
              <a:rPr lang="zh-CN" altLang="zh-CN" dirty="0"/>
              <a:t>选择哪个作为第一个节点？（目的是让这棵树最矮，也就是更快做出决策）</a:t>
            </a:r>
          </a:p>
          <a:p>
            <a:pPr algn="l">
              <a:lnSpc>
                <a:spcPct val="100000"/>
              </a:lnSpc>
            </a:pPr>
            <a:r>
              <a:rPr lang="zh-CN" altLang="zh-CN" dirty="0"/>
              <a:t>特征有4个：outook，temperature，humidity，windy。我们首先要决定哪个特征作为树的根节点。</a:t>
            </a:r>
          </a:p>
          <a:p>
            <a:pPr algn="l">
              <a:lnSpc>
                <a:spcPct val="100000"/>
              </a:lnSpc>
            </a:pPr>
            <a:r>
              <a:rPr lang="zh-CN" altLang="zh-CN" dirty="0"/>
              <a:t>对每项指标分别统计：在不同的取值下打球和不打球的次数。</a:t>
            </a:r>
          </a:p>
          <a:p>
            <a:pPr algn="l">
              <a:lnSpc>
                <a:spcPct val="100000"/>
              </a:lnSpc>
            </a:pPr>
            <a:r>
              <a:rPr lang="zh-CN" altLang="zh-CN" dirty="0"/>
              <a:t>下面我们计算当已知变量outlook的值时，信息熵为多少。</a:t>
            </a:r>
          </a:p>
          <a:p>
            <a:pPr algn="l">
              <a:lnSpc>
                <a:spcPct val="100000"/>
              </a:lnSpc>
            </a:pPr>
            <a:r>
              <a:rPr lang="zh-CN" altLang="zh-CN" dirty="0"/>
              <a:t>（5）outlook=sunny时，2/5的概率打球，3/5的概率不打球。entropy=0.971</a:t>
            </a:r>
          </a:p>
          <a:p>
            <a:pPr algn="l">
              <a:lnSpc>
                <a:spcPct val="100000"/>
              </a:lnSpc>
            </a:pPr>
            <a:r>
              <a:rPr lang="zh-CN" altLang="zh-CN" dirty="0"/>
              <a:t>（4）outlook=overcast时，entropy=0 都出去打球了，纯度很高，熵值很低</a:t>
            </a:r>
            <a:r>
              <a:rPr lang="en-US" altLang="zh-CN" dirty="0"/>
              <a:t>   </a:t>
            </a:r>
            <a:r>
              <a:rPr lang="zh-CN" altLang="zh-CN" dirty="0"/>
              <a:t>P（打球）= 1 -&gt;  熵值 = 0 </a:t>
            </a:r>
          </a:p>
          <a:p>
            <a:pPr algn="l">
              <a:lnSpc>
                <a:spcPct val="100000"/>
              </a:lnSpc>
            </a:pPr>
            <a:r>
              <a:rPr lang="zh-CN" altLang="zh-CN" dirty="0"/>
              <a:t>（5）outlook=rainy时，entropy=0.971</a:t>
            </a:r>
          </a:p>
          <a:p>
            <a:pPr algn="l"/>
            <a:endParaRPr lang="zh-CN" altLang="en-US" dirty="0"/>
          </a:p>
        </p:txBody>
      </p:sp>
    </p:spTree>
    <p:extLst>
      <p:ext uri="{BB962C8B-B14F-4D97-AF65-F5344CB8AC3E}">
        <p14:creationId xmlns:p14="http://schemas.microsoft.com/office/powerpoint/2010/main" val="111664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524000" y="1791093"/>
            <a:ext cx="9144000" cy="3355942"/>
          </a:xfrm>
        </p:spPr>
        <p:txBody>
          <a:bodyPr/>
          <a:lstStyle/>
          <a:p>
            <a:pPr algn="l"/>
            <a:r>
              <a:rPr lang="en-US" altLang="zh-CN" dirty="0"/>
              <a:t>       </a:t>
            </a:r>
            <a:r>
              <a:rPr lang="zh-CN" altLang="zh-CN" dirty="0"/>
              <a:t>而根据历史统计数据，outlook取值为sunny、overcast、rainy的概率分别是5/14、4/14、5/14，所以当节点选择outlook进行决策时，信息熵为：5/14×0.971+4/14×0+5/14×0.971=0.693（加权，选择每个分支的概率*每个分支的熵值）</a:t>
            </a:r>
          </a:p>
          <a:p>
            <a:pPr algn="l"/>
            <a:r>
              <a:rPr lang="zh-CN" altLang="zh-CN" dirty="0"/>
              <a:t>这样的话系统熵就从0.940下降到了0.693，信息增溢gain（outlook）为0.940-0.693=0.247同样可以计算出gain（temperature）=0.029，gain（humidity）=0.152，gain（windy）=0.048。</a:t>
            </a:r>
          </a:p>
          <a:p>
            <a:pPr algn="l"/>
            <a:r>
              <a:rPr lang="zh-CN" altLang="zh-CN" dirty="0"/>
              <a:t>gain（outlook）最大（即outlook作为根节点使系统的信息熵下降得最快），所以决策树的根节点就取outlook。</a:t>
            </a:r>
          </a:p>
          <a:p>
            <a:endParaRPr lang="zh-CN" altLang="en-US" dirty="0"/>
          </a:p>
        </p:txBody>
      </p:sp>
      <p:sp>
        <p:nvSpPr>
          <p:cNvPr id="4" name="标题 1">
            <a:extLst>
              <a:ext uri="{FF2B5EF4-FFF2-40B4-BE49-F238E27FC236}">
                <a16:creationId xmlns:a16="http://schemas.microsoft.com/office/drawing/2014/main" id="{45EE0AD2-B3D8-4300-93DB-218913A5E345}"/>
              </a:ext>
            </a:extLst>
          </p:cNvPr>
          <p:cNvSpPr>
            <a:spLocks noGrp="1"/>
          </p:cNvSpPr>
          <p:nvPr>
            <p:ph type="ctrTitle"/>
          </p:nvPr>
        </p:nvSpPr>
        <p:spPr>
          <a:xfrm>
            <a:off x="1398310" y="551739"/>
            <a:ext cx="4697690" cy="649876"/>
          </a:xfrm>
        </p:spPr>
        <p:txBody>
          <a:bodyPr>
            <a:noAutofit/>
          </a:bodyPr>
          <a:lstStyle/>
          <a:p>
            <a:pPr algn="l"/>
            <a:r>
              <a:rPr lang="zh-CN" altLang="zh-CN" sz="4400" dirty="0"/>
              <a:t>信息增益的公式</a:t>
            </a:r>
            <a:endParaRPr lang="zh-CN" altLang="en-US" sz="4400" dirty="0"/>
          </a:p>
        </p:txBody>
      </p:sp>
      <p:pic>
        <p:nvPicPr>
          <p:cNvPr id="5" name="图片 4">
            <a:extLst>
              <a:ext uri="{FF2B5EF4-FFF2-40B4-BE49-F238E27FC236}">
                <a16:creationId xmlns:a16="http://schemas.microsoft.com/office/drawing/2014/main" id="{377EBC64-9FFB-4865-8432-24BE85866978}"/>
              </a:ext>
            </a:extLst>
          </p:cNvPr>
          <p:cNvPicPr/>
          <p:nvPr/>
        </p:nvPicPr>
        <p:blipFill>
          <a:blip r:embed="rId2"/>
          <a:stretch>
            <a:fillRect/>
          </a:stretch>
        </p:blipFill>
        <p:spPr>
          <a:xfrm>
            <a:off x="6196555" y="401515"/>
            <a:ext cx="4697688" cy="800100"/>
          </a:xfrm>
          <a:prstGeom prst="rect">
            <a:avLst/>
          </a:prstGeom>
        </p:spPr>
      </p:pic>
    </p:spTree>
    <p:extLst>
      <p:ext uri="{BB962C8B-B14F-4D97-AF65-F5344CB8AC3E}">
        <p14:creationId xmlns:p14="http://schemas.microsoft.com/office/powerpoint/2010/main" val="300917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F620219-A816-4C64-8206-10EAEBC281EE}"/>
              </a:ext>
            </a:extLst>
          </p:cNvPr>
          <p:cNvSpPr>
            <a:spLocks noGrp="1"/>
          </p:cNvSpPr>
          <p:nvPr>
            <p:ph type="subTitle" idx="1"/>
          </p:nvPr>
        </p:nvSpPr>
        <p:spPr>
          <a:xfrm>
            <a:off x="1524000" y="1873577"/>
            <a:ext cx="9144000" cy="3110846"/>
          </a:xfrm>
        </p:spPr>
        <p:txBody>
          <a:bodyPr/>
          <a:lstStyle/>
          <a:p>
            <a:pPr algn="l"/>
            <a:r>
              <a:rPr lang="zh-CN" altLang="zh-CN" dirty="0"/>
              <a:t>决策树每进行一次分支，使得熵值下降，纯度上升，每次都选用不纯度下降最快（信息增益最大）的那个作为分支节点</a:t>
            </a:r>
          </a:p>
          <a:p>
            <a:pPr algn="l"/>
            <a:r>
              <a:rPr lang="zh-CN" altLang="zh-CN" dirty="0"/>
              <a:t>	然后递归的构造其他节点 三种情况导致递归返回</a:t>
            </a:r>
          </a:p>
          <a:p>
            <a:pPr lvl="0" algn="l"/>
            <a:r>
              <a:rPr lang="en-US" altLang="zh-CN" dirty="0"/>
              <a:t>1.</a:t>
            </a:r>
            <a:r>
              <a:rPr lang="zh-CN" altLang="zh-CN" dirty="0"/>
              <a:t>当前节点包含的样本完全属于同一类别，无需划分</a:t>
            </a:r>
          </a:p>
          <a:p>
            <a:pPr lvl="0" algn="l"/>
            <a:r>
              <a:rPr lang="en-US" altLang="zh-CN" dirty="0"/>
              <a:t>2.</a:t>
            </a:r>
            <a:r>
              <a:rPr lang="zh-CN" altLang="zh-CN" dirty="0"/>
              <a:t>当前属性集为空，或是所有样本在所有属性上取值相同，无法划分</a:t>
            </a:r>
          </a:p>
          <a:p>
            <a:pPr lvl="0" algn="l"/>
            <a:r>
              <a:rPr lang="en-US" altLang="zh-CN" dirty="0"/>
              <a:t>3.</a:t>
            </a:r>
            <a:r>
              <a:rPr lang="zh-CN" altLang="zh-CN" dirty="0"/>
              <a:t>当前节点包含样本集合为空，不能划分</a:t>
            </a:r>
          </a:p>
          <a:p>
            <a:endParaRPr lang="zh-CN" altLang="en-US" dirty="0"/>
          </a:p>
        </p:txBody>
      </p:sp>
    </p:spTree>
    <p:extLst>
      <p:ext uri="{BB962C8B-B14F-4D97-AF65-F5344CB8AC3E}">
        <p14:creationId xmlns:p14="http://schemas.microsoft.com/office/powerpoint/2010/main" val="37166852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3847</Words>
  <Application>Microsoft Office PowerPoint</Application>
  <PresentationFormat>宽屏</PresentationFormat>
  <Paragraphs>119</Paragraphs>
  <Slides>27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等线</vt:lpstr>
      <vt:lpstr>等线 Light</vt:lpstr>
      <vt:lpstr>Arial</vt:lpstr>
      <vt:lpstr>Office 主题​​</vt:lpstr>
      <vt:lpstr>决策树</vt:lpstr>
      <vt:lpstr>信息熵和gini系数</vt:lpstr>
      <vt:lpstr> 为什么提出信息熵和Gini系数</vt:lpstr>
      <vt:lpstr>ID3</vt:lpstr>
      <vt:lpstr>例子：是否去打球</vt:lpstr>
      <vt:lpstr>PowerPoint 演示文稿</vt:lpstr>
      <vt:lpstr>PowerPoint 演示文稿</vt:lpstr>
      <vt:lpstr>信息增益的公式</vt:lpstr>
      <vt:lpstr>PowerPoint 演示文稿</vt:lpstr>
      <vt:lpstr>ID3的缺点：</vt:lpstr>
      <vt:lpstr>因此提出C4.5 根据信息增益率去选择需要分支的节点</vt:lpstr>
      <vt:lpstr>这里需要注意，信息增益率对可取值较少的特征有所偏好（分母越小，整体越大），因此 C4.5 并不是直接用增益率最大的特征进行划分，而是使用一个启发式方法：先从候选划分特征中找到信息增益高于平均值的特征，再从中选择增益率最高的。</vt:lpstr>
      <vt:lpstr>缺点：</vt:lpstr>
      <vt:lpstr>3. CART（Classification and Regression Tree，分类回归树）</vt:lpstr>
      <vt:lpstr>优点：</vt:lpstr>
      <vt:lpstr>针对过拟合（数据中有噪声）的策略： </vt:lpstr>
      <vt:lpstr>后减枝：</vt:lpstr>
      <vt:lpstr>基于代价复杂度的剪枝：</vt:lpstr>
      <vt:lpstr>最后通过总结的方式对比下 ID3、C4.5 和 CART 三者之间的差异。</vt:lpstr>
      <vt:lpstr>随机森林：</vt:lpstr>
      <vt:lpstr>决策树和随机森林之间的区别：</vt:lpstr>
      <vt:lpstr>总结：</vt:lpstr>
      <vt:lpstr>PowerPoint 演示文稿</vt:lpstr>
      <vt:lpstr>重要参数：</vt:lpstr>
      <vt:lpstr>剪枝参数：</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dc:title>
  <dc:creator>feng hao</dc:creator>
  <cp:lastModifiedBy>feng hao</cp:lastModifiedBy>
  <cp:revision>21</cp:revision>
  <dcterms:created xsi:type="dcterms:W3CDTF">2020-07-13T01:53:16Z</dcterms:created>
  <dcterms:modified xsi:type="dcterms:W3CDTF">2020-07-14T03:51:27Z</dcterms:modified>
</cp:coreProperties>
</file>