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313" r:id="rId10"/>
    <p:sldId id="314" r:id="rId11"/>
    <p:sldId id="315" r:id="rId12"/>
    <p:sldId id="316" r:id="rId13"/>
    <p:sldId id="274" r:id="rId14"/>
    <p:sldId id="275" r:id="rId15"/>
    <p:sldId id="276" r:id="rId16"/>
    <p:sldId id="266" r:id="rId17"/>
    <p:sldId id="277" r:id="rId18"/>
    <p:sldId id="278" r:id="rId19"/>
    <p:sldId id="295" r:id="rId20"/>
    <p:sldId id="294" r:id="rId21"/>
    <p:sldId id="287" r:id="rId22"/>
    <p:sldId id="288" r:id="rId23"/>
    <p:sldId id="289" r:id="rId24"/>
    <p:sldId id="290" r:id="rId25"/>
    <p:sldId id="291" r:id="rId26"/>
    <p:sldId id="292" r:id="rId27"/>
    <p:sldId id="293" r:id="rId28"/>
    <p:sldId id="279" r:id="rId29"/>
    <p:sldId id="280" r:id="rId30"/>
    <p:sldId id="296" r:id="rId31"/>
    <p:sldId id="297" r:id="rId32"/>
    <p:sldId id="298" r:id="rId33"/>
    <p:sldId id="299" r:id="rId34"/>
    <p:sldId id="300" r:id="rId35"/>
    <p:sldId id="301" r:id="rId36"/>
    <p:sldId id="302" r:id="rId37"/>
    <p:sldId id="303" r:id="rId38"/>
    <p:sldId id="281" r:id="rId39"/>
    <p:sldId id="282" r:id="rId40"/>
    <p:sldId id="304" r:id="rId41"/>
    <p:sldId id="305" r:id="rId42"/>
    <p:sldId id="306" r:id="rId43"/>
    <p:sldId id="307" r:id="rId44"/>
    <p:sldId id="308" r:id="rId45"/>
    <p:sldId id="309" r:id="rId46"/>
    <p:sldId id="310" r:id="rId47"/>
    <p:sldId id="311" r:id="rId48"/>
    <p:sldId id="312"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2DEFA-EB14-419F-B57C-2FD489B73F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DAF811C-5C0A-4D5A-83B6-C68769819D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EE2B744-C1A6-4DC0-9FDF-E5D51DB5F317}"/>
              </a:ext>
            </a:extLst>
          </p:cNvPr>
          <p:cNvSpPr>
            <a:spLocks noGrp="1"/>
          </p:cNvSpPr>
          <p:nvPr>
            <p:ph type="dt" sz="half" idx="10"/>
          </p:nvPr>
        </p:nvSpPr>
        <p:spPr/>
        <p:txBody>
          <a:bodyPr/>
          <a:lstStyle/>
          <a:p>
            <a:fld id="{6B252AFD-D4C0-4610-8EAA-10D988CBAD6B}" type="datetimeFigureOut">
              <a:rPr lang="zh-CN" altLang="en-US" smtClean="0"/>
              <a:t>2020/7/28</a:t>
            </a:fld>
            <a:endParaRPr lang="zh-CN" altLang="en-US"/>
          </a:p>
        </p:txBody>
      </p:sp>
      <p:sp>
        <p:nvSpPr>
          <p:cNvPr id="5" name="页脚占位符 4">
            <a:extLst>
              <a:ext uri="{FF2B5EF4-FFF2-40B4-BE49-F238E27FC236}">
                <a16:creationId xmlns:a16="http://schemas.microsoft.com/office/drawing/2014/main" id="{8F1DB4E5-3258-4DF3-8FA6-3B0F5150D9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0F7F7E-729B-4BCB-B9C7-342CEA754272}"/>
              </a:ext>
            </a:extLst>
          </p:cNvPr>
          <p:cNvSpPr>
            <a:spLocks noGrp="1"/>
          </p:cNvSpPr>
          <p:nvPr>
            <p:ph type="sldNum" sz="quarter" idx="12"/>
          </p:nvPr>
        </p:nvSpPr>
        <p:spPr/>
        <p:txBody>
          <a:bodyPr/>
          <a:lstStyle/>
          <a:p>
            <a:fld id="{4BFDD83F-48E3-47F9-BFB0-0536192327CA}" type="slidenum">
              <a:rPr lang="zh-CN" altLang="en-US" smtClean="0"/>
              <a:t>‹#›</a:t>
            </a:fld>
            <a:endParaRPr lang="zh-CN" altLang="en-US"/>
          </a:p>
        </p:txBody>
      </p:sp>
    </p:spTree>
    <p:extLst>
      <p:ext uri="{BB962C8B-B14F-4D97-AF65-F5344CB8AC3E}">
        <p14:creationId xmlns:p14="http://schemas.microsoft.com/office/powerpoint/2010/main" val="1789141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5A732-9E63-4DCA-83AE-100593B9227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3187238-20FA-4CBC-874C-7B850A80154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801902-B319-43F7-A08F-B6DB8B277E0F}"/>
              </a:ext>
            </a:extLst>
          </p:cNvPr>
          <p:cNvSpPr>
            <a:spLocks noGrp="1"/>
          </p:cNvSpPr>
          <p:nvPr>
            <p:ph type="dt" sz="half" idx="10"/>
          </p:nvPr>
        </p:nvSpPr>
        <p:spPr/>
        <p:txBody>
          <a:bodyPr/>
          <a:lstStyle/>
          <a:p>
            <a:fld id="{6B252AFD-D4C0-4610-8EAA-10D988CBAD6B}" type="datetimeFigureOut">
              <a:rPr lang="zh-CN" altLang="en-US" smtClean="0"/>
              <a:t>2020/7/28</a:t>
            </a:fld>
            <a:endParaRPr lang="zh-CN" altLang="en-US"/>
          </a:p>
        </p:txBody>
      </p:sp>
      <p:sp>
        <p:nvSpPr>
          <p:cNvPr id="5" name="页脚占位符 4">
            <a:extLst>
              <a:ext uri="{FF2B5EF4-FFF2-40B4-BE49-F238E27FC236}">
                <a16:creationId xmlns:a16="http://schemas.microsoft.com/office/drawing/2014/main" id="{1FE76E30-98BD-42FE-A10B-A60E822869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E3F5FE-1D22-4E57-B55D-C2CE343ED65C}"/>
              </a:ext>
            </a:extLst>
          </p:cNvPr>
          <p:cNvSpPr>
            <a:spLocks noGrp="1"/>
          </p:cNvSpPr>
          <p:nvPr>
            <p:ph type="sldNum" sz="quarter" idx="12"/>
          </p:nvPr>
        </p:nvSpPr>
        <p:spPr/>
        <p:txBody>
          <a:bodyPr/>
          <a:lstStyle/>
          <a:p>
            <a:fld id="{4BFDD83F-48E3-47F9-BFB0-0536192327CA}" type="slidenum">
              <a:rPr lang="zh-CN" altLang="en-US" smtClean="0"/>
              <a:t>‹#›</a:t>
            </a:fld>
            <a:endParaRPr lang="zh-CN" altLang="en-US"/>
          </a:p>
        </p:txBody>
      </p:sp>
    </p:spTree>
    <p:extLst>
      <p:ext uri="{BB962C8B-B14F-4D97-AF65-F5344CB8AC3E}">
        <p14:creationId xmlns:p14="http://schemas.microsoft.com/office/powerpoint/2010/main" val="2516343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6EA2E00-125C-42A4-987D-E3C10636080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8CDD16F-9530-4090-AE61-CA4CBF1256C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417A06-38E1-4D78-962B-55687D189862}"/>
              </a:ext>
            </a:extLst>
          </p:cNvPr>
          <p:cNvSpPr>
            <a:spLocks noGrp="1"/>
          </p:cNvSpPr>
          <p:nvPr>
            <p:ph type="dt" sz="half" idx="10"/>
          </p:nvPr>
        </p:nvSpPr>
        <p:spPr/>
        <p:txBody>
          <a:bodyPr/>
          <a:lstStyle/>
          <a:p>
            <a:fld id="{6B252AFD-D4C0-4610-8EAA-10D988CBAD6B}" type="datetimeFigureOut">
              <a:rPr lang="zh-CN" altLang="en-US" smtClean="0"/>
              <a:t>2020/7/28</a:t>
            </a:fld>
            <a:endParaRPr lang="zh-CN" altLang="en-US"/>
          </a:p>
        </p:txBody>
      </p:sp>
      <p:sp>
        <p:nvSpPr>
          <p:cNvPr id="5" name="页脚占位符 4">
            <a:extLst>
              <a:ext uri="{FF2B5EF4-FFF2-40B4-BE49-F238E27FC236}">
                <a16:creationId xmlns:a16="http://schemas.microsoft.com/office/drawing/2014/main" id="{E75641B3-D226-4F84-961A-20E628C1E0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29EDA1-4A57-481F-9E8E-24A1AE5F768E}"/>
              </a:ext>
            </a:extLst>
          </p:cNvPr>
          <p:cNvSpPr>
            <a:spLocks noGrp="1"/>
          </p:cNvSpPr>
          <p:nvPr>
            <p:ph type="sldNum" sz="quarter" idx="12"/>
          </p:nvPr>
        </p:nvSpPr>
        <p:spPr/>
        <p:txBody>
          <a:bodyPr/>
          <a:lstStyle/>
          <a:p>
            <a:fld id="{4BFDD83F-48E3-47F9-BFB0-0536192327CA}" type="slidenum">
              <a:rPr lang="zh-CN" altLang="en-US" smtClean="0"/>
              <a:t>‹#›</a:t>
            </a:fld>
            <a:endParaRPr lang="zh-CN" altLang="en-US"/>
          </a:p>
        </p:txBody>
      </p:sp>
    </p:spTree>
    <p:extLst>
      <p:ext uri="{BB962C8B-B14F-4D97-AF65-F5344CB8AC3E}">
        <p14:creationId xmlns:p14="http://schemas.microsoft.com/office/powerpoint/2010/main" val="240322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113F08-4CA1-476E-BDEC-5C6B011A71A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5FEBF2-6457-4938-8F96-08351FA49A4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186981-47E6-4048-AA99-2273D5BE8728}"/>
              </a:ext>
            </a:extLst>
          </p:cNvPr>
          <p:cNvSpPr>
            <a:spLocks noGrp="1"/>
          </p:cNvSpPr>
          <p:nvPr>
            <p:ph type="dt" sz="half" idx="10"/>
          </p:nvPr>
        </p:nvSpPr>
        <p:spPr/>
        <p:txBody>
          <a:bodyPr/>
          <a:lstStyle/>
          <a:p>
            <a:fld id="{6B252AFD-D4C0-4610-8EAA-10D988CBAD6B}" type="datetimeFigureOut">
              <a:rPr lang="zh-CN" altLang="en-US" smtClean="0"/>
              <a:t>2020/7/28</a:t>
            </a:fld>
            <a:endParaRPr lang="zh-CN" altLang="en-US"/>
          </a:p>
        </p:txBody>
      </p:sp>
      <p:sp>
        <p:nvSpPr>
          <p:cNvPr id="5" name="页脚占位符 4">
            <a:extLst>
              <a:ext uri="{FF2B5EF4-FFF2-40B4-BE49-F238E27FC236}">
                <a16:creationId xmlns:a16="http://schemas.microsoft.com/office/drawing/2014/main" id="{C3B65FD6-D053-4CE9-B4CA-70A4E6F0EB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EB9F15-E718-40BB-9857-0DFEC0CFF9AE}"/>
              </a:ext>
            </a:extLst>
          </p:cNvPr>
          <p:cNvSpPr>
            <a:spLocks noGrp="1"/>
          </p:cNvSpPr>
          <p:nvPr>
            <p:ph type="sldNum" sz="quarter" idx="12"/>
          </p:nvPr>
        </p:nvSpPr>
        <p:spPr/>
        <p:txBody>
          <a:bodyPr/>
          <a:lstStyle/>
          <a:p>
            <a:fld id="{4BFDD83F-48E3-47F9-BFB0-0536192327CA}" type="slidenum">
              <a:rPr lang="zh-CN" altLang="en-US" smtClean="0"/>
              <a:t>‹#›</a:t>
            </a:fld>
            <a:endParaRPr lang="zh-CN" altLang="en-US"/>
          </a:p>
        </p:txBody>
      </p:sp>
    </p:spTree>
    <p:extLst>
      <p:ext uri="{BB962C8B-B14F-4D97-AF65-F5344CB8AC3E}">
        <p14:creationId xmlns:p14="http://schemas.microsoft.com/office/powerpoint/2010/main" val="150853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2065F-41D9-4528-B75A-4BEB88C1370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F236B7B-4952-4BBB-B015-A9E3FD6910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2CDF0A0-B6B0-494D-8A47-1F0861122508}"/>
              </a:ext>
            </a:extLst>
          </p:cNvPr>
          <p:cNvSpPr>
            <a:spLocks noGrp="1"/>
          </p:cNvSpPr>
          <p:nvPr>
            <p:ph type="dt" sz="half" idx="10"/>
          </p:nvPr>
        </p:nvSpPr>
        <p:spPr/>
        <p:txBody>
          <a:bodyPr/>
          <a:lstStyle/>
          <a:p>
            <a:fld id="{6B252AFD-D4C0-4610-8EAA-10D988CBAD6B}" type="datetimeFigureOut">
              <a:rPr lang="zh-CN" altLang="en-US" smtClean="0"/>
              <a:t>2020/7/28</a:t>
            </a:fld>
            <a:endParaRPr lang="zh-CN" altLang="en-US"/>
          </a:p>
        </p:txBody>
      </p:sp>
      <p:sp>
        <p:nvSpPr>
          <p:cNvPr id="5" name="页脚占位符 4">
            <a:extLst>
              <a:ext uri="{FF2B5EF4-FFF2-40B4-BE49-F238E27FC236}">
                <a16:creationId xmlns:a16="http://schemas.microsoft.com/office/drawing/2014/main" id="{6B4D1D82-67DB-47AA-A3C7-F5CB4446DA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073F1F-B7B3-445D-8787-B7C6AE419773}"/>
              </a:ext>
            </a:extLst>
          </p:cNvPr>
          <p:cNvSpPr>
            <a:spLocks noGrp="1"/>
          </p:cNvSpPr>
          <p:nvPr>
            <p:ph type="sldNum" sz="quarter" idx="12"/>
          </p:nvPr>
        </p:nvSpPr>
        <p:spPr/>
        <p:txBody>
          <a:bodyPr/>
          <a:lstStyle/>
          <a:p>
            <a:fld id="{4BFDD83F-48E3-47F9-BFB0-0536192327CA}" type="slidenum">
              <a:rPr lang="zh-CN" altLang="en-US" smtClean="0"/>
              <a:t>‹#›</a:t>
            </a:fld>
            <a:endParaRPr lang="zh-CN" altLang="en-US"/>
          </a:p>
        </p:txBody>
      </p:sp>
    </p:spTree>
    <p:extLst>
      <p:ext uri="{BB962C8B-B14F-4D97-AF65-F5344CB8AC3E}">
        <p14:creationId xmlns:p14="http://schemas.microsoft.com/office/powerpoint/2010/main" val="93560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2B186-8B8E-491F-880A-CA0411F7FEE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98453E-58C6-4957-8A31-E3287F904BE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C3F8A7-777B-4B0D-9B42-4135CD6A21B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8DD3E2A-E3A3-4E14-87D9-13511F6BCC2B}"/>
              </a:ext>
            </a:extLst>
          </p:cNvPr>
          <p:cNvSpPr>
            <a:spLocks noGrp="1"/>
          </p:cNvSpPr>
          <p:nvPr>
            <p:ph type="dt" sz="half" idx="10"/>
          </p:nvPr>
        </p:nvSpPr>
        <p:spPr/>
        <p:txBody>
          <a:bodyPr/>
          <a:lstStyle/>
          <a:p>
            <a:fld id="{6B252AFD-D4C0-4610-8EAA-10D988CBAD6B}" type="datetimeFigureOut">
              <a:rPr lang="zh-CN" altLang="en-US" smtClean="0"/>
              <a:t>2020/7/28</a:t>
            </a:fld>
            <a:endParaRPr lang="zh-CN" altLang="en-US"/>
          </a:p>
        </p:txBody>
      </p:sp>
      <p:sp>
        <p:nvSpPr>
          <p:cNvPr id="6" name="页脚占位符 5">
            <a:extLst>
              <a:ext uri="{FF2B5EF4-FFF2-40B4-BE49-F238E27FC236}">
                <a16:creationId xmlns:a16="http://schemas.microsoft.com/office/drawing/2014/main" id="{63C5A0C5-29EB-4602-B82A-380ECDA203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B94805-053F-41F0-9F00-D36D6939A3DF}"/>
              </a:ext>
            </a:extLst>
          </p:cNvPr>
          <p:cNvSpPr>
            <a:spLocks noGrp="1"/>
          </p:cNvSpPr>
          <p:nvPr>
            <p:ph type="sldNum" sz="quarter" idx="12"/>
          </p:nvPr>
        </p:nvSpPr>
        <p:spPr/>
        <p:txBody>
          <a:bodyPr/>
          <a:lstStyle/>
          <a:p>
            <a:fld id="{4BFDD83F-48E3-47F9-BFB0-0536192327CA}" type="slidenum">
              <a:rPr lang="zh-CN" altLang="en-US" smtClean="0"/>
              <a:t>‹#›</a:t>
            </a:fld>
            <a:endParaRPr lang="zh-CN" altLang="en-US"/>
          </a:p>
        </p:txBody>
      </p:sp>
    </p:spTree>
    <p:extLst>
      <p:ext uri="{BB962C8B-B14F-4D97-AF65-F5344CB8AC3E}">
        <p14:creationId xmlns:p14="http://schemas.microsoft.com/office/powerpoint/2010/main" val="32329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5609C-7E67-4559-BE38-D937ADE08BE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F51DF05-F364-4339-B5AA-3F9669245D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BCF1361-C2E8-41E5-9C0A-C1C3345FE1C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2F686DB-27CB-434B-A826-785CC05318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7F14022-946A-4875-969E-422C3DB268F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4A5A6F-0F1E-4817-B234-71DD5C67E941}"/>
              </a:ext>
            </a:extLst>
          </p:cNvPr>
          <p:cNvSpPr>
            <a:spLocks noGrp="1"/>
          </p:cNvSpPr>
          <p:nvPr>
            <p:ph type="dt" sz="half" idx="10"/>
          </p:nvPr>
        </p:nvSpPr>
        <p:spPr/>
        <p:txBody>
          <a:bodyPr/>
          <a:lstStyle/>
          <a:p>
            <a:fld id="{6B252AFD-D4C0-4610-8EAA-10D988CBAD6B}" type="datetimeFigureOut">
              <a:rPr lang="zh-CN" altLang="en-US" smtClean="0"/>
              <a:t>2020/7/28</a:t>
            </a:fld>
            <a:endParaRPr lang="zh-CN" altLang="en-US"/>
          </a:p>
        </p:txBody>
      </p:sp>
      <p:sp>
        <p:nvSpPr>
          <p:cNvPr id="8" name="页脚占位符 7">
            <a:extLst>
              <a:ext uri="{FF2B5EF4-FFF2-40B4-BE49-F238E27FC236}">
                <a16:creationId xmlns:a16="http://schemas.microsoft.com/office/drawing/2014/main" id="{07A0F684-B373-4385-BF8B-20039A7CBF5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B713C12-C6A7-471C-8B0B-A8AB3C202E39}"/>
              </a:ext>
            </a:extLst>
          </p:cNvPr>
          <p:cNvSpPr>
            <a:spLocks noGrp="1"/>
          </p:cNvSpPr>
          <p:nvPr>
            <p:ph type="sldNum" sz="quarter" idx="12"/>
          </p:nvPr>
        </p:nvSpPr>
        <p:spPr/>
        <p:txBody>
          <a:bodyPr/>
          <a:lstStyle/>
          <a:p>
            <a:fld id="{4BFDD83F-48E3-47F9-BFB0-0536192327CA}" type="slidenum">
              <a:rPr lang="zh-CN" altLang="en-US" smtClean="0"/>
              <a:t>‹#›</a:t>
            </a:fld>
            <a:endParaRPr lang="zh-CN" altLang="en-US"/>
          </a:p>
        </p:txBody>
      </p:sp>
    </p:spTree>
    <p:extLst>
      <p:ext uri="{BB962C8B-B14F-4D97-AF65-F5344CB8AC3E}">
        <p14:creationId xmlns:p14="http://schemas.microsoft.com/office/powerpoint/2010/main" val="1141081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B567D-C23C-4347-9B24-E21864ADCB5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29CF799-5A8F-4924-8246-1E4C559B0B16}"/>
              </a:ext>
            </a:extLst>
          </p:cNvPr>
          <p:cNvSpPr>
            <a:spLocks noGrp="1"/>
          </p:cNvSpPr>
          <p:nvPr>
            <p:ph type="dt" sz="half" idx="10"/>
          </p:nvPr>
        </p:nvSpPr>
        <p:spPr/>
        <p:txBody>
          <a:bodyPr/>
          <a:lstStyle/>
          <a:p>
            <a:fld id="{6B252AFD-D4C0-4610-8EAA-10D988CBAD6B}" type="datetimeFigureOut">
              <a:rPr lang="zh-CN" altLang="en-US" smtClean="0"/>
              <a:t>2020/7/28</a:t>
            </a:fld>
            <a:endParaRPr lang="zh-CN" altLang="en-US"/>
          </a:p>
        </p:txBody>
      </p:sp>
      <p:sp>
        <p:nvSpPr>
          <p:cNvPr id="4" name="页脚占位符 3">
            <a:extLst>
              <a:ext uri="{FF2B5EF4-FFF2-40B4-BE49-F238E27FC236}">
                <a16:creationId xmlns:a16="http://schemas.microsoft.com/office/drawing/2014/main" id="{02811FC0-8A0D-4198-ACD2-EDEA28215F1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5DD9C58-3166-41E5-B3F9-2597143573B9}"/>
              </a:ext>
            </a:extLst>
          </p:cNvPr>
          <p:cNvSpPr>
            <a:spLocks noGrp="1"/>
          </p:cNvSpPr>
          <p:nvPr>
            <p:ph type="sldNum" sz="quarter" idx="12"/>
          </p:nvPr>
        </p:nvSpPr>
        <p:spPr/>
        <p:txBody>
          <a:bodyPr/>
          <a:lstStyle/>
          <a:p>
            <a:fld id="{4BFDD83F-48E3-47F9-BFB0-0536192327CA}" type="slidenum">
              <a:rPr lang="zh-CN" altLang="en-US" smtClean="0"/>
              <a:t>‹#›</a:t>
            </a:fld>
            <a:endParaRPr lang="zh-CN" altLang="en-US"/>
          </a:p>
        </p:txBody>
      </p:sp>
    </p:spTree>
    <p:extLst>
      <p:ext uri="{BB962C8B-B14F-4D97-AF65-F5344CB8AC3E}">
        <p14:creationId xmlns:p14="http://schemas.microsoft.com/office/powerpoint/2010/main" val="1014120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E035DD6-B342-49D5-8890-99CA1CAD2C9A}"/>
              </a:ext>
            </a:extLst>
          </p:cNvPr>
          <p:cNvSpPr>
            <a:spLocks noGrp="1"/>
          </p:cNvSpPr>
          <p:nvPr>
            <p:ph type="dt" sz="half" idx="10"/>
          </p:nvPr>
        </p:nvSpPr>
        <p:spPr/>
        <p:txBody>
          <a:bodyPr/>
          <a:lstStyle/>
          <a:p>
            <a:fld id="{6B252AFD-D4C0-4610-8EAA-10D988CBAD6B}" type="datetimeFigureOut">
              <a:rPr lang="zh-CN" altLang="en-US" smtClean="0"/>
              <a:t>2020/7/28</a:t>
            </a:fld>
            <a:endParaRPr lang="zh-CN" altLang="en-US"/>
          </a:p>
        </p:txBody>
      </p:sp>
      <p:sp>
        <p:nvSpPr>
          <p:cNvPr id="3" name="页脚占位符 2">
            <a:extLst>
              <a:ext uri="{FF2B5EF4-FFF2-40B4-BE49-F238E27FC236}">
                <a16:creationId xmlns:a16="http://schemas.microsoft.com/office/drawing/2014/main" id="{80D7B107-EE32-4A49-8ECA-FCD2C00C4C1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273AC9D-2379-43F6-9B5B-89E6088654D1}"/>
              </a:ext>
            </a:extLst>
          </p:cNvPr>
          <p:cNvSpPr>
            <a:spLocks noGrp="1"/>
          </p:cNvSpPr>
          <p:nvPr>
            <p:ph type="sldNum" sz="quarter" idx="12"/>
          </p:nvPr>
        </p:nvSpPr>
        <p:spPr/>
        <p:txBody>
          <a:bodyPr/>
          <a:lstStyle/>
          <a:p>
            <a:fld id="{4BFDD83F-48E3-47F9-BFB0-0536192327CA}" type="slidenum">
              <a:rPr lang="zh-CN" altLang="en-US" smtClean="0"/>
              <a:t>‹#›</a:t>
            </a:fld>
            <a:endParaRPr lang="zh-CN" altLang="en-US"/>
          </a:p>
        </p:txBody>
      </p:sp>
    </p:spTree>
    <p:extLst>
      <p:ext uri="{BB962C8B-B14F-4D97-AF65-F5344CB8AC3E}">
        <p14:creationId xmlns:p14="http://schemas.microsoft.com/office/powerpoint/2010/main" val="126895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6E892F-5680-45EA-905C-D102B8516AA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398AFA8-A32E-40F3-9C25-B28777498A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4D2D3D7-6E99-4EB5-A577-6A925964E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0A8A386-ED60-4FEF-8C2D-52CF5A9EBA2C}"/>
              </a:ext>
            </a:extLst>
          </p:cNvPr>
          <p:cNvSpPr>
            <a:spLocks noGrp="1"/>
          </p:cNvSpPr>
          <p:nvPr>
            <p:ph type="dt" sz="half" idx="10"/>
          </p:nvPr>
        </p:nvSpPr>
        <p:spPr/>
        <p:txBody>
          <a:bodyPr/>
          <a:lstStyle/>
          <a:p>
            <a:fld id="{6B252AFD-D4C0-4610-8EAA-10D988CBAD6B}" type="datetimeFigureOut">
              <a:rPr lang="zh-CN" altLang="en-US" smtClean="0"/>
              <a:t>2020/7/28</a:t>
            </a:fld>
            <a:endParaRPr lang="zh-CN" altLang="en-US"/>
          </a:p>
        </p:txBody>
      </p:sp>
      <p:sp>
        <p:nvSpPr>
          <p:cNvPr id="6" name="页脚占位符 5">
            <a:extLst>
              <a:ext uri="{FF2B5EF4-FFF2-40B4-BE49-F238E27FC236}">
                <a16:creationId xmlns:a16="http://schemas.microsoft.com/office/drawing/2014/main" id="{95BA766A-AF0E-4586-AADB-9976ACA5D4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743269-1BE7-4904-8687-3EEA774F949C}"/>
              </a:ext>
            </a:extLst>
          </p:cNvPr>
          <p:cNvSpPr>
            <a:spLocks noGrp="1"/>
          </p:cNvSpPr>
          <p:nvPr>
            <p:ph type="sldNum" sz="quarter" idx="12"/>
          </p:nvPr>
        </p:nvSpPr>
        <p:spPr/>
        <p:txBody>
          <a:bodyPr/>
          <a:lstStyle/>
          <a:p>
            <a:fld id="{4BFDD83F-48E3-47F9-BFB0-0536192327CA}" type="slidenum">
              <a:rPr lang="zh-CN" altLang="en-US" smtClean="0"/>
              <a:t>‹#›</a:t>
            </a:fld>
            <a:endParaRPr lang="zh-CN" altLang="en-US"/>
          </a:p>
        </p:txBody>
      </p:sp>
    </p:spTree>
    <p:extLst>
      <p:ext uri="{BB962C8B-B14F-4D97-AF65-F5344CB8AC3E}">
        <p14:creationId xmlns:p14="http://schemas.microsoft.com/office/powerpoint/2010/main" val="73418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D416F-9773-412D-8EE3-0C14115D365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F7B5D2E-C1B5-4454-9257-853AF2EC64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5E9B61F-8CA5-4419-B15D-FACAE21AC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1AEFAF7-CADE-45AF-8DF8-4830859D36E1}"/>
              </a:ext>
            </a:extLst>
          </p:cNvPr>
          <p:cNvSpPr>
            <a:spLocks noGrp="1"/>
          </p:cNvSpPr>
          <p:nvPr>
            <p:ph type="dt" sz="half" idx="10"/>
          </p:nvPr>
        </p:nvSpPr>
        <p:spPr/>
        <p:txBody>
          <a:bodyPr/>
          <a:lstStyle/>
          <a:p>
            <a:fld id="{6B252AFD-D4C0-4610-8EAA-10D988CBAD6B}" type="datetimeFigureOut">
              <a:rPr lang="zh-CN" altLang="en-US" smtClean="0"/>
              <a:t>2020/7/28</a:t>
            </a:fld>
            <a:endParaRPr lang="zh-CN" altLang="en-US"/>
          </a:p>
        </p:txBody>
      </p:sp>
      <p:sp>
        <p:nvSpPr>
          <p:cNvPr id="6" name="页脚占位符 5">
            <a:extLst>
              <a:ext uri="{FF2B5EF4-FFF2-40B4-BE49-F238E27FC236}">
                <a16:creationId xmlns:a16="http://schemas.microsoft.com/office/drawing/2014/main" id="{87FF9758-6AE1-4252-8771-FD18368737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785D4B-6C02-4D74-AA58-A8435EAD4D7B}"/>
              </a:ext>
            </a:extLst>
          </p:cNvPr>
          <p:cNvSpPr>
            <a:spLocks noGrp="1"/>
          </p:cNvSpPr>
          <p:nvPr>
            <p:ph type="sldNum" sz="quarter" idx="12"/>
          </p:nvPr>
        </p:nvSpPr>
        <p:spPr/>
        <p:txBody>
          <a:bodyPr/>
          <a:lstStyle/>
          <a:p>
            <a:fld id="{4BFDD83F-48E3-47F9-BFB0-0536192327CA}" type="slidenum">
              <a:rPr lang="zh-CN" altLang="en-US" smtClean="0"/>
              <a:t>‹#›</a:t>
            </a:fld>
            <a:endParaRPr lang="zh-CN" altLang="en-US"/>
          </a:p>
        </p:txBody>
      </p:sp>
    </p:spTree>
    <p:extLst>
      <p:ext uri="{BB962C8B-B14F-4D97-AF65-F5344CB8AC3E}">
        <p14:creationId xmlns:p14="http://schemas.microsoft.com/office/powerpoint/2010/main" val="1051657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7762968-79DA-4927-AECF-1781D25E31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9519D54-83EA-493D-B76E-21D5DDA359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AFBC33-6C11-430C-BCCC-90DF1A5142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52AFD-D4C0-4610-8EAA-10D988CBAD6B}" type="datetimeFigureOut">
              <a:rPr lang="zh-CN" altLang="en-US" smtClean="0"/>
              <a:t>2020/7/28</a:t>
            </a:fld>
            <a:endParaRPr lang="zh-CN" altLang="en-US"/>
          </a:p>
        </p:txBody>
      </p:sp>
      <p:sp>
        <p:nvSpPr>
          <p:cNvPr id="5" name="页脚占位符 4">
            <a:extLst>
              <a:ext uri="{FF2B5EF4-FFF2-40B4-BE49-F238E27FC236}">
                <a16:creationId xmlns:a16="http://schemas.microsoft.com/office/drawing/2014/main" id="{3083578A-8140-4D62-9738-7059C2A426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E4A289E-35E5-4393-830E-55CEE4A82A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DD83F-48E3-47F9-BFB0-0536192327CA}" type="slidenum">
              <a:rPr lang="zh-CN" altLang="en-US" smtClean="0"/>
              <a:t>‹#›</a:t>
            </a:fld>
            <a:endParaRPr lang="zh-CN" altLang="en-US"/>
          </a:p>
        </p:txBody>
      </p:sp>
    </p:spTree>
    <p:extLst>
      <p:ext uri="{BB962C8B-B14F-4D97-AF65-F5344CB8AC3E}">
        <p14:creationId xmlns:p14="http://schemas.microsoft.com/office/powerpoint/2010/main" val="4227672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40.png"/><Relationship Id="rId7"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4.png"/></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40.png"/><Relationship Id="rId7" Type="http://schemas.openxmlformats.org/officeDocument/2006/relationships/image" Target="../media/image6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69.png"/></Relationships>
</file>

<file path=ppt/slides/_rels/slide3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3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3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 Id="rId9" Type="http://schemas.openxmlformats.org/officeDocument/2006/relationships/image" Target="../media/image100.png"/></Relationships>
</file>

<file path=ppt/slides/_rels/slide4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5" Type="http://schemas.openxmlformats.org/officeDocument/2006/relationships/image" Target="../media/image104.png"/><Relationship Id="rId4" Type="http://schemas.openxmlformats.org/officeDocument/2006/relationships/image" Target="../media/image103.png"/></Relationships>
</file>

<file path=ppt/slides/_rels/slide47.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40.png"/><Relationship Id="rId7" Type="http://schemas.openxmlformats.org/officeDocument/2006/relationships/image" Target="../media/image105.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107.png"/></Relationships>
</file>

<file path=ppt/slides/_rels/slide4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DEEFD-D984-423E-874D-687511EA66EA}"/>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810B61C5-E146-42BA-8E8C-A951B62BEF3D}"/>
              </a:ext>
            </a:extLst>
          </p:cNvPr>
          <p:cNvSpPr>
            <a:spLocks noGrp="1"/>
          </p:cNvSpPr>
          <p:nvPr>
            <p:ph idx="1"/>
          </p:nvPr>
        </p:nvSpPr>
        <p:spPr/>
        <p:txBody>
          <a:bodyPr/>
          <a:lstStyle/>
          <a:p>
            <a:r>
              <a:rPr lang="zh-CN" altLang="en-US" dirty="0"/>
              <a:t>对比学习</a:t>
            </a:r>
            <a:endParaRPr lang="en-US" altLang="zh-CN" dirty="0"/>
          </a:p>
          <a:p>
            <a:r>
              <a:rPr lang="zh-CN" altLang="en-US" dirty="0"/>
              <a:t>逻辑回归</a:t>
            </a:r>
            <a:endParaRPr lang="en-US" altLang="zh-CN" dirty="0"/>
          </a:p>
          <a:p>
            <a:r>
              <a:rPr lang="zh-CN" altLang="en-US" dirty="0"/>
              <a:t>支持向量机</a:t>
            </a:r>
          </a:p>
        </p:txBody>
      </p:sp>
    </p:spTree>
    <p:extLst>
      <p:ext uri="{BB962C8B-B14F-4D97-AF65-F5344CB8AC3E}">
        <p14:creationId xmlns:p14="http://schemas.microsoft.com/office/powerpoint/2010/main" val="3953052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DEEFD-D984-423E-874D-687511EA66EA}"/>
              </a:ext>
            </a:extLst>
          </p:cNvPr>
          <p:cNvSpPr>
            <a:spLocks noGrp="1"/>
          </p:cNvSpPr>
          <p:nvPr>
            <p:ph type="title"/>
          </p:nvPr>
        </p:nvSpPr>
        <p:spPr/>
        <p:txBody>
          <a:bodyPr/>
          <a:lstStyle/>
          <a:p>
            <a:r>
              <a:rPr lang="zh-CN" altLang="en-US" dirty="0"/>
              <a:t>部署：</a:t>
            </a:r>
          </a:p>
        </p:txBody>
      </p:sp>
      <p:sp>
        <p:nvSpPr>
          <p:cNvPr id="3" name="内容占位符 2">
            <a:extLst>
              <a:ext uri="{FF2B5EF4-FFF2-40B4-BE49-F238E27FC236}">
                <a16:creationId xmlns:a16="http://schemas.microsoft.com/office/drawing/2014/main" id="{810B61C5-E146-42BA-8E8C-A951B62BEF3D}"/>
              </a:ext>
            </a:extLst>
          </p:cNvPr>
          <p:cNvSpPr>
            <a:spLocks noGrp="1"/>
          </p:cNvSpPr>
          <p:nvPr>
            <p:ph idx="1"/>
          </p:nvPr>
        </p:nvSpPr>
        <p:spPr/>
        <p:txBody>
          <a:bodyPr/>
          <a:lstStyle/>
          <a:p>
            <a:r>
              <a:rPr lang="zh-CN" altLang="zh-CN" dirty="0"/>
              <a:t>在大型图形上，数据集的规模使其无法放入</a:t>
            </a:r>
            <a:r>
              <a:rPr lang="en-US" altLang="zh-CN" dirty="0"/>
              <a:t>GPU</a:t>
            </a:r>
            <a:r>
              <a:rPr lang="zh-CN" altLang="zh-CN" dirty="0"/>
              <a:t>内存中。因此，我们采用了</a:t>
            </a:r>
            <a:r>
              <a:rPr lang="en-US" altLang="zh-CN" dirty="0"/>
              <a:t>[Hamilton</a:t>
            </a:r>
            <a:r>
              <a:rPr lang="zh-CN" altLang="zh-CN" dirty="0"/>
              <a:t>等人，</a:t>
            </a:r>
            <a:r>
              <a:rPr lang="en-US" altLang="zh-CN" dirty="0"/>
              <a:t>2017]</a:t>
            </a:r>
            <a:r>
              <a:rPr lang="zh-CN" altLang="zh-CN" dirty="0"/>
              <a:t>的子抽样策略。我们首先选取一小批节点，通过抽样一个固定大小的邻域，构造一个以每个节点为中心的</a:t>
            </a:r>
            <a:r>
              <a:rPr lang="en-US" altLang="zh-CN" dirty="0"/>
              <a:t>L-hop</a:t>
            </a:r>
            <a:r>
              <a:rPr lang="zh-CN" altLang="zh-CN" dirty="0"/>
              <a:t>邻域子图。我们进一步将我们的随机变换方法应用于每一个子图，并计算所获得的所有正例子对的对比损失。</a:t>
            </a:r>
            <a:r>
              <a:rPr lang="en-US" altLang="zh-CN" dirty="0" err="1"/>
              <a:t>GraphCL</a:t>
            </a:r>
            <a:r>
              <a:rPr lang="zh-CN" altLang="zh-CN" dirty="0"/>
              <a:t>对扰动参数的不同选择具有鲁棒性。然而，我们发现对节点特征应用高扰动（即随机丢弃</a:t>
            </a:r>
            <a:r>
              <a:rPr lang="en-US" altLang="zh-CN" dirty="0"/>
              <a:t>50%</a:t>
            </a:r>
            <a:r>
              <a:rPr lang="zh-CN" altLang="zh-CN" dirty="0"/>
              <a:t>到</a:t>
            </a:r>
            <a:r>
              <a:rPr lang="en-US" altLang="zh-CN" dirty="0"/>
              <a:t>70%</a:t>
            </a:r>
            <a:r>
              <a:rPr lang="zh-CN" altLang="zh-CN" dirty="0"/>
              <a:t>的输入特征）和对图结构的小扰动（即随机丢弃</a:t>
            </a:r>
            <a:r>
              <a:rPr lang="en-US" altLang="zh-CN" dirty="0"/>
              <a:t>10%</a:t>
            </a:r>
            <a:r>
              <a:rPr lang="zh-CN" altLang="zh-CN" dirty="0"/>
              <a:t>到</a:t>
            </a:r>
            <a:r>
              <a:rPr lang="en-US" altLang="zh-CN" dirty="0"/>
              <a:t>20%</a:t>
            </a:r>
            <a:r>
              <a:rPr lang="zh-CN" altLang="zh-CN" dirty="0"/>
              <a:t>的边）会导致更强的表示。</a:t>
            </a:r>
            <a:endParaRPr lang="zh-CN" altLang="en-US" dirty="0"/>
          </a:p>
        </p:txBody>
      </p:sp>
    </p:spTree>
    <p:extLst>
      <p:ext uri="{BB962C8B-B14F-4D97-AF65-F5344CB8AC3E}">
        <p14:creationId xmlns:p14="http://schemas.microsoft.com/office/powerpoint/2010/main" val="1742807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DEEFD-D984-423E-874D-687511EA66EA}"/>
              </a:ext>
            </a:extLst>
          </p:cNvPr>
          <p:cNvSpPr>
            <a:spLocks noGrp="1"/>
          </p:cNvSpPr>
          <p:nvPr>
            <p:ph type="title"/>
          </p:nvPr>
        </p:nvSpPr>
        <p:spPr/>
        <p:txBody>
          <a:bodyPr/>
          <a:lstStyle/>
          <a:p>
            <a:r>
              <a:rPr lang="zh-CN" altLang="en-US" dirty="0"/>
              <a:t>结论：</a:t>
            </a:r>
          </a:p>
        </p:txBody>
      </p:sp>
      <p:sp>
        <p:nvSpPr>
          <p:cNvPr id="3" name="内容占位符 2">
            <a:extLst>
              <a:ext uri="{FF2B5EF4-FFF2-40B4-BE49-F238E27FC236}">
                <a16:creationId xmlns:a16="http://schemas.microsoft.com/office/drawing/2014/main" id="{810B61C5-E146-42BA-8E8C-A951B62BEF3D}"/>
              </a:ext>
            </a:extLst>
          </p:cNvPr>
          <p:cNvSpPr>
            <a:spLocks noGrp="1"/>
          </p:cNvSpPr>
          <p:nvPr>
            <p:ph idx="1"/>
          </p:nvPr>
        </p:nvSpPr>
        <p:spPr/>
        <p:txBody>
          <a:bodyPr/>
          <a:lstStyle/>
          <a:p>
            <a:r>
              <a:rPr lang="zh-CN" altLang="en-US" dirty="0"/>
              <a:t>我们介绍了</a:t>
            </a:r>
            <a:r>
              <a:rPr lang="en-US" altLang="zh-CN" dirty="0" err="1"/>
              <a:t>GraphCL</a:t>
            </a:r>
            <a:r>
              <a:rPr lang="zh-CN" altLang="en-US" dirty="0"/>
              <a:t>，一个通用的节点表示自监督学习框架。该方法的核心思想是使同一节点的两个表示之间的一致性最大化。通过向图结构和节点的内在特征注入随机扰动来生成表示。我们进行了大量的实验，包括导入式学习和归纳式学习。实验结果表明，</a:t>
            </a:r>
            <a:r>
              <a:rPr lang="en-US" altLang="zh-CN" dirty="0" err="1"/>
              <a:t>GraphCL</a:t>
            </a:r>
            <a:r>
              <a:rPr lang="zh-CN" altLang="en-US" dirty="0"/>
              <a:t>在节点分类任务上优于现有的无监督基线，与有监督基线相比具有竞争性。在将来，我们将研究我们的方法在学习图的表示方面的潜力，这些表示对于图数据的对抗性攻击是鲁棒的</a:t>
            </a:r>
          </a:p>
        </p:txBody>
      </p:sp>
    </p:spTree>
    <p:extLst>
      <p:ext uri="{BB962C8B-B14F-4D97-AF65-F5344CB8AC3E}">
        <p14:creationId xmlns:p14="http://schemas.microsoft.com/office/powerpoint/2010/main" val="270625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DEEFD-D984-423E-874D-687511EA66EA}"/>
              </a:ext>
            </a:extLst>
          </p:cNvPr>
          <p:cNvSpPr>
            <a:spLocks noGrp="1"/>
          </p:cNvSpPr>
          <p:nvPr>
            <p:ph type="title"/>
          </p:nvPr>
        </p:nvSpPr>
        <p:spPr>
          <a:xfrm>
            <a:off x="838200" y="195442"/>
            <a:ext cx="10515600" cy="1325563"/>
          </a:xfrm>
        </p:spPr>
        <p:txBody>
          <a:bodyPr/>
          <a:lstStyle/>
          <a:p>
            <a:r>
              <a:rPr lang="zh-CN" altLang="en-US" dirty="0"/>
              <a:t>影响：</a:t>
            </a:r>
          </a:p>
        </p:txBody>
      </p:sp>
      <p:sp>
        <p:nvSpPr>
          <p:cNvPr id="3" name="内容占位符 2">
            <a:extLst>
              <a:ext uri="{FF2B5EF4-FFF2-40B4-BE49-F238E27FC236}">
                <a16:creationId xmlns:a16="http://schemas.microsoft.com/office/drawing/2014/main" id="{810B61C5-E146-42BA-8E8C-A951B62BEF3D}"/>
              </a:ext>
            </a:extLst>
          </p:cNvPr>
          <p:cNvSpPr>
            <a:spLocks noGrp="1"/>
          </p:cNvSpPr>
          <p:nvPr>
            <p:ph idx="1"/>
          </p:nvPr>
        </p:nvSpPr>
        <p:spPr>
          <a:xfrm>
            <a:off x="838200" y="1521005"/>
            <a:ext cx="10515600" cy="4351338"/>
          </a:xfrm>
        </p:spPr>
        <p:txBody>
          <a:bodyPr>
            <a:normAutofit lnSpcReduction="10000"/>
          </a:bodyPr>
          <a:lstStyle/>
          <a:p>
            <a:r>
              <a:rPr lang="zh-CN" altLang="en-US" dirty="0"/>
              <a:t>       随着数据源的不断增加，有监督的标记变得越来越困难，因为它必须同时依赖于领域知识和人力资源的投入。表示学习最近取得了许多成功，首先将感兴趣的问题转化为图结构，其中节点和边缘可能是异构的，可能与非结构化内容相关。挑战性表征学习就是正确定义和使用负样本。第二个挑战是，目前的方法要么擅长于传导任务，要么擅长归纳任务，而不是两者兼而有之。我们提出了一种新的方法，它依赖于邻域图的扰动表示。微扰法有两个优点：首先，它可以生成所需的正例子。其次，它对数据中的损坏（丢失或虚假链接、丢失的特征数据）提供了一些健壮性。我们证明，我们的方法可以很好地处理各种数据集：引文网络、社交网络和蛋白质相互作用网络。我们提出的方法将使机器学习模型更加健壮，从而对社会产生积极的影响</a:t>
            </a:r>
          </a:p>
        </p:txBody>
      </p:sp>
    </p:spTree>
    <p:extLst>
      <p:ext uri="{BB962C8B-B14F-4D97-AF65-F5344CB8AC3E}">
        <p14:creationId xmlns:p14="http://schemas.microsoft.com/office/powerpoint/2010/main" val="3615471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DEEFD-D984-423E-874D-687511EA66EA}"/>
              </a:ext>
            </a:extLst>
          </p:cNvPr>
          <p:cNvSpPr>
            <a:spLocks noGrp="1"/>
          </p:cNvSpPr>
          <p:nvPr>
            <p:ph type="title"/>
          </p:nvPr>
        </p:nvSpPr>
        <p:spPr/>
        <p:txBody>
          <a:bodyPr/>
          <a:lstStyle/>
          <a:p>
            <a:r>
              <a:rPr lang="zh-CN" altLang="en-US" dirty="0"/>
              <a:t>逻辑回归（</a:t>
            </a:r>
            <a:r>
              <a:rPr lang="en-US" altLang="zh-CN" dirty="0"/>
              <a:t>LR</a:t>
            </a:r>
            <a:r>
              <a:rPr lang="zh-CN" altLang="en-US" dirty="0"/>
              <a:t>）</a:t>
            </a:r>
          </a:p>
        </p:txBody>
      </p:sp>
      <p:sp>
        <p:nvSpPr>
          <p:cNvPr id="4" name="内容占位符 2">
            <a:extLst>
              <a:ext uri="{FF2B5EF4-FFF2-40B4-BE49-F238E27FC236}">
                <a16:creationId xmlns:a16="http://schemas.microsoft.com/office/drawing/2014/main" id="{1F991415-0652-4CB8-B2DC-B95638F3F5A6}"/>
              </a:ext>
            </a:extLst>
          </p:cNvPr>
          <p:cNvSpPr>
            <a:spLocks noGrp="1"/>
          </p:cNvSpPr>
          <p:nvPr>
            <p:ph idx="1"/>
          </p:nvPr>
        </p:nvSpPr>
        <p:spPr>
          <a:xfrm>
            <a:off x="838200" y="1825625"/>
            <a:ext cx="10515600" cy="4351338"/>
          </a:xfrm>
        </p:spPr>
        <p:txBody>
          <a:bodyPr/>
          <a:lstStyle/>
          <a:p>
            <a:r>
              <a:rPr lang="en-US" altLang="zh-CN" dirty="0"/>
              <a:t>Logistic distribution</a:t>
            </a:r>
            <a:r>
              <a:rPr lang="zh-CN" altLang="en-US" dirty="0"/>
              <a:t>（逻辑分布）</a:t>
            </a:r>
            <a:endParaRPr lang="en-US" altLang="zh-CN" dirty="0"/>
          </a:p>
          <a:p>
            <a:r>
              <a:rPr lang="zh-CN" altLang="en-US" dirty="0"/>
              <a:t>设</a:t>
            </a:r>
            <a:r>
              <a:rPr lang="en-US" altLang="zh-CN" dirty="0"/>
              <a:t>X</a:t>
            </a:r>
            <a:r>
              <a:rPr lang="zh-CN" altLang="en-US" dirty="0"/>
              <a:t>是连续随机变量，</a:t>
            </a:r>
            <a:r>
              <a:rPr lang="en-US" altLang="zh-CN" dirty="0"/>
              <a:t>X</a:t>
            </a:r>
            <a:r>
              <a:rPr lang="zh-CN" altLang="en-US" dirty="0"/>
              <a:t>服从</a:t>
            </a:r>
            <a:r>
              <a:rPr lang="en-US" altLang="zh-CN" dirty="0"/>
              <a:t>Logistic distribution</a:t>
            </a:r>
            <a:r>
              <a:rPr lang="zh-CN" altLang="en-US" dirty="0"/>
              <a:t>，</a:t>
            </a:r>
            <a:endParaRPr lang="en-US" altLang="zh-CN" dirty="0"/>
          </a:p>
          <a:p>
            <a:r>
              <a:rPr lang="zh-CN" altLang="en-US" dirty="0"/>
              <a:t>分布函数：</a:t>
            </a:r>
            <a:endParaRPr lang="en-US" altLang="zh-CN" dirty="0"/>
          </a:p>
          <a:p>
            <a:endParaRPr lang="en-US" altLang="zh-CN" dirty="0"/>
          </a:p>
          <a:p>
            <a:r>
              <a:rPr lang="zh-CN" altLang="en-US" dirty="0"/>
              <a:t>密度函数：</a:t>
            </a:r>
            <a:endParaRPr lang="en-US" altLang="zh-CN" dirty="0"/>
          </a:p>
          <a:p>
            <a:pPr marL="0" indent="0">
              <a:buNone/>
            </a:pPr>
            <a:endParaRPr lang="en-US" altLang="zh-CN" dirty="0"/>
          </a:p>
          <a:p>
            <a:r>
              <a:rPr lang="en-US" altLang="zh-CN" dirty="0"/>
              <a:t> </a:t>
            </a:r>
            <a:r>
              <a:rPr lang="zh-CN" altLang="zh-CN" dirty="0"/>
              <a:t>μ</a:t>
            </a:r>
            <a:r>
              <a:rPr lang="zh-CN" altLang="en-US" dirty="0"/>
              <a:t>为位置参数，</a:t>
            </a:r>
            <a:r>
              <a:rPr lang="el-GR" altLang="zh-CN" dirty="0"/>
              <a:t>γ</a:t>
            </a:r>
            <a:r>
              <a:rPr lang="zh-CN" altLang="en-US" dirty="0"/>
              <a:t>大于</a:t>
            </a:r>
            <a:r>
              <a:rPr lang="en-US" altLang="zh-CN" dirty="0"/>
              <a:t>0</a:t>
            </a:r>
            <a:r>
              <a:rPr lang="zh-CN" altLang="en-US" dirty="0"/>
              <a:t>为形状参数，</a:t>
            </a:r>
            <a:endParaRPr lang="en-GB" altLang="zh-CN" dirty="0"/>
          </a:p>
          <a:p>
            <a:pPr marL="457200" lvl="1" indent="0">
              <a:buNone/>
            </a:pPr>
            <a:r>
              <a:rPr lang="en-US" altLang="zh-CN" dirty="0"/>
              <a:t>(</a:t>
            </a:r>
            <a:r>
              <a:rPr lang="zh-CN" altLang="zh-CN" dirty="0"/>
              <a:t>μ</a:t>
            </a:r>
            <a:r>
              <a:rPr lang="en-US" altLang="zh-CN" dirty="0"/>
              <a:t>,1/2)</a:t>
            </a:r>
            <a:r>
              <a:rPr lang="zh-CN" altLang="en-US" dirty="0"/>
              <a:t>中心对称</a:t>
            </a:r>
          </a:p>
        </p:txBody>
      </p:sp>
      <p:pic>
        <p:nvPicPr>
          <p:cNvPr id="5" name="Picture 4">
            <a:extLst>
              <a:ext uri="{FF2B5EF4-FFF2-40B4-BE49-F238E27FC236}">
                <a16:creationId xmlns:a16="http://schemas.microsoft.com/office/drawing/2014/main" id="{DF0F544B-E5EF-4249-8648-2335C928B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1465" y="3064775"/>
            <a:ext cx="3837365" cy="728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53D9B062-5260-4092-A42B-DAC6CFC50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1465" y="4001294"/>
            <a:ext cx="3781581"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6930CF28-4F46-42D3-B99C-B9AB8A05AF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3257" y="5875710"/>
            <a:ext cx="3168352" cy="602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a:extLst>
              <a:ext uri="{FF2B5EF4-FFF2-40B4-BE49-F238E27FC236}">
                <a16:creationId xmlns:a16="http://schemas.microsoft.com/office/drawing/2014/main" id="{C8FB3050-F05C-4D65-B465-21B6084CAD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8778" y="5032594"/>
            <a:ext cx="46672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4760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12ECDFC1-D61C-4F99-8121-119E71305C01}"/>
              </a:ext>
            </a:extLst>
          </p:cNvPr>
          <p:cNvSpPr txBox="1">
            <a:spLocks/>
          </p:cNvSpPr>
          <p:nvPr/>
        </p:nvSpPr>
        <p:spPr>
          <a:xfrm>
            <a:off x="1122578" y="671968"/>
            <a:ext cx="9946843" cy="55140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Sigmoid</a:t>
            </a:r>
            <a:r>
              <a:rPr lang="zh-CN" altLang="en-US" dirty="0"/>
              <a:t>：</a:t>
            </a:r>
            <a:endParaRPr lang="en-US" altLang="zh-CN" dirty="0"/>
          </a:p>
          <a:p>
            <a:endParaRPr lang="en-US" altLang="zh-CN" dirty="0"/>
          </a:p>
          <a:p>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endParaRPr lang="en-US" altLang="zh-CN" dirty="0"/>
          </a:p>
          <a:p>
            <a:r>
              <a:rPr lang="zh-CN" altLang="en-US" dirty="0"/>
              <a:t>双曲正切函数（</a:t>
            </a:r>
            <a:r>
              <a:rPr lang="en-US" altLang="zh-CN" dirty="0"/>
              <a:t>tanh</a:t>
            </a:r>
            <a:r>
              <a:rPr lang="zh-CN" altLang="en-US" dirty="0"/>
              <a:t>）</a:t>
            </a:r>
            <a:endParaRPr lang="en-US" altLang="zh-CN" dirty="0"/>
          </a:p>
          <a:p>
            <a:endParaRPr lang="en-US" altLang="zh-CN" dirty="0"/>
          </a:p>
          <a:p>
            <a:endParaRPr lang="en-US" altLang="zh-CN" dirty="0"/>
          </a:p>
          <a:p>
            <a:pPr marL="0" indent="0">
              <a:buFont typeface="Arial" panose="020B0604020202020204" pitchFamily="34" charset="0"/>
              <a:buNone/>
            </a:pPr>
            <a:endParaRPr lang="zh-CN" altLang="en-US" dirty="0"/>
          </a:p>
        </p:txBody>
      </p:sp>
      <p:pic>
        <p:nvPicPr>
          <p:cNvPr id="5" name="Picture 3">
            <a:extLst>
              <a:ext uri="{FF2B5EF4-FFF2-40B4-BE49-F238E27FC236}">
                <a16:creationId xmlns:a16="http://schemas.microsoft.com/office/drawing/2014/main" id="{5B8CEC7C-791F-4461-9E68-E2B253C98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8835" y="852054"/>
            <a:ext cx="3665587" cy="5544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4FA7DA26-F3B5-4EE1-AF4B-446C9160A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4269" y="2814452"/>
            <a:ext cx="6096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a:extLst>
              <a:ext uri="{FF2B5EF4-FFF2-40B4-BE49-F238E27FC236}">
                <a16:creationId xmlns:a16="http://schemas.microsoft.com/office/drawing/2014/main" id="{9B3E0121-F68F-4800-95FF-92BA93FB1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4373" y="5683207"/>
            <a:ext cx="828675"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a:extLst>
              <a:ext uri="{FF2B5EF4-FFF2-40B4-BE49-F238E27FC236}">
                <a16:creationId xmlns:a16="http://schemas.microsoft.com/office/drawing/2014/main" id="{6E8A360F-2168-465E-8931-7946835961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0714" y="4368544"/>
            <a:ext cx="303847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图片 8" descr="sigmoid.png">
            <a:extLst>
              <a:ext uri="{FF2B5EF4-FFF2-40B4-BE49-F238E27FC236}">
                <a16:creationId xmlns:a16="http://schemas.microsoft.com/office/drawing/2014/main" id="{94C583C1-74C9-4AA5-89DB-A4F243C04DDA}"/>
              </a:ext>
            </a:extLst>
          </p:cNvPr>
          <p:cNvPicPr>
            <a:picLocks noChangeAspect="1"/>
          </p:cNvPicPr>
          <p:nvPr/>
        </p:nvPicPr>
        <p:blipFill>
          <a:blip r:embed="rId6"/>
          <a:stretch>
            <a:fillRect/>
          </a:stretch>
        </p:blipFill>
        <p:spPr>
          <a:xfrm>
            <a:off x="2097578" y="1558734"/>
            <a:ext cx="2214578" cy="582118"/>
          </a:xfrm>
          <a:prstGeom prst="rect">
            <a:avLst/>
          </a:prstGeom>
        </p:spPr>
      </p:pic>
      <p:pic>
        <p:nvPicPr>
          <p:cNvPr id="10" name="Picture 9" descr="c:\users\yuan\appdata\roaming\360se6\User Data\temp\994ac235e9478c8f465a4acdd8aae017.png">
            <a:extLst>
              <a:ext uri="{FF2B5EF4-FFF2-40B4-BE49-F238E27FC236}">
                <a16:creationId xmlns:a16="http://schemas.microsoft.com/office/drawing/2014/main" id="{219C8268-AE93-4510-8F2E-C0E1B82B34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8349" y="2563578"/>
            <a:ext cx="2592288" cy="288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1" descr="c:\users\yuan\appdata\roaming\360se6\User Data\temp\e7deb0493f3858b59b86181afe368fec.png">
            <a:extLst>
              <a:ext uri="{FF2B5EF4-FFF2-40B4-BE49-F238E27FC236}">
                <a16:creationId xmlns:a16="http://schemas.microsoft.com/office/drawing/2014/main" id="{F9105166-0CBE-43E3-811A-8986C7821F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7378" y="5308935"/>
            <a:ext cx="2094778" cy="28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160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28D1124-7B32-4678-92FF-BF37FCED5B51}"/>
              </a:ext>
            </a:extLst>
          </p:cNvPr>
          <p:cNvSpPr txBox="1">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二项逻辑斯蒂回归</a:t>
            </a:r>
          </a:p>
        </p:txBody>
      </p:sp>
      <p:sp>
        <p:nvSpPr>
          <p:cNvPr id="5" name="内容占位符 2">
            <a:extLst>
              <a:ext uri="{FF2B5EF4-FFF2-40B4-BE49-F238E27FC236}">
                <a16:creationId xmlns:a16="http://schemas.microsoft.com/office/drawing/2014/main" id="{6133ADF9-D2F8-436B-B4ED-8589602F327F}"/>
              </a:ext>
            </a:extLst>
          </p:cNvPr>
          <p:cNvSpPr>
            <a:spLocks noGrp="1"/>
          </p:cNvSpPr>
          <p:nvPr>
            <p:ph idx="1"/>
          </p:nvPr>
        </p:nvSpPr>
        <p:spPr>
          <a:xfrm>
            <a:off x="756139" y="1532546"/>
            <a:ext cx="10515600" cy="4351338"/>
          </a:xfrm>
        </p:spPr>
        <p:txBody>
          <a:bodyPr/>
          <a:lstStyle/>
          <a:p>
            <a:r>
              <a:rPr lang="en-US" altLang="zh-CN" dirty="0"/>
              <a:t>Binomial logistic regression model</a:t>
            </a:r>
          </a:p>
          <a:p>
            <a:pPr lvl="1"/>
            <a:r>
              <a:rPr lang="zh-CN" altLang="en-US" dirty="0"/>
              <a:t>由条件概率</a:t>
            </a:r>
            <a:r>
              <a:rPr lang="en-US" altLang="zh-CN" dirty="0"/>
              <a:t>P(Y|X)</a:t>
            </a:r>
            <a:r>
              <a:rPr lang="zh-CN" altLang="en-US" dirty="0"/>
              <a:t>表示的分类模型</a:t>
            </a:r>
            <a:endParaRPr lang="en-US" altLang="zh-CN" dirty="0"/>
          </a:p>
          <a:p>
            <a:pPr lvl="1"/>
            <a:r>
              <a:rPr lang="zh-CN" altLang="en-US" dirty="0"/>
              <a:t>形式化为</a:t>
            </a:r>
            <a:r>
              <a:rPr lang="en-US" altLang="zh-CN" dirty="0"/>
              <a:t>logistic distribution</a:t>
            </a:r>
          </a:p>
          <a:p>
            <a:pPr lvl="1"/>
            <a:r>
              <a:rPr lang="en-US" altLang="zh-CN" dirty="0"/>
              <a:t>X</a:t>
            </a:r>
            <a:r>
              <a:rPr lang="zh-CN" altLang="en-US" dirty="0"/>
              <a:t>取实数，</a:t>
            </a:r>
            <a:r>
              <a:rPr lang="en-US" altLang="zh-CN" dirty="0"/>
              <a:t>Y</a:t>
            </a:r>
            <a:r>
              <a:rPr lang="zh-CN" altLang="en-US" dirty="0"/>
              <a:t>取值</a:t>
            </a:r>
            <a:r>
              <a:rPr lang="en-US" altLang="zh-CN" dirty="0"/>
              <a:t>1,0</a:t>
            </a:r>
          </a:p>
          <a:p>
            <a:pPr marL="393065" lvl="1" indent="0">
              <a:buNone/>
            </a:pPr>
            <a:endParaRPr lang="zh-CN" altLang="en-US" dirty="0"/>
          </a:p>
        </p:txBody>
      </p:sp>
      <p:pic>
        <p:nvPicPr>
          <p:cNvPr id="6" name="Picture 2">
            <a:extLst>
              <a:ext uri="{FF2B5EF4-FFF2-40B4-BE49-F238E27FC236}">
                <a16:creationId xmlns:a16="http://schemas.microsoft.com/office/drawing/2014/main" id="{110EA0EB-B601-45BC-B45A-8102780C4B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762" y="3429001"/>
            <a:ext cx="3739342" cy="16534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右箭头 3">
            <a:extLst>
              <a:ext uri="{FF2B5EF4-FFF2-40B4-BE49-F238E27FC236}">
                <a16:creationId xmlns:a16="http://schemas.microsoft.com/office/drawing/2014/main" id="{C866B832-895E-4357-8B97-FD8997A0A858}"/>
              </a:ext>
            </a:extLst>
          </p:cNvPr>
          <p:cNvSpPr/>
          <p:nvPr/>
        </p:nvSpPr>
        <p:spPr>
          <a:xfrm>
            <a:off x="5447136" y="4149080"/>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3">
            <a:extLst>
              <a:ext uri="{FF2B5EF4-FFF2-40B4-BE49-F238E27FC236}">
                <a16:creationId xmlns:a16="http://schemas.microsoft.com/office/drawing/2014/main" id="{0E9E52AE-2BA6-4C07-919B-65084264A4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216" y="3429000"/>
            <a:ext cx="3512132" cy="1728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a:extLst>
              <a:ext uri="{FF2B5EF4-FFF2-40B4-BE49-F238E27FC236}">
                <a16:creationId xmlns:a16="http://schemas.microsoft.com/office/drawing/2014/main" id="{6E733E3E-EBD7-4A90-88A1-CDA8E7592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982" y="5285433"/>
            <a:ext cx="1207765" cy="447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a:extLst>
              <a:ext uri="{FF2B5EF4-FFF2-40B4-BE49-F238E27FC236}">
                <a16:creationId xmlns:a16="http://schemas.microsoft.com/office/drawing/2014/main" id="{BCB6E74A-6EFF-40CD-BEAD-6D033FC6FE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7136" y="5301851"/>
            <a:ext cx="2184858" cy="431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a:extLst>
              <a:ext uri="{FF2B5EF4-FFF2-40B4-BE49-F238E27FC236}">
                <a16:creationId xmlns:a16="http://schemas.microsoft.com/office/drawing/2014/main" id="{CE04B8BD-4809-419A-B6F2-FA1ACC0C29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9697" y="5933505"/>
            <a:ext cx="3010835"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下箭头 4">
            <a:extLst>
              <a:ext uri="{FF2B5EF4-FFF2-40B4-BE49-F238E27FC236}">
                <a16:creationId xmlns:a16="http://schemas.microsoft.com/office/drawing/2014/main" id="{F56C6ACB-BBFC-41E1-B411-D6602EAEA58A}"/>
              </a:ext>
            </a:extLst>
          </p:cNvPr>
          <p:cNvSpPr/>
          <p:nvPr/>
        </p:nvSpPr>
        <p:spPr>
          <a:xfrm flipV="1">
            <a:off x="5584483" y="4565770"/>
            <a:ext cx="212640" cy="5166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7314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4D1774B2-5924-4D5C-8E6D-59B0AD5A53A0}"/>
              </a:ext>
            </a:extLst>
          </p:cNvPr>
          <p:cNvSpPr txBox="1"/>
          <p:nvPr/>
        </p:nvSpPr>
        <p:spPr>
          <a:xfrm>
            <a:off x="838200" y="36156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似然函数</a:t>
            </a:r>
          </a:p>
        </p:txBody>
      </p:sp>
      <p:sp>
        <p:nvSpPr>
          <p:cNvPr id="12" name="内容占位符 2">
            <a:extLst>
              <a:ext uri="{FF2B5EF4-FFF2-40B4-BE49-F238E27FC236}">
                <a16:creationId xmlns:a16="http://schemas.microsoft.com/office/drawing/2014/main" id="{B3445FF1-6899-42AC-A4D9-C74EBF334892}"/>
              </a:ext>
            </a:extLst>
          </p:cNvPr>
          <p:cNvSpPr>
            <a:spLocks noGrp="1"/>
          </p:cNvSpPr>
          <p:nvPr>
            <p:ph idx="1"/>
          </p:nvPr>
        </p:nvSpPr>
        <p:spPr>
          <a:xfrm>
            <a:off x="660339" y="1755562"/>
            <a:ext cx="10871321" cy="4839816"/>
          </a:xfrm>
        </p:spPr>
        <p:txBody>
          <a:bodyPr>
            <a:normAutofit/>
          </a:bodyPr>
          <a:lstStyle/>
          <a:p>
            <a:r>
              <a:rPr lang="en-US" altLang="zh-CN" i="1" dirty="0"/>
              <a:t>logistic</a:t>
            </a:r>
            <a:r>
              <a:rPr lang="zh-CN" altLang="en-US" dirty="0"/>
              <a:t>分类器是由一组权值系数组成的，最关键的问题就是如何获取这组权值，通过极大似然函数估计获得，并且</a:t>
            </a:r>
            <a:r>
              <a:rPr lang="en-US" altLang="zh-CN" i="1" dirty="0" err="1"/>
              <a:t>Y</a:t>
            </a:r>
            <a:r>
              <a:rPr lang="en-US" altLang="zh-CN" dirty="0" err="1"/>
              <a:t>~</a:t>
            </a:r>
            <a:r>
              <a:rPr lang="en-US" altLang="zh-CN" i="1" dirty="0" err="1"/>
              <a:t>f</a:t>
            </a:r>
            <a:r>
              <a:rPr lang="en-US" altLang="zh-CN" dirty="0"/>
              <a:t>(</a:t>
            </a:r>
            <a:r>
              <a:rPr lang="en-US" altLang="zh-CN" i="1" dirty="0" err="1"/>
              <a:t>x</a:t>
            </a:r>
            <a:r>
              <a:rPr lang="en-US" altLang="zh-CN" dirty="0" err="1"/>
              <a:t>;</a:t>
            </a:r>
            <a:r>
              <a:rPr lang="en-US" altLang="zh-CN" i="1" dirty="0" err="1"/>
              <a:t>w</a:t>
            </a:r>
            <a:r>
              <a:rPr lang="en-US" altLang="zh-CN" dirty="0"/>
              <a:t>)</a:t>
            </a:r>
          </a:p>
          <a:p>
            <a:endParaRPr lang="en-US" altLang="zh-CN" dirty="0"/>
          </a:p>
          <a:p>
            <a:r>
              <a:rPr lang="zh-CN" altLang="en-US" dirty="0">
                <a:solidFill>
                  <a:srgbClr val="C00000"/>
                </a:solidFill>
              </a:rPr>
              <a:t>似然函数</a:t>
            </a:r>
            <a:r>
              <a:rPr lang="zh-CN" altLang="en-US" dirty="0"/>
              <a:t>是统计模型中参数的函数。给定输出</a:t>
            </a:r>
            <a:r>
              <a:rPr lang="en-US" altLang="zh-CN" dirty="0"/>
              <a:t>x</a:t>
            </a:r>
            <a:r>
              <a:rPr lang="zh-CN" altLang="en-US" dirty="0"/>
              <a:t>时，关于参数</a:t>
            </a:r>
            <a:r>
              <a:rPr lang="en-US" altLang="zh-CN" dirty="0"/>
              <a:t>θ</a:t>
            </a:r>
            <a:r>
              <a:rPr lang="zh-CN" altLang="en-US" dirty="0"/>
              <a:t>的似然函数</a:t>
            </a:r>
            <a:r>
              <a:rPr lang="en-US" altLang="zh-CN" dirty="0"/>
              <a:t>L(</a:t>
            </a:r>
            <a:r>
              <a:rPr lang="en-US" altLang="zh-CN" dirty="0" err="1"/>
              <a:t>θ|x</a:t>
            </a:r>
            <a:r>
              <a:rPr lang="en-US" altLang="zh-CN" dirty="0"/>
              <a:t>)</a:t>
            </a:r>
            <a:r>
              <a:rPr lang="zh-CN" altLang="en-US" dirty="0"/>
              <a:t>（在数值上）等于给定参数</a:t>
            </a:r>
            <a:r>
              <a:rPr lang="en-US" altLang="zh-CN" dirty="0"/>
              <a:t>θ</a:t>
            </a:r>
            <a:r>
              <a:rPr lang="zh-CN" altLang="en-US" dirty="0"/>
              <a:t>后变量</a:t>
            </a:r>
            <a:r>
              <a:rPr lang="en-US" altLang="zh-CN" dirty="0"/>
              <a:t>X</a:t>
            </a:r>
            <a:r>
              <a:rPr lang="zh-CN" altLang="en-US" dirty="0"/>
              <a:t>的概率：</a:t>
            </a:r>
            <a:r>
              <a:rPr lang="en-US" altLang="zh-CN" dirty="0">
                <a:solidFill>
                  <a:srgbClr val="C00000"/>
                </a:solidFill>
              </a:rPr>
              <a:t>L(</a:t>
            </a:r>
            <a:r>
              <a:rPr lang="en-US" altLang="zh-CN" dirty="0" err="1">
                <a:solidFill>
                  <a:srgbClr val="C00000"/>
                </a:solidFill>
              </a:rPr>
              <a:t>θ|x</a:t>
            </a:r>
            <a:r>
              <a:rPr lang="en-US" altLang="zh-CN" dirty="0">
                <a:solidFill>
                  <a:srgbClr val="C00000"/>
                </a:solidFill>
              </a:rPr>
              <a:t>)=P(X=</a:t>
            </a:r>
            <a:r>
              <a:rPr lang="en-US" altLang="zh-CN" dirty="0" err="1">
                <a:solidFill>
                  <a:srgbClr val="C00000"/>
                </a:solidFill>
              </a:rPr>
              <a:t>x|θ</a:t>
            </a:r>
            <a:r>
              <a:rPr lang="en-US" altLang="zh-CN" dirty="0">
                <a:solidFill>
                  <a:srgbClr val="C00000"/>
                </a:solidFill>
              </a:rPr>
              <a:t>)</a:t>
            </a:r>
            <a:endParaRPr lang="zh-CN" altLang="en-US" dirty="0">
              <a:solidFill>
                <a:srgbClr val="C00000"/>
              </a:solidFill>
            </a:endParaRPr>
          </a:p>
          <a:p>
            <a:r>
              <a:rPr lang="zh-CN" altLang="en-US" dirty="0"/>
              <a:t>似然函数的重要性不是它的取值，而是当参数变化时概率密度函数到底是变大还是变小。</a:t>
            </a:r>
          </a:p>
          <a:p>
            <a:r>
              <a:rPr lang="zh-CN" altLang="en-US" dirty="0"/>
              <a:t>极大似然函数：似然函数取得最大值表示相应的参数能够使得统计模型最为合理</a:t>
            </a:r>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2639334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DEEFD-D984-423E-874D-687511EA66EA}"/>
              </a:ext>
            </a:extLst>
          </p:cNvPr>
          <p:cNvSpPr>
            <a:spLocks noGrp="1"/>
          </p:cNvSpPr>
          <p:nvPr>
            <p:ph type="title"/>
          </p:nvPr>
        </p:nvSpPr>
        <p:spPr/>
        <p:txBody>
          <a:bodyPr/>
          <a:lstStyle/>
          <a:p>
            <a:r>
              <a:rPr lang="zh-CN" altLang="en-US" dirty="0"/>
              <a:t>似然函数</a:t>
            </a:r>
          </a:p>
        </p:txBody>
      </p:sp>
      <p:sp>
        <p:nvSpPr>
          <p:cNvPr id="4" name="内容占位符 2">
            <a:extLst>
              <a:ext uri="{FF2B5EF4-FFF2-40B4-BE49-F238E27FC236}">
                <a16:creationId xmlns:a16="http://schemas.microsoft.com/office/drawing/2014/main" id="{94398A0D-C6E8-4147-8180-193CA52515EE}"/>
              </a:ext>
            </a:extLst>
          </p:cNvPr>
          <p:cNvSpPr txBox="1">
            <a:spLocks/>
          </p:cNvSpPr>
          <p:nvPr/>
        </p:nvSpPr>
        <p:spPr>
          <a:xfrm>
            <a:off x="1613756" y="1412875"/>
            <a:ext cx="8964488" cy="48398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那么对于上述</a:t>
            </a:r>
            <a:r>
              <a:rPr lang="en-US" altLang="zh-CN" i="1" dirty="0"/>
              <a:t>m</a:t>
            </a:r>
            <a:r>
              <a:rPr lang="zh-CN" altLang="en-US" dirty="0"/>
              <a:t>个观测事件，设</a:t>
            </a:r>
            <a:endParaRPr lang="en-US" altLang="zh-CN" dirty="0"/>
          </a:p>
          <a:p>
            <a:endParaRPr lang="en-US" altLang="zh-CN" dirty="0"/>
          </a:p>
          <a:p>
            <a:endParaRPr lang="en-US" altLang="zh-CN" dirty="0"/>
          </a:p>
          <a:p>
            <a:r>
              <a:rPr lang="zh-CN" altLang="en-US" dirty="0"/>
              <a:t>其联合概率密度函数，即似然函数为：</a:t>
            </a:r>
            <a:endParaRPr lang="en-US" altLang="zh-CN" dirty="0"/>
          </a:p>
          <a:p>
            <a:endParaRPr lang="en-US" altLang="zh-CN" dirty="0"/>
          </a:p>
          <a:p>
            <a:pPr marL="0" indent="0">
              <a:buFont typeface="Arial" panose="020B0604020202020204" pitchFamily="34" charset="0"/>
              <a:buNone/>
            </a:pPr>
            <a:endParaRPr lang="en-US" altLang="zh-CN" dirty="0"/>
          </a:p>
          <a:p>
            <a:r>
              <a:rPr lang="zh-CN" altLang="en-US" dirty="0"/>
              <a:t>目标：求出使这一似然函数的值最大的参数估，</a:t>
            </a:r>
            <a:r>
              <a:rPr lang="en-US" altLang="zh-CN" dirty="0"/>
              <a:t>w</a:t>
            </a:r>
            <a:r>
              <a:rPr lang="en-US" altLang="zh-CN" baseline="-25000" dirty="0"/>
              <a:t>1</a:t>
            </a:r>
            <a:r>
              <a:rPr lang="en-US" altLang="zh-CN" dirty="0"/>
              <a:t>,w</a:t>
            </a:r>
            <a:r>
              <a:rPr lang="en-US" altLang="zh-CN" baseline="-25000" dirty="0"/>
              <a:t>2</a:t>
            </a:r>
            <a:r>
              <a:rPr lang="en-US" altLang="zh-CN" dirty="0"/>
              <a:t>,…,</a:t>
            </a:r>
            <a:r>
              <a:rPr lang="en-US" altLang="zh-CN" dirty="0" err="1"/>
              <a:t>w</a:t>
            </a:r>
            <a:r>
              <a:rPr lang="en-US" altLang="zh-CN" baseline="-25000" dirty="0" err="1"/>
              <a:t>n</a:t>
            </a:r>
            <a:r>
              <a:rPr lang="zh-CN" altLang="en-US" dirty="0"/>
              <a:t>，使得</a:t>
            </a:r>
            <a:r>
              <a:rPr lang="en-US" altLang="zh-CN" dirty="0"/>
              <a:t>L(w)</a:t>
            </a:r>
            <a:r>
              <a:rPr lang="zh-CN" altLang="en-US" dirty="0"/>
              <a:t>取得 最大值。</a:t>
            </a:r>
            <a:endParaRPr lang="en-US" altLang="zh-CN" dirty="0"/>
          </a:p>
          <a:p>
            <a:r>
              <a:rPr lang="zh-CN" altLang="en-US" dirty="0"/>
              <a:t>对</a:t>
            </a:r>
            <a:r>
              <a:rPr lang="en-US" altLang="zh-CN" dirty="0"/>
              <a:t>L(w)</a:t>
            </a:r>
            <a:r>
              <a:rPr lang="zh-CN" altLang="en-US" dirty="0"/>
              <a:t>取对数：</a:t>
            </a:r>
          </a:p>
          <a:p>
            <a:endParaRPr lang="zh-CN" altLang="en-US" dirty="0"/>
          </a:p>
          <a:p>
            <a:endParaRPr lang="en-US" altLang="zh-CN" dirty="0"/>
          </a:p>
          <a:p>
            <a:endParaRPr lang="en-US" altLang="zh-CN" dirty="0"/>
          </a:p>
          <a:p>
            <a:endParaRPr lang="en-US" altLang="zh-CN" dirty="0"/>
          </a:p>
        </p:txBody>
      </p:sp>
      <p:pic>
        <p:nvPicPr>
          <p:cNvPr id="5" name="Picture 2">
            <a:extLst>
              <a:ext uri="{FF2B5EF4-FFF2-40B4-BE49-F238E27FC236}">
                <a16:creationId xmlns:a16="http://schemas.microsoft.com/office/drawing/2014/main" id="{E3A393C3-7851-46BA-B547-AE1550DC9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7545" y="2005869"/>
            <a:ext cx="5518985" cy="409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23FB09C7-39B6-49ED-B698-F397B6552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120" y="3428775"/>
            <a:ext cx="3793856" cy="1000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9928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6AB412A-4F40-4D8E-A9A6-AEFA97ED430F}"/>
              </a:ext>
            </a:extLst>
          </p:cNvPr>
          <p:cNvSpPr txBox="1"/>
          <p:nvPr/>
        </p:nvSpPr>
        <p:spPr>
          <a:xfrm>
            <a:off x="1024561" y="40869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模型参数估计</a:t>
            </a:r>
          </a:p>
        </p:txBody>
      </p:sp>
      <p:sp>
        <p:nvSpPr>
          <p:cNvPr id="5" name="内容占位符 2">
            <a:extLst>
              <a:ext uri="{FF2B5EF4-FFF2-40B4-BE49-F238E27FC236}">
                <a16:creationId xmlns:a16="http://schemas.microsoft.com/office/drawing/2014/main" id="{C1BFC166-4DAD-4688-954E-B09360FA26C6}"/>
              </a:ext>
            </a:extLst>
          </p:cNvPr>
          <p:cNvSpPr>
            <a:spLocks noGrp="1"/>
          </p:cNvSpPr>
          <p:nvPr>
            <p:ph idx="1"/>
          </p:nvPr>
        </p:nvSpPr>
        <p:spPr>
          <a:xfrm>
            <a:off x="1024561" y="1734261"/>
            <a:ext cx="10515599" cy="5112568"/>
          </a:xfrm>
        </p:spPr>
        <p:txBody>
          <a:bodyPr/>
          <a:lstStyle/>
          <a:p>
            <a:r>
              <a:rPr lang="zh-CN" altLang="en-US" dirty="0"/>
              <a:t>对数似然函数</a:t>
            </a:r>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对</a:t>
            </a:r>
            <a:r>
              <a:rPr lang="en-US" altLang="zh-CN" dirty="0"/>
              <a:t>L(w)</a:t>
            </a:r>
            <a:r>
              <a:rPr lang="zh-CN" altLang="en-US" dirty="0"/>
              <a:t>求极大值，得到</a:t>
            </a:r>
            <a:r>
              <a:rPr lang="en-US" altLang="zh-CN" dirty="0"/>
              <a:t>w</a:t>
            </a:r>
            <a:r>
              <a:rPr lang="zh-CN" altLang="en-US" dirty="0"/>
              <a:t>的估计值。</a:t>
            </a:r>
            <a:endParaRPr lang="en-US" altLang="zh-CN" dirty="0"/>
          </a:p>
          <a:p>
            <a:r>
              <a:rPr lang="zh-CN" altLang="en-US" dirty="0"/>
              <a:t>通常采用梯度下降法及拟牛顿法，学到的模型：</a:t>
            </a:r>
          </a:p>
        </p:txBody>
      </p:sp>
      <p:pic>
        <p:nvPicPr>
          <p:cNvPr id="6" name="Picture 2">
            <a:extLst>
              <a:ext uri="{FF2B5EF4-FFF2-40B4-BE49-F238E27FC236}">
                <a16:creationId xmlns:a16="http://schemas.microsoft.com/office/drawing/2014/main" id="{A0891583-B665-4A29-A4AD-D4293FE27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133" y="1658728"/>
            <a:ext cx="5115710" cy="2399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A77D78EC-E2D1-4328-A1A5-2A5E46A86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7656" y="5458278"/>
            <a:ext cx="3312368" cy="791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a:extLst>
              <a:ext uri="{FF2B5EF4-FFF2-40B4-BE49-F238E27FC236}">
                <a16:creationId xmlns:a16="http://schemas.microsoft.com/office/drawing/2014/main" id="{DC3A140F-F2FE-4341-8ED0-CBFCEC665F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812" y="5517010"/>
            <a:ext cx="3168352" cy="73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9210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F82B2-56C8-4C9D-BECF-F9FBBBA3D6CA}"/>
              </a:ext>
            </a:extLst>
          </p:cNvPr>
          <p:cNvSpPr>
            <a:spLocks noGrp="1"/>
          </p:cNvSpPr>
          <p:nvPr>
            <p:ph type="title"/>
          </p:nvPr>
        </p:nvSpPr>
        <p:spPr/>
        <p:txBody>
          <a:bodyPr/>
          <a:lstStyle/>
          <a:p>
            <a:r>
              <a:rPr lang="zh-CN" altLang="en-US" dirty="0">
                <a:solidFill>
                  <a:srgbClr val="C00000"/>
                </a:solidFill>
              </a:rPr>
              <a:t>支持向量机</a:t>
            </a:r>
            <a:r>
              <a:rPr lang="en-US" altLang="zh-CN" dirty="0">
                <a:solidFill>
                  <a:srgbClr val="C00000"/>
                </a:solidFill>
              </a:rPr>
              <a:t>(support vector machines.  SVM)</a:t>
            </a:r>
          </a:p>
        </p:txBody>
      </p:sp>
      <p:sp>
        <p:nvSpPr>
          <p:cNvPr id="4" name="内容占位符 2">
            <a:extLst>
              <a:ext uri="{FF2B5EF4-FFF2-40B4-BE49-F238E27FC236}">
                <a16:creationId xmlns:a16="http://schemas.microsoft.com/office/drawing/2014/main" id="{CFAC9455-3E2C-48E8-8728-F6B5E9725967}"/>
              </a:ext>
            </a:extLst>
          </p:cNvPr>
          <p:cNvSpPr txBox="1">
            <a:spLocks/>
          </p:cNvSpPr>
          <p:nvPr/>
        </p:nvSpPr>
        <p:spPr>
          <a:xfrm>
            <a:off x="838200" y="219392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二类分类模型</a:t>
            </a:r>
            <a:r>
              <a:rPr lang="en-US" altLang="zh-CN" dirty="0"/>
              <a:t>.</a:t>
            </a:r>
            <a:r>
              <a:rPr lang="zh-CN" altLang="en-US" dirty="0"/>
              <a:t>它的基本模型是定义在特征空间上的</a:t>
            </a:r>
            <a:r>
              <a:rPr lang="zh-CN" altLang="en-US" dirty="0">
                <a:solidFill>
                  <a:srgbClr val="FF0000"/>
                </a:solidFill>
              </a:rPr>
              <a:t>间隔最大</a:t>
            </a:r>
            <a:r>
              <a:rPr lang="zh-CN" altLang="en-US" dirty="0"/>
              <a:t>的线性分类器，间隔最大使它有别于感知机；</a:t>
            </a:r>
            <a:endParaRPr lang="en-US" altLang="zh-CN" dirty="0"/>
          </a:p>
          <a:p>
            <a:r>
              <a:rPr lang="zh-CN" altLang="en-US" dirty="0"/>
              <a:t>支持向量机还包括核技巧，这使它成为实质上的非线性分类器</a:t>
            </a:r>
            <a:r>
              <a:rPr lang="en-US" altLang="zh-CN" dirty="0"/>
              <a:t>.</a:t>
            </a:r>
          </a:p>
          <a:p>
            <a:r>
              <a:rPr lang="zh-CN" altLang="en-US" dirty="0"/>
              <a:t>支持向量机的学习策略就是间隔最大化，可形式化为一个求解凸二次规划</a:t>
            </a:r>
            <a:r>
              <a:rPr lang="en-US" altLang="zh-CN" dirty="0"/>
              <a:t>(convex quadratic programming)</a:t>
            </a:r>
            <a:r>
              <a:rPr lang="zh-CN" altLang="en-US" dirty="0"/>
              <a:t>的问题，也等价于正则化的合页损失函数的最小化问题</a:t>
            </a:r>
            <a:r>
              <a:rPr lang="en-US" altLang="zh-CN" dirty="0"/>
              <a:t>.</a:t>
            </a:r>
            <a:r>
              <a:rPr lang="zh-CN" altLang="en-US" dirty="0"/>
              <a:t>支持向量机的学习算法是求解凸二次规划的最优化算法</a:t>
            </a:r>
            <a:r>
              <a:rPr lang="en-US" altLang="zh-CN" dirty="0"/>
              <a:t>.</a:t>
            </a:r>
          </a:p>
          <a:p>
            <a:endParaRPr lang="zh-CN" altLang="en-US" dirty="0"/>
          </a:p>
        </p:txBody>
      </p:sp>
    </p:spTree>
    <p:extLst>
      <p:ext uri="{BB962C8B-B14F-4D97-AF65-F5344CB8AC3E}">
        <p14:creationId xmlns:p14="http://schemas.microsoft.com/office/powerpoint/2010/main" val="1824633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DEEFD-D984-423E-874D-687511EA66EA}"/>
              </a:ext>
            </a:extLst>
          </p:cNvPr>
          <p:cNvSpPr>
            <a:spLocks noGrp="1"/>
          </p:cNvSpPr>
          <p:nvPr>
            <p:ph type="title"/>
          </p:nvPr>
        </p:nvSpPr>
        <p:spPr>
          <a:xfrm>
            <a:off x="838200" y="490193"/>
            <a:ext cx="10515600" cy="1005493"/>
          </a:xfrm>
        </p:spPr>
        <p:txBody>
          <a:bodyPr>
            <a:noAutofit/>
          </a:bodyPr>
          <a:lstStyle/>
          <a:p>
            <a:r>
              <a:rPr lang="en-US" altLang="zh-CN" sz="3600" dirty="0" err="1"/>
              <a:t>GraphCL</a:t>
            </a:r>
            <a:r>
              <a:rPr lang="en-US" altLang="zh-CN" sz="3600" dirty="0"/>
              <a:t>: Contrastive Self-Supervised Learning of</a:t>
            </a:r>
            <a:br>
              <a:rPr lang="en-US" altLang="zh-CN" sz="3600" dirty="0"/>
            </a:br>
            <a:r>
              <a:rPr lang="en-US" altLang="zh-CN" sz="3600" dirty="0"/>
              <a:t>Graph Representations </a:t>
            </a:r>
            <a:endParaRPr lang="zh-CN" altLang="en-US" sz="3600" dirty="0"/>
          </a:p>
        </p:txBody>
      </p:sp>
      <p:sp>
        <p:nvSpPr>
          <p:cNvPr id="3" name="内容占位符 2">
            <a:extLst>
              <a:ext uri="{FF2B5EF4-FFF2-40B4-BE49-F238E27FC236}">
                <a16:creationId xmlns:a16="http://schemas.microsoft.com/office/drawing/2014/main" id="{810B61C5-E146-42BA-8E8C-A951B62BEF3D}"/>
              </a:ext>
            </a:extLst>
          </p:cNvPr>
          <p:cNvSpPr>
            <a:spLocks noGrp="1"/>
          </p:cNvSpPr>
          <p:nvPr>
            <p:ph idx="1"/>
          </p:nvPr>
        </p:nvSpPr>
        <p:spPr>
          <a:xfrm>
            <a:off x="838200" y="1637089"/>
            <a:ext cx="10515600" cy="4351338"/>
          </a:xfrm>
        </p:spPr>
        <p:txBody>
          <a:bodyPr>
            <a:normAutofit/>
          </a:bodyPr>
          <a:lstStyle/>
          <a:p>
            <a:r>
              <a:rPr lang="zh-CN" altLang="zh-CN" sz="2400" dirty="0"/>
              <a:t>文</a:t>
            </a:r>
            <a:r>
              <a:rPr lang="zh-CN" altLang="en-US" sz="2400" dirty="0"/>
              <a:t>章</a:t>
            </a:r>
            <a:r>
              <a:rPr lang="zh-CN" altLang="zh-CN" sz="2400" dirty="0"/>
              <a:t>提出了一种</a:t>
            </a:r>
            <a:r>
              <a:rPr lang="zh-CN" altLang="en-US" sz="2400" dirty="0"/>
              <a:t>通过</a:t>
            </a:r>
            <a:r>
              <a:rPr lang="zh-CN" altLang="zh-CN" sz="2400" dirty="0"/>
              <a:t>自监督学习</a:t>
            </a:r>
            <a:r>
              <a:rPr lang="zh-CN" altLang="en-US" sz="2400" dirty="0"/>
              <a:t>进行</a:t>
            </a:r>
            <a:r>
              <a:rPr lang="zh-CN" altLang="zh-CN" sz="2400" dirty="0"/>
              <a:t>节点表示的通用框架</a:t>
            </a:r>
            <a:r>
              <a:rPr lang="en-US" altLang="zh-CN" sz="2400" dirty="0"/>
              <a:t>- </a:t>
            </a:r>
            <a:r>
              <a:rPr lang="en-US" altLang="zh-CN" sz="2400" dirty="0" err="1"/>
              <a:t>GraphCL</a:t>
            </a:r>
            <a:r>
              <a:rPr lang="en-US" altLang="zh-CN" sz="2400" dirty="0"/>
              <a:t> </a:t>
            </a:r>
            <a:r>
              <a:rPr lang="zh-CN" altLang="zh-CN" sz="2400" dirty="0"/>
              <a:t>。</a:t>
            </a:r>
            <a:r>
              <a:rPr lang="en-US" altLang="zh-CN" sz="2400" dirty="0" err="1"/>
              <a:t>GraphCL</a:t>
            </a:r>
            <a:r>
              <a:rPr lang="zh-CN" altLang="zh-CN" sz="2400" dirty="0"/>
              <a:t>通过最大化两个随机扰动版本的内部特征和同一节点局部子图的链接结构之间的相似性来学习节点嵌入。我们使用图神经网络生成同一节点的两个表示，并利用对比学习损失来最大化它们之间的一致性。</a:t>
            </a:r>
            <a:endParaRPr lang="zh-CN" altLang="en-US" sz="2400" dirty="0"/>
          </a:p>
        </p:txBody>
      </p:sp>
      <p:pic>
        <p:nvPicPr>
          <p:cNvPr id="5" name="图片 4">
            <a:extLst>
              <a:ext uri="{FF2B5EF4-FFF2-40B4-BE49-F238E27FC236}">
                <a16:creationId xmlns:a16="http://schemas.microsoft.com/office/drawing/2014/main" id="{28E23B0E-6C61-4FEB-8055-F9AB9F447FC0}"/>
              </a:ext>
            </a:extLst>
          </p:cNvPr>
          <p:cNvPicPr>
            <a:picLocks noChangeAspect="1"/>
          </p:cNvPicPr>
          <p:nvPr/>
        </p:nvPicPr>
        <p:blipFill>
          <a:blip r:embed="rId2"/>
          <a:stretch>
            <a:fillRect/>
          </a:stretch>
        </p:blipFill>
        <p:spPr>
          <a:xfrm>
            <a:off x="2151192" y="3020693"/>
            <a:ext cx="7889615" cy="3624179"/>
          </a:xfrm>
          <a:prstGeom prst="rect">
            <a:avLst/>
          </a:prstGeom>
        </p:spPr>
      </p:pic>
    </p:spTree>
    <p:extLst>
      <p:ext uri="{BB962C8B-B14F-4D97-AF65-F5344CB8AC3E}">
        <p14:creationId xmlns:p14="http://schemas.microsoft.com/office/powerpoint/2010/main" val="3821689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91B7F94C-8E31-4DC0-86A2-4BC9F24922B8}"/>
              </a:ext>
            </a:extLst>
          </p:cNvPr>
          <p:cNvSpPr>
            <a:spLocks noGrp="1"/>
          </p:cNvSpPr>
          <p:nvPr>
            <p:ph idx="1"/>
          </p:nvPr>
        </p:nvSpPr>
        <p:spPr>
          <a:xfrm>
            <a:off x="583676" y="713918"/>
            <a:ext cx="10515600" cy="3735534"/>
          </a:xfrm>
        </p:spPr>
        <p:txBody>
          <a:bodyPr>
            <a:normAutofit/>
          </a:bodyPr>
          <a:lstStyle/>
          <a:p>
            <a:r>
              <a:rPr lang="zh-CN" altLang="en-US" sz="2400" dirty="0">
                <a:solidFill>
                  <a:srgbClr val="C00000"/>
                </a:solidFill>
              </a:rPr>
              <a:t>支持向量机</a:t>
            </a:r>
            <a:r>
              <a:rPr lang="en-US" altLang="zh-CN" sz="2400" dirty="0">
                <a:solidFill>
                  <a:srgbClr val="C00000"/>
                </a:solidFill>
              </a:rPr>
              <a:t>(support vector machines.  SVM)</a:t>
            </a:r>
          </a:p>
          <a:p>
            <a:r>
              <a:rPr lang="zh-CN" altLang="en-US" sz="2400" dirty="0"/>
              <a:t>线性可分支持向量机</a:t>
            </a:r>
            <a:r>
              <a:rPr lang="en-US" altLang="zh-CN" sz="2400" dirty="0"/>
              <a:t>(linear support vector machine in linearly separable case ).</a:t>
            </a:r>
          </a:p>
          <a:p>
            <a:pPr lvl="1"/>
            <a:r>
              <a:rPr lang="zh-CN" altLang="en-US" sz="2000" dirty="0"/>
              <a:t>硬间隔最大化</a:t>
            </a:r>
            <a:r>
              <a:rPr lang="en-US" altLang="zh-CN" sz="2000" dirty="0"/>
              <a:t>(hard margin maximization)</a:t>
            </a:r>
            <a:r>
              <a:rPr lang="zh-CN" altLang="en-US" sz="2000" dirty="0"/>
              <a:t>；</a:t>
            </a:r>
            <a:endParaRPr lang="en-US" altLang="zh-CN" sz="2000" dirty="0"/>
          </a:p>
          <a:p>
            <a:r>
              <a:rPr lang="zh-CN" altLang="en-US" sz="2400" dirty="0"/>
              <a:t>线性支持向量机</a:t>
            </a:r>
            <a:r>
              <a:rPr lang="en-US" altLang="zh-CN" sz="2400" dirty="0"/>
              <a:t>(linear support vector machine)</a:t>
            </a:r>
          </a:p>
          <a:p>
            <a:pPr lvl="1"/>
            <a:r>
              <a:rPr lang="zh-CN" altLang="en-US" sz="2000" dirty="0"/>
              <a:t>训练数据近似线性可分时，通过软间隔最大化</a:t>
            </a:r>
            <a:r>
              <a:rPr lang="en-US" altLang="zh-CN" sz="2000" dirty="0"/>
              <a:t>(soft margin maximization)</a:t>
            </a:r>
            <a:r>
              <a:rPr lang="zh-CN" altLang="en-US" sz="2000" dirty="0"/>
              <a:t>；</a:t>
            </a:r>
            <a:endParaRPr lang="en-US" altLang="zh-CN" sz="2000" dirty="0"/>
          </a:p>
          <a:p>
            <a:r>
              <a:rPr lang="zh-CN" altLang="en-US" sz="2400" dirty="0"/>
              <a:t>非线性支持向量机</a:t>
            </a:r>
            <a:r>
              <a:rPr lang="en-US" altLang="zh-CN" sz="2400" dirty="0"/>
              <a:t>(non-linear support vector machine)</a:t>
            </a:r>
          </a:p>
          <a:p>
            <a:pPr lvl="1"/>
            <a:r>
              <a:rPr lang="zh-CN" altLang="en-US" sz="2000" dirty="0"/>
              <a:t>当训练数据线性不可分时，通过使用核技巧</a:t>
            </a:r>
            <a:r>
              <a:rPr lang="en-US" altLang="zh-CN" sz="2000" dirty="0"/>
              <a:t>(kernel trick)</a:t>
            </a:r>
            <a:r>
              <a:rPr lang="zh-CN" altLang="en-US" sz="2000" dirty="0"/>
              <a:t>及软间隔最大化</a:t>
            </a:r>
            <a:r>
              <a:rPr lang="zh-CN" altLang="en-US" dirty="0"/>
              <a:t>。</a:t>
            </a:r>
            <a:endParaRPr lang="en-US" altLang="zh-CN" dirty="0"/>
          </a:p>
        </p:txBody>
      </p:sp>
      <p:sp>
        <p:nvSpPr>
          <p:cNvPr id="3" name="内容占位符 2">
            <a:extLst>
              <a:ext uri="{FF2B5EF4-FFF2-40B4-BE49-F238E27FC236}">
                <a16:creationId xmlns:a16="http://schemas.microsoft.com/office/drawing/2014/main" id="{9CE5E964-B91A-472C-8C5E-73D4FE825779}"/>
              </a:ext>
            </a:extLst>
          </p:cNvPr>
          <p:cNvSpPr txBox="1">
            <a:spLocks/>
          </p:cNvSpPr>
          <p:nvPr/>
        </p:nvSpPr>
        <p:spPr>
          <a:xfrm>
            <a:off x="583676" y="409814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当输入空间为</a:t>
            </a:r>
            <a:r>
              <a:rPr lang="zh-CN" altLang="en-US" sz="2400" dirty="0">
                <a:solidFill>
                  <a:srgbClr val="C00000"/>
                </a:solidFill>
              </a:rPr>
              <a:t>欧氏空间或离散集合</a:t>
            </a:r>
            <a:r>
              <a:rPr lang="zh-CN" altLang="en-US" sz="2400" dirty="0"/>
              <a:t>、</a:t>
            </a:r>
            <a:r>
              <a:rPr lang="zh-CN" altLang="en-US" sz="2400" dirty="0">
                <a:solidFill>
                  <a:srgbClr val="C00000"/>
                </a:solidFill>
              </a:rPr>
              <a:t>特征空间</a:t>
            </a:r>
            <a:r>
              <a:rPr lang="zh-CN" altLang="en-US" sz="2400" dirty="0"/>
              <a:t>为</a:t>
            </a:r>
            <a:r>
              <a:rPr lang="zh-CN" altLang="en-US" sz="2400" dirty="0">
                <a:solidFill>
                  <a:srgbClr val="C00000"/>
                </a:solidFill>
              </a:rPr>
              <a:t>希尔伯特空间</a:t>
            </a:r>
            <a:r>
              <a:rPr lang="zh-CN" altLang="en-US" sz="2400" dirty="0"/>
              <a:t>时，核函数</a:t>
            </a:r>
            <a:r>
              <a:rPr lang="en-US" altLang="zh-CN" sz="2400" dirty="0"/>
              <a:t>(kernel function)</a:t>
            </a:r>
            <a:r>
              <a:rPr lang="zh-CN" altLang="en-US" sz="2400" dirty="0"/>
              <a:t>表示将输入从输入空间映射到特征空间得到的特征向量之间的内积；</a:t>
            </a:r>
            <a:endParaRPr lang="en-US" altLang="zh-CN" sz="2400" dirty="0"/>
          </a:p>
          <a:p>
            <a:r>
              <a:rPr lang="zh-CN" altLang="en-US" sz="2400" dirty="0"/>
              <a:t>通过使用核函数可以学习非线性支持向量机，等价于隐式地在高维的特征空间中学习线性支持向量机，这样的方法称为核技巧；</a:t>
            </a:r>
            <a:endParaRPr lang="en-US" altLang="zh-CN" sz="2400" dirty="0"/>
          </a:p>
          <a:p>
            <a:r>
              <a:rPr lang="zh-CN" altLang="en-US" sz="2400" dirty="0"/>
              <a:t>核方法</a:t>
            </a:r>
            <a:r>
              <a:rPr lang="en-US" altLang="zh-CN" sz="2400" dirty="0"/>
              <a:t>(kernel method)</a:t>
            </a:r>
            <a:r>
              <a:rPr lang="zh-CN" altLang="en-US" sz="2400" dirty="0"/>
              <a:t>是比支持向量机更为一般的机器学习方法</a:t>
            </a:r>
            <a:r>
              <a:rPr lang="en-US" altLang="zh-CN" sz="2400" dirty="0"/>
              <a:t>.</a:t>
            </a:r>
            <a:endParaRPr lang="zh-CN" altLang="en-US" sz="2400" dirty="0"/>
          </a:p>
        </p:txBody>
      </p:sp>
    </p:spTree>
    <p:extLst>
      <p:ext uri="{BB962C8B-B14F-4D97-AF65-F5344CB8AC3E}">
        <p14:creationId xmlns:p14="http://schemas.microsoft.com/office/powerpoint/2010/main" val="2499905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E56AD4-9364-448A-9B81-B7FC7DC54FB7}"/>
              </a:ext>
            </a:extLst>
          </p:cNvPr>
          <p:cNvSpPr txBox="1"/>
          <p:nvPr/>
        </p:nvSpPr>
        <p:spPr>
          <a:xfrm>
            <a:off x="838200" y="7009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线性可分支持向量机</a:t>
            </a:r>
          </a:p>
        </p:txBody>
      </p:sp>
      <p:sp>
        <p:nvSpPr>
          <p:cNvPr id="3" name="内容占位符 2">
            <a:extLst>
              <a:ext uri="{FF2B5EF4-FFF2-40B4-BE49-F238E27FC236}">
                <a16:creationId xmlns:a16="http://schemas.microsoft.com/office/drawing/2014/main" id="{C7C3E653-CD61-4524-83CA-FB07F3A1D734}"/>
              </a:ext>
            </a:extLst>
          </p:cNvPr>
          <p:cNvSpPr>
            <a:spLocks noGrp="1"/>
          </p:cNvSpPr>
          <p:nvPr>
            <p:ph idx="1"/>
          </p:nvPr>
        </p:nvSpPr>
        <p:spPr>
          <a:xfrm>
            <a:off x="838200" y="1732013"/>
            <a:ext cx="10515600" cy="4351338"/>
          </a:xfrm>
        </p:spPr>
        <p:txBody>
          <a:bodyPr/>
          <a:lstStyle/>
          <a:p>
            <a:r>
              <a:rPr lang="zh-CN" altLang="en-US" dirty="0"/>
              <a:t>二分类问题：</a:t>
            </a:r>
            <a:endParaRPr lang="en-US" altLang="zh-CN" dirty="0"/>
          </a:p>
          <a:p>
            <a:r>
              <a:rPr lang="zh-CN" altLang="en-US" dirty="0"/>
              <a:t>输入空间：欧式空间或离散集合</a:t>
            </a:r>
            <a:endParaRPr lang="en-US" altLang="zh-CN" dirty="0"/>
          </a:p>
          <a:p>
            <a:r>
              <a:rPr lang="zh-CN" altLang="en-US" dirty="0"/>
              <a:t>特征空间：欧式空间或</a:t>
            </a:r>
            <a:r>
              <a:rPr lang="zh-CN" altLang="en-US" dirty="0">
                <a:solidFill>
                  <a:srgbClr val="C00000"/>
                </a:solidFill>
              </a:rPr>
              <a:t>希尔伯特</a:t>
            </a:r>
            <a:r>
              <a:rPr lang="zh-CN" altLang="en-US" dirty="0"/>
              <a:t>空间</a:t>
            </a:r>
            <a:endParaRPr lang="en-US" altLang="zh-CN" dirty="0"/>
          </a:p>
          <a:p>
            <a:r>
              <a:rPr lang="zh-CN" altLang="en-US" dirty="0"/>
              <a:t>线性可分支持向量机、线性支持向量机：假设这两个空间的元素</a:t>
            </a:r>
            <a:r>
              <a:rPr lang="zh-CN" altLang="en-US" dirty="0">
                <a:solidFill>
                  <a:srgbClr val="C00000"/>
                </a:solidFill>
              </a:rPr>
              <a:t>一一对应</a:t>
            </a:r>
            <a:r>
              <a:rPr lang="zh-CN" altLang="en-US" dirty="0"/>
              <a:t>，并将输入空间中的输入映射为特征空间中的特征向量；</a:t>
            </a:r>
            <a:endParaRPr lang="en-US" altLang="zh-CN" dirty="0"/>
          </a:p>
          <a:p>
            <a:r>
              <a:rPr lang="zh-CN" altLang="en-US" dirty="0"/>
              <a:t>非线性支持向量机：利用一个从输入空间到特征空间的</a:t>
            </a:r>
            <a:r>
              <a:rPr lang="zh-CN" altLang="en-US" dirty="0">
                <a:solidFill>
                  <a:srgbClr val="C00000"/>
                </a:solidFill>
              </a:rPr>
              <a:t>非线性映射</a:t>
            </a:r>
            <a:r>
              <a:rPr lang="zh-CN" altLang="en-US" dirty="0"/>
              <a:t>将输入映射为特征向量；</a:t>
            </a:r>
            <a:endParaRPr lang="en-US" altLang="zh-CN" dirty="0"/>
          </a:p>
          <a:p>
            <a:r>
              <a:rPr lang="zh-CN" altLang="en-US" dirty="0"/>
              <a:t>支持向量机的学习是在特征空间进行的</a:t>
            </a:r>
            <a:r>
              <a:rPr lang="en-US" altLang="zh-CN" dirty="0"/>
              <a:t>.</a:t>
            </a:r>
          </a:p>
          <a:p>
            <a:endParaRPr lang="en-US" altLang="zh-CN" dirty="0"/>
          </a:p>
        </p:txBody>
      </p:sp>
    </p:spTree>
    <p:extLst>
      <p:ext uri="{BB962C8B-B14F-4D97-AF65-F5344CB8AC3E}">
        <p14:creationId xmlns:p14="http://schemas.microsoft.com/office/powerpoint/2010/main" val="1542518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9726C1-DC86-4DC7-A7BD-CC87F9560DC8}"/>
              </a:ext>
            </a:extLst>
          </p:cNvPr>
          <p:cNvSpPr txBox="1"/>
          <p:nvPr/>
        </p:nvSpPr>
        <p:spPr>
          <a:xfrm>
            <a:off x="838200" y="4275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线性可分支持向量机</a:t>
            </a:r>
          </a:p>
        </p:txBody>
      </p:sp>
      <p:sp>
        <p:nvSpPr>
          <p:cNvPr id="3" name="内容占位符 2">
            <a:extLst>
              <a:ext uri="{FF2B5EF4-FFF2-40B4-BE49-F238E27FC236}">
                <a16:creationId xmlns:a16="http://schemas.microsoft.com/office/drawing/2014/main" id="{DBAFA562-FBE3-44F3-8D7D-C6D5D5D675DA}"/>
              </a:ext>
            </a:extLst>
          </p:cNvPr>
          <p:cNvSpPr>
            <a:spLocks noGrp="1"/>
          </p:cNvSpPr>
          <p:nvPr>
            <p:ph idx="1"/>
          </p:nvPr>
        </p:nvSpPr>
        <p:spPr>
          <a:xfrm>
            <a:off x="844062" y="1559258"/>
            <a:ext cx="10515600" cy="4351338"/>
          </a:xfrm>
        </p:spPr>
        <p:txBody>
          <a:bodyPr>
            <a:normAutofit lnSpcReduction="10000"/>
          </a:bodyPr>
          <a:lstStyle/>
          <a:p>
            <a:r>
              <a:rPr lang="zh-CN" altLang="en-US" dirty="0"/>
              <a:t>假设特征空间上的训练数据集：</a:t>
            </a:r>
            <a:endParaRPr lang="en-US" altLang="zh-CN" dirty="0"/>
          </a:p>
          <a:p>
            <a:endParaRPr lang="en-US" altLang="zh-CN" dirty="0"/>
          </a:p>
          <a:p>
            <a:pPr marL="0" indent="0">
              <a:buNone/>
            </a:pPr>
            <a:endParaRPr lang="en-US" altLang="zh-CN" dirty="0"/>
          </a:p>
          <a:p>
            <a:r>
              <a:rPr lang="zh-CN" altLang="en-US" dirty="0"/>
              <a:t>正例和负例</a:t>
            </a:r>
            <a:endParaRPr lang="en-US" altLang="zh-CN" dirty="0"/>
          </a:p>
          <a:p>
            <a:r>
              <a:rPr lang="zh-CN" altLang="en-US" dirty="0"/>
              <a:t>学习的目标：找到分类超平面，</a:t>
            </a:r>
            <a:endParaRPr lang="en-US" altLang="zh-CN" dirty="0"/>
          </a:p>
          <a:p>
            <a:r>
              <a:rPr lang="zh-CN" altLang="en-US" dirty="0"/>
              <a:t>线性可分支持向量机：给定线性可分训练数据集，通过间隔最大化或等价地求解相应的凸二次规划问题学习得到的分离超平面为</a:t>
            </a:r>
            <a:endParaRPr lang="en-US" altLang="zh-CN" dirty="0"/>
          </a:p>
          <a:p>
            <a:endParaRPr lang="en-GB" altLang="zh-CN" dirty="0"/>
          </a:p>
          <a:p>
            <a:r>
              <a:rPr lang="zh-CN" altLang="en-US" dirty="0"/>
              <a:t>决策函数：</a:t>
            </a:r>
            <a:endParaRPr lang="en-US" altLang="zh-CN" dirty="0"/>
          </a:p>
        </p:txBody>
      </p:sp>
      <p:pic>
        <p:nvPicPr>
          <p:cNvPr id="4" name="Picture 2">
            <a:extLst>
              <a:ext uri="{FF2B5EF4-FFF2-40B4-BE49-F238E27FC236}">
                <a16:creationId xmlns:a16="http://schemas.microsoft.com/office/drawing/2014/main" id="{8E638D7B-C5BF-47BF-A776-75EDDF903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9016" y="2061502"/>
            <a:ext cx="4443626" cy="38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a:extLst>
              <a:ext uri="{FF2B5EF4-FFF2-40B4-BE49-F238E27FC236}">
                <a16:creationId xmlns:a16="http://schemas.microsoft.com/office/drawing/2014/main" id="{82CAF873-045F-4808-8C63-DD30A6F444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5501" y="4748036"/>
            <a:ext cx="2050653"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8">
            <a:extLst>
              <a:ext uri="{FF2B5EF4-FFF2-40B4-BE49-F238E27FC236}">
                <a16:creationId xmlns:a16="http://schemas.microsoft.com/office/drawing/2014/main" id="{B1C71998-D2CB-48B1-A1AF-6E18B7B20D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7330" y="5149296"/>
            <a:ext cx="2946994"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16206B1A-4A59-4E8D-AB39-914A99EBA7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7162" y="2583784"/>
            <a:ext cx="5987332"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436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a:extLst>
              <a:ext uri="{FF2B5EF4-FFF2-40B4-BE49-F238E27FC236}">
                <a16:creationId xmlns:a16="http://schemas.microsoft.com/office/drawing/2014/main" id="{23F4D897-F8D1-401D-BA03-2BDF6ACA0870}"/>
              </a:ext>
            </a:extLst>
          </p:cNvPr>
          <p:cNvSpPr txBox="1"/>
          <p:nvPr/>
        </p:nvSpPr>
        <p:spPr>
          <a:xfrm>
            <a:off x="1168502" y="4926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线性可分支持向量机与硬间隔最大化</a:t>
            </a:r>
          </a:p>
        </p:txBody>
      </p:sp>
      <p:cxnSp>
        <p:nvCxnSpPr>
          <p:cNvPr id="31" name="直接箭头连接符 30">
            <a:extLst>
              <a:ext uri="{FF2B5EF4-FFF2-40B4-BE49-F238E27FC236}">
                <a16:creationId xmlns:a16="http://schemas.microsoft.com/office/drawing/2014/main" id="{1B101419-8543-4D40-B46A-D7DAF69F531E}"/>
              </a:ext>
            </a:extLst>
          </p:cNvPr>
          <p:cNvCxnSpPr/>
          <p:nvPr/>
        </p:nvCxnSpPr>
        <p:spPr>
          <a:xfrm>
            <a:off x="1248293" y="6046902"/>
            <a:ext cx="44196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D7607B95-9DEE-40E3-BF1C-188A021D74B6}"/>
              </a:ext>
            </a:extLst>
          </p:cNvPr>
          <p:cNvCxnSpPr/>
          <p:nvPr/>
        </p:nvCxnSpPr>
        <p:spPr>
          <a:xfrm rot="5400000" flipH="1" flipV="1">
            <a:off x="-656707" y="4141902"/>
            <a:ext cx="38100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184E4E72-81D6-47C1-BD5F-3829D6ED43C8}"/>
              </a:ext>
            </a:extLst>
          </p:cNvPr>
          <p:cNvSpPr/>
          <p:nvPr/>
        </p:nvSpPr>
        <p:spPr>
          <a:xfrm>
            <a:off x="1781693" y="467530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50747FB7-4A41-4A7E-B617-B7EB8A3DB57C}"/>
              </a:ext>
            </a:extLst>
          </p:cNvPr>
          <p:cNvSpPr/>
          <p:nvPr/>
        </p:nvSpPr>
        <p:spPr>
          <a:xfrm>
            <a:off x="2315093" y="459910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5C9A534E-62E1-4FA0-9EB8-A8F27ABBC818}"/>
              </a:ext>
            </a:extLst>
          </p:cNvPr>
          <p:cNvSpPr/>
          <p:nvPr/>
        </p:nvSpPr>
        <p:spPr>
          <a:xfrm>
            <a:off x="2391293" y="490390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464B56E1-31FA-4401-9867-CF8E8A1A3545}"/>
              </a:ext>
            </a:extLst>
          </p:cNvPr>
          <p:cNvSpPr/>
          <p:nvPr/>
        </p:nvSpPr>
        <p:spPr>
          <a:xfrm>
            <a:off x="3229493" y="513250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2DCD8961-72F6-4B13-BAA9-80014474F2AB}"/>
              </a:ext>
            </a:extLst>
          </p:cNvPr>
          <p:cNvSpPr/>
          <p:nvPr/>
        </p:nvSpPr>
        <p:spPr>
          <a:xfrm>
            <a:off x="2696093" y="498010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56A26897-7489-42E7-999D-9AA478254A20}"/>
              </a:ext>
            </a:extLst>
          </p:cNvPr>
          <p:cNvSpPr/>
          <p:nvPr/>
        </p:nvSpPr>
        <p:spPr>
          <a:xfrm>
            <a:off x="2619893" y="551350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28E9DC28-2AEB-40FD-8E85-4060C454D115}"/>
              </a:ext>
            </a:extLst>
          </p:cNvPr>
          <p:cNvSpPr/>
          <p:nvPr/>
        </p:nvSpPr>
        <p:spPr>
          <a:xfrm>
            <a:off x="2543693" y="406570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337BE714-5A09-49D9-8580-0CA1E9625744}"/>
              </a:ext>
            </a:extLst>
          </p:cNvPr>
          <p:cNvSpPr/>
          <p:nvPr/>
        </p:nvSpPr>
        <p:spPr>
          <a:xfrm>
            <a:off x="3077093" y="581830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2658EB45-3838-440A-BCCA-5EBC5E921B57}"/>
              </a:ext>
            </a:extLst>
          </p:cNvPr>
          <p:cNvSpPr/>
          <p:nvPr/>
        </p:nvSpPr>
        <p:spPr>
          <a:xfrm>
            <a:off x="1934093" y="536110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257438C6-1076-449B-B489-407428AFC891}"/>
              </a:ext>
            </a:extLst>
          </p:cNvPr>
          <p:cNvSpPr/>
          <p:nvPr/>
        </p:nvSpPr>
        <p:spPr>
          <a:xfrm>
            <a:off x="3458093" y="330370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3E4A1996-9FFC-4C73-9274-C7C45EE93C8B}"/>
              </a:ext>
            </a:extLst>
          </p:cNvPr>
          <p:cNvSpPr/>
          <p:nvPr/>
        </p:nvSpPr>
        <p:spPr>
          <a:xfrm>
            <a:off x="4448693" y="368470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380B66AC-AEEC-4BC2-B402-31EAA0C43B80}"/>
              </a:ext>
            </a:extLst>
          </p:cNvPr>
          <p:cNvSpPr/>
          <p:nvPr/>
        </p:nvSpPr>
        <p:spPr>
          <a:xfrm>
            <a:off x="3839093" y="269410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244DB687-3F06-4F82-9A19-67AC78A1D125}"/>
              </a:ext>
            </a:extLst>
          </p:cNvPr>
          <p:cNvSpPr/>
          <p:nvPr/>
        </p:nvSpPr>
        <p:spPr>
          <a:xfrm>
            <a:off x="3915293" y="376090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DCED8BB8-CEEA-48C8-81F7-67883AF02F50}"/>
              </a:ext>
            </a:extLst>
          </p:cNvPr>
          <p:cNvSpPr/>
          <p:nvPr/>
        </p:nvSpPr>
        <p:spPr>
          <a:xfrm>
            <a:off x="3839093" y="444670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0131763C-CE73-4A98-9A07-C64AB6B748E4}"/>
              </a:ext>
            </a:extLst>
          </p:cNvPr>
          <p:cNvSpPr/>
          <p:nvPr/>
        </p:nvSpPr>
        <p:spPr>
          <a:xfrm>
            <a:off x="3229493" y="337990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7CF17403-9777-4EE9-BA96-2DA0A15C9662}"/>
              </a:ext>
            </a:extLst>
          </p:cNvPr>
          <p:cNvSpPr/>
          <p:nvPr/>
        </p:nvSpPr>
        <p:spPr>
          <a:xfrm>
            <a:off x="4372493" y="421810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B0735D69-6D23-4E18-82DA-FCAF8BD5328A}"/>
              </a:ext>
            </a:extLst>
          </p:cNvPr>
          <p:cNvSpPr/>
          <p:nvPr/>
        </p:nvSpPr>
        <p:spPr>
          <a:xfrm>
            <a:off x="4448693" y="315130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84A55174-3A3B-457A-90ED-1AD26E6AFBFB}"/>
              </a:ext>
            </a:extLst>
          </p:cNvPr>
          <p:cNvSpPr/>
          <p:nvPr/>
        </p:nvSpPr>
        <p:spPr>
          <a:xfrm>
            <a:off x="4677293" y="452290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5203EACD-3E37-48C5-8EA7-6C0F5EF7E45E}"/>
              </a:ext>
            </a:extLst>
          </p:cNvPr>
          <p:cNvSpPr/>
          <p:nvPr/>
        </p:nvSpPr>
        <p:spPr>
          <a:xfrm>
            <a:off x="4905893" y="398950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a:extLst>
              <a:ext uri="{FF2B5EF4-FFF2-40B4-BE49-F238E27FC236}">
                <a16:creationId xmlns:a16="http://schemas.microsoft.com/office/drawing/2014/main" id="{EF04419F-CFDC-42A1-9374-A44206254DAD}"/>
              </a:ext>
            </a:extLst>
          </p:cNvPr>
          <p:cNvCxnSpPr/>
          <p:nvPr/>
        </p:nvCxnSpPr>
        <p:spPr>
          <a:xfrm rot="16200000" flipH="1">
            <a:off x="1705492" y="3227502"/>
            <a:ext cx="3124200" cy="2362200"/>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3" name="椭圆 52">
            <a:extLst>
              <a:ext uri="{FF2B5EF4-FFF2-40B4-BE49-F238E27FC236}">
                <a16:creationId xmlns:a16="http://schemas.microsoft.com/office/drawing/2014/main" id="{9C8BC0F8-5490-4E2E-8ABE-ED6D844E9564}"/>
              </a:ext>
            </a:extLst>
          </p:cNvPr>
          <p:cNvSpPr/>
          <p:nvPr/>
        </p:nvSpPr>
        <p:spPr>
          <a:xfrm>
            <a:off x="4601093" y="383710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a:extLst>
              <a:ext uri="{FF2B5EF4-FFF2-40B4-BE49-F238E27FC236}">
                <a16:creationId xmlns:a16="http://schemas.microsoft.com/office/drawing/2014/main" id="{71420CAC-931B-44A3-82D9-F1E59ECDF265}"/>
              </a:ext>
            </a:extLst>
          </p:cNvPr>
          <p:cNvCxnSpPr/>
          <p:nvPr/>
        </p:nvCxnSpPr>
        <p:spPr>
          <a:xfrm rot="16200000" flipH="1">
            <a:off x="1629292" y="3684702"/>
            <a:ext cx="3352802" cy="1524003"/>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6226202D-52DA-4073-AAA1-2AE4FBF858A4}"/>
              </a:ext>
            </a:extLst>
          </p:cNvPr>
          <p:cNvCxnSpPr/>
          <p:nvPr/>
        </p:nvCxnSpPr>
        <p:spPr>
          <a:xfrm rot="16200000" flipH="1">
            <a:off x="1857892" y="3227502"/>
            <a:ext cx="2819402" cy="2667003"/>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D4D59C9A-8A87-4225-B4CC-95A36E367D5D}"/>
              </a:ext>
            </a:extLst>
          </p:cNvPr>
          <p:cNvCxnSpPr/>
          <p:nvPr/>
        </p:nvCxnSpPr>
        <p:spPr>
          <a:xfrm rot="16200000" flipH="1">
            <a:off x="1857892" y="3608502"/>
            <a:ext cx="3429002" cy="1600203"/>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DAA3AEA8-7116-46C7-8185-E1D84779726C}"/>
              </a:ext>
            </a:extLst>
          </p:cNvPr>
          <p:cNvCxnSpPr/>
          <p:nvPr/>
        </p:nvCxnSpPr>
        <p:spPr>
          <a:xfrm rot="16200000" flipH="1">
            <a:off x="1667392" y="3875202"/>
            <a:ext cx="3124202" cy="1066803"/>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1E5C9C74-CB04-46A6-BAD7-6D3A0C3DD75F}"/>
              </a:ext>
            </a:extLst>
          </p:cNvPr>
          <p:cNvCxnSpPr/>
          <p:nvPr/>
        </p:nvCxnSpPr>
        <p:spPr>
          <a:xfrm rot="16200000" flipH="1">
            <a:off x="1629292" y="4065702"/>
            <a:ext cx="3429002" cy="685803"/>
          </a:xfrm>
          <a:prstGeom prst="line">
            <a:avLst/>
          </a:prstGeom>
          <a:ln w="57150">
            <a:solidFill>
              <a:srgbClr val="FF0000"/>
            </a:solidFill>
            <a:tailEnd type="none"/>
          </a:ln>
        </p:spPr>
        <p:style>
          <a:lnRef idx="3">
            <a:schemeClr val="accent2"/>
          </a:lnRef>
          <a:fillRef idx="0">
            <a:schemeClr val="accent2"/>
          </a:fillRef>
          <a:effectRef idx="2">
            <a:schemeClr val="accent2"/>
          </a:effectRef>
          <a:fontRef idx="minor">
            <a:schemeClr val="tx1"/>
          </a:fontRef>
        </p:style>
      </p:cxnSp>
      <p:sp>
        <p:nvSpPr>
          <p:cNvPr id="59" name="TextBox 33">
            <a:extLst>
              <a:ext uri="{FF2B5EF4-FFF2-40B4-BE49-F238E27FC236}">
                <a16:creationId xmlns:a16="http://schemas.microsoft.com/office/drawing/2014/main" id="{983D9388-58F4-44E1-AF64-1BBB9BD53394}"/>
              </a:ext>
            </a:extLst>
          </p:cNvPr>
          <p:cNvSpPr txBox="1"/>
          <p:nvPr/>
        </p:nvSpPr>
        <p:spPr>
          <a:xfrm>
            <a:off x="2238099" y="2313102"/>
            <a:ext cx="292068" cy="369332"/>
          </a:xfrm>
          <a:prstGeom prst="rect">
            <a:avLst/>
          </a:prstGeom>
          <a:noFill/>
        </p:spPr>
        <p:txBody>
          <a:bodyPr wrap="none" rtlCol="0">
            <a:spAutoFit/>
          </a:bodyPr>
          <a:lstStyle/>
          <a:p>
            <a:r>
              <a:rPr lang="en-AU" altLang="zh-CN" dirty="0">
                <a:solidFill>
                  <a:srgbClr val="7030A0"/>
                </a:solidFill>
              </a:rPr>
              <a:t>?</a:t>
            </a:r>
            <a:endParaRPr lang="zh-CN" altLang="en-US" dirty="0">
              <a:solidFill>
                <a:srgbClr val="7030A0"/>
              </a:solidFill>
            </a:endParaRPr>
          </a:p>
        </p:txBody>
      </p:sp>
      <p:cxnSp>
        <p:nvCxnSpPr>
          <p:cNvPr id="60" name="直接箭头连接符 59">
            <a:extLst>
              <a:ext uri="{FF2B5EF4-FFF2-40B4-BE49-F238E27FC236}">
                <a16:creationId xmlns:a16="http://schemas.microsoft.com/office/drawing/2014/main" id="{C8F42CBA-D1A6-44F1-8E38-F9F37EAE26EB}"/>
              </a:ext>
            </a:extLst>
          </p:cNvPr>
          <p:cNvCxnSpPr/>
          <p:nvPr/>
        </p:nvCxnSpPr>
        <p:spPr>
          <a:xfrm>
            <a:off x="6680507" y="6085002"/>
            <a:ext cx="44196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754930A6-88A9-42FA-B46B-D3B464FEDE59}"/>
              </a:ext>
            </a:extLst>
          </p:cNvPr>
          <p:cNvCxnSpPr/>
          <p:nvPr/>
        </p:nvCxnSpPr>
        <p:spPr>
          <a:xfrm rot="5400000" flipH="1" flipV="1">
            <a:off x="4775507" y="4180002"/>
            <a:ext cx="38100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2" name="椭圆 61">
            <a:extLst>
              <a:ext uri="{FF2B5EF4-FFF2-40B4-BE49-F238E27FC236}">
                <a16:creationId xmlns:a16="http://schemas.microsoft.com/office/drawing/2014/main" id="{3948D895-824E-4F85-BAFA-F7CAA07967C3}"/>
              </a:ext>
            </a:extLst>
          </p:cNvPr>
          <p:cNvSpPr/>
          <p:nvPr/>
        </p:nvSpPr>
        <p:spPr>
          <a:xfrm>
            <a:off x="7213907" y="471340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242700EE-11F9-4979-A721-EE02D4DF168F}"/>
              </a:ext>
            </a:extLst>
          </p:cNvPr>
          <p:cNvSpPr/>
          <p:nvPr/>
        </p:nvSpPr>
        <p:spPr>
          <a:xfrm>
            <a:off x="7747307" y="463720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F26D9BFD-F22E-4AD6-A510-F65E4C54F3CE}"/>
              </a:ext>
            </a:extLst>
          </p:cNvPr>
          <p:cNvSpPr/>
          <p:nvPr/>
        </p:nvSpPr>
        <p:spPr>
          <a:xfrm>
            <a:off x="7747307" y="509440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AA89C443-DAF1-46E9-9E9B-63759712CD26}"/>
              </a:ext>
            </a:extLst>
          </p:cNvPr>
          <p:cNvSpPr/>
          <p:nvPr/>
        </p:nvSpPr>
        <p:spPr>
          <a:xfrm>
            <a:off x="8661707" y="517060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92EDC4EF-2B0D-4920-8703-BAF4A34294B2}"/>
              </a:ext>
            </a:extLst>
          </p:cNvPr>
          <p:cNvSpPr/>
          <p:nvPr/>
        </p:nvSpPr>
        <p:spPr>
          <a:xfrm>
            <a:off x="8128307" y="501820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A144004E-ADBE-4905-A3EE-0447F711B46D}"/>
              </a:ext>
            </a:extLst>
          </p:cNvPr>
          <p:cNvSpPr/>
          <p:nvPr/>
        </p:nvSpPr>
        <p:spPr>
          <a:xfrm>
            <a:off x="8052107" y="555160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6521455A-6017-4E7B-BF22-9BCDFBA5F317}"/>
              </a:ext>
            </a:extLst>
          </p:cNvPr>
          <p:cNvSpPr/>
          <p:nvPr/>
        </p:nvSpPr>
        <p:spPr>
          <a:xfrm>
            <a:off x="7975907" y="410380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A6A122BD-0273-4265-A488-338D4252D5E3}"/>
              </a:ext>
            </a:extLst>
          </p:cNvPr>
          <p:cNvSpPr/>
          <p:nvPr/>
        </p:nvSpPr>
        <p:spPr>
          <a:xfrm>
            <a:off x="8509307" y="585640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4FD24501-238F-4566-A69F-FBBC1CB5CD24}"/>
              </a:ext>
            </a:extLst>
          </p:cNvPr>
          <p:cNvSpPr/>
          <p:nvPr/>
        </p:nvSpPr>
        <p:spPr>
          <a:xfrm>
            <a:off x="7366307" y="539920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3D660232-A075-4DDF-B056-CAF0D38F6BDF}"/>
              </a:ext>
            </a:extLst>
          </p:cNvPr>
          <p:cNvSpPr/>
          <p:nvPr/>
        </p:nvSpPr>
        <p:spPr>
          <a:xfrm>
            <a:off x="8890307" y="334180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BC209397-7C39-4673-B7AD-59B92E81DAA2}"/>
              </a:ext>
            </a:extLst>
          </p:cNvPr>
          <p:cNvSpPr/>
          <p:nvPr/>
        </p:nvSpPr>
        <p:spPr>
          <a:xfrm>
            <a:off x="9880907" y="372280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262110EE-4F06-4623-B60D-2E8C5A9C0622}"/>
              </a:ext>
            </a:extLst>
          </p:cNvPr>
          <p:cNvSpPr/>
          <p:nvPr/>
        </p:nvSpPr>
        <p:spPr>
          <a:xfrm>
            <a:off x="9271307" y="273220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id="{2ED3781B-5BC6-433C-A2BD-00C2B364E17B}"/>
              </a:ext>
            </a:extLst>
          </p:cNvPr>
          <p:cNvSpPr/>
          <p:nvPr/>
        </p:nvSpPr>
        <p:spPr>
          <a:xfrm>
            <a:off x="9347507" y="379900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id="{C368F62B-AA8A-4250-98F7-733DDCB588CE}"/>
              </a:ext>
            </a:extLst>
          </p:cNvPr>
          <p:cNvSpPr/>
          <p:nvPr/>
        </p:nvSpPr>
        <p:spPr>
          <a:xfrm>
            <a:off x="9271307" y="448480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D4C309B8-5DEA-4138-B66E-5809BADE8198}"/>
              </a:ext>
            </a:extLst>
          </p:cNvPr>
          <p:cNvSpPr/>
          <p:nvPr/>
        </p:nvSpPr>
        <p:spPr>
          <a:xfrm>
            <a:off x="8661707" y="341800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1261A4B1-A755-4751-8430-285DB38AEBDC}"/>
              </a:ext>
            </a:extLst>
          </p:cNvPr>
          <p:cNvSpPr/>
          <p:nvPr/>
        </p:nvSpPr>
        <p:spPr>
          <a:xfrm>
            <a:off x="9804707" y="425620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F97BF801-4177-4860-85F3-27D92EC32720}"/>
              </a:ext>
            </a:extLst>
          </p:cNvPr>
          <p:cNvSpPr/>
          <p:nvPr/>
        </p:nvSpPr>
        <p:spPr>
          <a:xfrm>
            <a:off x="9880907" y="318940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FFE91C3B-A4CD-4FC2-832D-67E7761010AE}"/>
              </a:ext>
            </a:extLst>
          </p:cNvPr>
          <p:cNvSpPr/>
          <p:nvPr/>
        </p:nvSpPr>
        <p:spPr>
          <a:xfrm>
            <a:off x="10109507" y="456100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E054DBBB-52A5-40B9-8404-67A9612DF1A7}"/>
              </a:ext>
            </a:extLst>
          </p:cNvPr>
          <p:cNvSpPr/>
          <p:nvPr/>
        </p:nvSpPr>
        <p:spPr>
          <a:xfrm>
            <a:off x="10338107" y="402760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连接符 80">
            <a:extLst>
              <a:ext uri="{FF2B5EF4-FFF2-40B4-BE49-F238E27FC236}">
                <a16:creationId xmlns:a16="http://schemas.microsoft.com/office/drawing/2014/main" id="{1E9FF8F6-3F2E-4B38-93DF-8FBB52C0EB9D}"/>
              </a:ext>
            </a:extLst>
          </p:cNvPr>
          <p:cNvCxnSpPr/>
          <p:nvPr/>
        </p:nvCxnSpPr>
        <p:spPr>
          <a:xfrm rot="16200000" flipH="1">
            <a:off x="7137706" y="3265602"/>
            <a:ext cx="3124200" cy="2362200"/>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82" name="TextBox 37">
            <a:extLst>
              <a:ext uri="{FF2B5EF4-FFF2-40B4-BE49-F238E27FC236}">
                <a16:creationId xmlns:a16="http://schemas.microsoft.com/office/drawing/2014/main" id="{EF50F8B9-913C-4995-8A61-79446FAFD6D0}"/>
              </a:ext>
            </a:extLst>
          </p:cNvPr>
          <p:cNvSpPr txBox="1"/>
          <p:nvPr/>
        </p:nvSpPr>
        <p:spPr>
          <a:xfrm>
            <a:off x="9880908" y="5018202"/>
            <a:ext cx="1141659" cy="369332"/>
          </a:xfrm>
          <a:prstGeom prst="rect">
            <a:avLst/>
          </a:prstGeom>
          <a:noFill/>
        </p:spPr>
        <p:txBody>
          <a:bodyPr wrap="none" rtlCol="0">
            <a:spAutoFit/>
          </a:bodyPr>
          <a:lstStyle/>
          <a:p>
            <a:r>
              <a:rPr lang="en-AU" altLang="zh-CN" dirty="0"/>
              <a:t>w</a:t>
            </a:r>
            <a:r>
              <a:rPr lang="en-AU" altLang="zh-CN" dirty="0">
                <a:latin typeface="Times New Roman" panose="02020603050405020304"/>
                <a:cs typeface="Times New Roman" panose="02020603050405020304"/>
              </a:rPr>
              <a:t>·</a:t>
            </a:r>
            <a:r>
              <a:rPr lang="en-AU" altLang="zh-CN" dirty="0"/>
              <a:t>x + b &gt;0</a:t>
            </a:r>
            <a:endParaRPr lang="zh-CN" altLang="en-US" dirty="0"/>
          </a:p>
        </p:txBody>
      </p:sp>
      <p:sp>
        <p:nvSpPr>
          <p:cNvPr id="83" name="椭圆 82">
            <a:extLst>
              <a:ext uri="{FF2B5EF4-FFF2-40B4-BE49-F238E27FC236}">
                <a16:creationId xmlns:a16="http://schemas.microsoft.com/office/drawing/2014/main" id="{4E65D396-70B2-469A-A1C8-534080EA89A6}"/>
              </a:ext>
            </a:extLst>
          </p:cNvPr>
          <p:cNvSpPr/>
          <p:nvPr/>
        </p:nvSpPr>
        <p:spPr>
          <a:xfrm>
            <a:off x="10033307" y="387520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TextBox 39">
            <a:extLst>
              <a:ext uri="{FF2B5EF4-FFF2-40B4-BE49-F238E27FC236}">
                <a16:creationId xmlns:a16="http://schemas.microsoft.com/office/drawing/2014/main" id="{DDC59EA6-046B-466E-8BFC-BABBE1275ABB}"/>
              </a:ext>
            </a:extLst>
          </p:cNvPr>
          <p:cNvSpPr txBox="1"/>
          <p:nvPr/>
        </p:nvSpPr>
        <p:spPr>
          <a:xfrm>
            <a:off x="6680508" y="3646602"/>
            <a:ext cx="1141659" cy="369332"/>
          </a:xfrm>
          <a:prstGeom prst="rect">
            <a:avLst/>
          </a:prstGeom>
          <a:noFill/>
        </p:spPr>
        <p:txBody>
          <a:bodyPr wrap="none" rtlCol="0">
            <a:spAutoFit/>
          </a:bodyPr>
          <a:lstStyle/>
          <a:p>
            <a:r>
              <a:rPr lang="en-AU" altLang="zh-CN" dirty="0" err="1"/>
              <a:t>w</a:t>
            </a:r>
            <a:r>
              <a:rPr lang="en-AU" altLang="zh-CN" dirty="0" err="1">
                <a:latin typeface="Times New Roman" panose="02020603050405020304"/>
                <a:cs typeface="Times New Roman" panose="02020603050405020304"/>
              </a:rPr>
              <a:t>·</a:t>
            </a:r>
            <a:r>
              <a:rPr lang="en-AU" altLang="zh-CN" dirty="0" err="1"/>
              <a:t>x</a:t>
            </a:r>
            <a:r>
              <a:rPr lang="en-AU" altLang="zh-CN" dirty="0"/>
              <a:t> + b &lt;0</a:t>
            </a:r>
            <a:endParaRPr lang="zh-CN" altLang="en-US" dirty="0"/>
          </a:p>
        </p:txBody>
      </p:sp>
      <p:sp>
        <p:nvSpPr>
          <p:cNvPr id="85" name="TextBox 40">
            <a:extLst>
              <a:ext uri="{FF2B5EF4-FFF2-40B4-BE49-F238E27FC236}">
                <a16:creationId xmlns:a16="http://schemas.microsoft.com/office/drawing/2014/main" id="{12B223D4-26E6-40E7-89F4-A208B183ABEE}"/>
              </a:ext>
            </a:extLst>
          </p:cNvPr>
          <p:cNvSpPr txBox="1"/>
          <p:nvPr/>
        </p:nvSpPr>
        <p:spPr>
          <a:xfrm rot="3181010">
            <a:off x="7487976" y="3070453"/>
            <a:ext cx="1141659" cy="369332"/>
          </a:xfrm>
          <a:prstGeom prst="rect">
            <a:avLst/>
          </a:prstGeom>
          <a:noFill/>
        </p:spPr>
        <p:txBody>
          <a:bodyPr wrap="none" rtlCol="0">
            <a:spAutoFit/>
          </a:bodyPr>
          <a:lstStyle/>
          <a:p>
            <a:r>
              <a:rPr lang="en-AU" altLang="zh-CN" dirty="0" err="1"/>
              <a:t>w</a:t>
            </a:r>
            <a:r>
              <a:rPr lang="en-AU" altLang="zh-CN" dirty="0" err="1">
                <a:latin typeface="Times New Roman" panose="02020603050405020304"/>
                <a:cs typeface="Times New Roman" panose="02020603050405020304"/>
              </a:rPr>
              <a:t>·</a:t>
            </a:r>
            <a:r>
              <a:rPr lang="en-AU" altLang="zh-CN" dirty="0" err="1"/>
              <a:t>x</a:t>
            </a:r>
            <a:r>
              <a:rPr lang="en-AU" altLang="zh-CN" dirty="0"/>
              <a:t> + b =0</a:t>
            </a:r>
            <a:endParaRPr lang="zh-CN" altLang="en-US" dirty="0"/>
          </a:p>
        </p:txBody>
      </p:sp>
      <p:cxnSp>
        <p:nvCxnSpPr>
          <p:cNvPr id="86" name="直接箭头连接符 85">
            <a:extLst>
              <a:ext uri="{FF2B5EF4-FFF2-40B4-BE49-F238E27FC236}">
                <a16:creationId xmlns:a16="http://schemas.microsoft.com/office/drawing/2014/main" id="{D113F133-AC21-4BFA-A0D4-2D38E8FC2942}"/>
              </a:ext>
            </a:extLst>
          </p:cNvPr>
          <p:cNvCxnSpPr/>
          <p:nvPr/>
        </p:nvCxnSpPr>
        <p:spPr>
          <a:xfrm flipV="1">
            <a:off x="8538929" y="3418002"/>
            <a:ext cx="1066800" cy="8382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7" name="TextBox 44">
            <a:extLst>
              <a:ext uri="{FF2B5EF4-FFF2-40B4-BE49-F238E27FC236}">
                <a16:creationId xmlns:a16="http://schemas.microsoft.com/office/drawing/2014/main" id="{AB1BD4B7-A9E4-4F5D-A4D0-9E1CF2BBABA1}"/>
              </a:ext>
            </a:extLst>
          </p:cNvPr>
          <p:cNvSpPr txBox="1"/>
          <p:nvPr/>
        </p:nvSpPr>
        <p:spPr>
          <a:xfrm>
            <a:off x="9423707" y="3037002"/>
            <a:ext cx="351378" cy="369332"/>
          </a:xfrm>
          <a:prstGeom prst="rect">
            <a:avLst/>
          </a:prstGeom>
          <a:noFill/>
        </p:spPr>
        <p:txBody>
          <a:bodyPr wrap="none" rtlCol="0">
            <a:spAutoFit/>
          </a:bodyPr>
          <a:lstStyle/>
          <a:p>
            <a:r>
              <a:rPr lang="en-AU" altLang="zh-CN" dirty="0"/>
              <a:t>w</a:t>
            </a:r>
            <a:endParaRPr lang="zh-CN" altLang="en-US" dirty="0"/>
          </a:p>
        </p:txBody>
      </p:sp>
    </p:spTree>
    <p:extLst>
      <p:ext uri="{BB962C8B-B14F-4D97-AF65-F5344CB8AC3E}">
        <p14:creationId xmlns:p14="http://schemas.microsoft.com/office/powerpoint/2010/main" val="1329976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箭头连接符 29">
            <a:extLst>
              <a:ext uri="{FF2B5EF4-FFF2-40B4-BE49-F238E27FC236}">
                <a16:creationId xmlns:a16="http://schemas.microsoft.com/office/drawing/2014/main" id="{06B9C13C-7BF2-4B98-8875-314DD9E628BA}"/>
              </a:ext>
            </a:extLst>
          </p:cNvPr>
          <p:cNvCxnSpPr>
            <a:cxnSpLocks/>
          </p:cNvCxnSpPr>
          <p:nvPr/>
        </p:nvCxnSpPr>
        <p:spPr>
          <a:xfrm>
            <a:off x="1931053" y="5980979"/>
            <a:ext cx="4190206"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9E7F3C9-F8AA-4ABF-BF20-F5FCFE86AB89}"/>
              </a:ext>
            </a:extLst>
          </p:cNvPr>
          <p:cNvCxnSpPr>
            <a:cxnSpLocks/>
          </p:cNvCxnSpPr>
          <p:nvPr/>
        </p:nvCxnSpPr>
        <p:spPr>
          <a:xfrm rot="5400000" flipH="1" flipV="1">
            <a:off x="26053" y="4075979"/>
            <a:ext cx="38100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E7EA278C-57B9-4782-9CA8-AE47EBD2699D}"/>
              </a:ext>
            </a:extLst>
          </p:cNvPr>
          <p:cNvSpPr/>
          <p:nvPr/>
        </p:nvSpPr>
        <p:spPr>
          <a:xfrm>
            <a:off x="2464453" y="460937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0C36EE07-6A1C-4CB4-9470-07AD659E6F55}"/>
              </a:ext>
            </a:extLst>
          </p:cNvPr>
          <p:cNvSpPr/>
          <p:nvPr/>
        </p:nvSpPr>
        <p:spPr>
          <a:xfrm>
            <a:off x="2997853" y="453317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059E4E29-0902-40F0-AF6D-5A9F181A8C71}"/>
              </a:ext>
            </a:extLst>
          </p:cNvPr>
          <p:cNvSpPr/>
          <p:nvPr/>
        </p:nvSpPr>
        <p:spPr>
          <a:xfrm>
            <a:off x="2997853" y="499037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CD5133D8-9B16-4F59-BE09-466185CCCDB2}"/>
              </a:ext>
            </a:extLst>
          </p:cNvPr>
          <p:cNvSpPr/>
          <p:nvPr/>
        </p:nvSpPr>
        <p:spPr>
          <a:xfrm>
            <a:off x="3912253" y="506657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E0E85B6A-016E-4A36-800A-6EFD6256F94A}"/>
              </a:ext>
            </a:extLst>
          </p:cNvPr>
          <p:cNvSpPr/>
          <p:nvPr/>
        </p:nvSpPr>
        <p:spPr>
          <a:xfrm>
            <a:off x="3378853" y="491417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7C77244D-E447-4DD2-A4A0-5D9C8289BE74}"/>
              </a:ext>
            </a:extLst>
          </p:cNvPr>
          <p:cNvSpPr/>
          <p:nvPr/>
        </p:nvSpPr>
        <p:spPr>
          <a:xfrm>
            <a:off x="3302653" y="544757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5AB736A7-5381-460C-9C41-6604BBF093A4}"/>
              </a:ext>
            </a:extLst>
          </p:cNvPr>
          <p:cNvSpPr/>
          <p:nvPr/>
        </p:nvSpPr>
        <p:spPr>
          <a:xfrm>
            <a:off x="3226453" y="399977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0365DF26-F1AB-4E32-940B-5F78BEB5F810}"/>
              </a:ext>
            </a:extLst>
          </p:cNvPr>
          <p:cNvSpPr/>
          <p:nvPr/>
        </p:nvSpPr>
        <p:spPr>
          <a:xfrm>
            <a:off x="3759853" y="575237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8CA3CEA9-FBE0-455F-BD42-1667C7A128E0}"/>
              </a:ext>
            </a:extLst>
          </p:cNvPr>
          <p:cNvSpPr/>
          <p:nvPr/>
        </p:nvSpPr>
        <p:spPr>
          <a:xfrm>
            <a:off x="2616853" y="529517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2FA06F9E-220E-4015-A28F-CD990312F965}"/>
              </a:ext>
            </a:extLst>
          </p:cNvPr>
          <p:cNvSpPr/>
          <p:nvPr/>
        </p:nvSpPr>
        <p:spPr>
          <a:xfrm>
            <a:off x="4140853" y="3237779"/>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C755F6A1-78CD-46F9-B8E6-0C6DD733CA8D}"/>
              </a:ext>
            </a:extLst>
          </p:cNvPr>
          <p:cNvSpPr/>
          <p:nvPr/>
        </p:nvSpPr>
        <p:spPr>
          <a:xfrm>
            <a:off x="5131453" y="3618779"/>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9B92A42D-47FE-4721-83FF-AF4CE5765219}"/>
              </a:ext>
            </a:extLst>
          </p:cNvPr>
          <p:cNvSpPr/>
          <p:nvPr/>
        </p:nvSpPr>
        <p:spPr>
          <a:xfrm>
            <a:off x="4521853" y="2628179"/>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18F23832-290A-41CE-9FB4-DF6DDB8488B0}"/>
              </a:ext>
            </a:extLst>
          </p:cNvPr>
          <p:cNvSpPr/>
          <p:nvPr/>
        </p:nvSpPr>
        <p:spPr>
          <a:xfrm>
            <a:off x="4598053" y="3694979"/>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2DE05BA5-45D2-425A-9BA8-D8EEE28A241A}"/>
              </a:ext>
            </a:extLst>
          </p:cNvPr>
          <p:cNvSpPr/>
          <p:nvPr/>
        </p:nvSpPr>
        <p:spPr>
          <a:xfrm>
            <a:off x="4521853" y="4380779"/>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CE73FEBA-4B8A-4580-81E6-8D81A6582FB2}"/>
              </a:ext>
            </a:extLst>
          </p:cNvPr>
          <p:cNvSpPr/>
          <p:nvPr/>
        </p:nvSpPr>
        <p:spPr>
          <a:xfrm>
            <a:off x="3912253" y="3313979"/>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BE133E0D-37CA-45B6-95D3-CA594FE906BB}"/>
              </a:ext>
            </a:extLst>
          </p:cNvPr>
          <p:cNvSpPr/>
          <p:nvPr/>
        </p:nvSpPr>
        <p:spPr>
          <a:xfrm>
            <a:off x="5055253" y="4152179"/>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AE4F5E99-AF60-4B86-A2EB-593D8D0C982E}"/>
              </a:ext>
            </a:extLst>
          </p:cNvPr>
          <p:cNvSpPr/>
          <p:nvPr/>
        </p:nvSpPr>
        <p:spPr>
          <a:xfrm>
            <a:off x="5131453" y="3085379"/>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EBD87899-9E45-496B-B3BA-B98C0ED68258}"/>
              </a:ext>
            </a:extLst>
          </p:cNvPr>
          <p:cNvSpPr/>
          <p:nvPr/>
        </p:nvSpPr>
        <p:spPr>
          <a:xfrm>
            <a:off x="5360053" y="4456979"/>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1679DD93-839F-4228-8BD3-619C694B45AC}"/>
              </a:ext>
            </a:extLst>
          </p:cNvPr>
          <p:cNvSpPr/>
          <p:nvPr/>
        </p:nvSpPr>
        <p:spPr>
          <a:xfrm>
            <a:off x="5588653" y="3923579"/>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4B6DC7ED-7C76-424A-952F-B53AA7155472}"/>
              </a:ext>
            </a:extLst>
          </p:cNvPr>
          <p:cNvSpPr/>
          <p:nvPr/>
        </p:nvSpPr>
        <p:spPr>
          <a:xfrm>
            <a:off x="5283853" y="3771179"/>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箭头连接符 51">
            <a:extLst>
              <a:ext uri="{FF2B5EF4-FFF2-40B4-BE49-F238E27FC236}">
                <a16:creationId xmlns:a16="http://schemas.microsoft.com/office/drawing/2014/main" id="{38541D0D-C198-411E-9713-EAC553E14434}"/>
              </a:ext>
            </a:extLst>
          </p:cNvPr>
          <p:cNvCxnSpPr>
            <a:cxnSpLocks/>
          </p:cNvCxnSpPr>
          <p:nvPr/>
        </p:nvCxnSpPr>
        <p:spPr>
          <a:xfrm>
            <a:off x="6198253" y="5980979"/>
            <a:ext cx="3885406"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E6D9D52E-B499-4305-8A0F-38F6C1A3D02E}"/>
              </a:ext>
            </a:extLst>
          </p:cNvPr>
          <p:cNvCxnSpPr>
            <a:cxnSpLocks/>
          </p:cNvCxnSpPr>
          <p:nvPr/>
        </p:nvCxnSpPr>
        <p:spPr>
          <a:xfrm rot="5400000" flipH="1" flipV="1">
            <a:off x="4293253" y="4075979"/>
            <a:ext cx="38100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518C42E2-D3D4-4FD4-A139-86540666FF0D}"/>
              </a:ext>
            </a:extLst>
          </p:cNvPr>
          <p:cNvSpPr/>
          <p:nvPr/>
        </p:nvSpPr>
        <p:spPr>
          <a:xfrm>
            <a:off x="6731653" y="460937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DC987298-7B66-4AA1-A1B9-E18297FD3CE0}"/>
              </a:ext>
            </a:extLst>
          </p:cNvPr>
          <p:cNvSpPr/>
          <p:nvPr/>
        </p:nvSpPr>
        <p:spPr>
          <a:xfrm>
            <a:off x="7265053" y="453317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1E68E327-6555-4658-B58D-24FDC67BB093}"/>
              </a:ext>
            </a:extLst>
          </p:cNvPr>
          <p:cNvSpPr/>
          <p:nvPr/>
        </p:nvSpPr>
        <p:spPr>
          <a:xfrm>
            <a:off x="7265053" y="499037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24D02E8E-4B79-47F4-868D-EAC83260E8A1}"/>
              </a:ext>
            </a:extLst>
          </p:cNvPr>
          <p:cNvSpPr/>
          <p:nvPr/>
        </p:nvSpPr>
        <p:spPr>
          <a:xfrm>
            <a:off x="8179453" y="506657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A3C7AD8B-E6B3-4D44-84F9-73710808CAB1}"/>
              </a:ext>
            </a:extLst>
          </p:cNvPr>
          <p:cNvSpPr/>
          <p:nvPr/>
        </p:nvSpPr>
        <p:spPr>
          <a:xfrm>
            <a:off x="7646053" y="491417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E8184A57-3DE0-43F5-8F10-E7E7BA4F203B}"/>
              </a:ext>
            </a:extLst>
          </p:cNvPr>
          <p:cNvSpPr/>
          <p:nvPr/>
        </p:nvSpPr>
        <p:spPr>
          <a:xfrm>
            <a:off x="7569853" y="544757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5A302125-C732-4AC3-8448-C359CD5BE5D0}"/>
              </a:ext>
            </a:extLst>
          </p:cNvPr>
          <p:cNvSpPr/>
          <p:nvPr/>
        </p:nvSpPr>
        <p:spPr>
          <a:xfrm>
            <a:off x="7493653" y="399977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938C0B1C-31FF-4B35-A79F-2D666CC5A5BB}"/>
              </a:ext>
            </a:extLst>
          </p:cNvPr>
          <p:cNvSpPr/>
          <p:nvPr/>
        </p:nvSpPr>
        <p:spPr>
          <a:xfrm>
            <a:off x="8027053" y="575237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3FB51075-257B-4A84-9957-87B6109B4733}"/>
              </a:ext>
            </a:extLst>
          </p:cNvPr>
          <p:cNvSpPr/>
          <p:nvPr/>
        </p:nvSpPr>
        <p:spPr>
          <a:xfrm>
            <a:off x="6884053" y="529517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7299881D-A96F-4C79-A1C7-41EE1C491BB7}"/>
              </a:ext>
            </a:extLst>
          </p:cNvPr>
          <p:cNvSpPr/>
          <p:nvPr/>
        </p:nvSpPr>
        <p:spPr>
          <a:xfrm>
            <a:off x="8408053" y="3237779"/>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461384A7-5643-4B19-8E3A-E6D0BEEFC4D5}"/>
              </a:ext>
            </a:extLst>
          </p:cNvPr>
          <p:cNvSpPr/>
          <p:nvPr/>
        </p:nvSpPr>
        <p:spPr>
          <a:xfrm>
            <a:off x="9398653" y="3618779"/>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E6887EE2-42EE-4C7B-81E5-5D77DFB360AE}"/>
              </a:ext>
            </a:extLst>
          </p:cNvPr>
          <p:cNvSpPr/>
          <p:nvPr/>
        </p:nvSpPr>
        <p:spPr>
          <a:xfrm>
            <a:off x="8789053" y="2628179"/>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10007113-BDA9-4747-A57E-48FD17424536}"/>
              </a:ext>
            </a:extLst>
          </p:cNvPr>
          <p:cNvSpPr/>
          <p:nvPr/>
        </p:nvSpPr>
        <p:spPr>
          <a:xfrm>
            <a:off x="8865253" y="3694979"/>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3873BB4A-1F50-41F4-8456-604EF0BE093F}"/>
              </a:ext>
            </a:extLst>
          </p:cNvPr>
          <p:cNvSpPr/>
          <p:nvPr/>
        </p:nvSpPr>
        <p:spPr>
          <a:xfrm>
            <a:off x="8789053" y="4380779"/>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360A3CB5-6D0B-47F8-A89D-2BB8AF55613A}"/>
              </a:ext>
            </a:extLst>
          </p:cNvPr>
          <p:cNvSpPr/>
          <p:nvPr/>
        </p:nvSpPr>
        <p:spPr>
          <a:xfrm>
            <a:off x="8179453" y="3313979"/>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7AA9AB95-4EFE-49B8-9989-1CB324263C4C}"/>
              </a:ext>
            </a:extLst>
          </p:cNvPr>
          <p:cNvSpPr/>
          <p:nvPr/>
        </p:nvSpPr>
        <p:spPr>
          <a:xfrm>
            <a:off x="9322453" y="4152179"/>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26E82D4C-6C82-4061-AE36-0F26941B2E8D}"/>
              </a:ext>
            </a:extLst>
          </p:cNvPr>
          <p:cNvSpPr/>
          <p:nvPr/>
        </p:nvSpPr>
        <p:spPr>
          <a:xfrm>
            <a:off x="9398653" y="3085379"/>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6519608F-9A45-4810-9E33-924D920B7700}"/>
              </a:ext>
            </a:extLst>
          </p:cNvPr>
          <p:cNvSpPr/>
          <p:nvPr/>
        </p:nvSpPr>
        <p:spPr>
          <a:xfrm>
            <a:off x="9627253" y="4456979"/>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1637456D-A2C1-43B6-8815-A1FE5B680D35}"/>
              </a:ext>
            </a:extLst>
          </p:cNvPr>
          <p:cNvSpPr/>
          <p:nvPr/>
        </p:nvSpPr>
        <p:spPr>
          <a:xfrm>
            <a:off x="9855853" y="3923579"/>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D9A1678F-4EC9-4333-896F-881AFEF83FF4}"/>
              </a:ext>
            </a:extLst>
          </p:cNvPr>
          <p:cNvSpPr/>
          <p:nvPr/>
        </p:nvSpPr>
        <p:spPr>
          <a:xfrm>
            <a:off x="9551053" y="3771179"/>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338B3C80-2F5C-491E-ABB0-6ABA5A51E0A2}"/>
              </a:ext>
            </a:extLst>
          </p:cNvPr>
          <p:cNvSpPr/>
          <p:nvPr/>
        </p:nvSpPr>
        <p:spPr>
          <a:xfrm rot="14271716">
            <a:off x="1608792" y="3649096"/>
            <a:ext cx="4343400" cy="75706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a:extLst>
              <a:ext uri="{FF2B5EF4-FFF2-40B4-BE49-F238E27FC236}">
                <a16:creationId xmlns:a16="http://schemas.microsoft.com/office/drawing/2014/main" id="{60F99DE5-89DD-4719-AFA5-7EC02A25E90B}"/>
              </a:ext>
            </a:extLst>
          </p:cNvPr>
          <p:cNvCxnSpPr>
            <a:stCxn id="74" idx="3"/>
            <a:endCxn id="74" idx="1"/>
          </p:cNvCxnSpPr>
          <p:nvPr/>
        </p:nvCxnSpPr>
        <p:spPr>
          <a:xfrm rot="16200000" flipH="1">
            <a:off x="1941564" y="2872368"/>
            <a:ext cx="3677856" cy="2310520"/>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76" name="矩形 75">
            <a:extLst>
              <a:ext uri="{FF2B5EF4-FFF2-40B4-BE49-F238E27FC236}">
                <a16:creationId xmlns:a16="http://schemas.microsoft.com/office/drawing/2014/main" id="{426D77D3-25D0-4EFF-949E-557B4C83F7DF}"/>
              </a:ext>
            </a:extLst>
          </p:cNvPr>
          <p:cNvSpPr/>
          <p:nvPr/>
        </p:nvSpPr>
        <p:spPr>
          <a:xfrm rot="12951925">
            <a:off x="5855381" y="3946116"/>
            <a:ext cx="4343400" cy="32306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a:extLst>
              <a:ext uri="{FF2B5EF4-FFF2-40B4-BE49-F238E27FC236}">
                <a16:creationId xmlns:a16="http://schemas.microsoft.com/office/drawing/2014/main" id="{D49B9DA7-D40F-4832-B184-8C6304C824EC}"/>
              </a:ext>
            </a:extLst>
          </p:cNvPr>
          <p:cNvCxnSpPr>
            <a:stCxn id="76" idx="3"/>
            <a:endCxn id="76" idx="1"/>
          </p:cNvCxnSpPr>
          <p:nvPr/>
        </p:nvCxnSpPr>
        <p:spPr>
          <a:xfrm rot="10800000" flipH="1" flipV="1">
            <a:off x="6267146" y="2835283"/>
            <a:ext cx="3519871" cy="2544726"/>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78" name="左大括号 77">
            <a:extLst>
              <a:ext uri="{FF2B5EF4-FFF2-40B4-BE49-F238E27FC236}">
                <a16:creationId xmlns:a16="http://schemas.microsoft.com/office/drawing/2014/main" id="{47E64B1F-2B9B-406E-8A57-3473E3C92DF9}"/>
              </a:ext>
            </a:extLst>
          </p:cNvPr>
          <p:cNvSpPr/>
          <p:nvPr/>
        </p:nvSpPr>
        <p:spPr>
          <a:xfrm rot="3372647">
            <a:off x="2283861" y="1643288"/>
            <a:ext cx="381000" cy="687668"/>
          </a:xfrm>
          <a:prstGeom prst="leftBrace">
            <a:avLst/>
          </a:prstGeom>
          <a:ln>
            <a:solidFill>
              <a:srgbClr val="7030A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 name="左大括号 78">
            <a:extLst>
              <a:ext uri="{FF2B5EF4-FFF2-40B4-BE49-F238E27FC236}">
                <a16:creationId xmlns:a16="http://schemas.microsoft.com/office/drawing/2014/main" id="{DBDF3E5C-ED1E-47CE-AFD7-3D8F3766F752}"/>
              </a:ext>
            </a:extLst>
          </p:cNvPr>
          <p:cNvSpPr/>
          <p:nvPr/>
        </p:nvSpPr>
        <p:spPr>
          <a:xfrm rot="2356474">
            <a:off x="6007764" y="2570341"/>
            <a:ext cx="274762" cy="310769"/>
          </a:xfrm>
          <a:prstGeom prst="leftBrace">
            <a:avLst/>
          </a:prstGeom>
          <a:ln>
            <a:solidFill>
              <a:srgbClr val="7030A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0" name="曲线连接符 86">
            <a:extLst>
              <a:ext uri="{FF2B5EF4-FFF2-40B4-BE49-F238E27FC236}">
                <a16:creationId xmlns:a16="http://schemas.microsoft.com/office/drawing/2014/main" id="{E8DF95FD-F665-4B47-8AB7-28F895B39411}"/>
              </a:ext>
            </a:extLst>
          </p:cNvPr>
          <p:cNvCxnSpPr>
            <a:endCxn id="35" idx="3"/>
          </p:cNvCxnSpPr>
          <p:nvPr/>
        </p:nvCxnSpPr>
        <p:spPr>
          <a:xfrm rot="16200000" flipV="1">
            <a:off x="3532610" y="5522424"/>
            <a:ext cx="1230359" cy="448752"/>
          </a:xfrm>
          <a:prstGeom prst="curved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1" name="曲线连接符 88">
            <a:extLst>
              <a:ext uri="{FF2B5EF4-FFF2-40B4-BE49-F238E27FC236}">
                <a16:creationId xmlns:a16="http://schemas.microsoft.com/office/drawing/2014/main" id="{16782CAB-F3D3-4B59-A986-7C1F870BB48B}"/>
              </a:ext>
            </a:extLst>
          </p:cNvPr>
          <p:cNvCxnSpPr>
            <a:endCxn id="38" idx="4"/>
          </p:cNvCxnSpPr>
          <p:nvPr/>
        </p:nvCxnSpPr>
        <p:spPr>
          <a:xfrm rot="16200000" flipV="1">
            <a:off x="2675359" y="4665174"/>
            <a:ext cx="2286000" cy="1107611"/>
          </a:xfrm>
          <a:prstGeom prst="curved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2" name="曲线连接符 92">
            <a:extLst>
              <a:ext uri="{FF2B5EF4-FFF2-40B4-BE49-F238E27FC236}">
                <a16:creationId xmlns:a16="http://schemas.microsoft.com/office/drawing/2014/main" id="{67F1150B-59F6-40FE-B37E-E6F422467CE5}"/>
              </a:ext>
            </a:extLst>
          </p:cNvPr>
          <p:cNvCxnSpPr>
            <a:endCxn id="45" idx="4"/>
          </p:cNvCxnSpPr>
          <p:nvPr/>
        </p:nvCxnSpPr>
        <p:spPr>
          <a:xfrm rot="5400000" flipH="1" flipV="1">
            <a:off x="3513558" y="5315586"/>
            <a:ext cx="1905000" cy="187789"/>
          </a:xfrm>
          <a:prstGeom prst="curved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3" name="曲线连接符 95">
            <a:extLst>
              <a:ext uri="{FF2B5EF4-FFF2-40B4-BE49-F238E27FC236}">
                <a16:creationId xmlns:a16="http://schemas.microsoft.com/office/drawing/2014/main" id="{B27A3035-9A92-480D-9322-49A4DED8F751}"/>
              </a:ext>
            </a:extLst>
          </p:cNvPr>
          <p:cNvCxnSpPr>
            <a:endCxn id="60" idx="4"/>
          </p:cNvCxnSpPr>
          <p:nvPr/>
        </p:nvCxnSpPr>
        <p:spPr>
          <a:xfrm rot="16200000" flipV="1">
            <a:off x="6715256" y="4892477"/>
            <a:ext cx="2286000" cy="653005"/>
          </a:xfrm>
          <a:prstGeom prst="curved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4" name="曲线连接符 98">
            <a:extLst>
              <a:ext uri="{FF2B5EF4-FFF2-40B4-BE49-F238E27FC236}">
                <a16:creationId xmlns:a16="http://schemas.microsoft.com/office/drawing/2014/main" id="{74C91DFC-240C-4E7C-BDC4-12F98113FAE3}"/>
              </a:ext>
            </a:extLst>
          </p:cNvPr>
          <p:cNvCxnSpPr>
            <a:endCxn id="67" idx="5"/>
          </p:cNvCxnSpPr>
          <p:nvPr/>
        </p:nvCxnSpPr>
        <p:spPr>
          <a:xfrm rot="5400000" flipH="1" flipV="1">
            <a:off x="7561348" y="5069232"/>
            <a:ext cx="1916159" cy="669336"/>
          </a:xfrm>
          <a:prstGeom prst="curved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5" name="标题 1">
            <a:extLst>
              <a:ext uri="{FF2B5EF4-FFF2-40B4-BE49-F238E27FC236}">
                <a16:creationId xmlns:a16="http://schemas.microsoft.com/office/drawing/2014/main" id="{2DC96BF6-F476-484A-B4CD-EAD1837DBD94}"/>
              </a:ext>
            </a:extLst>
          </p:cNvPr>
          <p:cNvSpPr txBox="1"/>
          <p:nvPr/>
        </p:nvSpPr>
        <p:spPr>
          <a:xfrm>
            <a:off x="1044147" y="3120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altLang="zh-CN" dirty="0"/>
              <a:t>Margins</a:t>
            </a:r>
            <a:endParaRPr lang="zh-CN" altLang="en-US" dirty="0"/>
          </a:p>
        </p:txBody>
      </p:sp>
    </p:spTree>
    <p:extLst>
      <p:ext uri="{BB962C8B-B14F-4D97-AF65-F5344CB8AC3E}">
        <p14:creationId xmlns:p14="http://schemas.microsoft.com/office/powerpoint/2010/main" val="353738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8748A62E-12DA-405B-AED9-2350A35F0032}"/>
              </a:ext>
            </a:extLst>
          </p:cNvPr>
          <p:cNvSpPr>
            <a:spLocks noGrp="1"/>
          </p:cNvSpPr>
          <p:nvPr>
            <p:ph idx="1"/>
          </p:nvPr>
        </p:nvSpPr>
        <p:spPr>
          <a:xfrm>
            <a:off x="838200" y="1742453"/>
            <a:ext cx="10515600" cy="4351338"/>
          </a:xfrm>
        </p:spPr>
        <p:txBody>
          <a:bodyPr/>
          <a:lstStyle/>
          <a:p>
            <a:r>
              <a:rPr lang="zh-CN" altLang="en-US" dirty="0"/>
              <a:t>点到分离超平面的远近            </a:t>
            </a:r>
            <a:endParaRPr lang="en-US" altLang="zh-CN" dirty="0"/>
          </a:p>
          <a:p>
            <a:r>
              <a:rPr lang="en-US" altLang="zh-CN" dirty="0"/>
              <a:t>                                                </a:t>
            </a:r>
            <a:r>
              <a:rPr lang="zh-CN" altLang="en-US" dirty="0"/>
              <a:t>表示分类预测的确信程度</a:t>
            </a:r>
            <a:endParaRPr lang="en-US" altLang="zh-CN" dirty="0"/>
          </a:p>
          <a:p>
            <a:r>
              <a:rPr lang="en-US" altLang="zh-CN" dirty="0"/>
              <a:t>               </a:t>
            </a:r>
            <a:r>
              <a:rPr lang="zh-CN" altLang="en-US" dirty="0"/>
              <a:t>的符号与类标记</a:t>
            </a:r>
            <a:r>
              <a:rPr lang="en-US" altLang="zh-CN" dirty="0"/>
              <a:t>y</a:t>
            </a:r>
            <a:r>
              <a:rPr lang="zh-CN" altLang="en-US" dirty="0"/>
              <a:t>的符号是否一致</a:t>
            </a:r>
            <a:r>
              <a:rPr lang="en-US" altLang="zh-CN" dirty="0"/>
              <a:t> </a:t>
            </a:r>
          </a:p>
          <a:p>
            <a:r>
              <a:rPr lang="en-US" altLang="zh-CN" dirty="0"/>
              <a:t>                                                 </a:t>
            </a:r>
            <a:r>
              <a:rPr lang="zh-CN" altLang="en-US" dirty="0"/>
              <a:t>表示分类是否正确</a:t>
            </a:r>
            <a:endParaRPr lang="en-US" altLang="zh-CN" dirty="0"/>
          </a:p>
          <a:p>
            <a:endParaRPr lang="en-US" altLang="zh-CN" dirty="0"/>
          </a:p>
          <a:p>
            <a:r>
              <a:rPr lang="zh-CN" altLang="en-US" dirty="0"/>
              <a:t>所以：</a:t>
            </a:r>
            <a:endParaRPr lang="en-US" altLang="zh-CN" dirty="0"/>
          </a:p>
          <a:p>
            <a:r>
              <a:rPr lang="en-US" altLang="zh-CN" dirty="0"/>
              <a:t>                     </a:t>
            </a:r>
            <a:r>
              <a:rPr lang="zh-CN" altLang="en-US" dirty="0"/>
              <a:t>表示分类的正确性和确信度</a:t>
            </a:r>
          </a:p>
        </p:txBody>
      </p:sp>
      <p:pic>
        <p:nvPicPr>
          <p:cNvPr id="3" name="Picture 2">
            <a:extLst>
              <a:ext uri="{FF2B5EF4-FFF2-40B4-BE49-F238E27FC236}">
                <a16:creationId xmlns:a16="http://schemas.microsoft.com/office/drawing/2014/main" id="{D8614508-0F55-4464-9F5F-41584869B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8208" y="3918122"/>
            <a:ext cx="2699792" cy="22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a:extLst>
              <a:ext uri="{FF2B5EF4-FFF2-40B4-BE49-F238E27FC236}">
                <a16:creationId xmlns:a16="http://schemas.microsoft.com/office/drawing/2014/main" id="{B74172A3-B44E-48B8-A1A8-FD0805B4E480}"/>
              </a:ext>
            </a:extLst>
          </p:cNvPr>
          <p:cNvSpPr/>
          <p:nvPr/>
        </p:nvSpPr>
        <p:spPr>
          <a:xfrm>
            <a:off x="4306089" y="2375868"/>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3">
            <a:extLst>
              <a:ext uri="{FF2B5EF4-FFF2-40B4-BE49-F238E27FC236}">
                <a16:creationId xmlns:a16="http://schemas.microsoft.com/office/drawing/2014/main" id="{7892503B-7231-4656-8FE1-C86FFF44CE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45" y="1765949"/>
            <a:ext cx="1573889"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a:extLst>
              <a:ext uri="{FF2B5EF4-FFF2-40B4-BE49-F238E27FC236}">
                <a16:creationId xmlns:a16="http://schemas.microsoft.com/office/drawing/2014/main" id="{56F7E7D2-57B8-4E7F-81C2-5F015C5D32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9556" y="2830721"/>
            <a:ext cx="980020" cy="310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右箭头 7">
            <a:extLst>
              <a:ext uri="{FF2B5EF4-FFF2-40B4-BE49-F238E27FC236}">
                <a16:creationId xmlns:a16="http://schemas.microsoft.com/office/drawing/2014/main" id="{CF169308-A89E-449D-80B3-9A4901C5CA6F}"/>
              </a:ext>
            </a:extLst>
          </p:cNvPr>
          <p:cNvSpPr/>
          <p:nvPr/>
        </p:nvSpPr>
        <p:spPr>
          <a:xfrm>
            <a:off x="4306089" y="3381135"/>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5">
            <a:extLst>
              <a:ext uri="{FF2B5EF4-FFF2-40B4-BE49-F238E27FC236}">
                <a16:creationId xmlns:a16="http://schemas.microsoft.com/office/drawing/2014/main" id="{03CD568E-1C4D-45C9-8FAF-37434B543F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9556" y="4858770"/>
            <a:ext cx="1550942"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a:extLst>
              <a:ext uri="{FF2B5EF4-FFF2-40B4-BE49-F238E27FC236}">
                <a16:creationId xmlns:a16="http://schemas.microsoft.com/office/drawing/2014/main" id="{1F0B5B28-D5D3-43BA-93A4-3A44B3F6BADC}"/>
              </a:ext>
            </a:extLst>
          </p:cNvPr>
          <p:cNvSpPr txBox="1"/>
          <p:nvPr/>
        </p:nvSpPr>
        <p:spPr>
          <a:xfrm>
            <a:off x="838200" y="51239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函数间隔和几何间隔</a:t>
            </a:r>
          </a:p>
        </p:txBody>
      </p:sp>
    </p:spTree>
    <p:extLst>
      <p:ext uri="{BB962C8B-B14F-4D97-AF65-F5344CB8AC3E}">
        <p14:creationId xmlns:p14="http://schemas.microsoft.com/office/powerpoint/2010/main" val="3714062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2EE0B68-E68D-480C-8DC9-66A556828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961" y="1582119"/>
            <a:ext cx="4783798" cy="1285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a:extLst>
              <a:ext uri="{FF2B5EF4-FFF2-40B4-BE49-F238E27FC236}">
                <a16:creationId xmlns:a16="http://schemas.microsoft.com/office/drawing/2014/main" id="{D1536C27-5A96-4AF8-92F3-3B7126595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0608" y="3579480"/>
            <a:ext cx="4106035" cy="1143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a:extLst>
              <a:ext uri="{FF2B5EF4-FFF2-40B4-BE49-F238E27FC236}">
                <a16:creationId xmlns:a16="http://schemas.microsoft.com/office/drawing/2014/main" id="{72679F42-C96C-4F9A-B735-01D09E8564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198" y="5086478"/>
            <a:ext cx="504057" cy="295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a:extLst>
              <a:ext uri="{FF2B5EF4-FFF2-40B4-BE49-F238E27FC236}">
                <a16:creationId xmlns:a16="http://schemas.microsoft.com/office/drawing/2014/main" id="{EA402274-6922-47F0-9007-CA3BC90C31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1226" y="5427642"/>
            <a:ext cx="438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a:extLst>
              <a:ext uri="{FF2B5EF4-FFF2-40B4-BE49-F238E27FC236}">
                <a16:creationId xmlns:a16="http://schemas.microsoft.com/office/drawing/2014/main" id="{80B2730D-AD84-45D4-9BF5-95DAEB551B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3727" y="5343843"/>
            <a:ext cx="823995" cy="620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内容占位符 2">
            <a:extLst>
              <a:ext uri="{FF2B5EF4-FFF2-40B4-BE49-F238E27FC236}">
                <a16:creationId xmlns:a16="http://schemas.microsoft.com/office/drawing/2014/main" id="{E8469CFB-EE6C-4C14-8961-75A44E5F6C4B}"/>
              </a:ext>
            </a:extLst>
          </p:cNvPr>
          <p:cNvSpPr>
            <a:spLocks noGrp="1"/>
          </p:cNvSpPr>
          <p:nvPr>
            <p:ph idx="1"/>
          </p:nvPr>
        </p:nvSpPr>
        <p:spPr>
          <a:xfrm>
            <a:off x="1223183" y="1542070"/>
            <a:ext cx="8424936" cy="5184576"/>
          </a:xfrm>
        </p:spPr>
        <p:txBody>
          <a:bodyPr>
            <a:normAutofit/>
          </a:bodyPr>
          <a:lstStyle/>
          <a:p>
            <a:r>
              <a:rPr lang="zh-CN" altLang="en-US" dirty="0"/>
              <a:t>最大间隔分类超平面</a:t>
            </a:r>
            <a:endParaRPr lang="en-US" altLang="zh-CN" dirty="0"/>
          </a:p>
          <a:p>
            <a:endParaRPr lang="en-US" altLang="zh-CN" dirty="0"/>
          </a:p>
          <a:p>
            <a:endParaRPr lang="en-US" altLang="zh-CN" dirty="0"/>
          </a:p>
          <a:p>
            <a:r>
              <a:rPr lang="zh-CN" altLang="en-US" dirty="0"/>
              <a:t>根据几何间隔和函数间隔的关系</a:t>
            </a:r>
            <a:endParaRPr lang="en-US" altLang="zh-CN" dirty="0"/>
          </a:p>
          <a:p>
            <a:endParaRPr lang="en-US" altLang="zh-CN" dirty="0"/>
          </a:p>
          <a:p>
            <a:pPr marL="0" indent="0">
              <a:buNone/>
            </a:pPr>
            <a:endParaRPr lang="en-US" altLang="zh-CN" dirty="0"/>
          </a:p>
          <a:p>
            <a:r>
              <a:rPr lang="zh-CN" altLang="en-US" dirty="0"/>
              <a:t>考虑</a:t>
            </a:r>
            <a:endParaRPr lang="en-US" altLang="zh-CN" dirty="0"/>
          </a:p>
          <a:p>
            <a:pPr lvl="1"/>
            <a:r>
              <a:rPr lang="zh-CN" altLang="en-US" dirty="0"/>
              <a:t>可以取</a:t>
            </a:r>
            <a:endParaRPr lang="en-US" altLang="zh-CN" dirty="0"/>
          </a:p>
          <a:p>
            <a:pPr lvl="1"/>
            <a:r>
              <a:rPr lang="zh-CN" altLang="en-US" dirty="0"/>
              <a:t>最大化            和最小化               等价</a:t>
            </a:r>
          </a:p>
        </p:txBody>
      </p:sp>
      <p:sp>
        <p:nvSpPr>
          <p:cNvPr id="8" name="标题 1">
            <a:extLst>
              <a:ext uri="{FF2B5EF4-FFF2-40B4-BE49-F238E27FC236}">
                <a16:creationId xmlns:a16="http://schemas.microsoft.com/office/drawing/2014/main" id="{53DADDBD-B6C1-434C-BC81-3EA4ED328FEB}"/>
              </a:ext>
            </a:extLst>
          </p:cNvPr>
          <p:cNvSpPr txBox="1"/>
          <p:nvPr/>
        </p:nvSpPr>
        <p:spPr>
          <a:xfrm>
            <a:off x="1111576" y="3423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间隔最大化</a:t>
            </a:r>
          </a:p>
        </p:txBody>
      </p:sp>
    </p:spTree>
    <p:extLst>
      <p:ext uri="{BB962C8B-B14F-4D97-AF65-F5344CB8AC3E}">
        <p14:creationId xmlns:p14="http://schemas.microsoft.com/office/powerpoint/2010/main" val="3144749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FB888D49-5D7B-4E53-A44A-916756B877DD}"/>
              </a:ext>
            </a:extLst>
          </p:cNvPr>
          <p:cNvSpPr>
            <a:spLocks noGrp="1"/>
          </p:cNvSpPr>
          <p:nvPr>
            <p:ph idx="1"/>
          </p:nvPr>
        </p:nvSpPr>
        <p:spPr>
          <a:xfrm>
            <a:off x="1883532" y="2399184"/>
            <a:ext cx="8424936" cy="5184576"/>
          </a:xfrm>
        </p:spPr>
        <p:txBody>
          <a:bodyPr>
            <a:normAutofit/>
          </a:bodyPr>
          <a:lstStyle/>
          <a:p>
            <a:r>
              <a:rPr lang="zh-CN" altLang="en-US" dirty="0"/>
              <a:t>线性可分支持向量机学习的最优化问题</a:t>
            </a:r>
            <a:endParaRPr lang="en-US" altLang="zh-CN" dirty="0"/>
          </a:p>
          <a:p>
            <a:endParaRPr lang="en-US" altLang="zh-CN" dirty="0"/>
          </a:p>
          <a:p>
            <a:endParaRPr lang="en-US" altLang="zh-CN" dirty="0"/>
          </a:p>
          <a:p>
            <a:endParaRPr lang="en-US" altLang="zh-CN" dirty="0"/>
          </a:p>
          <a:p>
            <a:r>
              <a:rPr lang="zh-CN" altLang="en-US" dirty="0"/>
              <a:t>凸二次规划</a:t>
            </a:r>
            <a:r>
              <a:rPr lang="en-US" altLang="zh-CN" dirty="0"/>
              <a:t>(convex quadratic programming)</a:t>
            </a:r>
          </a:p>
          <a:p>
            <a:endParaRPr lang="zh-CN" altLang="en-US" dirty="0"/>
          </a:p>
        </p:txBody>
      </p:sp>
      <p:pic>
        <p:nvPicPr>
          <p:cNvPr id="3" name="Picture 2">
            <a:extLst>
              <a:ext uri="{FF2B5EF4-FFF2-40B4-BE49-F238E27FC236}">
                <a16:creationId xmlns:a16="http://schemas.microsoft.com/office/drawing/2014/main" id="{25D7F38C-5B08-4DD9-BE92-038A6E9A9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494" y="2941839"/>
            <a:ext cx="523590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a:extLst>
              <a:ext uri="{FF2B5EF4-FFF2-40B4-BE49-F238E27FC236}">
                <a16:creationId xmlns:a16="http://schemas.microsoft.com/office/drawing/2014/main" id="{DE1D3AEB-8AAB-4BCD-A75D-0CCB380C1C74}"/>
              </a:ext>
            </a:extLst>
          </p:cNvPr>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间隔最大化</a:t>
            </a:r>
          </a:p>
        </p:txBody>
      </p:sp>
    </p:spTree>
    <p:extLst>
      <p:ext uri="{BB962C8B-B14F-4D97-AF65-F5344CB8AC3E}">
        <p14:creationId xmlns:p14="http://schemas.microsoft.com/office/powerpoint/2010/main" val="1679872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EDDA983-58C6-44E3-8AFB-C6095BF71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5517" y="1769777"/>
            <a:ext cx="4187134"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a:extLst>
              <a:ext uri="{FF2B5EF4-FFF2-40B4-BE49-F238E27FC236}">
                <a16:creationId xmlns:a16="http://schemas.microsoft.com/office/drawing/2014/main" id="{9EF63A9A-FFD8-4DB3-8653-4D0E6C0DC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663" y="2162614"/>
            <a:ext cx="4118858" cy="336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a:extLst>
              <a:ext uri="{FF2B5EF4-FFF2-40B4-BE49-F238E27FC236}">
                <a16:creationId xmlns:a16="http://schemas.microsoft.com/office/drawing/2014/main" id="{7A0A2A17-471F-4A93-AAC5-AE0FFCD0A9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4242" y="2162614"/>
            <a:ext cx="469007" cy="3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a:extLst>
              <a:ext uri="{FF2B5EF4-FFF2-40B4-BE49-F238E27FC236}">
                <a16:creationId xmlns:a16="http://schemas.microsoft.com/office/drawing/2014/main" id="{30995E6D-7D34-4ADB-9110-0EC7796C2E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3248" y="2162615"/>
            <a:ext cx="1033302" cy="325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a:extLst>
              <a:ext uri="{FF2B5EF4-FFF2-40B4-BE49-F238E27FC236}">
                <a16:creationId xmlns:a16="http://schemas.microsoft.com/office/drawing/2014/main" id="{7EA2AB7D-FF9B-4504-8813-9310172E8D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8631" y="3382944"/>
            <a:ext cx="5217684"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a:extLst>
              <a:ext uri="{FF2B5EF4-FFF2-40B4-BE49-F238E27FC236}">
                <a16:creationId xmlns:a16="http://schemas.microsoft.com/office/drawing/2014/main" id="{3E0BE688-C2FC-4088-997A-83ECF1189E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6857" y="4599646"/>
            <a:ext cx="2050653"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a:extLst>
              <a:ext uri="{FF2B5EF4-FFF2-40B4-BE49-F238E27FC236}">
                <a16:creationId xmlns:a16="http://schemas.microsoft.com/office/drawing/2014/main" id="{E7551DB5-AA86-46BD-86E8-ED82E3B6435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098" y="5418894"/>
            <a:ext cx="2946994"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2A9FEFBD-468A-4D26-8691-6D0536CADF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4580" y="2958330"/>
            <a:ext cx="2119133" cy="43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a:extLst>
              <a:ext uri="{FF2B5EF4-FFF2-40B4-BE49-F238E27FC236}">
                <a16:creationId xmlns:a16="http://schemas.microsoft.com/office/drawing/2014/main" id="{F96A58E0-1577-477E-B5C3-C169FABE93AC}"/>
              </a:ext>
            </a:extLst>
          </p:cNvPr>
          <p:cNvSpPr txBox="1"/>
          <p:nvPr/>
        </p:nvSpPr>
        <p:spPr>
          <a:xfrm>
            <a:off x="8301247" y="2981903"/>
            <a:ext cx="367408" cy="523220"/>
          </a:xfrm>
          <a:prstGeom prst="rect">
            <a:avLst/>
          </a:prstGeom>
          <a:solidFill>
            <a:srgbClr val="FFC000"/>
          </a:solidFill>
        </p:spPr>
        <p:txBody>
          <a:bodyPr wrap="none" rtlCol="0">
            <a:spAutoFit/>
          </a:bodyPr>
          <a:lstStyle/>
          <a:p>
            <a:r>
              <a:rPr lang="en-US" altLang="zh-CN" sz="2800" dirty="0"/>
              <a:t>1</a:t>
            </a:r>
            <a:endParaRPr lang="zh-CN" altLang="en-US" sz="2800" dirty="0"/>
          </a:p>
        </p:txBody>
      </p:sp>
      <p:sp>
        <p:nvSpPr>
          <p:cNvPr id="13" name="标题 1">
            <a:extLst>
              <a:ext uri="{FF2B5EF4-FFF2-40B4-BE49-F238E27FC236}">
                <a16:creationId xmlns:a16="http://schemas.microsoft.com/office/drawing/2014/main" id="{8637D549-8F17-45E7-9BF7-57EE8C9C665C}"/>
              </a:ext>
            </a:extLst>
          </p:cNvPr>
          <p:cNvSpPr txBox="1"/>
          <p:nvPr/>
        </p:nvSpPr>
        <p:spPr>
          <a:xfrm>
            <a:off x="838200" y="5689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线性可分支持向量机学习算法</a:t>
            </a:r>
          </a:p>
        </p:txBody>
      </p:sp>
      <p:sp>
        <p:nvSpPr>
          <p:cNvPr id="14" name="内容占位符 2">
            <a:extLst>
              <a:ext uri="{FF2B5EF4-FFF2-40B4-BE49-F238E27FC236}">
                <a16:creationId xmlns:a16="http://schemas.microsoft.com/office/drawing/2014/main" id="{99BCC72C-6F10-4B9C-AF82-E34EF1E56A0F}"/>
              </a:ext>
            </a:extLst>
          </p:cNvPr>
          <p:cNvSpPr>
            <a:spLocks noGrp="1"/>
          </p:cNvSpPr>
          <p:nvPr>
            <p:ph idx="1"/>
          </p:nvPr>
        </p:nvSpPr>
        <p:spPr>
          <a:xfrm>
            <a:off x="844062" y="1806167"/>
            <a:ext cx="10515600" cy="4351338"/>
          </a:xfrm>
        </p:spPr>
        <p:txBody>
          <a:bodyPr>
            <a:normAutofit fontScale="92500" lnSpcReduction="20000"/>
          </a:bodyPr>
          <a:lstStyle/>
          <a:p>
            <a:r>
              <a:rPr lang="zh-CN" altLang="en-US" dirty="0"/>
              <a:t>输入：线性可分训练数据集</a:t>
            </a:r>
            <a:endParaRPr lang="en-US" altLang="zh-CN" dirty="0"/>
          </a:p>
          <a:p>
            <a:endParaRPr lang="en-US" altLang="zh-CN" dirty="0"/>
          </a:p>
          <a:p>
            <a:r>
              <a:rPr lang="zh-CN" altLang="en-US" dirty="0"/>
              <a:t>输出：最大间隔分离超平面和分类决策函数</a:t>
            </a:r>
            <a:endParaRPr lang="en-US" altLang="zh-CN" dirty="0"/>
          </a:p>
          <a:p>
            <a:r>
              <a:rPr lang="en-US" altLang="zh-CN" dirty="0"/>
              <a:t>1</a:t>
            </a:r>
            <a:r>
              <a:rPr lang="zh-CN" altLang="en-US" dirty="0"/>
              <a:t>、构造并求解约束最优化问题</a:t>
            </a:r>
            <a:endParaRPr lang="en-US" altLang="zh-CN" dirty="0"/>
          </a:p>
          <a:p>
            <a:endParaRPr lang="en-US" altLang="zh-CN" dirty="0"/>
          </a:p>
          <a:p>
            <a:r>
              <a:rPr lang="en-US" altLang="zh-CN" dirty="0"/>
              <a:t>                                                                    			 </a:t>
            </a:r>
            <a:r>
              <a:rPr lang="zh-CN" altLang="en-US" dirty="0"/>
              <a:t>求得</a:t>
            </a:r>
            <a:r>
              <a:rPr lang="en-US" altLang="zh-CN" dirty="0"/>
              <a:t>w</a:t>
            </a:r>
            <a:r>
              <a:rPr lang="zh-CN" altLang="en-US" dirty="0"/>
              <a:t>*和</a:t>
            </a:r>
            <a:r>
              <a:rPr lang="en-US" altLang="zh-CN" dirty="0"/>
              <a:t>b</a:t>
            </a:r>
            <a:r>
              <a:rPr lang="zh-CN" altLang="en-US" dirty="0"/>
              <a:t>*</a:t>
            </a:r>
            <a:endParaRPr lang="en-US" altLang="zh-CN" dirty="0"/>
          </a:p>
          <a:p>
            <a:endParaRPr lang="en-US" altLang="zh-CN" dirty="0"/>
          </a:p>
          <a:p>
            <a:r>
              <a:rPr lang="en-US" altLang="zh-CN" dirty="0"/>
              <a:t>2</a:t>
            </a:r>
            <a:r>
              <a:rPr lang="zh-CN" altLang="en-US" dirty="0"/>
              <a:t>、得到分离超平面</a:t>
            </a:r>
            <a:endParaRPr lang="en-US" altLang="zh-CN" dirty="0"/>
          </a:p>
          <a:p>
            <a:endParaRPr lang="en-US" altLang="zh-CN" dirty="0"/>
          </a:p>
          <a:p>
            <a:r>
              <a:rPr lang="en-US" altLang="zh-CN" dirty="0"/>
              <a:t>      </a:t>
            </a:r>
            <a:r>
              <a:rPr lang="zh-CN" altLang="en-US" dirty="0"/>
              <a:t>分类决策函数</a:t>
            </a:r>
            <a:endParaRPr lang="en-US" altLang="zh-CN" dirty="0"/>
          </a:p>
        </p:txBody>
      </p:sp>
    </p:spTree>
    <p:extLst>
      <p:ext uri="{BB962C8B-B14F-4D97-AF65-F5344CB8AC3E}">
        <p14:creationId xmlns:p14="http://schemas.microsoft.com/office/powerpoint/2010/main" val="80932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123269D-F387-4307-9E0B-56C025E6F15A}"/>
              </a:ext>
            </a:extLst>
          </p:cNvPr>
          <p:cNvSpPr txBox="1"/>
          <p:nvPr/>
        </p:nvSpPr>
        <p:spPr>
          <a:xfrm>
            <a:off x="838200" y="7292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学习的对偶算法</a:t>
            </a:r>
          </a:p>
        </p:txBody>
      </p:sp>
      <p:sp>
        <p:nvSpPr>
          <p:cNvPr id="5" name="内容占位符 2">
            <a:extLst>
              <a:ext uri="{FF2B5EF4-FFF2-40B4-BE49-F238E27FC236}">
                <a16:creationId xmlns:a16="http://schemas.microsoft.com/office/drawing/2014/main" id="{DC797144-433B-464B-823E-C532150A3D2B}"/>
              </a:ext>
            </a:extLst>
          </p:cNvPr>
          <p:cNvSpPr>
            <a:spLocks noGrp="1"/>
          </p:cNvSpPr>
          <p:nvPr>
            <p:ph idx="1"/>
          </p:nvPr>
        </p:nvSpPr>
        <p:spPr>
          <a:xfrm>
            <a:off x="838200" y="1760293"/>
            <a:ext cx="10515600" cy="4351338"/>
          </a:xfrm>
        </p:spPr>
        <p:txBody>
          <a:bodyPr/>
          <a:lstStyle/>
          <a:p>
            <a:r>
              <a:rPr lang="zh-CN" altLang="en-US" dirty="0"/>
              <a:t>对于线性可分支持向量机的优化问题，原始问题：</a:t>
            </a:r>
            <a:endParaRPr lang="en-US" altLang="zh-CN" dirty="0"/>
          </a:p>
          <a:p>
            <a:endParaRPr lang="en-US" altLang="zh-CN" dirty="0"/>
          </a:p>
          <a:p>
            <a:endParaRPr lang="en-US" altLang="zh-CN" dirty="0"/>
          </a:p>
          <a:p>
            <a:endParaRPr lang="en-US" altLang="zh-CN" dirty="0"/>
          </a:p>
          <a:p>
            <a:r>
              <a:rPr lang="zh-CN" altLang="en-US" dirty="0"/>
              <a:t>应用拉格朗日对偶性，通过求解对偶问题，得到原始问题的解。</a:t>
            </a:r>
            <a:endParaRPr lang="en-US" altLang="zh-CN" dirty="0"/>
          </a:p>
          <a:p>
            <a:r>
              <a:rPr lang="zh-CN" altLang="en-US" dirty="0"/>
              <a:t>优点：</a:t>
            </a:r>
            <a:endParaRPr lang="en-US" altLang="zh-CN" dirty="0"/>
          </a:p>
          <a:p>
            <a:pPr lvl="1"/>
            <a:r>
              <a:rPr lang="zh-CN" altLang="en-US" dirty="0"/>
              <a:t>对偶问题往往容易解</a:t>
            </a:r>
            <a:endParaRPr lang="en-US" altLang="zh-CN" dirty="0"/>
          </a:p>
          <a:p>
            <a:pPr lvl="1"/>
            <a:r>
              <a:rPr lang="zh-CN" altLang="en-US" dirty="0"/>
              <a:t>引入核函数，推广到非线性分类问题</a:t>
            </a:r>
          </a:p>
        </p:txBody>
      </p:sp>
      <p:pic>
        <p:nvPicPr>
          <p:cNvPr id="6" name="Picture 2">
            <a:extLst>
              <a:ext uri="{FF2B5EF4-FFF2-40B4-BE49-F238E27FC236}">
                <a16:creationId xmlns:a16="http://schemas.microsoft.com/office/drawing/2014/main" id="{EFA55B2B-A3DA-462C-B1ED-038751E12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767" y="2347295"/>
            <a:ext cx="523590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644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DEEFD-D984-423E-874D-687511EA66EA}"/>
              </a:ext>
            </a:extLst>
          </p:cNvPr>
          <p:cNvSpPr>
            <a:spLocks noGrp="1"/>
          </p:cNvSpPr>
          <p:nvPr>
            <p:ph type="title"/>
          </p:nvPr>
        </p:nvSpPr>
        <p:spPr/>
        <p:txBody>
          <a:bodyPr/>
          <a:lstStyle/>
          <a:p>
            <a:r>
              <a:rPr lang="zh-CN" altLang="en-US" dirty="0"/>
              <a:t>背景：</a:t>
            </a:r>
          </a:p>
        </p:txBody>
      </p:sp>
      <p:sp>
        <p:nvSpPr>
          <p:cNvPr id="3" name="内容占位符 2">
            <a:extLst>
              <a:ext uri="{FF2B5EF4-FFF2-40B4-BE49-F238E27FC236}">
                <a16:creationId xmlns:a16="http://schemas.microsoft.com/office/drawing/2014/main" id="{810B61C5-E146-42BA-8E8C-A951B62BEF3D}"/>
              </a:ext>
            </a:extLst>
          </p:cNvPr>
          <p:cNvSpPr>
            <a:spLocks noGrp="1"/>
          </p:cNvSpPr>
          <p:nvPr>
            <p:ph idx="1"/>
          </p:nvPr>
        </p:nvSpPr>
        <p:spPr/>
        <p:txBody>
          <a:bodyPr/>
          <a:lstStyle/>
          <a:p>
            <a:r>
              <a:rPr lang="zh-CN" altLang="zh-CN" dirty="0"/>
              <a:t>图的特征是一组表示实体的节点和一组连接它们的链接。节点可以是不同类型的，并且可以进一步与几个特性相关联。链接可以表示不同的关系，也可以与不同的属性或语义内容相关联。图表示学习所面临的主要挑战之一是学习既能捕捉节点特征又能捕捉图结构的节点嵌入。这些表示可以输入到下游的机器学习模型中</a:t>
            </a:r>
            <a:r>
              <a:rPr lang="zh-CN" altLang="en-US" dirty="0"/>
              <a:t>。</a:t>
            </a:r>
            <a:endParaRPr lang="en-US" altLang="zh-CN" dirty="0"/>
          </a:p>
          <a:p>
            <a:r>
              <a:rPr lang="zh-CN" altLang="en-US" dirty="0"/>
              <a:t>之前的</a:t>
            </a:r>
            <a:r>
              <a:rPr lang="zh-CN" altLang="zh-CN" dirty="0"/>
              <a:t>方法非常依赖于人为干预，并受到某种形式监督的必要性的影响。这需要高成本、专业的领域知识和尚未公布的数据</a:t>
            </a:r>
            <a:r>
              <a:rPr lang="zh-CN" altLang="en-US" dirty="0"/>
              <a:t>。</a:t>
            </a:r>
            <a:r>
              <a:rPr lang="zh-CN" altLang="zh-CN" dirty="0"/>
              <a:t>因此，需要开发能够以无监督的方式学习表示的方法是至关重要的</a:t>
            </a:r>
            <a:endParaRPr lang="zh-CN" altLang="en-US" dirty="0"/>
          </a:p>
        </p:txBody>
      </p:sp>
    </p:spTree>
    <p:extLst>
      <p:ext uri="{BB962C8B-B14F-4D97-AF65-F5344CB8AC3E}">
        <p14:creationId xmlns:p14="http://schemas.microsoft.com/office/powerpoint/2010/main" val="1000627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AA3D35-67BE-4993-85C8-6475D675E79D}"/>
              </a:ext>
            </a:extLst>
          </p:cNvPr>
          <p:cNvSpPr txBox="1"/>
          <p:nvPr/>
        </p:nvSpPr>
        <p:spPr>
          <a:xfrm>
            <a:off x="913614" y="4558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学习的对偶算法</a:t>
            </a:r>
          </a:p>
        </p:txBody>
      </p:sp>
      <p:sp>
        <p:nvSpPr>
          <p:cNvPr id="3" name="内容占位符 2">
            <a:extLst>
              <a:ext uri="{FF2B5EF4-FFF2-40B4-BE49-F238E27FC236}">
                <a16:creationId xmlns:a16="http://schemas.microsoft.com/office/drawing/2014/main" id="{1E3413F1-2239-464A-81B9-733BFF1F129A}"/>
              </a:ext>
            </a:extLst>
          </p:cNvPr>
          <p:cNvSpPr>
            <a:spLocks noGrp="1"/>
          </p:cNvSpPr>
          <p:nvPr>
            <p:ph idx="1"/>
          </p:nvPr>
        </p:nvSpPr>
        <p:spPr>
          <a:xfrm>
            <a:off x="913614" y="1657877"/>
            <a:ext cx="10515600" cy="4351338"/>
          </a:xfrm>
        </p:spPr>
        <p:txBody>
          <a:bodyPr/>
          <a:lstStyle/>
          <a:p>
            <a:r>
              <a:rPr lang="zh-CN" altLang="en-US" dirty="0"/>
              <a:t>定义拉格朗日函数</a:t>
            </a:r>
            <a:endParaRPr lang="en-US" altLang="zh-CN" dirty="0"/>
          </a:p>
          <a:p>
            <a:endParaRPr lang="en-US" altLang="zh-CN" dirty="0"/>
          </a:p>
          <a:p>
            <a:endParaRPr lang="en-US" altLang="zh-CN" dirty="0"/>
          </a:p>
          <a:p>
            <a:r>
              <a:rPr lang="zh-CN" altLang="en-US" dirty="0"/>
              <a:t>原问题：极小极大，对偶问题：极大极小</a:t>
            </a:r>
          </a:p>
        </p:txBody>
      </p:sp>
      <p:pic>
        <p:nvPicPr>
          <p:cNvPr id="4" name="Picture 2">
            <a:extLst>
              <a:ext uri="{FF2B5EF4-FFF2-40B4-BE49-F238E27FC236}">
                <a16:creationId xmlns:a16="http://schemas.microsoft.com/office/drawing/2014/main" id="{8ED70E19-1359-4D91-BF2D-E18AED42C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5071" y="2191352"/>
            <a:ext cx="562127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4DEB71BA-4A69-4A39-BB4F-4FAE11811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3142" y="3778656"/>
            <a:ext cx="403244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F7E44D5B-2121-4DFD-ADD3-2A6029AA23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3760" y="5062660"/>
            <a:ext cx="2571212"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下箭头 4">
            <a:extLst>
              <a:ext uri="{FF2B5EF4-FFF2-40B4-BE49-F238E27FC236}">
                <a16:creationId xmlns:a16="http://schemas.microsoft.com/office/drawing/2014/main" id="{7ABC10B6-CF75-44E9-845A-35EA0412A060}"/>
              </a:ext>
            </a:extLst>
          </p:cNvPr>
          <p:cNvSpPr/>
          <p:nvPr/>
        </p:nvSpPr>
        <p:spPr>
          <a:xfrm>
            <a:off x="5523343" y="4443224"/>
            <a:ext cx="362363" cy="619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7659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1834B78F-2218-47D3-B66C-D84E104E204E}"/>
              </a:ext>
            </a:extLst>
          </p:cNvPr>
          <p:cNvSpPr>
            <a:spLocks noGrp="1"/>
          </p:cNvSpPr>
          <p:nvPr>
            <p:ph idx="1"/>
          </p:nvPr>
        </p:nvSpPr>
        <p:spPr>
          <a:xfrm>
            <a:off x="1341259" y="1009092"/>
            <a:ext cx="8807098" cy="4839816"/>
          </a:xfrm>
        </p:spPr>
        <p:txBody>
          <a:bodyPr/>
          <a:lstStyle/>
          <a:p>
            <a:r>
              <a:rPr lang="zh-CN" altLang="en-US" dirty="0"/>
              <a:t>先求</a:t>
            </a:r>
            <a:r>
              <a:rPr lang="en-US" altLang="zh-CN" dirty="0"/>
              <a:t>L(</a:t>
            </a:r>
            <a:r>
              <a:rPr lang="en-US" altLang="zh-CN" dirty="0" err="1"/>
              <a:t>w,b</a:t>
            </a:r>
            <a:r>
              <a:rPr lang="en-US" altLang="zh-CN" dirty="0"/>
              <a:t>,</a:t>
            </a:r>
            <a:r>
              <a:rPr lang="el-GR" altLang="zh-CN" dirty="0"/>
              <a:t>α</a:t>
            </a:r>
            <a:r>
              <a:rPr lang="en-US" altLang="zh-CN" dirty="0"/>
              <a:t>)</a:t>
            </a:r>
            <a:r>
              <a:rPr lang="zh-CN" altLang="en-US" dirty="0"/>
              <a:t>对</a:t>
            </a:r>
            <a:r>
              <a:rPr lang="en-US" altLang="zh-CN" dirty="0"/>
              <a:t>w</a:t>
            </a:r>
            <a:r>
              <a:rPr lang="zh-CN" altLang="en-US" dirty="0"/>
              <a:t>，</a:t>
            </a:r>
            <a:r>
              <a:rPr lang="en-US" altLang="zh-CN" dirty="0"/>
              <a:t>b</a:t>
            </a:r>
            <a:r>
              <a:rPr lang="zh-CN" altLang="en-US" dirty="0"/>
              <a:t>的极小，再求对</a:t>
            </a:r>
            <a:r>
              <a:rPr lang="el-GR" altLang="zh-CN" dirty="0"/>
              <a:t>α</a:t>
            </a:r>
            <a:r>
              <a:rPr lang="zh-CN" altLang="en-US" dirty="0"/>
              <a:t>的极大</a:t>
            </a:r>
            <a:endParaRPr lang="en-US" altLang="zh-CN" dirty="0"/>
          </a:p>
          <a:p>
            <a:r>
              <a:rPr lang="en-US" altLang="zh-CN" dirty="0"/>
              <a:t>1</a:t>
            </a:r>
            <a:r>
              <a:rPr lang="zh-CN" altLang="en-US" dirty="0"/>
              <a:t>、求：                         ，对</a:t>
            </a:r>
            <a:r>
              <a:rPr lang="en-US" altLang="zh-CN" dirty="0"/>
              <a:t>w</a:t>
            </a:r>
            <a:r>
              <a:rPr lang="zh-CN" altLang="en-US" dirty="0"/>
              <a:t>，</a:t>
            </a:r>
            <a:r>
              <a:rPr lang="en-US" altLang="zh-CN" dirty="0"/>
              <a:t>b</a:t>
            </a:r>
            <a:r>
              <a:rPr lang="zh-CN" altLang="en-US" dirty="0"/>
              <a:t>分别求偏导并令等于</a:t>
            </a:r>
            <a:r>
              <a:rPr lang="en-US" altLang="zh-CN" dirty="0"/>
              <a:t>0</a:t>
            </a:r>
          </a:p>
          <a:p>
            <a:r>
              <a:rPr lang="zh-CN" altLang="en-US" dirty="0"/>
              <a:t>由</a:t>
            </a:r>
            <a:endParaRPr lang="en-US" altLang="zh-CN" dirty="0"/>
          </a:p>
          <a:p>
            <a:endParaRPr lang="en-US" altLang="zh-CN" dirty="0"/>
          </a:p>
          <a:p>
            <a:endParaRPr lang="en-US" altLang="zh-CN" dirty="0"/>
          </a:p>
          <a:p>
            <a:r>
              <a:rPr lang="zh-CN" altLang="en-US" dirty="0"/>
              <a:t>得：                                                </a:t>
            </a:r>
            <a:endParaRPr lang="en-US" altLang="zh-CN" dirty="0"/>
          </a:p>
          <a:p>
            <a:endParaRPr lang="en-US" altLang="zh-CN" dirty="0"/>
          </a:p>
          <a:p>
            <a:endParaRPr lang="en-US" altLang="zh-CN" dirty="0"/>
          </a:p>
          <a:p>
            <a:endParaRPr lang="en-US" altLang="zh-CN" dirty="0"/>
          </a:p>
        </p:txBody>
      </p:sp>
      <p:pic>
        <p:nvPicPr>
          <p:cNvPr id="6" name="Picture 2">
            <a:extLst>
              <a:ext uri="{FF2B5EF4-FFF2-40B4-BE49-F238E27FC236}">
                <a16:creationId xmlns:a16="http://schemas.microsoft.com/office/drawing/2014/main" id="{D0A6BD1B-A4C3-4637-9794-079934C8D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553" y="1514923"/>
            <a:ext cx="1656184" cy="453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F0069DB7-0B70-44A9-A248-A389D4ABC6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0327" y="2481036"/>
            <a:ext cx="3171962" cy="1302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a:extLst>
              <a:ext uri="{FF2B5EF4-FFF2-40B4-BE49-F238E27FC236}">
                <a16:creationId xmlns:a16="http://schemas.microsoft.com/office/drawing/2014/main" id="{D4ECDA16-9C7E-45F9-9D9D-AC63469EAC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2742" y="2446174"/>
            <a:ext cx="1393552" cy="1372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a:extLst>
              <a:ext uri="{FF2B5EF4-FFF2-40B4-BE49-F238E27FC236}">
                <a16:creationId xmlns:a16="http://schemas.microsoft.com/office/drawing/2014/main" id="{9A2AD493-561A-4D1F-B679-3E019A1B00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7975" y="4151574"/>
            <a:ext cx="8618156" cy="1697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右箭头 3">
            <a:extLst>
              <a:ext uri="{FF2B5EF4-FFF2-40B4-BE49-F238E27FC236}">
                <a16:creationId xmlns:a16="http://schemas.microsoft.com/office/drawing/2014/main" id="{3D7FDA47-8F11-4A13-9700-5C578E18BAA4}"/>
              </a:ext>
            </a:extLst>
          </p:cNvPr>
          <p:cNvSpPr/>
          <p:nvPr/>
        </p:nvSpPr>
        <p:spPr>
          <a:xfrm>
            <a:off x="6509181" y="3050151"/>
            <a:ext cx="390676" cy="189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6">
            <a:extLst>
              <a:ext uri="{FF2B5EF4-FFF2-40B4-BE49-F238E27FC236}">
                <a16:creationId xmlns:a16="http://schemas.microsoft.com/office/drawing/2014/main" id="{E59304DA-62B5-4E7F-8078-852C428802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26054" y="5193554"/>
            <a:ext cx="1882068" cy="543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左右箭头 6">
            <a:extLst>
              <a:ext uri="{FF2B5EF4-FFF2-40B4-BE49-F238E27FC236}">
                <a16:creationId xmlns:a16="http://schemas.microsoft.com/office/drawing/2014/main" id="{CD43B343-39E8-42F6-9B1E-E22A91508FC0}"/>
              </a:ext>
            </a:extLst>
          </p:cNvPr>
          <p:cNvSpPr/>
          <p:nvPr/>
        </p:nvSpPr>
        <p:spPr>
          <a:xfrm>
            <a:off x="7790195" y="5331365"/>
            <a:ext cx="621706" cy="2675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5640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FC12654E-73F1-4E79-A4B6-83CC5FB7659C}"/>
              </a:ext>
            </a:extLst>
          </p:cNvPr>
          <p:cNvSpPr>
            <a:spLocks noGrp="1"/>
          </p:cNvSpPr>
          <p:nvPr>
            <p:ph idx="1"/>
          </p:nvPr>
        </p:nvSpPr>
        <p:spPr>
          <a:xfrm>
            <a:off x="1883532" y="1009092"/>
            <a:ext cx="8424936" cy="4839816"/>
          </a:xfrm>
        </p:spPr>
        <p:txBody>
          <a:bodyPr/>
          <a:lstStyle/>
          <a:p>
            <a:r>
              <a:rPr lang="zh-CN" altLang="en-US" dirty="0"/>
              <a:t>求                       对</a:t>
            </a:r>
            <a:r>
              <a:rPr lang="el-GR" altLang="zh-CN" dirty="0"/>
              <a:t>α</a:t>
            </a:r>
            <a:r>
              <a:rPr lang="zh-CN" altLang="en-US" dirty="0"/>
              <a:t>的极大，即是对偶问题：</a:t>
            </a:r>
            <a:endParaRPr lang="en-US" altLang="zh-CN" dirty="0"/>
          </a:p>
        </p:txBody>
      </p:sp>
      <p:pic>
        <p:nvPicPr>
          <p:cNvPr id="3" name="Picture 2">
            <a:extLst>
              <a:ext uri="{FF2B5EF4-FFF2-40B4-BE49-F238E27FC236}">
                <a16:creationId xmlns:a16="http://schemas.microsoft.com/office/drawing/2014/main" id="{82A959B0-2A00-4301-A91C-7407254E7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178" y="1039181"/>
            <a:ext cx="1746613"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008906C0-F960-44F1-9988-AC4F6BE92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1625" y="1543237"/>
            <a:ext cx="4114004" cy="70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2454C8F8-6E8F-4D79-A39C-16299EA949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3813" y="2280596"/>
            <a:ext cx="1712619" cy="646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ED4CC481-CFCF-4567-B8D0-E7F3A20328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636" y="2986697"/>
            <a:ext cx="2569377" cy="420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右箭头 4">
            <a:extLst>
              <a:ext uri="{FF2B5EF4-FFF2-40B4-BE49-F238E27FC236}">
                <a16:creationId xmlns:a16="http://schemas.microsoft.com/office/drawing/2014/main" id="{4CAFF5F3-029E-44FC-818B-09CFE6A3E8FE}"/>
              </a:ext>
            </a:extLst>
          </p:cNvPr>
          <p:cNvSpPr/>
          <p:nvPr/>
        </p:nvSpPr>
        <p:spPr>
          <a:xfrm>
            <a:off x="2495600" y="4105436"/>
            <a:ext cx="36004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6">
            <a:extLst>
              <a:ext uri="{FF2B5EF4-FFF2-40B4-BE49-F238E27FC236}">
                <a16:creationId xmlns:a16="http://schemas.microsoft.com/office/drawing/2014/main" id="{5DFC0117-5330-45E6-93A6-205DB623CF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7708" y="3618357"/>
            <a:ext cx="4307196" cy="1957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5">
            <a:extLst>
              <a:ext uri="{FF2B5EF4-FFF2-40B4-BE49-F238E27FC236}">
                <a16:creationId xmlns:a16="http://schemas.microsoft.com/office/drawing/2014/main" id="{4A6BDE4F-0A0F-4AE1-BCF5-45BCFF1A59DA}"/>
              </a:ext>
            </a:extLst>
          </p:cNvPr>
          <p:cNvSpPr txBox="1"/>
          <p:nvPr/>
        </p:nvSpPr>
        <p:spPr>
          <a:xfrm>
            <a:off x="8490574" y="4219301"/>
            <a:ext cx="367408" cy="523220"/>
          </a:xfrm>
          <a:prstGeom prst="rect">
            <a:avLst/>
          </a:prstGeom>
          <a:solidFill>
            <a:srgbClr val="FFC000"/>
          </a:solidFill>
        </p:spPr>
        <p:txBody>
          <a:bodyPr wrap="none" rtlCol="0">
            <a:spAutoFit/>
          </a:bodyPr>
          <a:lstStyle/>
          <a:p>
            <a:r>
              <a:rPr lang="en-US" altLang="zh-CN" sz="2800" dirty="0"/>
              <a:t>2</a:t>
            </a:r>
            <a:endParaRPr lang="zh-CN" altLang="en-US" sz="2800" dirty="0"/>
          </a:p>
        </p:txBody>
      </p:sp>
    </p:spTree>
    <p:extLst>
      <p:ext uri="{BB962C8B-B14F-4D97-AF65-F5344CB8AC3E}">
        <p14:creationId xmlns:p14="http://schemas.microsoft.com/office/powerpoint/2010/main" val="3161971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D818B696-4764-4A83-8ADF-BC944FB02F53}"/>
              </a:ext>
            </a:extLst>
          </p:cNvPr>
          <p:cNvSpPr>
            <a:spLocks noGrp="1"/>
          </p:cNvSpPr>
          <p:nvPr>
            <p:ph idx="1"/>
          </p:nvPr>
        </p:nvSpPr>
        <p:spPr>
          <a:xfrm>
            <a:off x="914972" y="735715"/>
            <a:ext cx="10362056" cy="4839816"/>
          </a:xfrm>
        </p:spPr>
        <p:txBody>
          <a:bodyPr/>
          <a:lstStyle/>
          <a:p>
            <a:r>
              <a:rPr lang="zh-CN" altLang="en-US" dirty="0"/>
              <a:t>定理：设                                 是对偶最优问题        的解</a:t>
            </a:r>
            <a:endParaRPr lang="en-US" altLang="zh-CN" dirty="0"/>
          </a:p>
          <a:p>
            <a:pPr marL="0" indent="0">
              <a:buNone/>
            </a:pPr>
            <a:r>
              <a:rPr lang="en-US" altLang="zh-CN" dirty="0"/>
              <a:t>   </a:t>
            </a:r>
            <a:r>
              <a:rPr lang="zh-CN" altLang="en-US" dirty="0"/>
              <a:t>则存在下标</a:t>
            </a:r>
            <a:r>
              <a:rPr lang="en-US" altLang="zh-CN" dirty="0"/>
              <a:t>j</a:t>
            </a:r>
            <a:r>
              <a:rPr lang="zh-CN" altLang="en-US" dirty="0"/>
              <a:t>，使得            ，并可按下式求得原始问题</a:t>
            </a:r>
            <a:r>
              <a:rPr lang="en-GB" altLang="zh-CN" dirty="0"/>
              <a:t>	</a:t>
            </a:r>
            <a:r>
              <a:rPr lang="zh-CN" altLang="en-US" dirty="0"/>
              <a:t>的解。</a:t>
            </a:r>
            <a:endParaRPr lang="en-US" altLang="zh-CN" dirty="0"/>
          </a:p>
          <a:p>
            <a:pPr marL="0" indent="0">
              <a:buNone/>
            </a:pPr>
            <a:r>
              <a:rPr lang="en-US" altLang="zh-CN" dirty="0"/>
              <a:t>  </a:t>
            </a:r>
            <a:r>
              <a:rPr lang="zh-CN" altLang="en-US" dirty="0"/>
              <a:t>证明：由</a:t>
            </a:r>
            <a:endParaRPr lang="en-US" altLang="zh-CN" dirty="0"/>
          </a:p>
          <a:p>
            <a:pPr marL="0" indent="0">
              <a:buNone/>
            </a:pPr>
            <a:endParaRPr lang="en-US" altLang="zh-CN" dirty="0"/>
          </a:p>
          <a:p>
            <a:pPr marL="0" indent="0">
              <a:buNone/>
            </a:pPr>
            <a:r>
              <a:rPr lang="en-US" altLang="zh-CN" dirty="0"/>
              <a:t>                                                                      </a:t>
            </a:r>
          </a:p>
          <a:p>
            <a:pPr marL="0" indent="0">
              <a:buNone/>
            </a:pPr>
            <a:endParaRPr lang="en-US" altLang="zh-CN" dirty="0"/>
          </a:p>
          <a:p>
            <a:pPr marL="0" indent="0">
              <a:buNone/>
            </a:pPr>
            <a:endParaRPr lang="en-US" altLang="zh-CN" dirty="0"/>
          </a:p>
          <a:p>
            <a:pPr marL="0" indent="0">
              <a:buNone/>
            </a:pPr>
            <a:r>
              <a:rPr lang="en-US" altLang="zh-CN" dirty="0"/>
              <a:t>                                                                     </a:t>
            </a:r>
            <a:r>
              <a:rPr lang="zh-CN" altLang="en-US" dirty="0"/>
              <a:t>得：</a:t>
            </a:r>
            <a:endParaRPr lang="en-US" altLang="zh-CN" dirty="0"/>
          </a:p>
        </p:txBody>
      </p:sp>
      <p:pic>
        <p:nvPicPr>
          <p:cNvPr id="3" name="Picture 2">
            <a:extLst>
              <a:ext uri="{FF2B5EF4-FFF2-40B4-BE49-F238E27FC236}">
                <a16:creationId xmlns:a16="http://schemas.microsoft.com/office/drawing/2014/main" id="{90363B6B-530C-43DF-9B8A-8D5929C4F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90" y="774898"/>
            <a:ext cx="2569941"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10">
            <a:extLst>
              <a:ext uri="{FF2B5EF4-FFF2-40B4-BE49-F238E27FC236}">
                <a16:creationId xmlns:a16="http://schemas.microsoft.com/office/drawing/2014/main" id="{9C158315-F2D8-4B91-BEB2-A9232F514082}"/>
              </a:ext>
            </a:extLst>
          </p:cNvPr>
          <p:cNvSpPr txBox="1"/>
          <p:nvPr/>
        </p:nvSpPr>
        <p:spPr>
          <a:xfrm>
            <a:off x="8530244" y="693308"/>
            <a:ext cx="367408" cy="523220"/>
          </a:xfrm>
          <a:prstGeom prst="rect">
            <a:avLst/>
          </a:prstGeom>
          <a:solidFill>
            <a:srgbClr val="FFC000"/>
          </a:solidFill>
        </p:spPr>
        <p:txBody>
          <a:bodyPr wrap="none" rtlCol="0">
            <a:spAutoFit/>
          </a:bodyPr>
          <a:lstStyle/>
          <a:p>
            <a:r>
              <a:rPr lang="en-US" altLang="zh-CN" sz="2800" dirty="0"/>
              <a:t>2</a:t>
            </a:r>
            <a:endParaRPr lang="zh-CN" altLang="en-US" sz="2800" dirty="0"/>
          </a:p>
        </p:txBody>
      </p:sp>
      <p:pic>
        <p:nvPicPr>
          <p:cNvPr id="5" name="Picture 3">
            <a:extLst>
              <a:ext uri="{FF2B5EF4-FFF2-40B4-BE49-F238E27FC236}">
                <a16:creationId xmlns:a16="http://schemas.microsoft.com/office/drawing/2014/main" id="{A61116E7-5CFA-4477-8597-1BEFF922B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137" y="1341210"/>
            <a:ext cx="732085" cy="383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2">
            <a:extLst>
              <a:ext uri="{FF2B5EF4-FFF2-40B4-BE49-F238E27FC236}">
                <a16:creationId xmlns:a16="http://schemas.microsoft.com/office/drawing/2014/main" id="{F29B9CC8-CD94-4931-8432-48D31D0DB97E}"/>
              </a:ext>
            </a:extLst>
          </p:cNvPr>
          <p:cNvSpPr txBox="1"/>
          <p:nvPr/>
        </p:nvSpPr>
        <p:spPr>
          <a:xfrm>
            <a:off x="9718240" y="1216528"/>
            <a:ext cx="367408" cy="523220"/>
          </a:xfrm>
          <a:prstGeom prst="rect">
            <a:avLst/>
          </a:prstGeom>
          <a:solidFill>
            <a:srgbClr val="FFC000"/>
          </a:solidFill>
        </p:spPr>
        <p:txBody>
          <a:bodyPr wrap="none" rtlCol="0">
            <a:spAutoFit/>
          </a:bodyPr>
          <a:lstStyle/>
          <a:p>
            <a:r>
              <a:rPr lang="en-US" altLang="zh-CN" sz="2800" dirty="0"/>
              <a:t>1</a:t>
            </a:r>
            <a:endParaRPr lang="zh-CN" altLang="en-US" sz="2800" dirty="0"/>
          </a:p>
        </p:txBody>
      </p:sp>
      <p:pic>
        <p:nvPicPr>
          <p:cNvPr id="7" name="Picture 2">
            <a:extLst>
              <a:ext uri="{FF2B5EF4-FFF2-40B4-BE49-F238E27FC236}">
                <a16:creationId xmlns:a16="http://schemas.microsoft.com/office/drawing/2014/main" id="{A68968AF-5681-419E-8603-44905B62E5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5891" y="2293206"/>
            <a:ext cx="4444688" cy="284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29F6EE1B-EDB8-46AC-81A9-6E9C889B58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1269" y="4230487"/>
            <a:ext cx="1944217" cy="688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a:extLst>
              <a:ext uri="{FF2B5EF4-FFF2-40B4-BE49-F238E27FC236}">
                <a16:creationId xmlns:a16="http://schemas.microsoft.com/office/drawing/2014/main" id="{9633592B-6107-4310-80D9-BAC7D64C08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157" y="2401721"/>
            <a:ext cx="664844" cy="371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a:extLst>
              <a:ext uri="{FF2B5EF4-FFF2-40B4-BE49-F238E27FC236}">
                <a16:creationId xmlns:a16="http://schemas.microsoft.com/office/drawing/2014/main" id="{B593B315-47AC-41FF-8947-62CFE2B11E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8545" y="5314324"/>
            <a:ext cx="2587188" cy="14262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a:extLst>
              <a:ext uri="{FF2B5EF4-FFF2-40B4-BE49-F238E27FC236}">
                <a16:creationId xmlns:a16="http://schemas.microsoft.com/office/drawing/2014/main" id="{7F6AF88A-5953-498D-96E3-B396EB30CA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78736" y="5507837"/>
            <a:ext cx="6667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353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B12EB172-0A3C-49E4-8645-32858C7696B2}"/>
              </a:ext>
            </a:extLst>
          </p:cNvPr>
          <p:cNvSpPr>
            <a:spLocks noGrp="1"/>
          </p:cNvSpPr>
          <p:nvPr>
            <p:ph idx="1"/>
          </p:nvPr>
        </p:nvSpPr>
        <p:spPr>
          <a:xfrm>
            <a:off x="1558318" y="1009092"/>
            <a:ext cx="8424936" cy="4839816"/>
          </a:xfrm>
        </p:spPr>
        <p:txBody>
          <a:bodyPr>
            <a:normAutofit/>
          </a:bodyPr>
          <a:lstStyle/>
          <a:p>
            <a:r>
              <a:rPr lang="zh-CN" altLang="en-US" dirty="0"/>
              <a:t>由此定理可知，分离超平面可以写成：</a:t>
            </a:r>
            <a:endParaRPr lang="en-US" altLang="zh-CN" dirty="0"/>
          </a:p>
          <a:p>
            <a:endParaRPr lang="en-US" altLang="zh-CN" dirty="0"/>
          </a:p>
          <a:p>
            <a:endParaRPr lang="en-US" altLang="zh-CN" dirty="0"/>
          </a:p>
          <a:p>
            <a:r>
              <a:rPr lang="zh-CN" altLang="en-US" dirty="0"/>
              <a:t>分类决策函数可以写成：</a:t>
            </a:r>
            <a:endParaRPr lang="en-US" altLang="zh-CN" dirty="0"/>
          </a:p>
          <a:p>
            <a:endParaRPr lang="en-US" altLang="zh-CN" dirty="0"/>
          </a:p>
          <a:p>
            <a:pPr marL="0" indent="0">
              <a:buNone/>
            </a:pPr>
            <a:endParaRPr lang="en-US" altLang="zh-CN" dirty="0"/>
          </a:p>
          <a:p>
            <a:r>
              <a:rPr lang="zh-CN" altLang="en-US" dirty="0"/>
              <a:t>这就是说，分类决策函数只依赖于输入</a:t>
            </a:r>
            <a:r>
              <a:rPr lang="en-US" altLang="zh-CN" dirty="0"/>
              <a:t>x</a:t>
            </a:r>
            <a:r>
              <a:rPr lang="zh-CN" altLang="en-US" dirty="0"/>
              <a:t>和训练样本输入的</a:t>
            </a:r>
            <a:r>
              <a:rPr lang="zh-CN" altLang="en-US" dirty="0">
                <a:solidFill>
                  <a:srgbClr val="C00000"/>
                </a:solidFill>
              </a:rPr>
              <a:t>内积</a:t>
            </a:r>
            <a:r>
              <a:rPr lang="zh-CN" altLang="en-US" dirty="0"/>
              <a:t>，上式称为线性可分支持向量机的对偶形式</a:t>
            </a:r>
            <a:r>
              <a:rPr lang="en-US" altLang="zh-CN" dirty="0"/>
              <a:t>.</a:t>
            </a:r>
          </a:p>
          <a:p>
            <a:endParaRPr lang="en-US" altLang="zh-CN" dirty="0"/>
          </a:p>
        </p:txBody>
      </p:sp>
      <p:pic>
        <p:nvPicPr>
          <p:cNvPr id="3" name="Picture 2">
            <a:extLst>
              <a:ext uri="{FF2B5EF4-FFF2-40B4-BE49-F238E27FC236}">
                <a16:creationId xmlns:a16="http://schemas.microsoft.com/office/drawing/2014/main" id="{EDE60C94-41A4-456B-898A-F118676D7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8442" y="3054925"/>
            <a:ext cx="4141314" cy="87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A599D417-A4C7-4342-B25B-526731068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606" y="1513148"/>
            <a:ext cx="2640293"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1616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FCD9A859-D194-4E69-8693-DE7E57DA5323}"/>
              </a:ext>
            </a:extLst>
          </p:cNvPr>
          <p:cNvSpPr>
            <a:spLocks noGrp="1"/>
          </p:cNvSpPr>
          <p:nvPr>
            <p:ph idx="1"/>
          </p:nvPr>
        </p:nvSpPr>
        <p:spPr>
          <a:xfrm>
            <a:off x="979602" y="1685295"/>
            <a:ext cx="10737916" cy="4611809"/>
          </a:xfrm>
        </p:spPr>
        <p:txBody>
          <a:bodyPr>
            <a:normAutofit fontScale="92500" lnSpcReduction="20000"/>
          </a:bodyPr>
          <a:lstStyle/>
          <a:p>
            <a:r>
              <a:rPr lang="zh-CN" altLang="en-US" dirty="0"/>
              <a:t>输入：线性可分训练数据集</a:t>
            </a:r>
            <a:endParaRPr lang="en-US" altLang="zh-CN" dirty="0"/>
          </a:p>
          <a:p>
            <a:endParaRPr lang="en-US" altLang="zh-CN" dirty="0"/>
          </a:p>
          <a:p>
            <a:r>
              <a:rPr lang="zh-CN" altLang="en-US" dirty="0"/>
              <a:t>输出：最大间隔分离超平面和分类决策函数</a:t>
            </a:r>
            <a:endParaRPr lang="en-US" altLang="zh-CN" dirty="0"/>
          </a:p>
          <a:p>
            <a:r>
              <a:rPr lang="en-US" altLang="zh-CN" dirty="0"/>
              <a:t>1</a:t>
            </a:r>
            <a:r>
              <a:rPr lang="zh-CN" altLang="en-US" dirty="0"/>
              <a:t>、构造并求解约束最优化问题</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p>
          <a:p>
            <a:pPr marL="0" indent="0">
              <a:buNone/>
            </a:pPr>
            <a:endParaRPr lang="en-US" altLang="zh-CN" dirty="0"/>
          </a:p>
          <a:p>
            <a:pPr marL="0" indent="0">
              <a:buNone/>
            </a:pPr>
            <a:r>
              <a:rPr lang="en-US" altLang="zh-CN" dirty="0"/>
              <a:t> </a:t>
            </a:r>
            <a:r>
              <a:rPr lang="zh-CN" altLang="en-US" dirty="0"/>
              <a:t>求得最优解：</a:t>
            </a:r>
            <a:r>
              <a:rPr lang="en-US" altLang="zh-CN" dirty="0"/>
              <a:t>                                                                 </a:t>
            </a:r>
          </a:p>
          <a:p>
            <a:endParaRPr lang="en-US" altLang="zh-CN" dirty="0"/>
          </a:p>
          <a:p>
            <a:endParaRPr lang="en-US" altLang="zh-CN" dirty="0"/>
          </a:p>
          <a:p>
            <a:endParaRPr lang="en-US" altLang="zh-CN" dirty="0"/>
          </a:p>
          <a:p>
            <a:endParaRPr lang="en-US" altLang="zh-CN" dirty="0"/>
          </a:p>
        </p:txBody>
      </p:sp>
      <p:pic>
        <p:nvPicPr>
          <p:cNvPr id="3" name="Picture 2">
            <a:extLst>
              <a:ext uri="{FF2B5EF4-FFF2-40B4-BE49-F238E27FC236}">
                <a16:creationId xmlns:a16="http://schemas.microsoft.com/office/drawing/2014/main" id="{CE9A6379-269D-41F6-9806-D79045049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4963" y="1691071"/>
            <a:ext cx="4187134"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DEE11638-D4E0-4332-8BD2-DEFAD1BE03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1458" y="2083231"/>
            <a:ext cx="4118858" cy="336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A13A845F-0DE6-46E4-8211-4F724B8E5B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8037" y="2083231"/>
            <a:ext cx="469007" cy="3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62C338CC-7B21-4CBF-95A7-B5583D5ECC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7043" y="2083232"/>
            <a:ext cx="1033302" cy="325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6398EC61-E5A7-46BC-AF70-098C93DEAC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8037" y="3360679"/>
            <a:ext cx="4440493"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a:extLst>
              <a:ext uri="{FF2B5EF4-FFF2-40B4-BE49-F238E27FC236}">
                <a16:creationId xmlns:a16="http://schemas.microsoft.com/office/drawing/2014/main" id="{8DD5D645-178E-492F-AF88-5D5B9C3F59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3147" y="4112879"/>
            <a:ext cx="2090555"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a:extLst>
              <a:ext uri="{FF2B5EF4-FFF2-40B4-BE49-F238E27FC236}">
                <a16:creationId xmlns:a16="http://schemas.microsoft.com/office/drawing/2014/main" id="{C5377D7B-3E72-4118-B291-8B8EA55983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4331" y="4978789"/>
            <a:ext cx="3069298" cy="385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6">
            <a:extLst>
              <a:ext uri="{FF2B5EF4-FFF2-40B4-BE49-F238E27FC236}">
                <a16:creationId xmlns:a16="http://schemas.microsoft.com/office/drawing/2014/main" id="{D68C9950-5DA6-448F-A100-3A5B4F895F9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85537" y="5682807"/>
            <a:ext cx="2833727"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a:extLst>
              <a:ext uri="{FF2B5EF4-FFF2-40B4-BE49-F238E27FC236}">
                <a16:creationId xmlns:a16="http://schemas.microsoft.com/office/drawing/2014/main" id="{0BDD48CD-961F-4B5C-B29A-A6725DCB3DCF}"/>
              </a:ext>
            </a:extLst>
          </p:cNvPr>
          <p:cNvSpPr txBox="1"/>
          <p:nvPr/>
        </p:nvSpPr>
        <p:spPr>
          <a:xfrm>
            <a:off x="979602" y="4841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线性可分支持向量机学习算法</a:t>
            </a:r>
          </a:p>
        </p:txBody>
      </p:sp>
      <p:pic>
        <p:nvPicPr>
          <p:cNvPr id="12" name="Picture 3">
            <a:extLst>
              <a:ext uri="{FF2B5EF4-FFF2-40B4-BE49-F238E27FC236}">
                <a16:creationId xmlns:a16="http://schemas.microsoft.com/office/drawing/2014/main" id="{5048BE0D-2925-4030-98B2-733C718F05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1211" y="3245274"/>
            <a:ext cx="4440493"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a:extLst>
              <a:ext uri="{FF2B5EF4-FFF2-40B4-BE49-F238E27FC236}">
                <a16:creationId xmlns:a16="http://schemas.microsoft.com/office/drawing/2014/main" id="{CB46C5AD-9A82-47A2-9DD5-70436FFDAA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26321" y="3997474"/>
            <a:ext cx="2090555"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5">
            <a:extLst>
              <a:ext uri="{FF2B5EF4-FFF2-40B4-BE49-F238E27FC236}">
                <a16:creationId xmlns:a16="http://schemas.microsoft.com/office/drawing/2014/main" id="{46BDF363-2FAD-4B9F-8030-A18A64A443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7505" y="4863384"/>
            <a:ext cx="3069298" cy="385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1146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CC744F24-A741-459C-A606-DCACE3DA287B}"/>
              </a:ext>
            </a:extLst>
          </p:cNvPr>
          <p:cNvSpPr>
            <a:spLocks noGrp="1"/>
          </p:cNvSpPr>
          <p:nvPr>
            <p:ph idx="1"/>
          </p:nvPr>
        </p:nvSpPr>
        <p:spPr>
          <a:xfrm>
            <a:off x="838200" y="1787314"/>
            <a:ext cx="10515600" cy="4351338"/>
          </a:xfrm>
        </p:spPr>
        <p:txBody>
          <a:bodyPr/>
          <a:lstStyle/>
          <a:p>
            <a:r>
              <a:rPr lang="en-US" altLang="zh-CN" dirty="0"/>
              <a:t>2</a:t>
            </a:r>
            <a:r>
              <a:rPr lang="zh-CN" altLang="en-US" dirty="0"/>
              <a:t>、计算</a:t>
            </a:r>
            <a:endParaRPr lang="en-US" altLang="zh-CN" dirty="0"/>
          </a:p>
          <a:p>
            <a:endParaRPr lang="en-US" altLang="zh-CN" dirty="0"/>
          </a:p>
          <a:p>
            <a:r>
              <a:rPr lang="en-US" altLang="zh-CN" dirty="0"/>
              <a:t>    </a:t>
            </a:r>
            <a:r>
              <a:rPr lang="zh-CN" altLang="en-US" dirty="0"/>
              <a:t>并选择</a:t>
            </a:r>
            <a:r>
              <a:rPr lang="el-GR" altLang="zh-CN" dirty="0"/>
              <a:t>α</a:t>
            </a:r>
            <a:r>
              <a:rPr lang="zh-CN" altLang="en-US" dirty="0"/>
              <a:t>*的一个正分量              ，计算</a:t>
            </a:r>
            <a:endParaRPr lang="en-US" altLang="zh-CN" dirty="0"/>
          </a:p>
          <a:p>
            <a:endParaRPr lang="en-US" altLang="zh-CN" dirty="0"/>
          </a:p>
          <a:p>
            <a:r>
              <a:rPr lang="en-US" altLang="zh-CN" dirty="0"/>
              <a:t> </a:t>
            </a:r>
          </a:p>
          <a:p>
            <a:r>
              <a:rPr lang="en-US" altLang="zh-CN" dirty="0"/>
              <a:t>3</a:t>
            </a:r>
            <a:r>
              <a:rPr lang="zh-CN" altLang="en-US" dirty="0"/>
              <a:t>、求得分离超平面</a:t>
            </a:r>
            <a:endParaRPr lang="en-US" altLang="zh-CN" dirty="0"/>
          </a:p>
          <a:p>
            <a:endParaRPr lang="en-US" altLang="zh-CN" dirty="0"/>
          </a:p>
          <a:p>
            <a:r>
              <a:rPr lang="en-US" altLang="zh-CN" dirty="0"/>
              <a:t>     </a:t>
            </a:r>
            <a:r>
              <a:rPr lang="zh-CN" altLang="en-US" dirty="0"/>
              <a:t>分类决策函数</a:t>
            </a:r>
            <a:endParaRPr lang="en-US" altLang="zh-CN" dirty="0"/>
          </a:p>
        </p:txBody>
      </p:sp>
      <p:pic>
        <p:nvPicPr>
          <p:cNvPr id="3" name="Picture 2">
            <a:extLst>
              <a:ext uri="{FF2B5EF4-FFF2-40B4-BE49-F238E27FC236}">
                <a16:creationId xmlns:a16="http://schemas.microsoft.com/office/drawing/2014/main" id="{15DC83BD-F96B-4D9D-937D-3833F3DCE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752" y="1518481"/>
            <a:ext cx="2160240" cy="951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2474110A-4C6A-4D45-89DD-E2A40D9DD5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2968" y="2865875"/>
            <a:ext cx="864096" cy="40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34E546B8-BB37-4B63-A31B-5B544A65BD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7830" y="3396021"/>
            <a:ext cx="3119652" cy="773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A46B3503-84BC-4453-98A8-0F82896876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9911" y="4377176"/>
            <a:ext cx="1890210"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D83DD1A9-934E-478A-BEEE-84E0AF3CA1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8666" y="5357099"/>
            <a:ext cx="2893412"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a:extLst>
              <a:ext uri="{FF2B5EF4-FFF2-40B4-BE49-F238E27FC236}">
                <a16:creationId xmlns:a16="http://schemas.microsoft.com/office/drawing/2014/main" id="{FDFAE80F-4BA7-45AC-847A-3AD83F67F609}"/>
              </a:ext>
            </a:extLst>
          </p:cNvPr>
          <p:cNvSpPr txBox="1"/>
          <p:nvPr/>
        </p:nvSpPr>
        <p:spPr>
          <a:xfrm>
            <a:off x="838200" y="550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线性可分支持向量机学习算法</a:t>
            </a:r>
          </a:p>
        </p:txBody>
      </p:sp>
    </p:spTree>
    <p:extLst>
      <p:ext uri="{BB962C8B-B14F-4D97-AF65-F5344CB8AC3E}">
        <p14:creationId xmlns:p14="http://schemas.microsoft.com/office/powerpoint/2010/main" val="1976780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D6814B4-E5AE-4CAE-8C17-2883BDB63A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3167" y="3125904"/>
            <a:ext cx="4209284" cy="3296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AA66322B-FC5D-4C63-9CC8-EE270326D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8754" y="2565332"/>
            <a:ext cx="792088" cy="33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CAF88AE5-C6ED-4F0D-B1BB-9E75CB491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7061" y="2516389"/>
            <a:ext cx="86409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3430B64C-7036-4A3E-B4CB-F73543666C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2262" y="3971320"/>
            <a:ext cx="2944071" cy="450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25915DC4-3849-4043-90D5-80FBEEB4BB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8030" y="4584305"/>
            <a:ext cx="196744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a:extLst>
              <a:ext uri="{FF2B5EF4-FFF2-40B4-BE49-F238E27FC236}">
                <a16:creationId xmlns:a16="http://schemas.microsoft.com/office/drawing/2014/main" id="{3A975EBA-739A-4CAB-9E63-3E54EF29BDA8}"/>
              </a:ext>
            </a:extLst>
          </p:cNvPr>
          <p:cNvSpPr txBox="1"/>
          <p:nvPr/>
        </p:nvSpPr>
        <p:spPr>
          <a:xfrm>
            <a:off x="923042" y="4841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线性支持向量机与软间隔最大化</a:t>
            </a:r>
          </a:p>
        </p:txBody>
      </p:sp>
      <p:sp>
        <p:nvSpPr>
          <p:cNvPr id="11" name="内容占位符 2">
            <a:extLst>
              <a:ext uri="{FF2B5EF4-FFF2-40B4-BE49-F238E27FC236}">
                <a16:creationId xmlns:a16="http://schemas.microsoft.com/office/drawing/2014/main" id="{8BFA20BC-0264-42D7-BACF-4C895FC251D5}"/>
              </a:ext>
            </a:extLst>
          </p:cNvPr>
          <p:cNvSpPr>
            <a:spLocks noGrp="1"/>
          </p:cNvSpPr>
          <p:nvPr>
            <p:ph idx="1"/>
          </p:nvPr>
        </p:nvSpPr>
        <p:spPr>
          <a:xfrm>
            <a:off x="923042" y="1649635"/>
            <a:ext cx="10308468" cy="5544616"/>
          </a:xfrm>
        </p:spPr>
        <p:txBody>
          <a:bodyPr>
            <a:normAutofit/>
          </a:bodyPr>
          <a:lstStyle/>
          <a:p>
            <a:r>
              <a:rPr lang="zh-CN" altLang="en-US" dirty="0"/>
              <a:t>训练数据中有一些特异点（</a:t>
            </a:r>
            <a:r>
              <a:rPr lang="en-US" altLang="zh-CN" dirty="0"/>
              <a:t>outlier</a:t>
            </a:r>
            <a:r>
              <a:rPr lang="zh-CN" altLang="en-US" dirty="0"/>
              <a:t>），不能满足函数间隔大于等于</a:t>
            </a:r>
            <a:r>
              <a:rPr lang="en-US" altLang="zh-CN" dirty="0"/>
              <a:t>1</a:t>
            </a:r>
            <a:r>
              <a:rPr lang="zh-CN" altLang="en-US" dirty="0"/>
              <a:t>的约束条件。</a:t>
            </a:r>
            <a:endParaRPr lang="en-US" altLang="zh-CN" dirty="0"/>
          </a:p>
          <a:p>
            <a:r>
              <a:rPr lang="zh-CN" altLang="en-US" dirty="0"/>
              <a:t>解决方法：对每个样本点            引进一个松弛变量</a:t>
            </a:r>
            <a:endParaRPr lang="en-US" altLang="zh-CN" dirty="0"/>
          </a:p>
          <a:p>
            <a:r>
              <a:rPr lang="zh-CN" altLang="en-US" dirty="0"/>
              <a:t>使得函数间隔加上松弛变量</a:t>
            </a:r>
            <a:endParaRPr lang="en-US" altLang="zh-CN" dirty="0"/>
          </a:p>
          <a:p>
            <a:pPr marL="0" indent="0">
              <a:buNone/>
            </a:pPr>
            <a:r>
              <a:rPr lang="en-US" altLang="zh-CN" dirty="0"/>
              <a:t>    </a:t>
            </a:r>
            <a:r>
              <a:rPr lang="zh-CN" altLang="en-US" dirty="0"/>
              <a:t>大于等于</a:t>
            </a:r>
            <a:r>
              <a:rPr lang="en-US" altLang="zh-CN" dirty="0"/>
              <a:t>1</a:t>
            </a:r>
            <a:r>
              <a:rPr lang="zh-CN" altLang="en-US" dirty="0"/>
              <a:t>，约束条件变为：</a:t>
            </a:r>
            <a:endParaRPr lang="en-US" altLang="zh-CN" dirty="0"/>
          </a:p>
          <a:p>
            <a:pPr marL="393065" lvl="1" indent="0">
              <a:buNone/>
            </a:pPr>
            <a:endParaRPr lang="en-US" altLang="zh-CN" dirty="0"/>
          </a:p>
          <a:p>
            <a:pPr marL="393065" lvl="1" indent="0">
              <a:buNone/>
            </a:pPr>
            <a:endParaRPr lang="en-US" altLang="zh-CN" dirty="0"/>
          </a:p>
          <a:p>
            <a:pPr marL="393065" lvl="1" indent="0">
              <a:buNone/>
            </a:pPr>
            <a:r>
              <a:rPr lang="zh-CN" altLang="en-US" dirty="0"/>
              <a:t>目标函数变为：</a:t>
            </a:r>
            <a:endParaRPr lang="en-US" altLang="zh-CN" dirty="0"/>
          </a:p>
          <a:p>
            <a:pPr marL="393065" lvl="1" indent="0">
              <a:buNone/>
            </a:pPr>
            <a:endParaRPr lang="en-US" altLang="zh-CN" dirty="0"/>
          </a:p>
          <a:p>
            <a:pPr marL="393065" lvl="1" indent="0">
              <a:buNone/>
            </a:pPr>
            <a:r>
              <a:rPr lang="en-US" altLang="zh-CN" dirty="0"/>
              <a:t>C &gt; 0 </a:t>
            </a:r>
            <a:r>
              <a:rPr lang="zh-CN" altLang="en-US" dirty="0"/>
              <a:t>为惩罚参数</a:t>
            </a:r>
            <a:endParaRPr lang="en-US" altLang="zh-CN" dirty="0"/>
          </a:p>
          <a:p>
            <a:pPr marL="393065" lvl="1" indent="0">
              <a:buNone/>
            </a:pPr>
            <a:endParaRPr lang="en-US" altLang="zh-CN" dirty="0"/>
          </a:p>
        </p:txBody>
      </p:sp>
    </p:spTree>
    <p:extLst>
      <p:ext uri="{BB962C8B-B14F-4D97-AF65-F5344CB8AC3E}">
        <p14:creationId xmlns:p14="http://schemas.microsoft.com/office/powerpoint/2010/main" val="3649326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4">
            <a:extLst>
              <a:ext uri="{FF2B5EF4-FFF2-40B4-BE49-F238E27FC236}">
                <a16:creationId xmlns:a16="http://schemas.microsoft.com/office/drawing/2014/main" id="{B001ECA6-39A8-4645-9D37-4E89F249BAFB}"/>
              </a:ext>
            </a:extLst>
          </p:cNvPr>
          <p:cNvSpPr>
            <a:spLocks noGrp="1"/>
          </p:cNvSpPr>
          <p:nvPr>
            <p:ph idx="1"/>
          </p:nvPr>
        </p:nvSpPr>
        <p:spPr>
          <a:xfrm>
            <a:off x="838200" y="1628317"/>
            <a:ext cx="10515600" cy="4351338"/>
          </a:xfrm>
        </p:spPr>
        <p:txBody>
          <a:bodyPr/>
          <a:lstStyle/>
          <a:p>
            <a:r>
              <a:rPr lang="zh-CN" altLang="en-US" dirty="0"/>
              <a:t>线性不可分的线性支持向量机的学习问题：</a:t>
            </a:r>
            <a:endParaRPr lang="en-US" altLang="zh-CN" dirty="0"/>
          </a:p>
          <a:p>
            <a:endParaRPr lang="en-US" altLang="zh-CN" dirty="0"/>
          </a:p>
          <a:p>
            <a:endParaRPr lang="en-US" altLang="zh-CN" dirty="0"/>
          </a:p>
          <a:p>
            <a:endParaRPr lang="en-US" altLang="zh-CN" dirty="0"/>
          </a:p>
          <a:p>
            <a:endParaRPr lang="en-US" altLang="zh-CN" dirty="0"/>
          </a:p>
          <a:p>
            <a:r>
              <a:rPr lang="zh-CN" altLang="en-US" dirty="0"/>
              <a:t>可证明</a:t>
            </a:r>
            <a:r>
              <a:rPr lang="en-US" altLang="zh-CN" dirty="0"/>
              <a:t>w</a:t>
            </a:r>
            <a:r>
              <a:rPr lang="zh-CN" altLang="en-US" dirty="0"/>
              <a:t>的解是唯一的，</a:t>
            </a:r>
            <a:r>
              <a:rPr lang="en-US" altLang="zh-CN" dirty="0"/>
              <a:t>b</a:t>
            </a:r>
            <a:r>
              <a:rPr lang="zh-CN" altLang="en-US" dirty="0"/>
              <a:t>不是，</a:t>
            </a:r>
            <a:endParaRPr lang="en-US" altLang="zh-CN" dirty="0"/>
          </a:p>
          <a:p>
            <a:r>
              <a:rPr lang="zh-CN" altLang="en-US" dirty="0"/>
              <a:t>设该问题的解是</a:t>
            </a:r>
            <a:r>
              <a:rPr lang="en-US" altLang="zh-CN" dirty="0"/>
              <a:t>w*,b*,</a:t>
            </a:r>
            <a:r>
              <a:rPr lang="zh-CN" altLang="en-US" dirty="0"/>
              <a:t>可得到分离超平面和决策函数</a:t>
            </a:r>
          </a:p>
        </p:txBody>
      </p:sp>
      <p:pic>
        <p:nvPicPr>
          <p:cNvPr id="5" name="Picture 2">
            <a:extLst>
              <a:ext uri="{FF2B5EF4-FFF2-40B4-BE49-F238E27FC236}">
                <a16:creationId xmlns:a16="http://schemas.microsoft.com/office/drawing/2014/main" id="{653472E3-23AF-4E04-8930-9CDAC8E480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2219754"/>
            <a:ext cx="2962012" cy="73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EC7F3AF6-C961-4CB5-98B4-EEC05BEC7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1442" y="3105554"/>
            <a:ext cx="5520613"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a:extLst>
              <a:ext uri="{FF2B5EF4-FFF2-40B4-BE49-F238E27FC236}">
                <a16:creationId xmlns:a16="http://schemas.microsoft.com/office/drawing/2014/main" id="{ED0AF85E-E007-4978-8765-6EA3141184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201" y="3655613"/>
            <a:ext cx="3064024" cy="384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5">
            <a:extLst>
              <a:ext uri="{FF2B5EF4-FFF2-40B4-BE49-F238E27FC236}">
                <a16:creationId xmlns:a16="http://schemas.microsoft.com/office/drawing/2014/main" id="{639363DA-0446-45AC-893B-B765AC0875CA}"/>
              </a:ext>
            </a:extLst>
          </p:cNvPr>
          <p:cNvSpPr txBox="1"/>
          <p:nvPr/>
        </p:nvSpPr>
        <p:spPr>
          <a:xfrm>
            <a:off x="9768408" y="2394018"/>
            <a:ext cx="360040" cy="523220"/>
          </a:xfrm>
          <a:prstGeom prst="rect">
            <a:avLst/>
          </a:prstGeom>
          <a:solidFill>
            <a:srgbClr val="92D050"/>
          </a:solidFill>
        </p:spPr>
        <p:txBody>
          <a:bodyPr wrap="square" rtlCol="0">
            <a:spAutoFit/>
          </a:bodyPr>
          <a:lstStyle/>
          <a:p>
            <a:r>
              <a:rPr lang="en-US" altLang="zh-CN" sz="2800" dirty="0"/>
              <a:t>3</a:t>
            </a:r>
            <a:endParaRPr lang="zh-CN" altLang="en-US" sz="2800" dirty="0"/>
          </a:p>
        </p:txBody>
      </p:sp>
      <p:pic>
        <p:nvPicPr>
          <p:cNvPr id="9" name="Picture 5">
            <a:extLst>
              <a:ext uri="{FF2B5EF4-FFF2-40B4-BE49-F238E27FC236}">
                <a16:creationId xmlns:a16="http://schemas.microsoft.com/office/drawing/2014/main" id="{2751FC17-7D71-44DA-94E9-F9C3078798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3206" y="5163006"/>
            <a:ext cx="2164207" cy="467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6">
            <a:extLst>
              <a:ext uri="{FF2B5EF4-FFF2-40B4-BE49-F238E27FC236}">
                <a16:creationId xmlns:a16="http://schemas.microsoft.com/office/drawing/2014/main" id="{96CB077C-447C-4FE9-ABBE-3D1AD1A04C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5839" y="5791526"/>
            <a:ext cx="2880321" cy="376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a:extLst>
              <a:ext uri="{FF2B5EF4-FFF2-40B4-BE49-F238E27FC236}">
                <a16:creationId xmlns:a16="http://schemas.microsoft.com/office/drawing/2014/main" id="{3A48F622-089D-43E5-BACC-843EA662F78B}"/>
              </a:ext>
            </a:extLst>
          </p:cNvPr>
          <p:cNvSpPr txBox="1"/>
          <p:nvPr/>
        </p:nvSpPr>
        <p:spPr>
          <a:xfrm>
            <a:off x="838200" y="59723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线性支持向量机与软间隔最大化</a:t>
            </a:r>
          </a:p>
        </p:txBody>
      </p:sp>
    </p:spTree>
    <p:extLst>
      <p:ext uri="{BB962C8B-B14F-4D97-AF65-F5344CB8AC3E}">
        <p14:creationId xmlns:p14="http://schemas.microsoft.com/office/powerpoint/2010/main" val="3965892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AAFFDF91-FBFB-43B6-8351-434E57FCDFA9}"/>
              </a:ext>
            </a:extLst>
          </p:cNvPr>
          <p:cNvSpPr>
            <a:spLocks noGrp="1"/>
          </p:cNvSpPr>
          <p:nvPr>
            <p:ph idx="1"/>
          </p:nvPr>
        </p:nvSpPr>
        <p:spPr>
          <a:xfrm>
            <a:off x="706224" y="1508746"/>
            <a:ext cx="10515600" cy="4351338"/>
          </a:xfrm>
        </p:spPr>
        <p:txBody>
          <a:bodyPr/>
          <a:lstStyle/>
          <a:p>
            <a:r>
              <a:rPr lang="zh-CN" altLang="en-US" dirty="0"/>
              <a:t>例子</a:t>
            </a:r>
          </a:p>
        </p:txBody>
      </p:sp>
      <p:pic>
        <p:nvPicPr>
          <p:cNvPr id="5" name="Picture 2">
            <a:extLst>
              <a:ext uri="{FF2B5EF4-FFF2-40B4-BE49-F238E27FC236}">
                <a16:creationId xmlns:a16="http://schemas.microsoft.com/office/drawing/2014/main" id="{8F90E265-7B13-46E8-8F8E-1145CE151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3092" y="1569538"/>
            <a:ext cx="7070526" cy="4365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a:extLst>
              <a:ext uri="{FF2B5EF4-FFF2-40B4-BE49-F238E27FC236}">
                <a16:creationId xmlns:a16="http://schemas.microsoft.com/office/drawing/2014/main" id="{31001A8C-A8BD-4F02-AE63-39A911439FC9}"/>
              </a:ext>
            </a:extLst>
          </p:cNvPr>
          <p:cNvSpPr txBox="1"/>
          <p:nvPr/>
        </p:nvSpPr>
        <p:spPr>
          <a:xfrm>
            <a:off x="706224" y="53124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非线性支持向量机与核函数</a:t>
            </a:r>
          </a:p>
        </p:txBody>
      </p:sp>
    </p:spTree>
    <p:extLst>
      <p:ext uri="{BB962C8B-B14F-4D97-AF65-F5344CB8AC3E}">
        <p14:creationId xmlns:p14="http://schemas.microsoft.com/office/powerpoint/2010/main" val="2989579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DEEFD-D984-423E-874D-687511EA66EA}"/>
              </a:ext>
            </a:extLst>
          </p:cNvPr>
          <p:cNvSpPr>
            <a:spLocks noGrp="1"/>
          </p:cNvSpPr>
          <p:nvPr>
            <p:ph type="title"/>
          </p:nvPr>
        </p:nvSpPr>
        <p:spPr/>
        <p:txBody>
          <a:bodyPr/>
          <a:lstStyle/>
          <a:p>
            <a:r>
              <a:rPr lang="en-US" altLang="zh-CN" dirty="0" err="1"/>
              <a:t>GraphCL</a:t>
            </a:r>
            <a:r>
              <a:rPr lang="zh-CN" altLang="en-US" dirty="0"/>
              <a:t>：</a:t>
            </a:r>
          </a:p>
        </p:txBody>
      </p:sp>
      <p:sp>
        <p:nvSpPr>
          <p:cNvPr id="3" name="内容占位符 2">
            <a:extLst>
              <a:ext uri="{FF2B5EF4-FFF2-40B4-BE49-F238E27FC236}">
                <a16:creationId xmlns:a16="http://schemas.microsoft.com/office/drawing/2014/main" id="{810B61C5-E146-42BA-8E8C-A951B62BEF3D}"/>
              </a:ext>
            </a:extLst>
          </p:cNvPr>
          <p:cNvSpPr>
            <a:spLocks noGrp="1"/>
          </p:cNvSpPr>
          <p:nvPr>
            <p:ph idx="1"/>
          </p:nvPr>
        </p:nvSpPr>
        <p:spPr/>
        <p:txBody>
          <a:bodyPr>
            <a:normAutofit/>
          </a:bodyPr>
          <a:lstStyle/>
          <a:p>
            <a:r>
              <a:rPr lang="zh-CN" altLang="zh-CN" dirty="0"/>
              <a:t>除了学习对图的随机扰动具有鲁棒性的节点表示外，</a:t>
            </a:r>
            <a:r>
              <a:rPr lang="en-US" altLang="zh-CN" dirty="0" err="1"/>
              <a:t>GraphCL</a:t>
            </a:r>
            <a:r>
              <a:rPr lang="zh-CN" altLang="zh-CN" dirty="0"/>
              <a:t>还允许对节点表示进行有效的自监督学习。</a:t>
            </a:r>
            <a:r>
              <a:rPr lang="en-US" altLang="zh-CN" dirty="0" err="1"/>
              <a:t>GraphCL</a:t>
            </a:r>
            <a:r>
              <a:rPr lang="zh-CN" altLang="zh-CN" dirty="0"/>
              <a:t>的</a:t>
            </a:r>
            <a:r>
              <a:rPr lang="zh-CN" altLang="zh-CN" dirty="0">
                <a:solidFill>
                  <a:srgbClr val="FF0000"/>
                </a:solidFill>
              </a:rPr>
              <a:t>灵感</a:t>
            </a:r>
            <a:r>
              <a:rPr lang="zh-CN" altLang="zh-CN" dirty="0"/>
              <a:t>来自于最近一种成功的方法，该方法利用对比学习损失来学习在同一图像的多个视图中捕获共享信息的视觉表示。这些方法基于这样一个假设，即重要信息在不同的世界观之间共享。使用数据增强技术生成同一图像的多个视图，将图像的不同通道视为不同的视图。在</a:t>
            </a:r>
            <a:r>
              <a:rPr lang="en-US" altLang="zh-CN" dirty="0" err="1"/>
              <a:t>GraphCL</a:t>
            </a:r>
            <a:r>
              <a:rPr lang="zh-CN" altLang="zh-CN" dirty="0"/>
              <a:t>中，</a:t>
            </a:r>
            <a:r>
              <a:rPr lang="zh-CN" altLang="zh-CN" dirty="0">
                <a:solidFill>
                  <a:srgbClr val="FF0000"/>
                </a:solidFill>
              </a:rPr>
              <a:t>对于每个节点，随机扰动被应用到其</a:t>
            </a:r>
            <a:r>
              <a:rPr lang="en-US" altLang="zh-CN" dirty="0">
                <a:solidFill>
                  <a:srgbClr val="FF0000"/>
                </a:solidFill>
              </a:rPr>
              <a:t>L-hop</a:t>
            </a:r>
            <a:r>
              <a:rPr lang="zh-CN" altLang="zh-CN" dirty="0">
                <a:solidFill>
                  <a:srgbClr val="FF0000"/>
                </a:solidFill>
              </a:rPr>
              <a:t>子图上。该扰动包括随机丢弃其</a:t>
            </a:r>
            <a:r>
              <a:rPr lang="en-US" altLang="zh-CN" dirty="0">
                <a:solidFill>
                  <a:srgbClr val="FF0000"/>
                </a:solidFill>
              </a:rPr>
              <a:t>L-hop</a:t>
            </a:r>
            <a:r>
              <a:rPr lang="zh-CN" altLang="zh-CN" dirty="0">
                <a:solidFill>
                  <a:srgbClr val="FF0000"/>
                </a:solidFill>
              </a:rPr>
              <a:t>子图的边子集和节点的内在特征</a:t>
            </a:r>
            <a:r>
              <a:rPr lang="zh-CN" altLang="zh-CN" dirty="0"/>
              <a:t>。辍学概率是学习过程中的超参数。</a:t>
            </a:r>
            <a:endParaRPr lang="zh-CN" altLang="en-US" dirty="0"/>
          </a:p>
        </p:txBody>
      </p:sp>
    </p:spTree>
    <p:extLst>
      <p:ext uri="{BB962C8B-B14F-4D97-AF65-F5344CB8AC3E}">
        <p14:creationId xmlns:p14="http://schemas.microsoft.com/office/powerpoint/2010/main" val="1853528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3036072-1724-4D3A-9110-1C898C8EF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743" y="911621"/>
            <a:ext cx="7950514" cy="4593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08107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59F1D7E-3DFF-41ED-B9CC-7407EB9592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500" y="1666108"/>
            <a:ext cx="7903000"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7537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064E68B1-144A-4C00-813D-F350E385B9C3}"/>
              </a:ext>
            </a:extLst>
          </p:cNvPr>
          <p:cNvSpPr>
            <a:spLocks noGrp="1"/>
          </p:cNvSpPr>
          <p:nvPr>
            <p:ph idx="1"/>
          </p:nvPr>
        </p:nvSpPr>
        <p:spPr>
          <a:xfrm>
            <a:off x="838200" y="1653930"/>
            <a:ext cx="10515600" cy="4351338"/>
          </a:xfrm>
        </p:spPr>
        <p:txBody>
          <a:bodyPr/>
          <a:lstStyle/>
          <a:p>
            <a:r>
              <a:rPr lang="zh-CN" altLang="en-US" dirty="0"/>
              <a:t> 非线性问题往往不好求解，所以希望能用解线性分类间题的方法解决这个问题。</a:t>
            </a:r>
            <a:endParaRPr lang="en-US" altLang="zh-CN" dirty="0"/>
          </a:p>
          <a:p>
            <a:r>
              <a:rPr lang="zh-CN" altLang="en-US" dirty="0"/>
              <a:t>采取的方法是进行一个非线性变换，将非线性问题变换为线性问题，通过解变换后的线性问题的方法求解原来的非线性问题。</a:t>
            </a:r>
            <a:endParaRPr lang="en-US" altLang="zh-CN" dirty="0"/>
          </a:p>
          <a:p>
            <a:r>
              <a:rPr lang="zh-CN" altLang="en-US" dirty="0"/>
              <a:t>原空间：</a:t>
            </a:r>
            <a:endParaRPr lang="en-US" altLang="zh-CN" dirty="0"/>
          </a:p>
          <a:p>
            <a:endParaRPr lang="en-US" altLang="zh-CN" dirty="0"/>
          </a:p>
          <a:p>
            <a:r>
              <a:rPr lang="zh-CN" altLang="en-US" dirty="0"/>
              <a:t>新空间：</a:t>
            </a:r>
            <a:endParaRPr lang="en-US" altLang="zh-CN" dirty="0"/>
          </a:p>
        </p:txBody>
      </p:sp>
      <p:pic>
        <p:nvPicPr>
          <p:cNvPr id="3" name="Picture 2">
            <a:extLst>
              <a:ext uri="{FF2B5EF4-FFF2-40B4-BE49-F238E27FC236}">
                <a16:creationId xmlns:a16="http://schemas.microsoft.com/office/drawing/2014/main" id="{57B99CAD-61D6-4510-815C-7C75C437B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535" y="3513199"/>
            <a:ext cx="3456384" cy="450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4756DF72-55F5-4E77-8196-3195BE4D0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4484" y="4510667"/>
            <a:ext cx="3739917"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44C8093A-C88D-4071-8A2C-380E2FEED4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4963" y="4505484"/>
            <a:ext cx="3528392" cy="422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8DD4AEEA-2AE2-4E29-8357-5F989EF1EA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5253" y="5345107"/>
            <a:ext cx="3622697" cy="482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AC391C9F-9541-4BD1-AA86-2128F0D936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8980" y="5345108"/>
            <a:ext cx="2892641" cy="482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右箭头 3">
            <a:extLst>
              <a:ext uri="{FF2B5EF4-FFF2-40B4-BE49-F238E27FC236}">
                <a16:creationId xmlns:a16="http://schemas.microsoft.com/office/drawing/2014/main" id="{CBD09398-4891-48B2-AB90-88DCBA5D6FEA}"/>
              </a:ext>
            </a:extLst>
          </p:cNvPr>
          <p:cNvSpPr/>
          <p:nvPr/>
        </p:nvSpPr>
        <p:spPr>
          <a:xfrm>
            <a:off x="6276891" y="5417869"/>
            <a:ext cx="504056" cy="409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a:extLst>
              <a:ext uri="{FF2B5EF4-FFF2-40B4-BE49-F238E27FC236}">
                <a16:creationId xmlns:a16="http://schemas.microsoft.com/office/drawing/2014/main" id="{F432545A-D002-45AE-82C0-83658F4D1539}"/>
              </a:ext>
            </a:extLst>
          </p:cNvPr>
          <p:cNvSpPr txBox="1"/>
          <p:nvPr/>
        </p:nvSpPr>
        <p:spPr>
          <a:xfrm>
            <a:off x="838200" y="5972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非线性支持向量机与核函数</a:t>
            </a:r>
          </a:p>
        </p:txBody>
      </p:sp>
    </p:spTree>
    <p:extLst>
      <p:ext uri="{BB962C8B-B14F-4D97-AF65-F5344CB8AC3E}">
        <p14:creationId xmlns:p14="http://schemas.microsoft.com/office/powerpoint/2010/main" val="2442754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5F60A956-2FB7-4490-88E8-46F899E8F9D9}"/>
              </a:ext>
            </a:extLst>
          </p:cNvPr>
          <p:cNvSpPr>
            <a:spLocks noGrp="1"/>
          </p:cNvSpPr>
          <p:nvPr>
            <p:ph idx="1"/>
          </p:nvPr>
        </p:nvSpPr>
        <p:spPr>
          <a:xfrm>
            <a:off x="838200" y="1797033"/>
            <a:ext cx="10515600" cy="4351338"/>
          </a:xfrm>
        </p:spPr>
        <p:txBody>
          <a:bodyPr>
            <a:normAutofit/>
          </a:bodyPr>
          <a:lstStyle/>
          <a:p>
            <a:r>
              <a:rPr lang="zh-CN" altLang="en-US" dirty="0"/>
              <a:t>用线性分类方法求解非线性分类问题分为两步</a:t>
            </a:r>
            <a:r>
              <a:rPr lang="en-US" altLang="zh-CN" dirty="0"/>
              <a:t>:</a:t>
            </a:r>
          </a:p>
          <a:p>
            <a:pPr lvl="1"/>
            <a:r>
              <a:rPr lang="zh-CN" altLang="en-US" dirty="0"/>
              <a:t>首先使用一个变换将原空间的数据映射到新空间</a:t>
            </a:r>
            <a:r>
              <a:rPr lang="en-US" altLang="zh-CN" dirty="0"/>
              <a:t>;</a:t>
            </a:r>
          </a:p>
          <a:p>
            <a:pPr lvl="1"/>
            <a:r>
              <a:rPr lang="zh-CN" altLang="en-US" dirty="0"/>
              <a:t>然后在新空间里用线性分类学习方法从训练数据中学习分类模型。</a:t>
            </a:r>
            <a:endParaRPr lang="en-US" altLang="zh-CN" dirty="0"/>
          </a:p>
          <a:p>
            <a:r>
              <a:rPr lang="zh-CN" altLang="en-US" dirty="0">
                <a:solidFill>
                  <a:srgbClr val="C00000"/>
                </a:solidFill>
              </a:rPr>
              <a:t>核技巧</a:t>
            </a:r>
            <a:r>
              <a:rPr lang="zh-CN" altLang="en-US" dirty="0"/>
              <a:t>就属于这样的方法</a:t>
            </a:r>
            <a:endParaRPr lang="en-US" altLang="zh-CN" dirty="0"/>
          </a:p>
          <a:p>
            <a:pPr lvl="1"/>
            <a:r>
              <a:rPr lang="zh-CN" altLang="en-US" dirty="0"/>
              <a:t>核技巧应用到支持向量机，其基本想法：</a:t>
            </a:r>
            <a:endParaRPr lang="en-US" altLang="zh-CN" dirty="0"/>
          </a:p>
          <a:p>
            <a:pPr lvl="1"/>
            <a:r>
              <a:rPr lang="zh-CN" altLang="en-US" dirty="0"/>
              <a:t>通过一个非线性变换将输入空间</a:t>
            </a:r>
            <a:r>
              <a:rPr lang="en-US" altLang="zh-CN" dirty="0"/>
              <a:t>(</a:t>
            </a:r>
            <a:r>
              <a:rPr lang="zh-CN" altLang="en-US" dirty="0"/>
              <a:t>欧氏空间</a:t>
            </a:r>
            <a:r>
              <a:rPr lang="en-US" altLang="zh-CN" dirty="0"/>
              <a:t>R”</a:t>
            </a:r>
            <a:r>
              <a:rPr lang="zh-CN" altLang="en-US" dirty="0"/>
              <a:t>或离散集合</a:t>
            </a:r>
            <a:r>
              <a:rPr lang="en-US" altLang="zh-CN" dirty="0"/>
              <a:t>)</a:t>
            </a:r>
            <a:r>
              <a:rPr lang="zh-CN" altLang="en-US" dirty="0"/>
              <a:t>对应于一个特征空间</a:t>
            </a:r>
            <a:r>
              <a:rPr lang="en-US" altLang="zh-CN" dirty="0"/>
              <a:t>(</a:t>
            </a:r>
            <a:r>
              <a:rPr lang="zh-CN" altLang="en-US" dirty="0"/>
              <a:t>希尔伯特空间</a:t>
            </a:r>
            <a:r>
              <a:rPr lang="en-US" altLang="zh-CN" dirty="0"/>
              <a:t>)</a:t>
            </a:r>
            <a:r>
              <a:rPr lang="zh-CN" altLang="en-US" dirty="0"/>
              <a:t>，使得在输入空间中的超曲面模型对应于特征空间中的超平面模型</a:t>
            </a:r>
            <a:r>
              <a:rPr lang="en-US" altLang="zh-CN" dirty="0"/>
              <a:t>(</a:t>
            </a:r>
            <a:r>
              <a:rPr lang="zh-CN" altLang="en-US" dirty="0"/>
              <a:t>支持向量机</a:t>
            </a:r>
            <a:r>
              <a:rPr lang="en-US" altLang="zh-CN" dirty="0"/>
              <a:t>)</a:t>
            </a:r>
            <a:r>
              <a:rPr lang="zh-CN" altLang="en-US" dirty="0"/>
              <a:t>。分类问题的学习任务通过在特征空间中求解</a:t>
            </a:r>
            <a:r>
              <a:rPr lang="zh-CN" altLang="en-US" dirty="0">
                <a:solidFill>
                  <a:srgbClr val="C00000"/>
                </a:solidFill>
              </a:rPr>
              <a:t>线性支持向量机</a:t>
            </a:r>
            <a:r>
              <a:rPr lang="zh-CN" altLang="en-US" dirty="0"/>
              <a:t>就可以完成</a:t>
            </a:r>
            <a:r>
              <a:rPr lang="en-US" altLang="zh-CN" dirty="0"/>
              <a:t>.</a:t>
            </a:r>
          </a:p>
          <a:p>
            <a:pPr lvl="1"/>
            <a:endParaRPr lang="en-US" altLang="zh-CN" dirty="0"/>
          </a:p>
        </p:txBody>
      </p:sp>
      <p:sp>
        <p:nvSpPr>
          <p:cNvPr id="3" name="标题 1">
            <a:extLst>
              <a:ext uri="{FF2B5EF4-FFF2-40B4-BE49-F238E27FC236}">
                <a16:creationId xmlns:a16="http://schemas.microsoft.com/office/drawing/2014/main" id="{5FBA8BB1-8231-449E-B4EE-D5CA3A86A4AB}"/>
              </a:ext>
            </a:extLst>
          </p:cNvPr>
          <p:cNvSpPr txBox="1"/>
          <p:nvPr/>
        </p:nvSpPr>
        <p:spPr>
          <a:xfrm>
            <a:off x="838200" y="5783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非线性支持向量机与核函数</a:t>
            </a:r>
          </a:p>
        </p:txBody>
      </p:sp>
    </p:spTree>
    <p:extLst>
      <p:ext uri="{BB962C8B-B14F-4D97-AF65-F5344CB8AC3E}">
        <p14:creationId xmlns:p14="http://schemas.microsoft.com/office/powerpoint/2010/main" val="668653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3C1BEC63-74A1-42C6-859B-B934E5148C79}"/>
              </a:ext>
            </a:extLst>
          </p:cNvPr>
          <p:cNvSpPr>
            <a:spLocks noGrp="1"/>
          </p:cNvSpPr>
          <p:nvPr>
            <p:ph idx="1"/>
          </p:nvPr>
        </p:nvSpPr>
        <p:spPr>
          <a:xfrm>
            <a:off x="838200" y="1733825"/>
            <a:ext cx="10515600" cy="4351338"/>
          </a:xfrm>
        </p:spPr>
        <p:txBody>
          <a:bodyPr>
            <a:normAutofit fontScale="92500" lnSpcReduction="10000"/>
          </a:bodyPr>
          <a:lstStyle/>
          <a:p>
            <a:r>
              <a:rPr lang="zh-CN" altLang="en-US" dirty="0"/>
              <a:t>核函数定义：</a:t>
            </a:r>
            <a:endParaRPr lang="en-US" altLang="zh-CN" dirty="0"/>
          </a:p>
          <a:p>
            <a:r>
              <a:rPr lang="zh-CN" altLang="en-US" dirty="0"/>
              <a:t>设</a:t>
            </a:r>
            <a:r>
              <a:rPr lang="en-US" altLang="zh-CN" dirty="0"/>
              <a:t>X</a:t>
            </a:r>
            <a:r>
              <a:rPr lang="zh-CN" altLang="en-US" dirty="0"/>
              <a:t>是输入空间</a:t>
            </a:r>
            <a:r>
              <a:rPr lang="en-US" altLang="zh-CN" dirty="0"/>
              <a:t>(</a:t>
            </a:r>
            <a:r>
              <a:rPr lang="zh-CN" altLang="en-US" dirty="0"/>
              <a:t>欧氏空间</a:t>
            </a:r>
            <a:r>
              <a:rPr lang="en-US" altLang="zh-CN" dirty="0" err="1"/>
              <a:t>R</a:t>
            </a:r>
            <a:r>
              <a:rPr lang="en-US" altLang="zh-CN" baseline="30000" dirty="0" err="1"/>
              <a:t>n</a:t>
            </a:r>
            <a:r>
              <a:rPr lang="zh-CN" altLang="en-US" dirty="0"/>
              <a:t>的子集或离散集合</a:t>
            </a:r>
            <a:r>
              <a:rPr lang="en-US" altLang="zh-CN" dirty="0"/>
              <a:t>)</a:t>
            </a:r>
            <a:r>
              <a:rPr lang="zh-CN" altLang="en-US" dirty="0"/>
              <a:t>，又设</a:t>
            </a:r>
            <a:r>
              <a:rPr lang="en-US" altLang="zh-CN" dirty="0"/>
              <a:t>H</a:t>
            </a:r>
            <a:r>
              <a:rPr lang="zh-CN" altLang="en-US" dirty="0"/>
              <a:t>为特征空间</a:t>
            </a:r>
            <a:r>
              <a:rPr lang="en-US" altLang="zh-CN" dirty="0"/>
              <a:t>(</a:t>
            </a:r>
            <a:r>
              <a:rPr lang="zh-CN" altLang="en-US" dirty="0"/>
              <a:t>希尔伯特空间</a:t>
            </a:r>
            <a:r>
              <a:rPr lang="en-US" altLang="zh-CN" dirty="0"/>
              <a:t>)</a:t>
            </a:r>
            <a:r>
              <a:rPr lang="zh-CN" altLang="en-US" dirty="0"/>
              <a:t>，如果存在一个从</a:t>
            </a:r>
            <a:r>
              <a:rPr lang="en-US" altLang="zh-CN" dirty="0"/>
              <a:t>X</a:t>
            </a:r>
            <a:r>
              <a:rPr lang="zh-CN" altLang="en-US" dirty="0"/>
              <a:t>到</a:t>
            </a:r>
            <a:r>
              <a:rPr lang="en-US" altLang="zh-CN" dirty="0"/>
              <a:t>H</a:t>
            </a:r>
            <a:r>
              <a:rPr lang="zh-CN" altLang="en-US" dirty="0"/>
              <a:t>的映射</a:t>
            </a:r>
            <a:endParaRPr lang="en-US" altLang="zh-CN" dirty="0"/>
          </a:p>
          <a:p>
            <a:endParaRPr lang="en-US" altLang="zh-CN" dirty="0"/>
          </a:p>
          <a:p>
            <a:r>
              <a:rPr lang="zh-CN" altLang="en-US" dirty="0"/>
              <a:t>使得对所有</a:t>
            </a:r>
            <a:endParaRPr lang="en-US" altLang="zh-CN" dirty="0"/>
          </a:p>
          <a:p>
            <a:endParaRPr lang="en-US" altLang="zh-CN" dirty="0"/>
          </a:p>
          <a:p>
            <a:r>
              <a:rPr lang="zh-CN" altLang="en-US" dirty="0"/>
              <a:t>函数</a:t>
            </a:r>
            <a:r>
              <a:rPr lang="en-US" altLang="zh-CN" dirty="0"/>
              <a:t>K(</a:t>
            </a:r>
            <a:r>
              <a:rPr lang="en-US" altLang="zh-CN" dirty="0" err="1"/>
              <a:t>x,z</a:t>
            </a:r>
            <a:r>
              <a:rPr lang="en-US" altLang="zh-CN" dirty="0"/>
              <a:t>)</a:t>
            </a:r>
            <a:r>
              <a:rPr lang="zh-CN" altLang="en-US" dirty="0"/>
              <a:t>满足条件</a:t>
            </a:r>
            <a:endParaRPr lang="en-US" altLang="zh-CN" dirty="0"/>
          </a:p>
          <a:p>
            <a:endParaRPr lang="en-US" altLang="zh-CN" dirty="0"/>
          </a:p>
          <a:p>
            <a:r>
              <a:rPr lang="zh-CN" altLang="en-US" dirty="0"/>
              <a:t>则称            为核函数，     为映射函数，</a:t>
            </a:r>
            <a:endParaRPr lang="en-US" altLang="zh-CN" dirty="0"/>
          </a:p>
          <a:p>
            <a:r>
              <a:rPr lang="zh-CN" altLang="en-US" dirty="0"/>
              <a:t>式中</a:t>
            </a:r>
            <a:r>
              <a:rPr lang="en-US" altLang="zh-CN" dirty="0"/>
              <a:t>                 </a:t>
            </a:r>
            <a:r>
              <a:rPr lang="zh-CN" altLang="en-US" dirty="0"/>
              <a:t>为         和         的内积</a:t>
            </a:r>
            <a:endParaRPr lang="en-US" altLang="zh-CN" dirty="0"/>
          </a:p>
        </p:txBody>
      </p:sp>
      <p:pic>
        <p:nvPicPr>
          <p:cNvPr id="3" name="Picture 2">
            <a:extLst>
              <a:ext uri="{FF2B5EF4-FFF2-40B4-BE49-F238E27FC236}">
                <a16:creationId xmlns:a16="http://schemas.microsoft.com/office/drawing/2014/main" id="{E7BB32A3-F9A9-4BF2-96B6-11DD85F05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1440" y="2485448"/>
            <a:ext cx="1872208" cy="42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D6BAA939-907C-4C19-A047-8458A86591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1927" y="3330090"/>
            <a:ext cx="1283649" cy="437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76CCD0C7-C3CD-4943-9506-B8469ED1C2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0761" y="4285111"/>
            <a:ext cx="2664296" cy="39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6A3D3D78-B98E-4578-BD4F-7F6E21F877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5679" y="5171030"/>
            <a:ext cx="936104" cy="377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59912E76-F395-4886-9B69-81EC087693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5189" y="5192406"/>
            <a:ext cx="600774" cy="318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A591F1A3-66FB-43A6-BDB4-16EEBC6E40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5679" y="5622268"/>
            <a:ext cx="1246622" cy="33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a:extLst>
              <a:ext uri="{FF2B5EF4-FFF2-40B4-BE49-F238E27FC236}">
                <a16:creationId xmlns:a16="http://schemas.microsoft.com/office/drawing/2014/main" id="{53780F1E-A3D1-484A-88F8-9ED0555931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3903" y="5589603"/>
            <a:ext cx="599279" cy="371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a:extLst>
              <a:ext uri="{FF2B5EF4-FFF2-40B4-BE49-F238E27FC236}">
                <a16:creationId xmlns:a16="http://schemas.microsoft.com/office/drawing/2014/main" id="{C1C7E3C9-2574-469D-B01E-4A4D5E46595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4784" y="5589603"/>
            <a:ext cx="634824" cy="33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a:extLst>
              <a:ext uri="{FF2B5EF4-FFF2-40B4-BE49-F238E27FC236}">
                <a16:creationId xmlns:a16="http://schemas.microsoft.com/office/drawing/2014/main" id="{0A926DF4-B8FC-4328-8682-87CCE80E6990}"/>
              </a:ext>
            </a:extLst>
          </p:cNvPr>
          <p:cNvSpPr txBox="1"/>
          <p:nvPr/>
        </p:nvSpPr>
        <p:spPr>
          <a:xfrm>
            <a:off x="838200" y="59723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非线性支持向量机与核函数</a:t>
            </a:r>
          </a:p>
        </p:txBody>
      </p:sp>
    </p:spTree>
    <p:extLst>
      <p:ext uri="{BB962C8B-B14F-4D97-AF65-F5344CB8AC3E}">
        <p14:creationId xmlns:p14="http://schemas.microsoft.com/office/powerpoint/2010/main" val="5022185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8068A268-7A14-4DA4-87B5-3D663C5C9DB3}"/>
              </a:ext>
            </a:extLst>
          </p:cNvPr>
          <p:cNvSpPr>
            <a:spLocks noGrp="1"/>
          </p:cNvSpPr>
          <p:nvPr>
            <p:ph idx="1"/>
          </p:nvPr>
        </p:nvSpPr>
        <p:spPr>
          <a:xfrm>
            <a:off x="838200" y="2026494"/>
            <a:ext cx="10515600" cy="4351338"/>
          </a:xfrm>
        </p:spPr>
        <p:txBody>
          <a:bodyPr>
            <a:normAutofit/>
          </a:bodyPr>
          <a:lstStyle/>
          <a:p>
            <a:r>
              <a:rPr lang="zh-CN" altLang="en-US" dirty="0"/>
              <a:t>核技巧的想法是：</a:t>
            </a:r>
            <a:endParaRPr lang="en-US" altLang="zh-CN" dirty="0"/>
          </a:p>
          <a:p>
            <a:r>
              <a:rPr lang="zh-CN" altLang="en-US" dirty="0"/>
              <a:t>在学习与预测中只定义核函数</a:t>
            </a:r>
            <a:r>
              <a:rPr lang="en-US" altLang="zh-CN" dirty="0"/>
              <a:t>K(</a:t>
            </a:r>
            <a:r>
              <a:rPr lang="en-US" altLang="zh-CN" dirty="0" err="1"/>
              <a:t>x,z</a:t>
            </a:r>
            <a:r>
              <a:rPr lang="en-US" altLang="zh-CN" dirty="0"/>
              <a:t>)</a:t>
            </a:r>
            <a:r>
              <a:rPr lang="zh-CN" altLang="en-US" dirty="0"/>
              <a:t>，而不显式地定义映射函数，通常，直接计算</a:t>
            </a:r>
            <a:r>
              <a:rPr lang="en-US" altLang="zh-CN" dirty="0"/>
              <a:t>K(</a:t>
            </a:r>
            <a:r>
              <a:rPr lang="en-US" altLang="zh-CN" dirty="0" err="1"/>
              <a:t>x,z</a:t>
            </a:r>
            <a:r>
              <a:rPr lang="en-US" altLang="zh-CN" dirty="0"/>
              <a:t>)</a:t>
            </a:r>
            <a:r>
              <a:rPr lang="zh-CN" altLang="en-US" dirty="0"/>
              <a:t>比较容易，而通过        和</a:t>
            </a:r>
            <a:r>
              <a:rPr lang="en-US" altLang="zh-CN" dirty="0"/>
              <a:t> </a:t>
            </a:r>
            <a:r>
              <a:rPr lang="zh-CN" altLang="en-US" dirty="0"/>
              <a:t> </a:t>
            </a:r>
            <a:r>
              <a:rPr lang="en-US" altLang="zh-CN" dirty="0"/>
              <a:t>       </a:t>
            </a:r>
            <a:r>
              <a:rPr lang="zh-CN" altLang="en-US" dirty="0"/>
              <a:t>计算</a:t>
            </a:r>
            <a:r>
              <a:rPr lang="en-US" altLang="zh-CN" dirty="0"/>
              <a:t>K(x, z)</a:t>
            </a:r>
            <a:r>
              <a:rPr lang="zh-CN" altLang="en-US" dirty="0"/>
              <a:t>并不容易。</a:t>
            </a:r>
            <a:endParaRPr lang="en-US" altLang="zh-CN" dirty="0"/>
          </a:p>
          <a:p>
            <a:r>
              <a:rPr lang="zh-CN" altLang="en-US" dirty="0"/>
              <a:t>注意：</a:t>
            </a:r>
            <a:r>
              <a:rPr lang="el-GR" altLang="zh-CN" dirty="0"/>
              <a:t>φ</a:t>
            </a:r>
            <a:r>
              <a:rPr lang="zh-CN" altLang="en-US" dirty="0"/>
              <a:t>是 输入空间</a:t>
            </a:r>
            <a:r>
              <a:rPr lang="en-US" altLang="zh-CN" dirty="0" err="1"/>
              <a:t>R</a:t>
            </a:r>
            <a:r>
              <a:rPr lang="en-US" altLang="zh-CN" baseline="30000" dirty="0" err="1"/>
              <a:t>n</a:t>
            </a:r>
            <a:r>
              <a:rPr lang="zh-CN" altLang="en-US" dirty="0"/>
              <a:t>到特征空间</a:t>
            </a:r>
            <a:r>
              <a:rPr lang="en-US" altLang="zh-CN" dirty="0"/>
              <a:t>H</a:t>
            </a:r>
            <a:r>
              <a:rPr lang="zh-CN" altLang="en-US" dirty="0"/>
              <a:t>的映射，特征空间</a:t>
            </a:r>
            <a:r>
              <a:rPr lang="en-US" altLang="zh-CN" dirty="0"/>
              <a:t>H</a:t>
            </a:r>
            <a:r>
              <a:rPr lang="zh-CN" altLang="en-US" dirty="0"/>
              <a:t>一般是高维，映射可以不同。</a:t>
            </a:r>
          </a:p>
          <a:p>
            <a:endParaRPr lang="en-US" altLang="zh-CN" dirty="0"/>
          </a:p>
        </p:txBody>
      </p:sp>
      <p:pic>
        <p:nvPicPr>
          <p:cNvPr id="5" name="Picture 8">
            <a:extLst>
              <a:ext uri="{FF2B5EF4-FFF2-40B4-BE49-F238E27FC236}">
                <a16:creationId xmlns:a16="http://schemas.microsoft.com/office/drawing/2014/main" id="{107E778B-DAC7-4D91-A651-71143A459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8563" y="2946917"/>
            <a:ext cx="599279" cy="371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9">
            <a:extLst>
              <a:ext uri="{FF2B5EF4-FFF2-40B4-BE49-F238E27FC236}">
                <a16:creationId xmlns:a16="http://schemas.microsoft.com/office/drawing/2014/main" id="{1EA3FF45-A38F-4B25-ADED-B7632CCE76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0951" y="2987258"/>
            <a:ext cx="634824" cy="33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a:extLst>
              <a:ext uri="{FF2B5EF4-FFF2-40B4-BE49-F238E27FC236}">
                <a16:creationId xmlns:a16="http://schemas.microsoft.com/office/drawing/2014/main" id="{8CD6738C-1FAB-479A-AFB3-02564876B93D}"/>
              </a:ext>
            </a:extLst>
          </p:cNvPr>
          <p:cNvSpPr txBox="1"/>
          <p:nvPr/>
        </p:nvSpPr>
        <p:spPr>
          <a:xfrm>
            <a:off x="838200" y="7009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非线性支持向量机与核函数</a:t>
            </a:r>
          </a:p>
        </p:txBody>
      </p:sp>
    </p:spTree>
    <p:extLst>
      <p:ext uri="{BB962C8B-B14F-4D97-AF65-F5344CB8AC3E}">
        <p14:creationId xmlns:p14="http://schemas.microsoft.com/office/powerpoint/2010/main" val="33801834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B37367D8-A81A-4BE7-8E9C-42CC25F9ECC2}"/>
              </a:ext>
            </a:extLst>
          </p:cNvPr>
          <p:cNvSpPr>
            <a:spLocks noGrp="1"/>
          </p:cNvSpPr>
          <p:nvPr>
            <p:ph idx="1"/>
          </p:nvPr>
        </p:nvSpPr>
        <p:spPr>
          <a:xfrm>
            <a:off x="913614" y="1675452"/>
            <a:ext cx="10515600" cy="4351338"/>
          </a:xfrm>
        </p:spPr>
        <p:txBody>
          <a:bodyPr/>
          <a:lstStyle/>
          <a:p>
            <a:r>
              <a:rPr lang="zh-CN" altLang="en-US" dirty="0"/>
              <a:t>注意到：</a:t>
            </a:r>
            <a:endParaRPr lang="en-US" altLang="zh-CN" dirty="0"/>
          </a:p>
          <a:p>
            <a:r>
              <a:rPr lang="zh-CN" altLang="en-US" dirty="0"/>
              <a:t>线性支持向量机对偶问题中，无论是目标函数还是决策函数都只涉及输入实例和实例之间的内积。</a:t>
            </a:r>
            <a:endParaRPr lang="en-US" altLang="zh-CN" dirty="0"/>
          </a:p>
          <a:p>
            <a:r>
              <a:rPr lang="zh-CN" altLang="en-US" dirty="0"/>
              <a:t>目标函数中的内积           用核函数</a:t>
            </a:r>
            <a:endParaRPr lang="en-US" altLang="zh-CN" dirty="0"/>
          </a:p>
          <a:p>
            <a:pPr marL="0" indent="0">
              <a:buNone/>
            </a:pPr>
            <a:r>
              <a:rPr lang="zh-CN" altLang="en-US" dirty="0"/>
              <a:t>   代替，目标函数：</a:t>
            </a:r>
            <a:endParaRPr lang="en-US" altLang="zh-CN" dirty="0"/>
          </a:p>
          <a:p>
            <a:endParaRPr lang="en-US" altLang="zh-CN" dirty="0"/>
          </a:p>
          <a:p>
            <a:endParaRPr lang="en-US" altLang="zh-CN" dirty="0"/>
          </a:p>
          <a:p>
            <a:r>
              <a:rPr lang="zh-CN" altLang="en-US" dirty="0"/>
              <a:t>决策函数：</a:t>
            </a:r>
            <a:endParaRPr lang="en-US" altLang="zh-CN" dirty="0"/>
          </a:p>
        </p:txBody>
      </p:sp>
      <p:pic>
        <p:nvPicPr>
          <p:cNvPr id="3" name="Picture 2">
            <a:extLst>
              <a:ext uri="{FF2B5EF4-FFF2-40B4-BE49-F238E27FC236}">
                <a16:creationId xmlns:a16="http://schemas.microsoft.com/office/drawing/2014/main" id="{D5DE3DF3-89D1-4048-85EF-A01BAB262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4360" y="3099270"/>
            <a:ext cx="818034" cy="447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811A84B6-8E10-4DDF-AD1F-35A97B8F04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9383" y="3137916"/>
            <a:ext cx="3038275" cy="447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F703FF89-F74C-4A12-AC67-09983D962D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3377" y="3727154"/>
            <a:ext cx="5274281" cy="8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4CFC220C-4F62-4F28-B162-3F444A91E4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5764" y="4936524"/>
            <a:ext cx="8143450"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a:extLst>
              <a:ext uri="{FF2B5EF4-FFF2-40B4-BE49-F238E27FC236}">
                <a16:creationId xmlns:a16="http://schemas.microsoft.com/office/drawing/2014/main" id="{FD2CD708-C7B2-48DB-BF4C-D0FC0C078CBF}"/>
              </a:ext>
            </a:extLst>
          </p:cNvPr>
          <p:cNvSpPr txBox="1"/>
          <p:nvPr/>
        </p:nvSpPr>
        <p:spPr>
          <a:xfrm>
            <a:off x="913614" y="64436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核函数在支持向量机的应用</a:t>
            </a:r>
          </a:p>
        </p:txBody>
      </p:sp>
    </p:spTree>
    <p:extLst>
      <p:ext uri="{BB962C8B-B14F-4D97-AF65-F5344CB8AC3E}">
        <p14:creationId xmlns:p14="http://schemas.microsoft.com/office/powerpoint/2010/main" val="34011239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19C90806-7E24-4DDB-BCBE-1302180FA05C}"/>
              </a:ext>
            </a:extLst>
          </p:cNvPr>
          <p:cNvSpPr>
            <a:spLocks noGrp="1"/>
          </p:cNvSpPr>
          <p:nvPr>
            <p:ph idx="1"/>
          </p:nvPr>
        </p:nvSpPr>
        <p:spPr>
          <a:xfrm>
            <a:off x="1388394" y="1591742"/>
            <a:ext cx="10145179" cy="4839816"/>
          </a:xfrm>
        </p:spPr>
        <p:txBody>
          <a:bodyPr>
            <a:normAutofit lnSpcReduction="10000"/>
          </a:bodyPr>
          <a:lstStyle/>
          <a:p>
            <a:r>
              <a:rPr lang="zh-CN" altLang="en-US" dirty="0"/>
              <a:t>输入：线性不可分训练数据集</a:t>
            </a:r>
            <a:endParaRPr lang="en-US" altLang="zh-CN" dirty="0"/>
          </a:p>
          <a:p>
            <a:endParaRPr lang="en-US" altLang="zh-CN" dirty="0"/>
          </a:p>
          <a:p>
            <a:r>
              <a:rPr lang="zh-CN" altLang="en-US" dirty="0"/>
              <a:t>输出：分类决策函数</a:t>
            </a:r>
            <a:endParaRPr lang="en-US" altLang="zh-CN" dirty="0"/>
          </a:p>
          <a:p>
            <a:r>
              <a:rPr lang="en-US" altLang="zh-CN" dirty="0"/>
              <a:t>1</a:t>
            </a:r>
            <a:r>
              <a:rPr lang="zh-CN" altLang="en-US" dirty="0"/>
              <a:t>、选取适当的核函数和参数</a:t>
            </a:r>
            <a:r>
              <a:rPr lang="en-US" altLang="zh-CN" dirty="0"/>
              <a:t>C</a:t>
            </a:r>
            <a:r>
              <a:rPr lang="zh-CN" altLang="en-US" dirty="0"/>
              <a:t>，构造最优化问题：</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p>
          <a:p>
            <a:pPr marL="0" indent="0">
              <a:buNone/>
            </a:pPr>
            <a:r>
              <a:rPr lang="en-US" altLang="zh-CN" dirty="0"/>
              <a:t> </a:t>
            </a:r>
            <a:r>
              <a:rPr lang="zh-CN" altLang="en-US" dirty="0"/>
              <a:t>求得最优解：</a:t>
            </a:r>
            <a:r>
              <a:rPr lang="en-US" altLang="zh-CN" dirty="0"/>
              <a:t>                                                                 </a:t>
            </a:r>
          </a:p>
          <a:p>
            <a:endParaRPr lang="en-US" altLang="zh-CN" dirty="0"/>
          </a:p>
          <a:p>
            <a:endParaRPr lang="en-US" altLang="zh-CN" dirty="0"/>
          </a:p>
          <a:p>
            <a:endParaRPr lang="en-US" altLang="zh-CN" dirty="0"/>
          </a:p>
          <a:p>
            <a:endParaRPr lang="en-US" altLang="zh-CN" dirty="0"/>
          </a:p>
        </p:txBody>
      </p:sp>
      <p:pic>
        <p:nvPicPr>
          <p:cNvPr id="3" name="Picture 2">
            <a:extLst>
              <a:ext uri="{FF2B5EF4-FFF2-40B4-BE49-F238E27FC236}">
                <a16:creationId xmlns:a16="http://schemas.microsoft.com/office/drawing/2014/main" id="{44147128-0A23-496A-9AF6-050690A47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6176" y="1591742"/>
            <a:ext cx="3816424" cy="328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13E1416E-6CD4-461F-9FB9-EA243233F1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747" y="2059023"/>
            <a:ext cx="4118858" cy="336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C41F99C7-D5F9-4A6E-968B-A4D1F61921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3326" y="2059023"/>
            <a:ext cx="469007" cy="3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B9E0E79E-BB60-4A4E-8B1B-C707CA036C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2332" y="2059024"/>
            <a:ext cx="1033302" cy="325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A29580F9-4D59-4C58-AE4B-3A445AC416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8675" y="5803509"/>
            <a:ext cx="2833727"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a:extLst>
              <a:ext uri="{FF2B5EF4-FFF2-40B4-BE49-F238E27FC236}">
                <a16:creationId xmlns:a16="http://schemas.microsoft.com/office/drawing/2014/main" id="{93BC9181-E620-4526-A4B8-43635AF021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8675" y="4207763"/>
            <a:ext cx="2015998" cy="66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a:extLst>
              <a:ext uri="{FF2B5EF4-FFF2-40B4-BE49-F238E27FC236}">
                <a16:creationId xmlns:a16="http://schemas.microsoft.com/office/drawing/2014/main" id="{8093CD7D-C0E6-4493-A911-06B2E7222C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8797" y="5010730"/>
            <a:ext cx="3200261" cy="38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B7D85371-BCFF-4AB1-BD83-442F0288D9D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7897" y="3435855"/>
            <a:ext cx="4481321" cy="729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21">
            <a:extLst>
              <a:ext uri="{FF2B5EF4-FFF2-40B4-BE49-F238E27FC236}">
                <a16:creationId xmlns:a16="http://schemas.microsoft.com/office/drawing/2014/main" id="{1CC3327F-5504-47B2-B0BC-1F1ACE328E43}"/>
              </a:ext>
            </a:extLst>
          </p:cNvPr>
          <p:cNvSpPr txBox="1"/>
          <p:nvPr/>
        </p:nvSpPr>
        <p:spPr>
          <a:xfrm>
            <a:off x="8926340" y="3997692"/>
            <a:ext cx="367408" cy="523220"/>
          </a:xfrm>
          <a:prstGeom prst="rect">
            <a:avLst/>
          </a:prstGeom>
          <a:solidFill>
            <a:srgbClr val="92D050"/>
          </a:solidFill>
        </p:spPr>
        <p:txBody>
          <a:bodyPr wrap="none" rtlCol="0">
            <a:spAutoFit/>
          </a:bodyPr>
          <a:lstStyle/>
          <a:p>
            <a:r>
              <a:rPr lang="en-US" altLang="zh-CN" sz="2800" dirty="0"/>
              <a:t>5</a:t>
            </a:r>
            <a:endParaRPr lang="zh-CN" altLang="en-US" sz="2800" dirty="0"/>
          </a:p>
        </p:txBody>
      </p:sp>
      <p:sp>
        <p:nvSpPr>
          <p:cNvPr id="12" name="标题 1">
            <a:extLst>
              <a:ext uri="{FF2B5EF4-FFF2-40B4-BE49-F238E27FC236}">
                <a16:creationId xmlns:a16="http://schemas.microsoft.com/office/drawing/2014/main" id="{8CE2C345-577D-41D9-92FC-5E13186393C5}"/>
              </a:ext>
            </a:extLst>
          </p:cNvPr>
          <p:cNvSpPr txBox="1"/>
          <p:nvPr/>
        </p:nvSpPr>
        <p:spPr>
          <a:xfrm>
            <a:off x="948936" y="31064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非线性支持向量机学习算法</a:t>
            </a:r>
          </a:p>
        </p:txBody>
      </p:sp>
    </p:spTree>
    <p:extLst>
      <p:ext uri="{BB962C8B-B14F-4D97-AF65-F5344CB8AC3E}">
        <p14:creationId xmlns:p14="http://schemas.microsoft.com/office/powerpoint/2010/main" val="8759142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F5472A94-DA7E-4808-9CF9-382AC937438B}"/>
              </a:ext>
            </a:extLst>
          </p:cNvPr>
          <p:cNvSpPr>
            <a:spLocks noGrp="1"/>
          </p:cNvSpPr>
          <p:nvPr>
            <p:ph idx="1"/>
          </p:nvPr>
        </p:nvSpPr>
        <p:spPr>
          <a:xfrm>
            <a:off x="1958946" y="1466897"/>
            <a:ext cx="8424936" cy="4839816"/>
          </a:xfrm>
        </p:spPr>
        <p:txBody>
          <a:bodyPr/>
          <a:lstStyle/>
          <a:p>
            <a:r>
              <a:rPr lang="en-US" altLang="zh-CN" dirty="0"/>
              <a:t>2</a:t>
            </a:r>
            <a:r>
              <a:rPr lang="zh-CN" altLang="en-US" dirty="0"/>
              <a:t>、并选择</a:t>
            </a:r>
            <a:r>
              <a:rPr lang="el-GR" altLang="zh-CN" dirty="0"/>
              <a:t>α</a:t>
            </a:r>
            <a:r>
              <a:rPr lang="zh-CN" altLang="en-US" dirty="0"/>
              <a:t>*，适合条件                      ，计算</a:t>
            </a:r>
            <a:endParaRPr lang="en-US" altLang="zh-CN" dirty="0"/>
          </a:p>
          <a:p>
            <a:endParaRPr lang="en-US" altLang="zh-CN" dirty="0"/>
          </a:p>
          <a:p>
            <a:r>
              <a:rPr lang="en-US" altLang="zh-CN" dirty="0"/>
              <a:t> </a:t>
            </a:r>
          </a:p>
          <a:p>
            <a:r>
              <a:rPr lang="en-US" altLang="zh-CN" dirty="0"/>
              <a:t>3</a:t>
            </a:r>
            <a:r>
              <a:rPr lang="zh-CN" altLang="en-US" dirty="0"/>
              <a:t>、构造决策函数</a:t>
            </a:r>
            <a:endParaRPr lang="en-US" altLang="zh-CN" dirty="0"/>
          </a:p>
          <a:p>
            <a:endParaRPr lang="en-US" altLang="zh-CN" dirty="0"/>
          </a:p>
          <a:p>
            <a:endParaRPr lang="en-US" altLang="zh-CN" dirty="0"/>
          </a:p>
          <a:p>
            <a:endParaRPr lang="en-US" altLang="zh-CN" dirty="0"/>
          </a:p>
          <a:p>
            <a:r>
              <a:rPr lang="zh-CN" altLang="en-US" dirty="0"/>
              <a:t>当</a:t>
            </a:r>
            <a:r>
              <a:rPr lang="en-US" altLang="zh-CN" dirty="0"/>
              <a:t>K(</a:t>
            </a:r>
            <a:r>
              <a:rPr lang="en-US" altLang="zh-CN" dirty="0" err="1"/>
              <a:t>x,z</a:t>
            </a:r>
            <a:r>
              <a:rPr lang="en-US" altLang="zh-CN" dirty="0"/>
              <a:t>)</a:t>
            </a:r>
            <a:r>
              <a:rPr lang="zh-CN" altLang="en-US" dirty="0"/>
              <a:t>是正定核函数时，      是凸二次规划问题，解是存在的。</a:t>
            </a:r>
            <a:endParaRPr lang="en-US" altLang="zh-CN" dirty="0"/>
          </a:p>
        </p:txBody>
      </p:sp>
      <p:pic>
        <p:nvPicPr>
          <p:cNvPr id="3" name="Picture 2">
            <a:extLst>
              <a:ext uri="{FF2B5EF4-FFF2-40B4-BE49-F238E27FC236}">
                <a16:creationId xmlns:a16="http://schemas.microsoft.com/office/drawing/2014/main" id="{CFAB06EC-06B5-42CA-8266-C778ED3E7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5118" y="1492900"/>
            <a:ext cx="1361277" cy="408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a:extLst>
              <a:ext uri="{FF2B5EF4-FFF2-40B4-BE49-F238E27FC236}">
                <a16:creationId xmlns:a16="http://schemas.microsoft.com/office/drawing/2014/main" id="{FFAA126C-54B8-4E1F-ACB4-B229ECC4E5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3188" y="1947288"/>
            <a:ext cx="3240308" cy="842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a:extLst>
              <a:ext uri="{FF2B5EF4-FFF2-40B4-BE49-F238E27FC236}">
                <a16:creationId xmlns:a16="http://schemas.microsoft.com/office/drawing/2014/main" id="{87A65026-5004-4C00-90F1-0EA004A543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3122" y="3771153"/>
            <a:ext cx="4803788"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6">
            <a:extLst>
              <a:ext uri="{FF2B5EF4-FFF2-40B4-BE49-F238E27FC236}">
                <a16:creationId xmlns:a16="http://schemas.microsoft.com/office/drawing/2014/main" id="{9DA028D9-B2D8-4FBE-A77E-7F02FE2A6139}"/>
              </a:ext>
            </a:extLst>
          </p:cNvPr>
          <p:cNvSpPr txBox="1"/>
          <p:nvPr/>
        </p:nvSpPr>
        <p:spPr>
          <a:xfrm>
            <a:off x="6171414" y="4950439"/>
            <a:ext cx="367408" cy="523220"/>
          </a:xfrm>
          <a:prstGeom prst="rect">
            <a:avLst/>
          </a:prstGeom>
          <a:solidFill>
            <a:srgbClr val="92D050"/>
          </a:solidFill>
        </p:spPr>
        <p:txBody>
          <a:bodyPr wrap="none" rtlCol="0">
            <a:spAutoFit/>
          </a:bodyPr>
          <a:lstStyle/>
          <a:p>
            <a:r>
              <a:rPr lang="en-US" altLang="zh-CN" sz="2800" dirty="0"/>
              <a:t>5</a:t>
            </a:r>
            <a:endParaRPr lang="zh-CN" altLang="en-US" sz="2800" dirty="0"/>
          </a:p>
        </p:txBody>
      </p:sp>
      <p:sp>
        <p:nvSpPr>
          <p:cNvPr id="7" name="标题 1">
            <a:extLst>
              <a:ext uri="{FF2B5EF4-FFF2-40B4-BE49-F238E27FC236}">
                <a16:creationId xmlns:a16="http://schemas.microsoft.com/office/drawing/2014/main" id="{4049C26A-735E-4E45-88DE-DA591494D2D8}"/>
              </a:ext>
            </a:extLst>
          </p:cNvPr>
          <p:cNvSpPr txBox="1"/>
          <p:nvPr/>
        </p:nvSpPr>
        <p:spPr>
          <a:xfrm>
            <a:off x="913614" y="418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非线性支持向量机学习算法</a:t>
            </a:r>
          </a:p>
        </p:txBody>
      </p:sp>
    </p:spTree>
    <p:extLst>
      <p:ext uri="{BB962C8B-B14F-4D97-AF65-F5344CB8AC3E}">
        <p14:creationId xmlns:p14="http://schemas.microsoft.com/office/powerpoint/2010/main" val="919358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DEEFD-D984-423E-874D-687511EA66EA}"/>
              </a:ext>
            </a:extLst>
          </p:cNvPr>
          <p:cNvSpPr>
            <a:spLocks noGrp="1"/>
          </p:cNvSpPr>
          <p:nvPr>
            <p:ph type="title"/>
          </p:nvPr>
        </p:nvSpPr>
        <p:spPr/>
        <p:txBody>
          <a:bodyPr/>
          <a:lstStyle/>
          <a:p>
            <a:r>
              <a:rPr lang="zh-CN" altLang="en-US" dirty="0"/>
              <a:t>相关工作</a:t>
            </a:r>
          </a:p>
        </p:txBody>
      </p:sp>
      <p:sp>
        <p:nvSpPr>
          <p:cNvPr id="3" name="内容占位符 2">
            <a:extLst>
              <a:ext uri="{FF2B5EF4-FFF2-40B4-BE49-F238E27FC236}">
                <a16:creationId xmlns:a16="http://schemas.microsoft.com/office/drawing/2014/main" id="{810B61C5-E146-42BA-8E8C-A951B62BEF3D}"/>
              </a:ext>
            </a:extLst>
          </p:cNvPr>
          <p:cNvSpPr>
            <a:spLocks noGrp="1"/>
          </p:cNvSpPr>
          <p:nvPr>
            <p:ph idx="1"/>
          </p:nvPr>
        </p:nvSpPr>
        <p:spPr/>
        <p:txBody>
          <a:bodyPr>
            <a:normAutofit lnSpcReduction="10000"/>
          </a:bodyPr>
          <a:lstStyle/>
          <a:p>
            <a:r>
              <a:rPr lang="zh-CN" altLang="zh-CN" dirty="0"/>
              <a:t>大多数无监督图表示学习方法可以用对比法来描述。他们的主要目标是训练一个编码器，使其能够在数据中跟踪观察结果的成对样本之间进行对比，从而捕获感兴趣的统计相关性（即正例）和非相关（即负示例）。</a:t>
            </a:r>
            <a:endParaRPr lang="en-US" altLang="zh-CN" dirty="0"/>
          </a:p>
          <a:p>
            <a:r>
              <a:rPr lang="zh-CN" altLang="zh-CN" dirty="0"/>
              <a:t>因为我们学习了一个分类器来区分正示例（即同一节点的一对增强视图）和其他节点的表示。对比方法在选择不同的组件上有所不同，例如选择正反示例的采样策略和将数据样本嵌入目标空间的编码器。上面提到的图表示学习方法往往考虑到图的结构，正数和反例分别对应于相邻节点和远处节点。</a:t>
            </a:r>
            <a:endParaRPr lang="en-US" altLang="zh-CN" dirty="0"/>
          </a:p>
          <a:p>
            <a:r>
              <a:rPr lang="zh-CN" altLang="zh-CN" dirty="0"/>
              <a:t>我们通过随机抽样每个节点周围的两个子图得到每个节点的两个不同表示。这两种表述将对应一对积极的例子</a:t>
            </a:r>
            <a:endParaRPr lang="zh-CN" altLang="en-US" dirty="0"/>
          </a:p>
        </p:txBody>
      </p:sp>
    </p:spTree>
    <p:extLst>
      <p:ext uri="{BB962C8B-B14F-4D97-AF65-F5344CB8AC3E}">
        <p14:creationId xmlns:p14="http://schemas.microsoft.com/office/powerpoint/2010/main" val="2779340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10B61C5-E146-42BA-8E8C-A951B62BEF3D}"/>
              </a:ext>
            </a:extLst>
          </p:cNvPr>
          <p:cNvSpPr>
            <a:spLocks noGrp="1"/>
          </p:cNvSpPr>
          <p:nvPr>
            <p:ph idx="1"/>
          </p:nvPr>
        </p:nvSpPr>
        <p:spPr>
          <a:xfrm>
            <a:off x="772212" y="1253331"/>
            <a:ext cx="10515600" cy="4351338"/>
          </a:xfrm>
        </p:spPr>
        <p:txBody>
          <a:bodyPr>
            <a:normAutofit lnSpcReduction="10000"/>
          </a:bodyPr>
          <a:lstStyle/>
          <a:p>
            <a:r>
              <a:rPr lang="en-US" altLang="zh-CN" sz="2400" dirty="0" err="1"/>
              <a:t>GraphCL</a:t>
            </a:r>
            <a:r>
              <a:rPr lang="zh-CN" altLang="zh-CN" sz="2400" dirty="0"/>
              <a:t>的目标是通过最大化相同节点邻域子图的两个随机扰动版本在嵌入空间中的对比损失来学习节点表示。该框架由三个主要部分组成：</a:t>
            </a:r>
            <a:r>
              <a:rPr lang="zh-CN" altLang="zh-CN" sz="2400" dirty="0">
                <a:solidFill>
                  <a:srgbClr val="FF0000"/>
                </a:solidFill>
              </a:rPr>
              <a:t>随机扰动、基于</a:t>
            </a:r>
            <a:r>
              <a:rPr lang="en-US" altLang="zh-CN" sz="2400" dirty="0">
                <a:solidFill>
                  <a:srgbClr val="FF0000"/>
                </a:solidFill>
              </a:rPr>
              <a:t>GNN</a:t>
            </a:r>
            <a:r>
              <a:rPr lang="zh-CN" altLang="zh-CN" sz="2400" dirty="0">
                <a:solidFill>
                  <a:srgbClr val="FF0000"/>
                </a:solidFill>
              </a:rPr>
              <a:t>的编码器和对比损失函数</a:t>
            </a:r>
            <a:r>
              <a:rPr lang="zh-CN" altLang="zh-CN" sz="2400" dirty="0"/>
              <a:t>。</a:t>
            </a:r>
            <a:endParaRPr lang="en-US" altLang="zh-CN" sz="2400" dirty="0"/>
          </a:p>
          <a:p>
            <a:r>
              <a:rPr lang="zh-CN" altLang="zh-CN" sz="2400" dirty="0">
                <a:solidFill>
                  <a:srgbClr val="FF0000"/>
                </a:solidFill>
              </a:rPr>
              <a:t>随机扰动</a:t>
            </a:r>
            <a:r>
              <a:rPr lang="zh-CN" altLang="en-US" sz="2400" dirty="0">
                <a:solidFill>
                  <a:srgbClr val="FF0000"/>
                </a:solidFill>
              </a:rPr>
              <a:t>：</a:t>
            </a:r>
            <a:r>
              <a:rPr lang="zh-CN" altLang="zh-CN" sz="2400" dirty="0"/>
              <a:t>我们将随机扰动应用于以每个节点为中心的</a:t>
            </a:r>
            <a:r>
              <a:rPr lang="en-US" altLang="zh-CN" sz="2400" dirty="0"/>
              <a:t>L-hop</a:t>
            </a:r>
            <a:r>
              <a:rPr lang="zh-CN" altLang="zh-CN" sz="2400" dirty="0"/>
              <a:t>子图，得到两个邻域子图，使我们可以得到同一节点的两个表示，我们将其视为正例子。在这项工作中，我们考虑同时转换节点特征和子图的连通性。利用</a:t>
            </a:r>
            <a:r>
              <a:rPr lang="en-US" altLang="zh-CN" sz="2400" dirty="0"/>
              <a:t>Bernoulli</a:t>
            </a:r>
            <a:r>
              <a:rPr lang="zh-CN" altLang="zh-CN" sz="2400" dirty="0"/>
              <a:t>分布的样本，用概率为</a:t>
            </a:r>
            <a:r>
              <a:rPr lang="en-US" altLang="zh-CN" sz="2400" dirty="0"/>
              <a:t>p</a:t>
            </a:r>
            <a:r>
              <a:rPr lang="zh-CN" altLang="zh-CN" sz="2400" dirty="0"/>
              <a:t>的随机丢弃边来变换子图结构。对于节点的固有特性，我们通过简单地对输入特性应用</a:t>
            </a:r>
            <a:r>
              <a:rPr lang="en-US" altLang="zh-CN" sz="2400" dirty="0"/>
              <a:t>dropout</a:t>
            </a:r>
            <a:r>
              <a:rPr lang="zh-CN" altLang="zh-CN" sz="2400" dirty="0"/>
              <a:t>来应用类似的策略；</a:t>
            </a:r>
            <a:endParaRPr lang="en-US" altLang="zh-CN" sz="2400" dirty="0"/>
          </a:p>
          <a:p>
            <a:r>
              <a:rPr lang="zh-CN" altLang="zh-CN" sz="2400" dirty="0">
                <a:solidFill>
                  <a:srgbClr val="FF0000"/>
                </a:solidFill>
              </a:rPr>
              <a:t>图神经网络编码器</a:t>
            </a:r>
            <a:r>
              <a:rPr lang="zh-CN" altLang="en-US" sz="2400" dirty="0">
                <a:solidFill>
                  <a:srgbClr val="FF0000"/>
                </a:solidFill>
              </a:rPr>
              <a:t>：</a:t>
            </a:r>
            <a:r>
              <a:rPr lang="zh-CN" altLang="zh-CN" sz="2400" dirty="0"/>
              <a:t>我们应用了一个基于</a:t>
            </a:r>
            <a:r>
              <a:rPr lang="en-US" altLang="zh-CN" sz="2400" dirty="0"/>
              <a:t>GNN</a:t>
            </a:r>
            <a:r>
              <a:rPr lang="zh-CN" altLang="zh-CN" sz="2400" dirty="0"/>
              <a:t>的编码器，它学习与每个节点相关联的两个转换子图的表示。</a:t>
            </a:r>
            <a:endParaRPr lang="en-US" altLang="zh-CN" sz="2400" dirty="0"/>
          </a:p>
          <a:p>
            <a:r>
              <a:rPr lang="zh-CN" altLang="en-US" sz="2400" dirty="0">
                <a:solidFill>
                  <a:srgbClr val="FF0000"/>
                </a:solidFill>
              </a:rPr>
              <a:t>对比损失函数：</a:t>
            </a:r>
            <a:r>
              <a:rPr lang="zh-CN" altLang="en-US" sz="2400" dirty="0"/>
              <a:t>我们定义了一个预测任务，即从同一节点周围的</a:t>
            </a:r>
            <a:r>
              <a:rPr lang="en-US" altLang="zh-CN" sz="2400" dirty="0"/>
              <a:t>L-hop</a:t>
            </a:r>
            <a:r>
              <a:rPr lang="zh-CN" altLang="en-US" sz="2400" dirty="0"/>
              <a:t>子图的两个变换的</a:t>
            </a:r>
            <a:r>
              <a:rPr lang="en-US" altLang="zh-CN" sz="2400" dirty="0"/>
              <a:t>GNN</a:t>
            </a:r>
            <a:r>
              <a:rPr lang="zh-CN" altLang="en-US" sz="2400" dirty="0"/>
              <a:t>表示中获得</a:t>
            </a:r>
          </a:p>
          <a:p>
            <a:endParaRPr lang="zh-CN" altLang="en-US" sz="2400" dirty="0"/>
          </a:p>
        </p:txBody>
      </p:sp>
    </p:spTree>
    <p:extLst>
      <p:ext uri="{BB962C8B-B14F-4D97-AF65-F5344CB8AC3E}">
        <p14:creationId xmlns:p14="http://schemas.microsoft.com/office/powerpoint/2010/main" val="3664603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4B74862-F833-48B7-8434-8D7A8658FC80}"/>
              </a:ext>
            </a:extLst>
          </p:cNvPr>
          <p:cNvPicPr>
            <a:picLocks noChangeAspect="1"/>
          </p:cNvPicPr>
          <p:nvPr/>
        </p:nvPicPr>
        <p:blipFill>
          <a:blip r:embed="rId2"/>
          <a:stretch>
            <a:fillRect/>
          </a:stretch>
        </p:blipFill>
        <p:spPr>
          <a:xfrm>
            <a:off x="717493" y="622170"/>
            <a:ext cx="10459075" cy="5382704"/>
          </a:xfrm>
          <a:prstGeom prst="rect">
            <a:avLst/>
          </a:prstGeom>
        </p:spPr>
      </p:pic>
    </p:spTree>
    <p:extLst>
      <p:ext uri="{BB962C8B-B14F-4D97-AF65-F5344CB8AC3E}">
        <p14:creationId xmlns:p14="http://schemas.microsoft.com/office/powerpoint/2010/main" val="3926623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DEEFD-D984-423E-874D-687511EA66E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10B61C5-E146-42BA-8E8C-A951B62BEF3D}"/>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79B9AD50-C00F-4724-B19F-06603F5FB1C5}"/>
              </a:ext>
            </a:extLst>
          </p:cNvPr>
          <p:cNvPicPr>
            <a:picLocks noChangeAspect="1"/>
          </p:cNvPicPr>
          <p:nvPr/>
        </p:nvPicPr>
        <p:blipFill>
          <a:blip r:embed="rId2"/>
          <a:stretch>
            <a:fillRect/>
          </a:stretch>
        </p:blipFill>
        <p:spPr>
          <a:xfrm>
            <a:off x="972724" y="478288"/>
            <a:ext cx="9868101" cy="5901424"/>
          </a:xfrm>
          <a:prstGeom prst="rect">
            <a:avLst/>
          </a:prstGeom>
        </p:spPr>
      </p:pic>
    </p:spTree>
    <p:extLst>
      <p:ext uri="{BB962C8B-B14F-4D97-AF65-F5344CB8AC3E}">
        <p14:creationId xmlns:p14="http://schemas.microsoft.com/office/powerpoint/2010/main" val="1351702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2D70633-404E-4D05-A7BA-0F35D5A386A6}"/>
              </a:ext>
            </a:extLst>
          </p:cNvPr>
          <p:cNvPicPr>
            <a:picLocks noChangeAspect="1"/>
          </p:cNvPicPr>
          <p:nvPr/>
        </p:nvPicPr>
        <p:blipFill>
          <a:blip r:embed="rId2"/>
          <a:stretch>
            <a:fillRect/>
          </a:stretch>
        </p:blipFill>
        <p:spPr>
          <a:xfrm>
            <a:off x="553697" y="750399"/>
            <a:ext cx="10330375" cy="5357201"/>
          </a:xfrm>
          <a:prstGeom prst="rect">
            <a:avLst/>
          </a:prstGeom>
        </p:spPr>
      </p:pic>
    </p:spTree>
    <p:extLst>
      <p:ext uri="{BB962C8B-B14F-4D97-AF65-F5344CB8AC3E}">
        <p14:creationId xmlns:p14="http://schemas.microsoft.com/office/powerpoint/2010/main" val="36649293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3007</Words>
  <Application>Microsoft Office PowerPoint</Application>
  <PresentationFormat>宽屏</PresentationFormat>
  <Paragraphs>288</Paragraphs>
  <Slides>48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48</vt:i4>
      </vt:variant>
    </vt:vector>
  </HeadingPairs>
  <TitlesOfParts>
    <vt:vector size="53" baseType="lpstr">
      <vt:lpstr>等线</vt:lpstr>
      <vt:lpstr>等线 Light</vt:lpstr>
      <vt:lpstr>Arial</vt:lpstr>
      <vt:lpstr>Times New Roman</vt:lpstr>
      <vt:lpstr>Office 主题​​</vt:lpstr>
      <vt:lpstr>PowerPoint 演示文稿</vt:lpstr>
      <vt:lpstr>GraphCL: Contrastive Self-Supervised Learning of Graph Representations </vt:lpstr>
      <vt:lpstr>背景：</vt:lpstr>
      <vt:lpstr>GraphCL：</vt:lpstr>
      <vt:lpstr>相关工作</vt:lpstr>
      <vt:lpstr>PowerPoint 演示文稿</vt:lpstr>
      <vt:lpstr>PowerPoint 演示文稿</vt:lpstr>
      <vt:lpstr>PowerPoint 演示文稿</vt:lpstr>
      <vt:lpstr>PowerPoint 演示文稿</vt:lpstr>
      <vt:lpstr>部署：</vt:lpstr>
      <vt:lpstr>结论：</vt:lpstr>
      <vt:lpstr>影响：</vt:lpstr>
      <vt:lpstr>逻辑回归（LR）</vt:lpstr>
      <vt:lpstr>PowerPoint 演示文稿</vt:lpstr>
      <vt:lpstr>二项逻辑斯蒂回归</vt:lpstr>
      <vt:lpstr>PowerPoint 演示文稿</vt:lpstr>
      <vt:lpstr>似然函数</vt:lpstr>
      <vt:lpstr>PowerPoint 演示文稿</vt:lpstr>
      <vt:lpstr>支持向量机(support vector machines.  SVM)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feng hao</dc:creator>
  <cp:lastModifiedBy>feng hao</cp:lastModifiedBy>
  <cp:revision>25</cp:revision>
  <dcterms:created xsi:type="dcterms:W3CDTF">2020-07-26T09:26:40Z</dcterms:created>
  <dcterms:modified xsi:type="dcterms:W3CDTF">2020-07-28T04:14:22Z</dcterms:modified>
</cp:coreProperties>
</file>