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3" r:id="rId3"/>
    <p:sldId id="284" r:id="rId4"/>
    <p:sldId id="285" r:id="rId5"/>
    <p:sldId id="27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C21C5-274B-45A3-957D-DCD67148C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CD5284-B290-4A66-9ABF-1A2C223FC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5141D-336A-4212-9A7E-F701B3C3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CC67-22EC-4980-B833-0EF54A9F77B4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5B0F4E-1A9D-4252-8748-F17C2B3C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880271-0692-40B8-AF69-A911761A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2B70-5ED8-4920-9C99-B0DC78A1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23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E797C-0FCC-4842-AF2E-AAA6E3A4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8EA6C3-A033-4A8A-8932-4D26F7CFB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2E2619-33CB-4FFE-ACC4-E325B990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CC67-22EC-4980-B833-0EF54A9F77B4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2F769-1C78-4566-AA23-18EDA800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A6D9E-FF3B-48FC-A786-2061AC93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2B70-5ED8-4920-9C99-B0DC78A1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92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A45795-BBC2-480C-9040-B6CDFF03B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91D30C-6809-47DD-84C6-F3E723433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B07D2D-D0DB-45D7-9D80-FA867686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CC67-22EC-4980-B833-0EF54A9F77B4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E0CCA8-8FBC-4BE5-8E00-C903E6ED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164A4-08EE-4068-8CC0-4897AB6F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2B70-5ED8-4920-9C99-B0DC78A1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46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92F3C-6B7E-4F1E-BD9B-2D7516CA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57DF7-0A4A-4A4A-998A-C97E19330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D67A63-542F-4416-88EC-BC5EDF07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CC67-22EC-4980-B833-0EF54A9F77B4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EB61FE-7FC9-4376-AF55-B40A17E12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1EF67-1770-45EE-9463-5BFECAE6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2B70-5ED8-4920-9C99-B0DC78A1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79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910DD-413B-4C5B-9E17-26AC8FB28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D323F1-7191-4A22-BE16-B2FE8D699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E2D1C-E929-4A49-A6CE-B0DD03FCF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CC67-22EC-4980-B833-0EF54A9F77B4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40048-4B1A-4176-8B5A-60DCA6973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0040AC-2810-405F-8808-0D95060F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2B70-5ED8-4920-9C99-B0DC78A1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52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A8471-FD8C-4235-A2BE-274AE5F6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F3F60-1B99-4256-90D2-769AAF08D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B29C0D-2858-4623-843A-F1662F049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461C45-335F-4349-9A06-F9643DC4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CC67-22EC-4980-B833-0EF54A9F77B4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005F3A-3D9C-40DB-A5A3-31123AE26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6842C5-34BD-4F51-91D9-02CECB6D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2B70-5ED8-4920-9C99-B0DC78A1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67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43413-16B0-4395-A7AC-6B026B6B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CDD04A-8EA3-40EB-9652-E5A1240E5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5C5FB5-8D3B-4479-99EF-83981AAFD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E5F4D1-00F6-4C1C-9CAC-776F74F94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FF7681-3EFA-4DD1-BE34-42570AA4E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8616FC-B519-4699-91E2-133DBB81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CC67-22EC-4980-B833-0EF54A9F77B4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DCB270-4257-4CC2-83DA-4884B29F2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16B1AC-43D2-4B1A-87EB-18C7F9C1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2B70-5ED8-4920-9C99-B0DC78A1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01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C1B97-D385-4C80-9576-87C9BFBC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80C551-75EB-490B-BD3E-EE2B39CE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CC67-22EC-4980-B833-0EF54A9F77B4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25C47D-9498-4B7F-9B02-EF3682D8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041152-97CE-48B5-9BAE-342EC949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2B70-5ED8-4920-9C99-B0DC78A1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61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0D9D06-BDD0-49C5-B0FF-C2DFB22B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CC67-22EC-4980-B833-0EF54A9F77B4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D58D46-C1B4-4E5B-8487-0543B2C0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0C372C-4F85-4EA0-8409-28C537B7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2B70-5ED8-4920-9C99-B0DC78A1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54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949DE-5047-4EF5-9D33-1EC6B47A0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A1622-65B7-43DC-83A8-07665D6CE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263960-F745-4F3B-8C32-F9AD2BD72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B7E068-485A-4CD6-9A04-10DAD447B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CC67-22EC-4980-B833-0EF54A9F77B4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5B074C-4C2F-47E6-BA0A-940F4A20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3B1528-F8F8-4CF6-8A7C-579D3773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2B70-5ED8-4920-9C99-B0DC78A1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45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2F7DD-423C-4C62-8D41-5E65AB89A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9DC0AD-D723-4439-9C1F-C85AA0E7D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F3452C-1E72-4EC2-B279-EF7F3DF8D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CC20C5-E38B-41D0-BE65-319178EA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CC67-22EC-4980-B833-0EF54A9F77B4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A925B8-E474-4580-A941-7AFEDDD9E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7962BF-A2D3-4103-9054-5654CA90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2B70-5ED8-4920-9C99-B0DC78A1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71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3644D4-50D1-477E-A92E-AA0573E9D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38C04D-A774-44F1-8975-08339741C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988C89-2A4E-47E7-8260-47A01AFC9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ECC67-22EC-4980-B833-0EF54A9F77B4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A38116-F989-4253-B982-0D76F7A3B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E176BE-88D0-4F03-B91C-883F24606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22B70-5ED8-4920-9C99-B0DC78A1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26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28D1124-7B32-4678-92FF-BF37FCED5B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二项逻辑斯蒂回归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133ADF9-D2F8-436B-B4ED-8589602F3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39" y="1532546"/>
            <a:ext cx="10515600" cy="4351338"/>
          </a:xfrm>
        </p:spPr>
        <p:txBody>
          <a:bodyPr/>
          <a:lstStyle/>
          <a:p>
            <a:r>
              <a:rPr lang="en-US" altLang="zh-CN" dirty="0"/>
              <a:t>Binomial logistic regression model</a:t>
            </a:r>
          </a:p>
          <a:p>
            <a:pPr lvl="1"/>
            <a:r>
              <a:rPr lang="zh-CN" altLang="en-US" dirty="0"/>
              <a:t>由条件概率</a:t>
            </a:r>
            <a:r>
              <a:rPr lang="en-US" altLang="zh-CN" dirty="0"/>
              <a:t>P(Y|X)</a:t>
            </a:r>
            <a:r>
              <a:rPr lang="zh-CN" altLang="en-US" dirty="0"/>
              <a:t>表示的分类模型</a:t>
            </a:r>
            <a:endParaRPr lang="en-US" altLang="zh-CN" dirty="0"/>
          </a:p>
          <a:p>
            <a:pPr lvl="1"/>
            <a:r>
              <a:rPr lang="zh-CN" altLang="en-US" dirty="0"/>
              <a:t>形式化为</a:t>
            </a:r>
            <a:r>
              <a:rPr lang="en-US" altLang="zh-CN" dirty="0"/>
              <a:t>logistic distribution</a:t>
            </a:r>
          </a:p>
          <a:p>
            <a:pPr lvl="1"/>
            <a:r>
              <a:rPr lang="en-US" altLang="zh-CN" dirty="0"/>
              <a:t>X</a:t>
            </a:r>
            <a:r>
              <a:rPr lang="zh-CN" altLang="en-US" dirty="0"/>
              <a:t>取实数，</a:t>
            </a:r>
            <a:r>
              <a:rPr lang="en-US" altLang="zh-CN" dirty="0"/>
              <a:t>Y</a:t>
            </a:r>
            <a:r>
              <a:rPr lang="zh-CN" altLang="en-US" dirty="0"/>
              <a:t>取值</a:t>
            </a:r>
            <a:r>
              <a:rPr lang="en-US" altLang="zh-CN" dirty="0"/>
              <a:t>1,0</a:t>
            </a:r>
          </a:p>
          <a:p>
            <a:pPr marL="393065" lvl="1" indent="0">
              <a:buNone/>
            </a:pPr>
            <a:endParaRPr lang="zh-CN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10EA0EB-B601-45BC-B45A-8102780C4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762" y="3429001"/>
            <a:ext cx="3739342" cy="16534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右箭头 3">
            <a:extLst>
              <a:ext uri="{FF2B5EF4-FFF2-40B4-BE49-F238E27FC236}">
                <a16:creationId xmlns:a16="http://schemas.microsoft.com/office/drawing/2014/main" id="{C866B832-895E-4357-8B97-FD8997A0A858}"/>
              </a:ext>
            </a:extLst>
          </p:cNvPr>
          <p:cNvSpPr/>
          <p:nvPr/>
        </p:nvSpPr>
        <p:spPr>
          <a:xfrm>
            <a:off x="5447136" y="4149080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0E9E52AE-2BA6-4C07-919B-65084264A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216" y="3429000"/>
            <a:ext cx="3512132" cy="17281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6E733E3E-EBD7-4A90-88A1-CDA8E7592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982" y="5285433"/>
            <a:ext cx="1207765" cy="447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BCB6E74A-6EFF-40CD-BEAD-6D033FC6F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136" y="5301851"/>
            <a:ext cx="2184858" cy="431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CE04B8BD-4809-419A-B6F2-FA1ACC0C2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697" y="5933505"/>
            <a:ext cx="3010835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下箭头 4">
            <a:extLst>
              <a:ext uri="{FF2B5EF4-FFF2-40B4-BE49-F238E27FC236}">
                <a16:creationId xmlns:a16="http://schemas.microsoft.com/office/drawing/2014/main" id="{F56C6ACB-BBFC-41E1-B411-D6602EAEA58A}"/>
              </a:ext>
            </a:extLst>
          </p:cNvPr>
          <p:cNvSpPr/>
          <p:nvPr/>
        </p:nvSpPr>
        <p:spPr>
          <a:xfrm flipV="1">
            <a:off x="5584483" y="4565770"/>
            <a:ext cx="212640" cy="516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31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4D1774B2-5924-4D5C-8E6D-59B0AD5A53A0}"/>
              </a:ext>
            </a:extLst>
          </p:cNvPr>
          <p:cNvSpPr txBox="1"/>
          <p:nvPr/>
        </p:nvSpPr>
        <p:spPr>
          <a:xfrm>
            <a:off x="838200" y="3615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似然函数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B3445FF1-6899-42AC-A4D9-C74EBF334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339" y="1755562"/>
            <a:ext cx="10871321" cy="4839816"/>
          </a:xfrm>
        </p:spPr>
        <p:txBody>
          <a:bodyPr>
            <a:normAutofit/>
          </a:bodyPr>
          <a:lstStyle/>
          <a:p>
            <a:r>
              <a:rPr lang="en-US" altLang="zh-CN" i="1" dirty="0"/>
              <a:t>logistic</a:t>
            </a:r>
            <a:r>
              <a:rPr lang="zh-CN" altLang="en-US" dirty="0"/>
              <a:t>分类器是由一组权值系数组成的，最关键的问题就是如何获取这组权值，通过极大似然函数估计获得，并且</a:t>
            </a:r>
            <a:r>
              <a:rPr lang="en-US" altLang="zh-CN" i="1" dirty="0" err="1"/>
              <a:t>Y</a:t>
            </a:r>
            <a:r>
              <a:rPr lang="en-US" altLang="zh-CN" dirty="0" err="1"/>
              <a:t>~</a:t>
            </a:r>
            <a:r>
              <a:rPr lang="en-US" altLang="zh-CN" i="1" dirty="0" err="1"/>
              <a:t>f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;</a:t>
            </a:r>
            <a:r>
              <a:rPr lang="en-US" altLang="zh-CN" i="1" dirty="0" err="1"/>
              <a:t>w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似然函数</a:t>
            </a:r>
            <a:r>
              <a:rPr lang="zh-CN" altLang="en-US" dirty="0"/>
              <a:t>是统计模型中参数的函数。给定输出</a:t>
            </a:r>
            <a:r>
              <a:rPr lang="en-US" altLang="zh-CN" dirty="0"/>
              <a:t>x</a:t>
            </a:r>
            <a:r>
              <a:rPr lang="zh-CN" altLang="en-US" dirty="0"/>
              <a:t>时，关于参数</a:t>
            </a:r>
            <a:r>
              <a:rPr lang="en-US" altLang="zh-CN" dirty="0"/>
              <a:t>θ</a:t>
            </a:r>
            <a:r>
              <a:rPr lang="zh-CN" altLang="en-US" dirty="0"/>
              <a:t>的似然函数</a:t>
            </a:r>
            <a:r>
              <a:rPr lang="en-US" altLang="zh-CN" dirty="0"/>
              <a:t>L(</a:t>
            </a:r>
            <a:r>
              <a:rPr lang="en-US" altLang="zh-CN" dirty="0" err="1"/>
              <a:t>θ|x</a:t>
            </a:r>
            <a:r>
              <a:rPr lang="en-US" altLang="zh-CN" dirty="0"/>
              <a:t>)</a:t>
            </a:r>
            <a:r>
              <a:rPr lang="zh-CN" altLang="en-US" dirty="0"/>
              <a:t>（在数值上）等于给定参数</a:t>
            </a:r>
            <a:r>
              <a:rPr lang="en-US" altLang="zh-CN" dirty="0"/>
              <a:t>θ</a:t>
            </a:r>
            <a:r>
              <a:rPr lang="zh-CN" altLang="en-US" dirty="0"/>
              <a:t>后变量</a:t>
            </a:r>
            <a:r>
              <a:rPr lang="en-US" altLang="zh-CN" dirty="0"/>
              <a:t>X</a:t>
            </a:r>
            <a:r>
              <a:rPr lang="zh-CN" altLang="en-US" dirty="0"/>
              <a:t>的概率：</a:t>
            </a:r>
            <a:r>
              <a:rPr lang="en-US" altLang="zh-CN" dirty="0">
                <a:solidFill>
                  <a:srgbClr val="C00000"/>
                </a:solidFill>
              </a:rPr>
              <a:t>L(</a:t>
            </a:r>
            <a:r>
              <a:rPr lang="en-US" altLang="zh-CN" dirty="0" err="1">
                <a:solidFill>
                  <a:srgbClr val="C00000"/>
                </a:solidFill>
              </a:rPr>
              <a:t>θ|x</a:t>
            </a:r>
            <a:r>
              <a:rPr lang="en-US" altLang="zh-CN" dirty="0">
                <a:solidFill>
                  <a:srgbClr val="C00000"/>
                </a:solidFill>
              </a:rPr>
              <a:t>)=P(X=</a:t>
            </a:r>
            <a:r>
              <a:rPr lang="en-US" altLang="zh-CN" dirty="0" err="1">
                <a:solidFill>
                  <a:srgbClr val="C00000"/>
                </a:solidFill>
              </a:rPr>
              <a:t>x|θ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/>
              <a:t>似然函数的重要性不是它的取值，而是当参数变化时概率密度函数到底是变大还是变小。</a:t>
            </a:r>
          </a:p>
          <a:p>
            <a:r>
              <a:rPr lang="zh-CN" altLang="en-US" dirty="0"/>
              <a:t>极大似然函数：似然函数取得最大值表示相应的参数能够使得统计模型最为合理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933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DEEFD-D984-423E-874D-687511EA6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似然函数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4398A0D-C6E8-4147-8180-193CA52515EE}"/>
              </a:ext>
            </a:extLst>
          </p:cNvPr>
          <p:cNvSpPr txBox="1">
            <a:spLocks/>
          </p:cNvSpPr>
          <p:nvPr/>
        </p:nvSpPr>
        <p:spPr>
          <a:xfrm>
            <a:off x="1613756" y="1412875"/>
            <a:ext cx="8964488" cy="4839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那么对于上述</a:t>
            </a:r>
            <a:r>
              <a:rPr lang="en-US" altLang="zh-CN" i="1" dirty="0"/>
              <a:t>m</a:t>
            </a:r>
            <a:r>
              <a:rPr lang="zh-CN" altLang="en-US" dirty="0"/>
              <a:t>个观测事件，设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其联合概率密度函数，即似然函数为：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r>
              <a:rPr lang="zh-CN" altLang="en-US" dirty="0"/>
              <a:t>目标：求出使这一似然函数的值最大的参数估，</a:t>
            </a:r>
            <a:r>
              <a:rPr lang="en-US" altLang="zh-CN" dirty="0"/>
              <a:t>w</a:t>
            </a:r>
            <a:r>
              <a:rPr lang="en-US" altLang="zh-CN" baseline="-25000" dirty="0"/>
              <a:t>1</a:t>
            </a:r>
            <a:r>
              <a:rPr lang="en-US" altLang="zh-CN" dirty="0"/>
              <a:t>,w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n</a:t>
            </a:r>
            <a:r>
              <a:rPr lang="zh-CN" altLang="en-US" dirty="0"/>
              <a:t>，使得</a:t>
            </a:r>
            <a:r>
              <a:rPr lang="en-US" altLang="zh-CN" dirty="0"/>
              <a:t>L(w)</a:t>
            </a:r>
            <a:r>
              <a:rPr lang="zh-CN" altLang="en-US" dirty="0"/>
              <a:t>取得 最大值。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L(w)</a:t>
            </a:r>
            <a:r>
              <a:rPr lang="zh-CN" altLang="en-US" dirty="0"/>
              <a:t>取对数：</a:t>
            </a:r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3A393C3-7851-46BA-B547-AE1550DC9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545" y="2005869"/>
            <a:ext cx="5518985" cy="409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23FB09C7-39B6-49ED-B698-F397B6552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120" y="3428775"/>
            <a:ext cx="3793856" cy="1000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92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6AB412A-4F40-4D8E-A9A6-AEFA97ED430F}"/>
              </a:ext>
            </a:extLst>
          </p:cNvPr>
          <p:cNvSpPr txBox="1"/>
          <p:nvPr/>
        </p:nvSpPr>
        <p:spPr>
          <a:xfrm>
            <a:off x="1024561" y="4086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模型参数估计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1BFC166-4DAD-4688-954E-B09360FA2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561" y="1734261"/>
            <a:ext cx="10515599" cy="5112568"/>
          </a:xfrm>
        </p:spPr>
        <p:txBody>
          <a:bodyPr/>
          <a:lstStyle/>
          <a:p>
            <a:r>
              <a:rPr lang="zh-CN" altLang="en-US" dirty="0"/>
              <a:t>对数似然函数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L(w)</a:t>
            </a:r>
            <a:r>
              <a:rPr lang="zh-CN" altLang="en-US" dirty="0"/>
              <a:t>求极大值，得到</a:t>
            </a:r>
            <a:r>
              <a:rPr lang="en-US" altLang="zh-CN" dirty="0"/>
              <a:t>w</a:t>
            </a:r>
            <a:r>
              <a:rPr lang="zh-CN" altLang="en-US" dirty="0"/>
              <a:t>的估计值。</a:t>
            </a:r>
            <a:endParaRPr lang="en-US" altLang="zh-CN" dirty="0"/>
          </a:p>
          <a:p>
            <a:r>
              <a:rPr lang="zh-CN" altLang="en-US" dirty="0"/>
              <a:t>通常采用梯度下降法及拟牛顿法，学到的模型：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0891583-B665-4A29-A4AD-D4293FE27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133" y="1658728"/>
            <a:ext cx="5115710" cy="2399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A77D78EC-E2D1-4328-A1A5-2A5E46A86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6" y="5458278"/>
            <a:ext cx="3312368" cy="791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DC3A140F-F2FE-4341-8ED0-CBFCEC665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812" y="5517010"/>
            <a:ext cx="3168352" cy="733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921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B37C1E6-5267-4CDC-8F93-C08A38D7D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12" y="726771"/>
            <a:ext cx="11219288" cy="278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F9D7EB2-FC45-4FAC-93D2-9C5EE40F4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210" y="4272106"/>
            <a:ext cx="9472482" cy="17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93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249</Words>
  <Application>Microsoft Office PowerPoint</Application>
  <PresentationFormat>宽屏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二项逻辑斯蒂回归</vt:lpstr>
      <vt:lpstr>PowerPoint 演示文稿</vt:lpstr>
      <vt:lpstr>似然函数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 hao</dc:creator>
  <cp:lastModifiedBy>feng hao</cp:lastModifiedBy>
  <cp:revision>15</cp:revision>
  <dcterms:created xsi:type="dcterms:W3CDTF">2020-08-02T04:04:52Z</dcterms:created>
  <dcterms:modified xsi:type="dcterms:W3CDTF">2020-08-03T16:15:49Z</dcterms:modified>
</cp:coreProperties>
</file>