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15122525" cy="21386800"/>
  <p:notesSz cx="6858000" cy="9144000"/>
  <p:defaultTextStyle>
    <a:defPPr>
      <a:defRPr lang="en-US"/>
    </a:defPPr>
    <a:lvl1pPr algn="l" rtl="0" fontAlgn="base">
      <a:spcBef>
        <a:spcPct val="0"/>
      </a:spcBef>
      <a:spcAft>
        <a:spcPct val="0"/>
      </a:spcAft>
      <a:defRPr sz="1200" kern="1200">
        <a:solidFill>
          <a:schemeClr val="tx1"/>
        </a:solidFill>
        <a:latin typeface="Arial Narrow" pitchFamily="34" charset="0"/>
        <a:ea typeface="MS PGothic" pitchFamily="34" charset="-128"/>
        <a:cs typeface="+mn-cs"/>
      </a:defRPr>
    </a:lvl1pPr>
    <a:lvl2pPr marL="227013" indent="95250" algn="l" rtl="0" fontAlgn="base">
      <a:spcBef>
        <a:spcPct val="0"/>
      </a:spcBef>
      <a:spcAft>
        <a:spcPct val="0"/>
      </a:spcAft>
      <a:defRPr sz="1200" kern="1200">
        <a:solidFill>
          <a:schemeClr val="tx1"/>
        </a:solidFill>
        <a:latin typeface="Arial Narrow" pitchFamily="34" charset="0"/>
        <a:ea typeface="MS PGothic" pitchFamily="34" charset="-128"/>
        <a:cs typeface="+mn-cs"/>
      </a:defRPr>
    </a:lvl2pPr>
    <a:lvl3pPr marL="455613" indent="188913" algn="l" rtl="0" fontAlgn="base">
      <a:spcBef>
        <a:spcPct val="0"/>
      </a:spcBef>
      <a:spcAft>
        <a:spcPct val="0"/>
      </a:spcAft>
      <a:defRPr sz="1200" kern="1200">
        <a:solidFill>
          <a:schemeClr val="tx1"/>
        </a:solidFill>
        <a:latin typeface="Arial Narrow" pitchFamily="34" charset="0"/>
        <a:ea typeface="MS PGothic" pitchFamily="34" charset="-128"/>
        <a:cs typeface="+mn-cs"/>
      </a:defRPr>
    </a:lvl3pPr>
    <a:lvl4pPr marL="684213" indent="284163" algn="l" rtl="0" fontAlgn="base">
      <a:spcBef>
        <a:spcPct val="0"/>
      </a:spcBef>
      <a:spcAft>
        <a:spcPct val="0"/>
      </a:spcAft>
      <a:defRPr sz="1200" kern="1200">
        <a:solidFill>
          <a:schemeClr val="tx1"/>
        </a:solidFill>
        <a:latin typeface="Arial Narrow" pitchFamily="34" charset="0"/>
        <a:ea typeface="MS PGothic" pitchFamily="34" charset="-128"/>
        <a:cs typeface="+mn-cs"/>
      </a:defRPr>
    </a:lvl4pPr>
    <a:lvl5pPr marL="912813" indent="377825" algn="l" rtl="0" fontAlgn="base">
      <a:spcBef>
        <a:spcPct val="0"/>
      </a:spcBef>
      <a:spcAft>
        <a:spcPct val="0"/>
      </a:spcAft>
      <a:defRPr sz="12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Arial Narrow" pitchFamily="34" charset="0"/>
        <a:ea typeface="MS PGothic" pitchFamily="34" charset="-128"/>
        <a:cs typeface="+mn-cs"/>
      </a:defRPr>
    </a:lvl6pPr>
    <a:lvl7pPr marL="2743200" algn="l" defTabSz="914400" rtl="0" eaLnBrk="1" latinLnBrk="0" hangingPunct="1">
      <a:defRPr sz="1200" kern="1200">
        <a:solidFill>
          <a:schemeClr val="tx1"/>
        </a:solidFill>
        <a:latin typeface="Arial Narrow" pitchFamily="34" charset="0"/>
        <a:ea typeface="MS PGothic" pitchFamily="34" charset="-128"/>
        <a:cs typeface="+mn-cs"/>
      </a:defRPr>
    </a:lvl7pPr>
    <a:lvl8pPr marL="3200400" algn="l" defTabSz="914400" rtl="0" eaLnBrk="1" latinLnBrk="0" hangingPunct="1">
      <a:defRPr sz="1200" kern="1200">
        <a:solidFill>
          <a:schemeClr val="tx1"/>
        </a:solidFill>
        <a:latin typeface="Arial Narrow" pitchFamily="34" charset="0"/>
        <a:ea typeface="MS PGothic" pitchFamily="34" charset="-128"/>
        <a:cs typeface="+mn-cs"/>
      </a:defRPr>
    </a:lvl8pPr>
    <a:lvl9pPr marL="3657600" algn="l" defTabSz="914400" rtl="0" eaLnBrk="1" latinLnBrk="0" hangingPunct="1">
      <a:defRPr sz="12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2725">
          <p15:clr>
            <a:srgbClr val="A4A3A4"/>
          </p15:clr>
        </p15:guide>
        <p15:guide id="2" orient="horz" pos="12155">
          <p15:clr>
            <a:srgbClr val="A4A3A4"/>
          </p15:clr>
        </p15:guide>
        <p15:guide id="3" pos="-659">
          <p15:clr>
            <a:srgbClr val="A4A3A4"/>
          </p15:clr>
        </p15:guide>
        <p15:guide id="4" pos="2828">
          <p15:clr>
            <a:srgbClr val="A4A3A4"/>
          </p15:clr>
        </p15:guide>
        <p15:guide id="5" pos="3011">
          <p15:clr>
            <a:srgbClr val="A4A3A4"/>
          </p15:clr>
        </p15:guide>
        <p15:guide id="6" pos="10167">
          <p15:clr>
            <a:srgbClr val="A4A3A4"/>
          </p15:clr>
        </p15:guide>
        <p15:guide id="7" pos="6498">
          <p15:clr>
            <a:srgbClr val="A4A3A4"/>
          </p15:clr>
        </p15:guide>
        <p15:guide id="8" pos="6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3" autoAdjust="0"/>
  </p:normalViewPr>
  <p:slideViewPr>
    <p:cSldViewPr snapToGrid="0" snapToObjects="1">
      <p:cViewPr>
        <p:scale>
          <a:sx n="50" d="100"/>
          <a:sy n="50" d="100"/>
        </p:scale>
        <p:origin x="1445" y="-2376"/>
      </p:cViewPr>
      <p:guideLst>
        <p:guide orient="horz" pos="2725"/>
        <p:guide orient="horz" pos="12155"/>
        <p:guide pos="-659"/>
        <p:guide pos="2828"/>
        <p:guide pos="3011"/>
        <p:guide pos="10167"/>
        <p:guide pos="6498"/>
        <p:guide pos="6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530E465-0A51-4CDD-B489-03F106892FA6}" type="slidenum">
              <a:rPr lang="en-US"/>
              <a:pPr>
                <a:defRPr/>
              </a:pPr>
              <a:t>‹#›</a:t>
            </a:fld>
            <a:endParaRPr lang="en-US"/>
          </a:p>
        </p:txBody>
      </p:sp>
    </p:spTree>
    <p:extLst>
      <p:ext uri="{BB962C8B-B14F-4D97-AF65-F5344CB8AC3E}">
        <p14:creationId xmlns:p14="http://schemas.microsoft.com/office/powerpoint/2010/main" val="26060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charset="-128"/>
      </a:defRPr>
    </a:lvl1pPr>
    <a:lvl2pPr marL="2270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2pPr>
    <a:lvl3pPr marL="4556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3pPr>
    <a:lvl4pPr marL="6842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4pPr>
    <a:lvl5pPr marL="9128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5pPr>
    <a:lvl6pPr marL="1141847" algn="l" defTabSz="228370" rtl="0" eaLnBrk="1" latinLnBrk="0" hangingPunct="1">
      <a:defRPr sz="600" kern="1200">
        <a:solidFill>
          <a:schemeClr val="tx1"/>
        </a:solidFill>
        <a:latin typeface="+mn-lt"/>
        <a:ea typeface="+mn-ea"/>
        <a:cs typeface="+mn-cs"/>
      </a:defRPr>
    </a:lvl6pPr>
    <a:lvl7pPr marL="1370216" algn="l" defTabSz="228370" rtl="0" eaLnBrk="1" latinLnBrk="0" hangingPunct="1">
      <a:defRPr sz="600" kern="1200">
        <a:solidFill>
          <a:schemeClr val="tx1"/>
        </a:solidFill>
        <a:latin typeface="+mn-lt"/>
        <a:ea typeface="+mn-ea"/>
        <a:cs typeface="+mn-cs"/>
      </a:defRPr>
    </a:lvl7pPr>
    <a:lvl8pPr marL="1598586" algn="l" defTabSz="228370" rtl="0" eaLnBrk="1" latinLnBrk="0" hangingPunct="1">
      <a:defRPr sz="600" kern="1200">
        <a:solidFill>
          <a:schemeClr val="tx1"/>
        </a:solidFill>
        <a:latin typeface="+mn-lt"/>
        <a:ea typeface="+mn-ea"/>
        <a:cs typeface="+mn-cs"/>
      </a:defRPr>
    </a:lvl8pPr>
    <a:lvl9pPr marL="1826955" algn="l" defTabSz="22837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fld id="{35921684-4EC0-474F-B4DC-5E82A1259E6B}" type="slidenum">
              <a:rPr lang="en-US" smtClean="0">
                <a:latin typeface="Arial" charset="0"/>
              </a:rPr>
              <a:pPr eaLnBrk="1" hangingPunct="1"/>
              <a:t>1</a:t>
            </a:fld>
            <a:endParaRPr lang="en-US">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5484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2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94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4674" y="827105"/>
            <a:ext cx="3611081" cy="2009191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766" y="827105"/>
            <a:ext cx="10769889" cy="20091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4995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71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51517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2763" y="3121681"/>
            <a:ext cx="1685838"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072620" y="3121681"/>
            <a:ext cx="168650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659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05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487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5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83486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6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39316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095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2675" y="827104"/>
            <a:ext cx="3613081"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2763" y="827104"/>
            <a:ext cx="10775892"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27388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9169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086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473600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8739" y="3121681"/>
            <a:ext cx="723616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38923" y="3121681"/>
            <a:ext cx="7236832"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35118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3204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962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240835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1792194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4270482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3543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42001" y="827104"/>
            <a:ext cx="3633754"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8739" y="827104"/>
            <a:ext cx="10839243"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4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768" y="3116023"/>
            <a:ext cx="2291352"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686138" y="3116023"/>
            <a:ext cx="2292019"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4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352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41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41236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7755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15122525" cy="264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1027" name="Rectangle 33"/>
          <p:cNvSpPr>
            <a:spLocks noChangeArrowheads="1"/>
          </p:cNvSpPr>
          <p:nvPr/>
        </p:nvSpPr>
        <p:spPr bwMode="auto">
          <a:xfrm>
            <a:off x="322263" y="3119438"/>
            <a:ext cx="4656137" cy="17799050"/>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1028" name="Rectangle 15"/>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1029" name="Rectangle 16"/>
          <p:cNvSpPr>
            <a:spLocks noGrp="1" noChangeArrowheads="1"/>
          </p:cNvSpPr>
          <p:nvPr>
            <p:ph type="body" idx="1"/>
          </p:nvPr>
        </p:nvSpPr>
        <p:spPr bwMode="auto">
          <a:xfrm>
            <a:off x="331788" y="3119438"/>
            <a:ext cx="4646612" cy="178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1030" name="Rectangle 25"/>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1031" name="Rectangle 40"/>
          <p:cNvSpPr>
            <a:spLocks noChangeArrowheads="1"/>
          </p:cNvSpPr>
          <p:nvPr/>
        </p:nvSpPr>
        <p:spPr bwMode="auto">
          <a:xfrm>
            <a:off x="10118725" y="3119438"/>
            <a:ext cx="4657725"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2" name="Rectangle 41"/>
          <p:cNvSpPr>
            <a:spLocks noChangeArrowheads="1"/>
          </p:cNvSpPr>
          <p:nvPr/>
        </p:nvSpPr>
        <p:spPr bwMode="auto">
          <a:xfrm>
            <a:off x="5221288" y="3119438"/>
            <a:ext cx="4654550"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3" name="Text Box 14"/>
          <p:cNvSpPr txBox="1">
            <a:spLocks noChangeArrowheads="1"/>
          </p:cNvSpPr>
          <p:nvPr/>
        </p:nvSpPr>
        <p:spPr bwMode="auto">
          <a:xfrm>
            <a:off x="322263" y="21107400"/>
            <a:ext cx="1652587"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373063" rtl="0" eaLnBrk="0" fontAlgn="base" hangingPunct="0">
        <a:spcBef>
          <a:spcPct val="0"/>
        </a:spcBef>
        <a:spcAft>
          <a:spcPct val="0"/>
        </a:spcAft>
        <a:defRPr sz="3600">
          <a:solidFill>
            <a:srgbClr val="FFFFFF"/>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600">
          <a:solidFill>
            <a:schemeClr val="tx2"/>
          </a:solidFill>
          <a:latin typeface="Arial Black" charset="0"/>
        </a:defRPr>
      </a:lvl6pPr>
      <a:lvl7pPr marL="456738" algn="ctr" defTabSz="374272" rtl="0" fontAlgn="base">
        <a:spcBef>
          <a:spcPct val="0"/>
        </a:spcBef>
        <a:spcAft>
          <a:spcPct val="0"/>
        </a:spcAft>
        <a:defRPr sz="3600">
          <a:solidFill>
            <a:schemeClr val="tx2"/>
          </a:solidFill>
          <a:latin typeface="Arial Black" charset="0"/>
        </a:defRPr>
      </a:lvl7pPr>
      <a:lvl8pPr marL="685108" algn="ctr" defTabSz="374272" rtl="0" fontAlgn="base">
        <a:spcBef>
          <a:spcPct val="0"/>
        </a:spcBef>
        <a:spcAft>
          <a:spcPct val="0"/>
        </a:spcAft>
        <a:defRPr sz="3600">
          <a:solidFill>
            <a:schemeClr val="tx2"/>
          </a:solidFill>
          <a:latin typeface="Arial Black" charset="0"/>
        </a:defRPr>
      </a:lvl8pPr>
      <a:lvl9pPr marL="913478" algn="ctr" defTabSz="374272" rtl="0" fontAlgn="base">
        <a:spcBef>
          <a:spcPct val="0"/>
        </a:spcBef>
        <a:spcAft>
          <a:spcPct val="0"/>
        </a:spcAft>
        <a:defRPr sz="36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2051" name="Rectangle 3"/>
          <p:cNvSpPr>
            <a:spLocks noChangeArrowheads="1"/>
          </p:cNvSpPr>
          <p:nvPr/>
        </p:nvSpPr>
        <p:spPr bwMode="auto">
          <a:xfrm>
            <a:off x="323850" y="3121025"/>
            <a:ext cx="3435350"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2"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2053" name="Rectangle 7"/>
          <p:cNvSpPr>
            <a:spLocks noGrp="1" noChangeArrowheads="1"/>
          </p:cNvSpPr>
          <p:nvPr>
            <p:ph type="body" idx="1"/>
          </p:nvPr>
        </p:nvSpPr>
        <p:spPr bwMode="auto">
          <a:xfrm>
            <a:off x="323850" y="3128963"/>
            <a:ext cx="3435350" cy="178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2055" name="Rectangle 9"/>
          <p:cNvSpPr>
            <a:spLocks noChangeArrowheads="1"/>
          </p:cNvSpPr>
          <p:nvPr/>
        </p:nvSpPr>
        <p:spPr bwMode="auto">
          <a:xfrm>
            <a:off x="3959225" y="3121025"/>
            <a:ext cx="715327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6" name="Rectangle 11"/>
          <p:cNvSpPr>
            <a:spLocks noChangeArrowheads="1"/>
          </p:cNvSpPr>
          <p:nvPr/>
        </p:nvSpPr>
        <p:spPr bwMode="auto">
          <a:xfrm>
            <a:off x="11337925" y="3121025"/>
            <a:ext cx="343852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7" name="Text Box 14"/>
          <p:cNvSpPr txBox="1">
            <a:spLocks noChangeArrowheads="1"/>
          </p:cNvSpPr>
          <p:nvPr/>
        </p:nvSpPr>
        <p:spPr bwMode="auto">
          <a:xfrm>
            <a:off x="323850" y="21115338"/>
            <a:ext cx="1651000" cy="77787"/>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3075" name="Rectangle 3"/>
          <p:cNvSpPr>
            <a:spLocks noChangeArrowheads="1"/>
          </p:cNvSpPr>
          <p:nvPr/>
        </p:nvSpPr>
        <p:spPr bwMode="auto">
          <a:xfrm>
            <a:off x="239713" y="3121025"/>
            <a:ext cx="14597062"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3076"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3077" name="Rectangle 7"/>
          <p:cNvSpPr>
            <a:spLocks noGrp="1" noChangeArrowheads="1"/>
          </p:cNvSpPr>
          <p:nvPr>
            <p:ph type="body" idx="1"/>
          </p:nvPr>
        </p:nvSpPr>
        <p:spPr bwMode="auto">
          <a:xfrm>
            <a:off x="239713" y="3121025"/>
            <a:ext cx="14536737" cy="178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3079" name="Text Box 14"/>
          <p:cNvSpPr txBox="1">
            <a:spLocks noChangeArrowheads="1"/>
          </p:cNvSpPr>
          <p:nvPr/>
        </p:nvSpPr>
        <p:spPr bwMode="auto">
          <a:xfrm>
            <a:off x="239713" y="21107400"/>
            <a:ext cx="1651000"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1609236" y="186120"/>
            <a:ext cx="10428514" cy="243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4000" dirty="0">
                <a:solidFill>
                  <a:schemeClr val="bg1"/>
                </a:solidFill>
                <a:latin typeface="Times New Roman" pitchFamily="18" charset="0"/>
                <a:cs typeface="Times New Roman" pitchFamily="18" charset="0"/>
              </a:rPr>
              <a:t>Petrol Supply System Specification and Validation Under UML-based Specification Environment (USE)</a:t>
            </a:r>
          </a:p>
          <a:p>
            <a:pPr lvl="5" algn="ctr" defTabSz="373063">
              <a:spcBef>
                <a:spcPct val="50000"/>
              </a:spcBef>
              <a:defRPr/>
            </a:pPr>
            <a:r>
              <a:rPr lang="en-US" sz="2400" dirty="0">
                <a:solidFill>
                  <a:schemeClr val="bg1"/>
                </a:solidFill>
                <a:latin typeface="Times New Roman" pitchFamily="18" charset="0"/>
                <a:cs typeface="Times New Roman" pitchFamily="18" charset="0"/>
              </a:rPr>
              <a:t>Author</a:t>
            </a:r>
            <a:r>
              <a:rPr lang="en-NZ" sz="2400" dirty="0">
                <a:solidFill>
                  <a:schemeClr val="bg1"/>
                </a:solidFill>
                <a:latin typeface="Times New Roman" pitchFamily="18" charset="0"/>
                <a:cs typeface="Times New Roman" pitchFamily="18" charset="0"/>
              </a:rPr>
              <a:t>:</a:t>
            </a:r>
            <a:r>
              <a:rPr lang="zh-CN" altLang="en-US" sz="2400" dirty="0">
                <a:solidFill>
                  <a:schemeClr val="bg1"/>
                </a:solidFill>
                <a:latin typeface="Times New Roman" pitchFamily="18" charset="0"/>
                <a:cs typeface="Times New Roman" pitchFamily="18" charset="0"/>
              </a:rPr>
              <a:t> </a:t>
            </a:r>
            <a:r>
              <a:rPr lang="en-NZ" altLang="zh-CN" sz="2400" dirty="0" err="1">
                <a:solidFill>
                  <a:schemeClr val="bg1"/>
                </a:solidFill>
                <a:latin typeface="Times New Roman" pitchFamily="18" charset="0"/>
                <a:cs typeface="Times New Roman" pitchFamily="18" charset="0"/>
              </a:rPr>
              <a:t>Heying</a:t>
            </a:r>
            <a:r>
              <a:rPr lang="en-NZ" altLang="zh-CN" sz="2400" dirty="0">
                <a:solidFill>
                  <a:schemeClr val="bg1"/>
                </a:solidFill>
                <a:latin typeface="Times New Roman" pitchFamily="18" charset="0"/>
                <a:cs typeface="Times New Roman" pitchFamily="18" charset="0"/>
              </a:rPr>
              <a:t> Cai, </a:t>
            </a:r>
            <a:r>
              <a:rPr lang="en-NZ" altLang="zh-CN" sz="2400" dirty="0" err="1">
                <a:solidFill>
                  <a:schemeClr val="bg1"/>
                </a:solidFill>
                <a:latin typeface="Times New Roman" pitchFamily="18" charset="0"/>
                <a:cs typeface="Times New Roman" pitchFamily="18" charset="0"/>
              </a:rPr>
              <a:t>Junjie</a:t>
            </a:r>
            <a:r>
              <a:rPr lang="en-NZ" altLang="zh-CN" sz="2400" dirty="0">
                <a:solidFill>
                  <a:schemeClr val="bg1"/>
                </a:solidFill>
                <a:latin typeface="Times New Roman" pitchFamily="18" charset="0"/>
                <a:cs typeface="Times New Roman" pitchFamily="18" charset="0"/>
              </a:rPr>
              <a:t> He</a:t>
            </a:r>
            <a:endParaRPr lang="en-US" sz="2400" dirty="0">
              <a:solidFill>
                <a:schemeClr val="bg1"/>
              </a:solidFill>
              <a:latin typeface="Times New Roman" pitchFamily="18" charset="0"/>
              <a:cs typeface="Times New Roman" pitchFamily="18" charset="0"/>
            </a:endParaRPr>
          </a:p>
        </p:txBody>
      </p:sp>
      <p:sp>
        <p:nvSpPr>
          <p:cNvPr id="4099" name="Text Box 471"/>
          <p:cNvSpPr txBox="1">
            <a:spLocks noChangeArrowheads="1"/>
          </p:cNvSpPr>
          <p:nvPr/>
        </p:nvSpPr>
        <p:spPr bwMode="auto">
          <a:xfrm>
            <a:off x="3238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rPr>
              <a:t>Abstract</a:t>
            </a:r>
            <a:endParaRPr lang="en-US" sz="2400" b="1" dirty="0">
              <a:solidFill>
                <a:schemeClr val="bg1"/>
              </a:solidFill>
              <a:latin typeface="Times New Roman" pitchFamily="18" charset="0"/>
              <a:cs typeface="Times New Roman" pitchFamily="18" charset="0"/>
            </a:endParaRPr>
          </a:p>
        </p:txBody>
      </p:sp>
      <p:sp>
        <p:nvSpPr>
          <p:cNvPr id="1032" name="Text Box 472"/>
          <p:cNvSpPr txBox="1">
            <a:spLocks noChangeArrowheads="1"/>
          </p:cNvSpPr>
          <p:nvPr/>
        </p:nvSpPr>
        <p:spPr bwMode="auto">
          <a:xfrm>
            <a:off x="323850" y="6503836"/>
            <a:ext cx="4654550" cy="684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defRPr/>
            </a:pPr>
            <a:r>
              <a:rPr lang="en-NZ" sz="2000" dirty="0">
                <a:solidFill>
                  <a:schemeClr val="tx2"/>
                </a:solidFill>
                <a:latin typeface="Times New Roman" pitchFamily="18" charset="0"/>
                <a:cs typeface="Times New Roman" pitchFamily="18" charset="0"/>
              </a:rPr>
              <a:t>A petrol company owns a number of petrol stations. Each petrol station consists of a number of petrol pumps. Each pump can be reset by a supervisor, after which it can pump out petrol from a common store, recording at each stage the volume and cost of petrol pumped so far. When pumping is finished, the total cost is recorded by the supervisor and subsequently paid by the customer. Each pump in a petrol station sells petrol at the same price, although this price may vary between stations. The common store can be re-stocked by the petrol company at any time. The company supplies petrol at the same cost to each station. Records are</a:t>
            </a:r>
          </a:p>
          <a:p>
            <a:pPr algn="just" eaLnBrk="1" hangingPunct="1">
              <a:defRPr/>
            </a:pPr>
            <a:r>
              <a:rPr lang="en-NZ" sz="2000" dirty="0">
                <a:solidFill>
                  <a:schemeClr val="tx2"/>
                </a:solidFill>
                <a:latin typeface="Times New Roman" pitchFamily="18" charset="0"/>
                <a:cs typeface="Times New Roman" pitchFamily="18" charset="0"/>
              </a:rPr>
              <a:t>kept of the total volume of petrol supplied to each station, as well as the outstanding amount owed by each station. The amount owed to the company by a station is paid when requested by the company.</a:t>
            </a:r>
            <a:endParaRPr lang="en-US" sz="2000" dirty="0">
              <a:solidFill>
                <a:schemeClr val="tx2"/>
              </a:solidFill>
              <a:latin typeface="Times New Roman" pitchFamily="18" charset="0"/>
              <a:cs typeface="Times New Roman" pitchFamily="18" charset="0"/>
            </a:endParaRPr>
          </a:p>
        </p:txBody>
      </p:sp>
      <p:sp>
        <p:nvSpPr>
          <p:cNvPr id="4101" name="Text Box 473"/>
          <p:cNvSpPr txBox="1">
            <a:spLocks noChangeArrowheads="1"/>
          </p:cNvSpPr>
          <p:nvPr/>
        </p:nvSpPr>
        <p:spPr bwMode="auto">
          <a:xfrm>
            <a:off x="335597" y="13414238"/>
            <a:ext cx="4656137" cy="407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Methods / Procedures</a:t>
            </a:r>
          </a:p>
        </p:txBody>
      </p:sp>
      <p:sp>
        <p:nvSpPr>
          <p:cNvPr id="4103" name="Text Box 522"/>
          <p:cNvSpPr txBox="1">
            <a:spLocks noChangeArrowheads="1"/>
          </p:cNvSpPr>
          <p:nvPr/>
        </p:nvSpPr>
        <p:spPr bwMode="auto">
          <a:xfrm>
            <a:off x="10133489" y="1610328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Future Work</a:t>
            </a:r>
          </a:p>
        </p:txBody>
      </p:sp>
      <p:sp>
        <p:nvSpPr>
          <p:cNvPr id="4104" name="Text Box 523"/>
          <p:cNvSpPr txBox="1">
            <a:spLocks noChangeArrowheads="1"/>
          </p:cNvSpPr>
          <p:nvPr/>
        </p:nvSpPr>
        <p:spPr bwMode="auto">
          <a:xfrm>
            <a:off x="5191554" y="3545214"/>
            <a:ext cx="4656137" cy="622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NZ" sz="2000" dirty="0">
                <a:solidFill>
                  <a:schemeClr val="tx2"/>
                </a:solidFill>
                <a:latin typeface="Times New Roman" pitchFamily="18" charset="0"/>
                <a:cs typeface="Times New Roman" pitchFamily="18" charset="0"/>
              </a:rPr>
              <a:t>Some unique designs have been implemented in this petrol system. First, the pump will wait for a supervisor to reset before it can online again. Second, the supervisor will record the transaction every time a customer pumped gas from a pump. While he had reset every pump in the station, he will have a chance to report the Record he has to the Station. And the Record at station side will be updated base on this. The Record at Station side is the one used to calculate how much does a station need pay to the Company. Since the company can collect bill anytime they want, the stations have been given operation </a:t>
            </a:r>
            <a:r>
              <a:rPr lang="en-NZ" sz="2000" dirty="0" err="1">
                <a:solidFill>
                  <a:schemeClr val="tx2"/>
                </a:solidFill>
                <a:latin typeface="Times New Roman" pitchFamily="18" charset="0"/>
                <a:cs typeface="Times New Roman" pitchFamily="18" charset="0"/>
              </a:rPr>
              <a:t>resetRecord</a:t>
            </a:r>
            <a:r>
              <a:rPr lang="en-NZ" sz="2000" dirty="0">
                <a:solidFill>
                  <a:schemeClr val="tx2"/>
                </a:solidFill>
                <a:latin typeface="Times New Roman" pitchFamily="18" charset="0"/>
                <a:cs typeface="Times New Roman" pitchFamily="18" charset="0"/>
              </a:rPr>
              <a:t>(), pay-Owe (</a:t>
            </a:r>
            <a:r>
              <a:rPr lang="en-NZ" sz="2000" dirty="0" err="1">
                <a:solidFill>
                  <a:schemeClr val="tx2"/>
                </a:solidFill>
                <a:latin typeface="Times New Roman" pitchFamily="18" charset="0"/>
                <a:cs typeface="Times New Roman" pitchFamily="18" charset="0"/>
              </a:rPr>
              <a:t>amount:Real</a:t>
            </a:r>
            <a:r>
              <a:rPr lang="en-NZ" sz="2000" dirty="0">
                <a:solidFill>
                  <a:schemeClr val="tx2"/>
                </a:solidFill>
                <a:latin typeface="Times New Roman" pitchFamily="18" charset="0"/>
                <a:cs typeface="Times New Roman" pitchFamily="18" charset="0"/>
              </a:rPr>
              <a:t>) and restock (</a:t>
            </a:r>
            <a:r>
              <a:rPr lang="en-NZ" sz="2000" dirty="0" err="1">
                <a:solidFill>
                  <a:schemeClr val="tx2"/>
                </a:solidFill>
                <a:latin typeface="Times New Roman" pitchFamily="18" charset="0"/>
                <a:cs typeface="Times New Roman" pitchFamily="18" charset="0"/>
              </a:rPr>
              <a:t>volume:Real</a:t>
            </a:r>
            <a:r>
              <a:rPr lang="en-NZ" sz="2000" dirty="0">
                <a:solidFill>
                  <a:schemeClr val="tx2"/>
                </a:solidFill>
                <a:latin typeface="Times New Roman" pitchFamily="18" charset="0"/>
                <a:cs typeface="Times New Roman" pitchFamily="18" charset="0"/>
              </a:rPr>
              <a:t>) to simulate the real scenario.</a:t>
            </a:r>
            <a:endParaRPr lang="en-US" sz="2000" dirty="0">
              <a:solidFill>
                <a:schemeClr val="tx2"/>
              </a:solidFill>
              <a:latin typeface="Times New Roman" pitchFamily="18" charset="0"/>
              <a:cs typeface="Times New Roman" pitchFamily="18" charset="0"/>
            </a:endParaRPr>
          </a:p>
        </p:txBody>
      </p:sp>
      <p:sp>
        <p:nvSpPr>
          <p:cNvPr id="4125" name="Text Box 545"/>
          <p:cNvSpPr txBox="1">
            <a:spLocks noChangeArrowheads="1"/>
          </p:cNvSpPr>
          <p:nvPr/>
        </p:nvSpPr>
        <p:spPr bwMode="auto">
          <a:xfrm>
            <a:off x="5234781" y="3140103"/>
            <a:ext cx="4654550"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Design</a:t>
            </a:r>
          </a:p>
        </p:txBody>
      </p:sp>
      <p:sp>
        <p:nvSpPr>
          <p:cNvPr id="4127" name="Text Box 561"/>
          <p:cNvSpPr txBox="1">
            <a:spLocks noChangeArrowheads="1"/>
          </p:cNvSpPr>
          <p:nvPr/>
        </p:nvSpPr>
        <p:spPr bwMode="auto">
          <a:xfrm>
            <a:off x="10118249" y="10610389"/>
            <a:ext cx="4666475"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altLang="zh-CN" sz="2400" b="1" dirty="0">
                <a:solidFill>
                  <a:schemeClr val="bg1"/>
                </a:solidFill>
                <a:latin typeface="Times New Roman" pitchFamily="18" charset="0"/>
                <a:cs typeface="Times New Roman" pitchFamily="18" charset="0"/>
              </a:rPr>
              <a:t>Validation</a:t>
            </a:r>
            <a:endParaRPr lang="en-US" sz="2400" b="1" dirty="0">
              <a:solidFill>
                <a:schemeClr val="bg1"/>
              </a:solidFill>
              <a:latin typeface="Times New Roman" pitchFamily="18" charset="0"/>
              <a:cs typeface="Times New Roman" pitchFamily="18" charset="0"/>
            </a:endParaRPr>
          </a:p>
        </p:txBody>
      </p:sp>
      <p:sp>
        <p:nvSpPr>
          <p:cNvPr id="4129" name="Text Box 563"/>
          <p:cNvSpPr txBox="1">
            <a:spLocks noChangeArrowheads="1"/>
          </p:cNvSpPr>
          <p:nvPr/>
        </p:nvSpPr>
        <p:spPr bwMode="auto">
          <a:xfrm>
            <a:off x="10130790" y="18209477"/>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Bibliography / References</a:t>
            </a:r>
          </a:p>
        </p:txBody>
      </p:sp>
      <p:sp>
        <p:nvSpPr>
          <p:cNvPr id="4131" name="Text Box 565"/>
          <p:cNvSpPr txBox="1">
            <a:spLocks noChangeArrowheads="1"/>
          </p:cNvSpPr>
          <p:nvPr/>
        </p:nvSpPr>
        <p:spPr bwMode="auto">
          <a:xfrm>
            <a:off x="10118249" y="16365419"/>
            <a:ext cx="4632325" cy="191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IN" sz="2000" dirty="0">
                <a:solidFill>
                  <a:schemeClr val="tx2"/>
                </a:solidFill>
                <a:latin typeface="Times New Roman" pitchFamily="18" charset="0"/>
                <a:cs typeface="Times New Roman" pitchFamily="18" charset="0"/>
              </a:rPr>
              <a:t>It is obvious that restock is not likely to happen during night time. Further information such as time constraint can be added into the model which can make it closer to real life.</a:t>
            </a:r>
          </a:p>
        </p:txBody>
      </p:sp>
      <p:sp>
        <p:nvSpPr>
          <p:cNvPr id="4134" name="AutoShape 106" descr="Image result for Flow chart image"/>
          <p:cNvSpPr>
            <a:spLocks noChangeAspect="1" noChangeArrowheads="1"/>
          </p:cNvSpPr>
          <p:nvPr/>
        </p:nvSpPr>
        <p:spPr bwMode="auto">
          <a:xfrm>
            <a:off x="1270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35" name="AutoShape 109" descr="Image result for Flow chart image"/>
          <p:cNvSpPr>
            <a:spLocks noChangeAspect="1" noChangeArrowheads="1"/>
          </p:cNvSpPr>
          <p:nvPr/>
        </p:nvSpPr>
        <p:spPr bwMode="auto">
          <a:xfrm>
            <a:off x="2794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4136" name="Picture 110"/>
          <p:cNvPicPr>
            <a:picLocks noChangeAspect="1" noChangeArrowheads="1"/>
          </p:cNvPicPr>
          <p:nvPr/>
        </p:nvPicPr>
        <p:blipFill>
          <a:blip r:embed="rId3"/>
          <a:stretch>
            <a:fillRect/>
          </a:stretch>
        </p:blipFill>
        <p:spPr bwMode="auto">
          <a:xfrm>
            <a:off x="515461" y="18105707"/>
            <a:ext cx="4306570" cy="232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7" name="TextBox 5"/>
          <p:cNvSpPr txBox="1">
            <a:spLocks noChangeArrowheads="1"/>
          </p:cNvSpPr>
          <p:nvPr/>
        </p:nvSpPr>
        <p:spPr bwMode="auto">
          <a:xfrm>
            <a:off x="1096167" y="20429405"/>
            <a:ext cx="31115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dirty="0"/>
              <a:t>Figure 1, Overview of the Specification Workflow [1]</a:t>
            </a:r>
            <a:endParaRPr lang="en-IN" dirty="0"/>
          </a:p>
        </p:txBody>
      </p:sp>
      <p:sp>
        <p:nvSpPr>
          <p:cNvPr id="32" name="Rectangle 5"/>
          <p:cNvSpPr>
            <a:spLocks noChangeArrowheads="1"/>
          </p:cNvSpPr>
          <p:nvPr/>
        </p:nvSpPr>
        <p:spPr bwMode="auto">
          <a:xfrm>
            <a:off x="9706655" y="1773880"/>
            <a:ext cx="5412468" cy="83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3200" dirty="0">
                <a:solidFill>
                  <a:schemeClr val="bg1"/>
                </a:solidFill>
                <a:latin typeface="Arial Black" pitchFamily="34" charset="0"/>
              </a:rPr>
              <a:t> </a:t>
            </a:r>
            <a:r>
              <a:rPr lang="en-US" sz="2000" dirty="0">
                <a:solidFill>
                  <a:schemeClr val="bg1"/>
                </a:solidFill>
                <a:latin typeface="Arial Black" pitchFamily="34" charset="0"/>
              </a:rPr>
              <a:t>SOFTENG 752 - 2018 Assignment 2 </a:t>
            </a:r>
          </a:p>
        </p:txBody>
      </p:sp>
      <p:sp>
        <p:nvSpPr>
          <p:cNvPr id="4141" name="Rectangle 2"/>
          <p:cNvSpPr>
            <a:spLocks noChangeArrowheads="1"/>
          </p:cNvSpPr>
          <p:nvPr/>
        </p:nvSpPr>
        <p:spPr bwMode="auto">
          <a:xfrm>
            <a:off x="330200" y="14099210"/>
            <a:ext cx="465137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dirty="0">
                <a:solidFill>
                  <a:schemeClr val="tx2"/>
                </a:solidFill>
                <a:latin typeface="Times New Roman" pitchFamily="18" charset="0"/>
                <a:cs typeface="Times New Roman" pitchFamily="18" charset="0"/>
              </a:rPr>
              <a:t>Firstly, the structure of the petrol supply system in terms of classifiers and the relations between them are described in class diagrams based on UML language. After the static structure of a model has been specified, object diagrams paired with OCL constraint were used to described a snap-shot of the system during runtime. [2]</a:t>
            </a:r>
          </a:p>
          <a:p>
            <a:pPr algn="just"/>
            <a:r>
              <a:rPr lang="en-US" sz="2000" dirty="0">
                <a:solidFill>
                  <a:schemeClr val="tx2"/>
                </a:solidFill>
                <a:latin typeface="Times New Roman" pitchFamily="18" charset="0"/>
                <a:cs typeface="Times New Roman" pitchFamily="18" charset="0"/>
              </a:rPr>
              <a:t>Based on UML and OCL, USE was used as the environment to validate our model. A general view of the USE approach is shown in figure 1.</a:t>
            </a:r>
          </a:p>
          <a:p>
            <a:pPr algn="just"/>
            <a:endParaRPr lang="en-IN" sz="2000" dirty="0">
              <a:solidFill>
                <a:schemeClr val="tx2"/>
              </a:solidFill>
              <a:latin typeface="Times New Roman" pitchFamily="18" charset="0"/>
              <a:cs typeface="Times New Roman" pitchFamily="18" charset="0"/>
            </a:endParaRPr>
          </a:p>
        </p:txBody>
      </p:sp>
      <p:sp>
        <p:nvSpPr>
          <p:cNvPr id="4143" name="TextBox 2"/>
          <p:cNvSpPr txBox="1">
            <a:spLocks noChangeArrowheads="1"/>
          </p:cNvSpPr>
          <p:nvPr/>
        </p:nvSpPr>
        <p:spPr bwMode="auto">
          <a:xfrm>
            <a:off x="10184149" y="18621616"/>
            <a:ext cx="46005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US" sz="2000" b="1" dirty="0">
                <a:solidFill>
                  <a:schemeClr val="tx2"/>
                </a:solidFill>
                <a:latin typeface="Times New Roman" pitchFamily="18" charset="0"/>
                <a:cs typeface="Times New Roman" pitchFamily="18" charset="0"/>
              </a:rPr>
              <a:t>[1]</a:t>
            </a:r>
            <a:r>
              <a:rPr lang="en-US" sz="2000" dirty="0">
                <a:solidFill>
                  <a:schemeClr val="tx2"/>
                </a:solidFill>
                <a:latin typeface="Times New Roman" pitchFamily="18" charset="0"/>
                <a:cs typeface="Times New Roman" pitchFamily="18" charset="0"/>
              </a:rPr>
              <a:t> Database Systems Group, </a:t>
            </a:r>
            <a:r>
              <a:rPr lang="en-US" sz="2000" i="1" dirty="0">
                <a:solidFill>
                  <a:schemeClr val="tx2"/>
                </a:solidFill>
                <a:latin typeface="Times New Roman" pitchFamily="18" charset="0"/>
                <a:cs typeface="Times New Roman" pitchFamily="18" charset="0"/>
              </a:rPr>
              <a:t>USE a UML based Specification Environment Preliminary Version 0.1. </a:t>
            </a:r>
            <a:r>
              <a:rPr lang="en-US" sz="2000" dirty="0">
                <a:solidFill>
                  <a:schemeClr val="tx2"/>
                </a:solidFill>
                <a:latin typeface="Times New Roman" pitchFamily="18" charset="0"/>
                <a:cs typeface="Times New Roman" pitchFamily="18" charset="0"/>
              </a:rPr>
              <a:t>Bremen University, May 1978. </a:t>
            </a:r>
          </a:p>
          <a:p>
            <a:pPr algn="just" eaLnBrk="1" hangingPunct="1"/>
            <a:r>
              <a:rPr lang="en-US" sz="2000" b="1" dirty="0">
                <a:solidFill>
                  <a:schemeClr val="tx2"/>
                </a:solidFill>
                <a:latin typeface="Times New Roman" pitchFamily="18" charset="0"/>
                <a:cs typeface="Times New Roman" pitchFamily="18" charset="0"/>
              </a:rPr>
              <a:t>[2]</a:t>
            </a:r>
            <a:r>
              <a:rPr lang="en-US" sz="2000" dirty="0">
                <a:solidFill>
                  <a:schemeClr val="tx2"/>
                </a:solidFill>
                <a:latin typeface="Times New Roman" pitchFamily="18" charset="0"/>
                <a:cs typeface="Times New Roman" pitchFamily="18" charset="0"/>
              </a:rPr>
              <a:t> </a:t>
            </a:r>
            <a:r>
              <a:rPr lang="en-NZ" sz="2000" dirty="0" err="1">
                <a:solidFill>
                  <a:schemeClr val="tx2"/>
                </a:solidFill>
                <a:latin typeface="Times New Roman" pitchFamily="18" charset="0"/>
                <a:cs typeface="Times New Roman" pitchFamily="18" charset="0"/>
              </a:rPr>
              <a:t>Kyas</a:t>
            </a:r>
            <a:r>
              <a:rPr lang="en-NZ" sz="2000" dirty="0">
                <a:solidFill>
                  <a:schemeClr val="tx2"/>
                </a:solidFill>
                <a:latin typeface="Times New Roman" pitchFamily="18" charset="0"/>
                <a:cs typeface="Times New Roman" pitchFamily="18" charset="0"/>
              </a:rPr>
              <a:t>, Marcel. (2018). Verifying OCL specifications of UML models : tool support and compositionality. </a:t>
            </a:r>
            <a:endParaRPr lang="en-US" sz="2000" dirty="0">
              <a:solidFill>
                <a:schemeClr val="tx2"/>
              </a:solidFill>
              <a:latin typeface="Times New Roman" pitchFamily="18" charset="0"/>
              <a:cs typeface="Times New Roman" pitchFamily="18" charset="0"/>
            </a:endParaRPr>
          </a:p>
        </p:txBody>
      </p:sp>
      <p:sp>
        <p:nvSpPr>
          <p:cNvPr id="23" name="Text Box 561">
            <a:extLst>
              <a:ext uri="{FF2B5EF4-FFF2-40B4-BE49-F238E27FC236}">
                <a16:creationId xmlns:a16="http://schemas.microsoft.com/office/drawing/2014/main" id="{FB77FAD9-ACAA-4651-A98C-47EEC518C605}"/>
              </a:ext>
            </a:extLst>
          </p:cNvPr>
          <p:cNvSpPr txBox="1">
            <a:spLocks noChangeArrowheads="1"/>
          </p:cNvSpPr>
          <p:nvPr/>
        </p:nvSpPr>
        <p:spPr bwMode="auto">
          <a:xfrm>
            <a:off x="5222306" y="9924627"/>
            <a:ext cx="4635659"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Class Diagram</a:t>
            </a:r>
          </a:p>
        </p:txBody>
      </p:sp>
      <p:sp>
        <p:nvSpPr>
          <p:cNvPr id="25" name="Text Box 471">
            <a:extLst>
              <a:ext uri="{FF2B5EF4-FFF2-40B4-BE49-F238E27FC236}">
                <a16:creationId xmlns:a16="http://schemas.microsoft.com/office/drawing/2014/main" id="{5D106A23-7EC7-420B-B5F5-C48D2C0FD339}"/>
              </a:ext>
            </a:extLst>
          </p:cNvPr>
          <p:cNvSpPr txBox="1">
            <a:spLocks noChangeArrowheads="1"/>
          </p:cNvSpPr>
          <p:nvPr/>
        </p:nvSpPr>
        <p:spPr bwMode="auto">
          <a:xfrm>
            <a:off x="334487" y="6123660"/>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rPr>
              <a:t> </a:t>
            </a:r>
            <a:r>
              <a:rPr lang="en-US" sz="2400" b="1">
                <a:solidFill>
                  <a:schemeClr val="bg1"/>
                </a:solidFill>
                <a:latin typeface="Times New Roman" pitchFamily="18" charset="0"/>
                <a:cs typeface="Times New Roman" pitchFamily="18" charset="0"/>
              </a:rPr>
              <a:t>Introduction</a:t>
            </a:r>
          </a:p>
        </p:txBody>
      </p:sp>
      <p:sp>
        <p:nvSpPr>
          <p:cNvPr id="26" name="Text Box 472">
            <a:extLst>
              <a:ext uri="{FF2B5EF4-FFF2-40B4-BE49-F238E27FC236}">
                <a16:creationId xmlns:a16="http://schemas.microsoft.com/office/drawing/2014/main" id="{48AFC2E7-B75B-46AA-9DB7-5A0CFA32688A}"/>
              </a:ext>
            </a:extLst>
          </p:cNvPr>
          <p:cNvSpPr txBox="1">
            <a:spLocks noChangeArrowheads="1"/>
          </p:cNvSpPr>
          <p:nvPr/>
        </p:nvSpPr>
        <p:spPr bwMode="auto">
          <a:xfrm>
            <a:off x="297178" y="3545214"/>
            <a:ext cx="4654550" cy="25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defRPr/>
            </a:pPr>
            <a:r>
              <a:rPr lang="en-US" sz="2000" b="1" i="1" dirty="0">
                <a:solidFill>
                  <a:schemeClr val="tx2"/>
                </a:solidFill>
                <a:latin typeface="Times New Roman" pitchFamily="18" charset="0"/>
                <a:cs typeface="Times New Roman" pitchFamily="18" charset="0"/>
              </a:rPr>
              <a:t>This poster describes the specification </a:t>
            </a:r>
            <a:r>
              <a:rPr lang="en-US" altLang="zh-CN" sz="2000" b="1" i="1" dirty="0">
                <a:solidFill>
                  <a:schemeClr val="tx2"/>
                </a:solidFill>
                <a:latin typeface="Times New Roman" pitchFamily="18" charset="0"/>
                <a:cs typeface="Times New Roman" pitchFamily="18" charset="0"/>
              </a:rPr>
              <a:t>and validation</a:t>
            </a:r>
            <a:r>
              <a:rPr lang="en-US" sz="2000" b="1" i="1" dirty="0">
                <a:solidFill>
                  <a:schemeClr val="tx2"/>
                </a:solidFill>
                <a:latin typeface="Times New Roman" pitchFamily="18" charset="0"/>
                <a:cs typeface="Times New Roman" pitchFamily="18" charset="0"/>
              </a:rPr>
              <a:t> of a petrol supply system with supports from Unified Modeling Language (UML), and Object </a:t>
            </a:r>
            <a:r>
              <a:rPr lang="en-US" altLang="zh-CN" sz="2000" b="1" i="1" dirty="0">
                <a:solidFill>
                  <a:schemeClr val="tx2"/>
                </a:solidFill>
                <a:latin typeface="Times New Roman" pitchFamily="18" charset="0"/>
                <a:cs typeface="Times New Roman" pitchFamily="18" charset="0"/>
              </a:rPr>
              <a:t>Constraint Language (OCL) </a:t>
            </a:r>
            <a:r>
              <a:rPr lang="en-US" sz="2000" b="1" i="1" dirty="0">
                <a:solidFill>
                  <a:schemeClr val="tx2"/>
                </a:solidFill>
                <a:latin typeface="Times New Roman" pitchFamily="18" charset="0"/>
                <a:cs typeface="Times New Roman" pitchFamily="18" charset="0"/>
              </a:rPr>
              <a:t>under UML-based Specification Environment (USE).</a:t>
            </a:r>
          </a:p>
        </p:txBody>
      </p:sp>
      <p:sp>
        <p:nvSpPr>
          <p:cNvPr id="27" name="Text Box 564">
            <a:extLst>
              <a:ext uri="{FF2B5EF4-FFF2-40B4-BE49-F238E27FC236}">
                <a16:creationId xmlns:a16="http://schemas.microsoft.com/office/drawing/2014/main" id="{13EA9F1F-78B8-44FE-A643-C16FCA2F3B66}"/>
              </a:ext>
            </a:extLst>
          </p:cNvPr>
          <p:cNvSpPr txBox="1">
            <a:spLocks noChangeArrowheads="1"/>
          </p:cNvSpPr>
          <p:nvPr/>
        </p:nvSpPr>
        <p:spPr bwMode="auto">
          <a:xfrm>
            <a:off x="5234781" y="10434379"/>
            <a:ext cx="4632325" cy="437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NZ" sz="2000" dirty="0">
                <a:solidFill>
                  <a:schemeClr val="tx2"/>
                </a:solidFill>
                <a:latin typeface="Times New Roman" pitchFamily="18" charset="0"/>
                <a:cs typeface="Times New Roman" pitchFamily="18" charset="0"/>
              </a:rPr>
              <a:t>Class diagram describes the relationship between classes, and it can also provide the role name for easy observation. Start from the head - company; They own stations and sale gasoline to stations with a static wholesale price. They collect the bill from stations when they require them to do so. While that happens, Station::</a:t>
            </a:r>
            <a:r>
              <a:rPr lang="en-NZ" sz="2000" dirty="0" err="1">
                <a:solidFill>
                  <a:schemeClr val="tx2"/>
                </a:solidFill>
                <a:latin typeface="Times New Roman" pitchFamily="18" charset="0"/>
                <a:cs typeface="Times New Roman" pitchFamily="18" charset="0"/>
              </a:rPr>
              <a:t>payOwe</a:t>
            </a:r>
            <a:r>
              <a:rPr lang="en-NZ" sz="2000" dirty="0">
                <a:solidFill>
                  <a:schemeClr val="tx2"/>
                </a:solidFill>
                <a:latin typeface="Times New Roman" pitchFamily="18" charset="0"/>
                <a:cs typeface="Times New Roman" pitchFamily="18" charset="0"/>
              </a:rPr>
              <a:t> handles the situation. Pre/Post-conditions are used to ensure Station have money to pay, and Station holds a Record. This Record at Station gets cleared after they pay off the bill.</a:t>
            </a:r>
            <a:endParaRPr lang="en-IN" sz="2000" dirty="0">
              <a:solidFill>
                <a:schemeClr val="tx2"/>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9C908333-632B-4BA5-968B-849DB5BB77F2}"/>
              </a:ext>
            </a:extLst>
          </p:cNvPr>
          <p:cNvPicPr>
            <a:picLocks noChangeAspect="1"/>
          </p:cNvPicPr>
          <p:nvPr/>
        </p:nvPicPr>
        <p:blipFill>
          <a:blip r:embed="rId4"/>
          <a:stretch>
            <a:fillRect/>
          </a:stretch>
        </p:blipFill>
        <p:spPr>
          <a:xfrm rot="5400000">
            <a:off x="4893939" y="15985625"/>
            <a:ext cx="5572350" cy="3622358"/>
          </a:xfrm>
          <a:prstGeom prst="rect">
            <a:avLst/>
          </a:prstGeom>
        </p:spPr>
      </p:pic>
      <p:sp>
        <p:nvSpPr>
          <p:cNvPr id="30" name="Text Box 522">
            <a:extLst>
              <a:ext uri="{FF2B5EF4-FFF2-40B4-BE49-F238E27FC236}">
                <a16:creationId xmlns:a16="http://schemas.microsoft.com/office/drawing/2014/main" id="{247F0259-3113-4B20-A694-B642460C536C}"/>
              </a:ext>
            </a:extLst>
          </p:cNvPr>
          <p:cNvSpPr txBox="1">
            <a:spLocks noChangeArrowheads="1"/>
          </p:cNvSpPr>
          <p:nvPr/>
        </p:nvSpPr>
        <p:spPr bwMode="auto">
          <a:xfrm>
            <a:off x="10130790" y="3140103"/>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pitchFamily="18" charset="0"/>
                <a:cs typeface="Times New Roman" pitchFamily="18" charset="0"/>
              </a:rPr>
              <a:t>Object Diagram</a:t>
            </a:r>
          </a:p>
        </p:txBody>
      </p:sp>
      <p:sp>
        <p:nvSpPr>
          <p:cNvPr id="33" name="TextBox 5">
            <a:extLst>
              <a:ext uri="{FF2B5EF4-FFF2-40B4-BE49-F238E27FC236}">
                <a16:creationId xmlns:a16="http://schemas.microsoft.com/office/drawing/2014/main" id="{54DEFC90-97D1-460B-80D1-2F8C19E29FC9}"/>
              </a:ext>
            </a:extLst>
          </p:cNvPr>
          <p:cNvSpPr txBox="1">
            <a:spLocks noChangeArrowheads="1"/>
          </p:cNvSpPr>
          <p:nvPr/>
        </p:nvSpPr>
        <p:spPr bwMode="auto">
          <a:xfrm rot="5400000">
            <a:off x="4736759" y="17658304"/>
            <a:ext cx="1668714"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dirty="0"/>
              <a:t>Figure 2, Class Diagram</a:t>
            </a:r>
            <a:endParaRPr lang="en-IN" dirty="0"/>
          </a:p>
        </p:txBody>
      </p:sp>
      <p:sp>
        <p:nvSpPr>
          <p:cNvPr id="34" name="Text Box 564">
            <a:extLst>
              <a:ext uri="{FF2B5EF4-FFF2-40B4-BE49-F238E27FC236}">
                <a16:creationId xmlns:a16="http://schemas.microsoft.com/office/drawing/2014/main" id="{64BD5A63-8C98-4382-826F-9D3800F65428}"/>
              </a:ext>
            </a:extLst>
          </p:cNvPr>
          <p:cNvSpPr txBox="1">
            <a:spLocks noChangeArrowheads="1"/>
          </p:cNvSpPr>
          <p:nvPr/>
        </p:nvSpPr>
        <p:spPr bwMode="auto">
          <a:xfrm>
            <a:off x="10096726" y="3594595"/>
            <a:ext cx="4632325" cy="222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NZ" sz="2000" dirty="0">
                <a:solidFill>
                  <a:schemeClr val="tx2"/>
                </a:solidFill>
                <a:latin typeface="Times New Roman" pitchFamily="18" charset="0"/>
                <a:cs typeface="Times New Roman" pitchFamily="18" charset="0"/>
              </a:rPr>
              <a:t>Partial view of object diagram is </a:t>
            </a:r>
            <a:r>
              <a:rPr lang="en-US" altLang="zh-CN" sz="2000" dirty="0">
                <a:solidFill>
                  <a:schemeClr val="tx2"/>
                </a:solidFill>
                <a:latin typeface="Times New Roman" pitchFamily="18" charset="0"/>
                <a:cs typeface="Times New Roman" pitchFamily="18" charset="0"/>
              </a:rPr>
              <a:t>shown in figure 3. It </a:t>
            </a:r>
            <a:r>
              <a:rPr lang="en-NZ" sz="2000" dirty="0">
                <a:solidFill>
                  <a:schemeClr val="tx2"/>
                </a:solidFill>
                <a:latin typeface="Times New Roman" pitchFamily="18" charset="0"/>
                <a:cs typeface="Times New Roman" pitchFamily="18" charset="0"/>
              </a:rPr>
              <a:t>demonstrates the idea of the implementation of this petrol station. In this diagram, we create instances for each class to explain how the petrol station work.</a:t>
            </a:r>
            <a:endParaRPr lang="en-IN" sz="2000" dirty="0">
              <a:solidFill>
                <a:schemeClr val="tx2"/>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A5252808-B7A1-4E14-9387-8F54503E8DA9}"/>
              </a:ext>
            </a:extLst>
          </p:cNvPr>
          <p:cNvPicPr>
            <a:picLocks noChangeAspect="1"/>
          </p:cNvPicPr>
          <p:nvPr/>
        </p:nvPicPr>
        <p:blipFill>
          <a:blip r:embed="rId5"/>
          <a:stretch>
            <a:fillRect/>
          </a:stretch>
        </p:blipFill>
        <p:spPr>
          <a:xfrm>
            <a:off x="10359717" y="5645196"/>
            <a:ext cx="4106341" cy="4602592"/>
          </a:xfrm>
          <a:prstGeom prst="rect">
            <a:avLst/>
          </a:prstGeom>
        </p:spPr>
      </p:pic>
      <p:sp>
        <p:nvSpPr>
          <p:cNvPr id="39" name="TextBox 5">
            <a:extLst>
              <a:ext uri="{FF2B5EF4-FFF2-40B4-BE49-F238E27FC236}">
                <a16:creationId xmlns:a16="http://schemas.microsoft.com/office/drawing/2014/main" id="{3CCB8D80-1023-4CE2-8621-762894CBABF6}"/>
              </a:ext>
            </a:extLst>
          </p:cNvPr>
          <p:cNvSpPr txBox="1">
            <a:spLocks noChangeArrowheads="1"/>
          </p:cNvSpPr>
          <p:nvPr/>
        </p:nvSpPr>
        <p:spPr bwMode="auto">
          <a:xfrm>
            <a:off x="11538285" y="10295880"/>
            <a:ext cx="17967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dirty="0"/>
              <a:t>Figure 3, Object Diagram</a:t>
            </a:r>
            <a:endParaRPr lang="en-IN" dirty="0"/>
          </a:p>
        </p:txBody>
      </p:sp>
      <p:pic>
        <p:nvPicPr>
          <p:cNvPr id="11" name="Picture 10">
            <a:extLst>
              <a:ext uri="{FF2B5EF4-FFF2-40B4-BE49-F238E27FC236}">
                <a16:creationId xmlns:a16="http://schemas.microsoft.com/office/drawing/2014/main" id="{344C003C-5E92-4C5C-B6DD-18CFE1ACF30F}"/>
              </a:ext>
            </a:extLst>
          </p:cNvPr>
          <p:cNvPicPr>
            <a:picLocks noChangeAspect="1"/>
          </p:cNvPicPr>
          <p:nvPr/>
        </p:nvPicPr>
        <p:blipFill>
          <a:blip r:embed="rId6"/>
          <a:stretch>
            <a:fillRect/>
          </a:stretch>
        </p:blipFill>
        <p:spPr>
          <a:xfrm>
            <a:off x="10378653" y="12360459"/>
            <a:ext cx="4116941" cy="3577267"/>
          </a:xfrm>
          <a:prstGeom prst="rect">
            <a:avLst/>
          </a:prstGeom>
        </p:spPr>
      </p:pic>
      <p:sp>
        <p:nvSpPr>
          <p:cNvPr id="42" name="Text Box 565">
            <a:extLst>
              <a:ext uri="{FF2B5EF4-FFF2-40B4-BE49-F238E27FC236}">
                <a16:creationId xmlns:a16="http://schemas.microsoft.com/office/drawing/2014/main" id="{A617B42F-B4EF-4648-AD1A-BC8F4ECB9A5D}"/>
              </a:ext>
            </a:extLst>
          </p:cNvPr>
          <p:cNvSpPr txBox="1">
            <a:spLocks noChangeArrowheads="1"/>
          </p:cNvSpPr>
          <p:nvPr/>
        </p:nvSpPr>
        <p:spPr bwMode="auto">
          <a:xfrm>
            <a:off x="10048620" y="10906025"/>
            <a:ext cx="4632325" cy="160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NZ" sz="2000" dirty="0">
                <a:solidFill>
                  <a:schemeClr val="tx2"/>
                </a:solidFill>
                <a:latin typeface="Times New Roman" pitchFamily="18" charset="0"/>
                <a:cs typeface="Times New Roman" pitchFamily="18" charset="0"/>
              </a:rPr>
              <a:t>To verify the system invariant was add into UML specification to help with design. The invariant has been added into UML specification as verification</a:t>
            </a:r>
            <a:endParaRPr lang="en-IN" sz="2000" dirty="0">
              <a:solidFill>
                <a:schemeClr val="tx2"/>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9754</TotalTime>
  <Words>744</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MS PGothic</vt:lpstr>
      <vt:lpstr>MS PGothic</vt:lpstr>
      <vt:lpstr>Arial</vt:lpstr>
      <vt:lpstr>Arial Black</vt:lpstr>
      <vt:lpstr>Arial Narrow</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Portrait Poster Template</dc:title>
  <dc:subject>Free PowerPoint poster templates</dc:subject>
  <dc:creator>Copywrite Digital - Tralee - 066 7128671</dc:creator>
  <cp:keywords>poster presentation, poster design, poster template</cp:keywords>
  <cp:lastModifiedBy>Haywood</cp:lastModifiedBy>
  <cp:revision>284</cp:revision>
  <cp:lastPrinted>2009-11-10T08:04:03Z</cp:lastPrinted>
  <dcterms:created xsi:type="dcterms:W3CDTF">2009-11-10T07:29:27Z</dcterms:created>
  <dcterms:modified xsi:type="dcterms:W3CDTF">2018-10-10T21:57:35Z</dcterms:modified>
  <cp:category>Powerpoint poster templates</cp:category>
</cp:coreProperties>
</file>