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9" r:id="rId13"/>
    <p:sldId id="268" r:id="rId14"/>
    <p:sldId id="270" r:id="rId15"/>
    <p:sldId id="272" r:id="rId16"/>
    <p:sldId id="271" r:id="rId17"/>
    <p:sldId id="273" r:id="rId18"/>
    <p:sldId id="277" r:id="rId19"/>
    <p:sldId id="276" r:id="rId20"/>
    <p:sldId id="275" r:id="rId21"/>
    <p:sldId id="274" r:id="rId22"/>
    <p:sldId id="278" r:id="rId23"/>
    <p:sldId id="281" r:id="rId24"/>
    <p:sldId id="280" r:id="rId25"/>
    <p:sldId id="279" r:id="rId26"/>
    <p:sldId id="282" r:id="rId27"/>
    <p:sldId id="283" r:id="rId28"/>
    <p:sldId id="284" r:id="rId29"/>
    <p:sldId id="291" r:id="rId30"/>
    <p:sldId id="290" r:id="rId31"/>
    <p:sldId id="289" r:id="rId32"/>
    <p:sldId id="288" r:id="rId33"/>
    <p:sldId id="287" r:id="rId34"/>
    <p:sldId id="286" r:id="rId35"/>
    <p:sldId id="292" r:id="rId36"/>
    <p:sldId id="293" r:id="rId37"/>
    <p:sldId id="285" r:id="rId38"/>
    <p:sldId id="294" r:id="rId39"/>
    <p:sldId id="298" r:id="rId40"/>
    <p:sldId id="296" r:id="rId41"/>
    <p:sldId id="297" r:id="rId42"/>
    <p:sldId id="295" r:id="rId43"/>
    <p:sldId id="299" r:id="rId44"/>
    <p:sldId id="303" r:id="rId45"/>
    <p:sldId id="302" r:id="rId46"/>
    <p:sldId id="300" r:id="rId47"/>
    <p:sldId id="301" r:id="rId48"/>
    <p:sldId id="304" r:id="rId49"/>
    <p:sldId id="305" r:id="rId50"/>
    <p:sldId id="307" r:id="rId51"/>
    <p:sldId id="306" r:id="rId52"/>
    <p:sldId id="308" r:id="rId53"/>
    <p:sldId id="311" r:id="rId54"/>
    <p:sldId id="309" r:id="rId55"/>
    <p:sldId id="310" r:id="rId56"/>
    <p:sldId id="312" r:id="rId57"/>
    <p:sldId id="313" r:id="rId58"/>
    <p:sldId id="314" r:id="rId59"/>
    <p:sldId id="315" r:id="rId60"/>
    <p:sldId id="319" r:id="rId61"/>
    <p:sldId id="318" r:id="rId62"/>
    <p:sldId id="317"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FC59ED9-BE58-4107-B9A8-67EA07849DB4}" type="datetimeFigureOut">
              <a:rPr lang="en-US" smtClean="0"/>
              <a:t>28-Jun-20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373F8-D3CD-46BF-A6E6-01CBFB936966}" type="slidenum">
              <a:rPr lang="en-US" smtClean="0"/>
              <a:t>‹#›</a:t>
            </a:fld>
            <a:endParaRPr lang="en-US"/>
          </a:p>
        </p:txBody>
      </p:sp>
    </p:spTree>
    <p:extLst>
      <p:ext uri="{BB962C8B-B14F-4D97-AF65-F5344CB8AC3E}">
        <p14:creationId xmlns:p14="http://schemas.microsoft.com/office/powerpoint/2010/main" val="2305612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C59ED9-BE58-4107-B9A8-67EA07849DB4}" type="datetimeFigureOut">
              <a:rPr lang="en-US" smtClean="0"/>
              <a:t>28-Jun-20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373F8-D3CD-46BF-A6E6-01CBFB936966}" type="slidenum">
              <a:rPr lang="en-US" smtClean="0"/>
              <a:t>‹#›</a:t>
            </a:fld>
            <a:endParaRPr lang="en-US"/>
          </a:p>
        </p:txBody>
      </p:sp>
    </p:spTree>
    <p:extLst>
      <p:ext uri="{BB962C8B-B14F-4D97-AF65-F5344CB8AC3E}">
        <p14:creationId xmlns:p14="http://schemas.microsoft.com/office/powerpoint/2010/main" val="3800217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C59ED9-BE58-4107-B9A8-67EA07849DB4}" type="datetimeFigureOut">
              <a:rPr lang="en-US" smtClean="0"/>
              <a:t>28-Jun-20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373F8-D3CD-46BF-A6E6-01CBFB936966}" type="slidenum">
              <a:rPr lang="en-US" smtClean="0"/>
              <a:t>‹#›</a:t>
            </a:fld>
            <a:endParaRPr lang="en-US"/>
          </a:p>
        </p:txBody>
      </p:sp>
    </p:spTree>
    <p:extLst>
      <p:ext uri="{BB962C8B-B14F-4D97-AF65-F5344CB8AC3E}">
        <p14:creationId xmlns:p14="http://schemas.microsoft.com/office/powerpoint/2010/main" val="1077320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C59ED9-BE58-4107-B9A8-67EA07849DB4}" type="datetimeFigureOut">
              <a:rPr lang="en-US" smtClean="0"/>
              <a:t>28-Jun-20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373F8-D3CD-46BF-A6E6-01CBFB936966}" type="slidenum">
              <a:rPr lang="en-US" smtClean="0"/>
              <a:t>‹#›</a:t>
            </a:fld>
            <a:endParaRPr lang="en-US"/>
          </a:p>
        </p:txBody>
      </p:sp>
    </p:spTree>
    <p:extLst>
      <p:ext uri="{BB962C8B-B14F-4D97-AF65-F5344CB8AC3E}">
        <p14:creationId xmlns:p14="http://schemas.microsoft.com/office/powerpoint/2010/main" val="1874851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59ED9-BE58-4107-B9A8-67EA07849DB4}" type="datetimeFigureOut">
              <a:rPr lang="en-US" smtClean="0"/>
              <a:t>28-Jun-20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373F8-D3CD-46BF-A6E6-01CBFB936966}" type="slidenum">
              <a:rPr lang="en-US" smtClean="0"/>
              <a:t>‹#›</a:t>
            </a:fld>
            <a:endParaRPr lang="en-US"/>
          </a:p>
        </p:txBody>
      </p:sp>
    </p:spTree>
    <p:extLst>
      <p:ext uri="{BB962C8B-B14F-4D97-AF65-F5344CB8AC3E}">
        <p14:creationId xmlns:p14="http://schemas.microsoft.com/office/powerpoint/2010/main" val="1188819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C59ED9-BE58-4107-B9A8-67EA07849DB4}" type="datetimeFigureOut">
              <a:rPr lang="en-US" smtClean="0"/>
              <a:t>28-Jun-20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B373F8-D3CD-46BF-A6E6-01CBFB936966}" type="slidenum">
              <a:rPr lang="en-US" smtClean="0"/>
              <a:t>‹#›</a:t>
            </a:fld>
            <a:endParaRPr lang="en-US"/>
          </a:p>
        </p:txBody>
      </p:sp>
    </p:spTree>
    <p:extLst>
      <p:ext uri="{BB962C8B-B14F-4D97-AF65-F5344CB8AC3E}">
        <p14:creationId xmlns:p14="http://schemas.microsoft.com/office/powerpoint/2010/main" val="3883748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C59ED9-BE58-4107-B9A8-67EA07849DB4}" type="datetimeFigureOut">
              <a:rPr lang="en-US" smtClean="0"/>
              <a:t>28-Jun-20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B373F8-D3CD-46BF-A6E6-01CBFB936966}" type="slidenum">
              <a:rPr lang="en-US" smtClean="0"/>
              <a:t>‹#›</a:t>
            </a:fld>
            <a:endParaRPr lang="en-US"/>
          </a:p>
        </p:txBody>
      </p:sp>
    </p:spTree>
    <p:extLst>
      <p:ext uri="{BB962C8B-B14F-4D97-AF65-F5344CB8AC3E}">
        <p14:creationId xmlns:p14="http://schemas.microsoft.com/office/powerpoint/2010/main" val="1269835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C59ED9-BE58-4107-B9A8-67EA07849DB4}" type="datetimeFigureOut">
              <a:rPr lang="en-US" smtClean="0"/>
              <a:t>28-Jun-20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B373F8-D3CD-46BF-A6E6-01CBFB936966}" type="slidenum">
              <a:rPr lang="en-US" smtClean="0"/>
              <a:t>‹#›</a:t>
            </a:fld>
            <a:endParaRPr lang="en-US"/>
          </a:p>
        </p:txBody>
      </p:sp>
    </p:spTree>
    <p:extLst>
      <p:ext uri="{BB962C8B-B14F-4D97-AF65-F5344CB8AC3E}">
        <p14:creationId xmlns:p14="http://schemas.microsoft.com/office/powerpoint/2010/main" val="2825558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59ED9-BE58-4107-B9A8-67EA07849DB4}" type="datetimeFigureOut">
              <a:rPr lang="en-US" smtClean="0"/>
              <a:t>28-Jun-20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B373F8-D3CD-46BF-A6E6-01CBFB936966}" type="slidenum">
              <a:rPr lang="en-US" smtClean="0"/>
              <a:t>‹#›</a:t>
            </a:fld>
            <a:endParaRPr lang="en-US"/>
          </a:p>
        </p:txBody>
      </p:sp>
    </p:spTree>
    <p:extLst>
      <p:ext uri="{BB962C8B-B14F-4D97-AF65-F5344CB8AC3E}">
        <p14:creationId xmlns:p14="http://schemas.microsoft.com/office/powerpoint/2010/main" val="3024120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C59ED9-BE58-4107-B9A8-67EA07849DB4}" type="datetimeFigureOut">
              <a:rPr lang="en-US" smtClean="0"/>
              <a:t>28-Jun-20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B373F8-D3CD-46BF-A6E6-01CBFB936966}" type="slidenum">
              <a:rPr lang="en-US" smtClean="0"/>
              <a:t>‹#›</a:t>
            </a:fld>
            <a:endParaRPr lang="en-US"/>
          </a:p>
        </p:txBody>
      </p:sp>
    </p:spTree>
    <p:extLst>
      <p:ext uri="{BB962C8B-B14F-4D97-AF65-F5344CB8AC3E}">
        <p14:creationId xmlns:p14="http://schemas.microsoft.com/office/powerpoint/2010/main" val="28729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C59ED9-BE58-4107-B9A8-67EA07849DB4}" type="datetimeFigureOut">
              <a:rPr lang="en-US" smtClean="0"/>
              <a:t>28-Jun-20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B373F8-D3CD-46BF-A6E6-01CBFB936966}" type="slidenum">
              <a:rPr lang="en-US" smtClean="0"/>
              <a:t>‹#›</a:t>
            </a:fld>
            <a:endParaRPr lang="en-US"/>
          </a:p>
        </p:txBody>
      </p:sp>
    </p:spTree>
    <p:extLst>
      <p:ext uri="{BB962C8B-B14F-4D97-AF65-F5344CB8AC3E}">
        <p14:creationId xmlns:p14="http://schemas.microsoft.com/office/powerpoint/2010/main" val="172415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59ED9-BE58-4107-B9A8-67EA07849DB4}" type="datetimeFigureOut">
              <a:rPr lang="en-US" smtClean="0"/>
              <a:t>28-Jun-20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B373F8-D3CD-46BF-A6E6-01CBFB936966}" type="slidenum">
              <a:rPr lang="en-US" smtClean="0"/>
              <a:t>‹#›</a:t>
            </a:fld>
            <a:endParaRPr lang="en-US"/>
          </a:p>
        </p:txBody>
      </p:sp>
    </p:spTree>
    <p:extLst>
      <p:ext uri="{BB962C8B-B14F-4D97-AF65-F5344CB8AC3E}">
        <p14:creationId xmlns:p14="http://schemas.microsoft.com/office/powerpoint/2010/main" val="92706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ICS 2206 Database Systems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92929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databases:</a:t>
            </a:r>
          </a:p>
        </p:txBody>
      </p:sp>
      <p:sp>
        <p:nvSpPr>
          <p:cNvPr id="3" name="Content Placeholder 2"/>
          <p:cNvSpPr>
            <a:spLocks noGrp="1"/>
          </p:cNvSpPr>
          <p:nvPr>
            <p:ph idx="1"/>
          </p:nvPr>
        </p:nvSpPr>
        <p:spPr/>
        <p:txBody>
          <a:bodyPr/>
          <a:lstStyle/>
          <a:p>
            <a:r>
              <a:rPr lang="en-US" dirty="0"/>
              <a:t>1970’s – hierarchical and network</a:t>
            </a:r>
          </a:p>
          <a:p>
            <a:r>
              <a:rPr lang="en-US" dirty="0"/>
              <a:t>1980’s – relational</a:t>
            </a:r>
          </a:p>
          <a:p>
            <a:r>
              <a:rPr lang="en-US" dirty="0"/>
              <a:t>1990’s – object oriented, object -relational</a:t>
            </a:r>
          </a:p>
        </p:txBody>
      </p:sp>
    </p:spTree>
    <p:extLst>
      <p:ext uri="{BB962C8B-B14F-4D97-AF65-F5344CB8AC3E}">
        <p14:creationId xmlns:p14="http://schemas.microsoft.com/office/powerpoint/2010/main" val="4253631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3-schema architecture for database development:</a:t>
            </a:r>
          </a:p>
        </p:txBody>
      </p:sp>
      <p:sp>
        <p:nvSpPr>
          <p:cNvPr id="4" name="Rounded Rectangle 3"/>
          <p:cNvSpPr/>
          <p:nvPr/>
        </p:nvSpPr>
        <p:spPr>
          <a:xfrm>
            <a:off x="1219200" y="1981200"/>
            <a:ext cx="1981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view 1</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3678" y="3886200"/>
            <a:ext cx="2005758" cy="786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5638800"/>
            <a:ext cx="2005013"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a:off x="4660106" y="2743200"/>
            <a:ext cx="0" cy="1066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389909" y="2700843"/>
            <a:ext cx="1828800" cy="116224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181600" y="2638498"/>
            <a:ext cx="1916908" cy="122459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26" idx="2"/>
          </p:cNvCxnSpPr>
          <p:nvPr/>
        </p:nvCxnSpPr>
        <p:spPr>
          <a:xfrm flipH="1">
            <a:off x="4571205" y="4672652"/>
            <a:ext cx="5352" cy="966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3657600" y="1981200"/>
            <a:ext cx="1981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view 2</a:t>
            </a:r>
          </a:p>
        </p:txBody>
      </p:sp>
      <p:sp>
        <p:nvSpPr>
          <p:cNvPr id="27" name="Rounded Rectangle 26"/>
          <p:cNvSpPr/>
          <p:nvPr/>
        </p:nvSpPr>
        <p:spPr>
          <a:xfrm>
            <a:off x="6019800" y="1931123"/>
            <a:ext cx="1981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view n</a:t>
            </a:r>
          </a:p>
        </p:txBody>
      </p:sp>
      <p:sp>
        <p:nvSpPr>
          <p:cNvPr id="33" name="Rounded Rectangle 32"/>
          <p:cNvSpPr/>
          <p:nvPr/>
        </p:nvSpPr>
        <p:spPr>
          <a:xfrm>
            <a:off x="3585957" y="3910652"/>
            <a:ext cx="1981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Conceptual schema</a:t>
            </a:r>
          </a:p>
        </p:txBody>
      </p:sp>
      <p:sp>
        <p:nvSpPr>
          <p:cNvPr id="34" name="Rounded Rectangle 33"/>
          <p:cNvSpPr/>
          <p:nvPr/>
        </p:nvSpPr>
        <p:spPr>
          <a:xfrm>
            <a:off x="3681413" y="5662613"/>
            <a:ext cx="1981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schema</a:t>
            </a:r>
          </a:p>
        </p:txBody>
      </p:sp>
    </p:spTree>
    <p:extLst>
      <p:ext uri="{BB962C8B-B14F-4D97-AF65-F5344CB8AC3E}">
        <p14:creationId xmlns:p14="http://schemas.microsoft.com/office/powerpoint/2010/main" val="2404870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schema:</a:t>
            </a:r>
          </a:p>
        </p:txBody>
      </p:sp>
      <p:sp>
        <p:nvSpPr>
          <p:cNvPr id="3" name="Content Placeholder 2"/>
          <p:cNvSpPr>
            <a:spLocks noGrp="1"/>
          </p:cNvSpPr>
          <p:nvPr>
            <p:ph idx="1"/>
          </p:nvPr>
        </p:nvSpPr>
        <p:spPr/>
        <p:txBody>
          <a:bodyPr>
            <a:normAutofit/>
          </a:bodyPr>
          <a:lstStyle/>
          <a:p>
            <a:r>
              <a:rPr lang="en-US" dirty="0"/>
              <a:t>Logical description of a portion of a database required by a user to perform some task.</a:t>
            </a:r>
          </a:p>
          <a:p>
            <a:r>
              <a:rPr lang="en-US" dirty="0"/>
              <a:t>Independent of the database technology</a:t>
            </a:r>
          </a:p>
          <a:p>
            <a:r>
              <a:rPr lang="en-US" dirty="0"/>
              <a:t>A subset of associated conceptual schema relevant to a particular user or group of users</a:t>
            </a:r>
          </a:p>
          <a:p>
            <a:r>
              <a:rPr lang="en-US" dirty="0"/>
              <a:t>May be understood as a business transaction  e.g. form, report</a:t>
            </a:r>
          </a:p>
        </p:txBody>
      </p:sp>
    </p:spTree>
    <p:extLst>
      <p:ext uri="{BB962C8B-B14F-4D97-AF65-F5344CB8AC3E}">
        <p14:creationId xmlns:p14="http://schemas.microsoft.com/office/powerpoint/2010/main" val="349121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schema:</a:t>
            </a:r>
          </a:p>
        </p:txBody>
      </p:sp>
      <p:sp>
        <p:nvSpPr>
          <p:cNvPr id="3" name="Content Placeholder 2"/>
          <p:cNvSpPr>
            <a:spLocks noGrp="1"/>
          </p:cNvSpPr>
          <p:nvPr>
            <p:ph idx="1"/>
          </p:nvPr>
        </p:nvSpPr>
        <p:spPr/>
        <p:txBody>
          <a:bodyPr/>
          <a:lstStyle/>
          <a:p>
            <a:r>
              <a:rPr lang="en-US" dirty="0"/>
              <a:t>Detailed specification of the overall structure of organizational data</a:t>
            </a:r>
          </a:p>
          <a:p>
            <a:r>
              <a:rPr lang="en-US" dirty="0"/>
              <a:t>Defines the whole database without reference to how data will be stored</a:t>
            </a:r>
          </a:p>
          <a:p>
            <a:r>
              <a:rPr lang="en-US" dirty="0"/>
              <a:t>independent of the database technology</a:t>
            </a:r>
          </a:p>
          <a:p>
            <a:r>
              <a:rPr lang="en-US" dirty="0"/>
              <a:t>Mainly expressed in graphical formats </a:t>
            </a:r>
            <a:r>
              <a:rPr lang="en-US" dirty="0" err="1"/>
              <a:t>e.g</a:t>
            </a:r>
            <a:r>
              <a:rPr lang="en-US" dirty="0"/>
              <a:t> ER notation, OM notation</a:t>
            </a:r>
          </a:p>
        </p:txBody>
      </p:sp>
    </p:spTree>
    <p:extLst>
      <p:ext uri="{BB962C8B-B14F-4D97-AF65-F5344CB8AC3E}">
        <p14:creationId xmlns:p14="http://schemas.microsoft.com/office/powerpoint/2010/main" val="1291694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schema:</a:t>
            </a:r>
          </a:p>
        </p:txBody>
      </p:sp>
      <p:sp>
        <p:nvSpPr>
          <p:cNvPr id="3" name="Content Placeholder 2"/>
          <p:cNvSpPr>
            <a:spLocks noGrp="1"/>
          </p:cNvSpPr>
          <p:nvPr>
            <p:ph idx="1"/>
          </p:nvPr>
        </p:nvSpPr>
        <p:spPr/>
        <p:txBody>
          <a:bodyPr>
            <a:normAutofit/>
          </a:bodyPr>
          <a:lstStyle/>
          <a:p>
            <a:r>
              <a:rPr lang="en-US" dirty="0"/>
              <a:t>Logical description of a portion of a database required by a user to perform some task.</a:t>
            </a:r>
          </a:p>
          <a:p>
            <a:r>
              <a:rPr lang="en-US" dirty="0"/>
              <a:t>Independent of the database technology</a:t>
            </a:r>
          </a:p>
          <a:p>
            <a:r>
              <a:rPr lang="en-US" dirty="0"/>
              <a:t>A subset of associated conceptual schema relevant to a particular user or group of users</a:t>
            </a:r>
          </a:p>
          <a:p>
            <a:r>
              <a:rPr lang="en-US" dirty="0"/>
              <a:t>May be understood as a business transaction  e.g. form, report</a:t>
            </a:r>
          </a:p>
        </p:txBody>
      </p:sp>
    </p:spTree>
    <p:extLst>
      <p:ext uri="{BB962C8B-B14F-4D97-AF65-F5344CB8AC3E}">
        <p14:creationId xmlns:p14="http://schemas.microsoft.com/office/powerpoint/2010/main" val="426664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schema:</a:t>
            </a:r>
          </a:p>
        </p:txBody>
      </p:sp>
      <p:sp>
        <p:nvSpPr>
          <p:cNvPr id="3" name="Content Placeholder 2"/>
          <p:cNvSpPr>
            <a:spLocks noGrp="1"/>
          </p:cNvSpPr>
          <p:nvPr>
            <p:ph idx="1"/>
          </p:nvPr>
        </p:nvSpPr>
        <p:spPr/>
        <p:txBody>
          <a:bodyPr/>
          <a:lstStyle/>
          <a:p>
            <a:r>
              <a:rPr lang="en-US" dirty="0"/>
              <a:t>Contains specification of how data from a conceptual schema are stored in a computers secondary memory</a:t>
            </a:r>
          </a:p>
          <a:p>
            <a:r>
              <a:rPr lang="en-US" dirty="0"/>
              <a:t>Its technology dependent e.g. SQL</a:t>
            </a:r>
          </a:p>
          <a:p>
            <a:endParaRPr lang="en-US" dirty="0"/>
          </a:p>
        </p:txBody>
      </p:sp>
    </p:spTree>
    <p:extLst>
      <p:ext uri="{BB962C8B-B14F-4D97-AF65-F5344CB8AC3E}">
        <p14:creationId xmlns:p14="http://schemas.microsoft.com/office/powerpoint/2010/main" val="2508118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ENTITY- RELATIONSHIP MODEL</a:t>
            </a:r>
          </a:p>
        </p:txBody>
      </p:sp>
      <p:sp>
        <p:nvSpPr>
          <p:cNvPr id="3" name="Content Placeholder 2"/>
          <p:cNvSpPr>
            <a:spLocks noGrp="1"/>
          </p:cNvSpPr>
          <p:nvPr>
            <p:ph idx="1"/>
          </p:nvPr>
        </p:nvSpPr>
        <p:spPr/>
        <p:txBody>
          <a:bodyPr/>
          <a:lstStyle/>
          <a:p>
            <a:r>
              <a:rPr lang="en-US" dirty="0"/>
              <a:t>E-R model</a:t>
            </a:r>
          </a:p>
          <a:p>
            <a:pPr marL="0" indent="0">
              <a:buNone/>
            </a:pPr>
            <a:r>
              <a:rPr lang="en-US" dirty="0"/>
              <a:t>A detailed logical representation of data for an org or a business area. It is expressed in terms of entities, attributes, relationships</a:t>
            </a:r>
          </a:p>
          <a:p>
            <a:r>
              <a:rPr lang="en-US" dirty="0"/>
              <a:t>ER diagram</a:t>
            </a:r>
          </a:p>
          <a:p>
            <a:pPr marL="0" indent="0">
              <a:buNone/>
            </a:pPr>
            <a:r>
              <a:rPr lang="en-US" dirty="0"/>
              <a:t>A graphical representation of the ER model</a:t>
            </a:r>
          </a:p>
          <a:p>
            <a:endParaRPr lang="en-US" dirty="0"/>
          </a:p>
        </p:txBody>
      </p:sp>
    </p:spTree>
    <p:extLst>
      <p:ext uri="{BB962C8B-B14F-4D97-AF65-F5344CB8AC3E}">
        <p14:creationId xmlns:p14="http://schemas.microsoft.com/office/powerpoint/2010/main" val="4019105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Entities</a:t>
            </a:r>
          </a:p>
        </p:txBody>
      </p:sp>
      <p:sp>
        <p:nvSpPr>
          <p:cNvPr id="3" name="Content Placeholder 2"/>
          <p:cNvSpPr>
            <a:spLocks noGrp="1"/>
          </p:cNvSpPr>
          <p:nvPr>
            <p:ph idx="1"/>
          </p:nvPr>
        </p:nvSpPr>
        <p:spPr>
          <a:xfrm>
            <a:off x="228600" y="1600200"/>
            <a:ext cx="8763000" cy="5257800"/>
          </a:xfrm>
        </p:spPr>
        <p:txBody>
          <a:bodyPr/>
          <a:lstStyle/>
          <a:p>
            <a:r>
              <a:rPr lang="en-US" dirty="0"/>
              <a:t>Entity – a person, place, object, event or concept in the user environment about which an org wishes to maintain data</a:t>
            </a:r>
          </a:p>
          <a:p>
            <a:pPr marL="0" indent="0">
              <a:buNone/>
            </a:pPr>
            <a:r>
              <a:rPr lang="en-US" dirty="0"/>
              <a:t>E.g.</a:t>
            </a:r>
          </a:p>
          <a:p>
            <a:r>
              <a:rPr lang="en-US" dirty="0"/>
              <a:t> person - student, patient</a:t>
            </a:r>
          </a:p>
          <a:p>
            <a:r>
              <a:rPr lang="en-US" dirty="0"/>
              <a:t>Place- country, city</a:t>
            </a:r>
          </a:p>
          <a:p>
            <a:r>
              <a:rPr lang="en-US" dirty="0"/>
              <a:t>Object – building, machine</a:t>
            </a:r>
          </a:p>
          <a:p>
            <a:r>
              <a:rPr lang="en-US" dirty="0"/>
              <a:t>Event – sale, registration</a:t>
            </a:r>
          </a:p>
          <a:p>
            <a:r>
              <a:rPr lang="en-US" dirty="0"/>
              <a:t>Concept – account, course</a:t>
            </a:r>
          </a:p>
          <a:p>
            <a:endParaRPr lang="en-US" dirty="0"/>
          </a:p>
        </p:txBody>
      </p:sp>
    </p:spTree>
    <p:extLst>
      <p:ext uri="{BB962C8B-B14F-4D97-AF65-F5344CB8AC3E}">
        <p14:creationId xmlns:p14="http://schemas.microsoft.com/office/powerpoint/2010/main" val="3300118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400800"/>
          </a:xfrm>
        </p:spPr>
        <p:txBody>
          <a:bodyPr/>
          <a:lstStyle/>
          <a:p>
            <a:r>
              <a:rPr lang="en-US" dirty="0"/>
              <a:t>Entity type – a collection of entities that share  common characteristics. Usually expressed in singular and its name written in capital letters.</a:t>
            </a:r>
          </a:p>
          <a:p>
            <a:r>
              <a:rPr lang="en-US" dirty="0"/>
              <a:t>Entity instance – a single occurrence of an entity type. </a:t>
            </a:r>
          </a:p>
          <a:p>
            <a:pPr marL="0" indent="0">
              <a:buNone/>
            </a:pPr>
            <a:r>
              <a:rPr lang="en-US" dirty="0"/>
              <a:t>There are two kinds:</a:t>
            </a:r>
          </a:p>
          <a:p>
            <a:r>
              <a:rPr lang="en-US" b="1" dirty="0"/>
              <a:t>Strong entity type- </a:t>
            </a:r>
            <a:r>
              <a:rPr lang="en-US" dirty="0"/>
              <a:t>an entity that exists independently of other entity types </a:t>
            </a:r>
            <a:r>
              <a:rPr lang="en-US" dirty="0" err="1"/>
              <a:t>e.g</a:t>
            </a:r>
            <a:r>
              <a:rPr lang="en-US" dirty="0"/>
              <a:t> EMPLOYEE</a:t>
            </a:r>
          </a:p>
          <a:p>
            <a:r>
              <a:rPr lang="en-US" dirty="0"/>
              <a:t>Instances of strong entity types always have a unique characteristic called </a:t>
            </a:r>
            <a:r>
              <a:rPr lang="en-US" u="sng" dirty="0"/>
              <a:t>identifier</a:t>
            </a:r>
            <a:r>
              <a:rPr lang="en-US" dirty="0"/>
              <a:t>.</a:t>
            </a:r>
          </a:p>
          <a:p>
            <a:endParaRPr lang="en-US" dirty="0"/>
          </a:p>
        </p:txBody>
      </p:sp>
    </p:spTree>
    <p:extLst>
      <p:ext uri="{BB962C8B-B14F-4D97-AF65-F5344CB8AC3E}">
        <p14:creationId xmlns:p14="http://schemas.microsoft.com/office/powerpoint/2010/main" val="3750893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915400" cy="6400800"/>
          </a:xfrm>
        </p:spPr>
        <p:txBody>
          <a:bodyPr/>
          <a:lstStyle/>
          <a:p>
            <a:r>
              <a:rPr lang="en-US" b="1" dirty="0"/>
              <a:t>Weak entity type </a:t>
            </a:r>
            <a:r>
              <a:rPr lang="en-US" dirty="0"/>
              <a:t>–an entity whose existence depends on some other entity type. It does </a:t>
            </a:r>
            <a:r>
              <a:rPr lang="en-US" dirty="0" err="1"/>
              <a:t>ot</a:t>
            </a:r>
            <a:r>
              <a:rPr lang="en-US" dirty="0"/>
              <a:t> have its own identifier.</a:t>
            </a:r>
          </a:p>
          <a:p>
            <a:r>
              <a:rPr lang="en-US" dirty="0"/>
              <a:t>The entity type on which a weak entity type depends on is called the </a:t>
            </a:r>
            <a:r>
              <a:rPr lang="en-US" u="sng" dirty="0"/>
              <a:t>identifying owner</a:t>
            </a:r>
            <a:r>
              <a:rPr lang="en-US" b="1" dirty="0"/>
              <a:t> </a:t>
            </a:r>
            <a:r>
              <a:rPr lang="en-US" dirty="0"/>
              <a:t>while the relationship between them is called the </a:t>
            </a:r>
            <a:r>
              <a:rPr lang="en-US" u="sng" dirty="0"/>
              <a:t>identifying relationship</a:t>
            </a:r>
          </a:p>
          <a:p>
            <a:endParaRPr lang="en-US" u="sng" dirty="0"/>
          </a:p>
          <a:p>
            <a:endParaRPr lang="en-US" u="sng" dirty="0"/>
          </a:p>
        </p:txBody>
      </p:sp>
    </p:spTree>
    <p:extLst>
      <p:ext uri="{BB962C8B-B14F-4D97-AF65-F5344CB8AC3E}">
        <p14:creationId xmlns:p14="http://schemas.microsoft.com/office/powerpoint/2010/main" val="1019676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a:xfrm>
            <a:off x="457200" y="1600200"/>
            <a:ext cx="8229600" cy="5257800"/>
          </a:xfrm>
        </p:spPr>
        <p:txBody>
          <a:bodyPr>
            <a:normAutofit/>
          </a:bodyPr>
          <a:lstStyle/>
          <a:p>
            <a:r>
              <a:rPr lang="en-US" b="1" dirty="0"/>
              <a:t>Database</a:t>
            </a:r>
            <a:r>
              <a:rPr lang="en-US" dirty="0"/>
              <a:t> – an organized collection of l0ogically related data</a:t>
            </a:r>
          </a:p>
          <a:p>
            <a:r>
              <a:rPr lang="en-US" b="1" dirty="0"/>
              <a:t>Data</a:t>
            </a:r>
            <a:r>
              <a:rPr lang="en-US" dirty="0"/>
              <a:t> – consists of facts , text, graphics, image, sound, and video segments that have meaning in the users environment.</a:t>
            </a:r>
          </a:p>
          <a:p>
            <a:r>
              <a:rPr lang="en-US" b="1" dirty="0"/>
              <a:t>Information</a:t>
            </a:r>
            <a:r>
              <a:rPr lang="en-US" dirty="0"/>
              <a:t> – Data that has been processed so as to increase the knowledge of the person using it.</a:t>
            </a:r>
          </a:p>
        </p:txBody>
      </p:sp>
    </p:spTree>
    <p:extLst>
      <p:ext uri="{BB962C8B-B14F-4D97-AF65-F5344CB8AC3E}">
        <p14:creationId xmlns:p14="http://schemas.microsoft.com/office/powerpoint/2010/main" val="723591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Attributes</a:t>
            </a:r>
          </a:p>
        </p:txBody>
      </p:sp>
      <p:sp>
        <p:nvSpPr>
          <p:cNvPr id="3" name="Content Placeholder 2"/>
          <p:cNvSpPr>
            <a:spLocks noGrp="1"/>
          </p:cNvSpPr>
          <p:nvPr>
            <p:ph idx="1"/>
          </p:nvPr>
        </p:nvSpPr>
        <p:spPr>
          <a:xfrm>
            <a:off x="152400" y="1600200"/>
            <a:ext cx="8915400" cy="5181600"/>
          </a:xfrm>
        </p:spPr>
        <p:txBody>
          <a:bodyPr>
            <a:normAutofit/>
          </a:bodyPr>
          <a:lstStyle/>
          <a:p>
            <a:r>
              <a:rPr lang="en-US" dirty="0"/>
              <a:t>Attribute – is a characteristic of an entity type that is of interest to an org.</a:t>
            </a:r>
          </a:p>
          <a:p>
            <a:pPr marL="0" indent="0">
              <a:buNone/>
            </a:pPr>
            <a:r>
              <a:rPr lang="en-US" dirty="0"/>
              <a:t>Kinds of attributes:</a:t>
            </a:r>
          </a:p>
          <a:p>
            <a:r>
              <a:rPr lang="en-US" dirty="0"/>
              <a:t>Composite – one that can be broken down into component parts e.g. address</a:t>
            </a:r>
          </a:p>
          <a:p>
            <a:r>
              <a:rPr lang="en-US" dirty="0"/>
              <a:t>Simple attribute – one that can not be broken down into smaller parts </a:t>
            </a:r>
          </a:p>
          <a:p>
            <a:r>
              <a:rPr lang="en-US" dirty="0"/>
              <a:t>Multi-valued attribute – one that can take one or more values for a given entity instance e.g. skill</a:t>
            </a:r>
          </a:p>
        </p:txBody>
      </p:sp>
    </p:spTree>
    <p:extLst>
      <p:ext uri="{BB962C8B-B14F-4D97-AF65-F5344CB8AC3E}">
        <p14:creationId xmlns:p14="http://schemas.microsoft.com/office/powerpoint/2010/main" val="2712853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029200"/>
          </a:xfrm>
        </p:spPr>
        <p:txBody>
          <a:bodyPr/>
          <a:lstStyle/>
          <a:p>
            <a:r>
              <a:rPr lang="en-US" dirty="0"/>
              <a:t>Derived attribute – one whose values can be calculated from related attribute values</a:t>
            </a:r>
          </a:p>
          <a:p>
            <a:r>
              <a:rPr lang="en-US" dirty="0"/>
              <a:t>Identifier – one that uniquely identifies individual instances of an entity type.</a:t>
            </a:r>
          </a:p>
        </p:txBody>
      </p:sp>
    </p:spTree>
    <p:extLst>
      <p:ext uri="{BB962C8B-B14F-4D97-AF65-F5344CB8AC3E}">
        <p14:creationId xmlns:p14="http://schemas.microsoft.com/office/powerpoint/2010/main" val="1457321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1143000"/>
          </a:xfrm>
        </p:spPr>
        <p:txBody>
          <a:bodyPr/>
          <a:lstStyle/>
          <a:p>
            <a:r>
              <a:rPr lang="en-US" dirty="0"/>
              <a:t>3. Relationships</a:t>
            </a:r>
          </a:p>
        </p:txBody>
      </p:sp>
      <p:sp>
        <p:nvSpPr>
          <p:cNvPr id="3" name="Content Placeholder 2"/>
          <p:cNvSpPr>
            <a:spLocks noGrp="1"/>
          </p:cNvSpPr>
          <p:nvPr>
            <p:ph idx="1"/>
          </p:nvPr>
        </p:nvSpPr>
        <p:spPr>
          <a:xfrm>
            <a:off x="13854" y="1066800"/>
            <a:ext cx="9053945" cy="5791200"/>
          </a:xfrm>
        </p:spPr>
        <p:txBody>
          <a:bodyPr>
            <a:normAutofit/>
          </a:bodyPr>
          <a:lstStyle/>
          <a:p>
            <a:r>
              <a:rPr lang="en-US" dirty="0"/>
              <a:t>Relationship type – is a meaningful association between entity types. Verbs are mainly used to name them.</a:t>
            </a:r>
          </a:p>
          <a:p>
            <a:r>
              <a:rPr lang="en-US" u="sng" dirty="0"/>
              <a:t>Degree of a relationship:</a:t>
            </a:r>
          </a:p>
          <a:p>
            <a:r>
              <a:rPr lang="en-US" dirty="0"/>
              <a:t>Degree of a relationship is the number of entity types that participate in that relationship.</a:t>
            </a:r>
          </a:p>
          <a:p>
            <a:r>
              <a:rPr lang="en-US" dirty="0"/>
              <a:t>1. unary – </a:t>
            </a:r>
            <a:r>
              <a:rPr lang="en-US" dirty="0" err="1"/>
              <a:t>rship</a:t>
            </a:r>
            <a:r>
              <a:rPr lang="en-US" dirty="0"/>
              <a:t> </a:t>
            </a:r>
            <a:r>
              <a:rPr lang="en-US" dirty="0" err="1"/>
              <a:t>btn</a:t>
            </a:r>
            <a:r>
              <a:rPr lang="en-US" dirty="0"/>
              <a:t> instances of a single entity type</a:t>
            </a:r>
          </a:p>
          <a:p>
            <a:r>
              <a:rPr lang="en-US" dirty="0"/>
              <a:t>2 Binary – </a:t>
            </a:r>
            <a:r>
              <a:rPr lang="en-US" dirty="0" err="1"/>
              <a:t>rship</a:t>
            </a:r>
            <a:r>
              <a:rPr lang="en-US" dirty="0"/>
              <a:t> </a:t>
            </a:r>
            <a:r>
              <a:rPr lang="en-US" dirty="0" err="1"/>
              <a:t>btn</a:t>
            </a:r>
            <a:r>
              <a:rPr lang="en-US" dirty="0"/>
              <a:t> instances of two entity types</a:t>
            </a:r>
          </a:p>
          <a:p>
            <a:r>
              <a:rPr lang="en-US" dirty="0"/>
              <a:t>3. ternary – a simultaneous </a:t>
            </a:r>
            <a:r>
              <a:rPr lang="en-US" dirty="0" err="1"/>
              <a:t>rship</a:t>
            </a:r>
            <a:r>
              <a:rPr lang="en-US" dirty="0"/>
              <a:t> among instances of three entity types</a:t>
            </a:r>
          </a:p>
          <a:p>
            <a:endParaRPr lang="en-US" dirty="0"/>
          </a:p>
          <a:p>
            <a:endParaRPr lang="en-US" dirty="0"/>
          </a:p>
        </p:txBody>
      </p:sp>
    </p:spTree>
    <p:extLst>
      <p:ext uri="{BB962C8B-B14F-4D97-AF65-F5344CB8AC3E}">
        <p14:creationId xmlns:p14="http://schemas.microsoft.com/office/powerpoint/2010/main" val="3980964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324600"/>
          </a:xfrm>
        </p:spPr>
        <p:txBody>
          <a:bodyPr/>
          <a:lstStyle/>
          <a:p>
            <a:r>
              <a:rPr lang="en-US" b="1" u="sng" dirty="0"/>
              <a:t>Cardinality constraint</a:t>
            </a:r>
          </a:p>
          <a:p>
            <a:r>
              <a:rPr lang="en-US" dirty="0"/>
              <a:t>Suppose there are two entities, A &amp; B connected by a </a:t>
            </a:r>
            <a:r>
              <a:rPr lang="en-US" dirty="0" err="1"/>
              <a:t>rship</a:t>
            </a:r>
            <a:r>
              <a:rPr lang="en-US" dirty="0"/>
              <a:t>. A cardinality constraint specifies the number of instances of entity B that can be associated with each instance of entity A.</a:t>
            </a:r>
          </a:p>
          <a:p>
            <a:r>
              <a:rPr lang="en-US" u="sng" dirty="0"/>
              <a:t>Minimum cardinality</a:t>
            </a:r>
            <a:r>
              <a:rPr lang="en-US" dirty="0"/>
              <a:t> of a </a:t>
            </a:r>
            <a:r>
              <a:rPr lang="en-US" dirty="0" err="1"/>
              <a:t>rship</a:t>
            </a:r>
            <a:r>
              <a:rPr lang="en-US" dirty="0"/>
              <a:t> is the minimum number of instances of entity B that may be associated with each instance of entity A.</a:t>
            </a:r>
          </a:p>
          <a:p>
            <a:r>
              <a:rPr lang="en-US" u="sng" dirty="0"/>
              <a:t>Maximum cardinality </a:t>
            </a:r>
            <a:r>
              <a:rPr lang="en-US" dirty="0"/>
              <a:t>of a </a:t>
            </a:r>
            <a:r>
              <a:rPr lang="en-US" dirty="0" err="1"/>
              <a:t>rship</a:t>
            </a:r>
            <a:r>
              <a:rPr lang="en-US" dirty="0"/>
              <a:t> is the max number of instances of entity B that may be associated with a single occurrence of entity A</a:t>
            </a:r>
          </a:p>
        </p:txBody>
      </p:sp>
    </p:spTree>
    <p:extLst>
      <p:ext uri="{BB962C8B-B14F-4D97-AF65-F5344CB8AC3E}">
        <p14:creationId xmlns:p14="http://schemas.microsoft.com/office/powerpoint/2010/main" val="4246089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763000" cy="5668963"/>
          </a:xfrm>
        </p:spPr>
        <p:txBody>
          <a:bodyPr>
            <a:normAutofit/>
          </a:bodyPr>
          <a:lstStyle/>
          <a:p>
            <a:r>
              <a:rPr lang="en-US" b="1" dirty="0"/>
              <a:t>We have:</a:t>
            </a:r>
          </a:p>
          <a:p>
            <a:r>
              <a:rPr lang="en-US" dirty="0"/>
              <a:t>One to one</a:t>
            </a:r>
          </a:p>
          <a:p>
            <a:r>
              <a:rPr lang="en-US" dirty="0"/>
              <a:t>One to many</a:t>
            </a:r>
          </a:p>
          <a:p>
            <a:r>
              <a:rPr lang="en-US" dirty="0"/>
              <a:t>Many to many</a:t>
            </a:r>
          </a:p>
          <a:p>
            <a:endParaRPr lang="en-US" dirty="0"/>
          </a:p>
          <a:p>
            <a:r>
              <a:rPr lang="en-US" dirty="0"/>
              <a:t>Participation in a </a:t>
            </a:r>
            <a:r>
              <a:rPr lang="en-US" dirty="0" err="1"/>
              <a:t>rship</a:t>
            </a:r>
            <a:r>
              <a:rPr lang="en-US" dirty="0"/>
              <a:t> may be </a:t>
            </a:r>
            <a:r>
              <a:rPr lang="en-US" u="sng" dirty="0"/>
              <a:t>optional</a:t>
            </a:r>
            <a:r>
              <a:rPr lang="en-US" dirty="0"/>
              <a:t> or </a:t>
            </a:r>
            <a:r>
              <a:rPr lang="en-US" u="sng" dirty="0"/>
              <a:t>mandatory </a:t>
            </a:r>
            <a:r>
              <a:rPr lang="en-US" dirty="0"/>
              <a:t>for the entities involved.</a:t>
            </a:r>
          </a:p>
          <a:p>
            <a:r>
              <a:rPr lang="en-US" dirty="0"/>
              <a:t>If the min. cardinality is zero, then optional</a:t>
            </a:r>
          </a:p>
          <a:p>
            <a:r>
              <a:rPr lang="en-US" dirty="0"/>
              <a:t>If the min cardinality is one, then mandatory</a:t>
            </a:r>
          </a:p>
        </p:txBody>
      </p:sp>
    </p:spTree>
    <p:extLst>
      <p:ext uri="{BB962C8B-B14F-4D97-AF65-F5344CB8AC3E}">
        <p14:creationId xmlns:p14="http://schemas.microsoft.com/office/powerpoint/2010/main" val="1213102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Associative entity:</a:t>
            </a:r>
            <a:br>
              <a:rPr lang="en-US" dirty="0"/>
            </a:br>
            <a:endParaRPr lang="en-US" dirty="0"/>
          </a:p>
        </p:txBody>
      </p:sp>
      <p:sp>
        <p:nvSpPr>
          <p:cNvPr id="3" name="Content Placeholder 2"/>
          <p:cNvSpPr>
            <a:spLocks noGrp="1"/>
          </p:cNvSpPr>
          <p:nvPr>
            <p:ph idx="1"/>
          </p:nvPr>
        </p:nvSpPr>
        <p:spPr>
          <a:xfrm>
            <a:off x="152400" y="990600"/>
            <a:ext cx="8839200" cy="5486400"/>
          </a:xfrm>
        </p:spPr>
        <p:txBody>
          <a:bodyPr/>
          <a:lstStyle/>
          <a:p>
            <a:r>
              <a:rPr lang="en-US" dirty="0"/>
              <a:t>An entity type that associates instances of one or more entity types and contains attributes that are peculiar to the relationship between those entity instances.</a:t>
            </a:r>
          </a:p>
          <a:p>
            <a:r>
              <a:rPr lang="en-US" dirty="0"/>
              <a:t>Represented using a diamond symbol enclosed within an entity box</a:t>
            </a:r>
          </a:p>
          <a:p>
            <a:r>
              <a:rPr lang="en-US" dirty="0"/>
              <a:t>Verb changes to a noun</a:t>
            </a:r>
          </a:p>
          <a:p>
            <a:r>
              <a:rPr lang="en-US" dirty="0"/>
              <a:t>Presence of more than one relationship attribute</a:t>
            </a:r>
          </a:p>
        </p:txBody>
      </p:sp>
    </p:spTree>
    <p:extLst>
      <p:ext uri="{BB962C8B-B14F-4D97-AF65-F5344CB8AC3E}">
        <p14:creationId xmlns:p14="http://schemas.microsoft.com/office/powerpoint/2010/main" val="985630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458200" cy="5745163"/>
          </a:xfrm>
        </p:spPr>
        <p:txBody>
          <a:bodyPr/>
          <a:lstStyle/>
          <a:p>
            <a:r>
              <a:rPr lang="en-US" dirty="0"/>
              <a:t>For a relationship to be converted to an associative entity type, the following conditions should exist:</a:t>
            </a:r>
          </a:p>
          <a:p>
            <a:r>
              <a:rPr lang="en-US" dirty="0"/>
              <a:t>1. </a:t>
            </a:r>
            <a:r>
              <a:rPr lang="en-US"/>
              <a:t>All </a:t>
            </a:r>
            <a:r>
              <a:rPr lang="en-US" dirty="0"/>
              <a:t>of the relationships for the participating entity types should be ‘many’ relationships</a:t>
            </a:r>
          </a:p>
          <a:p>
            <a:r>
              <a:rPr lang="en-US" dirty="0"/>
              <a:t>2. The associative entity should have one or more attributes in addition to the identifier</a:t>
            </a:r>
          </a:p>
          <a:p>
            <a:r>
              <a:rPr lang="en-US" dirty="0"/>
              <a:t>3. The resulting associative entity should have independent meaning to end users</a:t>
            </a:r>
          </a:p>
        </p:txBody>
      </p:sp>
    </p:spTree>
    <p:extLst>
      <p:ext uri="{BB962C8B-B14F-4D97-AF65-F5344CB8AC3E}">
        <p14:creationId xmlns:p14="http://schemas.microsoft.com/office/powerpoint/2010/main" val="3480958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2" y="27709"/>
            <a:ext cx="8229600" cy="1143000"/>
          </a:xfrm>
        </p:spPr>
        <p:txBody>
          <a:bodyPr/>
          <a:lstStyle/>
          <a:p>
            <a:r>
              <a:rPr lang="en-US" dirty="0"/>
              <a:t>NORMALIZATION</a:t>
            </a:r>
          </a:p>
        </p:txBody>
      </p:sp>
      <p:sp>
        <p:nvSpPr>
          <p:cNvPr id="3" name="Content Placeholder 2"/>
          <p:cNvSpPr>
            <a:spLocks noGrp="1"/>
          </p:cNvSpPr>
          <p:nvPr>
            <p:ph idx="1"/>
          </p:nvPr>
        </p:nvSpPr>
        <p:spPr>
          <a:xfrm>
            <a:off x="76200" y="1143000"/>
            <a:ext cx="8915400" cy="5562600"/>
          </a:xfrm>
        </p:spPr>
        <p:txBody>
          <a:bodyPr>
            <a:normAutofit/>
          </a:bodyPr>
          <a:lstStyle/>
          <a:p>
            <a:r>
              <a:rPr lang="en-US" dirty="0"/>
              <a:t>It is the process of decomposing relations with anomalies to produce smaller well structured relations.</a:t>
            </a:r>
          </a:p>
          <a:p>
            <a:r>
              <a:rPr lang="en-US" dirty="0"/>
              <a:t>Normalization is based on the analysis of functional dependencies.</a:t>
            </a:r>
          </a:p>
          <a:p>
            <a:r>
              <a:rPr lang="en-US" dirty="0"/>
              <a:t>A </a:t>
            </a:r>
            <a:r>
              <a:rPr lang="en-US" b="1" dirty="0"/>
              <a:t>functional dependency </a:t>
            </a:r>
            <a:r>
              <a:rPr lang="en-US" dirty="0"/>
              <a:t>is a constraint between two attributes or two sets of attributes. For any relation R, attribute B is functionally dependent on attribute A if for every valid instance of A , that value of A  uniquely determines the value of B</a:t>
            </a:r>
          </a:p>
        </p:txBody>
      </p:sp>
    </p:spTree>
    <p:extLst>
      <p:ext uri="{BB962C8B-B14F-4D97-AF65-F5344CB8AC3E}">
        <p14:creationId xmlns:p14="http://schemas.microsoft.com/office/powerpoint/2010/main" val="2724304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991600" cy="6400800"/>
          </a:xfrm>
        </p:spPr>
        <p:txBody>
          <a:bodyPr/>
          <a:lstStyle/>
          <a:p>
            <a:pPr marL="0" indent="0">
              <a:buNone/>
            </a:pPr>
            <a:r>
              <a:rPr lang="en-US" b="1" dirty="0"/>
              <a:t>Example:</a:t>
            </a:r>
          </a:p>
          <a:p>
            <a:pPr marL="0" indent="0">
              <a:buNone/>
            </a:pPr>
            <a:r>
              <a:rPr lang="en-US" sz="2800" dirty="0"/>
              <a:t>STUDENTCOURSE(</a:t>
            </a:r>
            <a:r>
              <a:rPr lang="en-US" sz="2800" u="sng" dirty="0" err="1"/>
              <a:t>StudID</a:t>
            </a:r>
            <a:r>
              <a:rPr lang="en-US" sz="2800" dirty="0"/>
              <a:t>, </a:t>
            </a:r>
            <a:r>
              <a:rPr lang="en-US" sz="2800" u="sng" dirty="0" err="1"/>
              <a:t>CourseName</a:t>
            </a:r>
            <a:r>
              <a:rPr lang="en-US" sz="2800" dirty="0" err="1"/>
              <a:t>,DateCompleted</a:t>
            </a:r>
            <a:r>
              <a:rPr lang="en-US" dirty="0"/>
              <a:t>)</a:t>
            </a:r>
          </a:p>
          <a:p>
            <a:pPr marL="0" indent="0">
              <a:buNone/>
            </a:pPr>
            <a:r>
              <a:rPr lang="en-US" dirty="0"/>
              <a:t>The functional dependency is represented as</a:t>
            </a:r>
          </a:p>
          <a:p>
            <a:pPr marL="0" indent="0">
              <a:buNone/>
            </a:pPr>
            <a:r>
              <a:rPr lang="en-US" dirty="0" err="1"/>
              <a:t>StudID</a:t>
            </a:r>
            <a:r>
              <a:rPr lang="en-US" dirty="0"/>
              <a:t>, </a:t>
            </a:r>
            <a:r>
              <a:rPr lang="en-US" dirty="0" err="1"/>
              <a:t>CourseName</a:t>
            </a:r>
            <a:r>
              <a:rPr lang="en-US" dirty="0"/>
              <a:t>          </a:t>
            </a:r>
            <a:r>
              <a:rPr lang="en-US" dirty="0" err="1"/>
              <a:t>DateCompleted</a:t>
            </a:r>
            <a:r>
              <a:rPr lang="en-US" dirty="0"/>
              <a:t> </a:t>
            </a:r>
          </a:p>
          <a:p>
            <a:pPr marL="0" indent="0">
              <a:buNone/>
            </a:pPr>
            <a:r>
              <a:rPr lang="en-US" dirty="0"/>
              <a:t>This implies that the date a course is completed is completely determined by the identity of the student and the name of the course.</a:t>
            </a:r>
          </a:p>
          <a:p>
            <a:pPr marL="0" indent="0">
              <a:buNone/>
            </a:pPr>
            <a:r>
              <a:rPr lang="en-US" dirty="0"/>
              <a:t>It also implies that </a:t>
            </a:r>
            <a:r>
              <a:rPr lang="en-US" dirty="0" err="1"/>
              <a:t>StudID</a:t>
            </a:r>
            <a:r>
              <a:rPr lang="en-US" dirty="0"/>
              <a:t> and </a:t>
            </a:r>
            <a:r>
              <a:rPr lang="en-US" dirty="0" err="1"/>
              <a:t>CourseName</a:t>
            </a:r>
            <a:r>
              <a:rPr lang="en-US" dirty="0"/>
              <a:t> work in combination as the candidate key for that relation</a:t>
            </a:r>
          </a:p>
          <a:p>
            <a:pPr marL="0" indent="0">
              <a:buNone/>
            </a:pPr>
            <a:r>
              <a:rPr lang="en-US" b="1" dirty="0"/>
              <a:t>NB:</a:t>
            </a:r>
            <a:r>
              <a:rPr lang="en-US" dirty="0"/>
              <a:t> A candidate key is always a determinant while a determinant may not always be a candidate key.</a:t>
            </a:r>
          </a:p>
        </p:txBody>
      </p:sp>
      <p:cxnSp>
        <p:nvCxnSpPr>
          <p:cNvPr id="5" name="Straight Arrow Connector 4"/>
          <p:cNvCxnSpPr/>
          <p:nvPr/>
        </p:nvCxnSpPr>
        <p:spPr>
          <a:xfrm>
            <a:off x="3733800" y="2341418"/>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186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A candidate key is an attribute or combination of attribute that uniquely identifies a row in a relation.</a:t>
            </a:r>
          </a:p>
          <a:p>
            <a:r>
              <a:rPr lang="en-US" dirty="0"/>
              <a:t>It has two properties:</a:t>
            </a:r>
          </a:p>
          <a:p>
            <a:pPr marL="514350" indent="-514350">
              <a:buFont typeface="+mj-lt"/>
              <a:buAutoNum type="arabicParenR"/>
            </a:pPr>
            <a:r>
              <a:rPr lang="en-US" dirty="0"/>
              <a:t>Unique identification – For every row, the value of that key must uniquely identify that row</a:t>
            </a:r>
          </a:p>
          <a:p>
            <a:pPr marL="514350" indent="-514350">
              <a:buFont typeface="+mj-lt"/>
              <a:buAutoNum type="arabicParenR"/>
            </a:pPr>
            <a:r>
              <a:rPr lang="en-US" dirty="0"/>
              <a:t>Non-redundancy no attribute in the key can be deleted without destroying the property of unique identification</a:t>
            </a:r>
          </a:p>
        </p:txBody>
      </p:sp>
    </p:spTree>
    <p:extLst>
      <p:ext uri="{BB962C8B-B14F-4D97-AF65-F5344CB8AC3E}">
        <p14:creationId xmlns:p14="http://schemas.microsoft.com/office/powerpoint/2010/main" val="1967007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dirty="0"/>
              <a:t>Metadata</a:t>
            </a:r>
            <a:r>
              <a:rPr lang="en-US" dirty="0"/>
              <a:t> – data that describes the properties </a:t>
            </a:r>
            <a:r>
              <a:rPr lang="en-US"/>
              <a:t>or characteristics </a:t>
            </a:r>
            <a:r>
              <a:rPr lang="en-US" dirty="0"/>
              <a:t>of other data. </a:t>
            </a:r>
          </a:p>
          <a:p>
            <a:r>
              <a:rPr lang="en-US" dirty="0"/>
              <a:t>It allows designers to understand what data means. Also helps to distinguish between seemingly similar data</a:t>
            </a:r>
          </a:p>
          <a:p>
            <a:r>
              <a:rPr lang="en-US" b="1" dirty="0"/>
              <a:t>Database management system</a:t>
            </a:r>
            <a:r>
              <a:rPr lang="en-US" dirty="0"/>
              <a:t> – a s/w application used to create, maintain and provide controlled access to user databases.</a:t>
            </a:r>
          </a:p>
        </p:txBody>
      </p:sp>
    </p:spTree>
    <p:extLst>
      <p:ext uri="{BB962C8B-B14F-4D97-AF65-F5344CB8AC3E}">
        <p14:creationId xmlns:p14="http://schemas.microsoft.com/office/powerpoint/2010/main" val="834276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endParaRPr lang="en-US" dirty="0"/>
          </a:p>
          <a:p>
            <a:r>
              <a:rPr lang="en-US" dirty="0"/>
              <a:t>SSN              Name, Address, </a:t>
            </a:r>
            <a:r>
              <a:rPr lang="en-US" dirty="0" err="1"/>
              <a:t>BirthDate</a:t>
            </a:r>
            <a:endParaRPr lang="en-US" dirty="0"/>
          </a:p>
          <a:p>
            <a:endParaRPr lang="en-US" dirty="0"/>
          </a:p>
          <a:p>
            <a:r>
              <a:rPr lang="en-US" dirty="0"/>
              <a:t>Implies that a person’s name, address and birth date are functionally dependent on that persons social security number.</a:t>
            </a:r>
          </a:p>
          <a:p>
            <a:endParaRPr lang="en-US" dirty="0"/>
          </a:p>
          <a:p>
            <a:r>
              <a:rPr lang="en-US" dirty="0"/>
              <a:t>The attribute on the left hand of the arrow in a functional dependency is called a </a:t>
            </a:r>
            <a:r>
              <a:rPr lang="en-US" b="1" dirty="0"/>
              <a:t>determinant</a:t>
            </a:r>
          </a:p>
        </p:txBody>
      </p:sp>
      <p:cxnSp>
        <p:nvCxnSpPr>
          <p:cNvPr id="5" name="Straight Arrow Connector 4"/>
          <p:cNvCxnSpPr/>
          <p:nvPr/>
        </p:nvCxnSpPr>
        <p:spPr>
          <a:xfrm>
            <a:off x="1752600" y="12954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842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Normal forms:</a:t>
            </a:r>
            <a:br>
              <a:rPr lang="en-US" dirty="0"/>
            </a:b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a:t>First normal form (1NF)</a:t>
            </a:r>
          </a:p>
          <a:p>
            <a:r>
              <a:rPr lang="en-US" dirty="0"/>
              <a:t>A relation is in 1NF if it contains no multi-valued attributes. </a:t>
            </a:r>
          </a:p>
          <a:p>
            <a:r>
              <a:rPr lang="en-US" dirty="0"/>
              <a:t>A table with multi-valued attributes is converted to a relation in the first normal form by extending the data in each column to fill cells that  were empty.</a:t>
            </a:r>
          </a:p>
        </p:txBody>
      </p:sp>
    </p:spTree>
    <p:extLst>
      <p:ext uri="{BB962C8B-B14F-4D97-AF65-F5344CB8AC3E}">
        <p14:creationId xmlns:p14="http://schemas.microsoft.com/office/powerpoint/2010/main" val="2508627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324600"/>
          </a:xfrm>
        </p:spPr>
        <p:txBody>
          <a:bodyPr>
            <a:normAutofit lnSpcReduction="10000"/>
          </a:bodyPr>
          <a:lstStyle/>
          <a:p>
            <a:r>
              <a:rPr lang="en-US" b="1" dirty="0"/>
              <a:t>Second Normal Form(2NF):</a:t>
            </a:r>
          </a:p>
          <a:p>
            <a:r>
              <a:rPr lang="en-US" dirty="0"/>
              <a:t>A relation is in 2NF if it is in first normal form and every non-key attribute is fully functionally dependent on the primary key.</a:t>
            </a:r>
          </a:p>
          <a:p>
            <a:r>
              <a:rPr lang="en-US" dirty="0"/>
              <a:t>A relation that is in 1NF will be in 2NF if any one of the following conditions apply:</a:t>
            </a:r>
          </a:p>
          <a:p>
            <a:r>
              <a:rPr lang="en-US" dirty="0"/>
              <a:t>1. The primary key consists of only one attribute</a:t>
            </a:r>
          </a:p>
          <a:p>
            <a:r>
              <a:rPr lang="en-US" dirty="0"/>
              <a:t>2. No non-key attributes exist in the relation i.e. all of the attributes in the relation are components of the primary key</a:t>
            </a:r>
          </a:p>
          <a:p>
            <a:r>
              <a:rPr lang="en-US" dirty="0"/>
              <a:t>3. Every non-key attribute is functionally dependent on the full set of primary key attributes</a:t>
            </a:r>
          </a:p>
        </p:txBody>
      </p:sp>
    </p:spTree>
    <p:extLst>
      <p:ext uri="{BB962C8B-B14F-4D97-AF65-F5344CB8AC3E}">
        <p14:creationId xmlns:p14="http://schemas.microsoft.com/office/powerpoint/2010/main" val="1589075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lstStyle/>
          <a:p>
            <a:r>
              <a:rPr lang="en-US" dirty="0"/>
              <a:t>To convert a relation into 2NF, we decompose the relation into new relations that satisfy one or more of the conditions above</a:t>
            </a:r>
          </a:p>
          <a:p>
            <a:endParaRPr lang="en-US" dirty="0"/>
          </a:p>
          <a:p>
            <a:r>
              <a:rPr lang="en-US" b="1" dirty="0"/>
              <a:t>Third Normal Form(3NF)</a:t>
            </a:r>
          </a:p>
          <a:p>
            <a:r>
              <a:rPr lang="en-US" dirty="0"/>
              <a:t>A relation is in 3NF if it is 2NF and no transitive dependencies exist.</a:t>
            </a:r>
          </a:p>
          <a:p>
            <a:r>
              <a:rPr lang="en-US" dirty="0"/>
              <a:t>Transitive dependency is a functional dependency between two or more non-key attributes   </a:t>
            </a:r>
          </a:p>
        </p:txBody>
      </p:sp>
    </p:spTree>
    <p:extLst>
      <p:ext uri="{BB962C8B-B14F-4D97-AF65-F5344CB8AC3E}">
        <p14:creationId xmlns:p14="http://schemas.microsoft.com/office/powerpoint/2010/main" val="22225786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897563"/>
          </a:xfrm>
        </p:spPr>
        <p:txBody>
          <a:bodyPr/>
          <a:lstStyle/>
          <a:p>
            <a:r>
              <a:rPr lang="en-US" b="1" dirty="0"/>
              <a:t>Example:</a:t>
            </a:r>
          </a:p>
          <a:p>
            <a:r>
              <a:rPr lang="en-US" dirty="0"/>
              <a:t>Consider the relation;</a:t>
            </a:r>
          </a:p>
          <a:p>
            <a:r>
              <a:rPr lang="en-US" dirty="0"/>
              <a:t>SALES(</a:t>
            </a:r>
            <a:r>
              <a:rPr lang="en-US" dirty="0" err="1"/>
              <a:t>Cust</a:t>
            </a:r>
            <a:r>
              <a:rPr lang="en-US" dirty="0"/>
              <a:t>-ID, Name, </a:t>
            </a:r>
            <a:r>
              <a:rPr lang="en-US" dirty="0" err="1"/>
              <a:t>SalesPerson</a:t>
            </a:r>
            <a:r>
              <a:rPr lang="en-US" dirty="0"/>
              <a:t>, Region)</a:t>
            </a:r>
          </a:p>
          <a:p>
            <a:endParaRPr lang="en-US" dirty="0"/>
          </a:p>
        </p:txBody>
      </p:sp>
      <p:grpSp>
        <p:nvGrpSpPr>
          <p:cNvPr id="36" name="Group 35"/>
          <p:cNvGrpSpPr/>
          <p:nvPr/>
        </p:nvGrpSpPr>
        <p:grpSpPr>
          <a:xfrm>
            <a:off x="872836" y="2819400"/>
            <a:ext cx="6165272" cy="1482436"/>
            <a:chOff x="872836" y="2819400"/>
            <a:chExt cx="6165272" cy="1482436"/>
          </a:xfrm>
        </p:grpSpPr>
        <p:grpSp>
          <p:nvGrpSpPr>
            <p:cNvPr id="24" name="Group 23"/>
            <p:cNvGrpSpPr/>
            <p:nvPr/>
          </p:nvGrpSpPr>
          <p:grpSpPr>
            <a:xfrm>
              <a:off x="872836" y="3311236"/>
              <a:ext cx="6165272" cy="990600"/>
              <a:chOff x="838200" y="2286000"/>
              <a:chExt cx="6165272" cy="990600"/>
            </a:xfrm>
          </p:grpSpPr>
          <p:grpSp>
            <p:nvGrpSpPr>
              <p:cNvPr id="11" name="Group 10"/>
              <p:cNvGrpSpPr/>
              <p:nvPr/>
            </p:nvGrpSpPr>
            <p:grpSpPr>
              <a:xfrm>
                <a:off x="838200" y="2286000"/>
                <a:ext cx="6165272" cy="550718"/>
                <a:chOff x="838200" y="2286000"/>
                <a:chExt cx="6165272" cy="550718"/>
              </a:xfrm>
            </p:grpSpPr>
            <p:sp>
              <p:nvSpPr>
                <p:cNvPr id="7" name="Rectangle 6"/>
                <p:cNvSpPr/>
                <p:nvPr/>
              </p:nvSpPr>
              <p:spPr>
                <a:xfrm>
                  <a:off x="838200" y="2286000"/>
                  <a:ext cx="15240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Cust</a:t>
                  </a:r>
                  <a:r>
                    <a:rPr lang="en-US" dirty="0"/>
                    <a:t>-ID</a:t>
                  </a:r>
                </a:p>
              </p:txBody>
            </p:sp>
            <p:sp>
              <p:nvSpPr>
                <p:cNvPr id="8" name="Rectangle 7"/>
                <p:cNvSpPr/>
                <p:nvPr/>
              </p:nvSpPr>
              <p:spPr>
                <a:xfrm>
                  <a:off x="2362200" y="2286000"/>
                  <a:ext cx="15240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Name</a:t>
                  </a:r>
                </a:p>
              </p:txBody>
            </p:sp>
            <p:sp>
              <p:nvSpPr>
                <p:cNvPr id="9" name="Rectangle 8"/>
                <p:cNvSpPr/>
                <p:nvPr/>
              </p:nvSpPr>
              <p:spPr>
                <a:xfrm>
                  <a:off x="3920836" y="2286000"/>
                  <a:ext cx="15240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SalesPerson</a:t>
                  </a:r>
                  <a:endParaRPr lang="en-US" dirty="0"/>
                </a:p>
              </p:txBody>
            </p:sp>
            <p:sp>
              <p:nvSpPr>
                <p:cNvPr id="10" name="Rectangle 9"/>
                <p:cNvSpPr/>
                <p:nvPr/>
              </p:nvSpPr>
              <p:spPr>
                <a:xfrm>
                  <a:off x="5479472" y="2303318"/>
                  <a:ext cx="15240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Region</a:t>
                  </a:r>
                </a:p>
              </p:txBody>
            </p:sp>
          </p:grpSp>
          <p:cxnSp>
            <p:nvCxnSpPr>
              <p:cNvPr id="15" name="Straight Connector 14"/>
              <p:cNvCxnSpPr>
                <a:stCxn id="7" idx="2"/>
              </p:cNvCxnSpPr>
              <p:nvPr/>
            </p:nvCxnSpPr>
            <p:spPr>
              <a:xfrm>
                <a:off x="1600200" y="28194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600200" y="3276600"/>
                <a:ext cx="46412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0" idx="2"/>
              </p:cNvCxnSpPr>
              <p:nvPr/>
            </p:nvCxnSpPr>
            <p:spPr>
              <a:xfrm flipV="1">
                <a:off x="6241472" y="2836718"/>
                <a:ext cx="0" cy="4398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9" idx="2"/>
              </p:cNvCxnSpPr>
              <p:nvPr/>
            </p:nvCxnSpPr>
            <p:spPr>
              <a:xfrm flipV="1">
                <a:off x="4682836"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8" idx="2"/>
              </p:cNvCxnSpPr>
              <p:nvPr/>
            </p:nvCxnSpPr>
            <p:spPr>
              <a:xfrm flipV="1">
                <a:off x="3124200" y="2819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p:nvCxnSpPr>
          <p:spPr>
            <a:xfrm flipV="1">
              <a:off x="4717472" y="2819400"/>
              <a:ext cx="0" cy="49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717472" y="2819400"/>
              <a:ext cx="13785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096000" y="2819400"/>
              <a:ext cx="0" cy="491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758325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067800" cy="6477000"/>
          </a:xfrm>
        </p:spPr>
        <p:txBody>
          <a:bodyPr/>
          <a:lstStyle/>
          <a:p>
            <a:r>
              <a:rPr lang="en-US" dirty="0"/>
              <a:t>This implies </a:t>
            </a:r>
            <a:r>
              <a:rPr lang="en-US" dirty="0" err="1"/>
              <a:t>Cust</a:t>
            </a:r>
            <a:r>
              <a:rPr lang="en-US" dirty="0"/>
              <a:t>-ID is primary key and all remaining attributes are functionally dependent on it. </a:t>
            </a:r>
          </a:p>
          <a:p>
            <a:r>
              <a:rPr lang="en-US" dirty="0"/>
              <a:t>However there is a transitive dependency in that region is functionally dependent on </a:t>
            </a:r>
            <a:r>
              <a:rPr lang="en-US" dirty="0" err="1"/>
              <a:t>salesPerson</a:t>
            </a:r>
            <a:r>
              <a:rPr lang="en-US" dirty="0"/>
              <a:t> which is functionally dependent on </a:t>
            </a:r>
            <a:r>
              <a:rPr lang="en-US" dirty="0" err="1"/>
              <a:t>Cust</a:t>
            </a:r>
            <a:r>
              <a:rPr lang="en-US" dirty="0"/>
              <a:t>-ID</a:t>
            </a:r>
          </a:p>
          <a:p>
            <a:r>
              <a:rPr lang="en-US" dirty="0"/>
              <a:t>This introduces insertion, deletion and modification inconsistencies or anomalies.</a:t>
            </a:r>
          </a:p>
          <a:p>
            <a:r>
              <a:rPr lang="en-US" dirty="0"/>
              <a:t>These anomalies can be removed by decomposing the relation SALES in two relations:</a:t>
            </a:r>
          </a:p>
          <a:p>
            <a:r>
              <a:rPr lang="en-US" dirty="0"/>
              <a:t>SALES(</a:t>
            </a:r>
            <a:r>
              <a:rPr lang="en-US" dirty="0" err="1"/>
              <a:t>Cust</a:t>
            </a:r>
            <a:r>
              <a:rPr lang="en-US" dirty="0"/>
              <a:t>-ID, Name, </a:t>
            </a:r>
            <a:r>
              <a:rPr lang="en-US" dirty="0" err="1"/>
              <a:t>salesPerson</a:t>
            </a:r>
            <a:r>
              <a:rPr lang="en-US" dirty="0"/>
              <a:t>)</a:t>
            </a:r>
          </a:p>
          <a:p>
            <a:r>
              <a:rPr lang="en-US" dirty="0"/>
              <a:t>SALESPERSON(</a:t>
            </a:r>
            <a:r>
              <a:rPr lang="en-US" dirty="0" err="1"/>
              <a:t>salesPerson</a:t>
            </a:r>
            <a:r>
              <a:rPr lang="en-US" dirty="0"/>
              <a:t>, Region)</a:t>
            </a:r>
          </a:p>
          <a:p>
            <a:endParaRPr lang="en-US" dirty="0"/>
          </a:p>
        </p:txBody>
      </p:sp>
    </p:spTree>
    <p:extLst>
      <p:ext uri="{BB962C8B-B14F-4D97-AF65-F5344CB8AC3E}">
        <p14:creationId xmlns:p14="http://schemas.microsoft.com/office/powerpoint/2010/main" val="41785131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77000"/>
          </a:xfrm>
        </p:spPr>
        <p:txBody>
          <a:bodyPr>
            <a:normAutofit/>
          </a:bodyPr>
          <a:lstStyle/>
          <a:p>
            <a:r>
              <a:rPr lang="en-US" b="1" dirty="0"/>
              <a:t>Exercise:</a:t>
            </a:r>
          </a:p>
          <a:p>
            <a:r>
              <a:rPr lang="en-US" dirty="0"/>
              <a:t>For each of the following relations indicate the normal form for that relation. If the relation is not in third normal form, decompose it into 3NF relations. Functional dependencies other than those implied by the Primary key are shown where applicable.</a:t>
            </a:r>
          </a:p>
          <a:p>
            <a:r>
              <a:rPr lang="en-US" dirty="0"/>
              <a:t>CLASS(</a:t>
            </a:r>
            <a:r>
              <a:rPr lang="en-US" u="sng" dirty="0"/>
              <a:t>Course-No</a:t>
            </a:r>
            <a:r>
              <a:rPr lang="en-US" dirty="0"/>
              <a:t>, </a:t>
            </a:r>
            <a:r>
              <a:rPr lang="en-US" u="sng" dirty="0"/>
              <a:t>Section-No</a:t>
            </a:r>
            <a:r>
              <a:rPr lang="en-US" dirty="0"/>
              <a:t>)</a:t>
            </a:r>
          </a:p>
          <a:p>
            <a:r>
              <a:rPr lang="en-US" dirty="0"/>
              <a:t>CLASS(</a:t>
            </a:r>
            <a:r>
              <a:rPr lang="en-US" u="sng" dirty="0"/>
              <a:t>Course-No</a:t>
            </a:r>
            <a:r>
              <a:rPr lang="en-US" dirty="0"/>
              <a:t>, </a:t>
            </a:r>
            <a:r>
              <a:rPr lang="en-US" u="sng" dirty="0"/>
              <a:t>Section-No</a:t>
            </a:r>
            <a:r>
              <a:rPr lang="en-US" dirty="0"/>
              <a:t>, Room)</a:t>
            </a:r>
          </a:p>
          <a:p>
            <a:r>
              <a:rPr lang="en-US" dirty="0"/>
              <a:t>CLASS(</a:t>
            </a:r>
            <a:r>
              <a:rPr lang="en-US" u="sng" dirty="0"/>
              <a:t>Course-No</a:t>
            </a:r>
            <a:r>
              <a:rPr lang="en-US" dirty="0"/>
              <a:t>, </a:t>
            </a:r>
            <a:r>
              <a:rPr lang="en-US" u="sng" dirty="0"/>
              <a:t>Section-No</a:t>
            </a:r>
            <a:r>
              <a:rPr lang="en-US" dirty="0"/>
              <a:t>, Room, Capacity)</a:t>
            </a:r>
          </a:p>
          <a:p>
            <a:pPr lvl="2"/>
            <a:r>
              <a:rPr lang="en-US" dirty="0"/>
              <a:t>Room         Capacity</a:t>
            </a:r>
          </a:p>
        </p:txBody>
      </p:sp>
      <p:cxnSp>
        <p:nvCxnSpPr>
          <p:cNvPr id="5" name="Straight Arrow Connector 4"/>
          <p:cNvCxnSpPr/>
          <p:nvPr/>
        </p:nvCxnSpPr>
        <p:spPr>
          <a:xfrm>
            <a:off x="2303318" y="5860473"/>
            <a:ext cx="4398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464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9144000" cy="5745163"/>
          </a:xfrm>
        </p:spPr>
        <p:txBody>
          <a:bodyPr/>
          <a:lstStyle/>
          <a:p>
            <a:pPr marL="0" indent="0">
              <a:buNone/>
            </a:pPr>
            <a:r>
              <a:rPr lang="en-US" sz="2800" dirty="0"/>
              <a:t>CLASS(</a:t>
            </a:r>
            <a:r>
              <a:rPr lang="en-US" sz="2800" u="sng" dirty="0"/>
              <a:t>Course-No</a:t>
            </a:r>
            <a:r>
              <a:rPr lang="en-US" sz="2800" dirty="0"/>
              <a:t>, </a:t>
            </a:r>
            <a:r>
              <a:rPr lang="en-US" sz="2800" u="sng" dirty="0"/>
              <a:t>Section-</a:t>
            </a:r>
            <a:r>
              <a:rPr lang="en-US" sz="2800" u="sng" dirty="0" err="1"/>
              <a:t>No</a:t>
            </a:r>
            <a:r>
              <a:rPr lang="en-US" sz="2800" dirty="0" err="1"/>
              <a:t>,CourseName,Room,Capacity</a:t>
            </a:r>
            <a:r>
              <a:rPr lang="en-US" sz="2800" dirty="0"/>
              <a:t>)</a:t>
            </a:r>
          </a:p>
          <a:p>
            <a:pPr marL="0" indent="0">
              <a:buNone/>
            </a:pPr>
            <a:r>
              <a:rPr lang="en-US" dirty="0"/>
              <a:t>	Course-No        </a:t>
            </a:r>
            <a:r>
              <a:rPr lang="en-US" dirty="0" err="1"/>
              <a:t>CourseName</a:t>
            </a:r>
            <a:endParaRPr lang="en-US" dirty="0"/>
          </a:p>
          <a:p>
            <a:pPr marL="0" indent="0">
              <a:buNone/>
            </a:pPr>
            <a:r>
              <a:rPr lang="en-US" dirty="0"/>
              <a:t>	Room          Capacity</a:t>
            </a:r>
          </a:p>
        </p:txBody>
      </p:sp>
      <p:cxnSp>
        <p:nvCxnSpPr>
          <p:cNvPr id="5" name="Straight Arrow Connector 4"/>
          <p:cNvCxnSpPr/>
          <p:nvPr/>
        </p:nvCxnSpPr>
        <p:spPr>
          <a:xfrm>
            <a:off x="2819400" y="1246909"/>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057400" y="18288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307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DATABASE SYSTEMS</a:t>
            </a:r>
          </a:p>
        </p:txBody>
      </p:sp>
      <p:sp>
        <p:nvSpPr>
          <p:cNvPr id="3" name="Content Placeholder 2"/>
          <p:cNvSpPr>
            <a:spLocks noGrp="1"/>
          </p:cNvSpPr>
          <p:nvPr>
            <p:ph idx="1"/>
          </p:nvPr>
        </p:nvSpPr>
        <p:spPr>
          <a:xfrm>
            <a:off x="152400" y="1295400"/>
            <a:ext cx="8839200" cy="5257800"/>
          </a:xfrm>
        </p:spPr>
        <p:txBody>
          <a:bodyPr/>
          <a:lstStyle/>
          <a:p>
            <a:r>
              <a:rPr lang="en-US" b="1" dirty="0"/>
              <a:t>Distributed database</a:t>
            </a:r>
          </a:p>
          <a:p>
            <a:r>
              <a:rPr lang="en-US" dirty="0"/>
              <a:t>A single logical database that is spread physically across computers in multiple locations that are connected by a data communications network. It requires that multiple database management systems are running at each remote site.</a:t>
            </a:r>
          </a:p>
          <a:p>
            <a:r>
              <a:rPr lang="en-US" dirty="0"/>
              <a:t>The degree to which these different DBMS cooperate and whether there is a master site that coordinates the multiple sites distinguish different type of distributed database environments.</a:t>
            </a:r>
          </a:p>
        </p:txBody>
      </p:sp>
    </p:spTree>
    <p:extLst>
      <p:ext uri="{BB962C8B-B14F-4D97-AF65-F5344CB8AC3E}">
        <p14:creationId xmlns:p14="http://schemas.microsoft.com/office/powerpoint/2010/main" val="3193448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534400" cy="5211763"/>
          </a:xfrm>
        </p:spPr>
        <p:txBody>
          <a:bodyPr/>
          <a:lstStyle/>
          <a:p>
            <a:pPr marL="0" indent="0">
              <a:buNone/>
            </a:pPr>
            <a:r>
              <a:rPr lang="en-US" b="1" dirty="0"/>
              <a:t>Decentralized database:</a:t>
            </a:r>
          </a:p>
          <a:p>
            <a:r>
              <a:rPr lang="en-US" dirty="0"/>
              <a:t>A database that is stored on computers at multiple locations but the computers are not interconnected by a network and users can not share data.</a:t>
            </a:r>
          </a:p>
        </p:txBody>
      </p:sp>
    </p:spTree>
    <p:extLst>
      <p:ext uri="{BB962C8B-B14F-4D97-AF65-F5344CB8AC3E}">
        <p14:creationId xmlns:p14="http://schemas.microsoft.com/office/powerpoint/2010/main" val="3610405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file processing systems:</a:t>
            </a:r>
          </a:p>
        </p:txBody>
      </p:sp>
      <p:sp>
        <p:nvSpPr>
          <p:cNvPr id="3" name="Content Placeholder 2"/>
          <p:cNvSpPr>
            <a:spLocks noGrp="1"/>
          </p:cNvSpPr>
          <p:nvPr>
            <p:ph idx="1"/>
          </p:nvPr>
        </p:nvSpPr>
        <p:spPr>
          <a:xfrm>
            <a:off x="152400" y="1600200"/>
            <a:ext cx="8763000" cy="5105400"/>
          </a:xfrm>
        </p:spPr>
        <p:txBody>
          <a:bodyPr>
            <a:normAutofit/>
          </a:bodyPr>
          <a:lstStyle/>
          <a:p>
            <a:r>
              <a:rPr lang="en-US" dirty="0"/>
              <a:t>Computer file processing systems were used before databases came to be.</a:t>
            </a:r>
          </a:p>
          <a:p>
            <a:r>
              <a:rPr lang="en-US" dirty="0"/>
              <a:t>As business applications grew and became more complex, the file systems experienced several limitations:</a:t>
            </a:r>
          </a:p>
          <a:p>
            <a:endParaRPr lang="en-US" dirty="0"/>
          </a:p>
        </p:txBody>
      </p:sp>
    </p:spTree>
    <p:extLst>
      <p:ext uri="{BB962C8B-B14F-4D97-AF65-F5344CB8AC3E}">
        <p14:creationId xmlns:p14="http://schemas.microsoft.com/office/powerpoint/2010/main" val="13767453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77000"/>
          </a:xfrm>
        </p:spPr>
        <p:txBody>
          <a:bodyPr>
            <a:normAutofit fontScale="92500" lnSpcReduction="20000"/>
          </a:bodyPr>
          <a:lstStyle/>
          <a:p>
            <a:r>
              <a:rPr lang="en-US" b="1" dirty="0"/>
              <a:t>Business conditions that encourage use of distributed databases:</a:t>
            </a:r>
          </a:p>
          <a:p>
            <a:pPr marL="514350" indent="-514350">
              <a:buFont typeface="+mj-lt"/>
              <a:buAutoNum type="arabicPeriod"/>
            </a:pPr>
            <a:r>
              <a:rPr lang="en-US" dirty="0"/>
              <a:t>Distribution and autonomy of business units- Depts. and facilities in modern orgs are geographically distributed and each unit may have authority to create its own information</a:t>
            </a:r>
          </a:p>
          <a:p>
            <a:pPr marL="514350" indent="-514350">
              <a:buFont typeface="+mj-lt"/>
              <a:buAutoNum type="arabicPeriod"/>
            </a:pPr>
            <a:r>
              <a:rPr lang="en-US" dirty="0"/>
              <a:t>Data sharing- Business decisions require sharing data across business units and it must be convenient to consolidate data across local databases on demand</a:t>
            </a:r>
          </a:p>
          <a:p>
            <a:pPr marL="514350" indent="-514350">
              <a:buFont typeface="+mj-lt"/>
              <a:buAutoNum type="arabicPeriod"/>
            </a:pPr>
            <a:r>
              <a:rPr lang="en-US" dirty="0"/>
              <a:t>Data communication costs and reliability – its more economical to locate data and applications close to where they are needed as opposed to transferring data across networks. (Dependence on comm. networks can be risky)</a:t>
            </a:r>
          </a:p>
        </p:txBody>
      </p:sp>
    </p:spTree>
    <p:extLst>
      <p:ext uri="{BB962C8B-B14F-4D97-AF65-F5344CB8AC3E}">
        <p14:creationId xmlns:p14="http://schemas.microsoft.com/office/powerpoint/2010/main" val="41746156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991600" cy="6553200"/>
          </a:xfrm>
        </p:spPr>
        <p:txBody>
          <a:bodyPr>
            <a:normAutofit lnSpcReduction="10000"/>
          </a:bodyPr>
          <a:lstStyle/>
          <a:p>
            <a:r>
              <a:rPr lang="en-US" b="1" dirty="0"/>
              <a:t>Objectives and trade-offs of distributed databases:</a:t>
            </a:r>
          </a:p>
          <a:p>
            <a:r>
              <a:rPr lang="en-US" b="1" dirty="0"/>
              <a:t>Location transparency </a:t>
            </a:r>
            <a:r>
              <a:rPr lang="en-US" dirty="0"/>
              <a:t>- a user or an application program updating data need not know the location of the data. The user is unaware of data distribution. A distributed database must provide ,location transparency.</a:t>
            </a:r>
          </a:p>
          <a:p>
            <a:r>
              <a:rPr lang="en-US" b="1" dirty="0"/>
              <a:t>Local autonomy </a:t>
            </a:r>
            <a:r>
              <a:rPr lang="en-US" dirty="0"/>
              <a:t>– capability to administer a local database and to operate independently when connections to other nodes have failed. This implies that there is no reliance on a central site and each local site can administer security, log transactions and recover when local failures occur.</a:t>
            </a:r>
          </a:p>
          <a:p>
            <a:endParaRPr lang="en-US" dirty="0"/>
          </a:p>
        </p:txBody>
      </p:sp>
    </p:spTree>
    <p:extLst>
      <p:ext uri="{BB962C8B-B14F-4D97-AF65-F5344CB8AC3E}">
        <p14:creationId xmlns:p14="http://schemas.microsoft.com/office/powerpoint/2010/main" val="39823468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lstStyle/>
          <a:p>
            <a:r>
              <a:rPr lang="en-US" b="1" dirty="0"/>
              <a:t>Synchronous versus asynchronous distributed database</a:t>
            </a:r>
          </a:p>
          <a:p>
            <a:r>
              <a:rPr lang="en-US" b="1" dirty="0"/>
              <a:t>Synchronous- </a:t>
            </a:r>
            <a:r>
              <a:rPr lang="en-US" dirty="0"/>
              <a:t>all data across the network are continuously kept up to date such that a user at any site can access data anywhere on the network and get the same answer</a:t>
            </a:r>
            <a:r>
              <a:rPr lang="en-US" b="1" dirty="0"/>
              <a:t>.</a:t>
            </a:r>
          </a:p>
          <a:p>
            <a:r>
              <a:rPr lang="en-US" dirty="0"/>
              <a:t>It ensures data integrity</a:t>
            </a:r>
          </a:p>
          <a:p>
            <a:r>
              <a:rPr lang="en-US" dirty="0"/>
              <a:t> minimizes complexity of tracing the most recent copy of data </a:t>
            </a:r>
          </a:p>
          <a:p>
            <a:r>
              <a:rPr lang="en-US" dirty="0"/>
              <a:t>However, may result into slow response</a:t>
            </a:r>
          </a:p>
        </p:txBody>
      </p:sp>
    </p:spTree>
    <p:extLst>
      <p:ext uri="{BB962C8B-B14F-4D97-AF65-F5344CB8AC3E}">
        <p14:creationId xmlns:p14="http://schemas.microsoft.com/office/powerpoint/2010/main" val="22786602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5821363"/>
          </a:xfrm>
        </p:spPr>
        <p:txBody>
          <a:bodyPr/>
          <a:lstStyle/>
          <a:p>
            <a:r>
              <a:rPr lang="en-US" b="1" dirty="0"/>
              <a:t>Asynchronous  technology </a:t>
            </a:r>
            <a:r>
              <a:rPr lang="en-US" dirty="0"/>
              <a:t>keeps copies of replicated data at diff nodes so that local servers can access data without reaching out across the network.</a:t>
            </a:r>
          </a:p>
          <a:p>
            <a:r>
              <a:rPr lang="en-US" dirty="0"/>
              <a:t>Causes delay when data updates are propagated across the remote databases and temporary inconsistency</a:t>
            </a:r>
          </a:p>
          <a:p>
            <a:r>
              <a:rPr lang="en-US" dirty="0"/>
              <a:t>However, has better response time</a:t>
            </a:r>
          </a:p>
        </p:txBody>
      </p:sp>
    </p:spTree>
    <p:extLst>
      <p:ext uri="{BB962C8B-B14F-4D97-AF65-F5344CB8AC3E}">
        <p14:creationId xmlns:p14="http://schemas.microsoft.com/office/powerpoint/2010/main" val="17699832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r>
              <a:rPr lang="en-US" dirty="0"/>
              <a:t>Advantages of distributed databases over centralized databases:</a:t>
            </a:r>
          </a:p>
          <a:p>
            <a:r>
              <a:rPr lang="en-US" dirty="0"/>
              <a:t>Increased reliability and availability -  no total failure</a:t>
            </a:r>
          </a:p>
          <a:p>
            <a:r>
              <a:rPr lang="en-US" dirty="0"/>
              <a:t>Local control- exercise greater control over their data</a:t>
            </a:r>
          </a:p>
          <a:p>
            <a:r>
              <a:rPr lang="en-US" dirty="0"/>
              <a:t>Modular growth-  easier to add a local node and its data </a:t>
            </a:r>
          </a:p>
          <a:p>
            <a:r>
              <a:rPr lang="en-US" dirty="0"/>
              <a:t>Lower communication costs – data is located close to point of use</a:t>
            </a:r>
          </a:p>
          <a:p>
            <a:endParaRPr lang="en-US" dirty="0"/>
          </a:p>
          <a:p>
            <a:endParaRPr lang="en-US" dirty="0"/>
          </a:p>
          <a:p>
            <a:endParaRPr lang="en-US" dirty="0"/>
          </a:p>
        </p:txBody>
      </p:sp>
    </p:spTree>
    <p:extLst>
      <p:ext uri="{BB962C8B-B14F-4D97-AF65-F5344CB8AC3E}">
        <p14:creationId xmlns:p14="http://schemas.microsoft.com/office/powerpoint/2010/main" val="13364056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5973763"/>
          </a:xfrm>
        </p:spPr>
        <p:txBody>
          <a:bodyPr/>
          <a:lstStyle/>
          <a:p>
            <a:r>
              <a:rPr lang="en-US" b="1" dirty="0"/>
              <a:t>Disadvantages</a:t>
            </a:r>
          </a:p>
          <a:p>
            <a:r>
              <a:rPr lang="en-US" dirty="0"/>
              <a:t>Software costs and complexity - DDBMS</a:t>
            </a:r>
          </a:p>
          <a:p>
            <a:r>
              <a:rPr lang="en-US" dirty="0"/>
              <a:t>Processing overhead – from coordination among sites</a:t>
            </a:r>
          </a:p>
          <a:p>
            <a:r>
              <a:rPr lang="en-US" dirty="0"/>
              <a:t>Slow response</a:t>
            </a:r>
          </a:p>
          <a:p>
            <a:r>
              <a:rPr lang="en-US" dirty="0"/>
              <a:t>Data integrity problems – from increased complexity and need for coordination</a:t>
            </a:r>
          </a:p>
        </p:txBody>
      </p:sp>
    </p:spTree>
    <p:extLst>
      <p:ext uri="{BB962C8B-B14F-4D97-AF65-F5344CB8AC3E}">
        <p14:creationId xmlns:p14="http://schemas.microsoft.com/office/powerpoint/2010/main" val="41557388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 for distributing a database</a:t>
            </a:r>
          </a:p>
        </p:txBody>
      </p:sp>
      <p:sp>
        <p:nvSpPr>
          <p:cNvPr id="3" name="Content Placeholder 2"/>
          <p:cNvSpPr>
            <a:spLocks noGrp="1"/>
          </p:cNvSpPr>
          <p:nvPr>
            <p:ph idx="1"/>
          </p:nvPr>
        </p:nvSpPr>
        <p:spPr>
          <a:xfrm>
            <a:off x="152400" y="1371600"/>
            <a:ext cx="8839200" cy="5410200"/>
          </a:xfrm>
        </p:spPr>
        <p:txBody>
          <a:bodyPr>
            <a:normAutofit lnSpcReduction="10000"/>
          </a:bodyPr>
          <a:lstStyle/>
          <a:p>
            <a:r>
              <a:rPr lang="en-US" dirty="0"/>
              <a:t>1. </a:t>
            </a:r>
            <a:r>
              <a:rPr lang="en-US" b="1" dirty="0"/>
              <a:t>Data replication</a:t>
            </a:r>
          </a:p>
          <a:p>
            <a:r>
              <a:rPr lang="en-US" dirty="0"/>
              <a:t>Involves storing a separate copy of the database at each site. Its common with asynchronous distributed database technology.</a:t>
            </a:r>
          </a:p>
          <a:p>
            <a:r>
              <a:rPr lang="en-US" b="1" dirty="0" err="1"/>
              <a:t>Adv</a:t>
            </a:r>
            <a:r>
              <a:rPr lang="en-US" b="1" dirty="0"/>
              <a:t>:</a:t>
            </a:r>
          </a:p>
          <a:p>
            <a:r>
              <a:rPr lang="en-US" dirty="0"/>
              <a:t>Reliability- back up copies</a:t>
            </a:r>
          </a:p>
          <a:p>
            <a:r>
              <a:rPr lang="en-US" dirty="0"/>
              <a:t>Fast response</a:t>
            </a:r>
          </a:p>
          <a:p>
            <a:r>
              <a:rPr lang="en-US" dirty="0"/>
              <a:t>Node decoupling – each transaction may proceed without coordination across the network</a:t>
            </a:r>
          </a:p>
          <a:p>
            <a:r>
              <a:rPr lang="en-US" dirty="0"/>
              <a:t>Reduced network traffic</a:t>
            </a:r>
          </a:p>
        </p:txBody>
      </p:sp>
    </p:spTree>
    <p:extLst>
      <p:ext uri="{BB962C8B-B14F-4D97-AF65-F5344CB8AC3E}">
        <p14:creationId xmlns:p14="http://schemas.microsoft.com/office/powerpoint/2010/main" val="38426132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553200"/>
          </a:xfrm>
        </p:spPr>
        <p:txBody>
          <a:bodyPr>
            <a:normAutofit lnSpcReduction="10000"/>
          </a:bodyPr>
          <a:lstStyle/>
          <a:p>
            <a:pPr marL="0" indent="0">
              <a:buNone/>
            </a:pPr>
            <a:r>
              <a:rPr lang="en-US" b="1" dirty="0"/>
              <a:t>Disadvantages:</a:t>
            </a:r>
          </a:p>
          <a:p>
            <a:r>
              <a:rPr lang="en-US" dirty="0"/>
              <a:t>Storage requirements</a:t>
            </a:r>
          </a:p>
          <a:p>
            <a:r>
              <a:rPr lang="en-US" dirty="0"/>
              <a:t>Complexity and cost of updating</a:t>
            </a:r>
          </a:p>
          <a:p>
            <a:pPr marL="0" indent="0">
              <a:buNone/>
            </a:pPr>
            <a:r>
              <a:rPr lang="en-US" b="1" dirty="0"/>
              <a:t>When to use replication:</a:t>
            </a:r>
          </a:p>
          <a:p>
            <a:pPr marL="0" indent="0">
              <a:buNone/>
            </a:pPr>
            <a:r>
              <a:rPr lang="en-US" dirty="0"/>
              <a:t>Data timeliness- apps that can tolerate out of date data are suitable for replication</a:t>
            </a:r>
          </a:p>
          <a:p>
            <a:pPr marL="0" indent="0">
              <a:buNone/>
            </a:pPr>
            <a:r>
              <a:rPr lang="en-US" dirty="0"/>
              <a:t>DBMS capabilities – if capabilities for data reference across nodes is limited.</a:t>
            </a:r>
          </a:p>
          <a:p>
            <a:pPr marL="0" indent="0">
              <a:buNone/>
            </a:pPr>
            <a:r>
              <a:rPr lang="en-US" dirty="0"/>
              <a:t>Communication network capabilities – no dedicated connection required</a:t>
            </a:r>
          </a:p>
          <a:p>
            <a:pPr marL="0" indent="0">
              <a:buNone/>
            </a:pPr>
            <a:r>
              <a:rPr lang="en-US" dirty="0" err="1"/>
              <a:t>Heterogenity</a:t>
            </a:r>
            <a:r>
              <a:rPr lang="en-US" dirty="0"/>
              <a:t> – different OS and database designs, replication gets complicated</a:t>
            </a:r>
          </a:p>
          <a:p>
            <a:endParaRPr lang="en-US" b="1" dirty="0"/>
          </a:p>
        </p:txBody>
      </p:sp>
    </p:spTree>
    <p:extLst>
      <p:ext uri="{BB962C8B-B14F-4D97-AF65-F5344CB8AC3E}">
        <p14:creationId xmlns:p14="http://schemas.microsoft.com/office/powerpoint/2010/main" val="5400307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a:t>2</a:t>
            </a:r>
            <a:r>
              <a:rPr lang="en-US" b="1" dirty="0"/>
              <a:t>. Horizontal partitioning</a:t>
            </a:r>
          </a:p>
          <a:p>
            <a:r>
              <a:rPr lang="en-US" dirty="0"/>
              <a:t>Rows of a relation are distributed to many sites</a:t>
            </a:r>
          </a:p>
          <a:p>
            <a:endParaRPr lang="en-US" dirty="0"/>
          </a:p>
          <a:p>
            <a:r>
              <a:rPr lang="en-US" b="1" dirty="0"/>
              <a:t>3. Vertical partitioning</a:t>
            </a:r>
          </a:p>
          <a:p>
            <a:r>
              <a:rPr lang="en-US" dirty="0"/>
              <a:t>Distributing the columns of a relation into separate files stored at various sites while repeating the primary key in each of the files</a:t>
            </a:r>
          </a:p>
        </p:txBody>
      </p:sp>
    </p:spTree>
    <p:extLst>
      <p:ext uri="{BB962C8B-B14F-4D97-AF65-F5344CB8AC3E}">
        <p14:creationId xmlns:p14="http://schemas.microsoft.com/office/powerpoint/2010/main" val="37744553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5973763"/>
          </a:xfrm>
        </p:spPr>
        <p:txBody>
          <a:bodyPr/>
          <a:lstStyle/>
          <a:p>
            <a:pPr marL="0" indent="0">
              <a:buNone/>
            </a:pPr>
            <a:r>
              <a:rPr lang="en-US" b="1" dirty="0"/>
              <a:t>Advantages of partitioning</a:t>
            </a:r>
          </a:p>
          <a:p>
            <a:r>
              <a:rPr lang="en-US" dirty="0"/>
              <a:t>Efficiency – data stored close to point of use and separate from data used by other apps</a:t>
            </a:r>
          </a:p>
          <a:p>
            <a:r>
              <a:rPr lang="en-US" dirty="0"/>
              <a:t>Local optimization – optimized performance for local access</a:t>
            </a:r>
          </a:p>
          <a:p>
            <a:r>
              <a:rPr lang="en-US" dirty="0"/>
              <a:t>Security – data not relevant to a site is not availed</a:t>
            </a:r>
          </a:p>
          <a:p>
            <a:pPr marL="0" indent="0">
              <a:buNone/>
            </a:pPr>
            <a:r>
              <a:rPr lang="en-US" b="1" dirty="0"/>
              <a:t>Disadvantages</a:t>
            </a:r>
          </a:p>
          <a:p>
            <a:r>
              <a:rPr lang="en-US" dirty="0"/>
              <a:t>Inconsistent access speed</a:t>
            </a:r>
          </a:p>
          <a:p>
            <a:r>
              <a:rPr lang="en-US" dirty="0"/>
              <a:t>Back-up vulnerability</a:t>
            </a:r>
          </a:p>
          <a:p>
            <a:endParaRPr lang="en-US" dirty="0"/>
          </a:p>
          <a:p>
            <a:endParaRPr lang="en-US" dirty="0"/>
          </a:p>
        </p:txBody>
      </p:sp>
    </p:spTree>
    <p:extLst>
      <p:ext uri="{BB962C8B-B14F-4D97-AF65-F5344CB8AC3E}">
        <p14:creationId xmlns:p14="http://schemas.microsoft.com/office/powerpoint/2010/main" val="2192763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897563"/>
          </a:xfrm>
        </p:spPr>
        <p:txBody>
          <a:bodyPr>
            <a:normAutofit fontScale="92500" lnSpcReduction="10000"/>
          </a:bodyPr>
          <a:lstStyle/>
          <a:p>
            <a:pPr marL="0" indent="0">
              <a:buNone/>
            </a:pPr>
            <a:r>
              <a:rPr lang="en-US" dirty="0"/>
              <a:t>1. </a:t>
            </a:r>
            <a:r>
              <a:rPr lang="en-US" b="1" dirty="0"/>
              <a:t>program- data dependence</a:t>
            </a:r>
          </a:p>
          <a:p>
            <a:pPr>
              <a:buFontTx/>
              <a:buChar char="-"/>
            </a:pPr>
            <a:r>
              <a:rPr lang="en-US" dirty="0"/>
              <a:t>File descriptions are stored within each application program that accesses a file</a:t>
            </a:r>
          </a:p>
          <a:p>
            <a:pPr>
              <a:buFontTx/>
              <a:buChar char="-"/>
            </a:pPr>
            <a:r>
              <a:rPr lang="en-US" dirty="0"/>
              <a:t> A change to a file structure requires changes to all the descriptions that access that file</a:t>
            </a:r>
          </a:p>
          <a:p>
            <a:pPr>
              <a:buFontTx/>
              <a:buChar char="-"/>
            </a:pPr>
            <a:r>
              <a:rPr lang="en-US" dirty="0"/>
              <a:t>Its difficult to locate all the affected programs</a:t>
            </a:r>
          </a:p>
          <a:p>
            <a:pPr>
              <a:buFontTx/>
              <a:buChar char="-"/>
            </a:pPr>
            <a:r>
              <a:rPr lang="en-US" dirty="0"/>
              <a:t>Errors are introduced in managing the changes</a:t>
            </a:r>
          </a:p>
          <a:p>
            <a:pPr>
              <a:buFontTx/>
              <a:buChar char="-"/>
            </a:pPr>
            <a:r>
              <a:rPr lang="en-US" dirty="0"/>
              <a:t>2. </a:t>
            </a:r>
            <a:r>
              <a:rPr lang="en-US" b="1" dirty="0"/>
              <a:t>Duplication of data</a:t>
            </a:r>
          </a:p>
          <a:p>
            <a:pPr>
              <a:buFontTx/>
              <a:buChar char="-"/>
            </a:pPr>
            <a:r>
              <a:rPr lang="en-US" dirty="0"/>
              <a:t>Applications are developed independently hence data duplication results</a:t>
            </a:r>
          </a:p>
          <a:p>
            <a:pPr>
              <a:buFontTx/>
              <a:buChar char="-"/>
            </a:pPr>
            <a:r>
              <a:rPr lang="en-US" dirty="0"/>
              <a:t>Leads to loss of data integrity, additional storage space and more efforts in updating</a:t>
            </a:r>
          </a:p>
        </p:txBody>
      </p:sp>
    </p:spTree>
    <p:extLst>
      <p:ext uri="{BB962C8B-B14F-4D97-AF65-F5344CB8AC3E}">
        <p14:creationId xmlns:p14="http://schemas.microsoft.com/office/powerpoint/2010/main" val="24581119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lstStyle/>
          <a:p>
            <a:r>
              <a:rPr lang="en-US" b="1" dirty="0"/>
              <a:t>DDBMS Architecture</a:t>
            </a:r>
          </a:p>
          <a:p>
            <a:r>
              <a:rPr lang="en-US" dirty="0"/>
              <a:t>Each site has a local DBMS that manages the database stored there</a:t>
            </a:r>
          </a:p>
          <a:p>
            <a:r>
              <a:rPr lang="en-US" dirty="0"/>
              <a:t>Each site also has a copy of the DDBMS and associated data dictionary which contains the location of all data in the network as well as data definitions</a:t>
            </a:r>
          </a:p>
          <a:p>
            <a:r>
              <a:rPr lang="en-US" dirty="0"/>
              <a:t>Requests from users or apps. Are first processed by the DDBMS which determines if the transaction is local or global</a:t>
            </a:r>
          </a:p>
          <a:p>
            <a:r>
              <a:rPr lang="en-US" dirty="0"/>
              <a:t>The DDBMS then routes the requests accordingly</a:t>
            </a:r>
          </a:p>
          <a:p>
            <a:endParaRPr lang="en-US" dirty="0"/>
          </a:p>
        </p:txBody>
      </p:sp>
    </p:spTree>
    <p:extLst>
      <p:ext uri="{BB962C8B-B14F-4D97-AF65-F5344CB8AC3E}">
        <p14:creationId xmlns:p14="http://schemas.microsoft.com/office/powerpoint/2010/main" val="28979378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dirty="0"/>
              <a:t>DATABASE SECURITY</a:t>
            </a:r>
            <a:br>
              <a:rPr lang="en-US" dirty="0"/>
            </a:b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r>
              <a:rPr lang="en-US" dirty="0"/>
              <a:t>It’s the protection of data against accidental or intentional threats to its integrity and access.</a:t>
            </a:r>
          </a:p>
          <a:p>
            <a:pPr marL="0" indent="0">
              <a:buNone/>
            </a:pPr>
            <a:r>
              <a:rPr lang="en-US" b="1" dirty="0"/>
              <a:t>Potential threats to data security:</a:t>
            </a:r>
          </a:p>
          <a:p>
            <a:pPr>
              <a:buFont typeface="Wingdings" pitchFamily="2" charset="2"/>
              <a:buChar char="Ø"/>
            </a:pPr>
            <a:r>
              <a:rPr lang="en-US" dirty="0"/>
              <a:t>Accidental losses – human error , s/w or h/w caused breaches </a:t>
            </a:r>
          </a:p>
          <a:p>
            <a:pPr>
              <a:buFont typeface="Wingdings" pitchFamily="2" charset="2"/>
              <a:buChar char="Ø"/>
            </a:pPr>
            <a:r>
              <a:rPr lang="en-US" dirty="0"/>
              <a:t>Theft or fraud</a:t>
            </a:r>
          </a:p>
          <a:p>
            <a:pPr>
              <a:buFont typeface="Wingdings" pitchFamily="2" charset="2"/>
              <a:buChar char="Ø"/>
            </a:pPr>
            <a:r>
              <a:rPr lang="en-US" dirty="0"/>
              <a:t>Loss of privacy or confidentiality</a:t>
            </a:r>
          </a:p>
          <a:p>
            <a:pPr>
              <a:buFont typeface="Wingdings" pitchFamily="2" charset="2"/>
              <a:buChar char="Ø"/>
            </a:pPr>
            <a:r>
              <a:rPr lang="en-US" dirty="0"/>
              <a:t>Loss of data integrity – invalid/corrupted data</a:t>
            </a:r>
          </a:p>
          <a:p>
            <a:pPr>
              <a:buFont typeface="Wingdings" pitchFamily="2" charset="2"/>
              <a:buChar char="Ø"/>
            </a:pPr>
            <a:r>
              <a:rPr lang="en-US" dirty="0"/>
              <a:t>Loss of availability – sabotage of h/w, networks or apps</a:t>
            </a:r>
          </a:p>
          <a:p>
            <a:pPr marL="0" indent="0">
              <a:buNone/>
            </a:pPr>
            <a:endParaRPr lang="en-US" dirty="0"/>
          </a:p>
        </p:txBody>
      </p:sp>
    </p:spTree>
    <p:extLst>
      <p:ext uri="{BB962C8B-B14F-4D97-AF65-F5344CB8AC3E}">
        <p14:creationId xmlns:p14="http://schemas.microsoft.com/office/powerpoint/2010/main" val="1797760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763000" cy="6172200"/>
          </a:xfrm>
        </p:spPr>
        <p:txBody>
          <a:bodyPr>
            <a:normAutofit fontScale="92500"/>
          </a:bodyPr>
          <a:lstStyle/>
          <a:p>
            <a:pPr marL="0" indent="0">
              <a:buNone/>
            </a:pPr>
            <a:r>
              <a:rPr lang="en-US" b="1" dirty="0"/>
              <a:t>Generally important security features in data management include:</a:t>
            </a:r>
          </a:p>
          <a:p>
            <a:pPr>
              <a:buFont typeface="Wingdings" pitchFamily="2" charset="2"/>
              <a:buChar char="ü"/>
            </a:pPr>
            <a:r>
              <a:rPr lang="en-US" dirty="0"/>
              <a:t>Views/sub-schemas – restrict user view to the database</a:t>
            </a:r>
          </a:p>
          <a:p>
            <a:pPr>
              <a:buFont typeface="Wingdings" pitchFamily="2" charset="2"/>
              <a:buChar char="ü"/>
            </a:pPr>
            <a:r>
              <a:rPr lang="en-US" dirty="0"/>
              <a:t>Authorization rules- identify users and restricts their actions against the database</a:t>
            </a:r>
          </a:p>
          <a:p>
            <a:pPr>
              <a:buFont typeface="Wingdings" pitchFamily="2" charset="2"/>
              <a:buChar char="ü"/>
            </a:pPr>
            <a:r>
              <a:rPr lang="en-US" dirty="0"/>
              <a:t>User-defined procedures – additional constraints </a:t>
            </a:r>
          </a:p>
          <a:p>
            <a:pPr>
              <a:buFont typeface="Wingdings" pitchFamily="2" charset="2"/>
              <a:buChar char="ü"/>
            </a:pPr>
            <a:r>
              <a:rPr lang="en-US" dirty="0"/>
              <a:t>Encryption procedures – encode data in an unrecognizable format</a:t>
            </a:r>
          </a:p>
          <a:p>
            <a:pPr>
              <a:buFont typeface="Wingdings" pitchFamily="2" charset="2"/>
              <a:buChar char="ü"/>
            </a:pPr>
            <a:r>
              <a:rPr lang="en-US" dirty="0"/>
              <a:t>Authentication schemes –positively identify a user</a:t>
            </a:r>
          </a:p>
          <a:p>
            <a:pPr>
              <a:buFont typeface="Wingdings" pitchFamily="2" charset="2"/>
              <a:buChar char="ü"/>
            </a:pPr>
            <a:r>
              <a:rPr lang="en-US" dirty="0"/>
              <a:t>Back-up, journaling and check pointing capabilities – facilitate recovery</a:t>
            </a:r>
          </a:p>
        </p:txBody>
      </p:sp>
    </p:spTree>
    <p:extLst>
      <p:ext uri="{BB962C8B-B14F-4D97-AF65-F5344CB8AC3E}">
        <p14:creationId xmlns:p14="http://schemas.microsoft.com/office/powerpoint/2010/main" val="15561655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RECOVERY</a:t>
            </a:r>
          </a:p>
        </p:txBody>
      </p:sp>
      <p:sp>
        <p:nvSpPr>
          <p:cNvPr id="3" name="Content Placeholder 2"/>
          <p:cNvSpPr>
            <a:spLocks noGrp="1"/>
          </p:cNvSpPr>
          <p:nvPr>
            <p:ph idx="1"/>
          </p:nvPr>
        </p:nvSpPr>
        <p:spPr>
          <a:xfrm>
            <a:off x="457200" y="1219200"/>
            <a:ext cx="8229600" cy="5410200"/>
          </a:xfrm>
        </p:spPr>
        <p:txBody>
          <a:bodyPr>
            <a:normAutofit fontScale="92500" lnSpcReduction="20000"/>
          </a:bodyPr>
          <a:lstStyle/>
          <a:p>
            <a:r>
              <a:rPr lang="en-US" dirty="0"/>
              <a:t>Mechanisms of restoring a database quickly and accurately after loss or damage</a:t>
            </a:r>
          </a:p>
          <a:p>
            <a:r>
              <a:rPr lang="en-US" b="1" dirty="0"/>
              <a:t>Basic recovery facilities</a:t>
            </a:r>
          </a:p>
          <a:p>
            <a:r>
              <a:rPr lang="en-US" b="1" dirty="0"/>
              <a:t>1. </a:t>
            </a:r>
            <a:r>
              <a:rPr lang="en-US" dirty="0"/>
              <a:t>Back-up </a:t>
            </a:r>
          </a:p>
          <a:p>
            <a:pPr marL="457200" lvl="1" indent="0">
              <a:buNone/>
            </a:pPr>
            <a:r>
              <a:rPr lang="en-US" dirty="0"/>
              <a:t> For Large databases - dynamic back-up and                                Incremental back-up</a:t>
            </a:r>
          </a:p>
          <a:p>
            <a:pPr marL="457200" lvl="1" indent="0">
              <a:buNone/>
            </a:pPr>
            <a:r>
              <a:rPr lang="en-US" dirty="0"/>
              <a:t>2.  Journaling facilities – maintain an audit trail of transactions and database changes</a:t>
            </a:r>
          </a:p>
          <a:p>
            <a:pPr marL="457200" lvl="1" indent="0">
              <a:buNone/>
            </a:pPr>
            <a:r>
              <a:rPr lang="en-US" dirty="0"/>
              <a:t>  	Transaction log- records of transactions processes against the database</a:t>
            </a:r>
          </a:p>
          <a:p>
            <a:pPr marL="457200" lvl="1" indent="0">
              <a:buNone/>
            </a:pPr>
            <a:r>
              <a:rPr lang="en-US" dirty="0"/>
              <a:t>	change log – before and after images of modified records</a:t>
            </a:r>
          </a:p>
          <a:p>
            <a:pPr marL="457200" lvl="1" indent="0">
              <a:buNone/>
            </a:pPr>
            <a:r>
              <a:rPr lang="en-US" dirty="0"/>
              <a:t>	Security log – alerts of security violations	</a:t>
            </a:r>
          </a:p>
          <a:p>
            <a:pPr marL="457200" lvl="1" indent="0">
              <a:buNone/>
            </a:pPr>
            <a:endParaRPr lang="en-US" dirty="0"/>
          </a:p>
          <a:p>
            <a:pPr marL="457200" lvl="1" indent="0">
              <a:buNone/>
            </a:pPr>
            <a:endParaRPr lang="en-US" dirty="0"/>
          </a:p>
          <a:p>
            <a:endParaRPr lang="en-US" b="1" dirty="0"/>
          </a:p>
        </p:txBody>
      </p:sp>
    </p:spTree>
    <p:extLst>
      <p:ext uri="{BB962C8B-B14F-4D97-AF65-F5344CB8AC3E}">
        <p14:creationId xmlns:p14="http://schemas.microsoft.com/office/powerpoint/2010/main" val="14941582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lstStyle/>
          <a:p>
            <a:r>
              <a:rPr lang="en-US" dirty="0"/>
              <a:t>3. Check – point facility</a:t>
            </a:r>
          </a:p>
          <a:p>
            <a:r>
              <a:rPr lang="en-US" dirty="0"/>
              <a:t>Facility whereby the DBMS periodically refuses to accept any new transactions, goes to a quiet state whereby database and transactions logs are synchronized.</a:t>
            </a:r>
          </a:p>
          <a:p>
            <a:pPr marL="0" indent="0">
              <a:buNone/>
            </a:pPr>
            <a:r>
              <a:rPr lang="en-US" dirty="0"/>
              <a:t>4. Recovery manager</a:t>
            </a:r>
          </a:p>
          <a:p>
            <a:r>
              <a:rPr lang="en-US" dirty="0"/>
              <a:t>Module that restores database to a correct condition when failure occurs and resumes processing user requests</a:t>
            </a:r>
          </a:p>
        </p:txBody>
      </p:sp>
    </p:spTree>
    <p:extLst>
      <p:ext uri="{BB962C8B-B14F-4D97-AF65-F5344CB8AC3E}">
        <p14:creationId xmlns:p14="http://schemas.microsoft.com/office/powerpoint/2010/main" val="29910488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normAutofit/>
          </a:bodyPr>
          <a:lstStyle/>
          <a:p>
            <a:r>
              <a:rPr lang="en-US" b="1" dirty="0"/>
              <a:t>Recovery techniques</a:t>
            </a:r>
          </a:p>
          <a:p>
            <a:pPr marL="0" indent="0">
              <a:buNone/>
            </a:pPr>
            <a:r>
              <a:rPr lang="en-US" dirty="0"/>
              <a:t>1. Backward recovery or rollback</a:t>
            </a:r>
          </a:p>
          <a:p>
            <a:r>
              <a:rPr lang="en-US" dirty="0"/>
              <a:t>Backs out or undo unwanted changes</a:t>
            </a:r>
          </a:p>
          <a:p>
            <a:r>
              <a:rPr lang="en-US" dirty="0"/>
              <a:t>Before images of records that have been changed are applied to the database to return it to an earlier state</a:t>
            </a:r>
          </a:p>
          <a:p>
            <a:r>
              <a:rPr lang="en-US" dirty="0"/>
              <a:t>Used to reverse changes made by transactions that aborted or terminated abnormally</a:t>
            </a:r>
          </a:p>
          <a:p>
            <a:pPr marL="0" indent="0">
              <a:buNone/>
            </a:pPr>
            <a:endParaRPr lang="en-US" dirty="0"/>
          </a:p>
        </p:txBody>
      </p:sp>
    </p:spTree>
    <p:extLst>
      <p:ext uri="{BB962C8B-B14F-4D97-AF65-F5344CB8AC3E}">
        <p14:creationId xmlns:p14="http://schemas.microsoft.com/office/powerpoint/2010/main" val="42629249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lstStyle/>
          <a:p>
            <a:pPr marL="0" indent="0">
              <a:buNone/>
            </a:pPr>
            <a:r>
              <a:rPr lang="en-US" dirty="0"/>
              <a:t>2. Forward recovery or roll forward</a:t>
            </a:r>
          </a:p>
          <a:p>
            <a:pPr marL="0" indent="0">
              <a:buNone/>
            </a:pPr>
            <a:r>
              <a:rPr lang="en-US" dirty="0"/>
              <a:t>Starts with an earlier copy of the database, after-images which are results of good transactions are applied and the database is quickly moved forward to a later state</a:t>
            </a:r>
          </a:p>
          <a:p>
            <a:pPr marL="0" indent="0">
              <a:buNone/>
            </a:pPr>
            <a:r>
              <a:rPr lang="en-US" dirty="0"/>
              <a:t>Its faster and accurate since only the most recent ‘good’ after images need to be applied</a:t>
            </a:r>
          </a:p>
        </p:txBody>
      </p:sp>
    </p:spTree>
    <p:extLst>
      <p:ext uri="{BB962C8B-B14F-4D97-AF65-F5344CB8AC3E}">
        <p14:creationId xmlns:p14="http://schemas.microsoft.com/office/powerpoint/2010/main" val="3085509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020762"/>
          </a:xfrm>
        </p:spPr>
        <p:txBody>
          <a:bodyPr>
            <a:normAutofit fontScale="90000"/>
          </a:bodyPr>
          <a:lstStyle/>
          <a:p>
            <a:r>
              <a:rPr lang="en-US" dirty="0"/>
              <a:t>DATABASE CONCURRENCY</a:t>
            </a:r>
            <a:br>
              <a:rPr lang="en-US" dirty="0"/>
            </a:br>
            <a:endParaRPr lang="en-US" dirty="0"/>
          </a:p>
        </p:txBody>
      </p:sp>
      <p:sp>
        <p:nvSpPr>
          <p:cNvPr id="3" name="Content Placeholder 2"/>
          <p:cNvSpPr>
            <a:spLocks noGrp="1"/>
          </p:cNvSpPr>
          <p:nvPr>
            <p:ph idx="1"/>
          </p:nvPr>
        </p:nvSpPr>
        <p:spPr>
          <a:xfrm>
            <a:off x="152400" y="1066800"/>
            <a:ext cx="8763000" cy="5562600"/>
          </a:xfrm>
        </p:spPr>
        <p:txBody>
          <a:bodyPr/>
          <a:lstStyle/>
          <a:p>
            <a:r>
              <a:rPr lang="en-US" dirty="0"/>
              <a:t>Process of managing simultaneous operations against a database so that integrity is maintained and operations do not interfere with each other in a multi-user environment</a:t>
            </a:r>
          </a:p>
          <a:p>
            <a:r>
              <a:rPr lang="en-US" b="1" dirty="0"/>
              <a:t>Two approaches:</a:t>
            </a:r>
          </a:p>
          <a:p>
            <a:r>
              <a:rPr lang="en-US" dirty="0"/>
              <a:t>Versioning/optimistic</a:t>
            </a:r>
          </a:p>
          <a:p>
            <a:r>
              <a:rPr lang="en-US" dirty="0"/>
              <a:t>Locking / pessimistic</a:t>
            </a:r>
          </a:p>
          <a:p>
            <a:endParaRPr lang="en-US" dirty="0"/>
          </a:p>
        </p:txBody>
      </p:sp>
    </p:spTree>
    <p:extLst>
      <p:ext uri="{BB962C8B-B14F-4D97-AF65-F5344CB8AC3E}">
        <p14:creationId xmlns:p14="http://schemas.microsoft.com/office/powerpoint/2010/main" val="19239906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dirty="0"/>
              <a:t>Versioning:</a:t>
            </a:r>
          </a:p>
          <a:p>
            <a:r>
              <a:rPr lang="en-US" dirty="0"/>
              <a:t>Each transaction is restricted to a view of the database as of the time it started and when it modifies a record, the DBMS creates a new record version instead of overwriting the old record.</a:t>
            </a:r>
          </a:p>
          <a:p>
            <a:r>
              <a:rPr lang="en-US" dirty="0"/>
              <a:t>Whenever a conflict in record updates arises, the earlier changes are given priority since each transaction it time- stamped </a:t>
            </a:r>
          </a:p>
        </p:txBody>
      </p:sp>
    </p:spTree>
    <p:extLst>
      <p:ext uri="{BB962C8B-B14F-4D97-AF65-F5344CB8AC3E}">
        <p14:creationId xmlns:p14="http://schemas.microsoft.com/office/powerpoint/2010/main" val="21413349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dirty="0"/>
              <a:t>Locking  mechanism</a:t>
            </a:r>
          </a:p>
          <a:p>
            <a:r>
              <a:rPr lang="en-US" dirty="0"/>
              <a:t>Any data that are retrieved by a user for updating must be locked or denied to other users until the update is completed or aborted</a:t>
            </a:r>
          </a:p>
          <a:p>
            <a:r>
              <a:rPr lang="en-US" dirty="0"/>
              <a:t>It enforces sequential updating process that prevents erroneous updates</a:t>
            </a:r>
          </a:p>
        </p:txBody>
      </p:sp>
    </p:spTree>
    <p:extLst>
      <p:ext uri="{BB962C8B-B14F-4D97-AF65-F5344CB8AC3E}">
        <p14:creationId xmlns:p14="http://schemas.microsoft.com/office/powerpoint/2010/main" val="1293201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534400" cy="6430963"/>
          </a:xfrm>
        </p:spPr>
        <p:txBody>
          <a:bodyPr>
            <a:normAutofit lnSpcReduction="10000"/>
          </a:bodyPr>
          <a:lstStyle/>
          <a:p>
            <a:pPr marL="0" indent="0">
              <a:buNone/>
            </a:pPr>
            <a:r>
              <a:rPr lang="en-US" dirty="0"/>
              <a:t>3. </a:t>
            </a:r>
            <a:r>
              <a:rPr lang="en-US" b="1" dirty="0"/>
              <a:t>Limited data sharing</a:t>
            </a:r>
          </a:p>
          <a:p>
            <a:pPr marL="0" indent="0">
              <a:buNone/>
            </a:pPr>
            <a:r>
              <a:rPr lang="en-US" dirty="0"/>
              <a:t>- Each application has its own private files</a:t>
            </a:r>
          </a:p>
          <a:p>
            <a:pPr marL="0" indent="0">
              <a:buNone/>
            </a:pPr>
            <a:r>
              <a:rPr lang="en-US" dirty="0"/>
              <a:t>- Users have little opportunity to share data outside their applications</a:t>
            </a:r>
          </a:p>
          <a:p>
            <a:pPr marL="0" indent="0">
              <a:buNone/>
            </a:pPr>
            <a:r>
              <a:rPr lang="en-US" dirty="0"/>
              <a:t>4. </a:t>
            </a:r>
            <a:r>
              <a:rPr lang="en-US" b="1" dirty="0"/>
              <a:t>lengthy development times</a:t>
            </a:r>
          </a:p>
          <a:p>
            <a:pPr marL="0" indent="0">
              <a:buNone/>
            </a:pPr>
            <a:r>
              <a:rPr lang="en-US" dirty="0"/>
              <a:t>- Each new application requires developer starts the design of new fie formats and descriptions from scratch</a:t>
            </a:r>
          </a:p>
          <a:p>
            <a:pPr>
              <a:buFontTx/>
              <a:buChar char="-"/>
            </a:pPr>
            <a:r>
              <a:rPr lang="en-US" dirty="0"/>
              <a:t>Little opportunity to benefit from previous development efforts</a:t>
            </a:r>
          </a:p>
          <a:p>
            <a:pPr marL="0" indent="0">
              <a:buNone/>
            </a:pPr>
            <a:r>
              <a:rPr lang="en-US" dirty="0"/>
              <a:t>4. </a:t>
            </a:r>
            <a:r>
              <a:rPr lang="en-US" b="1" dirty="0"/>
              <a:t>Excessive program maintenance</a:t>
            </a:r>
          </a:p>
          <a:p>
            <a:pPr>
              <a:buFontTx/>
              <a:buChar char="-"/>
            </a:pPr>
            <a:r>
              <a:rPr lang="en-US" dirty="0"/>
              <a:t>From all the above limitations</a:t>
            </a:r>
          </a:p>
        </p:txBody>
      </p:sp>
    </p:spTree>
    <p:extLst>
      <p:ext uri="{BB962C8B-B14F-4D97-AF65-F5344CB8AC3E}">
        <p14:creationId xmlns:p14="http://schemas.microsoft.com/office/powerpoint/2010/main" val="29503762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
            <a:ext cx="8763000" cy="6629400"/>
          </a:xfrm>
        </p:spPr>
        <p:txBody>
          <a:bodyPr/>
          <a:lstStyle/>
          <a:p>
            <a:r>
              <a:rPr lang="en-US" b="1" dirty="0"/>
              <a:t>Types of locks</a:t>
            </a:r>
          </a:p>
          <a:p>
            <a:pPr marL="0" indent="0">
              <a:buNone/>
            </a:pPr>
            <a:r>
              <a:rPr lang="en-US" dirty="0"/>
              <a:t>1. </a:t>
            </a:r>
            <a:r>
              <a:rPr lang="en-US" b="1" dirty="0"/>
              <a:t>Shared locks/S-locks/Read locks</a:t>
            </a:r>
          </a:p>
          <a:p>
            <a:r>
              <a:rPr lang="en-US" dirty="0"/>
              <a:t>Allow transactions to read but not update a record. A transaction should place a shared lock on a record when it will only read but not update that record.</a:t>
            </a:r>
          </a:p>
          <a:p>
            <a:r>
              <a:rPr lang="en-US" dirty="0"/>
              <a:t>Placing a shared lock on a resource prevents another user from placing an exclusive lock on that resource.</a:t>
            </a:r>
          </a:p>
        </p:txBody>
      </p:sp>
    </p:spTree>
    <p:extLst>
      <p:ext uri="{BB962C8B-B14F-4D97-AF65-F5344CB8AC3E}">
        <p14:creationId xmlns:p14="http://schemas.microsoft.com/office/powerpoint/2010/main" val="31230792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r>
              <a:rPr lang="en-US" dirty="0"/>
              <a:t>2</a:t>
            </a:r>
            <a:r>
              <a:rPr lang="en-US" b="1" dirty="0"/>
              <a:t>. Exclusive lock/X-lock/Write lock</a:t>
            </a:r>
          </a:p>
          <a:p>
            <a:r>
              <a:rPr lang="en-US" dirty="0"/>
              <a:t>Prevents another transactions from reading and therefore updating a record until it is unlocked.</a:t>
            </a:r>
          </a:p>
          <a:p>
            <a:r>
              <a:rPr lang="en-US" dirty="0"/>
              <a:t>A transaction should place an excusive lock on a resource/record when it is about to update that record.</a:t>
            </a:r>
          </a:p>
          <a:p>
            <a:r>
              <a:rPr lang="en-US" dirty="0"/>
              <a:t>Placing an exclusive lock on a record prevents another user from placing any other type of lock on that record.</a:t>
            </a:r>
          </a:p>
        </p:txBody>
      </p:sp>
    </p:spTree>
    <p:extLst>
      <p:ext uri="{BB962C8B-B14F-4D97-AF65-F5344CB8AC3E}">
        <p14:creationId xmlns:p14="http://schemas.microsoft.com/office/powerpoint/2010/main" val="22561374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68362"/>
          </a:xfrm>
        </p:spPr>
        <p:txBody>
          <a:bodyPr>
            <a:normAutofit/>
          </a:bodyPr>
          <a:lstStyle/>
          <a:p>
            <a:r>
              <a:rPr lang="en-US" dirty="0"/>
              <a:t>DEADLOCK</a:t>
            </a:r>
          </a:p>
        </p:txBody>
      </p:sp>
      <p:sp>
        <p:nvSpPr>
          <p:cNvPr id="3" name="Content Placeholder 2"/>
          <p:cNvSpPr>
            <a:spLocks noGrp="1"/>
          </p:cNvSpPr>
          <p:nvPr>
            <p:ph idx="1"/>
          </p:nvPr>
        </p:nvSpPr>
        <p:spPr>
          <a:xfrm>
            <a:off x="457200" y="762000"/>
            <a:ext cx="8229600" cy="5943600"/>
          </a:xfrm>
        </p:spPr>
        <p:txBody>
          <a:bodyPr>
            <a:normAutofit fontScale="92500"/>
          </a:bodyPr>
          <a:lstStyle/>
          <a:p>
            <a:r>
              <a:rPr lang="en-US" dirty="0"/>
              <a:t>Deadlock is a situation that results when two or more transactions have locked a common resource and each must wait for the other to unlock that resource.</a:t>
            </a:r>
          </a:p>
          <a:p>
            <a:r>
              <a:rPr lang="en-US" dirty="0"/>
              <a:t>There are two main ways of resolving deadlocks:</a:t>
            </a:r>
          </a:p>
          <a:p>
            <a:pPr marL="0" indent="0">
              <a:buNone/>
            </a:pPr>
            <a:r>
              <a:rPr lang="en-US" dirty="0"/>
              <a:t>1. Deadlock prevention – user programs must lock all the resources that they require at the beginning of a transaction rather than one at time.</a:t>
            </a:r>
          </a:p>
          <a:p>
            <a:pPr marL="0" indent="0">
              <a:buNone/>
            </a:pPr>
            <a:r>
              <a:rPr lang="en-US" dirty="0"/>
              <a:t>2. Deadlock resolution – allow deadlock to occur but build mechanisms into the DBMS for detecting and breaking the deadlock</a:t>
            </a:r>
          </a:p>
        </p:txBody>
      </p:sp>
    </p:spTree>
    <p:extLst>
      <p:ext uri="{BB962C8B-B14F-4D97-AF65-F5344CB8AC3E}">
        <p14:creationId xmlns:p14="http://schemas.microsoft.com/office/powerpoint/2010/main" val="1509128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855"/>
            <a:ext cx="8229600" cy="1143000"/>
          </a:xfrm>
        </p:spPr>
        <p:txBody>
          <a:bodyPr/>
          <a:lstStyle/>
          <a:p>
            <a:r>
              <a:rPr lang="en-US" dirty="0"/>
              <a:t>The Database approach:</a:t>
            </a:r>
          </a:p>
        </p:txBody>
      </p:sp>
      <p:sp>
        <p:nvSpPr>
          <p:cNvPr id="3" name="Content Placeholder 2"/>
          <p:cNvSpPr>
            <a:spLocks noGrp="1"/>
          </p:cNvSpPr>
          <p:nvPr>
            <p:ph idx="1"/>
          </p:nvPr>
        </p:nvSpPr>
        <p:spPr>
          <a:xfrm>
            <a:off x="228600" y="1219200"/>
            <a:ext cx="8686800" cy="5486400"/>
          </a:xfrm>
        </p:spPr>
        <p:txBody>
          <a:bodyPr>
            <a:normAutofit/>
          </a:bodyPr>
          <a:lstStyle/>
          <a:p>
            <a:r>
              <a:rPr lang="en-US" dirty="0"/>
              <a:t>Lays emphasis on the integration and sharing of data throughout the org.</a:t>
            </a:r>
          </a:p>
          <a:p>
            <a:r>
              <a:rPr lang="en-US" b="1" dirty="0"/>
              <a:t>Advantages </a:t>
            </a:r>
          </a:p>
          <a:p>
            <a:pPr>
              <a:buFont typeface="Wingdings" pitchFamily="2" charset="2"/>
              <a:buChar char="ü"/>
            </a:pPr>
            <a:r>
              <a:rPr lang="en-US" dirty="0"/>
              <a:t>Program- data independence – Allows for separation of data descriptions  and application programs</a:t>
            </a:r>
          </a:p>
          <a:p>
            <a:pPr>
              <a:buFont typeface="Wingdings" pitchFamily="2" charset="2"/>
              <a:buChar char="ü"/>
            </a:pPr>
            <a:r>
              <a:rPr lang="en-US" dirty="0"/>
              <a:t>Minimal data redundancy – databases integrate separate data files into a single logical structure</a:t>
            </a:r>
          </a:p>
          <a:p>
            <a:pPr>
              <a:buFont typeface="Wingdings" pitchFamily="2" charset="2"/>
              <a:buChar char="ü"/>
            </a:pPr>
            <a:r>
              <a:rPr lang="en-US" dirty="0"/>
              <a:t>Improved data sharing- it’s a corporate resource that authorized users can use jointly using views</a:t>
            </a:r>
          </a:p>
          <a:p>
            <a:pPr>
              <a:buFont typeface="Wingdings" pitchFamily="2" charset="2"/>
              <a:buChar char="ü"/>
            </a:pPr>
            <a:endParaRPr lang="en-US" dirty="0"/>
          </a:p>
        </p:txBody>
      </p:sp>
    </p:spTree>
    <p:extLst>
      <p:ext uri="{BB962C8B-B14F-4D97-AF65-F5344CB8AC3E}">
        <p14:creationId xmlns:p14="http://schemas.microsoft.com/office/powerpoint/2010/main" val="207484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fontScale="92500"/>
          </a:bodyPr>
          <a:lstStyle/>
          <a:p>
            <a:pPr>
              <a:buFont typeface="Wingdings" pitchFamily="2" charset="2"/>
              <a:buChar char="ü"/>
            </a:pPr>
            <a:r>
              <a:rPr lang="en-US" b="1" dirty="0"/>
              <a:t>Improved data consistency </a:t>
            </a:r>
            <a:endParaRPr lang="en-US" dirty="0"/>
          </a:p>
          <a:p>
            <a:r>
              <a:rPr lang="en-US" dirty="0"/>
              <a:t>achieved by eliminating redundancy. Simplifies data updating and saves on storage space</a:t>
            </a:r>
          </a:p>
          <a:p>
            <a:pPr>
              <a:buFont typeface="Wingdings" pitchFamily="2" charset="2"/>
              <a:buChar char="ü"/>
            </a:pPr>
            <a:r>
              <a:rPr lang="en-US" b="1" dirty="0"/>
              <a:t>Increased productivity of application development </a:t>
            </a:r>
            <a:r>
              <a:rPr lang="en-US" dirty="0"/>
              <a:t> </a:t>
            </a:r>
          </a:p>
          <a:p>
            <a:r>
              <a:rPr lang="en-US" dirty="0"/>
              <a:t>Due to re-use.</a:t>
            </a:r>
          </a:p>
          <a:p>
            <a:pPr>
              <a:buFont typeface="Wingdings" pitchFamily="2" charset="2"/>
              <a:buChar char="ü"/>
            </a:pPr>
            <a:r>
              <a:rPr lang="en-US" b="1" dirty="0"/>
              <a:t>Enforcement of standards </a:t>
            </a:r>
            <a:endParaRPr lang="en-US" dirty="0"/>
          </a:p>
          <a:p>
            <a:r>
              <a:rPr lang="en-US" dirty="0"/>
              <a:t>Single point authority in administration which establishes and enforces standards e.g. naming conventions, uniform procedures for access, updates and protection</a:t>
            </a:r>
          </a:p>
          <a:p>
            <a:r>
              <a:rPr lang="en-US" dirty="0"/>
              <a:t>Reduced program maintenance – due to data independence</a:t>
            </a:r>
          </a:p>
        </p:txBody>
      </p:sp>
    </p:spTree>
    <p:extLst>
      <p:ext uri="{BB962C8B-B14F-4D97-AF65-F5344CB8AC3E}">
        <p14:creationId xmlns:p14="http://schemas.microsoft.com/office/powerpoint/2010/main" val="385483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324600"/>
          </a:xfrm>
        </p:spPr>
        <p:txBody>
          <a:bodyPr>
            <a:normAutofit fontScale="92500" lnSpcReduction="10000"/>
          </a:bodyPr>
          <a:lstStyle/>
          <a:p>
            <a:r>
              <a:rPr lang="en-US" b="1" u="sng" dirty="0"/>
              <a:t>Disadvantages:</a:t>
            </a:r>
          </a:p>
          <a:p>
            <a:pPr>
              <a:buFont typeface="Wingdings" pitchFamily="2" charset="2"/>
              <a:buChar char="ü"/>
            </a:pPr>
            <a:r>
              <a:rPr lang="en-US" b="1" dirty="0"/>
              <a:t>Need for skilled personnel</a:t>
            </a:r>
          </a:p>
          <a:p>
            <a:pPr marL="0" indent="0">
              <a:buNone/>
            </a:pPr>
            <a:r>
              <a:rPr lang="en-US" dirty="0"/>
              <a:t>- Initial skill in database design and implementation</a:t>
            </a:r>
          </a:p>
          <a:p>
            <a:pPr>
              <a:buFontTx/>
              <a:buChar char="-"/>
            </a:pPr>
            <a:r>
              <a:rPr lang="en-US" dirty="0"/>
              <a:t>Constant training to cope with technology advancement</a:t>
            </a:r>
          </a:p>
          <a:p>
            <a:pPr>
              <a:buFont typeface="Wingdings" pitchFamily="2" charset="2"/>
              <a:buChar char="ü"/>
            </a:pPr>
            <a:r>
              <a:rPr lang="en-US" b="1" dirty="0"/>
              <a:t>Installation and management cost</a:t>
            </a:r>
          </a:p>
          <a:p>
            <a:pPr>
              <a:buFontTx/>
              <a:buChar char="-"/>
            </a:pPr>
            <a:r>
              <a:rPr lang="en-US" dirty="0"/>
              <a:t>Cost of a multi-user DBMS</a:t>
            </a:r>
          </a:p>
          <a:p>
            <a:pPr>
              <a:buFontTx/>
              <a:buChar char="-"/>
            </a:pPr>
            <a:r>
              <a:rPr lang="en-US" dirty="0"/>
              <a:t>May require upgrades to existing hardware</a:t>
            </a:r>
          </a:p>
          <a:p>
            <a:pPr>
              <a:buFontTx/>
              <a:buChar char="-"/>
            </a:pPr>
            <a:r>
              <a:rPr lang="en-US" dirty="0"/>
              <a:t>Training of staff</a:t>
            </a:r>
          </a:p>
          <a:p>
            <a:pPr>
              <a:buFont typeface="Wingdings" pitchFamily="2" charset="2"/>
              <a:buChar char="ü"/>
            </a:pPr>
            <a:r>
              <a:rPr lang="en-US" b="1" dirty="0"/>
              <a:t>Need for explicit back-up and recovery</a:t>
            </a:r>
          </a:p>
          <a:p>
            <a:pPr>
              <a:buFont typeface="Wingdings" pitchFamily="2" charset="2"/>
              <a:buChar char="ü"/>
            </a:pPr>
            <a:r>
              <a:rPr lang="en-US" b="1" dirty="0"/>
              <a:t>Organizational conflict </a:t>
            </a:r>
            <a:r>
              <a:rPr lang="en-US" dirty="0"/>
              <a:t>– shared databases require consensus on data definitions and ownership</a:t>
            </a:r>
          </a:p>
        </p:txBody>
      </p:sp>
    </p:spTree>
    <p:extLst>
      <p:ext uri="{BB962C8B-B14F-4D97-AF65-F5344CB8AC3E}">
        <p14:creationId xmlns:p14="http://schemas.microsoft.com/office/powerpoint/2010/main" val="2915733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49602</TotalTime>
  <Words>3407</Words>
  <Application>Microsoft Office PowerPoint</Application>
  <PresentationFormat>On-screen Show (4:3)</PresentationFormat>
  <Paragraphs>318</Paragraphs>
  <Slides>62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Calibri</vt:lpstr>
      <vt:lpstr>Wingdings</vt:lpstr>
      <vt:lpstr>Office Theme</vt:lpstr>
      <vt:lpstr>ICS 2206 Database Systems</vt:lpstr>
      <vt:lpstr>Concepts and Definitions:</vt:lpstr>
      <vt:lpstr>PowerPoint Presentation</vt:lpstr>
      <vt:lpstr>Traditional file processing systems:</vt:lpstr>
      <vt:lpstr>PowerPoint Presentation</vt:lpstr>
      <vt:lpstr>PowerPoint Presentation</vt:lpstr>
      <vt:lpstr>The Database approach:</vt:lpstr>
      <vt:lpstr>PowerPoint Presentation</vt:lpstr>
      <vt:lpstr>PowerPoint Presentation</vt:lpstr>
      <vt:lpstr>Evolution of databases:</vt:lpstr>
      <vt:lpstr>3-schema architecture for database development:</vt:lpstr>
      <vt:lpstr>External schema:</vt:lpstr>
      <vt:lpstr>Conceptual schema:</vt:lpstr>
      <vt:lpstr>External schema:</vt:lpstr>
      <vt:lpstr>Physical schema:</vt:lpstr>
      <vt:lpstr>ENTITY- RELATIONSHIP MODEL</vt:lpstr>
      <vt:lpstr>1. Entities</vt:lpstr>
      <vt:lpstr>PowerPoint Presentation</vt:lpstr>
      <vt:lpstr>PowerPoint Presentation</vt:lpstr>
      <vt:lpstr>2. Attributes</vt:lpstr>
      <vt:lpstr>PowerPoint Presentation</vt:lpstr>
      <vt:lpstr>3. Relationships</vt:lpstr>
      <vt:lpstr>PowerPoint Presentation</vt:lpstr>
      <vt:lpstr>PowerPoint Presentation</vt:lpstr>
      <vt:lpstr>Associative entity: </vt:lpstr>
      <vt:lpstr>PowerPoint Presentation</vt:lpstr>
      <vt:lpstr>NORMALIZATION</vt:lpstr>
      <vt:lpstr>PowerPoint Presentation</vt:lpstr>
      <vt:lpstr>PowerPoint Presentation</vt:lpstr>
      <vt:lpstr>PowerPoint Presentation</vt:lpstr>
      <vt:lpstr>Basic Normal forms: </vt:lpstr>
      <vt:lpstr>PowerPoint Presentation</vt:lpstr>
      <vt:lpstr>PowerPoint Presentation</vt:lpstr>
      <vt:lpstr>PowerPoint Presentation</vt:lpstr>
      <vt:lpstr>PowerPoint Presentation</vt:lpstr>
      <vt:lpstr>PowerPoint Presentation</vt:lpstr>
      <vt:lpstr>PowerPoint Presentation</vt:lpstr>
      <vt:lpstr>DISTRIBUTED DATABASE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Options for distributing a database</vt:lpstr>
      <vt:lpstr>PowerPoint Presentation</vt:lpstr>
      <vt:lpstr>PowerPoint Presentation</vt:lpstr>
      <vt:lpstr>PowerPoint Presentation</vt:lpstr>
      <vt:lpstr>PowerPoint Presentation</vt:lpstr>
      <vt:lpstr>DATABASE SECURITY </vt:lpstr>
      <vt:lpstr>PowerPoint Presentation</vt:lpstr>
      <vt:lpstr>DATABASE RECOVERY</vt:lpstr>
      <vt:lpstr>PowerPoint Presentation</vt:lpstr>
      <vt:lpstr>PowerPoint Presentation</vt:lpstr>
      <vt:lpstr>PowerPoint Presentation</vt:lpstr>
      <vt:lpstr>DATABASE CONCURRENCY </vt:lpstr>
      <vt:lpstr>PowerPoint Presentation</vt:lpstr>
      <vt:lpstr>PowerPoint Presentation</vt:lpstr>
      <vt:lpstr>PowerPoint Presentation</vt:lpstr>
      <vt:lpstr>PowerPoint Presentation</vt:lpstr>
      <vt:lpstr>DEADLOCK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2206 Database Systems</dc:title>
  <dc:creator>joan</dc:creator>
  <cp:lastModifiedBy>hezion kwena</cp:lastModifiedBy>
  <cp:revision>64</cp:revision>
  <dcterms:created xsi:type="dcterms:W3CDTF">2019-05-29T06:03:01Z</dcterms:created>
  <dcterms:modified xsi:type="dcterms:W3CDTF">2020-06-28T16:42:38Z</dcterms:modified>
</cp:coreProperties>
</file>