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2" r:id="rId10"/>
    <p:sldId id="266" r:id="rId11"/>
    <p:sldId id="263" r:id="rId12"/>
    <p:sldId id="278" r:id="rId13"/>
    <p:sldId id="279" r:id="rId14"/>
    <p:sldId id="267" r:id="rId15"/>
    <p:sldId id="268" r:id="rId16"/>
    <p:sldId id="269" r:id="rId17"/>
    <p:sldId id="270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2FFA-7E29-4A66-9C3E-92436E7C2FB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FFAA-9340-425C-AB74-92751866D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7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2FFA-7E29-4A66-9C3E-92436E7C2FB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FFAA-9340-425C-AB74-92751866D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1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2FFA-7E29-4A66-9C3E-92436E7C2FB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FFAA-9340-425C-AB74-92751866D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1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2FFA-7E29-4A66-9C3E-92436E7C2FB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FFAA-9340-425C-AB74-92751866D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8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2FFA-7E29-4A66-9C3E-92436E7C2FB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FFAA-9340-425C-AB74-92751866D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5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2FFA-7E29-4A66-9C3E-92436E7C2FB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FFAA-9340-425C-AB74-92751866D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2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2FFA-7E29-4A66-9C3E-92436E7C2FB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FFAA-9340-425C-AB74-92751866D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9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2FFA-7E29-4A66-9C3E-92436E7C2FB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FFAA-9340-425C-AB74-92751866D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9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2FFA-7E29-4A66-9C3E-92436E7C2FB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FFAA-9340-425C-AB74-92751866D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5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2FFA-7E29-4A66-9C3E-92436E7C2FB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FFAA-9340-425C-AB74-92751866D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0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2FFA-7E29-4A66-9C3E-92436E7C2FB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FFAA-9340-425C-AB74-92751866D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3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E2FFA-7E29-4A66-9C3E-92436E7C2FB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EFFAA-9340-425C-AB74-92751866D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0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84481"/>
            <a:ext cx="9144000" cy="23876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DATABASE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5786"/>
            <a:ext cx="9144000" cy="982014"/>
          </a:xfrm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Introduction to Databases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</a:rPr>
              <a:t>Flat file vs. Relational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</a:rPr>
              <a:t>Flat file </a:t>
            </a:r>
            <a:r>
              <a:rPr lang="en-US" dirty="0"/>
              <a:t>databases store all information in </a:t>
            </a:r>
            <a:r>
              <a:rPr lang="en-US" dirty="0" smtClean="0"/>
              <a:t>a single </a:t>
            </a:r>
            <a:r>
              <a:rPr lang="en-US" dirty="0"/>
              <a:t>data table. For large databases this </a:t>
            </a:r>
            <a:r>
              <a:rPr lang="en-US" dirty="0" smtClean="0"/>
              <a:t>may mean </a:t>
            </a:r>
            <a:r>
              <a:rPr lang="en-US" dirty="0"/>
              <a:t>much duplicate information.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</a:rPr>
              <a:t>Relational</a:t>
            </a:r>
            <a:r>
              <a:rPr lang="en-US" dirty="0" smtClean="0"/>
              <a:t> </a:t>
            </a:r>
            <a:r>
              <a:rPr lang="en-US" dirty="0"/>
              <a:t>databases have a table for each </a:t>
            </a:r>
            <a:r>
              <a:rPr lang="en-US" dirty="0" smtClean="0"/>
              <a:t>type of </a:t>
            </a:r>
            <a:r>
              <a:rPr lang="en-US" dirty="0"/>
              <a:t>data and the tables ‘</a:t>
            </a:r>
            <a:r>
              <a:rPr lang="en-US" dirty="0" smtClean="0"/>
              <a:t>point' </a:t>
            </a:r>
            <a:r>
              <a:rPr lang="en-US" dirty="0"/>
              <a:t>to each </a:t>
            </a:r>
            <a:r>
              <a:rPr lang="en-US" dirty="0" smtClean="0"/>
              <a:t>other. Thus </a:t>
            </a:r>
            <a:r>
              <a:rPr lang="en-US" dirty="0"/>
              <a:t>they are more </a:t>
            </a:r>
            <a:r>
              <a:rPr lang="en-US" dirty="0" smtClean="0"/>
              <a:t>efficient</a:t>
            </a:r>
            <a:r>
              <a:rPr lang="en-US" dirty="0"/>
              <a:t>, though they </a:t>
            </a:r>
            <a:r>
              <a:rPr lang="en-US" dirty="0" smtClean="0"/>
              <a:t>maybe </a:t>
            </a:r>
            <a:r>
              <a:rPr lang="en-US" dirty="0"/>
              <a:t>more </a:t>
            </a:r>
            <a:r>
              <a:rPr lang="en-US" dirty="0" smtClean="0"/>
              <a:t>difficult </a:t>
            </a:r>
            <a:r>
              <a:rPr lang="en-US" dirty="0"/>
              <a:t>to manage.</a:t>
            </a:r>
          </a:p>
        </p:txBody>
      </p:sp>
    </p:spTree>
    <p:extLst>
      <p:ext uri="{BB962C8B-B14F-4D97-AF65-F5344CB8AC3E}">
        <p14:creationId xmlns:p14="http://schemas.microsoft.com/office/powerpoint/2010/main" val="218503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</a:rPr>
              <a:t>Relational </a:t>
            </a:r>
            <a:r>
              <a:rPr lang="en-US" sz="6000" b="1" dirty="0">
                <a:solidFill>
                  <a:srgbClr val="C00000"/>
                </a:solidFill>
              </a:rPr>
              <a:t>Database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 relational database matches data using common characteristics found within the data set.</a:t>
            </a:r>
          </a:p>
          <a:p>
            <a:pPr>
              <a:lnSpc>
                <a:spcPct val="150000"/>
              </a:lnSpc>
            </a:pPr>
            <a:r>
              <a:rPr lang="en-US" dirty="0"/>
              <a:t>The resulting groups of data are organized and are much easier for </a:t>
            </a:r>
            <a:r>
              <a:rPr lang="en-US" dirty="0" smtClean="0"/>
              <a:t>people </a:t>
            </a:r>
            <a:r>
              <a:rPr lang="en-US" dirty="0"/>
              <a:t>to </a:t>
            </a:r>
            <a:r>
              <a:rPr lang="en-US" dirty="0" smtClean="0"/>
              <a:t>understand.</a:t>
            </a:r>
          </a:p>
          <a:p>
            <a:pPr>
              <a:lnSpc>
                <a:spcPct val="150000"/>
              </a:lnSpc>
            </a:pPr>
            <a:r>
              <a:rPr lang="en-US" dirty="0"/>
              <a:t>The software used to do this grouping is called a </a:t>
            </a:r>
            <a:r>
              <a:rPr lang="en-US" dirty="0">
                <a:solidFill>
                  <a:srgbClr val="00B0F0"/>
                </a:solidFill>
              </a:rPr>
              <a:t>relational database management system.</a:t>
            </a:r>
          </a:p>
        </p:txBody>
      </p:sp>
    </p:spTree>
    <p:extLst>
      <p:ext uri="{BB962C8B-B14F-4D97-AF65-F5344CB8AC3E}">
        <p14:creationId xmlns:p14="http://schemas.microsoft.com/office/powerpoint/2010/main" val="57061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C00000"/>
                </a:solidFill>
              </a:rPr>
              <a:t>RDBMS Components</a:t>
            </a:r>
            <a:endParaRPr lang="en-US" sz="5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Interface drivers </a:t>
            </a:r>
            <a:r>
              <a:rPr lang="en-US" dirty="0"/>
              <a:t>- A user or application program initiates either schema </a:t>
            </a:r>
            <a:r>
              <a:rPr lang="en-US" dirty="0" smtClean="0"/>
              <a:t>modification or </a:t>
            </a:r>
            <a:r>
              <a:rPr lang="en-US" dirty="0"/>
              <a:t>content modification. These drivers are built on top of SQL. They provide </a:t>
            </a:r>
            <a:r>
              <a:rPr lang="en-US" dirty="0" smtClean="0"/>
              <a:t>methods to </a:t>
            </a:r>
            <a:r>
              <a:rPr lang="en-US" dirty="0"/>
              <a:t>prepare statements, execute statements, fetch results, etc. An important </a:t>
            </a:r>
            <a:r>
              <a:rPr lang="en-US" dirty="0" smtClean="0"/>
              <a:t>example is </a:t>
            </a:r>
            <a:r>
              <a:rPr lang="en-US" dirty="0"/>
              <a:t>the ODBC driver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/>
              <a:t>SQL engine </a:t>
            </a:r>
            <a:r>
              <a:rPr lang="en-US" dirty="0"/>
              <a:t>- This component interprets and executes the SQL query. It </a:t>
            </a:r>
            <a:r>
              <a:rPr lang="en-US" dirty="0" smtClean="0"/>
              <a:t>comprises three </a:t>
            </a:r>
            <a:r>
              <a:rPr lang="en-US" dirty="0"/>
              <a:t>major components (compiler, optimizer, and execution engine).</a:t>
            </a:r>
          </a:p>
        </p:txBody>
      </p:sp>
    </p:spTree>
    <p:extLst>
      <p:ext uri="{BB962C8B-B14F-4D97-AF65-F5344CB8AC3E}">
        <p14:creationId xmlns:p14="http://schemas.microsoft.com/office/powerpoint/2010/main" val="347620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8833"/>
          </a:xfrm>
        </p:spPr>
        <p:txBody>
          <a:bodyPr/>
          <a:lstStyle/>
          <a:p>
            <a:pPr algn="ctr"/>
            <a:r>
              <a:rPr lang="en-US" sz="5400" b="1" dirty="0">
                <a:solidFill>
                  <a:srgbClr val="C00000"/>
                </a:solidFill>
              </a:rPr>
              <a:t>RDBMS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3958"/>
            <a:ext cx="10515600" cy="4703005"/>
          </a:xfrm>
        </p:spPr>
        <p:txBody>
          <a:bodyPr>
            <a:noAutofit/>
          </a:bodyPr>
          <a:lstStyle/>
          <a:p>
            <a:r>
              <a:rPr lang="en-US" sz="3200" b="1" dirty="0"/>
              <a:t>Transaction engine </a:t>
            </a:r>
            <a:r>
              <a:rPr lang="en-US" sz="3200" dirty="0"/>
              <a:t>- Transactions are sequences of operations that read or </a:t>
            </a:r>
            <a:r>
              <a:rPr lang="en-US" sz="3200" dirty="0" smtClean="0"/>
              <a:t>write database </a:t>
            </a:r>
            <a:r>
              <a:rPr lang="en-US" sz="3200" dirty="0"/>
              <a:t>elements, which are grouped together.</a:t>
            </a:r>
          </a:p>
          <a:p>
            <a:r>
              <a:rPr lang="en-US" sz="3200" b="1" dirty="0" smtClean="0"/>
              <a:t>Relational </a:t>
            </a:r>
            <a:r>
              <a:rPr lang="en-US" sz="3200" b="1" dirty="0"/>
              <a:t>engine </a:t>
            </a:r>
            <a:r>
              <a:rPr lang="en-US" sz="3200" dirty="0"/>
              <a:t>- Relational objects such as Table, Index, and Referential </a:t>
            </a:r>
            <a:r>
              <a:rPr lang="en-US" sz="3200" dirty="0" smtClean="0"/>
              <a:t>integrity constraints </a:t>
            </a:r>
            <a:r>
              <a:rPr lang="en-US" sz="3200" dirty="0"/>
              <a:t>are implemented in this component.</a:t>
            </a:r>
          </a:p>
          <a:p>
            <a:r>
              <a:rPr lang="en-US" sz="3200" b="1" dirty="0" smtClean="0"/>
              <a:t>Storage </a:t>
            </a:r>
            <a:r>
              <a:rPr lang="en-US" sz="3200" b="1" dirty="0"/>
              <a:t>engine </a:t>
            </a:r>
            <a:r>
              <a:rPr lang="en-US" sz="3200" dirty="0"/>
              <a:t>- This component stores and retrieves data records. It also provides </a:t>
            </a:r>
            <a:r>
              <a:rPr lang="en-US" sz="3200" dirty="0" smtClean="0"/>
              <a:t>a mechanism </a:t>
            </a:r>
            <a:r>
              <a:rPr lang="en-US" sz="3200" dirty="0"/>
              <a:t>to store metadata and control information such as undo logs, redo </a:t>
            </a:r>
            <a:r>
              <a:rPr lang="en-US" sz="3200" dirty="0" smtClean="0"/>
              <a:t>logs, lock </a:t>
            </a:r>
            <a:r>
              <a:rPr lang="en-US" sz="3200" dirty="0"/>
              <a:t>tables, etc.</a:t>
            </a:r>
          </a:p>
        </p:txBody>
      </p:sp>
    </p:spTree>
    <p:extLst>
      <p:ext uri="{BB962C8B-B14F-4D97-AF65-F5344CB8AC3E}">
        <p14:creationId xmlns:p14="http://schemas.microsoft.com/office/powerpoint/2010/main" val="329220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</a:rPr>
              <a:t>Relational </a:t>
            </a:r>
            <a:r>
              <a:rPr lang="en-US" sz="6000" b="1" dirty="0">
                <a:solidFill>
                  <a:srgbClr val="C00000"/>
                </a:solidFill>
              </a:rPr>
              <a:t>Database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System of related tables </a:t>
            </a:r>
          </a:p>
          <a:p>
            <a:r>
              <a:rPr lang="en-US" dirty="0" smtClean="0"/>
              <a:t>Minimum </a:t>
            </a:r>
            <a:r>
              <a:rPr lang="en-US" dirty="0"/>
              <a:t>redundancy </a:t>
            </a:r>
          </a:p>
          <a:p>
            <a:r>
              <a:rPr lang="en-US" dirty="0" smtClean="0"/>
              <a:t>Referential </a:t>
            </a:r>
            <a:r>
              <a:rPr lang="en-US" dirty="0"/>
              <a:t>integrity </a:t>
            </a:r>
          </a:p>
          <a:p>
            <a:r>
              <a:rPr lang="en-US" dirty="0" smtClean="0"/>
              <a:t>Database </a:t>
            </a:r>
            <a:r>
              <a:rPr lang="en-US" dirty="0"/>
              <a:t>keys </a:t>
            </a:r>
          </a:p>
          <a:p>
            <a:r>
              <a:rPr lang="en-US" dirty="0" smtClean="0"/>
              <a:t>The </a:t>
            </a:r>
            <a:r>
              <a:rPr lang="en-US" dirty="0"/>
              <a:t>ACID model (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guarantee of successful transactions</a:t>
            </a:r>
            <a:r>
              <a:rPr lang="en-US" dirty="0"/>
              <a:t>): 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–Atomicity („all or nothing” rule) 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–Consistency (only valid data in) 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–Isolation (order of executed transactions) 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–Durability (committed transaction will not be lost)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57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</a:rPr>
              <a:t>Example</a:t>
            </a:r>
            <a:endParaRPr lang="en-US" sz="6000" b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5" t="34367" r="20583" b="8574"/>
          <a:stretch/>
        </p:blipFill>
        <p:spPr>
          <a:xfrm>
            <a:off x="1622737" y="1539025"/>
            <a:ext cx="8216722" cy="5318975"/>
          </a:xfrm>
        </p:spPr>
      </p:pic>
    </p:spTree>
    <p:extLst>
      <p:ext uri="{BB962C8B-B14F-4D97-AF65-F5344CB8AC3E}">
        <p14:creationId xmlns:p14="http://schemas.microsoft.com/office/powerpoint/2010/main" val="382118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</a:rPr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basic units in a database are tables and the relationship between them.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Strictly</a:t>
            </a:r>
            <a:r>
              <a:rPr lang="en-US" dirty="0"/>
              <a:t>, </a:t>
            </a:r>
            <a:r>
              <a:rPr lang="en-US" dirty="0" smtClean="0"/>
              <a:t>a relational </a:t>
            </a:r>
            <a:r>
              <a:rPr lang="en-US" dirty="0"/>
              <a:t>database is a collection of relations (frequently called tables).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927" y="3992451"/>
            <a:ext cx="6491019" cy="218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6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6000" b="1" dirty="0">
                <a:solidFill>
                  <a:srgbClr val="C00000"/>
                </a:solidFill>
              </a:rPr>
              <a:t>Database keys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Primary </a:t>
            </a:r>
            <a:r>
              <a:rPr lang="en-US" dirty="0"/>
              <a:t>key 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–Value unique for each record in a table 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–This value can not be used twice 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–AutoNumber guarantees uniqueness but does not carry any useful information </a:t>
            </a:r>
          </a:p>
          <a:p>
            <a:r>
              <a:rPr lang="en-US" dirty="0" smtClean="0"/>
              <a:t>Foreign </a:t>
            </a:r>
            <a:r>
              <a:rPr lang="en-US" dirty="0"/>
              <a:t>keys 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–Used to create relationships between tables 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–No uniqueness constraint for foreign keys </a:t>
            </a:r>
          </a:p>
          <a:p>
            <a:r>
              <a:rPr lang="en-US" dirty="0" smtClean="0"/>
              <a:t>Relation </a:t>
            </a:r>
            <a:r>
              <a:rPr lang="en-US" dirty="0"/>
              <a:t>between primary and foreign keys 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–Same format 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–Same values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59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</a:rPr>
              <a:t>Data warehouse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data warehouse stores data from current and previous years — data extracted from </a:t>
            </a:r>
            <a:r>
              <a:rPr lang="en-US" dirty="0" smtClean="0"/>
              <a:t>the various </a:t>
            </a:r>
            <a:r>
              <a:rPr lang="en-US" dirty="0"/>
              <a:t>operational databases of an organization.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It </a:t>
            </a:r>
            <a:r>
              <a:rPr lang="en-US" dirty="0"/>
              <a:t>becomes the central source of data </a:t>
            </a:r>
            <a:r>
              <a:rPr lang="en-US" dirty="0" smtClean="0"/>
              <a:t>that has </a:t>
            </a:r>
            <a:r>
              <a:rPr lang="en-US" dirty="0"/>
              <a:t>been screened, edited, standardized and integrated so that it can be used by </a:t>
            </a:r>
            <a:r>
              <a:rPr lang="en-US" dirty="0" smtClean="0"/>
              <a:t>managers and </a:t>
            </a:r>
            <a:r>
              <a:rPr lang="en-US" dirty="0"/>
              <a:t>other end-user professionals throughout an organization.</a:t>
            </a:r>
          </a:p>
        </p:txBody>
      </p:sp>
    </p:spTree>
    <p:extLst>
      <p:ext uri="{BB962C8B-B14F-4D97-AF65-F5344CB8AC3E}">
        <p14:creationId xmlns:p14="http://schemas.microsoft.com/office/powerpoint/2010/main" val="228520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</a:rPr>
              <a:t>Real-time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real-time database is a processing system designed to handle workloads whose state </a:t>
            </a:r>
            <a:r>
              <a:rPr lang="en-US" dirty="0" smtClean="0"/>
              <a:t>may change </a:t>
            </a:r>
            <a:r>
              <a:rPr lang="en-US" dirty="0"/>
              <a:t>constantly.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differs from traditional databases containing persistent data, </a:t>
            </a:r>
            <a:r>
              <a:rPr lang="en-US" dirty="0" smtClean="0"/>
              <a:t>mostly unaffected </a:t>
            </a:r>
            <a:r>
              <a:rPr lang="en-US" dirty="0"/>
              <a:t>by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Real-time processing </a:t>
            </a:r>
            <a:r>
              <a:rPr lang="en-US" dirty="0"/>
              <a:t>means that a transaction is processed fast enough for the result to come </a:t>
            </a:r>
            <a:r>
              <a:rPr lang="en-US" dirty="0" smtClean="0"/>
              <a:t>back and </a:t>
            </a:r>
            <a:r>
              <a:rPr lang="en-US" dirty="0"/>
              <a:t>be acted on right away. </a:t>
            </a:r>
            <a:endParaRPr lang="en-US" dirty="0" smtClean="0"/>
          </a:p>
          <a:p>
            <a:r>
              <a:rPr lang="en-US" dirty="0" smtClean="0"/>
              <a:t>Real-time </a:t>
            </a:r>
            <a:r>
              <a:rPr lang="en-US" dirty="0"/>
              <a:t>databases are useful for accounting, banking, </a:t>
            </a:r>
            <a:r>
              <a:rPr lang="en-US" dirty="0" smtClean="0"/>
              <a:t>law, medical </a:t>
            </a:r>
            <a:r>
              <a:rPr lang="en-US" dirty="0"/>
              <a:t>records, multi-media, process control, reservation systems, and scientific </a:t>
            </a:r>
            <a:r>
              <a:rPr lang="en-US" dirty="0" smtClean="0"/>
              <a:t>data analysis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computers increase in power and can store more data, real-time </a:t>
            </a:r>
            <a:r>
              <a:rPr lang="en-US" dirty="0" smtClean="0"/>
              <a:t>databases become </a:t>
            </a:r>
            <a:r>
              <a:rPr lang="en-US" dirty="0"/>
              <a:t>integrated into society and are employed in many applications</a:t>
            </a:r>
          </a:p>
        </p:txBody>
      </p:sp>
    </p:spTree>
    <p:extLst>
      <p:ext uri="{BB962C8B-B14F-4D97-AF65-F5344CB8AC3E}">
        <p14:creationId xmlns:p14="http://schemas.microsoft.com/office/powerpoint/2010/main" val="391178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</a:rPr>
              <a:t>Database Systems</a:t>
            </a:r>
            <a:endParaRPr lang="en-US" sz="6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4000" dirty="0" smtClean="0"/>
              <a:t>A database is an </a:t>
            </a:r>
            <a:r>
              <a:rPr lang="en-US" sz="4000" dirty="0" smtClean="0">
                <a:solidFill>
                  <a:srgbClr val="0070C0"/>
                </a:solidFill>
              </a:rPr>
              <a:t>integrated collection of logically related </a:t>
            </a:r>
            <a:r>
              <a:rPr lang="en-US" sz="4000" dirty="0" smtClean="0"/>
              <a:t>records or files consolidated into a common pool that provides data for one or more multiple uses.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8451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</a:rPr>
              <a:t>NoSQL </a:t>
            </a:r>
            <a:r>
              <a:rPr lang="en-US" sz="6000" b="1" dirty="0" smtClean="0">
                <a:solidFill>
                  <a:srgbClr val="C00000"/>
                </a:solidFill>
              </a:rPr>
              <a:t>Databases</a:t>
            </a:r>
            <a:endParaRPr lang="en-US" sz="6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The next generation of database systems is known as </a:t>
            </a:r>
            <a:r>
              <a:rPr lang="en-US" dirty="0">
                <a:solidFill>
                  <a:srgbClr val="0070C0"/>
                </a:solidFill>
              </a:rPr>
              <a:t>NoSQL</a:t>
            </a:r>
            <a:r>
              <a:rPr lang="en-US" dirty="0"/>
              <a:t> databases and </a:t>
            </a:r>
            <a:r>
              <a:rPr lang="en-US" dirty="0" smtClean="0"/>
              <a:t>document oriented databases</a:t>
            </a:r>
            <a:r>
              <a:rPr lang="en-US" dirty="0"/>
              <a:t>. 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NoSQL </a:t>
            </a:r>
            <a:r>
              <a:rPr lang="en-US" dirty="0"/>
              <a:t>databases are often very fast, do not require fixed </a:t>
            </a:r>
            <a:r>
              <a:rPr lang="en-US" dirty="0" smtClean="0"/>
              <a:t>table schemas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835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</a:rPr>
              <a:t>MDAC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Microsoft Data Access Components </a:t>
            </a:r>
            <a:r>
              <a:rPr lang="en-US" dirty="0"/>
              <a:t>(</a:t>
            </a:r>
            <a:r>
              <a:rPr lang="en-US" b="1" dirty="0"/>
              <a:t>MDAC</a:t>
            </a:r>
            <a:r>
              <a:rPr lang="en-US" dirty="0"/>
              <a:t>) is the framework that makes it possible </a:t>
            </a:r>
            <a:r>
              <a:rPr lang="en-US" dirty="0" smtClean="0"/>
              <a:t>to connect </a:t>
            </a:r>
            <a:r>
              <a:rPr lang="en-US" dirty="0"/>
              <a:t>and communicate with the database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MDAC includes the following components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/>
              <a:t>• </a:t>
            </a:r>
            <a:r>
              <a:rPr lang="en-US" b="1" dirty="0"/>
              <a:t>ODBC </a:t>
            </a:r>
            <a:r>
              <a:rPr lang="en-US" dirty="0"/>
              <a:t>(Open Database Connectivity)</a:t>
            </a:r>
          </a:p>
          <a:p>
            <a:pPr marL="457200" lvl="1" indent="0">
              <a:buNone/>
            </a:pPr>
            <a:r>
              <a:rPr lang="en-US" dirty="0"/>
              <a:t>• </a:t>
            </a:r>
            <a:r>
              <a:rPr lang="en-US" b="1" dirty="0"/>
              <a:t>OLE DB</a:t>
            </a:r>
          </a:p>
          <a:p>
            <a:pPr marL="457200" lvl="1" indent="0">
              <a:buNone/>
            </a:pPr>
            <a:r>
              <a:rPr lang="en-US" dirty="0"/>
              <a:t>• </a:t>
            </a:r>
            <a:r>
              <a:rPr lang="en-US" b="1" dirty="0"/>
              <a:t>ADO </a:t>
            </a:r>
            <a:r>
              <a:rPr lang="en-US" dirty="0"/>
              <a:t>(ActiveX Data Objects</a:t>
            </a:r>
            <a:r>
              <a:rPr lang="en-US" dirty="0" smtClean="0"/>
              <a:t>)</a:t>
            </a:r>
          </a:p>
          <a:p>
            <a:r>
              <a:rPr lang="en-US" dirty="0"/>
              <a:t>MDAC also installs several data providers you can use to open a connection to a specific </a:t>
            </a:r>
            <a:r>
              <a:rPr lang="en-US" dirty="0" smtClean="0"/>
              <a:t>data source</a:t>
            </a:r>
            <a:r>
              <a:rPr lang="en-US" dirty="0"/>
              <a:t>, such as an MS Access database.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967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</a:rPr>
              <a:t>ODBC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Open Database Connectivity (ODBC) </a:t>
            </a:r>
            <a:r>
              <a:rPr lang="en-US" dirty="0"/>
              <a:t>is a native interface that is accessed through </a:t>
            </a:r>
            <a:r>
              <a:rPr lang="en-US" dirty="0" smtClean="0"/>
              <a:t>a programming </a:t>
            </a:r>
            <a:r>
              <a:rPr lang="en-US" dirty="0"/>
              <a:t>language that can make calls into a native library. In MDAC this interface </a:t>
            </a:r>
            <a:r>
              <a:rPr lang="en-US" dirty="0" smtClean="0"/>
              <a:t>is defined </a:t>
            </a:r>
            <a:r>
              <a:rPr lang="en-US" dirty="0"/>
              <a:t>as a DLL.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dirty="0"/>
              <a:t>separate module or driver is needed for each database that must </a:t>
            </a:r>
            <a:r>
              <a:rPr lang="en-US" dirty="0" smtClean="0"/>
              <a:t>be accessed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044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</a:rPr>
              <a:t>OLE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OLE </a:t>
            </a:r>
            <a:r>
              <a:rPr lang="en-US" dirty="0"/>
              <a:t>allows MDAC applications access to different types of data stores in a uniform </a:t>
            </a:r>
            <a:r>
              <a:rPr lang="en-US" dirty="0" smtClean="0"/>
              <a:t>manner. </a:t>
            </a:r>
          </a:p>
          <a:p>
            <a:r>
              <a:rPr lang="en-US" dirty="0" smtClean="0"/>
              <a:t>Microsoft </a:t>
            </a:r>
            <a:r>
              <a:rPr lang="en-US" dirty="0"/>
              <a:t>has used this technology to separate the application from the data store that </a:t>
            </a:r>
            <a:r>
              <a:rPr lang="en-US" dirty="0" smtClean="0"/>
              <a:t>it needs </a:t>
            </a:r>
            <a:r>
              <a:rPr lang="en-US" dirty="0"/>
              <a:t>to access</a:t>
            </a:r>
            <a:r>
              <a:rPr lang="en-US" dirty="0" smtClean="0"/>
              <a:t>.</a:t>
            </a:r>
          </a:p>
          <a:p>
            <a:r>
              <a:rPr lang="en-US" dirty="0"/>
              <a:t>This was done because different applications need access to different </a:t>
            </a:r>
            <a:r>
              <a:rPr lang="en-US" dirty="0" smtClean="0"/>
              <a:t>types and </a:t>
            </a:r>
            <a:r>
              <a:rPr lang="en-US" dirty="0"/>
              <a:t>sources of data, and do not necessarily need to know how to access </a:t>
            </a:r>
            <a:r>
              <a:rPr lang="en-US" dirty="0" smtClean="0"/>
              <a:t>technology-specific functionality</a:t>
            </a:r>
            <a:r>
              <a:rPr lang="en-US" dirty="0"/>
              <a:t>. The technology is conceptually divided into consumers and providers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consumers </a:t>
            </a:r>
            <a:r>
              <a:rPr lang="en-US" dirty="0"/>
              <a:t>are the applications that need access to the data, and the provider is </a:t>
            </a:r>
            <a:r>
              <a:rPr lang="en-US" dirty="0" smtClean="0"/>
              <a:t>the software </a:t>
            </a:r>
            <a:r>
              <a:rPr lang="en-US" dirty="0"/>
              <a:t>component that exposes an OLE DB interface through the use of the </a:t>
            </a:r>
            <a:r>
              <a:rPr lang="en-US" dirty="0" smtClean="0"/>
              <a:t>Component Object </a:t>
            </a:r>
            <a:r>
              <a:rPr lang="en-US" dirty="0"/>
              <a:t>Model (or COM).</a:t>
            </a:r>
          </a:p>
        </p:txBody>
      </p:sp>
    </p:spTree>
    <p:extLst>
      <p:ext uri="{BB962C8B-B14F-4D97-AF65-F5344CB8AC3E}">
        <p14:creationId xmlns:p14="http://schemas.microsoft.com/office/powerpoint/2010/main" val="174594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</a:rPr>
              <a:t>ADO (ActiveX Data Objects)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ActiveX Data Objects (ADO) </a:t>
            </a:r>
            <a:r>
              <a:rPr lang="en-US" dirty="0"/>
              <a:t>is a high level programming interface to OLE DB.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uses </a:t>
            </a:r>
            <a:r>
              <a:rPr lang="en-US" dirty="0" smtClean="0"/>
              <a:t>a hierarchical </a:t>
            </a:r>
            <a:r>
              <a:rPr lang="en-US" dirty="0"/>
              <a:t>object model to allow applications to programmatically create, retrieve, </a:t>
            </a:r>
            <a:r>
              <a:rPr lang="en-US" dirty="0" smtClean="0"/>
              <a:t>update and </a:t>
            </a:r>
            <a:r>
              <a:rPr lang="en-US" dirty="0"/>
              <a:t>delete data from sources supported by OLE DB</a:t>
            </a:r>
            <a:r>
              <a:rPr lang="en-US" dirty="0" smtClean="0"/>
              <a:t>.</a:t>
            </a:r>
          </a:p>
          <a:p>
            <a:r>
              <a:rPr lang="en-US" dirty="0"/>
              <a:t>ADO consists of a series of </a:t>
            </a:r>
            <a:r>
              <a:rPr lang="en-US" dirty="0" smtClean="0"/>
              <a:t>hierarchical COM-based </a:t>
            </a:r>
            <a:r>
              <a:rPr lang="en-US" dirty="0"/>
              <a:t>objects and collections, an object that acts as a container of many other objects.</a:t>
            </a:r>
          </a:p>
          <a:p>
            <a:r>
              <a:rPr lang="en-US" dirty="0"/>
              <a:t>A programmer can directly access ADO objects to manipulate data, or can send an SQL </a:t>
            </a:r>
            <a:r>
              <a:rPr lang="en-US" dirty="0" smtClean="0"/>
              <a:t>query to </a:t>
            </a:r>
            <a:r>
              <a:rPr lang="en-US" dirty="0"/>
              <a:t>the database via several ADO mechanisms.</a:t>
            </a:r>
          </a:p>
        </p:txBody>
      </p:sp>
    </p:spTree>
    <p:extLst>
      <p:ext uri="{BB962C8B-B14F-4D97-AF65-F5344CB8AC3E}">
        <p14:creationId xmlns:p14="http://schemas.microsoft.com/office/powerpoint/2010/main" val="222160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rgbClr val="C00000"/>
                </a:solidFill>
              </a:rPr>
              <a:t>Structured Query Language</a:t>
            </a:r>
            <a:br>
              <a:rPr lang="en-US" sz="5400" b="1" dirty="0">
                <a:solidFill>
                  <a:srgbClr val="C00000"/>
                </a:solidFill>
              </a:rPr>
            </a:br>
            <a:r>
              <a:rPr lang="en-US" sz="5400" b="1" dirty="0">
                <a:solidFill>
                  <a:srgbClr val="C00000"/>
                </a:solidFill>
              </a:rPr>
              <a:t>(SQL)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7437"/>
            <a:ext cx="10515600" cy="4309526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SQL </a:t>
            </a:r>
            <a:r>
              <a:rPr lang="en-US" dirty="0"/>
              <a:t>is a database computer language designed for </a:t>
            </a:r>
            <a:r>
              <a:rPr lang="en-US" dirty="0" smtClean="0"/>
              <a:t>managing data </a:t>
            </a:r>
            <a:r>
              <a:rPr lang="en-US" dirty="0"/>
              <a:t>in relational database management systems (RDBMS</a:t>
            </a:r>
            <a:r>
              <a:rPr lang="en-US" dirty="0" smtClean="0"/>
              <a:t>).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SQL </a:t>
            </a:r>
            <a:r>
              <a:rPr lang="en-US" dirty="0"/>
              <a:t>is a procedure language which tells what to do, and not how to do. 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</a:rPr>
              <a:t>SQL </a:t>
            </a:r>
            <a:r>
              <a:rPr lang="en-US" sz="6000" b="1" dirty="0">
                <a:solidFill>
                  <a:srgbClr val="C00000"/>
                </a:solidFill>
              </a:rPr>
              <a:t>components: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lnSpc>
                <a:spcPct val="200000"/>
              </a:lnSpc>
            </a:pPr>
            <a:r>
              <a:rPr lang="en-US" sz="3600" dirty="0" smtClean="0"/>
              <a:t>Data </a:t>
            </a:r>
            <a:r>
              <a:rPr lang="en-US" sz="3600" dirty="0"/>
              <a:t>Definition Language – DDL </a:t>
            </a:r>
          </a:p>
          <a:p>
            <a:pPr>
              <a:lnSpc>
                <a:spcPct val="200000"/>
              </a:lnSpc>
            </a:pPr>
            <a:r>
              <a:rPr lang="en-US" sz="3600" dirty="0" smtClean="0"/>
              <a:t>Data </a:t>
            </a:r>
            <a:r>
              <a:rPr lang="en-US" sz="3600" dirty="0"/>
              <a:t>Manipulation Language – DML </a:t>
            </a:r>
          </a:p>
          <a:p>
            <a:pPr>
              <a:lnSpc>
                <a:spcPct val="200000"/>
              </a:lnSpc>
            </a:pPr>
            <a:r>
              <a:rPr lang="en-US" sz="3600" dirty="0" smtClean="0"/>
              <a:t>Data </a:t>
            </a:r>
            <a:r>
              <a:rPr lang="en-US" sz="3600" dirty="0"/>
              <a:t>Control Language - DCL </a:t>
            </a:r>
          </a:p>
        </p:txBody>
      </p:sp>
    </p:spTree>
    <p:extLst>
      <p:ext uri="{BB962C8B-B14F-4D97-AF65-F5344CB8AC3E}">
        <p14:creationId xmlns:p14="http://schemas.microsoft.com/office/powerpoint/2010/main" val="29016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C00000"/>
                </a:solidFill>
              </a:rPr>
              <a:t>Data Definition Language (DDL)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/>
              <a:t>Data Definition Language (DDL) </a:t>
            </a:r>
            <a:r>
              <a:rPr lang="en-US" dirty="0"/>
              <a:t>manages table and index structure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 </a:t>
            </a:r>
            <a:r>
              <a:rPr lang="en-US" dirty="0"/>
              <a:t>The most </a:t>
            </a:r>
            <a:r>
              <a:rPr lang="en-US" dirty="0" smtClean="0"/>
              <a:t>basic items </a:t>
            </a:r>
            <a:r>
              <a:rPr lang="en-US" dirty="0"/>
              <a:t>of DDL are the CREATE, ALTER, RENAME and DROP statements: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• </a:t>
            </a:r>
            <a:r>
              <a:rPr lang="en-US" b="1" dirty="0">
                <a:solidFill>
                  <a:srgbClr val="0070C0"/>
                </a:solidFill>
              </a:rPr>
              <a:t>CREATE</a:t>
            </a:r>
            <a:r>
              <a:rPr lang="en-US" b="1" dirty="0"/>
              <a:t> </a:t>
            </a:r>
            <a:r>
              <a:rPr lang="en-US" dirty="0"/>
              <a:t>creates an object (a table, for example) in the database.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•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DROP </a:t>
            </a:r>
            <a:r>
              <a:rPr lang="en-US" dirty="0"/>
              <a:t>deletes an object in the database, usually irretrievably.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• </a:t>
            </a:r>
            <a:r>
              <a:rPr lang="en-US" b="1" dirty="0">
                <a:solidFill>
                  <a:srgbClr val="0070C0"/>
                </a:solidFill>
              </a:rPr>
              <a:t>ALTER</a:t>
            </a:r>
            <a:r>
              <a:rPr lang="en-US" b="1" dirty="0"/>
              <a:t> </a:t>
            </a:r>
            <a:r>
              <a:rPr lang="en-US" dirty="0"/>
              <a:t>modifies the structure an existing object in various ways—for example, </a:t>
            </a:r>
            <a:r>
              <a:rPr lang="en-US" dirty="0" smtClean="0"/>
              <a:t>adding a </a:t>
            </a:r>
            <a:r>
              <a:rPr lang="en-US" dirty="0"/>
              <a:t>column to an existing table.</a:t>
            </a:r>
          </a:p>
        </p:txBody>
      </p:sp>
    </p:spTree>
    <p:extLst>
      <p:ext uri="{BB962C8B-B14F-4D97-AF65-F5344CB8AC3E}">
        <p14:creationId xmlns:p14="http://schemas.microsoft.com/office/powerpoint/2010/main" val="42360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C00000"/>
                </a:solidFill>
              </a:rPr>
              <a:t>Data Manipulation Language (DML)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Data Manipulation Language (DML) </a:t>
            </a:r>
            <a:r>
              <a:rPr lang="en-US" dirty="0"/>
              <a:t>is the subset of SQL used to add, update and </a:t>
            </a:r>
            <a:r>
              <a:rPr lang="en-US" dirty="0" smtClean="0"/>
              <a:t>delete data.</a:t>
            </a:r>
          </a:p>
          <a:p>
            <a:r>
              <a:rPr lang="en-US" dirty="0"/>
              <a:t>The acronym </a:t>
            </a:r>
            <a:r>
              <a:rPr lang="en-US" b="1" dirty="0">
                <a:solidFill>
                  <a:srgbClr val="0070C0"/>
                </a:solidFill>
              </a:rPr>
              <a:t>CRUD</a:t>
            </a:r>
            <a:r>
              <a:rPr lang="en-US" b="1" dirty="0"/>
              <a:t> </a:t>
            </a:r>
            <a:r>
              <a:rPr lang="en-US" dirty="0"/>
              <a:t>refers to all of the major functions that need to be implemented in </a:t>
            </a:r>
            <a:r>
              <a:rPr lang="en-US" dirty="0" smtClean="0"/>
              <a:t>a relational </a:t>
            </a:r>
            <a:r>
              <a:rPr lang="en-US" dirty="0"/>
              <a:t>database application to consider it complete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b="1" u="sng" dirty="0"/>
              <a:t>Operation</a:t>
            </a:r>
            <a:r>
              <a:rPr lang="en-US" b="1" dirty="0"/>
              <a:t> </a:t>
            </a:r>
            <a:r>
              <a:rPr lang="en-US" b="1" dirty="0" smtClean="0"/>
              <a:t>		</a:t>
            </a:r>
            <a:r>
              <a:rPr lang="en-US" b="1" u="sng" dirty="0" smtClean="0"/>
              <a:t>SQL</a:t>
            </a:r>
            <a:endParaRPr lang="en-US" b="1" u="sng" dirty="0"/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C</a:t>
            </a:r>
            <a:r>
              <a:rPr lang="en-US" dirty="0" smtClean="0"/>
              <a:t>reate		 </a:t>
            </a:r>
            <a:r>
              <a:rPr lang="en-US" dirty="0"/>
              <a:t>INSERT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R</a:t>
            </a:r>
            <a:r>
              <a:rPr lang="en-US" dirty="0"/>
              <a:t>ead (Retrieve) </a:t>
            </a:r>
            <a:r>
              <a:rPr lang="en-US" dirty="0" smtClean="0"/>
              <a:t>	 SELECT</a:t>
            </a:r>
            <a:endParaRPr lang="en-US" dirty="0"/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U</a:t>
            </a:r>
            <a:r>
              <a:rPr lang="en-US" dirty="0" smtClean="0"/>
              <a:t>pdate		 </a:t>
            </a:r>
            <a:r>
              <a:rPr lang="en-US" dirty="0"/>
              <a:t>UPDATE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D</a:t>
            </a:r>
            <a:r>
              <a:rPr lang="en-US" dirty="0"/>
              <a:t>elete (Destroy</a:t>
            </a:r>
            <a:r>
              <a:rPr lang="en-US" dirty="0" smtClean="0"/>
              <a:t>)	 </a:t>
            </a:r>
            <a:r>
              <a:rPr lang="en-US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56602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</a:rPr>
              <a:t>Microsoft SQL Server</a:t>
            </a:r>
            <a:endParaRPr lang="en-US" sz="6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Microsoft SQL Server is a relational model database server produced by Microsoft. </a:t>
            </a:r>
            <a:r>
              <a:rPr lang="en-US" dirty="0" smtClean="0"/>
              <a:t>Its primary </a:t>
            </a:r>
            <a:r>
              <a:rPr lang="en-US" dirty="0"/>
              <a:t>query languages are </a:t>
            </a:r>
            <a:r>
              <a:rPr lang="en-US" dirty="0">
                <a:solidFill>
                  <a:srgbClr val="00B0F0"/>
                </a:solidFill>
              </a:rPr>
              <a:t>T-SQL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ANSI SQL</a:t>
            </a:r>
            <a:r>
              <a:rPr lang="en-US" dirty="0" smtClean="0"/>
              <a:t>.</a:t>
            </a:r>
          </a:p>
          <a:p>
            <a:r>
              <a:rPr lang="en-US" dirty="0"/>
              <a:t>The latest version </a:t>
            </a:r>
            <a:r>
              <a:rPr lang="en-US" dirty="0" smtClean="0"/>
              <a:t>is </a:t>
            </a:r>
            <a:r>
              <a:rPr lang="en-US" dirty="0"/>
              <a:t>14.0</a:t>
            </a:r>
            <a:r>
              <a:rPr lang="en-US" dirty="0" smtClean="0"/>
              <a:t> </a:t>
            </a:r>
            <a:r>
              <a:rPr lang="en-US" dirty="0"/>
              <a:t>Microsoft SQL Server </a:t>
            </a:r>
            <a:r>
              <a:rPr lang="en-US" dirty="0" smtClean="0"/>
              <a:t>2017.</a:t>
            </a:r>
          </a:p>
          <a:p>
            <a:r>
              <a:rPr lang="en-US" dirty="0"/>
              <a:t>The Microsoft SQL Server comes in different versions, such as:</a:t>
            </a:r>
          </a:p>
          <a:p>
            <a:pPr marL="457200" lvl="1" indent="0">
              <a:buNone/>
            </a:pPr>
            <a:r>
              <a:rPr lang="en-US" dirty="0"/>
              <a:t>• SQL Server Developer Edition</a:t>
            </a:r>
          </a:p>
          <a:p>
            <a:pPr marL="457200" lvl="1" indent="0">
              <a:buNone/>
            </a:pPr>
            <a:r>
              <a:rPr lang="en-US" dirty="0"/>
              <a:t>• SQL Server Enterprise Edition</a:t>
            </a:r>
          </a:p>
          <a:p>
            <a:pPr marL="457200" lvl="1" indent="0">
              <a:buNone/>
            </a:pPr>
            <a:r>
              <a:rPr lang="en-US" dirty="0"/>
              <a:t>• SQL Server Web </a:t>
            </a:r>
            <a:r>
              <a:rPr lang="en-US" dirty="0" smtClean="0"/>
              <a:t>Edition</a:t>
            </a:r>
          </a:p>
          <a:p>
            <a:pPr marL="457200" lvl="1" indent="0">
              <a:buNone/>
            </a:pPr>
            <a:r>
              <a:rPr lang="en-US" dirty="0" smtClean="0"/>
              <a:t>• </a:t>
            </a:r>
            <a:r>
              <a:rPr lang="en-US" dirty="0"/>
              <a:t>SQL Server Express Edition</a:t>
            </a:r>
          </a:p>
          <a:p>
            <a:pPr marL="457200" lvl="1" indent="0">
              <a:buNone/>
            </a:pPr>
            <a:r>
              <a:rPr lang="en-US" dirty="0" smtClean="0"/>
              <a:t>• </a:t>
            </a:r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21402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</a:rPr>
              <a:t>Why use </a:t>
            </a:r>
            <a:r>
              <a:rPr lang="en-US" sz="6000" b="1" dirty="0" err="1" smtClean="0">
                <a:solidFill>
                  <a:srgbClr val="C00000"/>
                </a:solidFill>
              </a:rPr>
              <a:t>DataBases</a:t>
            </a:r>
            <a:r>
              <a:rPr lang="en-US" sz="6000" b="1" dirty="0" smtClean="0">
                <a:solidFill>
                  <a:srgbClr val="C00000"/>
                </a:solidFill>
              </a:rPr>
              <a:t>?</a:t>
            </a:r>
            <a:endParaRPr lang="en-US" sz="6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Databases </a:t>
            </a:r>
            <a:r>
              <a:rPr lang="en-US" sz="3200" dirty="0"/>
              <a:t>make it easy to store large quantities </a:t>
            </a:r>
            <a:r>
              <a:rPr lang="en-US" sz="3200" dirty="0" smtClean="0"/>
              <a:t>of information</a:t>
            </a:r>
            <a:r>
              <a:rPr lang="en-US" sz="3200" dirty="0"/>
              <a:t>. The  </a:t>
            </a:r>
            <a:r>
              <a:rPr lang="en-US" sz="3200" dirty="0" smtClean="0"/>
              <a:t>   larger </a:t>
            </a:r>
            <a:r>
              <a:rPr lang="en-US" sz="3200" dirty="0"/>
              <a:t>the mass of information, </a:t>
            </a:r>
            <a:r>
              <a:rPr lang="en-US" sz="3200" dirty="0" smtClean="0"/>
              <a:t>the bigger </a:t>
            </a:r>
            <a:r>
              <a:rPr lang="en-US" sz="3200" dirty="0"/>
              <a:t>the benefit of using a database.</a:t>
            </a:r>
          </a:p>
          <a:p>
            <a:r>
              <a:rPr lang="en-US" sz="3200" dirty="0" smtClean="0"/>
              <a:t>Databases </a:t>
            </a:r>
            <a:r>
              <a:rPr lang="en-US" sz="3200" dirty="0"/>
              <a:t>make it easy to retrieve information </a:t>
            </a:r>
            <a:r>
              <a:rPr lang="en-US" sz="3200" dirty="0" smtClean="0"/>
              <a:t>quickly and </a:t>
            </a:r>
            <a:r>
              <a:rPr lang="en-US" sz="3200" dirty="0"/>
              <a:t>flexibly.</a:t>
            </a:r>
          </a:p>
          <a:p>
            <a:r>
              <a:rPr lang="en-US" sz="3200" dirty="0" smtClean="0"/>
              <a:t>Databases </a:t>
            </a:r>
            <a:r>
              <a:rPr lang="en-US" sz="3200" dirty="0"/>
              <a:t>make it easy to organize and </a:t>
            </a:r>
            <a:r>
              <a:rPr lang="en-US" sz="3200" dirty="0" smtClean="0"/>
              <a:t>reorganize information</a:t>
            </a:r>
            <a:r>
              <a:rPr lang="en-US" sz="3200" dirty="0"/>
              <a:t>. You can quickly switch between schemes.</a:t>
            </a:r>
          </a:p>
          <a:p>
            <a:r>
              <a:rPr lang="en-US" sz="3200" dirty="0" smtClean="0"/>
              <a:t>Databases </a:t>
            </a:r>
            <a:r>
              <a:rPr lang="en-US" sz="3200" dirty="0"/>
              <a:t>make it easy to print and </a:t>
            </a:r>
            <a:r>
              <a:rPr lang="en-US" sz="3200" dirty="0" smtClean="0"/>
              <a:t>distribute information </a:t>
            </a:r>
            <a:r>
              <a:rPr lang="en-US" sz="3200" dirty="0"/>
              <a:t>in a variety of ways.</a:t>
            </a:r>
          </a:p>
        </p:txBody>
      </p:sp>
    </p:spTree>
    <p:extLst>
      <p:ext uri="{BB962C8B-B14F-4D97-AF65-F5344CB8AC3E}">
        <p14:creationId xmlns:p14="http://schemas.microsoft.com/office/powerpoint/2010/main" val="219611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</a:rPr>
              <a:t>Microsoft Office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Microsoft Office Access, previously known as </a:t>
            </a:r>
            <a:r>
              <a:rPr lang="en-US" sz="2400" dirty="0">
                <a:solidFill>
                  <a:srgbClr val="00B0F0"/>
                </a:solidFill>
              </a:rPr>
              <a:t>Microsoft Access</a:t>
            </a:r>
            <a:r>
              <a:rPr lang="en-US" sz="2400" dirty="0"/>
              <a:t>, is a relational </a:t>
            </a:r>
            <a:r>
              <a:rPr lang="en-US" sz="2400" dirty="0" smtClean="0"/>
              <a:t>database management </a:t>
            </a:r>
            <a:r>
              <a:rPr lang="en-US" sz="2400" dirty="0"/>
              <a:t>system from Microsoft that combines the relational Microsoft Jet </a:t>
            </a:r>
            <a:r>
              <a:rPr lang="en-US" sz="2400" dirty="0" smtClean="0"/>
              <a:t>Database Engine </a:t>
            </a:r>
            <a:r>
              <a:rPr lang="en-US" sz="2400" dirty="0"/>
              <a:t>with a graphical user interface and software development tools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Microsoft Access is a file server-based database. Unlike client-server relational </a:t>
            </a:r>
            <a:r>
              <a:rPr lang="en-US" sz="2400" dirty="0" smtClean="0"/>
              <a:t>database management </a:t>
            </a:r>
            <a:r>
              <a:rPr lang="en-US" sz="2400" dirty="0"/>
              <a:t>systems (RDBMS), e.g., Microsoft SQL Server, Microsoft Access does </a:t>
            </a:r>
            <a:r>
              <a:rPr lang="en-US" sz="2400" dirty="0" smtClean="0"/>
              <a:t>not implement </a:t>
            </a:r>
            <a:r>
              <a:rPr lang="en-US" sz="2400" dirty="0"/>
              <a:t>database triggers, stored procedures, or transaction logging.</a:t>
            </a:r>
          </a:p>
        </p:txBody>
      </p:sp>
    </p:spTree>
    <p:extLst>
      <p:ext uri="{BB962C8B-B14F-4D97-AF65-F5344CB8AC3E}">
        <p14:creationId xmlns:p14="http://schemas.microsoft.com/office/powerpoint/2010/main" val="10579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0" t="12040" r="17029" b="7567"/>
          <a:stretch/>
        </p:blipFill>
        <p:spPr>
          <a:xfrm>
            <a:off x="586854" y="0"/>
            <a:ext cx="11395879" cy="692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8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64" y="2091542"/>
            <a:ext cx="7443639" cy="415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3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0" t="27982" r="30218" b="22143"/>
          <a:stretch/>
        </p:blipFill>
        <p:spPr>
          <a:xfrm>
            <a:off x="1056068" y="-1"/>
            <a:ext cx="9504608" cy="609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rgbClr val="C00000"/>
                </a:solidFill>
              </a:rPr>
              <a:t>Database Management System (DBMS)</a:t>
            </a:r>
            <a:endParaRPr lang="en-US" sz="5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7589"/>
            <a:ext cx="10515600" cy="42193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 Database Management System (DBMS) consists of software that organizes the storage of data.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Controls </a:t>
            </a:r>
            <a:r>
              <a:rPr lang="en-US" dirty="0"/>
              <a:t>the creation, maintenance, and use of the database </a:t>
            </a:r>
            <a:r>
              <a:rPr lang="en-US" dirty="0" smtClean="0"/>
              <a:t>storage structures </a:t>
            </a:r>
            <a:r>
              <a:rPr lang="en-US" dirty="0"/>
              <a:t>of organizations and of their end users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 large systems, a DBMS allows users and other software to store and retrieve data in a structured 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6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</a:rPr>
              <a:t>Database Management System (DBMS)</a:t>
            </a:r>
            <a:endParaRPr lang="en-US" sz="6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5165"/>
            <a:ext cx="10515600" cy="396179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– add, remove, update records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– retrieve data that match certain criteria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– cross-reference data in different tables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– perform complex aggregate calculation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0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rgbClr val="C00000"/>
                </a:solidFill>
              </a:rPr>
              <a:t>Database Management System (DBMS)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DBMS are </a:t>
            </a:r>
            <a:r>
              <a:rPr lang="en-US" dirty="0"/>
              <a:t>usually categorized according to the database </a:t>
            </a:r>
            <a:r>
              <a:rPr lang="en-US" dirty="0" smtClean="0"/>
              <a:t>model that </a:t>
            </a:r>
            <a:r>
              <a:rPr lang="en-US" dirty="0"/>
              <a:t>they support, such as the </a:t>
            </a:r>
            <a:r>
              <a:rPr lang="en-US" dirty="0">
                <a:solidFill>
                  <a:srgbClr val="0070C0"/>
                </a:solidFill>
              </a:rPr>
              <a:t>network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relational</a:t>
            </a:r>
            <a:r>
              <a:rPr lang="en-US" dirty="0"/>
              <a:t> or </a:t>
            </a:r>
            <a:r>
              <a:rPr lang="en-US" dirty="0">
                <a:solidFill>
                  <a:srgbClr val="0070C0"/>
                </a:solidFill>
              </a:rPr>
              <a:t>object</a:t>
            </a:r>
            <a:r>
              <a:rPr lang="en-US" dirty="0"/>
              <a:t> model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The model tends </a:t>
            </a:r>
            <a:r>
              <a:rPr lang="en-US" dirty="0" smtClean="0"/>
              <a:t>to determine </a:t>
            </a:r>
            <a:r>
              <a:rPr lang="en-US" dirty="0"/>
              <a:t>the </a:t>
            </a:r>
            <a:r>
              <a:rPr lang="en-US" dirty="0">
                <a:solidFill>
                  <a:srgbClr val="FFC000"/>
                </a:solidFill>
              </a:rPr>
              <a:t>query languages </a:t>
            </a:r>
            <a:r>
              <a:rPr lang="en-US" dirty="0"/>
              <a:t>that are available to access the database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One </a:t>
            </a:r>
            <a:r>
              <a:rPr lang="en-US" dirty="0" smtClean="0"/>
              <a:t>commonly used </a:t>
            </a:r>
            <a:r>
              <a:rPr lang="en-US" dirty="0"/>
              <a:t>query language for the relational database is </a:t>
            </a:r>
            <a:r>
              <a:rPr lang="en-US" dirty="0" smtClean="0">
                <a:solidFill>
                  <a:srgbClr val="00B0F0"/>
                </a:solidFill>
              </a:rPr>
              <a:t>SQL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Although </a:t>
            </a:r>
            <a:r>
              <a:rPr lang="en-US" dirty="0"/>
              <a:t>SQL syntax and </a:t>
            </a:r>
            <a:r>
              <a:rPr lang="en-US" dirty="0" smtClean="0"/>
              <a:t>function can </a:t>
            </a:r>
            <a:r>
              <a:rPr lang="en-US" dirty="0"/>
              <a:t>vary from one DBMS to another.</a:t>
            </a:r>
          </a:p>
        </p:txBody>
      </p:sp>
    </p:spTree>
    <p:extLst>
      <p:ext uri="{BB962C8B-B14F-4D97-AF65-F5344CB8AC3E}">
        <p14:creationId xmlns:p14="http://schemas.microsoft.com/office/powerpoint/2010/main" val="397202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C00000"/>
                </a:solidFill>
              </a:rPr>
              <a:t>DBMS Managing Factors</a:t>
            </a:r>
            <a:endParaRPr lang="en-US" sz="5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4000" dirty="0" smtClean="0"/>
              <a:t>Performance. 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Concurrency. 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Integrity. 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R</a:t>
            </a:r>
            <a:r>
              <a:rPr lang="en-US" sz="4000" dirty="0" smtClean="0"/>
              <a:t>ecovery </a:t>
            </a:r>
            <a:r>
              <a:rPr lang="en-US" sz="4000" dirty="0"/>
              <a:t>from hardware failures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24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C00000"/>
                </a:solidFill>
              </a:rPr>
              <a:t>Advantages of DBMS</a:t>
            </a:r>
            <a:endParaRPr lang="en-US" sz="5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 smtClean="0"/>
              <a:t>Controlling Redundancy</a:t>
            </a:r>
          </a:p>
          <a:p>
            <a:r>
              <a:rPr lang="en-US" dirty="0"/>
              <a:t>Restricting Unauthorized </a:t>
            </a:r>
            <a:r>
              <a:rPr lang="en-US" dirty="0" smtClean="0"/>
              <a:t>Access</a:t>
            </a:r>
          </a:p>
          <a:p>
            <a:r>
              <a:rPr lang="en-US" dirty="0"/>
              <a:t>Providing Persistent Storage for Program </a:t>
            </a:r>
            <a:r>
              <a:rPr lang="en-US" dirty="0" smtClean="0"/>
              <a:t>Objects</a:t>
            </a:r>
          </a:p>
          <a:p>
            <a:r>
              <a:rPr lang="en-US" dirty="0"/>
              <a:t>Providing Storage Structures and </a:t>
            </a:r>
            <a:r>
              <a:rPr lang="en-US" dirty="0" smtClean="0"/>
              <a:t>Search </a:t>
            </a:r>
            <a:r>
              <a:rPr lang="fr-FR" dirty="0" smtClean="0"/>
              <a:t>Techniques </a:t>
            </a:r>
            <a:r>
              <a:rPr lang="fr-FR" dirty="0"/>
              <a:t>for Efficient </a:t>
            </a:r>
            <a:r>
              <a:rPr lang="fr-FR" dirty="0" err="1"/>
              <a:t>Query</a:t>
            </a:r>
            <a:r>
              <a:rPr lang="fr-FR" dirty="0"/>
              <a:t> </a:t>
            </a:r>
            <a:r>
              <a:rPr lang="fr-FR" dirty="0" err="1" smtClean="0"/>
              <a:t>Processing</a:t>
            </a:r>
            <a:endParaRPr lang="fr-FR" dirty="0" smtClean="0"/>
          </a:p>
          <a:p>
            <a:r>
              <a:rPr lang="en-US" dirty="0"/>
              <a:t>Providing Backup and </a:t>
            </a:r>
            <a:r>
              <a:rPr lang="en-US" dirty="0" smtClean="0"/>
              <a:t>Recovery</a:t>
            </a:r>
          </a:p>
          <a:p>
            <a:r>
              <a:rPr lang="en-US" dirty="0"/>
              <a:t>Providing Multiple User </a:t>
            </a:r>
            <a:r>
              <a:rPr lang="en-US" dirty="0" smtClean="0"/>
              <a:t>Interfaces</a:t>
            </a:r>
          </a:p>
          <a:p>
            <a:r>
              <a:rPr lang="en-US" dirty="0"/>
              <a:t>Representing Complex Relationships among </a:t>
            </a:r>
            <a:r>
              <a:rPr lang="en-US" dirty="0" smtClean="0"/>
              <a:t>Data</a:t>
            </a:r>
          </a:p>
          <a:p>
            <a:r>
              <a:rPr lang="en-US" dirty="0"/>
              <a:t>Enforcing Integrity Constraints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5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</TotalTime>
  <Words>1609</Words>
  <Application>Microsoft Office PowerPoint</Application>
  <PresentationFormat>Widescreen</PresentationFormat>
  <Paragraphs>146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DATABASE</vt:lpstr>
      <vt:lpstr>Database Systems</vt:lpstr>
      <vt:lpstr>Why use DataBases?</vt:lpstr>
      <vt:lpstr>PowerPoint Presentation</vt:lpstr>
      <vt:lpstr>Database Management System (DBMS)</vt:lpstr>
      <vt:lpstr>Database Management System (DBMS)</vt:lpstr>
      <vt:lpstr>Database Management System (DBMS)</vt:lpstr>
      <vt:lpstr>DBMS Managing Factors</vt:lpstr>
      <vt:lpstr>Advantages of DBMS</vt:lpstr>
      <vt:lpstr>Flat file vs. Relational DB</vt:lpstr>
      <vt:lpstr>Relational Database </vt:lpstr>
      <vt:lpstr>RDBMS Components</vt:lpstr>
      <vt:lpstr>RDBMS Components</vt:lpstr>
      <vt:lpstr>Relational Database </vt:lpstr>
      <vt:lpstr>Example</vt:lpstr>
      <vt:lpstr>Tables</vt:lpstr>
      <vt:lpstr> Database keys </vt:lpstr>
      <vt:lpstr>Data warehouse</vt:lpstr>
      <vt:lpstr>Real-time databases</vt:lpstr>
      <vt:lpstr>NoSQL Databases</vt:lpstr>
      <vt:lpstr>MDAC</vt:lpstr>
      <vt:lpstr>ODBC</vt:lpstr>
      <vt:lpstr>OLE DB</vt:lpstr>
      <vt:lpstr>ADO (ActiveX Data Objects)</vt:lpstr>
      <vt:lpstr>Structured Query Language (SQL)</vt:lpstr>
      <vt:lpstr>SQL components: </vt:lpstr>
      <vt:lpstr>Data Definition Language (DDL)</vt:lpstr>
      <vt:lpstr>Data Manipulation Language (DML)</vt:lpstr>
      <vt:lpstr>Microsoft SQL Server</vt:lpstr>
      <vt:lpstr>Microsoft Office Access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>chuck chuzzy</dc:creator>
  <cp:lastModifiedBy>chuck chuzzy</cp:lastModifiedBy>
  <cp:revision>12</cp:revision>
  <dcterms:created xsi:type="dcterms:W3CDTF">2017-09-25T20:08:27Z</dcterms:created>
  <dcterms:modified xsi:type="dcterms:W3CDTF">2017-09-25T22:00:04Z</dcterms:modified>
</cp:coreProperties>
</file>