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86" r:id="rId3"/>
    <p:sldId id="287" r:id="rId4"/>
    <p:sldId id="288" r:id="rId5"/>
    <p:sldId id="289" r:id="rId6"/>
    <p:sldId id="290" r:id="rId7"/>
    <p:sldId id="257" r:id="rId8"/>
    <p:sldId id="262" r:id="rId9"/>
    <p:sldId id="263" r:id="rId10"/>
    <p:sldId id="264" r:id="rId11"/>
    <p:sldId id="277" r:id="rId12"/>
    <p:sldId id="278" r:id="rId13"/>
    <p:sldId id="265" r:id="rId14"/>
    <p:sldId id="276" r:id="rId15"/>
    <p:sldId id="267" r:id="rId16"/>
    <p:sldId id="268" r:id="rId17"/>
    <p:sldId id="269" r:id="rId18"/>
    <p:sldId id="270" r:id="rId19"/>
    <p:sldId id="279" r:id="rId20"/>
    <p:sldId id="280" r:id="rId21"/>
    <p:sldId id="281" r:id="rId22"/>
    <p:sldId id="283" r:id="rId23"/>
    <p:sldId id="284" r:id="rId24"/>
    <p:sldId id="285" r:id="rId25"/>
  </p:sldIdLst>
  <p:sldSz cx="9144000" cy="6858000" type="screen4x3"/>
  <p:notesSz cx="10223500" cy="70866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C0C0C0"/>
    <a:srgbClr val="B2B2B2"/>
    <a:srgbClr val="FFFF99"/>
    <a:srgbClr val="003399"/>
    <a:srgbClr val="336699"/>
    <a:srgbClr val="008080"/>
    <a:srgbClr val="009999"/>
    <a:srgbClr val="E4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8" autoAdjust="0"/>
    <p:restoredTop sz="94604" autoAdjust="0"/>
  </p:normalViewPr>
  <p:slideViewPr>
    <p:cSldViewPr>
      <p:cViewPr>
        <p:scale>
          <a:sx n="75" d="100"/>
          <a:sy n="75" d="100"/>
        </p:scale>
        <p:origin x="-11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16.xml"/><Relationship Id="rId1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GB"/>
              <a:t>TCP/IP Protocol Suite and IP Addressing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2788" y="0"/>
            <a:ext cx="443071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32588"/>
            <a:ext cx="4430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GB"/>
              <a:t>CCNA1 v3 Module 9 DC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2788" y="6732588"/>
            <a:ext cx="44307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D34C35D-CADB-457A-8BD8-FDC63D8E1C0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GB"/>
              <a:t>TCP/IP Protocol Suite and IP Addressing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792788" y="0"/>
            <a:ext cx="443071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153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53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32588"/>
            <a:ext cx="4430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GB"/>
              <a:t>CCNA1 v3 Module 9 DC</a:t>
            </a:r>
          </a:p>
        </p:txBody>
      </p:sp>
      <p:sp>
        <p:nvSpPr>
          <p:cNvPr id="153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2788" y="6732588"/>
            <a:ext cx="44307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1368231-23B6-4349-B842-078DCE68ACC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TCP/IP Protocol Suite and IP Addressing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CCNA1 v3 Module 9 DC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F41E45-35E7-45B0-9BBC-1DAA939C40D0}" type="slidenum">
              <a:rPr lang="en-GB"/>
              <a:pPr/>
              <a:t>1</a:t>
            </a:fld>
            <a:endParaRPr lang="en-GB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8911" tIns="49455" rIns="98911" bIns="4945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TCP/IP Protocol Suite and IP Addressing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CCNA1 v3 Module 9 DC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98A7F-D911-4038-B228-48440F60A5B6}" type="slidenum">
              <a:rPr lang="en-GB"/>
              <a:pPr/>
              <a:t>24</a:t>
            </a:fld>
            <a:endParaRPr lang="en-GB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15E9C-CEA0-489B-BA8C-4675B5CAB1C0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99736" y="709891"/>
            <a:ext cx="6226395" cy="2427406"/>
          </a:xfrm>
          <a:solidFill>
            <a:srgbClr val="FFFFFF"/>
          </a:solidFill>
          <a:ln/>
        </p:spPr>
      </p:sp>
      <p:sp>
        <p:nvSpPr>
          <p:cNvPr id="71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559558" y="3373517"/>
            <a:ext cx="7111485" cy="269438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F80BE9-813B-4C10-B845-334D54960541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99736" y="709891"/>
            <a:ext cx="6226395" cy="2427406"/>
          </a:xfrm>
          <a:solidFill>
            <a:srgbClr val="FFFFFF"/>
          </a:solidFill>
          <a:ln/>
        </p:spPr>
      </p:sp>
      <p:sp>
        <p:nvSpPr>
          <p:cNvPr id="92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559558" y="3373517"/>
            <a:ext cx="7111485" cy="269438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D68EB-AB3E-4903-BB43-B58C27869CA1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99736" y="709891"/>
            <a:ext cx="6226395" cy="2427406"/>
          </a:xfrm>
          <a:solidFill>
            <a:srgbClr val="FFFFFF"/>
          </a:solidFill>
          <a:ln/>
        </p:spPr>
      </p:sp>
      <p:sp>
        <p:nvSpPr>
          <p:cNvPr id="11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559558" y="3373517"/>
            <a:ext cx="7111485" cy="269438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9640F-6C63-4160-905E-F9DD1B1AC3CC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99736" y="709891"/>
            <a:ext cx="6226395" cy="2427406"/>
          </a:xfrm>
          <a:solidFill>
            <a:srgbClr val="FFFFFF"/>
          </a:solidFill>
          <a:ln/>
        </p:spPr>
      </p:sp>
      <p:sp>
        <p:nvSpPr>
          <p:cNvPr id="133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559558" y="3373517"/>
            <a:ext cx="7111485" cy="269438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9B3D2-6637-465B-BBB8-B3EF2372E38F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99736" y="709891"/>
            <a:ext cx="6226395" cy="2427406"/>
          </a:xfrm>
          <a:solidFill>
            <a:srgbClr val="FFFFFF"/>
          </a:solidFill>
          <a:ln/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559558" y="3373517"/>
            <a:ext cx="7111485" cy="269438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TCP/IP Protocol Suite and IP Addressing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CCNA1 v3 Module 9 DC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339183-841A-4607-830E-930C32D8C1D0}" type="slidenum">
              <a:rPr lang="en-GB"/>
              <a:pPr/>
              <a:t>7</a:t>
            </a:fld>
            <a:endParaRPr lang="en-GB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TCP/IP Protocol Suite and IP Addressing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CCNA1 v3 Module 9 DC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7075A-D7F0-4BC6-A8D7-93F4A4CF53F0}" type="slidenum">
              <a:rPr lang="en-GB"/>
              <a:pPr/>
              <a:t>10</a:t>
            </a:fld>
            <a:endParaRPr lang="en-GB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TCP/IP Protocol Suite and IP Addressing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CCNA1 v3 Module 9 DC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2E992-8F2C-4367-B1FC-1E86BFA8E28B}" type="slidenum">
              <a:rPr lang="en-GB"/>
              <a:pPr/>
              <a:t>14</a:t>
            </a:fld>
            <a:endParaRPr lang="en-GB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" name="Arc 3"/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kumimoji="1" 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3200" y="427038"/>
            <a:ext cx="6399213" cy="1524000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828800"/>
            <a:ext cx="4572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10E0940-73A1-40D7-9C97-07F16D96136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9443A3-F035-48A6-AE11-783455FA4E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1EBCE9-0C32-4739-8111-ED1400E51C8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609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73BCBF3-907B-44D3-8D05-9776BF031A9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609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43600" y="1981200"/>
            <a:ext cx="2971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43600" y="4114800"/>
            <a:ext cx="2971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AF780E-A6B1-4967-8BFD-52E382BAF86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647A9E-3D1A-4A5A-8E8D-D38D9B6DB67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F96976-7C51-484E-A571-1DB90A5EA91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868675-1E59-4CE1-B214-84AC1DD333F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561062-F36A-4200-908E-C24719F3FF7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371636-1078-48F3-9CDE-1F17F74828D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16204D-DBA6-4A3D-9E49-CA605229ED4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753A70-D77B-40BE-ADBF-BF0052F967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996F3C-8F82-4536-8EA6-BB13116A54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/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kumimoji="1" 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98E6DE3A-E208-462A-93A7-3B96900F18A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2pPr>
      <a:lvl3pPr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3pPr>
      <a:lvl4pPr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4pPr>
      <a:lvl5pPr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u"/>
        <a:defRPr sz="2600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«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bg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7673874-FB35-40E2-8F49-82A766B89D00}" type="slidenum">
              <a:rPr lang="en-GB"/>
              <a:pPr/>
              <a:t>1</a:t>
            </a:fld>
            <a:endParaRPr lang="en-GB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731838"/>
          </a:xfrm>
        </p:spPr>
        <p:txBody>
          <a:bodyPr/>
          <a:lstStyle/>
          <a:p>
            <a:pPr algn="ctr"/>
            <a:r>
              <a:rPr lang="en-GB" sz="3600">
                <a:solidFill>
                  <a:srgbClr val="003333"/>
                </a:solidFill>
                <a:latin typeface="Arial" pitchFamily="34" charset="0"/>
                <a:cs typeface="Arial" pitchFamily="34" charset="0"/>
              </a:rPr>
              <a:t>TCP/IP Protocol Suite and IP Addressing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6463" y="4581525"/>
            <a:ext cx="4103687" cy="1296988"/>
          </a:xfrm>
        </p:spPr>
        <p:txBody>
          <a:bodyPr/>
          <a:lstStyle/>
          <a:p>
            <a:pPr algn="r"/>
            <a:r>
              <a:rPr lang="en-GB" dirty="0" err="1" smtClean="0">
                <a:solidFill>
                  <a:schemeClr val="tx1"/>
                </a:solidFill>
              </a:rPr>
              <a:t>Kiptoo</a:t>
            </a:r>
            <a:r>
              <a:rPr lang="en-GB" smtClean="0">
                <a:solidFill>
                  <a:schemeClr val="tx1"/>
                </a:solidFill>
              </a:rPr>
              <a:t> S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0"/>
            <a:ext cx="6096000" cy="1143000"/>
          </a:xfrm>
        </p:spPr>
        <p:txBody>
          <a:bodyPr/>
          <a:lstStyle/>
          <a:p>
            <a:pPr algn="ctr"/>
            <a:r>
              <a:rPr lang="en-GB"/>
              <a:t>Internet Layer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412875"/>
            <a:ext cx="8496300" cy="1511300"/>
          </a:xfrm>
        </p:spPr>
        <p:txBody>
          <a:bodyPr/>
          <a:lstStyle/>
          <a:p>
            <a:r>
              <a:rPr lang="en-GB" sz="2400" b="1">
                <a:cs typeface="Arial" pitchFamily="34" charset="0"/>
              </a:rPr>
              <a:t>Best path determination</a:t>
            </a:r>
            <a:r>
              <a:rPr lang="en-GB" sz="2400">
                <a:cs typeface="Arial" pitchFamily="34" charset="0"/>
              </a:rPr>
              <a:t> and </a:t>
            </a:r>
            <a:r>
              <a:rPr lang="en-GB" sz="2400" b="1">
                <a:cs typeface="Arial" pitchFamily="34" charset="0"/>
              </a:rPr>
              <a:t>packet switching</a:t>
            </a:r>
            <a:endParaRPr lang="en-GB" sz="2400"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GB" sz="2400"/>
          </a:p>
        </p:txBody>
      </p:sp>
      <p:pic>
        <p:nvPicPr>
          <p:cNvPr id="28746" name="Picture 7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022600" y="3141663"/>
            <a:ext cx="6121400" cy="31813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D9C06-DF2E-4EE2-B1BE-24AC03328596}" type="slidenum">
              <a:rPr lang="en-GB"/>
              <a:pPr/>
              <a:t>11</a:t>
            </a:fld>
            <a:endParaRPr lang="en-GB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6096000" cy="1143000"/>
          </a:xfrm>
        </p:spPr>
        <p:txBody>
          <a:bodyPr/>
          <a:lstStyle/>
          <a:p>
            <a:pPr algn="ctr"/>
            <a:r>
              <a:rPr lang="en-US"/>
              <a:t>IP as a Routed Protocol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84313"/>
            <a:ext cx="3889375" cy="4752975"/>
          </a:xfrm>
          <a:noFill/>
          <a:ln/>
        </p:spPr>
        <p:txBody>
          <a:bodyPr lIns="91440" tIns="45720" rIns="91440" bIns="45720"/>
          <a:lstStyle/>
          <a:p>
            <a:r>
              <a:rPr lang="en-US" sz="2400"/>
              <a:t>IP is a connectionless, unreliable, best-effort delivery protocol. </a:t>
            </a:r>
          </a:p>
          <a:p>
            <a:r>
              <a:rPr lang="en-US" sz="2400"/>
              <a:t>As information flows down the layers of the OSI model</a:t>
            </a:r>
            <a:r>
              <a:rPr lang="en-GB" sz="2400"/>
              <a:t>;</a:t>
            </a:r>
            <a:r>
              <a:rPr lang="en-US" sz="2400"/>
              <a:t> the data is processed at each layer.</a:t>
            </a:r>
          </a:p>
          <a:p>
            <a:r>
              <a:rPr lang="en-US" sz="2400"/>
              <a:t>IP accepts whatever data is passed down to it from the upper layers. </a:t>
            </a:r>
          </a:p>
        </p:txBody>
      </p:sp>
      <p:pic>
        <p:nvPicPr>
          <p:cNvPr id="5735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003800" y="1900238"/>
            <a:ext cx="3911600" cy="3448050"/>
          </a:xfrm>
          <a:noFill/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50EE4-3058-44CD-99A6-A592E4B0CF0F}" type="slidenum">
              <a:rPr lang="en-GB"/>
              <a:pPr/>
              <a:t>12</a:t>
            </a:fld>
            <a:endParaRPr lang="en-GB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353425" cy="1143000"/>
          </a:xfrm>
        </p:spPr>
        <p:txBody>
          <a:bodyPr/>
          <a:lstStyle/>
          <a:p>
            <a:r>
              <a:rPr lang="en-US"/>
              <a:t>Packet Propagation and Switching Within a Router</a:t>
            </a:r>
          </a:p>
        </p:txBody>
      </p:sp>
      <p:pic>
        <p:nvPicPr>
          <p:cNvPr id="604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03350" y="1185863"/>
            <a:ext cx="6840538" cy="485298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A60C8-23E4-4EB7-A219-5109BB127912}" type="slidenum">
              <a:rPr lang="en-GB"/>
              <a:pPr/>
              <a:t>13</a:t>
            </a:fld>
            <a:endParaRPr lang="en-GB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0"/>
            <a:ext cx="6096000" cy="1143000"/>
          </a:xfrm>
        </p:spPr>
        <p:txBody>
          <a:bodyPr/>
          <a:lstStyle/>
          <a:p>
            <a:pPr algn="ctr"/>
            <a:r>
              <a:rPr lang="en-GB"/>
              <a:t>Network Access Layer</a:t>
            </a:r>
          </a:p>
        </p:txBody>
      </p:sp>
      <p:pic>
        <p:nvPicPr>
          <p:cNvPr id="297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43213" y="3771900"/>
            <a:ext cx="5113337" cy="3086100"/>
          </a:xfrm>
          <a:noFill/>
          <a:ln/>
        </p:spPr>
      </p:pic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55613" y="1676400"/>
            <a:ext cx="823118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ctr" anchorCtr="1"/>
          <a:lstStyle/>
          <a:p>
            <a:pPr marL="288925" indent="-288925" defTabSz="814388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2400" b="0">
                <a:latin typeface="Arial" pitchFamily="34" charset="0"/>
              </a:rPr>
              <a:t>The network access layer is concerned with all of the issues that an IP packet requires to actually make a physical link to the network media.</a:t>
            </a:r>
          </a:p>
          <a:p>
            <a:pPr marL="288925" indent="-288925" defTabSz="814388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2400" b="0">
                <a:latin typeface="Arial" pitchFamily="34" charset="0"/>
              </a:rPr>
              <a:t>It includes the LAN and WAN technology details, and all the details contained in the OSI physical and data</a:t>
            </a:r>
            <a:r>
              <a:rPr lang="en-GB" sz="2400" b="0">
                <a:latin typeface="Arial" pitchFamily="34" charset="0"/>
              </a:rPr>
              <a:t> </a:t>
            </a:r>
            <a:r>
              <a:rPr lang="en-US" sz="2400" b="0">
                <a:latin typeface="Arial" pitchFamily="34" charset="0"/>
              </a:rPr>
              <a:t>link layers.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A2E380E-C059-4BE7-8DD4-9E036087136D}" type="slidenum">
              <a:rPr lang="en-GB"/>
              <a:pPr/>
              <a:t>14</a:t>
            </a:fld>
            <a:endParaRPr lang="en-GB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731838"/>
          </a:xfrm>
        </p:spPr>
        <p:txBody>
          <a:bodyPr/>
          <a:lstStyle/>
          <a:p>
            <a:pPr algn="ctr"/>
            <a:r>
              <a:rPr lang="en-GB" sz="4000">
                <a:solidFill>
                  <a:srgbClr val="003333"/>
                </a:solidFill>
                <a:latin typeface="Arial" pitchFamily="34" charset="0"/>
                <a:cs typeface="Arial" pitchFamily="34" charset="0"/>
              </a:rPr>
              <a:t>IPv4 Addressing Overview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708400" y="3716338"/>
            <a:ext cx="51625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2400" b="0" dirty="0">
                <a:latin typeface="Arial" pitchFamily="34" charset="0"/>
              </a:rPr>
              <a:t> Internet address’s architecture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2400" b="0" dirty="0">
                <a:latin typeface="Arial" pitchFamily="34" charset="0"/>
              </a:rPr>
              <a:t> Classes of IP addresses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2400" b="0" dirty="0">
                <a:latin typeface="Arial" pitchFamily="34" charset="0"/>
              </a:rPr>
              <a:t> Subnet mask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87A79-50DC-43D3-9C9D-8E2AFB84BAA1}" type="slidenum">
              <a:rPr lang="en-GB"/>
              <a:pPr/>
              <a:t>15</a:t>
            </a:fld>
            <a:endParaRPr lang="en-GB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6096000" cy="1143000"/>
          </a:xfrm>
        </p:spPr>
        <p:txBody>
          <a:bodyPr/>
          <a:lstStyle/>
          <a:p>
            <a:pPr algn="ctr"/>
            <a:r>
              <a:rPr lang="en-GB"/>
              <a:t>IP Address</a:t>
            </a:r>
          </a:p>
        </p:txBody>
      </p:sp>
      <p:sp>
        <p:nvSpPr>
          <p:cNvPr id="32815" name="Rectangle 47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8496300" cy="2232025"/>
          </a:xfrm>
          <a:noFill/>
          <a:ln/>
        </p:spPr>
        <p:txBody>
          <a:bodyPr lIns="82124" tIns="41061" rIns="82124" bIns="41061" anchor="ctr" anchorCtr="1"/>
          <a:lstStyle/>
          <a:p>
            <a:pPr>
              <a:lnSpc>
                <a:spcPct val="90000"/>
              </a:lnSpc>
            </a:pPr>
            <a:r>
              <a:rPr lang="en-US" sz="2400"/>
              <a:t>An IP address is a 32-bit sequence of 1s and 0s.</a:t>
            </a:r>
          </a:p>
          <a:p>
            <a:pPr>
              <a:lnSpc>
                <a:spcPct val="90000"/>
              </a:lnSpc>
            </a:pPr>
            <a:r>
              <a:rPr lang="en-US" sz="2400"/>
              <a:t>To make the IP address easier to use, the address is usually written as four decimal numbers separated by periods. </a:t>
            </a:r>
          </a:p>
          <a:p>
            <a:pPr>
              <a:lnSpc>
                <a:spcPct val="90000"/>
              </a:lnSpc>
            </a:pPr>
            <a:r>
              <a:rPr lang="en-US" sz="2400"/>
              <a:t>This way of writing the address is called the dotted decimal format. </a:t>
            </a:r>
          </a:p>
        </p:txBody>
      </p:sp>
      <p:pic>
        <p:nvPicPr>
          <p:cNvPr id="32816" name="Picture 4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 t="13321" b="24515"/>
          <a:stretch>
            <a:fillRect/>
          </a:stretch>
        </p:blipFill>
        <p:spPr>
          <a:xfrm>
            <a:off x="1476375" y="4508500"/>
            <a:ext cx="5689600" cy="1103313"/>
          </a:xfrm>
          <a:noFill/>
          <a:ln/>
        </p:spPr>
      </p:pic>
      <p:pic>
        <p:nvPicPr>
          <p:cNvPr id="32818" name="Picture 5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79388" y="5516563"/>
            <a:ext cx="8496300" cy="9715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DD284-09B0-4A65-A93C-4F8793FE0E54}" type="slidenum">
              <a:rPr lang="en-GB"/>
              <a:pPr/>
              <a:t>16</a:t>
            </a:fld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21336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Wingdings" pitchFamily="2" charset="2"/>
              <a:buNone/>
            </a:pPr>
            <a:r>
              <a:rPr lang="en-GB" sz="2000">
                <a:cs typeface="Arial" pitchFamily="34" charset="0"/>
              </a:rPr>
              <a:t>Every IP address has two parts:   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GB" sz="2000">
                <a:cs typeface="Arial" pitchFamily="34" charset="0"/>
              </a:rPr>
              <a:t>Network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GB" sz="2000">
                <a:cs typeface="Arial" pitchFamily="34" charset="0"/>
              </a:rPr>
              <a:t>Host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None/>
            </a:pPr>
            <a:endParaRPr lang="en-GB" sz="2000">
              <a:cs typeface="Arial" pitchFamily="34" charset="0"/>
            </a:endParaRPr>
          </a:p>
          <a:p>
            <a:pPr marL="457200" indent="-457200">
              <a:spcBef>
                <a:spcPct val="0"/>
              </a:spcBef>
            </a:pPr>
            <a:endParaRPr lang="en-GB" sz="2000">
              <a:cs typeface="Arial" pitchFamily="34" charset="0"/>
            </a:endParaRP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81000" y="4495800"/>
          <a:ext cx="8229600" cy="2132013"/>
        </p:xfrm>
        <a:graphic>
          <a:graphicData uri="http://schemas.openxmlformats.org/presentationml/2006/ole">
            <p:oleObj spid="_x0000_s33796" name="Bitmap Image" r:id="rId3" imgW="7020905" imgH="1819529" progId="PBrush">
              <p:embed/>
            </p:oleObj>
          </a:graphicData>
        </a:graphic>
      </p:graphicFrame>
      <p:grpSp>
        <p:nvGrpSpPr>
          <p:cNvPr id="33809" name="Group 17"/>
          <p:cNvGrpSpPr>
            <a:grpSpLocks/>
          </p:cNvGrpSpPr>
          <p:nvPr/>
        </p:nvGrpSpPr>
        <p:grpSpPr bwMode="auto">
          <a:xfrm>
            <a:off x="0" y="609600"/>
            <a:ext cx="8915400" cy="2028825"/>
            <a:chOff x="0" y="384"/>
            <a:chExt cx="5616" cy="1278"/>
          </a:xfrm>
        </p:grpSpPr>
        <p:grpSp>
          <p:nvGrpSpPr>
            <p:cNvPr id="33801" name="Group 9"/>
            <p:cNvGrpSpPr>
              <a:grpSpLocks/>
            </p:cNvGrpSpPr>
            <p:nvPr/>
          </p:nvGrpSpPr>
          <p:grpSpPr bwMode="auto">
            <a:xfrm>
              <a:off x="2256" y="384"/>
              <a:ext cx="3360" cy="1152"/>
              <a:chOff x="1632" y="1344"/>
              <a:chExt cx="3360" cy="1152"/>
            </a:xfrm>
          </p:grpSpPr>
          <p:graphicFrame>
            <p:nvGraphicFramePr>
              <p:cNvPr id="33797" name="Object 5"/>
              <p:cNvGraphicFramePr>
                <a:graphicFrameLocks noChangeAspect="1"/>
              </p:cNvGraphicFramePr>
              <p:nvPr/>
            </p:nvGraphicFramePr>
            <p:xfrm>
              <a:off x="1650" y="1344"/>
              <a:ext cx="3318" cy="384"/>
            </p:xfrm>
            <a:graphic>
              <a:graphicData uri="http://schemas.openxmlformats.org/presentationml/2006/ole">
                <p:oleObj spid="_x0000_s33797" name="Bitmap Image" r:id="rId4" imgW="5266667" imgH="609524" progId="PBrush">
                  <p:embed/>
                </p:oleObj>
              </a:graphicData>
            </a:graphic>
          </p:graphicFrame>
          <p:graphicFrame>
            <p:nvGraphicFramePr>
              <p:cNvPr id="33798" name="Object 6"/>
              <p:cNvGraphicFramePr>
                <a:graphicFrameLocks noChangeAspect="1"/>
              </p:cNvGraphicFramePr>
              <p:nvPr/>
            </p:nvGraphicFramePr>
            <p:xfrm>
              <a:off x="1644" y="1728"/>
              <a:ext cx="3324" cy="390"/>
            </p:xfrm>
            <a:graphic>
              <a:graphicData uri="http://schemas.openxmlformats.org/presentationml/2006/ole">
                <p:oleObj spid="_x0000_s33798" name="Bitmap Image" r:id="rId5" imgW="5276190" imgH="619211" progId="PBrush">
                  <p:embed/>
                </p:oleObj>
              </a:graphicData>
            </a:graphic>
          </p:graphicFrame>
          <p:graphicFrame>
            <p:nvGraphicFramePr>
              <p:cNvPr id="33799" name="Object 7"/>
              <p:cNvGraphicFramePr>
                <a:graphicFrameLocks noChangeAspect="1"/>
              </p:cNvGraphicFramePr>
              <p:nvPr/>
            </p:nvGraphicFramePr>
            <p:xfrm>
              <a:off x="1632" y="2117"/>
              <a:ext cx="3336" cy="361"/>
            </p:xfrm>
            <a:graphic>
              <a:graphicData uri="http://schemas.openxmlformats.org/presentationml/2006/ole">
                <p:oleObj spid="_x0000_s33799" name="Bitmap Image" r:id="rId6" imgW="5372850" imgH="581106" progId="PBrush">
                  <p:embed/>
                </p:oleObj>
              </a:graphicData>
            </a:graphic>
          </p:graphicFrame>
          <p:sp>
            <p:nvSpPr>
              <p:cNvPr id="33800" name="Rectangle 8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3360" cy="115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0" y="720"/>
              <a:ext cx="2304" cy="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None/>
              </a:pPr>
              <a:r>
                <a:rPr lang="en-GB" b="0">
                  <a:latin typeface="Arial" pitchFamily="34" charset="0"/>
                </a:rPr>
                <a:t>IP addresses are divided into classes A,B and C to define large, medium, and small networks. </a:t>
              </a:r>
            </a:p>
            <a:p>
              <a:endParaRPr lang="en-GB"/>
            </a:p>
          </p:txBody>
        </p:sp>
      </p:grpSp>
      <p:grpSp>
        <p:nvGrpSpPr>
          <p:cNvPr id="33813" name="Group 21"/>
          <p:cNvGrpSpPr>
            <a:grpSpLocks/>
          </p:cNvGrpSpPr>
          <p:nvPr/>
        </p:nvGrpSpPr>
        <p:grpSpPr bwMode="auto">
          <a:xfrm>
            <a:off x="0" y="2514600"/>
            <a:ext cx="8915400" cy="1676400"/>
            <a:chOff x="0" y="1584"/>
            <a:chExt cx="5616" cy="1056"/>
          </a:xfrm>
        </p:grpSpPr>
        <p:grpSp>
          <p:nvGrpSpPr>
            <p:cNvPr id="33808" name="Group 16"/>
            <p:cNvGrpSpPr>
              <a:grpSpLocks/>
            </p:cNvGrpSpPr>
            <p:nvPr/>
          </p:nvGrpSpPr>
          <p:grpSpPr bwMode="auto">
            <a:xfrm>
              <a:off x="2256" y="1728"/>
              <a:ext cx="3360" cy="912"/>
              <a:chOff x="1392" y="1872"/>
              <a:chExt cx="3336" cy="912"/>
            </a:xfrm>
          </p:grpSpPr>
          <p:graphicFrame>
            <p:nvGraphicFramePr>
              <p:cNvPr id="33804" name="Object 12"/>
              <p:cNvGraphicFramePr>
                <a:graphicFrameLocks noChangeAspect="1"/>
              </p:cNvGraphicFramePr>
              <p:nvPr/>
            </p:nvGraphicFramePr>
            <p:xfrm>
              <a:off x="1392" y="1872"/>
              <a:ext cx="3336" cy="450"/>
            </p:xfrm>
            <a:graphic>
              <a:graphicData uri="http://schemas.openxmlformats.org/presentationml/2006/ole">
                <p:oleObj spid="_x0000_s33804" name="Bitmap Image" r:id="rId7" imgW="5372850" imgH="714286" progId="PBrush">
                  <p:embed/>
                </p:oleObj>
              </a:graphicData>
            </a:graphic>
          </p:graphicFrame>
          <p:graphicFrame>
            <p:nvGraphicFramePr>
              <p:cNvPr id="33805" name="Object 13"/>
              <p:cNvGraphicFramePr>
                <a:graphicFrameLocks noChangeAspect="1"/>
              </p:cNvGraphicFramePr>
              <p:nvPr/>
            </p:nvGraphicFramePr>
            <p:xfrm>
              <a:off x="1392" y="2304"/>
              <a:ext cx="3330" cy="462"/>
            </p:xfrm>
            <a:graphic>
              <a:graphicData uri="http://schemas.openxmlformats.org/presentationml/2006/ole">
                <p:oleObj spid="_x0000_s33805" name="Bitmap Image" r:id="rId8" imgW="5285714" imgH="733333" progId="PBrush">
                  <p:embed/>
                </p:oleObj>
              </a:graphicData>
            </a:graphic>
          </p:graphicFrame>
          <p:sp>
            <p:nvSpPr>
              <p:cNvPr id="33806" name="Rectangle 14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3312" cy="91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0" y="1584"/>
              <a:ext cx="220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kumimoji="1" lang="en-GB" b="0">
                  <a:latin typeface="Arial" pitchFamily="34" charset="0"/>
                </a:rPr>
                <a:t>The Class D address class was created to enable multicasting.</a:t>
              </a:r>
              <a:endParaRPr kumimoji="1" lang="en-GB" b="0">
                <a:latin typeface="Times New Roman" pitchFamily="18" charset="0"/>
              </a:endParaRPr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0" y="2208"/>
              <a:ext cx="20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kumimoji="1" lang="en-GB" b="0">
                  <a:latin typeface="Arial" pitchFamily="34" charset="0"/>
                </a:rPr>
                <a:t>IETF</a:t>
              </a:r>
              <a:r>
                <a:rPr kumimoji="1" lang="en-GB" b="0"/>
                <a:t> </a:t>
              </a:r>
              <a:r>
                <a:rPr kumimoji="1" lang="en-GB" b="0">
                  <a:latin typeface="Arial" pitchFamily="34" charset="0"/>
                </a:rPr>
                <a:t>reserves Class E addresses for its own research</a:t>
              </a:r>
              <a:r>
                <a:rPr kumimoji="1" lang="en-GB" b="0"/>
                <a:t>.</a:t>
              </a:r>
              <a:endParaRPr kumimoji="1" lang="en-GB" b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E478-B5C9-4A7A-B356-C5A8CE6BF874}" type="slidenum">
              <a:rPr lang="en-GB"/>
              <a:pPr/>
              <a:t>17</a:t>
            </a:fld>
            <a:endParaRPr lang="en-GB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title"/>
          </p:nvPr>
        </p:nvSpPr>
        <p:spPr>
          <a:xfrm>
            <a:off x="1619250" y="0"/>
            <a:ext cx="6096000" cy="1143000"/>
          </a:xfrm>
        </p:spPr>
        <p:txBody>
          <a:bodyPr/>
          <a:lstStyle/>
          <a:p>
            <a:pPr algn="ctr"/>
            <a:r>
              <a:rPr lang="en-US"/>
              <a:t>Reserved IP Addresses</a:t>
            </a:r>
          </a:p>
        </p:txBody>
      </p:sp>
      <p:pic>
        <p:nvPicPr>
          <p:cNvPr id="34827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211638" y="2133600"/>
            <a:ext cx="4932362" cy="3275013"/>
          </a:xfrm>
          <a:noFill/>
          <a:ln/>
        </p:spPr>
      </p:pic>
      <p:sp>
        <p:nvSpPr>
          <p:cNvPr id="34831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844675"/>
            <a:ext cx="4105275" cy="44640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Certain host addresses are reserved and cannot be assigned to devices on a network. </a:t>
            </a:r>
          </a:p>
          <a:p>
            <a:pPr>
              <a:lnSpc>
                <a:spcPct val="90000"/>
              </a:lnSpc>
            </a:pPr>
            <a:r>
              <a:rPr lang="en-US" sz="2400"/>
              <a:t>An IP address that has binary 0s in all host bit positions is reserved for the </a:t>
            </a:r>
            <a:r>
              <a:rPr lang="en-US" sz="2400" b="1"/>
              <a:t>network address</a:t>
            </a:r>
            <a:r>
              <a:rPr lang="en-US" sz="2400"/>
              <a:t>. </a:t>
            </a:r>
          </a:p>
          <a:p>
            <a:pPr>
              <a:lnSpc>
                <a:spcPct val="90000"/>
              </a:lnSpc>
            </a:pPr>
            <a:r>
              <a:rPr lang="en-US" sz="2400"/>
              <a:t>An IP address that has binary 1s in all host bit positions is reserved for the </a:t>
            </a:r>
            <a:r>
              <a:rPr lang="en-US" sz="2400" b="1"/>
              <a:t>broadcast address</a:t>
            </a:r>
            <a:r>
              <a:rPr lang="en-US" sz="24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E35-EE88-49C3-A4B4-1679026EA1EE}" type="slidenum">
              <a:rPr lang="en-GB"/>
              <a:pPr/>
              <a:t>18</a:t>
            </a:fld>
            <a:endParaRPr lang="en-GB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6096000" cy="914400"/>
          </a:xfrm>
        </p:spPr>
        <p:txBody>
          <a:bodyPr/>
          <a:lstStyle/>
          <a:p>
            <a:pPr algn="ctr"/>
            <a:r>
              <a:rPr lang="en-GB"/>
              <a:t>IP Private Addresses</a:t>
            </a:r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52513"/>
            <a:ext cx="9144000" cy="4114800"/>
          </a:xfrm>
        </p:spPr>
        <p:txBody>
          <a:bodyPr/>
          <a:lstStyle/>
          <a:p>
            <a:r>
              <a:rPr lang="en-US" sz="2400"/>
              <a:t>No two machines that connect to a public network can have the same IP address because public IP addresses are global and standardized</a:t>
            </a:r>
            <a:endParaRPr lang="en-GB" sz="2400" b="1"/>
          </a:p>
          <a:p>
            <a:r>
              <a:rPr lang="en-GB" sz="2400" b="1"/>
              <a:t>Private IP addresses</a:t>
            </a:r>
            <a:r>
              <a:rPr lang="en-GB" sz="2400"/>
              <a:t> are a solution to the problem of the exhaustion of public IP addresses. Addresses that fall within these </a:t>
            </a:r>
            <a:r>
              <a:rPr lang="en-GB" sz="2400" b="1"/>
              <a:t>ranges</a:t>
            </a:r>
            <a:r>
              <a:rPr lang="en-GB" sz="2400"/>
              <a:t> are not routed on the Internet backbone: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5181600"/>
            <a:ext cx="8839200" cy="4114800"/>
          </a:xfrm>
        </p:spPr>
        <p:txBody>
          <a:bodyPr/>
          <a:lstStyle/>
          <a:p>
            <a:r>
              <a:rPr lang="en-GB" sz="2400">
                <a:cs typeface="Arial" pitchFamily="34" charset="0"/>
              </a:rPr>
              <a:t>Connecting a network using private addresses to the Internet requires the usage of NAT</a:t>
            </a:r>
          </a:p>
        </p:txBody>
      </p:sp>
      <p:pic>
        <p:nvPicPr>
          <p:cNvPr id="35854" name="Picture 14" descr="private_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3789363"/>
            <a:ext cx="718185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1B12-DD45-4D86-BFD7-06C25B84097B}" type="slidenum">
              <a:rPr lang="en-GB"/>
              <a:pPr/>
              <a:t>19</a:t>
            </a:fld>
            <a:endParaRPr lang="en-GB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0"/>
            <a:ext cx="6096000" cy="1143000"/>
          </a:xfrm>
        </p:spPr>
        <p:txBody>
          <a:bodyPr/>
          <a:lstStyle/>
          <a:p>
            <a:pPr algn="ctr"/>
            <a:r>
              <a:rPr lang="en-US"/>
              <a:t>Subnet Mask Address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520113" cy="4114800"/>
          </a:xfrm>
        </p:spPr>
        <p:txBody>
          <a:bodyPr/>
          <a:lstStyle/>
          <a:p>
            <a:r>
              <a:rPr lang="en-US" altLang="en-US" sz="2400"/>
              <a:t>Determines which part of an IP address is the network field and which part is the host field</a:t>
            </a:r>
            <a:r>
              <a:rPr lang="en-GB" altLang="en-US" sz="2400"/>
              <a:t>.</a:t>
            </a:r>
            <a:endParaRPr lang="en-US" altLang="en-US" sz="2400"/>
          </a:p>
          <a:p>
            <a:r>
              <a:rPr lang="en-US" altLang="en-US" sz="2400"/>
              <a:t>Follow these steps to determine the subnet mask:</a:t>
            </a:r>
          </a:p>
          <a:p>
            <a:pPr lvl="1"/>
            <a:r>
              <a:rPr lang="en-US" altLang="en-US" sz="2400"/>
              <a:t>1. Express the subnetwork IP address in binary form.</a:t>
            </a:r>
          </a:p>
          <a:p>
            <a:pPr lvl="1"/>
            <a:r>
              <a:rPr lang="en-US" altLang="en-US" sz="2400"/>
              <a:t>2. Replace the network and subnet portion of the address with all 1s.</a:t>
            </a:r>
          </a:p>
          <a:p>
            <a:pPr lvl="1"/>
            <a:r>
              <a:rPr lang="en-US" altLang="en-US" sz="2400"/>
              <a:t>3. Replace the host portion of the address with all 0s.</a:t>
            </a:r>
          </a:p>
          <a:p>
            <a:pPr lvl="1"/>
            <a:r>
              <a:rPr lang="en-US" altLang="en-US" sz="2400"/>
              <a:t>4. Convert the binary expression back to dotted-decimal notation.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Communication Architecture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Strategy for connecting host computers and other communicating equipment.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Defines necessary elements for data communication between devices.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A communication  architecture, therefore, defines a standard for the communicating hosts.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A programmer formats data in a manner defined by the communication architecture and passes it on to the communication software.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Separating communication functions adds flexibility, for example, we do not need to modify the entire host software to include more communication devices.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0D808-F1BC-4F9D-BF97-DF869DA771A3}" type="slidenum">
              <a:rPr lang="en-GB"/>
              <a:pPr/>
              <a:t>20</a:t>
            </a:fld>
            <a:endParaRPr lang="en-GB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6672262" cy="1143000"/>
          </a:xfrm>
        </p:spPr>
        <p:txBody>
          <a:bodyPr/>
          <a:lstStyle/>
          <a:p>
            <a:pPr algn="ctr"/>
            <a:r>
              <a:rPr lang="en-US"/>
              <a:t>Establishing the Subnet Mask Address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12875"/>
            <a:ext cx="8135938" cy="1808163"/>
          </a:xfrm>
        </p:spPr>
        <p:txBody>
          <a:bodyPr/>
          <a:lstStyle/>
          <a:p>
            <a:r>
              <a:rPr lang="en-US" sz="2400"/>
              <a:t>To determine the number of bits to be used, the network designer needs to calculate how many hosts the largest subnetwork requires and the number of subnetworks needed. </a:t>
            </a:r>
          </a:p>
          <a:p>
            <a:endParaRPr lang="en-US" sz="2400"/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547813" y="3429000"/>
            <a:ext cx="6624637" cy="26479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776B-BC06-4933-B461-8019BFE4E39A}" type="slidenum">
              <a:rPr lang="en-GB"/>
              <a:pPr/>
              <a:t>21</a:t>
            </a:fld>
            <a:endParaRPr lang="en-GB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6096000" cy="1143000"/>
          </a:xfrm>
        </p:spPr>
        <p:txBody>
          <a:bodyPr/>
          <a:lstStyle/>
          <a:p>
            <a:pPr algn="ctr"/>
            <a:r>
              <a:rPr lang="en-US"/>
              <a:t>Subnetting example</a:t>
            </a:r>
          </a:p>
        </p:txBody>
      </p:sp>
      <p:pic>
        <p:nvPicPr>
          <p:cNvPr id="655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2492375"/>
            <a:ext cx="8226425" cy="3003550"/>
          </a:xfrm>
          <a:noFill/>
          <a:ln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21CC8-C755-41A7-A67D-21EEA5383FE2}" type="slidenum">
              <a:rPr lang="en-GB"/>
              <a:pPr/>
              <a:t>22</a:t>
            </a:fld>
            <a:endParaRPr lang="en-GB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6096000" cy="1143000"/>
          </a:xfrm>
        </p:spPr>
        <p:txBody>
          <a:bodyPr/>
          <a:lstStyle/>
          <a:p>
            <a:r>
              <a:rPr lang="en-US"/>
              <a:t>Variable-Length Subnet Mask - VLSM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736012" cy="15113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VLSM allows you to use more than one subnet mask within the same network address space - subnetting a subnet</a:t>
            </a:r>
          </a:p>
        </p:txBody>
      </p:sp>
      <p:graphicFrame>
        <p:nvGraphicFramePr>
          <p:cNvPr id="69637" name="Group 5"/>
          <p:cNvGraphicFramePr>
            <a:graphicFrameLocks noGrp="1"/>
          </p:cNvGraphicFramePr>
          <p:nvPr/>
        </p:nvGraphicFramePr>
        <p:xfrm>
          <a:off x="971550" y="3357563"/>
          <a:ext cx="1879600" cy="2457450"/>
        </p:xfrm>
        <a:graphic>
          <a:graphicData uri="http://schemas.openxmlformats.org/drawingml/2006/table">
            <a:tbl>
              <a:tblPr/>
              <a:tblGrid>
                <a:gridCol w="461963"/>
                <a:gridCol w="1417637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Subnet 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207.21.24.0/27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207.21.24.32/27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207.21.24.64/27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207.21.24.96/27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207.21.24.128/27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207.21.24.160/27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207.21.24.192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/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207.21.24.224/27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673" name="Group 41"/>
          <p:cNvGraphicFramePr>
            <a:graphicFrameLocks noGrp="1"/>
          </p:cNvGraphicFramePr>
          <p:nvPr/>
        </p:nvGraphicFramePr>
        <p:xfrm>
          <a:off x="3937000" y="4460875"/>
          <a:ext cx="2281238" cy="1911350"/>
        </p:xfrm>
        <a:graphic>
          <a:graphicData uri="http://schemas.openxmlformats.org/drawingml/2006/table">
            <a:tbl>
              <a:tblPr/>
              <a:tblGrid>
                <a:gridCol w="866775"/>
                <a:gridCol w="1414463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Sub-sub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Sub-Subnet 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Sub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207.21.24.192/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Sub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207.21.24.196/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Sub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207.21.24.212/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Sub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207.21.24.216/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Sub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207.21.24.220/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03" name="AutoShape 71"/>
          <p:cNvSpPr>
            <a:spLocks noChangeArrowheads="1"/>
          </p:cNvSpPr>
          <p:nvPr/>
        </p:nvSpPr>
        <p:spPr bwMode="auto">
          <a:xfrm>
            <a:off x="2752725" y="5302250"/>
            <a:ext cx="882650" cy="233363"/>
          </a:xfrm>
          <a:prstGeom prst="rightArrow">
            <a:avLst>
              <a:gd name="adj1" fmla="val 49657"/>
              <a:gd name="adj2" fmla="val 86047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04" name="AutoShape 72"/>
          <p:cNvSpPr>
            <a:spLocks/>
          </p:cNvSpPr>
          <p:nvPr/>
        </p:nvSpPr>
        <p:spPr bwMode="auto">
          <a:xfrm>
            <a:off x="3551238" y="4487863"/>
            <a:ext cx="292100" cy="1884362"/>
          </a:xfrm>
          <a:prstGeom prst="leftBrace">
            <a:avLst>
              <a:gd name="adj1" fmla="val 5375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9705" name="Picture 7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2349500"/>
            <a:ext cx="3473450" cy="19272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EC743-DC85-4D0C-AB78-89F6B860DF07}" type="slidenum">
              <a:rPr lang="en-GB"/>
              <a:pPr/>
              <a:t>23</a:t>
            </a:fld>
            <a:endParaRPr lang="en-GB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0"/>
            <a:ext cx="6096000" cy="1143000"/>
          </a:xfrm>
        </p:spPr>
        <p:txBody>
          <a:bodyPr/>
          <a:lstStyle/>
          <a:p>
            <a:pPr algn="ctr"/>
            <a:r>
              <a:rPr lang="en-US"/>
              <a:t>Supernetting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1773238"/>
            <a:ext cx="8736012" cy="4754562"/>
          </a:xfrm>
        </p:spPr>
        <p:txBody>
          <a:bodyPr/>
          <a:lstStyle/>
          <a:p>
            <a:r>
              <a:rPr lang="en-US" sz="2400"/>
              <a:t>Using a bitmask to group multiple classful networks as a single network address.</a:t>
            </a:r>
          </a:p>
          <a:p>
            <a:r>
              <a:rPr lang="en-US" sz="2400"/>
              <a:t>Same process with route aggregation.</a:t>
            </a:r>
          </a:p>
          <a:p>
            <a:r>
              <a:rPr lang="en-US" sz="2400" i="1">
                <a:solidFill>
                  <a:srgbClr val="FF0000"/>
                </a:solidFill>
              </a:rPr>
              <a:t>supernetting</a:t>
            </a:r>
            <a:r>
              <a:rPr lang="en-US" sz="2400"/>
              <a:t> is most often applied when the aggregated networks are </a:t>
            </a:r>
            <a:r>
              <a:rPr lang="en-US" sz="2400">
                <a:solidFill>
                  <a:srgbClr val="FF0000"/>
                </a:solidFill>
              </a:rPr>
              <a:t>under common administrative control.</a:t>
            </a:r>
          </a:p>
          <a:p>
            <a:r>
              <a:rPr lang="en-US" sz="2400"/>
              <a:t>In class C network addresses, </a:t>
            </a:r>
            <a:r>
              <a:rPr lang="en-US" sz="2400" i="1">
                <a:solidFill>
                  <a:srgbClr val="FF0000"/>
                </a:solidFill>
              </a:rPr>
              <a:t>supernetting</a:t>
            </a:r>
            <a:r>
              <a:rPr lang="en-US" sz="2400"/>
              <a:t> can be used so that the addresses appear as a single large network, or </a:t>
            </a:r>
            <a:r>
              <a:rPr lang="en-US" sz="2400" i="1">
                <a:solidFill>
                  <a:srgbClr val="FF0000"/>
                </a:solidFill>
              </a:rPr>
              <a:t>supernet</a:t>
            </a:r>
            <a:endParaRPr lang="en-US" sz="2400">
              <a:solidFill>
                <a:srgbClr val="FF0000"/>
              </a:solidFill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61CCA5E-8E8B-4D1D-8726-BE84CC201868}" type="slidenum">
              <a:rPr lang="en-GB"/>
              <a:pPr/>
              <a:t>24</a:t>
            </a:fld>
            <a:endParaRPr lang="en-GB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924175"/>
            <a:ext cx="9144000" cy="731838"/>
          </a:xfrm>
        </p:spPr>
        <p:txBody>
          <a:bodyPr/>
          <a:lstStyle/>
          <a:p>
            <a:pPr algn="ctr"/>
            <a:r>
              <a:rPr lang="en-GB" sz="4000">
                <a:solidFill>
                  <a:srgbClr val="003333"/>
                </a:solidFill>
                <a:latin typeface="Arial" pitchFamily="34" charset="0"/>
                <a:cs typeface="Arial" pitchFamily="34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Layer Architecture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Layer architecture simplifies the network design.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It is easy to debug network applications in a layered architecture network.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The network management is easier due to the layered architecture.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Network layers follow a set of rules, called protocol.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The protocol defines the format of the data being exchanged, and the control and timing for the handshake between layers.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Open Systems Interconnection (OSI) Model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International standard organization (ISO) established a committee in 1977 to develop an architecture for computer communication.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Open Systems Interconnection (OSI) reference model is the result of this effort.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In 1984, the Open Systems Interconnection (OSI) reference model was approved as an international standard for communications architecture.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Term  “open”  denotes the ability to connect any two systems which conform to the reference model and associated standards.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11175" y="15351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635000" y="16573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990600" y="19050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OSI Reference Model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392113" indent="-293688" algn="just" defTabSz="414338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The OSI model is now considered the primary </a:t>
            </a:r>
            <a:r>
              <a:rPr lang="en-GB" sz="2400" b="1" dirty="0" smtClean="0">
                <a:solidFill>
                  <a:srgbClr val="000066"/>
                </a:solidFill>
              </a:rPr>
              <a:t>Architectural model </a:t>
            </a:r>
            <a:r>
              <a:rPr lang="en-GB" sz="2400" b="1" dirty="0">
                <a:solidFill>
                  <a:srgbClr val="000066"/>
                </a:solidFill>
              </a:rPr>
              <a:t>for inter-computer communications.</a:t>
            </a:r>
          </a:p>
          <a:p>
            <a:pPr marL="392113" indent="-293688" algn="just" defTabSz="414338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The OSI model describes how information or data makes its way from application programmes (such as spreadsheets) through a network medium (such as wire) to another application programme located on another network.</a:t>
            </a:r>
          </a:p>
          <a:p>
            <a:pPr marL="392113" indent="-293688" algn="just" defTabSz="414338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The OSI reference model divides the problem of moving information between computers over a network medium into SEVEN smaller and more manageable problems .</a:t>
            </a:r>
          </a:p>
          <a:p>
            <a:pPr marL="392113" indent="-293688" algn="just" defTabSz="414338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000066"/>
                </a:solidFill>
              </a:rPr>
              <a:t>This separation into smaller more manageable functions is known as layering.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OSI Reference Model: 7 Layers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 dirty="0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434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" y="1924050"/>
            <a:ext cx="8153400" cy="4705350"/>
          </a:xfrm>
          <a:noFill/>
          <a:ln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>
          <a:xfrm>
            <a:off x="1476375" y="0"/>
            <a:ext cx="6096000" cy="1143000"/>
          </a:xfrm>
        </p:spPr>
        <p:txBody>
          <a:bodyPr/>
          <a:lstStyle/>
          <a:p>
            <a:pPr algn="ctr"/>
            <a:r>
              <a:rPr lang="en-GB"/>
              <a:t>Introduction to TCP/IP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60425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U.S. DoD created the TCP/IP reference model because it wanted a network that could survive any conditions.</a:t>
            </a:r>
          </a:p>
          <a:p>
            <a:pPr>
              <a:lnSpc>
                <a:spcPct val="90000"/>
              </a:lnSpc>
            </a:pPr>
            <a:r>
              <a:rPr lang="en-GB" sz="2400">
                <a:cs typeface="Arial" pitchFamily="34" charset="0"/>
              </a:rPr>
              <a:t>TCP/IP model has become the </a:t>
            </a:r>
            <a:r>
              <a:rPr lang="en-GB" sz="2400" b="1">
                <a:cs typeface="Arial" pitchFamily="34" charset="0"/>
              </a:rPr>
              <a:t>Internet standard</a:t>
            </a:r>
            <a:r>
              <a:rPr lang="en-GB" sz="2400"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400" b="1"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400" b="1"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400" b="1"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400">
              <a:cs typeface="Arial" pitchFamily="34" charset="0"/>
            </a:endParaRPr>
          </a:p>
        </p:txBody>
      </p:sp>
      <p:graphicFrame>
        <p:nvGraphicFramePr>
          <p:cNvPr id="5143" name="Object 23"/>
          <p:cNvGraphicFramePr>
            <a:graphicFrameLocks noChangeAspect="1"/>
          </p:cNvGraphicFramePr>
          <p:nvPr/>
        </p:nvGraphicFramePr>
        <p:xfrm>
          <a:off x="1331913" y="3163888"/>
          <a:ext cx="6480175" cy="3511550"/>
        </p:xfrm>
        <a:graphic>
          <a:graphicData uri="http://schemas.openxmlformats.org/presentationml/2006/ole">
            <p:oleObj spid="_x0000_s5143" name="Bitmap Image" r:id="rId4" imgW="3952381" imgH="2142857" progId="PBrush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DBAC6-C6D8-4881-980D-890CC5E98862}" type="slidenum">
              <a:rPr lang="en-GB"/>
              <a:pPr/>
              <a:t>8</a:t>
            </a:fld>
            <a:endParaRPr lang="en-GB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0"/>
            <a:ext cx="6096000" cy="1143000"/>
          </a:xfrm>
        </p:spPr>
        <p:txBody>
          <a:bodyPr/>
          <a:lstStyle/>
          <a:p>
            <a:pPr algn="ctr"/>
            <a:r>
              <a:rPr lang="en-GB"/>
              <a:t>Application Layer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25538"/>
            <a:ext cx="8642350" cy="1008062"/>
          </a:xfrm>
        </p:spPr>
        <p:txBody>
          <a:bodyPr/>
          <a:lstStyle/>
          <a:p>
            <a:r>
              <a:rPr lang="en-GB" sz="2500">
                <a:cs typeface="Arial" pitchFamily="34" charset="0"/>
              </a:rPr>
              <a:t>Handles high-level protocols, issues of </a:t>
            </a:r>
            <a:r>
              <a:rPr lang="en-GB" sz="2500" b="1">
                <a:cs typeface="Arial" pitchFamily="34" charset="0"/>
              </a:rPr>
              <a:t>representation</a:t>
            </a:r>
            <a:r>
              <a:rPr lang="en-GB" sz="2500">
                <a:cs typeface="Arial" pitchFamily="34" charset="0"/>
              </a:rPr>
              <a:t>, </a:t>
            </a:r>
            <a:r>
              <a:rPr lang="en-GB" sz="2500" b="1">
                <a:cs typeface="Arial" pitchFamily="34" charset="0"/>
              </a:rPr>
              <a:t>encoding</a:t>
            </a:r>
            <a:r>
              <a:rPr lang="en-GB" sz="2500">
                <a:cs typeface="Arial" pitchFamily="34" charset="0"/>
              </a:rPr>
              <a:t>, and </a:t>
            </a:r>
            <a:r>
              <a:rPr lang="en-GB" sz="2500" b="1">
                <a:cs typeface="Arial" pitchFamily="34" charset="0"/>
              </a:rPr>
              <a:t>dialog control</a:t>
            </a:r>
            <a:r>
              <a:rPr lang="en-GB" sz="2500">
                <a:cs typeface="Arial" pitchFamily="34" charset="0"/>
              </a:rPr>
              <a:t>.</a:t>
            </a:r>
          </a:p>
        </p:txBody>
      </p:sp>
      <p:pic>
        <p:nvPicPr>
          <p:cNvPr id="26779" name="Picture 15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916238" y="2205038"/>
            <a:ext cx="5256212" cy="431006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638F0-3F1D-432F-A2A5-F3BD1127115D}" type="slidenum">
              <a:rPr lang="en-GB"/>
              <a:pPr/>
              <a:t>9</a:t>
            </a:fld>
            <a:endParaRPr lang="en-GB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0"/>
            <a:ext cx="6096000" cy="1143000"/>
          </a:xfrm>
        </p:spPr>
        <p:txBody>
          <a:bodyPr/>
          <a:lstStyle/>
          <a:p>
            <a:pPr algn="ctr"/>
            <a:r>
              <a:rPr lang="en-GB"/>
              <a:t>Transport Layer</a:t>
            </a:r>
          </a:p>
        </p:txBody>
      </p:sp>
      <p:sp>
        <p:nvSpPr>
          <p:cNvPr id="27705" name="Rectangle 57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8675687" cy="2592387"/>
          </a:xfrm>
          <a:noFill/>
          <a:ln/>
        </p:spPr>
        <p:txBody>
          <a:bodyPr/>
          <a:lstStyle/>
          <a:p>
            <a:pPr marL="288925" indent="-288925" defTabSz="814388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Five basic services</a:t>
            </a:r>
            <a:r>
              <a:rPr lang="en-GB" sz="2400"/>
              <a:t>:</a:t>
            </a:r>
            <a:endParaRPr lang="en-US" sz="2400"/>
          </a:p>
          <a:p>
            <a:pPr marL="288925" indent="-288925" defTabSz="814388">
              <a:lnSpc>
                <a:spcPct val="90000"/>
              </a:lnSpc>
            </a:pPr>
            <a:r>
              <a:rPr lang="en-US" sz="2400"/>
              <a:t>Segmenting upper-layer application data</a:t>
            </a:r>
          </a:p>
          <a:p>
            <a:pPr marL="288925" indent="-288925" defTabSz="814388">
              <a:lnSpc>
                <a:spcPct val="90000"/>
              </a:lnSpc>
            </a:pPr>
            <a:r>
              <a:rPr lang="en-US" sz="2400"/>
              <a:t>Establishing end-to-end operations</a:t>
            </a:r>
          </a:p>
          <a:p>
            <a:pPr marL="288925" indent="-288925" defTabSz="814388">
              <a:lnSpc>
                <a:spcPct val="90000"/>
              </a:lnSpc>
            </a:pPr>
            <a:r>
              <a:rPr lang="en-US" sz="2400"/>
              <a:t>Sending segments from one end host to another end host</a:t>
            </a:r>
          </a:p>
          <a:p>
            <a:pPr marL="288925" indent="-288925" defTabSz="814388">
              <a:lnSpc>
                <a:spcPct val="90000"/>
              </a:lnSpc>
            </a:pPr>
            <a:r>
              <a:rPr lang="en-US" sz="2400"/>
              <a:t>Ensuring data reliability</a:t>
            </a:r>
          </a:p>
          <a:p>
            <a:pPr marL="288925" indent="-288925" defTabSz="814388">
              <a:lnSpc>
                <a:spcPct val="90000"/>
              </a:lnSpc>
            </a:pPr>
            <a:r>
              <a:rPr lang="en-US" sz="2400"/>
              <a:t>Providing flow control</a:t>
            </a:r>
          </a:p>
        </p:txBody>
      </p:sp>
      <p:pic>
        <p:nvPicPr>
          <p:cNvPr id="27706" name="Picture 5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348038" y="3522663"/>
            <a:ext cx="5256212" cy="333533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SOTCATC">
  <a:themeElements>
    <a:clrScheme name="NESOTCATC 2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CC66"/>
      </a:folHlink>
    </a:clrScheme>
    <a:fontScheme name="NESOTCATC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 Narrow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 Narrow" pitchFamily="34" charset="0"/>
            <a:cs typeface="Arial" pitchFamily="34" charset="0"/>
          </a:defRPr>
        </a:defPPr>
      </a:lstStyle>
    </a:lnDef>
  </a:objectDefaults>
  <a:extraClrSchemeLst>
    <a:extraClrScheme>
      <a:clrScheme name="NESOTCAT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SOTCAT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SOTCAT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4859</TotalTime>
  <Words>1103</Words>
  <Application>Microsoft PowerPoint 7.0</Application>
  <PresentationFormat>On-screen Show (4:3)</PresentationFormat>
  <Paragraphs>162</Paragraphs>
  <Slides>24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NESOTCATC</vt:lpstr>
      <vt:lpstr>Bitmap Image</vt:lpstr>
      <vt:lpstr>TCP/IP Protocol Suite and IP Addressing </vt:lpstr>
      <vt:lpstr>Communication Architecture</vt:lpstr>
      <vt:lpstr>Layer Architecture</vt:lpstr>
      <vt:lpstr>Open Systems Interconnection (OSI) Model</vt:lpstr>
      <vt:lpstr>OSI Reference Model</vt:lpstr>
      <vt:lpstr>OSI Reference Model: 7 Layers</vt:lpstr>
      <vt:lpstr>Introduction to TCP/IP</vt:lpstr>
      <vt:lpstr>Application Layer</vt:lpstr>
      <vt:lpstr>Transport Layer</vt:lpstr>
      <vt:lpstr>Internet Layer</vt:lpstr>
      <vt:lpstr>IP as a Routed Protocol</vt:lpstr>
      <vt:lpstr>Packet Propagation and Switching Within a Router</vt:lpstr>
      <vt:lpstr>Network Access Layer</vt:lpstr>
      <vt:lpstr>IPv4 Addressing Overview</vt:lpstr>
      <vt:lpstr>IP Address</vt:lpstr>
      <vt:lpstr>Slide 16</vt:lpstr>
      <vt:lpstr>Reserved IP Addresses</vt:lpstr>
      <vt:lpstr>IP Private Addresses</vt:lpstr>
      <vt:lpstr>Subnet Mask Address</vt:lpstr>
      <vt:lpstr>Establishing the Subnet Mask Address</vt:lpstr>
      <vt:lpstr>Subnetting example</vt:lpstr>
      <vt:lpstr>Variable-Length Subnet Mask - VLSM</vt:lpstr>
      <vt:lpstr>Supernetting</vt:lpstr>
      <vt:lpstr>Questions?</vt:lpstr>
    </vt:vector>
  </TitlesOfParts>
  <Company>Nescot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dcook</dc:creator>
  <cp:lastModifiedBy>user</cp:lastModifiedBy>
  <cp:revision>53</cp:revision>
  <cp:lastPrinted>1601-01-01T00:00:00Z</cp:lastPrinted>
  <dcterms:created xsi:type="dcterms:W3CDTF">2003-09-25T14:58:26Z</dcterms:created>
  <dcterms:modified xsi:type="dcterms:W3CDTF">2014-03-05T08:13:49Z</dcterms:modified>
</cp:coreProperties>
</file>