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0" r:id="rId3"/>
    <p:sldId id="282" r:id="rId4"/>
    <p:sldId id="289" r:id="rId5"/>
    <p:sldId id="304" r:id="rId6"/>
    <p:sldId id="284" r:id="rId7"/>
    <p:sldId id="277" r:id="rId8"/>
    <p:sldId id="28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87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670E90-F3EF-4BF4-8105-6665CB709F8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17BC-E710-4B03-8D68-D19A9B8CDE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7B601-9F5C-4812-9558-199402A5B6A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5CA9-CD82-4F9B-AC74-8D780FBAE18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4FD39-27E4-4F50-8DE4-3FD28BF42090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2F8E7-9BDF-4CA9-891A-C1B14BBBC63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F61A9-61FC-40E2-B255-A467F0E828F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CCF19-2553-48DF-A31D-1FD403B75F3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19C85-2F52-4C63-AAC4-B5265D0DBC62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4AB04-A976-4AF2-B702-BA0C553E705D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642B6-15DF-4C87-A75B-1E645A06C9F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89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FEA95-98E1-4B72-8C27-386F657417B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17BC-E710-4B03-8D68-D19A9B8CDED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15E9C-CEA0-489B-BA8C-4675B5CAB1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80BE9-813B-4C10-B845-334D5496054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D68EB-AB3E-4903-BB43-B58C27869CA1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9640F-6C63-4160-905E-F9DD1B1AC3C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9B3D2-6637-465B-BBB8-B3EF2372E38F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E3557-9458-4993-A9BA-0A8B704918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74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79F0D-D932-4D23-904C-EBAEA242759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94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47F69-11A8-49C0-AF0F-94F61E3A89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8FF94-F776-4E88-9DA1-4294B1E738F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B0BF4-228B-43D7-A1E7-62BC52B264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37EAFD-2C85-4941-964C-FCB4B25565B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AB0CC-A600-43DB-8029-796FB536F58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9E58E-5059-497C-AEAB-2C7A26BA4C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CEDEC-890A-4991-8F60-10B0ACFF98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333C5-9429-4251-AAE3-FD4B9E60F0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66744-8E6B-4B45-9721-5600E7FD9CE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459F0-12EB-4279-81C6-8218C6DE312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2A84E-71DE-4CC5-A123-2761A4EC61B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536B4-E35E-4506-BD49-448EA8B4C1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140C38-5BA1-417D-B91B-5887B93DC28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635000" y="1295400"/>
            <a:ext cx="431800" cy="34448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Week 6….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algn="ctr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4000" b="1" dirty="0">
                <a:solidFill>
                  <a:srgbClr val="E4005C"/>
                </a:solidFill>
              </a:rPr>
              <a:t>NETWORK   MODELS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Layer Architecture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Layer architecture simplifies the network design.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It is easy to debug network applications in a layered architecture network.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The network management is easier due to the layered architecture.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Network layers follow a set of rules, called protocol.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The protocol defines the format of the data being exchanged, and the control and timing for the handshake between layers.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Open Systems Interconnection (OSI) Model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International standard organization (ISO) established a committee in 1977 to develop an architecture for computer communication.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Open Systems Interconnection (OSI) reference model is the result of this effort.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In 1984, the Open Systems Interconnection (OSI) reference model was approved as an international standard for communications architecture.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Term  “open”  denotes the ability to connect any two systems which conform to the reference model and associated standards.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11175" y="15351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35000" y="16573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990600" y="19050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OSI Reference Model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OSI model is now considered the primary Architectural model for inter-computer communications.</a:t>
            </a:r>
          </a:p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OSI model describes how information or data makes its way from application programmes (such as spreadsheets) through a network medium (such as wire) to another application programme located on another network.</a:t>
            </a:r>
          </a:p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OSI reference model divides the problem of moving information between computers over a network medium into SEVEN smaller and more manageable problems .</a:t>
            </a:r>
          </a:p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This separation into smaller more manageable functions is known as layering.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OSI Reference Model: 7 Layers</a:t>
            </a:r>
            <a:endParaRPr lang="en-GB" sz="4000" b="1" dirty="0">
              <a:solidFill>
                <a:srgbClr val="E4005C"/>
              </a:solidFill>
            </a:endParaRPr>
          </a:p>
        </p:txBody>
      </p:sp>
      <p:pic>
        <p:nvPicPr>
          <p:cNvPr id="1434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8488" y="2400955"/>
            <a:ext cx="5067024" cy="2924452"/>
          </a:xfrm>
          <a:noFill/>
          <a:ln/>
        </p:spPr>
      </p:pic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OSI: A Layered Network Model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process of breaking up the functions or tasks of networking into layers reduces complexity.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Each layer provides a service to the layer above it in the protocol specification.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 Each layer communicates with the same layer’s software or hardware on other computers.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lower 4 layers (transport, network, data link and physical —Layers 4, 3, 2, and 1) are concerned with the flow of data from end to end through the network.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upper four layers of the OSI model (application, presentation and session—Layers 7, 6 and 5) are orientated more toward services to the applications.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Data is </a:t>
            </a:r>
            <a:r>
              <a:rPr lang="en-US" sz="2400" b="1" dirty="0">
                <a:solidFill>
                  <a:srgbClr val="000066"/>
                </a:solidFill>
              </a:rPr>
              <a:t>Encapsulated with the necessary protocol information as it moves down the layers before network transit.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Physical Layer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Provides physical interface for transmission of information.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Defines rules by which bits are passed from one system to another on a physical communication medium.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Covers all - mechanical, electrical, functional and procedural - aspects for physical communication.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spcAft>
                <a:spcPts val="500"/>
              </a:spcAft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Such characteristics as voltage levels, timing of voltage changes, physical data rates, maximum transmission distances, physical connectors, and other similar attributes are defined by physical layer specifications. 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Data Link Layer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Data link layer attempts to provide reliable communication over the physical layer interface. 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Breaks the outgoing data into frames and reassemble the received frames.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Create and detect frame boundaries.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Handle errors by implementing an acknowledgement and retransmission scheme.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Implement flow control.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Supports points-to-point as well as broadcast communication.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Supports simplex, half-duplex or full-duplex communication.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Network Layer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Implements routing of frames (packets) through the network.</a:t>
            </a:r>
          </a:p>
          <a:p>
            <a:pPr marL="392113" indent="-293688" algn="just" defTabSz="414338">
              <a:lnSpc>
                <a:spcPct val="90000"/>
              </a:lnSpc>
              <a:buClr>
                <a:srgbClr val="CC0000"/>
              </a:buClr>
              <a:buFont typeface="Wingdings" pitchFamily="2" charset="2"/>
              <a:buNone/>
            </a:pPr>
            <a:endParaRPr lang="en-GB" sz="2400" dirty="0"/>
          </a:p>
          <a:p>
            <a:pPr marL="392113" indent="-293688" algn="just" defTabSz="414338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Defines the most optimum path the packet should take from the source to the destination</a:t>
            </a:r>
          </a:p>
          <a:p>
            <a:pPr marL="392113" indent="-293688" algn="just" defTabSz="414338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Defines logical addressing so that any endpoint can be identified. </a:t>
            </a:r>
            <a:endParaRPr lang="en-US" sz="2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Handles congestion in the network.</a:t>
            </a:r>
          </a:p>
          <a:p>
            <a:pPr marL="392113" indent="-293688" algn="just" defTabSz="414338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Facilitates interconnection between heterogeneous networks (Internetworking).</a:t>
            </a:r>
          </a:p>
          <a:p>
            <a:pPr marL="392113" indent="-293688" algn="just" defTabSz="414338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network layer also defines how to fragment a packet into smaller packets to accommodate different media.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Transport Layer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Purpose of this layer is to provide a reliable mechanism for the exchange of data between two processes in different computers.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Ensures that the data units are delivered error free.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Ensures that data units are delivered in sequence.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Ensures that there is no loss or duplication of data units.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Provides connectionless or connection oriented service.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Provides for the connection management.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Multiplex  multiple connection over a single channel.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Session Layer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Session layer provides mechanism for controlling the dialogue between the two end systems. It defines how to start, control and end conversations (called sessions) between applications.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None/>
            </a:pPr>
            <a:endParaRPr lang="en-US" sz="1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This layer requests for a logical connection to be established on an end-user’s request.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Any necessary log-on or password validation is also handled by this layer.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Session layer is also responsible for terminating the connection.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This layer provides services like dialogue discipline which can be full duplex or half duplex.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Session layer can also provide check-pointing mechanism such that if a failure of some sort occurs between checkpoints, all data can be retransmitted from the last checkpoint.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for Architectures and Standards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Complex communication systems</a:t>
            </a:r>
          </a:p>
          <a:p>
            <a:r>
              <a:rPr lang="en-US"/>
              <a:t>Maintenance and future growth</a:t>
            </a:r>
          </a:p>
          <a:p>
            <a:r>
              <a:rPr lang="en-US"/>
              <a:t>Connectivity between network devices</a:t>
            </a:r>
          </a:p>
          <a:p>
            <a:r>
              <a:rPr lang="en-US"/>
              <a:t>Distributed processing systems</a:t>
            </a:r>
          </a:p>
          <a:p>
            <a:r>
              <a:rPr lang="en-US"/>
              <a:t>Diagnostic and performance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Presentation Layer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Presentation layer defines the format in which the data is to be exchanged between the two communicating entities.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Also handles data compression and data encryption (cryptography).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Application Layer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Application layer interacts with application programs and is the highest level of OSI model.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Application layer contains management functions to support distributed applications.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Examples of application layer are applications such as file transfer, electronic mail, remote login etc.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OSI in Action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1" dirty="0">
                <a:solidFill>
                  <a:srgbClr val="000066"/>
                </a:solidFill>
                <a:cs typeface="Arial" charset="0"/>
              </a:rPr>
              <a:t>A message begins at the top application layer and moves down the OSI layers to the bottom physical layer.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1" dirty="0">
                <a:solidFill>
                  <a:srgbClr val="000066"/>
                </a:solidFill>
                <a:cs typeface="Arial" charset="0"/>
              </a:rPr>
              <a:t>As the message descends, each successive OSI model layer adds a header to it.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1" dirty="0">
                <a:solidFill>
                  <a:srgbClr val="000066"/>
                </a:solidFill>
                <a:cs typeface="Arial" charset="0"/>
              </a:rPr>
              <a:t>A header is layer-specific information that basically explains what functions the layer carried out.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1" dirty="0">
                <a:solidFill>
                  <a:srgbClr val="000066"/>
                </a:solidFill>
                <a:cs typeface="Arial" charset="0"/>
              </a:rPr>
              <a:t>Conversely, at the receiving end, headers are striped from the message as it travels up the corresponding layers.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9125" y="1600200"/>
            <a:ext cx="29114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3913" y="3938588"/>
            <a:ext cx="2501900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z="4000"/>
              <a:t>Pros and Cons of Layered Architectures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Modularize structure for simplify maintenance</a:t>
            </a:r>
          </a:p>
          <a:p>
            <a:pPr lvl="1"/>
            <a:r>
              <a:rPr lang="en-US" dirty="0"/>
              <a:t>Specify interfaces for easy change &amp; future growth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Complex Rules</a:t>
            </a:r>
          </a:p>
          <a:p>
            <a:pPr lvl="1"/>
            <a:r>
              <a:rPr lang="en-US" dirty="0"/>
              <a:t>Cost of sophisticated intelligence</a:t>
            </a:r>
          </a:p>
          <a:p>
            <a:pPr lvl="1"/>
            <a:r>
              <a:rPr lang="en-US" dirty="0"/>
              <a:t>Complex software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algn="ctr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4000" b="1" dirty="0">
                <a:solidFill>
                  <a:srgbClr val="E4005C"/>
                </a:solidFill>
              </a:rPr>
              <a:t>TCP/IP MODEL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OSI &amp; TCP/IP Models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81000" y="2027238"/>
          <a:ext cx="3733800" cy="391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Bitmap Image" r:id="rId4" imgW="3952381" imgH="2142857" progId="PBrush">
                  <p:embed/>
                </p:oleObj>
              </mc:Choice>
              <mc:Fallback>
                <p:oleObj name="Bitmap Image" r:id="rId4" imgW="3952381" imgH="2142857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8334"/>
                      <a:stretch>
                        <a:fillRect/>
                      </a:stretch>
                    </p:blipFill>
                    <p:spPr bwMode="auto">
                      <a:xfrm>
                        <a:off x="381000" y="2027238"/>
                        <a:ext cx="3733800" cy="391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2474913"/>
            <a:ext cx="4648200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TCP/IP Model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066800" y="1676400"/>
            <a:ext cx="7086600" cy="7620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AU" sz="2800" b="1" dirty="0">
                <a:solidFill>
                  <a:srgbClr val="660066"/>
                </a:solidFill>
              </a:rPr>
              <a:t>Application Layer</a:t>
            </a:r>
            <a:endParaRPr lang="en-AU" sz="2800" dirty="0">
              <a:solidFill>
                <a:srgbClr val="660066"/>
              </a:solidFill>
            </a:endParaRPr>
          </a:p>
          <a:p>
            <a:pPr algn="ctr" eaLnBrk="0" hangingPunct="0"/>
            <a:r>
              <a:rPr lang="tr-TR" sz="2400">
                <a:solidFill>
                  <a:srgbClr val="660066"/>
                </a:solidFill>
              </a:rPr>
              <a:t>Application programs using the network</a:t>
            </a:r>
            <a:endParaRPr lang="en-AU" sz="2400" b="1" dirty="0">
              <a:solidFill>
                <a:srgbClr val="660066"/>
              </a:solidFill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066800" y="2514600"/>
            <a:ext cx="7086600" cy="1143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660066"/>
                </a:solidFill>
              </a:rPr>
              <a:t>Transport Layer</a:t>
            </a:r>
            <a:r>
              <a:rPr lang="en-US" sz="2400" b="1" dirty="0">
                <a:solidFill>
                  <a:srgbClr val="660066"/>
                </a:solidFill>
              </a:rPr>
              <a:t> (TCP/UDP)</a:t>
            </a:r>
            <a:endParaRPr lang="tr-TR" sz="2400" b="1">
              <a:solidFill>
                <a:srgbClr val="660066"/>
              </a:solidFill>
            </a:endParaRPr>
          </a:p>
          <a:p>
            <a:pPr algn="ctr" eaLnBrk="0" hangingPunct="0"/>
            <a:r>
              <a:rPr lang="tr-TR" sz="2400">
                <a:solidFill>
                  <a:srgbClr val="660066"/>
                </a:solidFill>
              </a:rPr>
              <a:t>Management of end-to-end message transmission,</a:t>
            </a:r>
          </a:p>
          <a:p>
            <a:pPr algn="ctr" eaLnBrk="0" hangingPunct="0"/>
            <a:r>
              <a:rPr lang="tr-TR" sz="2400">
                <a:solidFill>
                  <a:srgbClr val="660066"/>
                </a:solidFill>
              </a:rPr>
              <a:t>error detection and error correction</a:t>
            </a:r>
            <a:endParaRPr lang="en-AU" sz="2400" b="1" dirty="0">
              <a:solidFill>
                <a:srgbClr val="660066"/>
              </a:solidFill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066800" y="3733800"/>
            <a:ext cx="7086600" cy="838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660066"/>
                </a:solidFill>
              </a:rPr>
              <a:t>Network </a:t>
            </a:r>
            <a:r>
              <a:rPr lang="tr-TR" sz="2400" b="1">
                <a:solidFill>
                  <a:srgbClr val="660066"/>
                </a:solidFill>
              </a:rPr>
              <a:t>Layer</a:t>
            </a:r>
            <a:r>
              <a:rPr lang="en-US" sz="2400" b="1" dirty="0">
                <a:solidFill>
                  <a:srgbClr val="660066"/>
                </a:solidFill>
              </a:rPr>
              <a:t> (IP)</a:t>
            </a:r>
            <a:endParaRPr lang="tr-TR" sz="2400" b="1">
              <a:solidFill>
                <a:srgbClr val="660066"/>
              </a:solidFill>
            </a:endParaRPr>
          </a:p>
          <a:p>
            <a:pPr algn="ctr" eaLnBrk="0" hangingPunct="0"/>
            <a:r>
              <a:rPr lang="tr-TR" sz="2400">
                <a:solidFill>
                  <a:srgbClr val="660066"/>
                </a:solidFill>
              </a:rPr>
              <a:t>Handling of datagrams : routing and congestion</a:t>
            </a:r>
            <a:endParaRPr lang="en-AU" sz="2400" b="1" dirty="0">
              <a:solidFill>
                <a:srgbClr val="660066"/>
              </a:solidFill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066800" y="4648200"/>
            <a:ext cx="7086600" cy="1066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660066"/>
                </a:solidFill>
              </a:rPr>
              <a:t>Data Link </a:t>
            </a:r>
            <a:r>
              <a:rPr lang="tr-TR" sz="2400" b="1">
                <a:solidFill>
                  <a:srgbClr val="660066"/>
                </a:solidFill>
              </a:rPr>
              <a:t>Layer</a:t>
            </a:r>
          </a:p>
          <a:p>
            <a:pPr algn="ctr" eaLnBrk="0" hangingPunct="0"/>
            <a:r>
              <a:rPr lang="tr-TR" sz="2200">
                <a:solidFill>
                  <a:srgbClr val="660066"/>
                </a:solidFill>
              </a:rPr>
              <a:t>Management of cost effective and reliable data delivery,</a:t>
            </a:r>
          </a:p>
          <a:p>
            <a:pPr algn="ctr" eaLnBrk="0" hangingPunct="0"/>
            <a:r>
              <a:rPr lang="tr-TR" sz="2200">
                <a:solidFill>
                  <a:srgbClr val="660066"/>
                </a:solidFill>
              </a:rPr>
              <a:t>access to physical networks</a:t>
            </a:r>
            <a:endParaRPr lang="en-AU" sz="2200" b="1" dirty="0">
              <a:solidFill>
                <a:srgbClr val="660066"/>
              </a:solidFill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066800" y="5791200"/>
            <a:ext cx="7086600" cy="914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660066"/>
                </a:solidFill>
              </a:rPr>
              <a:t>Physical Layer</a:t>
            </a:r>
            <a:endParaRPr lang="tr-TR" sz="2400" b="1">
              <a:solidFill>
                <a:srgbClr val="660066"/>
              </a:solidFill>
            </a:endParaRPr>
          </a:p>
          <a:p>
            <a:pPr algn="ctr" eaLnBrk="0" hangingPunct="0"/>
            <a:r>
              <a:rPr lang="en-US" sz="2400" dirty="0">
                <a:solidFill>
                  <a:srgbClr val="660066"/>
                </a:solidFill>
              </a:rPr>
              <a:t>Physical Media</a:t>
            </a:r>
            <a:endParaRPr lang="en-AU" sz="2400" b="1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r>
              <a:rPr lang="en-US"/>
              <a:t>Standards-Making Organizations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International Telecommunications  Union-Telecommunication Standardization Section (ITU-T) </a:t>
            </a:r>
          </a:p>
          <a:p>
            <a:pPr>
              <a:lnSpc>
                <a:spcPct val="90000"/>
              </a:lnSpc>
            </a:pPr>
            <a:r>
              <a:rPr lang="en-US" sz="2800"/>
              <a:t>International Organization for Standardization (ISO)</a:t>
            </a:r>
          </a:p>
          <a:p>
            <a:pPr>
              <a:lnSpc>
                <a:spcPct val="90000"/>
              </a:lnSpc>
            </a:pPr>
            <a:r>
              <a:rPr lang="en-US" sz="2800"/>
              <a:t>American National Standard Institute (ANSI)</a:t>
            </a:r>
          </a:p>
          <a:p>
            <a:pPr>
              <a:lnSpc>
                <a:spcPct val="90000"/>
              </a:lnSpc>
            </a:pPr>
            <a:r>
              <a:rPr lang="en-US" sz="2800"/>
              <a:t>Electrical Industries Association (EIA)</a:t>
            </a:r>
          </a:p>
          <a:p>
            <a:pPr>
              <a:lnSpc>
                <a:spcPct val="90000"/>
              </a:lnSpc>
            </a:pPr>
            <a:r>
              <a:rPr lang="en-US" sz="2800"/>
              <a:t>National Institute of Standards and Technology (NIST)</a:t>
            </a:r>
          </a:p>
          <a:p>
            <a:pPr>
              <a:lnSpc>
                <a:spcPct val="90000"/>
              </a:lnSpc>
            </a:pPr>
            <a:r>
              <a:rPr lang="en-US" sz="2800"/>
              <a:t>Institute of Electrical and Electronic Engineers (IEEE)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Standards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compatibility</a:t>
            </a:r>
          </a:p>
          <a:p>
            <a:r>
              <a:rPr lang="en-US" dirty="0"/>
              <a:t>Specify “how”-the protocol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a protocol?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a human protocol and a computer network protocol: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4543425" y="2632075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632075"/>
                        <a:ext cx="6223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54" name="Picture 62" descr="Al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</p:spPr>
      </p:pic>
      <p:pic>
        <p:nvPicPr>
          <p:cNvPr id="8255" name="Picture 63" descr="Bo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</p:spPr>
      </p:pic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Hi</a:t>
            </a:r>
            <a:endParaRPr 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1689100" y="31416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Hi</a:t>
            </a:r>
            <a:endParaRPr lang="en-US"/>
          </a:p>
        </p:txBody>
      </p:sp>
      <p:sp>
        <p:nvSpPr>
          <p:cNvPr id="8262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322388" y="3694113"/>
            <a:ext cx="1090612" cy="701675"/>
            <a:chOff x="737" y="2747"/>
            <a:chExt cx="687" cy="442"/>
          </a:xfrm>
        </p:grpSpPr>
        <p:sp>
          <p:nvSpPr>
            <p:cNvPr id="8263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737" y="2747"/>
              <a:ext cx="687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Got the</a:t>
              </a:r>
            </a:p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time?</a:t>
              </a:r>
              <a:endParaRPr lang="en-US" sz="2000"/>
            </a:p>
          </p:txBody>
        </p:sp>
      </p:grpSp>
      <p:sp>
        <p:nvSpPr>
          <p:cNvPr id="8265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431925" y="4360863"/>
            <a:ext cx="831850" cy="457200"/>
            <a:chOff x="1046" y="2771"/>
            <a:chExt cx="524" cy="288"/>
          </a:xfrm>
        </p:grpSpPr>
        <p:sp>
          <p:nvSpPr>
            <p:cNvPr id="8267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5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2:00</a:t>
              </a:r>
              <a:endParaRPr lang="en-US"/>
            </a:p>
          </p:txBody>
        </p:sp>
      </p:grp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5175250" y="2655888"/>
            <a:ext cx="1974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TCP connection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req</a:t>
            </a:r>
            <a:endParaRPr lang="en-US" dirty="0"/>
          </a:p>
        </p:txBody>
      </p:sp>
      <p:sp>
        <p:nvSpPr>
          <p:cNvPr id="8277" name="Line 85"/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1" name="Line 89"/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2" name="Line 90"/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156200" y="3408363"/>
            <a:ext cx="1974850" cy="701675"/>
            <a:chOff x="3248" y="2147"/>
            <a:chExt cx="1244" cy="442"/>
          </a:xfrm>
        </p:grpSpPr>
        <p:sp>
          <p:nvSpPr>
            <p:cNvPr id="8284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2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TCP connection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response</a:t>
              </a:r>
              <a:endParaRPr lang="en-US"/>
            </a:p>
          </p:txBody>
        </p:sp>
      </p:grpSp>
      <p:sp>
        <p:nvSpPr>
          <p:cNvPr id="8286" name="Line 94"/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8288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7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Get http://www.awl.com/kurose-ross</a:t>
              </a:r>
              <a:endParaRPr lang="en-US"/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5784850" y="4656138"/>
            <a:ext cx="908050" cy="457200"/>
            <a:chOff x="1046" y="2771"/>
            <a:chExt cx="572" cy="288"/>
          </a:xfrm>
        </p:grpSpPr>
        <p:sp>
          <p:nvSpPr>
            <p:cNvPr id="8291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2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&lt;file&gt;</a:t>
              </a:r>
              <a:endParaRPr lang="en-US"/>
            </a:p>
          </p:txBody>
        </p:sp>
      </p:grpSp>
      <p:sp>
        <p:nvSpPr>
          <p:cNvPr id="8293" name="Line 101"/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3679825" y="5094288"/>
            <a:ext cx="815975" cy="457200"/>
            <a:chOff x="2198" y="3221"/>
            <a:chExt cx="514" cy="288"/>
          </a:xfrm>
        </p:grpSpPr>
        <p:sp>
          <p:nvSpPr>
            <p:cNvPr id="8296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5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time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r>
              <a:rPr lang="en-US"/>
              <a:t>Pros and Cons of Standards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r>
              <a:rPr lang="en-US" sz="3600" dirty="0"/>
              <a:t>Pros</a:t>
            </a:r>
          </a:p>
          <a:p>
            <a:pPr lvl="1"/>
            <a:r>
              <a:rPr lang="en-US" sz="3200" dirty="0"/>
              <a:t>Compatibility between vendors</a:t>
            </a:r>
          </a:p>
          <a:p>
            <a:pPr lvl="1"/>
            <a:r>
              <a:rPr lang="en-US" sz="3200" dirty="0"/>
              <a:t>Fewer products</a:t>
            </a:r>
          </a:p>
          <a:p>
            <a:r>
              <a:rPr lang="en-US" sz="3600" dirty="0"/>
              <a:t>Cons</a:t>
            </a:r>
          </a:p>
          <a:p>
            <a:pPr lvl="1"/>
            <a:r>
              <a:rPr lang="en-US" sz="3200" dirty="0"/>
              <a:t>Slow  processing</a:t>
            </a:r>
          </a:p>
          <a:p>
            <a:pPr lvl="1"/>
            <a:r>
              <a:rPr lang="en-US" sz="3200" dirty="0"/>
              <a:t>Obsolescence</a:t>
            </a:r>
          </a:p>
          <a:p>
            <a:pPr lvl="1"/>
            <a:r>
              <a:rPr lang="en-US" sz="3200" dirty="0"/>
              <a:t>Freezing technology</a:t>
            </a:r>
          </a:p>
          <a:p>
            <a:pPr lvl="1"/>
            <a:r>
              <a:rPr lang="en-US" sz="3200" dirty="0"/>
              <a:t>Discouraging innovation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000" b="1" dirty="0">
              <a:solidFill>
                <a:srgbClr val="660066"/>
              </a:solidFill>
            </a:endParaRPr>
          </a:p>
          <a:p>
            <a:pPr marL="392113" indent="-293688" algn="ctr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4000" b="1" dirty="0">
                <a:solidFill>
                  <a:srgbClr val="E4005C"/>
                </a:solidFill>
              </a:rPr>
              <a:t>OSI MODEL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4000"/>
              <a:t>Open System Interconnection Model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r>
              <a:rPr lang="en-US" sz="2800" dirty="0"/>
              <a:t>International Organization for Standardization</a:t>
            </a:r>
          </a:p>
          <a:p>
            <a:r>
              <a:rPr lang="en-US" sz="2800" dirty="0"/>
              <a:t>Interconnection of Dissimilar Network</a:t>
            </a:r>
          </a:p>
          <a:p>
            <a:r>
              <a:rPr lang="en-US" sz="2800" dirty="0"/>
              <a:t>Seven Layers(All People Sometimes Need Data Processing)</a:t>
            </a:r>
          </a:p>
          <a:p>
            <a:pPr lvl="1"/>
            <a:r>
              <a:rPr lang="en-US" sz="2400" dirty="0"/>
              <a:t>Application(Layer 7)</a:t>
            </a:r>
          </a:p>
          <a:p>
            <a:pPr lvl="1"/>
            <a:r>
              <a:rPr lang="en-US" sz="2400" dirty="0"/>
              <a:t>Presentation</a:t>
            </a:r>
          </a:p>
          <a:p>
            <a:pPr lvl="1"/>
            <a:r>
              <a:rPr lang="en-US" sz="2400" dirty="0"/>
              <a:t>Session Control</a:t>
            </a:r>
          </a:p>
          <a:p>
            <a:pPr lvl="1"/>
            <a:r>
              <a:rPr lang="en-US" sz="2400" dirty="0"/>
              <a:t>Transport Control</a:t>
            </a:r>
          </a:p>
          <a:p>
            <a:pPr lvl="1"/>
            <a:r>
              <a:rPr lang="en-US" sz="2400" dirty="0"/>
              <a:t>Network Control</a:t>
            </a:r>
          </a:p>
          <a:p>
            <a:pPr lvl="1"/>
            <a:r>
              <a:rPr lang="en-US" sz="2400" dirty="0"/>
              <a:t>Data Link Control</a:t>
            </a:r>
          </a:p>
          <a:p>
            <a:pPr lvl="1"/>
            <a:r>
              <a:rPr lang="en-US" sz="2400" dirty="0"/>
              <a:t>Physical Link Control(Layer 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Communication Architecture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Strategy for connecting host computers and other communicating equipment.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Defines necessary elements for data communication between devices.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A communication  architecture, therefore, defines a standard for the communicating hosts.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A programmer formats data in a manner defined by the communication architecture and passes it on to the communication software.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Separating communication functions adds flexibility, for example, we do not need to modify the entire host software to include more communication devices.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1372</Words>
  <Application>Microsoft Office PowerPoint</Application>
  <PresentationFormat>On-screen Show (4:3)</PresentationFormat>
  <Paragraphs>204</Paragraphs>
  <Slides>26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Comic Sans MS</vt:lpstr>
      <vt:lpstr>StarSymbol</vt:lpstr>
      <vt:lpstr>Times New Roman</vt:lpstr>
      <vt:lpstr>Wingdings</vt:lpstr>
      <vt:lpstr>Default Design</vt:lpstr>
      <vt:lpstr>Clip</vt:lpstr>
      <vt:lpstr>Bitmap Image</vt:lpstr>
      <vt:lpstr>PowerPoint Presentation</vt:lpstr>
      <vt:lpstr>Needs for Architectures and Standards</vt:lpstr>
      <vt:lpstr>Standards-Making Organizations</vt:lpstr>
      <vt:lpstr>Communication Standards</vt:lpstr>
      <vt:lpstr>What’s a protocol?</vt:lpstr>
      <vt:lpstr>Pros and Cons of Standards</vt:lpstr>
      <vt:lpstr>PowerPoint Presentation</vt:lpstr>
      <vt:lpstr>Open System Interconnection Model</vt:lpstr>
      <vt:lpstr>Communication Architecture</vt:lpstr>
      <vt:lpstr>Layer Architecture</vt:lpstr>
      <vt:lpstr>Open Systems Interconnection (OSI) Model</vt:lpstr>
      <vt:lpstr>OSI Reference Model</vt:lpstr>
      <vt:lpstr>OSI Reference Model: 7 Layers</vt:lpstr>
      <vt:lpstr>OSI: A Layered Network Model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OSI in Action</vt:lpstr>
      <vt:lpstr>Pros and Cons of Layered Architectures</vt:lpstr>
      <vt:lpstr>PowerPoint Presentation</vt:lpstr>
      <vt:lpstr>OSI &amp; TCP/IP Models</vt:lpstr>
      <vt:lpstr>TCP/IP Model</vt:lpstr>
    </vt:vector>
  </TitlesOfParts>
  <Company>IITK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Mr.Navpreet Singh</dc:creator>
  <cp:lastModifiedBy>Sylvester Kiptoo</cp:lastModifiedBy>
  <cp:revision>53</cp:revision>
  <dcterms:created xsi:type="dcterms:W3CDTF">1999-01-01T11:11:23Z</dcterms:created>
  <dcterms:modified xsi:type="dcterms:W3CDTF">2019-02-13T14:16:51Z</dcterms:modified>
</cp:coreProperties>
</file>