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74" r:id="rId4"/>
    <p:sldId id="258" r:id="rId5"/>
    <p:sldId id="260" r:id="rId6"/>
    <p:sldId id="259" r:id="rId7"/>
    <p:sldId id="261" r:id="rId8"/>
    <p:sldId id="262" r:id="rId9"/>
    <p:sldId id="270" r:id="rId10"/>
    <p:sldId id="280" r:id="rId11"/>
    <p:sldId id="281" r:id="rId12"/>
    <p:sldId id="284" r:id="rId13"/>
    <p:sldId id="282" r:id="rId14"/>
    <p:sldId id="283" r:id="rId15"/>
    <p:sldId id="263" r:id="rId16"/>
    <p:sldId id="264" r:id="rId17"/>
    <p:sldId id="265" r:id="rId18"/>
    <p:sldId id="266" r:id="rId19"/>
    <p:sldId id="267" r:id="rId20"/>
    <p:sldId id="268" r:id="rId21"/>
    <p:sldId id="272" r:id="rId22"/>
    <p:sldId id="273" r:id="rId23"/>
    <p:sldId id="269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21F7-95E8-4979-815D-E3F9578376A8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7A72-A635-4ED5-BFA5-35AD7B088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7A72-A635-4ED5-BFA5-35AD7B0886C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BD1166-9F32-42D1-A29B-2DB0A9E1FB0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B94F0-8F5E-4236-A467-8FB1A4E2F0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5266-89D5-40CE-AB55-7F2D91CECE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41E647-6784-4DBC-A7AC-D5D66E117C7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CA6FCD2-8C36-462D-988B-049804BE73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CEDAA71-5E2A-4513-8FF7-8C06768DE6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7E71C-708C-4B44-9634-2244C15D9A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63C90-75B9-472E-8962-B6CB619928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EC7FC-042A-4535-9BED-20F009FD2F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F2A67-FF2E-4406-8598-8AA162FC5C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D800F-16AC-48CF-A6CF-8C5B3B0E8F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92352-E3BB-4800-9F83-E55BA98143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3074B-0923-4C66-AB44-AE1126BDC1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639D6-497C-4083-9B70-17526271E8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67871FE-7227-4212-B257-7B5F16DF9BF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ICS 2305: Data Communication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:Cabling-Making connections with Cat5</a:t>
            </a:r>
          </a:p>
          <a:p>
            <a:pPr algn="ctr"/>
            <a:r>
              <a:rPr lang="en-US" sz="4800" dirty="0">
                <a:solidFill>
                  <a:schemeClr val="hlink"/>
                </a:solidFill>
              </a:rPr>
              <a:t>Lab Work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1027"/>
          <p:cNvSpPr txBox="1">
            <a:spLocks noChangeArrowheads="1"/>
          </p:cNvSpPr>
          <p:nvPr/>
        </p:nvSpPr>
        <p:spPr bwMode="auto">
          <a:xfrm>
            <a:off x="381000" y="2362200"/>
            <a:ext cx="67537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Straight though </a:t>
            </a:r>
            <a:r>
              <a:rPr lang="en-US" dirty="0"/>
              <a:t>cables or also known as patch cables </a:t>
            </a:r>
          </a:p>
          <a:p>
            <a:pPr>
              <a:buFontTx/>
              <a:buChar char="•"/>
            </a:pPr>
            <a:r>
              <a:rPr lang="en-US" dirty="0"/>
              <a:t>Wiring sequence is B-B o/w O g/w B b/w G 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on both ends </a:t>
            </a:r>
          </a:p>
          <a:p>
            <a:pPr>
              <a:buFontTx/>
              <a:buChar char="•"/>
            </a:pPr>
            <a:r>
              <a:rPr lang="en-US" dirty="0"/>
              <a:t>Connects like devices </a:t>
            </a:r>
          </a:p>
        </p:txBody>
      </p:sp>
      <p:sp>
        <p:nvSpPr>
          <p:cNvPr id="34820" name="Text Box 1028"/>
          <p:cNvSpPr txBox="1">
            <a:spLocks noChangeArrowheads="1"/>
          </p:cNvSpPr>
          <p:nvPr/>
        </p:nvSpPr>
        <p:spPr bwMode="auto">
          <a:xfrm>
            <a:off x="365125" y="3394075"/>
            <a:ext cx="7471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FF0000"/>
                </a:solidFill>
              </a:rPr>
              <a:t>Cross-over cables: </a:t>
            </a:r>
            <a:r>
              <a:rPr lang="en-US" dirty="0"/>
              <a:t>A-B sequence </a:t>
            </a:r>
            <a:r>
              <a:rPr lang="en-US" dirty="0" err="1"/>
              <a:t>i.e</a:t>
            </a:r>
            <a:r>
              <a:rPr lang="en-US" dirty="0"/>
              <a:t> g </a:t>
            </a:r>
            <a:r>
              <a:rPr lang="en-US" dirty="0" err="1"/>
              <a:t>G</a:t>
            </a:r>
            <a:r>
              <a:rPr lang="en-US" dirty="0"/>
              <a:t>  o B </a:t>
            </a:r>
            <a:r>
              <a:rPr lang="en-US" dirty="0" err="1"/>
              <a:t>b</a:t>
            </a:r>
            <a:r>
              <a:rPr lang="en-US" dirty="0"/>
              <a:t> O 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to B as above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821" name="Text Box 1029"/>
          <p:cNvSpPr txBox="1">
            <a:spLocks noChangeArrowheads="1"/>
          </p:cNvSpPr>
          <p:nvPr/>
        </p:nvSpPr>
        <p:spPr bwMode="auto">
          <a:xfrm>
            <a:off x="533400" y="4495800"/>
            <a:ext cx="5258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difference in the cables are the way the wires</a:t>
            </a:r>
          </a:p>
          <a:p>
            <a:r>
              <a:rPr lang="en-US" dirty="0"/>
              <a:t>are connected within the RJ45.</a:t>
            </a:r>
          </a:p>
        </p:txBody>
      </p:sp>
      <p:sp>
        <p:nvSpPr>
          <p:cNvPr id="34822" name="Rectangle 10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>
                <a:latin typeface="Futura Md BT" pitchFamily="34" charset="0"/>
              </a:rPr>
              <a:t>Cabling 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  <p:bldP spid="3482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05000"/>
            <a:ext cx="2381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2005677" cy="333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0" dirty="0"/>
              <a:t>Wiring: </a:t>
            </a:r>
            <a:br>
              <a:rPr lang="en-US" b="0" dirty="0"/>
            </a:br>
            <a:r>
              <a:rPr lang="en-US" b="0" dirty="0"/>
              <a:t>1-3 White/Orange</a:t>
            </a:r>
            <a:br>
              <a:rPr lang="en-US" b="0" dirty="0"/>
            </a:br>
            <a:r>
              <a:rPr lang="en-US" b="0" dirty="0"/>
              <a:t>2-6 Orange</a:t>
            </a:r>
            <a:br>
              <a:rPr lang="en-US" b="0" dirty="0"/>
            </a:br>
            <a:r>
              <a:rPr lang="en-US" b="0" dirty="0"/>
              <a:t>3-1 White/Green</a:t>
            </a:r>
            <a:br>
              <a:rPr lang="en-US" b="0" dirty="0"/>
            </a:br>
            <a:r>
              <a:rPr lang="en-US" b="0" dirty="0"/>
              <a:t>4-4 Blue</a:t>
            </a:r>
            <a:br>
              <a:rPr lang="en-US" b="0" dirty="0"/>
            </a:br>
            <a:r>
              <a:rPr lang="en-US" b="0" dirty="0"/>
              <a:t>5-5 White/Blue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0" dirty="0"/>
              <a:t>6-2 Green </a:t>
            </a:r>
            <a:br>
              <a:rPr lang="en-US" b="0" dirty="0"/>
            </a:br>
            <a:r>
              <a:rPr lang="en-US" b="0" dirty="0"/>
              <a:t>7-7 White/Brown</a:t>
            </a:r>
            <a:br>
              <a:rPr lang="en-US" b="0" dirty="0"/>
            </a:br>
            <a:r>
              <a:rPr lang="en-US" b="0" dirty="0"/>
              <a:t>8-8 Brown</a:t>
            </a:r>
            <a:br>
              <a:rPr lang="en-US" dirty="0"/>
            </a:br>
            <a:endParaRPr lang="en-US" b="0" dirty="0"/>
          </a:p>
          <a:p>
            <a:endParaRPr lang="en-US" b="0" dirty="0">
              <a:latin typeface="Times New Roman" pitchFamily="18" charset="0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426720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3814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Typical Crossover Cable</a:t>
            </a: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>
                <a:latin typeface="Futura Md BT" pitchFamily="34" charset="0"/>
              </a:rPr>
              <a:t>Basics of Networking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sequence</a:t>
            </a:r>
          </a:p>
        </p:txBody>
      </p:sp>
      <p:pic>
        <p:nvPicPr>
          <p:cNvPr id="73730" name="Picture 2" descr="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913" y="2057400"/>
            <a:ext cx="7863097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7"/>
          <p:cNvSpPr>
            <a:spLocks noChangeArrowheads="1"/>
          </p:cNvSpPr>
          <p:nvPr/>
        </p:nvSpPr>
        <p:spPr bwMode="auto">
          <a:xfrm>
            <a:off x="3429000" y="2620963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000" b="0"/>
          </a:p>
        </p:txBody>
      </p:sp>
      <p:sp>
        <p:nvSpPr>
          <p:cNvPr id="37892" name="Text Box 1028"/>
          <p:cNvSpPr txBox="1">
            <a:spLocks noChangeArrowheads="1"/>
          </p:cNvSpPr>
          <p:nvPr/>
        </p:nvSpPr>
        <p:spPr bwMode="auto">
          <a:xfrm>
            <a:off x="533400" y="2667000"/>
            <a:ext cx="8113713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0">
                <a:solidFill>
                  <a:schemeClr val="accent1"/>
                </a:solidFill>
              </a:rPr>
              <a:t>TWISTED SHIELDED PAIR</a:t>
            </a:r>
            <a:r>
              <a:rPr lang="en-US" sz="2000" b="0"/>
              <a:t> – USED IN PHONE LINES, NETWORKS</a:t>
            </a:r>
          </a:p>
          <a:p>
            <a:endParaRPr lang="en-US" sz="2000" b="0"/>
          </a:p>
          <a:p>
            <a:r>
              <a:rPr lang="en-US" sz="2000" b="0">
                <a:solidFill>
                  <a:schemeClr val="accent1"/>
                </a:solidFill>
              </a:rPr>
              <a:t>UNSHIELDED TWISTED PAIR</a:t>
            </a:r>
            <a:r>
              <a:rPr lang="en-US" sz="2000" b="0"/>
              <a:t>	“	“	“	“</a:t>
            </a:r>
          </a:p>
          <a:p>
            <a:endParaRPr lang="en-US" sz="2000" b="0">
              <a:solidFill>
                <a:schemeClr val="accent1"/>
              </a:solidFill>
            </a:endParaRPr>
          </a:p>
          <a:p>
            <a:r>
              <a:rPr lang="en-US" sz="2000" b="0">
                <a:solidFill>
                  <a:schemeClr val="accent1"/>
                </a:solidFill>
              </a:rPr>
              <a:t>COAXIAL CABLE</a:t>
            </a:r>
            <a:r>
              <a:rPr lang="en-US" sz="2000" b="0"/>
              <a:t> – USED IN CABLEVISION GREAT FOR VIDEO</a:t>
            </a:r>
          </a:p>
          <a:p>
            <a:endParaRPr lang="en-US" sz="2000" b="0">
              <a:solidFill>
                <a:schemeClr val="accent1"/>
              </a:solidFill>
            </a:endParaRPr>
          </a:p>
          <a:p>
            <a:r>
              <a:rPr lang="en-US" sz="2000" b="0">
                <a:solidFill>
                  <a:schemeClr val="accent1"/>
                </a:solidFill>
              </a:rPr>
              <a:t>FIBRE OPTIC CABLES</a:t>
            </a:r>
            <a:r>
              <a:rPr lang="en-US" sz="2000" b="0"/>
              <a:t> - USES LIGHT TO CARRY SIGNAL BUT </a:t>
            </a:r>
          </a:p>
          <a:p>
            <a:r>
              <a:rPr lang="en-US" sz="2000" b="0"/>
              <a:t>HARD TO WORK WITH AND LOOSES SIGNAL OVER LONGER </a:t>
            </a:r>
          </a:p>
          <a:p>
            <a:r>
              <a:rPr lang="en-US" sz="2000" b="0"/>
              <a:t>DISTANCES</a:t>
            </a:r>
          </a:p>
          <a:p>
            <a:endParaRPr lang="en-US" sz="2000" b="0"/>
          </a:p>
          <a:p>
            <a:endParaRPr lang="en-US" sz="1800" b="0"/>
          </a:p>
        </p:txBody>
      </p:sp>
      <p:sp>
        <p:nvSpPr>
          <p:cNvPr id="37893" name="Text Box 1029"/>
          <p:cNvSpPr txBox="1">
            <a:spLocks noChangeArrowheads="1"/>
          </p:cNvSpPr>
          <p:nvPr/>
        </p:nvSpPr>
        <p:spPr bwMode="auto">
          <a:xfrm>
            <a:off x="533400" y="2057400"/>
            <a:ext cx="480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COMMUNICATION CHANNELS</a:t>
            </a:r>
          </a:p>
        </p:txBody>
      </p:sp>
      <p:sp>
        <p:nvSpPr>
          <p:cNvPr id="37894" name="Rectangle 103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>
                <a:latin typeface="Futura Md BT" pitchFamily="34" charset="0"/>
              </a:rPr>
              <a:t>Basics of Networking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50925" y="2133600"/>
            <a:ext cx="3140075" cy="2936875"/>
            <a:chOff x="662" y="1344"/>
            <a:chExt cx="1978" cy="1850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0" y="1344"/>
              <a:ext cx="1920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662" y="2906"/>
              <a:ext cx="14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Crimping Tool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60925" y="2133600"/>
            <a:ext cx="3063875" cy="3013075"/>
            <a:chOff x="3062" y="1344"/>
            <a:chExt cx="1930" cy="1898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72" y="1344"/>
              <a:ext cx="1920" cy="1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3062" y="2954"/>
              <a:ext cx="5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Hub</a:t>
              </a:r>
            </a:p>
          </p:txBody>
        </p:sp>
      </p:grpSp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200" dirty="0">
                <a:latin typeface="Futura Md BT" pitchFamily="34" charset="0"/>
              </a:rPr>
              <a:t>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connections - Steps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/>
              <a:t>Strip cable end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/>
              <a:t>Untwist wire ends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/>
              <a:t>Arrange wires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/>
              <a:t>Trim wires to size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/>
              <a:t>Attach connector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/>
              <a:t>Check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/>
              <a:t>Crimp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600" dirty="0"/>
              <a:t>Test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 – Strip cable end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239000" cy="4411662"/>
          </a:xfrm>
        </p:spPr>
        <p:txBody>
          <a:bodyPr/>
          <a:lstStyle/>
          <a:p>
            <a:r>
              <a:rPr lang="en-US" sz="2600"/>
              <a:t>Strip 1 – 1</a:t>
            </a:r>
            <a:r>
              <a:rPr lang="en-US" sz="2600">
                <a:cs typeface="Arial" pitchFamily="34" charset="0"/>
              </a:rPr>
              <a:t>½”</a:t>
            </a:r>
            <a:r>
              <a:rPr lang="en-US" sz="2600"/>
              <a:t> of insulating sheath</a:t>
            </a:r>
          </a:p>
          <a:p>
            <a:r>
              <a:rPr lang="en-US" sz="2600"/>
              <a:t>Avoid cutting into conductor insulation</a:t>
            </a:r>
          </a:p>
        </p:txBody>
      </p:sp>
      <p:pic>
        <p:nvPicPr>
          <p:cNvPr id="46084" name="Picture 4" descr="step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2971800"/>
            <a:ext cx="7010400" cy="3282950"/>
          </a:xfrm>
          <a:noFill/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 – Untwist wire ends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6629400" cy="4411662"/>
          </a:xfrm>
        </p:spPr>
        <p:txBody>
          <a:bodyPr/>
          <a:lstStyle/>
          <a:p>
            <a:r>
              <a:rPr lang="en-US" sz="2600" dirty="0"/>
              <a:t>Sort wires by insulation colors</a:t>
            </a:r>
          </a:p>
        </p:txBody>
      </p:sp>
      <p:pic>
        <p:nvPicPr>
          <p:cNvPr id="48132" name="Picture 4" descr="step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295400" y="2514600"/>
            <a:ext cx="6096000" cy="3616325"/>
          </a:xfr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 – Arrange wires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077200" cy="4411662"/>
          </a:xfrm>
        </p:spPr>
        <p:txBody>
          <a:bodyPr/>
          <a:lstStyle/>
          <a:p>
            <a:r>
              <a:rPr lang="en-US" sz="2600" dirty="0"/>
              <a:t>TIA/EIA 568A: GW-G OW-</a:t>
            </a:r>
            <a:r>
              <a:rPr lang="en-US" sz="2600" dirty="0" err="1"/>
              <a:t>Bl</a:t>
            </a:r>
            <a:r>
              <a:rPr lang="en-US" sz="2600" dirty="0"/>
              <a:t> </a:t>
            </a:r>
            <a:r>
              <a:rPr lang="en-US" sz="2600" dirty="0" err="1"/>
              <a:t>BlW</a:t>
            </a:r>
            <a:r>
              <a:rPr lang="en-US" sz="2600" dirty="0"/>
              <a:t>-O </a:t>
            </a:r>
            <a:r>
              <a:rPr lang="en-US" sz="2600" dirty="0" err="1"/>
              <a:t>BrW</a:t>
            </a:r>
            <a:r>
              <a:rPr lang="en-US" sz="2600" dirty="0"/>
              <a:t>-Br</a:t>
            </a:r>
          </a:p>
          <a:p>
            <a:r>
              <a:rPr lang="en-US" sz="2600" dirty="0"/>
              <a:t>TIA/EIA 568B: OW-O GW-</a:t>
            </a:r>
            <a:r>
              <a:rPr lang="en-US" sz="2600" dirty="0" err="1"/>
              <a:t>Bl</a:t>
            </a:r>
            <a:r>
              <a:rPr lang="en-US" sz="2600" dirty="0"/>
              <a:t> </a:t>
            </a:r>
            <a:r>
              <a:rPr lang="en-US" sz="2600" dirty="0" err="1"/>
              <a:t>BlW</a:t>
            </a:r>
            <a:r>
              <a:rPr lang="en-US" sz="2600" dirty="0"/>
              <a:t>-G </a:t>
            </a:r>
            <a:r>
              <a:rPr lang="en-US" sz="2600" dirty="0" err="1"/>
              <a:t>BrW</a:t>
            </a:r>
            <a:r>
              <a:rPr lang="en-US" sz="2600" dirty="0"/>
              <a:t>-Br</a:t>
            </a:r>
          </a:p>
        </p:txBody>
      </p:sp>
      <p:pic>
        <p:nvPicPr>
          <p:cNvPr id="50180" name="Picture 4" descr="step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209800" y="2743200"/>
            <a:ext cx="4876800" cy="3898900"/>
          </a:xfrm>
          <a:noFill/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 – Trim wires to size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6019800" cy="4411662"/>
          </a:xfrm>
        </p:spPr>
        <p:txBody>
          <a:bodyPr/>
          <a:lstStyle/>
          <a:p>
            <a:r>
              <a:rPr lang="en-US" sz="2600"/>
              <a:t>Trim all wires evenly</a:t>
            </a:r>
          </a:p>
          <a:p>
            <a:r>
              <a:rPr lang="en-US" sz="2600"/>
              <a:t>Leave about ½” of wires exposed</a:t>
            </a:r>
          </a:p>
        </p:txBody>
      </p:sp>
      <p:pic>
        <p:nvPicPr>
          <p:cNvPr id="52228" name="Picture 4" descr="step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2743200"/>
            <a:ext cx="6400800" cy="3849688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/>
              <a:t>What cable types are available?</a:t>
            </a:r>
          </a:p>
          <a:p>
            <a:r>
              <a:rPr lang="en-US" sz="3400"/>
              <a:t>How do cables work?</a:t>
            </a:r>
          </a:p>
          <a:p>
            <a:r>
              <a:rPr lang="en-US" sz="3400"/>
              <a:t>How are cables used in networking?</a:t>
            </a:r>
          </a:p>
          <a:p>
            <a:r>
              <a:rPr lang="en-US" sz="3400"/>
              <a:t>How are connections made?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 – Attach connector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Maintain wire order, left-to-right, with RJ45 tab facing downward</a:t>
            </a:r>
          </a:p>
        </p:txBody>
      </p:sp>
      <p:pic>
        <p:nvPicPr>
          <p:cNvPr id="54276" name="Picture 4" descr="step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05400" y="1600200"/>
            <a:ext cx="2516188" cy="5000625"/>
          </a:xfrm>
          <a:noFill/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6 - Check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924800" cy="1709737"/>
          </a:xfrm>
        </p:spPr>
        <p:txBody>
          <a:bodyPr/>
          <a:lstStyle/>
          <a:p>
            <a:r>
              <a:rPr lang="en-US" sz="2600"/>
              <a:t>Do all wires extend to end?</a:t>
            </a:r>
          </a:p>
          <a:p>
            <a:r>
              <a:rPr lang="en-US" sz="2600"/>
              <a:t>Is sheath well inside connector?</a:t>
            </a:r>
          </a:p>
        </p:txBody>
      </p:sp>
      <p:pic>
        <p:nvPicPr>
          <p:cNvPr id="67588" name="Picture 4" descr="step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2971800"/>
            <a:ext cx="7467600" cy="3482975"/>
          </a:xfrm>
          <a:noFill/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7 - Crimp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315200" cy="2014537"/>
          </a:xfrm>
        </p:spPr>
        <p:txBody>
          <a:bodyPr/>
          <a:lstStyle/>
          <a:p>
            <a:r>
              <a:rPr lang="en-US" sz="2600"/>
              <a:t>Squeeze firmly to crimp connecter </a:t>
            </a:r>
            <a:br>
              <a:rPr lang="en-US" sz="2600"/>
            </a:br>
            <a:r>
              <a:rPr lang="en-US" sz="2600"/>
              <a:t>onto cable end (8P)</a:t>
            </a:r>
          </a:p>
        </p:txBody>
      </p:sp>
      <p:pic>
        <p:nvPicPr>
          <p:cNvPr id="69639" name="Picture 7" descr="crimp-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3400" y="3276600"/>
            <a:ext cx="3276600" cy="2600325"/>
          </a:xfrm>
          <a:noFill/>
          <a:ln/>
        </p:spPr>
      </p:pic>
      <p:pic>
        <p:nvPicPr>
          <p:cNvPr id="69641" name="Picture 9" descr="crimp-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876800" y="3886200"/>
            <a:ext cx="3429000" cy="1946275"/>
          </a:xfr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8 – Test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Does the cable work?</a:t>
            </a:r>
          </a:p>
        </p:txBody>
      </p:sp>
      <p:pic>
        <p:nvPicPr>
          <p:cNvPr id="56346" name="Picture 26" descr="step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2819400"/>
            <a:ext cx="7924800" cy="3071813"/>
          </a:xfrm>
          <a:noFill/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9730-178E-44A8-9251-B6D991B57F37}" type="slidenum">
              <a:rPr lang="en-US"/>
              <a:pPr/>
              <a:t>24</a:t>
            </a:fld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2286000" y="1066800"/>
            <a:ext cx="495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800" b="1">
                <a:solidFill>
                  <a:srgbClr val="FF3300"/>
                </a:solidFill>
                <a:latin typeface="Arial" pitchFamily="34" charset="0"/>
              </a:rPr>
              <a:t>How to construct a network with Bus / Star Topology?</a:t>
            </a:r>
          </a:p>
        </p:txBody>
      </p:sp>
      <p:pic>
        <p:nvPicPr>
          <p:cNvPr id="62473" name="Picture 9" descr="fig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133600"/>
            <a:ext cx="5181600" cy="3100388"/>
          </a:xfrm>
          <a:prstGeom prst="rect">
            <a:avLst/>
          </a:prstGeom>
          <a:noFill/>
        </p:spPr>
      </p:pic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638800" y="5105400"/>
            <a:ext cx="350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800" b="1">
                <a:latin typeface="Arial" pitchFamily="34" charset="0"/>
              </a:rPr>
              <a:t>Star Topology</a:t>
            </a:r>
          </a:p>
        </p:txBody>
      </p:sp>
      <p:pic>
        <p:nvPicPr>
          <p:cNvPr id="62490" name="Picture 26" descr="10Bas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09800"/>
            <a:ext cx="3786188" cy="4648200"/>
          </a:xfrm>
          <a:prstGeom prst="rect">
            <a:avLst/>
          </a:prstGeom>
          <a:noFill/>
        </p:spPr>
      </p:pic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1066800" y="2209800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2800" b="1">
                <a:latin typeface="Arial" pitchFamily="34" charset="0"/>
              </a:rPr>
              <a:t>Bus Topology</a:t>
            </a:r>
          </a:p>
        </p:txBody>
      </p:sp>
      <p:pic>
        <p:nvPicPr>
          <p:cNvPr id="62484" name="Picture 20" descr="BNC T Connecto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648200"/>
            <a:ext cx="1190625" cy="1143000"/>
          </a:xfrm>
          <a:prstGeom prst="rect">
            <a:avLst/>
          </a:prstGeom>
          <a:noFill/>
        </p:spPr>
      </p:pic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3124200" y="5638800"/>
            <a:ext cx="2182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BNC T-Connector</a:t>
            </a:r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 flipH="1">
            <a:off x="2819400" y="5486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1371600" y="4267200"/>
            <a:ext cx="106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Coaxial cable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304800" y="6461125"/>
            <a:ext cx="175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Network Card</a:t>
            </a:r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22098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 flipV="1">
            <a:off x="685800" y="6248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solidFill>
                  <a:srgbClr val="0000CC"/>
                </a:solidFill>
                <a:ea typeface="ＭＳ Ｐゴシック" pitchFamily="34" charset="-128"/>
              </a:rPr>
              <a:t>Networks building blocks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algn="just"/>
            <a:r>
              <a:rPr lang="en-US" sz="2400">
                <a:ea typeface="ＭＳ Ｐゴシック" pitchFamily="34" charset="-128"/>
              </a:rPr>
              <a:t>All networks, large or small, require specialized network hardware to make them work.</a:t>
            </a:r>
          </a:p>
          <a:p>
            <a:pPr algn="just"/>
            <a:r>
              <a:rPr lang="en-US" sz="2400">
                <a:ea typeface="ＭＳ Ｐゴシック" pitchFamily="34" charset="-128"/>
              </a:rPr>
              <a:t>Small networks will have less network hardware than large networks.</a:t>
            </a:r>
          </a:p>
          <a:p>
            <a:pPr algn="just"/>
            <a:r>
              <a:rPr lang="en-US" sz="2400">
                <a:ea typeface="ＭＳ Ｐゴシック" pitchFamily="34" charset="-128"/>
              </a:rPr>
              <a:t>Small or large, all networks are built from the following basic building blocks:</a:t>
            </a:r>
          </a:p>
          <a:p>
            <a:pPr lvl="1" algn="just"/>
            <a:r>
              <a:rPr lang="en-US" sz="2000">
                <a:ea typeface="ＭＳ Ｐゴシック" pitchFamily="34" charset="-128"/>
              </a:rPr>
              <a:t>Client computers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computers that end users use to access the resources of the network.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located on users</a:t>
            </a:r>
            <a:r>
              <a:rPr lang="en-US" altLang="en-US" sz="1600">
                <a:ea typeface="ＭＳ Ｐゴシック" pitchFamily="34" charset="-128"/>
              </a:rPr>
              <a:t>’</a:t>
            </a:r>
            <a:r>
              <a:rPr lang="en-US" sz="1600">
                <a:ea typeface="ＭＳ Ｐゴシック" pitchFamily="34" charset="-128"/>
              </a:rPr>
              <a:t> desks.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usually run a desktop version of Windows such as Windows Vista, Windows XP, Ubuntu or Open Suse, along with application soft- ware such as Microsoft Office.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sometimes referred to as workstations.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6F14B4-767A-4F58-AC25-B44F3D6DFBA9}" type="slidenum">
              <a:rPr lang="en-GB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solidFill>
                  <a:srgbClr val="0000CC"/>
                </a:solidFill>
                <a:ea typeface="ＭＳ Ｐゴシック" pitchFamily="34" charset="-128"/>
              </a:rPr>
              <a:t>Cont …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lvl="1" algn="just"/>
            <a:r>
              <a:rPr lang="en-US" sz="2000">
                <a:ea typeface="ＭＳ Ｐゴシック" pitchFamily="34" charset="-128"/>
              </a:rPr>
              <a:t>Server computers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Computers that provide shared resources, such as disk storage and printers, as well as network services, such as e-mail and Internet access.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run a specialized net- work operating system such as Windows Server 2008 or 2003, Ubuntu Server, Leopard (OS X) Server along with special software to provide network services.</a:t>
            </a:r>
          </a:p>
          <a:p>
            <a:pPr lvl="1" algn="just"/>
            <a:r>
              <a:rPr lang="en-US" sz="2000">
                <a:ea typeface="ＭＳ Ｐゴシック" pitchFamily="34" charset="-128"/>
              </a:rPr>
              <a:t>Network interface card (NIC)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An interface that</a:t>
            </a:r>
            <a:r>
              <a:rPr lang="en-US" altLang="en-US" sz="1600">
                <a:ea typeface="ＭＳ Ｐゴシック" pitchFamily="34" charset="-128"/>
              </a:rPr>
              <a:t>’</a:t>
            </a:r>
            <a:r>
              <a:rPr lang="en-US" sz="1600">
                <a:ea typeface="ＭＳ Ｐゴシック" pitchFamily="34" charset="-128"/>
              </a:rPr>
              <a:t>s installed in a computer that enables the computer to communicate over a network.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Every client and every server computer must have a NIC in order to be a part of a network.</a:t>
            </a:r>
          </a:p>
          <a:p>
            <a:pPr lvl="1" algn="just"/>
            <a:r>
              <a:rPr lang="en-US" sz="2000">
                <a:ea typeface="ＭＳ Ｐゴシック" pitchFamily="34" charset="-128"/>
              </a:rPr>
              <a:t>Cable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Computers in a network are usually physically connected to each other using a cable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CFEB9B-B19E-495D-A6FE-C706DD074694}" type="slidenum">
              <a:rPr lang="en-GB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solidFill>
                  <a:srgbClr val="0000CC"/>
                </a:solidFill>
                <a:ea typeface="ＭＳ Ｐゴシック" pitchFamily="34" charset="-128"/>
              </a:rPr>
              <a:t>Cont …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lvl="1" algn="just"/>
            <a:r>
              <a:rPr lang="en-US" sz="2000">
                <a:ea typeface="ＭＳ Ｐゴシック" pitchFamily="34" charset="-128"/>
              </a:rPr>
              <a:t>Switches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Network cable usually doesn</a:t>
            </a:r>
            <a:r>
              <a:rPr lang="en-US" altLang="en-US" sz="1600">
                <a:ea typeface="ＭＳ Ｐゴシック" pitchFamily="34" charset="-128"/>
              </a:rPr>
              <a:t>’</a:t>
            </a:r>
            <a:r>
              <a:rPr lang="en-US" sz="1600">
                <a:ea typeface="ＭＳ Ｐゴシック" pitchFamily="34" charset="-128"/>
              </a:rPr>
              <a:t>t connect computers directly to each other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Instead, each computer is connected by cable to a device known as a </a:t>
            </a:r>
            <a:r>
              <a:rPr lang="en-US" sz="1600" i="1">
                <a:ea typeface="ＭＳ Ｐゴシック" pitchFamily="34" charset="-128"/>
              </a:rPr>
              <a:t>switch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Each switch contains a certain number of ports, typically 8 or 16</a:t>
            </a:r>
          </a:p>
          <a:p>
            <a:pPr lvl="1" algn="just"/>
            <a:r>
              <a:rPr lang="en-US" sz="2000">
                <a:ea typeface="ＭＳ Ｐゴシック" pitchFamily="34" charset="-128"/>
              </a:rPr>
              <a:t>Wireless networks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computers to communicate via radio signals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radio transmitters and receivers take the place of cables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main advantage of wireless net- working is its flexibility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main disadvantage of wireless networking is that it is inherently less secure than a cabled network.</a:t>
            </a:r>
          </a:p>
          <a:p>
            <a:pPr lvl="1" algn="just"/>
            <a:r>
              <a:rPr lang="en-US" sz="2000">
                <a:ea typeface="ＭＳ Ｐゴシック" pitchFamily="34" charset="-128"/>
              </a:rPr>
              <a:t>Network software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As important as network hardware.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Server computers typically use a special network operating system (also known as a NOS) in order to function efficiently.</a:t>
            </a:r>
          </a:p>
          <a:p>
            <a:pPr lvl="2" algn="just">
              <a:buFont typeface="Wingdings" pitchFamily="2" charset="2"/>
              <a:buNone/>
            </a:pPr>
            <a:endParaRPr lang="en-US" sz="1600">
              <a:ea typeface="ＭＳ Ｐゴシック" pitchFamily="34" charset="-128"/>
            </a:endParaRPr>
          </a:p>
          <a:p>
            <a:pPr lvl="1" algn="just"/>
            <a:endParaRPr lang="en-US" sz="1600">
              <a:ea typeface="ＭＳ Ｐゴシック" pitchFamily="34" charset="-128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A24DDD4-90B4-4DA2-B156-4A4F49C69548}" type="slidenum">
              <a:rPr lang="en-GB"/>
              <a:pPr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solidFill>
                  <a:srgbClr val="0000CC"/>
                </a:solidFill>
                <a:ea typeface="ＭＳ Ｐゴシック" pitchFamily="34" charset="-128"/>
              </a:rPr>
              <a:t>Clients and Servers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 algn="just"/>
            <a:r>
              <a:rPr lang="en-US" sz="2400">
                <a:ea typeface="ＭＳ Ｐゴシック" pitchFamily="34" charset="-128"/>
              </a:rPr>
              <a:t>The network computer that contains the hard drives, printers, and other resources that are shared with other network computers is called a </a:t>
            </a:r>
            <a:r>
              <a:rPr lang="en-US" sz="2400" i="1">
                <a:ea typeface="ＭＳ Ｐゴシック" pitchFamily="34" charset="-128"/>
              </a:rPr>
              <a:t>server</a:t>
            </a:r>
          </a:p>
          <a:p>
            <a:pPr algn="just"/>
            <a:r>
              <a:rPr lang="en-US" sz="2400">
                <a:ea typeface="ＭＳ Ｐゴシック" pitchFamily="34" charset="-128"/>
              </a:rPr>
              <a:t>Any computer that</a:t>
            </a:r>
            <a:r>
              <a:rPr lang="en-US" altLang="en-US" sz="2400">
                <a:ea typeface="ＭＳ Ｐゴシック" pitchFamily="34" charset="-128"/>
              </a:rPr>
              <a:t>’</a:t>
            </a:r>
            <a:r>
              <a:rPr lang="en-US" sz="2400">
                <a:ea typeface="ＭＳ Ｐゴシック" pitchFamily="34" charset="-128"/>
              </a:rPr>
              <a:t>s not a server is called a </a:t>
            </a:r>
            <a:r>
              <a:rPr lang="en-US" sz="2400" i="1">
                <a:ea typeface="ＭＳ Ｐゴシック" pitchFamily="34" charset="-128"/>
              </a:rPr>
              <a:t>client</a:t>
            </a:r>
            <a:r>
              <a:rPr lang="en-US" sz="2400">
                <a:ea typeface="ＭＳ Ｐゴシック" pitchFamily="34" charset="-128"/>
              </a:rPr>
              <a:t>.</a:t>
            </a:r>
          </a:p>
          <a:p>
            <a:pPr algn="just"/>
            <a:r>
              <a:rPr lang="en-US" sz="2400">
                <a:ea typeface="ＭＳ Ｐゴシック" pitchFamily="34" charset="-128"/>
              </a:rPr>
              <a:t>Differences between the two computers:</a:t>
            </a:r>
          </a:p>
          <a:p>
            <a:pPr lvl="1" algn="just"/>
            <a:r>
              <a:rPr lang="en-US" sz="2000">
                <a:ea typeface="ＭＳ Ｐゴシック" pitchFamily="34" charset="-128"/>
              </a:rPr>
              <a:t>The most powerful and expensive computers in a network are the servers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every user on the network shares the server</a:t>
            </a:r>
            <a:r>
              <a:rPr lang="en-US" altLang="en-US" sz="1600">
                <a:ea typeface="ＭＳ Ｐゴシック" pitchFamily="34" charset="-128"/>
              </a:rPr>
              <a:t>’</a:t>
            </a:r>
            <a:r>
              <a:rPr lang="en-US" sz="1600">
                <a:ea typeface="ＭＳ Ｐゴシック" pitchFamily="34" charset="-128"/>
              </a:rPr>
              <a:t>s resources.</a:t>
            </a:r>
          </a:p>
          <a:p>
            <a:pPr lvl="1" algn="just"/>
            <a:r>
              <a:rPr lang="en-US" sz="2000">
                <a:ea typeface="ＭＳ Ｐゴシック" pitchFamily="34" charset="-128"/>
              </a:rPr>
              <a:t>The cheaper and less powerful computers in a network are the </a:t>
            </a:r>
            <a:r>
              <a:rPr lang="en-US" sz="2000" i="1">
                <a:ea typeface="ＭＳ Ｐゴシック" pitchFamily="34" charset="-128"/>
              </a:rPr>
              <a:t>clients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clients</a:t>
            </a:r>
            <a:r>
              <a:rPr lang="en-US" altLang="en-US" sz="1600">
                <a:ea typeface="ＭＳ Ｐゴシック" pitchFamily="34" charset="-128"/>
              </a:rPr>
              <a:t>’</a:t>
            </a:r>
            <a:r>
              <a:rPr lang="en-US" sz="1600">
                <a:ea typeface="ＭＳ Ｐゴシック" pitchFamily="34" charset="-128"/>
              </a:rPr>
              <a:t> resources don</a:t>
            </a:r>
            <a:r>
              <a:rPr lang="en-US" altLang="en-US" sz="1600">
                <a:ea typeface="ＭＳ Ｐゴシック" pitchFamily="34" charset="-128"/>
              </a:rPr>
              <a:t>’</a:t>
            </a:r>
            <a:r>
              <a:rPr lang="en-US" sz="1600">
                <a:ea typeface="ＭＳ Ｐゴシック" pitchFamily="34" charset="-128"/>
              </a:rPr>
              <a:t>t have to be shared</a:t>
            </a:r>
          </a:p>
          <a:p>
            <a:pPr lvl="1" algn="just"/>
            <a:r>
              <a:rPr lang="en-US" sz="2000">
                <a:ea typeface="ＭＳ Ｐゴシック" pitchFamily="34" charset="-128"/>
              </a:rPr>
              <a:t>Most networks have more clients than servers</a:t>
            </a:r>
          </a:p>
          <a:p>
            <a:pPr lvl="2" algn="just"/>
            <a:r>
              <a:rPr lang="en-US" sz="1600">
                <a:ea typeface="ＭＳ Ｐゴシック" pitchFamily="34" charset="-128"/>
              </a:rPr>
              <a:t>A network with ten clients can probably get by with one server.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BB59EE-423B-48F4-BC65-166826745102}" type="slidenum">
              <a:rPr lang="en-GB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common cable types used in networking</a:t>
            </a:r>
          </a:p>
          <a:p>
            <a:r>
              <a:rPr lang="en-US"/>
              <a:t>Describe how UTP cables are made</a:t>
            </a:r>
          </a:p>
          <a:p>
            <a:r>
              <a:rPr lang="en-US"/>
              <a:t>Explain how UTP cables are used in Ethernet networks</a:t>
            </a:r>
          </a:p>
          <a:p>
            <a:r>
              <a:rPr lang="en-US"/>
              <a:t>Demonstrate the ability to make a working patch cable</a:t>
            </a:r>
          </a:p>
          <a:p>
            <a:r>
              <a:rPr lang="en-US"/>
              <a:t>Name the two wiring standards used for wired Ethernet networks and their uses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network cable types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Coaxial cable</a:t>
            </a:r>
          </a:p>
          <a:p>
            <a:endParaRPr lang="en-US" sz="2600"/>
          </a:p>
          <a:p>
            <a:endParaRPr lang="en-US" sz="2600"/>
          </a:p>
          <a:p>
            <a:endParaRPr lang="en-US" sz="2600"/>
          </a:p>
          <a:p>
            <a:r>
              <a:rPr lang="en-US" sz="2600"/>
              <a:t>Unshielded </a:t>
            </a:r>
            <a:br>
              <a:rPr lang="en-US" sz="2600"/>
            </a:br>
            <a:r>
              <a:rPr lang="en-US" sz="2600"/>
              <a:t>twisted pair</a:t>
            </a:r>
          </a:p>
          <a:p>
            <a:endParaRPr lang="en-US" sz="2600"/>
          </a:p>
          <a:p>
            <a:endParaRPr lang="en-US" sz="2600"/>
          </a:p>
          <a:p>
            <a:r>
              <a:rPr lang="en-US" sz="2600"/>
              <a:t>Fiber optic</a:t>
            </a:r>
          </a:p>
        </p:txBody>
      </p:sp>
      <p:pic>
        <p:nvPicPr>
          <p:cNvPr id="30724" name="Picture 4" descr="coaxial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352800" y="1447800"/>
            <a:ext cx="4038600" cy="2076450"/>
          </a:xfrm>
          <a:noFill/>
          <a:ln/>
        </p:spPr>
      </p:pic>
      <p:pic>
        <p:nvPicPr>
          <p:cNvPr id="30726" name="Picture 6" descr="utp-cat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2819400"/>
            <a:ext cx="3436938" cy="2281238"/>
          </a:xfrm>
          <a:noFill/>
          <a:ln/>
        </p:spPr>
      </p:pic>
      <p:pic>
        <p:nvPicPr>
          <p:cNvPr id="30729" name="Picture 9" descr="fib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4724400"/>
            <a:ext cx="3810000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characteristics</a:t>
            </a: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19263"/>
            <a:ext cx="7086600" cy="4411662"/>
          </a:xfrm>
        </p:spPr>
        <p:txBody>
          <a:bodyPr/>
          <a:lstStyle/>
          <a:p>
            <a:r>
              <a:rPr lang="en-US" sz="2600" dirty="0"/>
              <a:t>Unshielded</a:t>
            </a:r>
          </a:p>
          <a:p>
            <a:r>
              <a:rPr lang="en-US" sz="2600" dirty="0"/>
              <a:t>Twisted (why?) pairs of insulated conductors</a:t>
            </a:r>
          </a:p>
          <a:p>
            <a:r>
              <a:rPr lang="en-US" sz="2600" dirty="0"/>
              <a:t>Covered by  </a:t>
            </a:r>
          </a:p>
          <a:p>
            <a:pPr>
              <a:buNone/>
            </a:pPr>
            <a:r>
              <a:rPr lang="en-US" sz="2600" dirty="0"/>
              <a:t>insulating sheath</a:t>
            </a:r>
          </a:p>
        </p:txBody>
      </p:sp>
      <p:pic>
        <p:nvPicPr>
          <p:cNvPr id="35851" name="Picture 11" descr="300px-UTP-cab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276600" y="3122613"/>
            <a:ext cx="5027613" cy="3735387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categories</a:t>
            </a:r>
          </a:p>
        </p:txBody>
      </p:sp>
      <p:graphicFrame>
        <p:nvGraphicFramePr>
          <p:cNvPr id="33822" name="Group 30"/>
          <p:cNvGraphicFramePr>
            <a:graphicFrameLocks noGrp="1"/>
          </p:cNvGraphicFramePr>
          <p:nvPr>
            <p:ph type="tbl" idx="1"/>
          </p:nvPr>
        </p:nvGraphicFramePr>
        <p:xfrm>
          <a:off x="457200" y="1719263"/>
          <a:ext cx="8229600" cy="463982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Category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Voice only (Telephone)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Category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Data to 4 Mbps (Localtalk)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Category 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to 10Mbps (Ethernet)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Category 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Data to 20Mbps (Token ring)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Category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Category 5e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Data to 100Mbps (Fast Ethernet)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to 1000Mbps (Gigabit Ethernet)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Category 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Data to 2500Mbps (Gigabit Ethernet)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Cat5e cable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1000Mbps data capacity</a:t>
            </a:r>
          </a:p>
          <a:p>
            <a:r>
              <a:rPr lang="en-US" dirty="0"/>
              <a:t>For runs of up to 90 meters</a:t>
            </a:r>
          </a:p>
          <a:p>
            <a:r>
              <a:rPr lang="en-US" dirty="0"/>
              <a:t>Solid core cable ideal for structural installations (PVC or Plenum)</a:t>
            </a:r>
          </a:p>
          <a:p>
            <a:r>
              <a:rPr lang="en-US" dirty="0"/>
              <a:t>Stranded cable ideal for patch cables</a:t>
            </a:r>
          </a:p>
          <a:p>
            <a:r>
              <a:rPr lang="en-US" dirty="0"/>
              <a:t>Terminated with RJ-45 connectors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RJ45 connector</a:t>
            </a:r>
          </a:p>
        </p:txBody>
      </p:sp>
      <p:pic>
        <p:nvPicPr>
          <p:cNvPr id="43012" name="Picture 4" descr="rj4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447800"/>
            <a:ext cx="7010400" cy="5241925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connections - Tools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/>
              <a:t>Cat5e cable</a:t>
            </a:r>
          </a:p>
          <a:p>
            <a:r>
              <a:rPr lang="en-US" sz="2600"/>
              <a:t>RJ45 connectors</a:t>
            </a:r>
          </a:p>
          <a:p>
            <a:r>
              <a:rPr lang="en-US" sz="2600"/>
              <a:t>Cable stripper</a:t>
            </a:r>
          </a:p>
          <a:p>
            <a:r>
              <a:rPr lang="en-US" sz="2600"/>
              <a:t>Scissors</a:t>
            </a:r>
          </a:p>
          <a:p>
            <a:r>
              <a:rPr lang="en-US" sz="2600"/>
              <a:t>Crimping tool</a:t>
            </a:r>
          </a:p>
        </p:txBody>
      </p:sp>
      <p:pic>
        <p:nvPicPr>
          <p:cNvPr id="63495" name="Picture 7" descr="crimp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962400" y="1828800"/>
            <a:ext cx="4638675" cy="4638675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3945</TotalTime>
  <Words>931</Words>
  <Application>Microsoft Office PowerPoint</Application>
  <PresentationFormat>On-screen Show (4:3)</PresentationFormat>
  <Paragraphs>164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Futura Md BT</vt:lpstr>
      <vt:lpstr>Times New Roman</vt:lpstr>
      <vt:lpstr>Wingdings</vt:lpstr>
      <vt:lpstr>Network</vt:lpstr>
      <vt:lpstr>ICS 2305: Data Communication</vt:lpstr>
      <vt:lpstr>Overview</vt:lpstr>
      <vt:lpstr>Learning Objectives</vt:lpstr>
      <vt:lpstr>Common network cable types</vt:lpstr>
      <vt:lpstr>UTP characteristics</vt:lpstr>
      <vt:lpstr>UTP categories</vt:lpstr>
      <vt:lpstr>Cat5e cable</vt:lpstr>
      <vt:lpstr>RJ45 connector</vt:lpstr>
      <vt:lpstr>Making connections - Tools</vt:lpstr>
      <vt:lpstr>Cabling  Concepts</vt:lpstr>
      <vt:lpstr>Basics of Networking</vt:lpstr>
      <vt:lpstr>Wiring sequence</vt:lpstr>
      <vt:lpstr>Basics of Networking</vt:lpstr>
      <vt:lpstr>Tools</vt:lpstr>
      <vt:lpstr>Making connections - Steps</vt:lpstr>
      <vt:lpstr>Step 1 – Strip cable end</vt:lpstr>
      <vt:lpstr>Step 2 – Untwist wire ends</vt:lpstr>
      <vt:lpstr>Step 3 – Arrange wires</vt:lpstr>
      <vt:lpstr>Step 4 – Trim wires to size</vt:lpstr>
      <vt:lpstr>Step 5 – Attach connector</vt:lpstr>
      <vt:lpstr>Step 6 - Check</vt:lpstr>
      <vt:lpstr>Step 7 - Crimp</vt:lpstr>
      <vt:lpstr>Step 8 – Test</vt:lpstr>
      <vt:lpstr>PowerPoint Presentation</vt:lpstr>
      <vt:lpstr>Networks building blocks</vt:lpstr>
      <vt:lpstr>Cont …</vt:lpstr>
      <vt:lpstr>Cont …</vt:lpstr>
      <vt:lpstr>Clients and Servers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Cabling</dc:title>
  <dc:creator>Jim Owens</dc:creator>
  <cp:lastModifiedBy>Sylvester Kiptoo</cp:lastModifiedBy>
  <cp:revision>42</cp:revision>
  <dcterms:created xsi:type="dcterms:W3CDTF">2006-08-24T11:56:35Z</dcterms:created>
  <dcterms:modified xsi:type="dcterms:W3CDTF">2019-02-13T15:05:41Z</dcterms:modified>
</cp:coreProperties>
</file>