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21" r:id="rId3"/>
    <p:sldId id="315" r:id="rId4"/>
    <p:sldId id="316" r:id="rId5"/>
    <p:sldId id="317" r:id="rId6"/>
    <p:sldId id="318" r:id="rId7"/>
    <p:sldId id="319" r:id="rId8"/>
    <p:sldId id="320" r:id="rId9"/>
    <p:sldId id="259" r:id="rId10"/>
    <p:sldId id="26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2" r:id="rId47"/>
    <p:sldId id="303" r:id="rId48"/>
    <p:sldId id="31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4BA2C-2267-4777-9BEB-CDB95E763B1E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4D432-8367-40DB-B971-83E031B51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E99DE-4B0B-45F4-9024-74A0A3DE0ED9}" type="slidenum">
              <a:rPr lang="en-US"/>
              <a:pPr/>
              <a:t>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20F14-5F8E-4A78-B229-8F7F2085C22C}" type="slidenum">
              <a:rPr lang="en-US"/>
              <a:pPr/>
              <a:t>17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E2472-E26A-4A19-A393-07B3B6D6F464}" type="slidenum">
              <a:rPr lang="en-US"/>
              <a:pPr/>
              <a:t>18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513E2-8CA2-47E7-A7B5-55A21313BE86}" type="slidenum">
              <a:rPr lang="en-US"/>
              <a:pPr/>
              <a:t>19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509C1-89E5-47A7-B307-B05CD67B5034}" type="slidenum">
              <a:rPr lang="en-US"/>
              <a:pPr/>
              <a:t>20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57F96-C3FA-4076-8556-8C0E76CA151C}" type="slidenum">
              <a:rPr lang="en-US"/>
              <a:pPr/>
              <a:t>21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3C033C-AB2C-4CE0-877D-A6C004BDC457}" type="slidenum">
              <a:rPr lang="en-US"/>
              <a:pPr/>
              <a:t>22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F0D62-CC5C-4862-B513-9C1FD9F3E404}" type="slidenum">
              <a:rPr lang="en-US"/>
              <a:pPr/>
              <a:t>23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5CF0B-85FA-422E-9B88-D86DC99BA741}" type="slidenum">
              <a:rPr lang="en-US"/>
              <a:pPr/>
              <a:t>24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77B51-6CC1-4CEB-8EE7-EB0C6281CA2C}" type="slidenum">
              <a:rPr lang="en-US"/>
              <a:pPr/>
              <a:t>25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0DD9B-ACCA-46CE-B021-4E854ABDCDAF}" type="slidenum">
              <a:rPr lang="en-US"/>
              <a:pPr/>
              <a:t>26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BB79A8-F0AC-4061-BBA2-F52FFDD8B6FB}" type="slidenum">
              <a:rPr lang="en-US"/>
              <a:pPr/>
              <a:t>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51E33-A4ED-43DC-AC5C-D8E5368C26DE}" type="slidenum">
              <a:rPr lang="en-US"/>
              <a:pPr/>
              <a:t>27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3E7817-637D-4D30-AA9C-2E3D46DE2B06}" type="slidenum">
              <a:rPr lang="en-US"/>
              <a:pPr/>
              <a:t>28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BDF946-C857-406E-A434-D68BCC99C1CE}" type="slidenum">
              <a:rPr lang="en-US"/>
              <a:pPr/>
              <a:t>29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7246D8-C6CA-43CB-B1DF-FB6CF786C6E4}" type="slidenum">
              <a:rPr lang="en-US"/>
              <a:pPr/>
              <a:t>30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39C2D6-60BF-40FB-8809-2C7722812132}" type="slidenum">
              <a:rPr lang="en-US"/>
              <a:pPr/>
              <a:t>31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3B830-1F2F-4421-A390-EA91FF4151A5}" type="slidenum">
              <a:rPr lang="en-US"/>
              <a:pPr/>
              <a:t>32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FBB71-56FD-417D-9B30-D826C0BE6E4E}" type="slidenum">
              <a:rPr lang="en-US"/>
              <a:pPr/>
              <a:t>33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013CE9-63F1-4551-B314-A4A1E43D5498}" type="slidenum">
              <a:rPr lang="en-US"/>
              <a:pPr/>
              <a:t>34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054FC-8518-4360-994B-8FD581C24D3C}" type="slidenum">
              <a:rPr lang="en-US"/>
              <a:pPr/>
              <a:t>35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D9F79-5077-4F91-BA24-AAACF110CBB7}" type="slidenum">
              <a:rPr lang="en-US"/>
              <a:pPr/>
              <a:t>36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C947A2-0E41-4492-9E6C-25293B6E58B6}" type="slidenum">
              <a:rPr lang="en-US"/>
              <a:pPr/>
              <a:t>10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0CAB26-018D-41CB-B387-66BD1021EBDB}" type="slidenum">
              <a:rPr lang="en-US"/>
              <a:pPr/>
              <a:t>37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E524A-5DE0-4780-BB69-B5C3D0387776}" type="slidenum">
              <a:rPr lang="en-US"/>
              <a:pPr/>
              <a:t>38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6F887-B22E-4AA8-8053-DC6355625EA1}" type="slidenum">
              <a:rPr lang="en-US"/>
              <a:pPr/>
              <a:t>39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CE396-8666-4F28-AF67-D8ED21081B2B}" type="slidenum">
              <a:rPr lang="en-US"/>
              <a:pPr/>
              <a:t>40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68A17-E518-4567-A0AE-94BF1BC8F2EE}" type="slidenum">
              <a:rPr lang="en-US"/>
              <a:pPr/>
              <a:t>41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D60506-20E8-4623-BFBC-68305EBC45A6}" type="slidenum">
              <a:rPr lang="en-US"/>
              <a:pPr/>
              <a:t>43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855454-3D47-40BD-9E48-D2420B6FEEDB}" type="slidenum">
              <a:rPr lang="en-US"/>
              <a:pPr/>
              <a:t>44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A9706-1117-4847-B68B-671D32200605}" type="slidenum">
              <a:rPr lang="en-US"/>
              <a:pPr/>
              <a:t>45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57B01-F8A9-4A5C-B6B8-C892B516B118}" type="slidenum">
              <a:rPr lang="en-US"/>
              <a:pPr/>
              <a:t>46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6E9DE-C322-433F-B0E3-C9E668915616}" type="slidenum">
              <a:rPr lang="en-US"/>
              <a:pPr/>
              <a:t>47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42EDD8-509D-495E-B48C-4B47CB650459}" type="slidenum">
              <a:rPr lang="en-US"/>
              <a:pPr/>
              <a:t>11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TCP/IP Protocol Suite and IP Addressing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CCNA1 v3 Module 9 DC</a:t>
            </a: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98A7F-D911-4038-B228-48440F60A5B6}" type="slidenum">
              <a:rPr lang="en-GB"/>
              <a:pPr/>
              <a:t>48</a:t>
            </a:fld>
            <a:endParaRPr lang="en-GB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65D623-1914-4481-A766-EB1CCF678708}" type="slidenum">
              <a:rPr lang="en-US"/>
              <a:pPr/>
              <a:t>12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AC5E79-97EE-4BFA-A136-464057699FAE}" type="slidenum">
              <a:rPr lang="en-US"/>
              <a:pPr/>
              <a:t>13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004A1-B834-4163-ABED-B52D95A7E1A8}" type="slidenum">
              <a:rPr lang="en-US"/>
              <a:pPr/>
              <a:t>14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A862A6-3156-4FE3-A2E1-B3DD78209959}" type="slidenum">
              <a:rPr lang="en-US"/>
              <a:pPr/>
              <a:t>15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96315-1906-4E8F-AC53-CF4B8E0ECA9B}" type="slidenum">
              <a:rPr lang="en-US"/>
              <a:pPr/>
              <a:t>16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3476-89FC-4EDE-94B5-1870BFFA99C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635-E887-4C6F-9A95-75F69106C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3476-89FC-4EDE-94B5-1870BFFA99C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635-E887-4C6F-9A95-75F69106C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3476-89FC-4EDE-94B5-1870BFFA99C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635-E887-4C6F-9A95-75F69106C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609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73BCBF3-907B-44D3-8D05-9776BF031A9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3476-89FC-4EDE-94B5-1870BFFA99C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635-E887-4C6F-9A95-75F69106C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3476-89FC-4EDE-94B5-1870BFFA99C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635-E887-4C6F-9A95-75F69106C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3476-89FC-4EDE-94B5-1870BFFA99C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635-E887-4C6F-9A95-75F69106C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3476-89FC-4EDE-94B5-1870BFFA99C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635-E887-4C6F-9A95-75F69106C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3476-89FC-4EDE-94B5-1870BFFA99C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635-E887-4C6F-9A95-75F69106C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3476-89FC-4EDE-94B5-1870BFFA99C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635-E887-4C6F-9A95-75F69106C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3476-89FC-4EDE-94B5-1870BFFA99C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635-E887-4C6F-9A95-75F69106C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3476-89FC-4EDE-94B5-1870BFFA99C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7635-E887-4C6F-9A95-75F69106C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3476-89FC-4EDE-94B5-1870BFFA99C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7635-E887-4C6F-9A95-75F69106C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BCT 2305: Data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aseline="0" dirty="0" smtClean="0"/>
              <a:t>Network Layer:</a:t>
            </a:r>
          </a:p>
          <a:p>
            <a:r>
              <a:rPr lang="en-US" baseline="0" dirty="0" smtClean="0"/>
              <a:t>Logical Addressing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C3F530CD-67E6-4157-8E47-119CD9A95460}" type="slidenum">
              <a:rPr lang="en-US"/>
              <a:pPr/>
              <a:t>10</a:t>
            </a:fld>
            <a:endParaRPr lang="en-US"/>
          </a:p>
        </p:txBody>
      </p:sp>
      <p:sp>
        <p:nvSpPr>
          <p:cNvPr id="7171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0" y="381000"/>
            <a:ext cx="858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19.1  </a:t>
            </a:r>
            <a:r>
              <a:rPr lang="en-US" sz="2000" i="1" baseline="0">
                <a:latin typeface="Times New Roman" pitchFamily="18" charset="0"/>
              </a:rPr>
              <a:t>Dotted-decimal notation and binary notation for an IPv4 address</a:t>
            </a:r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17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125" y="2628900"/>
            <a:ext cx="765016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88088D82-719B-4F90-BE0C-5DA1D1EC40EF}" type="slidenum">
              <a:rPr lang="en-US"/>
              <a:pPr/>
              <a:t>11</a:t>
            </a:fld>
            <a:endParaRPr lang="en-US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Change the following IPv4 addresses from binary notation to dotted-decimal notation.</a:t>
            </a: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19.1</a:t>
            </a:r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362200"/>
            <a:ext cx="77152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2253" name="Rectangle 13"/>
          <p:cNvSpPr>
            <a:spLocks noChangeArrowheads="1"/>
          </p:cNvSpPr>
          <p:nvPr/>
        </p:nvSpPr>
        <p:spPr bwMode="auto">
          <a:xfrm>
            <a:off x="228600" y="3581400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800" i="1" baseline="0" dirty="0">
                <a:latin typeface="Times New Roman" pitchFamily="18" charset="0"/>
              </a:rPr>
              <a:t>We replace each group of 8 bits with its equivalent decimal number </a:t>
            </a:r>
            <a:r>
              <a:rPr lang="en-US" sz="2800" i="1" baseline="0" dirty="0" smtClean="0">
                <a:latin typeface="Times New Roman" pitchFamily="18" charset="0"/>
              </a:rPr>
              <a:t> </a:t>
            </a:r>
            <a:r>
              <a:rPr lang="en-US" sz="2800" i="1" baseline="0" dirty="0">
                <a:latin typeface="Times New Roman" pitchFamily="18" charset="0"/>
              </a:rPr>
              <a:t>and add dots for separation.</a:t>
            </a:r>
          </a:p>
        </p:txBody>
      </p:sp>
      <p:pic>
        <p:nvPicPr>
          <p:cNvPr id="1162254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5486400"/>
            <a:ext cx="30718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2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85E2943C-7938-4F59-89D0-C4994409F5AE}" type="slidenum">
              <a:rPr lang="en-US"/>
              <a:pPr/>
              <a:t>12</a:t>
            </a:fld>
            <a:endParaRPr lang="en-US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Change the following IPv4 addresses from dotted-decimal notation to binary notation.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19.2</a:t>
            </a:r>
          </a:p>
        </p:txBody>
      </p:sp>
      <p:pic>
        <p:nvPicPr>
          <p:cNvPr id="12300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09800"/>
            <a:ext cx="2870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4300" name="Rectangle 12"/>
          <p:cNvSpPr>
            <a:spLocks noChangeArrowheads="1"/>
          </p:cNvSpPr>
          <p:nvPr/>
        </p:nvSpPr>
        <p:spPr bwMode="auto">
          <a:xfrm>
            <a:off x="228600" y="3276600"/>
            <a:ext cx="8686800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800" i="1" baseline="0" dirty="0">
                <a:latin typeface="Times New Roman" pitchFamily="18" charset="0"/>
              </a:rPr>
              <a:t>We replace each decimal number with its binary equivalent </a:t>
            </a:r>
          </a:p>
        </p:txBody>
      </p:sp>
      <p:pic>
        <p:nvPicPr>
          <p:cNvPr id="116430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" y="4821238"/>
            <a:ext cx="7277100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3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85A83C12-879F-4215-BF5F-48E90AD72D21}" type="slidenum">
              <a:rPr lang="en-US"/>
              <a:pPr/>
              <a:t>13</a:t>
            </a:fld>
            <a:endParaRPr lang="en-US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Find the error, if any, in the following IPv4 addresses.</a:t>
            </a: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19.3</a:t>
            </a:r>
          </a:p>
        </p:txBody>
      </p:sp>
      <p:pic>
        <p:nvPicPr>
          <p:cNvPr id="1332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163" y="1447800"/>
            <a:ext cx="3602037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6348" name="Rectangle 12"/>
          <p:cNvSpPr>
            <a:spLocks noChangeArrowheads="1"/>
          </p:cNvSpPr>
          <p:nvPr/>
        </p:nvSpPr>
        <p:spPr bwMode="auto">
          <a:xfrm>
            <a:off x="0" y="3657600"/>
            <a:ext cx="8686800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i="1" baseline="0">
                <a:latin typeface="Times New Roman" pitchFamily="18" charset="0"/>
              </a:rPr>
              <a:t> There must be no leading zero (045).</a:t>
            </a: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i="1" baseline="0">
                <a:latin typeface="Times New Roman" pitchFamily="18" charset="0"/>
              </a:rPr>
              <a:t> There can be no more than four numbers.</a:t>
            </a: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c.</a:t>
            </a:r>
            <a:r>
              <a:rPr lang="en-US" sz="2800" i="1" baseline="0">
                <a:latin typeface="Times New Roman" pitchFamily="18" charset="0"/>
              </a:rPr>
              <a:t> Each number needs to be less than or equal to 255.</a:t>
            </a: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d.</a:t>
            </a:r>
            <a:r>
              <a:rPr lang="en-US" sz="2800" i="1" baseline="0">
                <a:latin typeface="Times New Roman" pitchFamily="18" charset="0"/>
              </a:rPr>
              <a:t> A mixture of binary notation and dotted-decimal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notation is not allowed.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F546DCF9-ECD7-481C-B029-EC73CC17D558}" type="slidenum">
              <a:rPr lang="en-US"/>
              <a:pPr/>
              <a:t>14</a:t>
            </a:fld>
            <a:endParaRPr lang="en-US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 dirty="0"/>
              <a:t>In </a:t>
            </a:r>
            <a:r>
              <a:rPr lang="en-US" baseline="0" dirty="0" err="1"/>
              <a:t>classful</a:t>
            </a:r>
            <a:r>
              <a:rPr lang="en-US" baseline="0" dirty="0"/>
              <a:t> addressing, the address space is divided into five classes:</a:t>
            </a:r>
          </a:p>
          <a:p>
            <a:pPr algn="ctr"/>
            <a:r>
              <a:rPr lang="en-US" baseline="0" dirty="0"/>
              <a:t>A, B, C, D, and E.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4350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973B48C3-C763-4C90-83B8-818E19A73DB6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82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19.2  </a:t>
            </a:r>
            <a:r>
              <a:rPr lang="en-US" sz="2000" i="1" baseline="0">
                <a:latin typeface="Times New Roman" pitchFamily="18" charset="0"/>
              </a:rPr>
              <a:t>Finding the classes in binary and dotted-decimal notation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536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133600"/>
            <a:ext cx="8226425" cy="28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990600" y="5410200"/>
            <a:ext cx="255428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Class D: multicast</a:t>
            </a:r>
          </a:p>
          <a:p>
            <a:r>
              <a:rPr lang="en-US"/>
              <a:t>Class E: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E5732840-29D4-44CF-85AA-1DA12110FDF1}" type="slidenum">
              <a:rPr lang="en-US"/>
              <a:pPr/>
              <a:t>16</a:t>
            </a:fld>
            <a:endParaRPr lang="en-US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Find the class of each address.</a:t>
            </a: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i="1" baseline="0">
                <a:latin typeface="Times New Roman" pitchFamily="18" charset="0"/>
              </a:rPr>
              <a:t>   </a:t>
            </a:r>
            <a:r>
              <a:rPr lang="en-US" sz="2800" u="sng" baseline="0">
                <a:solidFill>
                  <a:srgbClr val="009900"/>
                </a:solidFill>
                <a:latin typeface="Times New Roman" pitchFamily="18" charset="0"/>
              </a:rPr>
              <a:t>0</a:t>
            </a:r>
            <a:r>
              <a:rPr lang="en-US" sz="2800" b="0" baseline="0">
                <a:latin typeface="Times New Roman" pitchFamily="18" charset="0"/>
              </a:rPr>
              <a:t>0000001 00001011 00001011 11101111</a:t>
            </a: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i="1" baseline="0">
                <a:latin typeface="Times New Roman" pitchFamily="18" charset="0"/>
              </a:rPr>
              <a:t>   </a:t>
            </a:r>
            <a:r>
              <a:rPr lang="en-US" sz="2800" u="sng" baseline="0">
                <a:solidFill>
                  <a:srgbClr val="009900"/>
                </a:solidFill>
                <a:latin typeface="Times New Roman" pitchFamily="18" charset="0"/>
              </a:rPr>
              <a:t>110</a:t>
            </a:r>
            <a:r>
              <a:rPr lang="en-US" sz="2800" b="0" baseline="0">
                <a:latin typeface="Times New Roman" pitchFamily="18" charset="0"/>
              </a:rPr>
              <a:t>00001 10000011 00011011 11111111</a:t>
            </a: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c.</a:t>
            </a:r>
            <a:r>
              <a:rPr lang="en-US" sz="2800" i="1" baseline="0">
                <a:latin typeface="Times New Roman" pitchFamily="18" charset="0"/>
              </a:rPr>
              <a:t>   </a:t>
            </a:r>
            <a:r>
              <a:rPr lang="en-US" sz="2800" u="sng" baseline="0">
                <a:solidFill>
                  <a:srgbClr val="009900"/>
                </a:solidFill>
                <a:latin typeface="Times New Roman" pitchFamily="18" charset="0"/>
              </a:rPr>
              <a:t>14</a:t>
            </a:r>
            <a:r>
              <a:rPr lang="en-US" sz="2800" b="0" baseline="0">
                <a:latin typeface="Times New Roman" pitchFamily="18" charset="0"/>
              </a:rPr>
              <a:t>.23.120.8</a:t>
            </a: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d.</a:t>
            </a:r>
            <a:r>
              <a:rPr lang="en-US" sz="2800" i="1" baseline="0">
                <a:latin typeface="Times New Roman" pitchFamily="18" charset="0"/>
              </a:rPr>
              <a:t>   </a:t>
            </a:r>
            <a:r>
              <a:rPr lang="en-US" sz="2800" u="sng" baseline="0">
                <a:solidFill>
                  <a:srgbClr val="009900"/>
                </a:solidFill>
                <a:latin typeface="Times New Roman" pitchFamily="18" charset="0"/>
              </a:rPr>
              <a:t>252</a:t>
            </a:r>
            <a:r>
              <a:rPr lang="en-US" sz="2800" b="0" baseline="0">
                <a:latin typeface="Times New Roman" pitchFamily="18" charset="0"/>
              </a:rPr>
              <a:t>.5.15.111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19.4</a:t>
            </a:r>
          </a:p>
        </p:txBody>
      </p:sp>
      <p:sp>
        <p:nvSpPr>
          <p:cNvPr id="1168395" name="Rectangle 11"/>
          <p:cNvSpPr>
            <a:spLocks noChangeArrowheads="1"/>
          </p:cNvSpPr>
          <p:nvPr/>
        </p:nvSpPr>
        <p:spPr bwMode="auto">
          <a:xfrm>
            <a:off x="152400" y="3657600"/>
            <a:ext cx="8686800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 baseline="0">
                <a:latin typeface="Times New Roman" pitchFamily="18" charset="0"/>
              </a:rPr>
              <a:t>Solution</a:t>
            </a: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i="1" baseline="0">
                <a:latin typeface="Times New Roman" pitchFamily="18" charset="0"/>
              </a:rPr>
              <a:t> The first bit is 0. This is a class A address.</a:t>
            </a: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i="1" baseline="0">
                <a:latin typeface="Times New Roman" pitchFamily="18" charset="0"/>
              </a:rPr>
              <a:t> The first 2 bits are 1; the third bit is 0. This is a class C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address.</a:t>
            </a: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c.</a:t>
            </a:r>
            <a:r>
              <a:rPr lang="en-US" sz="2800" i="1" baseline="0">
                <a:latin typeface="Times New Roman" pitchFamily="18" charset="0"/>
              </a:rPr>
              <a:t> The first byte is 14; the class is A.</a:t>
            </a: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d.</a:t>
            </a:r>
            <a:r>
              <a:rPr lang="en-US" sz="2800" i="1" baseline="0">
                <a:latin typeface="Times New Roman" pitchFamily="18" charset="0"/>
              </a:rPr>
              <a:t> The first byte is 252; the class is 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3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E23570B1-A9D4-45F3-97A1-FCCCECEA01CB}" type="slidenum">
              <a:rPr lang="en-US"/>
              <a:pPr/>
              <a:t>17</a:t>
            </a:fld>
            <a:endParaRPr lang="en-US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796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 dirty="0">
                <a:solidFill>
                  <a:schemeClr val="folHlink"/>
                </a:solidFill>
                <a:latin typeface="Times New Roman" pitchFamily="18" charset="0"/>
              </a:rPr>
              <a:t>Table 19.1  </a:t>
            </a:r>
            <a:r>
              <a:rPr lang="en-US" sz="2000" i="1" baseline="0" dirty="0">
                <a:latin typeface="Times New Roman" pitchFamily="18" charset="0"/>
              </a:rPr>
              <a:t>Number of blocks and block size in </a:t>
            </a:r>
            <a:r>
              <a:rPr lang="en-US" sz="2000" i="1" baseline="0" dirty="0" err="1">
                <a:latin typeface="Times New Roman" pitchFamily="18" charset="0"/>
              </a:rPr>
              <a:t>classful</a:t>
            </a:r>
            <a:r>
              <a:rPr lang="en-US" sz="2000" i="1" baseline="0" dirty="0">
                <a:latin typeface="Times New Roman" pitchFamily="18" charset="0"/>
              </a:rPr>
              <a:t> IPv4 addressing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293938"/>
            <a:ext cx="8026400" cy="235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A224EB21-CA68-4CB6-AD1B-CC3C53C26B9E}" type="slidenum">
              <a:rPr lang="en-US"/>
              <a:pPr/>
              <a:t>18</a:t>
            </a:fld>
            <a:endParaRPr lang="en-US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 dirty="0"/>
              <a:t>In </a:t>
            </a:r>
            <a:r>
              <a:rPr lang="en-US" baseline="0" dirty="0" err="1"/>
              <a:t>classful</a:t>
            </a:r>
            <a:r>
              <a:rPr lang="en-US" baseline="0" dirty="0"/>
              <a:t> addressing, a large part of the available addresses were wasted.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8446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47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EE071AD4-D291-4E75-B718-8C2449FE7EFB}" type="slidenum">
              <a:rPr lang="en-US"/>
              <a:pPr/>
              <a:t>19</a:t>
            </a:fld>
            <a:endParaRPr lang="en-US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646331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 dirty="0"/>
              <a:t>Classful addressing, which is almost obsolete, is replaced with classless addressing</a:t>
            </a:r>
            <a:r>
              <a:rPr lang="en-US" baseline="0" dirty="0" smtClean="0"/>
              <a:t>.  </a:t>
            </a:r>
            <a:r>
              <a:rPr lang="en-US" dirty="0" smtClean="0"/>
              <a:t>CIDR prefix</a:t>
            </a:r>
            <a:endParaRPr lang="en-US" baseline="0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9470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F17C8BD2-9432-4E91-8747-9EC2C4402DF3}" type="slidenum">
              <a:rPr lang="en-US"/>
              <a:pPr/>
              <a:t>2</a:t>
            </a:fld>
            <a:endParaRPr lang="en-US"/>
          </a:p>
        </p:txBody>
      </p:sp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aseline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2242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aseline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en-US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IPv4 ADDRESSES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 baseline="0"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800" y="1600200"/>
            <a:ext cx="8229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 </a:t>
            </a:r>
            <a:r>
              <a:rPr lang="en-US" sz="2800" i="1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IPv4 address</a:t>
            </a:r>
            <a:r>
              <a:rPr lang="en-US" sz="2800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is a </a:t>
            </a:r>
            <a:r>
              <a:rPr lang="en-US" sz="2800" i="1" baseline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32-bit</a:t>
            </a:r>
            <a:r>
              <a:rPr lang="en-US" sz="2800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address that uniquely and universally defines the connection of a device (for example, a computer or a router) to the Internet.</a:t>
            </a:r>
          </a:p>
        </p:txBody>
      </p:sp>
      <p:sp>
        <p:nvSpPr>
          <p:cNvPr id="5127" name="Rectangle 29"/>
          <p:cNvSpPr>
            <a:spLocks noChangeArrowheads="1"/>
          </p:cNvSpPr>
          <p:nvPr/>
        </p:nvSpPr>
        <p:spPr bwMode="auto">
          <a:xfrm>
            <a:off x="304800" y="3905250"/>
            <a:ext cx="6705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baseline="0" dirty="0">
                <a:solidFill>
                  <a:srgbClr val="0033CC"/>
                </a:solidFill>
                <a:latin typeface="Times New Roman" pitchFamily="18" charset="0"/>
              </a:rPr>
              <a:t>Address Space</a:t>
            </a:r>
            <a:r>
              <a:rPr lang="fr-FR" sz="2400" baseline="0" dirty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 baseline="0" dirty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 baseline="0" dirty="0">
                <a:solidFill>
                  <a:srgbClr val="0033CC"/>
                </a:solidFill>
                <a:latin typeface="Times New Roman" pitchFamily="18" charset="0"/>
              </a:rPr>
              <a:t>Notations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baseline="0" dirty="0">
                <a:solidFill>
                  <a:srgbClr val="0033CC"/>
                </a:solidFill>
                <a:latin typeface="Times New Roman" pitchFamily="18" charset="0"/>
              </a:rPr>
              <a:t>Classful Addressing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baseline="0" dirty="0">
                <a:solidFill>
                  <a:srgbClr val="0033CC"/>
                </a:solidFill>
                <a:latin typeface="Times New Roman" pitchFamily="18" charset="0"/>
              </a:rPr>
              <a:t>Classless Addressing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endParaRPr lang="en-US" sz="2400" baseline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565278" name="Text Box 30"/>
          <p:cNvSpPr txBox="1">
            <a:spLocks noChangeArrowheads="1"/>
          </p:cNvSpPr>
          <p:nvPr/>
        </p:nvSpPr>
        <p:spPr bwMode="auto">
          <a:xfrm>
            <a:off x="317500" y="3429000"/>
            <a:ext cx="3292889" cy="52322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Need to  understand -</a:t>
            </a:r>
            <a:endParaRPr lang="en-US" sz="2800" i="1" u="sng" baseline="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C2AD3519-0975-405C-92F8-199FF2084117}" type="slidenum">
              <a:rPr lang="en-US"/>
              <a:pPr/>
              <a:t>20</a:t>
            </a:fld>
            <a:endParaRPr lang="en-US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55428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In IPv4 addressing, a block of </a:t>
            </a:r>
            <a:br>
              <a:rPr lang="en-US" baseline="0"/>
            </a:br>
            <a:r>
              <a:rPr lang="en-US" baseline="0"/>
              <a:t>addresses can be defined as</a:t>
            </a:r>
          </a:p>
          <a:p>
            <a:pPr algn="ctr"/>
            <a:r>
              <a:rPr lang="en-US" baseline="0"/>
              <a:t>x.y.z.t /</a:t>
            </a:r>
            <a:r>
              <a:rPr lang="en-US" i="1" baseline="0"/>
              <a:t>n</a:t>
            </a:r>
          </a:p>
          <a:p>
            <a:pPr algn="ctr"/>
            <a:r>
              <a:rPr lang="en-US" baseline="0"/>
              <a:t>in which x.y.z.t defines one of the addresses and the /</a:t>
            </a:r>
            <a:r>
              <a:rPr lang="en-US" i="1" baseline="0"/>
              <a:t>n</a:t>
            </a:r>
            <a:r>
              <a:rPr lang="en-US" baseline="0"/>
              <a:t> defines the mask.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20495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  <p:sp>
        <p:nvSpPr>
          <p:cNvPr id="20494" name="TextBox 15"/>
          <p:cNvSpPr txBox="1">
            <a:spLocks noChangeArrowheads="1"/>
          </p:cNvSpPr>
          <p:nvPr/>
        </p:nvSpPr>
        <p:spPr bwMode="auto">
          <a:xfrm>
            <a:off x="685800" y="5867400"/>
            <a:ext cx="8137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rgbClr val="FF0000"/>
                </a:solidFill>
              </a:rPr>
              <a:t>Usually, x.y.z.t is the first address in the address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E0DCCC69-0646-4020-9896-889B0F4D5F3E}" type="slidenum">
              <a:rPr lang="en-US"/>
              <a:pPr/>
              <a:t>21</a:t>
            </a:fld>
            <a:endParaRPr lang="en-US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The first address in the block can be found by setting the rightmost </a:t>
            </a:r>
            <a:br>
              <a:rPr lang="en-US" baseline="0"/>
            </a:br>
            <a:r>
              <a:rPr lang="en-US" baseline="0"/>
              <a:t>32 − </a:t>
            </a:r>
            <a:r>
              <a:rPr lang="en-US" i="1" baseline="0"/>
              <a:t>n</a:t>
            </a:r>
            <a:r>
              <a:rPr lang="en-US" baseline="0"/>
              <a:t> bits to 0s.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21518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9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222A9C7E-33B3-443E-A7AB-C16224EE3AF0}" type="slidenum">
              <a:rPr lang="en-US"/>
              <a:pPr/>
              <a:t>22</a:t>
            </a:fld>
            <a:endParaRPr lang="en-US"/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59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19.3  </a:t>
            </a:r>
            <a:r>
              <a:rPr lang="en-US" sz="2000" i="1" baseline="0">
                <a:latin typeface="Times New Roman" pitchFamily="18" charset="0"/>
              </a:rPr>
              <a:t>A block of 16 addresses granted to a small organization</a:t>
            </a: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253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95400"/>
            <a:ext cx="823595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8600" y="3810000"/>
            <a:ext cx="8686800" cy="1570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i="1" baseline="0">
                <a:latin typeface="Times New Roman" pitchFamily="18" charset="0"/>
              </a:rPr>
              <a:t>We can see that the restrictions are applied to this block. The addresses are contiguous. The number of addresses is a power of 2 (16 = 2</a:t>
            </a:r>
            <a:r>
              <a:rPr lang="en-US" sz="2400" i="1" baseline="30000">
                <a:latin typeface="Times New Roman" pitchFamily="18" charset="0"/>
              </a:rPr>
              <a:t>4</a:t>
            </a:r>
            <a:r>
              <a:rPr lang="en-US" sz="2400" i="1" baseline="0">
                <a:latin typeface="Times New Roman" pitchFamily="18" charset="0"/>
              </a:rPr>
              <a:t>).  This block of IP addresses is represented by:</a:t>
            </a:r>
          </a:p>
          <a:p>
            <a:pPr algn="just"/>
            <a:r>
              <a:rPr lang="en-US" sz="2400" i="1" baseline="0">
                <a:solidFill>
                  <a:srgbClr val="FF0000"/>
                </a:solidFill>
                <a:latin typeface="Times New Roman" pitchFamily="18" charset="0"/>
              </a:rPr>
              <a:t>				205.16.37.32/28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B12E6D82-860A-4F29-B5BF-DA51B5CA7832}" type="slidenum">
              <a:rPr lang="en-US"/>
              <a:pPr/>
              <a:t>23</a:t>
            </a:fld>
            <a:endParaRPr lang="en-US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2489" name="Rectangle 9"/>
          <p:cNvSpPr>
            <a:spLocks noChangeArrowheads="1"/>
          </p:cNvSpPr>
          <p:nvPr/>
        </p:nvSpPr>
        <p:spPr bwMode="auto">
          <a:xfrm>
            <a:off x="228600" y="1000125"/>
            <a:ext cx="8686800" cy="5692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 dirty="0">
                <a:latin typeface="Times New Roman" pitchFamily="18" charset="0"/>
              </a:rPr>
              <a:t>A /28 block of addresses is granted to a small organization. We know that one of the addresses is 205.16.37.39. What is the first address in the block? What is its </a:t>
            </a:r>
            <a:r>
              <a:rPr lang="en-US" sz="2800" i="1" baseline="0" dirty="0" err="1">
                <a:latin typeface="Times New Roman" pitchFamily="18" charset="0"/>
              </a:rPr>
              <a:t>x.y.z.t</a:t>
            </a:r>
            <a:r>
              <a:rPr lang="en-US" sz="2800" i="1" baseline="0" dirty="0">
                <a:latin typeface="Times New Roman" pitchFamily="18" charset="0"/>
              </a:rPr>
              <a:t>/n representation?</a:t>
            </a:r>
          </a:p>
          <a:p>
            <a:pPr algn="just"/>
            <a:endParaRPr lang="en-US" sz="2800" i="1" baseline="0" dirty="0">
              <a:latin typeface="Times New Roman" pitchFamily="18" charset="0"/>
            </a:endParaRPr>
          </a:p>
          <a:p>
            <a:pPr algn="just"/>
            <a:r>
              <a:rPr lang="en-US" sz="2800" i="1" baseline="0" dirty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800" i="1" baseline="0" dirty="0">
                <a:latin typeface="Times New Roman" pitchFamily="18" charset="0"/>
              </a:rPr>
              <a:t>The binary representation of the given address is</a:t>
            </a:r>
          </a:p>
          <a:p>
            <a:pPr algn="ctr"/>
            <a:r>
              <a:rPr lang="en-US" sz="2800" i="1" baseline="0" dirty="0">
                <a:solidFill>
                  <a:schemeClr val="folHlink"/>
                </a:solidFill>
                <a:latin typeface="Times New Roman" pitchFamily="18" charset="0"/>
              </a:rPr>
              <a:t>11001101   00010000   00100101   00100111</a:t>
            </a:r>
          </a:p>
          <a:p>
            <a:r>
              <a:rPr lang="en-US" sz="2800" i="1" baseline="0" dirty="0">
                <a:latin typeface="Times New Roman" pitchFamily="18" charset="0"/>
              </a:rPr>
              <a:t>If we set 32−28 rightmost bits to 0, we get </a:t>
            </a:r>
          </a:p>
          <a:p>
            <a:pPr algn="ctr"/>
            <a:r>
              <a:rPr lang="en-US" sz="2800" i="1" baseline="0" dirty="0">
                <a:solidFill>
                  <a:schemeClr val="folHlink"/>
                </a:solidFill>
                <a:latin typeface="Times New Roman" pitchFamily="18" charset="0"/>
              </a:rPr>
              <a:t>11001101    00010000    00100101   0010000</a:t>
            </a:r>
            <a:r>
              <a:rPr lang="en-US" sz="2800" i="1" baseline="0" dirty="0">
                <a:latin typeface="Times New Roman" pitchFamily="18" charset="0"/>
              </a:rPr>
              <a:t> 0</a:t>
            </a:r>
          </a:p>
          <a:p>
            <a:pPr algn="ctr"/>
            <a:r>
              <a:rPr lang="en-US" sz="2800" i="1" baseline="0" dirty="0">
                <a:latin typeface="Times New Roman" pitchFamily="18" charset="0"/>
              </a:rPr>
              <a:t>or </a:t>
            </a:r>
            <a:br>
              <a:rPr lang="en-US" sz="2800" i="1" baseline="0" dirty="0">
                <a:latin typeface="Times New Roman" pitchFamily="18" charset="0"/>
              </a:rPr>
            </a:br>
            <a:r>
              <a:rPr lang="en-US" sz="2800" i="1" baseline="0" dirty="0">
                <a:solidFill>
                  <a:schemeClr val="folHlink"/>
                </a:solidFill>
                <a:latin typeface="Times New Roman" pitchFamily="18" charset="0"/>
              </a:rPr>
              <a:t>205.16.37.32</a:t>
            </a:r>
            <a:r>
              <a:rPr lang="en-US" sz="2800" i="1" baseline="0" dirty="0">
                <a:latin typeface="Times New Roman" pitchFamily="18" charset="0"/>
              </a:rPr>
              <a:t> </a:t>
            </a:r>
          </a:p>
          <a:p>
            <a:pPr algn="ctr"/>
            <a:r>
              <a:rPr lang="en-US" sz="2800" i="1" baseline="0" dirty="0">
                <a:latin typeface="Times New Roman" pitchFamily="18" charset="0"/>
              </a:rPr>
              <a:t>The block representation is 205.16.37.32/28</a:t>
            </a:r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31E05CB5-9994-4FEB-86FB-2696EC135CF6}" type="slidenum">
              <a:rPr lang="en-US"/>
              <a:pPr/>
              <a:t>24</a:t>
            </a:fld>
            <a:endParaRPr lang="en-US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The last address in the block can be found by setting the rightmost </a:t>
            </a:r>
            <a:br>
              <a:rPr lang="en-US" baseline="0"/>
            </a:br>
            <a:r>
              <a:rPr lang="en-US" baseline="0"/>
              <a:t>32 − n bits to 1s.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24590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5329D5D8-28A8-46C4-923C-A094DBC2628D}" type="slidenum">
              <a:rPr lang="en-US"/>
              <a:pPr/>
              <a:t>25</a:t>
            </a:fld>
            <a:endParaRPr lang="en-US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1174537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4362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Find the last address for the block in Example 19.6.</a:t>
            </a:r>
          </a:p>
          <a:p>
            <a:pPr algn="just"/>
            <a:endParaRPr lang="en-US" sz="2800" i="1" baseline="0">
              <a:latin typeface="Times New Roman" pitchFamily="18" charset="0"/>
            </a:endParaRPr>
          </a:p>
          <a:p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r>
              <a:rPr lang="en-US" sz="2800" i="1" baseline="0">
                <a:latin typeface="Times New Roman" pitchFamily="18" charset="0"/>
              </a:rPr>
              <a:t>The binary representation of the given address is</a:t>
            </a:r>
          </a:p>
          <a:p>
            <a:pPr algn="ctr"/>
            <a:r>
              <a:rPr lang="en-US" sz="2800" i="1" baseline="0">
                <a:solidFill>
                  <a:schemeClr val="folHlink"/>
                </a:solidFill>
                <a:latin typeface="Times New Roman" pitchFamily="18" charset="0"/>
              </a:rPr>
              <a:t>11001101    00010000    00100101    00100111</a:t>
            </a:r>
          </a:p>
          <a:p>
            <a:r>
              <a:rPr lang="en-US" sz="2800" i="1" baseline="0">
                <a:latin typeface="Times New Roman" pitchFamily="18" charset="0"/>
              </a:rPr>
              <a:t>If we set 32 − 28 rightmost bits to 1, we get </a:t>
            </a:r>
          </a:p>
          <a:p>
            <a:pPr algn="ctr"/>
            <a:r>
              <a:rPr lang="en-US" sz="2800" i="1" baseline="0">
                <a:solidFill>
                  <a:schemeClr val="folHlink"/>
                </a:solidFill>
                <a:latin typeface="Times New Roman" pitchFamily="18" charset="0"/>
              </a:rPr>
              <a:t>11001101 00010000 00100101 00101111</a:t>
            </a:r>
            <a:r>
              <a:rPr lang="en-US" sz="2800" i="1" baseline="0">
                <a:latin typeface="Times New Roman" pitchFamily="18" charset="0"/>
              </a:rPr>
              <a:t> </a:t>
            </a:r>
          </a:p>
          <a:p>
            <a:pPr algn="ctr"/>
            <a:r>
              <a:rPr lang="en-US" sz="2800" i="1" baseline="0">
                <a:latin typeface="Times New Roman" pitchFamily="18" charset="0"/>
              </a:rPr>
              <a:t>or </a:t>
            </a:r>
          </a:p>
          <a:p>
            <a:pPr algn="ctr"/>
            <a:r>
              <a:rPr lang="en-US" sz="2800" i="1" baseline="0">
                <a:solidFill>
                  <a:schemeClr val="folHlink"/>
                </a:solidFill>
                <a:latin typeface="Times New Roman" pitchFamily="18" charset="0"/>
              </a:rPr>
              <a:t>205.16.37.47</a:t>
            </a:r>
          </a:p>
          <a:p>
            <a:r>
              <a:rPr lang="en-US" sz="2800" i="1" baseline="0">
                <a:latin typeface="Times New Roman" pitchFamily="18" charset="0"/>
              </a:rPr>
              <a:t>This is actually the block shown in Figure 19.3.</a:t>
            </a:r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2B05D260-8760-4291-9C87-782ABF85DA65}" type="slidenum">
              <a:rPr lang="en-US"/>
              <a:pPr/>
              <a:t>26</a:t>
            </a:fld>
            <a:endParaRPr lang="en-US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The number of addresses in the block can be found by using the formula </a:t>
            </a:r>
            <a:br>
              <a:rPr lang="en-US" baseline="0"/>
            </a:br>
            <a:r>
              <a:rPr lang="en-US" baseline="0"/>
              <a:t>2</a:t>
            </a:r>
            <a:r>
              <a:rPr lang="en-US" baseline="30000"/>
              <a:t>32−n</a:t>
            </a:r>
            <a:r>
              <a:rPr lang="en-US" baseline="0"/>
              <a:t>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26638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39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D2E04FC0-F11A-4E92-BC5F-EA3FF3BD1A46}" type="slidenum">
              <a:rPr lang="en-US"/>
              <a:pPr/>
              <a:t>27</a:t>
            </a:fld>
            <a:endParaRPr lang="en-US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228600" y="914400"/>
            <a:ext cx="8686800" cy="5262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Another way to find the first address, the last address, and the number of addresses is to represent the mask as a 32-bit binary (or 8-digit hexadecimal) number. This is particularly useful when we are writing a program to find these pieces of information. In Example 19.5 the /28 can be represented as </a:t>
            </a:r>
          </a:p>
          <a:p>
            <a:pPr algn="ctr"/>
            <a:r>
              <a:rPr lang="en-US" sz="2800" i="1" baseline="0">
                <a:solidFill>
                  <a:schemeClr val="folHlink"/>
                </a:solidFill>
                <a:latin typeface="Times New Roman" pitchFamily="18" charset="0"/>
              </a:rPr>
              <a:t>11111111  11111111  11111111  11110000</a:t>
            </a:r>
            <a:r>
              <a:rPr lang="en-US" sz="2800" i="1" baseline="0">
                <a:latin typeface="Times New Roman" pitchFamily="18" charset="0"/>
              </a:rPr>
              <a:t> 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(twenty-eight 1s and four 0s). </a:t>
            </a:r>
          </a:p>
          <a:p>
            <a:pPr algn="just"/>
            <a:endParaRPr lang="en-US" sz="2800" i="1" baseline="0">
              <a:latin typeface="Times New Roman" pitchFamily="18" charset="0"/>
            </a:endParaRPr>
          </a:p>
          <a:p>
            <a:pPr algn="just"/>
            <a:r>
              <a:rPr lang="en-US" sz="2800" i="1" baseline="0">
                <a:latin typeface="Times New Roman" pitchFamily="18" charset="0"/>
              </a:rPr>
              <a:t>Find</a:t>
            </a: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i="1" baseline="0">
                <a:latin typeface="Times New Roman" pitchFamily="18" charset="0"/>
              </a:rPr>
              <a:t> The first address</a:t>
            </a: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i="1" baseline="0">
                <a:latin typeface="Times New Roman" pitchFamily="18" charset="0"/>
              </a:rPr>
              <a:t> The last address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12D15E71-5260-42B4-BD5B-F7D0A3B89C74}" type="slidenum">
              <a:rPr lang="en-US"/>
              <a:pPr/>
              <a:t>28</a:t>
            </a:fld>
            <a:endParaRPr lang="en-US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228600" y="12954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800" i="1" baseline="0">
                <a:latin typeface="Times New Roman" pitchFamily="18" charset="0"/>
              </a:rPr>
              <a:t> The first address can be found by ANDing the given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addresses with the mask. ANDing here is done bit by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bit. The result of ANDing 2 bits is 1 if both bits are 1s;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the result is 0 otherwise.</a:t>
            </a: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19.9 (continued)</a:t>
            </a:r>
          </a:p>
        </p:txBody>
      </p:sp>
      <p:pic>
        <p:nvPicPr>
          <p:cNvPr id="2868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3" y="3857625"/>
            <a:ext cx="8034337" cy="13239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7B247357-5F38-43B3-A2AB-C3EBD557C8AE}" type="slidenum">
              <a:rPr lang="en-US"/>
              <a:pPr/>
              <a:t>29</a:t>
            </a:fld>
            <a:endParaRPr lang="en-US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800" i="1" baseline="0">
                <a:latin typeface="Times New Roman" pitchFamily="18" charset="0"/>
              </a:rPr>
              <a:t> The last address can be found by ORing the given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addresses with the complement of the mask. ORing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here is done bit by bit. The result of ORing 2 bits is 0 if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both bits are 0s; the result is 1 otherwise. The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complement of a number is found by changing each 1</a:t>
            </a:r>
            <a:br>
              <a:rPr lang="en-US" sz="2800" i="1" baseline="0">
                <a:latin typeface="Times New Roman" pitchFamily="18" charset="0"/>
              </a:rPr>
            </a:br>
            <a:r>
              <a:rPr lang="en-US" sz="2800" i="1" baseline="0">
                <a:latin typeface="Times New Roman" pitchFamily="18" charset="0"/>
              </a:rPr>
              <a:t>     to 0 and each 0 to 1.</a:t>
            </a:r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19.9 (continued)</a:t>
            </a:r>
          </a:p>
        </p:txBody>
      </p:sp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086225"/>
            <a:ext cx="8702675" cy="13239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DD284-09B0-4A65-A93C-4F8793FE0E54}" type="slidenum">
              <a:rPr lang="en-GB"/>
              <a:pPr/>
              <a:t>3</a:t>
            </a:fld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144000" cy="21336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 typeface="Wingdings" pitchFamily="2" charset="2"/>
              <a:buNone/>
            </a:pPr>
            <a:r>
              <a:rPr lang="en-GB" sz="2000">
                <a:cs typeface="Arial" pitchFamily="34" charset="0"/>
              </a:rPr>
              <a:t>Every IP address has two parts:   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GB" sz="2000">
                <a:cs typeface="Arial" pitchFamily="34" charset="0"/>
              </a:rPr>
              <a:t>Network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GB" sz="2000">
                <a:cs typeface="Arial" pitchFamily="34" charset="0"/>
              </a:rPr>
              <a:t>Host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None/>
            </a:pPr>
            <a:endParaRPr lang="en-GB" sz="2000">
              <a:cs typeface="Arial" pitchFamily="34" charset="0"/>
            </a:endParaRPr>
          </a:p>
          <a:p>
            <a:pPr marL="457200" indent="-457200">
              <a:spcBef>
                <a:spcPct val="0"/>
              </a:spcBef>
            </a:pPr>
            <a:endParaRPr lang="en-GB" sz="2000">
              <a:cs typeface="Arial" pitchFamily="34" charset="0"/>
            </a:endParaRP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381000" y="4495800"/>
          <a:ext cx="8229600" cy="2132013"/>
        </p:xfrm>
        <a:graphic>
          <a:graphicData uri="http://schemas.openxmlformats.org/presentationml/2006/ole">
            <p:oleObj spid="_x0000_s3074" name="Bitmap Image" r:id="rId3" imgW="7020905" imgH="1819529" progId="PBrush">
              <p:embed/>
            </p:oleObj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609600"/>
            <a:ext cx="8915400" cy="2028825"/>
            <a:chOff x="0" y="384"/>
            <a:chExt cx="5616" cy="127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256" y="384"/>
              <a:ext cx="3360" cy="1152"/>
              <a:chOff x="1632" y="1344"/>
              <a:chExt cx="3360" cy="1152"/>
            </a:xfrm>
          </p:grpSpPr>
          <p:graphicFrame>
            <p:nvGraphicFramePr>
              <p:cNvPr id="33797" name="Object 5"/>
              <p:cNvGraphicFramePr>
                <a:graphicFrameLocks noChangeAspect="1"/>
              </p:cNvGraphicFramePr>
              <p:nvPr/>
            </p:nvGraphicFramePr>
            <p:xfrm>
              <a:off x="1650" y="1344"/>
              <a:ext cx="3318" cy="384"/>
            </p:xfrm>
            <a:graphic>
              <a:graphicData uri="http://schemas.openxmlformats.org/presentationml/2006/ole">
                <p:oleObj spid="_x0000_s3077" name="Bitmap Image" r:id="rId4" imgW="5266667" imgH="609524" progId="PBrush">
                  <p:embed/>
                </p:oleObj>
              </a:graphicData>
            </a:graphic>
          </p:graphicFrame>
          <p:graphicFrame>
            <p:nvGraphicFramePr>
              <p:cNvPr id="33798" name="Object 6"/>
              <p:cNvGraphicFramePr>
                <a:graphicFrameLocks noChangeAspect="1"/>
              </p:cNvGraphicFramePr>
              <p:nvPr/>
            </p:nvGraphicFramePr>
            <p:xfrm>
              <a:off x="1644" y="1728"/>
              <a:ext cx="3324" cy="390"/>
            </p:xfrm>
            <a:graphic>
              <a:graphicData uri="http://schemas.openxmlformats.org/presentationml/2006/ole">
                <p:oleObj spid="_x0000_s3078" name="Bitmap Image" r:id="rId5" imgW="5276190" imgH="619211" progId="PBrush">
                  <p:embed/>
                </p:oleObj>
              </a:graphicData>
            </a:graphic>
          </p:graphicFrame>
          <p:graphicFrame>
            <p:nvGraphicFramePr>
              <p:cNvPr id="33799" name="Object 7"/>
              <p:cNvGraphicFramePr>
                <a:graphicFrameLocks noChangeAspect="1"/>
              </p:cNvGraphicFramePr>
              <p:nvPr/>
            </p:nvGraphicFramePr>
            <p:xfrm>
              <a:off x="1632" y="2117"/>
              <a:ext cx="3336" cy="361"/>
            </p:xfrm>
            <a:graphic>
              <a:graphicData uri="http://schemas.openxmlformats.org/presentationml/2006/ole">
                <p:oleObj spid="_x0000_s3079" name="Bitmap Image" r:id="rId6" imgW="5372850" imgH="581106" progId="PBrush">
                  <p:embed/>
                </p:oleObj>
              </a:graphicData>
            </a:graphic>
          </p:graphicFrame>
          <p:sp>
            <p:nvSpPr>
              <p:cNvPr id="33800" name="Rectangle 8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3360" cy="115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0" y="720"/>
              <a:ext cx="2304" cy="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None/>
              </a:pPr>
              <a:r>
                <a:rPr lang="en-GB" b="0">
                  <a:latin typeface="Arial" pitchFamily="34" charset="0"/>
                </a:rPr>
                <a:t>IP addresses are divided into classes A,B and C to define large, medium, and small networks. </a:t>
              </a:r>
            </a:p>
            <a:p>
              <a:endParaRPr lang="en-GB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0" y="2514600"/>
            <a:ext cx="8915400" cy="1676400"/>
            <a:chOff x="0" y="1584"/>
            <a:chExt cx="5616" cy="1056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2256" y="1728"/>
              <a:ext cx="3360" cy="912"/>
              <a:chOff x="1392" y="1872"/>
              <a:chExt cx="3336" cy="912"/>
            </a:xfrm>
          </p:grpSpPr>
          <p:graphicFrame>
            <p:nvGraphicFramePr>
              <p:cNvPr id="33804" name="Object 12"/>
              <p:cNvGraphicFramePr>
                <a:graphicFrameLocks noChangeAspect="1"/>
              </p:cNvGraphicFramePr>
              <p:nvPr/>
            </p:nvGraphicFramePr>
            <p:xfrm>
              <a:off x="1392" y="1872"/>
              <a:ext cx="3336" cy="450"/>
            </p:xfrm>
            <a:graphic>
              <a:graphicData uri="http://schemas.openxmlformats.org/presentationml/2006/ole">
                <p:oleObj spid="_x0000_s3075" name="Bitmap Image" r:id="rId7" imgW="5372850" imgH="714286" progId="PBrush">
                  <p:embed/>
                </p:oleObj>
              </a:graphicData>
            </a:graphic>
          </p:graphicFrame>
          <p:graphicFrame>
            <p:nvGraphicFramePr>
              <p:cNvPr id="33805" name="Object 13"/>
              <p:cNvGraphicFramePr>
                <a:graphicFrameLocks noChangeAspect="1"/>
              </p:cNvGraphicFramePr>
              <p:nvPr/>
            </p:nvGraphicFramePr>
            <p:xfrm>
              <a:off x="1392" y="2304"/>
              <a:ext cx="3330" cy="462"/>
            </p:xfrm>
            <a:graphic>
              <a:graphicData uri="http://schemas.openxmlformats.org/presentationml/2006/ole">
                <p:oleObj spid="_x0000_s3076" name="Bitmap Image" r:id="rId8" imgW="5285714" imgH="733333" progId="PBrush">
                  <p:embed/>
                </p:oleObj>
              </a:graphicData>
            </a:graphic>
          </p:graphicFrame>
          <p:sp>
            <p:nvSpPr>
              <p:cNvPr id="33806" name="Rectangle 14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3312" cy="91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0" y="1584"/>
              <a:ext cx="220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kumimoji="1" lang="en-GB" b="0">
                  <a:latin typeface="Arial" pitchFamily="34" charset="0"/>
                </a:rPr>
                <a:t>The Class D address class was created to enable multicasting.</a:t>
              </a:r>
              <a:endParaRPr kumimoji="1" lang="en-GB" b="0">
                <a:latin typeface="Times New Roman" pitchFamily="18" charset="0"/>
              </a:endParaRPr>
            </a:p>
          </p:txBody>
        </p: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0" y="2208"/>
              <a:ext cx="206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kumimoji="1" lang="en-GB" b="0">
                  <a:latin typeface="Arial" pitchFamily="34" charset="0"/>
                </a:rPr>
                <a:t>IETF</a:t>
              </a:r>
              <a:r>
                <a:rPr kumimoji="1" lang="en-GB" b="0"/>
                <a:t> </a:t>
              </a:r>
              <a:r>
                <a:rPr kumimoji="1" lang="en-GB" b="0">
                  <a:latin typeface="Arial" pitchFamily="34" charset="0"/>
                </a:rPr>
                <a:t>reserves Class E addresses for its own research</a:t>
              </a:r>
              <a:r>
                <a:rPr kumimoji="1" lang="en-GB" b="0"/>
                <a:t>.</a:t>
              </a:r>
              <a:endParaRPr kumimoji="1" lang="en-GB" b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0F8255BE-EE98-4EF7-9F25-5EDEB7BBE4CD}" type="slidenum">
              <a:rPr lang="en-US"/>
              <a:pPr/>
              <a:t>30</a:t>
            </a:fld>
            <a:endParaRPr lang="en-US"/>
          </a:p>
        </p:txBody>
      </p:sp>
      <p:sp>
        <p:nvSpPr>
          <p:cNvPr id="3072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49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19.4  </a:t>
            </a:r>
            <a:r>
              <a:rPr lang="en-US" sz="2000" i="1" baseline="0">
                <a:latin typeface="Times New Roman" pitchFamily="18" charset="0"/>
              </a:rPr>
              <a:t>A network configuration for the block 205.16.37.32/28</a:t>
            </a:r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0"/>
            <a:ext cx="8016875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6195F7E4-1B74-4160-91DB-414927FAE074}" type="slidenum">
              <a:rPr lang="en-US"/>
              <a:pPr/>
              <a:t>31</a:t>
            </a:fld>
            <a:endParaRPr lang="en-US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52888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The first address in a block is </a:t>
            </a:r>
            <a:br>
              <a:rPr lang="en-US" baseline="0"/>
            </a:br>
            <a:r>
              <a:rPr lang="en-US" baseline="0"/>
              <a:t>normally not assigned to any device; </a:t>
            </a:r>
            <a:br>
              <a:rPr lang="en-US" baseline="0"/>
            </a:br>
            <a:r>
              <a:rPr lang="en-US" baseline="0"/>
              <a:t>it is used as the network address that represents the organization </a:t>
            </a:r>
            <a:br>
              <a:rPr lang="en-US" baseline="0"/>
            </a:br>
            <a:r>
              <a:rPr lang="en-US" baseline="0"/>
              <a:t>to the rest of the world.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31758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9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4D21648F-28D3-44D9-90B9-377110A3965A}" type="slidenum">
              <a:rPr lang="en-US"/>
              <a:pPr/>
              <a:t>32</a:t>
            </a:fld>
            <a:endParaRPr lang="en-US"/>
          </a:p>
        </p:txBody>
      </p:sp>
      <p:sp>
        <p:nvSpPr>
          <p:cNvPr id="33795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633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19.6  </a:t>
            </a:r>
            <a:r>
              <a:rPr lang="en-US" sz="2000" i="1" baseline="0">
                <a:latin typeface="Times New Roman" pitchFamily="18" charset="0"/>
              </a:rPr>
              <a:t>hierarchy in IP addressing</a:t>
            </a: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379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9988" y="2470150"/>
            <a:ext cx="68040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D1F57974-2D73-417E-919B-287D33CFDF59}" type="slidenum">
              <a:rPr lang="en-US"/>
              <a:pPr/>
              <a:t>33</a:t>
            </a:fld>
            <a:endParaRPr lang="en-US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457200" y="2133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458788" y="5791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Rectangle 11"/>
          <p:cNvSpPr>
            <a:spLocks noChangeArrowheads="1"/>
          </p:cNvSpPr>
          <p:nvPr/>
        </p:nvSpPr>
        <p:spPr bwMode="auto">
          <a:xfrm>
            <a:off x="495300" y="2225675"/>
            <a:ext cx="8077200" cy="350361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Each address in the block can be considered as a two-level </a:t>
            </a:r>
            <a:br>
              <a:rPr lang="en-US" baseline="0"/>
            </a:br>
            <a:r>
              <a:rPr lang="en-US" baseline="0"/>
              <a:t>hierarchical structure: </a:t>
            </a:r>
            <a:br>
              <a:rPr lang="en-US" baseline="0"/>
            </a:br>
            <a:r>
              <a:rPr lang="en-US" baseline="0"/>
              <a:t>the leftmost </a:t>
            </a:r>
            <a:r>
              <a:rPr lang="en-US" i="1" baseline="0"/>
              <a:t>n</a:t>
            </a:r>
            <a:r>
              <a:rPr lang="en-US" baseline="0"/>
              <a:t> bits (prefix) define </a:t>
            </a:r>
            <a:br>
              <a:rPr lang="en-US" baseline="0"/>
            </a:br>
            <a:r>
              <a:rPr lang="en-US" baseline="0"/>
              <a:t>the network;</a:t>
            </a:r>
          </a:p>
          <a:p>
            <a:pPr algn="ctr"/>
            <a:r>
              <a:rPr lang="en-US" baseline="0"/>
              <a:t>the rightmost 32 − n bits define </a:t>
            </a:r>
            <a:br>
              <a:rPr lang="en-US" baseline="0"/>
            </a:br>
            <a:r>
              <a:rPr lang="en-US" baseline="0"/>
              <a:t>the host.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447800"/>
            <a:ext cx="1143000" cy="566738"/>
            <a:chOff x="1200" y="1248"/>
            <a:chExt cx="720" cy="357"/>
          </a:xfrm>
        </p:grpSpPr>
        <p:pic>
          <p:nvPicPr>
            <p:cNvPr id="34830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31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4CE5530B-53BD-46BB-8D29-EE77189D49A9}" type="slidenum">
              <a:rPr lang="en-US"/>
              <a:pPr/>
              <a:t>34</a:t>
            </a:fld>
            <a:endParaRPr lang="en-US"/>
          </a:p>
        </p:txBody>
      </p:sp>
      <p:sp>
        <p:nvSpPr>
          <p:cNvPr id="3584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26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19.7  </a:t>
            </a:r>
            <a:r>
              <a:rPr lang="en-US" sz="2000" i="1" baseline="0">
                <a:latin typeface="Times New Roman" pitchFamily="18" charset="0"/>
              </a:rPr>
              <a:t>Configuration and addresses in a subnetted network</a:t>
            </a:r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584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023938"/>
            <a:ext cx="6019800" cy="499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8E7AF65C-70A5-40F2-87AD-4D51E8304EF0}" type="slidenum">
              <a:rPr lang="en-US"/>
              <a:pPr/>
              <a:t>35</a:t>
            </a:fld>
            <a:endParaRPr lang="en-US"/>
          </a:p>
        </p:txBody>
      </p:sp>
      <p:sp>
        <p:nvSpPr>
          <p:cNvPr id="36867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8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08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19.8  </a:t>
            </a:r>
            <a:r>
              <a:rPr lang="en-US" sz="2000" i="1" baseline="0">
                <a:latin typeface="Times New Roman" pitchFamily="18" charset="0"/>
              </a:rPr>
              <a:t>Three-level hierarchy in an IPv4 address</a:t>
            </a:r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687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150" y="2600325"/>
            <a:ext cx="8299450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808A547F-AC01-46FA-B5B9-DBAC19671B26}" type="slidenum">
              <a:rPr lang="en-US"/>
              <a:pPr/>
              <a:t>36</a:t>
            </a:fld>
            <a:endParaRPr lang="en-US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4524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i="1" baseline="0">
                <a:latin typeface="Times New Roman" pitchFamily="18" charset="0"/>
              </a:rPr>
              <a:t>An ISP is granted a block of addresses starting with 190.100.0.0/16 (65,536 addresses). The ISP needs to distribute these addresses to three groups of customers as follows:</a:t>
            </a:r>
          </a:p>
          <a:p>
            <a:pPr algn="just"/>
            <a:r>
              <a:rPr lang="en-US" sz="2400" i="1" baseline="0">
                <a:solidFill>
                  <a:schemeClr val="hlink"/>
                </a:solidFill>
                <a:latin typeface="Times New Roman" pitchFamily="18" charset="0"/>
              </a:rPr>
              <a:t>a.</a:t>
            </a:r>
            <a:r>
              <a:rPr lang="en-US" sz="2400" i="1" baseline="0">
                <a:latin typeface="Times New Roman" pitchFamily="18" charset="0"/>
              </a:rPr>
              <a:t> The first group has 64 customers; each needs 256</a:t>
            </a:r>
            <a:br>
              <a:rPr lang="en-US" sz="2400" i="1" baseline="0">
                <a:latin typeface="Times New Roman" pitchFamily="18" charset="0"/>
              </a:rPr>
            </a:br>
            <a:r>
              <a:rPr lang="en-US" sz="2400" i="1" baseline="0">
                <a:latin typeface="Times New Roman" pitchFamily="18" charset="0"/>
              </a:rPr>
              <a:t>     addresses.</a:t>
            </a:r>
          </a:p>
          <a:p>
            <a:pPr algn="just"/>
            <a:r>
              <a:rPr lang="en-US" sz="2400" i="1" baseline="0">
                <a:solidFill>
                  <a:schemeClr val="hlink"/>
                </a:solidFill>
                <a:latin typeface="Times New Roman" pitchFamily="18" charset="0"/>
              </a:rPr>
              <a:t>b.</a:t>
            </a:r>
            <a:r>
              <a:rPr lang="en-US" sz="2400" i="1" baseline="0">
                <a:latin typeface="Times New Roman" pitchFamily="18" charset="0"/>
              </a:rPr>
              <a:t> The second group has 128 customers; each needs 128</a:t>
            </a:r>
            <a:br>
              <a:rPr lang="en-US" sz="2400" i="1" baseline="0">
                <a:latin typeface="Times New Roman" pitchFamily="18" charset="0"/>
              </a:rPr>
            </a:br>
            <a:r>
              <a:rPr lang="en-US" sz="2400" i="1" baseline="0">
                <a:latin typeface="Times New Roman" pitchFamily="18" charset="0"/>
              </a:rPr>
              <a:t>     addresses.</a:t>
            </a:r>
          </a:p>
          <a:p>
            <a:pPr algn="just"/>
            <a:r>
              <a:rPr lang="en-US" sz="2400" i="1" baseline="0">
                <a:solidFill>
                  <a:schemeClr val="hlink"/>
                </a:solidFill>
                <a:latin typeface="Times New Roman" pitchFamily="18" charset="0"/>
              </a:rPr>
              <a:t>c.</a:t>
            </a:r>
            <a:r>
              <a:rPr lang="en-US" sz="2400" i="1" baseline="0">
                <a:latin typeface="Times New Roman" pitchFamily="18" charset="0"/>
              </a:rPr>
              <a:t> The third group has 128 customers; each needs 64</a:t>
            </a:r>
            <a:br>
              <a:rPr lang="en-US" sz="2400" i="1" baseline="0">
                <a:latin typeface="Times New Roman" pitchFamily="18" charset="0"/>
              </a:rPr>
            </a:br>
            <a:r>
              <a:rPr lang="en-US" sz="2400" i="1" baseline="0">
                <a:latin typeface="Times New Roman" pitchFamily="18" charset="0"/>
              </a:rPr>
              <a:t>     addresses.</a:t>
            </a:r>
          </a:p>
          <a:p>
            <a:pPr algn="just"/>
            <a:r>
              <a:rPr lang="en-US" sz="2400" i="1" baseline="0">
                <a:latin typeface="Times New Roman" pitchFamily="18" charset="0"/>
              </a:rPr>
              <a:t>Assume the blocks of IPs are sequentially assigned. Design the subblocks and find out how many addresses are still available after these allocations.</a:t>
            </a:r>
          </a:p>
        </p:txBody>
      </p:sp>
      <p:sp>
        <p:nvSpPr>
          <p:cNvPr id="37899" name="Text Box 10"/>
          <p:cNvSpPr txBox="1">
            <a:spLocks noChangeArrowheads="1"/>
          </p:cNvSpPr>
          <p:nvPr/>
        </p:nvSpPr>
        <p:spPr bwMode="auto">
          <a:xfrm>
            <a:off x="1143000" y="0"/>
            <a:ext cx="26908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DC2D505D-6A28-4720-9CA6-EB51E082E2EE}" type="slidenum">
              <a:rPr lang="en-US"/>
              <a:pPr/>
              <a:t>37</a:t>
            </a:fld>
            <a:endParaRPr lang="en-US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Solution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Figure 19.9 shows the situation.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1143000" y="0"/>
            <a:ext cx="4732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19.10 (continued)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152400" y="22098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Group 1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For this group, each customer needs 256 addresses. This means that 8 (log2 256) bits are needed to define each host. The prefix length is then 32 − 8 = 24. The addresses are</a:t>
            </a:r>
          </a:p>
        </p:txBody>
      </p:sp>
      <p:pic>
        <p:nvPicPr>
          <p:cNvPr id="3892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0775" y="4343400"/>
            <a:ext cx="6902450" cy="187166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633AF2EC-68FF-43CB-82FC-A7286281C7BE}" type="slidenum">
              <a:rPr lang="en-US"/>
              <a:pPr/>
              <a:t>38</a:t>
            </a:fld>
            <a:endParaRPr lang="en-US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1143000" y="0"/>
            <a:ext cx="4732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19.10 (continued)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152400" y="12954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Group 2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For this group, each customer needs 128 addresses. This means that 7 (log2 128) bits are needed to define each host. The prefix length is then 32 − 7 = 25. The addresses are</a:t>
            </a:r>
          </a:p>
        </p:txBody>
      </p:sp>
      <p:pic>
        <p:nvPicPr>
          <p:cNvPr id="3994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9675" y="3730625"/>
            <a:ext cx="6723063" cy="19081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8FBEB4FF-2D65-429A-839B-4A5A15FBD97E}" type="slidenum">
              <a:rPr lang="en-US"/>
              <a:pPr/>
              <a:t>39</a:t>
            </a:fld>
            <a:endParaRPr lang="en-US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1143000" y="0"/>
            <a:ext cx="4732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Example 19.10 (continued)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152400" y="838200"/>
            <a:ext cx="8686800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solidFill>
                  <a:schemeClr val="hlink"/>
                </a:solidFill>
                <a:latin typeface="Times New Roman" pitchFamily="18" charset="0"/>
              </a:rPr>
              <a:t>Group 3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For this group, each customer needs 64 addresses. This means that 6 (log</a:t>
            </a:r>
            <a:r>
              <a:rPr lang="en-US" sz="2800" i="1" baseline="-16000">
                <a:latin typeface="Times New Roman" pitchFamily="18" charset="0"/>
              </a:rPr>
              <a:t>2</a:t>
            </a:r>
            <a:r>
              <a:rPr lang="en-US" sz="2800" i="1" baseline="0">
                <a:latin typeface="Times New Roman" pitchFamily="18" charset="0"/>
              </a:rPr>
              <a:t>64) bits are needed to each host. The prefix length is then 32 − 6 = 26. The addresses are</a:t>
            </a:r>
          </a:p>
        </p:txBody>
      </p:sp>
      <p:pic>
        <p:nvPicPr>
          <p:cNvPr id="4097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5700" y="2843213"/>
            <a:ext cx="6831013" cy="1881187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152400" y="4875213"/>
            <a:ext cx="8686800" cy="13731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Number of granted addresses to the ISP: 65,536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Number of allocated addresses by the ISP: 40,960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Number of available addresses: 24,576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3E478-B5C9-4A7A-B356-C5A8CE6BF874}" type="slidenum">
              <a:rPr lang="en-GB"/>
              <a:pPr/>
              <a:t>4</a:t>
            </a:fld>
            <a:endParaRPr lang="en-GB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title"/>
          </p:nvPr>
        </p:nvSpPr>
        <p:spPr>
          <a:xfrm>
            <a:off x="1619250" y="0"/>
            <a:ext cx="6096000" cy="1143000"/>
          </a:xfrm>
        </p:spPr>
        <p:txBody>
          <a:bodyPr/>
          <a:lstStyle/>
          <a:p>
            <a:pPr algn="ctr"/>
            <a:r>
              <a:rPr lang="en-US"/>
              <a:t>Reserved IP Addresses</a:t>
            </a:r>
          </a:p>
        </p:txBody>
      </p:sp>
      <p:pic>
        <p:nvPicPr>
          <p:cNvPr id="34827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211638" y="2133600"/>
            <a:ext cx="4932362" cy="3275013"/>
          </a:xfrm>
          <a:noFill/>
          <a:ln/>
        </p:spPr>
      </p:pic>
      <p:sp>
        <p:nvSpPr>
          <p:cNvPr id="34831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844675"/>
            <a:ext cx="4105275" cy="44640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Certain host addresses are reserved and cannot be assigned to devices on a network. </a:t>
            </a:r>
          </a:p>
          <a:p>
            <a:pPr>
              <a:lnSpc>
                <a:spcPct val="90000"/>
              </a:lnSpc>
            </a:pPr>
            <a:r>
              <a:rPr lang="en-US" sz="2400"/>
              <a:t>An IP address that has binary 0s in all host bit positions is reserved for the </a:t>
            </a:r>
            <a:r>
              <a:rPr lang="en-US" sz="2400" b="1"/>
              <a:t>network address</a:t>
            </a:r>
            <a:r>
              <a:rPr lang="en-US" sz="2400"/>
              <a:t>. </a:t>
            </a:r>
          </a:p>
          <a:p>
            <a:pPr>
              <a:lnSpc>
                <a:spcPct val="90000"/>
              </a:lnSpc>
            </a:pPr>
            <a:r>
              <a:rPr lang="en-US" sz="2400"/>
              <a:t>An IP address that has binary 1s in all host bit positions is reserved for the </a:t>
            </a:r>
            <a:r>
              <a:rPr lang="en-US" sz="2400" b="1"/>
              <a:t>broadcast address</a:t>
            </a:r>
            <a:r>
              <a:rPr lang="en-US" sz="24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A1E67A68-37E1-482D-B712-17752F77051D}" type="slidenum">
              <a:rPr lang="en-US"/>
              <a:pPr/>
              <a:t>40</a:t>
            </a:fld>
            <a:endParaRPr lang="en-US"/>
          </a:p>
        </p:txBody>
      </p:sp>
      <p:sp>
        <p:nvSpPr>
          <p:cNvPr id="41987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8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113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19.9  </a:t>
            </a:r>
            <a:r>
              <a:rPr lang="en-US" sz="2000" i="1" baseline="0">
                <a:latin typeface="Times New Roman" pitchFamily="18" charset="0"/>
              </a:rPr>
              <a:t>An example of address allocation and distribution by an ISP</a:t>
            </a:r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1524000"/>
            <a:ext cx="8428037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19A9444C-BCB6-4B34-A821-0893C0A1D1DD}" type="slidenum">
              <a:rPr lang="en-US"/>
              <a:pPr/>
              <a:t>41</a:t>
            </a:fld>
            <a:endParaRPr lang="en-US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1143000" y="0"/>
            <a:ext cx="5667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Another Example on Subnetting</a:t>
            </a:r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228600" y="1143000"/>
            <a:ext cx="8686800" cy="3970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An ISP needs to allocate three subnets: Subnet 1, Subnet 2, and Subnet 3 with its acquired IP block of 223.1.17.0/24. Subnet 1 is required to support 63 interfaces, Subnet 2 is to support at least 40 interfaces, and Subnet 3 is to support at least 95 interfaces. In addition, values of IP addresses have the relationship: Subnet 1 &lt; Subnet 2 &lt; Subnet 3.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Provide three network addresses ( of the form a.b.c.d/x) that satisfy these constraints.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87288116-9DC0-427E-9E0B-9118F160E496}" type="slidenum">
              <a:rPr lang="en-US"/>
              <a:pPr/>
              <a:t>42</a:t>
            </a:fld>
            <a:endParaRPr lang="en-US"/>
          </a:p>
        </p:txBody>
      </p:sp>
      <p:sp>
        <p:nvSpPr>
          <p:cNvPr id="44035" name="Slide Number Placeholder 1"/>
          <p:cNvSpPr txBox="1">
            <a:spLocks/>
          </p:cNvSpPr>
          <p:nvPr/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sz="2000" baseline="0">
                <a:solidFill>
                  <a:schemeClr val="bg2"/>
                </a:solidFill>
              </a:rPr>
              <a:t>19.</a:t>
            </a:r>
            <a:fld id="{6B091436-C722-432E-BCA9-4A094F1FE9FE}" type="slidenum">
              <a:rPr lang="en-US" sz="2000" baseline="0">
                <a:solidFill>
                  <a:schemeClr val="bg2"/>
                </a:solidFill>
              </a:rPr>
              <a:pPr eaLnBrk="1" hangingPunct="1"/>
              <a:t>42</a:t>
            </a:fld>
            <a:endParaRPr lang="en-US" sz="2000" baseline="0">
              <a:solidFill>
                <a:schemeClr val="bg2"/>
              </a:solidFill>
            </a:endParaRP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404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1143000" y="0"/>
            <a:ext cx="20304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baseline="0">
                <a:solidFill>
                  <a:schemeClr val="hlink"/>
                </a:solidFill>
                <a:latin typeface="Times New Roman" pitchFamily="18" charset="0"/>
              </a:rPr>
              <a:t>Subnetting</a:t>
            </a:r>
          </a:p>
        </p:txBody>
      </p:sp>
      <p:sp>
        <p:nvSpPr>
          <p:cNvPr id="44044" name="Rectangle 10"/>
          <p:cNvSpPr>
            <a:spLocks noChangeArrowheads="1"/>
          </p:cNvSpPr>
          <p:nvPr/>
        </p:nvSpPr>
        <p:spPr bwMode="auto">
          <a:xfrm>
            <a:off x="228600" y="1108075"/>
            <a:ext cx="8686800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sz="2800" i="1" baseline="0">
              <a:latin typeface="Times New Roman" pitchFamily="18" charset="0"/>
            </a:endParaRPr>
          </a:p>
        </p:txBody>
      </p:sp>
      <p:sp>
        <p:nvSpPr>
          <p:cNvPr id="44045" name="Rectangle 10"/>
          <p:cNvSpPr>
            <a:spLocks noChangeArrowheads="1"/>
          </p:cNvSpPr>
          <p:nvPr/>
        </p:nvSpPr>
        <p:spPr bwMode="auto">
          <a:xfrm>
            <a:off x="228600" y="1108075"/>
            <a:ext cx="8686800" cy="3540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 baseline="0">
                <a:latin typeface="Times New Roman" pitchFamily="18" charset="0"/>
              </a:rPr>
              <a:t>223.1.17.0/24,   ip addresses are 2^(32-24) = 256</a:t>
            </a:r>
          </a:p>
          <a:p>
            <a:pPr algn="just"/>
            <a:endParaRPr lang="en-US" sz="2800" i="1" baseline="0">
              <a:latin typeface="Times New Roman" pitchFamily="18" charset="0"/>
            </a:endParaRPr>
          </a:p>
          <a:p>
            <a:pPr algn="just"/>
            <a:r>
              <a:rPr lang="en-US" sz="2800" i="1" baseline="0">
                <a:latin typeface="Times New Roman" pitchFamily="18" charset="0"/>
              </a:rPr>
              <a:t>Subnet 1 needs 2^6=64,                        223.1.17.0/26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		                    last address:  223.1.17.63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Subnet 2 needs 2^6=64,                       223.1.17.64/26</a:t>
            </a:r>
          </a:p>
          <a:p>
            <a:pPr algn="just"/>
            <a:r>
              <a:rPr lang="en-US" sz="2800" i="1" baseline="0">
                <a:latin typeface="Times New Roman" pitchFamily="18" charset="0"/>
              </a:rPr>
              <a:t>                                        last address:  223.1.17.127</a:t>
            </a:r>
          </a:p>
          <a:p>
            <a:pPr algn="just"/>
            <a:endParaRPr lang="en-US" sz="2800" i="1" baseline="0">
              <a:latin typeface="Times New Roman" pitchFamily="18" charset="0"/>
            </a:endParaRPr>
          </a:p>
          <a:p>
            <a:pPr algn="just"/>
            <a:r>
              <a:rPr lang="en-US" sz="2800" i="1" baseline="0">
                <a:latin typeface="Times New Roman" pitchFamily="18" charset="0"/>
              </a:rPr>
              <a:t>Subnet 3 needs 2^7 = 128,                   223.1.17.128/25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E92DB32B-7E23-4939-95D7-F6917E326A86}" type="slidenum">
              <a:rPr lang="en-US"/>
              <a:pPr/>
              <a:t>43</a:t>
            </a:fld>
            <a:endParaRPr 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504950" y="2057400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Table 19.3  </a:t>
            </a:r>
            <a:r>
              <a:rPr lang="en-US" sz="2000" i="1" baseline="0">
                <a:latin typeface="Times New Roman" pitchFamily="18" charset="0"/>
              </a:rPr>
              <a:t>Addresses for private networks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4138" y="2590800"/>
            <a:ext cx="643413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Box 1"/>
          <p:cNvSpPr txBox="1">
            <a:spLocks noChangeArrowheads="1"/>
          </p:cNvSpPr>
          <p:nvPr/>
        </p:nvSpPr>
        <p:spPr bwMode="auto">
          <a:xfrm>
            <a:off x="1354138" y="5334000"/>
            <a:ext cx="6918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aseline="0"/>
              <a:t>Home used wireless router usually uses 192.168.1.0/24 </a:t>
            </a:r>
          </a:p>
          <a:p>
            <a:r>
              <a:rPr lang="en-US" sz="2000" baseline="0"/>
              <a:t>or 192.168.0.0/24 IP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AD7D1739-CE30-4A38-BEA4-DCC04FCF1B2E}" type="slidenum">
              <a:rPr lang="en-US"/>
              <a:pPr/>
              <a:t>44</a:t>
            </a:fld>
            <a:endParaRPr lang="en-US"/>
          </a:p>
        </p:txBody>
      </p:sp>
      <p:sp>
        <p:nvSpPr>
          <p:cNvPr id="4608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39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19.10  </a:t>
            </a:r>
            <a:r>
              <a:rPr lang="en-US" sz="2000" i="1" baseline="0">
                <a:latin typeface="Times New Roman" pitchFamily="18" charset="0"/>
              </a:rPr>
              <a:t>A NAT implementation</a:t>
            </a:r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608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117725"/>
            <a:ext cx="8729663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FAF4F46A-D530-4242-B01C-C713315A0384}" type="slidenum">
              <a:rPr lang="en-US"/>
              <a:pPr/>
              <a:t>45</a:t>
            </a:fld>
            <a:endParaRPr lang="en-US"/>
          </a:p>
        </p:txBody>
      </p:sp>
      <p:sp>
        <p:nvSpPr>
          <p:cNvPr id="47107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8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04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19.11  </a:t>
            </a:r>
            <a:r>
              <a:rPr lang="en-US" sz="2000" i="1" baseline="0">
                <a:latin typeface="Times New Roman" pitchFamily="18" charset="0"/>
              </a:rPr>
              <a:t>Addresses in a NAT</a:t>
            </a:r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71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162175"/>
            <a:ext cx="90138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22765B78-77C4-4AEA-AEA9-5B94FC293318}" type="slidenum">
              <a:rPr lang="en-US"/>
              <a:pPr/>
              <a:t>46</a:t>
            </a:fld>
            <a:endParaRPr lang="en-US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989013" y="1828800"/>
            <a:ext cx="4802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Table 19.4  </a:t>
            </a:r>
            <a:r>
              <a:rPr lang="en-US" sz="2000" i="1" baseline="0">
                <a:latin typeface="Times New Roman" pitchFamily="18" charset="0"/>
              </a:rPr>
              <a:t>Five-column translation table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363" y="2244725"/>
            <a:ext cx="7659687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B3A9BFAF-A005-45EF-AE5B-ADF67691A66F}" type="slidenum">
              <a:rPr lang="en-US"/>
              <a:pPr/>
              <a:t>47</a:t>
            </a:fld>
            <a:endParaRPr lang="en-US"/>
          </a:p>
        </p:txBody>
      </p:sp>
      <p:sp>
        <p:nvSpPr>
          <p:cNvPr id="1076226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aseline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76227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4541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19-2   IPv6 ADDRESSES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 baseline="0">
              <a:latin typeface="Times New Roman" pitchFamily="18" charset="0"/>
            </a:endParaRPr>
          </a:p>
        </p:txBody>
      </p:sp>
      <p:sp>
        <p:nvSpPr>
          <p:cNvPr id="1076229" name="Rectangle 5"/>
          <p:cNvSpPr>
            <a:spLocks noChangeArrowheads="1"/>
          </p:cNvSpPr>
          <p:nvPr/>
        </p:nvSpPr>
        <p:spPr bwMode="auto">
          <a:xfrm>
            <a:off x="304800" y="1524000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Despite all short-term solutions, address depletion is still a long-term problem for the Internet. This and other problems in the IP protocol itself have been the motivation for IPv6. </a:t>
            </a:r>
          </a:p>
        </p:txBody>
      </p:sp>
      <p:sp>
        <p:nvSpPr>
          <p:cNvPr id="50183" name="Line 9"/>
          <p:cNvSpPr>
            <a:spLocks noChangeShapeType="1"/>
          </p:cNvSpPr>
          <p:nvPr/>
        </p:nvSpPr>
        <p:spPr bwMode="auto">
          <a:xfrm>
            <a:off x="419100" y="4556125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Line 10"/>
          <p:cNvSpPr>
            <a:spLocks noChangeShapeType="1"/>
          </p:cNvSpPr>
          <p:nvPr/>
        </p:nvSpPr>
        <p:spPr bwMode="auto">
          <a:xfrm>
            <a:off x="420688" y="5318125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Rectangle 11"/>
          <p:cNvSpPr>
            <a:spLocks noChangeArrowheads="1"/>
          </p:cNvSpPr>
          <p:nvPr/>
        </p:nvSpPr>
        <p:spPr bwMode="auto">
          <a:xfrm>
            <a:off x="457200" y="4648200"/>
            <a:ext cx="8077200" cy="57943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An IPv6 address is 128 bits long.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9100" y="3870325"/>
            <a:ext cx="1143000" cy="566738"/>
            <a:chOff x="1200" y="1248"/>
            <a:chExt cx="720" cy="357"/>
          </a:xfrm>
        </p:grpSpPr>
        <p:pic>
          <p:nvPicPr>
            <p:cNvPr id="50187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661CCA5E-8E8B-4D1D-8726-BE84CC201868}" type="slidenum">
              <a:rPr lang="en-GB"/>
              <a:pPr/>
              <a:t>48</a:t>
            </a:fld>
            <a:endParaRPr lang="en-GB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924175"/>
            <a:ext cx="9144000" cy="731838"/>
          </a:xfrm>
        </p:spPr>
        <p:txBody>
          <a:bodyPr/>
          <a:lstStyle/>
          <a:p>
            <a:pPr algn="ctr"/>
            <a:r>
              <a:rPr lang="en-GB" sz="4000">
                <a:solidFill>
                  <a:srgbClr val="003333"/>
                </a:solidFill>
                <a:latin typeface="Arial" pitchFamily="34" charset="0"/>
                <a:cs typeface="Arial" pitchFamily="34" charset="0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8E35-EE88-49C3-A4B4-1679026EA1EE}" type="slidenum">
              <a:rPr lang="en-GB"/>
              <a:pPr/>
              <a:t>5</a:t>
            </a:fld>
            <a:endParaRPr lang="en-GB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title"/>
          </p:nvPr>
        </p:nvSpPr>
        <p:spPr>
          <a:xfrm>
            <a:off x="1258888" y="0"/>
            <a:ext cx="6096000" cy="914400"/>
          </a:xfrm>
        </p:spPr>
        <p:txBody>
          <a:bodyPr/>
          <a:lstStyle/>
          <a:p>
            <a:pPr algn="ctr"/>
            <a:r>
              <a:rPr lang="en-GB"/>
              <a:t>IP Private Addresses</a:t>
            </a:r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52513"/>
            <a:ext cx="9144000" cy="4114800"/>
          </a:xfrm>
        </p:spPr>
        <p:txBody>
          <a:bodyPr/>
          <a:lstStyle/>
          <a:p>
            <a:r>
              <a:rPr lang="en-US" sz="2400"/>
              <a:t>No two machines that connect to a public network can have the same IP address because public IP addresses are global and standardized</a:t>
            </a:r>
            <a:endParaRPr lang="en-GB" sz="2400" b="1"/>
          </a:p>
          <a:p>
            <a:r>
              <a:rPr lang="en-GB" sz="2400" b="1"/>
              <a:t>Private IP addresses</a:t>
            </a:r>
            <a:r>
              <a:rPr lang="en-GB" sz="2400"/>
              <a:t> are a solution to the problem of the exhaustion of public IP addresses. Addresses that fall within these </a:t>
            </a:r>
            <a:r>
              <a:rPr lang="en-GB" sz="2400" b="1"/>
              <a:t>ranges</a:t>
            </a:r>
            <a:r>
              <a:rPr lang="en-GB" sz="2400"/>
              <a:t> are not routed on the Internet backbone: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5181600"/>
            <a:ext cx="8839200" cy="4114800"/>
          </a:xfrm>
        </p:spPr>
        <p:txBody>
          <a:bodyPr/>
          <a:lstStyle/>
          <a:p>
            <a:r>
              <a:rPr lang="en-GB" sz="2400">
                <a:cs typeface="Arial" pitchFamily="34" charset="0"/>
              </a:rPr>
              <a:t>Connecting a network using private addresses to the Internet requires the usage of NAT</a:t>
            </a:r>
          </a:p>
        </p:txBody>
      </p:sp>
      <p:pic>
        <p:nvPicPr>
          <p:cNvPr id="35854" name="Picture 14" descr="private_i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3789363"/>
            <a:ext cx="718185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1B12-DD45-4D86-BFD7-06C25B84097B}" type="slidenum">
              <a:rPr lang="en-GB"/>
              <a:pPr/>
              <a:t>6</a:t>
            </a:fld>
            <a:endParaRPr lang="en-GB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0"/>
            <a:ext cx="6096000" cy="1143000"/>
          </a:xfrm>
        </p:spPr>
        <p:txBody>
          <a:bodyPr/>
          <a:lstStyle/>
          <a:p>
            <a:pPr algn="ctr"/>
            <a:r>
              <a:rPr lang="en-US"/>
              <a:t>Subnet Mask Address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520113" cy="4114800"/>
          </a:xfrm>
        </p:spPr>
        <p:txBody>
          <a:bodyPr/>
          <a:lstStyle/>
          <a:p>
            <a:r>
              <a:rPr lang="en-US" altLang="en-US" sz="2400"/>
              <a:t>Determines which part of an IP address is the network field and which part is the host field</a:t>
            </a:r>
            <a:r>
              <a:rPr lang="en-GB" altLang="en-US" sz="2400"/>
              <a:t>.</a:t>
            </a:r>
            <a:endParaRPr lang="en-US" altLang="en-US" sz="2400"/>
          </a:p>
          <a:p>
            <a:r>
              <a:rPr lang="en-US" altLang="en-US" sz="2400"/>
              <a:t>Follow these steps to determine the subnet mask:</a:t>
            </a:r>
          </a:p>
          <a:p>
            <a:pPr lvl="1"/>
            <a:r>
              <a:rPr lang="en-US" altLang="en-US" sz="2400"/>
              <a:t>1. Express the subnetwork IP address in binary form.</a:t>
            </a:r>
          </a:p>
          <a:p>
            <a:pPr lvl="1"/>
            <a:r>
              <a:rPr lang="en-US" altLang="en-US" sz="2400"/>
              <a:t>2. Replace the network and subnet portion of the address with all 1s.</a:t>
            </a:r>
          </a:p>
          <a:p>
            <a:pPr lvl="1"/>
            <a:r>
              <a:rPr lang="en-US" altLang="en-US" sz="2400"/>
              <a:t>3. Replace the host portion of the address with all 0s.</a:t>
            </a:r>
          </a:p>
          <a:p>
            <a:pPr lvl="1"/>
            <a:r>
              <a:rPr lang="en-US" altLang="en-US" sz="2400"/>
              <a:t>4. Convert the binary expression back to dotted-decimal notation.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0D808-F1BC-4F9D-BF97-DF869DA771A3}" type="slidenum">
              <a:rPr lang="en-GB"/>
              <a:pPr/>
              <a:t>7</a:t>
            </a:fld>
            <a:endParaRPr lang="en-GB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667226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Establishing the Subnet Mask Address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412875"/>
            <a:ext cx="8135938" cy="1808163"/>
          </a:xfrm>
        </p:spPr>
        <p:txBody>
          <a:bodyPr/>
          <a:lstStyle/>
          <a:p>
            <a:r>
              <a:rPr lang="en-US" sz="2400"/>
              <a:t>To determine the number of bits to be used, the network designer needs to calculate how many hosts the largest subnetwork requires and the number of subnetworks needed. </a:t>
            </a:r>
          </a:p>
          <a:p>
            <a:endParaRPr lang="en-US" sz="2400"/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547813" y="3429000"/>
            <a:ext cx="6624637" cy="26479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776B-BC06-4933-B461-8019BFE4E39A}" type="slidenum">
              <a:rPr lang="en-GB"/>
              <a:pPr/>
              <a:t>8</a:t>
            </a:fld>
            <a:endParaRPr lang="en-GB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6096000" cy="1143000"/>
          </a:xfrm>
        </p:spPr>
        <p:txBody>
          <a:bodyPr/>
          <a:lstStyle/>
          <a:p>
            <a:pPr algn="ctr"/>
            <a:r>
              <a:rPr lang="en-US"/>
              <a:t>Subnetting example</a:t>
            </a:r>
          </a:p>
        </p:txBody>
      </p:sp>
      <p:pic>
        <p:nvPicPr>
          <p:cNvPr id="655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9750" y="2492375"/>
            <a:ext cx="8226425" cy="3003550"/>
          </a:xfr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19.</a:t>
            </a:r>
            <a:fld id="{6385564F-50A6-4012-89CA-B28E8EF9EE32}" type="slidenum">
              <a:rPr lang="en-US"/>
              <a:pPr/>
              <a:t>9</a:t>
            </a:fld>
            <a:endParaRPr lang="en-US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 b="0" baseline="0">
              <a:latin typeface="Tahoma" pitchFamily="34" charset="0"/>
            </a:endParaRPr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322263" y="1824038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323850" y="2586038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360363" y="1916113"/>
            <a:ext cx="8077200" cy="579437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An IPv4 address is 32 bits long.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22263" y="1138238"/>
            <a:ext cx="1143000" cy="566737"/>
            <a:chOff x="1200" y="1248"/>
            <a:chExt cx="720" cy="357"/>
          </a:xfrm>
        </p:grpSpPr>
        <p:pic>
          <p:nvPicPr>
            <p:cNvPr id="6164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5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baseline="0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  <p:sp>
        <p:nvSpPr>
          <p:cNvPr id="6158" name="Line 9"/>
          <p:cNvSpPr>
            <a:spLocks noChangeShapeType="1"/>
          </p:cNvSpPr>
          <p:nvPr/>
        </p:nvSpPr>
        <p:spPr bwMode="auto">
          <a:xfrm>
            <a:off x="319088" y="2879725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9" name="Line 10"/>
          <p:cNvSpPr>
            <a:spLocks noChangeShapeType="1"/>
          </p:cNvSpPr>
          <p:nvPr/>
        </p:nvSpPr>
        <p:spPr bwMode="auto">
          <a:xfrm>
            <a:off x="320675" y="4648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0" name="Rectangle 11"/>
          <p:cNvSpPr>
            <a:spLocks noChangeArrowheads="1"/>
          </p:cNvSpPr>
          <p:nvPr/>
        </p:nvSpPr>
        <p:spPr bwMode="auto">
          <a:xfrm>
            <a:off x="357188" y="2971800"/>
            <a:ext cx="8077200" cy="157003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/>
              <a:t>The IPv4 addresses are unique </a:t>
            </a:r>
            <a:br>
              <a:rPr lang="en-US" baseline="0"/>
            </a:br>
            <a:r>
              <a:rPr lang="en-US" baseline="0"/>
              <a:t>and universal (all nodes connecting Internet must have IP addresses).</a:t>
            </a:r>
          </a:p>
        </p:txBody>
      </p:sp>
      <p:sp>
        <p:nvSpPr>
          <p:cNvPr id="6161" name="Line 9"/>
          <p:cNvSpPr>
            <a:spLocks noChangeShapeType="1"/>
          </p:cNvSpPr>
          <p:nvPr/>
        </p:nvSpPr>
        <p:spPr bwMode="auto">
          <a:xfrm>
            <a:off x="277813" y="4953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2" name="Line 10"/>
          <p:cNvSpPr>
            <a:spLocks noChangeShapeType="1"/>
          </p:cNvSpPr>
          <p:nvPr/>
        </p:nvSpPr>
        <p:spPr bwMode="auto">
          <a:xfrm>
            <a:off x="280988" y="6172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3" name="Rectangle 11"/>
          <p:cNvSpPr>
            <a:spLocks noChangeArrowheads="1"/>
          </p:cNvSpPr>
          <p:nvPr/>
        </p:nvSpPr>
        <p:spPr bwMode="auto">
          <a:xfrm>
            <a:off x="315913" y="5045075"/>
            <a:ext cx="8077200" cy="92333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aseline="0" dirty="0"/>
              <a:t>The address space of IPv4 is </a:t>
            </a:r>
            <a:br>
              <a:rPr lang="en-US" baseline="0" dirty="0"/>
            </a:br>
            <a:r>
              <a:rPr lang="en-US" baseline="0" dirty="0"/>
              <a:t>2</a:t>
            </a:r>
            <a:r>
              <a:rPr lang="en-US" baseline="30000" dirty="0"/>
              <a:t>32</a:t>
            </a:r>
            <a:r>
              <a:rPr lang="en-US" baseline="0" dirty="0"/>
              <a:t>  or  4,294,967,296</a:t>
            </a:r>
            <a:r>
              <a:rPr lang="en-US" baseline="0" dirty="0" smtClean="0"/>
              <a:t>.  But is wasted and also getting depleted. Hence classless</a:t>
            </a:r>
            <a:r>
              <a:rPr lang="en-US" dirty="0" smtClean="0"/>
              <a:t> </a:t>
            </a:r>
            <a:r>
              <a:rPr lang="en-US" baseline="0" dirty="0" smtClean="0"/>
              <a:t>use and … ipv6.</a:t>
            </a:r>
            <a:r>
              <a:rPr lang="en-US" dirty="0" smtClean="0"/>
              <a:t> </a:t>
            </a:r>
            <a:endParaRPr lang="en-US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1571</Words>
  <Application>Microsoft Office PowerPoint</Application>
  <PresentationFormat>On-screen Show (4:3)</PresentationFormat>
  <Paragraphs>266</Paragraphs>
  <Slides>48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Bitmap Image</vt:lpstr>
      <vt:lpstr>BCT 2305: Data Communication</vt:lpstr>
      <vt:lpstr>Slide 2</vt:lpstr>
      <vt:lpstr>Slide 3</vt:lpstr>
      <vt:lpstr>Reserved IP Addresses</vt:lpstr>
      <vt:lpstr>IP Private Addresses</vt:lpstr>
      <vt:lpstr>Subnet Mask Address</vt:lpstr>
      <vt:lpstr>Establishing the Subnet Mask Address</vt:lpstr>
      <vt:lpstr>Subnetting example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Questions?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2306: Computer Networks</dc:title>
  <dc:creator>user</dc:creator>
  <cp:lastModifiedBy>user</cp:lastModifiedBy>
  <cp:revision>3</cp:revision>
  <dcterms:created xsi:type="dcterms:W3CDTF">2013-11-08T05:00:26Z</dcterms:created>
  <dcterms:modified xsi:type="dcterms:W3CDTF">2014-03-05T08:19:53Z</dcterms:modified>
</cp:coreProperties>
</file>