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16" r:id="rId2"/>
  </p:sldMasterIdLst>
  <p:sldIdLst>
    <p:sldId id="40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0" r:id="rId30"/>
    <p:sldId id="303" r:id="rId31"/>
    <p:sldId id="304" r:id="rId32"/>
    <p:sldId id="305" r:id="rId33"/>
    <p:sldId id="306" r:id="rId34"/>
    <p:sldId id="403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9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8" r:id="rId64"/>
    <p:sldId id="349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60" r:id="rId73"/>
    <p:sldId id="361" r:id="rId74"/>
    <p:sldId id="362" r:id="rId75"/>
    <p:sldId id="363" r:id="rId76"/>
    <p:sldId id="364" r:id="rId77"/>
    <p:sldId id="365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81" r:id="rId90"/>
    <p:sldId id="382" r:id="rId91"/>
    <p:sldId id="383" r:id="rId92"/>
    <p:sldId id="384" r:id="rId93"/>
    <p:sldId id="385" r:id="rId94"/>
    <p:sldId id="388" r:id="rId95"/>
    <p:sldId id="391" r:id="rId96"/>
    <p:sldId id="392" r:id="rId97"/>
    <p:sldId id="393" r:id="rId98"/>
    <p:sldId id="394" r:id="rId99"/>
    <p:sldId id="395" r:id="rId100"/>
    <p:sldId id="396" r:id="rId101"/>
    <p:sldId id="397" r:id="rId102"/>
    <p:sldId id="398" r:id="rId103"/>
    <p:sldId id="399" r:id="rId104"/>
    <p:sldId id="400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50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240643" name="Arc 2051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4" name="Arc 2052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5" name="Arc 2053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6" name="AutoShape 2054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47" name="Rectangle 205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48" name="Rectangle 205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0649" name="Rectangle 205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240650" name="Rectangle 205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0651" name="Rectangle 205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0652" name="Rectangle 2060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Arial" pitchFamily="34" charset="0"/>
              </a:rPr>
              <a:t>© N. Ganesan, Ph.D. ,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50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240643" name="Arc 2051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4" name="Arc 2052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5" name="Arc 2053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6" name="AutoShape 2054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47" name="Rectangle 205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48" name="Rectangle 205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0649" name="Rectangle 205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240650" name="Rectangle 205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0651" name="Rectangle 205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0652" name="Rectangle 2060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Arial" pitchFamily="34" charset="0"/>
              </a:rPr>
              <a:t>© N. Ganesan, Ph.D. ,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239619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0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1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2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96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96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6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</a:defRPr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2396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396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239619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0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1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2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96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96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6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</a:defRPr>
            </a:lvl1pPr>
          </a:lstStyle>
          <a:p>
            <a:fld id="{586921B6-A9A0-43A8-B145-6BFE5A0428FB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2396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396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A15C1F9F-9987-4948-8DDF-4E06241DD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70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BCT 2305: Data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Transmission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Spectrum Defined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Available range of frequencies for communication</a:t>
            </a:r>
          </a:p>
          <a:p>
            <a:r>
              <a:rPr lang="en-US" sz="2800"/>
              <a:t>Starts from low frequency communication such as voice and progresses to high frequency communication such as satellite communication</a:t>
            </a:r>
          </a:p>
          <a:p>
            <a:r>
              <a:rPr lang="en-US" sz="2800"/>
              <a:t>The spectrum spans the entire bandwidth of communicable frequencies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Bandwidth Optimization in Video Conferencing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Minimize Windows for maximum efficiency</a:t>
            </a:r>
          </a:p>
          <a:p>
            <a:pPr lvl="1">
              <a:lnSpc>
                <a:spcPct val="90000"/>
              </a:lnSpc>
            </a:pPr>
            <a:r>
              <a:rPr lang="en-US"/>
              <a:t>Transmit less number of pixels in minimized form</a:t>
            </a:r>
          </a:p>
          <a:p>
            <a:pPr>
              <a:lnSpc>
                <a:spcPct val="90000"/>
              </a:lnSpc>
            </a:pPr>
            <a:r>
              <a:rPr lang="en-US"/>
              <a:t>Decrease the resolution</a:t>
            </a:r>
          </a:p>
          <a:p>
            <a:pPr lvl="1">
              <a:lnSpc>
                <a:spcPct val="90000"/>
              </a:lnSpc>
            </a:pPr>
            <a:r>
              <a:rPr lang="en-US"/>
              <a:t>Has the same effect as above</a:t>
            </a:r>
          </a:p>
          <a:p>
            <a:pPr>
              <a:lnSpc>
                <a:spcPct val="90000"/>
              </a:lnSpc>
            </a:pPr>
            <a:r>
              <a:rPr lang="en-US"/>
              <a:t>Decrease the number of colors displayed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Communication Links for Video Conferencing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Possible on analog lines using 56,000 bps transmission speed but not desirable</a:t>
            </a:r>
          </a:p>
          <a:p>
            <a:r>
              <a:rPr lang="en-US"/>
              <a:t>Digital lines are preferred and the guidelines are as follows:</a:t>
            </a:r>
          </a:p>
          <a:p>
            <a:pPr lvl="1"/>
            <a:r>
              <a:rPr lang="en-US"/>
              <a:t>Possible at 128k bps using ISDN lines</a:t>
            </a:r>
          </a:p>
          <a:p>
            <a:pPr lvl="1"/>
            <a:r>
              <a:rPr lang="en-US"/>
              <a:t>Acceptable at 384k bps </a:t>
            </a:r>
          </a:p>
          <a:p>
            <a:pPr lvl="1"/>
            <a:r>
              <a:rPr lang="en-US"/>
              <a:t>1M bps and above offer good quality video transmission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ISDN Line Suitability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ISDN B channels can be assigned on a dynamic basis depending on the bandwidth requirement at any point in time during video conferencing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Conferencing Products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Intel ProShare</a:t>
            </a:r>
          </a:p>
          <a:p>
            <a:r>
              <a:rPr lang="en-US"/>
              <a:t>CU-See Me</a:t>
            </a:r>
          </a:p>
          <a:p>
            <a:r>
              <a:rPr lang="en-US"/>
              <a:t>Picturetel</a:t>
            </a:r>
          </a:p>
          <a:p>
            <a:r>
              <a:rPr lang="en-US"/>
              <a:t>C-phone</a:t>
            </a:r>
          </a:p>
          <a:p>
            <a:r>
              <a:rPr lang="en-US"/>
              <a:t>etc.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Frequency Spectrum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66713" y="2438400"/>
            <a:ext cx="8466137" cy="952500"/>
            <a:chOff x="231" y="1536"/>
            <a:chExt cx="5333" cy="600"/>
          </a:xfrm>
        </p:grpSpPr>
        <p:sp>
          <p:nvSpPr>
            <p:cNvPr id="76803" name="Rectangle 3"/>
            <p:cNvSpPr>
              <a:spLocks noChangeArrowheads="1"/>
            </p:cNvSpPr>
            <p:nvPr/>
          </p:nvSpPr>
          <p:spPr bwMode="auto">
            <a:xfrm>
              <a:off x="388" y="2096"/>
              <a:ext cx="5176" cy="40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31" y="1536"/>
              <a:ext cx="143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Low Frequency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4023" y="1536"/>
              <a:ext cx="14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High Frequency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43200" y="3429000"/>
            <a:ext cx="2668588" cy="2266950"/>
            <a:chOff x="1728" y="2160"/>
            <a:chExt cx="1681" cy="1428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2352" y="2160"/>
              <a:ext cx="1057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Radio</a:t>
              </a:r>
            </a:p>
            <a:p>
              <a:pPr algn="l"/>
              <a:r>
                <a:rPr lang="en-US"/>
                <a:t> Frequency</a:t>
              </a:r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1728" y="3072"/>
              <a:ext cx="758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Coaxial</a:t>
              </a:r>
            </a:p>
            <a:p>
              <a:pPr algn="l"/>
              <a:r>
                <a:rPr lang="en-US"/>
                <a:t>Cable</a:t>
              </a: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 flipV="1">
              <a:off x="2217" y="2313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Text Box 15"/>
            <p:cNvSpPr txBox="1">
              <a:spLocks noChangeArrowheads="1"/>
            </p:cNvSpPr>
            <p:nvPr/>
          </p:nvSpPr>
          <p:spPr bwMode="auto">
            <a:xfrm>
              <a:off x="2624" y="2880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MHz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943600" y="3549650"/>
            <a:ext cx="3200400" cy="1735138"/>
            <a:chOff x="3744" y="2236"/>
            <a:chExt cx="2016" cy="1093"/>
          </a:xfrm>
        </p:grpSpPr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4502" y="2236"/>
              <a:ext cx="1258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Satellite</a:t>
              </a:r>
            </a:p>
            <a:p>
              <a:pPr algn="l"/>
              <a:r>
                <a:rPr lang="en-US"/>
                <a:t>Transmission</a:t>
              </a:r>
            </a:p>
          </p:txBody>
        </p:sp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3744" y="3043"/>
              <a:ext cx="10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Microwave</a:t>
              </a: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 flipV="1">
              <a:off x="4233" y="22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Text Box 16"/>
            <p:cNvSpPr txBox="1">
              <a:spLocks noChangeArrowheads="1"/>
            </p:cNvSpPr>
            <p:nvPr/>
          </p:nvSpPr>
          <p:spPr bwMode="auto">
            <a:xfrm>
              <a:off x="4832" y="283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MHz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36575" y="3611563"/>
            <a:ext cx="1368425" cy="1265237"/>
            <a:chOff x="338" y="2275"/>
            <a:chExt cx="862" cy="797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38" y="2275"/>
              <a:ext cx="676" cy="701"/>
              <a:chOff x="338" y="2275"/>
              <a:chExt cx="676" cy="701"/>
            </a:xfrm>
          </p:grpSpPr>
          <p:sp>
            <p:nvSpPr>
              <p:cNvPr id="76804" name="Rectangle 4"/>
              <p:cNvSpPr>
                <a:spLocks noChangeArrowheads="1"/>
              </p:cNvSpPr>
              <p:nvPr/>
            </p:nvSpPr>
            <p:spPr bwMode="auto">
              <a:xfrm>
                <a:off x="423" y="2275"/>
                <a:ext cx="591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/>
                  <a:t>Voice</a:t>
                </a:r>
              </a:p>
            </p:txBody>
          </p:sp>
          <p:sp>
            <p:nvSpPr>
              <p:cNvPr id="76814" name="Text Box 14"/>
              <p:cNvSpPr txBox="1">
                <a:spLocks noChangeArrowheads="1"/>
              </p:cNvSpPr>
              <p:nvPr/>
            </p:nvSpPr>
            <p:spPr bwMode="auto">
              <a:xfrm>
                <a:off x="338" y="2688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KHz</a:t>
                </a:r>
              </a:p>
            </p:txBody>
          </p:sp>
        </p:grp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Frequency Spectrum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Low-end</a:t>
            </a:r>
          </a:p>
          <a:p>
            <a:pPr lvl="1"/>
            <a:r>
              <a:rPr lang="en-US"/>
              <a:t>Voice band</a:t>
            </a:r>
          </a:p>
          <a:p>
            <a:r>
              <a:rPr lang="en-US"/>
              <a:t>Middle</a:t>
            </a:r>
          </a:p>
          <a:p>
            <a:pPr lvl="1"/>
            <a:r>
              <a:rPr lang="en-US"/>
              <a:t>Microwave</a:t>
            </a:r>
          </a:p>
          <a:p>
            <a:r>
              <a:rPr lang="en-US"/>
              <a:t>High-end</a:t>
            </a:r>
          </a:p>
          <a:p>
            <a:pPr lvl="1"/>
            <a:r>
              <a:rPr lang="en-US"/>
              <a:t>Satellite communication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Bandwidth Definition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107632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Bandwidth, in general, represents a range of frequencies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6800" y="3505200"/>
            <a:ext cx="6967538" cy="1905000"/>
            <a:chOff x="672" y="2208"/>
            <a:chExt cx="4389" cy="1200"/>
          </a:xfrm>
        </p:grpSpPr>
        <p:sp>
          <p:nvSpPr>
            <p:cNvPr id="78852" name="Line 4"/>
            <p:cNvSpPr>
              <a:spLocks noChangeShapeType="1"/>
            </p:cNvSpPr>
            <p:nvPr/>
          </p:nvSpPr>
          <p:spPr bwMode="auto">
            <a:xfrm>
              <a:off x="1382" y="2640"/>
              <a:ext cx="3072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672" y="3120"/>
              <a:ext cx="8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300 MHz</a:t>
              </a:r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4214" y="3120"/>
              <a:ext cx="8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700 MHz</a:t>
              </a:r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1382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4454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1814" y="2208"/>
              <a:ext cx="19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Bandwidth is 400 MHz 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of the Term Bandwidth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specify the communication capacity</a:t>
            </a:r>
          </a:p>
          <a:p>
            <a:pPr lvl="1"/>
            <a:r>
              <a:rPr lang="en-US"/>
              <a:t>A medium such as a coaxial cable is associated with a bandwidth</a:t>
            </a:r>
          </a:p>
          <a:p>
            <a:r>
              <a:rPr lang="en-US"/>
              <a:t>To indicate the bandwidth of a technology</a:t>
            </a:r>
          </a:p>
          <a:p>
            <a:pPr lvl="1"/>
            <a:r>
              <a:rPr lang="en-US"/>
              <a:t>Voice grade circuits have a bandwidth of 4 KHz (0-4000 Hz)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Consideration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Sample at twice the rate of bandwidth for acceptable quality digitization of voice( </a:t>
            </a:r>
            <a:r>
              <a:rPr lang="en-US" dirty="0" err="1"/>
              <a:t>Nynguist</a:t>
            </a:r>
            <a:r>
              <a:rPr lang="en-US" dirty="0"/>
              <a:t> theorem)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Sampling rate for voice transmission is there 8000 Hz</a:t>
            </a:r>
          </a:p>
          <a:p>
            <a:pPr>
              <a:lnSpc>
                <a:spcPct val="90000"/>
              </a:lnSpc>
            </a:pPr>
            <a:r>
              <a:rPr lang="en-US" dirty="0"/>
              <a:t>So if each sample is represented by 8-bits, the bandwidth required for transmission is 64000 bps – Approximately 64K bps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Capacity</a:t>
            </a:r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Bandwidth is indicative of the communication capacity</a:t>
            </a:r>
          </a:p>
          <a:p>
            <a:r>
              <a:rPr lang="en-US"/>
              <a:t>Communication speed is proportional to bandwidth</a:t>
            </a:r>
          </a:p>
          <a:p>
            <a:pPr lvl="1"/>
            <a:r>
              <a:rPr lang="en-US"/>
              <a:t>Shannon's law</a:t>
            </a:r>
          </a:p>
          <a:p>
            <a:r>
              <a:rPr lang="en-US"/>
              <a:t>Units used to represent bandwidth are Hz, bps etc.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Coaxial Cable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238442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Bandwidth of 300 MHz </a:t>
            </a:r>
          </a:p>
          <a:p>
            <a:r>
              <a:rPr lang="en-US"/>
              <a:t>Comparison with twisted pair</a:t>
            </a:r>
          </a:p>
          <a:p>
            <a:pPr lvl="1"/>
            <a:r>
              <a:rPr lang="en-US"/>
              <a:t>Higher bandwidth</a:t>
            </a:r>
          </a:p>
          <a:p>
            <a:pPr lvl="1"/>
            <a:r>
              <a:rPr lang="en-US"/>
              <a:t>Supports faster communication speeds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Limiting Factors on  Communication Speed</a:t>
            </a: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2819400" y="2819400"/>
            <a:ext cx="3302000" cy="25146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>
                <a:solidFill>
                  <a:srgbClr val="FFFFE1"/>
                </a:solidFill>
              </a:rPr>
              <a:t>Communication Speed</a:t>
            </a:r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609600" y="2971800"/>
            <a:ext cx="2209800" cy="22860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FFFFE1"/>
                </a:solidFill>
              </a:rPr>
              <a:t>Bandwidth</a:t>
            </a:r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6172200" y="2895600"/>
            <a:ext cx="2209800" cy="22860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FFFFE1"/>
                </a:solidFill>
              </a:rPr>
              <a:t>Technology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animBg="1" autoUpdateAnimBg="0"/>
      <p:bldP spid="809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1430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Impact of bandwidth and Technology on Communication Speed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Bandwidth limitation</a:t>
            </a:r>
          </a:p>
          <a:p>
            <a:pPr lvl="1"/>
            <a:r>
              <a:rPr lang="en-US"/>
              <a:t>Use better technology such as data compression used in modems to increase speed of communication</a:t>
            </a:r>
          </a:p>
          <a:p>
            <a:r>
              <a:rPr lang="en-US"/>
              <a:t>Bandwidth and technology limitation</a:t>
            </a:r>
          </a:p>
          <a:p>
            <a:pPr lvl="1"/>
            <a:r>
              <a:rPr lang="en-US"/>
              <a:t>Move to higher bandwidth media such as fiber cables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3200400" y="2438400"/>
          <a:ext cx="4168775" cy="3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4" imgW="4168440" imgH="3862080" progId="">
                  <p:embed/>
                </p:oleObj>
              </mc:Choice>
              <mc:Fallback>
                <p:oleObj name="Clip" r:id="rId4" imgW="4168440" imgH="3862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4168775" cy="386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Analog Application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telephone networks</a:t>
            </a:r>
          </a:p>
          <a:p>
            <a:r>
              <a:rPr lang="en-US" dirty="0"/>
              <a:t>Most television broadcasting at present</a:t>
            </a:r>
          </a:p>
          <a:p>
            <a:r>
              <a:rPr lang="en-US" dirty="0"/>
              <a:t>Radio broadcasting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Technology-Areas of Application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Computers</a:t>
            </a:r>
          </a:p>
          <a:p>
            <a:r>
              <a:rPr lang="en-US"/>
              <a:t>New telephone networks</a:t>
            </a:r>
          </a:p>
          <a:p>
            <a:r>
              <a:rPr lang="en-US"/>
              <a:t>Phased introduction of digital television technology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Technology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Basics</a:t>
            </a:r>
          </a:p>
          <a:p>
            <a:pPr lvl="1"/>
            <a:r>
              <a:rPr lang="en-US"/>
              <a:t>Digital signals that could be assigned digital values</a:t>
            </a:r>
          </a:p>
          <a:p>
            <a:r>
              <a:rPr lang="en-US"/>
              <a:t>Digital computer technology</a:t>
            </a:r>
          </a:p>
          <a:p>
            <a:pPr lvl="1"/>
            <a:r>
              <a:rPr lang="en-US"/>
              <a:t>Digital signals </a:t>
            </a:r>
          </a:p>
          <a:p>
            <a:pPr lvl="1"/>
            <a:r>
              <a:rPr lang="en-US"/>
              <a:t>Binary representation</a:t>
            </a:r>
          </a:p>
          <a:p>
            <a:pPr lvl="2"/>
            <a:r>
              <a:rPr lang="en-US"/>
              <a:t>Encoded into ones and zeros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Advantage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Processing using computer technology</a:t>
            </a:r>
          </a:p>
          <a:p>
            <a:r>
              <a:rPr lang="en-US"/>
              <a:t>Programmable services</a:t>
            </a:r>
          </a:p>
          <a:p>
            <a:r>
              <a:rPr lang="en-US"/>
              <a:t>Better quality due to being able to reconstruct exact digital patterns at the receiving end</a:t>
            </a:r>
          </a:p>
          <a:p>
            <a:r>
              <a:rPr lang="en-US"/>
              <a:t>Faster communication speeds are possible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Signal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1676400" y="2444750"/>
            <a:ext cx="0" cy="234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682750" y="4800600"/>
            <a:ext cx="585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2161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1305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28257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37401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4038600" y="388620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520950" y="389255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3435350" y="389255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4267200" y="388620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1981200" y="2286000"/>
            <a:ext cx="3959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1   0  1  1  0  1  0  0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5183188" y="3887788"/>
            <a:ext cx="1597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Pulse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859588" y="4954588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 rot="16140000">
            <a:off x="26194" y="3250406"/>
            <a:ext cx="2535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Signal Strength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3049588" y="5259388"/>
            <a:ext cx="2968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Pulse Duration</a:t>
            </a:r>
          </a:p>
        </p:txBody>
      </p:sp>
      <p:sp>
        <p:nvSpPr>
          <p:cNvPr id="86036" name="AutoShape 20"/>
          <p:cNvSpPr>
            <a:spLocks noChangeArrowheads="1"/>
          </p:cNvSpPr>
          <p:nvPr/>
        </p:nvSpPr>
        <p:spPr bwMode="auto">
          <a:xfrm rot="16200000">
            <a:off x="1454150" y="19875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rgbClr val="FC012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AutoShape 21"/>
          <p:cNvSpPr>
            <a:spLocks noChangeArrowheads="1"/>
          </p:cNvSpPr>
          <p:nvPr/>
        </p:nvSpPr>
        <p:spPr bwMode="auto">
          <a:xfrm>
            <a:off x="7778750" y="45783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rgbClr val="FC012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 for Conversion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Analog-to-Digital Conversation</a:t>
            </a:r>
          </a:p>
          <a:p>
            <a:pPr lvl="1"/>
            <a:r>
              <a:rPr lang="en-US"/>
              <a:t>Connection of a computer to an analog communication line </a:t>
            </a:r>
          </a:p>
          <a:p>
            <a:r>
              <a:rPr lang="en-US"/>
              <a:t>Digital-to-Digital Interface</a:t>
            </a:r>
          </a:p>
          <a:p>
            <a:pPr lvl="1"/>
            <a:r>
              <a:rPr lang="en-US"/>
              <a:t>Connection of a computer to a digital ISDN line</a:t>
            </a:r>
          </a:p>
          <a:p>
            <a:pPr lvl="1"/>
            <a:r>
              <a:rPr lang="en-US"/>
              <a:t>Connection of different networks using a router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Digital-to-Analog Interface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768350" y="2597150"/>
            <a:ext cx="1663700" cy="1130300"/>
          </a:xfrm>
          <a:prstGeom prst="star16">
            <a:avLst>
              <a:gd name="adj" fmla="val 37500"/>
            </a:avLst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>
                <a:solidFill>
                  <a:srgbClr val="081D58"/>
                </a:solidFill>
              </a:rPr>
              <a:t>Comp.</a:t>
            </a:r>
          </a:p>
          <a:p>
            <a:r>
              <a:rPr lang="en-US">
                <a:solidFill>
                  <a:srgbClr val="081D58"/>
                </a:solidFill>
              </a:rPr>
              <a:t>Sys. 1</a:t>
            </a:r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7092950" y="2520950"/>
            <a:ext cx="1663700" cy="1130300"/>
          </a:xfrm>
          <a:prstGeom prst="star16">
            <a:avLst>
              <a:gd name="adj" fmla="val 37500"/>
            </a:avLst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>
                <a:solidFill>
                  <a:srgbClr val="081D58"/>
                </a:solidFill>
              </a:rPr>
              <a:t>Comp.</a:t>
            </a:r>
          </a:p>
          <a:p>
            <a:r>
              <a:rPr lang="en-US">
                <a:solidFill>
                  <a:srgbClr val="081D58"/>
                </a:solidFill>
              </a:rPr>
              <a:t>Sys. 2</a:t>
            </a:r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2978150" y="3054350"/>
            <a:ext cx="1358900" cy="520700"/>
          </a:xfrm>
          <a:prstGeom prst="octagon">
            <a:avLst>
              <a:gd name="adj" fmla="val 29282"/>
            </a:avLst>
          </a:prstGeom>
          <a:solidFill>
            <a:srgbClr val="FFFFE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E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>
                <a:solidFill>
                  <a:srgbClr val="081D58"/>
                </a:solidFill>
              </a:rPr>
              <a:t>Modem</a:t>
            </a:r>
          </a:p>
        </p:txBody>
      </p:sp>
      <p:sp>
        <p:nvSpPr>
          <p:cNvPr id="89096" name="AutoShape 8"/>
          <p:cNvSpPr>
            <a:spLocks noChangeArrowheads="1"/>
          </p:cNvSpPr>
          <p:nvPr/>
        </p:nvSpPr>
        <p:spPr bwMode="auto">
          <a:xfrm>
            <a:off x="5340350" y="3054350"/>
            <a:ext cx="1435100" cy="520700"/>
          </a:xfrm>
          <a:prstGeom prst="octagon">
            <a:avLst>
              <a:gd name="adj" fmla="val 29282"/>
            </a:avLst>
          </a:prstGeom>
          <a:solidFill>
            <a:srgbClr val="FFFFE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E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>
                <a:solidFill>
                  <a:srgbClr val="081D58"/>
                </a:solidFill>
              </a:rPr>
              <a:t>Modem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2260600" y="3276600"/>
            <a:ext cx="660400" cy="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4343400" y="3282950"/>
            <a:ext cx="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6832600" y="3352800"/>
            <a:ext cx="508000" cy="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 flipV="1">
            <a:off x="3733800" y="1981200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V="1">
            <a:off x="5486400" y="1905000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823913" y="4603750"/>
            <a:ext cx="1319212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</a:t>
            </a:r>
          </a:p>
          <a:p>
            <a:pPr algn="l"/>
            <a:r>
              <a:rPr lang="en-US"/>
              <a:t>Serial</a:t>
            </a:r>
          </a:p>
          <a:p>
            <a:pPr algn="l"/>
            <a:r>
              <a:rPr lang="en-US"/>
              <a:t>RS-232C</a:t>
            </a: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6767513" y="4679950"/>
            <a:ext cx="1319212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</a:t>
            </a:r>
          </a:p>
          <a:p>
            <a:pPr algn="l"/>
            <a:r>
              <a:rPr lang="en-US"/>
              <a:t>Serial</a:t>
            </a:r>
          </a:p>
          <a:p>
            <a:pPr algn="l"/>
            <a:r>
              <a:rPr lang="en-US"/>
              <a:t>RS-232C</a:t>
            </a: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3871913" y="4451350"/>
            <a:ext cx="13858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Analog</a:t>
            </a:r>
          </a:p>
          <a:p>
            <a:pPr algn="l"/>
            <a:r>
              <a:rPr lang="en-US"/>
              <a:t>ITU V.90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191000" y="213360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POTS</a:t>
            </a:r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V="1">
            <a:off x="1676400" y="3429000"/>
            <a:ext cx="914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H="1" flipV="1">
            <a:off x="6934200" y="3429000"/>
            <a:ext cx="457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Digital-to-Digital Interface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28600" y="1828800"/>
            <a:ext cx="87630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768350" y="2597150"/>
            <a:ext cx="1663700" cy="1130300"/>
          </a:xfrm>
          <a:prstGeom prst="star16">
            <a:avLst>
              <a:gd name="adj" fmla="val 37500"/>
            </a:avLst>
          </a:prstGeom>
          <a:solidFill>
            <a:srgbClr val="FFFFE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E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 b="1">
                <a:solidFill>
                  <a:schemeClr val="bg1"/>
                </a:solidFill>
              </a:rPr>
              <a:t>Comp.</a:t>
            </a:r>
          </a:p>
          <a:p>
            <a:r>
              <a:rPr lang="en-US" b="1">
                <a:solidFill>
                  <a:schemeClr val="bg1"/>
                </a:solidFill>
              </a:rPr>
              <a:t>Sys. 1</a:t>
            </a:r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7162800" y="2590800"/>
            <a:ext cx="1663700" cy="1130300"/>
          </a:xfrm>
          <a:prstGeom prst="star16">
            <a:avLst>
              <a:gd name="adj" fmla="val 37500"/>
            </a:avLst>
          </a:prstGeom>
          <a:solidFill>
            <a:srgbClr val="FFFFE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E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 b="1">
                <a:solidFill>
                  <a:schemeClr val="bg1"/>
                </a:solidFill>
              </a:rPr>
              <a:t>Comp.</a:t>
            </a:r>
          </a:p>
          <a:p>
            <a:r>
              <a:rPr lang="en-US" b="1">
                <a:solidFill>
                  <a:schemeClr val="bg1"/>
                </a:solidFill>
              </a:rPr>
              <a:t>Sys. 2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95600" y="2819400"/>
            <a:ext cx="1524000" cy="762000"/>
          </a:xfrm>
          <a:prstGeom prst="octagon">
            <a:avLst>
              <a:gd name="adj" fmla="val 29282"/>
            </a:avLst>
          </a:prstGeom>
          <a:solidFill>
            <a:srgbClr val="E9E9FF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9E9FF"/>
            </a:extrusionClr>
          </a:sp3d>
        </p:spPr>
        <p:txBody>
          <a:bodyPr wrap="none" anchor="ctr">
            <a:flatTx/>
          </a:bodyPr>
          <a:lstStyle/>
          <a:p>
            <a:r>
              <a:rPr lang="en-US" b="1">
                <a:solidFill>
                  <a:schemeClr val="bg1"/>
                </a:solidFill>
              </a:rPr>
              <a:t>DSL</a:t>
            </a:r>
          </a:p>
          <a:p>
            <a:r>
              <a:rPr lang="en-US" b="1">
                <a:solidFill>
                  <a:schemeClr val="bg1"/>
                </a:solidFill>
              </a:rPr>
              <a:t>Router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5327650" y="2813050"/>
            <a:ext cx="1511300" cy="762000"/>
          </a:xfrm>
          <a:prstGeom prst="octagon">
            <a:avLst>
              <a:gd name="adj" fmla="val 29282"/>
            </a:avLst>
          </a:prstGeom>
          <a:solidFill>
            <a:srgbClr val="E9E9FF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9E9FF"/>
            </a:extrusionClr>
          </a:sp3d>
        </p:spPr>
        <p:txBody>
          <a:bodyPr wrap="none" anchor="ctr">
            <a:flatTx/>
          </a:bodyPr>
          <a:lstStyle/>
          <a:p>
            <a:r>
              <a:rPr lang="en-US" b="1">
                <a:solidFill>
                  <a:schemeClr val="bg1"/>
                </a:solidFill>
              </a:rPr>
              <a:t>DSL</a:t>
            </a:r>
          </a:p>
          <a:p>
            <a:r>
              <a:rPr lang="en-US" b="1">
                <a:solidFill>
                  <a:schemeClr val="bg1"/>
                </a:solidFill>
              </a:rPr>
              <a:t>Router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2260600" y="3276600"/>
            <a:ext cx="6604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4343400" y="3282950"/>
            <a:ext cx="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6826250" y="3270250"/>
            <a:ext cx="5080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4267200" y="2057400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V="1">
            <a:off x="5486400" y="2057400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823913" y="4603750"/>
            <a:ext cx="16033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</a:t>
            </a:r>
          </a:p>
          <a:p>
            <a:pPr algn="l"/>
            <a:r>
              <a:rPr lang="en-US"/>
              <a:t>IEEE 802.3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6767513" y="4679950"/>
            <a:ext cx="16033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 </a:t>
            </a:r>
          </a:p>
          <a:p>
            <a:pPr algn="l"/>
            <a:r>
              <a:rPr lang="en-US"/>
              <a:t>IEEE 802.3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4343400" y="4419600"/>
            <a:ext cx="15240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/>
              <a:t>Digital Internet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V="1">
            <a:off x="1676400" y="3429000"/>
            <a:ext cx="914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 flipV="1">
            <a:off x="6934200" y="3429000"/>
            <a:ext cx="457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/>
            </a:br>
            <a:r>
              <a:rPr lang="en-US" sz="4000"/>
              <a:t>Digital to Digital Interface</a:t>
            </a:r>
          </a:p>
        </p:txBody>
      </p:sp>
      <p:sp>
        <p:nvSpPr>
          <p:cNvPr id="275461" name="Oval 5"/>
          <p:cNvSpPr>
            <a:spLocks noChangeArrowheads="1"/>
          </p:cNvSpPr>
          <p:nvPr/>
        </p:nvSpPr>
        <p:spPr bwMode="auto">
          <a:xfrm>
            <a:off x="1371600" y="3276600"/>
            <a:ext cx="2209800" cy="16764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Network 2</a:t>
            </a:r>
          </a:p>
        </p:txBody>
      </p:sp>
      <p:sp>
        <p:nvSpPr>
          <p:cNvPr id="275462" name="Oval 6"/>
          <p:cNvSpPr>
            <a:spLocks noChangeArrowheads="1"/>
          </p:cNvSpPr>
          <p:nvPr/>
        </p:nvSpPr>
        <p:spPr bwMode="auto">
          <a:xfrm>
            <a:off x="5486400" y="3429000"/>
            <a:ext cx="2438400" cy="15240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Network 1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276600" y="3810000"/>
            <a:ext cx="2514600" cy="6096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Router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to Digital Interface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general, in digital to digital interface, protocol conversion takes place</a:t>
            </a:r>
          </a:p>
          <a:p>
            <a:pPr lvl="1"/>
            <a:r>
              <a:rPr lang="en-US"/>
              <a:t>Example: Connecting an Ethernet network to a campus backbone network using a router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Information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need to be digitized for computer processing and the transmission of information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Analog Signals: The Basics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758950" y="4114800"/>
            <a:ext cx="61595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V="1">
            <a:off x="1752600" y="2508250"/>
            <a:ext cx="0" cy="34417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Freeform 7"/>
          <p:cNvSpPr>
            <a:spLocks/>
          </p:cNvSpPr>
          <p:nvPr/>
        </p:nvSpPr>
        <p:spPr bwMode="auto">
          <a:xfrm>
            <a:off x="1752600" y="3429000"/>
            <a:ext cx="4284663" cy="1557338"/>
          </a:xfrm>
          <a:custGeom>
            <a:avLst/>
            <a:gdLst/>
            <a:ahLst/>
            <a:cxnLst>
              <a:cxn ang="0">
                <a:pos x="49" y="424"/>
              </a:cxn>
              <a:cxn ang="0">
                <a:pos x="122" y="322"/>
              </a:cxn>
              <a:cxn ang="0">
                <a:pos x="196" y="234"/>
              </a:cxn>
              <a:cxn ang="0">
                <a:pos x="269" y="161"/>
              </a:cxn>
              <a:cxn ang="0">
                <a:pos x="386" y="102"/>
              </a:cxn>
              <a:cxn ang="0">
                <a:pos x="474" y="73"/>
              </a:cxn>
              <a:cxn ang="0">
                <a:pos x="576" y="44"/>
              </a:cxn>
              <a:cxn ang="0">
                <a:pos x="708" y="15"/>
              </a:cxn>
              <a:cxn ang="0">
                <a:pos x="796" y="15"/>
              </a:cxn>
              <a:cxn ang="0">
                <a:pos x="883" y="44"/>
              </a:cxn>
              <a:cxn ang="0">
                <a:pos x="971" y="102"/>
              </a:cxn>
              <a:cxn ang="0">
                <a:pos x="1059" y="132"/>
              </a:cxn>
              <a:cxn ang="0">
                <a:pos x="1117" y="220"/>
              </a:cxn>
              <a:cxn ang="0">
                <a:pos x="1176" y="322"/>
              </a:cxn>
              <a:cxn ang="0">
                <a:pos x="1220" y="410"/>
              </a:cxn>
              <a:cxn ang="0">
                <a:pos x="1264" y="498"/>
              </a:cxn>
              <a:cxn ang="0">
                <a:pos x="1322" y="600"/>
              </a:cxn>
              <a:cxn ang="0">
                <a:pos x="1381" y="688"/>
              </a:cxn>
              <a:cxn ang="0">
                <a:pos x="1454" y="761"/>
              </a:cxn>
              <a:cxn ang="0">
                <a:pos x="1542" y="820"/>
              </a:cxn>
              <a:cxn ang="0">
                <a:pos x="1630" y="893"/>
              </a:cxn>
              <a:cxn ang="0">
                <a:pos x="1732" y="951"/>
              </a:cxn>
              <a:cxn ang="0">
                <a:pos x="1835" y="980"/>
              </a:cxn>
              <a:cxn ang="0">
                <a:pos x="1937" y="980"/>
              </a:cxn>
              <a:cxn ang="0">
                <a:pos x="2039" y="980"/>
              </a:cxn>
              <a:cxn ang="0">
                <a:pos x="2127" y="966"/>
              </a:cxn>
              <a:cxn ang="0">
                <a:pos x="2230" y="922"/>
              </a:cxn>
              <a:cxn ang="0">
                <a:pos x="2405" y="863"/>
              </a:cxn>
              <a:cxn ang="0">
                <a:pos x="2493" y="805"/>
              </a:cxn>
              <a:cxn ang="0">
                <a:pos x="2552" y="717"/>
              </a:cxn>
              <a:cxn ang="0">
                <a:pos x="2581" y="629"/>
              </a:cxn>
              <a:cxn ang="0">
                <a:pos x="2625" y="541"/>
              </a:cxn>
              <a:cxn ang="0">
                <a:pos x="2698" y="424"/>
              </a:cxn>
            </a:cxnLst>
            <a:rect l="0" t="0" r="r" b="b"/>
            <a:pathLst>
              <a:path w="2699" h="981">
                <a:moveTo>
                  <a:pt x="0" y="432"/>
                </a:moveTo>
                <a:lnTo>
                  <a:pt x="49" y="424"/>
                </a:lnTo>
                <a:lnTo>
                  <a:pt x="78" y="380"/>
                </a:lnTo>
                <a:lnTo>
                  <a:pt x="122" y="322"/>
                </a:lnTo>
                <a:lnTo>
                  <a:pt x="166" y="278"/>
                </a:lnTo>
                <a:lnTo>
                  <a:pt x="196" y="234"/>
                </a:lnTo>
                <a:lnTo>
                  <a:pt x="225" y="190"/>
                </a:lnTo>
                <a:lnTo>
                  <a:pt x="269" y="161"/>
                </a:lnTo>
                <a:lnTo>
                  <a:pt x="313" y="132"/>
                </a:lnTo>
                <a:lnTo>
                  <a:pt x="386" y="102"/>
                </a:lnTo>
                <a:lnTo>
                  <a:pt x="430" y="73"/>
                </a:lnTo>
                <a:lnTo>
                  <a:pt x="474" y="73"/>
                </a:lnTo>
                <a:lnTo>
                  <a:pt x="532" y="44"/>
                </a:lnTo>
                <a:lnTo>
                  <a:pt x="576" y="44"/>
                </a:lnTo>
                <a:lnTo>
                  <a:pt x="664" y="29"/>
                </a:lnTo>
                <a:lnTo>
                  <a:pt x="708" y="15"/>
                </a:lnTo>
                <a:lnTo>
                  <a:pt x="752" y="15"/>
                </a:lnTo>
                <a:lnTo>
                  <a:pt x="796" y="15"/>
                </a:lnTo>
                <a:lnTo>
                  <a:pt x="854" y="0"/>
                </a:lnTo>
                <a:lnTo>
                  <a:pt x="883" y="44"/>
                </a:lnTo>
                <a:lnTo>
                  <a:pt x="927" y="73"/>
                </a:lnTo>
                <a:lnTo>
                  <a:pt x="971" y="102"/>
                </a:lnTo>
                <a:lnTo>
                  <a:pt x="1015" y="102"/>
                </a:lnTo>
                <a:lnTo>
                  <a:pt x="1059" y="132"/>
                </a:lnTo>
                <a:lnTo>
                  <a:pt x="1088" y="176"/>
                </a:lnTo>
                <a:lnTo>
                  <a:pt x="1117" y="220"/>
                </a:lnTo>
                <a:lnTo>
                  <a:pt x="1161" y="278"/>
                </a:lnTo>
                <a:lnTo>
                  <a:pt x="1176" y="322"/>
                </a:lnTo>
                <a:lnTo>
                  <a:pt x="1205" y="366"/>
                </a:lnTo>
                <a:lnTo>
                  <a:pt x="1220" y="410"/>
                </a:lnTo>
                <a:lnTo>
                  <a:pt x="1249" y="454"/>
                </a:lnTo>
                <a:lnTo>
                  <a:pt x="1264" y="498"/>
                </a:lnTo>
                <a:lnTo>
                  <a:pt x="1293" y="556"/>
                </a:lnTo>
                <a:lnTo>
                  <a:pt x="1322" y="600"/>
                </a:lnTo>
                <a:lnTo>
                  <a:pt x="1352" y="644"/>
                </a:lnTo>
                <a:lnTo>
                  <a:pt x="1381" y="688"/>
                </a:lnTo>
                <a:lnTo>
                  <a:pt x="1425" y="717"/>
                </a:lnTo>
                <a:lnTo>
                  <a:pt x="1454" y="761"/>
                </a:lnTo>
                <a:lnTo>
                  <a:pt x="1498" y="805"/>
                </a:lnTo>
                <a:lnTo>
                  <a:pt x="1542" y="820"/>
                </a:lnTo>
                <a:lnTo>
                  <a:pt x="1586" y="863"/>
                </a:lnTo>
                <a:lnTo>
                  <a:pt x="1630" y="893"/>
                </a:lnTo>
                <a:lnTo>
                  <a:pt x="1674" y="922"/>
                </a:lnTo>
                <a:lnTo>
                  <a:pt x="1732" y="951"/>
                </a:lnTo>
                <a:lnTo>
                  <a:pt x="1776" y="980"/>
                </a:lnTo>
                <a:lnTo>
                  <a:pt x="1835" y="980"/>
                </a:lnTo>
                <a:lnTo>
                  <a:pt x="1893" y="980"/>
                </a:lnTo>
                <a:lnTo>
                  <a:pt x="1937" y="980"/>
                </a:lnTo>
                <a:lnTo>
                  <a:pt x="1981" y="980"/>
                </a:lnTo>
                <a:lnTo>
                  <a:pt x="2039" y="980"/>
                </a:lnTo>
                <a:lnTo>
                  <a:pt x="2083" y="966"/>
                </a:lnTo>
                <a:lnTo>
                  <a:pt x="2127" y="966"/>
                </a:lnTo>
                <a:lnTo>
                  <a:pt x="2186" y="951"/>
                </a:lnTo>
                <a:lnTo>
                  <a:pt x="2230" y="922"/>
                </a:lnTo>
                <a:lnTo>
                  <a:pt x="2288" y="907"/>
                </a:lnTo>
                <a:lnTo>
                  <a:pt x="2405" y="863"/>
                </a:lnTo>
                <a:lnTo>
                  <a:pt x="2449" y="849"/>
                </a:lnTo>
                <a:lnTo>
                  <a:pt x="2493" y="805"/>
                </a:lnTo>
                <a:lnTo>
                  <a:pt x="2537" y="761"/>
                </a:lnTo>
                <a:lnTo>
                  <a:pt x="2552" y="717"/>
                </a:lnTo>
                <a:lnTo>
                  <a:pt x="2566" y="673"/>
                </a:lnTo>
                <a:lnTo>
                  <a:pt x="2581" y="629"/>
                </a:lnTo>
                <a:lnTo>
                  <a:pt x="2596" y="585"/>
                </a:lnTo>
                <a:lnTo>
                  <a:pt x="2625" y="541"/>
                </a:lnTo>
                <a:lnTo>
                  <a:pt x="2654" y="483"/>
                </a:lnTo>
                <a:lnTo>
                  <a:pt x="2698" y="424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 rot="16200000">
            <a:off x="1263650" y="2101850"/>
            <a:ext cx="596900" cy="368300"/>
          </a:xfrm>
          <a:prstGeom prst="rightArrow">
            <a:avLst>
              <a:gd name="adj1" fmla="val 50000"/>
              <a:gd name="adj2" fmla="val 81042"/>
            </a:avLst>
          </a:prstGeom>
          <a:solidFill>
            <a:srgbClr val="CC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7626350" y="4121150"/>
            <a:ext cx="825500" cy="368300"/>
          </a:xfrm>
          <a:prstGeom prst="rightArrow">
            <a:avLst>
              <a:gd name="adj1" fmla="val 50000"/>
              <a:gd name="adj2" fmla="val 112079"/>
            </a:avLst>
          </a:prstGeom>
          <a:solidFill>
            <a:srgbClr val="CC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35150" y="5175250"/>
            <a:ext cx="4260850" cy="774700"/>
            <a:chOff x="1156" y="3260"/>
            <a:chExt cx="2684" cy="488"/>
          </a:xfrm>
        </p:grpSpPr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>
              <a:off x="1156" y="3552"/>
              <a:ext cx="2680" cy="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 flipV="1">
              <a:off x="3840" y="3260"/>
              <a:ext cx="0" cy="488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1392" y="3312"/>
              <a:ext cx="163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Cycle</a:t>
              </a:r>
            </a:p>
          </p:txBody>
        </p:sp>
      </p:grp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59588" y="4497388"/>
            <a:ext cx="1216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1906588" y="2439988"/>
            <a:ext cx="1825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Signal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3048000"/>
            <a:ext cx="2511425" cy="1060450"/>
            <a:chOff x="1824" y="1920"/>
            <a:chExt cx="1582" cy="668"/>
          </a:xfrm>
        </p:grpSpPr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1968" y="1920"/>
              <a:ext cx="1438" cy="2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Amplitude</a:t>
              </a:r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>
              <a:off x="1824" y="2212"/>
              <a:ext cx="0" cy="376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792788" y="2516188"/>
            <a:ext cx="258921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CCCC"/>
                </a:solidFill>
              </a:rPr>
              <a:t>Frequency = Cycles/Second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0" y="3429000"/>
            <a:ext cx="15255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A typical </a:t>
            </a:r>
          </a:p>
          <a:p>
            <a:r>
              <a:rPr lang="en-US"/>
              <a:t>sine wave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  <p:bldP spid="7067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Information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Alphanumeric data</a:t>
            </a:r>
          </a:p>
          <a:p>
            <a:r>
              <a:rPr lang="en-US"/>
              <a:t>Image</a:t>
            </a:r>
          </a:p>
          <a:p>
            <a:r>
              <a:rPr lang="en-US"/>
              <a:t>Audio</a:t>
            </a:r>
          </a:p>
          <a:p>
            <a:r>
              <a:rPr lang="en-US"/>
              <a:t>Video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7" name="Oval 17"/>
          <p:cNvSpPr>
            <a:spLocks noChangeArrowheads="1"/>
          </p:cNvSpPr>
          <p:nvPr/>
        </p:nvSpPr>
        <p:spPr bwMode="auto">
          <a:xfrm>
            <a:off x="304800" y="2438400"/>
            <a:ext cx="1447800" cy="35814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Information Processing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534988" y="2820988"/>
            <a:ext cx="1673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58788" y="3430588"/>
            <a:ext cx="174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Audio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34988" y="4040188"/>
            <a:ext cx="1825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Image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58788" y="4725988"/>
            <a:ext cx="152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Video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743200" y="3048000"/>
            <a:ext cx="2578100" cy="1816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124200" y="3276600"/>
            <a:ext cx="17494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Digitized and Encoded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6102350" y="3359150"/>
            <a:ext cx="2730500" cy="1435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Digital</a:t>
            </a:r>
          </a:p>
          <a:p>
            <a:r>
              <a:rPr lang="en-US"/>
              <a:t>Transmission</a:t>
            </a:r>
          </a:p>
        </p:txBody>
      </p:sp>
      <p:sp>
        <p:nvSpPr>
          <p:cNvPr id="92179" name="AutoShape 19"/>
          <p:cNvSpPr>
            <a:spLocks noChangeArrowheads="1"/>
          </p:cNvSpPr>
          <p:nvPr/>
        </p:nvSpPr>
        <p:spPr bwMode="auto">
          <a:xfrm>
            <a:off x="1600200" y="38100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80" name="AutoShape 20"/>
          <p:cNvSpPr>
            <a:spLocks noChangeArrowheads="1"/>
          </p:cNvSpPr>
          <p:nvPr/>
        </p:nvSpPr>
        <p:spPr bwMode="auto">
          <a:xfrm>
            <a:off x="5029200" y="37338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Advantages of Digitization</a:t>
            </a:r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can be processed by the computer</a:t>
            </a:r>
          </a:p>
          <a:p>
            <a:r>
              <a:rPr lang="en-US"/>
              <a:t>Easy transmission of information over the Internet and other computer networks</a:t>
            </a:r>
          </a:p>
          <a:p>
            <a:r>
              <a:rPr lang="en-US"/>
              <a:t>Minimize loss of quality during transmission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 of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Digitization Of Alphanumeric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Alphanumeric data is digitized using well established coding systems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Codes Used in the Digitization Of Data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Coding Standards</a:t>
            </a:r>
          </a:p>
          <a:p>
            <a:pPr lvl="1"/>
            <a:r>
              <a:rPr lang="en-US"/>
              <a:t>ASCII </a:t>
            </a:r>
          </a:p>
          <a:p>
            <a:pPr lvl="1"/>
            <a:r>
              <a:rPr lang="en-US"/>
              <a:t>EBCDIC</a:t>
            </a:r>
          </a:p>
          <a:p>
            <a:pPr lvl="1"/>
            <a:r>
              <a:rPr lang="en-US"/>
              <a:t>Unicode</a:t>
            </a:r>
          </a:p>
          <a:p>
            <a:r>
              <a:rPr lang="en-US"/>
              <a:t>ASCII Code example</a:t>
            </a:r>
          </a:p>
          <a:p>
            <a:pPr lvl="1"/>
            <a:r>
              <a:rPr lang="en-US"/>
              <a:t>A=1000001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Unicode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Replaced the ASCII coding system in microcomputers</a:t>
            </a:r>
          </a:p>
          <a:p>
            <a:r>
              <a:rPr lang="en-US"/>
              <a:t>All variations of the Latin language</a:t>
            </a:r>
          </a:p>
          <a:p>
            <a:pPr lvl="1"/>
            <a:r>
              <a:rPr lang="en-US"/>
              <a:t>English</a:t>
            </a:r>
          </a:p>
          <a:p>
            <a:pPr lvl="1"/>
            <a:r>
              <a:rPr lang="en-US"/>
              <a:t>European languages</a:t>
            </a:r>
          </a:p>
          <a:p>
            <a:r>
              <a:rPr lang="en-US"/>
              <a:t>Chinese and Japanese</a:t>
            </a:r>
          </a:p>
          <a:p>
            <a:r>
              <a:rPr lang="en-US"/>
              <a:t>18 Major languages</a:t>
            </a:r>
          </a:p>
          <a:p>
            <a:pPr lvl="1"/>
            <a:r>
              <a:rPr lang="en-US"/>
              <a:t>Eg: Tamil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Unicode Possibilities</a:t>
            </a:r>
          </a:p>
        </p:txBody>
      </p:sp>
      <p:sp>
        <p:nvSpPr>
          <p:cNvPr id="19456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a 16-bit code as opposed to the ASCII code that is basically an 8-bit code</a:t>
            </a:r>
          </a:p>
          <a:p>
            <a:r>
              <a:rPr lang="en-US"/>
              <a:t>It is therefore possible to have 65,536 variations in UNICODE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Communication With ASCII And EBCDIC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Latin languages can be transmitted in coded form</a:t>
            </a:r>
          </a:p>
          <a:p>
            <a:r>
              <a:rPr lang="en-US"/>
              <a:t>Other languages</a:t>
            </a:r>
          </a:p>
          <a:p>
            <a:pPr lvl="1"/>
            <a:r>
              <a:rPr lang="en-US"/>
              <a:t>Bit-mapped image transmission</a:t>
            </a:r>
          </a:p>
          <a:p>
            <a:pPr lvl="1"/>
            <a:r>
              <a:rPr lang="en-US"/>
              <a:t>Requires considerably more bandwidth</a:t>
            </a:r>
          </a:p>
          <a:p>
            <a:pPr lvl="1"/>
            <a:r>
              <a:rPr lang="en-US"/>
              <a:t>An exception is the use of true-type fonts to display the characters of a language not supported by ASCII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Communication With Unicode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Binary encoded transmission</a:t>
            </a:r>
          </a:p>
          <a:p>
            <a:pPr lvl="1"/>
            <a:r>
              <a:rPr lang="en-US"/>
              <a:t>Latin languages</a:t>
            </a:r>
          </a:p>
          <a:p>
            <a:pPr lvl="1"/>
            <a:r>
              <a:rPr lang="en-US"/>
              <a:t>18 major languages</a:t>
            </a:r>
          </a:p>
          <a:p>
            <a:pPr lvl="1"/>
            <a:r>
              <a:rPr lang="en-US"/>
              <a:t>Chinese, Japanese etc.</a:t>
            </a:r>
          </a:p>
          <a:p>
            <a:r>
              <a:rPr lang="en-US"/>
              <a:t>Transmission itself requires less bandwidth </a:t>
            </a:r>
          </a:p>
          <a:p>
            <a:r>
              <a:rPr lang="en-US"/>
              <a:t>Universal usability of software in all the  supported languages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Amplitude and Cycle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Amplitude</a:t>
            </a:r>
          </a:p>
          <a:p>
            <a:pPr lvl="1"/>
            <a:r>
              <a:rPr lang="en-US"/>
              <a:t>Distance above reference line </a:t>
            </a:r>
          </a:p>
          <a:p>
            <a:r>
              <a:rPr lang="en-US"/>
              <a:t>Cycle</a:t>
            </a:r>
          </a:p>
          <a:p>
            <a:pPr lvl="1"/>
            <a:r>
              <a:rPr lang="en-US"/>
              <a:t>One complete wave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Unicode Advantage in WWW Transmissions</a:t>
            </a:r>
          </a:p>
        </p:txBody>
      </p:sp>
      <p:sp>
        <p:nvSpPr>
          <p:cNvPr id="101379" name="Oval 3"/>
          <p:cNvSpPr>
            <a:spLocks noChangeArrowheads="1"/>
          </p:cNvSpPr>
          <p:nvPr/>
        </p:nvSpPr>
        <p:spPr bwMode="auto">
          <a:xfrm>
            <a:off x="1143000" y="23622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2819400" y="35052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4800600" y="21336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5410200" y="39624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6400800" y="2286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V="1">
            <a:off x="1936750" y="2470150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5594350" y="2470150"/>
            <a:ext cx="8382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 flipV="1">
            <a:off x="3429000" y="2806700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3505200" y="4114800"/>
            <a:ext cx="1968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 flipH="1">
            <a:off x="6051550" y="3003550"/>
            <a:ext cx="9906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1600200" y="3124200"/>
            <a:ext cx="1358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7086600" y="4572000"/>
            <a:ext cx="1435100" cy="7493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Client</a:t>
            </a:r>
            <a:endParaRPr lang="en-US" b="1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457200" y="3429000"/>
            <a:ext cx="1358900" cy="16637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Tamil</a:t>
            </a:r>
          </a:p>
          <a:p>
            <a:r>
              <a:rPr lang="en-US"/>
              <a:t>Web </a:t>
            </a:r>
          </a:p>
          <a:p>
            <a:r>
              <a:rPr lang="en-US"/>
              <a:t>Site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V="1">
            <a:off x="869950" y="2927350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6127750" y="4603750"/>
            <a:ext cx="9144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4800600" y="5308600"/>
            <a:ext cx="335280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/>
              <a:t>Internet Explorer </a:t>
            </a:r>
          </a:p>
          <a:p>
            <a:pPr algn="l"/>
            <a:r>
              <a:rPr lang="en-US"/>
              <a:t>Browser retrieving</a:t>
            </a:r>
          </a:p>
          <a:p>
            <a:pPr algn="l"/>
            <a:r>
              <a:rPr lang="en-US"/>
              <a:t>Tamil pages on a client supporting Unicode.</a:t>
            </a:r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685800" y="1524000"/>
            <a:ext cx="80025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Tamil pages are transmitted in their binary encoded form.</a:t>
            </a:r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436563" y="5237163"/>
            <a:ext cx="3046412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Site created using all </a:t>
            </a:r>
          </a:p>
          <a:p>
            <a:pPr algn="l"/>
            <a:r>
              <a:rPr lang="en-US"/>
              <a:t>the tools such as the</a:t>
            </a:r>
          </a:p>
          <a:p>
            <a:pPr algn="l"/>
            <a:r>
              <a:rPr lang="en-US"/>
              <a:t>MS-IIS.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UNICODE Usage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Currently all the computers support UNICODE</a:t>
            </a:r>
          </a:p>
          <a:p>
            <a:r>
              <a:rPr lang="en-US"/>
              <a:t>Also, the operating systems and the applications also support UNICODE</a:t>
            </a:r>
          </a:p>
          <a:p>
            <a:r>
              <a:rPr lang="en-US"/>
              <a:t>Both hardware and software support is necessary for the successful implementation of UNICODE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Audio: Overview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/>
              <a:t>Take samples of audio at pre-determined time intervals known as the sampling rate </a:t>
            </a:r>
          </a:p>
          <a:p>
            <a:r>
              <a:rPr lang="en-US" dirty="0"/>
              <a:t>Represent the sampled audio with digital signals..Encoding</a:t>
            </a:r>
          </a:p>
          <a:p>
            <a:pPr lvl="1"/>
            <a:r>
              <a:rPr lang="en-US" dirty="0"/>
              <a:t>Pulse Amplitude Modulation (PAM)</a:t>
            </a:r>
          </a:p>
          <a:p>
            <a:r>
              <a:rPr lang="en-US" dirty="0"/>
              <a:t>Encode signals into binary code</a:t>
            </a:r>
          </a:p>
          <a:p>
            <a:pPr lvl="1"/>
            <a:r>
              <a:rPr lang="en-US" dirty="0"/>
              <a:t>Pulse Code Modulation (PCM) that incorporates PAM as well</a:t>
            </a:r>
          </a:p>
          <a:p>
            <a:pPr lvl="1"/>
            <a:r>
              <a:rPr lang="en-US" dirty="0"/>
              <a:t>Required for computer processing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Digitization of Audio: Pulse Amplitude Modulation (PAM)</a:t>
            </a:r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1827213" y="2290763"/>
            <a:ext cx="0" cy="212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1909763" y="3503613"/>
            <a:ext cx="593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659063" y="2443163"/>
            <a:ext cx="444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3268663" y="2671763"/>
            <a:ext cx="444500" cy="825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808413" y="2824163"/>
            <a:ext cx="444500" cy="673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4418013" y="3052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4951413" y="2824163"/>
            <a:ext cx="444500" cy="673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5561013" y="2436813"/>
            <a:ext cx="444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Freeform 13"/>
          <p:cNvSpPr>
            <a:spLocks/>
          </p:cNvSpPr>
          <p:nvPr/>
        </p:nvSpPr>
        <p:spPr bwMode="auto">
          <a:xfrm>
            <a:off x="2817813" y="22844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6629400" y="2209800"/>
            <a:ext cx="1216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Audio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2590800" y="37338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9       8         7       6        7       9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5638800" y="4495800"/>
            <a:ext cx="3121025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Digital Signals must further be encoded into binary signals for computer processing and transmission.</a:t>
            </a:r>
          </a:p>
        </p:txBody>
      </p:sp>
      <p:sp>
        <p:nvSpPr>
          <p:cNvPr id="104465" name="AutoShape 17"/>
          <p:cNvSpPr>
            <a:spLocks noChangeArrowheads="1"/>
          </p:cNvSpPr>
          <p:nvPr/>
        </p:nvSpPr>
        <p:spPr bwMode="auto">
          <a:xfrm rot="16200000">
            <a:off x="1027113" y="2328863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7313613" y="3732213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589213" y="3586163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3198813" y="3509963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2117725" y="5592763"/>
            <a:ext cx="26082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Sampling Interval</a:t>
            </a:r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 flipH="1">
            <a:off x="2125663" y="518001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3205163" y="5180013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/>
              <a:t>Digitization and Encoding of Audio: Pulse Code Modulation (PCM)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PCM is a two step process</a:t>
            </a:r>
          </a:p>
          <a:p>
            <a:r>
              <a:rPr lang="en-US"/>
              <a:t>First the audio is sampled and represented  by digital signals</a:t>
            </a:r>
          </a:p>
          <a:p>
            <a:r>
              <a:rPr lang="en-US"/>
              <a:t>The digital signals are then encoded in binary form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Binary Encoding of Signals in Pulse Code Modulation (PCM)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447800" y="2133600"/>
            <a:ext cx="6388100" cy="25019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0238" y="2586038"/>
            <a:ext cx="533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9            8          7        6        5         6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976438" y="3576638"/>
            <a:ext cx="555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1001   1000   0111   0110   0101   0110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1974850" y="28956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2133600" y="2895600"/>
            <a:ext cx="5207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219200" y="4724400"/>
            <a:ext cx="647382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 integer numbers have effectively been coded into zeros and ones. The ones and zeros now contain the audio information encoded in a form that could be processed by a computer. 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88963" y="1854200"/>
            <a:ext cx="77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/>
              <a:t>PCM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Salient Points on the Digitization Of Audio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Sampling rate and the number of bits used for representing the samples will determine the quality of the audio </a:t>
            </a:r>
          </a:p>
          <a:p>
            <a:r>
              <a:rPr lang="en-US"/>
              <a:t>Quality is retained in transmission because only codes are transmitted</a:t>
            </a:r>
          </a:p>
          <a:p>
            <a:r>
              <a:rPr lang="en-US"/>
              <a:t>Audio can be recreated to the original quality by extracting the pattern from the digital code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Factors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Sampling interval determined by sampling frequency</a:t>
            </a:r>
          </a:p>
          <a:p>
            <a:pPr lvl="1"/>
            <a:r>
              <a:rPr lang="en-US"/>
              <a:t>Measured in Hz</a:t>
            </a:r>
          </a:p>
          <a:p>
            <a:r>
              <a:rPr lang="en-US"/>
              <a:t>Sampling depth</a:t>
            </a:r>
          </a:p>
          <a:p>
            <a:pPr lvl="1"/>
            <a:r>
              <a:rPr lang="en-US"/>
              <a:t>Measured in bits</a:t>
            </a:r>
          </a:p>
          <a:p>
            <a:r>
              <a:rPr lang="en-US"/>
              <a:t>Sampling channels</a:t>
            </a:r>
          </a:p>
          <a:p>
            <a:pPr lvl="1"/>
            <a:r>
              <a:rPr lang="en-US"/>
              <a:t>Mono or stereo, for example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Example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CD quality audio</a:t>
            </a:r>
          </a:p>
          <a:p>
            <a:pPr lvl="1"/>
            <a:r>
              <a:rPr lang="en-US"/>
              <a:t>44 KHz</a:t>
            </a:r>
          </a:p>
          <a:p>
            <a:pPr lvl="1"/>
            <a:r>
              <a:rPr lang="en-US"/>
              <a:t>16 Bits</a:t>
            </a:r>
          </a:p>
          <a:p>
            <a:pPr lvl="1"/>
            <a:r>
              <a:rPr lang="en-US"/>
              <a:t>Stereo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Factors Affecting Quality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17613" y="2290763"/>
            <a:ext cx="0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19200" y="3503613"/>
            <a:ext cx="50244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2049463" y="244316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2659063" y="2671763"/>
            <a:ext cx="444500" cy="825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198813" y="28241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808413" y="3052763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4341813" y="28241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4951413" y="243681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Freeform 12"/>
          <p:cNvSpPr>
            <a:spLocks/>
          </p:cNvSpPr>
          <p:nvPr/>
        </p:nvSpPr>
        <p:spPr bwMode="auto">
          <a:xfrm>
            <a:off x="2208213" y="22844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6400800" y="3124200"/>
            <a:ext cx="2514600" cy="300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Number of bits used for binary encoding.</a:t>
            </a:r>
            <a:r>
              <a:rPr lang="en-US"/>
              <a:t> Example: 4 bits allow 16 amplitude variations  to be represented.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1981200" y="37338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9       8         7       6        7       9</a:t>
            </a:r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1979613" y="3586163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2589213" y="3509963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1508125" y="5592763"/>
            <a:ext cx="2713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Sampling Interval</a:t>
            </a:r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 flipH="1">
            <a:off x="1516063" y="518001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>
            <a:off x="2595563" y="5180013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Frequency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Frequency</a:t>
            </a:r>
          </a:p>
          <a:p>
            <a:pPr lvl="1"/>
            <a:r>
              <a:rPr lang="en-US"/>
              <a:t>Cycles per second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Hertz </a:t>
            </a:r>
            <a:r>
              <a:rPr lang="en-US"/>
              <a:t>is the unit used for expressing frequency</a:t>
            </a:r>
          </a:p>
          <a:p>
            <a:r>
              <a:rPr lang="en-US"/>
              <a:t>Frequency spectrum </a:t>
            </a:r>
          </a:p>
          <a:p>
            <a:pPr lvl="1"/>
            <a:r>
              <a:rPr lang="en-US"/>
              <a:t>Defines the bandwidth for different analog communication technologies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Effect of Sampling Frequency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Higher sampling frequency</a:t>
            </a:r>
          </a:p>
          <a:p>
            <a:pPr lvl="1"/>
            <a:r>
              <a:rPr lang="en-US"/>
              <a:t>Smaller sampling intervals</a:t>
            </a:r>
          </a:p>
          <a:p>
            <a:pPr lvl="1"/>
            <a:r>
              <a:rPr lang="en-US"/>
              <a:t>Frequent sampling</a:t>
            </a:r>
          </a:p>
          <a:p>
            <a:pPr lvl="1"/>
            <a:r>
              <a:rPr lang="en-US"/>
              <a:t>Better quality because the audio pattern is captured better</a:t>
            </a:r>
          </a:p>
          <a:p>
            <a:pPr lvl="1"/>
            <a:r>
              <a:rPr lang="en-US"/>
              <a:t>Higher bandwidth required for transmission</a:t>
            </a:r>
          </a:p>
          <a:p>
            <a:pPr lvl="1"/>
            <a:r>
              <a:rPr lang="en-US"/>
              <a:t>Higher disk space required for storage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Bandwidth Requirement for Transmission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Compute the audio streaming rate for a voice grade circuit given that the number of bits used in the sampling is 8</a:t>
            </a:r>
          </a:p>
          <a:p>
            <a:r>
              <a:rPr lang="en-US" dirty="0"/>
              <a:t>Background information</a:t>
            </a:r>
          </a:p>
          <a:p>
            <a:pPr lvl="1"/>
            <a:r>
              <a:rPr lang="en-US" dirty="0"/>
              <a:t>A voice grade circuit has a bandwidth of approximately 4000 Hz</a:t>
            </a:r>
          </a:p>
          <a:p>
            <a:r>
              <a:rPr lang="en-US" dirty="0"/>
              <a:t>General rule</a:t>
            </a:r>
          </a:p>
          <a:p>
            <a:pPr lvl="1"/>
            <a:r>
              <a:rPr lang="en-US" dirty="0"/>
              <a:t>For acceptable quality, the audio must be sampled at twice the frequency of the voice grade bandwidth ….</a:t>
            </a:r>
            <a:r>
              <a:rPr lang="en-US" dirty="0" err="1"/>
              <a:t>Nynguist</a:t>
            </a:r>
            <a:r>
              <a:rPr lang="en-US" dirty="0"/>
              <a:t> Theorem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Reason for Sampling at Twice the Frequency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peaks in each cycle</a:t>
            </a:r>
          </a:p>
          <a:p>
            <a:pPr lvl="1"/>
            <a:r>
              <a:rPr lang="en-US"/>
              <a:t>Half of a cycle is above the datum line</a:t>
            </a:r>
          </a:p>
          <a:p>
            <a:pPr lvl="1"/>
            <a:r>
              <a:rPr lang="en-US"/>
              <a:t>The other half of the cycle is below the datum line</a:t>
            </a:r>
          </a:p>
          <a:p>
            <a:r>
              <a:rPr lang="en-US"/>
              <a:t>Therefore, sample the audio at twice the frequency rate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 Sampling?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Sampling in this case is done for higher quality</a:t>
            </a:r>
          </a:p>
          <a:p>
            <a:pPr lvl="1"/>
            <a:r>
              <a:rPr lang="en-US"/>
              <a:t>44 KHz</a:t>
            </a:r>
          </a:p>
          <a:p>
            <a:pPr lvl="1"/>
            <a:r>
              <a:rPr lang="en-US"/>
              <a:t>16-bits</a:t>
            </a:r>
          </a:p>
          <a:p>
            <a:pPr lvl="1"/>
            <a:r>
              <a:rPr lang="en-US"/>
              <a:t>Stereo</a:t>
            </a:r>
          </a:p>
          <a:p>
            <a:pPr lvl="1"/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Representation</a:t>
            </a:r>
          </a:p>
        </p:txBody>
      </p:sp>
      <p:sp>
        <p:nvSpPr>
          <p:cNvPr id="202755" name="Line 3"/>
          <p:cNvSpPr>
            <a:spLocks noChangeShapeType="1"/>
          </p:cNvSpPr>
          <p:nvPr/>
        </p:nvSpPr>
        <p:spPr bwMode="auto">
          <a:xfrm>
            <a:off x="760413" y="2366963"/>
            <a:ext cx="0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762000" y="3581400"/>
            <a:ext cx="43386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592263" y="251936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201863" y="2747963"/>
            <a:ext cx="444500" cy="825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2741613" y="29003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351213" y="3128963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884613" y="29003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4494213" y="251301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Freeform 11"/>
          <p:cNvSpPr>
            <a:spLocks/>
          </p:cNvSpPr>
          <p:nvPr/>
        </p:nvSpPr>
        <p:spPr bwMode="auto">
          <a:xfrm>
            <a:off x="1751013" y="23606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1524000" y="38100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/>
              <a:t>79      68     57     46     57      79</a:t>
            </a:r>
          </a:p>
        </p:txBody>
      </p:sp>
      <p:sp>
        <p:nvSpPr>
          <p:cNvPr id="202765" name="Line 13"/>
          <p:cNvSpPr>
            <a:spLocks noChangeShapeType="1"/>
          </p:cNvSpPr>
          <p:nvPr/>
        </p:nvSpPr>
        <p:spPr bwMode="auto">
          <a:xfrm flipH="1">
            <a:off x="1522413" y="3657600"/>
            <a:ext cx="1587" cy="128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 flipH="1">
            <a:off x="2132013" y="3581400"/>
            <a:ext cx="1587" cy="136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1066800" y="5105400"/>
            <a:ext cx="80835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1/8000 Seconds (8000 HZ twice the frequency of the voice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grade circuit)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or 2X4000 samples per second</a:t>
            </a:r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 flipH="1">
            <a:off x="1058863" y="46482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9" name="Line 17"/>
          <p:cNvSpPr>
            <a:spLocks noChangeShapeType="1"/>
          </p:cNvSpPr>
          <p:nvPr/>
        </p:nvSpPr>
        <p:spPr bwMode="auto">
          <a:xfrm>
            <a:off x="2138363" y="46482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5414963" y="2133600"/>
            <a:ext cx="38385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8 bits are used enabling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256 amplitudes to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 represent the human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voice which is considered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to be adequate.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Bandwidth Computation for Voice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Number of samples </a:t>
            </a:r>
          </a:p>
          <a:p>
            <a:pPr lvl="1"/>
            <a:r>
              <a:rPr lang="en-US"/>
              <a:t>8000 per second</a:t>
            </a:r>
          </a:p>
          <a:p>
            <a:r>
              <a:rPr lang="en-US"/>
              <a:t>Number of bits per sample</a:t>
            </a:r>
          </a:p>
          <a:p>
            <a:pPr lvl="1"/>
            <a:r>
              <a:rPr lang="en-US"/>
              <a:t>8</a:t>
            </a:r>
          </a:p>
          <a:p>
            <a:r>
              <a:rPr lang="en-US"/>
              <a:t>Bandwidth requirement</a:t>
            </a:r>
          </a:p>
          <a:p>
            <a:pPr lvl="1"/>
            <a:r>
              <a:rPr lang="en-US"/>
              <a:t>8X8000 bps = 64,000 bps</a:t>
            </a:r>
          </a:p>
          <a:p>
            <a:pPr lvl="1"/>
            <a:r>
              <a:rPr lang="en-US"/>
              <a:t>Approximately 64K bps</a:t>
            </a:r>
          </a:p>
          <a:p>
            <a:r>
              <a:rPr lang="en-US"/>
              <a:t>64K bps is the speed of a single ISDN (B) channel designed to carry voice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 of Voice Circuits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Generally speaking, the bandwidth requirement for uncompressed voice circuit is 64 Kbps</a:t>
            </a:r>
          </a:p>
          <a:p>
            <a:r>
              <a:rPr lang="en-US"/>
              <a:t>An example is the ISDN – B channel that was originally intended to carry voice</a:t>
            </a:r>
          </a:p>
          <a:p>
            <a:pPr lvl="1"/>
            <a:r>
              <a:rPr lang="en-US"/>
              <a:t>Its bandwidth is 64 K bps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in Audio Quality and Bandwidth Requirement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CD quality</a:t>
            </a:r>
          </a:p>
          <a:p>
            <a:pPr lvl="1">
              <a:lnSpc>
                <a:spcPct val="90000"/>
              </a:lnSpc>
            </a:pPr>
            <a:r>
              <a:rPr lang="en-US"/>
              <a:t>44,100 Hz, 16 bit, Stereo</a:t>
            </a:r>
          </a:p>
          <a:p>
            <a:pPr lvl="1">
              <a:lnSpc>
                <a:spcPct val="90000"/>
              </a:lnSpc>
            </a:pPr>
            <a:r>
              <a:rPr lang="en-US"/>
              <a:t>1376K bps</a:t>
            </a:r>
          </a:p>
          <a:p>
            <a:pPr>
              <a:lnSpc>
                <a:spcPct val="90000"/>
              </a:lnSpc>
            </a:pPr>
            <a:r>
              <a:rPr lang="en-US"/>
              <a:t>Radio quality</a:t>
            </a:r>
          </a:p>
          <a:p>
            <a:pPr lvl="1">
              <a:lnSpc>
                <a:spcPct val="90000"/>
              </a:lnSpc>
            </a:pPr>
            <a:r>
              <a:rPr lang="en-US"/>
              <a:t>22,050 Hz, 8 bit, mono</a:t>
            </a:r>
          </a:p>
          <a:p>
            <a:pPr lvl="1">
              <a:lnSpc>
                <a:spcPct val="90000"/>
              </a:lnSpc>
            </a:pPr>
            <a:r>
              <a:rPr lang="en-US"/>
              <a:t>176K bps</a:t>
            </a:r>
          </a:p>
          <a:p>
            <a:pPr>
              <a:lnSpc>
                <a:spcPct val="90000"/>
              </a:lnSpc>
            </a:pPr>
            <a:r>
              <a:rPr lang="en-US"/>
              <a:t>Telephone quality</a:t>
            </a:r>
          </a:p>
          <a:p>
            <a:pPr lvl="1">
              <a:lnSpc>
                <a:spcPct val="90000"/>
              </a:lnSpc>
            </a:pPr>
            <a:r>
              <a:rPr lang="en-US"/>
              <a:t>11,025 Hz, 8bit, mono</a:t>
            </a:r>
          </a:p>
          <a:p>
            <a:pPr lvl="1">
              <a:lnSpc>
                <a:spcPct val="90000"/>
              </a:lnSpc>
            </a:pPr>
            <a:r>
              <a:rPr lang="en-US"/>
              <a:t>88K bps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1295400"/>
          </a:xfrm>
        </p:spPr>
        <p:txBody>
          <a:bodyPr/>
          <a:lstStyle/>
          <a:p>
            <a:r>
              <a:rPr lang="en-US"/>
              <a:t>Recording Quality and Bandwidth Requirement Demonstration</a:t>
            </a:r>
          </a:p>
        </p:txBody>
      </p:sp>
      <p:sp>
        <p:nvSpPr>
          <p:cNvPr id="214019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76600" y="2743200"/>
            <a:ext cx="2438400" cy="1905000"/>
          </a:xfrm>
          <a:prstGeom prst="actionButtonMovie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Used in this 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Settings for recording</a:t>
            </a:r>
          </a:p>
          <a:p>
            <a:pPr lvl="1"/>
            <a:r>
              <a:rPr lang="en-US"/>
              <a:t>11K Hz, 8 bit and mono</a:t>
            </a:r>
          </a:p>
          <a:p>
            <a:r>
              <a:rPr lang="en-US"/>
              <a:t>Audio bandwidth requirement is 88K bps</a:t>
            </a:r>
          </a:p>
          <a:p>
            <a:r>
              <a:rPr lang="en-US"/>
              <a:t>Streaming is required to send the audio alone over the Internet</a:t>
            </a:r>
          </a:p>
          <a:p>
            <a:r>
              <a:rPr lang="en-US"/>
              <a:t>Approximate bandwidth required for both video and audio is 133K bps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Information Representation Using Analog Signals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Information can be represented using analog signals</a:t>
            </a:r>
          </a:p>
          <a:p>
            <a:pPr>
              <a:lnSpc>
                <a:spcPct val="90000"/>
              </a:lnSpc>
            </a:pPr>
            <a:r>
              <a:rPr lang="en-US"/>
              <a:t>Analog signals </a:t>
            </a:r>
            <a:r>
              <a:rPr lang="en-US" u="sng"/>
              <a:t>cannot</a:t>
            </a:r>
            <a:r>
              <a:rPr lang="en-US"/>
              <a:t> be manipulated easily</a:t>
            </a:r>
          </a:p>
          <a:p>
            <a:pPr>
              <a:lnSpc>
                <a:spcPct val="90000"/>
              </a:lnSpc>
            </a:pPr>
            <a:r>
              <a:rPr lang="en-US"/>
              <a:t>Analog signals must be digitized for computer processing</a:t>
            </a:r>
          </a:p>
          <a:p>
            <a:pPr lvl="1">
              <a:lnSpc>
                <a:spcPct val="90000"/>
              </a:lnSpc>
            </a:pPr>
            <a:r>
              <a:rPr lang="en-US"/>
              <a:t>They must also be presented in binary form for computer processing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Audio Transmission In WWW</a:t>
            </a:r>
          </a:p>
        </p:txBody>
      </p:sp>
      <p:sp>
        <p:nvSpPr>
          <p:cNvPr id="205827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0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>
            <a:off x="3657600" y="3962400"/>
            <a:ext cx="1752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5410200" y="2743200"/>
            <a:ext cx="457200" cy="1143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1752600" y="2971800"/>
            <a:ext cx="1143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7162800" y="4572000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Client</a:t>
            </a:r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>
            <a:off x="6096000" y="4495800"/>
            <a:ext cx="10668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4191000" y="5029200"/>
            <a:ext cx="344487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 using</a:t>
            </a:r>
          </a:p>
          <a:p>
            <a:pPr algn="l"/>
            <a:r>
              <a:rPr lang="en-US"/>
              <a:t>Internet Explorer</a:t>
            </a:r>
          </a:p>
          <a:p>
            <a:pPr algn="l"/>
            <a:r>
              <a:rPr lang="en-US"/>
              <a:t>and a plug-in to receive </a:t>
            </a:r>
          </a:p>
          <a:p>
            <a:pPr algn="l"/>
            <a:r>
              <a:rPr lang="en-US"/>
              <a:t>the audio stream.</a:t>
            </a: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2133600" y="1524000"/>
            <a:ext cx="55197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streaming requires compression.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457200" y="5181600"/>
            <a:ext cx="263207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Real-time audio</a:t>
            </a:r>
          </a:p>
          <a:p>
            <a:pPr algn="l"/>
            <a:r>
              <a:rPr lang="en-US"/>
              <a:t>broadcast support</a:t>
            </a:r>
          </a:p>
          <a:p>
            <a:pPr algn="l"/>
            <a:r>
              <a:rPr lang="en-US"/>
              <a:t>using streaming</a:t>
            </a:r>
          </a:p>
          <a:p>
            <a:pPr algn="l"/>
            <a:r>
              <a:rPr lang="en-US"/>
              <a:t>server module.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215063" y="3962400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28-56K bps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477838" y="3373438"/>
            <a:ext cx="1358900" cy="166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Delivery of Instruction Over the WWW</a:t>
            </a:r>
          </a:p>
        </p:txBody>
      </p:sp>
      <p:sp>
        <p:nvSpPr>
          <p:cNvPr id="211971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2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3525838" y="4059238"/>
            <a:ext cx="1968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5410200" y="2743200"/>
            <a:ext cx="661988" cy="11953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1620838" y="3068638"/>
            <a:ext cx="1358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7107238" y="4516438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Client</a:t>
            </a: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477838" y="3373438"/>
            <a:ext cx="1358900" cy="166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6148388" y="4548188"/>
            <a:ext cx="9144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029200" y="5257800"/>
            <a:ext cx="4027488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audio/video using</a:t>
            </a:r>
          </a:p>
          <a:p>
            <a:pPr algn="l"/>
            <a:r>
              <a:rPr lang="en-US"/>
              <a:t>Internet Explorer and Media</a:t>
            </a:r>
          </a:p>
          <a:p>
            <a:pPr algn="l"/>
            <a:r>
              <a:rPr lang="en-US"/>
              <a:t>Player. 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2514600" y="1676400"/>
            <a:ext cx="3541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Audio/Video streaming.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57200" y="5181600"/>
            <a:ext cx="4162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Store streamed audio/</a:t>
            </a:r>
          </a:p>
          <a:p>
            <a:pPr algn="l"/>
            <a:r>
              <a:rPr lang="en-US"/>
              <a:t>video using Windows Media.</a:t>
            </a: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6215063" y="3962400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28-56K bps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Files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Audio can be stored in different formats</a:t>
            </a:r>
          </a:p>
          <a:p>
            <a:pPr lvl="1"/>
            <a:r>
              <a:rPr lang="en-US"/>
              <a:t>Uncompressed or raw file format (wav)</a:t>
            </a:r>
          </a:p>
          <a:p>
            <a:pPr lvl="1"/>
            <a:r>
              <a:rPr lang="en-US"/>
              <a:t>Compressed format </a:t>
            </a:r>
          </a:p>
          <a:p>
            <a:pPr lvl="1"/>
            <a:r>
              <a:rPr lang="en-US"/>
              <a:t>Streaming format</a:t>
            </a:r>
          </a:p>
          <a:p>
            <a:pPr lvl="2"/>
            <a:r>
              <a:rPr lang="en-US"/>
              <a:t>Streamed audio is also compressed </a:t>
            </a:r>
          </a:p>
          <a:p>
            <a:pPr lvl="2"/>
            <a:r>
              <a:rPr lang="en-US"/>
              <a:t>It is also designed for real-time delivery of audio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File Format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wav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Basic file format in audio storage or raw file</a:t>
            </a:r>
          </a:p>
          <a:p>
            <a:pPr>
              <a:lnSpc>
                <a:spcPct val="80000"/>
              </a:lnSpc>
            </a:pPr>
            <a:r>
              <a:rPr lang="en-US" sz="2400"/>
              <a:t>rm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Real audio’s streamed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Streamed file</a:t>
            </a:r>
          </a:p>
          <a:p>
            <a:pPr>
              <a:lnSpc>
                <a:spcPct val="80000"/>
              </a:lnSpc>
            </a:pPr>
            <a:r>
              <a:rPr lang="en-US" sz="2400"/>
              <a:t>wma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Microsoft’s audio streamed file format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Streamed file</a:t>
            </a:r>
          </a:p>
          <a:p>
            <a:pPr>
              <a:lnSpc>
                <a:spcPct val="80000"/>
              </a:lnSpc>
            </a:pPr>
            <a:r>
              <a:rPr lang="en-US" sz="2400"/>
              <a:t>mp3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Compressed file</a:t>
            </a:r>
          </a:p>
          <a:p>
            <a:pPr>
              <a:lnSpc>
                <a:spcPct val="80000"/>
              </a:lnSpc>
            </a:pPr>
            <a:r>
              <a:rPr lang="en-US" sz="2400"/>
              <a:t>aac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Quality Retention in Digital Transmission</a:t>
            </a:r>
            <a:br>
              <a:rPr lang="en-US" dirty="0"/>
            </a:b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is retained in digital transmission because only the codes are transmitted</a:t>
            </a:r>
          </a:p>
          <a:p>
            <a:r>
              <a:rPr lang="en-US" dirty="0"/>
              <a:t>Quality is subject to some deterioration in analog transmission because the wave pattern is transmitted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Analog Audio Transmission</a:t>
            </a: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533400" y="28257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539750" y="39624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Freeform 5"/>
          <p:cNvSpPr>
            <a:spLocks/>
          </p:cNvSpPr>
          <p:nvPr/>
        </p:nvSpPr>
        <p:spPr bwMode="auto">
          <a:xfrm>
            <a:off x="838200" y="30241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5181600" y="2825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5187950" y="39624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705100" y="4648200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585913" y="1860550"/>
            <a:ext cx="2339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Prior</a:t>
            </a:r>
          </a:p>
          <a:p>
            <a:pPr algn="l"/>
            <a:r>
              <a:rPr lang="en-US"/>
              <a:t>to Transmission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691313" y="2012950"/>
            <a:ext cx="180181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with</a:t>
            </a:r>
          </a:p>
          <a:p>
            <a:pPr algn="l"/>
            <a:r>
              <a:rPr lang="en-US"/>
              <a:t>Interference</a:t>
            </a:r>
          </a:p>
        </p:txBody>
      </p:sp>
      <p:sp>
        <p:nvSpPr>
          <p:cNvPr id="112651" name="Freeform 11"/>
          <p:cNvSpPr>
            <a:spLocks/>
          </p:cNvSpPr>
          <p:nvPr/>
        </p:nvSpPr>
        <p:spPr bwMode="auto">
          <a:xfrm>
            <a:off x="5486400" y="30241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H="1">
            <a:off x="6165850" y="2444750"/>
            <a:ext cx="5461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2576513" y="4146550"/>
            <a:ext cx="1997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Transmission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71800" y="51879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2978150" y="63246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Freeform 16"/>
          <p:cNvSpPr>
            <a:spLocks/>
          </p:cNvSpPr>
          <p:nvPr/>
        </p:nvSpPr>
        <p:spPr bwMode="auto">
          <a:xfrm>
            <a:off x="3276600" y="5386388"/>
            <a:ext cx="2135188" cy="50165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54" y="0"/>
              </a:cxn>
              <a:cxn ang="0">
                <a:pos x="99" y="0"/>
              </a:cxn>
              <a:cxn ang="0">
                <a:pos x="144" y="0"/>
              </a:cxn>
              <a:cxn ang="0">
                <a:pos x="189" y="30"/>
              </a:cxn>
              <a:cxn ang="0">
                <a:pos x="234" y="60"/>
              </a:cxn>
              <a:cxn ang="0">
                <a:pos x="279" y="90"/>
              </a:cxn>
              <a:cxn ang="0">
                <a:pos x="324" y="105"/>
              </a:cxn>
              <a:cxn ang="0">
                <a:pos x="384" y="120"/>
              </a:cxn>
              <a:cxn ang="0">
                <a:pos x="429" y="135"/>
              </a:cxn>
              <a:cxn ang="0">
                <a:pos x="474" y="120"/>
              </a:cxn>
              <a:cxn ang="0">
                <a:pos x="519" y="135"/>
              </a:cxn>
              <a:cxn ang="0">
                <a:pos x="564" y="135"/>
              </a:cxn>
              <a:cxn ang="0">
                <a:pos x="609" y="135"/>
              </a:cxn>
              <a:cxn ang="0">
                <a:pos x="654" y="120"/>
              </a:cxn>
              <a:cxn ang="0">
                <a:pos x="699" y="120"/>
              </a:cxn>
              <a:cxn ang="0">
                <a:pos x="744" y="120"/>
              </a:cxn>
              <a:cxn ang="0">
                <a:pos x="789" y="120"/>
              </a:cxn>
              <a:cxn ang="0">
                <a:pos x="834" y="120"/>
              </a:cxn>
              <a:cxn ang="0">
                <a:pos x="879" y="135"/>
              </a:cxn>
              <a:cxn ang="0">
                <a:pos x="924" y="165"/>
              </a:cxn>
              <a:cxn ang="0">
                <a:pos x="969" y="180"/>
              </a:cxn>
              <a:cxn ang="0">
                <a:pos x="1014" y="180"/>
              </a:cxn>
              <a:cxn ang="0">
                <a:pos x="1059" y="180"/>
              </a:cxn>
              <a:cxn ang="0">
                <a:pos x="1104" y="180"/>
              </a:cxn>
              <a:cxn ang="0">
                <a:pos x="1149" y="225"/>
              </a:cxn>
              <a:cxn ang="0">
                <a:pos x="1194" y="255"/>
              </a:cxn>
              <a:cxn ang="0">
                <a:pos x="1209" y="300"/>
              </a:cxn>
              <a:cxn ang="0">
                <a:pos x="1254" y="315"/>
              </a:cxn>
              <a:cxn ang="0">
                <a:pos x="1299" y="315"/>
              </a:cxn>
              <a:cxn ang="0">
                <a:pos x="1344" y="315"/>
              </a:cxn>
            </a:cxnLst>
            <a:rect l="0" t="0" r="r" b="b"/>
            <a:pathLst>
              <a:path w="1345" h="316">
                <a:moveTo>
                  <a:pt x="0" y="15"/>
                </a:moveTo>
                <a:lnTo>
                  <a:pt x="54" y="0"/>
                </a:lnTo>
                <a:lnTo>
                  <a:pt x="99" y="0"/>
                </a:lnTo>
                <a:lnTo>
                  <a:pt x="144" y="0"/>
                </a:lnTo>
                <a:lnTo>
                  <a:pt x="189" y="30"/>
                </a:lnTo>
                <a:lnTo>
                  <a:pt x="234" y="60"/>
                </a:lnTo>
                <a:lnTo>
                  <a:pt x="279" y="90"/>
                </a:lnTo>
                <a:lnTo>
                  <a:pt x="324" y="105"/>
                </a:lnTo>
                <a:lnTo>
                  <a:pt x="384" y="120"/>
                </a:lnTo>
                <a:lnTo>
                  <a:pt x="429" y="135"/>
                </a:lnTo>
                <a:lnTo>
                  <a:pt x="474" y="120"/>
                </a:lnTo>
                <a:lnTo>
                  <a:pt x="519" y="135"/>
                </a:lnTo>
                <a:lnTo>
                  <a:pt x="564" y="135"/>
                </a:lnTo>
                <a:lnTo>
                  <a:pt x="609" y="135"/>
                </a:lnTo>
                <a:lnTo>
                  <a:pt x="654" y="120"/>
                </a:lnTo>
                <a:lnTo>
                  <a:pt x="699" y="120"/>
                </a:lnTo>
                <a:lnTo>
                  <a:pt x="744" y="120"/>
                </a:lnTo>
                <a:lnTo>
                  <a:pt x="789" y="120"/>
                </a:lnTo>
                <a:lnTo>
                  <a:pt x="834" y="120"/>
                </a:lnTo>
                <a:lnTo>
                  <a:pt x="879" y="135"/>
                </a:lnTo>
                <a:lnTo>
                  <a:pt x="924" y="165"/>
                </a:lnTo>
                <a:lnTo>
                  <a:pt x="969" y="180"/>
                </a:lnTo>
                <a:lnTo>
                  <a:pt x="1014" y="180"/>
                </a:lnTo>
                <a:lnTo>
                  <a:pt x="1059" y="180"/>
                </a:lnTo>
                <a:lnTo>
                  <a:pt x="1104" y="180"/>
                </a:lnTo>
                <a:lnTo>
                  <a:pt x="1149" y="225"/>
                </a:lnTo>
                <a:lnTo>
                  <a:pt x="1194" y="255"/>
                </a:lnTo>
                <a:lnTo>
                  <a:pt x="1209" y="300"/>
                </a:lnTo>
                <a:lnTo>
                  <a:pt x="1254" y="315"/>
                </a:lnTo>
                <a:lnTo>
                  <a:pt x="1299" y="315"/>
                </a:lnTo>
                <a:lnTo>
                  <a:pt x="1344" y="315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7" name="Freeform 17"/>
          <p:cNvSpPr>
            <a:spLocks/>
          </p:cNvSpPr>
          <p:nvPr/>
        </p:nvSpPr>
        <p:spPr bwMode="auto">
          <a:xfrm>
            <a:off x="3276600" y="53863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8" name="Freeform 18"/>
          <p:cNvSpPr>
            <a:spLocks/>
          </p:cNvSpPr>
          <p:nvPr/>
        </p:nvSpPr>
        <p:spPr bwMode="auto">
          <a:xfrm>
            <a:off x="5486400" y="2905125"/>
            <a:ext cx="2206625" cy="715963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9" y="90"/>
              </a:cxn>
              <a:cxn ang="0">
                <a:pos x="54" y="60"/>
              </a:cxn>
              <a:cxn ang="0">
                <a:pos x="99" y="30"/>
              </a:cxn>
              <a:cxn ang="0">
                <a:pos x="144" y="15"/>
              </a:cxn>
              <a:cxn ang="0">
                <a:pos x="189" y="0"/>
              </a:cxn>
              <a:cxn ang="0">
                <a:pos x="234" y="15"/>
              </a:cxn>
              <a:cxn ang="0">
                <a:pos x="279" y="45"/>
              </a:cxn>
              <a:cxn ang="0">
                <a:pos x="339" y="45"/>
              </a:cxn>
              <a:cxn ang="0">
                <a:pos x="384" y="60"/>
              </a:cxn>
              <a:cxn ang="0">
                <a:pos x="414" y="105"/>
              </a:cxn>
              <a:cxn ang="0">
                <a:pos x="444" y="150"/>
              </a:cxn>
              <a:cxn ang="0">
                <a:pos x="489" y="195"/>
              </a:cxn>
              <a:cxn ang="0">
                <a:pos x="534" y="195"/>
              </a:cxn>
              <a:cxn ang="0">
                <a:pos x="579" y="195"/>
              </a:cxn>
              <a:cxn ang="0">
                <a:pos x="624" y="180"/>
              </a:cxn>
              <a:cxn ang="0">
                <a:pos x="669" y="150"/>
              </a:cxn>
              <a:cxn ang="0">
                <a:pos x="714" y="150"/>
              </a:cxn>
              <a:cxn ang="0">
                <a:pos x="759" y="150"/>
              </a:cxn>
              <a:cxn ang="0">
                <a:pos x="804" y="150"/>
              </a:cxn>
              <a:cxn ang="0">
                <a:pos x="849" y="150"/>
              </a:cxn>
              <a:cxn ang="0">
                <a:pos x="894" y="180"/>
              </a:cxn>
              <a:cxn ang="0">
                <a:pos x="939" y="180"/>
              </a:cxn>
              <a:cxn ang="0">
                <a:pos x="954" y="225"/>
              </a:cxn>
              <a:cxn ang="0">
                <a:pos x="969" y="270"/>
              </a:cxn>
              <a:cxn ang="0">
                <a:pos x="999" y="315"/>
              </a:cxn>
              <a:cxn ang="0">
                <a:pos x="1029" y="360"/>
              </a:cxn>
              <a:cxn ang="0">
                <a:pos x="1074" y="405"/>
              </a:cxn>
              <a:cxn ang="0">
                <a:pos x="1119" y="405"/>
              </a:cxn>
              <a:cxn ang="0">
                <a:pos x="1164" y="420"/>
              </a:cxn>
              <a:cxn ang="0">
                <a:pos x="1209" y="450"/>
              </a:cxn>
              <a:cxn ang="0">
                <a:pos x="1254" y="450"/>
              </a:cxn>
              <a:cxn ang="0">
                <a:pos x="1299" y="435"/>
              </a:cxn>
              <a:cxn ang="0">
                <a:pos x="1344" y="420"/>
              </a:cxn>
              <a:cxn ang="0">
                <a:pos x="1389" y="420"/>
              </a:cxn>
            </a:cxnLst>
            <a:rect l="0" t="0" r="r" b="b"/>
            <a:pathLst>
              <a:path w="1390" h="451">
                <a:moveTo>
                  <a:pt x="0" y="138"/>
                </a:moveTo>
                <a:lnTo>
                  <a:pt x="9" y="90"/>
                </a:lnTo>
                <a:lnTo>
                  <a:pt x="54" y="60"/>
                </a:lnTo>
                <a:lnTo>
                  <a:pt x="99" y="30"/>
                </a:lnTo>
                <a:lnTo>
                  <a:pt x="144" y="15"/>
                </a:lnTo>
                <a:lnTo>
                  <a:pt x="189" y="0"/>
                </a:lnTo>
                <a:lnTo>
                  <a:pt x="234" y="15"/>
                </a:lnTo>
                <a:lnTo>
                  <a:pt x="279" y="45"/>
                </a:lnTo>
                <a:lnTo>
                  <a:pt x="339" y="45"/>
                </a:lnTo>
                <a:lnTo>
                  <a:pt x="384" y="60"/>
                </a:lnTo>
                <a:lnTo>
                  <a:pt x="414" y="105"/>
                </a:lnTo>
                <a:lnTo>
                  <a:pt x="444" y="150"/>
                </a:lnTo>
                <a:lnTo>
                  <a:pt x="489" y="195"/>
                </a:lnTo>
                <a:lnTo>
                  <a:pt x="534" y="195"/>
                </a:lnTo>
                <a:lnTo>
                  <a:pt x="579" y="195"/>
                </a:lnTo>
                <a:lnTo>
                  <a:pt x="624" y="180"/>
                </a:lnTo>
                <a:lnTo>
                  <a:pt x="669" y="150"/>
                </a:lnTo>
                <a:lnTo>
                  <a:pt x="714" y="150"/>
                </a:lnTo>
                <a:lnTo>
                  <a:pt x="759" y="150"/>
                </a:lnTo>
                <a:lnTo>
                  <a:pt x="804" y="150"/>
                </a:lnTo>
                <a:lnTo>
                  <a:pt x="849" y="150"/>
                </a:lnTo>
                <a:lnTo>
                  <a:pt x="894" y="180"/>
                </a:lnTo>
                <a:lnTo>
                  <a:pt x="939" y="180"/>
                </a:lnTo>
                <a:lnTo>
                  <a:pt x="954" y="225"/>
                </a:lnTo>
                <a:lnTo>
                  <a:pt x="969" y="270"/>
                </a:lnTo>
                <a:lnTo>
                  <a:pt x="999" y="315"/>
                </a:lnTo>
                <a:lnTo>
                  <a:pt x="1029" y="360"/>
                </a:lnTo>
                <a:lnTo>
                  <a:pt x="1074" y="405"/>
                </a:lnTo>
                <a:lnTo>
                  <a:pt x="1119" y="405"/>
                </a:lnTo>
                <a:lnTo>
                  <a:pt x="1164" y="420"/>
                </a:lnTo>
                <a:lnTo>
                  <a:pt x="1209" y="450"/>
                </a:lnTo>
                <a:lnTo>
                  <a:pt x="1254" y="450"/>
                </a:lnTo>
                <a:lnTo>
                  <a:pt x="1299" y="435"/>
                </a:lnTo>
                <a:lnTo>
                  <a:pt x="1344" y="420"/>
                </a:lnTo>
                <a:lnTo>
                  <a:pt x="1389" y="42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5091113" y="4832350"/>
            <a:ext cx="3051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After Filtering</a:t>
            </a:r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 flipH="1">
            <a:off x="4184650" y="4959350"/>
            <a:ext cx="850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Passage of Analog Audio Over Analog Lines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981200" y="236220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257800" y="243840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Signals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5334000" y="457200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Signals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2209800" y="457200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>
            <a:off x="3448050" y="2889250"/>
            <a:ext cx="170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>
            <a:off x="3676650" y="5099050"/>
            <a:ext cx="162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3581400" y="2971800"/>
            <a:ext cx="160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Telephone</a:t>
            </a:r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3733800" y="5257800"/>
            <a:ext cx="160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Telephone</a:t>
            </a:r>
          </a:p>
        </p:txBody>
      </p:sp>
      <p:sp>
        <p:nvSpPr>
          <p:cNvPr id="208907" name="Line 11"/>
          <p:cNvSpPr>
            <a:spLocks noChangeShapeType="1"/>
          </p:cNvSpPr>
          <p:nvPr/>
        </p:nvSpPr>
        <p:spPr bwMode="auto">
          <a:xfrm>
            <a:off x="6019800" y="35052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Recreation of Audio from Analog Signals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difficult task</a:t>
            </a:r>
          </a:p>
          <a:p>
            <a:r>
              <a:rPr lang="en-US"/>
              <a:t>Complex algorithms are used to filter noise etc. for better audio transmission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Signal Passage in Digital Audio Transmission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04800" y="19875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11150" y="31242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Freeform 5"/>
          <p:cNvSpPr>
            <a:spLocks/>
          </p:cNvSpPr>
          <p:nvPr/>
        </p:nvSpPr>
        <p:spPr bwMode="auto">
          <a:xfrm>
            <a:off x="609600" y="21859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5130800" y="3048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359400" y="1930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892800" y="2463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6350000" y="2463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807200" y="1930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5035550" y="52578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Freeform 12"/>
          <p:cNvSpPr>
            <a:spLocks/>
          </p:cNvSpPr>
          <p:nvPr/>
        </p:nvSpPr>
        <p:spPr bwMode="auto">
          <a:xfrm>
            <a:off x="5181600" y="3857625"/>
            <a:ext cx="2130425" cy="1549400"/>
          </a:xfrm>
          <a:custGeom>
            <a:avLst/>
            <a:gdLst/>
            <a:ahLst/>
            <a:cxnLst>
              <a:cxn ang="0">
                <a:pos x="21" y="840"/>
              </a:cxn>
              <a:cxn ang="0">
                <a:pos x="66" y="705"/>
              </a:cxn>
              <a:cxn ang="0">
                <a:pos x="36" y="570"/>
              </a:cxn>
              <a:cxn ang="0">
                <a:pos x="66" y="435"/>
              </a:cxn>
              <a:cxn ang="0">
                <a:pos x="51" y="300"/>
              </a:cxn>
              <a:cxn ang="0">
                <a:pos x="96" y="165"/>
              </a:cxn>
              <a:cxn ang="0">
                <a:pos x="186" y="90"/>
              </a:cxn>
              <a:cxn ang="0">
                <a:pos x="276" y="45"/>
              </a:cxn>
              <a:cxn ang="0">
                <a:pos x="396" y="60"/>
              </a:cxn>
              <a:cxn ang="0">
                <a:pos x="456" y="165"/>
              </a:cxn>
              <a:cxn ang="0">
                <a:pos x="471" y="300"/>
              </a:cxn>
              <a:cxn ang="0">
                <a:pos x="456" y="435"/>
              </a:cxn>
              <a:cxn ang="0">
                <a:pos x="471" y="585"/>
              </a:cxn>
              <a:cxn ang="0">
                <a:pos x="471" y="720"/>
              </a:cxn>
              <a:cxn ang="0">
                <a:pos x="471" y="855"/>
              </a:cxn>
              <a:cxn ang="0">
                <a:pos x="471" y="720"/>
              </a:cxn>
              <a:cxn ang="0">
                <a:pos x="471" y="585"/>
              </a:cxn>
              <a:cxn ang="0">
                <a:pos x="441" y="450"/>
              </a:cxn>
              <a:cxn ang="0">
                <a:pos x="576" y="405"/>
              </a:cxn>
              <a:cxn ang="0">
                <a:pos x="711" y="435"/>
              </a:cxn>
              <a:cxn ang="0">
                <a:pos x="741" y="570"/>
              </a:cxn>
              <a:cxn ang="0">
                <a:pos x="726" y="705"/>
              </a:cxn>
              <a:cxn ang="0">
                <a:pos x="711" y="840"/>
              </a:cxn>
              <a:cxn ang="0">
                <a:pos x="726" y="780"/>
              </a:cxn>
              <a:cxn ang="0">
                <a:pos x="756" y="645"/>
              </a:cxn>
              <a:cxn ang="0">
                <a:pos x="756" y="510"/>
              </a:cxn>
              <a:cxn ang="0">
                <a:pos x="801" y="390"/>
              </a:cxn>
              <a:cxn ang="0">
                <a:pos x="951" y="420"/>
              </a:cxn>
              <a:cxn ang="0">
                <a:pos x="1026" y="405"/>
              </a:cxn>
              <a:cxn ang="0">
                <a:pos x="1011" y="540"/>
              </a:cxn>
              <a:cxn ang="0">
                <a:pos x="1011" y="690"/>
              </a:cxn>
              <a:cxn ang="0">
                <a:pos x="996" y="825"/>
              </a:cxn>
              <a:cxn ang="0">
                <a:pos x="996" y="960"/>
              </a:cxn>
              <a:cxn ang="0">
                <a:pos x="1011" y="825"/>
              </a:cxn>
              <a:cxn ang="0">
                <a:pos x="1026" y="690"/>
              </a:cxn>
              <a:cxn ang="0">
                <a:pos x="1056" y="555"/>
              </a:cxn>
              <a:cxn ang="0">
                <a:pos x="1056" y="420"/>
              </a:cxn>
              <a:cxn ang="0">
                <a:pos x="1041" y="285"/>
              </a:cxn>
              <a:cxn ang="0">
                <a:pos x="1026" y="150"/>
              </a:cxn>
              <a:cxn ang="0">
                <a:pos x="1041" y="45"/>
              </a:cxn>
              <a:cxn ang="0">
                <a:pos x="1146" y="15"/>
              </a:cxn>
              <a:cxn ang="0">
                <a:pos x="1281" y="60"/>
              </a:cxn>
              <a:cxn ang="0">
                <a:pos x="1341" y="165"/>
              </a:cxn>
              <a:cxn ang="0">
                <a:pos x="1326" y="315"/>
              </a:cxn>
              <a:cxn ang="0">
                <a:pos x="1311" y="450"/>
              </a:cxn>
              <a:cxn ang="0">
                <a:pos x="1326" y="570"/>
              </a:cxn>
              <a:cxn ang="0">
                <a:pos x="1311" y="705"/>
              </a:cxn>
              <a:cxn ang="0">
                <a:pos x="1311" y="840"/>
              </a:cxn>
              <a:cxn ang="0">
                <a:pos x="1311" y="930"/>
              </a:cxn>
            </a:cxnLst>
            <a:rect l="0" t="0" r="r" b="b"/>
            <a:pathLst>
              <a:path w="1342" h="976">
                <a:moveTo>
                  <a:pt x="0" y="834"/>
                </a:moveTo>
                <a:lnTo>
                  <a:pt x="21" y="885"/>
                </a:lnTo>
                <a:lnTo>
                  <a:pt x="21" y="840"/>
                </a:lnTo>
                <a:lnTo>
                  <a:pt x="36" y="795"/>
                </a:lnTo>
                <a:lnTo>
                  <a:pt x="66" y="750"/>
                </a:lnTo>
                <a:lnTo>
                  <a:pt x="66" y="705"/>
                </a:lnTo>
                <a:lnTo>
                  <a:pt x="66" y="660"/>
                </a:lnTo>
                <a:lnTo>
                  <a:pt x="51" y="615"/>
                </a:lnTo>
                <a:lnTo>
                  <a:pt x="36" y="570"/>
                </a:lnTo>
                <a:lnTo>
                  <a:pt x="66" y="525"/>
                </a:lnTo>
                <a:lnTo>
                  <a:pt x="66" y="480"/>
                </a:lnTo>
                <a:lnTo>
                  <a:pt x="66" y="435"/>
                </a:lnTo>
                <a:lnTo>
                  <a:pt x="81" y="390"/>
                </a:lnTo>
                <a:lnTo>
                  <a:pt x="66" y="345"/>
                </a:lnTo>
                <a:lnTo>
                  <a:pt x="51" y="300"/>
                </a:lnTo>
                <a:lnTo>
                  <a:pt x="51" y="255"/>
                </a:lnTo>
                <a:lnTo>
                  <a:pt x="81" y="210"/>
                </a:lnTo>
                <a:lnTo>
                  <a:pt x="96" y="165"/>
                </a:lnTo>
                <a:lnTo>
                  <a:pt x="96" y="120"/>
                </a:lnTo>
                <a:lnTo>
                  <a:pt x="141" y="90"/>
                </a:lnTo>
                <a:lnTo>
                  <a:pt x="186" y="90"/>
                </a:lnTo>
                <a:lnTo>
                  <a:pt x="186" y="45"/>
                </a:lnTo>
                <a:lnTo>
                  <a:pt x="231" y="45"/>
                </a:lnTo>
                <a:lnTo>
                  <a:pt x="276" y="45"/>
                </a:lnTo>
                <a:lnTo>
                  <a:pt x="321" y="60"/>
                </a:lnTo>
                <a:lnTo>
                  <a:pt x="351" y="105"/>
                </a:lnTo>
                <a:lnTo>
                  <a:pt x="396" y="60"/>
                </a:lnTo>
                <a:lnTo>
                  <a:pt x="441" y="75"/>
                </a:lnTo>
                <a:lnTo>
                  <a:pt x="456" y="120"/>
                </a:lnTo>
                <a:lnTo>
                  <a:pt x="456" y="165"/>
                </a:lnTo>
                <a:lnTo>
                  <a:pt x="441" y="210"/>
                </a:lnTo>
                <a:lnTo>
                  <a:pt x="471" y="255"/>
                </a:lnTo>
                <a:lnTo>
                  <a:pt x="471" y="300"/>
                </a:lnTo>
                <a:lnTo>
                  <a:pt x="456" y="345"/>
                </a:lnTo>
                <a:lnTo>
                  <a:pt x="456" y="390"/>
                </a:lnTo>
                <a:lnTo>
                  <a:pt x="456" y="435"/>
                </a:lnTo>
                <a:lnTo>
                  <a:pt x="456" y="495"/>
                </a:lnTo>
                <a:lnTo>
                  <a:pt x="441" y="540"/>
                </a:lnTo>
                <a:lnTo>
                  <a:pt x="471" y="585"/>
                </a:lnTo>
                <a:lnTo>
                  <a:pt x="486" y="630"/>
                </a:lnTo>
                <a:lnTo>
                  <a:pt x="486" y="675"/>
                </a:lnTo>
                <a:lnTo>
                  <a:pt x="471" y="720"/>
                </a:lnTo>
                <a:lnTo>
                  <a:pt x="456" y="765"/>
                </a:lnTo>
                <a:lnTo>
                  <a:pt x="471" y="810"/>
                </a:lnTo>
                <a:lnTo>
                  <a:pt x="471" y="855"/>
                </a:lnTo>
                <a:lnTo>
                  <a:pt x="456" y="810"/>
                </a:lnTo>
                <a:lnTo>
                  <a:pt x="456" y="765"/>
                </a:lnTo>
                <a:lnTo>
                  <a:pt x="471" y="720"/>
                </a:lnTo>
                <a:lnTo>
                  <a:pt x="471" y="675"/>
                </a:lnTo>
                <a:lnTo>
                  <a:pt x="486" y="630"/>
                </a:lnTo>
                <a:lnTo>
                  <a:pt x="471" y="585"/>
                </a:lnTo>
                <a:lnTo>
                  <a:pt x="471" y="540"/>
                </a:lnTo>
                <a:lnTo>
                  <a:pt x="456" y="495"/>
                </a:lnTo>
                <a:lnTo>
                  <a:pt x="441" y="450"/>
                </a:lnTo>
                <a:lnTo>
                  <a:pt x="486" y="435"/>
                </a:lnTo>
                <a:lnTo>
                  <a:pt x="531" y="420"/>
                </a:lnTo>
                <a:lnTo>
                  <a:pt x="576" y="405"/>
                </a:lnTo>
                <a:lnTo>
                  <a:pt x="621" y="420"/>
                </a:lnTo>
                <a:lnTo>
                  <a:pt x="666" y="435"/>
                </a:lnTo>
                <a:lnTo>
                  <a:pt x="711" y="435"/>
                </a:lnTo>
                <a:lnTo>
                  <a:pt x="726" y="480"/>
                </a:lnTo>
                <a:lnTo>
                  <a:pt x="726" y="525"/>
                </a:lnTo>
                <a:lnTo>
                  <a:pt x="741" y="570"/>
                </a:lnTo>
                <a:lnTo>
                  <a:pt x="741" y="615"/>
                </a:lnTo>
                <a:lnTo>
                  <a:pt x="726" y="660"/>
                </a:lnTo>
                <a:lnTo>
                  <a:pt x="726" y="705"/>
                </a:lnTo>
                <a:lnTo>
                  <a:pt x="726" y="750"/>
                </a:lnTo>
                <a:lnTo>
                  <a:pt x="711" y="795"/>
                </a:lnTo>
                <a:lnTo>
                  <a:pt x="711" y="840"/>
                </a:lnTo>
                <a:lnTo>
                  <a:pt x="711" y="885"/>
                </a:lnTo>
                <a:lnTo>
                  <a:pt x="711" y="840"/>
                </a:lnTo>
                <a:lnTo>
                  <a:pt x="726" y="780"/>
                </a:lnTo>
                <a:lnTo>
                  <a:pt x="726" y="735"/>
                </a:lnTo>
                <a:lnTo>
                  <a:pt x="726" y="690"/>
                </a:lnTo>
                <a:lnTo>
                  <a:pt x="756" y="645"/>
                </a:lnTo>
                <a:lnTo>
                  <a:pt x="756" y="600"/>
                </a:lnTo>
                <a:lnTo>
                  <a:pt x="771" y="555"/>
                </a:lnTo>
                <a:lnTo>
                  <a:pt x="756" y="510"/>
                </a:lnTo>
                <a:lnTo>
                  <a:pt x="756" y="465"/>
                </a:lnTo>
                <a:lnTo>
                  <a:pt x="756" y="420"/>
                </a:lnTo>
                <a:lnTo>
                  <a:pt x="801" y="390"/>
                </a:lnTo>
                <a:lnTo>
                  <a:pt x="846" y="390"/>
                </a:lnTo>
                <a:lnTo>
                  <a:pt x="891" y="420"/>
                </a:lnTo>
                <a:lnTo>
                  <a:pt x="951" y="420"/>
                </a:lnTo>
                <a:lnTo>
                  <a:pt x="996" y="390"/>
                </a:lnTo>
                <a:lnTo>
                  <a:pt x="1041" y="360"/>
                </a:lnTo>
                <a:lnTo>
                  <a:pt x="1026" y="405"/>
                </a:lnTo>
                <a:lnTo>
                  <a:pt x="1026" y="450"/>
                </a:lnTo>
                <a:lnTo>
                  <a:pt x="1011" y="495"/>
                </a:lnTo>
                <a:lnTo>
                  <a:pt x="1011" y="540"/>
                </a:lnTo>
                <a:lnTo>
                  <a:pt x="1026" y="585"/>
                </a:lnTo>
                <a:lnTo>
                  <a:pt x="1011" y="645"/>
                </a:lnTo>
                <a:lnTo>
                  <a:pt x="1011" y="690"/>
                </a:lnTo>
                <a:lnTo>
                  <a:pt x="1011" y="735"/>
                </a:lnTo>
                <a:lnTo>
                  <a:pt x="1011" y="780"/>
                </a:lnTo>
                <a:lnTo>
                  <a:pt x="996" y="825"/>
                </a:lnTo>
                <a:lnTo>
                  <a:pt x="981" y="870"/>
                </a:lnTo>
                <a:lnTo>
                  <a:pt x="996" y="915"/>
                </a:lnTo>
                <a:lnTo>
                  <a:pt x="996" y="960"/>
                </a:lnTo>
                <a:lnTo>
                  <a:pt x="996" y="915"/>
                </a:lnTo>
                <a:lnTo>
                  <a:pt x="1011" y="870"/>
                </a:lnTo>
                <a:lnTo>
                  <a:pt x="1011" y="825"/>
                </a:lnTo>
                <a:lnTo>
                  <a:pt x="996" y="780"/>
                </a:lnTo>
                <a:lnTo>
                  <a:pt x="1011" y="735"/>
                </a:lnTo>
                <a:lnTo>
                  <a:pt x="1026" y="690"/>
                </a:lnTo>
                <a:lnTo>
                  <a:pt x="1026" y="645"/>
                </a:lnTo>
                <a:lnTo>
                  <a:pt x="1041" y="600"/>
                </a:lnTo>
                <a:lnTo>
                  <a:pt x="1056" y="555"/>
                </a:lnTo>
                <a:lnTo>
                  <a:pt x="1056" y="510"/>
                </a:lnTo>
                <a:lnTo>
                  <a:pt x="1071" y="465"/>
                </a:lnTo>
                <a:lnTo>
                  <a:pt x="1056" y="420"/>
                </a:lnTo>
                <a:lnTo>
                  <a:pt x="1041" y="375"/>
                </a:lnTo>
                <a:lnTo>
                  <a:pt x="1041" y="330"/>
                </a:lnTo>
                <a:lnTo>
                  <a:pt x="1041" y="285"/>
                </a:lnTo>
                <a:lnTo>
                  <a:pt x="1056" y="240"/>
                </a:lnTo>
                <a:lnTo>
                  <a:pt x="1056" y="195"/>
                </a:lnTo>
                <a:lnTo>
                  <a:pt x="1026" y="150"/>
                </a:lnTo>
                <a:lnTo>
                  <a:pt x="1026" y="105"/>
                </a:lnTo>
                <a:lnTo>
                  <a:pt x="996" y="60"/>
                </a:lnTo>
                <a:lnTo>
                  <a:pt x="1041" y="45"/>
                </a:lnTo>
                <a:lnTo>
                  <a:pt x="1086" y="45"/>
                </a:lnTo>
                <a:lnTo>
                  <a:pt x="1101" y="0"/>
                </a:lnTo>
                <a:lnTo>
                  <a:pt x="1146" y="15"/>
                </a:lnTo>
                <a:lnTo>
                  <a:pt x="1191" y="30"/>
                </a:lnTo>
                <a:lnTo>
                  <a:pt x="1236" y="45"/>
                </a:lnTo>
                <a:lnTo>
                  <a:pt x="1281" y="60"/>
                </a:lnTo>
                <a:lnTo>
                  <a:pt x="1326" y="75"/>
                </a:lnTo>
                <a:lnTo>
                  <a:pt x="1341" y="120"/>
                </a:lnTo>
                <a:lnTo>
                  <a:pt x="1341" y="165"/>
                </a:lnTo>
                <a:lnTo>
                  <a:pt x="1326" y="210"/>
                </a:lnTo>
                <a:lnTo>
                  <a:pt x="1326" y="270"/>
                </a:lnTo>
                <a:lnTo>
                  <a:pt x="1326" y="315"/>
                </a:lnTo>
                <a:lnTo>
                  <a:pt x="1311" y="360"/>
                </a:lnTo>
                <a:lnTo>
                  <a:pt x="1326" y="405"/>
                </a:lnTo>
                <a:lnTo>
                  <a:pt x="1311" y="450"/>
                </a:lnTo>
                <a:lnTo>
                  <a:pt x="1296" y="495"/>
                </a:lnTo>
                <a:lnTo>
                  <a:pt x="1341" y="525"/>
                </a:lnTo>
                <a:lnTo>
                  <a:pt x="1326" y="570"/>
                </a:lnTo>
                <a:lnTo>
                  <a:pt x="1326" y="615"/>
                </a:lnTo>
                <a:lnTo>
                  <a:pt x="1341" y="660"/>
                </a:lnTo>
                <a:lnTo>
                  <a:pt x="1311" y="705"/>
                </a:lnTo>
                <a:lnTo>
                  <a:pt x="1311" y="750"/>
                </a:lnTo>
                <a:lnTo>
                  <a:pt x="1326" y="795"/>
                </a:lnTo>
                <a:lnTo>
                  <a:pt x="1311" y="840"/>
                </a:lnTo>
                <a:lnTo>
                  <a:pt x="1326" y="900"/>
                </a:lnTo>
                <a:lnTo>
                  <a:pt x="1326" y="975"/>
                </a:lnTo>
                <a:lnTo>
                  <a:pt x="1311" y="930"/>
                </a:lnTo>
                <a:lnTo>
                  <a:pt x="1296" y="88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406400" y="4953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635000" y="3835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168400" y="4368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1625600" y="4368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2082800" y="3835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3467100" y="2590800"/>
            <a:ext cx="1295400" cy="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>
            <a:off x="6324600" y="3314700"/>
            <a:ext cx="0" cy="60960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H="1">
            <a:off x="3390900" y="4343400"/>
            <a:ext cx="1371600" cy="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3490913" y="1860550"/>
            <a:ext cx="1177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Encode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6843713" y="3308350"/>
            <a:ext cx="1406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Transmit</a:t>
            </a:r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3346450" y="52641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3352800" y="64008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Freeform 25"/>
          <p:cNvSpPr>
            <a:spLocks/>
          </p:cNvSpPr>
          <p:nvPr/>
        </p:nvSpPr>
        <p:spPr bwMode="auto">
          <a:xfrm>
            <a:off x="3651250" y="54625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2019300" y="5372100"/>
            <a:ext cx="762000" cy="53340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3567113" y="3384550"/>
            <a:ext cx="1330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Recreate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976313" y="5746750"/>
            <a:ext cx="1196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Decode</a:t>
            </a:r>
          </a:p>
        </p:txBody>
      </p:sp>
      <p:sp>
        <p:nvSpPr>
          <p:cNvPr id="114717" name="Rectangle 29"/>
          <p:cNvSpPr>
            <a:spLocks noChangeArrowheads="1"/>
          </p:cNvSpPr>
          <p:nvPr/>
        </p:nvSpPr>
        <p:spPr bwMode="auto">
          <a:xfrm>
            <a:off x="823913" y="2470150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</a:t>
            </a:r>
          </a:p>
        </p:txBody>
      </p:sp>
      <p:sp>
        <p:nvSpPr>
          <p:cNvPr id="114718" name="Rectangle 30"/>
          <p:cNvSpPr>
            <a:spLocks noChangeArrowheads="1"/>
          </p:cNvSpPr>
          <p:nvPr/>
        </p:nvSpPr>
        <p:spPr bwMode="auto">
          <a:xfrm>
            <a:off x="3789363" y="5822950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Sample Digital Audio Transmission Path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15950" y="2292350"/>
            <a:ext cx="14351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892550" y="2368550"/>
            <a:ext cx="15875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6864350" y="4502150"/>
            <a:ext cx="1435100" cy="977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DSL</a:t>
            </a:r>
          </a:p>
          <a:p>
            <a:r>
              <a:rPr lang="en-US"/>
              <a:t>Modem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6940550" y="2444750"/>
            <a:ext cx="1435100" cy="977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DSL</a:t>
            </a:r>
          </a:p>
          <a:p>
            <a:r>
              <a:rPr lang="en-US"/>
              <a:t>Modem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968750" y="4502150"/>
            <a:ext cx="15875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844550" y="4502150"/>
            <a:ext cx="14351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2082800" y="2819400"/>
            <a:ext cx="1701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5511800" y="2819400"/>
            <a:ext cx="1397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7696200" y="3454400"/>
            <a:ext cx="0" cy="1016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5588000" y="5105400"/>
            <a:ext cx="1244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2311400" y="5029200"/>
            <a:ext cx="162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2424113" y="2927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2500313" y="5213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7751763" y="3429000"/>
            <a:ext cx="13922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</a:t>
            </a:r>
          </a:p>
          <a:p>
            <a:pPr algn="l"/>
            <a:r>
              <a:rPr lang="en-US"/>
              <a:t>Network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 to Digital Conversion</a:t>
            </a:r>
          </a:p>
        </p:txBody>
      </p:sp>
      <p:grpSp>
        <p:nvGrpSpPr>
          <p:cNvPr id="2" name="Group 2063"/>
          <p:cNvGrpSpPr>
            <a:grpSpLocks/>
          </p:cNvGrpSpPr>
          <p:nvPr/>
        </p:nvGrpSpPr>
        <p:grpSpPr bwMode="auto">
          <a:xfrm>
            <a:off x="5184775" y="2355850"/>
            <a:ext cx="3959225" cy="2520950"/>
            <a:chOff x="3266" y="1484"/>
            <a:chExt cx="2494" cy="1580"/>
          </a:xfrm>
        </p:grpSpPr>
        <p:sp>
          <p:nvSpPr>
            <p:cNvPr id="241668" name="Rectangle 2052"/>
            <p:cNvSpPr>
              <a:spLocks noChangeArrowheads="1"/>
            </p:cNvSpPr>
            <p:nvPr/>
          </p:nvSpPr>
          <p:spPr bwMode="auto">
            <a:xfrm>
              <a:off x="3414" y="1824"/>
              <a:ext cx="184" cy="1240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69" name="Rectangle 2053"/>
            <p:cNvSpPr>
              <a:spLocks noChangeArrowheads="1"/>
            </p:cNvSpPr>
            <p:nvPr/>
          </p:nvSpPr>
          <p:spPr bwMode="auto">
            <a:xfrm>
              <a:off x="3990" y="1824"/>
              <a:ext cx="184" cy="1240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0" name="Rectangle 2054"/>
            <p:cNvSpPr>
              <a:spLocks noChangeArrowheads="1"/>
            </p:cNvSpPr>
            <p:nvPr/>
          </p:nvSpPr>
          <p:spPr bwMode="auto">
            <a:xfrm>
              <a:off x="3798" y="1824"/>
              <a:ext cx="184" cy="1240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1" name="Rectangle 2055"/>
            <p:cNvSpPr>
              <a:spLocks noChangeArrowheads="1"/>
            </p:cNvSpPr>
            <p:nvPr/>
          </p:nvSpPr>
          <p:spPr bwMode="auto">
            <a:xfrm>
              <a:off x="4374" y="1824"/>
              <a:ext cx="184" cy="1240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2" name="Rectangle 2056"/>
            <p:cNvSpPr>
              <a:spLocks noChangeArrowheads="1"/>
            </p:cNvSpPr>
            <p:nvPr/>
          </p:nvSpPr>
          <p:spPr bwMode="auto">
            <a:xfrm>
              <a:off x="4566" y="2496"/>
              <a:ext cx="184" cy="568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3" name="Rectangle 2057"/>
            <p:cNvSpPr>
              <a:spLocks noChangeArrowheads="1"/>
            </p:cNvSpPr>
            <p:nvPr/>
          </p:nvSpPr>
          <p:spPr bwMode="auto">
            <a:xfrm>
              <a:off x="3606" y="2496"/>
              <a:ext cx="184" cy="568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4" name="Rectangle 2058"/>
            <p:cNvSpPr>
              <a:spLocks noChangeArrowheads="1"/>
            </p:cNvSpPr>
            <p:nvPr/>
          </p:nvSpPr>
          <p:spPr bwMode="auto">
            <a:xfrm>
              <a:off x="4182" y="2496"/>
              <a:ext cx="184" cy="568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5" name="Rectangle 2059"/>
            <p:cNvSpPr>
              <a:spLocks noChangeArrowheads="1"/>
            </p:cNvSpPr>
            <p:nvPr/>
          </p:nvSpPr>
          <p:spPr bwMode="auto">
            <a:xfrm>
              <a:off x="4758" y="2496"/>
              <a:ext cx="184" cy="568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6" name="Rectangle 2060"/>
            <p:cNvSpPr>
              <a:spLocks noChangeArrowheads="1"/>
            </p:cNvSpPr>
            <p:nvPr/>
          </p:nvSpPr>
          <p:spPr bwMode="auto">
            <a:xfrm>
              <a:off x="3266" y="1484"/>
              <a:ext cx="2494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   1   0  1  1  0  1  0  0</a:t>
              </a:r>
            </a:p>
          </p:txBody>
        </p:sp>
      </p:grpSp>
      <p:graphicFrame>
        <p:nvGraphicFramePr>
          <p:cNvPr id="241678" name="Object 2062"/>
          <p:cNvGraphicFramePr>
            <a:graphicFrameLocks noChangeAspect="1"/>
          </p:cNvGraphicFramePr>
          <p:nvPr/>
        </p:nvGraphicFramePr>
        <p:xfrm>
          <a:off x="304800" y="3048000"/>
          <a:ext cx="27432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4" imgW="5851440" imgH="3519000" progId="">
                  <p:embed/>
                </p:oleObj>
              </mc:Choice>
              <mc:Fallback>
                <p:oleObj name="Clip" r:id="rId4" imgW="5851440" imgH="351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2743200" cy="164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66"/>
          <p:cNvGrpSpPr>
            <a:grpSpLocks/>
          </p:cNvGrpSpPr>
          <p:nvPr/>
        </p:nvGrpSpPr>
        <p:grpSpPr bwMode="auto">
          <a:xfrm>
            <a:off x="2209800" y="3429000"/>
            <a:ext cx="4206875" cy="2574925"/>
            <a:chOff x="1392" y="2160"/>
            <a:chExt cx="2650" cy="1622"/>
          </a:xfrm>
        </p:grpSpPr>
        <p:sp>
          <p:nvSpPr>
            <p:cNvPr id="241680" name="AutoShape 2064"/>
            <p:cNvSpPr>
              <a:spLocks noChangeArrowheads="1"/>
            </p:cNvSpPr>
            <p:nvPr/>
          </p:nvSpPr>
          <p:spPr bwMode="auto">
            <a:xfrm>
              <a:off x="2160" y="2160"/>
              <a:ext cx="1104" cy="672"/>
            </a:xfrm>
            <a:prstGeom prst="leftRightArrow">
              <a:avLst>
                <a:gd name="adj1" fmla="val 50000"/>
                <a:gd name="adj2" fmla="val 32857"/>
              </a:avLst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241681" name="Text Box 2065"/>
            <p:cNvSpPr txBox="1">
              <a:spLocks noChangeArrowheads="1"/>
            </p:cNvSpPr>
            <p:nvPr/>
          </p:nvSpPr>
          <p:spPr bwMode="auto">
            <a:xfrm>
              <a:off x="1392" y="3264"/>
              <a:ext cx="2650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A to D Converters, Digital Signal Processors (DSP) etc.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Generation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Sound is recreated at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Using FM synthesis</a:t>
            </a:r>
          </a:p>
          <a:p>
            <a:pPr lvl="1">
              <a:lnSpc>
                <a:spcPct val="90000"/>
              </a:lnSpc>
            </a:pPr>
            <a:r>
              <a:rPr lang="en-US"/>
              <a:t>Using wave table generation</a:t>
            </a:r>
          </a:p>
          <a:p>
            <a:pPr>
              <a:lnSpc>
                <a:spcPct val="90000"/>
              </a:lnSpc>
            </a:pPr>
            <a:r>
              <a:rPr lang="en-US"/>
              <a:t>Noise is not an issue in digital communication although it is an issue in digital transmission</a:t>
            </a:r>
          </a:p>
          <a:p>
            <a:pPr lvl="1">
              <a:lnSpc>
                <a:spcPct val="90000"/>
              </a:lnSpc>
            </a:pPr>
            <a:r>
              <a:rPr lang="en-US"/>
              <a:t>The reason, once again, is due to the fact that only codes are transmitted in digital transmission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Advantage in Audio Transmission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Only codes are transmitted</a:t>
            </a:r>
          </a:p>
          <a:p>
            <a:r>
              <a:rPr lang="en-US"/>
              <a:t>Original encoding is recreated</a:t>
            </a:r>
          </a:p>
          <a:p>
            <a:r>
              <a:rPr lang="en-US"/>
              <a:t>Original audio is reproduced</a:t>
            </a:r>
          </a:p>
          <a:p>
            <a:r>
              <a:rPr lang="en-US"/>
              <a:t>Again, sampling rate and number of bits used in each sample will determine the quality of audio transmitted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Digitized Signal Transmission Over Analog Lines</a:t>
            </a:r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>
            <a:off x="304800" y="1987550"/>
            <a:ext cx="0" cy="1206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311150" y="3124200"/>
            <a:ext cx="273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Freeform 5"/>
          <p:cNvSpPr>
            <a:spLocks/>
          </p:cNvSpPr>
          <p:nvPr/>
        </p:nvSpPr>
        <p:spPr bwMode="auto">
          <a:xfrm>
            <a:off x="609600" y="21859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5130800" y="3048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5359400" y="1930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5892800" y="2463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6350000" y="2463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807200" y="1930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406400" y="4953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635000" y="3835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Rectangle 15"/>
          <p:cNvSpPr>
            <a:spLocks noChangeArrowheads="1"/>
          </p:cNvSpPr>
          <p:nvPr/>
        </p:nvSpPr>
        <p:spPr bwMode="auto">
          <a:xfrm>
            <a:off x="1168400" y="4368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1625600" y="4368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2082800" y="3835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34671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324600" y="33147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 flipH="1">
            <a:off x="3390900" y="4343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3490913" y="1860550"/>
            <a:ext cx="1195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Encode</a:t>
            </a: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6843713" y="3308350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Transmit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3346450" y="5264150"/>
            <a:ext cx="0" cy="1206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3352800" y="6400800"/>
            <a:ext cx="273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2019300" y="5372100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3567113" y="3384550"/>
            <a:ext cx="1366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Recreate</a:t>
            </a: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976313" y="574675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Decode</a:t>
            </a:r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823913" y="2470150"/>
            <a:ext cx="1060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Audio</a:t>
            </a:r>
          </a:p>
        </p:txBody>
      </p:sp>
      <p:sp>
        <p:nvSpPr>
          <p:cNvPr id="206878" name="Rectangle 30"/>
          <p:cNvSpPr>
            <a:spLocks noChangeArrowheads="1"/>
          </p:cNvSpPr>
          <p:nvPr/>
        </p:nvSpPr>
        <p:spPr bwMode="auto">
          <a:xfrm>
            <a:off x="3789363" y="5822950"/>
            <a:ext cx="1060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Audio</a:t>
            </a:r>
          </a:p>
        </p:txBody>
      </p:sp>
      <p:sp>
        <p:nvSpPr>
          <p:cNvPr id="206879" name="Freeform 31"/>
          <p:cNvSpPr>
            <a:spLocks/>
          </p:cNvSpPr>
          <p:nvPr/>
        </p:nvSpPr>
        <p:spPr bwMode="auto">
          <a:xfrm>
            <a:off x="3733800" y="5410200"/>
            <a:ext cx="2209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240"/>
              </a:cxn>
              <a:cxn ang="0">
                <a:pos x="768" y="144"/>
              </a:cxn>
              <a:cxn ang="0">
                <a:pos x="1248" y="288"/>
              </a:cxn>
              <a:cxn ang="0">
                <a:pos x="1392" y="288"/>
              </a:cxn>
            </a:cxnLst>
            <a:rect l="0" t="0" r="r" b="b"/>
            <a:pathLst>
              <a:path w="1392" h="312">
                <a:moveTo>
                  <a:pt x="0" y="0"/>
                </a:moveTo>
                <a:cubicBezTo>
                  <a:pt x="128" y="108"/>
                  <a:pt x="256" y="216"/>
                  <a:pt x="384" y="240"/>
                </a:cubicBezTo>
                <a:cubicBezTo>
                  <a:pt x="512" y="264"/>
                  <a:pt x="624" y="136"/>
                  <a:pt x="768" y="144"/>
                </a:cubicBezTo>
                <a:cubicBezTo>
                  <a:pt x="912" y="152"/>
                  <a:pt x="1144" y="264"/>
                  <a:pt x="1248" y="288"/>
                </a:cubicBezTo>
                <a:cubicBezTo>
                  <a:pt x="1352" y="312"/>
                  <a:pt x="1372" y="300"/>
                  <a:pt x="1392" y="288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881" name="Object 33"/>
          <p:cNvGraphicFramePr>
            <a:graphicFrameLocks noChangeAspect="1"/>
          </p:cNvGraphicFramePr>
          <p:nvPr/>
        </p:nvGraphicFramePr>
        <p:xfrm>
          <a:off x="5867400" y="3962400"/>
          <a:ext cx="1981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lip" r:id="rId4" imgW="5851440" imgH="3519000" progId="">
                  <p:embed/>
                </p:oleObj>
              </mc:Choice>
              <mc:Fallback>
                <p:oleObj name="Clip" r:id="rId4" imgW="5851440" imgH="351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62400"/>
                        <a:ext cx="198120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2" name="Oval 34"/>
          <p:cNvSpPr>
            <a:spLocks noChangeArrowheads="1"/>
          </p:cNvSpPr>
          <p:nvPr/>
        </p:nvSpPr>
        <p:spPr bwMode="auto">
          <a:xfrm>
            <a:off x="4648200" y="1447800"/>
            <a:ext cx="3429000" cy="1447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Sampled Signals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Sample Digital Audio Transmission Path Over Analog Lines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15950" y="229235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3892550" y="236855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6864350" y="4502150"/>
            <a:ext cx="1435100" cy="977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Modem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6940550" y="2444750"/>
            <a:ext cx="1435100" cy="977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Modem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968750" y="450215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844550" y="450215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2082800" y="2819400"/>
            <a:ext cx="170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5511800" y="2819400"/>
            <a:ext cx="139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>
            <a:off x="7696200" y="3454400"/>
            <a:ext cx="0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5588000" y="5105400"/>
            <a:ext cx="124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2311400" y="5029200"/>
            <a:ext cx="162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2424113" y="2927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2500313" y="5213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7986713" y="3460750"/>
            <a:ext cx="11731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Analog</a:t>
            </a:r>
          </a:p>
          <a:p>
            <a:pPr algn="l"/>
            <a:r>
              <a:rPr lang="en-US"/>
              <a:t>PSN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Audio Transmission In WWW</a:t>
            </a:r>
          </a:p>
        </p:txBody>
      </p:sp>
      <p:sp>
        <p:nvSpPr>
          <p:cNvPr id="117763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Oval 7" descr="Dark horizontal"/>
          <p:cNvSpPr>
            <a:spLocks noChangeArrowheads="1"/>
          </p:cNvSpPr>
          <p:nvPr/>
        </p:nvSpPr>
        <p:spPr bwMode="auto">
          <a:xfrm>
            <a:off x="6421438" y="22304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5614988" y="2414588"/>
            <a:ext cx="8382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3525838" y="4059238"/>
            <a:ext cx="1968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 flipH="1">
            <a:off x="6072188" y="2947988"/>
            <a:ext cx="9906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1620838" y="3068638"/>
            <a:ext cx="1358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107238" y="4516438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Client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477838" y="3373438"/>
            <a:ext cx="1358900" cy="13509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6148388" y="4548188"/>
            <a:ext cx="9144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4191000" y="5029200"/>
            <a:ext cx="40322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 using</a:t>
            </a:r>
          </a:p>
          <a:p>
            <a:pPr algn="l"/>
            <a:r>
              <a:rPr lang="en-US"/>
              <a:t>Internet Explorer</a:t>
            </a:r>
          </a:p>
          <a:p>
            <a:pPr algn="l"/>
            <a:r>
              <a:rPr lang="en-US"/>
              <a:t>and Windows Media Player.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2514600" y="1676400"/>
            <a:ext cx="5414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stream over analog/digital line.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457200" y="4800600"/>
            <a:ext cx="363855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Real-time audio</a:t>
            </a:r>
          </a:p>
          <a:p>
            <a:pPr algn="l"/>
            <a:r>
              <a:rPr lang="en-US"/>
              <a:t>broadcast support</a:t>
            </a:r>
          </a:p>
          <a:p>
            <a:pPr algn="l"/>
            <a:r>
              <a:rPr lang="en-US"/>
              <a:t>using Windows Media</a:t>
            </a:r>
          </a:p>
          <a:p>
            <a:pPr algn="l"/>
            <a:r>
              <a:rPr lang="en-US"/>
              <a:t>streaming server module.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 to Digital Converter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 to D and D to A converter</a:t>
            </a:r>
          </a:p>
          <a:p>
            <a:pPr>
              <a:lnSpc>
                <a:spcPct val="80000"/>
              </a:lnSpc>
            </a:pPr>
            <a:r>
              <a:rPr lang="en-US" sz="2800"/>
              <a:t>The chip that is responsible for this conversion is known as the DSP (Digital Signal Processor) chip</a:t>
            </a:r>
          </a:p>
          <a:p>
            <a:pPr>
              <a:lnSpc>
                <a:spcPct val="80000"/>
              </a:lnSpc>
            </a:pPr>
            <a:r>
              <a:rPr lang="en-US" sz="2800"/>
              <a:t>It is used in sound cards, modems etc. wherever there is a need for A to D and D to A conversion</a:t>
            </a:r>
          </a:p>
          <a:p>
            <a:pPr>
              <a:lnSpc>
                <a:spcPct val="80000"/>
              </a:lnSpc>
            </a:pPr>
            <a:r>
              <a:rPr lang="en-US" sz="2800"/>
              <a:t>The mass use of this chip in various devices has led to a drastic drop in the price of the chip and the devices 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Processor (DSP)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048000" y="2209800"/>
            <a:ext cx="3352800" cy="3352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962400" y="3048000"/>
            <a:ext cx="1600200" cy="16002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DSP</a:t>
            </a:r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914400" y="3352800"/>
            <a:ext cx="2133600" cy="762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6400800" y="3429000"/>
            <a:ext cx="2133600" cy="762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55625" y="4343400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Digital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7358063" y="4495800"/>
            <a:ext cx="1081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Analog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Digitization</a:t>
            </a:r>
          </a:p>
        </p:txBody>
      </p:sp>
      <p:sp>
        <p:nvSpPr>
          <p:cNvPr id="162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can be of the form black and white, gray scales, color</a:t>
            </a:r>
          </a:p>
          <a:p>
            <a:r>
              <a:rPr lang="en-US"/>
              <a:t>Factors that influence the digitization of image are as follows</a:t>
            </a:r>
          </a:p>
          <a:p>
            <a:pPr lvl="1"/>
            <a:r>
              <a:rPr lang="en-US"/>
              <a:t>Resolution measured in pixels </a:t>
            </a:r>
          </a:p>
          <a:p>
            <a:pPr lvl="1"/>
            <a:r>
              <a:rPr lang="en-US"/>
              <a:t>Color depth expressed in number of color variations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 Of Image: Overview</a:t>
            </a:r>
            <a:br>
              <a:rPr lang="en-US"/>
            </a:br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15950" y="1911350"/>
            <a:ext cx="8140700" cy="455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920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920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920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920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920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920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920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920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15303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5303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5303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5303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15303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5" name="Oval 17"/>
          <p:cNvSpPr>
            <a:spLocks noChangeArrowheads="1"/>
          </p:cNvSpPr>
          <p:nvPr/>
        </p:nvSpPr>
        <p:spPr bwMode="auto">
          <a:xfrm>
            <a:off x="15303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6" name="Oval 18"/>
          <p:cNvSpPr>
            <a:spLocks noChangeArrowheads="1"/>
          </p:cNvSpPr>
          <p:nvPr/>
        </p:nvSpPr>
        <p:spPr bwMode="auto">
          <a:xfrm>
            <a:off x="15303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7" name="Oval 19"/>
          <p:cNvSpPr>
            <a:spLocks noChangeArrowheads="1"/>
          </p:cNvSpPr>
          <p:nvPr/>
        </p:nvSpPr>
        <p:spPr bwMode="auto">
          <a:xfrm>
            <a:off x="15303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8" name="Oval 20"/>
          <p:cNvSpPr>
            <a:spLocks noChangeArrowheads="1"/>
          </p:cNvSpPr>
          <p:nvPr/>
        </p:nvSpPr>
        <p:spPr bwMode="auto">
          <a:xfrm>
            <a:off x="2139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Oval 21"/>
          <p:cNvSpPr>
            <a:spLocks noChangeArrowheads="1"/>
          </p:cNvSpPr>
          <p:nvPr/>
        </p:nvSpPr>
        <p:spPr bwMode="auto">
          <a:xfrm>
            <a:off x="2139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0" name="Oval 22"/>
          <p:cNvSpPr>
            <a:spLocks noChangeArrowheads="1"/>
          </p:cNvSpPr>
          <p:nvPr/>
        </p:nvSpPr>
        <p:spPr bwMode="auto">
          <a:xfrm>
            <a:off x="2139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1" name="Oval 23"/>
          <p:cNvSpPr>
            <a:spLocks noChangeArrowheads="1"/>
          </p:cNvSpPr>
          <p:nvPr/>
        </p:nvSpPr>
        <p:spPr bwMode="auto">
          <a:xfrm>
            <a:off x="2139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2" name="Oval 24"/>
          <p:cNvSpPr>
            <a:spLocks noChangeArrowheads="1"/>
          </p:cNvSpPr>
          <p:nvPr/>
        </p:nvSpPr>
        <p:spPr bwMode="auto">
          <a:xfrm>
            <a:off x="2139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3" name="Oval 25"/>
          <p:cNvSpPr>
            <a:spLocks noChangeArrowheads="1"/>
          </p:cNvSpPr>
          <p:nvPr/>
        </p:nvSpPr>
        <p:spPr bwMode="auto">
          <a:xfrm>
            <a:off x="2139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4" name="Oval 26"/>
          <p:cNvSpPr>
            <a:spLocks noChangeArrowheads="1"/>
          </p:cNvSpPr>
          <p:nvPr/>
        </p:nvSpPr>
        <p:spPr bwMode="auto">
          <a:xfrm>
            <a:off x="2139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5" name="Oval 27"/>
          <p:cNvSpPr>
            <a:spLocks noChangeArrowheads="1"/>
          </p:cNvSpPr>
          <p:nvPr/>
        </p:nvSpPr>
        <p:spPr bwMode="auto">
          <a:xfrm>
            <a:off x="2139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6" name="Oval 28"/>
          <p:cNvSpPr>
            <a:spLocks noChangeArrowheads="1"/>
          </p:cNvSpPr>
          <p:nvPr/>
        </p:nvSpPr>
        <p:spPr bwMode="auto">
          <a:xfrm>
            <a:off x="2901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7" name="Oval 29"/>
          <p:cNvSpPr>
            <a:spLocks noChangeArrowheads="1"/>
          </p:cNvSpPr>
          <p:nvPr/>
        </p:nvSpPr>
        <p:spPr bwMode="auto">
          <a:xfrm>
            <a:off x="2901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8" name="Oval 30"/>
          <p:cNvSpPr>
            <a:spLocks noChangeArrowheads="1"/>
          </p:cNvSpPr>
          <p:nvPr/>
        </p:nvSpPr>
        <p:spPr bwMode="auto">
          <a:xfrm>
            <a:off x="2901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9" name="Oval 31"/>
          <p:cNvSpPr>
            <a:spLocks noChangeArrowheads="1"/>
          </p:cNvSpPr>
          <p:nvPr/>
        </p:nvSpPr>
        <p:spPr bwMode="auto">
          <a:xfrm>
            <a:off x="2901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0" name="Oval 32"/>
          <p:cNvSpPr>
            <a:spLocks noChangeArrowheads="1"/>
          </p:cNvSpPr>
          <p:nvPr/>
        </p:nvSpPr>
        <p:spPr bwMode="auto">
          <a:xfrm>
            <a:off x="2901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1" name="Oval 33"/>
          <p:cNvSpPr>
            <a:spLocks noChangeArrowheads="1"/>
          </p:cNvSpPr>
          <p:nvPr/>
        </p:nvSpPr>
        <p:spPr bwMode="auto">
          <a:xfrm>
            <a:off x="2901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2" name="Oval 34"/>
          <p:cNvSpPr>
            <a:spLocks noChangeArrowheads="1"/>
          </p:cNvSpPr>
          <p:nvPr/>
        </p:nvSpPr>
        <p:spPr bwMode="auto">
          <a:xfrm>
            <a:off x="2901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3" name="Oval 35"/>
          <p:cNvSpPr>
            <a:spLocks noChangeArrowheads="1"/>
          </p:cNvSpPr>
          <p:nvPr/>
        </p:nvSpPr>
        <p:spPr bwMode="auto">
          <a:xfrm>
            <a:off x="2901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4" name="Oval 36"/>
          <p:cNvSpPr>
            <a:spLocks noChangeArrowheads="1"/>
          </p:cNvSpPr>
          <p:nvPr/>
        </p:nvSpPr>
        <p:spPr bwMode="auto">
          <a:xfrm>
            <a:off x="35115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5" name="Oval 37"/>
          <p:cNvSpPr>
            <a:spLocks noChangeArrowheads="1"/>
          </p:cNvSpPr>
          <p:nvPr/>
        </p:nvSpPr>
        <p:spPr bwMode="auto">
          <a:xfrm>
            <a:off x="3511550" y="27495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6" name="Oval 38"/>
          <p:cNvSpPr>
            <a:spLocks noChangeArrowheads="1"/>
          </p:cNvSpPr>
          <p:nvPr/>
        </p:nvSpPr>
        <p:spPr bwMode="auto">
          <a:xfrm>
            <a:off x="3511550" y="32829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7" name="Oval 39"/>
          <p:cNvSpPr>
            <a:spLocks noChangeArrowheads="1"/>
          </p:cNvSpPr>
          <p:nvPr/>
        </p:nvSpPr>
        <p:spPr bwMode="auto">
          <a:xfrm>
            <a:off x="3511550" y="38163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8" name="Oval 40"/>
          <p:cNvSpPr>
            <a:spLocks noChangeArrowheads="1"/>
          </p:cNvSpPr>
          <p:nvPr/>
        </p:nvSpPr>
        <p:spPr bwMode="auto">
          <a:xfrm>
            <a:off x="3511550" y="43497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9" name="Oval 41"/>
          <p:cNvSpPr>
            <a:spLocks noChangeArrowheads="1"/>
          </p:cNvSpPr>
          <p:nvPr/>
        </p:nvSpPr>
        <p:spPr bwMode="auto">
          <a:xfrm>
            <a:off x="35115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0" name="Oval 42"/>
          <p:cNvSpPr>
            <a:spLocks noChangeArrowheads="1"/>
          </p:cNvSpPr>
          <p:nvPr/>
        </p:nvSpPr>
        <p:spPr bwMode="auto">
          <a:xfrm>
            <a:off x="35115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1" name="Oval 43"/>
          <p:cNvSpPr>
            <a:spLocks noChangeArrowheads="1"/>
          </p:cNvSpPr>
          <p:nvPr/>
        </p:nvSpPr>
        <p:spPr bwMode="auto">
          <a:xfrm>
            <a:off x="35115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2" name="Oval 44"/>
          <p:cNvSpPr>
            <a:spLocks noChangeArrowheads="1"/>
          </p:cNvSpPr>
          <p:nvPr/>
        </p:nvSpPr>
        <p:spPr bwMode="auto">
          <a:xfrm>
            <a:off x="41211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3" name="Oval 45"/>
          <p:cNvSpPr>
            <a:spLocks noChangeArrowheads="1"/>
          </p:cNvSpPr>
          <p:nvPr/>
        </p:nvSpPr>
        <p:spPr bwMode="auto">
          <a:xfrm>
            <a:off x="41211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4" name="Oval 46"/>
          <p:cNvSpPr>
            <a:spLocks noChangeArrowheads="1"/>
          </p:cNvSpPr>
          <p:nvPr/>
        </p:nvSpPr>
        <p:spPr bwMode="auto">
          <a:xfrm>
            <a:off x="41211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5" name="Oval 47"/>
          <p:cNvSpPr>
            <a:spLocks noChangeArrowheads="1"/>
          </p:cNvSpPr>
          <p:nvPr/>
        </p:nvSpPr>
        <p:spPr bwMode="auto">
          <a:xfrm>
            <a:off x="41211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6" name="Oval 48"/>
          <p:cNvSpPr>
            <a:spLocks noChangeArrowheads="1"/>
          </p:cNvSpPr>
          <p:nvPr/>
        </p:nvSpPr>
        <p:spPr bwMode="auto">
          <a:xfrm>
            <a:off x="41211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7" name="Oval 49"/>
          <p:cNvSpPr>
            <a:spLocks noChangeArrowheads="1"/>
          </p:cNvSpPr>
          <p:nvPr/>
        </p:nvSpPr>
        <p:spPr bwMode="auto">
          <a:xfrm>
            <a:off x="41211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8" name="Oval 50"/>
          <p:cNvSpPr>
            <a:spLocks noChangeArrowheads="1"/>
          </p:cNvSpPr>
          <p:nvPr/>
        </p:nvSpPr>
        <p:spPr bwMode="auto">
          <a:xfrm>
            <a:off x="41211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9" name="Oval 51"/>
          <p:cNvSpPr>
            <a:spLocks noChangeArrowheads="1"/>
          </p:cNvSpPr>
          <p:nvPr/>
        </p:nvSpPr>
        <p:spPr bwMode="auto">
          <a:xfrm>
            <a:off x="41211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0" name="Oval 52"/>
          <p:cNvSpPr>
            <a:spLocks noChangeArrowheads="1"/>
          </p:cNvSpPr>
          <p:nvPr/>
        </p:nvSpPr>
        <p:spPr bwMode="auto">
          <a:xfrm>
            <a:off x="46545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1" name="Oval 53"/>
          <p:cNvSpPr>
            <a:spLocks noChangeArrowheads="1"/>
          </p:cNvSpPr>
          <p:nvPr/>
        </p:nvSpPr>
        <p:spPr bwMode="auto">
          <a:xfrm>
            <a:off x="46545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2" name="Oval 54"/>
          <p:cNvSpPr>
            <a:spLocks noChangeArrowheads="1"/>
          </p:cNvSpPr>
          <p:nvPr/>
        </p:nvSpPr>
        <p:spPr bwMode="auto">
          <a:xfrm>
            <a:off x="46545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3" name="Oval 55"/>
          <p:cNvSpPr>
            <a:spLocks noChangeArrowheads="1"/>
          </p:cNvSpPr>
          <p:nvPr/>
        </p:nvSpPr>
        <p:spPr bwMode="auto">
          <a:xfrm>
            <a:off x="46545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4" name="Oval 56"/>
          <p:cNvSpPr>
            <a:spLocks noChangeArrowheads="1"/>
          </p:cNvSpPr>
          <p:nvPr/>
        </p:nvSpPr>
        <p:spPr bwMode="auto">
          <a:xfrm>
            <a:off x="46545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5" name="Oval 57"/>
          <p:cNvSpPr>
            <a:spLocks noChangeArrowheads="1"/>
          </p:cNvSpPr>
          <p:nvPr/>
        </p:nvSpPr>
        <p:spPr bwMode="auto">
          <a:xfrm>
            <a:off x="46545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6" name="Oval 58"/>
          <p:cNvSpPr>
            <a:spLocks noChangeArrowheads="1"/>
          </p:cNvSpPr>
          <p:nvPr/>
        </p:nvSpPr>
        <p:spPr bwMode="auto">
          <a:xfrm>
            <a:off x="46545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7" name="Oval 59"/>
          <p:cNvSpPr>
            <a:spLocks noChangeArrowheads="1"/>
          </p:cNvSpPr>
          <p:nvPr/>
        </p:nvSpPr>
        <p:spPr bwMode="auto">
          <a:xfrm>
            <a:off x="46545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8" name="Oval 60"/>
          <p:cNvSpPr>
            <a:spLocks noChangeArrowheads="1"/>
          </p:cNvSpPr>
          <p:nvPr/>
        </p:nvSpPr>
        <p:spPr bwMode="auto">
          <a:xfrm>
            <a:off x="52641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9" name="Oval 61"/>
          <p:cNvSpPr>
            <a:spLocks noChangeArrowheads="1"/>
          </p:cNvSpPr>
          <p:nvPr/>
        </p:nvSpPr>
        <p:spPr bwMode="auto">
          <a:xfrm>
            <a:off x="52641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0" name="Oval 62"/>
          <p:cNvSpPr>
            <a:spLocks noChangeArrowheads="1"/>
          </p:cNvSpPr>
          <p:nvPr/>
        </p:nvSpPr>
        <p:spPr bwMode="auto">
          <a:xfrm>
            <a:off x="52641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1" name="Oval 63"/>
          <p:cNvSpPr>
            <a:spLocks noChangeArrowheads="1"/>
          </p:cNvSpPr>
          <p:nvPr/>
        </p:nvSpPr>
        <p:spPr bwMode="auto">
          <a:xfrm>
            <a:off x="52641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2" name="Oval 64"/>
          <p:cNvSpPr>
            <a:spLocks noChangeArrowheads="1"/>
          </p:cNvSpPr>
          <p:nvPr/>
        </p:nvSpPr>
        <p:spPr bwMode="auto">
          <a:xfrm>
            <a:off x="52641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3" name="Oval 65"/>
          <p:cNvSpPr>
            <a:spLocks noChangeArrowheads="1"/>
          </p:cNvSpPr>
          <p:nvPr/>
        </p:nvSpPr>
        <p:spPr bwMode="auto">
          <a:xfrm>
            <a:off x="52641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4" name="Oval 66"/>
          <p:cNvSpPr>
            <a:spLocks noChangeArrowheads="1"/>
          </p:cNvSpPr>
          <p:nvPr/>
        </p:nvSpPr>
        <p:spPr bwMode="auto">
          <a:xfrm>
            <a:off x="52641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5" name="Oval 67"/>
          <p:cNvSpPr>
            <a:spLocks noChangeArrowheads="1"/>
          </p:cNvSpPr>
          <p:nvPr/>
        </p:nvSpPr>
        <p:spPr bwMode="auto">
          <a:xfrm>
            <a:off x="52641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6" name="Oval 68"/>
          <p:cNvSpPr>
            <a:spLocks noChangeArrowheads="1"/>
          </p:cNvSpPr>
          <p:nvPr/>
        </p:nvSpPr>
        <p:spPr bwMode="auto">
          <a:xfrm>
            <a:off x="5873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7" name="Oval 69"/>
          <p:cNvSpPr>
            <a:spLocks noChangeArrowheads="1"/>
          </p:cNvSpPr>
          <p:nvPr/>
        </p:nvSpPr>
        <p:spPr bwMode="auto">
          <a:xfrm>
            <a:off x="5873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8" name="Oval 70"/>
          <p:cNvSpPr>
            <a:spLocks noChangeArrowheads="1"/>
          </p:cNvSpPr>
          <p:nvPr/>
        </p:nvSpPr>
        <p:spPr bwMode="auto">
          <a:xfrm>
            <a:off x="5873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9" name="Oval 71"/>
          <p:cNvSpPr>
            <a:spLocks noChangeArrowheads="1"/>
          </p:cNvSpPr>
          <p:nvPr/>
        </p:nvSpPr>
        <p:spPr bwMode="auto">
          <a:xfrm>
            <a:off x="5873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0" name="Oval 72"/>
          <p:cNvSpPr>
            <a:spLocks noChangeArrowheads="1"/>
          </p:cNvSpPr>
          <p:nvPr/>
        </p:nvSpPr>
        <p:spPr bwMode="auto">
          <a:xfrm>
            <a:off x="5873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1" name="Oval 73"/>
          <p:cNvSpPr>
            <a:spLocks noChangeArrowheads="1"/>
          </p:cNvSpPr>
          <p:nvPr/>
        </p:nvSpPr>
        <p:spPr bwMode="auto">
          <a:xfrm>
            <a:off x="5873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2" name="Oval 74"/>
          <p:cNvSpPr>
            <a:spLocks noChangeArrowheads="1"/>
          </p:cNvSpPr>
          <p:nvPr/>
        </p:nvSpPr>
        <p:spPr bwMode="auto">
          <a:xfrm>
            <a:off x="5873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3" name="Oval 75"/>
          <p:cNvSpPr>
            <a:spLocks noChangeArrowheads="1"/>
          </p:cNvSpPr>
          <p:nvPr/>
        </p:nvSpPr>
        <p:spPr bwMode="auto">
          <a:xfrm>
            <a:off x="5873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4" name="Oval 76"/>
          <p:cNvSpPr>
            <a:spLocks noChangeArrowheads="1"/>
          </p:cNvSpPr>
          <p:nvPr/>
        </p:nvSpPr>
        <p:spPr bwMode="auto">
          <a:xfrm>
            <a:off x="6635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5" name="Oval 77"/>
          <p:cNvSpPr>
            <a:spLocks noChangeArrowheads="1"/>
          </p:cNvSpPr>
          <p:nvPr/>
        </p:nvSpPr>
        <p:spPr bwMode="auto">
          <a:xfrm>
            <a:off x="6635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6" name="Oval 78"/>
          <p:cNvSpPr>
            <a:spLocks noChangeArrowheads="1"/>
          </p:cNvSpPr>
          <p:nvPr/>
        </p:nvSpPr>
        <p:spPr bwMode="auto">
          <a:xfrm>
            <a:off x="6635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7" name="Oval 79"/>
          <p:cNvSpPr>
            <a:spLocks noChangeArrowheads="1"/>
          </p:cNvSpPr>
          <p:nvPr/>
        </p:nvSpPr>
        <p:spPr bwMode="auto">
          <a:xfrm>
            <a:off x="6635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8" name="Oval 80"/>
          <p:cNvSpPr>
            <a:spLocks noChangeArrowheads="1"/>
          </p:cNvSpPr>
          <p:nvPr/>
        </p:nvSpPr>
        <p:spPr bwMode="auto">
          <a:xfrm>
            <a:off x="6635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9" name="Oval 81"/>
          <p:cNvSpPr>
            <a:spLocks noChangeArrowheads="1"/>
          </p:cNvSpPr>
          <p:nvPr/>
        </p:nvSpPr>
        <p:spPr bwMode="auto">
          <a:xfrm>
            <a:off x="6635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0" name="Oval 82"/>
          <p:cNvSpPr>
            <a:spLocks noChangeArrowheads="1"/>
          </p:cNvSpPr>
          <p:nvPr/>
        </p:nvSpPr>
        <p:spPr bwMode="auto">
          <a:xfrm>
            <a:off x="6635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1" name="Oval 83"/>
          <p:cNvSpPr>
            <a:spLocks noChangeArrowheads="1"/>
          </p:cNvSpPr>
          <p:nvPr/>
        </p:nvSpPr>
        <p:spPr bwMode="auto">
          <a:xfrm>
            <a:off x="6635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2" name="Oval 84"/>
          <p:cNvSpPr>
            <a:spLocks noChangeArrowheads="1"/>
          </p:cNvSpPr>
          <p:nvPr/>
        </p:nvSpPr>
        <p:spPr bwMode="auto">
          <a:xfrm>
            <a:off x="72453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3" name="Oval 85"/>
          <p:cNvSpPr>
            <a:spLocks noChangeArrowheads="1"/>
          </p:cNvSpPr>
          <p:nvPr/>
        </p:nvSpPr>
        <p:spPr bwMode="auto">
          <a:xfrm>
            <a:off x="72453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4" name="Oval 86"/>
          <p:cNvSpPr>
            <a:spLocks noChangeArrowheads="1"/>
          </p:cNvSpPr>
          <p:nvPr/>
        </p:nvSpPr>
        <p:spPr bwMode="auto">
          <a:xfrm>
            <a:off x="72453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5" name="Oval 87"/>
          <p:cNvSpPr>
            <a:spLocks noChangeArrowheads="1"/>
          </p:cNvSpPr>
          <p:nvPr/>
        </p:nvSpPr>
        <p:spPr bwMode="auto">
          <a:xfrm>
            <a:off x="72453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6" name="Oval 88"/>
          <p:cNvSpPr>
            <a:spLocks noChangeArrowheads="1"/>
          </p:cNvSpPr>
          <p:nvPr/>
        </p:nvSpPr>
        <p:spPr bwMode="auto">
          <a:xfrm>
            <a:off x="72453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7" name="Oval 89"/>
          <p:cNvSpPr>
            <a:spLocks noChangeArrowheads="1"/>
          </p:cNvSpPr>
          <p:nvPr/>
        </p:nvSpPr>
        <p:spPr bwMode="auto">
          <a:xfrm>
            <a:off x="72453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8" name="Oval 90"/>
          <p:cNvSpPr>
            <a:spLocks noChangeArrowheads="1"/>
          </p:cNvSpPr>
          <p:nvPr/>
        </p:nvSpPr>
        <p:spPr bwMode="auto">
          <a:xfrm>
            <a:off x="72453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9" name="Oval 91"/>
          <p:cNvSpPr>
            <a:spLocks noChangeArrowheads="1"/>
          </p:cNvSpPr>
          <p:nvPr/>
        </p:nvSpPr>
        <p:spPr bwMode="auto">
          <a:xfrm>
            <a:off x="72453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0" name="Oval 92"/>
          <p:cNvSpPr>
            <a:spLocks noChangeArrowheads="1"/>
          </p:cNvSpPr>
          <p:nvPr/>
        </p:nvSpPr>
        <p:spPr bwMode="auto">
          <a:xfrm>
            <a:off x="7854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1" name="Oval 93"/>
          <p:cNvSpPr>
            <a:spLocks noChangeArrowheads="1"/>
          </p:cNvSpPr>
          <p:nvPr/>
        </p:nvSpPr>
        <p:spPr bwMode="auto">
          <a:xfrm>
            <a:off x="7854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2" name="Oval 94"/>
          <p:cNvSpPr>
            <a:spLocks noChangeArrowheads="1"/>
          </p:cNvSpPr>
          <p:nvPr/>
        </p:nvSpPr>
        <p:spPr bwMode="auto">
          <a:xfrm>
            <a:off x="7854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3" name="Oval 95"/>
          <p:cNvSpPr>
            <a:spLocks noChangeArrowheads="1"/>
          </p:cNvSpPr>
          <p:nvPr/>
        </p:nvSpPr>
        <p:spPr bwMode="auto">
          <a:xfrm>
            <a:off x="7854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4" name="Oval 96"/>
          <p:cNvSpPr>
            <a:spLocks noChangeArrowheads="1"/>
          </p:cNvSpPr>
          <p:nvPr/>
        </p:nvSpPr>
        <p:spPr bwMode="auto">
          <a:xfrm>
            <a:off x="7854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5" name="Oval 97"/>
          <p:cNvSpPr>
            <a:spLocks noChangeArrowheads="1"/>
          </p:cNvSpPr>
          <p:nvPr/>
        </p:nvSpPr>
        <p:spPr bwMode="auto">
          <a:xfrm>
            <a:off x="7854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6" name="Oval 98"/>
          <p:cNvSpPr>
            <a:spLocks noChangeArrowheads="1"/>
          </p:cNvSpPr>
          <p:nvPr/>
        </p:nvSpPr>
        <p:spPr bwMode="auto">
          <a:xfrm>
            <a:off x="7854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7" name="Oval 99"/>
          <p:cNvSpPr>
            <a:spLocks noChangeArrowheads="1"/>
          </p:cNvSpPr>
          <p:nvPr/>
        </p:nvSpPr>
        <p:spPr bwMode="auto">
          <a:xfrm>
            <a:off x="7854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8" name="Rectangle 100"/>
          <p:cNvSpPr>
            <a:spLocks noChangeArrowheads="1"/>
          </p:cNvSpPr>
          <p:nvPr/>
        </p:nvSpPr>
        <p:spPr bwMode="auto">
          <a:xfrm>
            <a:off x="1828800" y="1143000"/>
            <a:ext cx="7086600" cy="533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9" name="Rectangle 101"/>
          <p:cNvSpPr>
            <a:spLocks noChangeArrowheads="1"/>
          </p:cNvSpPr>
          <p:nvPr/>
        </p:nvSpPr>
        <p:spPr bwMode="auto">
          <a:xfrm>
            <a:off x="6919913" y="1174750"/>
            <a:ext cx="8461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Pixel</a:t>
            </a:r>
          </a:p>
        </p:txBody>
      </p:sp>
      <p:sp>
        <p:nvSpPr>
          <p:cNvPr id="119910" name="Line 102"/>
          <p:cNvSpPr>
            <a:spLocks noChangeShapeType="1"/>
          </p:cNvSpPr>
          <p:nvPr/>
        </p:nvSpPr>
        <p:spPr bwMode="auto">
          <a:xfrm>
            <a:off x="7391400" y="1682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11" name="Rectangle 103"/>
          <p:cNvSpPr>
            <a:spLocks noChangeArrowheads="1"/>
          </p:cNvSpPr>
          <p:nvPr/>
        </p:nvSpPr>
        <p:spPr bwMode="auto">
          <a:xfrm>
            <a:off x="2043113" y="1327150"/>
            <a:ext cx="31765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Horizontal Resolution</a:t>
            </a:r>
          </a:p>
        </p:txBody>
      </p:sp>
      <p:sp>
        <p:nvSpPr>
          <p:cNvPr id="119912" name="Rectangle 104"/>
          <p:cNvSpPr>
            <a:spLocks noChangeArrowheads="1"/>
          </p:cNvSpPr>
          <p:nvPr/>
        </p:nvSpPr>
        <p:spPr bwMode="auto">
          <a:xfrm rot="16260000">
            <a:off x="-1072356" y="3940969"/>
            <a:ext cx="2760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Vertical Resolution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the Letter L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15950" y="1911350"/>
            <a:ext cx="8140700" cy="455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73" name="Oval 37"/>
          <p:cNvSpPr>
            <a:spLocks noChangeArrowheads="1"/>
          </p:cNvSpPr>
          <p:nvPr/>
        </p:nvSpPr>
        <p:spPr bwMode="auto">
          <a:xfrm>
            <a:off x="3511550" y="2216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4" name="Oval 38"/>
          <p:cNvSpPr>
            <a:spLocks noChangeArrowheads="1"/>
          </p:cNvSpPr>
          <p:nvPr/>
        </p:nvSpPr>
        <p:spPr bwMode="auto">
          <a:xfrm>
            <a:off x="3511550" y="27495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Oval 39"/>
          <p:cNvSpPr>
            <a:spLocks noChangeArrowheads="1"/>
          </p:cNvSpPr>
          <p:nvPr/>
        </p:nvSpPr>
        <p:spPr bwMode="auto">
          <a:xfrm>
            <a:off x="3511550" y="32829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Oval 40"/>
          <p:cNvSpPr>
            <a:spLocks noChangeArrowheads="1"/>
          </p:cNvSpPr>
          <p:nvPr/>
        </p:nvSpPr>
        <p:spPr bwMode="auto">
          <a:xfrm>
            <a:off x="3511550" y="38163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7" name="Oval 41"/>
          <p:cNvSpPr>
            <a:spLocks noChangeArrowheads="1"/>
          </p:cNvSpPr>
          <p:nvPr/>
        </p:nvSpPr>
        <p:spPr bwMode="auto">
          <a:xfrm>
            <a:off x="3511550" y="43497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8" name="Oval 42"/>
          <p:cNvSpPr>
            <a:spLocks noChangeArrowheads="1"/>
          </p:cNvSpPr>
          <p:nvPr/>
        </p:nvSpPr>
        <p:spPr bwMode="auto">
          <a:xfrm>
            <a:off x="35115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6" name="Oval 50"/>
          <p:cNvSpPr>
            <a:spLocks noChangeArrowheads="1"/>
          </p:cNvSpPr>
          <p:nvPr/>
        </p:nvSpPr>
        <p:spPr bwMode="auto">
          <a:xfrm>
            <a:off x="41211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4" name="Oval 58"/>
          <p:cNvSpPr>
            <a:spLocks noChangeArrowheads="1"/>
          </p:cNvSpPr>
          <p:nvPr/>
        </p:nvSpPr>
        <p:spPr bwMode="auto">
          <a:xfrm>
            <a:off x="46545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2" name="Oval 66"/>
          <p:cNvSpPr>
            <a:spLocks noChangeArrowheads="1"/>
          </p:cNvSpPr>
          <p:nvPr/>
        </p:nvSpPr>
        <p:spPr bwMode="auto">
          <a:xfrm>
            <a:off x="52641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0" name="Oval 74"/>
          <p:cNvSpPr>
            <a:spLocks noChangeArrowheads="1"/>
          </p:cNvSpPr>
          <p:nvPr/>
        </p:nvSpPr>
        <p:spPr bwMode="auto">
          <a:xfrm>
            <a:off x="58737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7" name="Line 101"/>
          <p:cNvSpPr>
            <a:spLocks noChangeShapeType="1"/>
          </p:cNvSpPr>
          <p:nvPr/>
        </p:nvSpPr>
        <p:spPr bwMode="auto">
          <a:xfrm>
            <a:off x="7391400" y="1682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9" name="Text Box 103"/>
          <p:cNvSpPr txBox="1">
            <a:spLocks noChangeArrowheads="1"/>
          </p:cNvSpPr>
          <p:nvPr/>
        </p:nvSpPr>
        <p:spPr bwMode="auto">
          <a:xfrm>
            <a:off x="685800" y="2636838"/>
            <a:ext cx="2905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b="1"/>
              <a:t>Number of bits</a:t>
            </a:r>
          </a:p>
          <a:p>
            <a:pPr algn="l"/>
            <a:r>
              <a:rPr lang="en-US" b="1"/>
              <a:t>determine the </a:t>
            </a:r>
          </a:p>
          <a:p>
            <a:pPr algn="l"/>
            <a:r>
              <a:rPr lang="en-US" b="1"/>
              <a:t>amount of </a:t>
            </a:r>
          </a:p>
          <a:p>
            <a:pPr algn="l"/>
            <a:r>
              <a:rPr lang="en-US" b="1"/>
              <a:t>information that could</a:t>
            </a:r>
          </a:p>
          <a:p>
            <a:pPr algn="l"/>
            <a:r>
              <a:rPr lang="en-US" b="1"/>
              <a:t>be stored.</a:t>
            </a:r>
          </a:p>
        </p:txBody>
      </p:sp>
      <p:sp>
        <p:nvSpPr>
          <p:cNvPr id="142440" name="Line 104"/>
          <p:cNvSpPr>
            <a:spLocks noChangeShapeType="1"/>
          </p:cNvSpPr>
          <p:nvPr/>
        </p:nvSpPr>
        <p:spPr bwMode="auto">
          <a:xfrm flipV="1">
            <a:off x="2514600" y="2514600"/>
            <a:ext cx="838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sz="4000"/>
              <a:t>Data Transmission Using Analog Technology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286000" y="3505200"/>
            <a:ext cx="2654300" cy="1397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781800" y="3429000"/>
            <a:ext cx="2044700" cy="215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927350" y="4114800"/>
            <a:ext cx="14112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</a:t>
            </a:r>
          </a:p>
          <a:p>
            <a:pPr algn="l"/>
            <a:r>
              <a:rPr lang="en-US"/>
              <a:t>0s and 1s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7370763" y="4094163"/>
            <a:ext cx="14112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Analog</a:t>
            </a:r>
          </a:p>
          <a:p>
            <a:pPr algn="l"/>
            <a:r>
              <a:rPr lang="en-US"/>
              <a:t>0s and 1s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841750" y="5638800"/>
            <a:ext cx="417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Digital-to-Analog Modulation and vice versa</a:t>
            </a: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V="1">
            <a:off x="5975350" y="4876800"/>
            <a:ext cx="0" cy="7620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370138" y="1773238"/>
            <a:ext cx="146050" cy="15176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3284538" y="1773238"/>
            <a:ext cx="146050" cy="15176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979738" y="1773238"/>
            <a:ext cx="146050" cy="15176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894138" y="1773238"/>
            <a:ext cx="146050" cy="15176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4198938" y="2595563"/>
            <a:ext cx="146050" cy="6953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2674938" y="2595563"/>
            <a:ext cx="146050" cy="6953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3589338" y="2595563"/>
            <a:ext cx="146050" cy="6953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4503738" y="2595563"/>
            <a:ext cx="146050" cy="6953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81" name="Object 29"/>
          <p:cNvGraphicFramePr>
            <a:graphicFrameLocks noChangeAspect="1"/>
          </p:cNvGraphicFramePr>
          <p:nvPr/>
        </p:nvGraphicFramePr>
        <p:xfrm>
          <a:off x="6813550" y="2133600"/>
          <a:ext cx="18288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lip" r:id="rId4" imgW="5851440" imgH="3519000" progId="">
                  <p:embed/>
                </p:oleObj>
              </mc:Choice>
              <mc:Fallback>
                <p:oleObj name="Clip" r:id="rId4" imgW="5851440" imgH="351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2133600"/>
                        <a:ext cx="18288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1143000" y="2590800"/>
            <a:ext cx="1066800" cy="16764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accent1"/>
                </a:solidFill>
              </a:rPr>
              <a:t>Computer</a:t>
            </a: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5181600" y="2590800"/>
            <a:ext cx="1295400" cy="19050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accent1"/>
                </a:solidFill>
              </a:rPr>
              <a:t>Modem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Image: The Process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Divide the image into a grid of pixels that may be considered as the sampling points of the image</a:t>
            </a:r>
          </a:p>
          <a:p>
            <a:r>
              <a:rPr lang="en-US" dirty="0"/>
              <a:t>Digitize information on each pixel</a:t>
            </a:r>
          </a:p>
          <a:p>
            <a:r>
              <a:rPr lang="en-US" dirty="0"/>
              <a:t>Store and transmit</a:t>
            </a:r>
          </a:p>
          <a:p>
            <a:r>
              <a:rPr lang="en-US" dirty="0"/>
              <a:t>Black and white 1 bit, gray color 15 bits and true color 24 bits(R,B,G</a:t>
            </a:r>
            <a:r>
              <a:rPr lang="en-US"/>
              <a:t>) takes 8X4= 24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Resolution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Horizontal resolution</a:t>
            </a:r>
          </a:p>
          <a:p>
            <a:pPr lvl="1"/>
            <a:r>
              <a:rPr lang="en-US"/>
              <a:t>Number of horizontal pixels</a:t>
            </a:r>
          </a:p>
          <a:p>
            <a:r>
              <a:rPr lang="en-US"/>
              <a:t>Vertical resolution</a:t>
            </a:r>
          </a:p>
          <a:p>
            <a:pPr lvl="1"/>
            <a:r>
              <a:rPr lang="en-US"/>
              <a:t>Number of vertical pixels</a:t>
            </a:r>
          </a:p>
          <a:p>
            <a:r>
              <a:rPr lang="en-US"/>
              <a:t>Image resolution</a:t>
            </a:r>
          </a:p>
          <a:p>
            <a:pPr lvl="1"/>
            <a:r>
              <a:rPr lang="en-US"/>
              <a:t>Horizontal by vertical resolution</a:t>
            </a:r>
          </a:p>
          <a:p>
            <a:pPr lvl="1"/>
            <a:r>
              <a:rPr lang="en-US"/>
              <a:t>Ex: 640 by 480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Black and White Image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876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White</a:t>
            </a:r>
          </a:p>
          <a:p>
            <a:pPr lvl="1">
              <a:lnSpc>
                <a:spcPct val="90000"/>
              </a:lnSpc>
            </a:pPr>
            <a:r>
              <a:rPr lang="en-US"/>
              <a:t>A pixel lit represents a 1</a:t>
            </a:r>
          </a:p>
          <a:p>
            <a:pPr>
              <a:lnSpc>
                <a:spcPct val="90000"/>
              </a:lnSpc>
            </a:pPr>
            <a:r>
              <a:rPr lang="en-US"/>
              <a:t>Black</a:t>
            </a:r>
          </a:p>
          <a:p>
            <a:pPr lvl="1">
              <a:lnSpc>
                <a:spcPct val="90000"/>
              </a:lnSpc>
            </a:pPr>
            <a:r>
              <a:rPr lang="en-US"/>
              <a:t>A pixel not lit represents a 0</a:t>
            </a:r>
          </a:p>
          <a:p>
            <a:pPr>
              <a:lnSpc>
                <a:spcPct val="90000"/>
              </a:lnSpc>
            </a:pPr>
            <a:r>
              <a:rPr lang="en-US"/>
              <a:t>Storage required per pixel</a:t>
            </a:r>
          </a:p>
          <a:p>
            <a:pPr lvl="1">
              <a:lnSpc>
                <a:spcPct val="90000"/>
              </a:lnSpc>
            </a:pPr>
            <a:r>
              <a:rPr lang="en-US"/>
              <a:t>1 bit</a:t>
            </a:r>
          </a:p>
          <a:p>
            <a:pPr>
              <a:lnSpc>
                <a:spcPct val="90000"/>
              </a:lnSpc>
            </a:pPr>
            <a:r>
              <a:rPr lang="en-US"/>
              <a:t>Storage required for 640 by 480 resolution image</a:t>
            </a:r>
          </a:p>
          <a:p>
            <a:pPr lvl="1">
              <a:lnSpc>
                <a:spcPct val="90000"/>
              </a:lnSpc>
            </a:pPr>
            <a:r>
              <a:rPr lang="en-US"/>
              <a:t>640 times 480 bits = 307,200 bits = 38.4K Bytes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Image Using Gray Scales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pixel may take a value between 0 and 15 for 16 gray scales</a:t>
            </a:r>
          </a:p>
          <a:p>
            <a:r>
              <a:rPr lang="en-US"/>
              <a:t>A gray scale  of 3 can be coded as 0011 and the others similarly using this 4 digit code</a:t>
            </a:r>
          </a:p>
          <a:p>
            <a:r>
              <a:rPr lang="en-US"/>
              <a:t>The bandwidth requirement for the transmission of a 640X480 image in this case is as follows:</a:t>
            </a:r>
          </a:p>
          <a:p>
            <a:pPr lvl="1"/>
            <a:r>
              <a:rPr lang="en-US"/>
              <a:t>640X480X4 = 153.5K Bytes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Color Image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Image coding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pixel may take a value between 0 and 255 if 256 colors are to be represented.  </a:t>
            </a:r>
            <a:r>
              <a:rPr lang="en-US" sz="2400" dirty="0" err="1"/>
              <a:t>i.e</a:t>
            </a:r>
            <a:r>
              <a:rPr lang="en-US" sz="2400" dirty="0"/>
              <a:t> using 8 bits for each color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Storage requirement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Digitizing of images requires substantial number of bytes and hence large storage space for processing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Bandwidth requirement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Higher bandwidths are required to transmit color images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 Computation for Image with 256 Colors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Resolution is 640X480</a:t>
            </a:r>
          </a:p>
          <a:p>
            <a:r>
              <a:rPr lang="en-US"/>
              <a:t>8 bits are required to represent 256 colors</a:t>
            </a:r>
          </a:p>
          <a:p>
            <a:r>
              <a:rPr lang="en-US"/>
              <a:t>bandwidth requirement for the transmission of one image is as follows:</a:t>
            </a:r>
          </a:p>
          <a:p>
            <a:pPr lvl="1"/>
            <a:r>
              <a:rPr lang="en-US"/>
              <a:t>640X480X8 = 307.2K Bytes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Effect of Color Depth and Resolution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800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Compare VGA, SVGA and XGA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XGA provides the highest resolution</a:t>
            </a:r>
          </a:p>
          <a:p>
            <a:pPr>
              <a:lnSpc>
                <a:spcPct val="90000"/>
              </a:lnSpc>
            </a:pPr>
            <a:r>
              <a:rPr lang="en-US" sz="2800"/>
              <a:t>Practical implication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More colors less resolution if bandwidth or storage is the limiting concern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256 colors at lower resolution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16 colors at higher resolution</a:t>
            </a:r>
          </a:p>
          <a:p>
            <a:pPr>
              <a:lnSpc>
                <a:spcPct val="90000"/>
              </a:lnSpc>
            </a:pPr>
            <a:r>
              <a:rPr lang="en-US" sz="2800"/>
              <a:t>Rule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the resolution the lower the number of colors available in general given the resource constraints such as bandwidth constraints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/>
              <a:t>Factors Affecting Bandwidth Requirement in Image Transmission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higher the resolution, the higher the bandwidth requirement for transmission </a:t>
            </a:r>
          </a:p>
          <a:p>
            <a:pPr>
              <a:lnSpc>
                <a:spcPct val="90000"/>
              </a:lnSpc>
            </a:pPr>
            <a:r>
              <a:rPr lang="en-US" sz="2800"/>
              <a:t>The higher the color representation, also known as color depth, higher the bandwidth requirement</a:t>
            </a:r>
          </a:p>
          <a:p>
            <a:pPr>
              <a:lnSpc>
                <a:spcPct val="90000"/>
              </a:lnSpc>
            </a:pPr>
            <a:r>
              <a:rPr lang="en-US" sz="2800"/>
              <a:t>For true color, 24 (32) bits are required to represent each pixel</a:t>
            </a:r>
          </a:p>
          <a:p>
            <a:pPr>
              <a:lnSpc>
                <a:spcPct val="90000"/>
              </a:lnSpc>
            </a:pPr>
            <a:r>
              <a:rPr lang="en-US" sz="2800"/>
              <a:t>The file sizes in raw image capture can thus become very large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Compression of Digitized Images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Compression is required to reduce the size of the image file</a:t>
            </a:r>
          </a:p>
          <a:p>
            <a:r>
              <a:rPr lang="en-US"/>
              <a:t>Large blocks of unchanged data in an image (background) offers an opportunity to compress the image</a:t>
            </a:r>
          </a:p>
          <a:p>
            <a:r>
              <a:rPr lang="en-US"/>
              <a:t>Image files are almost always compressed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Compression Formats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GIF</a:t>
            </a:r>
          </a:p>
          <a:p>
            <a:r>
              <a:rPr lang="en-US"/>
              <a:t>JPEG</a:t>
            </a:r>
          </a:p>
          <a:p>
            <a:r>
              <a:rPr lang="en-US"/>
              <a:t>MIC (Microsoft Image Composer)</a:t>
            </a:r>
          </a:p>
          <a:p>
            <a:r>
              <a:rPr lang="en-US"/>
              <a:t>PCD (KODAK) - Used by Corel</a:t>
            </a:r>
          </a:p>
          <a:p>
            <a:r>
              <a:rPr lang="en-US"/>
              <a:t>Uncompressed file exist in the form of bit mapped file with the extension of .BMP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Voice Transmission Example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981200" y="2424113"/>
            <a:ext cx="5038725" cy="958850"/>
            <a:chOff x="1248" y="1527"/>
            <a:chExt cx="3174" cy="604"/>
          </a:xfrm>
        </p:grpSpPr>
        <p:sp>
          <p:nvSpPr>
            <p:cNvPr id="75781" name="Freeform 5"/>
            <p:cNvSpPr>
              <a:spLocks/>
            </p:cNvSpPr>
            <p:nvPr/>
          </p:nvSpPr>
          <p:spPr bwMode="auto">
            <a:xfrm>
              <a:off x="1248" y="1536"/>
              <a:ext cx="2833" cy="5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54"/>
                </a:cxn>
                <a:cxn ang="0">
                  <a:pos x="87" y="69"/>
                </a:cxn>
                <a:cxn ang="0">
                  <a:pos x="147" y="69"/>
                </a:cxn>
                <a:cxn ang="0">
                  <a:pos x="192" y="114"/>
                </a:cxn>
                <a:cxn ang="0">
                  <a:pos x="237" y="144"/>
                </a:cxn>
                <a:cxn ang="0">
                  <a:pos x="282" y="174"/>
                </a:cxn>
                <a:cxn ang="0">
                  <a:pos x="327" y="204"/>
                </a:cxn>
                <a:cxn ang="0">
                  <a:pos x="372" y="234"/>
                </a:cxn>
                <a:cxn ang="0">
                  <a:pos x="417" y="234"/>
                </a:cxn>
                <a:cxn ang="0">
                  <a:pos x="462" y="249"/>
                </a:cxn>
                <a:cxn ang="0">
                  <a:pos x="507" y="264"/>
                </a:cxn>
                <a:cxn ang="0">
                  <a:pos x="552" y="264"/>
                </a:cxn>
                <a:cxn ang="0">
                  <a:pos x="597" y="279"/>
                </a:cxn>
                <a:cxn ang="0">
                  <a:pos x="657" y="294"/>
                </a:cxn>
                <a:cxn ang="0">
                  <a:pos x="717" y="324"/>
                </a:cxn>
                <a:cxn ang="0">
                  <a:pos x="762" y="324"/>
                </a:cxn>
                <a:cxn ang="0">
                  <a:pos x="822" y="339"/>
                </a:cxn>
                <a:cxn ang="0">
                  <a:pos x="867" y="324"/>
                </a:cxn>
                <a:cxn ang="0">
                  <a:pos x="927" y="324"/>
                </a:cxn>
                <a:cxn ang="0">
                  <a:pos x="972" y="339"/>
                </a:cxn>
                <a:cxn ang="0">
                  <a:pos x="1017" y="354"/>
                </a:cxn>
                <a:cxn ang="0">
                  <a:pos x="1062" y="369"/>
                </a:cxn>
                <a:cxn ang="0">
                  <a:pos x="1107" y="384"/>
                </a:cxn>
                <a:cxn ang="0">
                  <a:pos x="1152" y="384"/>
                </a:cxn>
                <a:cxn ang="0">
                  <a:pos x="1197" y="399"/>
                </a:cxn>
                <a:cxn ang="0">
                  <a:pos x="1257" y="399"/>
                </a:cxn>
                <a:cxn ang="0">
                  <a:pos x="1302" y="414"/>
                </a:cxn>
                <a:cxn ang="0">
                  <a:pos x="1347" y="414"/>
                </a:cxn>
                <a:cxn ang="0">
                  <a:pos x="1407" y="414"/>
                </a:cxn>
                <a:cxn ang="0">
                  <a:pos x="1452" y="399"/>
                </a:cxn>
                <a:cxn ang="0">
                  <a:pos x="1497" y="429"/>
                </a:cxn>
                <a:cxn ang="0">
                  <a:pos x="1542" y="474"/>
                </a:cxn>
                <a:cxn ang="0">
                  <a:pos x="1587" y="474"/>
                </a:cxn>
                <a:cxn ang="0">
                  <a:pos x="1632" y="489"/>
                </a:cxn>
                <a:cxn ang="0">
                  <a:pos x="1677" y="489"/>
                </a:cxn>
                <a:cxn ang="0">
                  <a:pos x="1722" y="504"/>
                </a:cxn>
                <a:cxn ang="0">
                  <a:pos x="1767" y="519"/>
                </a:cxn>
                <a:cxn ang="0">
                  <a:pos x="1812" y="519"/>
                </a:cxn>
                <a:cxn ang="0">
                  <a:pos x="1857" y="519"/>
                </a:cxn>
                <a:cxn ang="0">
                  <a:pos x="1902" y="504"/>
                </a:cxn>
                <a:cxn ang="0">
                  <a:pos x="1947" y="504"/>
                </a:cxn>
                <a:cxn ang="0">
                  <a:pos x="1992" y="489"/>
                </a:cxn>
                <a:cxn ang="0">
                  <a:pos x="2067" y="444"/>
                </a:cxn>
                <a:cxn ang="0">
                  <a:pos x="2112" y="429"/>
                </a:cxn>
                <a:cxn ang="0">
                  <a:pos x="2157" y="414"/>
                </a:cxn>
                <a:cxn ang="0">
                  <a:pos x="2202" y="399"/>
                </a:cxn>
                <a:cxn ang="0">
                  <a:pos x="2247" y="384"/>
                </a:cxn>
                <a:cxn ang="0">
                  <a:pos x="2292" y="384"/>
                </a:cxn>
                <a:cxn ang="0">
                  <a:pos x="2337" y="384"/>
                </a:cxn>
                <a:cxn ang="0">
                  <a:pos x="2382" y="384"/>
                </a:cxn>
                <a:cxn ang="0">
                  <a:pos x="2427" y="399"/>
                </a:cxn>
                <a:cxn ang="0">
                  <a:pos x="2472" y="429"/>
                </a:cxn>
                <a:cxn ang="0">
                  <a:pos x="2517" y="444"/>
                </a:cxn>
                <a:cxn ang="0">
                  <a:pos x="2562" y="474"/>
                </a:cxn>
                <a:cxn ang="0">
                  <a:pos x="2607" y="489"/>
                </a:cxn>
                <a:cxn ang="0">
                  <a:pos x="2652" y="489"/>
                </a:cxn>
                <a:cxn ang="0">
                  <a:pos x="2697" y="504"/>
                </a:cxn>
                <a:cxn ang="0">
                  <a:pos x="2742" y="534"/>
                </a:cxn>
                <a:cxn ang="0">
                  <a:pos x="2787" y="564"/>
                </a:cxn>
                <a:cxn ang="0">
                  <a:pos x="2832" y="594"/>
                </a:cxn>
              </a:cxnLst>
              <a:rect l="0" t="0" r="r" b="b"/>
              <a:pathLst>
                <a:path w="2833" h="595">
                  <a:moveTo>
                    <a:pt x="0" y="0"/>
                  </a:moveTo>
                  <a:lnTo>
                    <a:pt x="42" y="54"/>
                  </a:lnTo>
                  <a:lnTo>
                    <a:pt x="87" y="69"/>
                  </a:lnTo>
                  <a:lnTo>
                    <a:pt x="147" y="69"/>
                  </a:lnTo>
                  <a:lnTo>
                    <a:pt x="192" y="114"/>
                  </a:lnTo>
                  <a:lnTo>
                    <a:pt x="237" y="144"/>
                  </a:lnTo>
                  <a:lnTo>
                    <a:pt x="282" y="174"/>
                  </a:lnTo>
                  <a:lnTo>
                    <a:pt x="327" y="204"/>
                  </a:lnTo>
                  <a:lnTo>
                    <a:pt x="372" y="234"/>
                  </a:lnTo>
                  <a:lnTo>
                    <a:pt x="417" y="234"/>
                  </a:lnTo>
                  <a:lnTo>
                    <a:pt x="462" y="249"/>
                  </a:lnTo>
                  <a:lnTo>
                    <a:pt x="507" y="264"/>
                  </a:lnTo>
                  <a:lnTo>
                    <a:pt x="552" y="264"/>
                  </a:lnTo>
                  <a:lnTo>
                    <a:pt x="597" y="279"/>
                  </a:lnTo>
                  <a:lnTo>
                    <a:pt x="657" y="294"/>
                  </a:lnTo>
                  <a:lnTo>
                    <a:pt x="717" y="324"/>
                  </a:lnTo>
                  <a:lnTo>
                    <a:pt x="762" y="324"/>
                  </a:lnTo>
                  <a:lnTo>
                    <a:pt x="822" y="339"/>
                  </a:lnTo>
                  <a:lnTo>
                    <a:pt x="867" y="324"/>
                  </a:lnTo>
                  <a:lnTo>
                    <a:pt x="927" y="324"/>
                  </a:lnTo>
                  <a:lnTo>
                    <a:pt x="972" y="339"/>
                  </a:lnTo>
                  <a:lnTo>
                    <a:pt x="1017" y="354"/>
                  </a:lnTo>
                  <a:lnTo>
                    <a:pt x="1062" y="369"/>
                  </a:lnTo>
                  <a:lnTo>
                    <a:pt x="1107" y="384"/>
                  </a:lnTo>
                  <a:lnTo>
                    <a:pt x="1152" y="384"/>
                  </a:lnTo>
                  <a:lnTo>
                    <a:pt x="1197" y="399"/>
                  </a:lnTo>
                  <a:lnTo>
                    <a:pt x="1257" y="399"/>
                  </a:lnTo>
                  <a:lnTo>
                    <a:pt x="1302" y="414"/>
                  </a:lnTo>
                  <a:lnTo>
                    <a:pt x="1347" y="414"/>
                  </a:lnTo>
                  <a:lnTo>
                    <a:pt x="1407" y="414"/>
                  </a:lnTo>
                  <a:lnTo>
                    <a:pt x="1452" y="399"/>
                  </a:lnTo>
                  <a:lnTo>
                    <a:pt x="1497" y="429"/>
                  </a:lnTo>
                  <a:lnTo>
                    <a:pt x="1542" y="474"/>
                  </a:lnTo>
                  <a:lnTo>
                    <a:pt x="1587" y="474"/>
                  </a:lnTo>
                  <a:lnTo>
                    <a:pt x="1632" y="489"/>
                  </a:lnTo>
                  <a:lnTo>
                    <a:pt x="1677" y="489"/>
                  </a:lnTo>
                  <a:lnTo>
                    <a:pt x="1722" y="504"/>
                  </a:lnTo>
                  <a:lnTo>
                    <a:pt x="1767" y="519"/>
                  </a:lnTo>
                  <a:lnTo>
                    <a:pt x="1812" y="519"/>
                  </a:lnTo>
                  <a:lnTo>
                    <a:pt x="1857" y="519"/>
                  </a:lnTo>
                  <a:lnTo>
                    <a:pt x="1902" y="504"/>
                  </a:lnTo>
                  <a:lnTo>
                    <a:pt x="1947" y="504"/>
                  </a:lnTo>
                  <a:lnTo>
                    <a:pt x="1992" y="489"/>
                  </a:lnTo>
                  <a:lnTo>
                    <a:pt x="2067" y="444"/>
                  </a:lnTo>
                  <a:lnTo>
                    <a:pt x="2112" y="429"/>
                  </a:lnTo>
                  <a:lnTo>
                    <a:pt x="2157" y="414"/>
                  </a:lnTo>
                  <a:lnTo>
                    <a:pt x="2202" y="399"/>
                  </a:lnTo>
                  <a:lnTo>
                    <a:pt x="2247" y="384"/>
                  </a:lnTo>
                  <a:lnTo>
                    <a:pt x="2292" y="384"/>
                  </a:lnTo>
                  <a:lnTo>
                    <a:pt x="2337" y="384"/>
                  </a:lnTo>
                  <a:lnTo>
                    <a:pt x="2382" y="384"/>
                  </a:lnTo>
                  <a:lnTo>
                    <a:pt x="2427" y="399"/>
                  </a:lnTo>
                  <a:lnTo>
                    <a:pt x="2472" y="429"/>
                  </a:lnTo>
                  <a:lnTo>
                    <a:pt x="2517" y="444"/>
                  </a:lnTo>
                  <a:lnTo>
                    <a:pt x="2562" y="474"/>
                  </a:lnTo>
                  <a:lnTo>
                    <a:pt x="2607" y="489"/>
                  </a:lnTo>
                  <a:lnTo>
                    <a:pt x="2652" y="489"/>
                  </a:lnTo>
                  <a:lnTo>
                    <a:pt x="2697" y="504"/>
                  </a:lnTo>
                  <a:lnTo>
                    <a:pt x="2742" y="534"/>
                  </a:lnTo>
                  <a:lnTo>
                    <a:pt x="2787" y="564"/>
                  </a:lnTo>
                  <a:lnTo>
                    <a:pt x="2832" y="594"/>
                  </a:lnTo>
                </a:path>
              </a:pathLst>
            </a:custGeom>
            <a:noFill/>
            <a:ln w="50800" cap="rnd" cmpd="sng">
              <a:solidFill>
                <a:srgbClr val="E9E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831" y="1527"/>
              <a:ext cx="59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Voice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19313" y="2643188"/>
            <a:ext cx="5807075" cy="2139950"/>
            <a:chOff x="1335" y="1665"/>
            <a:chExt cx="3658" cy="1348"/>
          </a:xfrm>
        </p:grpSpPr>
        <p:sp>
          <p:nvSpPr>
            <p:cNvPr id="75783" name="Freeform 7"/>
            <p:cNvSpPr>
              <a:spLocks/>
            </p:cNvSpPr>
            <p:nvPr/>
          </p:nvSpPr>
          <p:spPr bwMode="auto">
            <a:xfrm>
              <a:off x="1335" y="1665"/>
              <a:ext cx="2776" cy="976"/>
            </a:xfrm>
            <a:custGeom>
              <a:avLst/>
              <a:gdLst/>
              <a:ahLst/>
              <a:cxnLst>
                <a:cxn ang="0">
                  <a:pos x="15" y="450"/>
                </a:cxn>
                <a:cxn ang="0">
                  <a:pos x="15" y="300"/>
                </a:cxn>
                <a:cxn ang="0">
                  <a:pos x="30" y="165"/>
                </a:cxn>
                <a:cxn ang="0">
                  <a:pos x="75" y="30"/>
                </a:cxn>
                <a:cxn ang="0">
                  <a:pos x="180" y="45"/>
                </a:cxn>
                <a:cxn ang="0">
                  <a:pos x="225" y="180"/>
                </a:cxn>
                <a:cxn ang="0">
                  <a:pos x="270" y="315"/>
                </a:cxn>
                <a:cxn ang="0">
                  <a:pos x="315" y="450"/>
                </a:cxn>
                <a:cxn ang="0">
                  <a:pos x="375" y="600"/>
                </a:cxn>
                <a:cxn ang="0">
                  <a:pos x="375" y="750"/>
                </a:cxn>
                <a:cxn ang="0">
                  <a:pos x="435" y="900"/>
                </a:cxn>
                <a:cxn ang="0">
                  <a:pos x="555" y="960"/>
                </a:cxn>
                <a:cxn ang="0">
                  <a:pos x="555" y="825"/>
                </a:cxn>
                <a:cxn ang="0">
                  <a:pos x="540" y="690"/>
                </a:cxn>
                <a:cxn ang="0">
                  <a:pos x="570" y="540"/>
                </a:cxn>
                <a:cxn ang="0">
                  <a:pos x="615" y="405"/>
                </a:cxn>
                <a:cxn ang="0">
                  <a:pos x="660" y="270"/>
                </a:cxn>
                <a:cxn ang="0">
                  <a:pos x="780" y="225"/>
                </a:cxn>
                <a:cxn ang="0">
                  <a:pos x="825" y="360"/>
                </a:cxn>
                <a:cxn ang="0">
                  <a:pos x="885" y="510"/>
                </a:cxn>
                <a:cxn ang="0">
                  <a:pos x="945" y="660"/>
                </a:cxn>
                <a:cxn ang="0">
                  <a:pos x="975" y="825"/>
                </a:cxn>
                <a:cxn ang="0">
                  <a:pos x="1065" y="945"/>
                </a:cxn>
                <a:cxn ang="0">
                  <a:pos x="1200" y="870"/>
                </a:cxn>
                <a:cxn ang="0">
                  <a:pos x="1260" y="735"/>
                </a:cxn>
                <a:cxn ang="0">
                  <a:pos x="1260" y="585"/>
                </a:cxn>
                <a:cxn ang="0">
                  <a:pos x="1305" y="450"/>
                </a:cxn>
                <a:cxn ang="0">
                  <a:pos x="1350" y="315"/>
                </a:cxn>
                <a:cxn ang="0">
                  <a:pos x="1485" y="315"/>
                </a:cxn>
                <a:cxn ang="0">
                  <a:pos x="1515" y="450"/>
                </a:cxn>
                <a:cxn ang="0">
                  <a:pos x="1545" y="585"/>
                </a:cxn>
                <a:cxn ang="0">
                  <a:pos x="1605" y="720"/>
                </a:cxn>
                <a:cxn ang="0">
                  <a:pos x="1665" y="855"/>
                </a:cxn>
                <a:cxn ang="0">
                  <a:pos x="1755" y="945"/>
                </a:cxn>
                <a:cxn ang="0">
                  <a:pos x="1860" y="855"/>
                </a:cxn>
                <a:cxn ang="0">
                  <a:pos x="1950" y="735"/>
                </a:cxn>
                <a:cxn ang="0">
                  <a:pos x="2010" y="600"/>
                </a:cxn>
                <a:cxn ang="0">
                  <a:pos x="2040" y="465"/>
                </a:cxn>
                <a:cxn ang="0">
                  <a:pos x="2100" y="315"/>
                </a:cxn>
                <a:cxn ang="0">
                  <a:pos x="2205" y="210"/>
                </a:cxn>
                <a:cxn ang="0">
                  <a:pos x="2220" y="345"/>
                </a:cxn>
                <a:cxn ang="0">
                  <a:pos x="2235" y="480"/>
                </a:cxn>
                <a:cxn ang="0">
                  <a:pos x="2280" y="615"/>
                </a:cxn>
                <a:cxn ang="0">
                  <a:pos x="2325" y="750"/>
                </a:cxn>
                <a:cxn ang="0">
                  <a:pos x="2385" y="885"/>
                </a:cxn>
                <a:cxn ang="0">
                  <a:pos x="2505" y="885"/>
                </a:cxn>
                <a:cxn ang="0">
                  <a:pos x="2535" y="735"/>
                </a:cxn>
                <a:cxn ang="0">
                  <a:pos x="2565" y="600"/>
                </a:cxn>
                <a:cxn ang="0">
                  <a:pos x="2625" y="450"/>
                </a:cxn>
                <a:cxn ang="0">
                  <a:pos x="2700" y="465"/>
                </a:cxn>
                <a:cxn ang="0">
                  <a:pos x="2730" y="600"/>
                </a:cxn>
                <a:cxn ang="0">
                  <a:pos x="2760" y="735"/>
                </a:cxn>
              </a:cxnLst>
              <a:rect l="0" t="0" r="r" b="b"/>
              <a:pathLst>
                <a:path w="2776" h="976">
                  <a:moveTo>
                    <a:pt x="9" y="543"/>
                  </a:moveTo>
                  <a:lnTo>
                    <a:pt x="0" y="495"/>
                  </a:lnTo>
                  <a:lnTo>
                    <a:pt x="15" y="450"/>
                  </a:lnTo>
                  <a:lnTo>
                    <a:pt x="15" y="390"/>
                  </a:lnTo>
                  <a:lnTo>
                    <a:pt x="15" y="345"/>
                  </a:lnTo>
                  <a:lnTo>
                    <a:pt x="15" y="300"/>
                  </a:lnTo>
                  <a:lnTo>
                    <a:pt x="15" y="255"/>
                  </a:lnTo>
                  <a:lnTo>
                    <a:pt x="30" y="210"/>
                  </a:lnTo>
                  <a:lnTo>
                    <a:pt x="30" y="165"/>
                  </a:lnTo>
                  <a:lnTo>
                    <a:pt x="30" y="120"/>
                  </a:lnTo>
                  <a:lnTo>
                    <a:pt x="60" y="75"/>
                  </a:lnTo>
                  <a:lnTo>
                    <a:pt x="75" y="30"/>
                  </a:lnTo>
                  <a:lnTo>
                    <a:pt x="120" y="0"/>
                  </a:lnTo>
                  <a:lnTo>
                    <a:pt x="165" y="0"/>
                  </a:lnTo>
                  <a:lnTo>
                    <a:pt x="180" y="45"/>
                  </a:lnTo>
                  <a:lnTo>
                    <a:pt x="195" y="90"/>
                  </a:lnTo>
                  <a:lnTo>
                    <a:pt x="210" y="135"/>
                  </a:lnTo>
                  <a:lnTo>
                    <a:pt x="225" y="180"/>
                  </a:lnTo>
                  <a:lnTo>
                    <a:pt x="240" y="225"/>
                  </a:lnTo>
                  <a:lnTo>
                    <a:pt x="255" y="270"/>
                  </a:lnTo>
                  <a:lnTo>
                    <a:pt x="270" y="315"/>
                  </a:lnTo>
                  <a:lnTo>
                    <a:pt x="270" y="360"/>
                  </a:lnTo>
                  <a:lnTo>
                    <a:pt x="285" y="405"/>
                  </a:lnTo>
                  <a:lnTo>
                    <a:pt x="315" y="450"/>
                  </a:lnTo>
                  <a:lnTo>
                    <a:pt x="330" y="495"/>
                  </a:lnTo>
                  <a:lnTo>
                    <a:pt x="345" y="555"/>
                  </a:lnTo>
                  <a:lnTo>
                    <a:pt x="375" y="600"/>
                  </a:lnTo>
                  <a:lnTo>
                    <a:pt x="375" y="645"/>
                  </a:lnTo>
                  <a:lnTo>
                    <a:pt x="360" y="705"/>
                  </a:lnTo>
                  <a:lnTo>
                    <a:pt x="375" y="750"/>
                  </a:lnTo>
                  <a:lnTo>
                    <a:pt x="390" y="810"/>
                  </a:lnTo>
                  <a:lnTo>
                    <a:pt x="405" y="855"/>
                  </a:lnTo>
                  <a:lnTo>
                    <a:pt x="435" y="900"/>
                  </a:lnTo>
                  <a:lnTo>
                    <a:pt x="465" y="945"/>
                  </a:lnTo>
                  <a:lnTo>
                    <a:pt x="510" y="975"/>
                  </a:lnTo>
                  <a:lnTo>
                    <a:pt x="555" y="960"/>
                  </a:lnTo>
                  <a:lnTo>
                    <a:pt x="570" y="915"/>
                  </a:lnTo>
                  <a:lnTo>
                    <a:pt x="570" y="870"/>
                  </a:lnTo>
                  <a:lnTo>
                    <a:pt x="555" y="825"/>
                  </a:lnTo>
                  <a:lnTo>
                    <a:pt x="555" y="780"/>
                  </a:lnTo>
                  <a:lnTo>
                    <a:pt x="540" y="735"/>
                  </a:lnTo>
                  <a:lnTo>
                    <a:pt x="540" y="690"/>
                  </a:lnTo>
                  <a:lnTo>
                    <a:pt x="555" y="645"/>
                  </a:lnTo>
                  <a:lnTo>
                    <a:pt x="570" y="585"/>
                  </a:lnTo>
                  <a:lnTo>
                    <a:pt x="570" y="540"/>
                  </a:lnTo>
                  <a:lnTo>
                    <a:pt x="585" y="495"/>
                  </a:lnTo>
                  <a:lnTo>
                    <a:pt x="615" y="450"/>
                  </a:lnTo>
                  <a:lnTo>
                    <a:pt x="615" y="405"/>
                  </a:lnTo>
                  <a:lnTo>
                    <a:pt x="630" y="360"/>
                  </a:lnTo>
                  <a:lnTo>
                    <a:pt x="645" y="315"/>
                  </a:lnTo>
                  <a:lnTo>
                    <a:pt x="660" y="270"/>
                  </a:lnTo>
                  <a:lnTo>
                    <a:pt x="690" y="225"/>
                  </a:lnTo>
                  <a:lnTo>
                    <a:pt x="735" y="195"/>
                  </a:lnTo>
                  <a:lnTo>
                    <a:pt x="780" y="225"/>
                  </a:lnTo>
                  <a:lnTo>
                    <a:pt x="795" y="270"/>
                  </a:lnTo>
                  <a:lnTo>
                    <a:pt x="795" y="315"/>
                  </a:lnTo>
                  <a:lnTo>
                    <a:pt x="825" y="360"/>
                  </a:lnTo>
                  <a:lnTo>
                    <a:pt x="855" y="405"/>
                  </a:lnTo>
                  <a:lnTo>
                    <a:pt x="870" y="450"/>
                  </a:lnTo>
                  <a:lnTo>
                    <a:pt x="885" y="510"/>
                  </a:lnTo>
                  <a:lnTo>
                    <a:pt x="900" y="555"/>
                  </a:lnTo>
                  <a:lnTo>
                    <a:pt x="915" y="615"/>
                  </a:lnTo>
                  <a:lnTo>
                    <a:pt x="945" y="660"/>
                  </a:lnTo>
                  <a:lnTo>
                    <a:pt x="960" y="705"/>
                  </a:lnTo>
                  <a:lnTo>
                    <a:pt x="975" y="780"/>
                  </a:lnTo>
                  <a:lnTo>
                    <a:pt x="975" y="825"/>
                  </a:lnTo>
                  <a:lnTo>
                    <a:pt x="1005" y="870"/>
                  </a:lnTo>
                  <a:lnTo>
                    <a:pt x="1020" y="915"/>
                  </a:lnTo>
                  <a:lnTo>
                    <a:pt x="1065" y="945"/>
                  </a:lnTo>
                  <a:lnTo>
                    <a:pt x="1110" y="930"/>
                  </a:lnTo>
                  <a:lnTo>
                    <a:pt x="1155" y="885"/>
                  </a:lnTo>
                  <a:lnTo>
                    <a:pt x="1200" y="870"/>
                  </a:lnTo>
                  <a:lnTo>
                    <a:pt x="1245" y="825"/>
                  </a:lnTo>
                  <a:lnTo>
                    <a:pt x="1260" y="780"/>
                  </a:lnTo>
                  <a:lnTo>
                    <a:pt x="1260" y="735"/>
                  </a:lnTo>
                  <a:lnTo>
                    <a:pt x="1260" y="690"/>
                  </a:lnTo>
                  <a:lnTo>
                    <a:pt x="1260" y="645"/>
                  </a:lnTo>
                  <a:lnTo>
                    <a:pt x="1260" y="585"/>
                  </a:lnTo>
                  <a:lnTo>
                    <a:pt x="1290" y="540"/>
                  </a:lnTo>
                  <a:lnTo>
                    <a:pt x="1290" y="495"/>
                  </a:lnTo>
                  <a:lnTo>
                    <a:pt x="1305" y="450"/>
                  </a:lnTo>
                  <a:lnTo>
                    <a:pt x="1320" y="405"/>
                  </a:lnTo>
                  <a:lnTo>
                    <a:pt x="1320" y="360"/>
                  </a:lnTo>
                  <a:lnTo>
                    <a:pt x="1350" y="315"/>
                  </a:lnTo>
                  <a:lnTo>
                    <a:pt x="1395" y="300"/>
                  </a:lnTo>
                  <a:lnTo>
                    <a:pt x="1440" y="285"/>
                  </a:lnTo>
                  <a:lnTo>
                    <a:pt x="1485" y="315"/>
                  </a:lnTo>
                  <a:lnTo>
                    <a:pt x="1500" y="360"/>
                  </a:lnTo>
                  <a:lnTo>
                    <a:pt x="1500" y="405"/>
                  </a:lnTo>
                  <a:lnTo>
                    <a:pt x="1515" y="450"/>
                  </a:lnTo>
                  <a:lnTo>
                    <a:pt x="1515" y="495"/>
                  </a:lnTo>
                  <a:lnTo>
                    <a:pt x="1530" y="540"/>
                  </a:lnTo>
                  <a:lnTo>
                    <a:pt x="1545" y="585"/>
                  </a:lnTo>
                  <a:lnTo>
                    <a:pt x="1575" y="630"/>
                  </a:lnTo>
                  <a:lnTo>
                    <a:pt x="1590" y="675"/>
                  </a:lnTo>
                  <a:lnTo>
                    <a:pt x="1605" y="720"/>
                  </a:lnTo>
                  <a:lnTo>
                    <a:pt x="1620" y="765"/>
                  </a:lnTo>
                  <a:lnTo>
                    <a:pt x="1635" y="810"/>
                  </a:lnTo>
                  <a:lnTo>
                    <a:pt x="1665" y="855"/>
                  </a:lnTo>
                  <a:lnTo>
                    <a:pt x="1680" y="900"/>
                  </a:lnTo>
                  <a:lnTo>
                    <a:pt x="1710" y="945"/>
                  </a:lnTo>
                  <a:lnTo>
                    <a:pt x="1755" y="945"/>
                  </a:lnTo>
                  <a:lnTo>
                    <a:pt x="1800" y="945"/>
                  </a:lnTo>
                  <a:lnTo>
                    <a:pt x="1830" y="900"/>
                  </a:lnTo>
                  <a:lnTo>
                    <a:pt x="1860" y="855"/>
                  </a:lnTo>
                  <a:lnTo>
                    <a:pt x="1905" y="825"/>
                  </a:lnTo>
                  <a:lnTo>
                    <a:pt x="1920" y="780"/>
                  </a:lnTo>
                  <a:lnTo>
                    <a:pt x="1950" y="735"/>
                  </a:lnTo>
                  <a:lnTo>
                    <a:pt x="1980" y="690"/>
                  </a:lnTo>
                  <a:lnTo>
                    <a:pt x="1995" y="645"/>
                  </a:lnTo>
                  <a:lnTo>
                    <a:pt x="2010" y="600"/>
                  </a:lnTo>
                  <a:lnTo>
                    <a:pt x="2025" y="555"/>
                  </a:lnTo>
                  <a:lnTo>
                    <a:pt x="2025" y="510"/>
                  </a:lnTo>
                  <a:lnTo>
                    <a:pt x="2040" y="465"/>
                  </a:lnTo>
                  <a:lnTo>
                    <a:pt x="2055" y="420"/>
                  </a:lnTo>
                  <a:lnTo>
                    <a:pt x="2085" y="360"/>
                  </a:lnTo>
                  <a:lnTo>
                    <a:pt x="2100" y="315"/>
                  </a:lnTo>
                  <a:lnTo>
                    <a:pt x="2130" y="270"/>
                  </a:lnTo>
                  <a:lnTo>
                    <a:pt x="2160" y="210"/>
                  </a:lnTo>
                  <a:lnTo>
                    <a:pt x="2205" y="210"/>
                  </a:lnTo>
                  <a:lnTo>
                    <a:pt x="2220" y="255"/>
                  </a:lnTo>
                  <a:lnTo>
                    <a:pt x="2220" y="300"/>
                  </a:lnTo>
                  <a:lnTo>
                    <a:pt x="2220" y="345"/>
                  </a:lnTo>
                  <a:lnTo>
                    <a:pt x="2235" y="390"/>
                  </a:lnTo>
                  <a:lnTo>
                    <a:pt x="2235" y="435"/>
                  </a:lnTo>
                  <a:lnTo>
                    <a:pt x="2235" y="480"/>
                  </a:lnTo>
                  <a:lnTo>
                    <a:pt x="2265" y="525"/>
                  </a:lnTo>
                  <a:lnTo>
                    <a:pt x="2265" y="570"/>
                  </a:lnTo>
                  <a:lnTo>
                    <a:pt x="2280" y="615"/>
                  </a:lnTo>
                  <a:lnTo>
                    <a:pt x="2295" y="660"/>
                  </a:lnTo>
                  <a:lnTo>
                    <a:pt x="2310" y="705"/>
                  </a:lnTo>
                  <a:lnTo>
                    <a:pt x="2325" y="750"/>
                  </a:lnTo>
                  <a:lnTo>
                    <a:pt x="2340" y="795"/>
                  </a:lnTo>
                  <a:lnTo>
                    <a:pt x="2355" y="840"/>
                  </a:lnTo>
                  <a:lnTo>
                    <a:pt x="2385" y="885"/>
                  </a:lnTo>
                  <a:lnTo>
                    <a:pt x="2430" y="930"/>
                  </a:lnTo>
                  <a:lnTo>
                    <a:pt x="2475" y="930"/>
                  </a:lnTo>
                  <a:lnTo>
                    <a:pt x="2505" y="885"/>
                  </a:lnTo>
                  <a:lnTo>
                    <a:pt x="2520" y="840"/>
                  </a:lnTo>
                  <a:lnTo>
                    <a:pt x="2535" y="780"/>
                  </a:lnTo>
                  <a:lnTo>
                    <a:pt x="2535" y="735"/>
                  </a:lnTo>
                  <a:lnTo>
                    <a:pt x="2550" y="690"/>
                  </a:lnTo>
                  <a:lnTo>
                    <a:pt x="2565" y="645"/>
                  </a:lnTo>
                  <a:lnTo>
                    <a:pt x="2565" y="600"/>
                  </a:lnTo>
                  <a:lnTo>
                    <a:pt x="2595" y="540"/>
                  </a:lnTo>
                  <a:lnTo>
                    <a:pt x="2610" y="495"/>
                  </a:lnTo>
                  <a:lnTo>
                    <a:pt x="2625" y="450"/>
                  </a:lnTo>
                  <a:lnTo>
                    <a:pt x="2655" y="405"/>
                  </a:lnTo>
                  <a:lnTo>
                    <a:pt x="2700" y="420"/>
                  </a:lnTo>
                  <a:lnTo>
                    <a:pt x="2700" y="465"/>
                  </a:lnTo>
                  <a:lnTo>
                    <a:pt x="2700" y="510"/>
                  </a:lnTo>
                  <a:lnTo>
                    <a:pt x="2730" y="555"/>
                  </a:lnTo>
                  <a:lnTo>
                    <a:pt x="2730" y="600"/>
                  </a:lnTo>
                  <a:lnTo>
                    <a:pt x="2745" y="645"/>
                  </a:lnTo>
                  <a:lnTo>
                    <a:pt x="2745" y="690"/>
                  </a:lnTo>
                  <a:lnTo>
                    <a:pt x="2760" y="735"/>
                  </a:lnTo>
                  <a:lnTo>
                    <a:pt x="2775" y="780"/>
                  </a:lnTo>
                  <a:lnTo>
                    <a:pt x="2775" y="825"/>
                  </a:lnTo>
                </a:path>
              </a:pathLst>
            </a:custGeom>
            <a:noFill/>
            <a:ln w="38100" cap="rnd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3735" y="2727"/>
              <a:ext cx="125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Carrier Wave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524000" y="2139950"/>
            <a:ext cx="6692900" cy="3921125"/>
            <a:chOff x="960" y="1348"/>
            <a:chExt cx="4216" cy="2470"/>
          </a:xfrm>
        </p:grpSpPr>
        <p:sp>
          <p:nvSpPr>
            <p:cNvPr id="75779" name="Line 3"/>
            <p:cNvSpPr>
              <a:spLocks noChangeShapeType="1"/>
            </p:cNvSpPr>
            <p:nvPr/>
          </p:nvSpPr>
          <p:spPr bwMode="auto">
            <a:xfrm>
              <a:off x="960" y="1348"/>
              <a:ext cx="0" cy="2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0" name="Line 4"/>
            <p:cNvSpPr>
              <a:spLocks noChangeShapeType="1"/>
            </p:cNvSpPr>
            <p:nvPr/>
          </p:nvSpPr>
          <p:spPr bwMode="auto">
            <a:xfrm>
              <a:off x="960" y="2208"/>
              <a:ext cx="4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1536" y="3072"/>
              <a:ext cx="2716" cy="7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AM Radio Transmission</a:t>
              </a:r>
            </a:p>
            <a:p>
              <a:pPr algn="l"/>
              <a:endParaRPr lang="en-US"/>
            </a:p>
            <a:p>
              <a:pPr algn="l"/>
              <a:r>
                <a:rPr lang="en-US">
                  <a:solidFill>
                    <a:srgbClr val="FF5050"/>
                  </a:solidFill>
                </a:rPr>
                <a:t>Analog-to-Analog Modulation</a:t>
              </a:r>
              <a:endParaRPr lang="en-US"/>
            </a:p>
          </p:txBody>
        </p:sp>
      </p:grpSp>
      <p:sp>
        <p:nvSpPr>
          <p:cNvPr id="75790" name="Line 14"/>
          <p:cNvSpPr>
            <a:spLocks noChangeShapeType="1"/>
          </p:cNvSpPr>
          <p:nvPr/>
        </p:nvSpPr>
        <p:spPr bwMode="auto">
          <a:xfrm flipH="1" flipV="1">
            <a:off x="5257800" y="3886200"/>
            <a:ext cx="6096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Image File Format Extensions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800"/>
              <a:t>File formats often represent the compression procedure being used such as jpg representing the jpeg compression technique</a:t>
            </a:r>
          </a:p>
          <a:p>
            <a:pPr>
              <a:lnSpc>
                <a:spcPct val="80000"/>
              </a:lnSpc>
            </a:pPr>
            <a:r>
              <a:rPr lang="en-US" sz="280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Bmp – uncompressed file format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Gif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jpg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pcd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tiff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pcx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Compression and Others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compression formats offer loss-free compression of the image</a:t>
            </a:r>
          </a:p>
          <a:p>
            <a:r>
              <a:rPr lang="en-US"/>
              <a:t>Others sacrifice minimal loss for the sake of reduced storage and bandwidth requirements</a:t>
            </a:r>
          </a:p>
          <a:p>
            <a:r>
              <a:rPr lang="en-US"/>
              <a:t>Fortunately, the loss is not easily detected by the naked eye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Transmission Considerations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066800" y="2362200"/>
            <a:ext cx="19812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Sender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6096000" y="2362200"/>
            <a:ext cx="19812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Receiver</a:t>
            </a:r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971800" y="3048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8913" y="1752600"/>
            <a:ext cx="5843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Adjust image to suit available bandwidth.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69897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/>
              <a:t>Adjustable features are as follows.</a:t>
            </a:r>
          </a:p>
          <a:p>
            <a:pPr algn="l"/>
            <a:r>
              <a:rPr lang="en-US"/>
              <a:t>- Resolution</a:t>
            </a:r>
          </a:p>
          <a:p>
            <a:pPr algn="l"/>
            <a:r>
              <a:rPr lang="en-US"/>
              <a:t>- Color depth</a:t>
            </a:r>
          </a:p>
          <a:p>
            <a:pPr algn="l"/>
            <a:r>
              <a:rPr lang="en-US"/>
              <a:t>Adjusting the size also reduces the bandwidth</a:t>
            </a:r>
          </a:p>
          <a:p>
            <a:pPr algn="l"/>
            <a:r>
              <a:rPr lang="en-US"/>
              <a:t>requirement because of a corresponding reduction</a:t>
            </a:r>
          </a:p>
          <a:p>
            <a:pPr algn="l"/>
            <a:r>
              <a:rPr lang="en-US"/>
              <a:t>in the number of pixels required to represent</a:t>
            </a:r>
          </a:p>
          <a:p>
            <a:pPr algn="l"/>
            <a:r>
              <a:rPr lang="en-US"/>
              <a:t>the image.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Modem Implication in Image Transmission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Modems also compress the data stream to achieve higher transmission speeds</a:t>
            </a:r>
          </a:p>
          <a:p>
            <a:r>
              <a:rPr lang="en-US" sz="2800"/>
              <a:t>Because of the fact that the images are already compressed, the full speed benefit may not be realized when images are transmitted over a modem connection</a:t>
            </a:r>
          </a:p>
          <a:p>
            <a:r>
              <a:rPr lang="en-US" sz="2800"/>
              <a:t>An already compressed image file does not, for instance,  offer itself well to further compression in the modem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Video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Digitization of video is an extension of the process of digitizing an image</a:t>
            </a:r>
          </a:p>
          <a:p>
            <a:pPr>
              <a:lnSpc>
                <a:spcPct val="90000"/>
              </a:lnSpc>
            </a:pPr>
            <a:r>
              <a:rPr lang="en-US"/>
              <a:t>It amounts to the transmission of certain number of still images known as frames per second</a:t>
            </a:r>
          </a:p>
          <a:p>
            <a:pPr>
              <a:lnSpc>
                <a:spcPct val="90000"/>
              </a:lnSpc>
            </a:pPr>
            <a:r>
              <a:rPr lang="en-US"/>
              <a:t>Obviously, digitized video requires higher bandwidth for transmission and more space for storage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Frame Rate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30 frames of images per second, in general, defines continuos motion</a:t>
            </a:r>
          </a:p>
          <a:p>
            <a:pPr>
              <a:lnSpc>
                <a:spcPct val="90000"/>
              </a:lnSpc>
            </a:pPr>
            <a:r>
              <a:rPr lang="en-US" sz="2800"/>
              <a:t>In communications, 25 frames per second is considered to be continuous motion</a:t>
            </a:r>
          </a:p>
          <a:p>
            <a:pPr>
              <a:lnSpc>
                <a:spcPct val="90000"/>
              </a:lnSpc>
            </a:pPr>
            <a:r>
              <a:rPr lang="en-US" sz="2800"/>
              <a:t>15 frames per second is currently used in video conferencing over digital lines for acceptable reception of video</a:t>
            </a:r>
          </a:p>
          <a:p>
            <a:pPr>
              <a:lnSpc>
                <a:spcPct val="90000"/>
              </a:lnSpc>
            </a:pPr>
            <a:r>
              <a:rPr lang="en-US" sz="2800"/>
              <a:t>It is also possible to engage in video conferencing at a frame rate of 5 frames per second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Bandwidth for Raw Transmission of Video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resolution is 640X480</a:t>
            </a:r>
          </a:p>
          <a:p>
            <a:r>
              <a:rPr lang="en-US"/>
              <a:t>Number of colors is 256 (8 bit)</a:t>
            </a:r>
          </a:p>
          <a:p>
            <a:r>
              <a:rPr lang="en-US"/>
              <a:t>Acceptable reception requires 15 frames per second</a:t>
            </a:r>
          </a:p>
          <a:p>
            <a:r>
              <a:rPr lang="en-US"/>
              <a:t>Therefore, the bandwidth for the raw transmission is as follows:</a:t>
            </a:r>
          </a:p>
          <a:p>
            <a:pPr lvl="1"/>
            <a:r>
              <a:rPr lang="en-US"/>
              <a:t>640X480X8X15 = 36.86M bps = 4.6M Bps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Compression Standards Used in the Digitization of Video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800"/>
              <a:t>MPEG 1, MPEG 2, MPEG 3 and MPEG 4</a:t>
            </a:r>
          </a:p>
          <a:p>
            <a:r>
              <a:rPr lang="en-US" sz="2800"/>
              <a:t>Windows Media Video</a:t>
            </a:r>
          </a:p>
          <a:p>
            <a:r>
              <a:rPr lang="en-US" sz="2800"/>
              <a:t>Real Media</a:t>
            </a:r>
          </a:p>
          <a:p>
            <a:r>
              <a:rPr lang="en-US" sz="2800"/>
              <a:t>Indio</a:t>
            </a:r>
          </a:p>
          <a:p>
            <a:r>
              <a:rPr lang="en-US" sz="2800"/>
              <a:t>QuickTime</a:t>
            </a:r>
          </a:p>
          <a:p>
            <a:r>
              <a:rPr lang="en-US" sz="2800"/>
              <a:t>ActiveMovie</a:t>
            </a:r>
          </a:p>
          <a:p>
            <a:r>
              <a:rPr lang="en-US" sz="2800"/>
              <a:t>AVI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Formats for Video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Various streaming formats are supported by different vendors</a:t>
            </a:r>
          </a:p>
          <a:p>
            <a:pPr lvl="1">
              <a:lnSpc>
                <a:spcPct val="90000"/>
              </a:lnSpc>
            </a:pPr>
            <a:r>
              <a:rPr lang="en-US"/>
              <a:t>RealVideo</a:t>
            </a:r>
          </a:p>
          <a:p>
            <a:pPr>
              <a:lnSpc>
                <a:spcPct val="90000"/>
              </a:lnSpc>
            </a:pPr>
            <a:r>
              <a:rPr lang="en-US"/>
              <a:t>Microsoft’s streaming format</a:t>
            </a:r>
          </a:p>
          <a:p>
            <a:pPr lvl="1">
              <a:lnSpc>
                <a:spcPct val="90000"/>
              </a:lnSpc>
            </a:pPr>
            <a:r>
              <a:rPr lang="en-US"/>
              <a:t>wma (Windows Media Audio)</a:t>
            </a:r>
          </a:p>
          <a:p>
            <a:pPr lvl="1">
              <a:lnSpc>
                <a:spcPct val="90000"/>
              </a:lnSpc>
            </a:pPr>
            <a:r>
              <a:rPr lang="en-US"/>
              <a:t>wmv (Windows Media Video)</a:t>
            </a:r>
          </a:p>
          <a:p>
            <a:pPr lvl="1">
              <a:lnSpc>
                <a:spcPct val="90000"/>
              </a:lnSpc>
            </a:pPr>
            <a:r>
              <a:rPr lang="en-US"/>
              <a:t>Active Streaming Format (ASF)</a:t>
            </a:r>
          </a:p>
          <a:p>
            <a:pPr>
              <a:lnSpc>
                <a:spcPct val="90000"/>
              </a:lnSpc>
            </a:pPr>
            <a:r>
              <a:rPr lang="en-US"/>
              <a:t>Apple’s QuickTime format</a:t>
            </a:r>
          </a:p>
          <a:p>
            <a:pPr>
              <a:lnSpc>
                <a:spcPct val="90000"/>
              </a:lnSpc>
            </a:pPr>
            <a:r>
              <a:rPr lang="en-US"/>
              <a:t>Etc.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Overview of Video Transmission in Video Conferencing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Minimum speed</a:t>
            </a:r>
          </a:p>
          <a:p>
            <a:pPr lvl="1"/>
            <a:r>
              <a:rPr lang="en-US"/>
              <a:t>3 to 5 frames per second</a:t>
            </a:r>
          </a:p>
          <a:p>
            <a:r>
              <a:rPr lang="en-US"/>
              <a:t>Acceptable speed</a:t>
            </a:r>
          </a:p>
          <a:p>
            <a:pPr lvl="1"/>
            <a:r>
              <a:rPr lang="en-US"/>
              <a:t>15 frames per second</a:t>
            </a:r>
          </a:p>
          <a:p>
            <a:r>
              <a:rPr lang="en-US"/>
              <a:t>Transmission techniques</a:t>
            </a:r>
          </a:p>
          <a:p>
            <a:pPr lvl="1"/>
            <a:r>
              <a:rPr lang="en-US"/>
              <a:t>Data is compressed </a:t>
            </a:r>
          </a:p>
          <a:p>
            <a:pPr lvl="1"/>
            <a:r>
              <a:rPr lang="en-US"/>
              <a:t>Only changes to the frame are transmitted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9E9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9E9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9E9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9E9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0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0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0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2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3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4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5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6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7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8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9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3232</Words>
  <Application>Microsoft Office PowerPoint</Application>
  <PresentationFormat>On-screen Show (4:3)</PresentationFormat>
  <Paragraphs>664</Paragraphs>
  <Slides>103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Book Antiqua</vt:lpstr>
      <vt:lpstr>Times New Roman</vt:lpstr>
      <vt:lpstr>Fireball</vt:lpstr>
      <vt:lpstr>1_Fireball</vt:lpstr>
      <vt:lpstr>Clip</vt:lpstr>
      <vt:lpstr>BCT 2305: Data Communication</vt:lpstr>
      <vt:lpstr>Areas of Analog Application</vt:lpstr>
      <vt:lpstr>Analog Signals: The Basics</vt:lpstr>
      <vt:lpstr>Amplitude and Cycle</vt:lpstr>
      <vt:lpstr>Frequency</vt:lpstr>
      <vt:lpstr>Information Representation Using Analog Signals</vt:lpstr>
      <vt:lpstr>Analog to Digital Conversion</vt:lpstr>
      <vt:lpstr>Data Transmission Using Analog Technology</vt:lpstr>
      <vt:lpstr>Voice Transmission Example</vt:lpstr>
      <vt:lpstr>Frequency Spectrum Defined</vt:lpstr>
      <vt:lpstr>Frequency Spectrum</vt:lpstr>
      <vt:lpstr>Frequency Spectrum</vt:lpstr>
      <vt:lpstr>Bandwidth Definition</vt:lpstr>
      <vt:lpstr>Usage of the Term Bandwidth</vt:lpstr>
      <vt:lpstr>Digitization Consideration</vt:lpstr>
      <vt:lpstr>Communication Capacity</vt:lpstr>
      <vt:lpstr>Coaxial Cable Example</vt:lpstr>
      <vt:lpstr>Limiting Factors on  Communication Speed</vt:lpstr>
      <vt:lpstr>Impact of bandwidth and Technology on Communication Speed</vt:lpstr>
      <vt:lpstr>Digital Technology-Areas of Application</vt:lpstr>
      <vt:lpstr>Digital Technology </vt:lpstr>
      <vt:lpstr>Digital Advantage</vt:lpstr>
      <vt:lpstr>Digital Signal</vt:lpstr>
      <vt:lpstr>The Need for Conversion</vt:lpstr>
      <vt:lpstr>Digital-to-Analog Interface</vt:lpstr>
      <vt:lpstr>Digital-to-Digital Interface</vt:lpstr>
      <vt:lpstr> Digital to Digital Interface</vt:lpstr>
      <vt:lpstr>Digital to Digital Interface</vt:lpstr>
      <vt:lpstr>Digitization of Information</vt:lpstr>
      <vt:lpstr>Components of Information</vt:lpstr>
      <vt:lpstr>Digital Information Processing</vt:lpstr>
      <vt:lpstr>The Advantages of Digitization</vt:lpstr>
      <vt:lpstr>Digitization of information </vt:lpstr>
      <vt:lpstr>The Basis</vt:lpstr>
      <vt:lpstr>Codes Used in the Digitization Of Data</vt:lpstr>
      <vt:lpstr>The Unicode</vt:lpstr>
      <vt:lpstr>Unicode Possibilities</vt:lpstr>
      <vt:lpstr>Communication With ASCII And EBCDIC </vt:lpstr>
      <vt:lpstr>Communication With Unicode</vt:lpstr>
      <vt:lpstr>Unicode Advantage in WWW Transmissions</vt:lpstr>
      <vt:lpstr>UNICODE Usage</vt:lpstr>
      <vt:lpstr>Digitization Of Audio: Overview</vt:lpstr>
      <vt:lpstr>Digitization of Audio: Pulse Amplitude Modulation (PAM)</vt:lpstr>
      <vt:lpstr>Digitization and Encoding of Audio: Pulse Code Modulation (PCM)</vt:lpstr>
      <vt:lpstr>Binary Encoding of Signals in Pulse Code Modulation (PCM)</vt:lpstr>
      <vt:lpstr>Salient Points on the Digitization Of Audio</vt:lpstr>
      <vt:lpstr>Sampling Factors</vt:lpstr>
      <vt:lpstr>Sampling Example</vt:lpstr>
      <vt:lpstr>Factors Affecting Quality</vt:lpstr>
      <vt:lpstr>Effect of Sampling Frequency </vt:lpstr>
      <vt:lpstr>Computation of Bandwidth Requirement for Transmission</vt:lpstr>
      <vt:lpstr>Reason for Sampling at Twice the Frequency</vt:lpstr>
      <vt:lpstr>CD Sampling?</vt:lpstr>
      <vt:lpstr>Problem Representation</vt:lpstr>
      <vt:lpstr>Bandwidth Computation for Voice</vt:lpstr>
      <vt:lpstr>Bandwidth of Voice Circuits</vt:lpstr>
      <vt:lpstr>Examples in Audio Quality and Bandwidth Requirement</vt:lpstr>
      <vt:lpstr>Recording Quality and Bandwidth Requirement Demonstration</vt:lpstr>
      <vt:lpstr>Recording Used in this Example</vt:lpstr>
      <vt:lpstr>Audio Transmission In WWW</vt:lpstr>
      <vt:lpstr>Delivery of Instruction Over the WWW</vt:lpstr>
      <vt:lpstr>Audio Files</vt:lpstr>
      <vt:lpstr>Audio File Format</vt:lpstr>
      <vt:lpstr>Quality Retention in Digital Transmission </vt:lpstr>
      <vt:lpstr>Analog Audio Transmission</vt:lpstr>
      <vt:lpstr>Passage of Analog Audio Over Analog Lines</vt:lpstr>
      <vt:lpstr>Recreation of Audio from Analog Signals</vt:lpstr>
      <vt:lpstr>Signal Passage in Digital Audio Transmission</vt:lpstr>
      <vt:lpstr>A Sample Digital Audio Transmission Path</vt:lpstr>
      <vt:lpstr>Sound Generation</vt:lpstr>
      <vt:lpstr>Digital Advantage in Audio Transmission</vt:lpstr>
      <vt:lpstr>Digitized Signal Transmission Over Analog Lines</vt:lpstr>
      <vt:lpstr>Sample Digital Audio Transmission Path Over Analog Lines</vt:lpstr>
      <vt:lpstr>Audio Transmission In WWW</vt:lpstr>
      <vt:lpstr>Analog to Digital Converter</vt:lpstr>
      <vt:lpstr>Digital Signal Processor (DSP)</vt:lpstr>
      <vt:lpstr>Image Digitization</vt:lpstr>
      <vt:lpstr>Digitization  Of Image: Overview </vt:lpstr>
      <vt:lpstr>Digitization of the Letter L</vt:lpstr>
      <vt:lpstr>Digitization Of Image: The Process</vt:lpstr>
      <vt:lpstr>Resolution</vt:lpstr>
      <vt:lpstr>Digitization of Black and White Image</vt:lpstr>
      <vt:lpstr>Digitization of Image Using Gray Scales</vt:lpstr>
      <vt:lpstr>Digitization of Color Image</vt:lpstr>
      <vt:lpstr>Bandwidth Computation for Image with 256 Colors </vt:lpstr>
      <vt:lpstr>The Effect of Color Depth and Resolution</vt:lpstr>
      <vt:lpstr>Factors Affecting Bandwidth Requirement in Image Transmission</vt:lpstr>
      <vt:lpstr>Compression of Digitized Images</vt:lpstr>
      <vt:lpstr>A Few Compression Formats</vt:lpstr>
      <vt:lpstr>Image File Format Extensions </vt:lpstr>
      <vt:lpstr>Loss-less Compression and Others</vt:lpstr>
      <vt:lpstr>Image Transmission Considerations</vt:lpstr>
      <vt:lpstr>Modem Implication in Image Transmission</vt:lpstr>
      <vt:lpstr>Digitization of Video</vt:lpstr>
      <vt:lpstr>Frame Rate</vt:lpstr>
      <vt:lpstr>Computation of Bandwidth for Raw Transmission of Video</vt:lpstr>
      <vt:lpstr>Compression Standards Used in the Digitization of Video</vt:lpstr>
      <vt:lpstr>Streaming Formats for Video</vt:lpstr>
      <vt:lpstr>Overview of Video Transmission in Video Conferencing</vt:lpstr>
      <vt:lpstr>Bandwidth Optimization in Video Conferencing </vt:lpstr>
      <vt:lpstr>Communication Links for Video Conferencing</vt:lpstr>
      <vt:lpstr>ISDN Line Suitability</vt:lpstr>
      <vt:lpstr>Video Conferencing Products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BCT 2305: Data Communication</dc:title>
  <dc:creator>user</dc:creator>
  <cp:lastModifiedBy>Sylvester Kiptoo</cp:lastModifiedBy>
  <cp:revision>5</cp:revision>
  <dcterms:created xsi:type="dcterms:W3CDTF">2014-02-19T06:37:28Z</dcterms:created>
  <dcterms:modified xsi:type="dcterms:W3CDTF">2019-02-13T14:23:54Z</dcterms:modified>
</cp:coreProperties>
</file>