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2"/>
  </p:notesMasterIdLst>
  <p:sldIdLst>
    <p:sldId id="373" r:id="rId2"/>
    <p:sldId id="384" r:id="rId3"/>
    <p:sldId id="385" r:id="rId4"/>
    <p:sldId id="386" r:id="rId5"/>
    <p:sldId id="387" r:id="rId6"/>
    <p:sldId id="388" r:id="rId7"/>
    <p:sldId id="389" r:id="rId8"/>
    <p:sldId id="390" r:id="rId9"/>
    <p:sldId id="391" r:id="rId10"/>
    <p:sldId id="392" r:id="rId11"/>
    <p:sldId id="393" r:id="rId12"/>
    <p:sldId id="394" r:id="rId13"/>
    <p:sldId id="258" r:id="rId14"/>
    <p:sldId id="259" r:id="rId15"/>
    <p:sldId id="260" r:id="rId16"/>
    <p:sldId id="261" r:id="rId17"/>
    <p:sldId id="262" r:id="rId18"/>
    <p:sldId id="263" r:id="rId19"/>
    <p:sldId id="264" r:id="rId20"/>
    <p:sldId id="376" r:id="rId21"/>
    <p:sldId id="377" r:id="rId22"/>
    <p:sldId id="378" r:id="rId23"/>
    <p:sldId id="381" r:id="rId24"/>
    <p:sldId id="382" r:id="rId25"/>
    <p:sldId id="383" r:id="rId26"/>
    <p:sldId id="265" r:id="rId27"/>
    <p:sldId id="268"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297" r:id="rId56"/>
    <p:sldId id="298" r:id="rId57"/>
    <p:sldId id="299" r:id="rId58"/>
    <p:sldId id="300" r:id="rId59"/>
    <p:sldId id="301" r:id="rId60"/>
    <p:sldId id="302" r:id="rId61"/>
    <p:sldId id="303" r:id="rId62"/>
    <p:sldId id="304" r:id="rId63"/>
    <p:sldId id="305" r:id="rId64"/>
    <p:sldId id="306" r:id="rId65"/>
    <p:sldId id="307" r:id="rId66"/>
    <p:sldId id="308" r:id="rId67"/>
    <p:sldId id="309" r:id="rId68"/>
    <p:sldId id="310" r:id="rId69"/>
    <p:sldId id="311" r:id="rId70"/>
    <p:sldId id="312" r:id="rId71"/>
    <p:sldId id="313" r:id="rId72"/>
    <p:sldId id="314" r:id="rId73"/>
    <p:sldId id="315" r:id="rId74"/>
    <p:sldId id="316" r:id="rId75"/>
    <p:sldId id="317" r:id="rId76"/>
    <p:sldId id="318" r:id="rId77"/>
    <p:sldId id="319" r:id="rId78"/>
    <p:sldId id="320" r:id="rId79"/>
    <p:sldId id="321" r:id="rId80"/>
    <p:sldId id="322" r:id="rId81"/>
    <p:sldId id="323" r:id="rId82"/>
    <p:sldId id="324" r:id="rId83"/>
    <p:sldId id="325" r:id="rId84"/>
    <p:sldId id="326" r:id="rId85"/>
    <p:sldId id="327" r:id="rId86"/>
    <p:sldId id="328" r:id="rId87"/>
    <p:sldId id="329" r:id="rId88"/>
    <p:sldId id="330" r:id="rId89"/>
    <p:sldId id="331" r:id="rId90"/>
    <p:sldId id="332" r:id="rId91"/>
    <p:sldId id="333" r:id="rId92"/>
    <p:sldId id="334" r:id="rId93"/>
    <p:sldId id="335" r:id="rId94"/>
    <p:sldId id="336" r:id="rId95"/>
    <p:sldId id="337" r:id="rId96"/>
    <p:sldId id="338" r:id="rId97"/>
    <p:sldId id="339" r:id="rId98"/>
    <p:sldId id="340" r:id="rId99"/>
    <p:sldId id="341" r:id="rId100"/>
    <p:sldId id="342" r:id="rId101"/>
    <p:sldId id="343" r:id="rId102"/>
    <p:sldId id="344" r:id="rId103"/>
    <p:sldId id="345" r:id="rId104"/>
    <p:sldId id="346" r:id="rId105"/>
    <p:sldId id="347" r:id="rId106"/>
    <p:sldId id="348" r:id="rId107"/>
    <p:sldId id="349" r:id="rId108"/>
    <p:sldId id="350" r:id="rId109"/>
    <p:sldId id="351" r:id="rId110"/>
    <p:sldId id="352" r:id="rId111"/>
    <p:sldId id="353" r:id="rId112"/>
    <p:sldId id="354" r:id="rId113"/>
    <p:sldId id="355" r:id="rId114"/>
    <p:sldId id="356" r:id="rId115"/>
    <p:sldId id="357" r:id="rId116"/>
    <p:sldId id="358" r:id="rId117"/>
    <p:sldId id="359" r:id="rId118"/>
    <p:sldId id="360" r:id="rId119"/>
    <p:sldId id="361" r:id="rId120"/>
    <p:sldId id="362" r:id="rId121"/>
    <p:sldId id="363" r:id="rId122"/>
    <p:sldId id="364" r:id="rId123"/>
    <p:sldId id="365" r:id="rId124"/>
    <p:sldId id="366" r:id="rId125"/>
    <p:sldId id="367" r:id="rId126"/>
    <p:sldId id="368" r:id="rId127"/>
    <p:sldId id="369" r:id="rId128"/>
    <p:sldId id="370" r:id="rId129"/>
    <p:sldId id="371" r:id="rId130"/>
    <p:sldId id="372" r:id="rId1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3406FE-D6E9-43E5-A8E7-2CD61E8DBC47}" type="datetimeFigureOut">
              <a:rPr lang="en-US" smtClean="0"/>
              <a:t>9/18/2017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FA73D3-4535-4F6E-B747-9EB9A7A83E68}" type="slidenum">
              <a:rPr lang="en-US" smtClean="0"/>
              <a:t>‹#›</a:t>
            </a:fld>
            <a:endParaRPr lang="en-US"/>
          </a:p>
        </p:txBody>
      </p:sp>
    </p:spTree>
    <p:extLst>
      <p:ext uri="{BB962C8B-B14F-4D97-AF65-F5344CB8AC3E}">
        <p14:creationId xmlns:p14="http://schemas.microsoft.com/office/powerpoint/2010/main" val="1080131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84624C7-7C5C-46FA-A744-DC4029E76698}" type="slidenum">
              <a:rPr lang="en-US" altLang="en-US" sz="1200" b="0" i="0" baseline="0"/>
              <a:pPr/>
              <a:t>13</a:t>
            </a:fld>
            <a:endParaRPr lang="en-US" altLang="en-US" sz="1200" b="0" i="0" baseline="0"/>
          </a:p>
        </p:txBody>
      </p:sp>
      <p:sp>
        <p:nvSpPr>
          <p:cNvPr id="7171" name="Rectangle 2"/>
          <p:cNvSpPr>
            <a:spLocks noRo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24474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B693047E-9015-4356-9B31-CDE6FC9D58EB}" type="slidenum">
              <a:rPr lang="en-US" altLang="en-US" sz="1200" b="0" i="0" baseline="0"/>
              <a:pPr/>
              <a:t>28</a:t>
            </a:fld>
            <a:endParaRPr lang="en-US" altLang="en-US" sz="1200" b="0" i="0" baseline="0"/>
          </a:p>
        </p:txBody>
      </p:sp>
      <p:sp>
        <p:nvSpPr>
          <p:cNvPr id="31747" name="Rectangle 2"/>
          <p:cNvSpPr>
            <a:spLocks noRo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32253697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1DF0C50C-3EB5-404B-AA1A-0CC3EDD54ABC}" type="slidenum">
              <a:rPr lang="en-US" altLang="en-US" sz="1200" b="0" i="0" baseline="0"/>
              <a:pPr/>
              <a:t>118</a:t>
            </a:fld>
            <a:endParaRPr lang="en-US" altLang="en-US" sz="1200" b="0" i="0" baseline="0"/>
          </a:p>
        </p:txBody>
      </p:sp>
      <p:sp>
        <p:nvSpPr>
          <p:cNvPr id="216067" name="Rectangle 2"/>
          <p:cNvSpPr>
            <a:spLocks noRot="1" noChangeArrowheads="1" noTextEdit="1"/>
          </p:cNvSpPr>
          <p:nvPr>
            <p:ph type="sldImg"/>
          </p:nvPr>
        </p:nvSpPr>
        <p:spPr>
          <a:ln/>
        </p:spPr>
      </p:sp>
      <p:sp>
        <p:nvSpPr>
          <p:cNvPr id="2160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07135321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B1D86B5A-B64E-42ED-AFC7-6DE045736B1B}" type="slidenum">
              <a:rPr lang="en-US" altLang="en-US" sz="1200" b="0" i="0" baseline="0"/>
              <a:pPr/>
              <a:t>119</a:t>
            </a:fld>
            <a:endParaRPr lang="en-US" altLang="en-US" sz="1200" b="0" i="0" baseline="0"/>
          </a:p>
        </p:txBody>
      </p:sp>
      <p:sp>
        <p:nvSpPr>
          <p:cNvPr id="218115" name="Rectangle 2"/>
          <p:cNvSpPr>
            <a:spLocks noRot="1" noChangeArrowheads="1" noTextEdit="1"/>
          </p:cNvSpPr>
          <p:nvPr>
            <p:ph type="sldImg"/>
          </p:nvPr>
        </p:nvSpPr>
        <p:spPr>
          <a:ln/>
        </p:spPr>
      </p:sp>
      <p:sp>
        <p:nvSpPr>
          <p:cNvPr id="2181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31785441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2650712-7FBB-4FD7-A57B-215F037615FA}" type="slidenum">
              <a:rPr lang="en-US" altLang="en-US" sz="1200" b="0" i="0" baseline="0"/>
              <a:pPr/>
              <a:t>120</a:t>
            </a:fld>
            <a:endParaRPr lang="en-US" altLang="en-US" sz="1200" b="0" i="0" baseline="0"/>
          </a:p>
        </p:txBody>
      </p:sp>
      <p:sp>
        <p:nvSpPr>
          <p:cNvPr id="220163" name="Rectangle 2"/>
          <p:cNvSpPr>
            <a:spLocks noRot="1" noChangeArrowheads="1" noTextEdit="1"/>
          </p:cNvSpPr>
          <p:nvPr>
            <p:ph type="sldImg"/>
          </p:nvPr>
        </p:nvSpPr>
        <p:spPr>
          <a:ln/>
        </p:spPr>
      </p:sp>
      <p:sp>
        <p:nvSpPr>
          <p:cNvPr id="2201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81383251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31472935-4B53-4D24-9852-2134596B9182}" type="slidenum">
              <a:rPr lang="en-US" altLang="en-US" sz="1200" b="0" i="0" baseline="0"/>
              <a:pPr/>
              <a:t>121</a:t>
            </a:fld>
            <a:endParaRPr lang="en-US" altLang="en-US" sz="1200" b="0" i="0" baseline="0"/>
          </a:p>
        </p:txBody>
      </p:sp>
      <p:sp>
        <p:nvSpPr>
          <p:cNvPr id="222211" name="Rectangle 2"/>
          <p:cNvSpPr>
            <a:spLocks noRot="1" noChangeArrowheads="1" noTextEdit="1"/>
          </p:cNvSpPr>
          <p:nvPr>
            <p:ph type="sldImg"/>
          </p:nvPr>
        </p:nvSpPr>
        <p:spPr>
          <a:ln/>
        </p:spPr>
      </p:sp>
      <p:sp>
        <p:nvSpPr>
          <p:cNvPr id="2222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3424992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86166510-D588-4993-AD4C-1662847B8DA6}" type="slidenum">
              <a:rPr lang="en-US" altLang="en-US" sz="1200" b="0" i="0" baseline="0"/>
              <a:pPr/>
              <a:t>122</a:t>
            </a:fld>
            <a:endParaRPr lang="en-US" altLang="en-US" sz="1200" b="0" i="0" baseline="0"/>
          </a:p>
        </p:txBody>
      </p:sp>
      <p:sp>
        <p:nvSpPr>
          <p:cNvPr id="224259" name="Rectangle 2"/>
          <p:cNvSpPr>
            <a:spLocks noRot="1" noChangeArrowheads="1" noTextEdit="1"/>
          </p:cNvSpPr>
          <p:nvPr>
            <p:ph type="sldImg"/>
          </p:nvPr>
        </p:nvSpPr>
        <p:spPr>
          <a:ln/>
        </p:spPr>
      </p:sp>
      <p:sp>
        <p:nvSpPr>
          <p:cNvPr id="2242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65316520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4E7F4ED4-B215-4892-B43D-E3FADD8A2CBF}" type="slidenum">
              <a:rPr lang="en-US" altLang="en-US" sz="1200" b="0" i="0" baseline="0"/>
              <a:pPr/>
              <a:t>123</a:t>
            </a:fld>
            <a:endParaRPr lang="en-US" altLang="en-US" sz="1200" b="0" i="0" baseline="0"/>
          </a:p>
        </p:txBody>
      </p:sp>
      <p:sp>
        <p:nvSpPr>
          <p:cNvPr id="226307" name="Rectangle 2"/>
          <p:cNvSpPr>
            <a:spLocks noRot="1" noChangeArrowheads="1" noTextEdit="1"/>
          </p:cNvSpPr>
          <p:nvPr>
            <p:ph type="sldImg"/>
          </p:nvPr>
        </p:nvSpPr>
        <p:spPr>
          <a:ln/>
        </p:spPr>
      </p:sp>
      <p:sp>
        <p:nvSpPr>
          <p:cNvPr id="2263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4294422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BF750DA-C2A5-4692-AA53-F8F38C5D4D2F}" type="slidenum">
              <a:rPr lang="en-US" altLang="en-US" sz="1200" b="0" i="0" baseline="0"/>
              <a:pPr/>
              <a:t>124</a:t>
            </a:fld>
            <a:endParaRPr lang="en-US" altLang="en-US" sz="1200" b="0" i="0" baseline="0"/>
          </a:p>
        </p:txBody>
      </p:sp>
      <p:sp>
        <p:nvSpPr>
          <p:cNvPr id="228355" name="Rectangle 2"/>
          <p:cNvSpPr>
            <a:spLocks noRot="1" noChangeArrowheads="1" noTextEdit="1"/>
          </p:cNvSpPr>
          <p:nvPr>
            <p:ph type="sldImg"/>
          </p:nvPr>
        </p:nvSpPr>
        <p:spPr>
          <a:ln/>
        </p:spPr>
      </p:sp>
      <p:sp>
        <p:nvSpPr>
          <p:cNvPr id="2283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6561271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3F4E7CCC-351D-42F8-9CAE-09BBF7C39281}" type="slidenum">
              <a:rPr lang="en-US" altLang="en-US" sz="1200" b="0" i="0" baseline="0"/>
              <a:pPr/>
              <a:t>125</a:t>
            </a:fld>
            <a:endParaRPr lang="en-US" altLang="en-US" sz="1200" b="0" i="0" baseline="0"/>
          </a:p>
        </p:txBody>
      </p:sp>
      <p:sp>
        <p:nvSpPr>
          <p:cNvPr id="230403" name="Rectangle 2"/>
          <p:cNvSpPr>
            <a:spLocks noRot="1" noChangeArrowheads="1" noTextEdit="1"/>
          </p:cNvSpPr>
          <p:nvPr>
            <p:ph type="sldImg"/>
          </p:nvPr>
        </p:nvSpPr>
        <p:spPr>
          <a:ln/>
        </p:spPr>
      </p:sp>
      <p:sp>
        <p:nvSpPr>
          <p:cNvPr id="2304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8552990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D05C98E4-EB66-44E4-899D-3C36116B7387}" type="slidenum">
              <a:rPr lang="en-US" altLang="en-US" sz="1200" b="0" i="0" baseline="0"/>
              <a:pPr/>
              <a:t>126</a:t>
            </a:fld>
            <a:endParaRPr lang="en-US" altLang="en-US" sz="1200" b="0" i="0" baseline="0"/>
          </a:p>
        </p:txBody>
      </p:sp>
      <p:sp>
        <p:nvSpPr>
          <p:cNvPr id="232451" name="Rectangle 2"/>
          <p:cNvSpPr>
            <a:spLocks noRot="1" noChangeArrowheads="1" noTextEdit="1"/>
          </p:cNvSpPr>
          <p:nvPr>
            <p:ph type="sldImg"/>
          </p:nvPr>
        </p:nvSpPr>
        <p:spPr>
          <a:ln/>
        </p:spPr>
      </p:sp>
      <p:sp>
        <p:nvSpPr>
          <p:cNvPr id="2324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11704418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5B027DD-780A-488E-AD0E-357693F6F122}" type="slidenum">
              <a:rPr lang="en-US" altLang="en-US" sz="1200" b="0" i="0" baseline="0"/>
              <a:pPr/>
              <a:t>127</a:t>
            </a:fld>
            <a:endParaRPr lang="en-US" altLang="en-US" sz="1200" b="0" i="0" baseline="0"/>
          </a:p>
        </p:txBody>
      </p:sp>
      <p:sp>
        <p:nvSpPr>
          <p:cNvPr id="234499" name="Rectangle 2"/>
          <p:cNvSpPr>
            <a:spLocks noRot="1" noChangeArrowheads="1" noTextEdit="1"/>
          </p:cNvSpPr>
          <p:nvPr>
            <p:ph type="sldImg"/>
          </p:nvPr>
        </p:nvSpPr>
        <p:spPr>
          <a:ln/>
        </p:spPr>
      </p:sp>
      <p:sp>
        <p:nvSpPr>
          <p:cNvPr id="2345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859246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4AE716D4-CC32-402B-95D3-1B21B6383AD8}" type="slidenum">
              <a:rPr lang="en-US" altLang="en-US" sz="1200" b="0" i="0" baseline="0"/>
              <a:pPr/>
              <a:t>29</a:t>
            </a:fld>
            <a:endParaRPr lang="en-US" altLang="en-US" sz="1200" b="0" i="0" baseline="0"/>
          </a:p>
        </p:txBody>
      </p:sp>
      <p:sp>
        <p:nvSpPr>
          <p:cNvPr id="33795" name="Rectangle 2"/>
          <p:cNvSpPr>
            <a:spLocks noRo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05325084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B3EB93BB-4481-45E5-B872-C4C499F8BC37}" type="slidenum">
              <a:rPr lang="en-US" altLang="en-US" sz="1200" b="0" i="0" baseline="0"/>
              <a:pPr/>
              <a:t>128</a:t>
            </a:fld>
            <a:endParaRPr lang="en-US" altLang="en-US" sz="1200" b="0" i="0" baseline="0"/>
          </a:p>
        </p:txBody>
      </p:sp>
      <p:sp>
        <p:nvSpPr>
          <p:cNvPr id="236547" name="Rectangle 2"/>
          <p:cNvSpPr>
            <a:spLocks noRot="1" noChangeArrowheads="1" noTextEdit="1"/>
          </p:cNvSpPr>
          <p:nvPr>
            <p:ph type="sldImg"/>
          </p:nvPr>
        </p:nvSpPr>
        <p:spPr>
          <a:ln/>
        </p:spPr>
      </p:sp>
      <p:sp>
        <p:nvSpPr>
          <p:cNvPr id="2365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82451997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13B9393-7A97-46BA-B57A-CF6CC6F37D0B}" type="slidenum">
              <a:rPr lang="en-US" altLang="en-US" sz="1200" b="0" i="0" baseline="0"/>
              <a:pPr/>
              <a:t>129</a:t>
            </a:fld>
            <a:endParaRPr lang="en-US" altLang="en-US" sz="1200" b="0" i="0" baseline="0"/>
          </a:p>
        </p:txBody>
      </p:sp>
      <p:sp>
        <p:nvSpPr>
          <p:cNvPr id="238595" name="Rectangle 2"/>
          <p:cNvSpPr>
            <a:spLocks noRot="1" noChangeArrowheads="1" noTextEdit="1"/>
          </p:cNvSpPr>
          <p:nvPr>
            <p:ph type="sldImg"/>
          </p:nvPr>
        </p:nvSpPr>
        <p:spPr>
          <a:ln/>
        </p:spPr>
      </p:sp>
      <p:sp>
        <p:nvSpPr>
          <p:cNvPr id="2385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99941073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34574A28-2715-4D2E-BFE6-21E1FFB58C2C}" type="slidenum">
              <a:rPr lang="en-US" altLang="en-US" sz="1200" b="0" i="0" baseline="0"/>
              <a:pPr/>
              <a:t>130</a:t>
            </a:fld>
            <a:endParaRPr lang="en-US" altLang="en-US" sz="1200" b="0" i="0" baseline="0"/>
          </a:p>
        </p:txBody>
      </p:sp>
      <p:sp>
        <p:nvSpPr>
          <p:cNvPr id="240643" name="Rectangle 2"/>
          <p:cNvSpPr>
            <a:spLocks noRot="1" noChangeArrowheads="1" noTextEdit="1"/>
          </p:cNvSpPr>
          <p:nvPr>
            <p:ph type="sldImg"/>
          </p:nvPr>
        </p:nvSpPr>
        <p:spPr>
          <a:ln/>
        </p:spPr>
      </p:sp>
      <p:sp>
        <p:nvSpPr>
          <p:cNvPr id="2406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938458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A1F9328D-D979-4E2C-B9B1-6792DE41D573}" type="slidenum">
              <a:rPr lang="en-US" altLang="en-US" sz="1200" b="0" i="0" baseline="0"/>
              <a:pPr/>
              <a:t>30</a:t>
            </a:fld>
            <a:endParaRPr lang="en-US" altLang="en-US" sz="1200" b="0" i="0" baseline="0"/>
          </a:p>
        </p:txBody>
      </p:sp>
      <p:sp>
        <p:nvSpPr>
          <p:cNvPr id="35843" name="Rectangle 2"/>
          <p:cNvSpPr>
            <a:spLocks noRo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590281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A986BA13-CEED-4989-8613-93F8A4346B7A}" type="slidenum">
              <a:rPr lang="en-US" altLang="en-US" sz="1200" b="0" i="0" baseline="0"/>
              <a:pPr/>
              <a:t>31</a:t>
            </a:fld>
            <a:endParaRPr lang="en-US" altLang="en-US" sz="1200" b="0" i="0" baseline="0"/>
          </a:p>
        </p:txBody>
      </p:sp>
      <p:sp>
        <p:nvSpPr>
          <p:cNvPr id="37891" name="Rectangle 2"/>
          <p:cNvSpPr>
            <a:spLocks noRo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181702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3F1E9BC5-C1D5-496A-882C-22077AD25271}" type="slidenum">
              <a:rPr lang="en-US" altLang="en-US" sz="1200" b="0" i="0" baseline="0"/>
              <a:pPr/>
              <a:t>32</a:t>
            </a:fld>
            <a:endParaRPr lang="en-US" altLang="en-US" sz="1200" b="0" i="0" baseline="0"/>
          </a:p>
        </p:txBody>
      </p:sp>
      <p:sp>
        <p:nvSpPr>
          <p:cNvPr id="39939" name="Rectangle 2"/>
          <p:cNvSpPr>
            <a:spLocks noRo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8531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1DC059D8-5CAE-4E45-9FED-61122921E098}" type="slidenum">
              <a:rPr lang="en-US" altLang="en-US" sz="1200" b="0" i="0" baseline="0"/>
              <a:pPr/>
              <a:t>33</a:t>
            </a:fld>
            <a:endParaRPr lang="en-US" altLang="en-US" sz="1200" b="0" i="0" baseline="0"/>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459057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A66EA35F-C93D-4A7F-8385-5271F5E80FAA}" type="slidenum">
              <a:rPr lang="en-US" altLang="en-US" sz="1200" b="0" i="0" baseline="0"/>
              <a:pPr/>
              <a:t>34</a:t>
            </a:fld>
            <a:endParaRPr lang="en-US" altLang="en-US" sz="1200" b="0" i="0" baseline="0"/>
          </a:p>
        </p:txBody>
      </p:sp>
      <p:sp>
        <p:nvSpPr>
          <p:cNvPr id="44035" name="Rectangle 2"/>
          <p:cNvSpPr>
            <a:spLocks noRo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68405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0470F5C-9379-41DF-A915-BED8A7024F12}" type="slidenum">
              <a:rPr lang="en-US" altLang="en-US" sz="1200" b="0" i="0" baseline="0"/>
              <a:pPr/>
              <a:t>35</a:t>
            </a:fld>
            <a:endParaRPr lang="en-US" altLang="en-US" sz="1200" b="0" i="0" baseline="0"/>
          </a:p>
        </p:txBody>
      </p:sp>
      <p:sp>
        <p:nvSpPr>
          <p:cNvPr id="46083" name="Rectangle 2"/>
          <p:cNvSpPr>
            <a:spLocks noRo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512986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D25C73F7-9BCA-4727-9AD7-F494E2CB38A3}" type="slidenum">
              <a:rPr lang="en-US" altLang="en-US" sz="1200" b="0" i="0" baseline="0"/>
              <a:pPr/>
              <a:t>36</a:t>
            </a:fld>
            <a:endParaRPr lang="en-US" altLang="en-US" sz="1200" b="0" i="0" baseline="0"/>
          </a:p>
        </p:txBody>
      </p:sp>
      <p:sp>
        <p:nvSpPr>
          <p:cNvPr id="48131" name="Rectangle 2"/>
          <p:cNvSpPr>
            <a:spLocks noRo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80851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86A024A-FD5C-42C8-B646-17F65E88BCF1}" type="slidenum">
              <a:rPr lang="en-US" altLang="en-US" sz="1200" b="0" i="0" baseline="0"/>
              <a:pPr/>
              <a:t>37</a:t>
            </a:fld>
            <a:endParaRPr lang="en-US" altLang="en-US" sz="1200" b="0" i="0" baseline="0"/>
          </a:p>
        </p:txBody>
      </p:sp>
      <p:sp>
        <p:nvSpPr>
          <p:cNvPr id="50179" name="Rectangle 2"/>
          <p:cNvSpPr>
            <a:spLocks noRo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21631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5BD5487E-5060-4878-879E-CD7787F3BA7B}" type="slidenum">
              <a:rPr lang="en-US" altLang="en-US" sz="1200" b="0" i="0" baseline="0"/>
              <a:pPr/>
              <a:t>14</a:t>
            </a:fld>
            <a:endParaRPr lang="en-US" altLang="en-US" sz="1200" b="0" i="0" baseline="0"/>
          </a:p>
        </p:txBody>
      </p:sp>
      <p:sp>
        <p:nvSpPr>
          <p:cNvPr id="9219" name="Rectangle 2"/>
          <p:cNvSpPr>
            <a:spLocks noRo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2012430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97692412-EF70-4188-92A0-1F5B0A3BD840}" type="slidenum">
              <a:rPr lang="en-US" altLang="en-US" sz="1200" b="0" i="0" baseline="0"/>
              <a:pPr/>
              <a:t>38</a:t>
            </a:fld>
            <a:endParaRPr lang="en-US" altLang="en-US" sz="1200" b="0" i="0" baseline="0"/>
          </a:p>
        </p:txBody>
      </p:sp>
      <p:sp>
        <p:nvSpPr>
          <p:cNvPr id="52227" name="Rectangle 2"/>
          <p:cNvSpPr>
            <a:spLocks noRo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72961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8183A1C-2EAA-43A4-83A7-B38417C3B3D1}" type="slidenum">
              <a:rPr lang="en-US" altLang="en-US" sz="1200" b="0" i="0" baseline="0"/>
              <a:pPr/>
              <a:t>39</a:t>
            </a:fld>
            <a:endParaRPr lang="en-US" altLang="en-US" sz="1200" b="0" i="0" baseline="0"/>
          </a:p>
        </p:txBody>
      </p:sp>
      <p:sp>
        <p:nvSpPr>
          <p:cNvPr id="54275" name="Rectangle 2"/>
          <p:cNvSpPr>
            <a:spLocks noRo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06269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97B87EA5-2C20-4F09-BFE7-8E6DBFF79940}" type="slidenum">
              <a:rPr lang="en-US" altLang="en-US" sz="1200" b="0" i="0" baseline="0"/>
              <a:pPr/>
              <a:t>40</a:t>
            </a:fld>
            <a:endParaRPr lang="en-US" altLang="en-US" sz="1200" b="0" i="0" baseline="0"/>
          </a:p>
        </p:txBody>
      </p:sp>
      <p:sp>
        <p:nvSpPr>
          <p:cNvPr id="56323" name="Rectangle 2"/>
          <p:cNvSpPr>
            <a:spLocks noRo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6600479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85E6BC12-F34B-4EA7-B801-55AB0706364F}" type="slidenum">
              <a:rPr lang="en-US" altLang="en-US" sz="1200" b="0" i="0" baseline="0"/>
              <a:pPr/>
              <a:t>41</a:t>
            </a:fld>
            <a:endParaRPr lang="en-US" altLang="en-US" sz="1200" b="0" i="0" baseline="0"/>
          </a:p>
        </p:txBody>
      </p:sp>
      <p:sp>
        <p:nvSpPr>
          <p:cNvPr id="58371" name="Rectangle 2"/>
          <p:cNvSpPr>
            <a:spLocks noRo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6765098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04F6E88F-F88F-44C1-BE49-C7D948CFFF29}" type="slidenum">
              <a:rPr lang="en-US" altLang="en-US" sz="1200" b="0" i="0" baseline="0"/>
              <a:pPr/>
              <a:t>42</a:t>
            </a:fld>
            <a:endParaRPr lang="en-US" altLang="en-US" sz="1200" b="0" i="0" baseline="0"/>
          </a:p>
        </p:txBody>
      </p:sp>
      <p:sp>
        <p:nvSpPr>
          <p:cNvPr id="60419" name="Rectangle 2"/>
          <p:cNvSpPr>
            <a:spLocks noRo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5999333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08541615-5710-4ACC-8F70-C61A7BC79641}" type="slidenum">
              <a:rPr lang="en-US" altLang="en-US" sz="1200" b="0" i="0" baseline="0"/>
              <a:pPr/>
              <a:t>43</a:t>
            </a:fld>
            <a:endParaRPr lang="en-US" altLang="en-US" sz="1200" b="0" i="0" baseline="0"/>
          </a:p>
        </p:txBody>
      </p:sp>
      <p:sp>
        <p:nvSpPr>
          <p:cNvPr id="62467" name="Rectangle 2"/>
          <p:cNvSpPr>
            <a:spLocks noRo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599779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40E046C8-BCFE-4BF6-8CF6-5BA54C67B476}" type="slidenum">
              <a:rPr lang="en-US" altLang="en-US" sz="1200" b="0" i="0" baseline="0"/>
              <a:pPr/>
              <a:t>44</a:t>
            </a:fld>
            <a:endParaRPr lang="en-US" altLang="en-US" sz="1200" b="0" i="0" baseline="0"/>
          </a:p>
        </p:txBody>
      </p:sp>
      <p:sp>
        <p:nvSpPr>
          <p:cNvPr id="64515" name="Rectangle 2"/>
          <p:cNvSpPr>
            <a:spLocks noRo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6724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3C9A5E0C-1D8E-4981-9BEC-CCD5B0811476}" type="slidenum">
              <a:rPr lang="en-US" altLang="en-US" sz="1200" b="0" i="0" baseline="0"/>
              <a:pPr/>
              <a:t>45</a:t>
            </a:fld>
            <a:endParaRPr lang="en-US" altLang="en-US" sz="1200" b="0" i="0" baseline="0"/>
          </a:p>
        </p:txBody>
      </p:sp>
      <p:sp>
        <p:nvSpPr>
          <p:cNvPr id="66563" name="Rectangle 2"/>
          <p:cNvSpPr>
            <a:spLocks noRo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560487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897C4FF0-6BB4-4FD4-9669-DEEB68E18586}" type="slidenum">
              <a:rPr lang="en-US" altLang="en-US" sz="1200" b="0" i="0" baseline="0"/>
              <a:pPr/>
              <a:t>46</a:t>
            </a:fld>
            <a:endParaRPr lang="en-US" altLang="en-US" sz="1200" b="0" i="0" baseline="0"/>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120947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8F6FC6D4-3A9B-4E2F-8A43-6968B9688A8A}" type="slidenum">
              <a:rPr lang="en-US" altLang="en-US" sz="1200" b="0" i="0" baseline="0"/>
              <a:pPr/>
              <a:t>47</a:t>
            </a:fld>
            <a:endParaRPr lang="en-US" altLang="en-US" sz="1200" b="0" i="0" baseline="0"/>
          </a:p>
        </p:txBody>
      </p:sp>
      <p:sp>
        <p:nvSpPr>
          <p:cNvPr id="70659" name="Rectangle 2"/>
          <p:cNvSpPr>
            <a:spLocks noRo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77391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2E7B3F12-497B-457F-BBE7-33A61BDBD40E}" type="slidenum">
              <a:rPr lang="en-US" altLang="en-US" sz="1200" b="0" i="0" baseline="0"/>
              <a:pPr/>
              <a:t>15</a:t>
            </a:fld>
            <a:endParaRPr lang="en-US" altLang="en-US" sz="1200" b="0" i="0" baseline="0"/>
          </a:p>
        </p:txBody>
      </p:sp>
      <p:sp>
        <p:nvSpPr>
          <p:cNvPr id="11267" name="Rectangle 2"/>
          <p:cNvSpPr>
            <a:spLocks noRo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8103443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55089EB1-D3F9-48C9-A74A-D1F6103FE67D}" type="slidenum">
              <a:rPr lang="en-US" altLang="en-US" sz="1200" b="0" i="0" baseline="0"/>
              <a:pPr/>
              <a:t>48</a:t>
            </a:fld>
            <a:endParaRPr lang="en-US" altLang="en-US" sz="1200" b="0" i="0" baseline="0"/>
          </a:p>
        </p:txBody>
      </p:sp>
      <p:sp>
        <p:nvSpPr>
          <p:cNvPr id="72707" name="Rectangle 2"/>
          <p:cNvSpPr>
            <a:spLocks noRo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649312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98684935-7D3D-47FA-98C8-3A4D0D485C8D}" type="slidenum">
              <a:rPr lang="en-US" altLang="en-US" sz="1200" b="0" i="0" baseline="0"/>
              <a:pPr/>
              <a:t>49</a:t>
            </a:fld>
            <a:endParaRPr lang="en-US" altLang="en-US" sz="1200" b="0" i="0" baseline="0"/>
          </a:p>
        </p:txBody>
      </p:sp>
      <p:sp>
        <p:nvSpPr>
          <p:cNvPr id="74755" name="Rectangle 2"/>
          <p:cNvSpPr>
            <a:spLocks noRo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1980467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4B23363B-85E8-4A01-8DB9-86AEF5155A4C}" type="slidenum">
              <a:rPr lang="en-US" altLang="en-US" sz="1200" b="0" i="0" baseline="0"/>
              <a:pPr/>
              <a:t>50</a:t>
            </a:fld>
            <a:endParaRPr lang="en-US" altLang="en-US" sz="1200" b="0" i="0" baseline="0"/>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3347219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B66A7D56-95E8-4E89-B613-FCFB8916929E}" type="slidenum">
              <a:rPr lang="en-US" altLang="en-US" sz="1200" b="0" i="0" baseline="0"/>
              <a:pPr/>
              <a:t>51</a:t>
            </a:fld>
            <a:endParaRPr lang="en-US" altLang="en-US" sz="1200" b="0" i="0" baseline="0"/>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4247868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4B568B43-03DE-46AE-991A-3B62B9FD5806}" type="slidenum">
              <a:rPr lang="en-US" altLang="en-US" sz="1200" b="0" i="0" baseline="0"/>
              <a:pPr/>
              <a:t>52</a:t>
            </a:fld>
            <a:endParaRPr lang="en-US" altLang="en-US" sz="1200" b="0" i="0" baseline="0"/>
          </a:p>
        </p:txBody>
      </p:sp>
      <p:sp>
        <p:nvSpPr>
          <p:cNvPr id="80899" name="Rectangle 2"/>
          <p:cNvSpPr>
            <a:spLocks noRo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571100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4AB8A497-76C7-4D01-8060-2222165603B2}" type="slidenum">
              <a:rPr lang="en-US" altLang="en-US" sz="1200" b="0" i="0" baseline="0"/>
              <a:pPr/>
              <a:t>53</a:t>
            </a:fld>
            <a:endParaRPr lang="en-US" altLang="en-US" sz="1200" b="0" i="0" baseline="0"/>
          </a:p>
        </p:txBody>
      </p:sp>
      <p:sp>
        <p:nvSpPr>
          <p:cNvPr id="82947" name="Rectangle 2"/>
          <p:cNvSpPr>
            <a:spLocks noRo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5726806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1604C77-FEDB-4ED8-AF0B-D28F556F4A44}" type="slidenum">
              <a:rPr lang="en-US" altLang="en-US" sz="1200" b="0" i="0" baseline="0"/>
              <a:pPr/>
              <a:t>54</a:t>
            </a:fld>
            <a:endParaRPr lang="en-US" altLang="en-US" sz="1200" b="0" i="0" baseline="0"/>
          </a:p>
        </p:txBody>
      </p:sp>
      <p:sp>
        <p:nvSpPr>
          <p:cNvPr id="84995" name="Rectangle 2"/>
          <p:cNvSpPr>
            <a:spLocks noRo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422058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07AE97A8-1C02-4B31-86C0-98568F2E1E74}" type="slidenum">
              <a:rPr lang="en-US" altLang="en-US" sz="1200" b="0" i="0" baseline="0"/>
              <a:pPr/>
              <a:t>55</a:t>
            </a:fld>
            <a:endParaRPr lang="en-US" altLang="en-US" sz="1200" b="0" i="0" baseline="0"/>
          </a:p>
        </p:txBody>
      </p:sp>
      <p:sp>
        <p:nvSpPr>
          <p:cNvPr id="87043" name="Rectangle 2"/>
          <p:cNvSpPr>
            <a:spLocks noRo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8631850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B9C2790C-530E-47EF-A16C-BFB4EA1F8CC4}" type="slidenum">
              <a:rPr lang="en-US" altLang="en-US" sz="1200" b="0" i="0" baseline="0"/>
              <a:pPr/>
              <a:t>56</a:t>
            </a:fld>
            <a:endParaRPr lang="en-US" altLang="en-US" sz="1200" b="0" i="0" baseline="0"/>
          </a:p>
        </p:txBody>
      </p:sp>
      <p:sp>
        <p:nvSpPr>
          <p:cNvPr id="89091" name="Rectangle 2"/>
          <p:cNvSpPr>
            <a:spLocks noRo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8040909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0856B03E-50AB-4C4D-B1EE-D34AD26F0A51}" type="slidenum">
              <a:rPr lang="en-US" altLang="en-US" sz="1200" b="0" i="0" baseline="0"/>
              <a:pPr/>
              <a:t>57</a:t>
            </a:fld>
            <a:endParaRPr lang="en-US" altLang="en-US" sz="1200" b="0" i="0" baseline="0"/>
          </a:p>
        </p:txBody>
      </p:sp>
      <p:sp>
        <p:nvSpPr>
          <p:cNvPr id="91139" name="Rectangle 2"/>
          <p:cNvSpPr>
            <a:spLocks noRo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848246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D0D77A5A-721B-4717-83FD-0A7C8F3C64C2}" type="slidenum">
              <a:rPr lang="en-US" altLang="en-US" sz="1200" b="0" i="0" baseline="0"/>
              <a:pPr/>
              <a:t>16</a:t>
            </a:fld>
            <a:endParaRPr lang="en-US" altLang="en-US" sz="1200" b="0" i="0" baseline="0"/>
          </a:p>
        </p:txBody>
      </p:sp>
      <p:sp>
        <p:nvSpPr>
          <p:cNvPr id="13315" name="Rectangle 2"/>
          <p:cNvSpPr>
            <a:spLocks noRo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668692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DDD8425F-5419-4024-89CC-E52EED491E63}" type="slidenum">
              <a:rPr lang="en-US" altLang="en-US" sz="1200" b="0" i="0" baseline="0"/>
              <a:pPr/>
              <a:t>58</a:t>
            </a:fld>
            <a:endParaRPr lang="en-US" altLang="en-US" sz="1200" b="0" i="0" baseline="0"/>
          </a:p>
        </p:txBody>
      </p:sp>
      <p:sp>
        <p:nvSpPr>
          <p:cNvPr id="93187" name="Rectangle 2"/>
          <p:cNvSpPr>
            <a:spLocks noRo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5120800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82F3586-6D79-471E-9AFC-3CDBEDC9FEC8}" type="slidenum">
              <a:rPr lang="en-US" altLang="en-US" sz="1200" b="0" i="0" baseline="0"/>
              <a:pPr/>
              <a:t>59</a:t>
            </a:fld>
            <a:endParaRPr lang="en-US" altLang="en-US" sz="1200" b="0" i="0" baseline="0"/>
          </a:p>
        </p:txBody>
      </p:sp>
      <p:sp>
        <p:nvSpPr>
          <p:cNvPr id="95235" name="Rectangle 2"/>
          <p:cNvSpPr>
            <a:spLocks noRo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3159947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2181327-9C64-4C00-9D0D-19A367D11900}" type="slidenum">
              <a:rPr lang="en-US" altLang="en-US" sz="1200" b="0" i="0" baseline="0"/>
              <a:pPr/>
              <a:t>60</a:t>
            </a:fld>
            <a:endParaRPr lang="en-US" altLang="en-US" sz="1200" b="0" i="0" baseline="0"/>
          </a:p>
        </p:txBody>
      </p:sp>
      <p:sp>
        <p:nvSpPr>
          <p:cNvPr id="97283" name="Rectangle 2"/>
          <p:cNvSpPr>
            <a:spLocks noRo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2598567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5F9119F9-E45C-471F-9CBD-C33A3E809C2C}" type="slidenum">
              <a:rPr lang="en-US" altLang="en-US" sz="1200" b="0" i="0" baseline="0"/>
              <a:pPr/>
              <a:t>61</a:t>
            </a:fld>
            <a:endParaRPr lang="en-US" altLang="en-US" sz="1200" b="0" i="0" baseline="0"/>
          </a:p>
        </p:txBody>
      </p:sp>
      <p:sp>
        <p:nvSpPr>
          <p:cNvPr id="99331" name="Rectangle 2"/>
          <p:cNvSpPr>
            <a:spLocks noRo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2237134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19BE4AC4-A66B-4B8B-87A1-9902FB38E53C}" type="slidenum">
              <a:rPr lang="en-US" altLang="en-US" sz="1200" b="0" i="0" baseline="0"/>
              <a:pPr/>
              <a:t>62</a:t>
            </a:fld>
            <a:endParaRPr lang="en-US" altLang="en-US" sz="1200" b="0" i="0" baseline="0"/>
          </a:p>
        </p:txBody>
      </p:sp>
      <p:sp>
        <p:nvSpPr>
          <p:cNvPr id="101379" name="Rectangle 2"/>
          <p:cNvSpPr>
            <a:spLocks noRo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599399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9F2AB26F-261E-43BE-8860-2F2A6DE114E1}" type="slidenum">
              <a:rPr lang="en-US" altLang="en-US" sz="1200" b="0" i="0" baseline="0"/>
              <a:pPr/>
              <a:t>63</a:t>
            </a:fld>
            <a:endParaRPr lang="en-US" altLang="en-US" sz="1200" b="0" i="0" baseline="0"/>
          </a:p>
        </p:txBody>
      </p:sp>
      <p:sp>
        <p:nvSpPr>
          <p:cNvPr id="103427" name="Rectangle 2"/>
          <p:cNvSpPr>
            <a:spLocks noRo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9821012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6D17557-736B-4915-A23D-39495ECDC510}" type="slidenum">
              <a:rPr lang="en-US" altLang="en-US" sz="1200" b="0" i="0" baseline="0"/>
              <a:pPr/>
              <a:t>64</a:t>
            </a:fld>
            <a:endParaRPr lang="en-US" altLang="en-US" sz="1200" b="0" i="0" baseline="0"/>
          </a:p>
        </p:txBody>
      </p:sp>
      <p:sp>
        <p:nvSpPr>
          <p:cNvPr id="105475" name="Rectangle 2"/>
          <p:cNvSpPr>
            <a:spLocks noRo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362470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44F6580A-36BE-4291-A6AD-268EBC02A780}" type="slidenum">
              <a:rPr lang="en-US" altLang="en-US" sz="1200" b="0" i="0" baseline="0"/>
              <a:pPr/>
              <a:t>65</a:t>
            </a:fld>
            <a:endParaRPr lang="en-US" altLang="en-US" sz="1200" b="0" i="0" baseline="0"/>
          </a:p>
        </p:txBody>
      </p:sp>
      <p:sp>
        <p:nvSpPr>
          <p:cNvPr id="107523" name="Rectangle 2"/>
          <p:cNvSpPr>
            <a:spLocks noRo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239376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DC4CB8C-BC60-45C8-94DC-F0E71B682EFF}" type="slidenum">
              <a:rPr lang="en-US" altLang="en-US" sz="1200" b="0" i="0" baseline="0"/>
              <a:pPr/>
              <a:t>66</a:t>
            </a:fld>
            <a:endParaRPr lang="en-US" altLang="en-US" sz="1200" b="0" i="0" baseline="0"/>
          </a:p>
        </p:txBody>
      </p:sp>
      <p:sp>
        <p:nvSpPr>
          <p:cNvPr id="109571" name="Rectangle 2"/>
          <p:cNvSpPr>
            <a:spLocks noRo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909991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1D87DE18-9DAF-48E4-9278-261DF3774E08}" type="slidenum">
              <a:rPr lang="en-US" altLang="en-US" sz="1200" b="0" i="0" baseline="0"/>
              <a:pPr/>
              <a:t>67</a:t>
            </a:fld>
            <a:endParaRPr lang="en-US" altLang="en-US" sz="1200" b="0" i="0" baseline="0"/>
          </a:p>
        </p:txBody>
      </p:sp>
      <p:sp>
        <p:nvSpPr>
          <p:cNvPr id="111619" name="Rectangle 2"/>
          <p:cNvSpPr>
            <a:spLocks noRo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609354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B1116BB-52F3-4958-9EFC-AD28A2D31AD7}" type="slidenum">
              <a:rPr lang="en-US" altLang="en-US" sz="1200" b="0" i="0" baseline="0"/>
              <a:pPr/>
              <a:t>17</a:t>
            </a:fld>
            <a:endParaRPr lang="en-US" altLang="en-US" sz="1200" b="0" i="0" baseline="0"/>
          </a:p>
        </p:txBody>
      </p:sp>
      <p:sp>
        <p:nvSpPr>
          <p:cNvPr id="15363" name="Rectangle 2"/>
          <p:cNvSpPr>
            <a:spLocks noRo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37252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307D0C0-BF81-46FA-A9F2-FD6F442FE4E7}" type="slidenum">
              <a:rPr lang="en-US" altLang="en-US" sz="1200" b="0" i="0" baseline="0"/>
              <a:pPr/>
              <a:t>68</a:t>
            </a:fld>
            <a:endParaRPr lang="en-US" altLang="en-US" sz="1200" b="0" i="0" baseline="0"/>
          </a:p>
        </p:txBody>
      </p:sp>
      <p:sp>
        <p:nvSpPr>
          <p:cNvPr id="113667" name="Rectangle 2"/>
          <p:cNvSpPr>
            <a:spLocks noRo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1402618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671C19A-3BAA-4AB7-B327-65C45FCC4BA1}" type="slidenum">
              <a:rPr lang="en-US" altLang="en-US" sz="1200" b="0" i="0" baseline="0"/>
              <a:pPr/>
              <a:t>69</a:t>
            </a:fld>
            <a:endParaRPr lang="en-US" altLang="en-US" sz="1200" b="0" i="0" baseline="0"/>
          </a:p>
        </p:txBody>
      </p:sp>
      <p:sp>
        <p:nvSpPr>
          <p:cNvPr id="115715" name="Rectangle 2"/>
          <p:cNvSpPr>
            <a:spLocks noRo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882666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EE61688-C325-4D0B-B98B-5C371554C956}" type="slidenum">
              <a:rPr lang="en-US" altLang="en-US" sz="1200" b="0" i="0" baseline="0"/>
              <a:pPr/>
              <a:t>70</a:t>
            </a:fld>
            <a:endParaRPr lang="en-US" altLang="en-US" sz="1200" b="0" i="0" baseline="0"/>
          </a:p>
        </p:txBody>
      </p:sp>
      <p:sp>
        <p:nvSpPr>
          <p:cNvPr id="117763" name="Rectangle 2"/>
          <p:cNvSpPr>
            <a:spLocks noRo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684652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E493990-178B-46FC-9244-955E83AC11EF}" type="slidenum">
              <a:rPr lang="en-US" altLang="en-US" sz="1200" b="0" i="0" baseline="0"/>
              <a:pPr/>
              <a:t>71</a:t>
            </a:fld>
            <a:endParaRPr lang="en-US" altLang="en-US" sz="1200" b="0" i="0" baseline="0"/>
          </a:p>
        </p:txBody>
      </p:sp>
      <p:sp>
        <p:nvSpPr>
          <p:cNvPr id="119811" name="Rectangle 2"/>
          <p:cNvSpPr>
            <a:spLocks noRo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3060372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C40F655-4638-40D0-8B6B-3B532AE17712}" type="slidenum">
              <a:rPr lang="en-US" altLang="en-US" sz="1200" b="0" i="0" baseline="0"/>
              <a:pPr/>
              <a:t>72</a:t>
            </a:fld>
            <a:endParaRPr lang="en-US" altLang="en-US" sz="1200" b="0" i="0" baseline="0"/>
          </a:p>
        </p:txBody>
      </p:sp>
      <p:sp>
        <p:nvSpPr>
          <p:cNvPr id="121859" name="Rectangle 2"/>
          <p:cNvSpPr>
            <a:spLocks noRo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5131304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FD1566D-2968-497C-B0F1-83447011D16D}" type="slidenum">
              <a:rPr lang="en-US" altLang="en-US" sz="1200" b="0" i="0" baseline="0"/>
              <a:pPr/>
              <a:t>73</a:t>
            </a:fld>
            <a:endParaRPr lang="en-US" altLang="en-US" sz="1200" b="0" i="0" baseline="0"/>
          </a:p>
        </p:txBody>
      </p:sp>
      <p:sp>
        <p:nvSpPr>
          <p:cNvPr id="123907" name="Rectangle 2"/>
          <p:cNvSpPr>
            <a:spLocks noRo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1051956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02632521-DABB-4807-B5D8-DA0B2347CF09}" type="slidenum">
              <a:rPr lang="en-US" altLang="en-US" sz="1200" b="0" i="0" baseline="0"/>
              <a:pPr/>
              <a:t>74</a:t>
            </a:fld>
            <a:endParaRPr lang="en-US" altLang="en-US" sz="1200" b="0" i="0" baseline="0"/>
          </a:p>
        </p:txBody>
      </p:sp>
      <p:sp>
        <p:nvSpPr>
          <p:cNvPr id="125955" name="Rectangle 2"/>
          <p:cNvSpPr>
            <a:spLocks noRo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4804381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16D009FB-CB39-41BB-AD12-4C67DD3B610E}" type="slidenum">
              <a:rPr lang="en-US" altLang="en-US" sz="1200" b="0" i="0" baseline="0"/>
              <a:pPr/>
              <a:t>75</a:t>
            </a:fld>
            <a:endParaRPr lang="en-US" altLang="en-US" sz="1200" b="0" i="0" baseline="0"/>
          </a:p>
        </p:txBody>
      </p:sp>
      <p:sp>
        <p:nvSpPr>
          <p:cNvPr id="128003" name="Rectangle 2"/>
          <p:cNvSpPr>
            <a:spLocks noRo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796291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29A736B-59AD-4F45-9F48-034131FE5808}" type="slidenum">
              <a:rPr lang="en-US" altLang="en-US" sz="1200" b="0" i="0" baseline="0"/>
              <a:pPr/>
              <a:t>76</a:t>
            </a:fld>
            <a:endParaRPr lang="en-US" altLang="en-US" sz="1200" b="0" i="0" baseline="0"/>
          </a:p>
        </p:txBody>
      </p:sp>
      <p:sp>
        <p:nvSpPr>
          <p:cNvPr id="130051" name="Rectangle 2"/>
          <p:cNvSpPr>
            <a:spLocks noRo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3366962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756032F-E262-4147-BC38-0DF01276DC8C}" type="slidenum">
              <a:rPr lang="en-US" altLang="en-US" sz="1200" b="0" i="0" baseline="0"/>
              <a:pPr/>
              <a:t>77</a:t>
            </a:fld>
            <a:endParaRPr lang="en-US" altLang="en-US" sz="1200" b="0" i="0" baseline="0"/>
          </a:p>
        </p:txBody>
      </p:sp>
      <p:sp>
        <p:nvSpPr>
          <p:cNvPr id="132099" name="Rectangle 2"/>
          <p:cNvSpPr>
            <a:spLocks noRo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293352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33C03AC4-16F4-4E67-B1B1-DAB4929AA4A4}" type="slidenum">
              <a:rPr lang="en-US" altLang="en-US" sz="1200" b="0" i="0" baseline="0"/>
              <a:pPr/>
              <a:t>18</a:t>
            </a:fld>
            <a:endParaRPr lang="en-US" altLang="en-US" sz="1200" b="0" i="0" baseline="0"/>
          </a:p>
        </p:txBody>
      </p:sp>
      <p:sp>
        <p:nvSpPr>
          <p:cNvPr id="17411" name="Rectangle 2"/>
          <p:cNvSpPr>
            <a:spLocks noRo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015107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3EB1E353-24A3-4D0C-9F07-DC491C68B181}" type="slidenum">
              <a:rPr lang="en-US" altLang="en-US" sz="1200" b="0" i="0" baseline="0"/>
              <a:pPr/>
              <a:t>78</a:t>
            </a:fld>
            <a:endParaRPr lang="en-US" altLang="en-US" sz="1200" b="0" i="0" baseline="0"/>
          </a:p>
        </p:txBody>
      </p:sp>
      <p:sp>
        <p:nvSpPr>
          <p:cNvPr id="134147" name="Rectangle 2"/>
          <p:cNvSpPr>
            <a:spLocks noRo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46014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198F0702-032A-4FDA-AF9E-E023D3A4A79C}" type="slidenum">
              <a:rPr lang="en-US" altLang="en-US" sz="1200" b="0" i="0" baseline="0"/>
              <a:pPr/>
              <a:t>79</a:t>
            </a:fld>
            <a:endParaRPr lang="en-US" altLang="en-US" sz="1200" b="0" i="0" baseline="0"/>
          </a:p>
        </p:txBody>
      </p:sp>
      <p:sp>
        <p:nvSpPr>
          <p:cNvPr id="136195" name="Rectangle 2"/>
          <p:cNvSpPr>
            <a:spLocks noRo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518325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F284130-4726-4274-8AC0-4EF6023EB4A8}" type="slidenum">
              <a:rPr lang="en-US" altLang="en-US" sz="1200" b="0" i="0" baseline="0"/>
              <a:pPr/>
              <a:t>80</a:t>
            </a:fld>
            <a:endParaRPr lang="en-US" altLang="en-US" sz="1200" b="0" i="0" baseline="0"/>
          </a:p>
        </p:txBody>
      </p:sp>
      <p:sp>
        <p:nvSpPr>
          <p:cNvPr id="138243" name="Rectangle 2"/>
          <p:cNvSpPr>
            <a:spLocks noRo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3924886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4DF9AF11-36BF-4380-A91E-C9686331E586}" type="slidenum">
              <a:rPr lang="en-US" altLang="en-US" sz="1200" b="0" i="0" baseline="0"/>
              <a:pPr/>
              <a:t>81</a:t>
            </a:fld>
            <a:endParaRPr lang="en-US" altLang="en-US" sz="1200" b="0" i="0" baseline="0"/>
          </a:p>
        </p:txBody>
      </p:sp>
      <p:sp>
        <p:nvSpPr>
          <p:cNvPr id="140291" name="Rectangle 2"/>
          <p:cNvSpPr>
            <a:spLocks noRot="1"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1472435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A8EC99C1-F432-47D3-AC79-BEB07E8B8B14}" type="slidenum">
              <a:rPr lang="en-US" altLang="en-US" sz="1200" b="0" i="0" baseline="0"/>
              <a:pPr/>
              <a:t>82</a:t>
            </a:fld>
            <a:endParaRPr lang="en-US" altLang="en-US" sz="1200" b="0" i="0" baseline="0"/>
          </a:p>
        </p:txBody>
      </p:sp>
      <p:sp>
        <p:nvSpPr>
          <p:cNvPr id="142339" name="Rectangle 2"/>
          <p:cNvSpPr>
            <a:spLocks noRot="1" noChangeArrowheads="1" noTextEdit="1"/>
          </p:cNvSpPr>
          <p:nvPr>
            <p:ph type="sldImg"/>
          </p:nvPr>
        </p:nvSpPr>
        <p:spPr>
          <a:ln/>
        </p:spPr>
      </p:sp>
      <p:sp>
        <p:nvSpPr>
          <p:cNvPr id="1423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1453028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DD1E5498-CE5A-4A60-ABF1-AC831D98A262}" type="slidenum">
              <a:rPr lang="en-US" altLang="en-US" sz="1200" b="0" i="0" baseline="0"/>
              <a:pPr/>
              <a:t>83</a:t>
            </a:fld>
            <a:endParaRPr lang="en-US" altLang="en-US" sz="1200" b="0" i="0" baseline="0"/>
          </a:p>
        </p:txBody>
      </p:sp>
      <p:sp>
        <p:nvSpPr>
          <p:cNvPr id="144387" name="Rectangle 2"/>
          <p:cNvSpPr>
            <a:spLocks noRot="1" noChangeArrowheads="1" noTextEdit="1"/>
          </p:cNvSpPr>
          <p:nvPr>
            <p:ph type="sldImg"/>
          </p:nvPr>
        </p:nvSpPr>
        <p:spPr>
          <a:ln/>
        </p:spPr>
      </p:sp>
      <p:sp>
        <p:nvSpPr>
          <p:cNvPr id="1443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497035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8C63686-7DC4-43AA-9435-1AF43A826ADE}" type="slidenum">
              <a:rPr lang="en-US" altLang="en-US" sz="1200" b="0" i="0" baseline="0"/>
              <a:pPr/>
              <a:t>84</a:t>
            </a:fld>
            <a:endParaRPr lang="en-US" altLang="en-US" sz="1200" b="0" i="0" baseline="0"/>
          </a:p>
        </p:txBody>
      </p:sp>
      <p:sp>
        <p:nvSpPr>
          <p:cNvPr id="146435" name="Rectangle 2"/>
          <p:cNvSpPr>
            <a:spLocks noRot="1" noChangeArrowheads="1" noTextEdit="1"/>
          </p:cNvSpPr>
          <p:nvPr>
            <p:ph type="sldImg"/>
          </p:nvPr>
        </p:nvSpPr>
        <p:spPr>
          <a:ln/>
        </p:spPr>
      </p:sp>
      <p:sp>
        <p:nvSpPr>
          <p:cNvPr id="1464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8794075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226B5B2E-7B71-4011-9CEB-CC9D0658D7F2}" type="slidenum">
              <a:rPr lang="en-US" altLang="en-US" sz="1200" b="0" i="0" baseline="0"/>
              <a:pPr/>
              <a:t>85</a:t>
            </a:fld>
            <a:endParaRPr lang="en-US" altLang="en-US" sz="1200" b="0" i="0" baseline="0"/>
          </a:p>
        </p:txBody>
      </p:sp>
      <p:sp>
        <p:nvSpPr>
          <p:cNvPr id="148483" name="Rectangle 2"/>
          <p:cNvSpPr>
            <a:spLocks noRo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29563387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A87C74B-0A84-41E6-A33A-3130DB619403}" type="slidenum">
              <a:rPr lang="en-US" altLang="en-US" sz="1200" b="0" i="0" baseline="0"/>
              <a:pPr/>
              <a:t>86</a:t>
            </a:fld>
            <a:endParaRPr lang="en-US" altLang="en-US" sz="1200" b="0" i="0" baseline="0"/>
          </a:p>
        </p:txBody>
      </p:sp>
      <p:sp>
        <p:nvSpPr>
          <p:cNvPr id="150531" name="Rectangle 2"/>
          <p:cNvSpPr>
            <a:spLocks noRot="1" noChangeArrowheads="1" noTextEdit="1"/>
          </p:cNvSpPr>
          <p:nvPr>
            <p:ph type="sldImg"/>
          </p:nvPr>
        </p:nvSpPr>
        <p:spPr>
          <a:ln/>
        </p:spPr>
      </p:sp>
      <p:sp>
        <p:nvSpPr>
          <p:cNvPr id="1505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08816193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1558B8B8-7EE4-4948-93F3-67D110350817}" type="slidenum">
              <a:rPr lang="en-US" altLang="en-US" sz="1200" b="0" i="0" baseline="0"/>
              <a:pPr/>
              <a:t>87</a:t>
            </a:fld>
            <a:endParaRPr lang="en-US" altLang="en-US" sz="1200" b="0" i="0" baseline="0"/>
          </a:p>
        </p:txBody>
      </p:sp>
      <p:sp>
        <p:nvSpPr>
          <p:cNvPr id="152579" name="Rectangle 2"/>
          <p:cNvSpPr>
            <a:spLocks noRot="1" noChangeArrowheads="1" noTextEdit="1"/>
          </p:cNvSpPr>
          <p:nvPr>
            <p:ph type="sldImg"/>
          </p:nvPr>
        </p:nvSpPr>
        <p:spPr>
          <a:ln/>
        </p:spPr>
      </p:sp>
      <p:sp>
        <p:nvSpPr>
          <p:cNvPr id="1525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478053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519319C8-9D18-4014-B754-05BDB341C172}" type="slidenum">
              <a:rPr lang="en-US" altLang="en-US" sz="1200" b="0" i="0" baseline="0"/>
              <a:pPr/>
              <a:t>19</a:t>
            </a:fld>
            <a:endParaRPr lang="en-US" altLang="en-US" sz="1200" b="0" i="0" baseline="0"/>
          </a:p>
        </p:txBody>
      </p:sp>
      <p:sp>
        <p:nvSpPr>
          <p:cNvPr id="19459" name="Rectangle 2"/>
          <p:cNvSpPr>
            <a:spLocks noRo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2141798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25A01346-AEB9-44DE-A88E-9DBF25BFFB5C}" type="slidenum">
              <a:rPr lang="en-US" altLang="en-US" sz="1200" b="0" i="0" baseline="0"/>
              <a:pPr/>
              <a:t>88</a:t>
            </a:fld>
            <a:endParaRPr lang="en-US" altLang="en-US" sz="1200" b="0" i="0" baseline="0"/>
          </a:p>
        </p:txBody>
      </p:sp>
      <p:sp>
        <p:nvSpPr>
          <p:cNvPr id="154627" name="Rectangle 2"/>
          <p:cNvSpPr>
            <a:spLocks noRot="1" noChangeArrowheads="1" noTextEdit="1"/>
          </p:cNvSpPr>
          <p:nvPr>
            <p:ph type="sldImg"/>
          </p:nvPr>
        </p:nvSpPr>
        <p:spPr>
          <a:ln/>
        </p:spPr>
      </p:sp>
      <p:sp>
        <p:nvSpPr>
          <p:cNvPr id="1546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0377851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2DC7AA12-B0D3-4869-8BFD-1B819AA41929}" type="slidenum">
              <a:rPr lang="en-US" altLang="en-US" sz="1200" b="0" i="0" baseline="0"/>
              <a:pPr/>
              <a:t>89</a:t>
            </a:fld>
            <a:endParaRPr lang="en-US" altLang="en-US" sz="1200" b="0" i="0" baseline="0"/>
          </a:p>
        </p:txBody>
      </p:sp>
      <p:sp>
        <p:nvSpPr>
          <p:cNvPr id="156675" name="Rectangle 2"/>
          <p:cNvSpPr>
            <a:spLocks noRot="1" noChangeArrowheads="1" noTextEdit="1"/>
          </p:cNvSpPr>
          <p:nvPr>
            <p:ph type="sldImg"/>
          </p:nvPr>
        </p:nvSpPr>
        <p:spPr>
          <a:ln/>
        </p:spPr>
      </p:sp>
      <p:sp>
        <p:nvSpPr>
          <p:cNvPr id="1566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3696304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80E04974-F0BB-46F0-9BCA-8220F41B7728}" type="slidenum">
              <a:rPr lang="en-US" altLang="en-US" sz="1200" b="0" i="0" baseline="0"/>
              <a:pPr/>
              <a:t>90</a:t>
            </a:fld>
            <a:endParaRPr lang="en-US" altLang="en-US" sz="1200" b="0" i="0" baseline="0"/>
          </a:p>
        </p:txBody>
      </p:sp>
      <p:sp>
        <p:nvSpPr>
          <p:cNvPr id="158723" name="Rectangle 2"/>
          <p:cNvSpPr>
            <a:spLocks noRot="1" noChangeArrowheads="1" noTextEdit="1"/>
          </p:cNvSpPr>
          <p:nvPr>
            <p:ph type="sldImg"/>
          </p:nvPr>
        </p:nvSpPr>
        <p:spPr>
          <a:ln/>
        </p:spPr>
      </p:sp>
      <p:sp>
        <p:nvSpPr>
          <p:cNvPr id="1587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8072904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AA447A83-4522-4DE9-BB30-7DDF03F8DD24}" type="slidenum">
              <a:rPr lang="en-US" altLang="en-US" sz="1200" b="0" i="0" baseline="0"/>
              <a:pPr/>
              <a:t>91</a:t>
            </a:fld>
            <a:endParaRPr lang="en-US" altLang="en-US" sz="1200" b="0" i="0" baseline="0"/>
          </a:p>
        </p:txBody>
      </p:sp>
      <p:sp>
        <p:nvSpPr>
          <p:cNvPr id="160771" name="Rectangle 2"/>
          <p:cNvSpPr>
            <a:spLocks noRot="1" noChangeArrowheads="1" noTextEdit="1"/>
          </p:cNvSpPr>
          <p:nvPr>
            <p:ph type="sldImg"/>
          </p:nvPr>
        </p:nvSpPr>
        <p:spPr>
          <a:ln/>
        </p:spPr>
      </p:sp>
      <p:sp>
        <p:nvSpPr>
          <p:cNvPr id="1607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54923637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9A576890-6D3E-479D-B412-9D1BE07B0ADB}" type="slidenum">
              <a:rPr lang="en-US" altLang="en-US" sz="1200" b="0" i="0" baseline="0"/>
              <a:pPr/>
              <a:t>92</a:t>
            </a:fld>
            <a:endParaRPr lang="en-US" altLang="en-US" sz="1200" b="0" i="0" baseline="0"/>
          </a:p>
        </p:txBody>
      </p:sp>
      <p:sp>
        <p:nvSpPr>
          <p:cNvPr id="162819" name="Rectangle 2"/>
          <p:cNvSpPr>
            <a:spLocks noRot="1" noChangeArrowheads="1" noTextEdit="1"/>
          </p:cNvSpPr>
          <p:nvPr>
            <p:ph type="sldImg"/>
          </p:nvPr>
        </p:nvSpPr>
        <p:spPr>
          <a:ln/>
        </p:spPr>
      </p:sp>
      <p:sp>
        <p:nvSpPr>
          <p:cNvPr id="1628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5054131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333F3AD4-19AC-4BCB-8920-82F225CBB2C4}" type="slidenum">
              <a:rPr lang="en-US" altLang="en-US" sz="1200" b="0" i="0" baseline="0"/>
              <a:pPr/>
              <a:t>93</a:t>
            </a:fld>
            <a:endParaRPr lang="en-US" altLang="en-US" sz="1200" b="0" i="0" baseline="0"/>
          </a:p>
        </p:txBody>
      </p:sp>
      <p:sp>
        <p:nvSpPr>
          <p:cNvPr id="164867" name="Rectangle 2"/>
          <p:cNvSpPr>
            <a:spLocks noRot="1" noChangeArrowheads="1" noTextEdit="1"/>
          </p:cNvSpPr>
          <p:nvPr>
            <p:ph type="sldImg"/>
          </p:nvPr>
        </p:nvSpPr>
        <p:spPr>
          <a:ln/>
        </p:spPr>
      </p:sp>
      <p:sp>
        <p:nvSpPr>
          <p:cNvPr id="1648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9844660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6AC27D2-E5C6-4716-B45B-82236C86130D}" type="slidenum">
              <a:rPr lang="en-US" altLang="en-US" sz="1200" b="0" i="0" baseline="0"/>
              <a:pPr/>
              <a:t>94</a:t>
            </a:fld>
            <a:endParaRPr lang="en-US" altLang="en-US" sz="1200" b="0" i="0" baseline="0"/>
          </a:p>
        </p:txBody>
      </p:sp>
      <p:sp>
        <p:nvSpPr>
          <p:cNvPr id="166915" name="Rectangle 2"/>
          <p:cNvSpPr>
            <a:spLocks noRot="1" noChangeArrowheads="1" noTextEdit="1"/>
          </p:cNvSpPr>
          <p:nvPr>
            <p:ph type="sldImg"/>
          </p:nvPr>
        </p:nvSpPr>
        <p:spPr>
          <a:ln/>
        </p:spPr>
      </p:sp>
      <p:sp>
        <p:nvSpPr>
          <p:cNvPr id="1669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6702055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D258D85-B3FF-41AC-99E9-84976FF5FC08}" type="slidenum">
              <a:rPr lang="en-US" altLang="en-US" sz="1200" b="0" i="0" baseline="0"/>
              <a:pPr/>
              <a:t>95</a:t>
            </a:fld>
            <a:endParaRPr lang="en-US" altLang="en-US" sz="1200" b="0" i="0" baseline="0"/>
          </a:p>
        </p:txBody>
      </p:sp>
      <p:sp>
        <p:nvSpPr>
          <p:cNvPr id="168963" name="Rectangle 2"/>
          <p:cNvSpPr>
            <a:spLocks noRot="1" noChangeArrowheads="1" noTextEdit="1"/>
          </p:cNvSpPr>
          <p:nvPr>
            <p:ph type="sldImg"/>
          </p:nvPr>
        </p:nvSpPr>
        <p:spPr>
          <a:ln/>
        </p:spPr>
      </p:sp>
      <p:sp>
        <p:nvSpPr>
          <p:cNvPr id="1689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9413963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FFE687C-D2D9-4539-8AFD-36CFE65FD40C}" type="slidenum">
              <a:rPr lang="en-US" altLang="en-US" sz="1200" b="0" i="0" baseline="0"/>
              <a:pPr/>
              <a:t>96</a:t>
            </a:fld>
            <a:endParaRPr lang="en-US" altLang="en-US" sz="1200" b="0" i="0" baseline="0"/>
          </a:p>
        </p:txBody>
      </p:sp>
      <p:sp>
        <p:nvSpPr>
          <p:cNvPr id="171011" name="Rectangle 2"/>
          <p:cNvSpPr>
            <a:spLocks noRo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24326196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59BA4CE2-C427-4C9E-B0EB-804D1C00DFA8}" type="slidenum">
              <a:rPr lang="en-US" altLang="en-US" sz="1200" b="0" i="0" baseline="0"/>
              <a:pPr/>
              <a:t>97</a:t>
            </a:fld>
            <a:endParaRPr lang="en-US" altLang="en-US" sz="1200" b="0" i="0" baseline="0"/>
          </a:p>
        </p:txBody>
      </p:sp>
      <p:sp>
        <p:nvSpPr>
          <p:cNvPr id="173059" name="Rectangle 2"/>
          <p:cNvSpPr>
            <a:spLocks noRot="1" noChangeArrowheads="1" noTextEdit="1"/>
          </p:cNvSpPr>
          <p:nvPr>
            <p:ph type="sldImg"/>
          </p:nvPr>
        </p:nvSpPr>
        <p:spPr>
          <a:ln/>
        </p:spPr>
      </p:sp>
      <p:sp>
        <p:nvSpPr>
          <p:cNvPr id="1730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40966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887846CB-7616-4085-91D5-49276C775181}" type="slidenum">
              <a:rPr lang="en-US" altLang="en-US" sz="1200" b="0" i="0" baseline="0"/>
              <a:pPr/>
              <a:t>26</a:t>
            </a:fld>
            <a:endParaRPr lang="en-US" altLang="en-US" sz="1200" b="0" i="0" baseline="0"/>
          </a:p>
        </p:txBody>
      </p:sp>
      <p:sp>
        <p:nvSpPr>
          <p:cNvPr id="21507" name="Rectangle 2"/>
          <p:cNvSpPr>
            <a:spLocks noRo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63424034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5BE1822-C209-4632-88DF-F84DC892E512}" type="slidenum">
              <a:rPr lang="en-US" altLang="en-US" sz="1200" b="0" i="0" baseline="0"/>
              <a:pPr/>
              <a:t>98</a:t>
            </a:fld>
            <a:endParaRPr lang="en-US" altLang="en-US" sz="1200" b="0" i="0" baseline="0"/>
          </a:p>
        </p:txBody>
      </p:sp>
      <p:sp>
        <p:nvSpPr>
          <p:cNvPr id="175107" name="Rectangle 2"/>
          <p:cNvSpPr>
            <a:spLocks noRot="1" noChangeArrowheads="1" noTextEdit="1"/>
          </p:cNvSpPr>
          <p:nvPr>
            <p:ph type="sldImg"/>
          </p:nvPr>
        </p:nvSpPr>
        <p:spPr>
          <a:ln/>
        </p:spPr>
      </p:sp>
      <p:sp>
        <p:nvSpPr>
          <p:cNvPr id="1751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34090719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5A8230BB-3623-4A8D-B938-135BEDDCD1F0}" type="slidenum">
              <a:rPr lang="en-US" altLang="en-US" sz="1200" b="0" i="0" baseline="0"/>
              <a:pPr/>
              <a:t>99</a:t>
            </a:fld>
            <a:endParaRPr lang="en-US" altLang="en-US" sz="1200" b="0" i="0" baseline="0"/>
          </a:p>
        </p:txBody>
      </p:sp>
      <p:sp>
        <p:nvSpPr>
          <p:cNvPr id="177155" name="Rectangle 2"/>
          <p:cNvSpPr>
            <a:spLocks noRot="1" noChangeArrowheads="1" noTextEdit="1"/>
          </p:cNvSpPr>
          <p:nvPr>
            <p:ph type="sldImg"/>
          </p:nvPr>
        </p:nvSpPr>
        <p:spPr>
          <a:ln/>
        </p:spPr>
      </p:sp>
      <p:sp>
        <p:nvSpPr>
          <p:cNvPr id="1771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35149162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2488F618-A8DD-4B57-97EE-3AF9F6FF8862}" type="slidenum">
              <a:rPr lang="en-US" altLang="en-US" sz="1200" b="0" i="0" baseline="0"/>
              <a:pPr/>
              <a:t>100</a:t>
            </a:fld>
            <a:endParaRPr lang="en-US" altLang="en-US" sz="1200" b="0" i="0" baseline="0"/>
          </a:p>
        </p:txBody>
      </p:sp>
      <p:sp>
        <p:nvSpPr>
          <p:cNvPr id="179203" name="Rectangle 2"/>
          <p:cNvSpPr>
            <a:spLocks noRot="1" noChangeArrowheads="1" noTextEdit="1"/>
          </p:cNvSpPr>
          <p:nvPr>
            <p:ph type="sldImg"/>
          </p:nvPr>
        </p:nvSpPr>
        <p:spPr>
          <a:ln/>
        </p:spPr>
      </p:sp>
      <p:sp>
        <p:nvSpPr>
          <p:cNvPr id="1792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094231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82EEBE9-765D-4B16-A235-8DA7FA08CC82}" type="slidenum">
              <a:rPr lang="en-US" altLang="en-US" sz="1200" b="0" i="0" baseline="0"/>
              <a:pPr/>
              <a:t>101</a:t>
            </a:fld>
            <a:endParaRPr lang="en-US" altLang="en-US" sz="1200" b="0" i="0" baseline="0"/>
          </a:p>
        </p:txBody>
      </p:sp>
      <p:sp>
        <p:nvSpPr>
          <p:cNvPr id="181251" name="Rectangle 2"/>
          <p:cNvSpPr>
            <a:spLocks noRot="1" noChangeArrowheads="1" noTextEdit="1"/>
          </p:cNvSpPr>
          <p:nvPr>
            <p:ph type="sldImg"/>
          </p:nvPr>
        </p:nvSpPr>
        <p:spPr>
          <a:ln/>
        </p:spPr>
      </p:sp>
      <p:sp>
        <p:nvSpPr>
          <p:cNvPr id="1812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26061263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B85C7BB-E39C-4030-8D5B-5FF3A76C1DDF}" type="slidenum">
              <a:rPr lang="en-US" altLang="en-US" sz="1200" b="0" i="0" baseline="0"/>
              <a:pPr/>
              <a:t>102</a:t>
            </a:fld>
            <a:endParaRPr lang="en-US" altLang="en-US" sz="1200" b="0" i="0" baseline="0"/>
          </a:p>
        </p:txBody>
      </p:sp>
      <p:sp>
        <p:nvSpPr>
          <p:cNvPr id="183299" name="Rectangle 2"/>
          <p:cNvSpPr>
            <a:spLocks noRot="1" noChangeArrowheads="1" noTextEdit="1"/>
          </p:cNvSpPr>
          <p:nvPr>
            <p:ph type="sldImg"/>
          </p:nvPr>
        </p:nvSpPr>
        <p:spPr>
          <a:ln/>
        </p:spPr>
      </p:sp>
      <p:sp>
        <p:nvSpPr>
          <p:cNvPr id="1833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90194068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39E0F83-F460-4DC6-98F2-F4256335D1CE}" type="slidenum">
              <a:rPr lang="en-US" altLang="en-US" sz="1200" b="0" i="0" baseline="0"/>
              <a:pPr/>
              <a:t>103</a:t>
            </a:fld>
            <a:endParaRPr lang="en-US" altLang="en-US" sz="1200" b="0" i="0" baseline="0"/>
          </a:p>
        </p:txBody>
      </p:sp>
      <p:sp>
        <p:nvSpPr>
          <p:cNvPr id="185347" name="Rectangle 2"/>
          <p:cNvSpPr>
            <a:spLocks noRot="1" noChangeArrowheads="1" noTextEdit="1"/>
          </p:cNvSpPr>
          <p:nvPr>
            <p:ph type="sldImg"/>
          </p:nvPr>
        </p:nvSpPr>
        <p:spPr>
          <a:ln/>
        </p:spPr>
      </p:sp>
      <p:sp>
        <p:nvSpPr>
          <p:cNvPr id="1853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8174551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1C271B63-5C72-4EB6-9B6C-8579304ED161}" type="slidenum">
              <a:rPr lang="en-US" altLang="en-US" sz="1200" b="0" i="0" baseline="0"/>
              <a:pPr/>
              <a:t>104</a:t>
            </a:fld>
            <a:endParaRPr lang="en-US" altLang="en-US" sz="1200" b="0" i="0" baseline="0"/>
          </a:p>
        </p:txBody>
      </p:sp>
      <p:sp>
        <p:nvSpPr>
          <p:cNvPr id="187395" name="Rectangle 2"/>
          <p:cNvSpPr>
            <a:spLocks noRot="1" noChangeArrowheads="1" noTextEdit="1"/>
          </p:cNvSpPr>
          <p:nvPr>
            <p:ph type="sldImg"/>
          </p:nvPr>
        </p:nvSpPr>
        <p:spPr>
          <a:ln/>
        </p:spPr>
      </p:sp>
      <p:sp>
        <p:nvSpPr>
          <p:cNvPr id="1873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73230382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9E995DB2-2F66-4BB9-9DEA-F030DDF38103}" type="slidenum">
              <a:rPr lang="en-US" altLang="en-US" sz="1200" b="0" i="0" baseline="0"/>
              <a:pPr/>
              <a:t>105</a:t>
            </a:fld>
            <a:endParaRPr lang="en-US" altLang="en-US" sz="1200" b="0" i="0" baseline="0"/>
          </a:p>
        </p:txBody>
      </p:sp>
      <p:sp>
        <p:nvSpPr>
          <p:cNvPr id="189443" name="Rectangle 2"/>
          <p:cNvSpPr>
            <a:spLocks noRot="1" noChangeArrowheads="1" noTextEdit="1"/>
          </p:cNvSpPr>
          <p:nvPr>
            <p:ph type="sldImg"/>
          </p:nvPr>
        </p:nvSpPr>
        <p:spPr>
          <a:ln/>
        </p:spPr>
      </p:sp>
      <p:sp>
        <p:nvSpPr>
          <p:cNvPr id="1894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17368125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AC31434D-E2B4-460D-A911-090184EF88C6}" type="slidenum">
              <a:rPr lang="en-US" altLang="en-US" sz="1200" b="0" i="0" baseline="0"/>
              <a:pPr/>
              <a:t>106</a:t>
            </a:fld>
            <a:endParaRPr lang="en-US" altLang="en-US" sz="1200" b="0" i="0" baseline="0"/>
          </a:p>
        </p:txBody>
      </p:sp>
      <p:sp>
        <p:nvSpPr>
          <p:cNvPr id="191491" name="Rectangle 2"/>
          <p:cNvSpPr>
            <a:spLocks noRot="1" noChangeArrowheads="1" noTextEdit="1"/>
          </p:cNvSpPr>
          <p:nvPr>
            <p:ph type="sldImg"/>
          </p:nvPr>
        </p:nvSpPr>
        <p:spPr>
          <a:ln/>
        </p:spPr>
      </p:sp>
      <p:sp>
        <p:nvSpPr>
          <p:cNvPr id="1914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4543534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57125178-EF7E-4FF1-8C1B-31AEB5A56C70}" type="slidenum">
              <a:rPr lang="en-US" altLang="en-US" sz="1200" b="0" i="0" baseline="0"/>
              <a:pPr/>
              <a:t>107</a:t>
            </a:fld>
            <a:endParaRPr lang="en-US" altLang="en-US" sz="1200" b="0" i="0" baseline="0"/>
          </a:p>
        </p:txBody>
      </p:sp>
      <p:sp>
        <p:nvSpPr>
          <p:cNvPr id="193539" name="Rectangle 2"/>
          <p:cNvSpPr>
            <a:spLocks noRot="1" noChangeArrowheads="1" noTextEdit="1"/>
          </p:cNvSpPr>
          <p:nvPr>
            <p:ph type="sldImg"/>
          </p:nvPr>
        </p:nvSpPr>
        <p:spPr>
          <a:ln/>
        </p:spPr>
      </p:sp>
      <p:sp>
        <p:nvSpPr>
          <p:cNvPr id="1935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086578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5C291E4-9683-4BB9-BB1B-8D4A79FD191C}" type="slidenum">
              <a:rPr lang="en-US" altLang="en-US" sz="1200" b="0" i="0" baseline="0"/>
              <a:pPr/>
              <a:t>27</a:t>
            </a:fld>
            <a:endParaRPr lang="en-US" altLang="en-US" sz="1200" b="0" i="0" baseline="0"/>
          </a:p>
        </p:txBody>
      </p:sp>
      <p:sp>
        <p:nvSpPr>
          <p:cNvPr id="27651" name="Rectangle 2"/>
          <p:cNvSpPr>
            <a:spLocks noRo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00728713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BD0C5122-B421-4886-8006-5CEA3949C42B}" type="slidenum">
              <a:rPr lang="en-US" altLang="en-US" sz="1200" b="0" i="0" baseline="0"/>
              <a:pPr/>
              <a:t>108</a:t>
            </a:fld>
            <a:endParaRPr lang="en-US" altLang="en-US" sz="1200" b="0" i="0" baseline="0"/>
          </a:p>
        </p:txBody>
      </p:sp>
      <p:sp>
        <p:nvSpPr>
          <p:cNvPr id="195587" name="Rectangle 2"/>
          <p:cNvSpPr>
            <a:spLocks noRo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49616383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5D0D4BF-36D1-4972-BDEE-E00A17D3C86B}" type="slidenum">
              <a:rPr lang="en-US" altLang="en-US" sz="1200" b="0" i="0" baseline="0"/>
              <a:pPr/>
              <a:t>109</a:t>
            </a:fld>
            <a:endParaRPr lang="en-US" altLang="en-US" sz="1200" b="0" i="0" baseline="0"/>
          </a:p>
        </p:txBody>
      </p:sp>
      <p:sp>
        <p:nvSpPr>
          <p:cNvPr id="197635" name="Rectangle 2"/>
          <p:cNvSpPr>
            <a:spLocks noRot="1" noChangeArrowheads="1" noTextEdit="1"/>
          </p:cNvSpPr>
          <p:nvPr>
            <p:ph type="sldImg"/>
          </p:nvPr>
        </p:nvSpPr>
        <p:spPr>
          <a:ln/>
        </p:spPr>
      </p:sp>
      <p:sp>
        <p:nvSpPr>
          <p:cNvPr id="1976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9493414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C69756A3-73C4-4921-9A68-7A8D4BA0582D}" type="slidenum">
              <a:rPr lang="en-US" altLang="en-US" sz="1200" b="0" i="0" baseline="0"/>
              <a:pPr/>
              <a:t>110</a:t>
            </a:fld>
            <a:endParaRPr lang="en-US" altLang="en-US" sz="1200" b="0" i="0" baseline="0"/>
          </a:p>
        </p:txBody>
      </p:sp>
      <p:sp>
        <p:nvSpPr>
          <p:cNvPr id="199683" name="Rectangle 2"/>
          <p:cNvSpPr>
            <a:spLocks noRot="1" noChangeArrowheads="1" noTextEdit="1"/>
          </p:cNvSpPr>
          <p:nvPr>
            <p:ph type="sldImg"/>
          </p:nvPr>
        </p:nvSpPr>
        <p:spPr>
          <a:ln/>
        </p:spPr>
      </p:sp>
      <p:sp>
        <p:nvSpPr>
          <p:cNvPr id="1996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0501457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B108D3F6-5E7E-4008-9D29-0859E623F22C}" type="slidenum">
              <a:rPr lang="en-US" altLang="en-US" sz="1200" b="0" i="0" baseline="0"/>
              <a:pPr/>
              <a:t>111</a:t>
            </a:fld>
            <a:endParaRPr lang="en-US" altLang="en-US" sz="1200" b="0" i="0" baseline="0"/>
          </a:p>
        </p:txBody>
      </p:sp>
      <p:sp>
        <p:nvSpPr>
          <p:cNvPr id="201731" name="Rectangle 2"/>
          <p:cNvSpPr>
            <a:spLocks noRot="1" noChangeArrowheads="1" noTextEdit="1"/>
          </p:cNvSpPr>
          <p:nvPr>
            <p:ph type="sldImg"/>
          </p:nvPr>
        </p:nvSpPr>
        <p:spPr>
          <a:ln/>
        </p:spPr>
      </p:sp>
      <p:sp>
        <p:nvSpPr>
          <p:cNvPr id="2017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6457338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8E0EA414-3194-43E0-8ADC-A8EF9FED2C03}" type="slidenum">
              <a:rPr lang="en-US" altLang="en-US" sz="1200" b="0" i="0" baseline="0"/>
              <a:pPr/>
              <a:t>112</a:t>
            </a:fld>
            <a:endParaRPr lang="en-US" altLang="en-US" sz="1200" b="0" i="0" baseline="0"/>
          </a:p>
        </p:txBody>
      </p:sp>
      <p:sp>
        <p:nvSpPr>
          <p:cNvPr id="203779" name="Rectangle 2"/>
          <p:cNvSpPr>
            <a:spLocks noRot="1" noChangeArrowheads="1" noTextEdit="1"/>
          </p:cNvSpPr>
          <p:nvPr>
            <p:ph type="sldImg"/>
          </p:nvPr>
        </p:nvSpPr>
        <p:spPr>
          <a:ln/>
        </p:spPr>
      </p:sp>
      <p:sp>
        <p:nvSpPr>
          <p:cNvPr id="2037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46604530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B1A3BD4F-779F-43AC-AA28-793E8F6E6584}" type="slidenum">
              <a:rPr lang="en-US" altLang="en-US" sz="1200" b="0" i="0" baseline="0"/>
              <a:pPr/>
              <a:t>113</a:t>
            </a:fld>
            <a:endParaRPr lang="en-US" altLang="en-US" sz="1200" b="0" i="0" baseline="0"/>
          </a:p>
        </p:txBody>
      </p:sp>
      <p:sp>
        <p:nvSpPr>
          <p:cNvPr id="205827" name="Rectangle 2"/>
          <p:cNvSpPr>
            <a:spLocks noRot="1" noChangeArrowheads="1" noTextEdit="1"/>
          </p:cNvSpPr>
          <p:nvPr>
            <p:ph type="sldImg"/>
          </p:nvPr>
        </p:nvSpPr>
        <p:spPr>
          <a:ln/>
        </p:spPr>
      </p:sp>
      <p:sp>
        <p:nvSpPr>
          <p:cNvPr id="2058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83219367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2812EFEB-FDD0-4A06-912F-F9DD7B198005}" type="slidenum">
              <a:rPr lang="en-US" altLang="en-US" sz="1200" b="0" i="0" baseline="0"/>
              <a:pPr/>
              <a:t>114</a:t>
            </a:fld>
            <a:endParaRPr lang="en-US" altLang="en-US" sz="1200" b="0" i="0" baseline="0"/>
          </a:p>
        </p:txBody>
      </p:sp>
      <p:sp>
        <p:nvSpPr>
          <p:cNvPr id="207875" name="Rectangle 2"/>
          <p:cNvSpPr>
            <a:spLocks noRot="1" noChangeArrowheads="1" noTextEdit="1"/>
          </p:cNvSpPr>
          <p:nvPr>
            <p:ph type="sldImg"/>
          </p:nvPr>
        </p:nvSpPr>
        <p:spPr>
          <a:ln/>
        </p:spPr>
      </p:sp>
      <p:sp>
        <p:nvSpPr>
          <p:cNvPr id="2078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74464595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A3F02483-5B6F-422D-9990-18C039513030}" type="slidenum">
              <a:rPr lang="en-US" altLang="en-US" sz="1200" b="0" i="0" baseline="0"/>
              <a:pPr/>
              <a:t>115</a:t>
            </a:fld>
            <a:endParaRPr lang="en-US" altLang="en-US" sz="1200" b="0" i="0" baseline="0"/>
          </a:p>
        </p:txBody>
      </p:sp>
      <p:sp>
        <p:nvSpPr>
          <p:cNvPr id="209923" name="Rectangle 2"/>
          <p:cNvSpPr>
            <a:spLocks noRot="1" noChangeArrowheads="1" noTextEdit="1"/>
          </p:cNvSpPr>
          <p:nvPr>
            <p:ph type="sldImg"/>
          </p:nvPr>
        </p:nvSpPr>
        <p:spPr>
          <a:ln/>
        </p:spPr>
      </p:sp>
      <p:sp>
        <p:nvSpPr>
          <p:cNvPr id="2099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9234688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D54F2FE-4625-44A5-B8A0-E2CDD436022F}" type="slidenum">
              <a:rPr lang="en-US" altLang="en-US" sz="1200" b="0" i="0" baseline="0"/>
              <a:pPr/>
              <a:t>116</a:t>
            </a:fld>
            <a:endParaRPr lang="en-US" altLang="en-US" sz="1200" b="0" i="0" baseline="0"/>
          </a:p>
        </p:txBody>
      </p:sp>
      <p:sp>
        <p:nvSpPr>
          <p:cNvPr id="211971" name="Rectangle 2"/>
          <p:cNvSpPr>
            <a:spLocks noRot="1" noChangeArrowheads="1" noTextEdit="1"/>
          </p:cNvSpPr>
          <p:nvPr>
            <p:ph type="sldImg"/>
          </p:nvPr>
        </p:nvSpPr>
        <p:spPr>
          <a:ln/>
        </p:spPr>
      </p:sp>
      <p:sp>
        <p:nvSpPr>
          <p:cNvPr id="2119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6085477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E3B0612-C0D5-49F0-939D-031E84371313}" type="slidenum">
              <a:rPr lang="en-US" altLang="en-US" sz="1200" b="0" i="0" baseline="0"/>
              <a:pPr/>
              <a:t>117</a:t>
            </a:fld>
            <a:endParaRPr lang="en-US" altLang="en-US" sz="1200" b="0" i="0" baseline="0"/>
          </a:p>
        </p:txBody>
      </p:sp>
      <p:sp>
        <p:nvSpPr>
          <p:cNvPr id="214019" name="Rectangle 2"/>
          <p:cNvSpPr>
            <a:spLocks noRot="1" noChangeArrowheads="1" noTextEdit="1"/>
          </p:cNvSpPr>
          <p:nvPr>
            <p:ph type="sldImg"/>
          </p:nvPr>
        </p:nvSpPr>
        <p:spPr>
          <a:ln/>
        </p:spPr>
      </p:sp>
      <p:sp>
        <p:nvSpPr>
          <p:cNvPr id="2140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929438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5E298E-F44F-4BF9-B813-03769A820C3D}"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34B92-2754-49EC-AF73-319AF25A9CED}" type="slidenum">
              <a:rPr lang="en-US" smtClean="0"/>
              <a:t>‹#›</a:t>
            </a:fld>
            <a:endParaRPr lang="en-US"/>
          </a:p>
        </p:txBody>
      </p:sp>
    </p:spTree>
    <p:extLst>
      <p:ext uri="{BB962C8B-B14F-4D97-AF65-F5344CB8AC3E}">
        <p14:creationId xmlns:p14="http://schemas.microsoft.com/office/powerpoint/2010/main" val="2344709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5E298E-F44F-4BF9-B813-03769A820C3D}"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34B92-2754-49EC-AF73-319AF25A9CED}" type="slidenum">
              <a:rPr lang="en-US" smtClean="0"/>
              <a:t>‹#›</a:t>
            </a:fld>
            <a:endParaRPr lang="en-US"/>
          </a:p>
        </p:txBody>
      </p:sp>
    </p:spTree>
    <p:extLst>
      <p:ext uri="{BB962C8B-B14F-4D97-AF65-F5344CB8AC3E}">
        <p14:creationId xmlns:p14="http://schemas.microsoft.com/office/powerpoint/2010/main" val="3788249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5E298E-F44F-4BF9-B813-03769A820C3D}"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34B92-2754-49EC-AF73-319AF25A9CED}" type="slidenum">
              <a:rPr lang="en-US" smtClean="0"/>
              <a:t>‹#›</a:t>
            </a:fld>
            <a:endParaRPr lang="en-US"/>
          </a:p>
        </p:txBody>
      </p:sp>
    </p:spTree>
    <p:extLst>
      <p:ext uri="{BB962C8B-B14F-4D97-AF65-F5344CB8AC3E}">
        <p14:creationId xmlns:p14="http://schemas.microsoft.com/office/powerpoint/2010/main" val="317013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r>
              <a:rPr lang="en-US" altLang="en-US"/>
              <a:t>3.</a:t>
            </a:r>
            <a:fld id="{1C9F645D-2401-4663-A6DC-1C93678F1A8E}" type="slidenum">
              <a:rPr lang="en-US" altLang="en-US"/>
              <a:pPr>
                <a:defRPr/>
              </a:pPr>
              <a:t>‹#›</a:t>
            </a:fld>
            <a:endParaRPr lang="en-US" altLang="en-US"/>
          </a:p>
        </p:txBody>
      </p:sp>
    </p:spTree>
    <p:extLst>
      <p:ext uri="{BB962C8B-B14F-4D97-AF65-F5344CB8AC3E}">
        <p14:creationId xmlns:p14="http://schemas.microsoft.com/office/powerpoint/2010/main" val="699703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AndTx">
  <p:cSld name="標題，圖表及文字">
    <p:spTree>
      <p:nvGrpSpPr>
        <p:cNvPr id="1" name=""/>
        <p:cNvGrpSpPr/>
        <p:nvPr/>
      </p:nvGrpSpPr>
      <p:grpSpPr>
        <a:xfrm>
          <a:off x="0" y="0"/>
          <a:ext cx="0" cy="0"/>
          <a:chOff x="0" y="0"/>
          <a:chExt cx="0" cy="0"/>
        </a:xfrm>
      </p:grpSpPr>
      <p:sp>
        <p:nvSpPr>
          <p:cNvPr id="2" name="標題 1"/>
          <p:cNvSpPr>
            <a:spLocks noGrp="1"/>
          </p:cNvSpPr>
          <p:nvPr>
            <p:ph type="title"/>
          </p:nvPr>
        </p:nvSpPr>
        <p:spPr>
          <a:xfrm>
            <a:off x="609600" y="457200"/>
            <a:ext cx="10972800" cy="1371600"/>
          </a:xfrm>
        </p:spPr>
        <p:txBody>
          <a:bodyPr/>
          <a:lstStyle/>
          <a:p>
            <a:r>
              <a:rPr lang="zh-TW" altLang="en-US" smtClean="0"/>
              <a:t>按一下以編輯母片標題樣式</a:t>
            </a:r>
            <a:endParaRPr lang="zh-TW" altLang="en-US"/>
          </a:p>
        </p:txBody>
      </p:sp>
      <p:sp>
        <p:nvSpPr>
          <p:cNvPr id="3" name="圖表版面配置區 2"/>
          <p:cNvSpPr>
            <a:spLocks noGrp="1"/>
          </p:cNvSpPr>
          <p:nvPr>
            <p:ph type="chart" sz="half" idx="1"/>
          </p:nvPr>
        </p:nvSpPr>
        <p:spPr>
          <a:xfrm>
            <a:off x="609600" y="1981200"/>
            <a:ext cx="5384800" cy="3886200"/>
          </a:xfrm>
        </p:spPr>
        <p:txBody>
          <a:bodyPr/>
          <a:lstStyle/>
          <a:p>
            <a:pPr lvl="0"/>
            <a:endParaRPr lang="zh-TW" altLang="en-US" noProof="0" smtClean="0"/>
          </a:p>
        </p:txBody>
      </p:sp>
      <p:sp>
        <p:nvSpPr>
          <p:cNvPr id="4" name="文字版面配置區 3"/>
          <p:cNvSpPr>
            <a:spLocks noGrp="1"/>
          </p:cNvSpPr>
          <p:nvPr>
            <p:ph type="body" sz="half" idx="2"/>
          </p:nvPr>
        </p:nvSpPr>
        <p:spPr>
          <a:xfrm>
            <a:off x="6197600" y="1981200"/>
            <a:ext cx="5384800" cy="3886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a:ln/>
        </p:spPr>
        <p:txBody>
          <a:bodyPr/>
          <a:lstStyle>
            <a:lvl1pPr>
              <a:defRPr/>
            </a:lvl1pPr>
          </a:lstStyle>
          <a:p>
            <a:pPr>
              <a:defRPr/>
            </a:pPr>
            <a:fld id="{17C56D8E-9A5A-4620-9684-6358782A7488}" type="slidenum">
              <a:rPr lang="en-US" altLang="zh-TW"/>
              <a:pPr>
                <a:defRPr/>
              </a:pPr>
              <a:t>‹#›</a:t>
            </a:fld>
            <a:endParaRPr lang="en-US" altLang="zh-TW"/>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1291703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5E298E-F44F-4BF9-B813-03769A820C3D}"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34B92-2754-49EC-AF73-319AF25A9CED}" type="slidenum">
              <a:rPr lang="en-US" smtClean="0"/>
              <a:t>‹#›</a:t>
            </a:fld>
            <a:endParaRPr lang="en-US"/>
          </a:p>
        </p:txBody>
      </p:sp>
    </p:spTree>
    <p:extLst>
      <p:ext uri="{BB962C8B-B14F-4D97-AF65-F5344CB8AC3E}">
        <p14:creationId xmlns:p14="http://schemas.microsoft.com/office/powerpoint/2010/main" val="1207056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5E298E-F44F-4BF9-B813-03769A820C3D}"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34B92-2754-49EC-AF73-319AF25A9CED}" type="slidenum">
              <a:rPr lang="en-US" smtClean="0"/>
              <a:t>‹#›</a:t>
            </a:fld>
            <a:endParaRPr lang="en-US"/>
          </a:p>
        </p:txBody>
      </p:sp>
    </p:spTree>
    <p:extLst>
      <p:ext uri="{BB962C8B-B14F-4D97-AF65-F5344CB8AC3E}">
        <p14:creationId xmlns:p14="http://schemas.microsoft.com/office/powerpoint/2010/main" val="2165428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5E298E-F44F-4BF9-B813-03769A820C3D}" type="datetimeFigureOut">
              <a:rPr lang="en-US" smtClean="0"/>
              <a:t>9/18/2017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F34B92-2754-49EC-AF73-319AF25A9CED}" type="slidenum">
              <a:rPr lang="en-US" smtClean="0"/>
              <a:t>‹#›</a:t>
            </a:fld>
            <a:endParaRPr lang="en-US"/>
          </a:p>
        </p:txBody>
      </p:sp>
    </p:spTree>
    <p:extLst>
      <p:ext uri="{BB962C8B-B14F-4D97-AF65-F5344CB8AC3E}">
        <p14:creationId xmlns:p14="http://schemas.microsoft.com/office/powerpoint/2010/main" val="3660580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5E298E-F44F-4BF9-B813-03769A820C3D}" type="datetimeFigureOut">
              <a:rPr lang="en-US" smtClean="0"/>
              <a:t>9/18/2017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F34B92-2754-49EC-AF73-319AF25A9CED}" type="slidenum">
              <a:rPr lang="en-US" smtClean="0"/>
              <a:t>‹#›</a:t>
            </a:fld>
            <a:endParaRPr lang="en-US"/>
          </a:p>
        </p:txBody>
      </p:sp>
    </p:spTree>
    <p:extLst>
      <p:ext uri="{BB962C8B-B14F-4D97-AF65-F5344CB8AC3E}">
        <p14:creationId xmlns:p14="http://schemas.microsoft.com/office/powerpoint/2010/main" val="3870134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5E298E-F44F-4BF9-B813-03769A820C3D}" type="datetimeFigureOut">
              <a:rPr lang="en-US" smtClean="0"/>
              <a:t>9/18/2017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F34B92-2754-49EC-AF73-319AF25A9CED}" type="slidenum">
              <a:rPr lang="en-US" smtClean="0"/>
              <a:t>‹#›</a:t>
            </a:fld>
            <a:endParaRPr lang="en-US"/>
          </a:p>
        </p:txBody>
      </p:sp>
    </p:spTree>
    <p:extLst>
      <p:ext uri="{BB962C8B-B14F-4D97-AF65-F5344CB8AC3E}">
        <p14:creationId xmlns:p14="http://schemas.microsoft.com/office/powerpoint/2010/main" val="1112082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5E298E-F44F-4BF9-B813-03769A820C3D}" type="datetimeFigureOut">
              <a:rPr lang="en-US" smtClean="0"/>
              <a:t>9/18/2017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F34B92-2754-49EC-AF73-319AF25A9CED}" type="slidenum">
              <a:rPr lang="en-US" smtClean="0"/>
              <a:t>‹#›</a:t>
            </a:fld>
            <a:endParaRPr lang="en-US"/>
          </a:p>
        </p:txBody>
      </p:sp>
    </p:spTree>
    <p:extLst>
      <p:ext uri="{BB962C8B-B14F-4D97-AF65-F5344CB8AC3E}">
        <p14:creationId xmlns:p14="http://schemas.microsoft.com/office/powerpoint/2010/main" val="1938560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5E298E-F44F-4BF9-B813-03769A820C3D}" type="datetimeFigureOut">
              <a:rPr lang="en-US" smtClean="0"/>
              <a:t>9/18/2017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F34B92-2754-49EC-AF73-319AF25A9CED}" type="slidenum">
              <a:rPr lang="en-US" smtClean="0"/>
              <a:t>‹#›</a:t>
            </a:fld>
            <a:endParaRPr lang="en-US"/>
          </a:p>
        </p:txBody>
      </p:sp>
    </p:spTree>
    <p:extLst>
      <p:ext uri="{BB962C8B-B14F-4D97-AF65-F5344CB8AC3E}">
        <p14:creationId xmlns:p14="http://schemas.microsoft.com/office/powerpoint/2010/main" val="3960531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5E298E-F44F-4BF9-B813-03769A820C3D}" type="datetimeFigureOut">
              <a:rPr lang="en-US" smtClean="0"/>
              <a:t>9/18/2017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F34B92-2754-49EC-AF73-319AF25A9CED}" type="slidenum">
              <a:rPr lang="en-US" smtClean="0"/>
              <a:t>‹#›</a:t>
            </a:fld>
            <a:endParaRPr lang="en-US"/>
          </a:p>
        </p:txBody>
      </p:sp>
    </p:spTree>
    <p:extLst>
      <p:ext uri="{BB962C8B-B14F-4D97-AF65-F5344CB8AC3E}">
        <p14:creationId xmlns:p14="http://schemas.microsoft.com/office/powerpoint/2010/main" val="1526218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5E298E-F44F-4BF9-B813-03769A820C3D}" type="datetimeFigureOut">
              <a:rPr lang="en-US" smtClean="0"/>
              <a:t>9/18/2017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F34B92-2754-49EC-AF73-319AF25A9CED}" type="slidenum">
              <a:rPr lang="en-US" smtClean="0"/>
              <a:t>‹#›</a:t>
            </a:fld>
            <a:endParaRPr lang="en-US"/>
          </a:p>
        </p:txBody>
      </p:sp>
    </p:spTree>
    <p:extLst>
      <p:ext uri="{BB962C8B-B14F-4D97-AF65-F5344CB8AC3E}">
        <p14:creationId xmlns:p14="http://schemas.microsoft.com/office/powerpoint/2010/main" val="2963692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94.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113.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3.emf"/><Relationship Id="rId5" Type="http://schemas.openxmlformats.org/officeDocument/2006/relationships/oleObject" Target="../embeddings/oleObject1.bin"/><Relationship Id="rId4" Type="http://schemas.openxmlformats.org/officeDocument/2006/relationships/image" Target="../media/image4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5.xml"/><Relationship Id="rId1" Type="http://schemas.openxmlformats.org/officeDocument/2006/relationships/slideLayout" Target="../slideLayouts/slideLayout7.xml"/><Relationship Id="rId4" Type="http://schemas.openxmlformats.org/officeDocument/2006/relationships/image" Target="../media/image52.wmf"/></Relationships>
</file>

<file path=ppt/slides/_rels/slide9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8794" y="2047741"/>
            <a:ext cx="9839460" cy="1754326"/>
          </a:xfrm>
          <a:prstGeom prst="rect">
            <a:avLst/>
          </a:prstGeom>
          <a:noFill/>
        </p:spPr>
        <p:txBody>
          <a:bodyPr wrap="square" rtlCol="0">
            <a:spAutoFit/>
          </a:bodyPr>
          <a:lstStyle/>
          <a:p>
            <a:r>
              <a:rPr lang="en-US" sz="5400" dirty="0" smtClean="0">
                <a:solidFill>
                  <a:srgbClr val="FF0000"/>
                </a:solidFill>
              </a:rPr>
              <a:t>Lecture 1: Introduction to Data Communication </a:t>
            </a:r>
            <a:endParaRPr lang="en-US" sz="5400" dirty="0">
              <a:solidFill>
                <a:srgbClr val="FF0000"/>
              </a:solidFill>
            </a:endParaRPr>
          </a:p>
        </p:txBody>
      </p:sp>
      <p:sp>
        <p:nvSpPr>
          <p:cNvPr id="4" name="TextBox 3"/>
          <p:cNvSpPr txBox="1"/>
          <p:nvPr/>
        </p:nvSpPr>
        <p:spPr>
          <a:xfrm>
            <a:off x="1352282" y="1043189"/>
            <a:ext cx="8847786" cy="369332"/>
          </a:xfrm>
          <a:prstGeom prst="rect">
            <a:avLst/>
          </a:prstGeom>
          <a:noFill/>
        </p:spPr>
        <p:txBody>
          <a:bodyPr wrap="square" rtlCol="0">
            <a:spAutoFit/>
          </a:bodyPr>
          <a:lstStyle/>
          <a:p>
            <a:r>
              <a:rPr lang="en-US" dirty="0" smtClean="0"/>
              <a:t>BCT 2305 DATA COMMUNICATION </a:t>
            </a:r>
            <a:endParaRPr lang="en-US" dirty="0"/>
          </a:p>
        </p:txBody>
      </p:sp>
    </p:spTree>
    <p:extLst>
      <p:ext uri="{BB962C8B-B14F-4D97-AF65-F5344CB8AC3E}">
        <p14:creationId xmlns:p14="http://schemas.microsoft.com/office/powerpoint/2010/main" val="2344383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bwMode="auto">
          <a:xfrm>
            <a:off x="1981200" y="274638"/>
            <a:ext cx="82296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eaLnBrk="1" hangingPunct="1"/>
            <a:r>
              <a:rPr lang="en-GB" altLang="zh-CN" sz="2400">
                <a:solidFill>
                  <a:srgbClr val="FF3300"/>
                </a:solidFill>
              </a:rPr>
              <a:t>Introduction to communications</a:t>
            </a:r>
            <a:endParaRPr lang="en-US" altLang="en-US" sz="2400">
              <a:solidFill>
                <a:srgbClr val="FF3300"/>
              </a:solidFill>
            </a:endParaRPr>
          </a:p>
        </p:txBody>
      </p:sp>
      <p:sp>
        <p:nvSpPr>
          <p:cNvPr id="25604" name="Rectangle 3"/>
          <p:cNvSpPr>
            <a:spLocks noGrp="1" noChangeArrowheads="1"/>
          </p:cNvSpPr>
          <p:nvPr>
            <p:ph type="body" idx="1"/>
          </p:nvPr>
        </p:nvSpPr>
        <p:spPr>
          <a:xfrm>
            <a:off x="1774825" y="908051"/>
            <a:ext cx="8497888" cy="1008063"/>
          </a:xfrm>
        </p:spPr>
        <p:txBody>
          <a:bodyPr/>
          <a:lstStyle/>
          <a:p>
            <a:pPr eaLnBrk="1" hangingPunct="1"/>
            <a:r>
              <a:rPr lang="en-US" altLang="zh-CN" smtClean="0">
                <a:ea typeface="SimSun" panose="02010600030101010101" pitchFamily="2" charset="-122"/>
              </a:rPr>
              <a:t>Elements of  a communication system (cont)</a:t>
            </a:r>
          </a:p>
          <a:p>
            <a:pPr lvl="1" eaLnBrk="1" hangingPunct="1">
              <a:buClr>
                <a:srgbClr val="FF3300"/>
              </a:buClr>
              <a:buFont typeface="Wingdings" panose="05000000000000000000" pitchFamily="2" charset="2"/>
              <a:buChar char="Ø"/>
            </a:pPr>
            <a:r>
              <a:rPr lang="en-US" altLang="en-US" smtClean="0">
                <a:solidFill>
                  <a:srgbClr val="0000FF"/>
                </a:solidFill>
              </a:rPr>
              <a:t>Frequencies for communication</a:t>
            </a:r>
            <a:endParaRPr lang="en-US" altLang="zh-CN" smtClean="0">
              <a:solidFill>
                <a:srgbClr val="0000FF"/>
              </a:solidFill>
              <a:ea typeface="SimSun" panose="02010600030101010101" pitchFamily="2" charset="-122"/>
            </a:endParaRPr>
          </a:p>
          <a:p>
            <a:pPr eaLnBrk="1" hangingPunct="1"/>
            <a:endParaRPr lang="en-GB" altLang="en-US" smtClean="0">
              <a:solidFill>
                <a:srgbClr val="0000FF"/>
              </a:solidFill>
            </a:endParaRPr>
          </a:p>
          <a:p>
            <a:pPr eaLnBrk="1" hangingPunct="1"/>
            <a:endParaRPr lang="en-US" altLang="en-US" smtClean="0"/>
          </a:p>
        </p:txBody>
      </p:sp>
      <p:grpSp>
        <p:nvGrpSpPr>
          <p:cNvPr id="25605" name="Group 4"/>
          <p:cNvGrpSpPr>
            <a:grpSpLocks/>
          </p:cNvGrpSpPr>
          <p:nvPr/>
        </p:nvGrpSpPr>
        <p:grpSpPr bwMode="auto">
          <a:xfrm>
            <a:off x="1919288" y="1947863"/>
            <a:ext cx="8221662" cy="2057400"/>
            <a:chOff x="144" y="624"/>
            <a:chExt cx="5179" cy="1296"/>
          </a:xfrm>
        </p:grpSpPr>
        <p:sp>
          <p:nvSpPr>
            <p:cNvPr id="25607" name="Text Box 5"/>
            <p:cNvSpPr txBox="1">
              <a:spLocks noChangeArrowheads="1"/>
            </p:cNvSpPr>
            <p:nvPr/>
          </p:nvSpPr>
          <p:spPr bwMode="auto">
            <a:xfrm>
              <a:off x="144" y="1162"/>
              <a:ext cx="480" cy="33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spcBef>
                  <a:spcPct val="0"/>
                </a:spcBef>
              </a:pPr>
              <a:r>
                <a:rPr lang="en-US" altLang="en-US" sz="1400" b="0"/>
                <a:t>1 Mm</a:t>
              </a:r>
            </a:p>
            <a:p>
              <a:pPr>
                <a:spcBef>
                  <a:spcPct val="0"/>
                </a:spcBef>
              </a:pPr>
              <a:r>
                <a:rPr lang="en-US" altLang="en-US" sz="1400" b="0"/>
                <a:t>300 Hz</a:t>
              </a:r>
            </a:p>
          </p:txBody>
        </p:sp>
        <p:sp>
          <p:nvSpPr>
            <p:cNvPr id="25608" name="Line 6"/>
            <p:cNvSpPr>
              <a:spLocks noChangeShapeType="1"/>
            </p:cNvSpPr>
            <p:nvPr/>
          </p:nvSpPr>
          <p:spPr bwMode="auto">
            <a:xfrm>
              <a:off x="384" y="1048"/>
              <a:ext cx="48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9" name="Line 7"/>
            <p:cNvSpPr>
              <a:spLocks noChangeShapeType="1"/>
            </p:cNvSpPr>
            <p:nvPr/>
          </p:nvSpPr>
          <p:spPr bwMode="auto">
            <a:xfrm>
              <a:off x="2865" y="91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0" name="Line 8"/>
            <p:cNvSpPr>
              <a:spLocks noChangeShapeType="1"/>
            </p:cNvSpPr>
            <p:nvPr/>
          </p:nvSpPr>
          <p:spPr bwMode="auto">
            <a:xfrm>
              <a:off x="1447" y="91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1" name="Line 9"/>
            <p:cNvSpPr>
              <a:spLocks noChangeShapeType="1"/>
            </p:cNvSpPr>
            <p:nvPr/>
          </p:nvSpPr>
          <p:spPr bwMode="auto">
            <a:xfrm>
              <a:off x="2156" y="91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2" name="Line 10"/>
            <p:cNvSpPr>
              <a:spLocks noChangeShapeType="1"/>
            </p:cNvSpPr>
            <p:nvPr/>
          </p:nvSpPr>
          <p:spPr bwMode="auto">
            <a:xfrm>
              <a:off x="3574" y="91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3" name="Line 11"/>
            <p:cNvSpPr>
              <a:spLocks noChangeShapeType="1"/>
            </p:cNvSpPr>
            <p:nvPr/>
          </p:nvSpPr>
          <p:spPr bwMode="auto">
            <a:xfrm>
              <a:off x="4283" y="91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4" name="Line 12"/>
            <p:cNvSpPr>
              <a:spLocks noChangeShapeType="1"/>
            </p:cNvSpPr>
            <p:nvPr/>
          </p:nvSpPr>
          <p:spPr bwMode="auto">
            <a:xfrm>
              <a:off x="4992" y="91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5" name="Line 13"/>
            <p:cNvSpPr>
              <a:spLocks noChangeShapeType="1"/>
            </p:cNvSpPr>
            <p:nvPr/>
          </p:nvSpPr>
          <p:spPr bwMode="auto">
            <a:xfrm>
              <a:off x="738" y="91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6" name="Line 14"/>
            <p:cNvSpPr>
              <a:spLocks noChangeShapeType="1"/>
            </p:cNvSpPr>
            <p:nvPr/>
          </p:nvSpPr>
          <p:spPr bwMode="auto">
            <a:xfrm>
              <a:off x="3219" y="91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7" name="Line 15"/>
            <p:cNvSpPr>
              <a:spLocks noChangeShapeType="1"/>
            </p:cNvSpPr>
            <p:nvPr/>
          </p:nvSpPr>
          <p:spPr bwMode="auto">
            <a:xfrm>
              <a:off x="384" y="91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8" name="Line 16"/>
            <p:cNvSpPr>
              <a:spLocks noChangeShapeType="1"/>
            </p:cNvSpPr>
            <p:nvPr/>
          </p:nvSpPr>
          <p:spPr bwMode="auto">
            <a:xfrm>
              <a:off x="4637" y="91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9" name="Line 17"/>
            <p:cNvSpPr>
              <a:spLocks noChangeShapeType="1"/>
            </p:cNvSpPr>
            <p:nvPr/>
          </p:nvSpPr>
          <p:spPr bwMode="auto">
            <a:xfrm>
              <a:off x="1092" y="91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0" name="Line 18"/>
            <p:cNvSpPr>
              <a:spLocks noChangeShapeType="1"/>
            </p:cNvSpPr>
            <p:nvPr/>
          </p:nvSpPr>
          <p:spPr bwMode="auto">
            <a:xfrm>
              <a:off x="1801" y="91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1" name="Line 19"/>
            <p:cNvSpPr>
              <a:spLocks noChangeShapeType="1"/>
            </p:cNvSpPr>
            <p:nvPr/>
          </p:nvSpPr>
          <p:spPr bwMode="auto">
            <a:xfrm>
              <a:off x="2510" y="91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2" name="Line 20"/>
            <p:cNvSpPr>
              <a:spLocks noChangeShapeType="1"/>
            </p:cNvSpPr>
            <p:nvPr/>
          </p:nvSpPr>
          <p:spPr bwMode="auto">
            <a:xfrm>
              <a:off x="3928" y="91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3" name="Text Box 21"/>
            <p:cNvSpPr txBox="1">
              <a:spLocks noChangeArrowheads="1"/>
            </p:cNvSpPr>
            <p:nvPr/>
          </p:nvSpPr>
          <p:spPr bwMode="auto">
            <a:xfrm>
              <a:off x="822" y="1162"/>
              <a:ext cx="528" cy="33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spcBef>
                  <a:spcPct val="0"/>
                </a:spcBef>
              </a:pPr>
              <a:r>
                <a:rPr lang="en-US" altLang="en-US" sz="1400" b="0"/>
                <a:t>10 km</a:t>
              </a:r>
            </a:p>
            <a:p>
              <a:pPr>
                <a:spcBef>
                  <a:spcPct val="0"/>
                </a:spcBef>
              </a:pPr>
              <a:r>
                <a:rPr lang="en-US" altLang="en-US" sz="1400" b="0"/>
                <a:t>30 kHz</a:t>
              </a:r>
            </a:p>
          </p:txBody>
        </p:sp>
        <p:sp>
          <p:nvSpPr>
            <p:cNvPr id="25624" name="Text Box 22"/>
            <p:cNvSpPr txBox="1">
              <a:spLocks noChangeArrowheads="1"/>
            </p:cNvSpPr>
            <p:nvPr/>
          </p:nvSpPr>
          <p:spPr bwMode="auto">
            <a:xfrm>
              <a:off x="1554" y="1162"/>
              <a:ext cx="480" cy="33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spcBef>
                  <a:spcPct val="0"/>
                </a:spcBef>
              </a:pPr>
              <a:r>
                <a:rPr lang="en-US" altLang="en-US" sz="1400" b="0"/>
                <a:t>100 m</a:t>
              </a:r>
            </a:p>
            <a:p>
              <a:pPr>
                <a:spcBef>
                  <a:spcPct val="0"/>
                </a:spcBef>
              </a:pPr>
              <a:r>
                <a:rPr lang="en-US" altLang="en-US" sz="1400" b="0"/>
                <a:t>3 MHz</a:t>
              </a:r>
            </a:p>
          </p:txBody>
        </p:sp>
        <p:sp>
          <p:nvSpPr>
            <p:cNvPr id="25625" name="Text Box 23"/>
            <p:cNvSpPr txBox="1">
              <a:spLocks noChangeArrowheads="1"/>
            </p:cNvSpPr>
            <p:nvPr/>
          </p:nvSpPr>
          <p:spPr bwMode="auto">
            <a:xfrm>
              <a:off x="2219" y="1162"/>
              <a:ext cx="568" cy="33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spcBef>
                  <a:spcPct val="0"/>
                </a:spcBef>
              </a:pPr>
              <a:r>
                <a:rPr lang="en-US" altLang="en-US" sz="1400" b="0"/>
                <a:t>1 m</a:t>
              </a:r>
            </a:p>
            <a:p>
              <a:pPr>
                <a:spcBef>
                  <a:spcPct val="0"/>
                </a:spcBef>
              </a:pPr>
              <a:r>
                <a:rPr lang="en-US" altLang="en-US" sz="1400" b="0"/>
                <a:t>300 MHz</a:t>
              </a:r>
            </a:p>
          </p:txBody>
        </p:sp>
        <p:sp>
          <p:nvSpPr>
            <p:cNvPr id="25626" name="Text Box 24"/>
            <p:cNvSpPr txBox="1">
              <a:spLocks noChangeArrowheads="1"/>
            </p:cNvSpPr>
            <p:nvPr/>
          </p:nvSpPr>
          <p:spPr bwMode="auto">
            <a:xfrm>
              <a:off x="2922" y="1162"/>
              <a:ext cx="576" cy="33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spcBef>
                  <a:spcPct val="0"/>
                </a:spcBef>
              </a:pPr>
              <a:r>
                <a:rPr lang="en-US" altLang="en-US" sz="1400" b="0"/>
                <a:t>10 mm</a:t>
              </a:r>
            </a:p>
            <a:p>
              <a:pPr>
                <a:spcBef>
                  <a:spcPct val="0"/>
                </a:spcBef>
              </a:pPr>
              <a:r>
                <a:rPr lang="en-US" altLang="en-US" sz="1400" b="0"/>
                <a:t>30 GHz</a:t>
              </a:r>
            </a:p>
          </p:txBody>
        </p:sp>
        <p:sp>
          <p:nvSpPr>
            <p:cNvPr id="25627" name="Text Box 25"/>
            <p:cNvSpPr txBox="1">
              <a:spLocks noChangeArrowheads="1"/>
            </p:cNvSpPr>
            <p:nvPr/>
          </p:nvSpPr>
          <p:spPr bwMode="auto">
            <a:xfrm>
              <a:off x="3654" y="1162"/>
              <a:ext cx="528" cy="33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a:spcBef>
                  <a:spcPct val="0"/>
                </a:spcBef>
              </a:pPr>
              <a:r>
                <a:rPr lang="en-US" altLang="en-US" sz="1400" b="0"/>
                <a:t>100 </a:t>
              </a:r>
              <a:r>
                <a:rPr lang="en-US" altLang="en-US" sz="1400" b="0">
                  <a:sym typeface="Symbol" panose="05050102010706020507" pitchFamily="18" charset="2"/>
                </a:rPr>
                <a:t>m</a:t>
              </a:r>
            </a:p>
            <a:p>
              <a:pPr>
                <a:spcBef>
                  <a:spcPct val="0"/>
                </a:spcBef>
              </a:pPr>
              <a:r>
                <a:rPr lang="en-US" altLang="en-US" sz="1400" b="0">
                  <a:sym typeface="Symbol" panose="05050102010706020507" pitchFamily="18" charset="2"/>
                </a:rPr>
                <a:t>3 THz</a:t>
              </a:r>
              <a:endParaRPr lang="en-US" altLang="en-US" sz="1400" b="0"/>
            </a:p>
          </p:txBody>
        </p:sp>
        <p:sp>
          <p:nvSpPr>
            <p:cNvPr id="25628" name="Text Box 26"/>
            <p:cNvSpPr txBox="1">
              <a:spLocks noChangeArrowheads="1"/>
            </p:cNvSpPr>
            <p:nvPr/>
          </p:nvSpPr>
          <p:spPr bwMode="auto">
            <a:xfrm>
              <a:off x="4335" y="1162"/>
              <a:ext cx="576" cy="33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spcBef>
                  <a:spcPct val="0"/>
                </a:spcBef>
              </a:pPr>
              <a:r>
                <a:rPr lang="en-US" altLang="en-US" sz="1400" b="0"/>
                <a:t>1 </a:t>
              </a:r>
              <a:r>
                <a:rPr lang="en-US" altLang="en-US" sz="1400" b="0">
                  <a:sym typeface="Symbol" panose="05050102010706020507" pitchFamily="18" charset="2"/>
                </a:rPr>
                <a:t>m</a:t>
              </a:r>
            </a:p>
            <a:p>
              <a:pPr>
                <a:spcBef>
                  <a:spcPct val="0"/>
                </a:spcBef>
              </a:pPr>
              <a:r>
                <a:rPr lang="en-US" altLang="en-US" sz="1400" b="0">
                  <a:sym typeface="Symbol" panose="05050102010706020507" pitchFamily="18" charset="2"/>
                </a:rPr>
                <a:t>300 THz</a:t>
              </a:r>
              <a:endParaRPr lang="en-US" altLang="en-US" sz="1400" b="0"/>
            </a:p>
          </p:txBody>
        </p:sp>
        <p:sp>
          <p:nvSpPr>
            <p:cNvPr id="25629" name="Text Box 27"/>
            <p:cNvSpPr txBox="1">
              <a:spLocks noChangeArrowheads="1"/>
            </p:cNvSpPr>
            <p:nvPr/>
          </p:nvSpPr>
          <p:spPr bwMode="auto">
            <a:xfrm>
              <a:off x="4422" y="1726"/>
              <a:ext cx="682" cy="19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spcBef>
                  <a:spcPct val="0"/>
                </a:spcBef>
              </a:pPr>
              <a:r>
                <a:rPr lang="en-US" altLang="en-US" sz="1400" b="0"/>
                <a:t>visible light</a:t>
              </a:r>
            </a:p>
          </p:txBody>
        </p:sp>
        <p:sp>
          <p:nvSpPr>
            <p:cNvPr id="25630" name="Line 28"/>
            <p:cNvSpPr>
              <a:spLocks noChangeShapeType="1"/>
            </p:cNvSpPr>
            <p:nvPr/>
          </p:nvSpPr>
          <p:spPr bwMode="auto">
            <a:xfrm>
              <a:off x="384" y="1576"/>
              <a:ext cx="4896" cy="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1" name="Line 29"/>
            <p:cNvSpPr>
              <a:spLocks noChangeShapeType="1"/>
            </p:cNvSpPr>
            <p:nvPr/>
          </p:nvSpPr>
          <p:spPr bwMode="auto">
            <a:xfrm>
              <a:off x="2865" y="1440"/>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2" name="Line 30"/>
            <p:cNvSpPr>
              <a:spLocks noChangeShapeType="1"/>
            </p:cNvSpPr>
            <p:nvPr/>
          </p:nvSpPr>
          <p:spPr bwMode="auto">
            <a:xfrm>
              <a:off x="1447" y="1440"/>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3" name="Line 31"/>
            <p:cNvSpPr>
              <a:spLocks noChangeShapeType="1"/>
            </p:cNvSpPr>
            <p:nvPr/>
          </p:nvSpPr>
          <p:spPr bwMode="auto">
            <a:xfrm>
              <a:off x="2156" y="1440"/>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4" name="Line 32"/>
            <p:cNvSpPr>
              <a:spLocks noChangeShapeType="1"/>
            </p:cNvSpPr>
            <p:nvPr/>
          </p:nvSpPr>
          <p:spPr bwMode="auto">
            <a:xfrm>
              <a:off x="3574" y="1440"/>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5" name="Line 33"/>
            <p:cNvSpPr>
              <a:spLocks noChangeShapeType="1"/>
            </p:cNvSpPr>
            <p:nvPr/>
          </p:nvSpPr>
          <p:spPr bwMode="auto">
            <a:xfrm>
              <a:off x="4283" y="1440"/>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6" name="Line 34"/>
            <p:cNvSpPr>
              <a:spLocks noChangeShapeType="1"/>
            </p:cNvSpPr>
            <p:nvPr/>
          </p:nvSpPr>
          <p:spPr bwMode="auto">
            <a:xfrm>
              <a:off x="4992" y="1440"/>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7" name="Line 35"/>
            <p:cNvSpPr>
              <a:spLocks noChangeShapeType="1"/>
            </p:cNvSpPr>
            <p:nvPr/>
          </p:nvSpPr>
          <p:spPr bwMode="auto">
            <a:xfrm>
              <a:off x="738" y="1440"/>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8" name="Line 36"/>
            <p:cNvSpPr>
              <a:spLocks noChangeShapeType="1"/>
            </p:cNvSpPr>
            <p:nvPr/>
          </p:nvSpPr>
          <p:spPr bwMode="auto">
            <a:xfrm>
              <a:off x="3219" y="1440"/>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9" name="Line 37"/>
            <p:cNvSpPr>
              <a:spLocks noChangeShapeType="1"/>
            </p:cNvSpPr>
            <p:nvPr/>
          </p:nvSpPr>
          <p:spPr bwMode="auto">
            <a:xfrm>
              <a:off x="384" y="1440"/>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0" name="Line 38"/>
            <p:cNvSpPr>
              <a:spLocks noChangeShapeType="1"/>
            </p:cNvSpPr>
            <p:nvPr/>
          </p:nvSpPr>
          <p:spPr bwMode="auto">
            <a:xfrm>
              <a:off x="4637" y="1440"/>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1" name="Line 39"/>
            <p:cNvSpPr>
              <a:spLocks noChangeShapeType="1"/>
            </p:cNvSpPr>
            <p:nvPr/>
          </p:nvSpPr>
          <p:spPr bwMode="auto">
            <a:xfrm>
              <a:off x="1092" y="1440"/>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2" name="Line 40"/>
            <p:cNvSpPr>
              <a:spLocks noChangeShapeType="1"/>
            </p:cNvSpPr>
            <p:nvPr/>
          </p:nvSpPr>
          <p:spPr bwMode="auto">
            <a:xfrm>
              <a:off x="1801" y="1440"/>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3" name="Line 41"/>
            <p:cNvSpPr>
              <a:spLocks noChangeShapeType="1"/>
            </p:cNvSpPr>
            <p:nvPr/>
          </p:nvSpPr>
          <p:spPr bwMode="auto">
            <a:xfrm>
              <a:off x="2510" y="1440"/>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4" name="Line 42"/>
            <p:cNvSpPr>
              <a:spLocks noChangeShapeType="1"/>
            </p:cNvSpPr>
            <p:nvPr/>
          </p:nvSpPr>
          <p:spPr bwMode="auto">
            <a:xfrm>
              <a:off x="3928" y="1440"/>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5" name="Text Box 43"/>
            <p:cNvSpPr txBox="1">
              <a:spLocks noChangeArrowheads="1"/>
            </p:cNvSpPr>
            <p:nvPr/>
          </p:nvSpPr>
          <p:spPr bwMode="auto">
            <a:xfrm>
              <a:off x="594" y="1728"/>
              <a:ext cx="324" cy="19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a:spcBef>
                  <a:spcPct val="0"/>
                </a:spcBef>
              </a:pPr>
              <a:r>
                <a:rPr lang="en-US" altLang="en-US" sz="1400" b="0"/>
                <a:t>VLF</a:t>
              </a:r>
            </a:p>
          </p:txBody>
        </p:sp>
        <p:sp>
          <p:nvSpPr>
            <p:cNvPr id="25646" name="Text Box 44"/>
            <p:cNvSpPr txBox="1">
              <a:spLocks noChangeArrowheads="1"/>
            </p:cNvSpPr>
            <p:nvPr/>
          </p:nvSpPr>
          <p:spPr bwMode="auto">
            <a:xfrm>
              <a:off x="1176" y="1728"/>
              <a:ext cx="290" cy="19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a:spcBef>
                  <a:spcPct val="0"/>
                </a:spcBef>
              </a:pPr>
              <a:r>
                <a:rPr lang="en-US" altLang="en-US" sz="1400" b="0"/>
                <a:t>LF</a:t>
              </a:r>
            </a:p>
          </p:txBody>
        </p:sp>
        <p:sp>
          <p:nvSpPr>
            <p:cNvPr id="25647" name="Text Box 45"/>
            <p:cNvSpPr txBox="1">
              <a:spLocks noChangeArrowheads="1"/>
            </p:cNvSpPr>
            <p:nvPr/>
          </p:nvSpPr>
          <p:spPr bwMode="auto">
            <a:xfrm>
              <a:off x="1515" y="1728"/>
              <a:ext cx="279" cy="19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a:spcBef>
                  <a:spcPct val="0"/>
                </a:spcBef>
              </a:pPr>
              <a:r>
                <a:rPr lang="en-US" altLang="en-US" sz="1400" b="0"/>
                <a:t>MF</a:t>
              </a:r>
            </a:p>
          </p:txBody>
        </p:sp>
        <p:sp>
          <p:nvSpPr>
            <p:cNvPr id="25648" name="Text Box 46"/>
            <p:cNvSpPr txBox="1">
              <a:spLocks noChangeArrowheads="1"/>
            </p:cNvSpPr>
            <p:nvPr/>
          </p:nvSpPr>
          <p:spPr bwMode="auto">
            <a:xfrm>
              <a:off x="1844" y="1728"/>
              <a:ext cx="265" cy="19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a:spcBef>
                  <a:spcPct val="0"/>
                </a:spcBef>
              </a:pPr>
              <a:r>
                <a:rPr lang="en-US" altLang="en-US" sz="1400" b="0"/>
                <a:t>HF</a:t>
              </a:r>
            </a:p>
          </p:txBody>
        </p:sp>
        <p:sp>
          <p:nvSpPr>
            <p:cNvPr id="25649" name="Text Box 47"/>
            <p:cNvSpPr txBox="1">
              <a:spLocks noChangeArrowheads="1"/>
            </p:cNvSpPr>
            <p:nvPr/>
          </p:nvSpPr>
          <p:spPr bwMode="auto">
            <a:xfrm>
              <a:off x="2189" y="1728"/>
              <a:ext cx="340" cy="19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a:spcBef>
                  <a:spcPct val="0"/>
                </a:spcBef>
              </a:pPr>
              <a:r>
                <a:rPr lang="en-US" altLang="en-US" sz="1400" b="0"/>
                <a:t>VHF</a:t>
              </a:r>
            </a:p>
          </p:txBody>
        </p:sp>
        <p:sp>
          <p:nvSpPr>
            <p:cNvPr id="25650" name="Text Box 48"/>
            <p:cNvSpPr txBox="1">
              <a:spLocks noChangeArrowheads="1"/>
            </p:cNvSpPr>
            <p:nvPr/>
          </p:nvSpPr>
          <p:spPr bwMode="auto">
            <a:xfrm>
              <a:off x="2532" y="1728"/>
              <a:ext cx="346" cy="19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a:spcBef>
                  <a:spcPct val="0"/>
                </a:spcBef>
              </a:pPr>
              <a:r>
                <a:rPr lang="en-US" altLang="en-US" sz="1400" b="0"/>
                <a:t>UHF</a:t>
              </a:r>
            </a:p>
          </p:txBody>
        </p:sp>
        <p:sp>
          <p:nvSpPr>
            <p:cNvPr id="25651" name="Text Box 49"/>
            <p:cNvSpPr txBox="1">
              <a:spLocks noChangeArrowheads="1"/>
            </p:cNvSpPr>
            <p:nvPr/>
          </p:nvSpPr>
          <p:spPr bwMode="auto">
            <a:xfrm>
              <a:off x="2914" y="1728"/>
              <a:ext cx="340" cy="19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a:spcBef>
                  <a:spcPct val="0"/>
                </a:spcBef>
              </a:pPr>
              <a:r>
                <a:rPr lang="en-US" altLang="en-US" sz="1400" b="0"/>
                <a:t>SHF</a:t>
              </a:r>
            </a:p>
          </p:txBody>
        </p:sp>
        <p:sp>
          <p:nvSpPr>
            <p:cNvPr id="25652" name="Text Box 50"/>
            <p:cNvSpPr txBox="1">
              <a:spLocks noChangeArrowheads="1"/>
            </p:cNvSpPr>
            <p:nvPr/>
          </p:nvSpPr>
          <p:spPr bwMode="auto">
            <a:xfrm>
              <a:off x="3259" y="1728"/>
              <a:ext cx="340" cy="19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a:spcBef>
                  <a:spcPct val="0"/>
                </a:spcBef>
              </a:pPr>
              <a:r>
                <a:rPr lang="en-US" altLang="en-US" sz="1400" b="0"/>
                <a:t>EHF</a:t>
              </a:r>
            </a:p>
          </p:txBody>
        </p:sp>
        <p:sp>
          <p:nvSpPr>
            <p:cNvPr id="25653" name="Text Box 51"/>
            <p:cNvSpPr txBox="1">
              <a:spLocks noChangeArrowheads="1"/>
            </p:cNvSpPr>
            <p:nvPr/>
          </p:nvSpPr>
          <p:spPr bwMode="auto">
            <a:xfrm>
              <a:off x="3803" y="1728"/>
              <a:ext cx="494" cy="19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a:spcBef>
                  <a:spcPct val="0"/>
                </a:spcBef>
              </a:pPr>
              <a:r>
                <a:rPr lang="en-US" altLang="en-US" sz="1400" b="0"/>
                <a:t>infrared</a:t>
              </a:r>
            </a:p>
          </p:txBody>
        </p:sp>
        <p:sp>
          <p:nvSpPr>
            <p:cNvPr id="25654" name="Text Box 52"/>
            <p:cNvSpPr txBox="1">
              <a:spLocks noChangeArrowheads="1"/>
            </p:cNvSpPr>
            <p:nvPr/>
          </p:nvSpPr>
          <p:spPr bwMode="auto">
            <a:xfrm>
              <a:off x="5051" y="1728"/>
              <a:ext cx="272" cy="19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a:spcBef>
                  <a:spcPct val="0"/>
                </a:spcBef>
              </a:pPr>
              <a:r>
                <a:rPr lang="en-US" altLang="en-US" sz="1400" b="0"/>
                <a:t>UV</a:t>
              </a:r>
            </a:p>
          </p:txBody>
        </p:sp>
        <p:cxnSp>
          <p:nvCxnSpPr>
            <p:cNvPr id="25655" name="AutoShape 53"/>
            <p:cNvCxnSpPr>
              <a:cxnSpLocks noChangeShapeType="1"/>
              <a:stCxn id="25639" idx="1"/>
              <a:endCxn id="25641" idx="1"/>
            </p:cNvCxnSpPr>
            <p:nvPr/>
          </p:nvCxnSpPr>
          <p:spPr bwMode="auto">
            <a:xfrm>
              <a:off x="384" y="1713"/>
              <a:ext cx="70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56" name="AutoShape 54"/>
            <p:cNvCxnSpPr>
              <a:cxnSpLocks noChangeShapeType="1"/>
              <a:stCxn id="25641" idx="1"/>
              <a:endCxn id="25632" idx="1"/>
            </p:cNvCxnSpPr>
            <p:nvPr/>
          </p:nvCxnSpPr>
          <p:spPr bwMode="auto">
            <a:xfrm>
              <a:off x="1092" y="1713"/>
              <a:ext cx="355" cy="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57" name="AutoShape 55"/>
            <p:cNvCxnSpPr>
              <a:cxnSpLocks noChangeShapeType="1"/>
              <a:stCxn id="25632" idx="1"/>
              <a:endCxn id="25642" idx="1"/>
            </p:cNvCxnSpPr>
            <p:nvPr/>
          </p:nvCxnSpPr>
          <p:spPr bwMode="auto">
            <a:xfrm>
              <a:off x="1447" y="1713"/>
              <a:ext cx="354" cy="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58" name="AutoShape 56"/>
            <p:cNvCxnSpPr>
              <a:cxnSpLocks noChangeShapeType="1"/>
              <a:stCxn id="25642" idx="1"/>
              <a:endCxn id="25633" idx="1"/>
            </p:cNvCxnSpPr>
            <p:nvPr/>
          </p:nvCxnSpPr>
          <p:spPr bwMode="auto">
            <a:xfrm>
              <a:off x="1801" y="1713"/>
              <a:ext cx="355" cy="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59" name="AutoShape 57"/>
            <p:cNvCxnSpPr>
              <a:cxnSpLocks noChangeShapeType="1"/>
              <a:stCxn id="25633" idx="1"/>
              <a:endCxn id="25643" idx="1"/>
            </p:cNvCxnSpPr>
            <p:nvPr/>
          </p:nvCxnSpPr>
          <p:spPr bwMode="auto">
            <a:xfrm>
              <a:off x="2156" y="1713"/>
              <a:ext cx="354" cy="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60" name="AutoShape 58"/>
            <p:cNvCxnSpPr>
              <a:cxnSpLocks noChangeShapeType="1"/>
              <a:stCxn id="25643" idx="1"/>
              <a:endCxn id="25631" idx="1"/>
            </p:cNvCxnSpPr>
            <p:nvPr/>
          </p:nvCxnSpPr>
          <p:spPr bwMode="auto">
            <a:xfrm>
              <a:off x="2510" y="1713"/>
              <a:ext cx="355" cy="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61" name="AutoShape 59"/>
            <p:cNvCxnSpPr>
              <a:cxnSpLocks noChangeShapeType="1"/>
              <a:stCxn id="25631" idx="1"/>
              <a:endCxn id="25638" idx="1"/>
            </p:cNvCxnSpPr>
            <p:nvPr/>
          </p:nvCxnSpPr>
          <p:spPr bwMode="auto">
            <a:xfrm>
              <a:off x="2865" y="1713"/>
              <a:ext cx="354" cy="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62" name="AutoShape 60"/>
            <p:cNvCxnSpPr>
              <a:cxnSpLocks noChangeShapeType="1"/>
              <a:stCxn id="25638" idx="1"/>
              <a:endCxn id="25634" idx="1"/>
            </p:cNvCxnSpPr>
            <p:nvPr/>
          </p:nvCxnSpPr>
          <p:spPr bwMode="auto">
            <a:xfrm>
              <a:off x="3219" y="1713"/>
              <a:ext cx="355" cy="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63" name="AutoShape 61"/>
            <p:cNvCxnSpPr>
              <a:cxnSpLocks noChangeShapeType="1"/>
              <a:stCxn id="25634" idx="1"/>
              <a:endCxn id="25665" idx="1"/>
            </p:cNvCxnSpPr>
            <p:nvPr/>
          </p:nvCxnSpPr>
          <p:spPr bwMode="auto">
            <a:xfrm>
              <a:off x="3574" y="1713"/>
              <a:ext cx="1087" cy="1"/>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64" name="Line 62"/>
            <p:cNvSpPr>
              <a:spLocks noChangeShapeType="1"/>
            </p:cNvSpPr>
            <p:nvPr/>
          </p:nvSpPr>
          <p:spPr bwMode="auto">
            <a:xfrm>
              <a:off x="4856" y="1632"/>
              <a:ext cx="1" cy="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65" name="Line 63"/>
            <p:cNvSpPr>
              <a:spLocks noChangeShapeType="1"/>
            </p:cNvSpPr>
            <p:nvPr/>
          </p:nvSpPr>
          <p:spPr bwMode="auto">
            <a:xfrm>
              <a:off x="4661" y="161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5666" name="AutoShape 64"/>
            <p:cNvCxnSpPr>
              <a:cxnSpLocks noChangeShapeType="1"/>
              <a:stCxn id="25665" idx="1"/>
              <a:endCxn id="25664" idx="1"/>
            </p:cNvCxnSpPr>
            <p:nvPr/>
          </p:nvCxnSpPr>
          <p:spPr bwMode="auto">
            <a:xfrm>
              <a:off x="4661" y="1714"/>
              <a:ext cx="196" cy="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67" name="AutoShape 65"/>
            <p:cNvCxnSpPr>
              <a:cxnSpLocks noChangeShapeType="1"/>
              <a:endCxn id="25664" idx="1"/>
            </p:cNvCxnSpPr>
            <p:nvPr/>
          </p:nvCxnSpPr>
          <p:spPr bwMode="auto">
            <a:xfrm flipH="1" flipV="1">
              <a:off x="4857" y="1714"/>
              <a:ext cx="437" cy="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68" name="AutoShape 66"/>
            <p:cNvCxnSpPr>
              <a:cxnSpLocks noChangeShapeType="1"/>
              <a:stCxn id="25617" idx="0"/>
            </p:cNvCxnSpPr>
            <p:nvPr/>
          </p:nvCxnSpPr>
          <p:spPr bwMode="auto">
            <a:xfrm>
              <a:off x="384" y="912"/>
              <a:ext cx="2032" cy="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69" name="Line 67"/>
            <p:cNvSpPr>
              <a:spLocks noChangeShapeType="1"/>
            </p:cNvSpPr>
            <p:nvPr/>
          </p:nvSpPr>
          <p:spPr bwMode="auto">
            <a:xfrm>
              <a:off x="738" y="8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0" name="Line 68"/>
            <p:cNvSpPr>
              <a:spLocks noChangeShapeType="1"/>
            </p:cNvSpPr>
            <p:nvPr/>
          </p:nvSpPr>
          <p:spPr bwMode="auto">
            <a:xfrm>
              <a:off x="2510" y="8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5671" name="AutoShape 69"/>
            <p:cNvCxnSpPr>
              <a:cxnSpLocks noChangeShapeType="1"/>
              <a:stCxn id="25669" idx="0"/>
            </p:cNvCxnSpPr>
            <p:nvPr/>
          </p:nvCxnSpPr>
          <p:spPr bwMode="auto">
            <a:xfrm>
              <a:off x="738" y="816"/>
              <a:ext cx="1980" cy="1"/>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72" name="AutoShape 70"/>
            <p:cNvCxnSpPr>
              <a:cxnSpLocks noChangeShapeType="1"/>
            </p:cNvCxnSpPr>
            <p:nvPr/>
          </p:nvCxnSpPr>
          <p:spPr bwMode="auto">
            <a:xfrm>
              <a:off x="4560" y="912"/>
              <a:ext cx="336" cy="1"/>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73" name="Text Box 71"/>
            <p:cNvSpPr txBox="1">
              <a:spLocks noChangeArrowheads="1"/>
            </p:cNvSpPr>
            <p:nvPr/>
          </p:nvSpPr>
          <p:spPr bwMode="auto">
            <a:xfrm>
              <a:off x="4224" y="672"/>
              <a:ext cx="1097" cy="19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a:spcBef>
                  <a:spcPct val="0"/>
                </a:spcBef>
              </a:pPr>
              <a:r>
                <a:rPr lang="en-US" altLang="en-US" sz="1400" b="0"/>
                <a:t>optical transmission</a:t>
              </a:r>
            </a:p>
          </p:txBody>
        </p:sp>
        <p:sp>
          <p:nvSpPr>
            <p:cNvPr id="25674" name="Text Box 72"/>
            <p:cNvSpPr txBox="1">
              <a:spLocks noChangeArrowheads="1"/>
            </p:cNvSpPr>
            <p:nvPr/>
          </p:nvSpPr>
          <p:spPr bwMode="auto">
            <a:xfrm>
              <a:off x="1238" y="624"/>
              <a:ext cx="650" cy="19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a:spcBef>
                  <a:spcPct val="0"/>
                </a:spcBef>
              </a:pPr>
              <a:r>
                <a:rPr lang="en-US" altLang="en-US" sz="1400" b="0"/>
                <a:t>coax cable</a:t>
              </a:r>
            </a:p>
          </p:txBody>
        </p:sp>
        <p:sp>
          <p:nvSpPr>
            <p:cNvPr id="25675" name="Text Box 73"/>
            <p:cNvSpPr txBox="1">
              <a:spLocks noChangeArrowheads="1"/>
            </p:cNvSpPr>
            <p:nvPr/>
          </p:nvSpPr>
          <p:spPr bwMode="auto">
            <a:xfrm>
              <a:off x="192" y="624"/>
              <a:ext cx="586" cy="33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a:spcBef>
                  <a:spcPct val="0"/>
                </a:spcBef>
              </a:pPr>
              <a:r>
                <a:rPr lang="en-US" altLang="en-US" sz="1400" b="0"/>
                <a:t>twisted pair</a:t>
              </a:r>
            </a:p>
          </p:txBody>
        </p:sp>
        <p:cxnSp>
          <p:nvCxnSpPr>
            <p:cNvPr id="25676" name="AutoShape 74"/>
            <p:cNvCxnSpPr>
              <a:cxnSpLocks noChangeShapeType="1"/>
              <a:stCxn id="25613" idx="1"/>
              <a:endCxn id="25635" idx="0"/>
            </p:cNvCxnSpPr>
            <p:nvPr/>
          </p:nvCxnSpPr>
          <p:spPr bwMode="auto">
            <a:xfrm>
              <a:off x="4283" y="1185"/>
              <a:ext cx="0" cy="25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77" name="Line 75"/>
            <p:cNvSpPr>
              <a:spLocks noChangeShapeType="1"/>
            </p:cNvSpPr>
            <p:nvPr/>
          </p:nvSpPr>
          <p:spPr bwMode="auto">
            <a:xfrm flipH="1">
              <a:off x="204" y="1710"/>
              <a:ext cx="192"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8" name="Line 76"/>
            <p:cNvSpPr>
              <a:spLocks noChangeShapeType="1"/>
            </p:cNvSpPr>
            <p:nvPr/>
          </p:nvSpPr>
          <p:spPr bwMode="auto">
            <a:xfrm flipH="1">
              <a:off x="192" y="912"/>
              <a:ext cx="192"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606" name="Text Box 77"/>
          <p:cNvSpPr txBox="1">
            <a:spLocks noChangeArrowheads="1"/>
          </p:cNvSpPr>
          <p:nvPr/>
        </p:nvSpPr>
        <p:spPr bwMode="auto">
          <a:xfrm>
            <a:off x="2208213" y="4133850"/>
            <a:ext cx="7772400" cy="2319338"/>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562100" indent="-228600">
              <a:spcBef>
                <a:spcPct val="20000"/>
              </a:spcBef>
              <a:buClr>
                <a:schemeClr val="tx1"/>
              </a:buClr>
              <a:buSzPct val="80000"/>
              <a:buChar char="–"/>
              <a:defRPr>
                <a:solidFill>
                  <a:schemeClr val="tx1"/>
                </a:solidFill>
                <a:latin typeface="Arial" panose="020B0604020202020204" pitchFamily="34" charset="0"/>
                <a:cs typeface="Arial" panose="020B0604020202020204" pitchFamily="34" charset="0"/>
              </a:defRPr>
            </a:lvl4pPr>
            <a:lvl5pPr marL="19812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cs typeface="Arial" panose="020B0604020202020204" pitchFamily="34" charset="0"/>
              </a:defRPr>
            </a:lvl5pPr>
            <a:lvl6pPr marL="24384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cs typeface="Arial" panose="020B0604020202020204" pitchFamily="34" charset="0"/>
              </a:defRPr>
            </a:lvl6pPr>
            <a:lvl7pPr marL="2895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cs typeface="Arial" panose="020B0604020202020204" pitchFamily="34" charset="0"/>
              </a:defRPr>
            </a:lvl7pPr>
            <a:lvl8pPr marL="3352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cs typeface="Arial" panose="020B0604020202020204" pitchFamily="34" charset="0"/>
              </a:defRPr>
            </a:lvl8pPr>
            <a:lvl9pPr marL="3810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VLF = Very Low Frequency			UHF = Ultra High Frequency</a:t>
            </a:r>
          </a:p>
          <a:p>
            <a:pPr eaLnBrk="1" hangingPunct="1"/>
            <a:r>
              <a:rPr lang="en-US" altLang="en-US" sz="1200"/>
              <a:t>LF = Low Frequency 			</a:t>
            </a:r>
            <a:r>
              <a:rPr lang="en-US" altLang="zh-CN" sz="1200"/>
              <a:t>                     </a:t>
            </a:r>
            <a:r>
              <a:rPr lang="en-US" altLang="en-US" sz="1200"/>
              <a:t>SHF = Super High Frequency</a:t>
            </a:r>
          </a:p>
          <a:p>
            <a:pPr eaLnBrk="1" hangingPunct="1"/>
            <a:r>
              <a:rPr lang="en-US" altLang="en-US" sz="1200"/>
              <a:t>MF = Medium Frequency 			EHF = Extra High Frequency	</a:t>
            </a:r>
          </a:p>
          <a:p>
            <a:pPr eaLnBrk="1" hangingPunct="1"/>
            <a:r>
              <a:rPr lang="en-US" altLang="en-US" sz="1200"/>
              <a:t>HF = High Frequency 			UV = Ultraviolet Light</a:t>
            </a:r>
          </a:p>
          <a:p>
            <a:pPr eaLnBrk="1" hangingPunct="1"/>
            <a:r>
              <a:rPr lang="en-US" altLang="en-US" sz="1200"/>
              <a:t>VHF = Very High Frequency</a:t>
            </a:r>
          </a:p>
          <a:p>
            <a:pPr eaLnBrk="1" hangingPunct="1"/>
            <a:endParaRPr lang="en-US" altLang="en-US" sz="1200"/>
          </a:p>
          <a:p>
            <a:pPr eaLnBrk="1" hangingPunct="1"/>
            <a:r>
              <a:rPr lang="en-US" altLang="en-US" sz="1200"/>
              <a:t>Frequency and wave length:</a:t>
            </a:r>
          </a:p>
          <a:p>
            <a:pPr eaLnBrk="1" hangingPunct="1">
              <a:buFont typeface="Wingdings" panose="05000000000000000000" pitchFamily="2" charset="2"/>
              <a:buNone/>
            </a:pPr>
            <a:r>
              <a:rPr lang="en-US" altLang="en-US" sz="1200">
                <a:latin typeface="Symbol" panose="05050102010706020507" pitchFamily="18" charset="2"/>
                <a:sym typeface="Symbol" panose="05050102010706020507" pitchFamily="18" charset="2"/>
              </a:rPr>
              <a:t>	 </a:t>
            </a:r>
            <a:r>
              <a:rPr lang="en-US" altLang="en-US" sz="1200">
                <a:sym typeface="Symbol" panose="05050102010706020507" pitchFamily="18" charset="2"/>
              </a:rPr>
              <a:t>= c/f </a:t>
            </a:r>
          </a:p>
          <a:p>
            <a:pPr eaLnBrk="1" hangingPunct="1">
              <a:buFont typeface="Wingdings" panose="05000000000000000000" pitchFamily="2" charset="2"/>
              <a:buNone/>
            </a:pPr>
            <a:r>
              <a:rPr lang="en-US" altLang="en-US" sz="1200">
                <a:sym typeface="Symbol" panose="05050102010706020507" pitchFamily="18" charset="2"/>
              </a:rPr>
              <a:t>        wave length </a:t>
            </a:r>
            <a:r>
              <a:rPr lang="en-US" altLang="en-US" sz="1200">
                <a:latin typeface="Symbol" panose="05050102010706020507" pitchFamily="18" charset="2"/>
                <a:sym typeface="Symbol" panose="05050102010706020507" pitchFamily="18" charset="2"/>
              </a:rPr>
              <a:t></a:t>
            </a:r>
            <a:r>
              <a:rPr lang="en-US" altLang="en-US" sz="1200">
                <a:sym typeface="Symbol" panose="05050102010706020507" pitchFamily="18" charset="2"/>
              </a:rPr>
              <a:t>, speed of light c  3x10</a:t>
            </a:r>
            <a:r>
              <a:rPr lang="en-US" altLang="en-US" sz="1200" baseline="30000">
                <a:sym typeface="Symbol" panose="05050102010706020507" pitchFamily="18" charset="2"/>
              </a:rPr>
              <a:t>8</a:t>
            </a:r>
            <a:r>
              <a:rPr lang="en-US" altLang="en-US" sz="1200">
                <a:sym typeface="Symbol" panose="05050102010706020507" pitchFamily="18" charset="2"/>
              </a:rPr>
              <a:t>m/s, frequency f</a:t>
            </a:r>
          </a:p>
        </p:txBody>
      </p:sp>
    </p:spTree>
    <p:extLst>
      <p:ext uri="{BB962C8B-B14F-4D97-AF65-F5344CB8AC3E}">
        <p14:creationId xmlns:p14="http://schemas.microsoft.com/office/powerpoint/2010/main" val="236897886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78180"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178181" name="Group 4"/>
          <p:cNvGrpSpPr>
            <a:grpSpLocks/>
          </p:cNvGrpSpPr>
          <p:nvPr/>
        </p:nvGrpSpPr>
        <p:grpSpPr bwMode="auto">
          <a:xfrm>
            <a:off x="2014539" y="773113"/>
            <a:ext cx="738187" cy="474662"/>
            <a:chOff x="309" y="487"/>
            <a:chExt cx="465" cy="299"/>
          </a:xfrm>
        </p:grpSpPr>
        <p:sp>
          <p:nvSpPr>
            <p:cNvPr id="178189"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78190"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178182"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78183"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78184"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78185"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78186" name="Rectangle 11"/>
          <p:cNvSpPr>
            <a:spLocks noChangeArrowheads="1"/>
          </p:cNvSpPr>
          <p:nvPr/>
        </p:nvSpPr>
        <p:spPr bwMode="auto">
          <a:xfrm>
            <a:off x="1752600" y="14478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The power of a signal is 10 mW and the power of the noise is 1 μW; what are the values of SNR and SNR</a:t>
            </a:r>
            <a:r>
              <a:rPr lang="en-US" altLang="en-US" baseline="-25000"/>
              <a:t>dB </a:t>
            </a:r>
            <a:r>
              <a:rPr lang="en-US" altLang="en-US" baseline="0"/>
              <a:t>?</a:t>
            </a:r>
          </a:p>
          <a:p>
            <a:pPr algn="just"/>
            <a:endParaRPr lang="en-US" altLang="en-US" baseline="0"/>
          </a:p>
          <a:p>
            <a:pPr algn="just"/>
            <a:r>
              <a:rPr lang="en-US" altLang="en-US" baseline="0"/>
              <a:t>Solution</a:t>
            </a:r>
          </a:p>
          <a:p>
            <a:pPr algn="just"/>
            <a:r>
              <a:rPr lang="en-US" altLang="en-US" baseline="0"/>
              <a:t>The values of SNR and SNR</a:t>
            </a:r>
            <a:r>
              <a:rPr lang="en-US" altLang="en-US"/>
              <a:t>dB</a:t>
            </a:r>
            <a:r>
              <a:rPr lang="en-US" altLang="en-US" baseline="0"/>
              <a:t> can be calculated as follows:</a:t>
            </a:r>
          </a:p>
        </p:txBody>
      </p:sp>
      <p:sp>
        <p:nvSpPr>
          <p:cNvPr id="178187"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3.31</a:t>
            </a:r>
          </a:p>
        </p:txBody>
      </p:sp>
      <p:pic>
        <p:nvPicPr>
          <p:cNvPr id="178188"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0425" y="4357688"/>
            <a:ext cx="5391150" cy="1052512"/>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33001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80228"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180229" name="Group 4"/>
          <p:cNvGrpSpPr>
            <a:grpSpLocks/>
          </p:cNvGrpSpPr>
          <p:nvPr/>
        </p:nvGrpSpPr>
        <p:grpSpPr bwMode="auto">
          <a:xfrm>
            <a:off x="2014539" y="773113"/>
            <a:ext cx="738187" cy="474662"/>
            <a:chOff x="309" y="487"/>
            <a:chExt cx="465" cy="299"/>
          </a:xfrm>
        </p:grpSpPr>
        <p:sp>
          <p:nvSpPr>
            <p:cNvPr id="180238"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80239"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180230"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80231"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80232"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80233"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80234" name="Rectangle 11"/>
          <p:cNvSpPr>
            <a:spLocks noChangeArrowheads="1"/>
          </p:cNvSpPr>
          <p:nvPr/>
        </p:nvSpPr>
        <p:spPr bwMode="auto">
          <a:xfrm>
            <a:off x="1752600" y="14478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The values of SNR and SNR</a:t>
            </a:r>
            <a:r>
              <a:rPr lang="en-US" altLang="en-US"/>
              <a:t>dB</a:t>
            </a:r>
            <a:r>
              <a:rPr lang="en-US" altLang="en-US" baseline="0"/>
              <a:t> for a noiseless channel are</a:t>
            </a:r>
          </a:p>
        </p:txBody>
      </p:sp>
      <p:sp>
        <p:nvSpPr>
          <p:cNvPr id="180235"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3.32</a:t>
            </a:r>
          </a:p>
        </p:txBody>
      </p:sp>
      <p:pic>
        <p:nvPicPr>
          <p:cNvPr id="18023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6439" y="2811464"/>
            <a:ext cx="3159125" cy="998537"/>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0237" name="Rectangle 15"/>
          <p:cNvSpPr>
            <a:spLocks noChangeArrowheads="1"/>
          </p:cNvSpPr>
          <p:nvPr/>
        </p:nvSpPr>
        <p:spPr bwMode="auto">
          <a:xfrm>
            <a:off x="1752600" y="4205288"/>
            <a:ext cx="8534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We can never achieve this ratio in real life; it is an ideal.</a:t>
            </a:r>
          </a:p>
        </p:txBody>
      </p:sp>
    </p:spTree>
    <p:extLst>
      <p:ext uri="{BB962C8B-B14F-4D97-AF65-F5344CB8AC3E}">
        <p14:creationId xmlns:p14="http://schemas.microsoft.com/office/powerpoint/2010/main" val="98571619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Line 2"/>
          <p:cNvSpPr>
            <a:spLocks noChangeShapeType="1"/>
          </p:cNvSpPr>
          <p:nvPr/>
        </p:nvSpPr>
        <p:spPr bwMode="auto">
          <a:xfrm>
            <a:off x="1676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76" name="Line 3"/>
          <p:cNvSpPr>
            <a:spLocks noChangeShapeType="1"/>
          </p:cNvSpPr>
          <p:nvPr/>
        </p:nvSpPr>
        <p:spPr bwMode="auto">
          <a:xfrm>
            <a:off x="1676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77" name="Text Box 4"/>
          <p:cNvSpPr txBox="1">
            <a:spLocks noChangeArrowheads="1"/>
          </p:cNvSpPr>
          <p:nvPr/>
        </p:nvSpPr>
        <p:spPr bwMode="auto">
          <a:xfrm>
            <a:off x="1828801" y="457200"/>
            <a:ext cx="672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3.30  </a:t>
            </a:r>
            <a:r>
              <a:rPr lang="en-US" altLang="en-US" sz="2000" baseline="0"/>
              <a:t>Two cases of SNR: a high SNR and a low SNR</a:t>
            </a:r>
          </a:p>
        </p:txBody>
      </p:sp>
      <p:sp>
        <p:nvSpPr>
          <p:cNvPr id="182278"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8227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4" y="1406526"/>
            <a:ext cx="8281987" cy="476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805697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2818" name="Rectangle 2"/>
          <p:cNvSpPr>
            <a:spLocks noChangeArrowheads="1"/>
          </p:cNvSpPr>
          <p:nvPr/>
        </p:nvSpPr>
        <p:spPr bwMode="auto">
          <a:xfrm>
            <a:off x="152400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tLang="en-US" sz="3200">
              <a:effectLst>
                <a:outerShdw blurRad="38100" dist="38100" dir="2700000" algn="tl">
                  <a:srgbClr val="FFFFFF"/>
                </a:outerShdw>
              </a:effectLst>
            </a:endParaRPr>
          </a:p>
        </p:txBody>
      </p:sp>
      <p:sp>
        <p:nvSpPr>
          <p:cNvPr id="802819" name="Text Box 3"/>
          <p:cNvSpPr txBox="1">
            <a:spLocks noChangeArrowheads="1"/>
          </p:cNvSpPr>
          <p:nvPr/>
        </p:nvSpPr>
        <p:spPr bwMode="auto">
          <a:xfrm>
            <a:off x="1752600" y="76201"/>
            <a:ext cx="46741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200">
                <a:effectLst>
                  <a:outerShdw blurRad="38100" dist="38100" dir="2700000" algn="tl">
                    <a:srgbClr val="C0C0C0"/>
                  </a:outerShdw>
                </a:effectLst>
                <a:latin typeface="Times" panose="02020603050405020304" pitchFamily="18" charset="0"/>
              </a:rPr>
              <a:t>3-5   DATA RATE LIMITS</a:t>
            </a:r>
          </a:p>
        </p:txBody>
      </p:sp>
      <p:sp>
        <p:nvSpPr>
          <p:cNvPr id="184325"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sz="1800" i="0" baseline="0"/>
          </a:p>
        </p:txBody>
      </p:sp>
      <p:sp>
        <p:nvSpPr>
          <p:cNvPr id="802821" name="Rectangle 5"/>
          <p:cNvSpPr>
            <a:spLocks noChangeArrowheads="1"/>
          </p:cNvSpPr>
          <p:nvPr/>
        </p:nvSpPr>
        <p:spPr bwMode="auto">
          <a:xfrm>
            <a:off x="1600200" y="1591786"/>
            <a:ext cx="86106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a:effectLst>
                  <a:outerShdw blurRad="38100" dist="38100" dir="2700000" algn="tl">
                    <a:srgbClr val="C0C0C0"/>
                  </a:outerShdw>
                </a:effectLst>
              </a:rPr>
              <a:t>A very important consideration in data communications is how fast we can send data, in bits per second, over a channel. Data rate depends on three factors:</a:t>
            </a:r>
          </a:p>
          <a:p>
            <a:pPr algn="just" eaLnBrk="1" hangingPunct="1">
              <a:defRPr/>
            </a:pPr>
            <a:r>
              <a:rPr lang="en-US" altLang="en-US">
                <a:solidFill>
                  <a:schemeClr val="hlink"/>
                </a:solidFill>
                <a:effectLst>
                  <a:outerShdw blurRad="38100" dist="38100" dir="2700000" algn="tl">
                    <a:srgbClr val="C0C0C0"/>
                  </a:outerShdw>
                </a:effectLst>
              </a:rPr>
              <a:t>   1.</a:t>
            </a:r>
            <a:r>
              <a:rPr lang="en-US" altLang="en-US">
                <a:effectLst>
                  <a:outerShdw blurRad="38100" dist="38100" dir="2700000" algn="tl">
                    <a:srgbClr val="C0C0C0"/>
                  </a:outerShdw>
                </a:effectLst>
              </a:rPr>
              <a:t> The bandwidth available</a:t>
            </a:r>
          </a:p>
          <a:p>
            <a:pPr algn="just" eaLnBrk="1" hangingPunct="1">
              <a:defRPr/>
            </a:pPr>
            <a:r>
              <a:rPr lang="en-US" altLang="en-US">
                <a:solidFill>
                  <a:schemeClr val="hlink"/>
                </a:solidFill>
                <a:effectLst>
                  <a:outerShdw blurRad="38100" dist="38100" dir="2700000" algn="tl">
                    <a:srgbClr val="C0C0C0"/>
                  </a:outerShdw>
                </a:effectLst>
              </a:rPr>
              <a:t>   2.</a:t>
            </a:r>
            <a:r>
              <a:rPr lang="en-US" altLang="en-US">
                <a:effectLst>
                  <a:outerShdw blurRad="38100" dist="38100" dir="2700000" algn="tl">
                    <a:srgbClr val="C0C0C0"/>
                  </a:outerShdw>
                </a:effectLst>
              </a:rPr>
              <a:t> The level of the signals we use</a:t>
            </a:r>
          </a:p>
          <a:p>
            <a:pPr algn="just" eaLnBrk="1" hangingPunct="1">
              <a:defRPr/>
            </a:pPr>
            <a:r>
              <a:rPr lang="en-US" altLang="en-US">
                <a:solidFill>
                  <a:schemeClr val="hlink"/>
                </a:solidFill>
                <a:effectLst>
                  <a:outerShdw blurRad="38100" dist="38100" dir="2700000" algn="tl">
                    <a:srgbClr val="C0C0C0"/>
                  </a:outerShdw>
                </a:effectLst>
              </a:rPr>
              <a:t>   3</a:t>
            </a:r>
            <a:r>
              <a:rPr lang="en-US" altLang="en-US">
                <a:effectLst>
                  <a:outerShdw blurRad="38100" dist="38100" dir="2700000" algn="tl">
                    <a:srgbClr val="C0C0C0"/>
                  </a:outerShdw>
                </a:effectLst>
              </a:rPr>
              <a:t>. The quality of the channel (the level of noise)</a:t>
            </a:r>
          </a:p>
        </p:txBody>
      </p:sp>
      <p:sp>
        <p:nvSpPr>
          <p:cNvPr id="184327" name="Rectangle 6"/>
          <p:cNvSpPr>
            <a:spLocks noChangeArrowheads="1"/>
          </p:cNvSpPr>
          <p:nvPr/>
        </p:nvSpPr>
        <p:spPr bwMode="auto">
          <a:xfrm>
            <a:off x="1676400" y="4819651"/>
            <a:ext cx="5715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en-US" altLang="en-US" sz="2400" i="0" baseline="0">
                <a:solidFill>
                  <a:srgbClr val="0033CC"/>
                </a:solidFill>
              </a:rPr>
              <a:t>Noiseless Channel: Nyquist Bit Rate</a:t>
            </a:r>
            <a:r>
              <a:rPr lang="fr-FR" altLang="en-US" sz="2400" i="0" baseline="0">
                <a:solidFill>
                  <a:srgbClr val="0033CC"/>
                </a:solidFill>
              </a:rPr>
              <a:t/>
            </a:r>
            <a:br>
              <a:rPr lang="fr-FR" altLang="en-US" sz="2400" i="0" baseline="0">
                <a:solidFill>
                  <a:srgbClr val="0033CC"/>
                </a:solidFill>
              </a:rPr>
            </a:br>
            <a:r>
              <a:rPr lang="fr-FR" altLang="en-US" sz="2400" i="0" baseline="0">
                <a:solidFill>
                  <a:srgbClr val="0033CC"/>
                </a:solidFill>
              </a:rPr>
              <a:t>Noisy Channel: Shannon Capacity</a:t>
            </a:r>
            <a:br>
              <a:rPr lang="fr-FR" altLang="en-US" sz="2400" i="0" baseline="0">
                <a:solidFill>
                  <a:srgbClr val="0033CC"/>
                </a:solidFill>
              </a:rPr>
            </a:br>
            <a:r>
              <a:rPr lang="en-US" altLang="en-US" sz="2400" i="0" baseline="0">
                <a:solidFill>
                  <a:srgbClr val="0033CC"/>
                </a:solidFill>
              </a:rPr>
              <a:t>Using Both Limits</a:t>
            </a:r>
          </a:p>
        </p:txBody>
      </p:sp>
      <p:sp>
        <p:nvSpPr>
          <p:cNvPr id="802823" name="Text Box 7"/>
          <p:cNvSpPr txBox="1">
            <a:spLocks noChangeArrowheads="1"/>
          </p:cNvSpPr>
          <p:nvPr/>
        </p:nvSpPr>
        <p:spPr bwMode="auto">
          <a:xfrm>
            <a:off x="2556308" y="4343400"/>
            <a:ext cx="31280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altLang="en-US" u="sng">
                <a:solidFill>
                  <a:schemeClr val="hlink"/>
                </a:solidFill>
                <a:effectLst>
                  <a:outerShdw blurRad="38100" dist="38100" dir="2700000" algn="tl">
                    <a:srgbClr val="C0C0C0"/>
                  </a:outerShdw>
                </a:effectLst>
              </a:rPr>
              <a:t>Topics discussed in this section:</a:t>
            </a:r>
          </a:p>
        </p:txBody>
      </p:sp>
    </p:spTree>
    <p:extLst>
      <p:ext uri="{BB962C8B-B14F-4D97-AF65-F5344CB8AC3E}">
        <p14:creationId xmlns:p14="http://schemas.microsoft.com/office/powerpoint/2010/main" val="12587857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86372"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86373"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86374"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86375"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86376"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86377"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86378" name="Line 9"/>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379" name="Line 10"/>
          <p:cNvSpPr>
            <a:spLocks noChangeShapeType="1"/>
          </p:cNvSpPr>
          <p:nvPr/>
        </p:nvSpPr>
        <p:spPr bwMode="auto">
          <a:xfrm>
            <a:off x="1982788" y="4267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380" name="Rectangle 11"/>
          <p:cNvSpPr>
            <a:spLocks noChangeArrowheads="1"/>
          </p:cNvSpPr>
          <p:nvPr/>
        </p:nvSpPr>
        <p:spPr bwMode="auto">
          <a:xfrm>
            <a:off x="2019300" y="30638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Increasing the levels of a signal may reduce the reliability of the system.</a:t>
            </a:r>
          </a:p>
        </p:txBody>
      </p:sp>
      <p:grpSp>
        <p:nvGrpSpPr>
          <p:cNvPr id="186381" name="Group 12"/>
          <p:cNvGrpSpPr>
            <a:grpSpLocks/>
          </p:cNvGrpSpPr>
          <p:nvPr/>
        </p:nvGrpSpPr>
        <p:grpSpPr bwMode="auto">
          <a:xfrm>
            <a:off x="1981200" y="2286000"/>
            <a:ext cx="1143000" cy="566738"/>
            <a:chOff x="1200" y="1248"/>
            <a:chExt cx="720" cy="357"/>
          </a:xfrm>
        </p:grpSpPr>
        <p:pic>
          <p:nvPicPr>
            <p:cNvPr id="18638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383"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extLst>
      <p:ext uri="{BB962C8B-B14F-4D97-AF65-F5344CB8AC3E}">
        <p14:creationId xmlns:p14="http://schemas.microsoft.com/office/powerpoint/2010/main" val="76238838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88420"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188421" name="Group 4"/>
          <p:cNvGrpSpPr>
            <a:grpSpLocks/>
          </p:cNvGrpSpPr>
          <p:nvPr/>
        </p:nvGrpSpPr>
        <p:grpSpPr bwMode="auto">
          <a:xfrm>
            <a:off x="2014539" y="773113"/>
            <a:ext cx="738187" cy="474662"/>
            <a:chOff x="309" y="487"/>
            <a:chExt cx="465" cy="299"/>
          </a:xfrm>
        </p:grpSpPr>
        <p:sp>
          <p:nvSpPr>
            <p:cNvPr id="188428"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88429"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188422"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88423"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88424"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88425"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88426" name="Rectangle 11"/>
          <p:cNvSpPr>
            <a:spLocks noChangeArrowheads="1"/>
          </p:cNvSpPr>
          <p:nvPr/>
        </p:nvSpPr>
        <p:spPr bwMode="auto">
          <a:xfrm>
            <a:off x="1752600" y="1447800"/>
            <a:ext cx="85344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Does the </a:t>
            </a:r>
            <a:r>
              <a:rPr lang="en-US" altLang="en-US" baseline="0">
                <a:solidFill>
                  <a:schemeClr val="hlink"/>
                </a:solidFill>
              </a:rPr>
              <a:t>Nyquist theorem</a:t>
            </a:r>
            <a:r>
              <a:rPr lang="en-US" altLang="en-US" baseline="0"/>
              <a:t> bit rate agree with the intuitive bit rate described in baseband transmission?</a:t>
            </a:r>
          </a:p>
          <a:p>
            <a:pPr algn="just"/>
            <a:endParaRPr lang="en-US" altLang="en-US" baseline="0"/>
          </a:p>
          <a:p>
            <a:pPr algn="just"/>
            <a:r>
              <a:rPr lang="en-US" altLang="en-US" baseline="0">
                <a:solidFill>
                  <a:schemeClr val="hlink"/>
                </a:solidFill>
              </a:rPr>
              <a:t>Solution</a:t>
            </a:r>
          </a:p>
          <a:p>
            <a:pPr algn="just"/>
            <a:r>
              <a:rPr lang="en-US" altLang="en-US" baseline="0"/>
              <a:t>They match when we have only two levels. We said, in baseband transmission, the bit rate is 2 times the bandwidth if we use only the first harmonic in the worst case. However, the Nyquist formula is more general than what we derived intuitively; it can be applied to baseband transmission and modulation. Also, it can be applied when we have two or more levels of signals.</a:t>
            </a:r>
          </a:p>
        </p:txBody>
      </p:sp>
      <p:sp>
        <p:nvSpPr>
          <p:cNvPr id="188427"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3.33</a:t>
            </a:r>
          </a:p>
        </p:txBody>
      </p:sp>
    </p:spTree>
    <p:extLst>
      <p:ext uri="{BB962C8B-B14F-4D97-AF65-F5344CB8AC3E}">
        <p14:creationId xmlns:p14="http://schemas.microsoft.com/office/powerpoint/2010/main" val="62104279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0468"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190469" name="Group 4"/>
          <p:cNvGrpSpPr>
            <a:grpSpLocks/>
          </p:cNvGrpSpPr>
          <p:nvPr/>
        </p:nvGrpSpPr>
        <p:grpSpPr bwMode="auto">
          <a:xfrm>
            <a:off x="2014539" y="773113"/>
            <a:ext cx="738187" cy="474662"/>
            <a:chOff x="309" y="487"/>
            <a:chExt cx="465" cy="299"/>
          </a:xfrm>
        </p:grpSpPr>
        <p:sp>
          <p:nvSpPr>
            <p:cNvPr id="190477"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0478"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190470"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0471"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0472"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0473"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90474" name="Rectangle 11"/>
          <p:cNvSpPr>
            <a:spLocks noChangeArrowheads="1"/>
          </p:cNvSpPr>
          <p:nvPr/>
        </p:nvSpPr>
        <p:spPr bwMode="auto">
          <a:xfrm>
            <a:off x="1752600" y="1447800"/>
            <a:ext cx="8534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Consider a noiseless channel with a bandwidth of 3000 Hz transmitting a signal with two signal levels. The maximum bit rate can be calculated as</a:t>
            </a:r>
          </a:p>
        </p:txBody>
      </p:sp>
      <p:sp>
        <p:nvSpPr>
          <p:cNvPr id="190475"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3.34</a:t>
            </a:r>
          </a:p>
        </p:txBody>
      </p:sp>
      <p:pic>
        <p:nvPicPr>
          <p:cNvPr id="190476"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2714" y="3252789"/>
            <a:ext cx="4346575" cy="3508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153049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2516"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192517" name="Group 4"/>
          <p:cNvGrpSpPr>
            <a:grpSpLocks/>
          </p:cNvGrpSpPr>
          <p:nvPr/>
        </p:nvGrpSpPr>
        <p:grpSpPr bwMode="auto">
          <a:xfrm>
            <a:off x="2014539" y="773113"/>
            <a:ext cx="738187" cy="474662"/>
            <a:chOff x="309" y="487"/>
            <a:chExt cx="465" cy="299"/>
          </a:xfrm>
        </p:grpSpPr>
        <p:sp>
          <p:nvSpPr>
            <p:cNvPr id="192525"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2526"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192518"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2519"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2520"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2521"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92522" name="Rectangle 11"/>
          <p:cNvSpPr>
            <a:spLocks noChangeArrowheads="1"/>
          </p:cNvSpPr>
          <p:nvPr/>
        </p:nvSpPr>
        <p:spPr bwMode="auto">
          <a:xfrm>
            <a:off x="1752600" y="1370014"/>
            <a:ext cx="85344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Consider the same noiseless channel transmitting a signal with four signal levels (for each level, we send 2 bits). The maximum bit rate can be calculated as</a:t>
            </a:r>
          </a:p>
        </p:txBody>
      </p:sp>
      <p:sp>
        <p:nvSpPr>
          <p:cNvPr id="192523"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3.35</a:t>
            </a:r>
          </a:p>
        </p:txBody>
      </p:sp>
      <p:pic>
        <p:nvPicPr>
          <p:cNvPr id="19252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9939" y="3244850"/>
            <a:ext cx="5570537" cy="36830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331675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4564"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194565" name="Group 4"/>
          <p:cNvGrpSpPr>
            <a:grpSpLocks/>
          </p:cNvGrpSpPr>
          <p:nvPr/>
        </p:nvGrpSpPr>
        <p:grpSpPr bwMode="auto">
          <a:xfrm>
            <a:off x="2014539" y="773113"/>
            <a:ext cx="738187" cy="474662"/>
            <a:chOff x="309" y="487"/>
            <a:chExt cx="465" cy="299"/>
          </a:xfrm>
        </p:grpSpPr>
        <p:sp>
          <p:nvSpPr>
            <p:cNvPr id="194574"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4575"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194566"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4567"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4568"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4569"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94570" name="Rectangle 11"/>
          <p:cNvSpPr>
            <a:spLocks noChangeArrowheads="1"/>
          </p:cNvSpPr>
          <p:nvPr/>
        </p:nvSpPr>
        <p:spPr bwMode="auto">
          <a:xfrm>
            <a:off x="1752600" y="1447801"/>
            <a:ext cx="85344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We need to send 265 kbps over a noiseless channel with a bandwidth of 20 kHz. How many signal levels do we need?</a:t>
            </a:r>
          </a:p>
          <a:p>
            <a:pPr algn="just"/>
            <a:r>
              <a:rPr lang="en-US" altLang="en-US" baseline="0">
                <a:solidFill>
                  <a:schemeClr val="hlink"/>
                </a:solidFill>
              </a:rPr>
              <a:t>Solution</a:t>
            </a:r>
          </a:p>
          <a:p>
            <a:pPr algn="just"/>
            <a:r>
              <a:rPr lang="en-US" altLang="en-US" baseline="0"/>
              <a:t>We can use the Nyquist formula as shown:</a:t>
            </a:r>
          </a:p>
        </p:txBody>
      </p:sp>
      <p:sp>
        <p:nvSpPr>
          <p:cNvPr id="194571"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3.36</a:t>
            </a:r>
          </a:p>
        </p:txBody>
      </p:sp>
      <p:pic>
        <p:nvPicPr>
          <p:cNvPr id="19457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76" y="3810000"/>
            <a:ext cx="5427663" cy="75565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573" name="Rectangle 15"/>
          <p:cNvSpPr>
            <a:spLocks noChangeArrowheads="1"/>
          </p:cNvSpPr>
          <p:nvPr/>
        </p:nvSpPr>
        <p:spPr bwMode="auto">
          <a:xfrm>
            <a:off x="1676400" y="4648201"/>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Since this result is not a power of 2, we need to either increase the number of levels or reduce the bit rate. If we have 128 levels, the bit rate is 280 kbps. If we have 64 levels, the bit rate is 240 kbps.</a:t>
            </a:r>
          </a:p>
        </p:txBody>
      </p:sp>
    </p:spTree>
    <p:extLst>
      <p:ext uri="{BB962C8B-B14F-4D97-AF65-F5344CB8AC3E}">
        <p14:creationId xmlns:p14="http://schemas.microsoft.com/office/powerpoint/2010/main" val="321804930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6612"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196613" name="Group 4"/>
          <p:cNvGrpSpPr>
            <a:grpSpLocks/>
          </p:cNvGrpSpPr>
          <p:nvPr/>
        </p:nvGrpSpPr>
        <p:grpSpPr bwMode="auto">
          <a:xfrm>
            <a:off x="2014539" y="773113"/>
            <a:ext cx="738187" cy="474662"/>
            <a:chOff x="309" y="487"/>
            <a:chExt cx="465" cy="299"/>
          </a:xfrm>
        </p:grpSpPr>
        <p:sp>
          <p:nvSpPr>
            <p:cNvPr id="196622"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6623"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196614"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6615"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6616"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6617"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96618" name="Rectangle 11"/>
          <p:cNvSpPr>
            <a:spLocks noChangeArrowheads="1"/>
          </p:cNvSpPr>
          <p:nvPr/>
        </p:nvSpPr>
        <p:spPr bwMode="auto">
          <a:xfrm>
            <a:off x="1752600" y="1371601"/>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Consider an extremely noisy channel in which the value of the signal-to-noise ratio is almost zero. In other words, the noise is so strong that the signal is faint. For this channel the capacity C is calculated as</a:t>
            </a:r>
          </a:p>
        </p:txBody>
      </p:sp>
      <p:sp>
        <p:nvSpPr>
          <p:cNvPr id="196619"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3.37</a:t>
            </a:r>
          </a:p>
        </p:txBody>
      </p:sp>
      <p:pic>
        <p:nvPicPr>
          <p:cNvPr id="19662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3676" y="3476626"/>
            <a:ext cx="6723063" cy="3333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6621" name="Rectangle 17"/>
          <p:cNvSpPr>
            <a:spLocks noChangeArrowheads="1"/>
          </p:cNvSpPr>
          <p:nvPr/>
        </p:nvSpPr>
        <p:spPr bwMode="auto">
          <a:xfrm>
            <a:off x="1752600" y="4189414"/>
            <a:ext cx="85344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This means that the capacity of this channel is zero regardless of the bandwidth. In other words, we cannot receive any data through this channel.</a:t>
            </a:r>
          </a:p>
        </p:txBody>
      </p:sp>
    </p:spTree>
    <p:extLst>
      <p:ext uri="{BB962C8B-B14F-4D97-AF65-F5344CB8AC3E}">
        <p14:creationId xmlns:p14="http://schemas.microsoft.com/office/powerpoint/2010/main" val="3341316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bwMode="auto">
          <a:xfrm>
            <a:off x="1981200" y="274638"/>
            <a:ext cx="82296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eaLnBrk="1" hangingPunct="1"/>
            <a:r>
              <a:rPr lang="en-GB" altLang="zh-CN" sz="2400">
                <a:solidFill>
                  <a:srgbClr val="FF3300"/>
                </a:solidFill>
              </a:rPr>
              <a:t>Introduction to communications</a:t>
            </a:r>
            <a:endParaRPr lang="en-US" altLang="en-US" sz="2400">
              <a:solidFill>
                <a:srgbClr val="FF3300"/>
              </a:solidFill>
            </a:endParaRPr>
          </a:p>
        </p:txBody>
      </p:sp>
      <p:sp>
        <p:nvSpPr>
          <p:cNvPr id="26628" name="Rectangle 3"/>
          <p:cNvSpPr>
            <a:spLocks noGrp="1" noChangeArrowheads="1"/>
          </p:cNvSpPr>
          <p:nvPr>
            <p:ph type="body" idx="1"/>
          </p:nvPr>
        </p:nvSpPr>
        <p:spPr>
          <a:xfrm>
            <a:off x="1847851" y="1052513"/>
            <a:ext cx="8424863" cy="5040312"/>
          </a:xfrm>
        </p:spPr>
        <p:txBody>
          <a:bodyPr/>
          <a:lstStyle/>
          <a:p>
            <a:pPr eaLnBrk="1" hangingPunct="1">
              <a:buClr>
                <a:srgbClr val="FF3300"/>
              </a:buClr>
              <a:buFont typeface="Wingdings" panose="05000000000000000000" pitchFamily="2" charset="2"/>
              <a:buChar char="Ø"/>
            </a:pPr>
            <a:r>
              <a:rPr lang="en-GB" altLang="en-US" sz="2400">
                <a:solidFill>
                  <a:srgbClr val="0000FF"/>
                </a:solidFill>
              </a:rPr>
              <a:t>Basic digital communications system</a:t>
            </a:r>
            <a:endParaRPr lang="en-GB" altLang="zh-CN" sz="2400">
              <a:solidFill>
                <a:srgbClr val="0000FF"/>
              </a:solidFill>
              <a:ea typeface="SimSun" panose="02010600030101010101" pitchFamily="2" charset="-122"/>
            </a:endParaRPr>
          </a:p>
          <a:p>
            <a:pPr lvl="1" eaLnBrk="1" hangingPunct="1">
              <a:buFontTx/>
              <a:buNone/>
            </a:pPr>
            <a:r>
              <a:rPr lang="en-GB" altLang="en-US" smtClean="0">
                <a:solidFill>
                  <a:srgbClr val="0000FF"/>
                </a:solidFill>
              </a:rPr>
              <a:t>Signals processing </a:t>
            </a:r>
          </a:p>
          <a:p>
            <a:pPr lvl="2" eaLnBrk="1" hangingPunct="1"/>
            <a:r>
              <a:rPr lang="en-GB" altLang="en-US" smtClean="0">
                <a:solidFill>
                  <a:srgbClr val="0000FF"/>
                </a:solidFill>
              </a:rPr>
              <a:t>Source encoding/decoding</a:t>
            </a:r>
          </a:p>
          <a:p>
            <a:pPr lvl="3" eaLnBrk="1" hangingPunct="1"/>
            <a:r>
              <a:rPr lang="en-GB" altLang="en-US" smtClean="0">
                <a:solidFill>
                  <a:srgbClr val="0000FF"/>
                </a:solidFill>
              </a:rPr>
              <a:t>Reduction of redundancy</a:t>
            </a:r>
          </a:p>
          <a:p>
            <a:pPr lvl="2" eaLnBrk="1" hangingPunct="1"/>
            <a:r>
              <a:rPr lang="en-GB" altLang="en-US" smtClean="0">
                <a:solidFill>
                  <a:srgbClr val="0000FF"/>
                </a:solidFill>
              </a:rPr>
              <a:t>Encryption /decryption</a:t>
            </a:r>
          </a:p>
          <a:p>
            <a:pPr lvl="3" eaLnBrk="1" hangingPunct="1"/>
            <a:r>
              <a:rPr lang="en-GB" altLang="en-US" smtClean="0">
                <a:solidFill>
                  <a:srgbClr val="0000FF"/>
                </a:solidFill>
              </a:rPr>
              <a:t>Security and privacy</a:t>
            </a:r>
          </a:p>
          <a:p>
            <a:pPr lvl="2" eaLnBrk="1" hangingPunct="1"/>
            <a:r>
              <a:rPr lang="en-GB" altLang="en-US" smtClean="0">
                <a:solidFill>
                  <a:srgbClr val="0000FF"/>
                </a:solidFill>
              </a:rPr>
              <a:t>Channel encoding/decoding </a:t>
            </a:r>
          </a:p>
          <a:p>
            <a:pPr lvl="3" eaLnBrk="1" hangingPunct="1"/>
            <a:r>
              <a:rPr lang="en-GB" altLang="en-US" smtClean="0">
                <a:solidFill>
                  <a:srgbClr val="0000FF"/>
                </a:solidFill>
              </a:rPr>
              <a:t>Anti-interferences</a:t>
            </a:r>
          </a:p>
          <a:p>
            <a:pPr lvl="2" eaLnBrk="1" hangingPunct="1"/>
            <a:r>
              <a:rPr lang="en-GB" altLang="en-US" smtClean="0">
                <a:solidFill>
                  <a:srgbClr val="0000FF"/>
                </a:solidFill>
              </a:rPr>
              <a:t>Modulation/demodulations</a:t>
            </a:r>
          </a:p>
          <a:p>
            <a:pPr lvl="3" eaLnBrk="1" hangingPunct="1"/>
            <a:r>
              <a:rPr lang="en-GB" altLang="en-US" smtClean="0">
                <a:solidFill>
                  <a:srgbClr val="0000FF"/>
                </a:solidFill>
              </a:rPr>
              <a:t>Channel adaptation and sharing</a:t>
            </a:r>
            <a:endParaRPr lang="en-GB" altLang="zh-CN" smtClean="0">
              <a:solidFill>
                <a:srgbClr val="0000FF"/>
              </a:solidFill>
              <a:ea typeface="SimSun" panose="02010600030101010101" pitchFamily="2" charset="-122"/>
            </a:endParaRPr>
          </a:p>
          <a:p>
            <a:pPr lvl="1" eaLnBrk="1" hangingPunct="1">
              <a:buFontTx/>
              <a:buNone/>
            </a:pPr>
            <a:r>
              <a:rPr lang="en-GB" altLang="en-US" smtClean="0">
                <a:solidFill>
                  <a:srgbClr val="0000FF"/>
                </a:solidFill>
              </a:rPr>
              <a:t>Basic digital communications system</a:t>
            </a:r>
          </a:p>
          <a:p>
            <a:pPr lvl="2" eaLnBrk="1" hangingPunct="1"/>
            <a:r>
              <a:rPr lang="en-GB" altLang="en-US" smtClean="0">
                <a:solidFill>
                  <a:srgbClr val="0000FF"/>
                </a:solidFill>
              </a:rPr>
              <a:t>Shown in the picture next slide</a:t>
            </a:r>
            <a:endParaRPr lang="en-GB" altLang="en-US" smtClean="0"/>
          </a:p>
          <a:p>
            <a:pPr lvl="1" eaLnBrk="1" hangingPunct="1"/>
            <a:endParaRPr lang="en-GB" altLang="en-US" smtClean="0">
              <a:solidFill>
                <a:srgbClr val="0000FF"/>
              </a:solidFill>
            </a:endParaRPr>
          </a:p>
          <a:p>
            <a:pPr eaLnBrk="1" hangingPunct="1"/>
            <a:endParaRPr lang="en-US" altLang="en-US" sz="2400">
              <a:solidFill>
                <a:srgbClr val="0000FF"/>
              </a:solidFill>
            </a:endParaRPr>
          </a:p>
        </p:txBody>
      </p:sp>
    </p:spTree>
    <p:extLst>
      <p:ext uri="{BB962C8B-B14F-4D97-AF65-F5344CB8AC3E}">
        <p14:creationId xmlns:p14="http://schemas.microsoft.com/office/powerpoint/2010/main" val="337737378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8660"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198661" name="Group 4"/>
          <p:cNvGrpSpPr>
            <a:grpSpLocks/>
          </p:cNvGrpSpPr>
          <p:nvPr/>
        </p:nvGrpSpPr>
        <p:grpSpPr bwMode="auto">
          <a:xfrm>
            <a:off x="2014539" y="773113"/>
            <a:ext cx="738187" cy="474662"/>
            <a:chOff x="309" y="487"/>
            <a:chExt cx="465" cy="299"/>
          </a:xfrm>
        </p:grpSpPr>
        <p:sp>
          <p:nvSpPr>
            <p:cNvPr id="198670"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8671"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198662"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8663"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8664"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8665"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98666" name="Rectangle 11"/>
          <p:cNvSpPr>
            <a:spLocks noChangeArrowheads="1"/>
          </p:cNvSpPr>
          <p:nvPr/>
        </p:nvSpPr>
        <p:spPr bwMode="auto">
          <a:xfrm>
            <a:off x="1752600" y="1231901"/>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We can calculate the theoretical highest bit rate of a regular telephone line. A telephone line normally has a bandwidth of 3000. The signal-to-noise ratio is usually 3162. For this channel the capacity is calculated as</a:t>
            </a:r>
          </a:p>
        </p:txBody>
      </p:sp>
      <p:sp>
        <p:nvSpPr>
          <p:cNvPr id="198667"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3.38</a:t>
            </a:r>
          </a:p>
        </p:txBody>
      </p:sp>
      <p:pic>
        <p:nvPicPr>
          <p:cNvPr id="19866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1" y="3352800"/>
            <a:ext cx="7046913" cy="674688"/>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8669" name="Rectangle 15"/>
          <p:cNvSpPr>
            <a:spLocks noChangeArrowheads="1"/>
          </p:cNvSpPr>
          <p:nvPr/>
        </p:nvSpPr>
        <p:spPr bwMode="auto">
          <a:xfrm>
            <a:off x="1752600" y="4419601"/>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This means that the highest bit rate for a telephone line is 34.860 kbps. If we want to send data faster than this, we can either increase the bandwidth of the line or improve the signal-to-noise ratio.</a:t>
            </a:r>
          </a:p>
        </p:txBody>
      </p:sp>
    </p:spTree>
    <p:extLst>
      <p:ext uri="{BB962C8B-B14F-4D97-AF65-F5344CB8AC3E}">
        <p14:creationId xmlns:p14="http://schemas.microsoft.com/office/powerpoint/2010/main" val="341648533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0708"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200709" name="Group 4"/>
          <p:cNvGrpSpPr>
            <a:grpSpLocks/>
          </p:cNvGrpSpPr>
          <p:nvPr/>
        </p:nvGrpSpPr>
        <p:grpSpPr bwMode="auto">
          <a:xfrm>
            <a:off x="2014539" y="773113"/>
            <a:ext cx="738187" cy="474662"/>
            <a:chOff x="309" y="487"/>
            <a:chExt cx="465" cy="299"/>
          </a:xfrm>
        </p:grpSpPr>
        <p:sp>
          <p:nvSpPr>
            <p:cNvPr id="200717"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0718"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200710"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0711"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0712"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0713"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200714" name="Rectangle 11"/>
          <p:cNvSpPr>
            <a:spLocks noChangeArrowheads="1"/>
          </p:cNvSpPr>
          <p:nvPr/>
        </p:nvSpPr>
        <p:spPr bwMode="auto">
          <a:xfrm>
            <a:off x="1752600" y="1219201"/>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The signal-to-noise ratio is often given in decibels. Assume that SNR</a:t>
            </a:r>
            <a:r>
              <a:rPr lang="en-US" altLang="en-US" baseline="-25000"/>
              <a:t>dB</a:t>
            </a:r>
            <a:r>
              <a:rPr lang="en-US" altLang="en-US" baseline="0"/>
              <a:t> = 36 and the channel bandwidth is 2 MHz. The theoretical channel capacity can be calculated as</a:t>
            </a:r>
          </a:p>
        </p:txBody>
      </p:sp>
      <p:sp>
        <p:nvSpPr>
          <p:cNvPr id="200715"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3.39</a:t>
            </a:r>
          </a:p>
        </p:txBody>
      </p:sp>
      <p:pic>
        <p:nvPicPr>
          <p:cNvPr id="20071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464" y="3457576"/>
            <a:ext cx="8364537" cy="80962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058990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2756"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202757" name="Group 4"/>
          <p:cNvGrpSpPr>
            <a:grpSpLocks/>
          </p:cNvGrpSpPr>
          <p:nvPr/>
        </p:nvGrpSpPr>
        <p:grpSpPr bwMode="auto">
          <a:xfrm>
            <a:off x="2014539" y="773113"/>
            <a:ext cx="738187" cy="474662"/>
            <a:chOff x="309" y="487"/>
            <a:chExt cx="465" cy="299"/>
          </a:xfrm>
        </p:grpSpPr>
        <p:sp>
          <p:nvSpPr>
            <p:cNvPr id="202767"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2768"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202758"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2759"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2760"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2761"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202762" name="Rectangle 11"/>
          <p:cNvSpPr>
            <a:spLocks noChangeArrowheads="1"/>
          </p:cNvSpPr>
          <p:nvPr/>
        </p:nvSpPr>
        <p:spPr bwMode="auto">
          <a:xfrm>
            <a:off x="1752600" y="1323976"/>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For practical purposes, when the SNR is very high, we can assume that SNR + 1 is almost the same as SNR. In these cases, the theoretical channel capacity can be simplified to</a:t>
            </a:r>
          </a:p>
        </p:txBody>
      </p:sp>
      <p:sp>
        <p:nvSpPr>
          <p:cNvPr id="202763"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3.40</a:t>
            </a:r>
          </a:p>
        </p:txBody>
      </p:sp>
      <p:pic>
        <p:nvPicPr>
          <p:cNvPr id="202764"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1700" y="3200401"/>
            <a:ext cx="2222500" cy="63976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2765" name="Rectangle 16"/>
          <p:cNvSpPr>
            <a:spLocks noChangeArrowheads="1"/>
          </p:cNvSpPr>
          <p:nvPr/>
        </p:nvSpPr>
        <p:spPr bwMode="auto">
          <a:xfrm>
            <a:off x="1752600" y="41148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For example, we can calculate the theoretical capacity of the previous example as</a:t>
            </a:r>
          </a:p>
        </p:txBody>
      </p:sp>
      <p:pic>
        <p:nvPicPr>
          <p:cNvPr id="202766"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3414" y="5327650"/>
            <a:ext cx="3303587" cy="53975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786474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4804"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204805" name="Group 4"/>
          <p:cNvGrpSpPr>
            <a:grpSpLocks/>
          </p:cNvGrpSpPr>
          <p:nvPr/>
        </p:nvGrpSpPr>
        <p:grpSpPr bwMode="auto">
          <a:xfrm>
            <a:off x="2014539" y="773113"/>
            <a:ext cx="738187" cy="474662"/>
            <a:chOff x="309" y="487"/>
            <a:chExt cx="465" cy="299"/>
          </a:xfrm>
        </p:grpSpPr>
        <p:sp>
          <p:nvSpPr>
            <p:cNvPr id="204813"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4814"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204806"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4807"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4808"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4809"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204810" name="Rectangle 11"/>
          <p:cNvSpPr>
            <a:spLocks noChangeArrowheads="1"/>
          </p:cNvSpPr>
          <p:nvPr/>
        </p:nvSpPr>
        <p:spPr bwMode="auto">
          <a:xfrm>
            <a:off x="1752600" y="16002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We have a channel with a 1-MHz bandwidth. The SNR for this channel is 63. What are the appropriate bit rate and signal level?</a:t>
            </a:r>
          </a:p>
          <a:p>
            <a:pPr algn="just"/>
            <a:endParaRPr lang="en-US" altLang="en-US" baseline="0">
              <a:solidFill>
                <a:schemeClr val="hlink"/>
              </a:solidFill>
            </a:endParaRPr>
          </a:p>
          <a:p>
            <a:pPr algn="just"/>
            <a:r>
              <a:rPr lang="en-US" altLang="en-US" baseline="0">
                <a:solidFill>
                  <a:schemeClr val="hlink"/>
                </a:solidFill>
              </a:rPr>
              <a:t>Solution</a:t>
            </a:r>
          </a:p>
          <a:p>
            <a:pPr algn="just"/>
            <a:r>
              <a:rPr lang="en-US" altLang="en-US" baseline="0"/>
              <a:t>First, we use the Shannon formula to find the upper limit.</a:t>
            </a:r>
          </a:p>
        </p:txBody>
      </p:sp>
      <p:sp>
        <p:nvSpPr>
          <p:cNvPr id="204811"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3.41</a:t>
            </a:r>
          </a:p>
        </p:txBody>
      </p:sp>
      <p:pic>
        <p:nvPicPr>
          <p:cNvPr id="20481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9826" y="5121276"/>
            <a:ext cx="7370763" cy="44132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762435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6852"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206853" name="Group 4"/>
          <p:cNvGrpSpPr>
            <a:grpSpLocks/>
          </p:cNvGrpSpPr>
          <p:nvPr/>
        </p:nvGrpSpPr>
        <p:grpSpPr bwMode="auto">
          <a:xfrm>
            <a:off x="2014539" y="773113"/>
            <a:ext cx="738187" cy="474662"/>
            <a:chOff x="309" y="487"/>
            <a:chExt cx="465" cy="299"/>
          </a:xfrm>
        </p:grpSpPr>
        <p:sp>
          <p:nvSpPr>
            <p:cNvPr id="206861"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6862"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206854"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6855"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6856"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6857"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206858" name="Rectangle 11"/>
          <p:cNvSpPr>
            <a:spLocks noChangeArrowheads="1"/>
          </p:cNvSpPr>
          <p:nvPr/>
        </p:nvSpPr>
        <p:spPr bwMode="auto">
          <a:xfrm>
            <a:off x="1752600" y="1600201"/>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The Shannon formula gives us 6 Mbps, the upper limit. For better performance we choose something lower, 4 Mbps, for example. Then we use the Nyquist formula to find the number of signal levels.</a:t>
            </a:r>
          </a:p>
        </p:txBody>
      </p:sp>
      <p:sp>
        <p:nvSpPr>
          <p:cNvPr id="206859" name="Text Box 12"/>
          <p:cNvSpPr txBox="1">
            <a:spLocks noChangeArrowheads="1"/>
          </p:cNvSpPr>
          <p:nvPr/>
        </p:nvSpPr>
        <p:spPr bwMode="auto">
          <a:xfrm>
            <a:off x="2667000" y="182564"/>
            <a:ext cx="45291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3.41 (continued)</a:t>
            </a:r>
          </a:p>
        </p:txBody>
      </p:sp>
      <p:pic>
        <p:nvPicPr>
          <p:cNvPr id="20686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9814" y="3840164"/>
            <a:ext cx="5030787" cy="3508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27549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8900"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8901"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8902"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8903"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8904"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8905"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8906" name="Line 9"/>
          <p:cNvSpPr>
            <a:spLocks noChangeShapeType="1"/>
          </p:cNvSpPr>
          <p:nvPr/>
        </p:nvSpPr>
        <p:spPr bwMode="auto">
          <a:xfrm>
            <a:off x="1981200" y="2514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8907" name="Line 10"/>
          <p:cNvSpPr>
            <a:spLocks noChangeShapeType="1"/>
          </p:cNvSpPr>
          <p:nvPr/>
        </p:nvSpPr>
        <p:spPr bwMode="auto">
          <a:xfrm>
            <a:off x="1982788" y="4267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8908" name="Rectangle 11"/>
          <p:cNvSpPr>
            <a:spLocks noChangeArrowheads="1"/>
          </p:cNvSpPr>
          <p:nvPr/>
        </p:nvSpPr>
        <p:spPr bwMode="auto">
          <a:xfrm>
            <a:off x="2019300" y="2606675"/>
            <a:ext cx="8077200" cy="156966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The Shannon capacity gives us the upper limit; the Nyquist formula tells us how many signal levels we need.</a:t>
            </a:r>
          </a:p>
        </p:txBody>
      </p:sp>
      <p:grpSp>
        <p:nvGrpSpPr>
          <p:cNvPr id="208909" name="Group 12"/>
          <p:cNvGrpSpPr>
            <a:grpSpLocks/>
          </p:cNvGrpSpPr>
          <p:nvPr/>
        </p:nvGrpSpPr>
        <p:grpSpPr bwMode="auto">
          <a:xfrm>
            <a:off x="1981200" y="1871664"/>
            <a:ext cx="1143000" cy="566737"/>
            <a:chOff x="1200" y="1248"/>
            <a:chExt cx="720" cy="357"/>
          </a:xfrm>
        </p:grpSpPr>
        <p:pic>
          <p:nvPicPr>
            <p:cNvPr id="20891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8911"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extLst>
      <p:ext uri="{BB962C8B-B14F-4D97-AF65-F5344CB8AC3E}">
        <p14:creationId xmlns:p14="http://schemas.microsoft.com/office/powerpoint/2010/main" val="270107710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3842" name="Rectangle 2"/>
          <p:cNvSpPr>
            <a:spLocks noChangeArrowheads="1"/>
          </p:cNvSpPr>
          <p:nvPr/>
        </p:nvSpPr>
        <p:spPr bwMode="auto">
          <a:xfrm>
            <a:off x="152400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tLang="en-US" sz="3200">
              <a:effectLst>
                <a:outerShdw blurRad="38100" dist="38100" dir="2700000" algn="tl">
                  <a:srgbClr val="FFFFFF"/>
                </a:outerShdw>
              </a:effectLst>
            </a:endParaRPr>
          </a:p>
        </p:txBody>
      </p:sp>
      <p:sp>
        <p:nvSpPr>
          <p:cNvPr id="803843" name="Text Box 3"/>
          <p:cNvSpPr txBox="1">
            <a:spLocks noChangeArrowheads="1"/>
          </p:cNvSpPr>
          <p:nvPr/>
        </p:nvSpPr>
        <p:spPr bwMode="auto">
          <a:xfrm>
            <a:off x="1752601" y="76201"/>
            <a:ext cx="40719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200">
                <a:effectLst>
                  <a:outerShdw blurRad="38100" dist="38100" dir="2700000" algn="tl">
                    <a:srgbClr val="C0C0C0"/>
                  </a:outerShdw>
                </a:effectLst>
                <a:latin typeface="Times" panose="02020603050405020304" pitchFamily="18" charset="0"/>
              </a:rPr>
              <a:t>3-6   PERFORMANCE</a:t>
            </a:r>
          </a:p>
        </p:txBody>
      </p:sp>
      <p:sp>
        <p:nvSpPr>
          <p:cNvPr id="210949"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sz="1800" i="0" baseline="0"/>
          </a:p>
        </p:txBody>
      </p:sp>
      <p:sp>
        <p:nvSpPr>
          <p:cNvPr id="803845" name="Rectangle 5"/>
          <p:cNvSpPr>
            <a:spLocks noChangeArrowheads="1"/>
          </p:cNvSpPr>
          <p:nvPr/>
        </p:nvSpPr>
        <p:spPr bwMode="auto">
          <a:xfrm>
            <a:off x="1600200" y="1718766"/>
            <a:ext cx="86106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a:effectLst>
                  <a:outerShdw blurRad="38100" dist="38100" dir="2700000" algn="tl">
                    <a:srgbClr val="C0C0C0"/>
                  </a:outerShdw>
                </a:effectLst>
              </a:rPr>
              <a:t>One important issue in networking is the </a:t>
            </a:r>
            <a:r>
              <a:rPr lang="en-US" altLang="en-US">
                <a:solidFill>
                  <a:schemeClr val="hlink"/>
                </a:solidFill>
                <a:effectLst>
                  <a:outerShdw blurRad="38100" dist="38100" dir="2700000" algn="tl">
                    <a:srgbClr val="C0C0C0"/>
                  </a:outerShdw>
                </a:effectLst>
              </a:rPr>
              <a:t>performance</a:t>
            </a:r>
            <a:r>
              <a:rPr lang="en-US" altLang="en-US">
                <a:effectLst>
                  <a:outerShdw blurRad="38100" dist="38100" dir="2700000" algn="tl">
                    <a:srgbClr val="C0C0C0"/>
                  </a:outerShdw>
                </a:effectLst>
              </a:rPr>
              <a:t> of the network—how good is it? We discuss quality of service, an overall measurement of network performance, in greater detail in Chapter 24. In this section, we introduce terms that we need for future chapters.</a:t>
            </a:r>
          </a:p>
        </p:txBody>
      </p:sp>
      <p:sp>
        <p:nvSpPr>
          <p:cNvPr id="210951" name="Rectangle 6"/>
          <p:cNvSpPr>
            <a:spLocks noChangeArrowheads="1"/>
          </p:cNvSpPr>
          <p:nvPr/>
        </p:nvSpPr>
        <p:spPr bwMode="auto">
          <a:xfrm>
            <a:off x="1676400" y="4819650"/>
            <a:ext cx="5715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en-US" altLang="en-US" sz="2400" i="0" baseline="0">
                <a:solidFill>
                  <a:srgbClr val="0033CC"/>
                </a:solidFill>
              </a:rPr>
              <a:t>Bandwidth</a:t>
            </a:r>
            <a:r>
              <a:rPr lang="fr-FR" altLang="en-US" sz="2400" i="0" baseline="0">
                <a:solidFill>
                  <a:srgbClr val="0033CC"/>
                </a:solidFill>
              </a:rPr>
              <a:t/>
            </a:r>
            <a:br>
              <a:rPr lang="fr-FR" altLang="en-US" sz="2400" i="0" baseline="0">
                <a:solidFill>
                  <a:srgbClr val="0033CC"/>
                </a:solidFill>
              </a:rPr>
            </a:br>
            <a:r>
              <a:rPr lang="fr-FR" altLang="en-US" sz="2400" i="0" baseline="0">
                <a:solidFill>
                  <a:srgbClr val="0033CC"/>
                </a:solidFill>
              </a:rPr>
              <a:t>Throughput</a:t>
            </a:r>
            <a:br>
              <a:rPr lang="fr-FR" altLang="en-US" sz="2400" i="0" baseline="0">
                <a:solidFill>
                  <a:srgbClr val="0033CC"/>
                </a:solidFill>
              </a:rPr>
            </a:br>
            <a:r>
              <a:rPr lang="en-US" altLang="en-US" sz="2400" i="0" baseline="0">
                <a:solidFill>
                  <a:srgbClr val="0033CC"/>
                </a:solidFill>
              </a:rPr>
              <a:t>Latency (Delay)</a:t>
            </a:r>
          </a:p>
          <a:p>
            <a:pPr>
              <a:buClr>
                <a:schemeClr val="tx1"/>
              </a:buClr>
              <a:buSzPct val="117000"/>
              <a:buFont typeface="Wingdings" panose="05000000000000000000" pitchFamily="2" charset="2"/>
              <a:buNone/>
            </a:pPr>
            <a:r>
              <a:rPr lang="en-US" altLang="en-US" sz="2400" i="0" baseline="0">
                <a:solidFill>
                  <a:srgbClr val="0033CC"/>
                </a:solidFill>
              </a:rPr>
              <a:t>Bandwidth-Delay Product</a:t>
            </a:r>
          </a:p>
        </p:txBody>
      </p:sp>
      <p:sp>
        <p:nvSpPr>
          <p:cNvPr id="803847" name="Text Box 7"/>
          <p:cNvSpPr txBox="1">
            <a:spLocks noChangeArrowheads="1"/>
          </p:cNvSpPr>
          <p:nvPr/>
        </p:nvSpPr>
        <p:spPr bwMode="auto">
          <a:xfrm>
            <a:off x="2556308" y="4343400"/>
            <a:ext cx="31280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altLang="en-US" u="sng">
                <a:solidFill>
                  <a:schemeClr val="hlink"/>
                </a:solidFill>
                <a:effectLst>
                  <a:outerShdw blurRad="38100" dist="38100" dir="2700000" algn="tl">
                    <a:srgbClr val="C0C0C0"/>
                  </a:outerShdw>
                </a:effectLst>
              </a:rPr>
              <a:t>Topics discussed in this section:</a:t>
            </a:r>
          </a:p>
        </p:txBody>
      </p:sp>
    </p:spTree>
    <p:extLst>
      <p:ext uri="{BB962C8B-B14F-4D97-AF65-F5344CB8AC3E}">
        <p14:creationId xmlns:p14="http://schemas.microsoft.com/office/powerpoint/2010/main" val="49212672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12996"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12997"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12998"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12999"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13000"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13001"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13002" name="Line 9"/>
          <p:cNvSpPr>
            <a:spLocks noChangeShapeType="1"/>
          </p:cNvSpPr>
          <p:nvPr/>
        </p:nvSpPr>
        <p:spPr bwMode="auto">
          <a:xfrm>
            <a:off x="1981200" y="1676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3003" name="Line 10"/>
          <p:cNvSpPr>
            <a:spLocks noChangeShapeType="1"/>
          </p:cNvSpPr>
          <p:nvPr/>
        </p:nvSpPr>
        <p:spPr bwMode="auto">
          <a:xfrm>
            <a:off x="1982788" y="6248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3004" name="Rectangle 11"/>
          <p:cNvSpPr>
            <a:spLocks noChangeArrowheads="1"/>
          </p:cNvSpPr>
          <p:nvPr/>
        </p:nvSpPr>
        <p:spPr bwMode="auto">
          <a:xfrm>
            <a:off x="2019300" y="1692275"/>
            <a:ext cx="7734300" cy="44831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baseline="0" dirty="0">
                <a:solidFill>
                  <a:schemeClr val="folHlink"/>
                </a:solidFill>
                <a:latin typeface="Arial" panose="020B0604020202020204" pitchFamily="34" charset="0"/>
              </a:rPr>
              <a:t>In networking, we use the term bandwidth in two contexts.</a:t>
            </a:r>
          </a:p>
          <a:p>
            <a:pPr algn="just"/>
            <a:r>
              <a:rPr lang="en-US" altLang="en-US" i="0" baseline="0" dirty="0">
                <a:solidFill>
                  <a:schemeClr val="folHlink"/>
                </a:solidFill>
                <a:latin typeface="Arial" panose="020B0604020202020204" pitchFamily="34" charset="0"/>
              </a:rPr>
              <a:t>❏</a:t>
            </a:r>
            <a:r>
              <a:rPr lang="en-US" altLang="en-US" i="0" baseline="0" dirty="0">
                <a:latin typeface="Arial" panose="020B0604020202020204" pitchFamily="34" charset="0"/>
              </a:rPr>
              <a:t> The first, bandwidth in hertz, refers to</a:t>
            </a:r>
            <a:br>
              <a:rPr lang="en-US" altLang="en-US" i="0" baseline="0" dirty="0">
                <a:latin typeface="Arial" panose="020B0604020202020204" pitchFamily="34" charset="0"/>
              </a:rPr>
            </a:br>
            <a:r>
              <a:rPr lang="en-US" altLang="en-US" i="0" baseline="0" dirty="0">
                <a:latin typeface="Arial" panose="020B0604020202020204" pitchFamily="34" charset="0"/>
              </a:rPr>
              <a:t>      the range of frequencies in a</a:t>
            </a:r>
            <a:br>
              <a:rPr lang="en-US" altLang="en-US" i="0" baseline="0" dirty="0">
                <a:latin typeface="Arial" panose="020B0604020202020204" pitchFamily="34" charset="0"/>
              </a:rPr>
            </a:br>
            <a:r>
              <a:rPr lang="en-US" altLang="en-US" i="0" baseline="0" dirty="0">
                <a:latin typeface="Arial" panose="020B0604020202020204" pitchFamily="34" charset="0"/>
              </a:rPr>
              <a:t>      composite signal or the range of</a:t>
            </a:r>
            <a:br>
              <a:rPr lang="en-US" altLang="en-US" i="0" baseline="0" dirty="0">
                <a:latin typeface="Arial" panose="020B0604020202020204" pitchFamily="34" charset="0"/>
              </a:rPr>
            </a:br>
            <a:r>
              <a:rPr lang="en-US" altLang="en-US" i="0" baseline="0" dirty="0">
                <a:latin typeface="Arial" panose="020B0604020202020204" pitchFamily="34" charset="0"/>
              </a:rPr>
              <a:t>      frequencies that a channel can pass.</a:t>
            </a:r>
            <a:br>
              <a:rPr lang="en-US" altLang="en-US" i="0" baseline="0" dirty="0">
                <a:latin typeface="Arial" panose="020B0604020202020204" pitchFamily="34" charset="0"/>
              </a:rPr>
            </a:br>
            <a:endParaRPr lang="en-US" altLang="en-US" i="0" baseline="0" dirty="0">
              <a:latin typeface="Arial" panose="020B0604020202020204" pitchFamily="34" charset="0"/>
            </a:endParaRPr>
          </a:p>
          <a:p>
            <a:pPr algn="just"/>
            <a:r>
              <a:rPr lang="en-US" altLang="en-US" i="0" baseline="0" dirty="0">
                <a:solidFill>
                  <a:schemeClr val="folHlink"/>
                </a:solidFill>
                <a:latin typeface="Arial" panose="020B0604020202020204" pitchFamily="34" charset="0"/>
              </a:rPr>
              <a:t>❏</a:t>
            </a:r>
            <a:r>
              <a:rPr lang="en-US" altLang="en-US" i="0" baseline="0" dirty="0">
                <a:latin typeface="Arial" panose="020B0604020202020204" pitchFamily="34" charset="0"/>
              </a:rPr>
              <a:t> The second, bandwidth in bits per</a:t>
            </a:r>
            <a:br>
              <a:rPr lang="en-US" altLang="en-US" i="0" baseline="0" dirty="0">
                <a:latin typeface="Arial" panose="020B0604020202020204" pitchFamily="34" charset="0"/>
              </a:rPr>
            </a:br>
            <a:r>
              <a:rPr lang="en-US" altLang="en-US" i="0" baseline="0" dirty="0">
                <a:latin typeface="Arial" panose="020B0604020202020204" pitchFamily="34" charset="0"/>
              </a:rPr>
              <a:t>       second, refers to the speed of bit</a:t>
            </a:r>
            <a:br>
              <a:rPr lang="en-US" altLang="en-US" i="0" baseline="0" dirty="0">
                <a:latin typeface="Arial" panose="020B0604020202020204" pitchFamily="34" charset="0"/>
              </a:rPr>
            </a:br>
            <a:r>
              <a:rPr lang="en-US" altLang="en-US" i="0" baseline="0" dirty="0">
                <a:latin typeface="Arial" panose="020B0604020202020204" pitchFamily="34" charset="0"/>
              </a:rPr>
              <a:t>       transmission in a channel or link.</a:t>
            </a:r>
          </a:p>
        </p:txBody>
      </p:sp>
      <p:grpSp>
        <p:nvGrpSpPr>
          <p:cNvPr id="213005" name="Group 12"/>
          <p:cNvGrpSpPr>
            <a:grpSpLocks/>
          </p:cNvGrpSpPr>
          <p:nvPr/>
        </p:nvGrpSpPr>
        <p:grpSpPr bwMode="auto">
          <a:xfrm>
            <a:off x="1981200" y="1033464"/>
            <a:ext cx="1143000" cy="566737"/>
            <a:chOff x="1200" y="1248"/>
            <a:chExt cx="720" cy="357"/>
          </a:xfrm>
        </p:grpSpPr>
        <p:pic>
          <p:nvPicPr>
            <p:cNvPr id="21300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3007"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extLst>
      <p:ext uri="{BB962C8B-B14F-4D97-AF65-F5344CB8AC3E}">
        <p14:creationId xmlns:p14="http://schemas.microsoft.com/office/powerpoint/2010/main" val="65927087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15044"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215045" name="Group 4"/>
          <p:cNvGrpSpPr>
            <a:grpSpLocks/>
          </p:cNvGrpSpPr>
          <p:nvPr/>
        </p:nvGrpSpPr>
        <p:grpSpPr bwMode="auto">
          <a:xfrm>
            <a:off x="2014539" y="773113"/>
            <a:ext cx="738187" cy="474662"/>
            <a:chOff x="309" y="487"/>
            <a:chExt cx="465" cy="299"/>
          </a:xfrm>
        </p:grpSpPr>
        <p:sp>
          <p:nvSpPr>
            <p:cNvPr id="215052"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15053"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215046"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15047"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15048"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15049"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215050" name="Rectangle 11"/>
          <p:cNvSpPr>
            <a:spLocks noChangeArrowheads="1"/>
          </p:cNvSpPr>
          <p:nvPr/>
        </p:nvSpPr>
        <p:spPr bwMode="auto">
          <a:xfrm>
            <a:off x="1752600" y="1447801"/>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The bandwidth of a subscriber line is 4 kHz for voice or data. The bandwidth of this line for data transmission</a:t>
            </a:r>
          </a:p>
          <a:p>
            <a:pPr algn="just"/>
            <a:r>
              <a:rPr lang="en-US" altLang="en-US" baseline="0"/>
              <a:t>can be up to 56,000 bps using a sophisticated modem to change the digital signal to analog.</a:t>
            </a:r>
          </a:p>
        </p:txBody>
      </p:sp>
      <p:sp>
        <p:nvSpPr>
          <p:cNvPr id="215051"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3.42</a:t>
            </a:r>
          </a:p>
        </p:txBody>
      </p:sp>
    </p:spTree>
    <p:extLst>
      <p:ext uri="{BB962C8B-B14F-4D97-AF65-F5344CB8AC3E}">
        <p14:creationId xmlns:p14="http://schemas.microsoft.com/office/powerpoint/2010/main" val="330439236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17092"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217093" name="Group 4"/>
          <p:cNvGrpSpPr>
            <a:grpSpLocks/>
          </p:cNvGrpSpPr>
          <p:nvPr/>
        </p:nvGrpSpPr>
        <p:grpSpPr bwMode="auto">
          <a:xfrm>
            <a:off x="2014539" y="773113"/>
            <a:ext cx="738187" cy="474662"/>
            <a:chOff x="309" y="487"/>
            <a:chExt cx="465" cy="299"/>
          </a:xfrm>
        </p:grpSpPr>
        <p:sp>
          <p:nvSpPr>
            <p:cNvPr id="217100"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17101"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217094"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17095"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17096"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17097"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217098" name="Rectangle 11"/>
          <p:cNvSpPr>
            <a:spLocks noChangeArrowheads="1"/>
          </p:cNvSpPr>
          <p:nvPr/>
        </p:nvSpPr>
        <p:spPr bwMode="auto">
          <a:xfrm>
            <a:off x="1752600" y="1295401"/>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If the telephone company improves the quality of the line and increases the bandwidth to 8 kHz, we can send 112,000 bps by using the same technology as mentioned in Example 3.42.</a:t>
            </a:r>
          </a:p>
        </p:txBody>
      </p:sp>
      <p:sp>
        <p:nvSpPr>
          <p:cNvPr id="217099"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3.43</a:t>
            </a:r>
          </a:p>
        </p:txBody>
      </p:sp>
    </p:spTree>
    <p:extLst>
      <p:ext uri="{BB962C8B-B14F-4D97-AF65-F5344CB8AC3E}">
        <p14:creationId xmlns:p14="http://schemas.microsoft.com/office/powerpoint/2010/main" val="650210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bwMode="auto">
          <a:xfrm>
            <a:off x="1981200" y="274638"/>
            <a:ext cx="82296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eaLnBrk="1" hangingPunct="1"/>
            <a:r>
              <a:rPr lang="en-GB" altLang="zh-CN" sz="2400">
                <a:solidFill>
                  <a:srgbClr val="FF3300"/>
                </a:solidFill>
              </a:rPr>
              <a:t>Introduction to communications</a:t>
            </a:r>
            <a:endParaRPr lang="en-US" altLang="en-US" sz="2400">
              <a:solidFill>
                <a:srgbClr val="FF3300"/>
              </a:solidFill>
            </a:endParaRPr>
          </a:p>
        </p:txBody>
      </p:sp>
      <p:sp>
        <p:nvSpPr>
          <p:cNvPr id="27652" name="Text Box 4"/>
          <p:cNvSpPr txBox="1">
            <a:spLocks noChangeArrowheads="1"/>
          </p:cNvSpPr>
          <p:nvPr/>
        </p:nvSpPr>
        <p:spPr bwMode="auto">
          <a:xfrm>
            <a:off x="2076451" y="1200150"/>
            <a:ext cx="1039067"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eaLnBrk="1" hangingPunct="1">
              <a:spcBef>
                <a:spcPct val="0"/>
              </a:spcBef>
            </a:pPr>
            <a:r>
              <a:rPr lang="en-GB" altLang="en-GB" sz="1400" b="0">
                <a:latin typeface="Helvetica" panose="020B0604020202020204" pitchFamily="34" charset="0"/>
              </a:rPr>
              <a:t>audio</a:t>
            </a:r>
          </a:p>
          <a:p>
            <a:pPr algn="l" eaLnBrk="1" hangingPunct="1">
              <a:spcBef>
                <a:spcPct val="0"/>
              </a:spcBef>
            </a:pPr>
            <a:r>
              <a:rPr lang="en-GB" altLang="en-GB" sz="1400" b="0">
                <a:latin typeface="Helvetica" panose="020B0604020202020204" pitchFamily="34" charset="0"/>
              </a:rPr>
              <a:t>video</a:t>
            </a:r>
          </a:p>
          <a:p>
            <a:pPr algn="l" eaLnBrk="1" hangingPunct="1">
              <a:spcBef>
                <a:spcPct val="0"/>
              </a:spcBef>
            </a:pPr>
            <a:r>
              <a:rPr lang="en-GB" altLang="en-GB" sz="1400" b="0">
                <a:latin typeface="Helvetica" panose="020B0604020202020204" pitchFamily="34" charset="0"/>
              </a:rPr>
              <a:t>(analogue)</a:t>
            </a:r>
          </a:p>
          <a:p>
            <a:pPr algn="l" eaLnBrk="1" hangingPunct="1">
              <a:spcBef>
                <a:spcPct val="0"/>
              </a:spcBef>
            </a:pPr>
            <a:endParaRPr lang="en-GB" altLang="en-GB" sz="1400" b="0">
              <a:latin typeface="Helvetica" panose="020B0604020202020204" pitchFamily="34" charset="0"/>
            </a:endParaRPr>
          </a:p>
          <a:p>
            <a:pPr algn="l" eaLnBrk="1" hangingPunct="1">
              <a:spcBef>
                <a:spcPct val="0"/>
              </a:spcBef>
            </a:pPr>
            <a:endParaRPr lang="en-GB" altLang="en-GB" sz="1400" b="0">
              <a:latin typeface="Helvetica" panose="020B0604020202020204" pitchFamily="34" charset="0"/>
            </a:endParaRPr>
          </a:p>
          <a:p>
            <a:pPr algn="l" eaLnBrk="1" hangingPunct="1">
              <a:spcBef>
                <a:spcPct val="0"/>
              </a:spcBef>
            </a:pPr>
            <a:r>
              <a:rPr lang="en-GB" altLang="en-GB" sz="1400" b="0">
                <a:latin typeface="Helvetica" panose="020B0604020202020204" pitchFamily="34" charset="0"/>
              </a:rPr>
              <a:t>data</a:t>
            </a:r>
          </a:p>
          <a:p>
            <a:pPr algn="l" eaLnBrk="1" hangingPunct="1">
              <a:spcBef>
                <a:spcPct val="0"/>
              </a:spcBef>
            </a:pPr>
            <a:r>
              <a:rPr lang="en-GB" altLang="en-GB" sz="1400" b="0">
                <a:latin typeface="Helvetica" panose="020B0604020202020204" pitchFamily="34" charset="0"/>
              </a:rPr>
              <a:t>(digital)</a:t>
            </a:r>
          </a:p>
        </p:txBody>
      </p:sp>
      <p:grpSp>
        <p:nvGrpSpPr>
          <p:cNvPr id="27653" name="Group 5"/>
          <p:cNvGrpSpPr>
            <a:grpSpLocks/>
          </p:cNvGrpSpPr>
          <p:nvPr/>
        </p:nvGrpSpPr>
        <p:grpSpPr bwMode="auto">
          <a:xfrm>
            <a:off x="9121775" y="1327150"/>
            <a:ext cx="533400" cy="381000"/>
            <a:chOff x="2400" y="1392"/>
            <a:chExt cx="336" cy="240"/>
          </a:xfrm>
        </p:grpSpPr>
        <p:sp>
          <p:nvSpPr>
            <p:cNvPr id="27750" name="Rectangle 6"/>
            <p:cNvSpPr>
              <a:spLocks noChangeArrowheads="1"/>
            </p:cNvSpPr>
            <p:nvPr/>
          </p:nvSpPr>
          <p:spPr bwMode="auto">
            <a:xfrm>
              <a:off x="2400" y="1392"/>
              <a:ext cx="33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endParaRPr lang="en-GB" altLang="en-GB" sz="2400" b="0">
                <a:latin typeface="Times New Roman" panose="02020603050405020304" pitchFamily="18" charset="0"/>
              </a:endParaRPr>
            </a:p>
            <a:p>
              <a:pPr eaLnBrk="1" hangingPunct="1">
                <a:spcBef>
                  <a:spcPct val="0"/>
                </a:spcBef>
              </a:pPr>
              <a:endParaRPr lang="en-GB" altLang="en-GB" sz="2400" b="0">
                <a:latin typeface="Times New Roman" panose="02020603050405020304" pitchFamily="18" charset="0"/>
              </a:endParaRPr>
            </a:p>
          </p:txBody>
        </p:sp>
        <p:sp>
          <p:nvSpPr>
            <p:cNvPr id="27751" name="Freeform 7"/>
            <p:cNvSpPr>
              <a:spLocks/>
            </p:cNvSpPr>
            <p:nvPr/>
          </p:nvSpPr>
          <p:spPr bwMode="auto">
            <a:xfrm>
              <a:off x="2496" y="1488"/>
              <a:ext cx="144" cy="48"/>
            </a:xfrm>
            <a:custGeom>
              <a:avLst/>
              <a:gdLst>
                <a:gd name="T0" fmla="*/ 0 w 144"/>
                <a:gd name="T1" fmla="*/ 48 h 48"/>
                <a:gd name="T2" fmla="*/ 48 w 144"/>
                <a:gd name="T3" fmla="*/ 0 h 48"/>
                <a:gd name="T4" fmla="*/ 96 w 144"/>
                <a:gd name="T5" fmla="*/ 48 h 48"/>
                <a:gd name="T6" fmla="*/ 144 w 144"/>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48">
                  <a:moveTo>
                    <a:pt x="0" y="48"/>
                  </a:moveTo>
                  <a:cubicBezTo>
                    <a:pt x="16" y="24"/>
                    <a:pt x="32" y="0"/>
                    <a:pt x="48" y="0"/>
                  </a:cubicBezTo>
                  <a:cubicBezTo>
                    <a:pt x="64" y="0"/>
                    <a:pt x="80" y="48"/>
                    <a:pt x="96" y="48"/>
                  </a:cubicBezTo>
                  <a:cubicBezTo>
                    <a:pt x="112" y="48"/>
                    <a:pt x="128" y="24"/>
                    <a:pt x="14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752" name="Group 8"/>
            <p:cNvGrpSpPr>
              <a:grpSpLocks/>
            </p:cNvGrpSpPr>
            <p:nvPr/>
          </p:nvGrpSpPr>
          <p:grpSpPr bwMode="auto">
            <a:xfrm>
              <a:off x="2496" y="1440"/>
              <a:ext cx="144" cy="48"/>
              <a:chOff x="2496" y="1440"/>
              <a:chExt cx="144" cy="48"/>
            </a:xfrm>
          </p:grpSpPr>
          <p:sp>
            <p:nvSpPr>
              <p:cNvPr id="27756" name="Freeform 9"/>
              <p:cNvSpPr>
                <a:spLocks/>
              </p:cNvSpPr>
              <p:nvPr/>
            </p:nvSpPr>
            <p:spPr bwMode="auto">
              <a:xfrm>
                <a:off x="2496" y="1440"/>
                <a:ext cx="144" cy="48"/>
              </a:xfrm>
              <a:custGeom>
                <a:avLst/>
                <a:gdLst>
                  <a:gd name="T0" fmla="*/ 0 w 144"/>
                  <a:gd name="T1" fmla="*/ 48 h 48"/>
                  <a:gd name="T2" fmla="*/ 48 w 144"/>
                  <a:gd name="T3" fmla="*/ 0 h 48"/>
                  <a:gd name="T4" fmla="*/ 96 w 144"/>
                  <a:gd name="T5" fmla="*/ 48 h 48"/>
                  <a:gd name="T6" fmla="*/ 144 w 144"/>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48">
                    <a:moveTo>
                      <a:pt x="0" y="48"/>
                    </a:moveTo>
                    <a:cubicBezTo>
                      <a:pt x="16" y="24"/>
                      <a:pt x="32" y="0"/>
                      <a:pt x="48" y="0"/>
                    </a:cubicBezTo>
                    <a:cubicBezTo>
                      <a:pt x="64" y="0"/>
                      <a:pt x="80" y="48"/>
                      <a:pt x="96" y="48"/>
                    </a:cubicBezTo>
                    <a:cubicBezTo>
                      <a:pt x="112" y="48"/>
                      <a:pt x="128" y="24"/>
                      <a:pt x="14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7" name="Freeform 10"/>
              <p:cNvSpPr>
                <a:spLocks/>
              </p:cNvSpPr>
              <p:nvPr/>
            </p:nvSpPr>
            <p:spPr bwMode="auto">
              <a:xfrm>
                <a:off x="2550" y="1458"/>
                <a:ext cx="46" cy="14"/>
              </a:xfrm>
              <a:custGeom>
                <a:avLst/>
                <a:gdLst>
                  <a:gd name="T0" fmla="*/ 0 w 46"/>
                  <a:gd name="T1" fmla="*/ 14 h 14"/>
                  <a:gd name="T2" fmla="*/ 28 w 46"/>
                  <a:gd name="T3" fmla="*/ 8 h 14"/>
                  <a:gd name="T4" fmla="*/ 46 w 46"/>
                  <a:gd name="T5" fmla="*/ 0 h 14"/>
                  <a:gd name="T6" fmla="*/ 0 60000 65536"/>
                  <a:gd name="T7" fmla="*/ 0 60000 65536"/>
                  <a:gd name="T8" fmla="*/ 0 60000 65536"/>
                </a:gdLst>
                <a:ahLst/>
                <a:cxnLst>
                  <a:cxn ang="T6">
                    <a:pos x="T0" y="T1"/>
                  </a:cxn>
                  <a:cxn ang="T7">
                    <a:pos x="T2" y="T3"/>
                  </a:cxn>
                  <a:cxn ang="T8">
                    <a:pos x="T4" y="T5"/>
                  </a:cxn>
                </a:cxnLst>
                <a:rect l="0" t="0" r="r" b="b"/>
                <a:pathLst>
                  <a:path w="46" h="14">
                    <a:moveTo>
                      <a:pt x="0" y="14"/>
                    </a:moveTo>
                    <a:cubicBezTo>
                      <a:pt x="17" y="8"/>
                      <a:pt x="7" y="10"/>
                      <a:pt x="28" y="8"/>
                    </a:cubicBezTo>
                    <a:cubicBezTo>
                      <a:pt x="29" y="7"/>
                      <a:pt x="46" y="4"/>
                      <a:pt x="46"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753" name="Group 11"/>
            <p:cNvGrpSpPr>
              <a:grpSpLocks/>
            </p:cNvGrpSpPr>
            <p:nvPr/>
          </p:nvGrpSpPr>
          <p:grpSpPr bwMode="auto">
            <a:xfrm>
              <a:off x="2496" y="1536"/>
              <a:ext cx="144" cy="48"/>
              <a:chOff x="2496" y="1440"/>
              <a:chExt cx="144" cy="48"/>
            </a:xfrm>
          </p:grpSpPr>
          <p:sp>
            <p:nvSpPr>
              <p:cNvPr id="27754" name="Freeform 12"/>
              <p:cNvSpPr>
                <a:spLocks/>
              </p:cNvSpPr>
              <p:nvPr/>
            </p:nvSpPr>
            <p:spPr bwMode="auto">
              <a:xfrm>
                <a:off x="2496" y="1440"/>
                <a:ext cx="144" cy="48"/>
              </a:xfrm>
              <a:custGeom>
                <a:avLst/>
                <a:gdLst>
                  <a:gd name="T0" fmla="*/ 0 w 144"/>
                  <a:gd name="T1" fmla="*/ 48 h 48"/>
                  <a:gd name="T2" fmla="*/ 48 w 144"/>
                  <a:gd name="T3" fmla="*/ 0 h 48"/>
                  <a:gd name="T4" fmla="*/ 96 w 144"/>
                  <a:gd name="T5" fmla="*/ 48 h 48"/>
                  <a:gd name="T6" fmla="*/ 144 w 144"/>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48">
                    <a:moveTo>
                      <a:pt x="0" y="48"/>
                    </a:moveTo>
                    <a:cubicBezTo>
                      <a:pt x="16" y="24"/>
                      <a:pt x="32" y="0"/>
                      <a:pt x="48" y="0"/>
                    </a:cubicBezTo>
                    <a:cubicBezTo>
                      <a:pt x="64" y="0"/>
                      <a:pt x="80" y="48"/>
                      <a:pt x="96" y="48"/>
                    </a:cubicBezTo>
                    <a:cubicBezTo>
                      <a:pt x="112" y="48"/>
                      <a:pt x="128" y="24"/>
                      <a:pt x="14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5" name="Freeform 13"/>
              <p:cNvSpPr>
                <a:spLocks/>
              </p:cNvSpPr>
              <p:nvPr/>
            </p:nvSpPr>
            <p:spPr bwMode="auto">
              <a:xfrm>
                <a:off x="2550" y="1458"/>
                <a:ext cx="46" cy="14"/>
              </a:xfrm>
              <a:custGeom>
                <a:avLst/>
                <a:gdLst>
                  <a:gd name="T0" fmla="*/ 0 w 46"/>
                  <a:gd name="T1" fmla="*/ 14 h 14"/>
                  <a:gd name="T2" fmla="*/ 28 w 46"/>
                  <a:gd name="T3" fmla="*/ 8 h 14"/>
                  <a:gd name="T4" fmla="*/ 46 w 46"/>
                  <a:gd name="T5" fmla="*/ 0 h 14"/>
                  <a:gd name="T6" fmla="*/ 0 60000 65536"/>
                  <a:gd name="T7" fmla="*/ 0 60000 65536"/>
                  <a:gd name="T8" fmla="*/ 0 60000 65536"/>
                </a:gdLst>
                <a:ahLst/>
                <a:cxnLst>
                  <a:cxn ang="T6">
                    <a:pos x="T0" y="T1"/>
                  </a:cxn>
                  <a:cxn ang="T7">
                    <a:pos x="T2" y="T3"/>
                  </a:cxn>
                  <a:cxn ang="T8">
                    <a:pos x="T4" y="T5"/>
                  </a:cxn>
                </a:cxnLst>
                <a:rect l="0" t="0" r="r" b="b"/>
                <a:pathLst>
                  <a:path w="46" h="14">
                    <a:moveTo>
                      <a:pt x="0" y="14"/>
                    </a:moveTo>
                    <a:cubicBezTo>
                      <a:pt x="17" y="8"/>
                      <a:pt x="7" y="10"/>
                      <a:pt x="28" y="8"/>
                    </a:cubicBezTo>
                    <a:cubicBezTo>
                      <a:pt x="29" y="7"/>
                      <a:pt x="46" y="4"/>
                      <a:pt x="46"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7654" name="Text Box 14"/>
          <p:cNvSpPr txBox="1">
            <a:spLocks noChangeArrowheads="1"/>
          </p:cNvSpPr>
          <p:nvPr/>
        </p:nvSpPr>
        <p:spPr bwMode="auto">
          <a:xfrm>
            <a:off x="2092325" y="1943100"/>
            <a:ext cx="827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eaLnBrk="1" hangingPunct="1">
              <a:spcBef>
                <a:spcPct val="0"/>
              </a:spcBef>
            </a:pPr>
            <a:r>
              <a:rPr lang="en-GB" altLang="en-GB" b="0" u="sng">
                <a:solidFill>
                  <a:schemeClr val="hlink"/>
                </a:solidFill>
                <a:latin typeface="Helvetica" panose="020B0604020202020204" pitchFamily="34" charset="0"/>
              </a:rPr>
              <a:t>Source</a:t>
            </a:r>
            <a:endParaRPr lang="en-GB" altLang="en-GB" b="0">
              <a:solidFill>
                <a:schemeClr val="hlink"/>
              </a:solidFill>
              <a:latin typeface="Helvetica" panose="020B0604020202020204" pitchFamily="34" charset="0"/>
            </a:endParaRPr>
          </a:p>
        </p:txBody>
      </p:sp>
      <p:sp>
        <p:nvSpPr>
          <p:cNvPr id="27655" name="Line 15"/>
          <p:cNvSpPr>
            <a:spLocks noChangeShapeType="1"/>
          </p:cNvSpPr>
          <p:nvPr/>
        </p:nvSpPr>
        <p:spPr bwMode="auto">
          <a:xfrm>
            <a:off x="3159125" y="1485900"/>
            <a:ext cx="45720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656" name="Group 16"/>
          <p:cNvGrpSpPr>
            <a:grpSpLocks/>
          </p:cNvGrpSpPr>
          <p:nvPr/>
        </p:nvGrpSpPr>
        <p:grpSpPr bwMode="auto">
          <a:xfrm>
            <a:off x="3616325" y="1333500"/>
            <a:ext cx="533400" cy="381000"/>
            <a:chOff x="1920" y="1392"/>
            <a:chExt cx="336" cy="240"/>
          </a:xfrm>
        </p:grpSpPr>
        <p:sp>
          <p:nvSpPr>
            <p:cNvPr id="27743" name="Rectangle 17"/>
            <p:cNvSpPr>
              <a:spLocks noChangeArrowheads="1"/>
            </p:cNvSpPr>
            <p:nvPr/>
          </p:nvSpPr>
          <p:spPr bwMode="auto">
            <a:xfrm>
              <a:off x="1920" y="1392"/>
              <a:ext cx="33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endParaRPr lang="en-GB" altLang="en-GB" sz="2400" b="0">
                <a:latin typeface="Times New Roman" panose="02020603050405020304" pitchFamily="18" charset="0"/>
              </a:endParaRPr>
            </a:p>
            <a:p>
              <a:pPr eaLnBrk="1" hangingPunct="1">
                <a:spcBef>
                  <a:spcPct val="0"/>
                </a:spcBef>
              </a:pPr>
              <a:endParaRPr lang="en-GB" altLang="en-GB" sz="2400" b="0">
                <a:latin typeface="Times New Roman" panose="02020603050405020304" pitchFamily="18" charset="0"/>
              </a:endParaRPr>
            </a:p>
          </p:txBody>
        </p:sp>
        <p:grpSp>
          <p:nvGrpSpPr>
            <p:cNvPr id="27744" name="Group 18"/>
            <p:cNvGrpSpPr>
              <a:grpSpLocks/>
            </p:cNvGrpSpPr>
            <p:nvPr/>
          </p:nvGrpSpPr>
          <p:grpSpPr bwMode="auto">
            <a:xfrm>
              <a:off x="2016" y="1440"/>
              <a:ext cx="144" cy="144"/>
              <a:chOff x="2544" y="1872"/>
              <a:chExt cx="144" cy="144"/>
            </a:xfrm>
          </p:grpSpPr>
          <p:sp>
            <p:nvSpPr>
              <p:cNvPr id="27745" name="Freeform 19"/>
              <p:cNvSpPr>
                <a:spLocks/>
              </p:cNvSpPr>
              <p:nvPr/>
            </p:nvSpPr>
            <p:spPr bwMode="auto">
              <a:xfrm>
                <a:off x="2544" y="1872"/>
                <a:ext cx="144" cy="48"/>
              </a:xfrm>
              <a:custGeom>
                <a:avLst/>
                <a:gdLst>
                  <a:gd name="T0" fmla="*/ 0 w 144"/>
                  <a:gd name="T1" fmla="*/ 48 h 48"/>
                  <a:gd name="T2" fmla="*/ 48 w 144"/>
                  <a:gd name="T3" fmla="*/ 0 h 48"/>
                  <a:gd name="T4" fmla="*/ 96 w 144"/>
                  <a:gd name="T5" fmla="*/ 48 h 48"/>
                  <a:gd name="T6" fmla="*/ 144 w 144"/>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48">
                    <a:moveTo>
                      <a:pt x="0" y="48"/>
                    </a:moveTo>
                    <a:cubicBezTo>
                      <a:pt x="16" y="24"/>
                      <a:pt x="32" y="0"/>
                      <a:pt x="48" y="0"/>
                    </a:cubicBezTo>
                    <a:cubicBezTo>
                      <a:pt x="64" y="0"/>
                      <a:pt x="80" y="48"/>
                      <a:pt x="96" y="48"/>
                    </a:cubicBezTo>
                    <a:cubicBezTo>
                      <a:pt x="112" y="48"/>
                      <a:pt x="128" y="24"/>
                      <a:pt x="14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746" name="Group 20"/>
              <p:cNvGrpSpPr>
                <a:grpSpLocks/>
              </p:cNvGrpSpPr>
              <p:nvPr/>
            </p:nvGrpSpPr>
            <p:grpSpPr bwMode="auto">
              <a:xfrm>
                <a:off x="2544" y="1890"/>
                <a:ext cx="144" cy="126"/>
                <a:chOff x="2544" y="1890"/>
                <a:chExt cx="144" cy="126"/>
              </a:xfrm>
            </p:grpSpPr>
            <p:sp>
              <p:nvSpPr>
                <p:cNvPr id="27747" name="Freeform 21"/>
                <p:cNvSpPr>
                  <a:spLocks/>
                </p:cNvSpPr>
                <p:nvPr/>
              </p:nvSpPr>
              <p:spPr bwMode="auto">
                <a:xfrm>
                  <a:off x="2544" y="1920"/>
                  <a:ext cx="144" cy="48"/>
                </a:xfrm>
                <a:custGeom>
                  <a:avLst/>
                  <a:gdLst>
                    <a:gd name="T0" fmla="*/ 0 w 144"/>
                    <a:gd name="T1" fmla="*/ 48 h 48"/>
                    <a:gd name="T2" fmla="*/ 48 w 144"/>
                    <a:gd name="T3" fmla="*/ 0 h 48"/>
                    <a:gd name="T4" fmla="*/ 96 w 144"/>
                    <a:gd name="T5" fmla="*/ 48 h 48"/>
                    <a:gd name="T6" fmla="*/ 144 w 144"/>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48">
                      <a:moveTo>
                        <a:pt x="0" y="48"/>
                      </a:moveTo>
                      <a:cubicBezTo>
                        <a:pt x="16" y="24"/>
                        <a:pt x="32" y="0"/>
                        <a:pt x="48" y="0"/>
                      </a:cubicBezTo>
                      <a:cubicBezTo>
                        <a:pt x="64" y="0"/>
                        <a:pt x="80" y="48"/>
                        <a:pt x="96" y="48"/>
                      </a:cubicBezTo>
                      <a:cubicBezTo>
                        <a:pt x="112" y="48"/>
                        <a:pt x="128" y="24"/>
                        <a:pt x="14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48" name="Freeform 22"/>
                <p:cNvSpPr>
                  <a:spLocks/>
                </p:cNvSpPr>
                <p:nvPr/>
              </p:nvSpPr>
              <p:spPr bwMode="auto">
                <a:xfrm>
                  <a:off x="2544" y="1968"/>
                  <a:ext cx="144" cy="48"/>
                </a:xfrm>
                <a:custGeom>
                  <a:avLst/>
                  <a:gdLst>
                    <a:gd name="T0" fmla="*/ 0 w 144"/>
                    <a:gd name="T1" fmla="*/ 48 h 48"/>
                    <a:gd name="T2" fmla="*/ 48 w 144"/>
                    <a:gd name="T3" fmla="*/ 0 h 48"/>
                    <a:gd name="T4" fmla="*/ 96 w 144"/>
                    <a:gd name="T5" fmla="*/ 48 h 48"/>
                    <a:gd name="T6" fmla="*/ 144 w 144"/>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48">
                      <a:moveTo>
                        <a:pt x="0" y="48"/>
                      </a:moveTo>
                      <a:cubicBezTo>
                        <a:pt x="16" y="24"/>
                        <a:pt x="32" y="0"/>
                        <a:pt x="48" y="0"/>
                      </a:cubicBezTo>
                      <a:cubicBezTo>
                        <a:pt x="64" y="0"/>
                        <a:pt x="80" y="48"/>
                        <a:pt x="96" y="48"/>
                      </a:cubicBezTo>
                      <a:cubicBezTo>
                        <a:pt x="112" y="48"/>
                        <a:pt x="128" y="24"/>
                        <a:pt x="14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49" name="Freeform 23"/>
                <p:cNvSpPr>
                  <a:spLocks/>
                </p:cNvSpPr>
                <p:nvPr/>
              </p:nvSpPr>
              <p:spPr bwMode="auto">
                <a:xfrm>
                  <a:off x="2598" y="1890"/>
                  <a:ext cx="46" cy="14"/>
                </a:xfrm>
                <a:custGeom>
                  <a:avLst/>
                  <a:gdLst>
                    <a:gd name="T0" fmla="*/ 0 w 46"/>
                    <a:gd name="T1" fmla="*/ 14 h 14"/>
                    <a:gd name="T2" fmla="*/ 28 w 46"/>
                    <a:gd name="T3" fmla="*/ 8 h 14"/>
                    <a:gd name="T4" fmla="*/ 46 w 46"/>
                    <a:gd name="T5" fmla="*/ 0 h 14"/>
                    <a:gd name="T6" fmla="*/ 0 60000 65536"/>
                    <a:gd name="T7" fmla="*/ 0 60000 65536"/>
                    <a:gd name="T8" fmla="*/ 0 60000 65536"/>
                  </a:gdLst>
                  <a:ahLst/>
                  <a:cxnLst>
                    <a:cxn ang="T6">
                      <a:pos x="T0" y="T1"/>
                    </a:cxn>
                    <a:cxn ang="T7">
                      <a:pos x="T2" y="T3"/>
                    </a:cxn>
                    <a:cxn ang="T8">
                      <a:pos x="T4" y="T5"/>
                    </a:cxn>
                  </a:cxnLst>
                  <a:rect l="0" t="0" r="r" b="b"/>
                  <a:pathLst>
                    <a:path w="46" h="14">
                      <a:moveTo>
                        <a:pt x="0" y="14"/>
                      </a:moveTo>
                      <a:cubicBezTo>
                        <a:pt x="17" y="8"/>
                        <a:pt x="7" y="10"/>
                        <a:pt x="28" y="8"/>
                      </a:cubicBezTo>
                      <a:cubicBezTo>
                        <a:pt x="29" y="7"/>
                        <a:pt x="46" y="4"/>
                        <a:pt x="46"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27657" name="Text Box 24"/>
          <p:cNvSpPr txBox="1">
            <a:spLocks noChangeArrowheads="1"/>
          </p:cNvSpPr>
          <p:nvPr/>
        </p:nvSpPr>
        <p:spPr bwMode="auto">
          <a:xfrm>
            <a:off x="3463926" y="1714500"/>
            <a:ext cx="790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r>
              <a:rPr lang="en-GB" altLang="en-GB" sz="1200" b="0">
                <a:latin typeface="Helvetica" panose="020B0604020202020204" pitchFamily="34" charset="0"/>
              </a:rPr>
              <a:t>anti-alias</a:t>
            </a:r>
          </a:p>
          <a:p>
            <a:pPr eaLnBrk="1" hangingPunct="1">
              <a:spcBef>
                <a:spcPct val="0"/>
              </a:spcBef>
            </a:pPr>
            <a:r>
              <a:rPr lang="en-GB" altLang="en-GB" sz="1200" b="0">
                <a:latin typeface="Helvetica" panose="020B0604020202020204" pitchFamily="34" charset="0"/>
              </a:rPr>
              <a:t>filter</a:t>
            </a:r>
          </a:p>
        </p:txBody>
      </p:sp>
      <p:sp>
        <p:nvSpPr>
          <p:cNvPr id="27658" name="Line 25"/>
          <p:cNvSpPr>
            <a:spLocks noChangeShapeType="1"/>
          </p:cNvSpPr>
          <p:nvPr/>
        </p:nvSpPr>
        <p:spPr bwMode="auto">
          <a:xfrm>
            <a:off x="4149725" y="14859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9" name="Rectangle 26"/>
          <p:cNvSpPr>
            <a:spLocks noChangeArrowheads="1"/>
          </p:cNvSpPr>
          <p:nvPr/>
        </p:nvSpPr>
        <p:spPr bwMode="auto">
          <a:xfrm>
            <a:off x="4606925" y="13335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endParaRPr lang="en-GB" altLang="en-GB" sz="2400" b="0">
              <a:latin typeface="Times New Roman" panose="02020603050405020304" pitchFamily="18" charset="0"/>
            </a:endParaRPr>
          </a:p>
          <a:p>
            <a:pPr eaLnBrk="1" hangingPunct="1">
              <a:spcBef>
                <a:spcPct val="0"/>
              </a:spcBef>
            </a:pPr>
            <a:endParaRPr lang="en-GB" altLang="en-GB" sz="2400" b="0">
              <a:latin typeface="Times New Roman" panose="02020603050405020304" pitchFamily="18" charset="0"/>
            </a:endParaRPr>
          </a:p>
        </p:txBody>
      </p:sp>
      <p:sp>
        <p:nvSpPr>
          <p:cNvPr id="27660" name="Text Box 27"/>
          <p:cNvSpPr txBox="1">
            <a:spLocks noChangeArrowheads="1"/>
          </p:cNvSpPr>
          <p:nvPr/>
        </p:nvSpPr>
        <p:spPr bwMode="auto">
          <a:xfrm>
            <a:off x="4591050" y="1327150"/>
            <a:ext cx="522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eaLnBrk="1" hangingPunct="1">
              <a:spcBef>
                <a:spcPct val="0"/>
              </a:spcBef>
            </a:pPr>
            <a:r>
              <a:rPr lang="en-GB" altLang="en-GB" b="0">
                <a:latin typeface="Helvetica" panose="020B0604020202020204" pitchFamily="34" charset="0"/>
              </a:rPr>
              <a:t>A/D</a:t>
            </a:r>
          </a:p>
        </p:txBody>
      </p:sp>
      <p:sp>
        <p:nvSpPr>
          <p:cNvPr id="27661" name="Text Box 28"/>
          <p:cNvSpPr txBox="1">
            <a:spLocks noChangeArrowheads="1"/>
          </p:cNvSpPr>
          <p:nvPr/>
        </p:nvSpPr>
        <p:spPr bwMode="auto">
          <a:xfrm>
            <a:off x="4460833" y="1714501"/>
            <a:ext cx="79701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r>
              <a:rPr lang="en-GB" altLang="en-GB" sz="1200" b="0">
                <a:latin typeface="Helvetica" panose="020B0604020202020204" pitchFamily="34" charset="0"/>
              </a:rPr>
              <a:t>•Nyquist </a:t>
            </a:r>
          </a:p>
          <a:p>
            <a:pPr eaLnBrk="1" hangingPunct="1">
              <a:spcBef>
                <a:spcPct val="0"/>
              </a:spcBef>
            </a:pPr>
            <a:r>
              <a:rPr lang="en-GB" altLang="en-GB" sz="1200" b="0">
                <a:latin typeface="Helvetica" panose="020B0604020202020204" pitchFamily="34" charset="0"/>
              </a:rPr>
              <a:t>sampling</a:t>
            </a:r>
          </a:p>
          <a:p>
            <a:pPr eaLnBrk="1" hangingPunct="1">
              <a:spcBef>
                <a:spcPct val="0"/>
              </a:spcBef>
            </a:pPr>
            <a:endParaRPr lang="en-GB" altLang="en-GB" sz="1200" b="0">
              <a:latin typeface="Helvetica" panose="020B0604020202020204" pitchFamily="34" charset="0"/>
            </a:endParaRPr>
          </a:p>
        </p:txBody>
      </p:sp>
      <p:sp>
        <p:nvSpPr>
          <p:cNvPr id="27662" name="Line 29"/>
          <p:cNvSpPr>
            <a:spLocks noChangeShapeType="1"/>
          </p:cNvSpPr>
          <p:nvPr/>
        </p:nvSpPr>
        <p:spPr bwMode="auto">
          <a:xfrm>
            <a:off x="5140325" y="1485900"/>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3" name="Rectangle 30"/>
          <p:cNvSpPr>
            <a:spLocks noChangeArrowheads="1"/>
          </p:cNvSpPr>
          <p:nvPr/>
        </p:nvSpPr>
        <p:spPr bwMode="auto">
          <a:xfrm>
            <a:off x="5902325" y="13335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endParaRPr lang="en-GB" altLang="en-GB" sz="2400" b="0">
              <a:latin typeface="Times New Roman" panose="02020603050405020304" pitchFamily="18" charset="0"/>
            </a:endParaRPr>
          </a:p>
          <a:p>
            <a:pPr eaLnBrk="1" hangingPunct="1">
              <a:spcBef>
                <a:spcPct val="0"/>
              </a:spcBef>
            </a:pPr>
            <a:endParaRPr lang="en-GB" altLang="en-GB" sz="2400" b="0">
              <a:latin typeface="Times New Roman" panose="02020603050405020304" pitchFamily="18" charset="0"/>
            </a:endParaRPr>
          </a:p>
        </p:txBody>
      </p:sp>
      <p:sp>
        <p:nvSpPr>
          <p:cNvPr id="27664" name="Text Box 31"/>
          <p:cNvSpPr txBox="1">
            <a:spLocks noChangeArrowheads="1"/>
          </p:cNvSpPr>
          <p:nvPr/>
        </p:nvSpPr>
        <p:spPr bwMode="auto">
          <a:xfrm>
            <a:off x="5826125" y="125730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eaLnBrk="1" hangingPunct="1">
              <a:spcBef>
                <a:spcPct val="0"/>
              </a:spcBef>
            </a:pPr>
            <a:endParaRPr lang="en-GB" altLang="en-GB" sz="1400" b="0">
              <a:latin typeface="Helvetica" panose="020B0604020202020204" pitchFamily="34" charset="0"/>
            </a:endParaRPr>
          </a:p>
        </p:txBody>
      </p:sp>
      <p:sp>
        <p:nvSpPr>
          <p:cNvPr id="27665" name="Text Box 32"/>
          <p:cNvSpPr txBox="1">
            <a:spLocks noChangeArrowheads="1"/>
          </p:cNvSpPr>
          <p:nvPr/>
        </p:nvSpPr>
        <p:spPr bwMode="auto">
          <a:xfrm>
            <a:off x="5843588" y="1333501"/>
            <a:ext cx="654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r>
              <a:rPr lang="en-GB" altLang="en-GB" sz="1000" b="0">
                <a:solidFill>
                  <a:schemeClr val="hlink"/>
                </a:solidFill>
                <a:latin typeface="Helvetica" panose="020B0604020202020204" pitchFamily="34" charset="0"/>
              </a:rPr>
              <a:t>Channel</a:t>
            </a:r>
          </a:p>
          <a:p>
            <a:pPr eaLnBrk="1" hangingPunct="1">
              <a:spcBef>
                <a:spcPct val="0"/>
              </a:spcBef>
            </a:pPr>
            <a:r>
              <a:rPr lang="en-GB" altLang="en-GB" sz="1000" b="0">
                <a:solidFill>
                  <a:schemeClr val="hlink"/>
                </a:solidFill>
                <a:latin typeface="Helvetica" panose="020B0604020202020204" pitchFamily="34" charset="0"/>
              </a:rPr>
              <a:t>Code</a:t>
            </a:r>
            <a:endParaRPr lang="en-GB" altLang="en-GB" sz="1400" b="0">
              <a:solidFill>
                <a:schemeClr val="hlink"/>
              </a:solidFill>
              <a:latin typeface="Helvetica" panose="020B0604020202020204" pitchFamily="34" charset="0"/>
            </a:endParaRPr>
          </a:p>
        </p:txBody>
      </p:sp>
      <p:cxnSp>
        <p:nvCxnSpPr>
          <p:cNvPr id="27666" name="AutoShape 33"/>
          <p:cNvCxnSpPr>
            <a:cxnSpLocks noChangeShapeType="1"/>
          </p:cNvCxnSpPr>
          <p:nvPr/>
        </p:nvCxnSpPr>
        <p:spPr bwMode="auto">
          <a:xfrm flipV="1">
            <a:off x="3159125" y="1638301"/>
            <a:ext cx="2743200" cy="1050925"/>
          </a:xfrm>
          <a:prstGeom prst="bentConnector3">
            <a:avLst>
              <a:gd name="adj1" fmla="val 85356"/>
            </a:avLst>
          </a:prstGeom>
          <a:noFill/>
          <a:ln w="9525">
            <a:solidFill>
              <a:srgbClr val="FF0000"/>
            </a:solidFill>
            <a:miter lim="800000"/>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67" name="Text Box 34"/>
          <p:cNvSpPr txBox="1">
            <a:spLocks noChangeArrowheads="1"/>
          </p:cNvSpPr>
          <p:nvPr/>
        </p:nvSpPr>
        <p:spPr bwMode="auto">
          <a:xfrm>
            <a:off x="5886451" y="1714501"/>
            <a:ext cx="10134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eaLnBrk="1" hangingPunct="1">
              <a:spcBef>
                <a:spcPct val="0"/>
              </a:spcBef>
              <a:buFontTx/>
              <a:buChar char="•"/>
            </a:pPr>
            <a:r>
              <a:rPr lang="en-GB" altLang="en-GB" sz="1200" b="0">
                <a:latin typeface="Helvetica" panose="020B0604020202020204" pitchFamily="34" charset="0"/>
              </a:rPr>
              <a:t>FEC</a:t>
            </a:r>
          </a:p>
          <a:p>
            <a:pPr algn="l" eaLnBrk="1" hangingPunct="1">
              <a:spcBef>
                <a:spcPct val="0"/>
              </a:spcBef>
              <a:buFontTx/>
              <a:buChar char="•"/>
            </a:pPr>
            <a:r>
              <a:rPr lang="en-GB" altLang="en-GB" sz="1200" b="0">
                <a:latin typeface="Helvetica" panose="020B0604020202020204" pitchFamily="34" charset="0"/>
              </a:rPr>
              <a:t>ARQ</a:t>
            </a:r>
          </a:p>
          <a:p>
            <a:pPr algn="l" eaLnBrk="1" hangingPunct="1">
              <a:spcBef>
                <a:spcPct val="0"/>
              </a:spcBef>
              <a:buFontTx/>
              <a:buChar char="•"/>
            </a:pPr>
            <a:r>
              <a:rPr lang="en-GB" altLang="en-GB" sz="1200" b="0">
                <a:latin typeface="Helvetica" panose="020B0604020202020204" pitchFamily="34" charset="0"/>
              </a:rPr>
              <a:t>block</a:t>
            </a:r>
          </a:p>
          <a:p>
            <a:pPr algn="l" eaLnBrk="1" hangingPunct="1">
              <a:spcBef>
                <a:spcPct val="0"/>
              </a:spcBef>
              <a:buFontTx/>
              <a:buChar char="•"/>
            </a:pPr>
            <a:r>
              <a:rPr lang="en-GB" altLang="en-GB" sz="1200" b="0">
                <a:latin typeface="Helvetica" panose="020B0604020202020204" pitchFamily="34" charset="0"/>
              </a:rPr>
              <a:t>convolution</a:t>
            </a:r>
          </a:p>
        </p:txBody>
      </p:sp>
      <p:sp>
        <p:nvSpPr>
          <p:cNvPr id="27668" name="Line 35"/>
          <p:cNvSpPr>
            <a:spLocks noChangeShapeType="1"/>
          </p:cNvSpPr>
          <p:nvPr/>
        </p:nvSpPr>
        <p:spPr bwMode="auto">
          <a:xfrm>
            <a:off x="6435725" y="14859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9" name="Line 36"/>
          <p:cNvSpPr>
            <a:spLocks noChangeShapeType="1"/>
          </p:cNvSpPr>
          <p:nvPr/>
        </p:nvSpPr>
        <p:spPr bwMode="auto">
          <a:xfrm>
            <a:off x="7426325" y="1485900"/>
            <a:ext cx="4762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0" name="Text Box 37"/>
          <p:cNvSpPr txBox="1">
            <a:spLocks noChangeArrowheads="1"/>
          </p:cNvSpPr>
          <p:nvPr/>
        </p:nvSpPr>
        <p:spPr bwMode="auto">
          <a:xfrm>
            <a:off x="6892926" y="1714501"/>
            <a:ext cx="72006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eaLnBrk="1" hangingPunct="1">
              <a:spcBef>
                <a:spcPct val="0"/>
              </a:spcBef>
            </a:pPr>
            <a:r>
              <a:rPr lang="en-GB" altLang="en-GB" sz="1200" b="0">
                <a:latin typeface="Helvetica" panose="020B0604020202020204" pitchFamily="34" charset="0"/>
              </a:rPr>
              <a:t>pulse</a:t>
            </a:r>
          </a:p>
          <a:p>
            <a:pPr algn="l" eaLnBrk="1" hangingPunct="1">
              <a:spcBef>
                <a:spcPct val="0"/>
              </a:spcBef>
            </a:pPr>
            <a:r>
              <a:rPr lang="en-GB" altLang="en-GB" sz="1200" b="0">
                <a:latin typeface="Helvetica" panose="020B0604020202020204" pitchFamily="34" charset="0"/>
              </a:rPr>
              <a:t>shaping</a:t>
            </a:r>
          </a:p>
          <a:p>
            <a:pPr algn="l" eaLnBrk="1" hangingPunct="1">
              <a:spcBef>
                <a:spcPct val="0"/>
              </a:spcBef>
            </a:pPr>
            <a:r>
              <a:rPr lang="en-GB" altLang="en-GB" sz="1200" b="0">
                <a:latin typeface="Helvetica" panose="020B0604020202020204" pitchFamily="34" charset="0"/>
              </a:rPr>
              <a:t>filter</a:t>
            </a:r>
          </a:p>
          <a:p>
            <a:pPr algn="l" eaLnBrk="1" hangingPunct="1">
              <a:spcBef>
                <a:spcPct val="0"/>
              </a:spcBef>
              <a:buFontTx/>
              <a:buChar char="•"/>
            </a:pPr>
            <a:r>
              <a:rPr lang="en-GB" altLang="en-GB" sz="1200" b="0">
                <a:latin typeface="Helvetica" panose="020B0604020202020204" pitchFamily="34" charset="0"/>
              </a:rPr>
              <a:t>ISI</a:t>
            </a:r>
          </a:p>
          <a:p>
            <a:pPr algn="l" eaLnBrk="1" hangingPunct="1">
              <a:spcBef>
                <a:spcPct val="0"/>
              </a:spcBef>
              <a:buFontTx/>
              <a:buChar char="•"/>
            </a:pPr>
            <a:endParaRPr lang="en-GB" altLang="en-GB" sz="1200" b="0">
              <a:latin typeface="Helvetica" panose="020B0604020202020204" pitchFamily="34" charset="0"/>
            </a:endParaRPr>
          </a:p>
        </p:txBody>
      </p:sp>
      <p:sp>
        <p:nvSpPr>
          <p:cNvPr id="27671" name="Text Box 38"/>
          <p:cNvSpPr txBox="1">
            <a:spLocks noChangeArrowheads="1"/>
          </p:cNvSpPr>
          <p:nvPr/>
        </p:nvSpPr>
        <p:spPr bwMode="auto">
          <a:xfrm>
            <a:off x="7883526" y="1306514"/>
            <a:ext cx="65594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eaLnBrk="1" hangingPunct="1">
              <a:spcBef>
                <a:spcPct val="0"/>
              </a:spcBef>
              <a:buFontTx/>
              <a:buChar char="•"/>
            </a:pPr>
            <a:r>
              <a:rPr lang="en-GB" altLang="en-GB" sz="1200" b="0">
                <a:latin typeface="Helvetica" panose="020B0604020202020204" pitchFamily="34" charset="0"/>
              </a:rPr>
              <a:t>ASK</a:t>
            </a:r>
          </a:p>
          <a:p>
            <a:pPr algn="l" eaLnBrk="1" hangingPunct="1">
              <a:spcBef>
                <a:spcPct val="0"/>
              </a:spcBef>
              <a:buFontTx/>
              <a:buChar char="•"/>
            </a:pPr>
            <a:r>
              <a:rPr lang="en-GB" altLang="en-GB" sz="1200" b="0">
                <a:latin typeface="Helvetica" panose="020B0604020202020204" pitchFamily="34" charset="0"/>
              </a:rPr>
              <a:t>FSK</a:t>
            </a:r>
          </a:p>
          <a:p>
            <a:pPr algn="l" eaLnBrk="1" hangingPunct="1">
              <a:spcBef>
                <a:spcPct val="0"/>
              </a:spcBef>
              <a:buFontTx/>
              <a:buChar char="•"/>
            </a:pPr>
            <a:r>
              <a:rPr lang="en-GB" altLang="en-GB" sz="1200" b="0">
                <a:latin typeface="Helvetica" panose="020B0604020202020204" pitchFamily="34" charset="0"/>
              </a:rPr>
              <a:t>PSK</a:t>
            </a:r>
          </a:p>
          <a:p>
            <a:pPr algn="l" eaLnBrk="1" hangingPunct="1">
              <a:spcBef>
                <a:spcPct val="0"/>
              </a:spcBef>
              <a:buFontTx/>
              <a:buChar char="•"/>
            </a:pPr>
            <a:r>
              <a:rPr lang="en-GB" altLang="en-GB" sz="1200" b="0">
                <a:latin typeface="Helvetica" panose="020B0604020202020204" pitchFamily="34" charset="0"/>
              </a:rPr>
              <a:t>binary</a:t>
            </a:r>
          </a:p>
          <a:p>
            <a:pPr algn="l" eaLnBrk="1" hangingPunct="1">
              <a:spcBef>
                <a:spcPct val="0"/>
              </a:spcBef>
              <a:buFontTx/>
              <a:buChar char="•"/>
            </a:pPr>
            <a:r>
              <a:rPr lang="en-GB" altLang="en-GB" sz="1200" b="0">
                <a:latin typeface="Helvetica" panose="020B0604020202020204" pitchFamily="34" charset="0"/>
              </a:rPr>
              <a:t>M’ar</a:t>
            </a:r>
            <a:r>
              <a:rPr lang="en-GB" altLang="zh-CN" sz="1200" b="0">
                <a:latin typeface="Helvetica" panose="020B0604020202020204" pitchFamily="34" charset="0"/>
              </a:rPr>
              <a:t>y</a:t>
            </a:r>
            <a:endParaRPr lang="en-GB" altLang="en-GB" sz="1200" b="0">
              <a:latin typeface="Helvetica" panose="020B0604020202020204" pitchFamily="34" charset="0"/>
            </a:endParaRPr>
          </a:p>
          <a:p>
            <a:pPr algn="l" eaLnBrk="1" hangingPunct="1">
              <a:spcBef>
                <a:spcPct val="0"/>
              </a:spcBef>
              <a:buFontTx/>
              <a:buChar char="•"/>
            </a:pPr>
            <a:endParaRPr lang="en-GB" altLang="en-GB" sz="1200" b="0">
              <a:latin typeface="Helvetica" panose="020B0604020202020204" pitchFamily="34" charset="0"/>
            </a:endParaRPr>
          </a:p>
          <a:p>
            <a:pPr algn="l" eaLnBrk="1" hangingPunct="1">
              <a:spcBef>
                <a:spcPct val="0"/>
              </a:spcBef>
            </a:pPr>
            <a:endParaRPr lang="en-GB" altLang="en-GB" sz="1200" b="0">
              <a:latin typeface="Helvetica" panose="020B0604020202020204" pitchFamily="34" charset="0"/>
            </a:endParaRPr>
          </a:p>
        </p:txBody>
      </p:sp>
      <p:grpSp>
        <p:nvGrpSpPr>
          <p:cNvPr id="27672" name="Group 39"/>
          <p:cNvGrpSpPr>
            <a:grpSpLocks/>
          </p:cNvGrpSpPr>
          <p:nvPr/>
        </p:nvGrpSpPr>
        <p:grpSpPr bwMode="auto">
          <a:xfrm>
            <a:off x="7883525" y="1333500"/>
            <a:ext cx="801688" cy="381000"/>
            <a:chOff x="3912" y="384"/>
            <a:chExt cx="505" cy="240"/>
          </a:xfrm>
        </p:grpSpPr>
        <p:sp>
          <p:nvSpPr>
            <p:cNvPr id="27741" name="Rectangle 40"/>
            <p:cNvSpPr>
              <a:spLocks noChangeArrowheads="1"/>
            </p:cNvSpPr>
            <p:nvPr/>
          </p:nvSpPr>
          <p:spPr bwMode="auto">
            <a:xfrm>
              <a:off x="3924" y="384"/>
              <a:ext cx="48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endParaRPr lang="en-GB" altLang="en-GB" sz="2400" b="0">
                <a:latin typeface="Times New Roman" panose="02020603050405020304" pitchFamily="18" charset="0"/>
              </a:endParaRPr>
            </a:p>
            <a:p>
              <a:pPr eaLnBrk="1" hangingPunct="1">
                <a:spcBef>
                  <a:spcPct val="0"/>
                </a:spcBef>
              </a:pPr>
              <a:endParaRPr lang="en-GB" altLang="en-GB" sz="2400" b="0">
                <a:latin typeface="Times New Roman" panose="02020603050405020304" pitchFamily="18" charset="0"/>
              </a:endParaRPr>
            </a:p>
          </p:txBody>
        </p:sp>
        <p:sp>
          <p:nvSpPr>
            <p:cNvPr id="27742" name="Text Box 41"/>
            <p:cNvSpPr txBox="1">
              <a:spLocks noChangeArrowheads="1"/>
            </p:cNvSpPr>
            <p:nvPr/>
          </p:nvSpPr>
          <p:spPr bwMode="auto">
            <a:xfrm>
              <a:off x="3912" y="432"/>
              <a:ext cx="50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r>
                <a:rPr lang="en-GB" altLang="en-GB" sz="1000" b="0">
                  <a:solidFill>
                    <a:schemeClr val="hlink"/>
                  </a:solidFill>
                  <a:latin typeface="Helvetica" panose="020B0604020202020204" pitchFamily="34" charset="0"/>
                </a:rPr>
                <a:t>Modulation</a:t>
              </a:r>
              <a:endParaRPr lang="en-GB" altLang="en-GB" sz="1400" b="0">
                <a:solidFill>
                  <a:schemeClr val="hlink"/>
                </a:solidFill>
                <a:latin typeface="Helvetica" panose="020B0604020202020204" pitchFamily="34" charset="0"/>
              </a:endParaRPr>
            </a:p>
          </p:txBody>
        </p:sp>
      </p:grpSp>
      <p:sp>
        <p:nvSpPr>
          <p:cNvPr id="27673" name="Line 42"/>
          <p:cNvSpPr>
            <a:spLocks noChangeShapeType="1"/>
          </p:cNvSpPr>
          <p:nvPr/>
        </p:nvSpPr>
        <p:spPr bwMode="auto">
          <a:xfrm>
            <a:off x="8664575" y="14859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4" name="Text Box 43"/>
          <p:cNvSpPr txBox="1">
            <a:spLocks noChangeArrowheads="1"/>
          </p:cNvSpPr>
          <p:nvPr/>
        </p:nvSpPr>
        <p:spPr bwMode="auto">
          <a:xfrm>
            <a:off x="9075739" y="1730375"/>
            <a:ext cx="714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r>
              <a:rPr lang="en-GB" altLang="en-GB" sz="1200" b="0">
                <a:latin typeface="Helvetica" panose="020B0604020202020204" pitchFamily="34" charset="0"/>
              </a:rPr>
              <a:t>channel</a:t>
            </a:r>
          </a:p>
          <a:p>
            <a:pPr eaLnBrk="1" hangingPunct="1">
              <a:spcBef>
                <a:spcPct val="0"/>
              </a:spcBef>
            </a:pPr>
            <a:r>
              <a:rPr lang="en-GB" altLang="en-GB" sz="1200" b="0">
                <a:latin typeface="Helvetica" panose="020B0604020202020204" pitchFamily="34" charset="0"/>
              </a:rPr>
              <a:t>filter</a:t>
            </a:r>
          </a:p>
        </p:txBody>
      </p:sp>
      <p:sp>
        <p:nvSpPr>
          <p:cNvPr id="27675" name="Rectangle 44"/>
          <p:cNvSpPr>
            <a:spLocks noChangeArrowheads="1"/>
          </p:cNvSpPr>
          <p:nvPr/>
        </p:nvSpPr>
        <p:spPr bwMode="auto">
          <a:xfrm>
            <a:off x="9121775" y="2636839"/>
            <a:ext cx="1504950" cy="12969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endParaRPr lang="en-US" altLang="en-US"/>
          </a:p>
        </p:txBody>
      </p:sp>
      <p:sp>
        <p:nvSpPr>
          <p:cNvPr id="27676" name="Text Box 45"/>
          <p:cNvSpPr txBox="1">
            <a:spLocks noChangeArrowheads="1"/>
          </p:cNvSpPr>
          <p:nvPr/>
        </p:nvSpPr>
        <p:spPr bwMode="auto">
          <a:xfrm>
            <a:off x="9121775" y="2678113"/>
            <a:ext cx="1518364"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eaLnBrk="1" hangingPunct="1">
              <a:spcBef>
                <a:spcPct val="0"/>
              </a:spcBef>
            </a:pPr>
            <a:r>
              <a:rPr lang="en-GB" altLang="en-GB" sz="1400" b="0">
                <a:solidFill>
                  <a:schemeClr val="hlink"/>
                </a:solidFill>
                <a:latin typeface="Helvetica" panose="020B0604020202020204" pitchFamily="34" charset="0"/>
              </a:rPr>
              <a:t>Communications</a:t>
            </a:r>
          </a:p>
          <a:p>
            <a:pPr algn="l" eaLnBrk="1" hangingPunct="1">
              <a:spcBef>
                <a:spcPct val="0"/>
              </a:spcBef>
            </a:pPr>
            <a:r>
              <a:rPr lang="en-GB" altLang="en-GB" sz="1400" b="0">
                <a:solidFill>
                  <a:schemeClr val="hlink"/>
                </a:solidFill>
                <a:latin typeface="Helvetica" panose="020B0604020202020204" pitchFamily="34" charset="0"/>
              </a:rPr>
              <a:t>Channel</a:t>
            </a:r>
            <a:endParaRPr lang="en-GB" altLang="en-GB" sz="1200" b="0">
              <a:solidFill>
                <a:schemeClr val="hlink"/>
              </a:solidFill>
              <a:latin typeface="Helvetica" panose="020B0604020202020204" pitchFamily="34" charset="0"/>
            </a:endParaRPr>
          </a:p>
          <a:p>
            <a:pPr algn="l" eaLnBrk="1" hangingPunct="1">
              <a:spcBef>
                <a:spcPct val="0"/>
              </a:spcBef>
              <a:buFontTx/>
              <a:buChar char="•"/>
            </a:pPr>
            <a:r>
              <a:rPr lang="en-GB" altLang="en-GB" sz="1200" b="0">
                <a:latin typeface="Helvetica" panose="020B0604020202020204" pitchFamily="34" charset="0"/>
              </a:rPr>
              <a:t>loss</a:t>
            </a:r>
          </a:p>
          <a:p>
            <a:pPr algn="l" eaLnBrk="1" hangingPunct="1">
              <a:spcBef>
                <a:spcPct val="0"/>
              </a:spcBef>
              <a:buFontTx/>
              <a:buChar char="•"/>
            </a:pPr>
            <a:r>
              <a:rPr lang="en-GB" altLang="en-GB" sz="1200" b="0">
                <a:latin typeface="Helvetica" panose="020B0604020202020204" pitchFamily="34" charset="0"/>
              </a:rPr>
              <a:t>interference</a:t>
            </a:r>
          </a:p>
          <a:p>
            <a:pPr algn="l" eaLnBrk="1" hangingPunct="1">
              <a:spcBef>
                <a:spcPct val="0"/>
              </a:spcBef>
              <a:buFontTx/>
              <a:buChar char="•"/>
            </a:pPr>
            <a:r>
              <a:rPr lang="en-GB" altLang="en-GB" sz="1200" b="0">
                <a:latin typeface="Helvetica" panose="020B0604020202020204" pitchFamily="34" charset="0"/>
              </a:rPr>
              <a:t>noise</a:t>
            </a:r>
          </a:p>
          <a:p>
            <a:pPr algn="l" eaLnBrk="1" hangingPunct="1">
              <a:spcBef>
                <a:spcPct val="0"/>
              </a:spcBef>
              <a:buFontTx/>
              <a:buChar char="•"/>
            </a:pPr>
            <a:r>
              <a:rPr lang="en-GB" altLang="en-GB" sz="1200" b="0">
                <a:latin typeface="Helvetica" panose="020B0604020202020204" pitchFamily="34" charset="0"/>
              </a:rPr>
              <a:t>distortion</a:t>
            </a:r>
          </a:p>
        </p:txBody>
      </p:sp>
      <p:cxnSp>
        <p:nvCxnSpPr>
          <p:cNvPr id="27677" name="AutoShape 46"/>
          <p:cNvCxnSpPr>
            <a:cxnSpLocks noChangeShapeType="1"/>
            <a:stCxn id="27750" idx="3"/>
            <a:endCxn id="27675" idx="0"/>
          </p:cNvCxnSpPr>
          <p:nvPr/>
        </p:nvCxnSpPr>
        <p:spPr bwMode="auto">
          <a:xfrm>
            <a:off x="9655176" y="1517650"/>
            <a:ext cx="219075" cy="1119188"/>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7678" name="Group 47"/>
          <p:cNvGrpSpPr>
            <a:grpSpLocks/>
          </p:cNvGrpSpPr>
          <p:nvPr/>
        </p:nvGrpSpPr>
        <p:grpSpPr bwMode="auto">
          <a:xfrm>
            <a:off x="9166225" y="4413250"/>
            <a:ext cx="533400" cy="381000"/>
            <a:chOff x="2400" y="1392"/>
            <a:chExt cx="336" cy="240"/>
          </a:xfrm>
        </p:grpSpPr>
        <p:sp>
          <p:nvSpPr>
            <p:cNvPr id="27733" name="Rectangle 48"/>
            <p:cNvSpPr>
              <a:spLocks noChangeArrowheads="1"/>
            </p:cNvSpPr>
            <p:nvPr/>
          </p:nvSpPr>
          <p:spPr bwMode="auto">
            <a:xfrm>
              <a:off x="2400" y="1392"/>
              <a:ext cx="33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endParaRPr lang="en-GB" altLang="en-GB" sz="2400" b="0">
                <a:latin typeface="Times New Roman" panose="02020603050405020304" pitchFamily="18" charset="0"/>
              </a:endParaRPr>
            </a:p>
            <a:p>
              <a:pPr eaLnBrk="1" hangingPunct="1">
                <a:spcBef>
                  <a:spcPct val="0"/>
                </a:spcBef>
              </a:pPr>
              <a:endParaRPr lang="en-GB" altLang="en-GB" sz="2400" b="0">
                <a:latin typeface="Times New Roman" panose="02020603050405020304" pitchFamily="18" charset="0"/>
              </a:endParaRPr>
            </a:p>
          </p:txBody>
        </p:sp>
        <p:sp>
          <p:nvSpPr>
            <p:cNvPr id="27734" name="Freeform 49"/>
            <p:cNvSpPr>
              <a:spLocks/>
            </p:cNvSpPr>
            <p:nvPr/>
          </p:nvSpPr>
          <p:spPr bwMode="auto">
            <a:xfrm>
              <a:off x="2496" y="1488"/>
              <a:ext cx="144" cy="48"/>
            </a:xfrm>
            <a:custGeom>
              <a:avLst/>
              <a:gdLst>
                <a:gd name="T0" fmla="*/ 0 w 144"/>
                <a:gd name="T1" fmla="*/ 48 h 48"/>
                <a:gd name="T2" fmla="*/ 48 w 144"/>
                <a:gd name="T3" fmla="*/ 0 h 48"/>
                <a:gd name="T4" fmla="*/ 96 w 144"/>
                <a:gd name="T5" fmla="*/ 48 h 48"/>
                <a:gd name="T6" fmla="*/ 144 w 144"/>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48">
                  <a:moveTo>
                    <a:pt x="0" y="48"/>
                  </a:moveTo>
                  <a:cubicBezTo>
                    <a:pt x="16" y="24"/>
                    <a:pt x="32" y="0"/>
                    <a:pt x="48" y="0"/>
                  </a:cubicBezTo>
                  <a:cubicBezTo>
                    <a:pt x="64" y="0"/>
                    <a:pt x="80" y="48"/>
                    <a:pt x="96" y="48"/>
                  </a:cubicBezTo>
                  <a:cubicBezTo>
                    <a:pt x="112" y="48"/>
                    <a:pt x="128" y="24"/>
                    <a:pt x="14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735" name="Group 50"/>
            <p:cNvGrpSpPr>
              <a:grpSpLocks/>
            </p:cNvGrpSpPr>
            <p:nvPr/>
          </p:nvGrpSpPr>
          <p:grpSpPr bwMode="auto">
            <a:xfrm>
              <a:off x="2496" y="1440"/>
              <a:ext cx="144" cy="48"/>
              <a:chOff x="2496" y="1440"/>
              <a:chExt cx="144" cy="48"/>
            </a:xfrm>
          </p:grpSpPr>
          <p:sp>
            <p:nvSpPr>
              <p:cNvPr id="27739" name="Freeform 51"/>
              <p:cNvSpPr>
                <a:spLocks/>
              </p:cNvSpPr>
              <p:nvPr/>
            </p:nvSpPr>
            <p:spPr bwMode="auto">
              <a:xfrm>
                <a:off x="2496" y="1440"/>
                <a:ext cx="144" cy="48"/>
              </a:xfrm>
              <a:custGeom>
                <a:avLst/>
                <a:gdLst>
                  <a:gd name="T0" fmla="*/ 0 w 144"/>
                  <a:gd name="T1" fmla="*/ 48 h 48"/>
                  <a:gd name="T2" fmla="*/ 48 w 144"/>
                  <a:gd name="T3" fmla="*/ 0 h 48"/>
                  <a:gd name="T4" fmla="*/ 96 w 144"/>
                  <a:gd name="T5" fmla="*/ 48 h 48"/>
                  <a:gd name="T6" fmla="*/ 144 w 144"/>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48">
                    <a:moveTo>
                      <a:pt x="0" y="48"/>
                    </a:moveTo>
                    <a:cubicBezTo>
                      <a:pt x="16" y="24"/>
                      <a:pt x="32" y="0"/>
                      <a:pt x="48" y="0"/>
                    </a:cubicBezTo>
                    <a:cubicBezTo>
                      <a:pt x="64" y="0"/>
                      <a:pt x="80" y="48"/>
                      <a:pt x="96" y="48"/>
                    </a:cubicBezTo>
                    <a:cubicBezTo>
                      <a:pt x="112" y="48"/>
                      <a:pt x="128" y="24"/>
                      <a:pt x="14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40" name="Freeform 52"/>
              <p:cNvSpPr>
                <a:spLocks/>
              </p:cNvSpPr>
              <p:nvPr/>
            </p:nvSpPr>
            <p:spPr bwMode="auto">
              <a:xfrm>
                <a:off x="2550" y="1458"/>
                <a:ext cx="46" cy="14"/>
              </a:xfrm>
              <a:custGeom>
                <a:avLst/>
                <a:gdLst>
                  <a:gd name="T0" fmla="*/ 0 w 46"/>
                  <a:gd name="T1" fmla="*/ 14 h 14"/>
                  <a:gd name="T2" fmla="*/ 28 w 46"/>
                  <a:gd name="T3" fmla="*/ 8 h 14"/>
                  <a:gd name="T4" fmla="*/ 46 w 46"/>
                  <a:gd name="T5" fmla="*/ 0 h 14"/>
                  <a:gd name="T6" fmla="*/ 0 60000 65536"/>
                  <a:gd name="T7" fmla="*/ 0 60000 65536"/>
                  <a:gd name="T8" fmla="*/ 0 60000 65536"/>
                </a:gdLst>
                <a:ahLst/>
                <a:cxnLst>
                  <a:cxn ang="T6">
                    <a:pos x="T0" y="T1"/>
                  </a:cxn>
                  <a:cxn ang="T7">
                    <a:pos x="T2" y="T3"/>
                  </a:cxn>
                  <a:cxn ang="T8">
                    <a:pos x="T4" y="T5"/>
                  </a:cxn>
                </a:cxnLst>
                <a:rect l="0" t="0" r="r" b="b"/>
                <a:pathLst>
                  <a:path w="46" h="14">
                    <a:moveTo>
                      <a:pt x="0" y="14"/>
                    </a:moveTo>
                    <a:cubicBezTo>
                      <a:pt x="17" y="8"/>
                      <a:pt x="7" y="10"/>
                      <a:pt x="28" y="8"/>
                    </a:cubicBezTo>
                    <a:cubicBezTo>
                      <a:pt x="29" y="7"/>
                      <a:pt x="46" y="4"/>
                      <a:pt x="46"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736" name="Group 53"/>
            <p:cNvGrpSpPr>
              <a:grpSpLocks/>
            </p:cNvGrpSpPr>
            <p:nvPr/>
          </p:nvGrpSpPr>
          <p:grpSpPr bwMode="auto">
            <a:xfrm>
              <a:off x="2496" y="1536"/>
              <a:ext cx="144" cy="48"/>
              <a:chOff x="2496" y="1440"/>
              <a:chExt cx="144" cy="48"/>
            </a:xfrm>
          </p:grpSpPr>
          <p:sp>
            <p:nvSpPr>
              <p:cNvPr id="27737" name="Freeform 54"/>
              <p:cNvSpPr>
                <a:spLocks/>
              </p:cNvSpPr>
              <p:nvPr/>
            </p:nvSpPr>
            <p:spPr bwMode="auto">
              <a:xfrm>
                <a:off x="2496" y="1440"/>
                <a:ext cx="144" cy="48"/>
              </a:xfrm>
              <a:custGeom>
                <a:avLst/>
                <a:gdLst>
                  <a:gd name="T0" fmla="*/ 0 w 144"/>
                  <a:gd name="T1" fmla="*/ 48 h 48"/>
                  <a:gd name="T2" fmla="*/ 48 w 144"/>
                  <a:gd name="T3" fmla="*/ 0 h 48"/>
                  <a:gd name="T4" fmla="*/ 96 w 144"/>
                  <a:gd name="T5" fmla="*/ 48 h 48"/>
                  <a:gd name="T6" fmla="*/ 144 w 144"/>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48">
                    <a:moveTo>
                      <a:pt x="0" y="48"/>
                    </a:moveTo>
                    <a:cubicBezTo>
                      <a:pt x="16" y="24"/>
                      <a:pt x="32" y="0"/>
                      <a:pt x="48" y="0"/>
                    </a:cubicBezTo>
                    <a:cubicBezTo>
                      <a:pt x="64" y="0"/>
                      <a:pt x="80" y="48"/>
                      <a:pt x="96" y="48"/>
                    </a:cubicBezTo>
                    <a:cubicBezTo>
                      <a:pt x="112" y="48"/>
                      <a:pt x="128" y="24"/>
                      <a:pt x="14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38" name="Freeform 55"/>
              <p:cNvSpPr>
                <a:spLocks/>
              </p:cNvSpPr>
              <p:nvPr/>
            </p:nvSpPr>
            <p:spPr bwMode="auto">
              <a:xfrm>
                <a:off x="2550" y="1458"/>
                <a:ext cx="46" cy="14"/>
              </a:xfrm>
              <a:custGeom>
                <a:avLst/>
                <a:gdLst>
                  <a:gd name="T0" fmla="*/ 0 w 46"/>
                  <a:gd name="T1" fmla="*/ 14 h 14"/>
                  <a:gd name="T2" fmla="*/ 28 w 46"/>
                  <a:gd name="T3" fmla="*/ 8 h 14"/>
                  <a:gd name="T4" fmla="*/ 46 w 46"/>
                  <a:gd name="T5" fmla="*/ 0 h 14"/>
                  <a:gd name="T6" fmla="*/ 0 60000 65536"/>
                  <a:gd name="T7" fmla="*/ 0 60000 65536"/>
                  <a:gd name="T8" fmla="*/ 0 60000 65536"/>
                </a:gdLst>
                <a:ahLst/>
                <a:cxnLst>
                  <a:cxn ang="T6">
                    <a:pos x="T0" y="T1"/>
                  </a:cxn>
                  <a:cxn ang="T7">
                    <a:pos x="T2" y="T3"/>
                  </a:cxn>
                  <a:cxn ang="T8">
                    <a:pos x="T4" y="T5"/>
                  </a:cxn>
                </a:cxnLst>
                <a:rect l="0" t="0" r="r" b="b"/>
                <a:pathLst>
                  <a:path w="46" h="14">
                    <a:moveTo>
                      <a:pt x="0" y="14"/>
                    </a:moveTo>
                    <a:cubicBezTo>
                      <a:pt x="17" y="8"/>
                      <a:pt x="7" y="10"/>
                      <a:pt x="28" y="8"/>
                    </a:cubicBezTo>
                    <a:cubicBezTo>
                      <a:pt x="29" y="7"/>
                      <a:pt x="46" y="4"/>
                      <a:pt x="46"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cxnSp>
        <p:nvCxnSpPr>
          <p:cNvPr id="27679" name="AutoShape 56"/>
          <p:cNvCxnSpPr>
            <a:cxnSpLocks noChangeShapeType="1"/>
            <a:stCxn id="27676" idx="2"/>
            <a:endCxn id="27733" idx="3"/>
          </p:cNvCxnSpPr>
          <p:nvPr/>
        </p:nvCxnSpPr>
        <p:spPr bwMode="auto">
          <a:xfrm rot="5400000">
            <a:off x="9458416" y="4181207"/>
            <a:ext cx="663753" cy="181332"/>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80" name="Text Box 57"/>
          <p:cNvSpPr txBox="1">
            <a:spLocks noChangeArrowheads="1"/>
          </p:cNvSpPr>
          <p:nvPr/>
        </p:nvSpPr>
        <p:spPr bwMode="auto">
          <a:xfrm>
            <a:off x="9142414" y="4832350"/>
            <a:ext cx="714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eaLnBrk="1" hangingPunct="1">
              <a:spcBef>
                <a:spcPct val="0"/>
              </a:spcBef>
            </a:pPr>
            <a:r>
              <a:rPr lang="en-GB" altLang="en-GB" sz="1200" b="0">
                <a:latin typeface="Helvetica" panose="020B0604020202020204" pitchFamily="34" charset="0"/>
              </a:rPr>
              <a:t>channel</a:t>
            </a:r>
          </a:p>
          <a:p>
            <a:pPr algn="l" eaLnBrk="1" hangingPunct="1">
              <a:spcBef>
                <a:spcPct val="0"/>
              </a:spcBef>
            </a:pPr>
            <a:r>
              <a:rPr lang="en-GB" altLang="en-GB" sz="1200" b="0">
                <a:latin typeface="Helvetica" panose="020B0604020202020204" pitchFamily="34" charset="0"/>
              </a:rPr>
              <a:t>filter</a:t>
            </a:r>
          </a:p>
        </p:txBody>
      </p:sp>
      <p:sp>
        <p:nvSpPr>
          <p:cNvPr id="27681" name="Line 58"/>
          <p:cNvSpPr>
            <a:spLocks noChangeShapeType="1"/>
          </p:cNvSpPr>
          <p:nvPr/>
        </p:nvSpPr>
        <p:spPr bwMode="auto">
          <a:xfrm>
            <a:off x="7883525" y="582613"/>
            <a:ext cx="0" cy="6019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2" name="Text Box 59"/>
          <p:cNvSpPr txBox="1">
            <a:spLocks noChangeArrowheads="1"/>
          </p:cNvSpPr>
          <p:nvPr/>
        </p:nvSpPr>
        <p:spPr bwMode="auto">
          <a:xfrm>
            <a:off x="4295776" y="836613"/>
            <a:ext cx="1558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eaLnBrk="1" hangingPunct="1">
              <a:spcBef>
                <a:spcPct val="0"/>
              </a:spcBef>
            </a:pPr>
            <a:r>
              <a:rPr lang="en-GB" altLang="en-GB" sz="2400" b="0">
                <a:latin typeface="Helvetica" panose="020B0604020202020204" pitchFamily="34" charset="0"/>
              </a:rPr>
              <a:t>Baseband</a:t>
            </a:r>
          </a:p>
        </p:txBody>
      </p:sp>
      <p:sp>
        <p:nvSpPr>
          <p:cNvPr id="27683" name="Text Box 60"/>
          <p:cNvSpPr txBox="1">
            <a:spLocks noChangeArrowheads="1"/>
          </p:cNvSpPr>
          <p:nvPr/>
        </p:nvSpPr>
        <p:spPr bwMode="auto">
          <a:xfrm>
            <a:off x="8315326" y="869950"/>
            <a:ext cx="1541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eaLnBrk="1" hangingPunct="1">
              <a:spcBef>
                <a:spcPct val="0"/>
              </a:spcBef>
            </a:pPr>
            <a:r>
              <a:rPr lang="en-GB" altLang="en-GB" sz="2400" b="0">
                <a:latin typeface="Helvetica" panose="020B0604020202020204" pitchFamily="34" charset="0"/>
              </a:rPr>
              <a:t>Passband</a:t>
            </a:r>
          </a:p>
        </p:txBody>
      </p:sp>
      <p:sp>
        <p:nvSpPr>
          <p:cNvPr id="27684" name="Line 61"/>
          <p:cNvSpPr>
            <a:spLocks noChangeShapeType="1"/>
          </p:cNvSpPr>
          <p:nvPr/>
        </p:nvSpPr>
        <p:spPr bwMode="auto">
          <a:xfrm>
            <a:off x="2135188" y="3284538"/>
            <a:ext cx="6983412"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5" name="Text Box 62"/>
          <p:cNvSpPr txBox="1">
            <a:spLocks noChangeArrowheads="1"/>
          </p:cNvSpPr>
          <p:nvPr/>
        </p:nvSpPr>
        <p:spPr bwMode="auto">
          <a:xfrm>
            <a:off x="2208214" y="2781300"/>
            <a:ext cx="1558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eaLnBrk="1" hangingPunct="1">
              <a:spcBef>
                <a:spcPct val="0"/>
              </a:spcBef>
            </a:pPr>
            <a:r>
              <a:rPr lang="en-GB" altLang="en-GB" sz="2400" b="0" i="1">
                <a:solidFill>
                  <a:schemeClr val="hlink"/>
                </a:solidFill>
                <a:latin typeface="Helvetica" panose="020B0604020202020204" pitchFamily="34" charset="0"/>
              </a:rPr>
              <a:t>Transmit</a:t>
            </a:r>
            <a:endParaRPr lang="en-GB" altLang="en-GB" sz="2400" b="0">
              <a:solidFill>
                <a:schemeClr val="hlink"/>
              </a:solidFill>
              <a:latin typeface="Helvetica" panose="020B0604020202020204" pitchFamily="34" charset="0"/>
            </a:endParaRPr>
          </a:p>
        </p:txBody>
      </p:sp>
      <p:sp>
        <p:nvSpPr>
          <p:cNvPr id="27686" name="Text Box 63"/>
          <p:cNvSpPr txBox="1">
            <a:spLocks noChangeArrowheads="1"/>
          </p:cNvSpPr>
          <p:nvPr/>
        </p:nvSpPr>
        <p:spPr bwMode="auto">
          <a:xfrm>
            <a:off x="2279651" y="3357563"/>
            <a:ext cx="1287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eaLnBrk="1" hangingPunct="1">
              <a:spcBef>
                <a:spcPct val="0"/>
              </a:spcBef>
            </a:pPr>
            <a:r>
              <a:rPr lang="en-GB" altLang="en-GB" sz="2400" b="0" i="1">
                <a:solidFill>
                  <a:schemeClr val="hlink"/>
                </a:solidFill>
                <a:latin typeface="Helvetica" panose="020B0604020202020204" pitchFamily="34" charset="0"/>
              </a:rPr>
              <a:t>Receive</a:t>
            </a:r>
            <a:endParaRPr lang="en-GB" altLang="en-GB" sz="2400" b="0">
              <a:solidFill>
                <a:schemeClr val="hlink"/>
              </a:solidFill>
              <a:latin typeface="Helvetica" panose="020B0604020202020204" pitchFamily="34" charset="0"/>
            </a:endParaRPr>
          </a:p>
        </p:txBody>
      </p:sp>
      <p:grpSp>
        <p:nvGrpSpPr>
          <p:cNvPr id="27687" name="Group 64"/>
          <p:cNvGrpSpPr>
            <a:grpSpLocks/>
          </p:cNvGrpSpPr>
          <p:nvPr/>
        </p:nvGrpSpPr>
        <p:grpSpPr bwMode="auto">
          <a:xfrm>
            <a:off x="7883526" y="4445000"/>
            <a:ext cx="963613" cy="381000"/>
            <a:chOff x="3692" y="3264"/>
            <a:chExt cx="607" cy="240"/>
          </a:xfrm>
        </p:grpSpPr>
        <p:sp>
          <p:nvSpPr>
            <p:cNvPr id="27731" name="Rectangle 65"/>
            <p:cNvSpPr>
              <a:spLocks noChangeArrowheads="1"/>
            </p:cNvSpPr>
            <p:nvPr/>
          </p:nvSpPr>
          <p:spPr bwMode="auto">
            <a:xfrm>
              <a:off x="3724" y="3264"/>
              <a:ext cx="544"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endParaRPr lang="en-GB" altLang="en-GB" sz="2400" b="0">
                <a:latin typeface="Times New Roman" panose="02020603050405020304" pitchFamily="18" charset="0"/>
              </a:endParaRPr>
            </a:p>
            <a:p>
              <a:pPr eaLnBrk="1" hangingPunct="1">
                <a:spcBef>
                  <a:spcPct val="0"/>
                </a:spcBef>
              </a:pPr>
              <a:endParaRPr lang="en-GB" altLang="en-GB" sz="2400" b="0">
                <a:latin typeface="Times New Roman" panose="02020603050405020304" pitchFamily="18" charset="0"/>
              </a:endParaRPr>
            </a:p>
          </p:txBody>
        </p:sp>
        <p:sp>
          <p:nvSpPr>
            <p:cNvPr id="27732" name="Text Box 66"/>
            <p:cNvSpPr txBox="1">
              <a:spLocks noChangeArrowheads="1"/>
            </p:cNvSpPr>
            <p:nvPr/>
          </p:nvSpPr>
          <p:spPr bwMode="auto">
            <a:xfrm>
              <a:off x="3692" y="3312"/>
              <a:ext cx="607"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r>
                <a:rPr lang="en-GB" altLang="en-GB" sz="1000" b="0">
                  <a:solidFill>
                    <a:schemeClr val="hlink"/>
                  </a:solidFill>
                  <a:latin typeface="Helvetica" panose="020B0604020202020204" pitchFamily="34" charset="0"/>
                </a:rPr>
                <a:t>Demodulation</a:t>
              </a:r>
              <a:endParaRPr lang="en-GB" altLang="en-GB" sz="1400" b="0">
                <a:solidFill>
                  <a:schemeClr val="hlink"/>
                </a:solidFill>
                <a:latin typeface="Helvetica" panose="020B0604020202020204" pitchFamily="34" charset="0"/>
              </a:endParaRPr>
            </a:p>
          </p:txBody>
        </p:sp>
      </p:grpSp>
      <p:sp>
        <p:nvSpPr>
          <p:cNvPr id="27688" name="Line 67"/>
          <p:cNvSpPr>
            <a:spLocks noChangeShapeType="1"/>
          </p:cNvSpPr>
          <p:nvPr/>
        </p:nvSpPr>
        <p:spPr bwMode="auto">
          <a:xfrm>
            <a:off x="8797925" y="4603750"/>
            <a:ext cx="3683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9" name="Text Box 68"/>
          <p:cNvSpPr txBox="1">
            <a:spLocks noChangeArrowheads="1"/>
          </p:cNvSpPr>
          <p:nvPr/>
        </p:nvSpPr>
        <p:spPr bwMode="auto">
          <a:xfrm>
            <a:off x="7848601" y="4832351"/>
            <a:ext cx="130516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eaLnBrk="1" hangingPunct="1">
              <a:spcBef>
                <a:spcPct val="0"/>
              </a:spcBef>
              <a:buFontTx/>
              <a:buChar char="•"/>
            </a:pPr>
            <a:r>
              <a:rPr lang="en-GB" altLang="en-GB" sz="1200" b="0">
                <a:latin typeface="Helvetica" panose="020B0604020202020204" pitchFamily="34" charset="0"/>
              </a:rPr>
              <a:t>envelope</a:t>
            </a:r>
          </a:p>
          <a:p>
            <a:pPr algn="l" eaLnBrk="1" hangingPunct="1">
              <a:spcBef>
                <a:spcPct val="0"/>
              </a:spcBef>
              <a:buFontTx/>
              <a:buChar char="•"/>
            </a:pPr>
            <a:r>
              <a:rPr lang="en-GB" altLang="en-GB" sz="1200" b="0">
                <a:latin typeface="Helvetica" panose="020B0604020202020204" pitchFamily="34" charset="0"/>
              </a:rPr>
              <a:t>coherent</a:t>
            </a:r>
          </a:p>
          <a:p>
            <a:pPr algn="l" eaLnBrk="1" hangingPunct="1">
              <a:spcBef>
                <a:spcPct val="0"/>
              </a:spcBef>
              <a:buFontTx/>
              <a:buChar char="•"/>
            </a:pPr>
            <a:r>
              <a:rPr lang="en-GB" altLang="en-GB" sz="1200" b="0">
                <a:latin typeface="Helvetica" panose="020B0604020202020204" pitchFamily="34" charset="0"/>
              </a:rPr>
              <a:t>carrier recovery</a:t>
            </a:r>
          </a:p>
        </p:txBody>
      </p:sp>
      <p:grpSp>
        <p:nvGrpSpPr>
          <p:cNvPr id="27690" name="Group 69"/>
          <p:cNvGrpSpPr>
            <a:grpSpLocks/>
          </p:cNvGrpSpPr>
          <p:nvPr/>
        </p:nvGrpSpPr>
        <p:grpSpPr bwMode="auto">
          <a:xfrm>
            <a:off x="6262689" y="4451350"/>
            <a:ext cx="941387" cy="381000"/>
            <a:chOff x="2867" y="3288"/>
            <a:chExt cx="593" cy="240"/>
          </a:xfrm>
        </p:grpSpPr>
        <p:sp>
          <p:nvSpPr>
            <p:cNvPr id="27729" name="Rectangle 70"/>
            <p:cNvSpPr>
              <a:spLocks noChangeArrowheads="1"/>
            </p:cNvSpPr>
            <p:nvPr/>
          </p:nvSpPr>
          <p:spPr bwMode="auto">
            <a:xfrm>
              <a:off x="2892" y="3288"/>
              <a:ext cx="544"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endParaRPr lang="en-GB" altLang="en-GB" sz="2400" b="0">
                <a:latin typeface="Times New Roman" panose="02020603050405020304" pitchFamily="18" charset="0"/>
              </a:endParaRPr>
            </a:p>
            <a:p>
              <a:pPr eaLnBrk="1" hangingPunct="1">
                <a:spcBef>
                  <a:spcPct val="0"/>
                </a:spcBef>
              </a:pPr>
              <a:endParaRPr lang="en-GB" altLang="en-GB" sz="2400" b="0">
                <a:latin typeface="Times New Roman" panose="02020603050405020304" pitchFamily="18" charset="0"/>
              </a:endParaRPr>
            </a:p>
          </p:txBody>
        </p:sp>
        <p:sp>
          <p:nvSpPr>
            <p:cNvPr id="27730" name="Text Box 71"/>
            <p:cNvSpPr txBox="1">
              <a:spLocks noChangeArrowheads="1"/>
            </p:cNvSpPr>
            <p:nvPr/>
          </p:nvSpPr>
          <p:spPr bwMode="auto">
            <a:xfrm>
              <a:off x="2867" y="3330"/>
              <a:ext cx="59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r>
                <a:rPr lang="en-GB" altLang="en-GB" sz="1000" b="0">
                  <a:latin typeface="Helvetica" panose="020B0604020202020204" pitchFamily="34" charset="0"/>
                </a:rPr>
                <a:t>Regeneration</a:t>
              </a:r>
              <a:endParaRPr lang="en-GB" altLang="en-GB" sz="1400" b="0">
                <a:latin typeface="Helvetica" panose="020B0604020202020204" pitchFamily="34" charset="0"/>
              </a:endParaRPr>
            </a:p>
          </p:txBody>
        </p:sp>
      </p:grpSp>
      <p:sp>
        <p:nvSpPr>
          <p:cNvPr id="27691" name="Line 72"/>
          <p:cNvSpPr>
            <a:spLocks noChangeShapeType="1"/>
          </p:cNvSpPr>
          <p:nvPr/>
        </p:nvSpPr>
        <p:spPr bwMode="auto">
          <a:xfrm>
            <a:off x="7165975" y="4603750"/>
            <a:ext cx="76835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2" name="Text Box 73"/>
          <p:cNvSpPr txBox="1">
            <a:spLocks noChangeArrowheads="1"/>
          </p:cNvSpPr>
          <p:nvPr/>
        </p:nvSpPr>
        <p:spPr bwMode="auto">
          <a:xfrm>
            <a:off x="6162675" y="4832351"/>
            <a:ext cx="14734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eaLnBrk="1" hangingPunct="1">
              <a:spcBef>
                <a:spcPct val="0"/>
              </a:spcBef>
              <a:buFontTx/>
              <a:buChar char="•"/>
            </a:pPr>
            <a:r>
              <a:rPr lang="en-GB" altLang="en-GB" sz="1200" b="0">
                <a:latin typeface="Helvetica" panose="020B0604020202020204" pitchFamily="34" charset="0"/>
              </a:rPr>
              <a:t>matched filter</a:t>
            </a:r>
          </a:p>
          <a:p>
            <a:pPr algn="l" eaLnBrk="1" hangingPunct="1">
              <a:spcBef>
                <a:spcPct val="0"/>
              </a:spcBef>
              <a:buFontTx/>
              <a:buChar char="•"/>
            </a:pPr>
            <a:r>
              <a:rPr lang="en-GB" altLang="en-GB" sz="1200" b="0">
                <a:latin typeface="Helvetica" panose="020B0604020202020204" pitchFamily="34" charset="0"/>
              </a:rPr>
              <a:t>decision threshold</a:t>
            </a:r>
          </a:p>
          <a:p>
            <a:pPr algn="l" eaLnBrk="1" hangingPunct="1">
              <a:spcBef>
                <a:spcPct val="0"/>
              </a:spcBef>
              <a:buFontTx/>
              <a:buChar char="•"/>
            </a:pPr>
            <a:r>
              <a:rPr lang="en-GB" altLang="en-GB" sz="1200" b="0">
                <a:latin typeface="Helvetica" panose="020B0604020202020204" pitchFamily="34" charset="0"/>
              </a:rPr>
              <a:t>timing recovery</a:t>
            </a:r>
          </a:p>
        </p:txBody>
      </p:sp>
      <p:sp>
        <p:nvSpPr>
          <p:cNvPr id="27693" name="Line 74"/>
          <p:cNvSpPr>
            <a:spLocks noChangeShapeType="1"/>
          </p:cNvSpPr>
          <p:nvPr/>
        </p:nvSpPr>
        <p:spPr bwMode="auto">
          <a:xfrm>
            <a:off x="2565400" y="4692650"/>
            <a:ext cx="4572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694" name="Group 75"/>
          <p:cNvGrpSpPr>
            <a:grpSpLocks/>
          </p:cNvGrpSpPr>
          <p:nvPr/>
        </p:nvGrpSpPr>
        <p:grpSpPr bwMode="auto">
          <a:xfrm>
            <a:off x="3022600" y="4451350"/>
            <a:ext cx="533400" cy="381000"/>
            <a:chOff x="1920" y="1392"/>
            <a:chExt cx="336" cy="240"/>
          </a:xfrm>
        </p:grpSpPr>
        <p:sp>
          <p:nvSpPr>
            <p:cNvPr id="27722" name="Rectangle 76"/>
            <p:cNvSpPr>
              <a:spLocks noChangeArrowheads="1"/>
            </p:cNvSpPr>
            <p:nvPr/>
          </p:nvSpPr>
          <p:spPr bwMode="auto">
            <a:xfrm>
              <a:off x="1920" y="1392"/>
              <a:ext cx="33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endParaRPr lang="en-GB" altLang="en-GB" sz="2400" b="0">
                <a:latin typeface="Times New Roman" panose="02020603050405020304" pitchFamily="18" charset="0"/>
              </a:endParaRPr>
            </a:p>
            <a:p>
              <a:pPr eaLnBrk="1" hangingPunct="1">
                <a:spcBef>
                  <a:spcPct val="0"/>
                </a:spcBef>
              </a:pPr>
              <a:endParaRPr lang="en-GB" altLang="en-GB" sz="2400" b="0">
                <a:latin typeface="Times New Roman" panose="02020603050405020304" pitchFamily="18" charset="0"/>
              </a:endParaRPr>
            </a:p>
          </p:txBody>
        </p:sp>
        <p:grpSp>
          <p:nvGrpSpPr>
            <p:cNvPr id="27723" name="Group 77"/>
            <p:cNvGrpSpPr>
              <a:grpSpLocks/>
            </p:cNvGrpSpPr>
            <p:nvPr/>
          </p:nvGrpSpPr>
          <p:grpSpPr bwMode="auto">
            <a:xfrm>
              <a:off x="2016" y="1440"/>
              <a:ext cx="144" cy="144"/>
              <a:chOff x="2544" y="1872"/>
              <a:chExt cx="144" cy="144"/>
            </a:xfrm>
          </p:grpSpPr>
          <p:sp>
            <p:nvSpPr>
              <p:cNvPr id="27724" name="Freeform 78"/>
              <p:cNvSpPr>
                <a:spLocks/>
              </p:cNvSpPr>
              <p:nvPr/>
            </p:nvSpPr>
            <p:spPr bwMode="auto">
              <a:xfrm>
                <a:off x="2544" y="1872"/>
                <a:ext cx="144" cy="48"/>
              </a:xfrm>
              <a:custGeom>
                <a:avLst/>
                <a:gdLst>
                  <a:gd name="T0" fmla="*/ 0 w 144"/>
                  <a:gd name="T1" fmla="*/ 48 h 48"/>
                  <a:gd name="T2" fmla="*/ 48 w 144"/>
                  <a:gd name="T3" fmla="*/ 0 h 48"/>
                  <a:gd name="T4" fmla="*/ 96 w 144"/>
                  <a:gd name="T5" fmla="*/ 48 h 48"/>
                  <a:gd name="T6" fmla="*/ 144 w 144"/>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48">
                    <a:moveTo>
                      <a:pt x="0" y="48"/>
                    </a:moveTo>
                    <a:cubicBezTo>
                      <a:pt x="16" y="24"/>
                      <a:pt x="32" y="0"/>
                      <a:pt x="48" y="0"/>
                    </a:cubicBezTo>
                    <a:cubicBezTo>
                      <a:pt x="64" y="0"/>
                      <a:pt x="80" y="48"/>
                      <a:pt x="96" y="48"/>
                    </a:cubicBezTo>
                    <a:cubicBezTo>
                      <a:pt x="112" y="48"/>
                      <a:pt x="128" y="24"/>
                      <a:pt x="14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725" name="Group 79"/>
              <p:cNvGrpSpPr>
                <a:grpSpLocks/>
              </p:cNvGrpSpPr>
              <p:nvPr/>
            </p:nvGrpSpPr>
            <p:grpSpPr bwMode="auto">
              <a:xfrm>
                <a:off x="2544" y="1890"/>
                <a:ext cx="144" cy="126"/>
                <a:chOff x="2544" y="1890"/>
                <a:chExt cx="144" cy="126"/>
              </a:xfrm>
            </p:grpSpPr>
            <p:sp>
              <p:nvSpPr>
                <p:cNvPr id="27726" name="Freeform 80"/>
                <p:cNvSpPr>
                  <a:spLocks/>
                </p:cNvSpPr>
                <p:nvPr/>
              </p:nvSpPr>
              <p:spPr bwMode="auto">
                <a:xfrm>
                  <a:off x="2544" y="1920"/>
                  <a:ext cx="144" cy="48"/>
                </a:xfrm>
                <a:custGeom>
                  <a:avLst/>
                  <a:gdLst>
                    <a:gd name="T0" fmla="*/ 0 w 144"/>
                    <a:gd name="T1" fmla="*/ 48 h 48"/>
                    <a:gd name="T2" fmla="*/ 48 w 144"/>
                    <a:gd name="T3" fmla="*/ 0 h 48"/>
                    <a:gd name="T4" fmla="*/ 96 w 144"/>
                    <a:gd name="T5" fmla="*/ 48 h 48"/>
                    <a:gd name="T6" fmla="*/ 144 w 144"/>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48">
                      <a:moveTo>
                        <a:pt x="0" y="48"/>
                      </a:moveTo>
                      <a:cubicBezTo>
                        <a:pt x="16" y="24"/>
                        <a:pt x="32" y="0"/>
                        <a:pt x="48" y="0"/>
                      </a:cubicBezTo>
                      <a:cubicBezTo>
                        <a:pt x="64" y="0"/>
                        <a:pt x="80" y="48"/>
                        <a:pt x="96" y="48"/>
                      </a:cubicBezTo>
                      <a:cubicBezTo>
                        <a:pt x="112" y="48"/>
                        <a:pt x="128" y="24"/>
                        <a:pt x="14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7" name="Freeform 81"/>
                <p:cNvSpPr>
                  <a:spLocks/>
                </p:cNvSpPr>
                <p:nvPr/>
              </p:nvSpPr>
              <p:spPr bwMode="auto">
                <a:xfrm>
                  <a:off x="2544" y="1968"/>
                  <a:ext cx="144" cy="48"/>
                </a:xfrm>
                <a:custGeom>
                  <a:avLst/>
                  <a:gdLst>
                    <a:gd name="T0" fmla="*/ 0 w 144"/>
                    <a:gd name="T1" fmla="*/ 48 h 48"/>
                    <a:gd name="T2" fmla="*/ 48 w 144"/>
                    <a:gd name="T3" fmla="*/ 0 h 48"/>
                    <a:gd name="T4" fmla="*/ 96 w 144"/>
                    <a:gd name="T5" fmla="*/ 48 h 48"/>
                    <a:gd name="T6" fmla="*/ 144 w 144"/>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48">
                      <a:moveTo>
                        <a:pt x="0" y="48"/>
                      </a:moveTo>
                      <a:cubicBezTo>
                        <a:pt x="16" y="24"/>
                        <a:pt x="32" y="0"/>
                        <a:pt x="48" y="0"/>
                      </a:cubicBezTo>
                      <a:cubicBezTo>
                        <a:pt x="64" y="0"/>
                        <a:pt x="80" y="48"/>
                        <a:pt x="96" y="48"/>
                      </a:cubicBezTo>
                      <a:cubicBezTo>
                        <a:pt x="112" y="48"/>
                        <a:pt x="128" y="24"/>
                        <a:pt x="14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8" name="Freeform 82"/>
                <p:cNvSpPr>
                  <a:spLocks/>
                </p:cNvSpPr>
                <p:nvPr/>
              </p:nvSpPr>
              <p:spPr bwMode="auto">
                <a:xfrm>
                  <a:off x="2598" y="1890"/>
                  <a:ext cx="46" cy="14"/>
                </a:xfrm>
                <a:custGeom>
                  <a:avLst/>
                  <a:gdLst>
                    <a:gd name="T0" fmla="*/ 0 w 46"/>
                    <a:gd name="T1" fmla="*/ 14 h 14"/>
                    <a:gd name="T2" fmla="*/ 28 w 46"/>
                    <a:gd name="T3" fmla="*/ 8 h 14"/>
                    <a:gd name="T4" fmla="*/ 46 w 46"/>
                    <a:gd name="T5" fmla="*/ 0 h 14"/>
                    <a:gd name="T6" fmla="*/ 0 60000 65536"/>
                    <a:gd name="T7" fmla="*/ 0 60000 65536"/>
                    <a:gd name="T8" fmla="*/ 0 60000 65536"/>
                  </a:gdLst>
                  <a:ahLst/>
                  <a:cxnLst>
                    <a:cxn ang="T6">
                      <a:pos x="T0" y="T1"/>
                    </a:cxn>
                    <a:cxn ang="T7">
                      <a:pos x="T2" y="T3"/>
                    </a:cxn>
                    <a:cxn ang="T8">
                      <a:pos x="T4" y="T5"/>
                    </a:cxn>
                  </a:cxnLst>
                  <a:rect l="0" t="0" r="r" b="b"/>
                  <a:pathLst>
                    <a:path w="46" h="14">
                      <a:moveTo>
                        <a:pt x="0" y="14"/>
                      </a:moveTo>
                      <a:cubicBezTo>
                        <a:pt x="17" y="8"/>
                        <a:pt x="7" y="10"/>
                        <a:pt x="28" y="8"/>
                      </a:cubicBezTo>
                      <a:cubicBezTo>
                        <a:pt x="29" y="7"/>
                        <a:pt x="46" y="4"/>
                        <a:pt x="46"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27695" name="Text Box 83"/>
          <p:cNvSpPr txBox="1">
            <a:spLocks noChangeArrowheads="1"/>
          </p:cNvSpPr>
          <p:nvPr/>
        </p:nvSpPr>
        <p:spPr bwMode="auto">
          <a:xfrm>
            <a:off x="2878138" y="4832350"/>
            <a:ext cx="774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r>
              <a:rPr lang="en-GB" altLang="en-GB" sz="1200" b="0">
                <a:latin typeface="Helvetica" panose="020B0604020202020204" pitchFamily="34" charset="0"/>
              </a:rPr>
              <a:t>low pass</a:t>
            </a:r>
          </a:p>
          <a:p>
            <a:pPr eaLnBrk="1" hangingPunct="1">
              <a:spcBef>
                <a:spcPct val="0"/>
              </a:spcBef>
            </a:pPr>
            <a:r>
              <a:rPr lang="en-GB" altLang="en-GB" sz="1200" b="0">
                <a:latin typeface="Helvetica" panose="020B0604020202020204" pitchFamily="34" charset="0"/>
              </a:rPr>
              <a:t>filter</a:t>
            </a:r>
          </a:p>
        </p:txBody>
      </p:sp>
      <p:sp>
        <p:nvSpPr>
          <p:cNvPr id="27696" name="Line 84"/>
          <p:cNvSpPr>
            <a:spLocks noChangeShapeType="1"/>
          </p:cNvSpPr>
          <p:nvPr/>
        </p:nvSpPr>
        <p:spPr bwMode="auto">
          <a:xfrm>
            <a:off x="3556000" y="4692650"/>
            <a:ext cx="4572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7" name="Rectangle 85"/>
          <p:cNvSpPr>
            <a:spLocks noChangeArrowheads="1"/>
          </p:cNvSpPr>
          <p:nvPr/>
        </p:nvSpPr>
        <p:spPr bwMode="auto">
          <a:xfrm>
            <a:off x="4013200" y="445135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endParaRPr lang="en-GB" altLang="en-GB" sz="2400" b="0">
              <a:latin typeface="Times New Roman" panose="02020603050405020304" pitchFamily="18" charset="0"/>
            </a:endParaRPr>
          </a:p>
          <a:p>
            <a:pPr eaLnBrk="1" hangingPunct="1">
              <a:spcBef>
                <a:spcPct val="0"/>
              </a:spcBef>
            </a:pPr>
            <a:endParaRPr lang="en-GB" altLang="en-GB" sz="2400" b="0">
              <a:latin typeface="Times New Roman" panose="02020603050405020304" pitchFamily="18" charset="0"/>
            </a:endParaRPr>
          </a:p>
        </p:txBody>
      </p:sp>
      <p:sp>
        <p:nvSpPr>
          <p:cNvPr id="27698" name="Text Box 86"/>
          <p:cNvSpPr txBox="1">
            <a:spLocks noChangeArrowheads="1"/>
          </p:cNvSpPr>
          <p:nvPr/>
        </p:nvSpPr>
        <p:spPr bwMode="auto">
          <a:xfrm>
            <a:off x="3997325" y="4445000"/>
            <a:ext cx="522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eaLnBrk="1" hangingPunct="1">
              <a:spcBef>
                <a:spcPct val="0"/>
              </a:spcBef>
            </a:pPr>
            <a:r>
              <a:rPr lang="en-GB" altLang="en-GB" b="0">
                <a:latin typeface="Helvetica" panose="020B0604020202020204" pitchFamily="34" charset="0"/>
              </a:rPr>
              <a:t>D/A</a:t>
            </a:r>
          </a:p>
        </p:txBody>
      </p:sp>
      <p:sp>
        <p:nvSpPr>
          <p:cNvPr id="27699" name="Text Box 87"/>
          <p:cNvSpPr txBox="1">
            <a:spLocks noChangeArrowheads="1"/>
          </p:cNvSpPr>
          <p:nvPr/>
        </p:nvSpPr>
        <p:spPr bwMode="auto">
          <a:xfrm>
            <a:off x="3808413" y="4832350"/>
            <a:ext cx="1001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eaLnBrk="1" hangingPunct="1">
              <a:spcBef>
                <a:spcPct val="0"/>
              </a:spcBef>
            </a:pPr>
            <a:r>
              <a:rPr lang="en-GB" altLang="en-GB" sz="1200" b="0">
                <a:latin typeface="Helvetica" panose="020B0604020202020204" pitchFamily="34" charset="0"/>
              </a:rPr>
              <a:t>quantisation</a:t>
            </a:r>
          </a:p>
          <a:p>
            <a:pPr algn="l" eaLnBrk="1" hangingPunct="1">
              <a:spcBef>
                <a:spcPct val="0"/>
              </a:spcBef>
            </a:pPr>
            <a:r>
              <a:rPr lang="en-GB" altLang="en-GB" sz="1200" b="0">
                <a:latin typeface="Helvetica" panose="020B0604020202020204" pitchFamily="34" charset="0"/>
              </a:rPr>
              <a:t>noise</a:t>
            </a:r>
          </a:p>
        </p:txBody>
      </p:sp>
      <p:sp>
        <p:nvSpPr>
          <p:cNvPr id="27700" name="Line 88"/>
          <p:cNvSpPr>
            <a:spLocks noChangeShapeType="1"/>
          </p:cNvSpPr>
          <p:nvPr/>
        </p:nvSpPr>
        <p:spPr bwMode="auto">
          <a:xfrm>
            <a:off x="4551364" y="4692650"/>
            <a:ext cx="720725"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1" name="Rectangle 89"/>
          <p:cNvSpPr>
            <a:spLocks noChangeArrowheads="1"/>
          </p:cNvSpPr>
          <p:nvPr/>
        </p:nvSpPr>
        <p:spPr bwMode="auto">
          <a:xfrm>
            <a:off x="5280026" y="4451350"/>
            <a:ext cx="561975"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endParaRPr lang="en-GB" altLang="en-GB" sz="2400" b="0">
              <a:latin typeface="Times New Roman" panose="02020603050405020304" pitchFamily="18" charset="0"/>
            </a:endParaRPr>
          </a:p>
          <a:p>
            <a:pPr eaLnBrk="1" hangingPunct="1">
              <a:spcBef>
                <a:spcPct val="0"/>
              </a:spcBef>
            </a:pPr>
            <a:endParaRPr lang="en-GB" altLang="en-GB" sz="2400" b="0">
              <a:latin typeface="Times New Roman" panose="02020603050405020304" pitchFamily="18" charset="0"/>
            </a:endParaRPr>
          </a:p>
        </p:txBody>
      </p:sp>
      <p:sp>
        <p:nvSpPr>
          <p:cNvPr id="27702" name="Text Box 90"/>
          <p:cNvSpPr txBox="1">
            <a:spLocks noChangeArrowheads="1"/>
          </p:cNvSpPr>
          <p:nvPr/>
        </p:nvSpPr>
        <p:spPr bwMode="auto">
          <a:xfrm>
            <a:off x="5232400" y="437515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eaLnBrk="1" hangingPunct="1">
              <a:spcBef>
                <a:spcPct val="0"/>
              </a:spcBef>
            </a:pPr>
            <a:endParaRPr lang="en-GB" altLang="en-GB" sz="1400" b="0">
              <a:latin typeface="Helvetica" panose="020B0604020202020204" pitchFamily="34" charset="0"/>
            </a:endParaRPr>
          </a:p>
        </p:txBody>
      </p:sp>
      <p:sp>
        <p:nvSpPr>
          <p:cNvPr id="27703" name="Text Box 91"/>
          <p:cNvSpPr txBox="1">
            <a:spLocks noChangeArrowheads="1"/>
          </p:cNvSpPr>
          <p:nvPr/>
        </p:nvSpPr>
        <p:spPr bwMode="auto">
          <a:xfrm>
            <a:off x="5257800" y="4411664"/>
            <a:ext cx="654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r>
              <a:rPr lang="en-GB" altLang="en-GB" sz="1000" b="0">
                <a:solidFill>
                  <a:schemeClr val="hlink"/>
                </a:solidFill>
                <a:latin typeface="Helvetica" panose="020B0604020202020204" pitchFamily="34" charset="0"/>
              </a:rPr>
              <a:t>Channel</a:t>
            </a:r>
          </a:p>
          <a:p>
            <a:pPr eaLnBrk="1" hangingPunct="1">
              <a:spcBef>
                <a:spcPct val="0"/>
              </a:spcBef>
            </a:pPr>
            <a:r>
              <a:rPr lang="en-GB" altLang="en-GB" sz="1000" b="0">
                <a:solidFill>
                  <a:schemeClr val="hlink"/>
                </a:solidFill>
                <a:latin typeface="Helvetica" panose="020B0604020202020204" pitchFamily="34" charset="0"/>
              </a:rPr>
              <a:t>Decode</a:t>
            </a:r>
            <a:endParaRPr lang="en-GB" altLang="en-GB" sz="1400" b="0">
              <a:solidFill>
                <a:schemeClr val="hlink"/>
              </a:solidFill>
              <a:latin typeface="Helvetica" panose="020B0604020202020204" pitchFamily="34" charset="0"/>
            </a:endParaRPr>
          </a:p>
        </p:txBody>
      </p:sp>
      <p:cxnSp>
        <p:nvCxnSpPr>
          <p:cNvPr id="27704" name="AutoShape 92"/>
          <p:cNvCxnSpPr>
            <a:cxnSpLocks noChangeShapeType="1"/>
            <a:endCxn id="27703" idx="1"/>
          </p:cNvCxnSpPr>
          <p:nvPr/>
        </p:nvCxnSpPr>
        <p:spPr bwMode="auto">
          <a:xfrm>
            <a:off x="2555876" y="3995738"/>
            <a:ext cx="2701925" cy="614362"/>
          </a:xfrm>
          <a:prstGeom prst="bentConnector3">
            <a:avLst>
              <a:gd name="adj1" fmla="val 87602"/>
            </a:avLst>
          </a:prstGeom>
          <a:noFill/>
          <a:ln w="9525">
            <a:solidFill>
              <a:srgbClr val="FF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705" name="Text Box 93"/>
          <p:cNvSpPr txBox="1">
            <a:spLocks noChangeArrowheads="1"/>
          </p:cNvSpPr>
          <p:nvPr/>
        </p:nvSpPr>
        <p:spPr bwMode="auto">
          <a:xfrm>
            <a:off x="5159375" y="4941889"/>
            <a:ext cx="104708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eaLnBrk="1" hangingPunct="1">
              <a:spcBef>
                <a:spcPct val="0"/>
              </a:spcBef>
              <a:buFontTx/>
              <a:buChar char="•"/>
            </a:pPr>
            <a:r>
              <a:rPr lang="en-GB" altLang="en-GB" sz="1200" b="0">
                <a:latin typeface="Helvetica" panose="020B0604020202020204" pitchFamily="34" charset="0"/>
              </a:rPr>
              <a:t>FEC</a:t>
            </a:r>
          </a:p>
          <a:p>
            <a:pPr algn="l" eaLnBrk="1" hangingPunct="1">
              <a:spcBef>
                <a:spcPct val="0"/>
              </a:spcBef>
              <a:buFontTx/>
              <a:buChar char="•"/>
            </a:pPr>
            <a:r>
              <a:rPr lang="en-GB" altLang="en-GB" sz="1200" b="0">
                <a:latin typeface="Helvetica" panose="020B0604020202020204" pitchFamily="34" charset="0"/>
              </a:rPr>
              <a:t>ARQ</a:t>
            </a:r>
          </a:p>
          <a:p>
            <a:pPr algn="l" eaLnBrk="1" hangingPunct="1">
              <a:spcBef>
                <a:spcPct val="0"/>
              </a:spcBef>
              <a:buFontTx/>
              <a:buChar char="•"/>
            </a:pPr>
            <a:r>
              <a:rPr lang="en-GB" altLang="en-GB" sz="1200" b="0">
                <a:latin typeface="Helvetica" panose="020B0604020202020204" pitchFamily="34" charset="0"/>
              </a:rPr>
              <a:t>Block</a:t>
            </a:r>
          </a:p>
          <a:p>
            <a:pPr algn="l" eaLnBrk="1" hangingPunct="1">
              <a:spcBef>
                <a:spcPct val="0"/>
              </a:spcBef>
              <a:buFontTx/>
              <a:buChar char="•"/>
            </a:pPr>
            <a:r>
              <a:rPr lang="en-GB" altLang="en-GB" sz="1200" b="0">
                <a:latin typeface="Helvetica" panose="020B0604020202020204" pitchFamily="34" charset="0"/>
              </a:rPr>
              <a:t>Convolution</a:t>
            </a:r>
          </a:p>
        </p:txBody>
      </p:sp>
      <p:sp>
        <p:nvSpPr>
          <p:cNvPr id="27706" name="Line 94"/>
          <p:cNvSpPr>
            <a:spLocks noChangeShapeType="1"/>
          </p:cNvSpPr>
          <p:nvPr/>
        </p:nvSpPr>
        <p:spPr bwMode="auto">
          <a:xfrm>
            <a:off x="5842000" y="4603750"/>
            <a:ext cx="4572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7" name="Text Box 95"/>
          <p:cNvSpPr txBox="1">
            <a:spLocks noChangeArrowheads="1"/>
          </p:cNvSpPr>
          <p:nvPr/>
        </p:nvSpPr>
        <p:spPr bwMode="auto">
          <a:xfrm>
            <a:off x="1822451" y="3810000"/>
            <a:ext cx="1039067"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eaLnBrk="1" hangingPunct="1">
              <a:spcBef>
                <a:spcPct val="0"/>
              </a:spcBef>
            </a:pPr>
            <a:r>
              <a:rPr lang="en-GB" altLang="en-GB" sz="1400" b="0">
                <a:latin typeface="Helvetica" panose="020B0604020202020204" pitchFamily="34" charset="0"/>
              </a:rPr>
              <a:t>data</a:t>
            </a:r>
          </a:p>
          <a:p>
            <a:pPr algn="l" eaLnBrk="1" hangingPunct="1">
              <a:spcBef>
                <a:spcPct val="0"/>
              </a:spcBef>
            </a:pPr>
            <a:r>
              <a:rPr lang="en-GB" altLang="en-GB" sz="1400" b="0">
                <a:latin typeface="Helvetica" panose="020B0604020202020204" pitchFamily="34" charset="0"/>
              </a:rPr>
              <a:t>(digital)</a:t>
            </a:r>
          </a:p>
          <a:p>
            <a:pPr algn="l" eaLnBrk="1" hangingPunct="1">
              <a:spcBef>
                <a:spcPct val="0"/>
              </a:spcBef>
            </a:pPr>
            <a:endParaRPr lang="en-GB" altLang="en-GB" sz="1400" b="0">
              <a:latin typeface="Helvetica" panose="020B0604020202020204" pitchFamily="34" charset="0"/>
            </a:endParaRPr>
          </a:p>
          <a:p>
            <a:pPr algn="l" eaLnBrk="1" hangingPunct="1">
              <a:spcBef>
                <a:spcPct val="0"/>
              </a:spcBef>
            </a:pPr>
            <a:endParaRPr lang="en-GB" altLang="en-GB" sz="1400" b="0">
              <a:latin typeface="Helvetica" panose="020B0604020202020204" pitchFamily="34" charset="0"/>
            </a:endParaRPr>
          </a:p>
          <a:p>
            <a:pPr algn="l" eaLnBrk="1" hangingPunct="1">
              <a:spcBef>
                <a:spcPct val="0"/>
              </a:spcBef>
            </a:pPr>
            <a:r>
              <a:rPr lang="en-GB" altLang="en-GB" sz="1400" b="0">
                <a:latin typeface="Helvetica" panose="020B0604020202020204" pitchFamily="34" charset="0"/>
              </a:rPr>
              <a:t>audio</a:t>
            </a:r>
          </a:p>
          <a:p>
            <a:pPr algn="l" eaLnBrk="1" hangingPunct="1">
              <a:spcBef>
                <a:spcPct val="0"/>
              </a:spcBef>
            </a:pPr>
            <a:r>
              <a:rPr lang="en-GB" altLang="en-GB" sz="1400" b="0">
                <a:latin typeface="Helvetica" panose="020B0604020202020204" pitchFamily="34" charset="0"/>
              </a:rPr>
              <a:t>video</a:t>
            </a:r>
          </a:p>
          <a:p>
            <a:pPr algn="l" eaLnBrk="1" hangingPunct="1">
              <a:spcBef>
                <a:spcPct val="0"/>
              </a:spcBef>
            </a:pPr>
            <a:r>
              <a:rPr lang="en-GB" altLang="en-GB" sz="1400" b="0">
                <a:latin typeface="Helvetica" panose="020B0604020202020204" pitchFamily="34" charset="0"/>
              </a:rPr>
              <a:t>(analogue)</a:t>
            </a:r>
          </a:p>
        </p:txBody>
      </p:sp>
      <p:grpSp>
        <p:nvGrpSpPr>
          <p:cNvPr id="27708" name="Group 96"/>
          <p:cNvGrpSpPr>
            <a:grpSpLocks/>
          </p:cNvGrpSpPr>
          <p:nvPr/>
        </p:nvGrpSpPr>
        <p:grpSpPr bwMode="auto">
          <a:xfrm>
            <a:off x="6891339" y="1327150"/>
            <a:ext cx="592137" cy="349250"/>
            <a:chOff x="1920" y="1392"/>
            <a:chExt cx="336" cy="240"/>
          </a:xfrm>
        </p:grpSpPr>
        <p:sp>
          <p:nvSpPr>
            <p:cNvPr id="27715" name="Rectangle 97"/>
            <p:cNvSpPr>
              <a:spLocks noChangeArrowheads="1"/>
            </p:cNvSpPr>
            <p:nvPr/>
          </p:nvSpPr>
          <p:spPr bwMode="auto">
            <a:xfrm>
              <a:off x="1920" y="1392"/>
              <a:ext cx="33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endParaRPr lang="en-GB" altLang="en-GB" sz="2400" b="0">
                <a:latin typeface="Times New Roman" panose="02020603050405020304" pitchFamily="18" charset="0"/>
              </a:endParaRPr>
            </a:p>
            <a:p>
              <a:pPr eaLnBrk="1" hangingPunct="1">
                <a:spcBef>
                  <a:spcPct val="0"/>
                </a:spcBef>
              </a:pPr>
              <a:endParaRPr lang="en-GB" altLang="en-GB" sz="2400" b="0">
                <a:latin typeface="Times New Roman" panose="02020603050405020304" pitchFamily="18" charset="0"/>
              </a:endParaRPr>
            </a:p>
          </p:txBody>
        </p:sp>
        <p:grpSp>
          <p:nvGrpSpPr>
            <p:cNvPr id="27716" name="Group 98"/>
            <p:cNvGrpSpPr>
              <a:grpSpLocks/>
            </p:cNvGrpSpPr>
            <p:nvPr/>
          </p:nvGrpSpPr>
          <p:grpSpPr bwMode="auto">
            <a:xfrm>
              <a:off x="2016" y="1440"/>
              <a:ext cx="144" cy="144"/>
              <a:chOff x="2544" y="1872"/>
              <a:chExt cx="144" cy="144"/>
            </a:xfrm>
          </p:grpSpPr>
          <p:sp>
            <p:nvSpPr>
              <p:cNvPr id="27717" name="Freeform 99"/>
              <p:cNvSpPr>
                <a:spLocks/>
              </p:cNvSpPr>
              <p:nvPr/>
            </p:nvSpPr>
            <p:spPr bwMode="auto">
              <a:xfrm>
                <a:off x="2544" y="1872"/>
                <a:ext cx="144" cy="48"/>
              </a:xfrm>
              <a:custGeom>
                <a:avLst/>
                <a:gdLst>
                  <a:gd name="T0" fmla="*/ 0 w 144"/>
                  <a:gd name="T1" fmla="*/ 48 h 48"/>
                  <a:gd name="T2" fmla="*/ 48 w 144"/>
                  <a:gd name="T3" fmla="*/ 0 h 48"/>
                  <a:gd name="T4" fmla="*/ 96 w 144"/>
                  <a:gd name="T5" fmla="*/ 48 h 48"/>
                  <a:gd name="T6" fmla="*/ 144 w 144"/>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48">
                    <a:moveTo>
                      <a:pt x="0" y="48"/>
                    </a:moveTo>
                    <a:cubicBezTo>
                      <a:pt x="16" y="24"/>
                      <a:pt x="32" y="0"/>
                      <a:pt x="48" y="0"/>
                    </a:cubicBezTo>
                    <a:cubicBezTo>
                      <a:pt x="64" y="0"/>
                      <a:pt x="80" y="48"/>
                      <a:pt x="96" y="48"/>
                    </a:cubicBezTo>
                    <a:cubicBezTo>
                      <a:pt x="112" y="48"/>
                      <a:pt x="128" y="24"/>
                      <a:pt x="14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718" name="Group 100"/>
              <p:cNvGrpSpPr>
                <a:grpSpLocks/>
              </p:cNvGrpSpPr>
              <p:nvPr/>
            </p:nvGrpSpPr>
            <p:grpSpPr bwMode="auto">
              <a:xfrm>
                <a:off x="2544" y="1890"/>
                <a:ext cx="144" cy="126"/>
                <a:chOff x="2544" y="1890"/>
                <a:chExt cx="144" cy="126"/>
              </a:xfrm>
            </p:grpSpPr>
            <p:sp>
              <p:nvSpPr>
                <p:cNvPr id="27719" name="Freeform 101"/>
                <p:cNvSpPr>
                  <a:spLocks/>
                </p:cNvSpPr>
                <p:nvPr/>
              </p:nvSpPr>
              <p:spPr bwMode="auto">
                <a:xfrm>
                  <a:off x="2544" y="1920"/>
                  <a:ext cx="144" cy="48"/>
                </a:xfrm>
                <a:custGeom>
                  <a:avLst/>
                  <a:gdLst>
                    <a:gd name="T0" fmla="*/ 0 w 144"/>
                    <a:gd name="T1" fmla="*/ 48 h 48"/>
                    <a:gd name="T2" fmla="*/ 48 w 144"/>
                    <a:gd name="T3" fmla="*/ 0 h 48"/>
                    <a:gd name="T4" fmla="*/ 96 w 144"/>
                    <a:gd name="T5" fmla="*/ 48 h 48"/>
                    <a:gd name="T6" fmla="*/ 144 w 144"/>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48">
                      <a:moveTo>
                        <a:pt x="0" y="48"/>
                      </a:moveTo>
                      <a:cubicBezTo>
                        <a:pt x="16" y="24"/>
                        <a:pt x="32" y="0"/>
                        <a:pt x="48" y="0"/>
                      </a:cubicBezTo>
                      <a:cubicBezTo>
                        <a:pt x="64" y="0"/>
                        <a:pt x="80" y="48"/>
                        <a:pt x="96" y="48"/>
                      </a:cubicBezTo>
                      <a:cubicBezTo>
                        <a:pt x="112" y="48"/>
                        <a:pt x="128" y="24"/>
                        <a:pt x="14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0" name="Freeform 102"/>
                <p:cNvSpPr>
                  <a:spLocks/>
                </p:cNvSpPr>
                <p:nvPr/>
              </p:nvSpPr>
              <p:spPr bwMode="auto">
                <a:xfrm>
                  <a:off x="2544" y="1968"/>
                  <a:ext cx="144" cy="48"/>
                </a:xfrm>
                <a:custGeom>
                  <a:avLst/>
                  <a:gdLst>
                    <a:gd name="T0" fmla="*/ 0 w 144"/>
                    <a:gd name="T1" fmla="*/ 48 h 48"/>
                    <a:gd name="T2" fmla="*/ 48 w 144"/>
                    <a:gd name="T3" fmla="*/ 0 h 48"/>
                    <a:gd name="T4" fmla="*/ 96 w 144"/>
                    <a:gd name="T5" fmla="*/ 48 h 48"/>
                    <a:gd name="T6" fmla="*/ 144 w 144"/>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48">
                      <a:moveTo>
                        <a:pt x="0" y="48"/>
                      </a:moveTo>
                      <a:cubicBezTo>
                        <a:pt x="16" y="24"/>
                        <a:pt x="32" y="0"/>
                        <a:pt x="48" y="0"/>
                      </a:cubicBezTo>
                      <a:cubicBezTo>
                        <a:pt x="64" y="0"/>
                        <a:pt x="80" y="48"/>
                        <a:pt x="96" y="48"/>
                      </a:cubicBezTo>
                      <a:cubicBezTo>
                        <a:pt x="112" y="48"/>
                        <a:pt x="128" y="24"/>
                        <a:pt x="14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1" name="Freeform 103"/>
                <p:cNvSpPr>
                  <a:spLocks/>
                </p:cNvSpPr>
                <p:nvPr/>
              </p:nvSpPr>
              <p:spPr bwMode="auto">
                <a:xfrm>
                  <a:off x="2598" y="1890"/>
                  <a:ext cx="46" cy="14"/>
                </a:xfrm>
                <a:custGeom>
                  <a:avLst/>
                  <a:gdLst>
                    <a:gd name="T0" fmla="*/ 0 w 46"/>
                    <a:gd name="T1" fmla="*/ 14 h 14"/>
                    <a:gd name="T2" fmla="*/ 28 w 46"/>
                    <a:gd name="T3" fmla="*/ 8 h 14"/>
                    <a:gd name="T4" fmla="*/ 46 w 46"/>
                    <a:gd name="T5" fmla="*/ 0 h 14"/>
                    <a:gd name="T6" fmla="*/ 0 60000 65536"/>
                    <a:gd name="T7" fmla="*/ 0 60000 65536"/>
                    <a:gd name="T8" fmla="*/ 0 60000 65536"/>
                  </a:gdLst>
                  <a:ahLst/>
                  <a:cxnLst>
                    <a:cxn ang="T6">
                      <a:pos x="T0" y="T1"/>
                    </a:cxn>
                    <a:cxn ang="T7">
                      <a:pos x="T2" y="T3"/>
                    </a:cxn>
                    <a:cxn ang="T8">
                      <a:pos x="T4" y="T5"/>
                    </a:cxn>
                  </a:cxnLst>
                  <a:rect l="0" t="0" r="r" b="b"/>
                  <a:pathLst>
                    <a:path w="46" h="14">
                      <a:moveTo>
                        <a:pt x="0" y="14"/>
                      </a:moveTo>
                      <a:cubicBezTo>
                        <a:pt x="17" y="8"/>
                        <a:pt x="7" y="10"/>
                        <a:pt x="28" y="8"/>
                      </a:cubicBezTo>
                      <a:cubicBezTo>
                        <a:pt x="29" y="7"/>
                        <a:pt x="46" y="4"/>
                        <a:pt x="46"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27709" name="Text Box 104"/>
          <p:cNvSpPr txBox="1">
            <a:spLocks noChangeArrowheads="1"/>
          </p:cNvSpPr>
          <p:nvPr/>
        </p:nvSpPr>
        <p:spPr bwMode="auto">
          <a:xfrm>
            <a:off x="1774825" y="4324350"/>
            <a:ext cx="577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eaLnBrk="1" hangingPunct="1">
              <a:spcBef>
                <a:spcPct val="0"/>
              </a:spcBef>
            </a:pPr>
            <a:r>
              <a:rPr lang="en-GB" altLang="en-GB" b="0" u="sng">
                <a:solidFill>
                  <a:schemeClr val="hlink"/>
                </a:solidFill>
                <a:latin typeface="Helvetica" panose="020B0604020202020204" pitchFamily="34" charset="0"/>
              </a:rPr>
              <a:t>Sink</a:t>
            </a:r>
            <a:endParaRPr lang="en-GB" altLang="en-GB" b="0">
              <a:solidFill>
                <a:schemeClr val="hlink"/>
              </a:solidFill>
              <a:latin typeface="Helvetica" panose="020B0604020202020204" pitchFamily="34" charset="0"/>
            </a:endParaRPr>
          </a:p>
        </p:txBody>
      </p:sp>
      <p:sp>
        <p:nvSpPr>
          <p:cNvPr id="27710" name="Rectangle 105"/>
          <p:cNvSpPr>
            <a:spLocks noChangeArrowheads="1"/>
          </p:cNvSpPr>
          <p:nvPr/>
        </p:nvSpPr>
        <p:spPr bwMode="auto">
          <a:xfrm>
            <a:off x="3359150" y="1276351"/>
            <a:ext cx="1944688" cy="1152525"/>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endParaRPr lang="en-GB" altLang="en-GB" sz="2400" b="0">
              <a:latin typeface="Times New Roman" panose="02020603050405020304" pitchFamily="18" charset="0"/>
            </a:endParaRPr>
          </a:p>
          <a:p>
            <a:pPr eaLnBrk="1" hangingPunct="1">
              <a:spcBef>
                <a:spcPct val="0"/>
              </a:spcBef>
            </a:pPr>
            <a:endParaRPr lang="en-GB" altLang="en-GB" sz="2400" b="0">
              <a:latin typeface="Times New Roman" panose="02020603050405020304" pitchFamily="18" charset="0"/>
            </a:endParaRPr>
          </a:p>
        </p:txBody>
      </p:sp>
      <p:sp>
        <p:nvSpPr>
          <p:cNvPr id="27711" name="Rectangle 106"/>
          <p:cNvSpPr>
            <a:spLocks noChangeArrowheads="1"/>
          </p:cNvSpPr>
          <p:nvPr/>
        </p:nvSpPr>
        <p:spPr bwMode="auto">
          <a:xfrm>
            <a:off x="2855914" y="4108451"/>
            <a:ext cx="1944687" cy="1152525"/>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endParaRPr lang="en-GB" altLang="en-GB" sz="2400" b="0">
              <a:latin typeface="Times New Roman" panose="02020603050405020304" pitchFamily="18" charset="0"/>
            </a:endParaRPr>
          </a:p>
          <a:p>
            <a:pPr eaLnBrk="1" hangingPunct="1">
              <a:spcBef>
                <a:spcPct val="0"/>
              </a:spcBef>
            </a:pPr>
            <a:endParaRPr lang="en-GB" altLang="en-GB" sz="2400" b="0">
              <a:latin typeface="Times New Roman" panose="02020603050405020304" pitchFamily="18" charset="0"/>
            </a:endParaRPr>
          </a:p>
        </p:txBody>
      </p:sp>
      <p:sp>
        <p:nvSpPr>
          <p:cNvPr id="27712" name="Text Box 107"/>
          <p:cNvSpPr txBox="1">
            <a:spLocks noChangeArrowheads="1"/>
          </p:cNvSpPr>
          <p:nvPr/>
        </p:nvSpPr>
        <p:spPr bwMode="auto">
          <a:xfrm>
            <a:off x="3935413" y="2068514"/>
            <a:ext cx="584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r>
              <a:rPr lang="en-GB" altLang="en-GB" sz="1000" b="0">
                <a:solidFill>
                  <a:schemeClr val="hlink"/>
                </a:solidFill>
                <a:latin typeface="Helvetica" panose="020B0604020202020204" pitchFamily="34" charset="0"/>
              </a:rPr>
              <a:t>Source</a:t>
            </a:r>
          </a:p>
          <a:p>
            <a:pPr eaLnBrk="1" hangingPunct="1">
              <a:spcBef>
                <a:spcPct val="0"/>
              </a:spcBef>
            </a:pPr>
            <a:r>
              <a:rPr lang="en-GB" altLang="en-GB" sz="1000" b="0">
                <a:solidFill>
                  <a:schemeClr val="hlink"/>
                </a:solidFill>
                <a:latin typeface="Helvetica" panose="020B0604020202020204" pitchFamily="34" charset="0"/>
              </a:rPr>
              <a:t>code</a:t>
            </a:r>
            <a:endParaRPr lang="en-GB" altLang="en-GB" sz="1400" b="0">
              <a:solidFill>
                <a:schemeClr val="hlink"/>
              </a:solidFill>
              <a:latin typeface="Helvetica" panose="020B0604020202020204" pitchFamily="34" charset="0"/>
            </a:endParaRPr>
          </a:p>
        </p:txBody>
      </p:sp>
      <p:sp>
        <p:nvSpPr>
          <p:cNvPr id="27713" name="Text Box 108"/>
          <p:cNvSpPr txBox="1">
            <a:spLocks noChangeArrowheads="1"/>
          </p:cNvSpPr>
          <p:nvPr/>
        </p:nvSpPr>
        <p:spPr bwMode="auto">
          <a:xfrm>
            <a:off x="3482975" y="4108451"/>
            <a:ext cx="596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r>
              <a:rPr lang="en-GB" altLang="en-GB" sz="1000" b="0">
                <a:solidFill>
                  <a:schemeClr val="hlink"/>
                </a:solidFill>
                <a:latin typeface="Helvetica" panose="020B0604020202020204" pitchFamily="34" charset="0"/>
              </a:rPr>
              <a:t>Source</a:t>
            </a:r>
          </a:p>
          <a:p>
            <a:pPr eaLnBrk="1" hangingPunct="1">
              <a:spcBef>
                <a:spcPct val="0"/>
              </a:spcBef>
            </a:pPr>
            <a:r>
              <a:rPr lang="en-GB" altLang="en-GB" sz="1000" b="0">
                <a:solidFill>
                  <a:schemeClr val="hlink"/>
                </a:solidFill>
                <a:latin typeface="Helvetica" panose="020B0604020202020204" pitchFamily="34" charset="0"/>
              </a:rPr>
              <a:t>decode</a:t>
            </a:r>
            <a:endParaRPr lang="en-GB" altLang="en-GB" sz="1400" b="0">
              <a:solidFill>
                <a:schemeClr val="hlink"/>
              </a:solidFill>
              <a:latin typeface="Helvetica" panose="020B0604020202020204" pitchFamily="34" charset="0"/>
            </a:endParaRPr>
          </a:p>
        </p:txBody>
      </p:sp>
      <p:sp>
        <p:nvSpPr>
          <p:cNvPr id="27714" name="Text Box 109"/>
          <p:cNvSpPr txBox="1">
            <a:spLocks noChangeArrowheads="1"/>
          </p:cNvSpPr>
          <p:nvPr/>
        </p:nvSpPr>
        <p:spPr bwMode="auto">
          <a:xfrm>
            <a:off x="3575050" y="5734050"/>
            <a:ext cx="532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algn="l" eaLnBrk="1" hangingPunct="1">
              <a:spcBef>
                <a:spcPct val="0"/>
              </a:spcBef>
            </a:pPr>
            <a:r>
              <a:rPr lang="en-GB" altLang="en-GB" sz="2400" b="0" u="sng">
                <a:solidFill>
                  <a:srgbClr val="0000FF"/>
                </a:solidFill>
                <a:latin typeface="Helvetica" panose="020B0604020202020204" pitchFamily="34" charset="0"/>
              </a:rPr>
              <a:t>Basic Digital Communications System</a:t>
            </a:r>
            <a:endParaRPr lang="en-GB" altLang="en-GB" sz="2400" b="0">
              <a:solidFill>
                <a:srgbClr val="0000FF"/>
              </a:solidFill>
              <a:latin typeface="Helvetica" panose="020B0604020202020204" pitchFamily="34" charset="0"/>
            </a:endParaRPr>
          </a:p>
        </p:txBody>
      </p:sp>
    </p:spTree>
    <p:extLst>
      <p:ext uri="{BB962C8B-B14F-4D97-AF65-F5344CB8AC3E}">
        <p14:creationId xmlns:p14="http://schemas.microsoft.com/office/powerpoint/2010/main" val="372987153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19140"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219141" name="Group 4"/>
          <p:cNvGrpSpPr>
            <a:grpSpLocks/>
          </p:cNvGrpSpPr>
          <p:nvPr/>
        </p:nvGrpSpPr>
        <p:grpSpPr bwMode="auto">
          <a:xfrm>
            <a:off x="2014539" y="773113"/>
            <a:ext cx="738187" cy="474662"/>
            <a:chOff x="309" y="487"/>
            <a:chExt cx="465" cy="299"/>
          </a:xfrm>
        </p:grpSpPr>
        <p:sp>
          <p:nvSpPr>
            <p:cNvPr id="219150"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19151"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219142"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19143"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19144"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19145"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219146" name="Rectangle 11"/>
          <p:cNvSpPr>
            <a:spLocks noChangeArrowheads="1"/>
          </p:cNvSpPr>
          <p:nvPr/>
        </p:nvSpPr>
        <p:spPr bwMode="auto">
          <a:xfrm>
            <a:off x="1752600" y="12954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A network with bandwidth of 10 Mbps can pass only an average of 12,000 frames per minute with each frame carrying an average of 10,000 bits. What is the throughput of this network?</a:t>
            </a:r>
          </a:p>
          <a:p>
            <a:pPr algn="just"/>
            <a:endParaRPr lang="en-US" altLang="en-US" baseline="0"/>
          </a:p>
          <a:p>
            <a:pPr algn="just"/>
            <a:r>
              <a:rPr lang="en-US" altLang="en-US" baseline="0">
                <a:solidFill>
                  <a:schemeClr val="hlink"/>
                </a:solidFill>
              </a:rPr>
              <a:t>Solution</a:t>
            </a:r>
          </a:p>
          <a:p>
            <a:pPr algn="just"/>
            <a:r>
              <a:rPr lang="en-US" altLang="en-US" baseline="0"/>
              <a:t>We can calculate the throughput as</a:t>
            </a:r>
          </a:p>
        </p:txBody>
      </p:sp>
      <p:sp>
        <p:nvSpPr>
          <p:cNvPr id="219147"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3.44</a:t>
            </a:r>
          </a:p>
        </p:txBody>
      </p:sp>
      <p:pic>
        <p:nvPicPr>
          <p:cNvPr id="21914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1" y="4495801"/>
            <a:ext cx="4778375" cy="62071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9149" name="Rectangle 15"/>
          <p:cNvSpPr>
            <a:spLocks noChangeArrowheads="1"/>
          </p:cNvSpPr>
          <p:nvPr/>
        </p:nvSpPr>
        <p:spPr bwMode="auto">
          <a:xfrm>
            <a:off x="1752600" y="53340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The throughput is almost one-fifth of the bandwidth in this case.</a:t>
            </a:r>
          </a:p>
        </p:txBody>
      </p:sp>
    </p:spTree>
    <p:extLst>
      <p:ext uri="{BB962C8B-B14F-4D97-AF65-F5344CB8AC3E}">
        <p14:creationId xmlns:p14="http://schemas.microsoft.com/office/powerpoint/2010/main" val="64269864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1188"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221189" name="Group 4"/>
          <p:cNvGrpSpPr>
            <a:grpSpLocks/>
          </p:cNvGrpSpPr>
          <p:nvPr/>
        </p:nvGrpSpPr>
        <p:grpSpPr bwMode="auto">
          <a:xfrm>
            <a:off x="2014539" y="773113"/>
            <a:ext cx="738187" cy="474662"/>
            <a:chOff x="309" y="487"/>
            <a:chExt cx="465" cy="299"/>
          </a:xfrm>
        </p:grpSpPr>
        <p:sp>
          <p:nvSpPr>
            <p:cNvPr id="221198"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1199"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221190"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1191"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1192"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1193"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221194" name="Rectangle 11"/>
          <p:cNvSpPr>
            <a:spLocks noChangeArrowheads="1"/>
          </p:cNvSpPr>
          <p:nvPr/>
        </p:nvSpPr>
        <p:spPr bwMode="auto">
          <a:xfrm>
            <a:off x="1752600" y="12954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What is the propagation time if the distance between the two points is 12,000 km? Assume the propagation speed to be 2.4 × 108 m/s in cable.</a:t>
            </a:r>
          </a:p>
          <a:p>
            <a:pPr algn="just"/>
            <a:endParaRPr lang="en-US" altLang="en-US" baseline="0"/>
          </a:p>
          <a:p>
            <a:pPr algn="just"/>
            <a:r>
              <a:rPr lang="en-US" altLang="en-US" baseline="0">
                <a:solidFill>
                  <a:schemeClr val="hlink"/>
                </a:solidFill>
              </a:rPr>
              <a:t>Solution</a:t>
            </a:r>
          </a:p>
          <a:p>
            <a:pPr algn="just"/>
            <a:r>
              <a:rPr lang="en-US" altLang="en-US" baseline="0"/>
              <a:t>We can calculate the propagation time as</a:t>
            </a:r>
          </a:p>
        </p:txBody>
      </p:sp>
      <p:sp>
        <p:nvSpPr>
          <p:cNvPr id="221195"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3.45</a:t>
            </a:r>
          </a:p>
        </p:txBody>
      </p:sp>
      <p:pic>
        <p:nvPicPr>
          <p:cNvPr id="22119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1" y="4037013"/>
            <a:ext cx="4994275" cy="81915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1197" name="Rectangle 15"/>
          <p:cNvSpPr>
            <a:spLocks noChangeArrowheads="1"/>
          </p:cNvSpPr>
          <p:nvPr/>
        </p:nvSpPr>
        <p:spPr bwMode="auto">
          <a:xfrm>
            <a:off x="1676400" y="5029200"/>
            <a:ext cx="8534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The example shows that a bit can go over the Atlantic Ocean in only 50 ms if there is a direct cable between the source and the destination.</a:t>
            </a:r>
          </a:p>
        </p:txBody>
      </p:sp>
    </p:spTree>
    <p:extLst>
      <p:ext uri="{BB962C8B-B14F-4D97-AF65-F5344CB8AC3E}">
        <p14:creationId xmlns:p14="http://schemas.microsoft.com/office/powerpoint/2010/main" val="409060908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3236"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223237" name="Group 4"/>
          <p:cNvGrpSpPr>
            <a:grpSpLocks/>
          </p:cNvGrpSpPr>
          <p:nvPr/>
        </p:nvGrpSpPr>
        <p:grpSpPr bwMode="auto">
          <a:xfrm>
            <a:off x="2014539" y="773113"/>
            <a:ext cx="738187" cy="474662"/>
            <a:chOff x="309" y="487"/>
            <a:chExt cx="465" cy="299"/>
          </a:xfrm>
        </p:grpSpPr>
        <p:sp>
          <p:nvSpPr>
            <p:cNvPr id="223244"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3245"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223238"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3239"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3240"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3241"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223242" name="Rectangle 11"/>
          <p:cNvSpPr>
            <a:spLocks noChangeArrowheads="1"/>
          </p:cNvSpPr>
          <p:nvPr/>
        </p:nvSpPr>
        <p:spPr bwMode="auto">
          <a:xfrm>
            <a:off x="1752600" y="1295401"/>
            <a:ext cx="85344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What are the propagation time and the transmission time for a 2.5-kbyte message (an e-mail) if the bandwidth of the network is 1 Gbps? Assume that the distance between the sender and the receiver is 12,000 km and that light travels at 2.4 × 108 m/s.</a:t>
            </a:r>
          </a:p>
          <a:p>
            <a:pPr algn="just"/>
            <a:endParaRPr lang="en-US" altLang="en-US" baseline="0"/>
          </a:p>
          <a:p>
            <a:pPr algn="just"/>
            <a:r>
              <a:rPr lang="en-US" altLang="en-US" baseline="0">
                <a:solidFill>
                  <a:schemeClr val="hlink"/>
                </a:solidFill>
              </a:rPr>
              <a:t>Solution</a:t>
            </a:r>
          </a:p>
          <a:p>
            <a:pPr algn="just"/>
            <a:r>
              <a:rPr lang="en-US" altLang="en-US" baseline="0"/>
              <a:t>We can calculate the propagation and transmission time as shown on the next slide:</a:t>
            </a:r>
          </a:p>
        </p:txBody>
      </p:sp>
      <p:sp>
        <p:nvSpPr>
          <p:cNvPr id="223243"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3.46</a:t>
            </a:r>
          </a:p>
        </p:txBody>
      </p:sp>
    </p:spTree>
    <p:extLst>
      <p:ext uri="{BB962C8B-B14F-4D97-AF65-F5344CB8AC3E}">
        <p14:creationId xmlns:p14="http://schemas.microsoft.com/office/powerpoint/2010/main" val="290546377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5284"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225285" name="Group 4"/>
          <p:cNvGrpSpPr>
            <a:grpSpLocks/>
          </p:cNvGrpSpPr>
          <p:nvPr/>
        </p:nvGrpSpPr>
        <p:grpSpPr bwMode="auto">
          <a:xfrm>
            <a:off x="2014539" y="773113"/>
            <a:ext cx="738187" cy="474662"/>
            <a:chOff x="309" y="487"/>
            <a:chExt cx="465" cy="299"/>
          </a:xfrm>
        </p:grpSpPr>
        <p:sp>
          <p:nvSpPr>
            <p:cNvPr id="225293"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5294"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225286"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5287"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5288"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5289"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225290" name="Rectangle 11"/>
          <p:cNvSpPr>
            <a:spLocks noChangeArrowheads="1"/>
          </p:cNvSpPr>
          <p:nvPr/>
        </p:nvSpPr>
        <p:spPr bwMode="auto">
          <a:xfrm>
            <a:off x="1752600" y="3838576"/>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Note that in this case, because the message is short and the bandwidth is high, the dominant factor is the propagation time, not the transmission time. The transmission time can be ignored.</a:t>
            </a:r>
          </a:p>
        </p:txBody>
      </p:sp>
      <p:sp>
        <p:nvSpPr>
          <p:cNvPr id="225291" name="Text Box 12"/>
          <p:cNvSpPr txBox="1">
            <a:spLocks noChangeArrowheads="1"/>
          </p:cNvSpPr>
          <p:nvPr/>
        </p:nvSpPr>
        <p:spPr bwMode="auto">
          <a:xfrm>
            <a:off x="2667000" y="182564"/>
            <a:ext cx="45291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3.46 (continued)</a:t>
            </a:r>
          </a:p>
        </p:txBody>
      </p:sp>
      <p:pic>
        <p:nvPicPr>
          <p:cNvPr id="22529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3914" y="1249364"/>
            <a:ext cx="5462587" cy="16462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625754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7332"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227333" name="Group 4"/>
          <p:cNvGrpSpPr>
            <a:grpSpLocks/>
          </p:cNvGrpSpPr>
          <p:nvPr/>
        </p:nvGrpSpPr>
        <p:grpSpPr bwMode="auto">
          <a:xfrm>
            <a:off x="2014539" y="773113"/>
            <a:ext cx="738187" cy="474662"/>
            <a:chOff x="309" y="487"/>
            <a:chExt cx="465" cy="299"/>
          </a:xfrm>
        </p:grpSpPr>
        <p:sp>
          <p:nvSpPr>
            <p:cNvPr id="227340"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7341"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227334"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7335"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7336"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7337"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227338" name="Rectangle 11"/>
          <p:cNvSpPr>
            <a:spLocks noChangeArrowheads="1"/>
          </p:cNvSpPr>
          <p:nvPr/>
        </p:nvSpPr>
        <p:spPr bwMode="auto">
          <a:xfrm>
            <a:off x="1752600" y="1295401"/>
            <a:ext cx="85344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What are the propagation time and the transmission time for a 5-Mbyte message (an image) if the bandwidth of the network is 1 Mbps? Assume that the distance between the sender and the receiver is 12,000 km and that light travels at 2.4 × 10</a:t>
            </a:r>
            <a:r>
              <a:rPr lang="en-US" altLang="en-US" baseline="30000"/>
              <a:t>8</a:t>
            </a:r>
            <a:r>
              <a:rPr lang="en-US" altLang="en-US" baseline="0"/>
              <a:t> m/s.</a:t>
            </a:r>
          </a:p>
          <a:p>
            <a:pPr algn="just"/>
            <a:endParaRPr lang="en-US" altLang="en-US" baseline="0"/>
          </a:p>
          <a:p>
            <a:pPr algn="just"/>
            <a:r>
              <a:rPr lang="en-US" altLang="en-US" baseline="0">
                <a:solidFill>
                  <a:schemeClr val="hlink"/>
                </a:solidFill>
              </a:rPr>
              <a:t>Solution</a:t>
            </a:r>
          </a:p>
          <a:p>
            <a:pPr algn="just"/>
            <a:r>
              <a:rPr lang="en-US" altLang="en-US" baseline="0"/>
              <a:t>We can calculate the propagation and transmission times as shown on the next slide.</a:t>
            </a:r>
          </a:p>
        </p:txBody>
      </p:sp>
      <p:sp>
        <p:nvSpPr>
          <p:cNvPr id="227339"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3.47</a:t>
            </a:r>
          </a:p>
        </p:txBody>
      </p:sp>
    </p:spTree>
    <p:extLst>
      <p:ext uri="{BB962C8B-B14F-4D97-AF65-F5344CB8AC3E}">
        <p14:creationId xmlns:p14="http://schemas.microsoft.com/office/powerpoint/2010/main" val="360981908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9380"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229381" name="Group 4"/>
          <p:cNvGrpSpPr>
            <a:grpSpLocks/>
          </p:cNvGrpSpPr>
          <p:nvPr/>
        </p:nvGrpSpPr>
        <p:grpSpPr bwMode="auto">
          <a:xfrm>
            <a:off x="2014539" y="773113"/>
            <a:ext cx="738187" cy="474662"/>
            <a:chOff x="309" y="487"/>
            <a:chExt cx="465" cy="299"/>
          </a:xfrm>
        </p:grpSpPr>
        <p:sp>
          <p:nvSpPr>
            <p:cNvPr id="229389"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9390"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229382"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9383"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9384"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9385"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229386" name="Rectangle 11"/>
          <p:cNvSpPr>
            <a:spLocks noChangeArrowheads="1"/>
          </p:cNvSpPr>
          <p:nvPr/>
        </p:nvSpPr>
        <p:spPr bwMode="auto">
          <a:xfrm>
            <a:off x="1752600" y="3810001"/>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Note that in this case, because the message is very long and the bandwidth is not very high, the dominant factor is the transmission time, not the propagation time. The propagation time can be ignored.</a:t>
            </a:r>
          </a:p>
        </p:txBody>
      </p:sp>
      <p:sp>
        <p:nvSpPr>
          <p:cNvPr id="229387" name="Text Box 12"/>
          <p:cNvSpPr txBox="1">
            <a:spLocks noChangeArrowheads="1"/>
          </p:cNvSpPr>
          <p:nvPr/>
        </p:nvSpPr>
        <p:spPr bwMode="auto">
          <a:xfrm>
            <a:off x="2667000" y="182564"/>
            <a:ext cx="45291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3.47 (continued)</a:t>
            </a:r>
          </a:p>
        </p:txBody>
      </p:sp>
      <p:pic>
        <p:nvPicPr>
          <p:cNvPr id="22938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4039" y="1704975"/>
            <a:ext cx="6002337" cy="157480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495395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Line 2"/>
          <p:cNvSpPr>
            <a:spLocks noChangeShapeType="1"/>
          </p:cNvSpPr>
          <p:nvPr/>
        </p:nvSpPr>
        <p:spPr bwMode="auto">
          <a:xfrm>
            <a:off x="1676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28" name="Line 3"/>
          <p:cNvSpPr>
            <a:spLocks noChangeShapeType="1"/>
          </p:cNvSpPr>
          <p:nvPr/>
        </p:nvSpPr>
        <p:spPr bwMode="auto">
          <a:xfrm>
            <a:off x="1676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29" name="Text Box 4"/>
          <p:cNvSpPr txBox="1">
            <a:spLocks noChangeArrowheads="1"/>
          </p:cNvSpPr>
          <p:nvPr/>
        </p:nvSpPr>
        <p:spPr bwMode="auto">
          <a:xfrm>
            <a:off x="1828800" y="457200"/>
            <a:ext cx="5405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3.31  </a:t>
            </a:r>
            <a:r>
              <a:rPr lang="en-US" altLang="en-US" sz="2000" baseline="0"/>
              <a:t>Filling the link with bits for case 1</a:t>
            </a:r>
          </a:p>
        </p:txBody>
      </p:sp>
      <p:sp>
        <p:nvSpPr>
          <p:cNvPr id="231430"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3143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00" y="2070100"/>
            <a:ext cx="7404100"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770160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33476"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233477" name="Group 4"/>
          <p:cNvGrpSpPr>
            <a:grpSpLocks/>
          </p:cNvGrpSpPr>
          <p:nvPr/>
        </p:nvGrpSpPr>
        <p:grpSpPr bwMode="auto">
          <a:xfrm>
            <a:off x="2014539" y="773113"/>
            <a:ext cx="738187" cy="474662"/>
            <a:chOff x="309" y="487"/>
            <a:chExt cx="465" cy="299"/>
          </a:xfrm>
        </p:grpSpPr>
        <p:sp>
          <p:nvSpPr>
            <p:cNvPr id="233484"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33485"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233478"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33479"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33480"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33481"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233482" name="Rectangle 11"/>
          <p:cNvSpPr>
            <a:spLocks noChangeArrowheads="1"/>
          </p:cNvSpPr>
          <p:nvPr/>
        </p:nvSpPr>
        <p:spPr bwMode="auto">
          <a:xfrm>
            <a:off x="1752600" y="1447801"/>
            <a:ext cx="85344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We can think about the link between two points as a pipe. The cross section of the pipe represents the bandwidth, and the length of the pipe represents the delay. We can say the volume of the pipe defines the bandwidth-delay product, as shown in Figure 3.33.</a:t>
            </a:r>
          </a:p>
        </p:txBody>
      </p:sp>
      <p:sp>
        <p:nvSpPr>
          <p:cNvPr id="233483"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3.48</a:t>
            </a:r>
          </a:p>
        </p:txBody>
      </p:sp>
    </p:spTree>
    <p:extLst>
      <p:ext uri="{BB962C8B-B14F-4D97-AF65-F5344CB8AC3E}">
        <p14:creationId xmlns:p14="http://schemas.microsoft.com/office/powerpoint/2010/main" val="302685218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3"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24"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25" name="Text Box 4"/>
          <p:cNvSpPr txBox="1">
            <a:spLocks noChangeArrowheads="1"/>
          </p:cNvSpPr>
          <p:nvPr/>
        </p:nvSpPr>
        <p:spPr bwMode="auto">
          <a:xfrm>
            <a:off x="1828801" y="381000"/>
            <a:ext cx="530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3.32  </a:t>
            </a:r>
            <a:r>
              <a:rPr lang="en-US" altLang="en-US" sz="2000" baseline="0"/>
              <a:t>Filling the link with bits in case 2</a:t>
            </a:r>
          </a:p>
        </p:txBody>
      </p:sp>
      <p:sp>
        <p:nvSpPr>
          <p:cNvPr id="235526"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3552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4564" y="1598614"/>
            <a:ext cx="7386637" cy="442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44217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37572"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37573"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37574"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37575"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37576"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37577"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37578" name="Line 9"/>
          <p:cNvSpPr>
            <a:spLocks noChangeShapeType="1"/>
          </p:cNvSpPr>
          <p:nvPr/>
        </p:nvSpPr>
        <p:spPr bwMode="auto">
          <a:xfrm>
            <a:off x="1981200" y="2514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579" name="Line 10"/>
          <p:cNvSpPr>
            <a:spLocks noChangeShapeType="1"/>
          </p:cNvSpPr>
          <p:nvPr/>
        </p:nvSpPr>
        <p:spPr bwMode="auto">
          <a:xfrm>
            <a:off x="1982788" y="3810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580" name="Rectangle 11"/>
          <p:cNvSpPr>
            <a:spLocks noChangeArrowheads="1"/>
          </p:cNvSpPr>
          <p:nvPr/>
        </p:nvSpPr>
        <p:spPr bwMode="auto">
          <a:xfrm>
            <a:off x="2019300" y="26066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The bandwidth-delay product defines the number of bits that can fill the link.</a:t>
            </a:r>
          </a:p>
        </p:txBody>
      </p:sp>
      <p:grpSp>
        <p:nvGrpSpPr>
          <p:cNvPr id="237581" name="Group 12"/>
          <p:cNvGrpSpPr>
            <a:grpSpLocks/>
          </p:cNvGrpSpPr>
          <p:nvPr/>
        </p:nvGrpSpPr>
        <p:grpSpPr bwMode="auto">
          <a:xfrm>
            <a:off x="1981200" y="1871664"/>
            <a:ext cx="1143000" cy="566737"/>
            <a:chOff x="1200" y="1248"/>
            <a:chExt cx="720" cy="357"/>
          </a:xfrm>
        </p:grpSpPr>
        <p:pic>
          <p:nvPicPr>
            <p:cNvPr id="23758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7583"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extLst>
      <p:ext uri="{BB962C8B-B14F-4D97-AF65-F5344CB8AC3E}">
        <p14:creationId xmlns:p14="http://schemas.microsoft.com/office/powerpoint/2010/main" val="39341826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148"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149"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150"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151"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152"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153"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154" name="Line 9"/>
          <p:cNvSpPr>
            <a:spLocks noChangeShapeType="1"/>
          </p:cNvSpPr>
          <p:nvPr/>
        </p:nvSpPr>
        <p:spPr bwMode="auto">
          <a:xfrm>
            <a:off x="1981200" y="3048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 name="Line 10"/>
          <p:cNvSpPr>
            <a:spLocks noChangeShapeType="1"/>
          </p:cNvSpPr>
          <p:nvPr/>
        </p:nvSpPr>
        <p:spPr bwMode="auto">
          <a:xfrm>
            <a:off x="1982788" y="4267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 name="Rectangle 11"/>
          <p:cNvSpPr>
            <a:spLocks noChangeArrowheads="1"/>
          </p:cNvSpPr>
          <p:nvPr/>
        </p:nvSpPr>
        <p:spPr bwMode="auto">
          <a:xfrm>
            <a:off x="2019300" y="3124200"/>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To be transmitted, data must be transformed to electromagnetic signals.</a:t>
            </a:r>
          </a:p>
        </p:txBody>
      </p:sp>
      <p:grpSp>
        <p:nvGrpSpPr>
          <p:cNvPr id="6157" name="Group 12"/>
          <p:cNvGrpSpPr>
            <a:grpSpLocks/>
          </p:cNvGrpSpPr>
          <p:nvPr/>
        </p:nvGrpSpPr>
        <p:grpSpPr bwMode="auto">
          <a:xfrm>
            <a:off x="1981200" y="2362200"/>
            <a:ext cx="1143000" cy="566738"/>
            <a:chOff x="1200" y="1248"/>
            <a:chExt cx="720" cy="357"/>
          </a:xfrm>
        </p:grpSpPr>
        <p:pic>
          <p:nvPicPr>
            <p:cNvPr id="615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9"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extLst>
      <p:ext uri="{BB962C8B-B14F-4D97-AF65-F5344CB8AC3E}">
        <p14:creationId xmlns:p14="http://schemas.microsoft.com/office/powerpoint/2010/main" val="320321332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20"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21" name="Text Box 4"/>
          <p:cNvSpPr txBox="1">
            <a:spLocks noChangeArrowheads="1"/>
          </p:cNvSpPr>
          <p:nvPr/>
        </p:nvSpPr>
        <p:spPr bwMode="auto">
          <a:xfrm>
            <a:off x="1828800" y="762000"/>
            <a:ext cx="5607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3.33  </a:t>
            </a:r>
            <a:r>
              <a:rPr lang="en-US" altLang="en-US" sz="2000" baseline="0"/>
              <a:t>Concept of bandwidth-delay product</a:t>
            </a:r>
          </a:p>
        </p:txBody>
      </p:sp>
      <p:sp>
        <p:nvSpPr>
          <p:cNvPr id="239622"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3962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1538" y="3076576"/>
            <a:ext cx="7916862"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3877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7698" name="Rectangle 2"/>
          <p:cNvSpPr>
            <a:spLocks noChangeArrowheads="1"/>
          </p:cNvSpPr>
          <p:nvPr/>
        </p:nvSpPr>
        <p:spPr bwMode="auto">
          <a:xfrm>
            <a:off x="152400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tLang="en-US" sz="3200">
              <a:effectLst>
                <a:outerShdw blurRad="38100" dist="38100" dir="2700000" algn="tl">
                  <a:srgbClr val="FFFFFF"/>
                </a:outerShdw>
              </a:effectLst>
            </a:endParaRPr>
          </a:p>
        </p:txBody>
      </p:sp>
      <p:sp>
        <p:nvSpPr>
          <p:cNvPr id="797699" name="Text Box 3"/>
          <p:cNvSpPr txBox="1">
            <a:spLocks noChangeArrowheads="1"/>
          </p:cNvSpPr>
          <p:nvPr/>
        </p:nvSpPr>
        <p:spPr bwMode="auto">
          <a:xfrm>
            <a:off x="1752601" y="76200"/>
            <a:ext cx="64377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200" dirty="0" smtClean="0">
                <a:effectLst>
                  <a:outerShdw blurRad="38100" dist="38100" dir="2700000" algn="tl">
                    <a:srgbClr val="C0C0C0"/>
                  </a:outerShdw>
                </a:effectLst>
                <a:latin typeface="Times" panose="02020603050405020304" pitchFamily="18" charset="0"/>
              </a:rPr>
              <a:t>ANALOG </a:t>
            </a:r>
            <a:r>
              <a:rPr lang="en-US" altLang="en-US" sz="3200" dirty="0">
                <a:effectLst>
                  <a:outerShdw blurRad="38100" dist="38100" dir="2700000" algn="tl">
                    <a:srgbClr val="C0C0C0"/>
                  </a:outerShdw>
                </a:effectLst>
                <a:latin typeface="Times" panose="02020603050405020304" pitchFamily="18" charset="0"/>
              </a:rPr>
              <a:t>AND </a:t>
            </a:r>
            <a:r>
              <a:rPr lang="en-US" altLang="en-US" sz="3200" dirty="0" smtClean="0">
                <a:effectLst>
                  <a:outerShdw blurRad="38100" dist="38100" dir="2700000" algn="tl">
                    <a:srgbClr val="C0C0C0"/>
                  </a:outerShdw>
                </a:effectLst>
                <a:latin typeface="Times" panose="02020603050405020304" pitchFamily="18" charset="0"/>
              </a:rPr>
              <a:t>DIGITAL SIGNALS</a:t>
            </a:r>
            <a:endParaRPr lang="en-US" altLang="en-US" sz="3200" dirty="0">
              <a:effectLst>
                <a:outerShdw blurRad="38100" dist="38100" dir="2700000" algn="tl">
                  <a:srgbClr val="C0C0C0"/>
                </a:outerShdw>
              </a:effectLst>
              <a:latin typeface="Times" panose="02020603050405020304" pitchFamily="18" charset="0"/>
            </a:endParaRPr>
          </a:p>
        </p:txBody>
      </p:sp>
      <p:sp>
        <p:nvSpPr>
          <p:cNvPr id="8197"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sz="1800" i="0" baseline="0"/>
          </a:p>
        </p:txBody>
      </p:sp>
      <p:sp>
        <p:nvSpPr>
          <p:cNvPr id="797701" name="Rectangle 5"/>
          <p:cNvSpPr>
            <a:spLocks noChangeArrowheads="1"/>
          </p:cNvSpPr>
          <p:nvPr/>
        </p:nvSpPr>
        <p:spPr bwMode="auto">
          <a:xfrm>
            <a:off x="1600200" y="1429047"/>
            <a:ext cx="89154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a:effectLst>
                  <a:outerShdw blurRad="38100" dist="38100" dir="2700000" algn="tl">
                    <a:srgbClr val="C0C0C0"/>
                  </a:outerShdw>
                </a:effectLst>
              </a:rPr>
              <a:t>Data can be </a:t>
            </a:r>
            <a:r>
              <a:rPr lang="en-US" altLang="en-US">
                <a:solidFill>
                  <a:schemeClr val="hlink"/>
                </a:solidFill>
                <a:effectLst>
                  <a:outerShdw blurRad="38100" dist="38100" dir="2700000" algn="tl">
                    <a:srgbClr val="C0C0C0"/>
                  </a:outerShdw>
                </a:effectLst>
              </a:rPr>
              <a:t>analog</a:t>
            </a:r>
            <a:r>
              <a:rPr lang="en-US" altLang="en-US">
                <a:effectLst>
                  <a:outerShdw blurRad="38100" dist="38100" dir="2700000" algn="tl">
                    <a:srgbClr val="C0C0C0"/>
                  </a:outerShdw>
                </a:effectLst>
              </a:rPr>
              <a:t> or </a:t>
            </a:r>
            <a:r>
              <a:rPr lang="en-US" altLang="en-US">
                <a:solidFill>
                  <a:schemeClr val="hlink"/>
                </a:solidFill>
                <a:effectLst>
                  <a:outerShdw blurRad="38100" dist="38100" dir="2700000" algn="tl">
                    <a:srgbClr val="C0C0C0"/>
                  </a:outerShdw>
                </a:effectLst>
              </a:rPr>
              <a:t>digital</a:t>
            </a:r>
            <a:r>
              <a:rPr lang="en-US" altLang="en-US">
                <a:effectLst>
                  <a:outerShdw blurRad="38100" dist="38100" dir="2700000" algn="tl">
                    <a:srgbClr val="C0C0C0"/>
                  </a:outerShdw>
                </a:effectLst>
              </a:rPr>
              <a:t>. The term </a:t>
            </a:r>
            <a:r>
              <a:rPr lang="en-US" altLang="en-US">
                <a:solidFill>
                  <a:schemeClr val="hlink"/>
                </a:solidFill>
                <a:effectLst>
                  <a:outerShdw blurRad="38100" dist="38100" dir="2700000" algn="tl">
                    <a:srgbClr val="C0C0C0"/>
                  </a:outerShdw>
                </a:effectLst>
              </a:rPr>
              <a:t>analog data</a:t>
            </a:r>
            <a:r>
              <a:rPr lang="en-US" altLang="en-US">
                <a:effectLst>
                  <a:outerShdw blurRad="38100" dist="38100" dir="2700000" algn="tl">
                    <a:srgbClr val="C0C0C0"/>
                  </a:outerShdw>
                </a:effectLst>
              </a:rPr>
              <a:t> refers to information that is continuous; </a:t>
            </a:r>
            <a:r>
              <a:rPr lang="en-US" altLang="en-US">
                <a:solidFill>
                  <a:schemeClr val="hlink"/>
                </a:solidFill>
                <a:effectLst>
                  <a:outerShdw blurRad="38100" dist="38100" dir="2700000" algn="tl">
                    <a:srgbClr val="C0C0C0"/>
                  </a:outerShdw>
                </a:effectLst>
              </a:rPr>
              <a:t>digital data</a:t>
            </a:r>
            <a:r>
              <a:rPr lang="en-US" altLang="en-US">
                <a:effectLst>
                  <a:outerShdw blurRad="38100" dist="38100" dir="2700000" algn="tl">
                    <a:srgbClr val="C0C0C0"/>
                  </a:outerShdw>
                </a:effectLst>
              </a:rPr>
              <a:t> refers to information that has discrete states. Analog data take on continuous values. Digital data take on discrete values.</a:t>
            </a:r>
          </a:p>
        </p:txBody>
      </p:sp>
      <p:sp>
        <p:nvSpPr>
          <p:cNvPr id="8199" name="Rectangle 6"/>
          <p:cNvSpPr>
            <a:spLocks noChangeArrowheads="1"/>
          </p:cNvSpPr>
          <p:nvPr/>
        </p:nvSpPr>
        <p:spPr bwMode="auto">
          <a:xfrm>
            <a:off x="1752601" y="2458108"/>
            <a:ext cx="6705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en-US" altLang="en-US" sz="1600" i="0" baseline="0" dirty="0">
                <a:solidFill>
                  <a:srgbClr val="0033CC"/>
                </a:solidFill>
              </a:rPr>
              <a:t>Analog and Digital Data</a:t>
            </a:r>
            <a:r>
              <a:rPr lang="fr-FR" altLang="en-US" sz="1600" i="0" baseline="0" dirty="0">
                <a:solidFill>
                  <a:srgbClr val="0033CC"/>
                </a:solidFill>
              </a:rPr>
              <a:t/>
            </a:r>
            <a:br>
              <a:rPr lang="fr-FR" altLang="en-US" sz="1600" i="0" baseline="0" dirty="0">
                <a:solidFill>
                  <a:srgbClr val="0033CC"/>
                </a:solidFill>
              </a:rPr>
            </a:br>
            <a:r>
              <a:rPr lang="fr-FR" altLang="en-US" sz="1600" i="0" baseline="0" dirty="0" err="1">
                <a:solidFill>
                  <a:srgbClr val="0033CC"/>
                </a:solidFill>
              </a:rPr>
              <a:t>Analog</a:t>
            </a:r>
            <a:r>
              <a:rPr lang="fr-FR" altLang="en-US" sz="1600" i="0" baseline="0" dirty="0">
                <a:solidFill>
                  <a:srgbClr val="0033CC"/>
                </a:solidFill>
              </a:rPr>
              <a:t> and Digital </a:t>
            </a:r>
            <a:r>
              <a:rPr lang="fr-FR" altLang="en-US" sz="1600" i="0" baseline="0" dirty="0" err="1">
                <a:solidFill>
                  <a:srgbClr val="0033CC"/>
                </a:solidFill>
              </a:rPr>
              <a:t>Signals</a:t>
            </a:r>
            <a:r>
              <a:rPr lang="fr-FR" altLang="en-US" sz="1600" i="0" baseline="0" dirty="0">
                <a:solidFill>
                  <a:srgbClr val="0033CC"/>
                </a:solidFill>
              </a:rPr>
              <a:t/>
            </a:r>
            <a:br>
              <a:rPr lang="fr-FR" altLang="en-US" sz="1600" i="0" baseline="0" dirty="0">
                <a:solidFill>
                  <a:srgbClr val="0033CC"/>
                </a:solidFill>
              </a:rPr>
            </a:br>
            <a:r>
              <a:rPr lang="fr-FR" altLang="en-US" sz="1600" i="0" baseline="0" dirty="0" err="1">
                <a:solidFill>
                  <a:srgbClr val="0033CC"/>
                </a:solidFill>
              </a:rPr>
              <a:t>Periodic</a:t>
            </a:r>
            <a:r>
              <a:rPr lang="fr-FR" altLang="en-US" sz="1600" i="0" baseline="0" dirty="0">
                <a:solidFill>
                  <a:srgbClr val="0033CC"/>
                </a:solidFill>
              </a:rPr>
              <a:t> and </a:t>
            </a:r>
            <a:r>
              <a:rPr lang="fr-FR" altLang="en-US" sz="1600" i="0" baseline="0" dirty="0" err="1">
                <a:solidFill>
                  <a:srgbClr val="0033CC"/>
                </a:solidFill>
              </a:rPr>
              <a:t>Nonperiodic</a:t>
            </a:r>
            <a:r>
              <a:rPr lang="fr-FR" altLang="en-US" sz="1600" i="0" baseline="0" dirty="0">
                <a:solidFill>
                  <a:srgbClr val="0033CC"/>
                </a:solidFill>
              </a:rPr>
              <a:t> </a:t>
            </a:r>
            <a:r>
              <a:rPr lang="fr-FR" altLang="en-US" sz="1600" i="0" baseline="0" dirty="0" err="1">
                <a:solidFill>
                  <a:srgbClr val="0033CC"/>
                </a:solidFill>
              </a:rPr>
              <a:t>Signals</a:t>
            </a:r>
            <a:endParaRPr lang="en-US" altLang="en-US" sz="1600" i="0" baseline="0" dirty="0">
              <a:solidFill>
                <a:srgbClr val="0033CC"/>
              </a:solidFill>
            </a:endParaRPr>
          </a:p>
        </p:txBody>
      </p:sp>
      <p:sp>
        <p:nvSpPr>
          <p:cNvPr id="2" name="TextBox 1"/>
          <p:cNvSpPr txBox="1"/>
          <p:nvPr/>
        </p:nvSpPr>
        <p:spPr>
          <a:xfrm>
            <a:off x="1600200" y="3528811"/>
            <a:ext cx="9939270" cy="2308324"/>
          </a:xfrm>
          <a:prstGeom prst="rect">
            <a:avLst/>
          </a:prstGeom>
          <a:noFill/>
        </p:spPr>
        <p:txBody>
          <a:bodyPr wrap="square" rtlCol="0">
            <a:spAutoFit/>
          </a:bodyPr>
          <a:lstStyle/>
          <a:p>
            <a:r>
              <a:rPr lang="en-US" dirty="0"/>
              <a:t>In electronics, the information must of course be converted into an electrical signal, a voltage or a current, first. </a:t>
            </a:r>
            <a:r>
              <a:rPr lang="en-US" dirty="0" err="1"/>
              <a:t>E.g</a:t>
            </a:r>
            <a:r>
              <a:rPr lang="en-US" dirty="0"/>
              <a:t> , a microphone converts sound into a voltage, which we first amplify and then use as information signal, </a:t>
            </a:r>
            <a:r>
              <a:rPr lang="en-US" dirty="0" err="1"/>
              <a:t>vm</a:t>
            </a:r>
            <a:r>
              <a:rPr lang="en-US" dirty="0"/>
              <a:t>(t). This signal is again a time varying signal, which can be represented as a linear combination of sinusoids. The frequency band of this signal, however, is not suitable for transmission in air, as it is. This frequency band is rather low for transmission and it is called base-band. The information signal occupying this band is referred to as base-band signal. Converting the information-carrying signal to a form suitable for (electromagnetic) transmission is called modulation.</a:t>
            </a:r>
          </a:p>
          <a:p>
            <a:endParaRPr lang="en-US" dirty="0"/>
          </a:p>
        </p:txBody>
      </p:sp>
    </p:spTree>
    <p:extLst>
      <p:ext uri="{BB962C8B-B14F-4D97-AF65-F5344CB8AC3E}">
        <p14:creationId xmlns:p14="http://schemas.microsoft.com/office/powerpoint/2010/main" val="1024242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244"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245"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246"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247"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248"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249"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250" name="Line 9"/>
          <p:cNvSpPr>
            <a:spLocks noChangeShapeType="1"/>
          </p:cNvSpPr>
          <p:nvPr/>
        </p:nvSpPr>
        <p:spPr bwMode="auto">
          <a:xfrm>
            <a:off x="1981200" y="2547938"/>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1" name="Line 10"/>
          <p:cNvSpPr>
            <a:spLocks noChangeShapeType="1"/>
          </p:cNvSpPr>
          <p:nvPr/>
        </p:nvSpPr>
        <p:spPr bwMode="auto">
          <a:xfrm>
            <a:off x="1981200" y="5257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252" name="Group 11"/>
          <p:cNvGrpSpPr>
            <a:grpSpLocks/>
          </p:cNvGrpSpPr>
          <p:nvPr/>
        </p:nvGrpSpPr>
        <p:grpSpPr bwMode="auto">
          <a:xfrm>
            <a:off x="1981200" y="1905000"/>
            <a:ext cx="1143000" cy="566738"/>
            <a:chOff x="1200" y="1248"/>
            <a:chExt cx="720" cy="357"/>
          </a:xfrm>
        </p:grpSpPr>
        <p:pic>
          <p:nvPicPr>
            <p:cNvPr id="1025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55" name="Text Box 13"/>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
        <p:nvSpPr>
          <p:cNvPr id="10253" name="Rectangle 14"/>
          <p:cNvSpPr>
            <a:spLocks noChangeArrowheads="1"/>
          </p:cNvSpPr>
          <p:nvPr/>
        </p:nvSpPr>
        <p:spPr bwMode="auto">
          <a:xfrm>
            <a:off x="2019300" y="2624139"/>
            <a:ext cx="8077200" cy="255454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Data can be analog or digital. </a:t>
            </a:r>
            <a:br>
              <a:rPr lang="en-US" altLang="en-US" sz="3200" i="0" baseline="0">
                <a:latin typeface="Arial" panose="020B0604020202020204" pitchFamily="34" charset="0"/>
              </a:rPr>
            </a:br>
            <a:r>
              <a:rPr lang="en-US" altLang="en-US" sz="3200" i="0" baseline="0">
                <a:latin typeface="Arial" panose="020B0604020202020204" pitchFamily="34" charset="0"/>
              </a:rPr>
              <a:t>Analog data are continuous and take continuous values.</a:t>
            </a:r>
          </a:p>
          <a:p>
            <a:pPr algn="ctr"/>
            <a:r>
              <a:rPr lang="en-US" altLang="en-US" sz="3200" i="0" baseline="0">
                <a:latin typeface="Arial" panose="020B0604020202020204" pitchFamily="34" charset="0"/>
              </a:rPr>
              <a:t>Digital data have discrete states and take discrete values.</a:t>
            </a:r>
          </a:p>
        </p:txBody>
      </p:sp>
    </p:spTree>
    <p:extLst>
      <p:ext uri="{BB962C8B-B14F-4D97-AF65-F5344CB8AC3E}">
        <p14:creationId xmlns:p14="http://schemas.microsoft.com/office/powerpoint/2010/main" val="10620910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292"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293"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294"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295"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296"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297"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298" name="Line 9"/>
          <p:cNvSpPr>
            <a:spLocks noChangeShapeType="1"/>
          </p:cNvSpPr>
          <p:nvPr/>
        </p:nvSpPr>
        <p:spPr bwMode="auto">
          <a:xfrm>
            <a:off x="1981200" y="2547938"/>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9" name="Line 10"/>
          <p:cNvSpPr>
            <a:spLocks noChangeShapeType="1"/>
          </p:cNvSpPr>
          <p:nvPr/>
        </p:nvSpPr>
        <p:spPr bwMode="auto">
          <a:xfrm>
            <a:off x="1982788" y="5257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0" name="Rectangle 11"/>
          <p:cNvSpPr>
            <a:spLocks noChangeArrowheads="1"/>
          </p:cNvSpPr>
          <p:nvPr/>
        </p:nvSpPr>
        <p:spPr bwMode="auto">
          <a:xfrm>
            <a:off x="2019300" y="2624139"/>
            <a:ext cx="8077200" cy="255454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Signals can be analog or digital. </a:t>
            </a:r>
            <a:br>
              <a:rPr lang="en-US" altLang="en-US" sz="3200" i="0" baseline="0">
                <a:latin typeface="Arial" panose="020B0604020202020204" pitchFamily="34" charset="0"/>
              </a:rPr>
            </a:br>
            <a:r>
              <a:rPr lang="en-US" altLang="en-US" sz="3200" i="0" baseline="0">
                <a:latin typeface="Arial" panose="020B0604020202020204" pitchFamily="34" charset="0"/>
              </a:rPr>
              <a:t>Analog signals can have an infinite number of values in a range; digital signals can have only a limited </a:t>
            </a:r>
            <a:br>
              <a:rPr lang="en-US" altLang="en-US" sz="3200" i="0" baseline="0">
                <a:latin typeface="Arial" panose="020B0604020202020204" pitchFamily="34" charset="0"/>
              </a:rPr>
            </a:br>
            <a:r>
              <a:rPr lang="en-US" altLang="en-US" sz="3200" i="0" baseline="0">
                <a:latin typeface="Arial" panose="020B0604020202020204" pitchFamily="34" charset="0"/>
              </a:rPr>
              <a:t>number of values.</a:t>
            </a:r>
          </a:p>
        </p:txBody>
      </p:sp>
      <p:grpSp>
        <p:nvGrpSpPr>
          <p:cNvPr id="12301" name="Group 12"/>
          <p:cNvGrpSpPr>
            <a:grpSpLocks/>
          </p:cNvGrpSpPr>
          <p:nvPr/>
        </p:nvGrpSpPr>
        <p:grpSpPr bwMode="auto">
          <a:xfrm>
            <a:off x="1981200" y="1905000"/>
            <a:ext cx="1143000" cy="566738"/>
            <a:chOff x="1200" y="1248"/>
            <a:chExt cx="720" cy="357"/>
          </a:xfrm>
        </p:grpSpPr>
        <p:pic>
          <p:nvPicPr>
            <p:cNvPr id="1230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03"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extLst>
      <p:ext uri="{BB962C8B-B14F-4D97-AF65-F5344CB8AC3E}">
        <p14:creationId xmlns:p14="http://schemas.microsoft.com/office/powerpoint/2010/main" val="7006439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0"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1" name="Text Box 4"/>
          <p:cNvSpPr txBox="1">
            <a:spLocks noChangeArrowheads="1"/>
          </p:cNvSpPr>
          <p:nvPr/>
        </p:nvSpPr>
        <p:spPr bwMode="auto">
          <a:xfrm>
            <a:off x="1828801" y="762000"/>
            <a:ext cx="5973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  </a:t>
            </a:r>
            <a:r>
              <a:rPr lang="en-US" altLang="en-US" sz="2000" baseline="0"/>
              <a:t>Comparison of analog and digital signals</a:t>
            </a:r>
          </a:p>
        </p:txBody>
      </p:sp>
      <p:sp>
        <p:nvSpPr>
          <p:cNvPr id="14342"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434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8950" y="2389188"/>
            <a:ext cx="8528050" cy="286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37478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6388"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6389"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6390"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6391"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6392"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6393"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6394" name="Line 9"/>
          <p:cNvSpPr>
            <a:spLocks noChangeShapeType="1"/>
          </p:cNvSpPr>
          <p:nvPr/>
        </p:nvSpPr>
        <p:spPr bwMode="auto">
          <a:xfrm>
            <a:off x="1981200" y="2438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5" name="Line 10"/>
          <p:cNvSpPr>
            <a:spLocks noChangeShapeType="1"/>
          </p:cNvSpPr>
          <p:nvPr/>
        </p:nvSpPr>
        <p:spPr bwMode="auto">
          <a:xfrm>
            <a:off x="1982788" y="4191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6" name="Rectangle 11"/>
          <p:cNvSpPr>
            <a:spLocks noChangeArrowheads="1"/>
          </p:cNvSpPr>
          <p:nvPr/>
        </p:nvSpPr>
        <p:spPr bwMode="auto">
          <a:xfrm>
            <a:off x="2019300" y="2530475"/>
            <a:ext cx="8077200" cy="156966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In data communications, we commonly use periodic analog signals and nonperiodic digital signals.</a:t>
            </a:r>
          </a:p>
        </p:txBody>
      </p:sp>
      <p:grpSp>
        <p:nvGrpSpPr>
          <p:cNvPr id="16397" name="Group 12"/>
          <p:cNvGrpSpPr>
            <a:grpSpLocks/>
          </p:cNvGrpSpPr>
          <p:nvPr/>
        </p:nvGrpSpPr>
        <p:grpSpPr bwMode="auto">
          <a:xfrm>
            <a:off x="1981200" y="1828800"/>
            <a:ext cx="1143000" cy="566738"/>
            <a:chOff x="1200" y="1248"/>
            <a:chExt cx="720" cy="357"/>
          </a:xfrm>
        </p:grpSpPr>
        <p:pic>
          <p:nvPicPr>
            <p:cNvPr id="1639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9"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extLst>
      <p:ext uri="{BB962C8B-B14F-4D97-AF65-F5344CB8AC3E}">
        <p14:creationId xmlns:p14="http://schemas.microsoft.com/office/powerpoint/2010/main" val="31457831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9746" name="Rectangle 2"/>
          <p:cNvSpPr>
            <a:spLocks noChangeArrowheads="1"/>
          </p:cNvSpPr>
          <p:nvPr/>
        </p:nvSpPr>
        <p:spPr bwMode="auto">
          <a:xfrm>
            <a:off x="152400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tLang="en-US" sz="3200">
              <a:effectLst>
                <a:outerShdw blurRad="38100" dist="38100" dir="2700000" algn="tl">
                  <a:srgbClr val="FFFFFF"/>
                </a:outerShdw>
              </a:effectLst>
            </a:endParaRPr>
          </a:p>
        </p:txBody>
      </p:sp>
      <p:sp>
        <p:nvSpPr>
          <p:cNvPr id="799747" name="Text Box 3"/>
          <p:cNvSpPr txBox="1">
            <a:spLocks noChangeArrowheads="1"/>
          </p:cNvSpPr>
          <p:nvPr/>
        </p:nvSpPr>
        <p:spPr bwMode="auto">
          <a:xfrm>
            <a:off x="1752601" y="76200"/>
            <a:ext cx="57228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200" dirty="0" smtClean="0">
                <a:effectLst>
                  <a:outerShdw blurRad="38100" dist="38100" dir="2700000" algn="tl">
                    <a:srgbClr val="C0C0C0"/>
                  </a:outerShdw>
                </a:effectLst>
                <a:latin typeface="Times" panose="02020603050405020304" pitchFamily="18" charset="0"/>
              </a:rPr>
              <a:t>PERIODIC </a:t>
            </a:r>
            <a:r>
              <a:rPr lang="en-US" altLang="en-US" sz="3200" dirty="0">
                <a:effectLst>
                  <a:outerShdw blurRad="38100" dist="38100" dir="2700000" algn="tl">
                    <a:srgbClr val="C0C0C0"/>
                  </a:outerShdw>
                </a:effectLst>
                <a:latin typeface="Times" panose="02020603050405020304" pitchFamily="18" charset="0"/>
              </a:rPr>
              <a:t>ANALOG SIGNALS</a:t>
            </a:r>
          </a:p>
        </p:txBody>
      </p:sp>
      <p:sp>
        <p:nvSpPr>
          <p:cNvPr id="18437"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sz="1800" i="0" baseline="0"/>
          </a:p>
        </p:txBody>
      </p:sp>
      <p:sp>
        <p:nvSpPr>
          <p:cNvPr id="799749" name="Rectangle 5"/>
          <p:cNvSpPr>
            <a:spLocks noChangeArrowheads="1"/>
          </p:cNvSpPr>
          <p:nvPr/>
        </p:nvSpPr>
        <p:spPr bwMode="auto">
          <a:xfrm>
            <a:off x="1600200" y="1642566"/>
            <a:ext cx="86106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a:effectLst>
                  <a:outerShdw blurRad="38100" dist="38100" dir="2700000" algn="tl">
                    <a:srgbClr val="C0C0C0"/>
                  </a:outerShdw>
                </a:effectLst>
              </a:rPr>
              <a:t>Periodic analog signals can be classified as </a:t>
            </a:r>
            <a:r>
              <a:rPr lang="en-US" altLang="en-US">
                <a:solidFill>
                  <a:schemeClr val="hlink"/>
                </a:solidFill>
                <a:effectLst>
                  <a:outerShdw blurRad="38100" dist="38100" dir="2700000" algn="tl">
                    <a:srgbClr val="C0C0C0"/>
                  </a:outerShdw>
                </a:effectLst>
              </a:rPr>
              <a:t>simple</a:t>
            </a:r>
            <a:r>
              <a:rPr lang="en-US" altLang="en-US">
                <a:effectLst>
                  <a:outerShdw blurRad="38100" dist="38100" dir="2700000" algn="tl">
                    <a:srgbClr val="C0C0C0"/>
                  </a:outerShdw>
                </a:effectLst>
              </a:rPr>
              <a:t> or </a:t>
            </a:r>
            <a:r>
              <a:rPr lang="en-US" altLang="en-US">
                <a:solidFill>
                  <a:schemeClr val="hlink"/>
                </a:solidFill>
                <a:effectLst>
                  <a:outerShdw blurRad="38100" dist="38100" dir="2700000" algn="tl">
                    <a:srgbClr val="C0C0C0"/>
                  </a:outerShdw>
                </a:effectLst>
              </a:rPr>
              <a:t>composite</a:t>
            </a:r>
            <a:r>
              <a:rPr lang="en-US" altLang="en-US">
                <a:effectLst>
                  <a:outerShdw blurRad="38100" dist="38100" dir="2700000" algn="tl">
                    <a:srgbClr val="C0C0C0"/>
                  </a:outerShdw>
                </a:effectLst>
              </a:rPr>
              <a:t>. A simple periodic analog signal, a </a:t>
            </a:r>
            <a:r>
              <a:rPr lang="en-US" altLang="en-US">
                <a:solidFill>
                  <a:schemeClr val="hlink"/>
                </a:solidFill>
                <a:effectLst>
                  <a:outerShdw blurRad="38100" dist="38100" dir="2700000" algn="tl">
                    <a:srgbClr val="C0C0C0"/>
                  </a:outerShdw>
                </a:effectLst>
              </a:rPr>
              <a:t>sine wave</a:t>
            </a:r>
            <a:r>
              <a:rPr lang="en-US" altLang="en-US">
                <a:effectLst>
                  <a:outerShdw blurRad="38100" dist="38100" dir="2700000" algn="tl">
                    <a:srgbClr val="C0C0C0"/>
                  </a:outerShdw>
                </a:effectLst>
              </a:rPr>
              <a:t>, cannot be decomposed into simpler signals. A composite</a:t>
            </a:r>
          </a:p>
          <a:p>
            <a:pPr algn="just" eaLnBrk="1" hangingPunct="1">
              <a:defRPr/>
            </a:pPr>
            <a:r>
              <a:rPr lang="en-US" altLang="en-US">
                <a:effectLst>
                  <a:outerShdw blurRad="38100" dist="38100" dir="2700000" algn="tl">
                    <a:srgbClr val="C0C0C0"/>
                  </a:outerShdw>
                </a:effectLst>
              </a:rPr>
              <a:t>periodic analog signal is composed of multiple sine waves.</a:t>
            </a:r>
          </a:p>
        </p:txBody>
      </p:sp>
      <p:sp>
        <p:nvSpPr>
          <p:cNvPr id="18439" name="Rectangle 6"/>
          <p:cNvSpPr>
            <a:spLocks noChangeArrowheads="1"/>
          </p:cNvSpPr>
          <p:nvPr/>
        </p:nvSpPr>
        <p:spPr bwMode="auto">
          <a:xfrm>
            <a:off x="1676400" y="4286250"/>
            <a:ext cx="5715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en-US" altLang="en-US" sz="2400" i="0" baseline="0">
                <a:solidFill>
                  <a:srgbClr val="0033CC"/>
                </a:solidFill>
              </a:rPr>
              <a:t>Sine Wave</a:t>
            </a:r>
            <a:r>
              <a:rPr lang="fr-FR" altLang="en-US" sz="2400" i="0" baseline="0">
                <a:solidFill>
                  <a:srgbClr val="0033CC"/>
                </a:solidFill>
              </a:rPr>
              <a:t/>
            </a:r>
            <a:br>
              <a:rPr lang="fr-FR" altLang="en-US" sz="2400" i="0" baseline="0">
                <a:solidFill>
                  <a:srgbClr val="0033CC"/>
                </a:solidFill>
              </a:rPr>
            </a:br>
            <a:r>
              <a:rPr lang="fr-FR" altLang="en-US" sz="2400" i="0" baseline="0">
                <a:solidFill>
                  <a:srgbClr val="0033CC"/>
                </a:solidFill>
              </a:rPr>
              <a:t>Wavelength</a:t>
            </a:r>
            <a:br>
              <a:rPr lang="fr-FR" altLang="en-US" sz="2400" i="0" baseline="0">
                <a:solidFill>
                  <a:srgbClr val="0033CC"/>
                </a:solidFill>
              </a:rPr>
            </a:br>
            <a:r>
              <a:rPr lang="fr-FR" altLang="en-US" sz="2400" i="0" baseline="0">
                <a:solidFill>
                  <a:srgbClr val="0033CC"/>
                </a:solidFill>
              </a:rPr>
              <a:t>Time and Frequency Domain</a:t>
            </a:r>
            <a:br>
              <a:rPr lang="fr-FR" altLang="en-US" sz="2400" i="0" baseline="0">
                <a:solidFill>
                  <a:srgbClr val="0033CC"/>
                </a:solidFill>
              </a:rPr>
            </a:br>
            <a:r>
              <a:rPr lang="en-US" altLang="en-US" sz="2400" i="0" baseline="0">
                <a:solidFill>
                  <a:srgbClr val="0033CC"/>
                </a:solidFill>
              </a:rPr>
              <a:t>Composite Signals</a:t>
            </a:r>
          </a:p>
          <a:p>
            <a:pPr>
              <a:buClr>
                <a:schemeClr val="tx1"/>
              </a:buClr>
              <a:buSzPct val="117000"/>
              <a:buFont typeface="Wingdings" panose="05000000000000000000" pitchFamily="2" charset="2"/>
              <a:buNone/>
            </a:pPr>
            <a:r>
              <a:rPr lang="en-US" altLang="en-US" sz="2400" i="0" baseline="0">
                <a:solidFill>
                  <a:srgbClr val="0033CC"/>
                </a:solidFill>
              </a:rPr>
              <a:t>Bandwidth</a:t>
            </a:r>
          </a:p>
        </p:txBody>
      </p:sp>
      <p:sp>
        <p:nvSpPr>
          <p:cNvPr id="799751" name="Text Box 7"/>
          <p:cNvSpPr txBox="1">
            <a:spLocks noChangeArrowheads="1"/>
          </p:cNvSpPr>
          <p:nvPr/>
        </p:nvSpPr>
        <p:spPr bwMode="auto">
          <a:xfrm>
            <a:off x="2556308" y="3810000"/>
            <a:ext cx="31280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altLang="en-US" u="sng">
                <a:solidFill>
                  <a:schemeClr val="hlink"/>
                </a:solidFill>
                <a:effectLst>
                  <a:outerShdw blurRad="38100" dist="38100" dir="2700000" algn="tl">
                    <a:srgbClr val="C0C0C0"/>
                  </a:outerShdw>
                </a:effectLst>
              </a:rPr>
              <a:t>Topics discussed in this section:</a:t>
            </a:r>
          </a:p>
        </p:txBody>
      </p:sp>
    </p:spTree>
    <p:extLst>
      <p:ext uri="{BB962C8B-B14F-4D97-AF65-F5344CB8AC3E}">
        <p14:creationId xmlns:p14="http://schemas.microsoft.com/office/powerpoint/2010/main" val="1901711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bwMode="auto">
          <a:xfrm>
            <a:off x="1981200" y="274638"/>
            <a:ext cx="82296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eaLnBrk="1" hangingPunct="1"/>
            <a:r>
              <a:rPr lang="en-GB" altLang="zh-CN" sz="2400">
                <a:solidFill>
                  <a:srgbClr val="FF3300"/>
                </a:solidFill>
              </a:rPr>
              <a:t>Introduction to communications</a:t>
            </a:r>
            <a:r>
              <a:rPr lang="en-GB" altLang="en-US" sz="2400">
                <a:solidFill>
                  <a:srgbClr val="FF3300"/>
                </a:solidFill>
              </a:rPr>
              <a:t/>
            </a:r>
            <a:br>
              <a:rPr lang="en-GB" altLang="en-US" sz="2400">
                <a:solidFill>
                  <a:srgbClr val="FF3300"/>
                </a:solidFill>
              </a:rPr>
            </a:br>
            <a:endParaRPr lang="en-US" altLang="en-US" sz="2400">
              <a:solidFill>
                <a:srgbClr val="FF3300"/>
              </a:solidFill>
            </a:endParaRPr>
          </a:p>
        </p:txBody>
      </p:sp>
      <p:sp>
        <p:nvSpPr>
          <p:cNvPr id="17412" name="Rectangle 3"/>
          <p:cNvSpPr>
            <a:spLocks noGrp="1" noChangeArrowheads="1"/>
          </p:cNvSpPr>
          <p:nvPr>
            <p:ph type="body" idx="1"/>
          </p:nvPr>
        </p:nvSpPr>
        <p:spPr>
          <a:xfrm>
            <a:off x="1919288" y="836613"/>
            <a:ext cx="8424862" cy="5040312"/>
          </a:xfrm>
        </p:spPr>
        <p:txBody>
          <a:bodyPr/>
          <a:lstStyle/>
          <a:p>
            <a:pPr eaLnBrk="1" hangingPunct="1">
              <a:lnSpc>
                <a:spcPct val="90000"/>
              </a:lnSpc>
              <a:buClr>
                <a:srgbClr val="FF3300"/>
              </a:buClr>
              <a:buFont typeface="Wingdings" panose="05000000000000000000" pitchFamily="2" charset="2"/>
              <a:buChar char="Ø"/>
            </a:pPr>
            <a:r>
              <a:rPr lang="en-US" altLang="zh-CN" smtClean="0">
                <a:ea typeface="SimSun" panose="02010600030101010101" pitchFamily="2" charset="-122"/>
              </a:rPr>
              <a:t>Historical review</a:t>
            </a:r>
          </a:p>
          <a:p>
            <a:pPr lvl="1" eaLnBrk="1" hangingPunct="1">
              <a:lnSpc>
                <a:spcPct val="90000"/>
              </a:lnSpc>
              <a:buFontTx/>
              <a:buChar char="•"/>
            </a:pPr>
            <a:r>
              <a:rPr lang="en-US" altLang="en-US" smtClean="0"/>
              <a:t>Early history of </a:t>
            </a:r>
            <a:r>
              <a:rPr lang="en-US" altLang="zh-CN" smtClean="0">
                <a:ea typeface="SimSun" panose="02010600030101010101" pitchFamily="2" charset="-122"/>
              </a:rPr>
              <a:t>c</a:t>
            </a:r>
            <a:r>
              <a:rPr lang="en-US" altLang="en-US" smtClean="0"/>
              <a:t>ommunication</a:t>
            </a:r>
            <a:endParaRPr lang="en-US" altLang="zh-CN" smtClean="0">
              <a:ea typeface="SimSun" panose="02010600030101010101" pitchFamily="2" charset="-122"/>
            </a:endParaRPr>
          </a:p>
          <a:p>
            <a:pPr lvl="2" eaLnBrk="1" hangingPunct="1">
              <a:lnSpc>
                <a:spcPct val="90000"/>
              </a:lnSpc>
              <a:buFontTx/>
              <a:buChar char="•"/>
            </a:pPr>
            <a:r>
              <a:rPr lang="en-US" altLang="zh-CN" smtClean="0">
                <a:ea typeface="SimSun" panose="02010600030101010101" pitchFamily="2" charset="-122"/>
              </a:rPr>
              <a:t>1799  Alessandro </a:t>
            </a:r>
            <a:r>
              <a:rPr lang="en-US" altLang="zh-CN" smtClean="0">
                <a:solidFill>
                  <a:srgbClr val="FF3300"/>
                </a:solidFill>
                <a:ea typeface="SimSun" panose="02010600030101010101" pitchFamily="2" charset="-122"/>
              </a:rPr>
              <a:t>Volta</a:t>
            </a:r>
            <a:r>
              <a:rPr lang="en-US" altLang="zh-CN" smtClean="0">
                <a:ea typeface="SimSun" panose="02010600030101010101" pitchFamily="2" charset="-122"/>
              </a:rPr>
              <a:t> invented electric battery,</a:t>
            </a:r>
          </a:p>
          <a:p>
            <a:pPr lvl="2" eaLnBrk="1" hangingPunct="1">
              <a:lnSpc>
                <a:spcPct val="90000"/>
              </a:lnSpc>
              <a:buFontTx/>
              <a:buChar char="•"/>
            </a:pPr>
            <a:r>
              <a:rPr lang="en-US" altLang="zh-CN" smtClean="0">
                <a:ea typeface="SimSun" panose="02010600030101010101" pitchFamily="2" charset="-122"/>
              </a:rPr>
              <a:t>1837 Samuel </a:t>
            </a:r>
            <a:r>
              <a:rPr lang="en-US" altLang="zh-CN" smtClean="0">
                <a:solidFill>
                  <a:srgbClr val="FF3300"/>
                </a:solidFill>
                <a:ea typeface="SimSun" panose="02010600030101010101" pitchFamily="2" charset="-122"/>
              </a:rPr>
              <a:t>Morse</a:t>
            </a:r>
            <a:r>
              <a:rPr lang="en-US" altLang="zh-CN" smtClean="0">
                <a:ea typeface="SimSun" panose="02010600030101010101" pitchFamily="2" charset="-122"/>
              </a:rPr>
              <a:t> demonstrated telegraph and 1844 first telegraph line (Washington-Baltimore) became operational</a:t>
            </a:r>
          </a:p>
          <a:p>
            <a:pPr lvl="1" eaLnBrk="1" hangingPunct="1">
              <a:lnSpc>
                <a:spcPct val="90000"/>
              </a:lnSpc>
              <a:buFontTx/>
              <a:buChar char="•"/>
            </a:pPr>
            <a:r>
              <a:rPr lang="en-US" altLang="en-US" smtClean="0"/>
              <a:t>Early history of wireless communication</a:t>
            </a:r>
            <a:endParaRPr lang="en-US" altLang="zh-CN" smtClean="0">
              <a:ea typeface="SimSun" panose="02010600030101010101" pitchFamily="2" charset="-122"/>
            </a:endParaRPr>
          </a:p>
          <a:p>
            <a:pPr lvl="2" eaLnBrk="1" hangingPunct="1">
              <a:lnSpc>
                <a:spcPct val="90000"/>
              </a:lnSpc>
              <a:buFontTx/>
              <a:buChar char="•"/>
            </a:pPr>
            <a:r>
              <a:rPr lang="en-US" altLang="en-US" smtClean="0"/>
              <a:t>1831 </a:t>
            </a:r>
            <a:r>
              <a:rPr lang="en-US" altLang="en-US" smtClean="0">
                <a:solidFill>
                  <a:srgbClr val="FF3300"/>
                </a:solidFill>
              </a:rPr>
              <a:t>Faraday</a:t>
            </a:r>
            <a:r>
              <a:rPr lang="en-US" altLang="en-US" smtClean="0"/>
              <a:t> demonstrates electromagnetic induction</a:t>
            </a:r>
            <a:endParaRPr lang="en-US" altLang="zh-CN" smtClean="0">
              <a:ea typeface="SimSun" panose="02010600030101010101" pitchFamily="2" charset="-122"/>
            </a:endParaRPr>
          </a:p>
          <a:p>
            <a:pPr lvl="2" eaLnBrk="1" hangingPunct="1">
              <a:lnSpc>
                <a:spcPct val="90000"/>
              </a:lnSpc>
              <a:buFontTx/>
              <a:buChar char="•"/>
            </a:pPr>
            <a:r>
              <a:rPr lang="en-US" altLang="en-US" smtClean="0"/>
              <a:t>J. </a:t>
            </a:r>
            <a:r>
              <a:rPr lang="en-US" altLang="en-US" smtClean="0">
                <a:solidFill>
                  <a:srgbClr val="FF3300"/>
                </a:solidFill>
              </a:rPr>
              <a:t>Maxwell</a:t>
            </a:r>
            <a:r>
              <a:rPr lang="en-US" altLang="en-US" smtClean="0"/>
              <a:t> (1831-79): theory of electromagnetic Fields, wave equations (1864)</a:t>
            </a:r>
            <a:endParaRPr lang="en-US" altLang="zh-CN" smtClean="0">
              <a:ea typeface="SimSun" panose="02010600030101010101" pitchFamily="2" charset="-122"/>
            </a:endParaRPr>
          </a:p>
          <a:p>
            <a:pPr lvl="2" eaLnBrk="1" hangingPunct="1">
              <a:lnSpc>
                <a:spcPct val="90000"/>
              </a:lnSpc>
              <a:buFontTx/>
              <a:buChar char="•"/>
            </a:pPr>
            <a:r>
              <a:rPr lang="en-US" altLang="en-US" smtClean="0"/>
              <a:t>H. </a:t>
            </a:r>
            <a:r>
              <a:rPr lang="en-US" altLang="en-US" smtClean="0">
                <a:solidFill>
                  <a:srgbClr val="FF3300"/>
                </a:solidFill>
              </a:rPr>
              <a:t>Hertz</a:t>
            </a:r>
            <a:r>
              <a:rPr lang="en-US" altLang="en-US" smtClean="0"/>
              <a:t> (1857-94): demonstrates</a:t>
            </a:r>
            <a:r>
              <a:rPr lang="en-US" altLang="zh-CN" smtClean="0">
                <a:ea typeface="SimSun" panose="02010600030101010101" pitchFamily="2" charset="-122"/>
              </a:rPr>
              <a:t> </a:t>
            </a:r>
            <a:r>
              <a:rPr lang="en-US" altLang="en-US" smtClean="0"/>
              <a:t>with an</a:t>
            </a:r>
            <a:endParaRPr lang="en-US" altLang="zh-CN" smtClean="0">
              <a:ea typeface="SimSun" panose="02010600030101010101" pitchFamily="2" charset="-122"/>
            </a:endParaRPr>
          </a:p>
          <a:p>
            <a:pPr lvl="2" eaLnBrk="1" hangingPunct="1">
              <a:lnSpc>
                <a:spcPct val="90000"/>
              </a:lnSpc>
              <a:buFontTx/>
              <a:buNone/>
            </a:pPr>
            <a:r>
              <a:rPr lang="en-US" altLang="zh-CN" smtClean="0">
                <a:ea typeface="SimSun" panose="02010600030101010101" pitchFamily="2" charset="-122"/>
              </a:rPr>
              <a:t>  </a:t>
            </a:r>
            <a:r>
              <a:rPr lang="en-US" altLang="en-US" smtClean="0"/>
              <a:t> experiment the wave character of electrical</a:t>
            </a:r>
            <a:endParaRPr lang="en-US" altLang="zh-CN" smtClean="0">
              <a:ea typeface="SimSun" panose="02010600030101010101" pitchFamily="2" charset="-122"/>
            </a:endParaRPr>
          </a:p>
          <a:p>
            <a:pPr lvl="2" eaLnBrk="1" hangingPunct="1">
              <a:lnSpc>
                <a:spcPct val="90000"/>
              </a:lnSpc>
              <a:buFontTx/>
              <a:buNone/>
            </a:pPr>
            <a:r>
              <a:rPr lang="en-US" altLang="zh-CN" smtClean="0">
                <a:ea typeface="SimSun" panose="02010600030101010101" pitchFamily="2" charset="-122"/>
              </a:rPr>
              <a:t>  </a:t>
            </a:r>
            <a:r>
              <a:rPr lang="en-US" altLang="en-US" smtClean="0"/>
              <a:t> transmission through space(1888, in Karlsruhe, </a:t>
            </a:r>
            <a:endParaRPr lang="en-US" altLang="zh-CN" smtClean="0">
              <a:ea typeface="SimSun" panose="02010600030101010101" pitchFamily="2" charset="-122"/>
            </a:endParaRPr>
          </a:p>
          <a:p>
            <a:pPr lvl="2" eaLnBrk="1" hangingPunct="1">
              <a:lnSpc>
                <a:spcPct val="90000"/>
              </a:lnSpc>
              <a:buFontTx/>
              <a:buNone/>
            </a:pPr>
            <a:r>
              <a:rPr lang="en-US" altLang="zh-CN" smtClean="0">
                <a:ea typeface="SimSun" panose="02010600030101010101" pitchFamily="2" charset="-122"/>
              </a:rPr>
              <a:t>   </a:t>
            </a:r>
            <a:r>
              <a:rPr lang="en-US" altLang="en-US" smtClean="0"/>
              <a:t>Germany, at the location of today’s </a:t>
            </a:r>
            <a:endParaRPr lang="en-US" altLang="zh-CN" smtClean="0">
              <a:ea typeface="SimSun" panose="02010600030101010101" pitchFamily="2" charset="-122"/>
            </a:endParaRPr>
          </a:p>
          <a:p>
            <a:pPr lvl="2" eaLnBrk="1" hangingPunct="1">
              <a:lnSpc>
                <a:spcPct val="90000"/>
              </a:lnSpc>
              <a:buFontTx/>
              <a:buNone/>
            </a:pPr>
            <a:r>
              <a:rPr lang="en-US" altLang="zh-CN" smtClean="0">
                <a:ea typeface="SimSun" panose="02010600030101010101" pitchFamily="2" charset="-122"/>
              </a:rPr>
              <a:t>    </a:t>
            </a:r>
            <a:r>
              <a:rPr lang="en-US" altLang="en-US" smtClean="0"/>
              <a:t>University of Karlsruhe)</a:t>
            </a:r>
          </a:p>
          <a:p>
            <a:pPr lvl="2" eaLnBrk="1" hangingPunct="1">
              <a:lnSpc>
                <a:spcPct val="90000"/>
              </a:lnSpc>
              <a:buFontTx/>
              <a:buChar char="•"/>
            </a:pPr>
            <a:endParaRPr lang="en-US" altLang="zh-CN" smtClean="0">
              <a:ea typeface="SimSun" panose="02010600030101010101" pitchFamily="2" charset="-122"/>
            </a:endParaRPr>
          </a:p>
        </p:txBody>
      </p:sp>
      <p:pic>
        <p:nvPicPr>
          <p:cNvPr id="17413" name="Picture 4" descr="Heinrich Hert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6950" y="4005263"/>
            <a:ext cx="13589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60374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9144000" cy="632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942207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8601"/>
            <a:ext cx="8991600" cy="645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95123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descr="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066801"/>
            <a:ext cx="9144000" cy="564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602429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TW" sz="4000" dirty="0"/>
              <a:t> </a:t>
            </a:r>
            <a:r>
              <a:rPr lang="en-US" altLang="zh-TW" sz="4000" dirty="0" smtClean="0"/>
              <a:t>Why Digital</a:t>
            </a:r>
            <a:endParaRPr lang="en-US" altLang="zh-TW" sz="4000" dirty="0"/>
          </a:p>
        </p:txBody>
      </p:sp>
      <p:sp>
        <p:nvSpPr>
          <p:cNvPr id="10243" name="Rectangle 3"/>
          <p:cNvSpPr>
            <a:spLocks noGrp="1" noChangeArrowheads="1"/>
          </p:cNvSpPr>
          <p:nvPr>
            <p:ph type="body" idx="1"/>
          </p:nvPr>
        </p:nvSpPr>
        <p:spPr>
          <a:xfrm>
            <a:off x="2135188" y="1916114"/>
            <a:ext cx="7772400" cy="4289425"/>
          </a:xfrm>
        </p:spPr>
        <p:txBody>
          <a:bodyPr/>
          <a:lstStyle/>
          <a:p>
            <a:pPr eaLnBrk="1" hangingPunct="1">
              <a:lnSpc>
                <a:spcPct val="90000"/>
              </a:lnSpc>
            </a:pPr>
            <a:r>
              <a:rPr lang="en-US" altLang="zh-TW" sz="2400" b="1"/>
              <a:t>Digital signals can be transmitted, received, amplified, and retransmitted with </a:t>
            </a:r>
            <a:r>
              <a:rPr lang="en-US" altLang="zh-TW" sz="2400" b="1">
                <a:solidFill>
                  <a:srgbClr val="FF0000"/>
                </a:solidFill>
              </a:rPr>
              <a:t>no degradation</a:t>
            </a:r>
            <a:r>
              <a:rPr lang="en-US" altLang="zh-TW" sz="2400" b="1"/>
              <a:t>.</a:t>
            </a:r>
          </a:p>
          <a:p>
            <a:pPr eaLnBrk="1" hangingPunct="1">
              <a:lnSpc>
                <a:spcPct val="90000"/>
              </a:lnSpc>
            </a:pPr>
            <a:r>
              <a:rPr lang="en-US" altLang="zh-TW" sz="2400" b="1"/>
              <a:t>Binary numbers are a natural method of expressing logic variables.</a:t>
            </a:r>
          </a:p>
          <a:p>
            <a:pPr eaLnBrk="1" hangingPunct="1">
              <a:lnSpc>
                <a:spcPct val="90000"/>
              </a:lnSpc>
            </a:pPr>
            <a:r>
              <a:rPr lang="en-US" altLang="zh-TW" sz="2400" b="1"/>
              <a:t>Complex logic functions are easily expressed as binary function.</a:t>
            </a:r>
          </a:p>
          <a:p>
            <a:pPr eaLnBrk="1" hangingPunct="1">
              <a:lnSpc>
                <a:spcPct val="90000"/>
              </a:lnSpc>
            </a:pPr>
            <a:r>
              <a:rPr lang="en-US" altLang="zh-TW" sz="2400" b="1"/>
              <a:t>With digital representation, we can achieve arbitrary levels of  “ dynamic range,” that is, the ratio of the largest possible signal to the smallest than can be distinguished above the background noise.</a:t>
            </a:r>
          </a:p>
          <a:p>
            <a:pPr eaLnBrk="1" hangingPunct="1">
              <a:lnSpc>
                <a:spcPct val="90000"/>
              </a:lnSpc>
            </a:pPr>
            <a:r>
              <a:rPr lang="en-US" altLang="zh-TW" sz="2400" b="1"/>
              <a:t>Digital information is easily and inexpensively stored</a:t>
            </a:r>
          </a:p>
          <a:p>
            <a:pPr eaLnBrk="1" hangingPunct="1">
              <a:lnSpc>
                <a:spcPct val="90000"/>
              </a:lnSpc>
            </a:pPr>
            <a:endParaRPr lang="en-US" altLang="zh-TW" sz="2400"/>
          </a:p>
        </p:txBody>
      </p:sp>
    </p:spTree>
    <p:extLst>
      <p:ext uri="{BB962C8B-B14F-4D97-AF65-F5344CB8AC3E}">
        <p14:creationId xmlns:p14="http://schemas.microsoft.com/office/powerpoint/2010/main" val="79241986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TW" smtClean="0"/>
              <a:t>Signal Types </a:t>
            </a:r>
          </a:p>
        </p:txBody>
      </p:sp>
      <p:sp>
        <p:nvSpPr>
          <p:cNvPr id="11267" name="Rectangle 3"/>
          <p:cNvSpPr>
            <a:spLocks noGrp="1" noChangeArrowheads="1"/>
          </p:cNvSpPr>
          <p:nvPr>
            <p:ph type="body" sz="half" idx="2"/>
          </p:nvPr>
        </p:nvSpPr>
        <p:spPr>
          <a:xfrm>
            <a:off x="6176964" y="1981200"/>
            <a:ext cx="4033837" cy="3886200"/>
          </a:xfrm>
        </p:spPr>
        <p:txBody>
          <a:bodyPr/>
          <a:lstStyle/>
          <a:p>
            <a:pPr eaLnBrk="1" hangingPunct="1">
              <a:lnSpc>
                <a:spcPct val="90000"/>
              </a:lnSpc>
            </a:pPr>
            <a:r>
              <a:rPr lang="en-US" altLang="zh-TW" sz="2000"/>
              <a:t>Analog signals take on continuous values - typically current or voltage.</a:t>
            </a:r>
          </a:p>
          <a:p>
            <a:pPr eaLnBrk="1" hangingPunct="1">
              <a:lnSpc>
                <a:spcPct val="90000"/>
              </a:lnSpc>
            </a:pPr>
            <a:r>
              <a:rPr lang="en-US" altLang="zh-TW" sz="2000"/>
              <a:t>Digital signals appear at discrete levels.  Usually we use binary signals which utilize only two levels.</a:t>
            </a:r>
          </a:p>
          <a:p>
            <a:pPr eaLnBrk="1" hangingPunct="1">
              <a:lnSpc>
                <a:spcPct val="90000"/>
              </a:lnSpc>
            </a:pPr>
            <a:r>
              <a:rPr lang="en-US" altLang="zh-TW" sz="2000"/>
              <a:t>One level is referred to as logical 1 and logical 0 is assigned to the other level.</a:t>
            </a:r>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r="50934" b="7097"/>
          <a:stretch>
            <a:fillRect/>
          </a:stretch>
        </p:blipFill>
        <p:spPr bwMode="auto">
          <a:xfrm>
            <a:off x="2132014" y="1981200"/>
            <a:ext cx="3963987"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t="12665"/>
          <a:stretch>
            <a:fillRect/>
          </a:stretch>
        </p:blipFill>
        <p:spPr bwMode="auto">
          <a:xfrm>
            <a:off x="2438400" y="4267200"/>
            <a:ext cx="3429000" cy="157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7414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TW" smtClean="0"/>
              <a:t>Analog and Digital Signals</a:t>
            </a: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2014" y="1981201"/>
            <a:ext cx="8078787"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4"/>
          <p:cNvSpPr>
            <a:spLocks noGrp="1" noChangeArrowheads="1"/>
          </p:cNvSpPr>
          <p:nvPr>
            <p:ph type="body" sz="half" idx="1"/>
          </p:nvPr>
        </p:nvSpPr>
        <p:spPr>
          <a:xfrm>
            <a:off x="1992314" y="4437063"/>
            <a:ext cx="4033837" cy="1841500"/>
          </a:xfrm>
        </p:spPr>
        <p:txBody>
          <a:bodyPr/>
          <a:lstStyle/>
          <a:p>
            <a:pPr eaLnBrk="1" hangingPunct="1"/>
            <a:r>
              <a:rPr lang="en-US" altLang="zh-TW" sz="2000"/>
              <a:t>Analog signals are continuous in time and voltage or current.  (Charge can also be used as a signal conveyor.)</a:t>
            </a:r>
          </a:p>
        </p:txBody>
      </p:sp>
      <p:sp>
        <p:nvSpPr>
          <p:cNvPr id="12293" name="Rectangle 5"/>
          <p:cNvSpPr>
            <a:spLocks noGrp="1" noChangeArrowheads="1"/>
          </p:cNvSpPr>
          <p:nvPr>
            <p:ph type="body" sz="half" idx="2"/>
          </p:nvPr>
        </p:nvSpPr>
        <p:spPr>
          <a:xfrm>
            <a:off x="6167439" y="4437063"/>
            <a:ext cx="4033837" cy="1841500"/>
          </a:xfrm>
        </p:spPr>
        <p:txBody>
          <a:bodyPr/>
          <a:lstStyle/>
          <a:p>
            <a:pPr eaLnBrk="1" hangingPunct="1"/>
            <a:r>
              <a:rPr lang="en-US" altLang="zh-TW" sz="2000"/>
              <a:t>After digitization, the continuous analog signal becomes a set of discrete values, typically separated by fixed time intervals.</a:t>
            </a:r>
          </a:p>
        </p:txBody>
      </p:sp>
    </p:spTree>
    <p:extLst>
      <p:ext uri="{BB962C8B-B14F-4D97-AF65-F5344CB8AC3E}">
        <p14:creationId xmlns:p14="http://schemas.microsoft.com/office/powerpoint/2010/main" val="982780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4"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5" name="Text Box 4"/>
          <p:cNvSpPr txBox="1">
            <a:spLocks noChangeArrowheads="1"/>
          </p:cNvSpPr>
          <p:nvPr/>
        </p:nvSpPr>
        <p:spPr bwMode="auto">
          <a:xfrm>
            <a:off x="1828800" y="762000"/>
            <a:ext cx="2897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3.2  </a:t>
            </a:r>
            <a:r>
              <a:rPr lang="en-US" altLang="en-US" sz="2000" baseline="0"/>
              <a:t>A sine wave</a:t>
            </a:r>
          </a:p>
        </p:txBody>
      </p:sp>
      <p:sp>
        <p:nvSpPr>
          <p:cNvPr id="20486"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048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5725" y="2786064"/>
            <a:ext cx="7075488" cy="208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16391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Line 2"/>
          <p:cNvSpPr>
            <a:spLocks noChangeShapeType="1"/>
          </p:cNvSpPr>
          <p:nvPr/>
        </p:nvSpPr>
        <p:spPr bwMode="auto">
          <a:xfrm>
            <a:off x="1676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8" name="Line 3"/>
          <p:cNvSpPr>
            <a:spLocks noChangeShapeType="1"/>
          </p:cNvSpPr>
          <p:nvPr/>
        </p:nvSpPr>
        <p:spPr bwMode="auto">
          <a:xfrm>
            <a:off x="1676400" y="11430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9" name="Text Box 4"/>
          <p:cNvSpPr txBox="1">
            <a:spLocks noChangeArrowheads="1"/>
          </p:cNvSpPr>
          <p:nvPr/>
        </p:nvSpPr>
        <p:spPr bwMode="auto">
          <a:xfrm>
            <a:off x="1828801" y="304800"/>
            <a:ext cx="67659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3.3  </a:t>
            </a:r>
            <a:r>
              <a:rPr lang="en-US" altLang="en-US" sz="2000" baseline="0"/>
              <a:t>Two signals with the same phase and frequency, </a:t>
            </a:r>
            <a:br>
              <a:rPr lang="en-US" altLang="en-US" sz="2000" baseline="0"/>
            </a:br>
            <a:r>
              <a:rPr lang="en-US" altLang="en-US" sz="2000" baseline="0"/>
              <a:t>                        but different amplitudes</a:t>
            </a:r>
          </a:p>
        </p:txBody>
      </p:sp>
      <p:sp>
        <p:nvSpPr>
          <p:cNvPr id="26630"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663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371601"/>
            <a:ext cx="5475288" cy="470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20353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0724"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0725"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0726"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0727"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0728"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0729"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0730" name="Line 9"/>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1" name="Line 10"/>
          <p:cNvSpPr>
            <a:spLocks noChangeShapeType="1"/>
          </p:cNvSpPr>
          <p:nvPr/>
        </p:nvSpPr>
        <p:spPr bwMode="auto">
          <a:xfrm>
            <a:off x="1982788" y="4267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2" name="Rectangle 11"/>
          <p:cNvSpPr>
            <a:spLocks noChangeArrowheads="1"/>
          </p:cNvSpPr>
          <p:nvPr/>
        </p:nvSpPr>
        <p:spPr bwMode="auto">
          <a:xfrm>
            <a:off x="2019300" y="30638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Frequency and period are the inverse of each other.</a:t>
            </a:r>
          </a:p>
        </p:txBody>
      </p:sp>
      <p:grpSp>
        <p:nvGrpSpPr>
          <p:cNvPr id="30733" name="Group 12"/>
          <p:cNvGrpSpPr>
            <a:grpSpLocks/>
          </p:cNvGrpSpPr>
          <p:nvPr/>
        </p:nvGrpSpPr>
        <p:grpSpPr bwMode="auto">
          <a:xfrm>
            <a:off x="1981200" y="2362200"/>
            <a:ext cx="1143000" cy="566738"/>
            <a:chOff x="1200" y="1248"/>
            <a:chExt cx="720" cy="357"/>
          </a:xfrm>
        </p:grpSpPr>
        <p:pic>
          <p:nvPicPr>
            <p:cNvPr id="3073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3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pic>
        <p:nvPicPr>
          <p:cNvPr id="30734"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8489" y="4419600"/>
            <a:ext cx="3375025" cy="666750"/>
          </a:xfrm>
          <a:prstGeom prst="rect">
            <a:avLst/>
          </a:prstGeom>
          <a:solidFill>
            <a:srgbClr val="3366FF"/>
          </a:solidFill>
          <a:ln w="2857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2063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2"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3" name="Text Box 4"/>
          <p:cNvSpPr txBox="1">
            <a:spLocks noChangeArrowheads="1"/>
          </p:cNvSpPr>
          <p:nvPr/>
        </p:nvSpPr>
        <p:spPr bwMode="auto">
          <a:xfrm>
            <a:off x="1828800" y="228600"/>
            <a:ext cx="67008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3.4  </a:t>
            </a:r>
            <a:r>
              <a:rPr lang="en-US" altLang="en-US" sz="2000" baseline="0"/>
              <a:t>Two signals with the same amplitude and phase,</a:t>
            </a:r>
            <a:br>
              <a:rPr lang="en-US" altLang="en-US" sz="2000" baseline="0"/>
            </a:br>
            <a:r>
              <a:rPr lang="en-US" altLang="en-US" sz="2000" baseline="0"/>
              <a:t>                        but different frequencies</a:t>
            </a:r>
          </a:p>
        </p:txBody>
      </p:sp>
      <p:sp>
        <p:nvSpPr>
          <p:cNvPr id="32774"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277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9950" y="1066801"/>
            <a:ext cx="542925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7101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Grp="1" noChangeArrowheads="1"/>
          </p:cNvSpPr>
          <p:nvPr>
            <p:ph type="title"/>
          </p:nvPr>
        </p:nvSpPr>
        <p:spPr bwMode="auto">
          <a:xfrm>
            <a:off x="1981200" y="274638"/>
            <a:ext cx="82296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eaLnBrk="1" hangingPunct="1"/>
            <a:r>
              <a:rPr lang="en-GB" altLang="zh-CN" sz="2400">
                <a:solidFill>
                  <a:srgbClr val="FF3300"/>
                </a:solidFill>
              </a:rPr>
              <a:t>Introduction to communications</a:t>
            </a:r>
            <a:r>
              <a:rPr lang="en-GB" altLang="en-US" sz="2400">
                <a:solidFill>
                  <a:srgbClr val="FF3300"/>
                </a:solidFill>
              </a:rPr>
              <a:t/>
            </a:r>
            <a:br>
              <a:rPr lang="en-GB" altLang="en-US" sz="2400">
                <a:solidFill>
                  <a:srgbClr val="FF3300"/>
                </a:solidFill>
              </a:rPr>
            </a:br>
            <a:endParaRPr lang="en-US" altLang="en-US" sz="2400">
              <a:solidFill>
                <a:srgbClr val="FF3300"/>
              </a:solidFill>
            </a:endParaRPr>
          </a:p>
        </p:txBody>
      </p:sp>
      <p:sp>
        <p:nvSpPr>
          <p:cNvPr id="18436" name="Rectangle 5"/>
          <p:cNvSpPr>
            <a:spLocks noGrp="1" noChangeArrowheads="1"/>
          </p:cNvSpPr>
          <p:nvPr>
            <p:ph type="body" idx="1"/>
          </p:nvPr>
        </p:nvSpPr>
        <p:spPr>
          <a:xfrm>
            <a:off x="1847851" y="1052513"/>
            <a:ext cx="8424863" cy="5040312"/>
          </a:xfrm>
          <a:noFill/>
        </p:spPr>
        <p:txBody>
          <a:bodyPr/>
          <a:lstStyle/>
          <a:p>
            <a:pPr eaLnBrk="1" hangingPunct="1">
              <a:lnSpc>
                <a:spcPct val="90000"/>
              </a:lnSpc>
            </a:pPr>
            <a:r>
              <a:rPr lang="en-US" altLang="zh-CN" sz="2400">
                <a:ea typeface="SimSun" panose="02010600030101010101" pitchFamily="2" charset="-122"/>
              </a:rPr>
              <a:t>Historical review</a:t>
            </a:r>
          </a:p>
          <a:p>
            <a:pPr lvl="1" eaLnBrk="1" hangingPunct="1">
              <a:lnSpc>
                <a:spcPct val="90000"/>
              </a:lnSpc>
              <a:buClr>
                <a:srgbClr val="FF3300"/>
              </a:buClr>
              <a:buFont typeface="Wingdings" panose="05000000000000000000" pitchFamily="2" charset="2"/>
              <a:buChar char="Ø"/>
            </a:pPr>
            <a:r>
              <a:rPr lang="en-US" altLang="en-US" sz="2000"/>
              <a:t>Early history of wireless communication</a:t>
            </a:r>
            <a:r>
              <a:rPr lang="en-US" altLang="zh-CN" sz="2000">
                <a:ea typeface="SimSun" panose="02010600030101010101" pitchFamily="2" charset="-122"/>
              </a:rPr>
              <a:t> I</a:t>
            </a:r>
          </a:p>
          <a:p>
            <a:pPr lvl="2" eaLnBrk="1" hangingPunct="1">
              <a:lnSpc>
                <a:spcPct val="90000"/>
              </a:lnSpc>
            </a:pPr>
            <a:r>
              <a:rPr lang="en-US" altLang="en-US" sz="1800"/>
              <a:t>1895	Guglielmo </a:t>
            </a:r>
            <a:r>
              <a:rPr lang="en-US" altLang="en-US" sz="1800">
                <a:solidFill>
                  <a:srgbClr val="FF3300"/>
                </a:solidFill>
              </a:rPr>
              <a:t>Marconi</a:t>
            </a:r>
          </a:p>
          <a:p>
            <a:pPr lvl="3" eaLnBrk="1" hangingPunct="1">
              <a:lnSpc>
                <a:spcPct val="90000"/>
              </a:lnSpc>
            </a:pPr>
            <a:r>
              <a:rPr lang="en-US" altLang="en-US" sz="1600"/>
              <a:t>first demonstration of wireless </a:t>
            </a:r>
            <a:br>
              <a:rPr lang="en-US" altLang="en-US" sz="1600"/>
            </a:br>
            <a:r>
              <a:rPr lang="en-US" altLang="en-US" sz="1600"/>
              <a:t>telegraphy (digital!)</a:t>
            </a:r>
          </a:p>
          <a:p>
            <a:pPr lvl="3" eaLnBrk="1" hangingPunct="1">
              <a:lnSpc>
                <a:spcPct val="90000"/>
              </a:lnSpc>
            </a:pPr>
            <a:r>
              <a:rPr lang="en-US" altLang="en-US" sz="1600"/>
              <a:t>long wave transmission, high  </a:t>
            </a:r>
            <a:br>
              <a:rPr lang="en-US" altLang="en-US" sz="1600"/>
            </a:br>
            <a:r>
              <a:rPr lang="en-US" altLang="en-US" sz="1600"/>
              <a:t>transmission power necessary (&gt; 200kw)</a:t>
            </a:r>
          </a:p>
          <a:p>
            <a:pPr lvl="2" eaLnBrk="1" hangingPunct="1">
              <a:lnSpc>
                <a:spcPct val="90000"/>
              </a:lnSpc>
            </a:pPr>
            <a:r>
              <a:rPr lang="en-US" altLang="en-US" sz="1800"/>
              <a:t>1907	Commercial transatlantic connections</a:t>
            </a:r>
          </a:p>
          <a:p>
            <a:pPr lvl="3" eaLnBrk="1" hangingPunct="1">
              <a:lnSpc>
                <a:spcPct val="90000"/>
              </a:lnSpc>
            </a:pPr>
            <a:r>
              <a:rPr lang="en-US" altLang="en-US" sz="1600"/>
              <a:t>huge base stations </a:t>
            </a:r>
            <a:br>
              <a:rPr lang="en-US" altLang="en-US" sz="1600"/>
            </a:br>
            <a:r>
              <a:rPr lang="en-US" altLang="en-US" sz="1600"/>
              <a:t>(30 100m high antennas)</a:t>
            </a:r>
          </a:p>
          <a:p>
            <a:pPr lvl="2" eaLnBrk="1" hangingPunct="1">
              <a:lnSpc>
                <a:spcPct val="90000"/>
              </a:lnSpc>
            </a:pPr>
            <a:r>
              <a:rPr lang="en-US" altLang="en-US" sz="1800"/>
              <a:t>1915	Wireless voice transmission New York - San Francisco</a:t>
            </a:r>
          </a:p>
          <a:p>
            <a:pPr lvl="2" eaLnBrk="1" hangingPunct="1">
              <a:lnSpc>
                <a:spcPct val="90000"/>
              </a:lnSpc>
            </a:pPr>
            <a:r>
              <a:rPr lang="en-US" altLang="en-US" sz="1800"/>
              <a:t>1920	Discovery of short waves by Marconi</a:t>
            </a:r>
          </a:p>
          <a:p>
            <a:pPr lvl="3" eaLnBrk="1" hangingPunct="1">
              <a:lnSpc>
                <a:spcPct val="90000"/>
              </a:lnSpc>
            </a:pPr>
            <a:r>
              <a:rPr lang="en-US" altLang="en-US" sz="1600"/>
              <a:t>reflection at the ionosphere</a:t>
            </a:r>
          </a:p>
          <a:p>
            <a:pPr lvl="3" eaLnBrk="1" hangingPunct="1">
              <a:lnSpc>
                <a:spcPct val="90000"/>
              </a:lnSpc>
            </a:pPr>
            <a:r>
              <a:rPr lang="en-US" altLang="en-US" sz="1600"/>
              <a:t>smaller sender and receiver, possible due to the invention of the vacuum tube (1906, Lee DeForest and Robert von Lieben)</a:t>
            </a:r>
          </a:p>
          <a:p>
            <a:pPr lvl="2" eaLnBrk="1" hangingPunct="1">
              <a:lnSpc>
                <a:spcPct val="90000"/>
              </a:lnSpc>
            </a:pPr>
            <a:r>
              <a:rPr lang="en-US" altLang="en-US" sz="1800"/>
              <a:t>1926	Train-phone on the line Hamburg - Berlin</a:t>
            </a:r>
          </a:p>
          <a:p>
            <a:pPr lvl="3" eaLnBrk="1" hangingPunct="1">
              <a:lnSpc>
                <a:spcPct val="90000"/>
              </a:lnSpc>
            </a:pPr>
            <a:r>
              <a:rPr lang="en-US" altLang="en-US" sz="1600"/>
              <a:t>wires parallel to the railroad track</a:t>
            </a:r>
            <a:endParaRPr lang="en-US" altLang="zh-CN" sz="1600">
              <a:ea typeface="SimSun" panose="02010600030101010101" pitchFamily="2" charset="-122"/>
            </a:endParaRPr>
          </a:p>
          <a:p>
            <a:pPr lvl="4" eaLnBrk="1" hangingPunct="1">
              <a:lnSpc>
                <a:spcPct val="90000"/>
              </a:lnSpc>
              <a:buFontTx/>
              <a:buChar char="•"/>
            </a:pPr>
            <a:endParaRPr lang="en-US" altLang="zh-CN" sz="1600">
              <a:ea typeface="SimSun" panose="02010600030101010101" pitchFamily="2" charset="-122"/>
            </a:endParaRPr>
          </a:p>
        </p:txBody>
      </p:sp>
      <p:pic>
        <p:nvPicPr>
          <p:cNvPr id="75782"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3563" y="1439863"/>
            <a:ext cx="1727200" cy="234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0241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75782"/>
                                        </p:tgtEl>
                                        <p:attrNameLst>
                                          <p:attrName>style.visibility</p:attrName>
                                        </p:attrNameLst>
                                      </p:cBhvr>
                                      <p:to>
                                        <p:strVal val="visible"/>
                                      </p:to>
                                    </p:set>
                                    <p:animEffect transition="in" filter="blinds(vertical)">
                                      <p:cBhvr>
                                        <p:cTn id="7" dur="500"/>
                                        <p:tgtEl>
                                          <p:spTgt spid="75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2"/>
          <p:cNvSpPr txBox="1">
            <a:spLocks noChangeArrowheads="1"/>
          </p:cNvSpPr>
          <p:nvPr/>
        </p:nvSpPr>
        <p:spPr bwMode="auto">
          <a:xfrm>
            <a:off x="1885950" y="1828800"/>
            <a:ext cx="4667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Table 3.1  </a:t>
            </a:r>
            <a:r>
              <a:rPr lang="en-US" altLang="en-US" sz="2000" baseline="0"/>
              <a:t>Units of period and frequency</a:t>
            </a:r>
          </a:p>
        </p:txBody>
      </p:sp>
      <p:pic>
        <p:nvPicPr>
          <p:cNvPr id="34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2327276"/>
            <a:ext cx="8601075" cy="239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38680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6868"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36869" name="Group 4"/>
          <p:cNvGrpSpPr>
            <a:grpSpLocks/>
          </p:cNvGrpSpPr>
          <p:nvPr/>
        </p:nvGrpSpPr>
        <p:grpSpPr bwMode="auto">
          <a:xfrm>
            <a:off x="2014539" y="773113"/>
            <a:ext cx="738187" cy="474662"/>
            <a:chOff x="309" y="487"/>
            <a:chExt cx="465" cy="299"/>
          </a:xfrm>
        </p:grpSpPr>
        <p:sp>
          <p:nvSpPr>
            <p:cNvPr id="36877"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6878"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36870"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6871"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6872"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6873"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36874" name="Rectangle 11"/>
          <p:cNvSpPr>
            <a:spLocks noChangeArrowheads="1"/>
          </p:cNvSpPr>
          <p:nvPr/>
        </p:nvSpPr>
        <p:spPr bwMode="auto">
          <a:xfrm>
            <a:off x="1752600" y="1447800"/>
            <a:ext cx="8534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The power we use at home has a frequency of </a:t>
            </a:r>
            <a:r>
              <a:rPr lang="en-US" altLang="en-US" baseline="0">
                <a:solidFill>
                  <a:schemeClr val="hlink"/>
                </a:solidFill>
              </a:rPr>
              <a:t>60 Hz</a:t>
            </a:r>
            <a:r>
              <a:rPr lang="en-US" altLang="en-US" baseline="0"/>
              <a:t>. The period of this sine wave can be determined as follows:</a:t>
            </a:r>
          </a:p>
        </p:txBody>
      </p:sp>
      <p:sp>
        <p:nvSpPr>
          <p:cNvPr id="36875" name="Text Box 12"/>
          <p:cNvSpPr txBox="1">
            <a:spLocks noChangeArrowheads="1"/>
          </p:cNvSpPr>
          <p:nvPr/>
        </p:nvSpPr>
        <p:spPr bwMode="auto">
          <a:xfrm>
            <a:off x="2667001" y="182564"/>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3.3</a:t>
            </a:r>
          </a:p>
        </p:txBody>
      </p:sp>
      <p:pic>
        <p:nvPicPr>
          <p:cNvPr id="3687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2114" y="3073400"/>
            <a:ext cx="6327775" cy="711200"/>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53775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8916"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38917" name="Group 4"/>
          <p:cNvGrpSpPr>
            <a:grpSpLocks/>
          </p:cNvGrpSpPr>
          <p:nvPr/>
        </p:nvGrpSpPr>
        <p:grpSpPr bwMode="auto">
          <a:xfrm>
            <a:off x="2014539" y="773113"/>
            <a:ext cx="738187" cy="474662"/>
            <a:chOff x="309" y="487"/>
            <a:chExt cx="465" cy="299"/>
          </a:xfrm>
        </p:grpSpPr>
        <p:sp>
          <p:nvSpPr>
            <p:cNvPr id="38926"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8927"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38918"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8919"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8920"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8921"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38922" name="Rectangle 11"/>
          <p:cNvSpPr>
            <a:spLocks noChangeArrowheads="1"/>
          </p:cNvSpPr>
          <p:nvPr/>
        </p:nvSpPr>
        <p:spPr bwMode="auto">
          <a:xfrm>
            <a:off x="1752600" y="1447801"/>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Express a period of 100 ms in microseconds.</a:t>
            </a:r>
          </a:p>
        </p:txBody>
      </p:sp>
      <p:sp>
        <p:nvSpPr>
          <p:cNvPr id="38923" name="Text Box 12"/>
          <p:cNvSpPr txBox="1">
            <a:spLocks noChangeArrowheads="1"/>
          </p:cNvSpPr>
          <p:nvPr/>
        </p:nvSpPr>
        <p:spPr bwMode="auto">
          <a:xfrm>
            <a:off x="2667001" y="182564"/>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3.4</a:t>
            </a:r>
          </a:p>
        </p:txBody>
      </p:sp>
      <p:sp>
        <p:nvSpPr>
          <p:cNvPr id="38924" name="Rectangle 15"/>
          <p:cNvSpPr>
            <a:spLocks noChangeArrowheads="1"/>
          </p:cNvSpPr>
          <p:nvPr/>
        </p:nvSpPr>
        <p:spPr bwMode="auto">
          <a:xfrm>
            <a:off x="1676400" y="2362201"/>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solidFill>
                  <a:schemeClr val="hlink"/>
                </a:solidFill>
              </a:rPr>
              <a:t>Solution</a:t>
            </a:r>
          </a:p>
          <a:p>
            <a:pPr algn="just"/>
            <a:r>
              <a:rPr lang="en-US" altLang="en-US" baseline="0"/>
              <a:t>From Table 3.1 we find the equivalents of 1 ms (1 ms is 10</a:t>
            </a:r>
            <a:r>
              <a:rPr lang="en-US" altLang="en-US" baseline="30000"/>
              <a:t>−3</a:t>
            </a:r>
            <a:r>
              <a:rPr lang="en-US" altLang="en-US" baseline="0"/>
              <a:t> s) and 1 s (1 s is 10</a:t>
            </a:r>
            <a:r>
              <a:rPr lang="en-US" altLang="en-US" baseline="30000"/>
              <a:t>6</a:t>
            </a:r>
            <a:r>
              <a:rPr lang="en-US" altLang="en-US" baseline="0"/>
              <a:t> μs). We make the following substitutions:.</a:t>
            </a:r>
          </a:p>
        </p:txBody>
      </p:sp>
      <p:pic>
        <p:nvPicPr>
          <p:cNvPr id="3892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614" y="4400550"/>
            <a:ext cx="8486775" cy="476250"/>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58765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0964"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40965" name="Group 4"/>
          <p:cNvGrpSpPr>
            <a:grpSpLocks/>
          </p:cNvGrpSpPr>
          <p:nvPr/>
        </p:nvGrpSpPr>
        <p:grpSpPr bwMode="auto">
          <a:xfrm>
            <a:off x="2014539" y="773113"/>
            <a:ext cx="738187" cy="474662"/>
            <a:chOff x="309" y="487"/>
            <a:chExt cx="465" cy="299"/>
          </a:xfrm>
        </p:grpSpPr>
        <p:sp>
          <p:nvSpPr>
            <p:cNvPr id="40974"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0975"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40966"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0967"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0968"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0969"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40970" name="Rectangle 11"/>
          <p:cNvSpPr>
            <a:spLocks noChangeArrowheads="1"/>
          </p:cNvSpPr>
          <p:nvPr/>
        </p:nvSpPr>
        <p:spPr bwMode="auto">
          <a:xfrm>
            <a:off x="1752600" y="14478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The period of a signal is 100 ms. What is its frequency in kilohertz?</a:t>
            </a:r>
          </a:p>
        </p:txBody>
      </p:sp>
      <p:sp>
        <p:nvSpPr>
          <p:cNvPr id="40971" name="Text Box 12"/>
          <p:cNvSpPr txBox="1">
            <a:spLocks noChangeArrowheads="1"/>
          </p:cNvSpPr>
          <p:nvPr/>
        </p:nvSpPr>
        <p:spPr bwMode="auto">
          <a:xfrm>
            <a:off x="2667001" y="182564"/>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3.5</a:t>
            </a:r>
          </a:p>
        </p:txBody>
      </p:sp>
      <p:sp>
        <p:nvSpPr>
          <p:cNvPr id="40972" name="Rectangle 15"/>
          <p:cNvSpPr>
            <a:spLocks noChangeArrowheads="1"/>
          </p:cNvSpPr>
          <p:nvPr/>
        </p:nvSpPr>
        <p:spPr bwMode="auto">
          <a:xfrm>
            <a:off x="1828800" y="2667001"/>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solidFill>
                  <a:schemeClr val="hlink"/>
                </a:solidFill>
              </a:rPr>
              <a:t>Solution</a:t>
            </a:r>
          </a:p>
          <a:p>
            <a:pPr algn="just"/>
            <a:r>
              <a:rPr lang="en-US" altLang="en-US" baseline="0"/>
              <a:t>First we change 100 ms to seconds, and then we calculate the frequency from the period (1 Hz = 10</a:t>
            </a:r>
            <a:r>
              <a:rPr lang="en-US" altLang="en-US" baseline="30000"/>
              <a:t>−3</a:t>
            </a:r>
            <a:r>
              <a:rPr lang="en-US" altLang="en-US" baseline="0"/>
              <a:t> kHz).</a:t>
            </a:r>
          </a:p>
        </p:txBody>
      </p:sp>
      <p:pic>
        <p:nvPicPr>
          <p:cNvPr id="40973"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9576" y="4778376"/>
            <a:ext cx="6291263" cy="1241425"/>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13565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3012"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3013"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3014"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3015"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3016"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3017"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3018" name="Line 9"/>
          <p:cNvSpPr>
            <a:spLocks noChangeShapeType="1"/>
          </p:cNvSpPr>
          <p:nvPr/>
        </p:nvSpPr>
        <p:spPr bwMode="auto">
          <a:xfrm>
            <a:off x="1981200" y="1905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9" name="Line 10"/>
          <p:cNvSpPr>
            <a:spLocks noChangeShapeType="1"/>
          </p:cNvSpPr>
          <p:nvPr/>
        </p:nvSpPr>
        <p:spPr bwMode="auto">
          <a:xfrm>
            <a:off x="1982788" y="6096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0" name="Rectangle 11"/>
          <p:cNvSpPr>
            <a:spLocks noChangeArrowheads="1"/>
          </p:cNvSpPr>
          <p:nvPr/>
        </p:nvSpPr>
        <p:spPr bwMode="auto">
          <a:xfrm>
            <a:off x="2019300" y="1997076"/>
            <a:ext cx="8077200" cy="403187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Frequency is the rate of change with respect to time. </a:t>
            </a:r>
            <a:br>
              <a:rPr lang="en-US" altLang="en-US" sz="3200" i="0" baseline="0">
                <a:latin typeface="Arial" panose="020B0604020202020204" pitchFamily="34" charset="0"/>
              </a:rPr>
            </a:br>
            <a:r>
              <a:rPr lang="en-US" altLang="en-US" sz="3200" i="0" baseline="0">
                <a:latin typeface="Arial" panose="020B0604020202020204" pitchFamily="34" charset="0"/>
              </a:rPr>
              <a:t/>
            </a:r>
            <a:br>
              <a:rPr lang="en-US" altLang="en-US" sz="3200" i="0" baseline="0">
                <a:latin typeface="Arial" panose="020B0604020202020204" pitchFamily="34" charset="0"/>
              </a:rPr>
            </a:br>
            <a:r>
              <a:rPr lang="en-US" altLang="en-US" sz="3200" i="0" baseline="0">
                <a:latin typeface="Arial" panose="020B0604020202020204" pitchFamily="34" charset="0"/>
              </a:rPr>
              <a:t>Change in a short span of time</a:t>
            </a:r>
          </a:p>
          <a:p>
            <a:pPr algn="ctr"/>
            <a:r>
              <a:rPr lang="en-US" altLang="en-US" sz="3200" i="0" baseline="0">
                <a:latin typeface="Arial" panose="020B0604020202020204" pitchFamily="34" charset="0"/>
              </a:rPr>
              <a:t>means high frequency.</a:t>
            </a:r>
            <a:br>
              <a:rPr lang="en-US" altLang="en-US" sz="3200" i="0" baseline="0">
                <a:latin typeface="Arial" panose="020B0604020202020204" pitchFamily="34" charset="0"/>
              </a:rPr>
            </a:br>
            <a:r>
              <a:rPr lang="en-US" altLang="en-US" sz="3200" i="0" baseline="0">
                <a:latin typeface="Arial" panose="020B0604020202020204" pitchFamily="34" charset="0"/>
              </a:rPr>
              <a:t> </a:t>
            </a:r>
            <a:br>
              <a:rPr lang="en-US" altLang="en-US" sz="3200" i="0" baseline="0">
                <a:latin typeface="Arial" panose="020B0604020202020204" pitchFamily="34" charset="0"/>
              </a:rPr>
            </a:br>
            <a:r>
              <a:rPr lang="en-US" altLang="en-US" sz="3200" i="0" baseline="0">
                <a:latin typeface="Arial" panose="020B0604020202020204" pitchFamily="34" charset="0"/>
              </a:rPr>
              <a:t>Change over a long span of </a:t>
            </a:r>
            <a:br>
              <a:rPr lang="en-US" altLang="en-US" sz="3200" i="0" baseline="0">
                <a:latin typeface="Arial" panose="020B0604020202020204" pitchFamily="34" charset="0"/>
              </a:rPr>
            </a:br>
            <a:r>
              <a:rPr lang="en-US" altLang="en-US" sz="3200" i="0" baseline="0">
                <a:latin typeface="Arial" panose="020B0604020202020204" pitchFamily="34" charset="0"/>
              </a:rPr>
              <a:t>time means low frequency.</a:t>
            </a:r>
          </a:p>
        </p:txBody>
      </p:sp>
      <p:grpSp>
        <p:nvGrpSpPr>
          <p:cNvPr id="43021" name="Group 12"/>
          <p:cNvGrpSpPr>
            <a:grpSpLocks/>
          </p:cNvGrpSpPr>
          <p:nvPr/>
        </p:nvGrpSpPr>
        <p:grpSpPr bwMode="auto">
          <a:xfrm>
            <a:off x="1981200" y="1219200"/>
            <a:ext cx="1143000" cy="566738"/>
            <a:chOff x="1200" y="1248"/>
            <a:chExt cx="720" cy="357"/>
          </a:xfrm>
        </p:grpSpPr>
        <p:pic>
          <p:nvPicPr>
            <p:cNvPr id="4302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23"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extLst>
      <p:ext uri="{BB962C8B-B14F-4D97-AF65-F5344CB8AC3E}">
        <p14:creationId xmlns:p14="http://schemas.microsoft.com/office/powerpoint/2010/main" val="3735909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5060"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5061"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5062"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5063"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5064"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5065"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5066" name="Line 9"/>
          <p:cNvSpPr>
            <a:spLocks noChangeShapeType="1"/>
          </p:cNvSpPr>
          <p:nvPr/>
        </p:nvSpPr>
        <p:spPr bwMode="auto">
          <a:xfrm>
            <a:off x="1981200" y="2700338"/>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7" name="Line 10"/>
          <p:cNvSpPr>
            <a:spLocks noChangeShapeType="1"/>
          </p:cNvSpPr>
          <p:nvPr/>
        </p:nvSpPr>
        <p:spPr bwMode="auto">
          <a:xfrm>
            <a:off x="1982788" y="4910138"/>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8" name="Rectangle 11"/>
          <p:cNvSpPr>
            <a:spLocks noChangeArrowheads="1"/>
          </p:cNvSpPr>
          <p:nvPr/>
        </p:nvSpPr>
        <p:spPr bwMode="auto">
          <a:xfrm>
            <a:off x="2019300" y="2792414"/>
            <a:ext cx="8077200" cy="206210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If a signal does not change at all, its frequency is zero.</a:t>
            </a:r>
          </a:p>
          <a:p>
            <a:pPr algn="ctr"/>
            <a:r>
              <a:rPr lang="en-US" altLang="en-US" sz="3200" i="0" baseline="0">
                <a:latin typeface="Arial" panose="020B0604020202020204" pitchFamily="34" charset="0"/>
              </a:rPr>
              <a:t>If a signal changes instantaneously, its frequency is infinite.</a:t>
            </a:r>
          </a:p>
        </p:txBody>
      </p:sp>
      <p:grpSp>
        <p:nvGrpSpPr>
          <p:cNvPr id="45069" name="Group 12"/>
          <p:cNvGrpSpPr>
            <a:grpSpLocks/>
          </p:cNvGrpSpPr>
          <p:nvPr/>
        </p:nvGrpSpPr>
        <p:grpSpPr bwMode="auto">
          <a:xfrm>
            <a:off x="1981200" y="2057400"/>
            <a:ext cx="1143000" cy="566738"/>
            <a:chOff x="1200" y="1248"/>
            <a:chExt cx="720" cy="357"/>
          </a:xfrm>
        </p:grpSpPr>
        <p:pic>
          <p:nvPicPr>
            <p:cNvPr id="4507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71"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extLst>
      <p:ext uri="{BB962C8B-B14F-4D97-AF65-F5344CB8AC3E}">
        <p14:creationId xmlns:p14="http://schemas.microsoft.com/office/powerpoint/2010/main" val="14472056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7108"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7109"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7110"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7111"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7112"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7113"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7114" name="Line 9"/>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5" name="Line 10"/>
          <p:cNvSpPr>
            <a:spLocks noChangeShapeType="1"/>
          </p:cNvSpPr>
          <p:nvPr/>
        </p:nvSpPr>
        <p:spPr bwMode="auto">
          <a:xfrm>
            <a:off x="1982788" y="4191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6" name="Rectangle 11"/>
          <p:cNvSpPr>
            <a:spLocks noChangeArrowheads="1"/>
          </p:cNvSpPr>
          <p:nvPr/>
        </p:nvSpPr>
        <p:spPr bwMode="auto">
          <a:xfrm>
            <a:off x="2019300" y="30638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Phase describes the position of the waveform  relative to time 0.</a:t>
            </a:r>
          </a:p>
        </p:txBody>
      </p:sp>
      <p:grpSp>
        <p:nvGrpSpPr>
          <p:cNvPr id="47117" name="Group 12"/>
          <p:cNvGrpSpPr>
            <a:grpSpLocks/>
          </p:cNvGrpSpPr>
          <p:nvPr/>
        </p:nvGrpSpPr>
        <p:grpSpPr bwMode="auto">
          <a:xfrm>
            <a:off x="1981200" y="2286000"/>
            <a:ext cx="1143000" cy="566738"/>
            <a:chOff x="1200" y="1248"/>
            <a:chExt cx="720" cy="357"/>
          </a:xfrm>
        </p:grpSpPr>
        <p:pic>
          <p:nvPicPr>
            <p:cNvPr id="4711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19"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extLst>
      <p:ext uri="{BB962C8B-B14F-4D97-AF65-F5344CB8AC3E}">
        <p14:creationId xmlns:p14="http://schemas.microsoft.com/office/powerpoint/2010/main" val="38588351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6"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7" name="Text Box 4"/>
          <p:cNvSpPr txBox="1">
            <a:spLocks noChangeArrowheads="1"/>
          </p:cNvSpPr>
          <p:nvPr/>
        </p:nvSpPr>
        <p:spPr bwMode="auto">
          <a:xfrm>
            <a:off x="1828801" y="152400"/>
            <a:ext cx="76803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3.5  </a:t>
            </a:r>
            <a:r>
              <a:rPr lang="en-US" altLang="en-US" sz="2000" baseline="0"/>
              <a:t>Three sine waves with the same amplitude and frequency,</a:t>
            </a:r>
            <a:br>
              <a:rPr lang="en-US" altLang="en-US" sz="2000" baseline="0"/>
            </a:br>
            <a:r>
              <a:rPr lang="en-US" altLang="en-US" sz="2000" baseline="0"/>
              <a:t>                        but different phases</a:t>
            </a:r>
          </a:p>
        </p:txBody>
      </p:sp>
      <p:sp>
        <p:nvSpPr>
          <p:cNvPr id="49158"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915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1" y="1143000"/>
            <a:ext cx="5110163"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3862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1"/>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FD972383-AAE6-447B-9EBE-FCEDB3D0F70E}" type="slidenum">
              <a:rPr lang="en-US" altLang="en-US" sz="2000" i="0" baseline="0">
                <a:latin typeface="Arial" panose="020B0604020202020204" pitchFamily="34" charset="0"/>
              </a:rPr>
              <a:pPr/>
              <a:t>38</a:t>
            </a:fld>
            <a:endParaRPr lang="en-US" altLang="en-US" sz="2000" i="0" baseline="0">
              <a:latin typeface="Arial" panose="020B0604020202020204" pitchFamily="34" charset="0"/>
            </a:endParaRPr>
          </a:p>
        </p:txBody>
      </p:sp>
      <p:sp>
        <p:nvSpPr>
          <p:cNvPr id="51203"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1204"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51205" name="Group 4"/>
          <p:cNvGrpSpPr>
            <a:grpSpLocks/>
          </p:cNvGrpSpPr>
          <p:nvPr/>
        </p:nvGrpSpPr>
        <p:grpSpPr bwMode="auto">
          <a:xfrm>
            <a:off x="2014539" y="773113"/>
            <a:ext cx="738187" cy="474662"/>
            <a:chOff x="309" y="487"/>
            <a:chExt cx="465" cy="299"/>
          </a:xfrm>
        </p:grpSpPr>
        <p:sp>
          <p:nvSpPr>
            <p:cNvPr id="51214"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1215"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51206"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1207"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1208"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1209"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51210" name="Rectangle 11"/>
          <p:cNvSpPr>
            <a:spLocks noChangeArrowheads="1"/>
          </p:cNvSpPr>
          <p:nvPr/>
        </p:nvSpPr>
        <p:spPr bwMode="auto">
          <a:xfrm>
            <a:off x="1752600" y="14478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A sine wave is offset 1/6 cycle with respect to time 0. What is its phase in degrees and radians?</a:t>
            </a:r>
          </a:p>
        </p:txBody>
      </p:sp>
      <p:sp>
        <p:nvSpPr>
          <p:cNvPr id="51211" name="Text Box 12"/>
          <p:cNvSpPr txBox="1">
            <a:spLocks noChangeArrowheads="1"/>
          </p:cNvSpPr>
          <p:nvPr/>
        </p:nvSpPr>
        <p:spPr bwMode="auto">
          <a:xfrm>
            <a:off x="2667001" y="182564"/>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3.6</a:t>
            </a:r>
          </a:p>
        </p:txBody>
      </p:sp>
      <p:sp>
        <p:nvSpPr>
          <p:cNvPr id="51212" name="Rectangle 14"/>
          <p:cNvSpPr>
            <a:spLocks noChangeArrowheads="1"/>
          </p:cNvSpPr>
          <p:nvPr/>
        </p:nvSpPr>
        <p:spPr bwMode="auto">
          <a:xfrm>
            <a:off x="1828800" y="2971800"/>
            <a:ext cx="8534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solidFill>
                  <a:schemeClr val="hlink"/>
                </a:solidFill>
              </a:rPr>
              <a:t>Solution</a:t>
            </a:r>
          </a:p>
          <a:p>
            <a:pPr algn="just"/>
            <a:r>
              <a:rPr lang="en-US" altLang="en-US" baseline="0"/>
              <a:t>We know that 1 complete cycle is 360°. Therefore, 1/6 cycle is</a:t>
            </a:r>
          </a:p>
        </p:txBody>
      </p:sp>
      <p:pic>
        <p:nvPicPr>
          <p:cNvPr id="51213"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475" y="4560888"/>
            <a:ext cx="5607050" cy="620712"/>
          </a:xfrm>
          <a:prstGeom prst="rect">
            <a:avLst/>
          </a:prstGeom>
          <a:solidFill>
            <a:srgbClr val="3366FF"/>
          </a:solidFill>
          <a:ln w="5715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48391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2"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3" name="Text Box 4"/>
          <p:cNvSpPr txBox="1">
            <a:spLocks noChangeArrowheads="1"/>
          </p:cNvSpPr>
          <p:nvPr/>
        </p:nvSpPr>
        <p:spPr bwMode="auto">
          <a:xfrm>
            <a:off x="1828801" y="762000"/>
            <a:ext cx="4079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3.6  </a:t>
            </a:r>
            <a:r>
              <a:rPr lang="en-US" altLang="en-US" sz="2000" baseline="0"/>
              <a:t>Wavelength and period</a:t>
            </a:r>
          </a:p>
        </p:txBody>
      </p:sp>
      <p:sp>
        <p:nvSpPr>
          <p:cNvPr id="53254"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325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778126"/>
            <a:ext cx="8034338" cy="200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524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bwMode="auto">
          <a:xfrm>
            <a:off x="1981200" y="274638"/>
            <a:ext cx="82296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eaLnBrk="1" hangingPunct="1"/>
            <a:r>
              <a:rPr lang="en-GB" altLang="zh-CN" sz="2400">
                <a:solidFill>
                  <a:srgbClr val="FF3300"/>
                </a:solidFill>
              </a:rPr>
              <a:t>Introduction to communications</a:t>
            </a:r>
            <a:r>
              <a:rPr lang="en-GB" altLang="en-US" sz="2400">
                <a:solidFill>
                  <a:srgbClr val="FF3300"/>
                </a:solidFill>
              </a:rPr>
              <a:t/>
            </a:r>
            <a:br>
              <a:rPr lang="en-GB" altLang="en-US" sz="2400">
                <a:solidFill>
                  <a:srgbClr val="FF3300"/>
                </a:solidFill>
              </a:rPr>
            </a:br>
            <a:endParaRPr lang="en-US" altLang="en-US" sz="2400">
              <a:solidFill>
                <a:srgbClr val="FF3300"/>
              </a:solidFill>
            </a:endParaRPr>
          </a:p>
        </p:txBody>
      </p:sp>
      <p:sp>
        <p:nvSpPr>
          <p:cNvPr id="19460" name="Rectangle 3"/>
          <p:cNvSpPr>
            <a:spLocks noGrp="1" noChangeArrowheads="1"/>
          </p:cNvSpPr>
          <p:nvPr>
            <p:ph type="body" idx="1"/>
          </p:nvPr>
        </p:nvSpPr>
        <p:spPr>
          <a:xfrm>
            <a:off x="1919289" y="1052513"/>
            <a:ext cx="8353425" cy="5040312"/>
          </a:xfrm>
        </p:spPr>
        <p:txBody>
          <a:bodyPr>
            <a:normAutofit lnSpcReduction="10000"/>
          </a:bodyPr>
          <a:lstStyle/>
          <a:p>
            <a:pPr eaLnBrk="1" hangingPunct="1">
              <a:lnSpc>
                <a:spcPct val="90000"/>
              </a:lnSpc>
            </a:pPr>
            <a:r>
              <a:rPr lang="en-US" altLang="zh-CN" sz="2400">
                <a:ea typeface="SimSun" panose="02010600030101010101" pitchFamily="2" charset="-122"/>
              </a:rPr>
              <a:t>Historical review</a:t>
            </a:r>
          </a:p>
          <a:p>
            <a:pPr lvl="1" eaLnBrk="1" hangingPunct="1">
              <a:lnSpc>
                <a:spcPct val="90000"/>
              </a:lnSpc>
              <a:buClr>
                <a:srgbClr val="FF3300"/>
              </a:buClr>
              <a:buFont typeface="Wingdings" panose="05000000000000000000" pitchFamily="2" charset="2"/>
              <a:buChar char="Ø"/>
            </a:pPr>
            <a:r>
              <a:rPr lang="en-US" altLang="en-US" sz="2000"/>
              <a:t>Early history of wireless communication</a:t>
            </a:r>
            <a:r>
              <a:rPr lang="en-US" altLang="zh-CN" sz="2000">
                <a:ea typeface="SimSun" panose="02010600030101010101" pitchFamily="2" charset="-122"/>
              </a:rPr>
              <a:t> II</a:t>
            </a:r>
          </a:p>
          <a:p>
            <a:pPr lvl="2" eaLnBrk="1" hangingPunct="1">
              <a:lnSpc>
                <a:spcPct val="90000"/>
              </a:lnSpc>
            </a:pPr>
            <a:r>
              <a:rPr lang="en-US" altLang="en-US" sz="1800"/>
              <a:t>1928 	many TV broadcast trials (across Atlantic, color TV, TV news)</a:t>
            </a:r>
          </a:p>
          <a:p>
            <a:pPr lvl="2" eaLnBrk="1" hangingPunct="1">
              <a:lnSpc>
                <a:spcPct val="90000"/>
              </a:lnSpc>
            </a:pPr>
            <a:r>
              <a:rPr lang="en-US" altLang="en-US" sz="1800"/>
              <a:t>1933 	Frequency modulation (E. H. Armstrong)</a:t>
            </a:r>
          </a:p>
          <a:p>
            <a:pPr lvl="2" eaLnBrk="1" hangingPunct="1">
              <a:lnSpc>
                <a:spcPct val="90000"/>
              </a:lnSpc>
            </a:pPr>
            <a:r>
              <a:rPr lang="en-US" altLang="en-US" sz="1800"/>
              <a:t>1958	A-Netz in Germany</a:t>
            </a:r>
          </a:p>
          <a:p>
            <a:pPr lvl="3" eaLnBrk="1" hangingPunct="1">
              <a:lnSpc>
                <a:spcPct val="90000"/>
              </a:lnSpc>
            </a:pPr>
            <a:r>
              <a:rPr lang="en-US" altLang="en-US" sz="1600"/>
              <a:t>analog, 160MHz, connection setup only from the mobile station, no handover, 80% coverage, 1971 11000 customers</a:t>
            </a:r>
          </a:p>
          <a:p>
            <a:pPr lvl="2" eaLnBrk="1" hangingPunct="1">
              <a:lnSpc>
                <a:spcPct val="90000"/>
              </a:lnSpc>
            </a:pPr>
            <a:r>
              <a:rPr lang="en-US" altLang="en-US" sz="1800"/>
              <a:t>1972	B-Netz in Germany</a:t>
            </a:r>
          </a:p>
          <a:p>
            <a:pPr lvl="3" eaLnBrk="1" hangingPunct="1">
              <a:lnSpc>
                <a:spcPct val="90000"/>
              </a:lnSpc>
            </a:pPr>
            <a:r>
              <a:rPr lang="en-US" altLang="en-US" sz="1600"/>
              <a:t>analog, 160MHz, connection setup from the fixed network too (but location of the mobile station has to be known)</a:t>
            </a:r>
          </a:p>
          <a:p>
            <a:pPr lvl="3" eaLnBrk="1" hangingPunct="1">
              <a:lnSpc>
                <a:spcPct val="90000"/>
              </a:lnSpc>
            </a:pPr>
            <a:r>
              <a:rPr lang="en-US" altLang="en-US" sz="1600"/>
              <a:t>available also in A, NL and LUX, 1979 13000 customer in D</a:t>
            </a:r>
          </a:p>
          <a:p>
            <a:pPr lvl="2" eaLnBrk="1" hangingPunct="1">
              <a:lnSpc>
                <a:spcPct val="90000"/>
              </a:lnSpc>
            </a:pPr>
            <a:r>
              <a:rPr lang="en-US" altLang="en-US" sz="1800"/>
              <a:t>1979	NMT at 450MHz (Scandinavian countries)</a:t>
            </a:r>
          </a:p>
          <a:p>
            <a:pPr lvl="2" eaLnBrk="1" hangingPunct="1">
              <a:lnSpc>
                <a:spcPct val="90000"/>
              </a:lnSpc>
            </a:pPr>
            <a:r>
              <a:rPr lang="en-US" altLang="en-US" sz="1800"/>
              <a:t>1982	Start of GSM-specification</a:t>
            </a:r>
          </a:p>
          <a:p>
            <a:pPr lvl="3" eaLnBrk="1" hangingPunct="1">
              <a:lnSpc>
                <a:spcPct val="90000"/>
              </a:lnSpc>
            </a:pPr>
            <a:r>
              <a:rPr lang="en-US" altLang="en-US" sz="1600"/>
              <a:t>goal: pan-European digital mobile phone system with roaming</a:t>
            </a:r>
          </a:p>
          <a:p>
            <a:pPr lvl="2" eaLnBrk="1" hangingPunct="1">
              <a:lnSpc>
                <a:spcPct val="90000"/>
              </a:lnSpc>
            </a:pPr>
            <a:r>
              <a:rPr lang="en-US" altLang="en-US" sz="1800"/>
              <a:t>1983	Start of the American AMPS (Advanced Mobile Phone 		System, analog) </a:t>
            </a:r>
          </a:p>
          <a:p>
            <a:pPr lvl="2" eaLnBrk="1" hangingPunct="1">
              <a:lnSpc>
                <a:spcPct val="90000"/>
              </a:lnSpc>
            </a:pPr>
            <a:r>
              <a:rPr lang="en-US" altLang="en-US" sz="1800"/>
              <a:t>1984	CT-1 standard (Europe) for cordless telephones</a:t>
            </a:r>
          </a:p>
        </p:txBody>
      </p:sp>
    </p:spTree>
    <p:extLst>
      <p:ext uri="{BB962C8B-B14F-4D97-AF65-F5344CB8AC3E}">
        <p14:creationId xmlns:p14="http://schemas.microsoft.com/office/powerpoint/2010/main" val="17025230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Line 2"/>
          <p:cNvSpPr>
            <a:spLocks noChangeShapeType="1"/>
          </p:cNvSpPr>
          <p:nvPr/>
        </p:nvSpPr>
        <p:spPr bwMode="auto">
          <a:xfrm>
            <a:off x="1676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0" name="Line 3"/>
          <p:cNvSpPr>
            <a:spLocks noChangeShapeType="1"/>
          </p:cNvSpPr>
          <p:nvPr/>
        </p:nvSpPr>
        <p:spPr bwMode="auto">
          <a:xfrm>
            <a:off x="1676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1" name="Text Box 4"/>
          <p:cNvSpPr txBox="1">
            <a:spLocks noChangeArrowheads="1"/>
          </p:cNvSpPr>
          <p:nvPr/>
        </p:nvSpPr>
        <p:spPr bwMode="auto">
          <a:xfrm>
            <a:off x="1828800" y="457200"/>
            <a:ext cx="798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3.7  </a:t>
            </a:r>
            <a:r>
              <a:rPr lang="en-US" altLang="en-US" sz="2000" baseline="0"/>
              <a:t>The time-domain and frequency-domain plots of a sine wave</a:t>
            </a:r>
          </a:p>
        </p:txBody>
      </p:sp>
      <p:sp>
        <p:nvSpPr>
          <p:cNvPr id="55302"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530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375" y="1447801"/>
            <a:ext cx="7056438"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38394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7348"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7349"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7350"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7351"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7352"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7353"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7354" name="Line 9"/>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5" name="Line 10"/>
          <p:cNvSpPr>
            <a:spLocks noChangeShapeType="1"/>
          </p:cNvSpPr>
          <p:nvPr/>
        </p:nvSpPr>
        <p:spPr bwMode="auto">
          <a:xfrm>
            <a:off x="1982788" y="4724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6" name="Rectangle 11"/>
          <p:cNvSpPr>
            <a:spLocks noChangeArrowheads="1"/>
          </p:cNvSpPr>
          <p:nvPr/>
        </p:nvSpPr>
        <p:spPr bwMode="auto">
          <a:xfrm>
            <a:off x="2019300" y="3063875"/>
            <a:ext cx="8077200" cy="156966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A complete sine wave in the time domain can be represented by one single spike in the frequency domain.</a:t>
            </a:r>
          </a:p>
        </p:txBody>
      </p:sp>
      <p:grpSp>
        <p:nvGrpSpPr>
          <p:cNvPr id="57357" name="Group 12"/>
          <p:cNvGrpSpPr>
            <a:grpSpLocks/>
          </p:cNvGrpSpPr>
          <p:nvPr/>
        </p:nvGrpSpPr>
        <p:grpSpPr bwMode="auto">
          <a:xfrm>
            <a:off x="1981200" y="2286000"/>
            <a:ext cx="1143000" cy="566738"/>
            <a:chOff x="1200" y="1248"/>
            <a:chExt cx="720" cy="357"/>
          </a:xfrm>
        </p:grpSpPr>
        <p:pic>
          <p:nvPicPr>
            <p:cNvPr id="5735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59"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extLst>
      <p:ext uri="{BB962C8B-B14F-4D97-AF65-F5344CB8AC3E}">
        <p14:creationId xmlns:p14="http://schemas.microsoft.com/office/powerpoint/2010/main" val="26227094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9396"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59397" name="Group 4"/>
          <p:cNvGrpSpPr>
            <a:grpSpLocks/>
          </p:cNvGrpSpPr>
          <p:nvPr/>
        </p:nvGrpSpPr>
        <p:grpSpPr bwMode="auto">
          <a:xfrm>
            <a:off x="2014539" y="773113"/>
            <a:ext cx="738187" cy="474662"/>
            <a:chOff x="309" y="487"/>
            <a:chExt cx="465" cy="299"/>
          </a:xfrm>
        </p:grpSpPr>
        <p:sp>
          <p:nvSpPr>
            <p:cNvPr id="59404"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9405"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59398"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9399"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9400"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9401"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59402" name="Rectangle 11"/>
          <p:cNvSpPr>
            <a:spLocks noChangeArrowheads="1"/>
          </p:cNvSpPr>
          <p:nvPr/>
        </p:nvSpPr>
        <p:spPr bwMode="auto">
          <a:xfrm>
            <a:off x="1752600" y="14478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latin typeface="Arial" panose="020B0604020202020204" pitchFamily="34" charset="0"/>
              </a:rPr>
              <a:t>The frequency domain is more compact and useful when we are dealing with more than one sine wave. For example, Figure 3.8 shows three sine waves, each with different amplitude and frequency. All can be represented by three spikes in the frequency domain.</a:t>
            </a:r>
            <a:endParaRPr lang="en-US" altLang="en-US" baseline="0"/>
          </a:p>
        </p:txBody>
      </p:sp>
      <p:sp>
        <p:nvSpPr>
          <p:cNvPr id="59403" name="Text Box 12"/>
          <p:cNvSpPr txBox="1">
            <a:spLocks noChangeArrowheads="1"/>
          </p:cNvSpPr>
          <p:nvPr/>
        </p:nvSpPr>
        <p:spPr bwMode="auto">
          <a:xfrm>
            <a:off x="2667001" y="182564"/>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3.7</a:t>
            </a:r>
          </a:p>
        </p:txBody>
      </p:sp>
    </p:spTree>
    <p:extLst>
      <p:ext uri="{BB962C8B-B14F-4D97-AF65-F5344CB8AC3E}">
        <p14:creationId xmlns:p14="http://schemas.microsoft.com/office/powerpoint/2010/main" val="25490342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4"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5" name="Text Box 4"/>
          <p:cNvSpPr txBox="1">
            <a:spLocks noChangeArrowheads="1"/>
          </p:cNvSpPr>
          <p:nvPr/>
        </p:nvSpPr>
        <p:spPr bwMode="auto">
          <a:xfrm>
            <a:off x="1828801" y="381000"/>
            <a:ext cx="7891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3.8  </a:t>
            </a:r>
            <a:r>
              <a:rPr lang="en-US" altLang="en-US" sz="2000" baseline="0"/>
              <a:t>The time domain and frequency domain of three sine waves</a:t>
            </a:r>
          </a:p>
        </p:txBody>
      </p:sp>
      <p:sp>
        <p:nvSpPr>
          <p:cNvPr id="61446"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144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1981201"/>
            <a:ext cx="8583613" cy="315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91827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3492"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3493"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3494"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3495"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3496"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3497"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3498" name="Line 9"/>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99" name="Line 10"/>
          <p:cNvSpPr>
            <a:spLocks noChangeShapeType="1"/>
          </p:cNvSpPr>
          <p:nvPr/>
        </p:nvSpPr>
        <p:spPr bwMode="auto">
          <a:xfrm>
            <a:off x="1982788" y="5181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0" name="Rectangle 11"/>
          <p:cNvSpPr>
            <a:spLocks noChangeArrowheads="1"/>
          </p:cNvSpPr>
          <p:nvPr/>
        </p:nvSpPr>
        <p:spPr bwMode="auto">
          <a:xfrm>
            <a:off x="2019300" y="3063876"/>
            <a:ext cx="8077200" cy="206210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A single-frequency sine wave is not useful in data communications;</a:t>
            </a:r>
          </a:p>
          <a:p>
            <a:pPr algn="ctr"/>
            <a:r>
              <a:rPr lang="en-US" altLang="en-US" sz="3200" i="0" baseline="0">
                <a:latin typeface="Arial" panose="020B0604020202020204" pitchFamily="34" charset="0"/>
              </a:rPr>
              <a:t>we need to send a composite signal, a signal made of many simple sine waves.</a:t>
            </a:r>
          </a:p>
        </p:txBody>
      </p:sp>
      <p:grpSp>
        <p:nvGrpSpPr>
          <p:cNvPr id="63501" name="Group 12"/>
          <p:cNvGrpSpPr>
            <a:grpSpLocks/>
          </p:cNvGrpSpPr>
          <p:nvPr/>
        </p:nvGrpSpPr>
        <p:grpSpPr bwMode="auto">
          <a:xfrm>
            <a:off x="1981200" y="2362200"/>
            <a:ext cx="1143000" cy="566738"/>
            <a:chOff x="1200" y="1248"/>
            <a:chExt cx="720" cy="357"/>
          </a:xfrm>
        </p:grpSpPr>
        <p:pic>
          <p:nvPicPr>
            <p:cNvPr id="6350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503"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extLst>
      <p:ext uri="{BB962C8B-B14F-4D97-AF65-F5344CB8AC3E}">
        <p14:creationId xmlns:p14="http://schemas.microsoft.com/office/powerpoint/2010/main" val="12814363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5540"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5541"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5542"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5543"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5544"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5545"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5546" name="Line 9"/>
          <p:cNvSpPr>
            <a:spLocks noChangeShapeType="1"/>
          </p:cNvSpPr>
          <p:nvPr/>
        </p:nvSpPr>
        <p:spPr bwMode="auto">
          <a:xfrm>
            <a:off x="1981200" y="2286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7" name="Line 10"/>
          <p:cNvSpPr>
            <a:spLocks noChangeShapeType="1"/>
          </p:cNvSpPr>
          <p:nvPr/>
        </p:nvSpPr>
        <p:spPr bwMode="auto">
          <a:xfrm>
            <a:off x="1982788" y="5486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8" name="Rectangle 11"/>
          <p:cNvSpPr>
            <a:spLocks noChangeArrowheads="1"/>
          </p:cNvSpPr>
          <p:nvPr/>
        </p:nvSpPr>
        <p:spPr bwMode="auto">
          <a:xfrm>
            <a:off x="2019300" y="2378075"/>
            <a:ext cx="8077200" cy="30469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According to Fourier analysis, any composite signal is a combination of</a:t>
            </a:r>
          </a:p>
          <a:p>
            <a:pPr algn="ctr"/>
            <a:r>
              <a:rPr lang="en-US" altLang="en-US" sz="3200" i="0" baseline="0">
                <a:latin typeface="Arial" panose="020B0604020202020204" pitchFamily="34" charset="0"/>
              </a:rPr>
              <a:t>simple sine waves with different frequencies, amplitudes, and phases.</a:t>
            </a:r>
          </a:p>
          <a:p>
            <a:pPr algn="ctr"/>
            <a:r>
              <a:rPr lang="en-US" altLang="en-US" sz="3200" i="0" baseline="0">
                <a:latin typeface="Arial" panose="020B0604020202020204" pitchFamily="34" charset="0"/>
              </a:rPr>
              <a:t>Fourier analysis is discussed in Appendix C.</a:t>
            </a:r>
          </a:p>
        </p:txBody>
      </p:sp>
      <p:grpSp>
        <p:nvGrpSpPr>
          <p:cNvPr id="65549" name="Group 12"/>
          <p:cNvGrpSpPr>
            <a:grpSpLocks/>
          </p:cNvGrpSpPr>
          <p:nvPr/>
        </p:nvGrpSpPr>
        <p:grpSpPr bwMode="auto">
          <a:xfrm>
            <a:off x="1981200" y="1676400"/>
            <a:ext cx="1143000" cy="566738"/>
            <a:chOff x="1200" y="1248"/>
            <a:chExt cx="720" cy="357"/>
          </a:xfrm>
        </p:grpSpPr>
        <p:pic>
          <p:nvPicPr>
            <p:cNvPr id="6555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51"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extLst>
      <p:ext uri="{BB962C8B-B14F-4D97-AF65-F5344CB8AC3E}">
        <p14:creationId xmlns:p14="http://schemas.microsoft.com/office/powerpoint/2010/main" val="21527373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7588"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7589"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7590"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7591"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7592"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7593"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7594" name="Line 9"/>
          <p:cNvSpPr>
            <a:spLocks noChangeShapeType="1"/>
          </p:cNvSpPr>
          <p:nvPr/>
        </p:nvSpPr>
        <p:spPr bwMode="auto">
          <a:xfrm>
            <a:off x="1981200" y="2133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5" name="Line 10"/>
          <p:cNvSpPr>
            <a:spLocks noChangeShapeType="1"/>
          </p:cNvSpPr>
          <p:nvPr/>
        </p:nvSpPr>
        <p:spPr bwMode="auto">
          <a:xfrm>
            <a:off x="1982788" y="5791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6" name="Rectangle 11"/>
          <p:cNvSpPr>
            <a:spLocks noChangeArrowheads="1"/>
          </p:cNvSpPr>
          <p:nvPr/>
        </p:nvSpPr>
        <p:spPr bwMode="auto">
          <a:xfrm>
            <a:off x="2019300" y="2225675"/>
            <a:ext cx="8077200" cy="353943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If the composite signal is periodic, the decomposition gives a series of signals with discrete frequencies; </a:t>
            </a:r>
            <a:br>
              <a:rPr lang="en-US" altLang="en-US" sz="3200" i="0" baseline="0">
                <a:latin typeface="Arial" panose="020B0604020202020204" pitchFamily="34" charset="0"/>
              </a:rPr>
            </a:br>
            <a:r>
              <a:rPr lang="en-US" altLang="en-US" sz="3200" i="0" baseline="0">
                <a:latin typeface="Arial" panose="020B0604020202020204" pitchFamily="34" charset="0"/>
              </a:rPr>
              <a:t>if the composite signal is nonperiodic, the decomposition gives a combination of sine waves with continuous frequencies.</a:t>
            </a:r>
          </a:p>
        </p:txBody>
      </p:sp>
      <p:grpSp>
        <p:nvGrpSpPr>
          <p:cNvPr id="67597" name="Group 12"/>
          <p:cNvGrpSpPr>
            <a:grpSpLocks/>
          </p:cNvGrpSpPr>
          <p:nvPr/>
        </p:nvGrpSpPr>
        <p:grpSpPr bwMode="auto">
          <a:xfrm>
            <a:off x="1981200" y="1447800"/>
            <a:ext cx="1143000" cy="566738"/>
            <a:chOff x="1200" y="1248"/>
            <a:chExt cx="720" cy="357"/>
          </a:xfrm>
        </p:grpSpPr>
        <p:pic>
          <p:nvPicPr>
            <p:cNvPr id="6759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599"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extLst>
      <p:ext uri="{BB962C8B-B14F-4D97-AF65-F5344CB8AC3E}">
        <p14:creationId xmlns:p14="http://schemas.microsoft.com/office/powerpoint/2010/main" val="31445447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9636"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69637" name="Group 4"/>
          <p:cNvGrpSpPr>
            <a:grpSpLocks/>
          </p:cNvGrpSpPr>
          <p:nvPr/>
        </p:nvGrpSpPr>
        <p:grpSpPr bwMode="auto">
          <a:xfrm>
            <a:off x="2014539" y="773113"/>
            <a:ext cx="738187" cy="474662"/>
            <a:chOff x="309" y="487"/>
            <a:chExt cx="465" cy="299"/>
          </a:xfrm>
        </p:grpSpPr>
        <p:sp>
          <p:nvSpPr>
            <p:cNvPr id="69644"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9645"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69638"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9639"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9640"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9641"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69642" name="Rectangle 11"/>
          <p:cNvSpPr>
            <a:spLocks noChangeArrowheads="1"/>
          </p:cNvSpPr>
          <p:nvPr/>
        </p:nvSpPr>
        <p:spPr bwMode="auto">
          <a:xfrm>
            <a:off x="1752600" y="14478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Figure 3.9 shows a periodic composite signal with frequency f. This type of signal is not typical of those found in data communications. We can consider it to be three alarm systems, each with a different frequency. The analysis of this signal can give us a good understanding of how to decompose signals.</a:t>
            </a:r>
          </a:p>
        </p:txBody>
      </p:sp>
      <p:sp>
        <p:nvSpPr>
          <p:cNvPr id="69643" name="Text Box 12"/>
          <p:cNvSpPr txBox="1">
            <a:spLocks noChangeArrowheads="1"/>
          </p:cNvSpPr>
          <p:nvPr/>
        </p:nvSpPr>
        <p:spPr bwMode="auto">
          <a:xfrm>
            <a:off x="2667001" y="182564"/>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3.8</a:t>
            </a:r>
          </a:p>
        </p:txBody>
      </p:sp>
    </p:spTree>
    <p:extLst>
      <p:ext uri="{BB962C8B-B14F-4D97-AF65-F5344CB8AC3E}">
        <p14:creationId xmlns:p14="http://schemas.microsoft.com/office/powerpoint/2010/main" val="15051469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Line 2"/>
          <p:cNvSpPr>
            <a:spLocks noChangeShapeType="1"/>
          </p:cNvSpPr>
          <p:nvPr/>
        </p:nvSpPr>
        <p:spPr bwMode="auto">
          <a:xfrm>
            <a:off x="1676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84" name="Line 3"/>
          <p:cNvSpPr>
            <a:spLocks noChangeShapeType="1"/>
          </p:cNvSpPr>
          <p:nvPr/>
        </p:nvSpPr>
        <p:spPr bwMode="auto">
          <a:xfrm>
            <a:off x="1676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85" name="Text Box 4"/>
          <p:cNvSpPr txBox="1">
            <a:spLocks noChangeArrowheads="1"/>
          </p:cNvSpPr>
          <p:nvPr/>
        </p:nvSpPr>
        <p:spPr bwMode="auto">
          <a:xfrm>
            <a:off x="1828800" y="457200"/>
            <a:ext cx="453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3.9  </a:t>
            </a:r>
            <a:r>
              <a:rPr lang="en-US" altLang="en-US" sz="2000" baseline="0"/>
              <a:t>A composite periodic signal</a:t>
            </a:r>
          </a:p>
        </p:txBody>
      </p:sp>
      <p:sp>
        <p:nvSpPr>
          <p:cNvPr id="71686"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168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4" y="1981200"/>
            <a:ext cx="8491537" cy="307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65712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Line 2"/>
          <p:cNvSpPr>
            <a:spLocks noChangeShapeType="1"/>
          </p:cNvSpPr>
          <p:nvPr/>
        </p:nvSpPr>
        <p:spPr bwMode="auto">
          <a:xfrm>
            <a:off x="1676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2"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3" name="Text Box 4"/>
          <p:cNvSpPr txBox="1">
            <a:spLocks noChangeArrowheads="1"/>
          </p:cNvSpPr>
          <p:nvPr/>
        </p:nvSpPr>
        <p:spPr bwMode="auto">
          <a:xfrm>
            <a:off x="1828800" y="152400"/>
            <a:ext cx="81803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3.10  </a:t>
            </a:r>
            <a:r>
              <a:rPr lang="en-US" altLang="en-US" sz="2000" baseline="0"/>
              <a:t>Decomposition of a composite periodic signal in the time and</a:t>
            </a:r>
            <a:br>
              <a:rPr lang="en-US" altLang="en-US" sz="2000" baseline="0"/>
            </a:br>
            <a:r>
              <a:rPr lang="en-US" altLang="en-US" sz="2000" baseline="0"/>
              <a:t>                          frequency domains</a:t>
            </a:r>
          </a:p>
        </p:txBody>
      </p:sp>
      <p:sp>
        <p:nvSpPr>
          <p:cNvPr id="73734"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373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800" y="1476376"/>
            <a:ext cx="7340600"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2083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bwMode="auto">
          <a:xfrm>
            <a:off x="1981200" y="274638"/>
            <a:ext cx="82296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eaLnBrk="1" hangingPunct="1"/>
            <a:r>
              <a:rPr lang="en-GB" altLang="zh-CN" sz="2400">
                <a:solidFill>
                  <a:srgbClr val="FF3300"/>
                </a:solidFill>
              </a:rPr>
              <a:t>Introduction to communications</a:t>
            </a:r>
            <a:r>
              <a:rPr lang="en-GB" altLang="en-US" sz="2400">
                <a:solidFill>
                  <a:srgbClr val="FF3300"/>
                </a:solidFill>
              </a:rPr>
              <a:t/>
            </a:r>
            <a:br>
              <a:rPr lang="en-GB" altLang="en-US" sz="2400">
                <a:solidFill>
                  <a:srgbClr val="FF3300"/>
                </a:solidFill>
              </a:rPr>
            </a:br>
            <a:endParaRPr lang="en-US" altLang="en-US" sz="2400">
              <a:solidFill>
                <a:srgbClr val="FF3300"/>
              </a:solidFill>
            </a:endParaRPr>
          </a:p>
        </p:txBody>
      </p:sp>
      <p:sp>
        <p:nvSpPr>
          <p:cNvPr id="20484" name="Rectangle 3"/>
          <p:cNvSpPr>
            <a:spLocks noGrp="1" noChangeArrowheads="1"/>
          </p:cNvSpPr>
          <p:nvPr>
            <p:ph type="body" idx="1"/>
          </p:nvPr>
        </p:nvSpPr>
        <p:spPr>
          <a:xfrm>
            <a:off x="1847851" y="1052513"/>
            <a:ext cx="8424863" cy="5040312"/>
          </a:xfrm>
        </p:spPr>
        <p:txBody>
          <a:bodyPr/>
          <a:lstStyle/>
          <a:p>
            <a:pPr eaLnBrk="1" hangingPunct="1">
              <a:lnSpc>
                <a:spcPct val="90000"/>
              </a:lnSpc>
            </a:pPr>
            <a:r>
              <a:rPr lang="en-US" altLang="zh-CN" sz="2400">
                <a:ea typeface="SimSun" panose="02010600030101010101" pitchFamily="2" charset="-122"/>
              </a:rPr>
              <a:t>Historical review</a:t>
            </a:r>
          </a:p>
          <a:p>
            <a:pPr lvl="1" eaLnBrk="1" hangingPunct="1">
              <a:lnSpc>
                <a:spcPct val="90000"/>
              </a:lnSpc>
              <a:buClr>
                <a:srgbClr val="FF3300"/>
              </a:buClr>
              <a:buFont typeface="Wingdings" panose="05000000000000000000" pitchFamily="2" charset="2"/>
              <a:buChar char="Ø"/>
            </a:pPr>
            <a:r>
              <a:rPr lang="en-US" altLang="en-US" sz="2000"/>
              <a:t>Early history of wireless communication</a:t>
            </a:r>
            <a:r>
              <a:rPr lang="en-US" altLang="zh-CN" sz="2000">
                <a:ea typeface="SimSun" panose="02010600030101010101" pitchFamily="2" charset="-122"/>
              </a:rPr>
              <a:t> III</a:t>
            </a:r>
          </a:p>
          <a:p>
            <a:pPr lvl="2" eaLnBrk="1" hangingPunct="1">
              <a:lnSpc>
                <a:spcPct val="90000"/>
              </a:lnSpc>
            </a:pPr>
            <a:r>
              <a:rPr lang="en-US" altLang="en-US" sz="1800"/>
              <a:t>1986	C-Netz in Germany</a:t>
            </a:r>
          </a:p>
          <a:p>
            <a:pPr lvl="3" eaLnBrk="1" hangingPunct="1">
              <a:lnSpc>
                <a:spcPct val="90000"/>
              </a:lnSpc>
            </a:pPr>
            <a:r>
              <a:rPr lang="en-US" altLang="en-US" sz="1600"/>
              <a:t>analog voice transmission, 450MHz, hand-over possible, digital signaling, automatic location of mobile device</a:t>
            </a:r>
          </a:p>
          <a:p>
            <a:pPr lvl="3" eaLnBrk="1" hangingPunct="1">
              <a:lnSpc>
                <a:spcPct val="90000"/>
              </a:lnSpc>
            </a:pPr>
            <a:r>
              <a:rPr lang="en-US" altLang="en-US" sz="1600"/>
              <a:t>Was in use until 2000, services: FAX, modem, X.25, e-mail, 98% coverage</a:t>
            </a:r>
          </a:p>
          <a:p>
            <a:pPr lvl="2" eaLnBrk="1" hangingPunct="1">
              <a:lnSpc>
                <a:spcPct val="90000"/>
              </a:lnSpc>
            </a:pPr>
            <a:r>
              <a:rPr lang="en-US" altLang="en-US" sz="1800"/>
              <a:t>1991	Specification of DECT</a:t>
            </a:r>
          </a:p>
          <a:p>
            <a:pPr lvl="3" eaLnBrk="1" hangingPunct="1">
              <a:lnSpc>
                <a:spcPct val="90000"/>
              </a:lnSpc>
            </a:pPr>
            <a:r>
              <a:rPr lang="en-US" altLang="en-US" sz="1600"/>
              <a:t>Digital European Cordless Telephone (today: Digital Enhanced Cordless Telecommunications)</a:t>
            </a:r>
          </a:p>
          <a:p>
            <a:pPr lvl="3" eaLnBrk="1" hangingPunct="1">
              <a:lnSpc>
                <a:spcPct val="90000"/>
              </a:lnSpc>
            </a:pPr>
            <a:r>
              <a:rPr lang="en-US" altLang="en-US" sz="1600"/>
              <a:t>1880-1900MHz, ~100-500m range, 120 duplex channels, 1.2Mbit/s data transmission, voice encryption, authentication, up to several 10000 user/km</a:t>
            </a:r>
            <a:r>
              <a:rPr lang="en-US" altLang="en-US" sz="1600" baseline="30000"/>
              <a:t>2</a:t>
            </a:r>
            <a:r>
              <a:rPr lang="en-US" altLang="en-US" sz="1600"/>
              <a:t>, used in more than 50 countries</a:t>
            </a:r>
          </a:p>
          <a:p>
            <a:pPr lvl="2" eaLnBrk="1" hangingPunct="1">
              <a:lnSpc>
                <a:spcPct val="90000"/>
              </a:lnSpc>
            </a:pPr>
            <a:r>
              <a:rPr lang="en-US" altLang="en-US" sz="1800"/>
              <a:t>1992	Start of GSM</a:t>
            </a:r>
          </a:p>
          <a:p>
            <a:pPr lvl="3" eaLnBrk="1" hangingPunct="1">
              <a:lnSpc>
                <a:spcPct val="90000"/>
              </a:lnSpc>
            </a:pPr>
            <a:r>
              <a:rPr lang="en-US" altLang="en-US" sz="1600"/>
              <a:t>in D as D1 and D2, fully digital, 900MHz, 124 channels</a:t>
            </a:r>
          </a:p>
          <a:p>
            <a:pPr lvl="3" eaLnBrk="1" hangingPunct="1">
              <a:lnSpc>
                <a:spcPct val="90000"/>
              </a:lnSpc>
            </a:pPr>
            <a:r>
              <a:rPr lang="en-US" altLang="en-US" sz="1600"/>
              <a:t>automatic location, hand-over, cellular</a:t>
            </a:r>
          </a:p>
          <a:p>
            <a:pPr lvl="3" eaLnBrk="1" hangingPunct="1">
              <a:lnSpc>
                <a:spcPct val="90000"/>
              </a:lnSpc>
            </a:pPr>
            <a:r>
              <a:rPr lang="en-US" altLang="en-US" sz="1600"/>
              <a:t>roaming in Europe - now worldwide in more than 170 countries</a:t>
            </a:r>
          </a:p>
          <a:p>
            <a:pPr lvl="3" eaLnBrk="1" hangingPunct="1">
              <a:lnSpc>
                <a:spcPct val="90000"/>
              </a:lnSpc>
            </a:pPr>
            <a:r>
              <a:rPr lang="en-US" altLang="en-US" sz="1600"/>
              <a:t>services: data with 9.6kbit/s, FAX, voice, ...</a:t>
            </a:r>
          </a:p>
          <a:p>
            <a:pPr lvl="4" eaLnBrk="1" hangingPunct="1">
              <a:lnSpc>
                <a:spcPct val="90000"/>
              </a:lnSpc>
            </a:pPr>
            <a:endParaRPr lang="en-US" altLang="en-US" sz="1600"/>
          </a:p>
        </p:txBody>
      </p:sp>
    </p:spTree>
    <p:extLst>
      <p:ext uri="{BB962C8B-B14F-4D97-AF65-F5344CB8AC3E}">
        <p14:creationId xmlns:p14="http://schemas.microsoft.com/office/powerpoint/2010/main" val="10607924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5780"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75781" name="Group 4"/>
          <p:cNvGrpSpPr>
            <a:grpSpLocks/>
          </p:cNvGrpSpPr>
          <p:nvPr/>
        </p:nvGrpSpPr>
        <p:grpSpPr bwMode="auto">
          <a:xfrm>
            <a:off x="2014539" y="773113"/>
            <a:ext cx="738187" cy="474662"/>
            <a:chOff x="309" y="487"/>
            <a:chExt cx="465" cy="299"/>
          </a:xfrm>
        </p:grpSpPr>
        <p:sp>
          <p:nvSpPr>
            <p:cNvPr id="75788"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5789"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75782"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5783"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5784"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5785"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75786" name="Rectangle 11"/>
          <p:cNvSpPr>
            <a:spLocks noChangeArrowheads="1"/>
          </p:cNvSpPr>
          <p:nvPr/>
        </p:nvSpPr>
        <p:spPr bwMode="auto">
          <a:xfrm>
            <a:off x="1752600" y="14478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Figure 3.11 shows a nonperiodic composite signal. It can be the signal created by a microphone or a telephone set when a word or two is pronounced. In this case, the composite signal cannot be periodic, because that implies that we are repeating the same word or words with exactly the same tone.</a:t>
            </a:r>
          </a:p>
        </p:txBody>
      </p:sp>
      <p:sp>
        <p:nvSpPr>
          <p:cNvPr id="75787" name="Text Box 12"/>
          <p:cNvSpPr txBox="1">
            <a:spLocks noChangeArrowheads="1"/>
          </p:cNvSpPr>
          <p:nvPr/>
        </p:nvSpPr>
        <p:spPr bwMode="auto">
          <a:xfrm>
            <a:off x="2667001" y="182564"/>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3.9</a:t>
            </a:r>
          </a:p>
        </p:txBody>
      </p:sp>
    </p:spTree>
    <p:extLst>
      <p:ext uri="{BB962C8B-B14F-4D97-AF65-F5344CB8AC3E}">
        <p14:creationId xmlns:p14="http://schemas.microsoft.com/office/powerpoint/2010/main" val="40165912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28"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29" name="Text Box 4"/>
          <p:cNvSpPr txBox="1">
            <a:spLocks noChangeArrowheads="1"/>
          </p:cNvSpPr>
          <p:nvPr/>
        </p:nvSpPr>
        <p:spPr bwMode="auto">
          <a:xfrm>
            <a:off x="1828801" y="762000"/>
            <a:ext cx="7726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3.11  </a:t>
            </a:r>
            <a:r>
              <a:rPr lang="en-US" altLang="en-US" sz="2000" baseline="0"/>
              <a:t>The time and frequency domains of a nonperiodic signal</a:t>
            </a:r>
          </a:p>
        </p:txBody>
      </p:sp>
      <p:sp>
        <p:nvSpPr>
          <p:cNvPr id="77830"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783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1514" y="2325688"/>
            <a:ext cx="8345487" cy="262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60660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9876"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9877"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9878"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9879"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9880"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9881"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9882" name="Line 9"/>
          <p:cNvSpPr>
            <a:spLocks noChangeShapeType="1"/>
          </p:cNvSpPr>
          <p:nvPr/>
        </p:nvSpPr>
        <p:spPr bwMode="auto">
          <a:xfrm>
            <a:off x="1981200" y="2590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3" name="Line 10"/>
          <p:cNvSpPr>
            <a:spLocks noChangeShapeType="1"/>
          </p:cNvSpPr>
          <p:nvPr/>
        </p:nvSpPr>
        <p:spPr bwMode="auto">
          <a:xfrm>
            <a:off x="1982788" y="4800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4" name="Rectangle 11"/>
          <p:cNvSpPr>
            <a:spLocks noChangeArrowheads="1"/>
          </p:cNvSpPr>
          <p:nvPr/>
        </p:nvSpPr>
        <p:spPr bwMode="auto">
          <a:xfrm>
            <a:off x="2019300" y="2682876"/>
            <a:ext cx="8077200" cy="206210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The bandwidth of a composite signal is the difference between the</a:t>
            </a:r>
          </a:p>
          <a:p>
            <a:pPr algn="ctr"/>
            <a:r>
              <a:rPr lang="en-US" altLang="en-US" sz="3200" i="0" baseline="0">
                <a:latin typeface="Arial" panose="020B0604020202020204" pitchFamily="34" charset="0"/>
              </a:rPr>
              <a:t>highest and the lowest frequencies contained in that signal.</a:t>
            </a:r>
          </a:p>
        </p:txBody>
      </p:sp>
      <p:grpSp>
        <p:nvGrpSpPr>
          <p:cNvPr id="79885" name="Group 12"/>
          <p:cNvGrpSpPr>
            <a:grpSpLocks/>
          </p:cNvGrpSpPr>
          <p:nvPr/>
        </p:nvGrpSpPr>
        <p:grpSpPr bwMode="auto">
          <a:xfrm>
            <a:off x="1981200" y="1981200"/>
            <a:ext cx="1143000" cy="566738"/>
            <a:chOff x="1200" y="1248"/>
            <a:chExt cx="720" cy="357"/>
          </a:xfrm>
        </p:grpSpPr>
        <p:pic>
          <p:nvPicPr>
            <p:cNvPr id="7988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887"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extLst>
      <p:ext uri="{BB962C8B-B14F-4D97-AF65-F5344CB8AC3E}">
        <p14:creationId xmlns:p14="http://schemas.microsoft.com/office/powerpoint/2010/main" val="39721687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Line 2"/>
          <p:cNvSpPr>
            <a:spLocks noChangeShapeType="1"/>
          </p:cNvSpPr>
          <p:nvPr/>
        </p:nvSpPr>
        <p:spPr bwMode="auto">
          <a:xfrm>
            <a:off x="1676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24" name="Line 3"/>
          <p:cNvSpPr>
            <a:spLocks noChangeShapeType="1"/>
          </p:cNvSpPr>
          <p:nvPr/>
        </p:nvSpPr>
        <p:spPr bwMode="auto">
          <a:xfrm>
            <a:off x="1676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25" name="Text Box 4"/>
          <p:cNvSpPr txBox="1">
            <a:spLocks noChangeArrowheads="1"/>
          </p:cNvSpPr>
          <p:nvPr/>
        </p:nvSpPr>
        <p:spPr bwMode="auto">
          <a:xfrm>
            <a:off x="1828801" y="304800"/>
            <a:ext cx="8240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3.12  </a:t>
            </a:r>
            <a:r>
              <a:rPr lang="en-US" altLang="en-US" sz="2000" baseline="0"/>
              <a:t>The bandwidth of periodic and nonperiodic composite signals</a:t>
            </a:r>
          </a:p>
        </p:txBody>
      </p:sp>
      <p:sp>
        <p:nvSpPr>
          <p:cNvPr id="81926"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192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150" y="1090614"/>
            <a:ext cx="6115050" cy="500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38665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3972"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83973" name="Group 4"/>
          <p:cNvGrpSpPr>
            <a:grpSpLocks/>
          </p:cNvGrpSpPr>
          <p:nvPr/>
        </p:nvGrpSpPr>
        <p:grpSpPr bwMode="auto">
          <a:xfrm>
            <a:off x="2014539" y="773113"/>
            <a:ext cx="738187" cy="474662"/>
            <a:chOff x="309" y="487"/>
            <a:chExt cx="465" cy="299"/>
          </a:xfrm>
        </p:grpSpPr>
        <p:sp>
          <p:nvSpPr>
            <p:cNvPr id="83982"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3983"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83974"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3975"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3976"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3977"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83978" name="Rectangle 11"/>
          <p:cNvSpPr>
            <a:spLocks noChangeArrowheads="1"/>
          </p:cNvSpPr>
          <p:nvPr/>
        </p:nvSpPr>
        <p:spPr bwMode="auto">
          <a:xfrm>
            <a:off x="1752600" y="12954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If a periodic signal is decomposed into five sine waves with frequencies of 100, 300, 500, 700, and 900 Hz, what is its bandwidth? Draw the spectrum, assuming all components have a maximum amplitude of 10 V.</a:t>
            </a:r>
          </a:p>
          <a:p>
            <a:pPr algn="just"/>
            <a:r>
              <a:rPr lang="en-US" altLang="en-US" baseline="0">
                <a:solidFill>
                  <a:schemeClr val="hlink"/>
                </a:solidFill>
              </a:rPr>
              <a:t>Solution</a:t>
            </a:r>
          </a:p>
          <a:p>
            <a:pPr algn="just"/>
            <a:r>
              <a:rPr lang="en-US" altLang="en-US" baseline="0"/>
              <a:t>Let </a:t>
            </a:r>
            <a:r>
              <a:rPr lang="en-US" altLang="en-US" baseline="0">
                <a:solidFill>
                  <a:schemeClr val="hlink"/>
                </a:solidFill>
              </a:rPr>
              <a:t>f</a:t>
            </a:r>
            <a:r>
              <a:rPr lang="en-US" altLang="en-US" baseline="-14000">
                <a:solidFill>
                  <a:schemeClr val="hlink"/>
                </a:solidFill>
              </a:rPr>
              <a:t>h</a:t>
            </a:r>
            <a:r>
              <a:rPr lang="en-US" altLang="en-US" baseline="0"/>
              <a:t> be the highest frequency, </a:t>
            </a:r>
            <a:r>
              <a:rPr lang="en-US" altLang="en-US" baseline="0">
                <a:solidFill>
                  <a:schemeClr val="hlink"/>
                </a:solidFill>
              </a:rPr>
              <a:t>f</a:t>
            </a:r>
            <a:r>
              <a:rPr lang="en-US" altLang="en-US" baseline="-14000">
                <a:solidFill>
                  <a:schemeClr val="hlink"/>
                </a:solidFill>
              </a:rPr>
              <a:t>l</a:t>
            </a:r>
            <a:r>
              <a:rPr lang="en-US" altLang="en-US" baseline="0"/>
              <a:t> the lowest frequency, and </a:t>
            </a:r>
            <a:r>
              <a:rPr lang="en-US" altLang="en-US" baseline="0">
                <a:solidFill>
                  <a:schemeClr val="hlink"/>
                </a:solidFill>
              </a:rPr>
              <a:t>B</a:t>
            </a:r>
            <a:r>
              <a:rPr lang="en-US" altLang="en-US" baseline="0"/>
              <a:t> the bandwidth. Then</a:t>
            </a:r>
          </a:p>
        </p:txBody>
      </p:sp>
      <p:sp>
        <p:nvSpPr>
          <p:cNvPr id="83979"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3.10</a:t>
            </a:r>
          </a:p>
        </p:txBody>
      </p:sp>
      <p:pic>
        <p:nvPicPr>
          <p:cNvPr id="8398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3539" y="4692650"/>
            <a:ext cx="3843337" cy="458788"/>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981" name="Rectangle 15"/>
          <p:cNvSpPr>
            <a:spLocks noChangeArrowheads="1"/>
          </p:cNvSpPr>
          <p:nvPr/>
        </p:nvSpPr>
        <p:spPr bwMode="auto">
          <a:xfrm>
            <a:off x="1752600" y="54102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The spectrum has only five spikes, at 100, 300, 500, 700, and 900 Hz (see Figure 3.13).</a:t>
            </a:r>
          </a:p>
        </p:txBody>
      </p:sp>
    </p:spTree>
    <p:extLst>
      <p:ext uri="{BB962C8B-B14F-4D97-AF65-F5344CB8AC3E}">
        <p14:creationId xmlns:p14="http://schemas.microsoft.com/office/powerpoint/2010/main" val="30144575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Line 2"/>
          <p:cNvSpPr>
            <a:spLocks noChangeShapeType="1"/>
          </p:cNvSpPr>
          <p:nvPr/>
        </p:nvSpPr>
        <p:spPr bwMode="auto">
          <a:xfrm>
            <a:off x="1676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0" name="Line 3"/>
          <p:cNvSpPr>
            <a:spLocks noChangeShapeType="1"/>
          </p:cNvSpPr>
          <p:nvPr/>
        </p:nvSpPr>
        <p:spPr bwMode="auto">
          <a:xfrm>
            <a:off x="1676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1" name="Text Box 4"/>
          <p:cNvSpPr txBox="1">
            <a:spLocks noChangeArrowheads="1"/>
          </p:cNvSpPr>
          <p:nvPr/>
        </p:nvSpPr>
        <p:spPr bwMode="auto">
          <a:xfrm>
            <a:off x="1828801" y="457200"/>
            <a:ext cx="5256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3.13  </a:t>
            </a:r>
            <a:r>
              <a:rPr lang="en-US" altLang="en-US" sz="2000" baseline="0"/>
              <a:t>The bandwidth for Example 3.10</a:t>
            </a:r>
          </a:p>
        </p:txBody>
      </p:sp>
      <p:sp>
        <p:nvSpPr>
          <p:cNvPr id="86022"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02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8275" y="2430463"/>
            <a:ext cx="6929438"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13720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8068"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88069" name="Group 4"/>
          <p:cNvGrpSpPr>
            <a:grpSpLocks/>
          </p:cNvGrpSpPr>
          <p:nvPr/>
        </p:nvGrpSpPr>
        <p:grpSpPr bwMode="auto">
          <a:xfrm>
            <a:off x="2014539" y="773113"/>
            <a:ext cx="738187" cy="474662"/>
            <a:chOff x="309" y="487"/>
            <a:chExt cx="465" cy="299"/>
          </a:xfrm>
        </p:grpSpPr>
        <p:sp>
          <p:nvSpPr>
            <p:cNvPr id="88078"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8079"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88070"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8071"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8072"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8073"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88074" name="Rectangle 11"/>
          <p:cNvSpPr>
            <a:spLocks noChangeArrowheads="1"/>
          </p:cNvSpPr>
          <p:nvPr/>
        </p:nvSpPr>
        <p:spPr bwMode="auto">
          <a:xfrm>
            <a:off x="1752600" y="12954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A periodic signal has a bandwidth of 20 Hz. The highest frequency is 60 Hz. What is the lowest frequency? Draw the spectrum if the signal contains all frequencies of the same amplitude.</a:t>
            </a:r>
          </a:p>
          <a:p>
            <a:pPr algn="just"/>
            <a:r>
              <a:rPr lang="en-US" altLang="en-US" baseline="0">
                <a:solidFill>
                  <a:schemeClr val="hlink"/>
                </a:solidFill>
              </a:rPr>
              <a:t>Solution</a:t>
            </a:r>
          </a:p>
          <a:p>
            <a:pPr algn="just"/>
            <a:r>
              <a:rPr lang="en-US" altLang="en-US" baseline="0"/>
              <a:t>Let </a:t>
            </a:r>
            <a:r>
              <a:rPr lang="en-US" altLang="en-US" baseline="0">
                <a:solidFill>
                  <a:schemeClr val="hlink"/>
                </a:solidFill>
              </a:rPr>
              <a:t>f</a:t>
            </a:r>
            <a:r>
              <a:rPr lang="en-US" altLang="en-US" baseline="-25000">
                <a:solidFill>
                  <a:schemeClr val="hlink"/>
                </a:solidFill>
              </a:rPr>
              <a:t>h</a:t>
            </a:r>
            <a:r>
              <a:rPr lang="en-US" altLang="en-US" baseline="0"/>
              <a:t> be the highest frequency, </a:t>
            </a:r>
            <a:r>
              <a:rPr lang="en-US" altLang="en-US" baseline="0">
                <a:solidFill>
                  <a:schemeClr val="hlink"/>
                </a:solidFill>
              </a:rPr>
              <a:t>f</a:t>
            </a:r>
            <a:r>
              <a:rPr lang="en-US" altLang="en-US" baseline="-25000">
                <a:solidFill>
                  <a:schemeClr val="hlink"/>
                </a:solidFill>
              </a:rPr>
              <a:t>l</a:t>
            </a:r>
            <a:r>
              <a:rPr lang="en-US" altLang="en-US" baseline="0"/>
              <a:t> the lowest frequency, and </a:t>
            </a:r>
            <a:r>
              <a:rPr lang="en-US" altLang="en-US" baseline="0">
                <a:solidFill>
                  <a:schemeClr val="hlink"/>
                </a:solidFill>
              </a:rPr>
              <a:t>B</a:t>
            </a:r>
            <a:r>
              <a:rPr lang="en-US" altLang="en-US" baseline="0"/>
              <a:t> the bandwidth. Then</a:t>
            </a:r>
          </a:p>
        </p:txBody>
      </p:sp>
      <p:sp>
        <p:nvSpPr>
          <p:cNvPr id="88075"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3.11</a:t>
            </a:r>
          </a:p>
        </p:txBody>
      </p:sp>
      <p:pic>
        <p:nvPicPr>
          <p:cNvPr id="8807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626" y="4530726"/>
            <a:ext cx="6507163" cy="422275"/>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077" name="Rectangle 15"/>
          <p:cNvSpPr>
            <a:spLocks noChangeArrowheads="1"/>
          </p:cNvSpPr>
          <p:nvPr/>
        </p:nvSpPr>
        <p:spPr bwMode="auto">
          <a:xfrm>
            <a:off x="1752600" y="522605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The spectrum contains all integer frequencies. We show this by a series of spikes (see Figure 3.14).</a:t>
            </a:r>
          </a:p>
        </p:txBody>
      </p:sp>
    </p:spTree>
    <p:extLst>
      <p:ext uri="{BB962C8B-B14F-4D97-AF65-F5344CB8AC3E}">
        <p14:creationId xmlns:p14="http://schemas.microsoft.com/office/powerpoint/2010/main" val="31538965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1"/>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5A2F66C3-464F-450F-A0C0-07B91E38D1B5}" type="slidenum">
              <a:rPr lang="en-US" altLang="en-US" sz="2000" i="0" baseline="0">
                <a:latin typeface="Arial" panose="020B0604020202020204" pitchFamily="34" charset="0"/>
              </a:rPr>
              <a:pPr/>
              <a:t>57</a:t>
            </a:fld>
            <a:endParaRPr lang="en-US" altLang="en-US" sz="2000" i="0" baseline="0">
              <a:latin typeface="Arial" panose="020B0604020202020204" pitchFamily="34" charset="0"/>
            </a:endParaRPr>
          </a:p>
        </p:txBody>
      </p:sp>
      <p:sp>
        <p:nvSpPr>
          <p:cNvPr id="90115"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6"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7" name="Text Box 4"/>
          <p:cNvSpPr txBox="1">
            <a:spLocks noChangeArrowheads="1"/>
          </p:cNvSpPr>
          <p:nvPr/>
        </p:nvSpPr>
        <p:spPr bwMode="auto">
          <a:xfrm>
            <a:off x="1828801" y="762000"/>
            <a:ext cx="5256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3.14  </a:t>
            </a:r>
            <a:r>
              <a:rPr lang="en-US" altLang="en-US" sz="2000" baseline="0"/>
              <a:t>The bandwidth for Example 3.11</a:t>
            </a:r>
          </a:p>
        </p:txBody>
      </p:sp>
      <p:sp>
        <p:nvSpPr>
          <p:cNvPr id="90118"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9011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264" y="3003550"/>
            <a:ext cx="8034337"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9597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2164"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92165" name="Group 4"/>
          <p:cNvGrpSpPr>
            <a:grpSpLocks/>
          </p:cNvGrpSpPr>
          <p:nvPr/>
        </p:nvGrpSpPr>
        <p:grpSpPr bwMode="auto">
          <a:xfrm>
            <a:off x="2014539" y="773113"/>
            <a:ext cx="738187" cy="474662"/>
            <a:chOff x="309" y="487"/>
            <a:chExt cx="465" cy="299"/>
          </a:xfrm>
        </p:grpSpPr>
        <p:sp>
          <p:nvSpPr>
            <p:cNvPr id="92172"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2173"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92166"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2167"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2168"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2169"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92170" name="Rectangle 11"/>
          <p:cNvSpPr>
            <a:spLocks noChangeArrowheads="1"/>
          </p:cNvSpPr>
          <p:nvPr/>
        </p:nvSpPr>
        <p:spPr bwMode="auto">
          <a:xfrm>
            <a:off x="1752600" y="1447800"/>
            <a:ext cx="85344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A nonperiodic composite signal has a bandwidth of 200 kHz, with a middle frequency of 140 kHz and peak amplitude of 20 V. The two extreme frequencies have an amplitude of 0. Draw the frequency domain of the signal.</a:t>
            </a:r>
          </a:p>
          <a:p>
            <a:pPr algn="just"/>
            <a:endParaRPr lang="en-US" altLang="en-US" baseline="0"/>
          </a:p>
          <a:p>
            <a:pPr algn="just"/>
            <a:r>
              <a:rPr lang="en-US" altLang="en-US" baseline="0">
                <a:solidFill>
                  <a:schemeClr val="hlink"/>
                </a:solidFill>
              </a:rPr>
              <a:t>Solution</a:t>
            </a:r>
          </a:p>
          <a:p>
            <a:pPr algn="just"/>
            <a:r>
              <a:rPr lang="en-US" altLang="en-US" baseline="0"/>
              <a:t>The lowest frequency must be at 40 kHz and the highest at 240 kHz. Figure 3.15 shows the frequency domain and the bandwidth.</a:t>
            </a:r>
          </a:p>
        </p:txBody>
      </p:sp>
      <p:sp>
        <p:nvSpPr>
          <p:cNvPr id="92171"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3.12</a:t>
            </a:r>
          </a:p>
        </p:txBody>
      </p:sp>
    </p:spTree>
    <p:extLst>
      <p:ext uri="{BB962C8B-B14F-4D97-AF65-F5344CB8AC3E}">
        <p14:creationId xmlns:p14="http://schemas.microsoft.com/office/powerpoint/2010/main" val="1211841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2"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3" name="Text Box 4"/>
          <p:cNvSpPr txBox="1">
            <a:spLocks noChangeArrowheads="1"/>
          </p:cNvSpPr>
          <p:nvPr/>
        </p:nvSpPr>
        <p:spPr bwMode="auto">
          <a:xfrm>
            <a:off x="1828801" y="762000"/>
            <a:ext cx="5256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3.15  </a:t>
            </a:r>
            <a:r>
              <a:rPr lang="en-US" altLang="en-US" sz="2000" baseline="0"/>
              <a:t>The bandwidth for Example 3.12</a:t>
            </a:r>
          </a:p>
        </p:txBody>
      </p:sp>
      <p:sp>
        <p:nvSpPr>
          <p:cNvPr id="94214"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9421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428876"/>
            <a:ext cx="8135938"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06244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bwMode="auto">
          <a:xfrm>
            <a:off x="1981200" y="274638"/>
            <a:ext cx="82296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eaLnBrk="1" hangingPunct="1"/>
            <a:r>
              <a:rPr lang="en-GB" altLang="zh-CN" sz="2400">
                <a:solidFill>
                  <a:srgbClr val="FF3300"/>
                </a:solidFill>
              </a:rPr>
              <a:t>Introduction to communications</a:t>
            </a:r>
            <a:r>
              <a:rPr lang="en-GB" altLang="en-US" sz="2400">
                <a:solidFill>
                  <a:srgbClr val="FF3300"/>
                </a:solidFill>
              </a:rPr>
              <a:t/>
            </a:r>
            <a:br>
              <a:rPr lang="en-GB" altLang="en-US" sz="2400">
                <a:solidFill>
                  <a:srgbClr val="FF3300"/>
                </a:solidFill>
              </a:rPr>
            </a:br>
            <a:endParaRPr lang="en-US" altLang="en-US" sz="2400">
              <a:solidFill>
                <a:srgbClr val="FF3300"/>
              </a:solidFill>
            </a:endParaRPr>
          </a:p>
        </p:txBody>
      </p:sp>
      <p:sp>
        <p:nvSpPr>
          <p:cNvPr id="21508" name="Rectangle 3"/>
          <p:cNvSpPr>
            <a:spLocks noGrp="1" noChangeArrowheads="1"/>
          </p:cNvSpPr>
          <p:nvPr>
            <p:ph type="body" idx="1"/>
          </p:nvPr>
        </p:nvSpPr>
        <p:spPr>
          <a:xfrm>
            <a:off x="1847851" y="1052513"/>
            <a:ext cx="8424863" cy="5040312"/>
          </a:xfrm>
        </p:spPr>
        <p:txBody>
          <a:bodyPr/>
          <a:lstStyle/>
          <a:p>
            <a:pPr eaLnBrk="1" hangingPunct="1">
              <a:lnSpc>
                <a:spcPct val="90000"/>
              </a:lnSpc>
            </a:pPr>
            <a:r>
              <a:rPr lang="en-US" altLang="zh-CN" sz="2400">
                <a:ea typeface="SimSun" panose="02010600030101010101" pitchFamily="2" charset="-122"/>
              </a:rPr>
              <a:t>Historical review</a:t>
            </a:r>
          </a:p>
          <a:p>
            <a:pPr lvl="1" eaLnBrk="1" hangingPunct="1">
              <a:lnSpc>
                <a:spcPct val="90000"/>
              </a:lnSpc>
              <a:buClr>
                <a:srgbClr val="FF3300"/>
              </a:buClr>
              <a:buFont typeface="Wingdings" panose="05000000000000000000" pitchFamily="2" charset="2"/>
              <a:buChar char="Ø"/>
            </a:pPr>
            <a:r>
              <a:rPr lang="en-US" altLang="en-US" sz="2000"/>
              <a:t>Early history of wireless communication</a:t>
            </a:r>
            <a:r>
              <a:rPr lang="en-US" altLang="zh-CN" sz="2000">
                <a:ea typeface="SimSun" panose="02010600030101010101" pitchFamily="2" charset="-122"/>
              </a:rPr>
              <a:t> IV</a:t>
            </a:r>
          </a:p>
          <a:p>
            <a:pPr lvl="2" eaLnBrk="1" hangingPunct="1">
              <a:lnSpc>
                <a:spcPct val="90000"/>
              </a:lnSpc>
            </a:pPr>
            <a:r>
              <a:rPr lang="en-US" altLang="en-US" sz="1800"/>
              <a:t>1994	E-Netz in Germany</a:t>
            </a:r>
          </a:p>
          <a:p>
            <a:pPr lvl="3" eaLnBrk="1" hangingPunct="1">
              <a:lnSpc>
                <a:spcPct val="90000"/>
              </a:lnSpc>
            </a:pPr>
            <a:r>
              <a:rPr lang="en-US" altLang="en-US" sz="1600"/>
              <a:t>GSM with 1800MHz, smaller cells</a:t>
            </a:r>
          </a:p>
          <a:p>
            <a:pPr lvl="3" eaLnBrk="1" hangingPunct="1">
              <a:lnSpc>
                <a:spcPct val="90000"/>
              </a:lnSpc>
            </a:pPr>
            <a:r>
              <a:rPr lang="en-US" altLang="en-US" sz="1600"/>
              <a:t>As Eplus in D (1997 98% coverage of the </a:t>
            </a:r>
            <a:r>
              <a:rPr lang="en-US" altLang="en-US" sz="1600" i="1"/>
              <a:t>population</a:t>
            </a:r>
            <a:r>
              <a:rPr lang="en-US" altLang="en-US" sz="1600"/>
              <a:t>)</a:t>
            </a:r>
          </a:p>
          <a:p>
            <a:pPr lvl="2" eaLnBrk="1" hangingPunct="1">
              <a:lnSpc>
                <a:spcPct val="90000"/>
              </a:lnSpc>
            </a:pPr>
            <a:r>
              <a:rPr lang="en-US" altLang="en-US" sz="1800"/>
              <a:t>1996	HiperLAN (High Performance Radio Local Area Network)</a:t>
            </a:r>
          </a:p>
          <a:p>
            <a:pPr lvl="3" eaLnBrk="1" hangingPunct="1">
              <a:lnSpc>
                <a:spcPct val="90000"/>
              </a:lnSpc>
            </a:pPr>
            <a:r>
              <a:rPr lang="en-US" altLang="en-US" sz="1600"/>
              <a:t>ETSI, standardization of type 1: 5.15 - 5.30GHz, 23.5Mbit/s</a:t>
            </a:r>
          </a:p>
          <a:p>
            <a:pPr lvl="3" eaLnBrk="1" hangingPunct="1">
              <a:lnSpc>
                <a:spcPct val="90000"/>
              </a:lnSpc>
            </a:pPr>
            <a:r>
              <a:rPr lang="en-US" altLang="en-US" sz="1600"/>
              <a:t>recommendations for type 2 and 3 (both 5GHz) and 4 (17GHz) as wireless ATM-networks (up to 155Mbit/s)</a:t>
            </a:r>
          </a:p>
          <a:p>
            <a:pPr lvl="2" eaLnBrk="1" hangingPunct="1">
              <a:lnSpc>
                <a:spcPct val="90000"/>
              </a:lnSpc>
            </a:pPr>
            <a:r>
              <a:rPr lang="en-US" altLang="en-US" sz="1800"/>
              <a:t>1997	Wireless LAN - IEEE802.11</a:t>
            </a:r>
          </a:p>
          <a:p>
            <a:pPr lvl="3" eaLnBrk="1" hangingPunct="1">
              <a:lnSpc>
                <a:spcPct val="90000"/>
              </a:lnSpc>
            </a:pPr>
            <a:r>
              <a:rPr lang="en-US" altLang="en-US" sz="1600"/>
              <a:t>IEEE standard, 2.4 - 2.5GHz and infrared, 2Mbit/s</a:t>
            </a:r>
          </a:p>
          <a:p>
            <a:pPr lvl="3" eaLnBrk="1" hangingPunct="1">
              <a:lnSpc>
                <a:spcPct val="90000"/>
              </a:lnSpc>
            </a:pPr>
            <a:r>
              <a:rPr lang="en-US" altLang="en-US" sz="1600"/>
              <a:t>already many (proprietary) products available in the beginning</a:t>
            </a:r>
          </a:p>
          <a:p>
            <a:pPr lvl="2" eaLnBrk="1" hangingPunct="1">
              <a:lnSpc>
                <a:spcPct val="90000"/>
              </a:lnSpc>
            </a:pPr>
            <a:r>
              <a:rPr lang="en-US" altLang="en-US" sz="1800"/>
              <a:t>1998	Specification of GSM successors</a:t>
            </a:r>
          </a:p>
          <a:p>
            <a:pPr lvl="3" eaLnBrk="1" hangingPunct="1">
              <a:lnSpc>
                <a:spcPct val="90000"/>
              </a:lnSpc>
            </a:pPr>
            <a:r>
              <a:rPr lang="en-US" altLang="en-US" sz="1600"/>
              <a:t>for UMTS (Universal Mobile Telecommunication System) as European proposals for IMT-2000</a:t>
            </a:r>
            <a:endParaRPr lang="en-US" altLang="zh-CN" sz="1600">
              <a:ea typeface="SimSun" panose="02010600030101010101" pitchFamily="2" charset="-122"/>
            </a:endParaRPr>
          </a:p>
          <a:p>
            <a:pPr lvl="3" eaLnBrk="1" hangingPunct="1">
              <a:lnSpc>
                <a:spcPct val="90000"/>
              </a:lnSpc>
              <a:buFontTx/>
              <a:buNone/>
            </a:pPr>
            <a:r>
              <a:rPr lang="en-US" altLang="zh-CN" sz="1600">
                <a:ea typeface="SimSun" panose="02010600030101010101" pitchFamily="2" charset="-122"/>
              </a:rPr>
              <a:t>	</a:t>
            </a:r>
            <a:r>
              <a:rPr lang="en-US" altLang="en-US" sz="1600"/>
              <a:t>Iridium</a:t>
            </a:r>
          </a:p>
          <a:p>
            <a:pPr lvl="3" eaLnBrk="1" hangingPunct="1">
              <a:lnSpc>
                <a:spcPct val="90000"/>
              </a:lnSpc>
            </a:pPr>
            <a:r>
              <a:rPr lang="en-US" altLang="en-US" sz="1600"/>
              <a:t>66 satellites (+6 spare), 1.6GHz to the mobile phone</a:t>
            </a:r>
          </a:p>
        </p:txBody>
      </p:sp>
    </p:spTree>
    <p:extLst>
      <p:ext uri="{BB962C8B-B14F-4D97-AF65-F5344CB8AC3E}">
        <p14:creationId xmlns:p14="http://schemas.microsoft.com/office/powerpoint/2010/main" val="42293463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6260"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96261" name="Group 4"/>
          <p:cNvGrpSpPr>
            <a:grpSpLocks/>
          </p:cNvGrpSpPr>
          <p:nvPr/>
        </p:nvGrpSpPr>
        <p:grpSpPr bwMode="auto">
          <a:xfrm>
            <a:off x="2014539" y="773113"/>
            <a:ext cx="738187" cy="474662"/>
            <a:chOff x="309" y="487"/>
            <a:chExt cx="465" cy="299"/>
          </a:xfrm>
        </p:grpSpPr>
        <p:sp>
          <p:nvSpPr>
            <p:cNvPr id="96268"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6269"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96262"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6263"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6264"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6265"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96266" name="Rectangle 11"/>
          <p:cNvSpPr>
            <a:spLocks noChangeArrowheads="1"/>
          </p:cNvSpPr>
          <p:nvPr/>
        </p:nvSpPr>
        <p:spPr bwMode="auto">
          <a:xfrm>
            <a:off x="1752600" y="12954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An example of a nonperiodic composite signal is the signal propagated by an AM radio station. In the United States, each AM radio station is assigned a 10-kHz bandwidth. The total bandwidth dedicated to AM radio ranges from 530 to 1700 kHz. We will show the rationale behind this 10-kHz bandwidth in Chapter 5.</a:t>
            </a:r>
          </a:p>
        </p:txBody>
      </p:sp>
      <p:sp>
        <p:nvSpPr>
          <p:cNvPr id="96267"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3.13</a:t>
            </a:r>
          </a:p>
        </p:txBody>
      </p:sp>
    </p:spTree>
    <p:extLst>
      <p:ext uri="{BB962C8B-B14F-4D97-AF65-F5344CB8AC3E}">
        <p14:creationId xmlns:p14="http://schemas.microsoft.com/office/powerpoint/2010/main" val="222176729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8308"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98309" name="Group 4"/>
          <p:cNvGrpSpPr>
            <a:grpSpLocks/>
          </p:cNvGrpSpPr>
          <p:nvPr/>
        </p:nvGrpSpPr>
        <p:grpSpPr bwMode="auto">
          <a:xfrm>
            <a:off x="2014539" y="773113"/>
            <a:ext cx="738187" cy="474662"/>
            <a:chOff x="309" y="487"/>
            <a:chExt cx="465" cy="299"/>
          </a:xfrm>
        </p:grpSpPr>
        <p:sp>
          <p:nvSpPr>
            <p:cNvPr id="98316"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8317"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98310"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8311"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8312"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8313"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98314" name="Rectangle 11"/>
          <p:cNvSpPr>
            <a:spLocks noChangeArrowheads="1"/>
          </p:cNvSpPr>
          <p:nvPr/>
        </p:nvSpPr>
        <p:spPr bwMode="auto">
          <a:xfrm>
            <a:off x="1752600" y="14478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Another example of a nonperiodic composite signal is the signal propagated by an FM radio station. In the United States, each FM radio station is assigned a 200-kHz bandwidth. The total bandwidth dedicated to FM radio ranges from 88 to 108 MHz. We will show the rationale behind this 200-kHz bandwidth in Chapter 5.</a:t>
            </a:r>
          </a:p>
        </p:txBody>
      </p:sp>
      <p:sp>
        <p:nvSpPr>
          <p:cNvPr id="98315"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3.14</a:t>
            </a:r>
          </a:p>
        </p:txBody>
      </p:sp>
    </p:spTree>
    <p:extLst>
      <p:ext uri="{BB962C8B-B14F-4D97-AF65-F5344CB8AC3E}">
        <p14:creationId xmlns:p14="http://schemas.microsoft.com/office/powerpoint/2010/main" val="12911727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0356"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100357" name="Group 4"/>
          <p:cNvGrpSpPr>
            <a:grpSpLocks/>
          </p:cNvGrpSpPr>
          <p:nvPr/>
        </p:nvGrpSpPr>
        <p:grpSpPr bwMode="auto">
          <a:xfrm>
            <a:off x="2014539" y="773113"/>
            <a:ext cx="738187" cy="474662"/>
            <a:chOff x="309" y="487"/>
            <a:chExt cx="465" cy="299"/>
          </a:xfrm>
        </p:grpSpPr>
        <p:sp>
          <p:nvSpPr>
            <p:cNvPr id="100364"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0365"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100358"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0359"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0360"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0361"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00362" name="Rectangle 11"/>
          <p:cNvSpPr>
            <a:spLocks noChangeArrowheads="1"/>
          </p:cNvSpPr>
          <p:nvPr/>
        </p:nvSpPr>
        <p:spPr bwMode="auto">
          <a:xfrm>
            <a:off x="1752600" y="1295400"/>
            <a:ext cx="85344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Another example of a nonperiodic composite signal is the signal received by an old-fashioned analog black-and-white TV. A TV screen is made up of pixels. If we assume a resolution of 525 × 700, we have 367,500 pixels per screen. If we scan the screen 30 times per second, this is 367,500 × 30 = 11,025,000 pixels per second. The worst-case scenario is alternating black and white pixels. We can send 2 pixels per cycle. Therefore, we need 11,025,000 / 2 = 5,512,500 cycles per second, or Hz. The bandwidth needed is 5.5125 MHz. </a:t>
            </a:r>
          </a:p>
        </p:txBody>
      </p:sp>
      <p:sp>
        <p:nvSpPr>
          <p:cNvPr id="100363"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3.15</a:t>
            </a:r>
          </a:p>
        </p:txBody>
      </p:sp>
    </p:spTree>
    <p:extLst>
      <p:ext uri="{BB962C8B-B14F-4D97-AF65-F5344CB8AC3E}">
        <p14:creationId xmlns:p14="http://schemas.microsoft.com/office/powerpoint/2010/main" val="19950415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0770" name="Rectangle 2"/>
          <p:cNvSpPr>
            <a:spLocks noChangeArrowheads="1"/>
          </p:cNvSpPr>
          <p:nvPr/>
        </p:nvSpPr>
        <p:spPr bwMode="auto">
          <a:xfrm>
            <a:off x="152400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tLang="en-US" sz="3200">
              <a:effectLst>
                <a:outerShdw blurRad="38100" dist="38100" dir="2700000" algn="tl">
                  <a:srgbClr val="FFFFFF"/>
                </a:outerShdw>
              </a:effectLst>
            </a:endParaRPr>
          </a:p>
        </p:txBody>
      </p:sp>
      <p:sp>
        <p:nvSpPr>
          <p:cNvPr id="800771" name="Text Box 3"/>
          <p:cNvSpPr txBox="1">
            <a:spLocks noChangeArrowheads="1"/>
          </p:cNvSpPr>
          <p:nvPr/>
        </p:nvSpPr>
        <p:spPr bwMode="auto">
          <a:xfrm>
            <a:off x="1752600" y="76201"/>
            <a:ext cx="36326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200" dirty="0" smtClean="0">
                <a:effectLst>
                  <a:outerShdw blurRad="38100" dist="38100" dir="2700000" algn="tl">
                    <a:srgbClr val="C0C0C0"/>
                  </a:outerShdw>
                </a:effectLst>
                <a:latin typeface="Times" panose="02020603050405020304" pitchFamily="18" charset="0"/>
              </a:rPr>
              <a:t>DIGITAL </a:t>
            </a:r>
            <a:r>
              <a:rPr lang="en-US" altLang="en-US" sz="3200" dirty="0">
                <a:effectLst>
                  <a:outerShdw blurRad="38100" dist="38100" dir="2700000" algn="tl">
                    <a:srgbClr val="C0C0C0"/>
                  </a:outerShdw>
                </a:effectLst>
                <a:latin typeface="Times" panose="02020603050405020304" pitchFamily="18" charset="0"/>
              </a:rPr>
              <a:t>SIGNALS</a:t>
            </a:r>
          </a:p>
        </p:txBody>
      </p:sp>
      <p:sp>
        <p:nvSpPr>
          <p:cNvPr id="102405"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sz="1800" i="0" baseline="0"/>
          </a:p>
        </p:txBody>
      </p:sp>
      <p:sp>
        <p:nvSpPr>
          <p:cNvPr id="800773" name="Rectangle 5"/>
          <p:cNvSpPr>
            <a:spLocks noChangeArrowheads="1"/>
          </p:cNvSpPr>
          <p:nvPr/>
        </p:nvSpPr>
        <p:spPr bwMode="auto">
          <a:xfrm>
            <a:off x="1600200" y="1654086"/>
            <a:ext cx="8610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a:effectLst>
                  <a:outerShdw blurRad="38100" dist="38100" dir="2700000" algn="tl">
                    <a:srgbClr val="C0C0C0"/>
                  </a:outerShdw>
                </a:effectLst>
              </a:rPr>
              <a:t>In addition to being represented by an analog signal, information can also be represented by a </a:t>
            </a:r>
            <a:r>
              <a:rPr lang="en-US" altLang="en-US">
                <a:solidFill>
                  <a:schemeClr val="hlink"/>
                </a:solidFill>
                <a:effectLst>
                  <a:outerShdw blurRad="38100" dist="38100" dir="2700000" algn="tl">
                    <a:srgbClr val="C0C0C0"/>
                  </a:outerShdw>
                </a:effectLst>
              </a:rPr>
              <a:t>digital signal</a:t>
            </a:r>
            <a:r>
              <a:rPr lang="en-US" altLang="en-US">
                <a:effectLst>
                  <a:outerShdw blurRad="38100" dist="38100" dir="2700000" algn="tl">
                    <a:srgbClr val="C0C0C0"/>
                  </a:outerShdw>
                </a:effectLst>
              </a:rPr>
              <a:t>. For example, a 1 can be encoded as a positive voltage and a 0 as zero voltage. A digital signal can have more than two levels. In this case, we can send more than 1 bit for each level.</a:t>
            </a:r>
          </a:p>
        </p:txBody>
      </p:sp>
      <p:sp>
        <p:nvSpPr>
          <p:cNvPr id="102407" name="Rectangle 6"/>
          <p:cNvSpPr>
            <a:spLocks noChangeArrowheads="1"/>
          </p:cNvSpPr>
          <p:nvPr/>
        </p:nvSpPr>
        <p:spPr bwMode="auto">
          <a:xfrm>
            <a:off x="1676400" y="4819650"/>
            <a:ext cx="6400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en-US" altLang="en-US" sz="2400" i="0" baseline="0">
                <a:solidFill>
                  <a:srgbClr val="0033CC"/>
                </a:solidFill>
              </a:rPr>
              <a:t>Bit Rate</a:t>
            </a:r>
            <a:r>
              <a:rPr lang="fr-FR" altLang="en-US" sz="2400" i="0" baseline="0">
                <a:solidFill>
                  <a:srgbClr val="0033CC"/>
                </a:solidFill>
              </a:rPr>
              <a:t/>
            </a:r>
            <a:br>
              <a:rPr lang="fr-FR" altLang="en-US" sz="2400" i="0" baseline="0">
                <a:solidFill>
                  <a:srgbClr val="0033CC"/>
                </a:solidFill>
              </a:rPr>
            </a:br>
            <a:r>
              <a:rPr lang="fr-FR" altLang="en-US" sz="2400" i="0" baseline="0">
                <a:solidFill>
                  <a:srgbClr val="0033CC"/>
                </a:solidFill>
              </a:rPr>
              <a:t>Bit Length</a:t>
            </a:r>
            <a:br>
              <a:rPr lang="fr-FR" altLang="en-US" sz="2400" i="0" baseline="0">
                <a:solidFill>
                  <a:srgbClr val="0033CC"/>
                </a:solidFill>
              </a:rPr>
            </a:br>
            <a:r>
              <a:rPr lang="pt-BR" altLang="en-US" sz="2400" i="0" baseline="0">
                <a:solidFill>
                  <a:srgbClr val="0033CC"/>
                </a:solidFill>
              </a:rPr>
              <a:t>Digital Signal as a Composite Analog Signal</a:t>
            </a:r>
            <a:endParaRPr lang="en-US" altLang="en-US" sz="2400" i="0" baseline="0">
              <a:solidFill>
                <a:srgbClr val="0033CC"/>
              </a:solidFill>
            </a:endParaRPr>
          </a:p>
          <a:p>
            <a:pPr>
              <a:buClr>
                <a:schemeClr val="tx1"/>
              </a:buClr>
              <a:buSzPct val="117000"/>
              <a:buFont typeface="Wingdings" panose="05000000000000000000" pitchFamily="2" charset="2"/>
              <a:buNone/>
            </a:pPr>
            <a:r>
              <a:rPr lang="en-US" altLang="en-US" sz="2400" i="0" baseline="0">
                <a:solidFill>
                  <a:srgbClr val="0033CC"/>
                </a:solidFill>
              </a:rPr>
              <a:t>Application Layer</a:t>
            </a:r>
          </a:p>
        </p:txBody>
      </p:sp>
      <p:sp>
        <p:nvSpPr>
          <p:cNvPr id="800775" name="Text Box 7"/>
          <p:cNvSpPr txBox="1">
            <a:spLocks noChangeArrowheads="1"/>
          </p:cNvSpPr>
          <p:nvPr/>
        </p:nvSpPr>
        <p:spPr bwMode="auto">
          <a:xfrm>
            <a:off x="2556308" y="4343400"/>
            <a:ext cx="31280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altLang="en-US" u="sng">
                <a:solidFill>
                  <a:schemeClr val="hlink"/>
                </a:solidFill>
                <a:effectLst>
                  <a:outerShdw blurRad="38100" dist="38100" dir="2700000" algn="tl">
                    <a:srgbClr val="C0C0C0"/>
                  </a:outerShdw>
                </a:effectLst>
              </a:rPr>
              <a:t>Topics discussed in this section:</a:t>
            </a:r>
          </a:p>
        </p:txBody>
      </p:sp>
    </p:spTree>
    <p:extLst>
      <p:ext uri="{BB962C8B-B14F-4D97-AF65-F5344CB8AC3E}">
        <p14:creationId xmlns:p14="http://schemas.microsoft.com/office/powerpoint/2010/main" val="9086929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52"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53" name="Text Box 4"/>
          <p:cNvSpPr txBox="1">
            <a:spLocks noChangeArrowheads="1"/>
          </p:cNvSpPr>
          <p:nvPr/>
        </p:nvSpPr>
        <p:spPr bwMode="auto">
          <a:xfrm>
            <a:off x="1828801" y="228600"/>
            <a:ext cx="80486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3.16  </a:t>
            </a:r>
            <a:r>
              <a:rPr lang="en-US" altLang="en-US" sz="2000" baseline="0"/>
              <a:t>Two digital signals: one with two signal levels and the other</a:t>
            </a:r>
            <a:br>
              <a:rPr lang="en-US" altLang="en-US" sz="2000" baseline="0"/>
            </a:br>
            <a:r>
              <a:rPr lang="en-US" altLang="en-US" sz="2000" baseline="0"/>
              <a:t>                          with four signal levels</a:t>
            </a:r>
          </a:p>
        </p:txBody>
      </p:sp>
      <p:sp>
        <p:nvSpPr>
          <p:cNvPr id="104454"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445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184276"/>
            <a:ext cx="5703888" cy="506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827223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6500"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6501"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6502"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6503"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6504"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6505"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6506" name="Line 9"/>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507" name="Line 10"/>
          <p:cNvSpPr>
            <a:spLocks noChangeShapeType="1"/>
          </p:cNvSpPr>
          <p:nvPr/>
        </p:nvSpPr>
        <p:spPr bwMode="auto">
          <a:xfrm>
            <a:off x="1981200" y="4191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508" name="Rectangle 11"/>
          <p:cNvSpPr>
            <a:spLocks noChangeArrowheads="1"/>
          </p:cNvSpPr>
          <p:nvPr/>
        </p:nvSpPr>
        <p:spPr bwMode="auto">
          <a:xfrm>
            <a:off x="2019300" y="3063876"/>
            <a:ext cx="8077200" cy="74892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30000">
                <a:latin typeface="Arial" panose="020B0604020202020204" pitchFamily="34" charset="0"/>
              </a:rPr>
              <a:t>Appendix C reviews information about exponential and logarithmic functions.</a:t>
            </a:r>
          </a:p>
        </p:txBody>
      </p:sp>
      <p:grpSp>
        <p:nvGrpSpPr>
          <p:cNvPr id="106509" name="Group 12"/>
          <p:cNvGrpSpPr>
            <a:grpSpLocks/>
          </p:cNvGrpSpPr>
          <p:nvPr/>
        </p:nvGrpSpPr>
        <p:grpSpPr bwMode="auto">
          <a:xfrm>
            <a:off x="1981200" y="2362200"/>
            <a:ext cx="1143000" cy="566738"/>
            <a:chOff x="1200" y="1248"/>
            <a:chExt cx="720" cy="357"/>
          </a:xfrm>
        </p:grpSpPr>
        <p:pic>
          <p:nvPicPr>
            <p:cNvPr id="10651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512"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
        <p:nvSpPr>
          <p:cNvPr id="106510" name="Rectangle 15"/>
          <p:cNvSpPr>
            <a:spLocks noChangeArrowheads="1"/>
          </p:cNvSpPr>
          <p:nvPr/>
        </p:nvSpPr>
        <p:spPr bwMode="auto">
          <a:xfrm>
            <a:off x="2057400" y="3048000"/>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Appendix C reviews information about exponential and logarithmic functions.</a:t>
            </a:r>
          </a:p>
        </p:txBody>
      </p:sp>
    </p:spTree>
    <p:extLst>
      <p:ext uri="{BB962C8B-B14F-4D97-AF65-F5344CB8AC3E}">
        <p14:creationId xmlns:p14="http://schemas.microsoft.com/office/powerpoint/2010/main" val="3052674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8548"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108549" name="Group 4"/>
          <p:cNvGrpSpPr>
            <a:grpSpLocks/>
          </p:cNvGrpSpPr>
          <p:nvPr/>
        </p:nvGrpSpPr>
        <p:grpSpPr bwMode="auto">
          <a:xfrm>
            <a:off x="2014539" y="773113"/>
            <a:ext cx="738187" cy="474662"/>
            <a:chOff x="309" y="487"/>
            <a:chExt cx="465" cy="299"/>
          </a:xfrm>
        </p:grpSpPr>
        <p:sp>
          <p:nvSpPr>
            <p:cNvPr id="108558"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8559"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108550"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8551"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8552"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8553"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08554" name="Rectangle 11"/>
          <p:cNvSpPr>
            <a:spLocks noChangeArrowheads="1"/>
          </p:cNvSpPr>
          <p:nvPr/>
        </p:nvSpPr>
        <p:spPr bwMode="auto">
          <a:xfrm>
            <a:off x="1752600" y="1447800"/>
            <a:ext cx="8534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A digital signal has eight levels. How many bits are needed per level? We calculate the number of bits from the formula</a:t>
            </a:r>
          </a:p>
        </p:txBody>
      </p:sp>
      <p:sp>
        <p:nvSpPr>
          <p:cNvPr id="108555"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3.16</a:t>
            </a:r>
          </a:p>
        </p:txBody>
      </p:sp>
      <p:pic>
        <p:nvPicPr>
          <p:cNvPr id="10855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2714" y="3213100"/>
            <a:ext cx="4346575" cy="431800"/>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8557" name="Rectangle 15"/>
          <p:cNvSpPr>
            <a:spLocks noChangeArrowheads="1"/>
          </p:cNvSpPr>
          <p:nvPr/>
        </p:nvSpPr>
        <p:spPr bwMode="auto">
          <a:xfrm>
            <a:off x="1752600" y="4205288"/>
            <a:ext cx="8534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Each signal level is represented by 3 bits.</a:t>
            </a:r>
          </a:p>
        </p:txBody>
      </p:sp>
    </p:spTree>
    <p:extLst>
      <p:ext uri="{BB962C8B-B14F-4D97-AF65-F5344CB8AC3E}">
        <p14:creationId xmlns:p14="http://schemas.microsoft.com/office/powerpoint/2010/main" val="37721144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10596"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110597" name="Group 4"/>
          <p:cNvGrpSpPr>
            <a:grpSpLocks/>
          </p:cNvGrpSpPr>
          <p:nvPr/>
        </p:nvGrpSpPr>
        <p:grpSpPr bwMode="auto">
          <a:xfrm>
            <a:off x="2014539" y="773113"/>
            <a:ext cx="738187" cy="474662"/>
            <a:chOff x="309" y="487"/>
            <a:chExt cx="465" cy="299"/>
          </a:xfrm>
        </p:grpSpPr>
        <p:sp>
          <p:nvSpPr>
            <p:cNvPr id="110604"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10605"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110598"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10599"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10600"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10601"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10602" name="Rectangle 11"/>
          <p:cNvSpPr>
            <a:spLocks noChangeArrowheads="1"/>
          </p:cNvSpPr>
          <p:nvPr/>
        </p:nvSpPr>
        <p:spPr bwMode="auto">
          <a:xfrm>
            <a:off x="1752600" y="14478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A digital signal has nine levels. How many bits are needed per level? We calculate the number of bits by using the formula. Each signal level is represented by 3.17 bits. However, this answer is not realistic. The number of bits sent per level needs to be an integer as well as a power of 2. For this example, 4 bits can represent one level.</a:t>
            </a:r>
          </a:p>
        </p:txBody>
      </p:sp>
      <p:sp>
        <p:nvSpPr>
          <p:cNvPr id="110603"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3.17</a:t>
            </a:r>
          </a:p>
        </p:txBody>
      </p:sp>
    </p:spTree>
    <p:extLst>
      <p:ext uri="{BB962C8B-B14F-4D97-AF65-F5344CB8AC3E}">
        <p14:creationId xmlns:p14="http://schemas.microsoft.com/office/powerpoint/2010/main" val="28302166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12644"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112645" name="Group 4"/>
          <p:cNvGrpSpPr>
            <a:grpSpLocks/>
          </p:cNvGrpSpPr>
          <p:nvPr/>
        </p:nvGrpSpPr>
        <p:grpSpPr bwMode="auto">
          <a:xfrm>
            <a:off x="2014539" y="773113"/>
            <a:ext cx="738187" cy="474662"/>
            <a:chOff x="309" y="487"/>
            <a:chExt cx="465" cy="299"/>
          </a:xfrm>
        </p:grpSpPr>
        <p:sp>
          <p:nvSpPr>
            <p:cNvPr id="112653"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12654"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112646"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12647"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12648"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12649"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12650" name="Rectangle 11"/>
          <p:cNvSpPr>
            <a:spLocks noChangeArrowheads="1"/>
          </p:cNvSpPr>
          <p:nvPr/>
        </p:nvSpPr>
        <p:spPr bwMode="auto">
          <a:xfrm>
            <a:off x="1752600" y="14478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Assume we need to download text documents at the rate of 100 pages per minute. What is the required bit rate of the channel?</a:t>
            </a:r>
          </a:p>
          <a:p>
            <a:pPr algn="just"/>
            <a:r>
              <a:rPr lang="en-US" altLang="en-US" baseline="0">
                <a:solidFill>
                  <a:schemeClr val="hlink"/>
                </a:solidFill>
              </a:rPr>
              <a:t>Solution</a:t>
            </a:r>
          </a:p>
          <a:p>
            <a:pPr algn="just"/>
            <a:r>
              <a:rPr lang="en-US" altLang="en-US" baseline="0"/>
              <a:t>A page is an average of 24 lines with 80 characters in each line. If we assume that one character requires 8 bits, the bit rate is</a:t>
            </a:r>
          </a:p>
        </p:txBody>
      </p:sp>
      <p:sp>
        <p:nvSpPr>
          <p:cNvPr id="112651"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3.18</a:t>
            </a:r>
          </a:p>
        </p:txBody>
      </p:sp>
      <p:pic>
        <p:nvPicPr>
          <p:cNvPr id="11265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3914" y="4718050"/>
            <a:ext cx="5462587" cy="38735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408083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14692"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114693" name="Group 4"/>
          <p:cNvGrpSpPr>
            <a:grpSpLocks/>
          </p:cNvGrpSpPr>
          <p:nvPr/>
        </p:nvGrpSpPr>
        <p:grpSpPr bwMode="auto">
          <a:xfrm>
            <a:off x="2014539" y="773113"/>
            <a:ext cx="738187" cy="474662"/>
            <a:chOff x="309" y="487"/>
            <a:chExt cx="465" cy="299"/>
          </a:xfrm>
        </p:grpSpPr>
        <p:sp>
          <p:nvSpPr>
            <p:cNvPr id="114701"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14702"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114694"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14695"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14696"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14697"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14698" name="Rectangle 11"/>
          <p:cNvSpPr>
            <a:spLocks noChangeArrowheads="1"/>
          </p:cNvSpPr>
          <p:nvPr/>
        </p:nvSpPr>
        <p:spPr bwMode="auto">
          <a:xfrm>
            <a:off x="1752600" y="1292226"/>
            <a:ext cx="85344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A digitized voice channel, as we will see in Chapter 4, is made by digitizing a 4-kHz bandwidth analog voice signal. We need to sample the signal at twice the highest frequency (two samples per hertz). We assume that each sample requires 8 bits. What is the required bit rate?</a:t>
            </a:r>
            <a:br>
              <a:rPr lang="en-US" altLang="en-US" baseline="0"/>
            </a:br>
            <a:endParaRPr lang="en-US" altLang="en-US" baseline="0"/>
          </a:p>
          <a:p>
            <a:pPr algn="just"/>
            <a:r>
              <a:rPr lang="en-US" altLang="en-US" baseline="0">
                <a:solidFill>
                  <a:schemeClr val="hlink"/>
                </a:solidFill>
              </a:rPr>
              <a:t>Solution</a:t>
            </a:r>
          </a:p>
          <a:p>
            <a:pPr algn="just"/>
            <a:r>
              <a:rPr lang="en-US" altLang="en-US" baseline="0"/>
              <a:t>The bit rate can be calculated as</a:t>
            </a:r>
          </a:p>
        </p:txBody>
      </p:sp>
      <p:sp>
        <p:nvSpPr>
          <p:cNvPr id="114699"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3.19</a:t>
            </a:r>
          </a:p>
        </p:txBody>
      </p:sp>
      <p:pic>
        <p:nvPicPr>
          <p:cNvPr id="11470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614" y="5059364"/>
            <a:ext cx="4167187" cy="3508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085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bwMode="auto">
          <a:xfrm>
            <a:off x="1981200" y="274638"/>
            <a:ext cx="82296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eaLnBrk="1" hangingPunct="1"/>
            <a:r>
              <a:rPr lang="en-GB" altLang="zh-CN" sz="2400">
                <a:solidFill>
                  <a:srgbClr val="FF3300"/>
                </a:solidFill>
              </a:rPr>
              <a:t>Introduction to communications</a:t>
            </a:r>
            <a:r>
              <a:rPr lang="en-GB" altLang="en-US" sz="2400">
                <a:solidFill>
                  <a:srgbClr val="FF3300"/>
                </a:solidFill>
              </a:rPr>
              <a:t/>
            </a:r>
            <a:br>
              <a:rPr lang="en-GB" altLang="en-US" sz="2400">
                <a:solidFill>
                  <a:srgbClr val="FF3300"/>
                </a:solidFill>
              </a:rPr>
            </a:br>
            <a:endParaRPr lang="en-US" altLang="en-US" sz="2400">
              <a:solidFill>
                <a:srgbClr val="FF3300"/>
              </a:solidFill>
            </a:endParaRPr>
          </a:p>
        </p:txBody>
      </p:sp>
      <p:sp>
        <p:nvSpPr>
          <p:cNvPr id="22532" name="Rectangle 3"/>
          <p:cNvSpPr>
            <a:spLocks noGrp="1" noChangeArrowheads="1"/>
          </p:cNvSpPr>
          <p:nvPr>
            <p:ph type="body" idx="1"/>
          </p:nvPr>
        </p:nvSpPr>
        <p:spPr>
          <a:xfrm>
            <a:off x="1847851" y="1052513"/>
            <a:ext cx="8424863" cy="5040312"/>
          </a:xfrm>
        </p:spPr>
        <p:txBody>
          <a:bodyPr/>
          <a:lstStyle/>
          <a:p>
            <a:pPr eaLnBrk="1" hangingPunct="1">
              <a:lnSpc>
                <a:spcPct val="80000"/>
              </a:lnSpc>
            </a:pPr>
            <a:r>
              <a:rPr lang="en-US" altLang="zh-CN" sz="2400">
                <a:ea typeface="SimSun" panose="02010600030101010101" pitchFamily="2" charset="-122"/>
              </a:rPr>
              <a:t>Historical review</a:t>
            </a:r>
          </a:p>
          <a:p>
            <a:pPr lvl="1" eaLnBrk="1" hangingPunct="1">
              <a:lnSpc>
                <a:spcPct val="80000"/>
              </a:lnSpc>
              <a:buClr>
                <a:srgbClr val="FF3300"/>
              </a:buClr>
              <a:buFont typeface="Wingdings" panose="05000000000000000000" pitchFamily="2" charset="2"/>
              <a:buChar char="Ø"/>
            </a:pPr>
            <a:r>
              <a:rPr lang="en-US" altLang="en-US" sz="2000"/>
              <a:t>Early history of wireless communication</a:t>
            </a:r>
            <a:r>
              <a:rPr lang="en-US" altLang="zh-CN" sz="2000">
                <a:ea typeface="SimSun" panose="02010600030101010101" pitchFamily="2" charset="-122"/>
              </a:rPr>
              <a:t> V</a:t>
            </a:r>
          </a:p>
          <a:p>
            <a:pPr lvl="2" eaLnBrk="1" hangingPunct="1">
              <a:lnSpc>
                <a:spcPct val="80000"/>
              </a:lnSpc>
            </a:pPr>
            <a:r>
              <a:rPr lang="en-US" altLang="en-US" sz="1800"/>
              <a:t>1999 Standardization of additional wireless LANs</a:t>
            </a:r>
          </a:p>
          <a:p>
            <a:pPr lvl="3" eaLnBrk="1" hangingPunct="1">
              <a:lnSpc>
                <a:spcPct val="80000"/>
              </a:lnSpc>
            </a:pPr>
            <a:r>
              <a:rPr lang="en-US" altLang="en-US" sz="1600"/>
              <a:t>IEEE standard 802.11b, 2.4-2.5GHz, 11Mbit/s</a:t>
            </a:r>
          </a:p>
          <a:p>
            <a:pPr lvl="3" eaLnBrk="1" hangingPunct="1">
              <a:lnSpc>
                <a:spcPct val="80000"/>
              </a:lnSpc>
            </a:pPr>
            <a:r>
              <a:rPr lang="en-US" altLang="en-US" sz="1600"/>
              <a:t>Bluetooth for piconets, 2.4Ghz, &lt;1Mbit/s</a:t>
            </a:r>
          </a:p>
          <a:p>
            <a:pPr lvl="2" eaLnBrk="1" hangingPunct="1">
              <a:lnSpc>
                <a:spcPct val="80000"/>
              </a:lnSpc>
            </a:pPr>
            <a:r>
              <a:rPr lang="en-US" altLang="en-US" sz="1800"/>
              <a:t>	Decision about IMT-2000</a:t>
            </a:r>
          </a:p>
          <a:p>
            <a:pPr lvl="3" eaLnBrk="1" hangingPunct="1">
              <a:lnSpc>
                <a:spcPct val="80000"/>
              </a:lnSpc>
            </a:pPr>
            <a:r>
              <a:rPr lang="en-US" altLang="en-US" sz="1600"/>
              <a:t>Several “members” of a “family”: UMTS, cdma2000, DECT, …</a:t>
            </a:r>
          </a:p>
          <a:p>
            <a:pPr lvl="2" eaLnBrk="1" hangingPunct="1">
              <a:lnSpc>
                <a:spcPct val="80000"/>
              </a:lnSpc>
            </a:pPr>
            <a:r>
              <a:rPr lang="en-US" altLang="en-US" sz="1800"/>
              <a:t>	Start of WAP (Wireless Application Protocol) and i-mode</a:t>
            </a:r>
          </a:p>
          <a:p>
            <a:pPr lvl="3" eaLnBrk="1" hangingPunct="1">
              <a:lnSpc>
                <a:spcPct val="80000"/>
              </a:lnSpc>
            </a:pPr>
            <a:r>
              <a:rPr lang="en-US" altLang="en-US" sz="1600"/>
              <a:t>First step towards a unified Internet/mobile communication system</a:t>
            </a:r>
          </a:p>
          <a:p>
            <a:pPr lvl="3" eaLnBrk="1" hangingPunct="1">
              <a:lnSpc>
                <a:spcPct val="80000"/>
              </a:lnSpc>
            </a:pPr>
            <a:r>
              <a:rPr lang="en-US" altLang="en-US" sz="1600"/>
              <a:t>Access to many services via the mobile phone</a:t>
            </a:r>
          </a:p>
          <a:p>
            <a:pPr lvl="2" eaLnBrk="1" hangingPunct="1">
              <a:lnSpc>
                <a:spcPct val="80000"/>
              </a:lnSpc>
            </a:pPr>
            <a:r>
              <a:rPr lang="en-US" altLang="en-US" sz="1800"/>
              <a:t>2000 GSM with higher data rates</a:t>
            </a:r>
          </a:p>
          <a:p>
            <a:pPr lvl="3" eaLnBrk="1" hangingPunct="1">
              <a:lnSpc>
                <a:spcPct val="80000"/>
              </a:lnSpc>
            </a:pPr>
            <a:r>
              <a:rPr lang="en-US" altLang="en-US" sz="1600"/>
              <a:t>HSCSD offers up to 57,6kbit/s</a:t>
            </a:r>
          </a:p>
          <a:p>
            <a:pPr lvl="3" eaLnBrk="1" hangingPunct="1">
              <a:lnSpc>
                <a:spcPct val="80000"/>
              </a:lnSpc>
            </a:pPr>
            <a:r>
              <a:rPr lang="en-US" altLang="en-US" sz="1600"/>
              <a:t>First GPRS trials with up to 50 kbit/s (packet oriented!)</a:t>
            </a:r>
          </a:p>
          <a:p>
            <a:pPr lvl="2" eaLnBrk="1" hangingPunct="1">
              <a:lnSpc>
                <a:spcPct val="80000"/>
              </a:lnSpc>
            </a:pPr>
            <a:r>
              <a:rPr lang="en-US" altLang="en-US" sz="1800"/>
              <a:t>	UMTS auctions/beauty contests</a:t>
            </a:r>
          </a:p>
          <a:p>
            <a:pPr lvl="3" eaLnBrk="1" hangingPunct="1">
              <a:lnSpc>
                <a:spcPct val="80000"/>
              </a:lnSpc>
            </a:pPr>
            <a:r>
              <a:rPr lang="en-US" altLang="en-US" sz="1600"/>
              <a:t>Hype followed by disillusionment (approx. 50 B$ payed in Germany for 6 UMTS licenses!)</a:t>
            </a:r>
          </a:p>
          <a:p>
            <a:pPr lvl="2" eaLnBrk="1" hangingPunct="1">
              <a:lnSpc>
                <a:spcPct val="80000"/>
              </a:lnSpc>
            </a:pPr>
            <a:r>
              <a:rPr lang="en-US" altLang="en-US" sz="1800"/>
              <a:t>2001 Start of 3G systems</a:t>
            </a:r>
          </a:p>
          <a:p>
            <a:pPr lvl="3" eaLnBrk="1" hangingPunct="1">
              <a:lnSpc>
                <a:spcPct val="80000"/>
              </a:lnSpc>
            </a:pPr>
            <a:r>
              <a:rPr lang="en-US" altLang="en-US" sz="1600"/>
              <a:t>Cdma2000 in Korea, UMTS in Europe, Foma (almost UMTS) in Japan</a:t>
            </a:r>
          </a:p>
          <a:p>
            <a:pPr eaLnBrk="1" hangingPunct="1">
              <a:lnSpc>
                <a:spcPct val="80000"/>
              </a:lnSpc>
            </a:pPr>
            <a:endParaRPr lang="en-US" altLang="en-US" sz="2400"/>
          </a:p>
        </p:txBody>
      </p:sp>
    </p:spTree>
    <p:extLst>
      <p:ext uri="{BB962C8B-B14F-4D97-AF65-F5344CB8AC3E}">
        <p14:creationId xmlns:p14="http://schemas.microsoft.com/office/powerpoint/2010/main" val="1386924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16740"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116741" name="Group 4"/>
          <p:cNvGrpSpPr>
            <a:grpSpLocks/>
          </p:cNvGrpSpPr>
          <p:nvPr/>
        </p:nvGrpSpPr>
        <p:grpSpPr bwMode="auto">
          <a:xfrm>
            <a:off x="2014539" y="773113"/>
            <a:ext cx="738187" cy="474662"/>
            <a:chOff x="309" y="487"/>
            <a:chExt cx="465" cy="299"/>
          </a:xfrm>
        </p:grpSpPr>
        <p:sp>
          <p:nvSpPr>
            <p:cNvPr id="116750"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16751"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116742"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16743"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16744"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16745"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16746" name="Rectangle 11"/>
          <p:cNvSpPr>
            <a:spLocks noChangeArrowheads="1"/>
          </p:cNvSpPr>
          <p:nvPr/>
        </p:nvSpPr>
        <p:spPr bwMode="auto">
          <a:xfrm>
            <a:off x="1752600" y="1219201"/>
            <a:ext cx="85344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What is the bit rate for high-definition TV (HDTV)?</a:t>
            </a:r>
            <a:br>
              <a:rPr lang="en-US" altLang="en-US" baseline="0"/>
            </a:br>
            <a:endParaRPr lang="en-US" altLang="en-US" baseline="0"/>
          </a:p>
          <a:p>
            <a:pPr algn="just"/>
            <a:r>
              <a:rPr lang="en-US" altLang="en-US" baseline="0">
                <a:solidFill>
                  <a:schemeClr val="hlink"/>
                </a:solidFill>
              </a:rPr>
              <a:t>Solution</a:t>
            </a:r>
          </a:p>
          <a:p>
            <a:pPr algn="just"/>
            <a:r>
              <a:rPr lang="en-US" altLang="en-US" baseline="0"/>
              <a:t>HDTV uses digital signals to broadcast high quality video signals. The HDTV screen is normally a ratio of 16 : 9. There are 1920 by 1080 pixels per screen, and the screen is renewed 30 times per second. Twenty-four bits represents one color pixel. </a:t>
            </a:r>
          </a:p>
        </p:txBody>
      </p:sp>
      <p:sp>
        <p:nvSpPr>
          <p:cNvPr id="116747"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3.20</a:t>
            </a:r>
          </a:p>
        </p:txBody>
      </p:sp>
      <p:sp>
        <p:nvSpPr>
          <p:cNvPr id="116748" name="Rectangle 14"/>
          <p:cNvSpPr>
            <a:spLocks noChangeArrowheads="1"/>
          </p:cNvSpPr>
          <p:nvPr/>
        </p:nvSpPr>
        <p:spPr bwMode="auto">
          <a:xfrm>
            <a:off x="1828800" y="553085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The TV stations reduce this rate to 20 to 40 Mbps through compression. </a:t>
            </a:r>
          </a:p>
        </p:txBody>
      </p:sp>
      <p:pic>
        <p:nvPicPr>
          <p:cNvPr id="116749"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550" y="4992688"/>
            <a:ext cx="5930900" cy="341312"/>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440691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788"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789" name="Text Box 4"/>
          <p:cNvSpPr txBox="1">
            <a:spLocks noChangeArrowheads="1"/>
          </p:cNvSpPr>
          <p:nvPr/>
        </p:nvSpPr>
        <p:spPr bwMode="auto">
          <a:xfrm>
            <a:off x="1828800" y="152400"/>
            <a:ext cx="82057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3.17  </a:t>
            </a:r>
            <a:r>
              <a:rPr lang="en-US" altLang="en-US" sz="2000" baseline="0"/>
              <a:t>The time and frequency domains of periodic and nonperiodic</a:t>
            </a:r>
            <a:br>
              <a:rPr lang="en-US" altLang="en-US" sz="2000" baseline="0"/>
            </a:br>
            <a:r>
              <a:rPr lang="en-US" altLang="en-US" sz="2000" baseline="0"/>
              <a:t>                         digital signals</a:t>
            </a:r>
          </a:p>
        </p:txBody>
      </p:sp>
      <p:sp>
        <p:nvSpPr>
          <p:cNvPr id="118790"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879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464" y="1385888"/>
            <a:ext cx="8720137" cy="471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963336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836"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837" name="Text Box 4"/>
          <p:cNvSpPr txBox="1">
            <a:spLocks noChangeArrowheads="1"/>
          </p:cNvSpPr>
          <p:nvPr/>
        </p:nvSpPr>
        <p:spPr bwMode="auto">
          <a:xfrm>
            <a:off x="1828801" y="381000"/>
            <a:ext cx="4238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3.18  </a:t>
            </a:r>
            <a:r>
              <a:rPr lang="en-US" altLang="en-US" sz="2000" baseline="0"/>
              <a:t>Baseband transmission</a:t>
            </a:r>
          </a:p>
        </p:txBody>
      </p:sp>
      <p:sp>
        <p:nvSpPr>
          <p:cNvPr id="120838"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2083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4614" y="2719388"/>
            <a:ext cx="6681787" cy="170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683419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2884"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2885"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2886"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2887"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2888"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2889"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2890" name="Line 9"/>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891" name="Line 10"/>
          <p:cNvSpPr>
            <a:spLocks noChangeShapeType="1"/>
          </p:cNvSpPr>
          <p:nvPr/>
        </p:nvSpPr>
        <p:spPr bwMode="auto">
          <a:xfrm>
            <a:off x="1982788" y="4267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892" name="Rectangle 11"/>
          <p:cNvSpPr>
            <a:spLocks noChangeArrowheads="1"/>
          </p:cNvSpPr>
          <p:nvPr/>
        </p:nvSpPr>
        <p:spPr bwMode="auto">
          <a:xfrm>
            <a:off x="2019300" y="30638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A digital signal is a composite analog signal with an infinite bandwidth.</a:t>
            </a:r>
          </a:p>
        </p:txBody>
      </p:sp>
      <p:grpSp>
        <p:nvGrpSpPr>
          <p:cNvPr id="122893" name="Group 12"/>
          <p:cNvGrpSpPr>
            <a:grpSpLocks/>
          </p:cNvGrpSpPr>
          <p:nvPr/>
        </p:nvGrpSpPr>
        <p:grpSpPr bwMode="auto">
          <a:xfrm>
            <a:off x="1981200" y="2362200"/>
            <a:ext cx="1143000" cy="566738"/>
            <a:chOff x="1200" y="1248"/>
            <a:chExt cx="720" cy="357"/>
          </a:xfrm>
        </p:grpSpPr>
        <p:pic>
          <p:nvPicPr>
            <p:cNvPr id="12289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895"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extLst>
      <p:ext uri="{BB962C8B-B14F-4D97-AF65-F5344CB8AC3E}">
        <p14:creationId xmlns:p14="http://schemas.microsoft.com/office/powerpoint/2010/main" val="1030173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32"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33" name="Text Box 4"/>
          <p:cNvSpPr txBox="1">
            <a:spLocks noChangeArrowheads="1"/>
          </p:cNvSpPr>
          <p:nvPr/>
        </p:nvSpPr>
        <p:spPr bwMode="auto">
          <a:xfrm>
            <a:off x="1828800" y="381000"/>
            <a:ext cx="572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3.19  </a:t>
            </a:r>
            <a:r>
              <a:rPr lang="en-US" altLang="en-US" sz="2000" baseline="0"/>
              <a:t>Bandwidths of two low-pass channels</a:t>
            </a:r>
          </a:p>
        </p:txBody>
      </p:sp>
      <p:sp>
        <p:nvSpPr>
          <p:cNvPr id="124934"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2493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371600"/>
            <a:ext cx="8739188"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3443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6980"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6981" name="Text Box 4"/>
          <p:cNvSpPr txBox="1">
            <a:spLocks noChangeArrowheads="1"/>
          </p:cNvSpPr>
          <p:nvPr/>
        </p:nvSpPr>
        <p:spPr bwMode="auto">
          <a:xfrm>
            <a:off x="1828801" y="381000"/>
            <a:ext cx="7027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3.20  </a:t>
            </a:r>
            <a:r>
              <a:rPr lang="en-US" altLang="en-US" sz="2000" baseline="0"/>
              <a:t>Baseband transmission using a dedicated medium</a:t>
            </a:r>
          </a:p>
        </p:txBody>
      </p:sp>
      <p:sp>
        <p:nvSpPr>
          <p:cNvPr id="126982"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2698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926" y="2173288"/>
            <a:ext cx="8829675" cy="224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62053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9028"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9029"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9030"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9031"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9032"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9033"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9034" name="Line 9"/>
          <p:cNvSpPr>
            <a:spLocks noChangeShapeType="1"/>
          </p:cNvSpPr>
          <p:nvPr/>
        </p:nvSpPr>
        <p:spPr bwMode="auto">
          <a:xfrm>
            <a:off x="1981200" y="2362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035" name="Line 10"/>
          <p:cNvSpPr>
            <a:spLocks noChangeShapeType="1"/>
          </p:cNvSpPr>
          <p:nvPr/>
        </p:nvSpPr>
        <p:spPr bwMode="auto">
          <a:xfrm>
            <a:off x="1982788" y="5105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036" name="Rectangle 11"/>
          <p:cNvSpPr>
            <a:spLocks noChangeArrowheads="1"/>
          </p:cNvSpPr>
          <p:nvPr/>
        </p:nvSpPr>
        <p:spPr bwMode="auto">
          <a:xfrm>
            <a:off x="2019300" y="2454276"/>
            <a:ext cx="8077200" cy="255454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Baseband transmission of a digital signal that preserves the shape of the digital signal is possible only if we have a low-pass channel with an infinite or very wide bandwidth.</a:t>
            </a:r>
          </a:p>
        </p:txBody>
      </p:sp>
      <p:grpSp>
        <p:nvGrpSpPr>
          <p:cNvPr id="129037" name="Group 12"/>
          <p:cNvGrpSpPr>
            <a:grpSpLocks/>
          </p:cNvGrpSpPr>
          <p:nvPr/>
        </p:nvGrpSpPr>
        <p:grpSpPr bwMode="auto">
          <a:xfrm>
            <a:off x="1981200" y="1752600"/>
            <a:ext cx="1143000" cy="566738"/>
            <a:chOff x="1200" y="1248"/>
            <a:chExt cx="720" cy="357"/>
          </a:xfrm>
        </p:grpSpPr>
        <p:pic>
          <p:nvPicPr>
            <p:cNvPr id="12903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9039"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extLst>
      <p:ext uri="{BB962C8B-B14F-4D97-AF65-F5344CB8AC3E}">
        <p14:creationId xmlns:p14="http://schemas.microsoft.com/office/powerpoint/2010/main" val="242406445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31076"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131077" name="Group 4"/>
          <p:cNvGrpSpPr>
            <a:grpSpLocks/>
          </p:cNvGrpSpPr>
          <p:nvPr/>
        </p:nvGrpSpPr>
        <p:grpSpPr bwMode="auto">
          <a:xfrm>
            <a:off x="2014539" y="773113"/>
            <a:ext cx="738187" cy="474662"/>
            <a:chOff x="309" y="487"/>
            <a:chExt cx="465" cy="299"/>
          </a:xfrm>
        </p:grpSpPr>
        <p:sp>
          <p:nvSpPr>
            <p:cNvPr id="131084"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31085"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131078"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31079"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31080"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31081"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31082" name="Rectangle 11"/>
          <p:cNvSpPr>
            <a:spLocks noChangeArrowheads="1"/>
          </p:cNvSpPr>
          <p:nvPr/>
        </p:nvSpPr>
        <p:spPr bwMode="auto">
          <a:xfrm>
            <a:off x="1752600" y="1371600"/>
            <a:ext cx="85344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An example of a dedicated channel where the entire bandwidth of the medium is used as one single channel is a LAN. Almost every wired LAN today uses a dedicated channel for two stations communicating with each other. In a bus topology LAN with multipoint connections, only two stations can communicate with each other at each moment in time (timesharing); the other stations need to refrain from sending data. In a star topology LAN, the entire channel between each station and the hub is used for communication between these two entities. We study LANs in Chapter 14.</a:t>
            </a:r>
          </a:p>
        </p:txBody>
      </p:sp>
      <p:sp>
        <p:nvSpPr>
          <p:cNvPr id="131083"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3.21</a:t>
            </a:r>
          </a:p>
        </p:txBody>
      </p:sp>
    </p:spTree>
    <p:extLst>
      <p:ext uri="{BB962C8B-B14F-4D97-AF65-F5344CB8AC3E}">
        <p14:creationId xmlns:p14="http://schemas.microsoft.com/office/powerpoint/2010/main" val="418759488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24" name="Line 3"/>
          <p:cNvSpPr>
            <a:spLocks noChangeShapeType="1"/>
          </p:cNvSpPr>
          <p:nvPr/>
        </p:nvSpPr>
        <p:spPr bwMode="auto">
          <a:xfrm>
            <a:off x="1676400" y="11430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25" name="Text Box 4"/>
          <p:cNvSpPr txBox="1">
            <a:spLocks noChangeArrowheads="1"/>
          </p:cNvSpPr>
          <p:nvPr/>
        </p:nvSpPr>
        <p:spPr bwMode="auto">
          <a:xfrm>
            <a:off x="1828801" y="381000"/>
            <a:ext cx="86534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3.21  </a:t>
            </a:r>
            <a:r>
              <a:rPr lang="en-US" altLang="en-US" sz="2000" baseline="0"/>
              <a:t>Rough approximation of a digital signal using the first harmonic </a:t>
            </a:r>
            <a:br>
              <a:rPr lang="en-US" altLang="en-US" sz="2000" baseline="0"/>
            </a:br>
            <a:r>
              <a:rPr lang="en-US" altLang="en-US" sz="2000" baseline="0"/>
              <a:t>                          for worst case</a:t>
            </a:r>
          </a:p>
        </p:txBody>
      </p:sp>
      <p:sp>
        <p:nvSpPr>
          <p:cNvPr id="133126"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3312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1" y="1371601"/>
            <a:ext cx="5942013" cy="464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410652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172"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173" name="Text Box 4"/>
          <p:cNvSpPr txBox="1">
            <a:spLocks noChangeArrowheads="1"/>
          </p:cNvSpPr>
          <p:nvPr/>
        </p:nvSpPr>
        <p:spPr bwMode="auto">
          <a:xfrm>
            <a:off x="1828800" y="381000"/>
            <a:ext cx="734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3.22  </a:t>
            </a:r>
            <a:r>
              <a:rPr lang="en-US" altLang="en-US" sz="2000" baseline="0"/>
              <a:t>Simulating a digital signal with first three harmonics</a:t>
            </a:r>
          </a:p>
        </p:txBody>
      </p:sp>
      <p:sp>
        <p:nvSpPr>
          <p:cNvPr id="135174"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3517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3088" y="1295401"/>
            <a:ext cx="5878512" cy="458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35176" name="Object 9"/>
          <p:cNvGraphicFramePr>
            <a:graphicFrameLocks noChangeAspect="1"/>
          </p:cNvGraphicFramePr>
          <p:nvPr/>
        </p:nvGraphicFramePr>
        <p:xfrm>
          <a:off x="3048000" y="1398589"/>
          <a:ext cx="6096000" cy="4060825"/>
        </p:xfrm>
        <a:graphic>
          <a:graphicData uri="http://schemas.openxmlformats.org/presentationml/2006/ole">
            <mc:AlternateContent xmlns:mc="http://schemas.openxmlformats.org/markup-compatibility/2006">
              <mc:Choice xmlns:v="urn:schemas-microsoft-com:vml" Requires="v">
                <p:oleObj spid="_x0000_s1030" name="Chart" r:id="rId5" imgW="6095951" imgH="4057472" progId="MSGraph.Chart.8">
                  <p:embed followColorScheme="full"/>
                </p:oleObj>
              </mc:Choice>
              <mc:Fallback>
                <p:oleObj name="Chart" r:id="rId5" imgW="6095951" imgH="4057472" progId="MSGraph.Chart.8">
                  <p:embed followColorScheme="full"/>
                  <p:pic>
                    <p:nvPicPr>
                      <p:cNvPr id="0" name=""/>
                      <p:cNvPicPr>
                        <a:picLocks noChangeAspect="1" noChangeArrowheads="1"/>
                      </p:cNvPicPr>
                      <p:nvPr/>
                    </p:nvPicPr>
                    <p:blipFill>
                      <a:blip r:embed="rId6"/>
                      <a:srcRect/>
                      <a:stretch>
                        <a:fillRect/>
                      </a:stretch>
                    </p:blipFill>
                    <p:spPr bwMode="auto">
                      <a:xfrm>
                        <a:off x="3048000" y="1398589"/>
                        <a:ext cx="6096000" cy="406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01127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bwMode="auto">
          <a:xfrm>
            <a:off x="1981200" y="274638"/>
            <a:ext cx="82296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eaLnBrk="1" hangingPunct="1"/>
            <a:r>
              <a:rPr lang="en-GB" altLang="zh-CN" sz="2400">
                <a:solidFill>
                  <a:srgbClr val="FF3300"/>
                </a:solidFill>
              </a:rPr>
              <a:t>Introduction to communications</a:t>
            </a:r>
            <a:r>
              <a:rPr lang="en-GB" altLang="en-US" sz="2400">
                <a:solidFill>
                  <a:srgbClr val="FF3300"/>
                </a:solidFill>
              </a:rPr>
              <a:t/>
            </a:r>
            <a:br>
              <a:rPr lang="en-GB" altLang="en-US" sz="2400">
                <a:solidFill>
                  <a:srgbClr val="FF3300"/>
                </a:solidFill>
              </a:rPr>
            </a:br>
            <a:endParaRPr lang="en-US" altLang="en-US" sz="2400">
              <a:solidFill>
                <a:srgbClr val="FF3300"/>
              </a:solidFill>
            </a:endParaRPr>
          </a:p>
        </p:txBody>
      </p:sp>
      <p:sp>
        <p:nvSpPr>
          <p:cNvPr id="23556" name="Rectangle 3"/>
          <p:cNvSpPr>
            <a:spLocks noGrp="1" noChangeArrowheads="1"/>
          </p:cNvSpPr>
          <p:nvPr>
            <p:ph type="body" idx="1"/>
          </p:nvPr>
        </p:nvSpPr>
        <p:spPr>
          <a:xfrm>
            <a:off x="1847851" y="1052513"/>
            <a:ext cx="8424863" cy="5040312"/>
          </a:xfrm>
        </p:spPr>
        <p:txBody>
          <a:bodyPr/>
          <a:lstStyle/>
          <a:p>
            <a:pPr eaLnBrk="1" hangingPunct="1"/>
            <a:r>
              <a:rPr lang="en-US" altLang="zh-CN" smtClean="0">
                <a:ea typeface="SimSun" panose="02010600030101010101" pitchFamily="2" charset="-122"/>
              </a:rPr>
              <a:t>Elements of  a communication system</a:t>
            </a:r>
          </a:p>
          <a:p>
            <a:pPr lvl="1" eaLnBrk="1" hangingPunct="1">
              <a:buClr>
                <a:srgbClr val="FF3300"/>
              </a:buClr>
              <a:buFont typeface="Wingdings" panose="05000000000000000000" pitchFamily="2" charset="2"/>
              <a:buChar char="Ø"/>
            </a:pPr>
            <a:r>
              <a:rPr lang="en-GB" altLang="zh-CN" sz="3200">
                <a:ea typeface="SimSun" panose="02010600030101010101" pitchFamily="2" charset="-122"/>
              </a:rPr>
              <a:t> </a:t>
            </a:r>
            <a:r>
              <a:rPr lang="en-GB" altLang="en-US" sz="3200"/>
              <a:t>Basic concepts</a:t>
            </a:r>
          </a:p>
          <a:p>
            <a:pPr lvl="2" eaLnBrk="1" hangingPunct="1"/>
            <a:r>
              <a:rPr lang="en-GB" altLang="en-US" sz="2800"/>
              <a:t>Sources (information inputs)</a:t>
            </a:r>
          </a:p>
          <a:p>
            <a:pPr lvl="2" eaLnBrk="1" hangingPunct="1">
              <a:buFont typeface="Wingdings" panose="05000000000000000000" pitchFamily="2" charset="2"/>
              <a:buNone/>
            </a:pPr>
            <a:r>
              <a:rPr lang="en-GB" altLang="en-US" sz="2800"/>
              <a:t>   </a:t>
            </a:r>
            <a:r>
              <a:rPr lang="en-GB" altLang="en-US" sz="1800"/>
              <a:t>voice (audio), text, image/video and data</a:t>
            </a:r>
          </a:p>
          <a:p>
            <a:pPr lvl="2" eaLnBrk="1" hangingPunct="1"/>
            <a:r>
              <a:rPr lang="en-GB" altLang="en-US" sz="2800"/>
              <a:t>Signals</a:t>
            </a:r>
          </a:p>
          <a:p>
            <a:pPr lvl="2" eaLnBrk="1" hangingPunct="1">
              <a:buFont typeface="Wingdings" panose="05000000000000000000" pitchFamily="2" charset="2"/>
              <a:buNone/>
            </a:pPr>
            <a:r>
              <a:rPr lang="en-GB" altLang="en-US" sz="2800"/>
              <a:t>   </a:t>
            </a:r>
            <a:r>
              <a:rPr lang="en-GB" altLang="en-US" sz="1800"/>
              <a:t>Analogue signals, Digital signals</a:t>
            </a:r>
          </a:p>
          <a:p>
            <a:pPr lvl="2" eaLnBrk="1" hangingPunct="1"/>
            <a:r>
              <a:rPr lang="en-GB" altLang="en-US" sz="2800"/>
              <a:t>Noises</a:t>
            </a:r>
          </a:p>
          <a:p>
            <a:pPr lvl="2" eaLnBrk="1" hangingPunct="1">
              <a:buFont typeface="Wingdings" panose="05000000000000000000" pitchFamily="2" charset="2"/>
              <a:buNone/>
            </a:pPr>
            <a:r>
              <a:rPr lang="en-GB" altLang="en-US" sz="2800"/>
              <a:t>   </a:t>
            </a:r>
            <a:r>
              <a:rPr lang="en-GB" altLang="en-US" sz="1800"/>
              <a:t>Thermal noise, man-made noise, atmospheric noise, etc</a:t>
            </a:r>
          </a:p>
          <a:p>
            <a:pPr lvl="2" eaLnBrk="1" hangingPunct="1"/>
            <a:r>
              <a:rPr lang="en-GB" altLang="en-US" sz="2800"/>
              <a:t> Sinks (information </a:t>
            </a:r>
            <a:r>
              <a:rPr lang="en-US" altLang="en-US" sz="2800"/>
              <a:t>output devices)</a:t>
            </a:r>
            <a:endParaRPr lang="en-GB" altLang="en-US" sz="2800"/>
          </a:p>
          <a:p>
            <a:pPr lvl="2" eaLnBrk="1" hangingPunct="1">
              <a:buFont typeface="Wingdings" panose="05000000000000000000" pitchFamily="2" charset="2"/>
              <a:buNone/>
            </a:pPr>
            <a:r>
              <a:rPr lang="en-GB" altLang="en-US" sz="1800"/>
              <a:t>	 </a:t>
            </a:r>
            <a:r>
              <a:rPr lang="en-US" altLang="en-US" sz="1800"/>
              <a:t>Computer screens, speakers, TV screens, etc</a:t>
            </a:r>
            <a:endParaRPr lang="en-GB" altLang="en-US" sz="1800"/>
          </a:p>
          <a:p>
            <a:pPr eaLnBrk="1" hangingPunct="1"/>
            <a:endParaRPr lang="en-US" altLang="zh-CN" smtClean="0">
              <a:ea typeface="SimSun" panose="02010600030101010101" pitchFamily="2" charset="-122"/>
            </a:endParaRPr>
          </a:p>
        </p:txBody>
      </p:sp>
    </p:spTree>
    <p:extLst>
      <p:ext uri="{BB962C8B-B14F-4D97-AF65-F5344CB8AC3E}">
        <p14:creationId xmlns:p14="http://schemas.microsoft.com/office/powerpoint/2010/main" val="162395376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37220"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37221"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37222"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37223"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37224"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37225"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37226" name="Line 9"/>
          <p:cNvSpPr>
            <a:spLocks noChangeShapeType="1"/>
          </p:cNvSpPr>
          <p:nvPr/>
        </p:nvSpPr>
        <p:spPr bwMode="auto">
          <a:xfrm>
            <a:off x="1981200" y="2514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7227" name="Line 10"/>
          <p:cNvSpPr>
            <a:spLocks noChangeShapeType="1"/>
          </p:cNvSpPr>
          <p:nvPr/>
        </p:nvSpPr>
        <p:spPr bwMode="auto">
          <a:xfrm>
            <a:off x="2057400" y="4724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7228" name="Rectangle 11"/>
          <p:cNvSpPr>
            <a:spLocks noChangeArrowheads="1"/>
          </p:cNvSpPr>
          <p:nvPr/>
        </p:nvSpPr>
        <p:spPr bwMode="auto">
          <a:xfrm>
            <a:off x="2019300" y="2606675"/>
            <a:ext cx="8077200" cy="107721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30000">
                <a:latin typeface="Arial" panose="020B0604020202020204" pitchFamily="34" charset="0"/>
              </a:rPr>
              <a:t>In baseband transmission, the required bandwidth is proportional to the bit rate;</a:t>
            </a:r>
          </a:p>
          <a:p>
            <a:pPr algn="ctr"/>
            <a:r>
              <a:rPr lang="en-US" altLang="en-US" sz="3200" i="0" baseline="30000">
                <a:latin typeface="Arial" panose="020B0604020202020204" pitchFamily="34" charset="0"/>
              </a:rPr>
              <a:t>if we need to send bits faster, we need more bandwidth.</a:t>
            </a:r>
          </a:p>
        </p:txBody>
      </p:sp>
      <p:grpSp>
        <p:nvGrpSpPr>
          <p:cNvPr id="137229" name="Group 12"/>
          <p:cNvGrpSpPr>
            <a:grpSpLocks/>
          </p:cNvGrpSpPr>
          <p:nvPr/>
        </p:nvGrpSpPr>
        <p:grpSpPr bwMode="auto">
          <a:xfrm>
            <a:off x="1981200" y="1905000"/>
            <a:ext cx="1143000" cy="566738"/>
            <a:chOff x="1200" y="1248"/>
            <a:chExt cx="720" cy="357"/>
          </a:xfrm>
        </p:grpSpPr>
        <p:pic>
          <p:nvPicPr>
            <p:cNvPr id="13723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7232"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
        <p:nvSpPr>
          <p:cNvPr id="137230" name="Rectangle 15"/>
          <p:cNvSpPr>
            <a:spLocks noChangeArrowheads="1"/>
          </p:cNvSpPr>
          <p:nvPr/>
        </p:nvSpPr>
        <p:spPr bwMode="auto">
          <a:xfrm>
            <a:off x="2057400" y="2590801"/>
            <a:ext cx="8077200" cy="206210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In baseband transmission, the required bandwidth is proportional to the bit rate;</a:t>
            </a:r>
          </a:p>
          <a:p>
            <a:pPr algn="ctr"/>
            <a:r>
              <a:rPr lang="en-US" altLang="en-US" sz="3200" i="0" baseline="0">
                <a:latin typeface="Arial" panose="020B0604020202020204" pitchFamily="34" charset="0"/>
              </a:rPr>
              <a:t>if we need to send bits faster, we need more bandwidth.</a:t>
            </a:r>
          </a:p>
        </p:txBody>
      </p:sp>
    </p:spTree>
    <p:extLst>
      <p:ext uri="{BB962C8B-B14F-4D97-AF65-F5344CB8AC3E}">
        <p14:creationId xmlns:p14="http://schemas.microsoft.com/office/powerpoint/2010/main" val="57035843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Text Box 2"/>
          <p:cNvSpPr txBox="1">
            <a:spLocks noChangeArrowheads="1"/>
          </p:cNvSpPr>
          <p:nvPr/>
        </p:nvSpPr>
        <p:spPr bwMode="auto">
          <a:xfrm>
            <a:off x="1971676" y="1752600"/>
            <a:ext cx="412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Table 3.2  </a:t>
            </a:r>
            <a:r>
              <a:rPr lang="en-US" altLang="en-US" sz="2000" baseline="0"/>
              <a:t>Bandwidth requirements</a:t>
            </a:r>
          </a:p>
        </p:txBody>
      </p:sp>
      <p:pic>
        <p:nvPicPr>
          <p:cNvPr id="13926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5614" y="2236789"/>
            <a:ext cx="8739187" cy="238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092461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41316"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141317" name="Group 4"/>
          <p:cNvGrpSpPr>
            <a:grpSpLocks/>
          </p:cNvGrpSpPr>
          <p:nvPr/>
        </p:nvGrpSpPr>
        <p:grpSpPr bwMode="auto">
          <a:xfrm>
            <a:off x="2014539" y="773113"/>
            <a:ext cx="738187" cy="474662"/>
            <a:chOff x="309" y="487"/>
            <a:chExt cx="465" cy="299"/>
          </a:xfrm>
        </p:grpSpPr>
        <p:sp>
          <p:nvSpPr>
            <p:cNvPr id="141324"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41325"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141318"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41319"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41320"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41321"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41322" name="Rectangle 11"/>
          <p:cNvSpPr>
            <a:spLocks noChangeArrowheads="1"/>
          </p:cNvSpPr>
          <p:nvPr/>
        </p:nvSpPr>
        <p:spPr bwMode="auto">
          <a:xfrm>
            <a:off x="1752600" y="1295401"/>
            <a:ext cx="87630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What is the required bandwidth of a low-pass channel if we need to send 1 Mbps by using baseband transmission?</a:t>
            </a:r>
            <a:br>
              <a:rPr lang="en-US" altLang="en-US" baseline="0"/>
            </a:br>
            <a:endParaRPr lang="en-US" altLang="en-US" baseline="0"/>
          </a:p>
          <a:p>
            <a:pPr algn="just"/>
            <a:r>
              <a:rPr lang="en-US" altLang="en-US" baseline="0">
                <a:solidFill>
                  <a:schemeClr val="hlink"/>
                </a:solidFill>
              </a:rPr>
              <a:t>Solution</a:t>
            </a:r>
          </a:p>
          <a:p>
            <a:pPr algn="just"/>
            <a:r>
              <a:rPr lang="en-US" altLang="en-US" baseline="0"/>
              <a:t>The answer depends on the accuracy desired.</a:t>
            </a:r>
          </a:p>
          <a:p>
            <a:r>
              <a:rPr lang="en-US" altLang="en-US" baseline="0">
                <a:solidFill>
                  <a:schemeClr val="hlink"/>
                </a:solidFill>
              </a:rPr>
              <a:t>a.</a:t>
            </a:r>
            <a:r>
              <a:rPr lang="en-US" altLang="en-US" baseline="0"/>
              <a:t> The minimum bandwidth, is B = bit rate /2, or 500 kHz.</a:t>
            </a:r>
            <a:br>
              <a:rPr lang="en-US" altLang="en-US" baseline="0"/>
            </a:br>
            <a:r>
              <a:rPr lang="en-US" altLang="en-US" baseline="0"/>
              <a:t> </a:t>
            </a:r>
          </a:p>
          <a:p>
            <a:r>
              <a:rPr lang="en-US" altLang="en-US" baseline="0">
                <a:solidFill>
                  <a:schemeClr val="hlink"/>
                </a:solidFill>
              </a:rPr>
              <a:t>b.</a:t>
            </a:r>
            <a:r>
              <a:rPr lang="en-US" altLang="en-US" baseline="0"/>
              <a:t> A better solution is to use the first and the third</a:t>
            </a:r>
            <a:br>
              <a:rPr lang="en-US" altLang="en-US" baseline="0"/>
            </a:br>
            <a:r>
              <a:rPr lang="en-US" altLang="en-US" baseline="0"/>
              <a:t>    harmonics with  B = 3 × 500 kHz = 1.5 MHz.</a:t>
            </a:r>
            <a:br>
              <a:rPr lang="en-US" altLang="en-US" baseline="0"/>
            </a:br>
            <a:endParaRPr lang="en-US" altLang="en-US" baseline="0"/>
          </a:p>
          <a:p>
            <a:r>
              <a:rPr lang="en-US" altLang="en-US" baseline="0">
                <a:solidFill>
                  <a:schemeClr val="hlink"/>
                </a:solidFill>
              </a:rPr>
              <a:t>c.</a:t>
            </a:r>
            <a:r>
              <a:rPr lang="en-US" altLang="en-US" baseline="0"/>
              <a:t> Still a better solution is to use the first, third, and fifth</a:t>
            </a:r>
            <a:br>
              <a:rPr lang="en-US" altLang="en-US" baseline="0"/>
            </a:br>
            <a:r>
              <a:rPr lang="en-US" altLang="en-US" baseline="0"/>
              <a:t>    harmonics with B = 5 × 500 kHz = 2.5 MHz</a:t>
            </a:r>
            <a:r>
              <a:rPr lang="en-US" altLang="en-US" sz="2400" baseline="0"/>
              <a:t>.</a:t>
            </a:r>
          </a:p>
        </p:txBody>
      </p:sp>
      <p:sp>
        <p:nvSpPr>
          <p:cNvPr id="141323"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3.22</a:t>
            </a:r>
          </a:p>
        </p:txBody>
      </p:sp>
    </p:spTree>
    <p:extLst>
      <p:ext uri="{BB962C8B-B14F-4D97-AF65-F5344CB8AC3E}">
        <p14:creationId xmlns:p14="http://schemas.microsoft.com/office/powerpoint/2010/main" val="299992497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43364"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143365" name="Group 4"/>
          <p:cNvGrpSpPr>
            <a:grpSpLocks/>
          </p:cNvGrpSpPr>
          <p:nvPr/>
        </p:nvGrpSpPr>
        <p:grpSpPr bwMode="auto">
          <a:xfrm>
            <a:off x="2014539" y="773113"/>
            <a:ext cx="738187" cy="474662"/>
            <a:chOff x="309" y="487"/>
            <a:chExt cx="465" cy="299"/>
          </a:xfrm>
        </p:grpSpPr>
        <p:sp>
          <p:nvSpPr>
            <p:cNvPr id="143372"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43373"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143366"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43367"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43368"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43369"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43370" name="Rectangle 11"/>
          <p:cNvSpPr>
            <a:spLocks noChangeArrowheads="1"/>
          </p:cNvSpPr>
          <p:nvPr/>
        </p:nvSpPr>
        <p:spPr bwMode="auto">
          <a:xfrm>
            <a:off x="1905000" y="1214439"/>
            <a:ext cx="87630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We have a low-pass channel with bandwidth 100 kHz. What is the maximum bit rate of this</a:t>
            </a:r>
          </a:p>
          <a:p>
            <a:pPr algn="just"/>
            <a:r>
              <a:rPr lang="en-US" altLang="en-US" baseline="0"/>
              <a:t>channel?</a:t>
            </a:r>
            <a:br>
              <a:rPr lang="en-US" altLang="en-US" baseline="0"/>
            </a:br>
            <a:endParaRPr lang="en-US" altLang="en-US" baseline="0"/>
          </a:p>
          <a:p>
            <a:pPr algn="just"/>
            <a:r>
              <a:rPr lang="en-US" altLang="en-US" baseline="0">
                <a:solidFill>
                  <a:schemeClr val="hlink"/>
                </a:solidFill>
              </a:rPr>
              <a:t>Solution</a:t>
            </a:r>
          </a:p>
          <a:p>
            <a:pPr algn="just"/>
            <a:r>
              <a:rPr lang="en-US" altLang="en-US" baseline="0"/>
              <a:t>The maximum bit rate can be achieved if we use the first harmonic. The bit rate is 2 times the available bandwidth, or 200 kbps.</a:t>
            </a:r>
          </a:p>
        </p:txBody>
      </p:sp>
      <p:sp>
        <p:nvSpPr>
          <p:cNvPr id="143371"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3.22</a:t>
            </a:r>
          </a:p>
        </p:txBody>
      </p:sp>
    </p:spTree>
    <p:extLst>
      <p:ext uri="{BB962C8B-B14F-4D97-AF65-F5344CB8AC3E}">
        <p14:creationId xmlns:p14="http://schemas.microsoft.com/office/powerpoint/2010/main" val="343889827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5412"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5413" name="Text Box 4"/>
          <p:cNvSpPr txBox="1">
            <a:spLocks noChangeArrowheads="1"/>
          </p:cNvSpPr>
          <p:nvPr/>
        </p:nvSpPr>
        <p:spPr bwMode="auto">
          <a:xfrm>
            <a:off x="1828801" y="304800"/>
            <a:ext cx="5362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3.23  </a:t>
            </a:r>
            <a:r>
              <a:rPr lang="en-US" altLang="en-US" sz="2000" baseline="0"/>
              <a:t>Bandwidth of a bandpass channel</a:t>
            </a:r>
          </a:p>
        </p:txBody>
      </p:sp>
      <p:sp>
        <p:nvSpPr>
          <p:cNvPr id="145414"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4541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2590801"/>
            <a:ext cx="7897813" cy="183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775295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47460"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47461"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47462"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47463"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47464"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47465"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47466" name="Line 9"/>
          <p:cNvSpPr>
            <a:spLocks noChangeShapeType="1"/>
          </p:cNvSpPr>
          <p:nvPr/>
        </p:nvSpPr>
        <p:spPr bwMode="auto">
          <a:xfrm>
            <a:off x="1981200" y="2133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7467" name="Line 10"/>
          <p:cNvSpPr>
            <a:spLocks noChangeShapeType="1"/>
          </p:cNvSpPr>
          <p:nvPr/>
        </p:nvSpPr>
        <p:spPr bwMode="auto">
          <a:xfrm>
            <a:off x="1982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7468" name="Rectangle 11"/>
          <p:cNvSpPr>
            <a:spLocks noChangeArrowheads="1"/>
          </p:cNvSpPr>
          <p:nvPr/>
        </p:nvSpPr>
        <p:spPr bwMode="auto">
          <a:xfrm>
            <a:off x="2019300" y="2225676"/>
            <a:ext cx="8077200" cy="255454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If the available channel is a bandpass channel, we cannot send the digital signal directly to the channel; </a:t>
            </a:r>
            <a:br>
              <a:rPr lang="en-US" altLang="en-US" sz="3200" i="0" baseline="0">
                <a:latin typeface="Arial" panose="020B0604020202020204" pitchFamily="34" charset="0"/>
              </a:rPr>
            </a:br>
            <a:r>
              <a:rPr lang="en-US" altLang="en-US" sz="3200" i="0" baseline="0">
                <a:latin typeface="Arial" panose="020B0604020202020204" pitchFamily="34" charset="0"/>
              </a:rPr>
              <a:t>we need to convert the digital signal to an analog signal before transmission.</a:t>
            </a:r>
          </a:p>
        </p:txBody>
      </p:sp>
      <p:grpSp>
        <p:nvGrpSpPr>
          <p:cNvPr id="147469" name="Group 12"/>
          <p:cNvGrpSpPr>
            <a:grpSpLocks/>
          </p:cNvGrpSpPr>
          <p:nvPr/>
        </p:nvGrpSpPr>
        <p:grpSpPr bwMode="auto">
          <a:xfrm>
            <a:off x="1981200" y="1524000"/>
            <a:ext cx="1143000" cy="566738"/>
            <a:chOff x="1200" y="1248"/>
            <a:chExt cx="720" cy="357"/>
          </a:xfrm>
        </p:grpSpPr>
        <p:pic>
          <p:nvPicPr>
            <p:cNvPr id="14747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7471"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extLst>
      <p:ext uri="{BB962C8B-B14F-4D97-AF65-F5344CB8AC3E}">
        <p14:creationId xmlns:p14="http://schemas.microsoft.com/office/powerpoint/2010/main" val="281608756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508"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509" name="Text Box 4"/>
          <p:cNvSpPr txBox="1">
            <a:spLocks noChangeArrowheads="1"/>
          </p:cNvSpPr>
          <p:nvPr/>
        </p:nvSpPr>
        <p:spPr bwMode="auto">
          <a:xfrm>
            <a:off x="1828801" y="152400"/>
            <a:ext cx="83153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3.24  </a:t>
            </a:r>
            <a:r>
              <a:rPr lang="en-US" altLang="en-US" sz="2000" baseline="0"/>
              <a:t>Modulation of a digital signal for transmission on a bandpass </a:t>
            </a:r>
            <a:br>
              <a:rPr lang="en-US" altLang="en-US" sz="2000" baseline="0"/>
            </a:br>
            <a:r>
              <a:rPr lang="en-US" altLang="en-US" sz="2000" baseline="0"/>
              <a:t>                          channel</a:t>
            </a:r>
          </a:p>
        </p:txBody>
      </p:sp>
      <p:sp>
        <p:nvSpPr>
          <p:cNvPr id="149510"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4951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5776" y="1633538"/>
            <a:ext cx="8683625" cy="431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856249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51556"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151557" name="Group 4"/>
          <p:cNvGrpSpPr>
            <a:grpSpLocks/>
          </p:cNvGrpSpPr>
          <p:nvPr/>
        </p:nvGrpSpPr>
        <p:grpSpPr bwMode="auto">
          <a:xfrm>
            <a:off x="2014539" y="773113"/>
            <a:ext cx="738187" cy="474662"/>
            <a:chOff x="309" y="487"/>
            <a:chExt cx="465" cy="299"/>
          </a:xfrm>
        </p:grpSpPr>
        <p:sp>
          <p:nvSpPr>
            <p:cNvPr id="151564"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51565"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151558"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51559"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51560"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51561"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51562" name="Rectangle 11"/>
          <p:cNvSpPr>
            <a:spLocks noChangeArrowheads="1"/>
          </p:cNvSpPr>
          <p:nvPr/>
        </p:nvSpPr>
        <p:spPr bwMode="auto">
          <a:xfrm>
            <a:off x="1752600" y="1295400"/>
            <a:ext cx="85344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An example of broadband transmission using modulation is the sending of computer data through a telephone subscriber line, the line connecting a resident to the central telephone office. These lines are designed to carry voice with a limited bandwidth. The channel is considered a bandpass channel. We convert the digital signal from the computer to an analog signal, and send the analog signal. We can install two converters to change the digital signal to analog and vice versa at the receiving end. The converter, in this case, is called a </a:t>
            </a:r>
            <a:r>
              <a:rPr lang="en-US" altLang="en-US" baseline="0">
                <a:solidFill>
                  <a:schemeClr val="hlink"/>
                </a:solidFill>
              </a:rPr>
              <a:t>modem</a:t>
            </a:r>
            <a:r>
              <a:rPr lang="en-US" altLang="en-US" baseline="0"/>
              <a:t> which we discuss in detail in Chapter 5.</a:t>
            </a:r>
          </a:p>
        </p:txBody>
      </p:sp>
      <p:sp>
        <p:nvSpPr>
          <p:cNvPr id="151563"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3.24</a:t>
            </a:r>
          </a:p>
        </p:txBody>
      </p:sp>
    </p:spTree>
    <p:extLst>
      <p:ext uri="{BB962C8B-B14F-4D97-AF65-F5344CB8AC3E}">
        <p14:creationId xmlns:p14="http://schemas.microsoft.com/office/powerpoint/2010/main" val="86528236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53604"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153605" name="Group 4"/>
          <p:cNvGrpSpPr>
            <a:grpSpLocks/>
          </p:cNvGrpSpPr>
          <p:nvPr/>
        </p:nvGrpSpPr>
        <p:grpSpPr bwMode="auto">
          <a:xfrm>
            <a:off x="2014539" y="773113"/>
            <a:ext cx="738187" cy="474662"/>
            <a:chOff x="309" y="487"/>
            <a:chExt cx="465" cy="299"/>
          </a:xfrm>
        </p:grpSpPr>
        <p:sp>
          <p:nvSpPr>
            <p:cNvPr id="153612"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53613"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153606"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53607"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53608"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53609"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53610" name="Rectangle 11"/>
          <p:cNvSpPr>
            <a:spLocks noChangeArrowheads="1"/>
          </p:cNvSpPr>
          <p:nvPr/>
        </p:nvSpPr>
        <p:spPr bwMode="auto">
          <a:xfrm>
            <a:off x="1752600" y="1447800"/>
            <a:ext cx="85344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A second example is the digital cellular telephone. For better reception, digital cellular phones convert the analog voice signal to a digital signal (see Chapter 16). Although the bandwidth allocated to a company providing digital cellular phone service is very wide, we still cannot send the digital signal without conversion. The reason is that we only have a bandpass channel available between caller and callee. We need to convert the digitized voice to a composite analog signal before sending.</a:t>
            </a:r>
          </a:p>
        </p:txBody>
      </p:sp>
      <p:sp>
        <p:nvSpPr>
          <p:cNvPr id="153611"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3.25</a:t>
            </a:r>
          </a:p>
        </p:txBody>
      </p:sp>
    </p:spTree>
    <p:extLst>
      <p:ext uri="{BB962C8B-B14F-4D97-AF65-F5344CB8AC3E}">
        <p14:creationId xmlns:p14="http://schemas.microsoft.com/office/powerpoint/2010/main" val="249044117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1794" name="Rectangle 2"/>
          <p:cNvSpPr>
            <a:spLocks noChangeArrowheads="1"/>
          </p:cNvSpPr>
          <p:nvPr/>
        </p:nvSpPr>
        <p:spPr bwMode="auto">
          <a:xfrm>
            <a:off x="152400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tLang="en-US" sz="3200">
              <a:effectLst>
                <a:outerShdw blurRad="38100" dist="38100" dir="2700000" algn="tl">
                  <a:srgbClr val="FFFFFF"/>
                </a:outerShdw>
              </a:effectLst>
            </a:endParaRPr>
          </a:p>
        </p:txBody>
      </p:sp>
      <p:sp>
        <p:nvSpPr>
          <p:cNvPr id="801795" name="Text Box 3"/>
          <p:cNvSpPr txBox="1">
            <a:spLocks noChangeArrowheads="1"/>
          </p:cNvSpPr>
          <p:nvPr/>
        </p:nvSpPr>
        <p:spPr bwMode="auto">
          <a:xfrm>
            <a:off x="1752601" y="76201"/>
            <a:ext cx="67262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200">
                <a:effectLst>
                  <a:outerShdw blurRad="38100" dist="38100" dir="2700000" algn="tl">
                    <a:srgbClr val="C0C0C0"/>
                  </a:outerShdw>
                </a:effectLst>
                <a:latin typeface="Times" panose="02020603050405020304" pitchFamily="18" charset="0"/>
              </a:rPr>
              <a:t>3-4   TRANSMISSION IMPAIRMENT</a:t>
            </a:r>
          </a:p>
        </p:txBody>
      </p:sp>
      <p:sp>
        <p:nvSpPr>
          <p:cNvPr id="155653"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sz="1800" i="0" baseline="0"/>
          </a:p>
        </p:txBody>
      </p:sp>
      <p:sp>
        <p:nvSpPr>
          <p:cNvPr id="801797" name="Rectangle 5"/>
          <p:cNvSpPr>
            <a:spLocks noChangeArrowheads="1"/>
          </p:cNvSpPr>
          <p:nvPr/>
        </p:nvSpPr>
        <p:spPr bwMode="auto">
          <a:xfrm>
            <a:off x="1600200" y="1930311"/>
            <a:ext cx="8610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a:effectLst>
                  <a:outerShdw blurRad="38100" dist="38100" dir="2700000" algn="tl">
                    <a:srgbClr val="C0C0C0"/>
                  </a:outerShdw>
                </a:effectLst>
              </a:rPr>
              <a:t>Signals travel through transmission media, which are not perfect. The imperfection causes signal impairment. This means that the signal at the beginning of the medium is not the same as the signal at the end of the medium. What is sent is not what is received. Three causes of impairment are </a:t>
            </a:r>
            <a:r>
              <a:rPr lang="en-US" altLang="en-US">
                <a:solidFill>
                  <a:schemeClr val="hlink"/>
                </a:solidFill>
                <a:effectLst>
                  <a:outerShdw blurRad="38100" dist="38100" dir="2700000" algn="tl">
                    <a:srgbClr val="C0C0C0"/>
                  </a:outerShdw>
                </a:effectLst>
              </a:rPr>
              <a:t>attenuation</a:t>
            </a:r>
            <a:r>
              <a:rPr lang="en-US" altLang="en-US">
                <a:effectLst>
                  <a:outerShdw blurRad="38100" dist="38100" dir="2700000" algn="tl">
                    <a:srgbClr val="C0C0C0"/>
                  </a:outerShdw>
                </a:effectLst>
              </a:rPr>
              <a:t>, </a:t>
            </a:r>
            <a:r>
              <a:rPr lang="en-US" altLang="en-US">
                <a:solidFill>
                  <a:schemeClr val="hlink"/>
                </a:solidFill>
                <a:effectLst>
                  <a:outerShdw blurRad="38100" dist="38100" dir="2700000" algn="tl">
                    <a:srgbClr val="C0C0C0"/>
                  </a:outerShdw>
                </a:effectLst>
              </a:rPr>
              <a:t>distortion</a:t>
            </a:r>
            <a:r>
              <a:rPr lang="en-US" altLang="en-US">
                <a:effectLst>
                  <a:outerShdw blurRad="38100" dist="38100" dir="2700000" algn="tl">
                    <a:srgbClr val="C0C0C0"/>
                  </a:outerShdw>
                </a:effectLst>
              </a:rPr>
              <a:t>, and </a:t>
            </a:r>
            <a:r>
              <a:rPr lang="en-US" altLang="en-US">
                <a:solidFill>
                  <a:schemeClr val="hlink"/>
                </a:solidFill>
                <a:effectLst>
                  <a:outerShdw blurRad="38100" dist="38100" dir="2700000" algn="tl">
                    <a:srgbClr val="C0C0C0"/>
                  </a:outerShdw>
                </a:effectLst>
              </a:rPr>
              <a:t>noise</a:t>
            </a:r>
            <a:r>
              <a:rPr lang="en-US" altLang="en-US">
                <a:effectLst>
                  <a:outerShdw blurRad="38100" dist="38100" dir="2700000" algn="tl">
                    <a:srgbClr val="C0C0C0"/>
                  </a:outerShdw>
                </a:effectLst>
              </a:rPr>
              <a:t>.</a:t>
            </a:r>
          </a:p>
        </p:txBody>
      </p:sp>
      <p:sp>
        <p:nvSpPr>
          <p:cNvPr id="155655" name="Rectangle 6"/>
          <p:cNvSpPr>
            <a:spLocks noChangeArrowheads="1"/>
          </p:cNvSpPr>
          <p:nvPr/>
        </p:nvSpPr>
        <p:spPr bwMode="auto">
          <a:xfrm>
            <a:off x="1676400" y="4819651"/>
            <a:ext cx="5715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en-US" altLang="en-US" sz="2400" i="0" baseline="0">
                <a:solidFill>
                  <a:srgbClr val="0033CC"/>
                </a:solidFill>
              </a:rPr>
              <a:t>Attenuation</a:t>
            </a:r>
            <a:r>
              <a:rPr lang="fr-FR" altLang="en-US" sz="2400" i="0" baseline="0">
                <a:solidFill>
                  <a:srgbClr val="0033CC"/>
                </a:solidFill>
              </a:rPr>
              <a:t/>
            </a:r>
            <a:br>
              <a:rPr lang="fr-FR" altLang="en-US" sz="2400" i="0" baseline="0">
                <a:solidFill>
                  <a:srgbClr val="0033CC"/>
                </a:solidFill>
              </a:rPr>
            </a:br>
            <a:r>
              <a:rPr lang="fr-FR" altLang="en-US" sz="2400" i="0" baseline="0">
                <a:solidFill>
                  <a:srgbClr val="0033CC"/>
                </a:solidFill>
              </a:rPr>
              <a:t>Distortion</a:t>
            </a:r>
            <a:br>
              <a:rPr lang="fr-FR" altLang="en-US" sz="2400" i="0" baseline="0">
                <a:solidFill>
                  <a:srgbClr val="0033CC"/>
                </a:solidFill>
              </a:rPr>
            </a:br>
            <a:r>
              <a:rPr lang="en-US" altLang="en-US" sz="2400" i="0" baseline="0">
                <a:solidFill>
                  <a:srgbClr val="0033CC"/>
                </a:solidFill>
              </a:rPr>
              <a:t>Noise</a:t>
            </a:r>
          </a:p>
        </p:txBody>
      </p:sp>
      <p:sp>
        <p:nvSpPr>
          <p:cNvPr id="801799" name="Text Box 7"/>
          <p:cNvSpPr txBox="1">
            <a:spLocks noChangeArrowheads="1"/>
          </p:cNvSpPr>
          <p:nvPr/>
        </p:nvSpPr>
        <p:spPr bwMode="auto">
          <a:xfrm>
            <a:off x="2556308" y="4343400"/>
            <a:ext cx="31280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altLang="en-US" u="sng">
                <a:solidFill>
                  <a:schemeClr val="hlink"/>
                </a:solidFill>
                <a:effectLst>
                  <a:outerShdw blurRad="38100" dist="38100" dir="2700000" algn="tl">
                    <a:srgbClr val="C0C0C0"/>
                  </a:outerShdw>
                </a:effectLst>
              </a:rPr>
              <a:t>Topics discussed in this section:</a:t>
            </a:r>
          </a:p>
        </p:txBody>
      </p:sp>
    </p:spTree>
    <p:extLst>
      <p:ext uri="{BB962C8B-B14F-4D97-AF65-F5344CB8AC3E}">
        <p14:creationId xmlns:p14="http://schemas.microsoft.com/office/powerpoint/2010/main" val="3427541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bwMode="auto">
          <a:xfrm>
            <a:off x="1981200" y="274638"/>
            <a:ext cx="82296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eaLnBrk="1" hangingPunct="1"/>
            <a:r>
              <a:rPr lang="en-GB" altLang="zh-CN" sz="2400">
                <a:solidFill>
                  <a:srgbClr val="FF3300"/>
                </a:solidFill>
              </a:rPr>
              <a:t>Introduction to communications</a:t>
            </a:r>
            <a:r>
              <a:rPr lang="en-GB" altLang="en-US" sz="2400">
                <a:solidFill>
                  <a:srgbClr val="FF3300"/>
                </a:solidFill>
              </a:rPr>
              <a:t/>
            </a:r>
            <a:br>
              <a:rPr lang="en-GB" altLang="en-US" sz="2400">
                <a:solidFill>
                  <a:srgbClr val="FF3300"/>
                </a:solidFill>
              </a:rPr>
            </a:br>
            <a:endParaRPr lang="en-US" altLang="en-US" sz="2400">
              <a:solidFill>
                <a:srgbClr val="FF3300"/>
              </a:solidFill>
            </a:endParaRPr>
          </a:p>
        </p:txBody>
      </p:sp>
      <p:sp>
        <p:nvSpPr>
          <p:cNvPr id="24580" name="Rectangle 4"/>
          <p:cNvSpPr>
            <a:spLocks noGrp="1" noChangeArrowheads="1"/>
          </p:cNvSpPr>
          <p:nvPr>
            <p:ph type="body" idx="1"/>
          </p:nvPr>
        </p:nvSpPr>
        <p:spPr>
          <a:xfrm>
            <a:off x="1847851" y="1052513"/>
            <a:ext cx="8424863" cy="5040312"/>
          </a:xfrm>
          <a:noFill/>
        </p:spPr>
        <p:txBody>
          <a:bodyPr/>
          <a:lstStyle/>
          <a:p>
            <a:pPr eaLnBrk="1" hangingPunct="1"/>
            <a:r>
              <a:rPr lang="en-US" altLang="zh-CN" smtClean="0">
                <a:ea typeface="SimSun" panose="02010600030101010101" pitchFamily="2" charset="-122"/>
              </a:rPr>
              <a:t>Elements of  a communication system (cont)</a:t>
            </a:r>
          </a:p>
        </p:txBody>
      </p:sp>
      <p:sp>
        <p:nvSpPr>
          <p:cNvPr id="24581" name="Rectangle 5"/>
          <p:cNvSpPr>
            <a:spLocks noChangeArrowheads="1"/>
          </p:cNvSpPr>
          <p:nvPr/>
        </p:nvSpPr>
        <p:spPr bwMode="auto">
          <a:xfrm>
            <a:off x="1981200" y="1628775"/>
            <a:ext cx="8229600"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cs typeface="Arial" panose="020B0604020202020204" pitchFamily="34" charset="0"/>
              </a:defRPr>
            </a:lvl9pPr>
          </a:lstStyle>
          <a:p>
            <a:pPr lvl="1" eaLnBrk="1" hangingPunct="1">
              <a:lnSpc>
                <a:spcPct val="80000"/>
              </a:lnSpc>
              <a:buClr>
                <a:srgbClr val="FF3300"/>
              </a:buClr>
              <a:buSzPct val="150000"/>
              <a:buFont typeface="Wingdings" panose="05000000000000000000" pitchFamily="2" charset="2"/>
              <a:buChar char="Ø"/>
            </a:pPr>
            <a:r>
              <a:rPr lang="en-GB" altLang="en-US" sz="2000"/>
              <a:t>Basic components </a:t>
            </a:r>
          </a:p>
          <a:p>
            <a:pPr lvl="2" eaLnBrk="1" hangingPunct="1">
              <a:lnSpc>
                <a:spcPct val="80000"/>
              </a:lnSpc>
            </a:pPr>
            <a:r>
              <a:rPr lang="en-GB" altLang="en-US" sz="1800"/>
              <a:t>Transmitter</a:t>
            </a:r>
          </a:p>
          <a:p>
            <a:pPr lvl="3" eaLnBrk="1" hangingPunct="1">
              <a:lnSpc>
                <a:spcPct val="80000"/>
              </a:lnSpc>
            </a:pPr>
            <a:r>
              <a:rPr lang="en-GB" altLang="en-US"/>
              <a:t>Convert Source (information) to signals</a:t>
            </a:r>
          </a:p>
          <a:p>
            <a:pPr lvl="3" eaLnBrk="1" hangingPunct="1">
              <a:lnSpc>
                <a:spcPct val="80000"/>
              </a:lnSpc>
            </a:pPr>
            <a:r>
              <a:rPr lang="en-GB" altLang="en-US"/>
              <a:t>Send converted signals to the channel (by antenna if applicable)</a:t>
            </a:r>
          </a:p>
          <a:p>
            <a:pPr lvl="2" eaLnBrk="1" hangingPunct="1">
              <a:lnSpc>
                <a:spcPct val="80000"/>
              </a:lnSpc>
            </a:pPr>
            <a:r>
              <a:rPr lang="en-GB" altLang="en-US" sz="1800"/>
              <a:t>Channel</a:t>
            </a:r>
          </a:p>
          <a:p>
            <a:pPr lvl="3" eaLnBrk="1" hangingPunct="1">
              <a:lnSpc>
                <a:spcPct val="80000"/>
              </a:lnSpc>
            </a:pPr>
            <a:r>
              <a:rPr lang="en-GB" altLang="en-US"/>
              <a:t>Wireless: atmosphere (free space)</a:t>
            </a:r>
          </a:p>
          <a:p>
            <a:pPr lvl="3" eaLnBrk="1" hangingPunct="1">
              <a:lnSpc>
                <a:spcPct val="80000"/>
              </a:lnSpc>
            </a:pPr>
            <a:r>
              <a:rPr lang="en-GB" altLang="en-US"/>
              <a:t>Wired: coaxial cables, twisted wires, optical fibre</a:t>
            </a:r>
          </a:p>
          <a:p>
            <a:pPr lvl="2" eaLnBrk="1" hangingPunct="1">
              <a:lnSpc>
                <a:spcPct val="80000"/>
              </a:lnSpc>
            </a:pPr>
            <a:r>
              <a:rPr lang="en-GB" altLang="en-US" sz="1800"/>
              <a:t>Receiver</a:t>
            </a:r>
          </a:p>
          <a:p>
            <a:pPr lvl="3" eaLnBrk="1" hangingPunct="1">
              <a:lnSpc>
                <a:spcPct val="80000"/>
              </a:lnSpc>
            </a:pPr>
            <a:r>
              <a:rPr lang="en-GB" altLang="en-US"/>
              <a:t>Reconvert received signals to original information </a:t>
            </a:r>
          </a:p>
          <a:p>
            <a:pPr lvl="3" eaLnBrk="1" hangingPunct="1">
              <a:lnSpc>
                <a:spcPct val="80000"/>
              </a:lnSpc>
            </a:pPr>
            <a:r>
              <a:rPr lang="en-GB" altLang="en-US"/>
              <a:t>Output the original information</a:t>
            </a:r>
          </a:p>
          <a:p>
            <a:pPr eaLnBrk="1" hangingPunct="1">
              <a:lnSpc>
                <a:spcPct val="80000"/>
              </a:lnSpc>
              <a:buFont typeface="Wingdings" panose="05000000000000000000" pitchFamily="2" charset="2"/>
              <a:buNone/>
            </a:pPr>
            <a:endParaRPr lang="en-GB" altLang="en-US" sz="1800"/>
          </a:p>
        </p:txBody>
      </p:sp>
      <p:grpSp>
        <p:nvGrpSpPr>
          <p:cNvPr id="24582" name="Group 6"/>
          <p:cNvGrpSpPr>
            <a:grpSpLocks noChangeAspect="1"/>
          </p:cNvGrpSpPr>
          <p:nvPr/>
        </p:nvGrpSpPr>
        <p:grpSpPr bwMode="auto">
          <a:xfrm>
            <a:off x="1668463" y="4797426"/>
            <a:ext cx="8820150" cy="1427163"/>
            <a:chOff x="2355" y="1792"/>
            <a:chExt cx="12417" cy="2049"/>
          </a:xfrm>
        </p:grpSpPr>
        <p:sp>
          <p:nvSpPr>
            <p:cNvPr id="24583" name="AutoShape 7"/>
            <p:cNvSpPr>
              <a:spLocks noChangeAspect="1" noChangeArrowheads="1"/>
            </p:cNvSpPr>
            <p:nvPr/>
          </p:nvSpPr>
          <p:spPr bwMode="auto">
            <a:xfrm>
              <a:off x="2355" y="1792"/>
              <a:ext cx="12417" cy="2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endParaRPr lang="en-US" altLang="en-US"/>
            </a:p>
          </p:txBody>
        </p:sp>
        <p:sp>
          <p:nvSpPr>
            <p:cNvPr id="24584" name="Text Box 8"/>
            <p:cNvSpPr txBox="1">
              <a:spLocks noChangeArrowheads="1"/>
            </p:cNvSpPr>
            <p:nvPr/>
          </p:nvSpPr>
          <p:spPr bwMode="auto">
            <a:xfrm>
              <a:off x="2355" y="2516"/>
              <a:ext cx="730" cy="47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53035" tIns="26518" rIns="53035" bIns="26518"/>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r>
                <a:rPr lang="en-US" altLang="zh-CN" sz="900" b="0" i="1">
                  <a:solidFill>
                    <a:srgbClr val="000000"/>
                  </a:solidFill>
                  <a:latin typeface="Times New Roman" panose="02020603050405020304" pitchFamily="18" charset="0"/>
                </a:rPr>
                <a:t>m</a:t>
              </a:r>
              <a:r>
                <a:rPr lang="en-US" altLang="zh-CN" sz="900" b="0">
                  <a:solidFill>
                    <a:srgbClr val="000000"/>
                  </a:solidFill>
                  <a:latin typeface="Times New Roman" panose="02020603050405020304" pitchFamily="18" charset="0"/>
                </a:rPr>
                <a:t>(</a:t>
              </a:r>
              <a:r>
                <a:rPr lang="en-US" altLang="zh-CN" sz="900" b="0" i="1">
                  <a:solidFill>
                    <a:srgbClr val="000000"/>
                  </a:solidFill>
                  <a:latin typeface="Times New Roman" panose="02020603050405020304" pitchFamily="18" charset="0"/>
                </a:rPr>
                <a:t>t</a:t>
              </a:r>
              <a:r>
                <a:rPr lang="en-US" altLang="zh-CN" sz="900" b="0">
                  <a:solidFill>
                    <a:srgbClr val="000000"/>
                  </a:solidFill>
                  <a:latin typeface="Times New Roman" panose="02020603050405020304" pitchFamily="18" charset="0"/>
                </a:rPr>
                <a:t>)</a:t>
              </a:r>
              <a:endParaRPr lang="en-GB" altLang="en-US" sz="1800" b="0"/>
            </a:p>
          </p:txBody>
        </p:sp>
        <p:sp>
          <p:nvSpPr>
            <p:cNvPr id="24585" name="Line 9"/>
            <p:cNvSpPr>
              <a:spLocks noChangeShapeType="1"/>
            </p:cNvSpPr>
            <p:nvPr/>
          </p:nvSpPr>
          <p:spPr bwMode="auto">
            <a:xfrm>
              <a:off x="2772" y="2432"/>
              <a:ext cx="418" cy="0"/>
            </a:xfrm>
            <a:prstGeom prst="line">
              <a:avLst/>
            </a:prstGeom>
            <a:noFill/>
            <a:ln w="19050">
              <a:solidFill>
                <a:srgbClr val="FF010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6" name="Text Box 10"/>
            <p:cNvSpPr txBox="1">
              <a:spLocks noChangeArrowheads="1"/>
            </p:cNvSpPr>
            <p:nvPr/>
          </p:nvSpPr>
          <p:spPr bwMode="auto">
            <a:xfrm>
              <a:off x="3190" y="1983"/>
              <a:ext cx="1878" cy="1009"/>
            </a:xfrm>
            <a:prstGeom prst="rect">
              <a:avLst/>
            </a:prstGeom>
            <a:noFill/>
            <a:ln w="19050">
              <a:solidFill>
                <a:srgbClr val="6600FF"/>
              </a:solidFill>
              <a:miter lim="800000"/>
              <a:headEnd/>
              <a:tailEnd/>
            </a:ln>
            <a:extLst>
              <a:ext uri="{909E8E84-426E-40DD-AFC4-6F175D3DCCD1}">
                <a14:hiddenFill xmlns:a14="http://schemas.microsoft.com/office/drawing/2010/main">
                  <a:solidFill>
                    <a:srgbClr val="00CC99"/>
                  </a:solidFill>
                </a14:hiddenFill>
              </a:ext>
            </a:extLst>
          </p:spPr>
          <p:txBody>
            <a:bodyPr lIns="53035" tIns="26518" rIns="53035" bIns="26518"/>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r>
                <a:rPr lang="en-US" altLang="zh-CN" sz="1100">
                  <a:solidFill>
                    <a:srgbClr val="6600FF"/>
                  </a:solidFill>
                  <a:latin typeface="Times New Roman" panose="02020603050405020304" pitchFamily="18" charset="0"/>
                </a:rPr>
                <a:t>Signal</a:t>
              </a:r>
              <a:br>
                <a:rPr lang="en-US" altLang="zh-CN" sz="1100">
                  <a:solidFill>
                    <a:srgbClr val="6600FF"/>
                  </a:solidFill>
                  <a:latin typeface="Times New Roman" panose="02020603050405020304" pitchFamily="18" charset="0"/>
                </a:rPr>
              </a:br>
              <a:r>
                <a:rPr lang="en-US" altLang="zh-CN" sz="1100">
                  <a:solidFill>
                    <a:srgbClr val="6600FF"/>
                  </a:solidFill>
                  <a:latin typeface="Times New Roman" panose="02020603050405020304" pitchFamily="18" charset="0"/>
                </a:rPr>
                <a:t>Processing</a:t>
              </a:r>
              <a:endParaRPr lang="en-GB" altLang="en-US" sz="1800" b="0"/>
            </a:p>
          </p:txBody>
        </p:sp>
        <p:sp>
          <p:nvSpPr>
            <p:cNvPr id="24587" name="Line 11"/>
            <p:cNvSpPr>
              <a:spLocks noChangeShapeType="1"/>
            </p:cNvSpPr>
            <p:nvPr/>
          </p:nvSpPr>
          <p:spPr bwMode="auto">
            <a:xfrm>
              <a:off x="5068" y="2454"/>
              <a:ext cx="417" cy="0"/>
            </a:xfrm>
            <a:prstGeom prst="line">
              <a:avLst/>
            </a:prstGeom>
            <a:noFill/>
            <a:ln w="19050">
              <a:solidFill>
                <a:srgbClr val="66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8" name="Text Box 12"/>
            <p:cNvSpPr txBox="1">
              <a:spLocks noChangeArrowheads="1"/>
            </p:cNvSpPr>
            <p:nvPr/>
          </p:nvSpPr>
          <p:spPr bwMode="auto">
            <a:xfrm>
              <a:off x="5485" y="2005"/>
              <a:ext cx="1566" cy="1009"/>
            </a:xfrm>
            <a:prstGeom prst="rect">
              <a:avLst/>
            </a:prstGeom>
            <a:noFill/>
            <a:ln w="19050">
              <a:solidFill>
                <a:srgbClr val="6600FF"/>
              </a:solidFill>
              <a:miter lim="800000"/>
              <a:headEnd/>
              <a:tailEnd/>
            </a:ln>
            <a:extLst>
              <a:ext uri="{909E8E84-426E-40DD-AFC4-6F175D3DCCD1}">
                <a14:hiddenFill xmlns:a14="http://schemas.microsoft.com/office/drawing/2010/main">
                  <a:solidFill>
                    <a:srgbClr val="00CC99"/>
                  </a:solidFill>
                </a14:hiddenFill>
              </a:ext>
            </a:extLst>
          </p:spPr>
          <p:txBody>
            <a:bodyPr lIns="53035" tIns="26518" rIns="53035" bIns="26518"/>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r>
                <a:rPr lang="en-US" altLang="zh-CN" sz="1100">
                  <a:solidFill>
                    <a:srgbClr val="6600FF"/>
                  </a:solidFill>
                  <a:latin typeface="Times New Roman" panose="02020603050405020304" pitchFamily="18" charset="0"/>
                </a:rPr>
                <a:t>Carrier</a:t>
              </a:r>
              <a:br>
                <a:rPr lang="en-US" altLang="zh-CN" sz="1100">
                  <a:solidFill>
                    <a:srgbClr val="6600FF"/>
                  </a:solidFill>
                  <a:latin typeface="Times New Roman" panose="02020603050405020304" pitchFamily="18" charset="0"/>
                </a:rPr>
              </a:br>
              <a:r>
                <a:rPr lang="en-US" altLang="zh-CN" sz="1100">
                  <a:solidFill>
                    <a:srgbClr val="6600FF"/>
                  </a:solidFill>
                  <a:latin typeface="Times New Roman" panose="02020603050405020304" pitchFamily="18" charset="0"/>
                </a:rPr>
                <a:t>Circuits</a:t>
              </a:r>
              <a:endParaRPr lang="en-GB" altLang="en-US" sz="1800" b="0"/>
            </a:p>
          </p:txBody>
        </p:sp>
        <p:sp>
          <p:nvSpPr>
            <p:cNvPr id="24589" name="Line 13"/>
            <p:cNvSpPr>
              <a:spLocks noChangeShapeType="1"/>
            </p:cNvSpPr>
            <p:nvPr/>
          </p:nvSpPr>
          <p:spPr bwMode="auto">
            <a:xfrm>
              <a:off x="7051" y="2454"/>
              <a:ext cx="417" cy="0"/>
            </a:xfrm>
            <a:prstGeom prst="line">
              <a:avLst/>
            </a:prstGeom>
            <a:noFill/>
            <a:ln w="19050">
              <a:solidFill>
                <a:srgbClr val="FF010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0" name="Text Box 14"/>
            <p:cNvSpPr txBox="1">
              <a:spLocks noChangeArrowheads="1"/>
            </p:cNvSpPr>
            <p:nvPr/>
          </p:nvSpPr>
          <p:spPr bwMode="auto">
            <a:xfrm>
              <a:off x="7468" y="2005"/>
              <a:ext cx="2295" cy="1009"/>
            </a:xfrm>
            <a:prstGeom prst="rect">
              <a:avLst/>
            </a:prstGeom>
            <a:noFill/>
            <a:ln w="19050">
              <a:solidFill>
                <a:srgbClr val="FF0101"/>
              </a:solidFill>
              <a:miter lim="800000"/>
              <a:headEnd/>
              <a:tailEnd/>
            </a:ln>
            <a:extLst>
              <a:ext uri="{909E8E84-426E-40DD-AFC4-6F175D3DCCD1}">
                <a14:hiddenFill xmlns:a14="http://schemas.microsoft.com/office/drawing/2010/main">
                  <a:solidFill>
                    <a:srgbClr val="00CC99"/>
                  </a:solidFill>
                </a14:hiddenFill>
              </a:ext>
            </a:extLst>
          </p:spPr>
          <p:txBody>
            <a:bodyPr lIns="53035" tIns="26518" rIns="53035" bIns="26518"/>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r>
                <a:rPr lang="en-US" altLang="zh-CN" sz="1100">
                  <a:solidFill>
                    <a:srgbClr val="FF0101"/>
                  </a:solidFill>
                  <a:latin typeface="Times New Roman" panose="02020603050405020304" pitchFamily="18" charset="0"/>
                </a:rPr>
                <a:t>Transmission Medium</a:t>
              </a:r>
              <a:endParaRPr lang="en-GB" altLang="en-US" sz="1800" b="0"/>
            </a:p>
          </p:txBody>
        </p:sp>
        <p:sp>
          <p:nvSpPr>
            <p:cNvPr id="24591" name="Line 15"/>
            <p:cNvSpPr>
              <a:spLocks noChangeShapeType="1"/>
            </p:cNvSpPr>
            <p:nvPr/>
          </p:nvSpPr>
          <p:spPr bwMode="auto">
            <a:xfrm>
              <a:off x="9763" y="2454"/>
              <a:ext cx="418" cy="0"/>
            </a:xfrm>
            <a:prstGeom prst="line">
              <a:avLst/>
            </a:prstGeom>
            <a:noFill/>
            <a:ln w="19050">
              <a:solidFill>
                <a:srgbClr val="FF010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2" name="Text Box 16"/>
            <p:cNvSpPr txBox="1">
              <a:spLocks noChangeArrowheads="1"/>
            </p:cNvSpPr>
            <p:nvPr/>
          </p:nvSpPr>
          <p:spPr bwMode="auto">
            <a:xfrm>
              <a:off x="10181" y="2005"/>
              <a:ext cx="1565" cy="1009"/>
            </a:xfrm>
            <a:prstGeom prst="rect">
              <a:avLst/>
            </a:prstGeom>
            <a:noFill/>
            <a:ln w="19050">
              <a:solidFill>
                <a:srgbClr val="CC00CC"/>
              </a:solidFill>
              <a:miter lim="800000"/>
              <a:headEnd/>
              <a:tailEnd/>
            </a:ln>
            <a:extLst>
              <a:ext uri="{909E8E84-426E-40DD-AFC4-6F175D3DCCD1}">
                <a14:hiddenFill xmlns:a14="http://schemas.microsoft.com/office/drawing/2010/main">
                  <a:solidFill>
                    <a:srgbClr val="00CC99"/>
                  </a:solidFill>
                </a14:hiddenFill>
              </a:ext>
            </a:extLst>
          </p:spPr>
          <p:txBody>
            <a:bodyPr lIns="53035" tIns="26518" rIns="53035" bIns="26518"/>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r>
                <a:rPr lang="en-US" altLang="zh-CN" sz="1100">
                  <a:solidFill>
                    <a:srgbClr val="CC00CC"/>
                  </a:solidFill>
                  <a:latin typeface="Times New Roman" panose="02020603050405020304" pitchFamily="18" charset="0"/>
                </a:rPr>
                <a:t>Carrier Circuits</a:t>
              </a:r>
              <a:endParaRPr lang="en-GB" altLang="en-US" sz="1800" b="0"/>
            </a:p>
          </p:txBody>
        </p:sp>
        <p:sp>
          <p:nvSpPr>
            <p:cNvPr id="24593" name="Line 17"/>
            <p:cNvSpPr>
              <a:spLocks noChangeShapeType="1"/>
            </p:cNvSpPr>
            <p:nvPr/>
          </p:nvSpPr>
          <p:spPr bwMode="auto">
            <a:xfrm>
              <a:off x="11746" y="2454"/>
              <a:ext cx="417" cy="0"/>
            </a:xfrm>
            <a:prstGeom prst="line">
              <a:avLst/>
            </a:prstGeom>
            <a:noFill/>
            <a:ln w="19050">
              <a:solidFill>
                <a:srgbClr val="CC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4" name="Text Box 18"/>
            <p:cNvSpPr txBox="1">
              <a:spLocks noChangeArrowheads="1"/>
            </p:cNvSpPr>
            <p:nvPr/>
          </p:nvSpPr>
          <p:spPr bwMode="auto">
            <a:xfrm>
              <a:off x="12163" y="2005"/>
              <a:ext cx="1879" cy="1009"/>
            </a:xfrm>
            <a:prstGeom prst="rect">
              <a:avLst/>
            </a:prstGeom>
            <a:noFill/>
            <a:ln w="19050">
              <a:solidFill>
                <a:srgbClr val="CC00CC"/>
              </a:solidFill>
              <a:miter lim="800000"/>
              <a:headEnd/>
              <a:tailEnd/>
            </a:ln>
            <a:extLst>
              <a:ext uri="{909E8E84-426E-40DD-AFC4-6F175D3DCCD1}">
                <a14:hiddenFill xmlns:a14="http://schemas.microsoft.com/office/drawing/2010/main">
                  <a:solidFill>
                    <a:srgbClr val="00CC99"/>
                  </a:solidFill>
                </a14:hiddenFill>
              </a:ext>
            </a:extLst>
          </p:spPr>
          <p:txBody>
            <a:bodyPr lIns="53035" tIns="26518" rIns="53035" bIns="26518"/>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r>
                <a:rPr lang="en-US" altLang="zh-CN" sz="1100">
                  <a:solidFill>
                    <a:srgbClr val="CC00CC"/>
                  </a:solidFill>
                  <a:latin typeface="Times New Roman" panose="02020603050405020304" pitchFamily="18" charset="0"/>
                </a:rPr>
                <a:t>Signal</a:t>
              </a:r>
              <a:br>
                <a:rPr lang="en-US" altLang="zh-CN" sz="1100">
                  <a:solidFill>
                    <a:srgbClr val="CC00CC"/>
                  </a:solidFill>
                  <a:latin typeface="Times New Roman" panose="02020603050405020304" pitchFamily="18" charset="0"/>
                </a:rPr>
              </a:br>
              <a:r>
                <a:rPr lang="en-US" altLang="zh-CN" sz="1100">
                  <a:solidFill>
                    <a:srgbClr val="CC00CC"/>
                  </a:solidFill>
                  <a:latin typeface="Times New Roman" panose="02020603050405020304" pitchFamily="18" charset="0"/>
                </a:rPr>
                <a:t>Processing</a:t>
              </a:r>
              <a:endParaRPr lang="en-GB" altLang="en-US" sz="1800" b="0"/>
            </a:p>
          </p:txBody>
        </p:sp>
        <p:sp>
          <p:nvSpPr>
            <p:cNvPr id="24595" name="Line 19"/>
            <p:cNvSpPr>
              <a:spLocks noChangeShapeType="1"/>
            </p:cNvSpPr>
            <p:nvPr/>
          </p:nvSpPr>
          <p:spPr bwMode="auto">
            <a:xfrm>
              <a:off x="14042" y="2432"/>
              <a:ext cx="417" cy="0"/>
            </a:xfrm>
            <a:prstGeom prst="line">
              <a:avLst/>
            </a:prstGeom>
            <a:noFill/>
            <a:ln w="19050">
              <a:solidFill>
                <a:srgbClr val="FF010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6" name="Rectangle 20"/>
            <p:cNvSpPr>
              <a:spLocks noChangeArrowheads="1"/>
            </p:cNvSpPr>
            <p:nvPr/>
          </p:nvSpPr>
          <p:spPr bwMode="auto">
            <a:xfrm>
              <a:off x="2981" y="1792"/>
              <a:ext cx="4174" cy="1387"/>
            </a:xfrm>
            <a:prstGeom prst="rect">
              <a:avLst/>
            </a:prstGeom>
            <a:noFill/>
            <a:ln w="19050">
              <a:solidFill>
                <a:srgbClr val="6600FF"/>
              </a:solidFill>
              <a:prstDash val="sysDot"/>
              <a:miter lim="800000"/>
              <a:headEnd/>
              <a:tailEnd/>
            </a:ln>
            <a:extLst>
              <a:ext uri="{909E8E84-426E-40DD-AFC4-6F175D3DCCD1}">
                <a14:hiddenFill xmlns:a14="http://schemas.microsoft.com/office/drawing/2010/main">
                  <a:solidFill>
                    <a:srgbClr val="00CC99"/>
                  </a:solidFill>
                </a14:hiddenFill>
              </a:ext>
            </a:extLst>
          </p:spPr>
          <p:txBody>
            <a:bodyPr anchor="ct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endParaRPr lang="en-US" altLang="en-US"/>
            </a:p>
          </p:txBody>
        </p:sp>
        <p:sp>
          <p:nvSpPr>
            <p:cNvPr id="24597" name="Text Box 21"/>
            <p:cNvSpPr txBox="1">
              <a:spLocks noChangeArrowheads="1"/>
            </p:cNvSpPr>
            <p:nvPr/>
          </p:nvSpPr>
          <p:spPr bwMode="auto">
            <a:xfrm>
              <a:off x="3607" y="3285"/>
              <a:ext cx="3235" cy="55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53035" tIns="26518" rIns="53035" bIns="26518"/>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r>
                <a:rPr lang="en-US" altLang="zh-CN" sz="1100">
                  <a:solidFill>
                    <a:srgbClr val="6600FF"/>
                  </a:solidFill>
                  <a:latin typeface="Times New Roman" panose="02020603050405020304" pitchFamily="18" charset="0"/>
                </a:rPr>
                <a:t>TRANSMITTER</a:t>
              </a:r>
              <a:endParaRPr lang="en-GB" altLang="en-US" sz="1800" b="0"/>
            </a:p>
          </p:txBody>
        </p:sp>
        <p:sp>
          <p:nvSpPr>
            <p:cNvPr id="24598" name="Text Box 22"/>
            <p:cNvSpPr txBox="1">
              <a:spLocks noChangeArrowheads="1"/>
            </p:cNvSpPr>
            <p:nvPr/>
          </p:nvSpPr>
          <p:spPr bwMode="auto">
            <a:xfrm>
              <a:off x="10285" y="3285"/>
              <a:ext cx="3235" cy="55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53035" tIns="26518" rIns="53035" bIns="26518"/>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r>
                <a:rPr lang="en-US" altLang="zh-CN" sz="1100">
                  <a:solidFill>
                    <a:srgbClr val="CC00CC"/>
                  </a:solidFill>
                  <a:latin typeface="Times New Roman" panose="02020603050405020304" pitchFamily="18" charset="0"/>
                </a:rPr>
                <a:t>RECEIVER</a:t>
              </a:r>
              <a:endParaRPr lang="en-GB" altLang="en-US" sz="1800" b="0"/>
            </a:p>
          </p:txBody>
        </p:sp>
        <p:sp>
          <p:nvSpPr>
            <p:cNvPr id="24599" name="Rectangle 23"/>
            <p:cNvSpPr>
              <a:spLocks noChangeArrowheads="1"/>
            </p:cNvSpPr>
            <p:nvPr/>
          </p:nvSpPr>
          <p:spPr bwMode="auto">
            <a:xfrm>
              <a:off x="9868" y="1792"/>
              <a:ext cx="4278" cy="1387"/>
            </a:xfrm>
            <a:prstGeom prst="rect">
              <a:avLst/>
            </a:prstGeom>
            <a:noFill/>
            <a:ln w="19050">
              <a:solidFill>
                <a:srgbClr val="CC00CC"/>
              </a:solidFill>
              <a:prstDash val="sysDot"/>
              <a:miter lim="800000"/>
              <a:headEnd/>
              <a:tailEnd/>
            </a:ln>
            <a:extLst>
              <a:ext uri="{909E8E84-426E-40DD-AFC4-6F175D3DCCD1}">
                <a14:hiddenFill xmlns:a14="http://schemas.microsoft.com/office/drawing/2010/main">
                  <a:solidFill>
                    <a:srgbClr val="00CC99"/>
                  </a:solidFill>
                </a14:hiddenFill>
              </a:ext>
            </a:extLst>
          </p:spPr>
          <p:txBody>
            <a:bodyPr anchor="ctr"/>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endParaRPr lang="en-US" altLang="en-US"/>
            </a:p>
          </p:txBody>
        </p:sp>
        <p:sp>
          <p:nvSpPr>
            <p:cNvPr id="24600" name="Text Box 24"/>
            <p:cNvSpPr txBox="1">
              <a:spLocks noChangeArrowheads="1"/>
            </p:cNvSpPr>
            <p:nvPr/>
          </p:nvSpPr>
          <p:spPr bwMode="auto">
            <a:xfrm>
              <a:off x="6946" y="3050"/>
              <a:ext cx="731" cy="471"/>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53035" tIns="26518" rIns="53035" bIns="26518"/>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r>
                <a:rPr lang="en-US" altLang="zh-CN" sz="900" b="0" i="1">
                  <a:solidFill>
                    <a:srgbClr val="000000"/>
                  </a:solidFill>
                  <a:latin typeface="Times New Roman" panose="02020603050405020304" pitchFamily="18" charset="0"/>
                </a:rPr>
                <a:t>s</a:t>
              </a:r>
              <a:r>
                <a:rPr lang="en-US" altLang="zh-CN" sz="900" b="0">
                  <a:solidFill>
                    <a:srgbClr val="000000"/>
                  </a:solidFill>
                  <a:latin typeface="Times New Roman" panose="02020603050405020304" pitchFamily="18" charset="0"/>
                </a:rPr>
                <a:t>(</a:t>
              </a:r>
              <a:r>
                <a:rPr lang="en-US" altLang="zh-CN" sz="900" b="0" i="1">
                  <a:solidFill>
                    <a:srgbClr val="000000"/>
                  </a:solidFill>
                  <a:latin typeface="Times New Roman" panose="02020603050405020304" pitchFamily="18" charset="0"/>
                </a:rPr>
                <a:t>t</a:t>
              </a:r>
              <a:r>
                <a:rPr lang="en-US" altLang="zh-CN" sz="900" b="0">
                  <a:solidFill>
                    <a:srgbClr val="000000"/>
                  </a:solidFill>
                  <a:latin typeface="Times New Roman" panose="02020603050405020304" pitchFamily="18" charset="0"/>
                </a:rPr>
                <a:t>)</a:t>
              </a:r>
              <a:endParaRPr lang="en-GB" altLang="en-US" sz="1800" b="0"/>
            </a:p>
          </p:txBody>
        </p:sp>
        <p:sp>
          <p:nvSpPr>
            <p:cNvPr id="24601" name="Text Box 25"/>
            <p:cNvSpPr txBox="1">
              <a:spLocks noChangeArrowheads="1"/>
            </p:cNvSpPr>
            <p:nvPr/>
          </p:nvSpPr>
          <p:spPr bwMode="auto">
            <a:xfrm>
              <a:off x="9555" y="3157"/>
              <a:ext cx="730" cy="471"/>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53035" tIns="26518" rIns="53035" bIns="26518"/>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r>
                <a:rPr lang="en-US" altLang="zh-CN" sz="900" b="0" i="1">
                  <a:solidFill>
                    <a:srgbClr val="000000"/>
                  </a:solidFill>
                  <a:latin typeface="Times New Roman" panose="02020603050405020304" pitchFamily="18" charset="0"/>
                </a:rPr>
                <a:t>r</a:t>
              </a:r>
              <a:r>
                <a:rPr lang="en-US" altLang="zh-CN" sz="900" b="0">
                  <a:solidFill>
                    <a:srgbClr val="000000"/>
                  </a:solidFill>
                  <a:latin typeface="Times New Roman" panose="02020603050405020304" pitchFamily="18" charset="0"/>
                </a:rPr>
                <a:t>(</a:t>
              </a:r>
              <a:r>
                <a:rPr lang="en-US" altLang="zh-CN" sz="900" b="0" i="1">
                  <a:solidFill>
                    <a:srgbClr val="000000"/>
                  </a:solidFill>
                  <a:latin typeface="Times New Roman" panose="02020603050405020304" pitchFamily="18" charset="0"/>
                </a:rPr>
                <a:t>t</a:t>
              </a:r>
              <a:r>
                <a:rPr lang="en-US" altLang="zh-CN" sz="900" b="0">
                  <a:solidFill>
                    <a:srgbClr val="000000"/>
                  </a:solidFill>
                  <a:latin typeface="Times New Roman" panose="02020603050405020304" pitchFamily="18" charset="0"/>
                </a:rPr>
                <a:t>)</a:t>
              </a:r>
              <a:endParaRPr lang="en-GB" altLang="en-US" sz="1800" b="0"/>
            </a:p>
          </p:txBody>
        </p:sp>
        <p:pic>
          <p:nvPicPr>
            <p:cNvPr id="24602" name="Picture 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85" y="2604"/>
              <a:ext cx="58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603" name="Text Box 27"/>
            <p:cNvSpPr txBox="1">
              <a:spLocks noChangeArrowheads="1"/>
            </p:cNvSpPr>
            <p:nvPr/>
          </p:nvSpPr>
          <p:spPr bwMode="auto">
            <a:xfrm>
              <a:off x="7051" y="3285"/>
              <a:ext cx="3234" cy="55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53035" tIns="26518" rIns="53035" bIns="26518"/>
            <a:lstStyle>
              <a:lvl1pPr algn="ctr">
                <a:spcBef>
                  <a:spcPct val="50000"/>
                </a:spcBef>
                <a:defRPr sz="1600" b="1">
                  <a:solidFill>
                    <a:schemeClr val="tx1"/>
                  </a:solidFill>
                  <a:latin typeface="Arial" panose="020B0604020202020204" pitchFamily="34" charset="0"/>
                  <a:ea typeface="SimSun" panose="02010600030101010101" pitchFamily="2" charset="-122"/>
                </a:defRPr>
              </a:lvl1pPr>
              <a:lvl2pPr marL="742950" indent="-285750" algn="ctr">
                <a:spcBef>
                  <a:spcPct val="50000"/>
                </a:spcBef>
                <a:defRPr sz="1600" b="1">
                  <a:solidFill>
                    <a:schemeClr val="tx1"/>
                  </a:solidFill>
                  <a:latin typeface="Arial" panose="020B0604020202020204" pitchFamily="34" charset="0"/>
                  <a:ea typeface="SimSun" panose="02010600030101010101" pitchFamily="2" charset="-122"/>
                </a:defRPr>
              </a:lvl2pPr>
              <a:lvl3pPr marL="1143000" indent="-228600" algn="ctr">
                <a:spcBef>
                  <a:spcPct val="50000"/>
                </a:spcBef>
                <a:defRPr sz="1600" b="1">
                  <a:solidFill>
                    <a:schemeClr val="tx1"/>
                  </a:solidFill>
                  <a:latin typeface="Arial" panose="020B0604020202020204" pitchFamily="34" charset="0"/>
                  <a:ea typeface="SimSun" panose="02010600030101010101" pitchFamily="2" charset="-122"/>
                </a:defRPr>
              </a:lvl3pPr>
              <a:lvl4pPr marL="1600200" indent="-228600" algn="ctr">
                <a:spcBef>
                  <a:spcPct val="50000"/>
                </a:spcBef>
                <a:defRPr sz="1600" b="1">
                  <a:solidFill>
                    <a:schemeClr val="tx1"/>
                  </a:solidFill>
                  <a:latin typeface="Arial" panose="020B0604020202020204" pitchFamily="34" charset="0"/>
                  <a:ea typeface="SimSun" panose="02010600030101010101" pitchFamily="2" charset="-122"/>
                </a:defRPr>
              </a:lvl4pPr>
              <a:lvl5pPr marL="2057400" indent="-228600" algn="ctr">
                <a:spcBef>
                  <a:spcPct val="50000"/>
                </a:spcBef>
                <a:defRPr sz="1600"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50000"/>
                </a:spcBef>
                <a:spcAft>
                  <a:spcPct val="0"/>
                </a:spcAft>
                <a:defRPr sz="1600" b="1">
                  <a:solidFill>
                    <a:schemeClr val="tx1"/>
                  </a:solidFill>
                  <a:latin typeface="Arial" panose="020B0604020202020204" pitchFamily="34" charset="0"/>
                  <a:ea typeface="SimSun" panose="02010600030101010101" pitchFamily="2" charset="-122"/>
                </a:defRPr>
              </a:lvl9pPr>
            </a:lstStyle>
            <a:p>
              <a:pPr eaLnBrk="1" hangingPunct="1">
                <a:spcBef>
                  <a:spcPct val="0"/>
                </a:spcBef>
              </a:pPr>
              <a:r>
                <a:rPr lang="en-US" altLang="zh-CN" sz="1100">
                  <a:solidFill>
                    <a:srgbClr val="FF0101"/>
                  </a:solidFill>
                  <a:latin typeface="Times New Roman" panose="02020603050405020304" pitchFamily="18" charset="0"/>
                </a:rPr>
                <a:t>CHANNEL</a:t>
              </a:r>
              <a:endParaRPr lang="en-GB" altLang="en-US" sz="1800" b="0"/>
            </a:p>
          </p:txBody>
        </p:sp>
      </p:grpSp>
    </p:spTree>
    <p:extLst>
      <p:ext uri="{BB962C8B-B14F-4D97-AF65-F5344CB8AC3E}">
        <p14:creationId xmlns:p14="http://schemas.microsoft.com/office/powerpoint/2010/main" val="27209370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7700"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7701" name="Text Box 4"/>
          <p:cNvSpPr txBox="1">
            <a:spLocks noChangeArrowheads="1"/>
          </p:cNvSpPr>
          <p:nvPr/>
        </p:nvSpPr>
        <p:spPr bwMode="auto">
          <a:xfrm>
            <a:off x="1828800" y="762000"/>
            <a:ext cx="4103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3.25  </a:t>
            </a:r>
            <a:r>
              <a:rPr lang="en-US" altLang="en-US" sz="2000" baseline="0"/>
              <a:t>Causes of impairment</a:t>
            </a:r>
          </a:p>
        </p:txBody>
      </p:sp>
      <p:sp>
        <p:nvSpPr>
          <p:cNvPr id="157702"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5770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276" y="2286000"/>
            <a:ext cx="7019925" cy="221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908056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9748"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9749" name="Text Box 4"/>
          <p:cNvSpPr txBox="1">
            <a:spLocks noChangeArrowheads="1"/>
          </p:cNvSpPr>
          <p:nvPr/>
        </p:nvSpPr>
        <p:spPr bwMode="auto">
          <a:xfrm>
            <a:off x="1828800" y="3810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3.26  </a:t>
            </a:r>
            <a:r>
              <a:rPr lang="en-US" altLang="en-US" sz="2000" baseline="0"/>
              <a:t>Attenuation</a:t>
            </a:r>
          </a:p>
        </p:txBody>
      </p:sp>
      <p:sp>
        <p:nvSpPr>
          <p:cNvPr id="159750"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5975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200" y="2068514"/>
            <a:ext cx="7797800" cy="296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486318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61796"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161797" name="Group 4"/>
          <p:cNvGrpSpPr>
            <a:grpSpLocks/>
          </p:cNvGrpSpPr>
          <p:nvPr/>
        </p:nvGrpSpPr>
        <p:grpSpPr bwMode="auto">
          <a:xfrm>
            <a:off x="2014539" y="773113"/>
            <a:ext cx="738187" cy="474662"/>
            <a:chOff x="309" y="487"/>
            <a:chExt cx="465" cy="299"/>
          </a:xfrm>
        </p:grpSpPr>
        <p:sp>
          <p:nvSpPr>
            <p:cNvPr id="161806"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61807"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161798"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61799"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61800"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61801"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61802" name="Rectangle 11"/>
          <p:cNvSpPr>
            <a:spLocks noChangeArrowheads="1"/>
          </p:cNvSpPr>
          <p:nvPr/>
        </p:nvSpPr>
        <p:spPr bwMode="auto">
          <a:xfrm>
            <a:off x="1752600" y="1447801"/>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Suppose a signal travels through a transmission medium and its power is reduced to one-half. This means that P</a:t>
            </a:r>
            <a:r>
              <a:rPr lang="en-US" altLang="en-US"/>
              <a:t>2</a:t>
            </a:r>
            <a:r>
              <a:rPr lang="en-US" altLang="en-US" baseline="0"/>
              <a:t> is (1/2)P</a:t>
            </a:r>
            <a:r>
              <a:rPr lang="en-US" altLang="en-US"/>
              <a:t>1</a:t>
            </a:r>
            <a:r>
              <a:rPr lang="en-US" altLang="en-US" baseline="0"/>
              <a:t>. In this case, the attenuation (loss of power) can be calculated as</a:t>
            </a:r>
          </a:p>
        </p:txBody>
      </p:sp>
      <p:sp>
        <p:nvSpPr>
          <p:cNvPr id="161803"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3.26</a:t>
            </a:r>
          </a:p>
        </p:txBody>
      </p:sp>
      <p:sp>
        <p:nvSpPr>
          <p:cNvPr id="161804" name="Rectangle 16"/>
          <p:cNvSpPr>
            <a:spLocks noChangeArrowheads="1"/>
          </p:cNvSpPr>
          <p:nvPr/>
        </p:nvSpPr>
        <p:spPr bwMode="auto">
          <a:xfrm>
            <a:off x="1676400" y="530225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A loss of 3 dB (–3 dB) is equivalent to losing one-half the power.</a:t>
            </a:r>
          </a:p>
        </p:txBody>
      </p:sp>
      <p:pic>
        <p:nvPicPr>
          <p:cNvPr id="16180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2850" y="3919538"/>
            <a:ext cx="7226300" cy="728662"/>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36172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63844"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163845" name="Group 4"/>
          <p:cNvGrpSpPr>
            <a:grpSpLocks/>
          </p:cNvGrpSpPr>
          <p:nvPr/>
        </p:nvGrpSpPr>
        <p:grpSpPr bwMode="auto">
          <a:xfrm>
            <a:off x="2014539" y="773113"/>
            <a:ext cx="738187" cy="474662"/>
            <a:chOff x="309" y="487"/>
            <a:chExt cx="465" cy="299"/>
          </a:xfrm>
        </p:grpSpPr>
        <p:sp>
          <p:nvSpPr>
            <p:cNvPr id="163854"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63855"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163846"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63847"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63848"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63849"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63850" name="Rectangle 11"/>
          <p:cNvSpPr>
            <a:spLocks noChangeArrowheads="1"/>
          </p:cNvSpPr>
          <p:nvPr/>
        </p:nvSpPr>
        <p:spPr bwMode="auto">
          <a:xfrm>
            <a:off x="1752600" y="1447801"/>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A signal travels through an amplifier, and its power is increased 10 times. This means that P</a:t>
            </a:r>
            <a:r>
              <a:rPr lang="en-US" altLang="en-US" baseline="-25000"/>
              <a:t>2</a:t>
            </a:r>
            <a:r>
              <a:rPr lang="en-US" altLang="en-US" baseline="0"/>
              <a:t> = 10P</a:t>
            </a:r>
            <a:r>
              <a:rPr lang="en-US" altLang="en-US" baseline="-25000"/>
              <a:t>1 </a:t>
            </a:r>
            <a:r>
              <a:rPr lang="en-US" altLang="en-US" baseline="0"/>
              <a:t>. In this case, the amplification (gain of power) can be calculated as</a:t>
            </a:r>
          </a:p>
        </p:txBody>
      </p:sp>
      <p:sp>
        <p:nvSpPr>
          <p:cNvPr id="163851"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3.27</a:t>
            </a:r>
          </a:p>
        </p:txBody>
      </p:sp>
      <p:pic>
        <p:nvPicPr>
          <p:cNvPr id="16385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1025" y="3352800"/>
            <a:ext cx="3409950" cy="819150"/>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53"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1976" y="4398964"/>
            <a:ext cx="3446463" cy="630237"/>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638657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65892"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165893" name="Group 4"/>
          <p:cNvGrpSpPr>
            <a:grpSpLocks/>
          </p:cNvGrpSpPr>
          <p:nvPr/>
        </p:nvGrpSpPr>
        <p:grpSpPr bwMode="auto">
          <a:xfrm>
            <a:off x="2014539" y="773113"/>
            <a:ext cx="738187" cy="474662"/>
            <a:chOff x="309" y="487"/>
            <a:chExt cx="465" cy="299"/>
          </a:xfrm>
        </p:grpSpPr>
        <p:sp>
          <p:nvSpPr>
            <p:cNvPr id="165901"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65902"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165894"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65895"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65896"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65897"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65898" name="Rectangle 11"/>
          <p:cNvSpPr>
            <a:spLocks noChangeArrowheads="1"/>
          </p:cNvSpPr>
          <p:nvPr/>
        </p:nvSpPr>
        <p:spPr bwMode="auto">
          <a:xfrm>
            <a:off x="1752600" y="12954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One reason that engineers use the decibel to measure the changes in the strength of a signal is that decibel numbers can be added (or subtracted) when we are measuring several points (cascading) instead of just two. In Figure 3.27 a signal travels from point 1 to point 4. In this case, the decibel value can be calculated as</a:t>
            </a:r>
          </a:p>
        </p:txBody>
      </p:sp>
      <p:sp>
        <p:nvSpPr>
          <p:cNvPr id="165899"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3.28</a:t>
            </a:r>
          </a:p>
        </p:txBody>
      </p:sp>
      <p:pic>
        <p:nvPicPr>
          <p:cNvPr id="16590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1" y="4267200"/>
            <a:ext cx="3821113" cy="431800"/>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1507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940"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941" name="Text Box 4"/>
          <p:cNvSpPr txBox="1">
            <a:spLocks noChangeArrowheads="1"/>
          </p:cNvSpPr>
          <p:nvPr/>
        </p:nvSpPr>
        <p:spPr bwMode="auto">
          <a:xfrm>
            <a:off x="1828801" y="381000"/>
            <a:ext cx="457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3.27  </a:t>
            </a:r>
            <a:r>
              <a:rPr lang="en-US" altLang="en-US" sz="2000" baseline="0"/>
              <a:t>Decibels for Example 3.28</a:t>
            </a:r>
          </a:p>
        </p:txBody>
      </p:sp>
      <p:sp>
        <p:nvSpPr>
          <p:cNvPr id="167942"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6794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2209800"/>
            <a:ext cx="8766175" cy="233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113645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69988"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169989" name="Group 4"/>
          <p:cNvGrpSpPr>
            <a:grpSpLocks/>
          </p:cNvGrpSpPr>
          <p:nvPr/>
        </p:nvGrpSpPr>
        <p:grpSpPr bwMode="auto">
          <a:xfrm>
            <a:off x="2014539" y="773113"/>
            <a:ext cx="738187" cy="474662"/>
            <a:chOff x="309" y="487"/>
            <a:chExt cx="465" cy="299"/>
          </a:xfrm>
        </p:grpSpPr>
        <p:sp>
          <p:nvSpPr>
            <p:cNvPr id="169997"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69998"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169990"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69991"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69992"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69993"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69994" name="Rectangle 11"/>
          <p:cNvSpPr>
            <a:spLocks noChangeArrowheads="1"/>
          </p:cNvSpPr>
          <p:nvPr/>
        </p:nvSpPr>
        <p:spPr bwMode="auto">
          <a:xfrm>
            <a:off x="1752600" y="1447801"/>
            <a:ext cx="85344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Sometimes the decibel is used to measure signal power in milliwatts. In this case, it is referred to as </a:t>
            </a:r>
            <a:r>
              <a:rPr lang="en-US" altLang="en-US" baseline="0">
                <a:solidFill>
                  <a:schemeClr val="hlink"/>
                </a:solidFill>
              </a:rPr>
              <a:t>dB</a:t>
            </a:r>
            <a:r>
              <a:rPr lang="en-US" altLang="en-US" baseline="-25000">
                <a:solidFill>
                  <a:schemeClr val="hlink"/>
                </a:solidFill>
              </a:rPr>
              <a:t>m</a:t>
            </a:r>
            <a:r>
              <a:rPr lang="en-US" altLang="en-US" baseline="0"/>
              <a:t> and is calculated as dB</a:t>
            </a:r>
            <a:r>
              <a:rPr lang="en-US" altLang="en-US" baseline="-25000"/>
              <a:t>m</a:t>
            </a:r>
            <a:r>
              <a:rPr lang="en-US" altLang="en-US" baseline="0"/>
              <a:t> = 10 log10 P</a:t>
            </a:r>
            <a:r>
              <a:rPr lang="en-US" altLang="en-US" baseline="-25000"/>
              <a:t>m </a:t>
            </a:r>
            <a:r>
              <a:rPr lang="en-US" altLang="en-US" baseline="0"/>
              <a:t>, where P</a:t>
            </a:r>
            <a:r>
              <a:rPr lang="en-US" altLang="en-US" baseline="-25000"/>
              <a:t>m</a:t>
            </a:r>
            <a:r>
              <a:rPr lang="en-US" altLang="en-US" baseline="0"/>
              <a:t> is the power in milliwatts. Calculate the power of a signal with dB</a:t>
            </a:r>
            <a:r>
              <a:rPr lang="en-US" altLang="en-US" baseline="-25000"/>
              <a:t>m</a:t>
            </a:r>
            <a:r>
              <a:rPr lang="en-US" altLang="en-US" baseline="0"/>
              <a:t> = −30.</a:t>
            </a:r>
          </a:p>
          <a:p>
            <a:pPr algn="just"/>
            <a:endParaRPr lang="en-US" altLang="en-US" baseline="0"/>
          </a:p>
          <a:p>
            <a:pPr algn="just"/>
            <a:r>
              <a:rPr lang="en-US" altLang="en-US" baseline="0">
                <a:solidFill>
                  <a:schemeClr val="hlink"/>
                </a:solidFill>
              </a:rPr>
              <a:t>Solution</a:t>
            </a:r>
          </a:p>
          <a:p>
            <a:pPr algn="just"/>
            <a:r>
              <a:rPr lang="en-US" altLang="en-US" baseline="0"/>
              <a:t>We can calculate the power in the signal as</a:t>
            </a:r>
          </a:p>
        </p:txBody>
      </p:sp>
      <p:sp>
        <p:nvSpPr>
          <p:cNvPr id="169995"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3.29</a:t>
            </a:r>
          </a:p>
        </p:txBody>
      </p:sp>
      <p:pic>
        <p:nvPicPr>
          <p:cNvPr id="16999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4538" y="5073650"/>
            <a:ext cx="4945062" cy="869950"/>
          </a:xfrm>
          <a:prstGeom prst="rect">
            <a:avLst/>
          </a:prstGeom>
          <a:noFill/>
          <a:ln w="57150" cmpd="thickThin">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243610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72036"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172037" name="Group 4"/>
          <p:cNvGrpSpPr>
            <a:grpSpLocks/>
          </p:cNvGrpSpPr>
          <p:nvPr/>
        </p:nvGrpSpPr>
        <p:grpSpPr bwMode="auto">
          <a:xfrm>
            <a:off x="2014539" y="773113"/>
            <a:ext cx="738187" cy="474662"/>
            <a:chOff x="309" y="487"/>
            <a:chExt cx="465" cy="299"/>
          </a:xfrm>
        </p:grpSpPr>
        <p:sp>
          <p:nvSpPr>
            <p:cNvPr id="172045"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72046"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172038"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72039"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72040"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72041"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72042" name="Rectangle 11"/>
          <p:cNvSpPr>
            <a:spLocks noChangeArrowheads="1"/>
          </p:cNvSpPr>
          <p:nvPr/>
        </p:nvSpPr>
        <p:spPr bwMode="auto">
          <a:xfrm>
            <a:off x="1752600" y="11430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The loss in a cable is usually defined in decibels per kilometer (dB/km). If the signal at the beginning of a cable with −0.3 dB/km has a power of 2 mW, what is the power of the signal at 5 km?</a:t>
            </a:r>
          </a:p>
          <a:p>
            <a:pPr algn="just"/>
            <a:r>
              <a:rPr lang="en-US" altLang="en-US" baseline="0">
                <a:solidFill>
                  <a:schemeClr val="hlink"/>
                </a:solidFill>
              </a:rPr>
              <a:t>Solution</a:t>
            </a:r>
          </a:p>
          <a:p>
            <a:pPr algn="just"/>
            <a:r>
              <a:rPr lang="en-US" altLang="en-US" baseline="0"/>
              <a:t>The loss in the cable in decibels is 5 × (−0.3) = −1.5 dB. We can calculate the power as</a:t>
            </a:r>
          </a:p>
        </p:txBody>
      </p:sp>
      <p:sp>
        <p:nvSpPr>
          <p:cNvPr id="172043"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3.30</a:t>
            </a:r>
          </a:p>
        </p:txBody>
      </p:sp>
      <p:pic>
        <p:nvPicPr>
          <p:cNvPr id="17204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4639" y="4343400"/>
            <a:ext cx="4022725" cy="1898650"/>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909644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84"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85" name="Text Box 4"/>
          <p:cNvSpPr txBox="1">
            <a:spLocks noChangeArrowheads="1"/>
          </p:cNvSpPr>
          <p:nvPr/>
        </p:nvSpPr>
        <p:spPr bwMode="auto">
          <a:xfrm>
            <a:off x="1828800" y="381000"/>
            <a:ext cx="286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3.28  </a:t>
            </a:r>
            <a:r>
              <a:rPr lang="en-US" altLang="en-US" sz="2000" baseline="0"/>
              <a:t>Distortion</a:t>
            </a:r>
          </a:p>
        </p:txBody>
      </p:sp>
      <p:sp>
        <p:nvSpPr>
          <p:cNvPr id="174086"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7408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838" y="1887538"/>
            <a:ext cx="8335962" cy="321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026751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32"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33" name="Text Box 4"/>
          <p:cNvSpPr txBox="1">
            <a:spLocks noChangeArrowheads="1"/>
          </p:cNvSpPr>
          <p:nvPr/>
        </p:nvSpPr>
        <p:spPr bwMode="auto">
          <a:xfrm>
            <a:off x="1828800" y="381000"/>
            <a:ext cx="2400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3.29  </a:t>
            </a:r>
            <a:r>
              <a:rPr lang="en-US" altLang="en-US" sz="2000" baseline="0"/>
              <a:t>Noise</a:t>
            </a:r>
          </a:p>
        </p:txBody>
      </p:sp>
      <p:sp>
        <p:nvSpPr>
          <p:cNvPr id="176134"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7613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950" y="2408238"/>
            <a:ext cx="7486650" cy="269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15844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4885</Words>
  <Application>Microsoft Office PowerPoint</Application>
  <PresentationFormat>Widescreen</PresentationFormat>
  <Paragraphs>671</Paragraphs>
  <Slides>130</Slides>
  <Notes>112</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130</vt:i4>
      </vt:variant>
    </vt:vector>
  </HeadingPairs>
  <TitlesOfParts>
    <vt:vector size="144" baseType="lpstr">
      <vt:lpstr>SimSun</vt:lpstr>
      <vt:lpstr>SimSun</vt:lpstr>
      <vt:lpstr>Arial</vt:lpstr>
      <vt:lpstr>Calibri</vt:lpstr>
      <vt:lpstr>Calibri Light</vt:lpstr>
      <vt:lpstr>Helvetica</vt:lpstr>
      <vt:lpstr>新細明體</vt:lpstr>
      <vt:lpstr>Symbol</vt:lpstr>
      <vt:lpstr>Tahoma</vt:lpstr>
      <vt:lpstr>Times</vt:lpstr>
      <vt:lpstr>Times New Roman</vt:lpstr>
      <vt:lpstr>Wingdings</vt:lpstr>
      <vt:lpstr>Office Theme</vt:lpstr>
      <vt:lpstr>Microsoft Graph Chart</vt:lpstr>
      <vt:lpstr>PowerPoint Presentation</vt:lpstr>
      <vt:lpstr>Introduction to communications </vt:lpstr>
      <vt:lpstr>Introduction to communications </vt:lpstr>
      <vt:lpstr>Introduction to communications </vt:lpstr>
      <vt:lpstr>Introduction to communications </vt:lpstr>
      <vt:lpstr>Introduction to communications </vt:lpstr>
      <vt:lpstr>Introduction to communications </vt:lpstr>
      <vt:lpstr>Introduction to communications </vt:lpstr>
      <vt:lpstr>Introduction to communications </vt:lpstr>
      <vt:lpstr>Introduction to communications</vt:lpstr>
      <vt:lpstr>Introduction to communications</vt:lpstr>
      <vt:lpstr>Introduction to communications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Why Digital</vt:lpstr>
      <vt:lpstr>Signal Types </vt:lpstr>
      <vt:lpstr>Analog and Digital Signals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Sylvester Kiptoo</dc:creator>
  <cp:lastModifiedBy>Sylvester Kiptoo</cp:lastModifiedBy>
  <cp:revision>7</cp:revision>
  <dcterms:created xsi:type="dcterms:W3CDTF">2017-09-18T12:32:43Z</dcterms:created>
  <dcterms:modified xsi:type="dcterms:W3CDTF">2017-09-18T14:36:51Z</dcterms:modified>
</cp:coreProperties>
</file>