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3"/>
  </p:notesMasterIdLst>
  <p:handoutMasterIdLst>
    <p:handoutMasterId r:id="rId64"/>
  </p:handoutMasterIdLst>
  <p:sldIdLst>
    <p:sldId id="387" r:id="rId2"/>
    <p:sldId id="458" r:id="rId3"/>
    <p:sldId id="457" r:id="rId4"/>
    <p:sldId id="461" r:id="rId5"/>
    <p:sldId id="462" r:id="rId6"/>
    <p:sldId id="463" r:id="rId7"/>
    <p:sldId id="466" r:id="rId8"/>
    <p:sldId id="370" r:id="rId9"/>
    <p:sldId id="437" r:id="rId10"/>
    <p:sldId id="438" r:id="rId11"/>
    <p:sldId id="472" r:id="rId12"/>
    <p:sldId id="434" r:id="rId13"/>
    <p:sldId id="477" r:id="rId14"/>
    <p:sldId id="439" r:id="rId15"/>
    <p:sldId id="451" r:id="rId16"/>
    <p:sldId id="449" r:id="rId17"/>
    <p:sldId id="452" r:id="rId18"/>
    <p:sldId id="453" r:id="rId19"/>
    <p:sldId id="371" r:id="rId20"/>
    <p:sldId id="372" r:id="rId21"/>
    <p:sldId id="443" r:id="rId22"/>
    <p:sldId id="444" r:id="rId23"/>
    <p:sldId id="480" r:id="rId24"/>
    <p:sldId id="455" r:id="rId25"/>
    <p:sldId id="473" r:id="rId26"/>
    <p:sldId id="474" r:id="rId27"/>
    <p:sldId id="479" r:id="rId28"/>
    <p:sldId id="481" r:id="rId29"/>
    <p:sldId id="482" r:id="rId30"/>
    <p:sldId id="483" r:id="rId31"/>
    <p:sldId id="653" r:id="rId32"/>
    <p:sldId id="654" r:id="rId33"/>
    <p:sldId id="655" r:id="rId34"/>
    <p:sldId id="656" r:id="rId35"/>
    <p:sldId id="658" r:id="rId36"/>
    <p:sldId id="657" r:id="rId37"/>
    <p:sldId id="547" r:id="rId38"/>
    <p:sldId id="659" r:id="rId39"/>
    <p:sldId id="548" r:id="rId40"/>
    <p:sldId id="660" r:id="rId41"/>
    <p:sldId id="661" r:id="rId42"/>
    <p:sldId id="662" r:id="rId43"/>
    <p:sldId id="663" r:id="rId44"/>
    <p:sldId id="664" r:id="rId45"/>
    <p:sldId id="665" r:id="rId46"/>
    <p:sldId id="666" r:id="rId47"/>
    <p:sldId id="667" r:id="rId48"/>
    <p:sldId id="601" r:id="rId49"/>
    <p:sldId id="670" r:id="rId50"/>
    <p:sldId id="668" r:id="rId51"/>
    <p:sldId id="577" r:id="rId52"/>
    <p:sldId id="671" r:id="rId53"/>
    <p:sldId id="578" r:id="rId54"/>
    <p:sldId id="579" r:id="rId55"/>
    <p:sldId id="673" r:id="rId56"/>
    <p:sldId id="674" r:id="rId57"/>
    <p:sldId id="675" r:id="rId58"/>
    <p:sldId id="602" r:id="rId59"/>
    <p:sldId id="676" r:id="rId60"/>
    <p:sldId id="677" r:id="rId61"/>
    <p:sldId id="603" r:id="rId6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6" d="100"/>
          <a:sy n="66" d="100"/>
        </p:scale>
        <p:origin x="2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7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3" tIns="46146" rIns="92293" bIns="46146" numCol="1" anchor="t" anchorCtr="0" compatLnSpc="1">
            <a:prstTxWarp prst="textNoShape">
              <a:avLst/>
            </a:prstTxWarp>
          </a:bodyPr>
          <a:lstStyle>
            <a:lvl1pPr defTabSz="923186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3" tIns="46146" rIns="92293" bIns="46146" numCol="1" anchor="t" anchorCtr="0" compatLnSpc="1">
            <a:prstTxWarp prst="textNoShape">
              <a:avLst/>
            </a:prstTxWarp>
          </a:bodyPr>
          <a:lstStyle>
            <a:lvl1pPr algn="r" defTabSz="923186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4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3" tIns="46146" rIns="92293" bIns="46146" numCol="1" anchor="b" anchorCtr="0" compatLnSpc="1">
            <a:prstTxWarp prst="textNoShape">
              <a:avLst/>
            </a:prstTxWarp>
          </a:bodyPr>
          <a:lstStyle>
            <a:lvl1pPr defTabSz="923186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4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3" tIns="46146" rIns="92293" bIns="46146" numCol="1" anchor="b" anchorCtr="0" compatLnSpc="1">
            <a:prstTxWarp prst="textNoShape">
              <a:avLst/>
            </a:prstTxWarp>
          </a:bodyPr>
          <a:lstStyle>
            <a:lvl1pPr algn="r" defTabSz="923186">
              <a:defRPr sz="1100"/>
            </a:lvl1pPr>
          </a:lstStyle>
          <a:p>
            <a:pPr>
              <a:defRPr/>
            </a:pPr>
            <a:fld id="{16551249-1488-4AC1-B9CB-9540199FD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75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57EE7-1FBB-4EEF-AAA8-AC56C9AEE1A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982C4-1320-4655-92E8-F2D5242D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653E040-79E1-4A34-80AC-4BA71E4AFE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92934-B031-477F-82D6-E746C1CD0000}" type="slidenum">
              <a:rPr lang="ko-KR" altLang="en-US"/>
              <a:pPr/>
              <a:t>31</a:t>
            </a:fld>
            <a:endParaRPr lang="en-US" altLang="ko-KR"/>
          </a:p>
        </p:txBody>
      </p:sp>
      <p:sp>
        <p:nvSpPr>
          <p:cNvPr id="1423362" name="Rectangle 2">
            <a:extLst>
              <a:ext uri="{FF2B5EF4-FFF2-40B4-BE49-F238E27FC236}">
                <a16:creationId xmlns:a16="http://schemas.microsoft.com/office/drawing/2014/main" id="{456C4083-2151-4CC0-9159-C5FC26CC07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63" name="Rectangle 3">
            <a:extLst>
              <a:ext uri="{FF2B5EF4-FFF2-40B4-BE49-F238E27FC236}">
                <a16:creationId xmlns:a16="http://schemas.microsoft.com/office/drawing/2014/main" id="{4077E5F4-1017-470B-8940-C9E9980DD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2FB70C9-8027-490C-9797-F0CF1EE0E1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E2676-7198-4151-BAC0-2EB9D67E1B02}" type="slidenum">
              <a:rPr lang="ko-KR" altLang="en-US"/>
              <a:pPr/>
              <a:t>40</a:t>
            </a:fld>
            <a:endParaRPr lang="en-US" altLang="ko-KR"/>
          </a:p>
        </p:txBody>
      </p:sp>
      <p:sp>
        <p:nvSpPr>
          <p:cNvPr id="1431554" name="Rectangle 2">
            <a:extLst>
              <a:ext uri="{FF2B5EF4-FFF2-40B4-BE49-F238E27FC236}">
                <a16:creationId xmlns:a16="http://schemas.microsoft.com/office/drawing/2014/main" id="{FCC26A59-D065-44BC-BFD2-D00E13B423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1555" name="Rectangle 3">
            <a:extLst>
              <a:ext uri="{FF2B5EF4-FFF2-40B4-BE49-F238E27FC236}">
                <a16:creationId xmlns:a16="http://schemas.microsoft.com/office/drawing/2014/main" id="{BEE823A8-D44A-4DEC-8D43-4BE33617C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7E6A02-C7CC-4031-BC68-2DBAC50440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AE50B-0B47-49C4-B83D-5B2E85060692}" type="slidenum">
              <a:rPr lang="ko-KR" altLang="en-US"/>
              <a:pPr/>
              <a:t>41</a:t>
            </a:fld>
            <a:endParaRPr lang="en-US" altLang="ko-KR"/>
          </a:p>
        </p:txBody>
      </p:sp>
      <p:sp>
        <p:nvSpPr>
          <p:cNvPr id="1432578" name="Rectangle 2">
            <a:extLst>
              <a:ext uri="{FF2B5EF4-FFF2-40B4-BE49-F238E27FC236}">
                <a16:creationId xmlns:a16="http://schemas.microsoft.com/office/drawing/2014/main" id="{2D97BF55-2C7B-4E26-AD6A-6F150AF015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2579" name="Rectangle 3">
            <a:extLst>
              <a:ext uri="{FF2B5EF4-FFF2-40B4-BE49-F238E27FC236}">
                <a16:creationId xmlns:a16="http://schemas.microsoft.com/office/drawing/2014/main" id="{DCA7AF47-A254-46F9-8CB5-784FF5EB9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7F9A914-A74B-4289-A9AF-D039FE160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054F-5A8C-40FB-AF75-BCC36DEEA32A}" type="slidenum">
              <a:rPr lang="ko-KR" altLang="en-US"/>
              <a:pPr/>
              <a:t>42</a:t>
            </a:fld>
            <a:endParaRPr lang="en-US" altLang="ko-KR"/>
          </a:p>
        </p:txBody>
      </p:sp>
      <p:sp>
        <p:nvSpPr>
          <p:cNvPr id="1433602" name="Rectangle 2">
            <a:extLst>
              <a:ext uri="{FF2B5EF4-FFF2-40B4-BE49-F238E27FC236}">
                <a16:creationId xmlns:a16="http://schemas.microsoft.com/office/drawing/2014/main" id="{ED8676C9-7483-4868-801F-48066FACCA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03" name="Rectangle 3">
            <a:extLst>
              <a:ext uri="{FF2B5EF4-FFF2-40B4-BE49-F238E27FC236}">
                <a16:creationId xmlns:a16="http://schemas.microsoft.com/office/drawing/2014/main" id="{E44E6E96-05D1-460C-BC70-ABC18F370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9D9947-1710-4BCC-9F93-93C0F530A3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26DD64-E59C-4494-BD3B-92F1E48D899B}" type="slidenum">
              <a:rPr lang="ko-KR" altLang="en-US"/>
              <a:pPr/>
              <a:t>43</a:t>
            </a:fld>
            <a:endParaRPr lang="en-US" altLang="ko-KR"/>
          </a:p>
        </p:txBody>
      </p:sp>
      <p:sp>
        <p:nvSpPr>
          <p:cNvPr id="1434626" name="Rectangle 2">
            <a:extLst>
              <a:ext uri="{FF2B5EF4-FFF2-40B4-BE49-F238E27FC236}">
                <a16:creationId xmlns:a16="http://schemas.microsoft.com/office/drawing/2014/main" id="{71209CEB-ACF3-4D6D-8E53-07A1045001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627" name="Rectangle 3">
            <a:extLst>
              <a:ext uri="{FF2B5EF4-FFF2-40B4-BE49-F238E27FC236}">
                <a16:creationId xmlns:a16="http://schemas.microsoft.com/office/drawing/2014/main" id="{C569DAF6-38C2-48D4-980F-FCE25FEC2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AA830DF-FBA1-4ABA-B250-6F754C2CBE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4B744-FB4C-43DC-A675-F7C86C966039}" type="slidenum">
              <a:rPr lang="ko-KR" altLang="en-US"/>
              <a:pPr/>
              <a:t>44</a:t>
            </a:fld>
            <a:endParaRPr lang="en-US" altLang="ko-KR"/>
          </a:p>
        </p:txBody>
      </p:sp>
      <p:sp>
        <p:nvSpPr>
          <p:cNvPr id="975874" name="Rectangle 2">
            <a:extLst>
              <a:ext uri="{FF2B5EF4-FFF2-40B4-BE49-F238E27FC236}">
                <a16:creationId xmlns:a16="http://schemas.microsoft.com/office/drawing/2014/main" id="{70528426-6E9C-4320-9CD2-161A61775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75875" name="Rectangle 3">
            <a:extLst>
              <a:ext uri="{FF2B5EF4-FFF2-40B4-BE49-F238E27FC236}">
                <a16:creationId xmlns:a16="http://schemas.microsoft.com/office/drawing/2014/main" id="{F6DAE95E-B07A-40DA-A80F-93124B88A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1657F68-5491-4848-8226-BD6BF8BDF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46E971-1172-451A-A971-20D9C60807D2}" type="slidenum">
              <a:rPr lang="ko-KR" altLang="en-US"/>
              <a:pPr/>
              <a:t>45</a:t>
            </a:fld>
            <a:endParaRPr lang="en-US" altLang="ko-KR"/>
          </a:p>
        </p:txBody>
      </p:sp>
      <p:sp>
        <p:nvSpPr>
          <p:cNvPr id="1435650" name="Rectangle 2">
            <a:extLst>
              <a:ext uri="{FF2B5EF4-FFF2-40B4-BE49-F238E27FC236}">
                <a16:creationId xmlns:a16="http://schemas.microsoft.com/office/drawing/2014/main" id="{C23E5DD8-DC8E-4B0C-9681-B95EDFA421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5651" name="Rectangle 3">
            <a:extLst>
              <a:ext uri="{FF2B5EF4-FFF2-40B4-BE49-F238E27FC236}">
                <a16:creationId xmlns:a16="http://schemas.microsoft.com/office/drawing/2014/main" id="{2A35746B-BF5F-490C-8403-8D4B32AF9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FAE45F-52B7-44C6-B67F-00C8D728DF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B44F8D-1C0B-4605-B63A-0637DF3734EB}" type="slidenum">
              <a:rPr lang="ko-KR" altLang="en-US"/>
              <a:pPr/>
              <a:t>46</a:t>
            </a:fld>
            <a:endParaRPr lang="en-US" altLang="ko-KR"/>
          </a:p>
        </p:txBody>
      </p:sp>
      <p:sp>
        <p:nvSpPr>
          <p:cNvPr id="1436674" name="Rectangle 2">
            <a:extLst>
              <a:ext uri="{FF2B5EF4-FFF2-40B4-BE49-F238E27FC236}">
                <a16:creationId xmlns:a16="http://schemas.microsoft.com/office/drawing/2014/main" id="{3A7A78BD-02BC-4E2E-9491-FE528CA617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6675" name="Rectangle 3">
            <a:extLst>
              <a:ext uri="{FF2B5EF4-FFF2-40B4-BE49-F238E27FC236}">
                <a16:creationId xmlns:a16="http://schemas.microsoft.com/office/drawing/2014/main" id="{052E01FE-BE61-4B49-BC91-0A91CCB60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505B34-8BA8-44F1-9CB6-816758DACC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A8DFB-0544-4424-8D54-3F7CDA06E792}" type="slidenum">
              <a:rPr lang="ko-KR" altLang="en-US"/>
              <a:pPr/>
              <a:t>47</a:t>
            </a:fld>
            <a:endParaRPr lang="en-US" altLang="ko-KR"/>
          </a:p>
        </p:txBody>
      </p:sp>
      <p:sp>
        <p:nvSpPr>
          <p:cNvPr id="1437698" name="Rectangle 2">
            <a:extLst>
              <a:ext uri="{FF2B5EF4-FFF2-40B4-BE49-F238E27FC236}">
                <a16:creationId xmlns:a16="http://schemas.microsoft.com/office/drawing/2014/main" id="{1A32E999-2CDD-4364-8137-7AD54FCAD7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7699" name="Rectangle 3">
            <a:extLst>
              <a:ext uri="{FF2B5EF4-FFF2-40B4-BE49-F238E27FC236}">
                <a16:creationId xmlns:a16="http://schemas.microsoft.com/office/drawing/2014/main" id="{BE2ACD97-7AEA-4C45-BBE0-FA8A3FD9F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A2D58AD-51C6-4273-B6E9-290F195D96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F68686-DB9E-4E39-813A-1FC343768A89}" type="slidenum">
              <a:rPr lang="ko-KR" altLang="en-US"/>
              <a:pPr/>
              <a:t>48</a:t>
            </a:fld>
            <a:endParaRPr lang="en-US" altLang="ko-KR"/>
          </a:p>
        </p:txBody>
      </p:sp>
      <p:sp>
        <p:nvSpPr>
          <p:cNvPr id="878594" name="Rectangle 2">
            <a:extLst>
              <a:ext uri="{FF2B5EF4-FFF2-40B4-BE49-F238E27FC236}">
                <a16:creationId xmlns:a16="http://schemas.microsoft.com/office/drawing/2014/main" id="{2352A066-D99C-4FD2-AE00-59181A68A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5" rIns="90479" bIns="44445"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  <p:sp>
        <p:nvSpPr>
          <p:cNvPr id="878595" name="Rectangle 3">
            <a:extLst>
              <a:ext uri="{FF2B5EF4-FFF2-40B4-BE49-F238E27FC236}">
                <a16:creationId xmlns:a16="http://schemas.microsoft.com/office/drawing/2014/main" id="{DA5E48AF-D6DD-41B2-99B7-9A64EF6F2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EBA3DA-110C-4C7D-84B6-0EDDFB95BA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F1C674-B4A8-47C3-90CF-847437A85196}" type="slidenum">
              <a:rPr lang="ko-KR" altLang="en-US"/>
              <a:pPr/>
              <a:t>49</a:t>
            </a:fld>
            <a:endParaRPr lang="en-US" altLang="ko-KR"/>
          </a:p>
        </p:txBody>
      </p:sp>
      <p:sp>
        <p:nvSpPr>
          <p:cNvPr id="990210" name="Rectangle 2">
            <a:extLst>
              <a:ext uri="{FF2B5EF4-FFF2-40B4-BE49-F238E27FC236}">
                <a16:creationId xmlns:a16="http://schemas.microsoft.com/office/drawing/2014/main" id="{180D6429-F5DD-4825-8A03-46B1F72D5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5" rIns="90479" bIns="44445"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  <p:sp>
        <p:nvSpPr>
          <p:cNvPr id="990211" name="Rectangle 3">
            <a:extLst>
              <a:ext uri="{FF2B5EF4-FFF2-40B4-BE49-F238E27FC236}">
                <a16:creationId xmlns:a16="http://schemas.microsoft.com/office/drawing/2014/main" id="{DDCF60DE-1F37-4B92-A20E-CAE97B8DF8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A414DC2-D39E-4D7B-9C8F-0D1070FCDC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AB43E-ECFF-4A62-8173-B1B7DEF7613E}" type="slidenum">
              <a:rPr lang="ko-KR" altLang="en-US"/>
              <a:pPr/>
              <a:t>32</a:t>
            </a:fld>
            <a:endParaRPr lang="en-US" altLang="ko-KR"/>
          </a:p>
        </p:txBody>
      </p:sp>
      <p:sp>
        <p:nvSpPr>
          <p:cNvPr id="1424386" name="Rectangle 2">
            <a:extLst>
              <a:ext uri="{FF2B5EF4-FFF2-40B4-BE49-F238E27FC236}">
                <a16:creationId xmlns:a16="http://schemas.microsoft.com/office/drawing/2014/main" id="{67157DEB-FA5B-4914-ABE5-FC72E89F1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4387" name="Rectangle 3">
            <a:extLst>
              <a:ext uri="{FF2B5EF4-FFF2-40B4-BE49-F238E27FC236}">
                <a16:creationId xmlns:a16="http://schemas.microsoft.com/office/drawing/2014/main" id="{3E700E38-689A-4DD9-B2FF-DCFC1F755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89C40A-7D33-4A01-99CC-0AB1C41F56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3ED3BF-F2F2-4784-B711-B69F9745FF02}" type="slidenum">
              <a:rPr lang="ko-KR" altLang="en-US"/>
              <a:pPr/>
              <a:t>50</a:t>
            </a:fld>
            <a:endParaRPr lang="en-US" altLang="ko-KR"/>
          </a:p>
        </p:txBody>
      </p:sp>
      <p:sp>
        <p:nvSpPr>
          <p:cNvPr id="1439746" name="Rectangle 2">
            <a:extLst>
              <a:ext uri="{FF2B5EF4-FFF2-40B4-BE49-F238E27FC236}">
                <a16:creationId xmlns:a16="http://schemas.microsoft.com/office/drawing/2014/main" id="{5D61082E-24A5-4FC3-B4C4-28F0683C8E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9747" name="Rectangle 3">
            <a:extLst>
              <a:ext uri="{FF2B5EF4-FFF2-40B4-BE49-F238E27FC236}">
                <a16:creationId xmlns:a16="http://schemas.microsoft.com/office/drawing/2014/main" id="{FF883859-F8B5-4B98-BABA-540864568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41B815E-1D0C-43B9-A30A-65AAE8293C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A3825-EB59-40E9-ADF7-BC8E62C37472}" type="slidenum">
              <a:rPr lang="ko-KR" altLang="en-US"/>
              <a:pPr/>
              <a:t>51</a:t>
            </a:fld>
            <a:endParaRPr lang="en-US" altLang="ko-KR"/>
          </a:p>
        </p:txBody>
      </p:sp>
      <p:sp>
        <p:nvSpPr>
          <p:cNvPr id="842754" name="Rectangle 2">
            <a:extLst>
              <a:ext uri="{FF2B5EF4-FFF2-40B4-BE49-F238E27FC236}">
                <a16:creationId xmlns:a16="http://schemas.microsoft.com/office/drawing/2014/main" id="{DDE66BE2-025C-4F7C-BE9C-DB01AA0B3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5" rIns="90479" bIns="44445"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  <p:sp>
        <p:nvSpPr>
          <p:cNvPr id="842755" name="Rectangle 3">
            <a:extLst>
              <a:ext uri="{FF2B5EF4-FFF2-40B4-BE49-F238E27FC236}">
                <a16:creationId xmlns:a16="http://schemas.microsoft.com/office/drawing/2014/main" id="{1F6EAE16-7A24-409F-9E6B-BA427CCA2F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F78004-4158-422F-A719-A034493168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A84802-70F1-4FE4-AF71-04928245538F}" type="slidenum">
              <a:rPr lang="ko-KR" altLang="en-US"/>
              <a:pPr/>
              <a:t>52</a:t>
            </a:fld>
            <a:endParaRPr lang="en-US" altLang="ko-KR"/>
          </a:p>
        </p:txBody>
      </p:sp>
      <p:sp>
        <p:nvSpPr>
          <p:cNvPr id="1440770" name="Rectangle 2">
            <a:extLst>
              <a:ext uri="{FF2B5EF4-FFF2-40B4-BE49-F238E27FC236}">
                <a16:creationId xmlns:a16="http://schemas.microsoft.com/office/drawing/2014/main" id="{040414B7-D2EA-4C3B-8151-9787CB9FB8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0771" name="Rectangle 3">
            <a:extLst>
              <a:ext uri="{FF2B5EF4-FFF2-40B4-BE49-F238E27FC236}">
                <a16:creationId xmlns:a16="http://schemas.microsoft.com/office/drawing/2014/main" id="{E8BA8211-9044-44EA-BB9D-3AC3CF060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BD3523-FCBE-40BE-91E6-D078DE1C04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B2C34-0644-4A1E-944C-913C93D5459C}" type="slidenum">
              <a:rPr lang="ko-KR" altLang="en-US"/>
              <a:pPr/>
              <a:t>53</a:t>
            </a:fld>
            <a:endParaRPr lang="en-US" altLang="ko-KR"/>
          </a:p>
        </p:txBody>
      </p:sp>
      <p:sp>
        <p:nvSpPr>
          <p:cNvPr id="1441794" name="Rectangle 2">
            <a:extLst>
              <a:ext uri="{FF2B5EF4-FFF2-40B4-BE49-F238E27FC236}">
                <a16:creationId xmlns:a16="http://schemas.microsoft.com/office/drawing/2014/main" id="{A336CF56-6148-4B65-88F8-C678B3F135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1795" name="Rectangle 3">
            <a:extLst>
              <a:ext uri="{FF2B5EF4-FFF2-40B4-BE49-F238E27FC236}">
                <a16:creationId xmlns:a16="http://schemas.microsoft.com/office/drawing/2014/main" id="{2163C078-4203-4549-B3F2-1DFF29434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EAD6D2-BDE9-42F6-A562-99D3070F62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A69E7-DD0C-4BAE-AA7B-95BF47B25310}" type="slidenum">
              <a:rPr lang="ko-KR" altLang="en-US"/>
              <a:pPr/>
              <a:t>54</a:t>
            </a:fld>
            <a:endParaRPr lang="en-US" altLang="ko-KR"/>
          </a:p>
        </p:txBody>
      </p:sp>
      <p:sp>
        <p:nvSpPr>
          <p:cNvPr id="1442818" name="Rectangle 2">
            <a:extLst>
              <a:ext uri="{FF2B5EF4-FFF2-40B4-BE49-F238E27FC236}">
                <a16:creationId xmlns:a16="http://schemas.microsoft.com/office/drawing/2014/main" id="{FEEB9666-B3DC-4E29-BB19-DDAAAAF23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2819" name="Rectangle 3">
            <a:extLst>
              <a:ext uri="{FF2B5EF4-FFF2-40B4-BE49-F238E27FC236}">
                <a16:creationId xmlns:a16="http://schemas.microsoft.com/office/drawing/2014/main" id="{7CC6757A-9F88-4A38-AB36-9B07C759D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2D1D489-BC56-4A0C-9785-F4D03D50CA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A3254-90CA-4CDD-B87B-32FC95FE6245}" type="slidenum">
              <a:rPr lang="ko-KR" altLang="en-US"/>
              <a:pPr/>
              <a:t>55</a:t>
            </a:fld>
            <a:endParaRPr lang="en-US" altLang="ko-KR"/>
          </a:p>
        </p:txBody>
      </p:sp>
      <p:sp>
        <p:nvSpPr>
          <p:cNvPr id="1444866" name="Rectangle 2">
            <a:extLst>
              <a:ext uri="{FF2B5EF4-FFF2-40B4-BE49-F238E27FC236}">
                <a16:creationId xmlns:a16="http://schemas.microsoft.com/office/drawing/2014/main" id="{48990817-1B2B-4BE0-8477-0474B10A5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4867" name="Rectangle 3">
            <a:extLst>
              <a:ext uri="{FF2B5EF4-FFF2-40B4-BE49-F238E27FC236}">
                <a16:creationId xmlns:a16="http://schemas.microsoft.com/office/drawing/2014/main" id="{306D07FA-B4F2-41EC-9883-6A5B987153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244737A-C4C4-46BF-9D53-B3A39E28C3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4AE9B-EBCE-4E02-8F67-23C9DF04D93F}" type="slidenum">
              <a:rPr lang="ko-KR" altLang="en-US"/>
              <a:pPr/>
              <a:t>56</a:t>
            </a:fld>
            <a:endParaRPr lang="en-US" altLang="ko-KR"/>
          </a:p>
        </p:txBody>
      </p:sp>
      <p:sp>
        <p:nvSpPr>
          <p:cNvPr id="1445890" name="Rectangle 2">
            <a:extLst>
              <a:ext uri="{FF2B5EF4-FFF2-40B4-BE49-F238E27FC236}">
                <a16:creationId xmlns:a16="http://schemas.microsoft.com/office/drawing/2014/main" id="{DC17E85A-0610-46A7-BCE2-8397A1A4E2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5891" name="Rectangle 3">
            <a:extLst>
              <a:ext uri="{FF2B5EF4-FFF2-40B4-BE49-F238E27FC236}">
                <a16:creationId xmlns:a16="http://schemas.microsoft.com/office/drawing/2014/main" id="{9BF1BF9B-2EC5-43DB-81CB-3DE47C6CB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8AE82D-63B7-44E5-A6EF-9FCC30C77B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0A6FF0-B7E9-44B0-8FFD-79F2D9E3F21D}" type="slidenum">
              <a:rPr lang="ko-KR" altLang="en-US"/>
              <a:pPr/>
              <a:t>57</a:t>
            </a:fld>
            <a:endParaRPr lang="en-US" altLang="ko-KR"/>
          </a:p>
        </p:txBody>
      </p:sp>
      <p:sp>
        <p:nvSpPr>
          <p:cNvPr id="1001474" name="Rectangle 2">
            <a:extLst>
              <a:ext uri="{FF2B5EF4-FFF2-40B4-BE49-F238E27FC236}">
                <a16:creationId xmlns:a16="http://schemas.microsoft.com/office/drawing/2014/main" id="{2E9962E1-8309-4EBF-8826-A10610037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  <p:sp>
        <p:nvSpPr>
          <p:cNvPr id="1001475" name="Rectangle 3">
            <a:extLst>
              <a:ext uri="{FF2B5EF4-FFF2-40B4-BE49-F238E27FC236}">
                <a16:creationId xmlns:a16="http://schemas.microsoft.com/office/drawing/2014/main" id="{85C76CB9-EEE9-4DDB-93BF-F8DE0F616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433C8BB-C40F-40D2-8920-B65C8DB365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862D08-29A9-496F-AF3E-5D8ADC520111}" type="slidenum">
              <a:rPr lang="ko-KR" altLang="en-US"/>
              <a:pPr/>
              <a:t>58</a:t>
            </a:fld>
            <a:endParaRPr lang="en-US" altLang="ko-KR"/>
          </a:p>
        </p:txBody>
      </p:sp>
      <p:sp>
        <p:nvSpPr>
          <p:cNvPr id="880642" name="Rectangle 2">
            <a:extLst>
              <a:ext uri="{FF2B5EF4-FFF2-40B4-BE49-F238E27FC236}">
                <a16:creationId xmlns:a16="http://schemas.microsoft.com/office/drawing/2014/main" id="{92BB9907-F211-457F-A76E-214281CD3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5" rIns="90479" bIns="44445"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  <p:sp>
        <p:nvSpPr>
          <p:cNvPr id="880643" name="Rectangle 3">
            <a:extLst>
              <a:ext uri="{FF2B5EF4-FFF2-40B4-BE49-F238E27FC236}">
                <a16:creationId xmlns:a16="http://schemas.microsoft.com/office/drawing/2014/main" id="{7F7A21A7-FA3B-4B7C-8FD7-7751397224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9366D31-0684-4C46-B70C-25B217DA81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3763FA-C35C-4A10-BC58-6243C05F9B4C}" type="slidenum">
              <a:rPr lang="ko-KR" altLang="en-US"/>
              <a:pPr/>
              <a:t>59</a:t>
            </a:fld>
            <a:endParaRPr lang="en-US" altLang="ko-KR"/>
          </a:p>
        </p:txBody>
      </p:sp>
      <p:sp>
        <p:nvSpPr>
          <p:cNvPr id="1446914" name="Rectangle 2">
            <a:extLst>
              <a:ext uri="{FF2B5EF4-FFF2-40B4-BE49-F238E27FC236}">
                <a16:creationId xmlns:a16="http://schemas.microsoft.com/office/drawing/2014/main" id="{4DBCE835-ECFD-4611-B770-D10123B6F0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6915" name="Rectangle 3">
            <a:extLst>
              <a:ext uri="{FF2B5EF4-FFF2-40B4-BE49-F238E27FC236}">
                <a16:creationId xmlns:a16="http://schemas.microsoft.com/office/drawing/2014/main" id="{B30E92A4-F0CD-43CB-B4B0-71DA6B224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51E87D-F423-4043-BCD7-AC766D8F13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B3E661-90E3-4C9D-9E6F-33DB293418C4}" type="slidenum">
              <a:rPr lang="ko-KR" altLang="en-US"/>
              <a:pPr/>
              <a:t>33</a:t>
            </a:fld>
            <a:endParaRPr lang="en-US" altLang="ko-KR"/>
          </a:p>
        </p:txBody>
      </p:sp>
      <p:sp>
        <p:nvSpPr>
          <p:cNvPr id="1426434" name="Rectangle 2">
            <a:extLst>
              <a:ext uri="{FF2B5EF4-FFF2-40B4-BE49-F238E27FC236}">
                <a16:creationId xmlns:a16="http://schemas.microsoft.com/office/drawing/2014/main" id="{70211705-F574-4E2F-94D1-B0EE98CECB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6435" name="Rectangle 3">
            <a:extLst>
              <a:ext uri="{FF2B5EF4-FFF2-40B4-BE49-F238E27FC236}">
                <a16:creationId xmlns:a16="http://schemas.microsoft.com/office/drawing/2014/main" id="{7B3A5AB5-624C-4667-BDCD-13C1BBC54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2A296F-0B28-45F0-918B-B1D3016635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DB68B-6B99-43C4-B85D-E2625100CC2B}" type="slidenum">
              <a:rPr lang="ko-KR" altLang="en-US"/>
              <a:pPr/>
              <a:t>60</a:t>
            </a:fld>
            <a:endParaRPr lang="en-US" altLang="ko-KR"/>
          </a:p>
        </p:txBody>
      </p:sp>
      <p:sp>
        <p:nvSpPr>
          <p:cNvPr id="1447938" name="Rectangle 2">
            <a:extLst>
              <a:ext uri="{FF2B5EF4-FFF2-40B4-BE49-F238E27FC236}">
                <a16:creationId xmlns:a16="http://schemas.microsoft.com/office/drawing/2014/main" id="{87CF0DDE-9614-4BB6-86BF-C6A8DE2B77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7939" name="Rectangle 3">
            <a:extLst>
              <a:ext uri="{FF2B5EF4-FFF2-40B4-BE49-F238E27FC236}">
                <a16:creationId xmlns:a16="http://schemas.microsoft.com/office/drawing/2014/main" id="{F03FA843-197F-40B1-95C3-7A7EF5F29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4CED9F1-DDE3-47AD-8631-E109FB7847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9E6C6-BBE7-4153-B5AF-ECE0D8DD6D48}" type="slidenum">
              <a:rPr lang="ko-KR" altLang="en-US"/>
              <a:pPr/>
              <a:t>61</a:t>
            </a:fld>
            <a:endParaRPr lang="en-US" altLang="ko-KR"/>
          </a:p>
        </p:txBody>
      </p:sp>
      <p:sp>
        <p:nvSpPr>
          <p:cNvPr id="1448962" name="Rectangle 2">
            <a:extLst>
              <a:ext uri="{FF2B5EF4-FFF2-40B4-BE49-F238E27FC236}">
                <a16:creationId xmlns:a16="http://schemas.microsoft.com/office/drawing/2014/main" id="{43B2F69C-3935-4D57-A735-54F7BF365B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8963" name="Rectangle 3">
            <a:extLst>
              <a:ext uri="{FF2B5EF4-FFF2-40B4-BE49-F238E27FC236}">
                <a16:creationId xmlns:a16="http://schemas.microsoft.com/office/drawing/2014/main" id="{A8D86C5B-F339-411B-B0F6-4894ED49D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26ED4CC-1113-46E9-BE1F-48AC32588B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05D45-20B5-4D43-9CE3-49B66103E086}" type="slidenum">
              <a:rPr lang="ko-KR" altLang="en-US"/>
              <a:pPr/>
              <a:t>34</a:t>
            </a:fld>
            <a:endParaRPr lang="en-US" altLang="ko-KR"/>
          </a:p>
        </p:txBody>
      </p:sp>
      <p:sp>
        <p:nvSpPr>
          <p:cNvPr id="1427458" name="Rectangle 2">
            <a:extLst>
              <a:ext uri="{FF2B5EF4-FFF2-40B4-BE49-F238E27FC236}">
                <a16:creationId xmlns:a16="http://schemas.microsoft.com/office/drawing/2014/main" id="{C815DB24-0366-4652-AFCE-B0DDE26906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7459" name="Rectangle 3">
            <a:extLst>
              <a:ext uri="{FF2B5EF4-FFF2-40B4-BE49-F238E27FC236}">
                <a16:creationId xmlns:a16="http://schemas.microsoft.com/office/drawing/2014/main" id="{B0B78E74-E7FA-45E5-AACA-2D7901A9F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E4A519-BEE9-49A9-ACD0-03EB7BA00A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57A99-D869-4927-A069-D4C272B14B13}" type="slidenum">
              <a:rPr lang="ko-KR" altLang="en-US"/>
              <a:pPr/>
              <a:t>35</a:t>
            </a:fld>
            <a:endParaRPr lang="en-US" altLang="ko-KR"/>
          </a:p>
        </p:txBody>
      </p:sp>
      <p:sp>
        <p:nvSpPr>
          <p:cNvPr id="1428482" name="Rectangle 2">
            <a:extLst>
              <a:ext uri="{FF2B5EF4-FFF2-40B4-BE49-F238E27FC236}">
                <a16:creationId xmlns:a16="http://schemas.microsoft.com/office/drawing/2014/main" id="{52120DDA-0083-4E5B-B311-832594F3F8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8483" name="Rectangle 3">
            <a:extLst>
              <a:ext uri="{FF2B5EF4-FFF2-40B4-BE49-F238E27FC236}">
                <a16:creationId xmlns:a16="http://schemas.microsoft.com/office/drawing/2014/main" id="{E80D8F8A-093F-4467-BD76-E4E0C42B4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2EF15F0-A162-4745-B8D2-8936804350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428A0-2FDD-441E-A17F-4D8A9BF24537}" type="slidenum">
              <a:rPr lang="ko-KR" altLang="en-US"/>
              <a:pPr/>
              <a:t>36</a:t>
            </a:fld>
            <a:endParaRPr lang="en-US" altLang="ko-KR"/>
          </a:p>
        </p:txBody>
      </p:sp>
      <p:sp>
        <p:nvSpPr>
          <p:cNvPr id="1429506" name="Rectangle 2">
            <a:extLst>
              <a:ext uri="{FF2B5EF4-FFF2-40B4-BE49-F238E27FC236}">
                <a16:creationId xmlns:a16="http://schemas.microsoft.com/office/drawing/2014/main" id="{63108169-2B56-4DDE-A5FC-61F304A60C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9507" name="Rectangle 3">
            <a:extLst>
              <a:ext uri="{FF2B5EF4-FFF2-40B4-BE49-F238E27FC236}">
                <a16:creationId xmlns:a16="http://schemas.microsoft.com/office/drawing/2014/main" id="{47A1F8E5-A826-451D-96C7-7ADAD9758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B05EF16-AEB1-41A1-91DC-CEBB285028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CD768-27F4-40D8-B785-A449374DC4D7}" type="slidenum">
              <a:rPr lang="ko-KR" altLang="en-US"/>
              <a:pPr/>
              <a:t>37</a:t>
            </a:fld>
            <a:endParaRPr lang="en-US" altLang="ko-KR"/>
          </a:p>
        </p:txBody>
      </p:sp>
      <p:sp>
        <p:nvSpPr>
          <p:cNvPr id="805890" name="Rectangle 2">
            <a:extLst>
              <a:ext uri="{FF2B5EF4-FFF2-40B4-BE49-F238E27FC236}">
                <a16:creationId xmlns:a16="http://schemas.microsoft.com/office/drawing/2014/main" id="{0246BA4D-F220-4161-AB32-4586C0DDFE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5891" name="Rectangle 3">
            <a:extLst>
              <a:ext uri="{FF2B5EF4-FFF2-40B4-BE49-F238E27FC236}">
                <a16:creationId xmlns:a16="http://schemas.microsoft.com/office/drawing/2014/main" id="{2675F90B-F97D-4DF8-878C-1816C2480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BEBA43F-BC61-4F74-AB84-ED83FDD1A5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0E338-F58B-4CDD-8AA9-0FB565AE5A7C}" type="slidenum">
              <a:rPr lang="ko-KR" altLang="en-US"/>
              <a:pPr/>
              <a:t>38</a:t>
            </a:fld>
            <a:endParaRPr lang="en-US" altLang="ko-KR"/>
          </a:p>
        </p:txBody>
      </p:sp>
      <p:sp>
        <p:nvSpPr>
          <p:cNvPr id="1430530" name="Rectangle 2">
            <a:extLst>
              <a:ext uri="{FF2B5EF4-FFF2-40B4-BE49-F238E27FC236}">
                <a16:creationId xmlns:a16="http://schemas.microsoft.com/office/drawing/2014/main" id="{2C60B127-1CCA-44EE-80A7-6EE1E8329B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0531" name="Rectangle 3">
            <a:extLst>
              <a:ext uri="{FF2B5EF4-FFF2-40B4-BE49-F238E27FC236}">
                <a16:creationId xmlns:a16="http://schemas.microsoft.com/office/drawing/2014/main" id="{640B45AE-4A3A-4E92-B50F-71436B97B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2AB37B7-BDE3-4934-8D04-A343EFB496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393D0-BC06-4C87-9F19-C1CB95ABBD4E}" type="slidenum">
              <a:rPr lang="ko-KR" altLang="en-US"/>
              <a:pPr/>
              <a:t>39</a:t>
            </a:fld>
            <a:endParaRPr lang="en-US" altLang="ko-KR"/>
          </a:p>
        </p:txBody>
      </p:sp>
      <p:sp>
        <p:nvSpPr>
          <p:cNvPr id="807938" name="Rectangle 2">
            <a:extLst>
              <a:ext uri="{FF2B5EF4-FFF2-40B4-BE49-F238E27FC236}">
                <a16:creationId xmlns:a16="http://schemas.microsoft.com/office/drawing/2014/main" id="{0FEA97F9-E04C-4F32-B51A-91B6347B9E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7939" name="Rectangle 3">
            <a:extLst>
              <a:ext uri="{FF2B5EF4-FFF2-40B4-BE49-F238E27FC236}">
                <a16:creationId xmlns:a16="http://schemas.microsoft.com/office/drawing/2014/main" id="{D861CCB2-49CB-45F7-BEBF-99E73E1DA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14E1D94-B389-4848-869D-CBFFB2B56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4EADC-821E-46BF-A0A0-239726FC3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0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4825" y="304800"/>
            <a:ext cx="2005013" cy="5827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800"/>
            <a:ext cx="5864225" cy="5827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5C963-E3EA-42A6-A3A0-09D550CE62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2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C92D-C212-4ADA-8812-ACABEF01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13583-9D02-4A52-B207-6BE962B0AD8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229600" cy="2265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ABF52-AEB8-40F3-9E65-334236389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3865563"/>
            <a:ext cx="8229600" cy="22653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600DF-0576-4C8F-844C-BE7E9E59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3DE47-6F55-4C4C-9AED-28127B10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90A87-AA1F-4E02-8BC2-4B320723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82B1B1D-CC0E-4F9A-B216-605916DE5B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7447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C846-CECF-4051-9E1F-AB8D82A2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D2E55B9-646C-48E6-A03E-2F52F080AA4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80305-D512-437B-9240-98E139C7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5F3D6-383A-42BD-9619-133744A2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CC4BD-A65D-4B46-9F02-68716A40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1FDECA3-A634-4F50-9334-EE639ED446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256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ABCF-047D-4422-8427-11E8E5B4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1B6CD-A5A5-445E-8901-1B7894297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229600" cy="2265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3D55E-432D-47C1-91DC-F6EDEB343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865563"/>
            <a:ext cx="8229600" cy="22653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08421-4023-407C-BA02-ACEF51F9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9D6E-F893-4520-8849-9EFEBBDC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7DCBE-E500-41CB-85C7-63B6BD30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824F480-F35D-481D-806B-F0659DC584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3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3D08B-3BCD-444F-9695-E66453DAE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6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615C6-4DC0-4D45-BDAE-87B00C17E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392430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92430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4FB97-04AA-4120-A55C-329A5D819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3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3D0A8-A954-4C06-8F17-694F667D7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0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0F110-16C3-4616-A629-3EEC221EE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D4050-B4C4-4B77-A6BF-DD74E4EDC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0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3000E-CCDE-4EA6-9FF7-7E6C9500E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3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D4257-3A8B-4490-93C4-130FA4EC7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304800"/>
            <a:ext cx="8542338" cy="1052513"/>
            <a:chOff x="80" y="624"/>
            <a:chExt cx="5381" cy="663"/>
          </a:xfrm>
        </p:grpSpPr>
        <p:grpSp>
          <p:nvGrpSpPr>
            <p:cNvPr id="1032" name="Group 14"/>
            <p:cNvGrpSpPr>
              <a:grpSpLocks/>
            </p:cNvGrpSpPr>
            <p:nvPr userDrawn="1"/>
          </p:nvGrpSpPr>
          <p:grpSpPr bwMode="auto">
            <a:xfrm>
              <a:off x="80" y="624"/>
              <a:ext cx="726" cy="663"/>
              <a:chOff x="80" y="624"/>
              <a:chExt cx="726" cy="663"/>
            </a:xfrm>
          </p:grpSpPr>
          <p:sp>
            <p:nvSpPr>
              <p:cNvPr id="1034" name="Rectangle 2"/>
              <p:cNvSpPr>
                <a:spLocks noChangeArrowheads="1"/>
              </p:cNvSpPr>
              <p:nvPr/>
            </p:nvSpPr>
            <p:spPr bwMode="ltGray">
              <a:xfrm>
                <a:off x="263" y="692"/>
                <a:ext cx="276" cy="2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en-US" sz="2400"/>
              </a:p>
            </p:txBody>
          </p:sp>
          <p:sp>
            <p:nvSpPr>
              <p:cNvPr id="1035" name="Rectangle 3"/>
              <p:cNvSpPr>
                <a:spLocks noChangeArrowheads="1"/>
              </p:cNvSpPr>
              <p:nvPr/>
            </p:nvSpPr>
            <p:spPr bwMode="ltGray">
              <a:xfrm>
                <a:off x="504" y="692"/>
                <a:ext cx="207" cy="299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en-US" sz="2400"/>
              </a:p>
            </p:txBody>
          </p:sp>
          <p:sp>
            <p:nvSpPr>
              <p:cNvPr id="1036" name="Rectangle 4"/>
              <p:cNvSpPr>
                <a:spLocks noChangeArrowheads="1"/>
              </p:cNvSpPr>
              <p:nvPr/>
            </p:nvSpPr>
            <p:spPr bwMode="ltGray">
              <a:xfrm>
                <a:off x="341" y="958"/>
                <a:ext cx="266" cy="2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en-US" sz="2400"/>
              </a:p>
            </p:txBody>
          </p:sp>
          <p:sp>
            <p:nvSpPr>
              <p:cNvPr id="1037" name="Rectangle 5"/>
              <p:cNvSpPr>
                <a:spLocks noChangeArrowheads="1"/>
              </p:cNvSpPr>
              <p:nvPr/>
            </p:nvSpPr>
            <p:spPr bwMode="ltGray">
              <a:xfrm>
                <a:off x="574" y="958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en-US" sz="2400"/>
              </a:p>
            </p:txBody>
          </p:sp>
          <p:sp>
            <p:nvSpPr>
              <p:cNvPr id="1038" name="Rectangle 6"/>
              <p:cNvSpPr>
                <a:spLocks noChangeArrowheads="1"/>
              </p:cNvSpPr>
              <p:nvPr/>
            </p:nvSpPr>
            <p:spPr bwMode="ltGray">
              <a:xfrm>
                <a:off x="80" y="912"/>
                <a:ext cx="353" cy="266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en-US" sz="2400"/>
              </a:p>
            </p:txBody>
          </p:sp>
          <p:sp>
            <p:nvSpPr>
              <p:cNvPr id="1039" name="Rectangle 7"/>
              <p:cNvSpPr>
                <a:spLocks noChangeArrowheads="1"/>
              </p:cNvSpPr>
              <p:nvPr/>
            </p:nvSpPr>
            <p:spPr bwMode="gray">
              <a:xfrm>
                <a:off x="480" y="624"/>
                <a:ext cx="20" cy="66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en-US" sz="2400"/>
              </a:p>
            </p:txBody>
          </p:sp>
        </p:grpSp>
        <p:sp>
          <p:nvSpPr>
            <p:cNvPr id="1033" name="Rectangle 8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/>
            </a:p>
          </p:txBody>
        </p:sp>
      </p:grp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93038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371600"/>
            <a:ext cx="8001000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798A7BF-0406-4539-A334-755B67DE3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9" r:id="rId12"/>
    <p:sldLayoutId id="2147483730" r:id="rId13"/>
    <p:sldLayoutId id="214748373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image" Target="../media/image12.png"/><Relationship Id="rId10" Type="http://schemas.openxmlformats.org/officeDocument/2006/relationships/image" Target="../media/image16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Transmission basics</a:t>
            </a:r>
          </a:p>
          <a:p>
            <a:pPr lvl="1" eaLnBrk="1" hangingPunct="1"/>
            <a:r>
              <a:rPr lang="en-US" dirty="0"/>
              <a:t>Terminology</a:t>
            </a:r>
          </a:p>
          <a:p>
            <a:pPr lvl="2" eaLnBrk="1" hangingPunct="1"/>
            <a:r>
              <a:rPr lang="en-US" dirty="0"/>
              <a:t>Signal</a:t>
            </a:r>
          </a:p>
          <a:p>
            <a:pPr lvl="2" eaLnBrk="1" hangingPunct="1"/>
            <a:r>
              <a:rPr lang="en-US" dirty="0"/>
              <a:t>Channel</a:t>
            </a:r>
          </a:p>
          <a:p>
            <a:pPr lvl="2" eaLnBrk="1" hangingPunct="1"/>
            <a:r>
              <a:rPr lang="en-US" dirty="0"/>
              <a:t>Electromagnetic spectrum</a:t>
            </a:r>
          </a:p>
          <a:p>
            <a:pPr eaLnBrk="1" hangingPunct="1"/>
            <a:r>
              <a:rPr lang="en-US" dirty="0"/>
              <a:t>Two signal types</a:t>
            </a:r>
          </a:p>
          <a:p>
            <a:pPr lvl="1" eaLnBrk="1" hangingPunct="1"/>
            <a:r>
              <a:rPr lang="en-US" dirty="0"/>
              <a:t>Analog –vs- Digital</a:t>
            </a:r>
          </a:p>
          <a:p>
            <a:pPr lvl="1" eaLnBrk="1" hangingPunct="1"/>
            <a:r>
              <a:rPr lang="en-US" dirty="0"/>
              <a:t>Converting signals </a:t>
            </a:r>
          </a:p>
          <a:p>
            <a:pPr lvl="1" eaLnBrk="1" hangingPunct="1"/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Digital Signals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Characterized by data whose value is limited to a finite set of values</a:t>
            </a:r>
          </a:p>
          <a:p>
            <a:pPr eaLnBrk="1" hangingPunct="1"/>
            <a:r>
              <a:rPr lang="en-US" dirty="0"/>
              <a:t>Examples of digital data</a:t>
            </a:r>
          </a:p>
          <a:p>
            <a:pPr lvl="1" eaLnBrk="1" hangingPunct="1"/>
            <a:r>
              <a:rPr lang="en-US" dirty="0"/>
              <a:t>Text: printed English language (26 letters, 10 numbers, space, and punctuation)</a:t>
            </a:r>
          </a:p>
          <a:p>
            <a:pPr lvl="1" eaLnBrk="1" hangingPunct="1"/>
            <a:r>
              <a:rPr lang="en-US" dirty="0"/>
              <a:t>Morse code (binary example – either a dot or a dash)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of signals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306007"/>
            <a:ext cx="868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/>
              <a:t>Source: http://upload.wikimedia.org/wikipedia/commons/thumb/8/84/A-D-A_Flow.svg/981px-A-D-A_Flow.svg.png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0574"/>
            <a:ext cx="83058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1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93038" cy="677863"/>
          </a:xfrm>
        </p:spPr>
        <p:txBody>
          <a:bodyPr/>
          <a:lstStyle/>
          <a:p>
            <a:pPr eaLnBrk="1" hangingPunct="1"/>
            <a:r>
              <a:rPr lang="en-US"/>
              <a:t>Analog versus digital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828800" y="2319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828800" y="1533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33525"/>
            <a:ext cx="5498703" cy="28193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4902070"/>
            <a:ext cx="639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does EMI impact each type of signal?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Analog Signals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Analog signals can be represented by a waveform diagram</a:t>
            </a:r>
          </a:p>
          <a:p>
            <a:pPr eaLnBrk="1" hangingPunct="1"/>
            <a:r>
              <a:rPr lang="en-US" dirty="0"/>
              <a:t>Electromagnetic waves have four </a:t>
            </a:r>
            <a:r>
              <a:rPr lang="en-US" b="1" dirty="0"/>
              <a:t>properties</a:t>
            </a:r>
            <a:r>
              <a:rPr lang="en-US" dirty="0"/>
              <a:t> that are all important with respect to transmitting signals </a:t>
            </a:r>
          </a:p>
          <a:p>
            <a:pPr lvl="1" eaLnBrk="1" hangingPunct="1"/>
            <a:r>
              <a:rPr lang="en-US" dirty="0"/>
              <a:t>1) Amplitude</a:t>
            </a:r>
          </a:p>
          <a:p>
            <a:pPr lvl="1" eaLnBrk="1" hangingPunct="1"/>
            <a:r>
              <a:rPr lang="en-US" dirty="0"/>
              <a:t>2) Frequency</a:t>
            </a:r>
          </a:p>
          <a:p>
            <a:pPr lvl="1" eaLnBrk="1" hangingPunct="1"/>
            <a:r>
              <a:rPr lang="en-US" dirty="0"/>
              <a:t>3) Wavelength</a:t>
            </a:r>
          </a:p>
          <a:p>
            <a:pPr lvl="1" eaLnBrk="1" hangingPunct="1"/>
            <a:r>
              <a:rPr lang="en-US" dirty="0"/>
              <a:t>4) Phase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5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93038" cy="677863"/>
          </a:xfrm>
        </p:spPr>
        <p:txBody>
          <a:bodyPr/>
          <a:lstStyle/>
          <a:p>
            <a:pPr eaLnBrk="1" hangingPunct="1"/>
            <a:r>
              <a:rPr lang="en-US" dirty="0"/>
              <a:t>Electromagnetic Waveform Diagram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8001000" cy="5105400"/>
          </a:xfrm>
        </p:spPr>
        <p:txBody>
          <a:bodyPr/>
          <a:lstStyle/>
          <a:p>
            <a:pPr lvl="2" eaLnBrk="1" hangingPunct="1"/>
            <a:endParaRPr lang="en-US"/>
          </a:p>
          <a:p>
            <a:pPr lvl="2" eaLnBrk="1" hangingPunct="1"/>
            <a:endParaRPr lang="en-US"/>
          </a:p>
          <a:p>
            <a:pPr lvl="2" eaLnBrk="1" hangingPunct="1"/>
            <a:endParaRPr lang="en-US"/>
          </a:p>
          <a:p>
            <a:pPr lvl="2" eaLnBrk="1" hangingPunct="1"/>
            <a:endParaRPr lang="en-US"/>
          </a:p>
        </p:txBody>
      </p:sp>
      <p:sp>
        <p:nvSpPr>
          <p:cNvPr id="21508" name="Rectangle 28"/>
          <p:cNvSpPr>
            <a:spLocks noChangeArrowheads="1"/>
          </p:cNvSpPr>
          <p:nvPr/>
        </p:nvSpPr>
        <p:spPr bwMode="auto">
          <a:xfrm>
            <a:off x="1828800" y="2319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09" name="Rectangle 30"/>
          <p:cNvSpPr>
            <a:spLocks noChangeArrowheads="1"/>
          </p:cNvSpPr>
          <p:nvPr/>
        </p:nvSpPr>
        <p:spPr bwMode="auto">
          <a:xfrm>
            <a:off x="1828800" y="1533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1510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" t="2991" r="4134" b="2991"/>
          <a:stretch>
            <a:fillRect/>
          </a:stretch>
        </p:blipFill>
        <p:spPr bwMode="auto">
          <a:xfrm>
            <a:off x="1066800" y="1371600"/>
            <a:ext cx="6934200" cy="485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Electromagnetic waveform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Amplitude</a:t>
            </a:r>
            <a:r>
              <a:rPr lang="en-US" dirty="0"/>
              <a:t> – A measure of waveform </a:t>
            </a:r>
            <a:r>
              <a:rPr lang="en-US" u="sng" dirty="0"/>
              <a:t>strength</a:t>
            </a:r>
            <a:r>
              <a:rPr lang="en-US" dirty="0"/>
              <a:t> at a given point in time</a:t>
            </a:r>
          </a:p>
        </p:txBody>
      </p:sp>
      <p:pic>
        <p:nvPicPr>
          <p:cNvPr id="4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" t="2991" r="4134" b="2991"/>
          <a:stretch>
            <a:fillRect/>
          </a:stretch>
        </p:blipFill>
        <p:spPr bwMode="auto">
          <a:xfrm>
            <a:off x="3494250" y="2971799"/>
            <a:ext cx="5192549" cy="363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304800" y="2971799"/>
            <a:ext cx="30981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dirty="0"/>
              <a:t>Amplitude at 0.25 sec = 5 volts</a:t>
            </a:r>
          </a:p>
          <a:p>
            <a:pPr eaLnBrk="1" hangingPunct="1"/>
            <a:r>
              <a:rPr lang="en-US" dirty="0"/>
              <a:t>Amplitude at 0.5 sec = 0</a:t>
            </a:r>
          </a:p>
          <a:p>
            <a:pPr eaLnBrk="1" hangingPunct="1"/>
            <a:r>
              <a:rPr lang="en-US" dirty="0"/>
              <a:t>Amplitude at 0.75 sec = -5 volts</a:t>
            </a:r>
          </a:p>
        </p:txBody>
      </p:sp>
    </p:spTree>
    <p:extLst>
      <p:ext uri="{BB962C8B-B14F-4D97-AF65-F5344CB8AC3E}">
        <p14:creationId xmlns:p14="http://schemas.microsoft.com/office/powerpoint/2010/main" val="2455969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Electromagnetic waveform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Frequency</a:t>
            </a:r>
            <a:r>
              <a:rPr lang="en-US" dirty="0"/>
              <a:t> - # of times a wave cycles from high amplitude to low amplitude and back again measured in cycles/sec (Hertz, Hz)</a:t>
            </a:r>
          </a:p>
        </p:txBody>
      </p:sp>
      <p:pic>
        <p:nvPicPr>
          <p:cNvPr id="4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" t="2991" r="4134" b="2991"/>
          <a:stretch>
            <a:fillRect/>
          </a:stretch>
        </p:blipFill>
        <p:spPr bwMode="auto">
          <a:xfrm>
            <a:off x="4062884" y="3070609"/>
            <a:ext cx="4800600" cy="336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520004" y="3729613"/>
            <a:ext cx="3505199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dirty="0"/>
              <a:t>Frequency = 1 cycle / sec = 1 Hz</a:t>
            </a:r>
          </a:p>
          <a:p>
            <a:pPr eaLnBrk="1" hangingPunct="1"/>
            <a:endParaRPr lang="en-US" dirty="0"/>
          </a:p>
          <a:p>
            <a:pPr marL="0" lvl="1" indent="0" eaLnBrk="1" hangingPunct="1"/>
            <a:r>
              <a:rPr lang="en-US" dirty="0"/>
              <a:t>1 MHz cable can transfer (10</a:t>
            </a:r>
            <a:r>
              <a:rPr lang="en-US" baseline="30000" dirty="0"/>
              <a:t>6</a:t>
            </a:r>
            <a:r>
              <a:rPr lang="en-US" dirty="0"/>
              <a:t>) or 1,000,000 wave cycles of current in 1 sec (wave peak to wave peak)</a:t>
            </a:r>
          </a:p>
          <a:p>
            <a:pPr marL="0" lvl="1" indent="0" eaLnBrk="1" hangingPunct="1"/>
            <a:endParaRPr lang="en-US" dirty="0"/>
          </a:p>
          <a:p>
            <a:pPr marL="0" lvl="1" indent="0" eaLnBrk="1" hangingPunct="1"/>
            <a:r>
              <a:rPr lang="en-US" dirty="0"/>
              <a:t>100 MHz can transfer 100,000,000 wave cycles / sec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Electromagnetic waveform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Wavelength</a:t>
            </a:r>
            <a:r>
              <a:rPr lang="en-US" dirty="0"/>
              <a:t> – the distance between corresponding points on a wave cycle</a:t>
            </a:r>
          </a:p>
        </p:txBody>
      </p:sp>
      <p:pic>
        <p:nvPicPr>
          <p:cNvPr id="4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" t="2991" r="4134" b="2991"/>
          <a:stretch>
            <a:fillRect/>
          </a:stretch>
        </p:blipFill>
        <p:spPr bwMode="auto">
          <a:xfrm>
            <a:off x="3809999" y="2893539"/>
            <a:ext cx="5053485" cy="353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304800" y="2819400"/>
            <a:ext cx="35051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dirty="0"/>
              <a:t>Wavelength is generally expressed in some variant of meters or feet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Wavelength is inversely proportional to frequency - high frequency implies short wavelength 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75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Electromagnetic waveform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Phase</a:t>
            </a:r>
            <a:r>
              <a:rPr lang="en-US" dirty="0"/>
              <a:t> – the progress of a wave over time in relationship to a fixed point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590800"/>
            <a:ext cx="3781425" cy="3810000"/>
          </a:xfrm>
          <a:prstGeom prst="rect">
            <a:avLst/>
          </a:prstGeom>
        </p:spPr>
      </p:pic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304800" y="2819400"/>
            <a:ext cx="42672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dirty="0"/>
              <a:t>Example: two separate waves with same amplitude and frequency starting at different points in time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Phases are 90 degrees apart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Often hear phase difference or phase offset discussed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16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93038" cy="677863"/>
          </a:xfrm>
        </p:spPr>
        <p:txBody>
          <a:bodyPr/>
          <a:lstStyle/>
          <a:p>
            <a:pPr eaLnBrk="1" hangingPunct="1"/>
            <a:r>
              <a:rPr lang="en-US" dirty="0"/>
              <a:t>Analog versus digital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001000" cy="5105400"/>
          </a:xfrm>
        </p:spPr>
        <p:txBody>
          <a:bodyPr/>
          <a:lstStyle/>
          <a:p>
            <a:pPr eaLnBrk="1" hangingPunct="1"/>
            <a:r>
              <a:rPr lang="en-US" dirty="0"/>
              <a:t>Digital signals can be </a:t>
            </a:r>
            <a:r>
              <a:rPr lang="en-US" b="1" dirty="0"/>
              <a:t>regenerated</a:t>
            </a:r>
            <a:r>
              <a:rPr lang="en-US" dirty="0"/>
              <a:t> using repeaters and active hubs</a:t>
            </a:r>
          </a:p>
          <a:p>
            <a:pPr lvl="1" eaLnBrk="1" hangingPunct="1"/>
            <a:r>
              <a:rPr lang="en-US" dirty="0"/>
              <a:t>Cleaned up to prevent the accumulation of noise and distortion</a:t>
            </a:r>
          </a:p>
          <a:p>
            <a:pPr lvl="1" eaLnBrk="1" hangingPunct="1"/>
            <a:r>
              <a:rPr lang="en-US" dirty="0"/>
              <a:t>Allows signal to be transmitted over greater distances</a:t>
            </a:r>
          </a:p>
          <a:p>
            <a:pPr lvl="2" eaLnBrk="1" hangingPunct="1"/>
            <a:endParaRPr lang="en-US" dirty="0"/>
          </a:p>
          <a:p>
            <a:pPr lvl="2" eaLnBrk="1" hangingPunct="1"/>
            <a:endParaRPr lang="en-US" dirty="0"/>
          </a:p>
        </p:txBody>
      </p:sp>
      <p:sp>
        <p:nvSpPr>
          <p:cNvPr id="49156" name="Rectangle 13"/>
          <p:cNvSpPr>
            <a:spLocks noChangeArrowheads="1"/>
          </p:cNvSpPr>
          <p:nvPr/>
        </p:nvSpPr>
        <p:spPr bwMode="auto">
          <a:xfrm>
            <a:off x="1828800" y="2319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915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t="5904" r="2385" b="5904"/>
          <a:stretch>
            <a:fillRect/>
          </a:stretch>
        </p:blipFill>
        <p:spPr bwMode="auto">
          <a:xfrm>
            <a:off x="990600" y="4267200"/>
            <a:ext cx="5867400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Terminology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Data</a:t>
            </a:r>
            <a:r>
              <a:rPr lang="en-US" dirty="0"/>
              <a:t> – some entity that has meaning or conveys information</a:t>
            </a:r>
          </a:p>
          <a:p>
            <a:pPr eaLnBrk="1" hangingPunct="1"/>
            <a:r>
              <a:rPr lang="en-US" b="1" dirty="0"/>
              <a:t>Signal</a:t>
            </a:r>
            <a:r>
              <a:rPr lang="en-US" dirty="0"/>
              <a:t> – an electromagnetic representation of data</a:t>
            </a:r>
          </a:p>
          <a:p>
            <a:pPr eaLnBrk="1" hangingPunct="1"/>
            <a:r>
              <a:rPr lang="en-US" b="1" dirty="0"/>
              <a:t>Transmission</a:t>
            </a:r>
            <a:r>
              <a:rPr lang="en-US" dirty="0"/>
              <a:t> – moving data from source to destination through the use of signals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60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93038" cy="677863"/>
          </a:xfrm>
        </p:spPr>
        <p:txBody>
          <a:bodyPr/>
          <a:lstStyle/>
          <a:p>
            <a:pPr eaLnBrk="1" hangingPunct="1"/>
            <a:r>
              <a:rPr lang="en-US" dirty="0"/>
              <a:t>Analog versus digital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001000" cy="5105400"/>
          </a:xfrm>
        </p:spPr>
        <p:txBody>
          <a:bodyPr/>
          <a:lstStyle/>
          <a:p>
            <a:pPr eaLnBrk="1" hangingPunct="1"/>
            <a:r>
              <a:rPr lang="en-US" dirty="0"/>
              <a:t>What happens to analog signals over distances even if they are amplified? Can you reconstruct the original signal?</a:t>
            </a:r>
          </a:p>
          <a:p>
            <a:pPr lvl="2" eaLnBrk="1" hangingPunct="1"/>
            <a:endParaRPr lang="en-US" dirty="0"/>
          </a:p>
          <a:p>
            <a:pPr lvl="2" eaLnBrk="1" hangingPunct="1"/>
            <a:endParaRPr lang="en-US" dirty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828800" y="2319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181" name="Rectangle 7"/>
          <p:cNvSpPr>
            <a:spLocks noChangeArrowheads="1"/>
          </p:cNvSpPr>
          <p:nvPr/>
        </p:nvSpPr>
        <p:spPr bwMode="auto">
          <a:xfrm>
            <a:off x="1833563" y="2366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" t="5263" r="2039" b="5263"/>
          <a:stretch>
            <a:fillRect/>
          </a:stretch>
        </p:blipFill>
        <p:spPr bwMode="auto">
          <a:xfrm>
            <a:off x="1524000" y="3276600"/>
            <a:ext cx="62484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Analog versus digital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Analog:</a:t>
            </a:r>
            <a:r>
              <a:rPr lang="en-US" dirty="0"/>
              <a:t> one-to-one relationship between how data are captured and recorded and how data are reproduced</a:t>
            </a:r>
          </a:p>
          <a:p>
            <a:pPr lvl="1" eaLnBrk="1" hangingPunct="1"/>
            <a:r>
              <a:rPr lang="en-US" dirty="0"/>
              <a:t>For example: microphone and speaker</a:t>
            </a:r>
          </a:p>
          <a:p>
            <a:pPr lvl="2" eaLnBrk="1" hangingPunct="1"/>
            <a:r>
              <a:rPr lang="en-US" dirty="0"/>
              <a:t>Capture sound as a stream of electrical fluctuations </a:t>
            </a:r>
            <a:r>
              <a:rPr lang="en-US" dirty="0">
                <a:sym typeface="Wingdings" pitchFamily="2" charset="2"/>
              </a:rPr>
              <a:t> pass through an amplifier  to speaker (no alteration)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53252" name="TextBox 5"/>
          <p:cNvSpPr txBox="1">
            <a:spLocks noChangeArrowheads="1"/>
          </p:cNvSpPr>
          <p:nvPr/>
        </p:nvSpPr>
        <p:spPr bwMode="auto">
          <a:xfrm>
            <a:off x="1066800" y="6172200"/>
            <a:ext cx="6858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1200"/>
              <a:t>Source: http://www.informit.com/library/content.aspx?b=Planet_Broadband&amp;seqNum=14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Analog versus digital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/>
              <a:t>Digital:</a:t>
            </a:r>
            <a:r>
              <a:rPr lang="en-US"/>
              <a:t> Reproduces text, pictures, sound, etc by sampling original output as high speed and assigning numeric code to represent the original (1s and 0s)</a:t>
            </a:r>
          </a:p>
          <a:p>
            <a:pPr lvl="1" eaLnBrk="1" hangingPunct="1"/>
            <a:r>
              <a:rPr lang="en-US"/>
              <a:t>Pass code through network to analog converter that turns code back into electrical fluctuations 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lvl="1" eaLnBrk="1" hangingPunct="1"/>
            <a:endParaRPr lang="en-US"/>
          </a:p>
        </p:txBody>
      </p:sp>
      <p:sp>
        <p:nvSpPr>
          <p:cNvPr id="54276" name="TextBox 5"/>
          <p:cNvSpPr txBox="1">
            <a:spLocks noChangeArrowheads="1"/>
          </p:cNvSpPr>
          <p:nvPr/>
        </p:nvSpPr>
        <p:spPr bwMode="auto">
          <a:xfrm>
            <a:off x="1066800" y="6172200"/>
            <a:ext cx="6858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1200"/>
              <a:t>Source: http://www.informit.com/library/content.aspx?b=Planet_Broadband&amp;seqNum=14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Clock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371601"/>
            <a:ext cx="2438399" cy="24475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038600"/>
            <a:ext cx="2573683" cy="25736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3951" y="1600200"/>
            <a:ext cx="58261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b="1" dirty="0"/>
              <a:t>Analog clock – </a:t>
            </a:r>
            <a:r>
              <a:rPr lang="en-US" sz="2800" dirty="0"/>
              <a:t>position of the hands on the clock corresponds to the time of day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030884" y="4495800"/>
            <a:ext cx="58261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b="1" dirty="0"/>
              <a:t>Digital clock – </a:t>
            </a:r>
            <a:r>
              <a:rPr lang="en-US" sz="2800" dirty="0"/>
              <a:t>the time of day is represented as a discrete set of numeric values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92290" y="6399213"/>
            <a:ext cx="5826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200" dirty="0"/>
              <a:t>Based on SP Bali (2005), “2000 Solved Problems in Digital Electronics”</a:t>
            </a:r>
          </a:p>
        </p:txBody>
      </p:sp>
    </p:spTree>
    <p:extLst>
      <p:ext uri="{BB962C8B-B14F-4D97-AF65-F5344CB8AC3E}">
        <p14:creationId xmlns:p14="http://schemas.microsoft.com/office/powerpoint/2010/main" val="1063757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93038" cy="677863"/>
          </a:xfrm>
        </p:spPr>
        <p:txBody>
          <a:bodyPr/>
          <a:lstStyle/>
          <a:p>
            <a:pPr eaLnBrk="1" hangingPunct="1"/>
            <a:r>
              <a:rPr lang="en-US" dirty="0"/>
              <a:t>Analog to digital conversion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828800" y="2319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828800" y="1533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02543"/>
            <a:ext cx="4419600" cy="48763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7338"/>
            <a:ext cx="36861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19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/ signal combinations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 dirty="0"/>
              <a:t>Digital signals represent data with sequence of voltage pulses</a:t>
            </a:r>
          </a:p>
          <a:p>
            <a:pPr lvl="1" eaLnBrk="1" hangingPunct="1"/>
            <a:r>
              <a:rPr lang="en-US" sz="2400" dirty="0"/>
              <a:t>Digital data / digital signal</a:t>
            </a:r>
          </a:p>
          <a:p>
            <a:pPr lvl="1" eaLnBrk="1" hangingPunct="1"/>
            <a:r>
              <a:rPr lang="en-US" sz="2400" dirty="0"/>
              <a:t>Analog data / digital signal</a:t>
            </a:r>
          </a:p>
          <a:p>
            <a:pPr eaLnBrk="1" hangingPunct="1"/>
            <a:r>
              <a:rPr lang="en-US" sz="2800" b="1" dirty="0"/>
              <a:t>Analog signals represent data with continuously varying electromagnetic wave</a:t>
            </a:r>
          </a:p>
          <a:p>
            <a:pPr lvl="1" eaLnBrk="1" hangingPunct="1"/>
            <a:r>
              <a:rPr lang="en-US" sz="2400" dirty="0"/>
              <a:t>Digital data / analog signal</a:t>
            </a:r>
          </a:p>
          <a:p>
            <a:pPr lvl="1" eaLnBrk="1" hangingPunct="1"/>
            <a:r>
              <a:rPr lang="en-US" sz="2400" dirty="0"/>
              <a:t>Analog data / analog signal</a:t>
            </a:r>
          </a:p>
          <a:p>
            <a:pPr eaLnBrk="1" hangingPunct="1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6444507"/>
            <a:ext cx="6858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/>
              <a:t>Source: Tseng, http://www.cs.sunysb.edu/~jgao/CSE370-spring06/lecture2.pdf</a:t>
            </a:r>
          </a:p>
        </p:txBody>
      </p:sp>
    </p:spTree>
    <p:extLst>
      <p:ext uri="{BB962C8B-B14F-4D97-AF65-F5344CB8AC3E}">
        <p14:creationId xmlns:p14="http://schemas.microsoft.com/office/powerpoint/2010/main" val="780573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/ signal combinations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Different types of data may be digital or analog by nature </a:t>
            </a:r>
          </a:p>
          <a:p>
            <a:pPr eaLnBrk="1" hangingPunct="1"/>
            <a:r>
              <a:rPr lang="en-US" dirty="0"/>
              <a:t>Different types of networks use different types of signals </a:t>
            </a:r>
          </a:p>
          <a:p>
            <a:pPr lvl="1" eaLnBrk="1" hangingPunct="1"/>
            <a:r>
              <a:rPr lang="en-US" dirty="0"/>
              <a:t>A wired LAN using Ethernet uses baseband, digital signaling</a:t>
            </a:r>
          </a:p>
          <a:p>
            <a:pPr lvl="1" eaLnBrk="1" hangingPunct="1"/>
            <a:r>
              <a:rPr lang="en-US" dirty="0"/>
              <a:t>A </a:t>
            </a:r>
            <a:r>
              <a:rPr lang="en-US" dirty="0" err="1"/>
              <a:t>WiFi</a:t>
            </a:r>
            <a:r>
              <a:rPr lang="en-US" dirty="0"/>
              <a:t> LAN uses broadband, analog signaling </a:t>
            </a:r>
          </a:p>
          <a:p>
            <a:pPr eaLnBrk="1" hangingPunct="1"/>
            <a:r>
              <a:rPr lang="en-US" dirty="0"/>
              <a:t>Potential benefits and drawbacks associated with different types of signals</a:t>
            </a:r>
          </a:p>
        </p:txBody>
      </p:sp>
    </p:spTree>
    <p:extLst>
      <p:ext uri="{BB962C8B-B14F-4D97-AF65-F5344CB8AC3E}">
        <p14:creationId xmlns:p14="http://schemas.microsoft.com/office/powerpoint/2010/main" val="3565008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Analog to digital conversion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Convert commonly occurring analog data / information such as voice and video to digital data for transmission over a either analog/digital network </a:t>
            </a:r>
          </a:p>
          <a:p>
            <a:pPr eaLnBrk="1" hangingPunct="1"/>
            <a:r>
              <a:rPr lang="en-US" dirty="0"/>
              <a:t>We can transmit digital data</a:t>
            </a:r>
          </a:p>
          <a:p>
            <a:pPr lvl="1" eaLnBrk="1" hangingPunct="1"/>
            <a:r>
              <a:rPr lang="en-US" dirty="0"/>
              <a:t>Faster </a:t>
            </a:r>
          </a:p>
          <a:p>
            <a:pPr lvl="1" eaLnBrk="1" hangingPunct="1"/>
            <a:r>
              <a:rPr lang="en-US" dirty="0"/>
              <a:t>Cheaper</a:t>
            </a:r>
          </a:p>
          <a:p>
            <a:pPr lvl="1" eaLnBrk="1" hangingPunct="1"/>
            <a:r>
              <a:rPr lang="en-US" dirty="0"/>
              <a:t>With fewer errors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22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Advantages of Digital Signals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Digital circuits have only two states so:</a:t>
            </a:r>
          </a:p>
          <a:p>
            <a:pPr lvl="1" eaLnBrk="1" hangingPunct="1"/>
            <a:r>
              <a:rPr lang="en-US" dirty="0"/>
              <a:t>Changes in value have little effect on digital signals</a:t>
            </a:r>
          </a:p>
          <a:p>
            <a:pPr lvl="1" eaLnBrk="1" hangingPunct="1"/>
            <a:r>
              <a:rPr lang="en-US" dirty="0"/>
              <a:t>Noise and other forms of interference have little effect on digital signals</a:t>
            </a:r>
          </a:p>
          <a:p>
            <a:pPr lvl="1" eaLnBrk="1" hangingPunct="1"/>
            <a:r>
              <a:rPr lang="en-US" dirty="0"/>
              <a:t>Little chance of error because voltage in a digital circuit must be in one state or the other</a:t>
            </a:r>
          </a:p>
          <a:p>
            <a:pPr lvl="1" eaLnBrk="1" hangingPunct="1"/>
            <a:r>
              <a:rPr lang="en-US" dirty="0"/>
              <a:t>Information storage is easy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290" y="6399213"/>
            <a:ext cx="5826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200" dirty="0"/>
              <a:t>Based on SP Bali (2005), “2000 Solved Problems in Digital Electronics”</a:t>
            </a:r>
          </a:p>
        </p:txBody>
      </p:sp>
    </p:spTree>
    <p:extLst>
      <p:ext uri="{BB962C8B-B14F-4D97-AF65-F5344CB8AC3E}">
        <p14:creationId xmlns:p14="http://schemas.microsoft.com/office/powerpoint/2010/main" val="1127476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Advantages of Digital Signals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Operation can be readily programed</a:t>
            </a:r>
          </a:p>
          <a:p>
            <a:pPr lvl="1" eaLnBrk="1" hangingPunct="1"/>
            <a:r>
              <a:rPr lang="en-US" dirty="0"/>
              <a:t>Can fabricate more digital circuitry onto integrated circuits 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290" y="6399213"/>
            <a:ext cx="5826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200" dirty="0"/>
              <a:t>Based on SP Bali (2005), “2000 Solved Problems in Digital Electronics”</a:t>
            </a:r>
          </a:p>
        </p:txBody>
      </p:sp>
    </p:spTree>
    <p:extLst>
      <p:ext uri="{BB962C8B-B14F-4D97-AF65-F5344CB8AC3E}">
        <p14:creationId xmlns:p14="http://schemas.microsoft.com/office/powerpoint/2010/main" val="21533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Terminology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Communication channel </a:t>
            </a:r>
            <a:r>
              <a:rPr lang="en-US" dirty="0"/>
              <a:t>– any pathway over which data are transmitted</a:t>
            </a:r>
          </a:p>
          <a:p>
            <a:pPr lvl="1" eaLnBrk="1" hangingPunct="1"/>
            <a:r>
              <a:rPr lang="en-US" dirty="0"/>
              <a:t>Can be a physical wire, radio wave, or any radiated source of energy (even if it has no physical presence)</a:t>
            </a:r>
          </a:p>
          <a:p>
            <a:pPr lvl="1" eaLnBrk="1" hangingPunct="1"/>
            <a:r>
              <a:rPr lang="en-US" dirty="0"/>
              <a:t>Transmitted data have a source and a destination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60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Disadvantages of Digital Signals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ONE major disadvantage is that </a:t>
            </a:r>
            <a:r>
              <a:rPr lang="en-US" sz="4000" b="1" i="1" dirty="0"/>
              <a:t>the real-world is analog in nature</a:t>
            </a:r>
          </a:p>
          <a:p>
            <a:pPr eaLnBrk="1" hangingPunct="1"/>
            <a:r>
              <a:rPr lang="en-US" dirty="0"/>
              <a:t>When dealing with analog inputs and outputs you will always have to: 1) convert analog to digital (ADC), 2) process the digital data, 3) convert the digital data back to analog output (DAC)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290" y="6399213"/>
            <a:ext cx="5826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200" dirty="0"/>
              <a:t>Based on SP Bali (2005), “2000 Solved Problems in Digital Electronics”</a:t>
            </a:r>
          </a:p>
        </p:txBody>
      </p:sp>
    </p:spTree>
    <p:extLst>
      <p:ext uri="{BB962C8B-B14F-4D97-AF65-F5344CB8AC3E}">
        <p14:creationId xmlns:p14="http://schemas.microsoft.com/office/powerpoint/2010/main" val="3511858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>
            <a:extLst>
              <a:ext uri="{FF2B5EF4-FFF2-40B4-BE49-F238E27FC236}">
                <a16:creationId xmlns:a16="http://schemas.microsoft.com/office/drawing/2014/main" id="{A1708720-A184-43B7-9E10-377DAD09D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Digital Networks</a:t>
            </a:r>
          </a:p>
        </p:txBody>
      </p:sp>
      <p:sp>
        <p:nvSpPr>
          <p:cNvPr id="942116" name="Rectangle 36">
            <a:extLst>
              <a:ext uri="{FF2B5EF4-FFF2-40B4-BE49-F238E27FC236}">
                <a16:creationId xmlns:a16="http://schemas.microsoft.com/office/drawing/2014/main" id="{FFE3A219-372E-4291-9948-FF9C80CCC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Digital transmission enables networks to support many services</a:t>
            </a:r>
          </a:p>
        </p:txBody>
      </p:sp>
      <p:graphicFrame>
        <p:nvGraphicFramePr>
          <p:cNvPr id="942119" name="Object 39">
            <a:extLst>
              <a:ext uri="{FF2B5EF4-FFF2-40B4-BE49-F238E27FC236}">
                <a16:creationId xmlns:a16="http://schemas.microsoft.com/office/drawing/2014/main" id="{850D177E-073E-4029-BBBD-1202B8381D7E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086350" y="2190750"/>
          <a:ext cx="12192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lip" r:id="rId4" imgW="704905" imgH="714286" progId="MS_ClipArt_Gallery.2">
                  <p:embed/>
                </p:oleObj>
              </mc:Choice>
              <mc:Fallback>
                <p:oleObj name="Clip" r:id="rId4" imgW="704905" imgH="714286" progId="MS_ClipArt_Gallery.2">
                  <p:embed/>
                  <p:pic>
                    <p:nvPicPr>
                      <p:cNvPr id="942119" name="Object 39">
                        <a:extLst>
                          <a:ext uri="{FF2B5EF4-FFF2-40B4-BE49-F238E27FC236}">
                            <a16:creationId xmlns:a16="http://schemas.microsoft.com/office/drawing/2014/main" id="{850D177E-073E-4029-BBBD-1202B8381D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2190750"/>
                        <a:ext cx="12192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085" name="Cloud">
            <a:extLst>
              <a:ext uri="{FF2B5EF4-FFF2-40B4-BE49-F238E27FC236}">
                <a16:creationId xmlns:a16="http://schemas.microsoft.com/office/drawing/2014/main" id="{788CBD92-5FAE-4CB2-89DA-3B4E435F560C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867025" y="3600450"/>
            <a:ext cx="2722563" cy="178911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altLang="en-US" sz="1200">
              <a:solidFill>
                <a:schemeClr val="hlink"/>
              </a:solidFill>
            </a:endParaRPr>
          </a:p>
        </p:txBody>
      </p:sp>
      <p:pic>
        <p:nvPicPr>
          <p:cNvPr id="942094" name="Picture 14" descr="BD07153_">
            <a:extLst>
              <a:ext uri="{FF2B5EF4-FFF2-40B4-BE49-F238E27FC236}">
                <a16:creationId xmlns:a16="http://schemas.microsoft.com/office/drawing/2014/main" id="{FD4AF8BD-0FB1-410A-A857-9B2B678C3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4662488"/>
            <a:ext cx="1069975" cy="116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42122" name="Object 42">
            <a:extLst>
              <a:ext uri="{FF2B5EF4-FFF2-40B4-BE49-F238E27FC236}">
                <a16:creationId xmlns:a16="http://schemas.microsoft.com/office/drawing/2014/main" id="{05355CB6-98B8-42C7-AA8B-1D295E224294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81375" y="5800725"/>
          <a:ext cx="5143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Clip" r:id="rId7" imgW="2048040" imgH="2857680" progId="MS_ClipArt_Gallery.2">
                  <p:embed/>
                </p:oleObj>
              </mc:Choice>
              <mc:Fallback>
                <p:oleObj name="Clip" r:id="rId7" imgW="2048040" imgH="2857680" progId="MS_ClipArt_Gallery.2">
                  <p:embed/>
                  <p:pic>
                    <p:nvPicPr>
                      <p:cNvPr id="942122" name="Object 42">
                        <a:extLst>
                          <a:ext uri="{FF2B5EF4-FFF2-40B4-BE49-F238E27FC236}">
                            <a16:creationId xmlns:a16="http://schemas.microsoft.com/office/drawing/2014/main" id="{05355CB6-98B8-42C7-AA8B-1D295E2242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5800725"/>
                        <a:ext cx="5143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42125" name="Picture 45" descr="camcorder">
            <a:extLst>
              <a:ext uri="{FF2B5EF4-FFF2-40B4-BE49-F238E27FC236}">
                <a16:creationId xmlns:a16="http://schemas.microsoft.com/office/drawing/2014/main" id="{73184CD5-D53D-405F-9D05-DDDA77EF7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5429250"/>
            <a:ext cx="13208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26" name="Picture 46" descr="widescreentv">
            <a:extLst>
              <a:ext uri="{FF2B5EF4-FFF2-40B4-BE49-F238E27FC236}">
                <a16:creationId xmlns:a16="http://schemas.microsoft.com/office/drawing/2014/main" id="{49B17E89-7468-4CAB-A013-F66E9F5B9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535238"/>
            <a:ext cx="2081213" cy="13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2127" name="Line 47">
            <a:extLst>
              <a:ext uri="{FF2B5EF4-FFF2-40B4-BE49-F238E27FC236}">
                <a16:creationId xmlns:a16="http://schemas.microsoft.com/office/drawing/2014/main" id="{F6F4F090-E0ED-4B41-819B-A148CB11F0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3405188"/>
            <a:ext cx="1497013" cy="23669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28" name="Text Box 48">
            <a:extLst>
              <a:ext uri="{FF2B5EF4-FFF2-40B4-BE49-F238E27FC236}">
                <a16:creationId xmlns:a16="http://schemas.microsoft.com/office/drawing/2014/main" id="{AC74B847-20FD-4721-9B2C-BBF65E354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863" y="2665413"/>
            <a:ext cx="1049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400">
                <a:ea typeface="굴림" panose="020B0600000101010101" pitchFamily="34" charset="-127"/>
              </a:rPr>
              <a:t>E-mail</a:t>
            </a:r>
          </a:p>
        </p:txBody>
      </p:sp>
      <p:sp>
        <p:nvSpPr>
          <p:cNvPr id="942129" name="Line 49">
            <a:extLst>
              <a:ext uri="{FF2B5EF4-FFF2-40B4-BE49-F238E27FC236}">
                <a16:creationId xmlns:a16="http://schemas.microsoft.com/office/drawing/2014/main" id="{8918D8A8-CBB1-4FC1-A6F8-E887E5C431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4725" y="4210050"/>
            <a:ext cx="4375150" cy="914400"/>
          </a:xfrm>
          <a:prstGeom prst="line">
            <a:avLst/>
          </a:prstGeom>
          <a:noFill/>
          <a:ln w="57150">
            <a:solidFill>
              <a:srgbClr val="FF33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42130" name="Group 50">
            <a:extLst>
              <a:ext uri="{FF2B5EF4-FFF2-40B4-BE49-F238E27FC236}">
                <a16:creationId xmlns:a16="http://schemas.microsoft.com/office/drawing/2014/main" id="{B21017A4-6258-4412-B719-E61644541ADF}"/>
              </a:ext>
            </a:extLst>
          </p:cNvPr>
          <p:cNvGrpSpPr>
            <a:grpSpLocks/>
          </p:cNvGrpSpPr>
          <p:nvPr/>
        </p:nvGrpSpPr>
        <p:grpSpPr bwMode="auto">
          <a:xfrm>
            <a:off x="6608763" y="3644900"/>
            <a:ext cx="1169987" cy="1193800"/>
            <a:chOff x="784" y="3253"/>
            <a:chExt cx="340" cy="360"/>
          </a:xfrm>
        </p:grpSpPr>
        <p:sp>
          <p:nvSpPr>
            <p:cNvPr id="942131" name="Freeform 51">
              <a:extLst>
                <a:ext uri="{FF2B5EF4-FFF2-40B4-BE49-F238E27FC236}">
                  <a16:creationId xmlns:a16="http://schemas.microsoft.com/office/drawing/2014/main" id="{4A87BF07-1F8B-40E7-B1A7-D2407F29B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" y="3316"/>
              <a:ext cx="53" cy="71"/>
            </a:xfrm>
            <a:custGeom>
              <a:avLst/>
              <a:gdLst>
                <a:gd name="T0" fmla="*/ 40 w 53"/>
                <a:gd name="T1" fmla="*/ 65 h 71"/>
                <a:gd name="T2" fmla="*/ 43 w 53"/>
                <a:gd name="T3" fmla="*/ 59 h 71"/>
                <a:gd name="T4" fmla="*/ 45 w 53"/>
                <a:gd name="T5" fmla="*/ 51 h 71"/>
                <a:gd name="T6" fmla="*/ 48 w 53"/>
                <a:gd name="T7" fmla="*/ 43 h 71"/>
                <a:gd name="T8" fmla="*/ 50 w 53"/>
                <a:gd name="T9" fmla="*/ 35 h 71"/>
                <a:gd name="T10" fmla="*/ 52 w 53"/>
                <a:gd name="T11" fmla="*/ 25 h 71"/>
                <a:gd name="T12" fmla="*/ 53 w 53"/>
                <a:gd name="T13" fmla="*/ 18 h 71"/>
                <a:gd name="T14" fmla="*/ 53 w 53"/>
                <a:gd name="T15" fmla="*/ 10 h 71"/>
                <a:gd name="T16" fmla="*/ 53 w 53"/>
                <a:gd name="T17" fmla="*/ 5 h 71"/>
                <a:gd name="T18" fmla="*/ 51 w 53"/>
                <a:gd name="T19" fmla="*/ 4 h 71"/>
                <a:gd name="T20" fmla="*/ 49 w 53"/>
                <a:gd name="T21" fmla="*/ 3 h 71"/>
                <a:gd name="T22" fmla="*/ 47 w 53"/>
                <a:gd name="T23" fmla="*/ 5 h 71"/>
                <a:gd name="T24" fmla="*/ 45 w 53"/>
                <a:gd name="T25" fmla="*/ 11 h 71"/>
                <a:gd name="T26" fmla="*/ 43 w 53"/>
                <a:gd name="T27" fmla="*/ 17 h 71"/>
                <a:gd name="T28" fmla="*/ 39 w 53"/>
                <a:gd name="T29" fmla="*/ 25 h 71"/>
                <a:gd name="T30" fmla="*/ 35 w 53"/>
                <a:gd name="T31" fmla="*/ 32 h 71"/>
                <a:gd name="T32" fmla="*/ 30 w 53"/>
                <a:gd name="T33" fmla="*/ 30 h 71"/>
                <a:gd name="T34" fmla="*/ 26 w 53"/>
                <a:gd name="T35" fmla="*/ 19 h 71"/>
                <a:gd name="T36" fmla="*/ 24 w 53"/>
                <a:gd name="T37" fmla="*/ 10 h 71"/>
                <a:gd name="T38" fmla="*/ 22 w 53"/>
                <a:gd name="T39" fmla="*/ 6 h 71"/>
                <a:gd name="T40" fmla="*/ 20 w 53"/>
                <a:gd name="T41" fmla="*/ 3 h 71"/>
                <a:gd name="T42" fmla="*/ 17 w 53"/>
                <a:gd name="T43" fmla="*/ 1 h 71"/>
                <a:gd name="T44" fmla="*/ 13 w 53"/>
                <a:gd name="T45" fmla="*/ 0 h 71"/>
                <a:gd name="T46" fmla="*/ 8 w 53"/>
                <a:gd name="T47" fmla="*/ 0 h 71"/>
                <a:gd name="T48" fmla="*/ 4 w 53"/>
                <a:gd name="T49" fmla="*/ 3 h 71"/>
                <a:gd name="T50" fmla="*/ 1 w 53"/>
                <a:gd name="T51" fmla="*/ 6 h 71"/>
                <a:gd name="T52" fmla="*/ 0 w 53"/>
                <a:gd name="T53" fmla="*/ 14 h 71"/>
                <a:gd name="T54" fmla="*/ 4 w 53"/>
                <a:gd name="T55" fmla="*/ 24 h 71"/>
                <a:gd name="T56" fmla="*/ 8 w 53"/>
                <a:gd name="T57" fmla="*/ 29 h 71"/>
                <a:gd name="T58" fmla="*/ 9 w 53"/>
                <a:gd name="T59" fmla="*/ 33 h 71"/>
                <a:gd name="T60" fmla="*/ 11 w 53"/>
                <a:gd name="T61" fmla="*/ 37 h 71"/>
                <a:gd name="T62" fmla="*/ 15 w 53"/>
                <a:gd name="T63" fmla="*/ 47 h 71"/>
                <a:gd name="T64" fmla="*/ 19 w 53"/>
                <a:gd name="T65" fmla="*/ 53 h 71"/>
                <a:gd name="T66" fmla="*/ 24 w 53"/>
                <a:gd name="T67" fmla="*/ 61 h 71"/>
                <a:gd name="T68" fmla="*/ 26 w 53"/>
                <a:gd name="T69" fmla="*/ 64 h 71"/>
                <a:gd name="T70" fmla="*/ 28 w 53"/>
                <a:gd name="T71" fmla="*/ 67 h 71"/>
                <a:gd name="T72" fmla="*/ 31 w 53"/>
                <a:gd name="T73" fmla="*/ 70 h 71"/>
                <a:gd name="T74" fmla="*/ 34 w 53"/>
                <a:gd name="T75" fmla="*/ 71 h 71"/>
                <a:gd name="T76" fmla="*/ 36 w 53"/>
                <a:gd name="T77" fmla="*/ 70 h 71"/>
                <a:gd name="T78" fmla="*/ 38 w 53"/>
                <a:gd name="T79" fmla="*/ 6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" h="71">
                  <a:moveTo>
                    <a:pt x="39" y="67"/>
                  </a:moveTo>
                  <a:lnTo>
                    <a:pt x="40" y="65"/>
                  </a:lnTo>
                  <a:lnTo>
                    <a:pt x="41" y="62"/>
                  </a:lnTo>
                  <a:lnTo>
                    <a:pt x="43" y="59"/>
                  </a:lnTo>
                  <a:lnTo>
                    <a:pt x="44" y="55"/>
                  </a:lnTo>
                  <a:lnTo>
                    <a:pt x="45" y="51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9" y="40"/>
                  </a:lnTo>
                  <a:lnTo>
                    <a:pt x="50" y="35"/>
                  </a:lnTo>
                  <a:lnTo>
                    <a:pt x="51" y="30"/>
                  </a:lnTo>
                  <a:lnTo>
                    <a:pt x="52" y="25"/>
                  </a:lnTo>
                  <a:lnTo>
                    <a:pt x="53" y="21"/>
                  </a:lnTo>
                  <a:lnTo>
                    <a:pt x="53" y="18"/>
                  </a:lnTo>
                  <a:lnTo>
                    <a:pt x="53" y="13"/>
                  </a:lnTo>
                  <a:lnTo>
                    <a:pt x="53" y="10"/>
                  </a:lnTo>
                  <a:lnTo>
                    <a:pt x="53" y="7"/>
                  </a:lnTo>
                  <a:lnTo>
                    <a:pt x="53" y="5"/>
                  </a:lnTo>
                  <a:lnTo>
                    <a:pt x="52" y="5"/>
                  </a:lnTo>
                  <a:lnTo>
                    <a:pt x="51" y="4"/>
                  </a:lnTo>
                  <a:lnTo>
                    <a:pt x="50" y="4"/>
                  </a:lnTo>
                  <a:lnTo>
                    <a:pt x="49" y="3"/>
                  </a:lnTo>
                  <a:lnTo>
                    <a:pt x="48" y="4"/>
                  </a:lnTo>
                  <a:lnTo>
                    <a:pt x="47" y="5"/>
                  </a:lnTo>
                  <a:lnTo>
                    <a:pt x="46" y="8"/>
                  </a:lnTo>
                  <a:lnTo>
                    <a:pt x="45" y="11"/>
                  </a:lnTo>
                  <a:lnTo>
                    <a:pt x="44" y="14"/>
                  </a:lnTo>
                  <a:lnTo>
                    <a:pt x="43" y="17"/>
                  </a:lnTo>
                  <a:lnTo>
                    <a:pt x="41" y="21"/>
                  </a:lnTo>
                  <a:lnTo>
                    <a:pt x="39" y="25"/>
                  </a:lnTo>
                  <a:lnTo>
                    <a:pt x="37" y="28"/>
                  </a:lnTo>
                  <a:lnTo>
                    <a:pt x="35" y="32"/>
                  </a:lnTo>
                  <a:lnTo>
                    <a:pt x="33" y="35"/>
                  </a:lnTo>
                  <a:lnTo>
                    <a:pt x="30" y="30"/>
                  </a:lnTo>
                  <a:lnTo>
                    <a:pt x="27" y="24"/>
                  </a:lnTo>
                  <a:lnTo>
                    <a:pt x="26" y="19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23" y="8"/>
                  </a:lnTo>
                  <a:lnTo>
                    <a:pt x="22" y="6"/>
                  </a:lnTo>
                  <a:lnTo>
                    <a:pt x="21" y="5"/>
                  </a:lnTo>
                  <a:lnTo>
                    <a:pt x="20" y="3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3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4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9" y="31"/>
                  </a:lnTo>
                  <a:lnTo>
                    <a:pt x="9" y="33"/>
                  </a:lnTo>
                  <a:lnTo>
                    <a:pt x="10" y="34"/>
                  </a:lnTo>
                  <a:lnTo>
                    <a:pt x="11" y="37"/>
                  </a:lnTo>
                  <a:lnTo>
                    <a:pt x="13" y="42"/>
                  </a:lnTo>
                  <a:lnTo>
                    <a:pt x="15" y="47"/>
                  </a:lnTo>
                  <a:lnTo>
                    <a:pt x="17" y="50"/>
                  </a:lnTo>
                  <a:lnTo>
                    <a:pt x="19" y="53"/>
                  </a:lnTo>
                  <a:lnTo>
                    <a:pt x="22" y="57"/>
                  </a:lnTo>
                  <a:lnTo>
                    <a:pt x="24" y="61"/>
                  </a:lnTo>
                  <a:lnTo>
                    <a:pt x="25" y="63"/>
                  </a:lnTo>
                  <a:lnTo>
                    <a:pt x="26" y="64"/>
                  </a:lnTo>
                  <a:lnTo>
                    <a:pt x="27" y="66"/>
                  </a:lnTo>
                  <a:lnTo>
                    <a:pt x="28" y="67"/>
                  </a:lnTo>
                  <a:lnTo>
                    <a:pt x="30" y="68"/>
                  </a:lnTo>
                  <a:lnTo>
                    <a:pt x="31" y="70"/>
                  </a:lnTo>
                  <a:lnTo>
                    <a:pt x="33" y="70"/>
                  </a:lnTo>
                  <a:lnTo>
                    <a:pt x="34" y="71"/>
                  </a:lnTo>
                  <a:lnTo>
                    <a:pt x="35" y="71"/>
                  </a:lnTo>
                  <a:lnTo>
                    <a:pt x="36" y="70"/>
                  </a:lnTo>
                  <a:lnTo>
                    <a:pt x="37" y="70"/>
                  </a:lnTo>
                  <a:lnTo>
                    <a:pt x="38" y="68"/>
                  </a:lnTo>
                  <a:lnTo>
                    <a:pt x="39" y="67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32" name="Freeform 52">
              <a:extLst>
                <a:ext uri="{FF2B5EF4-FFF2-40B4-BE49-F238E27FC236}">
                  <a16:creationId xmlns:a16="http://schemas.microsoft.com/office/drawing/2014/main" id="{EC5B03FE-4262-4E84-80C1-308282978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" y="3328"/>
              <a:ext cx="5" cy="5"/>
            </a:xfrm>
            <a:custGeom>
              <a:avLst/>
              <a:gdLst>
                <a:gd name="T0" fmla="*/ 5 w 5"/>
                <a:gd name="T1" fmla="*/ 3 h 5"/>
                <a:gd name="T2" fmla="*/ 5 w 5"/>
                <a:gd name="T3" fmla="*/ 2 h 5"/>
                <a:gd name="T4" fmla="*/ 4 w 5"/>
                <a:gd name="T5" fmla="*/ 1 h 5"/>
                <a:gd name="T6" fmla="*/ 4 w 5"/>
                <a:gd name="T7" fmla="*/ 0 h 5"/>
                <a:gd name="T8" fmla="*/ 3 w 5"/>
                <a:gd name="T9" fmla="*/ 0 h 5"/>
                <a:gd name="T10" fmla="*/ 2 w 5"/>
                <a:gd name="T11" fmla="*/ 0 h 5"/>
                <a:gd name="T12" fmla="*/ 1 w 5"/>
                <a:gd name="T13" fmla="*/ 0 h 5"/>
                <a:gd name="T14" fmla="*/ 0 w 5"/>
                <a:gd name="T15" fmla="*/ 1 h 5"/>
                <a:gd name="T16" fmla="*/ 0 w 5"/>
                <a:gd name="T17" fmla="*/ 1 h 5"/>
                <a:gd name="T18" fmla="*/ 0 w 5"/>
                <a:gd name="T19" fmla="*/ 3 h 5"/>
                <a:gd name="T20" fmla="*/ 0 w 5"/>
                <a:gd name="T21" fmla="*/ 3 h 5"/>
                <a:gd name="T22" fmla="*/ 1 w 5"/>
                <a:gd name="T23" fmla="*/ 4 h 5"/>
                <a:gd name="T24" fmla="*/ 2 w 5"/>
                <a:gd name="T25" fmla="*/ 5 h 5"/>
                <a:gd name="T26" fmla="*/ 3 w 5"/>
                <a:gd name="T27" fmla="*/ 5 h 5"/>
                <a:gd name="T28" fmla="*/ 4 w 5"/>
                <a:gd name="T29" fmla="*/ 4 h 5"/>
                <a:gd name="T30" fmla="*/ 4 w 5"/>
                <a:gd name="T31" fmla="*/ 4 h 5"/>
                <a:gd name="T32" fmla="*/ 5 w 5"/>
                <a:gd name="T3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5" y="3"/>
                  </a:moveTo>
                  <a:lnTo>
                    <a:pt x="5" y="2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33" name="Freeform 53">
              <a:extLst>
                <a:ext uri="{FF2B5EF4-FFF2-40B4-BE49-F238E27FC236}">
                  <a16:creationId xmlns:a16="http://schemas.microsoft.com/office/drawing/2014/main" id="{D5E80901-9E35-4A25-AE2E-BF7F7F85F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" y="3321"/>
              <a:ext cx="5" cy="5"/>
            </a:xfrm>
            <a:custGeom>
              <a:avLst/>
              <a:gdLst>
                <a:gd name="T0" fmla="*/ 4 w 5"/>
                <a:gd name="T1" fmla="*/ 3 h 5"/>
                <a:gd name="T2" fmla="*/ 5 w 5"/>
                <a:gd name="T3" fmla="*/ 2 h 5"/>
                <a:gd name="T4" fmla="*/ 4 w 5"/>
                <a:gd name="T5" fmla="*/ 1 h 5"/>
                <a:gd name="T6" fmla="*/ 4 w 5"/>
                <a:gd name="T7" fmla="*/ 0 h 5"/>
                <a:gd name="T8" fmla="*/ 3 w 5"/>
                <a:gd name="T9" fmla="*/ 0 h 5"/>
                <a:gd name="T10" fmla="*/ 1 w 5"/>
                <a:gd name="T11" fmla="*/ 0 h 5"/>
                <a:gd name="T12" fmla="*/ 1 w 5"/>
                <a:gd name="T13" fmla="*/ 0 h 5"/>
                <a:gd name="T14" fmla="*/ 0 w 5"/>
                <a:gd name="T15" fmla="*/ 1 h 5"/>
                <a:gd name="T16" fmla="*/ 0 w 5"/>
                <a:gd name="T17" fmla="*/ 2 h 5"/>
                <a:gd name="T18" fmla="*/ 0 w 5"/>
                <a:gd name="T19" fmla="*/ 3 h 5"/>
                <a:gd name="T20" fmla="*/ 0 w 5"/>
                <a:gd name="T21" fmla="*/ 4 h 5"/>
                <a:gd name="T22" fmla="*/ 0 w 5"/>
                <a:gd name="T23" fmla="*/ 4 h 5"/>
                <a:gd name="T24" fmla="*/ 1 w 5"/>
                <a:gd name="T25" fmla="*/ 5 h 5"/>
                <a:gd name="T26" fmla="*/ 2 w 5"/>
                <a:gd name="T27" fmla="*/ 5 h 5"/>
                <a:gd name="T28" fmla="*/ 3 w 5"/>
                <a:gd name="T29" fmla="*/ 4 h 5"/>
                <a:gd name="T30" fmla="*/ 4 w 5"/>
                <a:gd name="T31" fmla="*/ 4 h 5"/>
                <a:gd name="T32" fmla="*/ 4 w 5"/>
                <a:gd name="T3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4" y="3"/>
                  </a:moveTo>
                  <a:lnTo>
                    <a:pt x="5" y="2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5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34" name="Freeform 54">
              <a:extLst>
                <a:ext uri="{FF2B5EF4-FFF2-40B4-BE49-F238E27FC236}">
                  <a16:creationId xmlns:a16="http://schemas.microsoft.com/office/drawing/2014/main" id="{66338BD1-30CF-4C1F-A87D-9652DACC0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3289"/>
              <a:ext cx="22" cy="37"/>
            </a:xfrm>
            <a:custGeom>
              <a:avLst/>
              <a:gdLst>
                <a:gd name="T0" fmla="*/ 20 w 22"/>
                <a:gd name="T1" fmla="*/ 37 h 37"/>
                <a:gd name="T2" fmla="*/ 22 w 22"/>
                <a:gd name="T3" fmla="*/ 35 h 37"/>
                <a:gd name="T4" fmla="*/ 22 w 22"/>
                <a:gd name="T5" fmla="*/ 32 h 37"/>
                <a:gd name="T6" fmla="*/ 21 w 22"/>
                <a:gd name="T7" fmla="*/ 30 h 37"/>
                <a:gd name="T8" fmla="*/ 21 w 22"/>
                <a:gd name="T9" fmla="*/ 27 h 37"/>
                <a:gd name="T10" fmla="*/ 21 w 22"/>
                <a:gd name="T11" fmla="*/ 20 h 37"/>
                <a:gd name="T12" fmla="*/ 20 w 22"/>
                <a:gd name="T13" fmla="*/ 15 h 37"/>
                <a:gd name="T14" fmla="*/ 19 w 22"/>
                <a:gd name="T15" fmla="*/ 11 h 37"/>
                <a:gd name="T16" fmla="*/ 17 w 22"/>
                <a:gd name="T17" fmla="*/ 9 h 37"/>
                <a:gd name="T18" fmla="*/ 16 w 22"/>
                <a:gd name="T19" fmla="*/ 6 h 37"/>
                <a:gd name="T20" fmla="*/ 15 w 22"/>
                <a:gd name="T21" fmla="*/ 4 h 37"/>
                <a:gd name="T22" fmla="*/ 14 w 22"/>
                <a:gd name="T23" fmla="*/ 3 h 37"/>
                <a:gd name="T24" fmla="*/ 12 w 22"/>
                <a:gd name="T25" fmla="*/ 2 h 37"/>
                <a:gd name="T26" fmla="*/ 8 w 22"/>
                <a:gd name="T27" fmla="*/ 1 h 37"/>
                <a:gd name="T28" fmla="*/ 4 w 22"/>
                <a:gd name="T29" fmla="*/ 0 h 37"/>
                <a:gd name="T30" fmla="*/ 1 w 22"/>
                <a:gd name="T31" fmla="*/ 0 h 37"/>
                <a:gd name="T32" fmla="*/ 2 w 22"/>
                <a:gd name="T33" fmla="*/ 2 h 37"/>
                <a:gd name="T34" fmla="*/ 6 w 22"/>
                <a:gd name="T35" fmla="*/ 6 h 37"/>
                <a:gd name="T36" fmla="*/ 9 w 22"/>
                <a:gd name="T37" fmla="*/ 10 h 37"/>
                <a:gd name="T38" fmla="*/ 10 w 22"/>
                <a:gd name="T39" fmla="*/ 14 h 37"/>
                <a:gd name="T40" fmla="*/ 11 w 22"/>
                <a:gd name="T41" fmla="*/ 17 h 37"/>
                <a:gd name="T42" fmla="*/ 10 w 22"/>
                <a:gd name="T43" fmla="*/ 18 h 37"/>
                <a:gd name="T44" fmla="*/ 8 w 22"/>
                <a:gd name="T45" fmla="*/ 17 h 37"/>
                <a:gd name="T46" fmla="*/ 6 w 22"/>
                <a:gd name="T47" fmla="*/ 16 h 37"/>
                <a:gd name="T48" fmla="*/ 4 w 22"/>
                <a:gd name="T49" fmla="*/ 14 h 37"/>
                <a:gd name="T50" fmla="*/ 1 w 22"/>
                <a:gd name="T51" fmla="*/ 12 h 37"/>
                <a:gd name="T52" fmla="*/ 1 w 22"/>
                <a:gd name="T53" fmla="*/ 14 h 37"/>
                <a:gd name="T54" fmla="*/ 2 w 22"/>
                <a:gd name="T55" fmla="*/ 17 h 37"/>
                <a:gd name="T56" fmla="*/ 3 w 22"/>
                <a:gd name="T57" fmla="*/ 19 h 37"/>
                <a:gd name="T58" fmla="*/ 5 w 22"/>
                <a:gd name="T59" fmla="*/ 21 h 37"/>
                <a:gd name="T60" fmla="*/ 7 w 22"/>
                <a:gd name="T61" fmla="*/ 23 h 37"/>
                <a:gd name="T62" fmla="*/ 8 w 22"/>
                <a:gd name="T63" fmla="*/ 26 h 37"/>
                <a:gd name="T64" fmla="*/ 9 w 22"/>
                <a:gd name="T65" fmla="*/ 28 h 37"/>
                <a:gd name="T66" fmla="*/ 12 w 22"/>
                <a:gd name="T67" fmla="*/ 30 h 37"/>
                <a:gd name="T68" fmla="*/ 14 w 22"/>
                <a:gd name="T69" fmla="*/ 33 h 37"/>
                <a:gd name="T70" fmla="*/ 15 w 22"/>
                <a:gd name="T71" fmla="*/ 35 h 37"/>
                <a:gd name="T72" fmla="*/ 16 w 22"/>
                <a:gd name="T73" fmla="*/ 36 h 37"/>
                <a:gd name="T74" fmla="*/ 17 w 22"/>
                <a:gd name="T7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" h="37">
                  <a:moveTo>
                    <a:pt x="19" y="37"/>
                  </a:moveTo>
                  <a:lnTo>
                    <a:pt x="20" y="37"/>
                  </a:lnTo>
                  <a:lnTo>
                    <a:pt x="21" y="36"/>
                  </a:lnTo>
                  <a:lnTo>
                    <a:pt x="22" y="35"/>
                  </a:lnTo>
                  <a:lnTo>
                    <a:pt x="22" y="34"/>
                  </a:lnTo>
                  <a:lnTo>
                    <a:pt x="22" y="32"/>
                  </a:lnTo>
                  <a:lnTo>
                    <a:pt x="21" y="31"/>
                  </a:lnTo>
                  <a:lnTo>
                    <a:pt x="21" y="30"/>
                  </a:lnTo>
                  <a:lnTo>
                    <a:pt x="21" y="29"/>
                  </a:lnTo>
                  <a:lnTo>
                    <a:pt x="21" y="27"/>
                  </a:lnTo>
                  <a:lnTo>
                    <a:pt x="21" y="23"/>
                  </a:lnTo>
                  <a:lnTo>
                    <a:pt x="21" y="20"/>
                  </a:lnTo>
                  <a:lnTo>
                    <a:pt x="20" y="18"/>
                  </a:lnTo>
                  <a:lnTo>
                    <a:pt x="20" y="15"/>
                  </a:lnTo>
                  <a:lnTo>
                    <a:pt x="19" y="13"/>
                  </a:lnTo>
                  <a:lnTo>
                    <a:pt x="19" y="11"/>
                  </a:lnTo>
                  <a:lnTo>
                    <a:pt x="18" y="10"/>
                  </a:lnTo>
                  <a:lnTo>
                    <a:pt x="17" y="9"/>
                  </a:lnTo>
                  <a:lnTo>
                    <a:pt x="17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2"/>
                  </a:lnTo>
                  <a:lnTo>
                    <a:pt x="4" y="4"/>
                  </a:lnTo>
                  <a:lnTo>
                    <a:pt x="6" y="6"/>
                  </a:lnTo>
                  <a:lnTo>
                    <a:pt x="8" y="8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1" y="17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9" y="17"/>
                  </a:lnTo>
                  <a:lnTo>
                    <a:pt x="8" y="17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5"/>
                  </a:lnTo>
                  <a:lnTo>
                    <a:pt x="4" y="14"/>
                  </a:lnTo>
                  <a:lnTo>
                    <a:pt x="3" y="13"/>
                  </a:lnTo>
                  <a:lnTo>
                    <a:pt x="1" y="12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2" y="17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4" y="20"/>
                  </a:lnTo>
                  <a:lnTo>
                    <a:pt x="5" y="21"/>
                  </a:lnTo>
                  <a:lnTo>
                    <a:pt x="6" y="22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9" y="27"/>
                  </a:lnTo>
                  <a:lnTo>
                    <a:pt x="9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3" y="32"/>
                  </a:lnTo>
                  <a:lnTo>
                    <a:pt x="14" y="33"/>
                  </a:lnTo>
                  <a:lnTo>
                    <a:pt x="15" y="34"/>
                  </a:lnTo>
                  <a:lnTo>
                    <a:pt x="15" y="35"/>
                  </a:lnTo>
                  <a:lnTo>
                    <a:pt x="15" y="36"/>
                  </a:lnTo>
                  <a:lnTo>
                    <a:pt x="16" y="36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9" y="37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35" name="Freeform 55">
              <a:extLst>
                <a:ext uri="{FF2B5EF4-FFF2-40B4-BE49-F238E27FC236}">
                  <a16:creationId xmlns:a16="http://schemas.microsoft.com/office/drawing/2014/main" id="{8BEC176E-A8C4-4E1C-BCC7-196DE84C5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" y="3321"/>
              <a:ext cx="5" cy="5"/>
            </a:xfrm>
            <a:custGeom>
              <a:avLst/>
              <a:gdLst>
                <a:gd name="T0" fmla="*/ 2 w 5"/>
                <a:gd name="T1" fmla="*/ 0 h 5"/>
                <a:gd name="T2" fmla="*/ 1 w 5"/>
                <a:gd name="T3" fmla="*/ 0 h 5"/>
                <a:gd name="T4" fmla="*/ 0 w 5"/>
                <a:gd name="T5" fmla="*/ 1 h 5"/>
                <a:gd name="T6" fmla="*/ 0 w 5"/>
                <a:gd name="T7" fmla="*/ 2 h 5"/>
                <a:gd name="T8" fmla="*/ 0 w 5"/>
                <a:gd name="T9" fmla="*/ 3 h 5"/>
                <a:gd name="T10" fmla="*/ 0 w 5"/>
                <a:gd name="T11" fmla="*/ 4 h 5"/>
                <a:gd name="T12" fmla="*/ 0 w 5"/>
                <a:gd name="T13" fmla="*/ 4 h 5"/>
                <a:gd name="T14" fmla="*/ 1 w 5"/>
                <a:gd name="T15" fmla="*/ 5 h 5"/>
                <a:gd name="T16" fmla="*/ 2 w 5"/>
                <a:gd name="T17" fmla="*/ 5 h 5"/>
                <a:gd name="T18" fmla="*/ 3 w 5"/>
                <a:gd name="T19" fmla="*/ 4 h 5"/>
                <a:gd name="T20" fmla="*/ 4 w 5"/>
                <a:gd name="T21" fmla="*/ 4 h 5"/>
                <a:gd name="T22" fmla="*/ 4 w 5"/>
                <a:gd name="T23" fmla="*/ 3 h 5"/>
                <a:gd name="T24" fmla="*/ 5 w 5"/>
                <a:gd name="T25" fmla="*/ 2 h 5"/>
                <a:gd name="T26" fmla="*/ 4 w 5"/>
                <a:gd name="T27" fmla="*/ 1 h 5"/>
                <a:gd name="T28" fmla="*/ 4 w 5"/>
                <a:gd name="T29" fmla="*/ 0 h 5"/>
                <a:gd name="T30" fmla="*/ 3 w 5"/>
                <a:gd name="T31" fmla="*/ 0 h 5"/>
                <a:gd name="T32" fmla="*/ 2 w 5"/>
                <a:gd name="T3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5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36" name="Freeform 56">
              <a:extLst>
                <a:ext uri="{FF2B5EF4-FFF2-40B4-BE49-F238E27FC236}">
                  <a16:creationId xmlns:a16="http://schemas.microsoft.com/office/drawing/2014/main" id="{3433E0B8-66EE-4487-916F-69DF44F8D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315"/>
              <a:ext cx="59" cy="75"/>
            </a:xfrm>
            <a:custGeom>
              <a:avLst/>
              <a:gdLst>
                <a:gd name="T0" fmla="*/ 37 w 59"/>
                <a:gd name="T1" fmla="*/ 74 h 75"/>
                <a:gd name="T2" fmla="*/ 41 w 59"/>
                <a:gd name="T3" fmla="*/ 71 h 75"/>
                <a:gd name="T4" fmla="*/ 43 w 59"/>
                <a:gd name="T5" fmla="*/ 67 h 75"/>
                <a:gd name="T6" fmla="*/ 46 w 59"/>
                <a:gd name="T7" fmla="*/ 59 h 75"/>
                <a:gd name="T8" fmla="*/ 51 w 59"/>
                <a:gd name="T9" fmla="*/ 48 h 75"/>
                <a:gd name="T10" fmla="*/ 54 w 59"/>
                <a:gd name="T11" fmla="*/ 40 h 75"/>
                <a:gd name="T12" fmla="*/ 56 w 59"/>
                <a:gd name="T13" fmla="*/ 32 h 75"/>
                <a:gd name="T14" fmla="*/ 59 w 59"/>
                <a:gd name="T15" fmla="*/ 17 h 75"/>
                <a:gd name="T16" fmla="*/ 59 w 59"/>
                <a:gd name="T17" fmla="*/ 14 h 75"/>
                <a:gd name="T18" fmla="*/ 56 w 59"/>
                <a:gd name="T19" fmla="*/ 13 h 75"/>
                <a:gd name="T20" fmla="*/ 52 w 59"/>
                <a:gd name="T21" fmla="*/ 12 h 75"/>
                <a:gd name="T22" fmla="*/ 48 w 59"/>
                <a:gd name="T23" fmla="*/ 10 h 75"/>
                <a:gd name="T24" fmla="*/ 45 w 59"/>
                <a:gd name="T25" fmla="*/ 12 h 75"/>
                <a:gd name="T26" fmla="*/ 42 w 59"/>
                <a:gd name="T27" fmla="*/ 18 h 75"/>
                <a:gd name="T28" fmla="*/ 38 w 59"/>
                <a:gd name="T29" fmla="*/ 25 h 75"/>
                <a:gd name="T30" fmla="*/ 35 w 59"/>
                <a:gd name="T31" fmla="*/ 30 h 75"/>
                <a:gd name="T32" fmla="*/ 34 w 59"/>
                <a:gd name="T33" fmla="*/ 32 h 75"/>
                <a:gd name="T34" fmla="*/ 33 w 59"/>
                <a:gd name="T35" fmla="*/ 32 h 75"/>
                <a:gd name="T36" fmla="*/ 31 w 59"/>
                <a:gd name="T37" fmla="*/ 27 h 75"/>
                <a:gd name="T38" fmla="*/ 27 w 59"/>
                <a:gd name="T39" fmla="*/ 12 h 75"/>
                <a:gd name="T40" fmla="*/ 24 w 59"/>
                <a:gd name="T41" fmla="*/ 7 h 75"/>
                <a:gd name="T42" fmla="*/ 22 w 59"/>
                <a:gd name="T43" fmla="*/ 4 h 75"/>
                <a:gd name="T44" fmla="*/ 19 w 59"/>
                <a:gd name="T45" fmla="*/ 1 h 75"/>
                <a:gd name="T46" fmla="*/ 14 w 59"/>
                <a:gd name="T47" fmla="*/ 0 h 75"/>
                <a:gd name="T48" fmla="*/ 8 w 59"/>
                <a:gd name="T49" fmla="*/ 1 h 75"/>
                <a:gd name="T50" fmla="*/ 3 w 59"/>
                <a:gd name="T51" fmla="*/ 4 h 75"/>
                <a:gd name="T52" fmla="*/ 0 w 59"/>
                <a:gd name="T53" fmla="*/ 10 h 75"/>
                <a:gd name="T54" fmla="*/ 0 w 59"/>
                <a:gd name="T55" fmla="*/ 17 h 75"/>
                <a:gd name="T56" fmla="*/ 4 w 59"/>
                <a:gd name="T57" fmla="*/ 27 h 75"/>
                <a:gd name="T58" fmla="*/ 11 w 59"/>
                <a:gd name="T59" fmla="*/ 41 h 75"/>
                <a:gd name="T60" fmla="*/ 19 w 59"/>
                <a:gd name="T61" fmla="*/ 57 h 75"/>
                <a:gd name="T62" fmla="*/ 27 w 59"/>
                <a:gd name="T63" fmla="*/ 70 h 75"/>
                <a:gd name="T64" fmla="*/ 31 w 59"/>
                <a:gd name="T65" fmla="*/ 73 h 75"/>
                <a:gd name="T66" fmla="*/ 34 w 59"/>
                <a:gd name="T67" fmla="*/ 7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75">
                  <a:moveTo>
                    <a:pt x="35" y="75"/>
                  </a:moveTo>
                  <a:lnTo>
                    <a:pt x="37" y="74"/>
                  </a:lnTo>
                  <a:lnTo>
                    <a:pt x="39" y="73"/>
                  </a:lnTo>
                  <a:lnTo>
                    <a:pt x="41" y="71"/>
                  </a:lnTo>
                  <a:lnTo>
                    <a:pt x="42" y="69"/>
                  </a:lnTo>
                  <a:lnTo>
                    <a:pt x="43" y="67"/>
                  </a:lnTo>
                  <a:lnTo>
                    <a:pt x="44" y="64"/>
                  </a:lnTo>
                  <a:lnTo>
                    <a:pt x="46" y="59"/>
                  </a:lnTo>
                  <a:lnTo>
                    <a:pt x="49" y="54"/>
                  </a:lnTo>
                  <a:lnTo>
                    <a:pt x="51" y="48"/>
                  </a:lnTo>
                  <a:lnTo>
                    <a:pt x="53" y="44"/>
                  </a:lnTo>
                  <a:lnTo>
                    <a:pt x="54" y="40"/>
                  </a:lnTo>
                  <a:lnTo>
                    <a:pt x="55" y="37"/>
                  </a:lnTo>
                  <a:lnTo>
                    <a:pt x="56" y="32"/>
                  </a:lnTo>
                  <a:lnTo>
                    <a:pt x="58" y="24"/>
                  </a:lnTo>
                  <a:lnTo>
                    <a:pt x="59" y="17"/>
                  </a:lnTo>
                  <a:lnTo>
                    <a:pt x="59" y="14"/>
                  </a:lnTo>
                  <a:lnTo>
                    <a:pt x="59" y="14"/>
                  </a:lnTo>
                  <a:lnTo>
                    <a:pt x="58" y="13"/>
                  </a:lnTo>
                  <a:lnTo>
                    <a:pt x="56" y="13"/>
                  </a:lnTo>
                  <a:lnTo>
                    <a:pt x="54" y="12"/>
                  </a:lnTo>
                  <a:lnTo>
                    <a:pt x="52" y="12"/>
                  </a:lnTo>
                  <a:lnTo>
                    <a:pt x="50" y="11"/>
                  </a:lnTo>
                  <a:lnTo>
                    <a:pt x="48" y="10"/>
                  </a:lnTo>
                  <a:lnTo>
                    <a:pt x="46" y="9"/>
                  </a:lnTo>
                  <a:lnTo>
                    <a:pt x="45" y="12"/>
                  </a:lnTo>
                  <a:lnTo>
                    <a:pt x="44" y="15"/>
                  </a:lnTo>
                  <a:lnTo>
                    <a:pt x="42" y="18"/>
                  </a:lnTo>
                  <a:lnTo>
                    <a:pt x="40" y="22"/>
                  </a:lnTo>
                  <a:lnTo>
                    <a:pt x="38" y="25"/>
                  </a:lnTo>
                  <a:lnTo>
                    <a:pt x="36" y="28"/>
                  </a:lnTo>
                  <a:lnTo>
                    <a:pt x="35" y="30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3" y="33"/>
                  </a:lnTo>
                  <a:lnTo>
                    <a:pt x="33" y="32"/>
                  </a:lnTo>
                  <a:lnTo>
                    <a:pt x="32" y="31"/>
                  </a:lnTo>
                  <a:lnTo>
                    <a:pt x="31" y="27"/>
                  </a:lnTo>
                  <a:lnTo>
                    <a:pt x="29" y="19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4" y="7"/>
                  </a:lnTo>
                  <a:lnTo>
                    <a:pt x="23" y="5"/>
                  </a:lnTo>
                  <a:lnTo>
                    <a:pt x="22" y="4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4" y="27"/>
                  </a:lnTo>
                  <a:lnTo>
                    <a:pt x="7" y="34"/>
                  </a:lnTo>
                  <a:lnTo>
                    <a:pt x="11" y="41"/>
                  </a:lnTo>
                  <a:lnTo>
                    <a:pt x="15" y="49"/>
                  </a:lnTo>
                  <a:lnTo>
                    <a:pt x="19" y="57"/>
                  </a:lnTo>
                  <a:lnTo>
                    <a:pt x="23" y="64"/>
                  </a:lnTo>
                  <a:lnTo>
                    <a:pt x="27" y="70"/>
                  </a:lnTo>
                  <a:lnTo>
                    <a:pt x="30" y="73"/>
                  </a:lnTo>
                  <a:lnTo>
                    <a:pt x="31" y="73"/>
                  </a:lnTo>
                  <a:lnTo>
                    <a:pt x="32" y="74"/>
                  </a:lnTo>
                  <a:lnTo>
                    <a:pt x="34" y="74"/>
                  </a:lnTo>
                  <a:lnTo>
                    <a:pt x="35" y="75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37" name="Freeform 57">
              <a:extLst>
                <a:ext uri="{FF2B5EF4-FFF2-40B4-BE49-F238E27FC236}">
                  <a16:creationId xmlns:a16="http://schemas.microsoft.com/office/drawing/2014/main" id="{7E0BDF9C-41B1-4E0F-AA51-55AA358BC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" y="3323"/>
              <a:ext cx="12" cy="5"/>
            </a:xfrm>
            <a:custGeom>
              <a:avLst/>
              <a:gdLst>
                <a:gd name="T0" fmla="*/ 12 w 12"/>
                <a:gd name="T1" fmla="*/ 5 h 5"/>
                <a:gd name="T2" fmla="*/ 11 w 12"/>
                <a:gd name="T3" fmla="*/ 5 h 5"/>
                <a:gd name="T4" fmla="*/ 9 w 12"/>
                <a:gd name="T5" fmla="*/ 5 h 5"/>
                <a:gd name="T6" fmla="*/ 8 w 12"/>
                <a:gd name="T7" fmla="*/ 4 h 5"/>
                <a:gd name="T8" fmla="*/ 7 w 12"/>
                <a:gd name="T9" fmla="*/ 4 h 5"/>
                <a:gd name="T10" fmla="*/ 5 w 12"/>
                <a:gd name="T11" fmla="*/ 3 h 5"/>
                <a:gd name="T12" fmla="*/ 3 w 12"/>
                <a:gd name="T13" fmla="*/ 3 h 5"/>
                <a:gd name="T14" fmla="*/ 2 w 12"/>
                <a:gd name="T15" fmla="*/ 2 h 5"/>
                <a:gd name="T16" fmla="*/ 0 w 12"/>
                <a:gd name="T17" fmla="*/ 1 h 5"/>
                <a:gd name="T18" fmla="*/ 0 w 12"/>
                <a:gd name="T19" fmla="*/ 0 h 5"/>
                <a:gd name="T20" fmla="*/ 3 w 12"/>
                <a:gd name="T21" fmla="*/ 0 h 5"/>
                <a:gd name="T22" fmla="*/ 4 w 12"/>
                <a:gd name="T23" fmla="*/ 0 h 5"/>
                <a:gd name="T24" fmla="*/ 6 w 12"/>
                <a:gd name="T25" fmla="*/ 0 h 5"/>
                <a:gd name="T26" fmla="*/ 8 w 12"/>
                <a:gd name="T27" fmla="*/ 0 h 5"/>
                <a:gd name="T28" fmla="*/ 9 w 12"/>
                <a:gd name="T29" fmla="*/ 0 h 5"/>
                <a:gd name="T30" fmla="*/ 10 w 12"/>
                <a:gd name="T31" fmla="*/ 1 h 5"/>
                <a:gd name="T32" fmla="*/ 11 w 12"/>
                <a:gd name="T33" fmla="*/ 1 h 5"/>
                <a:gd name="T34" fmla="*/ 12 w 12"/>
                <a:gd name="T35" fmla="*/ 1 h 5"/>
                <a:gd name="T36" fmla="*/ 12 w 12"/>
                <a:gd name="T37" fmla="*/ 2 h 5"/>
                <a:gd name="T38" fmla="*/ 12 w 12"/>
                <a:gd name="T39" fmla="*/ 3 h 5"/>
                <a:gd name="T40" fmla="*/ 12 w 12"/>
                <a:gd name="T41" fmla="*/ 4 h 5"/>
                <a:gd name="T42" fmla="*/ 12 w 12"/>
                <a:gd name="T4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5">
                  <a:moveTo>
                    <a:pt x="12" y="5"/>
                  </a:moveTo>
                  <a:lnTo>
                    <a:pt x="11" y="5"/>
                  </a:lnTo>
                  <a:lnTo>
                    <a:pt x="9" y="5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3" y="3"/>
                  </a:lnTo>
                  <a:lnTo>
                    <a:pt x="2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38" name="Freeform 58">
              <a:extLst>
                <a:ext uri="{FF2B5EF4-FFF2-40B4-BE49-F238E27FC236}">
                  <a16:creationId xmlns:a16="http://schemas.microsoft.com/office/drawing/2014/main" id="{E99141AD-7E4B-4021-A8AC-353CDBC86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" y="3287"/>
              <a:ext cx="10" cy="6"/>
            </a:xfrm>
            <a:custGeom>
              <a:avLst/>
              <a:gdLst>
                <a:gd name="T0" fmla="*/ 0 w 10"/>
                <a:gd name="T1" fmla="*/ 4 h 6"/>
                <a:gd name="T2" fmla="*/ 7 w 10"/>
                <a:gd name="T3" fmla="*/ 0 h 6"/>
                <a:gd name="T4" fmla="*/ 8 w 10"/>
                <a:gd name="T5" fmla="*/ 0 h 6"/>
                <a:gd name="T6" fmla="*/ 9 w 10"/>
                <a:gd name="T7" fmla="*/ 0 h 6"/>
                <a:gd name="T8" fmla="*/ 10 w 10"/>
                <a:gd name="T9" fmla="*/ 1 h 6"/>
                <a:gd name="T10" fmla="*/ 10 w 10"/>
                <a:gd name="T11" fmla="*/ 2 h 6"/>
                <a:gd name="T12" fmla="*/ 3 w 10"/>
                <a:gd name="T13" fmla="*/ 6 h 6"/>
                <a:gd name="T14" fmla="*/ 0 w 10"/>
                <a:gd name="T1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0" y="4"/>
                  </a:move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3" y="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39" name="Freeform 59">
              <a:extLst>
                <a:ext uri="{FF2B5EF4-FFF2-40B4-BE49-F238E27FC236}">
                  <a16:creationId xmlns:a16="http://schemas.microsoft.com/office/drawing/2014/main" id="{C2A0A481-9488-4781-84AF-D6B7D0263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" y="3287"/>
              <a:ext cx="20" cy="28"/>
            </a:xfrm>
            <a:custGeom>
              <a:avLst/>
              <a:gdLst>
                <a:gd name="T0" fmla="*/ 7 w 20"/>
                <a:gd name="T1" fmla="*/ 0 h 28"/>
                <a:gd name="T2" fmla="*/ 8 w 20"/>
                <a:gd name="T3" fmla="*/ 0 h 28"/>
                <a:gd name="T4" fmla="*/ 9 w 20"/>
                <a:gd name="T5" fmla="*/ 0 h 28"/>
                <a:gd name="T6" fmla="*/ 10 w 20"/>
                <a:gd name="T7" fmla="*/ 1 h 28"/>
                <a:gd name="T8" fmla="*/ 10 w 20"/>
                <a:gd name="T9" fmla="*/ 2 h 28"/>
                <a:gd name="T10" fmla="*/ 12 w 20"/>
                <a:gd name="T11" fmla="*/ 4 h 28"/>
                <a:gd name="T12" fmla="*/ 15 w 20"/>
                <a:gd name="T13" fmla="*/ 9 h 28"/>
                <a:gd name="T14" fmla="*/ 18 w 20"/>
                <a:gd name="T15" fmla="*/ 15 h 28"/>
                <a:gd name="T16" fmla="*/ 19 w 20"/>
                <a:gd name="T17" fmla="*/ 17 h 28"/>
                <a:gd name="T18" fmla="*/ 19 w 20"/>
                <a:gd name="T19" fmla="*/ 18 h 28"/>
                <a:gd name="T20" fmla="*/ 19 w 20"/>
                <a:gd name="T21" fmla="*/ 21 h 28"/>
                <a:gd name="T22" fmla="*/ 20 w 20"/>
                <a:gd name="T23" fmla="*/ 25 h 28"/>
                <a:gd name="T24" fmla="*/ 19 w 20"/>
                <a:gd name="T25" fmla="*/ 26 h 28"/>
                <a:gd name="T26" fmla="*/ 18 w 20"/>
                <a:gd name="T27" fmla="*/ 27 h 28"/>
                <a:gd name="T28" fmla="*/ 16 w 20"/>
                <a:gd name="T29" fmla="*/ 28 h 28"/>
                <a:gd name="T30" fmla="*/ 14 w 20"/>
                <a:gd name="T31" fmla="*/ 28 h 28"/>
                <a:gd name="T32" fmla="*/ 13 w 20"/>
                <a:gd name="T33" fmla="*/ 28 h 28"/>
                <a:gd name="T34" fmla="*/ 13 w 20"/>
                <a:gd name="T35" fmla="*/ 26 h 28"/>
                <a:gd name="T36" fmla="*/ 12 w 20"/>
                <a:gd name="T37" fmla="*/ 24 h 28"/>
                <a:gd name="T38" fmla="*/ 11 w 20"/>
                <a:gd name="T39" fmla="*/ 21 h 28"/>
                <a:gd name="T40" fmla="*/ 11 w 20"/>
                <a:gd name="T41" fmla="*/ 20 h 28"/>
                <a:gd name="T42" fmla="*/ 3 w 20"/>
                <a:gd name="T43" fmla="*/ 6 h 28"/>
                <a:gd name="T44" fmla="*/ 2 w 20"/>
                <a:gd name="T45" fmla="*/ 5 h 28"/>
                <a:gd name="T46" fmla="*/ 1 w 20"/>
                <a:gd name="T47" fmla="*/ 5 h 28"/>
                <a:gd name="T48" fmla="*/ 0 w 20"/>
                <a:gd name="T49" fmla="*/ 4 h 28"/>
                <a:gd name="T50" fmla="*/ 0 w 20"/>
                <a:gd name="T51" fmla="*/ 4 h 28"/>
                <a:gd name="T52" fmla="*/ 7 w 20"/>
                <a:gd name="T5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8">
                  <a:moveTo>
                    <a:pt x="7" y="0"/>
                  </a:moveTo>
                  <a:lnTo>
                    <a:pt x="8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5" y="9"/>
                  </a:lnTo>
                  <a:lnTo>
                    <a:pt x="18" y="15"/>
                  </a:lnTo>
                  <a:lnTo>
                    <a:pt x="19" y="17"/>
                  </a:lnTo>
                  <a:lnTo>
                    <a:pt x="19" y="18"/>
                  </a:lnTo>
                  <a:lnTo>
                    <a:pt x="19" y="21"/>
                  </a:lnTo>
                  <a:lnTo>
                    <a:pt x="20" y="25"/>
                  </a:lnTo>
                  <a:lnTo>
                    <a:pt x="19" y="26"/>
                  </a:lnTo>
                  <a:lnTo>
                    <a:pt x="18" y="27"/>
                  </a:lnTo>
                  <a:lnTo>
                    <a:pt x="16" y="28"/>
                  </a:lnTo>
                  <a:lnTo>
                    <a:pt x="14" y="28"/>
                  </a:lnTo>
                  <a:lnTo>
                    <a:pt x="13" y="28"/>
                  </a:lnTo>
                  <a:lnTo>
                    <a:pt x="13" y="26"/>
                  </a:lnTo>
                  <a:lnTo>
                    <a:pt x="12" y="24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3" y="6"/>
                  </a:lnTo>
                  <a:lnTo>
                    <a:pt x="2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3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40" name="Freeform 60">
              <a:extLst>
                <a:ext uri="{FF2B5EF4-FFF2-40B4-BE49-F238E27FC236}">
                  <a16:creationId xmlns:a16="http://schemas.microsoft.com/office/drawing/2014/main" id="{49B0B81B-773C-4351-9342-CB2529469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" y="3281"/>
              <a:ext cx="11" cy="10"/>
            </a:xfrm>
            <a:custGeom>
              <a:avLst/>
              <a:gdLst>
                <a:gd name="T0" fmla="*/ 4 w 11"/>
                <a:gd name="T1" fmla="*/ 10 h 10"/>
                <a:gd name="T2" fmla="*/ 11 w 11"/>
                <a:gd name="T3" fmla="*/ 6 h 10"/>
                <a:gd name="T4" fmla="*/ 10 w 11"/>
                <a:gd name="T5" fmla="*/ 4 h 10"/>
                <a:gd name="T6" fmla="*/ 9 w 11"/>
                <a:gd name="T7" fmla="*/ 2 h 10"/>
                <a:gd name="T8" fmla="*/ 8 w 11"/>
                <a:gd name="T9" fmla="*/ 0 h 10"/>
                <a:gd name="T10" fmla="*/ 7 w 11"/>
                <a:gd name="T11" fmla="*/ 0 h 10"/>
                <a:gd name="T12" fmla="*/ 5 w 11"/>
                <a:gd name="T13" fmla="*/ 1 h 10"/>
                <a:gd name="T14" fmla="*/ 3 w 11"/>
                <a:gd name="T15" fmla="*/ 2 h 10"/>
                <a:gd name="T16" fmla="*/ 1 w 11"/>
                <a:gd name="T17" fmla="*/ 3 h 10"/>
                <a:gd name="T18" fmla="*/ 0 w 11"/>
                <a:gd name="T19" fmla="*/ 4 h 10"/>
                <a:gd name="T20" fmla="*/ 1 w 11"/>
                <a:gd name="T21" fmla="*/ 5 h 10"/>
                <a:gd name="T22" fmla="*/ 2 w 11"/>
                <a:gd name="T23" fmla="*/ 7 h 10"/>
                <a:gd name="T24" fmla="*/ 3 w 11"/>
                <a:gd name="T25" fmla="*/ 9 h 10"/>
                <a:gd name="T26" fmla="*/ 4 w 11"/>
                <a:gd name="T2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lnTo>
                    <a:pt x="11" y="6"/>
                  </a:lnTo>
                  <a:lnTo>
                    <a:pt x="10" y="4"/>
                  </a:lnTo>
                  <a:lnTo>
                    <a:pt x="9" y="2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3" y="9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rgbClr val="93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41" name="Freeform 61">
              <a:extLst>
                <a:ext uri="{FF2B5EF4-FFF2-40B4-BE49-F238E27FC236}">
                  <a16:creationId xmlns:a16="http://schemas.microsoft.com/office/drawing/2014/main" id="{7E60A09B-1DCB-42E5-864F-C654199C3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" y="3281"/>
              <a:ext cx="18" cy="35"/>
            </a:xfrm>
            <a:custGeom>
              <a:avLst/>
              <a:gdLst>
                <a:gd name="T0" fmla="*/ 10 w 18"/>
                <a:gd name="T1" fmla="*/ 34 h 35"/>
                <a:gd name="T2" fmla="*/ 11 w 18"/>
                <a:gd name="T3" fmla="*/ 34 h 35"/>
                <a:gd name="T4" fmla="*/ 13 w 18"/>
                <a:gd name="T5" fmla="*/ 34 h 35"/>
                <a:gd name="T6" fmla="*/ 15 w 18"/>
                <a:gd name="T7" fmla="*/ 33 h 35"/>
                <a:gd name="T8" fmla="*/ 16 w 18"/>
                <a:gd name="T9" fmla="*/ 32 h 35"/>
                <a:gd name="T10" fmla="*/ 17 w 18"/>
                <a:gd name="T11" fmla="*/ 31 h 35"/>
                <a:gd name="T12" fmla="*/ 16 w 18"/>
                <a:gd name="T13" fmla="*/ 27 h 35"/>
                <a:gd name="T14" fmla="*/ 16 w 18"/>
                <a:gd name="T15" fmla="*/ 24 h 35"/>
                <a:gd name="T16" fmla="*/ 16 w 18"/>
                <a:gd name="T17" fmla="*/ 23 h 35"/>
                <a:gd name="T18" fmla="*/ 15 w 18"/>
                <a:gd name="T19" fmla="*/ 21 h 35"/>
                <a:gd name="T20" fmla="*/ 12 w 18"/>
                <a:gd name="T21" fmla="*/ 15 h 35"/>
                <a:gd name="T22" fmla="*/ 9 w 18"/>
                <a:gd name="T23" fmla="*/ 10 h 35"/>
                <a:gd name="T24" fmla="*/ 7 w 18"/>
                <a:gd name="T25" fmla="*/ 8 h 35"/>
                <a:gd name="T26" fmla="*/ 7 w 18"/>
                <a:gd name="T27" fmla="*/ 7 h 35"/>
                <a:gd name="T28" fmla="*/ 6 w 18"/>
                <a:gd name="T29" fmla="*/ 6 h 35"/>
                <a:gd name="T30" fmla="*/ 5 w 18"/>
                <a:gd name="T31" fmla="*/ 6 h 35"/>
                <a:gd name="T32" fmla="*/ 4 w 18"/>
                <a:gd name="T33" fmla="*/ 6 h 35"/>
                <a:gd name="T34" fmla="*/ 3 w 18"/>
                <a:gd name="T35" fmla="*/ 4 h 35"/>
                <a:gd name="T36" fmla="*/ 2 w 18"/>
                <a:gd name="T37" fmla="*/ 2 h 35"/>
                <a:gd name="T38" fmla="*/ 1 w 18"/>
                <a:gd name="T39" fmla="*/ 0 h 35"/>
                <a:gd name="T40" fmla="*/ 0 w 18"/>
                <a:gd name="T41" fmla="*/ 0 h 35"/>
                <a:gd name="T42" fmla="*/ 1 w 18"/>
                <a:gd name="T43" fmla="*/ 0 h 35"/>
                <a:gd name="T44" fmla="*/ 2 w 18"/>
                <a:gd name="T45" fmla="*/ 0 h 35"/>
                <a:gd name="T46" fmla="*/ 3 w 18"/>
                <a:gd name="T47" fmla="*/ 0 h 35"/>
                <a:gd name="T48" fmla="*/ 4 w 18"/>
                <a:gd name="T49" fmla="*/ 0 h 35"/>
                <a:gd name="T50" fmla="*/ 5 w 18"/>
                <a:gd name="T51" fmla="*/ 2 h 35"/>
                <a:gd name="T52" fmla="*/ 7 w 18"/>
                <a:gd name="T53" fmla="*/ 3 h 35"/>
                <a:gd name="T54" fmla="*/ 8 w 18"/>
                <a:gd name="T55" fmla="*/ 5 h 35"/>
                <a:gd name="T56" fmla="*/ 8 w 18"/>
                <a:gd name="T57" fmla="*/ 6 h 35"/>
                <a:gd name="T58" fmla="*/ 10 w 18"/>
                <a:gd name="T59" fmla="*/ 9 h 35"/>
                <a:gd name="T60" fmla="*/ 13 w 18"/>
                <a:gd name="T61" fmla="*/ 13 h 35"/>
                <a:gd name="T62" fmla="*/ 16 w 18"/>
                <a:gd name="T63" fmla="*/ 18 h 35"/>
                <a:gd name="T64" fmla="*/ 17 w 18"/>
                <a:gd name="T65" fmla="*/ 21 h 35"/>
                <a:gd name="T66" fmla="*/ 17 w 18"/>
                <a:gd name="T67" fmla="*/ 23 h 35"/>
                <a:gd name="T68" fmla="*/ 18 w 18"/>
                <a:gd name="T69" fmla="*/ 27 h 35"/>
                <a:gd name="T70" fmla="*/ 18 w 18"/>
                <a:gd name="T71" fmla="*/ 31 h 35"/>
                <a:gd name="T72" fmla="*/ 18 w 18"/>
                <a:gd name="T73" fmla="*/ 33 h 35"/>
                <a:gd name="T74" fmla="*/ 17 w 18"/>
                <a:gd name="T75" fmla="*/ 33 h 35"/>
                <a:gd name="T76" fmla="*/ 15 w 18"/>
                <a:gd name="T77" fmla="*/ 34 h 35"/>
                <a:gd name="T78" fmla="*/ 13 w 18"/>
                <a:gd name="T79" fmla="*/ 35 h 35"/>
                <a:gd name="T80" fmla="*/ 12 w 18"/>
                <a:gd name="T81" fmla="*/ 35 h 35"/>
                <a:gd name="T82" fmla="*/ 11 w 18"/>
                <a:gd name="T83" fmla="*/ 35 h 35"/>
                <a:gd name="T84" fmla="*/ 11 w 18"/>
                <a:gd name="T85" fmla="*/ 35 h 35"/>
                <a:gd name="T86" fmla="*/ 10 w 18"/>
                <a:gd name="T87" fmla="*/ 35 h 35"/>
                <a:gd name="T88" fmla="*/ 10 w 18"/>
                <a:gd name="T8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" h="35">
                  <a:moveTo>
                    <a:pt x="10" y="34"/>
                  </a:moveTo>
                  <a:lnTo>
                    <a:pt x="11" y="34"/>
                  </a:lnTo>
                  <a:lnTo>
                    <a:pt x="13" y="34"/>
                  </a:lnTo>
                  <a:lnTo>
                    <a:pt x="15" y="33"/>
                  </a:lnTo>
                  <a:lnTo>
                    <a:pt x="16" y="32"/>
                  </a:lnTo>
                  <a:lnTo>
                    <a:pt x="17" y="31"/>
                  </a:lnTo>
                  <a:lnTo>
                    <a:pt x="16" y="27"/>
                  </a:lnTo>
                  <a:lnTo>
                    <a:pt x="16" y="24"/>
                  </a:lnTo>
                  <a:lnTo>
                    <a:pt x="16" y="23"/>
                  </a:lnTo>
                  <a:lnTo>
                    <a:pt x="15" y="21"/>
                  </a:lnTo>
                  <a:lnTo>
                    <a:pt x="12" y="15"/>
                  </a:lnTo>
                  <a:lnTo>
                    <a:pt x="9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6" y="6"/>
                  </a:lnTo>
                  <a:lnTo>
                    <a:pt x="5" y="6"/>
                  </a:lnTo>
                  <a:lnTo>
                    <a:pt x="4" y="6"/>
                  </a:lnTo>
                  <a:lnTo>
                    <a:pt x="3" y="4"/>
                  </a:lnTo>
                  <a:lnTo>
                    <a:pt x="2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2"/>
                  </a:lnTo>
                  <a:lnTo>
                    <a:pt x="7" y="3"/>
                  </a:lnTo>
                  <a:lnTo>
                    <a:pt x="8" y="5"/>
                  </a:lnTo>
                  <a:lnTo>
                    <a:pt x="8" y="6"/>
                  </a:lnTo>
                  <a:lnTo>
                    <a:pt x="10" y="9"/>
                  </a:lnTo>
                  <a:lnTo>
                    <a:pt x="13" y="13"/>
                  </a:lnTo>
                  <a:lnTo>
                    <a:pt x="16" y="18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8" y="27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7" y="33"/>
                  </a:lnTo>
                  <a:lnTo>
                    <a:pt x="15" y="34"/>
                  </a:lnTo>
                  <a:lnTo>
                    <a:pt x="13" y="35"/>
                  </a:lnTo>
                  <a:lnTo>
                    <a:pt x="12" y="35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0" y="35"/>
                  </a:lnTo>
                  <a:lnTo>
                    <a:pt x="10" y="34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42" name="Freeform 62">
              <a:extLst>
                <a:ext uri="{FF2B5EF4-FFF2-40B4-BE49-F238E27FC236}">
                  <a16:creationId xmlns:a16="http://schemas.microsoft.com/office/drawing/2014/main" id="{8BFC887A-77B2-4001-87C2-C2000E7A2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" y="3311"/>
              <a:ext cx="3" cy="2"/>
            </a:xfrm>
            <a:custGeom>
              <a:avLst/>
              <a:gdLst>
                <a:gd name="T0" fmla="*/ 0 w 3"/>
                <a:gd name="T1" fmla="*/ 1 h 2"/>
                <a:gd name="T2" fmla="*/ 1 w 3"/>
                <a:gd name="T3" fmla="*/ 2 h 2"/>
                <a:gd name="T4" fmla="*/ 3 w 3"/>
                <a:gd name="T5" fmla="*/ 1 h 2"/>
                <a:gd name="T6" fmla="*/ 3 w 3"/>
                <a:gd name="T7" fmla="*/ 0 h 2"/>
                <a:gd name="T8" fmla="*/ 0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lnTo>
                    <a:pt x="1" y="2"/>
                  </a:ln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43" name="Freeform 63">
              <a:extLst>
                <a:ext uri="{FF2B5EF4-FFF2-40B4-BE49-F238E27FC236}">
                  <a16:creationId xmlns:a16="http://schemas.microsoft.com/office/drawing/2014/main" id="{30EBCB58-F2FC-4721-8DB4-A42B26A74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" y="3283"/>
              <a:ext cx="5" cy="6"/>
            </a:xfrm>
            <a:custGeom>
              <a:avLst/>
              <a:gdLst>
                <a:gd name="T0" fmla="*/ 3 w 5"/>
                <a:gd name="T1" fmla="*/ 6 h 6"/>
                <a:gd name="T2" fmla="*/ 4 w 5"/>
                <a:gd name="T3" fmla="*/ 6 h 6"/>
                <a:gd name="T4" fmla="*/ 5 w 5"/>
                <a:gd name="T5" fmla="*/ 5 h 6"/>
                <a:gd name="T6" fmla="*/ 5 w 5"/>
                <a:gd name="T7" fmla="*/ 4 h 6"/>
                <a:gd name="T8" fmla="*/ 5 w 5"/>
                <a:gd name="T9" fmla="*/ 3 h 6"/>
                <a:gd name="T10" fmla="*/ 4 w 5"/>
                <a:gd name="T11" fmla="*/ 2 h 6"/>
                <a:gd name="T12" fmla="*/ 4 w 5"/>
                <a:gd name="T13" fmla="*/ 1 h 6"/>
                <a:gd name="T14" fmla="*/ 3 w 5"/>
                <a:gd name="T15" fmla="*/ 0 h 6"/>
                <a:gd name="T16" fmla="*/ 2 w 5"/>
                <a:gd name="T17" fmla="*/ 0 h 6"/>
                <a:gd name="T18" fmla="*/ 1 w 5"/>
                <a:gd name="T19" fmla="*/ 1 h 6"/>
                <a:gd name="T20" fmla="*/ 0 w 5"/>
                <a:gd name="T21" fmla="*/ 2 h 6"/>
                <a:gd name="T22" fmla="*/ 0 w 5"/>
                <a:gd name="T23" fmla="*/ 3 h 6"/>
                <a:gd name="T24" fmla="*/ 0 w 5"/>
                <a:gd name="T25" fmla="*/ 4 h 6"/>
                <a:gd name="T26" fmla="*/ 1 w 5"/>
                <a:gd name="T27" fmla="*/ 5 h 6"/>
                <a:gd name="T28" fmla="*/ 1 w 5"/>
                <a:gd name="T29" fmla="*/ 6 h 6"/>
                <a:gd name="T30" fmla="*/ 2 w 5"/>
                <a:gd name="T31" fmla="*/ 6 h 6"/>
                <a:gd name="T32" fmla="*/ 3 w 5"/>
                <a:gd name="T3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4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2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44" name="Freeform 64">
              <a:extLst>
                <a:ext uri="{FF2B5EF4-FFF2-40B4-BE49-F238E27FC236}">
                  <a16:creationId xmlns:a16="http://schemas.microsoft.com/office/drawing/2014/main" id="{77BBDA5E-09CF-466D-8AA2-E63A957CD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" y="3291"/>
              <a:ext cx="11" cy="12"/>
            </a:xfrm>
            <a:custGeom>
              <a:avLst/>
              <a:gdLst>
                <a:gd name="T0" fmla="*/ 11 w 11"/>
                <a:gd name="T1" fmla="*/ 9 h 12"/>
                <a:gd name="T2" fmla="*/ 5 w 11"/>
                <a:gd name="T3" fmla="*/ 12 h 12"/>
                <a:gd name="T4" fmla="*/ 0 w 11"/>
                <a:gd name="T5" fmla="*/ 3 h 12"/>
                <a:gd name="T6" fmla="*/ 5 w 11"/>
                <a:gd name="T7" fmla="*/ 0 h 12"/>
                <a:gd name="T8" fmla="*/ 11 w 11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1" y="9"/>
                  </a:moveTo>
                  <a:lnTo>
                    <a:pt x="5" y="12"/>
                  </a:lnTo>
                  <a:lnTo>
                    <a:pt x="0" y="3"/>
                  </a:lnTo>
                  <a:lnTo>
                    <a:pt x="5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45" name="Freeform 65">
              <a:extLst>
                <a:ext uri="{FF2B5EF4-FFF2-40B4-BE49-F238E27FC236}">
                  <a16:creationId xmlns:a16="http://schemas.microsoft.com/office/drawing/2014/main" id="{1A08159B-902B-49F6-B54F-E16E53A54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" y="3258"/>
              <a:ext cx="15" cy="26"/>
            </a:xfrm>
            <a:custGeom>
              <a:avLst/>
              <a:gdLst>
                <a:gd name="T0" fmla="*/ 0 w 15"/>
                <a:gd name="T1" fmla="*/ 0 h 26"/>
                <a:gd name="T2" fmla="*/ 15 w 15"/>
                <a:gd name="T3" fmla="*/ 26 h 26"/>
                <a:gd name="T4" fmla="*/ 14 w 15"/>
                <a:gd name="T5" fmla="*/ 26 h 26"/>
                <a:gd name="T6" fmla="*/ 0 w 15"/>
                <a:gd name="T7" fmla="*/ 0 h 26"/>
                <a:gd name="T8" fmla="*/ 0 w 15"/>
                <a:gd name="T9" fmla="*/ 0 h 26"/>
                <a:gd name="T10" fmla="*/ 0 w 15"/>
                <a:gd name="T11" fmla="*/ 0 h 26"/>
                <a:gd name="T12" fmla="*/ 0 w 15"/>
                <a:gd name="T13" fmla="*/ 0 h 26"/>
                <a:gd name="T14" fmla="*/ 0 w 15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5" y="26"/>
                  </a:lnTo>
                  <a:lnTo>
                    <a:pt x="14" y="2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46" name="Freeform 66">
              <a:extLst>
                <a:ext uri="{FF2B5EF4-FFF2-40B4-BE49-F238E27FC236}">
                  <a16:creationId xmlns:a16="http://schemas.microsoft.com/office/drawing/2014/main" id="{F475787F-3468-42D9-A9D8-66DB4D90E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" y="3427"/>
              <a:ext cx="130" cy="131"/>
            </a:xfrm>
            <a:custGeom>
              <a:avLst/>
              <a:gdLst>
                <a:gd name="T0" fmla="*/ 2 w 130"/>
                <a:gd name="T1" fmla="*/ 124 h 131"/>
                <a:gd name="T2" fmla="*/ 6 w 130"/>
                <a:gd name="T3" fmla="*/ 121 h 131"/>
                <a:gd name="T4" fmla="*/ 10 w 130"/>
                <a:gd name="T5" fmla="*/ 120 h 131"/>
                <a:gd name="T6" fmla="*/ 15 w 130"/>
                <a:gd name="T7" fmla="*/ 118 h 131"/>
                <a:gd name="T8" fmla="*/ 18 w 130"/>
                <a:gd name="T9" fmla="*/ 116 h 131"/>
                <a:gd name="T10" fmla="*/ 23 w 130"/>
                <a:gd name="T11" fmla="*/ 113 h 131"/>
                <a:gd name="T12" fmla="*/ 29 w 130"/>
                <a:gd name="T13" fmla="*/ 108 h 131"/>
                <a:gd name="T14" fmla="*/ 34 w 130"/>
                <a:gd name="T15" fmla="*/ 104 h 131"/>
                <a:gd name="T16" fmla="*/ 38 w 130"/>
                <a:gd name="T17" fmla="*/ 100 h 131"/>
                <a:gd name="T18" fmla="*/ 42 w 130"/>
                <a:gd name="T19" fmla="*/ 97 h 131"/>
                <a:gd name="T20" fmla="*/ 46 w 130"/>
                <a:gd name="T21" fmla="*/ 94 h 131"/>
                <a:gd name="T22" fmla="*/ 52 w 130"/>
                <a:gd name="T23" fmla="*/ 91 h 131"/>
                <a:gd name="T24" fmla="*/ 59 w 130"/>
                <a:gd name="T25" fmla="*/ 88 h 131"/>
                <a:gd name="T26" fmla="*/ 66 w 130"/>
                <a:gd name="T27" fmla="*/ 86 h 131"/>
                <a:gd name="T28" fmla="*/ 74 w 130"/>
                <a:gd name="T29" fmla="*/ 86 h 131"/>
                <a:gd name="T30" fmla="*/ 78 w 130"/>
                <a:gd name="T31" fmla="*/ 86 h 131"/>
                <a:gd name="T32" fmla="*/ 79 w 130"/>
                <a:gd name="T33" fmla="*/ 85 h 131"/>
                <a:gd name="T34" fmla="*/ 81 w 130"/>
                <a:gd name="T35" fmla="*/ 79 h 131"/>
                <a:gd name="T36" fmla="*/ 84 w 130"/>
                <a:gd name="T37" fmla="*/ 70 h 131"/>
                <a:gd name="T38" fmla="*/ 87 w 130"/>
                <a:gd name="T39" fmla="*/ 55 h 131"/>
                <a:gd name="T40" fmla="*/ 88 w 130"/>
                <a:gd name="T41" fmla="*/ 45 h 131"/>
                <a:gd name="T42" fmla="*/ 90 w 130"/>
                <a:gd name="T43" fmla="*/ 34 h 131"/>
                <a:gd name="T44" fmla="*/ 92 w 130"/>
                <a:gd name="T45" fmla="*/ 28 h 131"/>
                <a:gd name="T46" fmla="*/ 93 w 130"/>
                <a:gd name="T47" fmla="*/ 22 h 131"/>
                <a:gd name="T48" fmla="*/ 95 w 130"/>
                <a:gd name="T49" fmla="*/ 18 h 131"/>
                <a:gd name="T50" fmla="*/ 96 w 130"/>
                <a:gd name="T51" fmla="*/ 12 h 131"/>
                <a:gd name="T52" fmla="*/ 99 w 130"/>
                <a:gd name="T53" fmla="*/ 6 h 131"/>
                <a:gd name="T54" fmla="*/ 103 w 130"/>
                <a:gd name="T55" fmla="*/ 2 h 131"/>
                <a:gd name="T56" fmla="*/ 109 w 130"/>
                <a:gd name="T57" fmla="*/ 0 h 131"/>
                <a:gd name="T58" fmla="*/ 116 w 130"/>
                <a:gd name="T59" fmla="*/ 1 h 131"/>
                <a:gd name="T60" fmla="*/ 122 w 130"/>
                <a:gd name="T61" fmla="*/ 4 h 131"/>
                <a:gd name="T62" fmla="*/ 126 w 130"/>
                <a:gd name="T63" fmla="*/ 8 h 131"/>
                <a:gd name="T64" fmla="*/ 128 w 130"/>
                <a:gd name="T65" fmla="*/ 14 h 131"/>
                <a:gd name="T66" fmla="*/ 130 w 130"/>
                <a:gd name="T67" fmla="*/ 22 h 131"/>
                <a:gd name="T68" fmla="*/ 128 w 130"/>
                <a:gd name="T69" fmla="*/ 33 h 131"/>
                <a:gd name="T70" fmla="*/ 124 w 130"/>
                <a:gd name="T71" fmla="*/ 47 h 131"/>
                <a:gd name="T72" fmla="*/ 120 w 130"/>
                <a:gd name="T73" fmla="*/ 57 h 131"/>
                <a:gd name="T74" fmla="*/ 114 w 130"/>
                <a:gd name="T75" fmla="*/ 68 h 131"/>
                <a:gd name="T76" fmla="*/ 106 w 130"/>
                <a:gd name="T77" fmla="*/ 82 h 131"/>
                <a:gd name="T78" fmla="*/ 100 w 130"/>
                <a:gd name="T79" fmla="*/ 93 h 131"/>
                <a:gd name="T80" fmla="*/ 96 w 130"/>
                <a:gd name="T81" fmla="*/ 99 h 131"/>
                <a:gd name="T82" fmla="*/ 92 w 130"/>
                <a:gd name="T83" fmla="*/ 102 h 131"/>
                <a:gd name="T84" fmla="*/ 88 w 130"/>
                <a:gd name="T85" fmla="*/ 104 h 131"/>
                <a:gd name="T86" fmla="*/ 84 w 130"/>
                <a:gd name="T87" fmla="*/ 105 h 131"/>
                <a:gd name="T88" fmla="*/ 78 w 130"/>
                <a:gd name="T89" fmla="*/ 106 h 131"/>
                <a:gd name="T90" fmla="*/ 73 w 130"/>
                <a:gd name="T91" fmla="*/ 108 h 131"/>
                <a:gd name="T92" fmla="*/ 66 w 130"/>
                <a:gd name="T93" fmla="*/ 110 h 131"/>
                <a:gd name="T94" fmla="*/ 58 w 130"/>
                <a:gd name="T95" fmla="*/ 113 h 131"/>
                <a:gd name="T96" fmla="*/ 50 w 130"/>
                <a:gd name="T97" fmla="*/ 116 h 131"/>
                <a:gd name="T98" fmla="*/ 39 w 130"/>
                <a:gd name="T99" fmla="*/ 120 h 131"/>
                <a:gd name="T100" fmla="*/ 29 w 130"/>
                <a:gd name="T101" fmla="*/ 123 h 131"/>
                <a:gd name="T102" fmla="*/ 21 w 130"/>
                <a:gd name="T103" fmla="*/ 126 h 131"/>
                <a:gd name="T104" fmla="*/ 18 w 130"/>
                <a:gd name="T105" fmla="*/ 127 h 131"/>
                <a:gd name="T106" fmla="*/ 14 w 130"/>
                <a:gd name="T107" fmla="*/ 128 h 131"/>
                <a:gd name="T108" fmla="*/ 11 w 130"/>
                <a:gd name="T109" fmla="*/ 130 h 131"/>
                <a:gd name="T110" fmla="*/ 8 w 130"/>
                <a:gd name="T111" fmla="*/ 130 h 131"/>
                <a:gd name="T112" fmla="*/ 6 w 130"/>
                <a:gd name="T113" fmla="*/ 131 h 131"/>
                <a:gd name="T114" fmla="*/ 3 w 130"/>
                <a:gd name="T115" fmla="*/ 131 h 131"/>
                <a:gd name="T116" fmla="*/ 0 w 130"/>
                <a:gd name="T117" fmla="*/ 130 h 131"/>
                <a:gd name="T118" fmla="*/ 0 w 130"/>
                <a:gd name="T119" fmla="*/ 12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" h="131">
                  <a:moveTo>
                    <a:pt x="1" y="126"/>
                  </a:moveTo>
                  <a:lnTo>
                    <a:pt x="2" y="124"/>
                  </a:lnTo>
                  <a:lnTo>
                    <a:pt x="4" y="123"/>
                  </a:lnTo>
                  <a:lnTo>
                    <a:pt x="6" y="121"/>
                  </a:lnTo>
                  <a:lnTo>
                    <a:pt x="8" y="121"/>
                  </a:lnTo>
                  <a:lnTo>
                    <a:pt x="10" y="120"/>
                  </a:lnTo>
                  <a:lnTo>
                    <a:pt x="13" y="119"/>
                  </a:lnTo>
                  <a:lnTo>
                    <a:pt x="15" y="118"/>
                  </a:lnTo>
                  <a:lnTo>
                    <a:pt x="16" y="117"/>
                  </a:lnTo>
                  <a:lnTo>
                    <a:pt x="18" y="116"/>
                  </a:lnTo>
                  <a:lnTo>
                    <a:pt x="21" y="115"/>
                  </a:lnTo>
                  <a:lnTo>
                    <a:pt x="23" y="113"/>
                  </a:lnTo>
                  <a:lnTo>
                    <a:pt x="26" y="111"/>
                  </a:lnTo>
                  <a:lnTo>
                    <a:pt x="29" y="108"/>
                  </a:lnTo>
                  <a:lnTo>
                    <a:pt x="32" y="106"/>
                  </a:lnTo>
                  <a:lnTo>
                    <a:pt x="34" y="104"/>
                  </a:lnTo>
                  <a:lnTo>
                    <a:pt x="36" y="102"/>
                  </a:lnTo>
                  <a:lnTo>
                    <a:pt x="38" y="100"/>
                  </a:lnTo>
                  <a:lnTo>
                    <a:pt x="40" y="99"/>
                  </a:lnTo>
                  <a:lnTo>
                    <a:pt x="42" y="97"/>
                  </a:lnTo>
                  <a:lnTo>
                    <a:pt x="44" y="96"/>
                  </a:lnTo>
                  <a:lnTo>
                    <a:pt x="46" y="94"/>
                  </a:lnTo>
                  <a:lnTo>
                    <a:pt x="49" y="93"/>
                  </a:lnTo>
                  <a:lnTo>
                    <a:pt x="52" y="91"/>
                  </a:lnTo>
                  <a:lnTo>
                    <a:pt x="55" y="90"/>
                  </a:lnTo>
                  <a:lnTo>
                    <a:pt x="59" y="88"/>
                  </a:lnTo>
                  <a:lnTo>
                    <a:pt x="63" y="87"/>
                  </a:lnTo>
                  <a:lnTo>
                    <a:pt x="66" y="86"/>
                  </a:lnTo>
                  <a:lnTo>
                    <a:pt x="70" y="86"/>
                  </a:lnTo>
                  <a:lnTo>
                    <a:pt x="74" y="86"/>
                  </a:lnTo>
                  <a:lnTo>
                    <a:pt x="76" y="86"/>
                  </a:lnTo>
                  <a:lnTo>
                    <a:pt x="78" y="86"/>
                  </a:lnTo>
                  <a:lnTo>
                    <a:pt x="79" y="86"/>
                  </a:lnTo>
                  <a:lnTo>
                    <a:pt x="79" y="85"/>
                  </a:lnTo>
                  <a:lnTo>
                    <a:pt x="80" y="82"/>
                  </a:lnTo>
                  <a:lnTo>
                    <a:pt x="81" y="79"/>
                  </a:lnTo>
                  <a:lnTo>
                    <a:pt x="82" y="75"/>
                  </a:lnTo>
                  <a:lnTo>
                    <a:pt x="84" y="70"/>
                  </a:lnTo>
                  <a:lnTo>
                    <a:pt x="86" y="63"/>
                  </a:lnTo>
                  <a:lnTo>
                    <a:pt x="87" y="55"/>
                  </a:lnTo>
                  <a:lnTo>
                    <a:pt x="88" y="49"/>
                  </a:lnTo>
                  <a:lnTo>
                    <a:pt x="88" y="45"/>
                  </a:lnTo>
                  <a:lnTo>
                    <a:pt x="89" y="39"/>
                  </a:lnTo>
                  <a:lnTo>
                    <a:pt x="90" y="34"/>
                  </a:lnTo>
                  <a:lnTo>
                    <a:pt x="91" y="30"/>
                  </a:lnTo>
                  <a:lnTo>
                    <a:pt x="92" y="28"/>
                  </a:lnTo>
                  <a:lnTo>
                    <a:pt x="92" y="25"/>
                  </a:lnTo>
                  <a:lnTo>
                    <a:pt x="93" y="22"/>
                  </a:lnTo>
                  <a:lnTo>
                    <a:pt x="94" y="20"/>
                  </a:lnTo>
                  <a:lnTo>
                    <a:pt x="95" y="18"/>
                  </a:lnTo>
                  <a:lnTo>
                    <a:pt x="95" y="15"/>
                  </a:lnTo>
                  <a:lnTo>
                    <a:pt x="96" y="12"/>
                  </a:lnTo>
                  <a:lnTo>
                    <a:pt x="97" y="8"/>
                  </a:lnTo>
                  <a:lnTo>
                    <a:pt x="99" y="6"/>
                  </a:lnTo>
                  <a:lnTo>
                    <a:pt x="101" y="3"/>
                  </a:lnTo>
                  <a:lnTo>
                    <a:pt x="103" y="2"/>
                  </a:lnTo>
                  <a:lnTo>
                    <a:pt x="106" y="1"/>
                  </a:lnTo>
                  <a:lnTo>
                    <a:pt x="109" y="0"/>
                  </a:lnTo>
                  <a:lnTo>
                    <a:pt x="113" y="1"/>
                  </a:lnTo>
                  <a:lnTo>
                    <a:pt x="116" y="1"/>
                  </a:lnTo>
                  <a:lnTo>
                    <a:pt x="119" y="3"/>
                  </a:lnTo>
                  <a:lnTo>
                    <a:pt x="122" y="4"/>
                  </a:lnTo>
                  <a:lnTo>
                    <a:pt x="124" y="6"/>
                  </a:lnTo>
                  <a:lnTo>
                    <a:pt x="126" y="8"/>
                  </a:lnTo>
                  <a:lnTo>
                    <a:pt x="127" y="11"/>
                  </a:lnTo>
                  <a:lnTo>
                    <a:pt x="128" y="14"/>
                  </a:lnTo>
                  <a:lnTo>
                    <a:pt x="129" y="18"/>
                  </a:lnTo>
                  <a:lnTo>
                    <a:pt x="130" y="22"/>
                  </a:lnTo>
                  <a:lnTo>
                    <a:pt x="129" y="27"/>
                  </a:lnTo>
                  <a:lnTo>
                    <a:pt x="128" y="33"/>
                  </a:lnTo>
                  <a:lnTo>
                    <a:pt x="126" y="40"/>
                  </a:lnTo>
                  <a:lnTo>
                    <a:pt x="124" y="47"/>
                  </a:lnTo>
                  <a:lnTo>
                    <a:pt x="121" y="53"/>
                  </a:lnTo>
                  <a:lnTo>
                    <a:pt x="120" y="57"/>
                  </a:lnTo>
                  <a:lnTo>
                    <a:pt x="117" y="62"/>
                  </a:lnTo>
                  <a:lnTo>
                    <a:pt x="114" y="68"/>
                  </a:lnTo>
                  <a:lnTo>
                    <a:pt x="110" y="75"/>
                  </a:lnTo>
                  <a:lnTo>
                    <a:pt x="106" y="82"/>
                  </a:lnTo>
                  <a:lnTo>
                    <a:pt x="102" y="88"/>
                  </a:lnTo>
                  <a:lnTo>
                    <a:pt x="100" y="93"/>
                  </a:lnTo>
                  <a:lnTo>
                    <a:pt x="97" y="96"/>
                  </a:lnTo>
                  <a:lnTo>
                    <a:pt x="96" y="99"/>
                  </a:lnTo>
                  <a:lnTo>
                    <a:pt x="94" y="100"/>
                  </a:lnTo>
                  <a:lnTo>
                    <a:pt x="92" y="102"/>
                  </a:lnTo>
                  <a:lnTo>
                    <a:pt x="90" y="103"/>
                  </a:lnTo>
                  <a:lnTo>
                    <a:pt x="88" y="104"/>
                  </a:lnTo>
                  <a:lnTo>
                    <a:pt x="86" y="104"/>
                  </a:lnTo>
                  <a:lnTo>
                    <a:pt x="84" y="105"/>
                  </a:lnTo>
                  <a:lnTo>
                    <a:pt x="81" y="105"/>
                  </a:lnTo>
                  <a:lnTo>
                    <a:pt x="78" y="106"/>
                  </a:lnTo>
                  <a:lnTo>
                    <a:pt x="76" y="107"/>
                  </a:lnTo>
                  <a:lnTo>
                    <a:pt x="73" y="108"/>
                  </a:lnTo>
                  <a:lnTo>
                    <a:pt x="69" y="109"/>
                  </a:lnTo>
                  <a:lnTo>
                    <a:pt x="66" y="110"/>
                  </a:lnTo>
                  <a:lnTo>
                    <a:pt x="62" y="112"/>
                  </a:lnTo>
                  <a:lnTo>
                    <a:pt x="58" y="113"/>
                  </a:lnTo>
                  <a:lnTo>
                    <a:pt x="55" y="115"/>
                  </a:lnTo>
                  <a:lnTo>
                    <a:pt x="50" y="116"/>
                  </a:lnTo>
                  <a:lnTo>
                    <a:pt x="45" y="118"/>
                  </a:lnTo>
                  <a:lnTo>
                    <a:pt x="39" y="120"/>
                  </a:lnTo>
                  <a:lnTo>
                    <a:pt x="34" y="121"/>
                  </a:lnTo>
                  <a:lnTo>
                    <a:pt x="29" y="123"/>
                  </a:lnTo>
                  <a:lnTo>
                    <a:pt x="24" y="124"/>
                  </a:lnTo>
                  <a:lnTo>
                    <a:pt x="21" y="126"/>
                  </a:lnTo>
                  <a:lnTo>
                    <a:pt x="19" y="126"/>
                  </a:lnTo>
                  <a:lnTo>
                    <a:pt x="18" y="127"/>
                  </a:lnTo>
                  <a:lnTo>
                    <a:pt x="16" y="128"/>
                  </a:lnTo>
                  <a:lnTo>
                    <a:pt x="14" y="128"/>
                  </a:lnTo>
                  <a:lnTo>
                    <a:pt x="13" y="129"/>
                  </a:lnTo>
                  <a:lnTo>
                    <a:pt x="11" y="130"/>
                  </a:lnTo>
                  <a:lnTo>
                    <a:pt x="9" y="130"/>
                  </a:lnTo>
                  <a:lnTo>
                    <a:pt x="8" y="130"/>
                  </a:lnTo>
                  <a:lnTo>
                    <a:pt x="7" y="131"/>
                  </a:lnTo>
                  <a:lnTo>
                    <a:pt x="6" y="131"/>
                  </a:lnTo>
                  <a:lnTo>
                    <a:pt x="4" y="131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1" y="126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47" name="Freeform 67">
              <a:extLst>
                <a:ext uri="{FF2B5EF4-FFF2-40B4-BE49-F238E27FC236}">
                  <a16:creationId xmlns:a16="http://schemas.microsoft.com/office/drawing/2014/main" id="{7AF3FD28-1D14-4AA4-B1DA-3DDC21E1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" y="3438"/>
              <a:ext cx="5" cy="5"/>
            </a:xfrm>
            <a:custGeom>
              <a:avLst/>
              <a:gdLst>
                <a:gd name="T0" fmla="*/ 2 w 5"/>
                <a:gd name="T1" fmla="*/ 4 h 5"/>
                <a:gd name="T2" fmla="*/ 3 w 5"/>
                <a:gd name="T3" fmla="*/ 5 h 5"/>
                <a:gd name="T4" fmla="*/ 3 w 5"/>
                <a:gd name="T5" fmla="*/ 4 h 5"/>
                <a:gd name="T6" fmla="*/ 4 w 5"/>
                <a:gd name="T7" fmla="*/ 4 h 5"/>
                <a:gd name="T8" fmla="*/ 5 w 5"/>
                <a:gd name="T9" fmla="*/ 3 h 5"/>
                <a:gd name="T10" fmla="*/ 5 w 5"/>
                <a:gd name="T11" fmla="*/ 2 h 5"/>
                <a:gd name="T12" fmla="*/ 5 w 5"/>
                <a:gd name="T13" fmla="*/ 1 h 5"/>
                <a:gd name="T14" fmla="*/ 5 w 5"/>
                <a:gd name="T15" fmla="*/ 1 h 5"/>
                <a:gd name="T16" fmla="*/ 4 w 5"/>
                <a:gd name="T17" fmla="*/ 0 h 5"/>
                <a:gd name="T18" fmla="*/ 3 w 5"/>
                <a:gd name="T19" fmla="*/ 0 h 5"/>
                <a:gd name="T20" fmla="*/ 2 w 5"/>
                <a:gd name="T21" fmla="*/ 0 h 5"/>
                <a:gd name="T22" fmla="*/ 1 w 5"/>
                <a:gd name="T23" fmla="*/ 0 h 5"/>
                <a:gd name="T24" fmla="*/ 0 w 5"/>
                <a:gd name="T25" fmla="*/ 1 h 5"/>
                <a:gd name="T26" fmla="*/ 0 w 5"/>
                <a:gd name="T27" fmla="*/ 2 h 5"/>
                <a:gd name="T28" fmla="*/ 0 w 5"/>
                <a:gd name="T29" fmla="*/ 3 h 5"/>
                <a:gd name="T30" fmla="*/ 1 w 5"/>
                <a:gd name="T31" fmla="*/ 4 h 5"/>
                <a:gd name="T32" fmla="*/ 2 w 5"/>
                <a:gd name="T3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2" y="4"/>
                  </a:moveTo>
                  <a:lnTo>
                    <a:pt x="3" y="5"/>
                  </a:lnTo>
                  <a:lnTo>
                    <a:pt x="3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48" name="Freeform 68">
              <a:extLst>
                <a:ext uri="{FF2B5EF4-FFF2-40B4-BE49-F238E27FC236}">
                  <a16:creationId xmlns:a16="http://schemas.microsoft.com/office/drawing/2014/main" id="{A835F946-809F-4BD3-A0C8-73A24FB7C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3550"/>
              <a:ext cx="5" cy="5"/>
            </a:xfrm>
            <a:custGeom>
              <a:avLst/>
              <a:gdLst>
                <a:gd name="T0" fmla="*/ 1 w 5"/>
                <a:gd name="T1" fmla="*/ 5 h 5"/>
                <a:gd name="T2" fmla="*/ 2 w 5"/>
                <a:gd name="T3" fmla="*/ 5 h 5"/>
                <a:gd name="T4" fmla="*/ 3 w 5"/>
                <a:gd name="T5" fmla="*/ 5 h 5"/>
                <a:gd name="T6" fmla="*/ 4 w 5"/>
                <a:gd name="T7" fmla="*/ 5 h 5"/>
                <a:gd name="T8" fmla="*/ 4 w 5"/>
                <a:gd name="T9" fmla="*/ 4 h 5"/>
                <a:gd name="T10" fmla="*/ 5 w 5"/>
                <a:gd name="T11" fmla="*/ 3 h 5"/>
                <a:gd name="T12" fmla="*/ 4 w 5"/>
                <a:gd name="T13" fmla="*/ 2 h 5"/>
                <a:gd name="T14" fmla="*/ 4 w 5"/>
                <a:gd name="T15" fmla="*/ 1 h 5"/>
                <a:gd name="T16" fmla="*/ 3 w 5"/>
                <a:gd name="T17" fmla="*/ 1 h 5"/>
                <a:gd name="T18" fmla="*/ 2 w 5"/>
                <a:gd name="T19" fmla="*/ 0 h 5"/>
                <a:gd name="T20" fmla="*/ 1 w 5"/>
                <a:gd name="T21" fmla="*/ 1 h 5"/>
                <a:gd name="T22" fmla="*/ 0 w 5"/>
                <a:gd name="T23" fmla="*/ 1 h 5"/>
                <a:gd name="T24" fmla="*/ 0 w 5"/>
                <a:gd name="T25" fmla="*/ 2 h 5"/>
                <a:gd name="T26" fmla="*/ 0 w 5"/>
                <a:gd name="T27" fmla="*/ 3 h 5"/>
                <a:gd name="T28" fmla="*/ 0 w 5"/>
                <a:gd name="T29" fmla="*/ 4 h 5"/>
                <a:gd name="T30" fmla="*/ 0 w 5"/>
                <a:gd name="T31" fmla="*/ 4 h 5"/>
                <a:gd name="T32" fmla="*/ 1 w 5"/>
                <a:gd name="T3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lnTo>
                    <a:pt x="2" y="5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5" y="3"/>
                  </a:lnTo>
                  <a:lnTo>
                    <a:pt x="4" y="2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49" name="Freeform 69">
              <a:extLst>
                <a:ext uri="{FF2B5EF4-FFF2-40B4-BE49-F238E27FC236}">
                  <a16:creationId xmlns:a16="http://schemas.microsoft.com/office/drawing/2014/main" id="{E4861733-4CFE-433E-B893-16842A7EE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" y="3543"/>
              <a:ext cx="25" cy="45"/>
            </a:xfrm>
            <a:custGeom>
              <a:avLst/>
              <a:gdLst>
                <a:gd name="T0" fmla="*/ 25 w 25"/>
                <a:gd name="T1" fmla="*/ 9 h 45"/>
                <a:gd name="T2" fmla="*/ 24 w 25"/>
                <a:gd name="T3" fmla="*/ 8 h 45"/>
                <a:gd name="T4" fmla="*/ 23 w 25"/>
                <a:gd name="T5" fmla="*/ 6 h 45"/>
                <a:gd name="T6" fmla="*/ 22 w 25"/>
                <a:gd name="T7" fmla="*/ 5 h 45"/>
                <a:gd name="T8" fmla="*/ 19 w 25"/>
                <a:gd name="T9" fmla="*/ 4 h 45"/>
                <a:gd name="T10" fmla="*/ 18 w 25"/>
                <a:gd name="T11" fmla="*/ 4 h 45"/>
                <a:gd name="T12" fmla="*/ 17 w 25"/>
                <a:gd name="T13" fmla="*/ 3 h 45"/>
                <a:gd name="T14" fmla="*/ 16 w 25"/>
                <a:gd name="T15" fmla="*/ 2 h 45"/>
                <a:gd name="T16" fmla="*/ 15 w 25"/>
                <a:gd name="T17" fmla="*/ 1 h 45"/>
                <a:gd name="T18" fmla="*/ 13 w 25"/>
                <a:gd name="T19" fmla="*/ 1 h 45"/>
                <a:gd name="T20" fmla="*/ 12 w 25"/>
                <a:gd name="T21" fmla="*/ 1 h 45"/>
                <a:gd name="T22" fmla="*/ 10 w 25"/>
                <a:gd name="T23" fmla="*/ 0 h 45"/>
                <a:gd name="T24" fmla="*/ 9 w 25"/>
                <a:gd name="T25" fmla="*/ 0 h 45"/>
                <a:gd name="T26" fmla="*/ 7 w 25"/>
                <a:gd name="T27" fmla="*/ 0 h 45"/>
                <a:gd name="T28" fmla="*/ 6 w 25"/>
                <a:gd name="T29" fmla="*/ 0 h 45"/>
                <a:gd name="T30" fmla="*/ 5 w 25"/>
                <a:gd name="T31" fmla="*/ 1 h 45"/>
                <a:gd name="T32" fmla="*/ 4 w 25"/>
                <a:gd name="T33" fmla="*/ 2 h 45"/>
                <a:gd name="T34" fmla="*/ 4 w 25"/>
                <a:gd name="T35" fmla="*/ 3 h 45"/>
                <a:gd name="T36" fmla="*/ 4 w 25"/>
                <a:gd name="T37" fmla="*/ 4 h 45"/>
                <a:gd name="T38" fmla="*/ 4 w 25"/>
                <a:gd name="T39" fmla="*/ 6 h 45"/>
                <a:gd name="T40" fmla="*/ 3 w 25"/>
                <a:gd name="T41" fmla="*/ 9 h 45"/>
                <a:gd name="T42" fmla="*/ 2 w 25"/>
                <a:gd name="T43" fmla="*/ 13 h 45"/>
                <a:gd name="T44" fmla="*/ 1 w 25"/>
                <a:gd name="T45" fmla="*/ 18 h 45"/>
                <a:gd name="T46" fmla="*/ 0 w 25"/>
                <a:gd name="T47" fmla="*/ 24 h 45"/>
                <a:gd name="T48" fmla="*/ 0 w 25"/>
                <a:gd name="T49" fmla="*/ 30 h 45"/>
                <a:gd name="T50" fmla="*/ 0 w 25"/>
                <a:gd name="T51" fmla="*/ 35 h 45"/>
                <a:gd name="T52" fmla="*/ 0 w 25"/>
                <a:gd name="T53" fmla="*/ 40 h 45"/>
                <a:gd name="T54" fmla="*/ 0 w 25"/>
                <a:gd name="T55" fmla="*/ 43 h 45"/>
                <a:gd name="T56" fmla="*/ 1 w 25"/>
                <a:gd name="T57" fmla="*/ 45 h 45"/>
                <a:gd name="T58" fmla="*/ 3 w 25"/>
                <a:gd name="T59" fmla="*/ 43 h 45"/>
                <a:gd name="T60" fmla="*/ 6 w 25"/>
                <a:gd name="T61" fmla="*/ 38 h 45"/>
                <a:gd name="T62" fmla="*/ 8 w 25"/>
                <a:gd name="T63" fmla="*/ 33 h 45"/>
                <a:gd name="T64" fmla="*/ 10 w 25"/>
                <a:gd name="T65" fmla="*/ 30 h 45"/>
                <a:gd name="T66" fmla="*/ 12 w 25"/>
                <a:gd name="T67" fmla="*/ 27 h 45"/>
                <a:gd name="T68" fmla="*/ 14 w 25"/>
                <a:gd name="T69" fmla="*/ 25 h 45"/>
                <a:gd name="T70" fmla="*/ 17 w 25"/>
                <a:gd name="T71" fmla="*/ 22 h 45"/>
                <a:gd name="T72" fmla="*/ 19 w 25"/>
                <a:gd name="T73" fmla="*/ 18 h 45"/>
                <a:gd name="T74" fmla="*/ 22 w 25"/>
                <a:gd name="T75" fmla="*/ 15 h 45"/>
                <a:gd name="T76" fmla="*/ 24 w 25"/>
                <a:gd name="T77" fmla="*/ 13 h 45"/>
                <a:gd name="T78" fmla="*/ 25 w 25"/>
                <a:gd name="T79" fmla="*/ 10 h 45"/>
                <a:gd name="T80" fmla="*/ 25 w 25"/>
                <a:gd name="T81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" h="45">
                  <a:moveTo>
                    <a:pt x="25" y="9"/>
                  </a:moveTo>
                  <a:lnTo>
                    <a:pt x="24" y="8"/>
                  </a:lnTo>
                  <a:lnTo>
                    <a:pt x="23" y="6"/>
                  </a:lnTo>
                  <a:lnTo>
                    <a:pt x="22" y="5"/>
                  </a:lnTo>
                  <a:lnTo>
                    <a:pt x="19" y="4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3" y="9"/>
                  </a:lnTo>
                  <a:lnTo>
                    <a:pt x="2" y="13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3" y="43"/>
                  </a:lnTo>
                  <a:lnTo>
                    <a:pt x="6" y="38"/>
                  </a:lnTo>
                  <a:lnTo>
                    <a:pt x="8" y="33"/>
                  </a:lnTo>
                  <a:lnTo>
                    <a:pt x="10" y="30"/>
                  </a:lnTo>
                  <a:lnTo>
                    <a:pt x="12" y="27"/>
                  </a:lnTo>
                  <a:lnTo>
                    <a:pt x="14" y="25"/>
                  </a:lnTo>
                  <a:lnTo>
                    <a:pt x="17" y="22"/>
                  </a:lnTo>
                  <a:lnTo>
                    <a:pt x="19" y="18"/>
                  </a:lnTo>
                  <a:lnTo>
                    <a:pt x="22" y="15"/>
                  </a:lnTo>
                  <a:lnTo>
                    <a:pt x="24" y="13"/>
                  </a:lnTo>
                  <a:lnTo>
                    <a:pt x="25" y="10"/>
                  </a:lnTo>
                  <a:lnTo>
                    <a:pt x="25" y="9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50" name="Freeform 70">
              <a:extLst>
                <a:ext uri="{FF2B5EF4-FFF2-40B4-BE49-F238E27FC236}">
                  <a16:creationId xmlns:a16="http://schemas.microsoft.com/office/drawing/2014/main" id="{9A527C39-7C73-428A-AC25-7A0FF406D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3550"/>
              <a:ext cx="5" cy="5"/>
            </a:xfrm>
            <a:custGeom>
              <a:avLst/>
              <a:gdLst>
                <a:gd name="T0" fmla="*/ 0 w 5"/>
                <a:gd name="T1" fmla="*/ 3 h 5"/>
                <a:gd name="T2" fmla="*/ 0 w 5"/>
                <a:gd name="T3" fmla="*/ 4 h 5"/>
                <a:gd name="T4" fmla="*/ 1 w 5"/>
                <a:gd name="T5" fmla="*/ 5 h 5"/>
                <a:gd name="T6" fmla="*/ 2 w 5"/>
                <a:gd name="T7" fmla="*/ 5 h 5"/>
                <a:gd name="T8" fmla="*/ 3 w 5"/>
                <a:gd name="T9" fmla="*/ 5 h 5"/>
                <a:gd name="T10" fmla="*/ 4 w 5"/>
                <a:gd name="T11" fmla="*/ 5 h 5"/>
                <a:gd name="T12" fmla="*/ 4 w 5"/>
                <a:gd name="T13" fmla="*/ 4 h 5"/>
                <a:gd name="T14" fmla="*/ 5 w 5"/>
                <a:gd name="T15" fmla="*/ 3 h 5"/>
                <a:gd name="T16" fmla="*/ 5 w 5"/>
                <a:gd name="T17" fmla="*/ 2 h 5"/>
                <a:gd name="T18" fmla="*/ 4 w 5"/>
                <a:gd name="T19" fmla="*/ 1 h 5"/>
                <a:gd name="T20" fmla="*/ 3 w 5"/>
                <a:gd name="T21" fmla="*/ 1 h 5"/>
                <a:gd name="T22" fmla="*/ 2 w 5"/>
                <a:gd name="T23" fmla="*/ 0 h 5"/>
                <a:gd name="T24" fmla="*/ 2 w 5"/>
                <a:gd name="T25" fmla="*/ 0 h 5"/>
                <a:gd name="T26" fmla="*/ 1 w 5"/>
                <a:gd name="T27" fmla="*/ 1 h 5"/>
                <a:gd name="T28" fmla="*/ 0 w 5"/>
                <a:gd name="T29" fmla="*/ 2 h 5"/>
                <a:gd name="T30" fmla="*/ 0 w 5"/>
                <a:gd name="T31" fmla="*/ 3 h 5"/>
                <a:gd name="T32" fmla="*/ 0 w 5"/>
                <a:gd name="T3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0" y="4"/>
                  </a:lnTo>
                  <a:lnTo>
                    <a:pt x="1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51" name="Freeform 71">
              <a:extLst>
                <a:ext uri="{FF2B5EF4-FFF2-40B4-BE49-F238E27FC236}">
                  <a16:creationId xmlns:a16="http://schemas.microsoft.com/office/drawing/2014/main" id="{B6EAB1B9-826D-4A44-8264-2F269A120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3526"/>
              <a:ext cx="46" cy="40"/>
            </a:xfrm>
            <a:custGeom>
              <a:avLst/>
              <a:gdLst>
                <a:gd name="T0" fmla="*/ 43 w 46"/>
                <a:gd name="T1" fmla="*/ 0 h 40"/>
                <a:gd name="T2" fmla="*/ 38 w 46"/>
                <a:gd name="T3" fmla="*/ 4 h 40"/>
                <a:gd name="T4" fmla="*/ 34 w 46"/>
                <a:gd name="T5" fmla="*/ 8 h 40"/>
                <a:gd name="T6" fmla="*/ 29 w 46"/>
                <a:gd name="T7" fmla="*/ 12 h 40"/>
                <a:gd name="T8" fmla="*/ 24 w 46"/>
                <a:gd name="T9" fmla="*/ 15 h 40"/>
                <a:gd name="T10" fmla="*/ 19 w 46"/>
                <a:gd name="T11" fmla="*/ 18 h 40"/>
                <a:gd name="T12" fmla="*/ 15 w 46"/>
                <a:gd name="T13" fmla="*/ 20 h 40"/>
                <a:gd name="T14" fmla="*/ 12 w 46"/>
                <a:gd name="T15" fmla="*/ 21 h 40"/>
                <a:gd name="T16" fmla="*/ 10 w 46"/>
                <a:gd name="T17" fmla="*/ 20 h 40"/>
                <a:gd name="T18" fmla="*/ 9 w 46"/>
                <a:gd name="T19" fmla="*/ 20 h 40"/>
                <a:gd name="T20" fmla="*/ 7 w 46"/>
                <a:gd name="T21" fmla="*/ 20 h 40"/>
                <a:gd name="T22" fmla="*/ 6 w 46"/>
                <a:gd name="T23" fmla="*/ 21 h 40"/>
                <a:gd name="T24" fmla="*/ 4 w 46"/>
                <a:gd name="T25" fmla="*/ 21 h 40"/>
                <a:gd name="T26" fmla="*/ 2 w 46"/>
                <a:gd name="T27" fmla="*/ 23 h 40"/>
                <a:gd name="T28" fmla="*/ 2 w 46"/>
                <a:gd name="T29" fmla="*/ 24 h 40"/>
                <a:gd name="T30" fmla="*/ 1 w 46"/>
                <a:gd name="T31" fmla="*/ 26 h 40"/>
                <a:gd name="T32" fmla="*/ 0 w 46"/>
                <a:gd name="T33" fmla="*/ 28 h 40"/>
                <a:gd name="T34" fmla="*/ 1 w 46"/>
                <a:gd name="T35" fmla="*/ 32 h 40"/>
                <a:gd name="T36" fmla="*/ 2 w 46"/>
                <a:gd name="T37" fmla="*/ 36 h 40"/>
                <a:gd name="T38" fmla="*/ 4 w 46"/>
                <a:gd name="T39" fmla="*/ 40 h 40"/>
                <a:gd name="T40" fmla="*/ 7 w 46"/>
                <a:gd name="T41" fmla="*/ 40 h 40"/>
                <a:gd name="T42" fmla="*/ 9 w 46"/>
                <a:gd name="T43" fmla="*/ 39 h 40"/>
                <a:gd name="T44" fmla="*/ 11 w 46"/>
                <a:gd name="T45" fmla="*/ 37 h 40"/>
                <a:gd name="T46" fmla="*/ 12 w 46"/>
                <a:gd name="T47" fmla="*/ 36 h 40"/>
                <a:gd name="T48" fmla="*/ 14 w 46"/>
                <a:gd name="T49" fmla="*/ 34 h 40"/>
                <a:gd name="T50" fmla="*/ 16 w 46"/>
                <a:gd name="T51" fmla="*/ 33 h 40"/>
                <a:gd name="T52" fmla="*/ 18 w 46"/>
                <a:gd name="T53" fmla="*/ 31 h 40"/>
                <a:gd name="T54" fmla="*/ 20 w 46"/>
                <a:gd name="T55" fmla="*/ 30 h 40"/>
                <a:gd name="T56" fmla="*/ 21 w 46"/>
                <a:gd name="T57" fmla="*/ 29 h 40"/>
                <a:gd name="T58" fmla="*/ 23 w 46"/>
                <a:gd name="T59" fmla="*/ 29 h 40"/>
                <a:gd name="T60" fmla="*/ 26 w 46"/>
                <a:gd name="T61" fmla="*/ 27 h 40"/>
                <a:gd name="T62" fmla="*/ 29 w 46"/>
                <a:gd name="T63" fmla="*/ 26 h 40"/>
                <a:gd name="T64" fmla="*/ 33 w 46"/>
                <a:gd name="T65" fmla="*/ 25 h 40"/>
                <a:gd name="T66" fmla="*/ 37 w 46"/>
                <a:gd name="T67" fmla="*/ 23 h 40"/>
                <a:gd name="T68" fmla="*/ 41 w 46"/>
                <a:gd name="T69" fmla="*/ 22 h 40"/>
                <a:gd name="T70" fmla="*/ 44 w 46"/>
                <a:gd name="T71" fmla="*/ 21 h 40"/>
                <a:gd name="T72" fmla="*/ 46 w 46"/>
                <a:gd name="T73" fmla="*/ 20 h 40"/>
                <a:gd name="T74" fmla="*/ 44 w 46"/>
                <a:gd name="T75" fmla="*/ 16 h 40"/>
                <a:gd name="T76" fmla="*/ 43 w 46"/>
                <a:gd name="T77" fmla="*/ 10 h 40"/>
                <a:gd name="T78" fmla="*/ 43 w 46"/>
                <a:gd name="T79" fmla="*/ 5 h 40"/>
                <a:gd name="T80" fmla="*/ 43 w 46"/>
                <a:gd name="T8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" h="40">
                  <a:moveTo>
                    <a:pt x="43" y="0"/>
                  </a:moveTo>
                  <a:lnTo>
                    <a:pt x="38" y="4"/>
                  </a:lnTo>
                  <a:lnTo>
                    <a:pt x="34" y="8"/>
                  </a:lnTo>
                  <a:lnTo>
                    <a:pt x="29" y="12"/>
                  </a:lnTo>
                  <a:lnTo>
                    <a:pt x="24" y="15"/>
                  </a:lnTo>
                  <a:lnTo>
                    <a:pt x="19" y="18"/>
                  </a:lnTo>
                  <a:lnTo>
                    <a:pt x="15" y="20"/>
                  </a:lnTo>
                  <a:lnTo>
                    <a:pt x="12" y="21"/>
                  </a:lnTo>
                  <a:lnTo>
                    <a:pt x="10" y="20"/>
                  </a:lnTo>
                  <a:lnTo>
                    <a:pt x="9" y="20"/>
                  </a:lnTo>
                  <a:lnTo>
                    <a:pt x="7" y="20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1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7" y="40"/>
                  </a:lnTo>
                  <a:lnTo>
                    <a:pt x="9" y="39"/>
                  </a:lnTo>
                  <a:lnTo>
                    <a:pt x="11" y="37"/>
                  </a:lnTo>
                  <a:lnTo>
                    <a:pt x="12" y="36"/>
                  </a:lnTo>
                  <a:lnTo>
                    <a:pt x="14" y="34"/>
                  </a:lnTo>
                  <a:lnTo>
                    <a:pt x="16" y="33"/>
                  </a:lnTo>
                  <a:lnTo>
                    <a:pt x="18" y="31"/>
                  </a:lnTo>
                  <a:lnTo>
                    <a:pt x="20" y="30"/>
                  </a:lnTo>
                  <a:lnTo>
                    <a:pt x="21" y="29"/>
                  </a:lnTo>
                  <a:lnTo>
                    <a:pt x="23" y="29"/>
                  </a:lnTo>
                  <a:lnTo>
                    <a:pt x="26" y="27"/>
                  </a:lnTo>
                  <a:lnTo>
                    <a:pt x="29" y="26"/>
                  </a:lnTo>
                  <a:lnTo>
                    <a:pt x="33" y="25"/>
                  </a:lnTo>
                  <a:lnTo>
                    <a:pt x="37" y="23"/>
                  </a:lnTo>
                  <a:lnTo>
                    <a:pt x="41" y="22"/>
                  </a:lnTo>
                  <a:lnTo>
                    <a:pt x="44" y="21"/>
                  </a:lnTo>
                  <a:lnTo>
                    <a:pt x="46" y="20"/>
                  </a:lnTo>
                  <a:lnTo>
                    <a:pt x="44" y="16"/>
                  </a:lnTo>
                  <a:lnTo>
                    <a:pt x="43" y="10"/>
                  </a:lnTo>
                  <a:lnTo>
                    <a:pt x="43" y="5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284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52" name="Freeform 72">
              <a:extLst>
                <a:ext uri="{FF2B5EF4-FFF2-40B4-BE49-F238E27FC236}">
                  <a16:creationId xmlns:a16="http://schemas.microsoft.com/office/drawing/2014/main" id="{5E8B2F74-6BA9-4566-84D7-39C07708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" y="3542"/>
              <a:ext cx="21" cy="46"/>
            </a:xfrm>
            <a:custGeom>
              <a:avLst/>
              <a:gdLst>
                <a:gd name="T0" fmla="*/ 20 w 21"/>
                <a:gd name="T1" fmla="*/ 4 h 46"/>
                <a:gd name="T2" fmla="*/ 19 w 21"/>
                <a:gd name="T3" fmla="*/ 3 h 46"/>
                <a:gd name="T4" fmla="*/ 16 w 21"/>
                <a:gd name="T5" fmla="*/ 2 h 46"/>
                <a:gd name="T6" fmla="*/ 14 w 21"/>
                <a:gd name="T7" fmla="*/ 1 h 46"/>
                <a:gd name="T8" fmla="*/ 11 w 21"/>
                <a:gd name="T9" fmla="*/ 0 h 46"/>
                <a:gd name="T10" fmla="*/ 10 w 21"/>
                <a:gd name="T11" fmla="*/ 0 h 46"/>
                <a:gd name="T12" fmla="*/ 8 w 21"/>
                <a:gd name="T13" fmla="*/ 0 h 46"/>
                <a:gd name="T14" fmla="*/ 7 w 21"/>
                <a:gd name="T15" fmla="*/ 0 h 46"/>
                <a:gd name="T16" fmla="*/ 6 w 21"/>
                <a:gd name="T17" fmla="*/ 1 h 46"/>
                <a:gd name="T18" fmla="*/ 5 w 21"/>
                <a:gd name="T19" fmla="*/ 3 h 46"/>
                <a:gd name="T20" fmla="*/ 5 w 21"/>
                <a:gd name="T21" fmla="*/ 7 h 46"/>
                <a:gd name="T22" fmla="*/ 4 w 21"/>
                <a:gd name="T23" fmla="*/ 11 h 46"/>
                <a:gd name="T24" fmla="*/ 3 w 21"/>
                <a:gd name="T25" fmla="*/ 14 h 46"/>
                <a:gd name="T26" fmla="*/ 1 w 21"/>
                <a:gd name="T27" fmla="*/ 22 h 46"/>
                <a:gd name="T28" fmla="*/ 0 w 21"/>
                <a:gd name="T29" fmla="*/ 29 h 46"/>
                <a:gd name="T30" fmla="*/ 0 w 21"/>
                <a:gd name="T31" fmla="*/ 35 h 46"/>
                <a:gd name="T32" fmla="*/ 0 w 21"/>
                <a:gd name="T33" fmla="*/ 41 h 46"/>
                <a:gd name="T34" fmla="*/ 0 w 21"/>
                <a:gd name="T35" fmla="*/ 43 h 46"/>
                <a:gd name="T36" fmla="*/ 0 w 21"/>
                <a:gd name="T37" fmla="*/ 45 h 46"/>
                <a:gd name="T38" fmla="*/ 1 w 21"/>
                <a:gd name="T39" fmla="*/ 46 h 46"/>
                <a:gd name="T40" fmla="*/ 3 w 21"/>
                <a:gd name="T41" fmla="*/ 46 h 46"/>
                <a:gd name="T42" fmla="*/ 5 w 21"/>
                <a:gd name="T43" fmla="*/ 44 h 46"/>
                <a:gd name="T44" fmla="*/ 7 w 21"/>
                <a:gd name="T45" fmla="*/ 39 h 46"/>
                <a:gd name="T46" fmla="*/ 10 w 21"/>
                <a:gd name="T47" fmla="*/ 34 h 46"/>
                <a:gd name="T48" fmla="*/ 11 w 21"/>
                <a:gd name="T49" fmla="*/ 31 h 46"/>
                <a:gd name="T50" fmla="*/ 12 w 21"/>
                <a:gd name="T51" fmla="*/ 30 h 46"/>
                <a:gd name="T52" fmla="*/ 14 w 21"/>
                <a:gd name="T53" fmla="*/ 28 h 46"/>
                <a:gd name="T54" fmla="*/ 16 w 21"/>
                <a:gd name="T55" fmla="*/ 26 h 46"/>
                <a:gd name="T56" fmla="*/ 17 w 21"/>
                <a:gd name="T57" fmla="*/ 24 h 46"/>
                <a:gd name="T58" fmla="*/ 18 w 21"/>
                <a:gd name="T59" fmla="*/ 24 h 46"/>
                <a:gd name="T60" fmla="*/ 18 w 21"/>
                <a:gd name="T61" fmla="*/ 22 h 46"/>
                <a:gd name="T62" fmla="*/ 17 w 21"/>
                <a:gd name="T63" fmla="*/ 21 h 46"/>
                <a:gd name="T64" fmla="*/ 15 w 21"/>
                <a:gd name="T65" fmla="*/ 20 h 46"/>
                <a:gd name="T66" fmla="*/ 15 w 21"/>
                <a:gd name="T67" fmla="*/ 17 h 46"/>
                <a:gd name="T68" fmla="*/ 16 w 21"/>
                <a:gd name="T69" fmla="*/ 13 h 46"/>
                <a:gd name="T70" fmla="*/ 17 w 21"/>
                <a:gd name="T71" fmla="*/ 10 h 46"/>
                <a:gd name="T72" fmla="*/ 19 w 21"/>
                <a:gd name="T73" fmla="*/ 7 h 46"/>
                <a:gd name="T74" fmla="*/ 20 w 21"/>
                <a:gd name="T75" fmla="*/ 6 h 46"/>
                <a:gd name="T76" fmla="*/ 21 w 21"/>
                <a:gd name="T77" fmla="*/ 6 h 46"/>
                <a:gd name="T78" fmla="*/ 21 w 21"/>
                <a:gd name="T79" fmla="*/ 5 h 46"/>
                <a:gd name="T80" fmla="*/ 21 w 21"/>
                <a:gd name="T81" fmla="*/ 4 h 46"/>
                <a:gd name="T82" fmla="*/ 20 w 21"/>
                <a:gd name="T83" fmla="*/ 4 h 46"/>
                <a:gd name="T84" fmla="*/ 20 w 21"/>
                <a:gd name="T85" fmla="*/ 4 h 46"/>
                <a:gd name="T86" fmla="*/ 20 w 21"/>
                <a:gd name="T87" fmla="*/ 4 h 46"/>
                <a:gd name="T88" fmla="*/ 20 w 21"/>
                <a:gd name="T8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" h="46">
                  <a:moveTo>
                    <a:pt x="20" y="4"/>
                  </a:moveTo>
                  <a:lnTo>
                    <a:pt x="19" y="3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3"/>
                  </a:lnTo>
                  <a:lnTo>
                    <a:pt x="5" y="7"/>
                  </a:lnTo>
                  <a:lnTo>
                    <a:pt x="4" y="11"/>
                  </a:lnTo>
                  <a:lnTo>
                    <a:pt x="3" y="14"/>
                  </a:lnTo>
                  <a:lnTo>
                    <a:pt x="1" y="22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5" y="44"/>
                  </a:lnTo>
                  <a:lnTo>
                    <a:pt x="7" y="39"/>
                  </a:lnTo>
                  <a:lnTo>
                    <a:pt x="10" y="34"/>
                  </a:lnTo>
                  <a:lnTo>
                    <a:pt x="11" y="31"/>
                  </a:lnTo>
                  <a:lnTo>
                    <a:pt x="12" y="30"/>
                  </a:lnTo>
                  <a:lnTo>
                    <a:pt x="14" y="28"/>
                  </a:lnTo>
                  <a:lnTo>
                    <a:pt x="16" y="26"/>
                  </a:lnTo>
                  <a:lnTo>
                    <a:pt x="17" y="24"/>
                  </a:lnTo>
                  <a:lnTo>
                    <a:pt x="18" y="24"/>
                  </a:lnTo>
                  <a:lnTo>
                    <a:pt x="18" y="22"/>
                  </a:lnTo>
                  <a:lnTo>
                    <a:pt x="17" y="21"/>
                  </a:lnTo>
                  <a:lnTo>
                    <a:pt x="15" y="20"/>
                  </a:lnTo>
                  <a:lnTo>
                    <a:pt x="15" y="17"/>
                  </a:lnTo>
                  <a:lnTo>
                    <a:pt x="16" y="13"/>
                  </a:lnTo>
                  <a:lnTo>
                    <a:pt x="17" y="10"/>
                  </a:lnTo>
                  <a:lnTo>
                    <a:pt x="19" y="7"/>
                  </a:lnTo>
                  <a:lnTo>
                    <a:pt x="20" y="6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solidFill>
              <a:srgbClr val="7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53" name="Freeform 73">
              <a:extLst>
                <a:ext uri="{FF2B5EF4-FFF2-40B4-BE49-F238E27FC236}">
                  <a16:creationId xmlns:a16="http://schemas.microsoft.com/office/drawing/2014/main" id="{E6CC03F9-55A2-4760-82BC-C4AF3780B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" y="3542"/>
              <a:ext cx="8" cy="46"/>
            </a:xfrm>
            <a:custGeom>
              <a:avLst/>
              <a:gdLst>
                <a:gd name="T0" fmla="*/ 8 w 8"/>
                <a:gd name="T1" fmla="*/ 1 h 46"/>
                <a:gd name="T2" fmla="*/ 7 w 8"/>
                <a:gd name="T3" fmla="*/ 3 h 46"/>
                <a:gd name="T4" fmla="*/ 7 w 8"/>
                <a:gd name="T5" fmla="*/ 7 h 46"/>
                <a:gd name="T6" fmla="*/ 6 w 8"/>
                <a:gd name="T7" fmla="*/ 11 h 46"/>
                <a:gd name="T8" fmla="*/ 5 w 8"/>
                <a:gd name="T9" fmla="*/ 14 h 46"/>
                <a:gd name="T10" fmla="*/ 3 w 8"/>
                <a:gd name="T11" fmla="*/ 22 h 46"/>
                <a:gd name="T12" fmla="*/ 2 w 8"/>
                <a:gd name="T13" fmla="*/ 29 h 46"/>
                <a:gd name="T14" fmla="*/ 2 w 8"/>
                <a:gd name="T15" fmla="*/ 35 h 46"/>
                <a:gd name="T16" fmla="*/ 2 w 8"/>
                <a:gd name="T17" fmla="*/ 41 h 46"/>
                <a:gd name="T18" fmla="*/ 2 w 8"/>
                <a:gd name="T19" fmla="*/ 42 h 46"/>
                <a:gd name="T20" fmla="*/ 2 w 8"/>
                <a:gd name="T21" fmla="*/ 43 h 46"/>
                <a:gd name="T22" fmla="*/ 2 w 8"/>
                <a:gd name="T23" fmla="*/ 44 h 46"/>
                <a:gd name="T24" fmla="*/ 2 w 8"/>
                <a:gd name="T25" fmla="*/ 45 h 46"/>
                <a:gd name="T26" fmla="*/ 2 w 8"/>
                <a:gd name="T27" fmla="*/ 46 h 46"/>
                <a:gd name="T28" fmla="*/ 2 w 8"/>
                <a:gd name="T29" fmla="*/ 46 h 46"/>
                <a:gd name="T30" fmla="*/ 2 w 8"/>
                <a:gd name="T31" fmla="*/ 46 h 46"/>
                <a:gd name="T32" fmla="*/ 1 w 8"/>
                <a:gd name="T33" fmla="*/ 46 h 46"/>
                <a:gd name="T34" fmla="*/ 1 w 8"/>
                <a:gd name="T35" fmla="*/ 43 h 46"/>
                <a:gd name="T36" fmla="*/ 0 w 8"/>
                <a:gd name="T37" fmla="*/ 37 h 46"/>
                <a:gd name="T38" fmla="*/ 0 w 8"/>
                <a:gd name="T39" fmla="*/ 31 h 46"/>
                <a:gd name="T40" fmla="*/ 1 w 8"/>
                <a:gd name="T41" fmla="*/ 26 h 46"/>
                <a:gd name="T42" fmla="*/ 2 w 8"/>
                <a:gd name="T43" fmla="*/ 22 h 46"/>
                <a:gd name="T44" fmla="*/ 3 w 8"/>
                <a:gd name="T45" fmla="*/ 18 h 46"/>
                <a:gd name="T46" fmla="*/ 4 w 8"/>
                <a:gd name="T47" fmla="*/ 15 h 46"/>
                <a:gd name="T48" fmla="*/ 5 w 8"/>
                <a:gd name="T49" fmla="*/ 14 h 46"/>
                <a:gd name="T50" fmla="*/ 4 w 8"/>
                <a:gd name="T51" fmla="*/ 14 h 46"/>
                <a:gd name="T52" fmla="*/ 4 w 8"/>
                <a:gd name="T53" fmla="*/ 14 h 46"/>
                <a:gd name="T54" fmla="*/ 3 w 8"/>
                <a:gd name="T55" fmla="*/ 14 h 46"/>
                <a:gd name="T56" fmla="*/ 3 w 8"/>
                <a:gd name="T57" fmla="*/ 13 h 46"/>
                <a:gd name="T58" fmla="*/ 3 w 8"/>
                <a:gd name="T59" fmla="*/ 12 h 46"/>
                <a:gd name="T60" fmla="*/ 3 w 8"/>
                <a:gd name="T61" fmla="*/ 8 h 46"/>
                <a:gd name="T62" fmla="*/ 4 w 8"/>
                <a:gd name="T63" fmla="*/ 4 h 46"/>
                <a:gd name="T64" fmla="*/ 5 w 8"/>
                <a:gd name="T65" fmla="*/ 0 h 46"/>
                <a:gd name="T66" fmla="*/ 6 w 8"/>
                <a:gd name="T67" fmla="*/ 0 h 46"/>
                <a:gd name="T68" fmla="*/ 7 w 8"/>
                <a:gd name="T69" fmla="*/ 0 h 46"/>
                <a:gd name="T70" fmla="*/ 8 w 8"/>
                <a:gd name="T71" fmla="*/ 0 h 46"/>
                <a:gd name="T72" fmla="*/ 8 w 8"/>
                <a:gd name="T73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" h="46">
                  <a:moveTo>
                    <a:pt x="8" y="1"/>
                  </a:moveTo>
                  <a:lnTo>
                    <a:pt x="7" y="3"/>
                  </a:lnTo>
                  <a:lnTo>
                    <a:pt x="7" y="7"/>
                  </a:lnTo>
                  <a:lnTo>
                    <a:pt x="6" y="11"/>
                  </a:lnTo>
                  <a:lnTo>
                    <a:pt x="5" y="14"/>
                  </a:lnTo>
                  <a:lnTo>
                    <a:pt x="3" y="22"/>
                  </a:lnTo>
                  <a:lnTo>
                    <a:pt x="2" y="29"/>
                  </a:lnTo>
                  <a:lnTo>
                    <a:pt x="2" y="35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1" y="26"/>
                  </a:lnTo>
                  <a:lnTo>
                    <a:pt x="2" y="22"/>
                  </a:lnTo>
                  <a:lnTo>
                    <a:pt x="3" y="18"/>
                  </a:lnTo>
                  <a:lnTo>
                    <a:pt x="4" y="15"/>
                  </a:lnTo>
                  <a:lnTo>
                    <a:pt x="5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8"/>
                  </a:lnTo>
                  <a:lnTo>
                    <a:pt x="4" y="4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54" name="Freeform 74">
              <a:extLst>
                <a:ext uri="{FF2B5EF4-FFF2-40B4-BE49-F238E27FC236}">
                  <a16:creationId xmlns:a16="http://schemas.microsoft.com/office/drawing/2014/main" id="{EBE3440D-D7F0-4DF6-9FCF-FBD2640F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" y="3426"/>
              <a:ext cx="127" cy="143"/>
            </a:xfrm>
            <a:custGeom>
              <a:avLst/>
              <a:gdLst>
                <a:gd name="T0" fmla="*/ 0 w 127"/>
                <a:gd name="T1" fmla="*/ 119 h 143"/>
                <a:gd name="T2" fmla="*/ 2 w 127"/>
                <a:gd name="T3" fmla="*/ 127 h 143"/>
                <a:gd name="T4" fmla="*/ 5 w 127"/>
                <a:gd name="T5" fmla="*/ 135 h 143"/>
                <a:gd name="T6" fmla="*/ 9 w 127"/>
                <a:gd name="T7" fmla="*/ 142 h 143"/>
                <a:gd name="T8" fmla="*/ 13 w 127"/>
                <a:gd name="T9" fmla="*/ 142 h 143"/>
                <a:gd name="T10" fmla="*/ 19 w 127"/>
                <a:gd name="T11" fmla="*/ 138 h 143"/>
                <a:gd name="T12" fmla="*/ 29 w 127"/>
                <a:gd name="T13" fmla="*/ 132 h 143"/>
                <a:gd name="T14" fmla="*/ 42 w 127"/>
                <a:gd name="T15" fmla="*/ 126 h 143"/>
                <a:gd name="T16" fmla="*/ 52 w 127"/>
                <a:gd name="T17" fmla="*/ 122 h 143"/>
                <a:gd name="T18" fmla="*/ 59 w 127"/>
                <a:gd name="T19" fmla="*/ 118 h 143"/>
                <a:gd name="T20" fmla="*/ 65 w 127"/>
                <a:gd name="T21" fmla="*/ 113 h 143"/>
                <a:gd name="T22" fmla="*/ 71 w 127"/>
                <a:gd name="T23" fmla="*/ 110 h 143"/>
                <a:gd name="T24" fmla="*/ 76 w 127"/>
                <a:gd name="T25" fmla="*/ 109 h 143"/>
                <a:gd name="T26" fmla="*/ 81 w 127"/>
                <a:gd name="T27" fmla="*/ 108 h 143"/>
                <a:gd name="T28" fmla="*/ 87 w 127"/>
                <a:gd name="T29" fmla="*/ 106 h 143"/>
                <a:gd name="T30" fmla="*/ 92 w 127"/>
                <a:gd name="T31" fmla="*/ 102 h 143"/>
                <a:gd name="T32" fmla="*/ 99 w 127"/>
                <a:gd name="T33" fmla="*/ 91 h 143"/>
                <a:gd name="T34" fmla="*/ 110 w 127"/>
                <a:gd name="T35" fmla="*/ 71 h 143"/>
                <a:gd name="T36" fmla="*/ 121 w 127"/>
                <a:gd name="T37" fmla="*/ 50 h 143"/>
                <a:gd name="T38" fmla="*/ 127 w 127"/>
                <a:gd name="T39" fmla="*/ 29 h 143"/>
                <a:gd name="T40" fmla="*/ 126 w 127"/>
                <a:gd name="T41" fmla="*/ 15 h 143"/>
                <a:gd name="T42" fmla="*/ 124 w 127"/>
                <a:gd name="T43" fmla="*/ 7 h 143"/>
                <a:gd name="T44" fmla="*/ 119 w 127"/>
                <a:gd name="T45" fmla="*/ 2 h 143"/>
                <a:gd name="T46" fmla="*/ 111 w 127"/>
                <a:gd name="T47" fmla="*/ 0 h 143"/>
                <a:gd name="T48" fmla="*/ 101 w 127"/>
                <a:gd name="T49" fmla="*/ 1 h 143"/>
                <a:gd name="T50" fmla="*/ 96 w 127"/>
                <a:gd name="T51" fmla="*/ 3 h 143"/>
                <a:gd name="T52" fmla="*/ 92 w 127"/>
                <a:gd name="T53" fmla="*/ 8 h 143"/>
                <a:gd name="T54" fmla="*/ 89 w 127"/>
                <a:gd name="T55" fmla="*/ 16 h 143"/>
                <a:gd name="T56" fmla="*/ 86 w 127"/>
                <a:gd name="T57" fmla="*/ 27 h 143"/>
                <a:gd name="T58" fmla="*/ 82 w 127"/>
                <a:gd name="T59" fmla="*/ 40 h 143"/>
                <a:gd name="T60" fmla="*/ 80 w 127"/>
                <a:gd name="T61" fmla="*/ 49 h 143"/>
                <a:gd name="T62" fmla="*/ 77 w 127"/>
                <a:gd name="T63" fmla="*/ 65 h 143"/>
                <a:gd name="T64" fmla="*/ 74 w 127"/>
                <a:gd name="T65" fmla="*/ 73 h 143"/>
                <a:gd name="T66" fmla="*/ 71 w 127"/>
                <a:gd name="T67" fmla="*/ 76 h 143"/>
                <a:gd name="T68" fmla="*/ 73 w 127"/>
                <a:gd name="T69" fmla="*/ 78 h 143"/>
                <a:gd name="T70" fmla="*/ 74 w 127"/>
                <a:gd name="T71" fmla="*/ 83 h 143"/>
                <a:gd name="T72" fmla="*/ 73 w 127"/>
                <a:gd name="T73" fmla="*/ 83 h 143"/>
                <a:gd name="T74" fmla="*/ 70 w 127"/>
                <a:gd name="T75" fmla="*/ 81 h 143"/>
                <a:gd name="T76" fmla="*/ 68 w 127"/>
                <a:gd name="T77" fmla="*/ 81 h 143"/>
                <a:gd name="T78" fmla="*/ 68 w 127"/>
                <a:gd name="T79" fmla="*/ 83 h 143"/>
                <a:gd name="T80" fmla="*/ 67 w 127"/>
                <a:gd name="T81" fmla="*/ 83 h 143"/>
                <a:gd name="T82" fmla="*/ 65 w 127"/>
                <a:gd name="T83" fmla="*/ 82 h 143"/>
                <a:gd name="T84" fmla="*/ 62 w 127"/>
                <a:gd name="T85" fmla="*/ 83 h 143"/>
                <a:gd name="T86" fmla="*/ 58 w 127"/>
                <a:gd name="T87" fmla="*/ 85 h 143"/>
                <a:gd name="T88" fmla="*/ 52 w 127"/>
                <a:gd name="T89" fmla="*/ 87 h 143"/>
                <a:gd name="T90" fmla="*/ 47 w 127"/>
                <a:gd name="T91" fmla="*/ 90 h 143"/>
                <a:gd name="T92" fmla="*/ 44 w 127"/>
                <a:gd name="T93" fmla="*/ 91 h 143"/>
                <a:gd name="T94" fmla="*/ 42 w 127"/>
                <a:gd name="T95" fmla="*/ 91 h 143"/>
                <a:gd name="T96" fmla="*/ 39 w 127"/>
                <a:gd name="T97" fmla="*/ 92 h 143"/>
                <a:gd name="T98" fmla="*/ 36 w 127"/>
                <a:gd name="T99" fmla="*/ 94 h 143"/>
                <a:gd name="T100" fmla="*/ 31 w 127"/>
                <a:gd name="T101" fmla="*/ 98 h 143"/>
                <a:gd name="T102" fmla="*/ 20 w 127"/>
                <a:gd name="T103" fmla="*/ 106 h 143"/>
                <a:gd name="T104" fmla="*/ 10 w 127"/>
                <a:gd name="T105" fmla="*/ 112 h 143"/>
                <a:gd name="T106" fmla="*/ 3 w 127"/>
                <a:gd name="T107" fmla="*/ 115 h 143"/>
                <a:gd name="T108" fmla="*/ 0 w 127"/>
                <a:gd name="T109" fmla="*/ 116 h 143"/>
                <a:gd name="T110" fmla="*/ 0 w 127"/>
                <a:gd name="T111" fmla="*/ 11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7" h="143">
                  <a:moveTo>
                    <a:pt x="0" y="118"/>
                  </a:moveTo>
                  <a:lnTo>
                    <a:pt x="0" y="119"/>
                  </a:lnTo>
                  <a:lnTo>
                    <a:pt x="1" y="122"/>
                  </a:lnTo>
                  <a:lnTo>
                    <a:pt x="2" y="127"/>
                  </a:lnTo>
                  <a:lnTo>
                    <a:pt x="3" y="131"/>
                  </a:lnTo>
                  <a:lnTo>
                    <a:pt x="5" y="135"/>
                  </a:lnTo>
                  <a:lnTo>
                    <a:pt x="7" y="139"/>
                  </a:lnTo>
                  <a:lnTo>
                    <a:pt x="9" y="142"/>
                  </a:lnTo>
                  <a:lnTo>
                    <a:pt x="12" y="143"/>
                  </a:lnTo>
                  <a:lnTo>
                    <a:pt x="13" y="142"/>
                  </a:lnTo>
                  <a:lnTo>
                    <a:pt x="15" y="140"/>
                  </a:lnTo>
                  <a:lnTo>
                    <a:pt x="19" y="138"/>
                  </a:lnTo>
                  <a:lnTo>
                    <a:pt x="23" y="135"/>
                  </a:lnTo>
                  <a:lnTo>
                    <a:pt x="29" y="132"/>
                  </a:lnTo>
                  <a:lnTo>
                    <a:pt x="35" y="129"/>
                  </a:lnTo>
                  <a:lnTo>
                    <a:pt x="42" y="126"/>
                  </a:lnTo>
                  <a:lnTo>
                    <a:pt x="50" y="123"/>
                  </a:lnTo>
                  <a:lnTo>
                    <a:pt x="52" y="122"/>
                  </a:lnTo>
                  <a:lnTo>
                    <a:pt x="56" y="120"/>
                  </a:lnTo>
                  <a:lnTo>
                    <a:pt x="59" y="118"/>
                  </a:lnTo>
                  <a:lnTo>
                    <a:pt x="62" y="116"/>
                  </a:lnTo>
                  <a:lnTo>
                    <a:pt x="65" y="113"/>
                  </a:lnTo>
                  <a:lnTo>
                    <a:pt x="68" y="112"/>
                  </a:lnTo>
                  <a:lnTo>
                    <a:pt x="71" y="110"/>
                  </a:lnTo>
                  <a:lnTo>
                    <a:pt x="74" y="109"/>
                  </a:lnTo>
                  <a:lnTo>
                    <a:pt x="76" y="109"/>
                  </a:lnTo>
                  <a:lnTo>
                    <a:pt x="79" y="109"/>
                  </a:lnTo>
                  <a:lnTo>
                    <a:pt x="81" y="108"/>
                  </a:lnTo>
                  <a:lnTo>
                    <a:pt x="84" y="107"/>
                  </a:lnTo>
                  <a:lnTo>
                    <a:pt x="87" y="106"/>
                  </a:lnTo>
                  <a:lnTo>
                    <a:pt x="89" y="104"/>
                  </a:lnTo>
                  <a:lnTo>
                    <a:pt x="92" y="102"/>
                  </a:lnTo>
                  <a:lnTo>
                    <a:pt x="94" y="99"/>
                  </a:lnTo>
                  <a:lnTo>
                    <a:pt x="99" y="91"/>
                  </a:lnTo>
                  <a:lnTo>
                    <a:pt x="105" y="81"/>
                  </a:lnTo>
                  <a:lnTo>
                    <a:pt x="110" y="71"/>
                  </a:lnTo>
                  <a:lnTo>
                    <a:pt x="116" y="61"/>
                  </a:lnTo>
                  <a:lnTo>
                    <a:pt x="121" y="50"/>
                  </a:lnTo>
                  <a:lnTo>
                    <a:pt x="124" y="39"/>
                  </a:lnTo>
                  <a:lnTo>
                    <a:pt x="127" y="29"/>
                  </a:lnTo>
                  <a:lnTo>
                    <a:pt x="127" y="19"/>
                  </a:lnTo>
                  <a:lnTo>
                    <a:pt x="126" y="15"/>
                  </a:lnTo>
                  <a:lnTo>
                    <a:pt x="125" y="11"/>
                  </a:lnTo>
                  <a:lnTo>
                    <a:pt x="124" y="7"/>
                  </a:lnTo>
                  <a:lnTo>
                    <a:pt x="122" y="4"/>
                  </a:lnTo>
                  <a:lnTo>
                    <a:pt x="119" y="2"/>
                  </a:lnTo>
                  <a:lnTo>
                    <a:pt x="116" y="1"/>
                  </a:lnTo>
                  <a:lnTo>
                    <a:pt x="111" y="0"/>
                  </a:lnTo>
                  <a:lnTo>
                    <a:pt x="105" y="0"/>
                  </a:lnTo>
                  <a:lnTo>
                    <a:pt x="101" y="1"/>
                  </a:lnTo>
                  <a:lnTo>
                    <a:pt x="98" y="2"/>
                  </a:lnTo>
                  <a:lnTo>
                    <a:pt x="96" y="3"/>
                  </a:lnTo>
                  <a:lnTo>
                    <a:pt x="93" y="5"/>
                  </a:lnTo>
                  <a:lnTo>
                    <a:pt x="92" y="8"/>
                  </a:lnTo>
                  <a:lnTo>
                    <a:pt x="90" y="11"/>
                  </a:lnTo>
                  <a:lnTo>
                    <a:pt x="89" y="16"/>
                  </a:lnTo>
                  <a:lnTo>
                    <a:pt x="88" y="21"/>
                  </a:lnTo>
                  <a:lnTo>
                    <a:pt x="86" y="27"/>
                  </a:lnTo>
                  <a:lnTo>
                    <a:pt x="84" y="34"/>
                  </a:lnTo>
                  <a:lnTo>
                    <a:pt x="82" y="40"/>
                  </a:lnTo>
                  <a:lnTo>
                    <a:pt x="81" y="44"/>
                  </a:lnTo>
                  <a:lnTo>
                    <a:pt x="80" y="49"/>
                  </a:lnTo>
                  <a:lnTo>
                    <a:pt x="79" y="57"/>
                  </a:lnTo>
                  <a:lnTo>
                    <a:pt x="77" y="65"/>
                  </a:lnTo>
                  <a:lnTo>
                    <a:pt x="75" y="70"/>
                  </a:lnTo>
                  <a:lnTo>
                    <a:pt x="74" y="73"/>
                  </a:lnTo>
                  <a:lnTo>
                    <a:pt x="72" y="74"/>
                  </a:lnTo>
                  <a:lnTo>
                    <a:pt x="71" y="76"/>
                  </a:lnTo>
                  <a:lnTo>
                    <a:pt x="72" y="77"/>
                  </a:lnTo>
                  <a:lnTo>
                    <a:pt x="73" y="78"/>
                  </a:lnTo>
                  <a:lnTo>
                    <a:pt x="74" y="81"/>
                  </a:lnTo>
                  <a:lnTo>
                    <a:pt x="74" y="83"/>
                  </a:lnTo>
                  <a:lnTo>
                    <a:pt x="74" y="83"/>
                  </a:lnTo>
                  <a:lnTo>
                    <a:pt x="73" y="83"/>
                  </a:lnTo>
                  <a:lnTo>
                    <a:pt x="72" y="82"/>
                  </a:lnTo>
                  <a:lnTo>
                    <a:pt x="70" y="81"/>
                  </a:lnTo>
                  <a:lnTo>
                    <a:pt x="69" y="80"/>
                  </a:lnTo>
                  <a:lnTo>
                    <a:pt x="68" y="81"/>
                  </a:lnTo>
                  <a:lnTo>
                    <a:pt x="68" y="82"/>
                  </a:lnTo>
                  <a:lnTo>
                    <a:pt x="68" y="83"/>
                  </a:lnTo>
                  <a:lnTo>
                    <a:pt x="68" y="83"/>
                  </a:lnTo>
                  <a:lnTo>
                    <a:pt x="67" y="83"/>
                  </a:lnTo>
                  <a:lnTo>
                    <a:pt x="66" y="83"/>
                  </a:lnTo>
                  <a:lnTo>
                    <a:pt x="65" y="82"/>
                  </a:lnTo>
                  <a:lnTo>
                    <a:pt x="64" y="82"/>
                  </a:lnTo>
                  <a:lnTo>
                    <a:pt x="62" y="83"/>
                  </a:lnTo>
                  <a:lnTo>
                    <a:pt x="61" y="84"/>
                  </a:lnTo>
                  <a:lnTo>
                    <a:pt x="58" y="85"/>
                  </a:lnTo>
                  <a:lnTo>
                    <a:pt x="55" y="86"/>
                  </a:lnTo>
                  <a:lnTo>
                    <a:pt x="52" y="87"/>
                  </a:lnTo>
                  <a:lnTo>
                    <a:pt x="49" y="89"/>
                  </a:lnTo>
                  <a:lnTo>
                    <a:pt x="47" y="90"/>
                  </a:lnTo>
                  <a:lnTo>
                    <a:pt x="46" y="90"/>
                  </a:lnTo>
                  <a:lnTo>
                    <a:pt x="44" y="91"/>
                  </a:lnTo>
                  <a:lnTo>
                    <a:pt x="43" y="91"/>
                  </a:lnTo>
                  <a:lnTo>
                    <a:pt x="42" y="91"/>
                  </a:lnTo>
                  <a:lnTo>
                    <a:pt x="40" y="92"/>
                  </a:lnTo>
                  <a:lnTo>
                    <a:pt x="39" y="92"/>
                  </a:lnTo>
                  <a:lnTo>
                    <a:pt x="38" y="93"/>
                  </a:lnTo>
                  <a:lnTo>
                    <a:pt x="36" y="94"/>
                  </a:lnTo>
                  <a:lnTo>
                    <a:pt x="35" y="95"/>
                  </a:lnTo>
                  <a:lnTo>
                    <a:pt x="31" y="98"/>
                  </a:lnTo>
                  <a:lnTo>
                    <a:pt x="26" y="102"/>
                  </a:lnTo>
                  <a:lnTo>
                    <a:pt x="20" y="106"/>
                  </a:lnTo>
                  <a:lnTo>
                    <a:pt x="15" y="109"/>
                  </a:lnTo>
                  <a:lnTo>
                    <a:pt x="10" y="112"/>
                  </a:lnTo>
                  <a:lnTo>
                    <a:pt x="6" y="114"/>
                  </a:lnTo>
                  <a:lnTo>
                    <a:pt x="3" y="115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55" name="Freeform 75">
              <a:extLst>
                <a:ext uri="{FF2B5EF4-FFF2-40B4-BE49-F238E27FC236}">
                  <a16:creationId xmlns:a16="http://schemas.microsoft.com/office/drawing/2014/main" id="{EBFE41E3-8E79-4924-A144-A709A39E2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" y="3259"/>
              <a:ext cx="34" cy="67"/>
            </a:xfrm>
            <a:custGeom>
              <a:avLst/>
              <a:gdLst>
                <a:gd name="T0" fmla="*/ 12 w 34"/>
                <a:gd name="T1" fmla="*/ 1 h 67"/>
                <a:gd name="T2" fmla="*/ 17 w 34"/>
                <a:gd name="T3" fmla="*/ 0 h 67"/>
                <a:gd name="T4" fmla="*/ 22 w 34"/>
                <a:gd name="T5" fmla="*/ 0 h 67"/>
                <a:gd name="T6" fmla="*/ 27 w 34"/>
                <a:gd name="T7" fmla="*/ 3 h 67"/>
                <a:gd name="T8" fmla="*/ 32 w 34"/>
                <a:gd name="T9" fmla="*/ 9 h 67"/>
                <a:gd name="T10" fmla="*/ 33 w 34"/>
                <a:gd name="T11" fmla="*/ 13 h 67"/>
                <a:gd name="T12" fmla="*/ 33 w 34"/>
                <a:gd name="T13" fmla="*/ 15 h 67"/>
                <a:gd name="T14" fmla="*/ 34 w 34"/>
                <a:gd name="T15" fmla="*/ 18 h 67"/>
                <a:gd name="T16" fmla="*/ 34 w 34"/>
                <a:gd name="T17" fmla="*/ 21 h 67"/>
                <a:gd name="T18" fmla="*/ 34 w 34"/>
                <a:gd name="T19" fmla="*/ 25 h 67"/>
                <a:gd name="T20" fmla="*/ 33 w 34"/>
                <a:gd name="T21" fmla="*/ 27 h 67"/>
                <a:gd name="T22" fmla="*/ 33 w 34"/>
                <a:gd name="T23" fmla="*/ 30 h 67"/>
                <a:gd name="T24" fmla="*/ 33 w 34"/>
                <a:gd name="T25" fmla="*/ 32 h 67"/>
                <a:gd name="T26" fmla="*/ 33 w 34"/>
                <a:gd name="T27" fmla="*/ 35 h 67"/>
                <a:gd name="T28" fmla="*/ 32 w 34"/>
                <a:gd name="T29" fmla="*/ 37 h 67"/>
                <a:gd name="T30" fmla="*/ 31 w 34"/>
                <a:gd name="T31" fmla="*/ 39 h 67"/>
                <a:gd name="T32" fmla="*/ 30 w 34"/>
                <a:gd name="T33" fmla="*/ 41 h 67"/>
                <a:gd name="T34" fmla="*/ 29 w 34"/>
                <a:gd name="T35" fmla="*/ 43 h 67"/>
                <a:gd name="T36" fmla="*/ 29 w 34"/>
                <a:gd name="T37" fmla="*/ 44 h 67"/>
                <a:gd name="T38" fmla="*/ 29 w 34"/>
                <a:gd name="T39" fmla="*/ 45 h 67"/>
                <a:gd name="T40" fmla="*/ 28 w 34"/>
                <a:gd name="T41" fmla="*/ 47 h 67"/>
                <a:gd name="T42" fmla="*/ 24 w 34"/>
                <a:gd name="T43" fmla="*/ 49 h 67"/>
                <a:gd name="T44" fmla="*/ 21 w 34"/>
                <a:gd name="T45" fmla="*/ 52 h 67"/>
                <a:gd name="T46" fmla="*/ 20 w 34"/>
                <a:gd name="T47" fmla="*/ 57 h 67"/>
                <a:gd name="T48" fmla="*/ 17 w 34"/>
                <a:gd name="T49" fmla="*/ 63 h 67"/>
                <a:gd name="T50" fmla="*/ 13 w 34"/>
                <a:gd name="T51" fmla="*/ 66 h 67"/>
                <a:gd name="T52" fmla="*/ 8 w 34"/>
                <a:gd name="T53" fmla="*/ 67 h 67"/>
                <a:gd name="T54" fmla="*/ 4 w 34"/>
                <a:gd name="T55" fmla="*/ 66 h 67"/>
                <a:gd name="T56" fmla="*/ 1 w 34"/>
                <a:gd name="T57" fmla="*/ 62 h 67"/>
                <a:gd name="T58" fmla="*/ 0 w 34"/>
                <a:gd name="T59" fmla="*/ 58 h 67"/>
                <a:gd name="T60" fmla="*/ 1 w 34"/>
                <a:gd name="T61" fmla="*/ 53 h 67"/>
                <a:gd name="T62" fmla="*/ 2 w 34"/>
                <a:gd name="T63" fmla="*/ 44 h 67"/>
                <a:gd name="T64" fmla="*/ 2 w 34"/>
                <a:gd name="T65" fmla="*/ 35 h 67"/>
                <a:gd name="T66" fmla="*/ 2 w 34"/>
                <a:gd name="T67" fmla="*/ 22 h 67"/>
                <a:gd name="T68" fmla="*/ 3 w 34"/>
                <a:gd name="T69" fmla="*/ 12 h 67"/>
                <a:gd name="T70" fmla="*/ 7 w 34"/>
                <a:gd name="T71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67">
                  <a:moveTo>
                    <a:pt x="10" y="2"/>
                  </a:moveTo>
                  <a:lnTo>
                    <a:pt x="12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7" y="3"/>
                  </a:lnTo>
                  <a:lnTo>
                    <a:pt x="29" y="5"/>
                  </a:lnTo>
                  <a:lnTo>
                    <a:pt x="32" y="9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4"/>
                  </a:lnTo>
                  <a:lnTo>
                    <a:pt x="33" y="15"/>
                  </a:lnTo>
                  <a:lnTo>
                    <a:pt x="33" y="16"/>
                  </a:lnTo>
                  <a:lnTo>
                    <a:pt x="34" y="18"/>
                  </a:lnTo>
                  <a:lnTo>
                    <a:pt x="34" y="19"/>
                  </a:lnTo>
                  <a:lnTo>
                    <a:pt x="34" y="21"/>
                  </a:lnTo>
                  <a:lnTo>
                    <a:pt x="34" y="23"/>
                  </a:lnTo>
                  <a:lnTo>
                    <a:pt x="34" y="25"/>
                  </a:lnTo>
                  <a:lnTo>
                    <a:pt x="34" y="27"/>
                  </a:lnTo>
                  <a:lnTo>
                    <a:pt x="33" y="27"/>
                  </a:lnTo>
                  <a:lnTo>
                    <a:pt x="33" y="28"/>
                  </a:lnTo>
                  <a:lnTo>
                    <a:pt x="33" y="30"/>
                  </a:lnTo>
                  <a:lnTo>
                    <a:pt x="33" y="31"/>
                  </a:lnTo>
                  <a:lnTo>
                    <a:pt x="33" y="32"/>
                  </a:lnTo>
                  <a:lnTo>
                    <a:pt x="33" y="33"/>
                  </a:lnTo>
                  <a:lnTo>
                    <a:pt x="33" y="35"/>
                  </a:lnTo>
                  <a:lnTo>
                    <a:pt x="32" y="36"/>
                  </a:lnTo>
                  <a:lnTo>
                    <a:pt x="32" y="37"/>
                  </a:lnTo>
                  <a:lnTo>
                    <a:pt x="31" y="38"/>
                  </a:lnTo>
                  <a:lnTo>
                    <a:pt x="31" y="39"/>
                  </a:lnTo>
                  <a:lnTo>
                    <a:pt x="31" y="40"/>
                  </a:lnTo>
                  <a:lnTo>
                    <a:pt x="30" y="41"/>
                  </a:lnTo>
                  <a:lnTo>
                    <a:pt x="30" y="42"/>
                  </a:lnTo>
                  <a:lnTo>
                    <a:pt x="29" y="43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29" y="44"/>
                  </a:lnTo>
                  <a:lnTo>
                    <a:pt x="29" y="45"/>
                  </a:lnTo>
                  <a:lnTo>
                    <a:pt x="29" y="46"/>
                  </a:lnTo>
                  <a:lnTo>
                    <a:pt x="28" y="47"/>
                  </a:lnTo>
                  <a:lnTo>
                    <a:pt x="26" y="48"/>
                  </a:lnTo>
                  <a:lnTo>
                    <a:pt x="24" y="49"/>
                  </a:lnTo>
                  <a:lnTo>
                    <a:pt x="22" y="49"/>
                  </a:lnTo>
                  <a:lnTo>
                    <a:pt x="21" y="52"/>
                  </a:lnTo>
                  <a:lnTo>
                    <a:pt x="21" y="54"/>
                  </a:lnTo>
                  <a:lnTo>
                    <a:pt x="20" y="57"/>
                  </a:lnTo>
                  <a:lnTo>
                    <a:pt x="19" y="60"/>
                  </a:lnTo>
                  <a:lnTo>
                    <a:pt x="17" y="63"/>
                  </a:lnTo>
                  <a:lnTo>
                    <a:pt x="15" y="65"/>
                  </a:lnTo>
                  <a:lnTo>
                    <a:pt x="13" y="66"/>
                  </a:lnTo>
                  <a:lnTo>
                    <a:pt x="11" y="67"/>
                  </a:lnTo>
                  <a:lnTo>
                    <a:pt x="8" y="67"/>
                  </a:lnTo>
                  <a:lnTo>
                    <a:pt x="6" y="66"/>
                  </a:lnTo>
                  <a:lnTo>
                    <a:pt x="4" y="66"/>
                  </a:lnTo>
                  <a:lnTo>
                    <a:pt x="2" y="64"/>
                  </a:lnTo>
                  <a:lnTo>
                    <a:pt x="1" y="62"/>
                  </a:lnTo>
                  <a:lnTo>
                    <a:pt x="0" y="61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1" y="53"/>
                  </a:lnTo>
                  <a:lnTo>
                    <a:pt x="2" y="48"/>
                  </a:lnTo>
                  <a:lnTo>
                    <a:pt x="2" y="44"/>
                  </a:lnTo>
                  <a:lnTo>
                    <a:pt x="2" y="40"/>
                  </a:lnTo>
                  <a:lnTo>
                    <a:pt x="2" y="35"/>
                  </a:lnTo>
                  <a:lnTo>
                    <a:pt x="2" y="29"/>
                  </a:lnTo>
                  <a:lnTo>
                    <a:pt x="2" y="22"/>
                  </a:lnTo>
                  <a:lnTo>
                    <a:pt x="2" y="17"/>
                  </a:lnTo>
                  <a:lnTo>
                    <a:pt x="3" y="12"/>
                  </a:lnTo>
                  <a:lnTo>
                    <a:pt x="4" y="8"/>
                  </a:lnTo>
                  <a:lnTo>
                    <a:pt x="7" y="5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56" name="Freeform 76">
              <a:extLst>
                <a:ext uri="{FF2B5EF4-FFF2-40B4-BE49-F238E27FC236}">
                  <a16:creationId xmlns:a16="http://schemas.microsoft.com/office/drawing/2014/main" id="{462B2257-6DD2-4746-9890-B6090119F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" y="3263"/>
              <a:ext cx="5" cy="5"/>
            </a:xfrm>
            <a:custGeom>
              <a:avLst/>
              <a:gdLst>
                <a:gd name="T0" fmla="*/ 2 w 5"/>
                <a:gd name="T1" fmla="*/ 5 h 5"/>
                <a:gd name="T2" fmla="*/ 3 w 5"/>
                <a:gd name="T3" fmla="*/ 5 h 5"/>
                <a:gd name="T4" fmla="*/ 4 w 5"/>
                <a:gd name="T5" fmla="*/ 5 h 5"/>
                <a:gd name="T6" fmla="*/ 5 w 5"/>
                <a:gd name="T7" fmla="*/ 4 h 5"/>
                <a:gd name="T8" fmla="*/ 5 w 5"/>
                <a:gd name="T9" fmla="*/ 3 h 5"/>
                <a:gd name="T10" fmla="*/ 5 w 5"/>
                <a:gd name="T11" fmla="*/ 2 h 5"/>
                <a:gd name="T12" fmla="*/ 5 w 5"/>
                <a:gd name="T13" fmla="*/ 1 h 5"/>
                <a:gd name="T14" fmla="*/ 4 w 5"/>
                <a:gd name="T15" fmla="*/ 0 h 5"/>
                <a:gd name="T16" fmla="*/ 3 w 5"/>
                <a:gd name="T17" fmla="*/ 0 h 5"/>
                <a:gd name="T18" fmla="*/ 2 w 5"/>
                <a:gd name="T19" fmla="*/ 0 h 5"/>
                <a:gd name="T20" fmla="*/ 1 w 5"/>
                <a:gd name="T21" fmla="*/ 0 h 5"/>
                <a:gd name="T22" fmla="*/ 1 w 5"/>
                <a:gd name="T23" fmla="*/ 1 h 5"/>
                <a:gd name="T24" fmla="*/ 0 w 5"/>
                <a:gd name="T25" fmla="*/ 2 h 5"/>
                <a:gd name="T26" fmla="*/ 0 w 5"/>
                <a:gd name="T27" fmla="*/ 3 h 5"/>
                <a:gd name="T28" fmla="*/ 1 w 5"/>
                <a:gd name="T29" fmla="*/ 4 h 5"/>
                <a:gd name="T30" fmla="*/ 1 w 5"/>
                <a:gd name="T31" fmla="*/ 5 h 5"/>
                <a:gd name="T32" fmla="*/ 2 w 5"/>
                <a:gd name="T3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3" y="5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57" name="Freeform 77">
              <a:extLst>
                <a:ext uri="{FF2B5EF4-FFF2-40B4-BE49-F238E27FC236}">
                  <a16:creationId xmlns:a16="http://schemas.microsoft.com/office/drawing/2014/main" id="{C3CA42E7-5D86-49A5-A8E2-040CADFB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" y="3310"/>
              <a:ext cx="5" cy="5"/>
            </a:xfrm>
            <a:custGeom>
              <a:avLst/>
              <a:gdLst>
                <a:gd name="T0" fmla="*/ 2 w 5"/>
                <a:gd name="T1" fmla="*/ 5 h 5"/>
                <a:gd name="T2" fmla="*/ 3 w 5"/>
                <a:gd name="T3" fmla="*/ 5 h 5"/>
                <a:gd name="T4" fmla="*/ 4 w 5"/>
                <a:gd name="T5" fmla="*/ 4 h 5"/>
                <a:gd name="T6" fmla="*/ 4 w 5"/>
                <a:gd name="T7" fmla="*/ 3 h 5"/>
                <a:gd name="T8" fmla="*/ 5 w 5"/>
                <a:gd name="T9" fmla="*/ 2 h 5"/>
                <a:gd name="T10" fmla="*/ 5 w 5"/>
                <a:gd name="T11" fmla="*/ 2 h 5"/>
                <a:gd name="T12" fmla="*/ 4 w 5"/>
                <a:gd name="T13" fmla="*/ 1 h 5"/>
                <a:gd name="T14" fmla="*/ 3 w 5"/>
                <a:gd name="T15" fmla="*/ 0 h 5"/>
                <a:gd name="T16" fmla="*/ 3 w 5"/>
                <a:gd name="T17" fmla="*/ 0 h 5"/>
                <a:gd name="T18" fmla="*/ 2 w 5"/>
                <a:gd name="T19" fmla="*/ 0 h 5"/>
                <a:gd name="T20" fmla="*/ 1 w 5"/>
                <a:gd name="T21" fmla="*/ 0 h 5"/>
                <a:gd name="T22" fmla="*/ 0 w 5"/>
                <a:gd name="T23" fmla="*/ 1 h 5"/>
                <a:gd name="T24" fmla="*/ 0 w 5"/>
                <a:gd name="T25" fmla="*/ 2 h 5"/>
                <a:gd name="T26" fmla="*/ 0 w 5"/>
                <a:gd name="T27" fmla="*/ 3 h 5"/>
                <a:gd name="T28" fmla="*/ 0 w 5"/>
                <a:gd name="T29" fmla="*/ 3 h 5"/>
                <a:gd name="T30" fmla="*/ 1 w 5"/>
                <a:gd name="T31" fmla="*/ 4 h 5"/>
                <a:gd name="T32" fmla="*/ 2 w 5"/>
                <a:gd name="T3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3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58" name="Freeform 78">
              <a:extLst>
                <a:ext uri="{FF2B5EF4-FFF2-40B4-BE49-F238E27FC236}">
                  <a16:creationId xmlns:a16="http://schemas.microsoft.com/office/drawing/2014/main" id="{9D01F6B7-BA1C-435C-8304-74A994594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3294"/>
              <a:ext cx="4" cy="1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1 w 4"/>
                <a:gd name="T5" fmla="*/ 0 h 1"/>
                <a:gd name="T6" fmla="*/ 1 w 4"/>
                <a:gd name="T7" fmla="*/ 0 h 1"/>
                <a:gd name="T8" fmla="*/ 2 w 4"/>
                <a:gd name="T9" fmla="*/ 0 h 1"/>
                <a:gd name="T10" fmla="*/ 2 w 4"/>
                <a:gd name="T11" fmla="*/ 0 h 1"/>
                <a:gd name="T12" fmla="*/ 3 w 4"/>
                <a:gd name="T13" fmla="*/ 0 h 1"/>
                <a:gd name="T14" fmla="*/ 3 w 4"/>
                <a:gd name="T15" fmla="*/ 0 h 1"/>
                <a:gd name="T16" fmla="*/ 4 w 4"/>
                <a:gd name="T17" fmla="*/ 0 h 1"/>
                <a:gd name="T18" fmla="*/ 4 w 4"/>
                <a:gd name="T19" fmla="*/ 0 h 1"/>
                <a:gd name="T20" fmla="*/ 4 w 4"/>
                <a:gd name="T21" fmla="*/ 0 h 1"/>
                <a:gd name="T22" fmla="*/ 4 w 4"/>
                <a:gd name="T23" fmla="*/ 0 h 1"/>
                <a:gd name="T24" fmla="*/ 4 w 4"/>
                <a:gd name="T25" fmla="*/ 1 h 1"/>
                <a:gd name="T26" fmla="*/ 3 w 4"/>
                <a:gd name="T27" fmla="*/ 1 h 1"/>
                <a:gd name="T28" fmla="*/ 3 w 4"/>
                <a:gd name="T29" fmla="*/ 1 h 1"/>
                <a:gd name="T30" fmla="*/ 2 w 4"/>
                <a:gd name="T31" fmla="*/ 1 h 1"/>
                <a:gd name="T32" fmla="*/ 2 w 4"/>
                <a:gd name="T33" fmla="*/ 0 h 1"/>
                <a:gd name="T34" fmla="*/ 1 w 4"/>
                <a:gd name="T35" fmla="*/ 0 h 1"/>
                <a:gd name="T36" fmla="*/ 1 w 4"/>
                <a:gd name="T37" fmla="*/ 0 h 1"/>
                <a:gd name="T38" fmla="*/ 1 w 4"/>
                <a:gd name="T39" fmla="*/ 0 h 1"/>
                <a:gd name="T40" fmla="*/ 0 w 4"/>
                <a:gd name="T41" fmla="*/ 0 h 1"/>
                <a:gd name="T42" fmla="*/ 0 w 4"/>
                <a:gd name="T43" fmla="*/ 0 h 1"/>
                <a:gd name="T44" fmla="*/ 0 w 4"/>
                <a:gd name="T45" fmla="*/ 0 h 1"/>
                <a:gd name="T46" fmla="*/ 0 w 4"/>
                <a:gd name="T47" fmla="*/ 0 h 1"/>
                <a:gd name="T48" fmla="*/ 0 w 4"/>
                <a:gd name="T4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59" name="Freeform 79">
              <a:extLst>
                <a:ext uri="{FF2B5EF4-FFF2-40B4-BE49-F238E27FC236}">
                  <a16:creationId xmlns:a16="http://schemas.microsoft.com/office/drawing/2014/main" id="{2A777218-7F97-43FA-962C-4C6ED069E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" y="3285"/>
              <a:ext cx="6" cy="2"/>
            </a:xfrm>
            <a:custGeom>
              <a:avLst/>
              <a:gdLst>
                <a:gd name="T0" fmla="*/ 4 w 6"/>
                <a:gd name="T1" fmla="*/ 0 h 2"/>
                <a:gd name="T2" fmla="*/ 3 w 6"/>
                <a:gd name="T3" fmla="*/ 0 h 2"/>
                <a:gd name="T4" fmla="*/ 2 w 6"/>
                <a:gd name="T5" fmla="*/ 0 h 2"/>
                <a:gd name="T6" fmla="*/ 1 w 6"/>
                <a:gd name="T7" fmla="*/ 0 h 2"/>
                <a:gd name="T8" fmla="*/ 0 w 6"/>
                <a:gd name="T9" fmla="*/ 0 h 2"/>
                <a:gd name="T10" fmla="*/ 0 w 6"/>
                <a:gd name="T11" fmla="*/ 0 h 2"/>
                <a:gd name="T12" fmla="*/ 0 w 6"/>
                <a:gd name="T13" fmla="*/ 1 h 2"/>
                <a:gd name="T14" fmla="*/ 0 w 6"/>
                <a:gd name="T15" fmla="*/ 1 h 2"/>
                <a:gd name="T16" fmla="*/ 0 w 6"/>
                <a:gd name="T17" fmla="*/ 1 h 2"/>
                <a:gd name="T18" fmla="*/ 1 w 6"/>
                <a:gd name="T19" fmla="*/ 1 h 2"/>
                <a:gd name="T20" fmla="*/ 1 w 6"/>
                <a:gd name="T21" fmla="*/ 1 h 2"/>
                <a:gd name="T22" fmla="*/ 2 w 6"/>
                <a:gd name="T23" fmla="*/ 1 h 2"/>
                <a:gd name="T24" fmla="*/ 2 w 6"/>
                <a:gd name="T25" fmla="*/ 2 h 2"/>
                <a:gd name="T26" fmla="*/ 3 w 6"/>
                <a:gd name="T27" fmla="*/ 2 h 2"/>
                <a:gd name="T28" fmla="*/ 3 w 6"/>
                <a:gd name="T29" fmla="*/ 2 h 2"/>
                <a:gd name="T30" fmla="*/ 4 w 6"/>
                <a:gd name="T31" fmla="*/ 2 h 2"/>
                <a:gd name="T32" fmla="*/ 4 w 6"/>
                <a:gd name="T33" fmla="*/ 2 h 2"/>
                <a:gd name="T34" fmla="*/ 4 w 6"/>
                <a:gd name="T35" fmla="*/ 2 h 2"/>
                <a:gd name="T36" fmla="*/ 5 w 6"/>
                <a:gd name="T37" fmla="*/ 2 h 2"/>
                <a:gd name="T38" fmla="*/ 5 w 6"/>
                <a:gd name="T39" fmla="*/ 2 h 2"/>
                <a:gd name="T40" fmla="*/ 5 w 6"/>
                <a:gd name="T41" fmla="*/ 2 h 2"/>
                <a:gd name="T42" fmla="*/ 6 w 6"/>
                <a:gd name="T43" fmla="*/ 2 h 2"/>
                <a:gd name="T44" fmla="*/ 6 w 6"/>
                <a:gd name="T45" fmla="*/ 2 h 2"/>
                <a:gd name="T46" fmla="*/ 6 w 6"/>
                <a:gd name="T47" fmla="*/ 2 h 2"/>
                <a:gd name="T48" fmla="*/ 5 w 6"/>
                <a:gd name="T49" fmla="*/ 1 h 2"/>
                <a:gd name="T50" fmla="*/ 5 w 6"/>
                <a:gd name="T51" fmla="*/ 1 h 2"/>
                <a:gd name="T52" fmla="*/ 5 w 6"/>
                <a:gd name="T53" fmla="*/ 1 h 2"/>
                <a:gd name="T54" fmla="*/ 4 w 6"/>
                <a:gd name="T55" fmla="*/ 1 h 2"/>
                <a:gd name="T56" fmla="*/ 4 w 6"/>
                <a:gd name="T5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60" name="Freeform 80">
              <a:extLst>
                <a:ext uri="{FF2B5EF4-FFF2-40B4-BE49-F238E27FC236}">
                  <a16:creationId xmlns:a16="http://schemas.microsoft.com/office/drawing/2014/main" id="{81B97BF9-B26D-4166-884A-3E33AFB8F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" y="3286"/>
              <a:ext cx="4" cy="2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  <a:gd name="T4" fmla="*/ 1 w 4"/>
                <a:gd name="T5" fmla="*/ 0 h 2"/>
                <a:gd name="T6" fmla="*/ 2 w 4"/>
                <a:gd name="T7" fmla="*/ 0 h 2"/>
                <a:gd name="T8" fmla="*/ 2 w 4"/>
                <a:gd name="T9" fmla="*/ 0 h 2"/>
                <a:gd name="T10" fmla="*/ 2 w 4"/>
                <a:gd name="T11" fmla="*/ 0 h 2"/>
                <a:gd name="T12" fmla="*/ 3 w 4"/>
                <a:gd name="T13" fmla="*/ 0 h 2"/>
                <a:gd name="T14" fmla="*/ 3 w 4"/>
                <a:gd name="T15" fmla="*/ 0 h 2"/>
                <a:gd name="T16" fmla="*/ 3 w 4"/>
                <a:gd name="T17" fmla="*/ 0 h 2"/>
                <a:gd name="T18" fmla="*/ 3 w 4"/>
                <a:gd name="T19" fmla="*/ 0 h 2"/>
                <a:gd name="T20" fmla="*/ 4 w 4"/>
                <a:gd name="T21" fmla="*/ 0 h 2"/>
                <a:gd name="T22" fmla="*/ 4 w 4"/>
                <a:gd name="T23" fmla="*/ 1 h 2"/>
                <a:gd name="T24" fmla="*/ 4 w 4"/>
                <a:gd name="T25" fmla="*/ 1 h 2"/>
                <a:gd name="T26" fmla="*/ 4 w 4"/>
                <a:gd name="T27" fmla="*/ 1 h 2"/>
                <a:gd name="T28" fmla="*/ 4 w 4"/>
                <a:gd name="T29" fmla="*/ 1 h 2"/>
                <a:gd name="T30" fmla="*/ 4 w 4"/>
                <a:gd name="T31" fmla="*/ 2 h 2"/>
                <a:gd name="T32" fmla="*/ 4 w 4"/>
                <a:gd name="T33" fmla="*/ 2 h 2"/>
                <a:gd name="T34" fmla="*/ 4 w 4"/>
                <a:gd name="T35" fmla="*/ 2 h 2"/>
                <a:gd name="T36" fmla="*/ 4 w 4"/>
                <a:gd name="T37" fmla="*/ 2 h 2"/>
                <a:gd name="T38" fmla="*/ 3 w 4"/>
                <a:gd name="T39" fmla="*/ 2 h 2"/>
                <a:gd name="T40" fmla="*/ 3 w 4"/>
                <a:gd name="T41" fmla="*/ 2 h 2"/>
                <a:gd name="T42" fmla="*/ 3 w 4"/>
                <a:gd name="T43" fmla="*/ 2 h 2"/>
                <a:gd name="T44" fmla="*/ 3 w 4"/>
                <a:gd name="T45" fmla="*/ 2 h 2"/>
                <a:gd name="T46" fmla="*/ 2 w 4"/>
                <a:gd name="T47" fmla="*/ 2 h 2"/>
                <a:gd name="T48" fmla="*/ 2 w 4"/>
                <a:gd name="T49" fmla="*/ 2 h 2"/>
                <a:gd name="T50" fmla="*/ 2 w 4"/>
                <a:gd name="T51" fmla="*/ 2 h 2"/>
                <a:gd name="T52" fmla="*/ 1 w 4"/>
                <a:gd name="T53" fmla="*/ 2 h 2"/>
                <a:gd name="T54" fmla="*/ 1 w 4"/>
                <a:gd name="T55" fmla="*/ 2 h 2"/>
                <a:gd name="T56" fmla="*/ 1 w 4"/>
                <a:gd name="T57" fmla="*/ 2 h 2"/>
                <a:gd name="T58" fmla="*/ 0 w 4"/>
                <a:gd name="T59" fmla="*/ 2 h 2"/>
                <a:gd name="T60" fmla="*/ 0 w 4"/>
                <a:gd name="T61" fmla="*/ 1 h 2"/>
                <a:gd name="T62" fmla="*/ 0 w 4"/>
                <a:gd name="T63" fmla="*/ 1 h 2"/>
                <a:gd name="T64" fmla="*/ 0 w 4"/>
                <a:gd name="T6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61" name="Freeform 81">
              <a:extLst>
                <a:ext uri="{FF2B5EF4-FFF2-40B4-BE49-F238E27FC236}">
                  <a16:creationId xmlns:a16="http://schemas.microsoft.com/office/drawing/2014/main" id="{CAA1E360-2F3D-4DB0-8827-DA0E7CE9F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" y="3281"/>
              <a:ext cx="10" cy="3"/>
            </a:xfrm>
            <a:custGeom>
              <a:avLst/>
              <a:gdLst>
                <a:gd name="T0" fmla="*/ 5 w 10"/>
                <a:gd name="T1" fmla="*/ 0 h 3"/>
                <a:gd name="T2" fmla="*/ 5 w 10"/>
                <a:gd name="T3" fmla="*/ 0 h 3"/>
                <a:gd name="T4" fmla="*/ 7 w 10"/>
                <a:gd name="T5" fmla="*/ 0 h 3"/>
                <a:gd name="T6" fmla="*/ 8 w 10"/>
                <a:gd name="T7" fmla="*/ 1 h 3"/>
                <a:gd name="T8" fmla="*/ 8 w 10"/>
                <a:gd name="T9" fmla="*/ 1 h 3"/>
                <a:gd name="T10" fmla="*/ 9 w 10"/>
                <a:gd name="T11" fmla="*/ 1 h 3"/>
                <a:gd name="T12" fmla="*/ 10 w 10"/>
                <a:gd name="T13" fmla="*/ 1 h 3"/>
                <a:gd name="T14" fmla="*/ 10 w 10"/>
                <a:gd name="T15" fmla="*/ 2 h 3"/>
                <a:gd name="T16" fmla="*/ 9 w 10"/>
                <a:gd name="T17" fmla="*/ 2 h 3"/>
                <a:gd name="T18" fmla="*/ 8 w 10"/>
                <a:gd name="T19" fmla="*/ 3 h 3"/>
                <a:gd name="T20" fmla="*/ 8 w 10"/>
                <a:gd name="T21" fmla="*/ 3 h 3"/>
                <a:gd name="T22" fmla="*/ 7 w 10"/>
                <a:gd name="T23" fmla="*/ 2 h 3"/>
                <a:gd name="T24" fmla="*/ 7 w 10"/>
                <a:gd name="T25" fmla="*/ 2 h 3"/>
                <a:gd name="T26" fmla="*/ 6 w 10"/>
                <a:gd name="T27" fmla="*/ 2 h 3"/>
                <a:gd name="T28" fmla="*/ 4 w 10"/>
                <a:gd name="T29" fmla="*/ 1 h 3"/>
                <a:gd name="T30" fmla="*/ 3 w 10"/>
                <a:gd name="T31" fmla="*/ 1 h 3"/>
                <a:gd name="T32" fmla="*/ 1 w 10"/>
                <a:gd name="T33" fmla="*/ 2 h 3"/>
                <a:gd name="T34" fmla="*/ 0 w 10"/>
                <a:gd name="T35" fmla="*/ 2 h 3"/>
                <a:gd name="T36" fmla="*/ 0 w 10"/>
                <a:gd name="T37" fmla="*/ 2 h 3"/>
                <a:gd name="T38" fmla="*/ 0 w 10"/>
                <a:gd name="T39" fmla="*/ 1 h 3"/>
                <a:gd name="T40" fmla="*/ 1 w 10"/>
                <a:gd name="T41" fmla="*/ 1 h 3"/>
                <a:gd name="T42" fmla="*/ 2 w 10"/>
                <a:gd name="T43" fmla="*/ 1 h 3"/>
                <a:gd name="T44" fmla="*/ 3 w 10"/>
                <a:gd name="T45" fmla="*/ 0 h 3"/>
                <a:gd name="T46" fmla="*/ 4 w 10"/>
                <a:gd name="T47" fmla="*/ 0 h 3"/>
                <a:gd name="T48" fmla="*/ 5 w 10"/>
                <a:gd name="T4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" h="3">
                  <a:moveTo>
                    <a:pt x="5" y="0"/>
                  </a:move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4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62" name="Freeform 82">
              <a:extLst>
                <a:ext uri="{FF2B5EF4-FFF2-40B4-BE49-F238E27FC236}">
                  <a16:creationId xmlns:a16="http://schemas.microsoft.com/office/drawing/2014/main" id="{0EA15769-8215-4EFB-A7D3-49519A374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" y="3283"/>
              <a:ext cx="3" cy="2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0 h 2"/>
                <a:gd name="T4" fmla="*/ 2 w 3"/>
                <a:gd name="T5" fmla="*/ 0 h 2"/>
                <a:gd name="T6" fmla="*/ 3 w 3"/>
                <a:gd name="T7" fmla="*/ 0 h 2"/>
                <a:gd name="T8" fmla="*/ 3 w 3"/>
                <a:gd name="T9" fmla="*/ 0 h 2"/>
                <a:gd name="T10" fmla="*/ 3 w 3"/>
                <a:gd name="T11" fmla="*/ 0 h 2"/>
                <a:gd name="T12" fmla="*/ 3 w 3"/>
                <a:gd name="T13" fmla="*/ 1 h 2"/>
                <a:gd name="T14" fmla="*/ 3 w 3"/>
                <a:gd name="T15" fmla="*/ 1 h 2"/>
                <a:gd name="T16" fmla="*/ 3 w 3"/>
                <a:gd name="T17" fmla="*/ 2 h 2"/>
                <a:gd name="T18" fmla="*/ 2 w 3"/>
                <a:gd name="T19" fmla="*/ 1 h 2"/>
                <a:gd name="T20" fmla="*/ 2 w 3"/>
                <a:gd name="T21" fmla="*/ 1 h 2"/>
                <a:gd name="T22" fmla="*/ 2 w 3"/>
                <a:gd name="T23" fmla="*/ 1 h 2"/>
                <a:gd name="T24" fmla="*/ 1 w 3"/>
                <a:gd name="T25" fmla="*/ 1 h 2"/>
                <a:gd name="T26" fmla="*/ 0 w 3"/>
                <a:gd name="T27" fmla="*/ 1 h 2"/>
                <a:gd name="T28" fmla="*/ 0 w 3"/>
                <a:gd name="T29" fmla="*/ 1 h 2"/>
                <a:gd name="T30" fmla="*/ 0 w 3"/>
                <a:gd name="T31" fmla="*/ 1 h 2"/>
                <a:gd name="T32" fmla="*/ 0 w 3"/>
                <a:gd name="T3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63" name="Freeform 83">
              <a:extLst>
                <a:ext uri="{FF2B5EF4-FFF2-40B4-BE49-F238E27FC236}">
                  <a16:creationId xmlns:a16="http://schemas.microsoft.com/office/drawing/2014/main" id="{D1296D6F-124D-42A0-B35D-A79BAA5F2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" y="3300"/>
              <a:ext cx="4" cy="1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4 w 4"/>
                <a:gd name="T5" fmla="*/ 1 h 1"/>
                <a:gd name="T6" fmla="*/ 4 w 4"/>
                <a:gd name="T7" fmla="*/ 1 h 1"/>
                <a:gd name="T8" fmla="*/ 3 w 4"/>
                <a:gd name="T9" fmla="*/ 1 h 1"/>
                <a:gd name="T10" fmla="*/ 3 w 4"/>
                <a:gd name="T11" fmla="*/ 1 h 1"/>
                <a:gd name="T12" fmla="*/ 2 w 4"/>
                <a:gd name="T13" fmla="*/ 1 h 1"/>
                <a:gd name="T14" fmla="*/ 2 w 4"/>
                <a:gd name="T15" fmla="*/ 1 h 1"/>
                <a:gd name="T16" fmla="*/ 1 w 4"/>
                <a:gd name="T17" fmla="*/ 1 h 1"/>
                <a:gd name="T18" fmla="*/ 1 w 4"/>
                <a:gd name="T19" fmla="*/ 1 h 1"/>
                <a:gd name="T20" fmla="*/ 0 w 4"/>
                <a:gd name="T21" fmla="*/ 1 h 1"/>
                <a:gd name="T22" fmla="*/ 0 w 4"/>
                <a:gd name="T23" fmla="*/ 0 h 1"/>
                <a:gd name="T24" fmla="*/ 1 w 4"/>
                <a:gd name="T25" fmla="*/ 0 h 1"/>
                <a:gd name="T26" fmla="*/ 2 w 4"/>
                <a:gd name="T27" fmla="*/ 1 h 1"/>
                <a:gd name="T28" fmla="*/ 2 w 4"/>
                <a:gd name="T29" fmla="*/ 1 h 1"/>
                <a:gd name="T30" fmla="*/ 3 w 4"/>
                <a:gd name="T31" fmla="*/ 1 h 1"/>
                <a:gd name="T32" fmla="*/ 4 w 4"/>
                <a:gd name="T3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64" name="Freeform 84">
              <a:extLst>
                <a:ext uri="{FF2B5EF4-FFF2-40B4-BE49-F238E27FC236}">
                  <a16:creationId xmlns:a16="http://schemas.microsoft.com/office/drawing/2014/main" id="{B4676214-09D9-4AF3-82DE-EE448E978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" y="3297"/>
              <a:ext cx="10" cy="2"/>
            </a:xfrm>
            <a:custGeom>
              <a:avLst/>
              <a:gdLst>
                <a:gd name="T0" fmla="*/ 2 w 10"/>
                <a:gd name="T1" fmla="*/ 1 h 2"/>
                <a:gd name="T2" fmla="*/ 3 w 10"/>
                <a:gd name="T3" fmla="*/ 1 h 2"/>
                <a:gd name="T4" fmla="*/ 4 w 10"/>
                <a:gd name="T5" fmla="*/ 1 h 2"/>
                <a:gd name="T6" fmla="*/ 5 w 10"/>
                <a:gd name="T7" fmla="*/ 1 h 2"/>
                <a:gd name="T8" fmla="*/ 5 w 10"/>
                <a:gd name="T9" fmla="*/ 1 h 2"/>
                <a:gd name="T10" fmla="*/ 6 w 10"/>
                <a:gd name="T11" fmla="*/ 1 h 2"/>
                <a:gd name="T12" fmla="*/ 6 w 10"/>
                <a:gd name="T13" fmla="*/ 1 h 2"/>
                <a:gd name="T14" fmla="*/ 7 w 10"/>
                <a:gd name="T15" fmla="*/ 1 h 2"/>
                <a:gd name="T16" fmla="*/ 7 w 10"/>
                <a:gd name="T17" fmla="*/ 1 h 2"/>
                <a:gd name="T18" fmla="*/ 8 w 10"/>
                <a:gd name="T19" fmla="*/ 1 h 2"/>
                <a:gd name="T20" fmla="*/ 8 w 10"/>
                <a:gd name="T21" fmla="*/ 1 h 2"/>
                <a:gd name="T22" fmla="*/ 9 w 10"/>
                <a:gd name="T23" fmla="*/ 1 h 2"/>
                <a:gd name="T24" fmla="*/ 9 w 10"/>
                <a:gd name="T25" fmla="*/ 1 h 2"/>
                <a:gd name="T26" fmla="*/ 9 w 10"/>
                <a:gd name="T27" fmla="*/ 0 h 2"/>
                <a:gd name="T28" fmla="*/ 9 w 10"/>
                <a:gd name="T29" fmla="*/ 0 h 2"/>
                <a:gd name="T30" fmla="*/ 10 w 10"/>
                <a:gd name="T31" fmla="*/ 0 h 2"/>
                <a:gd name="T32" fmla="*/ 10 w 10"/>
                <a:gd name="T33" fmla="*/ 1 h 2"/>
                <a:gd name="T34" fmla="*/ 10 w 10"/>
                <a:gd name="T35" fmla="*/ 1 h 2"/>
                <a:gd name="T36" fmla="*/ 10 w 10"/>
                <a:gd name="T37" fmla="*/ 1 h 2"/>
                <a:gd name="T38" fmla="*/ 10 w 10"/>
                <a:gd name="T39" fmla="*/ 2 h 2"/>
                <a:gd name="T40" fmla="*/ 9 w 10"/>
                <a:gd name="T41" fmla="*/ 2 h 2"/>
                <a:gd name="T42" fmla="*/ 9 w 10"/>
                <a:gd name="T43" fmla="*/ 2 h 2"/>
                <a:gd name="T44" fmla="*/ 9 w 10"/>
                <a:gd name="T45" fmla="*/ 1 h 2"/>
                <a:gd name="T46" fmla="*/ 9 w 10"/>
                <a:gd name="T47" fmla="*/ 1 h 2"/>
                <a:gd name="T48" fmla="*/ 9 w 10"/>
                <a:gd name="T49" fmla="*/ 1 h 2"/>
                <a:gd name="T50" fmla="*/ 9 w 10"/>
                <a:gd name="T51" fmla="*/ 1 h 2"/>
                <a:gd name="T52" fmla="*/ 8 w 10"/>
                <a:gd name="T53" fmla="*/ 1 h 2"/>
                <a:gd name="T54" fmla="*/ 7 w 10"/>
                <a:gd name="T55" fmla="*/ 2 h 2"/>
                <a:gd name="T56" fmla="*/ 7 w 10"/>
                <a:gd name="T57" fmla="*/ 2 h 2"/>
                <a:gd name="T58" fmla="*/ 7 w 10"/>
                <a:gd name="T59" fmla="*/ 2 h 2"/>
                <a:gd name="T60" fmla="*/ 6 w 10"/>
                <a:gd name="T61" fmla="*/ 2 h 2"/>
                <a:gd name="T62" fmla="*/ 6 w 10"/>
                <a:gd name="T63" fmla="*/ 2 h 2"/>
                <a:gd name="T64" fmla="*/ 5 w 10"/>
                <a:gd name="T65" fmla="*/ 2 h 2"/>
                <a:gd name="T66" fmla="*/ 5 w 10"/>
                <a:gd name="T67" fmla="*/ 2 h 2"/>
                <a:gd name="T68" fmla="*/ 4 w 10"/>
                <a:gd name="T69" fmla="*/ 1 h 2"/>
                <a:gd name="T70" fmla="*/ 2 w 10"/>
                <a:gd name="T71" fmla="*/ 1 h 2"/>
                <a:gd name="T72" fmla="*/ 2 w 10"/>
                <a:gd name="T73" fmla="*/ 1 h 2"/>
                <a:gd name="T74" fmla="*/ 1 w 10"/>
                <a:gd name="T75" fmla="*/ 1 h 2"/>
                <a:gd name="T76" fmla="*/ 1 w 10"/>
                <a:gd name="T77" fmla="*/ 1 h 2"/>
                <a:gd name="T78" fmla="*/ 1 w 10"/>
                <a:gd name="T79" fmla="*/ 1 h 2"/>
                <a:gd name="T80" fmla="*/ 1 w 10"/>
                <a:gd name="T81" fmla="*/ 1 h 2"/>
                <a:gd name="T82" fmla="*/ 1 w 10"/>
                <a:gd name="T83" fmla="*/ 2 h 2"/>
                <a:gd name="T84" fmla="*/ 1 w 10"/>
                <a:gd name="T85" fmla="*/ 2 h 2"/>
                <a:gd name="T86" fmla="*/ 0 w 10"/>
                <a:gd name="T87" fmla="*/ 1 h 2"/>
                <a:gd name="T88" fmla="*/ 0 w 10"/>
                <a:gd name="T89" fmla="*/ 1 h 2"/>
                <a:gd name="T90" fmla="*/ 0 w 10"/>
                <a:gd name="T91" fmla="*/ 1 h 2"/>
                <a:gd name="T92" fmla="*/ 1 w 10"/>
                <a:gd name="T93" fmla="*/ 0 h 2"/>
                <a:gd name="T94" fmla="*/ 1 w 10"/>
                <a:gd name="T95" fmla="*/ 0 h 2"/>
                <a:gd name="T96" fmla="*/ 1 w 10"/>
                <a:gd name="T97" fmla="*/ 0 h 2"/>
                <a:gd name="T98" fmla="*/ 2 w 10"/>
                <a:gd name="T99" fmla="*/ 0 h 2"/>
                <a:gd name="T100" fmla="*/ 2 w 10"/>
                <a:gd name="T101" fmla="*/ 0 h 2"/>
                <a:gd name="T102" fmla="*/ 2 w 10"/>
                <a:gd name="T103" fmla="*/ 0 h 2"/>
                <a:gd name="T104" fmla="*/ 2 w 10"/>
                <a:gd name="T10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" h="2">
                  <a:moveTo>
                    <a:pt x="2" y="1"/>
                  </a:move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65" name="Freeform 85">
              <a:extLst>
                <a:ext uri="{FF2B5EF4-FFF2-40B4-BE49-F238E27FC236}">
                  <a16:creationId xmlns:a16="http://schemas.microsoft.com/office/drawing/2014/main" id="{210EE1E8-5327-4798-9A27-995A9582D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" y="3306"/>
              <a:ext cx="6" cy="3"/>
            </a:xfrm>
            <a:custGeom>
              <a:avLst/>
              <a:gdLst>
                <a:gd name="T0" fmla="*/ 6 w 6"/>
                <a:gd name="T1" fmla="*/ 2 h 3"/>
                <a:gd name="T2" fmla="*/ 5 w 6"/>
                <a:gd name="T3" fmla="*/ 2 h 3"/>
                <a:gd name="T4" fmla="*/ 3 w 6"/>
                <a:gd name="T5" fmla="*/ 1 h 3"/>
                <a:gd name="T6" fmla="*/ 2 w 6"/>
                <a:gd name="T7" fmla="*/ 1 h 3"/>
                <a:gd name="T8" fmla="*/ 1 w 6"/>
                <a:gd name="T9" fmla="*/ 0 h 3"/>
                <a:gd name="T10" fmla="*/ 0 w 6"/>
                <a:gd name="T11" fmla="*/ 0 h 3"/>
                <a:gd name="T12" fmla="*/ 0 w 6"/>
                <a:gd name="T13" fmla="*/ 0 h 3"/>
                <a:gd name="T14" fmla="*/ 0 w 6"/>
                <a:gd name="T15" fmla="*/ 0 h 3"/>
                <a:gd name="T16" fmla="*/ 0 w 6"/>
                <a:gd name="T17" fmla="*/ 0 h 3"/>
                <a:gd name="T18" fmla="*/ 1 w 6"/>
                <a:gd name="T19" fmla="*/ 1 h 3"/>
                <a:gd name="T20" fmla="*/ 3 w 6"/>
                <a:gd name="T21" fmla="*/ 1 h 3"/>
                <a:gd name="T22" fmla="*/ 4 w 6"/>
                <a:gd name="T23" fmla="*/ 2 h 3"/>
                <a:gd name="T24" fmla="*/ 6 w 6"/>
                <a:gd name="T25" fmla="*/ 3 h 3"/>
                <a:gd name="T26" fmla="*/ 6 w 6"/>
                <a:gd name="T27" fmla="*/ 2 h 3"/>
                <a:gd name="T28" fmla="*/ 6 w 6"/>
                <a:gd name="T29" fmla="*/ 2 h 3"/>
                <a:gd name="T30" fmla="*/ 6 w 6"/>
                <a:gd name="T31" fmla="*/ 2 h 3"/>
                <a:gd name="T32" fmla="*/ 6 w 6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" h="3">
                  <a:moveTo>
                    <a:pt x="6" y="2"/>
                  </a:moveTo>
                  <a:lnTo>
                    <a:pt x="5" y="2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66" name="Freeform 86">
              <a:extLst>
                <a:ext uri="{FF2B5EF4-FFF2-40B4-BE49-F238E27FC236}">
                  <a16:creationId xmlns:a16="http://schemas.microsoft.com/office/drawing/2014/main" id="{2DDF48F3-5FC6-4E27-A80A-832852F88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" y="3263"/>
              <a:ext cx="5" cy="5"/>
            </a:xfrm>
            <a:custGeom>
              <a:avLst/>
              <a:gdLst>
                <a:gd name="T0" fmla="*/ 3 w 5"/>
                <a:gd name="T1" fmla="*/ 5 h 5"/>
                <a:gd name="T2" fmla="*/ 4 w 5"/>
                <a:gd name="T3" fmla="*/ 5 h 5"/>
                <a:gd name="T4" fmla="*/ 5 w 5"/>
                <a:gd name="T5" fmla="*/ 4 h 5"/>
                <a:gd name="T6" fmla="*/ 5 w 5"/>
                <a:gd name="T7" fmla="*/ 3 h 5"/>
                <a:gd name="T8" fmla="*/ 5 w 5"/>
                <a:gd name="T9" fmla="*/ 2 h 5"/>
                <a:gd name="T10" fmla="*/ 5 w 5"/>
                <a:gd name="T11" fmla="*/ 1 h 5"/>
                <a:gd name="T12" fmla="*/ 5 w 5"/>
                <a:gd name="T13" fmla="*/ 1 h 5"/>
                <a:gd name="T14" fmla="*/ 4 w 5"/>
                <a:gd name="T15" fmla="*/ 0 h 5"/>
                <a:gd name="T16" fmla="*/ 3 w 5"/>
                <a:gd name="T17" fmla="*/ 0 h 5"/>
                <a:gd name="T18" fmla="*/ 2 w 5"/>
                <a:gd name="T19" fmla="*/ 0 h 5"/>
                <a:gd name="T20" fmla="*/ 1 w 5"/>
                <a:gd name="T21" fmla="*/ 1 h 5"/>
                <a:gd name="T22" fmla="*/ 1 w 5"/>
                <a:gd name="T23" fmla="*/ 1 h 5"/>
                <a:gd name="T24" fmla="*/ 0 w 5"/>
                <a:gd name="T25" fmla="*/ 2 h 5"/>
                <a:gd name="T26" fmla="*/ 1 w 5"/>
                <a:gd name="T27" fmla="*/ 3 h 5"/>
                <a:gd name="T28" fmla="*/ 1 w 5"/>
                <a:gd name="T29" fmla="*/ 4 h 5"/>
                <a:gd name="T30" fmla="*/ 2 w 5"/>
                <a:gd name="T31" fmla="*/ 5 h 5"/>
                <a:gd name="T32" fmla="*/ 3 w 5"/>
                <a:gd name="T3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3" y="5"/>
                  </a:move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7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67" name="Freeform 87">
              <a:extLst>
                <a:ext uri="{FF2B5EF4-FFF2-40B4-BE49-F238E27FC236}">
                  <a16:creationId xmlns:a16="http://schemas.microsoft.com/office/drawing/2014/main" id="{82049894-5E55-4B5F-8A7B-F4BC47CBD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" y="3257"/>
              <a:ext cx="40" cy="42"/>
            </a:xfrm>
            <a:custGeom>
              <a:avLst/>
              <a:gdLst>
                <a:gd name="T0" fmla="*/ 38 w 40"/>
                <a:gd name="T1" fmla="*/ 16 h 42"/>
                <a:gd name="T2" fmla="*/ 34 w 40"/>
                <a:gd name="T3" fmla="*/ 21 h 42"/>
                <a:gd name="T4" fmla="*/ 33 w 40"/>
                <a:gd name="T5" fmla="*/ 20 h 42"/>
                <a:gd name="T6" fmla="*/ 30 w 40"/>
                <a:gd name="T7" fmla="*/ 22 h 42"/>
                <a:gd name="T8" fmla="*/ 31 w 40"/>
                <a:gd name="T9" fmla="*/ 19 h 42"/>
                <a:gd name="T10" fmla="*/ 30 w 40"/>
                <a:gd name="T11" fmla="*/ 17 h 42"/>
                <a:gd name="T12" fmla="*/ 25 w 40"/>
                <a:gd name="T13" fmla="*/ 20 h 42"/>
                <a:gd name="T14" fmla="*/ 21 w 40"/>
                <a:gd name="T15" fmla="*/ 21 h 42"/>
                <a:gd name="T16" fmla="*/ 20 w 40"/>
                <a:gd name="T17" fmla="*/ 21 h 42"/>
                <a:gd name="T18" fmla="*/ 19 w 40"/>
                <a:gd name="T19" fmla="*/ 21 h 42"/>
                <a:gd name="T20" fmla="*/ 19 w 40"/>
                <a:gd name="T21" fmla="*/ 20 h 42"/>
                <a:gd name="T22" fmla="*/ 22 w 40"/>
                <a:gd name="T23" fmla="*/ 19 h 42"/>
                <a:gd name="T24" fmla="*/ 22 w 40"/>
                <a:gd name="T25" fmla="*/ 16 h 42"/>
                <a:gd name="T26" fmla="*/ 20 w 40"/>
                <a:gd name="T27" fmla="*/ 15 h 42"/>
                <a:gd name="T28" fmla="*/ 14 w 40"/>
                <a:gd name="T29" fmla="*/ 20 h 42"/>
                <a:gd name="T30" fmla="*/ 15 w 40"/>
                <a:gd name="T31" fmla="*/ 22 h 42"/>
                <a:gd name="T32" fmla="*/ 12 w 40"/>
                <a:gd name="T33" fmla="*/ 24 h 42"/>
                <a:gd name="T34" fmla="*/ 10 w 40"/>
                <a:gd name="T35" fmla="*/ 28 h 42"/>
                <a:gd name="T36" fmla="*/ 9 w 40"/>
                <a:gd name="T37" fmla="*/ 27 h 42"/>
                <a:gd name="T38" fmla="*/ 7 w 40"/>
                <a:gd name="T39" fmla="*/ 26 h 42"/>
                <a:gd name="T40" fmla="*/ 4 w 40"/>
                <a:gd name="T41" fmla="*/ 30 h 42"/>
                <a:gd name="T42" fmla="*/ 5 w 40"/>
                <a:gd name="T43" fmla="*/ 35 h 42"/>
                <a:gd name="T44" fmla="*/ 6 w 40"/>
                <a:gd name="T45" fmla="*/ 37 h 42"/>
                <a:gd name="T46" fmla="*/ 6 w 40"/>
                <a:gd name="T47" fmla="*/ 37 h 42"/>
                <a:gd name="T48" fmla="*/ 4 w 40"/>
                <a:gd name="T49" fmla="*/ 40 h 42"/>
                <a:gd name="T50" fmla="*/ 3 w 40"/>
                <a:gd name="T51" fmla="*/ 42 h 42"/>
                <a:gd name="T52" fmla="*/ 3 w 40"/>
                <a:gd name="T53" fmla="*/ 39 h 42"/>
                <a:gd name="T54" fmla="*/ 1 w 40"/>
                <a:gd name="T55" fmla="*/ 33 h 42"/>
                <a:gd name="T56" fmla="*/ 0 w 40"/>
                <a:gd name="T57" fmla="*/ 28 h 42"/>
                <a:gd name="T58" fmla="*/ 0 w 40"/>
                <a:gd name="T59" fmla="*/ 24 h 42"/>
                <a:gd name="T60" fmla="*/ 0 w 40"/>
                <a:gd name="T61" fmla="*/ 19 h 42"/>
                <a:gd name="T62" fmla="*/ 2 w 40"/>
                <a:gd name="T63" fmla="*/ 13 h 42"/>
                <a:gd name="T64" fmla="*/ 4 w 40"/>
                <a:gd name="T65" fmla="*/ 8 h 42"/>
                <a:gd name="T66" fmla="*/ 9 w 40"/>
                <a:gd name="T67" fmla="*/ 5 h 42"/>
                <a:gd name="T68" fmla="*/ 12 w 40"/>
                <a:gd name="T69" fmla="*/ 1 h 42"/>
                <a:gd name="T70" fmla="*/ 16 w 40"/>
                <a:gd name="T71" fmla="*/ 0 h 42"/>
                <a:gd name="T72" fmla="*/ 22 w 40"/>
                <a:gd name="T73" fmla="*/ 1 h 42"/>
                <a:gd name="T74" fmla="*/ 28 w 40"/>
                <a:gd name="T75" fmla="*/ 3 h 42"/>
                <a:gd name="T76" fmla="*/ 32 w 40"/>
                <a:gd name="T77" fmla="*/ 4 h 42"/>
                <a:gd name="T78" fmla="*/ 37 w 40"/>
                <a:gd name="T79" fmla="*/ 7 h 42"/>
                <a:gd name="T80" fmla="*/ 39 w 40"/>
                <a:gd name="T81" fmla="*/ 10 h 42"/>
                <a:gd name="T82" fmla="*/ 40 w 40"/>
                <a:gd name="T83" fmla="*/ 12 h 42"/>
                <a:gd name="T84" fmla="*/ 40 w 40"/>
                <a:gd name="T85" fmla="*/ 15 h 42"/>
                <a:gd name="T86" fmla="*/ 40 w 40"/>
                <a:gd name="T87" fmla="*/ 15 h 42"/>
                <a:gd name="T88" fmla="*/ 39 w 40"/>
                <a:gd name="T8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" h="42">
                  <a:moveTo>
                    <a:pt x="36" y="11"/>
                  </a:moveTo>
                  <a:lnTo>
                    <a:pt x="37" y="13"/>
                  </a:lnTo>
                  <a:lnTo>
                    <a:pt x="38" y="16"/>
                  </a:lnTo>
                  <a:lnTo>
                    <a:pt x="37" y="19"/>
                  </a:lnTo>
                  <a:lnTo>
                    <a:pt x="34" y="22"/>
                  </a:lnTo>
                  <a:lnTo>
                    <a:pt x="34" y="21"/>
                  </a:lnTo>
                  <a:lnTo>
                    <a:pt x="34" y="20"/>
                  </a:lnTo>
                  <a:lnTo>
                    <a:pt x="33" y="20"/>
                  </a:lnTo>
                  <a:lnTo>
                    <a:pt x="33" y="20"/>
                  </a:lnTo>
                  <a:lnTo>
                    <a:pt x="32" y="21"/>
                  </a:lnTo>
                  <a:lnTo>
                    <a:pt x="31" y="22"/>
                  </a:lnTo>
                  <a:lnTo>
                    <a:pt x="30" y="22"/>
                  </a:lnTo>
                  <a:lnTo>
                    <a:pt x="28" y="21"/>
                  </a:lnTo>
                  <a:lnTo>
                    <a:pt x="29" y="20"/>
                  </a:lnTo>
                  <a:lnTo>
                    <a:pt x="31" y="19"/>
                  </a:lnTo>
                  <a:lnTo>
                    <a:pt x="31" y="17"/>
                  </a:lnTo>
                  <a:lnTo>
                    <a:pt x="31" y="15"/>
                  </a:lnTo>
                  <a:lnTo>
                    <a:pt x="30" y="17"/>
                  </a:lnTo>
                  <a:lnTo>
                    <a:pt x="28" y="19"/>
                  </a:lnTo>
                  <a:lnTo>
                    <a:pt x="27" y="20"/>
                  </a:lnTo>
                  <a:lnTo>
                    <a:pt x="25" y="20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2" y="19"/>
                  </a:lnTo>
                  <a:lnTo>
                    <a:pt x="22" y="18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20" y="15"/>
                  </a:lnTo>
                  <a:lnTo>
                    <a:pt x="19" y="17"/>
                  </a:lnTo>
                  <a:lnTo>
                    <a:pt x="17" y="19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4" y="23"/>
                  </a:lnTo>
                  <a:lnTo>
                    <a:pt x="13" y="23"/>
                  </a:lnTo>
                  <a:lnTo>
                    <a:pt x="12" y="24"/>
                  </a:lnTo>
                  <a:lnTo>
                    <a:pt x="11" y="26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6"/>
                  </a:lnTo>
                  <a:lnTo>
                    <a:pt x="7" y="26"/>
                  </a:lnTo>
                  <a:lnTo>
                    <a:pt x="6" y="27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5" y="39"/>
                  </a:lnTo>
                  <a:lnTo>
                    <a:pt x="4" y="40"/>
                  </a:lnTo>
                  <a:lnTo>
                    <a:pt x="4" y="41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7"/>
                  </a:lnTo>
                  <a:lnTo>
                    <a:pt x="2" y="35"/>
                  </a:lnTo>
                  <a:lnTo>
                    <a:pt x="1" y="33"/>
                  </a:lnTo>
                  <a:lnTo>
                    <a:pt x="1" y="3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3" y="9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2" y="4"/>
                  </a:lnTo>
                  <a:lnTo>
                    <a:pt x="34" y="5"/>
                  </a:lnTo>
                  <a:lnTo>
                    <a:pt x="36" y="6"/>
                  </a:lnTo>
                  <a:lnTo>
                    <a:pt x="37" y="7"/>
                  </a:lnTo>
                  <a:lnTo>
                    <a:pt x="38" y="9"/>
                  </a:lnTo>
                  <a:lnTo>
                    <a:pt x="39" y="9"/>
                  </a:lnTo>
                  <a:lnTo>
                    <a:pt x="39" y="10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40" y="12"/>
                  </a:lnTo>
                  <a:lnTo>
                    <a:pt x="40" y="13"/>
                  </a:lnTo>
                  <a:lnTo>
                    <a:pt x="40" y="14"/>
                  </a:lnTo>
                  <a:lnTo>
                    <a:pt x="40" y="15"/>
                  </a:lnTo>
                  <a:lnTo>
                    <a:pt x="40" y="15"/>
                  </a:lnTo>
                  <a:lnTo>
                    <a:pt x="40" y="15"/>
                  </a:lnTo>
                  <a:lnTo>
                    <a:pt x="40" y="15"/>
                  </a:lnTo>
                  <a:lnTo>
                    <a:pt x="40" y="14"/>
                  </a:lnTo>
                  <a:lnTo>
                    <a:pt x="39" y="13"/>
                  </a:lnTo>
                  <a:lnTo>
                    <a:pt x="39" y="12"/>
                  </a:lnTo>
                  <a:lnTo>
                    <a:pt x="37" y="12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7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68" name="Freeform 88">
              <a:extLst>
                <a:ext uri="{FF2B5EF4-FFF2-40B4-BE49-F238E27FC236}">
                  <a16:creationId xmlns:a16="http://schemas.microsoft.com/office/drawing/2014/main" id="{C6B0F29C-2E3A-4390-B5AD-03D4017F3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" y="3307"/>
              <a:ext cx="65" cy="149"/>
            </a:xfrm>
            <a:custGeom>
              <a:avLst/>
              <a:gdLst>
                <a:gd name="T0" fmla="*/ 1 w 65"/>
                <a:gd name="T1" fmla="*/ 118 h 149"/>
                <a:gd name="T2" fmla="*/ 5 w 65"/>
                <a:gd name="T3" fmla="*/ 108 h 149"/>
                <a:gd name="T4" fmla="*/ 10 w 65"/>
                <a:gd name="T5" fmla="*/ 99 h 149"/>
                <a:gd name="T6" fmla="*/ 14 w 65"/>
                <a:gd name="T7" fmla="*/ 92 h 149"/>
                <a:gd name="T8" fmla="*/ 17 w 65"/>
                <a:gd name="T9" fmla="*/ 87 h 149"/>
                <a:gd name="T10" fmla="*/ 18 w 65"/>
                <a:gd name="T11" fmla="*/ 81 h 149"/>
                <a:gd name="T12" fmla="*/ 18 w 65"/>
                <a:gd name="T13" fmla="*/ 76 h 149"/>
                <a:gd name="T14" fmla="*/ 18 w 65"/>
                <a:gd name="T15" fmla="*/ 66 h 149"/>
                <a:gd name="T16" fmla="*/ 18 w 65"/>
                <a:gd name="T17" fmla="*/ 58 h 149"/>
                <a:gd name="T18" fmla="*/ 16 w 65"/>
                <a:gd name="T19" fmla="*/ 42 h 149"/>
                <a:gd name="T20" fmla="*/ 19 w 65"/>
                <a:gd name="T21" fmla="*/ 26 h 149"/>
                <a:gd name="T22" fmla="*/ 27 w 65"/>
                <a:gd name="T23" fmla="*/ 14 h 149"/>
                <a:gd name="T24" fmla="*/ 36 w 65"/>
                <a:gd name="T25" fmla="*/ 5 h 149"/>
                <a:gd name="T26" fmla="*/ 45 w 65"/>
                <a:gd name="T27" fmla="*/ 0 h 149"/>
                <a:gd name="T28" fmla="*/ 51 w 65"/>
                <a:gd name="T29" fmla="*/ 2 h 149"/>
                <a:gd name="T30" fmla="*/ 55 w 65"/>
                <a:gd name="T31" fmla="*/ 10 h 149"/>
                <a:gd name="T32" fmla="*/ 56 w 65"/>
                <a:gd name="T33" fmla="*/ 18 h 149"/>
                <a:gd name="T34" fmla="*/ 60 w 65"/>
                <a:gd name="T35" fmla="*/ 26 h 149"/>
                <a:gd name="T36" fmla="*/ 63 w 65"/>
                <a:gd name="T37" fmla="*/ 34 h 149"/>
                <a:gd name="T38" fmla="*/ 65 w 65"/>
                <a:gd name="T39" fmla="*/ 45 h 149"/>
                <a:gd name="T40" fmla="*/ 65 w 65"/>
                <a:gd name="T41" fmla="*/ 53 h 149"/>
                <a:gd name="T42" fmla="*/ 62 w 65"/>
                <a:gd name="T43" fmla="*/ 61 h 149"/>
                <a:gd name="T44" fmla="*/ 61 w 65"/>
                <a:gd name="T45" fmla="*/ 65 h 149"/>
                <a:gd name="T46" fmla="*/ 60 w 65"/>
                <a:gd name="T47" fmla="*/ 70 h 149"/>
                <a:gd name="T48" fmla="*/ 60 w 65"/>
                <a:gd name="T49" fmla="*/ 76 h 149"/>
                <a:gd name="T50" fmla="*/ 57 w 65"/>
                <a:gd name="T51" fmla="*/ 83 h 149"/>
                <a:gd name="T52" fmla="*/ 55 w 65"/>
                <a:gd name="T53" fmla="*/ 89 h 149"/>
                <a:gd name="T54" fmla="*/ 55 w 65"/>
                <a:gd name="T55" fmla="*/ 100 h 149"/>
                <a:gd name="T56" fmla="*/ 54 w 65"/>
                <a:gd name="T57" fmla="*/ 108 h 149"/>
                <a:gd name="T58" fmla="*/ 52 w 65"/>
                <a:gd name="T59" fmla="*/ 115 h 149"/>
                <a:gd name="T60" fmla="*/ 50 w 65"/>
                <a:gd name="T61" fmla="*/ 120 h 149"/>
                <a:gd name="T62" fmla="*/ 49 w 65"/>
                <a:gd name="T63" fmla="*/ 127 h 149"/>
                <a:gd name="T64" fmla="*/ 46 w 65"/>
                <a:gd name="T65" fmla="*/ 135 h 149"/>
                <a:gd name="T66" fmla="*/ 41 w 65"/>
                <a:gd name="T67" fmla="*/ 143 h 149"/>
                <a:gd name="T68" fmla="*/ 35 w 65"/>
                <a:gd name="T69" fmla="*/ 147 h 149"/>
                <a:gd name="T70" fmla="*/ 29 w 65"/>
                <a:gd name="T71" fmla="*/ 149 h 149"/>
                <a:gd name="T72" fmla="*/ 23 w 65"/>
                <a:gd name="T73" fmla="*/ 149 h 149"/>
                <a:gd name="T74" fmla="*/ 15 w 65"/>
                <a:gd name="T75" fmla="*/ 147 h 149"/>
                <a:gd name="T76" fmla="*/ 9 w 65"/>
                <a:gd name="T77" fmla="*/ 143 h 149"/>
                <a:gd name="T78" fmla="*/ 4 w 65"/>
                <a:gd name="T79" fmla="*/ 137 h 149"/>
                <a:gd name="T80" fmla="*/ 1 w 65"/>
                <a:gd name="T81" fmla="*/ 131 h 149"/>
                <a:gd name="T82" fmla="*/ 0 w 65"/>
                <a:gd name="T83" fmla="*/ 12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" h="149">
                  <a:moveTo>
                    <a:pt x="0" y="123"/>
                  </a:moveTo>
                  <a:lnTo>
                    <a:pt x="1" y="118"/>
                  </a:lnTo>
                  <a:lnTo>
                    <a:pt x="3" y="113"/>
                  </a:lnTo>
                  <a:lnTo>
                    <a:pt x="5" y="108"/>
                  </a:lnTo>
                  <a:lnTo>
                    <a:pt x="8" y="103"/>
                  </a:lnTo>
                  <a:lnTo>
                    <a:pt x="10" y="99"/>
                  </a:lnTo>
                  <a:lnTo>
                    <a:pt x="12" y="95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7" y="87"/>
                  </a:lnTo>
                  <a:lnTo>
                    <a:pt x="17" y="84"/>
                  </a:lnTo>
                  <a:lnTo>
                    <a:pt x="18" y="81"/>
                  </a:lnTo>
                  <a:lnTo>
                    <a:pt x="18" y="79"/>
                  </a:lnTo>
                  <a:lnTo>
                    <a:pt x="18" y="76"/>
                  </a:lnTo>
                  <a:lnTo>
                    <a:pt x="18" y="71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8" y="58"/>
                  </a:lnTo>
                  <a:lnTo>
                    <a:pt x="17" y="51"/>
                  </a:lnTo>
                  <a:lnTo>
                    <a:pt x="16" y="42"/>
                  </a:lnTo>
                  <a:lnTo>
                    <a:pt x="17" y="32"/>
                  </a:lnTo>
                  <a:lnTo>
                    <a:pt x="19" y="26"/>
                  </a:lnTo>
                  <a:lnTo>
                    <a:pt x="22" y="19"/>
                  </a:lnTo>
                  <a:lnTo>
                    <a:pt x="27" y="14"/>
                  </a:lnTo>
                  <a:lnTo>
                    <a:pt x="31" y="9"/>
                  </a:lnTo>
                  <a:lnTo>
                    <a:pt x="36" y="5"/>
                  </a:lnTo>
                  <a:lnTo>
                    <a:pt x="41" y="1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1" y="2"/>
                  </a:lnTo>
                  <a:lnTo>
                    <a:pt x="53" y="5"/>
                  </a:lnTo>
                  <a:lnTo>
                    <a:pt x="55" y="10"/>
                  </a:lnTo>
                  <a:lnTo>
                    <a:pt x="55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1" y="30"/>
                  </a:lnTo>
                  <a:lnTo>
                    <a:pt x="63" y="34"/>
                  </a:lnTo>
                  <a:lnTo>
                    <a:pt x="64" y="40"/>
                  </a:lnTo>
                  <a:lnTo>
                    <a:pt x="65" y="45"/>
                  </a:lnTo>
                  <a:lnTo>
                    <a:pt x="65" y="49"/>
                  </a:lnTo>
                  <a:lnTo>
                    <a:pt x="65" y="53"/>
                  </a:lnTo>
                  <a:lnTo>
                    <a:pt x="64" y="57"/>
                  </a:lnTo>
                  <a:lnTo>
                    <a:pt x="62" y="61"/>
                  </a:lnTo>
                  <a:lnTo>
                    <a:pt x="61" y="63"/>
                  </a:lnTo>
                  <a:lnTo>
                    <a:pt x="61" y="65"/>
                  </a:lnTo>
                  <a:lnTo>
                    <a:pt x="60" y="67"/>
                  </a:lnTo>
                  <a:lnTo>
                    <a:pt x="60" y="70"/>
                  </a:lnTo>
                  <a:lnTo>
                    <a:pt x="60" y="73"/>
                  </a:lnTo>
                  <a:lnTo>
                    <a:pt x="60" y="76"/>
                  </a:lnTo>
                  <a:lnTo>
                    <a:pt x="59" y="79"/>
                  </a:lnTo>
                  <a:lnTo>
                    <a:pt x="57" y="83"/>
                  </a:lnTo>
                  <a:lnTo>
                    <a:pt x="56" y="86"/>
                  </a:lnTo>
                  <a:lnTo>
                    <a:pt x="55" y="89"/>
                  </a:lnTo>
                  <a:lnTo>
                    <a:pt x="55" y="94"/>
                  </a:lnTo>
                  <a:lnTo>
                    <a:pt x="55" y="100"/>
                  </a:lnTo>
                  <a:lnTo>
                    <a:pt x="54" y="104"/>
                  </a:lnTo>
                  <a:lnTo>
                    <a:pt x="54" y="108"/>
                  </a:lnTo>
                  <a:lnTo>
                    <a:pt x="53" y="112"/>
                  </a:lnTo>
                  <a:lnTo>
                    <a:pt x="52" y="115"/>
                  </a:lnTo>
                  <a:lnTo>
                    <a:pt x="51" y="118"/>
                  </a:lnTo>
                  <a:lnTo>
                    <a:pt x="50" y="120"/>
                  </a:lnTo>
                  <a:lnTo>
                    <a:pt x="50" y="123"/>
                  </a:lnTo>
                  <a:lnTo>
                    <a:pt x="49" y="127"/>
                  </a:lnTo>
                  <a:lnTo>
                    <a:pt x="48" y="131"/>
                  </a:lnTo>
                  <a:lnTo>
                    <a:pt x="46" y="135"/>
                  </a:lnTo>
                  <a:lnTo>
                    <a:pt x="44" y="139"/>
                  </a:lnTo>
                  <a:lnTo>
                    <a:pt x="41" y="143"/>
                  </a:lnTo>
                  <a:lnTo>
                    <a:pt x="37" y="146"/>
                  </a:lnTo>
                  <a:lnTo>
                    <a:pt x="35" y="147"/>
                  </a:lnTo>
                  <a:lnTo>
                    <a:pt x="32" y="148"/>
                  </a:lnTo>
                  <a:lnTo>
                    <a:pt x="29" y="149"/>
                  </a:lnTo>
                  <a:lnTo>
                    <a:pt x="26" y="149"/>
                  </a:lnTo>
                  <a:lnTo>
                    <a:pt x="23" y="149"/>
                  </a:lnTo>
                  <a:lnTo>
                    <a:pt x="19" y="148"/>
                  </a:lnTo>
                  <a:lnTo>
                    <a:pt x="15" y="147"/>
                  </a:lnTo>
                  <a:lnTo>
                    <a:pt x="12" y="145"/>
                  </a:lnTo>
                  <a:lnTo>
                    <a:pt x="9" y="143"/>
                  </a:lnTo>
                  <a:lnTo>
                    <a:pt x="7" y="140"/>
                  </a:lnTo>
                  <a:lnTo>
                    <a:pt x="4" y="137"/>
                  </a:lnTo>
                  <a:lnTo>
                    <a:pt x="3" y="134"/>
                  </a:lnTo>
                  <a:lnTo>
                    <a:pt x="1" y="131"/>
                  </a:lnTo>
                  <a:lnTo>
                    <a:pt x="0" y="128"/>
                  </a:lnTo>
                  <a:lnTo>
                    <a:pt x="0" y="125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69" name="Freeform 89">
              <a:extLst>
                <a:ext uri="{FF2B5EF4-FFF2-40B4-BE49-F238E27FC236}">
                  <a16:creationId xmlns:a16="http://schemas.microsoft.com/office/drawing/2014/main" id="{3F30C41F-59D2-4AED-8815-83C357532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" y="3310"/>
              <a:ext cx="5" cy="5"/>
            </a:xfrm>
            <a:custGeom>
              <a:avLst/>
              <a:gdLst>
                <a:gd name="T0" fmla="*/ 2 w 5"/>
                <a:gd name="T1" fmla="*/ 5 h 5"/>
                <a:gd name="T2" fmla="*/ 3 w 5"/>
                <a:gd name="T3" fmla="*/ 5 h 5"/>
                <a:gd name="T4" fmla="*/ 3 w 5"/>
                <a:gd name="T5" fmla="*/ 4 h 5"/>
                <a:gd name="T6" fmla="*/ 4 w 5"/>
                <a:gd name="T7" fmla="*/ 3 h 5"/>
                <a:gd name="T8" fmla="*/ 5 w 5"/>
                <a:gd name="T9" fmla="*/ 2 h 5"/>
                <a:gd name="T10" fmla="*/ 5 w 5"/>
                <a:gd name="T11" fmla="*/ 2 h 5"/>
                <a:gd name="T12" fmla="*/ 4 w 5"/>
                <a:gd name="T13" fmla="*/ 1 h 5"/>
                <a:gd name="T14" fmla="*/ 4 w 5"/>
                <a:gd name="T15" fmla="*/ 0 h 5"/>
                <a:gd name="T16" fmla="*/ 3 w 5"/>
                <a:gd name="T17" fmla="*/ 0 h 5"/>
                <a:gd name="T18" fmla="*/ 2 w 5"/>
                <a:gd name="T19" fmla="*/ 0 h 5"/>
                <a:gd name="T20" fmla="*/ 1 w 5"/>
                <a:gd name="T21" fmla="*/ 0 h 5"/>
                <a:gd name="T22" fmla="*/ 0 w 5"/>
                <a:gd name="T23" fmla="*/ 1 h 5"/>
                <a:gd name="T24" fmla="*/ 0 w 5"/>
                <a:gd name="T25" fmla="*/ 2 h 5"/>
                <a:gd name="T26" fmla="*/ 0 w 5"/>
                <a:gd name="T27" fmla="*/ 2 h 5"/>
                <a:gd name="T28" fmla="*/ 0 w 5"/>
                <a:gd name="T29" fmla="*/ 3 h 5"/>
                <a:gd name="T30" fmla="*/ 1 w 5"/>
                <a:gd name="T31" fmla="*/ 4 h 5"/>
                <a:gd name="T32" fmla="*/ 2 w 5"/>
                <a:gd name="T3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3" y="5"/>
                  </a:lnTo>
                  <a:lnTo>
                    <a:pt x="3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70" name="Freeform 90">
              <a:extLst>
                <a:ext uri="{FF2B5EF4-FFF2-40B4-BE49-F238E27FC236}">
                  <a16:creationId xmlns:a16="http://schemas.microsoft.com/office/drawing/2014/main" id="{DD6446FE-0F54-4C1F-8B7B-33B590B51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" y="3328"/>
              <a:ext cx="5" cy="5"/>
            </a:xfrm>
            <a:custGeom>
              <a:avLst/>
              <a:gdLst>
                <a:gd name="T0" fmla="*/ 2 w 5"/>
                <a:gd name="T1" fmla="*/ 5 h 5"/>
                <a:gd name="T2" fmla="*/ 3 w 5"/>
                <a:gd name="T3" fmla="*/ 5 h 5"/>
                <a:gd name="T4" fmla="*/ 4 w 5"/>
                <a:gd name="T5" fmla="*/ 4 h 5"/>
                <a:gd name="T6" fmla="*/ 4 w 5"/>
                <a:gd name="T7" fmla="*/ 4 h 5"/>
                <a:gd name="T8" fmla="*/ 5 w 5"/>
                <a:gd name="T9" fmla="*/ 3 h 5"/>
                <a:gd name="T10" fmla="*/ 5 w 5"/>
                <a:gd name="T11" fmla="*/ 2 h 5"/>
                <a:gd name="T12" fmla="*/ 4 w 5"/>
                <a:gd name="T13" fmla="*/ 1 h 5"/>
                <a:gd name="T14" fmla="*/ 4 w 5"/>
                <a:gd name="T15" fmla="*/ 0 h 5"/>
                <a:gd name="T16" fmla="*/ 3 w 5"/>
                <a:gd name="T17" fmla="*/ 0 h 5"/>
                <a:gd name="T18" fmla="*/ 2 w 5"/>
                <a:gd name="T19" fmla="*/ 0 h 5"/>
                <a:gd name="T20" fmla="*/ 1 w 5"/>
                <a:gd name="T21" fmla="*/ 0 h 5"/>
                <a:gd name="T22" fmla="*/ 0 w 5"/>
                <a:gd name="T23" fmla="*/ 1 h 5"/>
                <a:gd name="T24" fmla="*/ 0 w 5"/>
                <a:gd name="T25" fmla="*/ 2 h 5"/>
                <a:gd name="T26" fmla="*/ 0 w 5"/>
                <a:gd name="T27" fmla="*/ 3 h 5"/>
                <a:gd name="T28" fmla="*/ 0 w 5"/>
                <a:gd name="T29" fmla="*/ 4 h 5"/>
                <a:gd name="T30" fmla="*/ 1 w 5"/>
                <a:gd name="T31" fmla="*/ 4 h 5"/>
                <a:gd name="T32" fmla="*/ 2 w 5"/>
                <a:gd name="T3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3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4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71" name="Freeform 91">
              <a:extLst>
                <a:ext uri="{FF2B5EF4-FFF2-40B4-BE49-F238E27FC236}">
                  <a16:creationId xmlns:a16="http://schemas.microsoft.com/office/drawing/2014/main" id="{00A0B3DD-1EFC-47C8-96BE-84AB57095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" y="3438"/>
              <a:ext cx="5" cy="5"/>
            </a:xfrm>
            <a:custGeom>
              <a:avLst/>
              <a:gdLst>
                <a:gd name="T0" fmla="*/ 2 w 5"/>
                <a:gd name="T1" fmla="*/ 5 h 5"/>
                <a:gd name="T2" fmla="*/ 3 w 5"/>
                <a:gd name="T3" fmla="*/ 5 h 5"/>
                <a:gd name="T4" fmla="*/ 4 w 5"/>
                <a:gd name="T5" fmla="*/ 4 h 5"/>
                <a:gd name="T6" fmla="*/ 5 w 5"/>
                <a:gd name="T7" fmla="*/ 4 h 5"/>
                <a:gd name="T8" fmla="*/ 5 w 5"/>
                <a:gd name="T9" fmla="*/ 3 h 5"/>
                <a:gd name="T10" fmla="*/ 5 w 5"/>
                <a:gd name="T11" fmla="*/ 2 h 5"/>
                <a:gd name="T12" fmla="*/ 5 w 5"/>
                <a:gd name="T13" fmla="*/ 1 h 5"/>
                <a:gd name="T14" fmla="*/ 4 w 5"/>
                <a:gd name="T15" fmla="*/ 0 h 5"/>
                <a:gd name="T16" fmla="*/ 3 w 5"/>
                <a:gd name="T17" fmla="*/ 0 h 5"/>
                <a:gd name="T18" fmla="*/ 2 w 5"/>
                <a:gd name="T19" fmla="*/ 0 h 5"/>
                <a:gd name="T20" fmla="*/ 2 w 5"/>
                <a:gd name="T21" fmla="*/ 0 h 5"/>
                <a:gd name="T22" fmla="*/ 1 w 5"/>
                <a:gd name="T23" fmla="*/ 1 h 5"/>
                <a:gd name="T24" fmla="*/ 0 w 5"/>
                <a:gd name="T25" fmla="*/ 1 h 5"/>
                <a:gd name="T26" fmla="*/ 0 w 5"/>
                <a:gd name="T27" fmla="*/ 3 h 5"/>
                <a:gd name="T28" fmla="*/ 1 w 5"/>
                <a:gd name="T29" fmla="*/ 3 h 5"/>
                <a:gd name="T30" fmla="*/ 1 w 5"/>
                <a:gd name="T31" fmla="*/ 4 h 5"/>
                <a:gd name="T32" fmla="*/ 2 w 5"/>
                <a:gd name="T3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3" y="5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72" name="Freeform 92">
              <a:extLst>
                <a:ext uri="{FF2B5EF4-FFF2-40B4-BE49-F238E27FC236}">
                  <a16:creationId xmlns:a16="http://schemas.microsoft.com/office/drawing/2014/main" id="{BE12622F-920E-4DD4-A6E1-92FA96A46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3392"/>
              <a:ext cx="57" cy="65"/>
            </a:xfrm>
            <a:custGeom>
              <a:avLst/>
              <a:gdLst>
                <a:gd name="T0" fmla="*/ 57 w 57"/>
                <a:gd name="T1" fmla="*/ 10 h 65"/>
                <a:gd name="T2" fmla="*/ 57 w 57"/>
                <a:gd name="T3" fmla="*/ 7 h 65"/>
                <a:gd name="T4" fmla="*/ 55 w 57"/>
                <a:gd name="T5" fmla="*/ 7 h 65"/>
                <a:gd name="T6" fmla="*/ 49 w 57"/>
                <a:gd name="T7" fmla="*/ 7 h 65"/>
                <a:gd name="T8" fmla="*/ 39 w 57"/>
                <a:gd name="T9" fmla="*/ 7 h 65"/>
                <a:gd name="T10" fmla="*/ 31 w 57"/>
                <a:gd name="T11" fmla="*/ 5 h 65"/>
                <a:gd name="T12" fmla="*/ 26 w 57"/>
                <a:gd name="T13" fmla="*/ 4 h 65"/>
                <a:gd name="T14" fmla="*/ 22 w 57"/>
                <a:gd name="T15" fmla="*/ 2 h 65"/>
                <a:gd name="T16" fmla="*/ 19 w 57"/>
                <a:gd name="T17" fmla="*/ 1 h 65"/>
                <a:gd name="T18" fmla="*/ 17 w 57"/>
                <a:gd name="T19" fmla="*/ 0 h 65"/>
                <a:gd name="T20" fmla="*/ 16 w 57"/>
                <a:gd name="T21" fmla="*/ 2 h 65"/>
                <a:gd name="T22" fmla="*/ 16 w 57"/>
                <a:gd name="T23" fmla="*/ 4 h 65"/>
                <a:gd name="T24" fmla="*/ 15 w 57"/>
                <a:gd name="T25" fmla="*/ 6 h 65"/>
                <a:gd name="T26" fmla="*/ 10 w 57"/>
                <a:gd name="T27" fmla="*/ 14 h 65"/>
                <a:gd name="T28" fmla="*/ 5 w 57"/>
                <a:gd name="T29" fmla="*/ 25 h 65"/>
                <a:gd name="T30" fmla="*/ 0 w 57"/>
                <a:gd name="T31" fmla="*/ 37 h 65"/>
                <a:gd name="T32" fmla="*/ 1 w 57"/>
                <a:gd name="T33" fmla="*/ 47 h 65"/>
                <a:gd name="T34" fmla="*/ 6 w 57"/>
                <a:gd name="T35" fmla="*/ 56 h 65"/>
                <a:gd name="T36" fmla="*/ 13 w 57"/>
                <a:gd name="T37" fmla="*/ 62 h 65"/>
                <a:gd name="T38" fmla="*/ 22 w 57"/>
                <a:gd name="T39" fmla="*/ 65 h 65"/>
                <a:gd name="T40" fmla="*/ 29 w 57"/>
                <a:gd name="T41" fmla="*/ 65 h 65"/>
                <a:gd name="T42" fmla="*/ 34 w 57"/>
                <a:gd name="T43" fmla="*/ 64 h 65"/>
                <a:gd name="T44" fmla="*/ 40 w 57"/>
                <a:gd name="T45" fmla="*/ 62 h 65"/>
                <a:gd name="T46" fmla="*/ 46 w 57"/>
                <a:gd name="T47" fmla="*/ 57 h 65"/>
                <a:gd name="T48" fmla="*/ 51 w 57"/>
                <a:gd name="T49" fmla="*/ 49 h 65"/>
                <a:gd name="T50" fmla="*/ 51 w 57"/>
                <a:gd name="T51" fmla="*/ 43 h 65"/>
                <a:gd name="T52" fmla="*/ 53 w 57"/>
                <a:gd name="T53" fmla="*/ 40 h 65"/>
                <a:gd name="T54" fmla="*/ 54 w 57"/>
                <a:gd name="T55" fmla="*/ 37 h 65"/>
                <a:gd name="T56" fmla="*/ 54 w 57"/>
                <a:gd name="T57" fmla="*/ 32 h 65"/>
                <a:gd name="T58" fmla="*/ 55 w 57"/>
                <a:gd name="T59" fmla="*/ 23 h 65"/>
                <a:gd name="T60" fmla="*/ 56 w 57"/>
                <a:gd name="T61" fmla="*/ 17 h 65"/>
                <a:gd name="T62" fmla="*/ 56 w 57"/>
                <a:gd name="T63" fmla="*/ 1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65">
                  <a:moveTo>
                    <a:pt x="56" y="12"/>
                  </a:moveTo>
                  <a:lnTo>
                    <a:pt x="57" y="10"/>
                  </a:lnTo>
                  <a:lnTo>
                    <a:pt x="57" y="9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5" y="7"/>
                  </a:lnTo>
                  <a:lnTo>
                    <a:pt x="52" y="7"/>
                  </a:lnTo>
                  <a:lnTo>
                    <a:pt x="49" y="7"/>
                  </a:lnTo>
                  <a:lnTo>
                    <a:pt x="44" y="7"/>
                  </a:lnTo>
                  <a:lnTo>
                    <a:pt x="39" y="7"/>
                  </a:lnTo>
                  <a:lnTo>
                    <a:pt x="35" y="6"/>
                  </a:lnTo>
                  <a:lnTo>
                    <a:pt x="31" y="5"/>
                  </a:lnTo>
                  <a:lnTo>
                    <a:pt x="28" y="5"/>
                  </a:lnTo>
                  <a:lnTo>
                    <a:pt x="26" y="4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3" y="9"/>
                  </a:lnTo>
                  <a:lnTo>
                    <a:pt x="10" y="14"/>
                  </a:lnTo>
                  <a:lnTo>
                    <a:pt x="7" y="19"/>
                  </a:lnTo>
                  <a:lnTo>
                    <a:pt x="5" y="25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1" y="47"/>
                  </a:lnTo>
                  <a:lnTo>
                    <a:pt x="3" y="51"/>
                  </a:lnTo>
                  <a:lnTo>
                    <a:pt x="6" y="56"/>
                  </a:lnTo>
                  <a:lnTo>
                    <a:pt x="9" y="59"/>
                  </a:lnTo>
                  <a:lnTo>
                    <a:pt x="13" y="62"/>
                  </a:lnTo>
                  <a:lnTo>
                    <a:pt x="18" y="64"/>
                  </a:lnTo>
                  <a:lnTo>
                    <a:pt x="22" y="65"/>
                  </a:lnTo>
                  <a:lnTo>
                    <a:pt x="27" y="65"/>
                  </a:lnTo>
                  <a:lnTo>
                    <a:pt x="29" y="65"/>
                  </a:lnTo>
                  <a:lnTo>
                    <a:pt x="31" y="64"/>
                  </a:lnTo>
                  <a:lnTo>
                    <a:pt x="34" y="64"/>
                  </a:lnTo>
                  <a:lnTo>
                    <a:pt x="37" y="63"/>
                  </a:lnTo>
                  <a:lnTo>
                    <a:pt x="40" y="62"/>
                  </a:lnTo>
                  <a:lnTo>
                    <a:pt x="44" y="60"/>
                  </a:lnTo>
                  <a:lnTo>
                    <a:pt x="46" y="57"/>
                  </a:lnTo>
                  <a:lnTo>
                    <a:pt x="49" y="55"/>
                  </a:lnTo>
                  <a:lnTo>
                    <a:pt x="51" y="49"/>
                  </a:lnTo>
                  <a:lnTo>
                    <a:pt x="51" y="45"/>
                  </a:lnTo>
                  <a:lnTo>
                    <a:pt x="51" y="43"/>
                  </a:lnTo>
                  <a:lnTo>
                    <a:pt x="51" y="42"/>
                  </a:lnTo>
                  <a:lnTo>
                    <a:pt x="53" y="40"/>
                  </a:lnTo>
                  <a:lnTo>
                    <a:pt x="54" y="39"/>
                  </a:lnTo>
                  <a:lnTo>
                    <a:pt x="54" y="37"/>
                  </a:lnTo>
                  <a:lnTo>
                    <a:pt x="54" y="35"/>
                  </a:lnTo>
                  <a:lnTo>
                    <a:pt x="54" y="32"/>
                  </a:lnTo>
                  <a:lnTo>
                    <a:pt x="54" y="28"/>
                  </a:lnTo>
                  <a:lnTo>
                    <a:pt x="55" y="23"/>
                  </a:lnTo>
                  <a:lnTo>
                    <a:pt x="56" y="20"/>
                  </a:lnTo>
                  <a:lnTo>
                    <a:pt x="56" y="17"/>
                  </a:lnTo>
                  <a:lnTo>
                    <a:pt x="56" y="15"/>
                  </a:lnTo>
                  <a:lnTo>
                    <a:pt x="56" y="13"/>
                  </a:lnTo>
                  <a:lnTo>
                    <a:pt x="56" y="12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73" name="Freeform 93">
              <a:extLst>
                <a:ext uri="{FF2B5EF4-FFF2-40B4-BE49-F238E27FC236}">
                  <a16:creationId xmlns:a16="http://schemas.microsoft.com/office/drawing/2014/main" id="{08B27B40-6058-48B8-8014-7D84758BE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" y="3306"/>
              <a:ext cx="76" cy="153"/>
            </a:xfrm>
            <a:custGeom>
              <a:avLst/>
              <a:gdLst>
                <a:gd name="T0" fmla="*/ 28 w 76"/>
                <a:gd name="T1" fmla="*/ 79 h 153"/>
                <a:gd name="T2" fmla="*/ 25 w 76"/>
                <a:gd name="T3" fmla="*/ 87 h 153"/>
                <a:gd name="T4" fmla="*/ 23 w 76"/>
                <a:gd name="T5" fmla="*/ 89 h 153"/>
                <a:gd name="T6" fmla="*/ 19 w 76"/>
                <a:gd name="T7" fmla="*/ 93 h 153"/>
                <a:gd name="T8" fmla="*/ 14 w 76"/>
                <a:gd name="T9" fmla="*/ 98 h 153"/>
                <a:gd name="T10" fmla="*/ 9 w 76"/>
                <a:gd name="T11" fmla="*/ 103 h 153"/>
                <a:gd name="T12" fmla="*/ 4 w 76"/>
                <a:gd name="T13" fmla="*/ 111 h 153"/>
                <a:gd name="T14" fmla="*/ 0 w 76"/>
                <a:gd name="T15" fmla="*/ 121 h 153"/>
                <a:gd name="T16" fmla="*/ 1 w 76"/>
                <a:gd name="T17" fmla="*/ 125 h 153"/>
                <a:gd name="T18" fmla="*/ 8 w 76"/>
                <a:gd name="T19" fmla="*/ 132 h 153"/>
                <a:gd name="T20" fmla="*/ 19 w 76"/>
                <a:gd name="T21" fmla="*/ 142 h 153"/>
                <a:gd name="T22" fmla="*/ 32 w 76"/>
                <a:gd name="T23" fmla="*/ 150 h 153"/>
                <a:gd name="T24" fmla="*/ 40 w 76"/>
                <a:gd name="T25" fmla="*/ 153 h 153"/>
                <a:gd name="T26" fmla="*/ 42 w 76"/>
                <a:gd name="T27" fmla="*/ 152 h 153"/>
                <a:gd name="T28" fmla="*/ 45 w 76"/>
                <a:gd name="T29" fmla="*/ 151 h 153"/>
                <a:gd name="T30" fmla="*/ 48 w 76"/>
                <a:gd name="T31" fmla="*/ 148 h 153"/>
                <a:gd name="T32" fmla="*/ 49 w 76"/>
                <a:gd name="T33" fmla="*/ 143 h 153"/>
                <a:gd name="T34" fmla="*/ 53 w 76"/>
                <a:gd name="T35" fmla="*/ 128 h 153"/>
                <a:gd name="T36" fmla="*/ 58 w 76"/>
                <a:gd name="T37" fmla="*/ 109 h 153"/>
                <a:gd name="T38" fmla="*/ 62 w 76"/>
                <a:gd name="T39" fmla="*/ 93 h 153"/>
                <a:gd name="T40" fmla="*/ 64 w 76"/>
                <a:gd name="T41" fmla="*/ 85 h 153"/>
                <a:gd name="T42" fmla="*/ 69 w 76"/>
                <a:gd name="T43" fmla="*/ 69 h 153"/>
                <a:gd name="T44" fmla="*/ 73 w 76"/>
                <a:gd name="T45" fmla="*/ 50 h 153"/>
                <a:gd name="T46" fmla="*/ 76 w 76"/>
                <a:gd name="T47" fmla="*/ 34 h 153"/>
                <a:gd name="T48" fmla="*/ 73 w 76"/>
                <a:gd name="T49" fmla="*/ 23 h 153"/>
                <a:gd name="T50" fmla="*/ 71 w 76"/>
                <a:gd name="T51" fmla="*/ 14 h 153"/>
                <a:gd name="T52" fmla="*/ 68 w 76"/>
                <a:gd name="T53" fmla="*/ 10 h 153"/>
                <a:gd name="T54" fmla="*/ 64 w 76"/>
                <a:gd name="T55" fmla="*/ 7 h 153"/>
                <a:gd name="T56" fmla="*/ 58 w 76"/>
                <a:gd name="T57" fmla="*/ 3 h 153"/>
                <a:gd name="T58" fmla="*/ 54 w 76"/>
                <a:gd name="T59" fmla="*/ 1 h 153"/>
                <a:gd name="T60" fmla="*/ 53 w 76"/>
                <a:gd name="T61" fmla="*/ 0 h 153"/>
                <a:gd name="T62" fmla="*/ 52 w 76"/>
                <a:gd name="T63" fmla="*/ 0 h 153"/>
                <a:gd name="T64" fmla="*/ 51 w 76"/>
                <a:gd name="T65" fmla="*/ 1 h 153"/>
                <a:gd name="T66" fmla="*/ 48 w 76"/>
                <a:gd name="T67" fmla="*/ 7 h 153"/>
                <a:gd name="T68" fmla="*/ 46 w 76"/>
                <a:gd name="T69" fmla="*/ 10 h 153"/>
                <a:gd name="T70" fmla="*/ 42 w 76"/>
                <a:gd name="T71" fmla="*/ 14 h 153"/>
                <a:gd name="T72" fmla="*/ 37 w 76"/>
                <a:gd name="T73" fmla="*/ 19 h 153"/>
                <a:gd name="T74" fmla="*/ 33 w 76"/>
                <a:gd name="T75" fmla="*/ 27 h 153"/>
                <a:gd name="T76" fmla="*/ 30 w 76"/>
                <a:gd name="T77" fmla="*/ 42 h 153"/>
                <a:gd name="T78" fmla="*/ 28 w 76"/>
                <a:gd name="T79" fmla="*/ 6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" h="153">
                  <a:moveTo>
                    <a:pt x="29" y="76"/>
                  </a:moveTo>
                  <a:lnTo>
                    <a:pt x="28" y="79"/>
                  </a:lnTo>
                  <a:lnTo>
                    <a:pt x="26" y="83"/>
                  </a:lnTo>
                  <a:lnTo>
                    <a:pt x="25" y="87"/>
                  </a:lnTo>
                  <a:lnTo>
                    <a:pt x="24" y="89"/>
                  </a:lnTo>
                  <a:lnTo>
                    <a:pt x="23" y="89"/>
                  </a:lnTo>
                  <a:lnTo>
                    <a:pt x="21" y="91"/>
                  </a:lnTo>
                  <a:lnTo>
                    <a:pt x="19" y="93"/>
                  </a:lnTo>
                  <a:lnTo>
                    <a:pt x="16" y="95"/>
                  </a:lnTo>
                  <a:lnTo>
                    <a:pt x="14" y="98"/>
                  </a:lnTo>
                  <a:lnTo>
                    <a:pt x="11" y="100"/>
                  </a:lnTo>
                  <a:lnTo>
                    <a:pt x="9" y="103"/>
                  </a:lnTo>
                  <a:lnTo>
                    <a:pt x="7" y="106"/>
                  </a:lnTo>
                  <a:lnTo>
                    <a:pt x="4" y="111"/>
                  </a:lnTo>
                  <a:lnTo>
                    <a:pt x="2" y="116"/>
                  </a:lnTo>
                  <a:lnTo>
                    <a:pt x="0" y="121"/>
                  </a:lnTo>
                  <a:lnTo>
                    <a:pt x="0" y="124"/>
                  </a:lnTo>
                  <a:lnTo>
                    <a:pt x="1" y="125"/>
                  </a:lnTo>
                  <a:lnTo>
                    <a:pt x="4" y="128"/>
                  </a:lnTo>
                  <a:lnTo>
                    <a:pt x="8" y="132"/>
                  </a:lnTo>
                  <a:lnTo>
                    <a:pt x="13" y="137"/>
                  </a:lnTo>
                  <a:lnTo>
                    <a:pt x="19" y="142"/>
                  </a:lnTo>
                  <a:lnTo>
                    <a:pt x="26" y="146"/>
                  </a:lnTo>
                  <a:lnTo>
                    <a:pt x="32" y="150"/>
                  </a:lnTo>
                  <a:lnTo>
                    <a:pt x="38" y="152"/>
                  </a:lnTo>
                  <a:lnTo>
                    <a:pt x="40" y="153"/>
                  </a:lnTo>
                  <a:lnTo>
                    <a:pt x="41" y="153"/>
                  </a:lnTo>
                  <a:lnTo>
                    <a:pt x="42" y="152"/>
                  </a:lnTo>
                  <a:lnTo>
                    <a:pt x="44" y="152"/>
                  </a:lnTo>
                  <a:lnTo>
                    <a:pt x="45" y="151"/>
                  </a:lnTo>
                  <a:lnTo>
                    <a:pt x="46" y="150"/>
                  </a:lnTo>
                  <a:lnTo>
                    <a:pt x="48" y="148"/>
                  </a:lnTo>
                  <a:lnTo>
                    <a:pt x="48" y="146"/>
                  </a:lnTo>
                  <a:lnTo>
                    <a:pt x="49" y="143"/>
                  </a:lnTo>
                  <a:lnTo>
                    <a:pt x="51" y="136"/>
                  </a:lnTo>
                  <a:lnTo>
                    <a:pt x="53" y="128"/>
                  </a:lnTo>
                  <a:lnTo>
                    <a:pt x="55" y="118"/>
                  </a:lnTo>
                  <a:lnTo>
                    <a:pt x="58" y="109"/>
                  </a:lnTo>
                  <a:lnTo>
                    <a:pt x="60" y="100"/>
                  </a:lnTo>
                  <a:lnTo>
                    <a:pt x="62" y="93"/>
                  </a:lnTo>
                  <a:lnTo>
                    <a:pt x="63" y="89"/>
                  </a:lnTo>
                  <a:lnTo>
                    <a:pt x="64" y="85"/>
                  </a:lnTo>
                  <a:lnTo>
                    <a:pt x="66" y="78"/>
                  </a:lnTo>
                  <a:lnTo>
                    <a:pt x="69" y="69"/>
                  </a:lnTo>
                  <a:lnTo>
                    <a:pt x="71" y="60"/>
                  </a:lnTo>
                  <a:lnTo>
                    <a:pt x="73" y="50"/>
                  </a:lnTo>
                  <a:lnTo>
                    <a:pt x="75" y="42"/>
                  </a:lnTo>
                  <a:lnTo>
                    <a:pt x="76" y="34"/>
                  </a:lnTo>
                  <a:lnTo>
                    <a:pt x="75" y="29"/>
                  </a:lnTo>
                  <a:lnTo>
                    <a:pt x="73" y="23"/>
                  </a:lnTo>
                  <a:lnTo>
                    <a:pt x="72" y="17"/>
                  </a:lnTo>
                  <a:lnTo>
                    <a:pt x="71" y="14"/>
                  </a:lnTo>
                  <a:lnTo>
                    <a:pt x="69" y="11"/>
                  </a:lnTo>
                  <a:lnTo>
                    <a:pt x="68" y="10"/>
                  </a:lnTo>
                  <a:lnTo>
                    <a:pt x="66" y="9"/>
                  </a:lnTo>
                  <a:lnTo>
                    <a:pt x="64" y="7"/>
                  </a:lnTo>
                  <a:lnTo>
                    <a:pt x="61" y="5"/>
                  </a:lnTo>
                  <a:lnTo>
                    <a:pt x="58" y="3"/>
                  </a:lnTo>
                  <a:lnTo>
                    <a:pt x="56" y="2"/>
                  </a:lnTo>
                  <a:lnTo>
                    <a:pt x="54" y="1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1" y="0"/>
                  </a:lnTo>
                  <a:lnTo>
                    <a:pt x="51" y="1"/>
                  </a:lnTo>
                  <a:lnTo>
                    <a:pt x="49" y="4"/>
                  </a:lnTo>
                  <a:lnTo>
                    <a:pt x="48" y="7"/>
                  </a:lnTo>
                  <a:lnTo>
                    <a:pt x="47" y="8"/>
                  </a:lnTo>
                  <a:lnTo>
                    <a:pt x="46" y="10"/>
                  </a:lnTo>
                  <a:lnTo>
                    <a:pt x="44" y="11"/>
                  </a:lnTo>
                  <a:lnTo>
                    <a:pt x="42" y="14"/>
                  </a:lnTo>
                  <a:lnTo>
                    <a:pt x="40" y="16"/>
                  </a:lnTo>
                  <a:lnTo>
                    <a:pt x="37" y="19"/>
                  </a:lnTo>
                  <a:lnTo>
                    <a:pt x="35" y="23"/>
                  </a:lnTo>
                  <a:lnTo>
                    <a:pt x="33" y="27"/>
                  </a:lnTo>
                  <a:lnTo>
                    <a:pt x="32" y="31"/>
                  </a:lnTo>
                  <a:lnTo>
                    <a:pt x="30" y="42"/>
                  </a:lnTo>
                  <a:lnTo>
                    <a:pt x="29" y="55"/>
                  </a:lnTo>
                  <a:lnTo>
                    <a:pt x="28" y="68"/>
                  </a:lnTo>
                  <a:lnTo>
                    <a:pt x="29" y="76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74" name="Freeform 94">
              <a:extLst>
                <a:ext uri="{FF2B5EF4-FFF2-40B4-BE49-F238E27FC236}">
                  <a16:creationId xmlns:a16="http://schemas.microsoft.com/office/drawing/2014/main" id="{253230F0-DBEE-40C0-BABD-BC0F9AB85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" y="3302"/>
              <a:ext cx="30" cy="97"/>
            </a:xfrm>
            <a:custGeom>
              <a:avLst/>
              <a:gdLst>
                <a:gd name="T0" fmla="*/ 1 w 30"/>
                <a:gd name="T1" fmla="*/ 5 h 97"/>
                <a:gd name="T2" fmla="*/ 5 w 30"/>
                <a:gd name="T3" fmla="*/ 7 h 97"/>
                <a:gd name="T4" fmla="*/ 11 w 30"/>
                <a:gd name="T5" fmla="*/ 11 h 97"/>
                <a:gd name="T6" fmla="*/ 15 w 30"/>
                <a:gd name="T7" fmla="*/ 14 h 97"/>
                <a:gd name="T8" fmla="*/ 18 w 30"/>
                <a:gd name="T9" fmla="*/ 18 h 97"/>
                <a:gd name="T10" fmla="*/ 20 w 30"/>
                <a:gd name="T11" fmla="*/ 27 h 97"/>
                <a:gd name="T12" fmla="*/ 23 w 30"/>
                <a:gd name="T13" fmla="*/ 38 h 97"/>
                <a:gd name="T14" fmla="*/ 20 w 30"/>
                <a:gd name="T15" fmla="*/ 54 h 97"/>
                <a:gd name="T16" fmla="*/ 16 w 30"/>
                <a:gd name="T17" fmla="*/ 73 h 97"/>
                <a:gd name="T18" fmla="*/ 11 w 30"/>
                <a:gd name="T19" fmla="*/ 89 h 97"/>
                <a:gd name="T20" fmla="*/ 10 w 30"/>
                <a:gd name="T21" fmla="*/ 93 h 97"/>
                <a:gd name="T22" fmla="*/ 9 w 30"/>
                <a:gd name="T23" fmla="*/ 96 h 97"/>
                <a:gd name="T24" fmla="*/ 11 w 30"/>
                <a:gd name="T25" fmla="*/ 97 h 97"/>
                <a:gd name="T26" fmla="*/ 14 w 30"/>
                <a:gd name="T27" fmla="*/ 97 h 97"/>
                <a:gd name="T28" fmla="*/ 17 w 30"/>
                <a:gd name="T29" fmla="*/ 97 h 97"/>
                <a:gd name="T30" fmla="*/ 18 w 30"/>
                <a:gd name="T31" fmla="*/ 97 h 97"/>
                <a:gd name="T32" fmla="*/ 21 w 30"/>
                <a:gd name="T33" fmla="*/ 97 h 97"/>
                <a:gd name="T34" fmla="*/ 24 w 30"/>
                <a:gd name="T35" fmla="*/ 95 h 97"/>
                <a:gd name="T36" fmla="*/ 25 w 30"/>
                <a:gd name="T37" fmla="*/ 90 h 97"/>
                <a:gd name="T38" fmla="*/ 27 w 30"/>
                <a:gd name="T39" fmla="*/ 80 h 97"/>
                <a:gd name="T40" fmla="*/ 30 w 30"/>
                <a:gd name="T41" fmla="*/ 66 h 97"/>
                <a:gd name="T42" fmla="*/ 29 w 30"/>
                <a:gd name="T43" fmla="*/ 43 h 97"/>
                <a:gd name="T44" fmla="*/ 24 w 30"/>
                <a:gd name="T45" fmla="*/ 29 h 97"/>
                <a:gd name="T46" fmla="*/ 21 w 30"/>
                <a:gd name="T47" fmla="*/ 20 h 97"/>
                <a:gd name="T48" fmla="*/ 20 w 30"/>
                <a:gd name="T49" fmla="*/ 16 h 97"/>
                <a:gd name="T50" fmla="*/ 21 w 30"/>
                <a:gd name="T51" fmla="*/ 13 h 97"/>
                <a:gd name="T52" fmla="*/ 20 w 30"/>
                <a:gd name="T53" fmla="*/ 11 h 97"/>
                <a:gd name="T54" fmla="*/ 17 w 30"/>
                <a:gd name="T55" fmla="*/ 9 h 97"/>
                <a:gd name="T56" fmla="*/ 12 w 30"/>
                <a:gd name="T57" fmla="*/ 5 h 97"/>
                <a:gd name="T58" fmla="*/ 6 w 30"/>
                <a:gd name="T59" fmla="*/ 1 h 97"/>
                <a:gd name="T60" fmla="*/ 2 w 30"/>
                <a:gd name="T61" fmla="*/ 1 h 97"/>
                <a:gd name="T62" fmla="*/ 1 w 30"/>
                <a:gd name="T63" fmla="*/ 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" h="97">
                  <a:moveTo>
                    <a:pt x="0" y="4"/>
                  </a:moveTo>
                  <a:lnTo>
                    <a:pt x="1" y="5"/>
                  </a:lnTo>
                  <a:lnTo>
                    <a:pt x="3" y="6"/>
                  </a:lnTo>
                  <a:lnTo>
                    <a:pt x="5" y="7"/>
                  </a:lnTo>
                  <a:lnTo>
                    <a:pt x="8" y="9"/>
                  </a:lnTo>
                  <a:lnTo>
                    <a:pt x="11" y="11"/>
                  </a:lnTo>
                  <a:lnTo>
                    <a:pt x="13" y="13"/>
                  </a:lnTo>
                  <a:lnTo>
                    <a:pt x="15" y="14"/>
                  </a:lnTo>
                  <a:lnTo>
                    <a:pt x="16" y="15"/>
                  </a:lnTo>
                  <a:lnTo>
                    <a:pt x="18" y="18"/>
                  </a:lnTo>
                  <a:lnTo>
                    <a:pt x="19" y="21"/>
                  </a:lnTo>
                  <a:lnTo>
                    <a:pt x="20" y="27"/>
                  </a:lnTo>
                  <a:lnTo>
                    <a:pt x="22" y="33"/>
                  </a:lnTo>
                  <a:lnTo>
                    <a:pt x="23" y="38"/>
                  </a:lnTo>
                  <a:lnTo>
                    <a:pt x="22" y="46"/>
                  </a:lnTo>
                  <a:lnTo>
                    <a:pt x="20" y="54"/>
                  </a:lnTo>
                  <a:lnTo>
                    <a:pt x="18" y="64"/>
                  </a:lnTo>
                  <a:lnTo>
                    <a:pt x="16" y="73"/>
                  </a:lnTo>
                  <a:lnTo>
                    <a:pt x="13" y="82"/>
                  </a:lnTo>
                  <a:lnTo>
                    <a:pt x="11" y="89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10" y="94"/>
                  </a:lnTo>
                  <a:lnTo>
                    <a:pt x="9" y="96"/>
                  </a:lnTo>
                  <a:lnTo>
                    <a:pt x="9" y="97"/>
                  </a:lnTo>
                  <a:lnTo>
                    <a:pt x="11" y="97"/>
                  </a:lnTo>
                  <a:lnTo>
                    <a:pt x="12" y="97"/>
                  </a:lnTo>
                  <a:lnTo>
                    <a:pt x="14" y="97"/>
                  </a:lnTo>
                  <a:lnTo>
                    <a:pt x="16" y="97"/>
                  </a:lnTo>
                  <a:lnTo>
                    <a:pt x="17" y="97"/>
                  </a:lnTo>
                  <a:lnTo>
                    <a:pt x="18" y="97"/>
                  </a:lnTo>
                  <a:lnTo>
                    <a:pt x="18" y="97"/>
                  </a:lnTo>
                  <a:lnTo>
                    <a:pt x="19" y="97"/>
                  </a:lnTo>
                  <a:lnTo>
                    <a:pt x="21" y="97"/>
                  </a:lnTo>
                  <a:lnTo>
                    <a:pt x="23" y="96"/>
                  </a:lnTo>
                  <a:lnTo>
                    <a:pt x="24" y="95"/>
                  </a:lnTo>
                  <a:lnTo>
                    <a:pt x="25" y="93"/>
                  </a:lnTo>
                  <a:lnTo>
                    <a:pt x="25" y="90"/>
                  </a:lnTo>
                  <a:lnTo>
                    <a:pt x="26" y="85"/>
                  </a:lnTo>
                  <a:lnTo>
                    <a:pt x="27" y="80"/>
                  </a:lnTo>
                  <a:lnTo>
                    <a:pt x="29" y="75"/>
                  </a:lnTo>
                  <a:lnTo>
                    <a:pt x="30" y="66"/>
                  </a:lnTo>
                  <a:lnTo>
                    <a:pt x="30" y="54"/>
                  </a:lnTo>
                  <a:lnTo>
                    <a:pt x="29" y="43"/>
                  </a:lnTo>
                  <a:lnTo>
                    <a:pt x="27" y="35"/>
                  </a:lnTo>
                  <a:lnTo>
                    <a:pt x="24" y="29"/>
                  </a:lnTo>
                  <a:lnTo>
                    <a:pt x="22" y="24"/>
                  </a:lnTo>
                  <a:lnTo>
                    <a:pt x="21" y="20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21" y="14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0" y="11"/>
                  </a:lnTo>
                  <a:lnTo>
                    <a:pt x="19" y="10"/>
                  </a:lnTo>
                  <a:lnTo>
                    <a:pt x="17" y="9"/>
                  </a:lnTo>
                  <a:lnTo>
                    <a:pt x="15" y="7"/>
                  </a:lnTo>
                  <a:lnTo>
                    <a:pt x="12" y="5"/>
                  </a:lnTo>
                  <a:lnTo>
                    <a:pt x="9" y="3"/>
                  </a:lnTo>
                  <a:lnTo>
                    <a:pt x="6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75" name="Freeform 95">
              <a:extLst>
                <a:ext uri="{FF2B5EF4-FFF2-40B4-BE49-F238E27FC236}">
                  <a16:creationId xmlns:a16="http://schemas.microsoft.com/office/drawing/2014/main" id="{4B76A432-2359-422C-8B1D-BE7908646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" y="3314"/>
              <a:ext cx="43" cy="67"/>
            </a:xfrm>
            <a:custGeom>
              <a:avLst/>
              <a:gdLst>
                <a:gd name="T0" fmla="*/ 23 w 43"/>
                <a:gd name="T1" fmla="*/ 4 h 67"/>
                <a:gd name="T2" fmla="*/ 24 w 43"/>
                <a:gd name="T3" fmla="*/ 1 h 67"/>
                <a:gd name="T4" fmla="*/ 26 w 43"/>
                <a:gd name="T5" fmla="*/ 1 h 67"/>
                <a:gd name="T6" fmla="*/ 27 w 43"/>
                <a:gd name="T7" fmla="*/ 3 h 67"/>
                <a:gd name="T8" fmla="*/ 27 w 43"/>
                <a:gd name="T9" fmla="*/ 6 h 67"/>
                <a:gd name="T10" fmla="*/ 27 w 43"/>
                <a:gd name="T11" fmla="*/ 8 h 67"/>
                <a:gd name="T12" fmla="*/ 28 w 43"/>
                <a:gd name="T13" fmla="*/ 10 h 67"/>
                <a:gd name="T14" fmla="*/ 32 w 43"/>
                <a:gd name="T15" fmla="*/ 15 h 67"/>
                <a:gd name="T16" fmla="*/ 37 w 43"/>
                <a:gd name="T17" fmla="*/ 22 h 67"/>
                <a:gd name="T18" fmla="*/ 42 w 43"/>
                <a:gd name="T19" fmla="*/ 30 h 67"/>
                <a:gd name="T20" fmla="*/ 42 w 43"/>
                <a:gd name="T21" fmla="*/ 37 h 67"/>
                <a:gd name="T22" fmla="*/ 40 w 43"/>
                <a:gd name="T23" fmla="*/ 45 h 67"/>
                <a:gd name="T24" fmla="*/ 35 w 43"/>
                <a:gd name="T25" fmla="*/ 51 h 67"/>
                <a:gd name="T26" fmla="*/ 27 w 43"/>
                <a:gd name="T27" fmla="*/ 57 h 67"/>
                <a:gd name="T28" fmla="*/ 22 w 43"/>
                <a:gd name="T29" fmla="*/ 59 h 67"/>
                <a:gd name="T30" fmla="*/ 19 w 43"/>
                <a:gd name="T31" fmla="*/ 60 h 67"/>
                <a:gd name="T32" fmla="*/ 15 w 43"/>
                <a:gd name="T33" fmla="*/ 63 h 67"/>
                <a:gd name="T34" fmla="*/ 11 w 43"/>
                <a:gd name="T35" fmla="*/ 65 h 67"/>
                <a:gd name="T36" fmla="*/ 9 w 43"/>
                <a:gd name="T37" fmla="*/ 67 h 67"/>
                <a:gd name="T38" fmla="*/ 5 w 43"/>
                <a:gd name="T39" fmla="*/ 67 h 67"/>
                <a:gd name="T40" fmla="*/ 2 w 43"/>
                <a:gd name="T41" fmla="*/ 67 h 67"/>
                <a:gd name="T42" fmla="*/ 0 w 43"/>
                <a:gd name="T43" fmla="*/ 66 h 67"/>
                <a:gd name="T44" fmla="*/ 0 w 43"/>
                <a:gd name="T45" fmla="*/ 64 h 67"/>
                <a:gd name="T46" fmla="*/ 4 w 43"/>
                <a:gd name="T47" fmla="*/ 56 h 67"/>
                <a:gd name="T48" fmla="*/ 9 w 43"/>
                <a:gd name="T49" fmla="*/ 52 h 67"/>
                <a:gd name="T50" fmla="*/ 18 w 43"/>
                <a:gd name="T51" fmla="*/ 48 h 67"/>
                <a:gd name="T52" fmla="*/ 27 w 43"/>
                <a:gd name="T53" fmla="*/ 44 h 67"/>
                <a:gd name="T54" fmla="*/ 32 w 43"/>
                <a:gd name="T55" fmla="*/ 37 h 67"/>
                <a:gd name="T56" fmla="*/ 33 w 43"/>
                <a:gd name="T57" fmla="*/ 29 h 67"/>
                <a:gd name="T58" fmla="*/ 31 w 43"/>
                <a:gd name="T59" fmla="*/ 22 h 67"/>
                <a:gd name="T60" fmla="*/ 28 w 43"/>
                <a:gd name="T61" fmla="*/ 15 h 67"/>
                <a:gd name="T62" fmla="*/ 24 w 43"/>
                <a:gd name="T63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67">
                  <a:moveTo>
                    <a:pt x="23" y="6"/>
                  </a:moveTo>
                  <a:lnTo>
                    <a:pt x="23" y="4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6" y="1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9"/>
                  </a:lnTo>
                  <a:lnTo>
                    <a:pt x="28" y="10"/>
                  </a:lnTo>
                  <a:lnTo>
                    <a:pt x="29" y="12"/>
                  </a:lnTo>
                  <a:lnTo>
                    <a:pt x="32" y="15"/>
                  </a:lnTo>
                  <a:lnTo>
                    <a:pt x="35" y="18"/>
                  </a:lnTo>
                  <a:lnTo>
                    <a:pt x="37" y="22"/>
                  </a:lnTo>
                  <a:lnTo>
                    <a:pt x="40" y="26"/>
                  </a:lnTo>
                  <a:lnTo>
                    <a:pt x="42" y="30"/>
                  </a:lnTo>
                  <a:lnTo>
                    <a:pt x="43" y="33"/>
                  </a:lnTo>
                  <a:lnTo>
                    <a:pt x="42" y="37"/>
                  </a:lnTo>
                  <a:lnTo>
                    <a:pt x="41" y="41"/>
                  </a:lnTo>
                  <a:lnTo>
                    <a:pt x="40" y="45"/>
                  </a:lnTo>
                  <a:lnTo>
                    <a:pt x="38" y="48"/>
                  </a:lnTo>
                  <a:lnTo>
                    <a:pt x="35" y="51"/>
                  </a:lnTo>
                  <a:lnTo>
                    <a:pt x="31" y="54"/>
                  </a:lnTo>
                  <a:lnTo>
                    <a:pt x="27" y="57"/>
                  </a:lnTo>
                  <a:lnTo>
                    <a:pt x="23" y="59"/>
                  </a:lnTo>
                  <a:lnTo>
                    <a:pt x="22" y="59"/>
                  </a:lnTo>
                  <a:lnTo>
                    <a:pt x="20" y="59"/>
                  </a:lnTo>
                  <a:lnTo>
                    <a:pt x="19" y="60"/>
                  </a:lnTo>
                  <a:lnTo>
                    <a:pt x="17" y="61"/>
                  </a:lnTo>
                  <a:lnTo>
                    <a:pt x="15" y="63"/>
                  </a:lnTo>
                  <a:lnTo>
                    <a:pt x="13" y="64"/>
                  </a:lnTo>
                  <a:lnTo>
                    <a:pt x="11" y="65"/>
                  </a:lnTo>
                  <a:lnTo>
                    <a:pt x="10" y="67"/>
                  </a:lnTo>
                  <a:lnTo>
                    <a:pt x="9" y="67"/>
                  </a:lnTo>
                  <a:lnTo>
                    <a:pt x="7" y="67"/>
                  </a:lnTo>
                  <a:lnTo>
                    <a:pt x="5" y="67"/>
                  </a:lnTo>
                  <a:lnTo>
                    <a:pt x="4" y="67"/>
                  </a:lnTo>
                  <a:lnTo>
                    <a:pt x="2" y="67"/>
                  </a:lnTo>
                  <a:lnTo>
                    <a:pt x="1" y="67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2" y="60"/>
                  </a:lnTo>
                  <a:lnTo>
                    <a:pt x="4" y="56"/>
                  </a:lnTo>
                  <a:lnTo>
                    <a:pt x="5" y="54"/>
                  </a:lnTo>
                  <a:lnTo>
                    <a:pt x="9" y="52"/>
                  </a:lnTo>
                  <a:lnTo>
                    <a:pt x="14" y="50"/>
                  </a:lnTo>
                  <a:lnTo>
                    <a:pt x="18" y="48"/>
                  </a:lnTo>
                  <a:lnTo>
                    <a:pt x="23" y="46"/>
                  </a:lnTo>
                  <a:lnTo>
                    <a:pt x="27" y="44"/>
                  </a:lnTo>
                  <a:lnTo>
                    <a:pt x="30" y="41"/>
                  </a:lnTo>
                  <a:lnTo>
                    <a:pt x="32" y="37"/>
                  </a:lnTo>
                  <a:lnTo>
                    <a:pt x="34" y="32"/>
                  </a:lnTo>
                  <a:lnTo>
                    <a:pt x="33" y="29"/>
                  </a:lnTo>
                  <a:lnTo>
                    <a:pt x="33" y="26"/>
                  </a:lnTo>
                  <a:lnTo>
                    <a:pt x="31" y="22"/>
                  </a:lnTo>
                  <a:lnTo>
                    <a:pt x="30" y="18"/>
                  </a:lnTo>
                  <a:lnTo>
                    <a:pt x="28" y="15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3" y="6"/>
                  </a:lnTo>
                  <a:close/>
                </a:path>
              </a:pathLst>
            </a:custGeom>
            <a:solidFill>
              <a:srgbClr val="B2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76" name="Freeform 96">
              <a:extLst>
                <a:ext uri="{FF2B5EF4-FFF2-40B4-BE49-F238E27FC236}">
                  <a16:creationId xmlns:a16="http://schemas.microsoft.com/office/drawing/2014/main" id="{0598BF9B-067A-4664-95E9-7B165D1A2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" y="3427"/>
              <a:ext cx="76" cy="173"/>
            </a:xfrm>
            <a:custGeom>
              <a:avLst/>
              <a:gdLst>
                <a:gd name="T0" fmla="*/ 42 w 76"/>
                <a:gd name="T1" fmla="*/ 166 h 173"/>
                <a:gd name="T2" fmla="*/ 44 w 76"/>
                <a:gd name="T3" fmla="*/ 156 h 173"/>
                <a:gd name="T4" fmla="*/ 45 w 76"/>
                <a:gd name="T5" fmla="*/ 148 h 173"/>
                <a:gd name="T6" fmla="*/ 45 w 76"/>
                <a:gd name="T7" fmla="*/ 134 h 173"/>
                <a:gd name="T8" fmla="*/ 43 w 76"/>
                <a:gd name="T9" fmla="*/ 123 h 173"/>
                <a:gd name="T10" fmla="*/ 44 w 76"/>
                <a:gd name="T11" fmla="*/ 112 h 173"/>
                <a:gd name="T12" fmla="*/ 46 w 76"/>
                <a:gd name="T13" fmla="*/ 101 h 173"/>
                <a:gd name="T14" fmla="*/ 49 w 76"/>
                <a:gd name="T15" fmla="*/ 94 h 173"/>
                <a:gd name="T16" fmla="*/ 52 w 76"/>
                <a:gd name="T17" fmla="*/ 88 h 173"/>
                <a:gd name="T18" fmla="*/ 55 w 76"/>
                <a:gd name="T19" fmla="*/ 84 h 173"/>
                <a:gd name="T20" fmla="*/ 55 w 76"/>
                <a:gd name="T21" fmla="*/ 82 h 173"/>
                <a:gd name="T22" fmla="*/ 51 w 76"/>
                <a:gd name="T23" fmla="*/ 78 h 173"/>
                <a:gd name="T24" fmla="*/ 47 w 76"/>
                <a:gd name="T25" fmla="*/ 73 h 173"/>
                <a:gd name="T26" fmla="*/ 43 w 76"/>
                <a:gd name="T27" fmla="*/ 68 h 173"/>
                <a:gd name="T28" fmla="*/ 38 w 76"/>
                <a:gd name="T29" fmla="*/ 62 h 173"/>
                <a:gd name="T30" fmla="*/ 33 w 76"/>
                <a:gd name="T31" fmla="*/ 56 h 173"/>
                <a:gd name="T32" fmla="*/ 29 w 76"/>
                <a:gd name="T33" fmla="*/ 54 h 173"/>
                <a:gd name="T34" fmla="*/ 25 w 76"/>
                <a:gd name="T35" fmla="*/ 50 h 173"/>
                <a:gd name="T36" fmla="*/ 21 w 76"/>
                <a:gd name="T37" fmla="*/ 46 h 173"/>
                <a:gd name="T38" fmla="*/ 18 w 76"/>
                <a:gd name="T39" fmla="*/ 43 h 173"/>
                <a:gd name="T40" fmla="*/ 15 w 76"/>
                <a:gd name="T41" fmla="*/ 39 h 173"/>
                <a:gd name="T42" fmla="*/ 11 w 76"/>
                <a:gd name="T43" fmla="*/ 35 h 173"/>
                <a:gd name="T44" fmla="*/ 9 w 76"/>
                <a:gd name="T45" fmla="*/ 31 h 173"/>
                <a:gd name="T46" fmla="*/ 4 w 76"/>
                <a:gd name="T47" fmla="*/ 27 h 173"/>
                <a:gd name="T48" fmla="*/ 1 w 76"/>
                <a:gd name="T49" fmla="*/ 21 h 173"/>
                <a:gd name="T50" fmla="*/ 1 w 76"/>
                <a:gd name="T51" fmla="*/ 15 h 173"/>
                <a:gd name="T52" fmla="*/ 3 w 76"/>
                <a:gd name="T53" fmla="*/ 9 h 173"/>
                <a:gd name="T54" fmla="*/ 7 w 76"/>
                <a:gd name="T55" fmla="*/ 5 h 173"/>
                <a:gd name="T56" fmla="*/ 13 w 76"/>
                <a:gd name="T57" fmla="*/ 1 h 173"/>
                <a:gd name="T58" fmla="*/ 19 w 76"/>
                <a:gd name="T59" fmla="*/ 0 h 173"/>
                <a:gd name="T60" fmla="*/ 25 w 76"/>
                <a:gd name="T61" fmla="*/ 2 h 173"/>
                <a:gd name="T62" fmla="*/ 32 w 76"/>
                <a:gd name="T63" fmla="*/ 5 h 173"/>
                <a:gd name="T64" fmla="*/ 38 w 76"/>
                <a:gd name="T65" fmla="*/ 10 h 173"/>
                <a:gd name="T66" fmla="*/ 43 w 76"/>
                <a:gd name="T67" fmla="*/ 15 h 173"/>
                <a:gd name="T68" fmla="*/ 47 w 76"/>
                <a:gd name="T69" fmla="*/ 21 h 173"/>
                <a:gd name="T70" fmla="*/ 51 w 76"/>
                <a:gd name="T71" fmla="*/ 27 h 173"/>
                <a:gd name="T72" fmla="*/ 55 w 76"/>
                <a:gd name="T73" fmla="*/ 33 h 173"/>
                <a:gd name="T74" fmla="*/ 61 w 76"/>
                <a:gd name="T75" fmla="*/ 45 h 173"/>
                <a:gd name="T76" fmla="*/ 68 w 76"/>
                <a:gd name="T77" fmla="*/ 59 h 173"/>
                <a:gd name="T78" fmla="*/ 73 w 76"/>
                <a:gd name="T79" fmla="*/ 71 h 173"/>
                <a:gd name="T80" fmla="*/ 76 w 76"/>
                <a:gd name="T81" fmla="*/ 79 h 173"/>
                <a:gd name="T82" fmla="*/ 75 w 76"/>
                <a:gd name="T83" fmla="*/ 88 h 173"/>
                <a:gd name="T84" fmla="*/ 70 w 76"/>
                <a:gd name="T85" fmla="*/ 98 h 173"/>
                <a:gd name="T86" fmla="*/ 67 w 76"/>
                <a:gd name="T87" fmla="*/ 112 h 173"/>
                <a:gd name="T88" fmla="*/ 64 w 76"/>
                <a:gd name="T89" fmla="*/ 124 h 173"/>
                <a:gd name="T90" fmla="*/ 60 w 76"/>
                <a:gd name="T91" fmla="*/ 135 h 173"/>
                <a:gd name="T92" fmla="*/ 57 w 76"/>
                <a:gd name="T93" fmla="*/ 146 h 173"/>
                <a:gd name="T94" fmla="*/ 54 w 76"/>
                <a:gd name="T95" fmla="*/ 154 h 173"/>
                <a:gd name="T96" fmla="*/ 53 w 76"/>
                <a:gd name="T97" fmla="*/ 159 h 173"/>
                <a:gd name="T98" fmla="*/ 51 w 76"/>
                <a:gd name="T99" fmla="*/ 166 h 173"/>
                <a:gd name="T100" fmla="*/ 49 w 76"/>
                <a:gd name="T101" fmla="*/ 171 h 173"/>
                <a:gd name="T102" fmla="*/ 45 w 76"/>
                <a:gd name="T10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6" h="173">
                  <a:moveTo>
                    <a:pt x="43" y="170"/>
                  </a:moveTo>
                  <a:lnTo>
                    <a:pt x="42" y="166"/>
                  </a:lnTo>
                  <a:lnTo>
                    <a:pt x="43" y="161"/>
                  </a:lnTo>
                  <a:lnTo>
                    <a:pt x="44" y="156"/>
                  </a:lnTo>
                  <a:lnTo>
                    <a:pt x="45" y="153"/>
                  </a:lnTo>
                  <a:lnTo>
                    <a:pt x="45" y="148"/>
                  </a:lnTo>
                  <a:lnTo>
                    <a:pt x="45" y="141"/>
                  </a:lnTo>
                  <a:lnTo>
                    <a:pt x="45" y="134"/>
                  </a:lnTo>
                  <a:lnTo>
                    <a:pt x="44" y="127"/>
                  </a:lnTo>
                  <a:lnTo>
                    <a:pt x="43" y="123"/>
                  </a:lnTo>
                  <a:lnTo>
                    <a:pt x="43" y="118"/>
                  </a:lnTo>
                  <a:lnTo>
                    <a:pt x="44" y="112"/>
                  </a:lnTo>
                  <a:lnTo>
                    <a:pt x="45" y="105"/>
                  </a:lnTo>
                  <a:lnTo>
                    <a:pt x="46" y="101"/>
                  </a:lnTo>
                  <a:lnTo>
                    <a:pt x="47" y="97"/>
                  </a:lnTo>
                  <a:lnTo>
                    <a:pt x="49" y="94"/>
                  </a:lnTo>
                  <a:lnTo>
                    <a:pt x="51" y="91"/>
                  </a:lnTo>
                  <a:lnTo>
                    <a:pt x="52" y="88"/>
                  </a:lnTo>
                  <a:lnTo>
                    <a:pt x="54" y="86"/>
                  </a:lnTo>
                  <a:lnTo>
                    <a:pt x="55" y="84"/>
                  </a:lnTo>
                  <a:lnTo>
                    <a:pt x="55" y="84"/>
                  </a:lnTo>
                  <a:lnTo>
                    <a:pt x="55" y="82"/>
                  </a:lnTo>
                  <a:lnTo>
                    <a:pt x="53" y="80"/>
                  </a:lnTo>
                  <a:lnTo>
                    <a:pt x="51" y="78"/>
                  </a:lnTo>
                  <a:lnTo>
                    <a:pt x="48" y="75"/>
                  </a:lnTo>
                  <a:lnTo>
                    <a:pt x="47" y="73"/>
                  </a:lnTo>
                  <a:lnTo>
                    <a:pt x="45" y="71"/>
                  </a:lnTo>
                  <a:lnTo>
                    <a:pt x="43" y="68"/>
                  </a:lnTo>
                  <a:lnTo>
                    <a:pt x="40" y="64"/>
                  </a:lnTo>
                  <a:lnTo>
                    <a:pt x="38" y="62"/>
                  </a:lnTo>
                  <a:lnTo>
                    <a:pt x="35" y="59"/>
                  </a:lnTo>
                  <a:lnTo>
                    <a:pt x="33" y="56"/>
                  </a:lnTo>
                  <a:lnTo>
                    <a:pt x="31" y="55"/>
                  </a:lnTo>
                  <a:lnTo>
                    <a:pt x="29" y="54"/>
                  </a:lnTo>
                  <a:lnTo>
                    <a:pt x="27" y="52"/>
                  </a:lnTo>
                  <a:lnTo>
                    <a:pt x="25" y="50"/>
                  </a:lnTo>
                  <a:lnTo>
                    <a:pt x="23" y="48"/>
                  </a:lnTo>
                  <a:lnTo>
                    <a:pt x="21" y="46"/>
                  </a:lnTo>
                  <a:lnTo>
                    <a:pt x="20" y="44"/>
                  </a:lnTo>
                  <a:lnTo>
                    <a:pt x="18" y="43"/>
                  </a:lnTo>
                  <a:lnTo>
                    <a:pt x="17" y="42"/>
                  </a:lnTo>
                  <a:lnTo>
                    <a:pt x="15" y="39"/>
                  </a:lnTo>
                  <a:lnTo>
                    <a:pt x="13" y="37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9" y="31"/>
                  </a:lnTo>
                  <a:lnTo>
                    <a:pt x="7" y="29"/>
                  </a:lnTo>
                  <a:lnTo>
                    <a:pt x="4" y="27"/>
                  </a:lnTo>
                  <a:lnTo>
                    <a:pt x="2" y="24"/>
                  </a:lnTo>
                  <a:lnTo>
                    <a:pt x="1" y="21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3" y="9"/>
                  </a:lnTo>
                  <a:lnTo>
                    <a:pt x="5" y="7"/>
                  </a:lnTo>
                  <a:lnTo>
                    <a:pt x="7" y="5"/>
                  </a:lnTo>
                  <a:lnTo>
                    <a:pt x="10" y="3"/>
                  </a:lnTo>
                  <a:lnTo>
                    <a:pt x="13" y="1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5" y="2"/>
                  </a:lnTo>
                  <a:lnTo>
                    <a:pt x="29" y="3"/>
                  </a:lnTo>
                  <a:lnTo>
                    <a:pt x="32" y="5"/>
                  </a:lnTo>
                  <a:lnTo>
                    <a:pt x="36" y="8"/>
                  </a:lnTo>
                  <a:lnTo>
                    <a:pt x="38" y="10"/>
                  </a:lnTo>
                  <a:lnTo>
                    <a:pt x="40" y="12"/>
                  </a:lnTo>
                  <a:lnTo>
                    <a:pt x="43" y="15"/>
                  </a:lnTo>
                  <a:lnTo>
                    <a:pt x="45" y="18"/>
                  </a:lnTo>
                  <a:lnTo>
                    <a:pt x="47" y="21"/>
                  </a:lnTo>
                  <a:lnTo>
                    <a:pt x="50" y="25"/>
                  </a:lnTo>
                  <a:lnTo>
                    <a:pt x="51" y="27"/>
                  </a:lnTo>
                  <a:lnTo>
                    <a:pt x="53" y="30"/>
                  </a:lnTo>
                  <a:lnTo>
                    <a:pt x="55" y="33"/>
                  </a:lnTo>
                  <a:lnTo>
                    <a:pt x="58" y="38"/>
                  </a:lnTo>
                  <a:lnTo>
                    <a:pt x="61" y="45"/>
                  </a:lnTo>
                  <a:lnTo>
                    <a:pt x="64" y="52"/>
                  </a:lnTo>
                  <a:lnTo>
                    <a:pt x="68" y="59"/>
                  </a:lnTo>
                  <a:lnTo>
                    <a:pt x="71" y="65"/>
                  </a:lnTo>
                  <a:lnTo>
                    <a:pt x="73" y="71"/>
                  </a:lnTo>
                  <a:lnTo>
                    <a:pt x="75" y="74"/>
                  </a:lnTo>
                  <a:lnTo>
                    <a:pt x="76" y="79"/>
                  </a:lnTo>
                  <a:lnTo>
                    <a:pt x="76" y="84"/>
                  </a:lnTo>
                  <a:lnTo>
                    <a:pt x="75" y="88"/>
                  </a:lnTo>
                  <a:lnTo>
                    <a:pt x="73" y="93"/>
                  </a:lnTo>
                  <a:lnTo>
                    <a:pt x="70" y="98"/>
                  </a:lnTo>
                  <a:lnTo>
                    <a:pt x="69" y="104"/>
                  </a:lnTo>
                  <a:lnTo>
                    <a:pt x="67" y="112"/>
                  </a:lnTo>
                  <a:lnTo>
                    <a:pt x="65" y="120"/>
                  </a:lnTo>
                  <a:lnTo>
                    <a:pt x="64" y="124"/>
                  </a:lnTo>
                  <a:lnTo>
                    <a:pt x="62" y="130"/>
                  </a:lnTo>
                  <a:lnTo>
                    <a:pt x="60" y="135"/>
                  </a:lnTo>
                  <a:lnTo>
                    <a:pt x="58" y="141"/>
                  </a:lnTo>
                  <a:lnTo>
                    <a:pt x="57" y="146"/>
                  </a:lnTo>
                  <a:lnTo>
                    <a:pt x="55" y="150"/>
                  </a:lnTo>
                  <a:lnTo>
                    <a:pt x="54" y="154"/>
                  </a:lnTo>
                  <a:lnTo>
                    <a:pt x="54" y="156"/>
                  </a:lnTo>
                  <a:lnTo>
                    <a:pt x="53" y="159"/>
                  </a:lnTo>
                  <a:lnTo>
                    <a:pt x="52" y="162"/>
                  </a:lnTo>
                  <a:lnTo>
                    <a:pt x="51" y="166"/>
                  </a:lnTo>
                  <a:lnTo>
                    <a:pt x="51" y="168"/>
                  </a:lnTo>
                  <a:lnTo>
                    <a:pt x="49" y="171"/>
                  </a:lnTo>
                  <a:lnTo>
                    <a:pt x="48" y="173"/>
                  </a:lnTo>
                  <a:lnTo>
                    <a:pt x="45" y="173"/>
                  </a:lnTo>
                  <a:lnTo>
                    <a:pt x="43" y="170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77" name="Freeform 97">
              <a:extLst>
                <a:ext uri="{FF2B5EF4-FFF2-40B4-BE49-F238E27FC236}">
                  <a16:creationId xmlns:a16="http://schemas.microsoft.com/office/drawing/2014/main" id="{B0AE66FF-9335-4801-8080-3B6DAC2C1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" y="3438"/>
              <a:ext cx="5" cy="5"/>
            </a:xfrm>
            <a:custGeom>
              <a:avLst/>
              <a:gdLst>
                <a:gd name="T0" fmla="*/ 4 w 5"/>
                <a:gd name="T1" fmla="*/ 4 h 5"/>
                <a:gd name="T2" fmla="*/ 5 w 5"/>
                <a:gd name="T3" fmla="*/ 4 h 5"/>
                <a:gd name="T4" fmla="*/ 5 w 5"/>
                <a:gd name="T5" fmla="*/ 3 h 5"/>
                <a:gd name="T6" fmla="*/ 5 w 5"/>
                <a:gd name="T7" fmla="*/ 2 h 5"/>
                <a:gd name="T8" fmla="*/ 5 w 5"/>
                <a:gd name="T9" fmla="*/ 1 h 5"/>
                <a:gd name="T10" fmla="*/ 4 w 5"/>
                <a:gd name="T11" fmla="*/ 0 h 5"/>
                <a:gd name="T12" fmla="*/ 3 w 5"/>
                <a:gd name="T13" fmla="*/ 0 h 5"/>
                <a:gd name="T14" fmla="*/ 3 w 5"/>
                <a:gd name="T15" fmla="*/ 0 h 5"/>
                <a:gd name="T16" fmla="*/ 2 w 5"/>
                <a:gd name="T17" fmla="*/ 0 h 5"/>
                <a:gd name="T18" fmla="*/ 1 w 5"/>
                <a:gd name="T19" fmla="*/ 1 h 5"/>
                <a:gd name="T20" fmla="*/ 0 w 5"/>
                <a:gd name="T21" fmla="*/ 1 h 5"/>
                <a:gd name="T22" fmla="*/ 0 w 5"/>
                <a:gd name="T23" fmla="*/ 2 h 5"/>
                <a:gd name="T24" fmla="*/ 1 w 5"/>
                <a:gd name="T25" fmla="*/ 3 h 5"/>
                <a:gd name="T26" fmla="*/ 1 w 5"/>
                <a:gd name="T27" fmla="*/ 4 h 5"/>
                <a:gd name="T28" fmla="*/ 2 w 5"/>
                <a:gd name="T29" fmla="*/ 5 h 5"/>
                <a:gd name="T30" fmla="*/ 3 w 5"/>
                <a:gd name="T31" fmla="*/ 5 h 5"/>
                <a:gd name="T32" fmla="*/ 4 w 5"/>
                <a:gd name="T3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5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78" name="Freeform 98">
              <a:extLst>
                <a:ext uri="{FF2B5EF4-FFF2-40B4-BE49-F238E27FC236}">
                  <a16:creationId xmlns:a16="http://schemas.microsoft.com/office/drawing/2014/main" id="{75C9E6E0-2D40-4317-8454-5C893C978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" y="3590"/>
              <a:ext cx="5" cy="5"/>
            </a:xfrm>
            <a:custGeom>
              <a:avLst/>
              <a:gdLst>
                <a:gd name="T0" fmla="*/ 4 w 5"/>
                <a:gd name="T1" fmla="*/ 4 h 5"/>
                <a:gd name="T2" fmla="*/ 4 w 5"/>
                <a:gd name="T3" fmla="*/ 4 h 5"/>
                <a:gd name="T4" fmla="*/ 5 w 5"/>
                <a:gd name="T5" fmla="*/ 3 h 5"/>
                <a:gd name="T6" fmla="*/ 5 w 5"/>
                <a:gd name="T7" fmla="*/ 2 h 5"/>
                <a:gd name="T8" fmla="*/ 5 w 5"/>
                <a:gd name="T9" fmla="*/ 1 h 5"/>
                <a:gd name="T10" fmla="*/ 4 w 5"/>
                <a:gd name="T11" fmla="*/ 0 h 5"/>
                <a:gd name="T12" fmla="*/ 3 w 5"/>
                <a:gd name="T13" fmla="*/ 0 h 5"/>
                <a:gd name="T14" fmla="*/ 2 w 5"/>
                <a:gd name="T15" fmla="*/ 0 h 5"/>
                <a:gd name="T16" fmla="*/ 1 w 5"/>
                <a:gd name="T17" fmla="*/ 0 h 5"/>
                <a:gd name="T18" fmla="*/ 1 w 5"/>
                <a:gd name="T19" fmla="*/ 1 h 5"/>
                <a:gd name="T20" fmla="*/ 0 w 5"/>
                <a:gd name="T21" fmla="*/ 2 h 5"/>
                <a:gd name="T22" fmla="*/ 0 w 5"/>
                <a:gd name="T23" fmla="*/ 2 h 5"/>
                <a:gd name="T24" fmla="*/ 0 w 5"/>
                <a:gd name="T25" fmla="*/ 3 h 5"/>
                <a:gd name="T26" fmla="*/ 1 w 5"/>
                <a:gd name="T27" fmla="*/ 4 h 5"/>
                <a:gd name="T28" fmla="*/ 2 w 5"/>
                <a:gd name="T29" fmla="*/ 5 h 5"/>
                <a:gd name="T30" fmla="*/ 3 w 5"/>
                <a:gd name="T31" fmla="*/ 5 h 5"/>
                <a:gd name="T32" fmla="*/ 4 w 5"/>
                <a:gd name="T3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lnTo>
                    <a:pt x="4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5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79" name="Freeform 99">
              <a:extLst>
                <a:ext uri="{FF2B5EF4-FFF2-40B4-BE49-F238E27FC236}">
                  <a16:creationId xmlns:a16="http://schemas.microsoft.com/office/drawing/2014/main" id="{500361D1-133D-4E82-9A7D-9A3783829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" y="3587"/>
              <a:ext cx="45" cy="24"/>
            </a:xfrm>
            <a:custGeom>
              <a:avLst/>
              <a:gdLst>
                <a:gd name="T0" fmla="*/ 8 w 45"/>
                <a:gd name="T1" fmla="*/ 0 h 24"/>
                <a:gd name="T2" fmla="*/ 7 w 45"/>
                <a:gd name="T3" fmla="*/ 0 h 24"/>
                <a:gd name="T4" fmla="*/ 6 w 45"/>
                <a:gd name="T5" fmla="*/ 1 h 24"/>
                <a:gd name="T6" fmla="*/ 5 w 45"/>
                <a:gd name="T7" fmla="*/ 3 h 24"/>
                <a:gd name="T8" fmla="*/ 4 w 45"/>
                <a:gd name="T9" fmla="*/ 5 h 24"/>
                <a:gd name="T10" fmla="*/ 2 w 45"/>
                <a:gd name="T11" fmla="*/ 7 h 24"/>
                <a:gd name="T12" fmla="*/ 1 w 45"/>
                <a:gd name="T13" fmla="*/ 10 h 24"/>
                <a:gd name="T14" fmla="*/ 0 w 45"/>
                <a:gd name="T15" fmla="*/ 13 h 24"/>
                <a:gd name="T16" fmla="*/ 0 w 45"/>
                <a:gd name="T17" fmla="*/ 16 h 24"/>
                <a:gd name="T18" fmla="*/ 0 w 45"/>
                <a:gd name="T19" fmla="*/ 18 h 24"/>
                <a:gd name="T20" fmla="*/ 0 w 45"/>
                <a:gd name="T21" fmla="*/ 19 h 24"/>
                <a:gd name="T22" fmla="*/ 1 w 45"/>
                <a:gd name="T23" fmla="*/ 20 h 24"/>
                <a:gd name="T24" fmla="*/ 2 w 45"/>
                <a:gd name="T25" fmla="*/ 20 h 24"/>
                <a:gd name="T26" fmla="*/ 3 w 45"/>
                <a:gd name="T27" fmla="*/ 20 h 24"/>
                <a:gd name="T28" fmla="*/ 5 w 45"/>
                <a:gd name="T29" fmla="*/ 20 h 24"/>
                <a:gd name="T30" fmla="*/ 6 w 45"/>
                <a:gd name="T31" fmla="*/ 20 h 24"/>
                <a:gd name="T32" fmla="*/ 9 w 45"/>
                <a:gd name="T33" fmla="*/ 21 h 24"/>
                <a:gd name="T34" fmla="*/ 11 w 45"/>
                <a:gd name="T35" fmla="*/ 21 h 24"/>
                <a:gd name="T36" fmla="*/ 13 w 45"/>
                <a:gd name="T37" fmla="*/ 22 h 24"/>
                <a:gd name="T38" fmla="*/ 16 w 45"/>
                <a:gd name="T39" fmla="*/ 22 h 24"/>
                <a:gd name="T40" fmla="*/ 19 w 45"/>
                <a:gd name="T41" fmla="*/ 23 h 24"/>
                <a:gd name="T42" fmla="*/ 22 w 45"/>
                <a:gd name="T43" fmla="*/ 24 h 24"/>
                <a:gd name="T44" fmla="*/ 25 w 45"/>
                <a:gd name="T45" fmla="*/ 24 h 24"/>
                <a:gd name="T46" fmla="*/ 28 w 45"/>
                <a:gd name="T47" fmla="*/ 24 h 24"/>
                <a:gd name="T48" fmla="*/ 30 w 45"/>
                <a:gd name="T49" fmla="*/ 24 h 24"/>
                <a:gd name="T50" fmla="*/ 33 w 45"/>
                <a:gd name="T51" fmla="*/ 24 h 24"/>
                <a:gd name="T52" fmla="*/ 35 w 45"/>
                <a:gd name="T53" fmla="*/ 24 h 24"/>
                <a:gd name="T54" fmla="*/ 38 w 45"/>
                <a:gd name="T55" fmla="*/ 24 h 24"/>
                <a:gd name="T56" fmla="*/ 40 w 45"/>
                <a:gd name="T57" fmla="*/ 24 h 24"/>
                <a:gd name="T58" fmla="*/ 42 w 45"/>
                <a:gd name="T59" fmla="*/ 24 h 24"/>
                <a:gd name="T60" fmla="*/ 44 w 45"/>
                <a:gd name="T61" fmla="*/ 23 h 24"/>
                <a:gd name="T62" fmla="*/ 45 w 45"/>
                <a:gd name="T63" fmla="*/ 23 h 24"/>
                <a:gd name="T64" fmla="*/ 45 w 45"/>
                <a:gd name="T65" fmla="*/ 22 h 24"/>
                <a:gd name="T66" fmla="*/ 44 w 45"/>
                <a:gd name="T67" fmla="*/ 21 h 24"/>
                <a:gd name="T68" fmla="*/ 43 w 45"/>
                <a:gd name="T69" fmla="*/ 20 h 24"/>
                <a:gd name="T70" fmla="*/ 41 w 45"/>
                <a:gd name="T71" fmla="*/ 19 h 24"/>
                <a:gd name="T72" fmla="*/ 38 w 45"/>
                <a:gd name="T73" fmla="*/ 18 h 24"/>
                <a:gd name="T74" fmla="*/ 36 w 45"/>
                <a:gd name="T75" fmla="*/ 17 h 24"/>
                <a:gd name="T76" fmla="*/ 33 w 45"/>
                <a:gd name="T77" fmla="*/ 16 h 24"/>
                <a:gd name="T78" fmla="*/ 32 w 45"/>
                <a:gd name="T79" fmla="*/ 15 h 24"/>
                <a:gd name="T80" fmla="*/ 30 w 45"/>
                <a:gd name="T81" fmla="*/ 14 h 24"/>
                <a:gd name="T82" fmla="*/ 28 w 45"/>
                <a:gd name="T83" fmla="*/ 12 h 24"/>
                <a:gd name="T84" fmla="*/ 25 w 45"/>
                <a:gd name="T85" fmla="*/ 10 h 24"/>
                <a:gd name="T86" fmla="*/ 21 w 45"/>
                <a:gd name="T87" fmla="*/ 7 h 24"/>
                <a:gd name="T88" fmla="*/ 18 w 45"/>
                <a:gd name="T89" fmla="*/ 5 h 24"/>
                <a:gd name="T90" fmla="*/ 15 w 45"/>
                <a:gd name="T91" fmla="*/ 2 h 24"/>
                <a:gd name="T92" fmla="*/ 12 w 45"/>
                <a:gd name="T93" fmla="*/ 1 h 24"/>
                <a:gd name="T94" fmla="*/ 10 w 45"/>
                <a:gd name="T95" fmla="*/ 0 h 24"/>
                <a:gd name="T96" fmla="*/ 8 w 45"/>
                <a:gd name="T9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24">
                  <a:moveTo>
                    <a:pt x="8" y="0"/>
                  </a:moveTo>
                  <a:lnTo>
                    <a:pt x="7" y="0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0"/>
                  </a:lnTo>
                  <a:lnTo>
                    <a:pt x="2" y="20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9" y="21"/>
                  </a:lnTo>
                  <a:lnTo>
                    <a:pt x="11" y="21"/>
                  </a:lnTo>
                  <a:lnTo>
                    <a:pt x="13" y="22"/>
                  </a:lnTo>
                  <a:lnTo>
                    <a:pt x="16" y="22"/>
                  </a:lnTo>
                  <a:lnTo>
                    <a:pt x="19" y="23"/>
                  </a:lnTo>
                  <a:lnTo>
                    <a:pt x="22" y="24"/>
                  </a:lnTo>
                  <a:lnTo>
                    <a:pt x="25" y="24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3" y="24"/>
                  </a:lnTo>
                  <a:lnTo>
                    <a:pt x="35" y="24"/>
                  </a:lnTo>
                  <a:lnTo>
                    <a:pt x="38" y="24"/>
                  </a:lnTo>
                  <a:lnTo>
                    <a:pt x="40" y="24"/>
                  </a:lnTo>
                  <a:lnTo>
                    <a:pt x="42" y="24"/>
                  </a:lnTo>
                  <a:lnTo>
                    <a:pt x="44" y="23"/>
                  </a:lnTo>
                  <a:lnTo>
                    <a:pt x="45" y="23"/>
                  </a:lnTo>
                  <a:lnTo>
                    <a:pt x="45" y="22"/>
                  </a:lnTo>
                  <a:lnTo>
                    <a:pt x="44" y="21"/>
                  </a:lnTo>
                  <a:lnTo>
                    <a:pt x="43" y="20"/>
                  </a:lnTo>
                  <a:lnTo>
                    <a:pt x="41" y="19"/>
                  </a:lnTo>
                  <a:lnTo>
                    <a:pt x="38" y="18"/>
                  </a:lnTo>
                  <a:lnTo>
                    <a:pt x="36" y="17"/>
                  </a:lnTo>
                  <a:lnTo>
                    <a:pt x="33" y="16"/>
                  </a:lnTo>
                  <a:lnTo>
                    <a:pt x="32" y="15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5" y="10"/>
                  </a:lnTo>
                  <a:lnTo>
                    <a:pt x="21" y="7"/>
                  </a:lnTo>
                  <a:lnTo>
                    <a:pt x="18" y="5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80" name="Freeform 100">
              <a:extLst>
                <a:ext uri="{FF2B5EF4-FFF2-40B4-BE49-F238E27FC236}">
                  <a16:creationId xmlns:a16="http://schemas.microsoft.com/office/drawing/2014/main" id="{8559880A-B570-4985-ADCA-6DE17A83E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" y="3590"/>
              <a:ext cx="5" cy="5"/>
            </a:xfrm>
            <a:custGeom>
              <a:avLst/>
              <a:gdLst>
                <a:gd name="T0" fmla="*/ 3 w 5"/>
                <a:gd name="T1" fmla="*/ 5 h 5"/>
                <a:gd name="T2" fmla="*/ 4 w 5"/>
                <a:gd name="T3" fmla="*/ 4 h 5"/>
                <a:gd name="T4" fmla="*/ 5 w 5"/>
                <a:gd name="T5" fmla="*/ 3 h 5"/>
                <a:gd name="T6" fmla="*/ 5 w 5"/>
                <a:gd name="T7" fmla="*/ 2 h 5"/>
                <a:gd name="T8" fmla="*/ 5 w 5"/>
                <a:gd name="T9" fmla="*/ 2 h 5"/>
                <a:gd name="T10" fmla="*/ 4 w 5"/>
                <a:gd name="T11" fmla="*/ 1 h 5"/>
                <a:gd name="T12" fmla="*/ 4 w 5"/>
                <a:gd name="T13" fmla="*/ 0 h 5"/>
                <a:gd name="T14" fmla="*/ 3 w 5"/>
                <a:gd name="T15" fmla="*/ 0 h 5"/>
                <a:gd name="T16" fmla="*/ 2 w 5"/>
                <a:gd name="T17" fmla="*/ 0 h 5"/>
                <a:gd name="T18" fmla="*/ 1 w 5"/>
                <a:gd name="T19" fmla="*/ 0 h 5"/>
                <a:gd name="T20" fmla="*/ 0 w 5"/>
                <a:gd name="T21" fmla="*/ 1 h 5"/>
                <a:gd name="T22" fmla="*/ 0 w 5"/>
                <a:gd name="T23" fmla="*/ 2 h 5"/>
                <a:gd name="T24" fmla="*/ 0 w 5"/>
                <a:gd name="T25" fmla="*/ 3 h 5"/>
                <a:gd name="T26" fmla="*/ 1 w 5"/>
                <a:gd name="T27" fmla="*/ 4 h 5"/>
                <a:gd name="T28" fmla="*/ 1 w 5"/>
                <a:gd name="T29" fmla="*/ 4 h 5"/>
                <a:gd name="T30" fmla="*/ 2 w 5"/>
                <a:gd name="T31" fmla="*/ 5 h 5"/>
                <a:gd name="T32" fmla="*/ 3 w 5"/>
                <a:gd name="T3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3" y="5"/>
                  </a:moveTo>
                  <a:lnTo>
                    <a:pt x="4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81" name="Freeform 101">
              <a:extLst>
                <a:ext uri="{FF2B5EF4-FFF2-40B4-BE49-F238E27FC236}">
                  <a16:creationId xmlns:a16="http://schemas.microsoft.com/office/drawing/2014/main" id="{FB26BAC6-A99F-4440-859A-E4AFBE318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" y="3558"/>
              <a:ext cx="21" cy="46"/>
            </a:xfrm>
            <a:custGeom>
              <a:avLst/>
              <a:gdLst>
                <a:gd name="T0" fmla="*/ 4 w 21"/>
                <a:gd name="T1" fmla="*/ 0 h 46"/>
                <a:gd name="T2" fmla="*/ 4 w 21"/>
                <a:gd name="T3" fmla="*/ 9 h 46"/>
                <a:gd name="T4" fmla="*/ 3 w 21"/>
                <a:gd name="T5" fmla="*/ 20 h 46"/>
                <a:gd name="T6" fmla="*/ 1 w 21"/>
                <a:gd name="T7" fmla="*/ 30 h 46"/>
                <a:gd name="T8" fmla="*/ 0 w 21"/>
                <a:gd name="T9" fmla="*/ 36 h 46"/>
                <a:gd name="T10" fmla="*/ 0 w 21"/>
                <a:gd name="T11" fmla="*/ 39 h 46"/>
                <a:gd name="T12" fmla="*/ 2 w 21"/>
                <a:gd name="T13" fmla="*/ 43 h 46"/>
                <a:gd name="T14" fmla="*/ 4 w 21"/>
                <a:gd name="T15" fmla="*/ 45 h 46"/>
                <a:gd name="T16" fmla="*/ 8 w 21"/>
                <a:gd name="T17" fmla="*/ 46 h 46"/>
                <a:gd name="T18" fmla="*/ 10 w 21"/>
                <a:gd name="T19" fmla="*/ 45 h 46"/>
                <a:gd name="T20" fmla="*/ 12 w 21"/>
                <a:gd name="T21" fmla="*/ 45 h 46"/>
                <a:gd name="T22" fmla="*/ 15 w 21"/>
                <a:gd name="T23" fmla="*/ 44 h 46"/>
                <a:gd name="T24" fmla="*/ 17 w 21"/>
                <a:gd name="T25" fmla="*/ 43 h 46"/>
                <a:gd name="T26" fmla="*/ 18 w 21"/>
                <a:gd name="T27" fmla="*/ 42 h 46"/>
                <a:gd name="T28" fmla="*/ 20 w 21"/>
                <a:gd name="T29" fmla="*/ 41 h 46"/>
                <a:gd name="T30" fmla="*/ 20 w 21"/>
                <a:gd name="T31" fmla="*/ 40 h 46"/>
                <a:gd name="T32" fmla="*/ 19 w 21"/>
                <a:gd name="T33" fmla="*/ 38 h 46"/>
                <a:gd name="T34" fmla="*/ 18 w 21"/>
                <a:gd name="T35" fmla="*/ 34 h 46"/>
                <a:gd name="T36" fmla="*/ 17 w 21"/>
                <a:gd name="T37" fmla="*/ 30 h 46"/>
                <a:gd name="T38" fmla="*/ 17 w 21"/>
                <a:gd name="T39" fmla="*/ 26 h 46"/>
                <a:gd name="T40" fmla="*/ 17 w 21"/>
                <a:gd name="T41" fmla="*/ 23 h 46"/>
                <a:gd name="T42" fmla="*/ 18 w 21"/>
                <a:gd name="T43" fmla="*/ 18 h 46"/>
                <a:gd name="T44" fmla="*/ 19 w 21"/>
                <a:gd name="T45" fmla="*/ 13 h 46"/>
                <a:gd name="T46" fmla="*/ 20 w 21"/>
                <a:gd name="T47" fmla="*/ 7 h 46"/>
                <a:gd name="T48" fmla="*/ 21 w 21"/>
                <a:gd name="T49" fmla="*/ 3 h 46"/>
                <a:gd name="T50" fmla="*/ 19 w 21"/>
                <a:gd name="T51" fmla="*/ 3 h 46"/>
                <a:gd name="T52" fmla="*/ 16 w 21"/>
                <a:gd name="T53" fmla="*/ 4 h 46"/>
                <a:gd name="T54" fmla="*/ 14 w 21"/>
                <a:gd name="T55" fmla="*/ 3 h 46"/>
                <a:gd name="T56" fmla="*/ 11 w 21"/>
                <a:gd name="T57" fmla="*/ 3 h 46"/>
                <a:gd name="T58" fmla="*/ 9 w 21"/>
                <a:gd name="T59" fmla="*/ 3 h 46"/>
                <a:gd name="T60" fmla="*/ 7 w 21"/>
                <a:gd name="T61" fmla="*/ 2 h 46"/>
                <a:gd name="T62" fmla="*/ 6 w 21"/>
                <a:gd name="T63" fmla="*/ 1 h 46"/>
                <a:gd name="T64" fmla="*/ 4 w 21"/>
                <a:gd name="T6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46">
                  <a:moveTo>
                    <a:pt x="4" y="0"/>
                  </a:moveTo>
                  <a:lnTo>
                    <a:pt x="4" y="9"/>
                  </a:lnTo>
                  <a:lnTo>
                    <a:pt x="3" y="20"/>
                  </a:lnTo>
                  <a:lnTo>
                    <a:pt x="1" y="30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2" y="43"/>
                  </a:lnTo>
                  <a:lnTo>
                    <a:pt x="4" y="45"/>
                  </a:lnTo>
                  <a:lnTo>
                    <a:pt x="8" y="46"/>
                  </a:lnTo>
                  <a:lnTo>
                    <a:pt x="10" y="45"/>
                  </a:lnTo>
                  <a:lnTo>
                    <a:pt x="12" y="45"/>
                  </a:lnTo>
                  <a:lnTo>
                    <a:pt x="15" y="44"/>
                  </a:lnTo>
                  <a:lnTo>
                    <a:pt x="17" y="43"/>
                  </a:lnTo>
                  <a:lnTo>
                    <a:pt x="18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19" y="38"/>
                  </a:lnTo>
                  <a:lnTo>
                    <a:pt x="18" y="34"/>
                  </a:lnTo>
                  <a:lnTo>
                    <a:pt x="17" y="30"/>
                  </a:lnTo>
                  <a:lnTo>
                    <a:pt x="17" y="26"/>
                  </a:lnTo>
                  <a:lnTo>
                    <a:pt x="17" y="23"/>
                  </a:lnTo>
                  <a:lnTo>
                    <a:pt x="18" y="18"/>
                  </a:lnTo>
                  <a:lnTo>
                    <a:pt x="19" y="13"/>
                  </a:lnTo>
                  <a:lnTo>
                    <a:pt x="20" y="7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4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84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82" name="Freeform 102">
              <a:extLst>
                <a:ext uri="{FF2B5EF4-FFF2-40B4-BE49-F238E27FC236}">
                  <a16:creationId xmlns:a16="http://schemas.microsoft.com/office/drawing/2014/main" id="{60F053D6-456B-4040-936D-DDF738AF0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" y="3592"/>
              <a:ext cx="47" cy="20"/>
            </a:xfrm>
            <a:custGeom>
              <a:avLst/>
              <a:gdLst>
                <a:gd name="T0" fmla="*/ 3 w 47"/>
                <a:gd name="T1" fmla="*/ 2 h 20"/>
                <a:gd name="T2" fmla="*/ 2 w 47"/>
                <a:gd name="T3" fmla="*/ 3 h 20"/>
                <a:gd name="T4" fmla="*/ 2 w 47"/>
                <a:gd name="T5" fmla="*/ 5 h 20"/>
                <a:gd name="T6" fmla="*/ 1 w 47"/>
                <a:gd name="T7" fmla="*/ 8 h 20"/>
                <a:gd name="T8" fmla="*/ 0 w 47"/>
                <a:gd name="T9" fmla="*/ 10 h 20"/>
                <a:gd name="T10" fmla="*/ 0 w 47"/>
                <a:gd name="T11" fmla="*/ 12 h 20"/>
                <a:gd name="T12" fmla="*/ 0 w 47"/>
                <a:gd name="T13" fmla="*/ 13 h 20"/>
                <a:gd name="T14" fmla="*/ 1 w 47"/>
                <a:gd name="T15" fmla="*/ 15 h 20"/>
                <a:gd name="T16" fmla="*/ 1 w 47"/>
                <a:gd name="T17" fmla="*/ 16 h 20"/>
                <a:gd name="T18" fmla="*/ 2 w 47"/>
                <a:gd name="T19" fmla="*/ 16 h 20"/>
                <a:gd name="T20" fmla="*/ 3 w 47"/>
                <a:gd name="T21" fmla="*/ 16 h 20"/>
                <a:gd name="T22" fmla="*/ 5 w 47"/>
                <a:gd name="T23" fmla="*/ 16 h 20"/>
                <a:gd name="T24" fmla="*/ 7 w 47"/>
                <a:gd name="T25" fmla="*/ 17 h 20"/>
                <a:gd name="T26" fmla="*/ 9 w 47"/>
                <a:gd name="T27" fmla="*/ 17 h 20"/>
                <a:gd name="T28" fmla="*/ 11 w 47"/>
                <a:gd name="T29" fmla="*/ 17 h 20"/>
                <a:gd name="T30" fmla="*/ 13 w 47"/>
                <a:gd name="T31" fmla="*/ 17 h 20"/>
                <a:gd name="T32" fmla="*/ 14 w 47"/>
                <a:gd name="T33" fmla="*/ 17 h 20"/>
                <a:gd name="T34" fmla="*/ 19 w 47"/>
                <a:gd name="T35" fmla="*/ 18 h 20"/>
                <a:gd name="T36" fmla="*/ 23 w 47"/>
                <a:gd name="T37" fmla="*/ 19 h 20"/>
                <a:gd name="T38" fmla="*/ 26 w 47"/>
                <a:gd name="T39" fmla="*/ 20 h 20"/>
                <a:gd name="T40" fmla="*/ 30 w 47"/>
                <a:gd name="T41" fmla="*/ 20 h 20"/>
                <a:gd name="T42" fmla="*/ 33 w 47"/>
                <a:gd name="T43" fmla="*/ 20 h 20"/>
                <a:gd name="T44" fmla="*/ 36 w 47"/>
                <a:gd name="T45" fmla="*/ 20 h 20"/>
                <a:gd name="T46" fmla="*/ 38 w 47"/>
                <a:gd name="T47" fmla="*/ 20 h 20"/>
                <a:gd name="T48" fmla="*/ 42 w 47"/>
                <a:gd name="T49" fmla="*/ 19 h 20"/>
                <a:gd name="T50" fmla="*/ 44 w 47"/>
                <a:gd name="T51" fmla="*/ 19 h 20"/>
                <a:gd name="T52" fmla="*/ 46 w 47"/>
                <a:gd name="T53" fmla="*/ 19 h 20"/>
                <a:gd name="T54" fmla="*/ 47 w 47"/>
                <a:gd name="T55" fmla="*/ 18 h 20"/>
                <a:gd name="T56" fmla="*/ 47 w 47"/>
                <a:gd name="T57" fmla="*/ 16 h 20"/>
                <a:gd name="T58" fmla="*/ 46 w 47"/>
                <a:gd name="T59" fmla="*/ 15 h 20"/>
                <a:gd name="T60" fmla="*/ 44 w 47"/>
                <a:gd name="T61" fmla="*/ 14 h 20"/>
                <a:gd name="T62" fmla="*/ 42 w 47"/>
                <a:gd name="T63" fmla="*/ 13 h 20"/>
                <a:gd name="T64" fmla="*/ 39 w 47"/>
                <a:gd name="T65" fmla="*/ 12 h 20"/>
                <a:gd name="T66" fmla="*/ 37 w 47"/>
                <a:gd name="T67" fmla="*/ 11 h 20"/>
                <a:gd name="T68" fmla="*/ 34 w 47"/>
                <a:gd name="T69" fmla="*/ 10 h 20"/>
                <a:gd name="T70" fmla="*/ 33 w 47"/>
                <a:gd name="T71" fmla="*/ 9 h 20"/>
                <a:gd name="T72" fmla="*/ 31 w 47"/>
                <a:gd name="T73" fmla="*/ 9 h 20"/>
                <a:gd name="T74" fmla="*/ 30 w 47"/>
                <a:gd name="T75" fmla="*/ 7 h 20"/>
                <a:gd name="T76" fmla="*/ 27 w 47"/>
                <a:gd name="T77" fmla="*/ 6 h 20"/>
                <a:gd name="T78" fmla="*/ 25 w 47"/>
                <a:gd name="T79" fmla="*/ 4 h 20"/>
                <a:gd name="T80" fmla="*/ 24 w 47"/>
                <a:gd name="T81" fmla="*/ 3 h 20"/>
                <a:gd name="T82" fmla="*/ 23 w 47"/>
                <a:gd name="T83" fmla="*/ 2 h 20"/>
                <a:gd name="T84" fmla="*/ 22 w 47"/>
                <a:gd name="T85" fmla="*/ 2 h 20"/>
                <a:gd name="T86" fmla="*/ 21 w 47"/>
                <a:gd name="T87" fmla="*/ 3 h 20"/>
                <a:gd name="T88" fmla="*/ 20 w 47"/>
                <a:gd name="T89" fmla="*/ 5 h 20"/>
                <a:gd name="T90" fmla="*/ 18 w 47"/>
                <a:gd name="T91" fmla="*/ 6 h 20"/>
                <a:gd name="T92" fmla="*/ 17 w 47"/>
                <a:gd name="T93" fmla="*/ 6 h 20"/>
                <a:gd name="T94" fmla="*/ 15 w 47"/>
                <a:gd name="T95" fmla="*/ 6 h 20"/>
                <a:gd name="T96" fmla="*/ 13 w 47"/>
                <a:gd name="T97" fmla="*/ 5 h 20"/>
                <a:gd name="T98" fmla="*/ 11 w 47"/>
                <a:gd name="T99" fmla="*/ 5 h 20"/>
                <a:gd name="T100" fmla="*/ 9 w 47"/>
                <a:gd name="T101" fmla="*/ 4 h 20"/>
                <a:gd name="T102" fmla="*/ 8 w 47"/>
                <a:gd name="T103" fmla="*/ 3 h 20"/>
                <a:gd name="T104" fmla="*/ 6 w 47"/>
                <a:gd name="T105" fmla="*/ 2 h 20"/>
                <a:gd name="T106" fmla="*/ 6 w 47"/>
                <a:gd name="T107" fmla="*/ 1 h 20"/>
                <a:gd name="T108" fmla="*/ 5 w 47"/>
                <a:gd name="T109" fmla="*/ 1 h 20"/>
                <a:gd name="T110" fmla="*/ 4 w 47"/>
                <a:gd name="T111" fmla="*/ 0 h 20"/>
                <a:gd name="T112" fmla="*/ 4 w 47"/>
                <a:gd name="T113" fmla="*/ 0 h 20"/>
                <a:gd name="T114" fmla="*/ 4 w 47"/>
                <a:gd name="T115" fmla="*/ 1 h 20"/>
                <a:gd name="T116" fmla="*/ 3 w 47"/>
                <a:gd name="T117" fmla="*/ 1 h 20"/>
                <a:gd name="T118" fmla="*/ 3 w 47"/>
                <a:gd name="T119" fmla="*/ 1 h 20"/>
                <a:gd name="T120" fmla="*/ 3 w 47"/>
                <a:gd name="T12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" h="20">
                  <a:moveTo>
                    <a:pt x="3" y="2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7" y="17"/>
                  </a:lnTo>
                  <a:lnTo>
                    <a:pt x="9" y="17"/>
                  </a:lnTo>
                  <a:lnTo>
                    <a:pt x="11" y="17"/>
                  </a:lnTo>
                  <a:lnTo>
                    <a:pt x="13" y="17"/>
                  </a:lnTo>
                  <a:lnTo>
                    <a:pt x="14" y="17"/>
                  </a:lnTo>
                  <a:lnTo>
                    <a:pt x="19" y="18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0" y="20"/>
                  </a:lnTo>
                  <a:lnTo>
                    <a:pt x="33" y="20"/>
                  </a:lnTo>
                  <a:lnTo>
                    <a:pt x="36" y="20"/>
                  </a:lnTo>
                  <a:lnTo>
                    <a:pt x="38" y="20"/>
                  </a:lnTo>
                  <a:lnTo>
                    <a:pt x="42" y="19"/>
                  </a:lnTo>
                  <a:lnTo>
                    <a:pt x="44" y="19"/>
                  </a:lnTo>
                  <a:lnTo>
                    <a:pt x="46" y="19"/>
                  </a:lnTo>
                  <a:lnTo>
                    <a:pt x="47" y="18"/>
                  </a:lnTo>
                  <a:lnTo>
                    <a:pt x="47" y="16"/>
                  </a:lnTo>
                  <a:lnTo>
                    <a:pt x="46" y="15"/>
                  </a:lnTo>
                  <a:lnTo>
                    <a:pt x="44" y="14"/>
                  </a:lnTo>
                  <a:lnTo>
                    <a:pt x="42" y="13"/>
                  </a:lnTo>
                  <a:lnTo>
                    <a:pt x="39" y="12"/>
                  </a:lnTo>
                  <a:lnTo>
                    <a:pt x="37" y="11"/>
                  </a:lnTo>
                  <a:lnTo>
                    <a:pt x="34" y="10"/>
                  </a:lnTo>
                  <a:lnTo>
                    <a:pt x="33" y="9"/>
                  </a:lnTo>
                  <a:lnTo>
                    <a:pt x="31" y="9"/>
                  </a:lnTo>
                  <a:lnTo>
                    <a:pt x="30" y="7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4" y="3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1" y="3"/>
                  </a:lnTo>
                  <a:lnTo>
                    <a:pt x="20" y="5"/>
                  </a:lnTo>
                  <a:lnTo>
                    <a:pt x="18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7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83" name="Freeform 103">
              <a:extLst>
                <a:ext uri="{FF2B5EF4-FFF2-40B4-BE49-F238E27FC236}">
                  <a16:creationId xmlns:a16="http://schemas.microsoft.com/office/drawing/2014/main" id="{E21402DE-5513-4EB1-B5C4-CA50E9C43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" y="3608"/>
              <a:ext cx="46" cy="5"/>
            </a:xfrm>
            <a:custGeom>
              <a:avLst/>
              <a:gdLst>
                <a:gd name="T0" fmla="*/ 0 w 46"/>
                <a:gd name="T1" fmla="*/ 0 h 5"/>
                <a:gd name="T2" fmla="*/ 1 w 46"/>
                <a:gd name="T3" fmla="*/ 0 h 5"/>
                <a:gd name="T4" fmla="*/ 2 w 46"/>
                <a:gd name="T5" fmla="*/ 0 h 5"/>
                <a:gd name="T6" fmla="*/ 4 w 46"/>
                <a:gd name="T7" fmla="*/ 0 h 5"/>
                <a:gd name="T8" fmla="*/ 6 w 46"/>
                <a:gd name="T9" fmla="*/ 1 h 5"/>
                <a:gd name="T10" fmla="*/ 8 w 46"/>
                <a:gd name="T11" fmla="*/ 1 h 5"/>
                <a:gd name="T12" fmla="*/ 10 w 46"/>
                <a:gd name="T13" fmla="*/ 1 h 5"/>
                <a:gd name="T14" fmla="*/ 12 w 46"/>
                <a:gd name="T15" fmla="*/ 1 h 5"/>
                <a:gd name="T16" fmla="*/ 13 w 46"/>
                <a:gd name="T17" fmla="*/ 1 h 5"/>
                <a:gd name="T18" fmla="*/ 18 w 46"/>
                <a:gd name="T19" fmla="*/ 2 h 5"/>
                <a:gd name="T20" fmla="*/ 22 w 46"/>
                <a:gd name="T21" fmla="*/ 3 h 5"/>
                <a:gd name="T22" fmla="*/ 25 w 46"/>
                <a:gd name="T23" fmla="*/ 4 h 5"/>
                <a:gd name="T24" fmla="*/ 29 w 46"/>
                <a:gd name="T25" fmla="*/ 4 h 5"/>
                <a:gd name="T26" fmla="*/ 32 w 46"/>
                <a:gd name="T27" fmla="*/ 4 h 5"/>
                <a:gd name="T28" fmla="*/ 35 w 46"/>
                <a:gd name="T29" fmla="*/ 4 h 5"/>
                <a:gd name="T30" fmla="*/ 37 w 46"/>
                <a:gd name="T31" fmla="*/ 4 h 5"/>
                <a:gd name="T32" fmla="*/ 41 w 46"/>
                <a:gd name="T33" fmla="*/ 3 h 5"/>
                <a:gd name="T34" fmla="*/ 42 w 46"/>
                <a:gd name="T35" fmla="*/ 3 h 5"/>
                <a:gd name="T36" fmla="*/ 43 w 46"/>
                <a:gd name="T37" fmla="*/ 3 h 5"/>
                <a:gd name="T38" fmla="*/ 44 w 46"/>
                <a:gd name="T39" fmla="*/ 3 h 5"/>
                <a:gd name="T40" fmla="*/ 45 w 46"/>
                <a:gd name="T41" fmla="*/ 2 h 5"/>
                <a:gd name="T42" fmla="*/ 45 w 46"/>
                <a:gd name="T43" fmla="*/ 2 h 5"/>
                <a:gd name="T44" fmla="*/ 46 w 46"/>
                <a:gd name="T45" fmla="*/ 3 h 5"/>
                <a:gd name="T46" fmla="*/ 46 w 46"/>
                <a:gd name="T47" fmla="*/ 3 h 5"/>
                <a:gd name="T48" fmla="*/ 45 w 46"/>
                <a:gd name="T49" fmla="*/ 4 h 5"/>
                <a:gd name="T50" fmla="*/ 45 w 46"/>
                <a:gd name="T51" fmla="*/ 4 h 5"/>
                <a:gd name="T52" fmla="*/ 43 w 46"/>
                <a:gd name="T53" fmla="*/ 4 h 5"/>
                <a:gd name="T54" fmla="*/ 40 w 46"/>
                <a:gd name="T55" fmla="*/ 5 h 5"/>
                <a:gd name="T56" fmla="*/ 37 w 46"/>
                <a:gd name="T57" fmla="*/ 5 h 5"/>
                <a:gd name="T58" fmla="*/ 34 w 46"/>
                <a:gd name="T59" fmla="*/ 5 h 5"/>
                <a:gd name="T60" fmla="*/ 31 w 46"/>
                <a:gd name="T61" fmla="*/ 5 h 5"/>
                <a:gd name="T62" fmla="*/ 28 w 46"/>
                <a:gd name="T63" fmla="*/ 5 h 5"/>
                <a:gd name="T64" fmla="*/ 26 w 46"/>
                <a:gd name="T65" fmla="*/ 5 h 5"/>
                <a:gd name="T66" fmla="*/ 23 w 46"/>
                <a:gd name="T67" fmla="*/ 5 h 5"/>
                <a:gd name="T68" fmla="*/ 22 w 46"/>
                <a:gd name="T69" fmla="*/ 4 h 5"/>
                <a:gd name="T70" fmla="*/ 19 w 46"/>
                <a:gd name="T71" fmla="*/ 4 h 5"/>
                <a:gd name="T72" fmla="*/ 18 w 46"/>
                <a:gd name="T73" fmla="*/ 3 h 5"/>
                <a:gd name="T74" fmla="*/ 16 w 46"/>
                <a:gd name="T75" fmla="*/ 3 h 5"/>
                <a:gd name="T76" fmla="*/ 15 w 46"/>
                <a:gd name="T77" fmla="*/ 2 h 5"/>
                <a:gd name="T78" fmla="*/ 14 w 46"/>
                <a:gd name="T79" fmla="*/ 2 h 5"/>
                <a:gd name="T80" fmla="*/ 13 w 46"/>
                <a:gd name="T81" fmla="*/ 2 h 5"/>
                <a:gd name="T82" fmla="*/ 13 w 46"/>
                <a:gd name="T83" fmla="*/ 3 h 5"/>
                <a:gd name="T84" fmla="*/ 13 w 46"/>
                <a:gd name="T85" fmla="*/ 3 h 5"/>
                <a:gd name="T86" fmla="*/ 13 w 46"/>
                <a:gd name="T87" fmla="*/ 4 h 5"/>
                <a:gd name="T88" fmla="*/ 13 w 46"/>
                <a:gd name="T89" fmla="*/ 4 h 5"/>
                <a:gd name="T90" fmla="*/ 12 w 46"/>
                <a:gd name="T91" fmla="*/ 4 h 5"/>
                <a:gd name="T92" fmla="*/ 11 w 46"/>
                <a:gd name="T93" fmla="*/ 4 h 5"/>
                <a:gd name="T94" fmla="*/ 10 w 46"/>
                <a:gd name="T95" fmla="*/ 4 h 5"/>
                <a:gd name="T96" fmla="*/ 8 w 46"/>
                <a:gd name="T97" fmla="*/ 4 h 5"/>
                <a:gd name="T98" fmla="*/ 6 w 46"/>
                <a:gd name="T99" fmla="*/ 4 h 5"/>
                <a:gd name="T100" fmla="*/ 3 w 46"/>
                <a:gd name="T101" fmla="*/ 4 h 5"/>
                <a:gd name="T102" fmla="*/ 1 w 46"/>
                <a:gd name="T103" fmla="*/ 3 h 5"/>
                <a:gd name="T104" fmla="*/ 0 w 46"/>
                <a:gd name="T105" fmla="*/ 3 h 5"/>
                <a:gd name="T106" fmla="*/ 0 w 46"/>
                <a:gd name="T107" fmla="*/ 2 h 5"/>
                <a:gd name="T108" fmla="*/ 0 w 46"/>
                <a:gd name="T109" fmla="*/ 1 h 5"/>
                <a:gd name="T110" fmla="*/ 0 w 46"/>
                <a:gd name="T111" fmla="*/ 0 h 5"/>
                <a:gd name="T112" fmla="*/ 0 w 46"/>
                <a:gd name="T1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" h="5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8" y="2"/>
                  </a:lnTo>
                  <a:lnTo>
                    <a:pt x="22" y="3"/>
                  </a:lnTo>
                  <a:lnTo>
                    <a:pt x="25" y="4"/>
                  </a:lnTo>
                  <a:lnTo>
                    <a:pt x="29" y="4"/>
                  </a:lnTo>
                  <a:lnTo>
                    <a:pt x="32" y="4"/>
                  </a:lnTo>
                  <a:lnTo>
                    <a:pt x="35" y="4"/>
                  </a:lnTo>
                  <a:lnTo>
                    <a:pt x="37" y="4"/>
                  </a:lnTo>
                  <a:lnTo>
                    <a:pt x="41" y="3"/>
                  </a:lnTo>
                  <a:lnTo>
                    <a:pt x="42" y="3"/>
                  </a:lnTo>
                  <a:lnTo>
                    <a:pt x="43" y="3"/>
                  </a:lnTo>
                  <a:lnTo>
                    <a:pt x="44" y="3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43" y="4"/>
                  </a:lnTo>
                  <a:lnTo>
                    <a:pt x="40" y="5"/>
                  </a:lnTo>
                  <a:lnTo>
                    <a:pt x="37" y="5"/>
                  </a:lnTo>
                  <a:lnTo>
                    <a:pt x="34" y="5"/>
                  </a:lnTo>
                  <a:lnTo>
                    <a:pt x="31" y="5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3" y="5"/>
                  </a:lnTo>
                  <a:lnTo>
                    <a:pt x="22" y="4"/>
                  </a:lnTo>
                  <a:lnTo>
                    <a:pt x="19" y="4"/>
                  </a:lnTo>
                  <a:lnTo>
                    <a:pt x="18" y="3"/>
                  </a:lnTo>
                  <a:lnTo>
                    <a:pt x="16" y="3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84" name="Freeform 104">
              <a:extLst>
                <a:ext uri="{FF2B5EF4-FFF2-40B4-BE49-F238E27FC236}">
                  <a16:creationId xmlns:a16="http://schemas.microsoft.com/office/drawing/2014/main" id="{022585E4-BF08-4DE7-A5A5-BEC30A637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" y="3426"/>
              <a:ext cx="79" cy="170"/>
            </a:xfrm>
            <a:custGeom>
              <a:avLst/>
              <a:gdLst>
                <a:gd name="T0" fmla="*/ 44 w 79"/>
                <a:gd name="T1" fmla="*/ 170 h 170"/>
                <a:gd name="T2" fmla="*/ 49 w 79"/>
                <a:gd name="T3" fmla="*/ 170 h 170"/>
                <a:gd name="T4" fmla="*/ 54 w 79"/>
                <a:gd name="T5" fmla="*/ 169 h 170"/>
                <a:gd name="T6" fmla="*/ 58 w 79"/>
                <a:gd name="T7" fmla="*/ 168 h 170"/>
                <a:gd name="T8" fmla="*/ 60 w 79"/>
                <a:gd name="T9" fmla="*/ 166 h 170"/>
                <a:gd name="T10" fmla="*/ 60 w 79"/>
                <a:gd name="T11" fmla="*/ 165 h 170"/>
                <a:gd name="T12" fmla="*/ 60 w 79"/>
                <a:gd name="T13" fmla="*/ 161 h 170"/>
                <a:gd name="T14" fmla="*/ 59 w 79"/>
                <a:gd name="T15" fmla="*/ 154 h 170"/>
                <a:gd name="T16" fmla="*/ 61 w 79"/>
                <a:gd name="T17" fmla="*/ 147 h 170"/>
                <a:gd name="T18" fmla="*/ 65 w 79"/>
                <a:gd name="T19" fmla="*/ 135 h 170"/>
                <a:gd name="T20" fmla="*/ 69 w 79"/>
                <a:gd name="T21" fmla="*/ 121 h 170"/>
                <a:gd name="T22" fmla="*/ 72 w 79"/>
                <a:gd name="T23" fmla="*/ 110 h 170"/>
                <a:gd name="T24" fmla="*/ 73 w 79"/>
                <a:gd name="T25" fmla="*/ 106 h 170"/>
                <a:gd name="T26" fmla="*/ 73 w 79"/>
                <a:gd name="T27" fmla="*/ 100 h 170"/>
                <a:gd name="T28" fmla="*/ 76 w 79"/>
                <a:gd name="T29" fmla="*/ 93 h 170"/>
                <a:gd name="T30" fmla="*/ 79 w 79"/>
                <a:gd name="T31" fmla="*/ 83 h 170"/>
                <a:gd name="T32" fmla="*/ 75 w 79"/>
                <a:gd name="T33" fmla="*/ 70 h 170"/>
                <a:gd name="T34" fmla="*/ 67 w 79"/>
                <a:gd name="T35" fmla="*/ 53 h 170"/>
                <a:gd name="T36" fmla="*/ 60 w 79"/>
                <a:gd name="T37" fmla="*/ 39 h 170"/>
                <a:gd name="T38" fmla="*/ 54 w 79"/>
                <a:gd name="T39" fmla="*/ 28 h 170"/>
                <a:gd name="T40" fmla="*/ 51 w 79"/>
                <a:gd name="T41" fmla="*/ 22 h 170"/>
                <a:gd name="T42" fmla="*/ 48 w 79"/>
                <a:gd name="T43" fmla="*/ 17 h 170"/>
                <a:gd name="T44" fmla="*/ 46 w 79"/>
                <a:gd name="T45" fmla="*/ 15 h 170"/>
                <a:gd name="T46" fmla="*/ 45 w 79"/>
                <a:gd name="T47" fmla="*/ 13 h 170"/>
                <a:gd name="T48" fmla="*/ 45 w 79"/>
                <a:gd name="T49" fmla="*/ 11 h 170"/>
                <a:gd name="T50" fmla="*/ 44 w 79"/>
                <a:gd name="T51" fmla="*/ 10 h 170"/>
                <a:gd name="T52" fmla="*/ 42 w 79"/>
                <a:gd name="T53" fmla="*/ 9 h 170"/>
                <a:gd name="T54" fmla="*/ 37 w 79"/>
                <a:gd name="T55" fmla="*/ 6 h 170"/>
                <a:gd name="T56" fmla="*/ 31 w 79"/>
                <a:gd name="T57" fmla="*/ 3 h 170"/>
                <a:gd name="T58" fmla="*/ 23 w 79"/>
                <a:gd name="T59" fmla="*/ 0 h 170"/>
                <a:gd name="T60" fmla="*/ 13 w 79"/>
                <a:gd name="T61" fmla="*/ 1 h 170"/>
                <a:gd name="T62" fmla="*/ 6 w 79"/>
                <a:gd name="T63" fmla="*/ 5 h 170"/>
                <a:gd name="T64" fmla="*/ 2 w 79"/>
                <a:gd name="T65" fmla="*/ 10 h 170"/>
                <a:gd name="T66" fmla="*/ 0 w 79"/>
                <a:gd name="T67" fmla="*/ 16 h 170"/>
                <a:gd name="T68" fmla="*/ 1 w 79"/>
                <a:gd name="T69" fmla="*/ 23 h 170"/>
                <a:gd name="T70" fmla="*/ 8 w 79"/>
                <a:gd name="T71" fmla="*/ 34 h 170"/>
                <a:gd name="T72" fmla="*/ 17 w 79"/>
                <a:gd name="T73" fmla="*/ 43 h 170"/>
                <a:gd name="T74" fmla="*/ 25 w 79"/>
                <a:gd name="T75" fmla="*/ 52 h 170"/>
                <a:gd name="T76" fmla="*/ 29 w 79"/>
                <a:gd name="T77" fmla="*/ 57 h 170"/>
                <a:gd name="T78" fmla="*/ 35 w 79"/>
                <a:gd name="T79" fmla="*/ 65 h 170"/>
                <a:gd name="T80" fmla="*/ 40 w 79"/>
                <a:gd name="T81" fmla="*/ 73 h 170"/>
                <a:gd name="T82" fmla="*/ 44 w 79"/>
                <a:gd name="T83" fmla="*/ 79 h 170"/>
                <a:gd name="T84" fmla="*/ 46 w 79"/>
                <a:gd name="T85" fmla="*/ 82 h 170"/>
                <a:gd name="T86" fmla="*/ 48 w 79"/>
                <a:gd name="T87" fmla="*/ 83 h 170"/>
                <a:gd name="T88" fmla="*/ 51 w 79"/>
                <a:gd name="T89" fmla="*/ 84 h 170"/>
                <a:gd name="T90" fmla="*/ 51 w 79"/>
                <a:gd name="T91" fmla="*/ 87 h 170"/>
                <a:gd name="T92" fmla="*/ 49 w 79"/>
                <a:gd name="T93" fmla="*/ 87 h 170"/>
                <a:gd name="T94" fmla="*/ 48 w 79"/>
                <a:gd name="T95" fmla="*/ 87 h 170"/>
                <a:gd name="T96" fmla="*/ 47 w 79"/>
                <a:gd name="T97" fmla="*/ 88 h 170"/>
                <a:gd name="T98" fmla="*/ 45 w 79"/>
                <a:gd name="T99" fmla="*/ 94 h 170"/>
                <a:gd name="T100" fmla="*/ 41 w 79"/>
                <a:gd name="T101" fmla="*/ 103 h 170"/>
                <a:gd name="T102" fmla="*/ 38 w 79"/>
                <a:gd name="T103" fmla="*/ 114 h 170"/>
                <a:gd name="T104" fmla="*/ 35 w 79"/>
                <a:gd name="T105" fmla="*/ 133 h 170"/>
                <a:gd name="T106" fmla="*/ 30 w 79"/>
                <a:gd name="T107" fmla="*/ 159 h 170"/>
                <a:gd name="T108" fmla="*/ 31 w 79"/>
                <a:gd name="T109" fmla="*/ 166 h 170"/>
                <a:gd name="T110" fmla="*/ 35 w 79"/>
                <a:gd name="T111" fmla="*/ 168 h 170"/>
                <a:gd name="T112" fmla="*/ 38 w 79"/>
                <a:gd name="T113" fmla="*/ 170 h 170"/>
                <a:gd name="T114" fmla="*/ 41 w 79"/>
                <a:gd name="T1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" h="170">
                  <a:moveTo>
                    <a:pt x="42" y="170"/>
                  </a:moveTo>
                  <a:lnTo>
                    <a:pt x="44" y="170"/>
                  </a:lnTo>
                  <a:lnTo>
                    <a:pt x="47" y="170"/>
                  </a:lnTo>
                  <a:lnTo>
                    <a:pt x="49" y="170"/>
                  </a:lnTo>
                  <a:lnTo>
                    <a:pt x="52" y="170"/>
                  </a:lnTo>
                  <a:lnTo>
                    <a:pt x="54" y="169"/>
                  </a:lnTo>
                  <a:lnTo>
                    <a:pt x="56" y="169"/>
                  </a:lnTo>
                  <a:lnTo>
                    <a:pt x="58" y="168"/>
                  </a:lnTo>
                  <a:lnTo>
                    <a:pt x="59" y="167"/>
                  </a:lnTo>
                  <a:lnTo>
                    <a:pt x="60" y="166"/>
                  </a:lnTo>
                  <a:lnTo>
                    <a:pt x="60" y="166"/>
                  </a:lnTo>
                  <a:lnTo>
                    <a:pt x="60" y="165"/>
                  </a:lnTo>
                  <a:lnTo>
                    <a:pt x="60" y="163"/>
                  </a:lnTo>
                  <a:lnTo>
                    <a:pt x="60" y="161"/>
                  </a:lnTo>
                  <a:lnTo>
                    <a:pt x="59" y="158"/>
                  </a:lnTo>
                  <a:lnTo>
                    <a:pt x="59" y="154"/>
                  </a:lnTo>
                  <a:lnTo>
                    <a:pt x="60" y="150"/>
                  </a:lnTo>
                  <a:lnTo>
                    <a:pt x="61" y="147"/>
                  </a:lnTo>
                  <a:lnTo>
                    <a:pt x="63" y="142"/>
                  </a:lnTo>
                  <a:lnTo>
                    <a:pt x="65" y="135"/>
                  </a:lnTo>
                  <a:lnTo>
                    <a:pt x="67" y="128"/>
                  </a:lnTo>
                  <a:lnTo>
                    <a:pt x="69" y="121"/>
                  </a:lnTo>
                  <a:lnTo>
                    <a:pt x="71" y="115"/>
                  </a:lnTo>
                  <a:lnTo>
                    <a:pt x="72" y="110"/>
                  </a:lnTo>
                  <a:lnTo>
                    <a:pt x="73" y="108"/>
                  </a:lnTo>
                  <a:lnTo>
                    <a:pt x="73" y="106"/>
                  </a:lnTo>
                  <a:lnTo>
                    <a:pt x="73" y="104"/>
                  </a:lnTo>
                  <a:lnTo>
                    <a:pt x="73" y="100"/>
                  </a:lnTo>
                  <a:lnTo>
                    <a:pt x="74" y="97"/>
                  </a:lnTo>
                  <a:lnTo>
                    <a:pt x="76" y="93"/>
                  </a:lnTo>
                  <a:lnTo>
                    <a:pt x="78" y="88"/>
                  </a:lnTo>
                  <a:lnTo>
                    <a:pt x="79" y="83"/>
                  </a:lnTo>
                  <a:lnTo>
                    <a:pt x="78" y="78"/>
                  </a:lnTo>
                  <a:lnTo>
                    <a:pt x="75" y="70"/>
                  </a:lnTo>
                  <a:lnTo>
                    <a:pt x="71" y="61"/>
                  </a:lnTo>
                  <a:lnTo>
                    <a:pt x="67" y="53"/>
                  </a:lnTo>
                  <a:lnTo>
                    <a:pt x="64" y="46"/>
                  </a:lnTo>
                  <a:lnTo>
                    <a:pt x="60" y="39"/>
                  </a:lnTo>
                  <a:lnTo>
                    <a:pt x="57" y="33"/>
                  </a:lnTo>
                  <a:lnTo>
                    <a:pt x="54" y="28"/>
                  </a:lnTo>
                  <a:lnTo>
                    <a:pt x="52" y="24"/>
                  </a:lnTo>
                  <a:lnTo>
                    <a:pt x="51" y="22"/>
                  </a:lnTo>
                  <a:lnTo>
                    <a:pt x="49" y="20"/>
                  </a:lnTo>
                  <a:lnTo>
                    <a:pt x="48" y="17"/>
                  </a:lnTo>
                  <a:lnTo>
                    <a:pt x="47" y="16"/>
                  </a:lnTo>
                  <a:lnTo>
                    <a:pt x="46" y="15"/>
                  </a:lnTo>
                  <a:lnTo>
                    <a:pt x="45" y="14"/>
                  </a:lnTo>
                  <a:lnTo>
                    <a:pt x="45" y="13"/>
                  </a:lnTo>
                  <a:lnTo>
                    <a:pt x="45" y="12"/>
                  </a:lnTo>
                  <a:lnTo>
                    <a:pt x="45" y="11"/>
                  </a:lnTo>
                  <a:lnTo>
                    <a:pt x="44" y="11"/>
                  </a:lnTo>
                  <a:lnTo>
                    <a:pt x="44" y="10"/>
                  </a:lnTo>
                  <a:lnTo>
                    <a:pt x="43" y="10"/>
                  </a:lnTo>
                  <a:lnTo>
                    <a:pt x="42" y="9"/>
                  </a:lnTo>
                  <a:lnTo>
                    <a:pt x="40" y="8"/>
                  </a:lnTo>
                  <a:lnTo>
                    <a:pt x="37" y="6"/>
                  </a:lnTo>
                  <a:lnTo>
                    <a:pt x="35" y="4"/>
                  </a:lnTo>
                  <a:lnTo>
                    <a:pt x="31" y="3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3" y="1"/>
                  </a:lnTo>
                  <a:lnTo>
                    <a:pt x="10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3"/>
                  </a:lnTo>
                  <a:lnTo>
                    <a:pt x="4" y="29"/>
                  </a:lnTo>
                  <a:lnTo>
                    <a:pt x="8" y="34"/>
                  </a:lnTo>
                  <a:lnTo>
                    <a:pt x="12" y="39"/>
                  </a:lnTo>
                  <a:lnTo>
                    <a:pt x="17" y="43"/>
                  </a:lnTo>
                  <a:lnTo>
                    <a:pt x="21" y="48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9" y="57"/>
                  </a:lnTo>
                  <a:lnTo>
                    <a:pt x="32" y="61"/>
                  </a:lnTo>
                  <a:lnTo>
                    <a:pt x="35" y="65"/>
                  </a:lnTo>
                  <a:lnTo>
                    <a:pt x="38" y="69"/>
                  </a:lnTo>
                  <a:lnTo>
                    <a:pt x="40" y="73"/>
                  </a:lnTo>
                  <a:lnTo>
                    <a:pt x="43" y="76"/>
                  </a:lnTo>
                  <a:lnTo>
                    <a:pt x="44" y="79"/>
                  </a:lnTo>
                  <a:lnTo>
                    <a:pt x="45" y="80"/>
                  </a:lnTo>
                  <a:lnTo>
                    <a:pt x="46" y="82"/>
                  </a:lnTo>
                  <a:lnTo>
                    <a:pt x="47" y="83"/>
                  </a:lnTo>
                  <a:lnTo>
                    <a:pt x="48" y="83"/>
                  </a:lnTo>
                  <a:lnTo>
                    <a:pt x="49" y="83"/>
                  </a:lnTo>
                  <a:lnTo>
                    <a:pt x="51" y="84"/>
                  </a:lnTo>
                  <a:lnTo>
                    <a:pt x="52" y="85"/>
                  </a:lnTo>
                  <a:lnTo>
                    <a:pt x="51" y="87"/>
                  </a:lnTo>
                  <a:lnTo>
                    <a:pt x="50" y="87"/>
                  </a:lnTo>
                  <a:lnTo>
                    <a:pt x="49" y="87"/>
                  </a:lnTo>
                  <a:lnTo>
                    <a:pt x="49" y="87"/>
                  </a:lnTo>
                  <a:lnTo>
                    <a:pt x="48" y="87"/>
                  </a:lnTo>
                  <a:lnTo>
                    <a:pt x="48" y="87"/>
                  </a:lnTo>
                  <a:lnTo>
                    <a:pt x="47" y="88"/>
                  </a:lnTo>
                  <a:lnTo>
                    <a:pt x="46" y="90"/>
                  </a:lnTo>
                  <a:lnTo>
                    <a:pt x="45" y="94"/>
                  </a:lnTo>
                  <a:lnTo>
                    <a:pt x="43" y="98"/>
                  </a:lnTo>
                  <a:lnTo>
                    <a:pt x="41" y="103"/>
                  </a:lnTo>
                  <a:lnTo>
                    <a:pt x="40" y="108"/>
                  </a:lnTo>
                  <a:lnTo>
                    <a:pt x="38" y="114"/>
                  </a:lnTo>
                  <a:lnTo>
                    <a:pt x="37" y="120"/>
                  </a:lnTo>
                  <a:lnTo>
                    <a:pt x="35" y="133"/>
                  </a:lnTo>
                  <a:lnTo>
                    <a:pt x="33" y="147"/>
                  </a:lnTo>
                  <a:lnTo>
                    <a:pt x="30" y="159"/>
                  </a:lnTo>
                  <a:lnTo>
                    <a:pt x="29" y="165"/>
                  </a:lnTo>
                  <a:lnTo>
                    <a:pt x="31" y="166"/>
                  </a:lnTo>
                  <a:lnTo>
                    <a:pt x="33" y="167"/>
                  </a:lnTo>
                  <a:lnTo>
                    <a:pt x="35" y="168"/>
                  </a:lnTo>
                  <a:lnTo>
                    <a:pt x="37" y="169"/>
                  </a:lnTo>
                  <a:lnTo>
                    <a:pt x="38" y="170"/>
                  </a:lnTo>
                  <a:lnTo>
                    <a:pt x="40" y="170"/>
                  </a:lnTo>
                  <a:lnTo>
                    <a:pt x="41" y="170"/>
                  </a:lnTo>
                  <a:lnTo>
                    <a:pt x="42" y="170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85" name="Freeform 105">
              <a:extLst>
                <a:ext uri="{FF2B5EF4-FFF2-40B4-BE49-F238E27FC236}">
                  <a16:creationId xmlns:a16="http://schemas.microsoft.com/office/drawing/2014/main" id="{F3FFB091-A1FE-4ADC-BB37-9E2FCEDF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" y="3416"/>
              <a:ext cx="85" cy="81"/>
            </a:xfrm>
            <a:custGeom>
              <a:avLst/>
              <a:gdLst>
                <a:gd name="T0" fmla="*/ 55 w 85"/>
                <a:gd name="T1" fmla="*/ 81 h 81"/>
                <a:gd name="T2" fmla="*/ 55 w 85"/>
                <a:gd name="T3" fmla="*/ 81 h 81"/>
                <a:gd name="T4" fmla="*/ 56 w 85"/>
                <a:gd name="T5" fmla="*/ 81 h 81"/>
                <a:gd name="T6" fmla="*/ 57 w 85"/>
                <a:gd name="T7" fmla="*/ 81 h 81"/>
                <a:gd name="T8" fmla="*/ 58 w 85"/>
                <a:gd name="T9" fmla="*/ 81 h 81"/>
                <a:gd name="T10" fmla="*/ 84 w 85"/>
                <a:gd name="T11" fmla="*/ 50 h 81"/>
                <a:gd name="T12" fmla="*/ 85 w 85"/>
                <a:gd name="T13" fmla="*/ 50 h 81"/>
                <a:gd name="T14" fmla="*/ 85 w 85"/>
                <a:gd name="T15" fmla="*/ 49 h 81"/>
                <a:gd name="T16" fmla="*/ 85 w 85"/>
                <a:gd name="T17" fmla="*/ 48 h 81"/>
                <a:gd name="T18" fmla="*/ 84 w 85"/>
                <a:gd name="T19" fmla="*/ 47 h 81"/>
                <a:gd name="T20" fmla="*/ 31 w 85"/>
                <a:gd name="T21" fmla="*/ 1 h 81"/>
                <a:gd name="T22" fmla="*/ 30 w 85"/>
                <a:gd name="T23" fmla="*/ 0 h 81"/>
                <a:gd name="T24" fmla="*/ 29 w 85"/>
                <a:gd name="T25" fmla="*/ 0 h 81"/>
                <a:gd name="T26" fmla="*/ 28 w 85"/>
                <a:gd name="T27" fmla="*/ 0 h 81"/>
                <a:gd name="T28" fmla="*/ 28 w 85"/>
                <a:gd name="T29" fmla="*/ 1 h 81"/>
                <a:gd name="T30" fmla="*/ 1 w 85"/>
                <a:gd name="T31" fmla="*/ 32 h 81"/>
                <a:gd name="T32" fmla="*/ 0 w 85"/>
                <a:gd name="T33" fmla="*/ 32 h 81"/>
                <a:gd name="T34" fmla="*/ 0 w 85"/>
                <a:gd name="T35" fmla="*/ 33 h 81"/>
                <a:gd name="T36" fmla="*/ 1 w 85"/>
                <a:gd name="T37" fmla="*/ 34 h 81"/>
                <a:gd name="T38" fmla="*/ 1 w 85"/>
                <a:gd name="T39" fmla="*/ 34 h 81"/>
                <a:gd name="T40" fmla="*/ 55 w 85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81">
                  <a:moveTo>
                    <a:pt x="55" y="81"/>
                  </a:moveTo>
                  <a:lnTo>
                    <a:pt x="55" y="81"/>
                  </a:lnTo>
                  <a:lnTo>
                    <a:pt x="56" y="81"/>
                  </a:lnTo>
                  <a:lnTo>
                    <a:pt x="57" y="81"/>
                  </a:lnTo>
                  <a:lnTo>
                    <a:pt x="58" y="81"/>
                  </a:lnTo>
                  <a:lnTo>
                    <a:pt x="84" y="50"/>
                  </a:lnTo>
                  <a:lnTo>
                    <a:pt x="85" y="50"/>
                  </a:lnTo>
                  <a:lnTo>
                    <a:pt x="85" y="49"/>
                  </a:lnTo>
                  <a:lnTo>
                    <a:pt x="85" y="48"/>
                  </a:lnTo>
                  <a:lnTo>
                    <a:pt x="84" y="47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8" y="1"/>
                  </a:lnTo>
                  <a:lnTo>
                    <a:pt x="1" y="32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55" y="81"/>
                  </a:lnTo>
                  <a:close/>
                </a:path>
              </a:pathLst>
            </a:custGeom>
            <a:solidFill>
              <a:srgbClr val="0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86" name="Freeform 106">
              <a:extLst>
                <a:ext uri="{FF2B5EF4-FFF2-40B4-BE49-F238E27FC236}">
                  <a16:creationId xmlns:a16="http://schemas.microsoft.com/office/drawing/2014/main" id="{AF0242FB-6F86-4AE6-BC2C-832B941F0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" y="3416"/>
              <a:ext cx="60" cy="81"/>
            </a:xfrm>
            <a:custGeom>
              <a:avLst/>
              <a:gdLst>
                <a:gd name="T0" fmla="*/ 5 w 60"/>
                <a:gd name="T1" fmla="*/ 1 h 81"/>
                <a:gd name="T2" fmla="*/ 5 w 60"/>
                <a:gd name="T3" fmla="*/ 1 h 81"/>
                <a:gd name="T4" fmla="*/ 4 w 60"/>
                <a:gd name="T5" fmla="*/ 1 h 81"/>
                <a:gd name="T6" fmla="*/ 3 w 60"/>
                <a:gd name="T7" fmla="*/ 0 h 81"/>
                <a:gd name="T8" fmla="*/ 0 w 60"/>
                <a:gd name="T9" fmla="*/ 0 h 81"/>
                <a:gd name="T10" fmla="*/ 1 w 60"/>
                <a:gd name="T11" fmla="*/ 0 h 81"/>
                <a:gd name="T12" fmla="*/ 2 w 60"/>
                <a:gd name="T13" fmla="*/ 1 h 81"/>
                <a:gd name="T14" fmla="*/ 56 w 60"/>
                <a:gd name="T15" fmla="*/ 48 h 81"/>
                <a:gd name="T16" fmla="*/ 56 w 60"/>
                <a:gd name="T17" fmla="*/ 50 h 81"/>
                <a:gd name="T18" fmla="*/ 29 w 60"/>
                <a:gd name="T19" fmla="*/ 81 h 81"/>
                <a:gd name="T20" fmla="*/ 59 w 60"/>
                <a:gd name="T21" fmla="*/ 50 h 81"/>
                <a:gd name="T22" fmla="*/ 60 w 60"/>
                <a:gd name="T23" fmla="*/ 49 h 81"/>
                <a:gd name="T24" fmla="*/ 59 w 60"/>
                <a:gd name="T25" fmla="*/ 48 h 81"/>
                <a:gd name="T26" fmla="*/ 42 w 60"/>
                <a:gd name="T27" fmla="*/ 32 h 81"/>
                <a:gd name="T28" fmla="*/ 43 w 60"/>
                <a:gd name="T29" fmla="*/ 31 h 81"/>
                <a:gd name="T30" fmla="*/ 44 w 60"/>
                <a:gd name="T31" fmla="*/ 28 h 81"/>
                <a:gd name="T32" fmla="*/ 45 w 60"/>
                <a:gd name="T33" fmla="*/ 26 h 81"/>
                <a:gd name="T34" fmla="*/ 42 w 60"/>
                <a:gd name="T35" fmla="*/ 23 h 81"/>
                <a:gd name="T36" fmla="*/ 39 w 60"/>
                <a:gd name="T37" fmla="*/ 20 h 81"/>
                <a:gd name="T38" fmla="*/ 36 w 60"/>
                <a:gd name="T39" fmla="*/ 18 h 81"/>
                <a:gd name="T40" fmla="*/ 33 w 60"/>
                <a:gd name="T41" fmla="*/ 15 h 81"/>
                <a:gd name="T42" fmla="*/ 31 w 60"/>
                <a:gd name="T43" fmla="*/ 14 h 81"/>
                <a:gd name="T44" fmla="*/ 29 w 60"/>
                <a:gd name="T45" fmla="*/ 13 h 81"/>
                <a:gd name="T46" fmla="*/ 27 w 60"/>
                <a:gd name="T47" fmla="*/ 15 h 81"/>
                <a:gd name="T48" fmla="*/ 26 w 60"/>
                <a:gd name="T49" fmla="*/ 16 h 81"/>
                <a:gd name="T50" fmla="*/ 25 w 60"/>
                <a:gd name="T51" fmla="*/ 16 h 81"/>
                <a:gd name="T52" fmla="*/ 24 w 60"/>
                <a:gd name="T53" fmla="*/ 16 h 81"/>
                <a:gd name="T54" fmla="*/ 27 w 60"/>
                <a:gd name="T55" fmla="*/ 20 h 81"/>
                <a:gd name="T56" fmla="*/ 29 w 60"/>
                <a:gd name="T57" fmla="*/ 18 h 81"/>
                <a:gd name="T58" fmla="*/ 29 w 60"/>
                <a:gd name="T59" fmla="*/ 17 h 81"/>
                <a:gd name="T60" fmla="*/ 30 w 60"/>
                <a:gd name="T61" fmla="*/ 17 h 81"/>
                <a:gd name="T62" fmla="*/ 31 w 60"/>
                <a:gd name="T63" fmla="*/ 17 h 81"/>
                <a:gd name="T64" fmla="*/ 33 w 60"/>
                <a:gd name="T65" fmla="*/ 19 h 81"/>
                <a:gd name="T66" fmla="*/ 36 w 60"/>
                <a:gd name="T67" fmla="*/ 22 h 81"/>
                <a:gd name="T68" fmla="*/ 39 w 60"/>
                <a:gd name="T69" fmla="*/ 24 h 81"/>
                <a:gd name="T70" fmla="*/ 41 w 60"/>
                <a:gd name="T71" fmla="*/ 26 h 81"/>
                <a:gd name="T72" fmla="*/ 41 w 60"/>
                <a:gd name="T73" fmla="*/ 27 h 81"/>
                <a:gd name="T74" fmla="*/ 41 w 60"/>
                <a:gd name="T75" fmla="*/ 27 h 81"/>
                <a:gd name="T76" fmla="*/ 40 w 60"/>
                <a:gd name="T77" fmla="*/ 29 h 81"/>
                <a:gd name="T78" fmla="*/ 39 w 60"/>
                <a:gd name="T79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" h="81">
                  <a:moveTo>
                    <a:pt x="39" y="30"/>
                  </a:move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55" y="47"/>
                  </a:lnTo>
                  <a:lnTo>
                    <a:pt x="56" y="48"/>
                  </a:lnTo>
                  <a:lnTo>
                    <a:pt x="56" y="49"/>
                  </a:lnTo>
                  <a:lnTo>
                    <a:pt x="56" y="50"/>
                  </a:lnTo>
                  <a:lnTo>
                    <a:pt x="55" y="50"/>
                  </a:lnTo>
                  <a:lnTo>
                    <a:pt x="29" y="81"/>
                  </a:lnTo>
                  <a:lnTo>
                    <a:pt x="34" y="79"/>
                  </a:lnTo>
                  <a:lnTo>
                    <a:pt x="59" y="50"/>
                  </a:lnTo>
                  <a:lnTo>
                    <a:pt x="60" y="50"/>
                  </a:lnTo>
                  <a:lnTo>
                    <a:pt x="60" y="49"/>
                  </a:lnTo>
                  <a:lnTo>
                    <a:pt x="60" y="48"/>
                  </a:lnTo>
                  <a:lnTo>
                    <a:pt x="59" y="48"/>
                  </a:lnTo>
                  <a:lnTo>
                    <a:pt x="42" y="33"/>
                  </a:lnTo>
                  <a:lnTo>
                    <a:pt x="42" y="32"/>
                  </a:lnTo>
                  <a:lnTo>
                    <a:pt x="43" y="32"/>
                  </a:lnTo>
                  <a:lnTo>
                    <a:pt x="43" y="31"/>
                  </a:lnTo>
                  <a:lnTo>
                    <a:pt x="42" y="31"/>
                  </a:lnTo>
                  <a:lnTo>
                    <a:pt x="44" y="28"/>
                  </a:lnTo>
                  <a:lnTo>
                    <a:pt x="45" y="27"/>
                  </a:lnTo>
                  <a:lnTo>
                    <a:pt x="45" y="26"/>
                  </a:lnTo>
                  <a:lnTo>
                    <a:pt x="43" y="24"/>
                  </a:lnTo>
                  <a:lnTo>
                    <a:pt x="42" y="23"/>
                  </a:lnTo>
                  <a:lnTo>
                    <a:pt x="41" y="22"/>
                  </a:lnTo>
                  <a:lnTo>
                    <a:pt x="39" y="20"/>
                  </a:lnTo>
                  <a:lnTo>
                    <a:pt x="38" y="19"/>
                  </a:lnTo>
                  <a:lnTo>
                    <a:pt x="36" y="18"/>
                  </a:lnTo>
                  <a:lnTo>
                    <a:pt x="34" y="16"/>
                  </a:lnTo>
                  <a:lnTo>
                    <a:pt x="33" y="15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8" y="14"/>
                  </a:lnTo>
                  <a:lnTo>
                    <a:pt x="27" y="15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3" y="17"/>
                  </a:lnTo>
                  <a:lnTo>
                    <a:pt x="27" y="20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1" y="17"/>
                  </a:lnTo>
                  <a:lnTo>
                    <a:pt x="31" y="18"/>
                  </a:lnTo>
                  <a:lnTo>
                    <a:pt x="33" y="19"/>
                  </a:lnTo>
                  <a:lnTo>
                    <a:pt x="34" y="20"/>
                  </a:lnTo>
                  <a:lnTo>
                    <a:pt x="36" y="22"/>
                  </a:lnTo>
                  <a:lnTo>
                    <a:pt x="38" y="23"/>
                  </a:lnTo>
                  <a:lnTo>
                    <a:pt x="39" y="24"/>
                  </a:lnTo>
                  <a:lnTo>
                    <a:pt x="40" y="25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7"/>
                  </a:lnTo>
                  <a:lnTo>
                    <a:pt x="41" y="27"/>
                  </a:lnTo>
                  <a:lnTo>
                    <a:pt x="41" y="27"/>
                  </a:lnTo>
                  <a:lnTo>
                    <a:pt x="40" y="28"/>
                  </a:lnTo>
                  <a:lnTo>
                    <a:pt x="40" y="29"/>
                  </a:lnTo>
                  <a:lnTo>
                    <a:pt x="39" y="30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0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87" name="Freeform 107">
              <a:extLst>
                <a:ext uri="{FF2B5EF4-FFF2-40B4-BE49-F238E27FC236}">
                  <a16:creationId xmlns:a16="http://schemas.microsoft.com/office/drawing/2014/main" id="{B86B329C-270D-424B-8D11-68A9FB168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" y="3417"/>
              <a:ext cx="20" cy="26"/>
            </a:xfrm>
            <a:custGeom>
              <a:avLst/>
              <a:gdLst>
                <a:gd name="T0" fmla="*/ 18 w 20"/>
                <a:gd name="T1" fmla="*/ 0 h 26"/>
                <a:gd name="T2" fmla="*/ 16 w 20"/>
                <a:gd name="T3" fmla="*/ 0 h 26"/>
                <a:gd name="T4" fmla="*/ 15 w 20"/>
                <a:gd name="T5" fmla="*/ 0 h 26"/>
                <a:gd name="T6" fmla="*/ 14 w 20"/>
                <a:gd name="T7" fmla="*/ 0 h 26"/>
                <a:gd name="T8" fmla="*/ 13 w 20"/>
                <a:gd name="T9" fmla="*/ 1 h 26"/>
                <a:gd name="T10" fmla="*/ 12 w 20"/>
                <a:gd name="T11" fmla="*/ 3 h 26"/>
                <a:gd name="T12" fmla="*/ 11 w 20"/>
                <a:gd name="T13" fmla="*/ 5 h 26"/>
                <a:gd name="T14" fmla="*/ 9 w 20"/>
                <a:gd name="T15" fmla="*/ 7 h 26"/>
                <a:gd name="T16" fmla="*/ 8 w 20"/>
                <a:gd name="T17" fmla="*/ 9 h 26"/>
                <a:gd name="T18" fmla="*/ 6 w 20"/>
                <a:gd name="T19" fmla="*/ 11 h 26"/>
                <a:gd name="T20" fmla="*/ 5 w 20"/>
                <a:gd name="T21" fmla="*/ 13 h 26"/>
                <a:gd name="T22" fmla="*/ 3 w 20"/>
                <a:gd name="T23" fmla="*/ 16 h 26"/>
                <a:gd name="T24" fmla="*/ 2 w 20"/>
                <a:gd name="T25" fmla="*/ 17 h 26"/>
                <a:gd name="T26" fmla="*/ 1 w 20"/>
                <a:gd name="T27" fmla="*/ 18 h 26"/>
                <a:gd name="T28" fmla="*/ 0 w 20"/>
                <a:gd name="T29" fmla="*/ 19 h 26"/>
                <a:gd name="T30" fmla="*/ 0 w 20"/>
                <a:gd name="T31" fmla="*/ 21 h 26"/>
                <a:gd name="T32" fmla="*/ 1 w 20"/>
                <a:gd name="T33" fmla="*/ 22 h 26"/>
                <a:gd name="T34" fmla="*/ 2 w 20"/>
                <a:gd name="T35" fmla="*/ 22 h 26"/>
                <a:gd name="T36" fmla="*/ 4 w 20"/>
                <a:gd name="T37" fmla="*/ 23 h 26"/>
                <a:gd name="T38" fmla="*/ 6 w 20"/>
                <a:gd name="T39" fmla="*/ 24 h 26"/>
                <a:gd name="T40" fmla="*/ 9 w 20"/>
                <a:gd name="T41" fmla="*/ 25 h 26"/>
                <a:gd name="T42" fmla="*/ 11 w 20"/>
                <a:gd name="T43" fmla="*/ 25 h 26"/>
                <a:gd name="T44" fmla="*/ 13 w 20"/>
                <a:gd name="T45" fmla="*/ 26 h 26"/>
                <a:gd name="T46" fmla="*/ 15 w 20"/>
                <a:gd name="T47" fmla="*/ 26 h 26"/>
                <a:gd name="T48" fmla="*/ 16 w 20"/>
                <a:gd name="T49" fmla="*/ 26 h 26"/>
                <a:gd name="T50" fmla="*/ 17 w 20"/>
                <a:gd name="T51" fmla="*/ 25 h 26"/>
                <a:gd name="T52" fmla="*/ 18 w 20"/>
                <a:gd name="T53" fmla="*/ 24 h 26"/>
                <a:gd name="T54" fmla="*/ 19 w 20"/>
                <a:gd name="T55" fmla="*/ 23 h 26"/>
                <a:gd name="T56" fmla="*/ 19 w 20"/>
                <a:gd name="T57" fmla="*/ 22 h 26"/>
                <a:gd name="T58" fmla="*/ 19 w 20"/>
                <a:gd name="T59" fmla="*/ 18 h 26"/>
                <a:gd name="T60" fmla="*/ 20 w 20"/>
                <a:gd name="T61" fmla="*/ 13 h 26"/>
                <a:gd name="T62" fmla="*/ 20 w 20"/>
                <a:gd name="T63" fmla="*/ 8 h 26"/>
                <a:gd name="T64" fmla="*/ 20 w 20"/>
                <a:gd name="T65" fmla="*/ 5 h 26"/>
                <a:gd name="T66" fmla="*/ 20 w 20"/>
                <a:gd name="T67" fmla="*/ 4 h 26"/>
                <a:gd name="T68" fmla="*/ 19 w 20"/>
                <a:gd name="T69" fmla="*/ 3 h 26"/>
                <a:gd name="T70" fmla="*/ 19 w 20"/>
                <a:gd name="T71" fmla="*/ 1 h 26"/>
                <a:gd name="T72" fmla="*/ 18 w 20"/>
                <a:gd name="T7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" h="26">
                  <a:moveTo>
                    <a:pt x="18" y="0"/>
                  </a:move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9" y="7"/>
                  </a:lnTo>
                  <a:lnTo>
                    <a:pt x="8" y="9"/>
                  </a:lnTo>
                  <a:lnTo>
                    <a:pt x="6" y="11"/>
                  </a:lnTo>
                  <a:lnTo>
                    <a:pt x="5" y="13"/>
                  </a:lnTo>
                  <a:lnTo>
                    <a:pt x="3" y="16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1" y="22"/>
                  </a:lnTo>
                  <a:lnTo>
                    <a:pt x="2" y="22"/>
                  </a:lnTo>
                  <a:lnTo>
                    <a:pt x="4" y="23"/>
                  </a:lnTo>
                  <a:lnTo>
                    <a:pt x="6" y="24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3" y="26"/>
                  </a:lnTo>
                  <a:lnTo>
                    <a:pt x="15" y="26"/>
                  </a:lnTo>
                  <a:lnTo>
                    <a:pt x="16" y="26"/>
                  </a:lnTo>
                  <a:lnTo>
                    <a:pt x="17" y="25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19" y="18"/>
                  </a:lnTo>
                  <a:lnTo>
                    <a:pt x="20" y="13"/>
                  </a:lnTo>
                  <a:lnTo>
                    <a:pt x="20" y="8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19" y="3"/>
                  </a:lnTo>
                  <a:lnTo>
                    <a:pt x="19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88" name="Freeform 108">
              <a:extLst>
                <a:ext uri="{FF2B5EF4-FFF2-40B4-BE49-F238E27FC236}">
                  <a16:creationId xmlns:a16="http://schemas.microsoft.com/office/drawing/2014/main" id="{D4ACA9A5-F92C-4BB7-BBED-21491B516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" y="3417"/>
              <a:ext cx="5" cy="5"/>
            </a:xfrm>
            <a:custGeom>
              <a:avLst/>
              <a:gdLst>
                <a:gd name="T0" fmla="*/ 1 w 5"/>
                <a:gd name="T1" fmla="*/ 5 h 5"/>
                <a:gd name="T2" fmla="*/ 2 w 5"/>
                <a:gd name="T3" fmla="*/ 5 h 5"/>
                <a:gd name="T4" fmla="*/ 3 w 5"/>
                <a:gd name="T5" fmla="*/ 5 h 5"/>
                <a:gd name="T6" fmla="*/ 4 w 5"/>
                <a:gd name="T7" fmla="*/ 5 h 5"/>
                <a:gd name="T8" fmla="*/ 5 w 5"/>
                <a:gd name="T9" fmla="*/ 4 h 5"/>
                <a:gd name="T10" fmla="*/ 5 w 5"/>
                <a:gd name="T11" fmla="*/ 4 h 5"/>
                <a:gd name="T12" fmla="*/ 5 w 5"/>
                <a:gd name="T13" fmla="*/ 3 h 5"/>
                <a:gd name="T14" fmla="*/ 5 w 5"/>
                <a:gd name="T15" fmla="*/ 2 h 5"/>
                <a:gd name="T16" fmla="*/ 4 w 5"/>
                <a:gd name="T17" fmla="*/ 1 h 5"/>
                <a:gd name="T18" fmla="*/ 3 w 5"/>
                <a:gd name="T19" fmla="*/ 0 h 5"/>
                <a:gd name="T20" fmla="*/ 3 w 5"/>
                <a:gd name="T21" fmla="*/ 0 h 5"/>
                <a:gd name="T22" fmla="*/ 2 w 5"/>
                <a:gd name="T23" fmla="*/ 1 h 5"/>
                <a:gd name="T24" fmla="*/ 1 w 5"/>
                <a:gd name="T25" fmla="*/ 1 h 5"/>
                <a:gd name="T26" fmla="*/ 0 w 5"/>
                <a:gd name="T27" fmla="*/ 2 h 5"/>
                <a:gd name="T28" fmla="*/ 0 w 5"/>
                <a:gd name="T29" fmla="*/ 3 h 5"/>
                <a:gd name="T30" fmla="*/ 1 w 5"/>
                <a:gd name="T31" fmla="*/ 4 h 5"/>
                <a:gd name="T32" fmla="*/ 1 w 5"/>
                <a:gd name="T3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lnTo>
                    <a:pt x="2" y="5"/>
                  </a:lnTo>
                  <a:lnTo>
                    <a:pt x="3" y="5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89" name="Freeform 109">
              <a:extLst>
                <a:ext uri="{FF2B5EF4-FFF2-40B4-BE49-F238E27FC236}">
                  <a16:creationId xmlns:a16="http://schemas.microsoft.com/office/drawing/2014/main" id="{FBFF0DAB-E3C0-437D-93C2-7FE202C28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" y="3318"/>
              <a:ext cx="82" cy="105"/>
            </a:xfrm>
            <a:custGeom>
              <a:avLst/>
              <a:gdLst>
                <a:gd name="T0" fmla="*/ 77 w 82"/>
                <a:gd name="T1" fmla="*/ 3 h 105"/>
                <a:gd name="T2" fmla="*/ 72 w 82"/>
                <a:gd name="T3" fmla="*/ 1 h 105"/>
                <a:gd name="T4" fmla="*/ 67 w 82"/>
                <a:gd name="T5" fmla="*/ 1 h 105"/>
                <a:gd name="T6" fmla="*/ 60 w 82"/>
                <a:gd name="T7" fmla="*/ 5 h 105"/>
                <a:gd name="T8" fmla="*/ 55 w 82"/>
                <a:gd name="T9" fmla="*/ 10 h 105"/>
                <a:gd name="T10" fmla="*/ 52 w 82"/>
                <a:gd name="T11" fmla="*/ 13 h 105"/>
                <a:gd name="T12" fmla="*/ 50 w 82"/>
                <a:gd name="T13" fmla="*/ 16 h 105"/>
                <a:gd name="T14" fmla="*/ 47 w 82"/>
                <a:gd name="T15" fmla="*/ 18 h 105"/>
                <a:gd name="T16" fmla="*/ 45 w 82"/>
                <a:gd name="T17" fmla="*/ 20 h 105"/>
                <a:gd name="T18" fmla="*/ 40 w 82"/>
                <a:gd name="T19" fmla="*/ 25 h 105"/>
                <a:gd name="T20" fmla="*/ 34 w 82"/>
                <a:gd name="T21" fmla="*/ 31 h 105"/>
                <a:gd name="T22" fmla="*/ 29 w 82"/>
                <a:gd name="T23" fmla="*/ 36 h 105"/>
                <a:gd name="T24" fmla="*/ 27 w 82"/>
                <a:gd name="T25" fmla="*/ 39 h 105"/>
                <a:gd name="T26" fmla="*/ 24 w 82"/>
                <a:gd name="T27" fmla="*/ 42 h 105"/>
                <a:gd name="T28" fmla="*/ 21 w 82"/>
                <a:gd name="T29" fmla="*/ 47 h 105"/>
                <a:gd name="T30" fmla="*/ 17 w 82"/>
                <a:gd name="T31" fmla="*/ 53 h 105"/>
                <a:gd name="T32" fmla="*/ 14 w 82"/>
                <a:gd name="T33" fmla="*/ 58 h 105"/>
                <a:gd name="T34" fmla="*/ 11 w 82"/>
                <a:gd name="T35" fmla="*/ 61 h 105"/>
                <a:gd name="T36" fmla="*/ 8 w 82"/>
                <a:gd name="T37" fmla="*/ 66 h 105"/>
                <a:gd name="T38" fmla="*/ 6 w 82"/>
                <a:gd name="T39" fmla="*/ 71 h 105"/>
                <a:gd name="T40" fmla="*/ 3 w 82"/>
                <a:gd name="T41" fmla="*/ 82 h 105"/>
                <a:gd name="T42" fmla="*/ 0 w 82"/>
                <a:gd name="T43" fmla="*/ 97 h 105"/>
                <a:gd name="T44" fmla="*/ 0 w 82"/>
                <a:gd name="T45" fmla="*/ 103 h 105"/>
                <a:gd name="T46" fmla="*/ 4 w 82"/>
                <a:gd name="T47" fmla="*/ 105 h 105"/>
                <a:gd name="T48" fmla="*/ 8 w 82"/>
                <a:gd name="T49" fmla="*/ 99 h 105"/>
                <a:gd name="T50" fmla="*/ 13 w 82"/>
                <a:gd name="T51" fmla="*/ 91 h 105"/>
                <a:gd name="T52" fmla="*/ 19 w 82"/>
                <a:gd name="T53" fmla="*/ 83 h 105"/>
                <a:gd name="T54" fmla="*/ 24 w 82"/>
                <a:gd name="T55" fmla="*/ 76 h 105"/>
                <a:gd name="T56" fmla="*/ 29 w 82"/>
                <a:gd name="T57" fmla="*/ 69 h 105"/>
                <a:gd name="T58" fmla="*/ 31 w 82"/>
                <a:gd name="T59" fmla="*/ 62 h 105"/>
                <a:gd name="T60" fmla="*/ 33 w 82"/>
                <a:gd name="T61" fmla="*/ 56 h 105"/>
                <a:gd name="T62" fmla="*/ 36 w 82"/>
                <a:gd name="T63" fmla="*/ 53 h 105"/>
                <a:gd name="T64" fmla="*/ 39 w 82"/>
                <a:gd name="T65" fmla="*/ 51 h 105"/>
                <a:gd name="T66" fmla="*/ 41 w 82"/>
                <a:gd name="T67" fmla="*/ 49 h 105"/>
                <a:gd name="T68" fmla="*/ 44 w 82"/>
                <a:gd name="T69" fmla="*/ 48 h 105"/>
                <a:gd name="T70" fmla="*/ 47 w 82"/>
                <a:gd name="T71" fmla="*/ 46 h 105"/>
                <a:gd name="T72" fmla="*/ 51 w 82"/>
                <a:gd name="T73" fmla="*/ 43 h 105"/>
                <a:gd name="T74" fmla="*/ 56 w 82"/>
                <a:gd name="T75" fmla="*/ 39 h 105"/>
                <a:gd name="T76" fmla="*/ 61 w 82"/>
                <a:gd name="T77" fmla="*/ 34 h 105"/>
                <a:gd name="T78" fmla="*/ 64 w 82"/>
                <a:gd name="T79" fmla="*/ 31 h 105"/>
                <a:gd name="T80" fmla="*/ 65 w 82"/>
                <a:gd name="T81" fmla="*/ 30 h 105"/>
                <a:gd name="T82" fmla="*/ 68 w 82"/>
                <a:gd name="T83" fmla="*/ 29 h 105"/>
                <a:gd name="T84" fmla="*/ 70 w 82"/>
                <a:gd name="T85" fmla="*/ 28 h 105"/>
                <a:gd name="T86" fmla="*/ 73 w 82"/>
                <a:gd name="T87" fmla="*/ 26 h 105"/>
                <a:gd name="T88" fmla="*/ 77 w 82"/>
                <a:gd name="T89" fmla="*/ 22 h 105"/>
                <a:gd name="T90" fmla="*/ 81 w 82"/>
                <a:gd name="T91" fmla="*/ 17 h 105"/>
                <a:gd name="T92" fmla="*/ 82 w 82"/>
                <a:gd name="T93" fmla="*/ 11 h 105"/>
                <a:gd name="T94" fmla="*/ 81 w 82"/>
                <a:gd name="T95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2" h="105">
                  <a:moveTo>
                    <a:pt x="79" y="4"/>
                  </a:moveTo>
                  <a:lnTo>
                    <a:pt x="77" y="3"/>
                  </a:lnTo>
                  <a:lnTo>
                    <a:pt x="75" y="1"/>
                  </a:lnTo>
                  <a:lnTo>
                    <a:pt x="72" y="1"/>
                  </a:lnTo>
                  <a:lnTo>
                    <a:pt x="70" y="0"/>
                  </a:lnTo>
                  <a:lnTo>
                    <a:pt x="67" y="1"/>
                  </a:lnTo>
                  <a:lnTo>
                    <a:pt x="64" y="3"/>
                  </a:lnTo>
                  <a:lnTo>
                    <a:pt x="60" y="5"/>
                  </a:lnTo>
                  <a:lnTo>
                    <a:pt x="57" y="9"/>
                  </a:lnTo>
                  <a:lnTo>
                    <a:pt x="55" y="10"/>
                  </a:lnTo>
                  <a:lnTo>
                    <a:pt x="54" y="12"/>
                  </a:lnTo>
                  <a:lnTo>
                    <a:pt x="52" y="13"/>
                  </a:lnTo>
                  <a:lnTo>
                    <a:pt x="51" y="15"/>
                  </a:lnTo>
                  <a:lnTo>
                    <a:pt x="50" y="16"/>
                  </a:lnTo>
                  <a:lnTo>
                    <a:pt x="49" y="17"/>
                  </a:lnTo>
                  <a:lnTo>
                    <a:pt x="47" y="18"/>
                  </a:lnTo>
                  <a:lnTo>
                    <a:pt x="47" y="19"/>
                  </a:lnTo>
                  <a:lnTo>
                    <a:pt x="45" y="20"/>
                  </a:lnTo>
                  <a:lnTo>
                    <a:pt x="43" y="22"/>
                  </a:lnTo>
                  <a:lnTo>
                    <a:pt x="40" y="25"/>
                  </a:lnTo>
                  <a:lnTo>
                    <a:pt x="37" y="28"/>
                  </a:lnTo>
                  <a:lnTo>
                    <a:pt x="34" y="31"/>
                  </a:lnTo>
                  <a:lnTo>
                    <a:pt x="31" y="34"/>
                  </a:lnTo>
                  <a:lnTo>
                    <a:pt x="29" y="36"/>
                  </a:lnTo>
                  <a:lnTo>
                    <a:pt x="28" y="38"/>
                  </a:lnTo>
                  <a:lnTo>
                    <a:pt x="27" y="39"/>
                  </a:lnTo>
                  <a:lnTo>
                    <a:pt x="25" y="40"/>
                  </a:lnTo>
                  <a:lnTo>
                    <a:pt x="24" y="42"/>
                  </a:lnTo>
                  <a:lnTo>
                    <a:pt x="22" y="44"/>
                  </a:lnTo>
                  <a:lnTo>
                    <a:pt x="21" y="47"/>
                  </a:lnTo>
                  <a:lnTo>
                    <a:pt x="19" y="50"/>
                  </a:lnTo>
                  <a:lnTo>
                    <a:pt x="17" y="53"/>
                  </a:lnTo>
                  <a:lnTo>
                    <a:pt x="15" y="56"/>
                  </a:lnTo>
                  <a:lnTo>
                    <a:pt x="14" y="58"/>
                  </a:lnTo>
                  <a:lnTo>
                    <a:pt x="12" y="59"/>
                  </a:lnTo>
                  <a:lnTo>
                    <a:pt x="11" y="61"/>
                  </a:lnTo>
                  <a:lnTo>
                    <a:pt x="10" y="64"/>
                  </a:lnTo>
                  <a:lnTo>
                    <a:pt x="8" y="66"/>
                  </a:lnTo>
                  <a:lnTo>
                    <a:pt x="7" y="68"/>
                  </a:lnTo>
                  <a:lnTo>
                    <a:pt x="6" y="71"/>
                  </a:lnTo>
                  <a:lnTo>
                    <a:pt x="5" y="74"/>
                  </a:lnTo>
                  <a:lnTo>
                    <a:pt x="3" y="82"/>
                  </a:lnTo>
                  <a:lnTo>
                    <a:pt x="2" y="90"/>
                  </a:lnTo>
                  <a:lnTo>
                    <a:pt x="0" y="97"/>
                  </a:lnTo>
                  <a:lnTo>
                    <a:pt x="0" y="100"/>
                  </a:lnTo>
                  <a:lnTo>
                    <a:pt x="0" y="103"/>
                  </a:lnTo>
                  <a:lnTo>
                    <a:pt x="2" y="105"/>
                  </a:lnTo>
                  <a:lnTo>
                    <a:pt x="4" y="105"/>
                  </a:lnTo>
                  <a:lnTo>
                    <a:pt x="6" y="103"/>
                  </a:lnTo>
                  <a:lnTo>
                    <a:pt x="8" y="99"/>
                  </a:lnTo>
                  <a:lnTo>
                    <a:pt x="11" y="95"/>
                  </a:lnTo>
                  <a:lnTo>
                    <a:pt x="13" y="91"/>
                  </a:lnTo>
                  <a:lnTo>
                    <a:pt x="16" y="86"/>
                  </a:lnTo>
                  <a:lnTo>
                    <a:pt x="19" y="83"/>
                  </a:lnTo>
                  <a:lnTo>
                    <a:pt x="22" y="79"/>
                  </a:lnTo>
                  <a:lnTo>
                    <a:pt x="24" y="76"/>
                  </a:lnTo>
                  <a:lnTo>
                    <a:pt x="26" y="74"/>
                  </a:lnTo>
                  <a:lnTo>
                    <a:pt x="29" y="69"/>
                  </a:lnTo>
                  <a:lnTo>
                    <a:pt x="30" y="65"/>
                  </a:lnTo>
                  <a:lnTo>
                    <a:pt x="31" y="62"/>
                  </a:lnTo>
                  <a:lnTo>
                    <a:pt x="32" y="59"/>
                  </a:lnTo>
                  <a:lnTo>
                    <a:pt x="33" y="56"/>
                  </a:lnTo>
                  <a:lnTo>
                    <a:pt x="34" y="55"/>
                  </a:lnTo>
                  <a:lnTo>
                    <a:pt x="36" y="53"/>
                  </a:lnTo>
                  <a:lnTo>
                    <a:pt x="38" y="52"/>
                  </a:lnTo>
                  <a:lnTo>
                    <a:pt x="39" y="51"/>
                  </a:lnTo>
                  <a:lnTo>
                    <a:pt x="40" y="50"/>
                  </a:lnTo>
                  <a:lnTo>
                    <a:pt x="41" y="49"/>
                  </a:lnTo>
                  <a:lnTo>
                    <a:pt x="42" y="49"/>
                  </a:lnTo>
                  <a:lnTo>
                    <a:pt x="44" y="48"/>
                  </a:lnTo>
                  <a:lnTo>
                    <a:pt x="45" y="47"/>
                  </a:lnTo>
                  <a:lnTo>
                    <a:pt x="47" y="46"/>
                  </a:lnTo>
                  <a:lnTo>
                    <a:pt x="49" y="45"/>
                  </a:lnTo>
                  <a:lnTo>
                    <a:pt x="51" y="43"/>
                  </a:lnTo>
                  <a:lnTo>
                    <a:pt x="54" y="41"/>
                  </a:lnTo>
                  <a:lnTo>
                    <a:pt x="56" y="39"/>
                  </a:lnTo>
                  <a:lnTo>
                    <a:pt x="58" y="37"/>
                  </a:lnTo>
                  <a:lnTo>
                    <a:pt x="61" y="34"/>
                  </a:lnTo>
                  <a:lnTo>
                    <a:pt x="62" y="33"/>
                  </a:lnTo>
                  <a:lnTo>
                    <a:pt x="64" y="31"/>
                  </a:lnTo>
                  <a:lnTo>
                    <a:pt x="65" y="30"/>
                  </a:lnTo>
                  <a:lnTo>
                    <a:pt x="65" y="30"/>
                  </a:lnTo>
                  <a:lnTo>
                    <a:pt x="66" y="30"/>
                  </a:lnTo>
                  <a:lnTo>
                    <a:pt x="68" y="29"/>
                  </a:lnTo>
                  <a:lnTo>
                    <a:pt x="69" y="29"/>
                  </a:lnTo>
                  <a:lnTo>
                    <a:pt x="70" y="28"/>
                  </a:lnTo>
                  <a:lnTo>
                    <a:pt x="72" y="27"/>
                  </a:lnTo>
                  <a:lnTo>
                    <a:pt x="73" y="26"/>
                  </a:lnTo>
                  <a:lnTo>
                    <a:pt x="75" y="25"/>
                  </a:lnTo>
                  <a:lnTo>
                    <a:pt x="77" y="22"/>
                  </a:lnTo>
                  <a:lnTo>
                    <a:pt x="79" y="20"/>
                  </a:lnTo>
                  <a:lnTo>
                    <a:pt x="81" y="17"/>
                  </a:lnTo>
                  <a:lnTo>
                    <a:pt x="82" y="14"/>
                  </a:lnTo>
                  <a:lnTo>
                    <a:pt x="82" y="11"/>
                  </a:lnTo>
                  <a:lnTo>
                    <a:pt x="82" y="9"/>
                  </a:lnTo>
                  <a:lnTo>
                    <a:pt x="81" y="7"/>
                  </a:lnTo>
                  <a:lnTo>
                    <a:pt x="79" y="4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90" name="Freeform 110">
              <a:extLst>
                <a:ext uri="{FF2B5EF4-FFF2-40B4-BE49-F238E27FC236}">
                  <a16:creationId xmlns:a16="http://schemas.microsoft.com/office/drawing/2014/main" id="{3A52D360-4CA8-4C7C-A39E-7CE5DE4C6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" y="3417"/>
              <a:ext cx="5" cy="5"/>
            </a:xfrm>
            <a:custGeom>
              <a:avLst/>
              <a:gdLst>
                <a:gd name="T0" fmla="*/ 1 w 5"/>
                <a:gd name="T1" fmla="*/ 5 h 5"/>
                <a:gd name="T2" fmla="*/ 2 w 5"/>
                <a:gd name="T3" fmla="*/ 5 h 5"/>
                <a:gd name="T4" fmla="*/ 3 w 5"/>
                <a:gd name="T5" fmla="*/ 5 h 5"/>
                <a:gd name="T6" fmla="*/ 3 w 5"/>
                <a:gd name="T7" fmla="*/ 5 h 5"/>
                <a:gd name="T8" fmla="*/ 4 w 5"/>
                <a:gd name="T9" fmla="*/ 5 h 5"/>
                <a:gd name="T10" fmla="*/ 5 w 5"/>
                <a:gd name="T11" fmla="*/ 4 h 5"/>
                <a:gd name="T12" fmla="*/ 5 w 5"/>
                <a:gd name="T13" fmla="*/ 3 h 5"/>
                <a:gd name="T14" fmla="*/ 5 w 5"/>
                <a:gd name="T15" fmla="*/ 2 h 5"/>
                <a:gd name="T16" fmla="*/ 4 w 5"/>
                <a:gd name="T17" fmla="*/ 1 h 5"/>
                <a:gd name="T18" fmla="*/ 3 w 5"/>
                <a:gd name="T19" fmla="*/ 0 h 5"/>
                <a:gd name="T20" fmla="*/ 3 w 5"/>
                <a:gd name="T21" fmla="*/ 0 h 5"/>
                <a:gd name="T22" fmla="*/ 2 w 5"/>
                <a:gd name="T23" fmla="*/ 0 h 5"/>
                <a:gd name="T24" fmla="*/ 1 w 5"/>
                <a:gd name="T25" fmla="*/ 1 h 5"/>
                <a:gd name="T26" fmla="*/ 0 w 5"/>
                <a:gd name="T27" fmla="*/ 2 h 5"/>
                <a:gd name="T28" fmla="*/ 0 w 5"/>
                <a:gd name="T29" fmla="*/ 3 h 5"/>
                <a:gd name="T30" fmla="*/ 0 w 5"/>
                <a:gd name="T31" fmla="*/ 4 h 5"/>
                <a:gd name="T32" fmla="*/ 1 w 5"/>
                <a:gd name="T3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lnTo>
                    <a:pt x="2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91" name="Freeform 111">
              <a:extLst>
                <a:ext uri="{FF2B5EF4-FFF2-40B4-BE49-F238E27FC236}">
                  <a16:creationId xmlns:a16="http://schemas.microsoft.com/office/drawing/2014/main" id="{A8E1D2B0-9547-4983-8124-87DC19F38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" y="3328"/>
              <a:ext cx="5" cy="5"/>
            </a:xfrm>
            <a:custGeom>
              <a:avLst/>
              <a:gdLst>
                <a:gd name="T0" fmla="*/ 0 w 5"/>
                <a:gd name="T1" fmla="*/ 4 h 5"/>
                <a:gd name="T2" fmla="*/ 1 w 5"/>
                <a:gd name="T3" fmla="*/ 5 h 5"/>
                <a:gd name="T4" fmla="*/ 2 w 5"/>
                <a:gd name="T5" fmla="*/ 5 h 5"/>
                <a:gd name="T6" fmla="*/ 3 w 5"/>
                <a:gd name="T7" fmla="*/ 5 h 5"/>
                <a:gd name="T8" fmla="*/ 4 w 5"/>
                <a:gd name="T9" fmla="*/ 4 h 5"/>
                <a:gd name="T10" fmla="*/ 5 w 5"/>
                <a:gd name="T11" fmla="*/ 3 h 5"/>
                <a:gd name="T12" fmla="*/ 5 w 5"/>
                <a:gd name="T13" fmla="*/ 2 h 5"/>
                <a:gd name="T14" fmla="*/ 5 w 5"/>
                <a:gd name="T15" fmla="*/ 1 h 5"/>
                <a:gd name="T16" fmla="*/ 4 w 5"/>
                <a:gd name="T17" fmla="*/ 1 h 5"/>
                <a:gd name="T18" fmla="*/ 3 w 5"/>
                <a:gd name="T19" fmla="*/ 0 h 5"/>
                <a:gd name="T20" fmla="*/ 2 w 5"/>
                <a:gd name="T21" fmla="*/ 0 h 5"/>
                <a:gd name="T22" fmla="*/ 1 w 5"/>
                <a:gd name="T23" fmla="*/ 0 h 5"/>
                <a:gd name="T24" fmla="*/ 0 w 5"/>
                <a:gd name="T25" fmla="*/ 1 h 5"/>
                <a:gd name="T26" fmla="*/ 0 w 5"/>
                <a:gd name="T27" fmla="*/ 1 h 5"/>
                <a:gd name="T28" fmla="*/ 0 w 5"/>
                <a:gd name="T29" fmla="*/ 2 h 5"/>
                <a:gd name="T30" fmla="*/ 0 w 5"/>
                <a:gd name="T31" fmla="*/ 3 h 5"/>
                <a:gd name="T32" fmla="*/ 0 w 5"/>
                <a:gd name="T3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0" y="4"/>
                  </a:moveTo>
                  <a:lnTo>
                    <a:pt x="1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A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92" name="Freeform 112">
              <a:extLst>
                <a:ext uri="{FF2B5EF4-FFF2-40B4-BE49-F238E27FC236}">
                  <a16:creationId xmlns:a16="http://schemas.microsoft.com/office/drawing/2014/main" id="{7432966D-9176-41DF-8346-23884BA8A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" y="3318"/>
              <a:ext cx="90" cy="100"/>
            </a:xfrm>
            <a:custGeom>
              <a:avLst/>
              <a:gdLst>
                <a:gd name="T0" fmla="*/ 37 w 90"/>
                <a:gd name="T1" fmla="*/ 32 h 100"/>
                <a:gd name="T2" fmla="*/ 33 w 90"/>
                <a:gd name="T3" fmla="*/ 35 h 100"/>
                <a:gd name="T4" fmla="*/ 30 w 90"/>
                <a:gd name="T5" fmla="*/ 38 h 100"/>
                <a:gd name="T6" fmla="*/ 26 w 90"/>
                <a:gd name="T7" fmla="*/ 44 h 100"/>
                <a:gd name="T8" fmla="*/ 21 w 90"/>
                <a:gd name="T9" fmla="*/ 51 h 100"/>
                <a:gd name="T10" fmla="*/ 17 w 90"/>
                <a:gd name="T11" fmla="*/ 58 h 100"/>
                <a:gd name="T12" fmla="*/ 14 w 90"/>
                <a:gd name="T13" fmla="*/ 64 h 100"/>
                <a:gd name="T14" fmla="*/ 10 w 90"/>
                <a:gd name="T15" fmla="*/ 71 h 100"/>
                <a:gd name="T16" fmla="*/ 5 w 90"/>
                <a:gd name="T17" fmla="*/ 79 h 100"/>
                <a:gd name="T18" fmla="*/ 1 w 90"/>
                <a:gd name="T19" fmla="*/ 86 h 100"/>
                <a:gd name="T20" fmla="*/ 2 w 90"/>
                <a:gd name="T21" fmla="*/ 90 h 100"/>
                <a:gd name="T22" fmla="*/ 6 w 90"/>
                <a:gd name="T23" fmla="*/ 94 h 100"/>
                <a:gd name="T24" fmla="*/ 11 w 90"/>
                <a:gd name="T25" fmla="*/ 98 h 100"/>
                <a:gd name="T26" fmla="*/ 17 w 90"/>
                <a:gd name="T27" fmla="*/ 100 h 100"/>
                <a:gd name="T28" fmla="*/ 21 w 90"/>
                <a:gd name="T29" fmla="*/ 99 h 100"/>
                <a:gd name="T30" fmla="*/ 26 w 90"/>
                <a:gd name="T31" fmla="*/ 90 h 100"/>
                <a:gd name="T32" fmla="*/ 28 w 90"/>
                <a:gd name="T33" fmla="*/ 85 h 100"/>
                <a:gd name="T34" fmla="*/ 31 w 90"/>
                <a:gd name="T35" fmla="*/ 80 h 100"/>
                <a:gd name="T36" fmla="*/ 34 w 90"/>
                <a:gd name="T37" fmla="*/ 75 h 100"/>
                <a:gd name="T38" fmla="*/ 36 w 90"/>
                <a:gd name="T39" fmla="*/ 71 h 100"/>
                <a:gd name="T40" fmla="*/ 38 w 90"/>
                <a:gd name="T41" fmla="*/ 67 h 100"/>
                <a:gd name="T42" fmla="*/ 41 w 90"/>
                <a:gd name="T43" fmla="*/ 61 h 100"/>
                <a:gd name="T44" fmla="*/ 44 w 90"/>
                <a:gd name="T45" fmla="*/ 58 h 100"/>
                <a:gd name="T46" fmla="*/ 49 w 90"/>
                <a:gd name="T47" fmla="*/ 54 h 100"/>
                <a:gd name="T48" fmla="*/ 57 w 90"/>
                <a:gd name="T49" fmla="*/ 48 h 100"/>
                <a:gd name="T50" fmla="*/ 64 w 90"/>
                <a:gd name="T51" fmla="*/ 42 h 100"/>
                <a:gd name="T52" fmla="*/ 69 w 90"/>
                <a:gd name="T53" fmla="*/ 38 h 100"/>
                <a:gd name="T54" fmla="*/ 76 w 90"/>
                <a:gd name="T55" fmla="*/ 33 h 100"/>
                <a:gd name="T56" fmla="*/ 82 w 90"/>
                <a:gd name="T57" fmla="*/ 27 h 100"/>
                <a:gd name="T58" fmla="*/ 87 w 90"/>
                <a:gd name="T59" fmla="*/ 22 h 100"/>
                <a:gd name="T60" fmla="*/ 89 w 90"/>
                <a:gd name="T61" fmla="*/ 16 h 100"/>
                <a:gd name="T62" fmla="*/ 89 w 90"/>
                <a:gd name="T63" fmla="*/ 10 h 100"/>
                <a:gd name="T64" fmla="*/ 87 w 90"/>
                <a:gd name="T65" fmla="*/ 4 h 100"/>
                <a:gd name="T66" fmla="*/ 81 w 90"/>
                <a:gd name="T67" fmla="*/ 0 h 100"/>
                <a:gd name="T68" fmla="*/ 72 w 90"/>
                <a:gd name="T69" fmla="*/ 1 h 100"/>
                <a:gd name="T70" fmla="*/ 63 w 90"/>
                <a:gd name="T71" fmla="*/ 7 h 100"/>
                <a:gd name="T72" fmla="*/ 56 w 90"/>
                <a:gd name="T73" fmla="*/ 14 h 100"/>
                <a:gd name="T74" fmla="*/ 51 w 90"/>
                <a:gd name="T75" fmla="*/ 20 h 100"/>
                <a:gd name="T76" fmla="*/ 48 w 90"/>
                <a:gd name="T77" fmla="*/ 23 h 100"/>
                <a:gd name="T78" fmla="*/ 45 w 90"/>
                <a:gd name="T79" fmla="*/ 25 h 100"/>
                <a:gd name="T80" fmla="*/ 42 w 90"/>
                <a:gd name="T81" fmla="*/ 28 h 100"/>
                <a:gd name="T82" fmla="*/ 40 w 90"/>
                <a:gd name="T83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100">
                  <a:moveTo>
                    <a:pt x="39" y="31"/>
                  </a:moveTo>
                  <a:lnTo>
                    <a:pt x="37" y="32"/>
                  </a:lnTo>
                  <a:lnTo>
                    <a:pt x="35" y="33"/>
                  </a:lnTo>
                  <a:lnTo>
                    <a:pt x="33" y="35"/>
                  </a:lnTo>
                  <a:lnTo>
                    <a:pt x="31" y="37"/>
                  </a:lnTo>
                  <a:lnTo>
                    <a:pt x="30" y="38"/>
                  </a:lnTo>
                  <a:lnTo>
                    <a:pt x="28" y="41"/>
                  </a:lnTo>
                  <a:lnTo>
                    <a:pt x="26" y="44"/>
                  </a:lnTo>
                  <a:lnTo>
                    <a:pt x="23" y="47"/>
                  </a:lnTo>
                  <a:lnTo>
                    <a:pt x="21" y="51"/>
                  </a:lnTo>
                  <a:lnTo>
                    <a:pt x="19" y="55"/>
                  </a:lnTo>
                  <a:lnTo>
                    <a:pt x="17" y="58"/>
                  </a:lnTo>
                  <a:lnTo>
                    <a:pt x="15" y="61"/>
                  </a:lnTo>
                  <a:lnTo>
                    <a:pt x="14" y="64"/>
                  </a:lnTo>
                  <a:lnTo>
                    <a:pt x="12" y="67"/>
                  </a:lnTo>
                  <a:lnTo>
                    <a:pt x="10" y="71"/>
                  </a:lnTo>
                  <a:lnTo>
                    <a:pt x="7" y="75"/>
                  </a:lnTo>
                  <a:lnTo>
                    <a:pt x="5" y="79"/>
                  </a:lnTo>
                  <a:lnTo>
                    <a:pt x="3" y="83"/>
                  </a:lnTo>
                  <a:lnTo>
                    <a:pt x="1" y="86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4" y="93"/>
                  </a:lnTo>
                  <a:lnTo>
                    <a:pt x="6" y="94"/>
                  </a:lnTo>
                  <a:lnTo>
                    <a:pt x="9" y="96"/>
                  </a:lnTo>
                  <a:lnTo>
                    <a:pt x="11" y="98"/>
                  </a:lnTo>
                  <a:lnTo>
                    <a:pt x="14" y="99"/>
                  </a:lnTo>
                  <a:lnTo>
                    <a:pt x="17" y="100"/>
                  </a:lnTo>
                  <a:lnTo>
                    <a:pt x="19" y="100"/>
                  </a:lnTo>
                  <a:lnTo>
                    <a:pt x="21" y="99"/>
                  </a:lnTo>
                  <a:lnTo>
                    <a:pt x="23" y="94"/>
                  </a:lnTo>
                  <a:lnTo>
                    <a:pt x="26" y="90"/>
                  </a:lnTo>
                  <a:lnTo>
                    <a:pt x="28" y="86"/>
                  </a:lnTo>
                  <a:lnTo>
                    <a:pt x="28" y="85"/>
                  </a:lnTo>
                  <a:lnTo>
                    <a:pt x="29" y="82"/>
                  </a:lnTo>
                  <a:lnTo>
                    <a:pt x="31" y="80"/>
                  </a:lnTo>
                  <a:lnTo>
                    <a:pt x="32" y="77"/>
                  </a:lnTo>
                  <a:lnTo>
                    <a:pt x="34" y="75"/>
                  </a:lnTo>
                  <a:lnTo>
                    <a:pt x="35" y="73"/>
                  </a:lnTo>
                  <a:lnTo>
                    <a:pt x="36" y="71"/>
                  </a:lnTo>
                  <a:lnTo>
                    <a:pt x="37" y="70"/>
                  </a:lnTo>
                  <a:lnTo>
                    <a:pt x="38" y="67"/>
                  </a:lnTo>
                  <a:lnTo>
                    <a:pt x="40" y="64"/>
                  </a:lnTo>
                  <a:lnTo>
                    <a:pt x="41" y="61"/>
                  </a:lnTo>
                  <a:lnTo>
                    <a:pt x="43" y="59"/>
                  </a:lnTo>
                  <a:lnTo>
                    <a:pt x="44" y="58"/>
                  </a:lnTo>
                  <a:lnTo>
                    <a:pt x="46" y="56"/>
                  </a:lnTo>
                  <a:lnTo>
                    <a:pt x="49" y="54"/>
                  </a:lnTo>
                  <a:lnTo>
                    <a:pt x="53" y="51"/>
                  </a:lnTo>
                  <a:lnTo>
                    <a:pt x="57" y="48"/>
                  </a:lnTo>
                  <a:lnTo>
                    <a:pt x="60" y="45"/>
                  </a:lnTo>
                  <a:lnTo>
                    <a:pt x="64" y="42"/>
                  </a:lnTo>
                  <a:lnTo>
                    <a:pt x="67" y="40"/>
                  </a:lnTo>
                  <a:lnTo>
                    <a:pt x="69" y="38"/>
                  </a:lnTo>
                  <a:lnTo>
                    <a:pt x="72" y="35"/>
                  </a:lnTo>
                  <a:lnTo>
                    <a:pt x="76" y="33"/>
                  </a:lnTo>
                  <a:lnTo>
                    <a:pt x="79" y="30"/>
                  </a:lnTo>
                  <a:lnTo>
                    <a:pt x="82" y="27"/>
                  </a:lnTo>
                  <a:lnTo>
                    <a:pt x="85" y="24"/>
                  </a:lnTo>
                  <a:lnTo>
                    <a:pt x="87" y="22"/>
                  </a:lnTo>
                  <a:lnTo>
                    <a:pt x="89" y="19"/>
                  </a:lnTo>
                  <a:lnTo>
                    <a:pt x="89" y="16"/>
                  </a:lnTo>
                  <a:lnTo>
                    <a:pt x="90" y="13"/>
                  </a:lnTo>
                  <a:lnTo>
                    <a:pt x="89" y="10"/>
                  </a:lnTo>
                  <a:lnTo>
                    <a:pt x="89" y="7"/>
                  </a:lnTo>
                  <a:lnTo>
                    <a:pt x="87" y="4"/>
                  </a:lnTo>
                  <a:lnTo>
                    <a:pt x="85" y="1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72" y="1"/>
                  </a:lnTo>
                  <a:lnTo>
                    <a:pt x="67" y="3"/>
                  </a:lnTo>
                  <a:lnTo>
                    <a:pt x="63" y="7"/>
                  </a:lnTo>
                  <a:lnTo>
                    <a:pt x="59" y="10"/>
                  </a:lnTo>
                  <a:lnTo>
                    <a:pt x="56" y="14"/>
                  </a:lnTo>
                  <a:lnTo>
                    <a:pt x="53" y="17"/>
                  </a:lnTo>
                  <a:lnTo>
                    <a:pt x="51" y="20"/>
                  </a:lnTo>
                  <a:lnTo>
                    <a:pt x="50" y="21"/>
                  </a:lnTo>
                  <a:lnTo>
                    <a:pt x="48" y="23"/>
                  </a:lnTo>
                  <a:lnTo>
                    <a:pt x="47" y="24"/>
                  </a:lnTo>
                  <a:lnTo>
                    <a:pt x="45" y="25"/>
                  </a:lnTo>
                  <a:lnTo>
                    <a:pt x="44" y="27"/>
                  </a:lnTo>
                  <a:lnTo>
                    <a:pt x="42" y="28"/>
                  </a:lnTo>
                  <a:lnTo>
                    <a:pt x="41" y="29"/>
                  </a:lnTo>
                  <a:lnTo>
                    <a:pt x="40" y="30"/>
                  </a:lnTo>
                  <a:lnTo>
                    <a:pt x="39" y="31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93" name="Freeform 113">
              <a:extLst>
                <a:ext uri="{FF2B5EF4-FFF2-40B4-BE49-F238E27FC236}">
                  <a16:creationId xmlns:a16="http://schemas.microsoft.com/office/drawing/2014/main" id="{AB262504-1C70-439F-B923-E1D11003B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" y="3411"/>
              <a:ext cx="13" cy="12"/>
            </a:xfrm>
            <a:custGeom>
              <a:avLst/>
              <a:gdLst>
                <a:gd name="T0" fmla="*/ 2 w 13"/>
                <a:gd name="T1" fmla="*/ 0 h 12"/>
                <a:gd name="T2" fmla="*/ 3 w 13"/>
                <a:gd name="T3" fmla="*/ 1 h 12"/>
                <a:gd name="T4" fmla="*/ 4 w 13"/>
                <a:gd name="T5" fmla="*/ 2 h 12"/>
                <a:gd name="T6" fmla="*/ 6 w 13"/>
                <a:gd name="T7" fmla="*/ 4 h 12"/>
                <a:gd name="T8" fmla="*/ 7 w 13"/>
                <a:gd name="T9" fmla="*/ 4 h 12"/>
                <a:gd name="T10" fmla="*/ 9 w 13"/>
                <a:gd name="T11" fmla="*/ 5 h 12"/>
                <a:gd name="T12" fmla="*/ 11 w 13"/>
                <a:gd name="T13" fmla="*/ 6 h 12"/>
                <a:gd name="T14" fmla="*/ 12 w 13"/>
                <a:gd name="T15" fmla="*/ 6 h 12"/>
                <a:gd name="T16" fmla="*/ 13 w 13"/>
                <a:gd name="T17" fmla="*/ 7 h 12"/>
                <a:gd name="T18" fmla="*/ 13 w 13"/>
                <a:gd name="T19" fmla="*/ 8 h 12"/>
                <a:gd name="T20" fmla="*/ 12 w 13"/>
                <a:gd name="T21" fmla="*/ 10 h 12"/>
                <a:gd name="T22" fmla="*/ 11 w 13"/>
                <a:gd name="T23" fmla="*/ 11 h 12"/>
                <a:gd name="T24" fmla="*/ 11 w 13"/>
                <a:gd name="T25" fmla="*/ 12 h 12"/>
                <a:gd name="T26" fmla="*/ 10 w 13"/>
                <a:gd name="T27" fmla="*/ 12 h 12"/>
                <a:gd name="T28" fmla="*/ 9 w 13"/>
                <a:gd name="T29" fmla="*/ 12 h 12"/>
                <a:gd name="T30" fmla="*/ 7 w 13"/>
                <a:gd name="T31" fmla="*/ 11 h 12"/>
                <a:gd name="T32" fmla="*/ 6 w 13"/>
                <a:gd name="T33" fmla="*/ 11 h 12"/>
                <a:gd name="T34" fmla="*/ 4 w 13"/>
                <a:gd name="T35" fmla="*/ 10 h 12"/>
                <a:gd name="T36" fmla="*/ 2 w 13"/>
                <a:gd name="T37" fmla="*/ 8 h 12"/>
                <a:gd name="T38" fmla="*/ 1 w 13"/>
                <a:gd name="T39" fmla="*/ 7 h 12"/>
                <a:gd name="T40" fmla="*/ 0 w 13"/>
                <a:gd name="T41" fmla="*/ 5 h 12"/>
                <a:gd name="T42" fmla="*/ 0 w 13"/>
                <a:gd name="T43" fmla="*/ 4 h 12"/>
                <a:gd name="T44" fmla="*/ 1 w 13"/>
                <a:gd name="T45" fmla="*/ 2 h 12"/>
                <a:gd name="T46" fmla="*/ 1 w 13"/>
                <a:gd name="T47" fmla="*/ 1 h 12"/>
                <a:gd name="T48" fmla="*/ 2 w 13"/>
                <a:gd name="T4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" h="12">
                  <a:moveTo>
                    <a:pt x="2" y="0"/>
                  </a:moveTo>
                  <a:lnTo>
                    <a:pt x="3" y="1"/>
                  </a:lnTo>
                  <a:lnTo>
                    <a:pt x="4" y="2"/>
                  </a:lnTo>
                  <a:lnTo>
                    <a:pt x="6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2" y="10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7" y="11"/>
                  </a:lnTo>
                  <a:lnTo>
                    <a:pt x="6" y="11"/>
                  </a:lnTo>
                  <a:lnTo>
                    <a:pt x="4" y="10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94" name="Freeform 114">
              <a:extLst>
                <a:ext uri="{FF2B5EF4-FFF2-40B4-BE49-F238E27FC236}">
                  <a16:creationId xmlns:a16="http://schemas.microsoft.com/office/drawing/2014/main" id="{A87876F3-E97F-4523-8BB3-04C27505A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" y="3253"/>
              <a:ext cx="53" cy="54"/>
            </a:xfrm>
            <a:custGeom>
              <a:avLst/>
              <a:gdLst>
                <a:gd name="T0" fmla="*/ 26 w 53"/>
                <a:gd name="T1" fmla="*/ 54 h 54"/>
                <a:gd name="T2" fmla="*/ 32 w 53"/>
                <a:gd name="T3" fmla="*/ 53 h 54"/>
                <a:gd name="T4" fmla="*/ 37 w 53"/>
                <a:gd name="T5" fmla="*/ 51 h 54"/>
                <a:gd name="T6" fmla="*/ 41 w 53"/>
                <a:gd name="T7" fmla="*/ 49 h 54"/>
                <a:gd name="T8" fmla="*/ 45 w 53"/>
                <a:gd name="T9" fmla="*/ 46 h 54"/>
                <a:gd name="T10" fmla="*/ 48 w 53"/>
                <a:gd name="T11" fmla="*/ 42 h 54"/>
                <a:gd name="T12" fmla="*/ 51 w 53"/>
                <a:gd name="T13" fmla="*/ 37 h 54"/>
                <a:gd name="T14" fmla="*/ 52 w 53"/>
                <a:gd name="T15" fmla="*/ 32 h 54"/>
                <a:gd name="T16" fmla="*/ 53 w 53"/>
                <a:gd name="T17" fmla="*/ 27 h 54"/>
                <a:gd name="T18" fmla="*/ 52 w 53"/>
                <a:gd name="T19" fmla="*/ 22 h 54"/>
                <a:gd name="T20" fmla="*/ 51 w 53"/>
                <a:gd name="T21" fmla="*/ 16 h 54"/>
                <a:gd name="T22" fmla="*/ 48 w 53"/>
                <a:gd name="T23" fmla="*/ 12 h 54"/>
                <a:gd name="T24" fmla="*/ 45 w 53"/>
                <a:gd name="T25" fmla="*/ 8 h 54"/>
                <a:gd name="T26" fmla="*/ 41 w 53"/>
                <a:gd name="T27" fmla="*/ 5 h 54"/>
                <a:gd name="T28" fmla="*/ 37 w 53"/>
                <a:gd name="T29" fmla="*/ 2 h 54"/>
                <a:gd name="T30" fmla="*/ 32 w 53"/>
                <a:gd name="T31" fmla="*/ 1 h 54"/>
                <a:gd name="T32" fmla="*/ 26 w 53"/>
                <a:gd name="T33" fmla="*/ 0 h 54"/>
                <a:gd name="T34" fmla="*/ 21 w 53"/>
                <a:gd name="T35" fmla="*/ 1 h 54"/>
                <a:gd name="T36" fmla="*/ 16 w 53"/>
                <a:gd name="T37" fmla="*/ 2 h 54"/>
                <a:gd name="T38" fmla="*/ 11 w 53"/>
                <a:gd name="T39" fmla="*/ 5 h 54"/>
                <a:gd name="T40" fmla="*/ 7 w 53"/>
                <a:gd name="T41" fmla="*/ 8 h 54"/>
                <a:gd name="T42" fmla="*/ 4 w 53"/>
                <a:gd name="T43" fmla="*/ 12 h 54"/>
                <a:gd name="T44" fmla="*/ 2 w 53"/>
                <a:gd name="T45" fmla="*/ 16 h 54"/>
                <a:gd name="T46" fmla="*/ 0 w 53"/>
                <a:gd name="T47" fmla="*/ 22 h 54"/>
                <a:gd name="T48" fmla="*/ 0 w 53"/>
                <a:gd name="T49" fmla="*/ 27 h 54"/>
                <a:gd name="T50" fmla="*/ 0 w 53"/>
                <a:gd name="T51" fmla="*/ 32 h 54"/>
                <a:gd name="T52" fmla="*/ 2 w 53"/>
                <a:gd name="T53" fmla="*/ 37 h 54"/>
                <a:gd name="T54" fmla="*/ 4 w 53"/>
                <a:gd name="T55" fmla="*/ 42 h 54"/>
                <a:gd name="T56" fmla="*/ 7 w 53"/>
                <a:gd name="T57" fmla="*/ 46 h 54"/>
                <a:gd name="T58" fmla="*/ 11 w 53"/>
                <a:gd name="T59" fmla="*/ 49 h 54"/>
                <a:gd name="T60" fmla="*/ 16 w 53"/>
                <a:gd name="T61" fmla="*/ 51 h 54"/>
                <a:gd name="T62" fmla="*/ 21 w 53"/>
                <a:gd name="T63" fmla="*/ 53 h 54"/>
                <a:gd name="T64" fmla="*/ 26 w 53"/>
                <a:gd name="T6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4">
                  <a:moveTo>
                    <a:pt x="26" y="54"/>
                  </a:moveTo>
                  <a:lnTo>
                    <a:pt x="32" y="53"/>
                  </a:lnTo>
                  <a:lnTo>
                    <a:pt x="37" y="51"/>
                  </a:lnTo>
                  <a:lnTo>
                    <a:pt x="41" y="49"/>
                  </a:lnTo>
                  <a:lnTo>
                    <a:pt x="45" y="46"/>
                  </a:lnTo>
                  <a:lnTo>
                    <a:pt x="48" y="42"/>
                  </a:lnTo>
                  <a:lnTo>
                    <a:pt x="51" y="37"/>
                  </a:lnTo>
                  <a:lnTo>
                    <a:pt x="52" y="32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1" y="16"/>
                  </a:lnTo>
                  <a:lnTo>
                    <a:pt x="48" y="12"/>
                  </a:lnTo>
                  <a:lnTo>
                    <a:pt x="45" y="8"/>
                  </a:lnTo>
                  <a:lnTo>
                    <a:pt x="41" y="5"/>
                  </a:lnTo>
                  <a:lnTo>
                    <a:pt x="37" y="2"/>
                  </a:lnTo>
                  <a:lnTo>
                    <a:pt x="32" y="1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16" y="2"/>
                  </a:lnTo>
                  <a:lnTo>
                    <a:pt x="11" y="5"/>
                  </a:lnTo>
                  <a:lnTo>
                    <a:pt x="7" y="8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2" y="37"/>
                  </a:lnTo>
                  <a:lnTo>
                    <a:pt x="4" y="42"/>
                  </a:lnTo>
                  <a:lnTo>
                    <a:pt x="7" y="46"/>
                  </a:lnTo>
                  <a:lnTo>
                    <a:pt x="11" y="49"/>
                  </a:lnTo>
                  <a:lnTo>
                    <a:pt x="16" y="51"/>
                  </a:lnTo>
                  <a:lnTo>
                    <a:pt x="21" y="53"/>
                  </a:lnTo>
                  <a:lnTo>
                    <a:pt x="26" y="54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95" name="Freeform 115">
              <a:extLst>
                <a:ext uri="{FF2B5EF4-FFF2-40B4-BE49-F238E27FC236}">
                  <a16:creationId xmlns:a16="http://schemas.microsoft.com/office/drawing/2014/main" id="{2FC0BC68-41A9-4B7E-85EC-0C1C0993C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" y="3257"/>
              <a:ext cx="45" cy="45"/>
            </a:xfrm>
            <a:custGeom>
              <a:avLst/>
              <a:gdLst>
                <a:gd name="T0" fmla="*/ 22 w 45"/>
                <a:gd name="T1" fmla="*/ 45 h 45"/>
                <a:gd name="T2" fmla="*/ 27 w 45"/>
                <a:gd name="T3" fmla="*/ 45 h 45"/>
                <a:gd name="T4" fmla="*/ 31 w 45"/>
                <a:gd name="T5" fmla="*/ 43 h 45"/>
                <a:gd name="T6" fmla="*/ 35 w 45"/>
                <a:gd name="T7" fmla="*/ 42 h 45"/>
                <a:gd name="T8" fmla="*/ 38 w 45"/>
                <a:gd name="T9" fmla="*/ 39 h 45"/>
                <a:gd name="T10" fmla="*/ 41 w 45"/>
                <a:gd name="T11" fmla="*/ 35 h 45"/>
                <a:gd name="T12" fmla="*/ 43 w 45"/>
                <a:gd name="T13" fmla="*/ 32 h 45"/>
                <a:gd name="T14" fmla="*/ 45 w 45"/>
                <a:gd name="T15" fmla="*/ 27 h 45"/>
                <a:gd name="T16" fmla="*/ 45 w 45"/>
                <a:gd name="T17" fmla="*/ 23 h 45"/>
                <a:gd name="T18" fmla="*/ 45 w 45"/>
                <a:gd name="T19" fmla="*/ 18 h 45"/>
                <a:gd name="T20" fmla="*/ 43 w 45"/>
                <a:gd name="T21" fmla="*/ 14 h 45"/>
                <a:gd name="T22" fmla="*/ 41 w 45"/>
                <a:gd name="T23" fmla="*/ 10 h 45"/>
                <a:gd name="T24" fmla="*/ 38 w 45"/>
                <a:gd name="T25" fmla="*/ 7 h 45"/>
                <a:gd name="T26" fmla="*/ 35 w 45"/>
                <a:gd name="T27" fmla="*/ 4 h 45"/>
                <a:gd name="T28" fmla="*/ 31 w 45"/>
                <a:gd name="T29" fmla="*/ 2 h 45"/>
                <a:gd name="T30" fmla="*/ 27 w 45"/>
                <a:gd name="T31" fmla="*/ 1 h 45"/>
                <a:gd name="T32" fmla="*/ 22 w 45"/>
                <a:gd name="T33" fmla="*/ 0 h 45"/>
                <a:gd name="T34" fmla="*/ 18 w 45"/>
                <a:gd name="T35" fmla="*/ 1 h 45"/>
                <a:gd name="T36" fmla="*/ 14 w 45"/>
                <a:gd name="T37" fmla="*/ 2 h 45"/>
                <a:gd name="T38" fmla="*/ 10 w 45"/>
                <a:gd name="T39" fmla="*/ 4 h 45"/>
                <a:gd name="T40" fmla="*/ 6 w 45"/>
                <a:gd name="T41" fmla="*/ 7 h 45"/>
                <a:gd name="T42" fmla="*/ 4 w 45"/>
                <a:gd name="T43" fmla="*/ 10 h 45"/>
                <a:gd name="T44" fmla="*/ 2 w 45"/>
                <a:gd name="T45" fmla="*/ 14 h 45"/>
                <a:gd name="T46" fmla="*/ 0 w 45"/>
                <a:gd name="T47" fmla="*/ 18 h 45"/>
                <a:gd name="T48" fmla="*/ 0 w 45"/>
                <a:gd name="T49" fmla="*/ 23 h 45"/>
                <a:gd name="T50" fmla="*/ 0 w 45"/>
                <a:gd name="T51" fmla="*/ 27 h 45"/>
                <a:gd name="T52" fmla="*/ 2 w 45"/>
                <a:gd name="T53" fmla="*/ 32 h 45"/>
                <a:gd name="T54" fmla="*/ 4 w 45"/>
                <a:gd name="T55" fmla="*/ 35 h 45"/>
                <a:gd name="T56" fmla="*/ 6 w 45"/>
                <a:gd name="T57" fmla="*/ 39 h 45"/>
                <a:gd name="T58" fmla="*/ 10 w 45"/>
                <a:gd name="T59" fmla="*/ 42 h 45"/>
                <a:gd name="T60" fmla="*/ 14 w 45"/>
                <a:gd name="T61" fmla="*/ 43 h 45"/>
                <a:gd name="T62" fmla="*/ 18 w 45"/>
                <a:gd name="T63" fmla="*/ 45 h 45"/>
                <a:gd name="T64" fmla="*/ 22 w 45"/>
                <a:gd name="T6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lnTo>
                    <a:pt x="27" y="45"/>
                  </a:lnTo>
                  <a:lnTo>
                    <a:pt x="31" y="43"/>
                  </a:lnTo>
                  <a:lnTo>
                    <a:pt x="35" y="42"/>
                  </a:lnTo>
                  <a:lnTo>
                    <a:pt x="38" y="39"/>
                  </a:lnTo>
                  <a:lnTo>
                    <a:pt x="41" y="35"/>
                  </a:lnTo>
                  <a:lnTo>
                    <a:pt x="43" y="32"/>
                  </a:lnTo>
                  <a:lnTo>
                    <a:pt x="45" y="27"/>
                  </a:lnTo>
                  <a:lnTo>
                    <a:pt x="45" y="23"/>
                  </a:lnTo>
                  <a:lnTo>
                    <a:pt x="45" y="18"/>
                  </a:lnTo>
                  <a:lnTo>
                    <a:pt x="43" y="14"/>
                  </a:lnTo>
                  <a:lnTo>
                    <a:pt x="41" y="10"/>
                  </a:lnTo>
                  <a:lnTo>
                    <a:pt x="38" y="7"/>
                  </a:lnTo>
                  <a:lnTo>
                    <a:pt x="35" y="4"/>
                  </a:lnTo>
                  <a:lnTo>
                    <a:pt x="31" y="2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2" y="32"/>
                  </a:lnTo>
                  <a:lnTo>
                    <a:pt x="4" y="35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18" y="45"/>
                  </a:lnTo>
                  <a:lnTo>
                    <a:pt x="22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96" name="Freeform 116">
              <a:extLst>
                <a:ext uri="{FF2B5EF4-FFF2-40B4-BE49-F238E27FC236}">
                  <a16:creationId xmlns:a16="http://schemas.microsoft.com/office/drawing/2014/main" id="{65B7794A-3AAB-4635-ADF5-ECF83E46A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" y="3261"/>
              <a:ext cx="3" cy="3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3 h 3"/>
                <a:gd name="T4" fmla="*/ 1 w 3"/>
                <a:gd name="T5" fmla="*/ 0 h 3"/>
                <a:gd name="T6" fmla="*/ 0 w 3"/>
                <a:gd name="T7" fmla="*/ 1 h 3"/>
                <a:gd name="T8" fmla="*/ 2 w 3"/>
                <a:gd name="T9" fmla="*/ 3 h 3"/>
                <a:gd name="T10" fmla="*/ 3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1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97" name="Freeform 117">
              <a:extLst>
                <a:ext uri="{FF2B5EF4-FFF2-40B4-BE49-F238E27FC236}">
                  <a16:creationId xmlns:a16="http://schemas.microsoft.com/office/drawing/2014/main" id="{165D44B3-2ED6-48D6-996C-6C46BEB67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" y="3269"/>
              <a:ext cx="3" cy="2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2 h 2"/>
                <a:gd name="T4" fmla="*/ 0 w 3"/>
                <a:gd name="T5" fmla="*/ 0 h 2"/>
                <a:gd name="T6" fmla="*/ 0 w 3"/>
                <a:gd name="T7" fmla="*/ 0 h 2"/>
                <a:gd name="T8" fmla="*/ 3 w 3"/>
                <a:gd name="T9" fmla="*/ 2 h 2"/>
                <a:gd name="T10" fmla="*/ 3 w 3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98" name="Freeform 118">
              <a:extLst>
                <a:ext uri="{FF2B5EF4-FFF2-40B4-BE49-F238E27FC236}">
                  <a16:creationId xmlns:a16="http://schemas.microsoft.com/office/drawing/2014/main" id="{C3C67960-056D-4FD8-8A36-7E3714D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" y="3289"/>
              <a:ext cx="3" cy="2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1 h 2"/>
                <a:gd name="T6" fmla="*/ 0 w 3"/>
                <a:gd name="T7" fmla="*/ 2 h 2"/>
                <a:gd name="T8" fmla="*/ 3 w 3"/>
                <a:gd name="T9" fmla="*/ 0 h 2"/>
                <a:gd name="T10" fmla="*/ 3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99" name="Freeform 119">
              <a:extLst>
                <a:ext uri="{FF2B5EF4-FFF2-40B4-BE49-F238E27FC236}">
                  <a16:creationId xmlns:a16="http://schemas.microsoft.com/office/drawing/2014/main" id="{6A926EDD-5A6A-4F7F-A64C-259DE96D2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" y="3295"/>
              <a:ext cx="3" cy="4"/>
            </a:xfrm>
            <a:custGeom>
              <a:avLst/>
              <a:gdLst>
                <a:gd name="T0" fmla="*/ 3 w 3"/>
                <a:gd name="T1" fmla="*/ 0 h 4"/>
                <a:gd name="T2" fmla="*/ 2 w 3"/>
                <a:gd name="T3" fmla="*/ 0 h 4"/>
                <a:gd name="T4" fmla="*/ 0 w 3"/>
                <a:gd name="T5" fmla="*/ 3 h 4"/>
                <a:gd name="T6" fmla="*/ 1 w 3"/>
                <a:gd name="T7" fmla="*/ 4 h 4"/>
                <a:gd name="T8" fmla="*/ 3 w 3"/>
                <a:gd name="T9" fmla="*/ 0 h 4"/>
                <a:gd name="T10" fmla="*/ 3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00" name="Freeform 120">
              <a:extLst>
                <a:ext uri="{FF2B5EF4-FFF2-40B4-BE49-F238E27FC236}">
                  <a16:creationId xmlns:a16="http://schemas.microsoft.com/office/drawing/2014/main" id="{BBCDFCAD-C25C-48CC-8F29-D8AFF74B4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" y="3295"/>
              <a:ext cx="2" cy="4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2 w 2"/>
                <a:gd name="T5" fmla="*/ 4 h 4"/>
                <a:gd name="T6" fmla="*/ 2 w 2"/>
                <a:gd name="T7" fmla="*/ 3 h 4"/>
                <a:gd name="T8" fmla="*/ 1 w 2"/>
                <a:gd name="T9" fmla="*/ 0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2" y="3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01" name="Freeform 121">
              <a:extLst>
                <a:ext uri="{FF2B5EF4-FFF2-40B4-BE49-F238E27FC236}">
                  <a16:creationId xmlns:a16="http://schemas.microsoft.com/office/drawing/2014/main" id="{48BE9CA4-8610-4F47-A9B2-8B35CB7CF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" y="3289"/>
              <a:ext cx="3" cy="2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0 h 2"/>
                <a:gd name="T4" fmla="*/ 3 w 3"/>
                <a:gd name="T5" fmla="*/ 2 h 2"/>
                <a:gd name="T6" fmla="*/ 3 w 3"/>
                <a:gd name="T7" fmla="*/ 1 h 2"/>
                <a:gd name="T8" fmla="*/ 0 w 3"/>
                <a:gd name="T9" fmla="*/ 0 h 2"/>
                <a:gd name="T10" fmla="*/ 0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02" name="Freeform 122">
              <a:extLst>
                <a:ext uri="{FF2B5EF4-FFF2-40B4-BE49-F238E27FC236}">
                  <a16:creationId xmlns:a16="http://schemas.microsoft.com/office/drawing/2014/main" id="{5E0B59E5-2F4A-4AC0-A0E2-6B27F4D67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" y="3269"/>
              <a:ext cx="3" cy="2"/>
            </a:xfrm>
            <a:custGeom>
              <a:avLst/>
              <a:gdLst>
                <a:gd name="T0" fmla="*/ 0 w 3"/>
                <a:gd name="T1" fmla="*/ 2 h 2"/>
                <a:gd name="T2" fmla="*/ 0 w 3"/>
                <a:gd name="T3" fmla="*/ 2 h 2"/>
                <a:gd name="T4" fmla="*/ 3 w 3"/>
                <a:gd name="T5" fmla="*/ 0 h 2"/>
                <a:gd name="T6" fmla="*/ 3 w 3"/>
                <a:gd name="T7" fmla="*/ 0 h 2"/>
                <a:gd name="T8" fmla="*/ 0 w 3"/>
                <a:gd name="T9" fmla="*/ 2 h 2"/>
                <a:gd name="T10" fmla="*/ 0 w 3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03" name="Freeform 123">
              <a:extLst>
                <a:ext uri="{FF2B5EF4-FFF2-40B4-BE49-F238E27FC236}">
                  <a16:creationId xmlns:a16="http://schemas.microsoft.com/office/drawing/2014/main" id="{E10049D7-A64C-4E6C-A69F-DCF3AFA5B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" y="3261"/>
              <a:ext cx="2" cy="3"/>
            </a:xfrm>
            <a:custGeom>
              <a:avLst/>
              <a:gdLst>
                <a:gd name="T0" fmla="*/ 0 w 2"/>
                <a:gd name="T1" fmla="*/ 3 h 3"/>
                <a:gd name="T2" fmla="*/ 1 w 2"/>
                <a:gd name="T3" fmla="*/ 3 h 3"/>
                <a:gd name="T4" fmla="*/ 2 w 2"/>
                <a:gd name="T5" fmla="*/ 1 h 3"/>
                <a:gd name="T6" fmla="*/ 2 w 2"/>
                <a:gd name="T7" fmla="*/ 0 h 3"/>
                <a:gd name="T8" fmla="*/ 0 w 2"/>
                <a:gd name="T9" fmla="*/ 3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1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04" name="Freeform 124">
              <a:extLst>
                <a:ext uri="{FF2B5EF4-FFF2-40B4-BE49-F238E27FC236}">
                  <a16:creationId xmlns:a16="http://schemas.microsoft.com/office/drawing/2014/main" id="{3C14DF44-A8DC-4C4E-A2ED-BF52B2F9E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" y="3297"/>
              <a:ext cx="3" cy="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4 h 5"/>
                <a:gd name="T4" fmla="*/ 2 w 3"/>
                <a:gd name="T5" fmla="*/ 0 h 5"/>
                <a:gd name="T6" fmla="*/ 1 w 3"/>
                <a:gd name="T7" fmla="*/ 0 h 5"/>
                <a:gd name="T8" fmla="*/ 0 w 3"/>
                <a:gd name="T9" fmla="*/ 4 h 5"/>
                <a:gd name="T10" fmla="*/ 0 w 3"/>
                <a:gd name="T11" fmla="*/ 5 h 5"/>
                <a:gd name="T12" fmla="*/ 3 w 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lnTo>
                    <a:pt x="3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05" name="Freeform 125">
              <a:extLst>
                <a:ext uri="{FF2B5EF4-FFF2-40B4-BE49-F238E27FC236}">
                  <a16:creationId xmlns:a16="http://schemas.microsoft.com/office/drawing/2014/main" id="{C1FB8E3C-8B78-441E-9880-09391927E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3278"/>
              <a:ext cx="4" cy="3"/>
            </a:xfrm>
            <a:custGeom>
              <a:avLst/>
              <a:gdLst>
                <a:gd name="T0" fmla="*/ 4 w 4"/>
                <a:gd name="T1" fmla="*/ 1 h 3"/>
                <a:gd name="T2" fmla="*/ 4 w 4"/>
                <a:gd name="T3" fmla="*/ 0 h 3"/>
                <a:gd name="T4" fmla="*/ 0 w 4"/>
                <a:gd name="T5" fmla="*/ 1 h 3"/>
                <a:gd name="T6" fmla="*/ 0 w 4"/>
                <a:gd name="T7" fmla="*/ 2 h 3"/>
                <a:gd name="T8" fmla="*/ 4 w 4"/>
                <a:gd name="T9" fmla="*/ 3 h 3"/>
                <a:gd name="T10" fmla="*/ 4 w 4"/>
                <a:gd name="T11" fmla="*/ 3 h 3"/>
                <a:gd name="T12" fmla="*/ 4 w 4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06" name="Freeform 126">
              <a:extLst>
                <a:ext uri="{FF2B5EF4-FFF2-40B4-BE49-F238E27FC236}">
                  <a16:creationId xmlns:a16="http://schemas.microsoft.com/office/drawing/2014/main" id="{68E74D7D-8DBA-4B67-B6F7-1CE4F490A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" y="3258"/>
              <a:ext cx="3" cy="5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0 h 5"/>
                <a:gd name="T4" fmla="*/ 1 w 3"/>
                <a:gd name="T5" fmla="*/ 5 h 5"/>
                <a:gd name="T6" fmla="*/ 2 w 3"/>
                <a:gd name="T7" fmla="*/ 5 h 5"/>
                <a:gd name="T8" fmla="*/ 3 w 3"/>
                <a:gd name="T9" fmla="*/ 0 h 5"/>
                <a:gd name="T10" fmla="*/ 3 w 3"/>
                <a:gd name="T11" fmla="*/ 0 h 5"/>
                <a:gd name="T12" fmla="*/ 0 w 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0" y="0"/>
                  </a:lnTo>
                  <a:lnTo>
                    <a:pt x="1" y="5"/>
                  </a:lnTo>
                  <a:lnTo>
                    <a:pt x="2" y="5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07" name="Freeform 127">
              <a:extLst>
                <a:ext uri="{FF2B5EF4-FFF2-40B4-BE49-F238E27FC236}">
                  <a16:creationId xmlns:a16="http://schemas.microsoft.com/office/drawing/2014/main" id="{2DB1731D-DD8C-4F93-8544-7D94FCB13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" y="3278"/>
              <a:ext cx="4" cy="3"/>
            </a:xfrm>
            <a:custGeom>
              <a:avLst/>
              <a:gdLst>
                <a:gd name="T0" fmla="*/ 0 w 4"/>
                <a:gd name="T1" fmla="*/ 3 h 3"/>
                <a:gd name="T2" fmla="*/ 0 w 4"/>
                <a:gd name="T3" fmla="*/ 3 h 3"/>
                <a:gd name="T4" fmla="*/ 4 w 4"/>
                <a:gd name="T5" fmla="*/ 2 h 3"/>
                <a:gd name="T6" fmla="*/ 4 w 4"/>
                <a:gd name="T7" fmla="*/ 1 h 3"/>
                <a:gd name="T8" fmla="*/ 0 w 4"/>
                <a:gd name="T9" fmla="*/ 0 h 3"/>
                <a:gd name="T10" fmla="*/ 0 w 4"/>
                <a:gd name="T11" fmla="*/ 1 h 3"/>
                <a:gd name="T12" fmla="*/ 0 w 4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0" y="3"/>
                  </a:lnTo>
                  <a:lnTo>
                    <a:pt x="4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08" name="Freeform 128">
              <a:extLst>
                <a:ext uri="{FF2B5EF4-FFF2-40B4-BE49-F238E27FC236}">
                  <a16:creationId xmlns:a16="http://schemas.microsoft.com/office/drawing/2014/main" id="{C53F40C6-66BE-469D-AFE8-038C1A910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" y="3277"/>
              <a:ext cx="15" cy="11"/>
            </a:xfrm>
            <a:custGeom>
              <a:avLst/>
              <a:gdLst>
                <a:gd name="T0" fmla="*/ 1 w 15"/>
                <a:gd name="T1" fmla="*/ 4 h 11"/>
                <a:gd name="T2" fmla="*/ 1 w 15"/>
                <a:gd name="T3" fmla="*/ 4 h 11"/>
                <a:gd name="T4" fmla="*/ 1 w 15"/>
                <a:gd name="T5" fmla="*/ 4 h 11"/>
                <a:gd name="T6" fmla="*/ 0 w 15"/>
                <a:gd name="T7" fmla="*/ 4 h 11"/>
                <a:gd name="T8" fmla="*/ 0 w 15"/>
                <a:gd name="T9" fmla="*/ 3 h 11"/>
                <a:gd name="T10" fmla="*/ 0 w 15"/>
                <a:gd name="T11" fmla="*/ 2 h 11"/>
                <a:gd name="T12" fmla="*/ 0 w 15"/>
                <a:gd name="T13" fmla="*/ 1 h 11"/>
                <a:gd name="T14" fmla="*/ 1 w 15"/>
                <a:gd name="T15" fmla="*/ 1 h 11"/>
                <a:gd name="T16" fmla="*/ 2 w 15"/>
                <a:gd name="T17" fmla="*/ 0 h 11"/>
                <a:gd name="T18" fmla="*/ 2 w 15"/>
                <a:gd name="T19" fmla="*/ 0 h 11"/>
                <a:gd name="T20" fmla="*/ 3 w 15"/>
                <a:gd name="T21" fmla="*/ 0 h 11"/>
                <a:gd name="T22" fmla="*/ 3 w 15"/>
                <a:gd name="T23" fmla="*/ 0 h 11"/>
                <a:gd name="T24" fmla="*/ 4 w 15"/>
                <a:gd name="T25" fmla="*/ 1 h 11"/>
                <a:gd name="T26" fmla="*/ 4 w 15"/>
                <a:gd name="T27" fmla="*/ 1 h 11"/>
                <a:gd name="T28" fmla="*/ 6 w 15"/>
                <a:gd name="T29" fmla="*/ 2 h 11"/>
                <a:gd name="T30" fmla="*/ 8 w 15"/>
                <a:gd name="T31" fmla="*/ 4 h 11"/>
                <a:gd name="T32" fmla="*/ 10 w 15"/>
                <a:gd name="T33" fmla="*/ 5 h 11"/>
                <a:gd name="T34" fmla="*/ 12 w 15"/>
                <a:gd name="T35" fmla="*/ 7 h 11"/>
                <a:gd name="T36" fmla="*/ 13 w 15"/>
                <a:gd name="T37" fmla="*/ 9 h 11"/>
                <a:gd name="T38" fmla="*/ 14 w 15"/>
                <a:gd name="T39" fmla="*/ 9 h 11"/>
                <a:gd name="T40" fmla="*/ 15 w 15"/>
                <a:gd name="T41" fmla="*/ 10 h 11"/>
                <a:gd name="T42" fmla="*/ 15 w 15"/>
                <a:gd name="T43" fmla="*/ 11 h 11"/>
                <a:gd name="T44" fmla="*/ 14 w 15"/>
                <a:gd name="T45" fmla="*/ 11 h 11"/>
                <a:gd name="T46" fmla="*/ 13 w 15"/>
                <a:gd name="T47" fmla="*/ 11 h 11"/>
                <a:gd name="T48" fmla="*/ 12 w 15"/>
                <a:gd name="T49" fmla="*/ 10 h 11"/>
                <a:gd name="T50" fmla="*/ 10 w 15"/>
                <a:gd name="T51" fmla="*/ 9 h 11"/>
                <a:gd name="T52" fmla="*/ 8 w 15"/>
                <a:gd name="T53" fmla="*/ 8 h 11"/>
                <a:gd name="T54" fmla="*/ 6 w 15"/>
                <a:gd name="T55" fmla="*/ 7 h 11"/>
                <a:gd name="T56" fmla="*/ 4 w 15"/>
                <a:gd name="T57" fmla="*/ 6 h 11"/>
                <a:gd name="T58" fmla="*/ 2 w 15"/>
                <a:gd name="T59" fmla="*/ 5 h 11"/>
                <a:gd name="T60" fmla="*/ 1 w 15"/>
                <a:gd name="T61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11"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2"/>
                  </a:lnTo>
                  <a:lnTo>
                    <a:pt x="8" y="4"/>
                  </a:lnTo>
                  <a:lnTo>
                    <a:pt x="10" y="5"/>
                  </a:lnTo>
                  <a:lnTo>
                    <a:pt x="12" y="7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4" y="11"/>
                  </a:lnTo>
                  <a:lnTo>
                    <a:pt x="13" y="11"/>
                  </a:lnTo>
                  <a:lnTo>
                    <a:pt x="12" y="10"/>
                  </a:lnTo>
                  <a:lnTo>
                    <a:pt x="10" y="9"/>
                  </a:lnTo>
                  <a:lnTo>
                    <a:pt x="8" y="8"/>
                  </a:lnTo>
                  <a:lnTo>
                    <a:pt x="6" y="7"/>
                  </a:lnTo>
                  <a:lnTo>
                    <a:pt x="4" y="6"/>
                  </a:lnTo>
                  <a:lnTo>
                    <a:pt x="2" y="5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09" name="Freeform 129">
              <a:extLst>
                <a:ext uri="{FF2B5EF4-FFF2-40B4-BE49-F238E27FC236}">
                  <a16:creationId xmlns:a16="http://schemas.microsoft.com/office/drawing/2014/main" id="{981545B2-74CF-46BD-B839-D1BA2058B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" y="3270"/>
              <a:ext cx="19" cy="12"/>
            </a:xfrm>
            <a:custGeom>
              <a:avLst/>
              <a:gdLst>
                <a:gd name="T0" fmla="*/ 4 w 19"/>
                <a:gd name="T1" fmla="*/ 11 h 12"/>
                <a:gd name="T2" fmla="*/ 4 w 19"/>
                <a:gd name="T3" fmla="*/ 12 h 12"/>
                <a:gd name="T4" fmla="*/ 3 w 19"/>
                <a:gd name="T5" fmla="*/ 12 h 12"/>
                <a:gd name="T6" fmla="*/ 3 w 19"/>
                <a:gd name="T7" fmla="*/ 12 h 12"/>
                <a:gd name="T8" fmla="*/ 2 w 19"/>
                <a:gd name="T9" fmla="*/ 12 h 12"/>
                <a:gd name="T10" fmla="*/ 1 w 19"/>
                <a:gd name="T11" fmla="*/ 12 h 12"/>
                <a:gd name="T12" fmla="*/ 1 w 19"/>
                <a:gd name="T13" fmla="*/ 11 h 12"/>
                <a:gd name="T14" fmla="*/ 0 w 19"/>
                <a:gd name="T15" fmla="*/ 11 h 12"/>
                <a:gd name="T16" fmla="*/ 0 w 19"/>
                <a:gd name="T17" fmla="*/ 10 h 12"/>
                <a:gd name="T18" fmla="*/ 0 w 19"/>
                <a:gd name="T19" fmla="*/ 9 h 12"/>
                <a:gd name="T20" fmla="*/ 0 w 19"/>
                <a:gd name="T21" fmla="*/ 8 h 12"/>
                <a:gd name="T22" fmla="*/ 1 w 19"/>
                <a:gd name="T23" fmla="*/ 8 h 12"/>
                <a:gd name="T24" fmla="*/ 1 w 19"/>
                <a:gd name="T25" fmla="*/ 8 h 12"/>
                <a:gd name="T26" fmla="*/ 2 w 19"/>
                <a:gd name="T27" fmla="*/ 7 h 12"/>
                <a:gd name="T28" fmla="*/ 4 w 19"/>
                <a:gd name="T29" fmla="*/ 6 h 12"/>
                <a:gd name="T30" fmla="*/ 7 w 19"/>
                <a:gd name="T31" fmla="*/ 5 h 12"/>
                <a:gd name="T32" fmla="*/ 10 w 19"/>
                <a:gd name="T33" fmla="*/ 4 h 12"/>
                <a:gd name="T34" fmla="*/ 13 w 19"/>
                <a:gd name="T35" fmla="*/ 2 h 12"/>
                <a:gd name="T36" fmla="*/ 15 w 19"/>
                <a:gd name="T37" fmla="*/ 1 h 12"/>
                <a:gd name="T38" fmla="*/ 17 w 19"/>
                <a:gd name="T39" fmla="*/ 1 h 12"/>
                <a:gd name="T40" fmla="*/ 18 w 19"/>
                <a:gd name="T41" fmla="*/ 0 h 12"/>
                <a:gd name="T42" fmla="*/ 19 w 19"/>
                <a:gd name="T43" fmla="*/ 0 h 12"/>
                <a:gd name="T44" fmla="*/ 19 w 19"/>
                <a:gd name="T45" fmla="*/ 1 h 12"/>
                <a:gd name="T46" fmla="*/ 18 w 19"/>
                <a:gd name="T47" fmla="*/ 2 h 12"/>
                <a:gd name="T48" fmla="*/ 17 w 19"/>
                <a:gd name="T49" fmla="*/ 3 h 12"/>
                <a:gd name="T50" fmla="*/ 14 w 19"/>
                <a:gd name="T51" fmla="*/ 4 h 12"/>
                <a:gd name="T52" fmla="*/ 12 w 19"/>
                <a:gd name="T53" fmla="*/ 6 h 12"/>
                <a:gd name="T54" fmla="*/ 9 w 19"/>
                <a:gd name="T55" fmla="*/ 8 h 12"/>
                <a:gd name="T56" fmla="*/ 7 w 19"/>
                <a:gd name="T57" fmla="*/ 10 h 12"/>
                <a:gd name="T58" fmla="*/ 5 w 19"/>
                <a:gd name="T59" fmla="*/ 11 h 12"/>
                <a:gd name="T60" fmla="*/ 4 w 19"/>
                <a:gd name="T6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" h="12">
                  <a:moveTo>
                    <a:pt x="4" y="11"/>
                  </a:moveTo>
                  <a:lnTo>
                    <a:pt x="4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2" y="7"/>
                  </a:lnTo>
                  <a:lnTo>
                    <a:pt x="4" y="6"/>
                  </a:lnTo>
                  <a:lnTo>
                    <a:pt x="7" y="5"/>
                  </a:lnTo>
                  <a:lnTo>
                    <a:pt x="10" y="4"/>
                  </a:lnTo>
                  <a:lnTo>
                    <a:pt x="13" y="2"/>
                  </a:lnTo>
                  <a:lnTo>
                    <a:pt x="15" y="1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8" y="2"/>
                  </a:lnTo>
                  <a:lnTo>
                    <a:pt x="17" y="3"/>
                  </a:lnTo>
                  <a:lnTo>
                    <a:pt x="14" y="4"/>
                  </a:lnTo>
                  <a:lnTo>
                    <a:pt x="12" y="6"/>
                  </a:lnTo>
                  <a:lnTo>
                    <a:pt x="9" y="8"/>
                  </a:lnTo>
                  <a:lnTo>
                    <a:pt x="7" y="10"/>
                  </a:lnTo>
                  <a:lnTo>
                    <a:pt x="5" y="11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10" name="Freeform 130">
              <a:extLst>
                <a:ext uri="{FF2B5EF4-FFF2-40B4-BE49-F238E27FC236}">
                  <a16:creationId xmlns:a16="http://schemas.microsoft.com/office/drawing/2014/main" id="{A11180A1-6517-4C7C-9C34-2ACD144BB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" y="3412"/>
              <a:ext cx="22" cy="15"/>
            </a:xfrm>
            <a:custGeom>
              <a:avLst/>
              <a:gdLst>
                <a:gd name="T0" fmla="*/ 2 w 22"/>
                <a:gd name="T1" fmla="*/ 5 h 15"/>
                <a:gd name="T2" fmla="*/ 2 w 22"/>
                <a:gd name="T3" fmla="*/ 5 h 15"/>
                <a:gd name="T4" fmla="*/ 2 w 22"/>
                <a:gd name="T5" fmla="*/ 4 h 15"/>
                <a:gd name="T6" fmla="*/ 1 w 22"/>
                <a:gd name="T7" fmla="*/ 4 h 15"/>
                <a:gd name="T8" fmla="*/ 1 w 22"/>
                <a:gd name="T9" fmla="*/ 3 h 15"/>
                <a:gd name="T10" fmla="*/ 0 w 22"/>
                <a:gd name="T11" fmla="*/ 2 h 15"/>
                <a:gd name="T12" fmla="*/ 0 w 22"/>
                <a:gd name="T13" fmla="*/ 1 h 15"/>
                <a:gd name="T14" fmla="*/ 1 w 22"/>
                <a:gd name="T15" fmla="*/ 1 h 15"/>
                <a:gd name="T16" fmla="*/ 1 w 22"/>
                <a:gd name="T17" fmla="*/ 0 h 15"/>
                <a:gd name="T18" fmla="*/ 2 w 22"/>
                <a:gd name="T19" fmla="*/ 0 h 15"/>
                <a:gd name="T20" fmla="*/ 2 w 22"/>
                <a:gd name="T21" fmla="*/ 0 h 15"/>
                <a:gd name="T22" fmla="*/ 3 w 22"/>
                <a:gd name="T23" fmla="*/ 0 h 15"/>
                <a:gd name="T24" fmla="*/ 4 w 22"/>
                <a:gd name="T25" fmla="*/ 0 h 15"/>
                <a:gd name="T26" fmla="*/ 5 w 22"/>
                <a:gd name="T27" fmla="*/ 0 h 15"/>
                <a:gd name="T28" fmla="*/ 7 w 22"/>
                <a:gd name="T29" fmla="*/ 0 h 15"/>
                <a:gd name="T30" fmla="*/ 9 w 22"/>
                <a:gd name="T31" fmla="*/ 0 h 15"/>
                <a:gd name="T32" fmla="*/ 11 w 22"/>
                <a:gd name="T33" fmla="*/ 0 h 15"/>
                <a:gd name="T34" fmla="*/ 13 w 22"/>
                <a:gd name="T35" fmla="*/ 1 h 15"/>
                <a:gd name="T36" fmla="*/ 14 w 22"/>
                <a:gd name="T37" fmla="*/ 1 h 15"/>
                <a:gd name="T38" fmla="*/ 16 w 22"/>
                <a:gd name="T39" fmla="*/ 1 h 15"/>
                <a:gd name="T40" fmla="*/ 17 w 22"/>
                <a:gd name="T41" fmla="*/ 1 h 15"/>
                <a:gd name="T42" fmla="*/ 19 w 22"/>
                <a:gd name="T43" fmla="*/ 1 h 15"/>
                <a:gd name="T44" fmla="*/ 20 w 22"/>
                <a:gd name="T45" fmla="*/ 2 h 15"/>
                <a:gd name="T46" fmla="*/ 21 w 22"/>
                <a:gd name="T47" fmla="*/ 2 h 15"/>
                <a:gd name="T48" fmla="*/ 21 w 22"/>
                <a:gd name="T49" fmla="*/ 2 h 15"/>
                <a:gd name="T50" fmla="*/ 22 w 22"/>
                <a:gd name="T51" fmla="*/ 3 h 15"/>
                <a:gd name="T52" fmla="*/ 22 w 22"/>
                <a:gd name="T53" fmla="*/ 4 h 15"/>
                <a:gd name="T54" fmla="*/ 22 w 22"/>
                <a:gd name="T55" fmla="*/ 4 h 15"/>
                <a:gd name="T56" fmla="*/ 22 w 22"/>
                <a:gd name="T57" fmla="*/ 5 h 15"/>
                <a:gd name="T58" fmla="*/ 21 w 22"/>
                <a:gd name="T59" fmla="*/ 6 h 15"/>
                <a:gd name="T60" fmla="*/ 21 w 22"/>
                <a:gd name="T61" fmla="*/ 9 h 15"/>
                <a:gd name="T62" fmla="*/ 20 w 22"/>
                <a:gd name="T63" fmla="*/ 11 h 15"/>
                <a:gd name="T64" fmla="*/ 19 w 22"/>
                <a:gd name="T65" fmla="*/ 12 h 15"/>
                <a:gd name="T66" fmla="*/ 19 w 22"/>
                <a:gd name="T67" fmla="*/ 14 h 15"/>
                <a:gd name="T68" fmla="*/ 18 w 22"/>
                <a:gd name="T69" fmla="*/ 14 h 15"/>
                <a:gd name="T70" fmla="*/ 17 w 22"/>
                <a:gd name="T71" fmla="*/ 15 h 15"/>
                <a:gd name="T72" fmla="*/ 16 w 22"/>
                <a:gd name="T73" fmla="*/ 15 h 15"/>
                <a:gd name="T74" fmla="*/ 14 w 22"/>
                <a:gd name="T75" fmla="*/ 14 h 15"/>
                <a:gd name="T76" fmla="*/ 11 w 22"/>
                <a:gd name="T77" fmla="*/ 14 h 15"/>
                <a:gd name="T78" fmla="*/ 9 w 22"/>
                <a:gd name="T79" fmla="*/ 13 h 15"/>
                <a:gd name="T80" fmla="*/ 7 w 22"/>
                <a:gd name="T81" fmla="*/ 13 h 15"/>
                <a:gd name="T82" fmla="*/ 7 w 22"/>
                <a:gd name="T83" fmla="*/ 12 h 15"/>
                <a:gd name="T84" fmla="*/ 7 w 22"/>
                <a:gd name="T85" fmla="*/ 11 h 15"/>
                <a:gd name="T86" fmla="*/ 8 w 22"/>
                <a:gd name="T87" fmla="*/ 11 h 15"/>
                <a:gd name="T88" fmla="*/ 10 w 22"/>
                <a:gd name="T89" fmla="*/ 10 h 15"/>
                <a:gd name="T90" fmla="*/ 7 w 22"/>
                <a:gd name="T91" fmla="*/ 9 h 15"/>
                <a:gd name="T92" fmla="*/ 5 w 22"/>
                <a:gd name="T93" fmla="*/ 7 h 15"/>
                <a:gd name="T94" fmla="*/ 3 w 22"/>
                <a:gd name="T95" fmla="*/ 6 h 15"/>
                <a:gd name="T96" fmla="*/ 2 w 22"/>
                <a:gd name="T9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" h="15">
                  <a:moveTo>
                    <a:pt x="2" y="5"/>
                  </a:moveTo>
                  <a:lnTo>
                    <a:pt x="2" y="5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1" y="6"/>
                  </a:lnTo>
                  <a:lnTo>
                    <a:pt x="21" y="9"/>
                  </a:lnTo>
                  <a:lnTo>
                    <a:pt x="20" y="11"/>
                  </a:lnTo>
                  <a:lnTo>
                    <a:pt x="19" y="12"/>
                  </a:lnTo>
                  <a:lnTo>
                    <a:pt x="19" y="14"/>
                  </a:lnTo>
                  <a:lnTo>
                    <a:pt x="18" y="14"/>
                  </a:lnTo>
                  <a:lnTo>
                    <a:pt x="17" y="15"/>
                  </a:lnTo>
                  <a:lnTo>
                    <a:pt x="16" y="15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7" y="9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11" name="Freeform 131">
              <a:extLst>
                <a:ext uri="{FF2B5EF4-FFF2-40B4-BE49-F238E27FC236}">
                  <a16:creationId xmlns:a16="http://schemas.microsoft.com/office/drawing/2014/main" id="{2A7AB773-F9D6-4846-8925-759F1D361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" y="3411"/>
              <a:ext cx="5" cy="5"/>
            </a:xfrm>
            <a:custGeom>
              <a:avLst/>
              <a:gdLst>
                <a:gd name="T0" fmla="*/ 4 w 5"/>
                <a:gd name="T1" fmla="*/ 5 h 5"/>
                <a:gd name="T2" fmla="*/ 5 w 5"/>
                <a:gd name="T3" fmla="*/ 4 h 5"/>
                <a:gd name="T4" fmla="*/ 5 w 5"/>
                <a:gd name="T5" fmla="*/ 3 h 5"/>
                <a:gd name="T6" fmla="*/ 5 w 5"/>
                <a:gd name="T7" fmla="*/ 2 h 5"/>
                <a:gd name="T8" fmla="*/ 5 w 5"/>
                <a:gd name="T9" fmla="*/ 1 h 5"/>
                <a:gd name="T10" fmla="*/ 4 w 5"/>
                <a:gd name="T11" fmla="*/ 1 h 5"/>
                <a:gd name="T12" fmla="*/ 3 w 5"/>
                <a:gd name="T13" fmla="*/ 0 h 5"/>
                <a:gd name="T14" fmla="*/ 2 w 5"/>
                <a:gd name="T15" fmla="*/ 0 h 5"/>
                <a:gd name="T16" fmla="*/ 1 w 5"/>
                <a:gd name="T17" fmla="*/ 1 h 5"/>
                <a:gd name="T18" fmla="*/ 1 w 5"/>
                <a:gd name="T19" fmla="*/ 2 h 5"/>
                <a:gd name="T20" fmla="*/ 0 w 5"/>
                <a:gd name="T21" fmla="*/ 2 h 5"/>
                <a:gd name="T22" fmla="*/ 0 w 5"/>
                <a:gd name="T23" fmla="*/ 3 h 5"/>
                <a:gd name="T24" fmla="*/ 1 w 5"/>
                <a:gd name="T25" fmla="*/ 4 h 5"/>
                <a:gd name="T26" fmla="*/ 2 w 5"/>
                <a:gd name="T27" fmla="*/ 5 h 5"/>
                <a:gd name="T28" fmla="*/ 2 w 5"/>
                <a:gd name="T29" fmla="*/ 5 h 5"/>
                <a:gd name="T30" fmla="*/ 3 w 5"/>
                <a:gd name="T31" fmla="*/ 5 h 5"/>
                <a:gd name="T32" fmla="*/ 4 w 5"/>
                <a:gd name="T3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4" y="5"/>
                  </a:move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12" name="Freeform 132">
              <a:extLst>
                <a:ext uri="{FF2B5EF4-FFF2-40B4-BE49-F238E27FC236}">
                  <a16:creationId xmlns:a16="http://schemas.microsoft.com/office/drawing/2014/main" id="{22E25154-E0D7-46BF-A87B-B84B5880A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" y="3329"/>
              <a:ext cx="64" cy="88"/>
            </a:xfrm>
            <a:custGeom>
              <a:avLst/>
              <a:gdLst>
                <a:gd name="T0" fmla="*/ 29 w 64"/>
                <a:gd name="T1" fmla="*/ 74 h 88"/>
                <a:gd name="T2" fmla="*/ 25 w 64"/>
                <a:gd name="T3" fmla="*/ 70 h 88"/>
                <a:gd name="T4" fmla="*/ 21 w 64"/>
                <a:gd name="T5" fmla="*/ 67 h 88"/>
                <a:gd name="T6" fmla="*/ 17 w 64"/>
                <a:gd name="T7" fmla="*/ 64 h 88"/>
                <a:gd name="T8" fmla="*/ 14 w 64"/>
                <a:gd name="T9" fmla="*/ 63 h 88"/>
                <a:gd name="T10" fmla="*/ 13 w 64"/>
                <a:gd name="T11" fmla="*/ 61 h 88"/>
                <a:gd name="T12" fmla="*/ 12 w 64"/>
                <a:gd name="T13" fmla="*/ 56 h 88"/>
                <a:gd name="T14" fmla="*/ 8 w 64"/>
                <a:gd name="T15" fmla="*/ 46 h 88"/>
                <a:gd name="T16" fmla="*/ 6 w 64"/>
                <a:gd name="T17" fmla="*/ 36 h 88"/>
                <a:gd name="T18" fmla="*/ 2 w 64"/>
                <a:gd name="T19" fmla="*/ 18 h 88"/>
                <a:gd name="T20" fmla="*/ 0 w 64"/>
                <a:gd name="T21" fmla="*/ 8 h 88"/>
                <a:gd name="T22" fmla="*/ 4 w 64"/>
                <a:gd name="T23" fmla="*/ 2 h 88"/>
                <a:gd name="T24" fmla="*/ 11 w 64"/>
                <a:gd name="T25" fmla="*/ 0 h 88"/>
                <a:gd name="T26" fmla="*/ 17 w 64"/>
                <a:gd name="T27" fmla="*/ 4 h 88"/>
                <a:gd name="T28" fmla="*/ 20 w 64"/>
                <a:gd name="T29" fmla="*/ 13 h 88"/>
                <a:gd name="T30" fmla="*/ 21 w 64"/>
                <a:gd name="T31" fmla="*/ 22 h 88"/>
                <a:gd name="T32" fmla="*/ 23 w 64"/>
                <a:gd name="T33" fmla="*/ 35 h 88"/>
                <a:gd name="T34" fmla="*/ 24 w 64"/>
                <a:gd name="T35" fmla="*/ 48 h 88"/>
                <a:gd name="T36" fmla="*/ 25 w 64"/>
                <a:gd name="T37" fmla="*/ 53 h 88"/>
                <a:gd name="T38" fmla="*/ 26 w 64"/>
                <a:gd name="T39" fmla="*/ 54 h 88"/>
                <a:gd name="T40" fmla="*/ 27 w 64"/>
                <a:gd name="T41" fmla="*/ 55 h 88"/>
                <a:gd name="T42" fmla="*/ 30 w 64"/>
                <a:gd name="T43" fmla="*/ 56 h 88"/>
                <a:gd name="T44" fmla="*/ 32 w 64"/>
                <a:gd name="T45" fmla="*/ 58 h 88"/>
                <a:gd name="T46" fmla="*/ 36 w 64"/>
                <a:gd name="T47" fmla="*/ 61 h 88"/>
                <a:gd name="T48" fmla="*/ 40 w 64"/>
                <a:gd name="T49" fmla="*/ 65 h 88"/>
                <a:gd name="T50" fmla="*/ 45 w 64"/>
                <a:gd name="T51" fmla="*/ 69 h 88"/>
                <a:gd name="T52" fmla="*/ 50 w 64"/>
                <a:gd name="T53" fmla="*/ 73 h 88"/>
                <a:gd name="T54" fmla="*/ 55 w 64"/>
                <a:gd name="T55" fmla="*/ 77 h 88"/>
                <a:gd name="T56" fmla="*/ 59 w 64"/>
                <a:gd name="T57" fmla="*/ 79 h 88"/>
                <a:gd name="T58" fmla="*/ 62 w 64"/>
                <a:gd name="T59" fmla="*/ 82 h 88"/>
                <a:gd name="T60" fmla="*/ 64 w 64"/>
                <a:gd name="T61" fmla="*/ 83 h 88"/>
                <a:gd name="T62" fmla="*/ 64 w 64"/>
                <a:gd name="T63" fmla="*/ 84 h 88"/>
                <a:gd name="T64" fmla="*/ 64 w 64"/>
                <a:gd name="T65" fmla="*/ 85 h 88"/>
                <a:gd name="T66" fmla="*/ 64 w 64"/>
                <a:gd name="T67" fmla="*/ 87 h 88"/>
                <a:gd name="T68" fmla="*/ 62 w 64"/>
                <a:gd name="T69" fmla="*/ 88 h 88"/>
                <a:gd name="T70" fmla="*/ 61 w 64"/>
                <a:gd name="T71" fmla="*/ 88 h 88"/>
                <a:gd name="T72" fmla="*/ 60 w 64"/>
                <a:gd name="T73" fmla="*/ 87 h 88"/>
                <a:gd name="T74" fmla="*/ 54 w 64"/>
                <a:gd name="T75" fmla="*/ 85 h 88"/>
                <a:gd name="T76" fmla="*/ 46 w 64"/>
                <a:gd name="T77" fmla="*/ 82 h 88"/>
                <a:gd name="T78" fmla="*/ 36 w 64"/>
                <a:gd name="T7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88">
                  <a:moveTo>
                    <a:pt x="31" y="75"/>
                  </a:moveTo>
                  <a:lnTo>
                    <a:pt x="29" y="74"/>
                  </a:lnTo>
                  <a:lnTo>
                    <a:pt x="27" y="72"/>
                  </a:lnTo>
                  <a:lnTo>
                    <a:pt x="25" y="70"/>
                  </a:lnTo>
                  <a:lnTo>
                    <a:pt x="23" y="69"/>
                  </a:lnTo>
                  <a:lnTo>
                    <a:pt x="21" y="67"/>
                  </a:lnTo>
                  <a:lnTo>
                    <a:pt x="19" y="66"/>
                  </a:lnTo>
                  <a:lnTo>
                    <a:pt x="17" y="64"/>
                  </a:lnTo>
                  <a:lnTo>
                    <a:pt x="16" y="64"/>
                  </a:lnTo>
                  <a:lnTo>
                    <a:pt x="14" y="63"/>
                  </a:lnTo>
                  <a:lnTo>
                    <a:pt x="13" y="62"/>
                  </a:lnTo>
                  <a:lnTo>
                    <a:pt x="13" y="61"/>
                  </a:lnTo>
                  <a:lnTo>
                    <a:pt x="12" y="59"/>
                  </a:lnTo>
                  <a:lnTo>
                    <a:pt x="12" y="56"/>
                  </a:lnTo>
                  <a:lnTo>
                    <a:pt x="10" y="51"/>
                  </a:lnTo>
                  <a:lnTo>
                    <a:pt x="8" y="46"/>
                  </a:lnTo>
                  <a:lnTo>
                    <a:pt x="7" y="42"/>
                  </a:lnTo>
                  <a:lnTo>
                    <a:pt x="6" y="36"/>
                  </a:lnTo>
                  <a:lnTo>
                    <a:pt x="4" y="27"/>
                  </a:lnTo>
                  <a:lnTo>
                    <a:pt x="2" y="18"/>
                  </a:lnTo>
                  <a:lnTo>
                    <a:pt x="1" y="13"/>
                  </a:lnTo>
                  <a:lnTo>
                    <a:pt x="0" y="8"/>
                  </a:lnTo>
                  <a:lnTo>
                    <a:pt x="1" y="5"/>
                  </a:lnTo>
                  <a:lnTo>
                    <a:pt x="4" y="2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7" y="4"/>
                  </a:lnTo>
                  <a:lnTo>
                    <a:pt x="19" y="8"/>
                  </a:lnTo>
                  <a:lnTo>
                    <a:pt x="20" y="13"/>
                  </a:lnTo>
                  <a:lnTo>
                    <a:pt x="20" y="17"/>
                  </a:lnTo>
                  <a:lnTo>
                    <a:pt x="21" y="22"/>
                  </a:lnTo>
                  <a:lnTo>
                    <a:pt x="21" y="28"/>
                  </a:lnTo>
                  <a:lnTo>
                    <a:pt x="23" y="35"/>
                  </a:lnTo>
                  <a:lnTo>
                    <a:pt x="24" y="42"/>
                  </a:lnTo>
                  <a:lnTo>
                    <a:pt x="24" y="48"/>
                  </a:lnTo>
                  <a:lnTo>
                    <a:pt x="25" y="51"/>
                  </a:lnTo>
                  <a:lnTo>
                    <a:pt x="25" y="53"/>
                  </a:lnTo>
                  <a:lnTo>
                    <a:pt x="25" y="53"/>
                  </a:lnTo>
                  <a:lnTo>
                    <a:pt x="26" y="54"/>
                  </a:lnTo>
                  <a:lnTo>
                    <a:pt x="27" y="55"/>
                  </a:lnTo>
                  <a:lnTo>
                    <a:pt x="27" y="55"/>
                  </a:lnTo>
                  <a:lnTo>
                    <a:pt x="28" y="56"/>
                  </a:lnTo>
                  <a:lnTo>
                    <a:pt x="30" y="56"/>
                  </a:lnTo>
                  <a:lnTo>
                    <a:pt x="31" y="57"/>
                  </a:lnTo>
                  <a:lnTo>
                    <a:pt x="32" y="58"/>
                  </a:lnTo>
                  <a:lnTo>
                    <a:pt x="34" y="60"/>
                  </a:lnTo>
                  <a:lnTo>
                    <a:pt x="36" y="61"/>
                  </a:lnTo>
                  <a:lnTo>
                    <a:pt x="38" y="63"/>
                  </a:lnTo>
                  <a:lnTo>
                    <a:pt x="40" y="65"/>
                  </a:lnTo>
                  <a:lnTo>
                    <a:pt x="42" y="67"/>
                  </a:lnTo>
                  <a:lnTo>
                    <a:pt x="45" y="69"/>
                  </a:lnTo>
                  <a:lnTo>
                    <a:pt x="48" y="71"/>
                  </a:lnTo>
                  <a:lnTo>
                    <a:pt x="50" y="73"/>
                  </a:lnTo>
                  <a:lnTo>
                    <a:pt x="53" y="75"/>
                  </a:lnTo>
                  <a:lnTo>
                    <a:pt x="55" y="77"/>
                  </a:lnTo>
                  <a:lnTo>
                    <a:pt x="57" y="79"/>
                  </a:lnTo>
                  <a:lnTo>
                    <a:pt x="59" y="79"/>
                  </a:lnTo>
                  <a:lnTo>
                    <a:pt x="61" y="81"/>
                  </a:lnTo>
                  <a:lnTo>
                    <a:pt x="62" y="82"/>
                  </a:lnTo>
                  <a:lnTo>
                    <a:pt x="63" y="82"/>
                  </a:lnTo>
                  <a:lnTo>
                    <a:pt x="64" y="83"/>
                  </a:lnTo>
                  <a:lnTo>
                    <a:pt x="64" y="83"/>
                  </a:lnTo>
                  <a:lnTo>
                    <a:pt x="64" y="84"/>
                  </a:lnTo>
                  <a:lnTo>
                    <a:pt x="64" y="84"/>
                  </a:lnTo>
                  <a:lnTo>
                    <a:pt x="64" y="85"/>
                  </a:lnTo>
                  <a:lnTo>
                    <a:pt x="64" y="86"/>
                  </a:lnTo>
                  <a:lnTo>
                    <a:pt x="64" y="87"/>
                  </a:lnTo>
                  <a:lnTo>
                    <a:pt x="63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1" y="88"/>
                  </a:lnTo>
                  <a:lnTo>
                    <a:pt x="61" y="87"/>
                  </a:lnTo>
                  <a:lnTo>
                    <a:pt x="60" y="87"/>
                  </a:lnTo>
                  <a:lnTo>
                    <a:pt x="57" y="86"/>
                  </a:lnTo>
                  <a:lnTo>
                    <a:pt x="54" y="85"/>
                  </a:lnTo>
                  <a:lnTo>
                    <a:pt x="50" y="84"/>
                  </a:lnTo>
                  <a:lnTo>
                    <a:pt x="46" y="82"/>
                  </a:lnTo>
                  <a:lnTo>
                    <a:pt x="41" y="80"/>
                  </a:lnTo>
                  <a:lnTo>
                    <a:pt x="36" y="78"/>
                  </a:lnTo>
                  <a:lnTo>
                    <a:pt x="31" y="75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13" name="Freeform 133">
              <a:extLst>
                <a:ext uri="{FF2B5EF4-FFF2-40B4-BE49-F238E27FC236}">
                  <a16:creationId xmlns:a16="http://schemas.microsoft.com/office/drawing/2014/main" id="{1D982BB9-CAFD-4A0F-9C9F-D24BE7BFD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" y="3412"/>
              <a:ext cx="5" cy="4"/>
            </a:xfrm>
            <a:custGeom>
              <a:avLst/>
              <a:gdLst>
                <a:gd name="T0" fmla="*/ 3 w 5"/>
                <a:gd name="T1" fmla="*/ 4 h 4"/>
                <a:gd name="T2" fmla="*/ 4 w 5"/>
                <a:gd name="T3" fmla="*/ 4 h 4"/>
                <a:gd name="T4" fmla="*/ 5 w 5"/>
                <a:gd name="T5" fmla="*/ 3 h 4"/>
                <a:gd name="T6" fmla="*/ 5 w 5"/>
                <a:gd name="T7" fmla="*/ 2 h 4"/>
                <a:gd name="T8" fmla="*/ 5 w 5"/>
                <a:gd name="T9" fmla="*/ 1 h 4"/>
                <a:gd name="T10" fmla="*/ 5 w 5"/>
                <a:gd name="T11" fmla="*/ 0 h 4"/>
                <a:gd name="T12" fmla="*/ 4 w 5"/>
                <a:gd name="T13" fmla="*/ 0 h 4"/>
                <a:gd name="T14" fmla="*/ 3 w 5"/>
                <a:gd name="T15" fmla="*/ 0 h 4"/>
                <a:gd name="T16" fmla="*/ 2 w 5"/>
                <a:gd name="T17" fmla="*/ 0 h 4"/>
                <a:gd name="T18" fmla="*/ 1 w 5"/>
                <a:gd name="T19" fmla="*/ 0 h 4"/>
                <a:gd name="T20" fmla="*/ 1 w 5"/>
                <a:gd name="T21" fmla="*/ 0 h 4"/>
                <a:gd name="T22" fmla="*/ 0 w 5"/>
                <a:gd name="T23" fmla="*/ 1 h 4"/>
                <a:gd name="T24" fmla="*/ 0 w 5"/>
                <a:gd name="T25" fmla="*/ 3 h 4"/>
                <a:gd name="T26" fmla="*/ 1 w 5"/>
                <a:gd name="T27" fmla="*/ 4 h 4"/>
                <a:gd name="T28" fmla="*/ 2 w 5"/>
                <a:gd name="T29" fmla="*/ 4 h 4"/>
                <a:gd name="T30" fmla="*/ 2 w 5"/>
                <a:gd name="T31" fmla="*/ 4 h 4"/>
                <a:gd name="T32" fmla="*/ 3 w 5"/>
                <a:gd name="T3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lnTo>
                    <a:pt x="4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14" name="Freeform 134">
              <a:extLst>
                <a:ext uri="{FF2B5EF4-FFF2-40B4-BE49-F238E27FC236}">
                  <a16:creationId xmlns:a16="http://schemas.microsoft.com/office/drawing/2014/main" id="{B2E464F1-BE37-4D9E-9F99-2A5C1C847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338"/>
              <a:ext cx="5" cy="5"/>
            </a:xfrm>
            <a:custGeom>
              <a:avLst/>
              <a:gdLst>
                <a:gd name="T0" fmla="*/ 3 w 5"/>
                <a:gd name="T1" fmla="*/ 5 h 5"/>
                <a:gd name="T2" fmla="*/ 4 w 5"/>
                <a:gd name="T3" fmla="*/ 4 h 5"/>
                <a:gd name="T4" fmla="*/ 5 w 5"/>
                <a:gd name="T5" fmla="*/ 4 h 5"/>
                <a:gd name="T6" fmla="*/ 5 w 5"/>
                <a:gd name="T7" fmla="*/ 3 h 5"/>
                <a:gd name="T8" fmla="*/ 5 w 5"/>
                <a:gd name="T9" fmla="*/ 2 h 5"/>
                <a:gd name="T10" fmla="*/ 5 w 5"/>
                <a:gd name="T11" fmla="*/ 1 h 5"/>
                <a:gd name="T12" fmla="*/ 4 w 5"/>
                <a:gd name="T13" fmla="*/ 0 h 5"/>
                <a:gd name="T14" fmla="*/ 3 w 5"/>
                <a:gd name="T15" fmla="*/ 0 h 5"/>
                <a:gd name="T16" fmla="*/ 2 w 5"/>
                <a:gd name="T17" fmla="*/ 0 h 5"/>
                <a:gd name="T18" fmla="*/ 1 w 5"/>
                <a:gd name="T19" fmla="*/ 1 h 5"/>
                <a:gd name="T20" fmla="*/ 1 w 5"/>
                <a:gd name="T21" fmla="*/ 1 h 5"/>
                <a:gd name="T22" fmla="*/ 0 w 5"/>
                <a:gd name="T23" fmla="*/ 2 h 5"/>
                <a:gd name="T24" fmla="*/ 0 w 5"/>
                <a:gd name="T25" fmla="*/ 3 h 5"/>
                <a:gd name="T26" fmla="*/ 1 w 5"/>
                <a:gd name="T27" fmla="*/ 4 h 5"/>
                <a:gd name="T28" fmla="*/ 2 w 5"/>
                <a:gd name="T29" fmla="*/ 5 h 5"/>
                <a:gd name="T30" fmla="*/ 2 w 5"/>
                <a:gd name="T31" fmla="*/ 5 h 5"/>
                <a:gd name="T32" fmla="*/ 3 w 5"/>
                <a:gd name="T3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3" y="5"/>
                  </a:moveTo>
                  <a:lnTo>
                    <a:pt x="4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15" name="Freeform 135">
              <a:extLst>
                <a:ext uri="{FF2B5EF4-FFF2-40B4-BE49-F238E27FC236}">
                  <a16:creationId xmlns:a16="http://schemas.microsoft.com/office/drawing/2014/main" id="{182C03F1-DE4C-4AE7-8732-677190078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" y="3328"/>
              <a:ext cx="62" cy="91"/>
            </a:xfrm>
            <a:custGeom>
              <a:avLst/>
              <a:gdLst>
                <a:gd name="T0" fmla="*/ 54 w 62"/>
                <a:gd name="T1" fmla="*/ 91 h 91"/>
                <a:gd name="T2" fmla="*/ 57 w 62"/>
                <a:gd name="T3" fmla="*/ 88 h 91"/>
                <a:gd name="T4" fmla="*/ 61 w 62"/>
                <a:gd name="T5" fmla="*/ 84 h 91"/>
                <a:gd name="T6" fmla="*/ 62 w 62"/>
                <a:gd name="T7" fmla="*/ 81 h 91"/>
                <a:gd name="T8" fmla="*/ 62 w 62"/>
                <a:gd name="T9" fmla="*/ 79 h 91"/>
                <a:gd name="T10" fmla="*/ 57 w 62"/>
                <a:gd name="T11" fmla="*/ 75 h 91"/>
                <a:gd name="T12" fmla="*/ 51 w 62"/>
                <a:gd name="T13" fmla="*/ 71 h 91"/>
                <a:gd name="T14" fmla="*/ 45 w 62"/>
                <a:gd name="T15" fmla="*/ 67 h 91"/>
                <a:gd name="T16" fmla="*/ 42 w 62"/>
                <a:gd name="T17" fmla="*/ 64 h 91"/>
                <a:gd name="T18" fmla="*/ 39 w 62"/>
                <a:gd name="T19" fmla="*/ 60 h 91"/>
                <a:gd name="T20" fmla="*/ 35 w 62"/>
                <a:gd name="T21" fmla="*/ 56 h 91"/>
                <a:gd name="T22" fmla="*/ 31 w 62"/>
                <a:gd name="T23" fmla="*/ 53 h 91"/>
                <a:gd name="T24" fmla="*/ 29 w 62"/>
                <a:gd name="T25" fmla="*/ 53 h 91"/>
                <a:gd name="T26" fmla="*/ 28 w 62"/>
                <a:gd name="T27" fmla="*/ 52 h 91"/>
                <a:gd name="T28" fmla="*/ 29 w 62"/>
                <a:gd name="T29" fmla="*/ 50 h 91"/>
                <a:gd name="T30" fmla="*/ 28 w 62"/>
                <a:gd name="T31" fmla="*/ 49 h 91"/>
                <a:gd name="T32" fmla="*/ 26 w 62"/>
                <a:gd name="T33" fmla="*/ 48 h 91"/>
                <a:gd name="T34" fmla="*/ 26 w 62"/>
                <a:gd name="T35" fmla="*/ 46 h 91"/>
                <a:gd name="T36" fmla="*/ 27 w 62"/>
                <a:gd name="T37" fmla="*/ 43 h 91"/>
                <a:gd name="T38" fmla="*/ 27 w 62"/>
                <a:gd name="T39" fmla="*/ 36 h 91"/>
                <a:gd name="T40" fmla="*/ 25 w 62"/>
                <a:gd name="T41" fmla="*/ 26 h 91"/>
                <a:gd name="T42" fmla="*/ 23 w 62"/>
                <a:gd name="T43" fmla="*/ 14 h 91"/>
                <a:gd name="T44" fmla="*/ 20 w 62"/>
                <a:gd name="T45" fmla="*/ 5 h 91"/>
                <a:gd name="T46" fmla="*/ 14 w 62"/>
                <a:gd name="T47" fmla="*/ 1 h 91"/>
                <a:gd name="T48" fmla="*/ 9 w 62"/>
                <a:gd name="T49" fmla="*/ 0 h 91"/>
                <a:gd name="T50" fmla="*/ 6 w 62"/>
                <a:gd name="T51" fmla="*/ 1 h 91"/>
                <a:gd name="T52" fmla="*/ 2 w 62"/>
                <a:gd name="T53" fmla="*/ 4 h 91"/>
                <a:gd name="T54" fmla="*/ 0 w 62"/>
                <a:gd name="T55" fmla="*/ 8 h 91"/>
                <a:gd name="T56" fmla="*/ 2 w 62"/>
                <a:gd name="T57" fmla="*/ 25 h 91"/>
                <a:gd name="T58" fmla="*/ 8 w 62"/>
                <a:gd name="T59" fmla="*/ 52 h 91"/>
                <a:gd name="T60" fmla="*/ 9 w 62"/>
                <a:gd name="T61" fmla="*/ 61 h 91"/>
                <a:gd name="T62" fmla="*/ 11 w 62"/>
                <a:gd name="T63" fmla="*/ 63 h 91"/>
                <a:gd name="T64" fmla="*/ 13 w 62"/>
                <a:gd name="T65" fmla="*/ 65 h 91"/>
                <a:gd name="T66" fmla="*/ 16 w 62"/>
                <a:gd name="T67" fmla="*/ 67 h 91"/>
                <a:gd name="T68" fmla="*/ 19 w 62"/>
                <a:gd name="T69" fmla="*/ 69 h 91"/>
                <a:gd name="T70" fmla="*/ 21 w 62"/>
                <a:gd name="T71" fmla="*/ 71 h 91"/>
                <a:gd name="T72" fmla="*/ 23 w 62"/>
                <a:gd name="T73" fmla="*/ 73 h 91"/>
                <a:gd name="T74" fmla="*/ 26 w 62"/>
                <a:gd name="T75" fmla="*/ 75 h 91"/>
                <a:gd name="T76" fmla="*/ 30 w 62"/>
                <a:gd name="T77" fmla="*/ 78 h 91"/>
                <a:gd name="T78" fmla="*/ 34 w 62"/>
                <a:gd name="T79" fmla="*/ 80 h 91"/>
                <a:gd name="T80" fmla="*/ 37 w 62"/>
                <a:gd name="T81" fmla="*/ 81 h 91"/>
                <a:gd name="T82" fmla="*/ 42 w 62"/>
                <a:gd name="T83" fmla="*/ 84 h 91"/>
                <a:gd name="T84" fmla="*/ 48 w 62"/>
                <a:gd name="T85" fmla="*/ 88 h 91"/>
                <a:gd name="T86" fmla="*/ 53 w 62"/>
                <a:gd name="T8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" h="91">
                  <a:moveTo>
                    <a:pt x="54" y="91"/>
                  </a:moveTo>
                  <a:lnTo>
                    <a:pt x="54" y="91"/>
                  </a:lnTo>
                  <a:lnTo>
                    <a:pt x="56" y="90"/>
                  </a:lnTo>
                  <a:lnTo>
                    <a:pt x="57" y="88"/>
                  </a:lnTo>
                  <a:lnTo>
                    <a:pt x="59" y="86"/>
                  </a:lnTo>
                  <a:lnTo>
                    <a:pt x="61" y="84"/>
                  </a:lnTo>
                  <a:lnTo>
                    <a:pt x="62" y="82"/>
                  </a:lnTo>
                  <a:lnTo>
                    <a:pt x="62" y="81"/>
                  </a:lnTo>
                  <a:lnTo>
                    <a:pt x="62" y="80"/>
                  </a:lnTo>
                  <a:lnTo>
                    <a:pt x="62" y="79"/>
                  </a:lnTo>
                  <a:lnTo>
                    <a:pt x="59" y="77"/>
                  </a:lnTo>
                  <a:lnTo>
                    <a:pt x="57" y="75"/>
                  </a:lnTo>
                  <a:lnTo>
                    <a:pt x="54" y="73"/>
                  </a:lnTo>
                  <a:lnTo>
                    <a:pt x="51" y="71"/>
                  </a:lnTo>
                  <a:lnTo>
                    <a:pt x="48" y="69"/>
                  </a:lnTo>
                  <a:lnTo>
                    <a:pt x="45" y="67"/>
                  </a:lnTo>
                  <a:lnTo>
                    <a:pt x="44" y="65"/>
                  </a:lnTo>
                  <a:lnTo>
                    <a:pt x="42" y="64"/>
                  </a:lnTo>
                  <a:lnTo>
                    <a:pt x="40" y="62"/>
                  </a:lnTo>
                  <a:lnTo>
                    <a:pt x="39" y="60"/>
                  </a:lnTo>
                  <a:lnTo>
                    <a:pt x="36" y="58"/>
                  </a:lnTo>
                  <a:lnTo>
                    <a:pt x="35" y="56"/>
                  </a:lnTo>
                  <a:lnTo>
                    <a:pt x="33" y="54"/>
                  </a:lnTo>
                  <a:lnTo>
                    <a:pt x="31" y="53"/>
                  </a:lnTo>
                  <a:lnTo>
                    <a:pt x="30" y="53"/>
                  </a:lnTo>
                  <a:lnTo>
                    <a:pt x="29" y="53"/>
                  </a:lnTo>
                  <a:lnTo>
                    <a:pt x="28" y="53"/>
                  </a:lnTo>
                  <a:lnTo>
                    <a:pt x="28" y="52"/>
                  </a:lnTo>
                  <a:lnTo>
                    <a:pt x="28" y="51"/>
                  </a:lnTo>
                  <a:lnTo>
                    <a:pt x="29" y="50"/>
                  </a:lnTo>
                  <a:lnTo>
                    <a:pt x="29" y="49"/>
                  </a:lnTo>
                  <a:lnTo>
                    <a:pt x="28" y="49"/>
                  </a:lnTo>
                  <a:lnTo>
                    <a:pt x="27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7" y="45"/>
                  </a:lnTo>
                  <a:lnTo>
                    <a:pt x="27" y="43"/>
                  </a:lnTo>
                  <a:lnTo>
                    <a:pt x="27" y="40"/>
                  </a:lnTo>
                  <a:lnTo>
                    <a:pt x="27" y="36"/>
                  </a:lnTo>
                  <a:lnTo>
                    <a:pt x="26" y="33"/>
                  </a:lnTo>
                  <a:lnTo>
                    <a:pt x="25" y="26"/>
                  </a:lnTo>
                  <a:lnTo>
                    <a:pt x="24" y="19"/>
                  </a:lnTo>
                  <a:lnTo>
                    <a:pt x="23" y="14"/>
                  </a:lnTo>
                  <a:lnTo>
                    <a:pt x="22" y="9"/>
                  </a:lnTo>
                  <a:lnTo>
                    <a:pt x="20" y="5"/>
                  </a:lnTo>
                  <a:lnTo>
                    <a:pt x="18" y="2"/>
                  </a:lnTo>
                  <a:lnTo>
                    <a:pt x="14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2"/>
                  </a:lnTo>
                  <a:lnTo>
                    <a:pt x="2" y="4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25"/>
                  </a:lnTo>
                  <a:lnTo>
                    <a:pt x="5" y="40"/>
                  </a:lnTo>
                  <a:lnTo>
                    <a:pt x="8" y="52"/>
                  </a:lnTo>
                  <a:lnTo>
                    <a:pt x="9" y="58"/>
                  </a:lnTo>
                  <a:lnTo>
                    <a:pt x="9" y="61"/>
                  </a:lnTo>
                  <a:lnTo>
                    <a:pt x="10" y="63"/>
                  </a:lnTo>
                  <a:lnTo>
                    <a:pt x="11" y="63"/>
                  </a:lnTo>
                  <a:lnTo>
                    <a:pt x="13" y="64"/>
                  </a:lnTo>
                  <a:lnTo>
                    <a:pt x="13" y="65"/>
                  </a:lnTo>
                  <a:lnTo>
                    <a:pt x="15" y="66"/>
                  </a:lnTo>
                  <a:lnTo>
                    <a:pt x="16" y="67"/>
                  </a:lnTo>
                  <a:lnTo>
                    <a:pt x="17" y="68"/>
                  </a:lnTo>
                  <a:lnTo>
                    <a:pt x="19" y="69"/>
                  </a:lnTo>
                  <a:lnTo>
                    <a:pt x="20" y="71"/>
                  </a:lnTo>
                  <a:lnTo>
                    <a:pt x="21" y="71"/>
                  </a:lnTo>
                  <a:lnTo>
                    <a:pt x="22" y="72"/>
                  </a:lnTo>
                  <a:lnTo>
                    <a:pt x="23" y="73"/>
                  </a:lnTo>
                  <a:lnTo>
                    <a:pt x="24" y="74"/>
                  </a:lnTo>
                  <a:lnTo>
                    <a:pt x="26" y="75"/>
                  </a:lnTo>
                  <a:lnTo>
                    <a:pt x="28" y="77"/>
                  </a:lnTo>
                  <a:lnTo>
                    <a:pt x="30" y="78"/>
                  </a:lnTo>
                  <a:lnTo>
                    <a:pt x="32" y="79"/>
                  </a:lnTo>
                  <a:lnTo>
                    <a:pt x="34" y="80"/>
                  </a:lnTo>
                  <a:lnTo>
                    <a:pt x="35" y="81"/>
                  </a:lnTo>
                  <a:lnTo>
                    <a:pt x="37" y="81"/>
                  </a:lnTo>
                  <a:lnTo>
                    <a:pt x="39" y="83"/>
                  </a:lnTo>
                  <a:lnTo>
                    <a:pt x="42" y="84"/>
                  </a:lnTo>
                  <a:lnTo>
                    <a:pt x="45" y="86"/>
                  </a:lnTo>
                  <a:lnTo>
                    <a:pt x="48" y="88"/>
                  </a:lnTo>
                  <a:lnTo>
                    <a:pt x="51" y="90"/>
                  </a:lnTo>
                  <a:lnTo>
                    <a:pt x="53" y="91"/>
                  </a:lnTo>
                  <a:lnTo>
                    <a:pt x="54" y="91"/>
                  </a:lnTo>
                  <a:close/>
                </a:path>
              </a:pathLst>
            </a:custGeom>
            <a:solidFill>
              <a:srgbClr val="AD0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16" name="Freeform 136">
              <a:extLst>
                <a:ext uri="{FF2B5EF4-FFF2-40B4-BE49-F238E27FC236}">
                  <a16:creationId xmlns:a16="http://schemas.microsoft.com/office/drawing/2014/main" id="{1B454D10-058D-4FB7-BEAD-C5C79176F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" y="3408"/>
              <a:ext cx="11" cy="12"/>
            </a:xfrm>
            <a:custGeom>
              <a:avLst/>
              <a:gdLst>
                <a:gd name="T0" fmla="*/ 7 w 11"/>
                <a:gd name="T1" fmla="*/ 0 h 12"/>
                <a:gd name="T2" fmla="*/ 6 w 11"/>
                <a:gd name="T3" fmla="*/ 2 h 12"/>
                <a:gd name="T4" fmla="*/ 4 w 11"/>
                <a:gd name="T5" fmla="*/ 4 h 12"/>
                <a:gd name="T6" fmla="*/ 2 w 11"/>
                <a:gd name="T7" fmla="*/ 7 h 12"/>
                <a:gd name="T8" fmla="*/ 0 w 11"/>
                <a:gd name="T9" fmla="*/ 10 h 12"/>
                <a:gd name="T10" fmla="*/ 1 w 11"/>
                <a:gd name="T11" fmla="*/ 11 h 12"/>
                <a:gd name="T12" fmla="*/ 2 w 11"/>
                <a:gd name="T13" fmla="*/ 11 h 12"/>
                <a:gd name="T14" fmla="*/ 4 w 11"/>
                <a:gd name="T15" fmla="*/ 12 h 12"/>
                <a:gd name="T16" fmla="*/ 4 w 11"/>
                <a:gd name="T17" fmla="*/ 12 h 12"/>
                <a:gd name="T18" fmla="*/ 7 w 11"/>
                <a:gd name="T19" fmla="*/ 11 h 12"/>
                <a:gd name="T20" fmla="*/ 9 w 11"/>
                <a:gd name="T21" fmla="*/ 8 h 12"/>
                <a:gd name="T22" fmla="*/ 11 w 11"/>
                <a:gd name="T23" fmla="*/ 5 h 12"/>
                <a:gd name="T24" fmla="*/ 11 w 11"/>
                <a:gd name="T25" fmla="*/ 3 h 12"/>
                <a:gd name="T26" fmla="*/ 10 w 11"/>
                <a:gd name="T27" fmla="*/ 2 h 12"/>
                <a:gd name="T28" fmla="*/ 9 w 11"/>
                <a:gd name="T29" fmla="*/ 1 h 12"/>
                <a:gd name="T30" fmla="*/ 7 w 11"/>
                <a:gd name="T31" fmla="*/ 0 h 12"/>
                <a:gd name="T32" fmla="*/ 7 w 11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7" y="0"/>
                  </a:moveTo>
                  <a:lnTo>
                    <a:pt x="6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7" y="11"/>
                  </a:lnTo>
                  <a:lnTo>
                    <a:pt x="9" y="8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9C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17" name="Freeform 137">
              <a:extLst>
                <a:ext uri="{FF2B5EF4-FFF2-40B4-BE49-F238E27FC236}">
                  <a16:creationId xmlns:a16="http://schemas.microsoft.com/office/drawing/2014/main" id="{D1898338-FFEF-4E9A-97C2-6DBDD5E8D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" y="3273"/>
              <a:ext cx="40" cy="59"/>
            </a:xfrm>
            <a:custGeom>
              <a:avLst/>
              <a:gdLst>
                <a:gd name="T0" fmla="*/ 34 w 40"/>
                <a:gd name="T1" fmla="*/ 43 h 59"/>
                <a:gd name="T2" fmla="*/ 34 w 40"/>
                <a:gd name="T3" fmla="*/ 42 h 59"/>
                <a:gd name="T4" fmla="*/ 34 w 40"/>
                <a:gd name="T5" fmla="*/ 41 h 59"/>
                <a:gd name="T6" fmla="*/ 34 w 40"/>
                <a:gd name="T7" fmla="*/ 41 h 59"/>
                <a:gd name="T8" fmla="*/ 35 w 40"/>
                <a:gd name="T9" fmla="*/ 41 h 59"/>
                <a:gd name="T10" fmla="*/ 36 w 40"/>
                <a:gd name="T11" fmla="*/ 40 h 59"/>
                <a:gd name="T12" fmla="*/ 36 w 40"/>
                <a:gd name="T13" fmla="*/ 39 h 59"/>
                <a:gd name="T14" fmla="*/ 36 w 40"/>
                <a:gd name="T15" fmla="*/ 38 h 59"/>
                <a:gd name="T16" fmla="*/ 38 w 40"/>
                <a:gd name="T17" fmla="*/ 38 h 59"/>
                <a:gd name="T18" fmla="*/ 39 w 40"/>
                <a:gd name="T19" fmla="*/ 37 h 59"/>
                <a:gd name="T20" fmla="*/ 40 w 40"/>
                <a:gd name="T21" fmla="*/ 36 h 59"/>
                <a:gd name="T22" fmla="*/ 39 w 40"/>
                <a:gd name="T23" fmla="*/ 33 h 59"/>
                <a:gd name="T24" fmla="*/ 38 w 40"/>
                <a:gd name="T25" fmla="*/ 29 h 59"/>
                <a:gd name="T26" fmla="*/ 39 w 40"/>
                <a:gd name="T27" fmla="*/ 24 h 59"/>
                <a:gd name="T28" fmla="*/ 40 w 40"/>
                <a:gd name="T29" fmla="*/ 20 h 59"/>
                <a:gd name="T30" fmla="*/ 38 w 40"/>
                <a:gd name="T31" fmla="*/ 13 h 59"/>
                <a:gd name="T32" fmla="*/ 35 w 40"/>
                <a:gd name="T33" fmla="*/ 7 h 59"/>
                <a:gd name="T34" fmla="*/ 28 w 40"/>
                <a:gd name="T35" fmla="*/ 2 h 59"/>
                <a:gd name="T36" fmla="*/ 20 w 40"/>
                <a:gd name="T37" fmla="*/ 0 h 59"/>
                <a:gd name="T38" fmla="*/ 14 w 40"/>
                <a:gd name="T39" fmla="*/ 2 h 59"/>
                <a:gd name="T40" fmla="*/ 9 w 40"/>
                <a:gd name="T41" fmla="*/ 6 h 59"/>
                <a:gd name="T42" fmla="*/ 6 w 40"/>
                <a:gd name="T43" fmla="*/ 12 h 59"/>
                <a:gd name="T44" fmla="*/ 5 w 40"/>
                <a:gd name="T45" fmla="*/ 21 h 59"/>
                <a:gd name="T46" fmla="*/ 7 w 40"/>
                <a:gd name="T47" fmla="*/ 29 h 59"/>
                <a:gd name="T48" fmla="*/ 8 w 40"/>
                <a:gd name="T49" fmla="*/ 34 h 59"/>
                <a:gd name="T50" fmla="*/ 6 w 40"/>
                <a:gd name="T51" fmla="*/ 40 h 59"/>
                <a:gd name="T52" fmla="*/ 1 w 40"/>
                <a:gd name="T53" fmla="*/ 48 h 59"/>
                <a:gd name="T54" fmla="*/ 0 w 40"/>
                <a:gd name="T55" fmla="*/ 55 h 59"/>
                <a:gd name="T56" fmla="*/ 2 w 40"/>
                <a:gd name="T57" fmla="*/ 58 h 59"/>
                <a:gd name="T58" fmla="*/ 5 w 40"/>
                <a:gd name="T59" fmla="*/ 59 h 59"/>
                <a:gd name="T60" fmla="*/ 9 w 40"/>
                <a:gd name="T61" fmla="*/ 59 h 59"/>
                <a:gd name="T62" fmla="*/ 13 w 40"/>
                <a:gd name="T63" fmla="*/ 57 h 59"/>
                <a:gd name="T64" fmla="*/ 16 w 40"/>
                <a:gd name="T65" fmla="*/ 53 h 59"/>
                <a:gd name="T66" fmla="*/ 19 w 40"/>
                <a:gd name="T67" fmla="*/ 51 h 59"/>
                <a:gd name="T68" fmla="*/ 21 w 40"/>
                <a:gd name="T69" fmla="*/ 49 h 59"/>
                <a:gd name="T70" fmla="*/ 23 w 40"/>
                <a:gd name="T71" fmla="*/ 48 h 59"/>
                <a:gd name="T72" fmla="*/ 26 w 40"/>
                <a:gd name="T73" fmla="*/ 48 h 59"/>
                <a:gd name="T74" fmla="*/ 30 w 40"/>
                <a:gd name="T75" fmla="*/ 48 h 59"/>
                <a:gd name="T76" fmla="*/ 32 w 40"/>
                <a:gd name="T77" fmla="*/ 47 h 59"/>
                <a:gd name="T78" fmla="*/ 33 w 40"/>
                <a:gd name="T79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" h="59">
                  <a:moveTo>
                    <a:pt x="33" y="43"/>
                  </a:moveTo>
                  <a:lnTo>
                    <a:pt x="34" y="43"/>
                  </a:lnTo>
                  <a:lnTo>
                    <a:pt x="34" y="43"/>
                  </a:lnTo>
                  <a:lnTo>
                    <a:pt x="34" y="42"/>
                  </a:lnTo>
                  <a:lnTo>
                    <a:pt x="34" y="41"/>
                  </a:lnTo>
                  <a:lnTo>
                    <a:pt x="34" y="41"/>
                  </a:lnTo>
                  <a:lnTo>
                    <a:pt x="34" y="41"/>
                  </a:lnTo>
                  <a:lnTo>
                    <a:pt x="34" y="41"/>
                  </a:lnTo>
                  <a:lnTo>
                    <a:pt x="34" y="41"/>
                  </a:lnTo>
                  <a:lnTo>
                    <a:pt x="35" y="41"/>
                  </a:lnTo>
                  <a:lnTo>
                    <a:pt x="35" y="41"/>
                  </a:lnTo>
                  <a:lnTo>
                    <a:pt x="36" y="40"/>
                  </a:lnTo>
                  <a:lnTo>
                    <a:pt x="36" y="39"/>
                  </a:lnTo>
                  <a:lnTo>
                    <a:pt x="36" y="39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7" y="38"/>
                  </a:lnTo>
                  <a:lnTo>
                    <a:pt x="38" y="38"/>
                  </a:lnTo>
                  <a:lnTo>
                    <a:pt x="38" y="37"/>
                  </a:lnTo>
                  <a:lnTo>
                    <a:pt x="39" y="37"/>
                  </a:lnTo>
                  <a:lnTo>
                    <a:pt x="39" y="37"/>
                  </a:lnTo>
                  <a:lnTo>
                    <a:pt x="40" y="36"/>
                  </a:lnTo>
                  <a:lnTo>
                    <a:pt x="40" y="34"/>
                  </a:lnTo>
                  <a:lnTo>
                    <a:pt x="39" y="33"/>
                  </a:lnTo>
                  <a:lnTo>
                    <a:pt x="38" y="31"/>
                  </a:lnTo>
                  <a:lnTo>
                    <a:pt x="38" y="29"/>
                  </a:lnTo>
                  <a:lnTo>
                    <a:pt x="38" y="26"/>
                  </a:lnTo>
                  <a:lnTo>
                    <a:pt x="39" y="24"/>
                  </a:lnTo>
                  <a:lnTo>
                    <a:pt x="39" y="23"/>
                  </a:lnTo>
                  <a:lnTo>
                    <a:pt x="40" y="20"/>
                  </a:lnTo>
                  <a:lnTo>
                    <a:pt x="39" y="17"/>
                  </a:lnTo>
                  <a:lnTo>
                    <a:pt x="38" y="13"/>
                  </a:lnTo>
                  <a:lnTo>
                    <a:pt x="37" y="10"/>
                  </a:lnTo>
                  <a:lnTo>
                    <a:pt x="35" y="7"/>
                  </a:lnTo>
                  <a:lnTo>
                    <a:pt x="32" y="4"/>
                  </a:lnTo>
                  <a:lnTo>
                    <a:pt x="28" y="2"/>
                  </a:lnTo>
                  <a:lnTo>
                    <a:pt x="24" y="1"/>
                  </a:lnTo>
                  <a:lnTo>
                    <a:pt x="20" y="0"/>
                  </a:lnTo>
                  <a:lnTo>
                    <a:pt x="17" y="1"/>
                  </a:lnTo>
                  <a:lnTo>
                    <a:pt x="14" y="2"/>
                  </a:lnTo>
                  <a:lnTo>
                    <a:pt x="11" y="4"/>
                  </a:lnTo>
                  <a:lnTo>
                    <a:pt x="9" y="6"/>
                  </a:lnTo>
                  <a:lnTo>
                    <a:pt x="7" y="8"/>
                  </a:lnTo>
                  <a:lnTo>
                    <a:pt x="6" y="12"/>
                  </a:lnTo>
                  <a:lnTo>
                    <a:pt x="5" y="15"/>
                  </a:lnTo>
                  <a:lnTo>
                    <a:pt x="5" y="21"/>
                  </a:lnTo>
                  <a:lnTo>
                    <a:pt x="5" y="26"/>
                  </a:lnTo>
                  <a:lnTo>
                    <a:pt x="7" y="29"/>
                  </a:lnTo>
                  <a:lnTo>
                    <a:pt x="8" y="31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4" y="43"/>
                  </a:lnTo>
                  <a:lnTo>
                    <a:pt x="1" y="48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1" y="57"/>
                  </a:lnTo>
                  <a:lnTo>
                    <a:pt x="2" y="58"/>
                  </a:lnTo>
                  <a:lnTo>
                    <a:pt x="4" y="59"/>
                  </a:lnTo>
                  <a:lnTo>
                    <a:pt x="5" y="59"/>
                  </a:lnTo>
                  <a:lnTo>
                    <a:pt x="7" y="59"/>
                  </a:lnTo>
                  <a:lnTo>
                    <a:pt x="9" y="59"/>
                  </a:lnTo>
                  <a:lnTo>
                    <a:pt x="10" y="58"/>
                  </a:lnTo>
                  <a:lnTo>
                    <a:pt x="13" y="57"/>
                  </a:lnTo>
                  <a:lnTo>
                    <a:pt x="15" y="55"/>
                  </a:lnTo>
                  <a:lnTo>
                    <a:pt x="16" y="53"/>
                  </a:lnTo>
                  <a:lnTo>
                    <a:pt x="18" y="52"/>
                  </a:lnTo>
                  <a:lnTo>
                    <a:pt x="19" y="51"/>
                  </a:lnTo>
                  <a:lnTo>
                    <a:pt x="20" y="50"/>
                  </a:lnTo>
                  <a:lnTo>
                    <a:pt x="21" y="49"/>
                  </a:lnTo>
                  <a:lnTo>
                    <a:pt x="22" y="48"/>
                  </a:lnTo>
                  <a:lnTo>
                    <a:pt x="23" y="48"/>
                  </a:lnTo>
                  <a:lnTo>
                    <a:pt x="24" y="48"/>
                  </a:lnTo>
                  <a:lnTo>
                    <a:pt x="26" y="48"/>
                  </a:lnTo>
                  <a:lnTo>
                    <a:pt x="28" y="48"/>
                  </a:lnTo>
                  <a:lnTo>
                    <a:pt x="30" y="48"/>
                  </a:lnTo>
                  <a:lnTo>
                    <a:pt x="32" y="48"/>
                  </a:lnTo>
                  <a:lnTo>
                    <a:pt x="32" y="47"/>
                  </a:lnTo>
                  <a:lnTo>
                    <a:pt x="33" y="45"/>
                  </a:lnTo>
                  <a:lnTo>
                    <a:pt x="33" y="44"/>
                  </a:lnTo>
                  <a:lnTo>
                    <a:pt x="33" y="43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18" name="Freeform 138">
              <a:extLst>
                <a:ext uri="{FF2B5EF4-FFF2-40B4-BE49-F238E27FC236}">
                  <a16:creationId xmlns:a16="http://schemas.microsoft.com/office/drawing/2014/main" id="{B5BDA6DE-2920-46C6-A6C5-224A6F808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" y="3323"/>
              <a:ext cx="5" cy="5"/>
            </a:xfrm>
            <a:custGeom>
              <a:avLst/>
              <a:gdLst>
                <a:gd name="T0" fmla="*/ 2 w 5"/>
                <a:gd name="T1" fmla="*/ 5 h 5"/>
                <a:gd name="T2" fmla="*/ 3 w 5"/>
                <a:gd name="T3" fmla="*/ 5 h 5"/>
                <a:gd name="T4" fmla="*/ 4 w 5"/>
                <a:gd name="T5" fmla="*/ 4 h 5"/>
                <a:gd name="T6" fmla="*/ 5 w 5"/>
                <a:gd name="T7" fmla="*/ 4 h 5"/>
                <a:gd name="T8" fmla="*/ 5 w 5"/>
                <a:gd name="T9" fmla="*/ 3 h 5"/>
                <a:gd name="T10" fmla="*/ 5 w 5"/>
                <a:gd name="T11" fmla="*/ 2 h 5"/>
                <a:gd name="T12" fmla="*/ 5 w 5"/>
                <a:gd name="T13" fmla="*/ 1 h 5"/>
                <a:gd name="T14" fmla="*/ 5 w 5"/>
                <a:gd name="T15" fmla="*/ 0 h 5"/>
                <a:gd name="T16" fmla="*/ 4 w 5"/>
                <a:gd name="T17" fmla="*/ 0 h 5"/>
                <a:gd name="T18" fmla="*/ 3 w 5"/>
                <a:gd name="T19" fmla="*/ 0 h 5"/>
                <a:gd name="T20" fmla="*/ 2 w 5"/>
                <a:gd name="T21" fmla="*/ 0 h 5"/>
                <a:gd name="T22" fmla="*/ 1 w 5"/>
                <a:gd name="T23" fmla="*/ 1 h 5"/>
                <a:gd name="T24" fmla="*/ 0 w 5"/>
                <a:gd name="T25" fmla="*/ 2 h 5"/>
                <a:gd name="T26" fmla="*/ 0 w 5"/>
                <a:gd name="T27" fmla="*/ 2 h 5"/>
                <a:gd name="T28" fmla="*/ 0 w 5"/>
                <a:gd name="T29" fmla="*/ 3 h 5"/>
                <a:gd name="T30" fmla="*/ 1 w 5"/>
                <a:gd name="T31" fmla="*/ 4 h 5"/>
                <a:gd name="T32" fmla="*/ 2 w 5"/>
                <a:gd name="T3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3" y="5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19" name="Freeform 139">
              <a:extLst>
                <a:ext uri="{FF2B5EF4-FFF2-40B4-BE49-F238E27FC236}">
                  <a16:creationId xmlns:a16="http://schemas.microsoft.com/office/drawing/2014/main" id="{8457165B-A9CF-457D-9782-B24B4181A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" y="3279"/>
              <a:ext cx="5" cy="5"/>
            </a:xfrm>
            <a:custGeom>
              <a:avLst/>
              <a:gdLst>
                <a:gd name="T0" fmla="*/ 1 w 5"/>
                <a:gd name="T1" fmla="*/ 5 h 5"/>
                <a:gd name="T2" fmla="*/ 2 w 5"/>
                <a:gd name="T3" fmla="*/ 5 h 5"/>
                <a:gd name="T4" fmla="*/ 3 w 5"/>
                <a:gd name="T5" fmla="*/ 5 h 5"/>
                <a:gd name="T6" fmla="*/ 4 w 5"/>
                <a:gd name="T7" fmla="*/ 4 h 5"/>
                <a:gd name="T8" fmla="*/ 4 w 5"/>
                <a:gd name="T9" fmla="*/ 3 h 5"/>
                <a:gd name="T10" fmla="*/ 5 w 5"/>
                <a:gd name="T11" fmla="*/ 2 h 5"/>
                <a:gd name="T12" fmla="*/ 4 w 5"/>
                <a:gd name="T13" fmla="*/ 2 h 5"/>
                <a:gd name="T14" fmla="*/ 4 w 5"/>
                <a:gd name="T15" fmla="*/ 1 h 5"/>
                <a:gd name="T16" fmla="*/ 3 w 5"/>
                <a:gd name="T17" fmla="*/ 0 h 5"/>
                <a:gd name="T18" fmla="*/ 2 w 5"/>
                <a:gd name="T19" fmla="*/ 0 h 5"/>
                <a:gd name="T20" fmla="*/ 1 w 5"/>
                <a:gd name="T21" fmla="*/ 1 h 5"/>
                <a:gd name="T22" fmla="*/ 0 w 5"/>
                <a:gd name="T23" fmla="*/ 1 h 5"/>
                <a:gd name="T24" fmla="*/ 0 w 5"/>
                <a:gd name="T25" fmla="*/ 2 h 5"/>
                <a:gd name="T26" fmla="*/ 0 w 5"/>
                <a:gd name="T27" fmla="*/ 3 h 5"/>
                <a:gd name="T28" fmla="*/ 0 w 5"/>
                <a:gd name="T29" fmla="*/ 4 h 5"/>
                <a:gd name="T30" fmla="*/ 0 w 5"/>
                <a:gd name="T31" fmla="*/ 5 h 5"/>
                <a:gd name="T32" fmla="*/ 1 w 5"/>
                <a:gd name="T3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lnTo>
                    <a:pt x="2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20" name="Freeform 140">
              <a:extLst>
                <a:ext uri="{FF2B5EF4-FFF2-40B4-BE49-F238E27FC236}">
                  <a16:creationId xmlns:a16="http://schemas.microsoft.com/office/drawing/2014/main" id="{A9BAEF12-F7C7-4310-9B58-79C064582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" y="3297"/>
              <a:ext cx="6" cy="2"/>
            </a:xfrm>
            <a:custGeom>
              <a:avLst/>
              <a:gdLst>
                <a:gd name="T0" fmla="*/ 1 w 6"/>
                <a:gd name="T1" fmla="*/ 1 h 2"/>
                <a:gd name="T2" fmla="*/ 2 w 6"/>
                <a:gd name="T3" fmla="*/ 0 h 2"/>
                <a:gd name="T4" fmla="*/ 4 w 6"/>
                <a:gd name="T5" fmla="*/ 0 h 2"/>
                <a:gd name="T6" fmla="*/ 5 w 6"/>
                <a:gd name="T7" fmla="*/ 0 h 2"/>
                <a:gd name="T8" fmla="*/ 6 w 6"/>
                <a:gd name="T9" fmla="*/ 2 h 2"/>
                <a:gd name="T10" fmla="*/ 6 w 6"/>
                <a:gd name="T11" fmla="*/ 2 h 2"/>
                <a:gd name="T12" fmla="*/ 6 w 6"/>
                <a:gd name="T13" fmla="*/ 2 h 2"/>
                <a:gd name="T14" fmla="*/ 6 w 6"/>
                <a:gd name="T15" fmla="*/ 2 h 2"/>
                <a:gd name="T16" fmla="*/ 5 w 6"/>
                <a:gd name="T17" fmla="*/ 2 h 2"/>
                <a:gd name="T18" fmla="*/ 5 w 6"/>
                <a:gd name="T19" fmla="*/ 2 h 2"/>
                <a:gd name="T20" fmla="*/ 4 w 6"/>
                <a:gd name="T21" fmla="*/ 1 h 2"/>
                <a:gd name="T22" fmla="*/ 3 w 6"/>
                <a:gd name="T23" fmla="*/ 1 h 2"/>
                <a:gd name="T24" fmla="*/ 2 w 6"/>
                <a:gd name="T25" fmla="*/ 1 h 2"/>
                <a:gd name="T26" fmla="*/ 2 w 6"/>
                <a:gd name="T27" fmla="*/ 1 h 2"/>
                <a:gd name="T28" fmla="*/ 1 w 6"/>
                <a:gd name="T29" fmla="*/ 1 h 2"/>
                <a:gd name="T30" fmla="*/ 1 w 6"/>
                <a:gd name="T31" fmla="*/ 1 h 2"/>
                <a:gd name="T32" fmla="*/ 1 w 6"/>
                <a:gd name="T33" fmla="*/ 1 h 2"/>
                <a:gd name="T34" fmla="*/ 0 w 6"/>
                <a:gd name="T35" fmla="*/ 1 h 2"/>
                <a:gd name="T36" fmla="*/ 0 w 6"/>
                <a:gd name="T37" fmla="*/ 1 h 2"/>
                <a:gd name="T38" fmla="*/ 0 w 6"/>
                <a:gd name="T39" fmla="*/ 1 h 2"/>
                <a:gd name="T40" fmla="*/ 1 w 6"/>
                <a:gd name="T4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2">
                  <a:moveTo>
                    <a:pt x="1" y="1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21" name="Freeform 141">
              <a:extLst>
                <a:ext uri="{FF2B5EF4-FFF2-40B4-BE49-F238E27FC236}">
                  <a16:creationId xmlns:a16="http://schemas.microsoft.com/office/drawing/2014/main" id="{BD9205A6-2BDD-459C-AF47-D2B46F237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" y="3300"/>
              <a:ext cx="6" cy="3"/>
            </a:xfrm>
            <a:custGeom>
              <a:avLst/>
              <a:gdLst>
                <a:gd name="T0" fmla="*/ 4 w 6"/>
                <a:gd name="T1" fmla="*/ 2 h 3"/>
                <a:gd name="T2" fmla="*/ 4 w 6"/>
                <a:gd name="T3" fmla="*/ 3 h 3"/>
                <a:gd name="T4" fmla="*/ 4 w 6"/>
                <a:gd name="T5" fmla="*/ 3 h 3"/>
                <a:gd name="T6" fmla="*/ 4 w 6"/>
                <a:gd name="T7" fmla="*/ 3 h 3"/>
                <a:gd name="T8" fmla="*/ 4 w 6"/>
                <a:gd name="T9" fmla="*/ 3 h 3"/>
                <a:gd name="T10" fmla="*/ 4 w 6"/>
                <a:gd name="T11" fmla="*/ 3 h 3"/>
                <a:gd name="T12" fmla="*/ 4 w 6"/>
                <a:gd name="T13" fmla="*/ 3 h 3"/>
                <a:gd name="T14" fmla="*/ 4 w 6"/>
                <a:gd name="T15" fmla="*/ 3 h 3"/>
                <a:gd name="T16" fmla="*/ 3 w 6"/>
                <a:gd name="T17" fmla="*/ 3 h 3"/>
                <a:gd name="T18" fmla="*/ 3 w 6"/>
                <a:gd name="T19" fmla="*/ 2 h 3"/>
                <a:gd name="T20" fmla="*/ 2 w 6"/>
                <a:gd name="T21" fmla="*/ 2 h 3"/>
                <a:gd name="T22" fmla="*/ 1 w 6"/>
                <a:gd name="T23" fmla="*/ 1 h 3"/>
                <a:gd name="T24" fmla="*/ 1 w 6"/>
                <a:gd name="T25" fmla="*/ 1 h 3"/>
                <a:gd name="T26" fmla="*/ 0 w 6"/>
                <a:gd name="T27" fmla="*/ 1 h 3"/>
                <a:gd name="T28" fmla="*/ 0 w 6"/>
                <a:gd name="T29" fmla="*/ 0 h 3"/>
                <a:gd name="T30" fmla="*/ 0 w 6"/>
                <a:gd name="T31" fmla="*/ 0 h 3"/>
                <a:gd name="T32" fmla="*/ 1 w 6"/>
                <a:gd name="T33" fmla="*/ 0 h 3"/>
                <a:gd name="T34" fmla="*/ 2 w 6"/>
                <a:gd name="T35" fmla="*/ 0 h 3"/>
                <a:gd name="T36" fmla="*/ 3 w 6"/>
                <a:gd name="T37" fmla="*/ 0 h 3"/>
                <a:gd name="T38" fmla="*/ 4 w 6"/>
                <a:gd name="T39" fmla="*/ 0 h 3"/>
                <a:gd name="T40" fmla="*/ 5 w 6"/>
                <a:gd name="T41" fmla="*/ 0 h 3"/>
                <a:gd name="T42" fmla="*/ 5 w 6"/>
                <a:gd name="T43" fmla="*/ 0 h 3"/>
                <a:gd name="T44" fmla="*/ 5 w 6"/>
                <a:gd name="T45" fmla="*/ 0 h 3"/>
                <a:gd name="T46" fmla="*/ 6 w 6"/>
                <a:gd name="T47" fmla="*/ 0 h 3"/>
                <a:gd name="T48" fmla="*/ 5 w 6"/>
                <a:gd name="T49" fmla="*/ 1 h 3"/>
                <a:gd name="T50" fmla="*/ 5 w 6"/>
                <a:gd name="T51" fmla="*/ 1 h 3"/>
                <a:gd name="T52" fmla="*/ 5 w 6"/>
                <a:gd name="T53" fmla="*/ 1 h 3"/>
                <a:gd name="T54" fmla="*/ 4 w 6"/>
                <a:gd name="T55" fmla="*/ 2 h 3"/>
                <a:gd name="T56" fmla="*/ 4 w 6"/>
                <a:gd name="T57" fmla="*/ 2 h 3"/>
                <a:gd name="T58" fmla="*/ 4 w 6"/>
                <a:gd name="T59" fmla="*/ 2 h 3"/>
                <a:gd name="T60" fmla="*/ 4 w 6"/>
                <a:gd name="T61" fmla="*/ 2 h 3"/>
                <a:gd name="T62" fmla="*/ 4 w 6"/>
                <a:gd name="T63" fmla="*/ 2 h 3"/>
                <a:gd name="T64" fmla="*/ 4 w 6"/>
                <a:gd name="T6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" h="3">
                  <a:moveTo>
                    <a:pt x="4" y="2"/>
                  </a:move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22" name="Freeform 142">
              <a:extLst>
                <a:ext uri="{FF2B5EF4-FFF2-40B4-BE49-F238E27FC236}">
                  <a16:creationId xmlns:a16="http://schemas.microsoft.com/office/drawing/2014/main" id="{FC92E974-F40A-45B5-B0A1-07D1D12E6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" y="3312"/>
              <a:ext cx="6" cy="4"/>
            </a:xfrm>
            <a:custGeom>
              <a:avLst/>
              <a:gdLst>
                <a:gd name="T0" fmla="*/ 1 w 6"/>
                <a:gd name="T1" fmla="*/ 1 h 4"/>
                <a:gd name="T2" fmla="*/ 0 w 6"/>
                <a:gd name="T3" fmla="*/ 1 h 4"/>
                <a:gd name="T4" fmla="*/ 0 w 6"/>
                <a:gd name="T5" fmla="*/ 1 h 4"/>
                <a:gd name="T6" fmla="*/ 0 w 6"/>
                <a:gd name="T7" fmla="*/ 1 h 4"/>
                <a:gd name="T8" fmla="*/ 1 w 6"/>
                <a:gd name="T9" fmla="*/ 1 h 4"/>
                <a:gd name="T10" fmla="*/ 1 w 6"/>
                <a:gd name="T11" fmla="*/ 1 h 4"/>
                <a:gd name="T12" fmla="*/ 1 w 6"/>
                <a:gd name="T13" fmla="*/ 2 h 4"/>
                <a:gd name="T14" fmla="*/ 2 w 6"/>
                <a:gd name="T15" fmla="*/ 3 h 4"/>
                <a:gd name="T16" fmla="*/ 3 w 6"/>
                <a:gd name="T17" fmla="*/ 4 h 4"/>
                <a:gd name="T18" fmla="*/ 4 w 6"/>
                <a:gd name="T19" fmla="*/ 4 h 4"/>
                <a:gd name="T20" fmla="*/ 4 w 6"/>
                <a:gd name="T21" fmla="*/ 4 h 4"/>
                <a:gd name="T22" fmla="*/ 4 w 6"/>
                <a:gd name="T23" fmla="*/ 3 h 4"/>
                <a:gd name="T24" fmla="*/ 4 w 6"/>
                <a:gd name="T25" fmla="*/ 2 h 4"/>
                <a:gd name="T26" fmla="*/ 4 w 6"/>
                <a:gd name="T27" fmla="*/ 2 h 4"/>
                <a:gd name="T28" fmla="*/ 4 w 6"/>
                <a:gd name="T29" fmla="*/ 2 h 4"/>
                <a:gd name="T30" fmla="*/ 4 w 6"/>
                <a:gd name="T31" fmla="*/ 2 h 4"/>
                <a:gd name="T32" fmla="*/ 4 w 6"/>
                <a:gd name="T33" fmla="*/ 2 h 4"/>
                <a:gd name="T34" fmla="*/ 5 w 6"/>
                <a:gd name="T35" fmla="*/ 2 h 4"/>
                <a:gd name="T36" fmla="*/ 5 w 6"/>
                <a:gd name="T37" fmla="*/ 2 h 4"/>
                <a:gd name="T38" fmla="*/ 6 w 6"/>
                <a:gd name="T39" fmla="*/ 1 h 4"/>
                <a:gd name="T40" fmla="*/ 6 w 6"/>
                <a:gd name="T41" fmla="*/ 0 h 4"/>
                <a:gd name="T42" fmla="*/ 5 w 6"/>
                <a:gd name="T43" fmla="*/ 0 h 4"/>
                <a:gd name="T44" fmla="*/ 3 w 6"/>
                <a:gd name="T45" fmla="*/ 0 h 4"/>
                <a:gd name="T46" fmla="*/ 2 w 6"/>
                <a:gd name="T47" fmla="*/ 0 h 4"/>
                <a:gd name="T48" fmla="*/ 1 w 6"/>
                <a:gd name="T4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3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4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23" name="Freeform 143">
              <a:extLst>
                <a:ext uri="{FF2B5EF4-FFF2-40B4-BE49-F238E27FC236}">
                  <a16:creationId xmlns:a16="http://schemas.microsoft.com/office/drawing/2014/main" id="{5E5ADBD8-4301-4AE0-B6A8-CF75EA964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" y="3313"/>
              <a:ext cx="4" cy="1"/>
            </a:xfrm>
            <a:custGeom>
              <a:avLst/>
              <a:gdLst>
                <a:gd name="T0" fmla="*/ 1 w 4"/>
                <a:gd name="T1" fmla="*/ 0 h 1"/>
                <a:gd name="T2" fmla="*/ 1 w 4"/>
                <a:gd name="T3" fmla="*/ 0 h 1"/>
                <a:gd name="T4" fmla="*/ 2 w 4"/>
                <a:gd name="T5" fmla="*/ 1 h 1"/>
                <a:gd name="T6" fmla="*/ 4 w 4"/>
                <a:gd name="T7" fmla="*/ 1 h 1"/>
                <a:gd name="T8" fmla="*/ 4 w 4"/>
                <a:gd name="T9" fmla="*/ 1 h 1"/>
                <a:gd name="T10" fmla="*/ 4 w 4"/>
                <a:gd name="T11" fmla="*/ 1 h 1"/>
                <a:gd name="T12" fmla="*/ 4 w 4"/>
                <a:gd name="T13" fmla="*/ 1 h 1"/>
                <a:gd name="T14" fmla="*/ 4 w 4"/>
                <a:gd name="T15" fmla="*/ 1 h 1"/>
                <a:gd name="T16" fmla="*/ 4 w 4"/>
                <a:gd name="T17" fmla="*/ 1 h 1"/>
                <a:gd name="T18" fmla="*/ 3 w 4"/>
                <a:gd name="T19" fmla="*/ 1 h 1"/>
                <a:gd name="T20" fmla="*/ 2 w 4"/>
                <a:gd name="T21" fmla="*/ 0 h 1"/>
                <a:gd name="T22" fmla="*/ 1 w 4"/>
                <a:gd name="T23" fmla="*/ 0 h 1"/>
                <a:gd name="T24" fmla="*/ 1 w 4"/>
                <a:gd name="T25" fmla="*/ 0 h 1"/>
                <a:gd name="T26" fmla="*/ 0 w 4"/>
                <a:gd name="T27" fmla="*/ 0 h 1"/>
                <a:gd name="T28" fmla="*/ 0 w 4"/>
                <a:gd name="T29" fmla="*/ 0 h 1"/>
                <a:gd name="T30" fmla="*/ 0 w 4"/>
                <a:gd name="T31" fmla="*/ 0 h 1"/>
                <a:gd name="T32" fmla="*/ 1 w 4"/>
                <a:gd name="T3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1">
                  <a:moveTo>
                    <a:pt x="1" y="0"/>
                  </a:moveTo>
                  <a:lnTo>
                    <a:pt x="1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24" name="Freeform 144">
              <a:extLst>
                <a:ext uri="{FF2B5EF4-FFF2-40B4-BE49-F238E27FC236}">
                  <a16:creationId xmlns:a16="http://schemas.microsoft.com/office/drawing/2014/main" id="{F57479DF-C562-4ADB-A445-5F29BBA09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" y="3269"/>
              <a:ext cx="46" cy="44"/>
            </a:xfrm>
            <a:custGeom>
              <a:avLst/>
              <a:gdLst>
                <a:gd name="T0" fmla="*/ 20 w 46"/>
                <a:gd name="T1" fmla="*/ 30 h 44"/>
                <a:gd name="T2" fmla="*/ 25 w 46"/>
                <a:gd name="T3" fmla="*/ 29 h 44"/>
                <a:gd name="T4" fmla="*/ 28 w 46"/>
                <a:gd name="T5" fmla="*/ 28 h 44"/>
                <a:gd name="T6" fmla="*/ 33 w 46"/>
                <a:gd name="T7" fmla="*/ 25 h 44"/>
                <a:gd name="T8" fmla="*/ 36 w 46"/>
                <a:gd name="T9" fmla="*/ 23 h 44"/>
                <a:gd name="T10" fmla="*/ 41 w 46"/>
                <a:gd name="T11" fmla="*/ 23 h 44"/>
                <a:gd name="T12" fmla="*/ 43 w 46"/>
                <a:gd name="T13" fmla="*/ 21 h 44"/>
                <a:gd name="T14" fmla="*/ 44 w 46"/>
                <a:gd name="T15" fmla="*/ 19 h 44"/>
                <a:gd name="T16" fmla="*/ 45 w 46"/>
                <a:gd name="T17" fmla="*/ 17 h 44"/>
                <a:gd name="T18" fmla="*/ 45 w 46"/>
                <a:gd name="T19" fmla="*/ 11 h 44"/>
                <a:gd name="T20" fmla="*/ 40 w 46"/>
                <a:gd name="T21" fmla="*/ 7 h 44"/>
                <a:gd name="T22" fmla="*/ 39 w 46"/>
                <a:gd name="T23" fmla="*/ 7 h 44"/>
                <a:gd name="T24" fmla="*/ 37 w 46"/>
                <a:gd name="T25" fmla="*/ 5 h 44"/>
                <a:gd name="T26" fmla="*/ 35 w 46"/>
                <a:gd name="T27" fmla="*/ 3 h 44"/>
                <a:gd name="T28" fmla="*/ 32 w 46"/>
                <a:gd name="T29" fmla="*/ 4 h 44"/>
                <a:gd name="T30" fmla="*/ 29 w 46"/>
                <a:gd name="T31" fmla="*/ 4 h 44"/>
                <a:gd name="T32" fmla="*/ 27 w 46"/>
                <a:gd name="T33" fmla="*/ 3 h 44"/>
                <a:gd name="T34" fmla="*/ 24 w 46"/>
                <a:gd name="T35" fmla="*/ 1 h 44"/>
                <a:gd name="T36" fmla="*/ 21 w 46"/>
                <a:gd name="T37" fmla="*/ 0 h 44"/>
                <a:gd name="T38" fmla="*/ 16 w 46"/>
                <a:gd name="T39" fmla="*/ 0 h 44"/>
                <a:gd name="T40" fmla="*/ 10 w 46"/>
                <a:gd name="T41" fmla="*/ 3 h 44"/>
                <a:gd name="T42" fmla="*/ 5 w 46"/>
                <a:gd name="T43" fmla="*/ 6 h 44"/>
                <a:gd name="T44" fmla="*/ 3 w 46"/>
                <a:gd name="T45" fmla="*/ 11 h 44"/>
                <a:gd name="T46" fmla="*/ 3 w 46"/>
                <a:gd name="T47" fmla="*/ 15 h 44"/>
                <a:gd name="T48" fmla="*/ 2 w 46"/>
                <a:gd name="T49" fmla="*/ 17 h 44"/>
                <a:gd name="T50" fmla="*/ 0 w 46"/>
                <a:gd name="T51" fmla="*/ 20 h 44"/>
                <a:gd name="T52" fmla="*/ 0 w 46"/>
                <a:gd name="T53" fmla="*/ 25 h 44"/>
                <a:gd name="T54" fmla="*/ 5 w 46"/>
                <a:gd name="T55" fmla="*/ 37 h 44"/>
                <a:gd name="T56" fmla="*/ 5 w 46"/>
                <a:gd name="T57" fmla="*/ 41 h 44"/>
                <a:gd name="T58" fmla="*/ 3 w 46"/>
                <a:gd name="T59" fmla="*/ 41 h 44"/>
                <a:gd name="T60" fmla="*/ 4 w 46"/>
                <a:gd name="T61" fmla="*/ 43 h 44"/>
                <a:gd name="T62" fmla="*/ 8 w 46"/>
                <a:gd name="T63" fmla="*/ 44 h 44"/>
                <a:gd name="T64" fmla="*/ 10 w 46"/>
                <a:gd name="T65" fmla="*/ 42 h 44"/>
                <a:gd name="T66" fmla="*/ 10 w 46"/>
                <a:gd name="T67" fmla="*/ 40 h 44"/>
                <a:gd name="T68" fmla="*/ 11 w 46"/>
                <a:gd name="T69" fmla="*/ 40 h 44"/>
                <a:gd name="T70" fmla="*/ 13 w 46"/>
                <a:gd name="T71" fmla="*/ 38 h 44"/>
                <a:gd name="T72" fmla="*/ 11 w 46"/>
                <a:gd name="T73" fmla="*/ 37 h 44"/>
                <a:gd name="T74" fmla="*/ 10 w 46"/>
                <a:gd name="T75" fmla="*/ 33 h 44"/>
                <a:gd name="T76" fmla="*/ 11 w 46"/>
                <a:gd name="T77" fmla="*/ 28 h 44"/>
                <a:gd name="T78" fmla="*/ 14 w 46"/>
                <a:gd name="T79" fmla="*/ 26 h 44"/>
                <a:gd name="T80" fmla="*/ 17 w 46"/>
                <a:gd name="T81" fmla="*/ 27 h 44"/>
                <a:gd name="T82" fmla="*/ 18 w 46"/>
                <a:gd name="T83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" h="44">
                  <a:moveTo>
                    <a:pt x="19" y="30"/>
                  </a:moveTo>
                  <a:lnTo>
                    <a:pt x="20" y="30"/>
                  </a:lnTo>
                  <a:lnTo>
                    <a:pt x="23" y="29"/>
                  </a:lnTo>
                  <a:lnTo>
                    <a:pt x="25" y="29"/>
                  </a:lnTo>
                  <a:lnTo>
                    <a:pt x="27" y="29"/>
                  </a:lnTo>
                  <a:lnTo>
                    <a:pt x="28" y="28"/>
                  </a:lnTo>
                  <a:lnTo>
                    <a:pt x="31" y="26"/>
                  </a:lnTo>
                  <a:lnTo>
                    <a:pt x="33" y="25"/>
                  </a:lnTo>
                  <a:lnTo>
                    <a:pt x="34" y="22"/>
                  </a:lnTo>
                  <a:lnTo>
                    <a:pt x="36" y="23"/>
                  </a:lnTo>
                  <a:lnTo>
                    <a:pt x="39" y="24"/>
                  </a:lnTo>
                  <a:lnTo>
                    <a:pt x="41" y="23"/>
                  </a:lnTo>
                  <a:lnTo>
                    <a:pt x="43" y="21"/>
                  </a:lnTo>
                  <a:lnTo>
                    <a:pt x="43" y="21"/>
                  </a:lnTo>
                  <a:lnTo>
                    <a:pt x="43" y="20"/>
                  </a:lnTo>
                  <a:lnTo>
                    <a:pt x="44" y="19"/>
                  </a:lnTo>
                  <a:lnTo>
                    <a:pt x="44" y="19"/>
                  </a:lnTo>
                  <a:lnTo>
                    <a:pt x="45" y="17"/>
                  </a:lnTo>
                  <a:lnTo>
                    <a:pt x="46" y="15"/>
                  </a:lnTo>
                  <a:lnTo>
                    <a:pt x="45" y="11"/>
                  </a:lnTo>
                  <a:lnTo>
                    <a:pt x="41" y="7"/>
                  </a:lnTo>
                  <a:lnTo>
                    <a:pt x="40" y="7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8" y="6"/>
                  </a:lnTo>
                  <a:lnTo>
                    <a:pt x="37" y="5"/>
                  </a:lnTo>
                  <a:lnTo>
                    <a:pt x="36" y="4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2" y="4"/>
                  </a:lnTo>
                  <a:lnTo>
                    <a:pt x="30" y="4"/>
                  </a:lnTo>
                  <a:lnTo>
                    <a:pt x="29" y="4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10" y="3"/>
                  </a:lnTo>
                  <a:lnTo>
                    <a:pt x="8" y="4"/>
                  </a:lnTo>
                  <a:lnTo>
                    <a:pt x="5" y="6"/>
                  </a:lnTo>
                  <a:lnTo>
                    <a:pt x="4" y="8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2" y="17"/>
                  </a:lnTo>
                  <a:lnTo>
                    <a:pt x="1" y="19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2" y="31"/>
                  </a:lnTo>
                  <a:lnTo>
                    <a:pt x="5" y="37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4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4" y="43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9" y="43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1" y="40"/>
                  </a:lnTo>
                  <a:lnTo>
                    <a:pt x="13" y="39"/>
                  </a:lnTo>
                  <a:lnTo>
                    <a:pt x="13" y="38"/>
                  </a:lnTo>
                  <a:lnTo>
                    <a:pt x="14" y="38"/>
                  </a:lnTo>
                  <a:lnTo>
                    <a:pt x="11" y="37"/>
                  </a:lnTo>
                  <a:lnTo>
                    <a:pt x="10" y="35"/>
                  </a:lnTo>
                  <a:lnTo>
                    <a:pt x="10" y="33"/>
                  </a:lnTo>
                  <a:lnTo>
                    <a:pt x="10" y="30"/>
                  </a:lnTo>
                  <a:lnTo>
                    <a:pt x="11" y="28"/>
                  </a:lnTo>
                  <a:lnTo>
                    <a:pt x="12" y="26"/>
                  </a:lnTo>
                  <a:lnTo>
                    <a:pt x="14" y="26"/>
                  </a:lnTo>
                  <a:lnTo>
                    <a:pt x="15" y="26"/>
                  </a:lnTo>
                  <a:lnTo>
                    <a:pt x="17" y="27"/>
                  </a:lnTo>
                  <a:lnTo>
                    <a:pt x="18" y="27"/>
                  </a:lnTo>
                  <a:lnTo>
                    <a:pt x="18" y="28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25" name="Freeform 145">
              <a:extLst>
                <a:ext uri="{FF2B5EF4-FFF2-40B4-BE49-F238E27FC236}">
                  <a16:creationId xmlns:a16="http://schemas.microsoft.com/office/drawing/2014/main" id="{F4D47E2D-7CEA-47D6-B4D8-2FDFB9A80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" y="3279"/>
              <a:ext cx="5" cy="5"/>
            </a:xfrm>
            <a:custGeom>
              <a:avLst/>
              <a:gdLst>
                <a:gd name="T0" fmla="*/ 1 w 5"/>
                <a:gd name="T1" fmla="*/ 5 h 5"/>
                <a:gd name="T2" fmla="*/ 2 w 5"/>
                <a:gd name="T3" fmla="*/ 5 h 5"/>
                <a:gd name="T4" fmla="*/ 3 w 5"/>
                <a:gd name="T5" fmla="*/ 5 h 5"/>
                <a:gd name="T6" fmla="*/ 4 w 5"/>
                <a:gd name="T7" fmla="*/ 4 h 5"/>
                <a:gd name="T8" fmla="*/ 4 w 5"/>
                <a:gd name="T9" fmla="*/ 3 h 5"/>
                <a:gd name="T10" fmla="*/ 5 w 5"/>
                <a:gd name="T11" fmla="*/ 2 h 5"/>
                <a:gd name="T12" fmla="*/ 4 w 5"/>
                <a:gd name="T13" fmla="*/ 2 h 5"/>
                <a:gd name="T14" fmla="*/ 4 w 5"/>
                <a:gd name="T15" fmla="*/ 1 h 5"/>
                <a:gd name="T16" fmla="*/ 3 w 5"/>
                <a:gd name="T17" fmla="*/ 0 h 5"/>
                <a:gd name="T18" fmla="*/ 2 w 5"/>
                <a:gd name="T19" fmla="*/ 0 h 5"/>
                <a:gd name="T20" fmla="*/ 1 w 5"/>
                <a:gd name="T21" fmla="*/ 1 h 5"/>
                <a:gd name="T22" fmla="*/ 0 w 5"/>
                <a:gd name="T23" fmla="*/ 1 h 5"/>
                <a:gd name="T24" fmla="*/ 0 w 5"/>
                <a:gd name="T25" fmla="*/ 2 h 5"/>
                <a:gd name="T26" fmla="*/ 0 w 5"/>
                <a:gd name="T27" fmla="*/ 3 h 5"/>
                <a:gd name="T28" fmla="*/ 0 w 5"/>
                <a:gd name="T29" fmla="*/ 4 h 5"/>
                <a:gd name="T30" fmla="*/ 0 w 5"/>
                <a:gd name="T31" fmla="*/ 5 h 5"/>
                <a:gd name="T32" fmla="*/ 1 w 5"/>
                <a:gd name="T3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lnTo>
                    <a:pt x="2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26" name="Freeform 146">
              <a:extLst>
                <a:ext uri="{FF2B5EF4-FFF2-40B4-BE49-F238E27FC236}">
                  <a16:creationId xmlns:a16="http://schemas.microsoft.com/office/drawing/2014/main" id="{4F56AAB4-F0D7-4D35-853C-068BBF51A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" y="3419"/>
              <a:ext cx="60" cy="178"/>
            </a:xfrm>
            <a:custGeom>
              <a:avLst/>
              <a:gdLst>
                <a:gd name="T0" fmla="*/ 8 w 60"/>
                <a:gd name="T1" fmla="*/ 177 h 178"/>
                <a:gd name="T2" fmla="*/ 8 w 60"/>
                <a:gd name="T3" fmla="*/ 171 h 178"/>
                <a:gd name="T4" fmla="*/ 11 w 60"/>
                <a:gd name="T5" fmla="*/ 164 h 178"/>
                <a:gd name="T6" fmla="*/ 14 w 60"/>
                <a:gd name="T7" fmla="*/ 154 h 178"/>
                <a:gd name="T8" fmla="*/ 17 w 60"/>
                <a:gd name="T9" fmla="*/ 141 h 178"/>
                <a:gd name="T10" fmla="*/ 20 w 60"/>
                <a:gd name="T11" fmla="*/ 129 h 178"/>
                <a:gd name="T12" fmla="*/ 20 w 60"/>
                <a:gd name="T13" fmla="*/ 121 h 178"/>
                <a:gd name="T14" fmla="*/ 23 w 60"/>
                <a:gd name="T15" fmla="*/ 114 h 178"/>
                <a:gd name="T16" fmla="*/ 27 w 60"/>
                <a:gd name="T17" fmla="*/ 108 h 178"/>
                <a:gd name="T18" fmla="*/ 31 w 60"/>
                <a:gd name="T19" fmla="*/ 103 h 178"/>
                <a:gd name="T20" fmla="*/ 35 w 60"/>
                <a:gd name="T21" fmla="*/ 99 h 178"/>
                <a:gd name="T22" fmla="*/ 38 w 60"/>
                <a:gd name="T23" fmla="*/ 96 h 178"/>
                <a:gd name="T24" fmla="*/ 39 w 60"/>
                <a:gd name="T25" fmla="*/ 94 h 178"/>
                <a:gd name="T26" fmla="*/ 40 w 60"/>
                <a:gd name="T27" fmla="*/ 92 h 178"/>
                <a:gd name="T28" fmla="*/ 38 w 60"/>
                <a:gd name="T29" fmla="*/ 87 h 178"/>
                <a:gd name="T30" fmla="*/ 27 w 60"/>
                <a:gd name="T31" fmla="*/ 72 h 178"/>
                <a:gd name="T32" fmla="*/ 14 w 60"/>
                <a:gd name="T33" fmla="*/ 50 h 178"/>
                <a:gd name="T34" fmla="*/ 3 w 60"/>
                <a:gd name="T35" fmla="*/ 29 h 178"/>
                <a:gd name="T36" fmla="*/ 0 w 60"/>
                <a:gd name="T37" fmla="*/ 19 h 178"/>
                <a:gd name="T38" fmla="*/ 0 w 60"/>
                <a:gd name="T39" fmla="*/ 12 h 178"/>
                <a:gd name="T40" fmla="*/ 2 w 60"/>
                <a:gd name="T41" fmla="*/ 6 h 178"/>
                <a:gd name="T42" fmla="*/ 6 w 60"/>
                <a:gd name="T43" fmla="*/ 2 h 178"/>
                <a:gd name="T44" fmla="*/ 11 w 60"/>
                <a:gd name="T45" fmla="*/ 0 h 178"/>
                <a:gd name="T46" fmla="*/ 14 w 60"/>
                <a:gd name="T47" fmla="*/ 1 h 178"/>
                <a:gd name="T48" fmla="*/ 18 w 60"/>
                <a:gd name="T49" fmla="*/ 3 h 178"/>
                <a:gd name="T50" fmla="*/ 22 w 60"/>
                <a:gd name="T51" fmla="*/ 6 h 178"/>
                <a:gd name="T52" fmla="*/ 28 w 60"/>
                <a:gd name="T53" fmla="*/ 13 h 178"/>
                <a:gd name="T54" fmla="*/ 37 w 60"/>
                <a:gd name="T55" fmla="*/ 26 h 178"/>
                <a:gd name="T56" fmla="*/ 45 w 60"/>
                <a:gd name="T57" fmla="*/ 42 h 178"/>
                <a:gd name="T58" fmla="*/ 52 w 60"/>
                <a:gd name="T59" fmla="*/ 60 h 178"/>
                <a:gd name="T60" fmla="*/ 56 w 60"/>
                <a:gd name="T61" fmla="*/ 73 h 178"/>
                <a:gd name="T62" fmla="*/ 58 w 60"/>
                <a:gd name="T63" fmla="*/ 82 h 178"/>
                <a:gd name="T64" fmla="*/ 60 w 60"/>
                <a:gd name="T65" fmla="*/ 87 h 178"/>
                <a:gd name="T66" fmla="*/ 60 w 60"/>
                <a:gd name="T67" fmla="*/ 91 h 178"/>
                <a:gd name="T68" fmla="*/ 58 w 60"/>
                <a:gd name="T69" fmla="*/ 96 h 178"/>
                <a:gd name="T70" fmla="*/ 56 w 60"/>
                <a:gd name="T71" fmla="*/ 99 h 178"/>
                <a:gd name="T72" fmla="*/ 52 w 60"/>
                <a:gd name="T73" fmla="*/ 103 h 178"/>
                <a:gd name="T74" fmla="*/ 48 w 60"/>
                <a:gd name="T75" fmla="*/ 108 h 178"/>
                <a:gd name="T76" fmla="*/ 44 w 60"/>
                <a:gd name="T77" fmla="*/ 114 h 178"/>
                <a:gd name="T78" fmla="*/ 40 w 60"/>
                <a:gd name="T79" fmla="*/ 122 h 178"/>
                <a:gd name="T80" fmla="*/ 35 w 60"/>
                <a:gd name="T81" fmla="*/ 131 h 178"/>
                <a:gd name="T82" fmla="*/ 31 w 60"/>
                <a:gd name="T83" fmla="*/ 139 h 178"/>
                <a:gd name="T84" fmla="*/ 30 w 60"/>
                <a:gd name="T85" fmla="*/ 145 h 178"/>
                <a:gd name="T86" fmla="*/ 26 w 60"/>
                <a:gd name="T87" fmla="*/ 153 h 178"/>
                <a:gd name="T88" fmla="*/ 22 w 60"/>
                <a:gd name="T89" fmla="*/ 163 h 178"/>
                <a:gd name="T90" fmla="*/ 19 w 60"/>
                <a:gd name="T91" fmla="*/ 171 h 178"/>
                <a:gd name="T92" fmla="*/ 17 w 60"/>
                <a:gd name="T93" fmla="*/ 175 h 178"/>
                <a:gd name="T94" fmla="*/ 13 w 60"/>
                <a:gd name="T95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" h="178">
                  <a:moveTo>
                    <a:pt x="10" y="178"/>
                  </a:moveTo>
                  <a:lnTo>
                    <a:pt x="8" y="177"/>
                  </a:lnTo>
                  <a:lnTo>
                    <a:pt x="8" y="174"/>
                  </a:lnTo>
                  <a:lnTo>
                    <a:pt x="8" y="171"/>
                  </a:lnTo>
                  <a:lnTo>
                    <a:pt x="9" y="167"/>
                  </a:lnTo>
                  <a:lnTo>
                    <a:pt x="11" y="164"/>
                  </a:lnTo>
                  <a:lnTo>
                    <a:pt x="12" y="160"/>
                  </a:lnTo>
                  <a:lnTo>
                    <a:pt x="14" y="154"/>
                  </a:lnTo>
                  <a:lnTo>
                    <a:pt x="16" y="148"/>
                  </a:lnTo>
                  <a:lnTo>
                    <a:pt x="17" y="141"/>
                  </a:lnTo>
                  <a:lnTo>
                    <a:pt x="19" y="135"/>
                  </a:lnTo>
                  <a:lnTo>
                    <a:pt x="20" y="129"/>
                  </a:lnTo>
                  <a:lnTo>
                    <a:pt x="20" y="125"/>
                  </a:lnTo>
                  <a:lnTo>
                    <a:pt x="20" y="121"/>
                  </a:lnTo>
                  <a:lnTo>
                    <a:pt x="22" y="117"/>
                  </a:lnTo>
                  <a:lnTo>
                    <a:pt x="23" y="114"/>
                  </a:lnTo>
                  <a:lnTo>
                    <a:pt x="26" y="111"/>
                  </a:lnTo>
                  <a:lnTo>
                    <a:pt x="27" y="108"/>
                  </a:lnTo>
                  <a:lnTo>
                    <a:pt x="29" y="106"/>
                  </a:lnTo>
                  <a:lnTo>
                    <a:pt x="31" y="103"/>
                  </a:lnTo>
                  <a:lnTo>
                    <a:pt x="33" y="101"/>
                  </a:lnTo>
                  <a:lnTo>
                    <a:pt x="35" y="99"/>
                  </a:lnTo>
                  <a:lnTo>
                    <a:pt x="37" y="97"/>
                  </a:lnTo>
                  <a:lnTo>
                    <a:pt x="38" y="96"/>
                  </a:lnTo>
                  <a:lnTo>
                    <a:pt x="39" y="95"/>
                  </a:lnTo>
                  <a:lnTo>
                    <a:pt x="39" y="94"/>
                  </a:lnTo>
                  <a:lnTo>
                    <a:pt x="40" y="93"/>
                  </a:lnTo>
                  <a:lnTo>
                    <a:pt x="40" y="92"/>
                  </a:lnTo>
                  <a:lnTo>
                    <a:pt x="40" y="91"/>
                  </a:lnTo>
                  <a:lnTo>
                    <a:pt x="38" y="87"/>
                  </a:lnTo>
                  <a:lnTo>
                    <a:pt x="33" y="81"/>
                  </a:lnTo>
                  <a:lnTo>
                    <a:pt x="27" y="72"/>
                  </a:lnTo>
                  <a:lnTo>
                    <a:pt x="21" y="61"/>
                  </a:lnTo>
                  <a:lnTo>
                    <a:pt x="14" y="50"/>
                  </a:lnTo>
                  <a:lnTo>
                    <a:pt x="8" y="39"/>
                  </a:lnTo>
                  <a:lnTo>
                    <a:pt x="3" y="29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9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7" y="2"/>
                  </a:lnTo>
                  <a:lnTo>
                    <a:pt x="18" y="3"/>
                  </a:lnTo>
                  <a:lnTo>
                    <a:pt x="20" y="5"/>
                  </a:lnTo>
                  <a:lnTo>
                    <a:pt x="22" y="6"/>
                  </a:lnTo>
                  <a:lnTo>
                    <a:pt x="24" y="8"/>
                  </a:lnTo>
                  <a:lnTo>
                    <a:pt x="28" y="13"/>
                  </a:lnTo>
                  <a:lnTo>
                    <a:pt x="32" y="19"/>
                  </a:lnTo>
                  <a:lnTo>
                    <a:pt x="37" y="26"/>
                  </a:lnTo>
                  <a:lnTo>
                    <a:pt x="41" y="34"/>
                  </a:lnTo>
                  <a:lnTo>
                    <a:pt x="45" y="42"/>
                  </a:lnTo>
                  <a:lnTo>
                    <a:pt x="49" y="51"/>
                  </a:lnTo>
                  <a:lnTo>
                    <a:pt x="52" y="60"/>
                  </a:lnTo>
                  <a:lnTo>
                    <a:pt x="55" y="70"/>
                  </a:lnTo>
                  <a:lnTo>
                    <a:pt x="56" y="73"/>
                  </a:lnTo>
                  <a:lnTo>
                    <a:pt x="57" y="77"/>
                  </a:lnTo>
                  <a:lnTo>
                    <a:pt x="58" y="82"/>
                  </a:lnTo>
                  <a:lnTo>
                    <a:pt x="59" y="85"/>
                  </a:lnTo>
                  <a:lnTo>
                    <a:pt x="60" y="87"/>
                  </a:lnTo>
                  <a:lnTo>
                    <a:pt x="60" y="89"/>
                  </a:lnTo>
                  <a:lnTo>
                    <a:pt x="60" y="91"/>
                  </a:lnTo>
                  <a:lnTo>
                    <a:pt x="59" y="94"/>
                  </a:lnTo>
                  <a:lnTo>
                    <a:pt x="58" y="96"/>
                  </a:lnTo>
                  <a:lnTo>
                    <a:pt x="57" y="98"/>
                  </a:lnTo>
                  <a:lnTo>
                    <a:pt x="56" y="99"/>
                  </a:lnTo>
                  <a:lnTo>
                    <a:pt x="54" y="101"/>
                  </a:lnTo>
                  <a:lnTo>
                    <a:pt x="52" y="103"/>
                  </a:lnTo>
                  <a:lnTo>
                    <a:pt x="50" y="105"/>
                  </a:lnTo>
                  <a:lnTo>
                    <a:pt x="48" y="108"/>
                  </a:lnTo>
                  <a:lnTo>
                    <a:pt x="45" y="112"/>
                  </a:lnTo>
                  <a:lnTo>
                    <a:pt x="44" y="114"/>
                  </a:lnTo>
                  <a:lnTo>
                    <a:pt x="42" y="118"/>
                  </a:lnTo>
                  <a:lnTo>
                    <a:pt x="40" y="122"/>
                  </a:lnTo>
                  <a:lnTo>
                    <a:pt x="38" y="127"/>
                  </a:lnTo>
                  <a:lnTo>
                    <a:pt x="35" y="131"/>
                  </a:lnTo>
                  <a:lnTo>
                    <a:pt x="33" y="136"/>
                  </a:lnTo>
                  <a:lnTo>
                    <a:pt x="31" y="139"/>
                  </a:lnTo>
                  <a:lnTo>
                    <a:pt x="31" y="142"/>
                  </a:lnTo>
                  <a:lnTo>
                    <a:pt x="30" y="145"/>
                  </a:lnTo>
                  <a:lnTo>
                    <a:pt x="28" y="149"/>
                  </a:lnTo>
                  <a:lnTo>
                    <a:pt x="26" y="153"/>
                  </a:lnTo>
                  <a:lnTo>
                    <a:pt x="24" y="158"/>
                  </a:lnTo>
                  <a:lnTo>
                    <a:pt x="22" y="163"/>
                  </a:lnTo>
                  <a:lnTo>
                    <a:pt x="21" y="167"/>
                  </a:lnTo>
                  <a:lnTo>
                    <a:pt x="19" y="171"/>
                  </a:lnTo>
                  <a:lnTo>
                    <a:pt x="18" y="173"/>
                  </a:lnTo>
                  <a:lnTo>
                    <a:pt x="17" y="175"/>
                  </a:lnTo>
                  <a:lnTo>
                    <a:pt x="16" y="177"/>
                  </a:lnTo>
                  <a:lnTo>
                    <a:pt x="13" y="178"/>
                  </a:lnTo>
                  <a:lnTo>
                    <a:pt x="10" y="178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27" name="Freeform 147">
              <a:extLst>
                <a:ext uri="{FF2B5EF4-FFF2-40B4-BE49-F238E27FC236}">
                  <a16:creationId xmlns:a16="http://schemas.microsoft.com/office/drawing/2014/main" id="{6E046433-9767-45D1-BCC0-B1BDCB7AA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" y="3433"/>
              <a:ext cx="4" cy="5"/>
            </a:xfrm>
            <a:custGeom>
              <a:avLst/>
              <a:gdLst>
                <a:gd name="T0" fmla="*/ 3 w 4"/>
                <a:gd name="T1" fmla="*/ 5 h 5"/>
                <a:gd name="T2" fmla="*/ 4 w 4"/>
                <a:gd name="T3" fmla="*/ 5 h 5"/>
                <a:gd name="T4" fmla="*/ 4 w 4"/>
                <a:gd name="T5" fmla="*/ 4 h 5"/>
                <a:gd name="T6" fmla="*/ 4 w 4"/>
                <a:gd name="T7" fmla="*/ 3 h 5"/>
                <a:gd name="T8" fmla="*/ 4 w 4"/>
                <a:gd name="T9" fmla="*/ 2 h 5"/>
                <a:gd name="T10" fmla="*/ 4 w 4"/>
                <a:gd name="T11" fmla="*/ 1 h 5"/>
                <a:gd name="T12" fmla="*/ 4 w 4"/>
                <a:gd name="T13" fmla="*/ 0 h 5"/>
                <a:gd name="T14" fmla="*/ 3 w 4"/>
                <a:gd name="T15" fmla="*/ 0 h 5"/>
                <a:gd name="T16" fmla="*/ 2 w 4"/>
                <a:gd name="T17" fmla="*/ 0 h 5"/>
                <a:gd name="T18" fmla="*/ 1 w 4"/>
                <a:gd name="T19" fmla="*/ 1 h 5"/>
                <a:gd name="T20" fmla="*/ 0 w 4"/>
                <a:gd name="T21" fmla="*/ 1 h 5"/>
                <a:gd name="T22" fmla="*/ 0 w 4"/>
                <a:gd name="T23" fmla="*/ 2 h 5"/>
                <a:gd name="T24" fmla="*/ 0 w 4"/>
                <a:gd name="T25" fmla="*/ 3 h 5"/>
                <a:gd name="T26" fmla="*/ 0 w 4"/>
                <a:gd name="T27" fmla="*/ 4 h 5"/>
                <a:gd name="T28" fmla="*/ 1 w 4"/>
                <a:gd name="T29" fmla="*/ 5 h 5"/>
                <a:gd name="T30" fmla="*/ 2 w 4"/>
                <a:gd name="T31" fmla="*/ 5 h 5"/>
                <a:gd name="T32" fmla="*/ 3 w 4"/>
                <a:gd name="T3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5">
                  <a:moveTo>
                    <a:pt x="3" y="5"/>
                  </a:move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5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28" name="Freeform 148">
              <a:extLst>
                <a:ext uri="{FF2B5EF4-FFF2-40B4-BE49-F238E27FC236}">
                  <a16:creationId xmlns:a16="http://schemas.microsoft.com/office/drawing/2014/main" id="{7F977FB3-8800-4405-BF03-37666EF84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" y="3587"/>
              <a:ext cx="4" cy="5"/>
            </a:xfrm>
            <a:custGeom>
              <a:avLst/>
              <a:gdLst>
                <a:gd name="T0" fmla="*/ 3 w 4"/>
                <a:gd name="T1" fmla="*/ 5 h 5"/>
                <a:gd name="T2" fmla="*/ 4 w 4"/>
                <a:gd name="T3" fmla="*/ 5 h 5"/>
                <a:gd name="T4" fmla="*/ 4 w 4"/>
                <a:gd name="T5" fmla="*/ 4 h 5"/>
                <a:gd name="T6" fmla="*/ 4 w 4"/>
                <a:gd name="T7" fmla="*/ 3 h 5"/>
                <a:gd name="T8" fmla="*/ 4 w 4"/>
                <a:gd name="T9" fmla="*/ 2 h 5"/>
                <a:gd name="T10" fmla="*/ 4 w 4"/>
                <a:gd name="T11" fmla="*/ 1 h 5"/>
                <a:gd name="T12" fmla="*/ 3 w 4"/>
                <a:gd name="T13" fmla="*/ 1 h 5"/>
                <a:gd name="T14" fmla="*/ 2 w 4"/>
                <a:gd name="T15" fmla="*/ 0 h 5"/>
                <a:gd name="T16" fmla="*/ 1 w 4"/>
                <a:gd name="T17" fmla="*/ 0 h 5"/>
                <a:gd name="T18" fmla="*/ 1 w 4"/>
                <a:gd name="T19" fmla="*/ 1 h 5"/>
                <a:gd name="T20" fmla="*/ 0 w 4"/>
                <a:gd name="T21" fmla="*/ 1 h 5"/>
                <a:gd name="T22" fmla="*/ 0 w 4"/>
                <a:gd name="T23" fmla="*/ 2 h 5"/>
                <a:gd name="T24" fmla="*/ 0 w 4"/>
                <a:gd name="T25" fmla="*/ 3 h 5"/>
                <a:gd name="T26" fmla="*/ 0 w 4"/>
                <a:gd name="T27" fmla="*/ 4 h 5"/>
                <a:gd name="T28" fmla="*/ 1 w 4"/>
                <a:gd name="T29" fmla="*/ 5 h 5"/>
                <a:gd name="T30" fmla="*/ 1 w 4"/>
                <a:gd name="T31" fmla="*/ 5 h 5"/>
                <a:gd name="T32" fmla="*/ 3 w 4"/>
                <a:gd name="T3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5">
                  <a:moveTo>
                    <a:pt x="3" y="5"/>
                  </a:move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29" name="Freeform 149">
              <a:extLst>
                <a:ext uri="{FF2B5EF4-FFF2-40B4-BE49-F238E27FC236}">
                  <a16:creationId xmlns:a16="http://schemas.microsoft.com/office/drawing/2014/main" id="{0C25C7DC-AEF6-4D68-916B-E45860287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" y="3583"/>
              <a:ext cx="36" cy="28"/>
            </a:xfrm>
            <a:custGeom>
              <a:avLst/>
              <a:gdLst>
                <a:gd name="T0" fmla="*/ 8 w 36"/>
                <a:gd name="T1" fmla="*/ 0 h 28"/>
                <a:gd name="T2" fmla="*/ 7 w 36"/>
                <a:gd name="T3" fmla="*/ 0 h 28"/>
                <a:gd name="T4" fmla="*/ 6 w 36"/>
                <a:gd name="T5" fmla="*/ 2 h 28"/>
                <a:gd name="T6" fmla="*/ 4 w 36"/>
                <a:gd name="T7" fmla="*/ 5 h 28"/>
                <a:gd name="T8" fmla="*/ 3 w 36"/>
                <a:gd name="T9" fmla="*/ 7 h 28"/>
                <a:gd name="T10" fmla="*/ 3 w 36"/>
                <a:gd name="T11" fmla="*/ 9 h 28"/>
                <a:gd name="T12" fmla="*/ 2 w 36"/>
                <a:gd name="T13" fmla="*/ 11 h 28"/>
                <a:gd name="T14" fmla="*/ 1 w 36"/>
                <a:gd name="T15" fmla="*/ 13 h 28"/>
                <a:gd name="T16" fmla="*/ 0 w 36"/>
                <a:gd name="T17" fmla="*/ 14 h 28"/>
                <a:gd name="T18" fmla="*/ 1 w 36"/>
                <a:gd name="T19" fmla="*/ 15 h 28"/>
                <a:gd name="T20" fmla="*/ 3 w 36"/>
                <a:gd name="T21" fmla="*/ 16 h 28"/>
                <a:gd name="T22" fmla="*/ 5 w 36"/>
                <a:gd name="T23" fmla="*/ 18 h 28"/>
                <a:gd name="T24" fmla="*/ 7 w 36"/>
                <a:gd name="T25" fmla="*/ 18 h 28"/>
                <a:gd name="T26" fmla="*/ 8 w 36"/>
                <a:gd name="T27" fmla="*/ 19 h 28"/>
                <a:gd name="T28" fmla="*/ 10 w 36"/>
                <a:gd name="T29" fmla="*/ 19 h 28"/>
                <a:gd name="T30" fmla="*/ 11 w 36"/>
                <a:gd name="T31" fmla="*/ 20 h 28"/>
                <a:gd name="T32" fmla="*/ 13 w 36"/>
                <a:gd name="T33" fmla="*/ 21 h 28"/>
                <a:gd name="T34" fmla="*/ 15 w 36"/>
                <a:gd name="T35" fmla="*/ 22 h 28"/>
                <a:gd name="T36" fmla="*/ 17 w 36"/>
                <a:gd name="T37" fmla="*/ 23 h 28"/>
                <a:gd name="T38" fmla="*/ 19 w 36"/>
                <a:gd name="T39" fmla="*/ 25 h 28"/>
                <a:gd name="T40" fmla="*/ 21 w 36"/>
                <a:gd name="T41" fmla="*/ 27 h 28"/>
                <a:gd name="T42" fmla="*/ 22 w 36"/>
                <a:gd name="T43" fmla="*/ 28 h 28"/>
                <a:gd name="T44" fmla="*/ 22 w 36"/>
                <a:gd name="T45" fmla="*/ 28 h 28"/>
                <a:gd name="T46" fmla="*/ 23 w 36"/>
                <a:gd name="T47" fmla="*/ 28 h 28"/>
                <a:gd name="T48" fmla="*/ 24 w 36"/>
                <a:gd name="T49" fmla="*/ 28 h 28"/>
                <a:gd name="T50" fmla="*/ 25 w 36"/>
                <a:gd name="T51" fmla="*/ 28 h 28"/>
                <a:gd name="T52" fmla="*/ 26 w 36"/>
                <a:gd name="T53" fmla="*/ 28 h 28"/>
                <a:gd name="T54" fmla="*/ 27 w 36"/>
                <a:gd name="T55" fmla="*/ 28 h 28"/>
                <a:gd name="T56" fmla="*/ 29 w 36"/>
                <a:gd name="T57" fmla="*/ 28 h 28"/>
                <a:gd name="T58" fmla="*/ 30 w 36"/>
                <a:gd name="T59" fmla="*/ 28 h 28"/>
                <a:gd name="T60" fmla="*/ 32 w 36"/>
                <a:gd name="T61" fmla="*/ 28 h 28"/>
                <a:gd name="T62" fmla="*/ 33 w 36"/>
                <a:gd name="T63" fmla="*/ 28 h 28"/>
                <a:gd name="T64" fmla="*/ 34 w 36"/>
                <a:gd name="T65" fmla="*/ 28 h 28"/>
                <a:gd name="T66" fmla="*/ 35 w 36"/>
                <a:gd name="T67" fmla="*/ 28 h 28"/>
                <a:gd name="T68" fmla="*/ 36 w 36"/>
                <a:gd name="T69" fmla="*/ 27 h 28"/>
                <a:gd name="T70" fmla="*/ 36 w 36"/>
                <a:gd name="T71" fmla="*/ 26 h 28"/>
                <a:gd name="T72" fmla="*/ 36 w 36"/>
                <a:gd name="T73" fmla="*/ 26 h 28"/>
                <a:gd name="T74" fmla="*/ 35 w 36"/>
                <a:gd name="T75" fmla="*/ 25 h 28"/>
                <a:gd name="T76" fmla="*/ 34 w 36"/>
                <a:gd name="T77" fmla="*/ 24 h 28"/>
                <a:gd name="T78" fmla="*/ 32 w 36"/>
                <a:gd name="T79" fmla="*/ 23 h 28"/>
                <a:gd name="T80" fmla="*/ 29 w 36"/>
                <a:gd name="T81" fmla="*/ 23 h 28"/>
                <a:gd name="T82" fmla="*/ 27 w 36"/>
                <a:gd name="T83" fmla="*/ 20 h 28"/>
                <a:gd name="T84" fmla="*/ 24 w 36"/>
                <a:gd name="T85" fmla="*/ 17 h 28"/>
                <a:gd name="T86" fmla="*/ 21 w 36"/>
                <a:gd name="T87" fmla="*/ 13 h 28"/>
                <a:gd name="T88" fmla="*/ 17 w 36"/>
                <a:gd name="T89" fmla="*/ 9 h 28"/>
                <a:gd name="T90" fmla="*/ 14 w 36"/>
                <a:gd name="T91" fmla="*/ 5 h 28"/>
                <a:gd name="T92" fmla="*/ 11 w 36"/>
                <a:gd name="T93" fmla="*/ 3 h 28"/>
                <a:gd name="T94" fmla="*/ 9 w 36"/>
                <a:gd name="T95" fmla="*/ 0 h 28"/>
                <a:gd name="T96" fmla="*/ 8 w 36"/>
                <a:gd name="T9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" h="28">
                  <a:moveTo>
                    <a:pt x="8" y="0"/>
                  </a:moveTo>
                  <a:lnTo>
                    <a:pt x="7" y="0"/>
                  </a:lnTo>
                  <a:lnTo>
                    <a:pt x="6" y="2"/>
                  </a:lnTo>
                  <a:lnTo>
                    <a:pt x="4" y="5"/>
                  </a:lnTo>
                  <a:lnTo>
                    <a:pt x="3" y="7"/>
                  </a:lnTo>
                  <a:lnTo>
                    <a:pt x="3" y="9"/>
                  </a:lnTo>
                  <a:lnTo>
                    <a:pt x="2" y="11"/>
                  </a:lnTo>
                  <a:lnTo>
                    <a:pt x="1" y="13"/>
                  </a:lnTo>
                  <a:lnTo>
                    <a:pt x="0" y="14"/>
                  </a:lnTo>
                  <a:lnTo>
                    <a:pt x="1" y="15"/>
                  </a:lnTo>
                  <a:lnTo>
                    <a:pt x="3" y="16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0" y="19"/>
                  </a:lnTo>
                  <a:lnTo>
                    <a:pt x="11" y="20"/>
                  </a:lnTo>
                  <a:lnTo>
                    <a:pt x="13" y="21"/>
                  </a:lnTo>
                  <a:lnTo>
                    <a:pt x="15" y="22"/>
                  </a:lnTo>
                  <a:lnTo>
                    <a:pt x="17" y="23"/>
                  </a:lnTo>
                  <a:lnTo>
                    <a:pt x="19" y="25"/>
                  </a:lnTo>
                  <a:lnTo>
                    <a:pt x="21" y="27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23" y="28"/>
                  </a:lnTo>
                  <a:lnTo>
                    <a:pt x="24" y="28"/>
                  </a:lnTo>
                  <a:lnTo>
                    <a:pt x="25" y="28"/>
                  </a:lnTo>
                  <a:lnTo>
                    <a:pt x="26" y="28"/>
                  </a:lnTo>
                  <a:lnTo>
                    <a:pt x="27" y="28"/>
                  </a:lnTo>
                  <a:lnTo>
                    <a:pt x="29" y="28"/>
                  </a:lnTo>
                  <a:lnTo>
                    <a:pt x="30" y="28"/>
                  </a:lnTo>
                  <a:lnTo>
                    <a:pt x="32" y="28"/>
                  </a:lnTo>
                  <a:lnTo>
                    <a:pt x="33" y="28"/>
                  </a:lnTo>
                  <a:lnTo>
                    <a:pt x="34" y="28"/>
                  </a:lnTo>
                  <a:lnTo>
                    <a:pt x="35" y="28"/>
                  </a:lnTo>
                  <a:lnTo>
                    <a:pt x="36" y="27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5" y="25"/>
                  </a:lnTo>
                  <a:lnTo>
                    <a:pt x="34" y="24"/>
                  </a:lnTo>
                  <a:lnTo>
                    <a:pt x="32" y="23"/>
                  </a:lnTo>
                  <a:lnTo>
                    <a:pt x="29" y="23"/>
                  </a:lnTo>
                  <a:lnTo>
                    <a:pt x="27" y="20"/>
                  </a:lnTo>
                  <a:lnTo>
                    <a:pt x="24" y="17"/>
                  </a:lnTo>
                  <a:lnTo>
                    <a:pt x="21" y="13"/>
                  </a:lnTo>
                  <a:lnTo>
                    <a:pt x="17" y="9"/>
                  </a:lnTo>
                  <a:lnTo>
                    <a:pt x="14" y="5"/>
                  </a:lnTo>
                  <a:lnTo>
                    <a:pt x="11" y="3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30" name="Freeform 150">
              <a:extLst>
                <a:ext uri="{FF2B5EF4-FFF2-40B4-BE49-F238E27FC236}">
                  <a16:creationId xmlns:a16="http://schemas.microsoft.com/office/drawing/2014/main" id="{CDA17914-9096-4BFE-AF75-02AC45375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" y="3587"/>
              <a:ext cx="5" cy="5"/>
            </a:xfrm>
            <a:custGeom>
              <a:avLst/>
              <a:gdLst>
                <a:gd name="T0" fmla="*/ 2 w 5"/>
                <a:gd name="T1" fmla="*/ 5 h 5"/>
                <a:gd name="T2" fmla="*/ 3 w 5"/>
                <a:gd name="T3" fmla="*/ 5 h 5"/>
                <a:gd name="T4" fmla="*/ 4 w 5"/>
                <a:gd name="T5" fmla="*/ 4 h 5"/>
                <a:gd name="T6" fmla="*/ 4 w 5"/>
                <a:gd name="T7" fmla="*/ 3 h 5"/>
                <a:gd name="T8" fmla="*/ 5 w 5"/>
                <a:gd name="T9" fmla="*/ 2 h 5"/>
                <a:gd name="T10" fmla="*/ 4 w 5"/>
                <a:gd name="T11" fmla="*/ 1 h 5"/>
                <a:gd name="T12" fmla="*/ 4 w 5"/>
                <a:gd name="T13" fmla="*/ 1 h 5"/>
                <a:gd name="T14" fmla="*/ 3 w 5"/>
                <a:gd name="T15" fmla="*/ 0 h 5"/>
                <a:gd name="T16" fmla="*/ 2 w 5"/>
                <a:gd name="T17" fmla="*/ 0 h 5"/>
                <a:gd name="T18" fmla="*/ 1 w 5"/>
                <a:gd name="T19" fmla="*/ 0 h 5"/>
                <a:gd name="T20" fmla="*/ 0 w 5"/>
                <a:gd name="T21" fmla="*/ 1 h 5"/>
                <a:gd name="T22" fmla="*/ 0 w 5"/>
                <a:gd name="T23" fmla="*/ 1 h 5"/>
                <a:gd name="T24" fmla="*/ 0 w 5"/>
                <a:gd name="T25" fmla="*/ 2 h 5"/>
                <a:gd name="T26" fmla="*/ 0 w 5"/>
                <a:gd name="T27" fmla="*/ 3 h 5"/>
                <a:gd name="T28" fmla="*/ 0 w 5"/>
                <a:gd name="T29" fmla="*/ 4 h 5"/>
                <a:gd name="T30" fmla="*/ 1 w 5"/>
                <a:gd name="T31" fmla="*/ 5 h 5"/>
                <a:gd name="T32" fmla="*/ 2 w 5"/>
                <a:gd name="T3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3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31" name="Freeform 151">
              <a:extLst>
                <a:ext uri="{FF2B5EF4-FFF2-40B4-BE49-F238E27FC236}">
                  <a16:creationId xmlns:a16="http://schemas.microsoft.com/office/drawing/2014/main" id="{3CFD5C37-9340-4E06-9E60-AFC8B1A5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" y="3588"/>
              <a:ext cx="38" cy="24"/>
            </a:xfrm>
            <a:custGeom>
              <a:avLst/>
              <a:gdLst>
                <a:gd name="T0" fmla="*/ 4 w 38"/>
                <a:gd name="T1" fmla="*/ 0 h 24"/>
                <a:gd name="T2" fmla="*/ 3 w 38"/>
                <a:gd name="T3" fmla="*/ 1 h 24"/>
                <a:gd name="T4" fmla="*/ 2 w 38"/>
                <a:gd name="T5" fmla="*/ 3 h 24"/>
                <a:gd name="T6" fmla="*/ 0 w 38"/>
                <a:gd name="T7" fmla="*/ 5 h 24"/>
                <a:gd name="T8" fmla="*/ 0 w 38"/>
                <a:gd name="T9" fmla="*/ 8 h 24"/>
                <a:gd name="T10" fmla="*/ 0 w 38"/>
                <a:gd name="T11" fmla="*/ 10 h 24"/>
                <a:gd name="T12" fmla="*/ 1 w 38"/>
                <a:gd name="T13" fmla="*/ 13 h 24"/>
                <a:gd name="T14" fmla="*/ 3 w 38"/>
                <a:gd name="T15" fmla="*/ 17 h 24"/>
                <a:gd name="T16" fmla="*/ 4 w 38"/>
                <a:gd name="T17" fmla="*/ 22 h 24"/>
                <a:gd name="T18" fmla="*/ 4 w 38"/>
                <a:gd name="T19" fmla="*/ 22 h 24"/>
                <a:gd name="T20" fmla="*/ 5 w 38"/>
                <a:gd name="T21" fmla="*/ 22 h 24"/>
                <a:gd name="T22" fmla="*/ 5 w 38"/>
                <a:gd name="T23" fmla="*/ 22 h 24"/>
                <a:gd name="T24" fmla="*/ 6 w 38"/>
                <a:gd name="T25" fmla="*/ 22 h 24"/>
                <a:gd name="T26" fmla="*/ 6 w 38"/>
                <a:gd name="T27" fmla="*/ 20 h 24"/>
                <a:gd name="T28" fmla="*/ 6 w 38"/>
                <a:gd name="T29" fmla="*/ 17 h 24"/>
                <a:gd name="T30" fmla="*/ 7 w 38"/>
                <a:gd name="T31" fmla="*/ 16 h 24"/>
                <a:gd name="T32" fmla="*/ 9 w 38"/>
                <a:gd name="T33" fmla="*/ 14 h 24"/>
                <a:gd name="T34" fmla="*/ 11 w 38"/>
                <a:gd name="T35" fmla="*/ 16 h 24"/>
                <a:gd name="T36" fmla="*/ 14 w 38"/>
                <a:gd name="T37" fmla="*/ 17 h 24"/>
                <a:gd name="T38" fmla="*/ 16 w 38"/>
                <a:gd name="T39" fmla="*/ 19 h 24"/>
                <a:gd name="T40" fmla="*/ 18 w 38"/>
                <a:gd name="T41" fmla="*/ 20 h 24"/>
                <a:gd name="T42" fmla="*/ 19 w 38"/>
                <a:gd name="T43" fmla="*/ 22 h 24"/>
                <a:gd name="T44" fmla="*/ 21 w 38"/>
                <a:gd name="T45" fmla="*/ 23 h 24"/>
                <a:gd name="T46" fmla="*/ 22 w 38"/>
                <a:gd name="T47" fmla="*/ 24 h 24"/>
                <a:gd name="T48" fmla="*/ 22 w 38"/>
                <a:gd name="T49" fmla="*/ 24 h 24"/>
                <a:gd name="T50" fmla="*/ 24 w 38"/>
                <a:gd name="T51" fmla="*/ 24 h 24"/>
                <a:gd name="T52" fmla="*/ 25 w 38"/>
                <a:gd name="T53" fmla="*/ 24 h 24"/>
                <a:gd name="T54" fmla="*/ 27 w 38"/>
                <a:gd name="T55" fmla="*/ 24 h 24"/>
                <a:gd name="T56" fmla="*/ 29 w 38"/>
                <a:gd name="T57" fmla="*/ 24 h 24"/>
                <a:gd name="T58" fmla="*/ 31 w 38"/>
                <a:gd name="T59" fmla="*/ 24 h 24"/>
                <a:gd name="T60" fmla="*/ 33 w 38"/>
                <a:gd name="T61" fmla="*/ 24 h 24"/>
                <a:gd name="T62" fmla="*/ 35 w 38"/>
                <a:gd name="T63" fmla="*/ 24 h 24"/>
                <a:gd name="T64" fmla="*/ 36 w 38"/>
                <a:gd name="T65" fmla="*/ 24 h 24"/>
                <a:gd name="T66" fmla="*/ 37 w 38"/>
                <a:gd name="T67" fmla="*/ 23 h 24"/>
                <a:gd name="T68" fmla="*/ 38 w 38"/>
                <a:gd name="T69" fmla="*/ 22 h 24"/>
                <a:gd name="T70" fmla="*/ 38 w 38"/>
                <a:gd name="T71" fmla="*/ 21 h 24"/>
                <a:gd name="T72" fmla="*/ 37 w 38"/>
                <a:gd name="T73" fmla="*/ 20 h 24"/>
                <a:gd name="T74" fmla="*/ 36 w 38"/>
                <a:gd name="T75" fmla="*/ 19 h 24"/>
                <a:gd name="T76" fmla="*/ 33 w 38"/>
                <a:gd name="T77" fmla="*/ 18 h 24"/>
                <a:gd name="T78" fmla="*/ 31 w 38"/>
                <a:gd name="T79" fmla="*/ 18 h 24"/>
                <a:gd name="T80" fmla="*/ 30 w 38"/>
                <a:gd name="T81" fmla="*/ 17 h 24"/>
                <a:gd name="T82" fmla="*/ 28 w 38"/>
                <a:gd name="T83" fmla="*/ 18 h 24"/>
                <a:gd name="T84" fmla="*/ 26 w 38"/>
                <a:gd name="T85" fmla="*/ 18 h 24"/>
                <a:gd name="T86" fmla="*/ 24 w 38"/>
                <a:gd name="T87" fmla="*/ 18 h 24"/>
                <a:gd name="T88" fmla="*/ 21 w 38"/>
                <a:gd name="T89" fmla="*/ 16 h 24"/>
                <a:gd name="T90" fmla="*/ 19 w 38"/>
                <a:gd name="T91" fmla="*/ 15 h 24"/>
                <a:gd name="T92" fmla="*/ 17 w 38"/>
                <a:gd name="T93" fmla="*/ 13 h 24"/>
                <a:gd name="T94" fmla="*/ 14 w 38"/>
                <a:gd name="T95" fmla="*/ 12 h 24"/>
                <a:gd name="T96" fmla="*/ 12 w 38"/>
                <a:gd name="T97" fmla="*/ 10 h 24"/>
                <a:gd name="T98" fmla="*/ 9 w 38"/>
                <a:gd name="T99" fmla="*/ 8 h 24"/>
                <a:gd name="T100" fmla="*/ 7 w 38"/>
                <a:gd name="T101" fmla="*/ 6 h 24"/>
                <a:gd name="T102" fmla="*/ 6 w 38"/>
                <a:gd name="T103" fmla="*/ 5 h 24"/>
                <a:gd name="T104" fmla="*/ 5 w 38"/>
                <a:gd name="T105" fmla="*/ 4 h 24"/>
                <a:gd name="T106" fmla="*/ 5 w 38"/>
                <a:gd name="T107" fmla="*/ 3 h 24"/>
                <a:gd name="T108" fmla="*/ 4 w 38"/>
                <a:gd name="T109" fmla="*/ 1 h 24"/>
                <a:gd name="T110" fmla="*/ 4 w 38"/>
                <a:gd name="T111" fmla="*/ 1 h 24"/>
                <a:gd name="T112" fmla="*/ 5 w 38"/>
                <a:gd name="T113" fmla="*/ 0 h 24"/>
                <a:gd name="T114" fmla="*/ 4 w 38"/>
                <a:gd name="T1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" h="24">
                  <a:moveTo>
                    <a:pt x="4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3" y="17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7"/>
                  </a:lnTo>
                  <a:lnTo>
                    <a:pt x="7" y="16"/>
                  </a:lnTo>
                  <a:lnTo>
                    <a:pt x="9" y="14"/>
                  </a:lnTo>
                  <a:lnTo>
                    <a:pt x="11" y="16"/>
                  </a:lnTo>
                  <a:lnTo>
                    <a:pt x="14" y="17"/>
                  </a:lnTo>
                  <a:lnTo>
                    <a:pt x="16" y="19"/>
                  </a:lnTo>
                  <a:lnTo>
                    <a:pt x="18" y="20"/>
                  </a:lnTo>
                  <a:lnTo>
                    <a:pt x="19" y="22"/>
                  </a:lnTo>
                  <a:lnTo>
                    <a:pt x="21" y="23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24" y="24"/>
                  </a:lnTo>
                  <a:lnTo>
                    <a:pt x="25" y="24"/>
                  </a:lnTo>
                  <a:lnTo>
                    <a:pt x="27" y="24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33" y="24"/>
                  </a:lnTo>
                  <a:lnTo>
                    <a:pt x="35" y="24"/>
                  </a:lnTo>
                  <a:lnTo>
                    <a:pt x="36" y="24"/>
                  </a:lnTo>
                  <a:lnTo>
                    <a:pt x="37" y="23"/>
                  </a:lnTo>
                  <a:lnTo>
                    <a:pt x="38" y="22"/>
                  </a:lnTo>
                  <a:lnTo>
                    <a:pt x="38" y="21"/>
                  </a:lnTo>
                  <a:lnTo>
                    <a:pt x="37" y="20"/>
                  </a:lnTo>
                  <a:lnTo>
                    <a:pt x="36" y="19"/>
                  </a:lnTo>
                  <a:lnTo>
                    <a:pt x="33" y="18"/>
                  </a:lnTo>
                  <a:lnTo>
                    <a:pt x="31" y="18"/>
                  </a:lnTo>
                  <a:lnTo>
                    <a:pt x="30" y="17"/>
                  </a:lnTo>
                  <a:lnTo>
                    <a:pt x="28" y="18"/>
                  </a:lnTo>
                  <a:lnTo>
                    <a:pt x="26" y="18"/>
                  </a:lnTo>
                  <a:lnTo>
                    <a:pt x="24" y="18"/>
                  </a:lnTo>
                  <a:lnTo>
                    <a:pt x="21" y="16"/>
                  </a:lnTo>
                  <a:lnTo>
                    <a:pt x="19" y="15"/>
                  </a:lnTo>
                  <a:lnTo>
                    <a:pt x="17" y="13"/>
                  </a:lnTo>
                  <a:lnTo>
                    <a:pt x="14" y="12"/>
                  </a:lnTo>
                  <a:lnTo>
                    <a:pt x="12" y="10"/>
                  </a:lnTo>
                  <a:lnTo>
                    <a:pt x="9" y="8"/>
                  </a:lnTo>
                  <a:lnTo>
                    <a:pt x="7" y="6"/>
                  </a:lnTo>
                  <a:lnTo>
                    <a:pt x="6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66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32" name="Freeform 152">
              <a:extLst>
                <a:ext uri="{FF2B5EF4-FFF2-40B4-BE49-F238E27FC236}">
                  <a16:creationId xmlns:a16="http://schemas.microsoft.com/office/drawing/2014/main" id="{32CB3222-E6A1-4732-9170-9FC2E3F30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" y="3422"/>
              <a:ext cx="156" cy="96"/>
            </a:xfrm>
            <a:custGeom>
              <a:avLst/>
              <a:gdLst>
                <a:gd name="T0" fmla="*/ 0 w 156"/>
                <a:gd name="T1" fmla="*/ 90 h 96"/>
                <a:gd name="T2" fmla="*/ 1 w 156"/>
                <a:gd name="T3" fmla="*/ 89 h 96"/>
                <a:gd name="T4" fmla="*/ 3 w 156"/>
                <a:gd name="T5" fmla="*/ 87 h 96"/>
                <a:gd name="T6" fmla="*/ 7 w 156"/>
                <a:gd name="T7" fmla="*/ 86 h 96"/>
                <a:gd name="T8" fmla="*/ 12 w 156"/>
                <a:gd name="T9" fmla="*/ 85 h 96"/>
                <a:gd name="T10" fmla="*/ 22 w 156"/>
                <a:gd name="T11" fmla="*/ 83 h 96"/>
                <a:gd name="T12" fmla="*/ 35 w 156"/>
                <a:gd name="T13" fmla="*/ 80 h 96"/>
                <a:gd name="T14" fmla="*/ 46 w 156"/>
                <a:gd name="T15" fmla="*/ 76 h 96"/>
                <a:gd name="T16" fmla="*/ 53 w 156"/>
                <a:gd name="T17" fmla="*/ 73 h 96"/>
                <a:gd name="T18" fmla="*/ 56 w 156"/>
                <a:gd name="T19" fmla="*/ 72 h 96"/>
                <a:gd name="T20" fmla="*/ 60 w 156"/>
                <a:gd name="T21" fmla="*/ 72 h 96"/>
                <a:gd name="T22" fmla="*/ 64 w 156"/>
                <a:gd name="T23" fmla="*/ 72 h 96"/>
                <a:gd name="T24" fmla="*/ 69 w 156"/>
                <a:gd name="T25" fmla="*/ 73 h 96"/>
                <a:gd name="T26" fmla="*/ 75 w 156"/>
                <a:gd name="T27" fmla="*/ 74 h 96"/>
                <a:gd name="T28" fmla="*/ 81 w 156"/>
                <a:gd name="T29" fmla="*/ 75 h 96"/>
                <a:gd name="T30" fmla="*/ 85 w 156"/>
                <a:gd name="T31" fmla="*/ 76 h 96"/>
                <a:gd name="T32" fmla="*/ 87 w 156"/>
                <a:gd name="T33" fmla="*/ 76 h 96"/>
                <a:gd name="T34" fmla="*/ 89 w 156"/>
                <a:gd name="T35" fmla="*/ 75 h 96"/>
                <a:gd name="T36" fmla="*/ 92 w 156"/>
                <a:gd name="T37" fmla="*/ 71 h 96"/>
                <a:gd name="T38" fmla="*/ 101 w 156"/>
                <a:gd name="T39" fmla="*/ 55 h 96"/>
                <a:gd name="T40" fmla="*/ 113 w 156"/>
                <a:gd name="T41" fmla="*/ 32 h 96"/>
                <a:gd name="T42" fmla="*/ 126 w 156"/>
                <a:gd name="T43" fmla="*/ 13 h 96"/>
                <a:gd name="T44" fmla="*/ 134 w 156"/>
                <a:gd name="T45" fmla="*/ 4 h 96"/>
                <a:gd name="T46" fmla="*/ 139 w 156"/>
                <a:gd name="T47" fmla="*/ 1 h 96"/>
                <a:gd name="T48" fmla="*/ 146 w 156"/>
                <a:gd name="T49" fmla="*/ 0 h 96"/>
                <a:gd name="T50" fmla="*/ 152 w 156"/>
                <a:gd name="T51" fmla="*/ 2 h 96"/>
                <a:gd name="T52" fmla="*/ 156 w 156"/>
                <a:gd name="T53" fmla="*/ 7 h 96"/>
                <a:gd name="T54" fmla="*/ 156 w 156"/>
                <a:gd name="T55" fmla="*/ 15 h 96"/>
                <a:gd name="T56" fmla="*/ 153 w 156"/>
                <a:gd name="T57" fmla="*/ 26 h 96"/>
                <a:gd name="T58" fmla="*/ 146 w 156"/>
                <a:gd name="T59" fmla="*/ 40 h 96"/>
                <a:gd name="T60" fmla="*/ 135 w 156"/>
                <a:gd name="T61" fmla="*/ 56 h 96"/>
                <a:gd name="T62" fmla="*/ 123 w 156"/>
                <a:gd name="T63" fmla="*/ 71 h 96"/>
                <a:gd name="T64" fmla="*/ 115 w 156"/>
                <a:gd name="T65" fmla="*/ 79 h 96"/>
                <a:gd name="T66" fmla="*/ 112 w 156"/>
                <a:gd name="T67" fmla="*/ 82 h 96"/>
                <a:gd name="T68" fmla="*/ 108 w 156"/>
                <a:gd name="T69" fmla="*/ 85 h 96"/>
                <a:gd name="T70" fmla="*/ 106 w 156"/>
                <a:gd name="T71" fmla="*/ 87 h 96"/>
                <a:gd name="T72" fmla="*/ 104 w 156"/>
                <a:gd name="T73" fmla="*/ 90 h 96"/>
                <a:gd name="T74" fmla="*/ 100 w 156"/>
                <a:gd name="T75" fmla="*/ 93 h 96"/>
                <a:gd name="T76" fmla="*/ 95 w 156"/>
                <a:gd name="T77" fmla="*/ 94 h 96"/>
                <a:gd name="T78" fmla="*/ 91 w 156"/>
                <a:gd name="T79" fmla="*/ 93 h 96"/>
                <a:gd name="T80" fmla="*/ 85 w 156"/>
                <a:gd name="T81" fmla="*/ 91 h 96"/>
                <a:gd name="T82" fmla="*/ 79 w 156"/>
                <a:gd name="T83" fmla="*/ 90 h 96"/>
                <a:gd name="T84" fmla="*/ 72 w 156"/>
                <a:gd name="T85" fmla="*/ 90 h 96"/>
                <a:gd name="T86" fmla="*/ 63 w 156"/>
                <a:gd name="T87" fmla="*/ 91 h 96"/>
                <a:gd name="T88" fmla="*/ 53 w 156"/>
                <a:gd name="T89" fmla="*/ 91 h 96"/>
                <a:gd name="T90" fmla="*/ 44 w 156"/>
                <a:gd name="T91" fmla="*/ 91 h 96"/>
                <a:gd name="T92" fmla="*/ 38 w 156"/>
                <a:gd name="T93" fmla="*/ 92 h 96"/>
                <a:gd name="T94" fmla="*/ 29 w 156"/>
                <a:gd name="T95" fmla="*/ 93 h 96"/>
                <a:gd name="T96" fmla="*/ 19 w 156"/>
                <a:gd name="T97" fmla="*/ 95 h 96"/>
                <a:gd name="T98" fmla="*/ 10 w 156"/>
                <a:gd name="T99" fmla="*/ 96 h 96"/>
                <a:gd name="T100" fmla="*/ 5 w 156"/>
                <a:gd name="T101" fmla="*/ 96 h 96"/>
                <a:gd name="T102" fmla="*/ 1 w 156"/>
                <a:gd name="T103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6" h="96">
                  <a:moveTo>
                    <a:pt x="0" y="91"/>
                  </a:moveTo>
                  <a:lnTo>
                    <a:pt x="0" y="90"/>
                  </a:lnTo>
                  <a:lnTo>
                    <a:pt x="0" y="90"/>
                  </a:lnTo>
                  <a:lnTo>
                    <a:pt x="1" y="89"/>
                  </a:lnTo>
                  <a:lnTo>
                    <a:pt x="2" y="88"/>
                  </a:lnTo>
                  <a:lnTo>
                    <a:pt x="3" y="87"/>
                  </a:lnTo>
                  <a:lnTo>
                    <a:pt x="5" y="87"/>
                  </a:lnTo>
                  <a:lnTo>
                    <a:pt x="7" y="86"/>
                  </a:lnTo>
                  <a:lnTo>
                    <a:pt x="9" y="86"/>
                  </a:lnTo>
                  <a:lnTo>
                    <a:pt x="12" y="85"/>
                  </a:lnTo>
                  <a:lnTo>
                    <a:pt x="17" y="84"/>
                  </a:lnTo>
                  <a:lnTo>
                    <a:pt x="22" y="83"/>
                  </a:lnTo>
                  <a:lnTo>
                    <a:pt x="28" y="82"/>
                  </a:lnTo>
                  <a:lnTo>
                    <a:pt x="35" y="80"/>
                  </a:lnTo>
                  <a:lnTo>
                    <a:pt x="41" y="78"/>
                  </a:lnTo>
                  <a:lnTo>
                    <a:pt x="46" y="76"/>
                  </a:lnTo>
                  <a:lnTo>
                    <a:pt x="51" y="74"/>
                  </a:lnTo>
                  <a:lnTo>
                    <a:pt x="53" y="73"/>
                  </a:lnTo>
                  <a:lnTo>
                    <a:pt x="54" y="73"/>
                  </a:lnTo>
                  <a:lnTo>
                    <a:pt x="56" y="72"/>
                  </a:lnTo>
                  <a:lnTo>
                    <a:pt x="58" y="72"/>
                  </a:lnTo>
                  <a:lnTo>
                    <a:pt x="60" y="72"/>
                  </a:lnTo>
                  <a:lnTo>
                    <a:pt x="62" y="72"/>
                  </a:lnTo>
                  <a:lnTo>
                    <a:pt x="64" y="72"/>
                  </a:lnTo>
                  <a:lnTo>
                    <a:pt x="66" y="72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5" y="74"/>
                  </a:lnTo>
                  <a:lnTo>
                    <a:pt x="78" y="74"/>
                  </a:lnTo>
                  <a:lnTo>
                    <a:pt x="81" y="75"/>
                  </a:lnTo>
                  <a:lnTo>
                    <a:pt x="83" y="75"/>
                  </a:lnTo>
                  <a:lnTo>
                    <a:pt x="85" y="76"/>
                  </a:lnTo>
                  <a:lnTo>
                    <a:pt x="86" y="76"/>
                  </a:lnTo>
                  <a:lnTo>
                    <a:pt x="87" y="76"/>
                  </a:lnTo>
                  <a:lnTo>
                    <a:pt x="88" y="76"/>
                  </a:lnTo>
                  <a:lnTo>
                    <a:pt x="89" y="75"/>
                  </a:lnTo>
                  <a:lnTo>
                    <a:pt x="90" y="75"/>
                  </a:lnTo>
                  <a:lnTo>
                    <a:pt x="92" y="71"/>
                  </a:lnTo>
                  <a:lnTo>
                    <a:pt x="96" y="65"/>
                  </a:lnTo>
                  <a:lnTo>
                    <a:pt x="101" y="55"/>
                  </a:lnTo>
                  <a:lnTo>
                    <a:pt x="107" y="44"/>
                  </a:lnTo>
                  <a:lnTo>
                    <a:pt x="113" y="32"/>
                  </a:lnTo>
                  <a:lnTo>
                    <a:pt x="120" y="22"/>
                  </a:lnTo>
                  <a:lnTo>
                    <a:pt x="126" y="13"/>
                  </a:lnTo>
                  <a:lnTo>
                    <a:pt x="131" y="7"/>
                  </a:lnTo>
                  <a:lnTo>
                    <a:pt x="134" y="4"/>
                  </a:lnTo>
                  <a:lnTo>
                    <a:pt x="136" y="3"/>
                  </a:lnTo>
                  <a:lnTo>
                    <a:pt x="139" y="1"/>
                  </a:lnTo>
                  <a:lnTo>
                    <a:pt x="143" y="0"/>
                  </a:lnTo>
                  <a:lnTo>
                    <a:pt x="146" y="0"/>
                  </a:lnTo>
                  <a:lnTo>
                    <a:pt x="149" y="0"/>
                  </a:lnTo>
                  <a:lnTo>
                    <a:pt x="152" y="2"/>
                  </a:lnTo>
                  <a:lnTo>
                    <a:pt x="154" y="4"/>
                  </a:lnTo>
                  <a:lnTo>
                    <a:pt x="156" y="7"/>
                  </a:lnTo>
                  <a:lnTo>
                    <a:pt x="156" y="11"/>
                  </a:lnTo>
                  <a:lnTo>
                    <a:pt x="156" y="15"/>
                  </a:lnTo>
                  <a:lnTo>
                    <a:pt x="155" y="20"/>
                  </a:lnTo>
                  <a:lnTo>
                    <a:pt x="153" y="26"/>
                  </a:lnTo>
                  <a:lnTo>
                    <a:pt x="150" y="33"/>
                  </a:lnTo>
                  <a:lnTo>
                    <a:pt x="146" y="40"/>
                  </a:lnTo>
                  <a:lnTo>
                    <a:pt x="141" y="48"/>
                  </a:lnTo>
                  <a:lnTo>
                    <a:pt x="135" y="56"/>
                  </a:lnTo>
                  <a:lnTo>
                    <a:pt x="129" y="63"/>
                  </a:lnTo>
                  <a:lnTo>
                    <a:pt x="123" y="71"/>
                  </a:lnTo>
                  <a:lnTo>
                    <a:pt x="116" y="78"/>
                  </a:lnTo>
                  <a:lnTo>
                    <a:pt x="115" y="79"/>
                  </a:lnTo>
                  <a:lnTo>
                    <a:pt x="113" y="80"/>
                  </a:lnTo>
                  <a:lnTo>
                    <a:pt x="112" y="82"/>
                  </a:lnTo>
                  <a:lnTo>
                    <a:pt x="110" y="83"/>
                  </a:lnTo>
                  <a:lnTo>
                    <a:pt x="108" y="85"/>
                  </a:lnTo>
                  <a:lnTo>
                    <a:pt x="107" y="86"/>
                  </a:lnTo>
                  <a:lnTo>
                    <a:pt x="106" y="87"/>
                  </a:lnTo>
                  <a:lnTo>
                    <a:pt x="105" y="88"/>
                  </a:lnTo>
                  <a:lnTo>
                    <a:pt x="104" y="90"/>
                  </a:lnTo>
                  <a:lnTo>
                    <a:pt x="102" y="91"/>
                  </a:lnTo>
                  <a:lnTo>
                    <a:pt x="100" y="93"/>
                  </a:lnTo>
                  <a:lnTo>
                    <a:pt x="97" y="94"/>
                  </a:lnTo>
                  <a:lnTo>
                    <a:pt x="95" y="94"/>
                  </a:lnTo>
                  <a:lnTo>
                    <a:pt x="93" y="93"/>
                  </a:lnTo>
                  <a:lnTo>
                    <a:pt x="91" y="93"/>
                  </a:lnTo>
                  <a:lnTo>
                    <a:pt x="88" y="92"/>
                  </a:lnTo>
                  <a:lnTo>
                    <a:pt x="85" y="91"/>
                  </a:lnTo>
                  <a:lnTo>
                    <a:pt x="82" y="91"/>
                  </a:lnTo>
                  <a:lnTo>
                    <a:pt x="79" y="90"/>
                  </a:lnTo>
                  <a:lnTo>
                    <a:pt x="75" y="90"/>
                  </a:lnTo>
                  <a:lnTo>
                    <a:pt x="72" y="90"/>
                  </a:lnTo>
                  <a:lnTo>
                    <a:pt x="68" y="91"/>
                  </a:lnTo>
                  <a:lnTo>
                    <a:pt x="63" y="91"/>
                  </a:lnTo>
                  <a:lnTo>
                    <a:pt x="58" y="91"/>
                  </a:lnTo>
                  <a:lnTo>
                    <a:pt x="53" y="91"/>
                  </a:lnTo>
                  <a:lnTo>
                    <a:pt x="48" y="91"/>
                  </a:lnTo>
                  <a:lnTo>
                    <a:pt x="44" y="91"/>
                  </a:lnTo>
                  <a:lnTo>
                    <a:pt x="41" y="92"/>
                  </a:lnTo>
                  <a:lnTo>
                    <a:pt x="38" y="92"/>
                  </a:lnTo>
                  <a:lnTo>
                    <a:pt x="34" y="93"/>
                  </a:lnTo>
                  <a:lnTo>
                    <a:pt x="29" y="93"/>
                  </a:lnTo>
                  <a:lnTo>
                    <a:pt x="24" y="94"/>
                  </a:lnTo>
                  <a:lnTo>
                    <a:pt x="19" y="95"/>
                  </a:lnTo>
                  <a:lnTo>
                    <a:pt x="14" y="96"/>
                  </a:lnTo>
                  <a:lnTo>
                    <a:pt x="10" y="96"/>
                  </a:lnTo>
                  <a:lnTo>
                    <a:pt x="8" y="96"/>
                  </a:lnTo>
                  <a:lnTo>
                    <a:pt x="5" y="96"/>
                  </a:lnTo>
                  <a:lnTo>
                    <a:pt x="3" y="96"/>
                  </a:lnTo>
                  <a:lnTo>
                    <a:pt x="1" y="95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33" name="Freeform 153">
              <a:extLst>
                <a:ext uri="{FF2B5EF4-FFF2-40B4-BE49-F238E27FC236}">
                  <a16:creationId xmlns:a16="http://schemas.microsoft.com/office/drawing/2014/main" id="{93E9993E-D236-40E3-A047-28EB6AE8F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" y="3433"/>
              <a:ext cx="4" cy="5"/>
            </a:xfrm>
            <a:custGeom>
              <a:avLst/>
              <a:gdLst>
                <a:gd name="T0" fmla="*/ 0 w 4"/>
                <a:gd name="T1" fmla="*/ 4 h 5"/>
                <a:gd name="T2" fmla="*/ 1 w 4"/>
                <a:gd name="T3" fmla="*/ 5 h 5"/>
                <a:gd name="T4" fmla="*/ 2 w 4"/>
                <a:gd name="T5" fmla="*/ 5 h 5"/>
                <a:gd name="T6" fmla="*/ 3 w 4"/>
                <a:gd name="T7" fmla="*/ 5 h 5"/>
                <a:gd name="T8" fmla="*/ 4 w 4"/>
                <a:gd name="T9" fmla="*/ 4 h 5"/>
                <a:gd name="T10" fmla="*/ 4 w 4"/>
                <a:gd name="T11" fmla="*/ 3 h 5"/>
                <a:gd name="T12" fmla="*/ 4 w 4"/>
                <a:gd name="T13" fmla="*/ 2 h 5"/>
                <a:gd name="T14" fmla="*/ 4 w 4"/>
                <a:gd name="T15" fmla="*/ 2 h 5"/>
                <a:gd name="T16" fmla="*/ 4 w 4"/>
                <a:gd name="T17" fmla="*/ 1 h 5"/>
                <a:gd name="T18" fmla="*/ 3 w 4"/>
                <a:gd name="T19" fmla="*/ 0 h 5"/>
                <a:gd name="T20" fmla="*/ 2 w 4"/>
                <a:gd name="T21" fmla="*/ 0 h 5"/>
                <a:gd name="T22" fmla="*/ 1 w 4"/>
                <a:gd name="T23" fmla="*/ 0 h 5"/>
                <a:gd name="T24" fmla="*/ 0 w 4"/>
                <a:gd name="T25" fmla="*/ 1 h 5"/>
                <a:gd name="T26" fmla="*/ 0 w 4"/>
                <a:gd name="T27" fmla="*/ 1 h 5"/>
                <a:gd name="T28" fmla="*/ 0 w 4"/>
                <a:gd name="T29" fmla="*/ 2 h 5"/>
                <a:gd name="T30" fmla="*/ 0 w 4"/>
                <a:gd name="T31" fmla="*/ 3 h 5"/>
                <a:gd name="T32" fmla="*/ 0 w 4"/>
                <a:gd name="T3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5">
                  <a:moveTo>
                    <a:pt x="0" y="4"/>
                  </a:moveTo>
                  <a:lnTo>
                    <a:pt x="1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34" name="Freeform 154">
              <a:extLst>
                <a:ext uri="{FF2B5EF4-FFF2-40B4-BE49-F238E27FC236}">
                  <a16:creationId xmlns:a16="http://schemas.microsoft.com/office/drawing/2014/main" id="{5F170422-5DAC-421C-A091-BC1B2AA71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" y="3511"/>
              <a:ext cx="5" cy="5"/>
            </a:xfrm>
            <a:custGeom>
              <a:avLst/>
              <a:gdLst>
                <a:gd name="T0" fmla="*/ 1 w 5"/>
                <a:gd name="T1" fmla="*/ 4 h 5"/>
                <a:gd name="T2" fmla="*/ 2 w 5"/>
                <a:gd name="T3" fmla="*/ 5 h 5"/>
                <a:gd name="T4" fmla="*/ 3 w 5"/>
                <a:gd name="T5" fmla="*/ 5 h 5"/>
                <a:gd name="T6" fmla="*/ 4 w 5"/>
                <a:gd name="T7" fmla="*/ 5 h 5"/>
                <a:gd name="T8" fmla="*/ 5 w 5"/>
                <a:gd name="T9" fmla="*/ 4 h 5"/>
                <a:gd name="T10" fmla="*/ 5 w 5"/>
                <a:gd name="T11" fmla="*/ 3 h 5"/>
                <a:gd name="T12" fmla="*/ 5 w 5"/>
                <a:gd name="T13" fmla="*/ 2 h 5"/>
                <a:gd name="T14" fmla="*/ 5 w 5"/>
                <a:gd name="T15" fmla="*/ 2 h 5"/>
                <a:gd name="T16" fmla="*/ 5 w 5"/>
                <a:gd name="T17" fmla="*/ 1 h 5"/>
                <a:gd name="T18" fmla="*/ 4 w 5"/>
                <a:gd name="T19" fmla="*/ 0 h 5"/>
                <a:gd name="T20" fmla="*/ 3 w 5"/>
                <a:gd name="T21" fmla="*/ 0 h 5"/>
                <a:gd name="T22" fmla="*/ 2 w 5"/>
                <a:gd name="T23" fmla="*/ 0 h 5"/>
                <a:gd name="T24" fmla="*/ 1 w 5"/>
                <a:gd name="T25" fmla="*/ 0 h 5"/>
                <a:gd name="T26" fmla="*/ 0 w 5"/>
                <a:gd name="T27" fmla="*/ 1 h 5"/>
                <a:gd name="T28" fmla="*/ 0 w 5"/>
                <a:gd name="T29" fmla="*/ 2 h 5"/>
                <a:gd name="T30" fmla="*/ 0 w 5"/>
                <a:gd name="T31" fmla="*/ 3 h 5"/>
                <a:gd name="T32" fmla="*/ 1 w 5"/>
                <a:gd name="T3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1" y="4"/>
                  </a:moveTo>
                  <a:lnTo>
                    <a:pt x="2" y="5"/>
                  </a:lnTo>
                  <a:lnTo>
                    <a:pt x="3" y="5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35" name="Freeform 155">
              <a:extLst>
                <a:ext uri="{FF2B5EF4-FFF2-40B4-BE49-F238E27FC236}">
                  <a16:creationId xmlns:a16="http://schemas.microsoft.com/office/drawing/2014/main" id="{3E4EBFEB-3DDC-423F-8523-81468B35A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" y="3504"/>
              <a:ext cx="32" cy="33"/>
            </a:xfrm>
            <a:custGeom>
              <a:avLst/>
              <a:gdLst>
                <a:gd name="T0" fmla="*/ 32 w 32"/>
                <a:gd name="T1" fmla="*/ 10 h 33"/>
                <a:gd name="T2" fmla="*/ 32 w 32"/>
                <a:gd name="T3" fmla="*/ 9 h 33"/>
                <a:gd name="T4" fmla="*/ 31 w 32"/>
                <a:gd name="T5" fmla="*/ 7 h 33"/>
                <a:gd name="T6" fmla="*/ 28 w 32"/>
                <a:gd name="T7" fmla="*/ 5 h 33"/>
                <a:gd name="T8" fmla="*/ 27 w 32"/>
                <a:gd name="T9" fmla="*/ 4 h 33"/>
                <a:gd name="T10" fmla="*/ 25 w 32"/>
                <a:gd name="T11" fmla="*/ 3 h 33"/>
                <a:gd name="T12" fmla="*/ 23 w 32"/>
                <a:gd name="T13" fmla="*/ 1 h 33"/>
                <a:gd name="T14" fmla="*/ 22 w 32"/>
                <a:gd name="T15" fmla="*/ 0 h 33"/>
                <a:gd name="T16" fmla="*/ 20 w 32"/>
                <a:gd name="T17" fmla="*/ 0 h 33"/>
                <a:gd name="T18" fmla="*/ 19 w 32"/>
                <a:gd name="T19" fmla="*/ 0 h 33"/>
                <a:gd name="T20" fmla="*/ 18 w 32"/>
                <a:gd name="T21" fmla="*/ 1 h 33"/>
                <a:gd name="T22" fmla="*/ 16 w 32"/>
                <a:gd name="T23" fmla="*/ 3 h 33"/>
                <a:gd name="T24" fmla="*/ 14 w 32"/>
                <a:gd name="T25" fmla="*/ 5 h 33"/>
                <a:gd name="T26" fmla="*/ 14 w 32"/>
                <a:gd name="T27" fmla="*/ 6 h 33"/>
                <a:gd name="T28" fmla="*/ 13 w 32"/>
                <a:gd name="T29" fmla="*/ 7 h 33"/>
                <a:gd name="T30" fmla="*/ 12 w 32"/>
                <a:gd name="T31" fmla="*/ 9 h 33"/>
                <a:gd name="T32" fmla="*/ 11 w 32"/>
                <a:gd name="T33" fmla="*/ 10 h 33"/>
                <a:gd name="T34" fmla="*/ 9 w 32"/>
                <a:gd name="T35" fmla="*/ 12 h 33"/>
                <a:gd name="T36" fmla="*/ 8 w 32"/>
                <a:gd name="T37" fmla="*/ 14 h 33"/>
                <a:gd name="T38" fmla="*/ 5 w 32"/>
                <a:gd name="T39" fmla="*/ 15 h 33"/>
                <a:gd name="T40" fmla="*/ 3 w 32"/>
                <a:gd name="T41" fmla="*/ 17 h 33"/>
                <a:gd name="T42" fmla="*/ 3 w 32"/>
                <a:gd name="T43" fmla="*/ 18 h 33"/>
                <a:gd name="T44" fmla="*/ 2 w 32"/>
                <a:gd name="T45" fmla="*/ 18 h 33"/>
                <a:gd name="T46" fmla="*/ 2 w 32"/>
                <a:gd name="T47" fmla="*/ 19 h 33"/>
                <a:gd name="T48" fmla="*/ 2 w 32"/>
                <a:gd name="T49" fmla="*/ 20 h 33"/>
                <a:gd name="T50" fmla="*/ 1 w 32"/>
                <a:gd name="T51" fmla="*/ 22 h 33"/>
                <a:gd name="T52" fmla="*/ 1 w 32"/>
                <a:gd name="T53" fmla="*/ 25 h 33"/>
                <a:gd name="T54" fmla="*/ 0 w 32"/>
                <a:gd name="T55" fmla="*/ 28 h 33"/>
                <a:gd name="T56" fmla="*/ 0 w 32"/>
                <a:gd name="T57" fmla="*/ 30 h 33"/>
                <a:gd name="T58" fmla="*/ 0 w 32"/>
                <a:gd name="T59" fmla="*/ 31 h 33"/>
                <a:gd name="T60" fmla="*/ 0 w 32"/>
                <a:gd name="T61" fmla="*/ 32 h 33"/>
                <a:gd name="T62" fmla="*/ 1 w 32"/>
                <a:gd name="T63" fmla="*/ 33 h 33"/>
                <a:gd name="T64" fmla="*/ 1 w 32"/>
                <a:gd name="T65" fmla="*/ 32 h 33"/>
                <a:gd name="T66" fmla="*/ 2 w 32"/>
                <a:gd name="T67" fmla="*/ 31 h 33"/>
                <a:gd name="T68" fmla="*/ 3 w 32"/>
                <a:gd name="T69" fmla="*/ 30 h 33"/>
                <a:gd name="T70" fmla="*/ 5 w 32"/>
                <a:gd name="T71" fmla="*/ 28 h 33"/>
                <a:gd name="T72" fmla="*/ 6 w 32"/>
                <a:gd name="T73" fmla="*/ 26 h 33"/>
                <a:gd name="T74" fmla="*/ 9 w 32"/>
                <a:gd name="T75" fmla="*/ 24 h 33"/>
                <a:gd name="T76" fmla="*/ 13 w 32"/>
                <a:gd name="T77" fmla="*/ 22 h 33"/>
                <a:gd name="T78" fmla="*/ 17 w 32"/>
                <a:gd name="T79" fmla="*/ 19 h 33"/>
                <a:gd name="T80" fmla="*/ 22 w 32"/>
                <a:gd name="T81" fmla="*/ 17 h 33"/>
                <a:gd name="T82" fmla="*/ 26 w 32"/>
                <a:gd name="T83" fmla="*/ 14 h 33"/>
                <a:gd name="T84" fmla="*/ 29 w 32"/>
                <a:gd name="T85" fmla="*/ 12 h 33"/>
                <a:gd name="T86" fmla="*/ 32 w 32"/>
                <a:gd name="T87" fmla="*/ 11 h 33"/>
                <a:gd name="T88" fmla="*/ 32 w 32"/>
                <a:gd name="T8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33">
                  <a:moveTo>
                    <a:pt x="32" y="10"/>
                  </a:moveTo>
                  <a:lnTo>
                    <a:pt x="32" y="9"/>
                  </a:lnTo>
                  <a:lnTo>
                    <a:pt x="31" y="7"/>
                  </a:lnTo>
                  <a:lnTo>
                    <a:pt x="28" y="5"/>
                  </a:lnTo>
                  <a:lnTo>
                    <a:pt x="27" y="4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8" y="1"/>
                  </a:lnTo>
                  <a:lnTo>
                    <a:pt x="16" y="3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3" y="7"/>
                  </a:lnTo>
                  <a:lnTo>
                    <a:pt x="12" y="9"/>
                  </a:lnTo>
                  <a:lnTo>
                    <a:pt x="11" y="10"/>
                  </a:lnTo>
                  <a:lnTo>
                    <a:pt x="9" y="12"/>
                  </a:lnTo>
                  <a:lnTo>
                    <a:pt x="8" y="14"/>
                  </a:lnTo>
                  <a:lnTo>
                    <a:pt x="5" y="15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1" y="22"/>
                  </a:lnTo>
                  <a:lnTo>
                    <a:pt x="1" y="25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1" y="33"/>
                  </a:lnTo>
                  <a:lnTo>
                    <a:pt x="1" y="32"/>
                  </a:lnTo>
                  <a:lnTo>
                    <a:pt x="2" y="31"/>
                  </a:lnTo>
                  <a:lnTo>
                    <a:pt x="3" y="30"/>
                  </a:lnTo>
                  <a:lnTo>
                    <a:pt x="5" y="28"/>
                  </a:lnTo>
                  <a:lnTo>
                    <a:pt x="6" y="26"/>
                  </a:lnTo>
                  <a:lnTo>
                    <a:pt x="9" y="24"/>
                  </a:lnTo>
                  <a:lnTo>
                    <a:pt x="13" y="22"/>
                  </a:lnTo>
                  <a:lnTo>
                    <a:pt x="17" y="19"/>
                  </a:lnTo>
                  <a:lnTo>
                    <a:pt x="22" y="17"/>
                  </a:lnTo>
                  <a:lnTo>
                    <a:pt x="26" y="14"/>
                  </a:lnTo>
                  <a:lnTo>
                    <a:pt x="29" y="12"/>
                  </a:lnTo>
                  <a:lnTo>
                    <a:pt x="32" y="11"/>
                  </a:lnTo>
                  <a:lnTo>
                    <a:pt x="32" y="10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36" name="Freeform 156">
              <a:extLst>
                <a:ext uri="{FF2B5EF4-FFF2-40B4-BE49-F238E27FC236}">
                  <a16:creationId xmlns:a16="http://schemas.microsoft.com/office/drawing/2014/main" id="{B2BCBFCA-7ABE-4C50-8336-1506EB4C3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" y="3511"/>
              <a:ext cx="5" cy="5"/>
            </a:xfrm>
            <a:custGeom>
              <a:avLst/>
              <a:gdLst>
                <a:gd name="T0" fmla="*/ 0 w 5"/>
                <a:gd name="T1" fmla="*/ 2 h 5"/>
                <a:gd name="T2" fmla="*/ 0 w 5"/>
                <a:gd name="T3" fmla="*/ 3 h 5"/>
                <a:gd name="T4" fmla="*/ 1 w 5"/>
                <a:gd name="T5" fmla="*/ 4 h 5"/>
                <a:gd name="T6" fmla="*/ 1 w 5"/>
                <a:gd name="T7" fmla="*/ 4 h 5"/>
                <a:gd name="T8" fmla="*/ 2 w 5"/>
                <a:gd name="T9" fmla="*/ 5 h 5"/>
                <a:gd name="T10" fmla="*/ 3 w 5"/>
                <a:gd name="T11" fmla="*/ 5 h 5"/>
                <a:gd name="T12" fmla="*/ 4 w 5"/>
                <a:gd name="T13" fmla="*/ 4 h 5"/>
                <a:gd name="T14" fmla="*/ 5 w 5"/>
                <a:gd name="T15" fmla="*/ 4 h 5"/>
                <a:gd name="T16" fmla="*/ 5 w 5"/>
                <a:gd name="T17" fmla="*/ 3 h 5"/>
                <a:gd name="T18" fmla="*/ 5 w 5"/>
                <a:gd name="T19" fmla="*/ 2 h 5"/>
                <a:gd name="T20" fmla="*/ 5 w 5"/>
                <a:gd name="T21" fmla="*/ 1 h 5"/>
                <a:gd name="T22" fmla="*/ 4 w 5"/>
                <a:gd name="T23" fmla="*/ 0 h 5"/>
                <a:gd name="T24" fmla="*/ 3 w 5"/>
                <a:gd name="T25" fmla="*/ 0 h 5"/>
                <a:gd name="T26" fmla="*/ 2 w 5"/>
                <a:gd name="T27" fmla="*/ 0 h 5"/>
                <a:gd name="T28" fmla="*/ 1 w 5"/>
                <a:gd name="T29" fmla="*/ 0 h 5"/>
                <a:gd name="T30" fmla="*/ 1 w 5"/>
                <a:gd name="T31" fmla="*/ 1 h 5"/>
                <a:gd name="T32" fmla="*/ 0 w 5"/>
                <a:gd name="T3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0" y="2"/>
                  </a:move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37" name="Freeform 157">
              <a:extLst>
                <a:ext uri="{FF2B5EF4-FFF2-40B4-BE49-F238E27FC236}">
                  <a16:creationId xmlns:a16="http://schemas.microsoft.com/office/drawing/2014/main" id="{07194B5B-40A2-4670-9FC8-C8AE8E9D4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" y="3501"/>
              <a:ext cx="29" cy="37"/>
            </a:xfrm>
            <a:custGeom>
              <a:avLst/>
              <a:gdLst>
                <a:gd name="T0" fmla="*/ 29 w 29"/>
                <a:gd name="T1" fmla="*/ 7 h 37"/>
                <a:gd name="T2" fmla="*/ 28 w 29"/>
                <a:gd name="T3" fmla="*/ 5 h 37"/>
                <a:gd name="T4" fmla="*/ 26 w 29"/>
                <a:gd name="T5" fmla="*/ 3 h 37"/>
                <a:gd name="T6" fmla="*/ 24 w 29"/>
                <a:gd name="T7" fmla="*/ 2 h 37"/>
                <a:gd name="T8" fmla="*/ 22 w 29"/>
                <a:gd name="T9" fmla="*/ 1 h 37"/>
                <a:gd name="T10" fmla="*/ 20 w 29"/>
                <a:gd name="T11" fmla="*/ 0 h 37"/>
                <a:gd name="T12" fmla="*/ 19 w 29"/>
                <a:gd name="T13" fmla="*/ 1 h 37"/>
                <a:gd name="T14" fmla="*/ 17 w 29"/>
                <a:gd name="T15" fmla="*/ 1 h 37"/>
                <a:gd name="T16" fmla="*/ 16 w 29"/>
                <a:gd name="T17" fmla="*/ 1 h 37"/>
                <a:gd name="T18" fmla="*/ 14 w 29"/>
                <a:gd name="T19" fmla="*/ 2 h 37"/>
                <a:gd name="T20" fmla="*/ 12 w 29"/>
                <a:gd name="T21" fmla="*/ 2 h 37"/>
                <a:gd name="T22" fmla="*/ 10 w 29"/>
                <a:gd name="T23" fmla="*/ 2 h 37"/>
                <a:gd name="T24" fmla="*/ 6 w 29"/>
                <a:gd name="T25" fmla="*/ 2 h 37"/>
                <a:gd name="T26" fmla="*/ 6 w 29"/>
                <a:gd name="T27" fmla="*/ 3 h 37"/>
                <a:gd name="T28" fmla="*/ 6 w 29"/>
                <a:gd name="T29" fmla="*/ 3 h 37"/>
                <a:gd name="T30" fmla="*/ 6 w 29"/>
                <a:gd name="T31" fmla="*/ 4 h 37"/>
                <a:gd name="T32" fmla="*/ 6 w 29"/>
                <a:gd name="T33" fmla="*/ 4 h 37"/>
                <a:gd name="T34" fmla="*/ 9 w 29"/>
                <a:gd name="T35" fmla="*/ 5 h 37"/>
                <a:gd name="T36" fmla="*/ 11 w 29"/>
                <a:gd name="T37" fmla="*/ 5 h 37"/>
                <a:gd name="T38" fmla="*/ 13 w 29"/>
                <a:gd name="T39" fmla="*/ 7 h 37"/>
                <a:gd name="T40" fmla="*/ 14 w 29"/>
                <a:gd name="T41" fmla="*/ 8 h 37"/>
                <a:gd name="T42" fmla="*/ 12 w 29"/>
                <a:gd name="T43" fmla="*/ 11 h 37"/>
                <a:gd name="T44" fmla="*/ 10 w 29"/>
                <a:gd name="T45" fmla="*/ 13 h 37"/>
                <a:gd name="T46" fmla="*/ 8 w 29"/>
                <a:gd name="T47" fmla="*/ 15 h 37"/>
                <a:gd name="T48" fmla="*/ 6 w 29"/>
                <a:gd name="T49" fmla="*/ 16 h 37"/>
                <a:gd name="T50" fmla="*/ 5 w 29"/>
                <a:gd name="T51" fmla="*/ 17 h 37"/>
                <a:gd name="T52" fmla="*/ 3 w 29"/>
                <a:gd name="T53" fmla="*/ 18 h 37"/>
                <a:gd name="T54" fmla="*/ 2 w 29"/>
                <a:gd name="T55" fmla="*/ 19 h 37"/>
                <a:gd name="T56" fmla="*/ 2 w 29"/>
                <a:gd name="T57" fmla="*/ 20 h 37"/>
                <a:gd name="T58" fmla="*/ 1 w 29"/>
                <a:gd name="T59" fmla="*/ 23 h 37"/>
                <a:gd name="T60" fmla="*/ 0 w 29"/>
                <a:gd name="T61" fmla="*/ 27 h 37"/>
                <a:gd name="T62" fmla="*/ 0 w 29"/>
                <a:gd name="T63" fmla="*/ 31 h 37"/>
                <a:gd name="T64" fmla="*/ 0 w 29"/>
                <a:gd name="T65" fmla="*/ 34 h 37"/>
                <a:gd name="T66" fmla="*/ 0 w 29"/>
                <a:gd name="T67" fmla="*/ 36 h 37"/>
                <a:gd name="T68" fmla="*/ 1 w 29"/>
                <a:gd name="T69" fmla="*/ 37 h 37"/>
                <a:gd name="T70" fmla="*/ 2 w 29"/>
                <a:gd name="T71" fmla="*/ 37 h 37"/>
                <a:gd name="T72" fmla="*/ 3 w 29"/>
                <a:gd name="T73" fmla="*/ 36 h 37"/>
                <a:gd name="T74" fmla="*/ 4 w 29"/>
                <a:gd name="T75" fmla="*/ 34 h 37"/>
                <a:gd name="T76" fmla="*/ 6 w 29"/>
                <a:gd name="T77" fmla="*/ 32 h 37"/>
                <a:gd name="T78" fmla="*/ 6 w 29"/>
                <a:gd name="T79" fmla="*/ 30 h 37"/>
                <a:gd name="T80" fmla="*/ 7 w 29"/>
                <a:gd name="T81" fmla="*/ 29 h 37"/>
                <a:gd name="T82" fmla="*/ 6 w 29"/>
                <a:gd name="T83" fmla="*/ 27 h 37"/>
                <a:gd name="T84" fmla="*/ 6 w 29"/>
                <a:gd name="T85" fmla="*/ 25 h 37"/>
                <a:gd name="T86" fmla="*/ 7 w 29"/>
                <a:gd name="T87" fmla="*/ 23 h 37"/>
                <a:gd name="T88" fmla="*/ 9 w 29"/>
                <a:gd name="T89" fmla="*/ 21 h 37"/>
                <a:gd name="T90" fmla="*/ 11 w 29"/>
                <a:gd name="T91" fmla="*/ 19 h 37"/>
                <a:gd name="T92" fmla="*/ 13 w 29"/>
                <a:gd name="T93" fmla="*/ 17 h 37"/>
                <a:gd name="T94" fmla="*/ 15 w 29"/>
                <a:gd name="T95" fmla="*/ 14 h 37"/>
                <a:gd name="T96" fmla="*/ 17 w 29"/>
                <a:gd name="T97" fmla="*/ 12 h 37"/>
                <a:gd name="T98" fmla="*/ 20 w 29"/>
                <a:gd name="T99" fmla="*/ 10 h 37"/>
                <a:gd name="T100" fmla="*/ 22 w 29"/>
                <a:gd name="T101" fmla="*/ 8 h 37"/>
                <a:gd name="T102" fmla="*/ 24 w 29"/>
                <a:gd name="T103" fmla="*/ 7 h 37"/>
                <a:gd name="T104" fmla="*/ 25 w 29"/>
                <a:gd name="T105" fmla="*/ 7 h 37"/>
                <a:gd name="T106" fmla="*/ 26 w 29"/>
                <a:gd name="T107" fmla="*/ 6 h 37"/>
                <a:gd name="T108" fmla="*/ 26 w 29"/>
                <a:gd name="T109" fmla="*/ 6 h 37"/>
                <a:gd name="T110" fmla="*/ 27 w 29"/>
                <a:gd name="T111" fmla="*/ 7 h 37"/>
                <a:gd name="T112" fmla="*/ 27 w 29"/>
                <a:gd name="T113" fmla="*/ 7 h 37"/>
                <a:gd name="T114" fmla="*/ 29 w 29"/>
                <a:gd name="T115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" h="37">
                  <a:moveTo>
                    <a:pt x="29" y="7"/>
                  </a:moveTo>
                  <a:lnTo>
                    <a:pt x="28" y="5"/>
                  </a:lnTo>
                  <a:lnTo>
                    <a:pt x="26" y="3"/>
                  </a:lnTo>
                  <a:lnTo>
                    <a:pt x="24" y="2"/>
                  </a:lnTo>
                  <a:lnTo>
                    <a:pt x="22" y="1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3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0" y="13"/>
                  </a:lnTo>
                  <a:lnTo>
                    <a:pt x="8" y="15"/>
                  </a:lnTo>
                  <a:lnTo>
                    <a:pt x="6" y="16"/>
                  </a:lnTo>
                  <a:lnTo>
                    <a:pt x="5" y="17"/>
                  </a:lnTo>
                  <a:lnTo>
                    <a:pt x="3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2" y="37"/>
                  </a:lnTo>
                  <a:lnTo>
                    <a:pt x="3" y="36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7" y="29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7" y="23"/>
                  </a:lnTo>
                  <a:lnTo>
                    <a:pt x="9" y="21"/>
                  </a:lnTo>
                  <a:lnTo>
                    <a:pt x="11" y="19"/>
                  </a:lnTo>
                  <a:lnTo>
                    <a:pt x="13" y="17"/>
                  </a:lnTo>
                  <a:lnTo>
                    <a:pt x="15" y="14"/>
                  </a:lnTo>
                  <a:lnTo>
                    <a:pt x="17" y="12"/>
                  </a:lnTo>
                  <a:lnTo>
                    <a:pt x="20" y="10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9" y="7"/>
                  </a:lnTo>
                  <a:close/>
                </a:path>
              </a:pathLst>
            </a:custGeom>
            <a:solidFill>
              <a:srgbClr val="66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38" name="Freeform 158">
              <a:extLst>
                <a:ext uri="{FF2B5EF4-FFF2-40B4-BE49-F238E27FC236}">
                  <a16:creationId xmlns:a16="http://schemas.microsoft.com/office/drawing/2014/main" id="{F2591B96-7458-46F0-A418-B3E889633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" y="3319"/>
              <a:ext cx="71" cy="130"/>
            </a:xfrm>
            <a:custGeom>
              <a:avLst/>
              <a:gdLst>
                <a:gd name="T0" fmla="*/ 58 w 71"/>
                <a:gd name="T1" fmla="*/ 0 h 130"/>
                <a:gd name="T2" fmla="*/ 51 w 71"/>
                <a:gd name="T3" fmla="*/ 2 h 130"/>
                <a:gd name="T4" fmla="*/ 42 w 71"/>
                <a:gd name="T5" fmla="*/ 8 h 130"/>
                <a:gd name="T6" fmla="*/ 34 w 71"/>
                <a:gd name="T7" fmla="*/ 18 h 130"/>
                <a:gd name="T8" fmla="*/ 28 w 71"/>
                <a:gd name="T9" fmla="*/ 37 h 130"/>
                <a:gd name="T10" fmla="*/ 25 w 71"/>
                <a:gd name="T11" fmla="*/ 63 h 130"/>
                <a:gd name="T12" fmla="*/ 22 w 71"/>
                <a:gd name="T13" fmla="*/ 73 h 130"/>
                <a:gd name="T14" fmla="*/ 16 w 71"/>
                <a:gd name="T15" fmla="*/ 81 h 130"/>
                <a:gd name="T16" fmla="*/ 9 w 71"/>
                <a:gd name="T17" fmla="*/ 88 h 130"/>
                <a:gd name="T18" fmla="*/ 4 w 71"/>
                <a:gd name="T19" fmla="*/ 95 h 130"/>
                <a:gd name="T20" fmla="*/ 1 w 71"/>
                <a:gd name="T21" fmla="*/ 103 h 130"/>
                <a:gd name="T22" fmla="*/ 0 w 71"/>
                <a:gd name="T23" fmla="*/ 112 h 130"/>
                <a:gd name="T24" fmla="*/ 2 w 71"/>
                <a:gd name="T25" fmla="*/ 120 h 130"/>
                <a:gd name="T26" fmla="*/ 8 w 71"/>
                <a:gd name="T27" fmla="*/ 126 h 130"/>
                <a:gd name="T28" fmla="*/ 15 w 71"/>
                <a:gd name="T29" fmla="*/ 129 h 130"/>
                <a:gd name="T30" fmla="*/ 20 w 71"/>
                <a:gd name="T31" fmla="*/ 130 h 130"/>
                <a:gd name="T32" fmla="*/ 25 w 71"/>
                <a:gd name="T33" fmla="*/ 130 h 130"/>
                <a:gd name="T34" fmla="*/ 29 w 71"/>
                <a:gd name="T35" fmla="*/ 129 h 130"/>
                <a:gd name="T36" fmla="*/ 30 w 71"/>
                <a:gd name="T37" fmla="*/ 127 h 130"/>
                <a:gd name="T38" fmla="*/ 34 w 71"/>
                <a:gd name="T39" fmla="*/ 122 h 130"/>
                <a:gd name="T40" fmla="*/ 38 w 71"/>
                <a:gd name="T41" fmla="*/ 116 h 130"/>
                <a:gd name="T42" fmla="*/ 41 w 71"/>
                <a:gd name="T43" fmla="*/ 111 h 130"/>
                <a:gd name="T44" fmla="*/ 44 w 71"/>
                <a:gd name="T45" fmla="*/ 107 h 130"/>
                <a:gd name="T46" fmla="*/ 49 w 71"/>
                <a:gd name="T47" fmla="*/ 96 h 130"/>
                <a:gd name="T48" fmla="*/ 51 w 71"/>
                <a:gd name="T49" fmla="*/ 87 h 130"/>
                <a:gd name="T50" fmla="*/ 53 w 71"/>
                <a:gd name="T51" fmla="*/ 80 h 130"/>
                <a:gd name="T52" fmla="*/ 56 w 71"/>
                <a:gd name="T53" fmla="*/ 74 h 130"/>
                <a:gd name="T54" fmla="*/ 58 w 71"/>
                <a:gd name="T55" fmla="*/ 67 h 130"/>
                <a:gd name="T56" fmla="*/ 61 w 71"/>
                <a:gd name="T57" fmla="*/ 62 h 130"/>
                <a:gd name="T58" fmla="*/ 62 w 71"/>
                <a:gd name="T59" fmla="*/ 59 h 130"/>
                <a:gd name="T60" fmla="*/ 65 w 71"/>
                <a:gd name="T61" fmla="*/ 57 h 130"/>
                <a:gd name="T62" fmla="*/ 70 w 71"/>
                <a:gd name="T63" fmla="*/ 52 h 130"/>
                <a:gd name="T64" fmla="*/ 71 w 71"/>
                <a:gd name="T65" fmla="*/ 47 h 130"/>
                <a:gd name="T66" fmla="*/ 68 w 71"/>
                <a:gd name="T67" fmla="*/ 39 h 130"/>
                <a:gd name="T68" fmla="*/ 67 w 71"/>
                <a:gd name="T69" fmla="*/ 25 h 130"/>
                <a:gd name="T70" fmla="*/ 66 w 71"/>
                <a:gd name="T71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1" h="130">
                  <a:moveTo>
                    <a:pt x="61" y="1"/>
                  </a:moveTo>
                  <a:lnTo>
                    <a:pt x="58" y="0"/>
                  </a:lnTo>
                  <a:lnTo>
                    <a:pt x="55" y="1"/>
                  </a:lnTo>
                  <a:lnTo>
                    <a:pt x="51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8" y="13"/>
                  </a:lnTo>
                  <a:lnTo>
                    <a:pt x="34" y="18"/>
                  </a:lnTo>
                  <a:lnTo>
                    <a:pt x="31" y="24"/>
                  </a:lnTo>
                  <a:lnTo>
                    <a:pt x="28" y="37"/>
                  </a:lnTo>
                  <a:lnTo>
                    <a:pt x="26" y="51"/>
                  </a:lnTo>
                  <a:lnTo>
                    <a:pt x="25" y="63"/>
                  </a:lnTo>
                  <a:lnTo>
                    <a:pt x="24" y="70"/>
                  </a:lnTo>
                  <a:lnTo>
                    <a:pt x="22" y="73"/>
                  </a:lnTo>
                  <a:lnTo>
                    <a:pt x="20" y="77"/>
                  </a:lnTo>
                  <a:lnTo>
                    <a:pt x="16" y="81"/>
                  </a:lnTo>
                  <a:lnTo>
                    <a:pt x="13" y="85"/>
                  </a:lnTo>
                  <a:lnTo>
                    <a:pt x="9" y="88"/>
                  </a:lnTo>
                  <a:lnTo>
                    <a:pt x="6" y="92"/>
                  </a:lnTo>
                  <a:lnTo>
                    <a:pt x="4" y="95"/>
                  </a:lnTo>
                  <a:lnTo>
                    <a:pt x="2" y="98"/>
                  </a:lnTo>
                  <a:lnTo>
                    <a:pt x="1" y="103"/>
                  </a:lnTo>
                  <a:lnTo>
                    <a:pt x="0" y="107"/>
                  </a:lnTo>
                  <a:lnTo>
                    <a:pt x="0" y="112"/>
                  </a:lnTo>
                  <a:lnTo>
                    <a:pt x="1" y="116"/>
                  </a:lnTo>
                  <a:lnTo>
                    <a:pt x="2" y="120"/>
                  </a:lnTo>
                  <a:lnTo>
                    <a:pt x="5" y="123"/>
                  </a:lnTo>
                  <a:lnTo>
                    <a:pt x="8" y="126"/>
                  </a:lnTo>
                  <a:lnTo>
                    <a:pt x="12" y="128"/>
                  </a:lnTo>
                  <a:lnTo>
                    <a:pt x="15" y="129"/>
                  </a:lnTo>
                  <a:lnTo>
                    <a:pt x="17" y="129"/>
                  </a:lnTo>
                  <a:lnTo>
                    <a:pt x="20" y="130"/>
                  </a:lnTo>
                  <a:lnTo>
                    <a:pt x="22" y="130"/>
                  </a:lnTo>
                  <a:lnTo>
                    <a:pt x="25" y="130"/>
                  </a:lnTo>
                  <a:lnTo>
                    <a:pt x="27" y="129"/>
                  </a:lnTo>
                  <a:lnTo>
                    <a:pt x="29" y="129"/>
                  </a:lnTo>
                  <a:lnTo>
                    <a:pt x="30" y="128"/>
                  </a:lnTo>
                  <a:lnTo>
                    <a:pt x="30" y="127"/>
                  </a:lnTo>
                  <a:lnTo>
                    <a:pt x="32" y="124"/>
                  </a:lnTo>
                  <a:lnTo>
                    <a:pt x="34" y="122"/>
                  </a:lnTo>
                  <a:lnTo>
                    <a:pt x="36" y="119"/>
                  </a:lnTo>
                  <a:lnTo>
                    <a:pt x="38" y="116"/>
                  </a:lnTo>
                  <a:lnTo>
                    <a:pt x="39" y="114"/>
                  </a:lnTo>
                  <a:lnTo>
                    <a:pt x="41" y="111"/>
                  </a:lnTo>
                  <a:lnTo>
                    <a:pt x="42" y="110"/>
                  </a:lnTo>
                  <a:lnTo>
                    <a:pt x="44" y="107"/>
                  </a:lnTo>
                  <a:lnTo>
                    <a:pt x="47" y="102"/>
                  </a:lnTo>
                  <a:lnTo>
                    <a:pt x="49" y="96"/>
                  </a:lnTo>
                  <a:lnTo>
                    <a:pt x="51" y="90"/>
                  </a:lnTo>
                  <a:lnTo>
                    <a:pt x="51" y="87"/>
                  </a:lnTo>
                  <a:lnTo>
                    <a:pt x="52" y="84"/>
                  </a:lnTo>
                  <a:lnTo>
                    <a:pt x="53" y="80"/>
                  </a:lnTo>
                  <a:lnTo>
                    <a:pt x="54" y="77"/>
                  </a:lnTo>
                  <a:lnTo>
                    <a:pt x="56" y="74"/>
                  </a:lnTo>
                  <a:lnTo>
                    <a:pt x="57" y="71"/>
                  </a:lnTo>
                  <a:lnTo>
                    <a:pt x="58" y="67"/>
                  </a:lnTo>
                  <a:lnTo>
                    <a:pt x="60" y="65"/>
                  </a:lnTo>
                  <a:lnTo>
                    <a:pt x="61" y="62"/>
                  </a:lnTo>
                  <a:lnTo>
                    <a:pt x="62" y="60"/>
                  </a:lnTo>
                  <a:lnTo>
                    <a:pt x="62" y="59"/>
                  </a:lnTo>
                  <a:lnTo>
                    <a:pt x="62" y="58"/>
                  </a:lnTo>
                  <a:lnTo>
                    <a:pt x="65" y="57"/>
                  </a:lnTo>
                  <a:lnTo>
                    <a:pt x="68" y="54"/>
                  </a:lnTo>
                  <a:lnTo>
                    <a:pt x="70" y="52"/>
                  </a:lnTo>
                  <a:lnTo>
                    <a:pt x="71" y="50"/>
                  </a:lnTo>
                  <a:lnTo>
                    <a:pt x="71" y="47"/>
                  </a:lnTo>
                  <a:lnTo>
                    <a:pt x="70" y="44"/>
                  </a:lnTo>
                  <a:lnTo>
                    <a:pt x="68" y="39"/>
                  </a:lnTo>
                  <a:lnTo>
                    <a:pt x="67" y="33"/>
                  </a:lnTo>
                  <a:lnTo>
                    <a:pt x="67" y="25"/>
                  </a:lnTo>
                  <a:lnTo>
                    <a:pt x="67" y="15"/>
                  </a:lnTo>
                  <a:lnTo>
                    <a:pt x="66" y="6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39" name="Freeform 159">
              <a:extLst>
                <a:ext uri="{FF2B5EF4-FFF2-40B4-BE49-F238E27FC236}">
                  <a16:creationId xmlns:a16="http://schemas.microsoft.com/office/drawing/2014/main" id="{B3BDEAA8-D4F5-45C3-BD61-F5506E333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338"/>
              <a:ext cx="5" cy="5"/>
            </a:xfrm>
            <a:custGeom>
              <a:avLst/>
              <a:gdLst>
                <a:gd name="T0" fmla="*/ 2 w 5"/>
                <a:gd name="T1" fmla="*/ 5 h 5"/>
                <a:gd name="T2" fmla="*/ 3 w 5"/>
                <a:gd name="T3" fmla="*/ 5 h 5"/>
                <a:gd name="T4" fmla="*/ 4 w 5"/>
                <a:gd name="T5" fmla="*/ 5 h 5"/>
                <a:gd name="T6" fmla="*/ 4 w 5"/>
                <a:gd name="T7" fmla="*/ 4 h 5"/>
                <a:gd name="T8" fmla="*/ 5 w 5"/>
                <a:gd name="T9" fmla="*/ 4 h 5"/>
                <a:gd name="T10" fmla="*/ 5 w 5"/>
                <a:gd name="T11" fmla="*/ 3 h 5"/>
                <a:gd name="T12" fmla="*/ 5 w 5"/>
                <a:gd name="T13" fmla="*/ 2 h 5"/>
                <a:gd name="T14" fmla="*/ 5 w 5"/>
                <a:gd name="T15" fmla="*/ 1 h 5"/>
                <a:gd name="T16" fmla="*/ 4 w 5"/>
                <a:gd name="T17" fmla="*/ 0 h 5"/>
                <a:gd name="T18" fmla="*/ 3 w 5"/>
                <a:gd name="T19" fmla="*/ 0 h 5"/>
                <a:gd name="T20" fmla="*/ 2 w 5"/>
                <a:gd name="T21" fmla="*/ 0 h 5"/>
                <a:gd name="T22" fmla="*/ 1 w 5"/>
                <a:gd name="T23" fmla="*/ 1 h 5"/>
                <a:gd name="T24" fmla="*/ 0 w 5"/>
                <a:gd name="T25" fmla="*/ 2 h 5"/>
                <a:gd name="T26" fmla="*/ 0 w 5"/>
                <a:gd name="T27" fmla="*/ 3 h 5"/>
                <a:gd name="T28" fmla="*/ 0 w 5"/>
                <a:gd name="T29" fmla="*/ 4 h 5"/>
                <a:gd name="T30" fmla="*/ 1 w 5"/>
                <a:gd name="T31" fmla="*/ 4 h 5"/>
                <a:gd name="T32" fmla="*/ 2 w 5"/>
                <a:gd name="T3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3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4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40" name="Freeform 160">
              <a:extLst>
                <a:ext uri="{FF2B5EF4-FFF2-40B4-BE49-F238E27FC236}">
                  <a16:creationId xmlns:a16="http://schemas.microsoft.com/office/drawing/2014/main" id="{AD8996F2-DBE6-49D4-A004-38FA26D5F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" y="3323"/>
              <a:ext cx="5" cy="5"/>
            </a:xfrm>
            <a:custGeom>
              <a:avLst/>
              <a:gdLst>
                <a:gd name="T0" fmla="*/ 2 w 5"/>
                <a:gd name="T1" fmla="*/ 5 h 5"/>
                <a:gd name="T2" fmla="*/ 3 w 5"/>
                <a:gd name="T3" fmla="*/ 5 h 5"/>
                <a:gd name="T4" fmla="*/ 4 w 5"/>
                <a:gd name="T5" fmla="*/ 5 h 5"/>
                <a:gd name="T6" fmla="*/ 5 w 5"/>
                <a:gd name="T7" fmla="*/ 4 h 5"/>
                <a:gd name="T8" fmla="*/ 5 w 5"/>
                <a:gd name="T9" fmla="*/ 3 h 5"/>
                <a:gd name="T10" fmla="*/ 5 w 5"/>
                <a:gd name="T11" fmla="*/ 2 h 5"/>
                <a:gd name="T12" fmla="*/ 5 w 5"/>
                <a:gd name="T13" fmla="*/ 2 h 5"/>
                <a:gd name="T14" fmla="*/ 5 w 5"/>
                <a:gd name="T15" fmla="*/ 1 h 5"/>
                <a:gd name="T16" fmla="*/ 4 w 5"/>
                <a:gd name="T17" fmla="*/ 0 h 5"/>
                <a:gd name="T18" fmla="*/ 3 w 5"/>
                <a:gd name="T19" fmla="*/ 0 h 5"/>
                <a:gd name="T20" fmla="*/ 2 w 5"/>
                <a:gd name="T21" fmla="*/ 0 h 5"/>
                <a:gd name="T22" fmla="*/ 1 w 5"/>
                <a:gd name="T23" fmla="*/ 0 h 5"/>
                <a:gd name="T24" fmla="*/ 0 w 5"/>
                <a:gd name="T25" fmla="*/ 1 h 5"/>
                <a:gd name="T26" fmla="*/ 0 w 5"/>
                <a:gd name="T27" fmla="*/ 2 h 5"/>
                <a:gd name="T28" fmla="*/ 0 w 5"/>
                <a:gd name="T29" fmla="*/ 3 h 5"/>
                <a:gd name="T30" fmla="*/ 1 w 5"/>
                <a:gd name="T31" fmla="*/ 4 h 5"/>
                <a:gd name="T32" fmla="*/ 2 w 5"/>
                <a:gd name="T3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3" y="5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41" name="Freeform 161">
              <a:extLst>
                <a:ext uri="{FF2B5EF4-FFF2-40B4-BE49-F238E27FC236}">
                  <a16:creationId xmlns:a16="http://schemas.microsoft.com/office/drawing/2014/main" id="{017EBCD0-E263-4963-B89B-315CE780F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" y="3433"/>
              <a:ext cx="5" cy="5"/>
            </a:xfrm>
            <a:custGeom>
              <a:avLst/>
              <a:gdLst>
                <a:gd name="T0" fmla="*/ 1 w 5"/>
                <a:gd name="T1" fmla="*/ 5 h 5"/>
                <a:gd name="T2" fmla="*/ 2 w 5"/>
                <a:gd name="T3" fmla="*/ 5 h 5"/>
                <a:gd name="T4" fmla="*/ 3 w 5"/>
                <a:gd name="T5" fmla="*/ 5 h 5"/>
                <a:gd name="T6" fmla="*/ 4 w 5"/>
                <a:gd name="T7" fmla="*/ 4 h 5"/>
                <a:gd name="T8" fmla="*/ 4 w 5"/>
                <a:gd name="T9" fmla="*/ 3 h 5"/>
                <a:gd name="T10" fmla="*/ 5 w 5"/>
                <a:gd name="T11" fmla="*/ 2 h 5"/>
                <a:gd name="T12" fmla="*/ 4 w 5"/>
                <a:gd name="T13" fmla="*/ 1 h 5"/>
                <a:gd name="T14" fmla="*/ 4 w 5"/>
                <a:gd name="T15" fmla="*/ 1 h 5"/>
                <a:gd name="T16" fmla="*/ 3 w 5"/>
                <a:gd name="T17" fmla="*/ 0 h 5"/>
                <a:gd name="T18" fmla="*/ 2 w 5"/>
                <a:gd name="T19" fmla="*/ 0 h 5"/>
                <a:gd name="T20" fmla="*/ 1 w 5"/>
                <a:gd name="T21" fmla="*/ 0 h 5"/>
                <a:gd name="T22" fmla="*/ 0 w 5"/>
                <a:gd name="T23" fmla="*/ 1 h 5"/>
                <a:gd name="T24" fmla="*/ 0 w 5"/>
                <a:gd name="T25" fmla="*/ 1 h 5"/>
                <a:gd name="T26" fmla="*/ 0 w 5"/>
                <a:gd name="T27" fmla="*/ 2 h 5"/>
                <a:gd name="T28" fmla="*/ 0 w 5"/>
                <a:gd name="T29" fmla="*/ 3 h 5"/>
                <a:gd name="T30" fmla="*/ 0 w 5"/>
                <a:gd name="T31" fmla="*/ 4 h 5"/>
                <a:gd name="T32" fmla="*/ 1 w 5"/>
                <a:gd name="T3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lnTo>
                    <a:pt x="2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42" name="Freeform 162">
              <a:extLst>
                <a:ext uri="{FF2B5EF4-FFF2-40B4-BE49-F238E27FC236}">
                  <a16:creationId xmlns:a16="http://schemas.microsoft.com/office/drawing/2014/main" id="{F10E5B55-B2D6-44FA-B74E-CC1C8E2F3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" y="3386"/>
              <a:ext cx="108" cy="142"/>
            </a:xfrm>
            <a:custGeom>
              <a:avLst/>
              <a:gdLst>
                <a:gd name="T0" fmla="*/ 0 w 108"/>
                <a:gd name="T1" fmla="*/ 110 h 142"/>
                <a:gd name="T2" fmla="*/ 2 w 108"/>
                <a:gd name="T3" fmla="*/ 112 h 142"/>
                <a:gd name="T4" fmla="*/ 7 w 108"/>
                <a:gd name="T5" fmla="*/ 121 h 142"/>
                <a:gd name="T6" fmla="*/ 11 w 108"/>
                <a:gd name="T7" fmla="*/ 126 h 142"/>
                <a:gd name="T8" fmla="*/ 15 w 108"/>
                <a:gd name="T9" fmla="*/ 130 h 142"/>
                <a:gd name="T10" fmla="*/ 20 w 108"/>
                <a:gd name="T11" fmla="*/ 133 h 142"/>
                <a:gd name="T12" fmla="*/ 29 w 108"/>
                <a:gd name="T13" fmla="*/ 136 h 142"/>
                <a:gd name="T14" fmla="*/ 39 w 108"/>
                <a:gd name="T15" fmla="*/ 139 h 142"/>
                <a:gd name="T16" fmla="*/ 49 w 108"/>
                <a:gd name="T17" fmla="*/ 141 h 142"/>
                <a:gd name="T18" fmla="*/ 60 w 108"/>
                <a:gd name="T19" fmla="*/ 142 h 142"/>
                <a:gd name="T20" fmla="*/ 70 w 108"/>
                <a:gd name="T21" fmla="*/ 142 h 142"/>
                <a:gd name="T22" fmla="*/ 82 w 108"/>
                <a:gd name="T23" fmla="*/ 141 h 142"/>
                <a:gd name="T24" fmla="*/ 97 w 108"/>
                <a:gd name="T25" fmla="*/ 140 h 142"/>
                <a:gd name="T26" fmla="*/ 104 w 108"/>
                <a:gd name="T27" fmla="*/ 136 h 142"/>
                <a:gd name="T28" fmla="*/ 108 w 108"/>
                <a:gd name="T29" fmla="*/ 122 h 142"/>
                <a:gd name="T30" fmla="*/ 107 w 108"/>
                <a:gd name="T31" fmla="*/ 115 h 142"/>
                <a:gd name="T32" fmla="*/ 104 w 108"/>
                <a:gd name="T33" fmla="*/ 104 h 142"/>
                <a:gd name="T34" fmla="*/ 94 w 108"/>
                <a:gd name="T35" fmla="*/ 77 h 142"/>
                <a:gd name="T36" fmla="*/ 83 w 108"/>
                <a:gd name="T37" fmla="*/ 54 h 142"/>
                <a:gd name="T38" fmla="*/ 82 w 108"/>
                <a:gd name="T39" fmla="*/ 52 h 142"/>
                <a:gd name="T40" fmla="*/ 82 w 108"/>
                <a:gd name="T41" fmla="*/ 50 h 142"/>
                <a:gd name="T42" fmla="*/ 80 w 108"/>
                <a:gd name="T43" fmla="*/ 50 h 142"/>
                <a:gd name="T44" fmla="*/ 79 w 108"/>
                <a:gd name="T45" fmla="*/ 49 h 142"/>
                <a:gd name="T46" fmla="*/ 82 w 108"/>
                <a:gd name="T47" fmla="*/ 47 h 142"/>
                <a:gd name="T48" fmla="*/ 84 w 108"/>
                <a:gd name="T49" fmla="*/ 42 h 142"/>
                <a:gd name="T50" fmla="*/ 88 w 108"/>
                <a:gd name="T51" fmla="*/ 32 h 142"/>
                <a:gd name="T52" fmla="*/ 92 w 108"/>
                <a:gd name="T53" fmla="*/ 20 h 142"/>
                <a:gd name="T54" fmla="*/ 92 w 108"/>
                <a:gd name="T55" fmla="*/ 18 h 142"/>
                <a:gd name="T56" fmla="*/ 93 w 108"/>
                <a:gd name="T57" fmla="*/ 14 h 142"/>
                <a:gd name="T58" fmla="*/ 88 w 108"/>
                <a:gd name="T59" fmla="*/ 10 h 142"/>
                <a:gd name="T60" fmla="*/ 74 w 108"/>
                <a:gd name="T61" fmla="*/ 5 h 142"/>
                <a:gd name="T62" fmla="*/ 65 w 108"/>
                <a:gd name="T63" fmla="*/ 0 h 142"/>
                <a:gd name="T64" fmla="*/ 58 w 108"/>
                <a:gd name="T65" fmla="*/ 9 h 142"/>
                <a:gd name="T66" fmla="*/ 45 w 108"/>
                <a:gd name="T67" fmla="*/ 24 h 142"/>
                <a:gd name="T68" fmla="*/ 38 w 108"/>
                <a:gd name="T69" fmla="*/ 41 h 142"/>
                <a:gd name="T70" fmla="*/ 38 w 108"/>
                <a:gd name="T71" fmla="*/ 48 h 142"/>
                <a:gd name="T72" fmla="*/ 36 w 108"/>
                <a:gd name="T73" fmla="*/ 52 h 142"/>
                <a:gd name="T74" fmla="*/ 36 w 108"/>
                <a:gd name="T75" fmla="*/ 55 h 142"/>
                <a:gd name="T76" fmla="*/ 35 w 108"/>
                <a:gd name="T77" fmla="*/ 57 h 142"/>
                <a:gd name="T78" fmla="*/ 31 w 108"/>
                <a:gd name="T79" fmla="*/ 65 h 142"/>
                <a:gd name="T80" fmla="*/ 24 w 108"/>
                <a:gd name="T81" fmla="*/ 77 h 142"/>
                <a:gd name="T82" fmla="*/ 19 w 108"/>
                <a:gd name="T83" fmla="*/ 86 h 142"/>
                <a:gd name="T84" fmla="*/ 13 w 108"/>
                <a:gd name="T85" fmla="*/ 98 h 142"/>
                <a:gd name="T86" fmla="*/ 8 w 108"/>
                <a:gd name="T87" fmla="*/ 107 h 142"/>
                <a:gd name="T88" fmla="*/ 6 w 108"/>
                <a:gd name="T89" fmla="*/ 108 h 142"/>
                <a:gd name="T90" fmla="*/ 4 w 108"/>
                <a:gd name="T91" fmla="*/ 108 h 142"/>
                <a:gd name="T92" fmla="*/ 3 w 108"/>
                <a:gd name="T93" fmla="*/ 11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8" h="142">
                  <a:moveTo>
                    <a:pt x="3" y="110"/>
                  </a:moveTo>
                  <a:lnTo>
                    <a:pt x="2" y="110"/>
                  </a:lnTo>
                  <a:lnTo>
                    <a:pt x="0" y="110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2" y="112"/>
                  </a:lnTo>
                  <a:lnTo>
                    <a:pt x="3" y="114"/>
                  </a:lnTo>
                  <a:lnTo>
                    <a:pt x="5" y="117"/>
                  </a:lnTo>
                  <a:lnTo>
                    <a:pt x="7" y="121"/>
                  </a:lnTo>
                  <a:lnTo>
                    <a:pt x="9" y="123"/>
                  </a:lnTo>
                  <a:lnTo>
                    <a:pt x="10" y="125"/>
                  </a:lnTo>
                  <a:lnTo>
                    <a:pt x="11" y="126"/>
                  </a:lnTo>
                  <a:lnTo>
                    <a:pt x="12" y="128"/>
                  </a:lnTo>
                  <a:lnTo>
                    <a:pt x="13" y="129"/>
                  </a:lnTo>
                  <a:lnTo>
                    <a:pt x="15" y="130"/>
                  </a:lnTo>
                  <a:lnTo>
                    <a:pt x="16" y="131"/>
                  </a:lnTo>
                  <a:lnTo>
                    <a:pt x="17" y="132"/>
                  </a:lnTo>
                  <a:lnTo>
                    <a:pt x="20" y="133"/>
                  </a:lnTo>
                  <a:lnTo>
                    <a:pt x="23" y="134"/>
                  </a:lnTo>
                  <a:lnTo>
                    <a:pt x="26" y="136"/>
                  </a:lnTo>
                  <a:lnTo>
                    <a:pt x="29" y="136"/>
                  </a:lnTo>
                  <a:lnTo>
                    <a:pt x="32" y="137"/>
                  </a:lnTo>
                  <a:lnTo>
                    <a:pt x="35" y="138"/>
                  </a:lnTo>
                  <a:lnTo>
                    <a:pt x="39" y="139"/>
                  </a:lnTo>
                  <a:lnTo>
                    <a:pt x="42" y="140"/>
                  </a:lnTo>
                  <a:lnTo>
                    <a:pt x="46" y="140"/>
                  </a:lnTo>
                  <a:lnTo>
                    <a:pt x="49" y="141"/>
                  </a:lnTo>
                  <a:lnTo>
                    <a:pt x="53" y="141"/>
                  </a:lnTo>
                  <a:lnTo>
                    <a:pt x="56" y="141"/>
                  </a:lnTo>
                  <a:lnTo>
                    <a:pt x="60" y="142"/>
                  </a:lnTo>
                  <a:lnTo>
                    <a:pt x="63" y="142"/>
                  </a:lnTo>
                  <a:lnTo>
                    <a:pt x="67" y="142"/>
                  </a:lnTo>
                  <a:lnTo>
                    <a:pt x="70" y="142"/>
                  </a:lnTo>
                  <a:lnTo>
                    <a:pt x="73" y="142"/>
                  </a:lnTo>
                  <a:lnTo>
                    <a:pt x="77" y="142"/>
                  </a:lnTo>
                  <a:lnTo>
                    <a:pt x="82" y="141"/>
                  </a:lnTo>
                  <a:lnTo>
                    <a:pt x="87" y="141"/>
                  </a:lnTo>
                  <a:lnTo>
                    <a:pt x="93" y="140"/>
                  </a:lnTo>
                  <a:lnTo>
                    <a:pt x="97" y="140"/>
                  </a:lnTo>
                  <a:lnTo>
                    <a:pt x="101" y="140"/>
                  </a:lnTo>
                  <a:lnTo>
                    <a:pt x="103" y="140"/>
                  </a:lnTo>
                  <a:lnTo>
                    <a:pt x="104" y="136"/>
                  </a:lnTo>
                  <a:lnTo>
                    <a:pt x="106" y="131"/>
                  </a:lnTo>
                  <a:lnTo>
                    <a:pt x="107" y="126"/>
                  </a:lnTo>
                  <a:lnTo>
                    <a:pt x="108" y="122"/>
                  </a:lnTo>
                  <a:lnTo>
                    <a:pt x="108" y="119"/>
                  </a:lnTo>
                  <a:lnTo>
                    <a:pt x="107" y="117"/>
                  </a:lnTo>
                  <a:lnTo>
                    <a:pt x="107" y="115"/>
                  </a:lnTo>
                  <a:lnTo>
                    <a:pt x="106" y="113"/>
                  </a:lnTo>
                  <a:lnTo>
                    <a:pt x="105" y="110"/>
                  </a:lnTo>
                  <a:lnTo>
                    <a:pt x="104" y="104"/>
                  </a:lnTo>
                  <a:lnTo>
                    <a:pt x="101" y="96"/>
                  </a:lnTo>
                  <a:lnTo>
                    <a:pt x="97" y="87"/>
                  </a:lnTo>
                  <a:lnTo>
                    <a:pt x="94" y="77"/>
                  </a:lnTo>
                  <a:lnTo>
                    <a:pt x="90" y="68"/>
                  </a:lnTo>
                  <a:lnTo>
                    <a:pt x="86" y="60"/>
                  </a:lnTo>
                  <a:lnTo>
                    <a:pt x="83" y="54"/>
                  </a:lnTo>
                  <a:lnTo>
                    <a:pt x="82" y="53"/>
                  </a:lnTo>
                  <a:lnTo>
                    <a:pt x="82" y="52"/>
                  </a:lnTo>
                  <a:lnTo>
                    <a:pt x="82" y="52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81" y="5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79" y="49"/>
                  </a:lnTo>
                  <a:lnTo>
                    <a:pt x="79" y="49"/>
                  </a:lnTo>
                  <a:lnTo>
                    <a:pt x="80" y="48"/>
                  </a:lnTo>
                  <a:lnTo>
                    <a:pt x="81" y="48"/>
                  </a:lnTo>
                  <a:lnTo>
                    <a:pt x="82" y="47"/>
                  </a:lnTo>
                  <a:lnTo>
                    <a:pt x="83" y="47"/>
                  </a:lnTo>
                  <a:lnTo>
                    <a:pt x="84" y="45"/>
                  </a:lnTo>
                  <a:lnTo>
                    <a:pt x="84" y="42"/>
                  </a:lnTo>
                  <a:lnTo>
                    <a:pt x="85" y="39"/>
                  </a:lnTo>
                  <a:lnTo>
                    <a:pt x="86" y="36"/>
                  </a:lnTo>
                  <a:lnTo>
                    <a:pt x="88" y="32"/>
                  </a:lnTo>
                  <a:lnTo>
                    <a:pt x="90" y="27"/>
                  </a:lnTo>
                  <a:lnTo>
                    <a:pt x="91" y="22"/>
                  </a:lnTo>
                  <a:lnTo>
                    <a:pt x="92" y="20"/>
                  </a:lnTo>
                  <a:lnTo>
                    <a:pt x="92" y="19"/>
                  </a:lnTo>
                  <a:lnTo>
                    <a:pt x="92" y="18"/>
                  </a:lnTo>
                  <a:lnTo>
                    <a:pt x="92" y="18"/>
                  </a:lnTo>
                  <a:lnTo>
                    <a:pt x="92" y="18"/>
                  </a:lnTo>
                  <a:lnTo>
                    <a:pt x="92" y="16"/>
                  </a:lnTo>
                  <a:lnTo>
                    <a:pt x="93" y="14"/>
                  </a:lnTo>
                  <a:lnTo>
                    <a:pt x="94" y="12"/>
                  </a:lnTo>
                  <a:lnTo>
                    <a:pt x="94" y="11"/>
                  </a:lnTo>
                  <a:lnTo>
                    <a:pt x="88" y="10"/>
                  </a:lnTo>
                  <a:lnTo>
                    <a:pt x="83" y="9"/>
                  </a:lnTo>
                  <a:lnTo>
                    <a:pt x="79" y="7"/>
                  </a:lnTo>
                  <a:lnTo>
                    <a:pt x="74" y="5"/>
                  </a:lnTo>
                  <a:lnTo>
                    <a:pt x="70" y="4"/>
                  </a:lnTo>
                  <a:lnTo>
                    <a:pt x="67" y="2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2" y="4"/>
                  </a:lnTo>
                  <a:lnTo>
                    <a:pt x="58" y="9"/>
                  </a:lnTo>
                  <a:lnTo>
                    <a:pt x="54" y="13"/>
                  </a:lnTo>
                  <a:lnTo>
                    <a:pt x="49" y="19"/>
                  </a:lnTo>
                  <a:lnTo>
                    <a:pt x="45" y="24"/>
                  </a:lnTo>
                  <a:lnTo>
                    <a:pt x="41" y="30"/>
                  </a:lnTo>
                  <a:lnTo>
                    <a:pt x="38" y="35"/>
                  </a:lnTo>
                  <a:lnTo>
                    <a:pt x="38" y="41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7" y="50"/>
                  </a:lnTo>
                  <a:lnTo>
                    <a:pt x="36" y="51"/>
                  </a:lnTo>
                  <a:lnTo>
                    <a:pt x="36" y="52"/>
                  </a:lnTo>
                  <a:lnTo>
                    <a:pt x="36" y="53"/>
                  </a:lnTo>
                  <a:lnTo>
                    <a:pt x="36" y="54"/>
                  </a:lnTo>
                  <a:lnTo>
                    <a:pt x="36" y="55"/>
                  </a:lnTo>
                  <a:lnTo>
                    <a:pt x="36" y="56"/>
                  </a:lnTo>
                  <a:lnTo>
                    <a:pt x="35" y="56"/>
                  </a:lnTo>
                  <a:lnTo>
                    <a:pt x="35" y="57"/>
                  </a:lnTo>
                  <a:lnTo>
                    <a:pt x="34" y="58"/>
                  </a:lnTo>
                  <a:lnTo>
                    <a:pt x="33" y="61"/>
                  </a:lnTo>
                  <a:lnTo>
                    <a:pt x="31" y="65"/>
                  </a:lnTo>
                  <a:lnTo>
                    <a:pt x="29" y="68"/>
                  </a:lnTo>
                  <a:lnTo>
                    <a:pt x="26" y="73"/>
                  </a:lnTo>
                  <a:lnTo>
                    <a:pt x="24" y="77"/>
                  </a:lnTo>
                  <a:lnTo>
                    <a:pt x="22" y="80"/>
                  </a:lnTo>
                  <a:lnTo>
                    <a:pt x="20" y="83"/>
                  </a:lnTo>
                  <a:lnTo>
                    <a:pt x="19" y="86"/>
                  </a:lnTo>
                  <a:lnTo>
                    <a:pt x="17" y="90"/>
                  </a:lnTo>
                  <a:lnTo>
                    <a:pt x="15" y="94"/>
                  </a:lnTo>
                  <a:lnTo>
                    <a:pt x="13" y="98"/>
                  </a:lnTo>
                  <a:lnTo>
                    <a:pt x="11" y="102"/>
                  </a:lnTo>
                  <a:lnTo>
                    <a:pt x="9" y="105"/>
                  </a:lnTo>
                  <a:lnTo>
                    <a:pt x="8" y="107"/>
                  </a:lnTo>
                  <a:lnTo>
                    <a:pt x="7" y="108"/>
                  </a:lnTo>
                  <a:lnTo>
                    <a:pt x="7" y="108"/>
                  </a:lnTo>
                  <a:lnTo>
                    <a:pt x="6" y="108"/>
                  </a:lnTo>
                  <a:lnTo>
                    <a:pt x="6" y="107"/>
                  </a:lnTo>
                  <a:lnTo>
                    <a:pt x="5" y="107"/>
                  </a:lnTo>
                  <a:lnTo>
                    <a:pt x="4" y="108"/>
                  </a:lnTo>
                  <a:lnTo>
                    <a:pt x="4" y="109"/>
                  </a:lnTo>
                  <a:lnTo>
                    <a:pt x="3" y="110"/>
                  </a:lnTo>
                  <a:lnTo>
                    <a:pt x="3" y="110"/>
                  </a:lnTo>
                  <a:close/>
                </a:path>
              </a:pathLst>
            </a:custGeom>
            <a:solidFill>
              <a:srgbClr val="99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43" name="Freeform 163">
              <a:extLst>
                <a:ext uri="{FF2B5EF4-FFF2-40B4-BE49-F238E27FC236}">
                  <a16:creationId xmlns:a16="http://schemas.microsoft.com/office/drawing/2014/main" id="{0BA7396D-FC24-41AB-8A4E-C51A81B4D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" y="3316"/>
              <a:ext cx="64" cy="97"/>
            </a:xfrm>
            <a:custGeom>
              <a:avLst/>
              <a:gdLst>
                <a:gd name="T0" fmla="*/ 1 w 64"/>
                <a:gd name="T1" fmla="*/ 81 h 97"/>
                <a:gd name="T2" fmla="*/ 8 w 64"/>
                <a:gd name="T3" fmla="*/ 87 h 97"/>
                <a:gd name="T4" fmla="*/ 18 w 64"/>
                <a:gd name="T5" fmla="*/ 93 h 97"/>
                <a:gd name="T6" fmla="*/ 27 w 64"/>
                <a:gd name="T7" fmla="*/ 97 h 97"/>
                <a:gd name="T8" fmla="*/ 33 w 64"/>
                <a:gd name="T9" fmla="*/ 95 h 97"/>
                <a:gd name="T10" fmla="*/ 37 w 64"/>
                <a:gd name="T11" fmla="*/ 88 h 97"/>
                <a:gd name="T12" fmla="*/ 42 w 64"/>
                <a:gd name="T13" fmla="*/ 79 h 97"/>
                <a:gd name="T14" fmla="*/ 46 w 64"/>
                <a:gd name="T15" fmla="*/ 71 h 97"/>
                <a:gd name="T16" fmla="*/ 50 w 64"/>
                <a:gd name="T17" fmla="*/ 64 h 97"/>
                <a:gd name="T18" fmla="*/ 56 w 64"/>
                <a:gd name="T19" fmla="*/ 53 h 97"/>
                <a:gd name="T20" fmla="*/ 61 w 64"/>
                <a:gd name="T21" fmla="*/ 40 h 97"/>
                <a:gd name="T22" fmla="*/ 64 w 64"/>
                <a:gd name="T23" fmla="*/ 28 h 97"/>
                <a:gd name="T24" fmla="*/ 64 w 64"/>
                <a:gd name="T25" fmla="*/ 16 h 97"/>
                <a:gd name="T26" fmla="*/ 62 w 64"/>
                <a:gd name="T27" fmla="*/ 6 h 97"/>
                <a:gd name="T28" fmla="*/ 54 w 64"/>
                <a:gd name="T29" fmla="*/ 1 h 97"/>
                <a:gd name="T30" fmla="*/ 50 w 64"/>
                <a:gd name="T31" fmla="*/ 0 h 97"/>
                <a:gd name="T32" fmla="*/ 49 w 64"/>
                <a:gd name="T33" fmla="*/ 1 h 97"/>
                <a:gd name="T34" fmla="*/ 47 w 64"/>
                <a:gd name="T35" fmla="*/ 3 h 97"/>
                <a:gd name="T36" fmla="*/ 47 w 64"/>
                <a:gd name="T37" fmla="*/ 4 h 97"/>
                <a:gd name="T38" fmla="*/ 47 w 64"/>
                <a:gd name="T39" fmla="*/ 5 h 97"/>
                <a:gd name="T40" fmla="*/ 45 w 64"/>
                <a:gd name="T41" fmla="*/ 6 h 97"/>
                <a:gd name="T42" fmla="*/ 40 w 64"/>
                <a:gd name="T43" fmla="*/ 9 h 97"/>
                <a:gd name="T44" fmla="*/ 35 w 64"/>
                <a:gd name="T45" fmla="*/ 13 h 97"/>
                <a:gd name="T46" fmla="*/ 30 w 64"/>
                <a:gd name="T47" fmla="*/ 20 h 97"/>
                <a:gd name="T48" fmla="*/ 25 w 64"/>
                <a:gd name="T49" fmla="*/ 30 h 97"/>
                <a:gd name="T50" fmla="*/ 22 w 64"/>
                <a:gd name="T51" fmla="*/ 39 h 97"/>
                <a:gd name="T52" fmla="*/ 20 w 64"/>
                <a:gd name="T53" fmla="*/ 47 h 97"/>
                <a:gd name="T54" fmla="*/ 17 w 64"/>
                <a:gd name="T55" fmla="*/ 55 h 97"/>
                <a:gd name="T56" fmla="*/ 11 w 64"/>
                <a:gd name="T57" fmla="*/ 63 h 97"/>
                <a:gd name="T58" fmla="*/ 6 w 64"/>
                <a:gd name="T59" fmla="*/ 70 h 97"/>
                <a:gd name="T60" fmla="*/ 3 w 64"/>
                <a:gd name="T61" fmla="*/ 76 h 97"/>
                <a:gd name="T62" fmla="*/ 1 w 64"/>
                <a:gd name="T63" fmla="*/ 7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" h="97">
                  <a:moveTo>
                    <a:pt x="0" y="80"/>
                  </a:moveTo>
                  <a:lnTo>
                    <a:pt x="1" y="81"/>
                  </a:lnTo>
                  <a:lnTo>
                    <a:pt x="4" y="84"/>
                  </a:lnTo>
                  <a:lnTo>
                    <a:pt x="8" y="87"/>
                  </a:lnTo>
                  <a:lnTo>
                    <a:pt x="13" y="90"/>
                  </a:lnTo>
                  <a:lnTo>
                    <a:pt x="18" y="93"/>
                  </a:lnTo>
                  <a:lnTo>
                    <a:pt x="23" y="96"/>
                  </a:lnTo>
                  <a:lnTo>
                    <a:pt x="27" y="97"/>
                  </a:lnTo>
                  <a:lnTo>
                    <a:pt x="31" y="96"/>
                  </a:lnTo>
                  <a:lnTo>
                    <a:pt x="33" y="95"/>
                  </a:lnTo>
                  <a:lnTo>
                    <a:pt x="35" y="92"/>
                  </a:lnTo>
                  <a:lnTo>
                    <a:pt x="37" y="88"/>
                  </a:lnTo>
                  <a:lnTo>
                    <a:pt x="40" y="84"/>
                  </a:lnTo>
                  <a:lnTo>
                    <a:pt x="42" y="79"/>
                  </a:lnTo>
                  <a:lnTo>
                    <a:pt x="44" y="75"/>
                  </a:lnTo>
                  <a:lnTo>
                    <a:pt x="46" y="71"/>
                  </a:lnTo>
                  <a:lnTo>
                    <a:pt x="48" y="68"/>
                  </a:lnTo>
                  <a:lnTo>
                    <a:pt x="50" y="64"/>
                  </a:lnTo>
                  <a:lnTo>
                    <a:pt x="53" y="59"/>
                  </a:lnTo>
                  <a:lnTo>
                    <a:pt x="56" y="53"/>
                  </a:lnTo>
                  <a:lnTo>
                    <a:pt x="58" y="47"/>
                  </a:lnTo>
                  <a:lnTo>
                    <a:pt x="61" y="40"/>
                  </a:lnTo>
                  <a:lnTo>
                    <a:pt x="62" y="33"/>
                  </a:lnTo>
                  <a:lnTo>
                    <a:pt x="64" y="28"/>
                  </a:lnTo>
                  <a:lnTo>
                    <a:pt x="64" y="23"/>
                  </a:lnTo>
                  <a:lnTo>
                    <a:pt x="64" y="16"/>
                  </a:lnTo>
                  <a:lnTo>
                    <a:pt x="64" y="10"/>
                  </a:lnTo>
                  <a:lnTo>
                    <a:pt x="62" y="6"/>
                  </a:lnTo>
                  <a:lnTo>
                    <a:pt x="58" y="3"/>
                  </a:lnTo>
                  <a:lnTo>
                    <a:pt x="54" y="1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9" y="1"/>
                  </a:lnTo>
                  <a:lnTo>
                    <a:pt x="48" y="2"/>
                  </a:lnTo>
                  <a:lnTo>
                    <a:pt x="47" y="3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5" y="6"/>
                  </a:lnTo>
                  <a:lnTo>
                    <a:pt x="43" y="7"/>
                  </a:lnTo>
                  <a:lnTo>
                    <a:pt x="40" y="9"/>
                  </a:lnTo>
                  <a:lnTo>
                    <a:pt x="37" y="10"/>
                  </a:lnTo>
                  <a:lnTo>
                    <a:pt x="35" y="13"/>
                  </a:lnTo>
                  <a:lnTo>
                    <a:pt x="32" y="16"/>
                  </a:lnTo>
                  <a:lnTo>
                    <a:pt x="30" y="20"/>
                  </a:lnTo>
                  <a:lnTo>
                    <a:pt x="27" y="25"/>
                  </a:lnTo>
                  <a:lnTo>
                    <a:pt x="25" y="30"/>
                  </a:lnTo>
                  <a:lnTo>
                    <a:pt x="24" y="34"/>
                  </a:lnTo>
                  <a:lnTo>
                    <a:pt x="22" y="39"/>
                  </a:lnTo>
                  <a:lnTo>
                    <a:pt x="21" y="43"/>
                  </a:lnTo>
                  <a:lnTo>
                    <a:pt x="20" y="47"/>
                  </a:lnTo>
                  <a:lnTo>
                    <a:pt x="19" y="51"/>
                  </a:lnTo>
                  <a:lnTo>
                    <a:pt x="17" y="55"/>
                  </a:lnTo>
                  <a:lnTo>
                    <a:pt x="14" y="59"/>
                  </a:lnTo>
                  <a:lnTo>
                    <a:pt x="11" y="63"/>
                  </a:lnTo>
                  <a:lnTo>
                    <a:pt x="9" y="67"/>
                  </a:lnTo>
                  <a:lnTo>
                    <a:pt x="6" y="70"/>
                  </a:lnTo>
                  <a:lnTo>
                    <a:pt x="5" y="73"/>
                  </a:lnTo>
                  <a:lnTo>
                    <a:pt x="3" y="76"/>
                  </a:lnTo>
                  <a:lnTo>
                    <a:pt x="1" y="78"/>
                  </a:lnTo>
                  <a:lnTo>
                    <a:pt x="1" y="79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AD0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44" name="Freeform 164">
              <a:extLst>
                <a:ext uri="{FF2B5EF4-FFF2-40B4-BE49-F238E27FC236}">
                  <a16:creationId xmlns:a16="http://schemas.microsoft.com/office/drawing/2014/main" id="{EBD9E818-AB89-476F-A72C-4BF8AD3B4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" y="3313"/>
              <a:ext cx="29" cy="85"/>
            </a:xfrm>
            <a:custGeom>
              <a:avLst/>
              <a:gdLst>
                <a:gd name="T0" fmla="*/ 11 w 29"/>
                <a:gd name="T1" fmla="*/ 3 h 85"/>
                <a:gd name="T2" fmla="*/ 14 w 29"/>
                <a:gd name="T3" fmla="*/ 5 h 85"/>
                <a:gd name="T4" fmla="*/ 20 w 29"/>
                <a:gd name="T5" fmla="*/ 9 h 85"/>
                <a:gd name="T6" fmla="*/ 22 w 29"/>
                <a:gd name="T7" fmla="*/ 19 h 85"/>
                <a:gd name="T8" fmla="*/ 22 w 29"/>
                <a:gd name="T9" fmla="*/ 31 h 85"/>
                <a:gd name="T10" fmla="*/ 19 w 29"/>
                <a:gd name="T11" fmla="*/ 43 h 85"/>
                <a:gd name="T12" fmla="*/ 14 w 29"/>
                <a:gd name="T13" fmla="*/ 56 h 85"/>
                <a:gd name="T14" fmla="*/ 8 w 29"/>
                <a:gd name="T15" fmla="*/ 67 h 85"/>
                <a:gd name="T16" fmla="*/ 4 w 29"/>
                <a:gd name="T17" fmla="*/ 73 h 85"/>
                <a:gd name="T18" fmla="*/ 2 w 29"/>
                <a:gd name="T19" fmla="*/ 78 h 85"/>
                <a:gd name="T20" fmla="*/ 1 w 29"/>
                <a:gd name="T21" fmla="*/ 82 h 85"/>
                <a:gd name="T22" fmla="*/ 4 w 29"/>
                <a:gd name="T23" fmla="*/ 82 h 85"/>
                <a:gd name="T24" fmla="*/ 6 w 29"/>
                <a:gd name="T25" fmla="*/ 83 h 85"/>
                <a:gd name="T26" fmla="*/ 8 w 29"/>
                <a:gd name="T27" fmla="*/ 84 h 85"/>
                <a:gd name="T28" fmla="*/ 10 w 29"/>
                <a:gd name="T29" fmla="*/ 84 h 85"/>
                <a:gd name="T30" fmla="*/ 10 w 29"/>
                <a:gd name="T31" fmla="*/ 85 h 85"/>
                <a:gd name="T32" fmla="*/ 11 w 29"/>
                <a:gd name="T33" fmla="*/ 85 h 85"/>
                <a:gd name="T34" fmla="*/ 14 w 29"/>
                <a:gd name="T35" fmla="*/ 84 h 85"/>
                <a:gd name="T36" fmla="*/ 15 w 29"/>
                <a:gd name="T37" fmla="*/ 79 h 85"/>
                <a:gd name="T38" fmla="*/ 20 w 29"/>
                <a:gd name="T39" fmla="*/ 68 h 85"/>
                <a:gd name="T40" fmla="*/ 25 w 29"/>
                <a:gd name="T41" fmla="*/ 60 h 85"/>
                <a:gd name="T42" fmla="*/ 27 w 29"/>
                <a:gd name="T43" fmla="*/ 54 h 85"/>
                <a:gd name="T44" fmla="*/ 25 w 29"/>
                <a:gd name="T45" fmla="*/ 48 h 85"/>
                <a:gd name="T46" fmla="*/ 25 w 29"/>
                <a:gd name="T47" fmla="*/ 42 h 85"/>
                <a:gd name="T48" fmla="*/ 26 w 29"/>
                <a:gd name="T49" fmla="*/ 34 h 85"/>
                <a:gd name="T50" fmla="*/ 29 w 29"/>
                <a:gd name="T51" fmla="*/ 24 h 85"/>
                <a:gd name="T52" fmla="*/ 29 w 29"/>
                <a:gd name="T53" fmla="*/ 21 h 85"/>
                <a:gd name="T54" fmla="*/ 27 w 29"/>
                <a:gd name="T55" fmla="*/ 20 h 85"/>
                <a:gd name="T56" fmla="*/ 27 w 29"/>
                <a:gd name="T57" fmla="*/ 17 h 85"/>
                <a:gd name="T58" fmla="*/ 28 w 29"/>
                <a:gd name="T59" fmla="*/ 16 h 85"/>
                <a:gd name="T60" fmla="*/ 27 w 29"/>
                <a:gd name="T61" fmla="*/ 12 h 85"/>
                <a:gd name="T62" fmla="*/ 23 w 29"/>
                <a:gd name="T63" fmla="*/ 8 h 85"/>
                <a:gd name="T64" fmla="*/ 17 w 29"/>
                <a:gd name="T65" fmla="*/ 3 h 85"/>
                <a:gd name="T66" fmla="*/ 13 w 29"/>
                <a:gd name="T67" fmla="*/ 1 h 85"/>
                <a:gd name="T68" fmla="*/ 11 w 29"/>
                <a:gd name="T69" fmla="*/ 1 h 85"/>
                <a:gd name="T70" fmla="*/ 10 w 29"/>
                <a:gd name="T71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" h="85">
                  <a:moveTo>
                    <a:pt x="9" y="3"/>
                  </a:moveTo>
                  <a:lnTo>
                    <a:pt x="11" y="3"/>
                  </a:lnTo>
                  <a:lnTo>
                    <a:pt x="12" y="4"/>
                  </a:lnTo>
                  <a:lnTo>
                    <a:pt x="14" y="5"/>
                  </a:lnTo>
                  <a:lnTo>
                    <a:pt x="16" y="6"/>
                  </a:lnTo>
                  <a:lnTo>
                    <a:pt x="20" y="9"/>
                  </a:lnTo>
                  <a:lnTo>
                    <a:pt x="22" y="13"/>
                  </a:lnTo>
                  <a:lnTo>
                    <a:pt x="22" y="19"/>
                  </a:lnTo>
                  <a:lnTo>
                    <a:pt x="22" y="26"/>
                  </a:lnTo>
                  <a:lnTo>
                    <a:pt x="22" y="31"/>
                  </a:lnTo>
                  <a:lnTo>
                    <a:pt x="20" y="36"/>
                  </a:lnTo>
                  <a:lnTo>
                    <a:pt x="19" y="43"/>
                  </a:lnTo>
                  <a:lnTo>
                    <a:pt x="16" y="50"/>
                  </a:lnTo>
                  <a:lnTo>
                    <a:pt x="14" y="56"/>
                  </a:lnTo>
                  <a:lnTo>
                    <a:pt x="11" y="62"/>
                  </a:lnTo>
                  <a:lnTo>
                    <a:pt x="8" y="67"/>
                  </a:lnTo>
                  <a:lnTo>
                    <a:pt x="6" y="71"/>
                  </a:lnTo>
                  <a:lnTo>
                    <a:pt x="4" y="73"/>
                  </a:lnTo>
                  <a:lnTo>
                    <a:pt x="3" y="76"/>
                  </a:lnTo>
                  <a:lnTo>
                    <a:pt x="2" y="78"/>
                  </a:lnTo>
                  <a:lnTo>
                    <a:pt x="0" y="82"/>
                  </a:lnTo>
                  <a:lnTo>
                    <a:pt x="1" y="82"/>
                  </a:lnTo>
                  <a:lnTo>
                    <a:pt x="3" y="82"/>
                  </a:lnTo>
                  <a:lnTo>
                    <a:pt x="4" y="82"/>
                  </a:lnTo>
                  <a:lnTo>
                    <a:pt x="5" y="83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4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1" y="85"/>
                  </a:lnTo>
                  <a:lnTo>
                    <a:pt x="13" y="85"/>
                  </a:lnTo>
                  <a:lnTo>
                    <a:pt x="14" y="84"/>
                  </a:lnTo>
                  <a:lnTo>
                    <a:pt x="14" y="82"/>
                  </a:lnTo>
                  <a:lnTo>
                    <a:pt x="15" y="79"/>
                  </a:lnTo>
                  <a:lnTo>
                    <a:pt x="17" y="74"/>
                  </a:lnTo>
                  <a:lnTo>
                    <a:pt x="20" y="68"/>
                  </a:lnTo>
                  <a:lnTo>
                    <a:pt x="23" y="64"/>
                  </a:lnTo>
                  <a:lnTo>
                    <a:pt x="25" y="60"/>
                  </a:lnTo>
                  <a:lnTo>
                    <a:pt x="27" y="57"/>
                  </a:lnTo>
                  <a:lnTo>
                    <a:pt x="27" y="54"/>
                  </a:lnTo>
                  <a:lnTo>
                    <a:pt x="27" y="51"/>
                  </a:lnTo>
                  <a:lnTo>
                    <a:pt x="25" y="48"/>
                  </a:lnTo>
                  <a:lnTo>
                    <a:pt x="25" y="45"/>
                  </a:lnTo>
                  <a:lnTo>
                    <a:pt x="25" y="42"/>
                  </a:lnTo>
                  <a:lnTo>
                    <a:pt x="25" y="39"/>
                  </a:lnTo>
                  <a:lnTo>
                    <a:pt x="26" y="34"/>
                  </a:lnTo>
                  <a:lnTo>
                    <a:pt x="28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28" y="20"/>
                  </a:lnTo>
                  <a:lnTo>
                    <a:pt x="27" y="20"/>
                  </a:lnTo>
                  <a:lnTo>
                    <a:pt x="26" y="19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3" y="8"/>
                  </a:lnTo>
                  <a:lnTo>
                    <a:pt x="20" y="5"/>
                  </a:lnTo>
                  <a:lnTo>
                    <a:pt x="17" y="3"/>
                  </a:lnTo>
                  <a:lnTo>
                    <a:pt x="15" y="2"/>
                  </a:lnTo>
                  <a:lnTo>
                    <a:pt x="13" y="1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F9C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45" name="Freeform 165">
              <a:extLst>
                <a:ext uri="{FF2B5EF4-FFF2-40B4-BE49-F238E27FC236}">
                  <a16:creationId xmlns:a16="http://schemas.microsoft.com/office/drawing/2014/main" id="{CB29C9F2-01DB-49E3-960C-B7D168565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" y="3406"/>
              <a:ext cx="85" cy="68"/>
            </a:xfrm>
            <a:custGeom>
              <a:avLst/>
              <a:gdLst>
                <a:gd name="T0" fmla="*/ 67 w 85"/>
                <a:gd name="T1" fmla="*/ 68 h 68"/>
                <a:gd name="T2" fmla="*/ 68 w 85"/>
                <a:gd name="T3" fmla="*/ 68 h 68"/>
                <a:gd name="T4" fmla="*/ 69 w 85"/>
                <a:gd name="T5" fmla="*/ 68 h 68"/>
                <a:gd name="T6" fmla="*/ 70 w 85"/>
                <a:gd name="T7" fmla="*/ 68 h 68"/>
                <a:gd name="T8" fmla="*/ 70 w 85"/>
                <a:gd name="T9" fmla="*/ 67 h 68"/>
                <a:gd name="T10" fmla="*/ 85 w 85"/>
                <a:gd name="T11" fmla="*/ 29 h 68"/>
                <a:gd name="T12" fmla="*/ 85 w 85"/>
                <a:gd name="T13" fmla="*/ 28 h 68"/>
                <a:gd name="T14" fmla="*/ 85 w 85"/>
                <a:gd name="T15" fmla="*/ 28 h 68"/>
                <a:gd name="T16" fmla="*/ 85 w 85"/>
                <a:gd name="T17" fmla="*/ 27 h 68"/>
                <a:gd name="T18" fmla="*/ 84 w 85"/>
                <a:gd name="T19" fmla="*/ 27 h 68"/>
                <a:gd name="T20" fmla="*/ 18 w 85"/>
                <a:gd name="T21" fmla="*/ 0 h 68"/>
                <a:gd name="T22" fmla="*/ 17 w 85"/>
                <a:gd name="T23" fmla="*/ 0 h 68"/>
                <a:gd name="T24" fmla="*/ 16 w 85"/>
                <a:gd name="T25" fmla="*/ 0 h 68"/>
                <a:gd name="T26" fmla="*/ 16 w 85"/>
                <a:gd name="T27" fmla="*/ 0 h 68"/>
                <a:gd name="T28" fmla="*/ 15 w 85"/>
                <a:gd name="T29" fmla="*/ 1 h 68"/>
                <a:gd name="T30" fmla="*/ 0 w 85"/>
                <a:gd name="T31" fmla="*/ 39 h 68"/>
                <a:gd name="T32" fmla="*/ 0 w 85"/>
                <a:gd name="T33" fmla="*/ 39 h 68"/>
                <a:gd name="T34" fmla="*/ 0 w 85"/>
                <a:gd name="T35" fmla="*/ 40 h 68"/>
                <a:gd name="T36" fmla="*/ 1 w 85"/>
                <a:gd name="T37" fmla="*/ 41 h 68"/>
                <a:gd name="T38" fmla="*/ 1 w 85"/>
                <a:gd name="T39" fmla="*/ 42 h 68"/>
                <a:gd name="T40" fmla="*/ 67 w 85"/>
                <a:gd name="T4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68">
                  <a:moveTo>
                    <a:pt x="67" y="68"/>
                  </a:moveTo>
                  <a:lnTo>
                    <a:pt x="68" y="68"/>
                  </a:lnTo>
                  <a:lnTo>
                    <a:pt x="69" y="68"/>
                  </a:lnTo>
                  <a:lnTo>
                    <a:pt x="70" y="68"/>
                  </a:lnTo>
                  <a:lnTo>
                    <a:pt x="70" y="67"/>
                  </a:lnTo>
                  <a:lnTo>
                    <a:pt x="85" y="29"/>
                  </a:lnTo>
                  <a:lnTo>
                    <a:pt x="85" y="28"/>
                  </a:lnTo>
                  <a:lnTo>
                    <a:pt x="85" y="28"/>
                  </a:lnTo>
                  <a:lnTo>
                    <a:pt x="85" y="27"/>
                  </a:lnTo>
                  <a:lnTo>
                    <a:pt x="84" y="27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67" y="68"/>
                  </a:lnTo>
                  <a:close/>
                </a:path>
              </a:pathLst>
            </a:custGeom>
            <a:solidFill>
              <a:srgbClr val="1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46" name="Freeform 166">
              <a:extLst>
                <a:ext uri="{FF2B5EF4-FFF2-40B4-BE49-F238E27FC236}">
                  <a16:creationId xmlns:a16="http://schemas.microsoft.com/office/drawing/2014/main" id="{C43B5D12-D59B-4E28-9720-430D8A781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" y="3405"/>
              <a:ext cx="72" cy="68"/>
            </a:xfrm>
            <a:custGeom>
              <a:avLst/>
              <a:gdLst>
                <a:gd name="T0" fmla="*/ 4 w 72"/>
                <a:gd name="T1" fmla="*/ 0 h 68"/>
                <a:gd name="T2" fmla="*/ 4 w 72"/>
                <a:gd name="T3" fmla="*/ 0 h 68"/>
                <a:gd name="T4" fmla="*/ 4 w 72"/>
                <a:gd name="T5" fmla="*/ 0 h 68"/>
                <a:gd name="T6" fmla="*/ 2 w 72"/>
                <a:gd name="T7" fmla="*/ 0 h 68"/>
                <a:gd name="T8" fmla="*/ 0 w 72"/>
                <a:gd name="T9" fmla="*/ 1 h 68"/>
                <a:gd name="T10" fmla="*/ 0 w 72"/>
                <a:gd name="T11" fmla="*/ 1 h 68"/>
                <a:gd name="T12" fmla="*/ 1 w 72"/>
                <a:gd name="T13" fmla="*/ 1 h 68"/>
                <a:gd name="T14" fmla="*/ 68 w 72"/>
                <a:gd name="T15" fmla="*/ 28 h 68"/>
                <a:gd name="T16" fmla="*/ 68 w 72"/>
                <a:gd name="T17" fmla="*/ 29 h 68"/>
                <a:gd name="T18" fmla="*/ 53 w 72"/>
                <a:gd name="T19" fmla="*/ 68 h 68"/>
                <a:gd name="T20" fmla="*/ 72 w 72"/>
                <a:gd name="T21" fmla="*/ 29 h 68"/>
                <a:gd name="T22" fmla="*/ 72 w 72"/>
                <a:gd name="T23" fmla="*/ 28 h 68"/>
                <a:gd name="T24" fmla="*/ 71 w 72"/>
                <a:gd name="T25" fmla="*/ 27 h 68"/>
                <a:gd name="T26" fmla="*/ 50 w 72"/>
                <a:gd name="T27" fmla="*/ 17 h 68"/>
                <a:gd name="T28" fmla="*/ 50 w 72"/>
                <a:gd name="T29" fmla="*/ 16 h 68"/>
                <a:gd name="T30" fmla="*/ 50 w 72"/>
                <a:gd name="T31" fmla="*/ 13 h 68"/>
                <a:gd name="T32" fmla="*/ 50 w 72"/>
                <a:gd name="T33" fmla="*/ 10 h 68"/>
                <a:gd name="T34" fmla="*/ 47 w 72"/>
                <a:gd name="T35" fmla="*/ 9 h 68"/>
                <a:gd name="T36" fmla="*/ 43 w 72"/>
                <a:gd name="T37" fmla="*/ 7 h 68"/>
                <a:gd name="T38" fmla="*/ 39 w 72"/>
                <a:gd name="T39" fmla="*/ 6 h 68"/>
                <a:gd name="T40" fmla="*/ 36 w 72"/>
                <a:gd name="T41" fmla="*/ 4 h 68"/>
                <a:gd name="T42" fmla="*/ 33 w 72"/>
                <a:gd name="T43" fmla="*/ 3 h 68"/>
                <a:gd name="T44" fmla="*/ 31 w 72"/>
                <a:gd name="T45" fmla="*/ 4 h 68"/>
                <a:gd name="T46" fmla="*/ 30 w 72"/>
                <a:gd name="T47" fmla="*/ 6 h 68"/>
                <a:gd name="T48" fmla="*/ 29 w 72"/>
                <a:gd name="T49" fmla="*/ 7 h 68"/>
                <a:gd name="T50" fmla="*/ 28 w 72"/>
                <a:gd name="T51" fmla="*/ 7 h 68"/>
                <a:gd name="T52" fmla="*/ 27 w 72"/>
                <a:gd name="T53" fmla="*/ 8 h 68"/>
                <a:gd name="T54" fmla="*/ 31 w 72"/>
                <a:gd name="T55" fmla="*/ 11 h 68"/>
                <a:gd name="T56" fmla="*/ 32 w 72"/>
                <a:gd name="T57" fmla="*/ 8 h 68"/>
                <a:gd name="T58" fmla="*/ 32 w 72"/>
                <a:gd name="T59" fmla="*/ 7 h 68"/>
                <a:gd name="T60" fmla="*/ 33 w 72"/>
                <a:gd name="T61" fmla="*/ 7 h 68"/>
                <a:gd name="T62" fmla="*/ 34 w 72"/>
                <a:gd name="T63" fmla="*/ 7 h 68"/>
                <a:gd name="T64" fmla="*/ 36 w 72"/>
                <a:gd name="T65" fmla="*/ 8 h 68"/>
                <a:gd name="T66" fmla="*/ 40 w 72"/>
                <a:gd name="T67" fmla="*/ 9 h 68"/>
                <a:gd name="T68" fmla="*/ 44 w 72"/>
                <a:gd name="T69" fmla="*/ 11 h 68"/>
                <a:gd name="T70" fmla="*/ 46 w 72"/>
                <a:gd name="T71" fmla="*/ 12 h 68"/>
                <a:gd name="T72" fmla="*/ 47 w 72"/>
                <a:gd name="T73" fmla="*/ 12 h 68"/>
                <a:gd name="T74" fmla="*/ 47 w 72"/>
                <a:gd name="T75" fmla="*/ 13 h 68"/>
                <a:gd name="T76" fmla="*/ 46 w 72"/>
                <a:gd name="T77" fmla="*/ 15 h 68"/>
                <a:gd name="T78" fmla="*/ 46 w 72"/>
                <a:gd name="T79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" h="68">
                  <a:moveTo>
                    <a:pt x="46" y="16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7" y="28"/>
                  </a:lnTo>
                  <a:lnTo>
                    <a:pt x="68" y="28"/>
                  </a:lnTo>
                  <a:lnTo>
                    <a:pt x="68" y="29"/>
                  </a:lnTo>
                  <a:lnTo>
                    <a:pt x="68" y="29"/>
                  </a:lnTo>
                  <a:lnTo>
                    <a:pt x="68" y="30"/>
                  </a:lnTo>
                  <a:lnTo>
                    <a:pt x="53" y="68"/>
                  </a:lnTo>
                  <a:lnTo>
                    <a:pt x="57" y="64"/>
                  </a:lnTo>
                  <a:lnTo>
                    <a:pt x="72" y="29"/>
                  </a:lnTo>
                  <a:lnTo>
                    <a:pt x="72" y="29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71" y="27"/>
                  </a:lnTo>
                  <a:lnTo>
                    <a:pt x="50" y="18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0" y="13"/>
                  </a:lnTo>
                  <a:lnTo>
                    <a:pt x="50" y="12"/>
                  </a:lnTo>
                  <a:lnTo>
                    <a:pt x="50" y="10"/>
                  </a:lnTo>
                  <a:lnTo>
                    <a:pt x="48" y="9"/>
                  </a:lnTo>
                  <a:lnTo>
                    <a:pt x="47" y="9"/>
                  </a:lnTo>
                  <a:lnTo>
                    <a:pt x="45" y="8"/>
                  </a:lnTo>
                  <a:lnTo>
                    <a:pt x="43" y="7"/>
                  </a:lnTo>
                  <a:lnTo>
                    <a:pt x="41" y="7"/>
                  </a:lnTo>
                  <a:lnTo>
                    <a:pt x="39" y="6"/>
                  </a:lnTo>
                  <a:lnTo>
                    <a:pt x="37" y="5"/>
                  </a:lnTo>
                  <a:lnTo>
                    <a:pt x="36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1" y="4"/>
                  </a:lnTo>
                  <a:lnTo>
                    <a:pt x="31" y="5"/>
                  </a:lnTo>
                  <a:lnTo>
                    <a:pt x="30" y="6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9" y="8"/>
                  </a:lnTo>
                  <a:lnTo>
                    <a:pt x="28" y="7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9"/>
                  </a:lnTo>
                  <a:lnTo>
                    <a:pt x="31" y="11"/>
                  </a:lnTo>
                  <a:lnTo>
                    <a:pt x="32" y="9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7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6" y="8"/>
                  </a:lnTo>
                  <a:lnTo>
                    <a:pt x="38" y="9"/>
                  </a:lnTo>
                  <a:lnTo>
                    <a:pt x="40" y="9"/>
                  </a:lnTo>
                  <a:lnTo>
                    <a:pt x="42" y="10"/>
                  </a:lnTo>
                  <a:lnTo>
                    <a:pt x="44" y="11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7" y="12"/>
                  </a:lnTo>
                  <a:lnTo>
                    <a:pt x="47" y="12"/>
                  </a:lnTo>
                  <a:lnTo>
                    <a:pt x="47" y="13"/>
                  </a:lnTo>
                  <a:lnTo>
                    <a:pt x="47" y="13"/>
                  </a:lnTo>
                  <a:lnTo>
                    <a:pt x="47" y="14"/>
                  </a:lnTo>
                  <a:lnTo>
                    <a:pt x="46" y="15"/>
                  </a:lnTo>
                  <a:lnTo>
                    <a:pt x="46" y="16"/>
                  </a:lnTo>
                  <a:lnTo>
                    <a:pt x="46" y="16"/>
                  </a:lnTo>
                  <a:close/>
                </a:path>
              </a:pathLst>
            </a:custGeom>
            <a:solidFill>
              <a:srgbClr val="1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47" name="Freeform 167">
              <a:extLst>
                <a:ext uri="{FF2B5EF4-FFF2-40B4-BE49-F238E27FC236}">
                  <a16:creationId xmlns:a16="http://schemas.microsoft.com/office/drawing/2014/main" id="{DEB0A615-8DF5-42E1-ACE3-1AEBC1C6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" y="3401"/>
              <a:ext cx="14" cy="22"/>
            </a:xfrm>
            <a:custGeom>
              <a:avLst/>
              <a:gdLst>
                <a:gd name="T0" fmla="*/ 9 w 14"/>
                <a:gd name="T1" fmla="*/ 2 h 22"/>
                <a:gd name="T2" fmla="*/ 9 w 14"/>
                <a:gd name="T3" fmla="*/ 2 h 22"/>
                <a:gd name="T4" fmla="*/ 9 w 14"/>
                <a:gd name="T5" fmla="*/ 1 h 22"/>
                <a:gd name="T6" fmla="*/ 9 w 14"/>
                <a:gd name="T7" fmla="*/ 1 h 22"/>
                <a:gd name="T8" fmla="*/ 10 w 14"/>
                <a:gd name="T9" fmla="*/ 0 h 22"/>
                <a:gd name="T10" fmla="*/ 11 w 14"/>
                <a:gd name="T11" fmla="*/ 0 h 22"/>
                <a:gd name="T12" fmla="*/ 12 w 14"/>
                <a:gd name="T13" fmla="*/ 0 h 22"/>
                <a:gd name="T14" fmla="*/ 13 w 14"/>
                <a:gd name="T15" fmla="*/ 0 h 22"/>
                <a:gd name="T16" fmla="*/ 14 w 14"/>
                <a:gd name="T17" fmla="*/ 0 h 22"/>
                <a:gd name="T18" fmla="*/ 14 w 14"/>
                <a:gd name="T19" fmla="*/ 1 h 22"/>
                <a:gd name="T20" fmla="*/ 14 w 14"/>
                <a:gd name="T21" fmla="*/ 2 h 22"/>
                <a:gd name="T22" fmla="*/ 14 w 14"/>
                <a:gd name="T23" fmla="*/ 2 h 22"/>
                <a:gd name="T24" fmla="*/ 14 w 14"/>
                <a:gd name="T25" fmla="*/ 3 h 22"/>
                <a:gd name="T26" fmla="*/ 14 w 14"/>
                <a:gd name="T27" fmla="*/ 4 h 22"/>
                <a:gd name="T28" fmla="*/ 14 w 14"/>
                <a:gd name="T29" fmla="*/ 6 h 22"/>
                <a:gd name="T30" fmla="*/ 14 w 14"/>
                <a:gd name="T31" fmla="*/ 8 h 22"/>
                <a:gd name="T32" fmla="*/ 14 w 14"/>
                <a:gd name="T33" fmla="*/ 11 h 22"/>
                <a:gd name="T34" fmla="*/ 14 w 14"/>
                <a:gd name="T35" fmla="*/ 13 h 22"/>
                <a:gd name="T36" fmla="*/ 14 w 14"/>
                <a:gd name="T37" fmla="*/ 16 h 22"/>
                <a:gd name="T38" fmla="*/ 14 w 14"/>
                <a:gd name="T39" fmla="*/ 19 h 22"/>
                <a:gd name="T40" fmla="*/ 14 w 14"/>
                <a:gd name="T41" fmla="*/ 21 h 22"/>
                <a:gd name="T42" fmla="*/ 13 w 14"/>
                <a:gd name="T43" fmla="*/ 21 h 22"/>
                <a:gd name="T44" fmla="*/ 13 w 14"/>
                <a:gd name="T45" fmla="*/ 22 h 22"/>
                <a:gd name="T46" fmla="*/ 12 w 14"/>
                <a:gd name="T47" fmla="*/ 22 h 22"/>
                <a:gd name="T48" fmla="*/ 11 w 14"/>
                <a:gd name="T49" fmla="*/ 22 h 22"/>
                <a:gd name="T50" fmla="*/ 10 w 14"/>
                <a:gd name="T51" fmla="*/ 21 h 22"/>
                <a:gd name="T52" fmla="*/ 8 w 14"/>
                <a:gd name="T53" fmla="*/ 21 h 22"/>
                <a:gd name="T54" fmla="*/ 5 w 14"/>
                <a:gd name="T55" fmla="*/ 20 h 22"/>
                <a:gd name="T56" fmla="*/ 4 w 14"/>
                <a:gd name="T57" fmla="*/ 20 h 22"/>
                <a:gd name="T58" fmla="*/ 2 w 14"/>
                <a:gd name="T59" fmla="*/ 20 h 22"/>
                <a:gd name="T60" fmla="*/ 1 w 14"/>
                <a:gd name="T61" fmla="*/ 19 h 22"/>
                <a:gd name="T62" fmla="*/ 0 w 14"/>
                <a:gd name="T63" fmla="*/ 18 h 22"/>
                <a:gd name="T64" fmla="*/ 0 w 14"/>
                <a:gd name="T65" fmla="*/ 17 h 22"/>
                <a:gd name="T66" fmla="*/ 1 w 14"/>
                <a:gd name="T67" fmla="*/ 15 h 22"/>
                <a:gd name="T68" fmla="*/ 1 w 14"/>
                <a:gd name="T69" fmla="*/ 12 h 22"/>
                <a:gd name="T70" fmla="*/ 2 w 14"/>
                <a:gd name="T71" fmla="*/ 10 h 22"/>
                <a:gd name="T72" fmla="*/ 2 w 14"/>
                <a:gd name="T73" fmla="*/ 8 h 22"/>
                <a:gd name="T74" fmla="*/ 2 w 14"/>
                <a:gd name="T75" fmla="*/ 7 h 22"/>
                <a:gd name="T76" fmla="*/ 3 w 14"/>
                <a:gd name="T77" fmla="*/ 8 h 22"/>
                <a:gd name="T78" fmla="*/ 4 w 14"/>
                <a:gd name="T79" fmla="*/ 9 h 22"/>
                <a:gd name="T80" fmla="*/ 4 w 14"/>
                <a:gd name="T81" fmla="*/ 11 h 22"/>
                <a:gd name="T82" fmla="*/ 5 w 14"/>
                <a:gd name="T83" fmla="*/ 7 h 22"/>
                <a:gd name="T84" fmla="*/ 7 w 14"/>
                <a:gd name="T85" fmla="*/ 5 h 22"/>
                <a:gd name="T86" fmla="*/ 8 w 14"/>
                <a:gd name="T87" fmla="*/ 3 h 22"/>
                <a:gd name="T88" fmla="*/ 9 w 14"/>
                <a:gd name="T8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" h="22">
                  <a:moveTo>
                    <a:pt x="9" y="2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3" y="21"/>
                  </a:lnTo>
                  <a:lnTo>
                    <a:pt x="13" y="22"/>
                  </a:lnTo>
                  <a:lnTo>
                    <a:pt x="12" y="22"/>
                  </a:lnTo>
                  <a:lnTo>
                    <a:pt x="11" y="22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5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7"/>
                  </a:lnTo>
                  <a:lnTo>
                    <a:pt x="3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3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48" name="Freeform 168">
              <a:extLst>
                <a:ext uri="{FF2B5EF4-FFF2-40B4-BE49-F238E27FC236}">
                  <a16:creationId xmlns:a16="http://schemas.microsoft.com/office/drawing/2014/main" id="{B514F677-8B1B-485A-BBC2-5369EAD2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" y="3401"/>
              <a:ext cx="5" cy="5"/>
            </a:xfrm>
            <a:custGeom>
              <a:avLst/>
              <a:gdLst>
                <a:gd name="T0" fmla="*/ 1 w 5"/>
                <a:gd name="T1" fmla="*/ 4 h 5"/>
                <a:gd name="T2" fmla="*/ 2 w 5"/>
                <a:gd name="T3" fmla="*/ 5 h 5"/>
                <a:gd name="T4" fmla="*/ 3 w 5"/>
                <a:gd name="T5" fmla="*/ 5 h 5"/>
                <a:gd name="T6" fmla="*/ 4 w 5"/>
                <a:gd name="T7" fmla="*/ 5 h 5"/>
                <a:gd name="T8" fmla="*/ 5 w 5"/>
                <a:gd name="T9" fmla="*/ 4 h 5"/>
                <a:gd name="T10" fmla="*/ 5 w 5"/>
                <a:gd name="T11" fmla="*/ 3 h 5"/>
                <a:gd name="T12" fmla="*/ 5 w 5"/>
                <a:gd name="T13" fmla="*/ 2 h 5"/>
                <a:gd name="T14" fmla="*/ 5 w 5"/>
                <a:gd name="T15" fmla="*/ 1 h 5"/>
                <a:gd name="T16" fmla="*/ 5 w 5"/>
                <a:gd name="T17" fmla="*/ 0 h 5"/>
                <a:gd name="T18" fmla="*/ 4 w 5"/>
                <a:gd name="T19" fmla="*/ 0 h 5"/>
                <a:gd name="T20" fmla="*/ 3 w 5"/>
                <a:gd name="T21" fmla="*/ 0 h 5"/>
                <a:gd name="T22" fmla="*/ 2 w 5"/>
                <a:gd name="T23" fmla="*/ 0 h 5"/>
                <a:gd name="T24" fmla="*/ 1 w 5"/>
                <a:gd name="T25" fmla="*/ 0 h 5"/>
                <a:gd name="T26" fmla="*/ 0 w 5"/>
                <a:gd name="T27" fmla="*/ 1 h 5"/>
                <a:gd name="T28" fmla="*/ 0 w 5"/>
                <a:gd name="T29" fmla="*/ 2 h 5"/>
                <a:gd name="T30" fmla="*/ 0 w 5"/>
                <a:gd name="T31" fmla="*/ 3 h 5"/>
                <a:gd name="T32" fmla="*/ 1 w 5"/>
                <a:gd name="T3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1" y="4"/>
                  </a:moveTo>
                  <a:lnTo>
                    <a:pt x="2" y="5"/>
                  </a:lnTo>
                  <a:lnTo>
                    <a:pt x="3" y="5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49" name="Freeform 169">
              <a:extLst>
                <a:ext uri="{FF2B5EF4-FFF2-40B4-BE49-F238E27FC236}">
                  <a16:creationId xmlns:a16="http://schemas.microsoft.com/office/drawing/2014/main" id="{EF0AF3EC-EA51-4073-ABC8-FF756347B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" y="3332"/>
              <a:ext cx="79" cy="74"/>
            </a:xfrm>
            <a:custGeom>
              <a:avLst/>
              <a:gdLst>
                <a:gd name="T0" fmla="*/ 11 w 79"/>
                <a:gd name="T1" fmla="*/ 35 h 74"/>
                <a:gd name="T2" fmla="*/ 16 w 79"/>
                <a:gd name="T3" fmla="*/ 26 h 74"/>
                <a:gd name="T4" fmla="*/ 18 w 79"/>
                <a:gd name="T5" fmla="*/ 21 h 74"/>
                <a:gd name="T6" fmla="*/ 20 w 79"/>
                <a:gd name="T7" fmla="*/ 19 h 74"/>
                <a:gd name="T8" fmla="*/ 23 w 79"/>
                <a:gd name="T9" fmla="*/ 19 h 74"/>
                <a:gd name="T10" fmla="*/ 27 w 79"/>
                <a:gd name="T11" fmla="*/ 17 h 74"/>
                <a:gd name="T12" fmla="*/ 31 w 79"/>
                <a:gd name="T13" fmla="*/ 14 h 74"/>
                <a:gd name="T14" fmla="*/ 36 w 79"/>
                <a:gd name="T15" fmla="*/ 12 h 74"/>
                <a:gd name="T16" fmla="*/ 40 w 79"/>
                <a:gd name="T17" fmla="*/ 10 h 74"/>
                <a:gd name="T18" fmla="*/ 47 w 79"/>
                <a:gd name="T19" fmla="*/ 7 h 74"/>
                <a:gd name="T20" fmla="*/ 57 w 79"/>
                <a:gd name="T21" fmla="*/ 4 h 74"/>
                <a:gd name="T22" fmla="*/ 64 w 79"/>
                <a:gd name="T23" fmla="*/ 2 h 74"/>
                <a:gd name="T24" fmla="*/ 70 w 79"/>
                <a:gd name="T25" fmla="*/ 0 h 74"/>
                <a:gd name="T26" fmla="*/ 76 w 79"/>
                <a:gd name="T27" fmla="*/ 2 h 74"/>
                <a:gd name="T28" fmla="*/ 79 w 79"/>
                <a:gd name="T29" fmla="*/ 9 h 74"/>
                <a:gd name="T30" fmla="*/ 76 w 79"/>
                <a:gd name="T31" fmla="*/ 15 h 74"/>
                <a:gd name="T32" fmla="*/ 71 w 79"/>
                <a:gd name="T33" fmla="*/ 19 h 74"/>
                <a:gd name="T34" fmla="*/ 66 w 79"/>
                <a:gd name="T35" fmla="*/ 20 h 74"/>
                <a:gd name="T36" fmla="*/ 62 w 79"/>
                <a:gd name="T37" fmla="*/ 21 h 74"/>
                <a:gd name="T38" fmla="*/ 57 w 79"/>
                <a:gd name="T39" fmla="*/ 23 h 74"/>
                <a:gd name="T40" fmla="*/ 51 w 79"/>
                <a:gd name="T41" fmla="*/ 24 h 74"/>
                <a:gd name="T42" fmla="*/ 44 w 79"/>
                <a:gd name="T43" fmla="*/ 27 h 74"/>
                <a:gd name="T44" fmla="*/ 37 w 79"/>
                <a:gd name="T45" fmla="*/ 28 h 74"/>
                <a:gd name="T46" fmla="*/ 32 w 79"/>
                <a:gd name="T47" fmla="*/ 30 h 74"/>
                <a:gd name="T48" fmla="*/ 30 w 79"/>
                <a:gd name="T49" fmla="*/ 30 h 74"/>
                <a:gd name="T50" fmla="*/ 28 w 79"/>
                <a:gd name="T51" fmla="*/ 32 h 74"/>
                <a:gd name="T52" fmla="*/ 27 w 79"/>
                <a:gd name="T53" fmla="*/ 34 h 74"/>
                <a:gd name="T54" fmla="*/ 24 w 79"/>
                <a:gd name="T55" fmla="*/ 40 h 74"/>
                <a:gd name="T56" fmla="*/ 19 w 79"/>
                <a:gd name="T57" fmla="*/ 47 h 74"/>
                <a:gd name="T58" fmla="*/ 16 w 79"/>
                <a:gd name="T59" fmla="*/ 52 h 74"/>
                <a:gd name="T60" fmla="*/ 13 w 79"/>
                <a:gd name="T61" fmla="*/ 58 h 74"/>
                <a:gd name="T62" fmla="*/ 9 w 79"/>
                <a:gd name="T63" fmla="*/ 64 h 74"/>
                <a:gd name="T64" fmla="*/ 7 w 79"/>
                <a:gd name="T65" fmla="*/ 68 h 74"/>
                <a:gd name="T66" fmla="*/ 6 w 79"/>
                <a:gd name="T67" fmla="*/ 71 h 74"/>
                <a:gd name="T68" fmla="*/ 5 w 79"/>
                <a:gd name="T69" fmla="*/ 73 h 74"/>
                <a:gd name="T70" fmla="*/ 4 w 79"/>
                <a:gd name="T71" fmla="*/ 73 h 74"/>
                <a:gd name="T72" fmla="*/ 3 w 79"/>
                <a:gd name="T73" fmla="*/ 74 h 74"/>
                <a:gd name="T74" fmla="*/ 1 w 79"/>
                <a:gd name="T75" fmla="*/ 73 h 74"/>
                <a:gd name="T76" fmla="*/ 0 w 79"/>
                <a:gd name="T77" fmla="*/ 72 h 74"/>
                <a:gd name="T78" fmla="*/ 0 w 79"/>
                <a:gd name="T79" fmla="*/ 71 h 74"/>
                <a:gd name="T80" fmla="*/ 1 w 79"/>
                <a:gd name="T81" fmla="*/ 67 h 74"/>
                <a:gd name="T82" fmla="*/ 5 w 79"/>
                <a:gd name="T83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9" h="74">
                  <a:moveTo>
                    <a:pt x="9" y="39"/>
                  </a:moveTo>
                  <a:lnTo>
                    <a:pt x="11" y="35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3"/>
                  </a:lnTo>
                  <a:lnTo>
                    <a:pt x="18" y="21"/>
                  </a:lnTo>
                  <a:lnTo>
                    <a:pt x="19" y="20"/>
                  </a:lnTo>
                  <a:lnTo>
                    <a:pt x="20" y="19"/>
                  </a:lnTo>
                  <a:lnTo>
                    <a:pt x="21" y="19"/>
                  </a:lnTo>
                  <a:lnTo>
                    <a:pt x="23" y="19"/>
                  </a:lnTo>
                  <a:lnTo>
                    <a:pt x="24" y="18"/>
                  </a:lnTo>
                  <a:lnTo>
                    <a:pt x="27" y="17"/>
                  </a:lnTo>
                  <a:lnTo>
                    <a:pt x="29" y="15"/>
                  </a:lnTo>
                  <a:lnTo>
                    <a:pt x="31" y="14"/>
                  </a:lnTo>
                  <a:lnTo>
                    <a:pt x="34" y="13"/>
                  </a:lnTo>
                  <a:lnTo>
                    <a:pt x="36" y="12"/>
                  </a:lnTo>
                  <a:lnTo>
                    <a:pt x="37" y="11"/>
                  </a:lnTo>
                  <a:lnTo>
                    <a:pt x="40" y="10"/>
                  </a:lnTo>
                  <a:lnTo>
                    <a:pt x="43" y="9"/>
                  </a:lnTo>
                  <a:lnTo>
                    <a:pt x="47" y="7"/>
                  </a:lnTo>
                  <a:lnTo>
                    <a:pt x="52" y="6"/>
                  </a:lnTo>
                  <a:lnTo>
                    <a:pt x="57" y="4"/>
                  </a:lnTo>
                  <a:lnTo>
                    <a:pt x="61" y="3"/>
                  </a:lnTo>
                  <a:lnTo>
                    <a:pt x="64" y="2"/>
                  </a:lnTo>
                  <a:lnTo>
                    <a:pt x="65" y="1"/>
                  </a:lnTo>
                  <a:lnTo>
                    <a:pt x="70" y="0"/>
                  </a:lnTo>
                  <a:lnTo>
                    <a:pt x="74" y="1"/>
                  </a:lnTo>
                  <a:lnTo>
                    <a:pt x="76" y="2"/>
                  </a:lnTo>
                  <a:lnTo>
                    <a:pt x="78" y="6"/>
                  </a:lnTo>
                  <a:lnTo>
                    <a:pt x="79" y="9"/>
                  </a:lnTo>
                  <a:lnTo>
                    <a:pt x="78" y="12"/>
                  </a:lnTo>
                  <a:lnTo>
                    <a:pt x="76" y="15"/>
                  </a:lnTo>
                  <a:lnTo>
                    <a:pt x="72" y="18"/>
                  </a:lnTo>
                  <a:lnTo>
                    <a:pt x="71" y="19"/>
                  </a:lnTo>
                  <a:lnTo>
                    <a:pt x="68" y="19"/>
                  </a:lnTo>
                  <a:lnTo>
                    <a:pt x="66" y="20"/>
                  </a:lnTo>
                  <a:lnTo>
                    <a:pt x="64" y="20"/>
                  </a:lnTo>
                  <a:lnTo>
                    <a:pt x="62" y="21"/>
                  </a:lnTo>
                  <a:lnTo>
                    <a:pt x="59" y="22"/>
                  </a:lnTo>
                  <a:lnTo>
                    <a:pt x="57" y="23"/>
                  </a:lnTo>
                  <a:lnTo>
                    <a:pt x="54" y="24"/>
                  </a:lnTo>
                  <a:lnTo>
                    <a:pt x="51" y="24"/>
                  </a:lnTo>
                  <a:lnTo>
                    <a:pt x="47" y="26"/>
                  </a:lnTo>
                  <a:lnTo>
                    <a:pt x="44" y="27"/>
                  </a:lnTo>
                  <a:lnTo>
                    <a:pt x="40" y="28"/>
                  </a:lnTo>
                  <a:lnTo>
                    <a:pt x="37" y="28"/>
                  </a:lnTo>
                  <a:lnTo>
                    <a:pt x="34" y="29"/>
                  </a:lnTo>
                  <a:lnTo>
                    <a:pt x="32" y="30"/>
                  </a:lnTo>
                  <a:lnTo>
                    <a:pt x="31" y="30"/>
                  </a:lnTo>
                  <a:lnTo>
                    <a:pt x="30" y="30"/>
                  </a:lnTo>
                  <a:lnTo>
                    <a:pt x="29" y="31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7" y="34"/>
                  </a:lnTo>
                  <a:lnTo>
                    <a:pt x="26" y="37"/>
                  </a:lnTo>
                  <a:lnTo>
                    <a:pt x="24" y="40"/>
                  </a:lnTo>
                  <a:lnTo>
                    <a:pt x="21" y="44"/>
                  </a:lnTo>
                  <a:lnTo>
                    <a:pt x="19" y="47"/>
                  </a:lnTo>
                  <a:lnTo>
                    <a:pt x="18" y="49"/>
                  </a:lnTo>
                  <a:lnTo>
                    <a:pt x="16" y="52"/>
                  </a:lnTo>
                  <a:lnTo>
                    <a:pt x="14" y="55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9" y="64"/>
                  </a:lnTo>
                  <a:lnTo>
                    <a:pt x="8" y="66"/>
                  </a:lnTo>
                  <a:lnTo>
                    <a:pt x="7" y="68"/>
                  </a:lnTo>
                  <a:lnTo>
                    <a:pt x="7" y="70"/>
                  </a:lnTo>
                  <a:lnTo>
                    <a:pt x="6" y="71"/>
                  </a:lnTo>
                  <a:lnTo>
                    <a:pt x="5" y="72"/>
                  </a:lnTo>
                  <a:lnTo>
                    <a:pt x="5" y="73"/>
                  </a:lnTo>
                  <a:lnTo>
                    <a:pt x="5" y="73"/>
                  </a:lnTo>
                  <a:lnTo>
                    <a:pt x="4" y="73"/>
                  </a:lnTo>
                  <a:lnTo>
                    <a:pt x="4" y="74"/>
                  </a:lnTo>
                  <a:lnTo>
                    <a:pt x="3" y="74"/>
                  </a:lnTo>
                  <a:lnTo>
                    <a:pt x="2" y="74"/>
                  </a:lnTo>
                  <a:lnTo>
                    <a:pt x="1" y="7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1" y="67"/>
                  </a:lnTo>
                  <a:lnTo>
                    <a:pt x="2" y="60"/>
                  </a:lnTo>
                  <a:lnTo>
                    <a:pt x="5" y="50"/>
                  </a:lnTo>
                  <a:lnTo>
                    <a:pt x="9" y="39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50" name="Freeform 170">
              <a:extLst>
                <a:ext uri="{FF2B5EF4-FFF2-40B4-BE49-F238E27FC236}">
                  <a16:creationId xmlns:a16="http://schemas.microsoft.com/office/drawing/2014/main" id="{CDAD340A-4BC3-4407-AD31-2F0DD62B0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" y="3401"/>
              <a:ext cx="5" cy="5"/>
            </a:xfrm>
            <a:custGeom>
              <a:avLst/>
              <a:gdLst>
                <a:gd name="T0" fmla="*/ 0 w 5"/>
                <a:gd name="T1" fmla="*/ 3 h 5"/>
                <a:gd name="T2" fmla="*/ 1 w 5"/>
                <a:gd name="T3" fmla="*/ 4 h 5"/>
                <a:gd name="T4" fmla="*/ 2 w 5"/>
                <a:gd name="T5" fmla="*/ 4 h 5"/>
                <a:gd name="T6" fmla="*/ 3 w 5"/>
                <a:gd name="T7" fmla="*/ 5 h 5"/>
                <a:gd name="T8" fmla="*/ 4 w 5"/>
                <a:gd name="T9" fmla="*/ 4 h 5"/>
                <a:gd name="T10" fmla="*/ 5 w 5"/>
                <a:gd name="T11" fmla="*/ 4 h 5"/>
                <a:gd name="T12" fmla="*/ 5 w 5"/>
                <a:gd name="T13" fmla="*/ 3 h 5"/>
                <a:gd name="T14" fmla="*/ 5 w 5"/>
                <a:gd name="T15" fmla="*/ 2 h 5"/>
                <a:gd name="T16" fmla="*/ 5 w 5"/>
                <a:gd name="T17" fmla="*/ 1 h 5"/>
                <a:gd name="T18" fmla="*/ 4 w 5"/>
                <a:gd name="T19" fmla="*/ 0 h 5"/>
                <a:gd name="T20" fmla="*/ 4 w 5"/>
                <a:gd name="T21" fmla="*/ 0 h 5"/>
                <a:gd name="T22" fmla="*/ 3 w 5"/>
                <a:gd name="T23" fmla="*/ 0 h 5"/>
                <a:gd name="T24" fmla="*/ 2 w 5"/>
                <a:gd name="T25" fmla="*/ 0 h 5"/>
                <a:gd name="T26" fmla="*/ 1 w 5"/>
                <a:gd name="T27" fmla="*/ 0 h 5"/>
                <a:gd name="T28" fmla="*/ 0 w 5"/>
                <a:gd name="T29" fmla="*/ 1 h 5"/>
                <a:gd name="T30" fmla="*/ 0 w 5"/>
                <a:gd name="T31" fmla="*/ 2 h 5"/>
                <a:gd name="T32" fmla="*/ 0 w 5"/>
                <a:gd name="T3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1" y="4"/>
                  </a:lnTo>
                  <a:lnTo>
                    <a:pt x="2" y="4"/>
                  </a:lnTo>
                  <a:lnTo>
                    <a:pt x="3" y="5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51" name="Freeform 171">
              <a:extLst>
                <a:ext uri="{FF2B5EF4-FFF2-40B4-BE49-F238E27FC236}">
                  <a16:creationId xmlns:a16="http://schemas.microsoft.com/office/drawing/2014/main" id="{F2E0DD32-496B-4BB3-8646-C95738B74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338"/>
              <a:ext cx="5" cy="5"/>
            </a:xfrm>
            <a:custGeom>
              <a:avLst/>
              <a:gdLst>
                <a:gd name="T0" fmla="*/ 0 w 5"/>
                <a:gd name="T1" fmla="*/ 4 h 5"/>
                <a:gd name="T2" fmla="*/ 1 w 5"/>
                <a:gd name="T3" fmla="*/ 4 h 5"/>
                <a:gd name="T4" fmla="*/ 2 w 5"/>
                <a:gd name="T5" fmla="*/ 5 h 5"/>
                <a:gd name="T6" fmla="*/ 3 w 5"/>
                <a:gd name="T7" fmla="*/ 5 h 5"/>
                <a:gd name="T8" fmla="*/ 4 w 5"/>
                <a:gd name="T9" fmla="*/ 5 h 5"/>
                <a:gd name="T10" fmla="*/ 5 w 5"/>
                <a:gd name="T11" fmla="*/ 4 h 5"/>
                <a:gd name="T12" fmla="*/ 5 w 5"/>
                <a:gd name="T13" fmla="*/ 4 h 5"/>
                <a:gd name="T14" fmla="*/ 5 w 5"/>
                <a:gd name="T15" fmla="*/ 3 h 5"/>
                <a:gd name="T16" fmla="*/ 5 w 5"/>
                <a:gd name="T17" fmla="*/ 2 h 5"/>
                <a:gd name="T18" fmla="*/ 4 w 5"/>
                <a:gd name="T19" fmla="*/ 1 h 5"/>
                <a:gd name="T20" fmla="*/ 3 w 5"/>
                <a:gd name="T21" fmla="*/ 0 h 5"/>
                <a:gd name="T22" fmla="*/ 2 w 5"/>
                <a:gd name="T23" fmla="*/ 0 h 5"/>
                <a:gd name="T24" fmla="*/ 2 w 5"/>
                <a:gd name="T25" fmla="*/ 0 h 5"/>
                <a:gd name="T26" fmla="*/ 1 w 5"/>
                <a:gd name="T27" fmla="*/ 1 h 5"/>
                <a:gd name="T28" fmla="*/ 0 w 5"/>
                <a:gd name="T29" fmla="*/ 2 h 5"/>
                <a:gd name="T30" fmla="*/ 0 w 5"/>
                <a:gd name="T31" fmla="*/ 3 h 5"/>
                <a:gd name="T32" fmla="*/ 0 w 5"/>
                <a:gd name="T3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0" y="4"/>
                  </a:moveTo>
                  <a:lnTo>
                    <a:pt x="1" y="4"/>
                  </a:lnTo>
                  <a:lnTo>
                    <a:pt x="2" y="5"/>
                  </a:lnTo>
                  <a:lnTo>
                    <a:pt x="3" y="5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52" name="Freeform 172">
              <a:extLst>
                <a:ext uri="{FF2B5EF4-FFF2-40B4-BE49-F238E27FC236}">
                  <a16:creationId xmlns:a16="http://schemas.microsoft.com/office/drawing/2014/main" id="{F6BD169D-3BFE-4D55-8548-3B67759E8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" y="3328"/>
              <a:ext cx="83" cy="75"/>
            </a:xfrm>
            <a:custGeom>
              <a:avLst/>
              <a:gdLst>
                <a:gd name="T0" fmla="*/ 37 w 83"/>
                <a:gd name="T1" fmla="*/ 38 h 75"/>
                <a:gd name="T2" fmla="*/ 41 w 83"/>
                <a:gd name="T3" fmla="*/ 36 h 75"/>
                <a:gd name="T4" fmla="*/ 49 w 83"/>
                <a:gd name="T5" fmla="*/ 34 h 75"/>
                <a:gd name="T6" fmla="*/ 63 w 83"/>
                <a:gd name="T7" fmla="*/ 30 h 75"/>
                <a:gd name="T8" fmla="*/ 76 w 83"/>
                <a:gd name="T9" fmla="*/ 24 h 75"/>
                <a:gd name="T10" fmla="*/ 83 w 83"/>
                <a:gd name="T11" fmla="*/ 16 h 75"/>
                <a:gd name="T12" fmla="*/ 83 w 83"/>
                <a:gd name="T13" fmla="*/ 9 h 75"/>
                <a:gd name="T14" fmla="*/ 81 w 83"/>
                <a:gd name="T15" fmla="*/ 5 h 75"/>
                <a:gd name="T16" fmla="*/ 78 w 83"/>
                <a:gd name="T17" fmla="*/ 2 h 75"/>
                <a:gd name="T18" fmla="*/ 74 w 83"/>
                <a:gd name="T19" fmla="*/ 0 h 75"/>
                <a:gd name="T20" fmla="*/ 66 w 83"/>
                <a:gd name="T21" fmla="*/ 2 h 75"/>
                <a:gd name="T22" fmla="*/ 53 w 83"/>
                <a:gd name="T23" fmla="*/ 8 h 75"/>
                <a:gd name="T24" fmla="*/ 39 w 83"/>
                <a:gd name="T25" fmla="*/ 14 h 75"/>
                <a:gd name="T26" fmla="*/ 27 w 83"/>
                <a:gd name="T27" fmla="*/ 20 h 75"/>
                <a:gd name="T28" fmla="*/ 22 w 83"/>
                <a:gd name="T29" fmla="*/ 22 h 75"/>
                <a:gd name="T30" fmla="*/ 20 w 83"/>
                <a:gd name="T31" fmla="*/ 24 h 75"/>
                <a:gd name="T32" fmla="*/ 18 w 83"/>
                <a:gd name="T33" fmla="*/ 28 h 75"/>
                <a:gd name="T34" fmla="*/ 14 w 83"/>
                <a:gd name="T35" fmla="*/ 35 h 75"/>
                <a:gd name="T36" fmla="*/ 9 w 83"/>
                <a:gd name="T37" fmla="*/ 45 h 75"/>
                <a:gd name="T38" fmla="*/ 5 w 83"/>
                <a:gd name="T39" fmla="*/ 54 h 75"/>
                <a:gd name="T40" fmla="*/ 3 w 83"/>
                <a:gd name="T41" fmla="*/ 60 h 75"/>
                <a:gd name="T42" fmla="*/ 0 w 83"/>
                <a:gd name="T43" fmla="*/ 66 h 75"/>
                <a:gd name="T44" fmla="*/ 1 w 83"/>
                <a:gd name="T45" fmla="*/ 69 h 75"/>
                <a:gd name="T46" fmla="*/ 5 w 83"/>
                <a:gd name="T47" fmla="*/ 71 h 75"/>
                <a:gd name="T48" fmla="*/ 9 w 83"/>
                <a:gd name="T49" fmla="*/ 73 h 75"/>
                <a:gd name="T50" fmla="*/ 13 w 83"/>
                <a:gd name="T51" fmla="*/ 74 h 75"/>
                <a:gd name="T52" fmla="*/ 17 w 83"/>
                <a:gd name="T53" fmla="*/ 72 h 75"/>
                <a:gd name="T54" fmla="*/ 21 w 83"/>
                <a:gd name="T55" fmla="*/ 63 h 75"/>
                <a:gd name="T56" fmla="*/ 26 w 83"/>
                <a:gd name="T57" fmla="*/ 52 h 75"/>
                <a:gd name="T58" fmla="*/ 31 w 83"/>
                <a:gd name="T59" fmla="*/ 44 h 75"/>
                <a:gd name="T60" fmla="*/ 33 w 83"/>
                <a:gd name="T61" fmla="*/ 41 h 75"/>
                <a:gd name="T62" fmla="*/ 34 w 83"/>
                <a:gd name="T63" fmla="*/ 39 h 75"/>
                <a:gd name="T64" fmla="*/ 34 w 83"/>
                <a:gd name="T65" fmla="*/ 38 h 75"/>
                <a:gd name="T66" fmla="*/ 35 w 83"/>
                <a:gd name="T67" fmla="*/ 3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75">
                  <a:moveTo>
                    <a:pt x="35" y="38"/>
                  </a:moveTo>
                  <a:lnTo>
                    <a:pt x="37" y="38"/>
                  </a:lnTo>
                  <a:lnTo>
                    <a:pt x="39" y="37"/>
                  </a:lnTo>
                  <a:lnTo>
                    <a:pt x="41" y="36"/>
                  </a:lnTo>
                  <a:lnTo>
                    <a:pt x="43" y="36"/>
                  </a:lnTo>
                  <a:lnTo>
                    <a:pt x="49" y="34"/>
                  </a:lnTo>
                  <a:lnTo>
                    <a:pt x="56" y="32"/>
                  </a:lnTo>
                  <a:lnTo>
                    <a:pt x="63" y="30"/>
                  </a:lnTo>
                  <a:lnTo>
                    <a:pt x="70" y="28"/>
                  </a:lnTo>
                  <a:lnTo>
                    <a:pt x="76" y="24"/>
                  </a:lnTo>
                  <a:lnTo>
                    <a:pt x="80" y="20"/>
                  </a:lnTo>
                  <a:lnTo>
                    <a:pt x="83" y="16"/>
                  </a:lnTo>
                  <a:lnTo>
                    <a:pt x="83" y="11"/>
                  </a:lnTo>
                  <a:lnTo>
                    <a:pt x="83" y="9"/>
                  </a:lnTo>
                  <a:lnTo>
                    <a:pt x="82" y="7"/>
                  </a:lnTo>
                  <a:lnTo>
                    <a:pt x="81" y="5"/>
                  </a:lnTo>
                  <a:lnTo>
                    <a:pt x="80" y="3"/>
                  </a:lnTo>
                  <a:lnTo>
                    <a:pt x="78" y="2"/>
                  </a:lnTo>
                  <a:lnTo>
                    <a:pt x="76" y="1"/>
                  </a:lnTo>
                  <a:lnTo>
                    <a:pt x="74" y="0"/>
                  </a:lnTo>
                  <a:lnTo>
                    <a:pt x="70" y="1"/>
                  </a:lnTo>
                  <a:lnTo>
                    <a:pt x="66" y="2"/>
                  </a:lnTo>
                  <a:lnTo>
                    <a:pt x="60" y="5"/>
                  </a:lnTo>
                  <a:lnTo>
                    <a:pt x="53" y="8"/>
                  </a:lnTo>
                  <a:lnTo>
                    <a:pt x="46" y="11"/>
                  </a:lnTo>
                  <a:lnTo>
                    <a:pt x="39" y="14"/>
                  </a:lnTo>
                  <a:lnTo>
                    <a:pt x="32" y="18"/>
                  </a:lnTo>
                  <a:lnTo>
                    <a:pt x="27" y="20"/>
                  </a:lnTo>
                  <a:lnTo>
                    <a:pt x="25" y="21"/>
                  </a:lnTo>
                  <a:lnTo>
                    <a:pt x="22" y="22"/>
                  </a:lnTo>
                  <a:lnTo>
                    <a:pt x="21" y="23"/>
                  </a:lnTo>
                  <a:lnTo>
                    <a:pt x="20" y="24"/>
                  </a:lnTo>
                  <a:lnTo>
                    <a:pt x="19" y="26"/>
                  </a:lnTo>
                  <a:lnTo>
                    <a:pt x="18" y="28"/>
                  </a:lnTo>
                  <a:lnTo>
                    <a:pt x="16" y="31"/>
                  </a:lnTo>
                  <a:lnTo>
                    <a:pt x="14" y="35"/>
                  </a:lnTo>
                  <a:lnTo>
                    <a:pt x="12" y="40"/>
                  </a:lnTo>
                  <a:lnTo>
                    <a:pt x="9" y="45"/>
                  </a:lnTo>
                  <a:lnTo>
                    <a:pt x="7" y="49"/>
                  </a:lnTo>
                  <a:lnTo>
                    <a:pt x="5" y="54"/>
                  </a:lnTo>
                  <a:lnTo>
                    <a:pt x="4" y="57"/>
                  </a:lnTo>
                  <a:lnTo>
                    <a:pt x="3" y="60"/>
                  </a:lnTo>
                  <a:lnTo>
                    <a:pt x="2" y="63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0"/>
                  </a:lnTo>
                  <a:lnTo>
                    <a:pt x="5" y="71"/>
                  </a:lnTo>
                  <a:lnTo>
                    <a:pt x="7" y="72"/>
                  </a:lnTo>
                  <a:lnTo>
                    <a:pt x="9" y="73"/>
                  </a:lnTo>
                  <a:lnTo>
                    <a:pt x="11" y="74"/>
                  </a:lnTo>
                  <a:lnTo>
                    <a:pt x="13" y="74"/>
                  </a:lnTo>
                  <a:lnTo>
                    <a:pt x="15" y="75"/>
                  </a:lnTo>
                  <a:lnTo>
                    <a:pt x="17" y="72"/>
                  </a:lnTo>
                  <a:lnTo>
                    <a:pt x="19" y="68"/>
                  </a:lnTo>
                  <a:lnTo>
                    <a:pt x="21" y="63"/>
                  </a:lnTo>
                  <a:lnTo>
                    <a:pt x="24" y="57"/>
                  </a:lnTo>
                  <a:lnTo>
                    <a:pt x="26" y="52"/>
                  </a:lnTo>
                  <a:lnTo>
                    <a:pt x="29" y="47"/>
                  </a:lnTo>
                  <a:lnTo>
                    <a:pt x="31" y="44"/>
                  </a:lnTo>
                  <a:lnTo>
                    <a:pt x="32" y="41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4" y="39"/>
                  </a:lnTo>
                  <a:lnTo>
                    <a:pt x="34" y="39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35" y="38"/>
                  </a:lnTo>
                  <a:lnTo>
                    <a:pt x="35" y="38"/>
                  </a:lnTo>
                  <a:close/>
                </a:path>
              </a:pathLst>
            </a:custGeom>
            <a:solidFill>
              <a:srgbClr val="AD0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53" name="Freeform 173">
              <a:extLst>
                <a:ext uri="{FF2B5EF4-FFF2-40B4-BE49-F238E27FC236}">
                  <a16:creationId xmlns:a16="http://schemas.microsoft.com/office/drawing/2014/main" id="{949739C1-1620-4F9F-83C6-87A3ACACC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" y="3397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3 w 14"/>
                <a:gd name="T3" fmla="*/ 1 h 10"/>
                <a:gd name="T4" fmla="*/ 5 w 14"/>
                <a:gd name="T5" fmla="*/ 2 h 10"/>
                <a:gd name="T6" fmla="*/ 7 w 14"/>
                <a:gd name="T7" fmla="*/ 3 h 10"/>
                <a:gd name="T8" fmla="*/ 8 w 14"/>
                <a:gd name="T9" fmla="*/ 4 h 10"/>
                <a:gd name="T10" fmla="*/ 10 w 14"/>
                <a:gd name="T11" fmla="*/ 4 h 10"/>
                <a:gd name="T12" fmla="*/ 11 w 14"/>
                <a:gd name="T13" fmla="*/ 5 h 10"/>
                <a:gd name="T14" fmla="*/ 13 w 14"/>
                <a:gd name="T15" fmla="*/ 5 h 10"/>
                <a:gd name="T16" fmla="*/ 14 w 14"/>
                <a:gd name="T17" fmla="*/ 6 h 10"/>
                <a:gd name="T18" fmla="*/ 13 w 14"/>
                <a:gd name="T19" fmla="*/ 7 h 10"/>
                <a:gd name="T20" fmla="*/ 12 w 14"/>
                <a:gd name="T21" fmla="*/ 9 h 10"/>
                <a:gd name="T22" fmla="*/ 12 w 14"/>
                <a:gd name="T23" fmla="*/ 10 h 10"/>
                <a:gd name="T24" fmla="*/ 11 w 14"/>
                <a:gd name="T25" fmla="*/ 10 h 10"/>
                <a:gd name="T26" fmla="*/ 9 w 14"/>
                <a:gd name="T27" fmla="*/ 10 h 10"/>
                <a:gd name="T28" fmla="*/ 8 w 14"/>
                <a:gd name="T29" fmla="*/ 9 h 10"/>
                <a:gd name="T30" fmla="*/ 7 w 14"/>
                <a:gd name="T31" fmla="*/ 9 h 10"/>
                <a:gd name="T32" fmla="*/ 5 w 14"/>
                <a:gd name="T33" fmla="*/ 8 h 10"/>
                <a:gd name="T34" fmla="*/ 4 w 14"/>
                <a:gd name="T35" fmla="*/ 7 h 10"/>
                <a:gd name="T36" fmla="*/ 2 w 14"/>
                <a:gd name="T37" fmla="*/ 7 h 10"/>
                <a:gd name="T38" fmla="*/ 1 w 14"/>
                <a:gd name="T39" fmla="*/ 6 h 10"/>
                <a:gd name="T40" fmla="*/ 0 w 14"/>
                <a:gd name="T41" fmla="*/ 5 h 10"/>
                <a:gd name="T42" fmla="*/ 1 w 14"/>
                <a:gd name="T43" fmla="*/ 3 h 10"/>
                <a:gd name="T44" fmla="*/ 1 w 14"/>
                <a:gd name="T45" fmla="*/ 2 h 10"/>
                <a:gd name="T46" fmla="*/ 2 w 14"/>
                <a:gd name="T47" fmla="*/ 1 h 10"/>
                <a:gd name="T48" fmla="*/ 2 w 14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10">
                  <a:moveTo>
                    <a:pt x="2" y="0"/>
                  </a:moveTo>
                  <a:lnTo>
                    <a:pt x="3" y="1"/>
                  </a:lnTo>
                  <a:lnTo>
                    <a:pt x="5" y="2"/>
                  </a:lnTo>
                  <a:lnTo>
                    <a:pt x="7" y="3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4" y="6"/>
                  </a:lnTo>
                  <a:lnTo>
                    <a:pt x="13" y="7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1" y="10"/>
                  </a:lnTo>
                  <a:lnTo>
                    <a:pt x="9" y="10"/>
                  </a:lnTo>
                  <a:lnTo>
                    <a:pt x="8" y="9"/>
                  </a:lnTo>
                  <a:lnTo>
                    <a:pt x="7" y="9"/>
                  </a:lnTo>
                  <a:lnTo>
                    <a:pt x="5" y="8"/>
                  </a:lnTo>
                  <a:lnTo>
                    <a:pt x="4" y="7"/>
                  </a:lnTo>
                  <a:lnTo>
                    <a:pt x="2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9C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2378" name="Text Box 298">
            <a:extLst>
              <a:ext uri="{FF2B5EF4-FFF2-40B4-BE49-F238E27FC236}">
                <a16:creationId xmlns:a16="http://schemas.microsoft.com/office/drawing/2014/main" id="{D577E9F0-FCC8-4096-99A6-AF0829156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13" y="4910138"/>
            <a:ext cx="162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400">
                <a:ea typeface="굴림" panose="020B0600000101010101" pitchFamily="34" charset="-127"/>
              </a:rPr>
              <a:t>Telephone</a:t>
            </a:r>
          </a:p>
        </p:txBody>
      </p:sp>
      <p:sp>
        <p:nvSpPr>
          <p:cNvPr id="942379" name="Line 299">
            <a:extLst>
              <a:ext uri="{FF2B5EF4-FFF2-40B4-BE49-F238E27FC236}">
                <a16:creationId xmlns:a16="http://schemas.microsoft.com/office/drawing/2014/main" id="{68E0F226-AD5E-4003-A587-9DCEA34F0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950" y="3733800"/>
            <a:ext cx="2568575" cy="19304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80" name="Text Box 300">
            <a:extLst>
              <a:ext uri="{FF2B5EF4-FFF2-40B4-BE49-F238E27FC236}">
                <a16:creationId xmlns:a16="http://schemas.microsoft.com/office/drawing/2014/main" id="{A4037D93-DD02-4E35-8F11-5F82DFF02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0050" y="28098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400">
                <a:ea typeface="굴림" panose="020B0600000101010101" pitchFamily="34" charset="-127"/>
              </a:rPr>
              <a:t>TV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4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942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942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4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500"/>
                                        <p:tgtEl>
                                          <p:spTgt spid="942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942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4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4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942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942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8" grpId="0"/>
      <p:bldP spid="942128" grpId="1"/>
      <p:bldP spid="942378" grpId="0"/>
      <p:bldP spid="942378" grpId="1"/>
      <p:bldP spid="942380" grpId="0"/>
      <p:bldP spid="94238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>
            <a:extLst>
              <a:ext uri="{FF2B5EF4-FFF2-40B4-BE49-F238E27FC236}">
                <a16:creationId xmlns:a16="http://schemas.microsoft.com/office/drawing/2014/main" id="{AED7BFA4-5089-470D-8F53-9FCF25DB8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Questions of Interest</a:t>
            </a:r>
          </a:p>
        </p:txBody>
      </p:sp>
      <p:sp>
        <p:nvSpPr>
          <p:cNvPr id="946180" name="Rectangle 4">
            <a:extLst>
              <a:ext uri="{FF2B5EF4-FFF2-40B4-BE49-F238E27FC236}">
                <a16:creationId xmlns:a16="http://schemas.microsoft.com/office/drawing/2014/main" id="{08F86E08-D995-4146-A5CC-4BC317B2D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77938"/>
            <a:ext cx="8229600" cy="5367337"/>
          </a:xfrm>
        </p:spPr>
        <p:txBody>
          <a:bodyPr/>
          <a:lstStyle/>
          <a:p>
            <a:r>
              <a:rPr lang="en-US" altLang="ko-KR" sz="2600">
                <a:ea typeface="굴림" panose="020B0600000101010101" pitchFamily="34" charset="-127"/>
              </a:rPr>
              <a:t>How long will it take to transmit a message?</a:t>
            </a:r>
          </a:p>
          <a:p>
            <a:pPr lvl="1"/>
            <a:r>
              <a:rPr lang="en-US" altLang="ko-KR" sz="2200">
                <a:ea typeface="굴림" panose="020B0600000101010101" pitchFamily="34" charset="-127"/>
              </a:rPr>
              <a:t>How many bits are in the message (text, image)?</a:t>
            </a:r>
          </a:p>
          <a:p>
            <a:pPr lvl="1"/>
            <a:r>
              <a:rPr lang="en-US" altLang="ko-KR" sz="2200">
                <a:ea typeface="굴림" panose="020B0600000101010101" pitchFamily="34" charset="-127"/>
              </a:rPr>
              <a:t>How fast does the network/system transfer information?</a:t>
            </a:r>
          </a:p>
          <a:p>
            <a:r>
              <a:rPr lang="en-US" altLang="ko-KR" sz="2600">
                <a:ea typeface="굴림" panose="020B0600000101010101" pitchFamily="34" charset="-127"/>
              </a:rPr>
              <a:t>Can a network/system handle a voice (video) call?</a:t>
            </a:r>
          </a:p>
          <a:p>
            <a:pPr lvl="1"/>
            <a:r>
              <a:rPr lang="en-US" altLang="ko-KR" sz="2200">
                <a:ea typeface="굴림" panose="020B0600000101010101" pitchFamily="34" charset="-127"/>
              </a:rPr>
              <a:t>How many bits/second does voice/video require?  At what quality?</a:t>
            </a:r>
          </a:p>
          <a:p>
            <a:r>
              <a:rPr lang="en-US" altLang="ko-KR" sz="2600">
                <a:ea typeface="굴림" panose="020B0600000101010101" pitchFamily="34" charset="-127"/>
              </a:rPr>
              <a:t>How long will it take to transmit a message without errors?</a:t>
            </a:r>
          </a:p>
          <a:p>
            <a:pPr lvl="1"/>
            <a:r>
              <a:rPr lang="en-US" altLang="ko-KR" sz="2200">
                <a:ea typeface="굴림" panose="020B0600000101010101" pitchFamily="34" charset="-127"/>
              </a:rPr>
              <a:t>How are errors introduced?</a:t>
            </a:r>
          </a:p>
          <a:p>
            <a:pPr lvl="1"/>
            <a:r>
              <a:rPr lang="en-US" altLang="ko-KR" sz="2200">
                <a:ea typeface="굴림" panose="020B0600000101010101" pitchFamily="34" charset="-127"/>
              </a:rPr>
              <a:t>How are errors detected and corrected?</a:t>
            </a:r>
          </a:p>
          <a:p>
            <a:r>
              <a:rPr lang="en-US" altLang="ko-KR" sz="2600">
                <a:ea typeface="굴림" panose="020B0600000101010101" pitchFamily="34" charset="-127"/>
              </a:rPr>
              <a:t>What transmission speed is possible over radio, copper cables, fiber, infrared, …?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6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6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6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6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46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6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6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6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6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6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6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6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6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6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46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46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8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>
            <a:extLst>
              <a:ext uri="{FF2B5EF4-FFF2-40B4-BE49-F238E27FC236}">
                <a16:creationId xmlns:a16="http://schemas.microsoft.com/office/drawing/2014/main" id="{FC44FD0A-2824-4DBA-BB74-0A18AC47A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Data Representation-Bits, numbers, information</a:t>
            </a:r>
          </a:p>
        </p:txBody>
      </p:sp>
      <p:sp>
        <p:nvSpPr>
          <p:cNvPr id="949251" name="Rectangle 3">
            <a:extLst>
              <a:ext uri="{FF2B5EF4-FFF2-40B4-BE49-F238E27FC236}">
                <a16:creationId xmlns:a16="http://schemas.microsoft.com/office/drawing/2014/main" id="{F77E7871-5928-42CB-9813-7A6624262F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33488"/>
            <a:ext cx="8229600" cy="5172075"/>
          </a:xfrm>
        </p:spPr>
        <p:txBody>
          <a:bodyPr/>
          <a:lstStyle/>
          <a:p>
            <a:r>
              <a:rPr lang="en-US" altLang="ko-KR" sz="2600">
                <a:ea typeface="굴림" panose="020B0600000101010101" pitchFamily="34" charset="-127"/>
              </a:rPr>
              <a:t>Bit:  number with value 0 or 1</a:t>
            </a:r>
          </a:p>
          <a:p>
            <a:pPr lvl="1"/>
            <a:r>
              <a:rPr lang="en-US" altLang="ko-KR" sz="2400" i="1">
                <a:ea typeface="굴림" panose="020B0600000101010101" pitchFamily="34" charset="-127"/>
              </a:rPr>
              <a:t>n</a:t>
            </a:r>
            <a:r>
              <a:rPr lang="en-US" altLang="ko-KR" sz="2400">
                <a:ea typeface="굴림" panose="020B0600000101010101" pitchFamily="34" charset="-127"/>
              </a:rPr>
              <a:t> bits:  digital representation for 0, 1, … , 2</a:t>
            </a:r>
            <a:r>
              <a:rPr lang="en-US" altLang="ko-KR" sz="2400" i="1" baseline="30000">
                <a:ea typeface="굴림" panose="020B0600000101010101" pitchFamily="34" charset="-127"/>
              </a:rPr>
              <a:t>n</a:t>
            </a:r>
            <a:endParaRPr lang="en-US" altLang="ko-KR" sz="2400" i="1">
              <a:ea typeface="굴림" panose="020B0600000101010101" pitchFamily="34" charset="-127"/>
            </a:endParaRPr>
          </a:p>
          <a:p>
            <a:pPr lvl="1"/>
            <a:r>
              <a:rPr lang="en-US" altLang="ko-KR" sz="2400">
                <a:ea typeface="굴림" panose="020B0600000101010101" pitchFamily="34" charset="-127"/>
              </a:rPr>
              <a:t>Byte or Octet, </a:t>
            </a:r>
            <a:r>
              <a:rPr lang="en-US" altLang="ko-KR" sz="2400" i="1">
                <a:ea typeface="굴림" panose="020B0600000101010101" pitchFamily="34" charset="-127"/>
              </a:rPr>
              <a:t>n </a:t>
            </a:r>
            <a:r>
              <a:rPr lang="en-US" altLang="ko-KR" sz="2400">
                <a:ea typeface="굴림" panose="020B0600000101010101" pitchFamily="34" charset="-127"/>
              </a:rPr>
              <a:t>= 8</a:t>
            </a:r>
          </a:p>
          <a:p>
            <a:pPr lvl="1"/>
            <a:r>
              <a:rPr lang="en-US" altLang="ko-KR" sz="2400">
                <a:ea typeface="굴림" panose="020B0600000101010101" pitchFamily="34" charset="-127"/>
              </a:rPr>
              <a:t>Computer word, </a:t>
            </a:r>
            <a:r>
              <a:rPr lang="en-US" altLang="ko-KR" sz="2400" i="1">
                <a:ea typeface="굴림" panose="020B0600000101010101" pitchFamily="34" charset="-127"/>
              </a:rPr>
              <a:t>n</a:t>
            </a:r>
            <a:r>
              <a:rPr lang="en-US" altLang="ko-KR" sz="2400">
                <a:ea typeface="굴림" panose="020B0600000101010101" pitchFamily="34" charset="-127"/>
              </a:rPr>
              <a:t> = 16, 32, or 64</a:t>
            </a:r>
          </a:p>
          <a:p>
            <a:r>
              <a:rPr lang="en-US" altLang="ko-KR" sz="2600" i="1">
                <a:ea typeface="굴림" panose="020B0600000101010101" pitchFamily="34" charset="-127"/>
              </a:rPr>
              <a:t>n</a:t>
            </a:r>
            <a:r>
              <a:rPr lang="en-US" altLang="ko-KR" sz="2600">
                <a:ea typeface="굴림" panose="020B0600000101010101" pitchFamily="34" charset="-127"/>
              </a:rPr>
              <a:t> bits allows enumeration of 2</a:t>
            </a:r>
            <a:r>
              <a:rPr lang="en-US" altLang="ko-KR" sz="2600" i="1" baseline="30000">
                <a:ea typeface="굴림" panose="020B0600000101010101" pitchFamily="34" charset="-127"/>
              </a:rPr>
              <a:t>n</a:t>
            </a:r>
            <a:r>
              <a:rPr lang="en-US" altLang="ko-KR" sz="2600">
                <a:ea typeface="굴림" panose="020B0600000101010101" pitchFamily="34" charset="-127"/>
              </a:rPr>
              <a:t> possibilities</a:t>
            </a:r>
          </a:p>
          <a:p>
            <a:pPr lvl="1"/>
            <a:r>
              <a:rPr lang="en-US" altLang="ko-KR" sz="2400" i="1">
                <a:ea typeface="굴림" panose="020B0600000101010101" pitchFamily="34" charset="-127"/>
              </a:rPr>
              <a:t>n</a:t>
            </a:r>
            <a:r>
              <a:rPr lang="en-US" altLang="ko-KR" sz="2400">
                <a:ea typeface="굴림" panose="020B0600000101010101" pitchFamily="34" charset="-127"/>
              </a:rPr>
              <a:t>-bit field in a header</a:t>
            </a:r>
          </a:p>
          <a:p>
            <a:pPr lvl="1"/>
            <a:r>
              <a:rPr lang="en-US" altLang="ko-KR" sz="2400" i="1">
                <a:ea typeface="굴림" panose="020B0600000101010101" pitchFamily="34" charset="-127"/>
              </a:rPr>
              <a:t>n</a:t>
            </a:r>
            <a:r>
              <a:rPr lang="en-US" altLang="ko-KR" sz="2400">
                <a:ea typeface="굴림" panose="020B0600000101010101" pitchFamily="34" charset="-127"/>
              </a:rPr>
              <a:t>-bit representation of a voice sample</a:t>
            </a:r>
          </a:p>
          <a:p>
            <a:pPr lvl="1"/>
            <a:r>
              <a:rPr lang="en-US" altLang="ko-KR" sz="2400">
                <a:ea typeface="굴림" panose="020B0600000101010101" pitchFamily="34" charset="-127"/>
              </a:rPr>
              <a:t>Message consisting of n bits</a:t>
            </a:r>
          </a:p>
          <a:p>
            <a:r>
              <a:rPr lang="en-US" altLang="ko-KR" sz="2600" i="1">
                <a:ea typeface="굴림" panose="020B0600000101010101" pitchFamily="34" charset="-127"/>
              </a:rPr>
              <a:t>The number of bits required to represent a message is a measure of its information content</a:t>
            </a:r>
          </a:p>
          <a:p>
            <a:pPr lvl="1"/>
            <a:r>
              <a:rPr lang="en-US" altLang="ko-KR" sz="2400">
                <a:ea typeface="굴림" panose="020B0600000101010101" pitchFamily="34" charset="-127"/>
              </a:rPr>
              <a:t>More bits </a:t>
            </a:r>
            <a:r>
              <a:rPr lang="en-US" altLang="ko-KR" sz="2400">
                <a:ea typeface="굴림" panose="020B0600000101010101" pitchFamily="34" charset="-127"/>
                <a:cs typeface="Arial" panose="020B0604020202020204" pitchFamily="34" charset="0"/>
              </a:rPr>
              <a:t>→ More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300" name="Rectangle 4">
            <a:extLst>
              <a:ext uri="{FF2B5EF4-FFF2-40B4-BE49-F238E27FC236}">
                <a16:creationId xmlns:a16="http://schemas.microsoft.com/office/drawing/2014/main" id="{5B0279C5-E0AD-4E10-AF4E-D762AC9AD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Block vs. Stream Information</a:t>
            </a:r>
          </a:p>
        </p:txBody>
      </p:sp>
      <p:sp>
        <p:nvSpPr>
          <p:cNvPr id="951301" name="Rectangle 5">
            <a:extLst>
              <a:ext uri="{FF2B5EF4-FFF2-40B4-BE49-F238E27FC236}">
                <a16:creationId xmlns:a16="http://schemas.microsoft.com/office/drawing/2014/main" id="{E51FCDB5-46D6-44E4-9B59-2B80B3D2911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76350"/>
            <a:ext cx="4038600" cy="51276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600" b="1">
                <a:solidFill>
                  <a:schemeClr val="tx2"/>
                </a:solidFill>
                <a:ea typeface="굴림" panose="020B0600000101010101" pitchFamily="34" charset="-127"/>
              </a:rPr>
              <a:t>Block</a:t>
            </a:r>
          </a:p>
          <a:p>
            <a:r>
              <a:rPr lang="en-US" altLang="ko-KR" sz="2600">
                <a:ea typeface="굴림" panose="020B0600000101010101" pitchFamily="34" charset="-127"/>
              </a:rPr>
              <a:t>Information that occurs in a single block</a:t>
            </a:r>
          </a:p>
          <a:p>
            <a:pPr lvl="1"/>
            <a:r>
              <a:rPr lang="en-US" altLang="ko-KR" sz="2200">
                <a:ea typeface="굴림" panose="020B0600000101010101" pitchFamily="34" charset="-127"/>
              </a:rPr>
              <a:t>Text message</a:t>
            </a:r>
          </a:p>
          <a:p>
            <a:pPr lvl="1"/>
            <a:r>
              <a:rPr lang="en-US" altLang="ko-KR" sz="2200">
                <a:ea typeface="굴림" panose="020B0600000101010101" pitchFamily="34" charset="-127"/>
              </a:rPr>
              <a:t>Data file</a:t>
            </a:r>
          </a:p>
          <a:p>
            <a:pPr lvl="1"/>
            <a:r>
              <a:rPr lang="en-US" altLang="ko-KR" sz="2200">
                <a:ea typeface="굴림" panose="020B0600000101010101" pitchFamily="34" charset="-127"/>
              </a:rPr>
              <a:t>JPEG image</a:t>
            </a:r>
          </a:p>
          <a:p>
            <a:pPr lvl="1"/>
            <a:r>
              <a:rPr lang="en-US" altLang="ko-KR" sz="2200">
                <a:ea typeface="굴림" panose="020B0600000101010101" pitchFamily="34" charset="-127"/>
              </a:rPr>
              <a:t>MPEG file</a:t>
            </a:r>
          </a:p>
          <a:p>
            <a:r>
              <a:rPr lang="en-US" altLang="ko-KR" sz="2600">
                <a:ea typeface="굴림" panose="020B0600000101010101" pitchFamily="34" charset="-127"/>
              </a:rPr>
              <a:t>Size = bits / block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600">
                <a:ea typeface="굴림" panose="020B0600000101010101" pitchFamily="34" charset="-127"/>
              </a:rPr>
              <a:t>		or bytes/block</a:t>
            </a:r>
          </a:p>
          <a:p>
            <a:pPr lvl="1"/>
            <a:r>
              <a:rPr lang="en-US" altLang="ko-KR" sz="2200">
                <a:ea typeface="굴림" panose="020B0600000101010101" pitchFamily="34" charset="-127"/>
              </a:rPr>
              <a:t>1 Kbyte  = 2</a:t>
            </a:r>
            <a:r>
              <a:rPr lang="en-US" altLang="ko-KR" sz="2200" baseline="30000">
                <a:ea typeface="굴림" panose="020B0600000101010101" pitchFamily="34" charset="-127"/>
              </a:rPr>
              <a:t>10</a:t>
            </a:r>
            <a:r>
              <a:rPr lang="en-US" altLang="ko-KR" sz="2200">
                <a:ea typeface="굴림" panose="020B0600000101010101" pitchFamily="34" charset="-127"/>
              </a:rPr>
              <a:t> bytes</a:t>
            </a:r>
          </a:p>
          <a:p>
            <a:pPr lvl="1"/>
            <a:r>
              <a:rPr lang="en-US" altLang="ko-KR" sz="2200">
                <a:ea typeface="굴림" panose="020B0600000101010101" pitchFamily="34" charset="-127"/>
              </a:rPr>
              <a:t>1 Mbyte = 2</a:t>
            </a:r>
            <a:r>
              <a:rPr lang="en-US" altLang="ko-KR" sz="2200" baseline="30000">
                <a:ea typeface="굴림" panose="020B0600000101010101" pitchFamily="34" charset="-127"/>
              </a:rPr>
              <a:t>20</a:t>
            </a:r>
            <a:r>
              <a:rPr lang="en-US" altLang="ko-KR" sz="2200">
                <a:ea typeface="굴림" panose="020B0600000101010101" pitchFamily="34" charset="-127"/>
              </a:rPr>
              <a:t> bytes</a:t>
            </a:r>
          </a:p>
          <a:p>
            <a:pPr lvl="1"/>
            <a:r>
              <a:rPr lang="en-US" altLang="ko-KR" sz="2200">
                <a:ea typeface="굴림" panose="020B0600000101010101" pitchFamily="34" charset="-127"/>
              </a:rPr>
              <a:t>1 Gbyte = 2</a:t>
            </a:r>
            <a:r>
              <a:rPr lang="en-US" altLang="ko-KR" sz="2200" baseline="30000">
                <a:ea typeface="굴림" panose="020B0600000101010101" pitchFamily="34" charset="-127"/>
              </a:rPr>
              <a:t>30</a:t>
            </a:r>
            <a:r>
              <a:rPr lang="en-US" altLang="ko-KR" sz="2200">
                <a:ea typeface="굴림" panose="020B0600000101010101" pitchFamily="34" charset="-127"/>
              </a:rPr>
              <a:t> bytes</a:t>
            </a:r>
          </a:p>
        </p:txBody>
      </p:sp>
      <p:sp>
        <p:nvSpPr>
          <p:cNvPr id="951302" name="Rectangle 6">
            <a:extLst>
              <a:ext uri="{FF2B5EF4-FFF2-40B4-BE49-F238E27FC236}">
                <a16:creationId xmlns:a16="http://schemas.microsoft.com/office/drawing/2014/main" id="{0FB8083D-09C5-4596-AA6A-10880302EA8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276350"/>
            <a:ext cx="4038600" cy="46831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600" b="1">
                <a:solidFill>
                  <a:schemeClr val="tx2"/>
                </a:solidFill>
                <a:ea typeface="굴림" panose="020B0600000101010101" pitchFamily="34" charset="-127"/>
              </a:rPr>
              <a:t>Stream</a:t>
            </a:r>
          </a:p>
          <a:p>
            <a:r>
              <a:rPr lang="en-US" altLang="ko-KR" sz="2600">
                <a:ea typeface="굴림" panose="020B0600000101010101" pitchFamily="34" charset="-127"/>
              </a:rPr>
              <a:t>Information that is produced &amp; transmitted </a:t>
            </a:r>
            <a:r>
              <a:rPr lang="en-US" altLang="ko-KR" sz="2600" i="1">
                <a:ea typeface="굴림" panose="020B0600000101010101" pitchFamily="34" charset="-127"/>
              </a:rPr>
              <a:t>continuously</a:t>
            </a:r>
          </a:p>
          <a:p>
            <a:pPr lvl="1"/>
            <a:r>
              <a:rPr lang="en-US" altLang="ko-KR" sz="2200">
                <a:ea typeface="굴림" panose="020B0600000101010101" pitchFamily="34" charset="-127"/>
              </a:rPr>
              <a:t>Real-time voice</a:t>
            </a:r>
          </a:p>
          <a:p>
            <a:pPr lvl="1"/>
            <a:r>
              <a:rPr lang="en-US" altLang="ko-KR" sz="2200">
                <a:ea typeface="굴림" panose="020B0600000101010101" pitchFamily="34" charset="-127"/>
              </a:rPr>
              <a:t>Streaming video </a:t>
            </a:r>
          </a:p>
          <a:p>
            <a:pPr lvl="1"/>
            <a:endParaRPr lang="en-US" altLang="ko-KR" sz="2200">
              <a:ea typeface="굴림" panose="020B0600000101010101" pitchFamily="34" charset="-127"/>
            </a:endParaRPr>
          </a:p>
          <a:p>
            <a:r>
              <a:rPr lang="en-US" altLang="ko-KR" sz="2600">
                <a:ea typeface="굴림" panose="020B0600000101010101" pitchFamily="34" charset="-127"/>
              </a:rPr>
              <a:t>Bit rate = bits / second</a:t>
            </a:r>
          </a:p>
          <a:p>
            <a:pPr lvl="1"/>
            <a:r>
              <a:rPr lang="en-US" altLang="ko-KR" sz="2200">
                <a:ea typeface="굴림" panose="020B0600000101010101" pitchFamily="34" charset="-127"/>
              </a:rPr>
              <a:t>1 Kbps  = 10</a:t>
            </a:r>
            <a:r>
              <a:rPr lang="en-US" altLang="ko-KR" sz="2200" baseline="30000">
                <a:ea typeface="굴림" panose="020B0600000101010101" pitchFamily="34" charset="-127"/>
              </a:rPr>
              <a:t>3</a:t>
            </a:r>
            <a:r>
              <a:rPr lang="en-US" altLang="ko-KR" sz="2200">
                <a:ea typeface="굴림" panose="020B0600000101010101" pitchFamily="34" charset="-127"/>
              </a:rPr>
              <a:t> bps</a:t>
            </a:r>
          </a:p>
          <a:p>
            <a:pPr lvl="1"/>
            <a:r>
              <a:rPr lang="en-US" altLang="ko-KR" sz="2200">
                <a:ea typeface="굴림" panose="020B0600000101010101" pitchFamily="34" charset="-127"/>
              </a:rPr>
              <a:t>1 Mbps = 10</a:t>
            </a:r>
            <a:r>
              <a:rPr lang="en-US" altLang="ko-KR" sz="2200" baseline="30000">
                <a:ea typeface="굴림" panose="020B0600000101010101" pitchFamily="34" charset="-127"/>
              </a:rPr>
              <a:t>6</a:t>
            </a:r>
            <a:r>
              <a:rPr lang="en-US" altLang="ko-KR" sz="2200">
                <a:ea typeface="굴림" panose="020B0600000101010101" pitchFamily="34" charset="-127"/>
              </a:rPr>
              <a:t> bps</a:t>
            </a:r>
          </a:p>
          <a:p>
            <a:pPr lvl="1"/>
            <a:r>
              <a:rPr lang="en-US" altLang="ko-KR" sz="2200">
                <a:ea typeface="굴림" panose="020B0600000101010101" pitchFamily="34" charset="-127"/>
              </a:rPr>
              <a:t>1 Gbps = 10</a:t>
            </a:r>
            <a:r>
              <a:rPr lang="en-US" altLang="ko-KR" sz="2200" baseline="30000">
                <a:ea typeface="굴림" panose="020B0600000101010101" pitchFamily="34" charset="-127"/>
              </a:rPr>
              <a:t>9 </a:t>
            </a:r>
            <a:r>
              <a:rPr lang="en-US" altLang="ko-KR" sz="2200">
                <a:ea typeface="굴림" panose="020B0600000101010101" pitchFamily="34" charset="-127"/>
              </a:rPr>
              <a:t>bps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1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1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1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1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1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1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1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1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51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51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51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51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51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51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1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1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1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51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5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5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51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51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51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51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51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51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51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51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51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51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51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51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51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51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01" grpId="0" build="p"/>
      <p:bldP spid="95130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>
            <a:extLst>
              <a:ext uri="{FF2B5EF4-FFF2-40B4-BE49-F238E27FC236}">
                <a16:creationId xmlns:a16="http://schemas.microsoft.com/office/drawing/2014/main" id="{0F79F589-0F2A-4357-A88C-4EC89F904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Transmission Delay</a:t>
            </a:r>
          </a:p>
        </p:txBody>
      </p:sp>
      <p:sp>
        <p:nvSpPr>
          <p:cNvPr id="956423" name="Rectangle 7">
            <a:extLst>
              <a:ext uri="{FF2B5EF4-FFF2-40B4-BE49-F238E27FC236}">
                <a16:creationId xmlns:a16="http://schemas.microsoft.com/office/drawing/2014/main" id="{6917BEF8-E2E1-4E62-9D02-FA9FB93917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85850" y="4835525"/>
            <a:ext cx="7477125" cy="14525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600" b="1">
                <a:ea typeface="굴림" panose="020B0600000101010101" pitchFamily="34" charset="-127"/>
              </a:rPr>
              <a:t>What can be done to reduce the delay?</a:t>
            </a:r>
          </a:p>
          <a:p>
            <a:pPr>
              <a:lnSpc>
                <a:spcPct val="80000"/>
              </a:lnSpc>
            </a:pPr>
            <a:r>
              <a:rPr lang="en-US" altLang="ko-KR" sz="2600" i="1">
                <a:ea typeface="굴림" panose="020B0600000101010101" pitchFamily="34" charset="-127"/>
              </a:rPr>
              <a:t>Use data compression to reduce </a:t>
            </a:r>
            <a:r>
              <a:rPr lang="en-US" altLang="ko-KR" sz="2600" b="1">
                <a:ea typeface="굴림" panose="020B0600000101010101" pitchFamily="34" charset="-127"/>
              </a:rPr>
              <a:t>L</a:t>
            </a:r>
          </a:p>
          <a:p>
            <a:pPr>
              <a:lnSpc>
                <a:spcPct val="80000"/>
              </a:lnSpc>
            </a:pPr>
            <a:r>
              <a:rPr lang="en-US" altLang="ko-KR" sz="2600" i="1">
                <a:ea typeface="굴림" panose="020B0600000101010101" pitchFamily="34" charset="-127"/>
              </a:rPr>
              <a:t>Use higher-speed modem to increase </a:t>
            </a:r>
            <a:r>
              <a:rPr lang="en-US" altLang="ko-KR" sz="2600" b="1">
                <a:ea typeface="굴림" panose="020B0600000101010101" pitchFamily="34" charset="-127"/>
              </a:rPr>
              <a:t>R</a:t>
            </a:r>
            <a:r>
              <a:rPr lang="en-US" altLang="ko-KR" sz="2600" i="1"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ko-KR" sz="2600" i="1">
                <a:ea typeface="굴림" panose="020B0600000101010101" pitchFamily="34" charset="-127"/>
              </a:rPr>
              <a:t>Place server closer to reduce </a:t>
            </a:r>
            <a:r>
              <a:rPr lang="en-US" altLang="ko-KR" sz="2600" b="1">
                <a:ea typeface="굴림" panose="020B0600000101010101" pitchFamily="34" charset="-127"/>
              </a:rPr>
              <a:t>d</a:t>
            </a:r>
          </a:p>
        </p:txBody>
      </p:sp>
      <p:sp>
        <p:nvSpPr>
          <p:cNvPr id="956424" name="Rectangle 8">
            <a:extLst>
              <a:ext uri="{FF2B5EF4-FFF2-40B4-BE49-F238E27FC236}">
                <a16:creationId xmlns:a16="http://schemas.microsoft.com/office/drawing/2014/main" id="{0300078D-DE4B-46B0-8F41-1E8994919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1295400"/>
            <a:ext cx="8229600" cy="24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 algn="l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200" b="1" i="1">
                <a:ea typeface="굴림" panose="020B0600000101010101" pitchFamily="34" charset="-127"/>
              </a:rPr>
              <a:t>L</a:t>
            </a:r>
            <a:r>
              <a:rPr lang="en-US" altLang="ko-KR" sz="2200">
                <a:ea typeface="굴림" panose="020B0600000101010101" pitchFamily="34" charset="-127"/>
              </a:rPr>
              <a:t> 	  	number of bits in message</a:t>
            </a:r>
          </a:p>
          <a:p>
            <a:r>
              <a:rPr lang="en-US" altLang="ko-KR" sz="2200" b="1" i="1">
                <a:ea typeface="굴림" panose="020B0600000101010101" pitchFamily="34" charset="-127"/>
              </a:rPr>
              <a:t>R</a:t>
            </a:r>
            <a:r>
              <a:rPr lang="en-US" altLang="ko-KR" sz="2200">
                <a:ea typeface="굴림" panose="020B0600000101010101" pitchFamily="34" charset="-127"/>
              </a:rPr>
              <a:t> bps 	speed of digital transmission system</a:t>
            </a:r>
          </a:p>
          <a:p>
            <a:r>
              <a:rPr lang="en-US" altLang="ko-KR" sz="2200" b="1" i="1">
                <a:ea typeface="굴림" panose="020B0600000101010101" pitchFamily="34" charset="-127"/>
              </a:rPr>
              <a:t>L/R</a:t>
            </a:r>
            <a:r>
              <a:rPr lang="en-US" altLang="ko-KR" sz="2200">
                <a:ea typeface="굴림" panose="020B0600000101010101" pitchFamily="34" charset="-127"/>
              </a:rPr>
              <a:t>  	time to transmit the information</a:t>
            </a:r>
          </a:p>
          <a:p>
            <a:r>
              <a:rPr lang="en-US" altLang="ko-KR" sz="2200" b="1" i="1">
                <a:ea typeface="굴림" panose="020B0600000101010101" pitchFamily="34" charset="-127"/>
              </a:rPr>
              <a:t>d</a:t>
            </a:r>
            <a:r>
              <a:rPr lang="en-US" altLang="ko-KR" sz="2200">
                <a:ea typeface="굴림" panose="020B0600000101010101" pitchFamily="34" charset="-127"/>
              </a:rPr>
              <a:t>	  	distance in meters</a:t>
            </a:r>
          </a:p>
          <a:p>
            <a:r>
              <a:rPr lang="en-US" altLang="ko-KR" sz="2200" b="1" i="1">
                <a:ea typeface="굴림" panose="020B0600000101010101" pitchFamily="34" charset="-127"/>
              </a:rPr>
              <a:t>c</a:t>
            </a:r>
            <a:r>
              <a:rPr lang="en-US" altLang="ko-KR" sz="2200">
                <a:ea typeface="굴림" panose="020B0600000101010101" pitchFamily="34" charset="-127"/>
              </a:rPr>
              <a:t>      	speed of light (3x10</a:t>
            </a:r>
            <a:r>
              <a:rPr lang="en-US" altLang="ko-KR" sz="2200" baseline="30000">
                <a:ea typeface="굴림" panose="020B0600000101010101" pitchFamily="34" charset="-127"/>
              </a:rPr>
              <a:t>8</a:t>
            </a:r>
            <a:r>
              <a:rPr lang="en-US" altLang="ko-KR" sz="2200">
                <a:ea typeface="굴림" panose="020B0600000101010101" pitchFamily="34" charset="-127"/>
              </a:rPr>
              <a:t> m/s in vacuum)</a:t>
            </a:r>
          </a:p>
          <a:p>
            <a:r>
              <a:rPr lang="en-US" altLang="ko-KR" sz="2200" b="1" i="1">
                <a:ea typeface="굴림" panose="020B0600000101010101" pitchFamily="34" charset="-127"/>
              </a:rPr>
              <a:t>t</a:t>
            </a:r>
            <a:r>
              <a:rPr lang="en-US" altLang="ko-KR" sz="2200" b="1" baseline="-25000">
                <a:ea typeface="굴림" panose="020B0600000101010101" pitchFamily="34" charset="-127"/>
              </a:rPr>
              <a:t>prop</a:t>
            </a:r>
            <a:r>
              <a:rPr lang="en-US" altLang="ko-KR" sz="2200">
                <a:ea typeface="굴림" panose="020B0600000101010101" pitchFamily="34" charset="-127"/>
              </a:rPr>
              <a:t>  	time for signal to propagate across medium</a:t>
            </a:r>
            <a:endParaRPr lang="ko-KR" altLang="en-US" sz="2200">
              <a:ea typeface="굴림" panose="020B0600000101010101" pitchFamily="34" charset="-127"/>
            </a:endParaRPr>
          </a:p>
        </p:txBody>
      </p:sp>
      <p:sp>
        <p:nvSpPr>
          <p:cNvPr id="956425" name="Text Box 9">
            <a:extLst>
              <a:ext uri="{FF2B5EF4-FFF2-40B4-BE49-F238E27FC236}">
                <a16:creationId xmlns:a16="http://schemas.microsoft.com/office/drawing/2014/main" id="{A582AD25-CBFA-486D-929E-29DFF0D2D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050" y="3957638"/>
            <a:ext cx="613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 i="1">
                <a:solidFill>
                  <a:srgbClr val="FF3300"/>
                </a:solidFill>
                <a:ea typeface="굴림" panose="020B0600000101010101" pitchFamily="34" charset="-127"/>
              </a:rPr>
              <a:t>Delay = t</a:t>
            </a:r>
            <a:r>
              <a:rPr lang="en-US" altLang="ko-KR" sz="2400" b="1" i="1" baseline="-25000">
                <a:solidFill>
                  <a:srgbClr val="FF3300"/>
                </a:solidFill>
                <a:ea typeface="굴림" panose="020B0600000101010101" pitchFamily="34" charset="-127"/>
              </a:rPr>
              <a:t>prop</a:t>
            </a:r>
            <a:r>
              <a:rPr lang="en-US" altLang="ko-KR" sz="2400" b="1" i="1">
                <a:solidFill>
                  <a:srgbClr val="FF3300"/>
                </a:solidFill>
                <a:ea typeface="굴림" panose="020B0600000101010101" pitchFamily="34" charset="-127"/>
              </a:rPr>
              <a:t> + L/R = d/c + L/R</a:t>
            </a:r>
            <a:r>
              <a:rPr lang="en-US" altLang="ko-KR" sz="2400" b="1">
                <a:solidFill>
                  <a:srgbClr val="FF3300"/>
                </a:solidFill>
                <a:ea typeface="굴림" panose="020B0600000101010101" pitchFamily="34" charset="-127"/>
              </a:rPr>
              <a:t>  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6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6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6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6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56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56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56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56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56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56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23" grpId="0" build="p"/>
      <p:bldP spid="9564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>
            <a:extLst>
              <a:ext uri="{FF2B5EF4-FFF2-40B4-BE49-F238E27FC236}">
                <a16:creationId xmlns:a16="http://schemas.microsoft.com/office/drawing/2014/main" id="{C4639240-2A54-4ABD-8C81-D3C2D6DFE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Compression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2F64162C-5215-4284-80A7-A8CEE1442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55013" cy="51181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Information usually not represented efficiently</a:t>
            </a:r>
          </a:p>
          <a:p>
            <a:r>
              <a:rPr lang="en-US" altLang="ko-KR">
                <a:ea typeface="굴림" panose="020B0600000101010101" pitchFamily="34" charset="-127"/>
              </a:rPr>
              <a:t>Data compression algorithms 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Represent the information using fewer bits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Noiseless: original information recovered exactly</a:t>
            </a:r>
          </a:p>
          <a:p>
            <a:pPr lvl="2"/>
            <a:r>
              <a:rPr lang="en-US" altLang="ko-KR">
                <a:ea typeface="굴림" panose="020B0600000101010101" pitchFamily="34" charset="-127"/>
              </a:rPr>
              <a:t>e.g., 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34" charset="-127"/>
              </a:rPr>
              <a:t>zip</a:t>
            </a:r>
            <a:r>
              <a:rPr lang="en-US" altLang="ko-KR" b="1">
                <a:ea typeface="굴림" panose="020B0600000101010101" pitchFamily="34" charset="-127"/>
              </a:rPr>
              <a:t>, </a:t>
            </a:r>
            <a:r>
              <a:rPr lang="en-US" altLang="ko-KR" b="1">
                <a:latin typeface="Courier New" panose="02070309020205020404" pitchFamily="49" charset="0"/>
                <a:ea typeface="굴림" panose="020B0600000101010101" pitchFamily="34" charset="-127"/>
              </a:rPr>
              <a:t>compress</a:t>
            </a:r>
            <a:r>
              <a:rPr lang="en-US" altLang="ko-KR">
                <a:ea typeface="굴림" panose="020B0600000101010101" pitchFamily="34" charset="-127"/>
              </a:rPr>
              <a:t>, GIF, fax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Noisy: recover information approximately</a:t>
            </a:r>
          </a:p>
          <a:p>
            <a:pPr lvl="2"/>
            <a:r>
              <a:rPr lang="en-US" altLang="ko-KR">
                <a:ea typeface="굴림" panose="020B0600000101010101" pitchFamily="34" charset="-127"/>
              </a:rPr>
              <a:t>JPEG</a:t>
            </a:r>
          </a:p>
          <a:p>
            <a:pPr lvl="2"/>
            <a:r>
              <a:rPr lang="en-US" altLang="ko-KR">
                <a:ea typeface="굴림" panose="020B0600000101010101" pitchFamily="34" charset="-127"/>
              </a:rPr>
              <a:t>Tradeoff:  # bits vs. quality</a:t>
            </a:r>
          </a:p>
          <a:p>
            <a:r>
              <a:rPr lang="en-US" altLang="ko-KR">
                <a:ea typeface="굴림" panose="020B0600000101010101" pitchFamily="34" charset="-127"/>
              </a:rPr>
              <a:t> Compression Ratio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34" charset="-127"/>
              </a:rPr>
              <a:t>#bits (original file) / #bits (compressed file)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5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5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7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866" name="Group 2">
            <a:extLst>
              <a:ext uri="{FF2B5EF4-FFF2-40B4-BE49-F238E27FC236}">
                <a16:creationId xmlns:a16="http://schemas.microsoft.com/office/drawing/2014/main" id="{562FDD1B-2792-40CF-BB13-053D94CF269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600200"/>
            <a:ext cx="1828800" cy="1905000"/>
            <a:chOff x="96" y="1488"/>
            <a:chExt cx="1344" cy="1440"/>
          </a:xfrm>
        </p:grpSpPr>
        <p:sp>
          <p:nvSpPr>
            <p:cNvPr id="804867" name="Rectangle 3">
              <a:extLst>
                <a:ext uri="{FF2B5EF4-FFF2-40B4-BE49-F238E27FC236}">
                  <a16:creationId xmlns:a16="http://schemas.microsoft.com/office/drawing/2014/main" id="{636A2A69-0799-4964-95B7-5A0DDABE0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776"/>
              <a:ext cx="1008" cy="11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68" name="Line 4">
              <a:extLst>
                <a:ext uri="{FF2B5EF4-FFF2-40B4-BE49-F238E27FC236}">
                  <a16:creationId xmlns:a16="http://schemas.microsoft.com/office/drawing/2014/main" id="{932F3402-719D-443E-8129-144362F14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63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69" name="Line 5">
              <a:extLst>
                <a:ext uri="{FF2B5EF4-FFF2-40B4-BE49-F238E27FC236}">
                  <a16:creationId xmlns:a16="http://schemas.microsoft.com/office/drawing/2014/main" id="{919C1AB9-694E-4CFD-B4C0-4251CA8A6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0" y="177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70" name="Text Box 6">
              <a:extLst>
                <a:ext uri="{FF2B5EF4-FFF2-40B4-BE49-F238E27FC236}">
                  <a16:creationId xmlns:a16="http://schemas.microsoft.com/office/drawing/2014/main" id="{08C2F0AD-7635-44F5-B901-6B21E9A0C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208"/>
              <a:ext cx="33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2400">
                  <a:ea typeface="굴림" panose="020B0600000101010101" pitchFamily="34" charset="-127"/>
                </a:rPr>
                <a:t>H</a:t>
              </a:r>
            </a:p>
          </p:txBody>
        </p:sp>
        <p:sp>
          <p:nvSpPr>
            <p:cNvPr id="804871" name="Line 7">
              <a:extLst>
                <a:ext uri="{FF2B5EF4-FFF2-40B4-BE49-F238E27FC236}">
                  <a16:creationId xmlns:a16="http://schemas.microsoft.com/office/drawing/2014/main" id="{64B291D8-247C-430D-B637-D116493B7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49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72" name="Text Box 8">
              <a:extLst>
                <a:ext uri="{FF2B5EF4-FFF2-40B4-BE49-F238E27FC236}">
                  <a16:creationId xmlns:a16="http://schemas.microsoft.com/office/drawing/2014/main" id="{C7B684A5-A9B8-4BD0-BF38-D95DFC878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488"/>
              <a:ext cx="33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2400">
                  <a:ea typeface="굴림" panose="020B0600000101010101" pitchFamily="34" charset="-127"/>
                </a:rPr>
                <a:t>W</a:t>
              </a:r>
            </a:p>
          </p:txBody>
        </p:sp>
        <p:sp>
          <p:nvSpPr>
            <p:cNvPr id="804873" name="Line 9">
              <a:extLst>
                <a:ext uri="{FF2B5EF4-FFF2-40B4-BE49-F238E27FC236}">
                  <a16:creationId xmlns:a16="http://schemas.microsoft.com/office/drawing/2014/main" id="{A41A5254-54B2-43A5-865C-1D28F74AE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163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4874" name="Text Box 10">
            <a:extLst>
              <a:ext uri="{FF2B5EF4-FFF2-40B4-BE49-F238E27FC236}">
                <a16:creationId xmlns:a16="http://schemas.microsoft.com/office/drawing/2014/main" id="{F1BBBA7B-ACD2-406E-BBA2-25EBAF2FE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590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2400">
                <a:ea typeface="굴림" panose="020B0600000101010101" pitchFamily="34" charset="-127"/>
              </a:rPr>
              <a:t>=</a:t>
            </a:r>
          </a:p>
        </p:txBody>
      </p:sp>
      <p:sp>
        <p:nvSpPr>
          <p:cNvPr id="804875" name="Text Box 11">
            <a:extLst>
              <a:ext uri="{FF2B5EF4-FFF2-40B4-BE49-F238E27FC236}">
                <a16:creationId xmlns:a16="http://schemas.microsoft.com/office/drawing/2014/main" id="{BAF5A983-A6C8-4A27-85EC-90455C563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90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2400">
                <a:ea typeface="굴림" panose="020B0600000101010101" pitchFamily="34" charset="-127"/>
              </a:rPr>
              <a:t>+</a:t>
            </a:r>
          </a:p>
        </p:txBody>
      </p:sp>
      <p:sp>
        <p:nvSpPr>
          <p:cNvPr id="804876" name="Text Box 12">
            <a:extLst>
              <a:ext uri="{FF2B5EF4-FFF2-40B4-BE49-F238E27FC236}">
                <a16:creationId xmlns:a16="http://schemas.microsoft.com/office/drawing/2014/main" id="{C4820DF6-CD74-4A34-AE8B-2A5A906EC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590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2400">
                <a:ea typeface="굴림" panose="020B0600000101010101" pitchFamily="34" charset="-127"/>
              </a:rPr>
              <a:t>+</a:t>
            </a:r>
          </a:p>
        </p:txBody>
      </p:sp>
      <p:grpSp>
        <p:nvGrpSpPr>
          <p:cNvPr id="804877" name="Group 13">
            <a:extLst>
              <a:ext uri="{FF2B5EF4-FFF2-40B4-BE49-F238E27FC236}">
                <a16:creationId xmlns:a16="http://schemas.microsoft.com/office/drawing/2014/main" id="{3BDF1B2B-8864-413B-A85A-E4F15D68956D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600200"/>
            <a:ext cx="1828800" cy="1905000"/>
            <a:chOff x="96" y="1488"/>
            <a:chExt cx="1344" cy="1440"/>
          </a:xfrm>
        </p:grpSpPr>
        <p:sp>
          <p:nvSpPr>
            <p:cNvPr id="804878" name="Rectangle 14">
              <a:extLst>
                <a:ext uri="{FF2B5EF4-FFF2-40B4-BE49-F238E27FC236}">
                  <a16:creationId xmlns:a16="http://schemas.microsoft.com/office/drawing/2014/main" id="{489F0039-B266-46DC-96A9-583091517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776"/>
              <a:ext cx="1008" cy="11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79" name="Line 15">
              <a:extLst>
                <a:ext uri="{FF2B5EF4-FFF2-40B4-BE49-F238E27FC236}">
                  <a16:creationId xmlns:a16="http://schemas.microsoft.com/office/drawing/2014/main" id="{FBA9ADEE-7753-4731-86CF-A4B5A5164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63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80" name="Line 16">
              <a:extLst>
                <a:ext uri="{FF2B5EF4-FFF2-40B4-BE49-F238E27FC236}">
                  <a16:creationId xmlns:a16="http://schemas.microsoft.com/office/drawing/2014/main" id="{BDA98075-9535-4D46-A598-C9EAC2683F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0" y="177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81" name="Text Box 17">
              <a:extLst>
                <a:ext uri="{FF2B5EF4-FFF2-40B4-BE49-F238E27FC236}">
                  <a16:creationId xmlns:a16="http://schemas.microsoft.com/office/drawing/2014/main" id="{B9A04F41-9929-41C0-9299-61AE788C3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208"/>
              <a:ext cx="33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2400">
                  <a:ea typeface="굴림" panose="020B0600000101010101" pitchFamily="34" charset="-127"/>
                </a:rPr>
                <a:t>H</a:t>
              </a:r>
            </a:p>
          </p:txBody>
        </p:sp>
        <p:sp>
          <p:nvSpPr>
            <p:cNvPr id="804882" name="Line 18">
              <a:extLst>
                <a:ext uri="{FF2B5EF4-FFF2-40B4-BE49-F238E27FC236}">
                  <a16:creationId xmlns:a16="http://schemas.microsoft.com/office/drawing/2014/main" id="{7073F742-D89F-478F-B1FE-36D796044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49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83" name="Text Box 19">
              <a:extLst>
                <a:ext uri="{FF2B5EF4-FFF2-40B4-BE49-F238E27FC236}">
                  <a16:creationId xmlns:a16="http://schemas.microsoft.com/office/drawing/2014/main" id="{79DBE6D9-3435-47AD-B841-42F49CFFA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488"/>
              <a:ext cx="33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2400">
                  <a:ea typeface="굴림" panose="020B0600000101010101" pitchFamily="34" charset="-127"/>
                </a:rPr>
                <a:t>W</a:t>
              </a:r>
            </a:p>
          </p:txBody>
        </p:sp>
        <p:sp>
          <p:nvSpPr>
            <p:cNvPr id="804884" name="Line 20">
              <a:extLst>
                <a:ext uri="{FF2B5EF4-FFF2-40B4-BE49-F238E27FC236}">
                  <a16:creationId xmlns:a16="http://schemas.microsoft.com/office/drawing/2014/main" id="{FD67BDBA-2188-4098-BEC2-BDCD65DE46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163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4885" name="Group 21">
            <a:extLst>
              <a:ext uri="{FF2B5EF4-FFF2-40B4-BE49-F238E27FC236}">
                <a16:creationId xmlns:a16="http://schemas.microsoft.com/office/drawing/2014/main" id="{1A6D23EF-45BA-47EE-8241-D929010B96D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600200"/>
            <a:ext cx="1828800" cy="1905000"/>
            <a:chOff x="96" y="1488"/>
            <a:chExt cx="1344" cy="1440"/>
          </a:xfrm>
        </p:grpSpPr>
        <p:sp>
          <p:nvSpPr>
            <p:cNvPr id="804886" name="Rectangle 22">
              <a:extLst>
                <a:ext uri="{FF2B5EF4-FFF2-40B4-BE49-F238E27FC236}">
                  <a16:creationId xmlns:a16="http://schemas.microsoft.com/office/drawing/2014/main" id="{4CF40226-BCC9-43C2-BAB6-E4C68F8BC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776"/>
              <a:ext cx="1008" cy="11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87" name="Line 23">
              <a:extLst>
                <a:ext uri="{FF2B5EF4-FFF2-40B4-BE49-F238E27FC236}">
                  <a16:creationId xmlns:a16="http://schemas.microsoft.com/office/drawing/2014/main" id="{B6DE7B7D-3466-438D-9265-7FBBE5BF9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63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88" name="Line 24">
              <a:extLst>
                <a:ext uri="{FF2B5EF4-FFF2-40B4-BE49-F238E27FC236}">
                  <a16:creationId xmlns:a16="http://schemas.microsoft.com/office/drawing/2014/main" id="{10DFC82D-B505-4C87-99A2-A59810DE3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0" y="177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89" name="Text Box 25">
              <a:extLst>
                <a:ext uri="{FF2B5EF4-FFF2-40B4-BE49-F238E27FC236}">
                  <a16:creationId xmlns:a16="http://schemas.microsoft.com/office/drawing/2014/main" id="{117A6C85-BB35-44EA-9E8C-7CAD1BE2C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208"/>
              <a:ext cx="33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2400">
                  <a:ea typeface="굴림" panose="020B0600000101010101" pitchFamily="34" charset="-127"/>
                </a:rPr>
                <a:t>H</a:t>
              </a:r>
            </a:p>
          </p:txBody>
        </p:sp>
        <p:sp>
          <p:nvSpPr>
            <p:cNvPr id="804890" name="Line 26">
              <a:extLst>
                <a:ext uri="{FF2B5EF4-FFF2-40B4-BE49-F238E27FC236}">
                  <a16:creationId xmlns:a16="http://schemas.microsoft.com/office/drawing/2014/main" id="{B59B68EE-8EBD-4DE8-819F-5B9993A97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49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91" name="Text Box 27">
              <a:extLst>
                <a:ext uri="{FF2B5EF4-FFF2-40B4-BE49-F238E27FC236}">
                  <a16:creationId xmlns:a16="http://schemas.microsoft.com/office/drawing/2014/main" id="{36F251B1-0853-47E4-A65D-31F6B30F6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488"/>
              <a:ext cx="33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2400">
                  <a:ea typeface="굴림" panose="020B0600000101010101" pitchFamily="34" charset="-127"/>
                </a:rPr>
                <a:t>W</a:t>
              </a:r>
            </a:p>
          </p:txBody>
        </p:sp>
        <p:sp>
          <p:nvSpPr>
            <p:cNvPr id="804892" name="Line 28">
              <a:extLst>
                <a:ext uri="{FF2B5EF4-FFF2-40B4-BE49-F238E27FC236}">
                  <a16:creationId xmlns:a16="http://schemas.microsoft.com/office/drawing/2014/main" id="{B0D8CC57-C945-492C-A121-1F5FA8F7A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163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4893" name="Group 29">
            <a:extLst>
              <a:ext uri="{FF2B5EF4-FFF2-40B4-BE49-F238E27FC236}">
                <a16:creationId xmlns:a16="http://schemas.microsoft.com/office/drawing/2014/main" id="{E2917CD0-C057-41CE-890C-D0E0CA1BB7FB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1600200"/>
            <a:ext cx="1828800" cy="1905000"/>
            <a:chOff x="96" y="1488"/>
            <a:chExt cx="1344" cy="1440"/>
          </a:xfrm>
        </p:grpSpPr>
        <p:sp>
          <p:nvSpPr>
            <p:cNvPr id="804894" name="Rectangle 30">
              <a:extLst>
                <a:ext uri="{FF2B5EF4-FFF2-40B4-BE49-F238E27FC236}">
                  <a16:creationId xmlns:a16="http://schemas.microsoft.com/office/drawing/2014/main" id="{2807DBE2-55F1-42DD-8DC8-168172E3B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776"/>
              <a:ext cx="1008" cy="11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95" name="Line 31">
              <a:extLst>
                <a:ext uri="{FF2B5EF4-FFF2-40B4-BE49-F238E27FC236}">
                  <a16:creationId xmlns:a16="http://schemas.microsoft.com/office/drawing/2014/main" id="{63D625E9-8E06-440A-B4B9-57967E446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63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96" name="Line 32">
              <a:extLst>
                <a:ext uri="{FF2B5EF4-FFF2-40B4-BE49-F238E27FC236}">
                  <a16:creationId xmlns:a16="http://schemas.microsoft.com/office/drawing/2014/main" id="{63F2D63D-1950-48C8-8550-D6C18E9651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0" y="177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97" name="Text Box 33">
              <a:extLst>
                <a:ext uri="{FF2B5EF4-FFF2-40B4-BE49-F238E27FC236}">
                  <a16:creationId xmlns:a16="http://schemas.microsoft.com/office/drawing/2014/main" id="{16FC7AA1-AF00-4A95-B964-8FCDA5102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208"/>
              <a:ext cx="33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2400">
                  <a:ea typeface="굴림" panose="020B0600000101010101" pitchFamily="34" charset="-127"/>
                </a:rPr>
                <a:t>H</a:t>
              </a:r>
            </a:p>
          </p:txBody>
        </p:sp>
        <p:sp>
          <p:nvSpPr>
            <p:cNvPr id="804898" name="Line 34">
              <a:extLst>
                <a:ext uri="{FF2B5EF4-FFF2-40B4-BE49-F238E27FC236}">
                  <a16:creationId xmlns:a16="http://schemas.microsoft.com/office/drawing/2014/main" id="{DD8E2118-FC81-4907-BC00-B25AA442A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49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99" name="Text Box 35">
              <a:extLst>
                <a:ext uri="{FF2B5EF4-FFF2-40B4-BE49-F238E27FC236}">
                  <a16:creationId xmlns:a16="http://schemas.microsoft.com/office/drawing/2014/main" id="{8A9C67A8-E249-4B6B-8FAA-83466B096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488"/>
              <a:ext cx="33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2400">
                  <a:ea typeface="굴림" panose="020B0600000101010101" pitchFamily="34" charset="-127"/>
                </a:rPr>
                <a:t>W</a:t>
              </a:r>
            </a:p>
          </p:txBody>
        </p:sp>
        <p:sp>
          <p:nvSpPr>
            <p:cNvPr id="804900" name="Line 36">
              <a:extLst>
                <a:ext uri="{FF2B5EF4-FFF2-40B4-BE49-F238E27FC236}">
                  <a16:creationId xmlns:a16="http://schemas.microsoft.com/office/drawing/2014/main" id="{CDAA9E0F-0A15-4643-B7B9-23CB8645B8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163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4901" name="Text Box 37">
            <a:extLst>
              <a:ext uri="{FF2B5EF4-FFF2-40B4-BE49-F238E27FC236}">
                <a16:creationId xmlns:a16="http://schemas.microsoft.com/office/drawing/2014/main" id="{EDE7E0D5-75BE-407F-9A08-81CC2DC2A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106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400">
                <a:ea typeface="굴림" panose="020B0600000101010101" pitchFamily="34" charset="-127"/>
              </a:rPr>
              <a:t>Color image</a:t>
            </a:r>
          </a:p>
        </p:txBody>
      </p:sp>
      <p:sp>
        <p:nvSpPr>
          <p:cNvPr id="804902" name="Text Box 38">
            <a:extLst>
              <a:ext uri="{FF2B5EF4-FFF2-40B4-BE49-F238E27FC236}">
                <a16:creationId xmlns:a16="http://schemas.microsoft.com/office/drawing/2014/main" id="{BB029BC8-79AE-43B2-BE95-AB67A3BC6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1336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b="1">
                <a:solidFill>
                  <a:srgbClr val="FF3300"/>
                </a:solidFill>
                <a:ea typeface="굴림" panose="020B0600000101010101" pitchFamily="34" charset="-127"/>
              </a:rPr>
              <a:t>R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34" charset="-127"/>
              </a:rPr>
              <a:t>ed component image</a:t>
            </a:r>
            <a:endParaRPr lang="en-US" altLang="ko-KR" sz="2000">
              <a:solidFill>
                <a:srgbClr val="FF3300"/>
              </a:solidFill>
              <a:ea typeface="굴림" panose="020B0600000101010101" pitchFamily="34" charset="-127"/>
            </a:endParaRPr>
          </a:p>
        </p:txBody>
      </p:sp>
      <p:sp>
        <p:nvSpPr>
          <p:cNvPr id="804903" name="Text Box 39">
            <a:extLst>
              <a:ext uri="{FF2B5EF4-FFF2-40B4-BE49-F238E27FC236}">
                <a16:creationId xmlns:a16="http://schemas.microsoft.com/office/drawing/2014/main" id="{4627259C-7E93-47E8-BF02-D29E97348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1336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b="1">
                <a:solidFill>
                  <a:srgbClr val="33CC33"/>
                </a:solidFill>
                <a:ea typeface="굴림" panose="020B0600000101010101" pitchFamily="34" charset="-127"/>
              </a:rPr>
              <a:t>G</a:t>
            </a:r>
            <a:r>
              <a:rPr lang="en-US" altLang="ko-KR">
                <a:solidFill>
                  <a:srgbClr val="33CC33"/>
                </a:solidFill>
                <a:ea typeface="굴림" panose="020B0600000101010101" pitchFamily="34" charset="-127"/>
              </a:rPr>
              <a:t>reen component image</a:t>
            </a:r>
            <a:endParaRPr lang="en-US" altLang="ko-KR" sz="2000">
              <a:solidFill>
                <a:srgbClr val="33CC33"/>
              </a:solidFill>
              <a:ea typeface="굴림" panose="020B0600000101010101" pitchFamily="34" charset="-127"/>
            </a:endParaRPr>
          </a:p>
        </p:txBody>
      </p:sp>
      <p:sp>
        <p:nvSpPr>
          <p:cNvPr id="804904" name="Text Box 40">
            <a:extLst>
              <a:ext uri="{FF2B5EF4-FFF2-40B4-BE49-F238E27FC236}">
                <a16:creationId xmlns:a16="http://schemas.microsoft.com/office/drawing/2014/main" id="{9B46643D-5A60-4A3D-93E9-75F8EAB97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1336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b="1">
                <a:solidFill>
                  <a:srgbClr val="0000FF"/>
                </a:solidFill>
                <a:ea typeface="굴림" panose="020B0600000101010101" pitchFamily="34" charset="-127"/>
              </a:rPr>
              <a:t>B</a:t>
            </a:r>
            <a:r>
              <a:rPr lang="en-US" altLang="ko-KR">
                <a:solidFill>
                  <a:srgbClr val="0000FF"/>
                </a:solidFill>
                <a:ea typeface="굴림" panose="020B0600000101010101" pitchFamily="34" charset="-127"/>
              </a:rPr>
              <a:t>lue component image</a:t>
            </a:r>
            <a:endParaRPr lang="en-US" altLang="ko-KR" sz="2000">
              <a:solidFill>
                <a:srgbClr val="0000FF"/>
              </a:solidFill>
              <a:ea typeface="굴림" panose="020B0600000101010101" pitchFamily="34" charset="-127"/>
            </a:endParaRPr>
          </a:p>
        </p:txBody>
      </p:sp>
      <p:sp>
        <p:nvSpPr>
          <p:cNvPr id="804905" name="Text Box 41">
            <a:extLst>
              <a:ext uri="{FF2B5EF4-FFF2-40B4-BE49-F238E27FC236}">
                <a16:creationId xmlns:a16="http://schemas.microsoft.com/office/drawing/2014/main" id="{5581C8A5-1C17-4DDF-8B60-5B553BD2A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938588"/>
            <a:ext cx="8423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2600">
                <a:ea typeface="굴림" panose="020B0600000101010101" pitchFamily="34" charset="-127"/>
              </a:rPr>
              <a:t>Total bits = 3 </a:t>
            </a:r>
            <a:r>
              <a:rPr lang="en-US" altLang="ko-KR" sz="2600">
                <a:ea typeface="굴림" panose="020B0600000101010101" pitchFamily="34" charset="-127"/>
                <a:sym typeface="Symbol" panose="05050102010706020507" pitchFamily="18" charset="2"/>
              </a:rPr>
              <a:t> </a:t>
            </a:r>
            <a:r>
              <a:rPr lang="en-US" altLang="ko-KR" sz="2600">
                <a:ea typeface="굴림" panose="020B0600000101010101" pitchFamily="34" charset="-127"/>
              </a:rPr>
              <a:t>H </a:t>
            </a:r>
            <a:r>
              <a:rPr lang="en-US" altLang="ko-KR" sz="2600">
                <a:ea typeface="굴림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sz="2600">
                <a:ea typeface="굴림" panose="020B0600000101010101" pitchFamily="34" charset="-127"/>
              </a:rPr>
              <a:t> W pixels </a:t>
            </a:r>
            <a:r>
              <a:rPr lang="en-US" altLang="ko-KR" sz="2600">
                <a:ea typeface="굴림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sz="2600">
                <a:ea typeface="굴림" panose="020B0600000101010101" pitchFamily="34" charset="-127"/>
              </a:rPr>
              <a:t> B bits/pixel = 3HWB bits</a:t>
            </a:r>
          </a:p>
        </p:txBody>
      </p:sp>
      <p:sp>
        <p:nvSpPr>
          <p:cNvPr id="804906" name="Rectangle 42">
            <a:extLst>
              <a:ext uri="{FF2B5EF4-FFF2-40B4-BE49-F238E27FC236}">
                <a16:creationId xmlns:a16="http://schemas.microsoft.com/office/drawing/2014/main" id="{2F05E37A-4776-4FF7-AB7F-D227BBAC8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00600"/>
            <a:ext cx="8153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2400">
                <a:ea typeface="굴림" panose="020B0600000101010101" pitchFamily="34" charset="-127"/>
                <a:cs typeface="Times New Roman" panose="02020603050405020304" pitchFamily="18" charset="0"/>
              </a:rPr>
              <a:t>Example:  8</a:t>
            </a:r>
            <a:r>
              <a:rPr lang="en-US" altLang="ko-KR" sz="2000">
                <a:ea typeface="굴림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ko-KR" sz="2400">
                <a:ea typeface="굴림" panose="020B0600000101010101" pitchFamily="34" charset="-127"/>
                <a:cs typeface="Times New Roman" panose="02020603050405020304" pitchFamily="18" charset="0"/>
              </a:rPr>
              <a:t>10 inch picture at 400 </a:t>
            </a:r>
            <a:r>
              <a:rPr lang="en-US" altLang="ko-KR" sz="2000">
                <a:ea typeface="굴림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ko-KR" sz="2400">
                <a:ea typeface="굴림" panose="020B0600000101010101" pitchFamily="34" charset="-127"/>
                <a:cs typeface="Times New Roman" panose="02020603050405020304" pitchFamily="18" charset="0"/>
              </a:rPr>
              <a:t> 400 pixels per inch</a:t>
            </a:r>
            <a:r>
              <a:rPr lang="en-US" altLang="ko-KR" sz="2400" baseline="30000">
                <a:ea typeface="굴림" panose="020B0600000101010101" pitchFamily="34" charset="-127"/>
                <a:cs typeface="Times New Roman" panose="02020603050405020304" pitchFamily="18" charset="0"/>
              </a:rPr>
              <a:t>2</a:t>
            </a:r>
            <a:endParaRPr lang="en-US" altLang="ko-KR" sz="2400">
              <a:ea typeface="굴림" panose="020B060000010101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2400">
                <a:ea typeface="굴림" panose="020B0600000101010101" pitchFamily="34" charset="-127"/>
                <a:cs typeface="Times New Roman" panose="02020603050405020304" pitchFamily="18" charset="0"/>
              </a:rPr>
              <a:t>400 </a:t>
            </a:r>
            <a:r>
              <a:rPr lang="en-US" altLang="ko-KR" sz="2000">
                <a:ea typeface="굴림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ko-KR" sz="2400">
                <a:ea typeface="굴림" panose="020B0600000101010101" pitchFamily="34" charset="-127"/>
                <a:cs typeface="Times New Roman" panose="02020603050405020304" pitchFamily="18" charset="0"/>
              </a:rPr>
              <a:t> 400 </a:t>
            </a:r>
            <a:r>
              <a:rPr lang="en-US" altLang="ko-KR" sz="2000">
                <a:ea typeface="굴림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ko-KR" sz="2400">
                <a:ea typeface="굴림" panose="020B0600000101010101" pitchFamily="34" charset="-127"/>
                <a:cs typeface="Times New Roman" panose="02020603050405020304" pitchFamily="18" charset="0"/>
              </a:rPr>
              <a:t> 8 </a:t>
            </a:r>
            <a:r>
              <a:rPr lang="en-US" altLang="ko-KR" sz="2000">
                <a:ea typeface="굴림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ko-KR" sz="2400">
                <a:ea typeface="굴림" panose="020B0600000101010101" pitchFamily="34" charset="-127"/>
                <a:cs typeface="Times New Roman" panose="02020603050405020304" pitchFamily="18" charset="0"/>
              </a:rPr>
              <a:t> 10 = 12.8 million pixels</a:t>
            </a:r>
          </a:p>
          <a:p>
            <a:r>
              <a:rPr lang="en-US" altLang="ko-KR" sz="2400">
                <a:ea typeface="굴림" panose="020B0600000101010101" pitchFamily="34" charset="-127"/>
                <a:cs typeface="Times New Roman" panose="02020603050405020304" pitchFamily="18" charset="0"/>
              </a:rPr>
              <a:t>8 bits/pixel/color</a:t>
            </a:r>
          </a:p>
          <a:p>
            <a:r>
              <a:rPr lang="en-US" altLang="ko-KR" sz="2400">
                <a:ea typeface="굴림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12.8 megapixels </a:t>
            </a:r>
            <a:r>
              <a:rPr lang="en-US" altLang="ko-KR" sz="2000">
                <a:ea typeface="굴림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ko-KR" sz="2400">
                <a:ea typeface="굴림" panose="020B0600000101010101" pitchFamily="34" charset="-127"/>
                <a:cs typeface="Times New Roman" panose="02020603050405020304" pitchFamily="18" charset="0"/>
              </a:rPr>
              <a:t> 3 bytes/pixel = 38.4 megabytes</a:t>
            </a:r>
            <a:r>
              <a:rPr lang="en-US" altLang="ko-KR" sz="2400">
                <a:ea typeface="굴림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ko-KR" sz="2000">
              <a:ea typeface="굴림" panose="020B0600000101010101" pitchFamily="34" charset="-127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04908" name="Rectangle 44">
            <a:extLst>
              <a:ext uri="{FF2B5EF4-FFF2-40B4-BE49-F238E27FC236}">
                <a16:creationId xmlns:a16="http://schemas.microsoft.com/office/drawing/2014/main" id="{5EE10C66-09AA-4160-8A32-19B6915DD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Color Image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1610" name="Group 74">
            <a:extLst>
              <a:ext uri="{FF2B5EF4-FFF2-40B4-BE49-F238E27FC236}">
                <a16:creationId xmlns:a16="http://schemas.microsoft.com/office/drawing/2014/main" id="{D5F77060-9ED8-497E-916C-3FEF7CA84273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428625" y="1851025"/>
          <a:ext cx="8229600" cy="4273551"/>
        </p:xfrm>
        <a:graphic>
          <a:graphicData uri="http://schemas.openxmlformats.org/drawingml/2006/table">
            <a:tbl>
              <a:tblPr/>
              <a:tblGrid>
                <a:gridCol w="1087438">
                  <a:extLst>
                    <a:ext uri="{9D8B030D-6E8A-4147-A177-3AD203B41FA5}">
                      <a16:colId xmlns:a16="http://schemas.microsoft.com/office/drawing/2014/main" val="3273403626"/>
                    </a:ext>
                  </a:extLst>
                </a:gridCol>
                <a:gridCol w="1681162">
                  <a:extLst>
                    <a:ext uri="{9D8B030D-6E8A-4147-A177-3AD203B41FA5}">
                      <a16:colId xmlns:a16="http://schemas.microsoft.com/office/drawing/2014/main" val="2193202435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590432990"/>
                    </a:ext>
                  </a:extLst>
                </a:gridCol>
                <a:gridCol w="1398588">
                  <a:extLst>
                    <a:ext uri="{9D8B030D-6E8A-4147-A177-3AD203B41FA5}">
                      <a16:colId xmlns:a16="http://schemas.microsoft.com/office/drawing/2014/main" val="2044297042"/>
                    </a:ext>
                  </a:extLst>
                </a:gridCol>
                <a:gridCol w="1795462">
                  <a:extLst>
                    <a:ext uri="{9D8B030D-6E8A-4147-A177-3AD203B41FA5}">
                      <a16:colId xmlns:a16="http://schemas.microsoft.com/office/drawing/2014/main" val="92677015"/>
                    </a:ext>
                  </a:extLst>
                </a:gridCol>
              </a:tblGrid>
              <a:tr h="677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Format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Original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Compressed(Ratio)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720139"/>
                  </a:ext>
                </a:extLst>
              </a:tr>
              <a:tr h="1169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Zip, compress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ASCII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Kbytes- Mbytes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(2-6)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560494"/>
                  </a:ext>
                </a:extLst>
              </a:tr>
              <a:tr h="1171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Fax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CCITT Group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A4 page 200x100 pixels/in</a:t>
                      </a:r>
                      <a:r>
                        <a:rPr kumimoji="0" lang="en-US" altLang="ko-KR" sz="2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2</a:t>
                      </a:r>
                      <a:endParaRPr kumimoji="0" lang="en-US" altLang="ko-KR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256 Kbytes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5-54 Kbytes (5-50)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63352"/>
                  </a:ext>
                </a:extLst>
              </a:tr>
              <a:tr h="1169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Color Image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JPEG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8x10 in</a:t>
                      </a:r>
                      <a:r>
                        <a:rPr kumimoji="0" lang="en-US" altLang="ko-KR" sz="2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2</a:t>
                      </a:r>
                      <a:r>
                        <a:rPr kumimoji="0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photo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400</a:t>
                      </a:r>
                      <a:r>
                        <a:rPr kumimoji="0" lang="en-US" altLang="ko-KR" sz="2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2</a:t>
                      </a:r>
                      <a:r>
                        <a:rPr kumimoji="0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 pixels/in</a:t>
                      </a:r>
                      <a:r>
                        <a:rPr kumimoji="0" lang="en-US" altLang="ko-KR" sz="2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2</a:t>
                      </a:r>
                      <a:endParaRPr kumimoji="0" lang="en-US" altLang="ko-KR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38.4 Mbytes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1-8 Mbytes  (5-30)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732493"/>
                  </a:ext>
                </a:extLst>
              </a:tr>
            </a:tbl>
          </a:graphicData>
        </a:graphic>
      </p:graphicFrame>
      <p:sp>
        <p:nvSpPr>
          <p:cNvPr id="961605" name="Rectangle 69">
            <a:extLst>
              <a:ext uri="{FF2B5EF4-FFF2-40B4-BE49-F238E27FC236}">
                <a16:creationId xmlns:a16="http://schemas.microsoft.com/office/drawing/2014/main" id="{35B19C29-0F5F-4BA9-A3F1-541FBD7E5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Examples of Block Information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931" name="Group 19">
            <a:extLst>
              <a:ext uri="{FF2B5EF4-FFF2-40B4-BE49-F238E27FC236}">
                <a16:creationId xmlns:a16="http://schemas.microsoft.com/office/drawing/2014/main" id="{58D1400A-89BA-4162-A040-E80DC6D6CB56}"/>
              </a:ext>
            </a:extLst>
          </p:cNvPr>
          <p:cNvGrpSpPr>
            <a:grpSpLocks/>
          </p:cNvGrpSpPr>
          <p:nvPr/>
        </p:nvGrpSpPr>
        <p:grpSpPr bwMode="auto">
          <a:xfrm>
            <a:off x="530225" y="3189288"/>
            <a:ext cx="8221663" cy="3519487"/>
            <a:chOff x="404" y="1176"/>
            <a:chExt cx="5179" cy="2217"/>
          </a:xfrm>
        </p:grpSpPr>
        <p:pic>
          <p:nvPicPr>
            <p:cNvPr id="806914" name="Picture 2" descr="spsigvarwtim">
              <a:extLst>
                <a:ext uri="{FF2B5EF4-FFF2-40B4-BE49-F238E27FC236}">
                  <a16:creationId xmlns:a16="http://schemas.microsoft.com/office/drawing/2014/main" id="{F30C60F6-C23E-49EB-9785-ADC702C76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362" b="27362"/>
            <a:stretch>
              <a:fillRect/>
            </a:stretch>
          </p:blipFill>
          <p:spPr bwMode="auto">
            <a:xfrm>
              <a:off x="432" y="1176"/>
              <a:ext cx="5136" cy="2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6915" name="Text Box 3">
              <a:extLst>
                <a:ext uri="{FF2B5EF4-FFF2-40B4-BE49-F238E27FC236}">
                  <a16:creationId xmlns:a16="http://schemas.microsoft.com/office/drawing/2014/main" id="{B84B1C9E-376E-4EDA-918B-8D80D8439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" y="2632"/>
              <a:ext cx="51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Th e  s  p  ee    ch   s    i    g  n al l  e    v  el             v  a   r  ie  s  w i  th     t    i      m(e)                                </a:t>
              </a:r>
            </a:p>
          </p:txBody>
        </p:sp>
        <p:sp>
          <p:nvSpPr>
            <p:cNvPr id="806916" name="Line 4">
              <a:extLst>
                <a:ext uri="{FF2B5EF4-FFF2-40B4-BE49-F238E27FC236}">
                  <a16:creationId xmlns:a16="http://schemas.microsoft.com/office/drawing/2014/main" id="{E000B891-DE89-4EBE-BABC-3C97866C4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2" y="1387"/>
              <a:ext cx="0" cy="1408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6917" name="Line 5">
              <a:extLst>
                <a:ext uri="{FF2B5EF4-FFF2-40B4-BE49-F238E27FC236}">
                  <a16:creationId xmlns:a16="http://schemas.microsoft.com/office/drawing/2014/main" id="{87121216-CD56-418A-B2F8-531E8F5A0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2" y="1402"/>
              <a:ext cx="0" cy="1408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6918" name="Line 6">
              <a:extLst>
                <a:ext uri="{FF2B5EF4-FFF2-40B4-BE49-F238E27FC236}">
                  <a16:creationId xmlns:a16="http://schemas.microsoft.com/office/drawing/2014/main" id="{699A2011-A13B-4480-82D1-880032C3A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2" y="1504"/>
              <a:ext cx="0" cy="1408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6919" name="Line 7">
              <a:extLst>
                <a:ext uri="{FF2B5EF4-FFF2-40B4-BE49-F238E27FC236}">
                  <a16:creationId xmlns:a16="http://schemas.microsoft.com/office/drawing/2014/main" id="{9C2E702B-F9EA-4849-85FE-73B52AB04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513"/>
              <a:ext cx="0" cy="1408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6920" name="Line 8">
              <a:extLst>
                <a:ext uri="{FF2B5EF4-FFF2-40B4-BE49-F238E27FC236}">
                  <a16:creationId xmlns:a16="http://schemas.microsoft.com/office/drawing/2014/main" id="{366B2C9A-D776-40B1-8EF7-1635AEC23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1513"/>
              <a:ext cx="0" cy="1408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6921" name="Line 9">
              <a:extLst>
                <a:ext uri="{FF2B5EF4-FFF2-40B4-BE49-F238E27FC236}">
                  <a16:creationId xmlns:a16="http://schemas.microsoft.com/office/drawing/2014/main" id="{B4140EF6-3598-4BF3-8222-F3CEEADCF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0" y="1459"/>
              <a:ext cx="0" cy="1408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6922" name="Line 10">
              <a:extLst>
                <a:ext uri="{FF2B5EF4-FFF2-40B4-BE49-F238E27FC236}">
                  <a16:creationId xmlns:a16="http://schemas.microsoft.com/office/drawing/2014/main" id="{CF4577DC-1301-4FF9-887C-FF13F19B7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7" y="1420"/>
              <a:ext cx="0" cy="1408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6923" name="Line 11">
              <a:extLst>
                <a:ext uri="{FF2B5EF4-FFF2-40B4-BE49-F238E27FC236}">
                  <a16:creationId xmlns:a16="http://schemas.microsoft.com/office/drawing/2014/main" id="{86D8CE03-4396-4FD9-8A87-290AE6A39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" y="1408"/>
              <a:ext cx="0" cy="1408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6924" name="Line 12">
              <a:extLst>
                <a:ext uri="{FF2B5EF4-FFF2-40B4-BE49-F238E27FC236}">
                  <a16:creationId xmlns:a16="http://schemas.microsoft.com/office/drawing/2014/main" id="{C07F38EB-AA66-4203-B3FA-D2EE04656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" y="1471"/>
              <a:ext cx="0" cy="1408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6925" name="Line 13">
              <a:extLst>
                <a:ext uri="{FF2B5EF4-FFF2-40B4-BE49-F238E27FC236}">
                  <a16:creationId xmlns:a16="http://schemas.microsoft.com/office/drawing/2014/main" id="{66A7D387-EC19-4574-892F-EE2C15B80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0" y="1502"/>
              <a:ext cx="0" cy="1408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6926" name="Line 14">
              <a:extLst>
                <a:ext uri="{FF2B5EF4-FFF2-40B4-BE49-F238E27FC236}">
                  <a16:creationId xmlns:a16="http://schemas.microsoft.com/office/drawing/2014/main" id="{6CA78F37-9E2F-404D-ADEC-9E589B42F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2" y="1474"/>
              <a:ext cx="0" cy="1408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6927" name="Line 15">
              <a:extLst>
                <a:ext uri="{FF2B5EF4-FFF2-40B4-BE49-F238E27FC236}">
                  <a16:creationId xmlns:a16="http://schemas.microsoft.com/office/drawing/2014/main" id="{8648D479-FE58-4A54-A2F1-B860A0F4B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1546"/>
              <a:ext cx="0" cy="1408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6928" name="Line 16">
              <a:extLst>
                <a:ext uri="{FF2B5EF4-FFF2-40B4-BE49-F238E27FC236}">
                  <a16:creationId xmlns:a16="http://schemas.microsoft.com/office/drawing/2014/main" id="{2577320E-B1E3-4A6A-BA89-2389CBD39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" y="1510"/>
              <a:ext cx="0" cy="1408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806934" name="Rectangle 22">
            <a:extLst>
              <a:ext uri="{FF2B5EF4-FFF2-40B4-BE49-F238E27FC236}">
                <a16:creationId xmlns:a16="http://schemas.microsoft.com/office/drawing/2014/main" id="{9CC1D62C-0834-4532-BBC4-561BA16B7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Stream Information</a:t>
            </a:r>
          </a:p>
        </p:txBody>
      </p:sp>
      <p:sp>
        <p:nvSpPr>
          <p:cNvPr id="806935" name="Rectangle 23">
            <a:extLst>
              <a:ext uri="{FF2B5EF4-FFF2-40B4-BE49-F238E27FC236}">
                <a16:creationId xmlns:a16="http://schemas.microsoft.com/office/drawing/2014/main" id="{901041C0-638D-4D30-B7ED-1214D4431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1573213"/>
          </a:xfrm>
        </p:spPr>
        <p:txBody>
          <a:bodyPr/>
          <a:lstStyle/>
          <a:p>
            <a:r>
              <a:rPr lang="en-US" altLang="ko-KR" sz="2600">
                <a:ea typeface="굴림" panose="020B0600000101010101" pitchFamily="34" charset="-127"/>
              </a:rPr>
              <a:t>A real-time voice signal must be digitized &amp; transmitted as it is produced</a:t>
            </a:r>
          </a:p>
          <a:p>
            <a:r>
              <a:rPr lang="en-US" altLang="ko-KR" sz="2600">
                <a:ea typeface="굴림" panose="020B0600000101010101" pitchFamily="34" charset="-127"/>
              </a:rPr>
              <a:t>Analog signal level varies continuously in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Background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Electromagnetic radiation is the basis for all data transmission</a:t>
            </a:r>
          </a:p>
          <a:p>
            <a:pPr eaLnBrk="1" hangingPunct="1"/>
            <a:r>
              <a:rPr lang="en-US" dirty="0"/>
              <a:t>Electromagnetic radiation propagates (spreads, disseminates) along different media (copper wire, fiber, etc.) and in free space (air)</a:t>
            </a:r>
          </a:p>
        </p:txBody>
      </p:sp>
    </p:spTree>
    <p:extLst>
      <p:ext uri="{BB962C8B-B14F-4D97-AF65-F5344CB8AC3E}">
        <p14:creationId xmlns:p14="http://schemas.microsoft.com/office/powerpoint/2010/main" val="748716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>
            <a:extLst>
              <a:ext uri="{FF2B5EF4-FFF2-40B4-BE49-F238E27FC236}">
                <a16:creationId xmlns:a16="http://schemas.microsoft.com/office/drawing/2014/main" id="{6612482F-18DE-435E-9242-78467A6EA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Digitization of Analog Signal</a:t>
            </a:r>
          </a:p>
        </p:txBody>
      </p:sp>
      <p:sp>
        <p:nvSpPr>
          <p:cNvPr id="967683" name="Rectangle 3">
            <a:extLst>
              <a:ext uri="{FF2B5EF4-FFF2-40B4-BE49-F238E27FC236}">
                <a16:creationId xmlns:a16="http://schemas.microsoft.com/office/drawing/2014/main" id="{AC7AE124-175E-4CE4-9C25-626366D52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88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600">
                <a:ea typeface="굴림" panose="020B0600000101010101" pitchFamily="34" charset="-127"/>
              </a:rPr>
              <a:t>Sample analog signal in time and amplitude</a:t>
            </a:r>
          </a:p>
          <a:p>
            <a:pPr>
              <a:lnSpc>
                <a:spcPct val="90000"/>
              </a:lnSpc>
            </a:pPr>
            <a:r>
              <a:rPr lang="en-US" altLang="ko-KR" sz="2600">
                <a:ea typeface="굴림" panose="020B0600000101010101" pitchFamily="34" charset="-127"/>
              </a:rPr>
              <a:t>Find closest approximation</a:t>
            </a:r>
          </a:p>
        </p:txBody>
      </p:sp>
      <p:grpSp>
        <p:nvGrpSpPr>
          <p:cNvPr id="967684" name="Group 4">
            <a:extLst>
              <a:ext uri="{FF2B5EF4-FFF2-40B4-BE49-F238E27FC236}">
                <a16:creationId xmlns:a16="http://schemas.microsoft.com/office/drawing/2014/main" id="{367C8D0C-30BF-4E24-84CD-380E22A200AF}"/>
              </a:ext>
            </a:extLst>
          </p:cNvPr>
          <p:cNvGrpSpPr>
            <a:grpSpLocks/>
          </p:cNvGrpSpPr>
          <p:nvPr/>
        </p:nvGrpSpPr>
        <p:grpSpPr bwMode="auto">
          <a:xfrm>
            <a:off x="1177925" y="2736850"/>
            <a:ext cx="6746875" cy="3155950"/>
            <a:chOff x="790" y="0"/>
            <a:chExt cx="4250" cy="1988"/>
          </a:xfrm>
        </p:grpSpPr>
        <p:grpSp>
          <p:nvGrpSpPr>
            <p:cNvPr id="967685" name="Group 5">
              <a:extLst>
                <a:ext uri="{FF2B5EF4-FFF2-40B4-BE49-F238E27FC236}">
                  <a16:creationId xmlns:a16="http://schemas.microsoft.com/office/drawing/2014/main" id="{9CC3897F-E396-4453-94E1-F5AC9DD253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0" y="293"/>
              <a:ext cx="3438" cy="1578"/>
              <a:chOff x="528" y="480"/>
              <a:chExt cx="4368" cy="3360"/>
            </a:xfrm>
          </p:grpSpPr>
          <p:sp>
            <p:nvSpPr>
              <p:cNvPr id="967686" name="Line 6">
                <a:extLst>
                  <a:ext uri="{FF2B5EF4-FFF2-40B4-BE49-F238E27FC236}">
                    <a16:creationId xmlns:a16="http://schemas.microsoft.com/office/drawing/2014/main" id="{74995B93-5C5D-4BC5-8694-A481A699A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920"/>
                <a:ext cx="43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687" name="Line 7">
                <a:extLst>
                  <a:ext uri="{FF2B5EF4-FFF2-40B4-BE49-F238E27FC236}">
                    <a16:creationId xmlns:a16="http://schemas.microsoft.com/office/drawing/2014/main" id="{5632DD95-0FB5-46F9-8827-08885E504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2400"/>
                <a:ext cx="43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688" name="Line 8">
                <a:extLst>
                  <a:ext uri="{FF2B5EF4-FFF2-40B4-BE49-F238E27FC236}">
                    <a16:creationId xmlns:a16="http://schemas.microsoft.com/office/drawing/2014/main" id="{49055486-FFA0-452D-8B1D-7EA6DA7C78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2880"/>
                <a:ext cx="43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689" name="Line 9">
                <a:extLst>
                  <a:ext uri="{FF2B5EF4-FFF2-40B4-BE49-F238E27FC236}">
                    <a16:creationId xmlns:a16="http://schemas.microsoft.com/office/drawing/2014/main" id="{C0ED71F4-1B9B-46E2-96F8-2E67A8F62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3360"/>
                <a:ext cx="43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690" name="Line 10">
                <a:extLst>
                  <a:ext uri="{FF2B5EF4-FFF2-40B4-BE49-F238E27FC236}">
                    <a16:creationId xmlns:a16="http://schemas.microsoft.com/office/drawing/2014/main" id="{91D698E7-7527-4E1A-B43D-C497673FC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3840"/>
                <a:ext cx="43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691" name="Line 11">
                <a:extLst>
                  <a:ext uri="{FF2B5EF4-FFF2-40B4-BE49-F238E27FC236}">
                    <a16:creationId xmlns:a16="http://schemas.microsoft.com/office/drawing/2014/main" id="{1F8018D5-5A46-40AA-8FD1-2BE571510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43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692" name="Line 12">
                <a:extLst>
                  <a:ext uri="{FF2B5EF4-FFF2-40B4-BE49-F238E27FC236}">
                    <a16:creationId xmlns:a16="http://schemas.microsoft.com/office/drawing/2014/main" id="{B330E85C-F9A3-482B-A7B2-0F9250E826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960"/>
                <a:ext cx="43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693" name="Line 13">
                <a:extLst>
                  <a:ext uri="{FF2B5EF4-FFF2-40B4-BE49-F238E27FC236}">
                    <a16:creationId xmlns:a16="http://schemas.microsoft.com/office/drawing/2014/main" id="{22463D27-EF23-46F4-9331-88E02F4F8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480"/>
                <a:ext cx="43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67694" name="Freeform 14">
              <a:extLst>
                <a:ext uri="{FF2B5EF4-FFF2-40B4-BE49-F238E27FC236}">
                  <a16:creationId xmlns:a16="http://schemas.microsoft.com/office/drawing/2014/main" id="{C1FFA62F-29ED-4F85-BDC9-77B4932A2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" y="0"/>
              <a:ext cx="3211" cy="1954"/>
            </a:xfrm>
            <a:custGeom>
              <a:avLst/>
              <a:gdLst>
                <a:gd name="T0" fmla="*/ 0 w 4080"/>
                <a:gd name="T1" fmla="*/ 2280 h 4160"/>
                <a:gd name="T2" fmla="*/ 720 w 4080"/>
                <a:gd name="T3" fmla="*/ 312 h 4160"/>
                <a:gd name="T4" fmla="*/ 1680 w 4080"/>
                <a:gd name="T5" fmla="*/ 4152 h 4160"/>
                <a:gd name="T6" fmla="*/ 2640 w 4080"/>
                <a:gd name="T7" fmla="*/ 264 h 4160"/>
                <a:gd name="T8" fmla="*/ 4080 w 4080"/>
                <a:gd name="T9" fmla="*/ 2904 h 4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0" h="4160">
                  <a:moveTo>
                    <a:pt x="0" y="2280"/>
                  </a:moveTo>
                  <a:cubicBezTo>
                    <a:pt x="220" y="1140"/>
                    <a:pt x="440" y="0"/>
                    <a:pt x="720" y="312"/>
                  </a:cubicBezTo>
                  <a:cubicBezTo>
                    <a:pt x="1000" y="624"/>
                    <a:pt x="1360" y="4160"/>
                    <a:pt x="1680" y="4152"/>
                  </a:cubicBezTo>
                  <a:cubicBezTo>
                    <a:pt x="2000" y="4144"/>
                    <a:pt x="2240" y="472"/>
                    <a:pt x="2640" y="264"/>
                  </a:cubicBezTo>
                  <a:cubicBezTo>
                    <a:pt x="3040" y="56"/>
                    <a:pt x="3560" y="1480"/>
                    <a:pt x="4080" y="2904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695" name="Line 15">
              <a:extLst>
                <a:ext uri="{FF2B5EF4-FFF2-40B4-BE49-F238E27FC236}">
                  <a16:creationId xmlns:a16="http://schemas.microsoft.com/office/drawing/2014/main" id="{664B508A-1C9D-490A-A3F7-A59C41BCB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1" y="759"/>
              <a:ext cx="0" cy="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696" name="Line 16">
              <a:extLst>
                <a:ext uri="{FF2B5EF4-FFF2-40B4-BE49-F238E27FC236}">
                  <a16:creationId xmlns:a16="http://schemas.microsoft.com/office/drawing/2014/main" id="{CC5C4E21-131E-4985-8A61-102DCDAB8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16" y="248"/>
              <a:ext cx="0" cy="8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697" name="Line 17">
              <a:extLst>
                <a:ext uri="{FF2B5EF4-FFF2-40B4-BE49-F238E27FC236}">
                  <a16:creationId xmlns:a16="http://schemas.microsoft.com/office/drawing/2014/main" id="{6831DBD2-C4BC-4918-9966-195A36285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42" y="158"/>
              <a:ext cx="0" cy="9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698" name="Line 18">
              <a:extLst>
                <a:ext uri="{FF2B5EF4-FFF2-40B4-BE49-F238E27FC236}">
                  <a16:creationId xmlns:a16="http://schemas.microsoft.com/office/drawing/2014/main" id="{2179701F-ED59-4B80-A86D-AC3A50570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9" y="676"/>
              <a:ext cx="0" cy="4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699" name="Line 19">
              <a:extLst>
                <a:ext uri="{FF2B5EF4-FFF2-40B4-BE49-F238E27FC236}">
                  <a16:creationId xmlns:a16="http://schemas.microsoft.com/office/drawing/2014/main" id="{841E2546-92D1-4A70-B80B-F66FBB237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6" y="1082"/>
              <a:ext cx="0" cy="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700" name="Line 20">
              <a:extLst>
                <a:ext uri="{FF2B5EF4-FFF2-40B4-BE49-F238E27FC236}">
                  <a16:creationId xmlns:a16="http://schemas.microsoft.com/office/drawing/2014/main" id="{7CA3B529-D57B-47F0-881A-8312F711D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1082"/>
              <a:ext cx="0" cy="8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701" name="Line 21">
              <a:extLst>
                <a:ext uri="{FF2B5EF4-FFF2-40B4-BE49-F238E27FC236}">
                  <a16:creationId xmlns:a16="http://schemas.microsoft.com/office/drawing/2014/main" id="{5AC800D2-A514-4678-AF86-940D4B272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9" y="1082"/>
              <a:ext cx="0" cy="6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702" name="Line 22">
              <a:extLst>
                <a:ext uri="{FF2B5EF4-FFF2-40B4-BE49-F238E27FC236}">
                  <a16:creationId xmlns:a16="http://schemas.microsoft.com/office/drawing/2014/main" id="{AC1DA8A6-89E0-46F8-B4EE-9215B3E98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6" y="992"/>
              <a:ext cx="0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703" name="Line 23">
              <a:extLst>
                <a:ext uri="{FF2B5EF4-FFF2-40B4-BE49-F238E27FC236}">
                  <a16:creationId xmlns:a16="http://schemas.microsoft.com/office/drawing/2014/main" id="{CE72A566-7380-47C5-A87A-DC3A51691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2" y="316"/>
              <a:ext cx="0" cy="7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704" name="Line 24">
              <a:extLst>
                <a:ext uri="{FF2B5EF4-FFF2-40B4-BE49-F238E27FC236}">
                  <a16:creationId xmlns:a16="http://schemas.microsoft.com/office/drawing/2014/main" id="{659966DD-CF47-44E4-B991-E4EFC0D44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29" y="113"/>
              <a:ext cx="0" cy="9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705" name="Line 25">
              <a:extLst>
                <a:ext uri="{FF2B5EF4-FFF2-40B4-BE49-F238E27FC236}">
                  <a16:creationId xmlns:a16="http://schemas.microsoft.com/office/drawing/2014/main" id="{D834B573-CFFF-4D7E-9B6B-218FC61817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6" y="225"/>
              <a:ext cx="0" cy="8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706" name="Line 26">
              <a:extLst>
                <a:ext uri="{FF2B5EF4-FFF2-40B4-BE49-F238E27FC236}">
                  <a16:creationId xmlns:a16="http://schemas.microsoft.com/office/drawing/2014/main" id="{D8330049-485D-47DC-B67C-CA9361508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2" y="451"/>
              <a:ext cx="0" cy="6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707" name="Line 27">
              <a:extLst>
                <a:ext uri="{FF2B5EF4-FFF2-40B4-BE49-F238E27FC236}">
                  <a16:creationId xmlns:a16="http://schemas.microsoft.com/office/drawing/2014/main" id="{EE1BC373-0E8D-4A34-A032-BCDC4DE5A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9" y="767"/>
              <a:ext cx="0" cy="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708" name="Line 28">
              <a:extLst>
                <a:ext uri="{FF2B5EF4-FFF2-40B4-BE49-F238E27FC236}">
                  <a16:creationId xmlns:a16="http://schemas.microsoft.com/office/drawing/2014/main" id="{8FFE181B-E2C3-40CD-B17B-AD2A07036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6" y="1082"/>
              <a:ext cx="0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709" name="Line 29">
              <a:extLst>
                <a:ext uri="{FF2B5EF4-FFF2-40B4-BE49-F238E27FC236}">
                  <a16:creationId xmlns:a16="http://schemas.microsoft.com/office/drawing/2014/main" id="{AAE2CD69-056C-46C3-8341-0373E305D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3" y="1082"/>
              <a:ext cx="39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710" name="Text Box 30">
              <a:extLst>
                <a:ext uri="{FF2B5EF4-FFF2-40B4-BE49-F238E27FC236}">
                  <a16:creationId xmlns:a16="http://schemas.microsoft.com/office/drawing/2014/main" id="{9B2EB092-ACAF-4868-B541-EEC5D6446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6" y="829"/>
              <a:ext cx="338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2000">
                  <a:latin typeface="Symbol" panose="05050102010706020507" pitchFamily="18" charset="2"/>
                  <a:ea typeface="굴림" panose="020B0600000101010101" pitchFamily="34" charset="-127"/>
                </a:rPr>
                <a:t>D/2</a:t>
              </a:r>
            </a:p>
          </p:txBody>
        </p:sp>
        <p:sp>
          <p:nvSpPr>
            <p:cNvPr id="967711" name="Text Box 31">
              <a:extLst>
                <a:ext uri="{FF2B5EF4-FFF2-40B4-BE49-F238E27FC236}">
                  <a16:creationId xmlns:a16="http://schemas.microsoft.com/office/drawing/2014/main" id="{8542108A-E12C-4AAC-9B66-5CC953EE0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" y="619"/>
              <a:ext cx="418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2000">
                  <a:latin typeface="Symbol" panose="05050102010706020507" pitchFamily="18" charset="2"/>
                  <a:ea typeface="굴림" panose="020B0600000101010101" pitchFamily="34" charset="-127"/>
                </a:rPr>
                <a:t>3D/2</a:t>
              </a:r>
            </a:p>
          </p:txBody>
        </p:sp>
        <p:sp>
          <p:nvSpPr>
            <p:cNvPr id="967712" name="Text Box 32">
              <a:extLst>
                <a:ext uri="{FF2B5EF4-FFF2-40B4-BE49-F238E27FC236}">
                  <a16:creationId xmlns:a16="http://schemas.microsoft.com/office/drawing/2014/main" id="{BE188C07-1EF0-45C3-836E-B5B757A6B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" y="394"/>
              <a:ext cx="418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2000">
                  <a:latin typeface="Symbol" panose="05050102010706020507" pitchFamily="18" charset="2"/>
                  <a:ea typeface="굴림" panose="020B0600000101010101" pitchFamily="34" charset="-127"/>
                </a:rPr>
                <a:t>5D/2</a:t>
              </a:r>
            </a:p>
          </p:txBody>
        </p:sp>
        <p:sp>
          <p:nvSpPr>
            <p:cNvPr id="967713" name="Text Box 33">
              <a:extLst>
                <a:ext uri="{FF2B5EF4-FFF2-40B4-BE49-F238E27FC236}">
                  <a16:creationId xmlns:a16="http://schemas.microsoft.com/office/drawing/2014/main" id="{382CC196-D975-485A-8E07-DF5F8E3E6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168"/>
              <a:ext cx="418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2000">
                  <a:latin typeface="Symbol" panose="05050102010706020507" pitchFamily="18" charset="2"/>
                  <a:ea typeface="굴림" panose="020B0600000101010101" pitchFamily="34" charset="-127"/>
                </a:rPr>
                <a:t>7D/2</a:t>
              </a:r>
            </a:p>
          </p:txBody>
        </p:sp>
        <p:sp>
          <p:nvSpPr>
            <p:cNvPr id="967714" name="Text Box 34">
              <a:extLst>
                <a:ext uri="{FF2B5EF4-FFF2-40B4-BE49-F238E27FC236}">
                  <a16:creationId xmlns:a16="http://schemas.microsoft.com/office/drawing/2014/main" id="{76DC8A86-04D4-447F-9AB1-8417BBBE7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1079"/>
              <a:ext cx="42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ko-KR" sz="2000">
                  <a:latin typeface="Symbol" panose="05050102010706020507" pitchFamily="18" charset="2"/>
                  <a:ea typeface="굴림" panose="020B0600000101010101" pitchFamily="34" charset="-127"/>
                </a:rPr>
                <a:t>-D/2</a:t>
              </a:r>
            </a:p>
          </p:txBody>
        </p:sp>
        <p:sp>
          <p:nvSpPr>
            <p:cNvPr id="967715" name="Text Box 35">
              <a:extLst>
                <a:ext uri="{FF2B5EF4-FFF2-40B4-BE49-F238E27FC236}">
                  <a16:creationId xmlns:a16="http://schemas.microsoft.com/office/drawing/2014/main" id="{5FDA90F2-36E5-4671-BE20-D648655FE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" y="1288"/>
              <a:ext cx="50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2000">
                  <a:latin typeface="Symbol" panose="05050102010706020507" pitchFamily="18" charset="2"/>
                  <a:ea typeface="굴림" panose="020B0600000101010101" pitchFamily="34" charset="-127"/>
                </a:rPr>
                <a:t>-3D/2</a:t>
              </a:r>
            </a:p>
          </p:txBody>
        </p:sp>
        <p:sp>
          <p:nvSpPr>
            <p:cNvPr id="967716" name="Text Box 36">
              <a:extLst>
                <a:ext uri="{FF2B5EF4-FFF2-40B4-BE49-F238E27FC236}">
                  <a16:creationId xmlns:a16="http://schemas.microsoft.com/office/drawing/2014/main" id="{F74BBAC8-DA21-4D33-99FE-84E08A31F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" y="1513"/>
              <a:ext cx="50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2000">
                  <a:latin typeface="Symbol" panose="05050102010706020507" pitchFamily="18" charset="2"/>
                  <a:ea typeface="굴림" panose="020B0600000101010101" pitchFamily="34" charset="-127"/>
                </a:rPr>
                <a:t>-5D/2</a:t>
              </a:r>
            </a:p>
          </p:txBody>
        </p:sp>
        <p:sp>
          <p:nvSpPr>
            <p:cNvPr id="967717" name="Text Box 37">
              <a:extLst>
                <a:ext uri="{FF2B5EF4-FFF2-40B4-BE49-F238E27FC236}">
                  <a16:creationId xmlns:a16="http://schemas.microsoft.com/office/drawing/2014/main" id="{10DB43CC-7795-4307-B934-1E429225E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" y="1738"/>
              <a:ext cx="50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2000">
                  <a:latin typeface="Symbol" panose="05050102010706020507" pitchFamily="18" charset="2"/>
                  <a:ea typeface="굴림" panose="020B0600000101010101" pitchFamily="34" charset="-127"/>
                </a:rPr>
                <a:t>-7D/2</a:t>
              </a:r>
            </a:p>
          </p:txBody>
        </p:sp>
      </p:grpSp>
      <p:sp>
        <p:nvSpPr>
          <p:cNvPr id="967753" name="Text Box 73">
            <a:extLst>
              <a:ext uri="{FF2B5EF4-FFF2-40B4-BE49-F238E27FC236}">
                <a16:creationId xmlns:a16="http://schemas.microsoft.com/office/drawing/2014/main" id="{C7A5B2BD-F771-475F-851A-2D912D791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5" y="2187575"/>
            <a:ext cx="163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>
                <a:ea typeface="굴림" panose="020B0600000101010101" pitchFamily="34" charset="-127"/>
              </a:rPr>
              <a:t>Original signal</a:t>
            </a:r>
          </a:p>
        </p:txBody>
      </p:sp>
      <p:sp>
        <p:nvSpPr>
          <p:cNvPr id="967754" name="Text Box 74">
            <a:extLst>
              <a:ext uri="{FF2B5EF4-FFF2-40B4-BE49-F238E27FC236}">
                <a16:creationId xmlns:a16="http://schemas.microsoft.com/office/drawing/2014/main" id="{84CC9FC1-44BE-4FFD-97AE-59EC7A0EC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2546350"/>
            <a:ext cx="156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>
                <a:ea typeface="굴림" panose="020B0600000101010101" pitchFamily="34" charset="-127"/>
              </a:rPr>
              <a:t>Sample value</a:t>
            </a:r>
          </a:p>
        </p:txBody>
      </p:sp>
      <p:sp>
        <p:nvSpPr>
          <p:cNvPr id="967755" name="Text Box 75">
            <a:extLst>
              <a:ext uri="{FF2B5EF4-FFF2-40B4-BE49-F238E27FC236}">
                <a16:creationId xmlns:a16="http://schemas.microsoft.com/office/drawing/2014/main" id="{86321B7D-9CD4-450B-9110-2E6AC5883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2984500"/>
            <a:ext cx="164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>
                <a:ea typeface="굴림" panose="020B0600000101010101" pitchFamily="34" charset="-127"/>
              </a:rPr>
              <a:t>Approximation</a:t>
            </a:r>
          </a:p>
        </p:txBody>
      </p:sp>
      <p:sp>
        <p:nvSpPr>
          <p:cNvPr id="967756" name="Line 76">
            <a:extLst>
              <a:ext uri="{FF2B5EF4-FFF2-40B4-BE49-F238E27FC236}">
                <a16:creationId xmlns:a16="http://schemas.microsoft.com/office/drawing/2014/main" id="{46C8FCC6-1ABA-43CF-95DD-3C9FF5DE4E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7225" y="2525713"/>
            <a:ext cx="103188" cy="3889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7757" name="Line 77">
            <a:extLst>
              <a:ext uri="{FF2B5EF4-FFF2-40B4-BE49-F238E27FC236}">
                <a16:creationId xmlns:a16="http://schemas.microsoft.com/office/drawing/2014/main" id="{A4FC2189-E485-4F0D-87BF-9B0B82FC83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9625" y="2700338"/>
            <a:ext cx="822325" cy="366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7758" name="Line 78">
            <a:extLst>
              <a:ext uri="{FF2B5EF4-FFF2-40B4-BE49-F238E27FC236}">
                <a16:creationId xmlns:a16="http://schemas.microsoft.com/office/drawing/2014/main" id="{A9023A1B-FEEB-491A-A18A-2F96070D92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9788" y="3203575"/>
            <a:ext cx="0" cy="1246188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7759" name="Line 79">
            <a:extLst>
              <a:ext uri="{FF2B5EF4-FFF2-40B4-BE49-F238E27FC236}">
                <a16:creationId xmlns:a16="http://schemas.microsoft.com/office/drawing/2014/main" id="{CFC2E9E6-D16C-4C4F-B036-CCE1FDAE86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1063" y="3127375"/>
            <a:ext cx="1177925" cy="920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7760" name="Line 80">
            <a:extLst>
              <a:ext uri="{FF2B5EF4-FFF2-40B4-BE49-F238E27FC236}">
                <a16:creationId xmlns:a16="http://schemas.microsoft.com/office/drawing/2014/main" id="{E66AF0AE-6055-453C-8202-590E1BBAF1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3325" y="3565525"/>
            <a:ext cx="0" cy="881063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7761" name="Line 81">
            <a:extLst>
              <a:ext uri="{FF2B5EF4-FFF2-40B4-BE49-F238E27FC236}">
                <a16:creationId xmlns:a16="http://schemas.microsoft.com/office/drawing/2014/main" id="{8C98E675-029D-4A9F-A663-F058F29717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34163" y="3892550"/>
            <a:ext cx="12700" cy="549275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7762" name="Line 82">
            <a:extLst>
              <a:ext uri="{FF2B5EF4-FFF2-40B4-BE49-F238E27FC236}">
                <a16:creationId xmlns:a16="http://schemas.microsoft.com/office/drawing/2014/main" id="{D9C0F0BA-1D05-43FF-9B34-AB10CAE23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1013" y="3200400"/>
            <a:ext cx="0" cy="1246188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7763" name="Line 83">
            <a:extLst>
              <a:ext uri="{FF2B5EF4-FFF2-40B4-BE49-F238E27FC236}">
                <a16:creationId xmlns:a16="http://schemas.microsoft.com/office/drawing/2014/main" id="{9071E42B-9F8E-461F-BA97-4638EC2C6D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2238" y="3197225"/>
            <a:ext cx="0" cy="1246188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7764" name="Line 84">
            <a:extLst>
              <a:ext uri="{FF2B5EF4-FFF2-40B4-BE49-F238E27FC236}">
                <a16:creationId xmlns:a16="http://schemas.microsoft.com/office/drawing/2014/main" id="{09AC1696-09D2-49A3-A3BA-AB48B0DDA8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32350" y="4300538"/>
            <a:ext cx="9525" cy="149225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7765" name="Line 85">
            <a:extLst>
              <a:ext uri="{FF2B5EF4-FFF2-40B4-BE49-F238E27FC236}">
                <a16:creationId xmlns:a16="http://schemas.microsoft.com/office/drawing/2014/main" id="{A717A155-F2FF-4EEF-827D-C4F40DEBBE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1038" y="4473575"/>
            <a:ext cx="0" cy="881063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7766" name="Line 86">
            <a:extLst>
              <a:ext uri="{FF2B5EF4-FFF2-40B4-BE49-F238E27FC236}">
                <a16:creationId xmlns:a16="http://schemas.microsoft.com/office/drawing/2014/main" id="{4047E709-E80C-4B0E-9CFE-DA0A28C39F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7500" y="4456113"/>
            <a:ext cx="0" cy="1246187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7767" name="Line 87">
            <a:extLst>
              <a:ext uri="{FF2B5EF4-FFF2-40B4-BE49-F238E27FC236}">
                <a16:creationId xmlns:a16="http://schemas.microsoft.com/office/drawing/2014/main" id="{AE9BB071-35BC-47F7-B294-458A2666EB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79700" y="3186113"/>
            <a:ext cx="0" cy="1246187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7768" name="Line 88">
            <a:extLst>
              <a:ext uri="{FF2B5EF4-FFF2-40B4-BE49-F238E27FC236}">
                <a16:creationId xmlns:a16="http://schemas.microsoft.com/office/drawing/2014/main" id="{67EDFE4D-C4DC-4CEA-89BD-A09C4B2E89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3238" y="3216275"/>
            <a:ext cx="0" cy="1246188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7769" name="Line 89">
            <a:extLst>
              <a:ext uri="{FF2B5EF4-FFF2-40B4-BE49-F238E27FC236}">
                <a16:creationId xmlns:a16="http://schemas.microsoft.com/office/drawing/2014/main" id="{9E0ED8F9-73CF-4286-AA27-B5ED9B139B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5075" y="4433888"/>
            <a:ext cx="12700" cy="549275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7770" name="Line 90">
            <a:extLst>
              <a:ext uri="{FF2B5EF4-FFF2-40B4-BE49-F238E27FC236}">
                <a16:creationId xmlns:a16="http://schemas.microsoft.com/office/drawing/2014/main" id="{F6C1B262-A0EA-4768-973D-5DBB972B15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5050" y="3908425"/>
            <a:ext cx="12700" cy="549275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7771" name="Line 91">
            <a:extLst>
              <a:ext uri="{FF2B5EF4-FFF2-40B4-BE49-F238E27FC236}">
                <a16:creationId xmlns:a16="http://schemas.microsoft.com/office/drawing/2014/main" id="{415E7FF5-8B85-4C08-B671-DB83BDC481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2013" y="3883025"/>
            <a:ext cx="12700" cy="549275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7772" name="Freeform 92">
            <a:extLst>
              <a:ext uri="{FF2B5EF4-FFF2-40B4-BE49-F238E27FC236}">
                <a16:creationId xmlns:a16="http://schemas.microsoft.com/office/drawing/2014/main" id="{26600D23-C60B-47D7-9393-1F0D69F29F42}"/>
              </a:ext>
            </a:extLst>
          </p:cNvPr>
          <p:cNvSpPr>
            <a:spLocks/>
          </p:cNvSpPr>
          <p:nvPr/>
        </p:nvSpPr>
        <p:spPr bwMode="auto">
          <a:xfrm>
            <a:off x="2308225" y="3006725"/>
            <a:ext cx="4332288" cy="2786063"/>
          </a:xfrm>
          <a:custGeom>
            <a:avLst/>
            <a:gdLst>
              <a:gd name="T0" fmla="*/ 0 w 2729"/>
              <a:gd name="T1" fmla="*/ 568 h 1755"/>
              <a:gd name="T2" fmla="*/ 224 w 2729"/>
              <a:gd name="T3" fmla="*/ 115 h 1755"/>
              <a:gd name="T4" fmla="*/ 476 w 2729"/>
              <a:gd name="T5" fmla="*/ 122 h 1755"/>
              <a:gd name="T6" fmla="*/ 699 w 2729"/>
              <a:gd name="T7" fmla="*/ 568 h 1755"/>
              <a:gd name="T8" fmla="*/ 922 w 2729"/>
              <a:gd name="T9" fmla="*/ 1252 h 1755"/>
              <a:gd name="T10" fmla="*/ 1145 w 2729"/>
              <a:gd name="T11" fmla="*/ 1720 h 1755"/>
              <a:gd name="T12" fmla="*/ 1397 w 2729"/>
              <a:gd name="T13" fmla="*/ 1461 h 1755"/>
              <a:gd name="T14" fmla="*/ 1592 w 2729"/>
              <a:gd name="T15" fmla="*/ 813 h 1755"/>
              <a:gd name="T16" fmla="*/ 1808 w 2729"/>
              <a:gd name="T17" fmla="*/ 115 h 1755"/>
              <a:gd name="T18" fmla="*/ 2045 w 2729"/>
              <a:gd name="T19" fmla="*/ 122 h 1755"/>
              <a:gd name="T20" fmla="*/ 2268 w 2729"/>
              <a:gd name="T21" fmla="*/ 108 h 1755"/>
              <a:gd name="T22" fmla="*/ 2506 w 2729"/>
              <a:gd name="T23" fmla="*/ 338 h 1755"/>
              <a:gd name="T24" fmla="*/ 2729 w 2729"/>
              <a:gd name="T25" fmla="*/ 576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29" h="1755">
                <a:moveTo>
                  <a:pt x="0" y="568"/>
                </a:moveTo>
                <a:cubicBezTo>
                  <a:pt x="72" y="378"/>
                  <a:pt x="145" y="189"/>
                  <a:pt x="224" y="115"/>
                </a:cubicBezTo>
                <a:cubicBezTo>
                  <a:pt x="303" y="41"/>
                  <a:pt x="397" y="47"/>
                  <a:pt x="476" y="122"/>
                </a:cubicBezTo>
                <a:cubicBezTo>
                  <a:pt x="555" y="197"/>
                  <a:pt x="625" y="380"/>
                  <a:pt x="699" y="568"/>
                </a:cubicBezTo>
                <a:cubicBezTo>
                  <a:pt x="773" y="756"/>
                  <a:pt x="848" y="1060"/>
                  <a:pt x="922" y="1252"/>
                </a:cubicBezTo>
                <a:cubicBezTo>
                  <a:pt x="996" y="1444"/>
                  <a:pt x="1066" y="1685"/>
                  <a:pt x="1145" y="1720"/>
                </a:cubicBezTo>
                <a:cubicBezTo>
                  <a:pt x="1224" y="1755"/>
                  <a:pt x="1322" y="1612"/>
                  <a:pt x="1397" y="1461"/>
                </a:cubicBezTo>
                <a:cubicBezTo>
                  <a:pt x="1472" y="1310"/>
                  <a:pt x="1524" y="1037"/>
                  <a:pt x="1592" y="813"/>
                </a:cubicBezTo>
                <a:cubicBezTo>
                  <a:pt x="1660" y="589"/>
                  <a:pt x="1732" y="230"/>
                  <a:pt x="1808" y="115"/>
                </a:cubicBezTo>
                <a:cubicBezTo>
                  <a:pt x="1884" y="0"/>
                  <a:pt x="1968" y="123"/>
                  <a:pt x="2045" y="122"/>
                </a:cubicBezTo>
                <a:cubicBezTo>
                  <a:pt x="2122" y="121"/>
                  <a:pt x="2191" y="72"/>
                  <a:pt x="2268" y="108"/>
                </a:cubicBezTo>
                <a:cubicBezTo>
                  <a:pt x="2345" y="144"/>
                  <a:pt x="2429" y="260"/>
                  <a:pt x="2506" y="338"/>
                </a:cubicBezTo>
                <a:cubicBezTo>
                  <a:pt x="2583" y="416"/>
                  <a:pt x="2679" y="551"/>
                  <a:pt x="2729" y="576"/>
                </a:cubicBezTo>
              </a:path>
            </a:pathLst>
          </a:custGeom>
          <a:noFill/>
          <a:ln w="571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7773" name="Rectangle 93">
            <a:extLst>
              <a:ext uri="{FF2B5EF4-FFF2-40B4-BE49-F238E27FC236}">
                <a16:creationId xmlns:a16="http://schemas.microsoft.com/office/drawing/2014/main" id="{4CEACA08-3209-4BAC-A05C-23FCC731C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25" y="6251575"/>
            <a:ext cx="73040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 algn="l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600" i="1">
                <a:ea typeface="굴림" panose="020B0600000101010101" pitchFamily="34" charset="-127"/>
              </a:rPr>
              <a:t>R</a:t>
            </a:r>
            <a:r>
              <a:rPr lang="en-US" altLang="ko-KR" sz="2600" i="1" baseline="-25000">
                <a:ea typeface="굴림" panose="020B0600000101010101" pitchFamily="34" charset="-127"/>
              </a:rPr>
              <a:t>s</a:t>
            </a:r>
            <a:r>
              <a:rPr lang="en-US" altLang="ko-KR" sz="2600">
                <a:ea typeface="굴림" panose="020B0600000101010101" pitchFamily="34" charset="-127"/>
              </a:rPr>
              <a:t> = Bit rate = # bits/sample x # samples/second</a:t>
            </a:r>
          </a:p>
        </p:txBody>
      </p:sp>
      <p:sp>
        <p:nvSpPr>
          <p:cNvPr id="967774" name="Text Box 94">
            <a:extLst>
              <a:ext uri="{FF2B5EF4-FFF2-40B4-BE49-F238E27FC236}">
                <a16:creationId xmlns:a16="http://schemas.microsoft.com/office/drawing/2014/main" id="{FFC568C3-EA4E-4C62-986A-24866902A0D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30162" y="4165600"/>
            <a:ext cx="1819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000">
                <a:ea typeface="굴림" panose="020B0600000101010101" pitchFamily="34" charset="-127"/>
              </a:rPr>
              <a:t>3 bits / 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6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6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6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6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6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6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6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6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6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6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6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96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96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96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96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6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7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>
            <a:extLst>
              <a:ext uri="{FF2B5EF4-FFF2-40B4-BE49-F238E27FC236}">
                <a16:creationId xmlns:a16="http://schemas.microsoft.com/office/drawing/2014/main" id="{7C26106E-2AC8-4A7E-A599-DD4171DDA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Bit Rate of Digitized Signal</a:t>
            </a:r>
          </a:p>
        </p:txBody>
      </p:sp>
      <p:sp>
        <p:nvSpPr>
          <p:cNvPr id="968707" name="Rectangle 3">
            <a:extLst>
              <a:ext uri="{FF2B5EF4-FFF2-40B4-BE49-F238E27FC236}">
                <a16:creationId xmlns:a16="http://schemas.microsoft.com/office/drawing/2014/main" id="{1CDDED0F-B9EC-4CB5-B9FD-10553603C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40275"/>
          </a:xfrm>
        </p:spPr>
        <p:txBody>
          <a:bodyPr/>
          <a:lstStyle/>
          <a:p>
            <a:r>
              <a:rPr lang="en-US" altLang="ko-KR" sz="2600">
                <a:ea typeface="굴림" panose="020B0600000101010101" pitchFamily="34" charset="-127"/>
              </a:rPr>
              <a:t>Bandwidth </a:t>
            </a:r>
            <a:r>
              <a:rPr lang="en-US" altLang="ko-KR" sz="2600" b="1" i="1">
                <a:ea typeface="굴림" panose="020B0600000101010101" pitchFamily="34" charset="-127"/>
              </a:rPr>
              <a:t>W</a:t>
            </a:r>
            <a:r>
              <a:rPr lang="en-US" altLang="ko-KR" sz="2600" b="1" i="1" baseline="-25000">
                <a:ea typeface="굴림" panose="020B0600000101010101" pitchFamily="34" charset="-127"/>
              </a:rPr>
              <a:t>s</a:t>
            </a:r>
            <a:r>
              <a:rPr lang="en-US" altLang="ko-KR" sz="2600" i="1">
                <a:ea typeface="굴림" panose="020B0600000101010101" pitchFamily="34" charset="-127"/>
              </a:rPr>
              <a:t> </a:t>
            </a:r>
            <a:r>
              <a:rPr lang="en-US" altLang="ko-KR" sz="2600">
                <a:ea typeface="굴림" panose="020B0600000101010101" pitchFamily="34" charset="-127"/>
              </a:rPr>
              <a:t>Hertz:  how fast the signal changes</a:t>
            </a:r>
          </a:p>
          <a:p>
            <a:pPr lvl="1"/>
            <a:r>
              <a:rPr lang="en-US" altLang="ko-KR" sz="2200">
                <a:ea typeface="굴림" panose="020B0600000101010101" pitchFamily="34" charset="-127"/>
              </a:rPr>
              <a:t>Higher bandwidth </a:t>
            </a:r>
            <a:r>
              <a:rPr lang="en-US" altLang="ko-KR" sz="2200">
                <a:ea typeface="굴림" panose="020B0600000101010101" pitchFamily="34" charset="-127"/>
                <a:cs typeface="Arial" panose="020B0604020202020204" pitchFamily="34" charset="0"/>
              </a:rPr>
              <a:t>→ more frequent samples</a:t>
            </a:r>
          </a:p>
          <a:p>
            <a:pPr lvl="1"/>
            <a:r>
              <a:rPr lang="en-US" altLang="ko-KR" sz="2200" b="1">
                <a:ea typeface="굴림" panose="020B0600000101010101" pitchFamily="34" charset="-127"/>
                <a:cs typeface="Arial" panose="020B0604020202020204" pitchFamily="34" charset="0"/>
              </a:rPr>
              <a:t>Minimum sampling rate = 2 x </a:t>
            </a:r>
            <a:r>
              <a:rPr lang="en-US" altLang="ko-KR" sz="2200" b="1" i="1">
                <a:ea typeface="굴림" panose="020B0600000101010101" pitchFamily="34" charset="-127"/>
                <a:cs typeface="Arial" panose="020B0604020202020204" pitchFamily="34" charset="0"/>
              </a:rPr>
              <a:t>W</a:t>
            </a:r>
            <a:r>
              <a:rPr lang="en-US" altLang="ko-KR" sz="2200" b="1" i="1" baseline="-25000">
                <a:ea typeface="굴림" panose="020B0600000101010101" pitchFamily="34" charset="-127"/>
                <a:cs typeface="Arial" panose="020B0604020202020204" pitchFamily="34" charset="0"/>
              </a:rPr>
              <a:t>s</a:t>
            </a:r>
            <a:endParaRPr lang="en-US" altLang="ko-KR" sz="2200" b="1" i="1"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ko-KR" sz="2200" b="1">
              <a:ea typeface="굴림" panose="020B0600000101010101" pitchFamily="34" charset="-127"/>
              <a:cs typeface="Arial" panose="020B0604020202020204" pitchFamily="34" charset="0"/>
            </a:endParaRPr>
          </a:p>
          <a:p>
            <a:r>
              <a:rPr lang="en-US" altLang="ko-KR" sz="2600">
                <a:ea typeface="굴림" panose="020B0600000101010101" pitchFamily="34" charset="-127"/>
                <a:cs typeface="Arial" panose="020B0604020202020204" pitchFamily="34" charset="0"/>
              </a:rPr>
              <a:t>Representation accuracy: range of approximation error</a:t>
            </a:r>
          </a:p>
          <a:p>
            <a:pPr lvl="1"/>
            <a:r>
              <a:rPr lang="en-US" altLang="ko-KR" sz="2200">
                <a:ea typeface="굴림" panose="020B0600000101010101" pitchFamily="34" charset="-127"/>
                <a:cs typeface="Arial" panose="020B0604020202020204" pitchFamily="34" charset="0"/>
              </a:rPr>
              <a:t>Higher accuracy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200">
                <a:ea typeface="굴림" panose="020B0600000101010101" pitchFamily="34" charset="-127"/>
                <a:cs typeface="Arial" panose="020B0604020202020204" pitchFamily="34" charset="0"/>
              </a:rPr>
              <a:t>→ smaller spacing between approximation values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200">
                <a:ea typeface="굴림" panose="020B0600000101010101" pitchFamily="34" charset="-127"/>
                <a:cs typeface="Arial" panose="020B0604020202020204" pitchFamily="34" charset="0"/>
              </a:rPr>
              <a:t>→ more bits per 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6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6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6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6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6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6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70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>
            <a:extLst>
              <a:ext uri="{FF2B5EF4-FFF2-40B4-BE49-F238E27FC236}">
                <a16:creationId xmlns:a16="http://schemas.microsoft.com/office/drawing/2014/main" id="{A68BB816-86EF-4D7E-9434-A2EFF3E62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Example:  Voice &amp; Audio</a:t>
            </a:r>
          </a:p>
        </p:txBody>
      </p:sp>
      <p:sp>
        <p:nvSpPr>
          <p:cNvPr id="970756" name="Rectangle 4">
            <a:extLst>
              <a:ext uri="{FF2B5EF4-FFF2-40B4-BE49-F238E27FC236}">
                <a16:creationId xmlns:a16="http://schemas.microsoft.com/office/drawing/2014/main" id="{1088B176-C586-4E48-8FB1-D1E7249D9FB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600" b="1">
                <a:solidFill>
                  <a:schemeClr val="tx2"/>
                </a:solidFill>
                <a:ea typeface="굴림" panose="020B0600000101010101" pitchFamily="34" charset="-127"/>
                <a:cs typeface="Arial" panose="020B0604020202020204" pitchFamily="34" charset="0"/>
              </a:rPr>
              <a:t>Telephone voice</a:t>
            </a:r>
          </a:p>
          <a:p>
            <a:r>
              <a:rPr lang="en-US" altLang="ko-KR" sz="2600" i="1">
                <a:ea typeface="굴림" panose="020B0600000101010101" pitchFamily="34" charset="-127"/>
                <a:cs typeface="Arial" panose="020B0604020202020204" pitchFamily="34" charset="0"/>
              </a:rPr>
              <a:t>W</a:t>
            </a:r>
            <a:r>
              <a:rPr lang="en-US" altLang="ko-KR" sz="2600" i="1" baseline="-25000">
                <a:ea typeface="굴림" panose="020B0600000101010101" pitchFamily="34" charset="-127"/>
                <a:cs typeface="Arial" panose="020B0604020202020204" pitchFamily="34" charset="0"/>
              </a:rPr>
              <a:t>s</a:t>
            </a:r>
            <a:r>
              <a:rPr lang="en-US" altLang="ko-KR" sz="2600">
                <a:ea typeface="굴림" panose="020B0600000101010101" pitchFamily="34" charset="-127"/>
                <a:cs typeface="Arial" panose="020B0604020202020204" pitchFamily="34" charset="0"/>
              </a:rPr>
              <a:t> = 4 kHz → 8000 samples/sec</a:t>
            </a:r>
          </a:p>
          <a:p>
            <a:r>
              <a:rPr lang="en-US" altLang="ko-KR" sz="2600">
                <a:ea typeface="굴림" panose="020B0600000101010101" pitchFamily="34" charset="-127"/>
                <a:cs typeface="Arial" panose="020B0604020202020204" pitchFamily="34" charset="0"/>
              </a:rPr>
              <a:t>8 bits/sample</a:t>
            </a:r>
          </a:p>
          <a:p>
            <a:r>
              <a:rPr lang="en-US" altLang="ko-KR" sz="2600" i="1">
                <a:ea typeface="굴림" panose="020B0600000101010101" pitchFamily="34" charset="-127"/>
                <a:cs typeface="Arial" panose="020B0604020202020204" pitchFamily="34" charset="0"/>
              </a:rPr>
              <a:t>R</a:t>
            </a:r>
            <a:r>
              <a:rPr lang="en-US" altLang="ko-KR" sz="2600" i="1" baseline="-25000">
                <a:ea typeface="굴림" panose="020B0600000101010101" pitchFamily="34" charset="-127"/>
                <a:cs typeface="Arial" panose="020B0604020202020204" pitchFamily="34" charset="0"/>
              </a:rPr>
              <a:t>s</a:t>
            </a:r>
            <a:r>
              <a:rPr lang="en-US" altLang="ko-KR" sz="2600">
                <a:ea typeface="굴림" panose="020B0600000101010101" pitchFamily="34" charset="-127"/>
                <a:cs typeface="Arial" panose="020B0604020202020204" pitchFamily="34" charset="0"/>
              </a:rPr>
              <a:t>=8 x 8000 = 64 kbps</a:t>
            </a:r>
          </a:p>
          <a:p>
            <a:endParaRPr lang="en-US" altLang="ko-KR" sz="2600">
              <a:ea typeface="굴림" panose="020B0600000101010101" pitchFamily="34" charset="-127"/>
              <a:cs typeface="Arial" panose="020B0604020202020204" pitchFamily="34" charset="0"/>
            </a:endParaRPr>
          </a:p>
          <a:p>
            <a:r>
              <a:rPr lang="en-US" altLang="ko-KR" sz="2600">
                <a:ea typeface="굴림" panose="020B0600000101010101" pitchFamily="34" charset="-127"/>
                <a:cs typeface="Arial" panose="020B0604020202020204" pitchFamily="34" charset="0"/>
              </a:rPr>
              <a:t>Cellular phones use more powerful compression algorithms:  8-12 kbps</a:t>
            </a:r>
            <a:endParaRPr lang="ko-KR" altLang="en-US" sz="2600"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970757" name="Rectangle 5">
            <a:extLst>
              <a:ext uri="{FF2B5EF4-FFF2-40B4-BE49-F238E27FC236}">
                <a16:creationId xmlns:a16="http://schemas.microsoft.com/office/drawing/2014/main" id="{FB70F395-10EE-4C10-9C19-5AC57DDBED3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47800"/>
            <a:ext cx="4335463" cy="46831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600" b="1">
                <a:solidFill>
                  <a:schemeClr val="tx2"/>
                </a:solidFill>
                <a:ea typeface="굴림" panose="020B0600000101010101" pitchFamily="34" charset="-127"/>
                <a:cs typeface="Arial" panose="020B0604020202020204" pitchFamily="34" charset="0"/>
              </a:rPr>
              <a:t>CD Audio</a:t>
            </a:r>
          </a:p>
          <a:p>
            <a:r>
              <a:rPr lang="en-US" altLang="ko-KR" sz="2600" i="1">
                <a:ea typeface="굴림" panose="020B0600000101010101" pitchFamily="34" charset="-127"/>
                <a:cs typeface="Arial" panose="020B0604020202020204" pitchFamily="34" charset="0"/>
              </a:rPr>
              <a:t>W</a:t>
            </a:r>
            <a:r>
              <a:rPr lang="en-US" altLang="ko-KR" sz="2600" i="1" baseline="-25000">
                <a:ea typeface="굴림" panose="020B0600000101010101" pitchFamily="34" charset="-127"/>
                <a:cs typeface="Arial" panose="020B0604020202020204" pitchFamily="34" charset="0"/>
              </a:rPr>
              <a:t>s</a:t>
            </a:r>
            <a:r>
              <a:rPr lang="en-US" altLang="ko-KR" sz="2600">
                <a:ea typeface="굴림" panose="020B0600000101010101" pitchFamily="34" charset="-127"/>
                <a:cs typeface="Arial" panose="020B0604020202020204" pitchFamily="34" charset="0"/>
              </a:rPr>
              <a:t> = 22 kHz → 44000 samples/sec</a:t>
            </a:r>
          </a:p>
          <a:p>
            <a:r>
              <a:rPr lang="en-US" altLang="ko-KR" sz="2600">
                <a:ea typeface="굴림" panose="020B0600000101010101" pitchFamily="34" charset="-127"/>
                <a:cs typeface="Arial" panose="020B0604020202020204" pitchFamily="34" charset="0"/>
              </a:rPr>
              <a:t>16 bits/sample</a:t>
            </a:r>
          </a:p>
          <a:p>
            <a:r>
              <a:rPr lang="en-US" altLang="ko-KR" sz="2600" i="1">
                <a:ea typeface="굴림" panose="020B0600000101010101" pitchFamily="34" charset="-127"/>
                <a:cs typeface="Arial" panose="020B0604020202020204" pitchFamily="34" charset="0"/>
              </a:rPr>
              <a:t>R</a:t>
            </a:r>
            <a:r>
              <a:rPr lang="en-US" altLang="ko-KR" sz="2600" i="1" baseline="-25000">
                <a:ea typeface="굴림" panose="020B0600000101010101" pitchFamily="34" charset="-127"/>
                <a:cs typeface="Arial" panose="020B0604020202020204" pitchFamily="34" charset="0"/>
              </a:rPr>
              <a:t>s</a:t>
            </a:r>
            <a:r>
              <a:rPr lang="en-US" altLang="ko-KR" sz="2600">
                <a:ea typeface="굴림" panose="020B0600000101010101" pitchFamily="34" charset="-127"/>
                <a:cs typeface="Arial" panose="020B0604020202020204" pitchFamily="34" charset="0"/>
              </a:rPr>
              <a:t>=16 x 44000= 704 kbps per audio channel</a:t>
            </a:r>
          </a:p>
          <a:p>
            <a:r>
              <a:rPr lang="en-US" altLang="ko-KR" sz="2600">
                <a:ea typeface="굴림" panose="020B0600000101010101" pitchFamily="34" charset="-127"/>
                <a:cs typeface="Arial" panose="020B0604020202020204" pitchFamily="34" charset="0"/>
              </a:rPr>
              <a:t>MP3 uses more powerful compression algorithms:  50 kbps per audio channel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0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0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0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0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0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0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0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0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0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0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7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0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70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70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0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7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7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56" grpId="0" uiExpand="1" build="p"/>
      <p:bldP spid="97075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>
            <a:extLst>
              <a:ext uri="{FF2B5EF4-FFF2-40B4-BE49-F238E27FC236}">
                <a16:creationId xmlns:a16="http://schemas.microsoft.com/office/drawing/2014/main" id="{2E8A71AF-CFAC-46BB-8EA2-60CEA4654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Video Signal</a:t>
            </a:r>
          </a:p>
        </p:txBody>
      </p:sp>
      <p:sp>
        <p:nvSpPr>
          <p:cNvPr id="973827" name="Rectangle 3">
            <a:extLst>
              <a:ext uri="{FF2B5EF4-FFF2-40B4-BE49-F238E27FC236}">
                <a16:creationId xmlns:a16="http://schemas.microsoft.com/office/drawing/2014/main" id="{DB57C8E7-D838-47E2-80D7-E157ED2F8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68425"/>
            <a:ext cx="4675188" cy="4683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600">
                <a:ea typeface="굴림" panose="020B0600000101010101" pitchFamily="34" charset="-127"/>
              </a:rPr>
              <a:t>Sequence of picture frames</a:t>
            </a:r>
          </a:p>
          <a:p>
            <a:pPr lvl="1">
              <a:lnSpc>
                <a:spcPct val="90000"/>
              </a:lnSpc>
            </a:pPr>
            <a:r>
              <a:rPr lang="en-US" altLang="ko-KR" sz="2200">
                <a:ea typeface="굴림" panose="020B0600000101010101" pitchFamily="34" charset="-127"/>
              </a:rPr>
              <a:t>Each picture digitized &amp; compressed</a:t>
            </a:r>
          </a:p>
          <a:p>
            <a:pPr>
              <a:lnSpc>
                <a:spcPct val="90000"/>
              </a:lnSpc>
            </a:pPr>
            <a:r>
              <a:rPr lang="en-US" altLang="ko-KR" sz="2600">
                <a:ea typeface="굴림" panose="020B0600000101010101" pitchFamily="34" charset="-127"/>
              </a:rPr>
              <a:t>Frame repetition rate</a:t>
            </a:r>
          </a:p>
          <a:p>
            <a:pPr lvl="1">
              <a:lnSpc>
                <a:spcPct val="90000"/>
              </a:lnSpc>
            </a:pPr>
            <a:r>
              <a:rPr lang="en-US" altLang="ko-KR" sz="2200">
                <a:ea typeface="굴림" panose="020B0600000101010101" pitchFamily="34" charset="-127"/>
              </a:rPr>
              <a:t>10-30-60 frames/second depending on quality</a:t>
            </a:r>
          </a:p>
          <a:p>
            <a:pPr>
              <a:lnSpc>
                <a:spcPct val="90000"/>
              </a:lnSpc>
            </a:pPr>
            <a:r>
              <a:rPr lang="en-US" altLang="ko-KR" sz="2600">
                <a:ea typeface="굴림" panose="020B0600000101010101" pitchFamily="34" charset="-127"/>
              </a:rPr>
              <a:t>Frame resolution</a:t>
            </a:r>
          </a:p>
          <a:p>
            <a:pPr lvl="1">
              <a:lnSpc>
                <a:spcPct val="90000"/>
              </a:lnSpc>
            </a:pPr>
            <a:r>
              <a:rPr lang="en-US" altLang="ko-KR" sz="2200">
                <a:ea typeface="굴림" panose="020B0600000101010101" pitchFamily="34" charset="-127"/>
              </a:rPr>
              <a:t>Small frames for videoconferencing</a:t>
            </a:r>
          </a:p>
          <a:p>
            <a:pPr lvl="1">
              <a:lnSpc>
                <a:spcPct val="90000"/>
              </a:lnSpc>
            </a:pPr>
            <a:r>
              <a:rPr lang="en-US" altLang="ko-KR" sz="2200">
                <a:ea typeface="굴림" panose="020B0600000101010101" pitchFamily="34" charset="-127"/>
              </a:rPr>
              <a:t>Standard frames for conventional broadcast TV</a:t>
            </a:r>
          </a:p>
          <a:p>
            <a:pPr lvl="1">
              <a:lnSpc>
                <a:spcPct val="90000"/>
              </a:lnSpc>
            </a:pPr>
            <a:r>
              <a:rPr lang="en-US" altLang="ko-KR" sz="2200">
                <a:ea typeface="굴림" panose="020B0600000101010101" pitchFamily="34" charset="-127"/>
              </a:rPr>
              <a:t>HDTV frames</a:t>
            </a:r>
          </a:p>
          <a:p>
            <a:pPr>
              <a:lnSpc>
                <a:spcPct val="90000"/>
              </a:lnSpc>
            </a:pPr>
            <a:endParaRPr lang="ko-KR" altLang="en-US" sz="2600">
              <a:ea typeface="굴림" panose="020B0600000101010101" pitchFamily="34" charset="-127"/>
            </a:endParaRPr>
          </a:p>
        </p:txBody>
      </p:sp>
      <p:grpSp>
        <p:nvGrpSpPr>
          <p:cNvPr id="973845" name="Group 21">
            <a:extLst>
              <a:ext uri="{FF2B5EF4-FFF2-40B4-BE49-F238E27FC236}">
                <a16:creationId xmlns:a16="http://schemas.microsoft.com/office/drawing/2014/main" id="{4B5D0184-2F04-4749-8EC1-E89EC8AE9C29}"/>
              </a:ext>
            </a:extLst>
          </p:cNvPr>
          <p:cNvGrpSpPr>
            <a:grpSpLocks/>
          </p:cNvGrpSpPr>
          <p:nvPr/>
        </p:nvGrpSpPr>
        <p:grpSpPr bwMode="auto">
          <a:xfrm>
            <a:off x="5445125" y="2287588"/>
            <a:ext cx="3262313" cy="2324100"/>
            <a:chOff x="3430" y="1441"/>
            <a:chExt cx="2055" cy="1464"/>
          </a:xfrm>
        </p:grpSpPr>
        <p:sp>
          <p:nvSpPr>
            <p:cNvPr id="973829" name="Rectangle 5">
              <a:extLst>
                <a:ext uri="{FF2B5EF4-FFF2-40B4-BE49-F238E27FC236}">
                  <a16:creationId xmlns:a16="http://schemas.microsoft.com/office/drawing/2014/main" id="{FCA482C9-D264-451F-9B3D-0B8077336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1476"/>
              <a:ext cx="1336" cy="88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830" name="Rectangle 6">
              <a:extLst>
                <a:ext uri="{FF2B5EF4-FFF2-40B4-BE49-F238E27FC236}">
                  <a16:creationId xmlns:a16="http://schemas.microsoft.com/office/drawing/2014/main" id="{BBF506D4-4F57-461C-BE8B-F35FE3C37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1626"/>
              <a:ext cx="1336" cy="8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831" name="Rectangle 7">
              <a:extLst>
                <a:ext uri="{FF2B5EF4-FFF2-40B4-BE49-F238E27FC236}">
                  <a16:creationId xmlns:a16="http://schemas.microsoft.com/office/drawing/2014/main" id="{4CE120C9-7E6F-4559-835B-0E1FEE200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806"/>
              <a:ext cx="1336" cy="8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832" name="Rectangle 8">
              <a:extLst>
                <a:ext uri="{FF2B5EF4-FFF2-40B4-BE49-F238E27FC236}">
                  <a16:creationId xmlns:a16="http://schemas.microsoft.com/office/drawing/2014/main" id="{13AC9A1C-515F-4ADF-B495-AC9CC78AB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1983"/>
              <a:ext cx="1336" cy="8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837" name="Line 13">
              <a:extLst>
                <a:ext uri="{FF2B5EF4-FFF2-40B4-BE49-F238E27FC236}">
                  <a16:creationId xmlns:a16="http://schemas.microsoft.com/office/drawing/2014/main" id="{22F4B4A6-3C85-415B-B7B6-C444B08539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2" y="2310"/>
              <a:ext cx="60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838" name="Rectangle 14">
              <a:extLst>
                <a:ext uri="{FF2B5EF4-FFF2-40B4-BE49-F238E27FC236}">
                  <a16:creationId xmlns:a16="http://schemas.microsoft.com/office/drawing/2014/main" id="{9757BF84-6710-4D9D-B0B2-B727A12E1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1441"/>
              <a:ext cx="11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endParaRPr lang="ko-KR" altLang="en-US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973839" name="Rectangle 15">
              <a:extLst>
                <a:ext uri="{FF2B5EF4-FFF2-40B4-BE49-F238E27FC236}">
                  <a16:creationId xmlns:a16="http://schemas.microsoft.com/office/drawing/2014/main" id="{53AA9908-3FA1-4528-8722-CDD4F9233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" y="2647"/>
              <a:ext cx="50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>
                  <a:ea typeface="굴림" panose="020B0600000101010101" pitchFamily="34" charset="-127"/>
                </a:rPr>
                <a:t>30 fps</a:t>
              </a:r>
            </a:p>
          </p:txBody>
        </p:sp>
        <p:sp>
          <p:nvSpPr>
            <p:cNvPr id="973840" name="Rectangle 16">
              <a:extLst>
                <a:ext uri="{FF2B5EF4-FFF2-40B4-BE49-F238E27FC236}">
                  <a16:creationId xmlns:a16="http://schemas.microsoft.com/office/drawing/2014/main" id="{161D18B8-2268-4DA5-ACA0-7CB43DAF9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943"/>
              <a:ext cx="11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endParaRPr lang="ko-KR" altLang="en-US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973841" name="Rectangle 17">
              <a:extLst>
                <a:ext uri="{FF2B5EF4-FFF2-40B4-BE49-F238E27FC236}">
                  <a16:creationId xmlns:a16="http://schemas.microsoft.com/office/drawing/2014/main" id="{6C0A999D-9805-40AB-87AA-F8FC11F72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" y="1761"/>
              <a:ext cx="11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endParaRPr lang="ko-KR" altLang="en-US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973842" name="Rectangle 18">
              <a:extLst>
                <a:ext uri="{FF2B5EF4-FFF2-40B4-BE49-F238E27FC236}">
                  <a16:creationId xmlns:a16="http://schemas.microsoft.com/office/drawing/2014/main" id="{860774EA-4067-4ACB-86A6-1C8C9A13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1601"/>
              <a:ext cx="11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endParaRPr lang="ko-KR" altLang="en-US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</p:grpSp>
      <p:sp>
        <p:nvSpPr>
          <p:cNvPr id="973844" name="Rectangle 20">
            <a:extLst>
              <a:ext uri="{FF2B5EF4-FFF2-40B4-BE49-F238E27FC236}">
                <a16:creationId xmlns:a16="http://schemas.microsoft.com/office/drawing/2014/main" id="{CD1C147C-37D0-49C4-A6FE-B5572E376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902325"/>
            <a:ext cx="8404225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70000"/>
              </a:lnSpc>
              <a:spcBef>
                <a:spcPct val="20000"/>
              </a:spcBef>
            </a:pPr>
            <a:r>
              <a:rPr lang="en-US" altLang="ko-KR" sz="2400">
                <a:solidFill>
                  <a:srgbClr val="6600FF"/>
                </a:solidFill>
                <a:ea typeface="굴림" panose="020B0600000101010101" pitchFamily="34" charset="-127"/>
              </a:rPr>
              <a:t>Rate = M bits/pixel </a:t>
            </a:r>
            <a:r>
              <a:rPr lang="en-US" altLang="ko-KR" sz="2400" b="1">
                <a:solidFill>
                  <a:srgbClr val="6600FF"/>
                </a:solidFill>
                <a:ea typeface="굴림" panose="020B0600000101010101" pitchFamily="34" charset="-127"/>
              </a:rPr>
              <a:t>x</a:t>
            </a:r>
            <a:r>
              <a:rPr lang="en-US" altLang="ko-KR" sz="2400">
                <a:solidFill>
                  <a:srgbClr val="6600FF"/>
                </a:solidFill>
                <a:ea typeface="굴림" panose="020B0600000101010101" pitchFamily="34" charset="-127"/>
              </a:rPr>
              <a:t> (W x H) pixels/frame </a:t>
            </a:r>
            <a:r>
              <a:rPr lang="en-US" altLang="ko-KR" sz="2400" b="1">
                <a:solidFill>
                  <a:srgbClr val="6600FF"/>
                </a:solidFill>
                <a:ea typeface="굴림" panose="020B0600000101010101" pitchFamily="34" charset="-127"/>
              </a:rPr>
              <a:t>x </a:t>
            </a:r>
            <a:r>
              <a:rPr lang="en-US" altLang="ko-KR" sz="2400">
                <a:solidFill>
                  <a:srgbClr val="6600FF"/>
                </a:solidFill>
                <a:ea typeface="굴림" panose="020B0600000101010101" pitchFamily="34" charset="-127"/>
              </a:rPr>
              <a:t>F</a:t>
            </a:r>
            <a:r>
              <a:rPr lang="en-US" altLang="ko-KR" sz="2400" b="1">
                <a:solidFill>
                  <a:srgbClr val="6600FF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>
                <a:solidFill>
                  <a:srgbClr val="6600FF"/>
                </a:solidFill>
                <a:ea typeface="굴림" panose="020B0600000101010101" pitchFamily="34" charset="-127"/>
              </a:rPr>
              <a:t>frames/second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7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7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7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7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  <p:bldP spid="97384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73" name="Rectangle 25">
            <a:extLst>
              <a:ext uri="{FF2B5EF4-FFF2-40B4-BE49-F238E27FC236}">
                <a16:creationId xmlns:a16="http://schemas.microsoft.com/office/drawing/2014/main" id="{E76C6478-33D0-4795-9320-F48F1877A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Video Frames</a:t>
            </a:r>
          </a:p>
        </p:txBody>
      </p:sp>
      <p:grpSp>
        <p:nvGrpSpPr>
          <p:cNvPr id="974902" name="Group 54">
            <a:extLst>
              <a:ext uri="{FF2B5EF4-FFF2-40B4-BE49-F238E27FC236}">
                <a16:creationId xmlns:a16="http://schemas.microsoft.com/office/drawing/2014/main" id="{375BEEC9-E9CB-4816-9F71-7767F4B0968C}"/>
              </a:ext>
            </a:extLst>
          </p:cNvPr>
          <p:cNvGrpSpPr>
            <a:grpSpLocks/>
          </p:cNvGrpSpPr>
          <p:nvPr/>
        </p:nvGrpSpPr>
        <p:grpSpPr bwMode="auto">
          <a:xfrm>
            <a:off x="444500" y="3011488"/>
            <a:ext cx="8001000" cy="1182687"/>
            <a:chOff x="192" y="1705"/>
            <a:chExt cx="5040" cy="745"/>
          </a:xfrm>
        </p:grpSpPr>
        <p:sp>
          <p:nvSpPr>
            <p:cNvPr id="974880" name="Text Box 32">
              <a:extLst>
                <a:ext uri="{FF2B5EF4-FFF2-40B4-BE49-F238E27FC236}">
                  <a16:creationId xmlns:a16="http://schemas.microsoft.com/office/drawing/2014/main" id="{C6A4E4E5-D1BB-4ED9-94C8-5C4AA387C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936"/>
              <a:ext cx="1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2000">
                  <a:ea typeface="굴림" panose="020B0600000101010101" pitchFamily="34" charset="-127"/>
                </a:rPr>
                <a:t>Broadcast TV</a:t>
              </a:r>
              <a:endParaRPr lang="en-US" altLang="ko-KR" sz="2400">
                <a:ea typeface="굴림" panose="020B0600000101010101" pitchFamily="34" charset="-127"/>
              </a:endParaRPr>
            </a:p>
          </p:txBody>
        </p:sp>
        <p:sp>
          <p:nvSpPr>
            <p:cNvPr id="974883" name="Text Box 35">
              <a:extLst>
                <a:ext uri="{FF2B5EF4-FFF2-40B4-BE49-F238E27FC236}">
                  <a16:creationId xmlns:a16="http://schemas.microsoft.com/office/drawing/2014/main" id="{0CBD260E-2FB9-4D17-AD3F-8A1E5BEF6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936"/>
              <a:ext cx="1536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34" charset="-127"/>
                </a:rPr>
                <a:t>at 30 frames/sec =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34" charset="-127"/>
                </a:rPr>
                <a:t>10.4 x 10</a:t>
              </a:r>
              <a:r>
                <a:rPr lang="en-US" altLang="ko-KR" baseline="30000">
                  <a:ea typeface="굴림" panose="020B0600000101010101" pitchFamily="34" charset="-127"/>
                </a:rPr>
                <a:t>6</a:t>
              </a:r>
              <a:r>
                <a:rPr lang="en-US" altLang="ko-KR">
                  <a:ea typeface="굴림" panose="020B0600000101010101" pitchFamily="34" charset="-127"/>
                </a:rPr>
                <a:t> pixels/sec</a:t>
              </a:r>
            </a:p>
          </p:txBody>
        </p:sp>
        <p:sp>
          <p:nvSpPr>
            <p:cNvPr id="974885" name="Rectangle 37">
              <a:extLst>
                <a:ext uri="{FF2B5EF4-FFF2-40B4-BE49-F238E27FC236}">
                  <a16:creationId xmlns:a16="http://schemas.microsoft.com/office/drawing/2014/main" id="{FB8E3611-0285-451C-B82E-0E5F96299A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857" y="1817"/>
              <a:ext cx="490" cy="730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886" name="Line 38">
              <a:extLst>
                <a:ext uri="{FF2B5EF4-FFF2-40B4-BE49-F238E27FC236}">
                  <a16:creationId xmlns:a16="http://schemas.microsoft.com/office/drawing/2014/main" id="{BA04E7C7-E0C4-41F4-85B2-B810B69C6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826"/>
              <a:ext cx="1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887" name="Line 39">
              <a:extLst>
                <a:ext uri="{FF2B5EF4-FFF2-40B4-BE49-F238E27FC236}">
                  <a16:creationId xmlns:a16="http://schemas.microsoft.com/office/drawing/2014/main" id="{D60A6130-78CB-4EDB-909F-1BFD9B79A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9" y="1928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888" name="Text Box 40">
              <a:extLst>
                <a:ext uri="{FF2B5EF4-FFF2-40B4-BE49-F238E27FC236}">
                  <a16:creationId xmlns:a16="http://schemas.microsoft.com/office/drawing/2014/main" id="{1756291C-E714-4B64-A268-1615D5901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" y="1705"/>
              <a:ext cx="4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2000">
                  <a:ea typeface="굴림" panose="020B0600000101010101" pitchFamily="34" charset="-127"/>
                </a:rPr>
                <a:t>720</a:t>
              </a:r>
            </a:p>
          </p:txBody>
        </p:sp>
        <p:sp>
          <p:nvSpPr>
            <p:cNvPr id="974889" name="Line 41">
              <a:extLst>
                <a:ext uri="{FF2B5EF4-FFF2-40B4-BE49-F238E27FC236}">
                  <a16:creationId xmlns:a16="http://schemas.microsoft.com/office/drawing/2014/main" id="{0D256D56-6513-4A2D-9D46-FA6A4DE60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227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890" name="Text Box 42">
              <a:extLst>
                <a:ext uri="{FF2B5EF4-FFF2-40B4-BE49-F238E27FC236}">
                  <a16:creationId xmlns:a16="http://schemas.microsoft.com/office/drawing/2014/main" id="{6E8054F3-6613-431F-B94B-62D9CF58F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2048"/>
              <a:ext cx="4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2000">
                  <a:ea typeface="굴림" panose="020B0600000101010101" pitchFamily="34" charset="-127"/>
                </a:rPr>
                <a:t>480</a:t>
              </a:r>
            </a:p>
          </p:txBody>
        </p:sp>
        <p:sp>
          <p:nvSpPr>
            <p:cNvPr id="974891" name="Line 43">
              <a:extLst>
                <a:ext uri="{FF2B5EF4-FFF2-40B4-BE49-F238E27FC236}">
                  <a16:creationId xmlns:a16="http://schemas.microsoft.com/office/drawing/2014/main" id="{0794611B-35CF-4EDE-B710-A1BCCC7FC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60" y="1821"/>
              <a:ext cx="180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4903" name="Group 55">
            <a:extLst>
              <a:ext uri="{FF2B5EF4-FFF2-40B4-BE49-F238E27FC236}">
                <a16:creationId xmlns:a16="http://schemas.microsoft.com/office/drawing/2014/main" id="{E6AF0867-A64C-4135-B627-5309236289F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432300"/>
            <a:ext cx="8039100" cy="1905000"/>
            <a:chOff x="192" y="2896"/>
            <a:chExt cx="5064" cy="1200"/>
          </a:xfrm>
        </p:grpSpPr>
        <p:sp>
          <p:nvSpPr>
            <p:cNvPr id="974881" name="Text Box 33">
              <a:extLst>
                <a:ext uri="{FF2B5EF4-FFF2-40B4-BE49-F238E27FC236}">
                  <a16:creationId xmlns:a16="http://schemas.microsoft.com/office/drawing/2014/main" id="{5485ED33-9CB4-4EF8-A62F-9A729FF8D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136"/>
              <a:ext cx="2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2000">
                  <a:ea typeface="굴림" panose="020B0600000101010101" pitchFamily="34" charset="-127"/>
                </a:rPr>
                <a:t>HDTV</a:t>
              </a:r>
              <a:endParaRPr lang="en-US" altLang="ko-KR" sz="2400">
                <a:ea typeface="굴림" panose="020B0600000101010101" pitchFamily="34" charset="-127"/>
              </a:endParaRPr>
            </a:p>
          </p:txBody>
        </p:sp>
        <p:sp>
          <p:nvSpPr>
            <p:cNvPr id="974884" name="Text Box 36">
              <a:extLst>
                <a:ext uri="{FF2B5EF4-FFF2-40B4-BE49-F238E27FC236}">
                  <a16:creationId xmlns:a16="http://schemas.microsoft.com/office/drawing/2014/main" id="{4DFDA449-8B60-4AAB-8C28-39BB8D412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3184"/>
              <a:ext cx="1440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34" charset="-127"/>
                </a:rPr>
                <a:t>at 30 frames/sec =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34" charset="-127"/>
                </a:rPr>
                <a:t>67 x 10</a:t>
              </a:r>
              <a:r>
                <a:rPr lang="en-US" altLang="ko-KR" baseline="30000">
                  <a:ea typeface="굴림" panose="020B0600000101010101" pitchFamily="34" charset="-127"/>
                </a:rPr>
                <a:t>6</a:t>
              </a:r>
              <a:r>
                <a:rPr lang="en-US" altLang="ko-KR">
                  <a:ea typeface="굴림" panose="020B0600000101010101" pitchFamily="34" charset="-127"/>
                </a:rPr>
                <a:t> pixels/sec</a:t>
              </a:r>
            </a:p>
          </p:txBody>
        </p:sp>
        <p:sp>
          <p:nvSpPr>
            <p:cNvPr id="974892" name="Rectangle 44">
              <a:extLst>
                <a:ext uri="{FF2B5EF4-FFF2-40B4-BE49-F238E27FC236}">
                  <a16:creationId xmlns:a16="http://schemas.microsoft.com/office/drawing/2014/main" id="{AEFF73DD-2726-45C6-901F-88C2BE702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136"/>
              <a:ext cx="1656" cy="96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893" name="Line 45">
              <a:extLst>
                <a:ext uri="{FF2B5EF4-FFF2-40B4-BE49-F238E27FC236}">
                  <a16:creationId xmlns:a16="http://schemas.microsoft.com/office/drawing/2014/main" id="{0DFC42A3-2C7F-40F9-9661-99A545CDE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4" y="3040"/>
              <a:ext cx="5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894" name="Line 46">
              <a:extLst>
                <a:ext uri="{FF2B5EF4-FFF2-40B4-BE49-F238E27FC236}">
                  <a16:creationId xmlns:a16="http://schemas.microsoft.com/office/drawing/2014/main" id="{A6118071-3E4B-4911-8056-B7645CA32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" y="3112"/>
              <a:ext cx="0" cy="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895" name="Text Box 47">
              <a:extLst>
                <a:ext uri="{FF2B5EF4-FFF2-40B4-BE49-F238E27FC236}">
                  <a16:creationId xmlns:a16="http://schemas.microsoft.com/office/drawing/2014/main" id="{CB33734D-792D-4E1B-906C-6C84FE537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8" y="3472"/>
              <a:ext cx="5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2000">
                  <a:ea typeface="굴림" panose="020B0600000101010101" pitchFamily="34" charset="-127"/>
                </a:rPr>
                <a:t>1080</a:t>
              </a:r>
              <a:endParaRPr lang="en-US" altLang="ko-KR" sz="2400">
                <a:ea typeface="굴림" panose="020B0600000101010101" pitchFamily="34" charset="-127"/>
              </a:endParaRPr>
            </a:p>
          </p:txBody>
        </p:sp>
        <p:sp>
          <p:nvSpPr>
            <p:cNvPr id="974896" name="Line 48">
              <a:extLst>
                <a:ext uri="{FF2B5EF4-FFF2-40B4-BE49-F238E27FC236}">
                  <a16:creationId xmlns:a16="http://schemas.microsoft.com/office/drawing/2014/main" id="{B21841DC-D960-4542-A3B7-3866BFC3F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3712"/>
              <a:ext cx="0" cy="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897" name="Text Box 49">
              <a:extLst>
                <a:ext uri="{FF2B5EF4-FFF2-40B4-BE49-F238E27FC236}">
                  <a16:creationId xmlns:a16="http://schemas.microsoft.com/office/drawing/2014/main" id="{39D34682-F20B-46EC-BEE3-134A5D6E8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2896"/>
              <a:ext cx="5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2000">
                  <a:ea typeface="굴림" panose="020B0600000101010101" pitchFamily="34" charset="-127"/>
                </a:rPr>
                <a:t>1920</a:t>
              </a:r>
              <a:endParaRPr lang="en-US" altLang="ko-KR" sz="2400">
                <a:ea typeface="굴림" panose="020B0600000101010101" pitchFamily="34" charset="-127"/>
              </a:endParaRPr>
            </a:p>
          </p:txBody>
        </p:sp>
        <p:sp>
          <p:nvSpPr>
            <p:cNvPr id="974898" name="Line 50">
              <a:extLst>
                <a:ext uri="{FF2B5EF4-FFF2-40B4-BE49-F238E27FC236}">
                  <a16:creationId xmlns:a16="http://schemas.microsoft.com/office/drawing/2014/main" id="{81C68579-3FAE-4C48-92AF-A632534D43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3040"/>
              <a:ext cx="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4904" name="Group 56">
            <a:extLst>
              <a:ext uri="{FF2B5EF4-FFF2-40B4-BE49-F238E27FC236}">
                <a16:creationId xmlns:a16="http://schemas.microsoft.com/office/drawing/2014/main" id="{A33D59D8-56A7-4E24-9DB8-85401C1AC2DF}"/>
              </a:ext>
            </a:extLst>
          </p:cNvPr>
          <p:cNvGrpSpPr>
            <a:grpSpLocks/>
          </p:cNvGrpSpPr>
          <p:nvPr/>
        </p:nvGrpSpPr>
        <p:grpSpPr bwMode="auto">
          <a:xfrm>
            <a:off x="444500" y="1587500"/>
            <a:ext cx="7924800" cy="1312863"/>
            <a:chOff x="144" y="496"/>
            <a:chExt cx="4992" cy="827"/>
          </a:xfrm>
        </p:grpSpPr>
        <p:sp>
          <p:nvSpPr>
            <p:cNvPr id="974879" name="Text Box 31">
              <a:extLst>
                <a:ext uri="{FF2B5EF4-FFF2-40B4-BE49-F238E27FC236}">
                  <a16:creationId xmlns:a16="http://schemas.microsoft.com/office/drawing/2014/main" id="{6AA19D29-8D6A-4DCB-A47A-C3E082422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784"/>
              <a:ext cx="2160" cy="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2000">
                  <a:ea typeface="굴림" panose="020B0600000101010101" pitchFamily="34" charset="-127"/>
                </a:rPr>
                <a:t>QCIF videoconferencing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34" charset="-127"/>
                </a:rPr>
                <a:t>(</a:t>
              </a:r>
              <a:r>
                <a:rPr lang="en-US" altLang="ko-KR" sz="1600">
                  <a:ea typeface="굴림" panose="020B0600000101010101" pitchFamily="34" charset="-127"/>
                </a:rPr>
                <a:t>144 lines and 176 pixels per line )</a:t>
              </a:r>
            </a:p>
          </p:txBody>
        </p:sp>
        <p:sp>
          <p:nvSpPr>
            <p:cNvPr id="974882" name="Text Box 34">
              <a:extLst>
                <a:ext uri="{FF2B5EF4-FFF2-40B4-BE49-F238E27FC236}">
                  <a16:creationId xmlns:a16="http://schemas.microsoft.com/office/drawing/2014/main" id="{D3B40689-16C3-40C0-A28B-49607C73C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832"/>
              <a:ext cx="1440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34" charset="-127"/>
                </a:rPr>
                <a:t>at 30 frames/sec =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34" charset="-127"/>
                </a:rPr>
                <a:t>760,000 pixels/sec</a:t>
              </a:r>
            </a:p>
          </p:txBody>
        </p:sp>
        <p:sp>
          <p:nvSpPr>
            <p:cNvPr id="974899" name="Rectangle 51">
              <a:extLst>
                <a:ext uri="{FF2B5EF4-FFF2-40B4-BE49-F238E27FC236}">
                  <a16:creationId xmlns:a16="http://schemas.microsoft.com/office/drawing/2014/main" id="{33BF6CF0-F619-459B-87A4-5980E4E1C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736"/>
              <a:ext cx="384" cy="38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900" name="Text Box 52">
              <a:extLst>
                <a:ext uri="{FF2B5EF4-FFF2-40B4-BE49-F238E27FC236}">
                  <a16:creationId xmlns:a16="http://schemas.microsoft.com/office/drawing/2014/main" id="{B0EB4B2E-7893-4BE8-89B6-21B0E5AE5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832"/>
              <a:ext cx="4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2000">
                  <a:ea typeface="굴림" panose="020B0600000101010101" pitchFamily="34" charset="-127"/>
                </a:rPr>
                <a:t>144</a:t>
              </a:r>
            </a:p>
          </p:txBody>
        </p:sp>
        <p:sp>
          <p:nvSpPr>
            <p:cNvPr id="974901" name="Text Box 53">
              <a:extLst>
                <a:ext uri="{FF2B5EF4-FFF2-40B4-BE49-F238E27FC236}">
                  <a16:creationId xmlns:a16="http://schemas.microsoft.com/office/drawing/2014/main" id="{2B39702E-9C6D-42C9-82CD-C9067509B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496"/>
              <a:ext cx="4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2000">
                  <a:ea typeface="굴림" panose="020B0600000101010101" pitchFamily="34" charset="-127"/>
                </a:rPr>
                <a:t>176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>
            <a:extLst>
              <a:ext uri="{FF2B5EF4-FFF2-40B4-BE49-F238E27FC236}">
                <a16:creationId xmlns:a16="http://schemas.microsoft.com/office/drawing/2014/main" id="{34A62553-61E5-414C-A49F-778C6021E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Digital Video Signals</a:t>
            </a:r>
          </a:p>
        </p:txBody>
      </p:sp>
      <p:graphicFrame>
        <p:nvGraphicFramePr>
          <p:cNvPr id="977981" name="Group 61">
            <a:extLst>
              <a:ext uri="{FF2B5EF4-FFF2-40B4-BE49-F238E27FC236}">
                <a16:creationId xmlns:a16="http://schemas.microsoft.com/office/drawing/2014/main" id="{CFF7AD39-EF2D-46F4-9AA3-68F2C885EDFC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428625" y="1439863"/>
          <a:ext cx="8377238" cy="4208146"/>
        </p:xfrm>
        <a:graphic>
          <a:graphicData uri="http://schemas.openxmlformats.org/drawingml/2006/table">
            <a:tbl>
              <a:tblPr/>
              <a:tblGrid>
                <a:gridCol w="1400175">
                  <a:extLst>
                    <a:ext uri="{9D8B030D-6E8A-4147-A177-3AD203B41FA5}">
                      <a16:colId xmlns:a16="http://schemas.microsoft.com/office/drawing/2014/main" val="2514551564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216316909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1448596115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125901320"/>
                    </a:ext>
                  </a:extLst>
                </a:gridCol>
                <a:gridCol w="2073275">
                  <a:extLst>
                    <a:ext uri="{9D8B030D-6E8A-4147-A177-3AD203B41FA5}">
                      <a16:colId xmlns:a16="http://schemas.microsoft.com/office/drawing/2014/main" val="850894755"/>
                    </a:ext>
                  </a:extLst>
                </a:gridCol>
              </a:tblGrid>
              <a:tr h="677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Format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Original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Compressed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92248"/>
                  </a:ext>
                </a:extLst>
              </a:tr>
              <a:tr h="1169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Video Confer-ence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H.261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176x144 or 352x288 pix @10-30 fr/sec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2-36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64-1544 kbps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851552"/>
                  </a:ext>
                </a:extLst>
              </a:tr>
              <a:tr h="1171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Full Motion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MPEG2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720x480 pix @30 fr/sec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249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2-6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220065"/>
                  </a:ext>
                </a:extLst>
              </a:tr>
              <a:tr h="1169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HDTV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MPEG2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1920x1080 pix @30 fr/sec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1.6 Gbps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19-38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89934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>
            <a:extLst>
              <a:ext uri="{FF2B5EF4-FFF2-40B4-BE49-F238E27FC236}">
                <a16:creationId xmlns:a16="http://schemas.microsoft.com/office/drawing/2014/main" id="{972D423D-A34E-4490-944E-7F894F1F3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850" y="350838"/>
            <a:ext cx="8045450" cy="706437"/>
          </a:xfrm>
        </p:spPr>
        <p:txBody>
          <a:bodyPr/>
          <a:lstStyle/>
          <a:p>
            <a:r>
              <a:rPr lang="en-US" altLang="ko-KR" sz="3500">
                <a:ea typeface="굴림" panose="020B0600000101010101" pitchFamily="34" charset="-127"/>
              </a:rPr>
              <a:t>Transmission of Stream Information</a:t>
            </a:r>
          </a:p>
        </p:txBody>
      </p:sp>
      <p:sp>
        <p:nvSpPr>
          <p:cNvPr id="978947" name="Rectangle 3">
            <a:extLst>
              <a:ext uri="{FF2B5EF4-FFF2-40B4-BE49-F238E27FC236}">
                <a16:creationId xmlns:a16="http://schemas.microsoft.com/office/drawing/2014/main" id="{14D47AF8-1F75-4EA7-96DA-593768264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49363"/>
            <a:ext cx="8229600" cy="5281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34" charset="-127"/>
              </a:rPr>
              <a:t>Constant bit-rate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34" charset="-127"/>
              </a:rPr>
              <a:t>Signals such as digitized telephone voice produce a steady stream:  e.g., 64 kbps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34" charset="-127"/>
              </a:rPr>
              <a:t>Network must support steady transfer of signal, e.g., 64 kbps circuit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34" charset="-127"/>
              </a:rPr>
              <a:t>Variable bit-rate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34" charset="-127"/>
              </a:rPr>
              <a:t>Signals such as digitized video produce a stream that varies in bit rate, e.g., according to motion and detail in a scene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34" charset="-127"/>
              </a:rPr>
              <a:t>Network must support variable transfer rate of signal, e.g., packet switching or rate-smoothing with constant bit-rate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7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7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94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>
            <a:extLst>
              <a:ext uri="{FF2B5EF4-FFF2-40B4-BE49-F238E27FC236}">
                <a16:creationId xmlns:a16="http://schemas.microsoft.com/office/drawing/2014/main" id="{BC0BB71C-9728-4D1E-B3C8-3033AE61D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Stream Service Quality Issues</a:t>
            </a:r>
          </a:p>
        </p:txBody>
      </p:sp>
      <p:sp>
        <p:nvSpPr>
          <p:cNvPr id="979971" name="Rectangle 3">
            <a:extLst>
              <a:ext uri="{FF2B5EF4-FFF2-40B4-BE49-F238E27FC236}">
                <a16:creationId xmlns:a16="http://schemas.microsoft.com/office/drawing/2014/main" id="{67E589FA-6953-4813-BF4F-08CFAF001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683125"/>
          </a:xfrm>
        </p:spPr>
        <p:txBody>
          <a:bodyPr/>
          <a:lstStyle/>
          <a:p>
            <a:r>
              <a:rPr lang="en-US" altLang="ko-KR" sz="2800">
                <a:ea typeface="굴림" panose="020B0600000101010101" pitchFamily="34" charset="-127"/>
              </a:rPr>
              <a:t>Network Transmission Impairments</a:t>
            </a:r>
          </a:p>
          <a:p>
            <a:pPr lvl="1"/>
            <a:r>
              <a:rPr lang="en-US" altLang="ko-KR" sz="2400" b="1">
                <a:solidFill>
                  <a:srgbClr val="FF3300"/>
                </a:solidFill>
                <a:ea typeface="굴림" panose="020B0600000101010101" pitchFamily="34" charset="-127"/>
              </a:rPr>
              <a:t>Delay</a:t>
            </a:r>
            <a:r>
              <a:rPr lang="en-US" altLang="ko-KR" sz="2400">
                <a:ea typeface="굴림" panose="020B0600000101010101" pitchFamily="34" charset="-127"/>
              </a:rPr>
              <a:t>:  Is information delivered in timely fashion?</a:t>
            </a:r>
          </a:p>
          <a:p>
            <a:pPr lvl="1"/>
            <a:r>
              <a:rPr lang="en-US" altLang="ko-KR" sz="2400" b="1">
                <a:solidFill>
                  <a:srgbClr val="FF3300"/>
                </a:solidFill>
                <a:ea typeface="굴림" panose="020B0600000101010101" pitchFamily="34" charset="-127"/>
              </a:rPr>
              <a:t>Jitter</a:t>
            </a:r>
            <a:r>
              <a:rPr lang="en-US" altLang="ko-KR" sz="2400">
                <a:ea typeface="굴림" panose="020B0600000101010101" pitchFamily="34" charset="-127"/>
              </a:rPr>
              <a:t>:  Is information delivered in sufficiently smooth fashion?</a:t>
            </a:r>
          </a:p>
          <a:p>
            <a:pPr lvl="1"/>
            <a:r>
              <a:rPr lang="en-US" altLang="ko-KR" sz="2400" b="1">
                <a:solidFill>
                  <a:srgbClr val="FF3300"/>
                </a:solidFill>
                <a:ea typeface="굴림" panose="020B0600000101010101" pitchFamily="34" charset="-127"/>
              </a:rPr>
              <a:t>Loss</a:t>
            </a:r>
            <a:r>
              <a:rPr lang="en-US" altLang="ko-KR" sz="2400">
                <a:ea typeface="굴림" panose="020B0600000101010101" pitchFamily="34" charset="-127"/>
              </a:rPr>
              <a:t>:  Is information delivered without loss?  If loss occurs, is delivered signal quality acceptable?</a:t>
            </a:r>
          </a:p>
          <a:p>
            <a:pPr lvl="1"/>
            <a:endParaRPr lang="en-US" altLang="ko-KR" sz="2400">
              <a:ea typeface="굴림" panose="020B0600000101010101" pitchFamily="34" charset="-127"/>
            </a:endParaRPr>
          </a:p>
          <a:p>
            <a:r>
              <a:rPr lang="en-US" altLang="ko-KR" sz="2800">
                <a:ea typeface="굴림" panose="020B0600000101010101" pitchFamily="34" charset="-127"/>
              </a:rPr>
              <a:t>Applications &amp; application layer protocols developed to deal with these impairments</a:t>
            </a:r>
          </a:p>
          <a:p>
            <a:endParaRPr lang="en-US" altLang="ko-KR">
              <a:ea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95" name="Rectangle 27">
            <a:extLst>
              <a:ext uri="{FF2B5EF4-FFF2-40B4-BE49-F238E27FC236}">
                <a16:creationId xmlns:a16="http://schemas.microsoft.com/office/drawing/2014/main" id="{6E4C2007-5995-4772-A2F1-321ED165A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A Transmission System</a:t>
            </a:r>
          </a:p>
        </p:txBody>
      </p:sp>
      <p:sp>
        <p:nvSpPr>
          <p:cNvPr id="877571" name="Rectangle 3">
            <a:extLst>
              <a:ext uri="{FF2B5EF4-FFF2-40B4-BE49-F238E27FC236}">
                <a16:creationId xmlns:a16="http://schemas.microsoft.com/office/drawing/2014/main" id="{1CC142B4-CCE7-4ACF-83C2-D5FF1734D8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5463" y="2620963"/>
            <a:ext cx="8229600" cy="39401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200" b="1">
                <a:ea typeface="굴림" panose="020B0600000101010101" pitchFamily="34" charset="-127"/>
              </a:rPr>
              <a:t>Transmitter</a:t>
            </a:r>
          </a:p>
          <a:p>
            <a:pPr>
              <a:lnSpc>
                <a:spcPct val="90000"/>
              </a:lnSpc>
            </a:pPr>
            <a:r>
              <a:rPr lang="en-US" altLang="ko-KR" sz="2200">
                <a:ea typeface="굴림" panose="020B0600000101010101" pitchFamily="34" charset="-127"/>
              </a:rPr>
              <a:t>Converts information into </a:t>
            </a:r>
            <a:r>
              <a:rPr lang="en-US" altLang="ko-KR" sz="2200" i="1">
                <a:ea typeface="굴림" panose="020B0600000101010101" pitchFamily="34" charset="-127"/>
              </a:rPr>
              <a:t>signal</a:t>
            </a:r>
            <a:r>
              <a:rPr lang="en-US" altLang="ko-KR" sz="1900" i="1">
                <a:ea typeface="굴림" panose="020B0600000101010101" pitchFamily="34" charset="-127"/>
              </a:rPr>
              <a:t> </a:t>
            </a:r>
            <a:r>
              <a:rPr lang="en-US" altLang="ko-KR" sz="2200">
                <a:ea typeface="굴림" panose="020B0600000101010101" pitchFamily="34" charset="-127"/>
              </a:rPr>
              <a:t>suitable for transmission</a:t>
            </a:r>
          </a:p>
          <a:p>
            <a:pPr>
              <a:lnSpc>
                <a:spcPct val="90000"/>
              </a:lnSpc>
            </a:pPr>
            <a:r>
              <a:rPr lang="en-US" altLang="ko-KR" sz="2200">
                <a:ea typeface="굴림" panose="020B0600000101010101" pitchFamily="34" charset="-127"/>
              </a:rPr>
              <a:t>Injects energy into communications medium or channel</a:t>
            </a:r>
          </a:p>
          <a:p>
            <a:pPr marL="744538" lvl="1" indent="-287338">
              <a:lnSpc>
                <a:spcPct val="90000"/>
              </a:lnSpc>
            </a:pPr>
            <a:r>
              <a:rPr lang="en-US" altLang="ko-KR" sz="1900">
                <a:ea typeface="굴림" panose="020B0600000101010101" pitchFamily="34" charset="-127"/>
              </a:rPr>
              <a:t>Telephone converts voice into electric current</a:t>
            </a:r>
          </a:p>
          <a:p>
            <a:pPr marL="744538" lvl="1" indent="-287338">
              <a:lnSpc>
                <a:spcPct val="90000"/>
              </a:lnSpc>
            </a:pPr>
            <a:r>
              <a:rPr lang="en-US" altLang="ko-KR" sz="1900">
                <a:ea typeface="굴림" panose="020B0600000101010101" pitchFamily="34" charset="-127"/>
              </a:rPr>
              <a:t>Modem converts bits into tones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200" b="1">
                <a:ea typeface="굴림" panose="020B0600000101010101" pitchFamily="34" charset="-127"/>
              </a:rPr>
              <a:t>Receiver</a:t>
            </a:r>
          </a:p>
          <a:p>
            <a:pPr>
              <a:lnSpc>
                <a:spcPct val="90000"/>
              </a:lnSpc>
            </a:pPr>
            <a:r>
              <a:rPr lang="en-US" altLang="ko-KR" sz="2200">
                <a:ea typeface="굴림" panose="020B0600000101010101" pitchFamily="34" charset="-127"/>
              </a:rPr>
              <a:t>Receives energy from medium</a:t>
            </a:r>
          </a:p>
          <a:p>
            <a:pPr>
              <a:lnSpc>
                <a:spcPct val="90000"/>
              </a:lnSpc>
            </a:pPr>
            <a:r>
              <a:rPr lang="en-US" altLang="ko-KR" sz="2200">
                <a:ea typeface="굴림" panose="020B0600000101010101" pitchFamily="34" charset="-127"/>
              </a:rPr>
              <a:t>Converts received signal into form suitable for delivery to user</a:t>
            </a:r>
          </a:p>
          <a:p>
            <a:pPr marL="744538" lvl="1" indent="-287338">
              <a:lnSpc>
                <a:spcPct val="90000"/>
              </a:lnSpc>
            </a:pPr>
            <a:r>
              <a:rPr lang="en-US" altLang="ko-KR" sz="1900">
                <a:ea typeface="굴림" panose="020B0600000101010101" pitchFamily="34" charset="-127"/>
              </a:rPr>
              <a:t>Telephone converts current into voice</a:t>
            </a:r>
          </a:p>
          <a:p>
            <a:pPr marL="744538" lvl="1" indent="-287338">
              <a:lnSpc>
                <a:spcPct val="90000"/>
              </a:lnSpc>
            </a:pPr>
            <a:r>
              <a:rPr lang="en-US" altLang="ko-KR" sz="1900">
                <a:ea typeface="굴림" panose="020B0600000101010101" pitchFamily="34" charset="-127"/>
              </a:rPr>
              <a:t>Modem converts tones into bits</a:t>
            </a:r>
          </a:p>
          <a:p>
            <a:pPr marL="744538" lvl="1" indent="-287338">
              <a:lnSpc>
                <a:spcPct val="90000"/>
              </a:lnSpc>
            </a:pPr>
            <a:endParaRPr lang="en-US" altLang="ko-KR" sz="1900">
              <a:ea typeface="굴림" panose="020B0600000101010101" pitchFamily="34" charset="-127"/>
            </a:endParaRPr>
          </a:p>
        </p:txBody>
      </p:sp>
      <p:grpSp>
        <p:nvGrpSpPr>
          <p:cNvPr id="877594" name="Group 26">
            <a:extLst>
              <a:ext uri="{FF2B5EF4-FFF2-40B4-BE49-F238E27FC236}">
                <a16:creationId xmlns:a16="http://schemas.microsoft.com/office/drawing/2014/main" id="{099FCF36-AFA9-4C41-BB97-87A71125D794}"/>
              </a:ext>
            </a:extLst>
          </p:cNvPr>
          <p:cNvGrpSpPr>
            <a:grpSpLocks/>
          </p:cNvGrpSpPr>
          <p:nvPr/>
        </p:nvGrpSpPr>
        <p:grpSpPr bwMode="auto">
          <a:xfrm>
            <a:off x="422275" y="1341438"/>
            <a:ext cx="8228013" cy="1262062"/>
            <a:chOff x="266" y="845"/>
            <a:chExt cx="5183" cy="795"/>
          </a:xfrm>
        </p:grpSpPr>
        <p:sp>
          <p:nvSpPr>
            <p:cNvPr id="877586" name="Rectangle 18">
              <a:extLst>
                <a:ext uri="{FF2B5EF4-FFF2-40B4-BE49-F238E27FC236}">
                  <a16:creationId xmlns:a16="http://schemas.microsoft.com/office/drawing/2014/main" id="{E549ED96-924C-4154-9982-BB3DD0B13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093"/>
              <a:ext cx="841" cy="54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87" name="Text Box 19">
              <a:extLst>
                <a:ext uri="{FF2B5EF4-FFF2-40B4-BE49-F238E27FC236}">
                  <a16:creationId xmlns:a16="http://schemas.microsoft.com/office/drawing/2014/main" id="{7CD69FE7-6B29-48C3-8793-9CA688C7F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" y="881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34" charset="-127"/>
                </a:rPr>
                <a:t>Receiver</a:t>
              </a:r>
            </a:p>
          </p:txBody>
        </p:sp>
        <p:sp>
          <p:nvSpPr>
            <p:cNvPr id="877588" name="AutoShape 20">
              <a:extLst>
                <a:ext uri="{FF2B5EF4-FFF2-40B4-BE49-F238E27FC236}">
                  <a16:creationId xmlns:a16="http://schemas.microsoft.com/office/drawing/2014/main" id="{ABA03874-37EF-46FA-B430-970DB7E1E0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18" y="-18"/>
              <a:ext cx="240" cy="2715"/>
            </a:xfrm>
            <a:prstGeom prst="can">
              <a:avLst>
                <a:gd name="adj" fmla="val 77773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89" name="Rectangle 21">
              <a:extLst>
                <a:ext uri="{FF2B5EF4-FFF2-40B4-BE49-F238E27FC236}">
                  <a16:creationId xmlns:a16="http://schemas.microsoft.com/office/drawing/2014/main" id="{BBBA8C97-16BA-4B73-ACCA-F436EA7BF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207"/>
              <a:ext cx="165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>
                  <a:ea typeface="굴림" panose="020B0600000101010101" pitchFamily="34" charset="-127"/>
                </a:rPr>
                <a:t>Communication channel</a:t>
              </a:r>
            </a:p>
          </p:txBody>
        </p:sp>
        <p:sp>
          <p:nvSpPr>
            <p:cNvPr id="877590" name="Rectangle 22">
              <a:extLst>
                <a:ext uri="{FF2B5EF4-FFF2-40B4-BE49-F238E27FC236}">
                  <a16:creationId xmlns:a16="http://schemas.microsoft.com/office/drawing/2014/main" id="{FCFF6F2B-F893-45D7-85A2-4F65AC05D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1090"/>
              <a:ext cx="841" cy="54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91" name="Text Box 23">
              <a:extLst>
                <a:ext uri="{FF2B5EF4-FFF2-40B4-BE49-F238E27FC236}">
                  <a16:creationId xmlns:a16="http://schemas.microsoft.com/office/drawing/2014/main" id="{CEE71B93-DFA7-41B2-93C1-5ED3D4BEA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" y="845"/>
              <a:ext cx="8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34" charset="-127"/>
                </a:rPr>
                <a:t>Transmitter</a:t>
              </a:r>
            </a:p>
          </p:txBody>
        </p:sp>
        <p:sp>
          <p:nvSpPr>
            <p:cNvPr id="877592" name="Line 24">
              <a:extLst>
                <a:ext uri="{FF2B5EF4-FFF2-40B4-BE49-F238E27FC236}">
                  <a16:creationId xmlns:a16="http://schemas.microsoft.com/office/drawing/2014/main" id="{1FE50162-5457-4DF5-BF95-3539FDFAD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0" y="1355"/>
              <a:ext cx="2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93" name="Line 25">
              <a:extLst>
                <a:ext uri="{FF2B5EF4-FFF2-40B4-BE49-F238E27FC236}">
                  <a16:creationId xmlns:a16="http://schemas.microsoft.com/office/drawing/2014/main" id="{FC10710F-BF61-4A4D-A2F1-B224DECCA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" y="1319"/>
              <a:ext cx="2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216" name="Rectangle 32">
            <a:extLst>
              <a:ext uri="{FF2B5EF4-FFF2-40B4-BE49-F238E27FC236}">
                <a16:creationId xmlns:a16="http://schemas.microsoft.com/office/drawing/2014/main" id="{7018E03B-9540-41E3-8BC8-9732A60B0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Transmission Impairments</a:t>
            </a:r>
          </a:p>
        </p:txBody>
      </p:sp>
      <p:sp>
        <p:nvSpPr>
          <p:cNvPr id="989188" name="Rectangle 4">
            <a:extLst>
              <a:ext uri="{FF2B5EF4-FFF2-40B4-BE49-F238E27FC236}">
                <a16:creationId xmlns:a16="http://schemas.microsoft.com/office/drawing/2014/main" id="{2DB9A2D5-1DCA-46F1-9501-9DDF7ECA7F2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61950" y="2914650"/>
            <a:ext cx="4210050" cy="36083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600" b="1">
                <a:ea typeface="굴림" panose="020B0600000101010101" pitchFamily="34" charset="-127"/>
              </a:rPr>
              <a:t>Communication Channel</a:t>
            </a:r>
          </a:p>
          <a:p>
            <a:r>
              <a:rPr lang="en-US" altLang="ko-KR" sz="2600">
                <a:ea typeface="굴림" panose="020B0600000101010101" pitchFamily="34" charset="-127"/>
              </a:rPr>
              <a:t>Pair of copper wires</a:t>
            </a:r>
          </a:p>
          <a:p>
            <a:r>
              <a:rPr lang="en-US" altLang="ko-KR" sz="2600">
                <a:ea typeface="굴림" panose="020B0600000101010101" pitchFamily="34" charset="-127"/>
              </a:rPr>
              <a:t>Coaxial cable</a:t>
            </a:r>
          </a:p>
          <a:p>
            <a:r>
              <a:rPr lang="en-US" altLang="ko-KR" sz="2600">
                <a:ea typeface="굴림" panose="020B0600000101010101" pitchFamily="34" charset="-127"/>
              </a:rPr>
              <a:t>Radio </a:t>
            </a:r>
          </a:p>
          <a:p>
            <a:r>
              <a:rPr lang="en-US" altLang="ko-KR" sz="2600">
                <a:ea typeface="굴림" panose="020B0600000101010101" pitchFamily="34" charset="-127"/>
              </a:rPr>
              <a:t>Light in optical fiber</a:t>
            </a:r>
          </a:p>
          <a:p>
            <a:r>
              <a:rPr lang="en-US" altLang="ko-KR" sz="2600">
                <a:ea typeface="굴림" panose="020B0600000101010101" pitchFamily="34" charset="-127"/>
              </a:rPr>
              <a:t>Light in air</a:t>
            </a:r>
          </a:p>
          <a:p>
            <a:r>
              <a:rPr lang="en-US" altLang="ko-KR" sz="2600">
                <a:ea typeface="굴림" panose="020B0600000101010101" pitchFamily="34" charset="-127"/>
              </a:rPr>
              <a:t>Infrared </a:t>
            </a:r>
            <a:endParaRPr lang="ko-KR" altLang="en-US" sz="2600">
              <a:ea typeface="굴림" panose="020B0600000101010101" pitchFamily="34" charset="-127"/>
            </a:endParaRPr>
          </a:p>
        </p:txBody>
      </p:sp>
      <p:sp>
        <p:nvSpPr>
          <p:cNvPr id="989199" name="Rectangle 15">
            <a:extLst>
              <a:ext uri="{FF2B5EF4-FFF2-40B4-BE49-F238E27FC236}">
                <a16:creationId xmlns:a16="http://schemas.microsoft.com/office/drawing/2014/main" id="{56ADEC0F-50A0-406C-A3D0-6BCE5D7D0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3" y="2944813"/>
            <a:ext cx="4451350" cy="360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 algn="l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ko-KR" b="1">
                <a:ea typeface="굴림" panose="020B0600000101010101" pitchFamily="34" charset="-127"/>
              </a:rPr>
              <a:t>Transmission Impairments</a:t>
            </a:r>
          </a:p>
          <a:p>
            <a:r>
              <a:rPr lang="en-US" altLang="ko-KR">
                <a:ea typeface="굴림" panose="020B0600000101010101" pitchFamily="34" charset="-127"/>
              </a:rPr>
              <a:t>Signal attenuation</a:t>
            </a:r>
          </a:p>
          <a:p>
            <a:r>
              <a:rPr lang="en-US" altLang="ko-KR">
                <a:ea typeface="굴림" panose="020B0600000101010101" pitchFamily="34" charset="-127"/>
              </a:rPr>
              <a:t>Signal distortion</a:t>
            </a:r>
          </a:p>
          <a:p>
            <a:r>
              <a:rPr lang="en-US" altLang="ko-KR">
                <a:ea typeface="굴림" panose="020B0600000101010101" pitchFamily="34" charset="-127"/>
              </a:rPr>
              <a:t>Spurious noise</a:t>
            </a:r>
          </a:p>
          <a:p>
            <a:r>
              <a:rPr lang="en-US" altLang="ko-KR">
                <a:ea typeface="굴림" panose="020B0600000101010101" pitchFamily="34" charset="-127"/>
              </a:rPr>
              <a:t>Interference from other signals</a:t>
            </a:r>
            <a:endParaRPr lang="en-US" altLang="ko-KR" b="1">
              <a:ea typeface="굴림" panose="020B0600000101010101" pitchFamily="34" charset="-127"/>
            </a:endParaRPr>
          </a:p>
        </p:txBody>
      </p:sp>
      <p:grpSp>
        <p:nvGrpSpPr>
          <p:cNvPr id="989217" name="Group 33">
            <a:extLst>
              <a:ext uri="{FF2B5EF4-FFF2-40B4-BE49-F238E27FC236}">
                <a16:creationId xmlns:a16="http://schemas.microsoft.com/office/drawing/2014/main" id="{F93E2BDB-1CC6-4C87-818C-5E4BDF7817CD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1216025"/>
            <a:ext cx="8294688" cy="1362075"/>
            <a:chOff x="260" y="766"/>
            <a:chExt cx="5225" cy="858"/>
          </a:xfrm>
        </p:grpSpPr>
        <p:sp>
          <p:nvSpPr>
            <p:cNvPr id="989205" name="Text Box 21">
              <a:extLst>
                <a:ext uri="{FF2B5EF4-FFF2-40B4-BE49-F238E27FC236}">
                  <a16:creationId xmlns:a16="http://schemas.microsoft.com/office/drawing/2014/main" id="{621B0E81-B178-45C3-B93C-3E5936FBD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" y="766"/>
              <a:ext cx="114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sz="1600" b="1">
                  <a:ea typeface="굴림" panose="020B0600000101010101" pitchFamily="34" charset="-127"/>
                </a:rPr>
                <a:t>Transmitted Signal</a:t>
              </a:r>
            </a:p>
          </p:txBody>
        </p:sp>
        <p:sp>
          <p:nvSpPr>
            <p:cNvPr id="989206" name="Text Box 22">
              <a:extLst>
                <a:ext uri="{FF2B5EF4-FFF2-40B4-BE49-F238E27FC236}">
                  <a16:creationId xmlns:a16="http://schemas.microsoft.com/office/drawing/2014/main" id="{6AD9D15B-06D6-4C68-AAB8-D9062110F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770"/>
              <a:ext cx="90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sz="1600" b="1">
                  <a:ea typeface="굴림" panose="020B0600000101010101" pitchFamily="34" charset="-127"/>
                </a:rPr>
                <a:t>Received Signal</a:t>
              </a:r>
            </a:p>
          </p:txBody>
        </p:sp>
        <p:sp>
          <p:nvSpPr>
            <p:cNvPr id="989207" name="Rectangle 23">
              <a:extLst>
                <a:ext uri="{FF2B5EF4-FFF2-40B4-BE49-F238E27FC236}">
                  <a16:creationId xmlns:a16="http://schemas.microsoft.com/office/drawing/2014/main" id="{7998F184-7E48-4202-B5AC-01B45E5AC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1077"/>
              <a:ext cx="841" cy="54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9208" name="Text Box 24">
              <a:extLst>
                <a:ext uri="{FF2B5EF4-FFF2-40B4-BE49-F238E27FC236}">
                  <a16:creationId xmlns:a16="http://schemas.microsoft.com/office/drawing/2014/main" id="{147106EE-6037-4C9E-9A49-FA223F030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865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34" charset="-127"/>
                </a:rPr>
                <a:t>Receiver</a:t>
              </a:r>
            </a:p>
          </p:txBody>
        </p:sp>
        <p:sp>
          <p:nvSpPr>
            <p:cNvPr id="989209" name="AutoShape 25">
              <a:extLst>
                <a:ext uri="{FF2B5EF4-FFF2-40B4-BE49-F238E27FC236}">
                  <a16:creationId xmlns:a16="http://schemas.microsoft.com/office/drawing/2014/main" id="{BCE138B1-905E-4015-8B3F-46D269911A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54" y="-34"/>
              <a:ext cx="240" cy="2715"/>
            </a:xfrm>
            <a:prstGeom prst="can">
              <a:avLst>
                <a:gd name="adj" fmla="val 77773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9210" name="Rectangle 26">
              <a:extLst>
                <a:ext uri="{FF2B5EF4-FFF2-40B4-BE49-F238E27FC236}">
                  <a16:creationId xmlns:a16="http://schemas.microsoft.com/office/drawing/2014/main" id="{2CCB5D3C-24CC-4B5F-B7CB-749D705B5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" y="1191"/>
              <a:ext cx="165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>
                  <a:ea typeface="굴림" panose="020B0600000101010101" pitchFamily="34" charset="-127"/>
                </a:rPr>
                <a:t>Communication channel</a:t>
              </a:r>
            </a:p>
          </p:txBody>
        </p:sp>
        <p:sp>
          <p:nvSpPr>
            <p:cNvPr id="989211" name="Rectangle 27">
              <a:extLst>
                <a:ext uri="{FF2B5EF4-FFF2-40B4-BE49-F238E27FC236}">
                  <a16:creationId xmlns:a16="http://schemas.microsoft.com/office/drawing/2014/main" id="{DD799C4F-792F-4C01-9D95-A1BF7D2A4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" y="1074"/>
              <a:ext cx="841" cy="54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9212" name="Text Box 28">
              <a:extLst>
                <a:ext uri="{FF2B5EF4-FFF2-40B4-BE49-F238E27FC236}">
                  <a16:creationId xmlns:a16="http://schemas.microsoft.com/office/drawing/2014/main" id="{09E08E4F-FCEF-4E68-A503-E53D7A8CF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" y="829"/>
              <a:ext cx="8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34" charset="-127"/>
                </a:rPr>
                <a:t>Transmitter</a:t>
              </a:r>
            </a:p>
          </p:txBody>
        </p:sp>
        <p:sp>
          <p:nvSpPr>
            <p:cNvPr id="989213" name="Line 29">
              <a:extLst>
                <a:ext uri="{FF2B5EF4-FFF2-40B4-BE49-F238E27FC236}">
                  <a16:creationId xmlns:a16="http://schemas.microsoft.com/office/drawing/2014/main" id="{337A0F98-E0C0-4972-B66A-F456CD664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6" y="1339"/>
              <a:ext cx="2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9214" name="Line 30">
              <a:extLst>
                <a:ext uri="{FF2B5EF4-FFF2-40B4-BE49-F238E27FC236}">
                  <a16:creationId xmlns:a16="http://schemas.microsoft.com/office/drawing/2014/main" id="{CD8BABDD-BD6D-4E8B-A962-EE97C4ECE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5" y="1303"/>
              <a:ext cx="2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9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9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9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9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9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9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9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9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9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9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9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9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9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9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188" grpId="0" uiExpand="1" build="p"/>
      <p:bldP spid="9891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Background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67093"/>
            <a:ext cx="8077200" cy="552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00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>
            <a:extLst>
              <a:ext uri="{FF2B5EF4-FFF2-40B4-BE49-F238E27FC236}">
                <a16:creationId xmlns:a16="http://schemas.microsoft.com/office/drawing/2014/main" id="{683237E9-AB96-42C5-A2B9-13E6370C9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5788" y="122238"/>
            <a:ext cx="7321550" cy="1020762"/>
          </a:xfrm>
        </p:spPr>
        <p:txBody>
          <a:bodyPr/>
          <a:lstStyle/>
          <a:p>
            <a:r>
              <a:rPr lang="en-US" altLang="ko-KR" sz="3500">
                <a:ea typeface="굴림" panose="020B0600000101010101" pitchFamily="34" charset="-127"/>
              </a:rPr>
              <a:t>Analog Long-Distance Communications</a:t>
            </a:r>
          </a:p>
        </p:txBody>
      </p:sp>
      <p:sp>
        <p:nvSpPr>
          <p:cNvPr id="982019" name="Rectangle 3">
            <a:extLst>
              <a:ext uri="{FF2B5EF4-FFF2-40B4-BE49-F238E27FC236}">
                <a16:creationId xmlns:a16="http://schemas.microsoft.com/office/drawing/2014/main" id="{69D46BF6-6239-45CF-B1A4-F62734BFB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2275" y="2830513"/>
            <a:ext cx="8229600" cy="3848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600">
                <a:ea typeface="굴림" panose="020B0600000101010101" pitchFamily="34" charset="-127"/>
              </a:rPr>
              <a:t>Each repeater attempts to restore analog signal to its original form</a:t>
            </a:r>
          </a:p>
          <a:p>
            <a:pPr>
              <a:lnSpc>
                <a:spcPct val="90000"/>
              </a:lnSpc>
            </a:pPr>
            <a:r>
              <a:rPr lang="en-US" altLang="ko-KR" sz="2600">
                <a:ea typeface="굴림" panose="020B0600000101010101" pitchFamily="34" charset="-127"/>
              </a:rPr>
              <a:t>Restoration is imperfect</a:t>
            </a:r>
          </a:p>
          <a:p>
            <a:pPr lvl="1">
              <a:lnSpc>
                <a:spcPct val="90000"/>
              </a:lnSpc>
            </a:pPr>
            <a:r>
              <a:rPr lang="en-US" altLang="ko-KR" sz="2200">
                <a:ea typeface="굴림" panose="020B0600000101010101" pitchFamily="34" charset="-127"/>
              </a:rPr>
              <a:t>Distortion is not completely eliminated</a:t>
            </a:r>
          </a:p>
          <a:p>
            <a:pPr lvl="1">
              <a:lnSpc>
                <a:spcPct val="90000"/>
              </a:lnSpc>
            </a:pPr>
            <a:r>
              <a:rPr lang="en-US" altLang="ko-KR" sz="2200">
                <a:ea typeface="굴림" panose="020B0600000101010101" pitchFamily="34" charset="-127"/>
              </a:rPr>
              <a:t>Noise &amp; interference is only partially removed</a:t>
            </a:r>
          </a:p>
          <a:p>
            <a:pPr>
              <a:lnSpc>
                <a:spcPct val="90000"/>
              </a:lnSpc>
            </a:pPr>
            <a:r>
              <a:rPr lang="en-US" altLang="ko-KR" sz="2600">
                <a:ea typeface="굴림" panose="020B0600000101010101" pitchFamily="34" charset="-127"/>
              </a:rPr>
              <a:t>Signal quality decreases with # of repeaters</a:t>
            </a:r>
          </a:p>
          <a:p>
            <a:pPr>
              <a:lnSpc>
                <a:spcPct val="90000"/>
              </a:lnSpc>
            </a:pPr>
            <a:r>
              <a:rPr lang="en-US" altLang="ko-KR" sz="2600">
                <a:ea typeface="굴림" panose="020B0600000101010101" pitchFamily="34" charset="-127"/>
              </a:rPr>
              <a:t>Communications is distance-limited</a:t>
            </a:r>
          </a:p>
          <a:p>
            <a:pPr>
              <a:lnSpc>
                <a:spcPct val="90000"/>
              </a:lnSpc>
            </a:pPr>
            <a:r>
              <a:rPr lang="en-US" altLang="ko-KR" sz="2600">
                <a:ea typeface="굴림" panose="020B0600000101010101" pitchFamily="34" charset="-127"/>
              </a:rPr>
              <a:t>Still used in analog cable TV systems</a:t>
            </a:r>
          </a:p>
          <a:p>
            <a:pPr>
              <a:lnSpc>
                <a:spcPct val="90000"/>
              </a:lnSpc>
            </a:pPr>
            <a:r>
              <a:rPr lang="en-US" altLang="ko-KR" sz="2600">
                <a:ea typeface="굴림" panose="020B0600000101010101" pitchFamily="34" charset="-127"/>
              </a:rPr>
              <a:t>Analogy:  Copy a song using a cassette recorder</a:t>
            </a:r>
          </a:p>
        </p:txBody>
      </p:sp>
      <p:grpSp>
        <p:nvGrpSpPr>
          <p:cNvPr id="982039" name="Group 23">
            <a:extLst>
              <a:ext uri="{FF2B5EF4-FFF2-40B4-BE49-F238E27FC236}">
                <a16:creationId xmlns:a16="http://schemas.microsoft.com/office/drawing/2014/main" id="{8819491D-1B3F-4B60-886E-EAC029602DEA}"/>
              </a:ext>
            </a:extLst>
          </p:cNvPr>
          <p:cNvGrpSpPr>
            <a:grpSpLocks/>
          </p:cNvGrpSpPr>
          <p:nvPr/>
        </p:nvGrpSpPr>
        <p:grpSpPr bwMode="auto">
          <a:xfrm>
            <a:off x="101600" y="1290638"/>
            <a:ext cx="8728075" cy="1069975"/>
            <a:chOff x="64" y="813"/>
            <a:chExt cx="5498" cy="674"/>
          </a:xfrm>
        </p:grpSpPr>
        <p:sp>
          <p:nvSpPr>
            <p:cNvPr id="982021" name="Rectangle 5">
              <a:extLst>
                <a:ext uri="{FF2B5EF4-FFF2-40B4-BE49-F238E27FC236}">
                  <a16:creationId xmlns:a16="http://schemas.microsoft.com/office/drawing/2014/main" id="{796FD856-B9E3-4340-8735-8631F7145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" y="1207"/>
              <a:ext cx="776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2023" name="Rectangle 7">
              <a:extLst>
                <a:ext uri="{FF2B5EF4-FFF2-40B4-BE49-F238E27FC236}">
                  <a16:creationId xmlns:a16="http://schemas.microsoft.com/office/drawing/2014/main" id="{CBBA3DEF-7F15-4D1B-AE67-BBDD75DFD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2" y="1184"/>
              <a:ext cx="840" cy="28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2024" name="Rectangle 8">
              <a:extLst>
                <a:ext uri="{FF2B5EF4-FFF2-40B4-BE49-F238E27FC236}">
                  <a16:creationId xmlns:a16="http://schemas.microsoft.com/office/drawing/2014/main" id="{F0BD8092-CA16-493F-AB80-2A1001F41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" y="1207"/>
              <a:ext cx="748" cy="2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2025" name="Line 9">
              <a:extLst>
                <a:ext uri="{FF2B5EF4-FFF2-40B4-BE49-F238E27FC236}">
                  <a16:creationId xmlns:a16="http://schemas.microsoft.com/office/drawing/2014/main" id="{9657BE69-9215-4AF6-8DA8-BF602283B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8" y="1340"/>
              <a:ext cx="343" cy="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2026" name="Line 10">
              <a:extLst>
                <a:ext uri="{FF2B5EF4-FFF2-40B4-BE49-F238E27FC236}">
                  <a16:creationId xmlns:a16="http://schemas.microsoft.com/office/drawing/2014/main" id="{0830158C-5029-480D-BE31-D9976616C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9" y="1340"/>
              <a:ext cx="60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2027" name="Line 11">
              <a:extLst>
                <a:ext uri="{FF2B5EF4-FFF2-40B4-BE49-F238E27FC236}">
                  <a16:creationId xmlns:a16="http://schemas.microsoft.com/office/drawing/2014/main" id="{134CCCB4-CC3C-493B-9AC1-E5792EB13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" y="1347"/>
              <a:ext cx="55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2028" name="Rectangle 12">
              <a:extLst>
                <a:ext uri="{FF2B5EF4-FFF2-40B4-BE49-F238E27FC236}">
                  <a16:creationId xmlns:a16="http://schemas.microsoft.com/office/drawing/2014/main" id="{92AA65A6-66AF-497C-81B5-4E2591CCA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" y="1251"/>
              <a:ext cx="5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 sz="1600">
                  <a:ea typeface="굴림" panose="020B0600000101010101" pitchFamily="34" charset="-127"/>
                </a:rPr>
                <a:t>Source </a:t>
              </a:r>
            </a:p>
          </p:txBody>
        </p:sp>
        <p:sp>
          <p:nvSpPr>
            <p:cNvPr id="982030" name="Rectangle 14">
              <a:extLst>
                <a:ext uri="{FF2B5EF4-FFF2-40B4-BE49-F238E27FC236}">
                  <a16:creationId xmlns:a16="http://schemas.microsoft.com/office/drawing/2014/main" id="{47852D93-B90D-475E-A244-52FD089EA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1228"/>
              <a:ext cx="7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 sz="1600">
                  <a:ea typeface="굴림" panose="020B0600000101010101" pitchFamily="34" charset="-127"/>
                </a:rPr>
                <a:t>Destination</a:t>
              </a:r>
            </a:p>
          </p:txBody>
        </p:sp>
        <p:sp>
          <p:nvSpPr>
            <p:cNvPr id="982031" name="Rectangle 15">
              <a:extLst>
                <a:ext uri="{FF2B5EF4-FFF2-40B4-BE49-F238E27FC236}">
                  <a16:creationId xmlns:a16="http://schemas.microsoft.com/office/drawing/2014/main" id="{A9185453-A451-4900-9CFB-4050EEA93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1251"/>
              <a:ext cx="64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 sz="1600">
                  <a:ea typeface="굴림" panose="020B0600000101010101" pitchFamily="34" charset="-127"/>
                </a:rPr>
                <a:t>Repeater</a:t>
              </a:r>
            </a:p>
          </p:txBody>
        </p:sp>
        <p:sp>
          <p:nvSpPr>
            <p:cNvPr id="982032" name="Line 16">
              <a:extLst>
                <a:ext uri="{FF2B5EF4-FFF2-40B4-BE49-F238E27FC236}">
                  <a16:creationId xmlns:a16="http://schemas.microsoft.com/office/drawing/2014/main" id="{3ACAE7F0-4639-4A54-957C-ABA9602133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8" y="1063"/>
              <a:ext cx="72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2033" name="Rectangle 17">
              <a:extLst>
                <a:ext uri="{FF2B5EF4-FFF2-40B4-BE49-F238E27FC236}">
                  <a16:creationId xmlns:a16="http://schemas.microsoft.com/office/drawing/2014/main" id="{6638846A-34B1-4E76-A3FE-0CDC8ED0A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813"/>
              <a:ext cx="156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>
                  <a:ea typeface="굴림" panose="020B0600000101010101" pitchFamily="34" charset="-127"/>
                </a:rPr>
                <a:t>Transmission segment</a:t>
              </a:r>
            </a:p>
          </p:txBody>
        </p:sp>
        <p:sp>
          <p:nvSpPr>
            <p:cNvPr id="982034" name="Rectangle 18">
              <a:extLst>
                <a:ext uri="{FF2B5EF4-FFF2-40B4-BE49-F238E27FC236}">
                  <a16:creationId xmlns:a16="http://schemas.microsoft.com/office/drawing/2014/main" id="{B01543A2-89EE-40F8-8DE7-CC5B3BCE1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1198"/>
              <a:ext cx="776" cy="28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2035" name="Rectangle 19">
              <a:extLst>
                <a:ext uri="{FF2B5EF4-FFF2-40B4-BE49-F238E27FC236}">
                  <a16:creationId xmlns:a16="http://schemas.microsoft.com/office/drawing/2014/main" id="{67A32926-D158-4DBC-8F51-D22A8593B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" y="1242"/>
              <a:ext cx="64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 sz="1600">
                  <a:ea typeface="굴림" panose="020B0600000101010101" pitchFamily="34" charset="-127"/>
                </a:rPr>
                <a:t>Repeater</a:t>
              </a:r>
            </a:p>
          </p:txBody>
        </p:sp>
        <p:sp>
          <p:nvSpPr>
            <p:cNvPr id="982036" name="Line 20">
              <a:extLst>
                <a:ext uri="{FF2B5EF4-FFF2-40B4-BE49-F238E27FC236}">
                  <a16:creationId xmlns:a16="http://schemas.microsoft.com/office/drawing/2014/main" id="{9D804002-CB87-4D7B-8EE6-054C229D30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3" y="1338"/>
              <a:ext cx="343" cy="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2037" name="Text Box 21">
              <a:extLst>
                <a:ext uri="{FF2B5EF4-FFF2-40B4-BE49-F238E27FC236}">
                  <a16:creationId xmlns:a16="http://schemas.microsoft.com/office/drawing/2014/main" id="{CCD79304-582F-410C-BE66-FD7858487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3" y="1175"/>
              <a:ext cx="3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sz="2400" b="1">
                  <a:ea typeface="굴림" panose="020B0600000101010101" pitchFamily="34" charset="-127"/>
                </a:rPr>
                <a:t>. . 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8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8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8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8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57" name="Rectangle 29">
            <a:extLst>
              <a:ext uri="{FF2B5EF4-FFF2-40B4-BE49-F238E27FC236}">
                <a16:creationId xmlns:a16="http://schemas.microsoft.com/office/drawing/2014/main" id="{77FD10AB-AF5C-4A95-AFD9-427F1A710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>
                <a:ea typeface="굴림" panose="020B0600000101010101" pitchFamily="34" charset="-127"/>
              </a:rPr>
              <a:t>Analog vs. Digital Transmission</a:t>
            </a:r>
          </a:p>
        </p:txBody>
      </p:sp>
      <p:sp>
        <p:nvSpPr>
          <p:cNvPr id="841731" name="Rectangle 3">
            <a:extLst>
              <a:ext uri="{FF2B5EF4-FFF2-40B4-BE49-F238E27FC236}">
                <a16:creationId xmlns:a16="http://schemas.microsoft.com/office/drawing/2014/main" id="{D0015643-5CBC-4E8C-93F9-970B2713A3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0850" y="1387475"/>
            <a:ext cx="8166100" cy="5048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7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ko-KR" sz="2100" b="1">
                <a:ea typeface="굴림" panose="020B0600000101010101" pitchFamily="34" charset="-127"/>
              </a:rPr>
              <a:t>Analog transmission</a:t>
            </a:r>
            <a:r>
              <a:rPr lang="en-US" altLang="ko-KR" sz="2100">
                <a:ea typeface="굴림" panose="020B0600000101010101" pitchFamily="34" charset="-127"/>
              </a:rPr>
              <a:t>: all details must be reproduced accurately</a:t>
            </a:r>
          </a:p>
        </p:txBody>
      </p:sp>
      <p:sp>
        <p:nvSpPr>
          <p:cNvPr id="841732" name="Line 4">
            <a:extLst>
              <a:ext uri="{FF2B5EF4-FFF2-40B4-BE49-F238E27FC236}">
                <a16:creationId xmlns:a16="http://schemas.microsoft.com/office/drawing/2014/main" id="{CE8D1C3D-A5C5-4814-A31A-F234388D8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0" y="2382838"/>
            <a:ext cx="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33" name="Line 5">
            <a:extLst>
              <a:ext uri="{FF2B5EF4-FFF2-40B4-BE49-F238E27FC236}">
                <a16:creationId xmlns:a16="http://schemas.microsoft.com/office/drawing/2014/main" id="{8A9F0194-F8ED-4C01-9AD4-95B861DBE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100" y="2986088"/>
            <a:ext cx="173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37" name="Freeform 9">
            <a:extLst>
              <a:ext uri="{FF2B5EF4-FFF2-40B4-BE49-F238E27FC236}">
                <a16:creationId xmlns:a16="http://schemas.microsoft.com/office/drawing/2014/main" id="{A388A26D-8E39-473C-A12B-612E19B184D9}"/>
              </a:ext>
            </a:extLst>
          </p:cNvPr>
          <p:cNvSpPr>
            <a:spLocks/>
          </p:cNvSpPr>
          <p:nvPr/>
        </p:nvSpPr>
        <p:spPr bwMode="auto">
          <a:xfrm>
            <a:off x="4854575" y="2874963"/>
            <a:ext cx="1417638" cy="215900"/>
          </a:xfrm>
          <a:custGeom>
            <a:avLst/>
            <a:gdLst>
              <a:gd name="T0" fmla="*/ 0 w 893"/>
              <a:gd name="T1" fmla="*/ 359 h 544"/>
              <a:gd name="T2" fmla="*/ 18 w 893"/>
              <a:gd name="T3" fmla="*/ 313 h 544"/>
              <a:gd name="T4" fmla="*/ 27 w 893"/>
              <a:gd name="T5" fmla="*/ 267 h 544"/>
              <a:gd name="T6" fmla="*/ 37 w 893"/>
              <a:gd name="T7" fmla="*/ 230 h 544"/>
              <a:gd name="T8" fmla="*/ 55 w 893"/>
              <a:gd name="T9" fmla="*/ 175 h 544"/>
              <a:gd name="T10" fmla="*/ 64 w 893"/>
              <a:gd name="T11" fmla="*/ 138 h 544"/>
              <a:gd name="T12" fmla="*/ 73 w 893"/>
              <a:gd name="T13" fmla="*/ 92 h 544"/>
              <a:gd name="T14" fmla="*/ 83 w 893"/>
              <a:gd name="T15" fmla="*/ 56 h 544"/>
              <a:gd name="T16" fmla="*/ 119 w 893"/>
              <a:gd name="T17" fmla="*/ 65 h 544"/>
              <a:gd name="T18" fmla="*/ 138 w 893"/>
              <a:gd name="T19" fmla="*/ 102 h 544"/>
              <a:gd name="T20" fmla="*/ 147 w 893"/>
              <a:gd name="T21" fmla="*/ 138 h 544"/>
              <a:gd name="T22" fmla="*/ 184 w 893"/>
              <a:gd name="T23" fmla="*/ 138 h 544"/>
              <a:gd name="T24" fmla="*/ 202 w 893"/>
              <a:gd name="T25" fmla="*/ 102 h 544"/>
              <a:gd name="T26" fmla="*/ 220 w 893"/>
              <a:gd name="T27" fmla="*/ 65 h 544"/>
              <a:gd name="T28" fmla="*/ 257 w 893"/>
              <a:gd name="T29" fmla="*/ 28 h 544"/>
              <a:gd name="T30" fmla="*/ 285 w 893"/>
              <a:gd name="T31" fmla="*/ 0 h 544"/>
              <a:gd name="T32" fmla="*/ 285 w 893"/>
              <a:gd name="T33" fmla="*/ 37 h 544"/>
              <a:gd name="T34" fmla="*/ 294 w 893"/>
              <a:gd name="T35" fmla="*/ 92 h 544"/>
              <a:gd name="T36" fmla="*/ 303 w 893"/>
              <a:gd name="T37" fmla="*/ 129 h 544"/>
              <a:gd name="T38" fmla="*/ 312 w 893"/>
              <a:gd name="T39" fmla="*/ 166 h 544"/>
              <a:gd name="T40" fmla="*/ 322 w 893"/>
              <a:gd name="T41" fmla="*/ 203 h 544"/>
              <a:gd name="T42" fmla="*/ 322 w 893"/>
              <a:gd name="T43" fmla="*/ 239 h 544"/>
              <a:gd name="T44" fmla="*/ 340 w 893"/>
              <a:gd name="T45" fmla="*/ 276 h 544"/>
              <a:gd name="T46" fmla="*/ 349 w 893"/>
              <a:gd name="T47" fmla="*/ 322 h 544"/>
              <a:gd name="T48" fmla="*/ 368 w 893"/>
              <a:gd name="T49" fmla="*/ 368 h 544"/>
              <a:gd name="T50" fmla="*/ 377 w 893"/>
              <a:gd name="T51" fmla="*/ 405 h 544"/>
              <a:gd name="T52" fmla="*/ 395 w 893"/>
              <a:gd name="T53" fmla="*/ 460 h 544"/>
              <a:gd name="T54" fmla="*/ 404 w 893"/>
              <a:gd name="T55" fmla="*/ 506 h 544"/>
              <a:gd name="T56" fmla="*/ 414 w 893"/>
              <a:gd name="T57" fmla="*/ 543 h 544"/>
              <a:gd name="T58" fmla="*/ 441 w 893"/>
              <a:gd name="T59" fmla="*/ 524 h 544"/>
              <a:gd name="T60" fmla="*/ 450 w 893"/>
              <a:gd name="T61" fmla="*/ 488 h 544"/>
              <a:gd name="T62" fmla="*/ 460 w 893"/>
              <a:gd name="T63" fmla="*/ 451 h 544"/>
              <a:gd name="T64" fmla="*/ 469 w 893"/>
              <a:gd name="T65" fmla="*/ 414 h 544"/>
              <a:gd name="T66" fmla="*/ 469 w 893"/>
              <a:gd name="T67" fmla="*/ 368 h 544"/>
              <a:gd name="T68" fmla="*/ 469 w 893"/>
              <a:gd name="T69" fmla="*/ 331 h 544"/>
              <a:gd name="T70" fmla="*/ 478 w 893"/>
              <a:gd name="T71" fmla="*/ 285 h 544"/>
              <a:gd name="T72" fmla="*/ 478 w 893"/>
              <a:gd name="T73" fmla="*/ 249 h 544"/>
              <a:gd name="T74" fmla="*/ 506 w 893"/>
              <a:gd name="T75" fmla="*/ 230 h 544"/>
              <a:gd name="T76" fmla="*/ 515 w 893"/>
              <a:gd name="T77" fmla="*/ 267 h 544"/>
              <a:gd name="T78" fmla="*/ 533 w 893"/>
              <a:gd name="T79" fmla="*/ 304 h 544"/>
              <a:gd name="T80" fmla="*/ 561 w 893"/>
              <a:gd name="T81" fmla="*/ 285 h 544"/>
              <a:gd name="T82" fmla="*/ 588 w 893"/>
              <a:gd name="T83" fmla="*/ 258 h 544"/>
              <a:gd name="T84" fmla="*/ 625 w 893"/>
              <a:gd name="T85" fmla="*/ 239 h 544"/>
              <a:gd name="T86" fmla="*/ 662 w 893"/>
              <a:gd name="T87" fmla="*/ 267 h 544"/>
              <a:gd name="T88" fmla="*/ 680 w 893"/>
              <a:gd name="T89" fmla="*/ 304 h 544"/>
              <a:gd name="T90" fmla="*/ 717 w 893"/>
              <a:gd name="T91" fmla="*/ 285 h 544"/>
              <a:gd name="T92" fmla="*/ 735 w 893"/>
              <a:gd name="T93" fmla="*/ 258 h 544"/>
              <a:gd name="T94" fmla="*/ 781 w 893"/>
              <a:gd name="T95" fmla="*/ 276 h 544"/>
              <a:gd name="T96" fmla="*/ 818 w 893"/>
              <a:gd name="T97" fmla="*/ 304 h 544"/>
              <a:gd name="T98" fmla="*/ 855 w 893"/>
              <a:gd name="T99" fmla="*/ 322 h 544"/>
              <a:gd name="T100" fmla="*/ 892 w 893"/>
              <a:gd name="T101" fmla="*/ 322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93" h="544">
                <a:moveTo>
                  <a:pt x="18" y="361"/>
                </a:moveTo>
                <a:lnTo>
                  <a:pt x="0" y="359"/>
                </a:lnTo>
                <a:lnTo>
                  <a:pt x="9" y="331"/>
                </a:lnTo>
                <a:lnTo>
                  <a:pt x="18" y="313"/>
                </a:lnTo>
                <a:lnTo>
                  <a:pt x="27" y="295"/>
                </a:lnTo>
                <a:lnTo>
                  <a:pt x="27" y="267"/>
                </a:lnTo>
                <a:lnTo>
                  <a:pt x="37" y="249"/>
                </a:lnTo>
                <a:lnTo>
                  <a:pt x="37" y="230"/>
                </a:lnTo>
                <a:lnTo>
                  <a:pt x="46" y="203"/>
                </a:lnTo>
                <a:lnTo>
                  <a:pt x="55" y="175"/>
                </a:lnTo>
                <a:lnTo>
                  <a:pt x="64" y="157"/>
                </a:lnTo>
                <a:lnTo>
                  <a:pt x="64" y="138"/>
                </a:lnTo>
                <a:lnTo>
                  <a:pt x="73" y="111"/>
                </a:lnTo>
                <a:lnTo>
                  <a:pt x="73" y="92"/>
                </a:lnTo>
                <a:lnTo>
                  <a:pt x="83" y="74"/>
                </a:lnTo>
                <a:lnTo>
                  <a:pt x="83" y="56"/>
                </a:lnTo>
                <a:lnTo>
                  <a:pt x="101" y="56"/>
                </a:lnTo>
                <a:lnTo>
                  <a:pt x="119" y="65"/>
                </a:lnTo>
                <a:lnTo>
                  <a:pt x="129" y="83"/>
                </a:lnTo>
                <a:lnTo>
                  <a:pt x="138" y="102"/>
                </a:lnTo>
                <a:lnTo>
                  <a:pt x="138" y="120"/>
                </a:lnTo>
                <a:lnTo>
                  <a:pt x="147" y="138"/>
                </a:lnTo>
                <a:lnTo>
                  <a:pt x="165" y="147"/>
                </a:lnTo>
                <a:lnTo>
                  <a:pt x="184" y="138"/>
                </a:lnTo>
                <a:lnTo>
                  <a:pt x="193" y="120"/>
                </a:lnTo>
                <a:lnTo>
                  <a:pt x="202" y="102"/>
                </a:lnTo>
                <a:lnTo>
                  <a:pt x="211" y="83"/>
                </a:lnTo>
                <a:lnTo>
                  <a:pt x="220" y="65"/>
                </a:lnTo>
                <a:lnTo>
                  <a:pt x="239" y="46"/>
                </a:lnTo>
                <a:lnTo>
                  <a:pt x="257" y="28"/>
                </a:lnTo>
                <a:lnTo>
                  <a:pt x="266" y="10"/>
                </a:lnTo>
                <a:lnTo>
                  <a:pt x="285" y="0"/>
                </a:lnTo>
                <a:lnTo>
                  <a:pt x="285" y="19"/>
                </a:lnTo>
                <a:lnTo>
                  <a:pt x="285" y="37"/>
                </a:lnTo>
                <a:lnTo>
                  <a:pt x="294" y="74"/>
                </a:lnTo>
                <a:lnTo>
                  <a:pt x="294" y="92"/>
                </a:lnTo>
                <a:lnTo>
                  <a:pt x="303" y="111"/>
                </a:lnTo>
                <a:lnTo>
                  <a:pt x="303" y="129"/>
                </a:lnTo>
                <a:lnTo>
                  <a:pt x="312" y="147"/>
                </a:lnTo>
                <a:lnTo>
                  <a:pt x="312" y="166"/>
                </a:lnTo>
                <a:lnTo>
                  <a:pt x="312" y="184"/>
                </a:lnTo>
                <a:lnTo>
                  <a:pt x="322" y="203"/>
                </a:lnTo>
                <a:lnTo>
                  <a:pt x="322" y="221"/>
                </a:lnTo>
                <a:lnTo>
                  <a:pt x="322" y="239"/>
                </a:lnTo>
                <a:lnTo>
                  <a:pt x="340" y="258"/>
                </a:lnTo>
                <a:lnTo>
                  <a:pt x="340" y="276"/>
                </a:lnTo>
                <a:lnTo>
                  <a:pt x="349" y="304"/>
                </a:lnTo>
                <a:lnTo>
                  <a:pt x="349" y="322"/>
                </a:lnTo>
                <a:lnTo>
                  <a:pt x="358" y="350"/>
                </a:lnTo>
                <a:lnTo>
                  <a:pt x="368" y="368"/>
                </a:lnTo>
                <a:lnTo>
                  <a:pt x="368" y="387"/>
                </a:lnTo>
                <a:lnTo>
                  <a:pt x="377" y="405"/>
                </a:lnTo>
                <a:lnTo>
                  <a:pt x="377" y="433"/>
                </a:lnTo>
                <a:lnTo>
                  <a:pt x="395" y="460"/>
                </a:lnTo>
                <a:lnTo>
                  <a:pt x="395" y="479"/>
                </a:lnTo>
                <a:lnTo>
                  <a:pt x="404" y="506"/>
                </a:lnTo>
                <a:lnTo>
                  <a:pt x="414" y="524"/>
                </a:lnTo>
                <a:lnTo>
                  <a:pt x="414" y="543"/>
                </a:lnTo>
                <a:lnTo>
                  <a:pt x="432" y="543"/>
                </a:lnTo>
                <a:lnTo>
                  <a:pt x="441" y="524"/>
                </a:lnTo>
                <a:lnTo>
                  <a:pt x="450" y="506"/>
                </a:lnTo>
                <a:lnTo>
                  <a:pt x="450" y="488"/>
                </a:lnTo>
                <a:lnTo>
                  <a:pt x="460" y="469"/>
                </a:lnTo>
                <a:lnTo>
                  <a:pt x="460" y="451"/>
                </a:lnTo>
                <a:lnTo>
                  <a:pt x="469" y="433"/>
                </a:lnTo>
                <a:lnTo>
                  <a:pt x="469" y="414"/>
                </a:lnTo>
                <a:lnTo>
                  <a:pt x="469" y="396"/>
                </a:lnTo>
                <a:lnTo>
                  <a:pt x="469" y="368"/>
                </a:lnTo>
                <a:lnTo>
                  <a:pt x="469" y="350"/>
                </a:lnTo>
                <a:lnTo>
                  <a:pt x="469" y="331"/>
                </a:lnTo>
                <a:lnTo>
                  <a:pt x="478" y="304"/>
                </a:lnTo>
                <a:lnTo>
                  <a:pt x="478" y="285"/>
                </a:lnTo>
                <a:lnTo>
                  <a:pt x="478" y="267"/>
                </a:lnTo>
                <a:lnTo>
                  <a:pt x="478" y="249"/>
                </a:lnTo>
                <a:lnTo>
                  <a:pt x="487" y="230"/>
                </a:lnTo>
                <a:lnTo>
                  <a:pt x="506" y="230"/>
                </a:lnTo>
                <a:lnTo>
                  <a:pt x="515" y="249"/>
                </a:lnTo>
                <a:lnTo>
                  <a:pt x="515" y="267"/>
                </a:lnTo>
                <a:lnTo>
                  <a:pt x="524" y="285"/>
                </a:lnTo>
                <a:lnTo>
                  <a:pt x="533" y="304"/>
                </a:lnTo>
                <a:lnTo>
                  <a:pt x="552" y="304"/>
                </a:lnTo>
                <a:lnTo>
                  <a:pt x="561" y="285"/>
                </a:lnTo>
                <a:lnTo>
                  <a:pt x="579" y="276"/>
                </a:lnTo>
                <a:lnTo>
                  <a:pt x="588" y="258"/>
                </a:lnTo>
                <a:lnTo>
                  <a:pt x="607" y="249"/>
                </a:lnTo>
                <a:lnTo>
                  <a:pt x="625" y="239"/>
                </a:lnTo>
                <a:lnTo>
                  <a:pt x="643" y="249"/>
                </a:lnTo>
                <a:lnTo>
                  <a:pt x="662" y="267"/>
                </a:lnTo>
                <a:lnTo>
                  <a:pt x="671" y="285"/>
                </a:lnTo>
                <a:lnTo>
                  <a:pt x="680" y="304"/>
                </a:lnTo>
                <a:lnTo>
                  <a:pt x="699" y="313"/>
                </a:lnTo>
                <a:lnTo>
                  <a:pt x="717" y="285"/>
                </a:lnTo>
                <a:lnTo>
                  <a:pt x="717" y="267"/>
                </a:lnTo>
                <a:lnTo>
                  <a:pt x="735" y="258"/>
                </a:lnTo>
                <a:lnTo>
                  <a:pt x="754" y="267"/>
                </a:lnTo>
                <a:lnTo>
                  <a:pt x="781" y="276"/>
                </a:lnTo>
                <a:lnTo>
                  <a:pt x="800" y="295"/>
                </a:lnTo>
                <a:lnTo>
                  <a:pt x="818" y="304"/>
                </a:lnTo>
                <a:lnTo>
                  <a:pt x="837" y="313"/>
                </a:lnTo>
                <a:lnTo>
                  <a:pt x="855" y="322"/>
                </a:lnTo>
                <a:lnTo>
                  <a:pt x="873" y="322"/>
                </a:lnTo>
                <a:lnTo>
                  <a:pt x="892" y="322"/>
                </a:lnTo>
                <a:lnTo>
                  <a:pt x="882" y="31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1738" name="Line 10">
            <a:extLst>
              <a:ext uri="{FF2B5EF4-FFF2-40B4-BE49-F238E27FC236}">
                <a16:creationId xmlns:a16="http://schemas.microsoft.com/office/drawing/2014/main" id="{9320C925-F62F-4367-9E70-5D080C404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950" y="4957763"/>
            <a:ext cx="0" cy="143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39" name="Line 11">
            <a:extLst>
              <a:ext uri="{FF2B5EF4-FFF2-40B4-BE49-F238E27FC236}">
                <a16:creationId xmlns:a16="http://schemas.microsoft.com/office/drawing/2014/main" id="{DBC2A659-84F5-40AE-A558-D6A3B6095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3300" y="5637213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40" name="Line 12">
            <a:extLst>
              <a:ext uri="{FF2B5EF4-FFF2-40B4-BE49-F238E27FC236}">
                <a16:creationId xmlns:a16="http://schemas.microsoft.com/office/drawing/2014/main" id="{E60404A4-5F90-4394-B640-E6EB19B3B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3150" y="5033963"/>
            <a:ext cx="0" cy="143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41" name="Line 13">
            <a:extLst>
              <a:ext uri="{FF2B5EF4-FFF2-40B4-BE49-F238E27FC236}">
                <a16:creationId xmlns:a16="http://schemas.microsoft.com/office/drawing/2014/main" id="{35C93958-0A85-4385-8405-FDAAEB9D0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9500" y="5713413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42" name="Line 14">
            <a:extLst>
              <a:ext uri="{FF2B5EF4-FFF2-40B4-BE49-F238E27FC236}">
                <a16:creationId xmlns:a16="http://schemas.microsoft.com/office/drawing/2014/main" id="{F40144EE-ACEA-49A5-86D5-89CD3BBED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5300" y="5332413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43" name="Line 15">
            <a:extLst>
              <a:ext uri="{FF2B5EF4-FFF2-40B4-BE49-F238E27FC236}">
                <a16:creationId xmlns:a16="http://schemas.microsoft.com/office/drawing/2014/main" id="{F95C641E-AD1A-439B-A18C-147684B9E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5338763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44" name="Line 16">
            <a:extLst>
              <a:ext uri="{FF2B5EF4-FFF2-40B4-BE49-F238E27FC236}">
                <a16:creationId xmlns:a16="http://schemas.microsoft.com/office/drawing/2014/main" id="{D1113DF8-0ECE-4C95-B474-605C62FA3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4300" y="6170613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45" name="Line 17">
            <a:extLst>
              <a:ext uri="{FF2B5EF4-FFF2-40B4-BE49-F238E27FC236}">
                <a16:creationId xmlns:a16="http://schemas.microsoft.com/office/drawing/2014/main" id="{C3FC1895-E730-4B77-A614-682FFCD23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950" y="5338763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46" name="Line 18">
            <a:extLst>
              <a:ext uri="{FF2B5EF4-FFF2-40B4-BE49-F238E27FC236}">
                <a16:creationId xmlns:a16="http://schemas.microsoft.com/office/drawing/2014/main" id="{C7060817-9780-4C53-B707-1658D85E1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9500" y="5332413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47" name="Freeform 19">
            <a:extLst>
              <a:ext uri="{FF2B5EF4-FFF2-40B4-BE49-F238E27FC236}">
                <a16:creationId xmlns:a16="http://schemas.microsoft.com/office/drawing/2014/main" id="{7525B919-D79A-4013-9CF3-EAAF4ECA56DA}"/>
              </a:ext>
            </a:extLst>
          </p:cNvPr>
          <p:cNvSpPr>
            <a:spLocks/>
          </p:cNvSpPr>
          <p:nvPr/>
        </p:nvSpPr>
        <p:spPr bwMode="auto">
          <a:xfrm>
            <a:off x="4781550" y="5470525"/>
            <a:ext cx="1771650" cy="439738"/>
          </a:xfrm>
          <a:custGeom>
            <a:avLst/>
            <a:gdLst>
              <a:gd name="T0" fmla="*/ 21 w 1116"/>
              <a:gd name="T1" fmla="*/ 102 h 277"/>
              <a:gd name="T2" fmla="*/ 57 w 1116"/>
              <a:gd name="T3" fmla="*/ 74 h 277"/>
              <a:gd name="T4" fmla="*/ 85 w 1116"/>
              <a:gd name="T5" fmla="*/ 46 h 277"/>
              <a:gd name="T6" fmla="*/ 122 w 1116"/>
              <a:gd name="T7" fmla="*/ 37 h 277"/>
              <a:gd name="T8" fmla="*/ 159 w 1116"/>
              <a:gd name="T9" fmla="*/ 46 h 277"/>
              <a:gd name="T10" fmla="*/ 195 w 1116"/>
              <a:gd name="T11" fmla="*/ 65 h 277"/>
              <a:gd name="T12" fmla="*/ 232 w 1116"/>
              <a:gd name="T13" fmla="*/ 56 h 277"/>
              <a:gd name="T14" fmla="*/ 269 w 1116"/>
              <a:gd name="T15" fmla="*/ 37 h 277"/>
              <a:gd name="T16" fmla="*/ 306 w 1116"/>
              <a:gd name="T17" fmla="*/ 19 h 277"/>
              <a:gd name="T18" fmla="*/ 342 w 1116"/>
              <a:gd name="T19" fmla="*/ 56 h 277"/>
              <a:gd name="T20" fmla="*/ 361 w 1116"/>
              <a:gd name="T21" fmla="*/ 92 h 277"/>
              <a:gd name="T22" fmla="*/ 379 w 1116"/>
              <a:gd name="T23" fmla="*/ 129 h 277"/>
              <a:gd name="T24" fmla="*/ 416 w 1116"/>
              <a:gd name="T25" fmla="*/ 166 h 277"/>
              <a:gd name="T26" fmla="*/ 444 w 1116"/>
              <a:gd name="T27" fmla="*/ 203 h 277"/>
              <a:gd name="T28" fmla="*/ 480 w 1116"/>
              <a:gd name="T29" fmla="*/ 221 h 277"/>
              <a:gd name="T30" fmla="*/ 508 w 1116"/>
              <a:gd name="T31" fmla="*/ 249 h 277"/>
              <a:gd name="T32" fmla="*/ 545 w 1116"/>
              <a:gd name="T33" fmla="*/ 258 h 277"/>
              <a:gd name="T34" fmla="*/ 582 w 1116"/>
              <a:gd name="T35" fmla="*/ 276 h 277"/>
              <a:gd name="T36" fmla="*/ 618 w 1116"/>
              <a:gd name="T37" fmla="*/ 267 h 277"/>
              <a:gd name="T38" fmla="*/ 655 w 1116"/>
              <a:gd name="T39" fmla="*/ 240 h 277"/>
              <a:gd name="T40" fmla="*/ 692 w 1116"/>
              <a:gd name="T41" fmla="*/ 221 h 277"/>
              <a:gd name="T42" fmla="*/ 701 w 1116"/>
              <a:gd name="T43" fmla="*/ 184 h 277"/>
              <a:gd name="T44" fmla="*/ 729 w 1116"/>
              <a:gd name="T45" fmla="*/ 148 h 277"/>
              <a:gd name="T46" fmla="*/ 756 w 1116"/>
              <a:gd name="T47" fmla="*/ 102 h 277"/>
              <a:gd name="T48" fmla="*/ 765 w 1116"/>
              <a:gd name="T49" fmla="*/ 65 h 277"/>
              <a:gd name="T50" fmla="*/ 793 w 1116"/>
              <a:gd name="T51" fmla="*/ 19 h 277"/>
              <a:gd name="T52" fmla="*/ 830 w 1116"/>
              <a:gd name="T53" fmla="*/ 10 h 277"/>
              <a:gd name="T54" fmla="*/ 867 w 1116"/>
              <a:gd name="T55" fmla="*/ 10 h 277"/>
              <a:gd name="T56" fmla="*/ 903 w 1116"/>
              <a:gd name="T57" fmla="*/ 28 h 277"/>
              <a:gd name="T58" fmla="*/ 940 w 1116"/>
              <a:gd name="T59" fmla="*/ 28 h 277"/>
              <a:gd name="T60" fmla="*/ 977 w 1116"/>
              <a:gd name="T61" fmla="*/ 10 h 277"/>
              <a:gd name="T62" fmla="*/ 1014 w 1116"/>
              <a:gd name="T63" fmla="*/ 0 h 277"/>
              <a:gd name="T64" fmla="*/ 1041 w 1116"/>
              <a:gd name="T65" fmla="*/ 19 h 277"/>
              <a:gd name="T66" fmla="*/ 1078 w 1116"/>
              <a:gd name="T67" fmla="*/ 28 h 277"/>
              <a:gd name="T68" fmla="*/ 1115 w 1116"/>
              <a:gd name="T69" fmla="*/ 19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16" h="277">
                <a:moveTo>
                  <a:pt x="0" y="97"/>
                </a:moveTo>
                <a:lnTo>
                  <a:pt x="21" y="102"/>
                </a:lnTo>
                <a:lnTo>
                  <a:pt x="39" y="92"/>
                </a:lnTo>
                <a:lnTo>
                  <a:pt x="57" y="74"/>
                </a:lnTo>
                <a:lnTo>
                  <a:pt x="76" y="65"/>
                </a:lnTo>
                <a:lnTo>
                  <a:pt x="85" y="46"/>
                </a:lnTo>
                <a:lnTo>
                  <a:pt x="103" y="37"/>
                </a:lnTo>
                <a:lnTo>
                  <a:pt x="122" y="37"/>
                </a:lnTo>
                <a:lnTo>
                  <a:pt x="140" y="37"/>
                </a:lnTo>
                <a:lnTo>
                  <a:pt x="159" y="46"/>
                </a:lnTo>
                <a:lnTo>
                  <a:pt x="177" y="56"/>
                </a:lnTo>
                <a:lnTo>
                  <a:pt x="195" y="65"/>
                </a:lnTo>
                <a:lnTo>
                  <a:pt x="214" y="65"/>
                </a:lnTo>
                <a:lnTo>
                  <a:pt x="232" y="56"/>
                </a:lnTo>
                <a:lnTo>
                  <a:pt x="250" y="46"/>
                </a:lnTo>
                <a:lnTo>
                  <a:pt x="269" y="37"/>
                </a:lnTo>
                <a:lnTo>
                  <a:pt x="287" y="28"/>
                </a:lnTo>
                <a:lnTo>
                  <a:pt x="306" y="19"/>
                </a:lnTo>
                <a:lnTo>
                  <a:pt x="324" y="37"/>
                </a:lnTo>
                <a:lnTo>
                  <a:pt x="342" y="56"/>
                </a:lnTo>
                <a:lnTo>
                  <a:pt x="361" y="74"/>
                </a:lnTo>
                <a:lnTo>
                  <a:pt x="361" y="92"/>
                </a:lnTo>
                <a:lnTo>
                  <a:pt x="370" y="111"/>
                </a:lnTo>
                <a:lnTo>
                  <a:pt x="379" y="129"/>
                </a:lnTo>
                <a:lnTo>
                  <a:pt x="398" y="157"/>
                </a:lnTo>
                <a:lnTo>
                  <a:pt x="416" y="166"/>
                </a:lnTo>
                <a:lnTo>
                  <a:pt x="425" y="184"/>
                </a:lnTo>
                <a:lnTo>
                  <a:pt x="444" y="203"/>
                </a:lnTo>
                <a:lnTo>
                  <a:pt x="462" y="212"/>
                </a:lnTo>
                <a:lnTo>
                  <a:pt x="480" y="221"/>
                </a:lnTo>
                <a:lnTo>
                  <a:pt x="490" y="240"/>
                </a:lnTo>
                <a:lnTo>
                  <a:pt x="508" y="249"/>
                </a:lnTo>
                <a:lnTo>
                  <a:pt x="526" y="258"/>
                </a:lnTo>
                <a:lnTo>
                  <a:pt x="545" y="258"/>
                </a:lnTo>
                <a:lnTo>
                  <a:pt x="563" y="267"/>
                </a:lnTo>
                <a:lnTo>
                  <a:pt x="582" y="276"/>
                </a:lnTo>
                <a:lnTo>
                  <a:pt x="600" y="276"/>
                </a:lnTo>
                <a:lnTo>
                  <a:pt x="618" y="267"/>
                </a:lnTo>
                <a:lnTo>
                  <a:pt x="637" y="258"/>
                </a:lnTo>
                <a:lnTo>
                  <a:pt x="655" y="240"/>
                </a:lnTo>
                <a:lnTo>
                  <a:pt x="673" y="240"/>
                </a:lnTo>
                <a:lnTo>
                  <a:pt x="692" y="221"/>
                </a:lnTo>
                <a:lnTo>
                  <a:pt x="692" y="203"/>
                </a:lnTo>
                <a:lnTo>
                  <a:pt x="701" y="184"/>
                </a:lnTo>
                <a:lnTo>
                  <a:pt x="710" y="166"/>
                </a:lnTo>
                <a:lnTo>
                  <a:pt x="729" y="148"/>
                </a:lnTo>
                <a:lnTo>
                  <a:pt x="738" y="129"/>
                </a:lnTo>
                <a:lnTo>
                  <a:pt x="756" y="102"/>
                </a:lnTo>
                <a:lnTo>
                  <a:pt x="756" y="83"/>
                </a:lnTo>
                <a:lnTo>
                  <a:pt x="765" y="65"/>
                </a:lnTo>
                <a:lnTo>
                  <a:pt x="784" y="37"/>
                </a:lnTo>
                <a:lnTo>
                  <a:pt x="793" y="19"/>
                </a:lnTo>
                <a:lnTo>
                  <a:pt x="811" y="10"/>
                </a:lnTo>
                <a:lnTo>
                  <a:pt x="830" y="10"/>
                </a:lnTo>
                <a:lnTo>
                  <a:pt x="848" y="10"/>
                </a:lnTo>
                <a:lnTo>
                  <a:pt x="867" y="10"/>
                </a:lnTo>
                <a:lnTo>
                  <a:pt x="885" y="19"/>
                </a:lnTo>
                <a:lnTo>
                  <a:pt x="903" y="28"/>
                </a:lnTo>
                <a:lnTo>
                  <a:pt x="922" y="28"/>
                </a:lnTo>
                <a:lnTo>
                  <a:pt x="940" y="28"/>
                </a:lnTo>
                <a:lnTo>
                  <a:pt x="959" y="19"/>
                </a:lnTo>
                <a:lnTo>
                  <a:pt x="977" y="10"/>
                </a:lnTo>
                <a:lnTo>
                  <a:pt x="995" y="0"/>
                </a:lnTo>
                <a:lnTo>
                  <a:pt x="1014" y="0"/>
                </a:lnTo>
                <a:lnTo>
                  <a:pt x="1032" y="0"/>
                </a:lnTo>
                <a:lnTo>
                  <a:pt x="1041" y="19"/>
                </a:lnTo>
                <a:lnTo>
                  <a:pt x="1060" y="19"/>
                </a:lnTo>
                <a:lnTo>
                  <a:pt x="1078" y="28"/>
                </a:lnTo>
                <a:lnTo>
                  <a:pt x="1096" y="28"/>
                </a:lnTo>
                <a:lnTo>
                  <a:pt x="1115" y="1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41756" name="Group 28">
            <a:extLst>
              <a:ext uri="{FF2B5EF4-FFF2-40B4-BE49-F238E27FC236}">
                <a16:creationId xmlns:a16="http://schemas.microsoft.com/office/drawing/2014/main" id="{35DD106F-F8B3-41E5-ADC6-2416CB8605A1}"/>
              </a:ext>
            </a:extLst>
          </p:cNvPr>
          <p:cNvGrpSpPr>
            <a:grpSpLocks/>
          </p:cNvGrpSpPr>
          <p:nvPr/>
        </p:nvGrpSpPr>
        <p:grpSpPr bwMode="auto">
          <a:xfrm>
            <a:off x="715963" y="2033588"/>
            <a:ext cx="2168525" cy="1479550"/>
            <a:chOff x="1144" y="1176"/>
            <a:chExt cx="1366" cy="932"/>
          </a:xfrm>
        </p:grpSpPr>
        <p:sp>
          <p:nvSpPr>
            <p:cNvPr id="841734" name="Line 6">
              <a:extLst>
                <a:ext uri="{FF2B5EF4-FFF2-40B4-BE49-F238E27FC236}">
                  <a16:creationId xmlns:a16="http://schemas.microsoft.com/office/drawing/2014/main" id="{C082924C-7582-4FC5-BCB5-8B701B04A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9" y="1396"/>
              <a:ext cx="0" cy="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35" name="Line 7">
              <a:extLst>
                <a:ext uri="{FF2B5EF4-FFF2-40B4-BE49-F238E27FC236}">
                  <a16:creationId xmlns:a16="http://schemas.microsoft.com/office/drawing/2014/main" id="{753A1B64-5A62-4CDE-959A-DE772CFAB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3" y="1776"/>
              <a:ext cx="10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36" name="Freeform 8">
              <a:extLst>
                <a:ext uri="{FF2B5EF4-FFF2-40B4-BE49-F238E27FC236}">
                  <a16:creationId xmlns:a16="http://schemas.microsoft.com/office/drawing/2014/main" id="{5AFDBBA4-F6BD-4CE9-B9ED-BFC763DDA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" y="1544"/>
              <a:ext cx="1141" cy="525"/>
            </a:xfrm>
            <a:custGeom>
              <a:avLst/>
              <a:gdLst>
                <a:gd name="T0" fmla="*/ 19 w 1141"/>
                <a:gd name="T1" fmla="*/ 221 h 525"/>
                <a:gd name="T2" fmla="*/ 55 w 1141"/>
                <a:gd name="T3" fmla="*/ 184 h 525"/>
                <a:gd name="T4" fmla="*/ 92 w 1141"/>
                <a:gd name="T5" fmla="*/ 156 h 525"/>
                <a:gd name="T6" fmla="*/ 129 w 1141"/>
                <a:gd name="T7" fmla="*/ 129 h 525"/>
                <a:gd name="T8" fmla="*/ 166 w 1141"/>
                <a:gd name="T9" fmla="*/ 101 h 525"/>
                <a:gd name="T10" fmla="*/ 202 w 1141"/>
                <a:gd name="T11" fmla="*/ 74 h 525"/>
                <a:gd name="T12" fmla="*/ 248 w 1141"/>
                <a:gd name="T13" fmla="*/ 64 h 525"/>
                <a:gd name="T14" fmla="*/ 267 w 1141"/>
                <a:gd name="T15" fmla="*/ 28 h 525"/>
                <a:gd name="T16" fmla="*/ 304 w 1141"/>
                <a:gd name="T17" fmla="*/ 37 h 525"/>
                <a:gd name="T18" fmla="*/ 313 w 1141"/>
                <a:gd name="T19" fmla="*/ 74 h 525"/>
                <a:gd name="T20" fmla="*/ 322 w 1141"/>
                <a:gd name="T21" fmla="*/ 110 h 525"/>
                <a:gd name="T22" fmla="*/ 359 w 1141"/>
                <a:gd name="T23" fmla="*/ 129 h 525"/>
                <a:gd name="T24" fmla="*/ 386 w 1141"/>
                <a:gd name="T25" fmla="*/ 101 h 525"/>
                <a:gd name="T26" fmla="*/ 405 w 1141"/>
                <a:gd name="T27" fmla="*/ 64 h 525"/>
                <a:gd name="T28" fmla="*/ 423 w 1141"/>
                <a:gd name="T29" fmla="*/ 37 h 525"/>
                <a:gd name="T30" fmla="*/ 451 w 1141"/>
                <a:gd name="T31" fmla="*/ 18 h 525"/>
                <a:gd name="T32" fmla="*/ 488 w 1141"/>
                <a:gd name="T33" fmla="*/ 0 h 525"/>
                <a:gd name="T34" fmla="*/ 515 w 1141"/>
                <a:gd name="T35" fmla="*/ 18 h 525"/>
                <a:gd name="T36" fmla="*/ 543 w 1141"/>
                <a:gd name="T37" fmla="*/ 55 h 525"/>
                <a:gd name="T38" fmla="*/ 552 w 1141"/>
                <a:gd name="T39" fmla="*/ 92 h 525"/>
                <a:gd name="T40" fmla="*/ 561 w 1141"/>
                <a:gd name="T41" fmla="*/ 129 h 525"/>
                <a:gd name="T42" fmla="*/ 570 w 1141"/>
                <a:gd name="T43" fmla="*/ 175 h 525"/>
                <a:gd name="T44" fmla="*/ 579 w 1141"/>
                <a:gd name="T45" fmla="*/ 212 h 525"/>
                <a:gd name="T46" fmla="*/ 589 w 1141"/>
                <a:gd name="T47" fmla="*/ 258 h 525"/>
                <a:gd name="T48" fmla="*/ 598 w 1141"/>
                <a:gd name="T49" fmla="*/ 294 h 525"/>
                <a:gd name="T50" fmla="*/ 598 w 1141"/>
                <a:gd name="T51" fmla="*/ 331 h 525"/>
                <a:gd name="T52" fmla="*/ 598 w 1141"/>
                <a:gd name="T53" fmla="*/ 377 h 525"/>
                <a:gd name="T54" fmla="*/ 607 w 1141"/>
                <a:gd name="T55" fmla="*/ 414 h 525"/>
                <a:gd name="T56" fmla="*/ 616 w 1141"/>
                <a:gd name="T57" fmla="*/ 451 h 525"/>
                <a:gd name="T58" fmla="*/ 625 w 1141"/>
                <a:gd name="T59" fmla="*/ 487 h 525"/>
                <a:gd name="T60" fmla="*/ 635 w 1141"/>
                <a:gd name="T61" fmla="*/ 524 h 525"/>
                <a:gd name="T62" fmla="*/ 671 w 1141"/>
                <a:gd name="T63" fmla="*/ 506 h 525"/>
                <a:gd name="T64" fmla="*/ 690 w 1141"/>
                <a:gd name="T65" fmla="*/ 469 h 525"/>
                <a:gd name="T66" fmla="*/ 717 w 1141"/>
                <a:gd name="T67" fmla="*/ 423 h 525"/>
                <a:gd name="T68" fmla="*/ 727 w 1141"/>
                <a:gd name="T69" fmla="*/ 368 h 525"/>
                <a:gd name="T70" fmla="*/ 736 w 1141"/>
                <a:gd name="T71" fmla="*/ 313 h 525"/>
                <a:gd name="T72" fmla="*/ 754 w 1141"/>
                <a:gd name="T73" fmla="*/ 267 h 525"/>
                <a:gd name="T74" fmla="*/ 763 w 1141"/>
                <a:gd name="T75" fmla="*/ 212 h 525"/>
                <a:gd name="T76" fmla="*/ 782 w 1141"/>
                <a:gd name="T77" fmla="*/ 166 h 525"/>
                <a:gd name="T78" fmla="*/ 791 w 1141"/>
                <a:gd name="T79" fmla="*/ 129 h 525"/>
                <a:gd name="T80" fmla="*/ 819 w 1141"/>
                <a:gd name="T81" fmla="*/ 92 h 525"/>
                <a:gd name="T82" fmla="*/ 855 w 1141"/>
                <a:gd name="T83" fmla="*/ 92 h 525"/>
                <a:gd name="T84" fmla="*/ 874 w 1141"/>
                <a:gd name="T85" fmla="*/ 129 h 525"/>
                <a:gd name="T86" fmla="*/ 892 w 1141"/>
                <a:gd name="T87" fmla="*/ 166 h 525"/>
                <a:gd name="T88" fmla="*/ 901 w 1141"/>
                <a:gd name="T89" fmla="*/ 202 h 525"/>
                <a:gd name="T90" fmla="*/ 929 w 1141"/>
                <a:gd name="T91" fmla="*/ 175 h 525"/>
                <a:gd name="T92" fmla="*/ 957 w 1141"/>
                <a:gd name="T93" fmla="*/ 138 h 525"/>
                <a:gd name="T94" fmla="*/ 984 w 1141"/>
                <a:gd name="T95" fmla="*/ 138 h 525"/>
                <a:gd name="T96" fmla="*/ 1002 w 1141"/>
                <a:gd name="T97" fmla="*/ 166 h 525"/>
                <a:gd name="T98" fmla="*/ 1039 w 1141"/>
                <a:gd name="T99" fmla="*/ 193 h 525"/>
                <a:gd name="T100" fmla="*/ 1058 w 1141"/>
                <a:gd name="T101" fmla="*/ 156 h 525"/>
                <a:gd name="T102" fmla="*/ 1067 w 1141"/>
                <a:gd name="T103" fmla="*/ 120 h 525"/>
                <a:gd name="T104" fmla="*/ 1094 w 1141"/>
                <a:gd name="T105" fmla="*/ 147 h 525"/>
                <a:gd name="T106" fmla="*/ 1113 w 1141"/>
                <a:gd name="T107" fmla="*/ 184 h 525"/>
                <a:gd name="T108" fmla="*/ 1140 w 1141"/>
                <a:gd name="T109" fmla="*/ 212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41" h="525">
                  <a:moveTo>
                    <a:pt x="0" y="232"/>
                  </a:moveTo>
                  <a:lnTo>
                    <a:pt x="19" y="221"/>
                  </a:lnTo>
                  <a:lnTo>
                    <a:pt x="46" y="202"/>
                  </a:lnTo>
                  <a:lnTo>
                    <a:pt x="55" y="184"/>
                  </a:lnTo>
                  <a:lnTo>
                    <a:pt x="74" y="175"/>
                  </a:lnTo>
                  <a:lnTo>
                    <a:pt x="92" y="156"/>
                  </a:lnTo>
                  <a:lnTo>
                    <a:pt x="111" y="147"/>
                  </a:lnTo>
                  <a:lnTo>
                    <a:pt x="129" y="129"/>
                  </a:lnTo>
                  <a:lnTo>
                    <a:pt x="147" y="120"/>
                  </a:lnTo>
                  <a:lnTo>
                    <a:pt x="166" y="101"/>
                  </a:lnTo>
                  <a:lnTo>
                    <a:pt x="184" y="92"/>
                  </a:lnTo>
                  <a:lnTo>
                    <a:pt x="202" y="74"/>
                  </a:lnTo>
                  <a:lnTo>
                    <a:pt x="230" y="64"/>
                  </a:lnTo>
                  <a:lnTo>
                    <a:pt x="248" y="64"/>
                  </a:lnTo>
                  <a:lnTo>
                    <a:pt x="258" y="46"/>
                  </a:lnTo>
                  <a:lnTo>
                    <a:pt x="267" y="28"/>
                  </a:lnTo>
                  <a:lnTo>
                    <a:pt x="285" y="28"/>
                  </a:lnTo>
                  <a:lnTo>
                    <a:pt x="304" y="37"/>
                  </a:lnTo>
                  <a:lnTo>
                    <a:pt x="313" y="55"/>
                  </a:lnTo>
                  <a:lnTo>
                    <a:pt x="313" y="74"/>
                  </a:lnTo>
                  <a:lnTo>
                    <a:pt x="322" y="92"/>
                  </a:lnTo>
                  <a:lnTo>
                    <a:pt x="322" y="110"/>
                  </a:lnTo>
                  <a:lnTo>
                    <a:pt x="340" y="120"/>
                  </a:lnTo>
                  <a:lnTo>
                    <a:pt x="359" y="129"/>
                  </a:lnTo>
                  <a:lnTo>
                    <a:pt x="377" y="120"/>
                  </a:lnTo>
                  <a:lnTo>
                    <a:pt x="386" y="101"/>
                  </a:lnTo>
                  <a:lnTo>
                    <a:pt x="396" y="83"/>
                  </a:lnTo>
                  <a:lnTo>
                    <a:pt x="405" y="64"/>
                  </a:lnTo>
                  <a:lnTo>
                    <a:pt x="423" y="55"/>
                  </a:lnTo>
                  <a:lnTo>
                    <a:pt x="423" y="37"/>
                  </a:lnTo>
                  <a:lnTo>
                    <a:pt x="442" y="37"/>
                  </a:lnTo>
                  <a:lnTo>
                    <a:pt x="451" y="18"/>
                  </a:lnTo>
                  <a:lnTo>
                    <a:pt x="469" y="9"/>
                  </a:lnTo>
                  <a:lnTo>
                    <a:pt x="488" y="0"/>
                  </a:lnTo>
                  <a:lnTo>
                    <a:pt x="506" y="0"/>
                  </a:lnTo>
                  <a:lnTo>
                    <a:pt x="515" y="18"/>
                  </a:lnTo>
                  <a:lnTo>
                    <a:pt x="534" y="37"/>
                  </a:lnTo>
                  <a:lnTo>
                    <a:pt x="543" y="55"/>
                  </a:lnTo>
                  <a:lnTo>
                    <a:pt x="543" y="74"/>
                  </a:lnTo>
                  <a:lnTo>
                    <a:pt x="552" y="92"/>
                  </a:lnTo>
                  <a:lnTo>
                    <a:pt x="561" y="110"/>
                  </a:lnTo>
                  <a:lnTo>
                    <a:pt x="561" y="129"/>
                  </a:lnTo>
                  <a:lnTo>
                    <a:pt x="570" y="147"/>
                  </a:lnTo>
                  <a:lnTo>
                    <a:pt x="570" y="175"/>
                  </a:lnTo>
                  <a:lnTo>
                    <a:pt x="579" y="193"/>
                  </a:lnTo>
                  <a:lnTo>
                    <a:pt x="579" y="212"/>
                  </a:lnTo>
                  <a:lnTo>
                    <a:pt x="589" y="239"/>
                  </a:lnTo>
                  <a:lnTo>
                    <a:pt x="589" y="258"/>
                  </a:lnTo>
                  <a:lnTo>
                    <a:pt x="589" y="276"/>
                  </a:lnTo>
                  <a:lnTo>
                    <a:pt x="598" y="294"/>
                  </a:lnTo>
                  <a:lnTo>
                    <a:pt x="598" y="313"/>
                  </a:lnTo>
                  <a:lnTo>
                    <a:pt x="598" y="331"/>
                  </a:lnTo>
                  <a:lnTo>
                    <a:pt x="598" y="350"/>
                  </a:lnTo>
                  <a:lnTo>
                    <a:pt x="598" y="377"/>
                  </a:lnTo>
                  <a:lnTo>
                    <a:pt x="607" y="395"/>
                  </a:lnTo>
                  <a:lnTo>
                    <a:pt x="607" y="414"/>
                  </a:lnTo>
                  <a:lnTo>
                    <a:pt x="607" y="432"/>
                  </a:lnTo>
                  <a:lnTo>
                    <a:pt x="616" y="451"/>
                  </a:lnTo>
                  <a:lnTo>
                    <a:pt x="616" y="469"/>
                  </a:lnTo>
                  <a:lnTo>
                    <a:pt x="625" y="487"/>
                  </a:lnTo>
                  <a:lnTo>
                    <a:pt x="625" y="506"/>
                  </a:lnTo>
                  <a:lnTo>
                    <a:pt x="635" y="524"/>
                  </a:lnTo>
                  <a:lnTo>
                    <a:pt x="653" y="524"/>
                  </a:lnTo>
                  <a:lnTo>
                    <a:pt x="671" y="506"/>
                  </a:lnTo>
                  <a:lnTo>
                    <a:pt x="681" y="487"/>
                  </a:lnTo>
                  <a:lnTo>
                    <a:pt x="690" y="469"/>
                  </a:lnTo>
                  <a:lnTo>
                    <a:pt x="708" y="451"/>
                  </a:lnTo>
                  <a:lnTo>
                    <a:pt x="717" y="423"/>
                  </a:lnTo>
                  <a:lnTo>
                    <a:pt x="717" y="405"/>
                  </a:lnTo>
                  <a:lnTo>
                    <a:pt x="727" y="368"/>
                  </a:lnTo>
                  <a:lnTo>
                    <a:pt x="736" y="340"/>
                  </a:lnTo>
                  <a:lnTo>
                    <a:pt x="736" y="313"/>
                  </a:lnTo>
                  <a:lnTo>
                    <a:pt x="745" y="294"/>
                  </a:lnTo>
                  <a:lnTo>
                    <a:pt x="754" y="267"/>
                  </a:lnTo>
                  <a:lnTo>
                    <a:pt x="763" y="239"/>
                  </a:lnTo>
                  <a:lnTo>
                    <a:pt x="763" y="212"/>
                  </a:lnTo>
                  <a:lnTo>
                    <a:pt x="773" y="184"/>
                  </a:lnTo>
                  <a:lnTo>
                    <a:pt x="782" y="166"/>
                  </a:lnTo>
                  <a:lnTo>
                    <a:pt x="791" y="147"/>
                  </a:lnTo>
                  <a:lnTo>
                    <a:pt x="791" y="129"/>
                  </a:lnTo>
                  <a:lnTo>
                    <a:pt x="800" y="101"/>
                  </a:lnTo>
                  <a:lnTo>
                    <a:pt x="819" y="92"/>
                  </a:lnTo>
                  <a:lnTo>
                    <a:pt x="837" y="83"/>
                  </a:lnTo>
                  <a:lnTo>
                    <a:pt x="855" y="92"/>
                  </a:lnTo>
                  <a:lnTo>
                    <a:pt x="855" y="110"/>
                  </a:lnTo>
                  <a:lnTo>
                    <a:pt x="874" y="129"/>
                  </a:lnTo>
                  <a:lnTo>
                    <a:pt x="874" y="147"/>
                  </a:lnTo>
                  <a:lnTo>
                    <a:pt x="892" y="166"/>
                  </a:lnTo>
                  <a:lnTo>
                    <a:pt x="892" y="184"/>
                  </a:lnTo>
                  <a:lnTo>
                    <a:pt x="901" y="202"/>
                  </a:lnTo>
                  <a:lnTo>
                    <a:pt x="920" y="193"/>
                  </a:lnTo>
                  <a:lnTo>
                    <a:pt x="929" y="175"/>
                  </a:lnTo>
                  <a:lnTo>
                    <a:pt x="938" y="156"/>
                  </a:lnTo>
                  <a:lnTo>
                    <a:pt x="957" y="138"/>
                  </a:lnTo>
                  <a:lnTo>
                    <a:pt x="975" y="120"/>
                  </a:lnTo>
                  <a:lnTo>
                    <a:pt x="984" y="138"/>
                  </a:lnTo>
                  <a:lnTo>
                    <a:pt x="1002" y="147"/>
                  </a:lnTo>
                  <a:lnTo>
                    <a:pt x="1002" y="166"/>
                  </a:lnTo>
                  <a:lnTo>
                    <a:pt x="1021" y="184"/>
                  </a:lnTo>
                  <a:lnTo>
                    <a:pt x="1039" y="193"/>
                  </a:lnTo>
                  <a:lnTo>
                    <a:pt x="1048" y="175"/>
                  </a:lnTo>
                  <a:lnTo>
                    <a:pt x="1058" y="156"/>
                  </a:lnTo>
                  <a:lnTo>
                    <a:pt x="1058" y="138"/>
                  </a:lnTo>
                  <a:lnTo>
                    <a:pt x="1067" y="120"/>
                  </a:lnTo>
                  <a:lnTo>
                    <a:pt x="1085" y="129"/>
                  </a:lnTo>
                  <a:lnTo>
                    <a:pt x="1094" y="147"/>
                  </a:lnTo>
                  <a:lnTo>
                    <a:pt x="1104" y="166"/>
                  </a:lnTo>
                  <a:lnTo>
                    <a:pt x="1113" y="184"/>
                  </a:lnTo>
                  <a:lnTo>
                    <a:pt x="1122" y="202"/>
                  </a:lnTo>
                  <a:lnTo>
                    <a:pt x="1140" y="21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1748" name="Rectangle 20">
              <a:extLst>
                <a:ext uri="{FF2B5EF4-FFF2-40B4-BE49-F238E27FC236}">
                  <a16:creationId xmlns:a16="http://schemas.microsoft.com/office/drawing/2014/main" id="{FB7D80CE-6A14-4F93-8887-FCFD56DA7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1176"/>
              <a:ext cx="44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 sz="2000">
                  <a:ea typeface="굴림" panose="020B0600000101010101" pitchFamily="34" charset="-127"/>
                </a:rPr>
                <a:t>Sent</a:t>
              </a:r>
            </a:p>
          </p:txBody>
        </p:sp>
      </p:grpSp>
      <p:sp>
        <p:nvSpPr>
          <p:cNvPr id="841749" name="Rectangle 21">
            <a:extLst>
              <a:ext uri="{FF2B5EF4-FFF2-40B4-BE49-F238E27FC236}">
                <a16:creationId xmlns:a16="http://schemas.microsoft.com/office/drawing/2014/main" id="{6D1A9C69-9F1F-4108-8BCA-71D1BB631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4799013"/>
            <a:ext cx="703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ko-KR" sz="2000">
                <a:ea typeface="굴림" panose="020B0600000101010101" pitchFamily="34" charset="-127"/>
              </a:rPr>
              <a:t>Sent</a:t>
            </a:r>
          </a:p>
        </p:txBody>
      </p:sp>
      <p:sp>
        <p:nvSpPr>
          <p:cNvPr id="841750" name="Rectangle 22">
            <a:extLst>
              <a:ext uri="{FF2B5EF4-FFF2-40B4-BE49-F238E27FC236}">
                <a16:creationId xmlns:a16="http://schemas.microsoft.com/office/drawing/2014/main" id="{165D4724-B841-4503-A20C-317D6F2D1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263" y="1995488"/>
            <a:ext cx="1241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ko-KR" sz="2000">
                <a:ea typeface="굴림" panose="020B0600000101010101" pitchFamily="34" charset="-127"/>
              </a:rPr>
              <a:t>Received</a:t>
            </a:r>
          </a:p>
        </p:txBody>
      </p:sp>
      <p:sp>
        <p:nvSpPr>
          <p:cNvPr id="841751" name="Rectangle 23">
            <a:extLst>
              <a:ext uri="{FF2B5EF4-FFF2-40B4-BE49-F238E27FC236}">
                <a16:creationId xmlns:a16="http://schemas.microsoft.com/office/drawing/2014/main" id="{43D955F5-FB58-445A-9464-80DD85C28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4722813"/>
            <a:ext cx="1241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ko-KR" sz="2000">
                <a:ea typeface="굴림" panose="020B0600000101010101" pitchFamily="34" charset="-127"/>
              </a:rPr>
              <a:t>Received</a:t>
            </a:r>
          </a:p>
        </p:txBody>
      </p:sp>
      <p:sp>
        <p:nvSpPr>
          <p:cNvPr id="841753" name="Text Box 25">
            <a:extLst>
              <a:ext uri="{FF2B5EF4-FFF2-40B4-BE49-F238E27FC236}">
                <a16:creationId xmlns:a16="http://schemas.microsoft.com/office/drawing/2014/main" id="{BF67F9BF-B84A-4681-A795-2310A271E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013" y="1814513"/>
            <a:ext cx="1595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 b="1" i="1">
                <a:solidFill>
                  <a:srgbClr val="FF0000"/>
                </a:solidFill>
                <a:ea typeface="굴림" panose="020B0600000101010101" pitchFamily="34" charset="-127"/>
              </a:rPr>
              <a:t>Distortion</a:t>
            </a:r>
          </a:p>
          <a:p>
            <a:pPr algn="l"/>
            <a:r>
              <a:rPr lang="en-US" altLang="ko-KR" sz="2000" b="1" i="1">
                <a:solidFill>
                  <a:srgbClr val="FF0000"/>
                </a:solidFill>
                <a:ea typeface="굴림" panose="020B0600000101010101" pitchFamily="34" charset="-127"/>
              </a:rPr>
              <a:t>Attenuation</a:t>
            </a:r>
          </a:p>
        </p:txBody>
      </p:sp>
      <p:sp>
        <p:nvSpPr>
          <p:cNvPr id="841754" name="Rectangle 26">
            <a:extLst>
              <a:ext uri="{FF2B5EF4-FFF2-40B4-BE49-F238E27FC236}">
                <a16:creationId xmlns:a16="http://schemas.microsoft.com/office/drawing/2014/main" id="{C8765A2C-C367-43C8-A520-609987808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4097338"/>
            <a:ext cx="8166100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4538" indent="-287338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6175" indent="-22860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ko-KR" sz="2100" b="1">
                <a:ea typeface="굴림" panose="020B0600000101010101" pitchFamily="34" charset="-127"/>
              </a:rPr>
              <a:t>Digital transmission</a:t>
            </a:r>
            <a:r>
              <a:rPr lang="en-US" altLang="ko-KR" sz="2100">
                <a:ea typeface="굴림" panose="020B0600000101010101" pitchFamily="34" charset="-127"/>
              </a:rPr>
              <a:t>: only discrete levels need to be reproduced</a:t>
            </a:r>
          </a:p>
        </p:txBody>
      </p:sp>
      <p:sp>
        <p:nvSpPr>
          <p:cNvPr id="841755" name="Text Box 27">
            <a:extLst>
              <a:ext uri="{FF2B5EF4-FFF2-40B4-BE49-F238E27FC236}">
                <a16:creationId xmlns:a16="http://schemas.microsoft.com/office/drawing/2014/main" id="{BF7BB891-2571-4B62-BDD9-F45EEE57F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663" y="4821238"/>
            <a:ext cx="1595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 b="1" i="1">
                <a:solidFill>
                  <a:srgbClr val="FF0000"/>
                </a:solidFill>
                <a:ea typeface="굴림" panose="020B0600000101010101" pitchFamily="34" charset="-127"/>
              </a:rPr>
              <a:t>Distortion</a:t>
            </a:r>
          </a:p>
          <a:p>
            <a:pPr algn="l"/>
            <a:r>
              <a:rPr lang="en-US" altLang="ko-KR" sz="2000" b="1" i="1">
                <a:solidFill>
                  <a:srgbClr val="FF0000"/>
                </a:solidFill>
                <a:ea typeface="굴림" panose="020B0600000101010101" pitchFamily="34" charset="-127"/>
              </a:rPr>
              <a:t>Attenuation</a:t>
            </a:r>
          </a:p>
        </p:txBody>
      </p:sp>
      <p:sp>
        <p:nvSpPr>
          <p:cNvPr id="841758" name="Text Box 30">
            <a:extLst>
              <a:ext uri="{FF2B5EF4-FFF2-40B4-BE49-F238E27FC236}">
                <a16:creationId xmlns:a16="http://schemas.microsoft.com/office/drawing/2014/main" id="{66A0AA62-07B1-4A2F-9D43-1ED3D78E1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4957763"/>
            <a:ext cx="2314575" cy="1368425"/>
          </a:xfrm>
          <a:prstGeom prst="rect">
            <a:avLst/>
          </a:prstGeom>
          <a:noFill/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000">
                <a:ea typeface="굴림" panose="020B0600000101010101" pitchFamily="34" charset="-127"/>
              </a:rPr>
              <a:t>Simple Receiver:  Was original pulse positive or negative?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>
            <a:extLst>
              <a:ext uri="{FF2B5EF4-FFF2-40B4-BE49-F238E27FC236}">
                <a16:creationId xmlns:a16="http://schemas.microsoft.com/office/drawing/2014/main" id="{78AA09F3-8AA4-4CE1-9BF1-D7EC68DDD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>
                <a:ea typeface="굴림" panose="020B0600000101010101" pitchFamily="34" charset="-127"/>
              </a:rPr>
              <a:t>Digital Long-Distance Communications</a:t>
            </a:r>
          </a:p>
        </p:txBody>
      </p:sp>
      <p:sp>
        <p:nvSpPr>
          <p:cNvPr id="994307" name="Rectangle 3">
            <a:extLst>
              <a:ext uri="{FF2B5EF4-FFF2-40B4-BE49-F238E27FC236}">
                <a16:creationId xmlns:a16="http://schemas.microsoft.com/office/drawing/2014/main" id="{582C887D-591D-4010-B22C-48E9320CD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2275" y="2830513"/>
            <a:ext cx="8515350" cy="3848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600">
                <a:ea typeface="굴림" panose="020B0600000101010101" pitchFamily="34" charset="-127"/>
              </a:rPr>
              <a:t>Regenerator recovers original data sequence and retransmits on next segment</a:t>
            </a:r>
          </a:p>
          <a:p>
            <a:pPr>
              <a:lnSpc>
                <a:spcPct val="90000"/>
              </a:lnSpc>
            </a:pPr>
            <a:r>
              <a:rPr lang="en-US" altLang="ko-KR" sz="2600">
                <a:ea typeface="굴림" panose="020B0600000101010101" pitchFamily="34" charset="-127"/>
              </a:rPr>
              <a:t>Can design it so error probability is very small</a:t>
            </a:r>
          </a:p>
          <a:p>
            <a:pPr>
              <a:lnSpc>
                <a:spcPct val="90000"/>
              </a:lnSpc>
            </a:pPr>
            <a:r>
              <a:rPr lang="en-US" altLang="ko-KR" sz="2600">
                <a:ea typeface="굴림" panose="020B0600000101010101" pitchFamily="34" charset="-127"/>
              </a:rPr>
              <a:t>Then each regeneration is like the first time!</a:t>
            </a:r>
          </a:p>
          <a:p>
            <a:pPr>
              <a:lnSpc>
                <a:spcPct val="90000"/>
              </a:lnSpc>
            </a:pPr>
            <a:r>
              <a:rPr lang="en-US" altLang="ko-KR" sz="2600">
                <a:ea typeface="굴림" panose="020B0600000101010101" pitchFamily="34" charset="-127"/>
              </a:rPr>
              <a:t>Analogy:  copy an MP3 file</a:t>
            </a:r>
          </a:p>
          <a:p>
            <a:pPr>
              <a:lnSpc>
                <a:spcPct val="90000"/>
              </a:lnSpc>
            </a:pPr>
            <a:r>
              <a:rPr lang="en-US" altLang="ko-KR" sz="2600">
                <a:ea typeface="굴림" panose="020B0600000101010101" pitchFamily="34" charset="-127"/>
              </a:rPr>
              <a:t>Communications is possible over very long distances</a:t>
            </a:r>
          </a:p>
          <a:p>
            <a:pPr>
              <a:lnSpc>
                <a:spcPct val="90000"/>
              </a:lnSpc>
            </a:pPr>
            <a:r>
              <a:rPr lang="en-US" altLang="ko-KR" sz="2600">
                <a:ea typeface="굴림" panose="020B0600000101010101" pitchFamily="34" charset="-127"/>
              </a:rPr>
              <a:t>Digital systems vs. analog systems</a:t>
            </a:r>
          </a:p>
          <a:p>
            <a:pPr lvl="1">
              <a:lnSpc>
                <a:spcPct val="90000"/>
              </a:lnSpc>
            </a:pPr>
            <a:r>
              <a:rPr lang="en-US" altLang="ko-KR" sz="2200">
                <a:ea typeface="굴림" panose="020B0600000101010101" pitchFamily="34" charset="-127"/>
              </a:rPr>
              <a:t>Less power, longer distances, lower system cost</a:t>
            </a:r>
          </a:p>
          <a:p>
            <a:pPr lvl="1">
              <a:lnSpc>
                <a:spcPct val="90000"/>
              </a:lnSpc>
            </a:pPr>
            <a:r>
              <a:rPr lang="en-US" altLang="ko-KR" sz="2200">
                <a:ea typeface="굴림" panose="020B0600000101010101" pitchFamily="34" charset="-127"/>
              </a:rPr>
              <a:t>Monitoring, multiplexing, coding, encryption, protocols…</a:t>
            </a:r>
          </a:p>
        </p:txBody>
      </p:sp>
      <p:grpSp>
        <p:nvGrpSpPr>
          <p:cNvPr id="994324" name="Group 20">
            <a:extLst>
              <a:ext uri="{FF2B5EF4-FFF2-40B4-BE49-F238E27FC236}">
                <a16:creationId xmlns:a16="http://schemas.microsoft.com/office/drawing/2014/main" id="{AFE05AD0-07E0-41B0-8C70-FBCD3E32EECE}"/>
              </a:ext>
            </a:extLst>
          </p:cNvPr>
          <p:cNvGrpSpPr>
            <a:grpSpLocks/>
          </p:cNvGrpSpPr>
          <p:nvPr/>
        </p:nvGrpSpPr>
        <p:grpSpPr bwMode="auto">
          <a:xfrm>
            <a:off x="115888" y="1290638"/>
            <a:ext cx="8702675" cy="1069975"/>
            <a:chOff x="73" y="813"/>
            <a:chExt cx="5482" cy="674"/>
          </a:xfrm>
        </p:grpSpPr>
        <p:sp>
          <p:nvSpPr>
            <p:cNvPr id="994308" name="Rectangle 4">
              <a:extLst>
                <a:ext uri="{FF2B5EF4-FFF2-40B4-BE49-F238E27FC236}">
                  <a16:creationId xmlns:a16="http://schemas.microsoft.com/office/drawing/2014/main" id="{67BA6C95-42F6-4DC9-B6B5-3440A7C8A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" y="1207"/>
              <a:ext cx="776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309" name="Rectangle 5">
              <a:extLst>
                <a:ext uri="{FF2B5EF4-FFF2-40B4-BE49-F238E27FC236}">
                  <a16:creationId xmlns:a16="http://schemas.microsoft.com/office/drawing/2014/main" id="{883C2C1E-5791-461B-A1C9-C3445AE83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5" y="1184"/>
              <a:ext cx="840" cy="28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310" name="Rectangle 6">
              <a:extLst>
                <a:ext uri="{FF2B5EF4-FFF2-40B4-BE49-F238E27FC236}">
                  <a16:creationId xmlns:a16="http://schemas.microsoft.com/office/drawing/2014/main" id="{7980872B-3173-4D6F-B35F-3F3D89459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" y="1207"/>
              <a:ext cx="748" cy="2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311" name="Line 7">
              <a:extLst>
                <a:ext uri="{FF2B5EF4-FFF2-40B4-BE49-F238E27FC236}">
                  <a16:creationId xmlns:a16="http://schemas.microsoft.com/office/drawing/2014/main" id="{396579ED-1120-48F3-82D6-1E7414EBE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8" y="1340"/>
              <a:ext cx="343" cy="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312" name="Line 8">
              <a:extLst>
                <a:ext uri="{FF2B5EF4-FFF2-40B4-BE49-F238E27FC236}">
                  <a16:creationId xmlns:a16="http://schemas.microsoft.com/office/drawing/2014/main" id="{A5A77E94-E2D6-4C08-9B47-B248EB30B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9" y="1340"/>
              <a:ext cx="60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313" name="Line 9">
              <a:extLst>
                <a:ext uri="{FF2B5EF4-FFF2-40B4-BE49-F238E27FC236}">
                  <a16:creationId xmlns:a16="http://schemas.microsoft.com/office/drawing/2014/main" id="{172FDD06-2097-4B41-B7BF-691D30179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" y="1347"/>
              <a:ext cx="55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314" name="Rectangle 10">
              <a:extLst>
                <a:ext uri="{FF2B5EF4-FFF2-40B4-BE49-F238E27FC236}">
                  <a16:creationId xmlns:a16="http://schemas.microsoft.com/office/drawing/2014/main" id="{C66CFA45-862B-4BB3-ADF5-D21B88448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1251"/>
              <a:ext cx="55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 sz="1600">
                  <a:ea typeface="굴림" panose="020B0600000101010101" pitchFamily="34" charset="-127"/>
                </a:rPr>
                <a:t>Source </a:t>
              </a:r>
            </a:p>
          </p:txBody>
        </p:sp>
        <p:sp>
          <p:nvSpPr>
            <p:cNvPr id="994315" name="Rectangle 11">
              <a:extLst>
                <a:ext uri="{FF2B5EF4-FFF2-40B4-BE49-F238E27FC236}">
                  <a16:creationId xmlns:a16="http://schemas.microsoft.com/office/drawing/2014/main" id="{A9E919C3-8ED9-4DC4-BF7A-C93923CA1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7" y="1228"/>
              <a:ext cx="7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 sz="1600">
                  <a:ea typeface="굴림" panose="020B0600000101010101" pitchFamily="34" charset="-127"/>
                </a:rPr>
                <a:t>Destination</a:t>
              </a:r>
            </a:p>
          </p:txBody>
        </p:sp>
        <p:sp>
          <p:nvSpPr>
            <p:cNvPr id="994316" name="Rectangle 12">
              <a:extLst>
                <a:ext uri="{FF2B5EF4-FFF2-40B4-BE49-F238E27FC236}">
                  <a16:creationId xmlns:a16="http://schemas.microsoft.com/office/drawing/2014/main" id="{F65CA243-4D08-4553-8F53-1A83849B5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1251"/>
              <a:ext cx="82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 sz="1600">
                  <a:ea typeface="굴림" panose="020B0600000101010101" pitchFamily="34" charset="-127"/>
                </a:rPr>
                <a:t>Regenerator</a:t>
              </a:r>
            </a:p>
          </p:txBody>
        </p:sp>
        <p:sp>
          <p:nvSpPr>
            <p:cNvPr id="994317" name="Line 13">
              <a:extLst>
                <a:ext uri="{FF2B5EF4-FFF2-40B4-BE49-F238E27FC236}">
                  <a16:creationId xmlns:a16="http://schemas.microsoft.com/office/drawing/2014/main" id="{74895F46-9479-4B98-BAD5-4B1D9C0F5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8" y="1063"/>
              <a:ext cx="72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318" name="Rectangle 14">
              <a:extLst>
                <a:ext uri="{FF2B5EF4-FFF2-40B4-BE49-F238E27FC236}">
                  <a16:creationId xmlns:a16="http://schemas.microsoft.com/office/drawing/2014/main" id="{55A0E193-A52F-432F-B0BC-F742DDE8A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813"/>
              <a:ext cx="156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>
                  <a:ea typeface="굴림" panose="020B0600000101010101" pitchFamily="34" charset="-127"/>
                </a:rPr>
                <a:t>Transmission segment</a:t>
              </a:r>
            </a:p>
          </p:txBody>
        </p:sp>
        <p:sp>
          <p:nvSpPr>
            <p:cNvPr id="994319" name="Rectangle 15">
              <a:extLst>
                <a:ext uri="{FF2B5EF4-FFF2-40B4-BE49-F238E27FC236}">
                  <a16:creationId xmlns:a16="http://schemas.microsoft.com/office/drawing/2014/main" id="{E94FE42B-8343-4B54-9D11-56D61B01F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1198"/>
              <a:ext cx="805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320" name="Rectangle 16">
              <a:extLst>
                <a:ext uri="{FF2B5EF4-FFF2-40B4-BE49-F238E27FC236}">
                  <a16:creationId xmlns:a16="http://schemas.microsoft.com/office/drawing/2014/main" id="{A1492655-4841-4C40-8D3A-C9BD55394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242"/>
              <a:ext cx="82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 sz="1600">
                  <a:ea typeface="굴림" panose="020B0600000101010101" pitchFamily="34" charset="-127"/>
                </a:rPr>
                <a:t>Regenerator</a:t>
              </a:r>
            </a:p>
          </p:txBody>
        </p:sp>
        <p:sp>
          <p:nvSpPr>
            <p:cNvPr id="994321" name="Line 17">
              <a:extLst>
                <a:ext uri="{FF2B5EF4-FFF2-40B4-BE49-F238E27FC236}">
                  <a16:creationId xmlns:a16="http://schemas.microsoft.com/office/drawing/2014/main" id="{CEE5AEC4-5F9F-41F9-A637-936FFC573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9" y="1337"/>
              <a:ext cx="335" cy="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322" name="Text Box 18">
              <a:extLst>
                <a:ext uri="{FF2B5EF4-FFF2-40B4-BE49-F238E27FC236}">
                  <a16:creationId xmlns:a16="http://schemas.microsoft.com/office/drawing/2014/main" id="{0A867BEF-8156-4E00-8CA2-EB5BF179A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3" y="1175"/>
              <a:ext cx="3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sz="2400" b="1">
                  <a:ea typeface="굴림" panose="020B0600000101010101" pitchFamily="34" charset="-127"/>
                </a:rPr>
                <a:t>. . 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821" name="Rectangle 45">
            <a:extLst>
              <a:ext uri="{FF2B5EF4-FFF2-40B4-BE49-F238E27FC236}">
                <a16:creationId xmlns:a16="http://schemas.microsoft.com/office/drawing/2014/main" id="{07B6E615-CA24-460F-9C89-5D6CF6AED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Digital Binary Signal</a:t>
            </a:r>
          </a:p>
        </p:txBody>
      </p:sp>
      <p:sp>
        <p:nvSpPr>
          <p:cNvPr id="843819" name="Rectangle 43">
            <a:extLst>
              <a:ext uri="{FF2B5EF4-FFF2-40B4-BE49-F238E27FC236}">
                <a16:creationId xmlns:a16="http://schemas.microsoft.com/office/drawing/2014/main" id="{E83B8987-AB86-406E-9B72-9F302F9C859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398963"/>
            <a:ext cx="8229600" cy="22653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600">
                <a:ea typeface="굴림" panose="020B0600000101010101" pitchFamily="34" charset="-127"/>
              </a:rPr>
              <a:t>For a given communications medium:</a:t>
            </a:r>
          </a:p>
          <a:p>
            <a:r>
              <a:rPr lang="en-US" altLang="ko-KR" sz="2600">
                <a:ea typeface="굴림" panose="020B0600000101010101" pitchFamily="34" charset="-127"/>
              </a:rPr>
              <a:t>How do we increase transmission speed?</a:t>
            </a:r>
          </a:p>
          <a:p>
            <a:r>
              <a:rPr lang="en-US" altLang="ko-KR" sz="2600">
                <a:ea typeface="굴림" panose="020B0600000101010101" pitchFamily="34" charset="-127"/>
              </a:rPr>
              <a:t>How do we achieve reliable communications?</a:t>
            </a:r>
          </a:p>
          <a:p>
            <a:r>
              <a:rPr lang="en-US" altLang="ko-KR" sz="2600">
                <a:ea typeface="굴림" panose="020B0600000101010101" pitchFamily="34" charset="-127"/>
              </a:rPr>
              <a:t>Are there limits to speed and reliability?</a:t>
            </a:r>
          </a:p>
        </p:txBody>
      </p:sp>
      <p:grpSp>
        <p:nvGrpSpPr>
          <p:cNvPr id="843820" name="Group 44">
            <a:extLst>
              <a:ext uri="{FF2B5EF4-FFF2-40B4-BE49-F238E27FC236}">
                <a16:creationId xmlns:a16="http://schemas.microsoft.com/office/drawing/2014/main" id="{CA96ADDC-550B-4BB3-9951-6804BAFDE519}"/>
              </a:ext>
            </a:extLst>
          </p:cNvPr>
          <p:cNvGrpSpPr>
            <a:grpSpLocks/>
          </p:cNvGrpSpPr>
          <p:nvPr/>
        </p:nvGrpSpPr>
        <p:grpSpPr bwMode="auto">
          <a:xfrm>
            <a:off x="889000" y="1570038"/>
            <a:ext cx="7685088" cy="1955800"/>
            <a:chOff x="560" y="989"/>
            <a:chExt cx="4841" cy="1232"/>
          </a:xfrm>
        </p:grpSpPr>
        <p:sp>
          <p:nvSpPr>
            <p:cNvPr id="843779" name="Line 3">
              <a:extLst>
                <a:ext uri="{FF2B5EF4-FFF2-40B4-BE49-F238E27FC236}">
                  <a16:creationId xmlns:a16="http://schemas.microsoft.com/office/drawing/2014/main" id="{93149AF8-646C-42CB-8C3F-97FCFC50F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5" y="1760"/>
              <a:ext cx="45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80" name="Line 4">
              <a:extLst>
                <a:ext uri="{FF2B5EF4-FFF2-40B4-BE49-F238E27FC236}">
                  <a16:creationId xmlns:a16="http://schemas.microsoft.com/office/drawing/2014/main" id="{9B1BDF6E-FF7C-45BB-8FA7-9748AF16E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1" y="1712"/>
              <a:ext cx="0" cy="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81" name="Line 5">
              <a:extLst>
                <a:ext uri="{FF2B5EF4-FFF2-40B4-BE49-F238E27FC236}">
                  <a16:creationId xmlns:a16="http://schemas.microsoft.com/office/drawing/2014/main" id="{2C067DF7-5104-4B01-B5C7-F29D4291B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1704"/>
              <a:ext cx="0" cy="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82" name="Line 6">
              <a:extLst>
                <a:ext uri="{FF2B5EF4-FFF2-40B4-BE49-F238E27FC236}">
                  <a16:creationId xmlns:a16="http://schemas.microsoft.com/office/drawing/2014/main" id="{49612618-23C6-4F65-B70F-618137BF1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3" y="1704"/>
              <a:ext cx="0" cy="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83" name="Line 7">
              <a:extLst>
                <a:ext uri="{FF2B5EF4-FFF2-40B4-BE49-F238E27FC236}">
                  <a16:creationId xmlns:a16="http://schemas.microsoft.com/office/drawing/2014/main" id="{063C2A94-519B-4E7A-A5FC-49E63AEF2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9" y="1704"/>
              <a:ext cx="0" cy="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84" name="Line 8">
              <a:extLst>
                <a:ext uri="{FF2B5EF4-FFF2-40B4-BE49-F238E27FC236}">
                  <a16:creationId xmlns:a16="http://schemas.microsoft.com/office/drawing/2014/main" id="{0A322E15-322B-4AF6-8111-906043280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1704"/>
              <a:ext cx="0" cy="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85" name="Line 9">
              <a:extLst>
                <a:ext uri="{FF2B5EF4-FFF2-40B4-BE49-F238E27FC236}">
                  <a16:creationId xmlns:a16="http://schemas.microsoft.com/office/drawing/2014/main" id="{CD47B3F1-B654-43E2-8D05-57DB9DD75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1704"/>
              <a:ext cx="0" cy="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86" name="Line 10">
              <a:extLst>
                <a:ext uri="{FF2B5EF4-FFF2-40B4-BE49-F238E27FC236}">
                  <a16:creationId xmlns:a16="http://schemas.microsoft.com/office/drawing/2014/main" id="{9BCCA3FF-21FF-4C3F-AD55-731D26156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7" y="1704"/>
              <a:ext cx="0" cy="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87" name="Line 11">
              <a:extLst>
                <a:ext uri="{FF2B5EF4-FFF2-40B4-BE49-F238E27FC236}">
                  <a16:creationId xmlns:a16="http://schemas.microsoft.com/office/drawing/2014/main" id="{4635913A-046D-499E-9F99-412756957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1" y="1384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88" name="Line 12">
              <a:extLst>
                <a:ext uri="{FF2B5EF4-FFF2-40B4-BE49-F238E27FC236}">
                  <a16:creationId xmlns:a16="http://schemas.microsoft.com/office/drawing/2014/main" id="{6C40682A-2A5F-4D33-8A6C-104625B827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7" y="1376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89" name="Line 13">
              <a:extLst>
                <a:ext uri="{FF2B5EF4-FFF2-40B4-BE49-F238E27FC236}">
                  <a16:creationId xmlns:a16="http://schemas.microsoft.com/office/drawing/2014/main" id="{274E6CD6-5D22-4372-A4B9-4AE7796C9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1392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90" name="Line 14">
              <a:extLst>
                <a:ext uri="{FF2B5EF4-FFF2-40B4-BE49-F238E27FC236}">
                  <a16:creationId xmlns:a16="http://schemas.microsoft.com/office/drawing/2014/main" id="{FC80D97B-C337-456F-BEA5-C914E7EAFF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7" y="1760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91" name="Line 15">
              <a:extLst>
                <a:ext uri="{FF2B5EF4-FFF2-40B4-BE49-F238E27FC236}">
                  <a16:creationId xmlns:a16="http://schemas.microsoft.com/office/drawing/2014/main" id="{60A6F659-B389-4E7D-8DF6-E7E8BC15E2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3" y="1760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92" name="Line 16">
              <a:extLst>
                <a:ext uri="{FF2B5EF4-FFF2-40B4-BE49-F238E27FC236}">
                  <a16:creationId xmlns:a16="http://schemas.microsoft.com/office/drawing/2014/main" id="{B2A4A115-C766-4C64-8CE2-5E7C81E99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5" y="2120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93" name="Line 17">
              <a:extLst>
                <a:ext uri="{FF2B5EF4-FFF2-40B4-BE49-F238E27FC236}">
                  <a16:creationId xmlns:a16="http://schemas.microsoft.com/office/drawing/2014/main" id="{6049BA6A-33F4-42DE-9D82-A42C6C059F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3" y="1392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94" name="Line 18">
              <a:extLst>
                <a:ext uri="{FF2B5EF4-FFF2-40B4-BE49-F238E27FC236}">
                  <a16:creationId xmlns:a16="http://schemas.microsoft.com/office/drawing/2014/main" id="{71BF0338-3503-4F6C-8FF8-C4BD4883B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5" y="1400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95" name="Line 19">
              <a:extLst>
                <a:ext uri="{FF2B5EF4-FFF2-40B4-BE49-F238E27FC236}">
                  <a16:creationId xmlns:a16="http://schemas.microsoft.com/office/drawing/2014/main" id="{843BE8C7-4443-4CA1-9BB2-314F51824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1" y="1760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96" name="Line 20">
              <a:extLst>
                <a:ext uri="{FF2B5EF4-FFF2-40B4-BE49-F238E27FC236}">
                  <a16:creationId xmlns:a16="http://schemas.microsoft.com/office/drawing/2014/main" id="{3EE4C486-B8B1-4378-8F24-706F310E1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" y="1408"/>
              <a:ext cx="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97" name="Line 21">
              <a:extLst>
                <a:ext uri="{FF2B5EF4-FFF2-40B4-BE49-F238E27FC236}">
                  <a16:creationId xmlns:a16="http://schemas.microsoft.com/office/drawing/2014/main" id="{32797A5E-1F22-414B-88A1-2C1A953EF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5" y="1760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98" name="Line 22">
              <a:extLst>
                <a:ext uri="{FF2B5EF4-FFF2-40B4-BE49-F238E27FC236}">
                  <a16:creationId xmlns:a16="http://schemas.microsoft.com/office/drawing/2014/main" id="{273CC2E4-4BA0-4703-AF1B-044B911DF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3" y="2120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99" name="Line 23">
              <a:extLst>
                <a:ext uri="{FF2B5EF4-FFF2-40B4-BE49-F238E27FC236}">
                  <a16:creationId xmlns:a16="http://schemas.microsoft.com/office/drawing/2014/main" id="{0AB3C069-98DB-405B-895E-9B8D5ABEE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140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800" name="Line 24">
              <a:extLst>
                <a:ext uri="{FF2B5EF4-FFF2-40B4-BE49-F238E27FC236}">
                  <a16:creationId xmlns:a16="http://schemas.microsoft.com/office/drawing/2014/main" id="{089EB156-FDB6-4025-9012-17C0DF4AE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1" y="1400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801" name="Line 25">
              <a:extLst>
                <a:ext uri="{FF2B5EF4-FFF2-40B4-BE49-F238E27FC236}">
                  <a16:creationId xmlns:a16="http://schemas.microsoft.com/office/drawing/2014/main" id="{24DC7D68-E4A3-44EA-9002-CEB2C60DF4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7" y="1406"/>
              <a:ext cx="0" cy="3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802" name="Rectangle 26">
              <a:extLst>
                <a:ext uri="{FF2B5EF4-FFF2-40B4-BE49-F238E27FC236}">
                  <a16:creationId xmlns:a16="http://schemas.microsoft.com/office/drawing/2014/main" id="{CB07FCE8-2D0F-47F9-9D31-BE09EE691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1191"/>
              <a:ext cx="35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 sz="2400">
                  <a:ea typeface="굴림" panose="020B0600000101010101" pitchFamily="34" charset="-127"/>
                </a:rPr>
                <a:t>+</a:t>
              </a:r>
              <a:r>
                <a:rPr lang="en-US" altLang="ko-KR" sz="2400" i="1">
                  <a:ea typeface="굴림" panose="020B0600000101010101" pitchFamily="34" charset="-127"/>
                </a:rPr>
                <a:t>A</a:t>
              </a:r>
            </a:p>
          </p:txBody>
        </p:sp>
        <p:sp>
          <p:nvSpPr>
            <p:cNvPr id="843803" name="Rectangle 27">
              <a:extLst>
                <a:ext uri="{FF2B5EF4-FFF2-40B4-BE49-F238E27FC236}">
                  <a16:creationId xmlns:a16="http://schemas.microsoft.com/office/drawing/2014/main" id="{C0EEB182-7F5D-4307-A453-A0DE983E9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" y="1935"/>
              <a:ext cx="30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 sz="2400">
                  <a:ea typeface="굴림" panose="020B0600000101010101" pitchFamily="34" charset="-127"/>
                </a:rPr>
                <a:t>-</a:t>
              </a:r>
              <a:r>
                <a:rPr lang="en-US" altLang="ko-KR" sz="2400" i="1">
                  <a:ea typeface="굴림" panose="020B0600000101010101" pitchFamily="34" charset="-127"/>
                </a:rPr>
                <a:t>A</a:t>
              </a:r>
            </a:p>
          </p:txBody>
        </p:sp>
        <p:sp>
          <p:nvSpPr>
            <p:cNvPr id="843804" name="Rectangle 28">
              <a:extLst>
                <a:ext uri="{FF2B5EF4-FFF2-40B4-BE49-F238E27FC236}">
                  <a16:creationId xmlns:a16="http://schemas.microsoft.com/office/drawing/2014/main" id="{D0360632-771D-4EC2-9455-0A55B974E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1750"/>
              <a:ext cx="1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843805" name="Rectangle 29">
              <a:extLst>
                <a:ext uri="{FF2B5EF4-FFF2-40B4-BE49-F238E27FC236}">
                  <a16:creationId xmlns:a16="http://schemas.microsoft.com/office/drawing/2014/main" id="{BE907EAD-503D-495A-A8FA-2C4DABA1A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1746"/>
              <a:ext cx="2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 i="1">
                  <a:ea typeface="굴림" panose="020B0600000101010101" pitchFamily="34" charset="-127"/>
                </a:rPr>
                <a:t>T</a:t>
              </a:r>
            </a:p>
          </p:txBody>
        </p:sp>
        <p:sp>
          <p:nvSpPr>
            <p:cNvPr id="843806" name="Rectangle 30">
              <a:extLst>
                <a:ext uri="{FF2B5EF4-FFF2-40B4-BE49-F238E27FC236}">
                  <a16:creationId xmlns:a16="http://schemas.microsoft.com/office/drawing/2014/main" id="{D9162B27-CAE2-4834-BC16-A7F67694C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" y="1754"/>
              <a:ext cx="28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>
                  <a:ea typeface="굴림" panose="020B0600000101010101" pitchFamily="34" charset="-127"/>
                </a:rPr>
                <a:t>2</a:t>
              </a:r>
              <a:r>
                <a:rPr lang="en-US" altLang="ko-KR" i="1">
                  <a:ea typeface="굴림" panose="020B0600000101010101" pitchFamily="34" charset="-127"/>
                </a:rPr>
                <a:t>T</a:t>
              </a:r>
            </a:p>
          </p:txBody>
        </p:sp>
        <p:sp>
          <p:nvSpPr>
            <p:cNvPr id="843807" name="Rectangle 31">
              <a:extLst>
                <a:ext uri="{FF2B5EF4-FFF2-40B4-BE49-F238E27FC236}">
                  <a16:creationId xmlns:a16="http://schemas.microsoft.com/office/drawing/2014/main" id="{7A7E6708-636B-4952-A708-B4713D100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778"/>
              <a:ext cx="28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>
                  <a:ea typeface="굴림" panose="020B0600000101010101" pitchFamily="34" charset="-127"/>
                </a:rPr>
                <a:t>3</a:t>
              </a:r>
              <a:r>
                <a:rPr lang="en-US" altLang="ko-KR" i="1">
                  <a:ea typeface="굴림" panose="020B0600000101010101" pitchFamily="34" charset="-127"/>
                </a:rPr>
                <a:t>T</a:t>
              </a:r>
            </a:p>
          </p:txBody>
        </p:sp>
        <p:sp>
          <p:nvSpPr>
            <p:cNvPr id="843808" name="Rectangle 32">
              <a:extLst>
                <a:ext uri="{FF2B5EF4-FFF2-40B4-BE49-F238E27FC236}">
                  <a16:creationId xmlns:a16="http://schemas.microsoft.com/office/drawing/2014/main" id="{347D04C1-6E20-498A-A15A-67B6D8D2F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754"/>
              <a:ext cx="28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>
                  <a:ea typeface="굴림" panose="020B0600000101010101" pitchFamily="34" charset="-127"/>
                </a:rPr>
                <a:t>4</a:t>
              </a:r>
              <a:r>
                <a:rPr lang="en-US" altLang="ko-KR" i="1">
                  <a:ea typeface="굴림" panose="020B0600000101010101" pitchFamily="34" charset="-127"/>
                </a:rPr>
                <a:t>T</a:t>
              </a:r>
            </a:p>
          </p:txBody>
        </p:sp>
        <p:sp>
          <p:nvSpPr>
            <p:cNvPr id="843809" name="Rectangle 33">
              <a:extLst>
                <a:ext uri="{FF2B5EF4-FFF2-40B4-BE49-F238E27FC236}">
                  <a16:creationId xmlns:a16="http://schemas.microsoft.com/office/drawing/2014/main" id="{9805C357-BF5C-4EF4-8F55-C4B6EC92C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" y="1754"/>
              <a:ext cx="28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>
                  <a:ea typeface="굴림" panose="020B0600000101010101" pitchFamily="34" charset="-127"/>
                </a:rPr>
                <a:t>5</a:t>
              </a:r>
              <a:r>
                <a:rPr lang="en-US" altLang="ko-KR" i="1">
                  <a:ea typeface="굴림" panose="020B0600000101010101" pitchFamily="34" charset="-127"/>
                </a:rPr>
                <a:t>T</a:t>
              </a:r>
            </a:p>
          </p:txBody>
        </p:sp>
        <p:sp>
          <p:nvSpPr>
            <p:cNvPr id="843810" name="Rectangle 34">
              <a:extLst>
                <a:ext uri="{FF2B5EF4-FFF2-40B4-BE49-F238E27FC236}">
                  <a16:creationId xmlns:a16="http://schemas.microsoft.com/office/drawing/2014/main" id="{FB474141-CD6A-4557-9BE2-AAAF4236B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" y="1770"/>
              <a:ext cx="28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>
                  <a:ea typeface="굴림" panose="020B0600000101010101" pitchFamily="34" charset="-127"/>
                </a:rPr>
                <a:t>6</a:t>
              </a:r>
              <a:r>
                <a:rPr lang="en-US" altLang="ko-KR" i="1">
                  <a:ea typeface="굴림" panose="020B0600000101010101" pitchFamily="34" charset="-127"/>
                </a:rPr>
                <a:t>T</a:t>
              </a:r>
            </a:p>
          </p:txBody>
        </p:sp>
        <p:sp>
          <p:nvSpPr>
            <p:cNvPr id="843811" name="Rectangle 35">
              <a:extLst>
                <a:ext uri="{FF2B5EF4-FFF2-40B4-BE49-F238E27FC236}">
                  <a16:creationId xmlns:a16="http://schemas.microsoft.com/office/drawing/2014/main" id="{C8D5FDD1-B301-4FF7-9F51-C8632D25F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989"/>
              <a:ext cx="22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 sz="2400"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843812" name="Rectangle 36">
              <a:extLst>
                <a:ext uri="{FF2B5EF4-FFF2-40B4-BE49-F238E27FC236}">
                  <a16:creationId xmlns:a16="http://schemas.microsoft.com/office/drawing/2014/main" id="{5BBC818E-B5C8-4BCC-9863-8BE8103BD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989"/>
              <a:ext cx="22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 sz="2400"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843813" name="Rectangle 37">
              <a:extLst>
                <a:ext uri="{FF2B5EF4-FFF2-40B4-BE49-F238E27FC236}">
                  <a16:creationId xmlns:a16="http://schemas.microsoft.com/office/drawing/2014/main" id="{D7148F15-E32C-4BC3-8250-BE36F53A2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989"/>
              <a:ext cx="22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 sz="2400"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843814" name="Rectangle 38">
              <a:extLst>
                <a:ext uri="{FF2B5EF4-FFF2-40B4-BE49-F238E27FC236}">
                  <a16:creationId xmlns:a16="http://schemas.microsoft.com/office/drawing/2014/main" id="{A5EB7744-3BBB-4E68-8834-3295DD454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989"/>
              <a:ext cx="22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 sz="2400"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843815" name="Rectangle 39">
              <a:extLst>
                <a:ext uri="{FF2B5EF4-FFF2-40B4-BE49-F238E27FC236}">
                  <a16:creationId xmlns:a16="http://schemas.microsoft.com/office/drawing/2014/main" id="{3D55AC8B-E0EB-4B00-B20E-1A8B6C9E8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89"/>
              <a:ext cx="22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 sz="2400"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843816" name="Rectangle 40">
              <a:extLst>
                <a:ext uri="{FF2B5EF4-FFF2-40B4-BE49-F238E27FC236}">
                  <a16:creationId xmlns:a16="http://schemas.microsoft.com/office/drawing/2014/main" id="{2DA17927-1BF0-46B2-B2B6-01C9D2A9B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989"/>
              <a:ext cx="22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ko-KR" sz="2400">
                  <a:ea typeface="굴림" panose="020B0600000101010101" pitchFamily="34" charset="-127"/>
                </a:rPr>
                <a:t>0</a:t>
              </a:r>
            </a:p>
          </p:txBody>
        </p:sp>
      </p:grpSp>
      <p:sp>
        <p:nvSpPr>
          <p:cNvPr id="843817" name="Text Box 41">
            <a:extLst>
              <a:ext uri="{FF2B5EF4-FFF2-40B4-BE49-F238E27FC236}">
                <a16:creationId xmlns:a16="http://schemas.microsoft.com/office/drawing/2014/main" id="{2836581D-5062-437B-80C9-FF247EA12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3746500"/>
            <a:ext cx="442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800" i="1">
                <a:ea typeface="굴림" panose="020B0600000101010101" pitchFamily="34" charset="-127"/>
              </a:rPr>
              <a:t>Bit rate = 1  bit / T seconds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3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3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3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3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3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3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3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3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81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32" name="Rectangle 32">
            <a:extLst>
              <a:ext uri="{FF2B5EF4-FFF2-40B4-BE49-F238E27FC236}">
                <a16:creationId xmlns:a16="http://schemas.microsoft.com/office/drawing/2014/main" id="{FDFD85F6-5523-4D1B-9B9F-66B826EAB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Pulse Transmission Rate</a:t>
            </a:r>
          </a:p>
        </p:txBody>
      </p:sp>
      <p:sp>
        <p:nvSpPr>
          <p:cNvPr id="844803" name="Rectangle 3">
            <a:extLst>
              <a:ext uri="{FF2B5EF4-FFF2-40B4-BE49-F238E27FC236}">
                <a16:creationId xmlns:a16="http://schemas.microsoft.com/office/drawing/2014/main" id="{D1020A9F-4736-461A-948E-007D3DEE2E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4825" y="1268413"/>
            <a:ext cx="8153400" cy="8858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ko-KR" sz="2600">
                <a:ea typeface="굴림" panose="020B0600000101010101" pitchFamily="34" charset="-127"/>
              </a:rPr>
              <a:t>Objective:  Maximize pulse rate through a channel, that is, make </a:t>
            </a:r>
            <a:r>
              <a:rPr lang="en-US" altLang="ko-KR" sz="2600" i="1">
                <a:ea typeface="굴림" panose="020B0600000101010101" pitchFamily="34" charset="-127"/>
              </a:rPr>
              <a:t>T</a:t>
            </a:r>
            <a:r>
              <a:rPr lang="en-US" altLang="ko-KR" sz="2600">
                <a:ea typeface="굴림" panose="020B0600000101010101" pitchFamily="34" charset="-127"/>
              </a:rPr>
              <a:t> as small as possible</a:t>
            </a:r>
          </a:p>
        </p:txBody>
      </p:sp>
      <p:sp>
        <p:nvSpPr>
          <p:cNvPr id="844804" name="Rectangle 4">
            <a:extLst>
              <a:ext uri="{FF2B5EF4-FFF2-40B4-BE49-F238E27FC236}">
                <a16:creationId xmlns:a16="http://schemas.microsoft.com/office/drawing/2014/main" id="{471A7DFF-1B74-4401-9740-FEEE59989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00" y="2667000"/>
            <a:ext cx="1358900" cy="800100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05" name="Rectangle 5">
            <a:extLst>
              <a:ext uri="{FF2B5EF4-FFF2-40B4-BE49-F238E27FC236}">
                <a16:creationId xmlns:a16="http://schemas.microsoft.com/office/drawing/2014/main" id="{0167534F-4087-472A-B72F-5AC16DD51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2843213"/>
            <a:ext cx="112871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ko-KR" sz="2000">
                <a:ea typeface="굴림" panose="020B0600000101010101" pitchFamily="34" charset="-127"/>
              </a:rPr>
              <a:t>Channel</a:t>
            </a:r>
          </a:p>
        </p:txBody>
      </p:sp>
      <p:sp>
        <p:nvSpPr>
          <p:cNvPr id="844806" name="Line 6">
            <a:extLst>
              <a:ext uri="{FF2B5EF4-FFF2-40B4-BE49-F238E27FC236}">
                <a16:creationId xmlns:a16="http://schemas.microsoft.com/office/drawing/2014/main" id="{D307855B-6BA5-492F-9C39-787190F48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3086100"/>
            <a:ext cx="495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07" name="Line 7">
            <a:extLst>
              <a:ext uri="{FF2B5EF4-FFF2-40B4-BE49-F238E27FC236}">
                <a16:creationId xmlns:a16="http://schemas.microsoft.com/office/drawing/2014/main" id="{9FBA874E-D6A4-4780-893F-6B9F176E1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1200" y="3048000"/>
            <a:ext cx="469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08" name="Line 8">
            <a:extLst>
              <a:ext uri="{FF2B5EF4-FFF2-40B4-BE49-F238E27FC236}">
                <a16:creationId xmlns:a16="http://schemas.microsoft.com/office/drawing/2014/main" id="{B953BF7F-80E4-45BE-A1EC-8DCAEDB95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000" y="3289300"/>
            <a:ext cx="134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09" name="Rectangle 9">
            <a:extLst>
              <a:ext uri="{FF2B5EF4-FFF2-40B4-BE49-F238E27FC236}">
                <a16:creationId xmlns:a16="http://schemas.microsoft.com/office/drawing/2014/main" id="{6408AC66-A744-4BCA-8363-32DCF556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3313113"/>
            <a:ext cx="250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ko-KR" sz="2000" i="1">
                <a:ea typeface="굴림" panose="020B0600000101010101" pitchFamily="34" charset="-127"/>
              </a:rPr>
              <a:t>t</a:t>
            </a:r>
          </a:p>
        </p:txBody>
      </p:sp>
      <p:sp>
        <p:nvSpPr>
          <p:cNvPr id="844810" name="Rectangle 10">
            <a:extLst>
              <a:ext uri="{FF2B5EF4-FFF2-40B4-BE49-F238E27FC236}">
                <a16:creationId xmlns:a16="http://schemas.microsoft.com/office/drawing/2014/main" id="{A9B6093F-5F9C-4C2D-8797-279B65207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8" y="2549525"/>
            <a:ext cx="180975" cy="736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11" name="Line 11">
            <a:extLst>
              <a:ext uri="{FF2B5EF4-FFF2-40B4-BE49-F238E27FC236}">
                <a16:creationId xmlns:a16="http://schemas.microsoft.com/office/drawing/2014/main" id="{3D6EB5C1-2C4B-43CA-A69E-14DD4033F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27400"/>
            <a:ext cx="161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12" name="Rectangle 12">
            <a:extLst>
              <a:ext uri="{FF2B5EF4-FFF2-40B4-BE49-F238E27FC236}">
                <a16:creationId xmlns:a16="http://schemas.microsoft.com/office/drawing/2014/main" id="{F85FC143-C696-459E-8A3D-AE491CD6E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713" y="3402013"/>
            <a:ext cx="250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ko-KR" sz="2000" i="1">
                <a:ea typeface="굴림" panose="020B0600000101010101" pitchFamily="34" charset="-127"/>
              </a:rPr>
              <a:t>t</a:t>
            </a:r>
          </a:p>
        </p:txBody>
      </p:sp>
      <p:sp>
        <p:nvSpPr>
          <p:cNvPr id="844819" name="Rectangle 19">
            <a:extLst>
              <a:ext uri="{FF2B5EF4-FFF2-40B4-BE49-F238E27FC236}">
                <a16:creationId xmlns:a16="http://schemas.microsoft.com/office/drawing/2014/main" id="{8A05EACE-985D-4554-BAFC-6C74499D1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013200"/>
            <a:ext cx="7632700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4538" indent="-287338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6175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sz="2600">
                <a:ea typeface="굴림" panose="020B0600000101010101" pitchFamily="34" charset="-127"/>
              </a:rPr>
              <a:t>If input is a narrow pulse, then typical output is a spread-out pulse with ringing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sz="2600">
                <a:ea typeface="굴림" panose="020B0600000101010101" pitchFamily="34" charset="-127"/>
              </a:rPr>
              <a:t>Question:  How frequently can these pulses be transmitted without interfering with each other?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ko-KR" sz="2600">
                <a:ea typeface="굴림" panose="020B0600000101010101" pitchFamily="34" charset="-127"/>
              </a:rPr>
              <a:t>Answer:   </a:t>
            </a:r>
            <a:r>
              <a:rPr lang="en-US" altLang="ko-KR" sz="2600">
                <a:solidFill>
                  <a:srgbClr val="FF3300"/>
                </a:solidFill>
                <a:ea typeface="굴림" panose="020B0600000101010101" pitchFamily="34" charset="-127"/>
              </a:rPr>
              <a:t>2 x </a:t>
            </a:r>
            <a:r>
              <a:rPr lang="en-US" altLang="ko-KR" sz="2600" i="1">
                <a:solidFill>
                  <a:srgbClr val="FF3300"/>
                </a:solidFill>
                <a:ea typeface="굴림" panose="020B0600000101010101" pitchFamily="34" charset="-127"/>
              </a:rPr>
              <a:t>W</a:t>
            </a:r>
            <a:r>
              <a:rPr lang="en-US" altLang="ko-KR" sz="2600" i="1" baseline="-25000">
                <a:solidFill>
                  <a:srgbClr val="FF3300"/>
                </a:solidFill>
                <a:ea typeface="굴림" panose="020B0600000101010101" pitchFamily="34" charset="-127"/>
              </a:rPr>
              <a:t>c</a:t>
            </a:r>
            <a:r>
              <a:rPr lang="en-US" altLang="ko-KR" sz="2600">
                <a:solidFill>
                  <a:srgbClr val="FF3300"/>
                </a:solidFill>
                <a:ea typeface="굴림" panose="020B0600000101010101" pitchFamily="34" charset="-127"/>
              </a:rPr>
              <a:t> pulses/second</a:t>
            </a:r>
            <a:r>
              <a:rPr lang="en-US" altLang="ko-KR" sz="2600">
                <a:ea typeface="굴림" panose="020B0600000101010101" pitchFamily="34" charset="-127"/>
              </a:rPr>
              <a:t>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2600">
                <a:ea typeface="굴림" panose="020B0600000101010101" pitchFamily="34" charset="-127"/>
              </a:rPr>
              <a:t>where </a:t>
            </a:r>
            <a:r>
              <a:rPr lang="en-US" altLang="ko-KR" sz="2600" i="1">
                <a:ea typeface="굴림" panose="020B0600000101010101" pitchFamily="34" charset="-127"/>
              </a:rPr>
              <a:t>W</a:t>
            </a:r>
            <a:r>
              <a:rPr lang="en-US" altLang="ko-KR" sz="2600" i="1" baseline="-25000">
                <a:ea typeface="굴림" panose="020B0600000101010101" pitchFamily="34" charset="-127"/>
              </a:rPr>
              <a:t>c</a:t>
            </a:r>
            <a:r>
              <a:rPr lang="en-US" altLang="ko-KR" sz="2600">
                <a:ea typeface="굴림" panose="020B0600000101010101" pitchFamily="34" charset="-127"/>
              </a:rPr>
              <a:t> is the bandwidth of the channel</a:t>
            </a:r>
          </a:p>
        </p:txBody>
      </p:sp>
      <p:sp>
        <p:nvSpPr>
          <p:cNvPr id="844821" name="Text Box 21">
            <a:extLst>
              <a:ext uri="{FF2B5EF4-FFF2-40B4-BE49-F238E27FC236}">
                <a16:creationId xmlns:a16="http://schemas.microsoft.com/office/drawing/2014/main" id="{53565AB9-A29C-4DF0-9E2F-C31FB794C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33337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i="1">
                <a:ea typeface="굴림" panose="020B0600000101010101" pitchFamily="34" charset="-127"/>
              </a:rPr>
              <a:t>T</a:t>
            </a:r>
          </a:p>
        </p:txBody>
      </p:sp>
      <p:sp>
        <p:nvSpPr>
          <p:cNvPr id="844822" name="Line 22">
            <a:extLst>
              <a:ext uri="{FF2B5EF4-FFF2-40B4-BE49-F238E27FC236}">
                <a16:creationId xmlns:a16="http://schemas.microsoft.com/office/drawing/2014/main" id="{C84663B0-27EB-4B47-92B6-923991BF31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3500438"/>
            <a:ext cx="147638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4823" name="Line 23">
            <a:extLst>
              <a:ext uri="{FF2B5EF4-FFF2-40B4-BE49-F238E27FC236}">
                <a16:creationId xmlns:a16="http://schemas.microsoft.com/office/drawing/2014/main" id="{2F37A3BB-BC63-4BC4-BAF4-E588C5778E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9988" y="3497263"/>
            <a:ext cx="147637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4824" name="Line 24">
            <a:extLst>
              <a:ext uri="{FF2B5EF4-FFF2-40B4-BE49-F238E27FC236}">
                <a16:creationId xmlns:a16="http://schemas.microsoft.com/office/drawing/2014/main" id="{841D21D6-B1E2-46CA-8CE7-A03313BC0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949325" y="3278188"/>
            <a:ext cx="11113" cy="3540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4825" name="Line 25">
            <a:extLst>
              <a:ext uri="{FF2B5EF4-FFF2-40B4-BE49-F238E27FC236}">
                <a16:creationId xmlns:a16="http://schemas.microsoft.com/office/drawing/2014/main" id="{FC7610F0-E350-4002-8487-C28D583E0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5063" y="3297238"/>
            <a:ext cx="11112" cy="3540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4826" name="Freeform 26">
            <a:extLst>
              <a:ext uri="{FF2B5EF4-FFF2-40B4-BE49-F238E27FC236}">
                <a16:creationId xmlns:a16="http://schemas.microsoft.com/office/drawing/2014/main" id="{5FE379BD-AABA-4FB7-ABB3-2B7CA633C258}"/>
              </a:ext>
            </a:extLst>
          </p:cNvPr>
          <p:cNvSpPr>
            <a:spLocks/>
          </p:cNvSpPr>
          <p:nvPr/>
        </p:nvSpPr>
        <p:spPr bwMode="auto">
          <a:xfrm>
            <a:off x="5886450" y="2455863"/>
            <a:ext cx="787400" cy="1033462"/>
          </a:xfrm>
          <a:custGeom>
            <a:avLst/>
            <a:gdLst>
              <a:gd name="T0" fmla="*/ 0 w 403"/>
              <a:gd name="T1" fmla="*/ 548 h 651"/>
              <a:gd name="T2" fmla="*/ 50 w 403"/>
              <a:gd name="T3" fmla="*/ 620 h 651"/>
              <a:gd name="T4" fmla="*/ 108 w 403"/>
              <a:gd name="T5" fmla="*/ 548 h 651"/>
              <a:gd name="T6" fmla="*/ 187 w 403"/>
              <a:gd name="T7" fmla="*/ 1 h 651"/>
              <a:gd name="T8" fmla="*/ 274 w 403"/>
              <a:gd name="T9" fmla="*/ 555 h 651"/>
              <a:gd name="T10" fmla="*/ 403 w 403"/>
              <a:gd name="T11" fmla="*/ 548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3" h="651">
                <a:moveTo>
                  <a:pt x="0" y="548"/>
                </a:moveTo>
                <a:cubicBezTo>
                  <a:pt x="16" y="584"/>
                  <a:pt x="32" y="620"/>
                  <a:pt x="50" y="620"/>
                </a:cubicBezTo>
                <a:cubicBezTo>
                  <a:pt x="68" y="620"/>
                  <a:pt x="85" y="651"/>
                  <a:pt x="108" y="548"/>
                </a:cubicBezTo>
                <a:cubicBezTo>
                  <a:pt x="131" y="445"/>
                  <a:pt x="159" y="0"/>
                  <a:pt x="187" y="1"/>
                </a:cubicBezTo>
                <a:cubicBezTo>
                  <a:pt x="215" y="2"/>
                  <a:pt x="238" y="464"/>
                  <a:pt x="274" y="555"/>
                </a:cubicBezTo>
                <a:cubicBezTo>
                  <a:pt x="310" y="646"/>
                  <a:pt x="382" y="549"/>
                  <a:pt x="403" y="54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>
            <a:extLst>
              <a:ext uri="{FF2B5EF4-FFF2-40B4-BE49-F238E27FC236}">
                <a16:creationId xmlns:a16="http://schemas.microsoft.com/office/drawing/2014/main" id="{C223378D-3031-4B1F-99D2-B5BF9C621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Multilevel Pulse Transmission</a:t>
            </a:r>
          </a:p>
        </p:txBody>
      </p:sp>
      <p:sp>
        <p:nvSpPr>
          <p:cNvPr id="998403" name="Rectangle 3">
            <a:extLst>
              <a:ext uri="{FF2B5EF4-FFF2-40B4-BE49-F238E27FC236}">
                <a16:creationId xmlns:a16="http://schemas.microsoft.com/office/drawing/2014/main" id="{42DA47A9-BFA9-41ED-B560-481CBB004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70900" cy="5118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600">
                <a:ea typeface="굴림" panose="020B0600000101010101" pitchFamily="34" charset="-127"/>
              </a:rPr>
              <a:t>Assume channel of bandwidth </a:t>
            </a:r>
            <a:r>
              <a:rPr lang="en-US" altLang="ko-KR" sz="2600" i="1">
                <a:ea typeface="굴림" panose="020B0600000101010101" pitchFamily="34" charset="-127"/>
              </a:rPr>
              <a:t>W</a:t>
            </a:r>
            <a:r>
              <a:rPr lang="en-US" altLang="ko-KR" sz="2600" i="1" baseline="-25000">
                <a:ea typeface="굴림" panose="020B0600000101010101" pitchFamily="34" charset="-127"/>
              </a:rPr>
              <a:t>c</a:t>
            </a:r>
            <a:r>
              <a:rPr lang="en-US" altLang="ko-KR" sz="2600">
                <a:ea typeface="굴림" panose="020B0600000101010101" pitchFamily="34" charset="-127"/>
              </a:rPr>
              <a:t>, and transmit 2 </a:t>
            </a:r>
            <a:r>
              <a:rPr lang="en-US" altLang="ko-KR" sz="2600" i="1">
                <a:ea typeface="굴림" panose="020B0600000101010101" pitchFamily="34" charset="-127"/>
              </a:rPr>
              <a:t>W</a:t>
            </a:r>
            <a:r>
              <a:rPr lang="en-US" altLang="ko-KR" sz="2600" i="1" baseline="-25000">
                <a:ea typeface="굴림" panose="020B0600000101010101" pitchFamily="34" charset="-127"/>
              </a:rPr>
              <a:t>c</a:t>
            </a:r>
            <a:r>
              <a:rPr lang="en-US" altLang="ko-KR" sz="2600">
                <a:ea typeface="굴림" panose="020B0600000101010101" pitchFamily="34" charset="-127"/>
              </a:rPr>
              <a:t> pulses/sec (without interference)</a:t>
            </a:r>
          </a:p>
          <a:p>
            <a:pPr>
              <a:lnSpc>
                <a:spcPct val="90000"/>
              </a:lnSpc>
            </a:pPr>
            <a:r>
              <a:rPr lang="en-US" altLang="ko-KR" sz="2600">
                <a:ea typeface="굴림" panose="020B0600000101010101" pitchFamily="34" charset="-127"/>
              </a:rPr>
              <a:t>If pulses amplitudes are either -</a:t>
            </a:r>
            <a:r>
              <a:rPr lang="en-US" altLang="ko-KR" sz="2600" i="1">
                <a:ea typeface="굴림" panose="020B0600000101010101" pitchFamily="34" charset="-127"/>
              </a:rPr>
              <a:t>A</a:t>
            </a:r>
            <a:r>
              <a:rPr lang="en-US" altLang="ko-KR" sz="2600">
                <a:ea typeface="굴림" panose="020B0600000101010101" pitchFamily="34" charset="-127"/>
              </a:rPr>
              <a:t> or +</a:t>
            </a:r>
            <a:r>
              <a:rPr lang="en-US" altLang="ko-KR" sz="2600" i="1">
                <a:ea typeface="굴림" panose="020B0600000101010101" pitchFamily="34" charset="-127"/>
              </a:rPr>
              <a:t>A</a:t>
            </a:r>
            <a:r>
              <a:rPr lang="en-US" altLang="ko-KR" sz="2600">
                <a:ea typeface="굴림" panose="020B0600000101010101" pitchFamily="34" charset="-127"/>
              </a:rPr>
              <a:t>, then each pulse conveys 1 bit, so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600">
                <a:ea typeface="굴림" panose="020B0600000101010101" pitchFamily="34" charset="-127"/>
              </a:rPr>
              <a:t>	</a:t>
            </a:r>
            <a:r>
              <a:rPr lang="en-US" altLang="ko-KR" sz="2600" b="1">
                <a:ea typeface="굴림" panose="020B0600000101010101" pitchFamily="34" charset="-127"/>
              </a:rPr>
              <a:t>Bit Rate = 1 bit/pulse x 2</a:t>
            </a:r>
            <a:r>
              <a:rPr lang="en-US" altLang="ko-KR" sz="2600" b="1" i="1">
                <a:ea typeface="굴림" panose="020B0600000101010101" pitchFamily="34" charset="-127"/>
              </a:rPr>
              <a:t>W</a:t>
            </a:r>
            <a:r>
              <a:rPr lang="en-US" altLang="ko-KR" sz="2600" b="1" i="1" baseline="-25000">
                <a:ea typeface="굴림" panose="020B0600000101010101" pitchFamily="34" charset="-127"/>
              </a:rPr>
              <a:t>c</a:t>
            </a:r>
            <a:r>
              <a:rPr lang="en-US" altLang="ko-KR" sz="2600" b="1">
                <a:ea typeface="굴림" panose="020B0600000101010101" pitchFamily="34" charset="-127"/>
              </a:rPr>
              <a:t> pulses/sec = 2</a:t>
            </a:r>
            <a:r>
              <a:rPr lang="en-US" altLang="ko-KR" sz="2600" b="1" i="1">
                <a:ea typeface="굴림" panose="020B0600000101010101" pitchFamily="34" charset="-127"/>
              </a:rPr>
              <a:t>W</a:t>
            </a:r>
            <a:r>
              <a:rPr lang="en-US" altLang="ko-KR" sz="2600" b="1" i="1" baseline="-25000">
                <a:ea typeface="굴림" panose="020B0600000101010101" pitchFamily="34" charset="-127"/>
              </a:rPr>
              <a:t>c</a:t>
            </a:r>
            <a:r>
              <a:rPr lang="en-US" altLang="ko-KR" sz="2600" b="1">
                <a:ea typeface="굴림" panose="020B0600000101010101" pitchFamily="34" charset="-127"/>
              </a:rPr>
              <a:t> bps</a:t>
            </a:r>
          </a:p>
          <a:p>
            <a:pPr>
              <a:lnSpc>
                <a:spcPct val="90000"/>
              </a:lnSpc>
            </a:pPr>
            <a:r>
              <a:rPr lang="en-US" altLang="ko-KR" sz="2600">
                <a:ea typeface="굴림" panose="020B0600000101010101" pitchFamily="34" charset="-127"/>
              </a:rPr>
              <a:t>If amplitudes are from {-</a:t>
            </a:r>
            <a:r>
              <a:rPr lang="en-US" altLang="ko-KR" sz="2600" i="1">
                <a:ea typeface="굴림" panose="020B0600000101010101" pitchFamily="34" charset="-127"/>
              </a:rPr>
              <a:t>A</a:t>
            </a:r>
            <a:r>
              <a:rPr lang="en-US" altLang="ko-KR" sz="2600">
                <a:ea typeface="굴림" panose="020B0600000101010101" pitchFamily="34" charset="-127"/>
              </a:rPr>
              <a:t>, -</a:t>
            </a:r>
            <a:r>
              <a:rPr lang="en-US" altLang="ko-KR" sz="2600" i="1">
                <a:ea typeface="굴림" panose="020B0600000101010101" pitchFamily="34" charset="-127"/>
              </a:rPr>
              <a:t>A</a:t>
            </a:r>
            <a:r>
              <a:rPr lang="en-US" altLang="ko-KR" sz="2600">
                <a:ea typeface="굴림" panose="020B0600000101010101" pitchFamily="34" charset="-127"/>
              </a:rPr>
              <a:t>/3, +</a:t>
            </a:r>
            <a:r>
              <a:rPr lang="en-US" altLang="ko-KR" sz="2600" i="1">
                <a:ea typeface="굴림" panose="020B0600000101010101" pitchFamily="34" charset="-127"/>
              </a:rPr>
              <a:t>A</a:t>
            </a:r>
            <a:r>
              <a:rPr lang="en-US" altLang="ko-KR" sz="2600">
                <a:ea typeface="굴림" panose="020B0600000101010101" pitchFamily="34" charset="-127"/>
              </a:rPr>
              <a:t>/3, +</a:t>
            </a:r>
            <a:r>
              <a:rPr lang="en-US" altLang="ko-KR" sz="2600" i="1">
                <a:ea typeface="굴림" panose="020B0600000101010101" pitchFamily="34" charset="-127"/>
              </a:rPr>
              <a:t>A</a:t>
            </a:r>
            <a:r>
              <a:rPr lang="en-US" altLang="ko-KR" sz="2600">
                <a:ea typeface="굴림" panose="020B0600000101010101" pitchFamily="34" charset="-127"/>
              </a:rPr>
              <a:t>}, then bit rate is 2 x 2</a:t>
            </a:r>
            <a:r>
              <a:rPr lang="en-US" altLang="ko-KR" sz="2600" i="1">
                <a:ea typeface="굴림" panose="020B0600000101010101" pitchFamily="34" charset="-127"/>
              </a:rPr>
              <a:t>W</a:t>
            </a:r>
            <a:r>
              <a:rPr lang="en-US" altLang="ko-KR" sz="2600" i="1" baseline="-25000">
                <a:ea typeface="굴림" panose="020B0600000101010101" pitchFamily="34" charset="-127"/>
              </a:rPr>
              <a:t>c</a:t>
            </a:r>
            <a:r>
              <a:rPr lang="en-US" altLang="ko-KR" sz="2600">
                <a:ea typeface="굴림" panose="020B0600000101010101" pitchFamily="34" charset="-127"/>
              </a:rPr>
              <a:t> bps</a:t>
            </a:r>
          </a:p>
          <a:p>
            <a:pPr>
              <a:lnSpc>
                <a:spcPct val="90000"/>
              </a:lnSpc>
            </a:pPr>
            <a:r>
              <a:rPr lang="en-US" altLang="ko-KR" sz="2600">
                <a:ea typeface="굴림" panose="020B0600000101010101" pitchFamily="34" charset="-127"/>
              </a:rPr>
              <a:t>By going to </a:t>
            </a:r>
            <a:r>
              <a:rPr lang="en-US" altLang="ko-KR" sz="2600" i="1">
                <a:ea typeface="굴림" panose="020B0600000101010101" pitchFamily="34" charset="-127"/>
              </a:rPr>
              <a:t>M </a:t>
            </a:r>
            <a:r>
              <a:rPr lang="en-US" altLang="ko-KR" sz="2600">
                <a:ea typeface="굴림" panose="020B0600000101010101" pitchFamily="34" charset="-127"/>
              </a:rPr>
              <a:t>= 2</a:t>
            </a:r>
            <a:r>
              <a:rPr lang="en-US" altLang="ko-KR" sz="2600" i="1" baseline="30000">
                <a:ea typeface="굴림" panose="020B0600000101010101" pitchFamily="34" charset="-127"/>
              </a:rPr>
              <a:t>m</a:t>
            </a:r>
            <a:r>
              <a:rPr lang="en-US" altLang="ko-KR" sz="2600">
                <a:ea typeface="굴림" panose="020B0600000101010101" pitchFamily="34" charset="-127"/>
              </a:rPr>
              <a:t> amplitude levels, we achieve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600" b="1">
                <a:ea typeface="굴림" panose="020B0600000101010101" pitchFamily="34" charset="-127"/>
              </a:rPr>
              <a:t>Bit Rate = </a:t>
            </a:r>
            <a:r>
              <a:rPr lang="en-US" altLang="ko-KR" sz="2600" b="1" i="1">
                <a:ea typeface="굴림" panose="020B0600000101010101" pitchFamily="34" charset="-127"/>
              </a:rPr>
              <a:t>m</a:t>
            </a:r>
            <a:r>
              <a:rPr lang="en-US" altLang="ko-KR" sz="2600" b="1">
                <a:ea typeface="굴림" panose="020B0600000101010101" pitchFamily="34" charset="-127"/>
              </a:rPr>
              <a:t> bits/pulse x 2</a:t>
            </a:r>
            <a:r>
              <a:rPr lang="en-US" altLang="ko-KR" sz="2600" b="1" i="1">
                <a:ea typeface="굴림" panose="020B0600000101010101" pitchFamily="34" charset="-127"/>
              </a:rPr>
              <a:t>W</a:t>
            </a:r>
            <a:r>
              <a:rPr lang="en-US" altLang="ko-KR" sz="2600" b="1" i="1" baseline="-25000">
                <a:ea typeface="굴림" panose="020B0600000101010101" pitchFamily="34" charset="-127"/>
              </a:rPr>
              <a:t>c</a:t>
            </a:r>
            <a:r>
              <a:rPr lang="en-US" altLang="ko-KR" sz="2600" b="1">
                <a:ea typeface="굴림" panose="020B0600000101010101" pitchFamily="34" charset="-127"/>
              </a:rPr>
              <a:t> pulses/sec = 2</a:t>
            </a:r>
            <a:r>
              <a:rPr lang="en-US" altLang="ko-KR" sz="2600" b="1" i="1">
                <a:ea typeface="굴림" panose="020B0600000101010101" pitchFamily="34" charset="-127"/>
              </a:rPr>
              <a:t>mW</a:t>
            </a:r>
            <a:r>
              <a:rPr lang="en-US" altLang="ko-KR" sz="2600" b="1" i="1" baseline="-25000">
                <a:ea typeface="굴림" panose="020B0600000101010101" pitchFamily="34" charset="-127"/>
              </a:rPr>
              <a:t>c</a:t>
            </a:r>
            <a:r>
              <a:rPr lang="en-US" altLang="ko-KR" sz="2600" b="1">
                <a:ea typeface="굴림" panose="020B0600000101010101" pitchFamily="34" charset="-127"/>
              </a:rPr>
              <a:t> bps</a:t>
            </a:r>
            <a:endParaRPr lang="en-US" altLang="ko-KR" sz="260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60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600" i="1">
                <a:solidFill>
                  <a:srgbClr val="FF3300"/>
                </a:solidFill>
                <a:ea typeface="굴림" panose="020B0600000101010101" pitchFamily="34" charset="-127"/>
              </a:rPr>
              <a:t>In the absence of noise, the bit rate can be increased without limit by increasing </a:t>
            </a:r>
            <a:r>
              <a:rPr lang="en-US" altLang="ko-KR" sz="2600">
                <a:solidFill>
                  <a:srgbClr val="FF3300"/>
                </a:solidFill>
                <a:ea typeface="굴림" panose="020B0600000101010101" pitchFamily="34" charset="-127"/>
              </a:rPr>
              <a:t>m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>
            <a:extLst>
              <a:ext uri="{FF2B5EF4-FFF2-40B4-BE49-F238E27FC236}">
                <a16:creationId xmlns:a16="http://schemas.microsoft.com/office/drawing/2014/main" id="{1B265B06-1C07-401B-9A29-8018DB22E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>
                <a:ea typeface="굴림" panose="020B0600000101010101" pitchFamily="34" charset="-127"/>
              </a:rPr>
              <a:t>Noise &amp; Reliable Communications</a:t>
            </a:r>
          </a:p>
        </p:txBody>
      </p:sp>
      <p:sp>
        <p:nvSpPr>
          <p:cNvPr id="999427" name="Rectangle 3">
            <a:extLst>
              <a:ext uri="{FF2B5EF4-FFF2-40B4-BE49-F238E27FC236}">
                <a16:creationId xmlns:a16="http://schemas.microsoft.com/office/drawing/2014/main" id="{50DFD1E3-7E3C-47E0-A083-049BD1B31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6025"/>
          </a:xfrm>
        </p:spPr>
        <p:txBody>
          <a:bodyPr/>
          <a:lstStyle/>
          <a:p>
            <a:r>
              <a:rPr lang="en-US" altLang="ko-KR" sz="2600">
                <a:ea typeface="굴림" panose="020B0600000101010101" pitchFamily="34" charset="-127"/>
              </a:rPr>
              <a:t>All physical systems have noise</a:t>
            </a:r>
          </a:p>
          <a:p>
            <a:pPr lvl="1"/>
            <a:r>
              <a:rPr lang="en-US" altLang="ko-KR" sz="2200">
                <a:ea typeface="굴림" panose="020B0600000101010101" pitchFamily="34" charset="-127"/>
              </a:rPr>
              <a:t>Electrons always vibrate at non-zero temperature</a:t>
            </a:r>
          </a:p>
          <a:p>
            <a:pPr lvl="1"/>
            <a:r>
              <a:rPr lang="en-US" altLang="ko-KR" sz="2200">
                <a:ea typeface="굴림" panose="020B0600000101010101" pitchFamily="34" charset="-127"/>
              </a:rPr>
              <a:t>Motion of electrons induces noise</a:t>
            </a:r>
          </a:p>
          <a:p>
            <a:r>
              <a:rPr lang="en-US" altLang="ko-KR" sz="2600">
                <a:ea typeface="굴림" panose="020B0600000101010101" pitchFamily="34" charset="-127"/>
              </a:rPr>
              <a:t>Presence of noise limits accuracy of measurement of received signal amplitude</a:t>
            </a:r>
          </a:p>
          <a:p>
            <a:r>
              <a:rPr lang="en-US" altLang="ko-KR" sz="2600">
                <a:ea typeface="굴림" panose="020B0600000101010101" pitchFamily="34" charset="-127"/>
              </a:rPr>
              <a:t>Errors occur if signal separation is comparable to noise level</a:t>
            </a:r>
          </a:p>
          <a:p>
            <a:r>
              <a:rPr lang="en-US" altLang="ko-KR" sz="2600">
                <a:solidFill>
                  <a:srgbClr val="FF3300"/>
                </a:solidFill>
                <a:ea typeface="굴림" panose="020B0600000101010101" pitchFamily="34" charset="-127"/>
              </a:rPr>
              <a:t>Bit Error Rate (BER)</a:t>
            </a:r>
            <a:r>
              <a:rPr lang="en-US" altLang="ko-KR" sz="2600">
                <a:ea typeface="굴림" panose="020B0600000101010101" pitchFamily="34" charset="-127"/>
              </a:rPr>
              <a:t> increases with decreasing signal-to-noise ratio</a:t>
            </a:r>
          </a:p>
          <a:p>
            <a:r>
              <a:rPr lang="en-US" altLang="ko-KR" sz="2600">
                <a:ea typeface="굴림" panose="020B0600000101010101" pitchFamily="34" charset="-127"/>
              </a:rPr>
              <a:t>Noise places a limit on how many amplitude levels can be used in pulse transmission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88" name="Text Box 40">
            <a:extLst>
              <a:ext uri="{FF2B5EF4-FFF2-40B4-BE49-F238E27FC236}">
                <a16:creationId xmlns:a16="http://schemas.microsoft.com/office/drawing/2014/main" id="{43DBCAC4-FA62-46C0-90CA-FAE3FFDC3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550" y="5689600"/>
            <a:ext cx="92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b="1">
                <a:ea typeface="굴림" panose="020B0600000101010101" pitchFamily="34" charset="-127"/>
              </a:rPr>
              <a:t>SNR = </a:t>
            </a:r>
          </a:p>
        </p:txBody>
      </p:sp>
      <p:sp>
        <p:nvSpPr>
          <p:cNvPr id="1000489" name="Line 41">
            <a:extLst>
              <a:ext uri="{FF2B5EF4-FFF2-40B4-BE49-F238E27FC236}">
                <a16:creationId xmlns:a16="http://schemas.microsoft.com/office/drawing/2014/main" id="{9586E855-D41F-403D-B889-C2B48F4DCB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3313" y="5883275"/>
            <a:ext cx="27384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0490" name="Text Box 42">
            <a:extLst>
              <a:ext uri="{FF2B5EF4-FFF2-40B4-BE49-F238E27FC236}">
                <a16:creationId xmlns:a16="http://schemas.microsoft.com/office/drawing/2014/main" id="{A9CDD602-32CC-443C-995F-326BD69D6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5481638"/>
            <a:ext cx="254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b="1">
                <a:ea typeface="굴림" panose="020B0600000101010101" pitchFamily="34" charset="-127"/>
              </a:rPr>
              <a:t>Average signal power</a:t>
            </a:r>
          </a:p>
        </p:txBody>
      </p:sp>
      <p:sp>
        <p:nvSpPr>
          <p:cNvPr id="1000491" name="Text Box 43">
            <a:extLst>
              <a:ext uri="{FF2B5EF4-FFF2-40B4-BE49-F238E27FC236}">
                <a16:creationId xmlns:a16="http://schemas.microsoft.com/office/drawing/2014/main" id="{B93A3BA0-0591-4E8E-9795-8CF68DFAC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5857875"/>
            <a:ext cx="248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b="1">
                <a:ea typeface="굴림" panose="020B0600000101010101" pitchFamily="34" charset="-127"/>
              </a:rPr>
              <a:t>Average noise power</a:t>
            </a:r>
          </a:p>
        </p:txBody>
      </p:sp>
      <p:sp>
        <p:nvSpPr>
          <p:cNvPr id="1000492" name="Text Box 44">
            <a:extLst>
              <a:ext uri="{FF2B5EF4-FFF2-40B4-BE49-F238E27FC236}">
                <a16:creationId xmlns:a16="http://schemas.microsoft.com/office/drawing/2014/main" id="{43900E43-3E9F-4C31-8CCB-911E7B9D1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6354763"/>
            <a:ext cx="288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b="1">
                <a:ea typeface="굴림" panose="020B0600000101010101" pitchFamily="34" charset="-127"/>
              </a:rPr>
              <a:t>SNR (dB) =  10 log</a:t>
            </a:r>
            <a:r>
              <a:rPr lang="en-US" altLang="ko-KR" b="1" baseline="-25000">
                <a:ea typeface="굴림" panose="020B0600000101010101" pitchFamily="34" charset="-127"/>
              </a:rPr>
              <a:t>10</a:t>
            </a:r>
            <a:r>
              <a:rPr lang="en-US" altLang="ko-KR" b="1">
                <a:ea typeface="굴림" panose="020B0600000101010101" pitchFamily="34" charset="-127"/>
              </a:rPr>
              <a:t> SNR</a:t>
            </a:r>
          </a:p>
        </p:txBody>
      </p:sp>
      <p:grpSp>
        <p:nvGrpSpPr>
          <p:cNvPr id="1000499" name="Group 51">
            <a:extLst>
              <a:ext uri="{FF2B5EF4-FFF2-40B4-BE49-F238E27FC236}">
                <a16:creationId xmlns:a16="http://schemas.microsoft.com/office/drawing/2014/main" id="{CFF7DA46-1234-4C10-BC6A-33C7E692DC73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403350"/>
            <a:ext cx="7705725" cy="4086225"/>
            <a:chOff x="638" y="114"/>
            <a:chExt cx="4854" cy="2574"/>
          </a:xfrm>
        </p:grpSpPr>
        <p:sp>
          <p:nvSpPr>
            <p:cNvPr id="1000450" name="Line 2">
              <a:extLst>
                <a:ext uri="{FF2B5EF4-FFF2-40B4-BE49-F238E27FC236}">
                  <a16:creationId xmlns:a16="http://schemas.microsoft.com/office/drawing/2014/main" id="{9DA7A8F7-A80B-4584-BCE1-24696E133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9" y="355"/>
              <a:ext cx="0" cy="9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451" name="Line 3">
              <a:extLst>
                <a:ext uri="{FF2B5EF4-FFF2-40B4-BE49-F238E27FC236}">
                  <a16:creationId xmlns:a16="http://schemas.microsoft.com/office/drawing/2014/main" id="{06542730-0813-447E-8212-7490725BB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9" y="783"/>
              <a:ext cx="11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0452" name="Group 4">
              <a:extLst>
                <a:ext uri="{FF2B5EF4-FFF2-40B4-BE49-F238E27FC236}">
                  <a16:creationId xmlns:a16="http://schemas.microsoft.com/office/drawing/2014/main" id="{29AACE9A-B189-4DC4-AA53-A3CE067A1F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490"/>
              <a:ext cx="696" cy="594"/>
              <a:chOff x="859" y="2657"/>
              <a:chExt cx="696" cy="594"/>
            </a:xfrm>
          </p:grpSpPr>
          <p:sp>
            <p:nvSpPr>
              <p:cNvPr id="1000453" name="Rectangle 5">
                <a:extLst>
                  <a:ext uri="{FF2B5EF4-FFF2-40B4-BE49-F238E27FC236}">
                    <a16:creationId xmlns:a16="http://schemas.microsoft.com/office/drawing/2014/main" id="{D99B195C-D148-4B69-8C75-40EB0B73E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" y="2657"/>
                <a:ext cx="232" cy="2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0454" name="Rectangle 6">
                <a:extLst>
                  <a:ext uri="{FF2B5EF4-FFF2-40B4-BE49-F238E27FC236}">
                    <a16:creationId xmlns:a16="http://schemas.microsoft.com/office/drawing/2014/main" id="{817C75B7-6152-4B26-9F82-3DD9CA862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" y="2657"/>
                <a:ext cx="232" cy="2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0455" name="Rectangle 7">
                <a:extLst>
                  <a:ext uri="{FF2B5EF4-FFF2-40B4-BE49-F238E27FC236}">
                    <a16:creationId xmlns:a16="http://schemas.microsoft.com/office/drawing/2014/main" id="{6D654BEA-506F-409A-9F21-3EE8788C3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" y="2954"/>
                <a:ext cx="232" cy="2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0456" name="Line 8">
              <a:extLst>
                <a:ext uri="{FF2B5EF4-FFF2-40B4-BE49-F238E27FC236}">
                  <a16:creationId xmlns:a16="http://schemas.microsoft.com/office/drawing/2014/main" id="{C60D8C42-74EE-48AD-9295-41C910240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340"/>
              <a:ext cx="0" cy="9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457" name="Line 9">
              <a:extLst>
                <a:ext uri="{FF2B5EF4-FFF2-40B4-BE49-F238E27FC236}">
                  <a16:creationId xmlns:a16="http://schemas.microsoft.com/office/drawing/2014/main" id="{5886B7C5-1910-4F07-81F2-7DEAB815D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2" y="768"/>
              <a:ext cx="11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458" name="Freeform 10">
              <a:extLst>
                <a:ext uri="{FF2B5EF4-FFF2-40B4-BE49-F238E27FC236}">
                  <a16:creationId xmlns:a16="http://schemas.microsoft.com/office/drawing/2014/main" id="{521DEB06-FAF1-41E3-BF5F-E41EE07CE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" y="623"/>
              <a:ext cx="849" cy="335"/>
            </a:xfrm>
            <a:custGeom>
              <a:avLst/>
              <a:gdLst>
                <a:gd name="T0" fmla="*/ 0 w 849"/>
                <a:gd name="T1" fmla="*/ 156 h 335"/>
                <a:gd name="T2" fmla="*/ 15 w 849"/>
                <a:gd name="T3" fmla="*/ 102 h 335"/>
                <a:gd name="T4" fmla="*/ 23 w 849"/>
                <a:gd name="T5" fmla="*/ 55 h 335"/>
                <a:gd name="T6" fmla="*/ 31 w 849"/>
                <a:gd name="T7" fmla="*/ 110 h 335"/>
                <a:gd name="T8" fmla="*/ 62 w 849"/>
                <a:gd name="T9" fmla="*/ 156 h 335"/>
                <a:gd name="T10" fmla="*/ 93 w 849"/>
                <a:gd name="T11" fmla="*/ 149 h 335"/>
                <a:gd name="T12" fmla="*/ 124 w 849"/>
                <a:gd name="T13" fmla="*/ 125 h 335"/>
                <a:gd name="T14" fmla="*/ 132 w 849"/>
                <a:gd name="T15" fmla="*/ 172 h 335"/>
                <a:gd name="T16" fmla="*/ 140 w 849"/>
                <a:gd name="T17" fmla="*/ 242 h 335"/>
                <a:gd name="T18" fmla="*/ 202 w 849"/>
                <a:gd name="T19" fmla="*/ 203 h 335"/>
                <a:gd name="T20" fmla="*/ 233 w 849"/>
                <a:gd name="T21" fmla="*/ 0 h 335"/>
                <a:gd name="T22" fmla="*/ 280 w 849"/>
                <a:gd name="T23" fmla="*/ 304 h 335"/>
                <a:gd name="T24" fmla="*/ 335 w 849"/>
                <a:gd name="T25" fmla="*/ 203 h 335"/>
                <a:gd name="T26" fmla="*/ 389 w 849"/>
                <a:gd name="T27" fmla="*/ 141 h 335"/>
                <a:gd name="T28" fmla="*/ 420 w 849"/>
                <a:gd name="T29" fmla="*/ 141 h 335"/>
                <a:gd name="T30" fmla="*/ 444 w 849"/>
                <a:gd name="T31" fmla="*/ 156 h 335"/>
                <a:gd name="T32" fmla="*/ 459 w 849"/>
                <a:gd name="T33" fmla="*/ 187 h 335"/>
                <a:gd name="T34" fmla="*/ 498 w 849"/>
                <a:gd name="T35" fmla="*/ 133 h 335"/>
                <a:gd name="T36" fmla="*/ 506 w 849"/>
                <a:gd name="T37" fmla="*/ 195 h 335"/>
                <a:gd name="T38" fmla="*/ 537 w 849"/>
                <a:gd name="T39" fmla="*/ 149 h 335"/>
                <a:gd name="T40" fmla="*/ 592 w 849"/>
                <a:gd name="T41" fmla="*/ 156 h 335"/>
                <a:gd name="T42" fmla="*/ 615 w 849"/>
                <a:gd name="T43" fmla="*/ 164 h 335"/>
                <a:gd name="T44" fmla="*/ 646 w 849"/>
                <a:gd name="T45" fmla="*/ 133 h 335"/>
                <a:gd name="T46" fmla="*/ 670 w 849"/>
                <a:gd name="T47" fmla="*/ 117 h 335"/>
                <a:gd name="T48" fmla="*/ 685 w 849"/>
                <a:gd name="T49" fmla="*/ 39 h 335"/>
                <a:gd name="T50" fmla="*/ 732 w 849"/>
                <a:gd name="T51" fmla="*/ 203 h 335"/>
                <a:gd name="T52" fmla="*/ 740 w 849"/>
                <a:gd name="T53" fmla="*/ 297 h 335"/>
                <a:gd name="T54" fmla="*/ 779 w 849"/>
                <a:gd name="T55" fmla="*/ 250 h 335"/>
                <a:gd name="T56" fmla="*/ 826 w 849"/>
                <a:gd name="T57" fmla="*/ 187 h 335"/>
                <a:gd name="T58" fmla="*/ 833 w 849"/>
                <a:gd name="T59" fmla="*/ 125 h 335"/>
                <a:gd name="T60" fmla="*/ 849 w 849"/>
                <a:gd name="T61" fmla="*/ 1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49" h="335">
                  <a:moveTo>
                    <a:pt x="0" y="156"/>
                  </a:moveTo>
                  <a:cubicBezTo>
                    <a:pt x="5" y="138"/>
                    <a:pt x="11" y="120"/>
                    <a:pt x="15" y="102"/>
                  </a:cubicBezTo>
                  <a:cubicBezTo>
                    <a:pt x="19" y="87"/>
                    <a:pt x="9" y="48"/>
                    <a:pt x="23" y="55"/>
                  </a:cubicBezTo>
                  <a:cubicBezTo>
                    <a:pt x="40" y="63"/>
                    <a:pt x="28" y="92"/>
                    <a:pt x="31" y="110"/>
                  </a:cubicBezTo>
                  <a:cubicBezTo>
                    <a:pt x="38" y="148"/>
                    <a:pt x="33" y="137"/>
                    <a:pt x="62" y="156"/>
                  </a:cubicBezTo>
                  <a:cubicBezTo>
                    <a:pt x="72" y="154"/>
                    <a:pt x="84" y="154"/>
                    <a:pt x="93" y="149"/>
                  </a:cubicBezTo>
                  <a:cubicBezTo>
                    <a:pt x="105" y="143"/>
                    <a:pt x="113" y="118"/>
                    <a:pt x="124" y="125"/>
                  </a:cubicBezTo>
                  <a:cubicBezTo>
                    <a:pt x="138" y="133"/>
                    <a:pt x="130" y="156"/>
                    <a:pt x="132" y="172"/>
                  </a:cubicBezTo>
                  <a:cubicBezTo>
                    <a:pt x="135" y="195"/>
                    <a:pt x="137" y="219"/>
                    <a:pt x="140" y="242"/>
                  </a:cubicBezTo>
                  <a:cubicBezTo>
                    <a:pt x="152" y="236"/>
                    <a:pt x="195" y="216"/>
                    <a:pt x="202" y="203"/>
                  </a:cubicBezTo>
                  <a:cubicBezTo>
                    <a:pt x="218" y="175"/>
                    <a:pt x="231" y="28"/>
                    <a:pt x="233" y="0"/>
                  </a:cubicBezTo>
                  <a:cubicBezTo>
                    <a:pt x="244" y="108"/>
                    <a:pt x="255" y="201"/>
                    <a:pt x="280" y="304"/>
                  </a:cubicBezTo>
                  <a:cubicBezTo>
                    <a:pt x="299" y="271"/>
                    <a:pt x="322" y="239"/>
                    <a:pt x="335" y="203"/>
                  </a:cubicBezTo>
                  <a:cubicBezTo>
                    <a:pt x="350" y="103"/>
                    <a:pt x="327" y="181"/>
                    <a:pt x="389" y="141"/>
                  </a:cubicBezTo>
                  <a:cubicBezTo>
                    <a:pt x="415" y="102"/>
                    <a:pt x="395" y="116"/>
                    <a:pt x="420" y="141"/>
                  </a:cubicBezTo>
                  <a:cubicBezTo>
                    <a:pt x="427" y="148"/>
                    <a:pt x="436" y="151"/>
                    <a:pt x="444" y="156"/>
                  </a:cubicBezTo>
                  <a:cubicBezTo>
                    <a:pt x="449" y="166"/>
                    <a:pt x="448" y="185"/>
                    <a:pt x="459" y="187"/>
                  </a:cubicBezTo>
                  <a:cubicBezTo>
                    <a:pt x="475" y="190"/>
                    <a:pt x="495" y="139"/>
                    <a:pt x="498" y="133"/>
                  </a:cubicBezTo>
                  <a:cubicBezTo>
                    <a:pt x="501" y="154"/>
                    <a:pt x="487" y="187"/>
                    <a:pt x="506" y="195"/>
                  </a:cubicBezTo>
                  <a:cubicBezTo>
                    <a:pt x="523" y="202"/>
                    <a:pt x="537" y="149"/>
                    <a:pt x="537" y="149"/>
                  </a:cubicBezTo>
                  <a:cubicBezTo>
                    <a:pt x="552" y="193"/>
                    <a:pt x="533" y="163"/>
                    <a:pt x="592" y="156"/>
                  </a:cubicBezTo>
                  <a:cubicBezTo>
                    <a:pt x="600" y="155"/>
                    <a:pt x="607" y="161"/>
                    <a:pt x="615" y="164"/>
                  </a:cubicBezTo>
                  <a:cubicBezTo>
                    <a:pt x="625" y="154"/>
                    <a:pt x="635" y="142"/>
                    <a:pt x="646" y="133"/>
                  </a:cubicBezTo>
                  <a:cubicBezTo>
                    <a:pt x="653" y="127"/>
                    <a:pt x="665" y="125"/>
                    <a:pt x="670" y="117"/>
                  </a:cubicBezTo>
                  <a:cubicBezTo>
                    <a:pt x="676" y="107"/>
                    <a:pt x="685" y="42"/>
                    <a:pt x="685" y="39"/>
                  </a:cubicBezTo>
                  <a:cubicBezTo>
                    <a:pt x="693" y="122"/>
                    <a:pt x="689" y="138"/>
                    <a:pt x="732" y="203"/>
                  </a:cubicBezTo>
                  <a:cubicBezTo>
                    <a:pt x="735" y="234"/>
                    <a:pt x="725" y="270"/>
                    <a:pt x="740" y="297"/>
                  </a:cubicBezTo>
                  <a:cubicBezTo>
                    <a:pt x="761" y="335"/>
                    <a:pt x="771" y="263"/>
                    <a:pt x="779" y="250"/>
                  </a:cubicBezTo>
                  <a:cubicBezTo>
                    <a:pt x="793" y="228"/>
                    <a:pt x="810" y="208"/>
                    <a:pt x="826" y="187"/>
                  </a:cubicBezTo>
                  <a:cubicBezTo>
                    <a:pt x="828" y="166"/>
                    <a:pt x="821" y="142"/>
                    <a:pt x="833" y="125"/>
                  </a:cubicBezTo>
                  <a:cubicBezTo>
                    <a:pt x="840" y="116"/>
                    <a:pt x="849" y="156"/>
                    <a:pt x="849" y="156"/>
                  </a:cubicBezTo>
                </a:path>
              </a:pathLst>
            </a:custGeom>
            <a:noFill/>
            <a:ln w="12700" cap="flat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459" name="Line 11">
              <a:extLst>
                <a:ext uri="{FF2B5EF4-FFF2-40B4-BE49-F238E27FC236}">
                  <a16:creationId xmlns:a16="http://schemas.microsoft.com/office/drawing/2014/main" id="{E920AEC8-4AF6-4103-9729-D6D580F4D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9" y="340"/>
              <a:ext cx="0" cy="9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460" name="Line 12">
              <a:extLst>
                <a:ext uri="{FF2B5EF4-FFF2-40B4-BE49-F238E27FC236}">
                  <a16:creationId xmlns:a16="http://schemas.microsoft.com/office/drawing/2014/main" id="{59681FEF-D263-4348-97D1-E2D7A649A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9" y="768"/>
              <a:ext cx="11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461" name="Rectangle 13">
              <a:extLst>
                <a:ext uri="{FF2B5EF4-FFF2-40B4-BE49-F238E27FC236}">
                  <a16:creationId xmlns:a16="http://schemas.microsoft.com/office/drawing/2014/main" id="{281510B2-0C2C-4086-9290-1C5E7C0D5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" y="477"/>
              <a:ext cx="232" cy="297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462" name="Rectangle 14">
              <a:extLst>
                <a:ext uri="{FF2B5EF4-FFF2-40B4-BE49-F238E27FC236}">
                  <a16:creationId xmlns:a16="http://schemas.microsoft.com/office/drawing/2014/main" id="{5650BA0F-713D-4BC9-82B9-BA0706BEC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4" y="477"/>
              <a:ext cx="232" cy="297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463" name="Rectangle 15">
              <a:extLst>
                <a:ext uri="{FF2B5EF4-FFF2-40B4-BE49-F238E27FC236}">
                  <a16:creationId xmlns:a16="http://schemas.microsoft.com/office/drawing/2014/main" id="{8CF71D84-B604-485E-BF29-A892FAE10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774"/>
              <a:ext cx="232" cy="297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464" name="Freeform 16">
              <a:extLst>
                <a:ext uri="{FF2B5EF4-FFF2-40B4-BE49-F238E27FC236}">
                  <a16:creationId xmlns:a16="http://schemas.microsoft.com/office/drawing/2014/main" id="{A69C8C1E-9A74-4102-9310-C6DDDBD3D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" y="365"/>
              <a:ext cx="748" cy="812"/>
            </a:xfrm>
            <a:custGeom>
              <a:avLst/>
              <a:gdLst>
                <a:gd name="T0" fmla="*/ 0 w 748"/>
                <a:gd name="T1" fmla="*/ 118 h 812"/>
                <a:gd name="T2" fmla="*/ 23 w 748"/>
                <a:gd name="T3" fmla="*/ 103 h 812"/>
                <a:gd name="T4" fmla="*/ 54 w 748"/>
                <a:gd name="T5" fmla="*/ 56 h 812"/>
                <a:gd name="T6" fmla="*/ 62 w 748"/>
                <a:gd name="T7" fmla="*/ 32 h 812"/>
                <a:gd name="T8" fmla="*/ 78 w 748"/>
                <a:gd name="T9" fmla="*/ 9 h 812"/>
                <a:gd name="T10" fmla="*/ 93 w 748"/>
                <a:gd name="T11" fmla="*/ 134 h 812"/>
                <a:gd name="T12" fmla="*/ 132 w 748"/>
                <a:gd name="T13" fmla="*/ 188 h 812"/>
                <a:gd name="T14" fmla="*/ 179 w 748"/>
                <a:gd name="T15" fmla="*/ 149 h 812"/>
                <a:gd name="T16" fmla="*/ 187 w 748"/>
                <a:gd name="T17" fmla="*/ 173 h 812"/>
                <a:gd name="T18" fmla="*/ 226 w 748"/>
                <a:gd name="T19" fmla="*/ 500 h 812"/>
                <a:gd name="T20" fmla="*/ 265 w 748"/>
                <a:gd name="T21" fmla="*/ 664 h 812"/>
                <a:gd name="T22" fmla="*/ 272 w 748"/>
                <a:gd name="T23" fmla="*/ 594 h 812"/>
                <a:gd name="T24" fmla="*/ 288 w 748"/>
                <a:gd name="T25" fmla="*/ 640 h 812"/>
                <a:gd name="T26" fmla="*/ 327 w 748"/>
                <a:gd name="T27" fmla="*/ 718 h 812"/>
                <a:gd name="T28" fmla="*/ 343 w 748"/>
                <a:gd name="T29" fmla="*/ 765 h 812"/>
                <a:gd name="T30" fmla="*/ 358 w 748"/>
                <a:gd name="T31" fmla="*/ 812 h 812"/>
                <a:gd name="T32" fmla="*/ 405 w 748"/>
                <a:gd name="T33" fmla="*/ 687 h 812"/>
                <a:gd name="T34" fmla="*/ 444 w 748"/>
                <a:gd name="T35" fmla="*/ 687 h 812"/>
                <a:gd name="T36" fmla="*/ 452 w 748"/>
                <a:gd name="T37" fmla="*/ 664 h 812"/>
                <a:gd name="T38" fmla="*/ 467 w 748"/>
                <a:gd name="T39" fmla="*/ 586 h 812"/>
                <a:gd name="T40" fmla="*/ 475 w 748"/>
                <a:gd name="T41" fmla="*/ 461 h 812"/>
                <a:gd name="T42" fmla="*/ 530 w 748"/>
                <a:gd name="T43" fmla="*/ 297 h 812"/>
                <a:gd name="T44" fmla="*/ 592 w 748"/>
                <a:gd name="T45" fmla="*/ 87 h 812"/>
                <a:gd name="T46" fmla="*/ 615 w 748"/>
                <a:gd name="T47" fmla="*/ 95 h 812"/>
                <a:gd name="T48" fmla="*/ 631 w 748"/>
                <a:gd name="T49" fmla="*/ 118 h 812"/>
                <a:gd name="T50" fmla="*/ 662 w 748"/>
                <a:gd name="T51" fmla="*/ 110 h 812"/>
                <a:gd name="T52" fmla="*/ 670 w 748"/>
                <a:gd name="T53" fmla="*/ 336 h 812"/>
                <a:gd name="T54" fmla="*/ 709 w 748"/>
                <a:gd name="T55" fmla="*/ 407 h 812"/>
                <a:gd name="T56" fmla="*/ 748 w 748"/>
                <a:gd name="T57" fmla="*/ 523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8" h="812">
                  <a:moveTo>
                    <a:pt x="0" y="118"/>
                  </a:moveTo>
                  <a:cubicBezTo>
                    <a:pt x="8" y="113"/>
                    <a:pt x="20" y="112"/>
                    <a:pt x="23" y="103"/>
                  </a:cubicBezTo>
                  <a:cubicBezTo>
                    <a:pt x="47" y="41"/>
                    <a:pt x="7" y="23"/>
                    <a:pt x="54" y="56"/>
                  </a:cubicBezTo>
                  <a:cubicBezTo>
                    <a:pt x="57" y="48"/>
                    <a:pt x="58" y="40"/>
                    <a:pt x="62" y="32"/>
                  </a:cubicBezTo>
                  <a:cubicBezTo>
                    <a:pt x="66" y="24"/>
                    <a:pt x="75" y="0"/>
                    <a:pt x="78" y="9"/>
                  </a:cubicBezTo>
                  <a:cubicBezTo>
                    <a:pt x="80" y="15"/>
                    <a:pt x="82" y="110"/>
                    <a:pt x="93" y="134"/>
                  </a:cubicBezTo>
                  <a:cubicBezTo>
                    <a:pt x="102" y="154"/>
                    <a:pt x="120" y="169"/>
                    <a:pt x="132" y="188"/>
                  </a:cubicBezTo>
                  <a:cubicBezTo>
                    <a:pt x="133" y="187"/>
                    <a:pt x="172" y="147"/>
                    <a:pt x="179" y="149"/>
                  </a:cubicBezTo>
                  <a:cubicBezTo>
                    <a:pt x="187" y="151"/>
                    <a:pt x="184" y="165"/>
                    <a:pt x="187" y="173"/>
                  </a:cubicBezTo>
                  <a:cubicBezTo>
                    <a:pt x="193" y="272"/>
                    <a:pt x="169" y="419"/>
                    <a:pt x="226" y="500"/>
                  </a:cubicBezTo>
                  <a:cubicBezTo>
                    <a:pt x="243" y="554"/>
                    <a:pt x="255" y="607"/>
                    <a:pt x="265" y="664"/>
                  </a:cubicBezTo>
                  <a:cubicBezTo>
                    <a:pt x="267" y="641"/>
                    <a:pt x="256" y="611"/>
                    <a:pt x="272" y="594"/>
                  </a:cubicBezTo>
                  <a:cubicBezTo>
                    <a:pt x="283" y="582"/>
                    <a:pt x="283" y="625"/>
                    <a:pt x="288" y="640"/>
                  </a:cubicBezTo>
                  <a:cubicBezTo>
                    <a:pt x="298" y="669"/>
                    <a:pt x="309" y="693"/>
                    <a:pt x="327" y="718"/>
                  </a:cubicBezTo>
                  <a:cubicBezTo>
                    <a:pt x="332" y="734"/>
                    <a:pt x="338" y="749"/>
                    <a:pt x="343" y="765"/>
                  </a:cubicBezTo>
                  <a:cubicBezTo>
                    <a:pt x="348" y="781"/>
                    <a:pt x="358" y="812"/>
                    <a:pt x="358" y="812"/>
                  </a:cubicBezTo>
                  <a:cubicBezTo>
                    <a:pt x="365" y="739"/>
                    <a:pt x="353" y="723"/>
                    <a:pt x="405" y="687"/>
                  </a:cubicBezTo>
                  <a:cubicBezTo>
                    <a:pt x="442" y="630"/>
                    <a:pt x="394" y="687"/>
                    <a:pt x="444" y="687"/>
                  </a:cubicBezTo>
                  <a:cubicBezTo>
                    <a:pt x="452" y="687"/>
                    <a:pt x="450" y="672"/>
                    <a:pt x="452" y="664"/>
                  </a:cubicBezTo>
                  <a:cubicBezTo>
                    <a:pt x="463" y="629"/>
                    <a:pt x="460" y="634"/>
                    <a:pt x="467" y="586"/>
                  </a:cubicBezTo>
                  <a:cubicBezTo>
                    <a:pt x="470" y="544"/>
                    <a:pt x="470" y="502"/>
                    <a:pt x="475" y="461"/>
                  </a:cubicBezTo>
                  <a:cubicBezTo>
                    <a:pt x="482" y="406"/>
                    <a:pt x="512" y="350"/>
                    <a:pt x="530" y="297"/>
                  </a:cubicBezTo>
                  <a:cubicBezTo>
                    <a:pt x="538" y="232"/>
                    <a:pt x="533" y="128"/>
                    <a:pt x="592" y="87"/>
                  </a:cubicBezTo>
                  <a:cubicBezTo>
                    <a:pt x="600" y="90"/>
                    <a:pt x="609" y="90"/>
                    <a:pt x="615" y="95"/>
                  </a:cubicBezTo>
                  <a:cubicBezTo>
                    <a:pt x="622" y="101"/>
                    <a:pt x="622" y="115"/>
                    <a:pt x="631" y="118"/>
                  </a:cubicBezTo>
                  <a:cubicBezTo>
                    <a:pt x="641" y="121"/>
                    <a:pt x="652" y="113"/>
                    <a:pt x="662" y="110"/>
                  </a:cubicBezTo>
                  <a:cubicBezTo>
                    <a:pt x="685" y="180"/>
                    <a:pt x="655" y="261"/>
                    <a:pt x="670" y="336"/>
                  </a:cubicBezTo>
                  <a:cubicBezTo>
                    <a:pt x="674" y="357"/>
                    <a:pt x="699" y="388"/>
                    <a:pt x="709" y="407"/>
                  </a:cubicBezTo>
                  <a:cubicBezTo>
                    <a:pt x="727" y="443"/>
                    <a:pt x="728" y="486"/>
                    <a:pt x="748" y="523"/>
                  </a:cubicBezTo>
                </a:path>
              </a:pathLst>
            </a:custGeom>
            <a:noFill/>
            <a:ln w="12700" cap="flat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465" name="Text Box 17">
              <a:extLst>
                <a:ext uri="{FF2B5EF4-FFF2-40B4-BE49-F238E27FC236}">
                  <a16:creationId xmlns:a16="http://schemas.microsoft.com/office/drawing/2014/main" id="{9086EBBF-10CB-4AEE-B79B-B2A8DED4C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3" y="134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>
                  <a:ea typeface="굴림" panose="020B0600000101010101" pitchFamily="34" charset="-127"/>
                </a:rPr>
                <a:t>Signal</a:t>
              </a:r>
            </a:p>
          </p:txBody>
        </p:sp>
        <p:sp>
          <p:nvSpPr>
            <p:cNvPr id="1000466" name="Text Box 18">
              <a:extLst>
                <a:ext uri="{FF2B5EF4-FFF2-40B4-BE49-F238E27FC236}">
                  <a16:creationId xmlns:a16="http://schemas.microsoft.com/office/drawing/2014/main" id="{99F79E62-2414-42C8-A474-794CB3718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147"/>
              <a:ext cx="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>
                  <a:ea typeface="굴림" panose="020B0600000101010101" pitchFamily="34" charset="-127"/>
                </a:rPr>
                <a:t>Noise</a:t>
              </a:r>
            </a:p>
          </p:txBody>
        </p:sp>
        <p:sp>
          <p:nvSpPr>
            <p:cNvPr id="1000467" name="Text Box 19">
              <a:extLst>
                <a:ext uri="{FF2B5EF4-FFF2-40B4-BE49-F238E27FC236}">
                  <a16:creationId xmlns:a16="http://schemas.microsoft.com/office/drawing/2014/main" id="{29210F5E-1101-4472-B385-C422C87FF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" y="114"/>
              <a:ext cx="10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>
                  <a:ea typeface="굴림" panose="020B0600000101010101" pitchFamily="34" charset="-127"/>
                </a:rPr>
                <a:t>Signal + noise</a:t>
              </a:r>
            </a:p>
          </p:txBody>
        </p:sp>
        <p:sp>
          <p:nvSpPr>
            <p:cNvPr id="1000468" name="Line 20">
              <a:extLst>
                <a:ext uri="{FF2B5EF4-FFF2-40B4-BE49-F238E27FC236}">
                  <a16:creationId xmlns:a16="http://schemas.microsoft.com/office/drawing/2014/main" id="{CBCDC360-3A97-4587-AC80-EB6AE6B03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1761"/>
              <a:ext cx="0" cy="9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469" name="Line 21">
              <a:extLst>
                <a:ext uri="{FF2B5EF4-FFF2-40B4-BE49-F238E27FC236}">
                  <a16:creationId xmlns:a16="http://schemas.microsoft.com/office/drawing/2014/main" id="{F5DE9C40-4C90-4BD5-A4DF-DCEE03D5D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5" y="2189"/>
              <a:ext cx="11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470" name="Line 22">
              <a:extLst>
                <a:ext uri="{FF2B5EF4-FFF2-40B4-BE49-F238E27FC236}">
                  <a16:creationId xmlns:a16="http://schemas.microsoft.com/office/drawing/2014/main" id="{A7173961-994B-4E4F-8444-66F955E6A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1784"/>
              <a:ext cx="0" cy="9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471" name="Line 23">
              <a:extLst>
                <a:ext uri="{FF2B5EF4-FFF2-40B4-BE49-F238E27FC236}">
                  <a16:creationId xmlns:a16="http://schemas.microsoft.com/office/drawing/2014/main" id="{ED849579-5EAC-443B-999C-A5943DBC4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" y="2212"/>
              <a:ext cx="11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0472" name="Group 24">
              <a:extLst>
                <a:ext uri="{FF2B5EF4-FFF2-40B4-BE49-F238E27FC236}">
                  <a16:creationId xmlns:a16="http://schemas.microsoft.com/office/drawing/2014/main" id="{A7E21F8E-F084-42CA-B6FF-040B1CFE9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2" y="2143"/>
              <a:ext cx="696" cy="149"/>
              <a:chOff x="859" y="2657"/>
              <a:chExt cx="696" cy="594"/>
            </a:xfrm>
          </p:grpSpPr>
          <p:sp>
            <p:nvSpPr>
              <p:cNvPr id="1000473" name="Rectangle 25">
                <a:extLst>
                  <a:ext uri="{FF2B5EF4-FFF2-40B4-BE49-F238E27FC236}">
                    <a16:creationId xmlns:a16="http://schemas.microsoft.com/office/drawing/2014/main" id="{A286CD69-1C7B-4BBA-9C3F-3524166FA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" y="2657"/>
                <a:ext cx="232" cy="2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0474" name="Rectangle 26">
                <a:extLst>
                  <a:ext uri="{FF2B5EF4-FFF2-40B4-BE49-F238E27FC236}">
                    <a16:creationId xmlns:a16="http://schemas.microsoft.com/office/drawing/2014/main" id="{9650AC56-8D68-4617-9F98-D8554A411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" y="2657"/>
                <a:ext cx="232" cy="2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0475" name="Rectangle 27">
                <a:extLst>
                  <a:ext uri="{FF2B5EF4-FFF2-40B4-BE49-F238E27FC236}">
                    <a16:creationId xmlns:a16="http://schemas.microsoft.com/office/drawing/2014/main" id="{57632EB2-3F1E-44C8-A4A2-DC87B7832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" y="2954"/>
                <a:ext cx="232" cy="2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0476" name="Freeform 28">
              <a:extLst>
                <a:ext uri="{FF2B5EF4-FFF2-40B4-BE49-F238E27FC236}">
                  <a16:creationId xmlns:a16="http://schemas.microsoft.com/office/drawing/2014/main" id="{926656C9-D349-454C-9E62-BA3BA3270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2005"/>
              <a:ext cx="849" cy="335"/>
            </a:xfrm>
            <a:custGeom>
              <a:avLst/>
              <a:gdLst>
                <a:gd name="T0" fmla="*/ 0 w 849"/>
                <a:gd name="T1" fmla="*/ 156 h 335"/>
                <a:gd name="T2" fmla="*/ 15 w 849"/>
                <a:gd name="T3" fmla="*/ 102 h 335"/>
                <a:gd name="T4" fmla="*/ 23 w 849"/>
                <a:gd name="T5" fmla="*/ 55 h 335"/>
                <a:gd name="T6" fmla="*/ 31 w 849"/>
                <a:gd name="T7" fmla="*/ 110 h 335"/>
                <a:gd name="T8" fmla="*/ 62 w 849"/>
                <a:gd name="T9" fmla="*/ 156 h 335"/>
                <a:gd name="T10" fmla="*/ 93 w 849"/>
                <a:gd name="T11" fmla="*/ 149 h 335"/>
                <a:gd name="T12" fmla="*/ 124 w 849"/>
                <a:gd name="T13" fmla="*/ 125 h 335"/>
                <a:gd name="T14" fmla="*/ 132 w 849"/>
                <a:gd name="T15" fmla="*/ 172 h 335"/>
                <a:gd name="T16" fmla="*/ 140 w 849"/>
                <a:gd name="T17" fmla="*/ 242 h 335"/>
                <a:gd name="T18" fmla="*/ 202 w 849"/>
                <a:gd name="T19" fmla="*/ 203 h 335"/>
                <a:gd name="T20" fmla="*/ 233 w 849"/>
                <a:gd name="T21" fmla="*/ 0 h 335"/>
                <a:gd name="T22" fmla="*/ 280 w 849"/>
                <a:gd name="T23" fmla="*/ 304 h 335"/>
                <a:gd name="T24" fmla="*/ 335 w 849"/>
                <a:gd name="T25" fmla="*/ 203 h 335"/>
                <a:gd name="T26" fmla="*/ 389 w 849"/>
                <a:gd name="T27" fmla="*/ 141 h 335"/>
                <a:gd name="T28" fmla="*/ 420 w 849"/>
                <a:gd name="T29" fmla="*/ 141 h 335"/>
                <a:gd name="T30" fmla="*/ 444 w 849"/>
                <a:gd name="T31" fmla="*/ 156 h 335"/>
                <a:gd name="T32" fmla="*/ 459 w 849"/>
                <a:gd name="T33" fmla="*/ 187 h 335"/>
                <a:gd name="T34" fmla="*/ 498 w 849"/>
                <a:gd name="T35" fmla="*/ 133 h 335"/>
                <a:gd name="T36" fmla="*/ 506 w 849"/>
                <a:gd name="T37" fmla="*/ 195 h 335"/>
                <a:gd name="T38" fmla="*/ 537 w 849"/>
                <a:gd name="T39" fmla="*/ 149 h 335"/>
                <a:gd name="T40" fmla="*/ 592 w 849"/>
                <a:gd name="T41" fmla="*/ 156 h 335"/>
                <a:gd name="T42" fmla="*/ 615 w 849"/>
                <a:gd name="T43" fmla="*/ 164 h 335"/>
                <a:gd name="T44" fmla="*/ 646 w 849"/>
                <a:gd name="T45" fmla="*/ 133 h 335"/>
                <a:gd name="T46" fmla="*/ 670 w 849"/>
                <a:gd name="T47" fmla="*/ 117 h 335"/>
                <a:gd name="T48" fmla="*/ 685 w 849"/>
                <a:gd name="T49" fmla="*/ 39 h 335"/>
                <a:gd name="T50" fmla="*/ 732 w 849"/>
                <a:gd name="T51" fmla="*/ 203 h 335"/>
                <a:gd name="T52" fmla="*/ 740 w 849"/>
                <a:gd name="T53" fmla="*/ 297 h 335"/>
                <a:gd name="T54" fmla="*/ 779 w 849"/>
                <a:gd name="T55" fmla="*/ 250 h 335"/>
                <a:gd name="T56" fmla="*/ 826 w 849"/>
                <a:gd name="T57" fmla="*/ 187 h 335"/>
                <a:gd name="T58" fmla="*/ 833 w 849"/>
                <a:gd name="T59" fmla="*/ 125 h 335"/>
                <a:gd name="T60" fmla="*/ 849 w 849"/>
                <a:gd name="T61" fmla="*/ 1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49" h="335">
                  <a:moveTo>
                    <a:pt x="0" y="156"/>
                  </a:moveTo>
                  <a:cubicBezTo>
                    <a:pt x="5" y="138"/>
                    <a:pt x="11" y="120"/>
                    <a:pt x="15" y="102"/>
                  </a:cubicBezTo>
                  <a:cubicBezTo>
                    <a:pt x="19" y="87"/>
                    <a:pt x="9" y="48"/>
                    <a:pt x="23" y="55"/>
                  </a:cubicBezTo>
                  <a:cubicBezTo>
                    <a:pt x="40" y="63"/>
                    <a:pt x="28" y="92"/>
                    <a:pt x="31" y="110"/>
                  </a:cubicBezTo>
                  <a:cubicBezTo>
                    <a:pt x="38" y="148"/>
                    <a:pt x="33" y="137"/>
                    <a:pt x="62" y="156"/>
                  </a:cubicBezTo>
                  <a:cubicBezTo>
                    <a:pt x="72" y="154"/>
                    <a:pt x="84" y="154"/>
                    <a:pt x="93" y="149"/>
                  </a:cubicBezTo>
                  <a:cubicBezTo>
                    <a:pt x="105" y="143"/>
                    <a:pt x="113" y="118"/>
                    <a:pt x="124" y="125"/>
                  </a:cubicBezTo>
                  <a:cubicBezTo>
                    <a:pt x="138" y="133"/>
                    <a:pt x="130" y="156"/>
                    <a:pt x="132" y="172"/>
                  </a:cubicBezTo>
                  <a:cubicBezTo>
                    <a:pt x="135" y="195"/>
                    <a:pt x="137" y="219"/>
                    <a:pt x="140" y="242"/>
                  </a:cubicBezTo>
                  <a:cubicBezTo>
                    <a:pt x="152" y="236"/>
                    <a:pt x="195" y="216"/>
                    <a:pt x="202" y="203"/>
                  </a:cubicBezTo>
                  <a:cubicBezTo>
                    <a:pt x="218" y="175"/>
                    <a:pt x="231" y="28"/>
                    <a:pt x="233" y="0"/>
                  </a:cubicBezTo>
                  <a:cubicBezTo>
                    <a:pt x="244" y="108"/>
                    <a:pt x="255" y="201"/>
                    <a:pt x="280" y="304"/>
                  </a:cubicBezTo>
                  <a:cubicBezTo>
                    <a:pt x="299" y="271"/>
                    <a:pt x="322" y="239"/>
                    <a:pt x="335" y="203"/>
                  </a:cubicBezTo>
                  <a:cubicBezTo>
                    <a:pt x="350" y="103"/>
                    <a:pt x="327" y="181"/>
                    <a:pt x="389" y="141"/>
                  </a:cubicBezTo>
                  <a:cubicBezTo>
                    <a:pt x="415" y="102"/>
                    <a:pt x="395" y="116"/>
                    <a:pt x="420" y="141"/>
                  </a:cubicBezTo>
                  <a:cubicBezTo>
                    <a:pt x="427" y="148"/>
                    <a:pt x="436" y="151"/>
                    <a:pt x="444" y="156"/>
                  </a:cubicBezTo>
                  <a:cubicBezTo>
                    <a:pt x="449" y="166"/>
                    <a:pt x="448" y="185"/>
                    <a:pt x="459" y="187"/>
                  </a:cubicBezTo>
                  <a:cubicBezTo>
                    <a:pt x="475" y="190"/>
                    <a:pt x="495" y="139"/>
                    <a:pt x="498" y="133"/>
                  </a:cubicBezTo>
                  <a:cubicBezTo>
                    <a:pt x="501" y="154"/>
                    <a:pt x="487" y="187"/>
                    <a:pt x="506" y="195"/>
                  </a:cubicBezTo>
                  <a:cubicBezTo>
                    <a:pt x="523" y="202"/>
                    <a:pt x="537" y="149"/>
                    <a:pt x="537" y="149"/>
                  </a:cubicBezTo>
                  <a:cubicBezTo>
                    <a:pt x="552" y="193"/>
                    <a:pt x="533" y="163"/>
                    <a:pt x="592" y="156"/>
                  </a:cubicBezTo>
                  <a:cubicBezTo>
                    <a:pt x="600" y="155"/>
                    <a:pt x="607" y="161"/>
                    <a:pt x="615" y="164"/>
                  </a:cubicBezTo>
                  <a:cubicBezTo>
                    <a:pt x="625" y="154"/>
                    <a:pt x="635" y="142"/>
                    <a:pt x="646" y="133"/>
                  </a:cubicBezTo>
                  <a:cubicBezTo>
                    <a:pt x="653" y="127"/>
                    <a:pt x="665" y="125"/>
                    <a:pt x="670" y="117"/>
                  </a:cubicBezTo>
                  <a:cubicBezTo>
                    <a:pt x="676" y="107"/>
                    <a:pt x="685" y="42"/>
                    <a:pt x="685" y="39"/>
                  </a:cubicBezTo>
                  <a:cubicBezTo>
                    <a:pt x="693" y="122"/>
                    <a:pt x="689" y="138"/>
                    <a:pt x="732" y="203"/>
                  </a:cubicBezTo>
                  <a:cubicBezTo>
                    <a:pt x="735" y="234"/>
                    <a:pt x="725" y="270"/>
                    <a:pt x="740" y="297"/>
                  </a:cubicBezTo>
                  <a:cubicBezTo>
                    <a:pt x="761" y="335"/>
                    <a:pt x="771" y="263"/>
                    <a:pt x="779" y="250"/>
                  </a:cubicBezTo>
                  <a:cubicBezTo>
                    <a:pt x="793" y="228"/>
                    <a:pt x="810" y="208"/>
                    <a:pt x="826" y="187"/>
                  </a:cubicBezTo>
                  <a:cubicBezTo>
                    <a:pt x="828" y="166"/>
                    <a:pt x="821" y="142"/>
                    <a:pt x="833" y="125"/>
                  </a:cubicBezTo>
                  <a:cubicBezTo>
                    <a:pt x="840" y="116"/>
                    <a:pt x="849" y="156"/>
                    <a:pt x="849" y="156"/>
                  </a:cubicBezTo>
                </a:path>
              </a:pathLst>
            </a:custGeom>
            <a:noFill/>
            <a:ln w="12700" cap="flat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477" name="Line 29">
              <a:extLst>
                <a:ext uri="{FF2B5EF4-FFF2-40B4-BE49-F238E27FC236}">
                  <a16:creationId xmlns:a16="http://schemas.microsoft.com/office/drawing/2014/main" id="{EF598AB2-DFEC-4F29-91C2-9A36D3CE6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1760"/>
              <a:ext cx="0" cy="9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478" name="Line 30">
              <a:extLst>
                <a:ext uri="{FF2B5EF4-FFF2-40B4-BE49-F238E27FC236}">
                  <a16:creationId xmlns:a16="http://schemas.microsoft.com/office/drawing/2014/main" id="{E3748ADF-E12C-4278-83E8-7D9C083E4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2188"/>
              <a:ext cx="11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479" name="Rectangle 31">
              <a:extLst>
                <a:ext uri="{FF2B5EF4-FFF2-40B4-BE49-F238E27FC236}">
                  <a16:creationId xmlns:a16="http://schemas.microsoft.com/office/drawing/2014/main" id="{4EB6C434-7791-4513-9351-74AC4A1EC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106"/>
              <a:ext cx="232" cy="75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480" name="Rectangle 32">
              <a:extLst>
                <a:ext uri="{FF2B5EF4-FFF2-40B4-BE49-F238E27FC236}">
                  <a16:creationId xmlns:a16="http://schemas.microsoft.com/office/drawing/2014/main" id="{BBBAE082-85C2-4BE9-A26F-EF8573CAB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5" y="2106"/>
              <a:ext cx="232" cy="75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481" name="Rectangle 33">
              <a:extLst>
                <a:ext uri="{FF2B5EF4-FFF2-40B4-BE49-F238E27FC236}">
                  <a16:creationId xmlns:a16="http://schemas.microsoft.com/office/drawing/2014/main" id="{F761EA44-9E79-4E38-91F6-50971241D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" y="2181"/>
              <a:ext cx="232" cy="74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482" name="Freeform 34">
              <a:extLst>
                <a:ext uri="{FF2B5EF4-FFF2-40B4-BE49-F238E27FC236}">
                  <a16:creationId xmlns:a16="http://schemas.microsoft.com/office/drawing/2014/main" id="{5E6DE3E9-A4B0-441D-AB74-491B9282C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2018"/>
              <a:ext cx="803" cy="295"/>
            </a:xfrm>
            <a:custGeom>
              <a:avLst/>
              <a:gdLst>
                <a:gd name="T0" fmla="*/ 0 w 803"/>
                <a:gd name="T1" fmla="*/ 155 h 295"/>
                <a:gd name="T2" fmla="*/ 8 w 803"/>
                <a:gd name="T3" fmla="*/ 54 h 295"/>
                <a:gd name="T4" fmla="*/ 16 w 803"/>
                <a:gd name="T5" fmla="*/ 7 h 295"/>
                <a:gd name="T6" fmla="*/ 39 w 803"/>
                <a:gd name="T7" fmla="*/ 31 h 295"/>
                <a:gd name="T8" fmla="*/ 55 w 803"/>
                <a:gd name="T9" fmla="*/ 77 h 295"/>
                <a:gd name="T10" fmla="*/ 117 w 803"/>
                <a:gd name="T11" fmla="*/ 124 h 295"/>
                <a:gd name="T12" fmla="*/ 141 w 803"/>
                <a:gd name="T13" fmla="*/ 116 h 295"/>
                <a:gd name="T14" fmla="*/ 156 w 803"/>
                <a:gd name="T15" fmla="*/ 69 h 295"/>
                <a:gd name="T16" fmla="*/ 187 w 803"/>
                <a:gd name="T17" fmla="*/ 147 h 295"/>
                <a:gd name="T18" fmla="*/ 226 w 803"/>
                <a:gd name="T19" fmla="*/ 225 h 295"/>
                <a:gd name="T20" fmla="*/ 265 w 803"/>
                <a:gd name="T21" fmla="*/ 295 h 295"/>
                <a:gd name="T22" fmla="*/ 296 w 803"/>
                <a:gd name="T23" fmla="*/ 249 h 295"/>
                <a:gd name="T24" fmla="*/ 335 w 803"/>
                <a:gd name="T25" fmla="*/ 116 h 295"/>
                <a:gd name="T26" fmla="*/ 444 w 803"/>
                <a:gd name="T27" fmla="*/ 249 h 295"/>
                <a:gd name="T28" fmla="*/ 468 w 803"/>
                <a:gd name="T29" fmla="*/ 218 h 295"/>
                <a:gd name="T30" fmla="*/ 530 w 803"/>
                <a:gd name="T31" fmla="*/ 31 h 295"/>
                <a:gd name="T32" fmla="*/ 561 w 803"/>
                <a:gd name="T33" fmla="*/ 101 h 295"/>
                <a:gd name="T34" fmla="*/ 585 w 803"/>
                <a:gd name="T35" fmla="*/ 108 h 295"/>
                <a:gd name="T36" fmla="*/ 655 w 803"/>
                <a:gd name="T37" fmla="*/ 147 h 295"/>
                <a:gd name="T38" fmla="*/ 678 w 803"/>
                <a:gd name="T39" fmla="*/ 77 h 295"/>
                <a:gd name="T40" fmla="*/ 717 w 803"/>
                <a:gd name="T41" fmla="*/ 179 h 295"/>
                <a:gd name="T42" fmla="*/ 780 w 803"/>
                <a:gd name="T43" fmla="*/ 241 h 295"/>
                <a:gd name="T44" fmla="*/ 803 w 803"/>
                <a:gd name="T45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3" h="295">
                  <a:moveTo>
                    <a:pt x="0" y="155"/>
                  </a:moveTo>
                  <a:cubicBezTo>
                    <a:pt x="34" y="111"/>
                    <a:pt x="26" y="106"/>
                    <a:pt x="8" y="54"/>
                  </a:cubicBezTo>
                  <a:cubicBezTo>
                    <a:pt x="11" y="38"/>
                    <a:pt x="3" y="16"/>
                    <a:pt x="16" y="7"/>
                  </a:cubicBezTo>
                  <a:cubicBezTo>
                    <a:pt x="25" y="0"/>
                    <a:pt x="34" y="21"/>
                    <a:pt x="39" y="31"/>
                  </a:cubicBezTo>
                  <a:cubicBezTo>
                    <a:pt x="47" y="45"/>
                    <a:pt x="48" y="62"/>
                    <a:pt x="55" y="77"/>
                  </a:cubicBezTo>
                  <a:cubicBezTo>
                    <a:pt x="77" y="123"/>
                    <a:pt x="59" y="104"/>
                    <a:pt x="117" y="124"/>
                  </a:cubicBezTo>
                  <a:cubicBezTo>
                    <a:pt x="125" y="121"/>
                    <a:pt x="136" y="123"/>
                    <a:pt x="141" y="116"/>
                  </a:cubicBezTo>
                  <a:cubicBezTo>
                    <a:pt x="151" y="103"/>
                    <a:pt x="156" y="69"/>
                    <a:pt x="156" y="69"/>
                  </a:cubicBezTo>
                  <a:cubicBezTo>
                    <a:pt x="173" y="95"/>
                    <a:pt x="173" y="120"/>
                    <a:pt x="187" y="147"/>
                  </a:cubicBezTo>
                  <a:cubicBezTo>
                    <a:pt x="200" y="173"/>
                    <a:pt x="214" y="197"/>
                    <a:pt x="226" y="225"/>
                  </a:cubicBezTo>
                  <a:cubicBezTo>
                    <a:pt x="241" y="262"/>
                    <a:pt x="221" y="282"/>
                    <a:pt x="265" y="295"/>
                  </a:cubicBezTo>
                  <a:cubicBezTo>
                    <a:pt x="275" y="280"/>
                    <a:pt x="286" y="264"/>
                    <a:pt x="296" y="249"/>
                  </a:cubicBezTo>
                  <a:cubicBezTo>
                    <a:pt x="356" y="160"/>
                    <a:pt x="261" y="168"/>
                    <a:pt x="335" y="116"/>
                  </a:cubicBezTo>
                  <a:cubicBezTo>
                    <a:pt x="387" y="151"/>
                    <a:pt x="385" y="228"/>
                    <a:pt x="444" y="249"/>
                  </a:cubicBezTo>
                  <a:cubicBezTo>
                    <a:pt x="452" y="239"/>
                    <a:pt x="462" y="230"/>
                    <a:pt x="468" y="218"/>
                  </a:cubicBezTo>
                  <a:cubicBezTo>
                    <a:pt x="499" y="157"/>
                    <a:pt x="467" y="72"/>
                    <a:pt x="530" y="31"/>
                  </a:cubicBezTo>
                  <a:cubicBezTo>
                    <a:pt x="587" y="67"/>
                    <a:pt x="518" y="15"/>
                    <a:pt x="561" y="101"/>
                  </a:cubicBezTo>
                  <a:cubicBezTo>
                    <a:pt x="565" y="108"/>
                    <a:pt x="577" y="105"/>
                    <a:pt x="585" y="108"/>
                  </a:cubicBezTo>
                  <a:cubicBezTo>
                    <a:pt x="616" y="122"/>
                    <a:pt x="629" y="131"/>
                    <a:pt x="655" y="147"/>
                  </a:cubicBezTo>
                  <a:cubicBezTo>
                    <a:pt x="663" y="124"/>
                    <a:pt x="678" y="77"/>
                    <a:pt x="678" y="77"/>
                  </a:cubicBezTo>
                  <a:cubicBezTo>
                    <a:pt x="699" y="109"/>
                    <a:pt x="705" y="142"/>
                    <a:pt x="717" y="179"/>
                  </a:cubicBezTo>
                  <a:cubicBezTo>
                    <a:pt x="726" y="206"/>
                    <a:pt x="758" y="226"/>
                    <a:pt x="780" y="241"/>
                  </a:cubicBezTo>
                  <a:cubicBezTo>
                    <a:pt x="797" y="215"/>
                    <a:pt x="789" y="224"/>
                    <a:pt x="803" y="210"/>
                  </a:cubicBezTo>
                </a:path>
              </a:pathLst>
            </a:custGeom>
            <a:noFill/>
            <a:ln w="12700" cap="flat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483" name="Text Box 35">
              <a:extLst>
                <a:ext uri="{FF2B5EF4-FFF2-40B4-BE49-F238E27FC236}">
                  <a16:creationId xmlns:a16="http://schemas.microsoft.com/office/drawing/2014/main" id="{98D60415-E685-4C62-955A-49A2291A5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1516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>
                  <a:ea typeface="굴림" panose="020B0600000101010101" pitchFamily="34" charset="-127"/>
                </a:rPr>
                <a:t>Signal</a:t>
              </a:r>
            </a:p>
          </p:txBody>
        </p:sp>
        <p:sp>
          <p:nvSpPr>
            <p:cNvPr id="1000484" name="Text Box 36">
              <a:extLst>
                <a:ext uri="{FF2B5EF4-FFF2-40B4-BE49-F238E27FC236}">
                  <a16:creationId xmlns:a16="http://schemas.microsoft.com/office/drawing/2014/main" id="{ED85840B-04A3-4A87-8808-071735134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" y="1490"/>
              <a:ext cx="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>
                  <a:ea typeface="굴림" panose="020B0600000101010101" pitchFamily="34" charset="-127"/>
                </a:rPr>
                <a:t>Noise</a:t>
              </a:r>
            </a:p>
          </p:txBody>
        </p:sp>
        <p:sp>
          <p:nvSpPr>
            <p:cNvPr id="1000485" name="Text Box 37">
              <a:extLst>
                <a:ext uri="{FF2B5EF4-FFF2-40B4-BE49-F238E27FC236}">
                  <a16:creationId xmlns:a16="http://schemas.microsoft.com/office/drawing/2014/main" id="{5134707D-9042-4218-8844-538BD44C0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7" y="1502"/>
              <a:ext cx="10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>
                  <a:ea typeface="굴림" panose="020B0600000101010101" pitchFamily="34" charset="-127"/>
                </a:rPr>
                <a:t>Signal + noise</a:t>
              </a:r>
            </a:p>
          </p:txBody>
        </p:sp>
        <p:sp>
          <p:nvSpPr>
            <p:cNvPr id="1000486" name="Text Box 38">
              <a:extLst>
                <a:ext uri="{FF2B5EF4-FFF2-40B4-BE49-F238E27FC236}">
                  <a16:creationId xmlns:a16="http://schemas.microsoft.com/office/drawing/2014/main" id="{7B9CEA3D-5A18-4DC5-AB7F-45172A707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" y="386"/>
              <a:ext cx="4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>
                  <a:ea typeface="굴림" panose="020B0600000101010101" pitchFamily="34" charset="-127"/>
                </a:rPr>
                <a:t>High</a:t>
              </a:r>
            </a:p>
            <a:p>
              <a:pPr algn="l" eaLnBrk="0" hangingPunct="0"/>
              <a:r>
                <a:rPr lang="en-US" altLang="ko-KR">
                  <a:ea typeface="굴림" panose="020B0600000101010101" pitchFamily="34" charset="-127"/>
                </a:rPr>
                <a:t>SNR</a:t>
              </a:r>
            </a:p>
          </p:txBody>
        </p:sp>
        <p:sp>
          <p:nvSpPr>
            <p:cNvPr id="1000487" name="Text Box 39">
              <a:extLst>
                <a:ext uri="{FF2B5EF4-FFF2-40B4-BE49-F238E27FC236}">
                  <a16:creationId xmlns:a16="http://schemas.microsoft.com/office/drawing/2014/main" id="{7110582B-DB25-4D1A-8305-A49E7DE32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" y="1901"/>
              <a:ext cx="4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>
                  <a:ea typeface="굴림" panose="020B0600000101010101" pitchFamily="34" charset="-127"/>
                </a:rPr>
                <a:t>Low</a:t>
              </a:r>
            </a:p>
            <a:p>
              <a:pPr algn="l" eaLnBrk="0" hangingPunct="0"/>
              <a:r>
                <a:rPr lang="en-US" altLang="ko-KR">
                  <a:ea typeface="굴림" panose="020B0600000101010101" pitchFamily="34" charset="-127"/>
                </a:rPr>
                <a:t>SNR</a:t>
              </a:r>
            </a:p>
          </p:txBody>
        </p:sp>
        <p:sp>
          <p:nvSpPr>
            <p:cNvPr id="1000493" name="Text Box 45">
              <a:extLst>
                <a:ext uri="{FF2B5EF4-FFF2-40B4-BE49-F238E27FC236}">
                  <a16:creationId xmlns:a16="http://schemas.microsoft.com/office/drawing/2014/main" id="{69C10838-85F9-4BC9-8B43-0B09CBD97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2" y="827"/>
              <a:ext cx="21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1600" i="1">
                  <a:ea typeface="굴림" panose="020B0600000101010101" pitchFamily="34" charset="-127"/>
                </a:rPr>
                <a:t>t</a:t>
              </a:r>
            </a:p>
          </p:txBody>
        </p:sp>
        <p:sp>
          <p:nvSpPr>
            <p:cNvPr id="1000494" name="Text Box 46">
              <a:extLst>
                <a:ext uri="{FF2B5EF4-FFF2-40B4-BE49-F238E27FC236}">
                  <a16:creationId xmlns:a16="http://schemas.microsoft.com/office/drawing/2014/main" id="{D10CCF0C-AEAC-4263-B1CB-9BAB14509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" y="805"/>
              <a:ext cx="21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1600" i="1">
                  <a:ea typeface="굴림" panose="020B0600000101010101" pitchFamily="34" charset="-127"/>
                </a:rPr>
                <a:t>t</a:t>
              </a:r>
            </a:p>
          </p:txBody>
        </p:sp>
        <p:sp>
          <p:nvSpPr>
            <p:cNvPr id="1000495" name="Text Box 47">
              <a:extLst>
                <a:ext uri="{FF2B5EF4-FFF2-40B4-BE49-F238E27FC236}">
                  <a16:creationId xmlns:a16="http://schemas.microsoft.com/office/drawing/2014/main" id="{8200C813-0A0D-4F9D-BB3D-78CFE8FA0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783"/>
              <a:ext cx="21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1600" i="1">
                  <a:ea typeface="굴림" panose="020B0600000101010101" pitchFamily="34" charset="-127"/>
                </a:rPr>
                <a:t>t</a:t>
              </a:r>
            </a:p>
          </p:txBody>
        </p:sp>
        <p:sp>
          <p:nvSpPr>
            <p:cNvPr id="1000496" name="Text Box 48">
              <a:extLst>
                <a:ext uri="{FF2B5EF4-FFF2-40B4-BE49-F238E27FC236}">
                  <a16:creationId xmlns:a16="http://schemas.microsoft.com/office/drawing/2014/main" id="{9E7DB384-3823-4D45-9A3C-3948D4320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6" y="2270"/>
              <a:ext cx="21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1600" i="1">
                  <a:ea typeface="굴림" panose="020B0600000101010101" pitchFamily="34" charset="-127"/>
                </a:rPr>
                <a:t>t</a:t>
              </a:r>
            </a:p>
          </p:txBody>
        </p:sp>
        <p:sp>
          <p:nvSpPr>
            <p:cNvPr id="1000497" name="Text Box 49">
              <a:extLst>
                <a:ext uri="{FF2B5EF4-FFF2-40B4-BE49-F238E27FC236}">
                  <a16:creationId xmlns:a16="http://schemas.microsoft.com/office/drawing/2014/main" id="{942325B1-B324-42D5-9071-34A4349AE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6" y="2239"/>
              <a:ext cx="21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1600" i="1">
                  <a:ea typeface="굴림" panose="020B0600000101010101" pitchFamily="34" charset="-127"/>
                </a:rPr>
                <a:t>t</a:t>
              </a:r>
            </a:p>
          </p:txBody>
        </p:sp>
        <p:sp>
          <p:nvSpPr>
            <p:cNvPr id="1000498" name="Text Box 50">
              <a:extLst>
                <a:ext uri="{FF2B5EF4-FFF2-40B4-BE49-F238E27FC236}">
                  <a16:creationId xmlns:a16="http://schemas.microsoft.com/office/drawing/2014/main" id="{CA43D01D-3E92-491F-857A-4EBF384C4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" y="2208"/>
              <a:ext cx="21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1600" i="1">
                  <a:ea typeface="굴림" panose="020B0600000101010101" pitchFamily="34" charset="-127"/>
                </a:rPr>
                <a:t>t</a:t>
              </a:r>
            </a:p>
          </p:txBody>
        </p:sp>
      </p:grpSp>
      <p:sp>
        <p:nvSpPr>
          <p:cNvPr id="1000500" name="Rectangle 52">
            <a:extLst>
              <a:ext uri="{FF2B5EF4-FFF2-40B4-BE49-F238E27FC236}">
                <a16:creationId xmlns:a16="http://schemas.microsoft.com/office/drawing/2014/main" id="{A19CF3D5-2838-465B-9FA1-FB016089D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Signal-to-Noise Ratio</a:t>
            </a:r>
          </a:p>
        </p:txBody>
      </p:sp>
      <p:sp>
        <p:nvSpPr>
          <p:cNvPr id="1000501" name="Line 53">
            <a:extLst>
              <a:ext uri="{FF2B5EF4-FFF2-40B4-BE49-F238E27FC236}">
                <a16:creationId xmlns:a16="http://schemas.microsoft.com/office/drawing/2014/main" id="{B14BA6FC-10B3-456A-90D7-21CF7258E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4713" y="4719638"/>
            <a:ext cx="125412" cy="687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502" name="Text Box 54">
            <a:extLst>
              <a:ext uri="{FF2B5EF4-FFF2-40B4-BE49-F238E27FC236}">
                <a16:creationId xmlns:a16="http://schemas.microsoft.com/office/drawing/2014/main" id="{1733585A-24D4-46D4-A67A-5B40D71A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313" y="54356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>
                <a:ea typeface="굴림" panose="020B0600000101010101" pitchFamily="34" charset="-127"/>
              </a:rPr>
              <a:t>error</a:t>
            </a:r>
          </a:p>
        </p:txBody>
      </p:sp>
      <p:sp>
        <p:nvSpPr>
          <p:cNvPr id="1000503" name="Text Box 55">
            <a:extLst>
              <a:ext uri="{FF2B5EF4-FFF2-40B4-BE49-F238E27FC236}">
                <a16:creationId xmlns:a16="http://schemas.microsoft.com/office/drawing/2014/main" id="{783D1A30-1BAB-4D0B-B7A5-05297AD4C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2947988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>
                <a:ea typeface="굴림" panose="020B0600000101010101" pitchFamily="34" charset="-127"/>
              </a:rPr>
              <a:t>No errors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24" name="Rectangle 8">
            <a:extLst>
              <a:ext uri="{FF2B5EF4-FFF2-40B4-BE49-F238E27FC236}">
                <a16:creationId xmlns:a16="http://schemas.microsoft.com/office/drawing/2014/main" id="{5CD0BFDF-90B4-412F-A6D8-F4EC64D39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71700"/>
            <a:ext cx="8229600" cy="4356100"/>
          </a:xfrm>
        </p:spPr>
        <p:txBody>
          <a:bodyPr/>
          <a:lstStyle/>
          <a:p>
            <a:r>
              <a:rPr lang="en-US" altLang="ko-KR" sz="2600">
                <a:ea typeface="굴림" panose="020B0600000101010101" pitchFamily="34" charset="-127"/>
              </a:rPr>
              <a:t>Arbitrarily reliable communications is possible if the transmission rate </a:t>
            </a:r>
            <a:r>
              <a:rPr lang="en-US" altLang="ko-KR" sz="2600" i="1">
                <a:ea typeface="굴림" panose="020B0600000101010101" pitchFamily="34" charset="-127"/>
              </a:rPr>
              <a:t>R</a:t>
            </a:r>
            <a:r>
              <a:rPr lang="en-US" altLang="ko-KR" sz="2600">
                <a:ea typeface="굴림" panose="020B0600000101010101" pitchFamily="34" charset="-127"/>
              </a:rPr>
              <a:t> &lt; </a:t>
            </a:r>
            <a:r>
              <a:rPr lang="en-US" altLang="ko-KR" sz="2600" i="1">
                <a:ea typeface="굴림" panose="020B0600000101010101" pitchFamily="34" charset="-127"/>
              </a:rPr>
              <a:t>C</a:t>
            </a:r>
            <a:r>
              <a:rPr lang="en-US" altLang="ko-KR" sz="2600">
                <a:ea typeface="굴림" panose="020B0600000101010101" pitchFamily="34" charset="-127"/>
              </a:rPr>
              <a:t>.  </a:t>
            </a:r>
          </a:p>
          <a:p>
            <a:r>
              <a:rPr lang="en-US" altLang="ko-KR" sz="2600">
                <a:ea typeface="굴림" panose="020B0600000101010101" pitchFamily="34" charset="-127"/>
              </a:rPr>
              <a:t>If </a:t>
            </a:r>
            <a:r>
              <a:rPr lang="en-US" altLang="ko-KR" sz="2600" i="1">
                <a:ea typeface="굴림" panose="020B0600000101010101" pitchFamily="34" charset="-127"/>
              </a:rPr>
              <a:t>R</a:t>
            </a:r>
            <a:r>
              <a:rPr lang="en-US" altLang="ko-KR" sz="2600">
                <a:ea typeface="굴림" panose="020B0600000101010101" pitchFamily="34" charset="-127"/>
              </a:rPr>
              <a:t> &gt; </a:t>
            </a:r>
            <a:r>
              <a:rPr lang="en-US" altLang="ko-KR" sz="2600" i="1">
                <a:ea typeface="굴림" panose="020B0600000101010101" pitchFamily="34" charset="-127"/>
              </a:rPr>
              <a:t>C</a:t>
            </a:r>
            <a:r>
              <a:rPr lang="en-US" altLang="ko-KR" sz="2600">
                <a:ea typeface="굴림" panose="020B0600000101010101" pitchFamily="34" charset="-127"/>
              </a:rPr>
              <a:t>, then arbitrarily reliable communications is not possible.</a:t>
            </a:r>
          </a:p>
          <a:p>
            <a:endParaRPr lang="en-US" altLang="ko-KR" sz="800">
              <a:ea typeface="굴림" panose="020B0600000101010101" pitchFamily="34" charset="-127"/>
            </a:endParaRPr>
          </a:p>
          <a:p>
            <a:r>
              <a:rPr lang="en-US" altLang="ko-KR" sz="2600">
                <a:ea typeface="굴림" panose="020B0600000101010101" pitchFamily="34" charset="-127"/>
              </a:rPr>
              <a:t>“Arbitrarily reliable” means the BER can be made arbitrarily small through sufficiently complex coding.</a:t>
            </a:r>
          </a:p>
          <a:p>
            <a:r>
              <a:rPr lang="en-US" altLang="ko-KR" sz="2600" i="1">
                <a:ea typeface="굴림" panose="020B0600000101010101" pitchFamily="34" charset="-127"/>
              </a:rPr>
              <a:t>C</a:t>
            </a:r>
            <a:r>
              <a:rPr lang="en-US" altLang="ko-KR" sz="2600">
                <a:ea typeface="굴림" panose="020B0600000101010101" pitchFamily="34" charset="-127"/>
              </a:rPr>
              <a:t> can be used as a measure of how close a system design is to the best achievable performance.</a:t>
            </a:r>
          </a:p>
          <a:p>
            <a:r>
              <a:rPr lang="en-US" altLang="ko-KR" sz="2600">
                <a:ea typeface="굴림" panose="020B0600000101010101" pitchFamily="34" charset="-127"/>
              </a:rPr>
              <a:t>Bandwidth </a:t>
            </a:r>
            <a:r>
              <a:rPr lang="en-US" altLang="ko-KR" sz="2600" i="1">
                <a:ea typeface="굴림" panose="020B0600000101010101" pitchFamily="34" charset="-127"/>
              </a:rPr>
              <a:t>W</a:t>
            </a:r>
            <a:r>
              <a:rPr lang="en-US" altLang="ko-KR" sz="2600" i="1" baseline="-25000">
                <a:ea typeface="굴림" panose="020B0600000101010101" pitchFamily="34" charset="-127"/>
              </a:rPr>
              <a:t>c</a:t>
            </a:r>
            <a:r>
              <a:rPr lang="en-US" altLang="ko-KR" sz="2600">
                <a:ea typeface="굴림" panose="020B0600000101010101" pitchFamily="34" charset="-127"/>
              </a:rPr>
              <a:t> &amp; </a:t>
            </a:r>
            <a:r>
              <a:rPr lang="en-US" altLang="ko-KR" sz="2600" i="1">
                <a:ea typeface="굴림" panose="020B0600000101010101" pitchFamily="34" charset="-127"/>
              </a:rPr>
              <a:t>SNR</a:t>
            </a:r>
            <a:r>
              <a:rPr lang="en-US" altLang="ko-KR" sz="2600">
                <a:ea typeface="굴림" panose="020B0600000101010101" pitchFamily="34" charset="-127"/>
              </a:rPr>
              <a:t> determine </a:t>
            </a:r>
            <a:r>
              <a:rPr lang="en-US" altLang="ko-KR" sz="2600" i="1">
                <a:ea typeface="굴림" panose="020B0600000101010101" pitchFamily="34" charset="-127"/>
              </a:rPr>
              <a:t>C</a:t>
            </a:r>
            <a:endParaRPr lang="ko-KR" altLang="en-US" sz="2600">
              <a:ea typeface="굴림" panose="020B0600000101010101" pitchFamily="34" charset="-127"/>
            </a:endParaRPr>
          </a:p>
        </p:txBody>
      </p:sp>
      <p:sp>
        <p:nvSpPr>
          <p:cNvPr id="879620" name="Rectangle 4">
            <a:extLst>
              <a:ext uri="{FF2B5EF4-FFF2-40B4-BE49-F238E27FC236}">
                <a16:creationId xmlns:a16="http://schemas.microsoft.com/office/drawing/2014/main" id="{D1798DB1-6877-40CC-9C4E-5C158DDAE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>
                <a:ea typeface="굴림" panose="020B0600000101010101" pitchFamily="34" charset="-127"/>
              </a:rPr>
              <a:t>Shannon Channel Capacity</a:t>
            </a:r>
          </a:p>
        </p:txBody>
      </p:sp>
      <p:sp>
        <p:nvSpPr>
          <p:cNvPr id="879623" name="Text Box 7">
            <a:extLst>
              <a:ext uri="{FF2B5EF4-FFF2-40B4-BE49-F238E27FC236}">
                <a16:creationId xmlns:a16="http://schemas.microsoft.com/office/drawing/2014/main" id="{3C383EE1-CC5E-4F6D-9825-470A128A7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1333500"/>
            <a:ext cx="541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200" b="1" i="1">
                <a:solidFill>
                  <a:srgbClr val="FF3300"/>
                </a:solidFill>
                <a:ea typeface="굴림" panose="020B0600000101010101" pitchFamily="34" charset="-127"/>
              </a:rPr>
              <a:t>C</a:t>
            </a:r>
            <a:r>
              <a:rPr lang="en-US" altLang="ko-KR" sz="3200" b="1">
                <a:solidFill>
                  <a:srgbClr val="FF3300"/>
                </a:solidFill>
                <a:ea typeface="굴림" panose="020B0600000101010101" pitchFamily="34" charset="-127"/>
              </a:rPr>
              <a:t> = </a:t>
            </a:r>
            <a:r>
              <a:rPr lang="en-US" altLang="ko-KR" sz="3200" b="1" i="1">
                <a:solidFill>
                  <a:srgbClr val="FF3300"/>
                </a:solidFill>
                <a:ea typeface="굴림" panose="020B0600000101010101" pitchFamily="34" charset="-127"/>
              </a:rPr>
              <a:t>W</a:t>
            </a:r>
            <a:r>
              <a:rPr lang="en-US" altLang="ko-KR" sz="3200" b="1" i="1" baseline="-25000">
                <a:solidFill>
                  <a:srgbClr val="FF3300"/>
                </a:solidFill>
                <a:ea typeface="굴림" panose="020B0600000101010101" pitchFamily="34" charset="-127"/>
              </a:rPr>
              <a:t>c</a:t>
            </a:r>
            <a:r>
              <a:rPr lang="en-US" altLang="ko-KR" sz="3200" b="1">
                <a:solidFill>
                  <a:srgbClr val="FF3300"/>
                </a:solidFill>
                <a:ea typeface="굴림" panose="020B0600000101010101" pitchFamily="34" charset="-127"/>
              </a:rPr>
              <a:t> log</a:t>
            </a:r>
            <a:r>
              <a:rPr lang="en-US" altLang="ko-KR" sz="3200" b="1" baseline="-25000">
                <a:solidFill>
                  <a:srgbClr val="FF3300"/>
                </a:solidFill>
                <a:ea typeface="굴림" panose="020B0600000101010101" pitchFamily="34" charset="-127"/>
              </a:rPr>
              <a:t>2</a:t>
            </a:r>
            <a:r>
              <a:rPr lang="en-US" altLang="ko-KR" sz="3200" b="1">
                <a:solidFill>
                  <a:srgbClr val="FF3300"/>
                </a:solidFill>
                <a:ea typeface="굴림" panose="020B0600000101010101" pitchFamily="34" charset="-127"/>
              </a:rPr>
              <a:t> (1 + </a:t>
            </a:r>
            <a:r>
              <a:rPr lang="en-US" altLang="ko-KR" sz="3200" b="1" i="1">
                <a:solidFill>
                  <a:srgbClr val="FF3300"/>
                </a:solidFill>
                <a:ea typeface="굴림" panose="020B0600000101010101" pitchFamily="34" charset="-127"/>
              </a:rPr>
              <a:t>SNR</a:t>
            </a:r>
            <a:r>
              <a:rPr lang="en-US" altLang="ko-KR" sz="3200" b="1">
                <a:solidFill>
                  <a:srgbClr val="FF3300"/>
                </a:solidFill>
                <a:ea typeface="굴림" panose="020B0600000101010101" pitchFamily="34" charset="-127"/>
              </a:rPr>
              <a:t>) bps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9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9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9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9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96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96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96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96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96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96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4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Rectangle 2">
            <a:extLst>
              <a:ext uri="{FF2B5EF4-FFF2-40B4-BE49-F238E27FC236}">
                <a16:creationId xmlns:a16="http://schemas.microsoft.com/office/drawing/2014/main" id="{A9293C97-E87D-44C4-BA36-59012003E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Example</a:t>
            </a:r>
          </a:p>
        </p:txBody>
      </p:sp>
      <p:sp>
        <p:nvSpPr>
          <p:cNvPr id="1009667" name="Rectangle 3">
            <a:extLst>
              <a:ext uri="{FF2B5EF4-FFF2-40B4-BE49-F238E27FC236}">
                <a16:creationId xmlns:a16="http://schemas.microsoft.com/office/drawing/2014/main" id="{AD2AC08F-6741-406C-8EE0-36807430F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34" charset="-127"/>
              </a:rPr>
              <a:t>Find the Shannon channel capacity for a telephone channel with </a:t>
            </a:r>
            <a:r>
              <a:rPr lang="en-US" altLang="ko-KR" i="1">
                <a:ea typeface="굴림" panose="020B0600000101010101" pitchFamily="34" charset="-127"/>
              </a:rPr>
              <a:t>W</a:t>
            </a:r>
            <a:r>
              <a:rPr lang="en-US" altLang="ko-KR" i="1" baseline="-25000">
                <a:ea typeface="굴림" panose="020B0600000101010101" pitchFamily="34" charset="-127"/>
              </a:rPr>
              <a:t>c</a:t>
            </a:r>
            <a:r>
              <a:rPr lang="en-US" altLang="ko-KR">
                <a:ea typeface="굴림" panose="020B0600000101010101" pitchFamily="34" charset="-127"/>
              </a:rPr>
              <a:t> = 3400 Hz and </a:t>
            </a:r>
            <a:r>
              <a:rPr lang="en-US" altLang="ko-KR" i="1">
                <a:ea typeface="굴림" panose="020B0600000101010101" pitchFamily="34" charset="-127"/>
              </a:rPr>
              <a:t>SNR</a:t>
            </a:r>
            <a:r>
              <a:rPr lang="en-US" altLang="ko-KR">
                <a:ea typeface="굴림" panose="020B0600000101010101" pitchFamily="34" charset="-127"/>
              </a:rPr>
              <a:t> = 10000</a:t>
            </a:r>
          </a:p>
          <a:p>
            <a:pPr>
              <a:lnSpc>
                <a:spcPct val="90000"/>
              </a:lnSpc>
            </a:pPr>
            <a:endParaRPr lang="en-US" altLang="ko-KR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34" charset="-127"/>
              </a:rPr>
              <a:t> </a:t>
            </a:r>
            <a:r>
              <a:rPr lang="en-US" altLang="ko-KR" i="1">
                <a:ea typeface="굴림" panose="020B0600000101010101" pitchFamily="34" charset="-127"/>
              </a:rPr>
              <a:t>C</a:t>
            </a:r>
            <a:r>
              <a:rPr lang="en-US" altLang="ko-KR">
                <a:ea typeface="굴림" panose="020B0600000101010101" pitchFamily="34" charset="-127"/>
              </a:rPr>
              <a:t> = 3400 log</a:t>
            </a:r>
            <a:r>
              <a:rPr lang="en-US" altLang="ko-KR" baseline="-25000">
                <a:ea typeface="굴림" panose="020B0600000101010101" pitchFamily="34" charset="-127"/>
              </a:rPr>
              <a:t>2</a:t>
            </a:r>
            <a:r>
              <a:rPr lang="en-US" altLang="ko-KR">
                <a:ea typeface="굴림" panose="020B0600000101010101" pitchFamily="34" charset="-127"/>
              </a:rPr>
              <a:t> (1 + 10000)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34" charset="-127"/>
              </a:rPr>
              <a:t>	 = 3400 log</a:t>
            </a:r>
            <a:r>
              <a:rPr lang="en-US" altLang="ko-KR" baseline="-25000">
                <a:ea typeface="굴림" panose="020B0600000101010101" pitchFamily="34" charset="-127"/>
              </a:rPr>
              <a:t>10</a:t>
            </a:r>
            <a:r>
              <a:rPr lang="en-US" altLang="ko-KR">
                <a:ea typeface="굴림" panose="020B0600000101010101" pitchFamily="34" charset="-127"/>
              </a:rPr>
              <a:t> (10001)/log</a:t>
            </a:r>
            <a:r>
              <a:rPr lang="en-US" altLang="ko-KR" baseline="-25000">
                <a:ea typeface="굴림" panose="020B0600000101010101" pitchFamily="34" charset="-127"/>
              </a:rPr>
              <a:t>10</a:t>
            </a:r>
            <a:r>
              <a:rPr lang="en-US" altLang="ko-KR">
                <a:ea typeface="굴림" panose="020B0600000101010101" pitchFamily="34" charset="-127"/>
              </a:rPr>
              <a:t>2 = 45200 bps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34" charset="-127"/>
              </a:rPr>
              <a:t>Note that </a:t>
            </a:r>
            <a:r>
              <a:rPr lang="en-US" altLang="ko-KR" i="1">
                <a:ea typeface="굴림" panose="020B0600000101010101" pitchFamily="34" charset="-127"/>
              </a:rPr>
              <a:t>SNR </a:t>
            </a:r>
            <a:r>
              <a:rPr lang="en-US" altLang="ko-KR">
                <a:ea typeface="굴림" panose="020B0600000101010101" pitchFamily="34" charset="-127"/>
              </a:rPr>
              <a:t>= 10000 corresponds to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34" charset="-127"/>
              </a:rPr>
              <a:t>  </a:t>
            </a:r>
            <a:r>
              <a:rPr lang="en-US" altLang="ko-KR" i="1">
                <a:ea typeface="굴림" panose="020B0600000101010101" pitchFamily="34" charset="-127"/>
              </a:rPr>
              <a:t>SNR</a:t>
            </a:r>
            <a:r>
              <a:rPr lang="en-US" altLang="ko-KR">
                <a:ea typeface="굴림" panose="020B0600000101010101" pitchFamily="34" charset="-127"/>
              </a:rPr>
              <a:t> (dB) = 10 log</a:t>
            </a:r>
            <a:r>
              <a:rPr lang="en-US" altLang="ko-KR" baseline="-25000">
                <a:ea typeface="굴림" panose="020B0600000101010101" pitchFamily="34" charset="-127"/>
              </a:rPr>
              <a:t>10</a:t>
            </a:r>
            <a:r>
              <a:rPr lang="en-US" altLang="ko-KR">
                <a:ea typeface="굴림" panose="020B0600000101010101" pitchFamily="34" charset="-127"/>
              </a:rPr>
              <a:t>(10001) = 40 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Background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905" y="1295400"/>
            <a:ext cx="8001000" cy="4760913"/>
          </a:xfrm>
        </p:spPr>
        <p:txBody>
          <a:bodyPr/>
          <a:lstStyle/>
          <a:p>
            <a:pPr eaLnBrk="1" hangingPunct="1"/>
            <a:r>
              <a:rPr lang="en-US" dirty="0"/>
              <a:t>Different parts of the electromagnetic frequency spectrum can be used for data transmission depending on </a:t>
            </a:r>
          </a:p>
          <a:p>
            <a:pPr lvl="1" eaLnBrk="1" hangingPunct="1"/>
            <a:r>
              <a:rPr lang="en-US" dirty="0"/>
              <a:t>The medium used </a:t>
            </a:r>
          </a:p>
          <a:p>
            <a:pPr lvl="1" eaLnBrk="1" hangingPunct="1"/>
            <a:r>
              <a:rPr lang="en-US" dirty="0"/>
              <a:t>The communications standards followed</a:t>
            </a:r>
          </a:p>
          <a:p>
            <a:pPr eaLnBrk="1" hangingPunct="1"/>
            <a:r>
              <a:rPr lang="en-US" dirty="0"/>
              <a:t>The properties of the media being used affect</a:t>
            </a:r>
          </a:p>
          <a:p>
            <a:pPr lvl="1" eaLnBrk="1" hangingPunct="1"/>
            <a:r>
              <a:rPr lang="en-US" dirty="0"/>
              <a:t>Bandwidth, attenuation, noise, distortion</a:t>
            </a:r>
          </a:p>
        </p:txBody>
      </p:sp>
    </p:spTree>
    <p:extLst>
      <p:ext uri="{BB962C8B-B14F-4D97-AF65-F5344CB8AC3E}">
        <p14:creationId xmlns:p14="http://schemas.microsoft.com/office/powerpoint/2010/main" val="10595387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6" name="Rectangle 4">
            <a:extLst>
              <a:ext uri="{FF2B5EF4-FFF2-40B4-BE49-F238E27FC236}">
                <a16:creationId xmlns:a16="http://schemas.microsoft.com/office/drawing/2014/main" id="{CC1FA0AB-38BE-4318-8642-752775C52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>
                <a:ea typeface="굴림" panose="020B0600000101010101" pitchFamily="34" charset="-127"/>
              </a:rPr>
              <a:t>Bit Rates of Digital Transmission Systems</a:t>
            </a:r>
          </a:p>
        </p:txBody>
      </p:sp>
      <p:sp>
        <p:nvSpPr>
          <p:cNvPr id="1011718" name="Rectangle 6">
            <a:extLst>
              <a:ext uri="{FF2B5EF4-FFF2-40B4-BE49-F238E27FC236}">
                <a16:creationId xmlns:a16="http://schemas.microsoft.com/office/drawing/2014/main" id="{E7EB2C7B-5024-4D9E-8A1C-9BC4DD2D9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1816100"/>
            <a:ext cx="18526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011997" name="Group 285">
            <a:extLst>
              <a:ext uri="{FF2B5EF4-FFF2-40B4-BE49-F238E27FC236}">
                <a16:creationId xmlns:a16="http://schemas.microsoft.com/office/drawing/2014/main" id="{666554DE-84D7-47C0-BC4F-4F02A4C325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1613" y="1603375"/>
          <a:ext cx="8675687" cy="4727448"/>
        </p:xfrm>
        <a:graphic>
          <a:graphicData uri="http://schemas.openxmlformats.org/drawingml/2006/table">
            <a:tbl>
              <a:tblPr/>
              <a:tblGrid>
                <a:gridCol w="1870075">
                  <a:extLst>
                    <a:ext uri="{9D8B030D-6E8A-4147-A177-3AD203B41FA5}">
                      <a16:colId xmlns:a16="http://schemas.microsoft.com/office/drawing/2014/main" val="3960257451"/>
                    </a:ext>
                  </a:extLst>
                </a:gridCol>
                <a:gridCol w="2949575">
                  <a:extLst>
                    <a:ext uri="{9D8B030D-6E8A-4147-A177-3AD203B41FA5}">
                      <a16:colId xmlns:a16="http://schemas.microsoft.com/office/drawing/2014/main" val="2454611831"/>
                    </a:ext>
                  </a:extLst>
                </a:gridCol>
                <a:gridCol w="3856037">
                  <a:extLst>
                    <a:ext uri="{9D8B030D-6E8A-4147-A177-3AD203B41FA5}">
                      <a16:colId xmlns:a16="http://schemas.microsoft.com/office/drawing/2014/main" val="1671590720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Bit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Observations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06633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Telephone twisted 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33.6-56 kbps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4 kHz telephone channel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914915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Ethernet twisted 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10 Mbps, 100 Mbps,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1 Gbps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100 meters of unshielded twisted copper wire pair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590612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Cable modem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500 kbps-4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Shared CATV return channel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316704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ADSL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64-640 kbps in, 1.536-6.144 Mbps 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Coexists with analog telephone 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867493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2.4 GHz radio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2-11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IEEE 802.11 wireless 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076441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28 GHz radio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1.5-45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5 km multipoint radio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90438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Optical fiber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2.5-10 Gbps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1 wavelength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488317"/>
                  </a:ext>
                </a:extLst>
              </a:tr>
              <a:tr h="404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Optical fiber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&gt;1600 Gbps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Many wavelengths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5586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>
            <a:extLst>
              <a:ext uri="{FF2B5EF4-FFF2-40B4-BE49-F238E27FC236}">
                <a16:creationId xmlns:a16="http://schemas.microsoft.com/office/drawing/2014/main" id="{6AA6808D-4581-405A-9CD0-AC1B05D7C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Examples of Channels</a:t>
            </a:r>
          </a:p>
        </p:txBody>
      </p:sp>
      <p:graphicFrame>
        <p:nvGraphicFramePr>
          <p:cNvPr id="881735" name="Group 71">
            <a:extLst>
              <a:ext uri="{FF2B5EF4-FFF2-40B4-BE49-F238E27FC236}">
                <a16:creationId xmlns:a16="http://schemas.microsoft.com/office/drawing/2014/main" id="{90E1BCC3-54D5-4A00-9936-6565C704CB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536700"/>
          <a:ext cx="8229600" cy="4948556"/>
        </p:xfrm>
        <a:graphic>
          <a:graphicData uri="http://schemas.openxmlformats.org/drawingml/2006/table">
            <a:tbl>
              <a:tblPr/>
              <a:tblGrid>
                <a:gridCol w="2606675">
                  <a:extLst>
                    <a:ext uri="{9D8B030D-6E8A-4147-A177-3AD203B41FA5}">
                      <a16:colId xmlns:a16="http://schemas.microsoft.com/office/drawing/2014/main" val="829922015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169433083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854970593"/>
                    </a:ext>
                  </a:extLst>
                </a:gridCol>
              </a:tblGrid>
              <a:tr h="696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Channel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Bandwidth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Bit Rates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122616"/>
                  </a:ext>
                </a:extLst>
              </a:tr>
              <a:tr h="779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Telephone voice channel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3 kHz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33 kbps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872963"/>
                  </a:ext>
                </a:extLst>
              </a:tr>
              <a:tr h="715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Copper 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1 MHz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1-6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172068"/>
                  </a:ext>
                </a:extLst>
              </a:tr>
              <a:tr h="736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Coaxial cable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500 MHz            (6 MHz channels)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30 Mbps/  channel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225689"/>
                  </a:ext>
                </a:extLst>
              </a:tr>
              <a:tr h="779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5 GHz radio (IEEE 802.11)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300 MHz          (11 channels)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54 Mbps / channel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399339"/>
                  </a:ext>
                </a:extLst>
              </a:tr>
              <a:tr h="781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Optical fiber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Many TeraHertz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40 Gbps / wavelength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3252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Background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Bandwidth</a:t>
            </a:r>
            <a:r>
              <a:rPr lang="en-US" dirty="0"/>
              <a:t> – </a:t>
            </a:r>
            <a:r>
              <a:rPr lang="en-US" u="sng" dirty="0"/>
              <a:t>range</a:t>
            </a:r>
            <a:r>
              <a:rPr lang="en-US" dirty="0"/>
              <a:t> of frequencies occupied or used by a carrier wave</a:t>
            </a:r>
          </a:p>
          <a:p>
            <a:pPr eaLnBrk="1" hangingPunct="1"/>
            <a:r>
              <a:rPr lang="en-US" b="1" dirty="0"/>
              <a:t>Attenuation</a:t>
            </a:r>
            <a:r>
              <a:rPr lang="en-US" dirty="0"/>
              <a:t> – </a:t>
            </a:r>
            <a:r>
              <a:rPr lang="en-US" u="sng" dirty="0"/>
              <a:t>strength</a:t>
            </a:r>
            <a:r>
              <a:rPr lang="en-US" dirty="0"/>
              <a:t> of signal decreases as it propagates</a:t>
            </a:r>
          </a:p>
          <a:p>
            <a:pPr eaLnBrk="1" hangingPunct="1"/>
            <a:r>
              <a:rPr lang="en-US" b="1" dirty="0"/>
              <a:t>Noise </a:t>
            </a:r>
            <a:r>
              <a:rPr lang="en-US" dirty="0"/>
              <a:t>– </a:t>
            </a:r>
            <a:r>
              <a:rPr lang="en-US" u="sng" dirty="0"/>
              <a:t>unwanted electromagnetic energy</a:t>
            </a:r>
            <a:r>
              <a:rPr lang="en-US" dirty="0"/>
              <a:t> that degrades the signal (crosstalk, background interference)</a:t>
            </a:r>
          </a:p>
          <a:p>
            <a:pPr eaLnBrk="1" hangingPunct="1"/>
            <a:r>
              <a:rPr lang="en-US" b="1" dirty="0"/>
              <a:t>Distortion</a:t>
            </a:r>
            <a:r>
              <a:rPr lang="en-US" dirty="0"/>
              <a:t> – </a:t>
            </a:r>
            <a:r>
              <a:rPr lang="en-US" u="sng" dirty="0"/>
              <a:t>altering the original </a:t>
            </a:r>
            <a:r>
              <a:rPr lang="en-US" dirty="0"/>
              <a:t>shape or characteristics of waveform</a:t>
            </a:r>
          </a:p>
        </p:txBody>
      </p:sp>
    </p:spTree>
    <p:extLst>
      <p:ext uri="{BB962C8B-B14F-4D97-AF65-F5344CB8AC3E}">
        <p14:creationId xmlns:p14="http://schemas.microsoft.com/office/powerpoint/2010/main" val="244347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93038" cy="677863"/>
          </a:xfrm>
        </p:spPr>
        <p:txBody>
          <a:bodyPr/>
          <a:lstStyle/>
          <a:p>
            <a:pPr eaLnBrk="1" hangingPunct="1"/>
            <a:r>
              <a:rPr lang="en-US" dirty="0"/>
              <a:t>Types of Signals: Analog &amp; Digital</a:t>
            </a:r>
          </a:p>
        </p:txBody>
      </p:sp>
      <p:sp>
        <p:nvSpPr>
          <p:cNvPr id="4505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001000" cy="5105400"/>
          </a:xfrm>
        </p:spPr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b="1" dirty="0"/>
              <a:t>two basic types of signals</a:t>
            </a:r>
          </a:p>
          <a:p>
            <a:pPr lvl="1" eaLnBrk="1" hangingPunct="1"/>
            <a:r>
              <a:rPr lang="en-US" dirty="0"/>
              <a:t>1) Analog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2) Digital</a:t>
            </a:r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Analog Signals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Characterized by data whose value varies over a continuous range</a:t>
            </a:r>
          </a:p>
          <a:p>
            <a:pPr lvl="1" eaLnBrk="1" hangingPunct="1"/>
            <a:r>
              <a:rPr lang="en-US" dirty="0"/>
              <a:t>Temperature values at a certain location can assume an infinite number of values over time</a:t>
            </a:r>
          </a:p>
          <a:p>
            <a:pPr eaLnBrk="1" hangingPunct="1"/>
            <a:r>
              <a:rPr lang="en-US" dirty="0"/>
              <a:t>Examples of analog data</a:t>
            </a:r>
          </a:p>
          <a:p>
            <a:pPr lvl="1" eaLnBrk="1" hangingPunct="1"/>
            <a:r>
              <a:rPr lang="en-US" dirty="0"/>
              <a:t>Video</a:t>
            </a:r>
          </a:p>
          <a:p>
            <a:pPr lvl="1" eaLnBrk="1" hangingPunct="1"/>
            <a:r>
              <a:rPr lang="en-US" dirty="0"/>
              <a:t>Audio</a:t>
            </a:r>
          </a:p>
          <a:p>
            <a:pPr eaLnBrk="1" hangingPunct="1"/>
            <a:r>
              <a:rPr lang="en-US" dirty="0"/>
              <a:t>Historically telephony networks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triangle" w="lg" len="lg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triangle" w="lg" len="lg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7418</TotalTime>
  <Words>3072</Words>
  <Application>Microsoft Office PowerPoint</Application>
  <PresentationFormat>On-screen Show (4:3)</PresentationFormat>
  <Paragraphs>615</Paragraphs>
  <Slides>61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Calibri</vt:lpstr>
      <vt:lpstr>Courier New</vt:lpstr>
      <vt:lpstr>Symbol</vt:lpstr>
      <vt:lpstr>Tahoma</vt:lpstr>
      <vt:lpstr>Times New Roman</vt:lpstr>
      <vt:lpstr>Wingdings</vt:lpstr>
      <vt:lpstr>Blends</vt:lpstr>
      <vt:lpstr>Clip</vt:lpstr>
      <vt:lpstr>Overview</vt:lpstr>
      <vt:lpstr>Terminology</vt:lpstr>
      <vt:lpstr>Terminology</vt:lpstr>
      <vt:lpstr>Background</vt:lpstr>
      <vt:lpstr>Background</vt:lpstr>
      <vt:lpstr>Background</vt:lpstr>
      <vt:lpstr>Background</vt:lpstr>
      <vt:lpstr>Types of Signals: Analog &amp; Digital</vt:lpstr>
      <vt:lpstr>Analog Signals</vt:lpstr>
      <vt:lpstr>Digital Signals</vt:lpstr>
      <vt:lpstr>Types of signals</vt:lpstr>
      <vt:lpstr>Analog versus digital</vt:lpstr>
      <vt:lpstr>Analog Signals</vt:lpstr>
      <vt:lpstr>Electromagnetic Waveform Diagram</vt:lpstr>
      <vt:lpstr>Electromagnetic waveform</vt:lpstr>
      <vt:lpstr>Electromagnetic waveform</vt:lpstr>
      <vt:lpstr>Electromagnetic waveform</vt:lpstr>
      <vt:lpstr>Electromagnetic waveform</vt:lpstr>
      <vt:lpstr>Analog versus digital</vt:lpstr>
      <vt:lpstr>Analog versus digital</vt:lpstr>
      <vt:lpstr>Analog versus digital</vt:lpstr>
      <vt:lpstr>Analog versus digital</vt:lpstr>
      <vt:lpstr>Clock Example</vt:lpstr>
      <vt:lpstr>Analog to digital conversion</vt:lpstr>
      <vt:lpstr>Data / signal combinations</vt:lpstr>
      <vt:lpstr>Data / signal combinations</vt:lpstr>
      <vt:lpstr>Analog to digital conversion</vt:lpstr>
      <vt:lpstr>Advantages of Digital Signals</vt:lpstr>
      <vt:lpstr>Advantages of Digital Signals</vt:lpstr>
      <vt:lpstr>Disadvantages of Digital Signals</vt:lpstr>
      <vt:lpstr>Digital Networks</vt:lpstr>
      <vt:lpstr>Questions of Interest</vt:lpstr>
      <vt:lpstr>Data Representation-Bits, numbers, information</vt:lpstr>
      <vt:lpstr>Block vs. Stream Information</vt:lpstr>
      <vt:lpstr>Transmission Delay</vt:lpstr>
      <vt:lpstr>Compression</vt:lpstr>
      <vt:lpstr>Color Image</vt:lpstr>
      <vt:lpstr>Examples of Block Information</vt:lpstr>
      <vt:lpstr>Stream Information</vt:lpstr>
      <vt:lpstr>Digitization of Analog Signal</vt:lpstr>
      <vt:lpstr>Bit Rate of Digitized Signal</vt:lpstr>
      <vt:lpstr>Example:  Voice &amp; Audio</vt:lpstr>
      <vt:lpstr>Video Signal</vt:lpstr>
      <vt:lpstr>Video Frames</vt:lpstr>
      <vt:lpstr>Digital Video Signals</vt:lpstr>
      <vt:lpstr>Transmission of Stream Information</vt:lpstr>
      <vt:lpstr>Stream Service Quality Issues</vt:lpstr>
      <vt:lpstr>A Transmission System</vt:lpstr>
      <vt:lpstr>Transmission Impairments</vt:lpstr>
      <vt:lpstr>Analog Long-Distance Communications</vt:lpstr>
      <vt:lpstr>Analog vs. Digital Transmission</vt:lpstr>
      <vt:lpstr>Digital Long-Distance Communications</vt:lpstr>
      <vt:lpstr>Digital Binary Signal</vt:lpstr>
      <vt:lpstr>Pulse Transmission Rate</vt:lpstr>
      <vt:lpstr>Multilevel Pulse Transmission</vt:lpstr>
      <vt:lpstr>Noise &amp; Reliable Communications</vt:lpstr>
      <vt:lpstr>Signal-to-Noise Ratio</vt:lpstr>
      <vt:lpstr>Shannon Channel Capacity</vt:lpstr>
      <vt:lpstr>Example</vt:lpstr>
      <vt:lpstr>Bit Rates of Digital Transmission Systems</vt:lpstr>
      <vt:lpstr>Examples of Channels</vt:lpstr>
    </vt:vector>
  </TitlesOfParts>
  <Company>University of Connecticut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Novak</dc:creator>
  <cp:lastModifiedBy>Sylvester Kiptoo</cp:lastModifiedBy>
  <cp:revision>241</cp:revision>
  <cp:lastPrinted>2014-09-02T16:54:10Z</cp:lastPrinted>
  <dcterms:created xsi:type="dcterms:W3CDTF">2001-08-16T15:00:28Z</dcterms:created>
  <dcterms:modified xsi:type="dcterms:W3CDTF">2019-02-13T14:22:13Z</dcterms:modified>
</cp:coreProperties>
</file>