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107"/>
  </p:notesMasterIdLst>
  <p:sldIdLst>
    <p:sldId id="256" r:id="rId2"/>
    <p:sldId id="326" r:id="rId3"/>
    <p:sldId id="335" r:id="rId4"/>
    <p:sldId id="340" r:id="rId5"/>
    <p:sldId id="338" r:id="rId6"/>
    <p:sldId id="807" r:id="rId7"/>
    <p:sldId id="383" r:id="rId8"/>
    <p:sldId id="384" r:id="rId9"/>
    <p:sldId id="339" r:id="rId10"/>
    <p:sldId id="385" r:id="rId11"/>
    <p:sldId id="386" r:id="rId12"/>
    <p:sldId id="387" r:id="rId13"/>
    <p:sldId id="388" r:id="rId14"/>
    <p:sldId id="389" r:id="rId15"/>
    <p:sldId id="390" r:id="rId16"/>
    <p:sldId id="327" r:id="rId17"/>
    <p:sldId id="329" r:id="rId18"/>
    <p:sldId id="392" r:id="rId19"/>
    <p:sldId id="342"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91" r:id="rId34"/>
    <p:sldId id="370" r:id="rId35"/>
    <p:sldId id="371" r:id="rId36"/>
    <p:sldId id="261" r:id="rId37"/>
    <p:sldId id="262" r:id="rId38"/>
    <p:sldId id="264" r:id="rId39"/>
    <p:sldId id="272" r:id="rId40"/>
    <p:sldId id="289" r:id="rId41"/>
    <p:sldId id="373" r:id="rId42"/>
    <p:sldId id="374" r:id="rId43"/>
    <p:sldId id="375" r:id="rId44"/>
    <p:sldId id="376" r:id="rId45"/>
    <p:sldId id="377" r:id="rId46"/>
    <p:sldId id="378" r:id="rId47"/>
    <p:sldId id="379" r:id="rId48"/>
    <p:sldId id="380" r:id="rId49"/>
    <p:sldId id="381" r:id="rId50"/>
    <p:sldId id="382" r:id="rId51"/>
    <p:sldId id="278" r:id="rId52"/>
    <p:sldId id="279" r:id="rId53"/>
    <p:sldId id="282" r:id="rId54"/>
    <p:sldId id="283" r:id="rId55"/>
    <p:sldId id="334" r:id="rId56"/>
    <p:sldId id="284" r:id="rId57"/>
    <p:sldId id="285" r:id="rId58"/>
    <p:sldId id="286" r:id="rId59"/>
    <p:sldId id="303" r:id="rId60"/>
    <p:sldId id="393" r:id="rId61"/>
    <p:sldId id="287" r:id="rId62"/>
    <p:sldId id="331" r:id="rId63"/>
    <p:sldId id="296" r:id="rId64"/>
    <p:sldId id="332" r:id="rId65"/>
    <p:sldId id="297" r:id="rId66"/>
    <p:sldId id="304" r:id="rId67"/>
    <p:sldId id="609" r:id="rId68"/>
    <p:sldId id="333" r:id="rId69"/>
    <p:sldId id="610" r:id="rId70"/>
    <p:sldId id="587" r:id="rId71"/>
    <p:sldId id="588" r:id="rId72"/>
    <p:sldId id="598" r:id="rId73"/>
    <p:sldId id="603" r:id="rId74"/>
    <p:sldId id="597" r:id="rId75"/>
    <p:sldId id="599" r:id="rId76"/>
    <p:sldId id="600" r:id="rId77"/>
    <p:sldId id="601" r:id="rId78"/>
    <p:sldId id="602" r:id="rId79"/>
    <p:sldId id="604" r:id="rId80"/>
    <p:sldId id="605" r:id="rId81"/>
    <p:sldId id="579" r:id="rId82"/>
    <p:sldId id="581" r:id="rId83"/>
    <p:sldId id="584" r:id="rId84"/>
    <p:sldId id="592" r:id="rId85"/>
    <p:sldId id="594" r:id="rId86"/>
    <p:sldId id="595" r:id="rId87"/>
    <p:sldId id="596" r:id="rId88"/>
    <p:sldId id="806" r:id="rId89"/>
    <p:sldId id="680" r:id="rId90"/>
    <p:sldId id="802" r:id="rId91"/>
    <p:sldId id="803" r:id="rId92"/>
    <p:sldId id="774" r:id="rId93"/>
    <p:sldId id="775" r:id="rId94"/>
    <p:sldId id="776" r:id="rId95"/>
    <p:sldId id="777" r:id="rId96"/>
    <p:sldId id="778" r:id="rId97"/>
    <p:sldId id="779" r:id="rId98"/>
    <p:sldId id="780" r:id="rId99"/>
    <p:sldId id="781" r:id="rId100"/>
    <p:sldId id="800" r:id="rId101"/>
    <p:sldId id="682" r:id="rId102"/>
    <p:sldId id="606" r:id="rId103"/>
    <p:sldId id="299" r:id="rId104"/>
    <p:sldId id="300" r:id="rId105"/>
    <p:sldId id="301" r:id="rId106"/>
  </p:sldIdLst>
  <p:sldSz cx="9144000" cy="6858000" type="screen4x3"/>
  <p:notesSz cx="6985000" cy="101219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88">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BDCD8"/>
    <a:srgbClr val="C6C7C1"/>
    <a:srgbClr val="98998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3186" autoAdjust="0"/>
  </p:normalViewPr>
  <p:slideViewPr>
    <p:cSldViewPr>
      <p:cViewPr varScale="1">
        <p:scale>
          <a:sx n="68" d="100"/>
          <a:sy n="68" d="100"/>
        </p:scale>
        <p:origin x="1440"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728" y="-96"/>
      </p:cViewPr>
      <p:guideLst>
        <p:guide orient="horz" pos="3188"/>
        <p:guide pos="220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027363" cy="506413"/>
          </a:xfrm>
          <a:prstGeom prst="rect">
            <a:avLst/>
          </a:prstGeom>
          <a:noFill/>
          <a:ln w="9525">
            <a:noFill/>
            <a:miter lim="800000"/>
            <a:headEnd/>
            <a:tailEnd/>
          </a:ln>
          <a:effectLst/>
        </p:spPr>
        <p:txBody>
          <a:bodyPr vert="horz" wrap="square" lIns="96210" tIns="50029" rIns="96210" bIns="50029" numCol="1" anchor="t" anchorCtr="0" compatLnSpc="1">
            <a:prstTxWarp prst="textNoShape">
              <a:avLst/>
            </a:prstTxWarp>
          </a:bodyPr>
          <a:lstStyle>
            <a:lvl1pPr defTabSz="977900">
              <a:defRPr sz="1300"/>
            </a:lvl1pPr>
          </a:lstStyle>
          <a:p>
            <a:endParaRPr lang="en-US"/>
          </a:p>
        </p:txBody>
      </p:sp>
      <p:sp>
        <p:nvSpPr>
          <p:cNvPr id="48131" name="Rectangle 3"/>
          <p:cNvSpPr>
            <a:spLocks noGrp="1" noChangeArrowheads="1"/>
          </p:cNvSpPr>
          <p:nvPr>
            <p:ph type="dt" idx="1"/>
          </p:nvPr>
        </p:nvSpPr>
        <p:spPr bwMode="auto">
          <a:xfrm>
            <a:off x="3957638" y="0"/>
            <a:ext cx="3027362" cy="506413"/>
          </a:xfrm>
          <a:prstGeom prst="rect">
            <a:avLst/>
          </a:prstGeom>
          <a:noFill/>
          <a:ln w="9525">
            <a:noFill/>
            <a:miter lim="800000"/>
            <a:headEnd/>
            <a:tailEnd/>
          </a:ln>
          <a:effectLst/>
        </p:spPr>
        <p:txBody>
          <a:bodyPr vert="horz" wrap="square" lIns="96210" tIns="50029" rIns="96210" bIns="50029" numCol="1" anchor="t" anchorCtr="0" compatLnSpc="1">
            <a:prstTxWarp prst="textNoShape">
              <a:avLst/>
            </a:prstTxWarp>
          </a:bodyPr>
          <a:lstStyle>
            <a:lvl1pPr algn="r" defTabSz="977900">
              <a:defRPr sz="1300"/>
            </a:lvl1pPr>
          </a:lstStyle>
          <a:p>
            <a:endParaRPr lang="en-US"/>
          </a:p>
        </p:txBody>
      </p:sp>
      <p:sp>
        <p:nvSpPr>
          <p:cNvPr id="48132" name="Rectangle 4"/>
          <p:cNvSpPr>
            <a:spLocks noGrp="1" noRot="1" noChangeAspect="1" noChangeArrowheads="1" noTextEdit="1"/>
          </p:cNvSpPr>
          <p:nvPr>
            <p:ph type="sldImg" idx="2"/>
          </p:nvPr>
        </p:nvSpPr>
        <p:spPr bwMode="auto">
          <a:xfrm>
            <a:off x="962025" y="758825"/>
            <a:ext cx="5060950" cy="3795713"/>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931863" y="4808538"/>
            <a:ext cx="5121275" cy="4554537"/>
          </a:xfrm>
          <a:prstGeom prst="rect">
            <a:avLst/>
          </a:prstGeom>
          <a:noFill/>
          <a:ln w="9525">
            <a:noFill/>
            <a:miter lim="800000"/>
            <a:headEnd/>
            <a:tailEnd/>
          </a:ln>
          <a:effectLst/>
        </p:spPr>
        <p:txBody>
          <a:bodyPr vert="horz" wrap="square" lIns="96210" tIns="50029" rIns="96210" bIns="5002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134" name="Rectangle 6"/>
          <p:cNvSpPr>
            <a:spLocks noGrp="1" noChangeArrowheads="1"/>
          </p:cNvSpPr>
          <p:nvPr>
            <p:ph type="ftr" sz="quarter" idx="4"/>
          </p:nvPr>
        </p:nvSpPr>
        <p:spPr bwMode="auto">
          <a:xfrm>
            <a:off x="0" y="9615488"/>
            <a:ext cx="3027363" cy="506412"/>
          </a:xfrm>
          <a:prstGeom prst="rect">
            <a:avLst/>
          </a:prstGeom>
          <a:noFill/>
          <a:ln w="9525">
            <a:noFill/>
            <a:miter lim="800000"/>
            <a:headEnd/>
            <a:tailEnd/>
          </a:ln>
          <a:effectLst/>
        </p:spPr>
        <p:txBody>
          <a:bodyPr vert="horz" wrap="square" lIns="96210" tIns="50029" rIns="96210" bIns="50029" numCol="1" anchor="b" anchorCtr="0" compatLnSpc="1">
            <a:prstTxWarp prst="textNoShape">
              <a:avLst/>
            </a:prstTxWarp>
          </a:bodyPr>
          <a:lstStyle>
            <a:lvl1pPr defTabSz="977900">
              <a:defRPr sz="1300"/>
            </a:lvl1pPr>
          </a:lstStyle>
          <a:p>
            <a:endParaRPr lang="en-US"/>
          </a:p>
        </p:txBody>
      </p:sp>
      <p:sp>
        <p:nvSpPr>
          <p:cNvPr id="48135" name="Rectangle 7"/>
          <p:cNvSpPr>
            <a:spLocks noGrp="1" noChangeArrowheads="1"/>
          </p:cNvSpPr>
          <p:nvPr>
            <p:ph type="sldNum" sz="quarter" idx="5"/>
          </p:nvPr>
        </p:nvSpPr>
        <p:spPr bwMode="auto">
          <a:xfrm>
            <a:off x="3957638" y="9615488"/>
            <a:ext cx="3027362" cy="506412"/>
          </a:xfrm>
          <a:prstGeom prst="rect">
            <a:avLst/>
          </a:prstGeom>
          <a:noFill/>
          <a:ln w="9525">
            <a:noFill/>
            <a:miter lim="800000"/>
            <a:headEnd/>
            <a:tailEnd/>
          </a:ln>
          <a:effectLst/>
        </p:spPr>
        <p:txBody>
          <a:bodyPr vert="horz" wrap="square" lIns="96210" tIns="50029" rIns="96210" bIns="50029" numCol="1" anchor="b" anchorCtr="0" compatLnSpc="1">
            <a:prstTxWarp prst="textNoShape">
              <a:avLst/>
            </a:prstTxWarp>
          </a:bodyPr>
          <a:lstStyle>
            <a:lvl1pPr algn="r" defTabSz="977900">
              <a:defRPr sz="1300"/>
            </a:lvl1pPr>
          </a:lstStyle>
          <a:p>
            <a:fld id="{E3359F27-851C-4FC2-8495-FD1A524D1D01}"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7B4195-34DD-4190-A58C-DE5ECDEE06BE}" type="slidenum">
              <a:rPr lang="en-US"/>
              <a:pPr/>
              <a:t>4</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E7DC4555-D20F-4334-A12C-17BC22663494}" type="slidenum">
              <a:rPr lang="en-US" smtClean="0">
                <a:latin typeface="Arial" charset="0"/>
                <a:cs typeface="Arial" charset="0"/>
              </a:rPr>
              <a:pPr/>
              <a:t>24</a:t>
            </a:fld>
            <a:endParaRPr lang="en-US">
              <a:latin typeface="Arial" charset="0"/>
              <a:cs typeface="Arial"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1EA14447-45D0-4C7E-A1C5-0B11C1794786}" type="slidenum">
              <a:rPr lang="en-US" smtClean="0">
                <a:latin typeface="Arial" charset="0"/>
                <a:cs typeface="Arial" charset="0"/>
              </a:rPr>
              <a:pPr/>
              <a:t>25</a:t>
            </a:fld>
            <a:endParaRPr lang="en-US">
              <a:latin typeface="Arial" charset="0"/>
              <a:cs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301D644D-3D7D-449C-836C-F835B47FEF6C}" type="slidenum">
              <a:rPr lang="en-US" smtClean="0">
                <a:latin typeface="Arial" charset="0"/>
                <a:cs typeface="Arial" charset="0"/>
              </a:rPr>
              <a:pPr/>
              <a:t>26</a:t>
            </a:fld>
            <a:endParaRPr lang="en-US">
              <a:latin typeface="Arial" charset="0"/>
              <a:cs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3541BFF-8DE2-466D-ABF2-18B5BE29BC97}" type="slidenum">
              <a:rPr lang="en-US" smtClean="0">
                <a:latin typeface="Arial" charset="0"/>
                <a:cs typeface="Arial" charset="0"/>
              </a:rPr>
              <a:pPr/>
              <a:t>27</a:t>
            </a:fld>
            <a:endParaRPr lang="en-US">
              <a:latin typeface="Arial" charset="0"/>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1408FF0-C82F-4D24-B5ED-EE32B902D634}" type="slidenum">
              <a:rPr lang="en-US" smtClean="0">
                <a:latin typeface="Arial" charset="0"/>
                <a:cs typeface="Arial" charset="0"/>
              </a:rPr>
              <a:pPr/>
              <a:t>28</a:t>
            </a:fld>
            <a:endParaRPr lang="en-US">
              <a:latin typeface="Arial" charset="0"/>
              <a:cs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3D58CA8-31B7-416A-999E-4D1791B014A0}" type="slidenum">
              <a:rPr lang="en-US" smtClean="0">
                <a:latin typeface="Arial" charset="0"/>
                <a:cs typeface="Arial" charset="0"/>
              </a:rPr>
              <a:pPr/>
              <a:t>29</a:t>
            </a:fld>
            <a:endParaRPr lang="en-US">
              <a:latin typeface="Arial" charset="0"/>
              <a:cs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2A5E19E7-2D4C-443C-90BE-0EDC0975768B}" type="slidenum">
              <a:rPr lang="en-US" smtClean="0">
                <a:latin typeface="Arial" charset="0"/>
                <a:cs typeface="Arial" charset="0"/>
              </a:rPr>
              <a:pPr/>
              <a:t>30</a:t>
            </a:fld>
            <a:endParaRPr lang="en-US">
              <a:latin typeface="Arial" charset="0"/>
              <a:cs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DFFC97C-81DB-4807-A4A4-551F4C006542}" type="slidenum">
              <a:rPr lang="en-US" smtClean="0">
                <a:latin typeface="Arial" charset="0"/>
                <a:cs typeface="Arial" charset="0"/>
              </a:rPr>
              <a:pPr/>
              <a:t>31</a:t>
            </a:fld>
            <a:endParaRPr lang="en-US">
              <a:latin typeface="Arial" charset="0"/>
              <a:cs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FC9123F-E249-4118-8965-7EA493674EAE}" type="slidenum">
              <a:rPr lang="en-US" smtClean="0">
                <a:latin typeface="Arial" charset="0"/>
                <a:cs typeface="Arial" charset="0"/>
              </a:rPr>
              <a:pPr/>
              <a:t>32</a:t>
            </a:fld>
            <a:endParaRPr lang="en-US">
              <a:latin typeface="Arial" charset="0"/>
              <a:cs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DDE1D000-13AF-414F-BBC4-BF9BF892E45D}" type="slidenum">
              <a:rPr lang="en-US" smtClean="0">
                <a:latin typeface="Arial" charset="0"/>
                <a:cs typeface="Arial" charset="0"/>
              </a:rPr>
              <a:pPr/>
              <a:t>34</a:t>
            </a:fld>
            <a:endParaRPr lang="en-US">
              <a:latin typeface="Arial" charset="0"/>
              <a:cs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E69C06-4298-4B12-AF41-8F4F178B20C1}" type="slidenum">
              <a:rPr lang="en-US"/>
              <a:pPr/>
              <a:t>5</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E188DB5-A495-4A42-83A6-815296893A0C}" type="slidenum">
              <a:rPr lang="en-US" smtClean="0">
                <a:latin typeface="Arial" charset="0"/>
                <a:cs typeface="Arial" charset="0"/>
              </a:rPr>
              <a:pPr/>
              <a:t>35</a:t>
            </a:fld>
            <a:endParaRPr lang="en-US">
              <a:latin typeface="Arial" charset="0"/>
              <a:cs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5E915257-8DA4-43E5-8E71-1BBAB767CE2B}" type="slidenum">
              <a:rPr lang="en-US" smtClean="0">
                <a:latin typeface="Arial" charset="0"/>
                <a:cs typeface="Arial" charset="0"/>
              </a:rPr>
              <a:pPr/>
              <a:t>41</a:t>
            </a:fld>
            <a:endParaRPr lang="en-US">
              <a:latin typeface="Arial" charset="0"/>
              <a:cs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C01091C8-9762-4DB2-A545-D09A8B0F9913}" type="slidenum">
              <a:rPr lang="en-US" smtClean="0">
                <a:latin typeface="Arial" charset="0"/>
                <a:cs typeface="Arial" charset="0"/>
              </a:rPr>
              <a:pPr/>
              <a:t>42</a:t>
            </a:fld>
            <a:endParaRPr lang="en-US">
              <a:latin typeface="Arial" charset="0"/>
              <a:cs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84D8065F-66F0-4462-8AD1-70B8BB703843}" type="slidenum">
              <a:rPr lang="en-US" smtClean="0">
                <a:latin typeface="Arial" charset="0"/>
                <a:cs typeface="Arial" charset="0"/>
              </a:rPr>
              <a:pPr/>
              <a:t>43</a:t>
            </a:fld>
            <a:endParaRPr lang="en-US">
              <a:latin typeface="Arial" charset="0"/>
              <a:cs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CCDDA09-9F56-4BAE-8B3A-B44ECD9F15C8}" type="slidenum">
              <a:rPr lang="en-US" smtClean="0">
                <a:latin typeface="Arial" charset="0"/>
                <a:cs typeface="Arial" charset="0"/>
              </a:rPr>
              <a:pPr/>
              <a:t>44</a:t>
            </a:fld>
            <a:endParaRPr lang="en-US">
              <a:latin typeface="Arial" charset="0"/>
              <a:cs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F385D24-94ED-4A56-A419-B89180641C52}" type="slidenum">
              <a:rPr lang="en-US" smtClean="0">
                <a:latin typeface="Arial" charset="0"/>
                <a:cs typeface="Arial" charset="0"/>
              </a:rPr>
              <a:pPr/>
              <a:t>45</a:t>
            </a:fld>
            <a:endParaRPr lang="en-US">
              <a:latin typeface="Arial" charset="0"/>
              <a:cs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3D8B1F93-D218-44F4-865D-6AD429D850C8}" type="slidenum">
              <a:rPr lang="en-US" smtClean="0">
                <a:latin typeface="Arial" charset="0"/>
                <a:cs typeface="Arial" charset="0"/>
              </a:rPr>
              <a:pPr/>
              <a:t>46</a:t>
            </a:fld>
            <a:endParaRPr lang="en-US">
              <a:latin typeface="Arial" charset="0"/>
              <a:cs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D12AD24B-0F29-4607-95B6-3BAE58FE7B19}" type="slidenum">
              <a:rPr lang="en-US" smtClean="0">
                <a:latin typeface="Arial" charset="0"/>
                <a:cs typeface="Arial" charset="0"/>
              </a:rPr>
              <a:pPr/>
              <a:t>47</a:t>
            </a:fld>
            <a:endParaRPr lang="en-US">
              <a:latin typeface="Arial" charset="0"/>
              <a:cs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6A589EE-8C8A-4459-93EB-90318C6C3FF9}" type="slidenum">
              <a:rPr lang="en-US" smtClean="0">
                <a:latin typeface="Arial" charset="0"/>
                <a:cs typeface="Arial" charset="0"/>
              </a:rPr>
              <a:pPr/>
              <a:t>48</a:t>
            </a:fld>
            <a:endParaRPr lang="en-US">
              <a:latin typeface="Arial" charset="0"/>
              <a:cs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D689D28-F8B9-483D-84B8-4C95B5A786DA}" type="slidenum">
              <a:rPr lang="en-US" smtClean="0">
                <a:latin typeface="Arial" charset="0"/>
                <a:cs typeface="Arial" charset="0"/>
              </a:rPr>
              <a:pPr/>
              <a:t>49</a:t>
            </a:fld>
            <a:endParaRPr lang="en-US">
              <a:latin typeface="Arial" charset="0"/>
              <a:cs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36F265-ACCD-4A1F-964E-D8BFC0CE5203}" type="slidenum">
              <a:rPr lang="en-US"/>
              <a:pPr/>
              <a:t>9</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E5C3492D-AFDB-4348-9495-92B09DB897DF}" type="slidenum">
              <a:rPr lang="en-US" smtClean="0">
                <a:latin typeface="Arial" charset="0"/>
                <a:cs typeface="Arial" charset="0"/>
              </a:rPr>
              <a:pPr/>
              <a:t>50</a:t>
            </a:fld>
            <a:endParaRPr lang="en-US">
              <a:latin typeface="Arial" charset="0"/>
              <a:cs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7AE87E-F044-4CA4-BFE1-E0ADE619B96A}" type="slidenum">
              <a:rPr lang="en-US"/>
              <a:pPr/>
              <a:t>88</a:t>
            </a:fld>
            <a:endParaRPr lang="en-US"/>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7BCCB4-6C44-44C6-91CF-52AE3E006E31}" type="slidenum">
              <a:rPr lang="en-US"/>
              <a:pPr/>
              <a:t>89</a:t>
            </a:fld>
            <a:endParaRPr lang="en-US"/>
          </a:p>
        </p:txBody>
      </p:sp>
      <p:sp>
        <p:nvSpPr>
          <p:cNvPr id="945154" name="Rectangle 2"/>
          <p:cNvSpPr>
            <a:spLocks noGrp="1" noRot="1" noChangeAspect="1" noChangeArrowheads="1" noTextEdit="1"/>
          </p:cNvSpPr>
          <p:nvPr>
            <p:ph type="sldImg"/>
          </p:nvPr>
        </p:nvSpPr>
        <p:spPr>
          <a:ln/>
        </p:spPr>
      </p:sp>
      <p:sp>
        <p:nvSpPr>
          <p:cNvPr id="94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CF083F-F365-4641-AA52-3E828486940A}" type="slidenum">
              <a:rPr lang="en-US"/>
              <a:pPr/>
              <a:t>92</a:t>
            </a:fld>
            <a:endParaRPr lang="en-US"/>
          </a:p>
        </p:txBody>
      </p:sp>
      <p:sp>
        <p:nvSpPr>
          <p:cNvPr id="947202" name="Rectangle 2"/>
          <p:cNvSpPr>
            <a:spLocks noGrp="1" noRot="1" noChangeAspect="1" noChangeArrowheads="1" noTextEdit="1"/>
          </p:cNvSpPr>
          <p:nvPr>
            <p:ph type="sldImg"/>
          </p:nvPr>
        </p:nvSpPr>
        <p:spPr>
          <a:ln/>
        </p:spPr>
      </p:sp>
      <p:sp>
        <p:nvSpPr>
          <p:cNvPr id="947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9EA8A-DF24-41C2-B123-9913EA15604E}" type="slidenum">
              <a:rPr lang="en-US"/>
              <a:pPr/>
              <a:t>93</a:t>
            </a:fld>
            <a:endParaRPr lang="en-US"/>
          </a:p>
        </p:txBody>
      </p:sp>
      <p:sp>
        <p:nvSpPr>
          <p:cNvPr id="948226" name="Rectangle 2"/>
          <p:cNvSpPr>
            <a:spLocks noGrp="1" noRot="1" noChangeAspect="1" noChangeArrowheads="1" noTextEdit="1"/>
          </p:cNvSpPr>
          <p:nvPr>
            <p:ph type="sldImg"/>
          </p:nvPr>
        </p:nvSpPr>
        <p:spPr>
          <a:ln/>
        </p:spPr>
      </p:sp>
      <p:sp>
        <p:nvSpPr>
          <p:cNvPr id="948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6B10CD-976F-4E06-81E3-90C625FBE801}" type="slidenum">
              <a:rPr lang="en-US"/>
              <a:pPr/>
              <a:t>94</a:t>
            </a:fld>
            <a:endParaRPr lang="en-US"/>
          </a:p>
        </p:txBody>
      </p:sp>
      <p:sp>
        <p:nvSpPr>
          <p:cNvPr id="949250" name="Rectangle 2"/>
          <p:cNvSpPr>
            <a:spLocks noGrp="1" noRot="1" noChangeAspect="1" noChangeArrowheads="1" noTextEdit="1"/>
          </p:cNvSpPr>
          <p:nvPr>
            <p:ph type="sldImg"/>
          </p:nvPr>
        </p:nvSpPr>
        <p:spPr>
          <a:ln/>
        </p:spPr>
      </p:sp>
      <p:sp>
        <p:nvSpPr>
          <p:cNvPr id="949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F6FAF-0FF4-48D5-A6DB-EFB2E28B6433}" type="slidenum">
              <a:rPr lang="en-US"/>
              <a:pPr/>
              <a:t>95</a:t>
            </a:fld>
            <a:endParaRPr lang="en-US"/>
          </a:p>
        </p:txBody>
      </p:sp>
      <p:sp>
        <p:nvSpPr>
          <p:cNvPr id="950274" name="Rectangle 2"/>
          <p:cNvSpPr>
            <a:spLocks noGrp="1" noRot="1" noChangeAspect="1" noChangeArrowheads="1" noTextEdit="1"/>
          </p:cNvSpPr>
          <p:nvPr>
            <p:ph type="sldImg"/>
          </p:nvPr>
        </p:nvSpPr>
        <p:spPr>
          <a:ln/>
        </p:spPr>
      </p:sp>
      <p:sp>
        <p:nvSpPr>
          <p:cNvPr id="950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964D24-A516-4B9E-BB65-BF25BF11DA21}" type="slidenum">
              <a:rPr lang="en-US"/>
              <a:pPr/>
              <a:t>96</a:t>
            </a:fld>
            <a:endParaRPr lang="en-US"/>
          </a:p>
        </p:txBody>
      </p:sp>
      <p:sp>
        <p:nvSpPr>
          <p:cNvPr id="951298" name="Rectangle 2"/>
          <p:cNvSpPr>
            <a:spLocks noGrp="1" noRot="1" noChangeAspect="1" noChangeArrowheads="1" noTextEdit="1"/>
          </p:cNvSpPr>
          <p:nvPr>
            <p:ph type="sldImg"/>
          </p:nvPr>
        </p:nvSpPr>
        <p:spPr>
          <a:ln/>
        </p:spPr>
      </p:sp>
      <p:sp>
        <p:nvSpPr>
          <p:cNvPr id="951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088AC8-0538-4E5C-A79E-8CA27D8903BB}" type="slidenum">
              <a:rPr lang="en-US"/>
              <a:pPr/>
              <a:t>97</a:t>
            </a:fld>
            <a:endParaRPr lang="en-US"/>
          </a:p>
        </p:txBody>
      </p:sp>
      <p:sp>
        <p:nvSpPr>
          <p:cNvPr id="952322" name="Rectangle 2"/>
          <p:cNvSpPr>
            <a:spLocks noGrp="1" noRot="1" noChangeAspect="1" noChangeArrowheads="1" noTextEdit="1"/>
          </p:cNvSpPr>
          <p:nvPr>
            <p:ph type="sldImg"/>
          </p:nvPr>
        </p:nvSpPr>
        <p:spPr>
          <a:ln/>
        </p:spPr>
      </p:sp>
      <p:sp>
        <p:nvSpPr>
          <p:cNvPr id="952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DDA9F9-1FD2-468A-9389-DE6B699F5CA4}" type="slidenum">
              <a:rPr lang="en-US"/>
              <a:pPr/>
              <a:t>98</a:t>
            </a:fld>
            <a:endParaRPr lang="en-US"/>
          </a:p>
        </p:txBody>
      </p:sp>
      <p:sp>
        <p:nvSpPr>
          <p:cNvPr id="953346" name="Rectangle 2"/>
          <p:cNvSpPr>
            <a:spLocks noGrp="1" noRot="1" noChangeAspect="1" noChangeArrowheads="1" noTextEdit="1"/>
          </p:cNvSpPr>
          <p:nvPr>
            <p:ph type="sldImg"/>
          </p:nvPr>
        </p:nvSpPr>
        <p:spPr>
          <a:ln/>
        </p:spPr>
      </p:sp>
      <p:sp>
        <p:nvSpPr>
          <p:cNvPr id="953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5C07FEA-9978-474E-8A84-A23AFA707C4B}" type="slidenum">
              <a:rPr lang="en-US" smtClean="0">
                <a:latin typeface="Arial" charset="0"/>
                <a:cs typeface="Arial" charset="0"/>
              </a:rPr>
              <a:pPr/>
              <a:t>18</a:t>
            </a:fld>
            <a:endParaRPr lang="en-US">
              <a:latin typeface="Arial" charset="0"/>
              <a:cs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AE777F-2004-4EAF-85C3-3273B84C7FDC}" type="slidenum">
              <a:rPr lang="en-US"/>
              <a:pPr/>
              <a:t>99</a:t>
            </a:fld>
            <a:endParaRPr lang="en-US"/>
          </a:p>
        </p:txBody>
      </p:sp>
      <p:sp>
        <p:nvSpPr>
          <p:cNvPr id="954370" name="Rectangle 2"/>
          <p:cNvSpPr>
            <a:spLocks noGrp="1" noRot="1" noChangeAspect="1" noChangeArrowheads="1" noTextEdit="1"/>
          </p:cNvSpPr>
          <p:nvPr>
            <p:ph type="sldImg"/>
          </p:nvPr>
        </p:nvSpPr>
        <p:spPr>
          <a:ln/>
        </p:spPr>
      </p:sp>
      <p:sp>
        <p:nvSpPr>
          <p:cNvPr id="954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A694B-38BA-4814-8099-D0FBD059B668}" type="slidenum">
              <a:rPr lang="en-US"/>
              <a:pPr/>
              <a:t>100</a:t>
            </a:fld>
            <a:endParaRPr lang="en-US"/>
          </a:p>
        </p:txBody>
      </p:sp>
      <p:sp>
        <p:nvSpPr>
          <p:cNvPr id="991234" name="Rectangle 2"/>
          <p:cNvSpPr>
            <a:spLocks noGrp="1" noRot="1" noChangeAspect="1" noChangeArrowheads="1" noTextEdit="1"/>
          </p:cNvSpPr>
          <p:nvPr>
            <p:ph type="sldImg"/>
          </p:nvPr>
        </p:nvSpPr>
        <p:spPr>
          <a:ln/>
        </p:spPr>
      </p:sp>
      <p:sp>
        <p:nvSpPr>
          <p:cNvPr id="991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984E1F-0898-4D38-B0F8-04566CB2009F}" type="slidenum">
              <a:rPr lang="en-US"/>
              <a:pPr/>
              <a:t>101</a:t>
            </a:fld>
            <a:endParaRPr lang="en-US"/>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D3CA8C6-F890-4413-B2B5-9DF8993E7604}" type="slidenum">
              <a:rPr lang="en-US" smtClean="0">
                <a:latin typeface="Arial" charset="0"/>
                <a:cs typeface="Arial" charset="0"/>
              </a:rPr>
              <a:pPr/>
              <a:t>19</a:t>
            </a:fld>
            <a:endParaRPr lang="en-US">
              <a:latin typeface="Arial" charset="0"/>
              <a:cs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261E8D4-0EB2-4264-8C03-104B91E4E617}" type="slidenum">
              <a:rPr lang="en-US" smtClean="0">
                <a:latin typeface="Arial" charset="0"/>
                <a:cs typeface="Arial" charset="0"/>
              </a:rPr>
              <a:pPr/>
              <a:t>20</a:t>
            </a:fld>
            <a:endParaRPr lang="en-US">
              <a:latin typeface="Arial" charset="0"/>
              <a:cs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589A7297-DBE5-4C56-B9A2-D3221FCFED34}" type="slidenum">
              <a:rPr lang="en-US" smtClean="0">
                <a:latin typeface="Arial" charset="0"/>
                <a:cs typeface="Arial" charset="0"/>
              </a:rPr>
              <a:pPr/>
              <a:t>21</a:t>
            </a:fld>
            <a:endParaRPr lang="en-US">
              <a:latin typeface="Arial" charset="0"/>
              <a:cs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C827BD00-AADE-44D0-97BC-B8C51C889F40}" type="slidenum">
              <a:rPr lang="en-US" smtClean="0">
                <a:latin typeface="Arial" charset="0"/>
                <a:cs typeface="Arial" charset="0"/>
              </a:rPr>
              <a:pPr/>
              <a:t>22</a:t>
            </a:fld>
            <a:endParaRPr lang="en-US">
              <a:latin typeface="Arial" charset="0"/>
              <a:cs typeface="Arial"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400F1696-21EA-4245-B094-7B8EA65D781F}" type="slidenum">
              <a:rPr lang="en-US" smtClean="0">
                <a:latin typeface="Arial" charset="0"/>
                <a:cs typeface="Arial" charset="0"/>
              </a:rPr>
              <a:pPr/>
              <a:t>23</a:t>
            </a:fld>
            <a:endParaRPr lang="en-US">
              <a:latin typeface="Arial" charset="0"/>
              <a:cs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1138" name="Rectangle 2"/>
          <p:cNvSpPr>
            <a:spLocks noGrp="1" noChangeArrowheads="1"/>
          </p:cNvSpPr>
          <p:nvPr>
            <p:ph type="ctrTitle"/>
          </p:nvPr>
        </p:nvSpPr>
        <p:spPr>
          <a:xfrm>
            <a:off x="914400" y="533400"/>
            <a:ext cx="7721600" cy="1905000"/>
          </a:xfrm>
        </p:spPr>
        <p:txBody>
          <a:bodyPr/>
          <a:lstStyle>
            <a:lvl1pPr>
              <a:defRPr/>
            </a:lvl1pPr>
          </a:lstStyle>
          <a:p>
            <a:r>
              <a:rPr lang="en-GB"/>
              <a:t>Click to edit Master title style</a:t>
            </a:r>
          </a:p>
        </p:txBody>
      </p:sp>
      <p:sp>
        <p:nvSpPr>
          <p:cNvPr id="91139" name="Rectangle 3"/>
          <p:cNvSpPr>
            <a:spLocks noGrp="1" noChangeArrowheads="1"/>
          </p:cNvSpPr>
          <p:nvPr>
            <p:ph type="subTitle" idx="1"/>
          </p:nvPr>
        </p:nvSpPr>
        <p:spPr>
          <a:xfrm>
            <a:off x="914400" y="3028950"/>
            <a:ext cx="6400800" cy="1771650"/>
          </a:xfrm>
        </p:spPr>
        <p:txBody>
          <a:bodyPr/>
          <a:lstStyle>
            <a:lvl1pPr marL="0" indent="0">
              <a:buFontTx/>
              <a:buNone/>
              <a:defRPr>
                <a:latin typeface="Arial Black" pitchFamily="34" charset="0"/>
              </a:defRPr>
            </a:lvl1pPr>
          </a:lstStyle>
          <a:p>
            <a:r>
              <a:rPr lang="en-GB"/>
              <a:t>Click to edit Master subtitle style</a:t>
            </a:r>
          </a:p>
        </p:txBody>
      </p:sp>
      <p:sp>
        <p:nvSpPr>
          <p:cNvPr id="91140" name="Rectangle 4"/>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en-GB"/>
          </a:p>
        </p:txBody>
      </p:sp>
      <p:sp>
        <p:nvSpPr>
          <p:cNvPr id="91141" name="Rectangle 5"/>
          <p:cNvSpPr>
            <a:spLocks noGrp="1" noChangeArrowheads="1"/>
          </p:cNvSpPr>
          <p:nvPr>
            <p:ph type="ftr" sz="quarter" idx="3"/>
          </p:nvPr>
        </p:nvSpPr>
        <p:spPr>
          <a:xfrm>
            <a:off x="3149600" y="6229350"/>
            <a:ext cx="2844800" cy="514350"/>
          </a:xfrm>
        </p:spPr>
        <p:txBody>
          <a:bodyPr/>
          <a:lstStyle>
            <a:lvl1pPr>
              <a:defRPr>
                <a:solidFill>
                  <a:srgbClr val="5E574E"/>
                </a:solidFill>
              </a:defRPr>
            </a:lvl1pPr>
          </a:lstStyle>
          <a:p>
            <a:endParaRPr lang="en-GB"/>
          </a:p>
        </p:txBody>
      </p:sp>
      <p:sp>
        <p:nvSpPr>
          <p:cNvPr id="91142" name="Rectangle 6"/>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97CE81FB-8BAF-4340-8AC6-63BB53F41D79}" type="slidenum">
              <a:rPr lang="en-GB"/>
              <a:pPr/>
              <a:t>‹#›</a:t>
            </a:fld>
            <a:endParaRPr lang="en-GB"/>
          </a:p>
        </p:txBody>
      </p:sp>
      <p:sp>
        <p:nvSpPr>
          <p:cNvPr id="91143" name="Line 7"/>
          <p:cNvSpPr>
            <a:spLocks noChangeShapeType="1"/>
          </p:cNvSpPr>
          <p:nvPr/>
        </p:nvSpPr>
        <p:spPr bwMode="auto">
          <a:xfrm>
            <a:off x="457200" y="2514600"/>
            <a:ext cx="8153400" cy="0"/>
          </a:xfrm>
          <a:prstGeom prst="line">
            <a:avLst/>
          </a:prstGeom>
          <a:noFill/>
          <a:ln w="76200">
            <a:solidFill>
              <a:srgbClr val="0000FF"/>
            </a:solidFill>
            <a:round/>
            <a:headEnd/>
            <a:tailEnd/>
          </a:ln>
          <a:effectLst/>
        </p:spPr>
        <p:txBody>
          <a:bodyPr wrap="none" lIns="90000" tIns="46800" rIns="90000" bIns="46800"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2253D8B7-CC2A-48F8-B206-0451FED48976}"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8600" y="152400"/>
            <a:ext cx="2057400" cy="59055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06400" y="152400"/>
            <a:ext cx="6019800" cy="59055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6B59736-9F2D-42DC-90F3-6ECBB73020FF}"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152400"/>
            <a:ext cx="8204200" cy="1143000"/>
          </a:xfrm>
        </p:spPr>
        <p:txBody>
          <a:bodyPr/>
          <a:lstStyle/>
          <a:p>
            <a:r>
              <a:rPr lang="en-US"/>
              <a:t>Click to edit Master title style</a:t>
            </a:r>
          </a:p>
        </p:txBody>
      </p:sp>
      <p:sp>
        <p:nvSpPr>
          <p:cNvPr id="3" name="Text Placeholder 2"/>
          <p:cNvSpPr>
            <a:spLocks noGrp="1"/>
          </p:cNvSpPr>
          <p:nvPr>
            <p:ph type="body" sz="half" idx="1"/>
          </p:nvPr>
        </p:nvSpPr>
        <p:spPr>
          <a:xfrm>
            <a:off x="457200" y="1371600"/>
            <a:ext cx="4013200" cy="468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371600"/>
            <a:ext cx="4013200" cy="468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31800" y="6229350"/>
            <a:ext cx="1905000" cy="457200"/>
          </a:xfrm>
        </p:spPr>
        <p:txBody>
          <a:bodyPr/>
          <a:lstStyle>
            <a:lvl1pPr>
              <a:defRPr/>
            </a:lvl1pPr>
          </a:lstStyle>
          <a:p>
            <a:endParaRPr lang="en-GB"/>
          </a:p>
        </p:txBody>
      </p:sp>
      <p:sp>
        <p:nvSpPr>
          <p:cNvPr id="6" name="Footer Placeholder 5"/>
          <p:cNvSpPr>
            <a:spLocks noGrp="1"/>
          </p:cNvSpPr>
          <p:nvPr>
            <p:ph type="ftr" sz="quarter" idx="11"/>
          </p:nvPr>
        </p:nvSpPr>
        <p:spPr>
          <a:xfrm>
            <a:off x="3124200" y="6229350"/>
            <a:ext cx="28956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6731000" y="6229350"/>
            <a:ext cx="1905000" cy="457200"/>
          </a:xfrm>
        </p:spPr>
        <p:txBody>
          <a:bodyPr/>
          <a:lstStyle>
            <a:lvl1pPr>
              <a:defRPr/>
            </a:lvl1pPr>
          </a:lstStyle>
          <a:p>
            <a:fld id="{5D255D2E-49B6-4A4E-B220-CECA3EC00C30}"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Data Communications and Computer Networks: A Business User's Approach, Fourth Edition</a:t>
            </a:r>
          </a:p>
        </p:txBody>
      </p:sp>
      <p:sp>
        <p:nvSpPr>
          <p:cNvPr id="4" name="Rectangle 5"/>
          <p:cNvSpPr>
            <a:spLocks noGrp="1" noChangeArrowheads="1"/>
          </p:cNvSpPr>
          <p:nvPr>
            <p:ph type="sldNum" sz="quarter" idx="11"/>
          </p:nvPr>
        </p:nvSpPr>
        <p:spPr>
          <a:ln/>
        </p:spPr>
        <p:txBody>
          <a:bodyPr/>
          <a:lstStyle>
            <a:lvl1pPr>
              <a:defRPr/>
            </a:lvl1pPr>
          </a:lstStyle>
          <a:p>
            <a:pPr>
              <a:defRPr/>
            </a:pPr>
            <a:fld id="{459925DE-E5CC-43D6-9964-7295FEF3D1F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8B2317EC-773D-46D1-9879-80919C5541E5}"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41CA184E-A258-4290-836F-20AA69E1234B}"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132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2800" y="1371600"/>
            <a:ext cx="4013200" cy="4686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B7AC66B8-C256-4DDE-992A-F6215B4F89BE}"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21D30D7E-9DF7-4DD6-BF17-3C6A254355ED}"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52C7570B-2342-4556-980E-C4D357AEA0AA}"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C348B070-8408-4334-B9A6-7AB3676ECC1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4141736D-865A-4D7F-AA46-C911A03969C9}"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AF0E1E2D-44A7-4423-A406-A4C29611315C}"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406400" y="152400"/>
            <a:ext cx="8204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GB"/>
              <a:t>Click to edit Master title style</a:t>
            </a:r>
          </a:p>
        </p:txBody>
      </p:sp>
      <p:sp>
        <p:nvSpPr>
          <p:cNvPr id="90115" name="Rectangle 3"/>
          <p:cNvSpPr>
            <a:spLocks noGrp="1" noChangeArrowheads="1"/>
          </p:cNvSpPr>
          <p:nvPr>
            <p:ph type="body" idx="1"/>
          </p:nvPr>
        </p:nvSpPr>
        <p:spPr bwMode="auto">
          <a:xfrm>
            <a:off x="457200" y="1371600"/>
            <a:ext cx="81788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90116"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endParaRPr lang="en-GB"/>
          </a:p>
        </p:txBody>
      </p:sp>
      <p:sp>
        <p:nvSpPr>
          <p:cNvPr id="90117"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endParaRPr lang="en-GB"/>
          </a:p>
        </p:txBody>
      </p:sp>
      <p:sp>
        <p:nvSpPr>
          <p:cNvPr id="90118"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fld id="{7C930885-CC4C-4FEE-83FD-287AF5EA12B8}" type="slidenum">
              <a:rPr lang="en-GB"/>
              <a:pPr/>
              <a:t>‹#›</a:t>
            </a:fld>
            <a:endParaRPr lang="en-GB"/>
          </a:p>
        </p:txBody>
      </p:sp>
      <p:sp>
        <p:nvSpPr>
          <p:cNvPr id="90119" name="Line 7"/>
          <p:cNvSpPr>
            <a:spLocks noChangeShapeType="1"/>
          </p:cNvSpPr>
          <p:nvPr/>
        </p:nvSpPr>
        <p:spPr bwMode="auto">
          <a:xfrm>
            <a:off x="457200" y="1295400"/>
            <a:ext cx="8153400" cy="0"/>
          </a:xfrm>
          <a:prstGeom prst="line">
            <a:avLst/>
          </a:prstGeom>
          <a:noFill/>
          <a:ln w="76200">
            <a:solidFill>
              <a:srgbClr val="0000FF"/>
            </a:solidFill>
            <a:round/>
            <a:headEnd/>
            <a:tailEnd/>
          </a:ln>
          <a:effectLst/>
        </p:spPr>
        <p:txBody>
          <a:bodyPr wrap="none" lIns="90000" tIns="46800" rIns="90000" bIns="46800" anchor="ctr"/>
          <a:lstStyle/>
          <a:p>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hf hdr="0" ftr="0" dt="0"/>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Arial Black" pitchFamily="34" charset="0"/>
        </a:defRPr>
      </a:lvl2pPr>
      <a:lvl3pPr algn="l" rtl="0" eaLnBrk="0" fontAlgn="base" hangingPunct="0">
        <a:spcBef>
          <a:spcPct val="0"/>
        </a:spcBef>
        <a:spcAft>
          <a:spcPct val="0"/>
        </a:spcAft>
        <a:defRPr kumimoji="1" sz="3600">
          <a:solidFill>
            <a:schemeClr val="tx2"/>
          </a:solidFill>
          <a:latin typeface="Arial Black" pitchFamily="34" charset="0"/>
        </a:defRPr>
      </a:lvl3pPr>
      <a:lvl4pPr algn="l" rtl="0" eaLnBrk="0" fontAlgn="base" hangingPunct="0">
        <a:spcBef>
          <a:spcPct val="0"/>
        </a:spcBef>
        <a:spcAft>
          <a:spcPct val="0"/>
        </a:spcAft>
        <a:defRPr kumimoji="1" sz="3600">
          <a:solidFill>
            <a:schemeClr val="tx2"/>
          </a:solidFill>
          <a:latin typeface="Arial Black" pitchFamily="34" charset="0"/>
        </a:defRPr>
      </a:lvl4pPr>
      <a:lvl5pPr algn="l" rtl="0" eaLnBrk="0" fontAlgn="base" hangingPunct="0">
        <a:spcBef>
          <a:spcPct val="0"/>
        </a:spcBef>
        <a:spcAft>
          <a:spcPct val="0"/>
        </a:spcAft>
        <a:defRPr kumimoji="1" sz="3600">
          <a:solidFill>
            <a:schemeClr val="tx2"/>
          </a:solidFill>
          <a:latin typeface="Arial Black" pitchFamily="34" charset="0"/>
        </a:defRPr>
      </a:lvl5pPr>
      <a:lvl6pPr marL="457200" algn="l" rtl="0" eaLnBrk="0" fontAlgn="base" hangingPunct="0">
        <a:spcBef>
          <a:spcPct val="0"/>
        </a:spcBef>
        <a:spcAft>
          <a:spcPct val="0"/>
        </a:spcAft>
        <a:defRPr kumimoji="1" sz="3600">
          <a:solidFill>
            <a:schemeClr val="tx2"/>
          </a:solidFill>
          <a:latin typeface="Arial Black" pitchFamily="34" charset="0"/>
        </a:defRPr>
      </a:lvl6pPr>
      <a:lvl7pPr marL="914400" algn="l" rtl="0" eaLnBrk="0" fontAlgn="base" hangingPunct="0">
        <a:spcBef>
          <a:spcPct val="0"/>
        </a:spcBef>
        <a:spcAft>
          <a:spcPct val="0"/>
        </a:spcAft>
        <a:defRPr kumimoji="1" sz="3600">
          <a:solidFill>
            <a:schemeClr val="tx2"/>
          </a:solidFill>
          <a:latin typeface="Arial Black" pitchFamily="34" charset="0"/>
        </a:defRPr>
      </a:lvl7pPr>
      <a:lvl8pPr marL="1371600" algn="l" rtl="0" eaLnBrk="0" fontAlgn="base" hangingPunct="0">
        <a:spcBef>
          <a:spcPct val="0"/>
        </a:spcBef>
        <a:spcAft>
          <a:spcPct val="0"/>
        </a:spcAft>
        <a:defRPr kumimoji="1" sz="3600">
          <a:solidFill>
            <a:schemeClr val="tx2"/>
          </a:solidFill>
          <a:latin typeface="Arial Black" pitchFamily="34" charset="0"/>
        </a:defRPr>
      </a:lvl8pPr>
      <a:lvl9pPr marL="1828800" algn="l" rtl="0" eaLnBrk="0" fontAlgn="base" hangingPunct="0">
        <a:spcBef>
          <a:spcPct val="0"/>
        </a:spcBef>
        <a:spcAft>
          <a:spcPct val="0"/>
        </a:spcAft>
        <a:defRPr kumimoji="1"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0000FF"/>
        </a:buClr>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Char char="—"/>
        <a:defRPr kumimoji="1" sz="2400">
          <a:solidFill>
            <a:schemeClr val="tx1"/>
          </a:solidFill>
          <a:latin typeface="+mn-lt"/>
        </a:defRPr>
      </a:lvl2pPr>
      <a:lvl3pPr marL="1143000" indent="-228600" algn="l" rtl="0" eaLnBrk="0" fontAlgn="base" hangingPunct="0">
        <a:spcBef>
          <a:spcPct val="20000"/>
        </a:spcBef>
        <a:spcAft>
          <a:spcPct val="0"/>
        </a:spcAft>
        <a:buClr>
          <a:srgbClr val="0000FF"/>
        </a:buClr>
        <a:buChar char="•"/>
        <a:defRPr kumimoji="1" sz="2000">
          <a:solidFill>
            <a:schemeClr val="tx1"/>
          </a:solidFill>
          <a:latin typeface="+mn-lt"/>
        </a:defRPr>
      </a:lvl3pPr>
      <a:lvl4pPr marL="1600200" indent="-228600" algn="l" rtl="0" eaLnBrk="0" fontAlgn="base" hangingPunct="0">
        <a:spcBef>
          <a:spcPct val="20000"/>
        </a:spcBef>
        <a:spcAft>
          <a:spcPct val="0"/>
        </a:spcAft>
        <a:buClr>
          <a:srgbClr val="0000FF"/>
        </a:buClr>
        <a:buChar char="–"/>
        <a:defRPr kumimoji="1">
          <a:solidFill>
            <a:schemeClr val="tx1"/>
          </a:solidFill>
          <a:latin typeface="+mn-lt"/>
        </a:defRPr>
      </a:lvl4pPr>
      <a:lvl5pPr marL="2057400" indent="-228600" algn="l" rtl="0" eaLnBrk="0" fontAlgn="base" hangingPunct="0">
        <a:spcBef>
          <a:spcPct val="20000"/>
        </a:spcBef>
        <a:spcAft>
          <a:spcPct val="0"/>
        </a:spcAft>
        <a:buClr>
          <a:srgbClr val="0000FF"/>
        </a:buClr>
        <a:buChar char="•"/>
        <a:defRPr kumimoji="1">
          <a:solidFill>
            <a:schemeClr val="tx1"/>
          </a:solidFill>
          <a:latin typeface="+mn-lt"/>
        </a:defRPr>
      </a:lvl5pPr>
      <a:lvl6pPr marL="2514600" indent="-228600" algn="l" rtl="0" eaLnBrk="0" fontAlgn="base" hangingPunct="0">
        <a:spcBef>
          <a:spcPct val="20000"/>
        </a:spcBef>
        <a:spcAft>
          <a:spcPct val="0"/>
        </a:spcAft>
        <a:buClr>
          <a:srgbClr val="0000FF"/>
        </a:buClr>
        <a:buChar char="•"/>
        <a:defRPr kumimoji="1">
          <a:solidFill>
            <a:schemeClr val="tx1"/>
          </a:solidFill>
          <a:latin typeface="+mn-lt"/>
        </a:defRPr>
      </a:lvl6pPr>
      <a:lvl7pPr marL="2971800" indent="-228600" algn="l" rtl="0" eaLnBrk="0" fontAlgn="base" hangingPunct="0">
        <a:spcBef>
          <a:spcPct val="20000"/>
        </a:spcBef>
        <a:spcAft>
          <a:spcPct val="0"/>
        </a:spcAft>
        <a:buClr>
          <a:srgbClr val="0000FF"/>
        </a:buClr>
        <a:buChar char="•"/>
        <a:defRPr kumimoji="1">
          <a:solidFill>
            <a:schemeClr val="tx1"/>
          </a:solidFill>
          <a:latin typeface="+mn-lt"/>
        </a:defRPr>
      </a:lvl7pPr>
      <a:lvl8pPr marL="3429000" indent="-228600" algn="l" rtl="0" eaLnBrk="0" fontAlgn="base" hangingPunct="0">
        <a:spcBef>
          <a:spcPct val="20000"/>
        </a:spcBef>
        <a:spcAft>
          <a:spcPct val="0"/>
        </a:spcAft>
        <a:buClr>
          <a:srgbClr val="0000FF"/>
        </a:buClr>
        <a:buChar char="•"/>
        <a:defRPr kumimoji="1">
          <a:solidFill>
            <a:schemeClr val="tx1"/>
          </a:solidFill>
          <a:latin typeface="+mn-lt"/>
        </a:defRPr>
      </a:lvl8pPr>
      <a:lvl9pPr marL="3886200" indent="-228600" algn="l" rtl="0" eaLnBrk="0" fontAlgn="base" hangingPunct="0">
        <a:spcBef>
          <a:spcPct val="20000"/>
        </a:spcBef>
        <a:spcAft>
          <a:spcPct val="0"/>
        </a:spcAft>
        <a:buClr>
          <a:srgbClr val="0000FF"/>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9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4"/>
          </p:nvPr>
        </p:nvSpPr>
        <p:spPr/>
        <p:txBody>
          <a:bodyPr/>
          <a:lstStyle/>
          <a:p>
            <a:fld id="{10A7C8F2-2D8B-43BF-B8B9-19BA548C239D}" type="slidenum">
              <a:rPr lang="en-GB"/>
              <a:pPr/>
              <a:t>1</a:t>
            </a:fld>
            <a:endParaRPr lang="en-GB"/>
          </a:p>
        </p:txBody>
      </p:sp>
      <p:sp>
        <p:nvSpPr>
          <p:cNvPr id="52226" name="Rectangle 2"/>
          <p:cNvSpPr>
            <a:spLocks noGrp="1" noChangeArrowheads="1"/>
          </p:cNvSpPr>
          <p:nvPr>
            <p:ph type="ctrTitle"/>
          </p:nvPr>
        </p:nvSpPr>
        <p:spPr>
          <a:xfrm>
            <a:off x="304800" y="533400"/>
            <a:ext cx="8686800" cy="1905000"/>
          </a:xfrm>
        </p:spPr>
        <p:txBody>
          <a:bodyPr/>
          <a:lstStyle/>
          <a:p>
            <a:pPr algn="ctr"/>
            <a:r>
              <a:rPr lang="en-US" altLang="zh-TW" dirty="0">
                <a:ea typeface="新細明體" pitchFamily="18" charset="-120"/>
              </a:rPr>
              <a:t>BCT 2305: Data Communications</a:t>
            </a:r>
            <a:br>
              <a:rPr lang="en-US" altLang="zh-TW" dirty="0">
                <a:ea typeface="新細明體" pitchFamily="18" charset="-120"/>
              </a:rPr>
            </a:br>
            <a:endParaRPr lang="en-US" altLang="zh-TW" dirty="0">
              <a:ea typeface="新細明體" pitchFamily="18" charset="-120"/>
            </a:endParaRPr>
          </a:p>
        </p:txBody>
      </p:sp>
      <p:sp>
        <p:nvSpPr>
          <p:cNvPr id="52227" name="Rectangle 3"/>
          <p:cNvSpPr>
            <a:spLocks noGrp="1" noChangeArrowheads="1"/>
          </p:cNvSpPr>
          <p:nvPr>
            <p:ph type="subTitle" idx="1"/>
          </p:nvPr>
        </p:nvSpPr>
        <p:spPr>
          <a:xfrm>
            <a:off x="304800" y="3181350"/>
            <a:ext cx="7772400" cy="704850"/>
          </a:xfrm>
        </p:spPr>
        <p:txBody>
          <a:bodyPr/>
          <a:lstStyle/>
          <a:p>
            <a:pPr algn="ctr">
              <a:lnSpc>
                <a:spcPct val="90000"/>
              </a:lnSpc>
            </a:pPr>
            <a:r>
              <a:rPr lang="en-US" altLang="zh-TW" sz="2000" dirty="0">
                <a:ea typeface="新細明體" pitchFamily="18" charset="-120"/>
              </a:rPr>
              <a:t>Lecture 2( Week 4-6) :  Data Transmission</a:t>
            </a:r>
            <a:endParaRPr lang="en-US" altLang="zh-CN" sz="2000" dirty="0">
              <a:ea typeface="新細明體" pitchFamily="18" charset="-120"/>
            </a:endParaRPr>
          </a:p>
          <a:p>
            <a:pPr algn="ctr">
              <a:lnSpc>
                <a:spcPct val="90000"/>
              </a:lnSpc>
            </a:pPr>
            <a:endParaRPr lang="en-US" altLang="zh-TW" sz="2000" dirty="0">
              <a:ea typeface="新細明體" pitchFamily="18" charset="-120"/>
            </a:endParaRPr>
          </a:p>
          <a:p>
            <a:pPr>
              <a:lnSpc>
                <a:spcPct val="90000"/>
              </a:lnSpc>
            </a:pPr>
            <a:endParaRPr lang="en-US" altLang="zh-TW" sz="2000" i="1" dirty="0">
              <a:ea typeface="新細明體"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026"/>
          <p:cNvSpPr txBox="1">
            <a:spLocks noChangeArrowheads="1"/>
          </p:cNvSpPr>
          <p:nvPr/>
        </p:nvSpPr>
        <p:spPr bwMode="auto">
          <a:xfrm>
            <a:off x="1125538" y="2276475"/>
            <a:ext cx="5607050" cy="519113"/>
          </a:xfrm>
          <a:prstGeom prst="rect">
            <a:avLst/>
          </a:prstGeom>
          <a:noFill/>
          <a:ln w="9525">
            <a:noFill/>
            <a:miter lim="800000"/>
            <a:headEnd/>
            <a:tailEnd/>
          </a:ln>
          <a:effectLst/>
        </p:spPr>
        <p:txBody>
          <a:bodyPr>
            <a:spAutoFit/>
          </a:bodyPr>
          <a:lstStyle/>
          <a:p>
            <a:r>
              <a:rPr lang="en-US">
                <a:latin typeface="Tahoma" pitchFamily="34" charset="0"/>
              </a:rPr>
              <a:t>- </a:t>
            </a:r>
            <a:r>
              <a:rPr lang="en-US" sz="2800"/>
              <a:t>simplex: One direction only</a:t>
            </a:r>
            <a:r>
              <a:rPr lang="en-US"/>
              <a:t> 	</a:t>
            </a:r>
          </a:p>
        </p:txBody>
      </p:sp>
      <p:pic>
        <p:nvPicPr>
          <p:cNvPr id="47125" name="Picture 1045" descr="simplex"/>
          <p:cNvPicPr>
            <a:picLocks noChangeAspect="1" noChangeArrowheads="1"/>
          </p:cNvPicPr>
          <p:nvPr/>
        </p:nvPicPr>
        <p:blipFill>
          <a:blip r:embed="rId2" cstate="print"/>
          <a:srcRect/>
          <a:stretch>
            <a:fillRect/>
          </a:stretch>
        </p:blipFill>
        <p:spPr bwMode="auto">
          <a:xfrm>
            <a:off x="684213" y="2781300"/>
            <a:ext cx="8064500" cy="3287713"/>
          </a:xfrm>
          <a:prstGeom prst="rect">
            <a:avLst/>
          </a:prstGeom>
          <a:noFill/>
        </p:spPr>
      </p:pic>
      <p:sp>
        <p:nvSpPr>
          <p:cNvPr id="47127" name="Rectangle 1047"/>
          <p:cNvSpPr>
            <a:spLocks noGrp="1" noChangeArrowheads="1"/>
          </p:cNvSpPr>
          <p:nvPr>
            <p:ph type="title" idx="4294967295"/>
          </p:nvPr>
        </p:nvSpPr>
        <p:spPr>
          <a:xfrm>
            <a:off x="684213" y="334963"/>
            <a:ext cx="7772400" cy="762000"/>
          </a:xfrm>
        </p:spPr>
        <p:txBody>
          <a:bodyPr/>
          <a:lstStyle/>
          <a:p>
            <a:r>
              <a:rPr lang="en-US">
                <a:solidFill>
                  <a:srgbClr val="CC0099"/>
                </a:solidFill>
              </a:rPr>
              <a:t>Transmission Direction</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t>3.</a:t>
            </a:r>
            <a:fld id="{0FE4BD46-E930-462E-9C23-214100105921}" type="slidenum">
              <a:rPr lang="en-US"/>
              <a:pPr/>
              <a:t>100</a:t>
            </a:fld>
            <a:endParaRPr lang="en-US"/>
          </a:p>
        </p:txBody>
      </p:sp>
      <p:sp>
        <p:nvSpPr>
          <p:cNvPr id="990210"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990211"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990212" name="Group 4"/>
          <p:cNvGrpSpPr>
            <a:grpSpLocks/>
          </p:cNvGrpSpPr>
          <p:nvPr/>
        </p:nvGrpSpPr>
        <p:grpSpPr bwMode="auto">
          <a:xfrm>
            <a:off x="490538" y="773113"/>
            <a:ext cx="738187" cy="474662"/>
            <a:chOff x="309" y="487"/>
            <a:chExt cx="465" cy="299"/>
          </a:xfrm>
        </p:grpSpPr>
        <p:sp>
          <p:nvSpPr>
            <p:cNvPr id="990213"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99021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990215"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990216"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99021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990218"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990219" name="Rectangle 11"/>
          <p:cNvSpPr>
            <a:spLocks noChangeArrowheads="1"/>
          </p:cNvSpPr>
          <p:nvPr/>
        </p:nvSpPr>
        <p:spPr bwMode="auto">
          <a:xfrm>
            <a:off x="228600" y="1600200"/>
            <a:ext cx="8534400" cy="1800225"/>
          </a:xfrm>
          <a:prstGeom prst="rect">
            <a:avLst/>
          </a:prstGeom>
          <a:noFill/>
          <a:ln w="9525">
            <a:noFill/>
            <a:miter lim="800000"/>
            <a:headEnd/>
            <a:tailEnd/>
          </a:ln>
          <a:effectLst/>
        </p:spPr>
        <p:txBody>
          <a:bodyPr>
            <a:spAutoFit/>
          </a:bodyPr>
          <a:lstStyle/>
          <a:p>
            <a:pPr algn="just"/>
            <a:r>
              <a:rPr lang="en-US" baseline="0"/>
              <a:t>The Shannon formula gives us 6 Mbps, the upper limit. For better performance we choose something lower, 4 Mbps, for example. Then we use the Nyquist formula to find the number of signal levels.</a:t>
            </a:r>
          </a:p>
        </p:txBody>
      </p:sp>
      <p:sp>
        <p:nvSpPr>
          <p:cNvPr id="990220" name="Text Box 12"/>
          <p:cNvSpPr txBox="1">
            <a:spLocks noChangeArrowheads="1"/>
          </p:cNvSpPr>
          <p:nvPr/>
        </p:nvSpPr>
        <p:spPr bwMode="auto">
          <a:xfrm>
            <a:off x="1143000" y="182563"/>
            <a:ext cx="4530725"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3.41 (continued)</a:t>
            </a:r>
          </a:p>
        </p:txBody>
      </p:sp>
      <p:pic>
        <p:nvPicPr>
          <p:cNvPr id="990222" name="Picture 14"/>
          <p:cNvPicPr>
            <a:picLocks noChangeAspect="1" noChangeArrowheads="1"/>
          </p:cNvPicPr>
          <p:nvPr/>
        </p:nvPicPr>
        <p:blipFill>
          <a:blip r:embed="rId3"/>
          <a:srcRect/>
          <a:stretch>
            <a:fillRect/>
          </a:stretch>
        </p:blipFill>
        <p:spPr bwMode="auto">
          <a:xfrm>
            <a:off x="2055813" y="3840163"/>
            <a:ext cx="5030787" cy="350837"/>
          </a:xfrm>
          <a:prstGeom prst="rect">
            <a:avLst/>
          </a:prstGeom>
          <a:noFill/>
          <a:ln w="57150" cmpd="thickThin">
            <a:solidFill>
              <a:schemeClr val="folHlink"/>
            </a:solid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a:t>
            </a:r>
            <a:fld id="{F132B756-6DF7-4A39-A1CB-82D86B74810C}" type="slidenum">
              <a:rPr lang="en-US"/>
              <a:pPr/>
              <a:t>101</a:t>
            </a:fld>
            <a:endParaRPr lang="en-US"/>
          </a:p>
        </p:txBody>
      </p:sp>
      <p:sp>
        <p:nvSpPr>
          <p:cNvPr id="7403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40361" name="Line 9"/>
          <p:cNvSpPr>
            <a:spLocks noChangeShapeType="1"/>
          </p:cNvSpPr>
          <p:nvPr/>
        </p:nvSpPr>
        <p:spPr bwMode="auto">
          <a:xfrm>
            <a:off x="457200" y="2514600"/>
            <a:ext cx="8153400" cy="0"/>
          </a:xfrm>
          <a:prstGeom prst="line">
            <a:avLst/>
          </a:prstGeom>
          <a:noFill/>
          <a:ln w="76200">
            <a:solidFill>
              <a:srgbClr val="009900"/>
            </a:solidFill>
            <a:round/>
            <a:headEnd/>
            <a:tailEnd/>
          </a:ln>
          <a:effectLst/>
        </p:spPr>
        <p:txBody>
          <a:bodyPr/>
          <a:lstStyle/>
          <a:p>
            <a:endParaRPr lang="en-US"/>
          </a:p>
        </p:txBody>
      </p:sp>
      <p:sp>
        <p:nvSpPr>
          <p:cNvPr id="740362" name="Line 10"/>
          <p:cNvSpPr>
            <a:spLocks noChangeShapeType="1"/>
          </p:cNvSpPr>
          <p:nvPr/>
        </p:nvSpPr>
        <p:spPr bwMode="auto">
          <a:xfrm>
            <a:off x="458788" y="4267200"/>
            <a:ext cx="8153400" cy="0"/>
          </a:xfrm>
          <a:prstGeom prst="line">
            <a:avLst/>
          </a:prstGeom>
          <a:noFill/>
          <a:ln w="76200">
            <a:solidFill>
              <a:srgbClr val="009900"/>
            </a:solidFill>
            <a:round/>
            <a:headEnd/>
            <a:tailEnd/>
          </a:ln>
          <a:effectLst/>
        </p:spPr>
        <p:txBody>
          <a:bodyPr/>
          <a:lstStyle/>
          <a:p>
            <a:endParaRPr lang="en-US"/>
          </a:p>
        </p:txBody>
      </p:sp>
      <p:sp>
        <p:nvSpPr>
          <p:cNvPr id="740363" name="Rectangle 11"/>
          <p:cNvSpPr>
            <a:spLocks noChangeArrowheads="1"/>
          </p:cNvSpPr>
          <p:nvPr/>
        </p:nvSpPr>
        <p:spPr bwMode="auto">
          <a:xfrm>
            <a:off x="495300" y="2606675"/>
            <a:ext cx="8077200" cy="1554163"/>
          </a:xfrm>
          <a:prstGeom prst="rect">
            <a:avLst/>
          </a:prstGeom>
          <a:solidFill>
            <a:srgbClr val="99FF33"/>
          </a:solidFill>
          <a:ln w="76200" algn="ctr">
            <a:noFill/>
            <a:miter lim="800000"/>
            <a:headEnd/>
            <a:tailEnd/>
          </a:ln>
          <a:effectLst/>
        </p:spPr>
        <p:txBody>
          <a:bodyPr>
            <a:spAutoFit/>
          </a:bodyPr>
          <a:lstStyle/>
          <a:p>
            <a:pPr algn="ctr"/>
            <a:r>
              <a:rPr lang="en-US" sz="3200" i="0" baseline="0">
                <a:latin typeface="Arial" pitchFamily="34" charset="0"/>
              </a:rPr>
              <a:t>The Shannon capacity gives us the upper limit; the Nyquist formula tells us how many signal levels we need.</a:t>
            </a:r>
          </a:p>
        </p:txBody>
      </p:sp>
      <p:grpSp>
        <p:nvGrpSpPr>
          <p:cNvPr id="740364" name="Group 12"/>
          <p:cNvGrpSpPr>
            <a:grpSpLocks/>
          </p:cNvGrpSpPr>
          <p:nvPr/>
        </p:nvGrpSpPr>
        <p:grpSpPr bwMode="auto">
          <a:xfrm>
            <a:off x="457200" y="1871663"/>
            <a:ext cx="1143000" cy="566737"/>
            <a:chOff x="1200" y="1248"/>
            <a:chExt cx="720" cy="357"/>
          </a:xfrm>
        </p:grpSpPr>
        <p:pic>
          <p:nvPicPr>
            <p:cNvPr id="74036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74036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B33E8EF0-1C86-4882-BD33-ABD91EB5310F}" type="slidenum">
              <a:rPr lang="en-US" smtClean="0"/>
              <a:pPr/>
              <a:t>102</a:t>
            </a:fld>
            <a:endParaRPr lang="en-US"/>
          </a:p>
        </p:txBody>
      </p:sp>
      <p:sp>
        <p:nvSpPr>
          <p:cNvPr id="28675" name="Rectangle 2"/>
          <p:cNvSpPr>
            <a:spLocks noGrp="1" noChangeArrowheads="1"/>
          </p:cNvSpPr>
          <p:nvPr>
            <p:ph type="title"/>
          </p:nvPr>
        </p:nvSpPr>
        <p:spPr/>
        <p:txBody>
          <a:bodyPr/>
          <a:lstStyle/>
          <a:p>
            <a:pPr eaLnBrk="1" hangingPunct="1"/>
            <a:r>
              <a:rPr lang="en-US"/>
              <a:t>Type of Questions</a:t>
            </a:r>
          </a:p>
        </p:txBody>
      </p:sp>
      <p:sp>
        <p:nvSpPr>
          <p:cNvPr id="28676" name="Rectangle 3"/>
          <p:cNvSpPr>
            <a:spLocks noGrp="1" noChangeArrowheads="1"/>
          </p:cNvSpPr>
          <p:nvPr>
            <p:ph type="body" idx="1"/>
          </p:nvPr>
        </p:nvSpPr>
        <p:spPr/>
        <p:txBody>
          <a:bodyPr/>
          <a:lstStyle/>
          <a:p>
            <a:pPr eaLnBrk="1" hangingPunct="1"/>
            <a:r>
              <a:rPr lang="en-US"/>
              <a:t>Given B and S/N ratio</a:t>
            </a:r>
          </a:p>
          <a:p>
            <a:pPr eaLnBrk="1" hangingPunct="1">
              <a:buFontTx/>
              <a:buNone/>
            </a:pPr>
            <a:r>
              <a:rPr lang="en-US"/>
              <a:t>      - find C</a:t>
            </a:r>
          </a:p>
          <a:p>
            <a:pPr eaLnBrk="1" hangingPunct="1">
              <a:buFontTx/>
              <a:buNone/>
            </a:pPr>
            <a:r>
              <a:rPr lang="en-US"/>
              <a:t>      - find L based on C</a:t>
            </a:r>
          </a:p>
          <a:p>
            <a:pPr eaLnBrk="1" hangingPunct="1"/>
            <a:r>
              <a:rPr lang="en-US"/>
              <a:t>Given B, L</a:t>
            </a:r>
          </a:p>
          <a:p>
            <a:pPr eaLnBrk="1" hangingPunct="1">
              <a:buFontTx/>
              <a:buNone/>
            </a:pPr>
            <a:r>
              <a:rPr lang="en-US"/>
              <a:t>     - find C</a:t>
            </a:r>
          </a:p>
          <a:p>
            <a:pPr eaLnBrk="1" hangingPunct="1">
              <a:buFontTx/>
              <a:buNone/>
            </a:pPr>
            <a:r>
              <a:rPr lang="en-US"/>
              <a:t>     - find required S/N</a:t>
            </a:r>
          </a:p>
          <a:p>
            <a:pPr eaLnBrk="1" hangingPunct="1">
              <a:buFontTx/>
              <a:buNone/>
            </a:pPr>
            <a:r>
              <a:rPr lang="en-US"/>
              <a:t>     - find S/N in dB</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6A61960-B3CB-4DFC-BFB0-3CC7788CCF0A}" type="slidenum">
              <a:rPr lang="en-GB"/>
              <a:pPr/>
              <a:t>103</a:t>
            </a:fld>
            <a:endParaRPr lang="en-GB"/>
          </a:p>
        </p:txBody>
      </p:sp>
      <p:sp>
        <p:nvSpPr>
          <p:cNvPr id="114690" name="Rectangle 2"/>
          <p:cNvSpPr>
            <a:spLocks noGrp="1" noChangeArrowheads="1"/>
          </p:cNvSpPr>
          <p:nvPr>
            <p:ph type="title"/>
          </p:nvPr>
        </p:nvSpPr>
        <p:spPr/>
        <p:txBody>
          <a:bodyPr/>
          <a:lstStyle/>
          <a:p>
            <a:r>
              <a:rPr lang="en-US" altLang="zh-TW">
                <a:ea typeface="新細明體" pitchFamily="18" charset="-120"/>
              </a:rPr>
              <a:t>KEY POINTS</a:t>
            </a:r>
          </a:p>
        </p:txBody>
      </p:sp>
      <p:sp>
        <p:nvSpPr>
          <p:cNvPr id="114691" name="Rectangle 3"/>
          <p:cNvSpPr>
            <a:spLocks noGrp="1" noChangeArrowheads="1"/>
          </p:cNvSpPr>
          <p:nvPr>
            <p:ph type="body" idx="1"/>
          </p:nvPr>
        </p:nvSpPr>
        <p:spPr/>
        <p:txBody>
          <a:bodyPr/>
          <a:lstStyle/>
          <a:p>
            <a:r>
              <a:rPr lang="en-US" altLang="zh-TW" sz="2400">
                <a:ea typeface="新細明體" pitchFamily="18" charset="-120"/>
              </a:rPr>
              <a:t>All of the forms of </a:t>
            </a:r>
            <a:r>
              <a:rPr lang="en-US" altLang="zh-TW" sz="2400">
                <a:solidFill>
                  <a:srgbClr val="FF0000"/>
                </a:solidFill>
                <a:ea typeface="新細明體" pitchFamily="18" charset="-120"/>
              </a:rPr>
              <a:t>information</a:t>
            </a:r>
            <a:r>
              <a:rPr lang="en-US" altLang="zh-TW" sz="2400">
                <a:ea typeface="新細明體" pitchFamily="18" charset="-120"/>
              </a:rPr>
              <a:t> can be represented by </a:t>
            </a:r>
            <a:r>
              <a:rPr lang="en-US" altLang="zh-TW" sz="2400">
                <a:solidFill>
                  <a:srgbClr val="FF0000"/>
                </a:solidFill>
                <a:ea typeface="新細明體" pitchFamily="18" charset="-120"/>
              </a:rPr>
              <a:t>electromagnetic signals</a:t>
            </a:r>
            <a:r>
              <a:rPr lang="en-US" altLang="zh-TW" sz="2400">
                <a:ea typeface="新細明體" pitchFamily="18" charset="-120"/>
              </a:rPr>
              <a:t>. Depending on the transmission medium and the communications environment, either </a:t>
            </a:r>
            <a:r>
              <a:rPr lang="en-US" altLang="zh-TW" sz="2400">
                <a:solidFill>
                  <a:srgbClr val="FF0000"/>
                </a:solidFill>
                <a:ea typeface="新細明體" pitchFamily="18" charset="-120"/>
              </a:rPr>
              <a:t>analog or digital signals</a:t>
            </a:r>
            <a:r>
              <a:rPr lang="en-US" altLang="zh-TW" sz="2400">
                <a:ea typeface="新細明體" pitchFamily="18" charset="-120"/>
              </a:rPr>
              <a:t> can be used to convey information.</a:t>
            </a:r>
          </a:p>
          <a:p>
            <a:r>
              <a:rPr lang="en-US" altLang="zh-TW" sz="2400">
                <a:ea typeface="新細明體" pitchFamily="18" charset="-120"/>
              </a:rPr>
              <a:t>Any electromagnetic signals, analog or digital, is made up of a number of constituent </a:t>
            </a:r>
            <a:r>
              <a:rPr lang="en-US" altLang="zh-TW" sz="2400">
                <a:solidFill>
                  <a:srgbClr val="FF0000"/>
                </a:solidFill>
                <a:ea typeface="新細明體" pitchFamily="18" charset="-120"/>
              </a:rPr>
              <a:t>frequencies</a:t>
            </a:r>
            <a:r>
              <a:rPr lang="en-US" altLang="zh-TW" sz="2400">
                <a:ea typeface="新細明體" pitchFamily="18" charset="-120"/>
              </a:rPr>
              <a:t>. A key parameter that characterizes the signal is </a:t>
            </a:r>
            <a:r>
              <a:rPr lang="en-US" altLang="zh-TW" sz="2400">
                <a:solidFill>
                  <a:srgbClr val="FF0000"/>
                </a:solidFill>
                <a:ea typeface="新細明體" pitchFamily="18" charset="-120"/>
              </a:rPr>
              <a:t>bandwidth</a:t>
            </a:r>
            <a:r>
              <a:rPr lang="en-US" altLang="zh-TW" sz="2400">
                <a:ea typeface="新細明體" pitchFamily="18" charset="-120"/>
              </a:rPr>
              <a:t>, which is the width of the range of frequencies that comprises the signal. In general , the greater the bandwidth of the signal, the greater its information-carrying capacity.</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8E8B6F4-E25D-4003-B386-3742166D72DB}" type="slidenum">
              <a:rPr lang="en-GB"/>
              <a:pPr/>
              <a:t>104</a:t>
            </a:fld>
            <a:endParaRPr lang="en-GB"/>
          </a:p>
        </p:txBody>
      </p:sp>
      <p:sp>
        <p:nvSpPr>
          <p:cNvPr id="115714" name="Rectangle 2"/>
          <p:cNvSpPr>
            <a:spLocks noGrp="1" noChangeArrowheads="1"/>
          </p:cNvSpPr>
          <p:nvPr>
            <p:ph type="title"/>
          </p:nvPr>
        </p:nvSpPr>
        <p:spPr/>
        <p:txBody>
          <a:bodyPr/>
          <a:lstStyle/>
          <a:p>
            <a:r>
              <a:rPr lang="en-US" altLang="zh-TW">
                <a:ea typeface="新細明體" pitchFamily="18" charset="-120"/>
              </a:rPr>
              <a:t>KEY POINTS</a:t>
            </a:r>
          </a:p>
        </p:txBody>
      </p:sp>
      <p:sp>
        <p:nvSpPr>
          <p:cNvPr id="115715" name="Rectangle 3"/>
          <p:cNvSpPr>
            <a:spLocks noGrp="1" noChangeArrowheads="1"/>
          </p:cNvSpPr>
          <p:nvPr>
            <p:ph type="body" idx="1"/>
          </p:nvPr>
        </p:nvSpPr>
        <p:spPr/>
        <p:txBody>
          <a:bodyPr/>
          <a:lstStyle/>
          <a:p>
            <a:r>
              <a:rPr lang="en-US" altLang="zh-TW" dirty="0">
                <a:ea typeface="新細明體" pitchFamily="18" charset="-120"/>
              </a:rPr>
              <a:t>A major problem in designing a communications facility is </a:t>
            </a:r>
            <a:r>
              <a:rPr lang="en-US" altLang="zh-TW" dirty="0">
                <a:solidFill>
                  <a:srgbClr val="FF0000"/>
                </a:solidFill>
                <a:ea typeface="新細明體" pitchFamily="18" charset="-120"/>
              </a:rPr>
              <a:t>transmission impairment</a:t>
            </a:r>
            <a:r>
              <a:rPr lang="en-US" altLang="zh-TW" dirty="0">
                <a:ea typeface="新細明體" pitchFamily="18" charset="-120"/>
              </a:rPr>
              <a:t>, including </a:t>
            </a:r>
            <a:r>
              <a:rPr lang="en-US" altLang="zh-TW" dirty="0">
                <a:solidFill>
                  <a:srgbClr val="FF0000"/>
                </a:solidFill>
                <a:ea typeface="新細明體" pitchFamily="18" charset="-120"/>
              </a:rPr>
              <a:t>attenuation</a:t>
            </a:r>
            <a:r>
              <a:rPr lang="en-US" altLang="zh-TW" dirty="0">
                <a:ea typeface="新細明體" pitchFamily="18" charset="-120"/>
              </a:rPr>
              <a:t>, </a:t>
            </a:r>
            <a:r>
              <a:rPr lang="en-US" altLang="zh-TW" dirty="0">
                <a:solidFill>
                  <a:srgbClr val="FF0000"/>
                </a:solidFill>
                <a:ea typeface="新細明體" pitchFamily="18" charset="-120"/>
              </a:rPr>
              <a:t>distortion</a:t>
            </a:r>
            <a:r>
              <a:rPr lang="en-US" altLang="zh-TW" dirty="0">
                <a:ea typeface="新細明體" pitchFamily="18" charset="-120"/>
              </a:rPr>
              <a:t>, and various types of </a:t>
            </a:r>
            <a:r>
              <a:rPr lang="en-US" altLang="zh-TW" dirty="0">
                <a:solidFill>
                  <a:srgbClr val="FF0000"/>
                </a:solidFill>
                <a:ea typeface="新細明體" pitchFamily="18" charset="-120"/>
              </a:rPr>
              <a:t>noise</a:t>
            </a:r>
            <a:r>
              <a:rPr lang="en-US" altLang="zh-TW" dirty="0">
                <a:ea typeface="新細明體" pitchFamily="18" charset="-120"/>
              </a:rPr>
              <a:t>. For analog signals, transmission impairments introduce random effects that degrade the quality of the received information and may affect intelligibility. For digital signals, transmission impairments may cause </a:t>
            </a:r>
            <a:r>
              <a:rPr lang="en-US" altLang="zh-TW" dirty="0">
                <a:solidFill>
                  <a:srgbClr val="FF0000"/>
                </a:solidFill>
                <a:ea typeface="新細明體" pitchFamily="18" charset="-120"/>
              </a:rPr>
              <a:t>bit errors</a:t>
            </a:r>
            <a:r>
              <a:rPr lang="en-US" altLang="zh-TW" dirty="0">
                <a:ea typeface="新細明體" pitchFamily="18" charset="-120"/>
              </a:rPr>
              <a:t> at the receiver.</a:t>
            </a:r>
          </a:p>
          <a:p>
            <a:endParaRPr lang="en-US" altLang="zh-TW" dirty="0">
              <a:ea typeface="新細明體" pitchFamily="18" charset="-120"/>
            </a:endParaRPr>
          </a:p>
          <a:p>
            <a:r>
              <a:rPr lang="en-US" altLang="zh-TW">
                <a:ea typeface="新細明體" pitchFamily="18" charset="-120"/>
              </a:rPr>
              <a:t>Ctechgroupa2012@gmail.com,</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66D4D6A-13CF-4800-B85F-17D9DC99F939}" type="slidenum">
              <a:rPr lang="en-GB"/>
              <a:pPr/>
              <a:t>105</a:t>
            </a:fld>
            <a:endParaRPr lang="en-GB"/>
          </a:p>
        </p:txBody>
      </p:sp>
      <p:sp>
        <p:nvSpPr>
          <p:cNvPr id="116738" name="Rectangle 2"/>
          <p:cNvSpPr>
            <a:spLocks noGrp="1" noChangeArrowheads="1"/>
          </p:cNvSpPr>
          <p:nvPr>
            <p:ph type="title"/>
          </p:nvPr>
        </p:nvSpPr>
        <p:spPr/>
        <p:txBody>
          <a:bodyPr/>
          <a:lstStyle/>
          <a:p>
            <a:r>
              <a:rPr lang="en-US" altLang="zh-TW">
                <a:ea typeface="新細明體" pitchFamily="18" charset="-120"/>
              </a:rPr>
              <a:t>KEY POINTS</a:t>
            </a:r>
          </a:p>
        </p:txBody>
      </p:sp>
      <p:sp>
        <p:nvSpPr>
          <p:cNvPr id="116739" name="Rectangle 3"/>
          <p:cNvSpPr>
            <a:spLocks noGrp="1" noChangeArrowheads="1"/>
          </p:cNvSpPr>
          <p:nvPr>
            <p:ph type="body" idx="1"/>
          </p:nvPr>
        </p:nvSpPr>
        <p:spPr/>
        <p:txBody>
          <a:bodyPr/>
          <a:lstStyle/>
          <a:p>
            <a:r>
              <a:rPr lang="en-US" altLang="zh-TW" sz="2400" dirty="0">
                <a:ea typeface="新細明體" pitchFamily="18" charset="-120"/>
              </a:rPr>
              <a:t>The designer of a communications facility must deal with four factors: </a:t>
            </a:r>
            <a:r>
              <a:rPr lang="en-US" altLang="zh-TW" sz="2400" dirty="0">
                <a:solidFill>
                  <a:srgbClr val="FF0000"/>
                </a:solidFill>
                <a:ea typeface="新細明體" pitchFamily="18" charset="-120"/>
              </a:rPr>
              <a:t>the bandwidth of the signal</a:t>
            </a:r>
            <a:r>
              <a:rPr lang="en-US" altLang="zh-TW" sz="2400" dirty="0">
                <a:ea typeface="新細明體" pitchFamily="18" charset="-120"/>
              </a:rPr>
              <a:t>, </a:t>
            </a:r>
            <a:r>
              <a:rPr lang="en-US" altLang="zh-TW" sz="2400" dirty="0">
                <a:solidFill>
                  <a:srgbClr val="FF0000"/>
                </a:solidFill>
                <a:ea typeface="新細明體" pitchFamily="18" charset="-120"/>
              </a:rPr>
              <a:t>the data rate that is used for digital information</a:t>
            </a:r>
            <a:r>
              <a:rPr lang="en-US" altLang="zh-TW" sz="2400" dirty="0">
                <a:ea typeface="新細明體" pitchFamily="18" charset="-120"/>
              </a:rPr>
              <a:t>, </a:t>
            </a:r>
            <a:r>
              <a:rPr lang="en-US" altLang="zh-TW" sz="2400" dirty="0">
                <a:solidFill>
                  <a:srgbClr val="FF0000"/>
                </a:solidFill>
                <a:ea typeface="新細明體" pitchFamily="18" charset="-120"/>
              </a:rPr>
              <a:t>the amount of noise and other impairments</a:t>
            </a:r>
            <a:r>
              <a:rPr lang="en-US" altLang="zh-TW" sz="2400" dirty="0">
                <a:ea typeface="新細明體" pitchFamily="18" charset="-120"/>
              </a:rPr>
              <a:t>, and </a:t>
            </a:r>
            <a:r>
              <a:rPr lang="en-US" altLang="zh-TW" sz="2400" dirty="0">
                <a:solidFill>
                  <a:srgbClr val="FF0000"/>
                </a:solidFill>
                <a:ea typeface="新細明體" pitchFamily="18" charset="-120"/>
              </a:rPr>
              <a:t>the level of error rate that is acceptable</a:t>
            </a:r>
            <a:r>
              <a:rPr lang="en-US" altLang="zh-TW" sz="2400" dirty="0">
                <a:ea typeface="新細明體" pitchFamily="18" charset="-120"/>
              </a:rPr>
              <a:t>. The bandwidth is limited by the transmission medium and the desire to avoid interference with other nearby signals. Because bandwidth is a scarce resource, we would like to maximize the data rate that is achieved in a given bandwidth. </a:t>
            </a:r>
            <a:r>
              <a:rPr lang="en-US" altLang="zh-TW" sz="2400" dirty="0">
                <a:solidFill>
                  <a:srgbClr val="FF0000"/>
                </a:solidFill>
                <a:ea typeface="新細明體" pitchFamily="18" charset="-120"/>
              </a:rPr>
              <a:t>The data rate is limited by the bandwidth, the presence of impairments, and the error rate that is acceptable</a:t>
            </a:r>
            <a:r>
              <a:rPr lang="en-US" altLang="zh-TW" sz="2400" dirty="0">
                <a:ea typeface="新細明體" pitchFamily="18" charset="-12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0" name="Picture 4" descr="half_duplex"/>
          <p:cNvPicPr>
            <a:picLocks noChangeAspect="1" noChangeArrowheads="1"/>
          </p:cNvPicPr>
          <p:nvPr/>
        </p:nvPicPr>
        <p:blipFill>
          <a:blip r:embed="rId2" cstate="print"/>
          <a:srcRect/>
          <a:stretch>
            <a:fillRect/>
          </a:stretch>
        </p:blipFill>
        <p:spPr bwMode="auto">
          <a:xfrm>
            <a:off x="3635375" y="1052513"/>
            <a:ext cx="5832475" cy="5334000"/>
          </a:xfrm>
          <a:prstGeom prst="rect">
            <a:avLst/>
          </a:prstGeom>
          <a:noFill/>
        </p:spPr>
      </p:pic>
      <p:sp>
        <p:nvSpPr>
          <p:cNvPr id="70658" name="Rectangle 2"/>
          <p:cNvSpPr>
            <a:spLocks noGrp="1" noChangeArrowheads="1"/>
          </p:cNvSpPr>
          <p:nvPr>
            <p:ph type="title"/>
          </p:nvPr>
        </p:nvSpPr>
        <p:spPr/>
        <p:txBody>
          <a:bodyPr/>
          <a:lstStyle/>
          <a:p>
            <a:r>
              <a:rPr lang="en-US"/>
              <a:t>Half Duplex Transmission</a:t>
            </a:r>
          </a:p>
        </p:txBody>
      </p:sp>
      <p:sp>
        <p:nvSpPr>
          <p:cNvPr id="70659" name="Rectangle 3"/>
          <p:cNvSpPr>
            <a:spLocks noGrp="1" noChangeArrowheads="1"/>
          </p:cNvSpPr>
          <p:nvPr>
            <p:ph type="body" idx="1"/>
          </p:nvPr>
        </p:nvSpPr>
        <p:spPr>
          <a:xfrm>
            <a:off x="250825" y="1916113"/>
            <a:ext cx="3238500" cy="4114800"/>
          </a:xfrm>
        </p:spPr>
        <p:txBody>
          <a:bodyPr/>
          <a:lstStyle/>
          <a:p>
            <a:pPr>
              <a:spcBef>
                <a:spcPct val="0"/>
              </a:spcBef>
              <a:buSzTx/>
              <a:buFontTx/>
              <a:buNone/>
            </a:pPr>
            <a:r>
              <a:rPr lang="en-US"/>
              <a:t>half duplex: Both directions but only one direction at a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4" name="Picture 4" descr="full_duplex"/>
          <p:cNvPicPr>
            <a:picLocks noChangeAspect="1" noChangeArrowheads="1"/>
          </p:cNvPicPr>
          <p:nvPr/>
        </p:nvPicPr>
        <p:blipFill>
          <a:blip r:embed="rId2" cstate="print"/>
          <a:srcRect/>
          <a:stretch>
            <a:fillRect/>
          </a:stretch>
        </p:blipFill>
        <p:spPr bwMode="auto">
          <a:xfrm>
            <a:off x="4003675" y="1341439"/>
            <a:ext cx="4149725" cy="4906962"/>
          </a:xfrm>
          <a:prstGeom prst="rect">
            <a:avLst/>
          </a:prstGeom>
          <a:noFill/>
        </p:spPr>
      </p:pic>
      <p:sp>
        <p:nvSpPr>
          <p:cNvPr id="71682" name="Rectangle 2"/>
          <p:cNvSpPr>
            <a:spLocks noGrp="1" noChangeArrowheads="1"/>
          </p:cNvSpPr>
          <p:nvPr>
            <p:ph type="title"/>
          </p:nvPr>
        </p:nvSpPr>
        <p:spPr/>
        <p:txBody>
          <a:bodyPr/>
          <a:lstStyle/>
          <a:p>
            <a:r>
              <a:rPr lang="en-US"/>
              <a:t>Full Duplex Transmission</a:t>
            </a:r>
          </a:p>
        </p:txBody>
      </p:sp>
      <p:sp>
        <p:nvSpPr>
          <p:cNvPr id="71683" name="Rectangle 3"/>
          <p:cNvSpPr>
            <a:spLocks noGrp="1" noChangeArrowheads="1"/>
          </p:cNvSpPr>
          <p:nvPr>
            <p:ph type="body" idx="1"/>
          </p:nvPr>
        </p:nvSpPr>
        <p:spPr>
          <a:xfrm>
            <a:off x="685800" y="1981200"/>
            <a:ext cx="2878138" cy="4114800"/>
          </a:xfrm>
        </p:spPr>
        <p:txBody>
          <a:bodyPr/>
          <a:lstStyle/>
          <a:p>
            <a:pPr>
              <a:spcBef>
                <a:spcPct val="0"/>
              </a:spcBef>
              <a:buSzTx/>
              <a:buFontTx/>
              <a:buNone/>
            </a:pPr>
            <a:r>
              <a:rPr lang="en-US"/>
              <a:t>full duplex: send and receive both directions at once</a:t>
            </a:r>
          </a:p>
          <a:p>
            <a:pPr>
              <a:spcBef>
                <a:spcPct val="0"/>
              </a:spcBef>
              <a:buSzTx/>
              <a:buFontTx/>
              <a:buNone/>
            </a:pPr>
            <a:endParaRPr lang="en-AU"/>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ext Box 4"/>
          <p:cNvSpPr txBox="1">
            <a:spLocks noChangeArrowheads="1"/>
          </p:cNvSpPr>
          <p:nvPr/>
        </p:nvSpPr>
        <p:spPr bwMode="auto">
          <a:xfrm>
            <a:off x="1403350" y="2852738"/>
            <a:ext cx="6048375" cy="2062103"/>
          </a:xfrm>
          <a:prstGeom prst="rect">
            <a:avLst/>
          </a:prstGeom>
          <a:noFill/>
          <a:ln w="9525">
            <a:noFill/>
            <a:miter lim="800000"/>
            <a:headEnd/>
            <a:tailEnd/>
          </a:ln>
          <a:effectLst/>
        </p:spPr>
        <p:txBody>
          <a:bodyPr>
            <a:spAutoFit/>
          </a:bodyPr>
          <a:lstStyle/>
          <a:p>
            <a:r>
              <a:rPr lang="en-US" sz="3200" dirty="0"/>
              <a:t>Any information carrying transmission  may be:</a:t>
            </a:r>
          </a:p>
          <a:p>
            <a:pPr>
              <a:buFontTx/>
              <a:buChar char="•"/>
            </a:pPr>
            <a:r>
              <a:rPr lang="en-US" sz="3200" dirty="0"/>
              <a:t>analog or digital</a:t>
            </a:r>
          </a:p>
          <a:p>
            <a:pPr>
              <a:buFontTx/>
              <a:buChar char="•"/>
            </a:pPr>
            <a:r>
              <a:rPr lang="en-US" sz="3200" dirty="0"/>
              <a:t>Serial or parallel </a:t>
            </a:r>
            <a:endParaRPr lang="en-AU" sz="3200" dirty="0"/>
          </a:p>
        </p:txBody>
      </p:sp>
      <p:sp>
        <p:nvSpPr>
          <p:cNvPr id="31751" name="Rectangle 7"/>
          <p:cNvSpPr>
            <a:spLocks noGrp="1" noChangeArrowheads="1"/>
          </p:cNvSpPr>
          <p:nvPr>
            <p:ph type="title" idx="4294967295"/>
          </p:nvPr>
        </p:nvSpPr>
        <p:spPr>
          <a:xfrm>
            <a:off x="827088" y="549275"/>
            <a:ext cx="7772400" cy="1431925"/>
          </a:xfrm>
        </p:spPr>
        <p:txBody>
          <a:bodyPr/>
          <a:lstStyle/>
          <a:p>
            <a:r>
              <a:rPr lang="en-US" dirty="0"/>
              <a:t>Signal Transmission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Text Box 4"/>
          <p:cNvSpPr txBox="1">
            <a:spLocks noChangeArrowheads="1"/>
          </p:cNvSpPr>
          <p:nvPr/>
        </p:nvSpPr>
        <p:spPr bwMode="auto">
          <a:xfrm>
            <a:off x="0" y="3573463"/>
            <a:ext cx="3311525" cy="955675"/>
          </a:xfrm>
          <a:prstGeom prst="rect">
            <a:avLst/>
          </a:prstGeom>
          <a:solidFill>
            <a:srgbClr val="FFFF99"/>
          </a:solidFill>
          <a:ln w="9525">
            <a:solidFill>
              <a:schemeClr val="tx1"/>
            </a:solidFill>
            <a:miter lim="800000"/>
            <a:headEnd/>
            <a:tailEnd/>
          </a:ln>
          <a:effectLst/>
        </p:spPr>
        <p:txBody>
          <a:bodyPr>
            <a:spAutoFit/>
          </a:bodyPr>
          <a:lstStyle/>
          <a:p>
            <a:endParaRPr lang="en-US" sz="2800">
              <a:solidFill>
                <a:schemeClr val="bg1"/>
              </a:solidFill>
            </a:endParaRPr>
          </a:p>
          <a:p>
            <a:r>
              <a:rPr lang="en-US" sz="2800">
                <a:solidFill>
                  <a:schemeClr val="bg1"/>
                </a:solidFill>
              </a:rPr>
              <a:t>  Sender transmitted</a:t>
            </a:r>
          </a:p>
        </p:txBody>
      </p:sp>
      <p:sp>
        <p:nvSpPr>
          <p:cNvPr id="96259" name="Rectangle 3"/>
          <p:cNvSpPr>
            <a:spLocks noGrp="1" noChangeArrowheads="1"/>
          </p:cNvSpPr>
          <p:nvPr>
            <p:ph type="body" idx="1"/>
          </p:nvPr>
        </p:nvSpPr>
        <p:spPr>
          <a:xfrm>
            <a:off x="0" y="1628775"/>
            <a:ext cx="8458200" cy="2089150"/>
          </a:xfrm>
        </p:spPr>
        <p:txBody>
          <a:bodyPr/>
          <a:lstStyle/>
          <a:p>
            <a:pPr>
              <a:lnSpc>
                <a:spcPct val="90000"/>
              </a:lnSpc>
              <a:buFontTx/>
              <a:buNone/>
            </a:pPr>
            <a:r>
              <a:rPr lang="en-US" sz="2800"/>
              <a:t>Data is transmitted, on a single channel, one bit at a time one after another</a:t>
            </a:r>
          </a:p>
          <a:p>
            <a:pPr>
              <a:lnSpc>
                <a:spcPct val="90000"/>
              </a:lnSpc>
              <a:buFontTx/>
              <a:buNone/>
            </a:pPr>
            <a:r>
              <a:rPr lang="en-US" sz="2800"/>
              <a:t>- Much faster than parallel because of way bits processed (e.g. USB and SATA drives)</a:t>
            </a:r>
          </a:p>
          <a:p>
            <a:pPr>
              <a:lnSpc>
                <a:spcPct val="90000"/>
              </a:lnSpc>
              <a:buFontTx/>
              <a:buNone/>
            </a:pPr>
            <a:endParaRPr lang="en-US" sz="2800"/>
          </a:p>
        </p:txBody>
      </p:sp>
      <p:sp>
        <p:nvSpPr>
          <p:cNvPr id="96261" name="Line 5"/>
          <p:cNvSpPr>
            <a:spLocks noChangeShapeType="1"/>
          </p:cNvSpPr>
          <p:nvPr/>
        </p:nvSpPr>
        <p:spPr bwMode="auto">
          <a:xfrm>
            <a:off x="3276600" y="3913188"/>
            <a:ext cx="4721225" cy="1587"/>
          </a:xfrm>
          <a:prstGeom prst="line">
            <a:avLst/>
          </a:prstGeom>
          <a:noFill/>
          <a:ln w="76200">
            <a:solidFill>
              <a:schemeClr val="tx2"/>
            </a:solidFill>
            <a:miter lim="800000"/>
            <a:headEnd/>
            <a:tailEnd/>
          </a:ln>
          <a:effectLst/>
        </p:spPr>
        <p:txBody>
          <a:bodyPr wrap="none"/>
          <a:lstStyle/>
          <a:p>
            <a:endParaRPr lang="en-US"/>
          </a:p>
        </p:txBody>
      </p:sp>
      <p:sp>
        <p:nvSpPr>
          <p:cNvPr id="96274" name="Text Box 18"/>
          <p:cNvSpPr txBox="1">
            <a:spLocks noChangeArrowheads="1"/>
          </p:cNvSpPr>
          <p:nvPr/>
        </p:nvSpPr>
        <p:spPr bwMode="auto">
          <a:xfrm>
            <a:off x="4357688" y="3573463"/>
            <a:ext cx="3743325" cy="955675"/>
          </a:xfrm>
          <a:prstGeom prst="rect">
            <a:avLst/>
          </a:prstGeom>
          <a:solidFill>
            <a:srgbClr val="FFFF99"/>
          </a:solidFill>
          <a:ln w="9525">
            <a:solidFill>
              <a:schemeClr val="tx1"/>
            </a:solidFill>
            <a:miter lim="800000"/>
            <a:headEnd/>
            <a:tailEnd/>
          </a:ln>
          <a:effectLst/>
        </p:spPr>
        <p:txBody>
          <a:bodyPr>
            <a:spAutoFit/>
          </a:bodyPr>
          <a:lstStyle/>
          <a:p>
            <a:endParaRPr lang="en-US" sz="2800" dirty="0">
              <a:solidFill>
                <a:srgbClr val="FF0000"/>
              </a:solidFill>
            </a:endParaRPr>
          </a:p>
          <a:p>
            <a:r>
              <a:rPr lang="en-US" sz="2800" dirty="0">
                <a:solidFill>
                  <a:srgbClr val="FF0000"/>
                </a:solidFill>
              </a:rPr>
              <a:t>    Receiver received</a:t>
            </a:r>
          </a:p>
        </p:txBody>
      </p:sp>
      <p:sp>
        <p:nvSpPr>
          <p:cNvPr id="96258" name="Rectangle 2"/>
          <p:cNvSpPr>
            <a:spLocks noGrp="1" noChangeArrowheads="1"/>
          </p:cNvSpPr>
          <p:nvPr>
            <p:ph type="title"/>
          </p:nvPr>
        </p:nvSpPr>
        <p:spPr>
          <a:xfrm>
            <a:off x="684213" y="595313"/>
            <a:ext cx="7772400" cy="762000"/>
          </a:xfrm>
        </p:spPr>
        <p:txBody>
          <a:bodyPr/>
          <a:lstStyle/>
          <a:p>
            <a:r>
              <a:rPr lang="en-US"/>
              <a:t>Serial Transmission</a:t>
            </a:r>
          </a:p>
        </p:txBody>
      </p:sp>
      <p:sp>
        <p:nvSpPr>
          <p:cNvPr id="96263" name="Rectangle 7"/>
          <p:cNvSpPr>
            <a:spLocks noChangeArrowheads="1"/>
          </p:cNvSpPr>
          <p:nvPr/>
        </p:nvSpPr>
        <p:spPr bwMode="auto">
          <a:xfrm>
            <a:off x="2700338" y="37163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1</a:t>
            </a:r>
          </a:p>
        </p:txBody>
      </p:sp>
      <p:sp>
        <p:nvSpPr>
          <p:cNvPr id="96264" name="Rectangle 8"/>
          <p:cNvSpPr>
            <a:spLocks noChangeArrowheads="1"/>
          </p:cNvSpPr>
          <p:nvPr/>
        </p:nvSpPr>
        <p:spPr bwMode="auto">
          <a:xfrm>
            <a:off x="2411413" y="37163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0</a:t>
            </a:r>
          </a:p>
        </p:txBody>
      </p:sp>
      <p:sp>
        <p:nvSpPr>
          <p:cNvPr id="96265" name="Rectangle 9"/>
          <p:cNvSpPr>
            <a:spLocks noChangeArrowheads="1"/>
          </p:cNvSpPr>
          <p:nvPr/>
        </p:nvSpPr>
        <p:spPr bwMode="auto">
          <a:xfrm>
            <a:off x="684213" y="37163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1</a:t>
            </a:r>
          </a:p>
        </p:txBody>
      </p:sp>
      <p:sp>
        <p:nvSpPr>
          <p:cNvPr id="96266" name="Rectangle 10"/>
          <p:cNvSpPr>
            <a:spLocks noChangeArrowheads="1"/>
          </p:cNvSpPr>
          <p:nvPr/>
        </p:nvSpPr>
        <p:spPr bwMode="auto">
          <a:xfrm>
            <a:off x="971550" y="37163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0</a:t>
            </a:r>
          </a:p>
        </p:txBody>
      </p:sp>
      <p:sp>
        <p:nvSpPr>
          <p:cNvPr id="96267" name="Rectangle 11"/>
          <p:cNvSpPr>
            <a:spLocks noChangeArrowheads="1"/>
          </p:cNvSpPr>
          <p:nvPr/>
        </p:nvSpPr>
        <p:spPr bwMode="auto">
          <a:xfrm>
            <a:off x="1258888" y="37163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0</a:t>
            </a:r>
          </a:p>
        </p:txBody>
      </p:sp>
      <p:sp>
        <p:nvSpPr>
          <p:cNvPr id="96268" name="Rectangle 12"/>
          <p:cNvSpPr>
            <a:spLocks noChangeArrowheads="1"/>
          </p:cNvSpPr>
          <p:nvPr/>
        </p:nvSpPr>
        <p:spPr bwMode="auto">
          <a:xfrm>
            <a:off x="1547813" y="37163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1</a:t>
            </a:r>
          </a:p>
        </p:txBody>
      </p:sp>
      <p:sp>
        <p:nvSpPr>
          <p:cNvPr id="96269" name="Rectangle 13"/>
          <p:cNvSpPr>
            <a:spLocks noChangeArrowheads="1"/>
          </p:cNvSpPr>
          <p:nvPr/>
        </p:nvSpPr>
        <p:spPr bwMode="auto">
          <a:xfrm>
            <a:off x="1835150" y="37163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1</a:t>
            </a:r>
          </a:p>
        </p:txBody>
      </p:sp>
      <p:sp>
        <p:nvSpPr>
          <p:cNvPr id="96270" name="Rectangle 14"/>
          <p:cNvSpPr>
            <a:spLocks noChangeArrowheads="1"/>
          </p:cNvSpPr>
          <p:nvPr/>
        </p:nvSpPr>
        <p:spPr bwMode="auto">
          <a:xfrm>
            <a:off x="2124075" y="37163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6260">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6260">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96274">
                                            <p:txEl>
                                              <p:pRg st="1" end="1"/>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96274">
                                            <p:txEl>
                                              <p:pRg st="1" end="1"/>
                                            </p:txEl>
                                          </p:spTgt>
                                        </p:tgtEl>
                                        <p:attrNameLst>
                                          <p:attrName>style.visibility</p:attrName>
                                        </p:attrNameLst>
                                      </p:cBhvr>
                                      <p:to>
                                        <p:strVal val="visible"/>
                                      </p:to>
                                    </p:set>
                                  </p:childTnLst>
                                </p:cTn>
                              </p:par>
                            </p:childTnLst>
                          </p:cTn>
                        </p:par>
                        <p:par>
                          <p:cTn id="16" fill="hold">
                            <p:stCondLst>
                              <p:cond delay="0"/>
                            </p:stCondLst>
                            <p:childTnLst>
                              <p:par>
                                <p:cTn id="17" presetID="63" presetClass="path" presetSubtype="0" accel="50000" decel="50000" fill="hold" grpId="0" nodeType="afterEffect">
                                  <p:stCondLst>
                                    <p:cond delay="0"/>
                                  </p:stCondLst>
                                  <p:childTnLst>
                                    <p:animMotion origin="layout" path="M -1.11111E-6 4.44444E-6 L 0.54323 -0.0051 " pathEditMode="relative" rAng="0" ptsTypes="AA">
                                      <p:cBhvr>
                                        <p:cTn id="18" dur="2000" fill="hold"/>
                                        <p:tgtEl>
                                          <p:spTgt spid="96263"/>
                                        </p:tgtEl>
                                        <p:attrNameLst>
                                          <p:attrName>ppt_x</p:attrName>
                                          <p:attrName>ppt_y</p:attrName>
                                        </p:attrNameLst>
                                      </p:cBhvr>
                                      <p:rCtr x="27200" y="-300"/>
                                    </p:animMotion>
                                  </p:childTnLst>
                                </p:cTn>
                              </p:par>
                            </p:childTnLst>
                          </p:cTn>
                        </p:par>
                        <p:par>
                          <p:cTn id="19" fill="hold">
                            <p:stCondLst>
                              <p:cond delay="2000"/>
                            </p:stCondLst>
                            <p:childTnLst>
                              <p:par>
                                <p:cTn id="20" presetID="63" presetClass="path" presetSubtype="0" accel="50000" decel="50000" fill="hold" grpId="0" nodeType="afterEffect">
                                  <p:stCondLst>
                                    <p:cond delay="500"/>
                                  </p:stCondLst>
                                  <p:childTnLst>
                                    <p:animMotion origin="layout" path="M -3.88889E-6 4.44444E-6 L 0.54341 -0.0051 " pathEditMode="relative" rAng="0" ptsTypes="AA">
                                      <p:cBhvr>
                                        <p:cTn id="21" dur="2000" fill="hold"/>
                                        <p:tgtEl>
                                          <p:spTgt spid="96264"/>
                                        </p:tgtEl>
                                        <p:attrNameLst>
                                          <p:attrName>ppt_x</p:attrName>
                                          <p:attrName>ppt_y</p:attrName>
                                        </p:attrNameLst>
                                      </p:cBhvr>
                                      <p:rCtr x="27200" y="-300"/>
                                    </p:animMotion>
                                  </p:childTnLst>
                                </p:cTn>
                              </p:par>
                            </p:childTnLst>
                          </p:cTn>
                        </p:par>
                        <p:par>
                          <p:cTn id="22" fill="hold">
                            <p:stCondLst>
                              <p:cond delay="4500"/>
                            </p:stCondLst>
                            <p:childTnLst>
                              <p:par>
                                <p:cTn id="23" presetID="63" presetClass="path" presetSubtype="0" accel="50000" decel="50000" fill="hold" grpId="0" nodeType="afterEffect">
                                  <p:stCondLst>
                                    <p:cond delay="500"/>
                                  </p:stCondLst>
                                  <p:childTnLst>
                                    <p:animMotion origin="layout" path="M 0.00781 4.44444E-6 L 0.54323 -0.0051 " pathEditMode="relative" rAng="0" ptsTypes="AA">
                                      <p:cBhvr>
                                        <p:cTn id="24" dur="2000" fill="hold"/>
                                        <p:tgtEl>
                                          <p:spTgt spid="96270"/>
                                        </p:tgtEl>
                                        <p:attrNameLst>
                                          <p:attrName>ppt_x</p:attrName>
                                          <p:attrName>ppt_y</p:attrName>
                                        </p:attrNameLst>
                                      </p:cBhvr>
                                      <p:rCtr x="26800" y="-300"/>
                                    </p:animMotion>
                                  </p:childTnLst>
                                </p:cTn>
                              </p:par>
                            </p:childTnLst>
                          </p:cTn>
                        </p:par>
                        <p:par>
                          <p:cTn id="25" fill="hold">
                            <p:stCondLst>
                              <p:cond delay="7000"/>
                            </p:stCondLst>
                            <p:childTnLst>
                              <p:par>
                                <p:cTn id="26" presetID="63" presetClass="path" presetSubtype="0" accel="50000" decel="50000" fill="hold" grpId="0" nodeType="afterEffect">
                                  <p:stCondLst>
                                    <p:cond delay="500"/>
                                  </p:stCondLst>
                                  <p:childTnLst>
                                    <p:animMotion origin="layout" path="M 0.00782 4.44444E-6 L 0.54341 -0.0051 " pathEditMode="relative" rAng="0" ptsTypes="AA">
                                      <p:cBhvr>
                                        <p:cTn id="27" dur="2000" fill="hold"/>
                                        <p:tgtEl>
                                          <p:spTgt spid="96269"/>
                                        </p:tgtEl>
                                        <p:attrNameLst>
                                          <p:attrName>ppt_x</p:attrName>
                                          <p:attrName>ppt_y</p:attrName>
                                        </p:attrNameLst>
                                      </p:cBhvr>
                                      <p:rCtr x="26800" y="-300"/>
                                    </p:animMotion>
                                  </p:childTnLst>
                                </p:cTn>
                              </p:par>
                            </p:childTnLst>
                          </p:cTn>
                        </p:par>
                        <p:par>
                          <p:cTn id="28" fill="hold">
                            <p:stCondLst>
                              <p:cond delay="9500"/>
                            </p:stCondLst>
                            <p:childTnLst>
                              <p:par>
                                <p:cTn id="29" presetID="63" presetClass="path" presetSubtype="0" accel="50000" decel="50000" fill="hold" grpId="0" nodeType="afterEffect">
                                  <p:stCondLst>
                                    <p:cond delay="500"/>
                                  </p:stCondLst>
                                  <p:childTnLst>
                                    <p:animMotion origin="layout" path="M 0.03142 4.44444E-6 L 0.54323 -0.0051 " pathEditMode="relative" rAng="0" ptsTypes="AA">
                                      <p:cBhvr>
                                        <p:cTn id="30" dur="2000" fill="hold"/>
                                        <p:tgtEl>
                                          <p:spTgt spid="96268"/>
                                        </p:tgtEl>
                                        <p:attrNameLst>
                                          <p:attrName>ppt_x</p:attrName>
                                          <p:attrName>ppt_y</p:attrName>
                                        </p:attrNameLst>
                                      </p:cBhvr>
                                      <p:rCtr x="25600" y="-300"/>
                                    </p:animMotion>
                                  </p:childTnLst>
                                </p:cTn>
                              </p:par>
                            </p:childTnLst>
                          </p:cTn>
                        </p:par>
                        <p:par>
                          <p:cTn id="31" fill="hold">
                            <p:stCondLst>
                              <p:cond delay="12000"/>
                            </p:stCondLst>
                            <p:childTnLst>
                              <p:par>
                                <p:cTn id="32" presetID="63" presetClass="path" presetSubtype="0" accel="50000" decel="50000" fill="hold" grpId="0" nodeType="afterEffect">
                                  <p:stCondLst>
                                    <p:cond delay="500"/>
                                  </p:stCondLst>
                                  <p:childTnLst>
                                    <p:animMotion origin="layout" path="M 0.03941 4.44444E-6 L 0.54341 -0.0051 " pathEditMode="relative" rAng="0" ptsTypes="AA">
                                      <p:cBhvr>
                                        <p:cTn id="33" dur="2000" fill="hold"/>
                                        <p:tgtEl>
                                          <p:spTgt spid="96267"/>
                                        </p:tgtEl>
                                        <p:attrNameLst>
                                          <p:attrName>ppt_x</p:attrName>
                                          <p:attrName>ppt_y</p:attrName>
                                        </p:attrNameLst>
                                      </p:cBhvr>
                                      <p:rCtr x="25200" y="-300"/>
                                    </p:animMotion>
                                  </p:childTnLst>
                                </p:cTn>
                              </p:par>
                            </p:childTnLst>
                          </p:cTn>
                        </p:par>
                        <p:par>
                          <p:cTn id="34" fill="hold">
                            <p:stCondLst>
                              <p:cond delay="14500"/>
                            </p:stCondLst>
                            <p:childTnLst>
                              <p:par>
                                <p:cTn id="35" presetID="63" presetClass="path" presetSubtype="0" accel="50000" decel="50000" fill="hold" grpId="0" nodeType="afterEffect">
                                  <p:stCondLst>
                                    <p:cond delay="500"/>
                                  </p:stCondLst>
                                  <p:childTnLst>
                                    <p:animMotion origin="layout" path="M 0.04739 4.44444E-6 L 0.5434 -0.0051 " pathEditMode="relative" rAng="0" ptsTypes="AA">
                                      <p:cBhvr>
                                        <p:cTn id="36" dur="2000" fill="hold"/>
                                        <p:tgtEl>
                                          <p:spTgt spid="96266"/>
                                        </p:tgtEl>
                                        <p:attrNameLst>
                                          <p:attrName>ppt_x</p:attrName>
                                          <p:attrName>ppt_y</p:attrName>
                                        </p:attrNameLst>
                                      </p:cBhvr>
                                      <p:rCtr x="24800" y="-300"/>
                                    </p:animMotion>
                                  </p:childTnLst>
                                </p:cTn>
                              </p:par>
                            </p:childTnLst>
                          </p:cTn>
                        </p:par>
                        <p:par>
                          <p:cTn id="37" fill="hold">
                            <p:stCondLst>
                              <p:cond delay="17000"/>
                            </p:stCondLst>
                            <p:childTnLst>
                              <p:par>
                                <p:cTn id="38" presetID="63" presetClass="path" presetSubtype="0" accel="50000" decel="50000" fill="hold" grpId="0" nodeType="afterEffect">
                                  <p:stCondLst>
                                    <p:cond delay="500"/>
                                  </p:stCondLst>
                                  <p:childTnLst>
                                    <p:animMotion origin="layout" path="M 0.04723 4.44444E-6 L 0.54323 -0.0051 " pathEditMode="relative" rAng="0" ptsTypes="AA">
                                      <p:cBhvr>
                                        <p:cTn id="39" dur="2000" fill="hold"/>
                                        <p:tgtEl>
                                          <p:spTgt spid="96265"/>
                                        </p:tgtEl>
                                        <p:attrNameLst>
                                          <p:attrName>ppt_x</p:attrName>
                                          <p:attrName>ppt_y</p:attrName>
                                        </p:attrNameLst>
                                      </p:cBhvr>
                                      <p:rCtr x="248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3" grpId="0" animBg="1"/>
      <p:bldP spid="96264" grpId="0" animBg="1"/>
      <p:bldP spid="96265" grpId="0" animBg="1"/>
      <p:bldP spid="96266" grpId="0" animBg="1"/>
      <p:bldP spid="96267" grpId="0" animBg="1"/>
      <p:bldP spid="96268" grpId="0" animBg="1"/>
      <p:bldP spid="96269" grpId="0" animBg="1"/>
      <p:bldP spid="962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3" name="Text Box 1039"/>
          <p:cNvSpPr txBox="1">
            <a:spLocks noChangeArrowheads="1"/>
          </p:cNvSpPr>
          <p:nvPr/>
        </p:nvSpPr>
        <p:spPr bwMode="auto">
          <a:xfrm rot="16200000">
            <a:off x="4357688" y="3573463"/>
            <a:ext cx="3743325" cy="955675"/>
          </a:xfrm>
          <a:prstGeom prst="rect">
            <a:avLst/>
          </a:prstGeom>
          <a:solidFill>
            <a:srgbClr val="FFFF99"/>
          </a:solidFill>
          <a:ln w="9525">
            <a:solidFill>
              <a:schemeClr val="tx1"/>
            </a:solidFill>
            <a:miter lim="800000"/>
            <a:headEnd/>
            <a:tailEnd/>
          </a:ln>
          <a:effectLst/>
        </p:spPr>
        <p:txBody>
          <a:bodyPr>
            <a:spAutoFit/>
          </a:bodyPr>
          <a:lstStyle/>
          <a:p>
            <a:endParaRPr lang="en-US" sz="2800" dirty="0">
              <a:solidFill>
                <a:schemeClr val="bg1"/>
              </a:solidFill>
            </a:endParaRPr>
          </a:p>
          <a:p>
            <a:r>
              <a:rPr lang="en-US" sz="2800" dirty="0">
                <a:solidFill>
                  <a:schemeClr val="bg1"/>
                </a:solidFill>
              </a:rPr>
              <a:t>  </a:t>
            </a:r>
            <a:r>
              <a:rPr lang="en-US" sz="2800" dirty="0">
                <a:solidFill>
                  <a:srgbClr val="FF0000"/>
                </a:solidFill>
              </a:rPr>
              <a:t>  Receiver received</a:t>
            </a:r>
          </a:p>
        </p:txBody>
      </p:sp>
      <p:sp>
        <p:nvSpPr>
          <p:cNvPr id="53250" name="Text Box 1026"/>
          <p:cNvSpPr txBox="1">
            <a:spLocks noChangeArrowheads="1"/>
          </p:cNvSpPr>
          <p:nvPr/>
        </p:nvSpPr>
        <p:spPr bwMode="auto">
          <a:xfrm>
            <a:off x="533400" y="1295400"/>
            <a:ext cx="8207375" cy="1187450"/>
          </a:xfrm>
          <a:prstGeom prst="rect">
            <a:avLst/>
          </a:prstGeom>
          <a:noFill/>
          <a:ln w="9525">
            <a:noFill/>
            <a:miter lim="800000"/>
            <a:headEnd/>
            <a:tailEnd/>
          </a:ln>
          <a:effectLst/>
        </p:spPr>
        <p:txBody>
          <a:bodyPr>
            <a:spAutoFit/>
          </a:bodyPr>
          <a:lstStyle/>
          <a:p>
            <a:pPr>
              <a:buFontTx/>
              <a:buChar char="-"/>
            </a:pPr>
            <a:r>
              <a:rPr lang="en-US" dirty="0">
                <a:latin typeface="Tahoma" pitchFamily="34" charset="0"/>
              </a:rPr>
              <a:t>each bit has it’s own piece of wire along which it travels</a:t>
            </a:r>
          </a:p>
          <a:p>
            <a:r>
              <a:rPr lang="en-US" dirty="0">
                <a:latin typeface="Tahoma" pitchFamily="34" charset="0"/>
              </a:rPr>
              <a:t>- often used to send data to a printer</a:t>
            </a:r>
          </a:p>
          <a:p>
            <a:endParaRPr lang="en-AU" dirty="0"/>
          </a:p>
        </p:txBody>
      </p:sp>
      <p:sp>
        <p:nvSpPr>
          <p:cNvPr id="53252" name="Rectangle 1028"/>
          <p:cNvSpPr>
            <a:spLocks noGrp="1" noChangeArrowheads="1"/>
          </p:cNvSpPr>
          <p:nvPr>
            <p:ph type="title" idx="4294967295"/>
          </p:nvPr>
        </p:nvSpPr>
        <p:spPr>
          <a:xfrm>
            <a:off x="685800" y="44450"/>
            <a:ext cx="7772400" cy="762000"/>
          </a:xfrm>
        </p:spPr>
        <p:txBody>
          <a:bodyPr/>
          <a:lstStyle/>
          <a:p>
            <a:r>
              <a:rPr lang="en-US"/>
              <a:t>Parallel Transmission</a:t>
            </a:r>
            <a:endParaRPr lang="en-AU"/>
          </a:p>
        </p:txBody>
      </p:sp>
      <p:sp>
        <p:nvSpPr>
          <p:cNvPr id="53253" name="Text Box 1029"/>
          <p:cNvSpPr txBox="1">
            <a:spLocks noChangeArrowheads="1"/>
          </p:cNvSpPr>
          <p:nvPr/>
        </p:nvSpPr>
        <p:spPr bwMode="auto">
          <a:xfrm rot="5400000">
            <a:off x="-154781" y="3599656"/>
            <a:ext cx="3602038" cy="955675"/>
          </a:xfrm>
          <a:prstGeom prst="rect">
            <a:avLst/>
          </a:prstGeom>
          <a:solidFill>
            <a:srgbClr val="FFFF99"/>
          </a:solidFill>
          <a:ln w="9525">
            <a:solidFill>
              <a:schemeClr val="tx1"/>
            </a:solidFill>
            <a:miter lim="800000"/>
            <a:headEnd/>
            <a:tailEnd/>
          </a:ln>
          <a:effectLst/>
        </p:spPr>
        <p:txBody>
          <a:bodyPr>
            <a:spAutoFit/>
          </a:bodyPr>
          <a:lstStyle/>
          <a:p>
            <a:endParaRPr lang="en-US" sz="2800">
              <a:solidFill>
                <a:schemeClr val="bg1"/>
              </a:solidFill>
            </a:endParaRPr>
          </a:p>
          <a:p>
            <a:r>
              <a:rPr lang="en-US" sz="2800">
                <a:solidFill>
                  <a:schemeClr val="bg1"/>
                </a:solidFill>
              </a:rPr>
              <a:t>  Sender transmitted</a:t>
            </a:r>
          </a:p>
        </p:txBody>
      </p:sp>
      <p:sp>
        <p:nvSpPr>
          <p:cNvPr id="53264" name="Text Box 1040"/>
          <p:cNvSpPr txBox="1">
            <a:spLocks noChangeArrowheads="1"/>
          </p:cNvSpPr>
          <p:nvPr/>
        </p:nvSpPr>
        <p:spPr bwMode="auto">
          <a:xfrm>
            <a:off x="1887538" y="5805488"/>
            <a:ext cx="5492750" cy="457200"/>
          </a:xfrm>
          <a:prstGeom prst="rect">
            <a:avLst/>
          </a:prstGeom>
          <a:noFill/>
          <a:ln w="9525">
            <a:noFill/>
            <a:miter lim="800000"/>
            <a:headEnd/>
            <a:tailEnd/>
          </a:ln>
          <a:effectLst/>
        </p:spPr>
        <p:txBody>
          <a:bodyPr>
            <a:spAutoFit/>
          </a:bodyPr>
          <a:lstStyle/>
          <a:p>
            <a:r>
              <a:rPr lang="en-US">
                <a:solidFill>
                  <a:schemeClr val="tx2"/>
                </a:solidFill>
              </a:rPr>
              <a:t>All bits are sent simultaneously</a:t>
            </a:r>
          </a:p>
        </p:txBody>
      </p:sp>
      <p:sp>
        <p:nvSpPr>
          <p:cNvPr id="53266" name="Line 1042"/>
          <p:cNvSpPr>
            <a:spLocks noChangeShapeType="1"/>
          </p:cNvSpPr>
          <p:nvPr/>
        </p:nvSpPr>
        <p:spPr bwMode="auto">
          <a:xfrm>
            <a:off x="2124075" y="2636838"/>
            <a:ext cx="3600450" cy="0"/>
          </a:xfrm>
          <a:prstGeom prst="line">
            <a:avLst/>
          </a:prstGeom>
          <a:noFill/>
          <a:ln w="57150">
            <a:solidFill>
              <a:schemeClr val="tx2"/>
            </a:solidFill>
            <a:miter lim="800000"/>
            <a:headEnd/>
            <a:tailEnd/>
          </a:ln>
          <a:effectLst/>
        </p:spPr>
        <p:txBody>
          <a:bodyPr wrap="none"/>
          <a:lstStyle/>
          <a:p>
            <a:endParaRPr lang="en-US"/>
          </a:p>
        </p:txBody>
      </p:sp>
      <p:sp>
        <p:nvSpPr>
          <p:cNvPr id="53267" name="Line 1043"/>
          <p:cNvSpPr>
            <a:spLocks noChangeShapeType="1"/>
          </p:cNvSpPr>
          <p:nvPr/>
        </p:nvSpPr>
        <p:spPr bwMode="auto">
          <a:xfrm>
            <a:off x="2124075" y="2997200"/>
            <a:ext cx="3600450" cy="0"/>
          </a:xfrm>
          <a:prstGeom prst="line">
            <a:avLst/>
          </a:prstGeom>
          <a:noFill/>
          <a:ln w="57150">
            <a:solidFill>
              <a:schemeClr val="tx2"/>
            </a:solidFill>
            <a:miter lim="800000"/>
            <a:headEnd/>
            <a:tailEnd/>
          </a:ln>
          <a:effectLst/>
        </p:spPr>
        <p:txBody>
          <a:bodyPr wrap="none"/>
          <a:lstStyle/>
          <a:p>
            <a:endParaRPr lang="en-US"/>
          </a:p>
        </p:txBody>
      </p:sp>
      <p:sp>
        <p:nvSpPr>
          <p:cNvPr id="53268" name="Line 1044"/>
          <p:cNvSpPr>
            <a:spLocks noChangeShapeType="1"/>
          </p:cNvSpPr>
          <p:nvPr/>
        </p:nvSpPr>
        <p:spPr bwMode="auto">
          <a:xfrm>
            <a:off x="2124075" y="3357563"/>
            <a:ext cx="3600450" cy="0"/>
          </a:xfrm>
          <a:prstGeom prst="line">
            <a:avLst/>
          </a:prstGeom>
          <a:noFill/>
          <a:ln w="57150">
            <a:solidFill>
              <a:schemeClr val="tx2"/>
            </a:solidFill>
            <a:miter lim="800000"/>
            <a:headEnd/>
            <a:tailEnd/>
          </a:ln>
          <a:effectLst/>
        </p:spPr>
        <p:txBody>
          <a:bodyPr wrap="none"/>
          <a:lstStyle/>
          <a:p>
            <a:endParaRPr lang="en-US"/>
          </a:p>
        </p:txBody>
      </p:sp>
      <p:sp>
        <p:nvSpPr>
          <p:cNvPr id="53269" name="Line 1045"/>
          <p:cNvSpPr>
            <a:spLocks noChangeShapeType="1"/>
          </p:cNvSpPr>
          <p:nvPr/>
        </p:nvSpPr>
        <p:spPr bwMode="auto">
          <a:xfrm>
            <a:off x="2124075" y="3717925"/>
            <a:ext cx="3600450" cy="0"/>
          </a:xfrm>
          <a:prstGeom prst="line">
            <a:avLst/>
          </a:prstGeom>
          <a:noFill/>
          <a:ln w="57150">
            <a:solidFill>
              <a:schemeClr val="tx2"/>
            </a:solidFill>
            <a:miter lim="800000"/>
            <a:headEnd/>
            <a:tailEnd/>
          </a:ln>
          <a:effectLst/>
        </p:spPr>
        <p:txBody>
          <a:bodyPr wrap="none"/>
          <a:lstStyle/>
          <a:p>
            <a:endParaRPr lang="en-US"/>
          </a:p>
        </p:txBody>
      </p:sp>
      <p:sp>
        <p:nvSpPr>
          <p:cNvPr id="53270" name="Line 1046"/>
          <p:cNvSpPr>
            <a:spLocks noChangeShapeType="1"/>
          </p:cNvSpPr>
          <p:nvPr/>
        </p:nvSpPr>
        <p:spPr bwMode="auto">
          <a:xfrm>
            <a:off x="2124075" y="4078288"/>
            <a:ext cx="3600450" cy="0"/>
          </a:xfrm>
          <a:prstGeom prst="line">
            <a:avLst/>
          </a:prstGeom>
          <a:noFill/>
          <a:ln w="57150">
            <a:solidFill>
              <a:schemeClr val="tx2"/>
            </a:solidFill>
            <a:miter lim="800000"/>
            <a:headEnd/>
            <a:tailEnd/>
          </a:ln>
          <a:effectLst/>
        </p:spPr>
        <p:txBody>
          <a:bodyPr wrap="none"/>
          <a:lstStyle/>
          <a:p>
            <a:endParaRPr lang="en-US"/>
          </a:p>
        </p:txBody>
      </p:sp>
      <p:sp>
        <p:nvSpPr>
          <p:cNvPr id="53271" name="Line 1047"/>
          <p:cNvSpPr>
            <a:spLocks noChangeShapeType="1"/>
          </p:cNvSpPr>
          <p:nvPr/>
        </p:nvSpPr>
        <p:spPr bwMode="auto">
          <a:xfrm>
            <a:off x="2124075" y="4438650"/>
            <a:ext cx="3600450" cy="0"/>
          </a:xfrm>
          <a:prstGeom prst="line">
            <a:avLst/>
          </a:prstGeom>
          <a:noFill/>
          <a:ln w="57150">
            <a:solidFill>
              <a:schemeClr val="tx2"/>
            </a:solidFill>
            <a:miter lim="800000"/>
            <a:headEnd/>
            <a:tailEnd/>
          </a:ln>
          <a:effectLst/>
        </p:spPr>
        <p:txBody>
          <a:bodyPr wrap="none"/>
          <a:lstStyle/>
          <a:p>
            <a:endParaRPr lang="en-US"/>
          </a:p>
        </p:txBody>
      </p:sp>
      <p:sp>
        <p:nvSpPr>
          <p:cNvPr id="53272" name="Line 1048"/>
          <p:cNvSpPr>
            <a:spLocks noChangeShapeType="1"/>
          </p:cNvSpPr>
          <p:nvPr/>
        </p:nvSpPr>
        <p:spPr bwMode="auto">
          <a:xfrm>
            <a:off x="2124075" y="4799013"/>
            <a:ext cx="3600450" cy="0"/>
          </a:xfrm>
          <a:prstGeom prst="line">
            <a:avLst/>
          </a:prstGeom>
          <a:noFill/>
          <a:ln w="57150">
            <a:solidFill>
              <a:schemeClr val="tx2"/>
            </a:solidFill>
            <a:miter lim="800000"/>
            <a:headEnd/>
            <a:tailEnd/>
          </a:ln>
          <a:effectLst/>
        </p:spPr>
        <p:txBody>
          <a:bodyPr wrap="none"/>
          <a:lstStyle/>
          <a:p>
            <a:endParaRPr lang="en-US"/>
          </a:p>
        </p:txBody>
      </p:sp>
      <p:sp>
        <p:nvSpPr>
          <p:cNvPr id="53273" name="Line 1049"/>
          <p:cNvSpPr>
            <a:spLocks noChangeShapeType="1"/>
          </p:cNvSpPr>
          <p:nvPr/>
        </p:nvSpPr>
        <p:spPr bwMode="auto">
          <a:xfrm>
            <a:off x="2124075" y="5159375"/>
            <a:ext cx="3600450" cy="0"/>
          </a:xfrm>
          <a:prstGeom prst="line">
            <a:avLst/>
          </a:prstGeom>
          <a:noFill/>
          <a:ln w="57150">
            <a:solidFill>
              <a:schemeClr val="tx2"/>
            </a:solidFill>
            <a:miter lim="800000"/>
            <a:headEnd/>
            <a:tailEnd/>
          </a:ln>
          <a:effectLst/>
        </p:spPr>
        <p:txBody>
          <a:bodyPr wrap="none"/>
          <a:lstStyle/>
          <a:p>
            <a:endParaRPr lang="en-US"/>
          </a:p>
        </p:txBody>
      </p:sp>
      <p:sp>
        <p:nvSpPr>
          <p:cNvPr id="53256" name="Rectangle 1032"/>
          <p:cNvSpPr>
            <a:spLocks noChangeArrowheads="1"/>
          </p:cNvSpPr>
          <p:nvPr/>
        </p:nvSpPr>
        <p:spPr bwMode="auto">
          <a:xfrm>
            <a:off x="1692275" y="2492375"/>
            <a:ext cx="288925" cy="360363"/>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1</a:t>
            </a:r>
          </a:p>
        </p:txBody>
      </p:sp>
      <p:sp>
        <p:nvSpPr>
          <p:cNvPr id="53257" name="Rectangle 1033"/>
          <p:cNvSpPr>
            <a:spLocks noChangeArrowheads="1"/>
          </p:cNvSpPr>
          <p:nvPr/>
        </p:nvSpPr>
        <p:spPr bwMode="auto">
          <a:xfrm>
            <a:off x="1692275" y="28527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0</a:t>
            </a:r>
          </a:p>
        </p:txBody>
      </p:sp>
      <p:sp>
        <p:nvSpPr>
          <p:cNvPr id="53258" name="Rectangle 1034"/>
          <p:cNvSpPr>
            <a:spLocks noChangeArrowheads="1"/>
          </p:cNvSpPr>
          <p:nvPr/>
        </p:nvSpPr>
        <p:spPr bwMode="auto">
          <a:xfrm>
            <a:off x="1692275" y="3213100"/>
            <a:ext cx="288925" cy="360363"/>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0</a:t>
            </a:r>
          </a:p>
        </p:txBody>
      </p:sp>
      <p:sp>
        <p:nvSpPr>
          <p:cNvPr id="53259" name="Rectangle 1035"/>
          <p:cNvSpPr>
            <a:spLocks noChangeArrowheads="1"/>
          </p:cNvSpPr>
          <p:nvPr/>
        </p:nvSpPr>
        <p:spPr bwMode="auto">
          <a:xfrm>
            <a:off x="1692275" y="3573463"/>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1</a:t>
            </a:r>
          </a:p>
        </p:txBody>
      </p:sp>
      <p:sp>
        <p:nvSpPr>
          <p:cNvPr id="53260" name="Rectangle 1036"/>
          <p:cNvSpPr>
            <a:spLocks noChangeArrowheads="1"/>
          </p:cNvSpPr>
          <p:nvPr/>
        </p:nvSpPr>
        <p:spPr bwMode="auto">
          <a:xfrm>
            <a:off x="1692275" y="3932238"/>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1</a:t>
            </a:r>
          </a:p>
        </p:txBody>
      </p:sp>
      <p:sp>
        <p:nvSpPr>
          <p:cNvPr id="53261" name="Rectangle 1037"/>
          <p:cNvSpPr>
            <a:spLocks noChangeArrowheads="1"/>
          </p:cNvSpPr>
          <p:nvPr/>
        </p:nvSpPr>
        <p:spPr bwMode="auto">
          <a:xfrm>
            <a:off x="1692275" y="4292600"/>
            <a:ext cx="288925" cy="360363"/>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0</a:t>
            </a:r>
          </a:p>
        </p:txBody>
      </p:sp>
      <p:sp>
        <p:nvSpPr>
          <p:cNvPr id="53255" name="Rectangle 1031"/>
          <p:cNvSpPr>
            <a:spLocks noChangeArrowheads="1"/>
          </p:cNvSpPr>
          <p:nvPr/>
        </p:nvSpPr>
        <p:spPr bwMode="auto">
          <a:xfrm>
            <a:off x="1692275" y="4652963"/>
            <a:ext cx="288925" cy="360362"/>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0</a:t>
            </a:r>
          </a:p>
        </p:txBody>
      </p:sp>
      <p:sp>
        <p:nvSpPr>
          <p:cNvPr id="53254" name="Rectangle 1030"/>
          <p:cNvSpPr>
            <a:spLocks noChangeArrowheads="1"/>
          </p:cNvSpPr>
          <p:nvPr/>
        </p:nvSpPr>
        <p:spPr bwMode="auto">
          <a:xfrm>
            <a:off x="1692275" y="5013325"/>
            <a:ext cx="288925" cy="360363"/>
          </a:xfrm>
          <a:prstGeom prst="rect">
            <a:avLst/>
          </a:prstGeom>
          <a:solidFill>
            <a:schemeClr val="accent1"/>
          </a:solidFill>
          <a:ln w="9525">
            <a:solidFill>
              <a:schemeClr val="tx1"/>
            </a:solidFill>
            <a:miter lim="800000"/>
            <a:headEnd/>
            <a:tailEnd/>
          </a:ln>
          <a:effectLst/>
        </p:spPr>
        <p:txBody>
          <a:bodyPr wrap="none" anchor="ctr"/>
          <a:lstStyle/>
          <a:p>
            <a:pPr algn="ctr"/>
            <a:r>
              <a:rPr lang="en-US">
                <a:solidFill>
                  <a:schemeClr val="bg2"/>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326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3263">
                                            <p:txEl>
                                              <p:pRg st="1" end="1"/>
                                            </p:txEl>
                                          </p:spTgt>
                                        </p:tgtEl>
                                        <p:attrNameLst>
                                          <p:attrName>style.visibility</p:attrName>
                                        </p:attrNameLst>
                                      </p:cBhvr>
                                      <p:to>
                                        <p:strVal val="visible"/>
                                      </p:to>
                                    </p:set>
                                  </p:childTnLst>
                                </p:cTn>
                              </p:par>
                            </p:childTnLst>
                          </p:cTn>
                        </p:par>
                        <p:par>
                          <p:cTn id="10" fill="hold">
                            <p:stCondLst>
                              <p:cond delay="0"/>
                            </p:stCondLst>
                            <p:childTnLst>
                              <p:par>
                                <p:cTn id="11" presetID="63" presetClass="path" presetSubtype="0" accel="50000" decel="50000" fill="hold" grpId="0" nodeType="afterEffect">
                                  <p:stCondLst>
                                    <p:cond delay="0"/>
                                  </p:stCondLst>
                                  <p:childTnLst>
                                    <p:animMotion origin="layout" path="M 1.94444E-6 0.00533 L 0.45677 -0.00509 " pathEditMode="relative" rAng="0" ptsTypes="AA">
                                      <p:cBhvr>
                                        <p:cTn id="12" dur="2000" fill="hold"/>
                                        <p:tgtEl>
                                          <p:spTgt spid="53256"/>
                                        </p:tgtEl>
                                        <p:attrNameLst>
                                          <p:attrName>ppt_x</p:attrName>
                                          <p:attrName>ppt_y</p:attrName>
                                        </p:attrNameLst>
                                      </p:cBhvr>
                                      <p:rCtr x="22800" y="-500"/>
                                    </p:animMotion>
                                  </p:childTnLst>
                                </p:cTn>
                              </p:par>
                              <p:par>
                                <p:cTn id="13" presetID="63" presetClass="path" presetSubtype="0" accel="50000" decel="50000" fill="hold" grpId="0" nodeType="withEffect">
                                  <p:stCondLst>
                                    <p:cond delay="0"/>
                                  </p:stCondLst>
                                  <p:childTnLst>
                                    <p:animMotion origin="layout" path="M 1.94444E-6 3.7037E-7 L 0.4566 -0.00509 " pathEditMode="relative" rAng="0" ptsTypes="AA">
                                      <p:cBhvr>
                                        <p:cTn id="14" dur="2000" fill="hold"/>
                                        <p:tgtEl>
                                          <p:spTgt spid="53257"/>
                                        </p:tgtEl>
                                        <p:attrNameLst>
                                          <p:attrName>ppt_x</p:attrName>
                                          <p:attrName>ppt_y</p:attrName>
                                        </p:attrNameLst>
                                      </p:cBhvr>
                                      <p:rCtr x="22800" y="-300"/>
                                    </p:animMotion>
                                  </p:childTnLst>
                                </p:cTn>
                              </p:par>
                              <p:par>
                                <p:cTn id="15" presetID="63" presetClass="path" presetSubtype="0" accel="50000" decel="50000" fill="hold" grpId="0" nodeType="withEffect">
                                  <p:stCondLst>
                                    <p:cond delay="0"/>
                                  </p:stCondLst>
                                  <p:childTnLst>
                                    <p:animMotion origin="layout" path="M -0.00018 4.07407E-6 L 0.4566 -0.0051 " pathEditMode="relative" rAng="0" ptsTypes="AA">
                                      <p:cBhvr>
                                        <p:cTn id="16" dur="2000" fill="hold"/>
                                        <p:tgtEl>
                                          <p:spTgt spid="53258"/>
                                        </p:tgtEl>
                                        <p:attrNameLst>
                                          <p:attrName>ppt_x</p:attrName>
                                          <p:attrName>ppt_y</p:attrName>
                                        </p:attrNameLst>
                                      </p:cBhvr>
                                      <p:rCtr x="22800" y="-300"/>
                                    </p:animMotion>
                                  </p:childTnLst>
                                </p:cTn>
                              </p:par>
                              <p:par>
                                <p:cTn id="17" presetID="63" presetClass="path" presetSubtype="0" accel="50000" decel="50000" fill="hold" grpId="0" nodeType="withEffect">
                                  <p:stCondLst>
                                    <p:cond delay="0"/>
                                  </p:stCondLst>
                                  <p:childTnLst>
                                    <p:animMotion origin="layout" path="M 1.94444E-6 -2.22222E-6 L 0.4566 -0.00532 " pathEditMode="relative" rAng="0" ptsTypes="AA">
                                      <p:cBhvr>
                                        <p:cTn id="18" dur="2000" fill="hold"/>
                                        <p:tgtEl>
                                          <p:spTgt spid="53259"/>
                                        </p:tgtEl>
                                        <p:attrNameLst>
                                          <p:attrName>ppt_x</p:attrName>
                                          <p:attrName>ppt_y</p:attrName>
                                        </p:attrNameLst>
                                      </p:cBhvr>
                                      <p:rCtr x="22800" y="-300"/>
                                    </p:animMotion>
                                  </p:childTnLst>
                                </p:cTn>
                              </p:par>
                              <p:par>
                                <p:cTn id="19" presetID="63" presetClass="path" presetSubtype="0" accel="50000" decel="50000" fill="hold" grpId="0" nodeType="withEffect">
                                  <p:stCondLst>
                                    <p:cond delay="0"/>
                                  </p:stCondLst>
                                  <p:childTnLst>
                                    <p:animMotion origin="layout" path="M 1.94444E-6 2.96296E-6 L 0.4566 -0.0051 " pathEditMode="relative" rAng="0" ptsTypes="AA">
                                      <p:cBhvr>
                                        <p:cTn id="20" dur="2000" fill="hold"/>
                                        <p:tgtEl>
                                          <p:spTgt spid="53260"/>
                                        </p:tgtEl>
                                        <p:attrNameLst>
                                          <p:attrName>ppt_x</p:attrName>
                                          <p:attrName>ppt_y</p:attrName>
                                        </p:attrNameLst>
                                      </p:cBhvr>
                                      <p:rCtr x="22800" y="-300"/>
                                    </p:animMotion>
                                  </p:childTnLst>
                                </p:cTn>
                              </p:par>
                              <p:par>
                                <p:cTn id="21" presetID="63" presetClass="path" presetSubtype="0" accel="50000" decel="50000" fill="hold" grpId="0" nodeType="withEffect">
                                  <p:stCondLst>
                                    <p:cond delay="0"/>
                                  </p:stCondLst>
                                  <p:childTnLst>
                                    <p:animMotion origin="layout" path="M 1.94444E-6 -3.33333E-6 L 0.4566 -0.00509 " pathEditMode="relative" rAng="0" ptsTypes="AA">
                                      <p:cBhvr>
                                        <p:cTn id="22" dur="2000" fill="hold"/>
                                        <p:tgtEl>
                                          <p:spTgt spid="53261"/>
                                        </p:tgtEl>
                                        <p:attrNameLst>
                                          <p:attrName>ppt_x</p:attrName>
                                          <p:attrName>ppt_y</p:attrName>
                                        </p:attrNameLst>
                                      </p:cBhvr>
                                      <p:rCtr x="22800" y="-300"/>
                                    </p:animMotion>
                                  </p:childTnLst>
                                </p:cTn>
                              </p:par>
                              <p:par>
                                <p:cTn id="23" presetID="63" presetClass="path" presetSubtype="0" accel="50000" decel="50000" fill="hold" grpId="0" nodeType="withEffect">
                                  <p:stCondLst>
                                    <p:cond delay="0"/>
                                  </p:stCondLst>
                                  <p:childTnLst>
                                    <p:animMotion origin="layout" path="M 1.94444E-6 3.7037E-7 L 0.4566 -0.00509 " pathEditMode="relative" rAng="0" ptsTypes="AA">
                                      <p:cBhvr>
                                        <p:cTn id="24" dur="2000" fill="hold"/>
                                        <p:tgtEl>
                                          <p:spTgt spid="53255"/>
                                        </p:tgtEl>
                                        <p:attrNameLst>
                                          <p:attrName>ppt_x</p:attrName>
                                          <p:attrName>ppt_y</p:attrName>
                                        </p:attrNameLst>
                                      </p:cBhvr>
                                      <p:rCtr x="22800" y="-300"/>
                                    </p:animMotion>
                                  </p:childTnLst>
                                </p:cTn>
                              </p:par>
                              <p:par>
                                <p:cTn id="25" presetID="63" presetClass="path" presetSubtype="0" accel="50000" decel="50000" fill="hold" grpId="0" nodeType="withEffect">
                                  <p:stCondLst>
                                    <p:cond delay="0"/>
                                  </p:stCondLst>
                                  <p:childTnLst>
                                    <p:animMotion origin="layout" path="M 1.94444E-6 4.07407E-6 L 0.4566 -0.0051 " pathEditMode="relative" rAng="0" ptsTypes="AA">
                                      <p:cBhvr>
                                        <p:cTn id="26" dur="2000" fill="hold"/>
                                        <p:tgtEl>
                                          <p:spTgt spid="53254"/>
                                        </p:tgtEl>
                                        <p:attrNameLst>
                                          <p:attrName>ppt_x</p:attrName>
                                          <p:attrName>ppt_y</p:attrName>
                                        </p:attrNameLst>
                                      </p:cBhvr>
                                      <p:rCtr x="22800" y="-3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animBg="1"/>
      <p:bldP spid="53257" grpId="0" animBg="1"/>
      <p:bldP spid="53258" grpId="0" animBg="1"/>
      <p:bldP spid="53259" grpId="0" animBg="1"/>
      <p:bldP spid="53260" grpId="0" animBg="1"/>
      <p:bldP spid="53261" grpId="0" animBg="1"/>
      <p:bldP spid="53255" grpId="0" animBg="1"/>
      <p:bldP spid="5325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2"/>
          </p:nvPr>
        </p:nvSpPr>
        <p:spPr/>
        <p:txBody>
          <a:bodyPr/>
          <a:lstStyle/>
          <a:p>
            <a:fld id="{7405546E-455F-42DF-A8C0-7E209A5E4EB8}" type="slidenum">
              <a:rPr lang="en-GB"/>
              <a:pPr/>
              <a:t>16</a:t>
            </a:fld>
            <a:endParaRPr lang="en-GB"/>
          </a:p>
        </p:txBody>
      </p:sp>
      <p:sp>
        <p:nvSpPr>
          <p:cNvPr id="153602" name="Rectangle 2"/>
          <p:cNvSpPr>
            <a:spLocks noGrp="1" noChangeArrowheads="1"/>
          </p:cNvSpPr>
          <p:nvPr>
            <p:ph type="title"/>
          </p:nvPr>
        </p:nvSpPr>
        <p:spPr/>
        <p:txBody>
          <a:bodyPr/>
          <a:lstStyle/>
          <a:p>
            <a:r>
              <a:rPr lang="en-US" altLang="zh-CN">
                <a:ea typeface="宋体" charset="-122"/>
              </a:rPr>
              <a:t>Digital Data Transmission</a:t>
            </a:r>
            <a:endParaRPr lang="en-US"/>
          </a:p>
        </p:txBody>
      </p:sp>
      <p:sp>
        <p:nvSpPr>
          <p:cNvPr id="153604" name="Line 4"/>
          <p:cNvSpPr>
            <a:spLocks noChangeShapeType="1"/>
          </p:cNvSpPr>
          <p:nvPr/>
        </p:nvSpPr>
        <p:spPr bwMode="auto">
          <a:xfrm>
            <a:off x="1371600" y="5410200"/>
            <a:ext cx="6629400" cy="0"/>
          </a:xfrm>
          <a:prstGeom prst="line">
            <a:avLst/>
          </a:prstGeom>
          <a:noFill/>
          <a:ln w="12700">
            <a:solidFill>
              <a:schemeClr val="tx1"/>
            </a:solidFill>
            <a:round/>
            <a:headEnd/>
            <a:tailEnd type="triangle" w="med" len="med"/>
          </a:ln>
          <a:effectLst/>
        </p:spPr>
        <p:txBody>
          <a:bodyPr lIns="90000" tIns="46800" rIns="90000" bIns="46800"/>
          <a:lstStyle/>
          <a:p>
            <a:endParaRPr lang="en-US"/>
          </a:p>
        </p:txBody>
      </p:sp>
      <p:sp>
        <p:nvSpPr>
          <p:cNvPr id="153606" name="Text Box 6"/>
          <p:cNvSpPr txBox="1">
            <a:spLocks noChangeArrowheads="1"/>
          </p:cNvSpPr>
          <p:nvPr/>
        </p:nvSpPr>
        <p:spPr bwMode="auto">
          <a:xfrm>
            <a:off x="7661275" y="5486400"/>
            <a:ext cx="72072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time</a:t>
            </a:r>
            <a:endParaRPr lang="en-US"/>
          </a:p>
        </p:txBody>
      </p:sp>
      <p:sp>
        <p:nvSpPr>
          <p:cNvPr id="153607" name="Line 7"/>
          <p:cNvSpPr>
            <a:spLocks noChangeShapeType="1"/>
          </p:cNvSpPr>
          <p:nvPr/>
        </p:nvSpPr>
        <p:spPr bwMode="auto">
          <a:xfrm flipV="1">
            <a:off x="1371600" y="2514600"/>
            <a:ext cx="0" cy="2895600"/>
          </a:xfrm>
          <a:prstGeom prst="line">
            <a:avLst/>
          </a:prstGeom>
          <a:noFill/>
          <a:ln w="9525">
            <a:solidFill>
              <a:schemeClr val="tx1"/>
            </a:solidFill>
            <a:round/>
            <a:headEnd/>
            <a:tailEnd/>
          </a:ln>
          <a:effectLst/>
        </p:spPr>
        <p:txBody>
          <a:bodyPr lIns="90000" tIns="46800" rIns="90000" bIns="46800"/>
          <a:lstStyle/>
          <a:p>
            <a:endParaRPr lang="en-US"/>
          </a:p>
        </p:txBody>
      </p:sp>
      <p:sp>
        <p:nvSpPr>
          <p:cNvPr id="153609" name="Freeform 9"/>
          <p:cNvSpPr>
            <a:spLocks/>
          </p:cNvSpPr>
          <p:nvPr/>
        </p:nvSpPr>
        <p:spPr bwMode="auto">
          <a:xfrm>
            <a:off x="1447800" y="4864100"/>
            <a:ext cx="6019800" cy="1079500"/>
          </a:xfrm>
          <a:custGeom>
            <a:avLst/>
            <a:gdLst/>
            <a:ahLst/>
            <a:cxnLst>
              <a:cxn ang="0">
                <a:pos x="0" y="296"/>
              </a:cxn>
              <a:cxn ang="0">
                <a:pos x="144" y="56"/>
              </a:cxn>
              <a:cxn ang="0">
                <a:pos x="240" y="632"/>
              </a:cxn>
              <a:cxn ang="0">
                <a:pos x="432" y="56"/>
              </a:cxn>
              <a:cxn ang="0">
                <a:pos x="576" y="632"/>
              </a:cxn>
              <a:cxn ang="0">
                <a:pos x="720" y="56"/>
              </a:cxn>
              <a:cxn ang="0">
                <a:pos x="864" y="632"/>
              </a:cxn>
              <a:cxn ang="0">
                <a:pos x="1248" y="104"/>
              </a:cxn>
              <a:cxn ang="0">
                <a:pos x="1632" y="680"/>
              </a:cxn>
              <a:cxn ang="0">
                <a:pos x="1872" y="104"/>
              </a:cxn>
              <a:cxn ang="0">
                <a:pos x="2064" y="632"/>
              </a:cxn>
              <a:cxn ang="0">
                <a:pos x="2208" y="104"/>
              </a:cxn>
              <a:cxn ang="0">
                <a:pos x="2352" y="584"/>
              </a:cxn>
              <a:cxn ang="0">
                <a:pos x="2448" y="104"/>
              </a:cxn>
              <a:cxn ang="0">
                <a:pos x="2640" y="632"/>
              </a:cxn>
              <a:cxn ang="0">
                <a:pos x="2784" y="56"/>
              </a:cxn>
              <a:cxn ang="0">
                <a:pos x="2928" y="632"/>
              </a:cxn>
              <a:cxn ang="0">
                <a:pos x="3216" y="104"/>
              </a:cxn>
              <a:cxn ang="0">
                <a:pos x="3504" y="632"/>
              </a:cxn>
              <a:cxn ang="0">
                <a:pos x="3792" y="104"/>
              </a:cxn>
            </a:cxnLst>
            <a:rect l="0" t="0" r="r" b="b"/>
            <a:pathLst>
              <a:path w="3792" h="680">
                <a:moveTo>
                  <a:pt x="0" y="296"/>
                </a:moveTo>
                <a:cubicBezTo>
                  <a:pt x="52" y="148"/>
                  <a:pt x="104" y="0"/>
                  <a:pt x="144" y="56"/>
                </a:cubicBezTo>
                <a:cubicBezTo>
                  <a:pt x="184" y="112"/>
                  <a:pt x="192" y="632"/>
                  <a:pt x="240" y="632"/>
                </a:cubicBezTo>
                <a:cubicBezTo>
                  <a:pt x="288" y="632"/>
                  <a:pt x="376" y="56"/>
                  <a:pt x="432" y="56"/>
                </a:cubicBezTo>
                <a:cubicBezTo>
                  <a:pt x="488" y="56"/>
                  <a:pt x="528" y="632"/>
                  <a:pt x="576" y="632"/>
                </a:cubicBezTo>
                <a:cubicBezTo>
                  <a:pt x="624" y="632"/>
                  <a:pt x="672" y="56"/>
                  <a:pt x="720" y="56"/>
                </a:cubicBezTo>
                <a:cubicBezTo>
                  <a:pt x="768" y="56"/>
                  <a:pt x="776" y="624"/>
                  <a:pt x="864" y="632"/>
                </a:cubicBezTo>
                <a:cubicBezTo>
                  <a:pt x="952" y="640"/>
                  <a:pt x="1120" y="96"/>
                  <a:pt x="1248" y="104"/>
                </a:cubicBezTo>
                <a:cubicBezTo>
                  <a:pt x="1376" y="112"/>
                  <a:pt x="1528" y="680"/>
                  <a:pt x="1632" y="680"/>
                </a:cubicBezTo>
                <a:cubicBezTo>
                  <a:pt x="1736" y="680"/>
                  <a:pt x="1800" y="112"/>
                  <a:pt x="1872" y="104"/>
                </a:cubicBezTo>
                <a:cubicBezTo>
                  <a:pt x="1944" y="96"/>
                  <a:pt x="2008" y="632"/>
                  <a:pt x="2064" y="632"/>
                </a:cubicBezTo>
                <a:cubicBezTo>
                  <a:pt x="2120" y="632"/>
                  <a:pt x="2160" y="112"/>
                  <a:pt x="2208" y="104"/>
                </a:cubicBezTo>
                <a:cubicBezTo>
                  <a:pt x="2256" y="96"/>
                  <a:pt x="2312" y="584"/>
                  <a:pt x="2352" y="584"/>
                </a:cubicBezTo>
                <a:cubicBezTo>
                  <a:pt x="2392" y="584"/>
                  <a:pt x="2400" y="96"/>
                  <a:pt x="2448" y="104"/>
                </a:cubicBezTo>
                <a:cubicBezTo>
                  <a:pt x="2496" y="112"/>
                  <a:pt x="2584" y="640"/>
                  <a:pt x="2640" y="632"/>
                </a:cubicBezTo>
                <a:cubicBezTo>
                  <a:pt x="2696" y="624"/>
                  <a:pt x="2736" y="56"/>
                  <a:pt x="2784" y="56"/>
                </a:cubicBezTo>
                <a:cubicBezTo>
                  <a:pt x="2832" y="56"/>
                  <a:pt x="2856" y="624"/>
                  <a:pt x="2928" y="632"/>
                </a:cubicBezTo>
                <a:cubicBezTo>
                  <a:pt x="3000" y="640"/>
                  <a:pt x="3120" y="104"/>
                  <a:pt x="3216" y="104"/>
                </a:cubicBezTo>
                <a:cubicBezTo>
                  <a:pt x="3312" y="104"/>
                  <a:pt x="3408" y="632"/>
                  <a:pt x="3504" y="632"/>
                </a:cubicBezTo>
                <a:cubicBezTo>
                  <a:pt x="3600" y="632"/>
                  <a:pt x="3736" y="192"/>
                  <a:pt x="3792" y="104"/>
                </a:cubicBezTo>
              </a:path>
            </a:pathLst>
          </a:custGeom>
          <a:noFill/>
          <a:ln w="9525" cap="flat" cmpd="sng">
            <a:solidFill>
              <a:schemeClr val="tx1"/>
            </a:solidFill>
            <a:prstDash val="solid"/>
            <a:round/>
            <a:headEnd/>
            <a:tailEnd/>
          </a:ln>
          <a:effectLst/>
        </p:spPr>
        <p:txBody>
          <a:bodyPr lIns="90000" tIns="46800" rIns="90000" bIns="46800"/>
          <a:lstStyle/>
          <a:p>
            <a:endParaRPr lang="en-US"/>
          </a:p>
        </p:txBody>
      </p:sp>
      <p:sp>
        <p:nvSpPr>
          <p:cNvPr id="153611" name="Text Box 11"/>
          <p:cNvSpPr txBox="1">
            <a:spLocks noChangeArrowheads="1"/>
          </p:cNvSpPr>
          <p:nvPr/>
        </p:nvSpPr>
        <p:spPr bwMode="auto">
          <a:xfrm>
            <a:off x="1662113" y="3089275"/>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1</a:t>
            </a:r>
            <a:endParaRPr lang="en-US"/>
          </a:p>
        </p:txBody>
      </p:sp>
      <p:sp>
        <p:nvSpPr>
          <p:cNvPr id="153612" name="Text Box 12"/>
          <p:cNvSpPr txBox="1">
            <a:spLocks noChangeArrowheads="1"/>
          </p:cNvSpPr>
          <p:nvPr/>
        </p:nvSpPr>
        <p:spPr bwMode="auto">
          <a:xfrm>
            <a:off x="2333625" y="3081338"/>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1</a:t>
            </a:r>
            <a:endParaRPr lang="en-US"/>
          </a:p>
        </p:txBody>
      </p:sp>
      <p:sp>
        <p:nvSpPr>
          <p:cNvPr id="153613" name="Text Box 13"/>
          <p:cNvSpPr txBox="1">
            <a:spLocks noChangeArrowheads="1"/>
          </p:cNvSpPr>
          <p:nvPr/>
        </p:nvSpPr>
        <p:spPr bwMode="auto">
          <a:xfrm>
            <a:off x="2940050" y="3090863"/>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0</a:t>
            </a:r>
            <a:endParaRPr lang="en-US"/>
          </a:p>
        </p:txBody>
      </p:sp>
      <p:sp>
        <p:nvSpPr>
          <p:cNvPr id="153614" name="Text Box 14"/>
          <p:cNvSpPr txBox="1">
            <a:spLocks noChangeArrowheads="1"/>
          </p:cNvSpPr>
          <p:nvPr/>
        </p:nvSpPr>
        <p:spPr bwMode="auto">
          <a:xfrm>
            <a:off x="3589338" y="3082925"/>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0</a:t>
            </a:r>
            <a:endParaRPr lang="en-US"/>
          </a:p>
        </p:txBody>
      </p:sp>
      <p:sp>
        <p:nvSpPr>
          <p:cNvPr id="153615" name="Text Box 15"/>
          <p:cNvSpPr txBox="1">
            <a:spLocks noChangeArrowheads="1"/>
          </p:cNvSpPr>
          <p:nvPr/>
        </p:nvSpPr>
        <p:spPr bwMode="auto">
          <a:xfrm>
            <a:off x="4244975" y="3078163"/>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1</a:t>
            </a:r>
            <a:endParaRPr lang="en-US"/>
          </a:p>
        </p:txBody>
      </p:sp>
      <p:sp>
        <p:nvSpPr>
          <p:cNvPr id="153616" name="Text Box 16"/>
          <p:cNvSpPr txBox="1">
            <a:spLocks noChangeArrowheads="1"/>
          </p:cNvSpPr>
          <p:nvPr/>
        </p:nvSpPr>
        <p:spPr bwMode="auto">
          <a:xfrm>
            <a:off x="4876800" y="3070225"/>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1</a:t>
            </a:r>
            <a:endParaRPr lang="en-US"/>
          </a:p>
        </p:txBody>
      </p:sp>
      <p:sp>
        <p:nvSpPr>
          <p:cNvPr id="153617" name="Text Box 17"/>
          <p:cNvSpPr txBox="1">
            <a:spLocks noChangeArrowheads="1"/>
          </p:cNvSpPr>
          <p:nvPr/>
        </p:nvSpPr>
        <p:spPr bwMode="auto">
          <a:xfrm>
            <a:off x="5537200" y="3078163"/>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1</a:t>
            </a:r>
            <a:endParaRPr lang="en-US"/>
          </a:p>
        </p:txBody>
      </p:sp>
      <p:sp>
        <p:nvSpPr>
          <p:cNvPr id="153618" name="Text Box 18"/>
          <p:cNvSpPr txBox="1">
            <a:spLocks noChangeArrowheads="1"/>
          </p:cNvSpPr>
          <p:nvPr/>
        </p:nvSpPr>
        <p:spPr bwMode="auto">
          <a:xfrm>
            <a:off x="6208713" y="3070225"/>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0</a:t>
            </a:r>
            <a:endParaRPr lang="en-US"/>
          </a:p>
        </p:txBody>
      </p:sp>
      <p:sp>
        <p:nvSpPr>
          <p:cNvPr id="153619" name="Text Box 19"/>
          <p:cNvSpPr txBox="1">
            <a:spLocks noChangeArrowheads="1"/>
          </p:cNvSpPr>
          <p:nvPr/>
        </p:nvSpPr>
        <p:spPr bwMode="auto">
          <a:xfrm>
            <a:off x="6846888" y="3068638"/>
            <a:ext cx="333375" cy="45720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0</a:t>
            </a:r>
            <a:endParaRPr lang="en-US"/>
          </a:p>
        </p:txBody>
      </p:sp>
      <p:sp>
        <p:nvSpPr>
          <p:cNvPr id="153620" name="Line 20"/>
          <p:cNvSpPr>
            <a:spLocks noChangeShapeType="1"/>
          </p:cNvSpPr>
          <p:nvPr/>
        </p:nvSpPr>
        <p:spPr bwMode="auto">
          <a:xfrm>
            <a:off x="1828800" y="3657600"/>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21" name="Line 21"/>
          <p:cNvSpPr>
            <a:spLocks noChangeShapeType="1"/>
          </p:cNvSpPr>
          <p:nvPr/>
        </p:nvSpPr>
        <p:spPr bwMode="auto">
          <a:xfrm>
            <a:off x="2492375" y="3657600"/>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22" name="Line 22"/>
          <p:cNvSpPr>
            <a:spLocks noChangeShapeType="1"/>
          </p:cNvSpPr>
          <p:nvPr/>
        </p:nvSpPr>
        <p:spPr bwMode="auto">
          <a:xfrm>
            <a:off x="3113088" y="3657600"/>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23" name="Line 23"/>
          <p:cNvSpPr>
            <a:spLocks noChangeShapeType="1"/>
          </p:cNvSpPr>
          <p:nvPr/>
        </p:nvSpPr>
        <p:spPr bwMode="auto">
          <a:xfrm>
            <a:off x="3746500" y="3665538"/>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24" name="Line 24"/>
          <p:cNvSpPr>
            <a:spLocks noChangeShapeType="1"/>
          </p:cNvSpPr>
          <p:nvPr/>
        </p:nvSpPr>
        <p:spPr bwMode="auto">
          <a:xfrm>
            <a:off x="4408488" y="3657600"/>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25" name="Line 25"/>
          <p:cNvSpPr>
            <a:spLocks noChangeShapeType="1"/>
          </p:cNvSpPr>
          <p:nvPr/>
        </p:nvSpPr>
        <p:spPr bwMode="auto">
          <a:xfrm>
            <a:off x="5053013" y="3667125"/>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26" name="Line 26"/>
          <p:cNvSpPr>
            <a:spLocks noChangeShapeType="1"/>
          </p:cNvSpPr>
          <p:nvPr/>
        </p:nvSpPr>
        <p:spPr bwMode="auto">
          <a:xfrm>
            <a:off x="5691188" y="3667125"/>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27" name="Line 27"/>
          <p:cNvSpPr>
            <a:spLocks noChangeShapeType="1"/>
          </p:cNvSpPr>
          <p:nvPr/>
        </p:nvSpPr>
        <p:spPr bwMode="auto">
          <a:xfrm>
            <a:off x="6378575" y="3678238"/>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28" name="Line 28"/>
          <p:cNvSpPr>
            <a:spLocks noChangeShapeType="1"/>
          </p:cNvSpPr>
          <p:nvPr/>
        </p:nvSpPr>
        <p:spPr bwMode="auto">
          <a:xfrm>
            <a:off x="7024688" y="3657600"/>
            <a:ext cx="0" cy="609600"/>
          </a:xfrm>
          <a:prstGeom prst="line">
            <a:avLst/>
          </a:prstGeom>
          <a:noFill/>
          <a:ln w="9525">
            <a:solidFill>
              <a:schemeClr val="tx1"/>
            </a:solidFill>
            <a:round/>
            <a:headEnd/>
            <a:tailEnd type="triangle" w="med" len="med"/>
          </a:ln>
          <a:effectLst/>
        </p:spPr>
        <p:txBody>
          <a:bodyPr lIns="90000" tIns="46800" rIns="90000" bIns="46800"/>
          <a:lstStyle/>
          <a:p>
            <a:endParaRPr lang="en-US"/>
          </a:p>
        </p:txBody>
      </p:sp>
      <p:sp>
        <p:nvSpPr>
          <p:cNvPr id="153630" name="AutoShape 30"/>
          <p:cNvSpPr>
            <a:spLocks/>
          </p:cNvSpPr>
          <p:nvPr/>
        </p:nvSpPr>
        <p:spPr bwMode="auto">
          <a:xfrm rot="5400000">
            <a:off x="1676400" y="4267200"/>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1" name="AutoShape 31"/>
          <p:cNvSpPr>
            <a:spLocks/>
          </p:cNvSpPr>
          <p:nvPr/>
        </p:nvSpPr>
        <p:spPr bwMode="auto">
          <a:xfrm rot="5400000">
            <a:off x="2328863" y="4267200"/>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2" name="AutoShape 32"/>
          <p:cNvSpPr>
            <a:spLocks/>
          </p:cNvSpPr>
          <p:nvPr/>
        </p:nvSpPr>
        <p:spPr bwMode="auto">
          <a:xfrm rot="5400000">
            <a:off x="2960688" y="4267200"/>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3" name="AutoShape 33"/>
          <p:cNvSpPr>
            <a:spLocks/>
          </p:cNvSpPr>
          <p:nvPr/>
        </p:nvSpPr>
        <p:spPr bwMode="auto">
          <a:xfrm rot="5400000">
            <a:off x="3602038" y="4257675"/>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4" name="AutoShape 34"/>
          <p:cNvSpPr>
            <a:spLocks/>
          </p:cNvSpPr>
          <p:nvPr/>
        </p:nvSpPr>
        <p:spPr bwMode="auto">
          <a:xfrm rot="5400000">
            <a:off x="4256088" y="4267200"/>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5" name="AutoShape 35"/>
          <p:cNvSpPr>
            <a:spLocks/>
          </p:cNvSpPr>
          <p:nvPr/>
        </p:nvSpPr>
        <p:spPr bwMode="auto">
          <a:xfrm rot="5400000">
            <a:off x="4908550" y="4267200"/>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6" name="AutoShape 36"/>
          <p:cNvSpPr>
            <a:spLocks/>
          </p:cNvSpPr>
          <p:nvPr/>
        </p:nvSpPr>
        <p:spPr bwMode="auto">
          <a:xfrm rot="5400000">
            <a:off x="5562600" y="4256088"/>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7" name="AutoShape 37"/>
          <p:cNvSpPr>
            <a:spLocks/>
          </p:cNvSpPr>
          <p:nvPr/>
        </p:nvSpPr>
        <p:spPr bwMode="auto">
          <a:xfrm rot="5400000">
            <a:off x="6215063" y="4246563"/>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8" name="AutoShape 38"/>
          <p:cNvSpPr>
            <a:spLocks/>
          </p:cNvSpPr>
          <p:nvPr/>
        </p:nvSpPr>
        <p:spPr bwMode="auto">
          <a:xfrm rot="5400000">
            <a:off x="6858000" y="4256088"/>
            <a:ext cx="304800" cy="609600"/>
          </a:xfrm>
          <a:prstGeom prst="leftBrace">
            <a:avLst>
              <a:gd name="adj1" fmla="val 16667"/>
              <a:gd name="adj2" fmla="val 50000"/>
            </a:avLst>
          </a:prstGeom>
          <a:noFill/>
          <a:ln w="9525">
            <a:solidFill>
              <a:schemeClr val="tx1"/>
            </a:solidFill>
            <a:round/>
            <a:headEnd/>
            <a:tailEnd/>
          </a:ln>
          <a:effectLst/>
        </p:spPr>
        <p:txBody>
          <a:bodyPr wrap="none" lIns="90000" tIns="46800" rIns="90000" bIns="46800" anchor="ctr"/>
          <a:lstStyle/>
          <a:p>
            <a:endParaRPr lang="en-US"/>
          </a:p>
        </p:txBody>
      </p:sp>
      <p:sp>
        <p:nvSpPr>
          <p:cNvPr id="153639" name="Text Box 39"/>
          <p:cNvSpPr txBox="1">
            <a:spLocks noChangeArrowheads="1"/>
          </p:cNvSpPr>
          <p:nvPr/>
        </p:nvSpPr>
        <p:spPr bwMode="auto">
          <a:xfrm>
            <a:off x="609600" y="1412875"/>
            <a:ext cx="7931150" cy="1187450"/>
          </a:xfrm>
          <a:prstGeom prst="rect">
            <a:avLst/>
          </a:prstGeom>
          <a:noFill/>
          <a:ln w="9525">
            <a:noFill/>
            <a:miter lim="800000"/>
            <a:headEnd/>
            <a:tailEnd/>
          </a:ln>
          <a:effectLst/>
        </p:spPr>
        <p:txBody>
          <a:bodyPr wrap="none" lIns="90000" tIns="46800" rIns="90000" bIns="46800">
            <a:spAutoFit/>
          </a:bodyPr>
          <a:lstStyle/>
          <a:p>
            <a:r>
              <a:rPr lang="en-US" altLang="zh-CN">
                <a:ea typeface="宋体" charset="-122"/>
              </a:rPr>
              <a:t>Each single bit can be represented by a signal element.</a:t>
            </a:r>
          </a:p>
          <a:p>
            <a:r>
              <a:rPr lang="en-US" altLang="zh-CN">
                <a:ea typeface="宋体" charset="-122"/>
              </a:rPr>
              <a:t>Each signal element takes some time to send.</a:t>
            </a:r>
          </a:p>
          <a:p>
            <a:r>
              <a:rPr lang="en-US" altLang="zh-CN">
                <a:ea typeface="宋体" charset="-122"/>
              </a:rPr>
              <a:t>Bit rate: the number of bits that can be sent out per unit of time.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55D9D88-9846-43D7-BB7F-24F293D79B74}" type="slidenum">
              <a:rPr lang="en-GB"/>
              <a:pPr/>
              <a:t>17</a:t>
            </a:fld>
            <a:endParaRPr lang="en-GB"/>
          </a:p>
        </p:txBody>
      </p:sp>
      <p:sp>
        <p:nvSpPr>
          <p:cNvPr id="155650" name="Rectangle 2"/>
          <p:cNvSpPr>
            <a:spLocks noGrp="1" noChangeArrowheads="1"/>
          </p:cNvSpPr>
          <p:nvPr>
            <p:ph type="title"/>
          </p:nvPr>
        </p:nvSpPr>
        <p:spPr/>
        <p:txBody>
          <a:bodyPr/>
          <a:lstStyle/>
          <a:p>
            <a:r>
              <a:rPr lang="en-US" altLang="zh-CN" dirty="0">
                <a:ea typeface="宋体" charset="-122"/>
              </a:rPr>
              <a:t>The objective of data transmission ?</a:t>
            </a:r>
            <a:endParaRPr lang="en-US" dirty="0"/>
          </a:p>
        </p:txBody>
      </p:sp>
      <p:sp>
        <p:nvSpPr>
          <p:cNvPr id="155651" name="Rectangle 3"/>
          <p:cNvSpPr>
            <a:spLocks noGrp="1" noChangeArrowheads="1"/>
          </p:cNvSpPr>
          <p:nvPr>
            <p:ph type="body" idx="1"/>
          </p:nvPr>
        </p:nvSpPr>
        <p:spPr/>
        <p:txBody>
          <a:bodyPr/>
          <a:lstStyle/>
          <a:p>
            <a:r>
              <a:rPr lang="en-US" altLang="zh-CN" sz="2400" dirty="0">
                <a:solidFill>
                  <a:srgbClr val="FF0000"/>
                </a:solidFill>
                <a:latin typeface="Times New Roman" charset="0"/>
                <a:ea typeface="宋体" charset="-122"/>
              </a:rPr>
              <a:t>Maximize the </a:t>
            </a:r>
            <a:r>
              <a:rPr lang="en-US" altLang="zh-CN" sz="2400" b="1" dirty="0">
                <a:solidFill>
                  <a:srgbClr val="FF0000"/>
                </a:solidFill>
                <a:latin typeface="Times New Roman" charset="0"/>
                <a:ea typeface="宋体" charset="-122"/>
              </a:rPr>
              <a:t>data rate</a:t>
            </a:r>
            <a:r>
              <a:rPr lang="en-US" altLang="zh-CN" sz="2400" dirty="0">
                <a:solidFill>
                  <a:srgbClr val="FF0000"/>
                </a:solidFill>
                <a:latin typeface="Times New Roman" charset="0"/>
                <a:ea typeface="宋体" charset="-122"/>
              </a:rPr>
              <a:t>: </a:t>
            </a:r>
            <a:r>
              <a:rPr lang="en-US" altLang="zh-CN" sz="2400" dirty="0">
                <a:latin typeface="Times New Roman" charset="0"/>
                <a:ea typeface="宋体" charset="-122"/>
              </a:rPr>
              <a:t>number of bits that the system can transmit in a unit of time</a:t>
            </a:r>
          </a:p>
          <a:p>
            <a:pPr lvl="1"/>
            <a:r>
              <a:rPr lang="en-US" altLang="zh-CN" sz="2000" dirty="0">
                <a:latin typeface="Times New Roman" charset="0"/>
                <a:ea typeface="宋体" charset="-122"/>
              </a:rPr>
              <a:t>within an acceptable </a:t>
            </a:r>
            <a:r>
              <a:rPr lang="en-US" altLang="zh-CN" sz="2000" b="1" dirty="0">
                <a:latin typeface="Times New Roman" charset="0"/>
                <a:ea typeface="宋体" charset="-122"/>
              </a:rPr>
              <a:t>bit error rate</a:t>
            </a:r>
          </a:p>
          <a:p>
            <a:r>
              <a:rPr lang="en-US" altLang="zh-CN" sz="2400" dirty="0">
                <a:latin typeface="Times New Roman" charset="0"/>
                <a:ea typeface="宋体" charset="-122"/>
              </a:rPr>
              <a:t>Why there could be bit errors?</a:t>
            </a:r>
          </a:p>
          <a:p>
            <a:pPr lvl="1"/>
            <a:r>
              <a:rPr lang="en-US" altLang="zh-CN" sz="2000" dirty="0">
                <a:latin typeface="Times New Roman" charset="0"/>
                <a:ea typeface="宋体" charset="-122"/>
              </a:rPr>
              <a:t>The signal received by the receiver is different from the signal sent from the sender</a:t>
            </a:r>
          </a:p>
          <a:p>
            <a:r>
              <a:rPr lang="en-US" altLang="zh-CN" sz="2400" dirty="0">
                <a:latin typeface="Times New Roman" charset="0"/>
                <a:ea typeface="宋体" charset="-122"/>
              </a:rPr>
              <a:t>Usually, if data rate becomes higher, it is more difficult for the receiver to recognize the signal</a:t>
            </a:r>
          </a:p>
          <a:p>
            <a:pPr lvl="1"/>
            <a:r>
              <a:rPr lang="en-US" altLang="zh-CN" sz="2000" dirty="0">
                <a:latin typeface="Times New Roman" charset="0"/>
                <a:ea typeface="宋体" charset="-122"/>
              </a:rPr>
              <a:t>higher data rate results in higher bit error rate</a:t>
            </a:r>
          </a:p>
          <a:p>
            <a:r>
              <a:rPr lang="en-US" altLang="zh-CN" sz="2400" dirty="0">
                <a:latin typeface="Times New Roman" charset="0"/>
                <a:ea typeface="宋体" charset="-122"/>
              </a:rPr>
              <a:t>In order to achieve high data rate with low bit error rate, we need to </a:t>
            </a:r>
            <a:r>
              <a:rPr lang="en-US" altLang="zh-CN" sz="2400" u="sng" dirty="0">
                <a:latin typeface="Times New Roman" charset="0"/>
                <a:ea typeface="宋体" charset="-122"/>
              </a:rPr>
              <a:t>study the principle of data communications. The ideal  balance.</a:t>
            </a:r>
          </a:p>
          <a:p>
            <a:endParaRPr lang="en-US" sz="2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6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56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5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6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5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p>
            <a:fld id="{7A40E0F0-04EF-450B-AF2B-36E2EEC28DCF}" type="slidenum">
              <a:rPr lang="en-US" smtClean="0">
                <a:latin typeface="Arial" charset="0"/>
                <a:cs typeface="Arial" charset="0"/>
              </a:rPr>
              <a:pPr/>
              <a:t>18</a:t>
            </a:fld>
            <a:endParaRPr lang="en-US">
              <a:latin typeface="Arial" charset="0"/>
              <a:cs typeface="Arial" charset="0"/>
            </a:endParaRPr>
          </a:p>
        </p:txBody>
      </p:sp>
      <p:sp>
        <p:nvSpPr>
          <p:cNvPr id="32771" name="Rectangle 2"/>
          <p:cNvSpPr>
            <a:spLocks noGrp="1" noChangeArrowheads="1"/>
          </p:cNvSpPr>
          <p:nvPr>
            <p:ph type="title"/>
          </p:nvPr>
        </p:nvSpPr>
        <p:spPr/>
        <p:txBody>
          <a:bodyPr/>
          <a:lstStyle/>
          <a:p>
            <a:pPr eaLnBrk="1" hangingPunct="1"/>
            <a:r>
              <a:rPr lang="en-US"/>
              <a:t>The Relationship Between Frequency and Bits Per Second</a:t>
            </a:r>
          </a:p>
        </p:txBody>
      </p:sp>
      <p:sp>
        <p:nvSpPr>
          <p:cNvPr id="32772" name="Rectangle 3"/>
          <p:cNvSpPr>
            <a:spLocks noGrp="1" noChangeArrowheads="1"/>
          </p:cNvSpPr>
          <p:nvPr>
            <p:ph type="body" idx="1"/>
          </p:nvPr>
        </p:nvSpPr>
        <p:spPr/>
        <p:txBody>
          <a:bodyPr/>
          <a:lstStyle/>
          <a:p>
            <a:pPr eaLnBrk="1" hangingPunct="1"/>
            <a:r>
              <a:rPr lang="en-US" dirty="0"/>
              <a:t>Higher Data Transfer Rates</a:t>
            </a:r>
          </a:p>
          <a:p>
            <a:pPr lvl="1" eaLnBrk="1" hangingPunct="1"/>
            <a:r>
              <a:rPr lang="en-US" dirty="0"/>
              <a:t>How do you send data faster?</a:t>
            </a:r>
          </a:p>
          <a:p>
            <a:pPr lvl="2" eaLnBrk="1" hangingPunct="1"/>
            <a:r>
              <a:rPr lang="en-US" dirty="0"/>
              <a:t>Use a higher frequency signal (make sure the medium can handle the higher frequency</a:t>
            </a:r>
          </a:p>
          <a:p>
            <a:pPr lvl="2" eaLnBrk="1" hangingPunct="1"/>
            <a:r>
              <a:rPr lang="en-US" dirty="0"/>
              <a:t>Use a higher number of signal levels</a:t>
            </a:r>
          </a:p>
          <a:p>
            <a:pPr lvl="1" eaLnBrk="1" hangingPunct="1"/>
            <a:r>
              <a:rPr lang="en-US" dirty="0"/>
              <a:t>In both cases, noise can be a problem</a:t>
            </a:r>
          </a:p>
          <a:p>
            <a:pPr eaLnBrk="1" hangingPunct="1"/>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xfrm>
            <a:off x="8305800" y="6324600"/>
            <a:ext cx="381000" cy="396875"/>
          </a:xfrm>
          <a:noFill/>
        </p:spPr>
        <p:txBody>
          <a:bodyPr/>
          <a:lstStyle/>
          <a:p>
            <a:fld id="{F6389DE7-6F37-4F96-A01F-3C5E993B0B21}" type="slidenum">
              <a:rPr lang="en-US" smtClean="0">
                <a:latin typeface="Arial" charset="0"/>
                <a:cs typeface="Arial" charset="0"/>
              </a:rPr>
              <a:pPr/>
              <a:t>19</a:t>
            </a:fld>
            <a:endParaRPr lang="en-US">
              <a:latin typeface="Arial" charset="0"/>
              <a:cs typeface="Arial" charset="0"/>
            </a:endParaRPr>
          </a:p>
        </p:txBody>
      </p:sp>
      <p:sp>
        <p:nvSpPr>
          <p:cNvPr id="4099" name="Rectangle 2"/>
          <p:cNvSpPr>
            <a:spLocks noGrp="1" noChangeArrowheads="1"/>
          </p:cNvSpPr>
          <p:nvPr>
            <p:ph type="title"/>
          </p:nvPr>
        </p:nvSpPr>
        <p:spPr/>
        <p:txBody>
          <a:bodyPr/>
          <a:lstStyle/>
          <a:p>
            <a:pPr eaLnBrk="1" hangingPunct="1"/>
            <a:r>
              <a:rPr lang="en-US" dirty="0"/>
              <a:t>Data and Signals </a:t>
            </a:r>
          </a:p>
        </p:txBody>
      </p:sp>
      <p:sp>
        <p:nvSpPr>
          <p:cNvPr id="4100" name="Rectangle 3"/>
          <p:cNvSpPr>
            <a:spLocks noGrp="1" noChangeArrowheads="1"/>
          </p:cNvSpPr>
          <p:nvPr>
            <p:ph type="body" idx="1"/>
          </p:nvPr>
        </p:nvSpPr>
        <p:spPr/>
        <p:txBody>
          <a:bodyPr/>
          <a:lstStyle/>
          <a:p>
            <a:pPr eaLnBrk="1" hangingPunct="1"/>
            <a:r>
              <a:rPr lang="en-US" dirty="0"/>
              <a:t>Data are entities that convey meaning (computer files, music on CD, results from a system)</a:t>
            </a:r>
          </a:p>
          <a:p>
            <a:pPr eaLnBrk="1" hangingPunct="1"/>
            <a:r>
              <a:rPr lang="en-US" dirty="0"/>
              <a:t>Signals are the electric or electromagnetic encoding of data (telephone conversation, web page download)</a:t>
            </a:r>
          </a:p>
          <a:p>
            <a:pPr eaLnBrk="1" hangingPunct="1"/>
            <a:r>
              <a:rPr lang="en-US" dirty="0"/>
              <a:t>Computer networks and data/voice communication systems transmit signals</a:t>
            </a:r>
          </a:p>
          <a:p>
            <a:pPr eaLnBrk="1" hangingPunct="1"/>
            <a:r>
              <a:rPr lang="en-US" dirty="0"/>
              <a:t>Data and signals can be analog or digital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75A55C6-9670-4B7A-8C7F-503217B4918B}" type="slidenum">
              <a:rPr lang="en-GB"/>
              <a:pPr/>
              <a:t>2</a:t>
            </a:fld>
            <a:endParaRPr lang="en-GB"/>
          </a:p>
        </p:txBody>
      </p:sp>
      <p:sp>
        <p:nvSpPr>
          <p:cNvPr id="152578" name="Rectangle 2"/>
          <p:cNvSpPr>
            <a:spLocks noGrp="1" noChangeArrowheads="1"/>
          </p:cNvSpPr>
          <p:nvPr>
            <p:ph type="title"/>
          </p:nvPr>
        </p:nvSpPr>
        <p:spPr/>
        <p:txBody>
          <a:bodyPr/>
          <a:lstStyle/>
          <a:p>
            <a:r>
              <a:rPr lang="en-US" altLang="zh-TW">
                <a:ea typeface="新細明體" pitchFamily="18" charset="-120"/>
              </a:rPr>
              <a:t>Outline</a:t>
            </a:r>
          </a:p>
        </p:txBody>
      </p:sp>
      <p:sp>
        <p:nvSpPr>
          <p:cNvPr id="152579" name="Rectangle 3"/>
          <p:cNvSpPr>
            <a:spLocks noGrp="1" noChangeArrowheads="1"/>
          </p:cNvSpPr>
          <p:nvPr>
            <p:ph type="body" idx="1"/>
          </p:nvPr>
        </p:nvSpPr>
        <p:spPr>
          <a:xfrm>
            <a:off x="152400" y="1371600"/>
            <a:ext cx="8610600" cy="4686300"/>
          </a:xfrm>
        </p:spPr>
        <p:txBody>
          <a:bodyPr/>
          <a:lstStyle/>
          <a:p>
            <a:r>
              <a:rPr lang="en-US" dirty="0"/>
              <a:t>Data Transmission-Physical Layer and Media - data, signals and signal characteristics,  frequency and time domains, analog and digital transmission – base band, broad band – impairments – attenuation, distortion, noise – analog to digital – PCM– Transmission modes – parallel, serial , asynchronous, synchronous – digital to analog – ASK, FSK, PSK – analog to analog – AM, FM, PM – Chanel, capacity, Multiplexing – FDM, WDM, TDM. Transmission Media . Guided Media – twisted pair, co-axial, fiber optic – unguided – wireless communication, switching techniques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p>
            <a:fld id="{AB12FC80-9882-4D91-96F2-0C7C1E584D1E}" type="slidenum">
              <a:rPr lang="en-US" smtClean="0">
                <a:latin typeface="Arial" charset="0"/>
                <a:cs typeface="Arial" charset="0"/>
              </a:rPr>
              <a:pPr/>
              <a:t>20</a:t>
            </a:fld>
            <a:endParaRPr lang="en-US">
              <a:latin typeface="Arial" charset="0"/>
              <a:cs typeface="Arial" charset="0"/>
            </a:endParaRPr>
          </a:p>
        </p:txBody>
      </p:sp>
      <p:sp>
        <p:nvSpPr>
          <p:cNvPr id="7171" name="Rectangle 1026"/>
          <p:cNvSpPr>
            <a:spLocks noGrp="1" noChangeArrowheads="1"/>
          </p:cNvSpPr>
          <p:nvPr>
            <p:ph type="title"/>
          </p:nvPr>
        </p:nvSpPr>
        <p:spPr/>
        <p:txBody>
          <a:bodyPr/>
          <a:lstStyle/>
          <a:p>
            <a:pPr eaLnBrk="1" hangingPunct="1"/>
            <a:r>
              <a:rPr lang="en-US"/>
              <a:t>Analog vs. Digital</a:t>
            </a:r>
          </a:p>
        </p:txBody>
      </p:sp>
      <p:sp>
        <p:nvSpPr>
          <p:cNvPr id="7172" name="Rectangle 1027"/>
          <p:cNvSpPr>
            <a:spLocks noGrp="1" noChangeArrowheads="1"/>
          </p:cNvSpPr>
          <p:nvPr>
            <p:ph type="body" idx="1"/>
          </p:nvPr>
        </p:nvSpPr>
        <p:spPr/>
        <p:txBody>
          <a:bodyPr/>
          <a:lstStyle/>
          <a:p>
            <a:pPr eaLnBrk="1" hangingPunct="1"/>
            <a:r>
              <a:rPr lang="en-US"/>
              <a:t>Analog is a continuous waveform, with examples such as (naturally occurring) music and voice</a:t>
            </a:r>
          </a:p>
          <a:p>
            <a:pPr eaLnBrk="1" hangingPunct="1"/>
            <a:r>
              <a:rPr lang="en-US"/>
              <a:t>It is harder to separate noise from an analog signal than it is to separate noise from a digital signal (imagine the following waveform is a symphony with noise embedded)</a:t>
            </a:r>
          </a:p>
          <a:p>
            <a:pPr eaLnBrk="1" hangingPunct="1"/>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AF88A903-5ABE-4F75-8E6D-01682F90FC97}" type="slidenum">
              <a:rPr lang="en-US" smtClean="0">
                <a:latin typeface="Arial" charset="0"/>
                <a:cs typeface="Arial" charset="0"/>
              </a:rPr>
              <a:pPr/>
              <a:t>21</a:t>
            </a:fld>
            <a:endParaRPr lang="en-US">
              <a:latin typeface="Arial" charset="0"/>
              <a:cs typeface="Arial" charset="0"/>
            </a:endParaRPr>
          </a:p>
        </p:txBody>
      </p:sp>
      <p:sp>
        <p:nvSpPr>
          <p:cNvPr id="8195" name="Text Box 8"/>
          <p:cNvSpPr txBox="1">
            <a:spLocks noChangeArrowheads="1"/>
          </p:cNvSpPr>
          <p:nvPr/>
        </p:nvSpPr>
        <p:spPr bwMode="auto">
          <a:xfrm>
            <a:off x="990600" y="2362200"/>
            <a:ext cx="527050" cy="519113"/>
          </a:xfrm>
          <a:prstGeom prst="rect">
            <a:avLst/>
          </a:prstGeom>
          <a:noFill/>
          <a:ln w="9525" algn="ctr">
            <a:noFill/>
            <a:miter lim="800000"/>
            <a:headEnd/>
            <a:tailEnd/>
          </a:ln>
        </p:spPr>
        <p:txBody>
          <a:bodyPr wrap="none">
            <a:spAutoFit/>
          </a:bodyPr>
          <a:lstStyle/>
          <a:p>
            <a:pPr marL="342900" indent="-342900">
              <a:spcBef>
                <a:spcPct val="20000"/>
              </a:spcBef>
              <a:buFontTx/>
              <a:buChar char="•"/>
            </a:pPr>
            <a:endParaRPr lang="en-US" sz="2800">
              <a:latin typeface="Times New Roman" pitchFamily="18" charset="0"/>
            </a:endParaRPr>
          </a:p>
        </p:txBody>
      </p:sp>
      <p:pic>
        <p:nvPicPr>
          <p:cNvPr id="8196" name="Picture 10" descr="Fig02-01"/>
          <p:cNvPicPr>
            <a:picLocks noGrp="1" noChangeAspect="1" noChangeArrowheads="1"/>
          </p:cNvPicPr>
          <p:nvPr>
            <p:ph idx="1"/>
          </p:nvPr>
        </p:nvPicPr>
        <p:blipFill>
          <a:blip r:embed="rId3" cstate="print"/>
          <a:srcRect/>
          <a:stretch>
            <a:fillRect/>
          </a:stretch>
        </p:blipFill>
        <p:spPr>
          <a:xfrm>
            <a:off x="838200" y="2286000"/>
            <a:ext cx="7391400" cy="2427288"/>
          </a:xfrm>
          <a:noFill/>
        </p:spPr>
      </p:pic>
      <p:sp>
        <p:nvSpPr>
          <p:cNvPr id="8197" name="Rectangle 11"/>
          <p:cNvSpPr>
            <a:spLocks noGrp="1" noChangeArrowheads="1"/>
          </p:cNvSpPr>
          <p:nvPr>
            <p:ph type="title"/>
          </p:nvPr>
        </p:nvSpPr>
        <p:spPr/>
        <p:txBody>
          <a:bodyPr/>
          <a:lstStyle/>
          <a:p>
            <a:pPr eaLnBrk="1" hangingPunct="1"/>
            <a:r>
              <a:rPr lang="en-US"/>
              <a:t>Analog vs. Digital (continued)</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1"/>
          </p:nvPr>
        </p:nvSpPr>
        <p:spPr>
          <a:noFill/>
        </p:spPr>
        <p:txBody>
          <a:bodyPr/>
          <a:lstStyle/>
          <a:p>
            <a:fld id="{C2BD5B28-5FEE-4F4F-95B8-37FEBD9C9A60}" type="slidenum">
              <a:rPr lang="en-US" smtClean="0">
                <a:latin typeface="Arial" charset="0"/>
                <a:cs typeface="Arial" charset="0"/>
              </a:rPr>
              <a:pPr/>
              <a:t>22</a:t>
            </a:fld>
            <a:endParaRPr lang="en-US">
              <a:latin typeface="Arial" charset="0"/>
              <a:cs typeface="Arial" charset="0"/>
            </a:endParaRPr>
          </a:p>
        </p:txBody>
      </p:sp>
      <p:pic>
        <p:nvPicPr>
          <p:cNvPr id="9219" name="Picture 8" descr="Fig02-02"/>
          <p:cNvPicPr>
            <a:picLocks noGrp="1" noChangeAspect="1" noChangeArrowheads="1"/>
          </p:cNvPicPr>
          <p:nvPr>
            <p:ph sz="half" idx="2"/>
          </p:nvPr>
        </p:nvPicPr>
        <p:blipFill>
          <a:blip r:embed="rId3" cstate="print"/>
          <a:srcRect/>
          <a:stretch>
            <a:fillRect/>
          </a:stretch>
        </p:blipFill>
        <p:spPr>
          <a:xfrm>
            <a:off x="838200" y="2209800"/>
            <a:ext cx="7315200" cy="2124075"/>
          </a:xfrm>
          <a:noFill/>
        </p:spPr>
      </p:pic>
      <p:sp>
        <p:nvSpPr>
          <p:cNvPr id="9220" name="Rectangle 9"/>
          <p:cNvSpPr>
            <a:spLocks noGrp="1" noChangeArrowheads="1"/>
          </p:cNvSpPr>
          <p:nvPr>
            <p:ph type="title"/>
          </p:nvPr>
        </p:nvSpPr>
        <p:spPr/>
        <p:txBody>
          <a:bodyPr/>
          <a:lstStyle/>
          <a:p>
            <a:pPr eaLnBrk="1" hangingPunct="1"/>
            <a:r>
              <a:rPr lang="en-US"/>
              <a:t>Analog vs. Digital (continued)</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p>
            <a:fld id="{E4FE41ED-3C9D-4863-8376-99A2DAC4947B}" type="slidenum">
              <a:rPr lang="en-US" smtClean="0">
                <a:latin typeface="Arial" charset="0"/>
                <a:cs typeface="Arial" charset="0"/>
              </a:rPr>
              <a:pPr/>
              <a:t>23</a:t>
            </a:fld>
            <a:endParaRPr lang="en-US">
              <a:latin typeface="Arial" charset="0"/>
              <a:cs typeface="Arial" charset="0"/>
            </a:endParaRPr>
          </a:p>
        </p:txBody>
      </p:sp>
      <p:sp>
        <p:nvSpPr>
          <p:cNvPr id="10243" name="Rectangle 1026"/>
          <p:cNvSpPr>
            <a:spLocks noGrp="1" noChangeArrowheads="1"/>
          </p:cNvSpPr>
          <p:nvPr>
            <p:ph type="title"/>
          </p:nvPr>
        </p:nvSpPr>
        <p:spPr/>
        <p:txBody>
          <a:bodyPr/>
          <a:lstStyle/>
          <a:p>
            <a:pPr eaLnBrk="1" hangingPunct="1"/>
            <a:r>
              <a:rPr lang="en-US"/>
              <a:t>Analog vs. Digital (continued)</a:t>
            </a:r>
          </a:p>
        </p:txBody>
      </p:sp>
      <p:sp>
        <p:nvSpPr>
          <p:cNvPr id="10244" name="Rectangle 1027"/>
          <p:cNvSpPr>
            <a:spLocks noGrp="1" noChangeArrowheads="1"/>
          </p:cNvSpPr>
          <p:nvPr>
            <p:ph type="body" idx="1"/>
          </p:nvPr>
        </p:nvSpPr>
        <p:spPr/>
        <p:txBody>
          <a:bodyPr/>
          <a:lstStyle/>
          <a:p>
            <a:pPr eaLnBrk="1" hangingPunct="1"/>
            <a:r>
              <a:rPr lang="en-US"/>
              <a:t>Digital is a discrete or non-continuous waveform with examples such as computer 1s and 0s</a:t>
            </a:r>
          </a:p>
          <a:p>
            <a:pPr eaLnBrk="1" hangingPunct="1"/>
            <a:r>
              <a:rPr lang="en-US"/>
              <a:t>Noise in digital signal</a:t>
            </a:r>
          </a:p>
          <a:p>
            <a:pPr lvl="1" eaLnBrk="1" hangingPunct="1"/>
            <a:r>
              <a:rPr lang="en-US"/>
              <a:t>You can still discern a high voltage from a low voltage</a:t>
            </a:r>
          </a:p>
          <a:p>
            <a:pPr lvl="1" eaLnBrk="1" hangingPunct="1"/>
            <a:r>
              <a:rPr lang="en-US"/>
              <a:t>Too much noise – you cannot discern a high voltage from a low voltage</a:t>
            </a:r>
          </a:p>
          <a:p>
            <a:pPr lvl="1" eaLnBrk="1" hangingPunct="1"/>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5"/>
          <p:cNvSpPr>
            <a:spLocks noGrp="1"/>
          </p:cNvSpPr>
          <p:nvPr>
            <p:ph type="sldNum" sz="quarter" idx="11"/>
          </p:nvPr>
        </p:nvSpPr>
        <p:spPr>
          <a:noFill/>
        </p:spPr>
        <p:txBody>
          <a:bodyPr/>
          <a:lstStyle/>
          <a:p>
            <a:fld id="{69A9B73C-F429-4F37-A0C9-CFB6FD292093}" type="slidenum">
              <a:rPr lang="en-US" smtClean="0">
                <a:latin typeface="Arial" charset="0"/>
                <a:cs typeface="Arial" charset="0"/>
              </a:rPr>
              <a:pPr/>
              <a:t>24</a:t>
            </a:fld>
            <a:endParaRPr lang="en-US">
              <a:latin typeface="Arial" charset="0"/>
              <a:cs typeface="Arial" charset="0"/>
            </a:endParaRPr>
          </a:p>
        </p:txBody>
      </p:sp>
      <p:pic>
        <p:nvPicPr>
          <p:cNvPr id="11268" name="Picture 8" descr="Fig02-03"/>
          <p:cNvPicPr>
            <a:picLocks noGrp="1" noChangeAspect="1" noChangeArrowheads="1"/>
          </p:cNvPicPr>
          <p:nvPr>
            <p:ph sz="half" idx="2"/>
          </p:nvPr>
        </p:nvPicPr>
        <p:blipFill>
          <a:blip r:embed="rId3" cstate="print"/>
          <a:srcRect/>
          <a:stretch>
            <a:fillRect/>
          </a:stretch>
        </p:blipFill>
        <p:spPr>
          <a:xfrm>
            <a:off x="990600" y="2362200"/>
            <a:ext cx="7162800" cy="2205038"/>
          </a:xfrm>
          <a:noFill/>
        </p:spPr>
      </p:pic>
      <p:sp>
        <p:nvSpPr>
          <p:cNvPr id="11269" name="Rectangle 9"/>
          <p:cNvSpPr>
            <a:spLocks noGrp="1" noChangeArrowheads="1"/>
          </p:cNvSpPr>
          <p:nvPr>
            <p:ph type="title"/>
          </p:nvPr>
        </p:nvSpPr>
        <p:spPr/>
        <p:txBody>
          <a:bodyPr/>
          <a:lstStyle/>
          <a:p>
            <a:pPr eaLnBrk="1" hangingPunct="1"/>
            <a:r>
              <a:rPr lang="en-US"/>
              <a:t>Analog vs. Digital (continued)</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0"/>
          </p:nvPr>
        </p:nvSpPr>
        <p:spPr>
          <a:noFill/>
        </p:spPr>
        <p:txBody>
          <a:bodyPr/>
          <a:lstStyle/>
          <a:p>
            <a:r>
              <a:rPr lang="en-US" dirty="0">
                <a:latin typeface="Arial" charset="0"/>
                <a:cs typeface="Arial" charset="0"/>
              </a:rPr>
              <a:t>Ref </a:t>
            </a:r>
            <a:r>
              <a:rPr lang="en-US" dirty="0" err="1">
                <a:latin typeface="Arial" charset="0"/>
                <a:cs typeface="Arial" charset="0"/>
              </a:rPr>
              <a:t>erence</a:t>
            </a:r>
            <a:r>
              <a:rPr lang="en-US" dirty="0">
                <a:latin typeface="Arial" charset="0"/>
                <a:cs typeface="Arial" charset="0"/>
              </a:rPr>
              <a:t> Data Communications and Computer Networks: A Business User's Approach, Fourth Edition</a:t>
            </a:r>
          </a:p>
        </p:txBody>
      </p:sp>
      <p:sp>
        <p:nvSpPr>
          <p:cNvPr id="12291" name="Slide Number Placeholder 5"/>
          <p:cNvSpPr>
            <a:spLocks noGrp="1"/>
          </p:cNvSpPr>
          <p:nvPr>
            <p:ph type="sldNum" sz="quarter" idx="11"/>
          </p:nvPr>
        </p:nvSpPr>
        <p:spPr>
          <a:noFill/>
        </p:spPr>
        <p:txBody>
          <a:bodyPr/>
          <a:lstStyle/>
          <a:p>
            <a:fld id="{49F5679B-AF30-43F8-B8D9-012B6439B8B6}" type="slidenum">
              <a:rPr lang="en-US" smtClean="0">
                <a:latin typeface="Arial" charset="0"/>
                <a:cs typeface="Arial" charset="0"/>
              </a:rPr>
              <a:pPr/>
              <a:t>25</a:t>
            </a:fld>
            <a:endParaRPr lang="en-US">
              <a:latin typeface="Arial" charset="0"/>
              <a:cs typeface="Arial" charset="0"/>
            </a:endParaRPr>
          </a:p>
        </p:txBody>
      </p:sp>
      <p:pic>
        <p:nvPicPr>
          <p:cNvPr id="12292" name="Picture 1032" descr="Fig02-04"/>
          <p:cNvPicPr>
            <a:picLocks noGrp="1" noChangeAspect="1" noChangeArrowheads="1"/>
          </p:cNvPicPr>
          <p:nvPr>
            <p:ph sz="half" idx="2"/>
          </p:nvPr>
        </p:nvPicPr>
        <p:blipFill>
          <a:blip r:embed="rId3" cstate="print"/>
          <a:srcRect/>
          <a:stretch>
            <a:fillRect/>
          </a:stretch>
        </p:blipFill>
        <p:spPr>
          <a:xfrm>
            <a:off x="1066800" y="2743200"/>
            <a:ext cx="6858000" cy="2124075"/>
          </a:xfrm>
          <a:noFill/>
        </p:spPr>
      </p:pic>
      <p:sp>
        <p:nvSpPr>
          <p:cNvPr id="12293" name="Rectangle 1033"/>
          <p:cNvSpPr>
            <a:spLocks noGrp="1" noChangeArrowheads="1"/>
          </p:cNvSpPr>
          <p:nvPr>
            <p:ph type="title"/>
          </p:nvPr>
        </p:nvSpPr>
        <p:spPr/>
        <p:txBody>
          <a:bodyPr/>
          <a:lstStyle/>
          <a:p>
            <a:pPr eaLnBrk="1" hangingPunct="1"/>
            <a:r>
              <a:rPr lang="en-US"/>
              <a:t>Analog vs. Digital (continued)</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0"/>
          </p:nvPr>
        </p:nvSpPr>
        <p:spPr>
          <a:noFill/>
        </p:spPr>
        <p:txBody>
          <a:bodyPr/>
          <a:lstStyle/>
          <a:p>
            <a:r>
              <a:rPr lang="en-US">
                <a:latin typeface="Arial" charset="0"/>
                <a:cs typeface="Arial" charset="0"/>
              </a:rPr>
              <a:t>Data Communications and Computer Networks: A Business User's Approach, Fourth Edition</a:t>
            </a:r>
          </a:p>
        </p:txBody>
      </p:sp>
      <p:sp>
        <p:nvSpPr>
          <p:cNvPr id="13315" name="Slide Number Placeholder 5"/>
          <p:cNvSpPr>
            <a:spLocks noGrp="1"/>
          </p:cNvSpPr>
          <p:nvPr>
            <p:ph type="sldNum" sz="quarter" idx="11"/>
          </p:nvPr>
        </p:nvSpPr>
        <p:spPr>
          <a:noFill/>
        </p:spPr>
        <p:txBody>
          <a:bodyPr/>
          <a:lstStyle/>
          <a:p>
            <a:fld id="{88153303-BEF6-4C06-AB0B-76433B3FE114}" type="slidenum">
              <a:rPr lang="en-US" smtClean="0">
                <a:latin typeface="Arial" charset="0"/>
                <a:cs typeface="Arial" charset="0"/>
              </a:rPr>
              <a:pPr/>
              <a:t>26</a:t>
            </a:fld>
            <a:endParaRPr lang="en-US">
              <a:latin typeface="Arial" charset="0"/>
              <a:cs typeface="Arial" charset="0"/>
            </a:endParaRPr>
          </a:p>
        </p:txBody>
      </p:sp>
      <p:pic>
        <p:nvPicPr>
          <p:cNvPr id="13316" name="Picture 8" descr="Fig02-05"/>
          <p:cNvPicPr>
            <a:picLocks noGrp="1" noChangeAspect="1" noChangeArrowheads="1"/>
          </p:cNvPicPr>
          <p:nvPr>
            <p:ph sz="half" idx="2"/>
          </p:nvPr>
        </p:nvPicPr>
        <p:blipFill>
          <a:blip r:embed="rId3" cstate="print"/>
          <a:srcRect/>
          <a:stretch>
            <a:fillRect/>
          </a:stretch>
        </p:blipFill>
        <p:spPr>
          <a:xfrm>
            <a:off x="1143000" y="2514600"/>
            <a:ext cx="6858000" cy="2124075"/>
          </a:xfrm>
          <a:noFill/>
        </p:spPr>
      </p:pic>
      <p:sp>
        <p:nvSpPr>
          <p:cNvPr id="13317" name="Rectangle 9"/>
          <p:cNvSpPr>
            <a:spLocks noGrp="1" noChangeArrowheads="1"/>
          </p:cNvSpPr>
          <p:nvPr>
            <p:ph type="title"/>
          </p:nvPr>
        </p:nvSpPr>
        <p:spPr/>
        <p:txBody>
          <a:bodyPr/>
          <a:lstStyle/>
          <a:p>
            <a:pPr eaLnBrk="1" hangingPunct="1"/>
            <a:r>
              <a:rPr lang="en-US"/>
              <a:t>Analog vs. Digital (continued)</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p>
            <a:fld id="{E1621569-1545-4ABF-AF86-A71F45A6B144}" type="slidenum">
              <a:rPr lang="en-US" smtClean="0">
                <a:latin typeface="Arial" charset="0"/>
                <a:cs typeface="Arial" charset="0"/>
              </a:rPr>
              <a:pPr/>
              <a:t>27</a:t>
            </a:fld>
            <a:endParaRPr lang="en-US">
              <a:latin typeface="Arial" charset="0"/>
              <a:cs typeface="Arial" charset="0"/>
            </a:endParaRPr>
          </a:p>
        </p:txBody>
      </p:sp>
      <p:sp>
        <p:nvSpPr>
          <p:cNvPr id="14339" name="Rectangle 1026"/>
          <p:cNvSpPr>
            <a:spLocks noGrp="1" noChangeArrowheads="1"/>
          </p:cNvSpPr>
          <p:nvPr>
            <p:ph type="title"/>
          </p:nvPr>
        </p:nvSpPr>
        <p:spPr/>
        <p:txBody>
          <a:bodyPr/>
          <a:lstStyle/>
          <a:p>
            <a:pPr eaLnBrk="1" hangingPunct="1"/>
            <a:r>
              <a:rPr lang="en-US"/>
              <a:t>Fundamentals of Signals</a:t>
            </a:r>
          </a:p>
        </p:txBody>
      </p:sp>
      <p:sp>
        <p:nvSpPr>
          <p:cNvPr id="14340" name="Rectangle 1027"/>
          <p:cNvSpPr>
            <a:spLocks noGrp="1" noChangeArrowheads="1"/>
          </p:cNvSpPr>
          <p:nvPr>
            <p:ph type="body" idx="1"/>
          </p:nvPr>
        </p:nvSpPr>
        <p:spPr>
          <a:xfrm>
            <a:off x="457200" y="1371600"/>
            <a:ext cx="8178800" cy="5029200"/>
          </a:xfrm>
        </p:spPr>
        <p:txBody>
          <a:bodyPr/>
          <a:lstStyle/>
          <a:p>
            <a:pPr eaLnBrk="1" hangingPunct="1"/>
            <a:r>
              <a:rPr lang="en-US" dirty="0"/>
              <a:t>All signals/ EM waves have three components:</a:t>
            </a:r>
          </a:p>
          <a:p>
            <a:pPr lvl="1" eaLnBrk="1" hangingPunct="1"/>
            <a:r>
              <a:rPr lang="en-US" dirty="0"/>
              <a:t>Amplitude</a:t>
            </a:r>
          </a:p>
          <a:p>
            <a:pPr lvl="1" eaLnBrk="1" hangingPunct="1"/>
            <a:r>
              <a:rPr lang="en-US" dirty="0"/>
              <a:t>Frequency</a:t>
            </a:r>
          </a:p>
          <a:p>
            <a:pPr lvl="1" eaLnBrk="1" hangingPunct="1"/>
            <a:r>
              <a:rPr lang="en-US" dirty="0"/>
              <a:t>Phase</a:t>
            </a:r>
          </a:p>
          <a:p>
            <a:pPr lvl="2" eaLnBrk="1" hangingPunct="1">
              <a:buNone/>
            </a:pPr>
            <a:r>
              <a:rPr lang="en-US" dirty="0"/>
              <a:t> and can be expressed as a sinusoid  or </a:t>
            </a:r>
            <a:r>
              <a:rPr lang="en-US" dirty="0" err="1"/>
              <a:t>cosinoid</a:t>
            </a:r>
            <a:r>
              <a:rPr lang="en-US" dirty="0"/>
              <a:t> of the from S=A </a:t>
            </a:r>
            <a:r>
              <a:rPr lang="en-US" i="1" dirty="0" err="1"/>
              <a:t>cos</a:t>
            </a:r>
            <a:r>
              <a:rPr lang="en-US" dirty="0"/>
              <a:t>(2 </a:t>
            </a:r>
            <a:r>
              <a:rPr lang="en-US" dirty="0">
                <a:sym typeface="Symbol" pitchFamily="18" charset="2"/>
              </a:rPr>
              <a:t>ft +) </a:t>
            </a:r>
          </a:p>
          <a:p>
            <a:pPr lvl="2" eaLnBrk="1" hangingPunct="1">
              <a:buNone/>
            </a:pPr>
            <a:r>
              <a:rPr lang="en-US" dirty="0">
                <a:sym typeface="Symbol" pitchFamily="18" charset="2"/>
              </a:rPr>
              <a:t>And travel in composite form each unique signal is related to the fundamental frequencies</a:t>
            </a:r>
          </a:p>
          <a:p>
            <a:pPr eaLnBrk="1" hangingPunct="1"/>
            <a:r>
              <a:rPr lang="en-US" dirty="0"/>
              <a:t>A - Amplitude</a:t>
            </a:r>
          </a:p>
          <a:p>
            <a:pPr lvl="1" eaLnBrk="1" hangingPunct="1"/>
            <a:r>
              <a:rPr lang="en-US" dirty="0"/>
              <a:t>The height of the wave above or below a given reference point</a:t>
            </a:r>
          </a:p>
          <a:p>
            <a:pPr lvl="2" eaLnBrk="1" hangingPunct="1"/>
            <a:r>
              <a:rPr lang="en-US" dirty="0"/>
              <a:t>S=5 </a:t>
            </a:r>
            <a:r>
              <a:rPr lang="en-US" i="1" dirty="0" err="1"/>
              <a:t>cos</a:t>
            </a:r>
            <a:r>
              <a:rPr lang="en-US" dirty="0"/>
              <a:t>(2 </a:t>
            </a:r>
            <a:r>
              <a:rPr lang="en-US" dirty="0">
                <a:sym typeface="Symbol" pitchFamily="18" charset="2"/>
              </a:rPr>
              <a:t>5t + /4) here 5V is amplitude</a:t>
            </a:r>
            <a:endParaRPr lang="en-US" dirty="0"/>
          </a:p>
          <a:p>
            <a:pPr eaLnBrk="1" hangingPunct="1">
              <a:buFontTx/>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1"/>
          </p:nvPr>
        </p:nvSpPr>
        <p:spPr>
          <a:noFill/>
        </p:spPr>
        <p:txBody>
          <a:bodyPr/>
          <a:lstStyle/>
          <a:p>
            <a:fld id="{43B53D04-A6D3-4250-AEFD-DE7B9393EB9B}" type="slidenum">
              <a:rPr lang="en-US" smtClean="0">
                <a:latin typeface="Arial" charset="0"/>
                <a:cs typeface="Arial" charset="0"/>
              </a:rPr>
              <a:pPr/>
              <a:t>28</a:t>
            </a:fld>
            <a:endParaRPr lang="en-US">
              <a:latin typeface="Arial" charset="0"/>
              <a:cs typeface="Arial" charset="0"/>
            </a:endParaRPr>
          </a:p>
        </p:txBody>
      </p:sp>
      <p:pic>
        <p:nvPicPr>
          <p:cNvPr id="15363" name="Picture 8" descr="Fig02-06"/>
          <p:cNvPicPr>
            <a:picLocks noGrp="1" noChangeAspect="1" noChangeArrowheads="1"/>
          </p:cNvPicPr>
          <p:nvPr>
            <p:ph sz="half" idx="2"/>
          </p:nvPr>
        </p:nvPicPr>
        <p:blipFill>
          <a:blip r:embed="rId3" cstate="print"/>
          <a:srcRect/>
          <a:stretch>
            <a:fillRect/>
          </a:stretch>
        </p:blipFill>
        <p:spPr>
          <a:xfrm>
            <a:off x="990600" y="2286000"/>
            <a:ext cx="7162800" cy="2124075"/>
          </a:xfrm>
          <a:noFill/>
        </p:spPr>
      </p:pic>
      <p:sp>
        <p:nvSpPr>
          <p:cNvPr id="15364" name="Rectangle 9"/>
          <p:cNvSpPr>
            <a:spLocks noGrp="1" noChangeArrowheads="1"/>
          </p:cNvSpPr>
          <p:nvPr>
            <p:ph type="title"/>
          </p:nvPr>
        </p:nvSpPr>
        <p:spPr/>
        <p:txBody>
          <a:bodyPr/>
          <a:lstStyle/>
          <a:p>
            <a:pPr eaLnBrk="1" hangingPunct="1"/>
            <a:r>
              <a:rPr lang="en-US"/>
              <a:t>Fundamentals of Signals (continued)</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p>
            <a:fld id="{D7D44E76-F394-49C1-ABAE-472AB47338BD}" type="slidenum">
              <a:rPr lang="en-US" smtClean="0">
                <a:latin typeface="Arial" charset="0"/>
                <a:cs typeface="Arial" charset="0"/>
              </a:rPr>
              <a:pPr/>
              <a:t>29</a:t>
            </a:fld>
            <a:endParaRPr lang="en-US">
              <a:latin typeface="Arial" charset="0"/>
              <a:cs typeface="Arial" charset="0"/>
            </a:endParaRPr>
          </a:p>
        </p:txBody>
      </p:sp>
      <p:sp>
        <p:nvSpPr>
          <p:cNvPr id="16387" name="Rectangle 2"/>
          <p:cNvSpPr>
            <a:spLocks noGrp="1" noChangeArrowheads="1"/>
          </p:cNvSpPr>
          <p:nvPr>
            <p:ph type="title"/>
          </p:nvPr>
        </p:nvSpPr>
        <p:spPr/>
        <p:txBody>
          <a:bodyPr/>
          <a:lstStyle/>
          <a:p>
            <a:pPr eaLnBrk="1" hangingPunct="1"/>
            <a:r>
              <a:rPr lang="en-US"/>
              <a:t>Fundamentals of Signals (continued)</a:t>
            </a:r>
          </a:p>
        </p:txBody>
      </p:sp>
      <p:sp>
        <p:nvSpPr>
          <p:cNvPr id="16388" name="Rectangle 3"/>
          <p:cNvSpPr>
            <a:spLocks noGrp="1" noChangeArrowheads="1"/>
          </p:cNvSpPr>
          <p:nvPr>
            <p:ph type="body" idx="1"/>
          </p:nvPr>
        </p:nvSpPr>
        <p:spPr>
          <a:xfrm>
            <a:off x="457200" y="1447800"/>
            <a:ext cx="8229600" cy="4525963"/>
          </a:xfrm>
        </p:spPr>
        <p:txBody>
          <a:bodyPr/>
          <a:lstStyle/>
          <a:p>
            <a:pPr eaLnBrk="1" hangingPunct="1">
              <a:lnSpc>
                <a:spcPct val="80000"/>
              </a:lnSpc>
            </a:pPr>
            <a:r>
              <a:rPr lang="en-US" sz="2400"/>
              <a:t>f - Frequency</a:t>
            </a:r>
          </a:p>
          <a:p>
            <a:pPr lvl="1" eaLnBrk="1" hangingPunct="1">
              <a:lnSpc>
                <a:spcPct val="80000"/>
              </a:lnSpc>
            </a:pPr>
            <a:r>
              <a:rPr lang="en-US" sz="2200"/>
              <a:t>The number of times a signal makes a complete cycle within a given time frame; frequency is measured in Hertz (Hz), or cycles per second e.g. S=5</a:t>
            </a:r>
            <a:r>
              <a:rPr lang="en-US" sz="2200" i="1"/>
              <a:t>cos</a:t>
            </a:r>
            <a:r>
              <a:rPr lang="en-US" sz="2200"/>
              <a:t>(2</a:t>
            </a:r>
            <a:r>
              <a:rPr lang="en-US" sz="2200">
                <a:sym typeface="Symbol" pitchFamily="18" charset="2"/>
              </a:rPr>
              <a:t>5t) here f=5Hz</a:t>
            </a:r>
          </a:p>
          <a:p>
            <a:pPr lvl="1" eaLnBrk="1" hangingPunct="1">
              <a:lnSpc>
                <a:spcPct val="80000"/>
              </a:lnSpc>
            </a:pPr>
            <a:r>
              <a:rPr lang="en-US" sz="2200"/>
              <a:t>Spectrum – Range of frequencies that a signal spans from minimum to maximum e.g. S=S</a:t>
            </a:r>
            <a:r>
              <a:rPr lang="en-US" sz="2200" baseline="-25000"/>
              <a:t>1</a:t>
            </a:r>
            <a:r>
              <a:rPr lang="en-US" sz="2200"/>
              <a:t>+S</a:t>
            </a:r>
            <a:r>
              <a:rPr lang="en-US" sz="2200" baseline="-25000"/>
              <a:t>2</a:t>
            </a:r>
            <a:r>
              <a:rPr lang="en-US" sz="2200"/>
              <a:t> where S</a:t>
            </a:r>
            <a:r>
              <a:rPr lang="en-US" sz="2200" baseline="-25000"/>
              <a:t>1</a:t>
            </a:r>
            <a:r>
              <a:rPr lang="en-US" sz="2200"/>
              <a:t>=</a:t>
            </a:r>
            <a:r>
              <a:rPr lang="en-US" sz="2200" i="1"/>
              <a:t>cos</a:t>
            </a:r>
            <a:r>
              <a:rPr lang="en-US" sz="2200"/>
              <a:t>(2</a:t>
            </a:r>
            <a:r>
              <a:rPr lang="en-US" sz="2200">
                <a:sym typeface="Symbol" pitchFamily="18" charset="2"/>
              </a:rPr>
              <a:t>5t) and </a:t>
            </a:r>
            <a:r>
              <a:rPr lang="en-US" sz="2200"/>
              <a:t>S</a:t>
            </a:r>
            <a:r>
              <a:rPr lang="en-US" sz="2200" baseline="-25000"/>
              <a:t>2</a:t>
            </a:r>
            <a:r>
              <a:rPr lang="en-US" sz="2200"/>
              <a:t>=</a:t>
            </a:r>
            <a:r>
              <a:rPr lang="en-US" sz="2200" i="1"/>
              <a:t>cos</a:t>
            </a:r>
            <a:r>
              <a:rPr lang="en-US" sz="2200"/>
              <a:t>(2</a:t>
            </a:r>
            <a:r>
              <a:rPr lang="en-US" sz="2200">
                <a:sym typeface="Symbol" pitchFamily="18" charset="2"/>
              </a:rPr>
              <a:t>7t). Here spectrum SP={5Hz,7Hz}.  </a:t>
            </a:r>
          </a:p>
          <a:p>
            <a:pPr lvl="1" eaLnBrk="1" hangingPunct="1">
              <a:lnSpc>
                <a:spcPct val="80000"/>
              </a:lnSpc>
            </a:pPr>
            <a:r>
              <a:rPr lang="en-US" sz="2200"/>
              <a:t>Bandwidth – Absolute value of the difference between the lowest and highest frequencies of a signal. In the above example bandwidth is BW=2Hz.</a:t>
            </a:r>
          </a:p>
          <a:p>
            <a:pPr lvl="1" eaLnBrk="1" hangingPunct="1">
              <a:lnSpc>
                <a:spcPct val="80000"/>
              </a:lnSpc>
            </a:pPr>
            <a:r>
              <a:rPr lang="en-US" sz="2200"/>
              <a:t>Consider an average voice</a:t>
            </a:r>
          </a:p>
          <a:p>
            <a:pPr lvl="2" eaLnBrk="1" hangingPunct="1">
              <a:lnSpc>
                <a:spcPct val="80000"/>
              </a:lnSpc>
            </a:pPr>
            <a:r>
              <a:rPr lang="en-US" sz="2000"/>
              <a:t>The average voice has a frequency range of roughly 300 Hz to 3100 Hz</a:t>
            </a:r>
          </a:p>
          <a:p>
            <a:pPr lvl="2" eaLnBrk="1" hangingPunct="1">
              <a:lnSpc>
                <a:spcPct val="80000"/>
              </a:lnSpc>
            </a:pPr>
            <a:r>
              <a:rPr lang="en-US" sz="2000"/>
              <a:t>The spectrum would be 300 – 3100 Hz</a:t>
            </a:r>
          </a:p>
          <a:p>
            <a:pPr lvl="2" eaLnBrk="1" hangingPunct="1">
              <a:lnSpc>
                <a:spcPct val="80000"/>
              </a:lnSpc>
            </a:pPr>
            <a:r>
              <a:rPr lang="en-US" sz="2000"/>
              <a:t>The bandwidth would be 2800 Hz</a:t>
            </a:r>
          </a:p>
          <a:p>
            <a:pPr lvl="2" eaLnBrk="1" hangingPunct="1">
              <a:lnSpc>
                <a:spcPct val="80000"/>
              </a:lnSpc>
            </a:pP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a:t>What is data communication?</a:t>
            </a:r>
          </a:p>
        </p:txBody>
      </p:sp>
      <p:sp>
        <p:nvSpPr>
          <p:cNvPr id="2051" name="Rectangle 3"/>
          <p:cNvSpPr>
            <a:spLocks noGrp="1" noChangeArrowheads="1"/>
          </p:cNvSpPr>
          <p:nvPr>
            <p:ph type="body" idx="1"/>
          </p:nvPr>
        </p:nvSpPr>
        <p:spPr/>
        <p:txBody>
          <a:bodyPr/>
          <a:lstStyle/>
          <a:p>
            <a:pPr>
              <a:lnSpc>
                <a:spcPct val="90000"/>
              </a:lnSpc>
            </a:pPr>
            <a:r>
              <a:rPr lang="en-US" sz="2800" dirty="0"/>
              <a:t>Not to be confused with </a:t>
            </a:r>
            <a:r>
              <a:rPr lang="en-US" sz="2800" dirty="0">
                <a:solidFill>
                  <a:srgbClr val="FF0000"/>
                </a:solidFill>
              </a:rPr>
              <a:t>telecommunication</a:t>
            </a:r>
            <a:r>
              <a:rPr lang="en-US" sz="2800" dirty="0"/>
              <a:t> which is—</a:t>
            </a:r>
          </a:p>
          <a:p>
            <a:pPr lvl="1">
              <a:lnSpc>
                <a:spcPct val="90000"/>
              </a:lnSpc>
            </a:pPr>
            <a:r>
              <a:rPr lang="en-US" sz="2400" dirty="0"/>
              <a:t>Any process that permits the passage from a sender to one or more receivers of information of any nature, delivered in any easy to use form by any electromagnetic system.</a:t>
            </a:r>
          </a:p>
          <a:p>
            <a:pPr>
              <a:lnSpc>
                <a:spcPct val="90000"/>
              </a:lnSpc>
            </a:pPr>
            <a:r>
              <a:rPr lang="en-US" sz="2800" dirty="0"/>
              <a:t>Data communication-</a:t>
            </a:r>
          </a:p>
          <a:p>
            <a:pPr lvl="1">
              <a:lnSpc>
                <a:spcPct val="90000"/>
              </a:lnSpc>
            </a:pPr>
            <a:r>
              <a:rPr lang="en-US" sz="2400" dirty="0"/>
              <a:t>Defined as a subset of telecommunication involving the transmission of data to and from computers and components of computer systems.</a:t>
            </a:r>
          </a:p>
          <a:p>
            <a:pPr lvl="2">
              <a:lnSpc>
                <a:spcPct val="90000"/>
              </a:lnSpc>
            </a:pPr>
            <a:r>
              <a:rPr lang="en-US" sz="2000" dirty="0"/>
              <a:t>More specifically data communication is transmitted via mediums such as wires, coaxial cables, fiber optics, or radiated electromagnetic waves such as broadcast radio, infrared light, microwaves, and satellites.</a:t>
            </a:r>
          </a:p>
          <a:p>
            <a:pPr lvl="2">
              <a:lnSpc>
                <a:spcPct val="90000"/>
              </a:lnSpc>
              <a:buFontTx/>
              <a:buNone/>
            </a:pPr>
            <a:endParaRPr 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1"/>
          </p:nvPr>
        </p:nvSpPr>
        <p:spPr>
          <a:noFill/>
        </p:spPr>
        <p:txBody>
          <a:bodyPr/>
          <a:lstStyle/>
          <a:p>
            <a:fld id="{80D44091-E6B6-4ACC-B041-E32F192AB663}" type="slidenum">
              <a:rPr lang="en-US" smtClean="0">
                <a:latin typeface="Arial" charset="0"/>
                <a:cs typeface="Arial" charset="0"/>
              </a:rPr>
              <a:pPr/>
              <a:t>30</a:t>
            </a:fld>
            <a:endParaRPr lang="en-US">
              <a:latin typeface="Arial" charset="0"/>
              <a:cs typeface="Arial" charset="0"/>
            </a:endParaRPr>
          </a:p>
        </p:txBody>
      </p:sp>
      <p:pic>
        <p:nvPicPr>
          <p:cNvPr id="17411" name="Picture 9" descr="Fig02-07"/>
          <p:cNvPicPr>
            <a:picLocks noGrp="1" noChangeAspect="1" noChangeArrowheads="1"/>
          </p:cNvPicPr>
          <p:nvPr>
            <p:ph/>
          </p:nvPr>
        </p:nvPicPr>
        <p:blipFill>
          <a:blip r:embed="rId3" cstate="print"/>
          <a:srcRect/>
          <a:stretch>
            <a:fillRect/>
          </a:stretch>
        </p:blipFill>
        <p:spPr>
          <a:xfrm>
            <a:off x="762000" y="1371600"/>
            <a:ext cx="7543800" cy="4618038"/>
          </a:xfrm>
          <a:noFill/>
        </p:spPr>
      </p:pic>
      <p:sp>
        <p:nvSpPr>
          <p:cNvPr id="17412" name="Rectangle 11"/>
          <p:cNvSpPr>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3200">
                <a:solidFill>
                  <a:schemeClr val="tx2"/>
                </a:solidFill>
              </a:rPr>
              <a:t>Fundamentals of Signals (continued)</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p>
            <a:fld id="{34D98B17-FB0F-4184-828C-868B3AD776D8}" type="slidenum">
              <a:rPr lang="en-US" smtClean="0">
                <a:latin typeface="Arial" charset="0"/>
                <a:cs typeface="Arial" charset="0"/>
              </a:rPr>
              <a:pPr/>
              <a:t>31</a:t>
            </a:fld>
            <a:endParaRPr lang="en-US">
              <a:latin typeface="Arial" charset="0"/>
              <a:cs typeface="Arial" charset="0"/>
            </a:endParaRPr>
          </a:p>
        </p:txBody>
      </p:sp>
      <p:sp>
        <p:nvSpPr>
          <p:cNvPr id="18435" name="Rectangle 2"/>
          <p:cNvSpPr>
            <a:spLocks noGrp="1" noChangeArrowheads="1"/>
          </p:cNvSpPr>
          <p:nvPr>
            <p:ph type="title"/>
          </p:nvPr>
        </p:nvSpPr>
        <p:spPr/>
        <p:txBody>
          <a:bodyPr/>
          <a:lstStyle/>
          <a:p>
            <a:pPr eaLnBrk="1" hangingPunct="1"/>
            <a:r>
              <a:rPr lang="en-US"/>
              <a:t>Fundamentals of Signals (continued)</a:t>
            </a:r>
          </a:p>
        </p:txBody>
      </p:sp>
      <p:sp>
        <p:nvSpPr>
          <p:cNvPr id="18436" name="Rectangle 3"/>
          <p:cNvSpPr>
            <a:spLocks noGrp="1" noChangeArrowheads="1"/>
          </p:cNvSpPr>
          <p:nvPr>
            <p:ph type="body" idx="1"/>
          </p:nvPr>
        </p:nvSpPr>
        <p:spPr/>
        <p:txBody>
          <a:bodyPr/>
          <a:lstStyle/>
          <a:p>
            <a:pPr eaLnBrk="1" hangingPunct="1"/>
            <a:r>
              <a:rPr lang="en-US">
                <a:sym typeface="Symbol" pitchFamily="18" charset="2"/>
              </a:rPr>
              <a:t> - </a:t>
            </a:r>
            <a:r>
              <a:rPr lang="en-US"/>
              <a:t>Phase</a:t>
            </a:r>
          </a:p>
          <a:p>
            <a:pPr lvl="1" eaLnBrk="1" hangingPunct="1"/>
            <a:r>
              <a:rPr lang="en-US"/>
              <a:t>The position of the waveform relative to a given moment of time or relative to time zero, e.g. S</a:t>
            </a:r>
            <a:r>
              <a:rPr lang="en-US" baseline="-25000"/>
              <a:t>1</a:t>
            </a:r>
            <a:r>
              <a:rPr lang="en-US"/>
              <a:t>=cos(2</a:t>
            </a:r>
            <a:r>
              <a:rPr lang="en-US">
                <a:sym typeface="Symbol" pitchFamily="18" charset="2"/>
              </a:rPr>
              <a:t>5t) and</a:t>
            </a:r>
            <a:r>
              <a:rPr lang="en-US"/>
              <a:t> S</a:t>
            </a:r>
            <a:r>
              <a:rPr lang="en-US" baseline="-25000"/>
              <a:t>2</a:t>
            </a:r>
            <a:r>
              <a:rPr lang="en-US"/>
              <a:t>=cos(2</a:t>
            </a:r>
            <a:r>
              <a:rPr lang="en-US">
                <a:sym typeface="Symbol" pitchFamily="18" charset="2"/>
              </a:rPr>
              <a:t>5t + /2). Here S</a:t>
            </a:r>
            <a:r>
              <a:rPr lang="en-US" baseline="-25000">
                <a:sym typeface="Symbol" pitchFamily="18" charset="2"/>
              </a:rPr>
              <a:t>1 </a:t>
            </a:r>
            <a:r>
              <a:rPr lang="en-US">
                <a:sym typeface="Symbol" pitchFamily="18" charset="2"/>
              </a:rPr>
              <a:t>has phase =0 and S</a:t>
            </a:r>
            <a:r>
              <a:rPr lang="en-US" baseline="-25000">
                <a:sym typeface="Symbol" pitchFamily="18" charset="2"/>
              </a:rPr>
              <a:t>2 </a:t>
            </a:r>
            <a:r>
              <a:rPr lang="en-US">
                <a:sym typeface="Symbol" pitchFamily="18" charset="2"/>
              </a:rPr>
              <a:t>has phase = /2.</a:t>
            </a:r>
          </a:p>
          <a:p>
            <a:pPr lvl="1" eaLnBrk="1" hangingPunct="1"/>
            <a:r>
              <a:rPr lang="en-US">
                <a:sym typeface="Symbol" pitchFamily="18" charset="2"/>
              </a:rPr>
              <a:t> </a:t>
            </a:r>
            <a:r>
              <a:rPr lang="en-US"/>
              <a:t>A change in phase can be any number of angles between 0 and 360 degrees</a:t>
            </a:r>
          </a:p>
          <a:p>
            <a:pPr lvl="1" eaLnBrk="1" hangingPunct="1"/>
            <a:r>
              <a:rPr lang="en-US"/>
              <a:t>Phase changes often occur on common angles, such as </a:t>
            </a:r>
            <a:r>
              <a:rPr lang="en-US">
                <a:sym typeface="Symbol" pitchFamily="18" charset="2"/>
              </a:rPr>
              <a:t>/4=</a:t>
            </a:r>
            <a:r>
              <a:rPr lang="en-US"/>
              <a:t>45, </a:t>
            </a:r>
            <a:r>
              <a:rPr lang="en-US">
                <a:sym typeface="Symbol" pitchFamily="18" charset="2"/>
              </a:rPr>
              <a:t>/2=</a:t>
            </a:r>
            <a:r>
              <a:rPr lang="en-US"/>
              <a:t>90, 3</a:t>
            </a:r>
            <a:r>
              <a:rPr lang="en-US">
                <a:sym typeface="Symbol" pitchFamily="18" charset="2"/>
              </a:rPr>
              <a:t>/4</a:t>
            </a:r>
            <a:r>
              <a:rPr lang="en-US"/>
              <a:t>=135, etc.</a:t>
            </a:r>
          </a:p>
          <a:p>
            <a:pPr eaLnBrk="1" hangingPunct="1"/>
            <a:endParaRPr lang="en-US"/>
          </a:p>
          <a:p>
            <a:pPr eaLnBrk="1" hangingPunct="1"/>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1"/>
          </p:nvPr>
        </p:nvSpPr>
        <p:spPr>
          <a:noFill/>
        </p:spPr>
        <p:txBody>
          <a:bodyPr/>
          <a:lstStyle/>
          <a:p>
            <a:fld id="{923D714E-DEDA-4296-908B-2761CBF1F983}" type="slidenum">
              <a:rPr lang="en-US" smtClean="0">
                <a:latin typeface="Arial" charset="0"/>
                <a:cs typeface="Arial" charset="0"/>
              </a:rPr>
              <a:pPr/>
              <a:t>32</a:t>
            </a:fld>
            <a:endParaRPr lang="en-US">
              <a:latin typeface="Arial" charset="0"/>
              <a:cs typeface="Arial" charset="0"/>
            </a:endParaRPr>
          </a:p>
        </p:txBody>
      </p:sp>
      <p:pic>
        <p:nvPicPr>
          <p:cNvPr id="19459" name="Picture 9" descr="Fig02-08"/>
          <p:cNvPicPr>
            <a:picLocks noGrp="1" noChangeAspect="1" noChangeArrowheads="1"/>
          </p:cNvPicPr>
          <p:nvPr>
            <p:ph/>
          </p:nvPr>
        </p:nvPicPr>
        <p:blipFill>
          <a:blip r:embed="rId3" cstate="print"/>
          <a:srcRect/>
          <a:stretch>
            <a:fillRect/>
          </a:stretch>
        </p:blipFill>
        <p:spPr>
          <a:xfrm>
            <a:off x="838200" y="1382713"/>
            <a:ext cx="7391400" cy="4713287"/>
          </a:xfrm>
          <a:noFill/>
        </p:spPr>
      </p:pic>
      <p:sp>
        <p:nvSpPr>
          <p:cNvPr id="19460" name="Rectangle 10"/>
          <p:cNvSpPr>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3200">
                <a:solidFill>
                  <a:schemeClr val="tx2"/>
                </a:solidFill>
              </a:rPr>
              <a:t>Fundamentals of Signals (continued)</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pPr>
              <a:buNone/>
            </a:pPr>
            <a:r>
              <a:rPr lang="en-US" dirty="0"/>
              <a:t>Assignment 1</a:t>
            </a:r>
          </a:p>
          <a:p>
            <a:pPr>
              <a:buNone/>
            </a:pPr>
            <a:endParaRPr lang="en-US" dirty="0"/>
          </a:p>
          <a:p>
            <a:pPr>
              <a:buNone/>
            </a:pPr>
            <a:endParaRPr lang="en-US" dirty="0"/>
          </a:p>
          <a:p>
            <a:pPr>
              <a:buNone/>
            </a:pPr>
            <a:r>
              <a:rPr lang="en-US" dirty="0"/>
              <a:t>Show using an elaborate example how you can determine the phase difference of any two signal</a:t>
            </a:r>
          </a:p>
          <a:p>
            <a:pPr>
              <a:buNone/>
            </a:pPr>
            <a:r>
              <a:rPr lang="en-US" dirty="0"/>
              <a:t>( Due today 17</a:t>
            </a:r>
            <a:r>
              <a:rPr lang="en-US" baseline="30000" dirty="0"/>
              <a:t>th</a:t>
            </a:r>
            <a:r>
              <a:rPr lang="en-US" dirty="0"/>
              <a:t> Sep 2015 at 11.59 PM) by email. Ps indicate: BCT 2305 Assignment 1 + </a:t>
            </a:r>
            <a:r>
              <a:rPr lang="en-US" dirty="0" err="1"/>
              <a:t>regno</a:t>
            </a:r>
            <a:r>
              <a:rPr lang="en-US" dirty="0"/>
              <a:t> on the subject line)</a:t>
            </a:r>
          </a:p>
          <a:p>
            <a:pPr>
              <a:buNone/>
            </a:pPr>
            <a:endParaRPr lang="en-US" dirty="0"/>
          </a:p>
          <a:p>
            <a:pPr>
              <a:buNone/>
            </a:pPr>
            <a:endParaRPr lang="en-US" dirty="0"/>
          </a:p>
          <a:p>
            <a:endParaRPr lang="en-US" dirty="0"/>
          </a:p>
          <a:p>
            <a:endParaRPr lang="en-US" dirty="0"/>
          </a:p>
          <a:p>
            <a:endParaRPr lang="en-US" dirty="0"/>
          </a:p>
        </p:txBody>
      </p:sp>
      <p:sp>
        <p:nvSpPr>
          <p:cNvPr id="3" name="Slide Number Placeholder 2"/>
          <p:cNvSpPr>
            <a:spLocks noGrp="1"/>
          </p:cNvSpPr>
          <p:nvPr>
            <p:ph type="sldNum" sz="quarter" idx="11"/>
          </p:nvPr>
        </p:nvSpPr>
        <p:spPr/>
        <p:txBody>
          <a:bodyPr/>
          <a:lstStyle/>
          <a:p>
            <a:pPr>
              <a:defRPr/>
            </a:pPr>
            <a:fld id="{459925DE-E5CC-43D6-9964-7295FEF3D1F5}"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p>
            <a:fld id="{44E9B669-39A3-4F6F-B9BD-649AD06459EA}" type="slidenum">
              <a:rPr lang="en-US" smtClean="0">
                <a:latin typeface="Arial" charset="0"/>
                <a:cs typeface="Arial" charset="0"/>
              </a:rPr>
              <a:pPr/>
              <a:t>34</a:t>
            </a:fld>
            <a:endParaRPr lang="en-US">
              <a:latin typeface="Arial" charset="0"/>
              <a:cs typeface="Arial" charset="0"/>
            </a:endParaRPr>
          </a:p>
        </p:txBody>
      </p:sp>
      <p:sp>
        <p:nvSpPr>
          <p:cNvPr id="33795" name="Rectangle 2"/>
          <p:cNvSpPr>
            <a:spLocks noGrp="1" noChangeArrowheads="1"/>
          </p:cNvSpPr>
          <p:nvPr>
            <p:ph type="title"/>
          </p:nvPr>
        </p:nvSpPr>
        <p:spPr/>
        <p:txBody>
          <a:bodyPr/>
          <a:lstStyle/>
          <a:p>
            <a:pPr eaLnBrk="1" hangingPunct="1"/>
            <a:r>
              <a:rPr lang="en-US"/>
              <a:t>Data Codes</a:t>
            </a:r>
          </a:p>
        </p:txBody>
      </p:sp>
      <p:sp>
        <p:nvSpPr>
          <p:cNvPr id="33796" name="Rectangle 3"/>
          <p:cNvSpPr>
            <a:spLocks noGrp="1" noChangeArrowheads="1"/>
          </p:cNvSpPr>
          <p:nvPr>
            <p:ph type="body" idx="1"/>
          </p:nvPr>
        </p:nvSpPr>
        <p:spPr/>
        <p:txBody>
          <a:bodyPr/>
          <a:lstStyle/>
          <a:p>
            <a:pPr eaLnBrk="1" hangingPunct="1"/>
            <a:r>
              <a:rPr lang="en-US"/>
              <a:t>The set of all textual characters or symbols and their corresponding binary patterns is called a data code</a:t>
            </a:r>
          </a:p>
          <a:p>
            <a:pPr eaLnBrk="1" hangingPunct="1"/>
            <a:r>
              <a:rPr lang="en-US"/>
              <a:t>There are three common data code sets:</a:t>
            </a:r>
          </a:p>
          <a:p>
            <a:pPr lvl="1" eaLnBrk="1" hangingPunct="1"/>
            <a:r>
              <a:rPr lang="en-US"/>
              <a:t>EBCDIC</a:t>
            </a:r>
          </a:p>
          <a:p>
            <a:pPr lvl="1" eaLnBrk="1" hangingPunct="1"/>
            <a:r>
              <a:rPr lang="en-US"/>
              <a:t>ASCII</a:t>
            </a:r>
          </a:p>
          <a:p>
            <a:pPr lvl="1" eaLnBrk="1" hangingPunct="1"/>
            <a:r>
              <a:rPr lang="en-US"/>
              <a:t>Unicode</a:t>
            </a:r>
          </a:p>
          <a:p>
            <a:pPr eaLnBrk="1" hangingPunct="1"/>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p>
            <a:fld id="{CF279277-48BC-4CDF-8160-678C862C69DE}" type="slidenum">
              <a:rPr lang="en-US" smtClean="0">
                <a:latin typeface="Arial" charset="0"/>
                <a:cs typeface="Arial" charset="0"/>
              </a:rPr>
              <a:pPr/>
              <a:t>35</a:t>
            </a:fld>
            <a:endParaRPr lang="en-US">
              <a:latin typeface="Arial" charset="0"/>
              <a:cs typeface="Arial" charset="0"/>
            </a:endParaRPr>
          </a:p>
        </p:txBody>
      </p:sp>
      <p:sp>
        <p:nvSpPr>
          <p:cNvPr id="34819" name="Rectangle 2"/>
          <p:cNvSpPr>
            <a:spLocks noGrp="1" noChangeArrowheads="1"/>
          </p:cNvSpPr>
          <p:nvPr>
            <p:ph type="title"/>
          </p:nvPr>
        </p:nvSpPr>
        <p:spPr/>
        <p:txBody>
          <a:bodyPr/>
          <a:lstStyle/>
          <a:p>
            <a:pPr eaLnBrk="1" hangingPunct="1"/>
            <a:r>
              <a:rPr lang="en-US"/>
              <a:t>Unicode</a:t>
            </a:r>
          </a:p>
        </p:txBody>
      </p:sp>
      <p:sp>
        <p:nvSpPr>
          <p:cNvPr id="34820" name="Rectangle 3"/>
          <p:cNvSpPr>
            <a:spLocks noGrp="1" noChangeArrowheads="1"/>
          </p:cNvSpPr>
          <p:nvPr>
            <p:ph type="body" idx="1"/>
          </p:nvPr>
        </p:nvSpPr>
        <p:spPr/>
        <p:txBody>
          <a:bodyPr/>
          <a:lstStyle/>
          <a:p>
            <a:pPr eaLnBrk="1" hangingPunct="1"/>
            <a:r>
              <a:rPr lang="en-US"/>
              <a:t>Each character is 16 bits</a:t>
            </a:r>
          </a:p>
          <a:p>
            <a:pPr eaLnBrk="1" hangingPunct="1"/>
            <a:r>
              <a:rPr lang="en-US"/>
              <a:t>A large number of languages / character sets</a:t>
            </a:r>
          </a:p>
          <a:p>
            <a:pPr eaLnBrk="1" hangingPunct="1"/>
            <a:r>
              <a:rPr lang="en-US"/>
              <a:t>For example:</a:t>
            </a:r>
          </a:p>
          <a:p>
            <a:pPr lvl="1" eaLnBrk="1" hangingPunct="1"/>
            <a:r>
              <a:rPr lang="en-US"/>
              <a:t>T equals 0000 0000 0101 0100</a:t>
            </a:r>
          </a:p>
          <a:p>
            <a:pPr lvl="1" eaLnBrk="1" hangingPunct="1"/>
            <a:r>
              <a:rPr lang="en-US"/>
              <a:t>r equals  0000 0000 0111 0010</a:t>
            </a:r>
          </a:p>
          <a:p>
            <a:pPr lvl="1" eaLnBrk="1" hangingPunct="1"/>
            <a:r>
              <a:rPr lang="en-US"/>
              <a:t>a equals  0000 0000 0110 0001</a:t>
            </a:r>
          </a:p>
          <a:p>
            <a:pPr eaLnBrk="1" hangingPunct="1"/>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C5A5FE5-6343-4A6E-BF5E-043E9370DE38}" type="slidenum">
              <a:rPr lang="en-GB"/>
              <a:pPr/>
              <a:t>36</a:t>
            </a:fld>
            <a:endParaRPr lang="en-GB"/>
          </a:p>
        </p:txBody>
      </p:sp>
      <p:sp>
        <p:nvSpPr>
          <p:cNvPr id="57346" name="Rectangle 2"/>
          <p:cNvSpPr>
            <a:spLocks noGrp="1" noChangeArrowheads="1"/>
          </p:cNvSpPr>
          <p:nvPr>
            <p:ph type="title"/>
          </p:nvPr>
        </p:nvSpPr>
        <p:spPr/>
        <p:txBody>
          <a:bodyPr/>
          <a:lstStyle/>
          <a:p>
            <a:r>
              <a:rPr lang="en-US" altLang="zh-TW">
                <a:ea typeface="新細明體" pitchFamily="18" charset="-120"/>
              </a:rPr>
              <a:t>Analogue &amp; Digital Signals</a:t>
            </a:r>
          </a:p>
        </p:txBody>
      </p:sp>
      <p:pic>
        <p:nvPicPr>
          <p:cNvPr id="57349" name="Picture 5"/>
          <p:cNvPicPr>
            <a:picLocks noChangeAspect="1" noChangeArrowheads="1"/>
          </p:cNvPicPr>
          <p:nvPr/>
        </p:nvPicPr>
        <p:blipFill>
          <a:blip r:embed="rId2" cstate="print"/>
          <a:srcRect b="10919"/>
          <a:stretch>
            <a:fillRect/>
          </a:stretch>
        </p:blipFill>
        <p:spPr bwMode="auto">
          <a:xfrm>
            <a:off x="762000" y="1462088"/>
            <a:ext cx="7467600" cy="5395912"/>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206E9B9-7916-4C65-88B6-E29493BA19B1}" type="slidenum">
              <a:rPr lang="en-GB"/>
              <a:pPr/>
              <a:t>37</a:t>
            </a:fld>
            <a:endParaRPr lang="en-GB"/>
          </a:p>
        </p:txBody>
      </p:sp>
      <p:sp>
        <p:nvSpPr>
          <p:cNvPr id="58370" name="Rectangle 2"/>
          <p:cNvSpPr>
            <a:spLocks noGrp="1" noChangeArrowheads="1"/>
          </p:cNvSpPr>
          <p:nvPr>
            <p:ph type="title"/>
          </p:nvPr>
        </p:nvSpPr>
        <p:spPr/>
        <p:txBody>
          <a:bodyPr/>
          <a:lstStyle/>
          <a:p>
            <a:r>
              <a:rPr lang="en-US" altLang="zh-TW">
                <a:ea typeface="新細明體" pitchFamily="18" charset="-120"/>
              </a:rPr>
              <a:t>Periodic</a:t>
            </a:r>
            <a:br>
              <a:rPr lang="en-US" altLang="zh-TW">
                <a:ea typeface="新細明體" pitchFamily="18" charset="-120"/>
              </a:rPr>
            </a:br>
            <a:r>
              <a:rPr lang="en-US" altLang="zh-TW">
                <a:ea typeface="新細明體" pitchFamily="18" charset="-120"/>
              </a:rPr>
              <a:t>Signals</a:t>
            </a:r>
          </a:p>
        </p:txBody>
      </p:sp>
      <p:pic>
        <p:nvPicPr>
          <p:cNvPr id="58372" name="Picture 4"/>
          <p:cNvPicPr>
            <a:picLocks noChangeAspect="1" noChangeArrowheads="1"/>
          </p:cNvPicPr>
          <p:nvPr/>
        </p:nvPicPr>
        <p:blipFill>
          <a:blip r:embed="rId2" cstate="print"/>
          <a:srcRect b="9663"/>
          <a:stretch>
            <a:fillRect/>
          </a:stretch>
        </p:blipFill>
        <p:spPr bwMode="auto">
          <a:xfrm>
            <a:off x="3763963" y="0"/>
            <a:ext cx="5380037" cy="6858000"/>
          </a:xfrm>
          <a:prstGeom prst="rect">
            <a:avLst/>
          </a:prstGeom>
          <a:noFill/>
          <a:ln w="9525">
            <a:noFill/>
            <a:miter lim="800000"/>
            <a:headEnd/>
            <a:tailEnd/>
          </a:ln>
          <a:effectLst/>
        </p:spPr>
      </p:pic>
      <p:sp>
        <p:nvSpPr>
          <p:cNvPr id="58373" name="Rectangle 5"/>
          <p:cNvSpPr>
            <a:spLocks noGrp="1" noChangeArrowheads="1"/>
          </p:cNvSpPr>
          <p:nvPr>
            <p:ph type="body" idx="1"/>
          </p:nvPr>
        </p:nvSpPr>
        <p:spPr>
          <a:xfrm>
            <a:off x="76200" y="1524000"/>
            <a:ext cx="3886200" cy="4419600"/>
          </a:xfrm>
          <a:noFill/>
          <a:ln/>
        </p:spPr>
        <p:txBody>
          <a:bodyPr/>
          <a:lstStyle/>
          <a:p>
            <a:pPr>
              <a:lnSpc>
                <a:spcPct val="80000"/>
              </a:lnSpc>
              <a:buFontTx/>
              <a:buNone/>
            </a:pPr>
            <a:r>
              <a:rPr lang="en-US" altLang="zh-CN" sz="1400">
                <a:latin typeface="Times New Roman" charset="0"/>
                <a:ea typeface="宋体" charset="-122"/>
              </a:rPr>
              <a:t>Concept of </a:t>
            </a:r>
            <a:r>
              <a:rPr lang="en-US" altLang="zh-CN" sz="1400" b="1">
                <a:solidFill>
                  <a:srgbClr val="FF0000"/>
                </a:solidFill>
                <a:latin typeface="Times New Roman" charset="0"/>
                <a:ea typeface="宋体" charset="-122"/>
              </a:rPr>
              <a:t>p</a:t>
            </a:r>
            <a:r>
              <a:rPr lang="en-US" altLang="zh-TW" sz="1400" b="1">
                <a:solidFill>
                  <a:srgbClr val="FF0000"/>
                </a:solidFill>
                <a:latin typeface="Times New Roman" charset="0"/>
                <a:ea typeface="新細明體" pitchFamily="18" charset="-120"/>
              </a:rPr>
              <a:t>eriodic signal</a:t>
            </a:r>
          </a:p>
          <a:p>
            <a:pPr>
              <a:lnSpc>
                <a:spcPct val="80000"/>
              </a:lnSpc>
            </a:pPr>
            <a:r>
              <a:rPr lang="en-US" altLang="zh-TW" sz="1600">
                <a:latin typeface="Times New Roman" charset="0"/>
                <a:ea typeface="新細明體" pitchFamily="18" charset="-120"/>
              </a:rPr>
              <a:t>The same signal pattern repeats over time.</a:t>
            </a:r>
          </a:p>
          <a:p>
            <a:pPr>
              <a:lnSpc>
                <a:spcPct val="80000"/>
              </a:lnSpc>
            </a:pPr>
            <a:r>
              <a:rPr lang="en-US" altLang="zh-TW" sz="1600">
                <a:latin typeface="Times New Roman" charset="0"/>
                <a:ea typeface="新細明體" pitchFamily="18" charset="-120"/>
              </a:rPr>
              <a:t>Otherwise, a signal is </a:t>
            </a:r>
            <a:r>
              <a:rPr lang="en-US" altLang="zh-TW" sz="1600">
                <a:solidFill>
                  <a:srgbClr val="FF0000"/>
                </a:solidFill>
                <a:latin typeface="Times New Roman" charset="0"/>
                <a:ea typeface="新細明體" pitchFamily="18" charset="-120"/>
              </a:rPr>
              <a:t>aperiodic</a:t>
            </a:r>
            <a:r>
              <a:rPr lang="en-US" altLang="zh-TW" sz="1600">
                <a:latin typeface="Times New Roman" charset="0"/>
                <a:ea typeface="新細明體" pitchFamily="18" charset="-120"/>
              </a:rPr>
              <a:t>.</a:t>
            </a:r>
          </a:p>
          <a:p>
            <a:pPr>
              <a:lnSpc>
                <a:spcPct val="80000"/>
              </a:lnSpc>
              <a:buFontTx/>
              <a:buNone/>
            </a:pPr>
            <a:endParaRPr lang="en-US" altLang="zh-CN" sz="1600">
              <a:latin typeface="Times New Roman" charset="0"/>
              <a:ea typeface="宋体" charset="-122"/>
            </a:endParaRPr>
          </a:p>
          <a:p>
            <a:pPr>
              <a:lnSpc>
                <a:spcPct val="80000"/>
              </a:lnSpc>
              <a:buFontTx/>
              <a:buNone/>
            </a:pPr>
            <a:r>
              <a:rPr lang="en-US" altLang="zh-TW" sz="1400">
                <a:latin typeface="Times New Roman" charset="0"/>
                <a:ea typeface="新細明體" pitchFamily="18" charset="-120"/>
              </a:rPr>
              <a:t>Sine Wave:</a:t>
            </a:r>
            <a:r>
              <a:rPr lang="en-US" altLang="zh-TW" sz="1400">
                <a:solidFill>
                  <a:srgbClr val="FF0000"/>
                </a:solidFill>
                <a:latin typeface="Times New Roman" charset="0"/>
                <a:ea typeface="新細明體" pitchFamily="18" charset="-120"/>
              </a:rPr>
              <a:t> </a:t>
            </a:r>
            <a:r>
              <a:rPr lang="en-US" altLang="zh-TW" sz="1400">
                <a:latin typeface="Times New Roman" charset="0"/>
                <a:ea typeface="新細明體" pitchFamily="18" charset="-120"/>
              </a:rPr>
              <a:t>represented</a:t>
            </a:r>
            <a:r>
              <a:rPr lang="en-US" altLang="zh-CN" sz="1400">
                <a:latin typeface="Times New Roman" charset="0"/>
                <a:ea typeface="新細明體" pitchFamily="18" charset="-120"/>
              </a:rPr>
              <a:t> </a:t>
            </a:r>
            <a:r>
              <a:rPr lang="en-US" altLang="zh-TW" sz="1400">
                <a:latin typeface="Times New Roman" charset="0"/>
                <a:ea typeface="新細明體" pitchFamily="18" charset="-120"/>
              </a:rPr>
              <a:t>by three parameters</a:t>
            </a:r>
            <a:r>
              <a:rPr lang="en-US" altLang="zh-CN" sz="1400">
                <a:latin typeface="Times New Roman" charset="0"/>
                <a:ea typeface="宋体" charset="-122"/>
              </a:rPr>
              <a:t>, </a:t>
            </a:r>
            <a:r>
              <a:rPr lang="en-US" altLang="zh-CN" sz="2400" b="1" i="1">
                <a:latin typeface="Times New Roman" charset="0"/>
                <a:ea typeface="宋体" charset="-122"/>
              </a:rPr>
              <a:t>s(t)=Asin(2</a:t>
            </a:r>
            <a:r>
              <a:rPr lang="en-US" altLang="zh-TW" sz="2400" b="1" i="1">
                <a:latin typeface="Times New Roman" charset="0"/>
                <a:ea typeface="新細明體" pitchFamily="18" charset="-120"/>
                <a:sym typeface="Symbol" pitchFamily="18" charset="2"/>
              </a:rPr>
              <a:t></a:t>
            </a:r>
            <a:r>
              <a:rPr lang="en-US" altLang="zh-CN" sz="2400" b="1" i="1">
                <a:latin typeface="Times New Roman" charset="0"/>
                <a:ea typeface="宋体" charset="-122"/>
              </a:rPr>
              <a:t> ft+</a:t>
            </a:r>
            <a:r>
              <a:rPr lang="en-US" altLang="zh-TW" sz="2400" b="1" i="1">
                <a:latin typeface="Times New Roman" charset="0"/>
                <a:ea typeface="新細明體" pitchFamily="18" charset="-120"/>
                <a:sym typeface="Symbol" pitchFamily="18" charset="2"/>
              </a:rPr>
              <a:t></a:t>
            </a:r>
            <a:r>
              <a:rPr lang="en-US" altLang="zh-CN" sz="2400" b="1" i="1">
                <a:latin typeface="Times New Roman" charset="0"/>
                <a:ea typeface="宋体" charset="-122"/>
                <a:sym typeface="Symbol" pitchFamily="18" charset="2"/>
              </a:rPr>
              <a:t>)</a:t>
            </a:r>
            <a:endParaRPr lang="el-GR" sz="2400" b="1" i="1">
              <a:latin typeface="Times New Roman" charset="0"/>
            </a:endParaRPr>
          </a:p>
          <a:p>
            <a:pPr>
              <a:lnSpc>
                <a:spcPct val="80000"/>
              </a:lnSpc>
            </a:pPr>
            <a:endParaRPr lang="en-US" altLang="zh-CN" sz="1600">
              <a:solidFill>
                <a:srgbClr val="FF0000"/>
              </a:solidFill>
              <a:latin typeface="Times New Roman" charset="0"/>
              <a:ea typeface="新細明體" pitchFamily="18" charset="-120"/>
            </a:endParaRPr>
          </a:p>
          <a:p>
            <a:pPr>
              <a:lnSpc>
                <a:spcPct val="80000"/>
              </a:lnSpc>
            </a:pPr>
            <a:r>
              <a:rPr lang="en-US" altLang="zh-TW" sz="1600">
                <a:solidFill>
                  <a:srgbClr val="FF0000"/>
                </a:solidFill>
                <a:latin typeface="Times New Roman" charset="0"/>
                <a:ea typeface="新細明體" pitchFamily="18" charset="-120"/>
              </a:rPr>
              <a:t>Peak Amplitude</a:t>
            </a:r>
            <a:r>
              <a:rPr lang="en-US" altLang="zh-TW" sz="1600">
                <a:latin typeface="Times New Roman" charset="0"/>
                <a:ea typeface="新細明體" pitchFamily="18" charset="-120"/>
              </a:rPr>
              <a:t> (A)</a:t>
            </a:r>
          </a:p>
          <a:p>
            <a:pPr lvl="1">
              <a:lnSpc>
                <a:spcPct val="80000"/>
              </a:lnSpc>
            </a:pPr>
            <a:r>
              <a:rPr lang="en-US" altLang="zh-TW" sz="1400">
                <a:latin typeface="Times New Roman" charset="0"/>
                <a:ea typeface="新細明體" pitchFamily="18" charset="-120"/>
              </a:rPr>
              <a:t>maximum strength of signal</a:t>
            </a:r>
          </a:p>
          <a:p>
            <a:pPr lvl="1">
              <a:lnSpc>
                <a:spcPct val="80000"/>
              </a:lnSpc>
            </a:pPr>
            <a:r>
              <a:rPr lang="en-US" altLang="zh-TW" sz="1400">
                <a:latin typeface="Times New Roman" charset="0"/>
                <a:ea typeface="新細明體" pitchFamily="18" charset="-120"/>
              </a:rPr>
              <a:t>measured in volts</a:t>
            </a:r>
          </a:p>
          <a:p>
            <a:pPr>
              <a:lnSpc>
                <a:spcPct val="80000"/>
              </a:lnSpc>
            </a:pPr>
            <a:r>
              <a:rPr lang="en-US" altLang="zh-TW" sz="1600">
                <a:solidFill>
                  <a:srgbClr val="FF0000"/>
                </a:solidFill>
                <a:latin typeface="Times New Roman" charset="0"/>
                <a:ea typeface="新細明體" pitchFamily="18" charset="-120"/>
              </a:rPr>
              <a:t>Frequency</a:t>
            </a:r>
            <a:r>
              <a:rPr lang="en-US" altLang="zh-TW" sz="1600">
                <a:latin typeface="Times New Roman" charset="0"/>
                <a:ea typeface="新細明體" pitchFamily="18" charset="-120"/>
              </a:rPr>
              <a:t> (f)</a:t>
            </a:r>
          </a:p>
          <a:p>
            <a:pPr lvl="1">
              <a:lnSpc>
                <a:spcPct val="80000"/>
              </a:lnSpc>
            </a:pPr>
            <a:r>
              <a:rPr lang="en-US" altLang="zh-TW" sz="1400">
                <a:latin typeface="Times New Roman" charset="0"/>
                <a:ea typeface="新細明體" pitchFamily="18" charset="-120"/>
              </a:rPr>
              <a:t>Rate of change of signal</a:t>
            </a:r>
          </a:p>
          <a:p>
            <a:pPr lvl="1">
              <a:lnSpc>
                <a:spcPct val="80000"/>
              </a:lnSpc>
            </a:pPr>
            <a:r>
              <a:rPr lang="en-US" altLang="zh-TW" sz="1400">
                <a:latin typeface="Times New Roman" charset="0"/>
                <a:ea typeface="新細明體" pitchFamily="18" charset="-120"/>
              </a:rPr>
              <a:t>Hertz (Hz) or cycles per second</a:t>
            </a:r>
          </a:p>
          <a:p>
            <a:pPr lvl="1">
              <a:lnSpc>
                <a:spcPct val="80000"/>
              </a:lnSpc>
            </a:pPr>
            <a:r>
              <a:rPr lang="en-US" altLang="zh-TW" sz="1400">
                <a:latin typeface="Times New Roman" charset="0"/>
                <a:ea typeface="新細明體" pitchFamily="18" charset="-120"/>
              </a:rPr>
              <a:t>Period = time for one repetition (T)</a:t>
            </a:r>
          </a:p>
          <a:p>
            <a:pPr lvl="1">
              <a:lnSpc>
                <a:spcPct val="80000"/>
              </a:lnSpc>
            </a:pPr>
            <a:r>
              <a:rPr lang="en-US" altLang="zh-TW" sz="1400">
                <a:latin typeface="Times New Roman" charset="0"/>
                <a:ea typeface="新細明體" pitchFamily="18" charset="-120"/>
              </a:rPr>
              <a:t>T = 1/f</a:t>
            </a:r>
          </a:p>
          <a:p>
            <a:pPr>
              <a:lnSpc>
                <a:spcPct val="80000"/>
              </a:lnSpc>
            </a:pPr>
            <a:r>
              <a:rPr lang="en-US" altLang="zh-TW" sz="1600">
                <a:solidFill>
                  <a:srgbClr val="FF0000"/>
                </a:solidFill>
                <a:latin typeface="Times New Roman" charset="0"/>
                <a:ea typeface="新細明體" pitchFamily="18" charset="-120"/>
              </a:rPr>
              <a:t>Phase</a:t>
            </a:r>
            <a:r>
              <a:rPr lang="en-US" altLang="zh-TW" sz="1600">
                <a:latin typeface="Times New Roman" charset="0"/>
                <a:ea typeface="新細明體" pitchFamily="18" charset="-120"/>
              </a:rPr>
              <a:t> (</a:t>
            </a:r>
            <a:r>
              <a:rPr lang="en-US" altLang="zh-TW" sz="1600">
                <a:latin typeface="Times New Roman" charset="0"/>
                <a:ea typeface="新細明體" pitchFamily="18" charset="-120"/>
                <a:sym typeface="Symbol" pitchFamily="18" charset="2"/>
              </a:rPr>
              <a:t>)</a:t>
            </a:r>
          </a:p>
          <a:p>
            <a:pPr lvl="1">
              <a:lnSpc>
                <a:spcPct val="80000"/>
              </a:lnSpc>
            </a:pPr>
            <a:r>
              <a:rPr lang="en-US" altLang="zh-TW" sz="1400">
                <a:latin typeface="Times New Roman" charset="0"/>
                <a:ea typeface="新細明體" pitchFamily="18" charset="-120"/>
              </a:rPr>
              <a:t>Relative position in time</a:t>
            </a:r>
            <a:r>
              <a:rPr lang="en-US" altLang="zh-CN" sz="1400">
                <a:latin typeface="Times New Roman" charset="0"/>
                <a:ea typeface="宋体" charset="-122"/>
              </a:rPr>
              <a:t> within a single period of a signal</a:t>
            </a:r>
          </a:p>
          <a:p>
            <a:pPr>
              <a:lnSpc>
                <a:spcPct val="80000"/>
              </a:lnSpc>
            </a:pPr>
            <a:endParaRPr lang="en-US" altLang="zh-CN" sz="1600">
              <a:latin typeface="Times New Roman" charset="0"/>
              <a:ea typeface="宋体" charset="-122"/>
            </a:endParaRPr>
          </a:p>
          <a:p>
            <a:pPr>
              <a:lnSpc>
                <a:spcPct val="80000"/>
              </a:lnSpc>
              <a:buFontTx/>
              <a:buNone/>
            </a:pPr>
            <a:endParaRPr lang="zh-TW" altLang="en-US" sz="1400">
              <a:latin typeface="Times New Roman" charset="0"/>
              <a:ea typeface="新細明體" pitchFamily="18" charset="-120"/>
            </a:endParaRPr>
          </a:p>
        </p:txBody>
      </p:sp>
      <p:sp>
        <p:nvSpPr>
          <p:cNvPr id="58374" name="Text Box 6"/>
          <p:cNvSpPr txBox="1">
            <a:spLocks noChangeArrowheads="1"/>
          </p:cNvSpPr>
          <p:nvPr/>
        </p:nvSpPr>
        <p:spPr bwMode="auto">
          <a:xfrm>
            <a:off x="76200" y="5943600"/>
            <a:ext cx="4191000" cy="581025"/>
          </a:xfrm>
          <a:prstGeom prst="rect">
            <a:avLst/>
          </a:prstGeom>
          <a:noFill/>
          <a:ln w="9525">
            <a:noFill/>
            <a:miter lim="800000"/>
            <a:headEnd/>
            <a:tailEnd/>
          </a:ln>
          <a:effectLst/>
        </p:spPr>
        <p:txBody>
          <a:bodyPr lIns="90000" tIns="46800" rIns="90000" bIns="46800">
            <a:spAutoFit/>
          </a:bodyPr>
          <a:lstStyle/>
          <a:p>
            <a:pPr>
              <a:spcBef>
                <a:spcPct val="50000"/>
              </a:spcBef>
            </a:pPr>
            <a:r>
              <a:rPr kumimoji="1" lang="en-US" altLang="zh-CN" sz="1600">
                <a:ea typeface="宋体" charset="-122"/>
              </a:rPr>
              <a:t>Figure (a) displays the value of a signal at a given point in space as a function of time.</a:t>
            </a:r>
            <a:endParaRPr kumimoji="1" lang="en-US" sz="1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DB16610-C6E9-4475-B1A5-9567B08BA462}" type="slidenum">
              <a:rPr lang="en-GB"/>
              <a:pPr/>
              <a:t>38</a:t>
            </a:fld>
            <a:endParaRPr lang="en-GB"/>
          </a:p>
        </p:txBody>
      </p:sp>
      <p:sp>
        <p:nvSpPr>
          <p:cNvPr id="60418" name="Rectangle 2"/>
          <p:cNvSpPr>
            <a:spLocks noGrp="1" noChangeArrowheads="1"/>
          </p:cNvSpPr>
          <p:nvPr>
            <p:ph type="title"/>
          </p:nvPr>
        </p:nvSpPr>
        <p:spPr/>
        <p:txBody>
          <a:bodyPr/>
          <a:lstStyle/>
          <a:p>
            <a:r>
              <a:rPr lang="en-US" altLang="zh-TW">
                <a:ea typeface="新細明體" pitchFamily="18" charset="-120"/>
              </a:rPr>
              <a:t>Varying Sine Waves</a:t>
            </a:r>
            <a:br>
              <a:rPr lang="en-US" altLang="zh-TW">
                <a:ea typeface="新細明體" pitchFamily="18" charset="-120"/>
              </a:rPr>
            </a:br>
            <a:r>
              <a:rPr lang="en-US" altLang="zh-TW">
                <a:ea typeface="新細明體" pitchFamily="18" charset="-120"/>
              </a:rPr>
              <a:t>s(t) = A sin(2</a:t>
            </a:r>
            <a:r>
              <a:rPr lang="en-US" altLang="zh-TW">
                <a:ea typeface="新細明體" pitchFamily="18" charset="-120"/>
                <a:sym typeface="Symbol" pitchFamily="18" charset="2"/>
              </a:rPr>
              <a:t></a:t>
            </a:r>
            <a:r>
              <a:rPr lang="en-US" altLang="zh-TW">
                <a:ea typeface="新細明體" pitchFamily="18" charset="-120"/>
              </a:rPr>
              <a:t>ft +</a:t>
            </a:r>
            <a:r>
              <a:rPr lang="en-US" altLang="zh-TW">
                <a:ea typeface="新細明體" pitchFamily="18" charset="-120"/>
                <a:sym typeface="Symbol" pitchFamily="18" charset="2"/>
              </a:rPr>
              <a:t></a:t>
            </a:r>
            <a:r>
              <a:rPr lang="en-US" altLang="zh-TW">
                <a:ea typeface="新細明體" pitchFamily="18" charset="-120"/>
              </a:rPr>
              <a:t>)</a:t>
            </a:r>
          </a:p>
        </p:txBody>
      </p:sp>
      <p:pic>
        <p:nvPicPr>
          <p:cNvPr id="60420" name="Picture 4"/>
          <p:cNvPicPr>
            <a:picLocks noChangeAspect="1" noChangeArrowheads="1"/>
          </p:cNvPicPr>
          <p:nvPr/>
        </p:nvPicPr>
        <p:blipFill>
          <a:blip r:embed="rId2" cstate="print"/>
          <a:srcRect b="7143"/>
          <a:stretch>
            <a:fillRect/>
          </a:stretch>
        </p:blipFill>
        <p:spPr bwMode="auto">
          <a:xfrm>
            <a:off x="914400" y="1368425"/>
            <a:ext cx="7315200" cy="5373688"/>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62F0E45-C452-4E1A-BD3A-DBBCD5ED46F1}" type="slidenum">
              <a:rPr lang="en-GB"/>
              <a:pPr/>
              <a:t>39</a:t>
            </a:fld>
            <a:endParaRPr lang="en-GB"/>
          </a:p>
        </p:txBody>
      </p:sp>
      <p:sp>
        <p:nvSpPr>
          <p:cNvPr id="68610" name="Rectangle 2"/>
          <p:cNvSpPr>
            <a:spLocks noGrp="1" noChangeArrowheads="1"/>
          </p:cNvSpPr>
          <p:nvPr>
            <p:ph type="title"/>
          </p:nvPr>
        </p:nvSpPr>
        <p:spPr/>
        <p:txBody>
          <a:bodyPr/>
          <a:lstStyle/>
          <a:p>
            <a:r>
              <a:rPr lang="en-US" altLang="zh-TW" dirty="0">
                <a:ea typeface="新細明體" pitchFamily="18" charset="-120"/>
              </a:rPr>
              <a:t>Analog and Digital Data Transmission</a:t>
            </a:r>
          </a:p>
        </p:txBody>
      </p:sp>
      <p:sp>
        <p:nvSpPr>
          <p:cNvPr id="68611" name="Rectangle 3"/>
          <p:cNvSpPr>
            <a:spLocks noGrp="1" noChangeArrowheads="1"/>
          </p:cNvSpPr>
          <p:nvPr>
            <p:ph type="body" idx="1"/>
          </p:nvPr>
        </p:nvSpPr>
        <p:spPr/>
        <p:txBody>
          <a:bodyPr/>
          <a:lstStyle/>
          <a:p>
            <a:r>
              <a:rPr lang="en-US" altLang="zh-CN">
                <a:latin typeface="Times New Roman" charset="0"/>
                <a:ea typeface="宋体" charset="-122"/>
              </a:rPr>
              <a:t>The two terms “analog” and “digital” are used frequently in the following three contexts:</a:t>
            </a:r>
          </a:p>
          <a:p>
            <a:pPr lvl="1"/>
            <a:r>
              <a:rPr lang="en-US" altLang="zh-TW">
                <a:latin typeface="Times New Roman" charset="0"/>
                <a:ea typeface="新細明體" pitchFamily="18" charset="-120"/>
              </a:rPr>
              <a:t>Data </a:t>
            </a:r>
          </a:p>
          <a:p>
            <a:pPr lvl="2"/>
            <a:r>
              <a:rPr lang="en-US" altLang="zh-TW">
                <a:latin typeface="Times New Roman" charset="0"/>
                <a:ea typeface="新細明體" pitchFamily="18" charset="-120"/>
              </a:rPr>
              <a:t>Entities that convey meaning</a:t>
            </a:r>
            <a:r>
              <a:rPr lang="en-US" altLang="zh-CN">
                <a:latin typeface="Times New Roman" charset="0"/>
                <a:ea typeface="宋体" charset="-122"/>
              </a:rPr>
              <a:t> or information</a:t>
            </a:r>
            <a:endParaRPr lang="en-US" altLang="zh-TW">
              <a:latin typeface="Times New Roman" charset="0"/>
              <a:ea typeface="新細明體" pitchFamily="18" charset="-120"/>
            </a:endParaRPr>
          </a:p>
          <a:p>
            <a:pPr lvl="1"/>
            <a:r>
              <a:rPr lang="en-US" altLang="zh-TW">
                <a:latin typeface="Times New Roman" charset="0"/>
                <a:ea typeface="新細明體" pitchFamily="18" charset="-120"/>
              </a:rPr>
              <a:t>Signals</a:t>
            </a:r>
          </a:p>
          <a:p>
            <a:pPr lvl="2"/>
            <a:r>
              <a:rPr lang="en-US" altLang="zh-TW">
                <a:latin typeface="Times New Roman" charset="0"/>
                <a:ea typeface="新細明體" pitchFamily="18" charset="-120"/>
              </a:rPr>
              <a:t>electromagnetic representations of data</a:t>
            </a:r>
          </a:p>
          <a:p>
            <a:pPr lvl="1"/>
            <a:r>
              <a:rPr lang="en-US" altLang="zh-TW">
                <a:latin typeface="Times New Roman" charset="0"/>
                <a:ea typeface="新細明體" pitchFamily="18" charset="-120"/>
              </a:rPr>
              <a:t>Transmission</a:t>
            </a:r>
          </a:p>
          <a:p>
            <a:pPr lvl="2"/>
            <a:r>
              <a:rPr lang="en-US" altLang="zh-CN">
                <a:latin typeface="Times New Roman" charset="0"/>
                <a:ea typeface="宋体" charset="-122"/>
              </a:rPr>
              <a:t>The c</a:t>
            </a:r>
            <a:r>
              <a:rPr lang="en-US" altLang="zh-TW">
                <a:latin typeface="Times New Roman" charset="0"/>
                <a:ea typeface="新細明體" pitchFamily="18" charset="-120"/>
              </a:rPr>
              <a:t>ommunication of data by </a:t>
            </a:r>
            <a:r>
              <a:rPr lang="en-US" altLang="zh-CN">
                <a:latin typeface="Times New Roman" charset="0"/>
                <a:ea typeface="宋体" charset="-122"/>
              </a:rPr>
              <a:t>the </a:t>
            </a:r>
            <a:r>
              <a:rPr lang="en-US" altLang="zh-TW">
                <a:latin typeface="Times New Roman" charset="0"/>
                <a:ea typeface="新細明體" pitchFamily="18" charset="-120"/>
              </a:rPr>
              <a:t>propagation and processing of signals</a:t>
            </a:r>
            <a:endParaRPr lang="en-US" altLang="zh-CN">
              <a:latin typeface="Times New Roman" charset="0"/>
              <a:ea typeface="宋体" charset="-122"/>
            </a:endParaRPr>
          </a:p>
          <a:p>
            <a:r>
              <a:rPr lang="en-US" altLang="zh-CN">
                <a:latin typeface="Times New Roman" charset="0"/>
                <a:ea typeface="宋体" charset="-122"/>
              </a:rPr>
              <a:t>Analog: continuous</a:t>
            </a:r>
          </a:p>
          <a:p>
            <a:r>
              <a:rPr lang="en-US" altLang="zh-CN">
                <a:latin typeface="Times New Roman" charset="0"/>
                <a:ea typeface="宋体" charset="-122"/>
              </a:rPr>
              <a:t>Digital: discrete</a:t>
            </a:r>
            <a:endParaRPr lang="en-US" altLang="zh-TW">
              <a:latin typeface="Times New Roman" charset="0"/>
              <a:ea typeface="新細明體" pitchFamily="18"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A8BA153-4C3C-4111-A6F2-9E7D69FC9E6E}" type="slidenum">
              <a:rPr lang="en-US" altLang="en-US"/>
              <a:pPr/>
              <a:t>4</a:t>
            </a:fld>
            <a:endParaRPr lang="en-US" altLang="en-US"/>
          </a:p>
        </p:txBody>
      </p:sp>
      <p:sp>
        <p:nvSpPr>
          <p:cNvPr id="99330" name="Rectangle 2"/>
          <p:cNvSpPr>
            <a:spLocks noGrp="1" noChangeArrowheads="1"/>
          </p:cNvSpPr>
          <p:nvPr>
            <p:ph type="title"/>
          </p:nvPr>
        </p:nvSpPr>
        <p:spPr/>
        <p:txBody>
          <a:bodyPr/>
          <a:lstStyle/>
          <a:p>
            <a:r>
              <a:rPr lang="en-US" dirty="0"/>
              <a:t>Data Communications  </a:t>
            </a:r>
            <a:r>
              <a:rPr lang="en-US" dirty="0" err="1"/>
              <a:t>contd</a:t>
            </a:r>
            <a:endParaRPr lang="en-US" dirty="0"/>
          </a:p>
        </p:txBody>
      </p:sp>
      <p:sp>
        <p:nvSpPr>
          <p:cNvPr id="99331" name="Rectangle 3"/>
          <p:cNvSpPr>
            <a:spLocks noGrp="1" noChangeArrowheads="1"/>
          </p:cNvSpPr>
          <p:nvPr>
            <p:ph type="body" idx="1"/>
          </p:nvPr>
        </p:nvSpPr>
        <p:spPr/>
        <p:txBody>
          <a:bodyPr/>
          <a:lstStyle/>
          <a:p>
            <a:r>
              <a:rPr lang="en-US" dirty="0"/>
              <a:t>The </a:t>
            </a:r>
            <a:r>
              <a:rPr lang="en-US" dirty="0">
                <a:effectLst>
                  <a:outerShdw blurRad="38100" dist="38100" dir="2700000" algn="tl">
                    <a:srgbClr val="C0C0C0"/>
                  </a:outerShdw>
                </a:effectLst>
              </a:rPr>
              <a:t>term </a:t>
            </a:r>
            <a:r>
              <a:rPr lang="en-US" dirty="0">
                <a:solidFill>
                  <a:schemeClr val="hlink"/>
                </a:solidFill>
                <a:effectLst>
                  <a:outerShdw blurRad="38100" dist="38100" dir="2700000" algn="tl">
                    <a:srgbClr val="C0C0C0"/>
                  </a:outerShdw>
                </a:effectLst>
              </a:rPr>
              <a:t>telecommunication</a:t>
            </a:r>
            <a:r>
              <a:rPr lang="en-US" dirty="0">
                <a:effectLst>
                  <a:outerShdw blurRad="38100" dist="38100" dir="2700000" algn="tl">
                    <a:srgbClr val="C0C0C0"/>
                  </a:outerShdw>
                </a:effectLst>
              </a:rPr>
              <a:t> means communication at a distance. The word </a:t>
            </a:r>
            <a:r>
              <a:rPr lang="en-US" dirty="0">
                <a:solidFill>
                  <a:schemeClr val="hlink"/>
                </a:solidFill>
                <a:effectLst>
                  <a:outerShdw blurRad="38100" dist="38100" dir="2700000" algn="tl">
                    <a:srgbClr val="C0C0C0"/>
                  </a:outerShdw>
                </a:effectLst>
              </a:rPr>
              <a:t>data</a:t>
            </a:r>
            <a:r>
              <a:rPr lang="en-US" dirty="0">
                <a:effectLst>
                  <a:outerShdw blurRad="38100" dist="38100" dir="2700000" algn="tl">
                    <a:srgbClr val="C0C0C0"/>
                  </a:outerShdw>
                </a:effectLst>
              </a:rPr>
              <a:t> refers to </a:t>
            </a:r>
            <a:r>
              <a:rPr lang="en-US" dirty="0">
                <a:solidFill>
                  <a:srgbClr val="FF0000"/>
                </a:solidFill>
                <a:effectLst>
                  <a:outerShdw blurRad="38100" dist="38100" dir="2700000" algn="tl">
                    <a:srgbClr val="C0C0C0"/>
                  </a:outerShdw>
                </a:effectLst>
              </a:rPr>
              <a:t>information</a:t>
            </a:r>
            <a:r>
              <a:rPr lang="en-US" dirty="0">
                <a:effectLst>
                  <a:outerShdw blurRad="38100" dist="38100" dir="2700000" algn="tl">
                    <a:srgbClr val="C0C0C0"/>
                  </a:outerShdw>
                </a:effectLst>
              </a:rPr>
              <a:t> presented in whatever form, as agreed upon by the parties creating and using the data.</a:t>
            </a:r>
          </a:p>
          <a:p>
            <a:r>
              <a:rPr lang="en-US" dirty="0">
                <a:effectLst>
                  <a:outerShdw blurRad="38100" dist="38100" dir="2700000" algn="tl">
                    <a:srgbClr val="C0C0C0"/>
                  </a:outerShdw>
                </a:effectLst>
              </a:rPr>
              <a:t> </a:t>
            </a:r>
            <a:r>
              <a:rPr lang="en-US" dirty="0">
                <a:solidFill>
                  <a:schemeClr val="hlink"/>
                </a:solidFill>
                <a:effectLst>
                  <a:outerShdw blurRad="38100" dist="38100" dir="2700000" algn="tl">
                    <a:srgbClr val="C0C0C0"/>
                  </a:outerShdw>
                </a:effectLst>
              </a:rPr>
              <a:t>Data communications</a:t>
            </a:r>
            <a:r>
              <a:rPr lang="en-US" dirty="0">
                <a:effectLst>
                  <a:outerShdw blurRad="38100" dist="38100" dir="2700000" algn="tl">
                    <a:srgbClr val="C0C0C0"/>
                  </a:outerShdw>
                </a:effectLst>
              </a:rPr>
              <a:t> are the exchange of data between two devices via some form of transmission medium such as a wire cable.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C464FFB3-90F4-400E-98A5-44611DB9D7A4}" type="slidenum">
              <a:rPr lang="en-GB"/>
              <a:pPr/>
              <a:t>40</a:t>
            </a:fld>
            <a:endParaRPr lang="en-GB"/>
          </a:p>
        </p:txBody>
      </p:sp>
      <p:sp>
        <p:nvSpPr>
          <p:cNvPr id="92162" name="Rectangle 2"/>
          <p:cNvSpPr>
            <a:spLocks noGrp="1" noChangeArrowheads="1"/>
          </p:cNvSpPr>
          <p:nvPr>
            <p:ph type="title"/>
          </p:nvPr>
        </p:nvSpPr>
        <p:spPr/>
        <p:txBody>
          <a:bodyPr/>
          <a:lstStyle/>
          <a:p>
            <a:r>
              <a:rPr lang="en-GB"/>
              <a:t>Advantages &amp; Disadvantages </a:t>
            </a:r>
            <a:br>
              <a:rPr lang="en-GB"/>
            </a:br>
            <a:r>
              <a:rPr lang="en-GB"/>
              <a:t>of Digital Signals</a:t>
            </a:r>
          </a:p>
        </p:txBody>
      </p:sp>
      <p:sp>
        <p:nvSpPr>
          <p:cNvPr id="92163" name="Rectangle 3"/>
          <p:cNvSpPr>
            <a:spLocks noGrp="1" noChangeArrowheads="1"/>
          </p:cNvSpPr>
          <p:nvPr>
            <p:ph type="body" sz="half" idx="1"/>
          </p:nvPr>
        </p:nvSpPr>
        <p:spPr>
          <a:xfrm>
            <a:off x="457200" y="1371600"/>
            <a:ext cx="8153400" cy="2286000"/>
          </a:xfrm>
        </p:spPr>
        <p:txBody>
          <a:bodyPr/>
          <a:lstStyle/>
          <a:p>
            <a:r>
              <a:rPr lang="en-GB" altLang="zh-CN" sz="2400">
                <a:latin typeface="Times New Roman" charset="0"/>
                <a:ea typeface="宋体" charset="-122"/>
              </a:rPr>
              <a:t>Generally c</a:t>
            </a:r>
            <a:r>
              <a:rPr lang="en-GB" sz="2400">
                <a:latin typeface="Times New Roman" charset="0"/>
              </a:rPr>
              <a:t>heaper</a:t>
            </a:r>
            <a:r>
              <a:rPr lang="en-GB" altLang="zh-CN" sz="2400">
                <a:latin typeface="Times New Roman" charset="0"/>
                <a:ea typeface="宋体" charset="-122"/>
              </a:rPr>
              <a:t> than analog signaling</a:t>
            </a:r>
            <a:endParaRPr lang="en-GB" sz="2400">
              <a:latin typeface="Times New Roman" charset="0"/>
            </a:endParaRPr>
          </a:p>
          <a:p>
            <a:r>
              <a:rPr lang="en-GB" sz="2400">
                <a:latin typeface="Times New Roman" charset="0"/>
              </a:rPr>
              <a:t>Less susceptible to noise</a:t>
            </a:r>
          </a:p>
          <a:p>
            <a:r>
              <a:rPr lang="en-GB" altLang="zh-CN" sz="2400">
                <a:latin typeface="Times New Roman" charset="0"/>
                <a:ea typeface="宋体" charset="-122"/>
              </a:rPr>
              <a:t>Suffer more from </a:t>
            </a:r>
            <a:r>
              <a:rPr lang="en-GB" sz="2400">
                <a:latin typeface="Times New Roman" charset="0"/>
              </a:rPr>
              <a:t>attenuation</a:t>
            </a:r>
            <a:r>
              <a:rPr lang="en-GB" altLang="zh-CN" sz="2400">
                <a:latin typeface="Times New Roman" charset="0"/>
                <a:ea typeface="宋体" charset="-122"/>
              </a:rPr>
              <a:t>!</a:t>
            </a:r>
            <a:endParaRPr lang="en-GB" sz="2400">
              <a:latin typeface="Times New Roman" charset="0"/>
            </a:endParaRPr>
          </a:p>
          <a:p>
            <a:pPr lvl="1"/>
            <a:r>
              <a:rPr lang="en-GB" sz="2000">
                <a:latin typeface="Times New Roman" charset="0"/>
              </a:rPr>
              <a:t>Pulses become rounded and smaller</a:t>
            </a:r>
          </a:p>
          <a:p>
            <a:pPr lvl="1"/>
            <a:r>
              <a:rPr lang="en-GB" sz="2000">
                <a:latin typeface="Times New Roman" charset="0"/>
              </a:rPr>
              <a:t>Leads to loss of information</a:t>
            </a:r>
          </a:p>
        </p:txBody>
      </p:sp>
      <p:pic>
        <p:nvPicPr>
          <p:cNvPr id="92164" name="Picture 4"/>
          <p:cNvPicPr>
            <a:picLocks noGrp="1" noChangeAspect="1" noChangeArrowheads="1"/>
          </p:cNvPicPr>
          <p:nvPr>
            <p:ph sz="half" idx="2"/>
          </p:nvPr>
        </p:nvPicPr>
        <p:blipFill>
          <a:blip r:embed="rId2" cstate="print"/>
          <a:srcRect b="35335"/>
          <a:stretch>
            <a:fillRect/>
          </a:stretch>
        </p:blipFill>
        <p:spPr>
          <a:xfrm>
            <a:off x="609600" y="3733800"/>
            <a:ext cx="7772400" cy="2490788"/>
          </a:xfrm>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p>
            <a:fld id="{F12D3FB8-39F8-4354-8AAD-20839A81AB85}" type="slidenum">
              <a:rPr lang="en-US" smtClean="0">
                <a:latin typeface="Arial" charset="0"/>
                <a:cs typeface="Arial" charset="0"/>
              </a:rPr>
              <a:pPr/>
              <a:t>41</a:t>
            </a:fld>
            <a:endParaRPr lang="en-US">
              <a:latin typeface="Arial" charset="0"/>
              <a:cs typeface="Arial" charset="0"/>
            </a:endParaRPr>
          </a:p>
        </p:txBody>
      </p:sp>
      <p:sp>
        <p:nvSpPr>
          <p:cNvPr id="21507" name="Rectangle 2"/>
          <p:cNvSpPr>
            <a:spLocks noGrp="1" noChangeArrowheads="1"/>
          </p:cNvSpPr>
          <p:nvPr>
            <p:ph type="title"/>
          </p:nvPr>
        </p:nvSpPr>
        <p:spPr/>
        <p:txBody>
          <a:bodyPr/>
          <a:lstStyle/>
          <a:p>
            <a:pPr eaLnBrk="1" hangingPunct="1"/>
            <a:r>
              <a:rPr lang="en-US"/>
              <a:t>Converting Data into Signals</a:t>
            </a:r>
          </a:p>
        </p:txBody>
      </p:sp>
      <p:sp>
        <p:nvSpPr>
          <p:cNvPr id="21508" name="Rectangle 3"/>
          <p:cNvSpPr>
            <a:spLocks noGrp="1" noChangeArrowheads="1"/>
          </p:cNvSpPr>
          <p:nvPr>
            <p:ph type="body" idx="1"/>
          </p:nvPr>
        </p:nvSpPr>
        <p:spPr/>
        <p:txBody>
          <a:bodyPr/>
          <a:lstStyle/>
          <a:p>
            <a:pPr eaLnBrk="1" hangingPunct="1"/>
            <a:r>
              <a:rPr lang="en-US"/>
              <a:t>There are four main combinations of data and signals:</a:t>
            </a:r>
          </a:p>
          <a:p>
            <a:pPr lvl="1" eaLnBrk="1" hangingPunct="1"/>
            <a:r>
              <a:rPr lang="en-US"/>
              <a:t> Analog data transmitted using analog signals</a:t>
            </a:r>
          </a:p>
          <a:p>
            <a:pPr lvl="1" eaLnBrk="1" hangingPunct="1"/>
            <a:r>
              <a:rPr lang="en-US"/>
              <a:t> Digital data transmitted using digital signals</a:t>
            </a:r>
          </a:p>
          <a:p>
            <a:pPr lvl="1" eaLnBrk="1" hangingPunct="1"/>
            <a:r>
              <a:rPr lang="en-US"/>
              <a:t> Digital data transmitted using analog signals</a:t>
            </a:r>
          </a:p>
          <a:p>
            <a:pPr lvl="1" eaLnBrk="1" hangingPunct="1"/>
            <a:r>
              <a:rPr lang="en-US"/>
              <a:t> Analog data transmitted using digital signals</a:t>
            </a:r>
          </a:p>
          <a:p>
            <a:pPr eaLnBrk="1" hangingPunct="1"/>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p>
            <a:fld id="{1C008E5B-677A-444C-9065-C5775F5BAD2C}" type="slidenum">
              <a:rPr lang="en-US" smtClean="0">
                <a:latin typeface="Arial" charset="0"/>
                <a:cs typeface="Arial" charset="0"/>
              </a:rPr>
              <a:pPr/>
              <a:t>42</a:t>
            </a:fld>
            <a:endParaRPr lang="en-US">
              <a:latin typeface="Arial" charset="0"/>
              <a:cs typeface="Arial" charset="0"/>
            </a:endParaRPr>
          </a:p>
        </p:txBody>
      </p:sp>
      <p:sp>
        <p:nvSpPr>
          <p:cNvPr id="22531" name="Rectangle 2"/>
          <p:cNvSpPr>
            <a:spLocks noGrp="1" noChangeArrowheads="1"/>
          </p:cNvSpPr>
          <p:nvPr>
            <p:ph type="title"/>
          </p:nvPr>
        </p:nvSpPr>
        <p:spPr/>
        <p:txBody>
          <a:bodyPr/>
          <a:lstStyle/>
          <a:p>
            <a:pPr eaLnBrk="1" hangingPunct="1"/>
            <a:r>
              <a:rPr lang="en-US"/>
              <a:t>Transmitting Analog Data with </a:t>
            </a:r>
            <a:br>
              <a:rPr lang="en-US"/>
            </a:br>
            <a:r>
              <a:rPr lang="en-US"/>
              <a:t>Analog Signals</a:t>
            </a:r>
          </a:p>
        </p:txBody>
      </p:sp>
      <p:sp>
        <p:nvSpPr>
          <p:cNvPr id="22532" name="Rectangle 3"/>
          <p:cNvSpPr>
            <a:spLocks noGrp="1" noChangeArrowheads="1"/>
          </p:cNvSpPr>
          <p:nvPr>
            <p:ph type="body" idx="1"/>
          </p:nvPr>
        </p:nvSpPr>
        <p:spPr/>
        <p:txBody>
          <a:bodyPr/>
          <a:lstStyle/>
          <a:p>
            <a:pPr eaLnBrk="1" hangingPunct="1"/>
            <a:r>
              <a:rPr lang="en-US"/>
              <a:t>In order to transmit analog data, you can modulate the data onto a set of analog signals</a:t>
            </a:r>
          </a:p>
          <a:p>
            <a:pPr eaLnBrk="1" hangingPunct="1"/>
            <a:r>
              <a:rPr lang="en-US"/>
              <a:t>Broadcast radio and television are two very common examples of this</a:t>
            </a:r>
          </a:p>
          <a:p>
            <a:pPr eaLnBrk="1" hangingPunct="1"/>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1"/>
          </p:nvPr>
        </p:nvSpPr>
        <p:spPr>
          <a:noFill/>
        </p:spPr>
        <p:txBody>
          <a:bodyPr/>
          <a:lstStyle/>
          <a:p>
            <a:fld id="{DAB433D4-D444-4387-962A-3AEE7EC29266}" type="slidenum">
              <a:rPr lang="en-US" smtClean="0">
                <a:latin typeface="Arial" charset="0"/>
                <a:cs typeface="Arial" charset="0"/>
              </a:rPr>
              <a:pPr/>
              <a:t>43</a:t>
            </a:fld>
            <a:endParaRPr lang="en-US">
              <a:latin typeface="Arial" charset="0"/>
              <a:cs typeface="Arial" charset="0"/>
            </a:endParaRPr>
          </a:p>
        </p:txBody>
      </p:sp>
      <p:pic>
        <p:nvPicPr>
          <p:cNvPr id="23555" name="Picture 10" descr="Fig02-11"/>
          <p:cNvPicPr>
            <a:picLocks noGrp="1" noChangeAspect="1" noChangeArrowheads="1"/>
          </p:cNvPicPr>
          <p:nvPr>
            <p:ph/>
          </p:nvPr>
        </p:nvPicPr>
        <p:blipFill>
          <a:blip r:embed="rId3" cstate="print"/>
          <a:srcRect/>
          <a:stretch>
            <a:fillRect/>
          </a:stretch>
        </p:blipFill>
        <p:spPr>
          <a:xfrm>
            <a:off x="990600" y="1524000"/>
            <a:ext cx="7239000" cy="4618038"/>
          </a:xfrm>
          <a:noFill/>
        </p:spPr>
      </p:pic>
      <p:sp>
        <p:nvSpPr>
          <p:cNvPr id="23556" name="Rectangle 11"/>
          <p:cNvSpPr>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3200">
                <a:solidFill>
                  <a:schemeClr val="tx2"/>
                </a:solidFill>
              </a:rPr>
              <a:t>Transmitting Analog Data with </a:t>
            </a:r>
            <a:br>
              <a:rPr lang="en-US" sz="3200">
                <a:solidFill>
                  <a:schemeClr val="tx2"/>
                </a:solidFill>
              </a:rPr>
            </a:br>
            <a:r>
              <a:rPr lang="en-US" sz="3200">
                <a:solidFill>
                  <a:schemeClr val="tx2"/>
                </a:solidFill>
              </a:rPr>
              <a:t>Analog Signals (continued)</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p>
            <a:fld id="{DE8FB896-5455-441B-8352-F512B857EAFE}" type="slidenum">
              <a:rPr lang="en-US" smtClean="0">
                <a:latin typeface="Arial" charset="0"/>
                <a:cs typeface="Arial" charset="0"/>
              </a:rPr>
              <a:pPr/>
              <a:t>44</a:t>
            </a:fld>
            <a:endParaRPr lang="en-US">
              <a:latin typeface="Arial" charset="0"/>
              <a:cs typeface="Arial" charset="0"/>
            </a:endParaRPr>
          </a:p>
        </p:txBody>
      </p:sp>
      <p:sp>
        <p:nvSpPr>
          <p:cNvPr id="24579" name="Rectangle 2"/>
          <p:cNvSpPr>
            <a:spLocks noGrp="1" noChangeArrowheads="1"/>
          </p:cNvSpPr>
          <p:nvPr>
            <p:ph type="title"/>
          </p:nvPr>
        </p:nvSpPr>
        <p:spPr/>
        <p:txBody>
          <a:bodyPr/>
          <a:lstStyle/>
          <a:p>
            <a:pPr eaLnBrk="1" hangingPunct="1"/>
            <a:r>
              <a:rPr lang="en-US"/>
              <a:t>Transmitting Digital Data with </a:t>
            </a:r>
            <a:br>
              <a:rPr lang="en-US"/>
            </a:br>
            <a:r>
              <a:rPr lang="en-US"/>
              <a:t>Analog Signals</a:t>
            </a:r>
          </a:p>
        </p:txBody>
      </p:sp>
      <p:sp>
        <p:nvSpPr>
          <p:cNvPr id="24580" name="Rectangle 3"/>
          <p:cNvSpPr>
            <a:spLocks noGrp="1" noChangeArrowheads="1"/>
          </p:cNvSpPr>
          <p:nvPr>
            <p:ph type="body" idx="1"/>
          </p:nvPr>
        </p:nvSpPr>
        <p:spPr/>
        <p:txBody>
          <a:bodyPr/>
          <a:lstStyle/>
          <a:p>
            <a:pPr eaLnBrk="1" hangingPunct="1"/>
            <a:r>
              <a:rPr lang="en-US"/>
              <a:t>Three basic techniques:</a:t>
            </a:r>
          </a:p>
          <a:p>
            <a:pPr lvl="1" eaLnBrk="1" hangingPunct="1"/>
            <a:r>
              <a:rPr lang="en-US"/>
              <a:t>Amplitude shift keying</a:t>
            </a:r>
          </a:p>
          <a:p>
            <a:pPr lvl="1" eaLnBrk="1" hangingPunct="1"/>
            <a:r>
              <a:rPr lang="en-US"/>
              <a:t>Frequency shift keying</a:t>
            </a:r>
          </a:p>
          <a:p>
            <a:pPr lvl="1" eaLnBrk="1" hangingPunct="1"/>
            <a:r>
              <a:rPr lang="en-US"/>
              <a:t>Phase shift keying</a:t>
            </a:r>
          </a:p>
          <a:p>
            <a:pPr eaLnBrk="1" hangingPunct="1"/>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1"/>
          </p:nvPr>
        </p:nvSpPr>
        <p:spPr>
          <a:noFill/>
        </p:spPr>
        <p:txBody>
          <a:bodyPr/>
          <a:lstStyle/>
          <a:p>
            <a:fld id="{80B95189-A2A8-4E5A-81D7-E0B3E457CEDD}" type="slidenum">
              <a:rPr lang="en-US" smtClean="0">
                <a:latin typeface="Arial" charset="0"/>
                <a:cs typeface="Arial" charset="0"/>
              </a:rPr>
              <a:pPr/>
              <a:t>45</a:t>
            </a:fld>
            <a:endParaRPr lang="en-US">
              <a:latin typeface="Arial" charset="0"/>
              <a:cs typeface="Arial" charset="0"/>
            </a:endParaRPr>
          </a:p>
        </p:txBody>
      </p:sp>
      <p:pic>
        <p:nvPicPr>
          <p:cNvPr id="25603" name="Picture 8" descr="Fig02-15"/>
          <p:cNvPicPr>
            <a:picLocks noGrp="1" noChangeAspect="1" noChangeArrowheads="1"/>
          </p:cNvPicPr>
          <p:nvPr>
            <p:ph sz="half" idx="2"/>
          </p:nvPr>
        </p:nvPicPr>
        <p:blipFill>
          <a:blip r:embed="rId3" cstate="print"/>
          <a:srcRect/>
          <a:stretch>
            <a:fillRect/>
          </a:stretch>
        </p:blipFill>
        <p:spPr>
          <a:xfrm>
            <a:off x="1066800" y="2438400"/>
            <a:ext cx="7010400" cy="2043113"/>
          </a:xfrm>
          <a:noFill/>
        </p:spPr>
      </p:pic>
      <p:sp>
        <p:nvSpPr>
          <p:cNvPr id="25604" name="Rectangle 10"/>
          <p:cNvSpPr>
            <a:spLocks noGrp="1" noChangeArrowheads="1"/>
          </p:cNvSpPr>
          <p:nvPr>
            <p:ph type="title"/>
          </p:nvPr>
        </p:nvSpPr>
        <p:spPr>
          <a:noFill/>
        </p:spPr>
        <p:txBody>
          <a:bodyPr/>
          <a:lstStyle/>
          <a:p>
            <a:pPr eaLnBrk="1" hangingPunct="1"/>
            <a:r>
              <a:rPr lang="en-US"/>
              <a:t>Amplitude Shift Keying (continued)</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1"/>
          </p:nvPr>
        </p:nvSpPr>
        <p:spPr>
          <a:noFill/>
        </p:spPr>
        <p:txBody>
          <a:bodyPr/>
          <a:lstStyle/>
          <a:p>
            <a:fld id="{F2747DCA-6204-41E8-975F-5A158353B20F}" type="slidenum">
              <a:rPr lang="en-US" smtClean="0">
                <a:latin typeface="Arial" charset="0"/>
                <a:cs typeface="Arial" charset="0"/>
              </a:rPr>
              <a:pPr/>
              <a:t>46</a:t>
            </a:fld>
            <a:endParaRPr lang="en-US">
              <a:latin typeface="Arial" charset="0"/>
              <a:cs typeface="Arial" charset="0"/>
            </a:endParaRPr>
          </a:p>
        </p:txBody>
      </p:sp>
      <p:pic>
        <p:nvPicPr>
          <p:cNvPr id="26627" name="Picture 8" descr="Fig02-16"/>
          <p:cNvPicPr>
            <a:picLocks noGrp="1" noChangeAspect="1" noChangeArrowheads="1"/>
          </p:cNvPicPr>
          <p:nvPr>
            <p:ph sz="half" idx="2"/>
          </p:nvPr>
        </p:nvPicPr>
        <p:blipFill>
          <a:blip r:embed="rId3" cstate="print"/>
          <a:srcRect/>
          <a:stretch>
            <a:fillRect/>
          </a:stretch>
        </p:blipFill>
        <p:spPr>
          <a:xfrm>
            <a:off x="990600" y="2438400"/>
            <a:ext cx="7086600" cy="2370138"/>
          </a:xfrm>
          <a:noFill/>
        </p:spPr>
      </p:pic>
      <p:sp>
        <p:nvSpPr>
          <p:cNvPr id="26628" name="Rectangle 11"/>
          <p:cNvSpPr>
            <a:spLocks noGrp="1" noChangeArrowheads="1"/>
          </p:cNvSpPr>
          <p:nvPr>
            <p:ph type="title"/>
          </p:nvPr>
        </p:nvSpPr>
        <p:spPr>
          <a:noFill/>
        </p:spPr>
        <p:txBody>
          <a:bodyPr/>
          <a:lstStyle/>
          <a:p>
            <a:pPr eaLnBrk="1" hangingPunct="1"/>
            <a:r>
              <a:rPr lang="en-US"/>
              <a:t>Amplitude Shift Keying (continued)</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p>
            <a:fld id="{E1746ED6-3329-4805-8366-0B460063E02B}" type="slidenum">
              <a:rPr lang="en-US" smtClean="0">
                <a:latin typeface="Arial" charset="0"/>
                <a:cs typeface="Arial" charset="0"/>
              </a:rPr>
              <a:pPr/>
              <a:t>47</a:t>
            </a:fld>
            <a:endParaRPr lang="en-US">
              <a:latin typeface="Arial" charset="0"/>
              <a:cs typeface="Arial" charset="0"/>
            </a:endParaRPr>
          </a:p>
        </p:txBody>
      </p:sp>
      <p:sp>
        <p:nvSpPr>
          <p:cNvPr id="27651" name="Rectangle 1026"/>
          <p:cNvSpPr>
            <a:spLocks noGrp="1" noChangeArrowheads="1"/>
          </p:cNvSpPr>
          <p:nvPr>
            <p:ph type="title"/>
          </p:nvPr>
        </p:nvSpPr>
        <p:spPr/>
        <p:txBody>
          <a:bodyPr/>
          <a:lstStyle/>
          <a:p>
            <a:pPr eaLnBrk="1" hangingPunct="1"/>
            <a:r>
              <a:rPr lang="en-US"/>
              <a:t>Frequency Shift Keying</a:t>
            </a:r>
          </a:p>
        </p:txBody>
      </p:sp>
      <p:sp>
        <p:nvSpPr>
          <p:cNvPr id="27652" name="Rectangle 1027"/>
          <p:cNvSpPr>
            <a:spLocks noGrp="1" noChangeArrowheads="1"/>
          </p:cNvSpPr>
          <p:nvPr>
            <p:ph type="body" idx="1"/>
          </p:nvPr>
        </p:nvSpPr>
        <p:spPr/>
        <p:txBody>
          <a:bodyPr/>
          <a:lstStyle/>
          <a:p>
            <a:pPr eaLnBrk="1" hangingPunct="1"/>
            <a:r>
              <a:rPr lang="en-US"/>
              <a:t>One frequency encodes a 0 while another frequency encodes a 1 (a form of frequency modulation)</a:t>
            </a:r>
          </a:p>
          <a:p>
            <a:pPr eaLnBrk="1" hangingPunct="1"/>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1"/>
          </p:nvPr>
        </p:nvSpPr>
        <p:spPr>
          <a:noFill/>
        </p:spPr>
        <p:txBody>
          <a:bodyPr/>
          <a:lstStyle/>
          <a:p>
            <a:fld id="{74926EEC-0333-439B-88B9-EFFD9E8B0844}" type="slidenum">
              <a:rPr lang="en-US" smtClean="0">
                <a:latin typeface="Arial" charset="0"/>
                <a:cs typeface="Arial" charset="0"/>
              </a:rPr>
              <a:pPr/>
              <a:t>48</a:t>
            </a:fld>
            <a:endParaRPr lang="en-US">
              <a:latin typeface="Arial" charset="0"/>
              <a:cs typeface="Arial" charset="0"/>
            </a:endParaRPr>
          </a:p>
        </p:txBody>
      </p:sp>
      <p:pic>
        <p:nvPicPr>
          <p:cNvPr id="28675" name="Picture 8" descr="Fig02-17"/>
          <p:cNvPicPr>
            <a:picLocks noGrp="1" noChangeAspect="1" noChangeArrowheads="1"/>
          </p:cNvPicPr>
          <p:nvPr>
            <p:ph sz="half" idx="2"/>
          </p:nvPr>
        </p:nvPicPr>
        <p:blipFill>
          <a:blip r:embed="rId3" cstate="print"/>
          <a:srcRect/>
          <a:stretch>
            <a:fillRect/>
          </a:stretch>
        </p:blipFill>
        <p:spPr>
          <a:xfrm>
            <a:off x="990600" y="2362200"/>
            <a:ext cx="7162800" cy="2041525"/>
          </a:xfrm>
          <a:noFill/>
        </p:spPr>
      </p:pic>
      <p:sp>
        <p:nvSpPr>
          <p:cNvPr id="28676" name="Rectangle 10"/>
          <p:cNvSpPr>
            <a:spLocks noGrp="1" noChangeArrowheads="1"/>
          </p:cNvSpPr>
          <p:nvPr>
            <p:ph type="title"/>
          </p:nvPr>
        </p:nvSpPr>
        <p:spPr>
          <a:noFill/>
        </p:spPr>
        <p:txBody>
          <a:bodyPr/>
          <a:lstStyle/>
          <a:p>
            <a:pPr eaLnBrk="1" hangingPunct="1"/>
            <a:r>
              <a:rPr lang="en-US"/>
              <a:t>Frequency Shift Keying (continued)</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p>
            <a:fld id="{FB337156-9BE6-443C-BD5D-E460EB0691B3}" type="slidenum">
              <a:rPr lang="en-US" smtClean="0">
                <a:latin typeface="Arial" charset="0"/>
                <a:cs typeface="Arial" charset="0"/>
              </a:rPr>
              <a:pPr/>
              <a:t>49</a:t>
            </a:fld>
            <a:endParaRPr lang="en-US">
              <a:latin typeface="Arial" charset="0"/>
              <a:cs typeface="Arial" charset="0"/>
            </a:endParaRPr>
          </a:p>
        </p:txBody>
      </p:sp>
      <p:sp>
        <p:nvSpPr>
          <p:cNvPr id="29699" name="Rectangle 1026"/>
          <p:cNvSpPr>
            <a:spLocks noGrp="1" noChangeArrowheads="1"/>
          </p:cNvSpPr>
          <p:nvPr>
            <p:ph type="title"/>
          </p:nvPr>
        </p:nvSpPr>
        <p:spPr/>
        <p:txBody>
          <a:bodyPr/>
          <a:lstStyle/>
          <a:p>
            <a:pPr eaLnBrk="1" hangingPunct="1"/>
            <a:r>
              <a:rPr lang="en-US"/>
              <a:t>Phase Shift Keying</a:t>
            </a:r>
          </a:p>
        </p:txBody>
      </p:sp>
      <p:sp>
        <p:nvSpPr>
          <p:cNvPr id="29700" name="Rectangle 1027"/>
          <p:cNvSpPr>
            <a:spLocks noGrp="1" noChangeArrowheads="1"/>
          </p:cNvSpPr>
          <p:nvPr>
            <p:ph type="body" idx="1"/>
          </p:nvPr>
        </p:nvSpPr>
        <p:spPr/>
        <p:txBody>
          <a:bodyPr/>
          <a:lstStyle/>
          <a:p>
            <a:pPr eaLnBrk="1" hangingPunct="1"/>
            <a:r>
              <a:rPr lang="en-US"/>
              <a:t>One phase change encodes a 0 while another phase change encodes a 1 (a form of phase modulation)</a:t>
            </a:r>
          </a:p>
          <a:p>
            <a:pPr eaLnBrk="1" hangingPunct="1"/>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A43DE5-E836-4BD5-B851-9264AFEA357A}" type="slidenum">
              <a:rPr lang="en-US" altLang="en-US"/>
              <a:pPr/>
              <a:t>5</a:t>
            </a:fld>
            <a:endParaRPr lang="en-US" altLang="en-US"/>
          </a:p>
        </p:txBody>
      </p:sp>
      <p:sp>
        <p:nvSpPr>
          <p:cNvPr id="95234" name="Rectangle 2"/>
          <p:cNvSpPr>
            <a:spLocks noGrp="1" noChangeArrowheads="1"/>
          </p:cNvSpPr>
          <p:nvPr>
            <p:ph type="title"/>
          </p:nvPr>
        </p:nvSpPr>
        <p:spPr/>
        <p:txBody>
          <a:bodyPr/>
          <a:lstStyle/>
          <a:p>
            <a:r>
              <a:rPr lang="en-US" sz="3800"/>
              <a:t>Five Components of Data Communication</a:t>
            </a:r>
          </a:p>
        </p:txBody>
      </p:sp>
      <p:pic>
        <p:nvPicPr>
          <p:cNvPr id="95236" name="Picture 4"/>
          <p:cNvPicPr>
            <a:picLocks noChangeAspect="1" noChangeArrowheads="1"/>
          </p:cNvPicPr>
          <p:nvPr/>
        </p:nvPicPr>
        <p:blipFill>
          <a:blip r:embed="rId3" cstate="print"/>
          <a:srcRect/>
          <a:stretch>
            <a:fillRect/>
          </a:stretch>
        </p:blipFill>
        <p:spPr bwMode="auto">
          <a:xfrm>
            <a:off x="1352550" y="1563688"/>
            <a:ext cx="6648450" cy="2560637"/>
          </a:xfrm>
          <a:prstGeom prst="rect">
            <a:avLst/>
          </a:prstGeom>
          <a:noFill/>
          <a:ln w="9525">
            <a:noFill/>
            <a:miter lim="800000"/>
            <a:headEnd/>
            <a:tailEnd/>
          </a:ln>
          <a:effectLst/>
        </p:spPr>
      </p:pic>
      <p:sp>
        <p:nvSpPr>
          <p:cNvPr id="95237" name="Text Box 5"/>
          <p:cNvSpPr txBox="1">
            <a:spLocks noChangeArrowheads="1"/>
          </p:cNvSpPr>
          <p:nvPr/>
        </p:nvSpPr>
        <p:spPr bwMode="auto">
          <a:xfrm>
            <a:off x="3867150" y="4154488"/>
            <a:ext cx="1752600" cy="2017712"/>
          </a:xfrm>
          <a:prstGeom prst="rect">
            <a:avLst/>
          </a:prstGeom>
          <a:noFill/>
          <a:ln w="9525">
            <a:noFill/>
            <a:miter lim="800000"/>
            <a:headEnd/>
            <a:tailEnd/>
          </a:ln>
          <a:effectLst/>
        </p:spPr>
        <p:txBody>
          <a:bodyPr>
            <a:spAutoFit/>
          </a:bodyPr>
          <a:lstStyle/>
          <a:p>
            <a:pPr marL="457200" indent="-457200">
              <a:spcBef>
                <a:spcPct val="50000"/>
              </a:spcBef>
              <a:buFontTx/>
              <a:buAutoNum type="arabicPeriod"/>
            </a:pPr>
            <a:r>
              <a:rPr lang="en-US"/>
              <a:t>Message</a:t>
            </a:r>
          </a:p>
          <a:p>
            <a:pPr marL="457200" indent="-457200">
              <a:spcBef>
                <a:spcPct val="50000"/>
              </a:spcBef>
              <a:buFontTx/>
              <a:buAutoNum type="arabicPeriod"/>
            </a:pPr>
            <a:r>
              <a:rPr lang="en-GB"/>
              <a:t>Sender</a:t>
            </a:r>
          </a:p>
          <a:p>
            <a:pPr marL="457200" indent="-457200">
              <a:spcBef>
                <a:spcPct val="50000"/>
              </a:spcBef>
              <a:buFontTx/>
              <a:buAutoNum type="arabicPeriod"/>
            </a:pPr>
            <a:r>
              <a:rPr lang="en-GB"/>
              <a:t>Receiver</a:t>
            </a:r>
          </a:p>
          <a:p>
            <a:pPr marL="457200" indent="-457200">
              <a:spcBef>
                <a:spcPct val="50000"/>
              </a:spcBef>
              <a:buFontTx/>
              <a:buAutoNum type="arabicPeriod"/>
            </a:pPr>
            <a:r>
              <a:rPr lang="en-GB"/>
              <a:t>Medium</a:t>
            </a:r>
          </a:p>
          <a:p>
            <a:pPr marL="457200" indent="-457200">
              <a:spcBef>
                <a:spcPct val="50000"/>
              </a:spcBef>
              <a:buFontTx/>
              <a:buAutoNum type="arabicPeriod"/>
            </a:pPr>
            <a:r>
              <a:rPr lang="en-GB"/>
              <a:t>Protocol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1"/>
          </p:nvPr>
        </p:nvSpPr>
        <p:spPr>
          <a:noFill/>
        </p:spPr>
        <p:txBody>
          <a:bodyPr/>
          <a:lstStyle/>
          <a:p>
            <a:fld id="{F8702135-B1D7-4FBC-816B-6D1074D4C17C}" type="slidenum">
              <a:rPr lang="en-US" smtClean="0">
                <a:latin typeface="Arial" charset="0"/>
                <a:cs typeface="Arial" charset="0"/>
              </a:rPr>
              <a:pPr/>
              <a:t>50</a:t>
            </a:fld>
            <a:endParaRPr lang="en-US">
              <a:latin typeface="Arial" charset="0"/>
              <a:cs typeface="Arial" charset="0"/>
            </a:endParaRPr>
          </a:p>
        </p:txBody>
      </p:sp>
      <p:pic>
        <p:nvPicPr>
          <p:cNvPr id="30723" name="Picture 9" descr="Fig02-18"/>
          <p:cNvPicPr>
            <a:picLocks noGrp="1" noChangeAspect="1" noChangeArrowheads="1"/>
          </p:cNvPicPr>
          <p:nvPr>
            <p:ph sz="half" idx="2"/>
          </p:nvPr>
        </p:nvPicPr>
        <p:blipFill>
          <a:blip r:embed="rId3" cstate="print"/>
          <a:srcRect/>
          <a:stretch>
            <a:fillRect/>
          </a:stretch>
        </p:blipFill>
        <p:spPr>
          <a:xfrm>
            <a:off x="990600" y="2438400"/>
            <a:ext cx="7315200" cy="2124075"/>
          </a:xfrm>
          <a:noFill/>
        </p:spPr>
      </p:pic>
      <p:sp>
        <p:nvSpPr>
          <p:cNvPr id="30724" name="Rectangle 10"/>
          <p:cNvSpPr>
            <a:spLocks noGrp="1" noChangeArrowheads="1"/>
          </p:cNvSpPr>
          <p:nvPr>
            <p:ph type="title"/>
          </p:nvPr>
        </p:nvSpPr>
        <p:spPr>
          <a:noFill/>
        </p:spPr>
        <p:txBody>
          <a:bodyPr/>
          <a:lstStyle/>
          <a:p>
            <a:pPr eaLnBrk="1" hangingPunct="1"/>
            <a:r>
              <a:rPr lang="en-US"/>
              <a:t>Phase Shift Keying (continued)</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7BC43AB-8532-4FD2-A80D-6F6BAE2FC681}" type="slidenum">
              <a:rPr lang="en-GB"/>
              <a:pPr/>
              <a:t>51</a:t>
            </a:fld>
            <a:endParaRPr lang="en-GB"/>
          </a:p>
        </p:txBody>
      </p:sp>
      <p:sp>
        <p:nvSpPr>
          <p:cNvPr id="74754" name="Rectangle 2"/>
          <p:cNvSpPr>
            <a:spLocks noGrp="1" noChangeArrowheads="1"/>
          </p:cNvSpPr>
          <p:nvPr>
            <p:ph type="title"/>
          </p:nvPr>
        </p:nvSpPr>
        <p:spPr/>
        <p:txBody>
          <a:bodyPr/>
          <a:lstStyle/>
          <a:p>
            <a:r>
              <a:rPr lang="en-US" altLang="zh-TW">
                <a:ea typeface="新細明體" pitchFamily="18" charset="-120"/>
              </a:rPr>
              <a:t>Analog Signals Carrying Analog and Digital Data</a:t>
            </a:r>
          </a:p>
        </p:txBody>
      </p:sp>
      <p:pic>
        <p:nvPicPr>
          <p:cNvPr id="74757" name="Picture 5"/>
          <p:cNvPicPr>
            <a:picLocks noChangeAspect="1" noChangeArrowheads="1"/>
          </p:cNvPicPr>
          <p:nvPr/>
        </p:nvPicPr>
        <p:blipFill>
          <a:blip r:embed="rId2" cstate="print"/>
          <a:srcRect r="5000" b="56525"/>
          <a:stretch>
            <a:fillRect/>
          </a:stretch>
        </p:blipFill>
        <p:spPr bwMode="auto">
          <a:xfrm>
            <a:off x="0" y="1447800"/>
            <a:ext cx="9144000" cy="5164138"/>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F288ED9-427A-4EA9-B957-4E41CA35FB76}" type="slidenum">
              <a:rPr lang="en-GB"/>
              <a:pPr/>
              <a:t>52</a:t>
            </a:fld>
            <a:endParaRPr lang="en-GB"/>
          </a:p>
        </p:txBody>
      </p:sp>
      <p:sp>
        <p:nvSpPr>
          <p:cNvPr id="75778" name="Rectangle 2"/>
          <p:cNvSpPr>
            <a:spLocks noGrp="1" noChangeArrowheads="1"/>
          </p:cNvSpPr>
          <p:nvPr>
            <p:ph type="title"/>
          </p:nvPr>
        </p:nvSpPr>
        <p:spPr/>
        <p:txBody>
          <a:bodyPr/>
          <a:lstStyle/>
          <a:p>
            <a:r>
              <a:rPr lang="en-US" altLang="zh-TW">
                <a:ea typeface="新細明體" pitchFamily="18" charset="-120"/>
              </a:rPr>
              <a:t>Digital Signals Carrying Analog and Digital Data</a:t>
            </a:r>
          </a:p>
        </p:txBody>
      </p:sp>
      <p:pic>
        <p:nvPicPr>
          <p:cNvPr id="75782" name="Picture 6"/>
          <p:cNvPicPr>
            <a:picLocks noChangeAspect="1" noChangeArrowheads="1"/>
          </p:cNvPicPr>
          <p:nvPr/>
        </p:nvPicPr>
        <p:blipFill>
          <a:blip r:embed="rId2" cstate="print"/>
          <a:srcRect l="2438" t="48415" r="3708" b="8110"/>
          <a:stretch>
            <a:fillRect/>
          </a:stretch>
        </p:blipFill>
        <p:spPr bwMode="auto">
          <a:xfrm>
            <a:off x="0" y="1447800"/>
            <a:ext cx="9144000" cy="5224463"/>
          </a:xfrm>
          <a:prstGeom prst="rect">
            <a:avLst/>
          </a:prstGeom>
          <a:noFill/>
          <a:ln w="9525">
            <a:noFill/>
            <a:miter lim="800000"/>
            <a:headEnd/>
            <a:tailEnd/>
          </a:ln>
          <a:effectLst/>
        </p:spPr>
      </p:pic>
      <p:sp>
        <p:nvSpPr>
          <p:cNvPr id="75783" name="Text Box 7"/>
          <p:cNvSpPr txBox="1">
            <a:spLocks noChangeArrowheads="1"/>
          </p:cNvSpPr>
          <p:nvPr/>
        </p:nvSpPr>
        <p:spPr bwMode="auto">
          <a:xfrm>
            <a:off x="709613" y="2857500"/>
            <a:ext cx="1576387" cy="396875"/>
          </a:xfrm>
          <a:prstGeom prst="rect">
            <a:avLst/>
          </a:prstGeom>
          <a:solidFill>
            <a:srgbClr val="DBDCD8"/>
          </a:solidFill>
          <a:ln w="9525">
            <a:noFill/>
            <a:miter lim="800000"/>
            <a:headEnd/>
            <a:tailEnd/>
          </a:ln>
          <a:effectLst/>
        </p:spPr>
        <p:txBody>
          <a:bodyPr lIns="90000" tIns="46800" rIns="90000" bIns="46800">
            <a:spAutoFit/>
          </a:bodyPr>
          <a:lstStyle/>
          <a:p>
            <a:pPr>
              <a:spcBef>
                <a:spcPct val="50000"/>
              </a:spcBef>
            </a:pPr>
            <a:r>
              <a:rPr lang="en-US" altLang="zh-CN" sz="2000" b="1">
                <a:ea typeface="宋体" charset="-122"/>
              </a:rPr>
              <a:t>Analog Data</a:t>
            </a:r>
            <a:endParaRPr lang="en-US" sz="2000"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9E6D496-CB29-45F4-9D71-0C4D45F98E1E}" type="slidenum">
              <a:rPr lang="en-GB"/>
              <a:pPr/>
              <a:t>53</a:t>
            </a:fld>
            <a:endParaRPr lang="en-GB"/>
          </a:p>
        </p:txBody>
      </p:sp>
      <p:sp>
        <p:nvSpPr>
          <p:cNvPr id="78850" name="Rectangle 2"/>
          <p:cNvSpPr>
            <a:spLocks noGrp="1" noChangeArrowheads="1"/>
          </p:cNvSpPr>
          <p:nvPr>
            <p:ph type="title"/>
          </p:nvPr>
        </p:nvSpPr>
        <p:spPr/>
        <p:txBody>
          <a:bodyPr/>
          <a:lstStyle/>
          <a:p>
            <a:r>
              <a:rPr lang="en-US" altLang="zh-TW" sz="3200" dirty="0">
                <a:ea typeface="新細明體" pitchFamily="18" charset="-120"/>
              </a:rPr>
              <a:t>Transmission Impairments</a:t>
            </a:r>
          </a:p>
        </p:txBody>
      </p:sp>
      <p:sp>
        <p:nvSpPr>
          <p:cNvPr id="78851" name="Rectangle 3"/>
          <p:cNvSpPr>
            <a:spLocks noGrp="1" noChangeArrowheads="1"/>
          </p:cNvSpPr>
          <p:nvPr>
            <p:ph type="body" idx="1"/>
          </p:nvPr>
        </p:nvSpPr>
        <p:spPr/>
        <p:txBody>
          <a:bodyPr/>
          <a:lstStyle/>
          <a:p>
            <a:r>
              <a:rPr lang="en-US" altLang="zh-CN">
                <a:latin typeface="Times New Roman" charset="0"/>
                <a:ea typeface="宋体" charset="-122"/>
              </a:rPr>
              <a:t>With any communications system, the s</a:t>
            </a:r>
            <a:r>
              <a:rPr lang="en-US" altLang="zh-TW">
                <a:latin typeface="Times New Roman" charset="0"/>
                <a:ea typeface="新細明體" pitchFamily="18" charset="-120"/>
              </a:rPr>
              <a:t>ignal</a:t>
            </a:r>
            <a:r>
              <a:rPr lang="en-US" altLang="zh-CN">
                <a:latin typeface="Times New Roman" charset="0"/>
                <a:ea typeface="宋体" charset="-122"/>
              </a:rPr>
              <a:t> that is</a:t>
            </a:r>
            <a:r>
              <a:rPr lang="en-US" altLang="zh-TW">
                <a:latin typeface="Times New Roman" charset="0"/>
                <a:ea typeface="新細明體" pitchFamily="18" charset="-120"/>
              </a:rPr>
              <a:t> received may differ from </a:t>
            </a:r>
            <a:r>
              <a:rPr lang="en-US" altLang="zh-CN">
                <a:latin typeface="Times New Roman" charset="0"/>
                <a:ea typeface="宋体" charset="-122"/>
              </a:rPr>
              <a:t>the </a:t>
            </a:r>
            <a:r>
              <a:rPr lang="en-US" altLang="zh-TW">
                <a:latin typeface="Times New Roman" charset="0"/>
                <a:ea typeface="新細明體" pitchFamily="18" charset="-120"/>
              </a:rPr>
              <a:t>signal</a:t>
            </a:r>
            <a:r>
              <a:rPr lang="en-US" altLang="zh-CN">
                <a:latin typeface="Times New Roman" charset="0"/>
                <a:ea typeface="宋体" charset="-122"/>
              </a:rPr>
              <a:t> that is</a:t>
            </a:r>
            <a:r>
              <a:rPr lang="en-US" altLang="zh-TW">
                <a:latin typeface="Times New Roman" charset="0"/>
                <a:ea typeface="新細明體" pitchFamily="18" charset="-120"/>
              </a:rPr>
              <a:t> transmitted</a:t>
            </a:r>
            <a:r>
              <a:rPr lang="en-US" altLang="zh-CN">
                <a:latin typeface="Times New Roman" charset="0"/>
                <a:ea typeface="宋体" charset="-122"/>
              </a:rPr>
              <a:t>, due to various transmission impairments.</a:t>
            </a:r>
            <a:endParaRPr lang="en-US" altLang="zh-TW">
              <a:latin typeface="Times New Roman" charset="0"/>
              <a:ea typeface="新細明體" pitchFamily="18" charset="-120"/>
            </a:endParaRPr>
          </a:p>
          <a:p>
            <a:r>
              <a:rPr lang="en-US" altLang="zh-CN">
                <a:latin typeface="Times New Roman" charset="0"/>
                <a:ea typeface="宋体" charset="-122"/>
              </a:rPr>
              <a:t>Consequences:</a:t>
            </a:r>
          </a:p>
          <a:p>
            <a:pPr lvl="1"/>
            <a:r>
              <a:rPr lang="en-US" altLang="zh-CN">
                <a:latin typeface="Times New Roman" charset="0"/>
                <a:ea typeface="宋体" charset="-122"/>
              </a:rPr>
              <a:t>For a</a:t>
            </a:r>
            <a:r>
              <a:rPr lang="en-US" altLang="zh-TW">
                <a:latin typeface="Times New Roman" charset="0"/>
                <a:ea typeface="新細明體" pitchFamily="18" charset="-120"/>
              </a:rPr>
              <a:t>nalog</a:t>
            </a:r>
            <a:r>
              <a:rPr lang="en-US" altLang="zh-CN">
                <a:latin typeface="Times New Roman" charset="0"/>
                <a:ea typeface="宋体" charset="-122"/>
              </a:rPr>
              <a:t> signals:</a:t>
            </a:r>
            <a:r>
              <a:rPr lang="en-US" altLang="zh-TW">
                <a:latin typeface="Times New Roman" charset="0"/>
                <a:ea typeface="新細明體" pitchFamily="18" charset="-120"/>
              </a:rPr>
              <a:t> degradation of signal quality</a:t>
            </a:r>
          </a:p>
          <a:p>
            <a:pPr lvl="1"/>
            <a:r>
              <a:rPr lang="en-US" altLang="zh-CN">
                <a:latin typeface="Times New Roman" charset="0"/>
                <a:ea typeface="宋体" charset="-122"/>
              </a:rPr>
              <a:t>For d</a:t>
            </a:r>
            <a:r>
              <a:rPr lang="en-US" altLang="zh-TW">
                <a:latin typeface="Times New Roman" charset="0"/>
                <a:ea typeface="新細明體" pitchFamily="18" charset="-120"/>
              </a:rPr>
              <a:t>igital</a:t>
            </a:r>
            <a:r>
              <a:rPr lang="en-US" altLang="zh-CN">
                <a:latin typeface="Times New Roman" charset="0"/>
                <a:ea typeface="宋体" charset="-122"/>
              </a:rPr>
              <a:t> signals:</a:t>
            </a:r>
            <a:r>
              <a:rPr lang="en-US" altLang="zh-TW">
                <a:latin typeface="Times New Roman" charset="0"/>
                <a:ea typeface="新細明體" pitchFamily="18" charset="-120"/>
              </a:rPr>
              <a:t> bit errors</a:t>
            </a:r>
          </a:p>
          <a:p>
            <a:r>
              <a:rPr lang="en-US" altLang="zh-CN">
                <a:latin typeface="Times New Roman" charset="0"/>
                <a:ea typeface="宋体" charset="-122"/>
              </a:rPr>
              <a:t>The most significant impairments include</a:t>
            </a:r>
          </a:p>
          <a:p>
            <a:pPr lvl="1"/>
            <a:r>
              <a:rPr lang="en-US" altLang="zh-TW" b="1">
                <a:solidFill>
                  <a:srgbClr val="FF0000"/>
                </a:solidFill>
                <a:latin typeface="Times New Roman" charset="0"/>
                <a:ea typeface="新細明體" pitchFamily="18" charset="-120"/>
              </a:rPr>
              <a:t>Attenuation</a:t>
            </a:r>
            <a:r>
              <a:rPr lang="en-US" altLang="zh-TW">
                <a:latin typeface="Times New Roman" charset="0"/>
                <a:ea typeface="新細明體" pitchFamily="18" charset="-120"/>
              </a:rPr>
              <a:t> and </a:t>
            </a:r>
            <a:r>
              <a:rPr lang="en-US" altLang="zh-TW" b="1">
                <a:solidFill>
                  <a:srgbClr val="FF0000"/>
                </a:solidFill>
                <a:latin typeface="Times New Roman" charset="0"/>
                <a:ea typeface="新細明體" pitchFamily="18" charset="-120"/>
              </a:rPr>
              <a:t>attenuation distortion</a:t>
            </a:r>
          </a:p>
          <a:p>
            <a:pPr lvl="1"/>
            <a:r>
              <a:rPr lang="en-US" altLang="zh-TW" b="1">
                <a:solidFill>
                  <a:srgbClr val="FF0000"/>
                </a:solidFill>
                <a:latin typeface="Times New Roman" charset="0"/>
                <a:ea typeface="新細明體" pitchFamily="18" charset="-120"/>
              </a:rPr>
              <a:t>Delay distortion</a:t>
            </a:r>
          </a:p>
          <a:p>
            <a:pPr lvl="1"/>
            <a:r>
              <a:rPr lang="en-US" altLang="zh-TW" b="1">
                <a:solidFill>
                  <a:srgbClr val="FF0000"/>
                </a:solidFill>
                <a:latin typeface="Times New Roman" charset="0"/>
                <a:ea typeface="新細明體" pitchFamily="18" charset="-120"/>
              </a:rPr>
              <a:t>Noise</a:t>
            </a:r>
          </a:p>
          <a:p>
            <a:pPr lvl="1"/>
            <a:endParaRPr lang="en-US" altLang="zh-TW">
              <a:latin typeface="Times New Roman" charset="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8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85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85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88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F2F7E94-C658-458D-B93E-3DF81F03979B}" type="slidenum">
              <a:rPr lang="en-GB"/>
              <a:pPr/>
              <a:t>54</a:t>
            </a:fld>
            <a:endParaRPr lang="en-GB"/>
          </a:p>
        </p:txBody>
      </p:sp>
      <p:sp>
        <p:nvSpPr>
          <p:cNvPr id="79874" name="Rectangle 2"/>
          <p:cNvSpPr>
            <a:spLocks noGrp="1" noChangeArrowheads="1"/>
          </p:cNvSpPr>
          <p:nvPr>
            <p:ph type="title"/>
          </p:nvPr>
        </p:nvSpPr>
        <p:spPr/>
        <p:txBody>
          <a:bodyPr/>
          <a:lstStyle/>
          <a:p>
            <a:r>
              <a:rPr lang="en-US" altLang="zh-TW">
                <a:ea typeface="新細明體" pitchFamily="18" charset="-120"/>
              </a:rPr>
              <a:t>Attenuation</a:t>
            </a:r>
          </a:p>
        </p:txBody>
      </p:sp>
      <p:sp>
        <p:nvSpPr>
          <p:cNvPr id="79875" name="Rectangle 3"/>
          <p:cNvSpPr>
            <a:spLocks noGrp="1" noChangeArrowheads="1"/>
          </p:cNvSpPr>
          <p:nvPr>
            <p:ph type="body" idx="1"/>
          </p:nvPr>
        </p:nvSpPr>
        <p:spPr>
          <a:xfrm>
            <a:off x="533400" y="1333500"/>
            <a:ext cx="8102600" cy="4914900"/>
          </a:xfrm>
        </p:spPr>
        <p:txBody>
          <a:bodyPr/>
          <a:lstStyle/>
          <a:p>
            <a:pPr marL="457200" indent="-457200"/>
            <a:r>
              <a:rPr lang="en-US" altLang="zh-TW" sz="2400">
                <a:latin typeface="Times New Roman" charset="0"/>
                <a:ea typeface="新細明體" pitchFamily="18" charset="-120"/>
              </a:rPr>
              <a:t>Attenuation: signal strength falls off with distance</a:t>
            </a:r>
            <a:r>
              <a:rPr lang="en-US" altLang="zh-CN" sz="2400">
                <a:latin typeface="Times New Roman" charset="0"/>
                <a:ea typeface="宋体" charset="-122"/>
              </a:rPr>
              <a:t>.</a:t>
            </a:r>
            <a:endParaRPr lang="en-US" altLang="zh-TW" sz="2400">
              <a:latin typeface="Times New Roman" charset="0"/>
              <a:ea typeface="新細明體" pitchFamily="18" charset="-120"/>
            </a:endParaRPr>
          </a:p>
          <a:p>
            <a:pPr marL="457200" indent="-457200"/>
            <a:r>
              <a:rPr lang="en-US" altLang="zh-TW" sz="2400">
                <a:latin typeface="Times New Roman" charset="0"/>
                <a:ea typeface="新細明體" pitchFamily="18" charset="-120"/>
              </a:rPr>
              <a:t>Depends on medium</a:t>
            </a:r>
            <a:endParaRPr lang="en-US" altLang="zh-CN" sz="2400">
              <a:latin typeface="Times New Roman" charset="0"/>
              <a:ea typeface="宋体" charset="-122"/>
            </a:endParaRPr>
          </a:p>
          <a:p>
            <a:pPr marL="838200" lvl="1" indent="-381000"/>
            <a:r>
              <a:rPr lang="en-US" altLang="zh-CN" sz="2000">
                <a:latin typeface="Times New Roman" charset="0"/>
                <a:ea typeface="宋体" charset="-122"/>
              </a:rPr>
              <a:t>For guided media, the attenuation is generally exponential and thus is typically expressed as a constant number of decibels per unit distance.</a:t>
            </a:r>
          </a:p>
          <a:p>
            <a:pPr marL="838200" lvl="1" indent="-381000"/>
            <a:r>
              <a:rPr lang="en-US" altLang="zh-CN" sz="2000">
                <a:latin typeface="Times New Roman" charset="0"/>
                <a:ea typeface="宋体" charset="-122"/>
              </a:rPr>
              <a:t>For unguided media, attenuation is a more complex function of distance and the makeup of the atmosphere.</a:t>
            </a:r>
            <a:endParaRPr lang="en-US" altLang="zh-TW" sz="2000">
              <a:latin typeface="Times New Roman" charset="0"/>
              <a:ea typeface="新細明體" pitchFamily="18" charset="-120"/>
            </a:endParaRPr>
          </a:p>
          <a:p>
            <a:pPr marL="457200" indent="-457200"/>
            <a:r>
              <a:rPr lang="en-US" altLang="zh-CN" sz="2400">
                <a:latin typeface="Times New Roman" charset="0"/>
                <a:ea typeface="宋体" charset="-122"/>
              </a:rPr>
              <a:t>Three considerations for the transmission engineer:</a:t>
            </a:r>
          </a:p>
          <a:p>
            <a:pPr marL="838200" lvl="1" indent="-381000">
              <a:buFontTx/>
              <a:buAutoNum type="arabicPeriod"/>
            </a:pPr>
            <a:r>
              <a:rPr lang="en-US" altLang="zh-CN" sz="2000">
                <a:latin typeface="Times New Roman" charset="0"/>
                <a:ea typeface="宋体" charset="-122"/>
              </a:rPr>
              <a:t>A received signal must have </a:t>
            </a:r>
            <a:r>
              <a:rPr lang="en-US" altLang="zh-CN" sz="2000" b="1">
                <a:solidFill>
                  <a:srgbClr val="FF0000"/>
                </a:solidFill>
                <a:latin typeface="Times New Roman" charset="0"/>
                <a:ea typeface="宋体" charset="-122"/>
              </a:rPr>
              <a:t>sufficient strength</a:t>
            </a:r>
            <a:r>
              <a:rPr lang="en-US" altLang="zh-CN" sz="2000">
                <a:latin typeface="Times New Roman" charset="0"/>
                <a:ea typeface="宋体" charset="-122"/>
              </a:rPr>
              <a:t> so that the electronic circuitry in the receiver can detect the signal.</a:t>
            </a:r>
            <a:r>
              <a:rPr lang="en-US" altLang="zh-TW" sz="2000">
                <a:latin typeface="Times New Roman" charset="0"/>
                <a:ea typeface="新細明體" pitchFamily="18" charset="-120"/>
              </a:rPr>
              <a:t> </a:t>
            </a:r>
            <a:endParaRPr lang="en-US" altLang="zh-CN" sz="2000">
              <a:latin typeface="Times New Roman" charset="0"/>
              <a:ea typeface="宋体" charset="-122"/>
            </a:endParaRPr>
          </a:p>
          <a:p>
            <a:pPr marL="838200" lvl="1" indent="-381000">
              <a:buFontTx/>
              <a:buAutoNum type="arabicPeriod"/>
            </a:pPr>
            <a:r>
              <a:rPr lang="en-US" altLang="zh-CN" sz="2000">
                <a:latin typeface="Times New Roman" charset="0"/>
                <a:ea typeface="宋体" charset="-122"/>
              </a:rPr>
              <a:t>The signal must maintain a level </a:t>
            </a:r>
            <a:r>
              <a:rPr lang="en-US" altLang="zh-CN" sz="2000" b="1">
                <a:solidFill>
                  <a:srgbClr val="FF0000"/>
                </a:solidFill>
                <a:latin typeface="Times New Roman" charset="0"/>
                <a:ea typeface="宋体" charset="-122"/>
              </a:rPr>
              <a:t>sufficiently higher </a:t>
            </a:r>
            <a:r>
              <a:rPr lang="en-US" altLang="zh-TW" sz="2000" b="1">
                <a:solidFill>
                  <a:srgbClr val="FF0000"/>
                </a:solidFill>
                <a:latin typeface="Times New Roman" charset="0"/>
                <a:ea typeface="新細明體" pitchFamily="18" charset="-120"/>
              </a:rPr>
              <a:t>than noise</a:t>
            </a:r>
            <a:r>
              <a:rPr lang="en-US" altLang="zh-TW" sz="2000">
                <a:latin typeface="Times New Roman" charset="0"/>
                <a:ea typeface="新細明體" pitchFamily="18" charset="-120"/>
              </a:rPr>
              <a:t> to be received without error.</a:t>
            </a:r>
          </a:p>
          <a:p>
            <a:pPr marL="838200" lvl="1" indent="-381000"/>
            <a:endParaRPr lang="en-US" altLang="zh-TW" sz="2000">
              <a:latin typeface="Times New Roman" charset="0"/>
              <a:ea typeface="新細明體" pitchFamily="18" charset="-120"/>
            </a:endParaRPr>
          </a:p>
          <a:p>
            <a:pPr marL="457200" indent="-457200"/>
            <a:endParaRPr lang="en-US" altLang="zh-TW" sz="2400">
              <a:ea typeface="新細明體" pitchFamily="18" charset="-120"/>
            </a:endParaRPr>
          </a:p>
        </p:txBody>
      </p:sp>
      <p:sp>
        <p:nvSpPr>
          <p:cNvPr id="79878" name="Text Box 6"/>
          <p:cNvSpPr txBox="1">
            <a:spLocks noChangeArrowheads="1"/>
          </p:cNvSpPr>
          <p:nvPr/>
        </p:nvSpPr>
        <p:spPr bwMode="auto">
          <a:xfrm>
            <a:off x="685800" y="5715000"/>
            <a:ext cx="7772400" cy="831850"/>
          </a:xfrm>
          <a:prstGeom prst="rect">
            <a:avLst/>
          </a:prstGeom>
          <a:noFill/>
          <a:ln w="9525">
            <a:solidFill>
              <a:srgbClr val="FF0000"/>
            </a:solidFill>
            <a:miter lim="800000"/>
            <a:headEnd/>
            <a:tailEnd/>
          </a:ln>
          <a:effectLst/>
        </p:spPr>
        <p:txBody>
          <a:bodyPr lIns="90000" tIns="46800" rIns="90000" bIns="46800">
            <a:spAutoFit/>
          </a:bodyPr>
          <a:lstStyle/>
          <a:p>
            <a:pPr>
              <a:spcBef>
                <a:spcPct val="50000"/>
              </a:spcBef>
            </a:pPr>
            <a:r>
              <a:rPr lang="en-US" altLang="zh-CN">
                <a:ea typeface="宋体" charset="-122"/>
              </a:rPr>
              <a:t>These two problems are dealt with by the use of </a:t>
            </a:r>
            <a:r>
              <a:rPr lang="en-US" altLang="zh-CN">
                <a:solidFill>
                  <a:srgbClr val="FF0000"/>
                </a:solidFill>
                <a:ea typeface="宋体" charset="-122"/>
              </a:rPr>
              <a:t>amplifiers</a:t>
            </a:r>
            <a:r>
              <a:rPr lang="en-US" altLang="zh-CN">
                <a:ea typeface="宋体" charset="-122"/>
              </a:rPr>
              <a:t> or </a:t>
            </a:r>
            <a:r>
              <a:rPr lang="en-US" altLang="zh-CN">
                <a:solidFill>
                  <a:srgbClr val="FF0000"/>
                </a:solidFill>
                <a:ea typeface="宋体" charset="-122"/>
              </a:rPr>
              <a:t>repeaters</a:t>
            </a:r>
            <a:r>
              <a:rPr lang="en-US" altLang="zh-CN">
                <a:ea typeface="宋体" charset="-122"/>
              </a:rPr>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87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22542D5-3035-429A-A35F-56BC734EB4B1}" type="slidenum">
              <a:rPr lang="en-GB"/>
              <a:pPr/>
              <a:t>55</a:t>
            </a:fld>
            <a:endParaRPr lang="en-GB"/>
          </a:p>
        </p:txBody>
      </p:sp>
      <p:sp>
        <p:nvSpPr>
          <p:cNvPr id="161794" name="Rectangle 2"/>
          <p:cNvSpPr>
            <a:spLocks noGrp="1" noChangeArrowheads="1"/>
          </p:cNvSpPr>
          <p:nvPr>
            <p:ph type="title"/>
          </p:nvPr>
        </p:nvSpPr>
        <p:spPr/>
        <p:txBody>
          <a:bodyPr/>
          <a:lstStyle/>
          <a:p>
            <a:r>
              <a:rPr lang="en-US" altLang="zh-TW">
                <a:ea typeface="新細明體" pitchFamily="18" charset="-120"/>
              </a:rPr>
              <a:t>Attenuation Distortion</a:t>
            </a:r>
            <a:endParaRPr lang="en-US">
              <a:ea typeface="新細明體" pitchFamily="18" charset="-120"/>
            </a:endParaRPr>
          </a:p>
        </p:txBody>
      </p:sp>
      <p:sp>
        <p:nvSpPr>
          <p:cNvPr id="161797" name="Text Box 5"/>
          <p:cNvSpPr txBox="1">
            <a:spLocks noChangeArrowheads="1"/>
          </p:cNvSpPr>
          <p:nvPr/>
        </p:nvSpPr>
        <p:spPr bwMode="auto">
          <a:xfrm>
            <a:off x="533400" y="1752600"/>
            <a:ext cx="8153400" cy="4291013"/>
          </a:xfrm>
          <a:prstGeom prst="rect">
            <a:avLst/>
          </a:prstGeom>
          <a:noFill/>
          <a:ln w="9525">
            <a:noFill/>
            <a:miter lim="800000"/>
            <a:headEnd/>
            <a:tailEnd/>
          </a:ln>
          <a:effectLst/>
        </p:spPr>
        <p:txBody>
          <a:bodyPr lIns="90000" tIns="46800" rIns="90000" bIns="46800">
            <a:spAutoFit/>
          </a:bodyPr>
          <a:lstStyle/>
          <a:p>
            <a:r>
              <a:rPr lang="en-US" altLang="zh-CN">
                <a:ea typeface="宋体" charset="-122"/>
              </a:rPr>
              <a:t>(Following the previous slide)</a:t>
            </a:r>
          </a:p>
          <a:p>
            <a:endParaRPr lang="en-US" altLang="zh-CN">
              <a:ea typeface="宋体" charset="-122"/>
            </a:endParaRPr>
          </a:p>
          <a:p>
            <a:r>
              <a:rPr kumimoji="1" lang="en-US" altLang="zh-TW">
                <a:solidFill>
                  <a:srgbClr val="0000FF"/>
                </a:solidFill>
                <a:ea typeface="新細明體" pitchFamily="18" charset="-120"/>
              </a:rPr>
              <a:t>3</a:t>
            </a:r>
            <a:r>
              <a:rPr kumimoji="1" lang="en-US" altLang="zh-TW">
                <a:ea typeface="新細明體" pitchFamily="18" charset="-120"/>
              </a:rPr>
              <a:t>. Attenuation is </a:t>
            </a:r>
            <a:r>
              <a:rPr kumimoji="1" lang="en-US" altLang="zh-CN">
                <a:ea typeface="宋体" charset="-122"/>
              </a:rPr>
              <a:t>often </a:t>
            </a:r>
            <a:r>
              <a:rPr kumimoji="1" lang="en-US" altLang="zh-TW">
                <a:ea typeface="新細明體" pitchFamily="18" charset="-120"/>
              </a:rPr>
              <a:t>an increasing function of frequency. This leads to </a:t>
            </a:r>
            <a:r>
              <a:rPr kumimoji="1" lang="en-US" altLang="zh-TW" b="1">
                <a:solidFill>
                  <a:srgbClr val="FF0000"/>
                </a:solidFill>
                <a:ea typeface="新細明體" pitchFamily="18" charset="-120"/>
              </a:rPr>
              <a:t>a</a:t>
            </a:r>
            <a:r>
              <a:rPr kumimoji="1" lang="en-US" altLang="zh-CN" b="1">
                <a:solidFill>
                  <a:srgbClr val="FF0000"/>
                </a:solidFill>
                <a:ea typeface="宋体" charset="-122"/>
              </a:rPr>
              <a:t>ttenuation distortion</a:t>
            </a:r>
            <a:r>
              <a:rPr kumimoji="1" lang="en-US" altLang="zh-CN">
                <a:ea typeface="宋体" charset="-122"/>
              </a:rPr>
              <a:t>:</a:t>
            </a:r>
          </a:p>
          <a:p>
            <a:pPr lvl="1">
              <a:buFontTx/>
              <a:buChar char="•"/>
            </a:pPr>
            <a:r>
              <a:rPr lang="en-US" altLang="zh-CN">
                <a:ea typeface="宋体" charset="-122"/>
              </a:rPr>
              <a:t> some frequency components are attenuated more than other frequency components.</a:t>
            </a:r>
          </a:p>
          <a:p>
            <a:endParaRPr lang="en-US" altLang="zh-CN">
              <a:solidFill>
                <a:srgbClr val="FF0000"/>
              </a:solidFill>
              <a:ea typeface="宋体" charset="-122"/>
            </a:endParaRPr>
          </a:p>
          <a:p>
            <a:r>
              <a:rPr lang="en-US" altLang="zh-CN">
                <a:solidFill>
                  <a:srgbClr val="FF0000"/>
                </a:solidFill>
                <a:ea typeface="宋体" charset="-122"/>
              </a:rPr>
              <a:t>Attenuation distortion</a:t>
            </a:r>
            <a:r>
              <a:rPr lang="en-US" altLang="zh-CN">
                <a:ea typeface="宋体" charset="-122"/>
              </a:rPr>
              <a:t> is particularly noticeable for analog signals: the attenuation varies as a function of frequency, therefore the received signal is distorted, reducing intelligibility. </a:t>
            </a:r>
            <a:endParaRPr lang="en-US"/>
          </a:p>
          <a:p>
            <a:pPr>
              <a:spcBef>
                <a:spcPct val="50000"/>
              </a:spcBef>
            </a:pP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17DC169-3FE1-4C41-B223-0F456F526AC9}" type="slidenum">
              <a:rPr lang="en-GB"/>
              <a:pPr/>
              <a:t>56</a:t>
            </a:fld>
            <a:endParaRPr lang="en-GB"/>
          </a:p>
        </p:txBody>
      </p:sp>
      <p:sp>
        <p:nvSpPr>
          <p:cNvPr id="81922" name="Rectangle 2"/>
          <p:cNvSpPr>
            <a:spLocks noGrp="1" noChangeArrowheads="1"/>
          </p:cNvSpPr>
          <p:nvPr>
            <p:ph type="title"/>
          </p:nvPr>
        </p:nvSpPr>
        <p:spPr/>
        <p:txBody>
          <a:bodyPr/>
          <a:lstStyle/>
          <a:p>
            <a:r>
              <a:rPr lang="en-US" altLang="zh-TW">
                <a:ea typeface="新細明體" pitchFamily="18" charset="-120"/>
              </a:rPr>
              <a:t>Delay Distortion</a:t>
            </a:r>
          </a:p>
        </p:txBody>
      </p:sp>
      <p:sp>
        <p:nvSpPr>
          <p:cNvPr id="81923" name="Rectangle 3"/>
          <p:cNvSpPr>
            <a:spLocks noGrp="1" noChangeArrowheads="1"/>
          </p:cNvSpPr>
          <p:nvPr>
            <p:ph type="body" idx="1"/>
          </p:nvPr>
        </p:nvSpPr>
        <p:spPr/>
        <p:txBody>
          <a:bodyPr/>
          <a:lstStyle/>
          <a:p>
            <a:pPr>
              <a:lnSpc>
                <a:spcPct val="90000"/>
              </a:lnSpc>
            </a:pPr>
            <a:r>
              <a:rPr lang="en-US" altLang="zh-CN">
                <a:latin typeface="Times New Roman" charset="0"/>
                <a:ea typeface="宋体" charset="-122"/>
              </a:rPr>
              <a:t>Delay distortion occurs because the velocity of p</a:t>
            </a:r>
            <a:r>
              <a:rPr lang="en-US" altLang="zh-TW">
                <a:latin typeface="Times New Roman" charset="0"/>
                <a:ea typeface="新細明體" pitchFamily="18" charset="-120"/>
              </a:rPr>
              <a:t>ropagation </a:t>
            </a:r>
            <a:r>
              <a:rPr lang="en-US" altLang="zh-CN">
                <a:latin typeface="Times New Roman" charset="0"/>
                <a:ea typeface="宋体" charset="-122"/>
              </a:rPr>
              <a:t>of a signal through a guided medium</a:t>
            </a:r>
            <a:r>
              <a:rPr lang="en-US" altLang="zh-TW">
                <a:latin typeface="Times New Roman" charset="0"/>
                <a:ea typeface="新細明體" pitchFamily="18" charset="-120"/>
              </a:rPr>
              <a:t> varies with frequency.</a:t>
            </a:r>
          </a:p>
          <a:p>
            <a:pPr>
              <a:lnSpc>
                <a:spcPct val="90000"/>
              </a:lnSpc>
            </a:pPr>
            <a:r>
              <a:rPr lang="en-US" altLang="zh-TW">
                <a:latin typeface="Times New Roman" charset="0"/>
                <a:ea typeface="新細明體" pitchFamily="18" charset="-120"/>
              </a:rPr>
              <a:t>Various frequency components of a signal will arrive at the receiver at different times</a:t>
            </a:r>
            <a:r>
              <a:rPr lang="en-US" altLang="zh-CN">
                <a:latin typeface="Times New Roman" charset="0"/>
                <a:ea typeface="宋体" charset="-122"/>
              </a:rPr>
              <a:t>, resulting in phase shifts between the different frequencies.</a:t>
            </a:r>
            <a:endParaRPr lang="en-US" altLang="zh-TW">
              <a:latin typeface="Times New Roman" charset="0"/>
              <a:ea typeface="新細明體" pitchFamily="18" charset="-120"/>
            </a:endParaRPr>
          </a:p>
          <a:p>
            <a:pPr>
              <a:lnSpc>
                <a:spcPct val="90000"/>
              </a:lnSpc>
            </a:pPr>
            <a:r>
              <a:rPr lang="en-US" altLang="zh-CN">
                <a:latin typeface="Times New Roman" charset="0"/>
                <a:ea typeface="宋体" charset="-122"/>
              </a:rPr>
              <a:t>Delay distortion is particularly critical for digital data</a:t>
            </a:r>
          </a:p>
          <a:p>
            <a:pPr lvl="1">
              <a:lnSpc>
                <a:spcPct val="90000"/>
              </a:lnSpc>
            </a:pPr>
            <a:r>
              <a:rPr lang="en-US" altLang="zh-TW">
                <a:latin typeface="Times New Roman" charset="0"/>
                <a:ea typeface="新細明體" pitchFamily="18" charset="-120"/>
              </a:rPr>
              <a:t>Some of the signal components of one bit position will spill over into other bit positions, causing intersymbol interference</a:t>
            </a:r>
            <a:r>
              <a:rPr lang="en-US" altLang="zh-CN">
                <a:latin typeface="Times New Roman" charset="0"/>
                <a:ea typeface="宋体" charset="-122"/>
              </a:rPr>
              <a:t>, which is a major limitation to maximum bit rate over a transmission channel.</a:t>
            </a:r>
            <a:endParaRPr lang="en-US" altLang="zh-TW">
              <a:latin typeface="Times New Roman" charset="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96A2E89-A8AD-491D-94E9-A2DD47E870D2}" type="slidenum">
              <a:rPr lang="en-GB"/>
              <a:pPr/>
              <a:t>57</a:t>
            </a:fld>
            <a:endParaRPr lang="en-GB"/>
          </a:p>
        </p:txBody>
      </p:sp>
      <p:sp>
        <p:nvSpPr>
          <p:cNvPr id="82946" name="Rectangle 2"/>
          <p:cNvSpPr>
            <a:spLocks noGrp="1" noChangeArrowheads="1"/>
          </p:cNvSpPr>
          <p:nvPr>
            <p:ph type="title"/>
          </p:nvPr>
        </p:nvSpPr>
        <p:spPr/>
        <p:txBody>
          <a:bodyPr/>
          <a:lstStyle/>
          <a:p>
            <a:r>
              <a:rPr lang="en-US" altLang="zh-TW" dirty="0">
                <a:ea typeface="新細明體" pitchFamily="18" charset="-120"/>
              </a:rPr>
              <a:t>Noise </a:t>
            </a:r>
          </a:p>
        </p:txBody>
      </p:sp>
      <p:sp>
        <p:nvSpPr>
          <p:cNvPr id="82947" name="Rectangle 3"/>
          <p:cNvSpPr>
            <a:spLocks noGrp="1" noChangeArrowheads="1"/>
          </p:cNvSpPr>
          <p:nvPr>
            <p:ph type="body" idx="1"/>
          </p:nvPr>
        </p:nvSpPr>
        <p:spPr/>
        <p:txBody>
          <a:bodyPr/>
          <a:lstStyle/>
          <a:p>
            <a:r>
              <a:rPr lang="en-US" altLang="zh-CN" sz="2400" dirty="0">
                <a:latin typeface="Times New Roman" charset="0"/>
                <a:ea typeface="宋体" charset="-122"/>
              </a:rPr>
              <a:t>For any data transmission event, the received signal will consist of the transmitted signal, modified by the various distortions imposed by the transmission system, plus </a:t>
            </a:r>
            <a:r>
              <a:rPr lang="en-US" altLang="zh-CN" sz="2400" dirty="0">
                <a:solidFill>
                  <a:srgbClr val="FF0000"/>
                </a:solidFill>
                <a:latin typeface="Times New Roman" charset="0"/>
                <a:ea typeface="宋体" charset="-122"/>
              </a:rPr>
              <a:t>a</a:t>
            </a:r>
            <a:r>
              <a:rPr lang="en-US" altLang="zh-TW" sz="2400" dirty="0">
                <a:solidFill>
                  <a:srgbClr val="FF0000"/>
                </a:solidFill>
                <a:latin typeface="Times New Roman" charset="0"/>
                <a:ea typeface="新細明體" pitchFamily="18" charset="-120"/>
              </a:rPr>
              <a:t>dditional </a:t>
            </a:r>
            <a:r>
              <a:rPr lang="en-US" altLang="zh-CN" sz="2400" dirty="0">
                <a:solidFill>
                  <a:srgbClr val="FF0000"/>
                </a:solidFill>
                <a:latin typeface="Times New Roman" charset="0"/>
                <a:ea typeface="宋体" charset="-122"/>
              </a:rPr>
              <a:t>unwanted </a:t>
            </a:r>
            <a:r>
              <a:rPr lang="en-US" altLang="zh-TW" sz="2400" dirty="0">
                <a:solidFill>
                  <a:srgbClr val="FF0000"/>
                </a:solidFill>
                <a:latin typeface="Times New Roman" charset="0"/>
                <a:ea typeface="新細明體" pitchFamily="18" charset="-120"/>
              </a:rPr>
              <a:t>signals</a:t>
            </a:r>
            <a:r>
              <a:rPr lang="en-US" altLang="zh-TW" sz="2400" dirty="0">
                <a:latin typeface="Times New Roman" charset="0"/>
                <a:ea typeface="新細明體" pitchFamily="18" charset="-120"/>
              </a:rPr>
              <a:t> </a:t>
            </a:r>
            <a:r>
              <a:rPr lang="en-US" altLang="zh-CN" sz="2400" dirty="0">
                <a:latin typeface="Times New Roman" charset="0"/>
                <a:ea typeface="宋体" charset="-122"/>
              </a:rPr>
              <a:t>that are </a:t>
            </a:r>
            <a:r>
              <a:rPr lang="en-US" altLang="zh-TW" sz="2400" dirty="0">
                <a:latin typeface="Times New Roman" charset="0"/>
                <a:ea typeface="新細明體" pitchFamily="18" charset="-120"/>
              </a:rPr>
              <a:t>inserted </a:t>
            </a:r>
            <a:r>
              <a:rPr lang="en-US" altLang="zh-CN" sz="2400" dirty="0">
                <a:latin typeface="Times New Roman" charset="0"/>
                <a:ea typeface="宋体" charset="-122"/>
              </a:rPr>
              <a:t>somewhere </a:t>
            </a:r>
            <a:r>
              <a:rPr lang="en-US" altLang="zh-TW" sz="2400" dirty="0">
                <a:latin typeface="Times New Roman" charset="0"/>
                <a:ea typeface="新細明體" pitchFamily="18" charset="-120"/>
              </a:rPr>
              <a:t>between transmi</a:t>
            </a:r>
            <a:r>
              <a:rPr lang="en-US" altLang="zh-CN" sz="2400" dirty="0">
                <a:latin typeface="Times New Roman" charset="0"/>
                <a:ea typeface="宋体" charset="-122"/>
              </a:rPr>
              <a:t>ssion</a:t>
            </a:r>
            <a:r>
              <a:rPr lang="en-US" altLang="zh-TW" sz="2400" dirty="0">
                <a:latin typeface="Times New Roman" charset="0"/>
                <a:ea typeface="新細明體" pitchFamily="18" charset="-120"/>
              </a:rPr>
              <a:t> and rece</a:t>
            </a:r>
            <a:r>
              <a:rPr lang="en-US" altLang="zh-CN" sz="2400" dirty="0">
                <a:latin typeface="Times New Roman" charset="0"/>
                <a:ea typeface="宋体" charset="-122"/>
              </a:rPr>
              <a:t>ption.</a:t>
            </a:r>
          </a:p>
          <a:p>
            <a:r>
              <a:rPr lang="en-US" altLang="zh-CN" sz="2400" dirty="0">
                <a:latin typeface="Times New Roman" charset="0"/>
                <a:ea typeface="宋体" charset="-122"/>
              </a:rPr>
              <a:t>The undesired signals are referred to as </a:t>
            </a:r>
            <a:r>
              <a:rPr lang="en-US" altLang="zh-CN" sz="2400" dirty="0">
                <a:solidFill>
                  <a:srgbClr val="FF0000"/>
                </a:solidFill>
                <a:latin typeface="Times New Roman" charset="0"/>
                <a:ea typeface="宋体" charset="-122"/>
              </a:rPr>
              <a:t>noise</a:t>
            </a:r>
            <a:r>
              <a:rPr lang="en-US" altLang="zh-CN" sz="2400" dirty="0">
                <a:latin typeface="Times New Roman" charset="0"/>
                <a:ea typeface="宋体" charset="-122"/>
              </a:rPr>
              <a:t>, which is the major limiting factor in communications system performance.</a:t>
            </a:r>
            <a:endParaRPr lang="en-US" altLang="zh-TW" sz="2400" dirty="0">
              <a:latin typeface="Times New Roman" charset="0"/>
              <a:ea typeface="新細明體" pitchFamily="18" charset="-120"/>
            </a:endParaRPr>
          </a:p>
          <a:p>
            <a:r>
              <a:rPr lang="en-US" altLang="zh-CN" sz="2400" dirty="0">
                <a:latin typeface="Times New Roman" charset="0"/>
                <a:ea typeface="宋体" charset="-122"/>
              </a:rPr>
              <a:t>Four categories of noise:</a:t>
            </a:r>
          </a:p>
          <a:p>
            <a:pPr lvl="1"/>
            <a:r>
              <a:rPr lang="en-US" altLang="zh-CN" sz="2000" dirty="0">
                <a:latin typeface="Times New Roman" charset="0"/>
                <a:ea typeface="宋体" charset="-122"/>
              </a:rPr>
              <a:t>Thermal noise</a:t>
            </a:r>
          </a:p>
          <a:p>
            <a:pPr lvl="1"/>
            <a:r>
              <a:rPr lang="en-US" altLang="zh-CN" sz="2000" dirty="0">
                <a:latin typeface="Times New Roman" charset="0"/>
                <a:ea typeface="宋体" charset="-122"/>
              </a:rPr>
              <a:t>Crosstalk</a:t>
            </a:r>
          </a:p>
          <a:p>
            <a:pPr lvl="1"/>
            <a:r>
              <a:rPr lang="en-US" altLang="zh-CN" sz="2000" dirty="0">
                <a:latin typeface="Times New Roman" charset="0"/>
                <a:ea typeface="宋体" charset="-122"/>
              </a:rPr>
              <a:t>Impulse noise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9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9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29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2026FA-D440-453D-8DCB-0FEB6D9C558B}" type="slidenum">
              <a:rPr lang="en-GB"/>
              <a:pPr/>
              <a:t>58</a:t>
            </a:fld>
            <a:endParaRPr lang="en-GB"/>
          </a:p>
        </p:txBody>
      </p:sp>
      <p:sp>
        <p:nvSpPr>
          <p:cNvPr id="83970" name="Rectangle 2"/>
          <p:cNvSpPr>
            <a:spLocks noGrp="1" noChangeArrowheads="1"/>
          </p:cNvSpPr>
          <p:nvPr>
            <p:ph type="title"/>
          </p:nvPr>
        </p:nvSpPr>
        <p:spPr/>
        <p:txBody>
          <a:bodyPr/>
          <a:lstStyle/>
          <a:p>
            <a:r>
              <a:rPr lang="en-US" altLang="zh-TW" dirty="0">
                <a:ea typeface="新細明體" pitchFamily="18" charset="-120"/>
              </a:rPr>
              <a:t>Noise </a:t>
            </a:r>
            <a:r>
              <a:rPr lang="en-US" altLang="zh-TW" dirty="0" err="1">
                <a:ea typeface="新細明體" pitchFamily="18" charset="-120"/>
              </a:rPr>
              <a:t>contd</a:t>
            </a:r>
            <a:endParaRPr lang="en-US" altLang="zh-TW" dirty="0">
              <a:ea typeface="新細明體" pitchFamily="18" charset="-120"/>
            </a:endParaRPr>
          </a:p>
        </p:txBody>
      </p:sp>
      <p:sp>
        <p:nvSpPr>
          <p:cNvPr id="83971" name="Rectangle 3"/>
          <p:cNvSpPr>
            <a:spLocks noGrp="1" noChangeArrowheads="1"/>
          </p:cNvSpPr>
          <p:nvPr>
            <p:ph type="body" idx="1"/>
          </p:nvPr>
        </p:nvSpPr>
        <p:spPr/>
        <p:txBody>
          <a:bodyPr/>
          <a:lstStyle/>
          <a:p>
            <a:pPr>
              <a:lnSpc>
                <a:spcPct val="90000"/>
              </a:lnSpc>
            </a:pPr>
            <a:r>
              <a:rPr lang="en-US" altLang="zh-TW" sz="2400" b="1" dirty="0">
                <a:latin typeface="Times New Roman" charset="0"/>
                <a:ea typeface="新細明體" pitchFamily="18" charset="-120"/>
              </a:rPr>
              <a:t>Thermal noise</a:t>
            </a:r>
            <a:r>
              <a:rPr lang="en-US" altLang="zh-TW" sz="2400" dirty="0">
                <a:latin typeface="Times New Roman" charset="0"/>
                <a:ea typeface="新細明體" pitchFamily="18" charset="-120"/>
              </a:rPr>
              <a:t> (or </a:t>
            </a:r>
            <a:r>
              <a:rPr lang="en-US" altLang="zh-TW" sz="2400" b="1" dirty="0">
                <a:latin typeface="Times New Roman" charset="0"/>
                <a:ea typeface="新細明體" pitchFamily="18" charset="-120"/>
              </a:rPr>
              <a:t>white noise</a:t>
            </a:r>
            <a:r>
              <a:rPr lang="en-US" altLang="zh-TW" sz="2400" dirty="0">
                <a:latin typeface="Times New Roman" charset="0"/>
                <a:ea typeface="新細明體" pitchFamily="18" charset="-120"/>
              </a:rPr>
              <a:t>)</a:t>
            </a:r>
          </a:p>
          <a:p>
            <a:pPr lvl="1">
              <a:lnSpc>
                <a:spcPct val="90000"/>
              </a:lnSpc>
            </a:pPr>
            <a:r>
              <a:rPr lang="en-US" altLang="zh-TW" sz="2000" dirty="0">
                <a:latin typeface="Times New Roman" charset="0"/>
                <a:ea typeface="新細明體" pitchFamily="18" charset="-120"/>
              </a:rPr>
              <a:t>Due to thermal agitation of electrons</a:t>
            </a:r>
            <a:endParaRPr lang="en-US" altLang="zh-CN" sz="2000" dirty="0">
              <a:latin typeface="Times New Roman" charset="0"/>
              <a:ea typeface="宋体" charset="-122"/>
            </a:endParaRPr>
          </a:p>
          <a:p>
            <a:pPr lvl="1">
              <a:lnSpc>
                <a:spcPct val="90000"/>
              </a:lnSpc>
            </a:pPr>
            <a:r>
              <a:rPr lang="en-US" altLang="zh-CN" sz="2000" dirty="0">
                <a:latin typeface="Times New Roman" charset="0"/>
                <a:ea typeface="宋体" charset="-122"/>
              </a:rPr>
              <a:t>It is present in all electronic devices and transmission media, and is a function of temperature.</a:t>
            </a:r>
            <a:endParaRPr lang="en-US" altLang="zh-TW" sz="2000" dirty="0">
              <a:latin typeface="Times New Roman" charset="0"/>
              <a:ea typeface="新細明體" pitchFamily="18" charset="-120"/>
            </a:endParaRPr>
          </a:p>
          <a:p>
            <a:pPr lvl="1">
              <a:lnSpc>
                <a:spcPct val="90000"/>
              </a:lnSpc>
            </a:pPr>
            <a:r>
              <a:rPr lang="en-US" altLang="zh-CN" sz="2000" dirty="0">
                <a:latin typeface="Times New Roman" charset="0"/>
                <a:ea typeface="宋体" charset="-122"/>
              </a:rPr>
              <a:t>Cannot be eliminated, and therefore places an upper bound on communications system performance.</a:t>
            </a:r>
            <a:endParaRPr lang="en-US" altLang="zh-TW" sz="2000" dirty="0">
              <a:latin typeface="Times New Roman" charset="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B5EAE20-E0C1-47E6-A740-D5B90000587F}" type="slidenum">
              <a:rPr lang="en-GB"/>
              <a:pPr/>
              <a:t>59</a:t>
            </a:fld>
            <a:endParaRPr lang="en-GB"/>
          </a:p>
        </p:txBody>
      </p:sp>
      <p:sp>
        <p:nvSpPr>
          <p:cNvPr id="121858" name="Rectangle 2"/>
          <p:cNvSpPr>
            <a:spLocks noGrp="1" noChangeArrowheads="1"/>
          </p:cNvSpPr>
          <p:nvPr>
            <p:ph type="title"/>
          </p:nvPr>
        </p:nvSpPr>
        <p:spPr/>
        <p:txBody>
          <a:bodyPr/>
          <a:lstStyle/>
          <a:p>
            <a:r>
              <a:rPr lang="en-US" altLang="zh-CN" dirty="0">
                <a:ea typeface="宋体" charset="-122"/>
              </a:rPr>
              <a:t>Noise  </a:t>
            </a:r>
            <a:r>
              <a:rPr lang="en-US" altLang="zh-CN" dirty="0" err="1">
                <a:ea typeface="宋体" charset="-122"/>
              </a:rPr>
              <a:t>contd</a:t>
            </a:r>
            <a:endParaRPr lang="en-US" altLang="zh-TW" dirty="0">
              <a:ea typeface="新細明體" pitchFamily="18" charset="-120"/>
            </a:endParaRPr>
          </a:p>
        </p:txBody>
      </p:sp>
      <p:sp>
        <p:nvSpPr>
          <p:cNvPr id="121859" name="Rectangle 3"/>
          <p:cNvSpPr>
            <a:spLocks noGrp="1" noChangeArrowheads="1"/>
          </p:cNvSpPr>
          <p:nvPr>
            <p:ph type="body" idx="1"/>
          </p:nvPr>
        </p:nvSpPr>
        <p:spPr/>
        <p:txBody>
          <a:bodyPr/>
          <a:lstStyle/>
          <a:p>
            <a:r>
              <a:rPr lang="en-US" altLang="zh-TW" sz="2400">
                <a:latin typeface="Times New Roman" charset="0"/>
                <a:ea typeface="新細明體" pitchFamily="18" charset="-120"/>
              </a:rPr>
              <a:t>Crosstalk</a:t>
            </a:r>
          </a:p>
          <a:p>
            <a:pPr lvl="1"/>
            <a:r>
              <a:rPr lang="en-US" altLang="zh-CN" sz="2000">
                <a:latin typeface="Times New Roman" charset="0"/>
                <a:ea typeface="宋体" charset="-122"/>
              </a:rPr>
              <a:t>It is an unwanted coupling between signal paths. It can occur by electrical coupling between nearby twisted pairs.</a:t>
            </a:r>
          </a:p>
          <a:p>
            <a:pPr lvl="1"/>
            <a:r>
              <a:rPr lang="en-US" altLang="zh-CN" sz="2000">
                <a:latin typeface="Times New Roman" charset="0"/>
                <a:ea typeface="宋体" charset="-122"/>
              </a:rPr>
              <a:t>Typically, crosstalk is of the same order of magnitude as, or less than, thermal noise.</a:t>
            </a:r>
            <a:endParaRPr lang="en-US" altLang="zh-TW" sz="2000">
              <a:latin typeface="Times New Roman" charset="0"/>
              <a:ea typeface="新細明體" pitchFamily="18" charset="-120"/>
            </a:endParaRPr>
          </a:p>
          <a:p>
            <a:r>
              <a:rPr lang="en-US" altLang="zh-TW" sz="2400">
                <a:latin typeface="Times New Roman" charset="0"/>
                <a:ea typeface="新細明體" pitchFamily="18" charset="-120"/>
              </a:rPr>
              <a:t>Impulse noise</a:t>
            </a:r>
          </a:p>
          <a:p>
            <a:pPr lvl="1"/>
            <a:r>
              <a:rPr lang="en-US" altLang="zh-CN" sz="2000">
                <a:latin typeface="Times New Roman" charset="0"/>
                <a:ea typeface="宋体" charset="-122"/>
              </a:rPr>
              <a:t>Impulse noise is non-continuous, consisting of i</a:t>
            </a:r>
            <a:r>
              <a:rPr lang="en-US" altLang="zh-TW" sz="2000">
                <a:latin typeface="Times New Roman" charset="0"/>
                <a:ea typeface="新細明體" pitchFamily="18" charset="-120"/>
              </a:rPr>
              <a:t>rregular pulses or </a:t>
            </a:r>
            <a:r>
              <a:rPr lang="en-US" altLang="zh-CN" sz="2000">
                <a:latin typeface="Times New Roman" charset="0"/>
                <a:ea typeface="宋体" charset="-122"/>
              </a:rPr>
              <a:t>noise </a:t>
            </a:r>
            <a:r>
              <a:rPr lang="en-US" altLang="zh-TW" sz="2000">
                <a:latin typeface="Times New Roman" charset="0"/>
                <a:ea typeface="新細明體" pitchFamily="18" charset="-120"/>
              </a:rPr>
              <a:t>spikes</a:t>
            </a:r>
            <a:r>
              <a:rPr lang="en-US" altLang="zh-CN" sz="2000">
                <a:latin typeface="Times New Roman" charset="0"/>
                <a:ea typeface="宋体" charset="-122"/>
              </a:rPr>
              <a:t> of short duration and of relatively high amplitude.</a:t>
            </a:r>
            <a:endParaRPr lang="en-US" altLang="zh-TW" sz="2000">
              <a:latin typeface="Times New Roman" charset="0"/>
              <a:ea typeface="新細明體" pitchFamily="18" charset="-120"/>
            </a:endParaRPr>
          </a:p>
          <a:p>
            <a:pPr lvl="1"/>
            <a:r>
              <a:rPr lang="en-US" altLang="zh-CN" sz="2000">
                <a:latin typeface="Times New Roman" charset="0"/>
                <a:ea typeface="宋体" charset="-122"/>
              </a:rPr>
              <a:t>It is generated from a variety of cause, </a:t>
            </a:r>
            <a:r>
              <a:rPr lang="en-US" altLang="zh-TW" sz="2000">
                <a:latin typeface="Times New Roman" charset="0"/>
                <a:ea typeface="新細明體" pitchFamily="18" charset="-120"/>
              </a:rPr>
              <a:t>e.g.</a:t>
            </a:r>
            <a:r>
              <a:rPr lang="en-US" altLang="zh-CN" sz="2000">
                <a:latin typeface="Times New Roman" charset="0"/>
                <a:ea typeface="宋体" charset="-122"/>
              </a:rPr>
              <a:t>,</a:t>
            </a:r>
            <a:r>
              <a:rPr lang="en-US" altLang="zh-TW" sz="2000">
                <a:latin typeface="Times New Roman" charset="0"/>
                <a:ea typeface="新細明體" pitchFamily="18" charset="-120"/>
              </a:rPr>
              <a:t> </a:t>
            </a:r>
            <a:r>
              <a:rPr lang="en-US" altLang="zh-CN" sz="2000">
                <a:latin typeface="Times New Roman" charset="0"/>
                <a:ea typeface="宋体" charset="-122"/>
              </a:rPr>
              <a:t>e</a:t>
            </a:r>
            <a:r>
              <a:rPr lang="en-US" altLang="zh-TW" sz="2000">
                <a:latin typeface="Times New Roman" charset="0"/>
                <a:ea typeface="新細明體" pitchFamily="18" charset="-120"/>
              </a:rPr>
              <a:t>xternal electromagnetic</a:t>
            </a:r>
            <a:r>
              <a:rPr lang="en-US" altLang="zh-CN" sz="2000">
                <a:latin typeface="Times New Roman" charset="0"/>
                <a:ea typeface="宋体" charset="-122"/>
              </a:rPr>
              <a:t> disturbances such as lightning.</a:t>
            </a:r>
            <a:endParaRPr lang="en-US" altLang="zh-TW" sz="2000">
              <a:latin typeface="Times New Roman" charset="0"/>
              <a:ea typeface="新細明體" pitchFamily="18" charset="-120"/>
            </a:endParaRPr>
          </a:p>
          <a:p>
            <a:pPr lvl="1"/>
            <a:r>
              <a:rPr lang="en-US" altLang="zh-TW" sz="2000">
                <a:latin typeface="Times New Roman" charset="0"/>
                <a:ea typeface="新細明體" pitchFamily="18" charset="-120"/>
              </a:rPr>
              <a:t>It is generally only a minor annoyance for analog data.</a:t>
            </a:r>
          </a:p>
          <a:p>
            <a:pPr lvl="1"/>
            <a:r>
              <a:rPr lang="en-US" altLang="zh-TW" sz="2000">
                <a:latin typeface="Times New Roman" charset="0"/>
                <a:ea typeface="新細明體" pitchFamily="18" charset="-120"/>
              </a:rPr>
              <a:t>But it is the primary source of error in digital data communication.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8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8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18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18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18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18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E15BB-44A2-4DDE-8F10-755F1D1B51D7}"/>
              </a:ext>
            </a:extLst>
          </p:cNvPr>
          <p:cNvSpPr>
            <a:spLocks noGrp="1"/>
          </p:cNvSpPr>
          <p:nvPr>
            <p:ph type="title"/>
          </p:nvPr>
        </p:nvSpPr>
        <p:spPr/>
        <p:txBody>
          <a:bodyPr/>
          <a:lstStyle/>
          <a:p>
            <a:r>
              <a:rPr lang="en-US" dirty="0"/>
              <a:t>Transmission</a:t>
            </a:r>
          </a:p>
        </p:txBody>
      </p:sp>
      <p:sp>
        <p:nvSpPr>
          <p:cNvPr id="4" name="Slide Number Placeholder 3">
            <a:extLst>
              <a:ext uri="{FF2B5EF4-FFF2-40B4-BE49-F238E27FC236}">
                <a16:creationId xmlns:a16="http://schemas.microsoft.com/office/drawing/2014/main" id="{999D9A22-FBF0-441C-A79D-CC70157BCD97}"/>
              </a:ext>
            </a:extLst>
          </p:cNvPr>
          <p:cNvSpPr>
            <a:spLocks noGrp="1"/>
          </p:cNvSpPr>
          <p:nvPr>
            <p:ph type="sldNum" sz="quarter" idx="12"/>
          </p:nvPr>
        </p:nvSpPr>
        <p:spPr/>
        <p:txBody>
          <a:bodyPr/>
          <a:lstStyle/>
          <a:p>
            <a:fld id="{8B2317EC-773D-46D1-9879-80919C5541E5}" type="slidenum">
              <a:rPr lang="en-GB" smtClean="0"/>
              <a:pPr/>
              <a:t>6</a:t>
            </a:fld>
            <a:endParaRPr lang="en-GB"/>
          </a:p>
        </p:txBody>
      </p:sp>
      <p:pic>
        <p:nvPicPr>
          <p:cNvPr id="5" name="Picture 6">
            <a:extLst>
              <a:ext uri="{FF2B5EF4-FFF2-40B4-BE49-F238E27FC236}">
                <a16:creationId xmlns:a16="http://schemas.microsoft.com/office/drawing/2014/main" id="{A58F9D71-88B5-426D-BA02-3C2E0C857437}"/>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83544" y="1371600"/>
            <a:ext cx="6326112"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022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Channel Capacity: Recall the objectives of  data </a:t>
            </a:r>
            <a:r>
              <a:rPr lang="en-US" dirty="0" err="1"/>
              <a:t>Transmision</a:t>
            </a:r>
            <a:endParaRPr lang="en-US" dirty="0"/>
          </a:p>
        </p:txBody>
      </p:sp>
      <p:sp>
        <p:nvSpPr>
          <p:cNvPr id="3" name="Content Placeholder 2"/>
          <p:cNvSpPr>
            <a:spLocks noGrp="1"/>
          </p:cNvSpPr>
          <p:nvPr>
            <p:ph idx="1"/>
          </p:nvPr>
        </p:nvSpPr>
        <p:spPr/>
        <p:txBody>
          <a:bodyPr/>
          <a:lstStyle/>
          <a:p>
            <a:r>
              <a:rPr lang="en-US" altLang="zh-CN" sz="2400" dirty="0">
                <a:solidFill>
                  <a:srgbClr val="FF0000"/>
                </a:solidFill>
                <a:latin typeface="Times New Roman" charset="0"/>
                <a:ea typeface="宋体" charset="-122"/>
              </a:rPr>
              <a:t>Maximize the </a:t>
            </a:r>
            <a:r>
              <a:rPr lang="en-US" altLang="zh-CN" sz="2400" b="1" dirty="0">
                <a:solidFill>
                  <a:srgbClr val="FF0000"/>
                </a:solidFill>
                <a:latin typeface="Times New Roman" charset="0"/>
                <a:ea typeface="宋体" charset="-122"/>
              </a:rPr>
              <a:t>data rate</a:t>
            </a:r>
            <a:r>
              <a:rPr lang="en-US" altLang="zh-CN" sz="2400" dirty="0">
                <a:solidFill>
                  <a:srgbClr val="FF0000"/>
                </a:solidFill>
                <a:latin typeface="Times New Roman" charset="0"/>
                <a:ea typeface="宋体" charset="-122"/>
              </a:rPr>
              <a:t>: </a:t>
            </a:r>
            <a:r>
              <a:rPr lang="en-US" altLang="zh-CN" sz="2400" dirty="0">
                <a:latin typeface="Times New Roman" charset="0"/>
                <a:ea typeface="宋体" charset="-122"/>
              </a:rPr>
              <a:t>number of bits that the system can transmit in a unit of time</a:t>
            </a:r>
          </a:p>
          <a:p>
            <a:pPr lvl="1"/>
            <a:r>
              <a:rPr lang="en-US" altLang="zh-CN" sz="2000" dirty="0">
                <a:latin typeface="Times New Roman" charset="0"/>
                <a:ea typeface="宋体" charset="-122"/>
              </a:rPr>
              <a:t>within an acceptable </a:t>
            </a:r>
            <a:r>
              <a:rPr lang="en-US" altLang="zh-CN" sz="2000" b="1" dirty="0">
                <a:latin typeface="Times New Roman" charset="0"/>
                <a:ea typeface="宋体" charset="-122"/>
              </a:rPr>
              <a:t>bit error rate</a:t>
            </a:r>
          </a:p>
          <a:p>
            <a:r>
              <a:rPr lang="en-US" altLang="zh-CN" sz="2400" dirty="0">
                <a:latin typeface="Times New Roman" charset="0"/>
                <a:ea typeface="宋体" charset="-122"/>
              </a:rPr>
              <a:t>Why there could be bit errors?</a:t>
            </a:r>
          </a:p>
          <a:p>
            <a:pPr lvl="1"/>
            <a:r>
              <a:rPr lang="en-US" altLang="zh-CN" sz="2000" dirty="0">
                <a:latin typeface="Times New Roman" charset="0"/>
                <a:ea typeface="宋体" charset="-122"/>
              </a:rPr>
              <a:t>The signal received by the receiver is different from the signal sent from the sender</a:t>
            </a:r>
          </a:p>
          <a:p>
            <a:r>
              <a:rPr lang="en-US" altLang="zh-CN" sz="2400" dirty="0">
                <a:latin typeface="Times New Roman" charset="0"/>
                <a:ea typeface="宋体" charset="-122"/>
              </a:rPr>
              <a:t>Usually, if data rate becomes higher, it is more difficult for the receiver to recognize the signal</a:t>
            </a:r>
          </a:p>
          <a:p>
            <a:pPr lvl="1"/>
            <a:r>
              <a:rPr lang="en-US" altLang="zh-CN" sz="2000" dirty="0">
                <a:latin typeface="Times New Roman" charset="0"/>
                <a:ea typeface="宋体" charset="-122"/>
              </a:rPr>
              <a:t>higher data rate results in higher bit error rate</a:t>
            </a:r>
          </a:p>
          <a:p>
            <a:r>
              <a:rPr lang="en-US" altLang="zh-CN" sz="2400" dirty="0">
                <a:latin typeface="Times New Roman" charset="0"/>
                <a:ea typeface="宋体" charset="-122"/>
              </a:rPr>
              <a:t>In order to achieve high data rate with low bit error rate, we need to </a:t>
            </a:r>
            <a:r>
              <a:rPr lang="en-US" altLang="zh-CN" sz="2400" u="sng" dirty="0">
                <a:latin typeface="Times New Roman" charset="0"/>
                <a:ea typeface="宋体" charset="-122"/>
              </a:rPr>
              <a:t>study the principle of data communications. The ideal  balance.</a:t>
            </a:r>
          </a:p>
          <a:p>
            <a:endParaRPr lang="en-US" dirty="0"/>
          </a:p>
        </p:txBody>
      </p:sp>
      <p:sp>
        <p:nvSpPr>
          <p:cNvPr id="4" name="Slide Number Placeholder 3"/>
          <p:cNvSpPr>
            <a:spLocks noGrp="1"/>
          </p:cNvSpPr>
          <p:nvPr>
            <p:ph type="sldNum" sz="quarter" idx="12"/>
          </p:nvPr>
        </p:nvSpPr>
        <p:spPr/>
        <p:txBody>
          <a:bodyPr/>
          <a:lstStyle/>
          <a:p>
            <a:fld id="{8B2317EC-773D-46D1-9879-80919C5541E5}" type="slidenum">
              <a:rPr lang="en-GB" smtClean="0"/>
              <a:pPr/>
              <a:t>60</a:t>
            </a:fld>
            <a:endParaRPr lang="en-GB"/>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D51C28E-E7F8-4FD4-BBAA-3BCB5815A176}" type="slidenum">
              <a:rPr lang="en-GB"/>
              <a:pPr/>
              <a:t>61</a:t>
            </a:fld>
            <a:endParaRPr lang="en-GB"/>
          </a:p>
        </p:txBody>
      </p:sp>
      <p:sp>
        <p:nvSpPr>
          <p:cNvPr id="84994" name="Rectangle 2"/>
          <p:cNvSpPr>
            <a:spLocks noGrp="1" noChangeArrowheads="1"/>
          </p:cNvSpPr>
          <p:nvPr>
            <p:ph type="title"/>
          </p:nvPr>
        </p:nvSpPr>
        <p:spPr/>
        <p:txBody>
          <a:bodyPr/>
          <a:lstStyle/>
          <a:p>
            <a:r>
              <a:rPr lang="en-US" altLang="zh-TW" dirty="0">
                <a:ea typeface="新細明體" pitchFamily="18" charset="-120"/>
              </a:rPr>
              <a:t>Channel Capacity</a:t>
            </a:r>
          </a:p>
        </p:txBody>
      </p:sp>
      <p:sp>
        <p:nvSpPr>
          <p:cNvPr id="84995" name="Rectangle 3"/>
          <p:cNvSpPr>
            <a:spLocks noGrp="1" noChangeArrowheads="1"/>
          </p:cNvSpPr>
          <p:nvPr>
            <p:ph type="body" idx="1"/>
          </p:nvPr>
        </p:nvSpPr>
        <p:spPr/>
        <p:txBody>
          <a:bodyPr/>
          <a:lstStyle/>
          <a:p>
            <a:pPr>
              <a:lnSpc>
                <a:spcPct val="90000"/>
              </a:lnSpc>
            </a:pPr>
            <a:r>
              <a:rPr lang="en-US" altLang="zh-CN" sz="2000" dirty="0">
                <a:latin typeface="Times New Roman" charset="0"/>
                <a:ea typeface="宋体" charset="-122"/>
              </a:rPr>
              <a:t>The maximum rate at which data can be transmitted over a given communication channel, </a:t>
            </a:r>
            <a:r>
              <a:rPr lang="en-US" altLang="zh-CN" sz="2000" u="sng" dirty="0">
                <a:solidFill>
                  <a:srgbClr val="FF0000"/>
                </a:solidFill>
                <a:latin typeface="Times New Roman" charset="0"/>
                <a:ea typeface="宋体" charset="-122"/>
              </a:rPr>
              <a:t>under given conditions</a:t>
            </a:r>
            <a:r>
              <a:rPr lang="en-US" altLang="zh-CN" sz="2000" dirty="0">
                <a:latin typeface="Times New Roman" charset="0"/>
                <a:ea typeface="宋体" charset="-122"/>
              </a:rPr>
              <a:t>, is referred to as the </a:t>
            </a:r>
            <a:r>
              <a:rPr lang="en-US" altLang="zh-CN" sz="2000" dirty="0">
                <a:solidFill>
                  <a:srgbClr val="FF0000"/>
                </a:solidFill>
                <a:latin typeface="Times New Roman" charset="0"/>
                <a:ea typeface="宋体" charset="-122"/>
              </a:rPr>
              <a:t>channel capacity</a:t>
            </a:r>
            <a:r>
              <a:rPr lang="en-US" altLang="zh-CN" sz="2000" dirty="0">
                <a:latin typeface="Times New Roman" charset="0"/>
                <a:ea typeface="宋体" charset="-122"/>
              </a:rPr>
              <a:t>.</a:t>
            </a:r>
          </a:p>
          <a:p>
            <a:pPr>
              <a:lnSpc>
                <a:spcPct val="90000"/>
              </a:lnSpc>
            </a:pPr>
            <a:r>
              <a:rPr lang="en-US" altLang="zh-TW" sz="2000" dirty="0">
                <a:latin typeface="Times New Roman" charset="0"/>
                <a:ea typeface="新細明體" pitchFamily="18" charset="-120"/>
              </a:rPr>
              <a:t>Data rate</a:t>
            </a:r>
          </a:p>
          <a:p>
            <a:pPr lvl="1">
              <a:lnSpc>
                <a:spcPct val="90000"/>
              </a:lnSpc>
            </a:pPr>
            <a:r>
              <a:rPr lang="en-US" altLang="zh-CN" sz="1800" dirty="0">
                <a:latin typeface="Times New Roman" charset="0"/>
                <a:ea typeface="宋体" charset="-122"/>
              </a:rPr>
              <a:t>The rate i</a:t>
            </a:r>
            <a:r>
              <a:rPr lang="en-US" altLang="zh-TW" sz="1800" dirty="0">
                <a:latin typeface="Times New Roman" charset="0"/>
                <a:ea typeface="新細明體" pitchFamily="18" charset="-120"/>
              </a:rPr>
              <a:t>n </a:t>
            </a:r>
            <a:r>
              <a:rPr lang="en-US" altLang="zh-TW" sz="1800" b="1" dirty="0">
                <a:latin typeface="Times New Roman" charset="0"/>
                <a:ea typeface="新細明體" pitchFamily="18" charset="-120"/>
              </a:rPr>
              <a:t>bits per second</a:t>
            </a:r>
            <a:r>
              <a:rPr lang="en-US" altLang="zh-CN" sz="1800" dirty="0">
                <a:latin typeface="Times New Roman" charset="0"/>
                <a:ea typeface="宋体" charset="-122"/>
              </a:rPr>
              <a:t> (bps)</a:t>
            </a:r>
            <a:r>
              <a:rPr lang="en-US" altLang="zh-TW" sz="1800" dirty="0">
                <a:latin typeface="Times New Roman" charset="0"/>
                <a:ea typeface="新細明體" pitchFamily="18" charset="-120"/>
              </a:rPr>
              <a:t> at which data can be communicated</a:t>
            </a:r>
          </a:p>
          <a:p>
            <a:pPr>
              <a:lnSpc>
                <a:spcPct val="90000"/>
              </a:lnSpc>
            </a:pPr>
            <a:r>
              <a:rPr lang="en-US" altLang="zh-TW" sz="2000" dirty="0">
                <a:latin typeface="Times New Roman" charset="0"/>
                <a:ea typeface="新細明體" pitchFamily="18" charset="-120"/>
              </a:rPr>
              <a:t>Bandwidth</a:t>
            </a:r>
          </a:p>
          <a:p>
            <a:pPr lvl="1">
              <a:lnSpc>
                <a:spcPct val="90000"/>
              </a:lnSpc>
            </a:pPr>
            <a:r>
              <a:rPr lang="en-US" altLang="zh-TW" sz="1800" dirty="0">
                <a:latin typeface="Times New Roman" charset="0"/>
                <a:ea typeface="新細明體" pitchFamily="18" charset="-120"/>
              </a:rPr>
              <a:t>In cycles per second</a:t>
            </a:r>
            <a:r>
              <a:rPr lang="en-US" altLang="zh-CN" sz="1800" dirty="0">
                <a:latin typeface="Times New Roman" charset="0"/>
                <a:ea typeface="宋体" charset="-122"/>
              </a:rPr>
              <a:t>, or</a:t>
            </a:r>
            <a:r>
              <a:rPr lang="en-US" altLang="zh-TW" sz="1800" dirty="0">
                <a:latin typeface="Times New Roman" charset="0"/>
                <a:ea typeface="新細明體" pitchFamily="18" charset="-120"/>
              </a:rPr>
              <a:t> Hertz</a:t>
            </a:r>
          </a:p>
          <a:p>
            <a:pPr lvl="1">
              <a:lnSpc>
                <a:spcPct val="90000"/>
              </a:lnSpc>
            </a:pPr>
            <a:r>
              <a:rPr lang="en-US" altLang="zh-TW" sz="1800" dirty="0">
                <a:latin typeface="Times New Roman" charset="0"/>
                <a:ea typeface="新細明體" pitchFamily="18" charset="-120"/>
              </a:rPr>
              <a:t>Constrained by transmitter</a:t>
            </a:r>
            <a:r>
              <a:rPr lang="en-US" altLang="zh-CN" sz="1800" dirty="0">
                <a:latin typeface="Times New Roman" charset="0"/>
                <a:ea typeface="新細明體" pitchFamily="18" charset="-120"/>
              </a:rPr>
              <a:t> </a:t>
            </a:r>
            <a:r>
              <a:rPr lang="en-US" altLang="zh-TW" sz="1800" dirty="0">
                <a:latin typeface="Times New Roman" charset="0"/>
                <a:ea typeface="新細明體" pitchFamily="18" charset="-120"/>
              </a:rPr>
              <a:t>and</a:t>
            </a:r>
            <a:r>
              <a:rPr lang="en-US" altLang="zh-CN" sz="1800" dirty="0">
                <a:latin typeface="Times New Roman" charset="0"/>
                <a:ea typeface="宋体" charset="-122"/>
              </a:rPr>
              <a:t> the nature of the </a:t>
            </a:r>
            <a:r>
              <a:rPr lang="en-US" altLang="zh-TW" sz="1800" dirty="0">
                <a:latin typeface="Times New Roman" charset="0"/>
                <a:ea typeface="新細明體" pitchFamily="18" charset="-120"/>
              </a:rPr>
              <a:t>medium</a:t>
            </a:r>
            <a:endParaRPr lang="en-US" altLang="zh-CN" sz="1800" dirty="0">
              <a:latin typeface="Times New Roman" charset="0"/>
              <a:ea typeface="宋体" charset="-122"/>
            </a:endParaRPr>
          </a:p>
          <a:p>
            <a:pPr>
              <a:lnSpc>
                <a:spcPct val="90000"/>
              </a:lnSpc>
            </a:pPr>
            <a:r>
              <a:rPr lang="en-US" altLang="zh-CN" sz="2000" dirty="0">
                <a:latin typeface="Times New Roman" charset="0"/>
                <a:ea typeface="宋体" charset="-122"/>
              </a:rPr>
              <a:t>Error rate</a:t>
            </a:r>
          </a:p>
          <a:p>
            <a:pPr lvl="1">
              <a:lnSpc>
                <a:spcPct val="90000"/>
              </a:lnSpc>
            </a:pPr>
            <a:r>
              <a:rPr lang="en-US" altLang="zh-CN" sz="1800" dirty="0">
                <a:latin typeface="Times New Roman" charset="0"/>
                <a:ea typeface="宋体" charset="-122"/>
              </a:rPr>
              <a:t>The rate at which errors occur, where an error is the reception of a 1 when a 0 was transmitted or the reception of a 0 when a 1 was transmitted.</a:t>
            </a:r>
            <a:endParaRPr lang="en-US" altLang="zh-TW" sz="1800" dirty="0">
              <a:latin typeface="Times New Roman" charset="0"/>
              <a:ea typeface="新細明體" pitchFamily="18" charset="-120"/>
            </a:endParaRPr>
          </a:p>
          <a:p>
            <a:pPr>
              <a:lnSpc>
                <a:spcPct val="90000"/>
              </a:lnSpc>
            </a:pPr>
            <a:r>
              <a:rPr lang="en-US" altLang="zh-TW" sz="2000" dirty="0">
                <a:latin typeface="Times New Roman" charset="0"/>
                <a:ea typeface="新細明體" pitchFamily="18" charset="-120"/>
              </a:rPr>
              <a:t>We would like to make as efficient use as possible of a given bandwidth, i.e., </a:t>
            </a:r>
            <a:r>
              <a:rPr lang="en-US" altLang="zh-TW" sz="2000" dirty="0">
                <a:solidFill>
                  <a:srgbClr val="FF0000"/>
                </a:solidFill>
                <a:latin typeface="Times New Roman" charset="0"/>
                <a:ea typeface="新細明體" pitchFamily="18" charset="-120"/>
              </a:rPr>
              <a:t>we would like to get as high a data rate as possible at a particular limit of error rate for a given bandwidth</a:t>
            </a:r>
            <a:r>
              <a:rPr lang="en-US" altLang="zh-TW" sz="2000" dirty="0">
                <a:latin typeface="Times New Roman" charset="0"/>
                <a:ea typeface="新細明體" pitchFamily="18" charset="-12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9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99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499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9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92DFB38-5295-4684-A240-BA64023154D0}" type="slidenum">
              <a:rPr lang="en-GB"/>
              <a:pPr/>
              <a:t>62</a:t>
            </a:fld>
            <a:endParaRPr lang="en-GB"/>
          </a:p>
        </p:txBody>
      </p:sp>
      <p:sp>
        <p:nvSpPr>
          <p:cNvPr id="158722" name="Rectangle 2"/>
          <p:cNvSpPr>
            <a:spLocks noGrp="1" noChangeArrowheads="1"/>
          </p:cNvSpPr>
          <p:nvPr>
            <p:ph type="title"/>
          </p:nvPr>
        </p:nvSpPr>
        <p:spPr/>
        <p:txBody>
          <a:bodyPr/>
          <a:lstStyle/>
          <a:p>
            <a:r>
              <a:rPr lang="en-US" altLang="zh-CN">
                <a:ea typeface="宋体" charset="-122"/>
              </a:rPr>
              <a:t>Two Formulas</a:t>
            </a:r>
            <a:endParaRPr lang="en-US"/>
          </a:p>
        </p:txBody>
      </p:sp>
      <p:sp>
        <p:nvSpPr>
          <p:cNvPr id="158723" name="Rectangle 3"/>
          <p:cNvSpPr>
            <a:spLocks noGrp="1" noChangeArrowheads="1"/>
          </p:cNvSpPr>
          <p:nvPr>
            <p:ph type="body" idx="1"/>
          </p:nvPr>
        </p:nvSpPr>
        <p:spPr/>
        <p:txBody>
          <a:bodyPr/>
          <a:lstStyle/>
          <a:p>
            <a:r>
              <a:rPr lang="en-GB" altLang="zh-CN">
                <a:latin typeface="Times New Roman" charset="0"/>
                <a:ea typeface="宋体" charset="-122"/>
              </a:rPr>
              <a:t>Problem: given a bandwidth, what data rate can we achieve?</a:t>
            </a:r>
          </a:p>
          <a:p>
            <a:endParaRPr lang="en-GB" altLang="zh-CN">
              <a:latin typeface="Times New Roman" charset="0"/>
              <a:ea typeface="宋体" charset="-122"/>
            </a:endParaRPr>
          </a:p>
          <a:p>
            <a:r>
              <a:rPr lang="en-GB" altLang="zh-CN">
                <a:latin typeface="Times New Roman" charset="0"/>
                <a:ea typeface="宋体" charset="-122"/>
              </a:rPr>
              <a:t>Nyquist Formula</a:t>
            </a:r>
          </a:p>
          <a:p>
            <a:pPr lvl="1"/>
            <a:r>
              <a:rPr lang="en-US" altLang="zh-CN">
                <a:latin typeface="Times New Roman" charset="0"/>
                <a:ea typeface="宋体" charset="-122"/>
              </a:rPr>
              <a:t>Assume noise free</a:t>
            </a:r>
          </a:p>
          <a:p>
            <a:endParaRPr lang="en-US" altLang="zh-CN">
              <a:latin typeface="Times New Roman" charset="0"/>
              <a:ea typeface="宋体" charset="-122"/>
            </a:endParaRPr>
          </a:p>
          <a:p>
            <a:r>
              <a:rPr lang="en-US" altLang="zh-CN">
                <a:latin typeface="Times New Roman" charset="0"/>
                <a:ea typeface="宋体" charset="-122"/>
              </a:rPr>
              <a:t>Shannon Capacity Formula</a:t>
            </a:r>
          </a:p>
          <a:p>
            <a:pPr lvl="1"/>
            <a:r>
              <a:rPr lang="en-US" altLang="zh-CN">
                <a:latin typeface="Times New Roman" charset="0"/>
                <a:ea typeface="宋体" charset="-122"/>
              </a:rPr>
              <a:t>Assume white noise</a:t>
            </a:r>
            <a:endParaRPr lang="en-US">
              <a:latin typeface="Times New Roman"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7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872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872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8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835BCCC-1FB6-4F6C-82B8-543E2C02E202}" type="slidenum">
              <a:rPr lang="en-GB"/>
              <a:pPr/>
              <a:t>63</a:t>
            </a:fld>
            <a:endParaRPr lang="en-GB"/>
          </a:p>
        </p:txBody>
      </p:sp>
      <p:sp>
        <p:nvSpPr>
          <p:cNvPr id="101378" name="Rectangle 2"/>
          <p:cNvSpPr>
            <a:spLocks noGrp="1" noChangeArrowheads="1"/>
          </p:cNvSpPr>
          <p:nvPr>
            <p:ph type="title"/>
          </p:nvPr>
        </p:nvSpPr>
        <p:spPr>
          <a:xfrm>
            <a:off x="228600" y="171450"/>
            <a:ext cx="8204200" cy="819150"/>
          </a:xfrm>
        </p:spPr>
        <p:txBody>
          <a:bodyPr/>
          <a:lstStyle/>
          <a:p>
            <a:r>
              <a:rPr lang="en-GB" dirty="0"/>
              <a:t>Nyquist </a:t>
            </a:r>
            <a:r>
              <a:rPr lang="en-GB" altLang="zh-CN" dirty="0">
                <a:ea typeface="宋体" charset="-122"/>
              </a:rPr>
              <a:t>Formula</a:t>
            </a:r>
            <a:endParaRPr lang="en-GB" dirty="0"/>
          </a:p>
        </p:txBody>
      </p:sp>
      <p:sp>
        <p:nvSpPr>
          <p:cNvPr id="101379" name="Rectangle 3"/>
          <p:cNvSpPr>
            <a:spLocks noGrp="1" noChangeArrowheads="1"/>
          </p:cNvSpPr>
          <p:nvPr>
            <p:ph type="body" idx="1"/>
          </p:nvPr>
        </p:nvSpPr>
        <p:spPr>
          <a:xfrm>
            <a:off x="228600" y="1371600"/>
            <a:ext cx="8178800" cy="5314950"/>
          </a:xfrm>
        </p:spPr>
        <p:txBody>
          <a:bodyPr/>
          <a:lstStyle/>
          <a:p>
            <a:r>
              <a:rPr lang="en-GB" altLang="zh-CN" sz="2100" dirty="0">
                <a:latin typeface="Times New Roman" charset="0"/>
                <a:ea typeface="宋体" charset="-122"/>
              </a:rPr>
              <a:t>Assume a </a:t>
            </a:r>
            <a:r>
              <a:rPr lang="en-GB" sz="2100" dirty="0">
                <a:latin typeface="Times New Roman" charset="0"/>
              </a:rPr>
              <a:t>channel is </a:t>
            </a:r>
            <a:r>
              <a:rPr lang="en-GB" sz="2100" dirty="0">
                <a:solidFill>
                  <a:srgbClr val="FF0000"/>
                </a:solidFill>
                <a:latin typeface="Times New Roman" charset="0"/>
              </a:rPr>
              <a:t>noise free</a:t>
            </a:r>
            <a:r>
              <a:rPr lang="en-GB" sz="2100" dirty="0">
                <a:latin typeface="Times New Roman" charset="0"/>
              </a:rPr>
              <a:t>.</a:t>
            </a:r>
          </a:p>
          <a:p>
            <a:r>
              <a:rPr lang="en-GB" altLang="zh-CN" sz="2100" dirty="0" err="1">
                <a:latin typeface="Times New Roman" charset="0"/>
                <a:ea typeface="宋体" charset="-122"/>
              </a:rPr>
              <a:t>Nyquist</a:t>
            </a:r>
            <a:r>
              <a:rPr lang="en-GB" altLang="zh-CN" sz="2100" dirty="0">
                <a:latin typeface="Times New Roman" charset="0"/>
                <a:ea typeface="宋体" charset="-122"/>
              </a:rPr>
              <a:t> formulation: i</a:t>
            </a:r>
            <a:r>
              <a:rPr lang="en-GB" sz="2100" dirty="0">
                <a:latin typeface="Times New Roman" charset="0"/>
              </a:rPr>
              <a:t>f</a:t>
            </a:r>
            <a:r>
              <a:rPr lang="en-GB" altLang="zh-CN" sz="2100" dirty="0">
                <a:latin typeface="Times New Roman" charset="0"/>
                <a:ea typeface="宋体" charset="-122"/>
              </a:rPr>
              <a:t> the</a:t>
            </a:r>
            <a:r>
              <a:rPr lang="en-GB" sz="2100" dirty="0">
                <a:latin typeface="Times New Roman" charset="0"/>
              </a:rPr>
              <a:t> rate of signal transmission is 2B, then </a:t>
            </a:r>
            <a:r>
              <a:rPr lang="en-GB" altLang="zh-CN" sz="2100" dirty="0">
                <a:latin typeface="Times New Roman" charset="0"/>
                <a:ea typeface="宋体" charset="-122"/>
              </a:rPr>
              <a:t>a </a:t>
            </a:r>
            <a:r>
              <a:rPr lang="en-GB" sz="2100" dirty="0">
                <a:latin typeface="Times New Roman" charset="0"/>
              </a:rPr>
              <a:t>signal with frequencies no greater than B is sufficient to carry the signal rate.</a:t>
            </a:r>
          </a:p>
          <a:p>
            <a:pPr lvl="1"/>
            <a:r>
              <a:rPr lang="en-GB" sz="2100" dirty="0">
                <a:latin typeface="Times New Roman" charset="0"/>
              </a:rPr>
              <a:t>Given bandwidth B, highest </a:t>
            </a:r>
            <a:r>
              <a:rPr lang="en-GB" sz="2100" dirty="0">
                <a:solidFill>
                  <a:srgbClr val="FF0000"/>
                </a:solidFill>
                <a:latin typeface="Times New Roman" charset="0"/>
              </a:rPr>
              <a:t>signal rate</a:t>
            </a:r>
            <a:r>
              <a:rPr lang="en-GB" sz="2100" dirty="0">
                <a:latin typeface="Times New Roman" charset="0"/>
              </a:rPr>
              <a:t> is 2B. Hence  C=2B  for binary signals</a:t>
            </a:r>
          </a:p>
          <a:p>
            <a:r>
              <a:rPr lang="en-GB" altLang="zh-CN" sz="2100" dirty="0">
                <a:latin typeface="Times New Roman" charset="0"/>
                <a:ea typeface="宋体" charset="-122"/>
              </a:rPr>
              <a:t>Why is there such a limitation?</a:t>
            </a:r>
          </a:p>
          <a:p>
            <a:pPr lvl="1"/>
            <a:r>
              <a:rPr lang="en-GB" altLang="zh-CN" sz="2100" dirty="0">
                <a:latin typeface="Times New Roman" charset="0"/>
                <a:ea typeface="宋体" charset="-122"/>
              </a:rPr>
              <a:t>due to </a:t>
            </a:r>
            <a:r>
              <a:rPr lang="en-GB" altLang="zh-CN" sz="2100" b="1" dirty="0" err="1">
                <a:latin typeface="Times New Roman" charset="0"/>
                <a:ea typeface="宋体" charset="-122"/>
              </a:rPr>
              <a:t>intersymbol</a:t>
            </a:r>
            <a:r>
              <a:rPr lang="en-GB" altLang="zh-CN" sz="2100" b="1" dirty="0">
                <a:latin typeface="Times New Roman" charset="0"/>
                <a:ea typeface="宋体" charset="-122"/>
              </a:rPr>
              <a:t> interference</a:t>
            </a:r>
            <a:r>
              <a:rPr lang="en-GB" altLang="zh-CN" sz="2100" dirty="0">
                <a:latin typeface="Times New Roman" charset="0"/>
                <a:ea typeface="宋体" charset="-122"/>
              </a:rPr>
              <a:t>, such as is produced by delay distortion.</a:t>
            </a:r>
          </a:p>
          <a:p>
            <a:pPr lvl="1"/>
            <a:r>
              <a:rPr lang="en-GB" altLang="zh-CN" sz="2100" dirty="0">
                <a:latin typeface="Times New Roman" charset="0"/>
                <a:ea typeface="宋体" charset="-122"/>
              </a:rPr>
              <a:t>There are 2 peak points in one cycle... Period. So you sample at twice the frequency to get a good sample!</a:t>
            </a:r>
          </a:p>
          <a:p>
            <a:r>
              <a:rPr lang="en-GB" sz="2100" dirty="0">
                <a:latin typeface="Times New Roman" charset="0"/>
              </a:rPr>
              <a:t>Given binary signal</a:t>
            </a:r>
            <a:r>
              <a:rPr lang="en-GB" altLang="zh-CN" sz="2100" dirty="0">
                <a:latin typeface="Times New Roman" charset="0"/>
                <a:ea typeface="宋体" charset="-122"/>
              </a:rPr>
              <a:t> (two voltage levels)</a:t>
            </a:r>
            <a:r>
              <a:rPr lang="en-GB" sz="2100" dirty="0">
                <a:latin typeface="Times New Roman" charset="0"/>
              </a:rPr>
              <a:t>, </a:t>
            </a:r>
            <a:r>
              <a:rPr lang="en-GB" altLang="zh-CN" sz="2100" dirty="0">
                <a:latin typeface="Times New Roman" charset="0"/>
                <a:ea typeface="宋体" charset="-122"/>
              </a:rPr>
              <a:t>the maximum </a:t>
            </a:r>
            <a:r>
              <a:rPr lang="en-GB" sz="2100" dirty="0">
                <a:solidFill>
                  <a:srgbClr val="FF0000"/>
                </a:solidFill>
                <a:latin typeface="Times New Roman" charset="0"/>
              </a:rPr>
              <a:t>data rate</a:t>
            </a:r>
            <a:r>
              <a:rPr lang="en-GB" sz="2100" dirty="0">
                <a:latin typeface="Times New Roman" charset="0"/>
              </a:rPr>
              <a:t> supported by B Hz is 2B bps.</a:t>
            </a:r>
            <a:endParaRPr lang="en-GB" altLang="zh-CN" sz="2100" dirty="0">
              <a:latin typeface="Times New Roman" charset="0"/>
              <a:ea typeface="宋体" charset="-122"/>
            </a:endParaRPr>
          </a:p>
          <a:p>
            <a:pPr lvl="1"/>
            <a:r>
              <a:rPr lang="en-GB" altLang="zh-CN" sz="2100" dirty="0">
                <a:latin typeface="Times New Roman" charset="0"/>
                <a:ea typeface="宋体" charset="-122"/>
              </a:rPr>
              <a:t>One signal represents one bit</a:t>
            </a:r>
            <a:endParaRPr lang="en-GB" sz="2100" dirty="0">
              <a:latin typeface="Times New Roman" charset="0"/>
            </a:endParaRPr>
          </a:p>
          <a:p>
            <a:pPr>
              <a:buFontTx/>
              <a:buNone/>
            </a:pPr>
            <a:endParaRPr lang="en-GB" sz="21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13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37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13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EC5B5A3-220C-4F47-A6F4-A26B345CF323}" type="slidenum">
              <a:rPr lang="en-GB"/>
              <a:pPr/>
              <a:t>64</a:t>
            </a:fld>
            <a:endParaRPr lang="en-GB"/>
          </a:p>
        </p:txBody>
      </p:sp>
      <p:sp>
        <p:nvSpPr>
          <p:cNvPr id="159746" name="Rectangle 2"/>
          <p:cNvSpPr>
            <a:spLocks noGrp="1" noChangeArrowheads="1"/>
          </p:cNvSpPr>
          <p:nvPr>
            <p:ph type="title"/>
          </p:nvPr>
        </p:nvSpPr>
        <p:spPr/>
        <p:txBody>
          <a:bodyPr/>
          <a:lstStyle/>
          <a:p>
            <a:r>
              <a:rPr lang="en-GB"/>
              <a:t>Nyquist </a:t>
            </a:r>
            <a:r>
              <a:rPr lang="en-GB" altLang="zh-CN">
                <a:ea typeface="宋体" charset="-122"/>
              </a:rPr>
              <a:t>Formula</a:t>
            </a:r>
            <a:endParaRPr lang="en-US"/>
          </a:p>
        </p:txBody>
      </p:sp>
      <p:sp>
        <p:nvSpPr>
          <p:cNvPr id="159747" name="Rectangle 3"/>
          <p:cNvSpPr>
            <a:spLocks noGrp="1" noChangeArrowheads="1"/>
          </p:cNvSpPr>
          <p:nvPr>
            <p:ph type="body" idx="1"/>
          </p:nvPr>
        </p:nvSpPr>
        <p:spPr/>
        <p:txBody>
          <a:bodyPr/>
          <a:lstStyle/>
          <a:p>
            <a:pPr>
              <a:lnSpc>
                <a:spcPct val="90000"/>
              </a:lnSpc>
            </a:pPr>
            <a:r>
              <a:rPr lang="en-GB" altLang="zh-CN" sz="2400" dirty="0">
                <a:latin typeface="Times New Roman" charset="0"/>
                <a:ea typeface="宋体" charset="-122"/>
              </a:rPr>
              <a:t>Signals with more than two levels can be used, i.e., each signal element can represent more than one bit. </a:t>
            </a:r>
            <a:r>
              <a:rPr lang="en-GB" altLang="zh-CN" sz="2400" dirty="0" err="1">
                <a:latin typeface="Times New Roman" charset="0"/>
                <a:ea typeface="宋体" charset="-122"/>
              </a:rPr>
              <a:t>i.e</a:t>
            </a:r>
            <a:r>
              <a:rPr lang="en-GB" altLang="zh-CN" sz="2400" dirty="0">
                <a:latin typeface="Times New Roman" charset="0"/>
                <a:ea typeface="宋体" charset="-122"/>
              </a:rPr>
              <a:t> more than one sample </a:t>
            </a:r>
          </a:p>
          <a:p>
            <a:pPr lvl="1">
              <a:lnSpc>
                <a:spcPct val="90000"/>
              </a:lnSpc>
            </a:pPr>
            <a:r>
              <a:rPr lang="en-GB" altLang="zh-CN" sz="2000" dirty="0">
                <a:latin typeface="Times New Roman" charset="0"/>
                <a:ea typeface="宋体" charset="-122"/>
              </a:rPr>
              <a:t>E.g., if a signal has 4 different levels, then a signal can be used to represents two bits: 00, 01, 10, 11</a:t>
            </a:r>
            <a:endParaRPr lang="en-GB" sz="2000" dirty="0">
              <a:latin typeface="Times New Roman" charset="0"/>
            </a:endParaRPr>
          </a:p>
          <a:p>
            <a:pPr>
              <a:lnSpc>
                <a:spcPct val="90000"/>
              </a:lnSpc>
            </a:pPr>
            <a:r>
              <a:rPr lang="en-GB" altLang="zh-CN" sz="2400" dirty="0">
                <a:latin typeface="Times New Roman" charset="0"/>
                <a:ea typeface="宋体" charset="-122"/>
              </a:rPr>
              <a:t>With multilevel </a:t>
            </a:r>
            <a:r>
              <a:rPr lang="en-GB" altLang="zh-CN" sz="2400" dirty="0" err="1">
                <a:latin typeface="Times New Roman" charset="0"/>
                <a:ea typeface="宋体" charset="-122"/>
              </a:rPr>
              <a:t>signaling</a:t>
            </a:r>
            <a:r>
              <a:rPr lang="en-GB" altLang="zh-CN" sz="2400" dirty="0">
                <a:latin typeface="Times New Roman" charset="0"/>
                <a:ea typeface="宋体" charset="-122"/>
              </a:rPr>
              <a:t>, the </a:t>
            </a:r>
            <a:r>
              <a:rPr lang="en-GB" altLang="zh-CN" sz="2400" dirty="0" err="1">
                <a:solidFill>
                  <a:srgbClr val="FF0000"/>
                </a:solidFill>
                <a:latin typeface="Times New Roman" charset="0"/>
                <a:ea typeface="宋体" charset="-122"/>
              </a:rPr>
              <a:t>Nyquist</a:t>
            </a:r>
            <a:r>
              <a:rPr lang="en-GB" altLang="zh-CN" sz="2400" dirty="0">
                <a:solidFill>
                  <a:srgbClr val="FF0000"/>
                </a:solidFill>
                <a:latin typeface="Times New Roman" charset="0"/>
                <a:ea typeface="宋体" charset="-122"/>
              </a:rPr>
              <a:t> formula</a:t>
            </a:r>
            <a:r>
              <a:rPr lang="en-GB" altLang="zh-CN" sz="2400" dirty="0">
                <a:latin typeface="Times New Roman" charset="0"/>
                <a:ea typeface="宋体" charset="-122"/>
              </a:rPr>
              <a:t> becomes: </a:t>
            </a:r>
          </a:p>
          <a:p>
            <a:pPr lvl="1">
              <a:lnSpc>
                <a:spcPct val="90000"/>
              </a:lnSpc>
            </a:pPr>
            <a:r>
              <a:rPr lang="en-GB" sz="2000" dirty="0">
                <a:solidFill>
                  <a:srgbClr val="FF0000"/>
                </a:solidFill>
                <a:latin typeface="Times New Roman" charset="0"/>
              </a:rPr>
              <a:t>C</a:t>
            </a:r>
            <a:r>
              <a:rPr lang="en-GB" altLang="zh-CN" sz="2000" dirty="0">
                <a:solidFill>
                  <a:srgbClr val="FF0000"/>
                </a:solidFill>
                <a:latin typeface="Times New Roman" charset="0"/>
                <a:ea typeface="宋体" charset="-122"/>
              </a:rPr>
              <a:t> </a:t>
            </a:r>
            <a:r>
              <a:rPr lang="en-GB" sz="2000" dirty="0">
                <a:solidFill>
                  <a:srgbClr val="FF0000"/>
                </a:solidFill>
                <a:latin typeface="Times New Roman" charset="0"/>
              </a:rPr>
              <a:t>= 2B log</a:t>
            </a:r>
            <a:r>
              <a:rPr lang="en-GB" sz="2000" baseline="-25000" dirty="0">
                <a:solidFill>
                  <a:srgbClr val="FF0000"/>
                </a:solidFill>
                <a:latin typeface="Times New Roman" charset="0"/>
              </a:rPr>
              <a:t>2</a:t>
            </a:r>
            <a:r>
              <a:rPr lang="en-GB" sz="2000" dirty="0">
                <a:solidFill>
                  <a:srgbClr val="FF0000"/>
                </a:solidFill>
                <a:latin typeface="Times New Roman" charset="0"/>
              </a:rPr>
              <a:t>M</a:t>
            </a:r>
            <a:endParaRPr lang="en-GB" altLang="zh-CN" sz="2000" dirty="0">
              <a:solidFill>
                <a:srgbClr val="FF0000"/>
              </a:solidFill>
              <a:latin typeface="Times New Roman" charset="0"/>
              <a:ea typeface="宋体" charset="-122"/>
            </a:endParaRPr>
          </a:p>
          <a:p>
            <a:pPr lvl="1">
              <a:lnSpc>
                <a:spcPct val="90000"/>
              </a:lnSpc>
            </a:pPr>
            <a:r>
              <a:rPr lang="en-GB" altLang="zh-CN" sz="2000" dirty="0">
                <a:solidFill>
                  <a:srgbClr val="FF0000"/>
                </a:solidFill>
                <a:latin typeface="Times New Roman" charset="0"/>
                <a:ea typeface="宋体" charset="-122"/>
              </a:rPr>
              <a:t>M</a:t>
            </a:r>
            <a:r>
              <a:rPr lang="en-GB" altLang="zh-CN" sz="2000" dirty="0">
                <a:latin typeface="Times New Roman" charset="0"/>
                <a:ea typeface="宋体" charset="-122"/>
              </a:rPr>
              <a:t> is the number of discrete signal levels that the sample is allowed to vary( M=2</a:t>
            </a:r>
            <a:r>
              <a:rPr lang="en-GB" altLang="zh-CN" sz="2000" baseline="30000" dirty="0">
                <a:latin typeface="Times New Roman" charset="0"/>
                <a:ea typeface="宋体" charset="-122"/>
              </a:rPr>
              <a:t>L</a:t>
            </a:r>
            <a:r>
              <a:rPr lang="en-GB" altLang="zh-CN" sz="2000" dirty="0">
                <a:latin typeface="Times New Roman" charset="0"/>
                <a:ea typeface="宋体" charset="-122"/>
              </a:rPr>
              <a:t>  where L=number of </a:t>
            </a:r>
            <a:r>
              <a:rPr lang="en-GB" altLang="zh-CN" sz="2000">
                <a:latin typeface="Times New Roman" charset="0"/>
                <a:ea typeface="宋体" charset="-122"/>
              </a:rPr>
              <a:t>bits used </a:t>
            </a:r>
            <a:r>
              <a:rPr lang="en-GB" altLang="zh-CN" sz="2000" dirty="0">
                <a:latin typeface="Times New Roman" charset="0"/>
                <a:ea typeface="宋体" charset="-122"/>
              </a:rPr>
              <a:t>to represent the sample , </a:t>
            </a:r>
            <a:r>
              <a:rPr lang="en-GB" altLang="zh-CN" sz="2000" dirty="0">
                <a:solidFill>
                  <a:srgbClr val="FF0000"/>
                </a:solidFill>
                <a:latin typeface="Times New Roman" charset="0"/>
                <a:ea typeface="宋体" charset="-122"/>
              </a:rPr>
              <a:t>B</a:t>
            </a:r>
            <a:r>
              <a:rPr lang="en-GB" altLang="zh-CN" sz="2000" dirty="0">
                <a:latin typeface="Times New Roman" charset="0"/>
                <a:ea typeface="宋体" charset="-122"/>
              </a:rPr>
              <a:t> is the given bandwidth, </a:t>
            </a:r>
            <a:r>
              <a:rPr lang="en-GB" altLang="zh-CN" sz="2000" dirty="0">
                <a:solidFill>
                  <a:srgbClr val="FF0000"/>
                </a:solidFill>
                <a:latin typeface="Times New Roman" charset="0"/>
                <a:ea typeface="宋体" charset="-122"/>
              </a:rPr>
              <a:t>C</a:t>
            </a:r>
            <a:r>
              <a:rPr lang="en-GB" altLang="zh-CN" sz="2000" dirty="0">
                <a:latin typeface="Times New Roman" charset="0"/>
                <a:ea typeface="宋体" charset="-122"/>
              </a:rPr>
              <a:t> is the channel capacity in bps.</a:t>
            </a:r>
          </a:p>
          <a:p>
            <a:pPr lvl="1">
              <a:lnSpc>
                <a:spcPct val="90000"/>
              </a:lnSpc>
            </a:pPr>
            <a:r>
              <a:rPr lang="en-GB" altLang="zh-CN" sz="2000" dirty="0">
                <a:latin typeface="Times New Roman" charset="0"/>
                <a:ea typeface="宋体" charset="-122"/>
              </a:rPr>
              <a:t>How large can </a:t>
            </a:r>
            <a:r>
              <a:rPr lang="en-GB" altLang="zh-CN" sz="2000" dirty="0">
                <a:solidFill>
                  <a:srgbClr val="FF0000"/>
                </a:solidFill>
                <a:latin typeface="Times New Roman" charset="0"/>
                <a:ea typeface="宋体" charset="-122"/>
              </a:rPr>
              <a:t>M</a:t>
            </a:r>
            <a:r>
              <a:rPr lang="en-GB" altLang="zh-CN" sz="2000" dirty="0">
                <a:latin typeface="Times New Roman" charset="0"/>
                <a:ea typeface="宋体" charset="-122"/>
              </a:rPr>
              <a:t> be?</a:t>
            </a:r>
          </a:p>
          <a:p>
            <a:pPr lvl="2">
              <a:lnSpc>
                <a:spcPct val="90000"/>
              </a:lnSpc>
            </a:pPr>
            <a:r>
              <a:rPr lang="en-GB" altLang="zh-CN" sz="1800" dirty="0">
                <a:latin typeface="Times New Roman" charset="0"/>
                <a:ea typeface="宋体" charset="-122"/>
              </a:rPr>
              <a:t>The receiver must distinguish one of </a:t>
            </a:r>
            <a:r>
              <a:rPr lang="en-GB" altLang="zh-CN" sz="1800" dirty="0">
                <a:solidFill>
                  <a:srgbClr val="FF0000"/>
                </a:solidFill>
                <a:latin typeface="Times New Roman" charset="0"/>
                <a:ea typeface="宋体" charset="-122"/>
              </a:rPr>
              <a:t>M</a:t>
            </a:r>
            <a:r>
              <a:rPr lang="en-GB" altLang="zh-CN" sz="1800" dirty="0">
                <a:latin typeface="Times New Roman" charset="0"/>
                <a:ea typeface="宋体" charset="-122"/>
              </a:rPr>
              <a:t> possible signal elements. </a:t>
            </a:r>
          </a:p>
          <a:p>
            <a:pPr lvl="2">
              <a:lnSpc>
                <a:spcPct val="90000"/>
              </a:lnSpc>
            </a:pPr>
            <a:r>
              <a:rPr lang="en-GB" altLang="zh-CN" sz="1800" dirty="0">
                <a:latin typeface="Times New Roman" charset="0"/>
                <a:ea typeface="宋体" charset="-122"/>
              </a:rPr>
              <a:t>Noise and other impairments on the transmission line will limit the practical value of </a:t>
            </a:r>
            <a:r>
              <a:rPr lang="en-GB" altLang="zh-CN" sz="1800" dirty="0">
                <a:solidFill>
                  <a:srgbClr val="FF0000"/>
                </a:solidFill>
                <a:latin typeface="Times New Roman" charset="0"/>
                <a:ea typeface="宋体" charset="-122"/>
              </a:rPr>
              <a:t>M</a:t>
            </a:r>
            <a:r>
              <a:rPr lang="en-GB" altLang="zh-CN" sz="1800" dirty="0">
                <a:latin typeface="Times New Roman" charset="0"/>
                <a:ea typeface="宋体" charset="-122"/>
              </a:rPr>
              <a:t>.</a:t>
            </a:r>
          </a:p>
          <a:p>
            <a:pPr>
              <a:lnSpc>
                <a:spcPct val="90000"/>
              </a:lnSpc>
            </a:pPr>
            <a:r>
              <a:rPr lang="en-GB" altLang="zh-CN" sz="2400" dirty="0" err="1">
                <a:latin typeface="Times New Roman" charset="0"/>
                <a:ea typeface="宋体" charset="-122"/>
              </a:rPr>
              <a:t>Nyquist’s</a:t>
            </a:r>
            <a:r>
              <a:rPr lang="en-GB" altLang="zh-CN" sz="2400" dirty="0">
                <a:latin typeface="Times New Roman" charset="0"/>
                <a:ea typeface="宋体" charset="-122"/>
              </a:rPr>
              <a:t> formula indicates that, if all other things are equal, doubling the bandwidth doubles the data rate.</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974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974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974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974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974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9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C3B2D0D-703E-4FBA-A188-7CC27E67A4ED}" type="slidenum">
              <a:rPr lang="en-GB"/>
              <a:pPr/>
              <a:t>65</a:t>
            </a:fld>
            <a:endParaRPr lang="en-GB"/>
          </a:p>
        </p:txBody>
      </p:sp>
      <p:sp>
        <p:nvSpPr>
          <p:cNvPr id="102402" name="Rectangle 2"/>
          <p:cNvSpPr>
            <a:spLocks noGrp="1" noChangeArrowheads="1"/>
          </p:cNvSpPr>
          <p:nvPr>
            <p:ph type="title"/>
          </p:nvPr>
        </p:nvSpPr>
        <p:spPr/>
        <p:txBody>
          <a:bodyPr/>
          <a:lstStyle/>
          <a:p>
            <a:r>
              <a:rPr lang="en-GB"/>
              <a:t>Shannon Capacity Formula</a:t>
            </a:r>
          </a:p>
        </p:txBody>
      </p:sp>
      <p:sp>
        <p:nvSpPr>
          <p:cNvPr id="102403" name="Rectangle 3"/>
          <p:cNvSpPr>
            <a:spLocks noGrp="1" noChangeArrowheads="1"/>
          </p:cNvSpPr>
          <p:nvPr>
            <p:ph type="body" idx="1"/>
          </p:nvPr>
        </p:nvSpPr>
        <p:spPr/>
        <p:txBody>
          <a:bodyPr/>
          <a:lstStyle/>
          <a:p>
            <a:pPr>
              <a:lnSpc>
                <a:spcPct val="90000"/>
              </a:lnSpc>
            </a:pPr>
            <a:r>
              <a:rPr lang="en-GB" altLang="zh-CN" sz="2000" dirty="0">
                <a:latin typeface="Times New Roman" charset="0"/>
                <a:ea typeface="宋体" charset="-122"/>
              </a:rPr>
              <a:t>Now c</a:t>
            </a:r>
            <a:r>
              <a:rPr lang="en-GB" sz="2000" dirty="0">
                <a:latin typeface="Times New Roman" charset="0"/>
              </a:rPr>
              <a:t>onsider</a:t>
            </a:r>
            <a:r>
              <a:rPr lang="en-GB" altLang="zh-CN" sz="2000" dirty="0">
                <a:latin typeface="Times New Roman" charset="0"/>
                <a:ea typeface="宋体" charset="-122"/>
              </a:rPr>
              <a:t> the relationship among </a:t>
            </a:r>
            <a:r>
              <a:rPr lang="en-GB" sz="2000" dirty="0">
                <a:solidFill>
                  <a:srgbClr val="FF0000"/>
                </a:solidFill>
                <a:latin typeface="Times New Roman" charset="0"/>
              </a:rPr>
              <a:t>data rate</a:t>
            </a:r>
            <a:r>
              <a:rPr lang="en-GB" sz="2000" dirty="0">
                <a:latin typeface="Times New Roman" charset="0"/>
              </a:rPr>
              <a:t>, </a:t>
            </a:r>
            <a:r>
              <a:rPr lang="en-GB" sz="2000" dirty="0">
                <a:solidFill>
                  <a:srgbClr val="FF0000"/>
                </a:solidFill>
                <a:latin typeface="Times New Roman" charset="0"/>
              </a:rPr>
              <a:t>noise</a:t>
            </a:r>
            <a:r>
              <a:rPr lang="en-GB" altLang="zh-CN" sz="2000" dirty="0">
                <a:latin typeface="Times New Roman" charset="0"/>
                <a:ea typeface="宋体" charset="-122"/>
              </a:rPr>
              <a:t>,</a:t>
            </a:r>
            <a:r>
              <a:rPr lang="en-GB" sz="2000" dirty="0">
                <a:latin typeface="Times New Roman" charset="0"/>
              </a:rPr>
              <a:t> and </a:t>
            </a:r>
            <a:r>
              <a:rPr lang="en-GB" sz="2000" dirty="0">
                <a:solidFill>
                  <a:srgbClr val="FF0000"/>
                </a:solidFill>
                <a:latin typeface="Times New Roman" charset="0"/>
              </a:rPr>
              <a:t>error rate</a:t>
            </a:r>
            <a:r>
              <a:rPr lang="en-GB" sz="2000" dirty="0">
                <a:latin typeface="Times New Roman" charset="0"/>
              </a:rPr>
              <a:t>.</a:t>
            </a:r>
          </a:p>
          <a:p>
            <a:pPr>
              <a:lnSpc>
                <a:spcPct val="90000"/>
              </a:lnSpc>
            </a:pPr>
            <a:r>
              <a:rPr lang="en-GB" sz="2000" dirty="0">
                <a:latin typeface="Times New Roman" charset="0"/>
              </a:rPr>
              <a:t>Faster data rate shortens each bit, so burst of noise affects more bits</a:t>
            </a:r>
          </a:p>
          <a:p>
            <a:pPr lvl="1">
              <a:lnSpc>
                <a:spcPct val="90000"/>
              </a:lnSpc>
            </a:pPr>
            <a:r>
              <a:rPr lang="en-GB" sz="1800" dirty="0">
                <a:latin typeface="Times New Roman" charset="0"/>
              </a:rPr>
              <a:t>At given noise level, high</a:t>
            </a:r>
            <a:r>
              <a:rPr lang="en-GB" altLang="zh-CN" sz="1800" dirty="0">
                <a:latin typeface="Times New Roman" charset="0"/>
                <a:ea typeface="宋体" charset="-122"/>
              </a:rPr>
              <a:t>er</a:t>
            </a:r>
            <a:r>
              <a:rPr lang="en-GB" sz="1800" dirty="0">
                <a:latin typeface="Times New Roman" charset="0"/>
              </a:rPr>
              <a:t> data rate </a:t>
            </a:r>
            <a:r>
              <a:rPr lang="en-GB" altLang="zh-CN" sz="1800" dirty="0">
                <a:latin typeface="Times New Roman" charset="0"/>
                <a:ea typeface="宋体" charset="-122"/>
              </a:rPr>
              <a:t>results in</a:t>
            </a:r>
            <a:r>
              <a:rPr lang="en-GB" sz="1800" dirty="0">
                <a:latin typeface="Times New Roman" charset="0"/>
              </a:rPr>
              <a:t> higher error rate</a:t>
            </a:r>
          </a:p>
          <a:p>
            <a:pPr>
              <a:lnSpc>
                <a:spcPct val="90000"/>
              </a:lnSpc>
            </a:pPr>
            <a:r>
              <a:rPr lang="en-GB" altLang="zh-CN" sz="2000" dirty="0">
                <a:latin typeface="Times New Roman" charset="0"/>
                <a:ea typeface="宋体" charset="-122"/>
              </a:rPr>
              <a:t>All of these concepts can be tied together neatly in a formula developed by </a:t>
            </a:r>
            <a:r>
              <a:rPr lang="en-GB" altLang="zh-CN" sz="2000" b="1" dirty="0">
                <a:latin typeface="Times New Roman" charset="0"/>
                <a:ea typeface="宋体" charset="-122"/>
              </a:rPr>
              <a:t>Claude Shannon</a:t>
            </a:r>
            <a:r>
              <a:rPr lang="en-GB" altLang="zh-CN" sz="2000" dirty="0">
                <a:latin typeface="Times New Roman" charset="0"/>
                <a:ea typeface="宋体" charset="-122"/>
              </a:rPr>
              <a:t>.</a:t>
            </a:r>
          </a:p>
          <a:p>
            <a:pPr lvl="1">
              <a:lnSpc>
                <a:spcPct val="90000"/>
              </a:lnSpc>
            </a:pPr>
            <a:r>
              <a:rPr lang="en-GB" altLang="zh-CN" sz="1800" dirty="0">
                <a:latin typeface="Times New Roman" charset="0"/>
                <a:ea typeface="宋体" charset="-122"/>
              </a:rPr>
              <a:t>For a given level of noise, we would expect that a greater signal strength would improve the ability to receive data correctly.</a:t>
            </a:r>
          </a:p>
          <a:p>
            <a:pPr lvl="1">
              <a:lnSpc>
                <a:spcPct val="90000"/>
              </a:lnSpc>
            </a:pPr>
            <a:r>
              <a:rPr lang="en-GB" altLang="zh-CN" sz="1800" dirty="0">
                <a:latin typeface="Times New Roman" charset="0"/>
                <a:ea typeface="宋体" charset="-122"/>
              </a:rPr>
              <a:t>The key parameter is the </a:t>
            </a:r>
            <a:r>
              <a:rPr lang="en-GB" sz="1800" dirty="0">
                <a:solidFill>
                  <a:srgbClr val="FF0000"/>
                </a:solidFill>
                <a:latin typeface="Times New Roman" charset="0"/>
              </a:rPr>
              <a:t>SNR: Signal</a:t>
            </a:r>
            <a:r>
              <a:rPr lang="en-GB" altLang="zh-CN" sz="1800" dirty="0">
                <a:solidFill>
                  <a:srgbClr val="FF0000"/>
                </a:solidFill>
                <a:latin typeface="Times New Roman" charset="0"/>
                <a:ea typeface="宋体" charset="-122"/>
              </a:rPr>
              <a:t>-</a:t>
            </a:r>
            <a:r>
              <a:rPr lang="en-GB" sz="1800" dirty="0">
                <a:solidFill>
                  <a:srgbClr val="FF0000"/>
                </a:solidFill>
                <a:latin typeface="Times New Roman" charset="0"/>
              </a:rPr>
              <a:t>to</a:t>
            </a:r>
            <a:r>
              <a:rPr lang="en-GB" altLang="zh-CN" sz="1800" dirty="0">
                <a:solidFill>
                  <a:srgbClr val="FF0000"/>
                </a:solidFill>
                <a:latin typeface="Times New Roman" charset="0"/>
                <a:ea typeface="宋体" charset="-122"/>
              </a:rPr>
              <a:t>-</a:t>
            </a:r>
            <a:r>
              <a:rPr lang="en-GB" sz="1800" dirty="0">
                <a:solidFill>
                  <a:srgbClr val="FF0000"/>
                </a:solidFill>
                <a:latin typeface="Times New Roman" charset="0"/>
              </a:rPr>
              <a:t>Noise Ratio</a:t>
            </a:r>
            <a:r>
              <a:rPr lang="en-GB" altLang="zh-CN" sz="1800" dirty="0">
                <a:latin typeface="Times New Roman" charset="0"/>
                <a:ea typeface="宋体" charset="-122"/>
              </a:rPr>
              <a:t>, which is the ratio of the power in a signal to the power contained in the noise. </a:t>
            </a:r>
          </a:p>
          <a:p>
            <a:pPr lvl="1">
              <a:lnSpc>
                <a:spcPct val="90000"/>
              </a:lnSpc>
            </a:pPr>
            <a:r>
              <a:rPr lang="en-GB" altLang="zh-CN" sz="1800" dirty="0">
                <a:latin typeface="Times New Roman" charset="0"/>
                <a:ea typeface="宋体" charset="-122"/>
              </a:rPr>
              <a:t>Typically, SNR is measured at receiver, because it is the receiver that processes the signal and recovers the data.</a:t>
            </a:r>
            <a:endParaRPr lang="en-GB" sz="1800" dirty="0">
              <a:latin typeface="Times New Roman" charset="0"/>
            </a:endParaRPr>
          </a:p>
          <a:p>
            <a:pPr>
              <a:lnSpc>
                <a:spcPct val="90000"/>
              </a:lnSpc>
            </a:pPr>
            <a:r>
              <a:rPr lang="en-GB" altLang="zh-CN" sz="2000" dirty="0">
                <a:latin typeface="Times New Roman" charset="0"/>
                <a:ea typeface="宋体" charset="-122"/>
              </a:rPr>
              <a:t>For convenience, this ratio is often reported in decibels</a:t>
            </a:r>
          </a:p>
          <a:p>
            <a:pPr lvl="1">
              <a:lnSpc>
                <a:spcPct val="90000"/>
              </a:lnSpc>
            </a:pPr>
            <a:r>
              <a:rPr lang="en-GB" altLang="zh-CN" sz="1800" dirty="0">
                <a:solidFill>
                  <a:srgbClr val="FF0000"/>
                </a:solidFill>
                <a:latin typeface="Times New Roman" charset="0"/>
                <a:ea typeface="宋体" charset="-122"/>
              </a:rPr>
              <a:t>SNR</a:t>
            </a:r>
            <a:r>
              <a:rPr lang="en-GB" altLang="zh-CN" sz="1800" dirty="0">
                <a:latin typeface="Times New Roman" charset="0"/>
                <a:ea typeface="宋体" charset="-122"/>
              </a:rPr>
              <a:t> = signal power / noise power</a:t>
            </a:r>
          </a:p>
          <a:p>
            <a:pPr lvl="1">
              <a:lnSpc>
                <a:spcPct val="90000"/>
              </a:lnSpc>
            </a:pPr>
            <a:r>
              <a:rPr lang="en-GB" sz="1800" dirty="0" err="1">
                <a:solidFill>
                  <a:srgbClr val="FF0000"/>
                </a:solidFill>
                <a:latin typeface="Times New Roman" charset="0"/>
              </a:rPr>
              <a:t>SNR</a:t>
            </a:r>
            <a:r>
              <a:rPr lang="en-GB" sz="1800" baseline="-25000" dirty="0" err="1">
                <a:solidFill>
                  <a:srgbClr val="FF0000"/>
                </a:solidFill>
                <a:latin typeface="Times New Roman" charset="0"/>
              </a:rPr>
              <a:t>db</a:t>
            </a:r>
            <a:r>
              <a:rPr lang="en-GB" sz="1800" baseline="30000" dirty="0">
                <a:solidFill>
                  <a:srgbClr val="FF0000"/>
                </a:solidFill>
                <a:latin typeface="Times New Roman" charset="0"/>
              </a:rPr>
              <a:t>=</a:t>
            </a:r>
            <a:r>
              <a:rPr lang="en-GB" altLang="zh-CN" sz="1800" baseline="30000" dirty="0">
                <a:solidFill>
                  <a:srgbClr val="FF0000"/>
                </a:solidFill>
                <a:latin typeface="Times New Roman" charset="0"/>
                <a:ea typeface="宋体" charset="-122"/>
              </a:rPr>
              <a:t> </a:t>
            </a:r>
            <a:r>
              <a:rPr lang="en-GB" sz="1800" dirty="0">
                <a:solidFill>
                  <a:srgbClr val="FF0000"/>
                </a:solidFill>
                <a:latin typeface="Times New Roman" charset="0"/>
              </a:rPr>
              <a:t>10 log</a:t>
            </a:r>
            <a:r>
              <a:rPr lang="en-GB" sz="1800" baseline="-25000" dirty="0">
                <a:solidFill>
                  <a:srgbClr val="FF0000"/>
                </a:solidFill>
                <a:latin typeface="Times New Roman" charset="0"/>
              </a:rPr>
              <a:t>10 </a:t>
            </a:r>
            <a:r>
              <a:rPr lang="en-GB" sz="1800" dirty="0">
                <a:solidFill>
                  <a:srgbClr val="FF0000"/>
                </a:solidFill>
                <a:latin typeface="Times New Roman" charset="0"/>
              </a:rPr>
              <a:t>(</a:t>
            </a:r>
            <a:r>
              <a:rPr lang="en-GB" altLang="zh-CN" sz="1800" dirty="0">
                <a:solidFill>
                  <a:srgbClr val="FF0000"/>
                </a:solidFill>
                <a:latin typeface="Times New Roman" charset="0"/>
                <a:ea typeface="宋体" charset="-122"/>
              </a:rPr>
              <a:t>SNR</a:t>
            </a:r>
            <a:r>
              <a:rPr lang="en-GB" sz="1800" dirty="0">
                <a:solidFill>
                  <a:srgbClr val="FF0000"/>
                </a:solidFill>
                <a:latin typeface="Times New Roman"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0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0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0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0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0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40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4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60113A6-5ECC-489C-AFF7-114F554A3753}" type="slidenum">
              <a:rPr lang="en-GB"/>
              <a:pPr/>
              <a:t>66</a:t>
            </a:fld>
            <a:endParaRPr lang="en-GB"/>
          </a:p>
        </p:txBody>
      </p:sp>
      <p:sp>
        <p:nvSpPr>
          <p:cNvPr id="122882" name="Rectangle 2"/>
          <p:cNvSpPr>
            <a:spLocks noGrp="1" noChangeArrowheads="1"/>
          </p:cNvSpPr>
          <p:nvPr>
            <p:ph type="title"/>
          </p:nvPr>
        </p:nvSpPr>
        <p:spPr/>
        <p:txBody>
          <a:bodyPr/>
          <a:lstStyle/>
          <a:p>
            <a:r>
              <a:rPr lang="en-GB"/>
              <a:t>Shannon Capacity Formula</a:t>
            </a:r>
            <a:endParaRPr lang="en-US" altLang="zh-TW">
              <a:ea typeface="新細明體" pitchFamily="18" charset="-120"/>
            </a:endParaRPr>
          </a:p>
        </p:txBody>
      </p:sp>
      <p:sp>
        <p:nvSpPr>
          <p:cNvPr id="122883" name="Rectangle 3"/>
          <p:cNvSpPr>
            <a:spLocks noGrp="1" noChangeArrowheads="1"/>
          </p:cNvSpPr>
          <p:nvPr>
            <p:ph type="body" idx="1"/>
          </p:nvPr>
        </p:nvSpPr>
        <p:spPr>
          <a:xfrm>
            <a:off x="406400" y="1371600"/>
            <a:ext cx="8229600" cy="5867400"/>
          </a:xfrm>
        </p:spPr>
        <p:txBody>
          <a:bodyPr/>
          <a:lstStyle/>
          <a:p>
            <a:r>
              <a:rPr lang="en-GB" altLang="zh-CN" sz="2000" dirty="0">
                <a:latin typeface="Times New Roman" charset="0"/>
                <a:ea typeface="宋体" charset="-122"/>
              </a:rPr>
              <a:t>Shannon Capacity Formula:</a:t>
            </a:r>
          </a:p>
          <a:p>
            <a:pPr lvl="1"/>
            <a:r>
              <a:rPr lang="en-GB" sz="2000" dirty="0">
                <a:solidFill>
                  <a:srgbClr val="FF0000"/>
                </a:solidFill>
                <a:latin typeface="Times New Roman" charset="0"/>
              </a:rPr>
              <a:t>C</a:t>
            </a:r>
            <a:r>
              <a:rPr lang="en-GB" altLang="zh-CN" sz="2000" dirty="0">
                <a:solidFill>
                  <a:srgbClr val="FF0000"/>
                </a:solidFill>
                <a:latin typeface="Times New Roman" charset="0"/>
                <a:ea typeface="宋体" charset="-122"/>
              </a:rPr>
              <a:t> </a:t>
            </a:r>
            <a:r>
              <a:rPr lang="en-GB" sz="2000" dirty="0">
                <a:solidFill>
                  <a:srgbClr val="FF0000"/>
                </a:solidFill>
                <a:latin typeface="Times New Roman" charset="0"/>
              </a:rPr>
              <a:t>=</a:t>
            </a:r>
            <a:r>
              <a:rPr lang="en-GB" altLang="zh-CN" sz="2000" dirty="0">
                <a:solidFill>
                  <a:srgbClr val="FF0000"/>
                </a:solidFill>
                <a:latin typeface="Times New Roman" charset="0"/>
                <a:ea typeface="宋体" charset="-122"/>
              </a:rPr>
              <a:t> </a:t>
            </a:r>
            <a:r>
              <a:rPr lang="en-GB" sz="2000" dirty="0">
                <a:solidFill>
                  <a:srgbClr val="FF0000"/>
                </a:solidFill>
                <a:latin typeface="Times New Roman" charset="0"/>
              </a:rPr>
              <a:t>B log</a:t>
            </a:r>
            <a:r>
              <a:rPr lang="en-GB" sz="2000" baseline="-25000" dirty="0">
                <a:solidFill>
                  <a:srgbClr val="FF0000"/>
                </a:solidFill>
                <a:latin typeface="Times New Roman" charset="0"/>
              </a:rPr>
              <a:t>2</a:t>
            </a:r>
            <a:r>
              <a:rPr lang="en-GB" sz="2000" dirty="0">
                <a:solidFill>
                  <a:srgbClr val="FF0000"/>
                </a:solidFill>
                <a:latin typeface="Times New Roman" charset="0"/>
              </a:rPr>
              <a:t>(1+SNR)</a:t>
            </a:r>
            <a:endParaRPr lang="en-GB" altLang="zh-CN" sz="2000" dirty="0">
              <a:solidFill>
                <a:srgbClr val="FF0000"/>
              </a:solidFill>
              <a:latin typeface="Times New Roman" charset="0"/>
              <a:ea typeface="宋体" charset="-122"/>
            </a:endParaRPr>
          </a:p>
          <a:p>
            <a:pPr lvl="1"/>
            <a:r>
              <a:rPr lang="en-GB" altLang="zh-CN" sz="2000" dirty="0">
                <a:solidFill>
                  <a:srgbClr val="FF0000"/>
                </a:solidFill>
                <a:latin typeface="Times New Roman" charset="0"/>
                <a:ea typeface="宋体" charset="-122"/>
              </a:rPr>
              <a:t>Only white noise is assumed. Therefore it represents the theoretical maximum that can be achieved. Note  that for large values of SNR, the value of 1+SNR equates to SNR hence</a:t>
            </a:r>
          </a:p>
          <a:p>
            <a:pPr lvl="1"/>
            <a:r>
              <a:rPr lang="en-GB" altLang="zh-CN" sz="2000" dirty="0">
                <a:solidFill>
                  <a:srgbClr val="FF0000"/>
                </a:solidFill>
                <a:latin typeface="Times New Roman" charset="0"/>
                <a:ea typeface="宋体" charset="-122"/>
              </a:rPr>
              <a:t>C=</a:t>
            </a:r>
            <a:r>
              <a:rPr lang="en-GB" sz="2000" dirty="0">
                <a:solidFill>
                  <a:srgbClr val="FF0000"/>
                </a:solidFill>
                <a:latin typeface="Times New Roman" charset="0"/>
              </a:rPr>
              <a:t>B log</a:t>
            </a:r>
            <a:r>
              <a:rPr lang="en-GB" sz="2000" baseline="-25000" dirty="0">
                <a:solidFill>
                  <a:srgbClr val="FF0000"/>
                </a:solidFill>
                <a:latin typeface="Times New Roman" charset="0"/>
              </a:rPr>
              <a:t>2</a:t>
            </a:r>
            <a:r>
              <a:rPr lang="en-GB" sz="2000" dirty="0">
                <a:solidFill>
                  <a:srgbClr val="FF0000"/>
                </a:solidFill>
                <a:latin typeface="Times New Roman" charset="0"/>
              </a:rPr>
              <a:t>SNR</a:t>
            </a:r>
          </a:p>
          <a:p>
            <a:pPr lvl="1"/>
            <a:r>
              <a:rPr lang="en-GB" altLang="zh-CN" sz="2000" dirty="0" err="1">
                <a:solidFill>
                  <a:srgbClr val="FF0000"/>
                </a:solidFill>
                <a:latin typeface="Times New Roman" charset="0"/>
                <a:ea typeface="宋体" charset="-122"/>
              </a:rPr>
              <a:t>SNR</a:t>
            </a:r>
            <a:r>
              <a:rPr lang="en-GB" altLang="zh-CN" sz="2000" baseline="-25000" dirty="0" err="1">
                <a:solidFill>
                  <a:srgbClr val="FF0000"/>
                </a:solidFill>
                <a:latin typeface="Times New Roman" charset="0"/>
                <a:ea typeface="宋体" charset="-122"/>
              </a:rPr>
              <a:t>dB</a:t>
            </a:r>
            <a:r>
              <a:rPr lang="en-GB" altLang="zh-CN" sz="2000" baseline="-25000" dirty="0">
                <a:solidFill>
                  <a:srgbClr val="FF0000"/>
                </a:solidFill>
                <a:latin typeface="Times New Roman" charset="0"/>
                <a:ea typeface="宋体" charset="-122"/>
              </a:rPr>
              <a:t> </a:t>
            </a:r>
            <a:r>
              <a:rPr lang="en-GB" altLang="zh-CN" sz="2000" dirty="0">
                <a:solidFill>
                  <a:srgbClr val="FF0000"/>
                </a:solidFill>
                <a:latin typeface="Times New Roman" charset="0"/>
                <a:ea typeface="宋体" charset="-122"/>
              </a:rPr>
              <a:t> = 10 log</a:t>
            </a:r>
            <a:r>
              <a:rPr lang="en-GB" altLang="zh-CN" sz="2000" baseline="-25000" dirty="0">
                <a:solidFill>
                  <a:srgbClr val="FF0000"/>
                </a:solidFill>
                <a:latin typeface="Times New Roman" charset="0"/>
                <a:ea typeface="宋体" charset="-122"/>
              </a:rPr>
              <a:t>10 </a:t>
            </a:r>
            <a:r>
              <a:rPr lang="en-GB" altLang="zh-CN" sz="2000" dirty="0">
                <a:solidFill>
                  <a:srgbClr val="FF0000"/>
                </a:solidFill>
                <a:latin typeface="Times New Roman" charset="0"/>
                <a:ea typeface="宋体" charset="-122"/>
              </a:rPr>
              <a:t> SNR</a:t>
            </a:r>
          </a:p>
          <a:p>
            <a:r>
              <a:rPr lang="en-GB" sz="2000" dirty="0">
                <a:latin typeface="Times New Roman" charset="0"/>
              </a:rPr>
              <a:t>This is referred to as error-free capacity.</a:t>
            </a:r>
            <a:endParaRPr lang="en-GB" altLang="zh-CN" sz="2000" dirty="0">
              <a:latin typeface="Times New Roman" charset="0"/>
              <a:ea typeface="宋体" charset="-122"/>
            </a:endParaRPr>
          </a:p>
          <a:p>
            <a:r>
              <a:rPr lang="en-US" altLang="zh-CN" sz="2000" dirty="0">
                <a:latin typeface="Times New Roman" charset="0"/>
                <a:ea typeface="宋体" charset="-122"/>
              </a:rPr>
              <a:t>Some remarks:</a:t>
            </a:r>
          </a:p>
          <a:p>
            <a:pPr lvl="1"/>
            <a:r>
              <a:rPr lang="en-US" altLang="zh-CN" sz="2000" dirty="0">
                <a:latin typeface="Times New Roman" charset="0"/>
                <a:ea typeface="宋体" charset="-122"/>
              </a:rPr>
              <a:t>Given a level of noise, the data rate could be increased by increasing either </a:t>
            </a:r>
            <a:r>
              <a:rPr lang="en-US" altLang="zh-CN" sz="2000" dirty="0">
                <a:solidFill>
                  <a:srgbClr val="FF0000"/>
                </a:solidFill>
                <a:latin typeface="Times New Roman" charset="0"/>
                <a:ea typeface="宋体" charset="-122"/>
              </a:rPr>
              <a:t>signal strength</a:t>
            </a:r>
            <a:r>
              <a:rPr lang="en-US" altLang="zh-CN" sz="2000" dirty="0">
                <a:latin typeface="Times New Roman" charset="0"/>
                <a:ea typeface="宋体" charset="-122"/>
              </a:rPr>
              <a:t> or </a:t>
            </a:r>
            <a:r>
              <a:rPr lang="en-US" altLang="zh-CN" sz="2000" dirty="0">
                <a:solidFill>
                  <a:srgbClr val="FF0000"/>
                </a:solidFill>
                <a:latin typeface="Times New Roman" charset="0"/>
                <a:ea typeface="宋体" charset="-122"/>
              </a:rPr>
              <a:t>bandwidth</a:t>
            </a:r>
            <a:r>
              <a:rPr lang="en-US" altLang="zh-CN" sz="2000" dirty="0">
                <a:latin typeface="Times New Roman" charset="0"/>
                <a:ea typeface="宋体" charset="-122"/>
              </a:rPr>
              <a:t>.</a:t>
            </a:r>
          </a:p>
          <a:p>
            <a:pPr lvl="1"/>
            <a:r>
              <a:rPr lang="en-US" altLang="zh-CN" sz="2000" dirty="0">
                <a:latin typeface="Times New Roman" charset="0"/>
                <a:ea typeface="宋体" charset="-122"/>
              </a:rPr>
              <a:t>As the signal strength increases, so do the effects of nonlinearities in the system which leads to an increase in </a:t>
            </a:r>
            <a:r>
              <a:rPr lang="en-US" altLang="zh-CN" sz="2000" dirty="0" err="1">
                <a:latin typeface="Times New Roman" charset="0"/>
                <a:ea typeface="宋体" charset="-122"/>
              </a:rPr>
              <a:t>intermodulation</a:t>
            </a:r>
            <a:r>
              <a:rPr lang="en-US" altLang="zh-CN" sz="2000" dirty="0">
                <a:latin typeface="Times New Roman" charset="0"/>
                <a:ea typeface="宋体" charset="-122"/>
              </a:rPr>
              <a:t> noise.</a:t>
            </a:r>
          </a:p>
          <a:p>
            <a:pPr lvl="1"/>
            <a:r>
              <a:rPr lang="en-US" altLang="zh-CN" sz="2000" dirty="0">
                <a:latin typeface="Times New Roman" charset="0"/>
                <a:ea typeface="宋体" charset="-122"/>
              </a:rPr>
              <a:t>Because noise is assumed to be white, the wider the bandwidth, the more noise is admitted to the system. Thus, as B increases, SNR decreases.</a:t>
            </a:r>
            <a:endParaRPr lang="en-US" altLang="zh-TW" sz="2000" dirty="0">
              <a:latin typeface="Times New Roman" charset="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88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88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8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4BDB-7EAE-4494-AF70-E5DFBD022CA4}"/>
              </a:ext>
            </a:extLst>
          </p:cNvPr>
          <p:cNvSpPr>
            <a:spLocks noGrp="1"/>
          </p:cNvSpPr>
          <p:nvPr>
            <p:ph type="title"/>
          </p:nvPr>
        </p:nvSpPr>
        <p:spPr/>
        <p:txBody>
          <a:bodyPr/>
          <a:lstStyle/>
          <a:p>
            <a:r>
              <a:rPr lang="en-US" dirty="0"/>
              <a:t>Example –Binary signal</a:t>
            </a:r>
          </a:p>
        </p:txBody>
      </p:sp>
      <p:sp>
        <p:nvSpPr>
          <p:cNvPr id="3" name="Content Placeholder 2">
            <a:extLst>
              <a:ext uri="{FF2B5EF4-FFF2-40B4-BE49-F238E27FC236}">
                <a16:creationId xmlns:a16="http://schemas.microsoft.com/office/drawing/2014/main" id="{FE7A0EFD-8A2C-406F-8A7D-EF09088C2C84}"/>
              </a:ext>
            </a:extLst>
          </p:cNvPr>
          <p:cNvSpPr>
            <a:spLocks noGrp="1"/>
          </p:cNvSpPr>
          <p:nvPr>
            <p:ph idx="1"/>
          </p:nvPr>
        </p:nvSpPr>
        <p:spPr/>
        <p:txBody>
          <a:bodyPr/>
          <a:lstStyle/>
          <a:p>
            <a:r>
              <a:rPr lang="en-US" dirty="0"/>
              <a:t>Nyquist Capacity</a:t>
            </a:r>
          </a:p>
          <a:p>
            <a:r>
              <a:rPr lang="en-US" dirty="0"/>
              <a:t>Consider a voice channel being used, via modem, to transmit digital data. Assume a bandwidth of B = 3100Hz. Then the Nyquist capacity, C, of the channel is:</a:t>
            </a:r>
          </a:p>
          <a:p>
            <a:r>
              <a:rPr lang="en-US" dirty="0"/>
              <a:t>C = 2B = 2×3100 = 6200b/s If we now assume M = 8, a value used for some modems, then C = 2B log(M) = 2B×3 = 18600b/s.</a:t>
            </a:r>
          </a:p>
          <a:p>
            <a:endParaRPr lang="en-US" dirty="0"/>
          </a:p>
        </p:txBody>
      </p:sp>
      <p:sp>
        <p:nvSpPr>
          <p:cNvPr id="4" name="Slide Number Placeholder 3">
            <a:extLst>
              <a:ext uri="{FF2B5EF4-FFF2-40B4-BE49-F238E27FC236}">
                <a16:creationId xmlns:a16="http://schemas.microsoft.com/office/drawing/2014/main" id="{EC6AC12C-AE4C-4D1B-826E-0F545F2AE255}"/>
              </a:ext>
            </a:extLst>
          </p:cNvPr>
          <p:cNvSpPr>
            <a:spLocks noGrp="1"/>
          </p:cNvSpPr>
          <p:nvPr>
            <p:ph type="sldNum" sz="quarter" idx="12"/>
          </p:nvPr>
        </p:nvSpPr>
        <p:spPr/>
        <p:txBody>
          <a:bodyPr/>
          <a:lstStyle/>
          <a:p>
            <a:fld id="{8B2317EC-773D-46D1-9879-80919C5541E5}" type="slidenum">
              <a:rPr lang="en-GB" smtClean="0"/>
              <a:pPr/>
              <a:t>67</a:t>
            </a:fld>
            <a:endParaRPr lang="en-GB"/>
          </a:p>
        </p:txBody>
      </p:sp>
    </p:spTree>
    <p:extLst>
      <p:ext uri="{BB962C8B-B14F-4D97-AF65-F5344CB8AC3E}">
        <p14:creationId xmlns:p14="http://schemas.microsoft.com/office/powerpoint/2010/main" val="35544165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792312A-C603-4028-B506-80693E5C1A06}" type="slidenum">
              <a:rPr lang="en-GB"/>
              <a:pPr/>
              <a:t>68</a:t>
            </a:fld>
            <a:endParaRPr lang="en-GB"/>
          </a:p>
        </p:txBody>
      </p:sp>
      <p:sp>
        <p:nvSpPr>
          <p:cNvPr id="160770" name="Rectangle 2"/>
          <p:cNvSpPr>
            <a:spLocks noGrp="1" noChangeArrowheads="1"/>
          </p:cNvSpPr>
          <p:nvPr>
            <p:ph type="title"/>
          </p:nvPr>
        </p:nvSpPr>
        <p:spPr/>
        <p:txBody>
          <a:bodyPr/>
          <a:lstStyle/>
          <a:p>
            <a:r>
              <a:rPr lang="en-US" altLang="zh-CN">
                <a:ea typeface="宋体" charset="-122"/>
              </a:rPr>
              <a:t>Example</a:t>
            </a:r>
            <a:endParaRPr lang="en-US"/>
          </a:p>
        </p:txBody>
      </p:sp>
      <p:sp>
        <p:nvSpPr>
          <p:cNvPr id="160771" name="Rectangle 3"/>
          <p:cNvSpPr>
            <a:spLocks noGrp="1" noChangeArrowheads="1"/>
          </p:cNvSpPr>
          <p:nvPr>
            <p:ph type="body" idx="1"/>
          </p:nvPr>
        </p:nvSpPr>
        <p:spPr/>
        <p:txBody>
          <a:bodyPr/>
          <a:lstStyle/>
          <a:p>
            <a:r>
              <a:rPr lang="en-US" altLang="zh-CN" sz="2400">
                <a:latin typeface="Times New Roman" charset="0"/>
                <a:ea typeface="宋体" charset="-122"/>
              </a:rPr>
              <a:t>Consider an example that relates the Nyquist and Shannon formulations. Suppose the spectrum of a channel is between 3 MHz and 4 MHz, and SNR</a:t>
            </a:r>
            <a:r>
              <a:rPr lang="en-US" altLang="zh-CN" sz="2400" baseline="-25000">
                <a:latin typeface="Times New Roman" charset="0"/>
                <a:ea typeface="宋体" charset="-122"/>
              </a:rPr>
              <a:t>dB</a:t>
            </a:r>
            <a:r>
              <a:rPr lang="en-US" altLang="zh-CN" sz="2400">
                <a:latin typeface="Times New Roman" charset="0"/>
                <a:ea typeface="宋体" charset="-122"/>
              </a:rPr>
              <a:t> = 24dB. So,</a:t>
            </a:r>
          </a:p>
          <a:p>
            <a:pPr>
              <a:buFontTx/>
              <a:buNone/>
            </a:pPr>
            <a:r>
              <a:rPr lang="en-US" altLang="zh-CN" sz="2400">
                <a:latin typeface="Times New Roman" charset="0"/>
                <a:ea typeface="宋体" charset="-122"/>
              </a:rPr>
              <a:t>		B = 4 MHz – 3 MHz = 1 MHz</a:t>
            </a:r>
          </a:p>
          <a:p>
            <a:pPr>
              <a:buFontTx/>
              <a:buNone/>
            </a:pPr>
            <a:r>
              <a:rPr lang="en-US" altLang="zh-CN" sz="2400">
                <a:latin typeface="Times New Roman" charset="0"/>
                <a:ea typeface="宋体" charset="-122"/>
              </a:rPr>
              <a:t>		SNR</a:t>
            </a:r>
            <a:r>
              <a:rPr lang="en-US" altLang="zh-CN" sz="2400" baseline="-25000">
                <a:latin typeface="Times New Roman" charset="0"/>
                <a:ea typeface="宋体" charset="-122"/>
              </a:rPr>
              <a:t>dB</a:t>
            </a:r>
            <a:r>
              <a:rPr lang="en-US" altLang="zh-CN" sz="2400">
                <a:latin typeface="Times New Roman" charset="0"/>
                <a:ea typeface="宋体" charset="-122"/>
              </a:rPr>
              <a:t> = 24 dB = 10 log10(SNR) </a:t>
            </a:r>
            <a:r>
              <a:rPr lang="en-US" altLang="zh-CN" sz="2400">
                <a:latin typeface="Times New Roman" charset="0"/>
                <a:ea typeface="宋体" charset="-122"/>
                <a:sym typeface="Wingdings" pitchFamily="2" charset="2"/>
              </a:rPr>
              <a:t> SRN = 251</a:t>
            </a:r>
          </a:p>
          <a:p>
            <a:r>
              <a:rPr lang="en-US" altLang="zh-CN" sz="2400">
                <a:latin typeface="Times New Roman" charset="0"/>
                <a:ea typeface="宋体" charset="-122"/>
                <a:sym typeface="Wingdings" pitchFamily="2" charset="2"/>
              </a:rPr>
              <a:t>Using Shannon’s formula, the capacity limit C is:</a:t>
            </a:r>
            <a:endParaRPr lang="zh-CN" altLang="en-US" sz="2400">
              <a:latin typeface="Times New Roman" charset="0"/>
              <a:ea typeface="宋体" charset="-122"/>
              <a:sym typeface="Wingdings" pitchFamily="2" charset="2"/>
            </a:endParaRPr>
          </a:p>
          <a:p>
            <a:pPr>
              <a:buFontTx/>
              <a:buNone/>
            </a:pPr>
            <a:r>
              <a:rPr lang="en-US" altLang="zh-CN" sz="2400">
                <a:latin typeface="Times New Roman" charset="0"/>
                <a:ea typeface="宋体" charset="-122"/>
                <a:sym typeface="Wingdings" pitchFamily="2" charset="2"/>
              </a:rPr>
              <a:t>		C = 10</a:t>
            </a:r>
            <a:r>
              <a:rPr lang="en-US" altLang="zh-CN" sz="2400" baseline="30000">
                <a:latin typeface="Times New Roman" charset="0"/>
                <a:ea typeface="宋体" charset="-122"/>
                <a:sym typeface="Wingdings" pitchFamily="2" charset="2"/>
              </a:rPr>
              <a:t>6 </a:t>
            </a:r>
            <a:r>
              <a:rPr lang="en-US" altLang="zh-CN" sz="2400">
                <a:latin typeface="Times New Roman" charset="0"/>
                <a:ea typeface="宋体" charset="-122"/>
                <a:sym typeface="Wingdings" pitchFamily="2" charset="2"/>
              </a:rPr>
              <a:t>x 1og</a:t>
            </a:r>
            <a:r>
              <a:rPr lang="en-US" altLang="zh-CN" sz="2400" baseline="-25000">
                <a:latin typeface="Times New Roman" charset="0"/>
                <a:ea typeface="宋体" charset="-122"/>
                <a:sym typeface="Wingdings" pitchFamily="2" charset="2"/>
              </a:rPr>
              <a:t>2</a:t>
            </a:r>
            <a:r>
              <a:rPr lang="en-US" altLang="zh-CN" sz="2400">
                <a:latin typeface="Times New Roman" charset="0"/>
                <a:ea typeface="宋体" charset="-122"/>
                <a:sym typeface="Wingdings" pitchFamily="2" charset="2"/>
              </a:rPr>
              <a:t>(1+251) </a:t>
            </a:r>
            <a:r>
              <a:rPr lang="en-US" altLang="zh-CN" sz="2400">
                <a:latin typeface="Times New Roman" charset="0"/>
                <a:ea typeface="宋体" charset="-122"/>
                <a:cs typeface="Times New Roman" charset="0"/>
                <a:sym typeface="Wingdings" pitchFamily="2" charset="2"/>
              </a:rPr>
              <a:t>≈ 8 Mbps.</a:t>
            </a:r>
          </a:p>
          <a:p>
            <a:r>
              <a:rPr lang="en-US" altLang="zh-CN" sz="2400">
                <a:latin typeface="Times New Roman" charset="0"/>
                <a:ea typeface="宋体" charset="-122"/>
                <a:cs typeface="Times New Roman" charset="0"/>
                <a:sym typeface="Wingdings" pitchFamily="2" charset="2"/>
              </a:rPr>
              <a:t>If we want to achieve this limit, how many signaling levels are required at least?</a:t>
            </a:r>
          </a:p>
          <a:p>
            <a:pPr>
              <a:buFontTx/>
              <a:buNone/>
            </a:pPr>
            <a:r>
              <a:rPr lang="en-US" altLang="zh-CN" sz="2400">
                <a:latin typeface="Times New Roman" charset="0"/>
                <a:ea typeface="宋体" charset="-122"/>
                <a:cs typeface="Times New Roman" charset="0"/>
              </a:rPr>
              <a:t>		By Nyquist’s formula: C = 2Blog</a:t>
            </a:r>
            <a:r>
              <a:rPr lang="en-US" altLang="zh-CN" sz="2400" baseline="-25000">
                <a:latin typeface="Times New Roman" charset="0"/>
                <a:ea typeface="宋体" charset="-122"/>
                <a:cs typeface="Times New Roman" charset="0"/>
              </a:rPr>
              <a:t>2</a:t>
            </a:r>
            <a:r>
              <a:rPr lang="en-US" altLang="zh-CN" sz="2400">
                <a:latin typeface="Times New Roman" charset="0"/>
                <a:ea typeface="宋体" charset="-122"/>
                <a:cs typeface="Times New Roman" charset="0"/>
              </a:rPr>
              <a:t>M</a:t>
            </a:r>
          </a:p>
          <a:p>
            <a:pPr>
              <a:buFontTx/>
              <a:buNone/>
            </a:pPr>
            <a:r>
              <a:rPr lang="en-US" altLang="zh-CN" sz="2400">
                <a:latin typeface="Times New Roman" charset="0"/>
                <a:ea typeface="宋体" charset="-122"/>
                <a:cs typeface="Times New Roman" charset="0"/>
              </a:rPr>
              <a:t>		We have 8 x 10</a:t>
            </a:r>
            <a:r>
              <a:rPr lang="en-US" altLang="zh-CN" sz="2400" baseline="30000">
                <a:latin typeface="Times New Roman" charset="0"/>
                <a:ea typeface="宋体" charset="-122"/>
                <a:cs typeface="Times New Roman" charset="0"/>
              </a:rPr>
              <a:t>6</a:t>
            </a:r>
            <a:r>
              <a:rPr lang="en-US" altLang="zh-CN" sz="2400">
                <a:latin typeface="Times New Roman" charset="0"/>
                <a:ea typeface="宋体" charset="-122"/>
                <a:cs typeface="Times New Roman" charset="0"/>
              </a:rPr>
              <a:t> = 2 x 10</a:t>
            </a:r>
            <a:r>
              <a:rPr lang="en-US" altLang="zh-CN" sz="2400" baseline="30000">
                <a:latin typeface="Times New Roman" charset="0"/>
                <a:ea typeface="宋体" charset="-122"/>
                <a:cs typeface="Times New Roman" charset="0"/>
              </a:rPr>
              <a:t>6</a:t>
            </a:r>
            <a:r>
              <a:rPr lang="en-US" altLang="zh-CN" sz="2400">
                <a:latin typeface="Times New Roman" charset="0"/>
                <a:ea typeface="宋体" charset="-122"/>
                <a:cs typeface="Times New Roman" charset="0"/>
              </a:rPr>
              <a:t> x log</a:t>
            </a:r>
            <a:r>
              <a:rPr lang="en-US" altLang="zh-CN" sz="2400" baseline="-25000">
                <a:latin typeface="Times New Roman" charset="0"/>
                <a:ea typeface="宋体" charset="-122"/>
                <a:cs typeface="Times New Roman" charset="0"/>
              </a:rPr>
              <a:t>2</a:t>
            </a:r>
            <a:r>
              <a:rPr lang="en-US" altLang="zh-CN" sz="2400">
                <a:latin typeface="Times New Roman" charset="0"/>
                <a:ea typeface="宋体" charset="-122"/>
                <a:cs typeface="Times New Roman" charset="0"/>
              </a:rPr>
              <a:t>M </a:t>
            </a:r>
            <a:r>
              <a:rPr lang="en-US" altLang="zh-CN" sz="2400">
                <a:latin typeface="Times New Roman" charset="0"/>
                <a:ea typeface="宋体" charset="-122"/>
                <a:cs typeface="Times New Roman" charset="0"/>
                <a:sym typeface="Wingdings" pitchFamily="2" charset="2"/>
              </a:rPr>
              <a:t> M = 16.</a:t>
            </a:r>
            <a:endParaRPr lang="en-US" sz="2400">
              <a:latin typeface="Times New Roman" charset="0"/>
              <a:cs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07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07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77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07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077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077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07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0989-4762-4EF3-BACE-EA90BE92A00E}"/>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5C43808D-451A-4FF2-A4E3-4BF91052863B}"/>
              </a:ext>
            </a:extLst>
          </p:cNvPr>
          <p:cNvSpPr>
            <a:spLocks noGrp="1"/>
          </p:cNvSpPr>
          <p:nvPr>
            <p:ph idx="1"/>
          </p:nvPr>
        </p:nvSpPr>
        <p:spPr/>
        <p:txBody>
          <a:bodyPr/>
          <a:lstStyle/>
          <a:p>
            <a:r>
              <a:rPr lang="en-US" dirty="0"/>
              <a:t>Suppose the spectrum of a channel is between 3MHz and 4MHz (hence bandwidth of 1MHz) and the SNR = 24dB. Then absolute SNR = 10(24/10) = 251. Using </a:t>
            </a:r>
            <a:r>
              <a:rPr lang="en-US" dirty="0" err="1"/>
              <a:t>Shannons</a:t>
            </a:r>
            <a:r>
              <a:rPr lang="en-US" dirty="0"/>
              <a:t> formula: C = 1MHz log2(1 + SNR) = 106 ×log2(1 + 251) ≈ 8×106 = 8Mb/s This is a theoretical limit, but if we assume we can reach it, then how? Nyquist’s theorem also tells us:</a:t>
            </a:r>
          </a:p>
          <a:p>
            <a:r>
              <a:rPr lang="en-US" dirty="0"/>
              <a:t>C = 2B log2(M) So 8Mb/s = 2×1MHz×log2(M). So we need M = 16. That is, our signal needs to be able to carry 16 diﬀerent levels.</a:t>
            </a:r>
          </a:p>
          <a:p>
            <a:endParaRPr lang="en-US" dirty="0"/>
          </a:p>
        </p:txBody>
      </p:sp>
      <p:sp>
        <p:nvSpPr>
          <p:cNvPr id="4" name="Slide Number Placeholder 3">
            <a:extLst>
              <a:ext uri="{FF2B5EF4-FFF2-40B4-BE49-F238E27FC236}">
                <a16:creationId xmlns:a16="http://schemas.microsoft.com/office/drawing/2014/main" id="{149857A6-D74C-41CD-943D-2AD0B88ED3C1}"/>
              </a:ext>
            </a:extLst>
          </p:cNvPr>
          <p:cNvSpPr>
            <a:spLocks noGrp="1"/>
          </p:cNvSpPr>
          <p:nvPr>
            <p:ph type="sldNum" sz="quarter" idx="12"/>
          </p:nvPr>
        </p:nvSpPr>
        <p:spPr/>
        <p:txBody>
          <a:bodyPr/>
          <a:lstStyle/>
          <a:p>
            <a:fld id="{8B2317EC-773D-46D1-9879-80919C5541E5}" type="slidenum">
              <a:rPr lang="en-GB" smtClean="0"/>
              <a:pPr/>
              <a:t>69</a:t>
            </a:fld>
            <a:endParaRPr lang="en-GB"/>
          </a:p>
        </p:txBody>
      </p:sp>
    </p:spTree>
    <p:extLst>
      <p:ext uri="{BB962C8B-B14F-4D97-AF65-F5344CB8AC3E}">
        <p14:creationId xmlns:p14="http://schemas.microsoft.com/office/powerpoint/2010/main" val="3281881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33400" y="381000"/>
            <a:ext cx="7772400" cy="762000"/>
          </a:xfrm>
        </p:spPr>
        <p:txBody>
          <a:bodyPr/>
          <a:lstStyle/>
          <a:p>
            <a:r>
              <a:rPr lang="en-US" dirty="0"/>
              <a:t>5 Basic Components</a:t>
            </a:r>
          </a:p>
        </p:txBody>
      </p:sp>
      <p:sp>
        <p:nvSpPr>
          <p:cNvPr id="63494" name="Text Box 6"/>
          <p:cNvSpPr txBox="1">
            <a:spLocks noChangeArrowheads="1"/>
          </p:cNvSpPr>
          <p:nvPr/>
        </p:nvSpPr>
        <p:spPr bwMode="auto">
          <a:xfrm>
            <a:off x="592138" y="1576388"/>
            <a:ext cx="7940675" cy="457200"/>
          </a:xfrm>
          <a:prstGeom prst="rect">
            <a:avLst/>
          </a:prstGeom>
          <a:noFill/>
          <a:ln w="9525">
            <a:noFill/>
            <a:miter lim="800000"/>
            <a:headEnd/>
            <a:tailEnd/>
          </a:ln>
          <a:effectLst/>
        </p:spPr>
        <p:txBody>
          <a:bodyPr>
            <a:spAutoFit/>
          </a:bodyPr>
          <a:lstStyle/>
          <a:p>
            <a:endParaRPr lang="en-US"/>
          </a:p>
        </p:txBody>
      </p:sp>
      <p:sp>
        <p:nvSpPr>
          <p:cNvPr id="63495" name="Text Box 7"/>
          <p:cNvSpPr txBox="1">
            <a:spLocks noChangeArrowheads="1"/>
          </p:cNvSpPr>
          <p:nvPr/>
        </p:nvSpPr>
        <p:spPr bwMode="auto">
          <a:xfrm>
            <a:off x="879475" y="1649413"/>
            <a:ext cx="6880225" cy="2282825"/>
          </a:xfrm>
          <a:prstGeom prst="rect">
            <a:avLst/>
          </a:prstGeom>
          <a:noFill/>
          <a:ln w="9525">
            <a:noFill/>
            <a:miter lim="800000"/>
            <a:headEnd/>
            <a:tailEnd/>
          </a:ln>
          <a:effectLst/>
        </p:spPr>
        <p:txBody>
          <a:bodyPr wrap="none">
            <a:spAutoFit/>
          </a:bodyPr>
          <a:lstStyle/>
          <a:p>
            <a:r>
              <a:rPr lang="en-US" dirty="0"/>
              <a:t>Every communication system has 5 basic requirements</a:t>
            </a:r>
          </a:p>
          <a:p>
            <a:pPr>
              <a:buFontTx/>
              <a:buChar char="•"/>
            </a:pPr>
            <a:r>
              <a:rPr lang="en-US" b="1" dirty="0"/>
              <a:t>Data Source</a:t>
            </a:r>
            <a:r>
              <a:rPr lang="en-US" dirty="0"/>
              <a:t> </a:t>
            </a:r>
            <a:r>
              <a:rPr lang="en-US" sz="2000" dirty="0"/>
              <a:t>(where the data originates)</a:t>
            </a:r>
          </a:p>
          <a:p>
            <a:pPr>
              <a:buFontTx/>
              <a:buChar char="•"/>
            </a:pPr>
            <a:r>
              <a:rPr lang="en-US" b="1" dirty="0"/>
              <a:t>Transmitter </a:t>
            </a:r>
            <a:r>
              <a:rPr lang="en-US" sz="2000" dirty="0"/>
              <a:t>(device used to transmit data)</a:t>
            </a:r>
          </a:p>
          <a:p>
            <a:pPr>
              <a:buFontTx/>
              <a:buChar char="•"/>
            </a:pPr>
            <a:r>
              <a:rPr lang="en-US" b="1" dirty="0"/>
              <a:t>Transmission Medium</a:t>
            </a:r>
            <a:r>
              <a:rPr lang="en-US" dirty="0"/>
              <a:t> </a:t>
            </a:r>
            <a:r>
              <a:rPr lang="en-US" sz="2000" dirty="0"/>
              <a:t>(cables or non cable)</a:t>
            </a:r>
          </a:p>
          <a:p>
            <a:pPr>
              <a:buFontTx/>
              <a:buChar char="•"/>
            </a:pPr>
            <a:r>
              <a:rPr lang="en-US" b="1" dirty="0"/>
              <a:t>Receiver </a:t>
            </a:r>
            <a:r>
              <a:rPr lang="en-US" sz="2000" dirty="0"/>
              <a:t>(device used to receive data)</a:t>
            </a:r>
          </a:p>
          <a:p>
            <a:pPr>
              <a:buFontTx/>
              <a:buChar char="•"/>
            </a:pPr>
            <a:r>
              <a:rPr lang="en-US" b="1" dirty="0"/>
              <a:t>Destination</a:t>
            </a:r>
            <a:r>
              <a:rPr lang="en-US" dirty="0"/>
              <a:t> </a:t>
            </a:r>
            <a:r>
              <a:rPr lang="en-US" sz="2000" dirty="0"/>
              <a:t>(where the data will be placed)</a:t>
            </a:r>
          </a:p>
        </p:txBody>
      </p:sp>
      <p:pic>
        <p:nvPicPr>
          <p:cNvPr id="63496" name="Picture 8"/>
          <p:cNvPicPr>
            <a:picLocks noChangeAspect="1" noChangeArrowheads="1"/>
          </p:cNvPicPr>
          <p:nvPr/>
        </p:nvPicPr>
        <p:blipFill>
          <a:blip r:embed="rId2" cstate="print"/>
          <a:srcRect/>
          <a:stretch>
            <a:fillRect/>
          </a:stretch>
        </p:blipFill>
        <p:spPr bwMode="auto">
          <a:xfrm>
            <a:off x="115888" y="4325938"/>
            <a:ext cx="8912225" cy="1479550"/>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fld id="{B88C60D0-28C0-4DB1-9248-3D0AEAFE58FE}" type="slidenum">
              <a:rPr lang="en-US" smtClean="0"/>
              <a:pPr/>
              <a:t>70</a:t>
            </a:fld>
            <a:endParaRPr lang="en-US"/>
          </a:p>
        </p:txBody>
      </p:sp>
      <p:sp>
        <p:nvSpPr>
          <p:cNvPr id="3075" name="Rectangle 2"/>
          <p:cNvSpPr>
            <a:spLocks noGrp="1" noChangeArrowheads="1"/>
          </p:cNvSpPr>
          <p:nvPr>
            <p:ph type="title"/>
          </p:nvPr>
        </p:nvSpPr>
        <p:spPr/>
        <p:txBody>
          <a:bodyPr/>
          <a:lstStyle/>
          <a:p>
            <a:pPr eaLnBrk="1" hangingPunct="1"/>
            <a:r>
              <a:rPr lang="en-CA"/>
              <a:t>Composite Signals and Fourier Series</a:t>
            </a:r>
          </a:p>
        </p:txBody>
      </p:sp>
      <p:sp>
        <p:nvSpPr>
          <p:cNvPr id="3076" name="Rectangle 3"/>
          <p:cNvSpPr>
            <a:spLocks noGrp="1" noChangeArrowheads="1"/>
          </p:cNvSpPr>
          <p:nvPr>
            <p:ph type="body" idx="1"/>
          </p:nvPr>
        </p:nvSpPr>
        <p:spPr/>
        <p:txBody>
          <a:bodyPr/>
          <a:lstStyle/>
          <a:p>
            <a:pPr eaLnBrk="1" hangingPunct="1">
              <a:lnSpc>
                <a:spcPct val="90000"/>
              </a:lnSpc>
            </a:pPr>
            <a:r>
              <a:rPr lang="en-CA" sz="1800" dirty="0"/>
              <a:t>To approximate a square wave with frequency </a:t>
            </a:r>
            <a:r>
              <a:rPr lang="en-CA" sz="1800" i="1" dirty="0">
                <a:latin typeface="Times New Roman" pitchFamily="18" charset="0"/>
              </a:rPr>
              <a:t>f</a:t>
            </a:r>
            <a:r>
              <a:rPr lang="en-CA" sz="1800" dirty="0"/>
              <a:t> and amplitude </a:t>
            </a:r>
            <a:r>
              <a:rPr lang="en-CA" sz="1800" i="1" dirty="0">
                <a:latin typeface="Times New Roman" pitchFamily="18" charset="0"/>
              </a:rPr>
              <a:t>A</a:t>
            </a:r>
            <a:r>
              <a:rPr lang="en-CA" sz="1800" dirty="0"/>
              <a:t>, the terms of the series are as follows:</a:t>
            </a:r>
          </a:p>
          <a:p>
            <a:pPr eaLnBrk="1" hangingPunct="1">
              <a:lnSpc>
                <a:spcPct val="90000"/>
              </a:lnSpc>
            </a:pPr>
            <a:r>
              <a:rPr lang="en-CA" sz="1800" dirty="0"/>
              <a:t>Frequencies:  </a:t>
            </a:r>
            <a:r>
              <a:rPr lang="en-CA" sz="1800" i="1" dirty="0">
                <a:latin typeface="Times New Roman" pitchFamily="18" charset="0"/>
              </a:rPr>
              <a:t>f, 3f, 5f, 7f, …</a:t>
            </a:r>
          </a:p>
          <a:p>
            <a:pPr lvl="1" eaLnBrk="1" hangingPunct="1">
              <a:lnSpc>
                <a:spcPct val="90000"/>
              </a:lnSpc>
            </a:pPr>
            <a:r>
              <a:rPr lang="en-CA" sz="1800" dirty="0"/>
              <a:t>Signals with an integer multiple of a base frequency </a:t>
            </a:r>
            <a:r>
              <a:rPr lang="en-CA" sz="1800" i="1" dirty="0">
                <a:latin typeface="Times New Roman" pitchFamily="18" charset="0"/>
              </a:rPr>
              <a:t>f</a:t>
            </a:r>
            <a:r>
              <a:rPr lang="en-CA" sz="1800" dirty="0"/>
              <a:t> are called “harmonics”</a:t>
            </a:r>
          </a:p>
          <a:p>
            <a:pPr eaLnBrk="1" hangingPunct="1">
              <a:lnSpc>
                <a:spcPct val="90000"/>
              </a:lnSpc>
            </a:pPr>
            <a:r>
              <a:rPr lang="en-CA" sz="1800" dirty="0"/>
              <a:t>Amplitudes of sine waves with these frequencies:</a:t>
            </a:r>
          </a:p>
          <a:p>
            <a:pPr eaLnBrk="1" hangingPunct="1">
              <a:lnSpc>
                <a:spcPct val="90000"/>
              </a:lnSpc>
            </a:pPr>
            <a:endParaRPr lang="en-CA" sz="1800" dirty="0"/>
          </a:p>
          <a:p>
            <a:pPr eaLnBrk="1" hangingPunct="1">
              <a:lnSpc>
                <a:spcPct val="90000"/>
              </a:lnSpc>
            </a:pPr>
            <a:endParaRPr lang="en-CA" sz="1800" dirty="0"/>
          </a:p>
          <a:p>
            <a:pPr eaLnBrk="1" hangingPunct="1">
              <a:lnSpc>
                <a:spcPct val="90000"/>
              </a:lnSpc>
            </a:pPr>
            <a:endParaRPr lang="en-CA" sz="1800" dirty="0"/>
          </a:p>
          <a:p>
            <a:pPr eaLnBrk="1" hangingPunct="1">
              <a:lnSpc>
                <a:spcPct val="90000"/>
              </a:lnSpc>
            </a:pPr>
            <a:endParaRPr lang="en-CA" sz="1800" dirty="0"/>
          </a:p>
          <a:p>
            <a:pPr eaLnBrk="1" hangingPunct="1">
              <a:lnSpc>
                <a:spcPct val="90000"/>
              </a:lnSpc>
            </a:pPr>
            <a:endParaRPr lang="en-CA" sz="1800" dirty="0"/>
          </a:p>
          <a:p>
            <a:pPr eaLnBrk="1" hangingPunct="1">
              <a:lnSpc>
                <a:spcPct val="90000"/>
              </a:lnSpc>
            </a:pPr>
            <a:endParaRPr lang="en-CA" sz="1800" dirty="0"/>
          </a:p>
          <a:p>
            <a:pPr eaLnBrk="1" hangingPunct="1">
              <a:lnSpc>
                <a:spcPct val="90000"/>
              </a:lnSpc>
            </a:pPr>
            <a:endParaRPr lang="en-CA" sz="1800" dirty="0"/>
          </a:p>
          <a:p>
            <a:pPr eaLnBrk="1" hangingPunct="1">
              <a:lnSpc>
                <a:spcPct val="90000"/>
              </a:lnSpc>
            </a:pPr>
            <a:endParaRPr lang="en-CA" sz="1800" dirty="0"/>
          </a:p>
          <a:p>
            <a:pPr eaLnBrk="1" hangingPunct="1">
              <a:lnSpc>
                <a:spcPct val="90000"/>
              </a:lnSpc>
            </a:pPr>
            <a:r>
              <a:rPr lang="en-CA" sz="1800" dirty="0"/>
              <a:t>Note that amplitudes of higher frequencies decrease rapidly.</a:t>
            </a:r>
          </a:p>
          <a:p>
            <a:pPr lvl="1" eaLnBrk="1" hangingPunct="1">
              <a:lnSpc>
                <a:spcPct val="90000"/>
              </a:lnSpc>
            </a:pPr>
            <a:endParaRPr lang="en-CA" sz="1800" dirty="0"/>
          </a:p>
        </p:txBody>
      </p:sp>
      <p:graphicFrame>
        <p:nvGraphicFramePr>
          <p:cNvPr id="1161253" name="Group 37"/>
          <p:cNvGraphicFramePr>
            <a:graphicFrameLocks noGrp="1"/>
          </p:cNvGraphicFramePr>
          <p:nvPr/>
        </p:nvGraphicFramePr>
        <p:xfrm>
          <a:off x="2484438" y="3500438"/>
          <a:ext cx="3167062" cy="1828800"/>
        </p:xfrm>
        <a:graphic>
          <a:graphicData uri="http://schemas.openxmlformats.org/drawingml/2006/table">
            <a:tbl>
              <a:tblPr/>
              <a:tblGrid>
                <a:gridCol w="1438275">
                  <a:extLst>
                    <a:ext uri="{9D8B030D-6E8A-4147-A177-3AD203B41FA5}">
                      <a16:colId xmlns:a16="http://schemas.microsoft.com/office/drawing/2014/main" val="20000"/>
                    </a:ext>
                  </a:extLst>
                </a:gridCol>
                <a:gridCol w="1728787">
                  <a:extLst>
                    <a:ext uri="{9D8B030D-6E8A-4147-A177-3AD203B41FA5}">
                      <a16:colId xmlns:a16="http://schemas.microsoft.com/office/drawing/2014/main" val="20001"/>
                    </a:ext>
                  </a:extLst>
                </a:gridCol>
              </a:tblGrid>
              <a:tr h="301625">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Comic Sans MS" pitchFamily="66" charset="0"/>
                        </a:rPr>
                        <a:t>Frequency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Comic Sans MS" pitchFamily="66" charset="0"/>
                        </a:rPr>
                        <a:t>Amplitude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213">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1" u="none" strike="noStrike" cap="none" normalizeH="0" baseline="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Times New Roman" pitchFamily="18" charset="0"/>
                        </a:rPr>
                        <a:t>4</a:t>
                      </a:r>
                      <a:r>
                        <a:rPr kumimoji="0" lang="en-CA" sz="1800" b="0" i="1" u="none" strike="noStrike" cap="none" normalizeH="0" baseline="0">
                          <a:ln>
                            <a:noFill/>
                          </a:ln>
                          <a:solidFill>
                            <a:schemeClr val="tx1"/>
                          </a:solidFill>
                          <a:effectLst/>
                          <a:latin typeface="Times New Roman" pitchFamily="18" charset="0"/>
                        </a:rPr>
                        <a:t>A</a:t>
                      </a:r>
                      <a:r>
                        <a:rPr kumimoji="0" lang="en-CA" sz="1800" b="0" i="0" u="none" strike="noStrike" cap="none" normalizeH="0" baseline="0">
                          <a:ln>
                            <a:noFill/>
                          </a:ln>
                          <a:solidFill>
                            <a:schemeClr val="tx1"/>
                          </a:solidFill>
                          <a:effectLst/>
                          <a:latin typeface="Times New Roman" pitchFamily="18" charset="0"/>
                        </a:rPr>
                        <a:t>/</a:t>
                      </a:r>
                      <a:r>
                        <a:rPr kumimoji="0" lang="el-GR" sz="1800" b="0" i="0" u="none" strike="noStrike" cap="none" normalizeH="0" baseline="0">
                          <a:ln>
                            <a:noFill/>
                          </a:ln>
                          <a:solidFill>
                            <a:schemeClr val="tx1"/>
                          </a:solidFill>
                          <a:effectLst/>
                          <a:latin typeface="Times New Roman" pitchFamily="18" charset="0"/>
                        </a:rPr>
                        <a:t>π</a:t>
                      </a:r>
                      <a:endParaRPr kumimoji="0" lang="en-CA"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1625">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Times New Roman" pitchFamily="18" charset="0"/>
                        </a:rPr>
                        <a:t>3</a:t>
                      </a:r>
                      <a:r>
                        <a:rPr kumimoji="0" lang="en-CA" sz="1800" b="0" i="1" u="none" strike="noStrike" cap="none" normalizeH="0" baseline="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Times New Roman" pitchFamily="18" charset="0"/>
                        </a:rPr>
                        <a:t>4</a:t>
                      </a:r>
                      <a:r>
                        <a:rPr kumimoji="0" lang="en-CA" sz="1800" b="0" i="1" u="none" strike="noStrike" cap="none" normalizeH="0" baseline="0">
                          <a:ln>
                            <a:noFill/>
                          </a:ln>
                          <a:solidFill>
                            <a:schemeClr val="tx1"/>
                          </a:solidFill>
                          <a:effectLst/>
                          <a:latin typeface="Times New Roman" pitchFamily="18" charset="0"/>
                        </a:rPr>
                        <a:t>A</a:t>
                      </a:r>
                      <a:r>
                        <a:rPr kumimoji="0" lang="en-CA" sz="1800" b="0" i="0" u="none" strike="noStrike" cap="none" normalizeH="0" baseline="0">
                          <a:ln>
                            <a:noFill/>
                          </a:ln>
                          <a:solidFill>
                            <a:schemeClr val="tx1"/>
                          </a:solidFill>
                          <a:effectLst/>
                          <a:latin typeface="Times New Roman" pitchFamily="18" charset="0"/>
                        </a:rPr>
                        <a:t>/3</a:t>
                      </a:r>
                      <a:r>
                        <a:rPr kumimoji="0" lang="el-GR" sz="1800" b="0" i="0" u="none" strike="noStrike" cap="none" normalizeH="0" baseline="0">
                          <a:ln>
                            <a:noFill/>
                          </a:ln>
                          <a:solidFill>
                            <a:schemeClr val="tx1"/>
                          </a:solidFill>
                          <a:effectLst/>
                          <a:latin typeface="Times New Roman" pitchFamily="18" charset="0"/>
                        </a:rPr>
                        <a:t>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3213">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Times New Roman" pitchFamily="18" charset="0"/>
                        </a:rPr>
                        <a:t>5</a:t>
                      </a:r>
                      <a:r>
                        <a:rPr kumimoji="0" lang="en-CA" sz="1800" b="0" i="1" u="none" strike="noStrike" cap="none" normalizeH="0" baseline="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Times New Roman" pitchFamily="18" charset="0"/>
                        </a:rPr>
                        <a:t>4</a:t>
                      </a:r>
                      <a:r>
                        <a:rPr kumimoji="0" lang="en-CA" sz="1800" b="0" i="1" u="none" strike="noStrike" cap="none" normalizeH="0" baseline="0">
                          <a:ln>
                            <a:noFill/>
                          </a:ln>
                          <a:solidFill>
                            <a:schemeClr val="tx1"/>
                          </a:solidFill>
                          <a:effectLst/>
                          <a:latin typeface="Times New Roman" pitchFamily="18" charset="0"/>
                        </a:rPr>
                        <a:t>A</a:t>
                      </a:r>
                      <a:r>
                        <a:rPr kumimoji="0" lang="en-CA" sz="1800" b="0" i="0" u="none" strike="noStrike" cap="none" normalizeH="0" baseline="0">
                          <a:ln>
                            <a:noFill/>
                          </a:ln>
                          <a:solidFill>
                            <a:schemeClr val="tx1"/>
                          </a:solidFill>
                          <a:effectLst/>
                          <a:latin typeface="Times New Roman" pitchFamily="18" charset="0"/>
                        </a:rPr>
                        <a:t>/5</a:t>
                      </a:r>
                      <a:r>
                        <a:rPr kumimoji="0" lang="el-GR" sz="1800" b="0" i="0" u="none" strike="noStrike" cap="none" normalizeH="0" baseline="0">
                          <a:ln>
                            <a:noFill/>
                          </a:ln>
                          <a:solidFill>
                            <a:schemeClr val="tx1"/>
                          </a:solidFill>
                          <a:effectLst/>
                          <a:latin typeface="Times New Roman" pitchFamily="18" charset="0"/>
                        </a:rPr>
                        <a:t>π</a:t>
                      </a:r>
                      <a:endParaRPr kumimoji="0" lang="en-CA"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Times New Roman" pitchFamily="18" charset="0"/>
                        </a:rPr>
                        <a:t>7</a:t>
                      </a:r>
                      <a:r>
                        <a:rPr kumimoji="0" lang="en-CA" sz="1800" b="0" i="1" u="none" strike="noStrike" cap="none" normalizeH="0" baseline="0">
                          <a:ln>
                            <a:noFill/>
                          </a:ln>
                          <a:solidFill>
                            <a:schemeClr val="tx1"/>
                          </a:solidFill>
                          <a:effectLst/>
                          <a:latin typeface="Times New Roman" pitchFamily="18"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1800" b="0" i="0" u="none" strike="noStrike" cap="none" normalizeH="0" baseline="0">
                          <a:ln>
                            <a:noFill/>
                          </a:ln>
                          <a:solidFill>
                            <a:schemeClr val="tx1"/>
                          </a:solidFill>
                          <a:effectLst/>
                          <a:latin typeface="Times New Roman" pitchFamily="18" charset="0"/>
                        </a:rPr>
                        <a:t>4</a:t>
                      </a:r>
                      <a:r>
                        <a:rPr kumimoji="0" lang="en-CA" sz="1800" b="0" i="1" u="none" strike="noStrike" cap="none" normalizeH="0" baseline="0">
                          <a:ln>
                            <a:noFill/>
                          </a:ln>
                          <a:solidFill>
                            <a:schemeClr val="tx1"/>
                          </a:solidFill>
                          <a:effectLst/>
                          <a:latin typeface="Times New Roman" pitchFamily="18" charset="0"/>
                        </a:rPr>
                        <a:t>A</a:t>
                      </a:r>
                      <a:r>
                        <a:rPr kumimoji="0" lang="en-CA" sz="1800" b="0" i="0" u="none" strike="noStrike" cap="none" normalizeH="0" baseline="0">
                          <a:ln>
                            <a:noFill/>
                          </a:ln>
                          <a:solidFill>
                            <a:schemeClr val="tx1"/>
                          </a:solidFill>
                          <a:effectLst/>
                          <a:latin typeface="Times New Roman" pitchFamily="18" charset="0"/>
                        </a:rPr>
                        <a:t>/7</a:t>
                      </a:r>
                      <a:r>
                        <a:rPr kumimoji="0" lang="el-GR" sz="1800" b="0" i="0" u="none" strike="noStrike" cap="none" normalizeH="0" baseline="0">
                          <a:ln>
                            <a:noFill/>
                          </a:ln>
                          <a:solidFill>
                            <a:schemeClr val="tx1"/>
                          </a:solidFill>
                          <a:effectLst/>
                          <a:latin typeface="Times New Roman" pitchFamily="18" charset="0"/>
                        </a:rPr>
                        <a:t>π</a:t>
                      </a:r>
                      <a:endParaRPr kumimoji="0" lang="en-CA" sz="1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fld id="{13DE967D-C419-4F0C-AF49-A0237AD3F824}" type="slidenum">
              <a:rPr lang="en-US" smtClean="0"/>
              <a:pPr/>
              <a:t>71</a:t>
            </a:fld>
            <a:endParaRPr lang="en-US"/>
          </a:p>
        </p:txBody>
      </p:sp>
      <p:sp>
        <p:nvSpPr>
          <p:cNvPr id="4099" name="Rectangle 2"/>
          <p:cNvSpPr>
            <a:spLocks noGrp="1" noChangeArrowheads="1"/>
          </p:cNvSpPr>
          <p:nvPr>
            <p:ph type="title"/>
          </p:nvPr>
        </p:nvSpPr>
        <p:spPr/>
        <p:txBody>
          <a:bodyPr/>
          <a:lstStyle/>
          <a:p>
            <a:pPr eaLnBrk="1" hangingPunct="1"/>
            <a:r>
              <a:rPr lang="en-CA"/>
              <a:t>Composite analog signals</a:t>
            </a:r>
          </a:p>
        </p:txBody>
      </p:sp>
      <p:pic>
        <p:nvPicPr>
          <p:cNvPr id="4100" name="Picture 4"/>
          <p:cNvPicPr>
            <a:picLocks noGrp="1" noChangeAspect="1" noChangeArrowheads="1"/>
          </p:cNvPicPr>
          <p:nvPr>
            <p:ph type="body" idx="1"/>
          </p:nvPr>
        </p:nvPicPr>
        <p:blipFill>
          <a:blip r:embed="rId2"/>
          <a:srcRect/>
          <a:stretch>
            <a:fillRect/>
          </a:stretch>
        </p:blipFill>
        <p:spPr>
          <a:xfrm>
            <a:off x="684213" y="1268413"/>
            <a:ext cx="7772400" cy="2525712"/>
          </a:xfrm>
          <a:noFill/>
        </p:spPr>
      </p:pic>
      <p:pic>
        <p:nvPicPr>
          <p:cNvPr id="4101" name="Picture 5"/>
          <p:cNvPicPr>
            <a:picLocks noChangeAspect="1" noChangeArrowheads="1"/>
          </p:cNvPicPr>
          <p:nvPr/>
        </p:nvPicPr>
        <p:blipFill>
          <a:blip r:embed="rId3"/>
          <a:srcRect/>
          <a:stretch>
            <a:fillRect/>
          </a:stretch>
        </p:blipFill>
        <p:spPr bwMode="auto">
          <a:xfrm>
            <a:off x="1187450" y="3860800"/>
            <a:ext cx="6624638" cy="2400300"/>
          </a:xfrm>
          <a:prstGeom prst="rect">
            <a:avLst/>
          </a:prstGeom>
          <a:noFill/>
          <a:ln w="9525">
            <a:no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AEE7ACBE-3ADB-44C8-8D9E-2C47768178C6}" type="slidenum">
              <a:rPr lang="en-US" smtClean="0"/>
              <a:pPr/>
              <a:t>72</a:t>
            </a:fld>
            <a:endParaRPr lang="en-US"/>
          </a:p>
        </p:txBody>
      </p:sp>
      <p:sp>
        <p:nvSpPr>
          <p:cNvPr id="10243" name="Rectangle 2"/>
          <p:cNvSpPr>
            <a:spLocks noGrp="1" noChangeArrowheads="1"/>
          </p:cNvSpPr>
          <p:nvPr>
            <p:ph type="title"/>
          </p:nvPr>
        </p:nvSpPr>
        <p:spPr/>
        <p:txBody>
          <a:bodyPr/>
          <a:lstStyle/>
          <a:p>
            <a:pPr eaLnBrk="1" hangingPunct="1"/>
            <a:r>
              <a:rPr lang="en-CA"/>
              <a:t>Signal-to-noise ratio</a:t>
            </a:r>
          </a:p>
        </p:txBody>
      </p:sp>
      <p:sp>
        <p:nvSpPr>
          <p:cNvPr id="10244" name="Rectangle 3"/>
          <p:cNvSpPr>
            <a:spLocks noGrp="1" noChangeArrowheads="1"/>
          </p:cNvSpPr>
          <p:nvPr>
            <p:ph type="body" idx="1"/>
          </p:nvPr>
        </p:nvSpPr>
        <p:spPr/>
        <p:txBody>
          <a:bodyPr/>
          <a:lstStyle/>
          <a:p>
            <a:pPr eaLnBrk="1" hangingPunct="1"/>
            <a:r>
              <a:rPr lang="en-CA"/>
              <a:t>The ratio </a:t>
            </a:r>
            <a:r>
              <a:rPr lang="en-CA" i="1">
                <a:latin typeface="Times New Roman" pitchFamily="18" charset="0"/>
              </a:rPr>
              <a:t>S / N</a:t>
            </a:r>
            <a:r>
              <a:rPr lang="en-CA"/>
              <a:t> is the “signal to noise” ratio.</a:t>
            </a:r>
          </a:p>
          <a:p>
            <a:pPr lvl="1" eaLnBrk="1" hangingPunct="1"/>
            <a:r>
              <a:rPr lang="en-CA"/>
              <a:t>Units are often reported in “bels”, which is the logarithm (base 10) of the ratio</a:t>
            </a:r>
          </a:p>
          <a:p>
            <a:pPr lvl="1" eaLnBrk="1" hangingPunct="1"/>
            <a:r>
              <a:rPr lang="en-CA"/>
              <a:t>Decibels:  10 times the above value</a:t>
            </a:r>
          </a:p>
          <a:p>
            <a:pPr lvl="2" eaLnBrk="1" hangingPunct="1"/>
            <a:r>
              <a:rPr lang="en-CA"/>
              <a:t>Example 35 dB = 3.5 bels</a:t>
            </a:r>
          </a:p>
          <a:p>
            <a:pPr lvl="1" eaLnBrk="1" hangingPunct="1"/>
            <a:endParaRPr lang="en-CA"/>
          </a:p>
          <a:p>
            <a:pPr eaLnBrk="1" hangingPunct="1"/>
            <a:r>
              <a:rPr lang="en-CA"/>
              <a:t>The ratio can also be expressed as a pure number:</a:t>
            </a:r>
          </a:p>
          <a:p>
            <a:pPr lvl="1" eaLnBrk="1" hangingPunct="1"/>
            <a:r>
              <a:rPr lang="en-CA"/>
              <a:t>S/N is 1000, meaning that the signal power is 1000 times the noise power.</a:t>
            </a:r>
          </a:p>
          <a:p>
            <a:pPr eaLnBrk="1" hangingPunct="1"/>
            <a:endParaRPr lang="en-CA"/>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80CC2E3F-2AB4-4A01-B552-6B62FE4FA851}" type="slidenum">
              <a:rPr lang="en-US" smtClean="0"/>
              <a:pPr/>
              <a:t>73</a:t>
            </a:fld>
            <a:endParaRPr lang="en-US"/>
          </a:p>
        </p:txBody>
      </p:sp>
      <p:sp>
        <p:nvSpPr>
          <p:cNvPr id="11267" name="Rectangle 2"/>
          <p:cNvSpPr>
            <a:spLocks noGrp="1" noChangeArrowheads="1"/>
          </p:cNvSpPr>
          <p:nvPr>
            <p:ph type="title"/>
          </p:nvPr>
        </p:nvSpPr>
        <p:spPr/>
        <p:txBody>
          <a:bodyPr/>
          <a:lstStyle/>
          <a:p>
            <a:pPr eaLnBrk="1" hangingPunct="1"/>
            <a:r>
              <a:rPr lang="en-US"/>
              <a:t>Few things to remember</a:t>
            </a:r>
          </a:p>
        </p:txBody>
      </p:sp>
      <p:sp>
        <p:nvSpPr>
          <p:cNvPr id="11268" name="Rectangle 3"/>
          <p:cNvSpPr>
            <a:spLocks noGrp="1" noChangeArrowheads="1"/>
          </p:cNvSpPr>
          <p:nvPr>
            <p:ph type="body" idx="1"/>
          </p:nvPr>
        </p:nvSpPr>
        <p:spPr/>
        <p:txBody>
          <a:bodyPr/>
          <a:lstStyle/>
          <a:p>
            <a:pPr eaLnBrk="1" hangingPunct="1">
              <a:buFontTx/>
              <a:buNone/>
            </a:pPr>
            <a:r>
              <a:rPr lang="en-US"/>
              <a:t>   </a:t>
            </a:r>
            <a:r>
              <a:rPr lang="en-US" b="1"/>
              <a:t>Using the calculator how to find</a:t>
            </a:r>
            <a:r>
              <a:rPr lang="en-US"/>
              <a:t>  </a:t>
            </a:r>
          </a:p>
          <a:p>
            <a:pPr eaLnBrk="1" hangingPunct="1"/>
            <a:r>
              <a:rPr lang="en-US"/>
              <a:t>log</a:t>
            </a:r>
            <a:r>
              <a:rPr lang="en-US" baseline="-25000"/>
              <a:t>2</a:t>
            </a:r>
            <a:r>
              <a:rPr lang="en-US"/>
              <a:t> (x) = ln (x) / ln (2)</a:t>
            </a:r>
          </a:p>
          <a:p>
            <a:pPr eaLnBrk="1" hangingPunct="1"/>
            <a:r>
              <a:rPr lang="en-US"/>
              <a:t>log</a:t>
            </a:r>
            <a:r>
              <a:rPr lang="en-US" baseline="-25000"/>
              <a:t>10</a:t>
            </a:r>
            <a:r>
              <a:rPr lang="en-US"/>
              <a:t> (x)  = ln (x) / ln (10)</a:t>
            </a:r>
          </a:p>
          <a:p>
            <a:pPr eaLnBrk="1" hangingPunct="1">
              <a:buFontTx/>
              <a:buNone/>
            </a:pPr>
            <a:r>
              <a:rPr lang="en-US"/>
              <a:t>   </a:t>
            </a:r>
            <a:r>
              <a:rPr lang="en-US" b="1"/>
              <a:t>How to convert S/N to/from dB</a:t>
            </a:r>
          </a:p>
          <a:p>
            <a:pPr eaLnBrk="1" hangingPunct="1"/>
            <a:r>
              <a:rPr lang="en-US"/>
              <a:t>y db = 10 log </a:t>
            </a:r>
            <a:r>
              <a:rPr lang="en-US" baseline="-25000"/>
              <a:t>10</a:t>
            </a:r>
            <a:r>
              <a:rPr lang="en-US"/>
              <a:t> (S/N)</a:t>
            </a:r>
          </a:p>
          <a:p>
            <a:pPr eaLnBrk="1" hangingPunct="1"/>
            <a:r>
              <a:rPr lang="en-US"/>
              <a:t>10 </a:t>
            </a:r>
            <a:r>
              <a:rPr lang="en-US" baseline="30000"/>
              <a:t>y/10</a:t>
            </a:r>
            <a:r>
              <a:rPr lang="en-US"/>
              <a:t> =&gt; S/N </a:t>
            </a:r>
          </a:p>
          <a:p>
            <a:pPr eaLnBrk="1" hangingPunct="1">
              <a:buFontTx/>
              <a:buNone/>
            </a:pPr>
            <a:r>
              <a:rPr lang="en-US"/>
              <a:t>Also,</a:t>
            </a:r>
          </a:p>
          <a:p>
            <a:pPr eaLnBrk="1" hangingPunct="1">
              <a:buFontTx/>
              <a:buNone/>
            </a:pPr>
            <a:r>
              <a:rPr lang="en-US"/>
              <a:t>       y = log </a:t>
            </a:r>
            <a:r>
              <a:rPr lang="en-US" baseline="-25000"/>
              <a:t>n</a:t>
            </a:r>
            <a:r>
              <a:rPr lang="en-US"/>
              <a:t> x    really means  x = n </a:t>
            </a:r>
            <a:r>
              <a:rPr lang="en-US" baseline="30000"/>
              <a:t>y</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32D36426-BFE4-42F1-8257-20369669DBEB}" type="slidenum">
              <a:rPr lang="en-US" smtClean="0"/>
              <a:pPr/>
              <a:t>74</a:t>
            </a:fld>
            <a:endParaRPr lang="en-US"/>
          </a:p>
        </p:txBody>
      </p:sp>
      <p:sp>
        <p:nvSpPr>
          <p:cNvPr id="12291" name="Rectangle 2"/>
          <p:cNvSpPr>
            <a:spLocks noGrp="1" noChangeArrowheads="1"/>
          </p:cNvSpPr>
          <p:nvPr>
            <p:ph type="title"/>
          </p:nvPr>
        </p:nvSpPr>
        <p:spPr/>
        <p:txBody>
          <a:bodyPr/>
          <a:lstStyle/>
          <a:p>
            <a:pPr eaLnBrk="1" hangingPunct="1"/>
            <a:r>
              <a:rPr lang="en-CA" sz="2800"/>
              <a:t>Solving Questions using Nyquist Formula</a:t>
            </a:r>
          </a:p>
        </p:txBody>
      </p:sp>
      <p:sp>
        <p:nvSpPr>
          <p:cNvPr id="1172483" name="Rectangle 3"/>
          <p:cNvSpPr>
            <a:spLocks noGrp="1" noChangeArrowheads="1"/>
          </p:cNvSpPr>
          <p:nvPr>
            <p:ph type="body" idx="1"/>
          </p:nvPr>
        </p:nvSpPr>
        <p:spPr/>
        <p:txBody>
          <a:bodyPr/>
          <a:lstStyle/>
          <a:p>
            <a:pPr marL="457200" indent="-457200" eaLnBrk="1" hangingPunct="1"/>
            <a:r>
              <a:rPr lang="en-CA"/>
              <a:t> </a:t>
            </a:r>
            <a:r>
              <a:rPr lang="en-CA" b="1" i="1"/>
              <a:t>C</a:t>
            </a:r>
            <a:r>
              <a:rPr lang="en-CA" b="1"/>
              <a:t> = 2</a:t>
            </a:r>
            <a:r>
              <a:rPr lang="en-CA" b="1" i="1"/>
              <a:t>B</a:t>
            </a:r>
            <a:r>
              <a:rPr lang="en-CA" b="1"/>
              <a:t> log</a:t>
            </a:r>
            <a:r>
              <a:rPr lang="en-CA" b="1" baseline="-25000"/>
              <a:t>2</a:t>
            </a:r>
            <a:r>
              <a:rPr lang="en-CA" b="1"/>
              <a:t> </a:t>
            </a:r>
            <a:r>
              <a:rPr lang="en-CA" b="1" i="1"/>
              <a:t>L</a:t>
            </a:r>
          </a:p>
          <a:p>
            <a:pPr marL="457200" indent="-457200" eaLnBrk="1" hangingPunct="1">
              <a:buFontTx/>
              <a:buAutoNum type="arabicPeriod"/>
            </a:pPr>
            <a:r>
              <a:rPr lang="en-CA" b="1" i="1">
                <a:latin typeface="Times New Roman" pitchFamily="18" charset="0"/>
              </a:rPr>
              <a:t>Given C in bits/second and L (a number). Find B in Hz?</a:t>
            </a:r>
          </a:p>
          <a:p>
            <a:pPr marL="457200" indent="-457200" eaLnBrk="1" hangingPunct="1">
              <a:buFontTx/>
              <a:buNone/>
            </a:pPr>
            <a:r>
              <a:rPr lang="en-CA" b="1" i="1">
                <a:latin typeface="Times New Roman" pitchFamily="18" charset="0"/>
              </a:rPr>
              <a:t>      </a:t>
            </a:r>
            <a:r>
              <a:rPr lang="en-CA" b="1">
                <a:latin typeface="Times New Roman" pitchFamily="18" charset="0"/>
              </a:rPr>
              <a:t>Example : C = 1 </a:t>
            </a:r>
            <a:r>
              <a:rPr lang="pt-BR"/>
              <a:t>×</a:t>
            </a:r>
            <a:r>
              <a:rPr lang="en-CA" b="1">
                <a:latin typeface="Times New Roman" pitchFamily="18" charset="0"/>
              </a:rPr>
              <a:t> 10</a:t>
            </a:r>
            <a:r>
              <a:rPr lang="en-CA" b="1" baseline="30000">
                <a:latin typeface="Times New Roman" pitchFamily="18" charset="0"/>
              </a:rPr>
              <a:t>6 </a:t>
            </a:r>
            <a:r>
              <a:rPr lang="en-CA" b="1">
                <a:latin typeface="Times New Roman" pitchFamily="18" charset="0"/>
              </a:rPr>
              <a:t>b/s and L = 8</a:t>
            </a:r>
          </a:p>
          <a:p>
            <a:pPr marL="457200" indent="-457200" eaLnBrk="1" hangingPunct="1">
              <a:buFontTx/>
              <a:buNone/>
            </a:pPr>
            <a:r>
              <a:rPr lang="en-CA" b="1">
                <a:latin typeface="Times New Roman" pitchFamily="18" charset="0"/>
              </a:rPr>
              <a:t>                        1 </a:t>
            </a:r>
            <a:r>
              <a:rPr lang="pt-BR"/>
              <a:t>×</a:t>
            </a:r>
            <a:r>
              <a:rPr lang="en-CA" b="1">
                <a:latin typeface="Times New Roman" pitchFamily="18" charset="0"/>
              </a:rPr>
              <a:t> 10</a:t>
            </a:r>
            <a:r>
              <a:rPr lang="en-CA" b="1" baseline="30000">
                <a:latin typeface="Times New Roman" pitchFamily="18" charset="0"/>
              </a:rPr>
              <a:t>6 </a:t>
            </a:r>
            <a:r>
              <a:rPr lang="en-CA" b="1">
                <a:latin typeface="Times New Roman" pitchFamily="18" charset="0"/>
              </a:rPr>
              <a:t>= 2 B log</a:t>
            </a:r>
            <a:r>
              <a:rPr lang="en-CA" b="1" baseline="-25000">
                <a:latin typeface="Times New Roman" pitchFamily="18" charset="0"/>
              </a:rPr>
              <a:t>2</a:t>
            </a:r>
            <a:r>
              <a:rPr lang="en-CA" b="1">
                <a:latin typeface="Times New Roman" pitchFamily="18" charset="0"/>
              </a:rPr>
              <a:t> (8)</a:t>
            </a:r>
          </a:p>
          <a:p>
            <a:pPr marL="457200" indent="-457200" eaLnBrk="1" hangingPunct="1">
              <a:buFontTx/>
              <a:buNone/>
            </a:pPr>
            <a:r>
              <a:rPr lang="en-CA" b="1">
                <a:latin typeface="Times New Roman" pitchFamily="18" charset="0"/>
              </a:rPr>
              <a:t>                        B = 1.6 </a:t>
            </a:r>
            <a:r>
              <a:rPr lang="pt-BR"/>
              <a:t>× </a:t>
            </a:r>
            <a:r>
              <a:rPr lang="en-CA" b="1">
                <a:latin typeface="Times New Roman" pitchFamily="18" charset="0"/>
              </a:rPr>
              <a:t>10</a:t>
            </a:r>
            <a:r>
              <a:rPr lang="en-CA" b="1" baseline="30000">
                <a:latin typeface="Times New Roman" pitchFamily="18" charset="0"/>
              </a:rPr>
              <a:t>7</a:t>
            </a:r>
            <a:r>
              <a:rPr lang="en-CA" b="1">
                <a:latin typeface="Times New Roman" pitchFamily="18" charset="0"/>
              </a:rPr>
              <a:t> Hz</a:t>
            </a:r>
            <a:endParaRPr lang="en-CA" b="1" i="1">
              <a:latin typeface="Times New Roman" pitchFamily="18" charset="0"/>
            </a:endParaRPr>
          </a:p>
          <a:p>
            <a:pPr marL="457200" indent="-457200" eaLnBrk="1" hangingPunct="1">
              <a:buFontTx/>
              <a:buNone/>
            </a:pPr>
            <a:r>
              <a:rPr lang="en-CA" b="1" i="1">
                <a:latin typeface="Times New Roman" pitchFamily="18" charset="0"/>
              </a:rPr>
              <a:t>    </a:t>
            </a:r>
          </a:p>
          <a:p>
            <a:pPr marL="457200" indent="-457200" eaLnBrk="1" hangingPunct="1">
              <a:buFontTx/>
              <a:buNone/>
            </a:pPr>
            <a:endParaRPr lang="en-CA" b="1" i="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24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24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2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98AA7B42-038C-48F1-B019-AFE940DD3FF7}" type="slidenum">
              <a:rPr lang="en-US" smtClean="0"/>
              <a:pPr/>
              <a:t>75</a:t>
            </a:fld>
            <a:endParaRPr lang="en-US"/>
          </a:p>
        </p:txBody>
      </p:sp>
      <p:sp>
        <p:nvSpPr>
          <p:cNvPr id="13315" name="Rectangle 2"/>
          <p:cNvSpPr>
            <a:spLocks noGrp="1" noChangeArrowheads="1"/>
          </p:cNvSpPr>
          <p:nvPr>
            <p:ph type="title"/>
          </p:nvPr>
        </p:nvSpPr>
        <p:spPr/>
        <p:txBody>
          <a:bodyPr/>
          <a:lstStyle/>
          <a:p>
            <a:pPr eaLnBrk="1" hangingPunct="1"/>
            <a:r>
              <a:rPr lang="en-CA" sz="2800"/>
              <a:t>Solving Questions using Nyquist Formula</a:t>
            </a:r>
          </a:p>
        </p:txBody>
      </p:sp>
      <p:sp>
        <p:nvSpPr>
          <p:cNvPr id="1174531" name="Rectangle 3"/>
          <p:cNvSpPr>
            <a:spLocks noGrp="1" noChangeArrowheads="1"/>
          </p:cNvSpPr>
          <p:nvPr>
            <p:ph type="body" idx="1"/>
          </p:nvPr>
        </p:nvSpPr>
        <p:spPr/>
        <p:txBody>
          <a:bodyPr/>
          <a:lstStyle/>
          <a:p>
            <a:pPr marL="457200" indent="-457200" eaLnBrk="1" hangingPunct="1"/>
            <a:r>
              <a:rPr lang="en-CA"/>
              <a:t> </a:t>
            </a:r>
            <a:r>
              <a:rPr lang="en-CA" b="1" i="1"/>
              <a:t>C</a:t>
            </a:r>
            <a:r>
              <a:rPr lang="en-CA" b="1"/>
              <a:t> = 2</a:t>
            </a:r>
            <a:r>
              <a:rPr lang="en-CA" b="1" i="1"/>
              <a:t>B</a:t>
            </a:r>
            <a:r>
              <a:rPr lang="en-CA" b="1"/>
              <a:t> log</a:t>
            </a:r>
            <a:r>
              <a:rPr lang="en-CA" b="1" baseline="-25000"/>
              <a:t>2</a:t>
            </a:r>
            <a:r>
              <a:rPr lang="en-CA" b="1"/>
              <a:t> </a:t>
            </a:r>
            <a:r>
              <a:rPr lang="en-CA" b="1" i="1"/>
              <a:t>L</a:t>
            </a:r>
          </a:p>
          <a:p>
            <a:pPr marL="457200" indent="-457200" eaLnBrk="1" hangingPunct="1">
              <a:buFontTx/>
              <a:buNone/>
            </a:pPr>
            <a:r>
              <a:rPr lang="en-CA" b="1" i="1">
                <a:latin typeface="Times New Roman" pitchFamily="18" charset="0"/>
              </a:rPr>
              <a:t>2.   Given C in bits/second and B in Hz. Find L?</a:t>
            </a:r>
          </a:p>
          <a:p>
            <a:pPr marL="457200" indent="-457200" eaLnBrk="1" hangingPunct="1">
              <a:buFontTx/>
              <a:buNone/>
            </a:pPr>
            <a:r>
              <a:rPr lang="en-CA" b="1" i="1">
                <a:latin typeface="Times New Roman" pitchFamily="18" charset="0"/>
              </a:rPr>
              <a:t>      </a:t>
            </a:r>
            <a:r>
              <a:rPr lang="en-CA" b="1">
                <a:latin typeface="Times New Roman" pitchFamily="18" charset="0"/>
              </a:rPr>
              <a:t>Example : C = 7 </a:t>
            </a:r>
            <a:r>
              <a:rPr lang="pt-BR"/>
              <a:t>×</a:t>
            </a:r>
            <a:r>
              <a:rPr lang="en-CA" b="1">
                <a:latin typeface="Times New Roman" pitchFamily="18" charset="0"/>
              </a:rPr>
              <a:t> 10</a:t>
            </a:r>
            <a:r>
              <a:rPr lang="en-CA" b="1" baseline="30000">
                <a:latin typeface="Times New Roman" pitchFamily="18" charset="0"/>
              </a:rPr>
              <a:t>6 </a:t>
            </a:r>
            <a:r>
              <a:rPr lang="en-CA" b="1">
                <a:latin typeface="Times New Roman" pitchFamily="18" charset="0"/>
              </a:rPr>
              <a:t>b/s and B = 1.75 </a:t>
            </a:r>
            <a:r>
              <a:rPr lang="pt-BR"/>
              <a:t>× </a:t>
            </a:r>
            <a:r>
              <a:rPr lang="en-CA" b="1">
                <a:latin typeface="Times New Roman" pitchFamily="18" charset="0"/>
              </a:rPr>
              <a:t>10</a:t>
            </a:r>
            <a:r>
              <a:rPr lang="en-CA" b="1" baseline="30000">
                <a:latin typeface="Times New Roman" pitchFamily="18" charset="0"/>
              </a:rPr>
              <a:t>6</a:t>
            </a:r>
            <a:r>
              <a:rPr lang="en-CA" b="1">
                <a:latin typeface="Times New Roman" pitchFamily="18" charset="0"/>
              </a:rPr>
              <a:t> Hz</a:t>
            </a:r>
          </a:p>
          <a:p>
            <a:pPr marL="457200" indent="-457200" eaLnBrk="1" hangingPunct="1">
              <a:buFontTx/>
              <a:buNone/>
            </a:pPr>
            <a:r>
              <a:rPr lang="en-CA" b="1">
                <a:latin typeface="Times New Roman" pitchFamily="18" charset="0"/>
              </a:rPr>
              <a:t>                        7 </a:t>
            </a:r>
            <a:r>
              <a:rPr lang="pt-BR"/>
              <a:t>×</a:t>
            </a:r>
            <a:r>
              <a:rPr lang="en-CA" b="1">
                <a:latin typeface="Times New Roman" pitchFamily="18" charset="0"/>
              </a:rPr>
              <a:t> 10</a:t>
            </a:r>
            <a:r>
              <a:rPr lang="en-CA" b="1" baseline="30000">
                <a:latin typeface="Times New Roman" pitchFamily="18" charset="0"/>
              </a:rPr>
              <a:t>6 </a:t>
            </a:r>
            <a:r>
              <a:rPr lang="en-CA" b="1">
                <a:latin typeface="Times New Roman" pitchFamily="18" charset="0"/>
              </a:rPr>
              <a:t>= 2 (1.75 </a:t>
            </a:r>
            <a:r>
              <a:rPr lang="pt-BR"/>
              <a:t>× </a:t>
            </a:r>
            <a:r>
              <a:rPr lang="en-CA" b="1">
                <a:latin typeface="Times New Roman" pitchFamily="18" charset="0"/>
              </a:rPr>
              <a:t>10</a:t>
            </a:r>
            <a:r>
              <a:rPr lang="en-CA" b="1" baseline="30000">
                <a:latin typeface="Times New Roman" pitchFamily="18" charset="0"/>
              </a:rPr>
              <a:t>6</a:t>
            </a:r>
            <a:r>
              <a:rPr lang="en-CA" b="1">
                <a:latin typeface="Times New Roman" pitchFamily="18" charset="0"/>
              </a:rPr>
              <a:t>) log</a:t>
            </a:r>
            <a:r>
              <a:rPr lang="en-CA" b="1" baseline="-25000">
                <a:latin typeface="Times New Roman" pitchFamily="18" charset="0"/>
              </a:rPr>
              <a:t>2</a:t>
            </a:r>
            <a:r>
              <a:rPr lang="en-CA" b="1">
                <a:latin typeface="Times New Roman" pitchFamily="18" charset="0"/>
              </a:rPr>
              <a:t> (L)</a:t>
            </a:r>
          </a:p>
          <a:p>
            <a:pPr marL="457200" indent="-457200" eaLnBrk="1" hangingPunct="1">
              <a:buFontTx/>
              <a:buNone/>
            </a:pPr>
            <a:r>
              <a:rPr lang="en-CA" b="1">
                <a:latin typeface="Times New Roman" pitchFamily="18" charset="0"/>
              </a:rPr>
              <a:t>                        L = 4</a:t>
            </a:r>
            <a:endParaRPr lang="en-CA" b="1" i="1">
              <a:latin typeface="Times New Roman" pitchFamily="18" charset="0"/>
            </a:endParaRPr>
          </a:p>
          <a:p>
            <a:pPr marL="457200" indent="-457200" eaLnBrk="1" hangingPunct="1">
              <a:buFontTx/>
              <a:buNone/>
            </a:pPr>
            <a:r>
              <a:rPr lang="en-CA" b="1" i="1">
                <a:latin typeface="Times New Roman" pitchFamily="18" charset="0"/>
              </a:rPr>
              <a:t>    </a:t>
            </a:r>
          </a:p>
          <a:p>
            <a:pPr marL="457200" indent="-457200" eaLnBrk="1" hangingPunct="1">
              <a:buFontTx/>
              <a:buNone/>
            </a:pPr>
            <a:endParaRPr lang="en-CA" b="1" i="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45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453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4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097EA680-BCDE-4A56-BC08-352FC2CBD624}" type="slidenum">
              <a:rPr lang="en-US" smtClean="0"/>
              <a:pPr/>
              <a:t>76</a:t>
            </a:fld>
            <a:endParaRPr lang="en-US"/>
          </a:p>
        </p:txBody>
      </p:sp>
      <p:sp>
        <p:nvSpPr>
          <p:cNvPr id="14339" name="Rectangle 2"/>
          <p:cNvSpPr>
            <a:spLocks noGrp="1" noChangeArrowheads="1"/>
          </p:cNvSpPr>
          <p:nvPr>
            <p:ph type="title"/>
          </p:nvPr>
        </p:nvSpPr>
        <p:spPr/>
        <p:txBody>
          <a:bodyPr/>
          <a:lstStyle/>
          <a:p>
            <a:pPr eaLnBrk="1" hangingPunct="1"/>
            <a:r>
              <a:rPr lang="en-CA" sz="2800"/>
              <a:t>Solving Questions using Nyquists Formula</a:t>
            </a:r>
          </a:p>
        </p:txBody>
      </p:sp>
      <p:sp>
        <p:nvSpPr>
          <p:cNvPr id="1175555" name="Rectangle 3"/>
          <p:cNvSpPr>
            <a:spLocks noGrp="1" noChangeArrowheads="1"/>
          </p:cNvSpPr>
          <p:nvPr>
            <p:ph type="body" idx="1"/>
          </p:nvPr>
        </p:nvSpPr>
        <p:spPr/>
        <p:txBody>
          <a:bodyPr/>
          <a:lstStyle/>
          <a:p>
            <a:pPr marL="457200" indent="-457200" eaLnBrk="1" hangingPunct="1"/>
            <a:r>
              <a:rPr lang="en-CA"/>
              <a:t> </a:t>
            </a:r>
            <a:r>
              <a:rPr lang="en-CA" b="1" i="1"/>
              <a:t>C</a:t>
            </a:r>
            <a:r>
              <a:rPr lang="en-CA" b="1"/>
              <a:t> = 2</a:t>
            </a:r>
            <a:r>
              <a:rPr lang="en-CA" b="1" i="1"/>
              <a:t>B</a:t>
            </a:r>
            <a:r>
              <a:rPr lang="en-CA" b="1"/>
              <a:t> log</a:t>
            </a:r>
            <a:r>
              <a:rPr lang="en-CA" b="1" baseline="-25000"/>
              <a:t>2</a:t>
            </a:r>
            <a:r>
              <a:rPr lang="en-CA" b="1"/>
              <a:t> </a:t>
            </a:r>
            <a:r>
              <a:rPr lang="en-CA" b="1" i="1"/>
              <a:t>L</a:t>
            </a:r>
          </a:p>
          <a:p>
            <a:pPr marL="457200" indent="-457200" eaLnBrk="1" hangingPunct="1">
              <a:buFontTx/>
              <a:buNone/>
            </a:pPr>
            <a:r>
              <a:rPr lang="en-CA" b="1" i="1">
                <a:latin typeface="Times New Roman" pitchFamily="18" charset="0"/>
              </a:rPr>
              <a:t>3.  Given B in Hz and L (in number). Find C in b/s?</a:t>
            </a:r>
          </a:p>
          <a:p>
            <a:pPr marL="457200" indent="-457200" eaLnBrk="1" hangingPunct="1">
              <a:buFontTx/>
              <a:buNone/>
            </a:pPr>
            <a:r>
              <a:rPr lang="en-CA" b="1" i="1">
                <a:latin typeface="Times New Roman" pitchFamily="18" charset="0"/>
              </a:rPr>
              <a:t>      </a:t>
            </a:r>
            <a:r>
              <a:rPr lang="en-CA" b="1">
                <a:latin typeface="Times New Roman" pitchFamily="18" charset="0"/>
              </a:rPr>
              <a:t>Example : B = 6 </a:t>
            </a:r>
            <a:r>
              <a:rPr lang="pt-BR"/>
              <a:t>× </a:t>
            </a:r>
            <a:r>
              <a:rPr lang="en-CA" b="1">
                <a:latin typeface="Times New Roman" pitchFamily="18" charset="0"/>
              </a:rPr>
              <a:t>10</a:t>
            </a:r>
            <a:r>
              <a:rPr lang="en-CA" b="1" baseline="30000">
                <a:latin typeface="Times New Roman" pitchFamily="18" charset="0"/>
              </a:rPr>
              <a:t>6</a:t>
            </a:r>
            <a:r>
              <a:rPr lang="en-CA" b="1">
                <a:latin typeface="Times New Roman" pitchFamily="18" charset="0"/>
              </a:rPr>
              <a:t> Hz and L = 12</a:t>
            </a:r>
          </a:p>
          <a:p>
            <a:pPr marL="457200" indent="-457200" eaLnBrk="1" hangingPunct="1">
              <a:buFontTx/>
              <a:buNone/>
            </a:pPr>
            <a:r>
              <a:rPr lang="en-CA" b="1">
                <a:latin typeface="Times New Roman" pitchFamily="18" charset="0"/>
              </a:rPr>
              <a:t>                        C</a:t>
            </a:r>
            <a:r>
              <a:rPr lang="en-CA" b="1" baseline="30000">
                <a:latin typeface="Times New Roman" pitchFamily="18" charset="0"/>
              </a:rPr>
              <a:t> </a:t>
            </a:r>
            <a:r>
              <a:rPr lang="en-CA" b="1">
                <a:latin typeface="Times New Roman" pitchFamily="18" charset="0"/>
              </a:rPr>
              <a:t>= 2 (6 </a:t>
            </a:r>
            <a:r>
              <a:rPr lang="pt-BR"/>
              <a:t>× </a:t>
            </a:r>
            <a:r>
              <a:rPr lang="en-CA" b="1">
                <a:latin typeface="Times New Roman" pitchFamily="18" charset="0"/>
              </a:rPr>
              <a:t>10</a:t>
            </a:r>
            <a:r>
              <a:rPr lang="en-CA" b="1" baseline="30000">
                <a:latin typeface="Times New Roman" pitchFamily="18" charset="0"/>
              </a:rPr>
              <a:t>6</a:t>
            </a:r>
            <a:r>
              <a:rPr lang="en-CA" b="1">
                <a:latin typeface="Times New Roman" pitchFamily="18" charset="0"/>
              </a:rPr>
              <a:t>) log</a:t>
            </a:r>
            <a:r>
              <a:rPr lang="en-CA" b="1" baseline="-25000">
                <a:latin typeface="Times New Roman" pitchFamily="18" charset="0"/>
              </a:rPr>
              <a:t>2</a:t>
            </a:r>
            <a:r>
              <a:rPr lang="en-CA" b="1">
                <a:latin typeface="Times New Roman" pitchFamily="18" charset="0"/>
              </a:rPr>
              <a:t> (12)</a:t>
            </a:r>
          </a:p>
          <a:p>
            <a:pPr marL="457200" indent="-457200" eaLnBrk="1" hangingPunct="1">
              <a:buFontTx/>
              <a:buNone/>
            </a:pPr>
            <a:r>
              <a:rPr lang="en-CA" b="1">
                <a:latin typeface="Times New Roman" pitchFamily="18" charset="0"/>
              </a:rPr>
              <a:t>                        C = 4.3 </a:t>
            </a:r>
            <a:r>
              <a:rPr lang="pt-BR"/>
              <a:t>× </a:t>
            </a:r>
            <a:r>
              <a:rPr lang="en-CA" b="1">
                <a:latin typeface="Times New Roman" pitchFamily="18" charset="0"/>
              </a:rPr>
              <a:t>10</a:t>
            </a:r>
            <a:r>
              <a:rPr lang="en-CA" b="1" baseline="30000">
                <a:latin typeface="Times New Roman" pitchFamily="18" charset="0"/>
              </a:rPr>
              <a:t>7</a:t>
            </a:r>
            <a:r>
              <a:rPr lang="en-CA" b="1">
                <a:latin typeface="Times New Roman" pitchFamily="18" charset="0"/>
              </a:rPr>
              <a:t> b/s  </a:t>
            </a:r>
            <a:endParaRPr lang="en-CA" b="1" i="1">
              <a:latin typeface="Times New Roman" pitchFamily="18" charset="0"/>
            </a:endParaRPr>
          </a:p>
          <a:p>
            <a:pPr marL="457200" indent="-457200" eaLnBrk="1" hangingPunct="1">
              <a:buFontTx/>
              <a:buNone/>
            </a:pPr>
            <a:r>
              <a:rPr lang="en-CA" b="1" i="1">
                <a:latin typeface="Times New Roman" pitchFamily="18" charset="0"/>
              </a:rPr>
              <a:t>    </a:t>
            </a:r>
          </a:p>
          <a:p>
            <a:pPr marL="457200" indent="-457200" eaLnBrk="1" hangingPunct="1">
              <a:buFontTx/>
              <a:buNone/>
            </a:pPr>
            <a:endParaRPr lang="en-CA" b="1" i="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55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555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5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0"/>
          </p:nvPr>
        </p:nvSpPr>
        <p:spPr>
          <a:noFill/>
        </p:spPr>
        <p:txBody>
          <a:bodyPr/>
          <a:lstStyle/>
          <a:p>
            <a:fld id="{0BD09C8B-75EA-49CB-BE22-E06D681C3E15}" type="slidenum">
              <a:rPr lang="en-US" smtClean="0"/>
              <a:pPr/>
              <a:t>77</a:t>
            </a:fld>
            <a:endParaRPr lang="en-US"/>
          </a:p>
        </p:txBody>
      </p:sp>
      <p:sp>
        <p:nvSpPr>
          <p:cNvPr id="15363" name="Rectangle 2"/>
          <p:cNvSpPr>
            <a:spLocks noGrp="1" noChangeArrowheads="1"/>
          </p:cNvSpPr>
          <p:nvPr>
            <p:ph type="title"/>
          </p:nvPr>
        </p:nvSpPr>
        <p:spPr/>
        <p:txBody>
          <a:bodyPr/>
          <a:lstStyle/>
          <a:p>
            <a:pPr eaLnBrk="1" hangingPunct="1"/>
            <a:r>
              <a:rPr lang="en-CA" sz="2800"/>
              <a:t>Solving Questions using Shannon’s Formula</a:t>
            </a:r>
          </a:p>
        </p:txBody>
      </p:sp>
      <p:sp>
        <p:nvSpPr>
          <p:cNvPr id="1176579" name="Rectangle 3"/>
          <p:cNvSpPr>
            <a:spLocks noGrp="1" noChangeArrowheads="1"/>
          </p:cNvSpPr>
          <p:nvPr>
            <p:ph type="body" sz="half" idx="1"/>
          </p:nvPr>
        </p:nvSpPr>
        <p:spPr>
          <a:xfrm>
            <a:off x="900113" y="2060575"/>
            <a:ext cx="7272337" cy="3890963"/>
          </a:xfrm>
        </p:spPr>
        <p:txBody>
          <a:bodyPr/>
          <a:lstStyle/>
          <a:p>
            <a:pPr marL="457200" indent="-457200" eaLnBrk="1" hangingPunct="1">
              <a:buFontTx/>
              <a:buNone/>
            </a:pPr>
            <a:r>
              <a:rPr lang="en-CA" sz="2000" b="1" i="1">
                <a:latin typeface="Times New Roman" pitchFamily="18" charset="0"/>
              </a:rPr>
              <a:t>1.  Given C in b/s and B in Hz. Find S/N ?</a:t>
            </a:r>
          </a:p>
          <a:p>
            <a:pPr marL="457200" indent="-457200" eaLnBrk="1" hangingPunct="1">
              <a:buFontTx/>
              <a:buNone/>
            </a:pPr>
            <a:r>
              <a:rPr lang="en-CA" sz="2000" b="1" i="1">
                <a:latin typeface="Times New Roman" pitchFamily="18" charset="0"/>
              </a:rPr>
              <a:t>     </a:t>
            </a:r>
            <a:r>
              <a:rPr lang="en-CA" sz="2000" b="1">
                <a:latin typeface="Times New Roman" pitchFamily="18" charset="0"/>
              </a:rPr>
              <a:t>Example : C = 5 </a:t>
            </a:r>
            <a:r>
              <a:rPr lang="pt-BR" sz="2000"/>
              <a:t>× </a:t>
            </a:r>
            <a:r>
              <a:rPr lang="en-CA" sz="2000" b="1">
                <a:latin typeface="Times New Roman" pitchFamily="18" charset="0"/>
              </a:rPr>
              <a:t>10</a:t>
            </a:r>
            <a:r>
              <a:rPr lang="en-CA" sz="2000" b="1" baseline="30000">
                <a:latin typeface="Times New Roman" pitchFamily="18" charset="0"/>
              </a:rPr>
              <a:t>6</a:t>
            </a:r>
            <a:r>
              <a:rPr lang="en-CA" sz="2000" b="1">
                <a:latin typeface="Times New Roman" pitchFamily="18" charset="0"/>
              </a:rPr>
              <a:t> b/s and B = 1.25 </a:t>
            </a:r>
            <a:r>
              <a:rPr lang="pt-BR" sz="2000"/>
              <a:t>× </a:t>
            </a:r>
            <a:r>
              <a:rPr lang="en-CA" sz="2000" b="1">
                <a:latin typeface="Times New Roman" pitchFamily="18" charset="0"/>
              </a:rPr>
              <a:t>10</a:t>
            </a:r>
            <a:r>
              <a:rPr lang="en-CA" sz="2000" b="1" baseline="30000">
                <a:latin typeface="Times New Roman" pitchFamily="18" charset="0"/>
              </a:rPr>
              <a:t>6</a:t>
            </a:r>
            <a:r>
              <a:rPr lang="en-CA" sz="2000" b="1">
                <a:latin typeface="Times New Roman" pitchFamily="18" charset="0"/>
              </a:rPr>
              <a:t> </a:t>
            </a:r>
          </a:p>
          <a:p>
            <a:pPr marL="457200" indent="-457200" eaLnBrk="1" hangingPunct="1">
              <a:buFontTx/>
              <a:buNone/>
            </a:pPr>
            <a:r>
              <a:rPr lang="en-CA" sz="2000" b="1">
                <a:latin typeface="Times New Roman" pitchFamily="18" charset="0"/>
              </a:rPr>
              <a:t>                         5 </a:t>
            </a:r>
            <a:r>
              <a:rPr lang="pt-BR" sz="2000"/>
              <a:t>× </a:t>
            </a:r>
            <a:r>
              <a:rPr lang="en-CA" sz="2000" b="1">
                <a:latin typeface="Times New Roman" pitchFamily="18" charset="0"/>
              </a:rPr>
              <a:t>10</a:t>
            </a:r>
            <a:r>
              <a:rPr lang="en-CA" sz="2000" b="1" baseline="30000">
                <a:latin typeface="Times New Roman" pitchFamily="18" charset="0"/>
              </a:rPr>
              <a:t>6</a:t>
            </a:r>
            <a:r>
              <a:rPr lang="en-CA" sz="2000" b="1">
                <a:latin typeface="Times New Roman" pitchFamily="18" charset="0"/>
              </a:rPr>
              <a:t> = (1.25 </a:t>
            </a:r>
            <a:r>
              <a:rPr lang="pt-BR" sz="2000"/>
              <a:t>× </a:t>
            </a:r>
            <a:r>
              <a:rPr lang="en-CA" sz="2000" b="1">
                <a:latin typeface="Times New Roman" pitchFamily="18" charset="0"/>
              </a:rPr>
              <a:t>10</a:t>
            </a:r>
            <a:r>
              <a:rPr lang="en-CA" sz="2000" b="1" baseline="30000">
                <a:latin typeface="Times New Roman" pitchFamily="18" charset="0"/>
              </a:rPr>
              <a:t>6</a:t>
            </a:r>
            <a:r>
              <a:rPr lang="en-CA" sz="2000" b="1">
                <a:latin typeface="Times New Roman" pitchFamily="18" charset="0"/>
              </a:rPr>
              <a:t> ) log</a:t>
            </a:r>
            <a:r>
              <a:rPr lang="en-CA" sz="2000" b="1" baseline="-25000">
                <a:latin typeface="Times New Roman" pitchFamily="18" charset="0"/>
              </a:rPr>
              <a:t>2 </a:t>
            </a:r>
            <a:r>
              <a:rPr lang="en-CA" sz="2000" b="1">
                <a:latin typeface="Times New Roman" pitchFamily="18" charset="0"/>
              </a:rPr>
              <a:t>(1+ S/N)</a:t>
            </a:r>
            <a:r>
              <a:rPr lang="en-CA" sz="2000" b="1" baseline="-25000">
                <a:latin typeface="Times New Roman" pitchFamily="18" charset="0"/>
              </a:rPr>
              <a:t> </a:t>
            </a:r>
            <a:endParaRPr lang="en-CA" sz="2000" b="1">
              <a:latin typeface="Times New Roman" pitchFamily="18" charset="0"/>
            </a:endParaRPr>
          </a:p>
          <a:p>
            <a:pPr marL="457200" indent="-457200" eaLnBrk="1" hangingPunct="1">
              <a:buFontTx/>
              <a:buNone/>
            </a:pPr>
            <a:r>
              <a:rPr lang="en-CA" sz="2000" b="1">
                <a:latin typeface="Times New Roman" pitchFamily="18" charset="0"/>
              </a:rPr>
              <a:t>                         S/N = 16 </a:t>
            </a:r>
          </a:p>
          <a:p>
            <a:pPr marL="457200" indent="-457200" eaLnBrk="1" hangingPunct="1">
              <a:buFontTx/>
              <a:buNone/>
            </a:pPr>
            <a:r>
              <a:rPr lang="en-CA" sz="2000" b="1">
                <a:latin typeface="Times New Roman" pitchFamily="18" charset="0"/>
              </a:rPr>
              <a:t>     Another variation is to find S/N in decibels.</a:t>
            </a:r>
          </a:p>
          <a:p>
            <a:pPr marL="457200" indent="-457200" eaLnBrk="1" hangingPunct="1">
              <a:buFontTx/>
              <a:buNone/>
            </a:pPr>
            <a:r>
              <a:rPr lang="en-CA" sz="2000" b="1">
                <a:latin typeface="Times New Roman" pitchFamily="18" charset="0"/>
              </a:rPr>
              <a:t>                        S/N = 16 = log</a:t>
            </a:r>
            <a:r>
              <a:rPr lang="en-CA" sz="2000" b="1" baseline="-25000">
                <a:latin typeface="Times New Roman" pitchFamily="18" charset="0"/>
              </a:rPr>
              <a:t>10 </a:t>
            </a:r>
            <a:r>
              <a:rPr lang="en-CA" sz="2000" b="1">
                <a:latin typeface="Times New Roman" pitchFamily="18" charset="0"/>
              </a:rPr>
              <a:t>(16) = 1.20 bels</a:t>
            </a:r>
            <a:endParaRPr lang="en-CA" sz="2000" b="1" i="1">
              <a:latin typeface="Times New Roman" pitchFamily="18" charset="0"/>
            </a:endParaRPr>
          </a:p>
          <a:p>
            <a:pPr marL="457200" indent="-457200" eaLnBrk="1" hangingPunct="1">
              <a:buFontTx/>
              <a:buNone/>
            </a:pPr>
            <a:r>
              <a:rPr lang="en-CA" sz="2000" b="1" i="1">
                <a:latin typeface="Times New Roman" pitchFamily="18" charset="0"/>
              </a:rPr>
              <a:t>                        </a:t>
            </a:r>
            <a:r>
              <a:rPr lang="en-CA" sz="2000" b="1">
                <a:latin typeface="Times New Roman" pitchFamily="18" charset="0"/>
              </a:rPr>
              <a:t>S/N = 1.20 * 10 = 12 decibels</a:t>
            </a:r>
          </a:p>
        </p:txBody>
      </p:sp>
      <p:sp>
        <p:nvSpPr>
          <p:cNvPr id="15365" name="Rectangle 8"/>
          <p:cNvSpPr>
            <a:spLocks noChangeArrowheads="1"/>
          </p:cNvSpPr>
          <p:nvPr/>
        </p:nvSpPr>
        <p:spPr bwMode="auto">
          <a:xfrm>
            <a:off x="1000125" y="1214438"/>
            <a:ext cx="3595688" cy="646112"/>
          </a:xfrm>
          <a:prstGeom prst="rect">
            <a:avLst/>
          </a:prstGeom>
          <a:noFill/>
          <a:ln w="9525">
            <a:noFill/>
            <a:miter lim="800000"/>
            <a:headEnd/>
            <a:tailEnd/>
          </a:ln>
        </p:spPr>
        <p:txBody>
          <a:bodyPr>
            <a:spAutoFit/>
          </a:bodyPr>
          <a:lstStyle/>
          <a:p>
            <a:pPr marL="342900" lvl="1" indent="-342900">
              <a:spcBef>
                <a:spcPct val="70000"/>
              </a:spcBef>
              <a:buFontTx/>
              <a:buChar char="•"/>
            </a:pPr>
            <a:r>
              <a:rPr lang="en-CA" sz="3600" i="1"/>
              <a:t>C</a:t>
            </a:r>
            <a:r>
              <a:rPr lang="en-CA" sz="3600"/>
              <a:t> = </a:t>
            </a:r>
            <a:r>
              <a:rPr lang="en-CA" sz="3600" i="1"/>
              <a:t>B</a:t>
            </a:r>
            <a:r>
              <a:rPr lang="en-CA" sz="3600"/>
              <a:t> log</a:t>
            </a:r>
            <a:r>
              <a:rPr lang="en-CA" sz="3600" baseline="-25000"/>
              <a:t>2</a:t>
            </a:r>
            <a:r>
              <a:rPr lang="en-CA" sz="3600"/>
              <a:t> </a:t>
            </a:r>
            <a:r>
              <a:rPr lang="en-CA" sz="3600" i="1"/>
              <a:t>S/N</a:t>
            </a:r>
            <a:endParaRPr lang="en-US" sz="36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65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65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65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657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7657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76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0"/>
          </p:nvPr>
        </p:nvSpPr>
        <p:spPr>
          <a:noFill/>
        </p:spPr>
        <p:txBody>
          <a:bodyPr/>
          <a:lstStyle/>
          <a:p>
            <a:fld id="{632EBB29-8EDF-4F3F-90B6-9DEA6C8AD167}" type="slidenum">
              <a:rPr lang="en-US" smtClean="0"/>
              <a:pPr/>
              <a:t>78</a:t>
            </a:fld>
            <a:endParaRPr lang="en-US"/>
          </a:p>
        </p:txBody>
      </p:sp>
      <p:sp>
        <p:nvSpPr>
          <p:cNvPr id="16387" name="Rectangle 2"/>
          <p:cNvSpPr>
            <a:spLocks noGrp="1" noChangeArrowheads="1"/>
          </p:cNvSpPr>
          <p:nvPr>
            <p:ph type="title"/>
          </p:nvPr>
        </p:nvSpPr>
        <p:spPr/>
        <p:txBody>
          <a:bodyPr/>
          <a:lstStyle/>
          <a:p>
            <a:pPr eaLnBrk="1" hangingPunct="1"/>
            <a:r>
              <a:rPr lang="en-CA" sz="2800"/>
              <a:t>Solving Questions using Shannon’s Formula</a:t>
            </a:r>
          </a:p>
        </p:txBody>
      </p:sp>
      <p:sp>
        <p:nvSpPr>
          <p:cNvPr id="1178627" name="Rectangle 3"/>
          <p:cNvSpPr>
            <a:spLocks noGrp="1" noChangeArrowheads="1"/>
          </p:cNvSpPr>
          <p:nvPr>
            <p:ph type="body" sz="half" idx="1"/>
          </p:nvPr>
        </p:nvSpPr>
        <p:spPr>
          <a:xfrm>
            <a:off x="857250" y="2071688"/>
            <a:ext cx="7272338" cy="3890962"/>
          </a:xfrm>
        </p:spPr>
        <p:txBody>
          <a:bodyPr/>
          <a:lstStyle/>
          <a:p>
            <a:pPr marL="457200" indent="-457200" eaLnBrk="1" hangingPunct="1">
              <a:buFontTx/>
              <a:buNone/>
            </a:pPr>
            <a:endParaRPr lang="en-CA" sz="2000" b="1" i="1">
              <a:latin typeface="Times New Roman" pitchFamily="18" charset="0"/>
            </a:endParaRPr>
          </a:p>
          <a:p>
            <a:pPr marL="457200" indent="-457200" eaLnBrk="1" hangingPunct="1">
              <a:buFontTx/>
              <a:buNone/>
            </a:pPr>
            <a:r>
              <a:rPr lang="en-CA" sz="2000" b="1" i="1">
                <a:latin typeface="Times New Roman" pitchFamily="18" charset="0"/>
              </a:rPr>
              <a:t>2.  Given C in b/s and S/N. Find B in Hz?</a:t>
            </a:r>
          </a:p>
          <a:p>
            <a:pPr marL="457200" indent="-457200" eaLnBrk="1" hangingPunct="1">
              <a:buFontTx/>
              <a:buNone/>
            </a:pPr>
            <a:r>
              <a:rPr lang="en-CA" sz="2000" b="1" i="1">
                <a:latin typeface="Times New Roman" pitchFamily="18" charset="0"/>
              </a:rPr>
              <a:t>      </a:t>
            </a:r>
            <a:r>
              <a:rPr lang="en-CA" sz="2000" b="1">
                <a:latin typeface="Times New Roman" pitchFamily="18" charset="0"/>
              </a:rPr>
              <a:t>Example : C = 1 </a:t>
            </a:r>
            <a:r>
              <a:rPr lang="pt-BR" sz="2000"/>
              <a:t>× </a:t>
            </a:r>
            <a:r>
              <a:rPr lang="en-CA" sz="2000" b="1">
                <a:latin typeface="Times New Roman" pitchFamily="18" charset="0"/>
              </a:rPr>
              <a:t>10</a:t>
            </a:r>
            <a:r>
              <a:rPr lang="en-CA" sz="2000" b="1" baseline="30000">
                <a:latin typeface="Times New Roman" pitchFamily="18" charset="0"/>
              </a:rPr>
              <a:t>9</a:t>
            </a:r>
            <a:r>
              <a:rPr lang="en-CA" sz="2000" b="1">
                <a:latin typeface="Times New Roman" pitchFamily="18" charset="0"/>
              </a:rPr>
              <a:t> Hz and S/N = 40 dB</a:t>
            </a:r>
          </a:p>
          <a:p>
            <a:pPr marL="457200" indent="-457200" eaLnBrk="1" hangingPunct="1">
              <a:buFontTx/>
              <a:buNone/>
            </a:pPr>
            <a:r>
              <a:rPr lang="en-CA" sz="2000" b="1">
                <a:latin typeface="Times New Roman" pitchFamily="18" charset="0"/>
              </a:rPr>
              <a:t>       First convert 40 dB to S/N ratio then apply Shannon’s Formula</a:t>
            </a:r>
          </a:p>
          <a:p>
            <a:pPr marL="457200" indent="-457200" eaLnBrk="1" hangingPunct="1">
              <a:buFontTx/>
              <a:buNone/>
            </a:pPr>
            <a:r>
              <a:rPr lang="en-CA" sz="2000" b="1">
                <a:latin typeface="Times New Roman" pitchFamily="18" charset="0"/>
              </a:rPr>
              <a:t>                        1 </a:t>
            </a:r>
            <a:r>
              <a:rPr lang="pt-BR" sz="2000"/>
              <a:t>× </a:t>
            </a:r>
            <a:r>
              <a:rPr lang="en-CA" sz="2000" b="1">
                <a:latin typeface="Times New Roman" pitchFamily="18" charset="0"/>
              </a:rPr>
              <a:t>10</a:t>
            </a:r>
            <a:r>
              <a:rPr lang="en-CA" sz="2000" b="1" baseline="30000">
                <a:latin typeface="Times New Roman" pitchFamily="18" charset="0"/>
              </a:rPr>
              <a:t>9 </a:t>
            </a:r>
            <a:r>
              <a:rPr lang="en-CA" sz="2000" b="1">
                <a:latin typeface="Times New Roman" pitchFamily="18" charset="0"/>
              </a:rPr>
              <a:t> = B log</a:t>
            </a:r>
            <a:r>
              <a:rPr lang="en-CA" sz="2000" b="1" baseline="-25000">
                <a:latin typeface="Times New Roman" pitchFamily="18" charset="0"/>
              </a:rPr>
              <a:t>2</a:t>
            </a:r>
            <a:r>
              <a:rPr lang="en-CA" sz="2000" b="1">
                <a:latin typeface="Times New Roman" pitchFamily="18" charset="0"/>
              </a:rPr>
              <a:t> (1 + </a:t>
            </a:r>
            <a:r>
              <a:rPr lang="en-US" sz="2000" b="1">
                <a:latin typeface="Times New Roman" pitchFamily="18" charset="0"/>
              </a:rPr>
              <a:t>1.0×10</a:t>
            </a:r>
            <a:r>
              <a:rPr lang="en-US" sz="2000" b="1" baseline="30000">
                <a:latin typeface="Times New Roman" pitchFamily="18" charset="0"/>
              </a:rPr>
              <a:t>4</a:t>
            </a:r>
            <a:r>
              <a:rPr lang="en-CA" sz="2000" b="1">
                <a:latin typeface="Times New Roman" pitchFamily="18" charset="0"/>
              </a:rPr>
              <a:t>)</a:t>
            </a:r>
          </a:p>
          <a:p>
            <a:pPr marL="457200" indent="-457200" eaLnBrk="1" hangingPunct="1">
              <a:buFontTx/>
              <a:buNone/>
            </a:pPr>
            <a:r>
              <a:rPr lang="en-CA" sz="2000" b="1">
                <a:latin typeface="Times New Roman" pitchFamily="18" charset="0"/>
              </a:rPr>
              <a:t>                        B = 75.25 </a:t>
            </a:r>
            <a:r>
              <a:rPr lang="pt-BR" sz="2000"/>
              <a:t>× </a:t>
            </a:r>
            <a:r>
              <a:rPr lang="en-CA" sz="2000" b="1">
                <a:latin typeface="Times New Roman" pitchFamily="18" charset="0"/>
              </a:rPr>
              <a:t>10</a:t>
            </a:r>
            <a:r>
              <a:rPr lang="en-CA" sz="2000" b="1" baseline="30000">
                <a:latin typeface="Times New Roman" pitchFamily="18" charset="0"/>
              </a:rPr>
              <a:t>6</a:t>
            </a:r>
            <a:r>
              <a:rPr lang="en-CA" sz="2000" b="1">
                <a:latin typeface="Times New Roman" pitchFamily="18" charset="0"/>
              </a:rPr>
              <a:t> Hz</a:t>
            </a:r>
            <a:endParaRPr lang="en-CA" sz="2000" b="1" i="1">
              <a:latin typeface="Times New Roman" pitchFamily="18" charset="0"/>
            </a:endParaRPr>
          </a:p>
          <a:p>
            <a:pPr marL="457200" indent="-457200" eaLnBrk="1" hangingPunct="1">
              <a:buFontTx/>
              <a:buNone/>
            </a:pPr>
            <a:r>
              <a:rPr lang="en-CA" sz="2000" b="1" i="1">
                <a:latin typeface="Times New Roman" pitchFamily="18" charset="0"/>
              </a:rPr>
              <a:t>    </a:t>
            </a:r>
          </a:p>
          <a:p>
            <a:pPr marL="457200" indent="-457200" eaLnBrk="1" hangingPunct="1">
              <a:buFontTx/>
              <a:buNone/>
            </a:pPr>
            <a:endParaRPr lang="en-CA" sz="2000" b="1" i="1">
              <a:latin typeface="Times New Roman" pitchFamily="18" charset="0"/>
            </a:endParaRPr>
          </a:p>
        </p:txBody>
      </p:sp>
      <p:sp>
        <p:nvSpPr>
          <p:cNvPr id="16389" name="Content Placeholder 7"/>
          <p:cNvSpPr>
            <a:spLocks noGrp="1"/>
          </p:cNvSpPr>
          <p:nvPr>
            <p:ph sz="half" idx="2"/>
          </p:nvPr>
        </p:nvSpPr>
        <p:spPr>
          <a:xfrm>
            <a:off x="785813" y="1500188"/>
            <a:ext cx="3957637" cy="660400"/>
          </a:xfrm>
        </p:spPr>
        <p:txBody>
          <a:bodyPr/>
          <a:lstStyle/>
          <a:p>
            <a:pPr marL="342900" lvl="1" indent="-342900">
              <a:spcBef>
                <a:spcPct val="70000"/>
              </a:spcBef>
              <a:buFontTx/>
              <a:buChar char="•"/>
            </a:pPr>
            <a:r>
              <a:rPr lang="en-CA" sz="3600" i="1"/>
              <a:t>C</a:t>
            </a:r>
            <a:r>
              <a:rPr lang="en-CA" sz="3600"/>
              <a:t> = </a:t>
            </a:r>
            <a:r>
              <a:rPr lang="en-CA" sz="3600" i="1"/>
              <a:t>B</a:t>
            </a:r>
            <a:r>
              <a:rPr lang="en-CA" sz="3600"/>
              <a:t> log</a:t>
            </a:r>
            <a:r>
              <a:rPr lang="en-CA" sz="3600" baseline="-25000"/>
              <a:t>2</a:t>
            </a:r>
            <a:r>
              <a:rPr lang="en-CA" sz="3600"/>
              <a:t> </a:t>
            </a:r>
            <a:r>
              <a:rPr lang="en-CA" sz="3600" i="1"/>
              <a:t>S/N</a:t>
            </a:r>
            <a:endParaRPr lang="en-US" sz="3600" i="1"/>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86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862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862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8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0"/>
          </p:nvPr>
        </p:nvSpPr>
        <p:spPr>
          <a:noFill/>
        </p:spPr>
        <p:txBody>
          <a:bodyPr/>
          <a:lstStyle/>
          <a:p>
            <a:fld id="{A3C2B5F5-D629-4F4F-8F1D-8D4B433AA335}" type="slidenum">
              <a:rPr lang="en-US" smtClean="0"/>
              <a:pPr/>
              <a:t>79</a:t>
            </a:fld>
            <a:endParaRPr lang="en-US"/>
          </a:p>
        </p:txBody>
      </p:sp>
      <p:sp>
        <p:nvSpPr>
          <p:cNvPr id="17411" name="Rectangle 2"/>
          <p:cNvSpPr>
            <a:spLocks noGrp="1" noChangeArrowheads="1"/>
          </p:cNvSpPr>
          <p:nvPr>
            <p:ph type="title"/>
          </p:nvPr>
        </p:nvSpPr>
        <p:spPr/>
        <p:txBody>
          <a:bodyPr/>
          <a:lstStyle/>
          <a:p>
            <a:pPr eaLnBrk="1" hangingPunct="1"/>
            <a:r>
              <a:rPr lang="en-CA" sz="2800"/>
              <a:t>Solving Questions using Shannon’s Formula</a:t>
            </a:r>
          </a:p>
        </p:txBody>
      </p:sp>
      <p:sp>
        <p:nvSpPr>
          <p:cNvPr id="1181699" name="Rectangle 3"/>
          <p:cNvSpPr>
            <a:spLocks noGrp="1" noChangeArrowheads="1"/>
          </p:cNvSpPr>
          <p:nvPr>
            <p:ph type="body" sz="half" idx="1"/>
          </p:nvPr>
        </p:nvSpPr>
        <p:spPr>
          <a:xfrm>
            <a:off x="900113" y="2060575"/>
            <a:ext cx="7272337" cy="3890963"/>
          </a:xfrm>
        </p:spPr>
        <p:txBody>
          <a:bodyPr/>
          <a:lstStyle/>
          <a:p>
            <a:pPr marL="457200" indent="-457200" eaLnBrk="1" hangingPunct="1">
              <a:buFontTx/>
              <a:buNone/>
            </a:pPr>
            <a:r>
              <a:rPr lang="en-CA" sz="2000" b="1" i="1">
                <a:latin typeface="Times New Roman" pitchFamily="18" charset="0"/>
              </a:rPr>
              <a:t>3.  Given B in Hz and S/N. Find C in b/s?</a:t>
            </a:r>
          </a:p>
          <a:p>
            <a:pPr marL="457200" indent="-457200" eaLnBrk="1" hangingPunct="1">
              <a:buFontTx/>
              <a:buNone/>
            </a:pPr>
            <a:r>
              <a:rPr lang="en-CA" sz="2000" b="1" i="1">
                <a:latin typeface="Times New Roman" pitchFamily="18" charset="0"/>
              </a:rPr>
              <a:t>      </a:t>
            </a:r>
            <a:r>
              <a:rPr lang="en-CA" sz="2000" b="1">
                <a:latin typeface="Times New Roman" pitchFamily="18" charset="0"/>
              </a:rPr>
              <a:t>Example : B = 4 </a:t>
            </a:r>
            <a:r>
              <a:rPr lang="pt-BR" sz="2000"/>
              <a:t>× </a:t>
            </a:r>
            <a:r>
              <a:rPr lang="en-CA" sz="2000" b="1">
                <a:latin typeface="Times New Roman" pitchFamily="18" charset="0"/>
              </a:rPr>
              <a:t>10</a:t>
            </a:r>
            <a:r>
              <a:rPr lang="en-CA" sz="2000" b="1" baseline="30000">
                <a:latin typeface="Times New Roman" pitchFamily="18" charset="0"/>
              </a:rPr>
              <a:t>9</a:t>
            </a:r>
            <a:r>
              <a:rPr lang="en-CA" sz="2000" b="1">
                <a:latin typeface="Times New Roman" pitchFamily="18" charset="0"/>
              </a:rPr>
              <a:t> Hz and S/N = 1023 (not in dB)</a:t>
            </a:r>
          </a:p>
          <a:p>
            <a:pPr marL="457200" indent="-457200" eaLnBrk="1" hangingPunct="1">
              <a:buFontTx/>
              <a:buNone/>
            </a:pPr>
            <a:r>
              <a:rPr lang="en-CA" sz="2000" b="1">
                <a:latin typeface="Times New Roman" pitchFamily="18" charset="0"/>
              </a:rPr>
              <a:t>                   C = 4 </a:t>
            </a:r>
            <a:r>
              <a:rPr lang="pt-BR" sz="2000"/>
              <a:t>× </a:t>
            </a:r>
            <a:r>
              <a:rPr lang="en-CA" sz="2000" b="1">
                <a:latin typeface="Times New Roman" pitchFamily="18" charset="0"/>
              </a:rPr>
              <a:t>10</a:t>
            </a:r>
            <a:r>
              <a:rPr lang="en-CA" sz="2000" b="1" baseline="30000">
                <a:latin typeface="Times New Roman" pitchFamily="18" charset="0"/>
              </a:rPr>
              <a:t>9</a:t>
            </a:r>
            <a:r>
              <a:rPr lang="en-CA" sz="2000" b="1">
                <a:latin typeface="Times New Roman" pitchFamily="18" charset="0"/>
              </a:rPr>
              <a:t> log</a:t>
            </a:r>
            <a:r>
              <a:rPr lang="en-CA" sz="2000" b="1" baseline="-25000">
                <a:latin typeface="Times New Roman" pitchFamily="18" charset="0"/>
              </a:rPr>
              <a:t>2</a:t>
            </a:r>
            <a:r>
              <a:rPr lang="en-CA" sz="2000" b="1">
                <a:latin typeface="Times New Roman" pitchFamily="18" charset="0"/>
              </a:rPr>
              <a:t> (1 + 1023)</a:t>
            </a:r>
          </a:p>
          <a:p>
            <a:pPr marL="457200" indent="-457200" eaLnBrk="1" hangingPunct="1">
              <a:buFontTx/>
              <a:buNone/>
            </a:pPr>
            <a:r>
              <a:rPr lang="en-CA" sz="2000" b="1">
                <a:latin typeface="Times New Roman" pitchFamily="18" charset="0"/>
              </a:rPr>
              <a:t>                   C = 4 </a:t>
            </a:r>
            <a:r>
              <a:rPr lang="pt-BR" sz="2000"/>
              <a:t>× </a:t>
            </a:r>
            <a:r>
              <a:rPr lang="en-CA" sz="2000" b="1">
                <a:latin typeface="Times New Roman" pitchFamily="18" charset="0"/>
              </a:rPr>
              <a:t>10</a:t>
            </a:r>
            <a:r>
              <a:rPr lang="en-CA" sz="2000" b="1" baseline="30000">
                <a:latin typeface="Times New Roman" pitchFamily="18" charset="0"/>
              </a:rPr>
              <a:t>10</a:t>
            </a:r>
            <a:r>
              <a:rPr lang="en-CA" sz="2000" b="1">
                <a:latin typeface="Times New Roman" pitchFamily="18" charset="0"/>
              </a:rPr>
              <a:t> b/s</a:t>
            </a:r>
            <a:endParaRPr lang="en-CA" sz="2000" b="1" i="1">
              <a:latin typeface="Times New Roman" pitchFamily="18" charset="0"/>
            </a:endParaRPr>
          </a:p>
          <a:p>
            <a:pPr marL="457200" indent="-457200" eaLnBrk="1" hangingPunct="1">
              <a:buFontTx/>
              <a:buNone/>
            </a:pPr>
            <a:r>
              <a:rPr lang="en-CA" sz="2000" b="1" i="1">
                <a:latin typeface="Times New Roman" pitchFamily="18" charset="0"/>
              </a:rPr>
              <a:t>    </a:t>
            </a:r>
          </a:p>
          <a:p>
            <a:pPr marL="457200" indent="-457200" eaLnBrk="1" hangingPunct="1">
              <a:buFontTx/>
              <a:buNone/>
            </a:pPr>
            <a:endParaRPr lang="en-CA" sz="2000" b="1" i="1">
              <a:latin typeface="Times New Roman" pitchFamily="18" charset="0"/>
            </a:endParaRPr>
          </a:p>
        </p:txBody>
      </p:sp>
      <p:sp>
        <p:nvSpPr>
          <p:cNvPr id="17413" name="Rectangle 6"/>
          <p:cNvSpPr>
            <a:spLocks noChangeArrowheads="1"/>
          </p:cNvSpPr>
          <p:nvPr/>
        </p:nvSpPr>
        <p:spPr bwMode="auto">
          <a:xfrm>
            <a:off x="1071563" y="1214438"/>
            <a:ext cx="3332162" cy="646112"/>
          </a:xfrm>
          <a:prstGeom prst="rect">
            <a:avLst/>
          </a:prstGeom>
          <a:noFill/>
          <a:ln w="9525">
            <a:noFill/>
            <a:miter lim="800000"/>
            <a:headEnd/>
            <a:tailEnd/>
          </a:ln>
        </p:spPr>
        <p:txBody>
          <a:bodyPr wrap="none">
            <a:spAutoFit/>
          </a:bodyPr>
          <a:lstStyle/>
          <a:p>
            <a:pPr marL="342900" lvl="1" indent="-342900">
              <a:spcBef>
                <a:spcPct val="70000"/>
              </a:spcBef>
              <a:buFontTx/>
              <a:buChar char="•"/>
            </a:pPr>
            <a:r>
              <a:rPr lang="en-CA" sz="3600" i="1"/>
              <a:t>C</a:t>
            </a:r>
            <a:r>
              <a:rPr lang="en-CA" sz="3600"/>
              <a:t> = </a:t>
            </a:r>
            <a:r>
              <a:rPr lang="en-CA" sz="3600" i="1"/>
              <a:t>B</a:t>
            </a:r>
            <a:r>
              <a:rPr lang="en-CA" sz="3600"/>
              <a:t> log</a:t>
            </a:r>
            <a:r>
              <a:rPr lang="en-CA" sz="3600" baseline="-25000"/>
              <a:t>2</a:t>
            </a:r>
            <a:r>
              <a:rPr lang="en-CA" sz="3600"/>
              <a:t> </a:t>
            </a:r>
            <a:r>
              <a:rPr lang="en-CA" sz="3600" i="1"/>
              <a:t>S/N</a:t>
            </a:r>
            <a:endParaRPr lang="en-US" sz="36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16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16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1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5"/>
          <p:cNvSpPr>
            <a:spLocks noGrp="1" noChangeArrowheads="1"/>
          </p:cNvSpPr>
          <p:nvPr>
            <p:ph type="title"/>
          </p:nvPr>
        </p:nvSpPr>
        <p:spPr>
          <a:xfrm>
            <a:off x="611188" y="476250"/>
            <a:ext cx="7772400" cy="762000"/>
          </a:xfrm>
          <a:noFill/>
          <a:ln/>
        </p:spPr>
        <p:txBody>
          <a:bodyPr/>
          <a:lstStyle/>
          <a:p>
            <a:r>
              <a:rPr lang="en-US"/>
              <a:t>5 Basic Components </a:t>
            </a:r>
          </a:p>
        </p:txBody>
      </p:sp>
      <p:pic>
        <p:nvPicPr>
          <p:cNvPr id="62470" name="Picture 6"/>
          <p:cNvPicPr>
            <a:picLocks noChangeAspect="1" noChangeArrowheads="1"/>
          </p:cNvPicPr>
          <p:nvPr/>
        </p:nvPicPr>
        <p:blipFill>
          <a:blip r:embed="rId2" cstate="print"/>
          <a:srcRect/>
          <a:stretch>
            <a:fillRect/>
          </a:stretch>
        </p:blipFill>
        <p:spPr bwMode="auto">
          <a:xfrm>
            <a:off x="0" y="1728788"/>
            <a:ext cx="9144000" cy="4329112"/>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0"/>
          </p:nvPr>
        </p:nvSpPr>
        <p:spPr>
          <a:noFill/>
        </p:spPr>
        <p:txBody>
          <a:bodyPr/>
          <a:lstStyle/>
          <a:p>
            <a:fld id="{771CAC21-DBD4-4F61-ACAD-591BDF4FCCA7}" type="slidenum">
              <a:rPr lang="en-US" smtClean="0"/>
              <a:pPr/>
              <a:t>80</a:t>
            </a:fld>
            <a:endParaRPr lang="en-US"/>
          </a:p>
        </p:txBody>
      </p:sp>
      <p:sp>
        <p:nvSpPr>
          <p:cNvPr id="18435" name="Rectangle 2"/>
          <p:cNvSpPr>
            <a:spLocks noGrp="1" noChangeArrowheads="1"/>
          </p:cNvSpPr>
          <p:nvPr>
            <p:ph type="title"/>
          </p:nvPr>
        </p:nvSpPr>
        <p:spPr/>
        <p:txBody>
          <a:bodyPr/>
          <a:lstStyle/>
          <a:p>
            <a:pPr eaLnBrk="1" hangingPunct="1"/>
            <a:r>
              <a:rPr lang="en-CA" sz="2800"/>
              <a:t>Solving Questions using Shannon’s Formula</a:t>
            </a:r>
          </a:p>
        </p:txBody>
      </p:sp>
      <p:sp>
        <p:nvSpPr>
          <p:cNvPr id="1182723" name="Rectangle 3"/>
          <p:cNvSpPr>
            <a:spLocks noGrp="1" noChangeArrowheads="1"/>
          </p:cNvSpPr>
          <p:nvPr>
            <p:ph type="body" sz="half" idx="1"/>
          </p:nvPr>
        </p:nvSpPr>
        <p:spPr>
          <a:xfrm>
            <a:off x="900113" y="2060575"/>
            <a:ext cx="7272337" cy="3890963"/>
          </a:xfrm>
        </p:spPr>
        <p:txBody>
          <a:bodyPr/>
          <a:lstStyle/>
          <a:p>
            <a:pPr marL="457200" indent="-457200" eaLnBrk="1" hangingPunct="1">
              <a:buFontTx/>
              <a:buNone/>
            </a:pPr>
            <a:r>
              <a:rPr lang="en-CA" sz="2000" b="1" i="1">
                <a:latin typeface="Times New Roman" pitchFamily="18" charset="0"/>
              </a:rPr>
              <a:t>4.  Given B in Hz and S/N in dB. Find C in b/s?</a:t>
            </a:r>
          </a:p>
          <a:p>
            <a:pPr marL="457200" indent="-457200" eaLnBrk="1" hangingPunct="1">
              <a:buFontTx/>
              <a:buNone/>
            </a:pPr>
            <a:r>
              <a:rPr lang="en-CA" sz="2000" b="1" i="1">
                <a:latin typeface="Times New Roman" pitchFamily="18" charset="0"/>
              </a:rPr>
              <a:t>      </a:t>
            </a:r>
            <a:r>
              <a:rPr lang="en-CA" sz="2000" b="1">
                <a:latin typeface="Times New Roman" pitchFamily="18" charset="0"/>
              </a:rPr>
              <a:t>Example : B = 8 </a:t>
            </a:r>
            <a:r>
              <a:rPr lang="pt-BR" sz="2000"/>
              <a:t>× </a:t>
            </a:r>
            <a:r>
              <a:rPr lang="en-CA" sz="2000" b="1">
                <a:latin typeface="Times New Roman" pitchFamily="18" charset="0"/>
              </a:rPr>
              <a:t>10</a:t>
            </a:r>
            <a:r>
              <a:rPr lang="en-CA" sz="2000" b="1" baseline="30000">
                <a:latin typeface="Times New Roman" pitchFamily="18" charset="0"/>
              </a:rPr>
              <a:t>6</a:t>
            </a:r>
            <a:r>
              <a:rPr lang="en-CA" sz="2000" b="1">
                <a:latin typeface="Times New Roman" pitchFamily="18" charset="0"/>
              </a:rPr>
              <a:t> Hz and S/N = 45 dB</a:t>
            </a:r>
          </a:p>
          <a:p>
            <a:pPr marL="457200" indent="-457200" eaLnBrk="1" hangingPunct="1">
              <a:buFontTx/>
              <a:buNone/>
            </a:pPr>
            <a:r>
              <a:rPr lang="en-CA" sz="2000" b="1">
                <a:latin typeface="Times New Roman" pitchFamily="18" charset="0"/>
              </a:rPr>
              <a:t>      First convert decibels to S/N ratio =&gt; 10 </a:t>
            </a:r>
            <a:r>
              <a:rPr lang="en-CA" sz="2000" b="1" baseline="30000">
                <a:latin typeface="Times New Roman" pitchFamily="18" charset="0"/>
              </a:rPr>
              <a:t>40/10</a:t>
            </a:r>
          </a:p>
          <a:p>
            <a:pPr marL="457200" indent="-457200" eaLnBrk="1" hangingPunct="1">
              <a:buFontTx/>
              <a:buNone/>
            </a:pPr>
            <a:r>
              <a:rPr lang="en-CA" sz="2000" b="1">
                <a:latin typeface="Times New Roman" pitchFamily="18" charset="0"/>
              </a:rPr>
              <a:t>                   C = 8 </a:t>
            </a:r>
            <a:r>
              <a:rPr lang="pt-BR" sz="2000"/>
              <a:t>× </a:t>
            </a:r>
            <a:r>
              <a:rPr lang="en-CA" sz="2000" b="1">
                <a:latin typeface="Times New Roman" pitchFamily="18" charset="0"/>
              </a:rPr>
              <a:t>10</a:t>
            </a:r>
            <a:r>
              <a:rPr lang="en-CA" sz="2000" b="1" baseline="30000">
                <a:latin typeface="Times New Roman" pitchFamily="18" charset="0"/>
              </a:rPr>
              <a:t>6</a:t>
            </a:r>
            <a:r>
              <a:rPr lang="en-CA" sz="2000" b="1">
                <a:latin typeface="Times New Roman" pitchFamily="18" charset="0"/>
              </a:rPr>
              <a:t> log</a:t>
            </a:r>
            <a:r>
              <a:rPr lang="en-CA" sz="2000" b="1" baseline="-25000">
                <a:latin typeface="Times New Roman" pitchFamily="18" charset="0"/>
              </a:rPr>
              <a:t>2</a:t>
            </a:r>
            <a:r>
              <a:rPr lang="en-CA" sz="2000" b="1">
                <a:latin typeface="Times New Roman" pitchFamily="18" charset="0"/>
              </a:rPr>
              <a:t> (1 + 1.0 </a:t>
            </a:r>
            <a:r>
              <a:rPr lang="pt-BR" sz="2000"/>
              <a:t>×</a:t>
            </a:r>
            <a:r>
              <a:rPr lang="en-CA" sz="2000" b="1">
                <a:latin typeface="Times New Roman" pitchFamily="18" charset="0"/>
              </a:rPr>
              <a:t> 10</a:t>
            </a:r>
            <a:r>
              <a:rPr lang="en-CA" sz="2000" b="1" baseline="30000">
                <a:latin typeface="Times New Roman" pitchFamily="18" charset="0"/>
              </a:rPr>
              <a:t>4</a:t>
            </a:r>
            <a:r>
              <a:rPr lang="en-CA" sz="2000" b="1">
                <a:latin typeface="Times New Roman" pitchFamily="18" charset="0"/>
              </a:rPr>
              <a:t>)</a:t>
            </a:r>
          </a:p>
          <a:p>
            <a:pPr marL="457200" indent="-457200" eaLnBrk="1" hangingPunct="1">
              <a:buFontTx/>
              <a:buNone/>
            </a:pPr>
            <a:r>
              <a:rPr lang="en-CA" sz="2000" b="1">
                <a:latin typeface="Times New Roman" pitchFamily="18" charset="0"/>
              </a:rPr>
              <a:t>                   C = 8 </a:t>
            </a:r>
            <a:r>
              <a:rPr lang="pt-BR" sz="2000"/>
              <a:t>× </a:t>
            </a:r>
            <a:r>
              <a:rPr lang="en-CA" sz="2000" b="1">
                <a:latin typeface="Times New Roman" pitchFamily="18" charset="0"/>
              </a:rPr>
              <a:t>10</a:t>
            </a:r>
            <a:r>
              <a:rPr lang="en-CA" sz="2000" b="1" baseline="30000">
                <a:latin typeface="Times New Roman" pitchFamily="18" charset="0"/>
              </a:rPr>
              <a:t>10 </a:t>
            </a:r>
            <a:r>
              <a:rPr lang="pt-BR" sz="2000"/>
              <a:t>× </a:t>
            </a:r>
            <a:r>
              <a:rPr lang="en-CA" sz="2000" b="1">
                <a:latin typeface="Times New Roman" pitchFamily="18" charset="0"/>
              </a:rPr>
              <a:t>1.33 </a:t>
            </a:r>
            <a:r>
              <a:rPr lang="pt-BR" sz="2000"/>
              <a:t>×</a:t>
            </a:r>
            <a:r>
              <a:rPr lang="en-CA" sz="2000" b="1">
                <a:latin typeface="Times New Roman" pitchFamily="18" charset="0"/>
              </a:rPr>
              <a:t> 10</a:t>
            </a:r>
            <a:r>
              <a:rPr lang="en-CA" sz="2000" b="1" baseline="30000">
                <a:latin typeface="Times New Roman" pitchFamily="18" charset="0"/>
              </a:rPr>
              <a:t>1</a:t>
            </a:r>
            <a:endParaRPr lang="en-CA" sz="2000" b="1" i="1">
              <a:latin typeface="Times New Roman" pitchFamily="18" charset="0"/>
            </a:endParaRPr>
          </a:p>
          <a:p>
            <a:pPr marL="457200" indent="-457200" eaLnBrk="1" hangingPunct="1">
              <a:buFontTx/>
              <a:buNone/>
            </a:pPr>
            <a:r>
              <a:rPr lang="en-CA" sz="2000" b="1" i="1">
                <a:latin typeface="Times New Roman" pitchFamily="18" charset="0"/>
              </a:rPr>
              <a:t>                   </a:t>
            </a:r>
            <a:r>
              <a:rPr lang="en-CA" sz="2000" b="1">
                <a:latin typeface="Times New Roman" pitchFamily="18" charset="0"/>
              </a:rPr>
              <a:t>C = 1.64 </a:t>
            </a:r>
            <a:r>
              <a:rPr lang="pt-BR" sz="2000"/>
              <a:t>× </a:t>
            </a:r>
            <a:r>
              <a:rPr lang="en-CA" sz="2000" b="1">
                <a:latin typeface="Times New Roman" pitchFamily="18" charset="0"/>
              </a:rPr>
              <a:t>10</a:t>
            </a:r>
            <a:r>
              <a:rPr lang="en-CA" sz="2000" b="1" baseline="30000">
                <a:latin typeface="Times New Roman" pitchFamily="18" charset="0"/>
              </a:rPr>
              <a:t>12</a:t>
            </a:r>
            <a:r>
              <a:rPr lang="en-CA" sz="2000" b="1">
                <a:latin typeface="Times New Roman" pitchFamily="18" charset="0"/>
              </a:rPr>
              <a:t>  b/s</a:t>
            </a:r>
          </a:p>
          <a:p>
            <a:pPr marL="457200" indent="-457200" eaLnBrk="1" hangingPunct="1">
              <a:buFontTx/>
              <a:buNone/>
            </a:pPr>
            <a:endParaRPr lang="en-CA" sz="2000" b="1">
              <a:latin typeface="Times New Roman" pitchFamily="18" charset="0"/>
            </a:endParaRPr>
          </a:p>
        </p:txBody>
      </p:sp>
      <p:sp>
        <p:nvSpPr>
          <p:cNvPr id="18437" name="Content Placeholder 5"/>
          <p:cNvSpPr>
            <a:spLocks noGrp="1"/>
          </p:cNvSpPr>
          <p:nvPr>
            <p:ph sz="half" idx="2"/>
          </p:nvPr>
        </p:nvSpPr>
        <p:spPr>
          <a:xfrm>
            <a:off x="928688" y="1143000"/>
            <a:ext cx="3957637" cy="803275"/>
          </a:xfrm>
        </p:spPr>
        <p:txBody>
          <a:bodyPr/>
          <a:lstStyle/>
          <a:p>
            <a:pPr marL="342900" lvl="1" indent="-342900">
              <a:spcBef>
                <a:spcPct val="70000"/>
              </a:spcBef>
              <a:buFontTx/>
              <a:buChar char="•"/>
            </a:pPr>
            <a:r>
              <a:rPr lang="en-CA" sz="3600" i="1"/>
              <a:t>C</a:t>
            </a:r>
            <a:r>
              <a:rPr lang="en-CA" sz="3600"/>
              <a:t> = </a:t>
            </a:r>
            <a:r>
              <a:rPr lang="en-CA" sz="3600" i="1"/>
              <a:t>B</a:t>
            </a:r>
            <a:r>
              <a:rPr lang="en-CA" sz="3600"/>
              <a:t> log</a:t>
            </a:r>
            <a:r>
              <a:rPr lang="en-CA" sz="3600" baseline="-25000"/>
              <a:t>2</a:t>
            </a:r>
            <a:r>
              <a:rPr lang="en-CA" sz="3600"/>
              <a:t> </a:t>
            </a:r>
            <a:r>
              <a:rPr lang="en-CA" sz="3600" i="1"/>
              <a:t>S/N</a:t>
            </a:r>
            <a:endParaRPr lang="en-US" sz="3600" i="1"/>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272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2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272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8272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82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2AC883FD-1015-4E3E-92DE-DF0EA8ED3783}" type="slidenum">
              <a:rPr lang="en-US" smtClean="0"/>
              <a:pPr/>
              <a:t>81</a:t>
            </a:fld>
            <a:endParaRPr lang="en-US"/>
          </a:p>
        </p:txBody>
      </p:sp>
      <p:sp>
        <p:nvSpPr>
          <p:cNvPr id="19459" name="Rectangle 2"/>
          <p:cNvSpPr>
            <a:spLocks noGrp="1" noChangeArrowheads="1"/>
          </p:cNvSpPr>
          <p:nvPr>
            <p:ph type="title"/>
          </p:nvPr>
        </p:nvSpPr>
        <p:spPr/>
        <p:txBody>
          <a:bodyPr/>
          <a:lstStyle/>
          <a:p>
            <a:pPr eaLnBrk="1" hangingPunct="1"/>
            <a:r>
              <a:rPr lang="en-CA"/>
              <a:t>Question 1</a:t>
            </a:r>
          </a:p>
        </p:txBody>
      </p:sp>
      <p:sp>
        <p:nvSpPr>
          <p:cNvPr id="19460" name="Rectangle 3"/>
          <p:cNvSpPr>
            <a:spLocks noGrp="1" noChangeArrowheads="1"/>
          </p:cNvSpPr>
          <p:nvPr>
            <p:ph type="body" idx="1"/>
          </p:nvPr>
        </p:nvSpPr>
        <p:spPr/>
        <p:txBody>
          <a:bodyPr/>
          <a:lstStyle/>
          <a:p>
            <a:pPr eaLnBrk="1" hangingPunct="1"/>
            <a:r>
              <a:rPr lang="en-CA"/>
              <a:t>What is the maximum theoretical capacity in bits per second of a coaxial cable band with a frequency spectrum of 50 MHz to 100 MHz and a signal to noise ratio of 40 dB?</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fld id="{FA9D52CA-475B-454E-8097-DA979354A902}" type="slidenum">
              <a:rPr lang="en-US" smtClean="0"/>
              <a:pPr/>
              <a:t>82</a:t>
            </a:fld>
            <a:endParaRPr lang="en-US"/>
          </a:p>
        </p:txBody>
      </p:sp>
      <p:sp>
        <p:nvSpPr>
          <p:cNvPr id="20483" name="Rectangle 2"/>
          <p:cNvSpPr>
            <a:spLocks noGrp="1" noChangeArrowheads="1"/>
          </p:cNvSpPr>
          <p:nvPr>
            <p:ph type="title"/>
          </p:nvPr>
        </p:nvSpPr>
        <p:spPr/>
        <p:txBody>
          <a:bodyPr/>
          <a:lstStyle/>
          <a:p>
            <a:pPr eaLnBrk="1" hangingPunct="1"/>
            <a:r>
              <a:rPr lang="en-CA"/>
              <a:t>Question 1</a:t>
            </a:r>
          </a:p>
        </p:txBody>
      </p:sp>
      <p:sp>
        <p:nvSpPr>
          <p:cNvPr id="20484" name="Rectangle 3"/>
          <p:cNvSpPr>
            <a:spLocks noGrp="1" noChangeArrowheads="1"/>
          </p:cNvSpPr>
          <p:nvPr>
            <p:ph type="body" idx="1"/>
          </p:nvPr>
        </p:nvSpPr>
        <p:spPr/>
        <p:txBody>
          <a:bodyPr/>
          <a:lstStyle/>
          <a:p>
            <a:pPr eaLnBrk="1" hangingPunct="1"/>
            <a:r>
              <a:rPr lang="en-CA" dirty="0"/>
              <a:t>What is the maximum theoretical capacity in bits per second of a coaxial cable band with a frequency spectrum of 50 MHz to 100 MHz and a signal to noise ratio of 40 dB?</a:t>
            </a:r>
          </a:p>
          <a:p>
            <a:pPr eaLnBrk="1" hangingPunct="1"/>
            <a:r>
              <a:rPr lang="en-CA" dirty="0"/>
              <a:t>Shannon’s formula:</a:t>
            </a:r>
          </a:p>
          <a:p>
            <a:pPr eaLnBrk="1" hangingPunct="1"/>
            <a:r>
              <a:rPr lang="en-CA" dirty="0"/>
              <a:t>First, determine S/N:</a:t>
            </a:r>
          </a:p>
          <a:p>
            <a:pPr lvl="1" eaLnBrk="1" hangingPunct="1">
              <a:buFontTx/>
              <a:buNone/>
            </a:pPr>
            <a:r>
              <a:rPr lang="pt-BR" dirty="0"/>
              <a:t>40 = 10 × log</a:t>
            </a:r>
            <a:r>
              <a:rPr lang="pt-BR" baseline="-25000" dirty="0"/>
              <a:t>10</a:t>
            </a:r>
            <a:r>
              <a:rPr lang="pt-BR" dirty="0"/>
              <a:t>(S/N)</a:t>
            </a:r>
          </a:p>
          <a:p>
            <a:pPr lvl="1" eaLnBrk="1" hangingPunct="1">
              <a:buFontTx/>
              <a:buNone/>
            </a:pPr>
            <a:r>
              <a:rPr lang="pt-BR" dirty="0"/>
              <a:t>4 = log</a:t>
            </a:r>
            <a:r>
              <a:rPr lang="pt-BR" baseline="-25000" dirty="0"/>
              <a:t>10</a:t>
            </a:r>
            <a:r>
              <a:rPr lang="pt-BR" dirty="0"/>
              <a:t>(S/N)</a:t>
            </a:r>
          </a:p>
          <a:p>
            <a:pPr lvl="1" eaLnBrk="1" hangingPunct="1">
              <a:buFontTx/>
              <a:buNone/>
            </a:pPr>
            <a:r>
              <a:rPr lang="en-CA" dirty="0"/>
              <a:t>1.0</a:t>
            </a:r>
            <a:r>
              <a:rPr lang="en-US" dirty="0"/>
              <a:t>×</a:t>
            </a:r>
            <a:r>
              <a:rPr lang="en-CA" dirty="0"/>
              <a:t>10</a:t>
            </a:r>
            <a:r>
              <a:rPr lang="en-CA" baseline="30000" dirty="0"/>
              <a:t>4</a:t>
            </a:r>
            <a:r>
              <a:rPr lang="en-CA" dirty="0"/>
              <a:t> = S/N</a:t>
            </a:r>
          </a:p>
          <a:p>
            <a:pPr eaLnBrk="1" hangingPunct="1"/>
            <a:r>
              <a:rPr lang="en-CA" dirty="0"/>
              <a:t>Determine B: </a:t>
            </a:r>
            <a:r>
              <a:rPr lang="en-US" dirty="0"/>
              <a:t>1.0×10</a:t>
            </a:r>
            <a:r>
              <a:rPr lang="en-US" baseline="30000" dirty="0"/>
              <a:t>8</a:t>
            </a:r>
            <a:r>
              <a:rPr lang="en-US" dirty="0"/>
              <a:t> – 5.0×10</a:t>
            </a:r>
            <a:r>
              <a:rPr lang="en-US" baseline="30000" dirty="0"/>
              <a:t>7 = </a:t>
            </a:r>
            <a:r>
              <a:rPr lang="en-US" dirty="0"/>
              <a:t>5.0 ×</a:t>
            </a:r>
            <a:r>
              <a:rPr lang="en-US" baseline="30000" dirty="0"/>
              <a:t> </a:t>
            </a:r>
            <a:r>
              <a:rPr lang="en-US" dirty="0"/>
              <a:t>10</a:t>
            </a:r>
            <a:r>
              <a:rPr lang="en-US" baseline="30000" dirty="0"/>
              <a:t>7 </a:t>
            </a:r>
            <a:r>
              <a:rPr lang="en-US" dirty="0"/>
              <a:t>b/s</a:t>
            </a:r>
            <a:endParaRPr lang="en-CA" dirty="0"/>
          </a:p>
        </p:txBody>
      </p:sp>
      <p:sp>
        <p:nvSpPr>
          <p:cNvPr id="20485" name="Rectangle 5"/>
          <p:cNvSpPr>
            <a:spLocks noChangeArrowheads="1"/>
          </p:cNvSpPr>
          <p:nvPr/>
        </p:nvSpPr>
        <p:spPr bwMode="auto">
          <a:xfrm>
            <a:off x="3829050" y="3116263"/>
            <a:ext cx="4857750" cy="646112"/>
          </a:xfrm>
          <a:prstGeom prst="rect">
            <a:avLst/>
          </a:prstGeom>
          <a:noFill/>
          <a:ln w="9525">
            <a:noFill/>
            <a:miter lim="800000"/>
            <a:headEnd/>
            <a:tailEnd/>
          </a:ln>
        </p:spPr>
        <p:txBody>
          <a:bodyPr>
            <a:spAutoFit/>
          </a:bodyPr>
          <a:lstStyle/>
          <a:p>
            <a:pPr marL="1714500" lvl="4" indent="-342900">
              <a:spcBef>
                <a:spcPct val="70000"/>
              </a:spcBef>
              <a:buFontTx/>
              <a:buChar char="•"/>
            </a:pPr>
            <a:r>
              <a:rPr lang="en-CA" sz="3600" i="1" dirty="0"/>
              <a:t>C</a:t>
            </a:r>
            <a:r>
              <a:rPr lang="en-CA" sz="3600" dirty="0"/>
              <a:t> = </a:t>
            </a:r>
            <a:r>
              <a:rPr lang="en-CA" sz="3600" i="1" dirty="0"/>
              <a:t>B</a:t>
            </a:r>
            <a:r>
              <a:rPr lang="en-CA" sz="3600" dirty="0"/>
              <a:t> log</a:t>
            </a:r>
            <a:r>
              <a:rPr lang="en-CA" sz="3600" baseline="-25000" dirty="0"/>
              <a:t>2</a:t>
            </a:r>
            <a:r>
              <a:rPr lang="en-CA" sz="3600" dirty="0"/>
              <a:t> </a:t>
            </a:r>
            <a:r>
              <a:rPr lang="en-CA" sz="3600" i="1" dirty="0"/>
              <a:t>S/N</a:t>
            </a:r>
            <a:endParaRPr lang="en-US" sz="3600" i="1"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p>
            <a:fld id="{9BF45913-E430-4F15-97CA-523732F509A3}" type="slidenum">
              <a:rPr lang="en-US" smtClean="0"/>
              <a:pPr/>
              <a:t>83</a:t>
            </a:fld>
            <a:endParaRPr lang="en-US"/>
          </a:p>
        </p:txBody>
      </p:sp>
      <p:sp>
        <p:nvSpPr>
          <p:cNvPr id="22531" name="Rectangle 2"/>
          <p:cNvSpPr>
            <a:spLocks noGrp="1" noChangeArrowheads="1"/>
          </p:cNvSpPr>
          <p:nvPr>
            <p:ph type="title"/>
          </p:nvPr>
        </p:nvSpPr>
        <p:spPr/>
        <p:txBody>
          <a:bodyPr/>
          <a:lstStyle/>
          <a:p>
            <a:pPr eaLnBrk="1" hangingPunct="1"/>
            <a:r>
              <a:rPr lang="en-CA"/>
              <a:t>Question 2</a:t>
            </a:r>
          </a:p>
        </p:txBody>
      </p:sp>
      <p:sp>
        <p:nvSpPr>
          <p:cNvPr id="22532" name="Rectangle 3"/>
          <p:cNvSpPr>
            <a:spLocks noGrp="1" noChangeArrowheads="1"/>
          </p:cNvSpPr>
          <p:nvPr>
            <p:ph type="body" idx="1"/>
          </p:nvPr>
        </p:nvSpPr>
        <p:spPr/>
        <p:txBody>
          <a:bodyPr/>
          <a:lstStyle/>
          <a:p>
            <a:pPr eaLnBrk="1" hangingPunct="1"/>
            <a:r>
              <a:rPr lang="en-CA" dirty="0"/>
              <a:t>We have a channel with a 1 MHz bandwidth.  The ratio S/N is 63.  What is the appropriate bit rate and number of signal levels?</a:t>
            </a:r>
          </a:p>
          <a:p>
            <a:pPr eaLnBrk="1" hangingPunct="1">
              <a:buFontTx/>
              <a:buNone/>
            </a:pPr>
            <a:endParaRPr lang="en-CA"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FF3E7A77-19AC-4A12-9418-7E8250998BB0}" type="slidenum">
              <a:rPr lang="en-US" smtClean="0"/>
              <a:pPr/>
              <a:t>84</a:t>
            </a:fld>
            <a:endParaRPr lang="en-US"/>
          </a:p>
        </p:txBody>
      </p:sp>
      <p:sp>
        <p:nvSpPr>
          <p:cNvPr id="23555" name="Rectangle 2"/>
          <p:cNvSpPr>
            <a:spLocks noGrp="1" noChangeArrowheads="1"/>
          </p:cNvSpPr>
          <p:nvPr>
            <p:ph type="title"/>
          </p:nvPr>
        </p:nvSpPr>
        <p:spPr/>
        <p:txBody>
          <a:bodyPr/>
          <a:lstStyle/>
          <a:p>
            <a:pPr eaLnBrk="1" hangingPunct="1"/>
            <a:r>
              <a:rPr lang="en-CA"/>
              <a:t>Question 2</a:t>
            </a:r>
          </a:p>
        </p:txBody>
      </p:sp>
      <p:sp>
        <p:nvSpPr>
          <p:cNvPr id="23556" name="Rectangle 3"/>
          <p:cNvSpPr>
            <a:spLocks noGrp="1" noChangeArrowheads="1"/>
          </p:cNvSpPr>
          <p:nvPr>
            <p:ph type="body" idx="1"/>
          </p:nvPr>
        </p:nvSpPr>
        <p:spPr/>
        <p:txBody>
          <a:bodyPr/>
          <a:lstStyle/>
          <a:p>
            <a:pPr eaLnBrk="1" hangingPunct="1"/>
            <a:r>
              <a:rPr lang="en-CA" sz="2000" dirty="0"/>
              <a:t>We have a channel with a 1 MHz bandwidth.  The ratio S/N is 63.  What is the appropriate bit rate and number of signal levels?</a:t>
            </a:r>
          </a:p>
          <a:p>
            <a:pPr eaLnBrk="1" hangingPunct="1"/>
            <a:r>
              <a:rPr lang="en-CA" sz="2000" dirty="0"/>
              <a:t>First, use Shannon’s formula to find the upper data rate at 1 signal level:</a:t>
            </a:r>
          </a:p>
          <a:p>
            <a:pPr eaLnBrk="1" hangingPunct="1"/>
            <a:endParaRPr lang="en-CA" sz="2000" dirty="0"/>
          </a:p>
          <a:p>
            <a:pPr eaLnBrk="1" hangingPunct="1"/>
            <a:endParaRPr lang="en-CA" sz="2000" dirty="0"/>
          </a:p>
          <a:p>
            <a:pPr eaLnBrk="1" hangingPunct="1"/>
            <a:endParaRPr lang="en-CA" sz="2000" dirty="0"/>
          </a:p>
          <a:p>
            <a:pPr eaLnBrk="1" hangingPunct="1">
              <a:buFontTx/>
              <a:buNone/>
            </a:pPr>
            <a:endParaRPr lang="en-CA" sz="2000" dirty="0"/>
          </a:p>
        </p:txBody>
      </p:sp>
      <p:sp>
        <p:nvSpPr>
          <p:cNvPr id="23557" name="Rectangle 5"/>
          <p:cNvSpPr>
            <a:spLocks noChangeArrowheads="1"/>
          </p:cNvSpPr>
          <p:nvPr/>
        </p:nvSpPr>
        <p:spPr bwMode="auto">
          <a:xfrm>
            <a:off x="2905125" y="3105150"/>
            <a:ext cx="3333750" cy="647700"/>
          </a:xfrm>
          <a:prstGeom prst="rect">
            <a:avLst/>
          </a:prstGeom>
          <a:noFill/>
          <a:ln w="9525">
            <a:noFill/>
            <a:miter lim="800000"/>
            <a:headEnd/>
            <a:tailEnd/>
          </a:ln>
        </p:spPr>
        <p:txBody>
          <a:bodyPr wrap="none">
            <a:spAutoFit/>
          </a:bodyPr>
          <a:lstStyle/>
          <a:p>
            <a:pPr marL="342900" lvl="1" indent="-342900">
              <a:spcBef>
                <a:spcPct val="70000"/>
              </a:spcBef>
              <a:buFontTx/>
              <a:buChar char="•"/>
            </a:pPr>
            <a:r>
              <a:rPr lang="en-CA" sz="3600" i="1"/>
              <a:t>C</a:t>
            </a:r>
            <a:r>
              <a:rPr lang="en-CA" sz="3600"/>
              <a:t> = </a:t>
            </a:r>
            <a:r>
              <a:rPr lang="en-CA" sz="3600" i="1"/>
              <a:t>B</a:t>
            </a:r>
            <a:r>
              <a:rPr lang="en-CA" sz="3600"/>
              <a:t> log</a:t>
            </a:r>
            <a:r>
              <a:rPr lang="en-CA" sz="3600" baseline="-25000"/>
              <a:t>2</a:t>
            </a:r>
            <a:r>
              <a:rPr lang="en-CA" sz="3600"/>
              <a:t> </a:t>
            </a:r>
            <a:r>
              <a:rPr lang="en-CA" sz="3600" i="1"/>
              <a:t>S/N</a:t>
            </a:r>
            <a:endParaRPr lang="en-US" sz="3600" i="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4EAD3A9D-D68C-4714-8335-B41EF07712AE}" type="slidenum">
              <a:rPr lang="en-US" smtClean="0"/>
              <a:pPr/>
              <a:t>85</a:t>
            </a:fld>
            <a:endParaRPr lang="en-US"/>
          </a:p>
        </p:txBody>
      </p:sp>
      <p:sp>
        <p:nvSpPr>
          <p:cNvPr id="25603" name="Rectangle 2"/>
          <p:cNvSpPr>
            <a:spLocks noGrp="1" noChangeArrowheads="1"/>
          </p:cNvSpPr>
          <p:nvPr>
            <p:ph type="title"/>
          </p:nvPr>
        </p:nvSpPr>
        <p:spPr/>
        <p:txBody>
          <a:bodyPr/>
          <a:lstStyle/>
          <a:p>
            <a:pPr eaLnBrk="1" hangingPunct="1"/>
            <a:r>
              <a:rPr lang="en-CA"/>
              <a:t>Question 2</a:t>
            </a:r>
          </a:p>
        </p:txBody>
      </p:sp>
      <p:sp>
        <p:nvSpPr>
          <p:cNvPr id="25604" name="Rectangle 3"/>
          <p:cNvSpPr>
            <a:spLocks noGrp="1" noChangeArrowheads="1"/>
          </p:cNvSpPr>
          <p:nvPr>
            <p:ph type="body" idx="1"/>
          </p:nvPr>
        </p:nvSpPr>
        <p:spPr/>
        <p:txBody>
          <a:bodyPr/>
          <a:lstStyle/>
          <a:p>
            <a:pPr eaLnBrk="1" hangingPunct="1"/>
            <a:r>
              <a:rPr lang="en-CA" sz="2000" dirty="0"/>
              <a:t>We have a channel with a 1 MHz bandwidth.  The ratio S/N is 63.  What is the appropriate bit rate and number of signal levels?</a:t>
            </a:r>
          </a:p>
          <a:p>
            <a:pPr eaLnBrk="1" hangingPunct="1"/>
            <a:r>
              <a:rPr lang="en-CA" sz="2000" dirty="0"/>
              <a:t>Next, use the Nyquist formula to obtain the number of signal levels L:</a:t>
            </a:r>
          </a:p>
          <a:p>
            <a:pPr lvl="4" eaLnBrk="1" hangingPunct="1">
              <a:buFontTx/>
              <a:buNone/>
            </a:pPr>
            <a:r>
              <a:rPr lang="en-CA" i="1" dirty="0">
                <a:latin typeface="Times New Roman" pitchFamily="18" charset="0"/>
              </a:rPr>
              <a:t>C</a:t>
            </a:r>
            <a:r>
              <a:rPr lang="en-CA" dirty="0">
                <a:latin typeface="Times New Roman" pitchFamily="18" charset="0"/>
              </a:rPr>
              <a:t> = 2</a:t>
            </a:r>
            <a:r>
              <a:rPr lang="en-CA" i="1" dirty="0">
                <a:latin typeface="Times New Roman" pitchFamily="18" charset="0"/>
              </a:rPr>
              <a:t>B</a:t>
            </a:r>
            <a:r>
              <a:rPr lang="en-CA" dirty="0">
                <a:latin typeface="Times New Roman" pitchFamily="18" charset="0"/>
              </a:rPr>
              <a:t> log</a:t>
            </a:r>
            <a:r>
              <a:rPr lang="en-CA" baseline="-25000" dirty="0">
                <a:latin typeface="Times New Roman" pitchFamily="18" charset="0"/>
              </a:rPr>
              <a:t>2</a:t>
            </a:r>
            <a:r>
              <a:rPr lang="en-CA" dirty="0">
                <a:latin typeface="Times New Roman" pitchFamily="18" charset="0"/>
              </a:rPr>
              <a:t> </a:t>
            </a:r>
            <a:r>
              <a:rPr lang="en-CA" i="1" dirty="0">
                <a:latin typeface="Times New Roman" pitchFamily="18" charset="0"/>
              </a:rPr>
              <a:t>L</a:t>
            </a:r>
            <a:endParaRPr lang="en-US" i="1" dirty="0">
              <a:latin typeface="Times New Roman" pitchFamily="18" charset="0"/>
            </a:endParaRPr>
          </a:p>
          <a:p>
            <a:pPr eaLnBrk="1" hangingPunct="1"/>
            <a:endParaRPr lang="en-CA" dirty="0"/>
          </a:p>
          <a:p>
            <a:pPr eaLnBrk="1" hangingPunct="1">
              <a:buFontTx/>
              <a:buNone/>
            </a:pPr>
            <a:endParaRPr lang="en-CA" sz="20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fld id="{BEA137EB-594B-4579-AE49-7F1299F26561}" type="slidenum">
              <a:rPr lang="en-US" smtClean="0"/>
              <a:pPr/>
              <a:t>86</a:t>
            </a:fld>
            <a:endParaRPr lang="en-US"/>
          </a:p>
        </p:txBody>
      </p:sp>
      <p:sp>
        <p:nvSpPr>
          <p:cNvPr id="26627" name="Rectangle 2"/>
          <p:cNvSpPr>
            <a:spLocks noGrp="1" noChangeArrowheads="1"/>
          </p:cNvSpPr>
          <p:nvPr>
            <p:ph type="title"/>
          </p:nvPr>
        </p:nvSpPr>
        <p:spPr/>
        <p:txBody>
          <a:bodyPr/>
          <a:lstStyle/>
          <a:p>
            <a:pPr eaLnBrk="1" hangingPunct="1"/>
            <a:r>
              <a:rPr lang="en-CA"/>
              <a:t>Question 2</a:t>
            </a:r>
          </a:p>
        </p:txBody>
      </p:sp>
      <p:sp>
        <p:nvSpPr>
          <p:cNvPr id="26628" name="Rectangle 3"/>
          <p:cNvSpPr>
            <a:spLocks noGrp="1" noChangeArrowheads="1"/>
          </p:cNvSpPr>
          <p:nvPr>
            <p:ph type="body" idx="1"/>
          </p:nvPr>
        </p:nvSpPr>
        <p:spPr/>
        <p:txBody>
          <a:bodyPr/>
          <a:lstStyle/>
          <a:p>
            <a:pPr eaLnBrk="1" hangingPunct="1"/>
            <a:r>
              <a:rPr lang="en-CA" sz="2000" dirty="0"/>
              <a:t>We have a channel with a 1 MHz bandwidth.  The ratio S/N is 63.  What is the appropriate bit rate and number of signal levels?</a:t>
            </a:r>
          </a:p>
          <a:p>
            <a:pPr eaLnBrk="1" hangingPunct="1"/>
            <a:r>
              <a:rPr lang="en-CA" sz="2000" dirty="0"/>
              <a:t>Next, use the Nyquist formula to obtain the number of signal levels L:</a:t>
            </a:r>
          </a:p>
          <a:p>
            <a:pPr lvl="4" eaLnBrk="1" hangingPunct="1">
              <a:buFontTx/>
              <a:buNone/>
            </a:pPr>
            <a:r>
              <a:rPr lang="en-CA" i="1" dirty="0">
                <a:latin typeface="Times New Roman" pitchFamily="18" charset="0"/>
              </a:rPr>
              <a:t>C</a:t>
            </a:r>
            <a:r>
              <a:rPr lang="en-CA" dirty="0">
                <a:latin typeface="Times New Roman" pitchFamily="18" charset="0"/>
              </a:rPr>
              <a:t> = 2</a:t>
            </a:r>
            <a:r>
              <a:rPr lang="en-CA" i="1" dirty="0">
                <a:latin typeface="Times New Roman" pitchFamily="18" charset="0"/>
              </a:rPr>
              <a:t>B</a:t>
            </a:r>
            <a:r>
              <a:rPr lang="en-CA" dirty="0">
                <a:latin typeface="Times New Roman" pitchFamily="18" charset="0"/>
              </a:rPr>
              <a:t> log</a:t>
            </a:r>
            <a:r>
              <a:rPr lang="en-CA" baseline="-25000" dirty="0">
                <a:latin typeface="Times New Roman" pitchFamily="18" charset="0"/>
              </a:rPr>
              <a:t>2</a:t>
            </a:r>
            <a:r>
              <a:rPr lang="en-CA" dirty="0">
                <a:latin typeface="Times New Roman" pitchFamily="18" charset="0"/>
              </a:rPr>
              <a:t> </a:t>
            </a:r>
            <a:r>
              <a:rPr lang="en-CA" i="1" dirty="0">
                <a:latin typeface="Times New Roman" pitchFamily="18" charset="0"/>
              </a:rPr>
              <a:t>L</a:t>
            </a:r>
            <a:endParaRPr lang="en-US" i="1" dirty="0">
              <a:latin typeface="Times New Roman" pitchFamily="18" charset="0"/>
            </a:endParaRPr>
          </a:p>
          <a:p>
            <a:pPr eaLnBrk="1" hangingPunct="1"/>
            <a:r>
              <a:rPr lang="en-CA" sz="2000" dirty="0"/>
              <a:t>6 </a:t>
            </a:r>
            <a:r>
              <a:rPr lang="en-US" sz="2000" dirty="0"/>
              <a:t>× </a:t>
            </a:r>
            <a:r>
              <a:rPr lang="en-CA" sz="2000" dirty="0"/>
              <a:t>10</a:t>
            </a:r>
            <a:r>
              <a:rPr lang="en-CA" sz="2000" baseline="30000" dirty="0"/>
              <a:t>6</a:t>
            </a:r>
            <a:r>
              <a:rPr lang="en-CA" sz="2000" dirty="0"/>
              <a:t> = 2 </a:t>
            </a:r>
            <a:r>
              <a:rPr lang="en-US" sz="2000" dirty="0"/>
              <a:t>× </a:t>
            </a:r>
            <a:r>
              <a:rPr lang="en-CA" sz="2000" dirty="0"/>
              <a:t>1 </a:t>
            </a:r>
            <a:r>
              <a:rPr lang="en-US" sz="2000" dirty="0"/>
              <a:t>× </a:t>
            </a:r>
            <a:r>
              <a:rPr lang="en-CA" sz="2000" dirty="0"/>
              <a:t>10</a:t>
            </a:r>
            <a:r>
              <a:rPr lang="en-CA" sz="2000" baseline="30000" dirty="0"/>
              <a:t>6 </a:t>
            </a:r>
            <a:r>
              <a:rPr lang="en-CA" sz="2000" dirty="0"/>
              <a:t>log</a:t>
            </a:r>
            <a:r>
              <a:rPr lang="en-CA" sz="2000" baseline="-25000" dirty="0"/>
              <a:t>2</a:t>
            </a:r>
            <a:r>
              <a:rPr lang="en-CA" sz="2000" dirty="0"/>
              <a:t>(L)</a:t>
            </a:r>
          </a:p>
          <a:p>
            <a:pPr eaLnBrk="1" hangingPunct="1"/>
            <a:r>
              <a:rPr lang="en-CA" sz="2000" dirty="0"/>
              <a:t>3 = log</a:t>
            </a:r>
            <a:r>
              <a:rPr lang="en-CA" sz="2000" baseline="-25000" dirty="0"/>
              <a:t>2</a:t>
            </a:r>
            <a:r>
              <a:rPr lang="en-CA" sz="2000" dirty="0"/>
              <a:t>(L)</a:t>
            </a:r>
          </a:p>
          <a:p>
            <a:pPr eaLnBrk="1" hangingPunct="1"/>
            <a:r>
              <a:rPr lang="en-CA" sz="2000" dirty="0"/>
              <a:t>8 = L</a:t>
            </a:r>
          </a:p>
          <a:p>
            <a:pPr eaLnBrk="1" hangingPunct="1"/>
            <a:r>
              <a:rPr lang="en-CA" sz="2000" dirty="0"/>
              <a:t>Therefore, 8 signal levels can be used to send bits at 6 </a:t>
            </a:r>
            <a:r>
              <a:rPr lang="en-US" sz="2000" dirty="0"/>
              <a:t>× </a:t>
            </a:r>
            <a:r>
              <a:rPr lang="en-CA" sz="2000" dirty="0"/>
              <a:t>10</a:t>
            </a:r>
            <a:r>
              <a:rPr lang="en-CA" sz="2000" baseline="30000" dirty="0"/>
              <a:t>6</a:t>
            </a:r>
            <a:r>
              <a:rPr lang="en-CA" sz="2000" dirty="0"/>
              <a:t> b/s over this channel.</a:t>
            </a:r>
          </a:p>
          <a:p>
            <a:pPr eaLnBrk="1" hangingPunct="1"/>
            <a:endParaRPr lang="en-CA" sz="2000" dirty="0"/>
          </a:p>
          <a:p>
            <a:pPr eaLnBrk="1" hangingPunct="1">
              <a:buFontTx/>
              <a:buNone/>
            </a:pPr>
            <a:endParaRPr lang="en-CA" sz="20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561B2691-9DAA-43F8-81E5-8CC696A1D497}" type="slidenum">
              <a:rPr lang="en-US" smtClean="0"/>
              <a:pPr/>
              <a:t>87</a:t>
            </a:fld>
            <a:endParaRPr lang="en-US"/>
          </a:p>
        </p:txBody>
      </p:sp>
      <p:sp>
        <p:nvSpPr>
          <p:cNvPr id="27651" name="Rectangle 2"/>
          <p:cNvSpPr>
            <a:spLocks noGrp="1" noChangeArrowheads="1"/>
          </p:cNvSpPr>
          <p:nvPr>
            <p:ph type="title"/>
          </p:nvPr>
        </p:nvSpPr>
        <p:spPr/>
        <p:txBody>
          <a:bodyPr/>
          <a:lstStyle/>
          <a:p>
            <a:pPr eaLnBrk="1" hangingPunct="1"/>
            <a:r>
              <a:rPr lang="en-CA"/>
              <a:t>Question 3</a:t>
            </a:r>
          </a:p>
        </p:txBody>
      </p:sp>
      <p:sp>
        <p:nvSpPr>
          <p:cNvPr id="27652" name="Rectangle 3"/>
          <p:cNvSpPr>
            <a:spLocks noGrp="1" noChangeArrowheads="1"/>
          </p:cNvSpPr>
          <p:nvPr>
            <p:ph type="body" idx="1"/>
          </p:nvPr>
        </p:nvSpPr>
        <p:spPr/>
        <p:txBody>
          <a:bodyPr/>
          <a:lstStyle/>
          <a:p>
            <a:pPr eaLnBrk="1" hangingPunct="1"/>
            <a:r>
              <a:rPr lang="en-CA" dirty="0"/>
              <a:t>Suppose that an FM radio station is allocated 200 KHz of bandwidth, and wants to digitally broadcast stereo CD music which means that 16 bits need to be sent at a sample rate of 44,100 samples per second for each of 2 sound channels.  How many signal levels are needed?</a:t>
            </a:r>
          </a:p>
          <a:p>
            <a:pPr eaLnBrk="1" hangingPunct="1"/>
            <a:r>
              <a:rPr lang="en-CA" i="1" dirty="0">
                <a:latin typeface="Times New Roman" pitchFamily="18" charset="0"/>
              </a:rPr>
              <a:t>C</a:t>
            </a:r>
            <a:r>
              <a:rPr lang="en-CA" dirty="0">
                <a:latin typeface="Times New Roman" pitchFamily="18" charset="0"/>
              </a:rPr>
              <a:t> = 2</a:t>
            </a:r>
            <a:r>
              <a:rPr lang="en-CA" i="1" dirty="0">
                <a:latin typeface="Times New Roman" pitchFamily="18" charset="0"/>
              </a:rPr>
              <a:t>B</a:t>
            </a:r>
            <a:r>
              <a:rPr lang="en-CA" dirty="0">
                <a:latin typeface="Times New Roman" pitchFamily="18" charset="0"/>
              </a:rPr>
              <a:t> log</a:t>
            </a:r>
            <a:r>
              <a:rPr lang="en-CA" baseline="-25000" dirty="0">
                <a:latin typeface="Times New Roman" pitchFamily="18" charset="0"/>
              </a:rPr>
              <a:t>2</a:t>
            </a:r>
            <a:r>
              <a:rPr lang="en-CA" dirty="0">
                <a:latin typeface="Times New Roman" pitchFamily="18" charset="0"/>
              </a:rPr>
              <a:t> </a:t>
            </a:r>
            <a:r>
              <a:rPr lang="en-CA" i="1" dirty="0">
                <a:latin typeface="Times New Roman" pitchFamily="18" charset="0"/>
              </a:rPr>
              <a:t>L</a:t>
            </a:r>
          </a:p>
          <a:p>
            <a:pPr eaLnBrk="1" hangingPunct="1"/>
            <a:r>
              <a:rPr lang="en-CA" i="1" dirty="0">
                <a:latin typeface="Times New Roman" pitchFamily="18" charset="0"/>
              </a:rPr>
              <a:t>44100x16x2 = 2Blog</a:t>
            </a:r>
            <a:r>
              <a:rPr lang="en-CA" i="1" baseline="-25000" dirty="0">
                <a:latin typeface="Times New Roman" pitchFamily="18" charset="0"/>
              </a:rPr>
              <a:t>2</a:t>
            </a:r>
            <a:r>
              <a:rPr lang="en-CA" i="1" dirty="0">
                <a:latin typeface="Times New Roman" pitchFamily="18" charset="0"/>
              </a:rPr>
              <a:t>L</a:t>
            </a:r>
          </a:p>
          <a:p>
            <a:pPr eaLnBrk="1" hangingPunct="1">
              <a:buFontTx/>
              <a:buNone/>
            </a:pPr>
            <a:endParaRPr lang="en-CA" dirty="0"/>
          </a:p>
          <a:p>
            <a:pPr eaLnBrk="1" hangingPunct="1"/>
            <a:endParaRPr lang="en-CA"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0"/>
          </p:nvPr>
        </p:nvSpPr>
        <p:spPr/>
        <p:txBody>
          <a:bodyPr/>
          <a:lstStyle/>
          <a:p>
            <a:r>
              <a:rPr lang="en-US"/>
              <a:t>3.</a:t>
            </a:r>
            <a:fld id="{43720D21-5BF8-414B-9DE1-4598C2FCE74D}" type="slidenum">
              <a:rPr lang="en-US"/>
              <a:pPr/>
              <a:t>88</a:t>
            </a:fld>
            <a:endParaRPr lang="en-US"/>
          </a:p>
        </p:txBody>
      </p:sp>
      <p:sp>
        <p:nvSpPr>
          <p:cNvPr id="80281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i="0" baseline="0">
              <a:effectLst>
                <a:outerShdw blurRad="38100" dist="38100" dir="2700000" algn="tl">
                  <a:srgbClr val="FFFFFF"/>
                </a:outerShdw>
              </a:effectLst>
            </a:endParaRPr>
          </a:p>
        </p:txBody>
      </p:sp>
      <p:sp>
        <p:nvSpPr>
          <p:cNvPr id="802819" name="Text Box 3"/>
          <p:cNvSpPr txBox="1">
            <a:spLocks noChangeArrowheads="1"/>
          </p:cNvSpPr>
          <p:nvPr/>
        </p:nvSpPr>
        <p:spPr bwMode="auto">
          <a:xfrm>
            <a:off x="228600" y="76200"/>
            <a:ext cx="4983163" cy="579438"/>
          </a:xfrm>
          <a:prstGeom prst="rect">
            <a:avLst/>
          </a:prstGeom>
          <a:noFill/>
          <a:ln w="9525">
            <a:noFill/>
            <a:miter lim="800000"/>
            <a:headEnd/>
            <a:tailEnd/>
          </a:ln>
          <a:effectLst/>
        </p:spPr>
        <p:txBody>
          <a:bodyPr wrap="none">
            <a:spAutoFit/>
          </a:bodyPr>
          <a:lstStyle/>
          <a:p>
            <a:r>
              <a:rPr lang="en-US" sz="3200" i="0" baseline="0" dirty="0">
                <a:effectLst>
                  <a:outerShdw blurRad="38100" dist="38100" dir="2700000" algn="tl">
                    <a:srgbClr val="C0C0C0"/>
                  </a:outerShdw>
                </a:effectLst>
                <a:latin typeface="Times" pitchFamily="1" charset="0"/>
              </a:rPr>
              <a:t>3-5   DATA RATE LIMITS</a:t>
            </a:r>
          </a:p>
        </p:txBody>
      </p:sp>
      <p:sp>
        <p:nvSpPr>
          <p:cNvPr id="80282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i="0" baseline="0"/>
          </a:p>
        </p:txBody>
      </p:sp>
      <p:sp>
        <p:nvSpPr>
          <p:cNvPr id="802821" name="Rectangle 5"/>
          <p:cNvSpPr>
            <a:spLocks noChangeArrowheads="1"/>
          </p:cNvSpPr>
          <p:nvPr/>
        </p:nvSpPr>
        <p:spPr bwMode="auto">
          <a:xfrm>
            <a:off x="76200" y="1003300"/>
            <a:ext cx="8610600" cy="2654300"/>
          </a:xfrm>
          <a:prstGeom prst="rect">
            <a:avLst/>
          </a:prstGeom>
          <a:noFill/>
          <a:ln w="9525">
            <a:noFill/>
            <a:miter lim="800000"/>
            <a:headEnd/>
            <a:tailEnd/>
          </a:ln>
          <a:effectLst/>
        </p:spPr>
        <p:txBody>
          <a:bodyPr anchor="ctr">
            <a:spAutoFit/>
          </a:bodyPr>
          <a:lstStyle/>
          <a:p>
            <a:pPr algn="just" eaLnBrk="1" hangingPunct="1"/>
            <a:r>
              <a:rPr lang="en-US" baseline="0" dirty="0">
                <a:effectLst>
                  <a:outerShdw blurRad="38100" dist="38100" dir="2700000" algn="tl">
                    <a:srgbClr val="C0C0C0"/>
                  </a:outerShdw>
                </a:effectLst>
              </a:rPr>
              <a:t>A very important consideration in data communications is how fast we can send data, in bits per second, over a channel. Data rate depends on three factors:</a:t>
            </a:r>
          </a:p>
          <a:p>
            <a:pPr algn="just" eaLnBrk="1" hangingPunct="1"/>
            <a:r>
              <a:rPr lang="en-US" baseline="0" dirty="0">
                <a:solidFill>
                  <a:schemeClr val="hlink"/>
                </a:solidFill>
                <a:effectLst>
                  <a:outerShdw blurRad="38100" dist="38100" dir="2700000" algn="tl">
                    <a:srgbClr val="C0C0C0"/>
                  </a:outerShdw>
                </a:effectLst>
              </a:rPr>
              <a:t>   1.</a:t>
            </a:r>
            <a:r>
              <a:rPr lang="en-US" baseline="0" dirty="0">
                <a:effectLst>
                  <a:outerShdw blurRad="38100" dist="38100" dir="2700000" algn="tl">
                    <a:srgbClr val="C0C0C0"/>
                  </a:outerShdw>
                </a:effectLst>
              </a:rPr>
              <a:t> The bandwidth available  B</a:t>
            </a:r>
          </a:p>
          <a:p>
            <a:pPr algn="just" eaLnBrk="1" hangingPunct="1"/>
            <a:r>
              <a:rPr lang="en-US" baseline="0" dirty="0">
                <a:solidFill>
                  <a:schemeClr val="hlink"/>
                </a:solidFill>
                <a:effectLst>
                  <a:outerShdw blurRad="38100" dist="38100" dir="2700000" algn="tl">
                    <a:srgbClr val="C0C0C0"/>
                  </a:outerShdw>
                </a:effectLst>
              </a:rPr>
              <a:t>   2.</a:t>
            </a:r>
            <a:r>
              <a:rPr lang="en-US" baseline="0" dirty="0">
                <a:effectLst>
                  <a:outerShdw blurRad="38100" dist="38100" dir="2700000" algn="tl">
                    <a:srgbClr val="C0C0C0"/>
                  </a:outerShdw>
                </a:effectLst>
              </a:rPr>
              <a:t> The level of the signals we use  M </a:t>
            </a:r>
          </a:p>
          <a:p>
            <a:pPr algn="just" eaLnBrk="1" hangingPunct="1"/>
            <a:r>
              <a:rPr lang="en-US" baseline="0" dirty="0">
                <a:solidFill>
                  <a:schemeClr val="hlink"/>
                </a:solidFill>
                <a:effectLst>
                  <a:outerShdw blurRad="38100" dist="38100" dir="2700000" algn="tl">
                    <a:srgbClr val="C0C0C0"/>
                  </a:outerShdw>
                </a:effectLst>
              </a:rPr>
              <a:t>   3</a:t>
            </a:r>
            <a:r>
              <a:rPr lang="en-US" baseline="0" dirty="0">
                <a:effectLst>
                  <a:outerShdw blurRad="38100" dist="38100" dir="2700000" algn="tl">
                    <a:srgbClr val="C0C0C0"/>
                  </a:outerShdw>
                </a:effectLst>
              </a:rPr>
              <a:t>. The quality of the channel (the level of noise)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a:t>
            </a:r>
            <a:fld id="{2204EDD6-D3C4-41BF-B465-391B0FC04AF3}" type="slidenum">
              <a:rPr lang="en-US"/>
              <a:pPr/>
              <a:t>89</a:t>
            </a:fld>
            <a:endParaRPr lang="en-US"/>
          </a:p>
        </p:txBody>
      </p:sp>
      <p:sp>
        <p:nvSpPr>
          <p:cNvPr id="7383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383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383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383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383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383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383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738313" name="Line 9"/>
          <p:cNvSpPr>
            <a:spLocks noChangeShapeType="1"/>
          </p:cNvSpPr>
          <p:nvPr/>
        </p:nvSpPr>
        <p:spPr bwMode="auto">
          <a:xfrm>
            <a:off x="457200" y="2971800"/>
            <a:ext cx="8153400" cy="0"/>
          </a:xfrm>
          <a:prstGeom prst="line">
            <a:avLst/>
          </a:prstGeom>
          <a:noFill/>
          <a:ln w="76200">
            <a:solidFill>
              <a:srgbClr val="009900"/>
            </a:solidFill>
            <a:round/>
            <a:headEnd/>
            <a:tailEnd/>
          </a:ln>
          <a:effectLst/>
        </p:spPr>
        <p:txBody>
          <a:bodyPr/>
          <a:lstStyle/>
          <a:p>
            <a:endParaRPr lang="en-US"/>
          </a:p>
        </p:txBody>
      </p:sp>
      <p:sp>
        <p:nvSpPr>
          <p:cNvPr id="738314" name="Line 10"/>
          <p:cNvSpPr>
            <a:spLocks noChangeShapeType="1"/>
          </p:cNvSpPr>
          <p:nvPr/>
        </p:nvSpPr>
        <p:spPr bwMode="auto">
          <a:xfrm>
            <a:off x="458788" y="4267200"/>
            <a:ext cx="8153400" cy="0"/>
          </a:xfrm>
          <a:prstGeom prst="line">
            <a:avLst/>
          </a:prstGeom>
          <a:noFill/>
          <a:ln w="76200">
            <a:solidFill>
              <a:srgbClr val="009900"/>
            </a:solidFill>
            <a:round/>
            <a:headEnd/>
            <a:tailEnd/>
          </a:ln>
          <a:effectLst/>
        </p:spPr>
        <p:txBody>
          <a:bodyPr/>
          <a:lstStyle/>
          <a:p>
            <a:endParaRPr lang="en-US"/>
          </a:p>
        </p:txBody>
      </p:sp>
      <p:sp>
        <p:nvSpPr>
          <p:cNvPr id="738315" name="Rectangle 11"/>
          <p:cNvSpPr>
            <a:spLocks noChangeArrowheads="1"/>
          </p:cNvSpPr>
          <p:nvPr/>
        </p:nvSpPr>
        <p:spPr bwMode="auto">
          <a:xfrm>
            <a:off x="495300" y="3063875"/>
            <a:ext cx="8077200" cy="2041525"/>
          </a:xfrm>
          <a:prstGeom prst="rect">
            <a:avLst/>
          </a:prstGeom>
          <a:solidFill>
            <a:srgbClr val="99FF33"/>
          </a:solidFill>
          <a:ln w="76200" algn="ctr">
            <a:noFill/>
            <a:miter lim="800000"/>
            <a:headEnd/>
            <a:tailEnd/>
          </a:ln>
          <a:effectLst/>
        </p:spPr>
        <p:txBody>
          <a:bodyPr>
            <a:spAutoFit/>
          </a:bodyPr>
          <a:lstStyle/>
          <a:p>
            <a:pPr algn="ctr"/>
            <a:r>
              <a:rPr lang="en-US" sz="3200" i="0" baseline="0">
                <a:latin typeface="Arial" pitchFamily="34" charset="0"/>
              </a:rPr>
              <a:t>Increasing the levels of a signal increases the probability of an error occurring, in other words it reduces the reliability of the system. Why??</a:t>
            </a:r>
          </a:p>
        </p:txBody>
      </p:sp>
      <p:grpSp>
        <p:nvGrpSpPr>
          <p:cNvPr id="738316" name="Group 12"/>
          <p:cNvGrpSpPr>
            <a:grpSpLocks/>
          </p:cNvGrpSpPr>
          <p:nvPr/>
        </p:nvGrpSpPr>
        <p:grpSpPr bwMode="auto">
          <a:xfrm>
            <a:off x="457200" y="2286000"/>
            <a:ext cx="1143000" cy="566738"/>
            <a:chOff x="1200" y="1248"/>
            <a:chExt cx="720" cy="357"/>
          </a:xfrm>
        </p:grpSpPr>
        <p:pic>
          <p:nvPicPr>
            <p:cNvPr id="73831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73831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B0F672DD-540A-4C4F-9A9E-66EE32064DE6}" type="slidenum">
              <a:rPr lang="en-US" altLang="en-US"/>
              <a:pPr/>
              <a:t>9</a:t>
            </a:fld>
            <a:endParaRPr lang="en-US" altLang="en-US"/>
          </a:p>
        </p:txBody>
      </p:sp>
      <p:sp>
        <p:nvSpPr>
          <p:cNvPr id="101378" name="Rectangle 2"/>
          <p:cNvSpPr>
            <a:spLocks noGrp="1" noChangeArrowheads="1"/>
          </p:cNvSpPr>
          <p:nvPr>
            <p:ph type="title"/>
          </p:nvPr>
        </p:nvSpPr>
        <p:spPr/>
        <p:txBody>
          <a:bodyPr/>
          <a:lstStyle/>
          <a:p>
            <a:r>
              <a:rPr lang="en-US" dirty="0"/>
              <a:t>Transmission  Direction </a:t>
            </a:r>
          </a:p>
        </p:txBody>
      </p:sp>
      <p:pic>
        <p:nvPicPr>
          <p:cNvPr id="101380" name="Picture 4"/>
          <p:cNvPicPr>
            <a:picLocks noChangeAspect="1" noChangeArrowheads="1"/>
          </p:cNvPicPr>
          <p:nvPr/>
        </p:nvPicPr>
        <p:blipFill>
          <a:blip r:embed="rId3" cstate="print"/>
          <a:srcRect/>
          <a:stretch>
            <a:fillRect/>
          </a:stretch>
        </p:blipFill>
        <p:spPr bwMode="auto">
          <a:xfrm>
            <a:off x="1524000" y="1712913"/>
            <a:ext cx="3749675" cy="1390650"/>
          </a:xfrm>
          <a:prstGeom prst="rect">
            <a:avLst/>
          </a:prstGeom>
          <a:noFill/>
          <a:ln w="9525">
            <a:noFill/>
            <a:miter lim="800000"/>
            <a:headEnd/>
            <a:tailEnd/>
          </a:ln>
          <a:effectLst/>
        </p:spPr>
      </p:pic>
      <p:pic>
        <p:nvPicPr>
          <p:cNvPr id="101381" name="Picture 5"/>
          <p:cNvPicPr>
            <a:picLocks noChangeAspect="1" noChangeArrowheads="1"/>
          </p:cNvPicPr>
          <p:nvPr/>
        </p:nvPicPr>
        <p:blipFill>
          <a:blip r:embed="rId4" cstate="print"/>
          <a:srcRect/>
          <a:stretch>
            <a:fillRect/>
          </a:stretch>
        </p:blipFill>
        <p:spPr bwMode="auto">
          <a:xfrm>
            <a:off x="990600" y="3389313"/>
            <a:ext cx="5180013" cy="1014412"/>
          </a:xfrm>
          <a:prstGeom prst="rect">
            <a:avLst/>
          </a:prstGeom>
          <a:noFill/>
          <a:ln w="9525">
            <a:noFill/>
            <a:miter lim="800000"/>
            <a:headEnd/>
            <a:tailEnd/>
          </a:ln>
          <a:effectLst/>
        </p:spPr>
      </p:pic>
      <p:sp>
        <p:nvSpPr>
          <p:cNvPr id="101382" name="Text Box 6"/>
          <p:cNvSpPr txBox="1">
            <a:spLocks noChangeArrowheads="1"/>
          </p:cNvSpPr>
          <p:nvPr/>
        </p:nvSpPr>
        <p:spPr bwMode="auto">
          <a:xfrm>
            <a:off x="6324600" y="2093913"/>
            <a:ext cx="1447800" cy="457200"/>
          </a:xfrm>
          <a:prstGeom prst="rect">
            <a:avLst/>
          </a:prstGeom>
          <a:noFill/>
          <a:ln w="9525">
            <a:noFill/>
            <a:miter lim="800000"/>
            <a:headEnd/>
            <a:tailEnd/>
          </a:ln>
          <a:effectLst/>
        </p:spPr>
        <p:txBody>
          <a:bodyPr>
            <a:spAutoFit/>
          </a:bodyPr>
          <a:lstStyle/>
          <a:p>
            <a:pPr>
              <a:spcBef>
                <a:spcPct val="50000"/>
              </a:spcBef>
            </a:pPr>
            <a:r>
              <a:rPr lang="en-US" sz="2400"/>
              <a:t>Simplex</a:t>
            </a:r>
            <a:endParaRPr lang="en-GB" sz="2400"/>
          </a:p>
        </p:txBody>
      </p:sp>
      <p:sp>
        <p:nvSpPr>
          <p:cNvPr id="101383" name="Text Box 7"/>
          <p:cNvSpPr txBox="1">
            <a:spLocks noChangeArrowheads="1"/>
          </p:cNvSpPr>
          <p:nvPr/>
        </p:nvSpPr>
        <p:spPr bwMode="auto">
          <a:xfrm>
            <a:off x="6400800" y="3541713"/>
            <a:ext cx="2057400" cy="457200"/>
          </a:xfrm>
          <a:prstGeom prst="rect">
            <a:avLst/>
          </a:prstGeom>
          <a:noFill/>
          <a:ln w="9525">
            <a:noFill/>
            <a:miter lim="800000"/>
            <a:headEnd/>
            <a:tailEnd/>
          </a:ln>
          <a:effectLst/>
        </p:spPr>
        <p:txBody>
          <a:bodyPr>
            <a:spAutoFit/>
          </a:bodyPr>
          <a:lstStyle/>
          <a:p>
            <a:pPr>
              <a:spcBef>
                <a:spcPct val="50000"/>
              </a:spcBef>
            </a:pPr>
            <a:r>
              <a:rPr lang="en-US" sz="2400"/>
              <a:t>Half Duplex</a:t>
            </a:r>
            <a:endParaRPr lang="en-GB" sz="2400"/>
          </a:p>
        </p:txBody>
      </p:sp>
      <p:pic>
        <p:nvPicPr>
          <p:cNvPr id="101384" name="Picture 8"/>
          <p:cNvPicPr>
            <a:picLocks noChangeAspect="1" noChangeArrowheads="1"/>
          </p:cNvPicPr>
          <p:nvPr/>
        </p:nvPicPr>
        <p:blipFill>
          <a:blip r:embed="rId5" cstate="print"/>
          <a:srcRect/>
          <a:stretch>
            <a:fillRect/>
          </a:stretch>
        </p:blipFill>
        <p:spPr bwMode="auto">
          <a:xfrm>
            <a:off x="914400" y="4913313"/>
            <a:ext cx="5256213" cy="1030287"/>
          </a:xfrm>
          <a:prstGeom prst="rect">
            <a:avLst/>
          </a:prstGeom>
          <a:noFill/>
          <a:ln w="9525">
            <a:noFill/>
            <a:miter lim="800000"/>
            <a:headEnd/>
            <a:tailEnd/>
          </a:ln>
          <a:effectLst/>
        </p:spPr>
      </p:pic>
      <p:sp>
        <p:nvSpPr>
          <p:cNvPr id="101385" name="Text Box 9"/>
          <p:cNvSpPr txBox="1">
            <a:spLocks noChangeArrowheads="1"/>
          </p:cNvSpPr>
          <p:nvPr/>
        </p:nvSpPr>
        <p:spPr bwMode="auto">
          <a:xfrm>
            <a:off x="6477000" y="5065713"/>
            <a:ext cx="2057400" cy="457200"/>
          </a:xfrm>
          <a:prstGeom prst="rect">
            <a:avLst/>
          </a:prstGeom>
          <a:noFill/>
          <a:ln w="9525">
            <a:noFill/>
            <a:miter lim="800000"/>
            <a:headEnd/>
            <a:tailEnd/>
          </a:ln>
          <a:effectLst/>
        </p:spPr>
        <p:txBody>
          <a:bodyPr>
            <a:spAutoFit/>
          </a:bodyPr>
          <a:lstStyle/>
          <a:p>
            <a:pPr>
              <a:spcBef>
                <a:spcPct val="50000"/>
              </a:spcBef>
            </a:pPr>
            <a:r>
              <a:rPr lang="en-US" sz="2400"/>
              <a:t>Full Duplex</a:t>
            </a:r>
            <a:endParaRPr lang="en-GB" sz="2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3.</a:t>
            </a:r>
            <a:fld id="{B62F027E-6C41-4FD2-8B96-9CD544E06D61}" type="slidenum">
              <a:rPr lang="en-US"/>
              <a:pPr/>
              <a:t>90</a:t>
            </a:fld>
            <a:endParaRPr lang="en-US"/>
          </a:p>
        </p:txBody>
      </p:sp>
      <p:sp>
        <p:nvSpPr>
          <p:cNvPr id="1007618"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Capacity of a System</a:t>
            </a:r>
          </a:p>
        </p:txBody>
      </p:sp>
      <p:sp>
        <p:nvSpPr>
          <p:cNvPr id="1007619" name="Rectangle 3"/>
          <p:cNvSpPr>
            <a:spLocks noGrp="1" noChangeArrowheads="1"/>
          </p:cNvSpPr>
          <p:nvPr>
            <p:ph type="body" idx="1"/>
          </p:nvPr>
        </p:nvSpPr>
        <p:spPr bwMode="auto">
          <a:xfrm>
            <a:off x="609600" y="1600200"/>
            <a:ext cx="7772400" cy="41148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dirty="0"/>
              <a:t>The bit rate of a system increases with an increase in the number of signal levels we use to denote a symbol.</a:t>
            </a:r>
          </a:p>
          <a:p>
            <a:pPr>
              <a:lnSpc>
                <a:spcPct val="90000"/>
              </a:lnSpc>
            </a:pPr>
            <a:r>
              <a:rPr lang="en-US" sz="2800" dirty="0"/>
              <a:t>A symbol can consist of a single bit or “n” bits.</a:t>
            </a:r>
          </a:p>
          <a:p>
            <a:pPr>
              <a:lnSpc>
                <a:spcPct val="90000"/>
              </a:lnSpc>
            </a:pPr>
            <a:r>
              <a:rPr lang="en-US" sz="2800" dirty="0"/>
              <a:t>The number of signal levels  M = 2</a:t>
            </a:r>
            <a:r>
              <a:rPr lang="en-US" sz="2800" baseline="30000" dirty="0"/>
              <a:t>n</a:t>
            </a:r>
            <a:r>
              <a:rPr lang="en-US" sz="2800" dirty="0"/>
              <a:t>.</a:t>
            </a:r>
          </a:p>
          <a:p>
            <a:pPr>
              <a:lnSpc>
                <a:spcPct val="90000"/>
              </a:lnSpc>
            </a:pPr>
            <a:r>
              <a:rPr lang="en-US" sz="2800" dirty="0"/>
              <a:t>As the number of levels goes up, the spacing between level decreases -&gt; increasing the probability of an error occurring in the presence of transmission impairments.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3.</a:t>
            </a:r>
            <a:fld id="{BDD9341E-7959-4FBB-8F9D-92AB9DA15708}" type="slidenum">
              <a:rPr lang="en-US"/>
              <a:pPr/>
              <a:t>91</a:t>
            </a:fld>
            <a:endParaRPr lang="en-US"/>
          </a:p>
        </p:txBody>
      </p:sp>
      <p:sp>
        <p:nvSpPr>
          <p:cNvPr id="1008642"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Nyquist Theorem</a:t>
            </a:r>
          </a:p>
        </p:txBody>
      </p:sp>
      <p:sp>
        <p:nvSpPr>
          <p:cNvPr id="1008643" name="Rectangle 3"/>
          <p:cNvSpPr>
            <a:spLocks noGrp="1" noChangeArrowheads="1"/>
          </p:cNvSpPr>
          <p:nvPr>
            <p:ph type="body" idx="1"/>
          </p:nvPr>
        </p:nvSpPr>
        <p:spPr bwMode="auto">
          <a:xfrm>
            <a:off x="685800" y="1600200"/>
            <a:ext cx="7772400" cy="480060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sz="2800"/>
              <a:t>Nyquist gives the upper bound for the bit rate of a transmission system by calculating the bit rate directly from the number of bits in a symbol (or signal levels) and the bandwidth of the system (assuming 2 symbols/per cycle and first harmonic).</a:t>
            </a:r>
          </a:p>
          <a:p>
            <a:pPr>
              <a:lnSpc>
                <a:spcPct val="90000"/>
              </a:lnSpc>
            </a:pPr>
            <a:r>
              <a:rPr lang="en-US" sz="2800"/>
              <a:t>Nyquist theorem states that for a </a:t>
            </a:r>
            <a:r>
              <a:rPr lang="en-US" sz="2800">
                <a:solidFill>
                  <a:schemeClr val="hlink"/>
                </a:solidFill>
              </a:rPr>
              <a:t>noiseless</a:t>
            </a:r>
            <a:r>
              <a:rPr lang="en-US" sz="2800"/>
              <a:t> channel:</a:t>
            </a:r>
          </a:p>
          <a:p>
            <a:pPr algn="ctr">
              <a:lnSpc>
                <a:spcPct val="90000"/>
              </a:lnSpc>
              <a:buFont typeface="Wingdings" pitchFamily="2" charset="2"/>
              <a:buNone/>
            </a:pPr>
            <a:r>
              <a:rPr lang="en-US" sz="2800"/>
              <a:t>C = 2 B log</a:t>
            </a:r>
            <a:r>
              <a:rPr lang="en-US" sz="2800" baseline="-25000"/>
              <a:t>2</a:t>
            </a:r>
            <a:r>
              <a:rPr lang="en-US" sz="2800"/>
              <a:t>2</a:t>
            </a:r>
            <a:r>
              <a:rPr lang="en-US" sz="2800" baseline="30000"/>
              <a:t>n</a:t>
            </a:r>
            <a:r>
              <a:rPr lang="en-US" sz="2800"/>
              <a:t> </a:t>
            </a:r>
          </a:p>
          <a:p>
            <a:pPr algn="ctr">
              <a:lnSpc>
                <a:spcPct val="90000"/>
              </a:lnSpc>
              <a:buFont typeface="Wingdings" pitchFamily="2" charset="2"/>
              <a:buNone/>
            </a:pPr>
            <a:r>
              <a:rPr lang="en-US" sz="2800"/>
              <a:t>C= capacity in bps</a:t>
            </a:r>
          </a:p>
          <a:p>
            <a:pPr algn="ctr">
              <a:lnSpc>
                <a:spcPct val="90000"/>
              </a:lnSpc>
              <a:buFont typeface="Wingdings" pitchFamily="2" charset="2"/>
              <a:buNone/>
            </a:pPr>
            <a:r>
              <a:rPr lang="en-US" sz="2800"/>
              <a:t>B = bandwidth in Hz</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t>3.</a:t>
            </a:r>
            <a:fld id="{559381B9-B1EA-43D0-AD98-DD97DCA9A976}" type="slidenum">
              <a:rPr lang="en-US"/>
              <a:pPr/>
              <a:t>92</a:t>
            </a:fld>
            <a:endParaRPr lang="en-US"/>
          </a:p>
        </p:txBody>
      </p:sp>
      <p:sp>
        <p:nvSpPr>
          <p:cNvPr id="837634"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7635"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837636" name="Group 4"/>
          <p:cNvGrpSpPr>
            <a:grpSpLocks/>
          </p:cNvGrpSpPr>
          <p:nvPr/>
        </p:nvGrpSpPr>
        <p:grpSpPr bwMode="auto">
          <a:xfrm>
            <a:off x="490538" y="773113"/>
            <a:ext cx="738187" cy="474662"/>
            <a:chOff x="309" y="487"/>
            <a:chExt cx="465" cy="299"/>
          </a:xfrm>
        </p:grpSpPr>
        <p:sp>
          <p:nvSpPr>
            <p:cNvPr id="837637"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763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837639"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7640"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7641"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7642"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37643" name="Rectangle 11"/>
          <p:cNvSpPr>
            <a:spLocks noChangeArrowheads="1"/>
          </p:cNvSpPr>
          <p:nvPr/>
        </p:nvSpPr>
        <p:spPr bwMode="auto">
          <a:xfrm>
            <a:off x="228600" y="1447800"/>
            <a:ext cx="8534400" cy="1373188"/>
          </a:xfrm>
          <a:prstGeom prst="rect">
            <a:avLst/>
          </a:prstGeom>
          <a:noFill/>
          <a:ln w="9525">
            <a:noFill/>
            <a:miter lim="800000"/>
            <a:headEnd/>
            <a:tailEnd/>
          </a:ln>
          <a:effectLst/>
        </p:spPr>
        <p:txBody>
          <a:bodyPr>
            <a:spAutoFit/>
          </a:bodyPr>
          <a:lstStyle/>
          <a:p>
            <a:pPr algn="just"/>
            <a:r>
              <a:rPr lang="en-US" baseline="0"/>
              <a:t>Consider a noiseless channel with a bandwidth of 3000 Hz transmitting a signal with two signal levels. The maximum bit rate can be calculated as</a:t>
            </a:r>
          </a:p>
        </p:txBody>
      </p:sp>
      <p:sp>
        <p:nvSpPr>
          <p:cNvPr id="837644" name="Text Box 12"/>
          <p:cNvSpPr txBox="1">
            <a:spLocks noChangeArrowheads="1"/>
          </p:cNvSpPr>
          <p:nvPr/>
        </p:nvSpPr>
        <p:spPr bwMode="auto">
          <a:xfrm>
            <a:off x="1143000" y="182563"/>
            <a:ext cx="2487613"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3.34</a:t>
            </a:r>
          </a:p>
        </p:txBody>
      </p:sp>
      <p:pic>
        <p:nvPicPr>
          <p:cNvPr id="837647" name="Picture 15"/>
          <p:cNvPicPr>
            <a:picLocks noChangeAspect="1" noChangeArrowheads="1"/>
          </p:cNvPicPr>
          <p:nvPr/>
        </p:nvPicPr>
        <p:blipFill>
          <a:blip r:embed="rId3"/>
          <a:srcRect/>
          <a:stretch>
            <a:fillRect/>
          </a:stretch>
        </p:blipFill>
        <p:spPr bwMode="auto">
          <a:xfrm>
            <a:off x="2398713" y="3252788"/>
            <a:ext cx="4346575" cy="350837"/>
          </a:xfrm>
          <a:prstGeom prst="rect">
            <a:avLst/>
          </a:prstGeom>
          <a:noFill/>
          <a:ln w="57150" cmpd="thickThin">
            <a:solidFill>
              <a:schemeClr val="folHlink"/>
            </a:solid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t>3.</a:t>
            </a:r>
            <a:fld id="{1D20B61C-DA58-4583-ADE0-73BE1E13F7B1}" type="slidenum">
              <a:rPr lang="en-US"/>
              <a:pPr/>
              <a:t>93</a:t>
            </a:fld>
            <a:endParaRPr lang="en-US"/>
          </a:p>
        </p:txBody>
      </p:sp>
      <p:sp>
        <p:nvSpPr>
          <p:cNvPr id="838658"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8659"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838660" name="Group 4"/>
          <p:cNvGrpSpPr>
            <a:grpSpLocks/>
          </p:cNvGrpSpPr>
          <p:nvPr/>
        </p:nvGrpSpPr>
        <p:grpSpPr bwMode="auto">
          <a:xfrm>
            <a:off x="490538" y="773113"/>
            <a:ext cx="738187" cy="474662"/>
            <a:chOff x="309" y="487"/>
            <a:chExt cx="465" cy="299"/>
          </a:xfrm>
        </p:grpSpPr>
        <p:sp>
          <p:nvSpPr>
            <p:cNvPr id="838661"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8662"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838663"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8664"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8665"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8666"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38667" name="Rectangle 11"/>
          <p:cNvSpPr>
            <a:spLocks noChangeArrowheads="1"/>
          </p:cNvSpPr>
          <p:nvPr/>
        </p:nvSpPr>
        <p:spPr bwMode="auto">
          <a:xfrm>
            <a:off x="228600" y="1370013"/>
            <a:ext cx="8534400" cy="1373187"/>
          </a:xfrm>
          <a:prstGeom prst="rect">
            <a:avLst/>
          </a:prstGeom>
          <a:noFill/>
          <a:ln w="9525">
            <a:noFill/>
            <a:miter lim="800000"/>
            <a:headEnd/>
            <a:tailEnd/>
          </a:ln>
          <a:effectLst/>
        </p:spPr>
        <p:txBody>
          <a:bodyPr>
            <a:spAutoFit/>
          </a:bodyPr>
          <a:lstStyle/>
          <a:p>
            <a:pPr algn="just"/>
            <a:r>
              <a:rPr lang="en-US" baseline="0"/>
              <a:t>Consider the same noiseless channel transmitting a signal with four signal levels (for each level, we send 2 bits). The maximum bit rate can be calculated as</a:t>
            </a:r>
          </a:p>
        </p:txBody>
      </p:sp>
      <p:sp>
        <p:nvSpPr>
          <p:cNvPr id="838668" name="Text Box 12"/>
          <p:cNvSpPr txBox="1">
            <a:spLocks noChangeArrowheads="1"/>
          </p:cNvSpPr>
          <p:nvPr/>
        </p:nvSpPr>
        <p:spPr bwMode="auto">
          <a:xfrm>
            <a:off x="1143000" y="182563"/>
            <a:ext cx="2487613"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3.35</a:t>
            </a:r>
          </a:p>
        </p:txBody>
      </p:sp>
      <p:pic>
        <p:nvPicPr>
          <p:cNvPr id="838670" name="Picture 14"/>
          <p:cNvPicPr>
            <a:picLocks noChangeAspect="1" noChangeArrowheads="1"/>
          </p:cNvPicPr>
          <p:nvPr/>
        </p:nvPicPr>
        <p:blipFill>
          <a:blip r:embed="rId3"/>
          <a:srcRect/>
          <a:stretch>
            <a:fillRect/>
          </a:stretch>
        </p:blipFill>
        <p:spPr bwMode="auto">
          <a:xfrm>
            <a:off x="1785938" y="3244850"/>
            <a:ext cx="5570537" cy="368300"/>
          </a:xfrm>
          <a:prstGeom prst="rect">
            <a:avLst/>
          </a:prstGeom>
          <a:noFill/>
          <a:ln w="57150" cmpd="thickThin">
            <a:solidFill>
              <a:schemeClr val="folHlink"/>
            </a:solid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a:t>
            </a:r>
            <a:fld id="{79BFCE29-8B1E-4121-B239-F8B382979D4C}" type="slidenum">
              <a:rPr lang="en-US"/>
              <a:pPr/>
              <a:t>94</a:t>
            </a:fld>
            <a:endParaRPr lang="en-US"/>
          </a:p>
        </p:txBody>
      </p:sp>
      <p:sp>
        <p:nvSpPr>
          <p:cNvPr id="839682"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9683"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839684" name="Group 4"/>
          <p:cNvGrpSpPr>
            <a:grpSpLocks/>
          </p:cNvGrpSpPr>
          <p:nvPr/>
        </p:nvGrpSpPr>
        <p:grpSpPr bwMode="auto">
          <a:xfrm>
            <a:off x="490538" y="773113"/>
            <a:ext cx="738187" cy="474662"/>
            <a:chOff x="309" y="487"/>
            <a:chExt cx="465" cy="299"/>
          </a:xfrm>
        </p:grpSpPr>
        <p:sp>
          <p:nvSpPr>
            <p:cNvPr id="839685"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968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839687"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9688"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9689"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39690"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39691" name="Rectangle 11"/>
          <p:cNvSpPr>
            <a:spLocks noChangeArrowheads="1"/>
          </p:cNvSpPr>
          <p:nvPr/>
        </p:nvSpPr>
        <p:spPr bwMode="auto">
          <a:xfrm>
            <a:off x="228600" y="1447800"/>
            <a:ext cx="8534400" cy="2227263"/>
          </a:xfrm>
          <a:prstGeom prst="rect">
            <a:avLst/>
          </a:prstGeom>
          <a:noFill/>
          <a:ln w="9525">
            <a:noFill/>
            <a:miter lim="800000"/>
            <a:headEnd/>
            <a:tailEnd/>
          </a:ln>
          <a:effectLst/>
        </p:spPr>
        <p:txBody>
          <a:bodyPr>
            <a:spAutoFit/>
          </a:bodyPr>
          <a:lstStyle/>
          <a:p>
            <a:pPr algn="just"/>
            <a:r>
              <a:rPr lang="en-US" baseline="0"/>
              <a:t>We need to send 265 kbps over a noiseless channel with a bandwidth of 20 kHz. How many signal levels do we need?</a:t>
            </a:r>
          </a:p>
          <a:p>
            <a:pPr algn="just"/>
            <a:r>
              <a:rPr lang="en-US" baseline="0">
                <a:solidFill>
                  <a:schemeClr val="hlink"/>
                </a:solidFill>
              </a:rPr>
              <a:t>Solution</a:t>
            </a:r>
          </a:p>
          <a:p>
            <a:pPr algn="just"/>
            <a:r>
              <a:rPr lang="en-US" baseline="0"/>
              <a:t>We can use the Nyquist formula as shown:</a:t>
            </a:r>
          </a:p>
        </p:txBody>
      </p:sp>
      <p:sp>
        <p:nvSpPr>
          <p:cNvPr id="839692" name="Text Box 12"/>
          <p:cNvSpPr txBox="1">
            <a:spLocks noChangeArrowheads="1"/>
          </p:cNvSpPr>
          <p:nvPr/>
        </p:nvSpPr>
        <p:spPr bwMode="auto">
          <a:xfrm>
            <a:off x="1143000" y="182563"/>
            <a:ext cx="2487613"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3.36</a:t>
            </a:r>
          </a:p>
        </p:txBody>
      </p:sp>
      <p:pic>
        <p:nvPicPr>
          <p:cNvPr id="839694" name="Picture 14"/>
          <p:cNvPicPr>
            <a:picLocks noChangeAspect="1" noChangeArrowheads="1"/>
          </p:cNvPicPr>
          <p:nvPr/>
        </p:nvPicPr>
        <p:blipFill>
          <a:blip r:embed="rId3"/>
          <a:srcRect/>
          <a:stretch>
            <a:fillRect/>
          </a:stretch>
        </p:blipFill>
        <p:spPr bwMode="auto">
          <a:xfrm>
            <a:off x="1857375" y="3810000"/>
            <a:ext cx="5427663" cy="755650"/>
          </a:xfrm>
          <a:prstGeom prst="rect">
            <a:avLst/>
          </a:prstGeom>
          <a:noFill/>
          <a:ln w="57150" cmpd="thickThin">
            <a:solidFill>
              <a:schemeClr val="folHlink"/>
            </a:solidFill>
            <a:miter lim="800000"/>
            <a:headEnd/>
            <a:tailEnd/>
          </a:ln>
          <a:effectLst/>
        </p:spPr>
      </p:pic>
      <p:sp>
        <p:nvSpPr>
          <p:cNvPr id="839695" name="Rectangle 15"/>
          <p:cNvSpPr>
            <a:spLocks noChangeArrowheads="1"/>
          </p:cNvSpPr>
          <p:nvPr/>
        </p:nvSpPr>
        <p:spPr bwMode="auto">
          <a:xfrm>
            <a:off x="152400" y="4648200"/>
            <a:ext cx="8534400" cy="1800225"/>
          </a:xfrm>
          <a:prstGeom prst="rect">
            <a:avLst/>
          </a:prstGeom>
          <a:noFill/>
          <a:ln w="9525">
            <a:noFill/>
            <a:miter lim="800000"/>
            <a:headEnd/>
            <a:tailEnd/>
          </a:ln>
          <a:effectLst/>
        </p:spPr>
        <p:txBody>
          <a:bodyPr>
            <a:spAutoFit/>
          </a:bodyPr>
          <a:lstStyle/>
          <a:p>
            <a:pPr algn="just"/>
            <a:r>
              <a:rPr lang="en-US" baseline="0"/>
              <a:t>Since this result is not a power of 2, we need to either increase the number of levels or reduce the bit rate. If we have 128 levels, the bit rate is 280 kbps. If we have 64 levels, the bit rate is 240 kbps.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a:t>
            </a:r>
            <a:fld id="{B7AC78FE-A61B-4C1E-9AB7-9520B5A24BDC}" type="slidenum">
              <a:rPr lang="en-US"/>
              <a:pPr/>
              <a:t>95</a:t>
            </a:fld>
            <a:endParaRPr lang="en-US"/>
          </a:p>
        </p:txBody>
      </p:sp>
      <p:sp>
        <p:nvSpPr>
          <p:cNvPr id="840706"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0707"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840708" name="Group 4"/>
          <p:cNvGrpSpPr>
            <a:grpSpLocks/>
          </p:cNvGrpSpPr>
          <p:nvPr/>
        </p:nvGrpSpPr>
        <p:grpSpPr bwMode="auto">
          <a:xfrm>
            <a:off x="490538" y="773113"/>
            <a:ext cx="738187" cy="474662"/>
            <a:chOff x="309" y="487"/>
            <a:chExt cx="465" cy="299"/>
          </a:xfrm>
        </p:grpSpPr>
        <p:sp>
          <p:nvSpPr>
            <p:cNvPr id="840709"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0710"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840711"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0712"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0713"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0714"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40715" name="Rectangle 11"/>
          <p:cNvSpPr>
            <a:spLocks noChangeArrowheads="1"/>
          </p:cNvSpPr>
          <p:nvPr/>
        </p:nvSpPr>
        <p:spPr bwMode="auto">
          <a:xfrm>
            <a:off x="228600" y="1371600"/>
            <a:ext cx="8534400" cy="1800225"/>
          </a:xfrm>
          <a:prstGeom prst="rect">
            <a:avLst/>
          </a:prstGeom>
          <a:noFill/>
          <a:ln w="9525">
            <a:noFill/>
            <a:miter lim="800000"/>
            <a:headEnd/>
            <a:tailEnd/>
          </a:ln>
          <a:effectLst/>
        </p:spPr>
        <p:txBody>
          <a:bodyPr>
            <a:spAutoFit/>
          </a:bodyPr>
          <a:lstStyle/>
          <a:p>
            <a:pPr algn="just"/>
            <a:r>
              <a:rPr lang="en-US" baseline="0"/>
              <a:t>Consider an extremely noisy channel in which the value of the signal-to-noise ratio is almost zero. In other words, the noise is so strong that the signal is faint. For this channel the capacity C is calculated as</a:t>
            </a:r>
          </a:p>
        </p:txBody>
      </p:sp>
      <p:sp>
        <p:nvSpPr>
          <p:cNvPr id="840716" name="Text Box 12"/>
          <p:cNvSpPr txBox="1">
            <a:spLocks noChangeArrowheads="1"/>
          </p:cNvSpPr>
          <p:nvPr/>
        </p:nvSpPr>
        <p:spPr bwMode="auto">
          <a:xfrm>
            <a:off x="1143000" y="182563"/>
            <a:ext cx="2487613"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3.37</a:t>
            </a:r>
          </a:p>
        </p:txBody>
      </p:sp>
      <p:pic>
        <p:nvPicPr>
          <p:cNvPr id="840720" name="Picture 16"/>
          <p:cNvPicPr>
            <a:picLocks noChangeAspect="1" noChangeArrowheads="1"/>
          </p:cNvPicPr>
          <p:nvPr/>
        </p:nvPicPr>
        <p:blipFill>
          <a:blip r:embed="rId3"/>
          <a:srcRect/>
          <a:stretch>
            <a:fillRect/>
          </a:stretch>
        </p:blipFill>
        <p:spPr bwMode="auto">
          <a:xfrm>
            <a:off x="1209675" y="3476625"/>
            <a:ext cx="6723063" cy="333375"/>
          </a:xfrm>
          <a:prstGeom prst="rect">
            <a:avLst/>
          </a:prstGeom>
          <a:noFill/>
          <a:ln w="57150" cmpd="thickThin">
            <a:solidFill>
              <a:schemeClr val="folHlink"/>
            </a:solidFill>
            <a:miter lim="800000"/>
            <a:headEnd/>
            <a:tailEnd/>
          </a:ln>
          <a:effectLst/>
        </p:spPr>
      </p:pic>
      <p:sp>
        <p:nvSpPr>
          <p:cNvPr id="840721" name="Rectangle 17"/>
          <p:cNvSpPr>
            <a:spLocks noChangeArrowheads="1"/>
          </p:cNvSpPr>
          <p:nvPr/>
        </p:nvSpPr>
        <p:spPr bwMode="auto">
          <a:xfrm>
            <a:off x="228600" y="4189413"/>
            <a:ext cx="8534400" cy="1373187"/>
          </a:xfrm>
          <a:prstGeom prst="rect">
            <a:avLst/>
          </a:prstGeom>
          <a:noFill/>
          <a:ln w="9525">
            <a:noFill/>
            <a:miter lim="800000"/>
            <a:headEnd/>
            <a:tailEnd/>
          </a:ln>
          <a:effectLst/>
        </p:spPr>
        <p:txBody>
          <a:bodyPr>
            <a:spAutoFit/>
          </a:bodyPr>
          <a:lstStyle/>
          <a:p>
            <a:pPr algn="just"/>
            <a:r>
              <a:rPr lang="en-US" baseline="0"/>
              <a:t>This means that the capacity of this channel is zero regardless of the bandwidth. In other words, we cannot receive any data through this channel.</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0"/>
          </p:nvPr>
        </p:nvSpPr>
        <p:spPr/>
        <p:txBody>
          <a:bodyPr/>
          <a:lstStyle/>
          <a:p>
            <a:r>
              <a:rPr lang="en-US"/>
              <a:t>3.</a:t>
            </a:r>
            <a:fld id="{3EB1D619-1C90-4E12-923A-015DC229F7EC}" type="slidenum">
              <a:rPr lang="en-US"/>
              <a:pPr/>
              <a:t>96</a:t>
            </a:fld>
            <a:endParaRPr lang="en-US"/>
          </a:p>
        </p:txBody>
      </p:sp>
      <p:sp>
        <p:nvSpPr>
          <p:cNvPr id="841730"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1731"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841732" name="Group 4"/>
          <p:cNvGrpSpPr>
            <a:grpSpLocks/>
          </p:cNvGrpSpPr>
          <p:nvPr/>
        </p:nvGrpSpPr>
        <p:grpSpPr bwMode="auto">
          <a:xfrm>
            <a:off x="490538" y="773113"/>
            <a:ext cx="738187" cy="474662"/>
            <a:chOff x="309" y="487"/>
            <a:chExt cx="465" cy="299"/>
          </a:xfrm>
        </p:grpSpPr>
        <p:sp>
          <p:nvSpPr>
            <p:cNvPr id="841733"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173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841735"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1736"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173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1738"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41739" name="Rectangle 11"/>
          <p:cNvSpPr>
            <a:spLocks noChangeArrowheads="1"/>
          </p:cNvSpPr>
          <p:nvPr/>
        </p:nvSpPr>
        <p:spPr bwMode="auto">
          <a:xfrm>
            <a:off x="228600" y="1231900"/>
            <a:ext cx="8534400" cy="1800225"/>
          </a:xfrm>
          <a:prstGeom prst="rect">
            <a:avLst/>
          </a:prstGeom>
          <a:noFill/>
          <a:ln w="9525">
            <a:noFill/>
            <a:miter lim="800000"/>
            <a:headEnd/>
            <a:tailEnd/>
          </a:ln>
          <a:effectLst/>
        </p:spPr>
        <p:txBody>
          <a:bodyPr>
            <a:spAutoFit/>
          </a:bodyPr>
          <a:lstStyle/>
          <a:p>
            <a:pPr algn="just"/>
            <a:r>
              <a:rPr lang="en-US" baseline="0"/>
              <a:t>We can calculate the theoretical highest bit rate of a regular telephone line. A telephone line normally has a bandwidth of 3000. The signal-to-noise ratio is usually 3162. For this channel the capacity is calculated as</a:t>
            </a:r>
          </a:p>
        </p:txBody>
      </p:sp>
      <p:sp>
        <p:nvSpPr>
          <p:cNvPr id="841740" name="Text Box 12"/>
          <p:cNvSpPr txBox="1">
            <a:spLocks noChangeArrowheads="1"/>
          </p:cNvSpPr>
          <p:nvPr/>
        </p:nvSpPr>
        <p:spPr bwMode="auto">
          <a:xfrm>
            <a:off x="1143000" y="182563"/>
            <a:ext cx="2487613"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3.38</a:t>
            </a:r>
          </a:p>
        </p:txBody>
      </p:sp>
      <p:pic>
        <p:nvPicPr>
          <p:cNvPr id="841742" name="Picture 14"/>
          <p:cNvPicPr>
            <a:picLocks noChangeAspect="1" noChangeArrowheads="1"/>
          </p:cNvPicPr>
          <p:nvPr/>
        </p:nvPicPr>
        <p:blipFill>
          <a:blip r:embed="rId3"/>
          <a:srcRect/>
          <a:stretch>
            <a:fillRect/>
          </a:stretch>
        </p:blipFill>
        <p:spPr bwMode="auto">
          <a:xfrm>
            <a:off x="1047750" y="3352800"/>
            <a:ext cx="7046913" cy="674688"/>
          </a:xfrm>
          <a:prstGeom prst="rect">
            <a:avLst/>
          </a:prstGeom>
          <a:noFill/>
          <a:ln w="57150" cmpd="thickThin">
            <a:solidFill>
              <a:schemeClr val="folHlink"/>
            </a:solidFill>
            <a:miter lim="800000"/>
            <a:headEnd/>
            <a:tailEnd/>
          </a:ln>
          <a:effectLst/>
        </p:spPr>
      </p:pic>
      <p:sp>
        <p:nvSpPr>
          <p:cNvPr id="841743" name="Rectangle 15"/>
          <p:cNvSpPr>
            <a:spLocks noChangeArrowheads="1"/>
          </p:cNvSpPr>
          <p:nvPr/>
        </p:nvSpPr>
        <p:spPr bwMode="auto">
          <a:xfrm>
            <a:off x="228600" y="4419600"/>
            <a:ext cx="8534400" cy="1800225"/>
          </a:xfrm>
          <a:prstGeom prst="rect">
            <a:avLst/>
          </a:prstGeom>
          <a:noFill/>
          <a:ln w="9525">
            <a:noFill/>
            <a:miter lim="800000"/>
            <a:headEnd/>
            <a:tailEnd/>
          </a:ln>
          <a:effectLst/>
        </p:spPr>
        <p:txBody>
          <a:bodyPr>
            <a:spAutoFit/>
          </a:bodyPr>
          <a:lstStyle/>
          <a:p>
            <a:pPr algn="just"/>
            <a:r>
              <a:rPr lang="en-US" baseline="0"/>
              <a:t>This means that the highest bit rate for a telephone line is 34.860 kbps. If we want to send data faster than this, we can either increase the bandwidth of the line or improve the signal-to-noise ratio.</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t>3.</a:t>
            </a:r>
            <a:fld id="{17AA4EAC-1E13-4AE4-8AE4-FA6F67E56D26}" type="slidenum">
              <a:rPr lang="en-US"/>
              <a:pPr/>
              <a:t>97</a:t>
            </a:fld>
            <a:endParaRPr lang="en-US"/>
          </a:p>
        </p:txBody>
      </p:sp>
      <p:sp>
        <p:nvSpPr>
          <p:cNvPr id="842754"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2755"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842756" name="Group 4"/>
          <p:cNvGrpSpPr>
            <a:grpSpLocks/>
          </p:cNvGrpSpPr>
          <p:nvPr/>
        </p:nvGrpSpPr>
        <p:grpSpPr bwMode="auto">
          <a:xfrm>
            <a:off x="490538" y="773113"/>
            <a:ext cx="738187" cy="474662"/>
            <a:chOff x="309" y="487"/>
            <a:chExt cx="465" cy="299"/>
          </a:xfrm>
        </p:grpSpPr>
        <p:sp>
          <p:nvSpPr>
            <p:cNvPr id="842757"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275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842759"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2760"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2761"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2762"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42763" name="Rectangle 11"/>
          <p:cNvSpPr>
            <a:spLocks noChangeArrowheads="1"/>
          </p:cNvSpPr>
          <p:nvPr/>
        </p:nvSpPr>
        <p:spPr bwMode="auto">
          <a:xfrm>
            <a:off x="228600" y="1219200"/>
            <a:ext cx="8534400" cy="1800225"/>
          </a:xfrm>
          <a:prstGeom prst="rect">
            <a:avLst/>
          </a:prstGeom>
          <a:noFill/>
          <a:ln w="9525">
            <a:noFill/>
            <a:miter lim="800000"/>
            <a:headEnd/>
            <a:tailEnd/>
          </a:ln>
          <a:effectLst/>
        </p:spPr>
        <p:txBody>
          <a:bodyPr>
            <a:spAutoFit/>
          </a:bodyPr>
          <a:lstStyle/>
          <a:p>
            <a:pPr algn="just"/>
            <a:r>
              <a:rPr lang="en-US" baseline="0"/>
              <a:t>The signal-to-noise ratio is often given in decibels. Assume that SNR</a:t>
            </a:r>
            <a:r>
              <a:rPr lang="en-US" baseline="-25000"/>
              <a:t>dB</a:t>
            </a:r>
            <a:r>
              <a:rPr lang="en-US" baseline="0"/>
              <a:t> = 36 and the channel bandwidth is 2 MHz. The theoretical channel capacity can be calculated as</a:t>
            </a:r>
          </a:p>
        </p:txBody>
      </p:sp>
      <p:sp>
        <p:nvSpPr>
          <p:cNvPr id="842764" name="Text Box 12"/>
          <p:cNvSpPr txBox="1">
            <a:spLocks noChangeArrowheads="1"/>
          </p:cNvSpPr>
          <p:nvPr/>
        </p:nvSpPr>
        <p:spPr bwMode="auto">
          <a:xfrm>
            <a:off x="1143000" y="182563"/>
            <a:ext cx="2487613"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3.39</a:t>
            </a:r>
          </a:p>
        </p:txBody>
      </p:sp>
      <p:pic>
        <p:nvPicPr>
          <p:cNvPr id="842766" name="Picture 14"/>
          <p:cNvPicPr>
            <a:picLocks noChangeAspect="1" noChangeArrowheads="1"/>
          </p:cNvPicPr>
          <p:nvPr/>
        </p:nvPicPr>
        <p:blipFill>
          <a:blip r:embed="rId3"/>
          <a:srcRect/>
          <a:stretch>
            <a:fillRect/>
          </a:stretch>
        </p:blipFill>
        <p:spPr bwMode="auto">
          <a:xfrm>
            <a:off x="398463" y="3457575"/>
            <a:ext cx="8364537" cy="809625"/>
          </a:xfrm>
          <a:prstGeom prst="rect">
            <a:avLst/>
          </a:prstGeom>
          <a:noFill/>
          <a:ln w="57150" cmpd="thickThin">
            <a:solidFill>
              <a:schemeClr val="folHlink"/>
            </a:solid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
          <p:cNvSpPr>
            <a:spLocks noGrp="1"/>
          </p:cNvSpPr>
          <p:nvPr>
            <p:ph type="sldNum" sz="quarter" idx="10"/>
          </p:nvPr>
        </p:nvSpPr>
        <p:spPr/>
        <p:txBody>
          <a:bodyPr/>
          <a:lstStyle/>
          <a:p>
            <a:r>
              <a:rPr lang="en-US"/>
              <a:t>3.</a:t>
            </a:r>
            <a:fld id="{D74BB302-455C-4AE8-BF9D-A19B0ADEACA3}" type="slidenum">
              <a:rPr lang="en-US"/>
              <a:pPr/>
              <a:t>98</a:t>
            </a:fld>
            <a:endParaRPr lang="en-US"/>
          </a:p>
        </p:txBody>
      </p:sp>
      <p:sp>
        <p:nvSpPr>
          <p:cNvPr id="843778"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3779"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843780" name="Group 4"/>
          <p:cNvGrpSpPr>
            <a:grpSpLocks/>
          </p:cNvGrpSpPr>
          <p:nvPr/>
        </p:nvGrpSpPr>
        <p:grpSpPr bwMode="auto">
          <a:xfrm>
            <a:off x="490538" y="773113"/>
            <a:ext cx="738187" cy="474662"/>
            <a:chOff x="309" y="487"/>
            <a:chExt cx="465" cy="299"/>
          </a:xfrm>
        </p:grpSpPr>
        <p:sp>
          <p:nvSpPr>
            <p:cNvPr id="843781"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3782"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843783"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3784"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3785"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3786"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43787" name="Rectangle 11"/>
          <p:cNvSpPr>
            <a:spLocks noChangeArrowheads="1"/>
          </p:cNvSpPr>
          <p:nvPr/>
        </p:nvSpPr>
        <p:spPr bwMode="auto">
          <a:xfrm>
            <a:off x="228600" y="1323975"/>
            <a:ext cx="8534400" cy="1800225"/>
          </a:xfrm>
          <a:prstGeom prst="rect">
            <a:avLst/>
          </a:prstGeom>
          <a:noFill/>
          <a:ln w="9525">
            <a:noFill/>
            <a:miter lim="800000"/>
            <a:headEnd/>
            <a:tailEnd/>
          </a:ln>
          <a:effectLst/>
        </p:spPr>
        <p:txBody>
          <a:bodyPr>
            <a:spAutoFit/>
          </a:bodyPr>
          <a:lstStyle/>
          <a:p>
            <a:pPr algn="just"/>
            <a:r>
              <a:rPr lang="en-US" baseline="0"/>
              <a:t>For practical purposes, when the SNR is very high, we can assume that SNR + 1 is almost the same as SNR. In these cases, the theoretical channel capacity can be simplified to</a:t>
            </a:r>
          </a:p>
        </p:txBody>
      </p:sp>
      <p:sp>
        <p:nvSpPr>
          <p:cNvPr id="843788" name="Text Box 12"/>
          <p:cNvSpPr txBox="1">
            <a:spLocks noChangeArrowheads="1"/>
          </p:cNvSpPr>
          <p:nvPr/>
        </p:nvSpPr>
        <p:spPr bwMode="auto">
          <a:xfrm>
            <a:off x="1143000" y="182563"/>
            <a:ext cx="2487613"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3.40</a:t>
            </a:r>
          </a:p>
        </p:txBody>
      </p:sp>
      <p:pic>
        <p:nvPicPr>
          <p:cNvPr id="843791" name="Picture 15"/>
          <p:cNvPicPr>
            <a:picLocks noChangeAspect="1" noChangeArrowheads="1"/>
          </p:cNvPicPr>
          <p:nvPr/>
        </p:nvPicPr>
        <p:blipFill>
          <a:blip r:embed="rId3"/>
          <a:srcRect/>
          <a:stretch>
            <a:fillRect/>
          </a:stretch>
        </p:blipFill>
        <p:spPr bwMode="auto">
          <a:xfrm>
            <a:off x="3187700" y="3200400"/>
            <a:ext cx="2222500" cy="639763"/>
          </a:xfrm>
          <a:prstGeom prst="rect">
            <a:avLst/>
          </a:prstGeom>
          <a:noFill/>
          <a:ln w="57150" cmpd="thickThin">
            <a:solidFill>
              <a:schemeClr val="folHlink"/>
            </a:solidFill>
            <a:miter lim="800000"/>
            <a:headEnd/>
            <a:tailEnd/>
          </a:ln>
          <a:effectLst/>
        </p:spPr>
      </p:pic>
      <p:sp>
        <p:nvSpPr>
          <p:cNvPr id="843792" name="Rectangle 16"/>
          <p:cNvSpPr>
            <a:spLocks noChangeArrowheads="1"/>
          </p:cNvSpPr>
          <p:nvPr/>
        </p:nvSpPr>
        <p:spPr bwMode="auto">
          <a:xfrm>
            <a:off x="228600" y="4114800"/>
            <a:ext cx="8534400" cy="946150"/>
          </a:xfrm>
          <a:prstGeom prst="rect">
            <a:avLst/>
          </a:prstGeom>
          <a:noFill/>
          <a:ln w="9525">
            <a:noFill/>
            <a:miter lim="800000"/>
            <a:headEnd/>
            <a:tailEnd/>
          </a:ln>
          <a:effectLst/>
        </p:spPr>
        <p:txBody>
          <a:bodyPr>
            <a:spAutoFit/>
          </a:bodyPr>
          <a:lstStyle/>
          <a:p>
            <a:pPr algn="just"/>
            <a:r>
              <a:rPr lang="en-US" baseline="0"/>
              <a:t>For example, we can calculate the theoretical capacity of the previous example as</a:t>
            </a:r>
          </a:p>
        </p:txBody>
      </p:sp>
      <p:pic>
        <p:nvPicPr>
          <p:cNvPr id="843793" name="Picture 17"/>
          <p:cNvPicPr>
            <a:picLocks noChangeAspect="1" noChangeArrowheads="1"/>
          </p:cNvPicPr>
          <p:nvPr/>
        </p:nvPicPr>
        <p:blipFill>
          <a:blip r:embed="rId4"/>
          <a:srcRect/>
          <a:stretch>
            <a:fillRect/>
          </a:stretch>
        </p:blipFill>
        <p:spPr bwMode="auto">
          <a:xfrm>
            <a:off x="2919413" y="5327650"/>
            <a:ext cx="3303587" cy="539750"/>
          </a:xfrm>
          <a:prstGeom prst="rect">
            <a:avLst/>
          </a:prstGeom>
          <a:noFill/>
          <a:ln w="57150" cmpd="thickThin">
            <a:solidFill>
              <a:schemeClr val="folHlink"/>
            </a:solid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
          <p:cNvSpPr>
            <a:spLocks noGrp="1"/>
          </p:cNvSpPr>
          <p:nvPr>
            <p:ph type="sldNum" sz="quarter" idx="10"/>
          </p:nvPr>
        </p:nvSpPr>
        <p:spPr/>
        <p:txBody>
          <a:bodyPr/>
          <a:lstStyle/>
          <a:p>
            <a:r>
              <a:rPr lang="en-US"/>
              <a:t>3.</a:t>
            </a:r>
            <a:fld id="{18B015FF-B3A7-40EF-96BC-9502A79C7F86}" type="slidenum">
              <a:rPr lang="en-US"/>
              <a:pPr/>
              <a:t>99</a:t>
            </a:fld>
            <a:endParaRPr lang="en-US"/>
          </a:p>
        </p:txBody>
      </p:sp>
      <p:sp>
        <p:nvSpPr>
          <p:cNvPr id="844802"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4803"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nvGrpSpPr>
          <p:cNvPr id="844804" name="Group 4"/>
          <p:cNvGrpSpPr>
            <a:grpSpLocks/>
          </p:cNvGrpSpPr>
          <p:nvPr/>
        </p:nvGrpSpPr>
        <p:grpSpPr bwMode="auto">
          <a:xfrm>
            <a:off x="490538" y="773113"/>
            <a:ext cx="738187" cy="474662"/>
            <a:chOff x="309" y="487"/>
            <a:chExt cx="465" cy="299"/>
          </a:xfrm>
        </p:grpSpPr>
        <p:sp>
          <p:nvSpPr>
            <p:cNvPr id="844805"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4806"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grpSp>
      <p:sp>
        <p:nvSpPr>
          <p:cNvPr id="844807"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4808"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4809"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34" charset="0"/>
            </a:endParaRPr>
          </a:p>
        </p:txBody>
      </p:sp>
      <p:sp>
        <p:nvSpPr>
          <p:cNvPr id="844810"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44811" name="Rectangle 11"/>
          <p:cNvSpPr>
            <a:spLocks noChangeArrowheads="1"/>
          </p:cNvSpPr>
          <p:nvPr/>
        </p:nvSpPr>
        <p:spPr bwMode="auto">
          <a:xfrm>
            <a:off x="228600" y="1600200"/>
            <a:ext cx="8534400" cy="3081338"/>
          </a:xfrm>
          <a:prstGeom prst="rect">
            <a:avLst/>
          </a:prstGeom>
          <a:noFill/>
          <a:ln w="9525">
            <a:noFill/>
            <a:miter lim="800000"/>
            <a:headEnd/>
            <a:tailEnd/>
          </a:ln>
          <a:effectLst/>
        </p:spPr>
        <p:txBody>
          <a:bodyPr>
            <a:spAutoFit/>
          </a:bodyPr>
          <a:lstStyle/>
          <a:p>
            <a:pPr algn="just"/>
            <a:r>
              <a:rPr lang="en-US" baseline="0"/>
              <a:t>We have a channel with a 1-MHz bandwidth. The SNR for this channel is 63. What are the appropriate bit rate and signal level?</a:t>
            </a:r>
          </a:p>
          <a:p>
            <a:pPr algn="just"/>
            <a:endParaRPr lang="en-US" baseline="0">
              <a:solidFill>
                <a:schemeClr val="hlink"/>
              </a:solidFill>
            </a:endParaRPr>
          </a:p>
          <a:p>
            <a:pPr algn="just"/>
            <a:r>
              <a:rPr lang="en-US" baseline="0">
                <a:solidFill>
                  <a:schemeClr val="hlink"/>
                </a:solidFill>
              </a:rPr>
              <a:t>Solution</a:t>
            </a:r>
          </a:p>
          <a:p>
            <a:pPr algn="just"/>
            <a:r>
              <a:rPr lang="en-US" baseline="0"/>
              <a:t>First, we use the Shannon formula to find the upper limit.</a:t>
            </a:r>
          </a:p>
        </p:txBody>
      </p:sp>
      <p:sp>
        <p:nvSpPr>
          <p:cNvPr id="844812" name="Text Box 12"/>
          <p:cNvSpPr txBox="1">
            <a:spLocks noChangeArrowheads="1"/>
          </p:cNvSpPr>
          <p:nvPr/>
        </p:nvSpPr>
        <p:spPr bwMode="auto">
          <a:xfrm>
            <a:off x="1143000" y="182563"/>
            <a:ext cx="2487613"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3.41</a:t>
            </a:r>
          </a:p>
        </p:txBody>
      </p:sp>
      <p:pic>
        <p:nvPicPr>
          <p:cNvPr id="844814" name="Picture 14"/>
          <p:cNvPicPr>
            <a:picLocks noChangeAspect="1" noChangeArrowheads="1"/>
          </p:cNvPicPr>
          <p:nvPr/>
        </p:nvPicPr>
        <p:blipFill>
          <a:blip r:embed="rId3"/>
          <a:srcRect/>
          <a:stretch>
            <a:fillRect/>
          </a:stretch>
        </p:blipFill>
        <p:spPr bwMode="auto">
          <a:xfrm>
            <a:off x="885825" y="5121275"/>
            <a:ext cx="7370763" cy="441325"/>
          </a:xfrm>
          <a:prstGeom prst="rect">
            <a:avLst/>
          </a:prstGeom>
          <a:noFill/>
          <a:ln w="57150" cmpd="thickThin">
            <a:solidFill>
              <a:schemeClr val="folHlink"/>
            </a:solidFill>
            <a:miter lim="800000"/>
            <a:headEnd/>
            <a:tailEnd/>
          </a:ln>
          <a:effectLst/>
        </p:spPr>
      </p:pic>
    </p:spTree>
  </p:cSld>
  <p:clrMapOvr>
    <a:masterClrMapping/>
  </p:clrMapOvr>
</p:sld>
</file>

<file path=ppt/theme/theme1.xml><?xml version="1.0" encoding="utf-8"?>
<a:theme xmlns:a="http://schemas.openxmlformats.org/drawingml/2006/main" name="Stallings">
  <a:themeElements>
    <a:clrScheme name="Stalling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Stallings">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Stallings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Settings\pullina\Application Data\Microsoft\Templates\Stallings.pot</Template>
  <TotalTime>3998</TotalTime>
  <Words>5894</Words>
  <Application>Microsoft Office PowerPoint</Application>
  <PresentationFormat>On-screen Show (4:3)</PresentationFormat>
  <Paragraphs>698</Paragraphs>
  <Slides>105</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105</vt:i4>
      </vt:variant>
    </vt:vector>
  </HeadingPairs>
  <TitlesOfParts>
    <vt:vector size="113" baseType="lpstr">
      <vt:lpstr>Arial</vt:lpstr>
      <vt:lpstr>Arial Black</vt:lpstr>
      <vt:lpstr>Comic Sans MS</vt:lpstr>
      <vt:lpstr>Tahoma</vt:lpstr>
      <vt:lpstr>Times</vt:lpstr>
      <vt:lpstr>Times New Roman</vt:lpstr>
      <vt:lpstr>Wingdings</vt:lpstr>
      <vt:lpstr>Stallings</vt:lpstr>
      <vt:lpstr>BCT 2305: Data Communications </vt:lpstr>
      <vt:lpstr>Outline</vt:lpstr>
      <vt:lpstr>What is data communication?</vt:lpstr>
      <vt:lpstr>Data Communications  contd</vt:lpstr>
      <vt:lpstr>Five Components of Data Communication</vt:lpstr>
      <vt:lpstr>Transmission</vt:lpstr>
      <vt:lpstr>5 Basic Components</vt:lpstr>
      <vt:lpstr>5 Basic Components </vt:lpstr>
      <vt:lpstr>Transmission  Direction </vt:lpstr>
      <vt:lpstr>Transmission Direction</vt:lpstr>
      <vt:lpstr>Half Duplex Transmission</vt:lpstr>
      <vt:lpstr>Full Duplex Transmission</vt:lpstr>
      <vt:lpstr>Signal Transmission</vt:lpstr>
      <vt:lpstr>Serial Transmission</vt:lpstr>
      <vt:lpstr>Parallel Transmission</vt:lpstr>
      <vt:lpstr>Digital Data Transmission</vt:lpstr>
      <vt:lpstr>The objective of data transmission ?</vt:lpstr>
      <vt:lpstr>The Relationship Between Frequency and Bits Per Second</vt:lpstr>
      <vt:lpstr>Data and Signals </vt:lpstr>
      <vt:lpstr>Analog vs. Digital</vt:lpstr>
      <vt:lpstr>Analog vs. Digital (continued)</vt:lpstr>
      <vt:lpstr>Analog vs. Digital (continued)</vt:lpstr>
      <vt:lpstr>Analog vs. Digital (continued)</vt:lpstr>
      <vt:lpstr>Analog vs. Digital (continued)</vt:lpstr>
      <vt:lpstr>Analog vs. Digital (continued)</vt:lpstr>
      <vt:lpstr>Analog vs. Digital (continued)</vt:lpstr>
      <vt:lpstr>Fundamentals of Signals</vt:lpstr>
      <vt:lpstr>Fundamentals of Signals (continued)</vt:lpstr>
      <vt:lpstr>Fundamentals of Signals (continued)</vt:lpstr>
      <vt:lpstr>PowerPoint Presentation</vt:lpstr>
      <vt:lpstr>Fundamentals of Signals (continued)</vt:lpstr>
      <vt:lpstr>PowerPoint Presentation</vt:lpstr>
      <vt:lpstr>PowerPoint Presentation</vt:lpstr>
      <vt:lpstr>Data Codes</vt:lpstr>
      <vt:lpstr>Unicode</vt:lpstr>
      <vt:lpstr>Analogue &amp; Digital Signals</vt:lpstr>
      <vt:lpstr>Periodic Signals</vt:lpstr>
      <vt:lpstr>Varying Sine Waves s(t) = A sin(2ft +)</vt:lpstr>
      <vt:lpstr>Analog and Digital Data Transmission</vt:lpstr>
      <vt:lpstr>Advantages &amp; Disadvantages  of Digital Signals</vt:lpstr>
      <vt:lpstr>Converting Data into Signals</vt:lpstr>
      <vt:lpstr>Transmitting Analog Data with  Analog Signals</vt:lpstr>
      <vt:lpstr>PowerPoint Presentation</vt:lpstr>
      <vt:lpstr>Transmitting Digital Data with  Analog Signals</vt:lpstr>
      <vt:lpstr>Amplitude Shift Keying (continued)</vt:lpstr>
      <vt:lpstr>Amplitude Shift Keying (continued)</vt:lpstr>
      <vt:lpstr>Frequency Shift Keying</vt:lpstr>
      <vt:lpstr>Frequency Shift Keying (continued)</vt:lpstr>
      <vt:lpstr>Phase Shift Keying</vt:lpstr>
      <vt:lpstr>Phase Shift Keying (continued)</vt:lpstr>
      <vt:lpstr>Analog Signals Carrying Analog and Digital Data</vt:lpstr>
      <vt:lpstr>Digital Signals Carrying Analog and Digital Data</vt:lpstr>
      <vt:lpstr>Transmission Impairments</vt:lpstr>
      <vt:lpstr>Attenuation</vt:lpstr>
      <vt:lpstr>Attenuation Distortion</vt:lpstr>
      <vt:lpstr>Delay Distortion</vt:lpstr>
      <vt:lpstr>Noise </vt:lpstr>
      <vt:lpstr>Noise contd</vt:lpstr>
      <vt:lpstr>Noise  contd</vt:lpstr>
      <vt:lpstr>Channel Capacity: Recall the objectives of  data Transmision</vt:lpstr>
      <vt:lpstr>Channel Capacity</vt:lpstr>
      <vt:lpstr>Two Formulas</vt:lpstr>
      <vt:lpstr>Nyquist Formula</vt:lpstr>
      <vt:lpstr>Nyquist Formula</vt:lpstr>
      <vt:lpstr>Shannon Capacity Formula</vt:lpstr>
      <vt:lpstr>Shannon Capacity Formula</vt:lpstr>
      <vt:lpstr>Example –Binary signal</vt:lpstr>
      <vt:lpstr>Example</vt:lpstr>
      <vt:lpstr>Example </vt:lpstr>
      <vt:lpstr>Composite Signals and Fourier Series</vt:lpstr>
      <vt:lpstr>Composite analog signals</vt:lpstr>
      <vt:lpstr>Signal-to-noise ratio</vt:lpstr>
      <vt:lpstr>Few things to remember</vt:lpstr>
      <vt:lpstr>Solving Questions using Nyquist Formula</vt:lpstr>
      <vt:lpstr>Solving Questions using Nyquist Formula</vt:lpstr>
      <vt:lpstr>Solving Questions using Nyquists Formula</vt:lpstr>
      <vt:lpstr>Solving Questions using Shannon’s Formula</vt:lpstr>
      <vt:lpstr>Solving Questions using Shannon’s Formula</vt:lpstr>
      <vt:lpstr>Solving Questions using Shannon’s Formula</vt:lpstr>
      <vt:lpstr>Solving Questions using Shannon’s Formula</vt:lpstr>
      <vt:lpstr>Question 1</vt:lpstr>
      <vt:lpstr>Question 1</vt:lpstr>
      <vt:lpstr>Question 2</vt:lpstr>
      <vt:lpstr>Question 2</vt:lpstr>
      <vt:lpstr>Question 2</vt:lpstr>
      <vt:lpstr>Question 2</vt:lpstr>
      <vt:lpstr>Question 3</vt:lpstr>
      <vt:lpstr>PowerPoint Presentation</vt:lpstr>
      <vt:lpstr>PowerPoint Presentation</vt:lpstr>
      <vt:lpstr>Capacity of a System</vt:lpstr>
      <vt:lpstr>Nyquist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of Questions</vt:lpstr>
      <vt:lpstr>KEY POINTS</vt:lpstr>
      <vt:lpstr>KEY POINTS</vt:lpstr>
      <vt:lpstr>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Data Transmission</dc:title>
  <dc:creator>user</dc:creator>
  <cp:lastModifiedBy>LEON KARIUKI</cp:lastModifiedBy>
  <cp:revision>518</cp:revision>
  <dcterms:created xsi:type="dcterms:W3CDTF">1999-09-03T12:49:47Z</dcterms:created>
  <dcterms:modified xsi:type="dcterms:W3CDTF">2019-03-07T20:27:57Z</dcterms:modified>
</cp:coreProperties>
</file>