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3"/>
  </p:notesMasterIdLst>
  <p:handoutMasterIdLst>
    <p:handoutMasterId r:id="rId34"/>
  </p:handoutMasterIdLst>
  <p:sldIdLst>
    <p:sldId id="256" r:id="rId2"/>
    <p:sldId id="312" r:id="rId3"/>
    <p:sldId id="313" r:id="rId4"/>
    <p:sldId id="314" r:id="rId5"/>
    <p:sldId id="315" r:id="rId6"/>
    <p:sldId id="316" r:id="rId7"/>
    <p:sldId id="317" r:id="rId8"/>
    <p:sldId id="318" r:id="rId9"/>
    <p:sldId id="334" r:id="rId10"/>
    <p:sldId id="335" r:id="rId11"/>
    <p:sldId id="319" r:id="rId12"/>
    <p:sldId id="320" r:id="rId13"/>
    <p:sldId id="321" r:id="rId14"/>
    <p:sldId id="322" r:id="rId15"/>
    <p:sldId id="323" r:id="rId16"/>
    <p:sldId id="324" r:id="rId17"/>
    <p:sldId id="325" r:id="rId18"/>
    <p:sldId id="326" r:id="rId19"/>
    <p:sldId id="336" r:id="rId20"/>
    <p:sldId id="338" r:id="rId21"/>
    <p:sldId id="339" r:id="rId22"/>
    <p:sldId id="340" r:id="rId23"/>
    <p:sldId id="341" r:id="rId24"/>
    <p:sldId id="327" r:id="rId25"/>
    <p:sldId id="328" r:id="rId26"/>
    <p:sldId id="329" r:id="rId27"/>
    <p:sldId id="331" r:id="rId28"/>
    <p:sldId id="332" r:id="rId29"/>
    <p:sldId id="333" r:id="rId30"/>
    <p:sldId id="342" r:id="rId31"/>
    <p:sldId id="343" r:id="rId32"/>
  </p:sldIdLst>
  <p:sldSz cx="9144000" cy="6858000" type="screen4x3"/>
  <p:notesSz cx="6640513" cy="9904413"/>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66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75"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498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slide" Target="slides/slide18.xml"/><Relationship Id="rId1" Type="http://schemas.openxmlformats.org/officeDocument/2006/relationships/slide" Target="slides/slide17.xml"/><Relationship Id="rId4" Type="http://schemas.openxmlformats.org/officeDocument/2006/relationships/slide" Target="slides/slide2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878138" cy="495300"/>
          </a:xfrm>
          <a:prstGeom prst="rect">
            <a:avLst/>
          </a:prstGeom>
          <a:noFill/>
          <a:ln w="9525">
            <a:noFill/>
            <a:miter lim="800000"/>
            <a:headEnd/>
            <a:tailEnd/>
          </a:ln>
          <a:effectLst/>
        </p:spPr>
        <p:txBody>
          <a:bodyPr vert="horz" wrap="square" lIns="92976" tIns="46488" rIns="92976" bIns="46488" numCol="1" anchor="t" anchorCtr="0" compatLnSpc="1">
            <a:prstTxWarp prst="textNoShape">
              <a:avLst/>
            </a:prstTxWarp>
          </a:bodyPr>
          <a:lstStyle>
            <a:lvl1pPr defTabSz="930275" eaLnBrk="1" hangingPunct="1">
              <a:defRPr sz="1200">
                <a:latin typeface="Times New Roman" pitchFamily="18" charset="0"/>
              </a:defRPr>
            </a:lvl1pPr>
          </a:lstStyle>
          <a:p>
            <a:endParaRPr lang="en-GB"/>
          </a:p>
        </p:txBody>
      </p:sp>
      <p:sp>
        <p:nvSpPr>
          <p:cNvPr id="43011" name="Rectangle 3"/>
          <p:cNvSpPr>
            <a:spLocks noGrp="1" noChangeArrowheads="1"/>
          </p:cNvSpPr>
          <p:nvPr>
            <p:ph type="dt" sz="quarter" idx="1"/>
          </p:nvPr>
        </p:nvSpPr>
        <p:spPr bwMode="auto">
          <a:xfrm>
            <a:off x="3762375" y="0"/>
            <a:ext cx="2878138" cy="495300"/>
          </a:xfrm>
          <a:prstGeom prst="rect">
            <a:avLst/>
          </a:prstGeom>
          <a:noFill/>
          <a:ln w="9525">
            <a:noFill/>
            <a:miter lim="800000"/>
            <a:headEnd/>
            <a:tailEnd/>
          </a:ln>
          <a:effectLst/>
        </p:spPr>
        <p:txBody>
          <a:bodyPr vert="horz" wrap="square" lIns="92976" tIns="46488" rIns="92976" bIns="46488" numCol="1" anchor="t" anchorCtr="0" compatLnSpc="1">
            <a:prstTxWarp prst="textNoShape">
              <a:avLst/>
            </a:prstTxWarp>
          </a:bodyPr>
          <a:lstStyle>
            <a:lvl1pPr algn="r" defTabSz="930275" eaLnBrk="1" hangingPunct="1">
              <a:defRPr sz="1200">
                <a:latin typeface="Times New Roman" pitchFamily="18" charset="0"/>
              </a:defRPr>
            </a:lvl1pPr>
          </a:lstStyle>
          <a:p>
            <a:endParaRPr lang="en-GB"/>
          </a:p>
        </p:txBody>
      </p:sp>
      <p:sp>
        <p:nvSpPr>
          <p:cNvPr id="43012" name="Rectangle 4"/>
          <p:cNvSpPr>
            <a:spLocks noGrp="1" noChangeArrowheads="1"/>
          </p:cNvSpPr>
          <p:nvPr>
            <p:ph type="ftr" sz="quarter" idx="2"/>
          </p:nvPr>
        </p:nvSpPr>
        <p:spPr bwMode="auto">
          <a:xfrm>
            <a:off x="0" y="9409113"/>
            <a:ext cx="2878138" cy="495300"/>
          </a:xfrm>
          <a:prstGeom prst="rect">
            <a:avLst/>
          </a:prstGeom>
          <a:noFill/>
          <a:ln w="9525">
            <a:noFill/>
            <a:miter lim="800000"/>
            <a:headEnd/>
            <a:tailEnd/>
          </a:ln>
          <a:effectLst/>
        </p:spPr>
        <p:txBody>
          <a:bodyPr vert="horz" wrap="square" lIns="92976" tIns="46488" rIns="92976" bIns="46488" numCol="1" anchor="b" anchorCtr="0" compatLnSpc="1">
            <a:prstTxWarp prst="textNoShape">
              <a:avLst/>
            </a:prstTxWarp>
          </a:bodyPr>
          <a:lstStyle>
            <a:lvl1pPr defTabSz="930275" eaLnBrk="1" hangingPunct="1">
              <a:defRPr sz="1200">
                <a:latin typeface="Times New Roman" pitchFamily="18" charset="0"/>
              </a:defRPr>
            </a:lvl1pPr>
          </a:lstStyle>
          <a:p>
            <a:endParaRPr lang="en-GB"/>
          </a:p>
        </p:txBody>
      </p:sp>
      <p:sp>
        <p:nvSpPr>
          <p:cNvPr id="43013" name="Rectangle 5"/>
          <p:cNvSpPr>
            <a:spLocks noGrp="1" noChangeArrowheads="1"/>
          </p:cNvSpPr>
          <p:nvPr>
            <p:ph type="sldNum" sz="quarter" idx="3"/>
          </p:nvPr>
        </p:nvSpPr>
        <p:spPr bwMode="auto">
          <a:xfrm>
            <a:off x="3762375" y="9409113"/>
            <a:ext cx="2878138" cy="495300"/>
          </a:xfrm>
          <a:prstGeom prst="rect">
            <a:avLst/>
          </a:prstGeom>
          <a:noFill/>
          <a:ln w="9525">
            <a:noFill/>
            <a:miter lim="800000"/>
            <a:headEnd/>
            <a:tailEnd/>
          </a:ln>
          <a:effectLst/>
        </p:spPr>
        <p:txBody>
          <a:bodyPr vert="horz" wrap="square" lIns="92976" tIns="46488" rIns="92976" bIns="46488" numCol="1" anchor="b" anchorCtr="0" compatLnSpc="1">
            <a:prstTxWarp prst="textNoShape">
              <a:avLst/>
            </a:prstTxWarp>
          </a:bodyPr>
          <a:lstStyle>
            <a:lvl1pPr algn="r" defTabSz="930275" eaLnBrk="1" hangingPunct="1">
              <a:defRPr sz="1200">
                <a:latin typeface="Times New Roman" pitchFamily="18" charset="0"/>
              </a:defRPr>
            </a:lvl1pPr>
          </a:lstStyle>
          <a:p>
            <a:fld id="{A54C022F-A8B4-407C-B445-54845433CB55}" type="slidenum">
              <a:rPr lang="en-GB"/>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11475"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endParaRPr lang="en-US"/>
          </a:p>
        </p:txBody>
      </p:sp>
      <p:sp>
        <p:nvSpPr>
          <p:cNvPr id="48131" name="Rectangle 3"/>
          <p:cNvSpPr>
            <a:spLocks noGrp="1" noChangeArrowheads="1"/>
          </p:cNvSpPr>
          <p:nvPr>
            <p:ph type="dt" idx="1"/>
          </p:nvPr>
        </p:nvSpPr>
        <p:spPr bwMode="auto">
          <a:xfrm>
            <a:off x="3730625" y="0"/>
            <a:ext cx="2911475"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endParaRPr lang="en-US"/>
          </a:p>
        </p:txBody>
      </p:sp>
      <p:sp>
        <p:nvSpPr>
          <p:cNvPr id="48132" name="Rectangle 4"/>
          <p:cNvSpPr>
            <a:spLocks noGrp="1" noRot="1" noChangeAspect="1" noChangeArrowheads="1" noTextEdit="1"/>
          </p:cNvSpPr>
          <p:nvPr>
            <p:ph type="sldImg" idx="2"/>
          </p:nvPr>
        </p:nvSpPr>
        <p:spPr bwMode="auto">
          <a:xfrm>
            <a:off x="833438" y="760413"/>
            <a:ext cx="4976812" cy="3732212"/>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895350" y="4721225"/>
            <a:ext cx="4851400" cy="441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8134" name="Rectangle 6"/>
          <p:cNvSpPr>
            <a:spLocks noGrp="1" noChangeArrowheads="1"/>
          </p:cNvSpPr>
          <p:nvPr>
            <p:ph type="ftr" sz="quarter" idx="4"/>
          </p:nvPr>
        </p:nvSpPr>
        <p:spPr bwMode="auto">
          <a:xfrm>
            <a:off x="0" y="9444038"/>
            <a:ext cx="2911475"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endParaRPr lang="en-US"/>
          </a:p>
        </p:txBody>
      </p:sp>
      <p:sp>
        <p:nvSpPr>
          <p:cNvPr id="48135" name="Rectangle 7"/>
          <p:cNvSpPr>
            <a:spLocks noGrp="1" noChangeArrowheads="1"/>
          </p:cNvSpPr>
          <p:nvPr>
            <p:ph type="sldNum" sz="quarter" idx="5"/>
          </p:nvPr>
        </p:nvSpPr>
        <p:spPr bwMode="auto">
          <a:xfrm>
            <a:off x="3730625" y="9444038"/>
            <a:ext cx="2911475"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fld id="{DAC724CB-176C-42CE-8DC9-40389DE8CF2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E0C50D-62B0-4287-8D81-959C22B29BF2}" type="slidenum">
              <a:rPr lang="en-US"/>
              <a:pPr/>
              <a:t>1</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6B22AC-FEF1-4523-8F58-CE09D392C60E}" type="slidenum">
              <a:rPr lang="en-US"/>
              <a:pPr/>
              <a:t>19</a:t>
            </a:fld>
            <a:endParaRPr lang="en-US"/>
          </a:p>
        </p:txBody>
      </p:sp>
      <p:sp>
        <p:nvSpPr>
          <p:cNvPr id="215042" name="Rectangle 2"/>
          <p:cNvSpPr>
            <a:spLocks noGrp="1" noRot="1" noChangeAspect="1" noChangeArrowheads="1" noTextEdit="1"/>
          </p:cNvSpPr>
          <p:nvPr>
            <p:ph type="sldImg"/>
          </p:nvPr>
        </p:nvSpPr>
        <p:spPr>
          <a:xfrm>
            <a:off x="844550" y="742950"/>
            <a:ext cx="4953000" cy="3714750"/>
          </a:xfrm>
          <a:ln/>
        </p:spPr>
      </p:sp>
      <p:sp>
        <p:nvSpPr>
          <p:cNvPr id="215043" name="Rectangle 3"/>
          <p:cNvSpPr>
            <a:spLocks noGrp="1" noChangeArrowheads="1"/>
          </p:cNvSpPr>
          <p:nvPr>
            <p:ph type="body" idx="1"/>
          </p:nvPr>
        </p:nvSpPr>
        <p:spPr>
          <a:xfrm>
            <a:off x="885825" y="4705350"/>
            <a:ext cx="4868863" cy="4456113"/>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26B7F-FF82-4220-AC8C-543C9BC89084}" type="slidenum">
              <a:rPr lang="en-US"/>
              <a:pPr/>
              <a:t>20</a:t>
            </a:fld>
            <a:endParaRPr lang="en-US"/>
          </a:p>
        </p:txBody>
      </p:sp>
      <p:sp>
        <p:nvSpPr>
          <p:cNvPr id="219138" name="Rectangle 2"/>
          <p:cNvSpPr>
            <a:spLocks noGrp="1" noRot="1" noChangeAspect="1" noChangeArrowheads="1" noTextEdit="1"/>
          </p:cNvSpPr>
          <p:nvPr>
            <p:ph type="sldImg"/>
          </p:nvPr>
        </p:nvSpPr>
        <p:spPr>
          <a:xfrm>
            <a:off x="844550" y="742950"/>
            <a:ext cx="4953000" cy="3714750"/>
          </a:xfrm>
          <a:ln/>
        </p:spPr>
      </p:sp>
      <p:sp>
        <p:nvSpPr>
          <p:cNvPr id="219139" name="Rectangle 3"/>
          <p:cNvSpPr>
            <a:spLocks noGrp="1" noChangeArrowheads="1"/>
          </p:cNvSpPr>
          <p:nvPr>
            <p:ph type="body" idx="1"/>
          </p:nvPr>
        </p:nvSpPr>
        <p:spPr>
          <a:xfrm>
            <a:off x="885825" y="4705350"/>
            <a:ext cx="4868863" cy="4456113"/>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090D53-FBB0-4DD4-BA27-C4901EBF5B1C}" type="slidenum">
              <a:rPr lang="en-US"/>
              <a:pPr/>
              <a:t>21</a:t>
            </a:fld>
            <a:endParaRPr lang="en-US"/>
          </a:p>
        </p:txBody>
      </p:sp>
      <p:sp>
        <p:nvSpPr>
          <p:cNvPr id="221186" name="Rectangle 2"/>
          <p:cNvSpPr>
            <a:spLocks noGrp="1" noRot="1" noChangeAspect="1" noChangeArrowheads="1" noTextEdit="1"/>
          </p:cNvSpPr>
          <p:nvPr>
            <p:ph type="sldImg"/>
          </p:nvPr>
        </p:nvSpPr>
        <p:spPr>
          <a:xfrm>
            <a:off x="844550" y="742950"/>
            <a:ext cx="4953000" cy="3714750"/>
          </a:xfrm>
          <a:ln/>
        </p:spPr>
      </p:sp>
      <p:sp>
        <p:nvSpPr>
          <p:cNvPr id="221187" name="Rectangle 3"/>
          <p:cNvSpPr>
            <a:spLocks noGrp="1" noChangeArrowheads="1"/>
          </p:cNvSpPr>
          <p:nvPr>
            <p:ph type="body" idx="1"/>
          </p:nvPr>
        </p:nvSpPr>
        <p:spPr>
          <a:xfrm>
            <a:off x="885825" y="4705350"/>
            <a:ext cx="4868863" cy="4456113"/>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47D5A6-60A9-4BB9-A8EC-F1966C2CB1F7}" type="slidenum">
              <a:rPr lang="en-US"/>
              <a:pPr/>
              <a:t>22</a:t>
            </a:fld>
            <a:endParaRPr lang="en-US"/>
          </a:p>
        </p:txBody>
      </p:sp>
      <p:sp>
        <p:nvSpPr>
          <p:cNvPr id="223234" name="Rectangle 2"/>
          <p:cNvSpPr>
            <a:spLocks noGrp="1" noRot="1" noChangeAspect="1" noChangeArrowheads="1" noTextEdit="1"/>
          </p:cNvSpPr>
          <p:nvPr>
            <p:ph type="sldImg"/>
          </p:nvPr>
        </p:nvSpPr>
        <p:spPr>
          <a:xfrm>
            <a:off x="844550" y="742950"/>
            <a:ext cx="4953000" cy="3714750"/>
          </a:xfrm>
          <a:ln/>
        </p:spPr>
      </p:sp>
      <p:sp>
        <p:nvSpPr>
          <p:cNvPr id="223235" name="Rectangle 3"/>
          <p:cNvSpPr>
            <a:spLocks noGrp="1" noChangeArrowheads="1"/>
          </p:cNvSpPr>
          <p:nvPr>
            <p:ph type="body" idx="1"/>
          </p:nvPr>
        </p:nvSpPr>
        <p:spPr>
          <a:xfrm>
            <a:off x="885825" y="4705350"/>
            <a:ext cx="4868863" cy="4456113"/>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916420-B810-4C7E-ADF2-7A8BA2C5D347}" type="slidenum">
              <a:rPr lang="en-US"/>
              <a:pPr/>
              <a:t>23</a:t>
            </a:fld>
            <a:endParaRPr lang="en-US"/>
          </a:p>
        </p:txBody>
      </p:sp>
      <p:sp>
        <p:nvSpPr>
          <p:cNvPr id="225282" name="Rectangle 2"/>
          <p:cNvSpPr>
            <a:spLocks noGrp="1" noRot="1" noChangeAspect="1" noChangeArrowheads="1" noTextEdit="1"/>
          </p:cNvSpPr>
          <p:nvPr>
            <p:ph type="sldImg"/>
          </p:nvPr>
        </p:nvSpPr>
        <p:spPr>
          <a:xfrm>
            <a:off x="844550" y="742950"/>
            <a:ext cx="4953000" cy="3714750"/>
          </a:xfrm>
          <a:ln/>
        </p:spPr>
      </p:sp>
      <p:sp>
        <p:nvSpPr>
          <p:cNvPr id="225283" name="Rectangle 3"/>
          <p:cNvSpPr>
            <a:spLocks noGrp="1" noChangeArrowheads="1"/>
          </p:cNvSpPr>
          <p:nvPr>
            <p:ph type="body" idx="1"/>
          </p:nvPr>
        </p:nvSpPr>
        <p:spPr>
          <a:xfrm>
            <a:off x="885825" y="4705350"/>
            <a:ext cx="4868863" cy="4456113"/>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110C99-8C12-4DA5-92A7-007C3C5AB699}" type="slidenum">
              <a:rPr lang="en-US"/>
              <a:pPr/>
              <a:t>30</a:t>
            </a:fld>
            <a:endParaRPr lang="en-US"/>
          </a:p>
        </p:txBody>
      </p:sp>
      <p:sp>
        <p:nvSpPr>
          <p:cNvPr id="227330" name="Rectangle 2"/>
          <p:cNvSpPr>
            <a:spLocks noGrp="1" noRot="1" noChangeAspect="1" noChangeArrowheads="1" noTextEdit="1"/>
          </p:cNvSpPr>
          <p:nvPr>
            <p:ph type="sldImg"/>
          </p:nvPr>
        </p:nvSpPr>
        <p:spPr>
          <a:xfrm>
            <a:off x="844550" y="742950"/>
            <a:ext cx="4953000" cy="3714750"/>
          </a:xfrm>
          <a:ln/>
        </p:spPr>
      </p:sp>
      <p:sp>
        <p:nvSpPr>
          <p:cNvPr id="227331" name="Rectangle 3"/>
          <p:cNvSpPr>
            <a:spLocks noGrp="1" noChangeArrowheads="1"/>
          </p:cNvSpPr>
          <p:nvPr>
            <p:ph type="body" idx="1"/>
          </p:nvPr>
        </p:nvSpPr>
        <p:spPr>
          <a:xfrm>
            <a:off x="885825" y="4705350"/>
            <a:ext cx="4868863" cy="4456113"/>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0A633CF-17B5-4CD5-B19C-210C95F9FA8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DDEAE-A850-483B-AA94-6780B97230F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63EF9D96-CD12-4EBC-AE36-ADC33BC944F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174E396-D382-4677-B2EC-1CEAC38AD034}"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1BDC7E4-C0B0-4F2D-BD19-4E4D83C8C860}"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endParaRPr lang="en-US"/>
          </a:p>
        </p:txBody>
      </p:sp>
      <p:sp>
        <p:nvSpPr>
          <p:cNvPr id="10" name="Slide Number Placeholder 9"/>
          <p:cNvSpPr>
            <a:spLocks noGrp="1"/>
          </p:cNvSpPr>
          <p:nvPr>
            <p:ph type="sldNum" sz="quarter" idx="16"/>
          </p:nvPr>
        </p:nvSpPr>
        <p:spPr/>
        <p:txBody>
          <a:bodyPr rtlCol="0"/>
          <a:lstStyle/>
          <a:p>
            <a:fld id="{6AC89ED6-1C3D-4B92-AA67-B14B03215A7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endParaRPr lang="en-US"/>
          </a:p>
        </p:txBody>
      </p:sp>
      <p:sp>
        <p:nvSpPr>
          <p:cNvPr id="12" name="Slide Number Placeholder 11"/>
          <p:cNvSpPr>
            <a:spLocks noGrp="1"/>
          </p:cNvSpPr>
          <p:nvPr>
            <p:ph type="sldNum" sz="quarter" idx="16"/>
          </p:nvPr>
        </p:nvSpPr>
        <p:spPr/>
        <p:txBody>
          <a:bodyPr rtlCol="0"/>
          <a:lstStyle/>
          <a:p>
            <a:fld id="{553D5E99-0600-49B3-A587-C1C46513CDAE}"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D857F1D-2C16-4F8C-A886-37BBA9DBBC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B7580CA-2DA5-4D86-A5C9-B7550A1513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550ABCF-166F-4EB1-B624-575F5DFFFF18}"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85FDC8B3-EADF-4537-872D-8C99C87459F2}"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BC0749E-E0CD-4B3E-A660-C64365F415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1905000"/>
            <a:ext cx="7620000" cy="914400"/>
          </a:xfrm>
        </p:spPr>
        <p:txBody>
          <a:bodyPr>
            <a:normAutofit fontScale="90000"/>
          </a:bodyPr>
          <a:lstStyle/>
          <a:p>
            <a:pPr marL="762000" indent="-762000"/>
            <a:r>
              <a:rPr lang="en-GB" sz="3600" dirty="0" smtClean="0">
                <a:effectLst>
                  <a:outerShdw blurRad="38100" dist="38100" dir="2700000" algn="tl">
                    <a:srgbClr val="C0C0C0"/>
                  </a:outerShdw>
                </a:effectLst>
                <a:cs typeface="Times New Roman" pitchFamily="18" charset="0"/>
              </a:rPr>
              <a:t>Distributed </a:t>
            </a:r>
            <a:r>
              <a:rPr lang="en-GB" sz="3600" dirty="0">
                <a:effectLst>
                  <a:outerShdw blurRad="38100" dist="38100" dir="2700000" algn="tl">
                    <a:srgbClr val="C0C0C0"/>
                  </a:outerShdw>
                </a:effectLst>
                <a:cs typeface="Times New Roman" pitchFamily="18" charset="0"/>
              </a:rPr>
              <a:t>Process Management</a:t>
            </a:r>
            <a:br>
              <a:rPr lang="en-GB" sz="3600" dirty="0">
                <a:effectLst>
                  <a:outerShdw blurRad="38100" dist="38100" dir="2700000" algn="tl">
                    <a:srgbClr val="C0C0C0"/>
                  </a:outerShdw>
                </a:effectLst>
                <a:cs typeface="Times New Roman" pitchFamily="18" charset="0"/>
              </a:rPr>
            </a:br>
            <a:endParaRPr lang="en-GB" sz="2400" dirty="0">
              <a:solidFill>
                <a:schemeClr val="tx1"/>
              </a:solidFill>
            </a:endParaRPr>
          </a:p>
        </p:txBody>
      </p:sp>
      <p:sp>
        <p:nvSpPr>
          <p:cNvPr id="2052" name="Text Box 4"/>
          <p:cNvSpPr txBox="1">
            <a:spLocks noChangeArrowheads="1"/>
          </p:cNvSpPr>
          <p:nvPr/>
        </p:nvSpPr>
        <p:spPr bwMode="auto">
          <a:xfrm>
            <a:off x="1676400" y="4267200"/>
            <a:ext cx="6248400" cy="457200"/>
          </a:xfrm>
          <a:prstGeom prst="rect">
            <a:avLst/>
          </a:prstGeom>
          <a:noFill/>
          <a:ln w="9525">
            <a:noFill/>
            <a:miter lim="800000"/>
            <a:headEnd/>
            <a:tailEnd/>
          </a:ln>
          <a:effectLst/>
        </p:spPr>
        <p:txBody>
          <a:bodyPr>
            <a:spAutoFit/>
          </a:bodyPr>
          <a:lstStyle/>
          <a:p>
            <a:pPr algn="ctr" eaLnBrk="1" hangingPunct="1">
              <a:spcBef>
                <a:spcPct val="50000"/>
              </a:spcBef>
            </a:pPr>
            <a:endParaRPr lang="en-US" sz="2400">
              <a:latin typeface="Times New Roman"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211972" name="Text Box 4"/>
          <p:cNvSpPr txBox="1">
            <a:spLocks noChangeArrowheads="1"/>
          </p:cNvSpPr>
          <p:nvPr/>
        </p:nvSpPr>
        <p:spPr bwMode="auto">
          <a:xfrm>
            <a:off x="533400" y="1600201"/>
            <a:ext cx="8153400" cy="4967514"/>
          </a:xfrm>
          <a:prstGeom prst="rect">
            <a:avLst/>
          </a:prstGeom>
          <a:noFill/>
          <a:ln w="9525">
            <a:noFill/>
            <a:miter lim="800000"/>
            <a:headEnd/>
            <a:tailEnd/>
          </a:ln>
          <a:effectLst/>
        </p:spPr>
        <p:txBody>
          <a:bodyPr wrap="square">
            <a:spAutoFit/>
          </a:bodyPr>
          <a:lstStyle/>
          <a:p>
            <a:pPr algn="just" eaLnBrk="1" hangingPunct="1">
              <a:lnSpc>
                <a:spcPct val="120000"/>
              </a:lnSpc>
              <a:buFontTx/>
              <a:buChar char="•"/>
            </a:pPr>
            <a:r>
              <a:rPr lang="en-US" sz="2400" b="1" dirty="0">
                <a:latin typeface="Times New Roman" pitchFamily="18" charset="0"/>
              </a:rPr>
              <a:t>Load Estimation Policies– </a:t>
            </a:r>
            <a:r>
              <a:rPr lang="en-US" sz="2400" dirty="0">
                <a:latin typeface="Times New Roman" pitchFamily="18" charset="0"/>
              </a:rPr>
              <a:t>decide on a method to be used to estimate the workload on a particular node</a:t>
            </a:r>
          </a:p>
          <a:p>
            <a:pPr algn="just" eaLnBrk="1" hangingPunct="1">
              <a:lnSpc>
                <a:spcPct val="120000"/>
              </a:lnSpc>
              <a:buFontTx/>
              <a:buChar char="•"/>
            </a:pPr>
            <a:r>
              <a:rPr lang="en-US" sz="2400" b="1" dirty="0">
                <a:latin typeface="Times New Roman" pitchFamily="18" charset="0"/>
              </a:rPr>
              <a:t>State Transfer Policies</a:t>
            </a:r>
            <a:r>
              <a:rPr lang="en-US" sz="2400" dirty="0">
                <a:latin typeface="Times New Roman" pitchFamily="18" charset="0"/>
              </a:rPr>
              <a:t>– Devise a policy to decide whether a node is lightly loaded or heavily loaded</a:t>
            </a:r>
          </a:p>
          <a:p>
            <a:pPr algn="just" eaLnBrk="1" hangingPunct="1">
              <a:lnSpc>
                <a:spcPct val="120000"/>
              </a:lnSpc>
              <a:buFontTx/>
              <a:buChar char="•"/>
            </a:pPr>
            <a:r>
              <a:rPr lang="en-US" sz="2400" b="1" dirty="0">
                <a:latin typeface="Times New Roman" pitchFamily="18" charset="0"/>
              </a:rPr>
              <a:t>State Information Exchange Policies – </a:t>
            </a:r>
            <a:r>
              <a:rPr lang="en-US" sz="2400" dirty="0">
                <a:latin typeface="Times New Roman" pitchFamily="18" charset="0"/>
              </a:rPr>
              <a:t>to manage the frequent exchange of state information.  </a:t>
            </a:r>
          </a:p>
          <a:p>
            <a:pPr algn="just" eaLnBrk="1" hangingPunct="1">
              <a:lnSpc>
                <a:spcPct val="120000"/>
              </a:lnSpc>
              <a:buFontTx/>
              <a:buChar char="•"/>
            </a:pPr>
            <a:r>
              <a:rPr lang="en-US" sz="2400" b="1" dirty="0">
                <a:latin typeface="Times New Roman" pitchFamily="18" charset="0"/>
              </a:rPr>
              <a:t>Location Policies</a:t>
            </a:r>
            <a:r>
              <a:rPr lang="en-US" sz="2400" dirty="0">
                <a:latin typeface="Times New Roman" pitchFamily="18" charset="0"/>
              </a:rPr>
              <a:t> – to chose a destination node</a:t>
            </a:r>
          </a:p>
          <a:p>
            <a:pPr algn="just" eaLnBrk="1" hangingPunct="1">
              <a:lnSpc>
                <a:spcPct val="120000"/>
              </a:lnSpc>
              <a:buFontTx/>
              <a:buChar char="•"/>
            </a:pPr>
            <a:r>
              <a:rPr lang="en-US" sz="2400" b="1" dirty="0">
                <a:latin typeface="Times New Roman" pitchFamily="18" charset="0"/>
              </a:rPr>
              <a:t>Priority Assignment Policies –</a:t>
            </a:r>
            <a:r>
              <a:rPr lang="en-US" sz="2400" dirty="0">
                <a:latin typeface="Times New Roman" pitchFamily="18" charset="0"/>
              </a:rPr>
              <a:t>to device a priority assignment rule.</a:t>
            </a:r>
          </a:p>
          <a:p>
            <a:pPr algn="just" eaLnBrk="1" hangingPunct="1">
              <a:lnSpc>
                <a:spcPct val="120000"/>
              </a:lnSpc>
              <a:buFontTx/>
              <a:buChar char="•"/>
            </a:pPr>
            <a:r>
              <a:rPr lang="en-US" sz="2400" b="1" dirty="0">
                <a:latin typeface="Times New Roman" pitchFamily="18" charset="0"/>
              </a:rPr>
              <a:t>Migration Limiting Policy </a:t>
            </a:r>
            <a:r>
              <a:rPr lang="en-US" sz="2400" dirty="0">
                <a:latin typeface="Times New Roman" pitchFamily="18" charset="0"/>
              </a:rPr>
              <a:t>to determine the total number of times a process should be allowed to </a:t>
            </a:r>
            <a:r>
              <a:rPr lang="en-US" sz="2400" dirty="0" smtClean="0">
                <a:latin typeface="Times New Roman" pitchFamily="18" charset="0"/>
              </a:rPr>
              <a:t>migrate</a:t>
            </a:r>
            <a:endParaRPr lang="en-US" sz="2400" dirty="0">
              <a:latin typeface="Times New Roman" pitchFamily="18" charset="0"/>
            </a:endParaRPr>
          </a:p>
        </p:txBody>
      </p:sp>
      <p:sp>
        <p:nvSpPr>
          <p:cNvPr id="211973" name="Text Box 5"/>
          <p:cNvSpPr txBox="1">
            <a:spLocks noChangeArrowheads="1"/>
          </p:cNvSpPr>
          <p:nvPr/>
        </p:nvSpPr>
        <p:spPr bwMode="auto">
          <a:xfrm>
            <a:off x="304800" y="467380"/>
            <a:ext cx="8229600" cy="523220"/>
          </a:xfrm>
          <a:prstGeom prst="rect">
            <a:avLst/>
          </a:prstGeom>
          <a:noFill/>
          <a:ln w="9525">
            <a:noFill/>
            <a:miter lim="800000"/>
            <a:headEnd/>
            <a:tailEnd/>
          </a:ln>
          <a:effectLst/>
        </p:spPr>
        <p:txBody>
          <a:bodyPr wrap="square">
            <a:spAutoFit/>
          </a:bodyPr>
          <a:lstStyle/>
          <a:p>
            <a:pPr algn="ctr" eaLnBrk="1" hangingPunct="1">
              <a:spcBef>
                <a:spcPct val="50000"/>
              </a:spcBef>
            </a:pPr>
            <a:r>
              <a:rPr lang="en-US" sz="2800" b="1" dirty="0">
                <a:latin typeface="Times New Roman" pitchFamily="18" charset="0"/>
              </a:rPr>
              <a:t>Issues in Designing Load-Balancing Algorithms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1972"/>
                                        </p:tgtEl>
                                        <p:attrNameLst>
                                          <p:attrName>style.visibility</p:attrName>
                                        </p:attrNameLst>
                                      </p:cBhvr>
                                      <p:to>
                                        <p:strVal val="visible"/>
                                      </p:to>
                                    </p:set>
                                    <p:anim calcmode="lin" valueType="num">
                                      <p:cBhvr additive="base">
                                        <p:cTn id="7" dur="500" fill="hold"/>
                                        <p:tgtEl>
                                          <p:spTgt spid="211972"/>
                                        </p:tgtEl>
                                        <p:attrNameLst>
                                          <p:attrName>ppt_x</p:attrName>
                                        </p:attrNameLst>
                                      </p:cBhvr>
                                      <p:tavLst>
                                        <p:tav tm="0">
                                          <p:val>
                                            <p:strVal val="#ppt_x"/>
                                          </p:val>
                                        </p:tav>
                                        <p:tav tm="100000">
                                          <p:val>
                                            <p:strVal val="#ppt_x"/>
                                          </p:val>
                                        </p:tav>
                                      </p:tavLst>
                                    </p:anim>
                                    <p:anim calcmode="lin" valueType="num">
                                      <p:cBhvr additive="base">
                                        <p:cTn id="8" dur="500" fill="hold"/>
                                        <p:tgtEl>
                                          <p:spTgt spid="211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85800" y="304800"/>
            <a:ext cx="7378700" cy="1143000"/>
          </a:xfrm>
        </p:spPr>
        <p:txBody>
          <a:bodyPr/>
          <a:lstStyle/>
          <a:p>
            <a:r>
              <a:rPr lang="en-US" b="1" dirty="0"/>
              <a:t>Load Sharing Approach</a:t>
            </a:r>
            <a:r>
              <a:rPr lang="en-US" dirty="0"/>
              <a:t> </a:t>
            </a:r>
            <a:endParaRPr lang="en-GB" dirty="0"/>
          </a:p>
        </p:txBody>
      </p:sp>
      <p:sp>
        <p:nvSpPr>
          <p:cNvPr id="195587" name="Rectangle 3"/>
          <p:cNvSpPr>
            <a:spLocks noGrp="1" noChangeArrowheads="1"/>
          </p:cNvSpPr>
          <p:nvPr>
            <p:ph sz="quarter" idx="1"/>
          </p:nvPr>
        </p:nvSpPr>
        <p:spPr>
          <a:xfrm>
            <a:off x="533400" y="2057400"/>
            <a:ext cx="8343900" cy="3505200"/>
          </a:xfrm>
        </p:spPr>
        <p:txBody>
          <a:bodyPr/>
          <a:lstStyle/>
          <a:p>
            <a:pPr marL="609600" indent="-609600" algn="just"/>
            <a:r>
              <a:rPr lang="en-US" dirty="0"/>
              <a:t>Design of algorithms will depend on proper decisions regarding:</a:t>
            </a:r>
          </a:p>
          <a:p>
            <a:pPr marL="990600" lvl="1" indent="-533400" algn="just"/>
            <a:r>
              <a:rPr lang="en-US" dirty="0"/>
              <a:t>Load estimation policy – best done by measuring CPU utilization</a:t>
            </a:r>
          </a:p>
          <a:p>
            <a:pPr marL="990600" lvl="1" indent="-533400" algn="just"/>
            <a:r>
              <a:rPr lang="en-US" dirty="0"/>
              <a:t>Process transfer policy</a:t>
            </a:r>
          </a:p>
          <a:p>
            <a:pPr marL="990600" lvl="1" indent="-533400" algn="just"/>
            <a:r>
              <a:rPr lang="en-US" dirty="0"/>
              <a:t>Location policies </a:t>
            </a:r>
            <a:endParaRPr lang="en-GB" dirty="0"/>
          </a:p>
        </p:txBody>
      </p:sp>
      <p:sp>
        <p:nvSpPr>
          <p:cNvPr id="195588" name="Rectangle 4"/>
          <p:cNvSpPr>
            <a:spLocks noChangeArrowheads="1"/>
          </p:cNvSpPr>
          <p:nvPr/>
        </p:nvSpPr>
        <p:spPr bwMode="auto">
          <a:xfrm>
            <a:off x="8858250" y="6394450"/>
            <a:ext cx="279400" cy="457200"/>
          </a:xfrm>
          <a:prstGeom prst="rect">
            <a:avLst/>
          </a:prstGeom>
          <a:noFill/>
          <a:ln w="9525">
            <a:noFill/>
            <a:miter lim="800000"/>
            <a:headEnd/>
            <a:tailEnd/>
          </a:ln>
          <a:effectLst/>
        </p:spPr>
        <p:txBody>
          <a:bodyPr>
            <a:spAutoFit/>
          </a:bodyPr>
          <a:lstStyle/>
          <a:p>
            <a:r>
              <a:rPr lang="en-GB" sz="2400">
                <a:latin typeface="Times"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9558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t>Process Migration</a:t>
            </a:r>
          </a:p>
        </p:txBody>
      </p:sp>
      <p:sp>
        <p:nvSpPr>
          <p:cNvPr id="196611" name="Rectangle 3"/>
          <p:cNvSpPr>
            <a:spLocks noGrp="1" noChangeArrowheads="1"/>
          </p:cNvSpPr>
          <p:nvPr>
            <p:ph sz="quarter" idx="1"/>
          </p:nvPr>
        </p:nvSpPr>
        <p:spPr>
          <a:xfrm>
            <a:off x="612648" y="1676400"/>
            <a:ext cx="8153400" cy="2895600"/>
          </a:xfrm>
        </p:spPr>
        <p:txBody>
          <a:bodyPr/>
          <a:lstStyle/>
          <a:p>
            <a:pPr algn="just"/>
            <a:r>
              <a:rPr lang="en-US" dirty="0"/>
              <a:t>Transfer of sufficient amount of the state of a process from one machine to another</a:t>
            </a:r>
          </a:p>
          <a:p>
            <a:pPr algn="just"/>
            <a:r>
              <a:rPr lang="en-US" dirty="0"/>
              <a:t>The process executes on the target machine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t>Motivation</a:t>
            </a:r>
          </a:p>
        </p:txBody>
      </p:sp>
      <p:sp>
        <p:nvSpPr>
          <p:cNvPr id="197635" name="Rectangle 3"/>
          <p:cNvSpPr>
            <a:spLocks noGrp="1" noChangeArrowheads="1"/>
          </p:cNvSpPr>
          <p:nvPr>
            <p:ph sz="quarter" idx="1"/>
          </p:nvPr>
        </p:nvSpPr>
        <p:spPr/>
        <p:txBody>
          <a:bodyPr/>
          <a:lstStyle/>
          <a:p>
            <a:pPr algn="just"/>
            <a:r>
              <a:rPr lang="en-US" sz="2800" dirty="0"/>
              <a:t>Load sharing</a:t>
            </a:r>
          </a:p>
          <a:p>
            <a:pPr lvl="1" algn="just"/>
            <a:r>
              <a:rPr lang="en-US" sz="2400" dirty="0"/>
              <a:t>Move processes from heavily loaded to lightly loaded systems</a:t>
            </a:r>
          </a:p>
          <a:p>
            <a:pPr lvl="1" algn="just"/>
            <a:r>
              <a:rPr lang="en-US" sz="2400" dirty="0"/>
              <a:t>Load can be balanced to improve overall performance</a:t>
            </a:r>
          </a:p>
          <a:p>
            <a:pPr algn="just"/>
            <a:r>
              <a:rPr lang="en-US" sz="2800" dirty="0"/>
              <a:t>Communications performance</a:t>
            </a:r>
          </a:p>
          <a:p>
            <a:pPr lvl="1" algn="just"/>
            <a:r>
              <a:rPr lang="en-US" sz="2400" dirty="0"/>
              <a:t>Processes that interact intensively can be moved to the same node to reduce communications cost</a:t>
            </a:r>
          </a:p>
          <a:p>
            <a:pPr lvl="1" algn="just"/>
            <a:r>
              <a:rPr lang="en-US" sz="2400" dirty="0"/>
              <a:t>May be better to move process to where the data reside when the data is large</a:t>
            </a:r>
          </a:p>
          <a:p>
            <a:pPr algn="just"/>
            <a:endParaRPr lang="en-US" sz="28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Motivation</a:t>
            </a:r>
          </a:p>
        </p:txBody>
      </p:sp>
      <p:sp>
        <p:nvSpPr>
          <p:cNvPr id="198659" name="Rectangle 3"/>
          <p:cNvSpPr>
            <a:spLocks noGrp="1" noChangeArrowheads="1"/>
          </p:cNvSpPr>
          <p:nvPr>
            <p:ph sz="quarter" idx="1"/>
          </p:nvPr>
        </p:nvSpPr>
        <p:spPr>
          <a:xfrm>
            <a:off x="612648" y="1600200"/>
            <a:ext cx="8153400" cy="3810000"/>
          </a:xfrm>
        </p:spPr>
        <p:txBody>
          <a:bodyPr/>
          <a:lstStyle/>
          <a:p>
            <a:pPr algn="just"/>
            <a:r>
              <a:rPr lang="en-US" dirty="0"/>
              <a:t>Availability</a:t>
            </a:r>
          </a:p>
          <a:p>
            <a:pPr lvl="1" algn="just"/>
            <a:r>
              <a:rPr lang="en-US" dirty="0"/>
              <a:t>Long-running process may need to move because the machine it is running on will be down</a:t>
            </a:r>
          </a:p>
          <a:p>
            <a:pPr algn="just"/>
            <a:r>
              <a:rPr lang="en-US" dirty="0"/>
              <a:t>Utilizing special capabilities</a:t>
            </a:r>
          </a:p>
          <a:p>
            <a:pPr lvl="1" algn="just"/>
            <a:r>
              <a:rPr lang="en-US" dirty="0"/>
              <a:t>Process can take advantage of unique hardware or software capabilities</a:t>
            </a:r>
          </a:p>
          <a:p>
            <a:pPr algn="just"/>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Initiation of Migration</a:t>
            </a:r>
          </a:p>
        </p:txBody>
      </p:sp>
      <p:sp>
        <p:nvSpPr>
          <p:cNvPr id="199683" name="Rectangle 3"/>
          <p:cNvSpPr>
            <a:spLocks noGrp="1" noChangeArrowheads="1"/>
          </p:cNvSpPr>
          <p:nvPr>
            <p:ph sz="quarter" idx="1"/>
          </p:nvPr>
        </p:nvSpPr>
        <p:spPr>
          <a:xfrm>
            <a:off x="612648" y="1600200"/>
            <a:ext cx="8153400" cy="3200400"/>
          </a:xfrm>
        </p:spPr>
        <p:txBody>
          <a:bodyPr/>
          <a:lstStyle/>
          <a:p>
            <a:pPr algn="just"/>
            <a:r>
              <a:rPr lang="en-US" dirty="0"/>
              <a:t>Operating system</a:t>
            </a:r>
          </a:p>
          <a:p>
            <a:pPr lvl="1" algn="just"/>
            <a:r>
              <a:rPr lang="en-US" dirty="0"/>
              <a:t>When goal is load balancing</a:t>
            </a:r>
          </a:p>
          <a:p>
            <a:pPr algn="just"/>
            <a:r>
              <a:rPr lang="en-US" dirty="0"/>
              <a:t>Process</a:t>
            </a:r>
          </a:p>
          <a:p>
            <a:pPr lvl="1" algn="just"/>
            <a:r>
              <a:rPr lang="en-US" dirty="0"/>
              <a:t>When goal is to reach a particular resource</a:t>
            </a:r>
          </a:p>
          <a:p>
            <a:pPr algn="just"/>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What is Migrated?</a:t>
            </a:r>
          </a:p>
        </p:txBody>
      </p:sp>
      <p:sp>
        <p:nvSpPr>
          <p:cNvPr id="200707" name="Rectangle 3"/>
          <p:cNvSpPr>
            <a:spLocks noGrp="1" noChangeArrowheads="1"/>
          </p:cNvSpPr>
          <p:nvPr>
            <p:ph sz="quarter" idx="1"/>
          </p:nvPr>
        </p:nvSpPr>
        <p:spPr>
          <a:xfrm>
            <a:off x="612648" y="1600200"/>
            <a:ext cx="8153400" cy="2286000"/>
          </a:xfrm>
        </p:spPr>
        <p:txBody>
          <a:bodyPr/>
          <a:lstStyle/>
          <a:p>
            <a:pPr algn="just"/>
            <a:r>
              <a:rPr lang="en-US" dirty="0"/>
              <a:t>Must destroy the process on the source system and create it on the target system</a:t>
            </a:r>
          </a:p>
          <a:p>
            <a:pPr algn="just"/>
            <a:r>
              <a:rPr lang="en-US" dirty="0"/>
              <a:t>Process control block and any links must be moved</a:t>
            </a:r>
          </a:p>
          <a:p>
            <a:pPr algn="just"/>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730" name="Picture 2" descr="14_1a"/>
          <p:cNvPicPr>
            <a:picLocks noChangeAspect="1" noChangeArrowheads="1"/>
          </p:cNvPicPr>
          <p:nvPr/>
        </p:nvPicPr>
        <p:blipFill>
          <a:blip r:embed="rId2" cstate="print"/>
          <a:srcRect b="6918"/>
          <a:stretch>
            <a:fillRect/>
          </a:stretch>
        </p:blipFill>
        <p:spPr bwMode="auto">
          <a:xfrm>
            <a:off x="457200" y="914400"/>
            <a:ext cx="8331200" cy="5638800"/>
          </a:xfrm>
          <a:prstGeom prst="rect">
            <a:avLst/>
          </a:prstGeom>
          <a:noFill/>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754" name="Picture 2" descr="14_1b"/>
          <p:cNvPicPr>
            <a:picLocks noChangeAspect="1" noChangeArrowheads="1"/>
          </p:cNvPicPr>
          <p:nvPr/>
        </p:nvPicPr>
        <p:blipFill>
          <a:blip r:embed="rId2" cstate="print"/>
          <a:srcRect b="6802"/>
          <a:stretch>
            <a:fillRect/>
          </a:stretch>
        </p:blipFill>
        <p:spPr bwMode="auto">
          <a:xfrm>
            <a:off x="457200" y="887413"/>
            <a:ext cx="8178800" cy="5741987"/>
          </a:xfrm>
          <a:prstGeom prst="rect">
            <a:avLst/>
          </a:prstGeom>
          <a:noFill/>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t>Process Migration</a:t>
            </a:r>
          </a:p>
        </p:txBody>
      </p:sp>
      <p:sp>
        <p:nvSpPr>
          <p:cNvPr id="214019" name="Rectangle 3"/>
          <p:cNvSpPr>
            <a:spLocks noGrp="1" noChangeArrowheads="1"/>
          </p:cNvSpPr>
          <p:nvPr>
            <p:ph sz="quarter" idx="1"/>
          </p:nvPr>
        </p:nvSpPr>
        <p:spPr>
          <a:xfrm>
            <a:off x="5702300" y="2233613"/>
            <a:ext cx="3441700" cy="3670300"/>
          </a:xfrm>
        </p:spPr>
        <p:txBody>
          <a:bodyPr/>
          <a:lstStyle/>
          <a:p>
            <a:r>
              <a:rPr lang="en-US" sz="1800"/>
              <a:t>Selecting a process to be migrated</a:t>
            </a:r>
          </a:p>
          <a:p>
            <a:r>
              <a:rPr lang="en-US" sz="1800"/>
              <a:t>Selecting the destination node</a:t>
            </a:r>
          </a:p>
          <a:p>
            <a:r>
              <a:rPr lang="en-US" sz="1800"/>
              <a:t>Suspending the process</a:t>
            </a:r>
          </a:p>
          <a:p>
            <a:r>
              <a:rPr lang="en-US" sz="1800"/>
              <a:t>Capturing the process state</a:t>
            </a:r>
          </a:p>
          <a:p>
            <a:r>
              <a:rPr lang="en-US" sz="1800"/>
              <a:t>Sending the state to the destination</a:t>
            </a:r>
          </a:p>
          <a:p>
            <a:r>
              <a:rPr lang="en-US" sz="1800"/>
              <a:t>Resuming the process </a:t>
            </a:r>
          </a:p>
          <a:p>
            <a:r>
              <a:rPr lang="en-US" sz="1800"/>
              <a:t>Forwarding future messages to the destination</a:t>
            </a:r>
          </a:p>
        </p:txBody>
      </p:sp>
      <p:grpSp>
        <p:nvGrpSpPr>
          <p:cNvPr id="214020" name="Group 4"/>
          <p:cNvGrpSpPr>
            <a:grpSpLocks/>
          </p:cNvGrpSpPr>
          <p:nvPr/>
        </p:nvGrpSpPr>
        <p:grpSpPr bwMode="auto">
          <a:xfrm>
            <a:off x="0" y="2330450"/>
            <a:ext cx="5476875" cy="3130550"/>
            <a:chOff x="0" y="1468"/>
            <a:chExt cx="3450" cy="1972"/>
          </a:xfrm>
        </p:grpSpPr>
        <p:sp>
          <p:nvSpPr>
            <p:cNvPr id="214021" name="AutoShape 5"/>
            <p:cNvSpPr>
              <a:spLocks noChangeArrowheads="1"/>
            </p:cNvSpPr>
            <p:nvPr/>
          </p:nvSpPr>
          <p:spPr bwMode="auto">
            <a:xfrm>
              <a:off x="642" y="1536"/>
              <a:ext cx="1096" cy="1888"/>
            </a:xfrm>
            <a:prstGeom prst="roundRect">
              <a:avLst>
                <a:gd name="adj" fmla="val 16667"/>
              </a:avLst>
            </a:prstGeom>
            <a:noFill/>
            <a:ln w="9525">
              <a:solidFill>
                <a:schemeClr val="tx1"/>
              </a:solidFill>
              <a:miter lim="800000"/>
              <a:headEnd/>
              <a:tailEnd/>
            </a:ln>
            <a:effectLst/>
          </p:spPr>
          <p:txBody>
            <a:bodyPr wrap="none" anchor="ctr"/>
            <a:lstStyle/>
            <a:p>
              <a:endParaRPr lang="en-US"/>
            </a:p>
          </p:txBody>
        </p:sp>
        <p:sp>
          <p:nvSpPr>
            <p:cNvPr id="214022" name="AutoShape 6"/>
            <p:cNvSpPr>
              <a:spLocks noChangeArrowheads="1"/>
            </p:cNvSpPr>
            <p:nvPr/>
          </p:nvSpPr>
          <p:spPr bwMode="auto">
            <a:xfrm>
              <a:off x="2354" y="1552"/>
              <a:ext cx="1096" cy="1888"/>
            </a:xfrm>
            <a:prstGeom prst="roundRect">
              <a:avLst>
                <a:gd name="adj" fmla="val 16667"/>
              </a:avLst>
            </a:prstGeom>
            <a:noFill/>
            <a:ln w="9525">
              <a:solidFill>
                <a:schemeClr val="tx1"/>
              </a:solidFill>
              <a:miter lim="800000"/>
              <a:headEnd/>
              <a:tailEnd/>
            </a:ln>
            <a:effectLst/>
          </p:spPr>
          <p:txBody>
            <a:bodyPr wrap="none" anchor="ctr"/>
            <a:lstStyle/>
            <a:p>
              <a:endParaRPr lang="en-US"/>
            </a:p>
          </p:txBody>
        </p:sp>
        <p:sp>
          <p:nvSpPr>
            <p:cNvPr id="214023" name="Rectangle 7"/>
            <p:cNvSpPr>
              <a:spLocks noChangeArrowheads="1"/>
            </p:cNvSpPr>
            <p:nvPr/>
          </p:nvSpPr>
          <p:spPr bwMode="auto">
            <a:xfrm>
              <a:off x="962" y="1728"/>
              <a:ext cx="416" cy="696"/>
            </a:xfrm>
            <a:prstGeom prst="rect">
              <a:avLst/>
            </a:prstGeom>
            <a:solidFill>
              <a:schemeClr val="accent1"/>
            </a:solidFill>
            <a:ln w="9525">
              <a:solidFill>
                <a:schemeClr val="tx1"/>
              </a:solidFill>
              <a:miter lim="800000"/>
              <a:headEnd/>
              <a:tailEnd/>
            </a:ln>
            <a:effectLst/>
          </p:spPr>
          <p:txBody>
            <a:bodyPr wrap="none"/>
            <a:lstStyle/>
            <a:p>
              <a:pPr algn="ctr" eaLnBrk="1" hangingPunct="1"/>
              <a:r>
                <a:rPr kumimoji="1" lang="en-US" sz="1000">
                  <a:latin typeface="Tahoma" pitchFamily="34" charset="0"/>
                  <a:ea typeface="ＭＳ Ｐゴシック" pitchFamily="34" charset="-128"/>
                </a:rPr>
                <a:t>Process P1</a:t>
              </a:r>
            </a:p>
            <a:p>
              <a:pPr algn="ctr" eaLnBrk="1" hangingPunct="1"/>
              <a:r>
                <a:rPr kumimoji="1" lang="en-US" sz="1000">
                  <a:latin typeface="Tahoma" pitchFamily="34" charset="0"/>
                  <a:ea typeface="ＭＳ Ｐゴシック" pitchFamily="34" charset="-128"/>
                </a:rPr>
                <a:t>:</a:t>
              </a:r>
            </a:p>
            <a:p>
              <a:pPr algn="ctr" eaLnBrk="1" hangingPunct="1"/>
              <a:r>
                <a:rPr kumimoji="1" lang="en-US" sz="1000">
                  <a:latin typeface="Tahoma" pitchFamily="34" charset="0"/>
                  <a:ea typeface="ＭＳ Ｐゴシック" pitchFamily="34" charset="-128"/>
                </a:rPr>
                <a:t>:</a:t>
              </a:r>
            </a:p>
            <a:p>
              <a:pPr algn="ctr" eaLnBrk="1" hangingPunct="1"/>
              <a:r>
                <a:rPr kumimoji="1" lang="en-US" sz="1000">
                  <a:latin typeface="Tahoma" pitchFamily="34" charset="0"/>
                  <a:ea typeface="ＭＳ Ｐゴシック" pitchFamily="34" charset="-128"/>
                </a:rPr>
                <a:t>:</a:t>
              </a:r>
            </a:p>
            <a:p>
              <a:pPr algn="ctr" eaLnBrk="1" hangingPunct="1"/>
              <a:r>
                <a:rPr kumimoji="1" lang="en-US" sz="1000">
                  <a:latin typeface="Tahoma" pitchFamily="34" charset="0"/>
                  <a:ea typeface="ＭＳ Ｐゴシック" pitchFamily="34" charset="-128"/>
                </a:rPr>
                <a:t>:</a:t>
              </a:r>
            </a:p>
            <a:p>
              <a:pPr algn="ctr" eaLnBrk="1" hangingPunct="1"/>
              <a:r>
                <a:rPr kumimoji="1" lang="en-US" sz="1000">
                  <a:latin typeface="Tahoma" pitchFamily="34" charset="0"/>
                  <a:ea typeface="ＭＳ Ｐゴシック" pitchFamily="34" charset="-128"/>
                </a:rPr>
                <a:t>Execution</a:t>
              </a:r>
            </a:p>
            <a:p>
              <a:pPr algn="ctr" eaLnBrk="1" hangingPunct="1"/>
              <a:r>
                <a:rPr kumimoji="1" lang="en-US" sz="1000">
                  <a:latin typeface="Tahoma" pitchFamily="34" charset="0"/>
                  <a:ea typeface="ＭＳ Ｐゴシック" pitchFamily="34" charset="-128"/>
                </a:rPr>
                <a:t>suspended</a:t>
              </a:r>
            </a:p>
          </p:txBody>
        </p:sp>
        <p:sp>
          <p:nvSpPr>
            <p:cNvPr id="214024" name="Text Box 8"/>
            <p:cNvSpPr txBox="1">
              <a:spLocks noChangeArrowheads="1"/>
            </p:cNvSpPr>
            <p:nvPr/>
          </p:nvSpPr>
          <p:spPr bwMode="auto">
            <a:xfrm>
              <a:off x="832" y="1547"/>
              <a:ext cx="750" cy="212"/>
            </a:xfrm>
            <a:prstGeom prst="rect">
              <a:avLst/>
            </a:prstGeom>
            <a:noFill/>
            <a:ln w="9525">
              <a:noFill/>
              <a:miter lim="800000"/>
              <a:headEnd/>
              <a:tailEnd/>
            </a:ln>
            <a:effectLst/>
          </p:spPr>
          <p:txBody>
            <a:bodyPr wrap="none">
              <a:spAutoFit/>
            </a:bodyPr>
            <a:lstStyle/>
            <a:p>
              <a:pPr eaLnBrk="1" hangingPunct="1"/>
              <a:r>
                <a:rPr kumimoji="1" lang="en-US" sz="1600">
                  <a:latin typeface="Tahoma" pitchFamily="34" charset="0"/>
                  <a:ea typeface="ＭＳ Ｐゴシック" pitchFamily="34" charset="-128"/>
                </a:rPr>
                <a:t>Source Site</a:t>
              </a:r>
            </a:p>
          </p:txBody>
        </p:sp>
        <p:sp>
          <p:nvSpPr>
            <p:cNvPr id="214025" name="Text Box 9"/>
            <p:cNvSpPr txBox="1">
              <a:spLocks noChangeArrowheads="1"/>
            </p:cNvSpPr>
            <p:nvPr/>
          </p:nvSpPr>
          <p:spPr bwMode="auto">
            <a:xfrm>
              <a:off x="2416" y="1555"/>
              <a:ext cx="1000" cy="212"/>
            </a:xfrm>
            <a:prstGeom prst="rect">
              <a:avLst/>
            </a:prstGeom>
            <a:noFill/>
            <a:ln w="9525">
              <a:noFill/>
              <a:miter lim="800000"/>
              <a:headEnd/>
              <a:tailEnd/>
            </a:ln>
            <a:effectLst/>
          </p:spPr>
          <p:txBody>
            <a:bodyPr wrap="none">
              <a:spAutoFit/>
            </a:bodyPr>
            <a:lstStyle/>
            <a:p>
              <a:pPr eaLnBrk="1" hangingPunct="1"/>
              <a:r>
                <a:rPr kumimoji="1" lang="en-US" sz="1600">
                  <a:latin typeface="Tahoma" pitchFamily="34" charset="0"/>
                  <a:ea typeface="ＭＳ Ｐゴシック" pitchFamily="34" charset="-128"/>
                </a:rPr>
                <a:t>Destination Site</a:t>
              </a:r>
            </a:p>
          </p:txBody>
        </p:sp>
        <p:sp>
          <p:nvSpPr>
            <p:cNvPr id="214026" name="Rectangle 10"/>
            <p:cNvSpPr>
              <a:spLocks noChangeArrowheads="1"/>
            </p:cNvSpPr>
            <p:nvPr/>
          </p:nvSpPr>
          <p:spPr bwMode="auto">
            <a:xfrm>
              <a:off x="2722" y="2680"/>
              <a:ext cx="416" cy="712"/>
            </a:xfrm>
            <a:prstGeom prst="rect">
              <a:avLst/>
            </a:prstGeom>
            <a:solidFill>
              <a:schemeClr val="accent1"/>
            </a:solidFill>
            <a:ln w="9525">
              <a:solidFill>
                <a:schemeClr val="tx1"/>
              </a:solidFill>
              <a:miter lim="800000"/>
              <a:headEnd/>
              <a:tailEnd/>
            </a:ln>
            <a:effectLst/>
          </p:spPr>
          <p:txBody>
            <a:bodyPr wrap="none" anchor="b"/>
            <a:lstStyle/>
            <a:p>
              <a:pPr algn="ctr" eaLnBrk="1" hangingPunct="1"/>
              <a:r>
                <a:rPr kumimoji="1" lang="en-US" sz="1000">
                  <a:latin typeface="Tahoma" pitchFamily="34" charset="0"/>
                  <a:ea typeface="ＭＳ Ｐゴシック" pitchFamily="34" charset="-128"/>
                </a:rPr>
                <a:t>Execution</a:t>
              </a:r>
            </a:p>
            <a:p>
              <a:pPr algn="ctr" eaLnBrk="1" hangingPunct="1"/>
              <a:r>
                <a:rPr kumimoji="1" lang="en-US" sz="1000">
                  <a:latin typeface="Tahoma" pitchFamily="34" charset="0"/>
                  <a:ea typeface="ＭＳ Ｐゴシック" pitchFamily="34" charset="-128"/>
                </a:rPr>
                <a:t>Resumed</a:t>
              </a:r>
            </a:p>
            <a:p>
              <a:pPr algn="ctr" eaLnBrk="1" hangingPunct="1"/>
              <a:r>
                <a:rPr kumimoji="1" lang="en-US" sz="1000">
                  <a:latin typeface="Tahoma" pitchFamily="34" charset="0"/>
                  <a:ea typeface="ＭＳ Ｐゴシック" pitchFamily="34" charset="-128"/>
                </a:rPr>
                <a:t>:</a:t>
              </a:r>
            </a:p>
            <a:p>
              <a:pPr algn="ctr" eaLnBrk="1" hangingPunct="1"/>
              <a:r>
                <a:rPr kumimoji="1" lang="en-US" sz="1000">
                  <a:latin typeface="Tahoma" pitchFamily="34" charset="0"/>
                  <a:ea typeface="ＭＳ Ｐゴシック" pitchFamily="34" charset="-128"/>
                </a:rPr>
                <a:t>:</a:t>
              </a:r>
            </a:p>
            <a:p>
              <a:pPr algn="ctr" eaLnBrk="1" hangingPunct="1"/>
              <a:r>
                <a:rPr kumimoji="1" lang="en-US" sz="1000">
                  <a:latin typeface="Tahoma" pitchFamily="34" charset="0"/>
                  <a:ea typeface="ＭＳ Ｐゴシック" pitchFamily="34" charset="-128"/>
                </a:rPr>
                <a:t>:</a:t>
              </a:r>
            </a:p>
            <a:p>
              <a:pPr algn="ctr" eaLnBrk="1" hangingPunct="1"/>
              <a:r>
                <a:rPr kumimoji="1" lang="en-US" sz="1000">
                  <a:latin typeface="Tahoma" pitchFamily="34" charset="0"/>
                  <a:ea typeface="ＭＳ Ｐゴシック" pitchFamily="34" charset="-128"/>
                </a:rPr>
                <a:t>:</a:t>
              </a:r>
            </a:p>
            <a:p>
              <a:pPr algn="ctr" eaLnBrk="1" hangingPunct="1"/>
              <a:r>
                <a:rPr kumimoji="1" lang="en-US" sz="1000">
                  <a:latin typeface="Tahoma" pitchFamily="34" charset="0"/>
                  <a:ea typeface="ＭＳ Ｐゴシック" pitchFamily="34" charset="-128"/>
                </a:rPr>
                <a:t>Process P1</a:t>
              </a:r>
            </a:p>
          </p:txBody>
        </p:sp>
        <p:sp>
          <p:nvSpPr>
            <p:cNvPr id="214027" name="Line 11"/>
            <p:cNvSpPr>
              <a:spLocks noChangeShapeType="1"/>
            </p:cNvSpPr>
            <p:nvPr/>
          </p:nvSpPr>
          <p:spPr bwMode="auto">
            <a:xfrm>
              <a:off x="1178" y="2424"/>
              <a:ext cx="1752" cy="248"/>
            </a:xfrm>
            <a:prstGeom prst="line">
              <a:avLst/>
            </a:prstGeom>
            <a:noFill/>
            <a:ln w="9525">
              <a:solidFill>
                <a:schemeClr val="tx1"/>
              </a:solidFill>
              <a:miter lim="800000"/>
              <a:headEnd/>
              <a:tailEnd type="triangle" w="med" len="med"/>
            </a:ln>
            <a:effectLst/>
          </p:spPr>
          <p:txBody>
            <a:bodyPr wrap="none"/>
            <a:lstStyle/>
            <a:p>
              <a:endParaRPr lang="en-US"/>
            </a:p>
          </p:txBody>
        </p:sp>
        <p:sp>
          <p:nvSpPr>
            <p:cNvPr id="214028" name="Text Box 12"/>
            <p:cNvSpPr txBox="1">
              <a:spLocks noChangeArrowheads="1"/>
            </p:cNvSpPr>
            <p:nvPr/>
          </p:nvSpPr>
          <p:spPr bwMode="auto">
            <a:xfrm>
              <a:off x="1872" y="2436"/>
              <a:ext cx="614" cy="288"/>
            </a:xfrm>
            <a:prstGeom prst="rect">
              <a:avLst/>
            </a:prstGeom>
            <a:noFill/>
            <a:ln w="9525">
              <a:noFill/>
              <a:miter lim="800000"/>
              <a:headEnd/>
              <a:tailEnd/>
            </a:ln>
            <a:effectLst/>
          </p:spPr>
          <p:txBody>
            <a:bodyPr wrap="none">
              <a:spAutoFit/>
            </a:bodyPr>
            <a:lstStyle/>
            <a:p>
              <a:pPr eaLnBrk="1" hangingPunct="1"/>
              <a:r>
                <a:rPr kumimoji="1" lang="en-US" sz="1200">
                  <a:latin typeface="Tahoma" pitchFamily="34" charset="0"/>
                  <a:ea typeface="ＭＳ Ｐゴシック" pitchFamily="34" charset="-128"/>
                </a:rPr>
                <a:t>Transfer of </a:t>
              </a:r>
            </a:p>
            <a:p>
              <a:pPr eaLnBrk="1" hangingPunct="1"/>
              <a:r>
                <a:rPr kumimoji="1" lang="en-US" sz="1200">
                  <a:latin typeface="Tahoma" pitchFamily="34" charset="0"/>
                  <a:ea typeface="ＭＳ Ｐゴシック" pitchFamily="34" charset="-128"/>
                </a:rPr>
                <a:t>control</a:t>
              </a:r>
            </a:p>
          </p:txBody>
        </p:sp>
        <p:sp>
          <p:nvSpPr>
            <p:cNvPr id="214029" name="Line 13"/>
            <p:cNvSpPr>
              <a:spLocks noChangeShapeType="1"/>
            </p:cNvSpPr>
            <p:nvPr/>
          </p:nvSpPr>
          <p:spPr bwMode="auto">
            <a:xfrm>
              <a:off x="266" y="2424"/>
              <a:ext cx="2936" cy="0"/>
            </a:xfrm>
            <a:prstGeom prst="line">
              <a:avLst/>
            </a:prstGeom>
            <a:noFill/>
            <a:ln w="9525">
              <a:solidFill>
                <a:schemeClr val="tx1"/>
              </a:solidFill>
              <a:miter lim="800000"/>
              <a:headEnd/>
              <a:tailEnd/>
            </a:ln>
            <a:effectLst/>
          </p:spPr>
          <p:txBody>
            <a:bodyPr wrap="none"/>
            <a:lstStyle/>
            <a:p>
              <a:endParaRPr lang="en-US"/>
            </a:p>
          </p:txBody>
        </p:sp>
        <p:sp>
          <p:nvSpPr>
            <p:cNvPr id="214030" name="Line 14"/>
            <p:cNvSpPr>
              <a:spLocks noChangeShapeType="1"/>
            </p:cNvSpPr>
            <p:nvPr/>
          </p:nvSpPr>
          <p:spPr bwMode="auto">
            <a:xfrm>
              <a:off x="282" y="2680"/>
              <a:ext cx="2936" cy="0"/>
            </a:xfrm>
            <a:prstGeom prst="line">
              <a:avLst/>
            </a:prstGeom>
            <a:noFill/>
            <a:ln w="9525">
              <a:solidFill>
                <a:schemeClr val="tx1"/>
              </a:solidFill>
              <a:miter lim="800000"/>
              <a:headEnd/>
              <a:tailEnd/>
            </a:ln>
            <a:effectLst/>
          </p:spPr>
          <p:txBody>
            <a:bodyPr wrap="none"/>
            <a:lstStyle/>
            <a:p>
              <a:endParaRPr lang="en-US"/>
            </a:p>
          </p:txBody>
        </p:sp>
        <p:sp>
          <p:nvSpPr>
            <p:cNvPr id="214031" name="Line 15"/>
            <p:cNvSpPr>
              <a:spLocks noChangeShapeType="1"/>
            </p:cNvSpPr>
            <p:nvPr/>
          </p:nvSpPr>
          <p:spPr bwMode="auto">
            <a:xfrm>
              <a:off x="418" y="1592"/>
              <a:ext cx="0" cy="1840"/>
            </a:xfrm>
            <a:prstGeom prst="line">
              <a:avLst/>
            </a:prstGeom>
            <a:noFill/>
            <a:ln w="9525">
              <a:solidFill>
                <a:schemeClr val="tx1"/>
              </a:solidFill>
              <a:miter lim="800000"/>
              <a:headEnd/>
              <a:tailEnd type="triangle" w="med" len="med"/>
            </a:ln>
            <a:effectLst/>
          </p:spPr>
          <p:txBody>
            <a:bodyPr wrap="none"/>
            <a:lstStyle/>
            <a:p>
              <a:endParaRPr lang="en-US"/>
            </a:p>
          </p:txBody>
        </p:sp>
        <p:sp>
          <p:nvSpPr>
            <p:cNvPr id="214032" name="Text Box 16"/>
            <p:cNvSpPr txBox="1">
              <a:spLocks noChangeArrowheads="1"/>
            </p:cNvSpPr>
            <p:nvPr/>
          </p:nvSpPr>
          <p:spPr bwMode="auto">
            <a:xfrm>
              <a:off x="264" y="1468"/>
              <a:ext cx="326" cy="173"/>
            </a:xfrm>
            <a:prstGeom prst="rect">
              <a:avLst/>
            </a:prstGeom>
            <a:noFill/>
            <a:ln w="9525">
              <a:noFill/>
              <a:miter lim="800000"/>
              <a:headEnd/>
              <a:tailEnd/>
            </a:ln>
            <a:effectLst/>
          </p:spPr>
          <p:txBody>
            <a:bodyPr wrap="none">
              <a:spAutoFit/>
            </a:bodyPr>
            <a:lstStyle/>
            <a:p>
              <a:pPr eaLnBrk="1" hangingPunct="1"/>
              <a:r>
                <a:rPr kumimoji="1" lang="en-US" sz="1200">
                  <a:latin typeface="Tahoma" pitchFamily="34" charset="0"/>
                  <a:ea typeface="ＭＳ Ｐゴシック" pitchFamily="34" charset="-128"/>
                </a:rPr>
                <a:t>Time</a:t>
              </a:r>
            </a:p>
          </p:txBody>
        </p:sp>
        <p:sp>
          <p:nvSpPr>
            <p:cNvPr id="214033" name="Text Box 17"/>
            <p:cNvSpPr txBox="1">
              <a:spLocks noChangeArrowheads="1"/>
            </p:cNvSpPr>
            <p:nvPr/>
          </p:nvSpPr>
          <p:spPr bwMode="auto">
            <a:xfrm>
              <a:off x="0" y="2396"/>
              <a:ext cx="475" cy="288"/>
            </a:xfrm>
            <a:prstGeom prst="rect">
              <a:avLst/>
            </a:prstGeom>
            <a:noFill/>
            <a:ln w="9525">
              <a:noFill/>
              <a:miter lim="800000"/>
              <a:headEnd/>
              <a:tailEnd/>
            </a:ln>
            <a:effectLst/>
          </p:spPr>
          <p:txBody>
            <a:bodyPr wrap="none">
              <a:spAutoFit/>
            </a:bodyPr>
            <a:lstStyle/>
            <a:p>
              <a:pPr eaLnBrk="1" hangingPunct="1"/>
              <a:r>
                <a:rPr kumimoji="1" lang="en-US" sz="1200">
                  <a:latin typeface="Tahoma" pitchFamily="34" charset="0"/>
                  <a:ea typeface="ＭＳ Ｐゴシック" pitchFamily="34" charset="-128"/>
                </a:rPr>
                <a:t>Freezing</a:t>
              </a:r>
            </a:p>
            <a:p>
              <a:pPr eaLnBrk="1" hangingPunct="1"/>
              <a:r>
                <a:rPr kumimoji="1" lang="en-US" sz="1200">
                  <a:latin typeface="Tahoma" pitchFamily="34" charset="0"/>
                  <a:ea typeface="ＭＳ Ｐゴシック" pitchFamily="34" charset="-128"/>
                </a:rPr>
                <a:t>time</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195263" y="228600"/>
            <a:ext cx="8262937" cy="914400"/>
          </a:xfrm>
        </p:spPr>
        <p:txBody>
          <a:bodyPr>
            <a:normAutofit/>
          </a:bodyPr>
          <a:lstStyle/>
          <a:p>
            <a:r>
              <a:rPr lang="en-US" sz="3600" dirty="0"/>
              <a:t>DISTRIBUTED </a:t>
            </a:r>
            <a:r>
              <a:rPr lang="en-US" sz="3600" dirty="0" smtClean="0"/>
              <a:t>PROCESS MANAGEMENT </a:t>
            </a:r>
            <a:endParaRPr lang="en-GB" sz="3600" dirty="0"/>
          </a:p>
        </p:txBody>
      </p:sp>
      <p:sp>
        <p:nvSpPr>
          <p:cNvPr id="188419" name="Rectangle 3"/>
          <p:cNvSpPr>
            <a:spLocks noGrp="1" noChangeArrowheads="1"/>
          </p:cNvSpPr>
          <p:nvPr>
            <p:ph sz="quarter" idx="1"/>
          </p:nvPr>
        </p:nvSpPr>
        <p:spPr>
          <a:xfrm>
            <a:off x="457200" y="1828800"/>
            <a:ext cx="8343900" cy="4800600"/>
          </a:xfrm>
        </p:spPr>
        <p:txBody>
          <a:bodyPr/>
          <a:lstStyle/>
          <a:p>
            <a:pPr algn="just"/>
            <a:r>
              <a:rPr lang="en-US" sz="2800" b="1" dirty="0"/>
              <a:t>Goal:</a:t>
            </a:r>
            <a:r>
              <a:rPr lang="en-US" sz="2800" dirty="0"/>
              <a:t> Make the best possible use of the processing resources of the entire system sharing them among all processes.</a:t>
            </a:r>
            <a:endParaRPr lang="en-US" sz="2800" b="1" dirty="0"/>
          </a:p>
          <a:p>
            <a:pPr algn="just"/>
            <a:r>
              <a:rPr lang="en-US" sz="2800" b="1" dirty="0"/>
              <a:t>Three Concepts:</a:t>
            </a:r>
            <a:endParaRPr lang="en-US" sz="2800" dirty="0"/>
          </a:p>
          <a:p>
            <a:pPr lvl="1" algn="just"/>
            <a:r>
              <a:rPr lang="en-US" sz="2400" dirty="0"/>
              <a:t>Process allocation – which process to which processor</a:t>
            </a:r>
          </a:p>
          <a:p>
            <a:pPr lvl="1" algn="just"/>
            <a:r>
              <a:rPr lang="en-US" sz="2400" dirty="0"/>
              <a:t>Process Migration – from current location to the processor to another one</a:t>
            </a:r>
          </a:p>
          <a:p>
            <a:pPr lvl="1" algn="just"/>
            <a:r>
              <a:rPr lang="en-US" sz="2400" dirty="0"/>
              <a:t>Threads – for better utilization of the processing capacity of the system</a:t>
            </a:r>
            <a:endParaRPr lang="en-GB" sz="2400" dirty="0"/>
          </a:p>
        </p:txBody>
      </p:sp>
      <p:sp>
        <p:nvSpPr>
          <p:cNvPr id="188420" name="Rectangle 4"/>
          <p:cNvSpPr>
            <a:spLocks noChangeArrowheads="1"/>
          </p:cNvSpPr>
          <p:nvPr/>
        </p:nvSpPr>
        <p:spPr bwMode="auto">
          <a:xfrm>
            <a:off x="8858250" y="6394450"/>
            <a:ext cx="279400" cy="457200"/>
          </a:xfrm>
          <a:prstGeom prst="rect">
            <a:avLst/>
          </a:prstGeom>
          <a:noFill/>
          <a:ln w="9525">
            <a:noFill/>
            <a:miter lim="800000"/>
            <a:headEnd/>
            <a:tailEnd/>
          </a:ln>
          <a:effectLst/>
        </p:spPr>
        <p:txBody>
          <a:bodyPr>
            <a:spAutoFit/>
          </a:bodyPr>
          <a:lstStyle/>
          <a:p>
            <a:r>
              <a:rPr lang="en-GB" sz="2400">
                <a:latin typeface="Times"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842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0"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normAutofit/>
          </a:bodyPr>
          <a:lstStyle/>
          <a:p>
            <a:r>
              <a:rPr lang="en-US" dirty="0"/>
              <a:t>Process </a:t>
            </a:r>
            <a:r>
              <a:rPr lang="en-US" dirty="0" smtClean="0"/>
              <a:t>Migration </a:t>
            </a:r>
            <a:r>
              <a:rPr lang="en-US" sz="3200" dirty="0" smtClean="0"/>
              <a:t>- State </a:t>
            </a:r>
            <a:r>
              <a:rPr lang="en-US" sz="3200" dirty="0"/>
              <a:t>Capturing</a:t>
            </a:r>
          </a:p>
        </p:txBody>
      </p:sp>
      <p:sp>
        <p:nvSpPr>
          <p:cNvPr id="218115" name="Rectangle 3"/>
          <p:cNvSpPr>
            <a:spLocks noGrp="1" noChangeArrowheads="1"/>
          </p:cNvSpPr>
          <p:nvPr>
            <p:ph sz="quarter" idx="1"/>
          </p:nvPr>
        </p:nvSpPr>
        <p:spPr>
          <a:xfrm>
            <a:off x="609600" y="1828800"/>
            <a:ext cx="8235950" cy="4114800"/>
          </a:xfrm>
        </p:spPr>
        <p:txBody>
          <a:bodyPr>
            <a:normAutofit lnSpcReduction="10000"/>
          </a:bodyPr>
          <a:lstStyle/>
          <a:p>
            <a:pPr algn="just">
              <a:lnSpc>
                <a:spcPct val="90000"/>
              </a:lnSpc>
            </a:pPr>
            <a:r>
              <a:rPr lang="en-US" sz="2200" b="1" dirty="0"/>
              <a:t>CPU registers</a:t>
            </a:r>
          </a:p>
          <a:p>
            <a:pPr lvl="1" algn="just">
              <a:lnSpc>
                <a:spcPct val="90000"/>
              </a:lnSpc>
            </a:pPr>
            <a:r>
              <a:rPr lang="en-US" sz="2200" dirty="0"/>
              <a:t>Captured upon a freeze</a:t>
            </a:r>
          </a:p>
          <a:p>
            <a:pPr algn="just">
              <a:lnSpc>
                <a:spcPct val="90000"/>
              </a:lnSpc>
            </a:pPr>
            <a:r>
              <a:rPr lang="en-US" sz="2200" b="1" dirty="0"/>
              <a:t>Address space</a:t>
            </a:r>
          </a:p>
          <a:p>
            <a:pPr lvl="1" algn="just">
              <a:lnSpc>
                <a:spcPct val="90000"/>
              </a:lnSpc>
            </a:pPr>
            <a:r>
              <a:rPr lang="en-US" sz="2200" dirty="0"/>
              <a:t>Difficult to restore pointers</a:t>
            </a:r>
          </a:p>
          <a:p>
            <a:pPr algn="just">
              <a:lnSpc>
                <a:spcPct val="90000"/>
              </a:lnSpc>
            </a:pPr>
            <a:r>
              <a:rPr lang="en-US" sz="2200" b="1" dirty="0"/>
              <a:t>I/O state:</a:t>
            </a:r>
          </a:p>
          <a:p>
            <a:pPr lvl="1" algn="just">
              <a:lnSpc>
                <a:spcPct val="90000"/>
              </a:lnSpc>
            </a:pPr>
            <a:r>
              <a:rPr lang="en-US" sz="2200" b="1" dirty="0"/>
              <a:t>Fast I/O Operations</a:t>
            </a:r>
          </a:p>
          <a:p>
            <a:pPr lvl="2" algn="just">
              <a:lnSpc>
                <a:spcPct val="90000"/>
              </a:lnSpc>
            </a:pPr>
            <a:r>
              <a:rPr lang="en-US" sz="2200" dirty="0"/>
              <a:t>Completed before a process migration</a:t>
            </a:r>
          </a:p>
          <a:p>
            <a:pPr lvl="1" algn="just">
              <a:lnSpc>
                <a:spcPct val="90000"/>
              </a:lnSpc>
            </a:pPr>
            <a:r>
              <a:rPr lang="en-US" sz="2200" b="1" dirty="0"/>
              <a:t>Durable I/O Operations like files and user interactions</a:t>
            </a:r>
          </a:p>
          <a:p>
            <a:pPr lvl="2" algn="just">
              <a:lnSpc>
                <a:spcPct val="90000"/>
              </a:lnSpc>
            </a:pPr>
            <a:r>
              <a:rPr lang="en-US" sz="2200" dirty="0"/>
              <a:t>Difficult to carry files in use and to freeze/restore system calls.</a:t>
            </a:r>
          </a:p>
          <a:p>
            <a:pPr lvl="2" algn="just">
              <a:lnSpc>
                <a:spcPct val="90000"/>
              </a:lnSpc>
            </a:pPr>
            <a:r>
              <a:rPr lang="en-US" sz="2200" dirty="0"/>
              <a:t>Necessity to maintain a connection with I/O established at the source node.</a:t>
            </a:r>
          </a:p>
          <a:p>
            <a:pPr lvl="2" algn="just">
              <a:lnSpc>
                <a:spcPct val="90000"/>
              </a:lnSpc>
            </a:pPr>
            <a:r>
              <a:rPr lang="en-US" sz="2200" dirty="0"/>
              <a:t>Some popular files available at the destination node</a:t>
            </a:r>
          </a:p>
          <a:p>
            <a:pPr lvl="2">
              <a:lnSpc>
                <a:spcPct val="90000"/>
              </a:lnSpc>
            </a:pP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normAutofit/>
          </a:bodyPr>
          <a:lstStyle/>
          <a:p>
            <a:r>
              <a:rPr lang="en-US" dirty="0"/>
              <a:t>Process </a:t>
            </a:r>
            <a:r>
              <a:rPr lang="en-US" dirty="0" smtClean="0"/>
              <a:t>Migration - </a:t>
            </a:r>
            <a:r>
              <a:rPr lang="en-US" sz="2400" dirty="0" smtClean="0"/>
              <a:t>Address </a:t>
            </a:r>
            <a:r>
              <a:rPr lang="en-US" sz="2400" dirty="0"/>
              <a:t>Transfer Mechanisms</a:t>
            </a:r>
          </a:p>
        </p:txBody>
      </p:sp>
      <p:sp>
        <p:nvSpPr>
          <p:cNvPr id="220163" name="Line 3"/>
          <p:cNvSpPr>
            <a:spLocks noChangeShapeType="1"/>
          </p:cNvSpPr>
          <p:nvPr/>
        </p:nvSpPr>
        <p:spPr bwMode="auto">
          <a:xfrm>
            <a:off x="1398588" y="2673350"/>
            <a:ext cx="0" cy="3136900"/>
          </a:xfrm>
          <a:prstGeom prst="line">
            <a:avLst/>
          </a:prstGeom>
          <a:noFill/>
          <a:ln w="9525">
            <a:solidFill>
              <a:schemeClr val="tx1"/>
            </a:solidFill>
            <a:prstDash val="dash"/>
            <a:miter lim="800000"/>
            <a:headEnd/>
            <a:tailEnd/>
          </a:ln>
          <a:effectLst/>
        </p:spPr>
        <p:txBody>
          <a:bodyPr wrap="none"/>
          <a:lstStyle/>
          <a:p>
            <a:endParaRPr lang="en-US"/>
          </a:p>
        </p:txBody>
      </p:sp>
      <p:sp>
        <p:nvSpPr>
          <p:cNvPr id="220164" name="Line 4"/>
          <p:cNvSpPr>
            <a:spLocks noChangeShapeType="1"/>
          </p:cNvSpPr>
          <p:nvPr/>
        </p:nvSpPr>
        <p:spPr bwMode="auto">
          <a:xfrm>
            <a:off x="2519363" y="2684463"/>
            <a:ext cx="0" cy="3136900"/>
          </a:xfrm>
          <a:prstGeom prst="line">
            <a:avLst/>
          </a:prstGeom>
          <a:noFill/>
          <a:ln w="9525">
            <a:solidFill>
              <a:schemeClr val="tx1"/>
            </a:solidFill>
            <a:prstDash val="dash"/>
            <a:miter lim="800000"/>
            <a:headEnd/>
            <a:tailEnd/>
          </a:ln>
          <a:effectLst/>
        </p:spPr>
        <p:txBody>
          <a:bodyPr wrap="none"/>
          <a:lstStyle/>
          <a:p>
            <a:endParaRPr lang="en-US"/>
          </a:p>
        </p:txBody>
      </p:sp>
      <p:sp>
        <p:nvSpPr>
          <p:cNvPr id="220165" name="AutoShape 5"/>
          <p:cNvSpPr>
            <a:spLocks noChangeArrowheads="1"/>
          </p:cNvSpPr>
          <p:nvPr/>
        </p:nvSpPr>
        <p:spPr bwMode="auto">
          <a:xfrm rot="-5400000">
            <a:off x="1392237" y="3686176"/>
            <a:ext cx="1128713" cy="1109662"/>
          </a:xfrm>
          <a:prstGeom prst="parallelogram">
            <a:avLst>
              <a:gd name="adj" fmla="val 25429"/>
            </a:avLst>
          </a:prstGeom>
          <a:solidFill>
            <a:schemeClr val="accent1"/>
          </a:solidFill>
          <a:ln w="9525">
            <a:solidFill>
              <a:schemeClr val="tx1"/>
            </a:solidFill>
            <a:miter lim="800000"/>
            <a:headEnd/>
            <a:tailEnd/>
          </a:ln>
          <a:effectLst/>
        </p:spPr>
        <p:txBody>
          <a:bodyPr vert="eaVert" wrap="none" anchor="ctr"/>
          <a:lstStyle/>
          <a:p>
            <a:pPr algn="ctr" eaLnBrk="1" hangingPunct="1"/>
            <a:r>
              <a:rPr kumimoji="1" lang="en-US" altLang="ja-JP" sz="1200">
                <a:latin typeface="Tahoma" pitchFamily="34" charset="0"/>
                <a:ea typeface="ＭＳ Ｐゴシック" pitchFamily="34" charset="-128"/>
              </a:rPr>
              <a:t>Transfer of</a:t>
            </a:r>
          </a:p>
          <a:p>
            <a:pPr algn="ctr" eaLnBrk="1" hangingPunct="1"/>
            <a:r>
              <a:rPr kumimoji="1" lang="en-US" altLang="ja-JP" sz="1200">
                <a:latin typeface="Tahoma" pitchFamily="34" charset="0"/>
                <a:ea typeface="ＭＳ Ｐゴシック" pitchFamily="34" charset="-128"/>
              </a:rPr>
              <a:t>address space</a:t>
            </a:r>
          </a:p>
        </p:txBody>
      </p:sp>
      <p:sp>
        <p:nvSpPr>
          <p:cNvPr id="220166" name="Line 6"/>
          <p:cNvSpPr>
            <a:spLocks noChangeShapeType="1"/>
          </p:cNvSpPr>
          <p:nvPr/>
        </p:nvSpPr>
        <p:spPr bwMode="auto">
          <a:xfrm>
            <a:off x="1398588" y="2673350"/>
            <a:ext cx="0" cy="985838"/>
          </a:xfrm>
          <a:prstGeom prst="line">
            <a:avLst/>
          </a:prstGeom>
          <a:noFill/>
          <a:ln w="38100">
            <a:solidFill>
              <a:schemeClr val="tx1"/>
            </a:solidFill>
            <a:miter lim="800000"/>
            <a:headEnd/>
            <a:tailEnd type="triangle" w="med" len="med"/>
          </a:ln>
          <a:effectLst/>
        </p:spPr>
        <p:txBody>
          <a:bodyPr wrap="none"/>
          <a:lstStyle/>
          <a:p>
            <a:endParaRPr lang="en-US"/>
          </a:p>
        </p:txBody>
      </p:sp>
      <p:sp>
        <p:nvSpPr>
          <p:cNvPr id="220167" name="Line 7"/>
          <p:cNvSpPr>
            <a:spLocks noChangeShapeType="1"/>
          </p:cNvSpPr>
          <p:nvPr/>
        </p:nvSpPr>
        <p:spPr bwMode="auto">
          <a:xfrm>
            <a:off x="1435100" y="4535488"/>
            <a:ext cx="1077913" cy="268287"/>
          </a:xfrm>
          <a:prstGeom prst="line">
            <a:avLst/>
          </a:prstGeom>
          <a:noFill/>
          <a:ln w="38100">
            <a:solidFill>
              <a:schemeClr val="tx1"/>
            </a:solidFill>
            <a:miter lim="800000"/>
            <a:headEnd/>
            <a:tailEnd type="triangle" w="med" len="med"/>
          </a:ln>
          <a:effectLst/>
        </p:spPr>
        <p:txBody>
          <a:bodyPr wrap="none"/>
          <a:lstStyle/>
          <a:p>
            <a:endParaRPr lang="en-US"/>
          </a:p>
        </p:txBody>
      </p:sp>
      <p:sp>
        <p:nvSpPr>
          <p:cNvPr id="220168" name="Line 8"/>
          <p:cNvSpPr>
            <a:spLocks noChangeShapeType="1"/>
          </p:cNvSpPr>
          <p:nvPr/>
        </p:nvSpPr>
        <p:spPr bwMode="auto">
          <a:xfrm>
            <a:off x="2511425" y="4787900"/>
            <a:ext cx="0" cy="987425"/>
          </a:xfrm>
          <a:prstGeom prst="line">
            <a:avLst/>
          </a:prstGeom>
          <a:noFill/>
          <a:ln w="38100">
            <a:solidFill>
              <a:schemeClr val="tx1"/>
            </a:solidFill>
            <a:miter lim="800000"/>
            <a:headEnd/>
            <a:tailEnd type="triangle" w="med" len="med"/>
          </a:ln>
          <a:effectLst/>
        </p:spPr>
        <p:txBody>
          <a:bodyPr wrap="none"/>
          <a:lstStyle/>
          <a:p>
            <a:endParaRPr lang="en-US"/>
          </a:p>
        </p:txBody>
      </p:sp>
      <p:sp>
        <p:nvSpPr>
          <p:cNvPr id="220169" name="Text Box 9"/>
          <p:cNvSpPr txBox="1">
            <a:spLocks noChangeArrowheads="1"/>
          </p:cNvSpPr>
          <p:nvPr/>
        </p:nvSpPr>
        <p:spPr bwMode="auto">
          <a:xfrm>
            <a:off x="1038225" y="2225675"/>
            <a:ext cx="642938" cy="457200"/>
          </a:xfrm>
          <a:prstGeom prst="rect">
            <a:avLst/>
          </a:prstGeom>
          <a:noFill/>
          <a:ln w="9525">
            <a:noFill/>
            <a:miter lim="800000"/>
            <a:headEnd/>
            <a:tailEnd/>
          </a:ln>
          <a:effectLst/>
        </p:spPr>
        <p:txBody>
          <a:bodyPr wrap="none">
            <a:spAutoFit/>
          </a:bodyPr>
          <a:lstStyle/>
          <a:p>
            <a:pPr eaLnBrk="1" hangingPunct="1"/>
            <a:r>
              <a:rPr kumimoji="1" lang="en-US" altLang="ja-JP" sz="1200">
                <a:latin typeface="Tahoma" pitchFamily="34" charset="0"/>
              </a:rPr>
              <a:t>Source</a:t>
            </a:r>
          </a:p>
          <a:p>
            <a:pPr eaLnBrk="1" hangingPunct="1"/>
            <a:r>
              <a:rPr kumimoji="1" lang="en-US" altLang="ja-JP" sz="1200">
                <a:latin typeface="Tahoma" pitchFamily="34" charset="0"/>
              </a:rPr>
              <a:t>node</a:t>
            </a:r>
          </a:p>
        </p:txBody>
      </p:sp>
      <p:sp>
        <p:nvSpPr>
          <p:cNvPr id="220170" name="Text Box 10"/>
          <p:cNvSpPr txBox="1">
            <a:spLocks noChangeArrowheads="1"/>
          </p:cNvSpPr>
          <p:nvPr/>
        </p:nvSpPr>
        <p:spPr bwMode="auto">
          <a:xfrm>
            <a:off x="2159000" y="2252663"/>
            <a:ext cx="941388" cy="457200"/>
          </a:xfrm>
          <a:prstGeom prst="rect">
            <a:avLst/>
          </a:prstGeom>
          <a:noFill/>
          <a:ln w="9525">
            <a:noFill/>
            <a:miter lim="800000"/>
            <a:headEnd/>
            <a:tailEnd/>
          </a:ln>
          <a:effectLst/>
        </p:spPr>
        <p:txBody>
          <a:bodyPr wrap="none">
            <a:spAutoFit/>
          </a:bodyPr>
          <a:lstStyle/>
          <a:p>
            <a:pPr eaLnBrk="1" hangingPunct="1"/>
            <a:r>
              <a:rPr kumimoji="1" lang="en-US" altLang="ja-JP" sz="1200">
                <a:latin typeface="Tahoma" pitchFamily="34" charset="0"/>
              </a:rPr>
              <a:t>Destination</a:t>
            </a:r>
          </a:p>
          <a:p>
            <a:pPr eaLnBrk="1" hangingPunct="1"/>
            <a:r>
              <a:rPr kumimoji="1" lang="en-US" altLang="ja-JP" sz="1200">
                <a:latin typeface="Tahoma" pitchFamily="34" charset="0"/>
              </a:rPr>
              <a:t>node</a:t>
            </a:r>
          </a:p>
        </p:txBody>
      </p:sp>
      <p:sp>
        <p:nvSpPr>
          <p:cNvPr id="220171" name="Line 11"/>
          <p:cNvSpPr>
            <a:spLocks noChangeShapeType="1"/>
          </p:cNvSpPr>
          <p:nvPr/>
        </p:nvSpPr>
        <p:spPr bwMode="auto">
          <a:xfrm>
            <a:off x="646113" y="3659188"/>
            <a:ext cx="1882775" cy="0"/>
          </a:xfrm>
          <a:prstGeom prst="line">
            <a:avLst/>
          </a:prstGeom>
          <a:noFill/>
          <a:ln w="9525">
            <a:solidFill>
              <a:schemeClr val="tx1"/>
            </a:solidFill>
            <a:miter lim="800000"/>
            <a:headEnd/>
            <a:tailEnd/>
          </a:ln>
          <a:effectLst/>
        </p:spPr>
        <p:txBody>
          <a:bodyPr wrap="none"/>
          <a:lstStyle/>
          <a:p>
            <a:endParaRPr lang="en-US"/>
          </a:p>
        </p:txBody>
      </p:sp>
      <p:sp>
        <p:nvSpPr>
          <p:cNvPr id="220172" name="Line 12"/>
          <p:cNvSpPr>
            <a:spLocks noChangeShapeType="1"/>
          </p:cNvSpPr>
          <p:nvPr/>
        </p:nvSpPr>
        <p:spPr bwMode="auto">
          <a:xfrm>
            <a:off x="638175" y="4779963"/>
            <a:ext cx="1882775" cy="0"/>
          </a:xfrm>
          <a:prstGeom prst="line">
            <a:avLst/>
          </a:prstGeom>
          <a:noFill/>
          <a:ln w="9525">
            <a:solidFill>
              <a:schemeClr val="tx1"/>
            </a:solidFill>
            <a:miter lim="800000"/>
            <a:headEnd/>
            <a:tailEnd/>
          </a:ln>
          <a:effectLst/>
        </p:spPr>
        <p:txBody>
          <a:bodyPr wrap="none"/>
          <a:lstStyle/>
          <a:p>
            <a:endParaRPr lang="en-US"/>
          </a:p>
        </p:txBody>
      </p:sp>
      <p:sp>
        <p:nvSpPr>
          <p:cNvPr id="220173" name="Text Box 13"/>
          <p:cNvSpPr txBox="1">
            <a:spLocks noChangeArrowheads="1"/>
          </p:cNvSpPr>
          <p:nvPr/>
        </p:nvSpPr>
        <p:spPr bwMode="auto">
          <a:xfrm>
            <a:off x="431800" y="3370263"/>
            <a:ext cx="922338" cy="274637"/>
          </a:xfrm>
          <a:prstGeom prst="rect">
            <a:avLst/>
          </a:prstGeom>
          <a:noFill/>
          <a:ln w="9525">
            <a:noFill/>
            <a:miter lim="800000"/>
            <a:headEnd/>
            <a:tailEnd/>
          </a:ln>
          <a:effectLst/>
        </p:spPr>
        <p:txBody>
          <a:bodyPr wrap="none">
            <a:spAutoFit/>
          </a:bodyPr>
          <a:lstStyle/>
          <a:p>
            <a:pPr eaLnBrk="1" hangingPunct="1"/>
            <a:r>
              <a:rPr kumimoji="1" lang="en-US" altLang="ja-JP" sz="1200">
                <a:latin typeface="Tahoma" pitchFamily="34" charset="0"/>
              </a:rPr>
              <a:t>Suspended</a:t>
            </a:r>
          </a:p>
        </p:txBody>
      </p:sp>
      <p:sp>
        <p:nvSpPr>
          <p:cNvPr id="220174" name="Text Box 14"/>
          <p:cNvSpPr txBox="1">
            <a:spLocks noChangeArrowheads="1"/>
          </p:cNvSpPr>
          <p:nvPr/>
        </p:nvSpPr>
        <p:spPr bwMode="auto">
          <a:xfrm>
            <a:off x="1558925" y="3175000"/>
            <a:ext cx="809625" cy="457200"/>
          </a:xfrm>
          <a:prstGeom prst="rect">
            <a:avLst/>
          </a:prstGeom>
          <a:noFill/>
          <a:ln w="9525">
            <a:noFill/>
            <a:miter lim="800000"/>
            <a:headEnd/>
            <a:tailEnd/>
          </a:ln>
          <a:effectLst/>
        </p:spPr>
        <p:txBody>
          <a:bodyPr wrap="none">
            <a:spAutoFit/>
          </a:bodyPr>
          <a:lstStyle/>
          <a:p>
            <a:pPr eaLnBrk="1" hangingPunct="1"/>
            <a:r>
              <a:rPr kumimoji="1" lang="en-US" altLang="ja-JP" sz="1200">
                <a:latin typeface="Tahoma" pitchFamily="34" charset="0"/>
              </a:rPr>
              <a:t>Migration</a:t>
            </a:r>
          </a:p>
          <a:p>
            <a:pPr eaLnBrk="1" hangingPunct="1"/>
            <a:r>
              <a:rPr kumimoji="1" lang="en-US" altLang="ja-JP" sz="1200">
                <a:latin typeface="Tahoma" pitchFamily="34" charset="0"/>
              </a:rPr>
              <a:t>decision</a:t>
            </a:r>
          </a:p>
        </p:txBody>
      </p:sp>
      <p:sp>
        <p:nvSpPr>
          <p:cNvPr id="220175" name="Text Box 15"/>
          <p:cNvSpPr txBox="1">
            <a:spLocks noChangeArrowheads="1"/>
          </p:cNvSpPr>
          <p:nvPr/>
        </p:nvSpPr>
        <p:spPr bwMode="auto">
          <a:xfrm>
            <a:off x="1792288" y="4843463"/>
            <a:ext cx="768350" cy="274637"/>
          </a:xfrm>
          <a:prstGeom prst="rect">
            <a:avLst/>
          </a:prstGeom>
          <a:noFill/>
          <a:ln w="9525">
            <a:noFill/>
            <a:miter lim="800000"/>
            <a:headEnd/>
            <a:tailEnd/>
          </a:ln>
          <a:effectLst/>
        </p:spPr>
        <p:txBody>
          <a:bodyPr wrap="none">
            <a:spAutoFit/>
          </a:bodyPr>
          <a:lstStyle/>
          <a:p>
            <a:pPr eaLnBrk="1" hangingPunct="1"/>
            <a:r>
              <a:rPr kumimoji="1" lang="en-US" altLang="ja-JP" sz="1200">
                <a:latin typeface="Tahoma" pitchFamily="34" charset="0"/>
                <a:ea typeface="ＭＳ Ｐゴシック" pitchFamily="34" charset="-128"/>
              </a:rPr>
              <a:t>resumed</a:t>
            </a:r>
          </a:p>
        </p:txBody>
      </p:sp>
      <p:sp>
        <p:nvSpPr>
          <p:cNvPr id="220176" name="Line 16"/>
          <p:cNvSpPr>
            <a:spLocks noChangeShapeType="1"/>
          </p:cNvSpPr>
          <p:nvPr/>
        </p:nvSpPr>
        <p:spPr bwMode="auto">
          <a:xfrm>
            <a:off x="1076325" y="3641725"/>
            <a:ext cx="0" cy="1128713"/>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220177" name="Text Box 17"/>
          <p:cNvSpPr txBox="1">
            <a:spLocks noChangeArrowheads="1"/>
          </p:cNvSpPr>
          <p:nvPr/>
        </p:nvSpPr>
        <p:spPr bwMode="auto">
          <a:xfrm>
            <a:off x="392113" y="3998913"/>
            <a:ext cx="754062" cy="457200"/>
          </a:xfrm>
          <a:prstGeom prst="rect">
            <a:avLst/>
          </a:prstGeom>
          <a:noFill/>
          <a:ln w="9525">
            <a:noFill/>
            <a:miter lim="800000"/>
            <a:headEnd/>
            <a:tailEnd/>
          </a:ln>
          <a:effectLst/>
        </p:spPr>
        <p:txBody>
          <a:bodyPr wrap="none">
            <a:spAutoFit/>
          </a:bodyPr>
          <a:lstStyle/>
          <a:p>
            <a:pPr eaLnBrk="1" hangingPunct="1"/>
            <a:r>
              <a:rPr kumimoji="1" lang="en-US" altLang="ja-JP" sz="1200">
                <a:latin typeface="Tahoma" pitchFamily="34" charset="0"/>
                <a:ea typeface="ＭＳ Ｐゴシック" pitchFamily="34" charset="-128"/>
              </a:rPr>
              <a:t>Freezing</a:t>
            </a:r>
          </a:p>
          <a:p>
            <a:pPr eaLnBrk="1" hangingPunct="1"/>
            <a:r>
              <a:rPr kumimoji="1" lang="en-US" altLang="ja-JP" sz="1200">
                <a:latin typeface="Tahoma" pitchFamily="34" charset="0"/>
                <a:ea typeface="ＭＳ Ｐゴシック" pitchFamily="34" charset="-128"/>
              </a:rPr>
              <a:t>time</a:t>
            </a:r>
          </a:p>
        </p:txBody>
      </p:sp>
      <p:sp>
        <p:nvSpPr>
          <p:cNvPr id="220178" name="Line 18"/>
          <p:cNvSpPr>
            <a:spLocks noChangeShapeType="1"/>
          </p:cNvSpPr>
          <p:nvPr/>
        </p:nvSpPr>
        <p:spPr bwMode="auto">
          <a:xfrm>
            <a:off x="4257675" y="2682875"/>
            <a:ext cx="0" cy="3136900"/>
          </a:xfrm>
          <a:prstGeom prst="line">
            <a:avLst/>
          </a:prstGeom>
          <a:noFill/>
          <a:ln w="9525">
            <a:solidFill>
              <a:schemeClr val="tx1"/>
            </a:solidFill>
            <a:prstDash val="dash"/>
            <a:miter lim="800000"/>
            <a:headEnd/>
            <a:tailEnd/>
          </a:ln>
          <a:effectLst/>
        </p:spPr>
        <p:txBody>
          <a:bodyPr wrap="none"/>
          <a:lstStyle/>
          <a:p>
            <a:endParaRPr lang="en-US"/>
          </a:p>
        </p:txBody>
      </p:sp>
      <p:sp>
        <p:nvSpPr>
          <p:cNvPr id="220179" name="Line 19"/>
          <p:cNvSpPr>
            <a:spLocks noChangeShapeType="1"/>
          </p:cNvSpPr>
          <p:nvPr/>
        </p:nvSpPr>
        <p:spPr bwMode="auto">
          <a:xfrm>
            <a:off x="5378450" y="2693988"/>
            <a:ext cx="0" cy="3136900"/>
          </a:xfrm>
          <a:prstGeom prst="line">
            <a:avLst/>
          </a:prstGeom>
          <a:noFill/>
          <a:ln w="9525">
            <a:solidFill>
              <a:schemeClr val="tx1"/>
            </a:solidFill>
            <a:prstDash val="dash"/>
            <a:miter lim="800000"/>
            <a:headEnd/>
            <a:tailEnd/>
          </a:ln>
          <a:effectLst/>
        </p:spPr>
        <p:txBody>
          <a:bodyPr wrap="none"/>
          <a:lstStyle/>
          <a:p>
            <a:endParaRPr lang="en-US"/>
          </a:p>
        </p:txBody>
      </p:sp>
      <p:sp>
        <p:nvSpPr>
          <p:cNvPr id="220180" name="AutoShape 20"/>
          <p:cNvSpPr>
            <a:spLocks noChangeArrowheads="1"/>
          </p:cNvSpPr>
          <p:nvPr/>
        </p:nvSpPr>
        <p:spPr bwMode="auto">
          <a:xfrm rot="-5400000">
            <a:off x="4251325" y="3695700"/>
            <a:ext cx="1128713" cy="1109663"/>
          </a:xfrm>
          <a:prstGeom prst="parallelogram">
            <a:avLst>
              <a:gd name="adj" fmla="val 25429"/>
            </a:avLst>
          </a:prstGeom>
          <a:solidFill>
            <a:schemeClr val="accent1"/>
          </a:solidFill>
          <a:ln w="9525">
            <a:solidFill>
              <a:schemeClr val="tx1"/>
            </a:solidFill>
            <a:miter lim="800000"/>
            <a:headEnd/>
            <a:tailEnd/>
          </a:ln>
          <a:effectLst/>
        </p:spPr>
        <p:txBody>
          <a:bodyPr vert="eaVert" wrap="none" anchor="ctr"/>
          <a:lstStyle/>
          <a:p>
            <a:pPr algn="ctr" eaLnBrk="1" hangingPunct="1"/>
            <a:r>
              <a:rPr kumimoji="1" lang="en-US" altLang="ja-JP" sz="1200">
                <a:latin typeface="Tahoma" pitchFamily="34" charset="0"/>
                <a:ea typeface="ＭＳ Ｐゴシック" pitchFamily="34" charset="-128"/>
              </a:rPr>
              <a:t>Transfer of</a:t>
            </a:r>
          </a:p>
          <a:p>
            <a:pPr algn="ctr" eaLnBrk="1" hangingPunct="1"/>
            <a:r>
              <a:rPr kumimoji="1" lang="en-US" altLang="ja-JP" sz="1200">
                <a:latin typeface="Tahoma" pitchFamily="34" charset="0"/>
                <a:ea typeface="ＭＳ Ｐゴシック" pitchFamily="34" charset="-128"/>
              </a:rPr>
              <a:t>address space</a:t>
            </a:r>
          </a:p>
        </p:txBody>
      </p:sp>
      <p:sp>
        <p:nvSpPr>
          <p:cNvPr id="220181" name="Line 21"/>
          <p:cNvSpPr>
            <a:spLocks noChangeShapeType="1"/>
          </p:cNvSpPr>
          <p:nvPr/>
        </p:nvSpPr>
        <p:spPr bwMode="auto">
          <a:xfrm flipH="1">
            <a:off x="4257675" y="2682875"/>
            <a:ext cx="0" cy="1827213"/>
          </a:xfrm>
          <a:prstGeom prst="line">
            <a:avLst/>
          </a:prstGeom>
          <a:noFill/>
          <a:ln w="38100">
            <a:solidFill>
              <a:schemeClr val="tx1"/>
            </a:solidFill>
            <a:miter lim="800000"/>
            <a:headEnd/>
            <a:tailEnd type="triangle" w="med" len="med"/>
          </a:ln>
          <a:effectLst/>
        </p:spPr>
        <p:txBody>
          <a:bodyPr wrap="none"/>
          <a:lstStyle/>
          <a:p>
            <a:endParaRPr lang="en-US"/>
          </a:p>
        </p:txBody>
      </p:sp>
      <p:sp>
        <p:nvSpPr>
          <p:cNvPr id="220182" name="Line 22"/>
          <p:cNvSpPr>
            <a:spLocks noChangeShapeType="1"/>
          </p:cNvSpPr>
          <p:nvPr/>
        </p:nvSpPr>
        <p:spPr bwMode="auto">
          <a:xfrm>
            <a:off x="4294188" y="4545013"/>
            <a:ext cx="1077912" cy="268287"/>
          </a:xfrm>
          <a:prstGeom prst="line">
            <a:avLst/>
          </a:prstGeom>
          <a:noFill/>
          <a:ln w="38100">
            <a:solidFill>
              <a:schemeClr val="tx1"/>
            </a:solidFill>
            <a:miter lim="800000"/>
            <a:headEnd/>
            <a:tailEnd type="triangle" w="med" len="med"/>
          </a:ln>
          <a:effectLst/>
        </p:spPr>
        <p:txBody>
          <a:bodyPr wrap="none"/>
          <a:lstStyle/>
          <a:p>
            <a:endParaRPr lang="en-US"/>
          </a:p>
        </p:txBody>
      </p:sp>
      <p:sp>
        <p:nvSpPr>
          <p:cNvPr id="220183" name="Line 23"/>
          <p:cNvSpPr>
            <a:spLocks noChangeShapeType="1"/>
          </p:cNvSpPr>
          <p:nvPr/>
        </p:nvSpPr>
        <p:spPr bwMode="auto">
          <a:xfrm>
            <a:off x="5370513" y="4797425"/>
            <a:ext cx="0" cy="987425"/>
          </a:xfrm>
          <a:prstGeom prst="line">
            <a:avLst/>
          </a:prstGeom>
          <a:noFill/>
          <a:ln w="38100">
            <a:solidFill>
              <a:schemeClr val="tx1"/>
            </a:solidFill>
            <a:miter lim="800000"/>
            <a:headEnd/>
            <a:tailEnd type="triangle" w="med" len="med"/>
          </a:ln>
          <a:effectLst/>
        </p:spPr>
        <p:txBody>
          <a:bodyPr wrap="none"/>
          <a:lstStyle/>
          <a:p>
            <a:endParaRPr lang="en-US"/>
          </a:p>
        </p:txBody>
      </p:sp>
      <p:sp>
        <p:nvSpPr>
          <p:cNvPr id="220184" name="Text Box 24"/>
          <p:cNvSpPr txBox="1">
            <a:spLocks noChangeArrowheads="1"/>
          </p:cNvSpPr>
          <p:nvPr/>
        </p:nvSpPr>
        <p:spPr bwMode="auto">
          <a:xfrm>
            <a:off x="3897313" y="2235200"/>
            <a:ext cx="642937" cy="457200"/>
          </a:xfrm>
          <a:prstGeom prst="rect">
            <a:avLst/>
          </a:prstGeom>
          <a:noFill/>
          <a:ln w="9525">
            <a:noFill/>
            <a:miter lim="800000"/>
            <a:headEnd/>
            <a:tailEnd/>
          </a:ln>
          <a:effectLst/>
        </p:spPr>
        <p:txBody>
          <a:bodyPr wrap="none">
            <a:spAutoFit/>
          </a:bodyPr>
          <a:lstStyle/>
          <a:p>
            <a:pPr eaLnBrk="1" hangingPunct="1"/>
            <a:r>
              <a:rPr kumimoji="1" lang="en-US" altLang="ja-JP" sz="1200">
                <a:latin typeface="Tahoma" pitchFamily="34" charset="0"/>
              </a:rPr>
              <a:t>Source</a:t>
            </a:r>
          </a:p>
          <a:p>
            <a:pPr eaLnBrk="1" hangingPunct="1"/>
            <a:r>
              <a:rPr kumimoji="1" lang="en-US" altLang="ja-JP" sz="1200">
                <a:latin typeface="Tahoma" pitchFamily="34" charset="0"/>
              </a:rPr>
              <a:t>node</a:t>
            </a:r>
          </a:p>
        </p:txBody>
      </p:sp>
      <p:sp>
        <p:nvSpPr>
          <p:cNvPr id="220185" name="Text Box 25"/>
          <p:cNvSpPr txBox="1">
            <a:spLocks noChangeArrowheads="1"/>
          </p:cNvSpPr>
          <p:nvPr/>
        </p:nvSpPr>
        <p:spPr bwMode="auto">
          <a:xfrm>
            <a:off x="5018088" y="2262188"/>
            <a:ext cx="941387" cy="457200"/>
          </a:xfrm>
          <a:prstGeom prst="rect">
            <a:avLst/>
          </a:prstGeom>
          <a:noFill/>
          <a:ln w="9525">
            <a:noFill/>
            <a:miter lim="800000"/>
            <a:headEnd/>
            <a:tailEnd/>
          </a:ln>
          <a:effectLst/>
        </p:spPr>
        <p:txBody>
          <a:bodyPr wrap="none">
            <a:spAutoFit/>
          </a:bodyPr>
          <a:lstStyle/>
          <a:p>
            <a:pPr eaLnBrk="1" hangingPunct="1"/>
            <a:r>
              <a:rPr kumimoji="1" lang="en-US" altLang="ja-JP" sz="1200">
                <a:latin typeface="Tahoma" pitchFamily="34" charset="0"/>
              </a:rPr>
              <a:t>Destination</a:t>
            </a:r>
          </a:p>
          <a:p>
            <a:pPr eaLnBrk="1" hangingPunct="1"/>
            <a:r>
              <a:rPr kumimoji="1" lang="en-US" altLang="ja-JP" sz="1200">
                <a:latin typeface="Tahoma" pitchFamily="34" charset="0"/>
              </a:rPr>
              <a:t>node</a:t>
            </a:r>
          </a:p>
        </p:txBody>
      </p:sp>
      <p:sp>
        <p:nvSpPr>
          <p:cNvPr id="220186" name="Line 26"/>
          <p:cNvSpPr>
            <a:spLocks noChangeShapeType="1"/>
          </p:cNvSpPr>
          <p:nvPr/>
        </p:nvSpPr>
        <p:spPr bwMode="auto">
          <a:xfrm>
            <a:off x="3522663" y="4546600"/>
            <a:ext cx="1882775" cy="0"/>
          </a:xfrm>
          <a:prstGeom prst="line">
            <a:avLst/>
          </a:prstGeom>
          <a:noFill/>
          <a:ln w="9525">
            <a:solidFill>
              <a:schemeClr val="tx1"/>
            </a:solidFill>
            <a:miter lim="800000"/>
            <a:headEnd/>
            <a:tailEnd/>
          </a:ln>
          <a:effectLst/>
        </p:spPr>
        <p:txBody>
          <a:bodyPr wrap="none"/>
          <a:lstStyle/>
          <a:p>
            <a:endParaRPr lang="en-US"/>
          </a:p>
        </p:txBody>
      </p:sp>
      <p:sp>
        <p:nvSpPr>
          <p:cNvPr id="220187" name="Line 27"/>
          <p:cNvSpPr>
            <a:spLocks noChangeShapeType="1"/>
          </p:cNvSpPr>
          <p:nvPr/>
        </p:nvSpPr>
        <p:spPr bwMode="auto">
          <a:xfrm>
            <a:off x="3497263" y="4789488"/>
            <a:ext cx="1882775" cy="0"/>
          </a:xfrm>
          <a:prstGeom prst="line">
            <a:avLst/>
          </a:prstGeom>
          <a:noFill/>
          <a:ln w="9525">
            <a:solidFill>
              <a:schemeClr val="tx1"/>
            </a:solidFill>
            <a:miter lim="800000"/>
            <a:headEnd/>
            <a:tailEnd/>
          </a:ln>
          <a:effectLst/>
        </p:spPr>
        <p:txBody>
          <a:bodyPr wrap="none"/>
          <a:lstStyle/>
          <a:p>
            <a:endParaRPr lang="en-US"/>
          </a:p>
        </p:txBody>
      </p:sp>
      <p:sp>
        <p:nvSpPr>
          <p:cNvPr id="220188" name="Text Box 28"/>
          <p:cNvSpPr txBox="1">
            <a:spLocks noChangeArrowheads="1"/>
          </p:cNvSpPr>
          <p:nvPr/>
        </p:nvSpPr>
        <p:spPr bwMode="auto">
          <a:xfrm>
            <a:off x="3290888" y="4240213"/>
            <a:ext cx="922337" cy="274637"/>
          </a:xfrm>
          <a:prstGeom prst="rect">
            <a:avLst/>
          </a:prstGeom>
          <a:noFill/>
          <a:ln w="9525">
            <a:noFill/>
            <a:miter lim="800000"/>
            <a:headEnd/>
            <a:tailEnd/>
          </a:ln>
          <a:effectLst/>
        </p:spPr>
        <p:txBody>
          <a:bodyPr wrap="none">
            <a:spAutoFit/>
          </a:bodyPr>
          <a:lstStyle/>
          <a:p>
            <a:pPr eaLnBrk="1" hangingPunct="1"/>
            <a:r>
              <a:rPr kumimoji="1" lang="en-US" altLang="ja-JP" sz="1200">
                <a:latin typeface="Tahoma" pitchFamily="34" charset="0"/>
              </a:rPr>
              <a:t>Suspended</a:t>
            </a:r>
          </a:p>
        </p:txBody>
      </p:sp>
      <p:sp>
        <p:nvSpPr>
          <p:cNvPr id="220189" name="Text Box 29"/>
          <p:cNvSpPr txBox="1">
            <a:spLocks noChangeArrowheads="1"/>
          </p:cNvSpPr>
          <p:nvPr/>
        </p:nvSpPr>
        <p:spPr bwMode="auto">
          <a:xfrm>
            <a:off x="4418013" y="3184525"/>
            <a:ext cx="809625" cy="457200"/>
          </a:xfrm>
          <a:prstGeom prst="rect">
            <a:avLst/>
          </a:prstGeom>
          <a:noFill/>
          <a:ln w="9525">
            <a:noFill/>
            <a:miter lim="800000"/>
            <a:headEnd/>
            <a:tailEnd/>
          </a:ln>
          <a:effectLst/>
        </p:spPr>
        <p:txBody>
          <a:bodyPr wrap="none">
            <a:spAutoFit/>
          </a:bodyPr>
          <a:lstStyle/>
          <a:p>
            <a:pPr eaLnBrk="1" hangingPunct="1"/>
            <a:r>
              <a:rPr kumimoji="1" lang="en-US" altLang="ja-JP" sz="1200">
                <a:latin typeface="Tahoma" pitchFamily="34" charset="0"/>
              </a:rPr>
              <a:t>Migration</a:t>
            </a:r>
          </a:p>
          <a:p>
            <a:pPr eaLnBrk="1" hangingPunct="1"/>
            <a:r>
              <a:rPr kumimoji="1" lang="en-US" altLang="ja-JP" sz="1200">
                <a:latin typeface="Tahoma" pitchFamily="34" charset="0"/>
              </a:rPr>
              <a:t>decision</a:t>
            </a:r>
          </a:p>
        </p:txBody>
      </p:sp>
      <p:sp>
        <p:nvSpPr>
          <p:cNvPr id="220190" name="Text Box 30"/>
          <p:cNvSpPr txBox="1">
            <a:spLocks noChangeArrowheads="1"/>
          </p:cNvSpPr>
          <p:nvPr/>
        </p:nvSpPr>
        <p:spPr bwMode="auto">
          <a:xfrm>
            <a:off x="4651375" y="4852988"/>
            <a:ext cx="768350" cy="274637"/>
          </a:xfrm>
          <a:prstGeom prst="rect">
            <a:avLst/>
          </a:prstGeom>
          <a:noFill/>
          <a:ln w="9525">
            <a:noFill/>
            <a:miter lim="800000"/>
            <a:headEnd/>
            <a:tailEnd/>
          </a:ln>
          <a:effectLst/>
        </p:spPr>
        <p:txBody>
          <a:bodyPr wrap="none">
            <a:spAutoFit/>
          </a:bodyPr>
          <a:lstStyle/>
          <a:p>
            <a:pPr eaLnBrk="1" hangingPunct="1"/>
            <a:r>
              <a:rPr kumimoji="1" lang="en-US" altLang="ja-JP" sz="1200">
                <a:latin typeface="Tahoma" pitchFamily="34" charset="0"/>
                <a:ea typeface="ＭＳ Ｐゴシック" pitchFamily="34" charset="-128"/>
              </a:rPr>
              <a:t>resumed</a:t>
            </a:r>
          </a:p>
        </p:txBody>
      </p:sp>
      <p:sp>
        <p:nvSpPr>
          <p:cNvPr id="220191" name="Line 31"/>
          <p:cNvSpPr>
            <a:spLocks noChangeShapeType="1"/>
          </p:cNvSpPr>
          <p:nvPr/>
        </p:nvSpPr>
        <p:spPr bwMode="auto">
          <a:xfrm>
            <a:off x="3935413" y="4511675"/>
            <a:ext cx="0" cy="268288"/>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220192" name="Text Box 32"/>
          <p:cNvSpPr txBox="1">
            <a:spLocks noChangeArrowheads="1"/>
          </p:cNvSpPr>
          <p:nvPr/>
        </p:nvSpPr>
        <p:spPr bwMode="auto">
          <a:xfrm>
            <a:off x="3108325" y="4600575"/>
            <a:ext cx="754063" cy="457200"/>
          </a:xfrm>
          <a:prstGeom prst="rect">
            <a:avLst/>
          </a:prstGeom>
          <a:noFill/>
          <a:ln w="9525">
            <a:noFill/>
            <a:miter lim="800000"/>
            <a:headEnd/>
            <a:tailEnd/>
          </a:ln>
          <a:effectLst/>
        </p:spPr>
        <p:txBody>
          <a:bodyPr wrap="none">
            <a:spAutoFit/>
          </a:bodyPr>
          <a:lstStyle/>
          <a:p>
            <a:pPr eaLnBrk="1" hangingPunct="1"/>
            <a:r>
              <a:rPr kumimoji="1" lang="en-US" altLang="ja-JP" sz="1200">
                <a:latin typeface="Tahoma" pitchFamily="34" charset="0"/>
                <a:ea typeface="ＭＳ Ｐゴシック" pitchFamily="34" charset="-128"/>
              </a:rPr>
              <a:t>Freezing</a:t>
            </a:r>
          </a:p>
          <a:p>
            <a:pPr eaLnBrk="1" hangingPunct="1"/>
            <a:r>
              <a:rPr kumimoji="1" lang="en-US" altLang="ja-JP" sz="1200">
                <a:latin typeface="Tahoma" pitchFamily="34" charset="0"/>
                <a:ea typeface="ＭＳ Ｐゴシック" pitchFamily="34" charset="-128"/>
              </a:rPr>
              <a:t>time</a:t>
            </a:r>
          </a:p>
        </p:txBody>
      </p:sp>
      <p:sp>
        <p:nvSpPr>
          <p:cNvPr id="220193" name="Line 33"/>
          <p:cNvSpPr>
            <a:spLocks noChangeShapeType="1"/>
          </p:cNvSpPr>
          <p:nvPr/>
        </p:nvSpPr>
        <p:spPr bwMode="auto">
          <a:xfrm>
            <a:off x="7135813" y="2673350"/>
            <a:ext cx="0" cy="3136900"/>
          </a:xfrm>
          <a:prstGeom prst="line">
            <a:avLst/>
          </a:prstGeom>
          <a:noFill/>
          <a:ln w="9525">
            <a:solidFill>
              <a:schemeClr val="tx1"/>
            </a:solidFill>
            <a:prstDash val="dash"/>
            <a:miter lim="800000"/>
            <a:headEnd/>
            <a:tailEnd/>
          </a:ln>
          <a:effectLst/>
        </p:spPr>
        <p:txBody>
          <a:bodyPr wrap="none"/>
          <a:lstStyle/>
          <a:p>
            <a:endParaRPr lang="en-US"/>
          </a:p>
        </p:txBody>
      </p:sp>
      <p:sp>
        <p:nvSpPr>
          <p:cNvPr id="220194" name="Line 34"/>
          <p:cNvSpPr>
            <a:spLocks noChangeShapeType="1"/>
          </p:cNvSpPr>
          <p:nvPr/>
        </p:nvSpPr>
        <p:spPr bwMode="auto">
          <a:xfrm>
            <a:off x="8256588" y="2684463"/>
            <a:ext cx="0" cy="3136900"/>
          </a:xfrm>
          <a:prstGeom prst="line">
            <a:avLst/>
          </a:prstGeom>
          <a:noFill/>
          <a:ln w="9525">
            <a:solidFill>
              <a:schemeClr val="tx1"/>
            </a:solidFill>
            <a:prstDash val="dash"/>
            <a:miter lim="800000"/>
            <a:headEnd/>
            <a:tailEnd/>
          </a:ln>
          <a:effectLst/>
        </p:spPr>
        <p:txBody>
          <a:bodyPr wrap="none"/>
          <a:lstStyle/>
          <a:p>
            <a:endParaRPr lang="en-US"/>
          </a:p>
        </p:txBody>
      </p:sp>
      <p:sp>
        <p:nvSpPr>
          <p:cNvPr id="220195" name="AutoShape 35"/>
          <p:cNvSpPr>
            <a:spLocks noChangeArrowheads="1"/>
          </p:cNvSpPr>
          <p:nvPr/>
        </p:nvSpPr>
        <p:spPr bwMode="auto">
          <a:xfrm rot="-5400000">
            <a:off x="7129462" y="3686176"/>
            <a:ext cx="1128713" cy="1109662"/>
          </a:xfrm>
          <a:prstGeom prst="parallelogram">
            <a:avLst>
              <a:gd name="adj" fmla="val 25429"/>
            </a:avLst>
          </a:prstGeom>
          <a:solidFill>
            <a:schemeClr val="accent1"/>
          </a:solidFill>
          <a:ln w="9525">
            <a:solidFill>
              <a:schemeClr val="tx1"/>
            </a:solidFill>
            <a:miter lim="800000"/>
            <a:headEnd/>
            <a:tailEnd/>
          </a:ln>
          <a:effectLst/>
        </p:spPr>
        <p:txBody>
          <a:bodyPr vert="eaVert" wrap="none" anchor="ctr"/>
          <a:lstStyle/>
          <a:p>
            <a:pPr algn="ctr" eaLnBrk="1" hangingPunct="1"/>
            <a:r>
              <a:rPr kumimoji="1" lang="en-US" altLang="ja-JP" sz="1200">
                <a:latin typeface="Tahoma" pitchFamily="34" charset="0"/>
                <a:ea typeface="ＭＳ Ｐゴシック" pitchFamily="34" charset="-128"/>
              </a:rPr>
              <a:t>On-demand</a:t>
            </a:r>
          </a:p>
          <a:p>
            <a:pPr algn="ctr" eaLnBrk="1" hangingPunct="1"/>
            <a:r>
              <a:rPr kumimoji="1" lang="en-US" altLang="ja-JP" sz="1200">
                <a:latin typeface="Tahoma" pitchFamily="34" charset="0"/>
                <a:ea typeface="ＭＳ Ｐゴシック" pitchFamily="34" charset="-128"/>
              </a:rPr>
              <a:t>transfer</a:t>
            </a:r>
          </a:p>
        </p:txBody>
      </p:sp>
      <p:sp>
        <p:nvSpPr>
          <p:cNvPr id="220196" name="Line 36"/>
          <p:cNvSpPr>
            <a:spLocks noChangeShapeType="1"/>
          </p:cNvSpPr>
          <p:nvPr/>
        </p:nvSpPr>
        <p:spPr bwMode="auto">
          <a:xfrm>
            <a:off x="7135813" y="2673350"/>
            <a:ext cx="0" cy="717550"/>
          </a:xfrm>
          <a:prstGeom prst="line">
            <a:avLst/>
          </a:prstGeom>
          <a:noFill/>
          <a:ln w="38100">
            <a:solidFill>
              <a:schemeClr val="tx1"/>
            </a:solidFill>
            <a:miter lim="800000"/>
            <a:headEnd/>
            <a:tailEnd type="triangle" w="med" len="med"/>
          </a:ln>
          <a:effectLst/>
        </p:spPr>
        <p:txBody>
          <a:bodyPr wrap="none"/>
          <a:lstStyle/>
          <a:p>
            <a:endParaRPr lang="en-US"/>
          </a:p>
        </p:txBody>
      </p:sp>
      <p:sp>
        <p:nvSpPr>
          <p:cNvPr id="220197" name="Line 37"/>
          <p:cNvSpPr>
            <a:spLocks noChangeShapeType="1"/>
          </p:cNvSpPr>
          <p:nvPr/>
        </p:nvSpPr>
        <p:spPr bwMode="auto">
          <a:xfrm>
            <a:off x="7172325" y="4535488"/>
            <a:ext cx="1077913" cy="268287"/>
          </a:xfrm>
          <a:prstGeom prst="line">
            <a:avLst/>
          </a:prstGeom>
          <a:noFill/>
          <a:ln w="38100">
            <a:solidFill>
              <a:schemeClr val="tx1"/>
            </a:solidFill>
            <a:miter lim="800000"/>
            <a:headEnd/>
            <a:tailEnd type="triangle" w="med" len="med"/>
          </a:ln>
          <a:effectLst/>
        </p:spPr>
        <p:txBody>
          <a:bodyPr wrap="none"/>
          <a:lstStyle/>
          <a:p>
            <a:endParaRPr lang="en-US"/>
          </a:p>
        </p:txBody>
      </p:sp>
      <p:sp>
        <p:nvSpPr>
          <p:cNvPr id="220198" name="Line 38"/>
          <p:cNvSpPr>
            <a:spLocks noChangeShapeType="1"/>
          </p:cNvSpPr>
          <p:nvPr/>
        </p:nvSpPr>
        <p:spPr bwMode="auto">
          <a:xfrm>
            <a:off x="8248650" y="4787900"/>
            <a:ext cx="0" cy="987425"/>
          </a:xfrm>
          <a:prstGeom prst="line">
            <a:avLst/>
          </a:prstGeom>
          <a:noFill/>
          <a:ln w="38100">
            <a:solidFill>
              <a:schemeClr val="tx1"/>
            </a:solidFill>
            <a:miter lim="800000"/>
            <a:headEnd/>
            <a:tailEnd type="triangle" w="med" len="med"/>
          </a:ln>
          <a:effectLst/>
        </p:spPr>
        <p:txBody>
          <a:bodyPr wrap="none"/>
          <a:lstStyle/>
          <a:p>
            <a:endParaRPr lang="en-US"/>
          </a:p>
        </p:txBody>
      </p:sp>
      <p:sp>
        <p:nvSpPr>
          <p:cNvPr id="220199" name="Text Box 39"/>
          <p:cNvSpPr txBox="1">
            <a:spLocks noChangeArrowheads="1"/>
          </p:cNvSpPr>
          <p:nvPr/>
        </p:nvSpPr>
        <p:spPr bwMode="auto">
          <a:xfrm>
            <a:off x="6775450" y="2225675"/>
            <a:ext cx="642938" cy="457200"/>
          </a:xfrm>
          <a:prstGeom prst="rect">
            <a:avLst/>
          </a:prstGeom>
          <a:noFill/>
          <a:ln w="9525">
            <a:noFill/>
            <a:miter lim="800000"/>
            <a:headEnd/>
            <a:tailEnd/>
          </a:ln>
          <a:effectLst/>
        </p:spPr>
        <p:txBody>
          <a:bodyPr wrap="none">
            <a:spAutoFit/>
          </a:bodyPr>
          <a:lstStyle/>
          <a:p>
            <a:pPr eaLnBrk="1" hangingPunct="1"/>
            <a:r>
              <a:rPr kumimoji="1" lang="en-US" altLang="ja-JP" sz="1200">
                <a:latin typeface="Tahoma" pitchFamily="34" charset="0"/>
              </a:rPr>
              <a:t>Source</a:t>
            </a:r>
          </a:p>
          <a:p>
            <a:pPr eaLnBrk="1" hangingPunct="1"/>
            <a:r>
              <a:rPr kumimoji="1" lang="en-US" altLang="ja-JP" sz="1200">
                <a:latin typeface="Tahoma" pitchFamily="34" charset="0"/>
              </a:rPr>
              <a:t>node</a:t>
            </a:r>
          </a:p>
        </p:txBody>
      </p:sp>
      <p:sp>
        <p:nvSpPr>
          <p:cNvPr id="220200" name="Text Box 40"/>
          <p:cNvSpPr txBox="1">
            <a:spLocks noChangeArrowheads="1"/>
          </p:cNvSpPr>
          <p:nvPr/>
        </p:nvSpPr>
        <p:spPr bwMode="auto">
          <a:xfrm>
            <a:off x="7896225" y="2252663"/>
            <a:ext cx="941388" cy="457200"/>
          </a:xfrm>
          <a:prstGeom prst="rect">
            <a:avLst/>
          </a:prstGeom>
          <a:noFill/>
          <a:ln w="9525">
            <a:noFill/>
            <a:miter lim="800000"/>
            <a:headEnd/>
            <a:tailEnd/>
          </a:ln>
          <a:effectLst/>
        </p:spPr>
        <p:txBody>
          <a:bodyPr wrap="none">
            <a:spAutoFit/>
          </a:bodyPr>
          <a:lstStyle/>
          <a:p>
            <a:pPr eaLnBrk="1" hangingPunct="1"/>
            <a:r>
              <a:rPr kumimoji="1" lang="en-US" altLang="ja-JP" sz="1200">
                <a:latin typeface="Tahoma" pitchFamily="34" charset="0"/>
              </a:rPr>
              <a:t>Destination</a:t>
            </a:r>
          </a:p>
          <a:p>
            <a:pPr eaLnBrk="1" hangingPunct="1"/>
            <a:r>
              <a:rPr kumimoji="1" lang="en-US" altLang="ja-JP" sz="1200">
                <a:latin typeface="Tahoma" pitchFamily="34" charset="0"/>
              </a:rPr>
              <a:t>node</a:t>
            </a:r>
          </a:p>
        </p:txBody>
      </p:sp>
      <p:sp>
        <p:nvSpPr>
          <p:cNvPr id="220201" name="Line 41"/>
          <p:cNvSpPr>
            <a:spLocks noChangeShapeType="1"/>
          </p:cNvSpPr>
          <p:nvPr/>
        </p:nvSpPr>
        <p:spPr bwMode="auto">
          <a:xfrm>
            <a:off x="6383338" y="3406775"/>
            <a:ext cx="1882775" cy="0"/>
          </a:xfrm>
          <a:prstGeom prst="line">
            <a:avLst/>
          </a:prstGeom>
          <a:noFill/>
          <a:ln w="9525">
            <a:solidFill>
              <a:schemeClr val="tx1"/>
            </a:solidFill>
            <a:miter lim="800000"/>
            <a:headEnd/>
            <a:tailEnd/>
          </a:ln>
          <a:effectLst/>
        </p:spPr>
        <p:txBody>
          <a:bodyPr wrap="none"/>
          <a:lstStyle/>
          <a:p>
            <a:endParaRPr lang="en-US"/>
          </a:p>
        </p:txBody>
      </p:sp>
      <p:sp>
        <p:nvSpPr>
          <p:cNvPr id="220202" name="Line 42"/>
          <p:cNvSpPr>
            <a:spLocks noChangeShapeType="1"/>
          </p:cNvSpPr>
          <p:nvPr/>
        </p:nvSpPr>
        <p:spPr bwMode="auto">
          <a:xfrm>
            <a:off x="6392863" y="3651250"/>
            <a:ext cx="1882775" cy="0"/>
          </a:xfrm>
          <a:prstGeom prst="line">
            <a:avLst/>
          </a:prstGeom>
          <a:noFill/>
          <a:ln w="9525">
            <a:solidFill>
              <a:schemeClr val="tx1"/>
            </a:solidFill>
            <a:miter lim="800000"/>
            <a:headEnd/>
            <a:tailEnd/>
          </a:ln>
          <a:effectLst/>
        </p:spPr>
        <p:txBody>
          <a:bodyPr wrap="none"/>
          <a:lstStyle/>
          <a:p>
            <a:endParaRPr lang="en-US"/>
          </a:p>
        </p:txBody>
      </p:sp>
      <p:sp>
        <p:nvSpPr>
          <p:cNvPr id="220203" name="Text Box 43"/>
          <p:cNvSpPr txBox="1">
            <a:spLocks noChangeArrowheads="1"/>
          </p:cNvSpPr>
          <p:nvPr/>
        </p:nvSpPr>
        <p:spPr bwMode="auto">
          <a:xfrm>
            <a:off x="6169025" y="3082925"/>
            <a:ext cx="922338" cy="274638"/>
          </a:xfrm>
          <a:prstGeom prst="rect">
            <a:avLst/>
          </a:prstGeom>
          <a:noFill/>
          <a:ln w="9525">
            <a:noFill/>
            <a:miter lim="800000"/>
            <a:headEnd/>
            <a:tailEnd/>
          </a:ln>
          <a:effectLst/>
        </p:spPr>
        <p:txBody>
          <a:bodyPr wrap="none">
            <a:spAutoFit/>
          </a:bodyPr>
          <a:lstStyle/>
          <a:p>
            <a:pPr eaLnBrk="1" hangingPunct="1"/>
            <a:r>
              <a:rPr kumimoji="1" lang="en-US" altLang="ja-JP" sz="1200">
                <a:latin typeface="Tahoma" pitchFamily="34" charset="0"/>
              </a:rPr>
              <a:t>Suspended</a:t>
            </a:r>
          </a:p>
        </p:txBody>
      </p:sp>
      <p:sp>
        <p:nvSpPr>
          <p:cNvPr id="220204" name="Text Box 44"/>
          <p:cNvSpPr txBox="1">
            <a:spLocks noChangeArrowheads="1"/>
          </p:cNvSpPr>
          <p:nvPr/>
        </p:nvSpPr>
        <p:spPr bwMode="auto">
          <a:xfrm>
            <a:off x="7296150" y="3175000"/>
            <a:ext cx="809625" cy="457200"/>
          </a:xfrm>
          <a:prstGeom prst="rect">
            <a:avLst/>
          </a:prstGeom>
          <a:noFill/>
          <a:ln w="9525">
            <a:noFill/>
            <a:miter lim="800000"/>
            <a:headEnd/>
            <a:tailEnd/>
          </a:ln>
          <a:effectLst/>
        </p:spPr>
        <p:txBody>
          <a:bodyPr wrap="none">
            <a:spAutoFit/>
          </a:bodyPr>
          <a:lstStyle/>
          <a:p>
            <a:pPr eaLnBrk="1" hangingPunct="1"/>
            <a:r>
              <a:rPr kumimoji="1" lang="en-US" altLang="ja-JP" sz="1200">
                <a:latin typeface="Tahoma" pitchFamily="34" charset="0"/>
              </a:rPr>
              <a:t>Migration</a:t>
            </a:r>
          </a:p>
          <a:p>
            <a:pPr eaLnBrk="1" hangingPunct="1"/>
            <a:r>
              <a:rPr kumimoji="1" lang="en-US" altLang="ja-JP" sz="1200">
                <a:latin typeface="Tahoma" pitchFamily="34" charset="0"/>
              </a:rPr>
              <a:t>decision</a:t>
            </a:r>
          </a:p>
        </p:txBody>
      </p:sp>
      <p:sp>
        <p:nvSpPr>
          <p:cNvPr id="220205" name="Text Box 45"/>
          <p:cNvSpPr txBox="1">
            <a:spLocks noChangeArrowheads="1"/>
          </p:cNvSpPr>
          <p:nvPr/>
        </p:nvSpPr>
        <p:spPr bwMode="auto">
          <a:xfrm>
            <a:off x="7529513" y="4843463"/>
            <a:ext cx="768350" cy="274637"/>
          </a:xfrm>
          <a:prstGeom prst="rect">
            <a:avLst/>
          </a:prstGeom>
          <a:noFill/>
          <a:ln w="9525">
            <a:noFill/>
            <a:miter lim="800000"/>
            <a:headEnd/>
            <a:tailEnd/>
          </a:ln>
          <a:effectLst/>
        </p:spPr>
        <p:txBody>
          <a:bodyPr wrap="none">
            <a:spAutoFit/>
          </a:bodyPr>
          <a:lstStyle/>
          <a:p>
            <a:pPr eaLnBrk="1" hangingPunct="1"/>
            <a:r>
              <a:rPr kumimoji="1" lang="en-US" altLang="ja-JP" sz="1200">
                <a:latin typeface="Tahoma" pitchFamily="34" charset="0"/>
                <a:ea typeface="ＭＳ Ｐゴシック" pitchFamily="34" charset="-128"/>
              </a:rPr>
              <a:t>resumed</a:t>
            </a:r>
          </a:p>
        </p:txBody>
      </p:sp>
      <p:sp>
        <p:nvSpPr>
          <p:cNvPr id="220206" name="Text Box 46"/>
          <p:cNvSpPr txBox="1">
            <a:spLocks noChangeArrowheads="1"/>
          </p:cNvSpPr>
          <p:nvPr/>
        </p:nvSpPr>
        <p:spPr bwMode="auto">
          <a:xfrm>
            <a:off x="5807075" y="3425825"/>
            <a:ext cx="754063" cy="457200"/>
          </a:xfrm>
          <a:prstGeom prst="rect">
            <a:avLst/>
          </a:prstGeom>
          <a:noFill/>
          <a:ln w="9525">
            <a:noFill/>
            <a:miter lim="800000"/>
            <a:headEnd/>
            <a:tailEnd/>
          </a:ln>
          <a:effectLst/>
        </p:spPr>
        <p:txBody>
          <a:bodyPr wrap="none">
            <a:spAutoFit/>
          </a:bodyPr>
          <a:lstStyle/>
          <a:p>
            <a:pPr eaLnBrk="1" hangingPunct="1"/>
            <a:r>
              <a:rPr kumimoji="1" lang="en-US" altLang="ja-JP" sz="1200">
                <a:latin typeface="Tahoma" pitchFamily="34" charset="0"/>
                <a:ea typeface="ＭＳ Ｐゴシック" pitchFamily="34" charset="-128"/>
              </a:rPr>
              <a:t>Freezing</a:t>
            </a:r>
          </a:p>
          <a:p>
            <a:pPr eaLnBrk="1" hangingPunct="1"/>
            <a:r>
              <a:rPr kumimoji="1" lang="en-US" altLang="ja-JP" sz="1200">
                <a:latin typeface="Tahoma" pitchFamily="34" charset="0"/>
                <a:ea typeface="ＭＳ Ｐゴシック" pitchFamily="34" charset="-128"/>
              </a:rPr>
              <a:t>time</a:t>
            </a:r>
          </a:p>
        </p:txBody>
      </p:sp>
      <p:sp>
        <p:nvSpPr>
          <p:cNvPr id="220207" name="Text Box 47"/>
          <p:cNvSpPr txBox="1">
            <a:spLocks noChangeArrowheads="1"/>
          </p:cNvSpPr>
          <p:nvPr/>
        </p:nvSpPr>
        <p:spPr bwMode="auto">
          <a:xfrm>
            <a:off x="1055688" y="1849438"/>
            <a:ext cx="1636712" cy="336550"/>
          </a:xfrm>
          <a:prstGeom prst="rect">
            <a:avLst/>
          </a:prstGeom>
          <a:noFill/>
          <a:ln w="9525">
            <a:noFill/>
            <a:miter lim="800000"/>
            <a:headEnd/>
            <a:tailEnd/>
          </a:ln>
          <a:effectLst/>
        </p:spPr>
        <p:txBody>
          <a:bodyPr wrap="none">
            <a:spAutoFit/>
          </a:bodyPr>
          <a:lstStyle/>
          <a:p>
            <a:pPr eaLnBrk="1" hangingPunct="1"/>
            <a:r>
              <a:rPr kumimoji="1" lang="en-US" altLang="ja-JP" sz="1600" b="1">
                <a:latin typeface="Tahoma" pitchFamily="34" charset="0"/>
                <a:ea typeface="ＭＳ Ｐゴシック" pitchFamily="34" charset="-128"/>
              </a:rPr>
              <a:t>Total Freezing</a:t>
            </a:r>
          </a:p>
        </p:txBody>
      </p:sp>
      <p:sp>
        <p:nvSpPr>
          <p:cNvPr id="220208" name="Text Box 48"/>
          <p:cNvSpPr txBox="1">
            <a:spLocks noChangeArrowheads="1"/>
          </p:cNvSpPr>
          <p:nvPr/>
        </p:nvSpPr>
        <p:spPr bwMode="auto">
          <a:xfrm>
            <a:off x="3505200" y="1905000"/>
            <a:ext cx="2819400" cy="336550"/>
          </a:xfrm>
          <a:prstGeom prst="rect">
            <a:avLst/>
          </a:prstGeom>
          <a:noFill/>
          <a:ln w="9525">
            <a:noFill/>
            <a:miter lim="800000"/>
            <a:headEnd/>
            <a:tailEnd/>
          </a:ln>
          <a:effectLst/>
        </p:spPr>
        <p:txBody>
          <a:bodyPr>
            <a:spAutoFit/>
          </a:bodyPr>
          <a:lstStyle/>
          <a:p>
            <a:pPr eaLnBrk="1" hangingPunct="1"/>
            <a:r>
              <a:rPr kumimoji="1" lang="en-US" altLang="ja-JP" sz="1600" b="1">
                <a:latin typeface="Tahoma" pitchFamily="34" charset="0"/>
                <a:ea typeface="ＭＳ Ｐゴシック" pitchFamily="34" charset="-128"/>
              </a:rPr>
              <a:t>Pretransferring/Precopy</a:t>
            </a:r>
          </a:p>
        </p:txBody>
      </p:sp>
      <p:sp>
        <p:nvSpPr>
          <p:cNvPr id="220209" name="Text Box 49"/>
          <p:cNvSpPr txBox="1">
            <a:spLocks noChangeArrowheads="1"/>
          </p:cNvSpPr>
          <p:nvPr/>
        </p:nvSpPr>
        <p:spPr bwMode="auto">
          <a:xfrm>
            <a:off x="6764338" y="1949450"/>
            <a:ext cx="2447925" cy="336550"/>
          </a:xfrm>
          <a:prstGeom prst="rect">
            <a:avLst/>
          </a:prstGeom>
          <a:noFill/>
          <a:ln w="9525">
            <a:noFill/>
            <a:miter lim="800000"/>
            <a:headEnd/>
            <a:tailEnd/>
          </a:ln>
          <a:effectLst/>
        </p:spPr>
        <p:txBody>
          <a:bodyPr wrap="none">
            <a:spAutoFit/>
          </a:bodyPr>
          <a:lstStyle/>
          <a:p>
            <a:pPr eaLnBrk="1" hangingPunct="1"/>
            <a:r>
              <a:rPr kumimoji="1" lang="en-US" altLang="ja-JP" sz="1600" b="1">
                <a:latin typeface="Tahoma" pitchFamily="34" charset="0"/>
                <a:ea typeface="ＭＳ Ｐゴシック" pitchFamily="34" charset="-128"/>
              </a:rPr>
              <a:t>Transfer-on-reference</a:t>
            </a:r>
          </a:p>
        </p:txBody>
      </p:sp>
      <p:sp>
        <p:nvSpPr>
          <p:cNvPr id="220210" name="Text Box 50"/>
          <p:cNvSpPr txBox="1">
            <a:spLocks noChangeArrowheads="1"/>
          </p:cNvSpPr>
          <p:nvPr/>
        </p:nvSpPr>
        <p:spPr bwMode="auto">
          <a:xfrm>
            <a:off x="0" y="5773738"/>
            <a:ext cx="2971800" cy="1069975"/>
          </a:xfrm>
          <a:prstGeom prst="rect">
            <a:avLst/>
          </a:prstGeom>
          <a:noFill/>
          <a:ln w="9525">
            <a:noFill/>
            <a:miter lim="800000"/>
            <a:headEnd/>
            <a:tailEnd/>
          </a:ln>
          <a:effectLst/>
        </p:spPr>
        <p:txBody>
          <a:bodyPr>
            <a:spAutoFit/>
          </a:bodyPr>
          <a:lstStyle/>
          <a:p>
            <a:pPr eaLnBrk="1" hangingPunct="1"/>
            <a:r>
              <a:rPr kumimoji="1" lang="en-US" altLang="ja-JP" sz="1600">
                <a:latin typeface="Tahoma" pitchFamily="34" charset="0"/>
                <a:ea typeface="ＭＳ Ｐゴシック" pitchFamily="34" charset="-128"/>
              </a:rPr>
              <a:t>Merits: 	easy implementation</a:t>
            </a:r>
          </a:p>
          <a:p>
            <a:pPr eaLnBrk="1" hangingPunct="1"/>
            <a:r>
              <a:rPr kumimoji="1" lang="en-US" altLang="ja-JP" sz="1600">
                <a:latin typeface="Tahoma" pitchFamily="34" charset="0"/>
                <a:ea typeface="ＭＳ Ｐゴシック" pitchFamily="34" charset="-128"/>
              </a:rPr>
              <a:t>Demerits:	long delay time</a:t>
            </a:r>
          </a:p>
          <a:p>
            <a:pPr eaLnBrk="1" hangingPunct="1"/>
            <a:r>
              <a:rPr kumimoji="1" lang="en-US" altLang="ja-JP" sz="1600">
                <a:latin typeface="Tahoma" pitchFamily="34" charset="0"/>
                <a:ea typeface="ＭＳ Ｐゴシック" pitchFamily="34" charset="-128"/>
              </a:rPr>
              <a:t>Application: DEMO/MP, Sprite, LOCUS</a:t>
            </a:r>
          </a:p>
        </p:txBody>
      </p:sp>
      <p:sp>
        <p:nvSpPr>
          <p:cNvPr id="220211" name="Text Box 51"/>
          <p:cNvSpPr txBox="1">
            <a:spLocks noChangeArrowheads="1"/>
          </p:cNvSpPr>
          <p:nvPr/>
        </p:nvSpPr>
        <p:spPr bwMode="auto">
          <a:xfrm>
            <a:off x="3089275" y="5781675"/>
            <a:ext cx="2935288" cy="82550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Merits: 	freezing time reduce</a:t>
            </a:r>
          </a:p>
          <a:p>
            <a:pPr eaLnBrk="1" hangingPunct="1"/>
            <a:r>
              <a:rPr kumimoji="1" lang="en-US" altLang="ja-JP" sz="1600">
                <a:latin typeface="Tahoma" pitchFamily="34" charset="0"/>
                <a:ea typeface="ＭＳ Ｐゴシック" pitchFamily="34" charset="-128"/>
              </a:rPr>
              <a:t>Demerits:	total time extended</a:t>
            </a:r>
          </a:p>
          <a:p>
            <a:pPr eaLnBrk="1" hangingPunct="1"/>
            <a:r>
              <a:rPr kumimoji="1" lang="en-US" altLang="ja-JP" sz="1600">
                <a:latin typeface="Tahoma" pitchFamily="34" charset="0"/>
                <a:ea typeface="ＭＳ Ｐゴシック" pitchFamily="34" charset="-128"/>
              </a:rPr>
              <a:t>Application: V-System</a:t>
            </a:r>
          </a:p>
        </p:txBody>
      </p:sp>
      <p:sp>
        <p:nvSpPr>
          <p:cNvPr id="220212" name="Text Box 52"/>
          <p:cNvSpPr txBox="1">
            <a:spLocks noChangeArrowheads="1"/>
          </p:cNvSpPr>
          <p:nvPr/>
        </p:nvSpPr>
        <p:spPr bwMode="auto">
          <a:xfrm>
            <a:off x="6103938" y="5740400"/>
            <a:ext cx="2998787" cy="1069975"/>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Merits: 	quick migration</a:t>
            </a:r>
          </a:p>
          <a:p>
            <a:pPr eaLnBrk="1" hangingPunct="1"/>
            <a:r>
              <a:rPr kumimoji="1" lang="en-US" altLang="ja-JP" sz="1600">
                <a:latin typeface="Tahoma" pitchFamily="34" charset="0"/>
                <a:ea typeface="ＭＳ Ｐゴシック" pitchFamily="34" charset="-128"/>
              </a:rPr>
              <a:t>Demerits :Continued load on </a:t>
            </a:r>
          </a:p>
          <a:p>
            <a:pPr eaLnBrk="1" hangingPunct="1"/>
            <a:r>
              <a:rPr kumimoji="1" lang="en-US" altLang="ja-JP" sz="1600">
                <a:latin typeface="Tahoma" pitchFamily="34" charset="0"/>
                <a:ea typeface="ＭＳ Ｐゴシック" pitchFamily="34" charset="-128"/>
              </a:rPr>
              <a:t>Source, remote memory access</a:t>
            </a:r>
          </a:p>
          <a:p>
            <a:pPr eaLnBrk="1" hangingPunct="1"/>
            <a:r>
              <a:rPr kumimoji="1" lang="en-US" altLang="ja-JP" sz="1600">
                <a:latin typeface="Tahoma" pitchFamily="34" charset="0"/>
                <a:ea typeface="ＭＳ Ｐゴシック" pitchFamily="34" charset="-128"/>
              </a:rPr>
              <a:t>Application: Accent</a:t>
            </a:r>
          </a:p>
        </p:txBody>
      </p:sp>
      <p:sp>
        <p:nvSpPr>
          <p:cNvPr id="220213" name="Line 53"/>
          <p:cNvSpPr>
            <a:spLocks noChangeShapeType="1"/>
          </p:cNvSpPr>
          <p:nvPr/>
        </p:nvSpPr>
        <p:spPr bwMode="auto">
          <a:xfrm>
            <a:off x="6759575" y="3390900"/>
            <a:ext cx="0" cy="268288"/>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381000" y="304800"/>
            <a:ext cx="8477250" cy="914400"/>
          </a:xfrm>
        </p:spPr>
        <p:txBody>
          <a:bodyPr>
            <a:normAutofit fontScale="90000"/>
          </a:bodyPr>
          <a:lstStyle/>
          <a:p>
            <a:r>
              <a:rPr lang="en-US" dirty="0"/>
              <a:t>Process </a:t>
            </a:r>
            <a:r>
              <a:rPr lang="en-US" dirty="0" smtClean="0"/>
              <a:t>Migration - </a:t>
            </a:r>
            <a:r>
              <a:rPr lang="en-US" sz="2500" b="1" dirty="0" smtClean="0">
                <a:solidFill>
                  <a:schemeClr val="tx1"/>
                </a:solidFill>
              </a:rPr>
              <a:t>Message Forwarding Mechanisms </a:t>
            </a:r>
            <a:r>
              <a:rPr lang="en-US" sz="2500" b="1" dirty="0">
                <a:solidFill>
                  <a:schemeClr val="tx1"/>
                </a:solidFill>
              </a:rPr>
              <a:t/>
            </a:r>
            <a:br>
              <a:rPr lang="en-US" sz="2500" b="1" dirty="0">
                <a:solidFill>
                  <a:schemeClr val="tx1"/>
                </a:solidFill>
              </a:rPr>
            </a:br>
            <a:endParaRPr lang="en-US" sz="2100" dirty="0">
              <a:solidFill>
                <a:schemeClr val="tx1"/>
              </a:solidFill>
            </a:endParaRPr>
          </a:p>
        </p:txBody>
      </p:sp>
      <p:grpSp>
        <p:nvGrpSpPr>
          <p:cNvPr id="222211" name="Group 3"/>
          <p:cNvGrpSpPr>
            <a:grpSpLocks/>
          </p:cNvGrpSpPr>
          <p:nvPr/>
        </p:nvGrpSpPr>
        <p:grpSpPr bwMode="auto">
          <a:xfrm>
            <a:off x="1524000" y="2362200"/>
            <a:ext cx="2833688" cy="4076700"/>
            <a:chOff x="147" y="1582"/>
            <a:chExt cx="1785" cy="2568"/>
          </a:xfrm>
        </p:grpSpPr>
        <p:sp>
          <p:nvSpPr>
            <p:cNvPr id="222212" name="AutoShape 4"/>
            <p:cNvSpPr>
              <a:spLocks noChangeArrowheads="1"/>
            </p:cNvSpPr>
            <p:nvPr/>
          </p:nvSpPr>
          <p:spPr bwMode="auto">
            <a:xfrm>
              <a:off x="147" y="1762"/>
              <a:ext cx="474" cy="644"/>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endParaRPr lang="en-US"/>
            </a:p>
          </p:txBody>
        </p:sp>
        <p:sp>
          <p:nvSpPr>
            <p:cNvPr id="222213" name="AutoShape 5"/>
            <p:cNvSpPr>
              <a:spLocks noChangeArrowheads="1"/>
            </p:cNvSpPr>
            <p:nvPr/>
          </p:nvSpPr>
          <p:spPr bwMode="auto">
            <a:xfrm>
              <a:off x="1022" y="1779"/>
              <a:ext cx="474" cy="644"/>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endParaRPr lang="en-US"/>
            </a:p>
          </p:txBody>
        </p:sp>
        <p:sp>
          <p:nvSpPr>
            <p:cNvPr id="222214" name="AutoShape 6"/>
            <p:cNvSpPr>
              <a:spLocks noChangeArrowheads="1"/>
            </p:cNvSpPr>
            <p:nvPr/>
          </p:nvSpPr>
          <p:spPr bwMode="auto">
            <a:xfrm>
              <a:off x="1005" y="2642"/>
              <a:ext cx="474" cy="644"/>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endParaRPr lang="en-US"/>
            </a:p>
          </p:txBody>
        </p:sp>
        <p:sp>
          <p:nvSpPr>
            <p:cNvPr id="222215" name="AutoShape 7"/>
            <p:cNvSpPr>
              <a:spLocks noChangeArrowheads="1"/>
            </p:cNvSpPr>
            <p:nvPr/>
          </p:nvSpPr>
          <p:spPr bwMode="auto">
            <a:xfrm>
              <a:off x="1021" y="3506"/>
              <a:ext cx="474" cy="644"/>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endParaRPr lang="en-US"/>
            </a:p>
          </p:txBody>
        </p:sp>
        <p:sp>
          <p:nvSpPr>
            <p:cNvPr id="222216" name="Oval 8"/>
            <p:cNvSpPr>
              <a:spLocks noChangeArrowheads="1"/>
            </p:cNvSpPr>
            <p:nvPr/>
          </p:nvSpPr>
          <p:spPr bwMode="auto">
            <a:xfrm>
              <a:off x="260" y="1965"/>
              <a:ext cx="282" cy="271"/>
            </a:xfrm>
            <a:prstGeom prst="ellipse">
              <a:avLst/>
            </a:prstGeom>
            <a:solidFill>
              <a:srgbClr val="9999FF"/>
            </a:solidFill>
            <a:ln w="9525">
              <a:solidFill>
                <a:schemeClr val="tx1"/>
              </a:solidFill>
              <a:miter lim="800000"/>
              <a:headEnd/>
              <a:tailEnd/>
            </a:ln>
            <a:effectLst/>
          </p:spPr>
          <p:txBody>
            <a:bodyPr wrap="none" anchor="ctr"/>
            <a:lstStyle/>
            <a:p>
              <a:endParaRPr lang="en-US"/>
            </a:p>
          </p:txBody>
        </p:sp>
        <p:sp>
          <p:nvSpPr>
            <p:cNvPr id="222217" name="Oval 9"/>
            <p:cNvSpPr>
              <a:spLocks noChangeArrowheads="1"/>
            </p:cNvSpPr>
            <p:nvPr/>
          </p:nvSpPr>
          <p:spPr bwMode="auto">
            <a:xfrm>
              <a:off x="1113" y="1971"/>
              <a:ext cx="282" cy="271"/>
            </a:xfrm>
            <a:prstGeom prst="ellipse">
              <a:avLst/>
            </a:prstGeom>
            <a:solidFill>
              <a:srgbClr val="9999FF"/>
            </a:solidFill>
            <a:ln w="9525">
              <a:solidFill>
                <a:schemeClr val="tx1"/>
              </a:solidFill>
              <a:miter lim="800000"/>
              <a:headEnd/>
              <a:tailEnd/>
            </a:ln>
            <a:effectLst/>
          </p:spPr>
          <p:txBody>
            <a:bodyPr wrap="none" anchor="ctr"/>
            <a:lstStyle/>
            <a:p>
              <a:endParaRPr lang="en-US"/>
            </a:p>
          </p:txBody>
        </p:sp>
        <p:sp>
          <p:nvSpPr>
            <p:cNvPr id="222218" name="AutoShape 10"/>
            <p:cNvSpPr>
              <a:spLocks noChangeArrowheads="1"/>
            </p:cNvSpPr>
            <p:nvPr/>
          </p:nvSpPr>
          <p:spPr bwMode="auto">
            <a:xfrm>
              <a:off x="1163" y="2315"/>
              <a:ext cx="147" cy="565"/>
            </a:xfrm>
            <a:prstGeom prst="downArrow">
              <a:avLst>
                <a:gd name="adj1" fmla="val 50000"/>
                <a:gd name="adj2" fmla="val 96088"/>
              </a:avLst>
            </a:prstGeom>
            <a:solidFill>
              <a:srgbClr val="9999FF"/>
            </a:solidFill>
            <a:ln w="9525">
              <a:solidFill>
                <a:schemeClr val="tx1"/>
              </a:solidFill>
              <a:miter lim="800000"/>
              <a:headEnd/>
              <a:tailEnd/>
            </a:ln>
            <a:effectLst/>
          </p:spPr>
          <p:txBody>
            <a:bodyPr wrap="none" anchor="ctr"/>
            <a:lstStyle/>
            <a:p>
              <a:endParaRPr lang="en-US"/>
            </a:p>
          </p:txBody>
        </p:sp>
        <p:sp>
          <p:nvSpPr>
            <p:cNvPr id="222219" name="AutoShape 11"/>
            <p:cNvSpPr>
              <a:spLocks noChangeArrowheads="1"/>
            </p:cNvSpPr>
            <p:nvPr/>
          </p:nvSpPr>
          <p:spPr bwMode="auto">
            <a:xfrm>
              <a:off x="1180" y="3123"/>
              <a:ext cx="147" cy="565"/>
            </a:xfrm>
            <a:prstGeom prst="downArrow">
              <a:avLst>
                <a:gd name="adj1" fmla="val 50000"/>
                <a:gd name="adj2" fmla="val 96088"/>
              </a:avLst>
            </a:prstGeom>
            <a:solidFill>
              <a:srgbClr val="9999FF"/>
            </a:solidFill>
            <a:ln w="9525">
              <a:solidFill>
                <a:schemeClr val="tx1"/>
              </a:solidFill>
              <a:miter lim="800000"/>
              <a:headEnd/>
              <a:tailEnd/>
            </a:ln>
            <a:effectLst/>
          </p:spPr>
          <p:txBody>
            <a:bodyPr wrap="none" anchor="ctr"/>
            <a:lstStyle/>
            <a:p>
              <a:endParaRPr lang="en-US"/>
            </a:p>
          </p:txBody>
        </p:sp>
        <p:sp>
          <p:nvSpPr>
            <p:cNvPr id="222220" name="AutoShape 12"/>
            <p:cNvSpPr>
              <a:spLocks noChangeArrowheads="1"/>
            </p:cNvSpPr>
            <p:nvPr/>
          </p:nvSpPr>
          <p:spPr bwMode="auto">
            <a:xfrm>
              <a:off x="927" y="2011"/>
              <a:ext cx="180" cy="192"/>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chemeClr val="tx1"/>
              </a:solidFill>
              <a:miter lim="800000"/>
              <a:headEnd/>
              <a:tailEnd/>
            </a:ln>
            <a:effectLst/>
          </p:spPr>
          <p:txBody>
            <a:bodyPr wrap="none" anchor="ctr"/>
            <a:lstStyle/>
            <a:p>
              <a:endParaRPr lang="en-US"/>
            </a:p>
          </p:txBody>
        </p:sp>
        <p:sp>
          <p:nvSpPr>
            <p:cNvPr id="222221" name="Line 13"/>
            <p:cNvSpPr>
              <a:spLocks noChangeShapeType="1"/>
            </p:cNvSpPr>
            <p:nvPr/>
          </p:nvSpPr>
          <p:spPr bwMode="auto">
            <a:xfrm>
              <a:off x="531" y="2112"/>
              <a:ext cx="418"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222222" name="AutoShape 14"/>
            <p:cNvSpPr>
              <a:spLocks noChangeArrowheads="1"/>
            </p:cNvSpPr>
            <p:nvPr/>
          </p:nvSpPr>
          <p:spPr bwMode="auto">
            <a:xfrm>
              <a:off x="956" y="2852"/>
              <a:ext cx="180" cy="192"/>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chemeClr val="tx1"/>
              </a:solidFill>
              <a:miter lim="800000"/>
              <a:headEnd/>
              <a:tailEnd/>
            </a:ln>
            <a:effectLst/>
          </p:spPr>
          <p:txBody>
            <a:bodyPr wrap="none" anchor="ctr"/>
            <a:lstStyle/>
            <a:p>
              <a:endParaRPr lang="en-US"/>
            </a:p>
          </p:txBody>
        </p:sp>
        <p:sp>
          <p:nvSpPr>
            <p:cNvPr id="222223" name="Line 15"/>
            <p:cNvSpPr>
              <a:spLocks noChangeShapeType="1"/>
            </p:cNvSpPr>
            <p:nvPr/>
          </p:nvSpPr>
          <p:spPr bwMode="auto">
            <a:xfrm>
              <a:off x="497" y="2123"/>
              <a:ext cx="418" cy="757"/>
            </a:xfrm>
            <a:prstGeom prst="line">
              <a:avLst/>
            </a:prstGeom>
            <a:noFill/>
            <a:ln w="9525">
              <a:solidFill>
                <a:schemeClr val="tx1"/>
              </a:solidFill>
              <a:miter lim="800000"/>
              <a:headEnd/>
              <a:tailEnd type="triangle" w="med" len="med"/>
            </a:ln>
            <a:effectLst/>
          </p:spPr>
          <p:txBody>
            <a:bodyPr wrap="none"/>
            <a:lstStyle/>
            <a:p>
              <a:endParaRPr lang="en-US"/>
            </a:p>
          </p:txBody>
        </p:sp>
        <p:sp>
          <p:nvSpPr>
            <p:cNvPr id="222224" name="Line 16"/>
            <p:cNvSpPr>
              <a:spLocks noChangeShapeType="1"/>
            </p:cNvSpPr>
            <p:nvPr/>
          </p:nvSpPr>
          <p:spPr bwMode="auto">
            <a:xfrm>
              <a:off x="497" y="2191"/>
              <a:ext cx="508" cy="1604"/>
            </a:xfrm>
            <a:prstGeom prst="line">
              <a:avLst/>
            </a:prstGeom>
            <a:noFill/>
            <a:ln w="9525">
              <a:solidFill>
                <a:schemeClr val="tx1"/>
              </a:solidFill>
              <a:miter lim="800000"/>
              <a:headEnd/>
              <a:tailEnd type="triangle" w="med" len="med"/>
            </a:ln>
            <a:effectLst/>
          </p:spPr>
          <p:txBody>
            <a:bodyPr wrap="none"/>
            <a:lstStyle/>
            <a:p>
              <a:endParaRPr lang="en-US"/>
            </a:p>
          </p:txBody>
        </p:sp>
        <p:sp>
          <p:nvSpPr>
            <p:cNvPr id="222225" name="Text Box 17"/>
            <p:cNvSpPr txBox="1">
              <a:spLocks noChangeArrowheads="1"/>
            </p:cNvSpPr>
            <p:nvPr/>
          </p:nvSpPr>
          <p:spPr bwMode="auto">
            <a:xfrm>
              <a:off x="168" y="1819"/>
              <a:ext cx="509" cy="212"/>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Sender</a:t>
              </a:r>
            </a:p>
          </p:txBody>
        </p:sp>
        <p:sp>
          <p:nvSpPr>
            <p:cNvPr id="222226" name="Text Box 18"/>
            <p:cNvSpPr txBox="1">
              <a:spLocks noChangeArrowheads="1"/>
            </p:cNvSpPr>
            <p:nvPr/>
          </p:nvSpPr>
          <p:spPr bwMode="auto">
            <a:xfrm>
              <a:off x="1083" y="1582"/>
              <a:ext cx="453" cy="212"/>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Origin</a:t>
              </a:r>
            </a:p>
          </p:txBody>
        </p:sp>
        <p:sp>
          <p:nvSpPr>
            <p:cNvPr id="222227" name="Text Box 19"/>
            <p:cNvSpPr txBox="1">
              <a:spLocks noChangeArrowheads="1"/>
            </p:cNvSpPr>
            <p:nvPr/>
          </p:nvSpPr>
          <p:spPr bwMode="auto">
            <a:xfrm>
              <a:off x="1331" y="2848"/>
              <a:ext cx="480" cy="212"/>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Dest 1</a:t>
              </a:r>
            </a:p>
          </p:txBody>
        </p:sp>
        <p:sp>
          <p:nvSpPr>
            <p:cNvPr id="222228" name="Text Box 20"/>
            <p:cNvSpPr txBox="1">
              <a:spLocks noChangeArrowheads="1"/>
            </p:cNvSpPr>
            <p:nvPr/>
          </p:nvSpPr>
          <p:spPr bwMode="auto">
            <a:xfrm>
              <a:off x="1303" y="3701"/>
              <a:ext cx="480" cy="212"/>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Dest 2</a:t>
              </a:r>
            </a:p>
          </p:txBody>
        </p:sp>
        <p:sp>
          <p:nvSpPr>
            <p:cNvPr id="222229" name="Text Box 21"/>
            <p:cNvSpPr txBox="1">
              <a:spLocks noChangeArrowheads="1"/>
            </p:cNvSpPr>
            <p:nvPr/>
          </p:nvSpPr>
          <p:spPr bwMode="auto">
            <a:xfrm>
              <a:off x="1027" y="1809"/>
              <a:ext cx="594" cy="212"/>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Receiver</a:t>
              </a:r>
            </a:p>
          </p:txBody>
        </p:sp>
        <p:sp>
          <p:nvSpPr>
            <p:cNvPr id="222230" name="Text Box 22"/>
            <p:cNvSpPr txBox="1">
              <a:spLocks noChangeArrowheads="1"/>
            </p:cNvSpPr>
            <p:nvPr/>
          </p:nvSpPr>
          <p:spPr bwMode="auto">
            <a:xfrm>
              <a:off x="1010" y="2458"/>
              <a:ext cx="538" cy="212"/>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Migrate</a:t>
              </a:r>
            </a:p>
          </p:txBody>
        </p:sp>
        <p:sp>
          <p:nvSpPr>
            <p:cNvPr id="222231" name="Text Box 23"/>
            <p:cNvSpPr txBox="1">
              <a:spLocks noChangeArrowheads="1"/>
            </p:cNvSpPr>
            <p:nvPr/>
          </p:nvSpPr>
          <p:spPr bwMode="auto">
            <a:xfrm>
              <a:off x="1049" y="3333"/>
              <a:ext cx="883" cy="212"/>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Migrate again</a:t>
              </a:r>
            </a:p>
          </p:txBody>
        </p:sp>
        <p:sp>
          <p:nvSpPr>
            <p:cNvPr id="222232" name="Text Box 24"/>
            <p:cNvSpPr txBox="1">
              <a:spLocks noChangeArrowheads="1"/>
            </p:cNvSpPr>
            <p:nvPr/>
          </p:nvSpPr>
          <p:spPr bwMode="auto">
            <a:xfrm>
              <a:off x="540" y="2419"/>
              <a:ext cx="528" cy="212"/>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Resend</a:t>
              </a:r>
            </a:p>
          </p:txBody>
        </p:sp>
        <p:sp>
          <p:nvSpPr>
            <p:cNvPr id="222233" name="Text Box 25"/>
            <p:cNvSpPr txBox="1">
              <a:spLocks noChangeArrowheads="1"/>
            </p:cNvSpPr>
            <p:nvPr/>
          </p:nvSpPr>
          <p:spPr bwMode="auto">
            <a:xfrm>
              <a:off x="342" y="3057"/>
              <a:ext cx="873" cy="212"/>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Resend again</a:t>
              </a:r>
            </a:p>
          </p:txBody>
        </p:sp>
      </p:grpSp>
      <p:sp>
        <p:nvSpPr>
          <p:cNvPr id="222234" name="AutoShape 26"/>
          <p:cNvSpPr>
            <a:spLocks noChangeArrowheads="1"/>
          </p:cNvSpPr>
          <p:nvPr/>
        </p:nvSpPr>
        <p:spPr bwMode="auto">
          <a:xfrm>
            <a:off x="5046663" y="2427288"/>
            <a:ext cx="752475" cy="1022350"/>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endParaRPr lang="en-US"/>
          </a:p>
        </p:txBody>
      </p:sp>
      <p:sp>
        <p:nvSpPr>
          <p:cNvPr id="222235" name="AutoShape 27"/>
          <p:cNvSpPr>
            <a:spLocks noChangeArrowheads="1"/>
          </p:cNvSpPr>
          <p:nvPr/>
        </p:nvSpPr>
        <p:spPr bwMode="auto">
          <a:xfrm>
            <a:off x="6435725" y="2454275"/>
            <a:ext cx="752475" cy="1022350"/>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endParaRPr lang="en-US"/>
          </a:p>
        </p:txBody>
      </p:sp>
      <p:sp>
        <p:nvSpPr>
          <p:cNvPr id="222236" name="AutoShape 28"/>
          <p:cNvSpPr>
            <a:spLocks noChangeArrowheads="1"/>
          </p:cNvSpPr>
          <p:nvPr/>
        </p:nvSpPr>
        <p:spPr bwMode="auto">
          <a:xfrm>
            <a:off x="6408738" y="3824288"/>
            <a:ext cx="752475" cy="1022350"/>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endParaRPr lang="en-US"/>
          </a:p>
        </p:txBody>
      </p:sp>
      <p:sp>
        <p:nvSpPr>
          <p:cNvPr id="222237" name="AutoShape 29"/>
          <p:cNvSpPr>
            <a:spLocks noChangeArrowheads="1"/>
          </p:cNvSpPr>
          <p:nvPr/>
        </p:nvSpPr>
        <p:spPr bwMode="auto">
          <a:xfrm>
            <a:off x="6434138" y="5195888"/>
            <a:ext cx="752475" cy="1022350"/>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endParaRPr lang="en-US"/>
          </a:p>
        </p:txBody>
      </p:sp>
      <p:sp>
        <p:nvSpPr>
          <p:cNvPr id="222238" name="Oval 30"/>
          <p:cNvSpPr>
            <a:spLocks noChangeArrowheads="1"/>
          </p:cNvSpPr>
          <p:nvPr/>
        </p:nvSpPr>
        <p:spPr bwMode="auto">
          <a:xfrm>
            <a:off x="5226050" y="2749550"/>
            <a:ext cx="447675" cy="430213"/>
          </a:xfrm>
          <a:prstGeom prst="ellipse">
            <a:avLst/>
          </a:prstGeom>
          <a:solidFill>
            <a:srgbClr val="9999FF"/>
          </a:solidFill>
          <a:ln w="9525">
            <a:solidFill>
              <a:schemeClr val="tx1"/>
            </a:solidFill>
            <a:miter lim="800000"/>
            <a:headEnd/>
            <a:tailEnd/>
          </a:ln>
          <a:effectLst/>
        </p:spPr>
        <p:txBody>
          <a:bodyPr wrap="none" anchor="ctr"/>
          <a:lstStyle/>
          <a:p>
            <a:endParaRPr lang="en-US"/>
          </a:p>
        </p:txBody>
      </p:sp>
      <p:sp>
        <p:nvSpPr>
          <p:cNvPr id="222239" name="Oval 31"/>
          <p:cNvSpPr>
            <a:spLocks noChangeArrowheads="1"/>
          </p:cNvSpPr>
          <p:nvPr/>
        </p:nvSpPr>
        <p:spPr bwMode="auto">
          <a:xfrm>
            <a:off x="6580188" y="2759075"/>
            <a:ext cx="447675" cy="430213"/>
          </a:xfrm>
          <a:prstGeom prst="ellipse">
            <a:avLst/>
          </a:prstGeom>
          <a:solidFill>
            <a:srgbClr val="9999FF"/>
          </a:solidFill>
          <a:ln w="9525">
            <a:solidFill>
              <a:schemeClr val="tx1"/>
            </a:solidFill>
            <a:miter lim="800000"/>
            <a:headEnd/>
            <a:tailEnd/>
          </a:ln>
          <a:effectLst/>
        </p:spPr>
        <p:txBody>
          <a:bodyPr wrap="none" anchor="ctr"/>
          <a:lstStyle/>
          <a:p>
            <a:endParaRPr lang="en-US"/>
          </a:p>
        </p:txBody>
      </p:sp>
      <p:sp>
        <p:nvSpPr>
          <p:cNvPr id="222240" name="AutoShape 32"/>
          <p:cNvSpPr>
            <a:spLocks noChangeArrowheads="1"/>
          </p:cNvSpPr>
          <p:nvPr/>
        </p:nvSpPr>
        <p:spPr bwMode="auto">
          <a:xfrm>
            <a:off x="6659563" y="3305175"/>
            <a:ext cx="233362" cy="896938"/>
          </a:xfrm>
          <a:prstGeom prst="downArrow">
            <a:avLst>
              <a:gd name="adj1" fmla="val 50000"/>
              <a:gd name="adj2" fmla="val 96089"/>
            </a:avLst>
          </a:prstGeom>
          <a:solidFill>
            <a:srgbClr val="9999FF"/>
          </a:solidFill>
          <a:ln w="9525">
            <a:solidFill>
              <a:schemeClr val="tx1"/>
            </a:solidFill>
            <a:miter lim="800000"/>
            <a:headEnd/>
            <a:tailEnd/>
          </a:ln>
          <a:effectLst/>
        </p:spPr>
        <p:txBody>
          <a:bodyPr wrap="none" anchor="ctr"/>
          <a:lstStyle/>
          <a:p>
            <a:endParaRPr lang="en-US"/>
          </a:p>
        </p:txBody>
      </p:sp>
      <p:sp>
        <p:nvSpPr>
          <p:cNvPr id="222241" name="AutoShape 33"/>
          <p:cNvSpPr>
            <a:spLocks noChangeArrowheads="1"/>
          </p:cNvSpPr>
          <p:nvPr/>
        </p:nvSpPr>
        <p:spPr bwMode="auto">
          <a:xfrm>
            <a:off x="6686550" y="4587875"/>
            <a:ext cx="233363" cy="896938"/>
          </a:xfrm>
          <a:prstGeom prst="downArrow">
            <a:avLst>
              <a:gd name="adj1" fmla="val 50000"/>
              <a:gd name="adj2" fmla="val 96088"/>
            </a:avLst>
          </a:prstGeom>
          <a:solidFill>
            <a:srgbClr val="9999FF"/>
          </a:solidFill>
          <a:ln w="9525">
            <a:solidFill>
              <a:schemeClr val="tx1"/>
            </a:solidFill>
            <a:miter lim="800000"/>
            <a:headEnd/>
            <a:tailEnd/>
          </a:ln>
          <a:effectLst/>
        </p:spPr>
        <p:txBody>
          <a:bodyPr wrap="none" anchor="ctr"/>
          <a:lstStyle/>
          <a:p>
            <a:endParaRPr lang="en-US"/>
          </a:p>
        </p:txBody>
      </p:sp>
      <p:sp>
        <p:nvSpPr>
          <p:cNvPr id="222242" name="Line 34"/>
          <p:cNvSpPr>
            <a:spLocks noChangeShapeType="1"/>
          </p:cNvSpPr>
          <p:nvPr/>
        </p:nvSpPr>
        <p:spPr bwMode="auto">
          <a:xfrm>
            <a:off x="5656263" y="2982913"/>
            <a:ext cx="949325"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222243" name="Text Box 35"/>
          <p:cNvSpPr txBox="1">
            <a:spLocks noChangeArrowheads="1"/>
          </p:cNvSpPr>
          <p:nvPr/>
        </p:nvSpPr>
        <p:spPr bwMode="auto">
          <a:xfrm>
            <a:off x="5080000" y="2517775"/>
            <a:ext cx="808038"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Sender</a:t>
            </a:r>
          </a:p>
        </p:txBody>
      </p:sp>
      <p:sp>
        <p:nvSpPr>
          <p:cNvPr id="222244" name="Text Box 36"/>
          <p:cNvSpPr txBox="1">
            <a:spLocks noChangeArrowheads="1"/>
          </p:cNvSpPr>
          <p:nvPr/>
        </p:nvSpPr>
        <p:spPr bwMode="auto">
          <a:xfrm>
            <a:off x="6532563" y="2141538"/>
            <a:ext cx="719137"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Origin</a:t>
            </a:r>
          </a:p>
        </p:txBody>
      </p:sp>
      <p:sp>
        <p:nvSpPr>
          <p:cNvPr id="222245" name="Text Box 37"/>
          <p:cNvSpPr txBox="1">
            <a:spLocks noChangeArrowheads="1"/>
          </p:cNvSpPr>
          <p:nvPr/>
        </p:nvSpPr>
        <p:spPr bwMode="auto">
          <a:xfrm>
            <a:off x="6926263" y="4151313"/>
            <a:ext cx="762000"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Dest 1</a:t>
            </a:r>
          </a:p>
        </p:txBody>
      </p:sp>
      <p:sp>
        <p:nvSpPr>
          <p:cNvPr id="222246" name="Text Box 38"/>
          <p:cNvSpPr txBox="1">
            <a:spLocks noChangeArrowheads="1"/>
          </p:cNvSpPr>
          <p:nvPr/>
        </p:nvSpPr>
        <p:spPr bwMode="auto">
          <a:xfrm>
            <a:off x="6881813" y="5505450"/>
            <a:ext cx="762000"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Dest 2</a:t>
            </a:r>
          </a:p>
        </p:txBody>
      </p:sp>
      <p:sp>
        <p:nvSpPr>
          <p:cNvPr id="222247" name="Text Box 39"/>
          <p:cNvSpPr txBox="1">
            <a:spLocks noChangeArrowheads="1"/>
          </p:cNvSpPr>
          <p:nvPr/>
        </p:nvSpPr>
        <p:spPr bwMode="auto">
          <a:xfrm>
            <a:off x="6443663" y="2501900"/>
            <a:ext cx="942975"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Receiver</a:t>
            </a:r>
          </a:p>
        </p:txBody>
      </p:sp>
      <p:sp>
        <p:nvSpPr>
          <p:cNvPr id="222248" name="Text Box 40"/>
          <p:cNvSpPr txBox="1">
            <a:spLocks noChangeArrowheads="1"/>
          </p:cNvSpPr>
          <p:nvPr/>
        </p:nvSpPr>
        <p:spPr bwMode="auto">
          <a:xfrm>
            <a:off x="6416675" y="3532188"/>
            <a:ext cx="854075"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Migrate</a:t>
            </a:r>
          </a:p>
        </p:txBody>
      </p:sp>
      <p:sp>
        <p:nvSpPr>
          <p:cNvPr id="222249" name="Text Box 41"/>
          <p:cNvSpPr txBox="1">
            <a:spLocks noChangeArrowheads="1"/>
          </p:cNvSpPr>
          <p:nvPr/>
        </p:nvSpPr>
        <p:spPr bwMode="auto">
          <a:xfrm>
            <a:off x="6478588" y="4921250"/>
            <a:ext cx="1401762"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Migrate again</a:t>
            </a:r>
          </a:p>
        </p:txBody>
      </p:sp>
      <p:sp>
        <p:nvSpPr>
          <p:cNvPr id="222250" name="Text Box 42"/>
          <p:cNvSpPr txBox="1">
            <a:spLocks noChangeArrowheads="1"/>
          </p:cNvSpPr>
          <p:nvPr/>
        </p:nvSpPr>
        <p:spPr bwMode="auto">
          <a:xfrm>
            <a:off x="381000" y="2362200"/>
            <a:ext cx="2317750" cy="336550"/>
          </a:xfrm>
          <a:prstGeom prst="rect">
            <a:avLst/>
          </a:prstGeom>
          <a:noFill/>
          <a:ln w="9525">
            <a:noFill/>
            <a:miter lim="800000"/>
            <a:headEnd/>
            <a:tailEnd/>
          </a:ln>
          <a:effectLst/>
        </p:spPr>
        <p:txBody>
          <a:bodyPr wrap="none">
            <a:spAutoFit/>
          </a:bodyPr>
          <a:lstStyle/>
          <a:p>
            <a:pPr eaLnBrk="1" hangingPunct="1"/>
            <a:r>
              <a:rPr kumimoji="1" lang="en-US" altLang="ja-JP" sz="1600" b="1">
                <a:latin typeface="Tahoma" pitchFamily="34" charset="0"/>
                <a:ea typeface="ＭＳ Ｐゴシック" pitchFamily="34" charset="-128"/>
              </a:rPr>
              <a:t>Resending messages</a:t>
            </a:r>
          </a:p>
        </p:txBody>
      </p:sp>
      <p:sp>
        <p:nvSpPr>
          <p:cNvPr id="222251" name="Text Box 43"/>
          <p:cNvSpPr txBox="1">
            <a:spLocks noChangeArrowheads="1"/>
          </p:cNvSpPr>
          <p:nvPr/>
        </p:nvSpPr>
        <p:spPr bwMode="auto">
          <a:xfrm>
            <a:off x="4876800" y="2133600"/>
            <a:ext cx="1639888" cy="336550"/>
          </a:xfrm>
          <a:prstGeom prst="rect">
            <a:avLst/>
          </a:prstGeom>
          <a:noFill/>
          <a:ln w="9525">
            <a:noFill/>
            <a:miter lim="800000"/>
            <a:headEnd/>
            <a:tailEnd/>
          </a:ln>
          <a:effectLst/>
        </p:spPr>
        <p:txBody>
          <a:bodyPr wrap="none">
            <a:spAutoFit/>
          </a:bodyPr>
          <a:lstStyle/>
          <a:p>
            <a:pPr eaLnBrk="1" hangingPunct="1"/>
            <a:r>
              <a:rPr kumimoji="1" lang="en-US" altLang="ja-JP" sz="1600" b="1">
                <a:latin typeface="Tahoma" pitchFamily="34" charset="0"/>
                <a:ea typeface="ＭＳ Ｐゴシック" pitchFamily="34" charset="-128"/>
              </a:rPr>
              <a:t>Ask origin site</a:t>
            </a:r>
          </a:p>
        </p:txBody>
      </p:sp>
      <p:sp>
        <p:nvSpPr>
          <p:cNvPr id="222252" name="Text Box 44"/>
          <p:cNvSpPr txBox="1">
            <a:spLocks noChangeArrowheads="1"/>
          </p:cNvSpPr>
          <p:nvPr/>
        </p:nvSpPr>
        <p:spPr bwMode="auto">
          <a:xfrm>
            <a:off x="5861050" y="2706688"/>
            <a:ext cx="628650"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Send</a:t>
            </a:r>
          </a:p>
        </p:txBody>
      </p:sp>
      <p:sp>
        <p:nvSpPr>
          <p:cNvPr id="222253" name="Text Box 45"/>
          <p:cNvSpPr txBox="1">
            <a:spLocks noChangeArrowheads="1"/>
          </p:cNvSpPr>
          <p:nvPr/>
        </p:nvSpPr>
        <p:spPr bwMode="auto">
          <a:xfrm>
            <a:off x="2212975" y="2700338"/>
            <a:ext cx="628650"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Send</a:t>
            </a:r>
          </a:p>
        </p:txBody>
      </p:sp>
      <p:sp>
        <p:nvSpPr>
          <p:cNvPr id="222254" name="Freeform 46"/>
          <p:cNvSpPr>
            <a:spLocks/>
          </p:cNvSpPr>
          <p:nvPr/>
        </p:nvSpPr>
        <p:spPr bwMode="auto">
          <a:xfrm>
            <a:off x="5848350" y="3046413"/>
            <a:ext cx="749300" cy="2635250"/>
          </a:xfrm>
          <a:custGeom>
            <a:avLst/>
            <a:gdLst/>
            <a:ahLst/>
            <a:cxnLst>
              <a:cxn ang="0">
                <a:pos x="472" y="0"/>
              </a:cxn>
              <a:cxn ang="0">
                <a:pos x="9" y="610"/>
              </a:cxn>
              <a:cxn ang="0">
                <a:pos x="416" y="1660"/>
              </a:cxn>
            </a:cxnLst>
            <a:rect l="0" t="0" r="r" b="b"/>
            <a:pathLst>
              <a:path w="472" h="1660">
                <a:moveTo>
                  <a:pt x="472" y="0"/>
                </a:moveTo>
                <a:cubicBezTo>
                  <a:pt x="245" y="166"/>
                  <a:pt x="18" y="333"/>
                  <a:pt x="9" y="610"/>
                </a:cubicBezTo>
                <a:cubicBezTo>
                  <a:pt x="0" y="887"/>
                  <a:pt x="348" y="1485"/>
                  <a:pt x="416" y="1660"/>
                </a:cubicBezTo>
              </a:path>
            </a:pathLst>
          </a:custGeom>
          <a:noFill/>
          <a:ln w="9525" cap="flat" cmpd="sng">
            <a:solidFill>
              <a:schemeClr val="tx1"/>
            </a:solidFill>
            <a:prstDash val="solid"/>
            <a:miter lim="800000"/>
            <a:headEnd type="none" w="med" len="med"/>
            <a:tailEnd type="triangle" w="lg" len="med"/>
          </a:ln>
          <a:effectLst/>
        </p:spPr>
        <p:txBody>
          <a:bodyPr wrap="none"/>
          <a:lstStyle/>
          <a:p>
            <a:endParaRPr lang="en-US"/>
          </a:p>
        </p:txBody>
      </p:sp>
      <p:sp>
        <p:nvSpPr>
          <p:cNvPr id="222255" name="Text Box 47"/>
          <p:cNvSpPr txBox="1">
            <a:spLocks noChangeArrowheads="1"/>
          </p:cNvSpPr>
          <p:nvPr/>
        </p:nvSpPr>
        <p:spPr bwMode="auto">
          <a:xfrm>
            <a:off x="5519738" y="4141788"/>
            <a:ext cx="917575"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Forward</a:t>
            </a:r>
          </a:p>
        </p:txBody>
      </p:sp>
      <p:sp>
        <p:nvSpPr>
          <p:cNvPr id="48" name="Rectangle 47"/>
          <p:cNvSpPr/>
          <p:nvPr/>
        </p:nvSpPr>
        <p:spPr>
          <a:xfrm>
            <a:off x="304800" y="1611868"/>
            <a:ext cx="8763000" cy="369332"/>
          </a:xfrm>
          <a:prstGeom prst="rect">
            <a:avLst/>
          </a:prstGeom>
        </p:spPr>
        <p:txBody>
          <a:bodyPr wrap="square">
            <a:spAutoFit/>
          </a:bodyPr>
          <a:lstStyle/>
          <a:p>
            <a:r>
              <a:rPr lang="en-US" dirty="0" smtClean="0"/>
              <a:t>To ensure that messages meant for the migrated process reach the new destination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76200" y="304800"/>
            <a:ext cx="8991600" cy="838200"/>
          </a:xfrm>
        </p:spPr>
        <p:txBody>
          <a:bodyPr>
            <a:normAutofit fontScale="90000"/>
          </a:bodyPr>
          <a:lstStyle/>
          <a:p>
            <a:r>
              <a:rPr lang="en-US" dirty="0"/>
              <a:t>Process </a:t>
            </a:r>
            <a:r>
              <a:rPr lang="en-US" dirty="0" smtClean="0"/>
              <a:t>Migration - </a:t>
            </a:r>
            <a:r>
              <a:rPr lang="en-US" sz="2100" dirty="0" smtClean="0"/>
              <a:t>Message </a:t>
            </a:r>
            <a:r>
              <a:rPr lang="en-US" sz="2100" dirty="0"/>
              <a:t>Forwarding Mechanisms (Cont’d)</a:t>
            </a:r>
          </a:p>
        </p:txBody>
      </p:sp>
      <p:sp>
        <p:nvSpPr>
          <p:cNvPr id="224259" name="AutoShape 3"/>
          <p:cNvSpPr>
            <a:spLocks noChangeArrowheads="1"/>
          </p:cNvSpPr>
          <p:nvPr/>
        </p:nvSpPr>
        <p:spPr bwMode="auto">
          <a:xfrm>
            <a:off x="5127625" y="1954213"/>
            <a:ext cx="752475" cy="1022350"/>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endParaRPr lang="en-US"/>
          </a:p>
        </p:txBody>
      </p:sp>
      <p:sp>
        <p:nvSpPr>
          <p:cNvPr id="224260" name="AutoShape 4"/>
          <p:cNvSpPr>
            <a:spLocks noChangeArrowheads="1"/>
          </p:cNvSpPr>
          <p:nvPr/>
        </p:nvSpPr>
        <p:spPr bwMode="auto">
          <a:xfrm>
            <a:off x="6516688" y="1981200"/>
            <a:ext cx="752475" cy="1022350"/>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endParaRPr lang="en-US"/>
          </a:p>
        </p:txBody>
      </p:sp>
      <p:sp>
        <p:nvSpPr>
          <p:cNvPr id="224261" name="AutoShape 5"/>
          <p:cNvSpPr>
            <a:spLocks noChangeArrowheads="1"/>
          </p:cNvSpPr>
          <p:nvPr/>
        </p:nvSpPr>
        <p:spPr bwMode="auto">
          <a:xfrm>
            <a:off x="6489700" y="3351213"/>
            <a:ext cx="752475" cy="1022350"/>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endParaRPr lang="en-US"/>
          </a:p>
        </p:txBody>
      </p:sp>
      <p:sp>
        <p:nvSpPr>
          <p:cNvPr id="224262" name="AutoShape 6"/>
          <p:cNvSpPr>
            <a:spLocks noChangeArrowheads="1"/>
          </p:cNvSpPr>
          <p:nvPr/>
        </p:nvSpPr>
        <p:spPr bwMode="auto">
          <a:xfrm>
            <a:off x="6515100" y="4722813"/>
            <a:ext cx="752475" cy="1022350"/>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endParaRPr lang="en-US"/>
          </a:p>
        </p:txBody>
      </p:sp>
      <p:sp>
        <p:nvSpPr>
          <p:cNvPr id="224263" name="Oval 7"/>
          <p:cNvSpPr>
            <a:spLocks noChangeArrowheads="1"/>
          </p:cNvSpPr>
          <p:nvPr/>
        </p:nvSpPr>
        <p:spPr bwMode="auto">
          <a:xfrm>
            <a:off x="5307013" y="2276475"/>
            <a:ext cx="447675" cy="430213"/>
          </a:xfrm>
          <a:prstGeom prst="ellipse">
            <a:avLst/>
          </a:prstGeom>
          <a:solidFill>
            <a:srgbClr val="9999FF"/>
          </a:solidFill>
          <a:ln w="9525">
            <a:solidFill>
              <a:schemeClr val="tx1"/>
            </a:solidFill>
            <a:miter lim="800000"/>
            <a:headEnd/>
            <a:tailEnd/>
          </a:ln>
          <a:effectLst/>
        </p:spPr>
        <p:txBody>
          <a:bodyPr wrap="none" anchor="ctr"/>
          <a:lstStyle/>
          <a:p>
            <a:endParaRPr lang="en-US"/>
          </a:p>
        </p:txBody>
      </p:sp>
      <p:sp>
        <p:nvSpPr>
          <p:cNvPr id="224264" name="Oval 8"/>
          <p:cNvSpPr>
            <a:spLocks noChangeArrowheads="1"/>
          </p:cNvSpPr>
          <p:nvPr/>
        </p:nvSpPr>
        <p:spPr bwMode="auto">
          <a:xfrm>
            <a:off x="6661150" y="2286000"/>
            <a:ext cx="447675" cy="430213"/>
          </a:xfrm>
          <a:prstGeom prst="ellipse">
            <a:avLst/>
          </a:prstGeom>
          <a:solidFill>
            <a:srgbClr val="9999FF"/>
          </a:solidFill>
          <a:ln w="9525">
            <a:solidFill>
              <a:schemeClr val="tx1"/>
            </a:solidFill>
            <a:miter lim="800000"/>
            <a:headEnd/>
            <a:tailEnd/>
          </a:ln>
          <a:effectLst/>
        </p:spPr>
        <p:txBody>
          <a:bodyPr wrap="none" anchor="ctr"/>
          <a:lstStyle/>
          <a:p>
            <a:endParaRPr lang="en-US"/>
          </a:p>
        </p:txBody>
      </p:sp>
      <p:sp>
        <p:nvSpPr>
          <p:cNvPr id="224265" name="AutoShape 9"/>
          <p:cNvSpPr>
            <a:spLocks noChangeArrowheads="1"/>
          </p:cNvSpPr>
          <p:nvPr/>
        </p:nvSpPr>
        <p:spPr bwMode="auto">
          <a:xfrm>
            <a:off x="6740525" y="2832100"/>
            <a:ext cx="233363" cy="896938"/>
          </a:xfrm>
          <a:prstGeom prst="downArrow">
            <a:avLst>
              <a:gd name="adj1" fmla="val 50000"/>
              <a:gd name="adj2" fmla="val 96088"/>
            </a:avLst>
          </a:prstGeom>
          <a:solidFill>
            <a:srgbClr val="9999FF"/>
          </a:solidFill>
          <a:ln w="9525">
            <a:solidFill>
              <a:schemeClr val="tx1"/>
            </a:solidFill>
            <a:miter lim="800000"/>
            <a:headEnd/>
            <a:tailEnd/>
          </a:ln>
          <a:effectLst/>
        </p:spPr>
        <p:txBody>
          <a:bodyPr wrap="none" anchor="ctr"/>
          <a:lstStyle/>
          <a:p>
            <a:endParaRPr lang="en-US"/>
          </a:p>
        </p:txBody>
      </p:sp>
      <p:sp>
        <p:nvSpPr>
          <p:cNvPr id="224266" name="AutoShape 10"/>
          <p:cNvSpPr>
            <a:spLocks noChangeArrowheads="1"/>
          </p:cNvSpPr>
          <p:nvPr/>
        </p:nvSpPr>
        <p:spPr bwMode="auto">
          <a:xfrm>
            <a:off x="6767513" y="4114800"/>
            <a:ext cx="233362" cy="896938"/>
          </a:xfrm>
          <a:prstGeom prst="downArrow">
            <a:avLst>
              <a:gd name="adj1" fmla="val 50000"/>
              <a:gd name="adj2" fmla="val 96089"/>
            </a:avLst>
          </a:prstGeom>
          <a:solidFill>
            <a:srgbClr val="9999FF"/>
          </a:solidFill>
          <a:ln w="9525">
            <a:solidFill>
              <a:schemeClr val="tx1"/>
            </a:solidFill>
            <a:miter lim="800000"/>
            <a:headEnd/>
            <a:tailEnd/>
          </a:ln>
          <a:effectLst/>
        </p:spPr>
        <p:txBody>
          <a:bodyPr wrap="none" anchor="ctr"/>
          <a:lstStyle/>
          <a:p>
            <a:endParaRPr lang="en-US"/>
          </a:p>
        </p:txBody>
      </p:sp>
      <p:sp>
        <p:nvSpPr>
          <p:cNvPr id="224267" name="Text Box 11"/>
          <p:cNvSpPr txBox="1">
            <a:spLocks noChangeArrowheads="1"/>
          </p:cNvSpPr>
          <p:nvPr/>
        </p:nvSpPr>
        <p:spPr bwMode="auto">
          <a:xfrm>
            <a:off x="5160963" y="2044700"/>
            <a:ext cx="808037"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Sender</a:t>
            </a:r>
          </a:p>
        </p:txBody>
      </p:sp>
      <p:sp>
        <p:nvSpPr>
          <p:cNvPr id="224268" name="Text Box 12"/>
          <p:cNvSpPr txBox="1">
            <a:spLocks noChangeArrowheads="1"/>
          </p:cNvSpPr>
          <p:nvPr/>
        </p:nvSpPr>
        <p:spPr bwMode="auto">
          <a:xfrm>
            <a:off x="6613525" y="1668463"/>
            <a:ext cx="719138"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Origin</a:t>
            </a:r>
          </a:p>
        </p:txBody>
      </p:sp>
      <p:sp>
        <p:nvSpPr>
          <p:cNvPr id="224269" name="Text Box 13"/>
          <p:cNvSpPr txBox="1">
            <a:spLocks noChangeArrowheads="1"/>
          </p:cNvSpPr>
          <p:nvPr/>
        </p:nvSpPr>
        <p:spPr bwMode="auto">
          <a:xfrm>
            <a:off x="7007225" y="3678238"/>
            <a:ext cx="762000"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Dest 1</a:t>
            </a:r>
          </a:p>
        </p:txBody>
      </p:sp>
      <p:sp>
        <p:nvSpPr>
          <p:cNvPr id="224270" name="Text Box 14"/>
          <p:cNvSpPr txBox="1">
            <a:spLocks noChangeArrowheads="1"/>
          </p:cNvSpPr>
          <p:nvPr/>
        </p:nvSpPr>
        <p:spPr bwMode="auto">
          <a:xfrm>
            <a:off x="6962775" y="5032375"/>
            <a:ext cx="762000"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Dest 2</a:t>
            </a:r>
          </a:p>
        </p:txBody>
      </p:sp>
      <p:sp>
        <p:nvSpPr>
          <p:cNvPr id="224271" name="Text Box 15"/>
          <p:cNvSpPr txBox="1">
            <a:spLocks noChangeArrowheads="1"/>
          </p:cNvSpPr>
          <p:nvPr/>
        </p:nvSpPr>
        <p:spPr bwMode="auto">
          <a:xfrm>
            <a:off x="6524625" y="2028825"/>
            <a:ext cx="942975"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Receiver</a:t>
            </a:r>
          </a:p>
        </p:txBody>
      </p:sp>
      <p:sp>
        <p:nvSpPr>
          <p:cNvPr id="224272" name="Text Box 16"/>
          <p:cNvSpPr txBox="1">
            <a:spLocks noChangeArrowheads="1"/>
          </p:cNvSpPr>
          <p:nvPr/>
        </p:nvSpPr>
        <p:spPr bwMode="auto">
          <a:xfrm>
            <a:off x="6497638" y="3059113"/>
            <a:ext cx="854075"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Migrate</a:t>
            </a:r>
          </a:p>
        </p:txBody>
      </p:sp>
      <p:sp>
        <p:nvSpPr>
          <p:cNvPr id="224273" name="Text Box 17"/>
          <p:cNvSpPr txBox="1">
            <a:spLocks noChangeArrowheads="1"/>
          </p:cNvSpPr>
          <p:nvPr/>
        </p:nvSpPr>
        <p:spPr bwMode="auto">
          <a:xfrm>
            <a:off x="6559550" y="4448175"/>
            <a:ext cx="1401763"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Migrate again</a:t>
            </a:r>
          </a:p>
        </p:txBody>
      </p:sp>
      <p:sp>
        <p:nvSpPr>
          <p:cNvPr id="224274" name="Text Box 18"/>
          <p:cNvSpPr txBox="1">
            <a:spLocks noChangeArrowheads="1"/>
          </p:cNvSpPr>
          <p:nvPr/>
        </p:nvSpPr>
        <p:spPr bwMode="auto">
          <a:xfrm>
            <a:off x="5410200" y="1438275"/>
            <a:ext cx="1409700" cy="336550"/>
          </a:xfrm>
          <a:prstGeom prst="rect">
            <a:avLst/>
          </a:prstGeom>
          <a:noFill/>
          <a:ln w="9525">
            <a:noFill/>
            <a:miter lim="800000"/>
            <a:headEnd/>
            <a:tailEnd/>
          </a:ln>
          <a:effectLst/>
        </p:spPr>
        <p:txBody>
          <a:bodyPr wrap="none">
            <a:spAutoFit/>
          </a:bodyPr>
          <a:lstStyle/>
          <a:p>
            <a:pPr eaLnBrk="1" hangingPunct="1"/>
            <a:r>
              <a:rPr kumimoji="1" lang="en-US" altLang="ja-JP" sz="1600" b="1">
                <a:latin typeface="Tahoma" pitchFamily="34" charset="0"/>
                <a:ea typeface="ＭＳ Ｐゴシック" pitchFamily="34" charset="-128"/>
              </a:rPr>
              <a:t>Link Update</a:t>
            </a:r>
          </a:p>
        </p:txBody>
      </p:sp>
      <p:sp>
        <p:nvSpPr>
          <p:cNvPr id="224275" name="Text Box 19"/>
          <p:cNvSpPr txBox="1">
            <a:spLocks noChangeArrowheads="1"/>
          </p:cNvSpPr>
          <p:nvPr/>
        </p:nvSpPr>
        <p:spPr bwMode="auto">
          <a:xfrm>
            <a:off x="5864225" y="2152650"/>
            <a:ext cx="628650"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Send</a:t>
            </a:r>
          </a:p>
        </p:txBody>
      </p:sp>
      <p:sp>
        <p:nvSpPr>
          <p:cNvPr id="224276" name="AutoShape 20"/>
          <p:cNvSpPr>
            <a:spLocks noChangeArrowheads="1"/>
          </p:cNvSpPr>
          <p:nvPr/>
        </p:nvSpPr>
        <p:spPr bwMode="auto">
          <a:xfrm>
            <a:off x="1217613" y="1909763"/>
            <a:ext cx="752475" cy="1022350"/>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endParaRPr lang="en-US"/>
          </a:p>
        </p:txBody>
      </p:sp>
      <p:sp>
        <p:nvSpPr>
          <p:cNvPr id="224277" name="AutoShape 21"/>
          <p:cNvSpPr>
            <a:spLocks noChangeArrowheads="1"/>
          </p:cNvSpPr>
          <p:nvPr/>
        </p:nvSpPr>
        <p:spPr bwMode="auto">
          <a:xfrm>
            <a:off x="2606675" y="1936750"/>
            <a:ext cx="752475" cy="1022350"/>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endParaRPr lang="en-US"/>
          </a:p>
        </p:txBody>
      </p:sp>
      <p:sp>
        <p:nvSpPr>
          <p:cNvPr id="224278" name="AutoShape 22"/>
          <p:cNvSpPr>
            <a:spLocks noChangeArrowheads="1"/>
          </p:cNvSpPr>
          <p:nvPr/>
        </p:nvSpPr>
        <p:spPr bwMode="auto">
          <a:xfrm>
            <a:off x="2579688" y="3306763"/>
            <a:ext cx="752475" cy="1022350"/>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endParaRPr lang="en-US"/>
          </a:p>
        </p:txBody>
      </p:sp>
      <p:sp>
        <p:nvSpPr>
          <p:cNvPr id="224279" name="AutoShape 23"/>
          <p:cNvSpPr>
            <a:spLocks noChangeArrowheads="1"/>
          </p:cNvSpPr>
          <p:nvPr/>
        </p:nvSpPr>
        <p:spPr bwMode="auto">
          <a:xfrm>
            <a:off x="2605088" y="4678363"/>
            <a:ext cx="752475" cy="1022350"/>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endParaRPr lang="en-US"/>
          </a:p>
        </p:txBody>
      </p:sp>
      <p:sp>
        <p:nvSpPr>
          <p:cNvPr id="224280" name="Oval 24"/>
          <p:cNvSpPr>
            <a:spLocks noChangeArrowheads="1"/>
          </p:cNvSpPr>
          <p:nvPr/>
        </p:nvSpPr>
        <p:spPr bwMode="auto">
          <a:xfrm>
            <a:off x="1397000" y="2232025"/>
            <a:ext cx="447675" cy="430213"/>
          </a:xfrm>
          <a:prstGeom prst="ellipse">
            <a:avLst/>
          </a:prstGeom>
          <a:solidFill>
            <a:srgbClr val="9999FF"/>
          </a:solidFill>
          <a:ln w="9525">
            <a:solidFill>
              <a:schemeClr val="tx1"/>
            </a:solidFill>
            <a:miter lim="800000"/>
            <a:headEnd/>
            <a:tailEnd/>
          </a:ln>
          <a:effectLst/>
        </p:spPr>
        <p:txBody>
          <a:bodyPr wrap="none" anchor="ctr"/>
          <a:lstStyle/>
          <a:p>
            <a:endParaRPr lang="en-US"/>
          </a:p>
        </p:txBody>
      </p:sp>
      <p:sp>
        <p:nvSpPr>
          <p:cNvPr id="224281" name="Oval 25"/>
          <p:cNvSpPr>
            <a:spLocks noChangeArrowheads="1"/>
          </p:cNvSpPr>
          <p:nvPr/>
        </p:nvSpPr>
        <p:spPr bwMode="auto">
          <a:xfrm>
            <a:off x="2751138" y="2241550"/>
            <a:ext cx="447675" cy="430213"/>
          </a:xfrm>
          <a:prstGeom prst="ellipse">
            <a:avLst/>
          </a:prstGeom>
          <a:solidFill>
            <a:srgbClr val="9999FF"/>
          </a:solidFill>
          <a:ln w="9525">
            <a:solidFill>
              <a:schemeClr val="tx1"/>
            </a:solidFill>
            <a:miter lim="800000"/>
            <a:headEnd/>
            <a:tailEnd/>
          </a:ln>
          <a:effectLst/>
        </p:spPr>
        <p:txBody>
          <a:bodyPr wrap="none" anchor="ctr"/>
          <a:lstStyle/>
          <a:p>
            <a:endParaRPr lang="en-US"/>
          </a:p>
        </p:txBody>
      </p:sp>
      <p:sp>
        <p:nvSpPr>
          <p:cNvPr id="224282" name="AutoShape 26"/>
          <p:cNvSpPr>
            <a:spLocks noChangeArrowheads="1"/>
          </p:cNvSpPr>
          <p:nvPr/>
        </p:nvSpPr>
        <p:spPr bwMode="auto">
          <a:xfrm>
            <a:off x="2830513" y="2787650"/>
            <a:ext cx="233362" cy="896938"/>
          </a:xfrm>
          <a:prstGeom prst="downArrow">
            <a:avLst>
              <a:gd name="adj1" fmla="val 50000"/>
              <a:gd name="adj2" fmla="val 96089"/>
            </a:avLst>
          </a:prstGeom>
          <a:solidFill>
            <a:srgbClr val="9999FF"/>
          </a:solidFill>
          <a:ln w="9525">
            <a:solidFill>
              <a:schemeClr val="tx1"/>
            </a:solidFill>
            <a:miter lim="800000"/>
            <a:headEnd/>
            <a:tailEnd/>
          </a:ln>
          <a:effectLst/>
        </p:spPr>
        <p:txBody>
          <a:bodyPr wrap="none" anchor="ctr"/>
          <a:lstStyle/>
          <a:p>
            <a:endParaRPr lang="en-US"/>
          </a:p>
        </p:txBody>
      </p:sp>
      <p:sp>
        <p:nvSpPr>
          <p:cNvPr id="224283" name="AutoShape 27"/>
          <p:cNvSpPr>
            <a:spLocks noChangeArrowheads="1"/>
          </p:cNvSpPr>
          <p:nvPr/>
        </p:nvSpPr>
        <p:spPr bwMode="auto">
          <a:xfrm>
            <a:off x="2857500" y="4070350"/>
            <a:ext cx="233363" cy="896938"/>
          </a:xfrm>
          <a:prstGeom prst="downArrow">
            <a:avLst>
              <a:gd name="adj1" fmla="val 50000"/>
              <a:gd name="adj2" fmla="val 96088"/>
            </a:avLst>
          </a:prstGeom>
          <a:solidFill>
            <a:srgbClr val="9999FF"/>
          </a:solidFill>
          <a:ln w="9525">
            <a:solidFill>
              <a:schemeClr val="tx1"/>
            </a:solidFill>
            <a:miter lim="800000"/>
            <a:headEnd/>
            <a:tailEnd/>
          </a:ln>
          <a:effectLst/>
        </p:spPr>
        <p:txBody>
          <a:bodyPr wrap="none" anchor="ctr"/>
          <a:lstStyle/>
          <a:p>
            <a:endParaRPr lang="en-US"/>
          </a:p>
        </p:txBody>
      </p:sp>
      <p:sp>
        <p:nvSpPr>
          <p:cNvPr id="224284" name="Text Box 28"/>
          <p:cNvSpPr txBox="1">
            <a:spLocks noChangeArrowheads="1"/>
          </p:cNvSpPr>
          <p:nvPr/>
        </p:nvSpPr>
        <p:spPr bwMode="auto">
          <a:xfrm>
            <a:off x="1250950" y="2000250"/>
            <a:ext cx="808038"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Sender</a:t>
            </a:r>
          </a:p>
        </p:txBody>
      </p:sp>
      <p:sp>
        <p:nvSpPr>
          <p:cNvPr id="224285" name="Text Box 29"/>
          <p:cNvSpPr txBox="1">
            <a:spLocks noChangeArrowheads="1"/>
          </p:cNvSpPr>
          <p:nvPr/>
        </p:nvSpPr>
        <p:spPr bwMode="auto">
          <a:xfrm>
            <a:off x="2703513" y="1624013"/>
            <a:ext cx="719137"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Origin</a:t>
            </a:r>
          </a:p>
        </p:txBody>
      </p:sp>
      <p:sp>
        <p:nvSpPr>
          <p:cNvPr id="224286" name="Text Box 30"/>
          <p:cNvSpPr txBox="1">
            <a:spLocks noChangeArrowheads="1"/>
          </p:cNvSpPr>
          <p:nvPr/>
        </p:nvSpPr>
        <p:spPr bwMode="auto">
          <a:xfrm>
            <a:off x="3097213" y="3633788"/>
            <a:ext cx="762000"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Dest 1</a:t>
            </a:r>
          </a:p>
        </p:txBody>
      </p:sp>
      <p:sp>
        <p:nvSpPr>
          <p:cNvPr id="224287" name="Text Box 31"/>
          <p:cNvSpPr txBox="1">
            <a:spLocks noChangeArrowheads="1"/>
          </p:cNvSpPr>
          <p:nvPr/>
        </p:nvSpPr>
        <p:spPr bwMode="auto">
          <a:xfrm>
            <a:off x="3052763" y="4987925"/>
            <a:ext cx="762000"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Dest 2</a:t>
            </a:r>
          </a:p>
        </p:txBody>
      </p:sp>
      <p:sp>
        <p:nvSpPr>
          <p:cNvPr id="224288" name="Text Box 32"/>
          <p:cNvSpPr txBox="1">
            <a:spLocks noChangeArrowheads="1"/>
          </p:cNvSpPr>
          <p:nvPr/>
        </p:nvSpPr>
        <p:spPr bwMode="auto">
          <a:xfrm>
            <a:off x="2614613" y="1984375"/>
            <a:ext cx="942975"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Receiver</a:t>
            </a:r>
          </a:p>
        </p:txBody>
      </p:sp>
      <p:sp>
        <p:nvSpPr>
          <p:cNvPr id="224289" name="Text Box 33"/>
          <p:cNvSpPr txBox="1">
            <a:spLocks noChangeArrowheads="1"/>
          </p:cNvSpPr>
          <p:nvPr/>
        </p:nvSpPr>
        <p:spPr bwMode="auto">
          <a:xfrm>
            <a:off x="2587625" y="3014663"/>
            <a:ext cx="854075"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Migrate</a:t>
            </a:r>
          </a:p>
        </p:txBody>
      </p:sp>
      <p:sp>
        <p:nvSpPr>
          <p:cNvPr id="224290" name="Text Box 34"/>
          <p:cNvSpPr txBox="1">
            <a:spLocks noChangeArrowheads="1"/>
          </p:cNvSpPr>
          <p:nvPr/>
        </p:nvSpPr>
        <p:spPr bwMode="auto">
          <a:xfrm>
            <a:off x="2649538" y="4403725"/>
            <a:ext cx="1401762"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Migrate again</a:t>
            </a:r>
          </a:p>
        </p:txBody>
      </p:sp>
      <p:sp>
        <p:nvSpPr>
          <p:cNvPr id="224291" name="Text Box 35"/>
          <p:cNvSpPr txBox="1">
            <a:spLocks noChangeArrowheads="1"/>
          </p:cNvSpPr>
          <p:nvPr/>
        </p:nvSpPr>
        <p:spPr bwMode="auto">
          <a:xfrm>
            <a:off x="1500188" y="1393825"/>
            <a:ext cx="1585912" cy="336550"/>
          </a:xfrm>
          <a:prstGeom prst="rect">
            <a:avLst/>
          </a:prstGeom>
          <a:noFill/>
          <a:ln w="9525">
            <a:noFill/>
            <a:miter lim="800000"/>
            <a:headEnd/>
            <a:tailEnd/>
          </a:ln>
          <a:effectLst/>
        </p:spPr>
        <p:txBody>
          <a:bodyPr wrap="none">
            <a:spAutoFit/>
          </a:bodyPr>
          <a:lstStyle/>
          <a:p>
            <a:pPr eaLnBrk="1" hangingPunct="1"/>
            <a:r>
              <a:rPr kumimoji="1" lang="en-US" altLang="ja-JP" sz="1600" b="1">
                <a:latin typeface="Tahoma" pitchFamily="34" charset="0"/>
                <a:ea typeface="ＭＳ Ｐゴシック" pitchFamily="34" charset="-128"/>
              </a:rPr>
              <a:t>Link traversal</a:t>
            </a:r>
          </a:p>
        </p:txBody>
      </p:sp>
      <p:grpSp>
        <p:nvGrpSpPr>
          <p:cNvPr id="224292" name="Group 36"/>
          <p:cNvGrpSpPr>
            <a:grpSpLocks/>
          </p:cNvGrpSpPr>
          <p:nvPr/>
        </p:nvGrpSpPr>
        <p:grpSpPr bwMode="auto">
          <a:xfrm>
            <a:off x="2292350" y="2754313"/>
            <a:ext cx="546100" cy="841375"/>
            <a:chOff x="4652" y="2079"/>
            <a:chExt cx="344" cy="530"/>
          </a:xfrm>
        </p:grpSpPr>
        <p:sp>
          <p:nvSpPr>
            <p:cNvPr id="224293" name="Freeform 37"/>
            <p:cNvSpPr>
              <a:spLocks/>
            </p:cNvSpPr>
            <p:nvPr/>
          </p:nvSpPr>
          <p:spPr bwMode="auto">
            <a:xfrm>
              <a:off x="4740" y="2123"/>
              <a:ext cx="173" cy="486"/>
            </a:xfrm>
            <a:custGeom>
              <a:avLst/>
              <a:gdLst/>
              <a:ahLst/>
              <a:cxnLst>
                <a:cxn ang="0">
                  <a:pos x="173" y="0"/>
                </a:cxn>
                <a:cxn ang="0">
                  <a:pos x="4" y="181"/>
                </a:cxn>
                <a:cxn ang="0">
                  <a:pos x="150" y="486"/>
                </a:cxn>
              </a:cxnLst>
              <a:rect l="0" t="0" r="r" b="b"/>
              <a:pathLst>
                <a:path w="173" h="486">
                  <a:moveTo>
                    <a:pt x="173" y="0"/>
                  </a:moveTo>
                  <a:cubicBezTo>
                    <a:pt x="90" y="50"/>
                    <a:pt x="8" y="100"/>
                    <a:pt x="4" y="181"/>
                  </a:cubicBezTo>
                  <a:cubicBezTo>
                    <a:pt x="0" y="262"/>
                    <a:pt x="126" y="435"/>
                    <a:pt x="150" y="486"/>
                  </a:cubicBezTo>
                </a:path>
              </a:pathLst>
            </a:custGeom>
            <a:noFill/>
            <a:ln w="31750" cap="flat" cmpd="sng">
              <a:solidFill>
                <a:schemeClr val="tx1"/>
              </a:solidFill>
              <a:prstDash val="dash"/>
              <a:miter lim="800000"/>
              <a:headEnd type="none" w="med" len="med"/>
              <a:tailEnd type="triangle" w="lg" len="med"/>
            </a:ln>
            <a:effectLst/>
          </p:spPr>
          <p:txBody>
            <a:bodyPr wrap="none"/>
            <a:lstStyle/>
            <a:p>
              <a:endParaRPr lang="en-US"/>
            </a:p>
          </p:txBody>
        </p:sp>
        <p:sp>
          <p:nvSpPr>
            <p:cNvPr id="224294" name="Text Box 38"/>
            <p:cNvSpPr txBox="1">
              <a:spLocks noChangeArrowheads="1"/>
            </p:cNvSpPr>
            <p:nvPr/>
          </p:nvSpPr>
          <p:spPr bwMode="auto">
            <a:xfrm>
              <a:off x="4652" y="2079"/>
              <a:ext cx="344" cy="212"/>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Link</a:t>
              </a:r>
            </a:p>
          </p:txBody>
        </p:sp>
      </p:grpSp>
      <p:grpSp>
        <p:nvGrpSpPr>
          <p:cNvPr id="224295" name="Group 39"/>
          <p:cNvGrpSpPr>
            <a:grpSpLocks/>
          </p:cNvGrpSpPr>
          <p:nvPr/>
        </p:nvGrpSpPr>
        <p:grpSpPr bwMode="auto">
          <a:xfrm>
            <a:off x="2284413" y="4089400"/>
            <a:ext cx="546100" cy="841375"/>
            <a:chOff x="4652" y="2079"/>
            <a:chExt cx="344" cy="530"/>
          </a:xfrm>
        </p:grpSpPr>
        <p:sp>
          <p:nvSpPr>
            <p:cNvPr id="224296" name="Freeform 40"/>
            <p:cNvSpPr>
              <a:spLocks/>
            </p:cNvSpPr>
            <p:nvPr/>
          </p:nvSpPr>
          <p:spPr bwMode="auto">
            <a:xfrm>
              <a:off x="4740" y="2123"/>
              <a:ext cx="173" cy="486"/>
            </a:xfrm>
            <a:custGeom>
              <a:avLst/>
              <a:gdLst/>
              <a:ahLst/>
              <a:cxnLst>
                <a:cxn ang="0">
                  <a:pos x="173" y="0"/>
                </a:cxn>
                <a:cxn ang="0">
                  <a:pos x="4" y="181"/>
                </a:cxn>
                <a:cxn ang="0">
                  <a:pos x="150" y="486"/>
                </a:cxn>
              </a:cxnLst>
              <a:rect l="0" t="0" r="r" b="b"/>
              <a:pathLst>
                <a:path w="173" h="486">
                  <a:moveTo>
                    <a:pt x="173" y="0"/>
                  </a:moveTo>
                  <a:cubicBezTo>
                    <a:pt x="90" y="50"/>
                    <a:pt x="8" y="100"/>
                    <a:pt x="4" y="181"/>
                  </a:cubicBezTo>
                  <a:cubicBezTo>
                    <a:pt x="0" y="262"/>
                    <a:pt x="126" y="435"/>
                    <a:pt x="150" y="486"/>
                  </a:cubicBezTo>
                </a:path>
              </a:pathLst>
            </a:custGeom>
            <a:noFill/>
            <a:ln w="31750" cap="flat" cmpd="sng">
              <a:solidFill>
                <a:schemeClr val="tx1"/>
              </a:solidFill>
              <a:prstDash val="dash"/>
              <a:miter lim="800000"/>
              <a:headEnd type="none" w="med" len="med"/>
              <a:tailEnd type="triangle" w="lg" len="med"/>
            </a:ln>
            <a:effectLst/>
          </p:spPr>
          <p:txBody>
            <a:bodyPr wrap="none"/>
            <a:lstStyle/>
            <a:p>
              <a:endParaRPr lang="en-US"/>
            </a:p>
          </p:txBody>
        </p:sp>
        <p:sp>
          <p:nvSpPr>
            <p:cNvPr id="224297" name="Text Box 41"/>
            <p:cNvSpPr txBox="1">
              <a:spLocks noChangeArrowheads="1"/>
            </p:cNvSpPr>
            <p:nvPr/>
          </p:nvSpPr>
          <p:spPr bwMode="auto">
            <a:xfrm>
              <a:off x="4652" y="2079"/>
              <a:ext cx="344" cy="212"/>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Link</a:t>
              </a:r>
            </a:p>
          </p:txBody>
        </p:sp>
      </p:grpSp>
      <p:sp>
        <p:nvSpPr>
          <p:cNvPr id="224298" name="Line 42"/>
          <p:cNvSpPr>
            <a:spLocks noChangeShapeType="1"/>
          </p:cNvSpPr>
          <p:nvPr/>
        </p:nvSpPr>
        <p:spPr bwMode="auto">
          <a:xfrm>
            <a:off x="1863725" y="2447925"/>
            <a:ext cx="949325"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224299" name="Text Box 43"/>
          <p:cNvSpPr txBox="1">
            <a:spLocks noChangeArrowheads="1"/>
          </p:cNvSpPr>
          <p:nvPr/>
        </p:nvSpPr>
        <p:spPr bwMode="auto">
          <a:xfrm>
            <a:off x="2068513" y="2171700"/>
            <a:ext cx="628650"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Send</a:t>
            </a:r>
          </a:p>
        </p:txBody>
      </p:sp>
      <p:sp>
        <p:nvSpPr>
          <p:cNvPr id="224300" name="Freeform 44"/>
          <p:cNvSpPr>
            <a:spLocks/>
          </p:cNvSpPr>
          <p:nvPr/>
        </p:nvSpPr>
        <p:spPr bwMode="auto">
          <a:xfrm>
            <a:off x="2141538" y="2501900"/>
            <a:ext cx="601662" cy="1308100"/>
          </a:xfrm>
          <a:custGeom>
            <a:avLst/>
            <a:gdLst/>
            <a:ahLst/>
            <a:cxnLst>
              <a:cxn ang="0">
                <a:pos x="379" y="0"/>
              </a:cxn>
              <a:cxn ang="0">
                <a:pos x="17" y="282"/>
              </a:cxn>
              <a:cxn ang="0">
                <a:pos x="277" y="824"/>
              </a:cxn>
            </a:cxnLst>
            <a:rect l="0" t="0" r="r" b="b"/>
            <a:pathLst>
              <a:path w="379" h="824">
                <a:moveTo>
                  <a:pt x="379" y="0"/>
                </a:moveTo>
                <a:cubicBezTo>
                  <a:pt x="206" y="72"/>
                  <a:pt x="34" y="145"/>
                  <a:pt x="17" y="282"/>
                </a:cubicBezTo>
                <a:cubicBezTo>
                  <a:pt x="0" y="419"/>
                  <a:pt x="234" y="734"/>
                  <a:pt x="277" y="824"/>
                </a:cubicBezTo>
              </a:path>
            </a:pathLst>
          </a:custGeom>
          <a:noFill/>
          <a:ln w="9525" cap="flat" cmpd="sng">
            <a:solidFill>
              <a:schemeClr val="tx1"/>
            </a:solidFill>
            <a:prstDash val="solid"/>
            <a:miter lim="800000"/>
            <a:headEnd type="none" w="med" len="med"/>
            <a:tailEnd type="triangle" w="lg" len="med"/>
          </a:ln>
          <a:effectLst/>
        </p:spPr>
        <p:txBody>
          <a:bodyPr wrap="none"/>
          <a:lstStyle/>
          <a:p>
            <a:endParaRPr lang="en-US"/>
          </a:p>
        </p:txBody>
      </p:sp>
      <p:sp>
        <p:nvSpPr>
          <p:cNvPr id="224301" name="Freeform 45"/>
          <p:cNvSpPr>
            <a:spLocks/>
          </p:cNvSpPr>
          <p:nvPr/>
        </p:nvSpPr>
        <p:spPr bwMode="auto">
          <a:xfrm>
            <a:off x="2130425" y="3792538"/>
            <a:ext cx="485775" cy="1416050"/>
          </a:xfrm>
          <a:custGeom>
            <a:avLst/>
            <a:gdLst/>
            <a:ahLst/>
            <a:cxnLst>
              <a:cxn ang="0">
                <a:pos x="295" y="0"/>
              </a:cxn>
              <a:cxn ang="0">
                <a:pos x="2" y="249"/>
              </a:cxn>
              <a:cxn ang="0">
                <a:pos x="306" y="892"/>
              </a:cxn>
            </a:cxnLst>
            <a:rect l="0" t="0" r="r" b="b"/>
            <a:pathLst>
              <a:path w="306" h="892">
                <a:moveTo>
                  <a:pt x="295" y="0"/>
                </a:moveTo>
                <a:cubicBezTo>
                  <a:pt x="147" y="50"/>
                  <a:pt x="0" y="100"/>
                  <a:pt x="2" y="249"/>
                </a:cubicBezTo>
                <a:cubicBezTo>
                  <a:pt x="4" y="398"/>
                  <a:pt x="255" y="785"/>
                  <a:pt x="306" y="892"/>
                </a:cubicBezTo>
              </a:path>
            </a:pathLst>
          </a:custGeom>
          <a:noFill/>
          <a:ln w="9525" cap="flat" cmpd="sng">
            <a:solidFill>
              <a:schemeClr val="tx1"/>
            </a:solidFill>
            <a:prstDash val="solid"/>
            <a:miter lim="800000"/>
            <a:headEnd type="none" w="med" len="med"/>
            <a:tailEnd type="triangle" w="lg" len="med"/>
          </a:ln>
          <a:effectLst/>
        </p:spPr>
        <p:txBody>
          <a:bodyPr wrap="none"/>
          <a:lstStyle/>
          <a:p>
            <a:endParaRPr lang="en-US"/>
          </a:p>
        </p:txBody>
      </p:sp>
      <p:sp>
        <p:nvSpPr>
          <p:cNvPr id="224302" name="Text Box 46"/>
          <p:cNvSpPr txBox="1">
            <a:spLocks noChangeArrowheads="1"/>
          </p:cNvSpPr>
          <p:nvPr/>
        </p:nvSpPr>
        <p:spPr bwMode="auto">
          <a:xfrm>
            <a:off x="1933575" y="2576513"/>
            <a:ext cx="917575"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Forward</a:t>
            </a:r>
          </a:p>
        </p:txBody>
      </p:sp>
      <p:sp>
        <p:nvSpPr>
          <p:cNvPr id="224303" name="Text Box 47"/>
          <p:cNvSpPr txBox="1">
            <a:spLocks noChangeArrowheads="1"/>
          </p:cNvSpPr>
          <p:nvPr/>
        </p:nvSpPr>
        <p:spPr bwMode="auto">
          <a:xfrm>
            <a:off x="1511300" y="3930650"/>
            <a:ext cx="917575"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Forward</a:t>
            </a:r>
          </a:p>
        </p:txBody>
      </p:sp>
      <p:sp>
        <p:nvSpPr>
          <p:cNvPr id="224304" name="Line 48"/>
          <p:cNvSpPr>
            <a:spLocks noChangeShapeType="1"/>
          </p:cNvSpPr>
          <p:nvPr/>
        </p:nvSpPr>
        <p:spPr bwMode="auto">
          <a:xfrm>
            <a:off x="1755775" y="2627313"/>
            <a:ext cx="825500" cy="1076325"/>
          </a:xfrm>
          <a:prstGeom prst="line">
            <a:avLst/>
          </a:prstGeom>
          <a:noFill/>
          <a:ln w="9525">
            <a:solidFill>
              <a:schemeClr val="tx1"/>
            </a:solidFill>
            <a:miter lim="800000"/>
            <a:headEnd/>
            <a:tailEnd type="triangle" w="med" len="med"/>
          </a:ln>
          <a:effectLst/>
        </p:spPr>
        <p:txBody>
          <a:bodyPr wrap="none"/>
          <a:lstStyle/>
          <a:p>
            <a:endParaRPr lang="en-US"/>
          </a:p>
        </p:txBody>
      </p:sp>
      <p:sp>
        <p:nvSpPr>
          <p:cNvPr id="224305" name="Text Box 49"/>
          <p:cNvSpPr txBox="1">
            <a:spLocks noChangeArrowheads="1"/>
          </p:cNvSpPr>
          <p:nvPr/>
        </p:nvSpPr>
        <p:spPr bwMode="auto">
          <a:xfrm>
            <a:off x="1379538" y="2719388"/>
            <a:ext cx="628650"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Send</a:t>
            </a:r>
          </a:p>
        </p:txBody>
      </p:sp>
      <p:sp>
        <p:nvSpPr>
          <p:cNvPr id="224306" name="Line 50"/>
          <p:cNvSpPr>
            <a:spLocks noChangeShapeType="1"/>
          </p:cNvSpPr>
          <p:nvPr/>
        </p:nvSpPr>
        <p:spPr bwMode="auto">
          <a:xfrm>
            <a:off x="5737225" y="2438400"/>
            <a:ext cx="931863"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224307" name="Line 51"/>
          <p:cNvSpPr>
            <a:spLocks noChangeShapeType="1"/>
          </p:cNvSpPr>
          <p:nvPr/>
        </p:nvSpPr>
        <p:spPr bwMode="auto">
          <a:xfrm flipH="1">
            <a:off x="5791200" y="2617788"/>
            <a:ext cx="896938"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224308" name="Text Box 52"/>
          <p:cNvSpPr txBox="1">
            <a:spLocks noChangeArrowheads="1"/>
          </p:cNvSpPr>
          <p:nvPr/>
        </p:nvSpPr>
        <p:spPr bwMode="auto">
          <a:xfrm>
            <a:off x="5562600" y="2514600"/>
            <a:ext cx="1335088"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New location</a:t>
            </a:r>
          </a:p>
        </p:txBody>
      </p:sp>
      <p:sp>
        <p:nvSpPr>
          <p:cNvPr id="224309" name="Freeform 53"/>
          <p:cNvSpPr>
            <a:spLocks/>
          </p:cNvSpPr>
          <p:nvPr/>
        </p:nvSpPr>
        <p:spPr bwMode="auto">
          <a:xfrm>
            <a:off x="5611813" y="2671763"/>
            <a:ext cx="950912" cy="1254125"/>
          </a:xfrm>
          <a:custGeom>
            <a:avLst/>
            <a:gdLst/>
            <a:ahLst/>
            <a:cxnLst>
              <a:cxn ang="0">
                <a:pos x="0" y="0"/>
              </a:cxn>
              <a:cxn ang="0">
                <a:pos x="215" y="644"/>
              </a:cxn>
              <a:cxn ang="0">
                <a:pos x="599" y="790"/>
              </a:cxn>
            </a:cxnLst>
            <a:rect l="0" t="0" r="r" b="b"/>
            <a:pathLst>
              <a:path w="599" h="790">
                <a:moveTo>
                  <a:pt x="0" y="0"/>
                </a:moveTo>
                <a:cubicBezTo>
                  <a:pt x="57" y="256"/>
                  <a:pt x="115" y="512"/>
                  <a:pt x="215" y="644"/>
                </a:cubicBezTo>
                <a:cubicBezTo>
                  <a:pt x="315" y="776"/>
                  <a:pt x="457" y="783"/>
                  <a:pt x="599" y="790"/>
                </a:cubicBezTo>
              </a:path>
            </a:pathLst>
          </a:custGeom>
          <a:noFill/>
          <a:ln w="9525" cap="flat" cmpd="sng">
            <a:solidFill>
              <a:schemeClr val="tx1"/>
            </a:solidFill>
            <a:prstDash val="solid"/>
            <a:miter lim="800000"/>
            <a:headEnd type="none" w="med" len="med"/>
            <a:tailEnd type="triangle" w="lg" len="med"/>
          </a:ln>
          <a:effectLst/>
        </p:spPr>
        <p:txBody>
          <a:bodyPr wrap="none"/>
          <a:lstStyle/>
          <a:p>
            <a:endParaRPr lang="en-US"/>
          </a:p>
        </p:txBody>
      </p:sp>
      <p:sp>
        <p:nvSpPr>
          <p:cNvPr id="224310" name="Text Box 54"/>
          <p:cNvSpPr txBox="1">
            <a:spLocks noChangeArrowheads="1"/>
          </p:cNvSpPr>
          <p:nvPr/>
        </p:nvSpPr>
        <p:spPr bwMode="auto">
          <a:xfrm>
            <a:off x="5819775" y="3451225"/>
            <a:ext cx="628650"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Send</a:t>
            </a:r>
          </a:p>
        </p:txBody>
      </p:sp>
      <p:sp>
        <p:nvSpPr>
          <p:cNvPr id="224311" name="Freeform 55"/>
          <p:cNvSpPr>
            <a:spLocks/>
          </p:cNvSpPr>
          <p:nvPr/>
        </p:nvSpPr>
        <p:spPr bwMode="auto">
          <a:xfrm>
            <a:off x="5468938" y="2725738"/>
            <a:ext cx="1128712" cy="1427162"/>
          </a:xfrm>
          <a:custGeom>
            <a:avLst/>
            <a:gdLst/>
            <a:ahLst/>
            <a:cxnLst>
              <a:cxn ang="0">
                <a:pos x="711" y="892"/>
              </a:cxn>
              <a:cxn ang="0">
                <a:pos x="497" y="869"/>
              </a:cxn>
              <a:cxn ang="0">
                <a:pos x="169" y="711"/>
              </a:cxn>
              <a:cxn ang="0">
                <a:pos x="0" y="0"/>
              </a:cxn>
            </a:cxnLst>
            <a:rect l="0" t="0" r="r" b="b"/>
            <a:pathLst>
              <a:path w="711" h="899">
                <a:moveTo>
                  <a:pt x="711" y="892"/>
                </a:moveTo>
                <a:cubicBezTo>
                  <a:pt x="649" y="895"/>
                  <a:pt x="587" y="899"/>
                  <a:pt x="497" y="869"/>
                </a:cubicBezTo>
                <a:cubicBezTo>
                  <a:pt x="407" y="839"/>
                  <a:pt x="252" y="856"/>
                  <a:pt x="169" y="711"/>
                </a:cubicBezTo>
                <a:cubicBezTo>
                  <a:pt x="86" y="566"/>
                  <a:pt x="28" y="118"/>
                  <a:pt x="0" y="0"/>
                </a:cubicBezTo>
              </a:path>
            </a:pathLst>
          </a:custGeom>
          <a:noFill/>
          <a:ln w="9525" cap="flat" cmpd="sng">
            <a:solidFill>
              <a:schemeClr val="tx1"/>
            </a:solidFill>
            <a:prstDash val="solid"/>
            <a:miter lim="800000"/>
            <a:headEnd type="none" w="med" len="med"/>
            <a:tailEnd type="triangle" w="lg" len="med"/>
          </a:ln>
          <a:effectLst/>
        </p:spPr>
        <p:txBody>
          <a:bodyPr wrap="none"/>
          <a:lstStyle/>
          <a:p>
            <a:endParaRPr lang="en-US"/>
          </a:p>
        </p:txBody>
      </p:sp>
      <p:sp>
        <p:nvSpPr>
          <p:cNvPr id="224312" name="Text Box 56"/>
          <p:cNvSpPr txBox="1">
            <a:spLocks noChangeArrowheads="1"/>
          </p:cNvSpPr>
          <p:nvPr/>
        </p:nvSpPr>
        <p:spPr bwMode="auto">
          <a:xfrm>
            <a:off x="5276850" y="3848100"/>
            <a:ext cx="1335088"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New location</a:t>
            </a:r>
          </a:p>
        </p:txBody>
      </p:sp>
      <p:sp>
        <p:nvSpPr>
          <p:cNvPr id="224313" name="Freeform 57"/>
          <p:cNvSpPr>
            <a:spLocks/>
          </p:cNvSpPr>
          <p:nvPr/>
        </p:nvSpPr>
        <p:spPr bwMode="auto">
          <a:xfrm>
            <a:off x="4518025" y="2671763"/>
            <a:ext cx="2025650" cy="2420937"/>
          </a:xfrm>
          <a:custGeom>
            <a:avLst/>
            <a:gdLst/>
            <a:ahLst/>
            <a:cxnLst>
              <a:cxn ang="0">
                <a:pos x="531" y="0"/>
              </a:cxn>
              <a:cxn ang="0">
                <a:pos x="124" y="677"/>
              </a:cxn>
              <a:cxn ang="0">
                <a:pos x="1276" y="1525"/>
              </a:cxn>
            </a:cxnLst>
            <a:rect l="0" t="0" r="r" b="b"/>
            <a:pathLst>
              <a:path w="1276" h="1525">
                <a:moveTo>
                  <a:pt x="531" y="0"/>
                </a:moveTo>
                <a:cubicBezTo>
                  <a:pt x="265" y="211"/>
                  <a:pt x="0" y="423"/>
                  <a:pt x="124" y="677"/>
                </a:cubicBezTo>
                <a:cubicBezTo>
                  <a:pt x="248" y="931"/>
                  <a:pt x="762" y="1228"/>
                  <a:pt x="1276" y="1525"/>
                </a:cubicBezTo>
              </a:path>
            </a:pathLst>
          </a:custGeom>
          <a:noFill/>
          <a:ln w="9525" cap="flat" cmpd="sng">
            <a:solidFill>
              <a:schemeClr val="tx1"/>
            </a:solidFill>
            <a:prstDash val="solid"/>
            <a:miter lim="800000"/>
            <a:headEnd type="none" w="med" len="med"/>
            <a:tailEnd type="triangle" w="lg" len="med"/>
          </a:ln>
          <a:effectLst/>
        </p:spPr>
        <p:txBody>
          <a:bodyPr wrap="none"/>
          <a:lstStyle/>
          <a:p>
            <a:endParaRPr lang="en-US"/>
          </a:p>
        </p:txBody>
      </p:sp>
      <p:sp>
        <p:nvSpPr>
          <p:cNvPr id="224314" name="Freeform 58"/>
          <p:cNvSpPr>
            <a:spLocks/>
          </p:cNvSpPr>
          <p:nvPr/>
        </p:nvSpPr>
        <p:spPr bwMode="auto">
          <a:xfrm>
            <a:off x="4132263" y="2509838"/>
            <a:ext cx="2411412" cy="2797175"/>
          </a:xfrm>
          <a:custGeom>
            <a:avLst/>
            <a:gdLst/>
            <a:ahLst/>
            <a:cxnLst>
              <a:cxn ang="0">
                <a:pos x="1519" y="1762"/>
              </a:cxn>
              <a:cxn ang="0">
                <a:pos x="130" y="746"/>
              </a:cxn>
              <a:cxn ang="0">
                <a:pos x="740" y="0"/>
              </a:cxn>
            </a:cxnLst>
            <a:rect l="0" t="0" r="r" b="b"/>
            <a:pathLst>
              <a:path w="1519" h="1762">
                <a:moveTo>
                  <a:pt x="1519" y="1762"/>
                </a:moveTo>
                <a:cubicBezTo>
                  <a:pt x="889" y="1401"/>
                  <a:pt x="260" y="1040"/>
                  <a:pt x="130" y="746"/>
                </a:cubicBezTo>
                <a:cubicBezTo>
                  <a:pt x="0" y="452"/>
                  <a:pt x="370" y="226"/>
                  <a:pt x="740" y="0"/>
                </a:cubicBezTo>
              </a:path>
            </a:pathLst>
          </a:custGeom>
          <a:noFill/>
          <a:ln w="9525" cap="flat" cmpd="sng">
            <a:solidFill>
              <a:schemeClr val="tx1"/>
            </a:solidFill>
            <a:prstDash val="solid"/>
            <a:miter lim="800000"/>
            <a:headEnd type="none" w="med" len="med"/>
            <a:tailEnd type="triangle" w="lg" len="med"/>
          </a:ln>
          <a:effectLst/>
        </p:spPr>
        <p:txBody>
          <a:bodyPr wrap="none"/>
          <a:lstStyle/>
          <a:p>
            <a:endParaRPr lang="en-US"/>
          </a:p>
        </p:txBody>
      </p:sp>
      <p:sp>
        <p:nvSpPr>
          <p:cNvPr id="224315" name="Text Box 59"/>
          <p:cNvSpPr txBox="1">
            <a:spLocks noChangeArrowheads="1"/>
          </p:cNvSpPr>
          <p:nvPr/>
        </p:nvSpPr>
        <p:spPr bwMode="auto">
          <a:xfrm>
            <a:off x="5702300" y="4427538"/>
            <a:ext cx="628650"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Send</a:t>
            </a:r>
          </a:p>
        </p:txBody>
      </p:sp>
      <p:sp>
        <p:nvSpPr>
          <p:cNvPr id="224316" name="Text Box 60"/>
          <p:cNvSpPr txBox="1">
            <a:spLocks noChangeArrowheads="1"/>
          </p:cNvSpPr>
          <p:nvPr/>
        </p:nvSpPr>
        <p:spPr bwMode="auto">
          <a:xfrm>
            <a:off x="4713288" y="4860925"/>
            <a:ext cx="1611312" cy="336550"/>
          </a:xfrm>
          <a:prstGeom prst="rect">
            <a:avLst/>
          </a:prstGeom>
          <a:noFill/>
          <a:ln w="9525">
            <a:noFill/>
            <a:miter lim="800000"/>
            <a:headEnd/>
            <a:tailEnd/>
          </a:ln>
          <a:effectLst/>
        </p:spPr>
        <p:txBody>
          <a:bodyPr wrap="none">
            <a:spAutoFit/>
          </a:bodyPr>
          <a:lstStyle/>
          <a:p>
            <a:pPr eaLnBrk="1" hangingPunct="1"/>
            <a:r>
              <a:rPr kumimoji="1" lang="en-US" altLang="ja-JP" sz="1600">
                <a:latin typeface="Tahoma" pitchFamily="34" charset="0"/>
                <a:ea typeface="ＭＳ Ｐゴシック" pitchFamily="34" charset="-128"/>
              </a:rPr>
              <a:t>Current location</a:t>
            </a:r>
          </a:p>
        </p:txBody>
      </p:sp>
      <p:sp>
        <p:nvSpPr>
          <p:cNvPr id="224317" name="Text Box 61"/>
          <p:cNvSpPr txBox="1">
            <a:spLocks noChangeArrowheads="1"/>
          </p:cNvSpPr>
          <p:nvPr/>
        </p:nvSpPr>
        <p:spPr bwMode="auto">
          <a:xfrm>
            <a:off x="4419600" y="5241925"/>
            <a:ext cx="4724400" cy="1006475"/>
          </a:xfrm>
          <a:prstGeom prst="rect">
            <a:avLst/>
          </a:prstGeom>
          <a:noFill/>
          <a:ln w="9525">
            <a:noFill/>
            <a:miter lim="800000"/>
            <a:headEnd/>
            <a:tailEnd/>
          </a:ln>
          <a:effectLst/>
        </p:spPr>
        <p:txBody>
          <a:bodyPr>
            <a:spAutoFit/>
          </a:bodyPr>
          <a:lstStyle/>
          <a:p>
            <a:pPr eaLnBrk="1" hangingPunct="1">
              <a:spcBef>
                <a:spcPct val="50000"/>
              </a:spcBef>
            </a:pPr>
            <a:r>
              <a:rPr lang="en-US" sz="2000">
                <a:latin typeface="Times New Roman" pitchFamily="18" charset="0"/>
              </a:rPr>
              <a:t>The source node sends link-update messages to the kernels controlling all the migrant process’s communication partners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What is Migrated?</a:t>
            </a:r>
          </a:p>
        </p:txBody>
      </p:sp>
      <p:sp>
        <p:nvSpPr>
          <p:cNvPr id="203779" name="Rectangle 3"/>
          <p:cNvSpPr>
            <a:spLocks noGrp="1" noChangeArrowheads="1"/>
          </p:cNvSpPr>
          <p:nvPr>
            <p:ph sz="quarter" idx="1"/>
          </p:nvPr>
        </p:nvSpPr>
        <p:spPr>
          <a:xfrm>
            <a:off x="612648" y="1676400"/>
            <a:ext cx="8153400" cy="3505200"/>
          </a:xfrm>
        </p:spPr>
        <p:txBody>
          <a:bodyPr/>
          <a:lstStyle/>
          <a:p>
            <a:pPr algn="just"/>
            <a:r>
              <a:rPr lang="en-US" dirty="0"/>
              <a:t>Eager (all/Total Freezing): Transfer entire address space</a:t>
            </a:r>
          </a:p>
          <a:p>
            <a:pPr lvl="1" algn="just"/>
            <a:r>
              <a:rPr lang="en-US" dirty="0"/>
              <a:t>No trace of process is left behind</a:t>
            </a:r>
          </a:p>
          <a:p>
            <a:pPr lvl="1" algn="just"/>
            <a:r>
              <a:rPr lang="en-US" dirty="0"/>
              <a:t>If address space is large and if the process does not need most of it, then this approach my be unnecessarily expensive</a:t>
            </a:r>
          </a:p>
          <a:p>
            <a:pPr algn="just"/>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t>What is Migrated?</a:t>
            </a:r>
          </a:p>
        </p:txBody>
      </p:sp>
      <p:sp>
        <p:nvSpPr>
          <p:cNvPr id="204803" name="Rectangle 3"/>
          <p:cNvSpPr>
            <a:spLocks noGrp="1" noChangeArrowheads="1"/>
          </p:cNvSpPr>
          <p:nvPr>
            <p:ph sz="quarter" idx="1"/>
          </p:nvPr>
        </p:nvSpPr>
        <p:spPr>
          <a:xfrm>
            <a:off x="612648" y="1600200"/>
            <a:ext cx="8153400" cy="3962400"/>
          </a:xfrm>
        </p:spPr>
        <p:txBody>
          <a:bodyPr/>
          <a:lstStyle/>
          <a:p>
            <a:pPr algn="just"/>
            <a:r>
              <a:rPr lang="en-US" b="1" dirty="0"/>
              <a:t>Pre-copy (pre-transferring )</a:t>
            </a:r>
            <a:r>
              <a:rPr lang="en-US" dirty="0"/>
              <a:t>: Process continues to execute on the source node while the address space is copied</a:t>
            </a:r>
          </a:p>
          <a:p>
            <a:pPr lvl="1" algn="just"/>
            <a:r>
              <a:rPr lang="en-US" dirty="0"/>
              <a:t>Pages modified on the source during pre-copy operation have to be copied a second time</a:t>
            </a:r>
          </a:p>
          <a:p>
            <a:pPr lvl="1" algn="just"/>
            <a:r>
              <a:rPr lang="en-US" dirty="0"/>
              <a:t>Reduces the time that a process is frozen and cannot execute during migration</a:t>
            </a:r>
          </a:p>
          <a:p>
            <a:pPr algn="just"/>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t>What is Migrated?</a:t>
            </a:r>
          </a:p>
        </p:txBody>
      </p:sp>
      <p:sp>
        <p:nvSpPr>
          <p:cNvPr id="205827" name="Rectangle 3"/>
          <p:cNvSpPr>
            <a:spLocks noGrp="1" noChangeArrowheads="1"/>
          </p:cNvSpPr>
          <p:nvPr>
            <p:ph sz="quarter" idx="1"/>
          </p:nvPr>
        </p:nvSpPr>
        <p:spPr>
          <a:xfrm>
            <a:off x="612648" y="1676400"/>
            <a:ext cx="8153400" cy="3505200"/>
          </a:xfrm>
        </p:spPr>
        <p:txBody>
          <a:bodyPr/>
          <a:lstStyle/>
          <a:p>
            <a:pPr algn="just">
              <a:lnSpc>
                <a:spcPct val="90000"/>
              </a:lnSpc>
            </a:pPr>
            <a:r>
              <a:rPr lang="en-US" b="1" dirty="0"/>
              <a:t>Dirty (Transfer on Reference) Transfer</a:t>
            </a:r>
            <a:r>
              <a:rPr lang="en-US" dirty="0"/>
              <a:t> only that portion of the address space that is in main memory and have been modified</a:t>
            </a:r>
          </a:p>
          <a:p>
            <a:pPr lvl="1" algn="just">
              <a:lnSpc>
                <a:spcPct val="90000"/>
              </a:lnSpc>
            </a:pPr>
            <a:r>
              <a:rPr lang="en-US" dirty="0"/>
              <a:t>Any additional blocks of the virtual address space are transferred on demand</a:t>
            </a:r>
          </a:p>
          <a:p>
            <a:pPr lvl="1" algn="just">
              <a:lnSpc>
                <a:spcPct val="90000"/>
              </a:lnSpc>
            </a:pPr>
            <a:r>
              <a:rPr lang="en-US" dirty="0"/>
              <a:t>The source machine is involved throughout the life of the process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t>What is Migrated?</a:t>
            </a:r>
          </a:p>
        </p:txBody>
      </p:sp>
      <p:sp>
        <p:nvSpPr>
          <p:cNvPr id="207875" name="Rectangle 3"/>
          <p:cNvSpPr>
            <a:spLocks noGrp="1" noChangeArrowheads="1"/>
          </p:cNvSpPr>
          <p:nvPr>
            <p:ph sz="quarter" idx="1"/>
          </p:nvPr>
        </p:nvSpPr>
        <p:spPr>
          <a:xfrm>
            <a:off x="612648" y="1600200"/>
            <a:ext cx="8153400" cy="2667000"/>
          </a:xfrm>
        </p:spPr>
        <p:txBody>
          <a:bodyPr/>
          <a:lstStyle/>
          <a:p>
            <a:pPr algn="just"/>
            <a:r>
              <a:rPr lang="en-US" dirty="0"/>
              <a:t>Flushing: Pages are cleared from main memory by flushing dirty pages to disk</a:t>
            </a:r>
          </a:p>
          <a:p>
            <a:pPr lvl="1" algn="just"/>
            <a:r>
              <a:rPr lang="en-US" dirty="0"/>
              <a:t>Relieves the source of holding any pages of the migrated process in main memory</a:t>
            </a:r>
          </a:p>
          <a:p>
            <a:pPr algn="just"/>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t>Negotiation of Migration</a:t>
            </a:r>
          </a:p>
        </p:txBody>
      </p:sp>
      <p:sp>
        <p:nvSpPr>
          <p:cNvPr id="208899" name="Rectangle 3"/>
          <p:cNvSpPr>
            <a:spLocks noGrp="1" noChangeArrowheads="1"/>
          </p:cNvSpPr>
          <p:nvPr>
            <p:ph sz="quarter" idx="1"/>
          </p:nvPr>
        </p:nvSpPr>
        <p:spPr>
          <a:xfrm>
            <a:off x="612648" y="1600200"/>
            <a:ext cx="8153400" cy="3810000"/>
          </a:xfrm>
        </p:spPr>
        <p:txBody>
          <a:bodyPr/>
          <a:lstStyle/>
          <a:p>
            <a:pPr algn="just"/>
            <a:r>
              <a:rPr lang="en-US" dirty="0"/>
              <a:t>Migration policy is the responsibility of Starter utility</a:t>
            </a:r>
          </a:p>
          <a:p>
            <a:pPr algn="just"/>
            <a:r>
              <a:rPr lang="en-US" b="1" dirty="0"/>
              <a:t>Starter utility</a:t>
            </a:r>
            <a:r>
              <a:rPr lang="en-US" dirty="0"/>
              <a:t> is also responsible for long-term scheduling and memory allocation</a:t>
            </a:r>
          </a:p>
          <a:p>
            <a:pPr algn="just"/>
            <a:r>
              <a:rPr lang="en-US" dirty="0"/>
              <a:t>Decision to migrate must be reached jointly by two Starter processes (one on the source and one on the destination)</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t>Eviction</a:t>
            </a:r>
          </a:p>
        </p:txBody>
      </p:sp>
      <p:sp>
        <p:nvSpPr>
          <p:cNvPr id="209923" name="Rectangle 3"/>
          <p:cNvSpPr>
            <a:spLocks noGrp="1" noChangeArrowheads="1"/>
          </p:cNvSpPr>
          <p:nvPr>
            <p:ph sz="quarter" idx="1"/>
          </p:nvPr>
        </p:nvSpPr>
        <p:spPr>
          <a:xfrm>
            <a:off x="612648" y="1600200"/>
            <a:ext cx="8153400" cy="3733800"/>
          </a:xfrm>
        </p:spPr>
        <p:txBody>
          <a:bodyPr/>
          <a:lstStyle/>
          <a:p>
            <a:pPr algn="just"/>
            <a:r>
              <a:rPr lang="en-US" dirty="0"/>
              <a:t>System </a:t>
            </a:r>
            <a:r>
              <a:rPr lang="en-US" dirty="0" smtClean="0"/>
              <a:t>evicts </a:t>
            </a:r>
            <a:r>
              <a:rPr lang="en-US" dirty="0"/>
              <a:t>a process that has been migrated to it</a:t>
            </a:r>
          </a:p>
          <a:p>
            <a:pPr algn="just"/>
            <a:r>
              <a:rPr lang="en-US" dirty="0"/>
              <a:t>If a workstation is idle, process may have been migrated to it</a:t>
            </a:r>
          </a:p>
          <a:p>
            <a:pPr lvl="1" algn="just"/>
            <a:r>
              <a:rPr lang="en-US" dirty="0"/>
              <a:t>Once the workstation is active, it may be necessary to evict the migrated processes to provide adequate response time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t>PROCESS ALLOCATION </a:t>
            </a:r>
            <a:endParaRPr lang="en-GB"/>
          </a:p>
        </p:txBody>
      </p:sp>
      <p:sp>
        <p:nvSpPr>
          <p:cNvPr id="189443" name="Rectangle 3"/>
          <p:cNvSpPr>
            <a:spLocks noGrp="1" noChangeArrowheads="1"/>
          </p:cNvSpPr>
          <p:nvPr>
            <p:ph sz="quarter" idx="1"/>
          </p:nvPr>
        </p:nvSpPr>
        <p:spPr>
          <a:xfrm>
            <a:off x="457200" y="1524000"/>
            <a:ext cx="8343900" cy="4800600"/>
          </a:xfrm>
        </p:spPr>
        <p:txBody>
          <a:bodyPr/>
          <a:lstStyle/>
          <a:p>
            <a:pPr algn="just"/>
            <a:r>
              <a:rPr lang="en-US" sz="2800" dirty="0"/>
              <a:t>A resource manager schedules the processes to make use of the system resources so that the usage, response time, network congestion, and scheduling overheads are minimized</a:t>
            </a:r>
          </a:p>
          <a:p>
            <a:pPr algn="just"/>
            <a:r>
              <a:rPr lang="en-US" sz="2800" dirty="0"/>
              <a:t>Three technique types:</a:t>
            </a:r>
          </a:p>
          <a:p>
            <a:pPr lvl="1" algn="just"/>
            <a:r>
              <a:rPr lang="en-US" sz="2400" b="1" dirty="0"/>
              <a:t>Task assignment approach</a:t>
            </a:r>
            <a:r>
              <a:rPr lang="en-US" sz="2400" dirty="0"/>
              <a:t> – processes divided into tasks that are scheduled to suitable nodes (Not popular because it does not take of the dynamic nature of processes)</a:t>
            </a:r>
          </a:p>
          <a:p>
            <a:pPr lvl="1" algn="just"/>
            <a:r>
              <a:rPr lang="en-US" sz="2400" b="1" dirty="0"/>
              <a:t>Load-balancing approach</a:t>
            </a:r>
            <a:r>
              <a:rPr lang="en-US" sz="2400" dirty="0"/>
              <a:t> – equalizing the workload among the nodes</a:t>
            </a:r>
          </a:p>
          <a:p>
            <a:pPr lvl="1" algn="just"/>
            <a:r>
              <a:rPr lang="en-US" sz="2400" b="1" dirty="0"/>
              <a:t>Load-sharing approach</a:t>
            </a:r>
            <a:r>
              <a:rPr lang="en-US" sz="2400" dirty="0"/>
              <a:t> – no node should be idle</a:t>
            </a:r>
            <a:endParaRPr lang="en-GB" sz="2400" dirty="0"/>
          </a:p>
        </p:txBody>
      </p:sp>
      <p:sp>
        <p:nvSpPr>
          <p:cNvPr id="189444" name="Rectangle 4"/>
          <p:cNvSpPr>
            <a:spLocks noChangeArrowheads="1"/>
          </p:cNvSpPr>
          <p:nvPr/>
        </p:nvSpPr>
        <p:spPr bwMode="auto">
          <a:xfrm>
            <a:off x="8858250" y="6394450"/>
            <a:ext cx="279400" cy="457200"/>
          </a:xfrm>
          <a:prstGeom prst="rect">
            <a:avLst/>
          </a:prstGeom>
          <a:noFill/>
          <a:ln w="9525">
            <a:noFill/>
            <a:miter lim="800000"/>
            <a:headEnd/>
            <a:tailEnd/>
          </a:ln>
          <a:effectLst/>
        </p:spPr>
        <p:txBody>
          <a:bodyPr>
            <a:spAutoFit/>
          </a:bodyPr>
          <a:lstStyle/>
          <a:p>
            <a:r>
              <a:rPr lang="en-GB" sz="2400">
                <a:latin typeface="Times"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9444"/>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normAutofit/>
          </a:bodyPr>
          <a:lstStyle/>
          <a:p>
            <a:r>
              <a:rPr lang="en-US" dirty="0"/>
              <a:t>Process </a:t>
            </a:r>
            <a:r>
              <a:rPr lang="en-US" dirty="0" smtClean="0"/>
              <a:t>Migration - </a:t>
            </a:r>
            <a:r>
              <a:rPr lang="en-US" sz="2800" b="1" dirty="0" smtClean="0"/>
              <a:t>Heterogeneous </a:t>
            </a:r>
            <a:r>
              <a:rPr lang="en-US" sz="2800" b="1" dirty="0"/>
              <a:t>Systems</a:t>
            </a:r>
          </a:p>
        </p:txBody>
      </p:sp>
      <p:sp>
        <p:nvSpPr>
          <p:cNvPr id="226307" name="Rectangle 3"/>
          <p:cNvSpPr>
            <a:spLocks noGrp="1" noChangeArrowheads="1"/>
          </p:cNvSpPr>
          <p:nvPr>
            <p:ph sz="quarter" idx="1"/>
          </p:nvPr>
        </p:nvSpPr>
        <p:spPr>
          <a:xfrm>
            <a:off x="609600" y="1600200"/>
            <a:ext cx="8024812" cy="4724400"/>
          </a:xfrm>
        </p:spPr>
        <p:txBody>
          <a:bodyPr>
            <a:normAutofit lnSpcReduction="10000"/>
          </a:bodyPr>
          <a:lstStyle/>
          <a:p>
            <a:pPr algn="just">
              <a:lnSpc>
                <a:spcPct val="90000"/>
              </a:lnSpc>
            </a:pPr>
            <a:r>
              <a:rPr lang="en-US" sz="2400" dirty="0"/>
              <a:t>Using external data representation</a:t>
            </a:r>
          </a:p>
          <a:p>
            <a:pPr algn="just">
              <a:lnSpc>
                <a:spcPct val="90000"/>
              </a:lnSpc>
            </a:pPr>
            <a:r>
              <a:rPr lang="en-US" sz="2400" dirty="0"/>
              <a:t>Floating-point data</a:t>
            </a:r>
          </a:p>
          <a:p>
            <a:pPr lvl="1" algn="just">
              <a:lnSpc>
                <a:spcPct val="90000"/>
              </a:lnSpc>
            </a:pPr>
            <a:r>
              <a:rPr lang="en-US" sz="2400" dirty="0"/>
              <a:t>External data representation must have at least as much space as the longest floating-point data representation</a:t>
            </a:r>
          </a:p>
          <a:p>
            <a:pPr lvl="1" algn="just">
              <a:lnSpc>
                <a:spcPct val="90000"/>
              </a:lnSpc>
            </a:pPr>
            <a:r>
              <a:rPr lang="en-US" sz="2400" dirty="0"/>
              <a:t>Process migration is restricted to only the machines that can avoid the over/underflow and the loss of precision.</a:t>
            </a:r>
          </a:p>
          <a:p>
            <a:pPr algn="just">
              <a:lnSpc>
                <a:spcPct val="90000"/>
              </a:lnSpc>
            </a:pPr>
            <a:r>
              <a:rPr lang="en-US" sz="2400" dirty="0"/>
              <a:t>Architectural-dependent data representation</a:t>
            </a:r>
          </a:p>
          <a:p>
            <a:pPr lvl="1" algn="just">
              <a:lnSpc>
                <a:spcPct val="90000"/>
              </a:lnSpc>
            </a:pPr>
            <a:r>
              <a:rPr lang="en-US" sz="2400" dirty="0" smtClean="0"/>
              <a:t>Signed-infinity </a:t>
            </a:r>
            <a:r>
              <a:rPr lang="en-US" sz="2400" dirty="0"/>
              <a:t>(</a:t>
            </a:r>
            <a:r>
              <a:rPr lang="en-US" sz="1600" dirty="0"/>
              <a:t>Value supported by some architectures that indicates that the generated result is too large/small to store) </a:t>
            </a:r>
            <a:r>
              <a:rPr lang="en-US" sz="2400" dirty="0"/>
              <a:t> and signed-zero</a:t>
            </a:r>
          </a:p>
          <a:p>
            <a:pPr algn="just">
              <a:lnSpc>
                <a:spcPct val="90000"/>
              </a:lnSpc>
            </a:pPr>
            <a:r>
              <a:rPr lang="en-US" sz="2400" dirty="0"/>
              <a:t>In general, process migration over heterogeneous systems are too expensive</a:t>
            </a:r>
          </a:p>
          <a:p>
            <a:pPr lvl="1" algn="just">
              <a:lnSpc>
                <a:spcPct val="90000"/>
              </a:lnSpc>
            </a:pPr>
            <a:r>
              <a:rPr lang="en-US" sz="2400" dirty="0"/>
              <a:t>Conversion work</a:t>
            </a:r>
          </a:p>
          <a:p>
            <a:pPr lvl="1" algn="just">
              <a:lnSpc>
                <a:spcPct val="90000"/>
              </a:lnSpc>
            </a:pPr>
            <a:r>
              <a:rPr lang="en-US" sz="2400" dirty="0"/>
              <a:t>Architectural-dependent representation handling</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sz="quarter" idx="1"/>
          </p:nvPr>
        </p:nvSpPr>
        <p:spPr/>
        <p:txBody>
          <a:bodyPr/>
          <a:lstStyle/>
          <a:p>
            <a:r>
              <a:rPr lang="en-US" dirty="0" smtClean="0"/>
              <a:t>Questions???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762000" y="228600"/>
            <a:ext cx="7378700" cy="1143000"/>
          </a:xfrm>
        </p:spPr>
        <p:txBody>
          <a:bodyPr/>
          <a:lstStyle/>
          <a:p>
            <a:r>
              <a:rPr lang="en-US" dirty="0"/>
              <a:t>Scheduling Algorithms </a:t>
            </a:r>
            <a:endParaRPr lang="en-GB" dirty="0"/>
          </a:p>
        </p:txBody>
      </p:sp>
      <p:sp>
        <p:nvSpPr>
          <p:cNvPr id="190467" name="Rectangle 3"/>
          <p:cNvSpPr>
            <a:spLocks noGrp="1" noChangeArrowheads="1"/>
          </p:cNvSpPr>
          <p:nvPr>
            <p:ph sz="quarter" idx="1"/>
          </p:nvPr>
        </p:nvSpPr>
        <p:spPr>
          <a:xfrm>
            <a:off x="533400" y="1600200"/>
            <a:ext cx="8343900" cy="4953000"/>
          </a:xfrm>
        </p:spPr>
        <p:txBody>
          <a:bodyPr/>
          <a:lstStyle/>
          <a:p>
            <a:pPr algn="just"/>
            <a:r>
              <a:rPr lang="en-US" sz="2400" b="1" dirty="0"/>
              <a:t>Desirable features of a good global scheduling algorithm</a:t>
            </a:r>
          </a:p>
          <a:p>
            <a:pPr lvl="1" algn="just"/>
            <a:r>
              <a:rPr lang="en-US" sz="1800" dirty="0"/>
              <a:t>No a priori knowledge about the processes to be executed</a:t>
            </a:r>
          </a:p>
          <a:p>
            <a:pPr lvl="1" algn="just"/>
            <a:r>
              <a:rPr lang="en-US" sz="1800" dirty="0"/>
              <a:t>Dynamic in nature to take care of dynamically changing nature of loads in various nodes</a:t>
            </a:r>
          </a:p>
          <a:p>
            <a:pPr lvl="1" algn="just"/>
            <a:r>
              <a:rPr lang="en-US" sz="1800" dirty="0"/>
              <a:t>Quick decision-making capability to make quick decisions about the assignment of processes to processors</a:t>
            </a:r>
          </a:p>
          <a:p>
            <a:pPr lvl="1" algn="just"/>
            <a:r>
              <a:rPr lang="en-US" sz="1800" dirty="0"/>
              <a:t>Balanced system performance and scheduling overhead – provide near optimal system performance with a minimum of global state information gathering</a:t>
            </a:r>
          </a:p>
          <a:p>
            <a:pPr lvl="1" algn="just"/>
            <a:r>
              <a:rPr lang="en-US" sz="1800" dirty="0"/>
              <a:t>Stability –avoid processor thrashing (all nodes of the system are spending all the time migrating processes without accomplishing any useful work) </a:t>
            </a:r>
          </a:p>
          <a:p>
            <a:pPr lvl="1" algn="just"/>
            <a:r>
              <a:rPr lang="en-US" sz="1800" dirty="0"/>
              <a:t>Scalability – should handle both large and small networks</a:t>
            </a:r>
          </a:p>
          <a:p>
            <a:pPr lvl="1" algn="just"/>
            <a:r>
              <a:rPr lang="en-US" sz="1800" dirty="0"/>
              <a:t>Fault tolerance – should not be disabled by the crash of one or more nodes of the system</a:t>
            </a:r>
          </a:p>
          <a:p>
            <a:pPr lvl="1" algn="just"/>
            <a:r>
              <a:rPr lang="en-US" sz="1800" dirty="0"/>
              <a:t>Fairness of Service to the users</a:t>
            </a:r>
            <a:endParaRPr lang="en-GB" sz="1800" dirty="0"/>
          </a:p>
        </p:txBody>
      </p:sp>
      <p:sp>
        <p:nvSpPr>
          <p:cNvPr id="190468" name="Rectangle 4"/>
          <p:cNvSpPr>
            <a:spLocks noChangeArrowheads="1"/>
          </p:cNvSpPr>
          <p:nvPr/>
        </p:nvSpPr>
        <p:spPr bwMode="auto">
          <a:xfrm>
            <a:off x="8858250" y="6394450"/>
            <a:ext cx="279400" cy="457200"/>
          </a:xfrm>
          <a:prstGeom prst="rect">
            <a:avLst/>
          </a:prstGeom>
          <a:noFill/>
          <a:ln w="9525">
            <a:noFill/>
            <a:miter lim="800000"/>
            <a:headEnd/>
            <a:tailEnd/>
          </a:ln>
          <a:effectLst/>
        </p:spPr>
        <p:txBody>
          <a:bodyPr>
            <a:spAutoFit/>
          </a:bodyPr>
          <a:lstStyle/>
          <a:p>
            <a:r>
              <a:rPr lang="en-GB" sz="2400">
                <a:latin typeface="Times"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9046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685800" y="152400"/>
            <a:ext cx="7378700" cy="1143000"/>
          </a:xfrm>
        </p:spPr>
        <p:txBody>
          <a:bodyPr/>
          <a:lstStyle/>
          <a:p>
            <a:r>
              <a:rPr lang="en-US" dirty="0"/>
              <a:t>Task Assignment Approach </a:t>
            </a:r>
            <a:endParaRPr lang="en-GB" dirty="0"/>
          </a:p>
        </p:txBody>
      </p:sp>
      <p:sp>
        <p:nvSpPr>
          <p:cNvPr id="191491" name="Rectangle 3"/>
          <p:cNvSpPr>
            <a:spLocks noGrp="1" noChangeArrowheads="1"/>
          </p:cNvSpPr>
          <p:nvPr>
            <p:ph sz="quarter" idx="1"/>
          </p:nvPr>
        </p:nvSpPr>
        <p:spPr>
          <a:xfrm>
            <a:off x="533400" y="1524000"/>
            <a:ext cx="8343900" cy="4800600"/>
          </a:xfrm>
        </p:spPr>
        <p:txBody>
          <a:bodyPr/>
          <a:lstStyle/>
          <a:p>
            <a:pPr marL="609600" indent="-609600" algn="just"/>
            <a:r>
              <a:rPr lang="en-US" sz="2200" dirty="0"/>
              <a:t>The goal here is to find an optimal assignment policy for the tasks of an individual process assuming the following:</a:t>
            </a:r>
            <a:r>
              <a:rPr lang="en-US" sz="2000" dirty="0"/>
              <a:t> </a:t>
            </a:r>
          </a:p>
          <a:p>
            <a:pPr marL="990600" lvl="1" indent="-533400" algn="just"/>
            <a:r>
              <a:rPr lang="en-US" sz="2000" dirty="0"/>
              <a:t>A process has already been split into tasks</a:t>
            </a:r>
          </a:p>
          <a:p>
            <a:pPr marL="990600" lvl="1" indent="-533400" algn="just"/>
            <a:r>
              <a:rPr lang="en-US" sz="2000" dirty="0"/>
              <a:t>The amount of computation time required by each task and speed of each processor is known</a:t>
            </a:r>
          </a:p>
          <a:p>
            <a:pPr marL="990600" lvl="1" indent="-533400" algn="just"/>
            <a:r>
              <a:rPr lang="en-US" sz="2000" dirty="0"/>
              <a:t>The cost of processing each task on every node is of the system is known</a:t>
            </a:r>
          </a:p>
          <a:p>
            <a:pPr marL="990600" lvl="1" indent="-533400" algn="just"/>
            <a:r>
              <a:rPr lang="en-US" sz="2000" dirty="0"/>
              <a:t>The </a:t>
            </a:r>
            <a:r>
              <a:rPr lang="en-US" sz="2000" dirty="0" err="1"/>
              <a:t>Interprocess</a:t>
            </a:r>
            <a:r>
              <a:rPr lang="en-US" sz="2000" dirty="0"/>
              <a:t> Communication (IPC) costs between every pair of tasks in known</a:t>
            </a:r>
          </a:p>
          <a:p>
            <a:pPr marL="990600" lvl="1" indent="-533400" algn="just"/>
            <a:r>
              <a:rPr lang="en-US" sz="2000" dirty="0"/>
              <a:t>Other constraints such as resource requirements of tasks and the available resources at each node. Precedence relationships among tasks, and so on are also know</a:t>
            </a:r>
          </a:p>
          <a:p>
            <a:pPr marL="990600" lvl="1" indent="-533400" algn="just"/>
            <a:r>
              <a:rPr lang="en-US" sz="2000" dirty="0"/>
              <a:t>Reassignment of tasks is generally not possible</a:t>
            </a:r>
            <a:endParaRPr lang="en-GB" sz="2000" dirty="0"/>
          </a:p>
        </p:txBody>
      </p:sp>
      <p:sp>
        <p:nvSpPr>
          <p:cNvPr id="191492" name="Rectangle 4"/>
          <p:cNvSpPr>
            <a:spLocks noChangeArrowheads="1"/>
          </p:cNvSpPr>
          <p:nvPr/>
        </p:nvSpPr>
        <p:spPr bwMode="auto">
          <a:xfrm>
            <a:off x="8858250" y="6394450"/>
            <a:ext cx="279400" cy="457200"/>
          </a:xfrm>
          <a:prstGeom prst="rect">
            <a:avLst/>
          </a:prstGeom>
          <a:noFill/>
          <a:ln w="9525">
            <a:noFill/>
            <a:miter lim="800000"/>
            <a:headEnd/>
            <a:tailEnd/>
          </a:ln>
          <a:effectLst/>
        </p:spPr>
        <p:txBody>
          <a:bodyPr>
            <a:spAutoFit/>
          </a:bodyPr>
          <a:lstStyle/>
          <a:p>
            <a:r>
              <a:rPr lang="en-GB" sz="2400">
                <a:latin typeface="Times"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91492"/>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1371600" y="304800"/>
            <a:ext cx="7378700" cy="1143000"/>
          </a:xfrm>
        </p:spPr>
        <p:txBody>
          <a:bodyPr/>
          <a:lstStyle/>
          <a:p>
            <a:r>
              <a:rPr lang="en-US" dirty="0"/>
              <a:t>Task Assignment Approach </a:t>
            </a:r>
            <a:endParaRPr lang="en-GB" dirty="0"/>
          </a:p>
        </p:txBody>
      </p:sp>
      <p:sp>
        <p:nvSpPr>
          <p:cNvPr id="192515" name="Rectangle 3"/>
          <p:cNvSpPr>
            <a:spLocks noGrp="1" noChangeArrowheads="1"/>
          </p:cNvSpPr>
          <p:nvPr>
            <p:ph sz="quarter" idx="1"/>
          </p:nvPr>
        </p:nvSpPr>
        <p:spPr>
          <a:xfrm>
            <a:off x="533400" y="1676400"/>
            <a:ext cx="8343900" cy="4800600"/>
          </a:xfrm>
        </p:spPr>
        <p:txBody>
          <a:bodyPr/>
          <a:lstStyle/>
          <a:p>
            <a:pPr marL="609600" indent="-609600" algn="just"/>
            <a:r>
              <a:rPr lang="en-US" sz="3600" dirty="0"/>
              <a:t>Therefore, the task assignment algorithm should achieve the following goals:</a:t>
            </a:r>
          </a:p>
          <a:p>
            <a:pPr marL="1314450" lvl="2" indent="-400050" algn="just"/>
            <a:r>
              <a:rPr lang="en-US" sz="2800" dirty="0"/>
              <a:t>Minimization of IPC costs</a:t>
            </a:r>
          </a:p>
          <a:p>
            <a:pPr marL="1314450" lvl="2" indent="-400050" algn="just"/>
            <a:r>
              <a:rPr lang="en-US" sz="2800" dirty="0"/>
              <a:t>Quick turnaround time for the complete process</a:t>
            </a:r>
          </a:p>
          <a:p>
            <a:pPr marL="1314450" lvl="2" indent="-400050" algn="just"/>
            <a:r>
              <a:rPr lang="en-US" sz="2800" dirty="0"/>
              <a:t>A high degree of parallelism</a:t>
            </a:r>
          </a:p>
          <a:p>
            <a:pPr marL="1314450" lvl="2" indent="-400050" algn="just"/>
            <a:r>
              <a:rPr lang="en-US" sz="2800" dirty="0"/>
              <a:t>Efficient utilization of system resources</a:t>
            </a:r>
          </a:p>
          <a:p>
            <a:pPr marL="1314450" lvl="2" indent="-400050" algn="just">
              <a:buFont typeface="Wingdings" pitchFamily="2" charset="2"/>
              <a:buNone/>
            </a:pPr>
            <a:endParaRPr lang="en-GB" sz="2800" dirty="0"/>
          </a:p>
          <a:p>
            <a:pPr marL="1314450" lvl="2" indent="-400050" algn="just">
              <a:buFont typeface="Wingdings" pitchFamily="2" charset="2"/>
              <a:buNone/>
            </a:pPr>
            <a:r>
              <a:rPr lang="en-GB" sz="2800" dirty="0" smtClean="0">
                <a:solidFill>
                  <a:srgbClr val="FF0066"/>
                </a:solidFill>
              </a:rPr>
              <a:t>Read on </a:t>
            </a:r>
            <a:r>
              <a:rPr lang="en-GB" sz="2800" dirty="0">
                <a:solidFill>
                  <a:srgbClr val="FF0066"/>
                </a:solidFill>
              </a:rPr>
              <a:t>“Finding an Optimal Assignment”</a:t>
            </a:r>
          </a:p>
        </p:txBody>
      </p:sp>
      <p:sp>
        <p:nvSpPr>
          <p:cNvPr id="192516" name="Rectangle 4"/>
          <p:cNvSpPr>
            <a:spLocks noChangeArrowheads="1"/>
          </p:cNvSpPr>
          <p:nvPr/>
        </p:nvSpPr>
        <p:spPr bwMode="auto">
          <a:xfrm>
            <a:off x="8858250" y="6394450"/>
            <a:ext cx="279400" cy="457200"/>
          </a:xfrm>
          <a:prstGeom prst="rect">
            <a:avLst/>
          </a:prstGeom>
          <a:noFill/>
          <a:ln w="9525">
            <a:noFill/>
            <a:miter lim="800000"/>
            <a:headEnd/>
            <a:tailEnd/>
          </a:ln>
          <a:effectLst/>
        </p:spPr>
        <p:txBody>
          <a:bodyPr>
            <a:spAutoFit/>
          </a:bodyPr>
          <a:lstStyle/>
          <a:p>
            <a:r>
              <a:rPr lang="en-GB" sz="2400">
                <a:latin typeface="Times"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92516"/>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685800" y="228600"/>
            <a:ext cx="7378700" cy="1143000"/>
          </a:xfrm>
        </p:spPr>
        <p:txBody>
          <a:bodyPr/>
          <a:lstStyle/>
          <a:p>
            <a:r>
              <a:rPr lang="en-US" dirty="0"/>
              <a:t>Load Balancing Approach </a:t>
            </a:r>
            <a:endParaRPr lang="en-GB" dirty="0"/>
          </a:p>
        </p:txBody>
      </p:sp>
      <p:sp>
        <p:nvSpPr>
          <p:cNvPr id="193539" name="Rectangle 3"/>
          <p:cNvSpPr>
            <a:spLocks noGrp="1" noChangeArrowheads="1"/>
          </p:cNvSpPr>
          <p:nvPr>
            <p:ph sz="quarter" idx="1"/>
          </p:nvPr>
        </p:nvSpPr>
        <p:spPr>
          <a:xfrm>
            <a:off x="533400" y="2057400"/>
            <a:ext cx="8343900" cy="3733800"/>
          </a:xfrm>
        </p:spPr>
        <p:txBody>
          <a:bodyPr/>
          <a:lstStyle/>
          <a:p>
            <a:pPr marL="609600" indent="-609600" algn="just"/>
            <a:r>
              <a:rPr lang="en-US" dirty="0"/>
              <a:t>Load-balancing/load-leveling algorithms </a:t>
            </a:r>
            <a:r>
              <a:rPr lang="en-US" dirty="0" smtClean="0"/>
              <a:t>try </a:t>
            </a:r>
            <a:r>
              <a:rPr lang="en-US" dirty="0"/>
              <a:t>to balance the total system load by transparently transferring the workload from heavily loaded nodes to lightly loaded notes in an attempt to ensure good overall performance relative to some specific metric of system performance. </a:t>
            </a:r>
            <a:endParaRPr lang="en-GB" dirty="0"/>
          </a:p>
        </p:txBody>
      </p:sp>
      <p:sp>
        <p:nvSpPr>
          <p:cNvPr id="193540" name="Rectangle 4"/>
          <p:cNvSpPr>
            <a:spLocks noChangeArrowheads="1"/>
          </p:cNvSpPr>
          <p:nvPr/>
        </p:nvSpPr>
        <p:spPr bwMode="auto">
          <a:xfrm>
            <a:off x="8858250" y="6394450"/>
            <a:ext cx="279400" cy="457200"/>
          </a:xfrm>
          <a:prstGeom prst="rect">
            <a:avLst/>
          </a:prstGeom>
          <a:noFill/>
          <a:ln w="9525">
            <a:noFill/>
            <a:miter lim="800000"/>
            <a:headEnd/>
            <a:tailEnd/>
          </a:ln>
          <a:effectLst/>
        </p:spPr>
        <p:txBody>
          <a:bodyPr>
            <a:spAutoFit/>
          </a:bodyPr>
          <a:lstStyle/>
          <a:p>
            <a:r>
              <a:rPr lang="en-GB" sz="2400">
                <a:latin typeface="Times"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9354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ChangeArrowheads="1"/>
          </p:cNvSpPr>
          <p:nvPr/>
        </p:nvSpPr>
        <p:spPr bwMode="auto">
          <a:xfrm>
            <a:off x="8858250" y="6394450"/>
            <a:ext cx="279400" cy="457200"/>
          </a:xfrm>
          <a:prstGeom prst="rect">
            <a:avLst/>
          </a:prstGeom>
          <a:noFill/>
          <a:ln w="9525">
            <a:noFill/>
            <a:miter lim="800000"/>
            <a:headEnd/>
            <a:tailEnd/>
          </a:ln>
          <a:effectLst/>
        </p:spPr>
        <p:txBody>
          <a:bodyPr>
            <a:spAutoFit/>
          </a:bodyPr>
          <a:lstStyle/>
          <a:p>
            <a:r>
              <a:rPr lang="en-GB" sz="2400">
                <a:latin typeface="Times" pitchFamily="18" charset="0"/>
              </a:rPr>
              <a:t>*</a:t>
            </a:r>
          </a:p>
        </p:txBody>
      </p:sp>
      <p:sp>
        <p:nvSpPr>
          <p:cNvPr id="194566"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4565" name="Object 5"/>
          <p:cNvGraphicFramePr>
            <a:graphicFrameLocks noChangeAspect="1"/>
          </p:cNvGraphicFramePr>
          <p:nvPr/>
        </p:nvGraphicFramePr>
        <p:xfrm>
          <a:off x="533400" y="762000"/>
          <a:ext cx="8001000" cy="4419600"/>
        </p:xfrm>
        <a:graphic>
          <a:graphicData uri="http://schemas.openxmlformats.org/presentationml/2006/ole">
            <p:oleObj spid="_x0000_s194565" name="Picture" r:id="rId3" imgW="7086600" imgH="3657600" progId="Word.Picture.8">
              <p:embed/>
            </p:oleObj>
          </a:graphicData>
        </a:graphic>
      </p:graphicFrame>
      <p:sp>
        <p:nvSpPr>
          <p:cNvPr id="194568" name="Text Box 8"/>
          <p:cNvSpPr txBox="1">
            <a:spLocks noChangeArrowheads="1"/>
          </p:cNvSpPr>
          <p:nvPr/>
        </p:nvSpPr>
        <p:spPr bwMode="auto">
          <a:xfrm>
            <a:off x="533400" y="5182850"/>
            <a:ext cx="7620000" cy="1446550"/>
          </a:xfrm>
          <a:prstGeom prst="rect">
            <a:avLst/>
          </a:prstGeom>
          <a:noFill/>
          <a:ln w="9525">
            <a:noFill/>
            <a:miter lim="800000"/>
            <a:headEnd/>
            <a:tailEnd/>
          </a:ln>
          <a:effectLst/>
        </p:spPr>
        <p:txBody>
          <a:bodyPr wrap="square">
            <a:spAutoFit/>
          </a:bodyPr>
          <a:lstStyle/>
          <a:p>
            <a:pPr algn="just" eaLnBrk="1" hangingPunct="1"/>
            <a:r>
              <a:rPr lang="en-US" sz="2200" b="1" i="1" dirty="0">
                <a:latin typeface="Times New Roman" pitchFamily="18" charset="0"/>
              </a:rPr>
              <a:t>Static</a:t>
            </a:r>
            <a:r>
              <a:rPr lang="en-US" sz="2200" dirty="0">
                <a:latin typeface="Times New Roman" pitchFamily="18" charset="0"/>
              </a:rPr>
              <a:t> – use only average behavior of the system, ignoring the current state of the system, hence simple but limited potential.</a:t>
            </a:r>
            <a:endParaRPr lang="en-US" sz="2200" b="1" i="1" dirty="0">
              <a:latin typeface="Times New Roman" pitchFamily="18" charset="0"/>
            </a:endParaRPr>
          </a:p>
          <a:p>
            <a:pPr algn="just" eaLnBrk="1" hangingPunct="1"/>
            <a:r>
              <a:rPr lang="en-US" sz="2200" b="1" i="1" dirty="0">
                <a:latin typeface="Times New Roman" pitchFamily="18" charset="0"/>
              </a:rPr>
              <a:t>Dynamic</a:t>
            </a:r>
            <a:r>
              <a:rPr lang="en-US" sz="2200" dirty="0">
                <a:latin typeface="Times New Roman" pitchFamily="18" charset="0"/>
              </a:rPr>
              <a:t> – react to the system state that changes dynamically.  These are more complex and ensure better performance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65"/>
                                        </p:tgtEl>
                                        <p:attrNameLst>
                                          <p:attrName>style.visibility</p:attrName>
                                        </p:attrNameLst>
                                      </p:cBhvr>
                                      <p:to>
                                        <p:strVal val="visible"/>
                                      </p:to>
                                    </p:set>
                                    <p:anim calcmode="lin" valueType="num">
                                      <p:cBhvr additive="base">
                                        <p:cTn id="7" dur="500" fill="hold"/>
                                        <p:tgtEl>
                                          <p:spTgt spid="194565"/>
                                        </p:tgtEl>
                                        <p:attrNameLst>
                                          <p:attrName>ppt_x</p:attrName>
                                        </p:attrNameLst>
                                      </p:cBhvr>
                                      <p:tavLst>
                                        <p:tav tm="0">
                                          <p:val>
                                            <p:strVal val="#ppt_x"/>
                                          </p:val>
                                        </p:tav>
                                        <p:tav tm="100000">
                                          <p:val>
                                            <p:strVal val="#ppt_x"/>
                                          </p:val>
                                        </p:tav>
                                      </p:tavLst>
                                    </p:anim>
                                    <p:anim calcmode="lin" valueType="num">
                                      <p:cBhvr additive="base">
                                        <p:cTn id="8" dur="500" fill="hold"/>
                                        <p:tgtEl>
                                          <p:spTgt spid="1945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68"/>
                                        </p:tgtEl>
                                        <p:attrNameLst>
                                          <p:attrName>style.visibility</p:attrName>
                                        </p:attrNameLst>
                                      </p:cBhvr>
                                      <p:to>
                                        <p:strVal val="visible"/>
                                      </p:to>
                                    </p:set>
                                    <p:anim calcmode="lin" valueType="num">
                                      <p:cBhvr additive="base">
                                        <p:cTn id="13" dur="500" fill="hold"/>
                                        <p:tgtEl>
                                          <p:spTgt spid="194568"/>
                                        </p:tgtEl>
                                        <p:attrNameLst>
                                          <p:attrName>ppt_x</p:attrName>
                                        </p:attrNameLst>
                                      </p:cBhvr>
                                      <p:tavLst>
                                        <p:tav tm="0">
                                          <p:val>
                                            <p:strVal val="#ppt_x"/>
                                          </p:val>
                                        </p:tav>
                                        <p:tav tm="100000">
                                          <p:val>
                                            <p:strVal val="#ppt_x"/>
                                          </p:val>
                                        </p:tav>
                                      </p:tavLst>
                                    </p:anim>
                                    <p:anim calcmode="lin" valueType="num">
                                      <p:cBhvr additive="base">
                                        <p:cTn id="14" dur="500" fill="hold"/>
                                        <p:tgtEl>
                                          <p:spTgt spid="1945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ChangeArrowheads="1"/>
          </p:cNvSpPr>
          <p:nvPr/>
        </p:nvSpPr>
        <p:spPr bwMode="auto">
          <a:xfrm>
            <a:off x="8858250" y="6394450"/>
            <a:ext cx="279400" cy="457200"/>
          </a:xfrm>
          <a:prstGeom prst="rect">
            <a:avLst/>
          </a:prstGeom>
          <a:noFill/>
          <a:ln w="9525">
            <a:noFill/>
            <a:miter lim="800000"/>
            <a:headEnd/>
            <a:tailEnd/>
          </a:ln>
          <a:effectLst/>
        </p:spPr>
        <p:txBody>
          <a:bodyPr>
            <a:spAutoFit/>
          </a:bodyPr>
          <a:lstStyle/>
          <a:p>
            <a:r>
              <a:rPr lang="en-GB" sz="2400">
                <a:latin typeface="Times" pitchFamily="18" charset="0"/>
              </a:rPr>
              <a:t>*</a:t>
            </a:r>
          </a:p>
        </p:txBody>
      </p:sp>
      <p:sp>
        <p:nvSpPr>
          <p:cNvPr id="210947"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210949" name="Text Box 5"/>
          <p:cNvSpPr txBox="1">
            <a:spLocks noChangeArrowheads="1"/>
          </p:cNvSpPr>
          <p:nvPr/>
        </p:nvSpPr>
        <p:spPr bwMode="auto">
          <a:xfrm>
            <a:off x="533400" y="1676400"/>
            <a:ext cx="8153400" cy="4893647"/>
          </a:xfrm>
          <a:prstGeom prst="rect">
            <a:avLst/>
          </a:prstGeom>
          <a:noFill/>
          <a:ln w="9525">
            <a:noFill/>
            <a:miter lim="800000"/>
            <a:headEnd/>
            <a:tailEnd/>
          </a:ln>
          <a:effectLst/>
        </p:spPr>
        <p:txBody>
          <a:bodyPr>
            <a:spAutoFit/>
          </a:bodyPr>
          <a:lstStyle/>
          <a:p>
            <a:pPr algn="just" eaLnBrk="1" hangingPunct="1">
              <a:buFontTx/>
              <a:buChar char="•"/>
            </a:pPr>
            <a:r>
              <a:rPr lang="en-US" sz="2400" b="1" dirty="0">
                <a:latin typeface="Times New Roman" pitchFamily="18" charset="0"/>
              </a:rPr>
              <a:t>Deterministic – </a:t>
            </a:r>
            <a:r>
              <a:rPr lang="en-US" sz="2400" dirty="0">
                <a:latin typeface="Times New Roman" pitchFamily="18" charset="0"/>
              </a:rPr>
              <a:t>uses information about the properties of the nodes and the characteristics of the processes to deterministically allocated nodes to processes; e.g.. Task Assignment algorithms</a:t>
            </a:r>
          </a:p>
          <a:p>
            <a:pPr algn="just" eaLnBrk="1" hangingPunct="1">
              <a:buFontTx/>
              <a:buChar char="•"/>
            </a:pPr>
            <a:r>
              <a:rPr lang="en-US" sz="2400" b="1" dirty="0">
                <a:latin typeface="Times New Roman" pitchFamily="18" charset="0"/>
              </a:rPr>
              <a:t>Probabilistic </a:t>
            </a:r>
            <a:r>
              <a:rPr lang="en-US" sz="2400" dirty="0">
                <a:latin typeface="Times New Roman" pitchFamily="18" charset="0"/>
              </a:rPr>
              <a:t>– uses information regarding static attributes of the system to formulate simple process placement rules</a:t>
            </a:r>
          </a:p>
          <a:p>
            <a:pPr algn="just" eaLnBrk="1" hangingPunct="1">
              <a:buFontTx/>
              <a:buChar char="•"/>
            </a:pPr>
            <a:r>
              <a:rPr lang="en-US" sz="2400" dirty="0">
                <a:latin typeface="Times New Roman" pitchFamily="18" charset="0"/>
              </a:rPr>
              <a:t>Centralized – a central server node carries out the scheduling</a:t>
            </a:r>
          </a:p>
          <a:p>
            <a:pPr algn="just" eaLnBrk="1" hangingPunct="1">
              <a:buFontTx/>
              <a:buChar char="•"/>
            </a:pPr>
            <a:r>
              <a:rPr lang="en-US" sz="2400" b="1" dirty="0">
                <a:latin typeface="Times New Roman" pitchFamily="18" charset="0"/>
              </a:rPr>
              <a:t>Distributed</a:t>
            </a:r>
            <a:r>
              <a:rPr lang="en-US" sz="2400" dirty="0">
                <a:latin typeface="Times New Roman" pitchFamily="18" charset="0"/>
              </a:rPr>
              <a:t> – the scheduling intelligence is distributed on all the nodes</a:t>
            </a:r>
          </a:p>
          <a:p>
            <a:pPr algn="just" eaLnBrk="1" hangingPunct="1">
              <a:buFontTx/>
              <a:buChar char="•"/>
            </a:pPr>
            <a:r>
              <a:rPr lang="en-US" sz="2400" b="1" dirty="0" smtClean="0">
                <a:latin typeface="Times New Roman" pitchFamily="18" charset="0"/>
              </a:rPr>
              <a:t>Non-cooperative </a:t>
            </a:r>
            <a:r>
              <a:rPr lang="en-US" sz="2400" dirty="0">
                <a:latin typeface="Times New Roman" pitchFamily="18" charset="0"/>
              </a:rPr>
              <a:t>– individual entities act as autonomous entities and make scheduling decisions independently. </a:t>
            </a:r>
          </a:p>
          <a:p>
            <a:pPr algn="just" eaLnBrk="1" hangingPunct="1">
              <a:buFontTx/>
              <a:buChar char="•"/>
            </a:pPr>
            <a:r>
              <a:rPr lang="en-US" sz="2400" b="1" dirty="0">
                <a:latin typeface="Times New Roman" pitchFamily="18" charset="0"/>
              </a:rPr>
              <a:t>Cooperative</a:t>
            </a:r>
            <a:r>
              <a:rPr lang="en-US" sz="2400" dirty="0">
                <a:latin typeface="Times New Roman" pitchFamily="18" charset="0"/>
              </a:rPr>
              <a:t> – entities cooperate with each other to make scheduling decisions</a:t>
            </a:r>
          </a:p>
          <a:p>
            <a:pPr algn="just" eaLnBrk="1" hangingPunct="1">
              <a:buFontTx/>
              <a:buChar char="•"/>
            </a:pPr>
            <a:endParaRPr lang="en-US" sz="2400" dirty="0">
              <a:latin typeface="Times New Roman" pitchFamily="18" charset="0"/>
            </a:endParaRPr>
          </a:p>
        </p:txBody>
      </p:sp>
      <p:sp>
        <p:nvSpPr>
          <p:cNvPr id="210950" name="Text Box 6"/>
          <p:cNvSpPr txBox="1">
            <a:spLocks noChangeArrowheads="1"/>
          </p:cNvSpPr>
          <p:nvPr/>
        </p:nvSpPr>
        <p:spPr bwMode="auto">
          <a:xfrm>
            <a:off x="838200" y="381000"/>
            <a:ext cx="7010400" cy="762000"/>
          </a:xfrm>
          <a:prstGeom prst="rect">
            <a:avLst/>
          </a:prstGeom>
          <a:noFill/>
          <a:ln w="9525">
            <a:noFill/>
            <a:miter lim="800000"/>
            <a:headEnd/>
            <a:tailEnd/>
          </a:ln>
          <a:effectLst/>
        </p:spPr>
        <p:txBody>
          <a:bodyPr>
            <a:spAutoFit/>
          </a:bodyPr>
          <a:lstStyle/>
          <a:p>
            <a:pPr eaLnBrk="1" hangingPunct="1">
              <a:spcBef>
                <a:spcPct val="50000"/>
              </a:spcBef>
            </a:pPr>
            <a:r>
              <a:rPr lang="en-US" sz="4400" dirty="0">
                <a:latin typeface="Times New Roman" pitchFamily="18" charset="0"/>
              </a:rPr>
              <a:t>Load-Balancing Algorithms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0949"/>
                                        </p:tgtEl>
                                        <p:attrNameLst>
                                          <p:attrName>style.visibility</p:attrName>
                                        </p:attrNameLst>
                                      </p:cBhvr>
                                      <p:to>
                                        <p:strVal val="visible"/>
                                      </p:to>
                                    </p:set>
                                    <p:anim calcmode="lin" valueType="num">
                                      <p:cBhvr additive="base">
                                        <p:cTn id="7" dur="500" fill="hold"/>
                                        <p:tgtEl>
                                          <p:spTgt spid="210949"/>
                                        </p:tgtEl>
                                        <p:attrNameLst>
                                          <p:attrName>ppt_x</p:attrName>
                                        </p:attrNameLst>
                                      </p:cBhvr>
                                      <p:tavLst>
                                        <p:tav tm="0">
                                          <p:val>
                                            <p:strVal val="#ppt_x"/>
                                          </p:val>
                                        </p:tav>
                                        <p:tav tm="100000">
                                          <p:val>
                                            <p:strVal val="#ppt_x"/>
                                          </p:val>
                                        </p:tav>
                                      </p:tavLst>
                                    </p:anim>
                                    <p:anim calcmode="lin" valueType="num">
                                      <p:cBhvr additive="base">
                                        <p:cTn id="8" dur="500" fill="hold"/>
                                        <p:tgtEl>
                                          <p:spTgt spid="2109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9"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2021</TotalTime>
  <Words>1543</Words>
  <Application>Microsoft Office PowerPoint</Application>
  <PresentationFormat>On-screen Show (4:3)</PresentationFormat>
  <Paragraphs>280</Paragraphs>
  <Slides>31</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Median</vt:lpstr>
      <vt:lpstr>Picture</vt:lpstr>
      <vt:lpstr>Distributed Process Management </vt:lpstr>
      <vt:lpstr>DISTRIBUTED PROCESS MANAGEMENT </vt:lpstr>
      <vt:lpstr>PROCESS ALLOCATION </vt:lpstr>
      <vt:lpstr>Scheduling Algorithms </vt:lpstr>
      <vt:lpstr>Task Assignment Approach </vt:lpstr>
      <vt:lpstr>Task Assignment Approach </vt:lpstr>
      <vt:lpstr>Load Balancing Approach </vt:lpstr>
      <vt:lpstr>Slide 8</vt:lpstr>
      <vt:lpstr>Slide 9</vt:lpstr>
      <vt:lpstr>Slide 10</vt:lpstr>
      <vt:lpstr>Load Sharing Approach </vt:lpstr>
      <vt:lpstr>Process Migration</vt:lpstr>
      <vt:lpstr>Motivation</vt:lpstr>
      <vt:lpstr>Motivation</vt:lpstr>
      <vt:lpstr>Initiation of Migration</vt:lpstr>
      <vt:lpstr>What is Migrated?</vt:lpstr>
      <vt:lpstr>Slide 17</vt:lpstr>
      <vt:lpstr>Slide 18</vt:lpstr>
      <vt:lpstr>Process Migration</vt:lpstr>
      <vt:lpstr>Process Migration - State Capturing</vt:lpstr>
      <vt:lpstr>Process Migration - Address Transfer Mechanisms</vt:lpstr>
      <vt:lpstr>Process Migration - Message Forwarding Mechanisms  </vt:lpstr>
      <vt:lpstr>Process Migration - Message Forwarding Mechanisms (Cont’d)</vt:lpstr>
      <vt:lpstr>What is Migrated?</vt:lpstr>
      <vt:lpstr>What is Migrated?</vt:lpstr>
      <vt:lpstr>What is Migrated?</vt:lpstr>
      <vt:lpstr>What is Migrated?</vt:lpstr>
      <vt:lpstr>Negotiation of Migration</vt:lpstr>
      <vt:lpstr>Eviction</vt:lpstr>
      <vt:lpstr>Process Migration - Heterogeneous Systems</vt:lpstr>
      <vt:lpstr>End</vt:lpstr>
    </vt:vector>
  </TitlesOfParts>
  <Company>NCST, JUHU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mandar</dc:creator>
  <cp:lastModifiedBy>user</cp:lastModifiedBy>
  <cp:revision>394</cp:revision>
  <dcterms:created xsi:type="dcterms:W3CDTF">2001-06-06T05:29:30Z</dcterms:created>
  <dcterms:modified xsi:type="dcterms:W3CDTF">2016-09-26T07:54:08Z</dcterms:modified>
</cp:coreProperties>
</file>