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00" r:id="rId1"/>
  </p:sldMasterIdLst>
  <p:notesMasterIdLst>
    <p:notesMasterId r:id="rId125"/>
  </p:notesMasterIdLst>
  <p:handoutMasterIdLst>
    <p:handoutMasterId r:id="rId126"/>
  </p:handoutMasterIdLst>
  <p:sldIdLst>
    <p:sldId id="596" r:id="rId2"/>
    <p:sldId id="612" r:id="rId3"/>
    <p:sldId id="664" r:id="rId4"/>
    <p:sldId id="809" r:id="rId5"/>
    <p:sldId id="665" r:id="rId6"/>
    <p:sldId id="666" r:id="rId7"/>
    <p:sldId id="667" r:id="rId8"/>
    <p:sldId id="810" r:id="rId9"/>
    <p:sldId id="668" r:id="rId10"/>
    <p:sldId id="669" r:id="rId11"/>
    <p:sldId id="670" r:id="rId12"/>
    <p:sldId id="671" r:id="rId13"/>
    <p:sldId id="672" r:id="rId14"/>
    <p:sldId id="673" r:id="rId15"/>
    <p:sldId id="674" r:id="rId16"/>
    <p:sldId id="675" r:id="rId17"/>
    <p:sldId id="676" r:id="rId18"/>
    <p:sldId id="677" r:id="rId19"/>
    <p:sldId id="678" r:id="rId20"/>
    <p:sldId id="679" r:id="rId21"/>
    <p:sldId id="680" r:id="rId22"/>
    <p:sldId id="681" r:id="rId23"/>
    <p:sldId id="795" r:id="rId24"/>
    <p:sldId id="796" r:id="rId25"/>
    <p:sldId id="797" r:id="rId26"/>
    <p:sldId id="798" r:id="rId27"/>
    <p:sldId id="799" r:id="rId28"/>
    <p:sldId id="800" r:id="rId29"/>
    <p:sldId id="801" r:id="rId30"/>
    <p:sldId id="802" r:id="rId31"/>
    <p:sldId id="803" r:id="rId32"/>
    <p:sldId id="804" r:id="rId33"/>
    <p:sldId id="805" r:id="rId34"/>
    <p:sldId id="806" r:id="rId35"/>
    <p:sldId id="807" r:id="rId36"/>
    <p:sldId id="808" r:id="rId37"/>
    <p:sldId id="688" r:id="rId38"/>
    <p:sldId id="689" r:id="rId39"/>
    <p:sldId id="690" r:id="rId40"/>
    <p:sldId id="691" r:id="rId41"/>
    <p:sldId id="692" r:id="rId42"/>
    <p:sldId id="693" r:id="rId43"/>
    <p:sldId id="694" r:id="rId44"/>
    <p:sldId id="695" r:id="rId45"/>
    <p:sldId id="697" r:id="rId46"/>
    <p:sldId id="698" r:id="rId47"/>
    <p:sldId id="699" r:id="rId48"/>
    <p:sldId id="768" r:id="rId49"/>
    <p:sldId id="769" r:id="rId50"/>
    <p:sldId id="770" r:id="rId51"/>
    <p:sldId id="771" r:id="rId52"/>
    <p:sldId id="772" r:id="rId53"/>
    <p:sldId id="773" r:id="rId54"/>
    <p:sldId id="774" r:id="rId55"/>
    <p:sldId id="775" r:id="rId56"/>
    <p:sldId id="776" r:id="rId57"/>
    <p:sldId id="777" r:id="rId58"/>
    <p:sldId id="778" r:id="rId59"/>
    <p:sldId id="779" r:id="rId60"/>
    <p:sldId id="780" r:id="rId61"/>
    <p:sldId id="781" r:id="rId62"/>
    <p:sldId id="782" r:id="rId63"/>
    <p:sldId id="783" r:id="rId64"/>
    <p:sldId id="784" r:id="rId65"/>
    <p:sldId id="785" r:id="rId66"/>
    <p:sldId id="786" r:id="rId67"/>
    <p:sldId id="787" r:id="rId68"/>
    <p:sldId id="788" r:id="rId69"/>
    <p:sldId id="789" r:id="rId70"/>
    <p:sldId id="790" r:id="rId71"/>
    <p:sldId id="702" r:id="rId72"/>
    <p:sldId id="703" r:id="rId73"/>
    <p:sldId id="704" r:id="rId74"/>
    <p:sldId id="705" r:id="rId75"/>
    <p:sldId id="706" r:id="rId76"/>
    <p:sldId id="707" r:id="rId77"/>
    <p:sldId id="708" r:id="rId78"/>
    <p:sldId id="715" r:id="rId79"/>
    <p:sldId id="716" r:id="rId80"/>
    <p:sldId id="717" r:id="rId81"/>
    <p:sldId id="718" r:id="rId82"/>
    <p:sldId id="719" r:id="rId83"/>
    <p:sldId id="720" r:id="rId84"/>
    <p:sldId id="721" r:id="rId85"/>
    <p:sldId id="722" r:id="rId86"/>
    <p:sldId id="723" r:id="rId87"/>
    <p:sldId id="724" r:id="rId88"/>
    <p:sldId id="725" r:id="rId89"/>
    <p:sldId id="726" r:id="rId90"/>
    <p:sldId id="727" r:id="rId91"/>
    <p:sldId id="728" r:id="rId92"/>
    <p:sldId id="729" r:id="rId93"/>
    <p:sldId id="730" r:id="rId94"/>
    <p:sldId id="731" r:id="rId95"/>
    <p:sldId id="732" r:id="rId96"/>
    <p:sldId id="733" r:id="rId97"/>
    <p:sldId id="734" r:id="rId98"/>
    <p:sldId id="735" r:id="rId99"/>
    <p:sldId id="736" r:id="rId100"/>
    <p:sldId id="737" r:id="rId101"/>
    <p:sldId id="738" r:id="rId102"/>
    <p:sldId id="740" r:id="rId103"/>
    <p:sldId id="741" r:id="rId104"/>
    <p:sldId id="742" r:id="rId105"/>
    <p:sldId id="743" r:id="rId106"/>
    <p:sldId id="744" r:id="rId107"/>
    <p:sldId id="751" r:id="rId108"/>
    <p:sldId id="752" r:id="rId109"/>
    <p:sldId id="753" r:id="rId110"/>
    <p:sldId id="754" r:id="rId111"/>
    <p:sldId id="755" r:id="rId112"/>
    <p:sldId id="756" r:id="rId113"/>
    <p:sldId id="757" r:id="rId114"/>
    <p:sldId id="758" r:id="rId115"/>
    <p:sldId id="759" r:id="rId116"/>
    <p:sldId id="760" r:id="rId117"/>
    <p:sldId id="761" r:id="rId118"/>
    <p:sldId id="762" r:id="rId119"/>
    <p:sldId id="763" r:id="rId120"/>
    <p:sldId id="764" r:id="rId121"/>
    <p:sldId id="765" r:id="rId122"/>
    <p:sldId id="766" r:id="rId123"/>
    <p:sldId id="767" r:id="rId124"/>
  </p:sldIdLst>
  <p:sldSz cx="9144000" cy="6858000" type="screen4x3"/>
  <p:notesSz cx="6858000" cy="1001395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18" autoAdjust="0"/>
  </p:normalViewPr>
  <p:slideViewPr>
    <p:cSldViewPr>
      <p:cViewPr>
        <p:scale>
          <a:sx n="66" d="100"/>
          <a:sy n="66" d="100"/>
        </p:scale>
        <p:origin x="-630" y="-180"/>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5072"/>
    </p:cViewPr>
  </p:sorterViewPr>
  <p:notesViewPr>
    <p:cSldViewPr>
      <p:cViewPr varScale="1">
        <p:scale>
          <a:sx n="40" d="100"/>
          <a:sy n="40" d="100"/>
        </p:scale>
        <p:origin x="-1404" y="-78"/>
      </p:cViewPr>
      <p:guideLst>
        <p:guide orient="horz" pos="2366"/>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9724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50069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endParaRPr lang="en-US"/>
          </a:p>
        </p:txBody>
      </p:sp>
      <p:sp>
        <p:nvSpPr>
          <p:cNvPr id="2051" name="Rectangle 3"/>
          <p:cNvSpPr>
            <a:spLocks noGrp="1" noChangeArrowheads="1"/>
          </p:cNvSpPr>
          <p:nvPr>
            <p:ph type="dt" idx="1"/>
          </p:nvPr>
        </p:nvSpPr>
        <p:spPr bwMode="auto">
          <a:xfrm>
            <a:off x="3886200" y="0"/>
            <a:ext cx="2971800" cy="50069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endParaRPr lang="en-US"/>
          </a:p>
        </p:txBody>
      </p:sp>
      <p:sp>
        <p:nvSpPr>
          <p:cNvPr id="2052" name="Rectangle 4"/>
          <p:cNvSpPr>
            <a:spLocks noGrp="1" noRot="1" noChangeAspect="1" noChangeArrowheads="1" noTextEdit="1"/>
          </p:cNvSpPr>
          <p:nvPr>
            <p:ph type="sldImg" idx="2"/>
          </p:nvPr>
        </p:nvSpPr>
        <p:spPr bwMode="auto">
          <a:xfrm>
            <a:off x="935038" y="757238"/>
            <a:ext cx="4987925" cy="3741737"/>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14400" y="4756626"/>
            <a:ext cx="5029200" cy="450627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9513252"/>
            <a:ext cx="2971800" cy="50069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endParaRPr lang="en-US"/>
          </a:p>
        </p:txBody>
      </p:sp>
      <p:sp>
        <p:nvSpPr>
          <p:cNvPr id="2055" name="Rectangle 7"/>
          <p:cNvSpPr>
            <a:spLocks noGrp="1" noChangeArrowheads="1"/>
          </p:cNvSpPr>
          <p:nvPr>
            <p:ph type="sldNum" sz="quarter" idx="5"/>
          </p:nvPr>
        </p:nvSpPr>
        <p:spPr bwMode="auto">
          <a:xfrm>
            <a:off x="3886200" y="9513252"/>
            <a:ext cx="2971800" cy="50069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5ED01791-46F6-457A-A375-5CF5FE68AB9C}" type="slidenum">
              <a:rPr lang="en-US"/>
              <a:pPr/>
              <a:t>‹#›</a:t>
            </a:fld>
            <a:endParaRPr lang="en-US"/>
          </a:p>
        </p:txBody>
      </p:sp>
    </p:spTree>
    <p:extLst>
      <p:ext uri="{BB962C8B-B14F-4D97-AF65-F5344CB8AC3E}">
        <p14:creationId xmlns:p14="http://schemas.microsoft.com/office/powerpoint/2010/main" val="2342102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8"/>
          <p:cNvSpPr>
            <a:spLocks noGrp="1" noRot="1" noChangeAspect="1" noChangeArrowheads="1" noTextEdit="1"/>
          </p:cNvSpPr>
          <p:nvPr>
            <p:ph type="sldImg"/>
          </p:nvPr>
        </p:nvSpPr>
        <p:spPr>
          <a:ln/>
        </p:spPr>
      </p:sp>
      <p:sp>
        <p:nvSpPr>
          <p:cNvPr id="37891" name="Rectangle 1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
        <p:nvSpPr>
          <p:cNvPr id="3789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872" indent="-285720" eaLnBrk="0" hangingPunct="0">
              <a:defRPr>
                <a:solidFill>
                  <a:schemeClr val="tx1"/>
                </a:solidFill>
                <a:latin typeface="Arial" charset="0"/>
              </a:defRPr>
            </a:lvl2pPr>
            <a:lvl3pPr marL="1142881" indent="-228576" eaLnBrk="0" hangingPunct="0">
              <a:defRPr>
                <a:solidFill>
                  <a:schemeClr val="tx1"/>
                </a:solidFill>
                <a:latin typeface="Arial" charset="0"/>
              </a:defRPr>
            </a:lvl3pPr>
            <a:lvl4pPr marL="1600032" indent="-228576" eaLnBrk="0" hangingPunct="0">
              <a:defRPr>
                <a:solidFill>
                  <a:schemeClr val="tx1"/>
                </a:solidFill>
                <a:latin typeface="Arial" charset="0"/>
              </a:defRPr>
            </a:lvl4pPr>
            <a:lvl5pPr marL="2057184" indent="-228576" eaLnBrk="0" hangingPunct="0">
              <a:defRPr>
                <a:solidFill>
                  <a:schemeClr val="tx1"/>
                </a:solidFill>
                <a:latin typeface="Arial" charset="0"/>
              </a:defRPr>
            </a:lvl5pPr>
            <a:lvl6pPr marL="2514336" indent="-228576"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71488" indent="-228576"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428641" indent="-228576"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85792" indent="-228576"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it-IT" smtClean="0"/>
              <a:t>Java SE 7 Programming   9 - </a:t>
            </a:r>
            <a:fld id="{3FB15F6B-E6EB-4613-A49E-80DA5472EB09}" type="slidenum">
              <a:rPr lang="en-US" smtClean="0"/>
              <a:pPr eaLnBrk="1" hangingPunct="1"/>
              <a:t>4</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Rot="1" noChangeAspect="1" noChangeArrowheads="1" noTextEdit="1"/>
          </p:cNvSpPr>
          <p:nvPr>
            <p:ph type="sldImg"/>
          </p:nvPr>
        </p:nvSpPr>
        <p:spPr>
          <a:ln/>
        </p:spPr>
      </p:sp>
      <p:sp>
        <p:nvSpPr>
          <p:cNvPr id="49155" name="Rectangle 7"/>
          <p:cNvSpPr>
            <a:spLocks noGrp="1" noChangeArrowheads="1"/>
          </p:cNvSpPr>
          <p:nvPr>
            <p:ph type="body" idx="1"/>
          </p:nvPr>
        </p:nvSpPr>
        <p:spPr>
          <a:xfrm>
            <a:off x="537243" y="5694610"/>
            <a:ext cx="5830234" cy="345101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rPr>
              <a:t>Resource Exceptions</a:t>
            </a:r>
          </a:p>
          <a:p>
            <a:pPr lvl="1" eaLnBrk="1" hangingPunct="1"/>
            <a:r>
              <a:rPr lang="en-US" smtClean="0">
                <a:latin typeface="Arial" charset="0"/>
              </a:rPr>
              <a:t>If an exception occurs while creating the </a:t>
            </a:r>
            <a:r>
              <a:rPr lang="en-US" smtClean="0">
                <a:latin typeface="Courier New" pitchFamily="49" charset="0"/>
                <a:cs typeface="Courier New" pitchFamily="49" charset="0"/>
              </a:rPr>
              <a:t>AutoCloseable</a:t>
            </a:r>
            <a:r>
              <a:rPr lang="en-US" smtClean="0">
                <a:latin typeface="Arial" charset="0"/>
              </a:rPr>
              <a:t> resource, control will immediately jump to a </a:t>
            </a:r>
            <a:r>
              <a:rPr lang="en-US" smtClean="0">
                <a:latin typeface="Courier New" pitchFamily="49" charset="0"/>
                <a:cs typeface="Courier New" pitchFamily="49" charset="0"/>
              </a:rPr>
              <a:t>catch</a:t>
            </a:r>
            <a:r>
              <a:rPr lang="en-US" smtClean="0">
                <a:latin typeface="Arial" charset="0"/>
              </a:rPr>
              <a:t> block.</a:t>
            </a:r>
          </a:p>
          <a:p>
            <a:pPr lvl="1" eaLnBrk="1" hangingPunct="1"/>
            <a:r>
              <a:rPr lang="en-US" smtClean="0">
                <a:latin typeface="Arial" charset="0"/>
              </a:rPr>
              <a:t>If an exception occurs in the body of the </a:t>
            </a:r>
            <a:r>
              <a:rPr lang="en-US" smtClean="0">
                <a:latin typeface="Courier New" pitchFamily="49" charset="0"/>
                <a:cs typeface="Courier New" pitchFamily="49" charset="0"/>
              </a:rPr>
              <a:t>try</a:t>
            </a:r>
            <a:r>
              <a:rPr lang="en-US" smtClean="0">
                <a:latin typeface="Arial" charset="0"/>
              </a:rPr>
              <a:t> block, all resources will be closed </a:t>
            </a:r>
            <a:r>
              <a:rPr lang="en-US" i="1" smtClean="0">
                <a:latin typeface="Arial" charset="0"/>
              </a:rPr>
              <a:t>before</a:t>
            </a:r>
            <a:r>
              <a:rPr lang="en-US" smtClean="0">
                <a:latin typeface="Arial" charset="0"/>
              </a:rPr>
              <a:t> the </a:t>
            </a:r>
            <a:r>
              <a:rPr lang="en-US" smtClean="0">
                <a:latin typeface="Courier New" pitchFamily="49" charset="0"/>
                <a:cs typeface="Courier New" pitchFamily="49" charset="0"/>
              </a:rPr>
              <a:t>catch</a:t>
            </a:r>
            <a:r>
              <a:rPr lang="en-US" smtClean="0">
                <a:latin typeface="Arial" charset="0"/>
              </a:rPr>
              <a:t> block runs. If an exception is generated while closing the resources, it will be suppressed.</a:t>
            </a:r>
          </a:p>
          <a:p>
            <a:pPr lvl="1" eaLnBrk="1" hangingPunct="1"/>
            <a:r>
              <a:rPr lang="en-US" smtClean="0">
                <a:latin typeface="Arial" charset="0"/>
              </a:rPr>
              <a:t>If the </a:t>
            </a:r>
            <a:r>
              <a:rPr lang="en-US" smtClean="0">
                <a:latin typeface="Courier New" pitchFamily="49" charset="0"/>
                <a:cs typeface="Courier New" pitchFamily="49" charset="0"/>
              </a:rPr>
              <a:t>try</a:t>
            </a:r>
            <a:r>
              <a:rPr lang="en-US" smtClean="0">
                <a:latin typeface="Arial" charset="0"/>
              </a:rPr>
              <a:t> block executes with no exceptions, but an exception is generated during the closing of a resource, control will jump to a </a:t>
            </a:r>
            <a:r>
              <a:rPr lang="en-US" smtClean="0">
                <a:latin typeface="Courier New" pitchFamily="49" charset="0"/>
                <a:cs typeface="Courier New" pitchFamily="49" charset="0"/>
              </a:rPr>
              <a:t>catch</a:t>
            </a:r>
            <a:r>
              <a:rPr lang="en-US" smtClean="0">
                <a:latin typeface="Arial" charset="0"/>
              </a:rPr>
              <a:t> block.</a:t>
            </a:r>
          </a:p>
          <a:p>
            <a:pPr lvl="1" eaLnBrk="1" hangingPunct="1"/>
            <a:endParaRPr lang="en-US" smtClean="0">
              <a:latin typeface="Arial" charset="0"/>
            </a:endParaRPr>
          </a:p>
        </p:txBody>
      </p:sp>
      <p:sp>
        <p:nvSpPr>
          <p:cNvPr id="49156"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872" indent="-285720" eaLnBrk="0" hangingPunct="0">
              <a:defRPr>
                <a:solidFill>
                  <a:schemeClr val="tx1"/>
                </a:solidFill>
                <a:latin typeface="Arial" charset="0"/>
              </a:defRPr>
            </a:lvl2pPr>
            <a:lvl3pPr marL="1142881" indent="-228576" eaLnBrk="0" hangingPunct="0">
              <a:defRPr>
                <a:solidFill>
                  <a:schemeClr val="tx1"/>
                </a:solidFill>
                <a:latin typeface="Arial" charset="0"/>
              </a:defRPr>
            </a:lvl3pPr>
            <a:lvl4pPr marL="1600032" indent="-228576" eaLnBrk="0" hangingPunct="0">
              <a:defRPr>
                <a:solidFill>
                  <a:schemeClr val="tx1"/>
                </a:solidFill>
                <a:latin typeface="Arial" charset="0"/>
              </a:defRPr>
            </a:lvl4pPr>
            <a:lvl5pPr marL="2057184" indent="-228576" eaLnBrk="0" hangingPunct="0">
              <a:defRPr>
                <a:solidFill>
                  <a:schemeClr val="tx1"/>
                </a:solidFill>
                <a:latin typeface="Arial" charset="0"/>
              </a:defRPr>
            </a:lvl5pPr>
            <a:lvl6pPr marL="2514336" indent="-228576"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71488" indent="-228576"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428641" indent="-228576"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85792" indent="-228576"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it-IT" smtClean="0"/>
              <a:t>Java SE 7 Programming   9 - </a:t>
            </a:r>
            <a:fld id="{DEB01F8D-658B-4BD3-91C4-25DB9086ADDE}" type="slidenum">
              <a:rPr lang="en-US" smtClean="0"/>
              <a:pPr eaLnBrk="1" hangingPunct="1"/>
              <a:t>30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Rot="1" noChangeAspect="1" noChangeArrowheads="1" noTextEdit="1"/>
          </p:cNvSpPr>
          <p:nvPr>
            <p:ph type="sldImg"/>
          </p:nvPr>
        </p:nvSpPr>
        <p:spPr>
          <a:ln/>
        </p:spPr>
      </p:sp>
      <p:sp>
        <p:nvSpPr>
          <p:cNvPr id="50179" name="Rectangle 7"/>
          <p:cNvSpPr>
            <a:spLocks noGrp="1" noChangeArrowheads="1"/>
          </p:cNvSpPr>
          <p:nvPr>
            <p:ph type="body" idx="1"/>
          </p:nvPr>
        </p:nvSpPr>
        <p:spPr>
          <a:xfrm>
            <a:off x="537243" y="5694610"/>
            <a:ext cx="5830234" cy="345101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rPr>
              <a:t>AutoCloseable vs. Closeable</a:t>
            </a:r>
          </a:p>
          <a:p>
            <a:pPr lvl="1" eaLnBrk="1" hangingPunct="1"/>
            <a:r>
              <a:rPr lang="en-US" smtClean="0">
                <a:latin typeface="Arial" charset="0"/>
              </a:rPr>
              <a:t>The Java API documentation has the following to say about </a:t>
            </a:r>
            <a:r>
              <a:rPr lang="en-US" smtClean="0">
                <a:latin typeface="Courier New" pitchFamily="49" charset="0"/>
                <a:cs typeface="Courier New" pitchFamily="49" charset="0"/>
              </a:rPr>
              <a:t>AutoCloseable</a:t>
            </a:r>
            <a:r>
              <a:rPr lang="en-US" smtClean="0">
                <a:latin typeface="Arial" charset="0"/>
              </a:rPr>
              <a:t>: "Note that unlike the close method of </a:t>
            </a:r>
            <a:r>
              <a:rPr lang="en-US" smtClean="0">
                <a:latin typeface="Courier New" pitchFamily="49" charset="0"/>
                <a:cs typeface="Courier New" pitchFamily="49" charset="0"/>
              </a:rPr>
              <a:t>Closeable</a:t>
            </a:r>
            <a:r>
              <a:rPr lang="en-US" smtClean="0">
                <a:latin typeface="Arial" charset="0"/>
              </a:rPr>
              <a:t>, this close method is </a:t>
            </a:r>
            <a:r>
              <a:rPr lang="en-US" i="1" smtClean="0">
                <a:latin typeface="Arial" charset="0"/>
              </a:rPr>
              <a:t>not</a:t>
            </a:r>
            <a:r>
              <a:rPr lang="en-US" smtClean="0">
                <a:latin typeface="Arial" charset="0"/>
              </a:rPr>
              <a:t> required to be idempotent. In other words, calling this close method more than once may have some visible side effect, unlike </a:t>
            </a:r>
            <a:r>
              <a:rPr lang="en-US" smtClean="0">
                <a:latin typeface="Courier New" pitchFamily="49" charset="0"/>
                <a:cs typeface="Courier New" pitchFamily="49" charset="0"/>
              </a:rPr>
              <a:t>Closeable.close</a:t>
            </a:r>
            <a:r>
              <a:rPr lang="en-US" smtClean="0">
                <a:latin typeface="Arial" charset="0"/>
              </a:rPr>
              <a:t>, which is required to have no effect if called more than once. However, implementers of this interface are strongly encouraged to make their close methods idempotent."</a:t>
            </a:r>
          </a:p>
          <a:p>
            <a:pPr lvl="1" eaLnBrk="1" hangingPunct="1"/>
            <a:endParaRPr lang="en-US" smtClean="0">
              <a:latin typeface="Arial" charset="0"/>
            </a:endParaRPr>
          </a:p>
        </p:txBody>
      </p:sp>
      <p:sp>
        <p:nvSpPr>
          <p:cNvPr id="5018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872" indent="-285720" eaLnBrk="0" hangingPunct="0">
              <a:defRPr>
                <a:solidFill>
                  <a:schemeClr val="tx1"/>
                </a:solidFill>
                <a:latin typeface="Arial" charset="0"/>
              </a:defRPr>
            </a:lvl2pPr>
            <a:lvl3pPr marL="1142881" indent="-228576" eaLnBrk="0" hangingPunct="0">
              <a:defRPr>
                <a:solidFill>
                  <a:schemeClr val="tx1"/>
                </a:solidFill>
                <a:latin typeface="Arial" charset="0"/>
              </a:defRPr>
            </a:lvl3pPr>
            <a:lvl4pPr marL="1600032" indent="-228576" eaLnBrk="0" hangingPunct="0">
              <a:defRPr>
                <a:solidFill>
                  <a:schemeClr val="tx1"/>
                </a:solidFill>
                <a:latin typeface="Arial" charset="0"/>
              </a:defRPr>
            </a:lvl4pPr>
            <a:lvl5pPr marL="2057184" indent="-228576" eaLnBrk="0" hangingPunct="0">
              <a:defRPr>
                <a:solidFill>
                  <a:schemeClr val="tx1"/>
                </a:solidFill>
                <a:latin typeface="Arial" charset="0"/>
              </a:defRPr>
            </a:lvl5pPr>
            <a:lvl6pPr marL="2514336" indent="-228576"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71488" indent="-228576"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428641" indent="-228576"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85792" indent="-228576"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it-IT" smtClean="0"/>
              <a:t>Java SE 7 Programming   9 - </a:t>
            </a:r>
            <a:fld id="{5C5A04E9-1F79-4DDB-BAD7-3ED4D635F8EC}" type="slidenum">
              <a:rPr lang="en-US" smtClean="0"/>
              <a:pPr eaLnBrk="1" hangingPunct="1"/>
              <a:t>31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Rot="1" noChangeAspect="1" noChangeArrowheads="1" noTextEdit="1"/>
          </p:cNvSpPr>
          <p:nvPr>
            <p:ph type="sldImg"/>
          </p:nvPr>
        </p:nvSpPr>
        <p:spPr>
          <a:ln/>
        </p:spPr>
      </p:sp>
      <p:sp>
        <p:nvSpPr>
          <p:cNvPr id="51203" name="Rectangle 7"/>
          <p:cNvSpPr>
            <a:spLocks noGrp="1" noChangeArrowheads="1"/>
          </p:cNvSpPr>
          <p:nvPr>
            <p:ph type="body" idx="1"/>
          </p:nvPr>
        </p:nvSpPr>
        <p:spPr>
          <a:xfrm>
            <a:off x="537243" y="5694610"/>
            <a:ext cx="5830234" cy="345101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rPr>
              <a:t>The Benefits of </a:t>
            </a:r>
            <a:r>
              <a:rPr lang="en-US" smtClean="0">
                <a:latin typeface="Arial" charset="0"/>
                <a:cs typeface="Arial" charset="0"/>
              </a:rPr>
              <a:t>multi-</a:t>
            </a:r>
            <a:r>
              <a:rPr lang="en-US" smtClean="0">
                <a:latin typeface="Courier New" pitchFamily="49" charset="0"/>
                <a:cs typeface="Courier New" pitchFamily="49" charset="0"/>
              </a:rPr>
              <a:t>catch</a:t>
            </a:r>
          </a:p>
          <a:p>
            <a:pPr lvl="1" eaLnBrk="1" hangingPunct="1"/>
            <a:r>
              <a:rPr lang="en-US" smtClean="0">
                <a:latin typeface="Arial" charset="0"/>
              </a:rPr>
              <a:t>Sometimes you want to perform the same action regardless of the exception being generated. The new </a:t>
            </a:r>
            <a:r>
              <a:rPr lang="en-US" smtClean="0">
                <a:latin typeface="Arial" charset="0"/>
                <a:cs typeface="Arial" charset="0"/>
              </a:rPr>
              <a:t>multi-</a:t>
            </a:r>
            <a:r>
              <a:rPr lang="en-US" smtClean="0">
                <a:latin typeface="Courier New" pitchFamily="49" charset="0"/>
                <a:cs typeface="Courier New" pitchFamily="49" charset="0"/>
              </a:rPr>
              <a:t>catch</a:t>
            </a:r>
            <a:r>
              <a:rPr lang="en-US" smtClean="0">
                <a:latin typeface="Arial" charset="0"/>
              </a:rPr>
              <a:t> clause reduces the amount of code you must write, by eliminating the need for multiple </a:t>
            </a:r>
            <a:r>
              <a:rPr lang="en-US" smtClean="0">
                <a:latin typeface="Courier New" pitchFamily="49" charset="0"/>
                <a:cs typeface="Courier New" pitchFamily="49" charset="0"/>
              </a:rPr>
              <a:t>catch</a:t>
            </a:r>
            <a:r>
              <a:rPr lang="en-US" smtClean="0">
                <a:latin typeface="Arial" charset="0"/>
              </a:rPr>
              <a:t> clauses with the same behaviors.</a:t>
            </a:r>
          </a:p>
          <a:p>
            <a:pPr lvl="1" eaLnBrk="1" hangingPunct="1"/>
            <a:r>
              <a:rPr lang="en-US" smtClean="0">
                <a:latin typeface="Arial" charset="0"/>
              </a:rPr>
              <a:t>Another benefit of the </a:t>
            </a:r>
            <a:r>
              <a:rPr lang="en-US" smtClean="0">
                <a:latin typeface="Arial" charset="0"/>
                <a:cs typeface="Arial" charset="0"/>
              </a:rPr>
              <a:t>multi-</a:t>
            </a:r>
            <a:r>
              <a:rPr lang="en-US" smtClean="0">
                <a:latin typeface="Courier New" pitchFamily="49" charset="0"/>
                <a:cs typeface="Courier New" pitchFamily="49" charset="0"/>
              </a:rPr>
              <a:t>catch</a:t>
            </a:r>
            <a:r>
              <a:rPr lang="en-US" smtClean="0">
                <a:latin typeface="Arial" charset="0"/>
              </a:rPr>
              <a:t> clause is that it makes it less likely that you will attempt to catch a generic exception. Catching </a:t>
            </a:r>
            <a:r>
              <a:rPr lang="en-US" smtClean="0">
                <a:latin typeface="Courier New" pitchFamily="49" charset="0"/>
                <a:cs typeface="Courier New" pitchFamily="49" charset="0"/>
              </a:rPr>
              <a:t>Exception</a:t>
            </a:r>
            <a:r>
              <a:rPr lang="en-US" smtClean="0">
                <a:latin typeface="Arial" charset="0"/>
              </a:rPr>
              <a:t> prevents you from noticing other types of exceptions that might be generated by code that you add later to a </a:t>
            </a:r>
            <a:r>
              <a:rPr lang="en-US" smtClean="0">
                <a:latin typeface="Courier New" pitchFamily="49" charset="0"/>
                <a:cs typeface="Courier New" pitchFamily="49" charset="0"/>
              </a:rPr>
              <a:t>try</a:t>
            </a:r>
            <a:r>
              <a:rPr lang="en-US" smtClean="0">
                <a:latin typeface="Arial" charset="0"/>
              </a:rPr>
              <a:t> block.</a:t>
            </a:r>
          </a:p>
          <a:p>
            <a:pPr lvl="1" eaLnBrk="1" hangingPunct="1"/>
            <a:r>
              <a:rPr lang="en-US" smtClean="0">
                <a:latin typeface="Arial" charset="0"/>
              </a:rPr>
              <a:t>The type alternatives that are separated with vertical bars cannot have an inheritance relationship. You may not list both a </a:t>
            </a:r>
            <a:r>
              <a:rPr lang="en-US" smtClean="0">
                <a:latin typeface="Courier New" pitchFamily="49" charset="0"/>
                <a:cs typeface="Courier New" pitchFamily="49" charset="0"/>
              </a:rPr>
              <a:t>FileNotFoundException</a:t>
            </a:r>
            <a:r>
              <a:rPr lang="en-US" smtClean="0">
                <a:latin typeface="Arial" charset="0"/>
              </a:rPr>
              <a:t> and an </a:t>
            </a:r>
            <a:r>
              <a:rPr lang="en-US" smtClean="0">
                <a:latin typeface="Courier New" pitchFamily="49" charset="0"/>
                <a:cs typeface="Courier New" pitchFamily="49" charset="0"/>
              </a:rPr>
              <a:t>IOException</a:t>
            </a:r>
            <a:r>
              <a:rPr lang="en-US" smtClean="0">
                <a:latin typeface="Arial" charset="0"/>
              </a:rPr>
              <a:t> in a </a:t>
            </a:r>
            <a:r>
              <a:rPr lang="en-US" smtClean="0">
                <a:latin typeface="Arial" charset="0"/>
                <a:cs typeface="Arial" charset="0"/>
              </a:rPr>
              <a:t>multi-</a:t>
            </a:r>
            <a:r>
              <a:rPr lang="en-US" smtClean="0">
                <a:latin typeface="Courier New" pitchFamily="49" charset="0"/>
                <a:cs typeface="Courier New" pitchFamily="49" charset="0"/>
              </a:rPr>
              <a:t>catch</a:t>
            </a:r>
            <a:r>
              <a:rPr lang="en-US" smtClean="0">
                <a:latin typeface="Arial" charset="0"/>
              </a:rPr>
              <a:t> clause.</a:t>
            </a:r>
          </a:p>
          <a:p>
            <a:pPr lvl="1" eaLnBrk="1" hangingPunct="1"/>
            <a:r>
              <a:rPr lang="en-US" smtClean="0">
                <a:latin typeface="Arial" charset="0"/>
              </a:rPr>
              <a:t>File I/O and object serialization are covered in the lesson titled “Java I/O Fundamentals.”</a:t>
            </a:r>
          </a:p>
        </p:txBody>
      </p:sp>
      <p:sp>
        <p:nvSpPr>
          <p:cNvPr id="5120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872" indent="-285720" eaLnBrk="0" hangingPunct="0">
              <a:defRPr>
                <a:solidFill>
                  <a:schemeClr val="tx1"/>
                </a:solidFill>
                <a:latin typeface="Arial" charset="0"/>
              </a:defRPr>
            </a:lvl2pPr>
            <a:lvl3pPr marL="1142881" indent="-228576" eaLnBrk="0" hangingPunct="0">
              <a:defRPr>
                <a:solidFill>
                  <a:schemeClr val="tx1"/>
                </a:solidFill>
                <a:latin typeface="Arial" charset="0"/>
              </a:defRPr>
            </a:lvl3pPr>
            <a:lvl4pPr marL="1600032" indent="-228576" eaLnBrk="0" hangingPunct="0">
              <a:defRPr>
                <a:solidFill>
                  <a:schemeClr val="tx1"/>
                </a:solidFill>
                <a:latin typeface="Arial" charset="0"/>
              </a:defRPr>
            </a:lvl4pPr>
            <a:lvl5pPr marL="2057184" indent="-228576" eaLnBrk="0" hangingPunct="0">
              <a:defRPr>
                <a:solidFill>
                  <a:schemeClr val="tx1"/>
                </a:solidFill>
                <a:latin typeface="Arial" charset="0"/>
              </a:defRPr>
            </a:lvl5pPr>
            <a:lvl6pPr marL="2514336" indent="-228576"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71488" indent="-228576"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428641" indent="-228576"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85792" indent="-228576"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it-IT" smtClean="0"/>
              <a:t>Java SE 7 Programming   9 - </a:t>
            </a:r>
            <a:fld id="{E185E1E0-DAA9-493F-AF11-A597FC8E3E7E}" type="slidenum">
              <a:rPr lang="en-US" smtClean="0"/>
              <a:pPr eaLnBrk="1" hangingPunct="1"/>
              <a:t>32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Rot="1" noChangeAspect="1" noChangeArrowheads="1" noTextEdit="1"/>
          </p:cNvSpPr>
          <p:nvPr>
            <p:ph type="sldImg"/>
          </p:nvPr>
        </p:nvSpPr>
        <p:spPr>
          <a:ln/>
        </p:spPr>
      </p:sp>
      <p:sp>
        <p:nvSpPr>
          <p:cNvPr id="52227" name="Rectangle 7"/>
          <p:cNvSpPr>
            <a:spLocks noGrp="1" noChangeArrowheads="1"/>
          </p:cNvSpPr>
          <p:nvPr>
            <p:ph type="body" idx="1"/>
          </p:nvPr>
        </p:nvSpPr>
        <p:spPr>
          <a:xfrm>
            <a:off x="537243" y="5694610"/>
            <a:ext cx="5830234" cy="345101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Using the </a:t>
            </a:r>
            <a:r>
              <a:rPr lang="en-US" smtClean="0">
                <a:latin typeface="Courier New" pitchFamily="49" charset="0"/>
                <a:cs typeface="Courier New" pitchFamily="49" charset="0"/>
              </a:rPr>
              <a:t>throws</a:t>
            </a:r>
            <a:r>
              <a:rPr lang="en-US" smtClean="0">
                <a:latin typeface="Arial" charset="0"/>
              </a:rPr>
              <a:t> clause, a method may declare that it throws one or more exceptions during execution. If an exception is generated while executing the method, the method will stop executing and the exception will be thrown to the caller. Overridden methods may declare the same exceptions, fewer exceptions, or more specific exceptions, but not additional or more generic exceptions. A method may declare multiple exceptions with a comma-separated list.</a:t>
            </a:r>
            <a:endParaRPr lang="en-US" smtClean="0">
              <a:latin typeface="Courier New" pitchFamily="49" charset="0"/>
              <a:cs typeface="Courier New" pitchFamily="49" charset="0"/>
            </a:endParaRPr>
          </a:p>
          <a:p>
            <a:pPr lvl="1" eaLnBrk="1" hangingPunct="1"/>
            <a:r>
              <a:rPr lang="en-US" smtClean="0">
                <a:latin typeface="Courier New" pitchFamily="49" charset="0"/>
                <a:cs typeface="Courier New" pitchFamily="49" charset="0"/>
              </a:rPr>
              <a:t>public static int readByteFromFile() throws FileNotFoundException, IOException {</a:t>
            </a:r>
          </a:p>
          <a:p>
            <a:pPr lvl="1" eaLnBrk="1" hangingPunct="1"/>
            <a:r>
              <a:rPr lang="en-US" smtClean="0">
                <a:latin typeface="Courier New" pitchFamily="49" charset="0"/>
                <a:cs typeface="Courier New" pitchFamily="49" charset="0"/>
              </a:rPr>
              <a:t>    try (InputStream in = new FileInputStream("a.txt")) {</a:t>
            </a:r>
          </a:p>
          <a:p>
            <a:pPr lvl="1" eaLnBrk="1" hangingPunct="1"/>
            <a:r>
              <a:rPr lang="en-US" smtClean="0">
                <a:latin typeface="Courier New" pitchFamily="49" charset="0"/>
                <a:cs typeface="Courier New" pitchFamily="49" charset="0"/>
              </a:rPr>
              <a:t>        System.out.println("File open");</a:t>
            </a:r>
          </a:p>
          <a:p>
            <a:pPr lvl="1" eaLnBrk="1" hangingPunct="1"/>
            <a:r>
              <a:rPr lang="en-US" smtClean="0">
                <a:latin typeface="Courier New" pitchFamily="49" charset="0"/>
                <a:cs typeface="Courier New" pitchFamily="49" charset="0"/>
              </a:rPr>
              <a:t>        return in.read();</a:t>
            </a:r>
          </a:p>
          <a:p>
            <a:pPr lvl="1" eaLnBrk="1" hangingPunct="1"/>
            <a:r>
              <a:rPr lang="en-US" smtClean="0">
                <a:latin typeface="Courier New" pitchFamily="49" charset="0"/>
                <a:cs typeface="Courier New" pitchFamily="49" charset="0"/>
              </a:rPr>
              <a:t>    }</a:t>
            </a:r>
          </a:p>
          <a:p>
            <a:pPr lvl="1" eaLnBrk="1" hangingPunct="1"/>
            <a:r>
              <a:rPr lang="en-US" smtClean="0">
                <a:latin typeface="Courier New" pitchFamily="49" charset="0"/>
                <a:cs typeface="Courier New" pitchFamily="49" charset="0"/>
              </a:rPr>
              <a:t>}</a:t>
            </a:r>
            <a:endParaRPr lang="en-US" smtClean="0">
              <a:latin typeface="Arial" charset="0"/>
              <a:cs typeface="Arial" charset="0"/>
            </a:endParaRPr>
          </a:p>
          <a:p>
            <a:pPr lvl="1" eaLnBrk="1" hangingPunct="1"/>
            <a:r>
              <a:rPr lang="en-US" smtClean="0">
                <a:latin typeface="Arial" charset="0"/>
                <a:cs typeface="Arial" charset="0"/>
              </a:rPr>
              <a:t>Technically you do not need to declare </a:t>
            </a:r>
            <a:r>
              <a:rPr lang="en-US" smtClean="0">
                <a:latin typeface="Courier New" pitchFamily="49" charset="0"/>
                <a:cs typeface="Courier New" pitchFamily="49" charset="0"/>
              </a:rPr>
              <a:t>FileNotFoundException</a:t>
            </a:r>
            <a:r>
              <a:rPr lang="en-US" smtClean="0">
                <a:latin typeface="Arial" charset="0"/>
                <a:cs typeface="Arial" charset="0"/>
              </a:rPr>
              <a:t>, because it is a subclass of </a:t>
            </a:r>
            <a:r>
              <a:rPr lang="en-US" smtClean="0">
                <a:latin typeface="Courier New" pitchFamily="49" charset="0"/>
                <a:cs typeface="Courier New" pitchFamily="49" charset="0"/>
              </a:rPr>
              <a:t>IOException</a:t>
            </a:r>
            <a:r>
              <a:rPr lang="en-US" smtClean="0">
                <a:latin typeface="Arial" charset="0"/>
                <a:cs typeface="Arial" charset="0"/>
              </a:rPr>
              <a:t>, but it is a good practice to do so.</a:t>
            </a:r>
          </a:p>
        </p:txBody>
      </p:sp>
      <p:sp>
        <p:nvSpPr>
          <p:cNvPr id="5222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872" indent="-285720" eaLnBrk="0" hangingPunct="0">
              <a:defRPr>
                <a:solidFill>
                  <a:schemeClr val="tx1"/>
                </a:solidFill>
                <a:latin typeface="Arial" charset="0"/>
              </a:defRPr>
            </a:lvl2pPr>
            <a:lvl3pPr marL="1142881" indent="-228576" eaLnBrk="0" hangingPunct="0">
              <a:defRPr>
                <a:solidFill>
                  <a:schemeClr val="tx1"/>
                </a:solidFill>
                <a:latin typeface="Arial" charset="0"/>
              </a:defRPr>
            </a:lvl3pPr>
            <a:lvl4pPr marL="1600032" indent="-228576" eaLnBrk="0" hangingPunct="0">
              <a:defRPr>
                <a:solidFill>
                  <a:schemeClr val="tx1"/>
                </a:solidFill>
                <a:latin typeface="Arial" charset="0"/>
              </a:defRPr>
            </a:lvl4pPr>
            <a:lvl5pPr marL="2057184" indent="-228576" eaLnBrk="0" hangingPunct="0">
              <a:defRPr>
                <a:solidFill>
                  <a:schemeClr val="tx1"/>
                </a:solidFill>
                <a:latin typeface="Arial" charset="0"/>
              </a:defRPr>
            </a:lvl5pPr>
            <a:lvl6pPr marL="2514336" indent="-228576"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71488" indent="-228576"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428641" indent="-228576"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85792" indent="-228576"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it-IT" smtClean="0"/>
              <a:t>Java SE 7 Programming   9 - </a:t>
            </a:r>
            <a:fld id="{3CDAB1E8-C39F-4C1C-BA28-623DC5FDD3C9}" type="slidenum">
              <a:rPr lang="en-US" smtClean="0"/>
              <a:pPr eaLnBrk="1" hangingPunct="1"/>
              <a:t>33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Rot="1" noChangeAspect="1" noChangeArrowheads="1" noTextEdit="1"/>
          </p:cNvSpPr>
          <p:nvPr>
            <p:ph type="sldImg"/>
          </p:nvPr>
        </p:nvSpPr>
        <p:spPr>
          <a:ln/>
        </p:spPr>
      </p:sp>
      <p:sp>
        <p:nvSpPr>
          <p:cNvPr id="53251" name="Rectangle 7"/>
          <p:cNvSpPr>
            <a:spLocks noGrp="1" noChangeArrowheads="1"/>
          </p:cNvSpPr>
          <p:nvPr>
            <p:ph type="body" idx="1"/>
          </p:nvPr>
        </p:nvSpPr>
        <p:spPr>
          <a:xfrm>
            <a:off x="537243" y="5694610"/>
            <a:ext cx="5830234" cy="345101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rPr>
              <a:t>Handling Exceptions</a:t>
            </a:r>
          </a:p>
          <a:p>
            <a:pPr lvl="1" eaLnBrk="1" hangingPunct="1"/>
            <a:r>
              <a:rPr lang="en-US" smtClean="0">
                <a:latin typeface="Arial" charset="0"/>
              </a:rPr>
              <a:t>Your application should always handle its exceptions. Adding a </a:t>
            </a:r>
            <a:r>
              <a:rPr lang="en-US" smtClean="0">
                <a:latin typeface="Courier New" pitchFamily="49" charset="0"/>
                <a:cs typeface="Courier New" pitchFamily="49" charset="0"/>
              </a:rPr>
              <a:t>throws</a:t>
            </a:r>
            <a:r>
              <a:rPr lang="en-US" smtClean="0">
                <a:latin typeface="Arial" charset="0"/>
              </a:rPr>
              <a:t> clause to a method just delays the handling of the exception. In fact, an exception can be thrown repeatedly up the call stack. A standard Java SE application must handle any exceptions before they are thrown out of the </a:t>
            </a:r>
            <a:r>
              <a:rPr lang="en-US" smtClean="0">
                <a:latin typeface="Courier New" pitchFamily="49" charset="0"/>
                <a:cs typeface="Courier New" pitchFamily="49" charset="0"/>
              </a:rPr>
              <a:t>main</a:t>
            </a:r>
            <a:r>
              <a:rPr lang="en-US" smtClean="0">
                <a:latin typeface="Arial" charset="0"/>
              </a:rPr>
              <a:t> method; otherwise, you risk having your program terminate abnormally. It is possible to declare that </a:t>
            </a:r>
            <a:r>
              <a:rPr lang="en-US" smtClean="0">
                <a:latin typeface="Courier New" pitchFamily="49" charset="0"/>
                <a:cs typeface="Courier New" pitchFamily="49" charset="0"/>
              </a:rPr>
              <a:t>main</a:t>
            </a:r>
            <a:r>
              <a:rPr lang="en-US" smtClean="0">
                <a:latin typeface="Arial" charset="0"/>
              </a:rPr>
              <a:t> throws an exception, but unless you are designing programs to terminate in a nongraceful fashion, you should avoid doing so.</a:t>
            </a:r>
          </a:p>
        </p:txBody>
      </p:sp>
      <p:sp>
        <p:nvSpPr>
          <p:cNvPr id="5325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872" indent="-285720" eaLnBrk="0" hangingPunct="0">
              <a:defRPr>
                <a:solidFill>
                  <a:schemeClr val="tx1"/>
                </a:solidFill>
                <a:latin typeface="Arial" charset="0"/>
              </a:defRPr>
            </a:lvl2pPr>
            <a:lvl3pPr marL="1142881" indent="-228576" eaLnBrk="0" hangingPunct="0">
              <a:defRPr>
                <a:solidFill>
                  <a:schemeClr val="tx1"/>
                </a:solidFill>
                <a:latin typeface="Arial" charset="0"/>
              </a:defRPr>
            </a:lvl3pPr>
            <a:lvl4pPr marL="1600032" indent="-228576" eaLnBrk="0" hangingPunct="0">
              <a:defRPr>
                <a:solidFill>
                  <a:schemeClr val="tx1"/>
                </a:solidFill>
                <a:latin typeface="Arial" charset="0"/>
              </a:defRPr>
            </a:lvl4pPr>
            <a:lvl5pPr marL="2057184" indent="-228576" eaLnBrk="0" hangingPunct="0">
              <a:defRPr>
                <a:solidFill>
                  <a:schemeClr val="tx1"/>
                </a:solidFill>
                <a:latin typeface="Arial" charset="0"/>
              </a:defRPr>
            </a:lvl5pPr>
            <a:lvl6pPr marL="2514336" indent="-228576"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71488" indent="-228576"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428641" indent="-228576"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85792" indent="-228576"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it-IT" smtClean="0"/>
              <a:t>Java SE 7 Programming   9 - </a:t>
            </a:r>
            <a:fld id="{EA1F1E4D-53F4-4DFD-AC69-389E165881AB}" type="slidenum">
              <a:rPr lang="en-US" smtClean="0"/>
              <a:pPr eaLnBrk="1" hangingPunct="1"/>
              <a:t>34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rPr>
              <a:t>Precise Rethrow</a:t>
            </a:r>
          </a:p>
          <a:p>
            <a:pPr lvl="1" eaLnBrk="1" hangingPunct="1"/>
            <a:r>
              <a:rPr lang="en-US" smtClean="0">
                <a:latin typeface="Arial" charset="0"/>
              </a:rPr>
              <a:t>Java SE 7 supports rethrowing the precise exception type. The following example would not compile with Java SE 6 because the </a:t>
            </a:r>
            <a:r>
              <a:rPr lang="en-US" smtClean="0">
                <a:latin typeface="Courier New" pitchFamily="49" charset="0"/>
                <a:cs typeface="Courier New" pitchFamily="49" charset="0"/>
              </a:rPr>
              <a:t>catch</a:t>
            </a:r>
            <a:r>
              <a:rPr lang="en-US" smtClean="0">
                <a:latin typeface="Arial" charset="0"/>
              </a:rPr>
              <a:t> clause receives an </a:t>
            </a:r>
            <a:r>
              <a:rPr lang="en-US" smtClean="0">
                <a:latin typeface="Courier New" pitchFamily="49" charset="0"/>
                <a:cs typeface="Courier New" pitchFamily="49" charset="0"/>
              </a:rPr>
              <a:t>Exception</a:t>
            </a:r>
            <a:r>
              <a:rPr lang="en-US" smtClean="0">
                <a:latin typeface="Arial" charset="0"/>
              </a:rPr>
              <a:t>, but the method throws an </a:t>
            </a:r>
            <a:r>
              <a:rPr lang="en-US" smtClean="0">
                <a:latin typeface="Courier New" pitchFamily="49" charset="0"/>
                <a:cs typeface="Courier New" pitchFamily="49" charset="0"/>
              </a:rPr>
              <a:t>IOException</a:t>
            </a:r>
            <a:r>
              <a:rPr lang="en-US" smtClean="0">
                <a:latin typeface="Arial" charset="0"/>
              </a:rPr>
              <a:t>. For more about the new precise rethrow feature, see </a:t>
            </a:r>
            <a:r>
              <a:rPr lang="en-US" smtClean="0">
                <a:latin typeface="Arial" charset="0"/>
                <a:cs typeface="Arial" charset="0"/>
              </a:rPr>
              <a:t>http://download.oracle.com/javase/7/docs/technotes/guides/language/catch-multiple.html#rethrow</a:t>
            </a:r>
            <a:r>
              <a:rPr lang="en-US" smtClean="0">
                <a:latin typeface="Arial" charset="0"/>
              </a:rPr>
              <a:t>.</a:t>
            </a:r>
          </a:p>
          <a:p>
            <a:pPr lvl="1" eaLnBrk="1" hangingPunct="1"/>
            <a:endParaRPr lang="en-US" smtClean="0">
              <a:latin typeface="Arial" charset="0"/>
            </a:endParaRPr>
          </a:p>
          <a:p>
            <a:pPr lvl="4" eaLnBrk="1" hangingPunct="1"/>
            <a:r>
              <a:rPr lang="en-US" smtClean="0">
                <a:cs typeface="Courier New" pitchFamily="49" charset="0"/>
              </a:rPr>
              <a:t>public static int readByteFromFile() throws IOException {</a:t>
            </a:r>
          </a:p>
          <a:p>
            <a:pPr lvl="4" eaLnBrk="1" hangingPunct="1"/>
            <a:r>
              <a:rPr lang="en-US" smtClean="0">
                <a:cs typeface="Courier New" pitchFamily="49" charset="0"/>
              </a:rPr>
              <a:t>    try {</a:t>
            </a:r>
          </a:p>
          <a:p>
            <a:pPr lvl="4" eaLnBrk="1" hangingPunct="1"/>
            <a:r>
              <a:rPr lang="en-US" smtClean="0">
                <a:cs typeface="Courier New" pitchFamily="49" charset="0"/>
              </a:rPr>
              <a:t>        InputStream in = new FileInputStream("a.txt");</a:t>
            </a:r>
          </a:p>
          <a:p>
            <a:pPr lvl="4" eaLnBrk="1" hangingPunct="1"/>
            <a:r>
              <a:rPr lang="en-US" smtClean="0">
                <a:cs typeface="Courier New" pitchFamily="49" charset="0"/>
              </a:rPr>
              <a:t>        System.out.println("File open");</a:t>
            </a:r>
          </a:p>
          <a:p>
            <a:pPr lvl="4" eaLnBrk="1" hangingPunct="1"/>
            <a:r>
              <a:rPr lang="en-US" smtClean="0">
                <a:cs typeface="Courier New" pitchFamily="49" charset="0"/>
              </a:rPr>
              <a:t>        return in.read();</a:t>
            </a:r>
          </a:p>
          <a:p>
            <a:pPr lvl="4" eaLnBrk="1" hangingPunct="1"/>
            <a:r>
              <a:rPr lang="en-US" smtClean="0">
                <a:cs typeface="Courier New" pitchFamily="49" charset="0"/>
              </a:rPr>
              <a:t>    } catch (Exception e) {</a:t>
            </a:r>
          </a:p>
          <a:p>
            <a:pPr lvl="4" eaLnBrk="1" hangingPunct="1"/>
            <a:r>
              <a:rPr lang="en-US" smtClean="0">
                <a:cs typeface="Courier New" pitchFamily="49" charset="0"/>
              </a:rPr>
              <a:t>        e.printStackTrace();</a:t>
            </a:r>
          </a:p>
          <a:p>
            <a:pPr lvl="4" eaLnBrk="1" hangingPunct="1"/>
            <a:r>
              <a:rPr lang="en-US" smtClean="0">
                <a:cs typeface="Courier New" pitchFamily="49" charset="0"/>
              </a:rPr>
              <a:t>        throw e;</a:t>
            </a:r>
          </a:p>
          <a:p>
            <a:pPr lvl="4" eaLnBrk="1" hangingPunct="1"/>
            <a:r>
              <a:rPr lang="en-US" smtClean="0">
                <a:cs typeface="Courier New" pitchFamily="49" charset="0"/>
              </a:rPr>
              <a:t>    }</a:t>
            </a:r>
          </a:p>
          <a:p>
            <a:pPr lvl="4" eaLnBrk="1" hangingPunct="1"/>
            <a:r>
              <a:rPr lang="en-US" smtClean="0">
                <a:cs typeface="Courier New" pitchFamily="49" charset="0"/>
              </a:rPr>
              <a:t>}</a:t>
            </a:r>
          </a:p>
        </p:txBody>
      </p:sp>
      <p:sp>
        <p:nvSpPr>
          <p:cNvPr id="54276"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872" indent="-285720" eaLnBrk="0" hangingPunct="0">
              <a:defRPr>
                <a:solidFill>
                  <a:schemeClr val="tx1"/>
                </a:solidFill>
                <a:latin typeface="Arial" charset="0"/>
              </a:defRPr>
            </a:lvl2pPr>
            <a:lvl3pPr marL="1142881" indent="-228576" eaLnBrk="0" hangingPunct="0">
              <a:defRPr>
                <a:solidFill>
                  <a:schemeClr val="tx1"/>
                </a:solidFill>
                <a:latin typeface="Arial" charset="0"/>
              </a:defRPr>
            </a:lvl3pPr>
            <a:lvl4pPr marL="1600032" indent="-228576" eaLnBrk="0" hangingPunct="0">
              <a:defRPr>
                <a:solidFill>
                  <a:schemeClr val="tx1"/>
                </a:solidFill>
                <a:latin typeface="Arial" charset="0"/>
              </a:defRPr>
            </a:lvl4pPr>
            <a:lvl5pPr marL="2057184" indent="-228576" eaLnBrk="0" hangingPunct="0">
              <a:defRPr>
                <a:solidFill>
                  <a:schemeClr val="tx1"/>
                </a:solidFill>
                <a:latin typeface="Arial" charset="0"/>
              </a:defRPr>
            </a:lvl5pPr>
            <a:lvl6pPr marL="2514336" indent="-228576"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71488" indent="-228576"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428641" indent="-228576"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85792" indent="-228576"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it-IT" smtClean="0"/>
              <a:t>Java SE 7 Programming   9 - </a:t>
            </a:r>
            <a:fld id="{07022A87-93F2-4B3B-B51C-EB32BF74B381}" type="slidenum">
              <a:rPr lang="en-US" smtClean="0"/>
              <a:pPr eaLnBrk="1" hangingPunct="1"/>
              <a:t>35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Custom exceptions are never thrown by the standard Java class libraries. To take advantage of a custom exception class, you must throw it yourself. For example:</a:t>
            </a:r>
          </a:p>
          <a:p>
            <a:pPr lvl="4" eaLnBrk="1" hangingPunct="1"/>
            <a:r>
              <a:rPr lang="en-US" smtClean="0">
                <a:cs typeface="Courier New" pitchFamily="49" charset="0"/>
              </a:rPr>
              <a:t>throw new DAOException();</a:t>
            </a:r>
          </a:p>
          <a:p>
            <a:pPr lvl="1" eaLnBrk="1" hangingPunct="1"/>
            <a:r>
              <a:rPr lang="en-US" smtClean="0">
                <a:latin typeface="Arial" charset="0"/>
              </a:rPr>
              <a:t>A custom exception class may override methods or add new functionality. The rules of inheritance are the same, even though the parent class type is an exception.</a:t>
            </a:r>
          </a:p>
          <a:p>
            <a:pPr lvl="1" eaLnBrk="1" hangingPunct="1"/>
            <a:r>
              <a:rPr lang="en-US" smtClean="0">
                <a:latin typeface="Arial" charset="0"/>
              </a:rPr>
              <a:t>Because exceptions capture information about a problem that has occurred, you may need to add fields and methods depending on the type of information that needs to be captured. If a string can capture all the necessary information, you can use the </a:t>
            </a:r>
            <a:r>
              <a:rPr lang="en-US" smtClean="0">
                <a:latin typeface="Courier New" pitchFamily="49" charset="0"/>
                <a:cs typeface="Courier New" pitchFamily="49" charset="0"/>
              </a:rPr>
              <a:t>getMessage()</a:t>
            </a:r>
            <a:r>
              <a:rPr lang="en-US" smtClean="0">
                <a:latin typeface="Arial" charset="0"/>
              </a:rPr>
              <a:t> method that all </a:t>
            </a:r>
            <a:r>
              <a:rPr lang="en-US" smtClean="0">
                <a:latin typeface="Courier New" pitchFamily="49" charset="0"/>
                <a:cs typeface="Courier New" pitchFamily="49" charset="0"/>
              </a:rPr>
              <a:t>Exception</a:t>
            </a:r>
            <a:r>
              <a:rPr lang="en-US" smtClean="0">
                <a:latin typeface="Arial" charset="0"/>
              </a:rPr>
              <a:t> classes inherit from </a:t>
            </a:r>
            <a:r>
              <a:rPr lang="en-US" smtClean="0">
                <a:latin typeface="Courier New" pitchFamily="49" charset="0"/>
                <a:cs typeface="Courier New" pitchFamily="49" charset="0"/>
              </a:rPr>
              <a:t>Throwable</a:t>
            </a:r>
            <a:r>
              <a:rPr lang="en-US" smtClean="0">
                <a:latin typeface="Arial" charset="0"/>
              </a:rPr>
              <a:t>. Any </a:t>
            </a:r>
            <a:r>
              <a:rPr lang="en-US" smtClean="0">
                <a:latin typeface="Courier New" pitchFamily="49" charset="0"/>
                <a:cs typeface="Courier New" pitchFamily="49" charset="0"/>
              </a:rPr>
              <a:t>Exception</a:t>
            </a:r>
            <a:r>
              <a:rPr lang="en-US" smtClean="0">
                <a:latin typeface="Arial" charset="0"/>
              </a:rPr>
              <a:t> constructor that receives a string will store it to be returned by </a:t>
            </a:r>
            <a:r>
              <a:rPr lang="en-US" smtClean="0">
                <a:latin typeface="Courier New" pitchFamily="49" charset="0"/>
                <a:cs typeface="Courier New" pitchFamily="49" charset="0"/>
              </a:rPr>
              <a:t>getMessage()</a:t>
            </a:r>
            <a:r>
              <a:rPr lang="en-US" smtClean="0">
                <a:latin typeface="Arial" charset="0"/>
              </a:rPr>
              <a:t>.</a:t>
            </a:r>
          </a:p>
        </p:txBody>
      </p:sp>
      <p:sp>
        <p:nvSpPr>
          <p:cNvPr id="5530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872" indent="-285720" eaLnBrk="0" hangingPunct="0">
              <a:defRPr>
                <a:solidFill>
                  <a:schemeClr val="tx1"/>
                </a:solidFill>
                <a:latin typeface="Arial" charset="0"/>
              </a:defRPr>
            </a:lvl2pPr>
            <a:lvl3pPr marL="1142881" indent="-228576" eaLnBrk="0" hangingPunct="0">
              <a:defRPr>
                <a:solidFill>
                  <a:schemeClr val="tx1"/>
                </a:solidFill>
                <a:latin typeface="Arial" charset="0"/>
              </a:defRPr>
            </a:lvl3pPr>
            <a:lvl4pPr marL="1600032" indent="-228576" eaLnBrk="0" hangingPunct="0">
              <a:defRPr>
                <a:solidFill>
                  <a:schemeClr val="tx1"/>
                </a:solidFill>
                <a:latin typeface="Arial" charset="0"/>
              </a:defRPr>
            </a:lvl4pPr>
            <a:lvl5pPr marL="2057184" indent="-228576" eaLnBrk="0" hangingPunct="0">
              <a:defRPr>
                <a:solidFill>
                  <a:schemeClr val="tx1"/>
                </a:solidFill>
                <a:latin typeface="Arial" charset="0"/>
              </a:defRPr>
            </a:lvl5pPr>
            <a:lvl6pPr marL="2514336" indent="-228576"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71488" indent="-228576"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428641" indent="-228576"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85792" indent="-228576"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it-IT" smtClean="0"/>
              <a:t>Java SE 7 Programming   9 - </a:t>
            </a:r>
            <a:fld id="{5C8E81B6-4621-4D89-9960-C8726D7D18E6}" type="slidenum">
              <a:rPr lang="en-US" smtClean="0"/>
              <a:pPr eaLnBrk="1" hangingPunct="1"/>
              <a:t>36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AC8D21-AAC0-46D2-9675-DFD6C5B84885}" type="slidenum">
              <a:rPr lang="en-US" smtClean="0"/>
              <a:pPr/>
              <a:t>40</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5A0AFE9C-33F6-49BE-8FCD-C7F7DA6D3B06}" type="slidenum">
              <a:rPr lang="en-US" smtClean="0"/>
              <a:pPr/>
              <a:t>41</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6FB491FE-D872-48B5-95E6-DC705E74AEE2}" type="slidenum">
              <a:rPr lang="en-US" smtClean="0"/>
              <a:pPr/>
              <a:t>42</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685800" y="4756826"/>
            <a:ext cx="5486400" cy="4505878"/>
          </a:xfrm>
          <a:noFill/>
          <a:ln/>
        </p:spPr>
        <p:txBody>
          <a:bodyPr/>
          <a:lstStyle/>
          <a:p>
            <a:pPr eaLnBrk="1" hangingPunct="1"/>
            <a:endParaRPr lang="he-IL"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Rot="1" noChangeAspect="1" noChangeArrowheads="1" noTextEdit="1"/>
          </p:cNvSpPr>
          <p:nvPr>
            <p:ph type="sldImg"/>
          </p:nvPr>
        </p:nvSpPr>
        <p:spPr>
          <a:ln/>
        </p:spPr>
      </p:sp>
      <p:sp>
        <p:nvSpPr>
          <p:cNvPr id="38915" name="Rectangle 7"/>
          <p:cNvSpPr>
            <a:spLocks noGrp="1" noChangeArrowheads="1"/>
          </p:cNvSpPr>
          <p:nvPr>
            <p:ph type="body" idx="1"/>
          </p:nvPr>
        </p:nvSpPr>
        <p:spPr>
          <a:xfrm>
            <a:off x="537243" y="5694610"/>
            <a:ext cx="5830234" cy="345101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rPr>
              <a:t>Returning a Failure Result</a:t>
            </a:r>
          </a:p>
          <a:p>
            <a:pPr lvl="1" eaLnBrk="1" hangingPunct="1"/>
            <a:r>
              <a:rPr lang="en-US" smtClean="0">
                <a:latin typeface="Arial" charset="0"/>
              </a:rPr>
              <a:t>Some programming languages use the return value of a method to indicate whether or not a method completed successfully. For instance, in the C example </a:t>
            </a:r>
            <a:r>
              <a:rPr lang="en-US" smtClean="0">
                <a:latin typeface="Courier New" pitchFamily="49" charset="0"/>
                <a:cs typeface="Courier New" pitchFamily="49" charset="0"/>
              </a:rPr>
              <a:t>int x = printf("hi");</a:t>
            </a:r>
            <a:r>
              <a:rPr lang="en-US" smtClean="0">
                <a:latin typeface="Arial" charset="0"/>
              </a:rPr>
              <a:t>, a negative value in </a:t>
            </a:r>
            <a:r>
              <a:rPr lang="en-US" smtClean="0">
                <a:latin typeface="Courier New" pitchFamily="49" charset="0"/>
                <a:cs typeface="Courier New" pitchFamily="49" charset="0"/>
              </a:rPr>
              <a:t>x</a:t>
            </a:r>
            <a:r>
              <a:rPr lang="en-US" smtClean="0">
                <a:latin typeface="Arial" charset="0"/>
              </a:rPr>
              <a:t> would indicate a failure. Many of C’s standard library functions return a negative value upon failure. The problem is that the previous example could also be written as </a:t>
            </a:r>
            <a:r>
              <a:rPr lang="en-US" smtClean="0">
                <a:latin typeface="Courier New" pitchFamily="49" charset="0"/>
                <a:cs typeface="Courier New" pitchFamily="49" charset="0"/>
              </a:rPr>
              <a:t>printf("hi");</a:t>
            </a:r>
            <a:r>
              <a:rPr lang="en-US" smtClean="0">
                <a:latin typeface="Arial" charset="0"/>
              </a:rPr>
              <a:t> where the return value is ignored. In Java, you also have the same concern; any return value can be ignored.</a:t>
            </a:r>
          </a:p>
          <a:p>
            <a:pPr lvl="1" eaLnBrk="1" hangingPunct="1"/>
            <a:r>
              <a:rPr lang="en-US" smtClean="0">
                <a:latin typeface="Arial" charset="0"/>
              </a:rPr>
              <a:t>When a method you are writing in the Java language fails to execute successfully, consider using the exception-generating and handling features available in the language instead of using return values.</a:t>
            </a:r>
            <a:endParaRPr lang="en-US" b="1" smtClean="0">
              <a:latin typeface="Arial" charset="0"/>
            </a:endParaRPr>
          </a:p>
        </p:txBody>
      </p:sp>
      <p:sp>
        <p:nvSpPr>
          <p:cNvPr id="38916"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872" indent="-285720" eaLnBrk="0" hangingPunct="0">
              <a:defRPr>
                <a:solidFill>
                  <a:schemeClr val="tx1"/>
                </a:solidFill>
                <a:latin typeface="Arial" charset="0"/>
              </a:defRPr>
            </a:lvl2pPr>
            <a:lvl3pPr marL="1142881" indent="-228576" eaLnBrk="0" hangingPunct="0">
              <a:defRPr>
                <a:solidFill>
                  <a:schemeClr val="tx1"/>
                </a:solidFill>
                <a:latin typeface="Arial" charset="0"/>
              </a:defRPr>
            </a:lvl3pPr>
            <a:lvl4pPr marL="1600032" indent="-228576" eaLnBrk="0" hangingPunct="0">
              <a:defRPr>
                <a:solidFill>
                  <a:schemeClr val="tx1"/>
                </a:solidFill>
                <a:latin typeface="Arial" charset="0"/>
              </a:defRPr>
            </a:lvl4pPr>
            <a:lvl5pPr marL="2057184" indent="-228576" eaLnBrk="0" hangingPunct="0">
              <a:defRPr>
                <a:solidFill>
                  <a:schemeClr val="tx1"/>
                </a:solidFill>
                <a:latin typeface="Arial" charset="0"/>
              </a:defRPr>
            </a:lvl5pPr>
            <a:lvl6pPr marL="2514336" indent="-228576"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71488" indent="-228576"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428641" indent="-228576"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85792" indent="-228576"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it-IT" smtClean="0"/>
              <a:t>Java SE 7 Programming   9 - </a:t>
            </a:r>
            <a:fld id="{4CD4B372-0EB0-433F-87A8-A2328F3B9AA4}" type="slidenum">
              <a:rPr lang="en-US" smtClean="0"/>
              <a:pPr eaLnBrk="1" hangingPunct="1"/>
              <a:t>8</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0DFE92B-E3E6-4DBC-B7E9-6E0E5A67848F}" type="slidenum">
              <a:rPr lang="en-US" smtClean="0"/>
              <a:pPr/>
              <a:t>43</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685800" y="4756826"/>
            <a:ext cx="5486400" cy="4505878"/>
          </a:xfrm>
          <a:noFill/>
          <a:ln/>
        </p:spPr>
        <p:txBody>
          <a:bodyPr/>
          <a:lstStyle/>
          <a:p>
            <a:pPr eaLnBrk="1" hangingPunct="1"/>
            <a:endParaRPr lang="he-IL"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C6E7337C-C202-40F8-B6D9-278729645E9E}" type="slidenum">
              <a:rPr lang="en-US" smtClean="0"/>
              <a:pPr/>
              <a:t>44</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685800" y="4756826"/>
            <a:ext cx="5486400" cy="4505878"/>
          </a:xfrm>
          <a:noFill/>
          <a:ln/>
        </p:spPr>
        <p:txBody>
          <a:bodyPr/>
          <a:lstStyle/>
          <a:p>
            <a:pPr eaLnBrk="1" hangingPunct="1"/>
            <a:endParaRPr lang="he-IL"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D861B724-ACB8-4320-8124-678CDB9BD8C3}" type="slidenum">
              <a:rPr lang="en-US" smtClean="0"/>
              <a:pPr/>
              <a:t>45</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685800" y="4756826"/>
            <a:ext cx="5486400" cy="4505878"/>
          </a:xfrm>
          <a:noFill/>
          <a:ln/>
        </p:spPr>
        <p:txBody>
          <a:bodyPr/>
          <a:lstStyle/>
          <a:p>
            <a:pPr eaLnBrk="1" hangingPunct="1"/>
            <a:endParaRPr lang="he-IL"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094CE022-A9FE-44C8-8CF2-AFD8F5CCA4A9}" type="slidenum">
              <a:rPr lang="en-US" smtClean="0"/>
              <a:pPr/>
              <a:t>46</a:t>
            </a:fld>
            <a:endParaRPr lang="en-US" smtClean="0"/>
          </a:p>
        </p:txBody>
      </p:sp>
      <p:sp>
        <p:nvSpPr>
          <p:cNvPr id="64515" name="Rectangle 2"/>
          <p:cNvSpPr>
            <a:spLocks noGrp="1" noRot="1" noChangeAspect="1" noChangeArrowheads="1" noTextEdit="1"/>
          </p:cNvSpPr>
          <p:nvPr>
            <p:ph type="sldImg"/>
          </p:nvPr>
        </p:nvSpPr>
        <p:spPr>
          <a:xfrm>
            <a:off x="927100" y="750888"/>
            <a:ext cx="5006975" cy="3756025"/>
          </a:xfrm>
          <a:ln/>
        </p:spPr>
      </p:sp>
      <p:sp>
        <p:nvSpPr>
          <p:cNvPr id="64516" name="Rectangle 3"/>
          <p:cNvSpPr>
            <a:spLocks noGrp="1" noChangeArrowheads="1"/>
          </p:cNvSpPr>
          <p:nvPr>
            <p:ph type="body" idx="1"/>
          </p:nvPr>
        </p:nvSpPr>
        <p:spPr>
          <a:xfrm>
            <a:off x="685800" y="4756826"/>
            <a:ext cx="5486400" cy="4505878"/>
          </a:xfrm>
          <a:noFill/>
          <a:ln/>
        </p:spPr>
        <p:txBody>
          <a:bodyPr/>
          <a:lstStyle/>
          <a:p>
            <a:pPr eaLnBrk="1" hangingPunct="1"/>
            <a:endParaRPr lang="he-IL"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CF49A0DC-4507-44C6-8081-BF72B32B36B8}" type="slidenum">
              <a:rPr lang="en-US" smtClean="0"/>
              <a:pPr/>
              <a:t>47</a:t>
            </a:fld>
            <a:endParaRPr lang="en-US" smtClean="0"/>
          </a:p>
        </p:txBody>
      </p:sp>
      <p:sp>
        <p:nvSpPr>
          <p:cNvPr id="65539" name="Rectangle 2"/>
          <p:cNvSpPr>
            <a:spLocks noGrp="1" noRot="1" noChangeAspect="1" noChangeArrowheads="1" noTextEdit="1"/>
          </p:cNvSpPr>
          <p:nvPr>
            <p:ph type="sldImg"/>
          </p:nvPr>
        </p:nvSpPr>
        <p:spPr>
          <a:xfrm>
            <a:off x="927100" y="750888"/>
            <a:ext cx="5006975" cy="3756025"/>
          </a:xfrm>
          <a:ln/>
        </p:spPr>
      </p:sp>
      <p:sp>
        <p:nvSpPr>
          <p:cNvPr id="65540" name="Rectangle 3"/>
          <p:cNvSpPr>
            <a:spLocks noGrp="1" noChangeArrowheads="1"/>
          </p:cNvSpPr>
          <p:nvPr>
            <p:ph type="body" idx="1"/>
          </p:nvPr>
        </p:nvSpPr>
        <p:spPr>
          <a:xfrm>
            <a:off x="685800" y="4756826"/>
            <a:ext cx="5486400" cy="4505878"/>
          </a:xfrm>
          <a:noFill/>
          <a:ln/>
        </p:spPr>
        <p:txBody>
          <a:bodyPr/>
          <a:lstStyle/>
          <a:p>
            <a:pPr eaLnBrk="1" hangingPunct="1"/>
            <a:endParaRPr lang="he-IL"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A collection is a single object that manages a group of objects. Objects in the collection are called </a:t>
            </a:r>
            <a:r>
              <a:rPr lang="en-US" i="1" smtClean="0">
                <a:latin typeface="Arial" charset="0"/>
              </a:rPr>
              <a:t>elements</a:t>
            </a:r>
            <a:r>
              <a:rPr lang="en-US" smtClean="0">
                <a:latin typeface="Arial" charset="0"/>
              </a:rPr>
              <a:t>. Various collection types implement standard data structures including stacks, queues, dynamic arrays, and hashes. All the collection objects have been optimized for use in Java applications.</a:t>
            </a:r>
          </a:p>
          <a:p>
            <a:pPr lvl="1"/>
            <a:r>
              <a:rPr lang="en-US" b="1" smtClean="0">
                <a:latin typeface="Arial" charset="0"/>
              </a:rPr>
              <a:t>Note: </a:t>
            </a:r>
            <a:r>
              <a:rPr lang="en-US" smtClean="0">
                <a:latin typeface="Arial" charset="0"/>
              </a:rPr>
              <a:t>The Collections classes are all stored in the </a:t>
            </a:r>
            <a:r>
              <a:rPr lang="en-US" smtClean="0">
                <a:latin typeface="Courier New" pitchFamily="49" charset="0"/>
              </a:rPr>
              <a:t>java.util</a:t>
            </a:r>
            <a:r>
              <a:rPr lang="en-US" smtClean="0">
                <a:latin typeface="Arial" charset="0"/>
              </a:rPr>
              <a:t> package. The </a:t>
            </a:r>
            <a:r>
              <a:rPr lang="en-US" smtClean="0">
                <a:latin typeface="Courier New" pitchFamily="49" charset="0"/>
                <a:cs typeface="Courier New" pitchFamily="49" charset="0"/>
              </a:rPr>
              <a:t>import</a:t>
            </a:r>
            <a:r>
              <a:rPr lang="en-US" smtClean="0">
                <a:latin typeface="Arial" charset="0"/>
              </a:rPr>
              <a:t> statements are not shown in the following examples, but the </a:t>
            </a:r>
            <a:r>
              <a:rPr lang="en-US" smtClean="0">
                <a:latin typeface="Courier New" pitchFamily="49" charset="0"/>
                <a:cs typeface="Courier New" pitchFamily="49" charset="0"/>
              </a:rPr>
              <a:t>import</a:t>
            </a:r>
            <a:r>
              <a:rPr lang="en-US" smtClean="0">
                <a:latin typeface="Arial" charset="0"/>
              </a:rPr>
              <a:t> statements are required for each collection type:</a:t>
            </a:r>
            <a:endParaRPr lang="en-US" smtClean="0">
              <a:latin typeface="Courier New" pitchFamily="49" charset="0"/>
            </a:endParaRPr>
          </a:p>
          <a:p>
            <a:pPr lvl="2"/>
            <a:r>
              <a:rPr lang="en-US" smtClean="0">
                <a:latin typeface="Courier New" pitchFamily="49" charset="0"/>
              </a:rPr>
              <a:t>import java.util.List;</a:t>
            </a:r>
          </a:p>
          <a:p>
            <a:pPr lvl="2"/>
            <a:r>
              <a:rPr lang="en-US" smtClean="0">
                <a:latin typeface="Courier New" pitchFamily="49" charset="0"/>
              </a:rPr>
              <a:t>import java.util.ArrayList;</a:t>
            </a:r>
          </a:p>
          <a:p>
            <a:pPr lvl="2"/>
            <a:r>
              <a:rPr lang="en-US" smtClean="0">
                <a:latin typeface="Courier New" pitchFamily="49" charset="0"/>
              </a:rPr>
              <a:t>import java.util.Map; </a:t>
            </a:r>
          </a:p>
        </p:txBody>
      </p:sp>
      <p:sp>
        <p:nvSpPr>
          <p:cNvPr id="5018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14644" indent="-274863" eaLnBrk="0" hangingPunct="0">
              <a:defRPr>
                <a:solidFill>
                  <a:schemeClr val="tx1"/>
                </a:solidFill>
                <a:latin typeface="Arial" charset="0"/>
                <a:ea typeface="ＭＳ Ｐゴシック" pitchFamily="34" charset="-128"/>
              </a:defRPr>
            </a:lvl2pPr>
            <a:lvl3pPr marL="1099452" indent="-219890" eaLnBrk="0" hangingPunct="0">
              <a:defRPr>
                <a:solidFill>
                  <a:schemeClr val="tx1"/>
                </a:solidFill>
                <a:latin typeface="Arial" charset="0"/>
                <a:ea typeface="ＭＳ Ｐゴシック" pitchFamily="34" charset="-128"/>
              </a:defRPr>
            </a:lvl3pPr>
            <a:lvl4pPr marL="1539232" indent="-219890" eaLnBrk="0" hangingPunct="0">
              <a:defRPr>
                <a:solidFill>
                  <a:schemeClr val="tx1"/>
                </a:solidFill>
                <a:latin typeface="Arial" charset="0"/>
                <a:ea typeface="ＭＳ Ｐゴシック" pitchFamily="34" charset="-128"/>
              </a:defRPr>
            </a:lvl4pPr>
            <a:lvl5pPr marL="1979013" indent="-219890" eaLnBrk="0" hangingPunct="0">
              <a:defRPr>
                <a:solidFill>
                  <a:schemeClr val="tx1"/>
                </a:solidFill>
                <a:latin typeface="Arial" charset="0"/>
                <a:ea typeface="ＭＳ Ｐゴシック" pitchFamily="34" charset="-128"/>
              </a:defRPr>
            </a:lvl5pPr>
            <a:lvl6pPr marL="241879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6pPr>
            <a:lvl7pPr marL="285857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7pPr>
            <a:lvl8pPr marL="3298355"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8pPr>
            <a:lvl9pPr marL="3738136"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9pPr>
          </a:lstStyle>
          <a:p>
            <a:pPr eaLnBrk="1" hangingPunct="1"/>
            <a:r>
              <a:rPr lang="it-IT" smtClean="0"/>
              <a:t>Java SE 7 Programming   7 - </a:t>
            </a:r>
            <a:fld id="{5CB82199-D71E-4551-BD03-2D30DFDB8BB9}" type="slidenum">
              <a:rPr lang="en-US" smtClean="0"/>
              <a:pPr eaLnBrk="1" hangingPunct="1"/>
              <a:t>48</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The diagram in the slide shows all the collection types that descend from </a:t>
            </a:r>
            <a:r>
              <a:rPr lang="en-US" smtClean="0">
                <a:latin typeface="Courier New" pitchFamily="49" charset="0"/>
                <a:cs typeface="Courier New" pitchFamily="49" charset="0"/>
              </a:rPr>
              <a:t>Collection</a:t>
            </a:r>
            <a:r>
              <a:rPr lang="en-US" smtClean="0">
                <a:latin typeface="Arial" charset="0"/>
              </a:rPr>
              <a:t>. Some sample methods are provided for both </a:t>
            </a:r>
            <a:r>
              <a:rPr lang="en-US" smtClean="0">
                <a:latin typeface="Courier New" pitchFamily="49" charset="0"/>
                <a:cs typeface="Courier New" pitchFamily="49" charset="0"/>
              </a:rPr>
              <a:t>Collection</a:t>
            </a:r>
            <a:r>
              <a:rPr lang="en-US" smtClean="0">
                <a:latin typeface="Arial" charset="0"/>
              </a:rPr>
              <a:t> and </a:t>
            </a:r>
            <a:r>
              <a:rPr lang="en-US" smtClean="0">
                <a:latin typeface="Courier New" pitchFamily="49" charset="0"/>
                <a:cs typeface="Courier New" pitchFamily="49" charset="0"/>
              </a:rPr>
              <a:t>List</a:t>
            </a:r>
            <a:r>
              <a:rPr lang="en-US" smtClean="0">
                <a:latin typeface="Arial" charset="0"/>
              </a:rPr>
              <a:t>. Note the use of generics. </a:t>
            </a:r>
          </a:p>
          <a:p>
            <a:pPr lvl="1"/>
            <a:r>
              <a:rPr lang="en-US" b="1" smtClean="0">
                <a:latin typeface="Arial" charset="0"/>
              </a:rPr>
              <a:t>Characteristics of Implementation Classes</a:t>
            </a:r>
          </a:p>
          <a:p>
            <a:pPr lvl="2"/>
            <a:r>
              <a:rPr lang="en-US" smtClean="0">
                <a:latin typeface="Courier New" pitchFamily="49" charset="0"/>
              </a:rPr>
              <a:t>HashSet</a:t>
            </a:r>
            <a:r>
              <a:rPr lang="en-US" smtClean="0">
                <a:latin typeface="Arial" charset="0"/>
              </a:rPr>
              <a:t>: A collection of elements that contains no duplicate elements</a:t>
            </a:r>
          </a:p>
          <a:p>
            <a:pPr lvl="2"/>
            <a:r>
              <a:rPr lang="en-US" smtClean="0">
                <a:latin typeface="Courier New" pitchFamily="49" charset="0"/>
              </a:rPr>
              <a:t>TreeSet</a:t>
            </a:r>
            <a:r>
              <a:rPr lang="en-US" smtClean="0">
                <a:latin typeface="Arial" charset="0"/>
              </a:rPr>
              <a:t>: A sorted collection of elements that contains no duplicate elements</a:t>
            </a:r>
          </a:p>
          <a:p>
            <a:pPr lvl="2"/>
            <a:r>
              <a:rPr lang="en-US" smtClean="0">
                <a:latin typeface="Courier New" pitchFamily="49" charset="0"/>
              </a:rPr>
              <a:t>ArrayList</a:t>
            </a:r>
            <a:r>
              <a:rPr lang="en-US" smtClean="0">
                <a:latin typeface="Arial" charset="0"/>
              </a:rPr>
              <a:t>: A dynamic array implementation </a:t>
            </a:r>
          </a:p>
          <a:p>
            <a:pPr lvl="2"/>
            <a:r>
              <a:rPr lang="en-US" smtClean="0">
                <a:latin typeface="Courier New" pitchFamily="49" charset="0"/>
              </a:rPr>
              <a:t>Deque</a:t>
            </a:r>
            <a:r>
              <a:rPr lang="en-US" smtClean="0">
                <a:latin typeface="Arial" charset="0"/>
              </a:rPr>
              <a:t>: A collection that can be used to implement a stack or a queue</a:t>
            </a:r>
          </a:p>
          <a:p>
            <a:pPr lvl="1"/>
            <a:r>
              <a:rPr lang="en-US" b="1" smtClean="0">
                <a:latin typeface="Arial" charset="0"/>
              </a:rPr>
              <a:t>Note: </a:t>
            </a:r>
            <a:r>
              <a:rPr lang="en-US" smtClean="0">
                <a:latin typeface="Arial" charset="0"/>
              </a:rPr>
              <a:t>The </a:t>
            </a:r>
            <a:r>
              <a:rPr lang="en-US" smtClean="0">
                <a:latin typeface="Courier New" pitchFamily="49" charset="0"/>
                <a:cs typeface="Courier New" pitchFamily="49" charset="0"/>
              </a:rPr>
              <a:t>Map</a:t>
            </a:r>
            <a:r>
              <a:rPr lang="en-US" smtClean="0">
                <a:latin typeface="Arial" charset="0"/>
              </a:rPr>
              <a:t> interface is a separate inheritance tree and is discussed later in the lesson.</a:t>
            </a:r>
          </a:p>
        </p:txBody>
      </p:sp>
      <p:sp>
        <p:nvSpPr>
          <p:cNvPr id="5120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14644" indent="-274863" eaLnBrk="0" hangingPunct="0">
              <a:defRPr>
                <a:solidFill>
                  <a:schemeClr val="tx1"/>
                </a:solidFill>
                <a:latin typeface="Arial" charset="0"/>
                <a:ea typeface="ＭＳ Ｐゴシック" pitchFamily="34" charset="-128"/>
              </a:defRPr>
            </a:lvl2pPr>
            <a:lvl3pPr marL="1099452" indent="-219890" eaLnBrk="0" hangingPunct="0">
              <a:defRPr>
                <a:solidFill>
                  <a:schemeClr val="tx1"/>
                </a:solidFill>
                <a:latin typeface="Arial" charset="0"/>
                <a:ea typeface="ＭＳ Ｐゴシック" pitchFamily="34" charset="-128"/>
              </a:defRPr>
            </a:lvl3pPr>
            <a:lvl4pPr marL="1539232" indent="-219890" eaLnBrk="0" hangingPunct="0">
              <a:defRPr>
                <a:solidFill>
                  <a:schemeClr val="tx1"/>
                </a:solidFill>
                <a:latin typeface="Arial" charset="0"/>
                <a:ea typeface="ＭＳ Ｐゴシック" pitchFamily="34" charset="-128"/>
              </a:defRPr>
            </a:lvl4pPr>
            <a:lvl5pPr marL="1979013" indent="-219890" eaLnBrk="0" hangingPunct="0">
              <a:defRPr>
                <a:solidFill>
                  <a:schemeClr val="tx1"/>
                </a:solidFill>
                <a:latin typeface="Arial" charset="0"/>
                <a:ea typeface="ＭＳ Ｐゴシック" pitchFamily="34" charset="-128"/>
              </a:defRPr>
            </a:lvl5pPr>
            <a:lvl6pPr marL="241879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6pPr>
            <a:lvl7pPr marL="285857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7pPr>
            <a:lvl8pPr marL="3298355"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8pPr>
            <a:lvl9pPr marL="3738136"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9pPr>
          </a:lstStyle>
          <a:p>
            <a:pPr eaLnBrk="1" hangingPunct="1"/>
            <a:r>
              <a:rPr lang="it-IT" smtClean="0"/>
              <a:t>Java SE 7 Programming   7 - </a:t>
            </a:r>
            <a:fld id="{09DF2F28-1EE3-461E-9DBA-C098D5E38604}" type="slidenum">
              <a:rPr lang="en-US" smtClean="0"/>
              <a:pPr eaLnBrk="1" hangingPunct="1"/>
              <a:t>49</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The </a:t>
            </a:r>
            <a:r>
              <a:rPr lang="en-US" smtClean="0">
                <a:latin typeface="Courier New" pitchFamily="49" charset="0"/>
              </a:rPr>
              <a:t>List</a:t>
            </a:r>
            <a:r>
              <a:rPr lang="en-US" smtClean="0">
                <a:latin typeface="Arial" charset="0"/>
              </a:rPr>
              <a:t> interface is the basis for all Collections classes that exhibit list behavior.</a:t>
            </a:r>
          </a:p>
        </p:txBody>
      </p:sp>
      <p:sp>
        <p:nvSpPr>
          <p:cNvPr id="5222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14644" indent="-274863" eaLnBrk="0" hangingPunct="0">
              <a:defRPr>
                <a:solidFill>
                  <a:schemeClr val="tx1"/>
                </a:solidFill>
                <a:latin typeface="Arial" charset="0"/>
                <a:ea typeface="ＭＳ Ｐゴシック" pitchFamily="34" charset="-128"/>
              </a:defRPr>
            </a:lvl2pPr>
            <a:lvl3pPr marL="1099452" indent="-219890" eaLnBrk="0" hangingPunct="0">
              <a:defRPr>
                <a:solidFill>
                  <a:schemeClr val="tx1"/>
                </a:solidFill>
                <a:latin typeface="Arial" charset="0"/>
                <a:ea typeface="ＭＳ Ｐゴシック" pitchFamily="34" charset="-128"/>
              </a:defRPr>
            </a:lvl3pPr>
            <a:lvl4pPr marL="1539232" indent="-219890" eaLnBrk="0" hangingPunct="0">
              <a:defRPr>
                <a:solidFill>
                  <a:schemeClr val="tx1"/>
                </a:solidFill>
                <a:latin typeface="Arial" charset="0"/>
                <a:ea typeface="ＭＳ Ｐゴシック" pitchFamily="34" charset="-128"/>
              </a:defRPr>
            </a:lvl4pPr>
            <a:lvl5pPr marL="1979013" indent="-219890" eaLnBrk="0" hangingPunct="0">
              <a:defRPr>
                <a:solidFill>
                  <a:schemeClr val="tx1"/>
                </a:solidFill>
                <a:latin typeface="Arial" charset="0"/>
                <a:ea typeface="ＭＳ Ｐゴシック" pitchFamily="34" charset="-128"/>
              </a:defRPr>
            </a:lvl5pPr>
            <a:lvl6pPr marL="241879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6pPr>
            <a:lvl7pPr marL="285857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7pPr>
            <a:lvl8pPr marL="3298355"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8pPr>
            <a:lvl9pPr marL="3738136"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9pPr>
          </a:lstStyle>
          <a:p>
            <a:pPr eaLnBrk="1" hangingPunct="1"/>
            <a:r>
              <a:rPr lang="it-IT" smtClean="0"/>
              <a:t>Java SE 7 Programming   7 - </a:t>
            </a:r>
            <a:fld id="{1A5BC66A-C701-4DF2-8E7D-9217D5B4325D}" type="slidenum">
              <a:rPr lang="en-US" smtClean="0"/>
              <a:pPr eaLnBrk="1" hangingPunct="1"/>
              <a:t>50</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An </a:t>
            </a:r>
            <a:r>
              <a:rPr lang="en-US" smtClean="0">
                <a:latin typeface="Courier New" pitchFamily="49" charset="0"/>
                <a:cs typeface="Courier New" pitchFamily="49" charset="0"/>
              </a:rPr>
              <a:t>ArrayList</a:t>
            </a:r>
            <a:r>
              <a:rPr lang="en-US" smtClean="0">
                <a:latin typeface="Arial" charset="0"/>
              </a:rPr>
              <a:t> implements a </a:t>
            </a:r>
            <a:r>
              <a:rPr lang="en-US" smtClean="0">
                <a:latin typeface="Courier New" pitchFamily="49" charset="0"/>
              </a:rPr>
              <a:t>List</a:t>
            </a:r>
            <a:r>
              <a:rPr lang="en-US" smtClean="0">
                <a:latin typeface="Arial" charset="0"/>
              </a:rPr>
              <a:t> collection. The implementation exhibits characteristics of a dynamically growing array. A “to-do list” application is a good example of an application that can benefit from an </a:t>
            </a:r>
            <a:r>
              <a:rPr lang="en-US" smtClean="0">
                <a:latin typeface="Courier New" pitchFamily="49" charset="0"/>
                <a:cs typeface="Courier New" pitchFamily="49" charset="0"/>
              </a:rPr>
              <a:t>ArrayList</a:t>
            </a:r>
            <a:r>
              <a:rPr lang="en-US" smtClean="0">
                <a:latin typeface="Arial" charset="0"/>
              </a:rPr>
              <a:t>.</a:t>
            </a:r>
          </a:p>
        </p:txBody>
      </p:sp>
      <p:sp>
        <p:nvSpPr>
          <p:cNvPr id="5325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14644" indent="-274863" eaLnBrk="0" hangingPunct="0">
              <a:defRPr>
                <a:solidFill>
                  <a:schemeClr val="tx1"/>
                </a:solidFill>
                <a:latin typeface="Arial" charset="0"/>
                <a:ea typeface="ＭＳ Ｐゴシック" pitchFamily="34" charset="-128"/>
              </a:defRPr>
            </a:lvl2pPr>
            <a:lvl3pPr marL="1099452" indent="-219890" eaLnBrk="0" hangingPunct="0">
              <a:defRPr>
                <a:solidFill>
                  <a:schemeClr val="tx1"/>
                </a:solidFill>
                <a:latin typeface="Arial" charset="0"/>
                <a:ea typeface="ＭＳ Ｐゴシック" pitchFamily="34" charset="-128"/>
              </a:defRPr>
            </a:lvl3pPr>
            <a:lvl4pPr marL="1539232" indent="-219890" eaLnBrk="0" hangingPunct="0">
              <a:defRPr>
                <a:solidFill>
                  <a:schemeClr val="tx1"/>
                </a:solidFill>
                <a:latin typeface="Arial" charset="0"/>
                <a:ea typeface="ＭＳ Ｐゴシック" pitchFamily="34" charset="-128"/>
              </a:defRPr>
            </a:lvl4pPr>
            <a:lvl5pPr marL="1979013" indent="-219890" eaLnBrk="0" hangingPunct="0">
              <a:defRPr>
                <a:solidFill>
                  <a:schemeClr val="tx1"/>
                </a:solidFill>
                <a:latin typeface="Arial" charset="0"/>
                <a:ea typeface="ＭＳ Ｐゴシック" pitchFamily="34" charset="-128"/>
              </a:defRPr>
            </a:lvl5pPr>
            <a:lvl6pPr marL="241879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6pPr>
            <a:lvl7pPr marL="285857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7pPr>
            <a:lvl8pPr marL="3298355"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8pPr>
            <a:lvl9pPr marL="3738136"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9pPr>
          </a:lstStyle>
          <a:p>
            <a:pPr eaLnBrk="1" hangingPunct="1"/>
            <a:r>
              <a:rPr lang="it-IT" smtClean="0"/>
              <a:t>Java SE 7 Programming   7 - </a:t>
            </a:r>
            <a:fld id="{71DC9CA5-00DB-4C29-9C3E-2CADC86F0E39}" type="slidenum">
              <a:rPr lang="en-US" smtClean="0"/>
              <a:pPr eaLnBrk="1" hangingPunct="1"/>
              <a:t>51</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In the example in the slide, a part number list is created using an </a:t>
            </a:r>
            <a:r>
              <a:rPr lang="en-US" smtClean="0">
                <a:latin typeface="Courier New" pitchFamily="49" charset="0"/>
                <a:cs typeface="Courier New" pitchFamily="49" charset="0"/>
              </a:rPr>
              <a:t>ArrayList</a:t>
            </a:r>
            <a:r>
              <a:rPr lang="en-US" smtClean="0">
                <a:latin typeface="Arial" charset="0"/>
              </a:rPr>
              <a:t>. Using syntax prior to Java version 1.5, there is no type definition. So any type can be added to the list as shown on line 8. So it is up to the programmer to know what objects are in the list and in what order. If an assumption were made that the list was only for </a:t>
            </a:r>
            <a:r>
              <a:rPr lang="en-US" smtClean="0">
                <a:latin typeface="Courier New" pitchFamily="49" charset="0"/>
              </a:rPr>
              <a:t>Integer</a:t>
            </a:r>
            <a:r>
              <a:rPr lang="en-US" smtClean="0">
                <a:latin typeface="Arial" charset="0"/>
              </a:rPr>
              <a:t> objects, a runtime error would occur on line 12. </a:t>
            </a:r>
          </a:p>
          <a:p>
            <a:pPr lvl="1"/>
            <a:r>
              <a:rPr lang="en-US" smtClean="0">
                <a:latin typeface="Arial" charset="0"/>
              </a:rPr>
              <a:t>On lines 10–16, with a non-generic collection, an </a:t>
            </a:r>
            <a:r>
              <a:rPr lang="en-US" smtClean="0">
                <a:latin typeface="Courier New" pitchFamily="49" charset="0"/>
              </a:rPr>
              <a:t>Iterator</a:t>
            </a:r>
            <a:r>
              <a:rPr lang="en-US" smtClean="0">
                <a:latin typeface="Arial" charset="0"/>
              </a:rPr>
              <a:t> is used to iterate through the list of items. Notice that a lot of casting is required to get the objects back out of the list so you can print the data. </a:t>
            </a:r>
          </a:p>
          <a:p>
            <a:pPr lvl="1"/>
            <a:r>
              <a:rPr lang="en-US" smtClean="0">
                <a:latin typeface="Arial" charset="0"/>
              </a:rPr>
              <a:t>In the end, there is a lot of needless “syntactic sugar” (extra code) working with collections in this way.</a:t>
            </a:r>
          </a:p>
          <a:p>
            <a:pPr lvl="1"/>
            <a:r>
              <a:rPr lang="en-US" smtClean="0">
                <a:latin typeface="Arial" charset="0"/>
              </a:rPr>
              <a:t>If the line that adds the </a:t>
            </a:r>
            <a:r>
              <a:rPr lang="en-US" smtClean="0">
                <a:latin typeface="Courier New" pitchFamily="49" charset="0"/>
                <a:cs typeface="Courier New" pitchFamily="49" charset="0"/>
              </a:rPr>
              <a:t>String</a:t>
            </a:r>
            <a:r>
              <a:rPr lang="en-US" smtClean="0">
                <a:latin typeface="Arial" charset="0"/>
              </a:rPr>
              <a:t> to the </a:t>
            </a:r>
            <a:r>
              <a:rPr lang="en-US" smtClean="0">
                <a:latin typeface="Courier New" pitchFamily="49" charset="0"/>
                <a:cs typeface="Courier New" pitchFamily="49" charset="0"/>
              </a:rPr>
              <a:t>ArrayList</a:t>
            </a:r>
            <a:r>
              <a:rPr lang="en-US" smtClean="0">
                <a:latin typeface="Arial" charset="0"/>
              </a:rPr>
              <a:t> is commented out, the program produces the following output:</a:t>
            </a:r>
          </a:p>
          <a:p>
            <a:pPr lvl="1"/>
            <a:r>
              <a:rPr lang="en-US" smtClean="0">
                <a:latin typeface="Courier New" pitchFamily="49" charset="0"/>
              </a:rPr>
              <a:t>Part number: 1111</a:t>
            </a:r>
          </a:p>
          <a:p>
            <a:pPr lvl="1"/>
            <a:r>
              <a:rPr lang="en-US" smtClean="0">
                <a:latin typeface="Courier New" pitchFamily="49" charset="0"/>
              </a:rPr>
              <a:t>Part number: 2222</a:t>
            </a:r>
          </a:p>
          <a:p>
            <a:pPr lvl="1"/>
            <a:r>
              <a:rPr lang="en-US" smtClean="0">
                <a:latin typeface="Courier New" pitchFamily="49" charset="0"/>
              </a:rPr>
              <a:t>Part number: 3333</a:t>
            </a:r>
          </a:p>
          <a:p>
            <a:pPr lvl="1"/>
            <a:endParaRPr lang="en-US" smtClean="0">
              <a:latin typeface="Arial" charset="0"/>
            </a:endParaRPr>
          </a:p>
          <a:p>
            <a:endParaRPr lang="en-US" b="0" smtClean="0">
              <a:latin typeface="Arial" charset="0"/>
            </a:endParaRPr>
          </a:p>
        </p:txBody>
      </p:sp>
      <p:sp>
        <p:nvSpPr>
          <p:cNvPr id="54276"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14644" indent="-274863" eaLnBrk="0" hangingPunct="0">
              <a:defRPr>
                <a:solidFill>
                  <a:schemeClr val="tx1"/>
                </a:solidFill>
                <a:latin typeface="Arial" charset="0"/>
                <a:ea typeface="ＭＳ Ｐゴシック" pitchFamily="34" charset="-128"/>
              </a:defRPr>
            </a:lvl2pPr>
            <a:lvl3pPr marL="1099452" indent="-219890" eaLnBrk="0" hangingPunct="0">
              <a:defRPr>
                <a:solidFill>
                  <a:schemeClr val="tx1"/>
                </a:solidFill>
                <a:latin typeface="Arial" charset="0"/>
                <a:ea typeface="ＭＳ Ｐゴシック" pitchFamily="34" charset="-128"/>
              </a:defRPr>
            </a:lvl3pPr>
            <a:lvl4pPr marL="1539232" indent="-219890" eaLnBrk="0" hangingPunct="0">
              <a:defRPr>
                <a:solidFill>
                  <a:schemeClr val="tx1"/>
                </a:solidFill>
                <a:latin typeface="Arial" charset="0"/>
                <a:ea typeface="ＭＳ Ｐゴシック" pitchFamily="34" charset="-128"/>
              </a:defRPr>
            </a:lvl4pPr>
            <a:lvl5pPr marL="1979013" indent="-219890" eaLnBrk="0" hangingPunct="0">
              <a:defRPr>
                <a:solidFill>
                  <a:schemeClr val="tx1"/>
                </a:solidFill>
                <a:latin typeface="Arial" charset="0"/>
                <a:ea typeface="ＭＳ Ｐゴシック" pitchFamily="34" charset="-128"/>
              </a:defRPr>
            </a:lvl5pPr>
            <a:lvl6pPr marL="241879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6pPr>
            <a:lvl7pPr marL="285857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7pPr>
            <a:lvl8pPr marL="3298355"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8pPr>
            <a:lvl9pPr marL="3738136"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9pPr>
          </a:lstStyle>
          <a:p>
            <a:pPr eaLnBrk="1" hangingPunct="1"/>
            <a:r>
              <a:rPr lang="it-IT" smtClean="0"/>
              <a:t>Java SE 7 Programming   7 - </a:t>
            </a:r>
            <a:fld id="{15B75AC3-88D3-4130-8360-EC78A36F9278}" type="slidenum">
              <a:rPr lang="en-US" smtClean="0"/>
              <a:pPr eaLnBrk="1" hangingPunct="1"/>
              <a:t>52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Rot="1" noChangeAspect="1" noChangeArrowheads="1" noTextEdit="1"/>
          </p:cNvSpPr>
          <p:nvPr>
            <p:ph type="sldImg"/>
          </p:nvPr>
        </p:nvSpPr>
        <p:spPr>
          <a:ln/>
        </p:spPr>
      </p:sp>
      <p:sp>
        <p:nvSpPr>
          <p:cNvPr id="39939" name="Rectangle 7"/>
          <p:cNvSpPr>
            <a:spLocks noGrp="1" noChangeArrowheads="1"/>
          </p:cNvSpPr>
          <p:nvPr>
            <p:ph type="body" idx="1"/>
          </p:nvPr>
        </p:nvSpPr>
        <p:spPr>
          <a:xfrm>
            <a:off x="537243" y="5694610"/>
            <a:ext cx="5830234" cy="345101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rPr>
              <a:t>The Handle or Declare Rule</a:t>
            </a:r>
          </a:p>
          <a:p>
            <a:pPr lvl="1" eaLnBrk="1" hangingPunct="1"/>
            <a:r>
              <a:rPr lang="en-US" smtClean="0">
                <a:latin typeface="Arial" charset="0"/>
              </a:rPr>
              <a:t>Many libraries that you use will require knowledge of exception handling. They include:</a:t>
            </a:r>
          </a:p>
          <a:p>
            <a:pPr lvl="2" eaLnBrk="1" hangingPunct="1">
              <a:buFont typeface="Arial" charset="0"/>
              <a:buChar char="•"/>
            </a:pPr>
            <a:r>
              <a:rPr lang="en-US" smtClean="0">
                <a:latin typeface="Arial" charset="0"/>
              </a:rPr>
              <a:t>File IO (NIO: </a:t>
            </a:r>
            <a:r>
              <a:rPr lang="en-US" smtClean="0">
                <a:latin typeface="Courier New" pitchFamily="49" charset="0"/>
                <a:cs typeface="Courier New" pitchFamily="49" charset="0"/>
              </a:rPr>
              <a:t>java.nio</a:t>
            </a:r>
            <a:r>
              <a:rPr lang="en-US" smtClean="0">
                <a:latin typeface="Arial" charset="0"/>
              </a:rPr>
              <a:t>)</a:t>
            </a:r>
          </a:p>
          <a:p>
            <a:pPr lvl="2" eaLnBrk="1" hangingPunct="1">
              <a:buFont typeface="Arial" charset="0"/>
              <a:buChar char="•"/>
            </a:pPr>
            <a:r>
              <a:rPr lang="en-US" smtClean="0">
                <a:latin typeface="Arial" charset="0"/>
              </a:rPr>
              <a:t>Database access (JDBC: </a:t>
            </a:r>
            <a:r>
              <a:rPr lang="en-US" smtClean="0">
                <a:latin typeface="Courier New" pitchFamily="49" charset="0"/>
                <a:cs typeface="Courier New" pitchFamily="49" charset="0"/>
              </a:rPr>
              <a:t>java.sql</a:t>
            </a:r>
            <a:r>
              <a:rPr lang="en-US" smtClean="0">
                <a:latin typeface="Arial" charset="0"/>
              </a:rPr>
              <a:t>)</a:t>
            </a:r>
          </a:p>
          <a:p>
            <a:pPr lvl="1" eaLnBrk="1" hangingPunct="1"/>
            <a:r>
              <a:rPr lang="en-US" smtClean="0">
                <a:latin typeface="Arial" charset="0"/>
              </a:rPr>
              <a:t>Handling an exception means you use a </a:t>
            </a:r>
            <a:r>
              <a:rPr lang="en-US" smtClean="0">
                <a:latin typeface="Courier New" pitchFamily="49" charset="0"/>
                <a:cs typeface="Courier New" pitchFamily="49" charset="0"/>
              </a:rPr>
              <a:t>try-catch</a:t>
            </a:r>
            <a:r>
              <a:rPr lang="en-US" smtClean="0">
                <a:latin typeface="Arial" charset="0"/>
              </a:rPr>
              <a:t> statement to transfer control to an exception-handling block when an exception occurs. Declaring an exception means to add a </a:t>
            </a:r>
            <a:r>
              <a:rPr lang="en-US" smtClean="0">
                <a:latin typeface="Courier New" pitchFamily="49" charset="0"/>
                <a:cs typeface="Courier New" pitchFamily="49" charset="0"/>
              </a:rPr>
              <a:t>throws </a:t>
            </a:r>
            <a:r>
              <a:rPr lang="en-US" smtClean="0">
                <a:latin typeface="Arial" charset="0"/>
              </a:rPr>
              <a:t>clause to a method declaration, indicating that the method may fail to execute in a specific way. To state it another way, handling means it is your problem to deal with and declaring means that it is someone else’s problem to deal with.</a:t>
            </a: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b="1" smtClean="0">
              <a:latin typeface="Arial" charset="0"/>
            </a:endParaRPr>
          </a:p>
        </p:txBody>
      </p:sp>
      <p:sp>
        <p:nvSpPr>
          <p:cNvPr id="3994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872" indent="-285720" eaLnBrk="0" hangingPunct="0">
              <a:defRPr>
                <a:solidFill>
                  <a:schemeClr val="tx1"/>
                </a:solidFill>
                <a:latin typeface="Arial" charset="0"/>
              </a:defRPr>
            </a:lvl2pPr>
            <a:lvl3pPr marL="1142881" indent="-228576" eaLnBrk="0" hangingPunct="0">
              <a:defRPr>
                <a:solidFill>
                  <a:schemeClr val="tx1"/>
                </a:solidFill>
                <a:latin typeface="Arial" charset="0"/>
              </a:defRPr>
            </a:lvl3pPr>
            <a:lvl4pPr marL="1600032" indent="-228576" eaLnBrk="0" hangingPunct="0">
              <a:defRPr>
                <a:solidFill>
                  <a:schemeClr val="tx1"/>
                </a:solidFill>
                <a:latin typeface="Arial" charset="0"/>
              </a:defRPr>
            </a:lvl4pPr>
            <a:lvl5pPr marL="2057184" indent="-228576" eaLnBrk="0" hangingPunct="0">
              <a:defRPr>
                <a:solidFill>
                  <a:schemeClr val="tx1"/>
                </a:solidFill>
                <a:latin typeface="Arial" charset="0"/>
              </a:defRPr>
            </a:lvl5pPr>
            <a:lvl6pPr marL="2514336" indent="-228576"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71488" indent="-228576"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428641" indent="-228576"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85792" indent="-228576"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it-IT" smtClean="0"/>
              <a:t>Java SE 7 Programming   9 - </a:t>
            </a:r>
            <a:fld id="{D2C63644-0CD8-4EC7-B421-4E709F820664}" type="slidenum">
              <a:rPr lang="en-US" smtClean="0"/>
              <a:pPr eaLnBrk="1" hangingPunct="1"/>
              <a:t>23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buSzTx/>
            </a:pPr>
            <a:r>
              <a:rPr lang="en-US" smtClean="0">
                <a:latin typeface="Arial" charset="0"/>
              </a:rPr>
              <a:t>With generics, things are much simpler. When the </a:t>
            </a:r>
            <a:r>
              <a:rPr lang="en-US" smtClean="0">
                <a:latin typeface="Courier New" pitchFamily="49" charset="0"/>
              </a:rPr>
              <a:t>ArrayList</a:t>
            </a:r>
            <a:r>
              <a:rPr lang="en-US" smtClean="0">
                <a:latin typeface="Arial" charset="0"/>
              </a:rPr>
              <a:t> is initialized on line 3, any attempt to add an invalid value (line 8) results in a compile-time error. </a:t>
            </a:r>
          </a:p>
          <a:p>
            <a:pPr lvl="1">
              <a:buSzTx/>
            </a:pPr>
            <a:r>
              <a:rPr lang="en-US" b="1" smtClean="0">
                <a:latin typeface="Arial" charset="0"/>
              </a:rPr>
              <a:t>Note: </a:t>
            </a:r>
            <a:r>
              <a:rPr lang="en-US" smtClean="0">
                <a:latin typeface="Arial" charset="0"/>
              </a:rPr>
              <a:t>On line 3, the </a:t>
            </a:r>
            <a:r>
              <a:rPr lang="en-US" smtClean="0">
                <a:latin typeface="Courier New" pitchFamily="49" charset="0"/>
                <a:cs typeface="Courier New" pitchFamily="49" charset="0"/>
              </a:rPr>
              <a:t>ArrayList</a:t>
            </a:r>
            <a:r>
              <a:rPr lang="en-US" smtClean="0">
                <a:latin typeface="Arial" charset="0"/>
              </a:rPr>
              <a:t> is assigned to a </a:t>
            </a:r>
            <a:r>
              <a:rPr lang="en-US" smtClean="0">
                <a:latin typeface="Courier New" pitchFamily="49" charset="0"/>
                <a:cs typeface="Courier New" pitchFamily="49" charset="0"/>
              </a:rPr>
              <a:t>List</a:t>
            </a:r>
            <a:r>
              <a:rPr lang="en-US" smtClean="0">
                <a:latin typeface="Arial" charset="0"/>
              </a:rPr>
              <a:t> type. Using this style enables you to swap out the </a:t>
            </a:r>
            <a:r>
              <a:rPr lang="en-US" smtClean="0">
                <a:latin typeface="Courier New" pitchFamily="49" charset="0"/>
                <a:cs typeface="Courier New" pitchFamily="49" charset="0"/>
              </a:rPr>
              <a:t>List</a:t>
            </a:r>
            <a:r>
              <a:rPr lang="en-US" smtClean="0">
                <a:latin typeface="Arial" charset="0"/>
              </a:rPr>
              <a:t> implementation without changing other code.</a:t>
            </a:r>
          </a:p>
        </p:txBody>
      </p:sp>
      <p:sp>
        <p:nvSpPr>
          <p:cNvPr id="5530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14644" indent="-274863" eaLnBrk="0" hangingPunct="0">
              <a:defRPr>
                <a:solidFill>
                  <a:schemeClr val="tx1"/>
                </a:solidFill>
                <a:latin typeface="Arial" charset="0"/>
                <a:ea typeface="ＭＳ Ｐゴシック" pitchFamily="34" charset="-128"/>
              </a:defRPr>
            </a:lvl2pPr>
            <a:lvl3pPr marL="1099452" indent="-219890" eaLnBrk="0" hangingPunct="0">
              <a:defRPr>
                <a:solidFill>
                  <a:schemeClr val="tx1"/>
                </a:solidFill>
                <a:latin typeface="Arial" charset="0"/>
                <a:ea typeface="ＭＳ Ｐゴシック" pitchFamily="34" charset="-128"/>
              </a:defRPr>
            </a:lvl3pPr>
            <a:lvl4pPr marL="1539232" indent="-219890" eaLnBrk="0" hangingPunct="0">
              <a:defRPr>
                <a:solidFill>
                  <a:schemeClr val="tx1"/>
                </a:solidFill>
                <a:latin typeface="Arial" charset="0"/>
                <a:ea typeface="ＭＳ Ｐゴシック" pitchFamily="34" charset="-128"/>
              </a:defRPr>
            </a:lvl4pPr>
            <a:lvl5pPr marL="1979013" indent="-219890" eaLnBrk="0" hangingPunct="0">
              <a:defRPr>
                <a:solidFill>
                  <a:schemeClr val="tx1"/>
                </a:solidFill>
                <a:latin typeface="Arial" charset="0"/>
                <a:ea typeface="ＭＳ Ｐゴシック" pitchFamily="34" charset="-128"/>
              </a:defRPr>
            </a:lvl5pPr>
            <a:lvl6pPr marL="241879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6pPr>
            <a:lvl7pPr marL="285857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7pPr>
            <a:lvl8pPr marL="3298355"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8pPr>
            <a:lvl9pPr marL="3738136"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9pPr>
          </a:lstStyle>
          <a:p>
            <a:pPr eaLnBrk="1" hangingPunct="1"/>
            <a:r>
              <a:rPr lang="it-IT" smtClean="0"/>
              <a:t>Java SE 7 Programming   7 - </a:t>
            </a:r>
            <a:fld id="{67166FC8-3754-46A2-A380-C1B43A2595A5}" type="slidenum">
              <a:rPr lang="en-US" smtClean="0"/>
              <a:pPr eaLnBrk="1" hangingPunct="1"/>
              <a:t>53</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Using the </a:t>
            </a:r>
            <a:r>
              <a:rPr lang="en-US" smtClean="0">
                <a:latin typeface="Courier New" pitchFamily="49" charset="0"/>
              </a:rPr>
              <a:t>for-each</a:t>
            </a:r>
            <a:r>
              <a:rPr lang="en-US" smtClean="0">
                <a:latin typeface="Arial" charset="0"/>
              </a:rPr>
              <a:t> loop is much easier and provides much cleaner code. No casts are done because of the autounboxing feature of Java.</a:t>
            </a:r>
          </a:p>
        </p:txBody>
      </p:sp>
      <p:sp>
        <p:nvSpPr>
          <p:cNvPr id="5632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14644" indent="-274863" eaLnBrk="0" hangingPunct="0">
              <a:defRPr>
                <a:solidFill>
                  <a:schemeClr val="tx1"/>
                </a:solidFill>
                <a:latin typeface="Arial" charset="0"/>
                <a:ea typeface="ＭＳ Ｐゴシック" pitchFamily="34" charset="-128"/>
              </a:defRPr>
            </a:lvl2pPr>
            <a:lvl3pPr marL="1099452" indent="-219890" eaLnBrk="0" hangingPunct="0">
              <a:defRPr>
                <a:solidFill>
                  <a:schemeClr val="tx1"/>
                </a:solidFill>
                <a:latin typeface="Arial" charset="0"/>
                <a:ea typeface="ＭＳ Ｐゴシック" pitchFamily="34" charset="-128"/>
              </a:defRPr>
            </a:lvl3pPr>
            <a:lvl4pPr marL="1539232" indent="-219890" eaLnBrk="0" hangingPunct="0">
              <a:defRPr>
                <a:solidFill>
                  <a:schemeClr val="tx1"/>
                </a:solidFill>
                <a:latin typeface="Arial" charset="0"/>
                <a:ea typeface="ＭＳ Ｐゴシック" pitchFamily="34" charset="-128"/>
              </a:defRPr>
            </a:lvl4pPr>
            <a:lvl5pPr marL="1979013" indent="-219890" eaLnBrk="0" hangingPunct="0">
              <a:defRPr>
                <a:solidFill>
                  <a:schemeClr val="tx1"/>
                </a:solidFill>
                <a:latin typeface="Arial" charset="0"/>
                <a:ea typeface="ＭＳ Ｐゴシック" pitchFamily="34" charset="-128"/>
              </a:defRPr>
            </a:lvl5pPr>
            <a:lvl6pPr marL="241879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6pPr>
            <a:lvl7pPr marL="285857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7pPr>
            <a:lvl8pPr marL="3298355"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8pPr>
            <a:lvl9pPr marL="3738136"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9pPr>
          </a:lstStyle>
          <a:p>
            <a:pPr eaLnBrk="1" hangingPunct="1"/>
            <a:r>
              <a:rPr lang="it-IT" smtClean="0"/>
              <a:t>Java SE 7 Programming   7 - </a:t>
            </a:r>
            <a:fld id="{11287366-38ED-4FF1-B816-7C6269B97CBB}" type="slidenum">
              <a:rPr lang="en-US" smtClean="0"/>
              <a:pPr eaLnBrk="1" hangingPunct="1"/>
              <a:t>54</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89359" y="2046502"/>
            <a:ext cx="5381625" cy="2877686"/>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buFont typeface="Arial" pitchFamily="34" charset="0"/>
              <a:buNone/>
              <a:defRPr/>
            </a:pPr>
            <a:endParaRPr lang="en-US" dirty="0"/>
          </a:p>
        </p:txBody>
      </p:sp>
      <p:sp>
        <p:nvSpPr>
          <p:cNvPr id="57347" name="Slide Image Placeholder 6"/>
          <p:cNvSpPr>
            <a:spLocks noGrp="1" noRot="1" noChangeAspect="1" noTextEdit="1"/>
          </p:cNvSpPr>
          <p:nvPr>
            <p:ph type="sldImg"/>
          </p:nvPr>
        </p:nvSpPr>
        <p:spPr>
          <a:ln/>
        </p:spPr>
      </p:sp>
      <p:sp>
        <p:nvSpPr>
          <p:cNvPr id="57348" name="Notes Placeholder 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US" dirty="0" smtClean="0">
              <a:latin typeface="Arial" charset="0"/>
            </a:endParaRPr>
          </a:p>
        </p:txBody>
      </p:sp>
      <p:sp>
        <p:nvSpPr>
          <p:cNvPr id="57349"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14644" indent="-274863" eaLnBrk="0" hangingPunct="0">
              <a:defRPr>
                <a:solidFill>
                  <a:schemeClr val="tx1"/>
                </a:solidFill>
                <a:latin typeface="Arial" charset="0"/>
                <a:ea typeface="ＭＳ Ｐゴシック" pitchFamily="34" charset="-128"/>
              </a:defRPr>
            </a:lvl2pPr>
            <a:lvl3pPr marL="1099452" indent="-219890" eaLnBrk="0" hangingPunct="0">
              <a:defRPr>
                <a:solidFill>
                  <a:schemeClr val="tx1"/>
                </a:solidFill>
                <a:latin typeface="Arial" charset="0"/>
                <a:ea typeface="ＭＳ Ｐゴシック" pitchFamily="34" charset="-128"/>
              </a:defRPr>
            </a:lvl3pPr>
            <a:lvl4pPr marL="1539232" indent="-219890" eaLnBrk="0" hangingPunct="0">
              <a:defRPr>
                <a:solidFill>
                  <a:schemeClr val="tx1"/>
                </a:solidFill>
                <a:latin typeface="Arial" charset="0"/>
                <a:ea typeface="ＭＳ Ｐゴシック" pitchFamily="34" charset="-128"/>
              </a:defRPr>
            </a:lvl4pPr>
            <a:lvl5pPr marL="1979013" indent="-219890" eaLnBrk="0" hangingPunct="0">
              <a:defRPr>
                <a:solidFill>
                  <a:schemeClr val="tx1"/>
                </a:solidFill>
                <a:latin typeface="Arial" charset="0"/>
                <a:ea typeface="ＭＳ Ｐゴシック" pitchFamily="34" charset="-128"/>
              </a:defRPr>
            </a:lvl5pPr>
            <a:lvl6pPr marL="241879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6pPr>
            <a:lvl7pPr marL="285857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7pPr>
            <a:lvl8pPr marL="3298355"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8pPr>
            <a:lvl9pPr marL="3738136"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9pPr>
          </a:lstStyle>
          <a:p>
            <a:pPr eaLnBrk="1" hangingPunct="1"/>
            <a:r>
              <a:rPr lang="it-IT" smtClean="0"/>
              <a:t>Java SE 7 Programming   7 - </a:t>
            </a:r>
            <a:fld id="{3CB68C11-5BD1-4208-919F-E4C64F179603}" type="slidenum">
              <a:rPr lang="en-US" smtClean="0"/>
              <a:pPr eaLnBrk="1" hangingPunct="1"/>
              <a:t>55</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As an example, a set can be used to track a list of unique part numbers.</a:t>
            </a:r>
          </a:p>
        </p:txBody>
      </p:sp>
      <p:sp>
        <p:nvSpPr>
          <p:cNvPr id="59396"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14644" indent="-274863" eaLnBrk="0" hangingPunct="0">
              <a:defRPr>
                <a:solidFill>
                  <a:schemeClr val="tx1"/>
                </a:solidFill>
                <a:latin typeface="Arial" charset="0"/>
                <a:ea typeface="ＭＳ Ｐゴシック" pitchFamily="34" charset="-128"/>
              </a:defRPr>
            </a:lvl2pPr>
            <a:lvl3pPr marL="1099452" indent="-219890" eaLnBrk="0" hangingPunct="0">
              <a:defRPr>
                <a:solidFill>
                  <a:schemeClr val="tx1"/>
                </a:solidFill>
                <a:latin typeface="Arial" charset="0"/>
                <a:ea typeface="ＭＳ Ｐゴシック" pitchFamily="34" charset="-128"/>
              </a:defRPr>
            </a:lvl3pPr>
            <a:lvl4pPr marL="1539232" indent="-219890" eaLnBrk="0" hangingPunct="0">
              <a:defRPr>
                <a:solidFill>
                  <a:schemeClr val="tx1"/>
                </a:solidFill>
                <a:latin typeface="Arial" charset="0"/>
                <a:ea typeface="ＭＳ Ｐゴシック" pitchFamily="34" charset="-128"/>
              </a:defRPr>
            </a:lvl4pPr>
            <a:lvl5pPr marL="1979013" indent="-219890" eaLnBrk="0" hangingPunct="0">
              <a:defRPr>
                <a:solidFill>
                  <a:schemeClr val="tx1"/>
                </a:solidFill>
                <a:latin typeface="Arial" charset="0"/>
                <a:ea typeface="ＭＳ Ｐゴシック" pitchFamily="34" charset="-128"/>
              </a:defRPr>
            </a:lvl5pPr>
            <a:lvl6pPr marL="241879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6pPr>
            <a:lvl7pPr marL="285857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7pPr>
            <a:lvl8pPr marL="3298355"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8pPr>
            <a:lvl9pPr marL="3738136"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9pPr>
          </a:lstStyle>
          <a:p>
            <a:pPr eaLnBrk="1" hangingPunct="1"/>
            <a:r>
              <a:rPr lang="it-IT" smtClean="0"/>
              <a:t>Java SE 7 Programming   7 - </a:t>
            </a:r>
            <a:fld id="{CE995835-1C62-4558-A30E-7C09A71F5E1F}" type="slidenum">
              <a:rPr lang="en-US" smtClean="0"/>
              <a:pPr eaLnBrk="1" hangingPunct="1"/>
              <a:t>57</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A set is a collection of unique elements. This example uses a </a:t>
            </a:r>
            <a:r>
              <a:rPr lang="en-US" smtClean="0">
                <a:latin typeface="Courier New" pitchFamily="49" charset="0"/>
              </a:rPr>
              <a:t>TreeSet</a:t>
            </a:r>
            <a:r>
              <a:rPr lang="en-US" smtClean="0">
                <a:latin typeface="Arial" charset="0"/>
              </a:rPr>
              <a:t>, which sorts the items in the set. If the program is run, the output is as follows:</a:t>
            </a:r>
          </a:p>
          <a:p>
            <a:pPr lvl="1"/>
            <a:r>
              <a:rPr lang="en-US" smtClean="0">
                <a:latin typeface="Courier New" pitchFamily="49" charset="0"/>
              </a:rPr>
              <a:t>Item: one</a:t>
            </a:r>
          </a:p>
          <a:p>
            <a:pPr lvl="1"/>
            <a:r>
              <a:rPr lang="en-US" smtClean="0">
                <a:latin typeface="Courier New" pitchFamily="49" charset="0"/>
              </a:rPr>
              <a:t>Item: three</a:t>
            </a:r>
          </a:p>
          <a:p>
            <a:pPr lvl="1"/>
            <a:r>
              <a:rPr lang="en-US" smtClean="0">
                <a:latin typeface="Courier New" pitchFamily="49" charset="0"/>
              </a:rPr>
              <a:t>Item: two</a:t>
            </a:r>
          </a:p>
        </p:txBody>
      </p:sp>
      <p:sp>
        <p:nvSpPr>
          <p:cNvPr id="6042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14644" indent="-274863" eaLnBrk="0" hangingPunct="0">
              <a:defRPr>
                <a:solidFill>
                  <a:schemeClr val="tx1"/>
                </a:solidFill>
                <a:latin typeface="Arial" charset="0"/>
                <a:ea typeface="ＭＳ Ｐゴシック" pitchFamily="34" charset="-128"/>
              </a:defRPr>
            </a:lvl2pPr>
            <a:lvl3pPr marL="1099452" indent="-219890" eaLnBrk="0" hangingPunct="0">
              <a:defRPr>
                <a:solidFill>
                  <a:schemeClr val="tx1"/>
                </a:solidFill>
                <a:latin typeface="Arial" charset="0"/>
                <a:ea typeface="ＭＳ Ｐゴシック" pitchFamily="34" charset="-128"/>
              </a:defRPr>
            </a:lvl3pPr>
            <a:lvl4pPr marL="1539232" indent="-219890" eaLnBrk="0" hangingPunct="0">
              <a:defRPr>
                <a:solidFill>
                  <a:schemeClr val="tx1"/>
                </a:solidFill>
                <a:latin typeface="Arial" charset="0"/>
                <a:ea typeface="ＭＳ Ｐゴシック" pitchFamily="34" charset="-128"/>
              </a:defRPr>
            </a:lvl4pPr>
            <a:lvl5pPr marL="1979013" indent="-219890" eaLnBrk="0" hangingPunct="0">
              <a:defRPr>
                <a:solidFill>
                  <a:schemeClr val="tx1"/>
                </a:solidFill>
                <a:latin typeface="Arial" charset="0"/>
                <a:ea typeface="ＭＳ Ｐゴシック" pitchFamily="34" charset="-128"/>
              </a:defRPr>
            </a:lvl5pPr>
            <a:lvl6pPr marL="241879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6pPr>
            <a:lvl7pPr marL="285857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7pPr>
            <a:lvl8pPr marL="3298355"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8pPr>
            <a:lvl9pPr marL="3738136"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9pPr>
          </a:lstStyle>
          <a:p>
            <a:pPr eaLnBrk="1" hangingPunct="1"/>
            <a:r>
              <a:rPr lang="it-IT" smtClean="0"/>
              <a:t>Java SE 7 Programming   7 - </a:t>
            </a:r>
            <a:fld id="{94552107-6995-4E3C-9EEF-F720F8340378}" type="slidenum">
              <a:rPr lang="en-US" smtClean="0"/>
              <a:pPr eaLnBrk="1" hangingPunct="1"/>
              <a:t>58</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A </a:t>
            </a:r>
            <a:r>
              <a:rPr lang="en-US" smtClean="0">
                <a:latin typeface="Courier New" pitchFamily="49" charset="0"/>
                <a:cs typeface="Courier New" pitchFamily="49" charset="0"/>
              </a:rPr>
              <a:t>Map</a:t>
            </a:r>
            <a:r>
              <a:rPr lang="en-US" smtClean="0">
                <a:latin typeface="Arial" charset="0"/>
              </a:rPr>
              <a:t> is good for tracking things like part lists and their descriptions (as shown in the slide).</a:t>
            </a:r>
          </a:p>
        </p:txBody>
      </p:sp>
      <p:sp>
        <p:nvSpPr>
          <p:cNvPr id="6144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14644" indent="-274863" eaLnBrk="0" hangingPunct="0">
              <a:defRPr>
                <a:solidFill>
                  <a:schemeClr val="tx1"/>
                </a:solidFill>
                <a:latin typeface="Arial" charset="0"/>
                <a:ea typeface="ＭＳ Ｐゴシック" pitchFamily="34" charset="-128"/>
              </a:defRPr>
            </a:lvl2pPr>
            <a:lvl3pPr marL="1099452" indent="-219890" eaLnBrk="0" hangingPunct="0">
              <a:defRPr>
                <a:solidFill>
                  <a:schemeClr val="tx1"/>
                </a:solidFill>
                <a:latin typeface="Arial" charset="0"/>
                <a:ea typeface="ＭＳ Ｐゴシック" pitchFamily="34" charset="-128"/>
              </a:defRPr>
            </a:lvl3pPr>
            <a:lvl4pPr marL="1539232" indent="-219890" eaLnBrk="0" hangingPunct="0">
              <a:defRPr>
                <a:solidFill>
                  <a:schemeClr val="tx1"/>
                </a:solidFill>
                <a:latin typeface="Arial" charset="0"/>
                <a:ea typeface="ＭＳ Ｐゴシック" pitchFamily="34" charset="-128"/>
              </a:defRPr>
            </a:lvl4pPr>
            <a:lvl5pPr marL="1979013" indent="-219890" eaLnBrk="0" hangingPunct="0">
              <a:defRPr>
                <a:solidFill>
                  <a:schemeClr val="tx1"/>
                </a:solidFill>
                <a:latin typeface="Arial" charset="0"/>
                <a:ea typeface="ＭＳ Ｐゴシック" pitchFamily="34" charset="-128"/>
              </a:defRPr>
            </a:lvl5pPr>
            <a:lvl6pPr marL="241879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6pPr>
            <a:lvl7pPr marL="285857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7pPr>
            <a:lvl8pPr marL="3298355"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8pPr>
            <a:lvl9pPr marL="3738136"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9pPr>
          </a:lstStyle>
          <a:p>
            <a:pPr eaLnBrk="1" hangingPunct="1"/>
            <a:r>
              <a:rPr lang="it-IT" smtClean="0"/>
              <a:t>Java SE 7 Programming   7 - </a:t>
            </a:r>
            <a:fld id="{309E289A-4171-4752-9DB2-A145707B8A4B}" type="slidenum">
              <a:rPr lang="en-US" smtClean="0"/>
              <a:pPr eaLnBrk="1" hangingPunct="1"/>
              <a:t>59</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The </a:t>
            </a:r>
            <a:r>
              <a:rPr lang="en-US" smtClean="0">
                <a:latin typeface="Courier New" pitchFamily="49" charset="0"/>
                <a:cs typeface="Courier New" pitchFamily="49" charset="0"/>
              </a:rPr>
              <a:t>Map</a:t>
            </a:r>
            <a:r>
              <a:rPr lang="en-US" smtClean="0">
                <a:latin typeface="Arial" charset="0"/>
              </a:rPr>
              <a:t> interface does not extend the </a:t>
            </a:r>
            <a:r>
              <a:rPr lang="en-US" smtClean="0">
                <a:latin typeface="Courier New" pitchFamily="49" charset="0"/>
                <a:cs typeface="Courier New" pitchFamily="49" charset="0"/>
              </a:rPr>
              <a:t>Collection</a:t>
            </a:r>
            <a:r>
              <a:rPr lang="en-US" smtClean="0">
                <a:latin typeface="Arial" charset="0"/>
              </a:rPr>
              <a:t> interface because it represents mappings and not a collection of objects. Some of the key implementation classes include:</a:t>
            </a:r>
          </a:p>
          <a:p>
            <a:pPr lvl="2">
              <a:buFont typeface="Arial" charset="0"/>
              <a:buChar char="•"/>
            </a:pPr>
            <a:r>
              <a:rPr lang="en-US" smtClean="0">
                <a:solidFill>
                  <a:schemeClr val="tx1"/>
                </a:solidFill>
                <a:latin typeface="Courier New" pitchFamily="49" charset="0"/>
              </a:rPr>
              <a:t>TreeMap</a:t>
            </a:r>
            <a:r>
              <a:rPr lang="en-US" smtClean="0">
                <a:latin typeface="Arial" charset="0"/>
              </a:rPr>
              <a:t>: A map where the keys are automatically sorted</a:t>
            </a:r>
          </a:p>
          <a:p>
            <a:pPr lvl="2">
              <a:buFont typeface="Arial" charset="0"/>
              <a:buChar char="•"/>
            </a:pPr>
            <a:r>
              <a:rPr lang="en-US" smtClean="0">
                <a:solidFill>
                  <a:schemeClr val="tx1"/>
                </a:solidFill>
                <a:latin typeface="Courier New" pitchFamily="49" charset="0"/>
              </a:rPr>
              <a:t>HashTable</a:t>
            </a:r>
            <a:r>
              <a:rPr lang="en-US" smtClean="0">
                <a:latin typeface="Arial" charset="0"/>
              </a:rPr>
              <a:t>: A classic associative array implementation with keys and values. </a:t>
            </a:r>
            <a:r>
              <a:rPr lang="en-US" smtClean="0">
                <a:solidFill>
                  <a:schemeClr val="tx1"/>
                </a:solidFill>
                <a:latin typeface="Courier New" pitchFamily="49" charset="0"/>
              </a:rPr>
              <a:t>HashTable</a:t>
            </a:r>
            <a:r>
              <a:rPr lang="en-US" smtClean="0">
                <a:latin typeface="Arial" charset="0"/>
              </a:rPr>
              <a:t> is synchronized.</a:t>
            </a:r>
          </a:p>
          <a:p>
            <a:pPr lvl="2">
              <a:buFont typeface="Arial" charset="0"/>
              <a:buChar char="•"/>
            </a:pPr>
            <a:r>
              <a:rPr lang="en-US" smtClean="0">
                <a:solidFill>
                  <a:schemeClr val="tx1"/>
                </a:solidFill>
                <a:latin typeface="Courier New" pitchFamily="49" charset="0"/>
              </a:rPr>
              <a:t>HashMap</a:t>
            </a:r>
            <a:r>
              <a:rPr lang="en-US" smtClean="0">
                <a:latin typeface="Arial" charset="0"/>
              </a:rPr>
              <a:t>: An implementation just like </a:t>
            </a:r>
            <a:r>
              <a:rPr lang="en-US" smtClean="0">
                <a:solidFill>
                  <a:schemeClr val="tx1"/>
                </a:solidFill>
                <a:latin typeface="Courier New" pitchFamily="49" charset="0"/>
              </a:rPr>
              <a:t>HashTable</a:t>
            </a:r>
            <a:r>
              <a:rPr lang="en-US" smtClean="0">
                <a:latin typeface="Arial" charset="0"/>
              </a:rPr>
              <a:t> except that it accepts null keys and values. Also, it is not synchronized.</a:t>
            </a:r>
          </a:p>
          <a:p>
            <a:endParaRPr lang="en-US" sz="1100" b="0">
              <a:latin typeface="Arial" charset="0"/>
            </a:endParaRPr>
          </a:p>
        </p:txBody>
      </p:sp>
      <p:sp>
        <p:nvSpPr>
          <p:cNvPr id="6246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14644" indent="-274863" eaLnBrk="0" hangingPunct="0">
              <a:defRPr>
                <a:solidFill>
                  <a:schemeClr val="tx1"/>
                </a:solidFill>
                <a:latin typeface="Arial" charset="0"/>
                <a:ea typeface="ＭＳ Ｐゴシック" pitchFamily="34" charset="-128"/>
              </a:defRPr>
            </a:lvl2pPr>
            <a:lvl3pPr marL="1099452" indent="-219890" eaLnBrk="0" hangingPunct="0">
              <a:defRPr>
                <a:solidFill>
                  <a:schemeClr val="tx1"/>
                </a:solidFill>
                <a:latin typeface="Arial" charset="0"/>
                <a:ea typeface="ＭＳ Ｐゴシック" pitchFamily="34" charset="-128"/>
              </a:defRPr>
            </a:lvl3pPr>
            <a:lvl4pPr marL="1539232" indent="-219890" eaLnBrk="0" hangingPunct="0">
              <a:defRPr>
                <a:solidFill>
                  <a:schemeClr val="tx1"/>
                </a:solidFill>
                <a:latin typeface="Arial" charset="0"/>
                <a:ea typeface="ＭＳ Ｐゴシック" pitchFamily="34" charset="-128"/>
              </a:defRPr>
            </a:lvl4pPr>
            <a:lvl5pPr marL="1979013" indent="-219890" eaLnBrk="0" hangingPunct="0">
              <a:defRPr>
                <a:solidFill>
                  <a:schemeClr val="tx1"/>
                </a:solidFill>
                <a:latin typeface="Arial" charset="0"/>
                <a:ea typeface="ＭＳ Ｐゴシック" pitchFamily="34" charset="-128"/>
              </a:defRPr>
            </a:lvl5pPr>
            <a:lvl6pPr marL="241879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6pPr>
            <a:lvl7pPr marL="285857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7pPr>
            <a:lvl8pPr marL="3298355"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8pPr>
            <a:lvl9pPr marL="3738136"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9pPr>
          </a:lstStyle>
          <a:p>
            <a:pPr eaLnBrk="1" hangingPunct="1"/>
            <a:r>
              <a:rPr lang="it-IT" smtClean="0"/>
              <a:t>Java SE 7 Programming   7 - </a:t>
            </a:r>
            <a:fld id="{B80F8495-7671-47F0-8974-1C6E9243C6CA}" type="slidenum">
              <a:rPr lang="en-US" smtClean="0"/>
              <a:pPr eaLnBrk="1" hangingPunct="1"/>
              <a:t>60</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The example shows how to create a </a:t>
            </a:r>
            <a:r>
              <a:rPr lang="en-US" smtClean="0">
                <a:latin typeface="Courier New" pitchFamily="49" charset="0"/>
                <a:cs typeface="Courier New" pitchFamily="49" charset="0"/>
              </a:rPr>
              <a:t>Map</a:t>
            </a:r>
            <a:r>
              <a:rPr lang="en-US" smtClean="0">
                <a:latin typeface="Arial" charset="0"/>
              </a:rPr>
              <a:t> and perform standard operations on it. The output from the program is:</a:t>
            </a:r>
            <a:endParaRPr lang="en-US" smtClean="0">
              <a:latin typeface="Courier New" pitchFamily="49" charset="0"/>
            </a:endParaRPr>
          </a:p>
          <a:p>
            <a:pPr lvl="1"/>
            <a:r>
              <a:rPr lang="en-US" smtClean="0">
                <a:latin typeface="Courier New" pitchFamily="49" charset="0"/>
              </a:rPr>
              <a:t>=== Part List ===</a:t>
            </a:r>
          </a:p>
          <a:p>
            <a:pPr lvl="1"/>
            <a:r>
              <a:rPr lang="en-US" smtClean="0">
                <a:latin typeface="Courier New" pitchFamily="49" charset="0"/>
              </a:rPr>
              <a:t>Part#: 111111 Blue Polo Shirt</a:t>
            </a:r>
          </a:p>
          <a:p>
            <a:pPr lvl="1"/>
            <a:r>
              <a:rPr lang="en-US" smtClean="0">
                <a:latin typeface="Courier New" pitchFamily="49" charset="0"/>
              </a:rPr>
              <a:t>Part#: 222222 Black T-Shirt</a:t>
            </a:r>
          </a:p>
          <a:p>
            <a:pPr lvl="1"/>
            <a:r>
              <a:rPr lang="en-US" smtClean="0">
                <a:latin typeface="Courier New" pitchFamily="49" charset="0"/>
              </a:rPr>
              <a:t>Part#: 333333 Duke Hat</a:t>
            </a:r>
          </a:p>
        </p:txBody>
      </p:sp>
      <p:sp>
        <p:nvSpPr>
          <p:cNvPr id="6349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14644" indent="-274863" eaLnBrk="0" hangingPunct="0">
              <a:defRPr>
                <a:solidFill>
                  <a:schemeClr val="tx1"/>
                </a:solidFill>
                <a:latin typeface="Arial" charset="0"/>
                <a:ea typeface="ＭＳ Ｐゴシック" pitchFamily="34" charset="-128"/>
              </a:defRPr>
            </a:lvl2pPr>
            <a:lvl3pPr marL="1099452" indent="-219890" eaLnBrk="0" hangingPunct="0">
              <a:defRPr>
                <a:solidFill>
                  <a:schemeClr val="tx1"/>
                </a:solidFill>
                <a:latin typeface="Arial" charset="0"/>
                <a:ea typeface="ＭＳ Ｐゴシック" pitchFamily="34" charset="-128"/>
              </a:defRPr>
            </a:lvl3pPr>
            <a:lvl4pPr marL="1539232" indent="-219890" eaLnBrk="0" hangingPunct="0">
              <a:defRPr>
                <a:solidFill>
                  <a:schemeClr val="tx1"/>
                </a:solidFill>
                <a:latin typeface="Arial" charset="0"/>
                <a:ea typeface="ＭＳ Ｐゴシック" pitchFamily="34" charset="-128"/>
              </a:defRPr>
            </a:lvl4pPr>
            <a:lvl5pPr marL="1979013" indent="-219890" eaLnBrk="0" hangingPunct="0">
              <a:defRPr>
                <a:solidFill>
                  <a:schemeClr val="tx1"/>
                </a:solidFill>
                <a:latin typeface="Arial" charset="0"/>
                <a:ea typeface="ＭＳ Ｐゴシック" pitchFamily="34" charset="-128"/>
              </a:defRPr>
            </a:lvl5pPr>
            <a:lvl6pPr marL="241879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6pPr>
            <a:lvl7pPr marL="285857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7pPr>
            <a:lvl8pPr marL="3298355"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8pPr>
            <a:lvl9pPr marL="3738136"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9pPr>
          </a:lstStyle>
          <a:p>
            <a:pPr eaLnBrk="1" hangingPunct="1"/>
            <a:r>
              <a:rPr lang="it-IT" smtClean="0"/>
              <a:t>Java SE 7 Programming   7 - </a:t>
            </a:r>
            <a:fld id="{A9E8C486-1FB6-4304-BB32-E81850F9843C}" type="slidenum">
              <a:rPr lang="en-US" smtClean="0"/>
              <a:pPr eaLnBrk="1" hangingPunct="1"/>
              <a:t>61</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Courier New" pitchFamily="49" charset="0"/>
                <a:cs typeface="Courier New" pitchFamily="49" charset="0"/>
              </a:rPr>
              <a:t>Deque</a:t>
            </a:r>
            <a:r>
              <a:rPr lang="en-US" smtClean="0">
                <a:latin typeface="Arial" charset="0"/>
              </a:rPr>
              <a:t> is a child interface of </a:t>
            </a:r>
            <a:r>
              <a:rPr lang="en-US" smtClean="0">
                <a:latin typeface="Courier New" pitchFamily="49" charset="0"/>
                <a:cs typeface="Courier New" pitchFamily="49" charset="0"/>
              </a:rPr>
              <a:t>Collection</a:t>
            </a:r>
            <a:r>
              <a:rPr lang="en-US" smtClean="0">
                <a:latin typeface="Arial" charset="0"/>
              </a:rPr>
              <a:t> (just like </a:t>
            </a:r>
            <a:r>
              <a:rPr lang="en-US" smtClean="0">
                <a:latin typeface="Courier New" pitchFamily="49" charset="0"/>
                <a:cs typeface="Courier New" pitchFamily="49" charset="0"/>
              </a:rPr>
              <a:t>Set</a:t>
            </a:r>
            <a:r>
              <a:rPr lang="en-US" smtClean="0">
                <a:latin typeface="Arial" charset="0"/>
              </a:rPr>
              <a:t> and </a:t>
            </a:r>
            <a:r>
              <a:rPr lang="en-US" smtClean="0">
                <a:latin typeface="Courier New" pitchFamily="49" charset="0"/>
                <a:cs typeface="Courier New" pitchFamily="49" charset="0"/>
              </a:rPr>
              <a:t>List</a:t>
            </a:r>
            <a:r>
              <a:rPr lang="en-US" smtClean="0">
                <a:latin typeface="Arial" charset="0"/>
              </a:rPr>
              <a:t>).</a:t>
            </a:r>
          </a:p>
          <a:p>
            <a:pPr lvl="1"/>
            <a:r>
              <a:rPr lang="en-US" smtClean="0">
                <a:latin typeface="Arial" charset="0"/>
              </a:rPr>
              <a:t>A queue is often used to track asynchronous message requests so they can be processed in order. A stack can be very useful for traversing a directory tree or similar structures.</a:t>
            </a:r>
          </a:p>
        </p:txBody>
      </p:sp>
      <p:sp>
        <p:nvSpPr>
          <p:cNvPr id="64516"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14644" indent="-274863" eaLnBrk="0" hangingPunct="0">
              <a:defRPr>
                <a:solidFill>
                  <a:schemeClr val="tx1"/>
                </a:solidFill>
                <a:latin typeface="Arial" charset="0"/>
                <a:ea typeface="ＭＳ Ｐゴシック" pitchFamily="34" charset="-128"/>
              </a:defRPr>
            </a:lvl2pPr>
            <a:lvl3pPr marL="1099452" indent="-219890" eaLnBrk="0" hangingPunct="0">
              <a:defRPr>
                <a:solidFill>
                  <a:schemeClr val="tx1"/>
                </a:solidFill>
                <a:latin typeface="Arial" charset="0"/>
                <a:ea typeface="ＭＳ Ｐゴシック" pitchFamily="34" charset="-128"/>
              </a:defRPr>
            </a:lvl3pPr>
            <a:lvl4pPr marL="1539232" indent="-219890" eaLnBrk="0" hangingPunct="0">
              <a:defRPr>
                <a:solidFill>
                  <a:schemeClr val="tx1"/>
                </a:solidFill>
                <a:latin typeface="Arial" charset="0"/>
                <a:ea typeface="ＭＳ Ｐゴシック" pitchFamily="34" charset="-128"/>
              </a:defRPr>
            </a:lvl4pPr>
            <a:lvl5pPr marL="1979013" indent="-219890" eaLnBrk="0" hangingPunct="0">
              <a:defRPr>
                <a:solidFill>
                  <a:schemeClr val="tx1"/>
                </a:solidFill>
                <a:latin typeface="Arial" charset="0"/>
                <a:ea typeface="ＭＳ Ｐゴシック" pitchFamily="34" charset="-128"/>
              </a:defRPr>
            </a:lvl5pPr>
            <a:lvl6pPr marL="241879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6pPr>
            <a:lvl7pPr marL="285857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7pPr>
            <a:lvl8pPr marL="3298355"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8pPr>
            <a:lvl9pPr marL="3738136"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9pPr>
          </a:lstStyle>
          <a:p>
            <a:pPr eaLnBrk="1" hangingPunct="1"/>
            <a:r>
              <a:rPr lang="it-IT" smtClean="0"/>
              <a:t>Java SE 7 Programming   7 - </a:t>
            </a:r>
            <a:fld id="{6DCE1BB7-87B4-44F6-8881-EAD995CD464A}" type="slidenum">
              <a:rPr lang="en-US" smtClean="0"/>
              <a:pPr eaLnBrk="1" hangingPunct="1"/>
              <a:t>62</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A deque (pronounced “deck”) is a </a:t>
            </a:r>
            <a:r>
              <a:rPr lang="ja-JP" altLang="en-US" smtClean="0">
                <a:latin typeface="Arial" charset="0"/>
              </a:rPr>
              <a:t>“</a:t>
            </a:r>
            <a:r>
              <a:rPr lang="en-US" altLang="ja-JP" smtClean="0">
                <a:latin typeface="Arial" charset="0"/>
              </a:rPr>
              <a:t>doubled-ended queue.</a:t>
            </a:r>
            <a:r>
              <a:rPr lang="ja-JP" altLang="en-US" smtClean="0">
                <a:latin typeface="Arial" charset="0"/>
              </a:rPr>
              <a:t>”</a:t>
            </a:r>
            <a:r>
              <a:rPr lang="en-US" altLang="ja-JP" smtClean="0">
                <a:latin typeface="Arial" charset="0"/>
              </a:rPr>
              <a:t> Essentially this means that a deque can be used as a queue (first in, first out [FIFO] operations) or as a stack (last in, </a:t>
            </a:r>
            <a:br>
              <a:rPr lang="en-US" altLang="ja-JP" smtClean="0">
                <a:latin typeface="Arial" charset="0"/>
              </a:rPr>
            </a:br>
            <a:r>
              <a:rPr lang="en-US" altLang="ja-JP" smtClean="0">
                <a:latin typeface="Arial" charset="0"/>
              </a:rPr>
              <a:t>first out [LIFO] operations).  </a:t>
            </a:r>
            <a:endParaRPr lang="en-US" smtClean="0">
              <a:latin typeface="Arial" charset="0"/>
            </a:endParaRPr>
          </a:p>
        </p:txBody>
      </p:sp>
      <p:sp>
        <p:nvSpPr>
          <p:cNvPr id="6554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14644" indent="-274863" eaLnBrk="0" hangingPunct="0">
              <a:defRPr>
                <a:solidFill>
                  <a:schemeClr val="tx1"/>
                </a:solidFill>
                <a:latin typeface="Arial" charset="0"/>
                <a:ea typeface="ＭＳ Ｐゴシック" pitchFamily="34" charset="-128"/>
              </a:defRPr>
            </a:lvl2pPr>
            <a:lvl3pPr marL="1099452" indent="-219890" eaLnBrk="0" hangingPunct="0">
              <a:defRPr>
                <a:solidFill>
                  <a:schemeClr val="tx1"/>
                </a:solidFill>
                <a:latin typeface="Arial" charset="0"/>
                <a:ea typeface="ＭＳ Ｐゴシック" pitchFamily="34" charset="-128"/>
              </a:defRPr>
            </a:lvl3pPr>
            <a:lvl4pPr marL="1539232" indent="-219890" eaLnBrk="0" hangingPunct="0">
              <a:defRPr>
                <a:solidFill>
                  <a:schemeClr val="tx1"/>
                </a:solidFill>
                <a:latin typeface="Arial" charset="0"/>
                <a:ea typeface="ＭＳ Ｐゴシック" pitchFamily="34" charset="-128"/>
              </a:defRPr>
            </a:lvl4pPr>
            <a:lvl5pPr marL="1979013" indent="-219890" eaLnBrk="0" hangingPunct="0">
              <a:defRPr>
                <a:solidFill>
                  <a:schemeClr val="tx1"/>
                </a:solidFill>
                <a:latin typeface="Arial" charset="0"/>
                <a:ea typeface="ＭＳ Ｐゴシック" pitchFamily="34" charset="-128"/>
              </a:defRPr>
            </a:lvl5pPr>
            <a:lvl6pPr marL="241879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6pPr>
            <a:lvl7pPr marL="285857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7pPr>
            <a:lvl8pPr marL="3298355"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8pPr>
            <a:lvl9pPr marL="3738136"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9pPr>
          </a:lstStyle>
          <a:p>
            <a:pPr eaLnBrk="1" hangingPunct="1"/>
            <a:r>
              <a:rPr lang="it-IT" smtClean="0"/>
              <a:t>Java SE 7 Programming   7 - </a:t>
            </a:r>
            <a:fld id="{18D3C50B-FB70-4EDC-9E72-8C46E1CB2DBC}" type="slidenum">
              <a:rPr lang="en-US" smtClean="0"/>
              <a:pPr eaLnBrk="1" hangingPunct="1"/>
              <a:t>63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Rot="1" noChangeAspect="1" noChangeArrowheads="1" noTextEdit="1"/>
          </p:cNvSpPr>
          <p:nvPr>
            <p:ph type="sldImg"/>
          </p:nvPr>
        </p:nvSpPr>
        <p:spPr>
          <a:ln/>
        </p:spPr>
      </p:sp>
      <p:sp>
        <p:nvSpPr>
          <p:cNvPr id="40963" name="Rectangle 7"/>
          <p:cNvSpPr>
            <a:spLocks noGrp="1" noChangeArrowheads="1"/>
          </p:cNvSpPr>
          <p:nvPr>
            <p:ph type="body" idx="1"/>
          </p:nvPr>
        </p:nvSpPr>
        <p:spPr>
          <a:xfrm>
            <a:off x="537243" y="5694610"/>
            <a:ext cx="5830234" cy="345101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rPr>
              <a:t>The </a:t>
            </a:r>
            <a:r>
              <a:rPr lang="en-US" smtClean="0">
                <a:latin typeface="Courier New" pitchFamily="49" charset="0"/>
                <a:cs typeface="Courier New" pitchFamily="49" charset="0"/>
              </a:rPr>
              <a:t>catch</a:t>
            </a:r>
            <a:r>
              <a:rPr lang="en-US" smtClean="0">
                <a:latin typeface="Arial" charset="0"/>
              </a:rPr>
              <a:t> Clause</a:t>
            </a:r>
          </a:p>
          <a:p>
            <a:pPr lvl="1" eaLnBrk="1" hangingPunct="1"/>
            <a:r>
              <a:rPr lang="en-US" smtClean="0">
                <a:latin typeface="Arial" charset="0"/>
              </a:rPr>
              <a:t>When an exception occurs inside of a </a:t>
            </a:r>
            <a:r>
              <a:rPr lang="en-US" smtClean="0">
                <a:latin typeface="Courier New" pitchFamily="49" charset="0"/>
                <a:cs typeface="Courier New" pitchFamily="49" charset="0"/>
              </a:rPr>
              <a:t>try</a:t>
            </a:r>
            <a:r>
              <a:rPr lang="en-US" smtClean="0">
                <a:latin typeface="Arial" charset="0"/>
              </a:rPr>
              <a:t> block, execution will transfer to the attached </a:t>
            </a:r>
            <a:r>
              <a:rPr lang="en-US" smtClean="0">
                <a:latin typeface="Courier New" pitchFamily="49" charset="0"/>
                <a:cs typeface="Courier New" pitchFamily="49" charset="0"/>
              </a:rPr>
              <a:t>catch</a:t>
            </a:r>
            <a:r>
              <a:rPr lang="en-US" smtClean="0">
                <a:latin typeface="Arial" charset="0"/>
              </a:rPr>
              <a:t> block. Any lines inside the </a:t>
            </a:r>
            <a:r>
              <a:rPr lang="en-US" smtClean="0">
                <a:latin typeface="Courier New" pitchFamily="49" charset="0"/>
                <a:cs typeface="Courier New" pitchFamily="49" charset="0"/>
              </a:rPr>
              <a:t>try</a:t>
            </a:r>
            <a:r>
              <a:rPr lang="en-US" smtClean="0">
                <a:latin typeface="Arial" charset="0"/>
              </a:rPr>
              <a:t> block that appear after exception are skipped and will not execute. The </a:t>
            </a:r>
            <a:r>
              <a:rPr lang="en-US" smtClean="0">
                <a:latin typeface="Courier New" pitchFamily="49" charset="0"/>
                <a:cs typeface="Courier New" pitchFamily="49" charset="0"/>
              </a:rPr>
              <a:t>catch</a:t>
            </a:r>
            <a:r>
              <a:rPr lang="en-US" smtClean="0">
                <a:latin typeface="Arial" charset="0"/>
              </a:rPr>
              <a:t> clause should be used to:</a:t>
            </a:r>
          </a:p>
          <a:p>
            <a:pPr lvl="2" eaLnBrk="1" hangingPunct="1"/>
            <a:r>
              <a:rPr lang="en-US" smtClean="0">
                <a:latin typeface="Arial" charset="0"/>
              </a:rPr>
              <a:t>Retry the operation</a:t>
            </a:r>
          </a:p>
          <a:p>
            <a:pPr lvl="2" eaLnBrk="1" hangingPunct="1"/>
            <a:r>
              <a:rPr lang="en-US" smtClean="0">
                <a:latin typeface="Arial" charset="0"/>
              </a:rPr>
              <a:t>Try an alternate operation</a:t>
            </a:r>
          </a:p>
          <a:p>
            <a:pPr lvl="2" eaLnBrk="1" hangingPunct="1"/>
            <a:r>
              <a:rPr lang="en-US" smtClean="0">
                <a:latin typeface="Arial" charset="0"/>
              </a:rPr>
              <a:t>Gracefully exit or return</a:t>
            </a:r>
          </a:p>
          <a:p>
            <a:pPr lvl="1" eaLnBrk="1" hangingPunct="1"/>
            <a:r>
              <a:rPr lang="en-US" smtClean="0">
                <a:latin typeface="Arial" charset="0"/>
              </a:rPr>
              <a:t>Avoid having an empty </a:t>
            </a:r>
            <a:r>
              <a:rPr lang="en-US" smtClean="0">
                <a:latin typeface="Courier New" pitchFamily="49" charset="0"/>
                <a:cs typeface="Courier New" pitchFamily="49" charset="0"/>
              </a:rPr>
              <a:t>catch</a:t>
            </a:r>
            <a:r>
              <a:rPr lang="en-US" smtClean="0">
                <a:latin typeface="Arial" charset="0"/>
              </a:rPr>
              <a:t> block. Silently swallowing an exception is a bad practice.</a:t>
            </a:r>
          </a:p>
        </p:txBody>
      </p:sp>
      <p:sp>
        <p:nvSpPr>
          <p:cNvPr id="4096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872" indent="-285720" eaLnBrk="0" hangingPunct="0">
              <a:defRPr>
                <a:solidFill>
                  <a:schemeClr val="tx1"/>
                </a:solidFill>
                <a:latin typeface="Arial" charset="0"/>
              </a:defRPr>
            </a:lvl2pPr>
            <a:lvl3pPr marL="1142881" indent="-228576" eaLnBrk="0" hangingPunct="0">
              <a:defRPr>
                <a:solidFill>
                  <a:schemeClr val="tx1"/>
                </a:solidFill>
                <a:latin typeface="Arial" charset="0"/>
              </a:defRPr>
            </a:lvl3pPr>
            <a:lvl4pPr marL="1600032" indent="-228576" eaLnBrk="0" hangingPunct="0">
              <a:defRPr>
                <a:solidFill>
                  <a:schemeClr val="tx1"/>
                </a:solidFill>
                <a:latin typeface="Arial" charset="0"/>
              </a:defRPr>
            </a:lvl4pPr>
            <a:lvl5pPr marL="2057184" indent="-228576" eaLnBrk="0" hangingPunct="0">
              <a:defRPr>
                <a:solidFill>
                  <a:schemeClr val="tx1"/>
                </a:solidFill>
                <a:latin typeface="Arial" charset="0"/>
              </a:defRPr>
            </a:lvl5pPr>
            <a:lvl6pPr marL="2514336" indent="-228576"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71488" indent="-228576"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428641" indent="-228576"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85792" indent="-228576"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it-IT" smtClean="0"/>
              <a:t>Java SE 7 Programming   9 - </a:t>
            </a:r>
            <a:fld id="{BF71778B-A409-47C8-B6B7-BE6300572AE5}" type="slidenum">
              <a:rPr lang="en-US" smtClean="0"/>
              <a:pPr eaLnBrk="1" hangingPunct="1"/>
              <a:t>24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The Collections API provides two interfaces for ordering elements: </a:t>
            </a:r>
            <a:r>
              <a:rPr lang="en-US" smtClean="0">
                <a:latin typeface="Courier New" pitchFamily="49" charset="0"/>
              </a:rPr>
              <a:t>Comparable</a:t>
            </a:r>
            <a:r>
              <a:rPr lang="en-US" smtClean="0">
                <a:latin typeface="Arial" charset="0"/>
              </a:rPr>
              <a:t> and </a:t>
            </a:r>
            <a:r>
              <a:rPr lang="en-US" smtClean="0">
                <a:latin typeface="Courier New" pitchFamily="49" charset="0"/>
              </a:rPr>
              <a:t>Comparator</a:t>
            </a:r>
            <a:r>
              <a:rPr lang="en-US" smtClean="0">
                <a:latin typeface="Arial" charset="0"/>
              </a:rPr>
              <a:t>. </a:t>
            </a:r>
          </a:p>
          <a:p>
            <a:pPr lvl="1"/>
            <a:r>
              <a:rPr lang="en-US" smtClean="0">
                <a:latin typeface="Arial" charset="0"/>
              </a:rPr>
              <a:t>The </a:t>
            </a:r>
            <a:r>
              <a:rPr lang="en-US" smtClean="0">
                <a:latin typeface="Courier New" pitchFamily="49" charset="0"/>
              </a:rPr>
              <a:t>Comparable</a:t>
            </a:r>
            <a:r>
              <a:rPr lang="en-US" smtClean="0">
                <a:latin typeface="Arial" charset="0"/>
              </a:rPr>
              <a:t> interface is implemented in a class and provides a single sorting option for the class. </a:t>
            </a:r>
          </a:p>
          <a:p>
            <a:pPr lvl="1"/>
            <a:r>
              <a:rPr lang="en-US" smtClean="0">
                <a:latin typeface="Arial" charset="0"/>
              </a:rPr>
              <a:t>The </a:t>
            </a:r>
            <a:r>
              <a:rPr lang="en-US" smtClean="0">
                <a:latin typeface="Courier New" pitchFamily="49" charset="0"/>
              </a:rPr>
              <a:t>Comparator</a:t>
            </a:r>
            <a:r>
              <a:rPr lang="en-US" smtClean="0">
                <a:latin typeface="Arial" charset="0"/>
              </a:rPr>
              <a:t> interface enables you to create multiple sorting options.  You plug in the designed option whenever you want. </a:t>
            </a:r>
          </a:p>
          <a:p>
            <a:pPr lvl="1"/>
            <a:r>
              <a:rPr lang="en-US" smtClean="0">
                <a:latin typeface="Arial" charset="0"/>
              </a:rPr>
              <a:t>Both interfaces can be used with sorted collections, such as </a:t>
            </a:r>
            <a:r>
              <a:rPr lang="en-US" smtClean="0">
                <a:latin typeface="Courier New" pitchFamily="49" charset="0"/>
              </a:rPr>
              <a:t>TreeSet</a:t>
            </a:r>
            <a:r>
              <a:rPr lang="en-US" smtClean="0">
                <a:latin typeface="Arial" charset="0"/>
              </a:rPr>
              <a:t> and </a:t>
            </a:r>
            <a:r>
              <a:rPr lang="en-US" smtClean="0">
                <a:latin typeface="Courier New" pitchFamily="49" charset="0"/>
              </a:rPr>
              <a:t>TreeMap</a:t>
            </a:r>
            <a:r>
              <a:rPr lang="en-US" smtClean="0">
                <a:latin typeface="Arial" charset="0"/>
              </a:rPr>
              <a:t>.</a:t>
            </a:r>
          </a:p>
          <a:p>
            <a:endParaRPr lang="en-US" sz="900" b="0">
              <a:latin typeface="Courier New" pitchFamily="49" charset="0"/>
              <a:cs typeface="Courier New" pitchFamily="49" charset="0"/>
            </a:endParaRPr>
          </a:p>
          <a:p>
            <a:endParaRPr lang="en-US" b="0" smtClean="0">
              <a:latin typeface="Arial" charset="0"/>
            </a:endParaRPr>
          </a:p>
        </p:txBody>
      </p:sp>
      <p:sp>
        <p:nvSpPr>
          <p:cNvPr id="6656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14644" indent="-274863" eaLnBrk="0" hangingPunct="0">
              <a:defRPr>
                <a:solidFill>
                  <a:schemeClr val="tx1"/>
                </a:solidFill>
                <a:latin typeface="Arial" charset="0"/>
                <a:ea typeface="ＭＳ Ｐゴシック" pitchFamily="34" charset="-128"/>
              </a:defRPr>
            </a:lvl2pPr>
            <a:lvl3pPr marL="1099452" indent="-219890" eaLnBrk="0" hangingPunct="0">
              <a:defRPr>
                <a:solidFill>
                  <a:schemeClr val="tx1"/>
                </a:solidFill>
                <a:latin typeface="Arial" charset="0"/>
                <a:ea typeface="ＭＳ Ｐゴシック" pitchFamily="34" charset="-128"/>
              </a:defRPr>
            </a:lvl3pPr>
            <a:lvl4pPr marL="1539232" indent="-219890" eaLnBrk="0" hangingPunct="0">
              <a:defRPr>
                <a:solidFill>
                  <a:schemeClr val="tx1"/>
                </a:solidFill>
                <a:latin typeface="Arial" charset="0"/>
                <a:ea typeface="ＭＳ Ｐゴシック" pitchFamily="34" charset="-128"/>
              </a:defRPr>
            </a:lvl4pPr>
            <a:lvl5pPr marL="1979013" indent="-219890" eaLnBrk="0" hangingPunct="0">
              <a:defRPr>
                <a:solidFill>
                  <a:schemeClr val="tx1"/>
                </a:solidFill>
                <a:latin typeface="Arial" charset="0"/>
                <a:ea typeface="ＭＳ Ｐゴシック" pitchFamily="34" charset="-128"/>
              </a:defRPr>
            </a:lvl5pPr>
            <a:lvl6pPr marL="241879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6pPr>
            <a:lvl7pPr marL="285857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7pPr>
            <a:lvl8pPr marL="3298355"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8pPr>
            <a:lvl9pPr marL="3738136"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9pPr>
          </a:lstStyle>
          <a:p>
            <a:pPr eaLnBrk="1" hangingPunct="1"/>
            <a:r>
              <a:rPr lang="it-IT" smtClean="0"/>
              <a:t>Java SE 7 Programming   7 - </a:t>
            </a:r>
            <a:fld id="{322A0168-1DC7-40C6-9F87-8708FADF4315}" type="slidenum">
              <a:rPr lang="en-US" smtClean="0"/>
              <a:pPr eaLnBrk="1" hangingPunct="1"/>
              <a:t>64</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The slide shows how the </a:t>
            </a:r>
            <a:r>
              <a:rPr lang="en-US" smtClean="0">
                <a:latin typeface="Courier New" pitchFamily="49" charset="0"/>
                <a:cs typeface="Courier New" pitchFamily="49" charset="0"/>
              </a:rPr>
              <a:t>ComparableStudent</a:t>
            </a:r>
            <a:r>
              <a:rPr lang="en-US" smtClean="0">
                <a:latin typeface="Arial" charset="0"/>
              </a:rPr>
              <a:t> class relates to the </a:t>
            </a:r>
            <a:r>
              <a:rPr lang="en-US" smtClean="0">
                <a:latin typeface="Courier New" pitchFamily="49" charset="0"/>
                <a:cs typeface="Courier New" pitchFamily="49" charset="0"/>
              </a:rPr>
              <a:t>Comparable</a:t>
            </a:r>
            <a:r>
              <a:rPr lang="en-US" smtClean="0">
                <a:latin typeface="Arial" charset="0"/>
              </a:rPr>
              <a:t> interface and </a:t>
            </a:r>
            <a:r>
              <a:rPr lang="en-US" smtClean="0">
                <a:latin typeface="Courier New" pitchFamily="49" charset="0"/>
                <a:cs typeface="Courier New" pitchFamily="49" charset="0"/>
              </a:rPr>
              <a:t>TreeSet</a:t>
            </a:r>
            <a:r>
              <a:rPr lang="en-US" smtClean="0">
                <a:latin typeface="Arial" charset="0"/>
              </a:rPr>
              <a:t>.</a:t>
            </a:r>
          </a:p>
          <a:p>
            <a:pPr lvl="1"/>
            <a:endParaRPr lang="en-US" smtClean="0">
              <a:latin typeface="Courier New" pitchFamily="49" charset="0"/>
              <a:cs typeface="Courier New" pitchFamily="49" charset="0"/>
            </a:endParaRPr>
          </a:p>
          <a:p>
            <a:pPr lvl="1"/>
            <a:endParaRPr lang="en-US" smtClean="0">
              <a:latin typeface="Arial" charset="0"/>
            </a:endParaRPr>
          </a:p>
        </p:txBody>
      </p:sp>
      <p:sp>
        <p:nvSpPr>
          <p:cNvPr id="67587" name="Slide Image Placeholder 6"/>
          <p:cNvSpPr>
            <a:spLocks noGrp="1" noRot="1" noChangeAspect="1" noTextEdit="1"/>
          </p:cNvSpPr>
          <p:nvPr>
            <p:ph type="sldImg"/>
          </p:nvPr>
        </p:nvSpPr>
        <p:spPr>
          <a:ln/>
        </p:spPr>
      </p:sp>
      <p:sp>
        <p:nvSpPr>
          <p:cNvPr id="6758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14644" indent="-274863" eaLnBrk="0" hangingPunct="0">
              <a:defRPr>
                <a:solidFill>
                  <a:schemeClr val="tx1"/>
                </a:solidFill>
                <a:latin typeface="Arial" charset="0"/>
                <a:ea typeface="ＭＳ Ｐゴシック" pitchFamily="34" charset="-128"/>
              </a:defRPr>
            </a:lvl2pPr>
            <a:lvl3pPr marL="1099452" indent="-219890" eaLnBrk="0" hangingPunct="0">
              <a:defRPr>
                <a:solidFill>
                  <a:schemeClr val="tx1"/>
                </a:solidFill>
                <a:latin typeface="Arial" charset="0"/>
                <a:ea typeface="ＭＳ Ｐゴシック" pitchFamily="34" charset="-128"/>
              </a:defRPr>
            </a:lvl3pPr>
            <a:lvl4pPr marL="1539232" indent="-219890" eaLnBrk="0" hangingPunct="0">
              <a:defRPr>
                <a:solidFill>
                  <a:schemeClr val="tx1"/>
                </a:solidFill>
                <a:latin typeface="Arial" charset="0"/>
                <a:ea typeface="ＭＳ Ｐゴシック" pitchFamily="34" charset="-128"/>
              </a:defRPr>
            </a:lvl4pPr>
            <a:lvl5pPr marL="1979013" indent="-219890" eaLnBrk="0" hangingPunct="0">
              <a:defRPr>
                <a:solidFill>
                  <a:schemeClr val="tx1"/>
                </a:solidFill>
                <a:latin typeface="Arial" charset="0"/>
                <a:ea typeface="ＭＳ Ｐゴシック" pitchFamily="34" charset="-128"/>
              </a:defRPr>
            </a:lvl5pPr>
            <a:lvl6pPr marL="241879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6pPr>
            <a:lvl7pPr marL="285857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7pPr>
            <a:lvl8pPr marL="3298355"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8pPr>
            <a:lvl9pPr marL="3738136"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9pPr>
          </a:lstStyle>
          <a:p>
            <a:pPr eaLnBrk="1" hangingPunct="1"/>
            <a:r>
              <a:rPr lang="it-IT" smtClean="0"/>
              <a:t>Java SE 7 Programming   7 - </a:t>
            </a:r>
            <a:fld id="{B2D2C152-48F7-4174-8BE2-A8F25D2C6F53}" type="slidenum">
              <a:rPr lang="en-US" smtClean="0"/>
              <a:pPr eaLnBrk="1" hangingPunct="1"/>
              <a:t>65</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dirty="0" smtClean="0">
                <a:latin typeface="Arial" charset="0"/>
              </a:rPr>
              <a:t>This example in the slide implements the </a:t>
            </a:r>
            <a:r>
              <a:rPr lang="en-US" dirty="0" smtClean="0">
                <a:latin typeface="Courier New" pitchFamily="49" charset="0"/>
              </a:rPr>
              <a:t>Comparable</a:t>
            </a:r>
            <a:r>
              <a:rPr lang="en-US" dirty="0" smtClean="0">
                <a:latin typeface="Arial" charset="0"/>
              </a:rPr>
              <a:t> interface and its </a:t>
            </a:r>
            <a:r>
              <a:rPr lang="en-US" dirty="0" err="1" smtClean="0">
                <a:latin typeface="Courier New" pitchFamily="49" charset="0"/>
              </a:rPr>
              <a:t>compareTo</a:t>
            </a:r>
            <a:r>
              <a:rPr lang="en-US" dirty="0" smtClean="0">
                <a:latin typeface="Arial" charset="0"/>
              </a:rPr>
              <a:t> method. Notice that because the interface is designed using generics, the angle brackets define the class type that is passed into the </a:t>
            </a:r>
            <a:r>
              <a:rPr lang="en-US" dirty="0" err="1" smtClean="0">
                <a:latin typeface="Courier New" pitchFamily="49" charset="0"/>
              </a:rPr>
              <a:t>compareTo</a:t>
            </a:r>
            <a:r>
              <a:rPr lang="en-US" dirty="0" smtClean="0">
                <a:latin typeface="Arial" charset="0"/>
              </a:rPr>
              <a:t> method. The </a:t>
            </a:r>
            <a:r>
              <a:rPr lang="en-US" dirty="0" smtClean="0">
                <a:latin typeface="Courier New" pitchFamily="49" charset="0"/>
              </a:rPr>
              <a:t>if</a:t>
            </a:r>
            <a:r>
              <a:rPr lang="en-US" dirty="0" smtClean="0">
                <a:latin typeface="Arial" charset="0"/>
              </a:rPr>
              <a:t> statements are included to demonstrate the comparisons that take place. You can also merely return a result. </a:t>
            </a:r>
          </a:p>
          <a:p>
            <a:pPr lvl="1"/>
            <a:r>
              <a:rPr lang="en-US" dirty="0" smtClean="0">
                <a:latin typeface="Arial" charset="0"/>
              </a:rPr>
              <a:t>The returned numbers have the following meaning.</a:t>
            </a:r>
          </a:p>
          <a:p>
            <a:pPr lvl="2"/>
            <a:r>
              <a:rPr lang="en-US" b="1" dirty="0" smtClean="0">
                <a:solidFill>
                  <a:schemeClr val="tx1"/>
                </a:solidFill>
                <a:latin typeface="Arial" charset="0"/>
              </a:rPr>
              <a:t>Negative number:</a:t>
            </a:r>
            <a:r>
              <a:rPr lang="en-US" dirty="0" smtClean="0">
                <a:solidFill>
                  <a:schemeClr val="tx1"/>
                </a:solidFill>
                <a:latin typeface="Arial" charset="0"/>
              </a:rPr>
              <a:t> </a:t>
            </a:r>
            <a:r>
              <a:rPr lang="en-US" dirty="0" smtClean="0">
                <a:solidFill>
                  <a:schemeClr val="tx1"/>
                </a:solidFill>
                <a:latin typeface="Courier New" pitchFamily="49" charset="0"/>
              </a:rPr>
              <a:t>s</a:t>
            </a:r>
            <a:r>
              <a:rPr lang="en-US" dirty="0" smtClean="0">
                <a:solidFill>
                  <a:schemeClr val="tx1"/>
                </a:solidFill>
                <a:latin typeface="Arial" charset="0"/>
              </a:rPr>
              <a:t> comes before the current element.</a:t>
            </a:r>
          </a:p>
          <a:p>
            <a:pPr lvl="2"/>
            <a:r>
              <a:rPr lang="en-US" b="1" dirty="0" smtClean="0">
                <a:solidFill>
                  <a:schemeClr val="tx1"/>
                </a:solidFill>
                <a:latin typeface="Arial" charset="0"/>
              </a:rPr>
              <a:t>Positive number: </a:t>
            </a:r>
            <a:r>
              <a:rPr lang="en-US" dirty="0" smtClean="0">
                <a:solidFill>
                  <a:schemeClr val="tx1"/>
                </a:solidFill>
                <a:latin typeface="Courier New" pitchFamily="49" charset="0"/>
              </a:rPr>
              <a:t>s</a:t>
            </a:r>
            <a:r>
              <a:rPr lang="en-US" dirty="0" smtClean="0">
                <a:solidFill>
                  <a:schemeClr val="tx1"/>
                </a:solidFill>
                <a:latin typeface="Arial" charset="0"/>
              </a:rPr>
              <a:t> comes after the current element.</a:t>
            </a:r>
          </a:p>
          <a:p>
            <a:pPr lvl="2"/>
            <a:r>
              <a:rPr lang="en-US" b="1" dirty="0" smtClean="0">
                <a:solidFill>
                  <a:schemeClr val="tx1"/>
                </a:solidFill>
                <a:latin typeface="Arial" charset="0"/>
              </a:rPr>
              <a:t>Zero: </a:t>
            </a:r>
            <a:r>
              <a:rPr lang="en-US" dirty="0" smtClean="0">
                <a:solidFill>
                  <a:schemeClr val="tx1"/>
                </a:solidFill>
                <a:latin typeface="Courier New" pitchFamily="49" charset="0"/>
              </a:rPr>
              <a:t>s</a:t>
            </a:r>
            <a:r>
              <a:rPr lang="en-US" dirty="0" smtClean="0">
                <a:solidFill>
                  <a:schemeClr val="tx1"/>
                </a:solidFill>
                <a:latin typeface="Arial" charset="0"/>
              </a:rPr>
              <a:t> is equal to the current element.</a:t>
            </a:r>
            <a:endParaRPr lang="en-US" dirty="0" smtClean="0">
              <a:latin typeface="Arial" charset="0"/>
            </a:endParaRPr>
          </a:p>
          <a:p>
            <a:pPr lvl="1"/>
            <a:r>
              <a:rPr lang="en-US" dirty="0" smtClean="0">
                <a:latin typeface="Arial" charset="0"/>
              </a:rPr>
              <a:t>In cases where the collection contains equivalent values, replace the code that returns zero with additional code that returns a negative or positive number.</a:t>
            </a:r>
          </a:p>
        </p:txBody>
      </p:sp>
      <p:sp>
        <p:nvSpPr>
          <p:cNvPr id="6861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14644" indent="-274863" eaLnBrk="0" hangingPunct="0">
              <a:defRPr>
                <a:solidFill>
                  <a:schemeClr val="tx1"/>
                </a:solidFill>
                <a:latin typeface="Arial" charset="0"/>
                <a:ea typeface="ＭＳ Ｐゴシック" pitchFamily="34" charset="-128"/>
              </a:defRPr>
            </a:lvl2pPr>
            <a:lvl3pPr marL="1099452" indent="-219890" eaLnBrk="0" hangingPunct="0">
              <a:defRPr>
                <a:solidFill>
                  <a:schemeClr val="tx1"/>
                </a:solidFill>
                <a:latin typeface="Arial" charset="0"/>
                <a:ea typeface="ＭＳ Ｐゴシック" pitchFamily="34" charset="-128"/>
              </a:defRPr>
            </a:lvl3pPr>
            <a:lvl4pPr marL="1539232" indent="-219890" eaLnBrk="0" hangingPunct="0">
              <a:defRPr>
                <a:solidFill>
                  <a:schemeClr val="tx1"/>
                </a:solidFill>
                <a:latin typeface="Arial" charset="0"/>
                <a:ea typeface="ＭＳ Ｐゴシック" pitchFamily="34" charset="-128"/>
              </a:defRPr>
            </a:lvl4pPr>
            <a:lvl5pPr marL="1979013" indent="-219890" eaLnBrk="0" hangingPunct="0">
              <a:defRPr>
                <a:solidFill>
                  <a:schemeClr val="tx1"/>
                </a:solidFill>
                <a:latin typeface="Arial" charset="0"/>
                <a:ea typeface="ＭＳ Ｐゴシック" pitchFamily="34" charset="-128"/>
              </a:defRPr>
            </a:lvl5pPr>
            <a:lvl6pPr marL="241879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6pPr>
            <a:lvl7pPr marL="285857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7pPr>
            <a:lvl8pPr marL="3298355"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8pPr>
            <a:lvl9pPr marL="3738136"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9pPr>
          </a:lstStyle>
          <a:p>
            <a:pPr eaLnBrk="1" hangingPunct="1"/>
            <a:r>
              <a:rPr lang="it-IT" smtClean="0"/>
              <a:t>Java SE 7 Programming   7 - </a:t>
            </a:r>
            <a:fld id="{57C05F7A-C28B-4FA3-B0F0-9E9AA4C332E8}" type="slidenum">
              <a:rPr lang="en-US" smtClean="0"/>
              <a:pPr eaLnBrk="1" hangingPunct="1"/>
              <a:t>66</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In the example in the slide, an </a:t>
            </a:r>
            <a:r>
              <a:rPr lang="en-US" smtClean="0">
                <a:latin typeface="Courier New" pitchFamily="49" charset="0"/>
                <a:cs typeface="Courier New" pitchFamily="49" charset="0"/>
              </a:rPr>
              <a:t>ArrayList</a:t>
            </a:r>
            <a:r>
              <a:rPr lang="en-US" smtClean="0">
                <a:latin typeface="Arial" charset="0"/>
              </a:rPr>
              <a:t> of </a:t>
            </a:r>
            <a:r>
              <a:rPr lang="en-US" smtClean="0">
                <a:latin typeface="Courier New" pitchFamily="49" charset="0"/>
              </a:rPr>
              <a:t>ComparableStudent</a:t>
            </a:r>
            <a:r>
              <a:rPr lang="en-US" smtClean="0">
                <a:latin typeface="Arial" charset="0"/>
              </a:rPr>
              <a:t> elements is created. After the list is initialized, it is sorted using the </a:t>
            </a:r>
            <a:r>
              <a:rPr lang="en-US" smtClean="0">
                <a:latin typeface="Courier New" pitchFamily="49" charset="0"/>
                <a:cs typeface="Courier New" pitchFamily="49" charset="0"/>
              </a:rPr>
              <a:t>Comparable</a:t>
            </a:r>
            <a:r>
              <a:rPr lang="en-US" smtClean="0">
                <a:latin typeface="Arial" charset="0"/>
              </a:rPr>
              <a:t> interface. The output of the program is as follows:</a:t>
            </a:r>
            <a:endParaRPr lang="en-US" smtClean="0">
              <a:latin typeface="Courier New" pitchFamily="49" charset="0"/>
            </a:endParaRPr>
          </a:p>
          <a:p>
            <a:pPr lvl="1"/>
            <a:r>
              <a:rPr lang="en-US" smtClean="0">
                <a:latin typeface="Courier New" pitchFamily="49" charset="0"/>
              </a:rPr>
              <a:t>Name: George Washington  ID: 3333  GPA:3.4</a:t>
            </a:r>
          </a:p>
          <a:p>
            <a:pPr lvl="1"/>
            <a:r>
              <a:rPr lang="en-US" smtClean="0">
                <a:latin typeface="Courier New" pitchFamily="49" charset="0"/>
              </a:rPr>
              <a:t>Name: John Adams  ID: 2222  GPA:3.9</a:t>
            </a:r>
          </a:p>
          <a:p>
            <a:pPr lvl="1"/>
            <a:r>
              <a:rPr lang="en-US" smtClean="0">
                <a:latin typeface="Courier New" pitchFamily="49" charset="0"/>
              </a:rPr>
              <a:t>Name: Thomas Jefferson  ID: 1111  GPA:3.8 </a:t>
            </a:r>
            <a:endParaRPr lang="en-US" smtClean="0">
              <a:latin typeface="Arial" charset="0"/>
            </a:endParaRPr>
          </a:p>
          <a:p>
            <a:pPr lvl="1"/>
            <a:r>
              <a:rPr lang="en-US" b="1" smtClean="0">
                <a:latin typeface="Arial" charset="0"/>
              </a:rPr>
              <a:t>Note: </a:t>
            </a:r>
            <a:r>
              <a:rPr lang="en-US" smtClean="0">
                <a:latin typeface="Arial" charset="0"/>
              </a:rPr>
              <a:t>The </a:t>
            </a:r>
            <a:r>
              <a:rPr lang="en-US" smtClean="0">
                <a:latin typeface="Courier New" pitchFamily="49" charset="0"/>
                <a:cs typeface="Courier New" pitchFamily="49" charset="0"/>
              </a:rPr>
              <a:t>ComparableStudent</a:t>
            </a:r>
            <a:r>
              <a:rPr lang="en-US" smtClean="0">
                <a:latin typeface="Arial" charset="0"/>
              </a:rPr>
              <a:t> class has overridden the </a:t>
            </a:r>
            <a:r>
              <a:rPr lang="en-US" smtClean="0">
                <a:latin typeface="Courier New" pitchFamily="49" charset="0"/>
                <a:cs typeface="Courier New" pitchFamily="49" charset="0"/>
              </a:rPr>
              <a:t>toString() </a:t>
            </a:r>
            <a:r>
              <a:rPr lang="en-US" smtClean="0">
                <a:latin typeface="Arial" charset="0"/>
              </a:rPr>
              <a:t>method.</a:t>
            </a:r>
          </a:p>
          <a:p>
            <a:pPr lvl="1"/>
            <a:endParaRPr lang="en-US" smtClean="0">
              <a:latin typeface="Arial" charset="0"/>
            </a:endParaRPr>
          </a:p>
        </p:txBody>
      </p:sp>
      <p:sp>
        <p:nvSpPr>
          <p:cNvPr id="69636"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14644" indent="-274863" eaLnBrk="0" hangingPunct="0">
              <a:defRPr>
                <a:solidFill>
                  <a:schemeClr val="tx1"/>
                </a:solidFill>
                <a:latin typeface="Arial" charset="0"/>
                <a:ea typeface="ＭＳ Ｐゴシック" pitchFamily="34" charset="-128"/>
              </a:defRPr>
            </a:lvl2pPr>
            <a:lvl3pPr marL="1099452" indent="-219890" eaLnBrk="0" hangingPunct="0">
              <a:defRPr>
                <a:solidFill>
                  <a:schemeClr val="tx1"/>
                </a:solidFill>
                <a:latin typeface="Arial" charset="0"/>
                <a:ea typeface="ＭＳ Ｐゴシック" pitchFamily="34" charset="-128"/>
              </a:defRPr>
            </a:lvl3pPr>
            <a:lvl4pPr marL="1539232" indent="-219890" eaLnBrk="0" hangingPunct="0">
              <a:defRPr>
                <a:solidFill>
                  <a:schemeClr val="tx1"/>
                </a:solidFill>
                <a:latin typeface="Arial" charset="0"/>
                <a:ea typeface="ＭＳ Ｐゴシック" pitchFamily="34" charset="-128"/>
              </a:defRPr>
            </a:lvl4pPr>
            <a:lvl5pPr marL="1979013" indent="-219890" eaLnBrk="0" hangingPunct="0">
              <a:defRPr>
                <a:solidFill>
                  <a:schemeClr val="tx1"/>
                </a:solidFill>
                <a:latin typeface="Arial" charset="0"/>
                <a:ea typeface="ＭＳ Ｐゴシック" pitchFamily="34" charset="-128"/>
              </a:defRPr>
            </a:lvl5pPr>
            <a:lvl6pPr marL="241879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6pPr>
            <a:lvl7pPr marL="285857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7pPr>
            <a:lvl8pPr marL="3298355"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8pPr>
            <a:lvl9pPr marL="3738136"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9pPr>
          </a:lstStyle>
          <a:p>
            <a:pPr eaLnBrk="1" hangingPunct="1"/>
            <a:r>
              <a:rPr lang="it-IT" smtClean="0"/>
              <a:t>Java SE 7 Programming   7 - </a:t>
            </a:r>
            <a:fld id="{517EFDE7-574D-4B6D-A2EE-AFCBA092CED4}" type="slidenum">
              <a:rPr lang="en-US" smtClean="0"/>
              <a:pPr eaLnBrk="1" hangingPunct="1"/>
              <a:t>67</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The slide shows two </a:t>
            </a:r>
            <a:r>
              <a:rPr lang="en-US" smtClean="0">
                <a:latin typeface="Courier New" pitchFamily="49" charset="0"/>
                <a:cs typeface="Courier New" pitchFamily="49" charset="0"/>
              </a:rPr>
              <a:t>Comparator</a:t>
            </a:r>
            <a:r>
              <a:rPr lang="en-US" smtClean="0">
                <a:latin typeface="Arial" charset="0"/>
              </a:rPr>
              <a:t> classes that can be used with the </a:t>
            </a:r>
            <a:r>
              <a:rPr lang="en-US" smtClean="0">
                <a:latin typeface="Courier New" pitchFamily="49" charset="0"/>
                <a:cs typeface="Courier New" pitchFamily="49" charset="0"/>
              </a:rPr>
              <a:t>Student</a:t>
            </a:r>
            <a:r>
              <a:rPr lang="en-US" smtClean="0">
                <a:latin typeface="Arial" charset="0"/>
              </a:rPr>
              <a:t> class. The example in the next slide shows how to use </a:t>
            </a:r>
            <a:r>
              <a:rPr lang="en-US" smtClean="0">
                <a:latin typeface="Courier New" pitchFamily="49" charset="0"/>
                <a:cs typeface="Courier New" pitchFamily="49" charset="0"/>
              </a:rPr>
              <a:t>Comparator</a:t>
            </a:r>
            <a:r>
              <a:rPr lang="en-US" smtClean="0">
                <a:latin typeface="Arial" charset="0"/>
              </a:rPr>
              <a:t> with an unsorted interface like </a:t>
            </a:r>
            <a:r>
              <a:rPr lang="en-US" smtClean="0">
                <a:latin typeface="Courier New" pitchFamily="49" charset="0"/>
                <a:cs typeface="Courier New" pitchFamily="49" charset="0"/>
              </a:rPr>
              <a:t>ArrayList</a:t>
            </a:r>
            <a:r>
              <a:rPr lang="en-US" smtClean="0">
                <a:latin typeface="Arial" charset="0"/>
              </a:rPr>
              <a:t> by using the </a:t>
            </a:r>
            <a:r>
              <a:rPr lang="en-US" smtClean="0">
                <a:latin typeface="Courier New" pitchFamily="49" charset="0"/>
                <a:cs typeface="Courier New" pitchFamily="49" charset="0"/>
              </a:rPr>
              <a:t>Collections</a:t>
            </a:r>
            <a:r>
              <a:rPr lang="en-US" smtClean="0">
                <a:latin typeface="Arial" charset="0"/>
              </a:rPr>
              <a:t> utility class.</a:t>
            </a:r>
          </a:p>
          <a:p>
            <a:endParaRPr lang="en-US" sz="900" b="0">
              <a:latin typeface="Courier New" pitchFamily="49" charset="0"/>
              <a:cs typeface="Courier New" pitchFamily="49" charset="0"/>
            </a:endParaRPr>
          </a:p>
          <a:p>
            <a:endParaRPr lang="en-US" b="0" smtClean="0">
              <a:latin typeface="Arial" charset="0"/>
            </a:endParaRPr>
          </a:p>
        </p:txBody>
      </p:sp>
      <p:sp>
        <p:nvSpPr>
          <p:cNvPr id="7066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14644" indent="-274863" eaLnBrk="0" hangingPunct="0">
              <a:defRPr>
                <a:solidFill>
                  <a:schemeClr val="tx1"/>
                </a:solidFill>
                <a:latin typeface="Arial" charset="0"/>
                <a:ea typeface="ＭＳ Ｐゴシック" pitchFamily="34" charset="-128"/>
              </a:defRPr>
            </a:lvl2pPr>
            <a:lvl3pPr marL="1099452" indent="-219890" eaLnBrk="0" hangingPunct="0">
              <a:defRPr>
                <a:solidFill>
                  <a:schemeClr val="tx1"/>
                </a:solidFill>
                <a:latin typeface="Arial" charset="0"/>
                <a:ea typeface="ＭＳ Ｐゴシック" pitchFamily="34" charset="-128"/>
              </a:defRPr>
            </a:lvl3pPr>
            <a:lvl4pPr marL="1539232" indent="-219890" eaLnBrk="0" hangingPunct="0">
              <a:defRPr>
                <a:solidFill>
                  <a:schemeClr val="tx1"/>
                </a:solidFill>
                <a:latin typeface="Arial" charset="0"/>
                <a:ea typeface="ＭＳ Ｐゴシック" pitchFamily="34" charset="-128"/>
              </a:defRPr>
            </a:lvl4pPr>
            <a:lvl5pPr marL="1979013" indent="-219890" eaLnBrk="0" hangingPunct="0">
              <a:defRPr>
                <a:solidFill>
                  <a:schemeClr val="tx1"/>
                </a:solidFill>
                <a:latin typeface="Arial" charset="0"/>
                <a:ea typeface="ＭＳ Ｐゴシック" pitchFamily="34" charset="-128"/>
              </a:defRPr>
            </a:lvl5pPr>
            <a:lvl6pPr marL="241879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6pPr>
            <a:lvl7pPr marL="285857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7pPr>
            <a:lvl8pPr marL="3298355"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8pPr>
            <a:lvl9pPr marL="3738136"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9pPr>
          </a:lstStyle>
          <a:p>
            <a:pPr eaLnBrk="1" hangingPunct="1"/>
            <a:r>
              <a:rPr lang="it-IT" smtClean="0"/>
              <a:t>Java SE 7 Programming   7 - </a:t>
            </a:r>
            <a:fld id="{D7368E67-8D40-47AD-BD70-1DB5DB254912}" type="slidenum">
              <a:rPr lang="en-US" smtClean="0"/>
              <a:pPr eaLnBrk="1" hangingPunct="1"/>
              <a:t>68</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The example in the slide shows the </a:t>
            </a:r>
            <a:r>
              <a:rPr lang="en-US" smtClean="0">
                <a:latin typeface="Courier New" pitchFamily="49" charset="0"/>
                <a:cs typeface="Courier New" pitchFamily="49" charset="0"/>
              </a:rPr>
              <a:t>Comparator</a:t>
            </a:r>
            <a:r>
              <a:rPr lang="en-US" smtClean="0">
                <a:latin typeface="Arial" charset="0"/>
              </a:rPr>
              <a:t> classes that are created to sort based on Name and GPA. For the name comparison, the </a:t>
            </a:r>
            <a:r>
              <a:rPr lang="en-US" smtClean="0">
                <a:latin typeface="Courier New" pitchFamily="49" charset="0"/>
              </a:rPr>
              <a:t>if</a:t>
            </a:r>
            <a:r>
              <a:rPr lang="en-US" smtClean="0">
                <a:latin typeface="Arial" charset="0"/>
              </a:rPr>
              <a:t> statements have been simplified. </a:t>
            </a:r>
          </a:p>
        </p:txBody>
      </p:sp>
      <p:sp>
        <p:nvSpPr>
          <p:cNvPr id="7168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14644" indent="-274863" eaLnBrk="0" hangingPunct="0">
              <a:defRPr>
                <a:solidFill>
                  <a:schemeClr val="tx1"/>
                </a:solidFill>
                <a:latin typeface="Arial" charset="0"/>
                <a:ea typeface="ＭＳ Ｐゴシック" pitchFamily="34" charset="-128"/>
              </a:defRPr>
            </a:lvl2pPr>
            <a:lvl3pPr marL="1099452" indent="-219890" eaLnBrk="0" hangingPunct="0">
              <a:defRPr>
                <a:solidFill>
                  <a:schemeClr val="tx1"/>
                </a:solidFill>
                <a:latin typeface="Arial" charset="0"/>
                <a:ea typeface="ＭＳ Ｐゴシック" pitchFamily="34" charset="-128"/>
              </a:defRPr>
            </a:lvl3pPr>
            <a:lvl4pPr marL="1539232" indent="-219890" eaLnBrk="0" hangingPunct="0">
              <a:defRPr>
                <a:solidFill>
                  <a:schemeClr val="tx1"/>
                </a:solidFill>
                <a:latin typeface="Arial" charset="0"/>
                <a:ea typeface="ＭＳ Ｐゴシック" pitchFamily="34" charset="-128"/>
              </a:defRPr>
            </a:lvl4pPr>
            <a:lvl5pPr marL="1979013" indent="-219890" eaLnBrk="0" hangingPunct="0">
              <a:defRPr>
                <a:solidFill>
                  <a:schemeClr val="tx1"/>
                </a:solidFill>
                <a:latin typeface="Arial" charset="0"/>
                <a:ea typeface="ＭＳ Ｐゴシック" pitchFamily="34" charset="-128"/>
              </a:defRPr>
            </a:lvl5pPr>
            <a:lvl6pPr marL="241879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6pPr>
            <a:lvl7pPr marL="285857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7pPr>
            <a:lvl8pPr marL="3298355"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8pPr>
            <a:lvl9pPr marL="3738136"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9pPr>
          </a:lstStyle>
          <a:p>
            <a:pPr eaLnBrk="1" hangingPunct="1"/>
            <a:r>
              <a:rPr lang="it-IT" smtClean="0"/>
              <a:t>Java SE 7 Programming   7 - </a:t>
            </a:r>
            <a:fld id="{6C2FB696-BC74-4B4B-9066-74BA350901CA}" type="slidenum">
              <a:rPr lang="en-US" smtClean="0"/>
              <a:pPr eaLnBrk="1" hangingPunct="1"/>
              <a:t>69</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The example in the slide shows how the two </a:t>
            </a:r>
            <a:r>
              <a:rPr lang="en-US" smtClean="0">
                <a:latin typeface="Courier New" pitchFamily="49" charset="0"/>
                <a:cs typeface="Courier New" pitchFamily="49" charset="0"/>
              </a:rPr>
              <a:t>Comparator</a:t>
            </a:r>
            <a:r>
              <a:rPr lang="en-US" smtClean="0">
                <a:latin typeface="Arial" charset="0"/>
              </a:rPr>
              <a:t> objects are used with a collection. </a:t>
            </a:r>
          </a:p>
          <a:p>
            <a:pPr lvl="1"/>
            <a:r>
              <a:rPr lang="en-US" b="1" smtClean="0">
                <a:latin typeface="Arial" charset="0"/>
              </a:rPr>
              <a:t>Note: </a:t>
            </a:r>
            <a:r>
              <a:rPr lang="en-US" smtClean="0">
                <a:latin typeface="Arial" charset="0"/>
              </a:rPr>
              <a:t>Some code has been commented out to save space. </a:t>
            </a:r>
          </a:p>
          <a:p>
            <a:pPr lvl="1"/>
            <a:r>
              <a:rPr lang="en-US" smtClean="0">
                <a:latin typeface="Arial" charset="0"/>
              </a:rPr>
              <a:t>Notice how the </a:t>
            </a:r>
            <a:r>
              <a:rPr lang="en-US" smtClean="0">
                <a:latin typeface="Courier New" pitchFamily="49" charset="0"/>
                <a:cs typeface="Courier New" pitchFamily="49" charset="0"/>
              </a:rPr>
              <a:t>Comparator</a:t>
            </a:r>
            <a:r>
              <a:rPr lang="en-US" smtClean="0">
                <a:latin typeface="Arial" charset="0"/>
              </a:rPr>
              <a:t> objects are initialized on lines 4 and 5. After the </a:t>
            </a:r>
            <a:r>
              <a:rPr lang="en-US" smtClean="0">
                <a:latin typeface="Courier New" pitchFamily="49" charset="0"/>
              </a:rPr>
              <a:t>sortName</a:t>
            </a:r>
            <a:r>
              <a:rPr lang="en-US" smtClean="0">
                <a:latin typeface="Arial" charset="0"/>
              </a:rPr>
              <a:t> and </a:t>
            </a:r>
            <a:r>
              <a:rPr lang="en-US" smtClean="0">
                <a:latin typeface="Courier New" pitchFamily="49" charset="0"/>
              </a:rPr>
              <a:t>sortGpa</a:t>
            </a:r>
            <a:r>
              <a:rPr lang="en-US" smtClean="0">
                <a:latin typeface="Arial" charset="0"/>
              </a:rPr>
              <a:t> variables are created, they can be passed to the </a:t>
            </a:r>
            <a:r>
              <a:rPr lang="en-US" smtClean="0">
                <a:latin typeface="Courier New" pitchFamily="49" charset="0"/>
              </a:rPr>
              <a:t>sort()</a:t>
            </a:r>
            <a:r>
              <a:rPr lang="en-US" smtClean="0">
                <a:latin typeface="Arial" charset="0"/>
              </a:rPr>
              <a:t> method by name. Running the program produces the following output.</a:t>
            </a:r>
          </a:p>
          <a:p>
            <a:pPr lvl="2">
              <a:buFont typeface="Times New Roman" pitchFamily="18" charset="0"/>
              <a:buNone/>
            </a:pPr>
            <a:r>
              <a:rPr lang="en-US" smtClean="0">
                <a:latin typeface="Courier New" pitchFamily="49" charset="0"/>
              </a:rPr>
              <a:t>Name: George Washington  ID: 3333  GPA:3.4</a:t>
            </a:r>
          </a:p>
          <a:p>
            <a:pPr lvl="2">
              <a:buFont typeface="Times New Roman" pitchFamily="18" charset="0"/>
              <a:buNone/>
            </a:pPr>
            <a:r>
              <a:rPr lang="en-US" smtClean="0">
                <a:latin typeface="Courier New" pitchFamily="49" charset="0"/>
              </a:rPr>
              <a:t>Name: John Adams  ID: 2222  GPA:3.9</a:t>
            </a:r>
          </a:p>
          <a:p>
            <a:pPr lvl="2">
              <a:buFont typeface="Times New Roman" pitchFamily="18" charset="0"/>
              <a:buNone/>
            </a:pPr>
            <a:r>
              <a:rPr lang="en-US" smtClean="0">
                <a:latin typeface="Courier New" pitchFamily="49" charset="0"/>
              </a:rPr>
              <a:t>Name: Thomas Jefferson  ID: 1111  GPA:3.8</a:t>
            </a:r>
          </a:p>
          <a:p>
            <a:pPr lvl="2">
              <a:buFont typeface="Times New Roman" pitchFamily="18" charset="0"/>
              <a:buNone/>
            </a:pPr>
            <a:r>
              <a:rPr lang="en-US" smtClean="0">
                <a:latin typeface="Courier New" pitchFamily="49" charset="0"/>
              </a:rPr>
              <a:t>Name: John Adams  ID: 2222  GPA:3.9</a:t>
            </a:r>
          </a:p>
          <a:p>
            <a:pPr lvl="2">
              <a:buFont typeface="Times New Roman" pitchFamily="18" charset="0"/>
              <a:buNone/>
            </a:pPr>
            <a:r>
              <a:rPr lang="en-US" smtClean="0">
                <a:latin typeface="Courier New" pitchFamily="49" charset="0"/>
              </a:rPr>
              <a:t>Name: Thomas Jefferson  ID: 1111  GPA:3.8</a:t>
            </a:r>
          </a:p>
          <a:p>
            <a:pPr lvl="2">
              <a:buFont typeface="Times New Roman" pitchFamily="18" charset="0"/>
              <a:buNone/>
            </a:pPr>
            <a:r>
              <a:rPr lang="en-US" smtClean="0">
                <a:latin typeface="Courier New" pitchFamily="49" charset="0"/>
              </a:rPr>
              <a:t>Name: George Washington  ID: 3333  GPA:3.4</a:t>
            </a:r>
          </a:p>
          <a:p>
            <a:pPr lvl="1"/>
            <a:r>
              <a:rPr lang="en-US" b="1" smtClean="0">
                <a:latin typeface="Arial" charset="0"/>
              </a:rPr>
              <a:t>Notes</a:t>
            </a:r>
          </a:p>
          <a:p>
            <a:pPr lvl="2">
              <a:buFont typeface="Arial" charset="0"/>
              <a:buChar char="•"/>
            </a:pPr>
            <a:r>
              <a:rPr lang="en-US" smtClean="0">
                <a:latin typeface="Arial" charset="0"/>
              </a:rPr>
              <a:t>The </a:t>
            </a:r>
            <a:r>
              <a:rPr lang="en-US" smtClean="0">
                <a:latin typeface="Courier New" pitchFamily="49" charset="0"/>
                <a:cs typeface="Courier New" pitchFamily="49" charset="0"/>
              </a:rPr>
              <a:t>Collections</a:t>
            </a:r>
            <a:r>
              <a:rPr lang="en-US" smtClean="0">
                <a:latin typeface="Arial" charset="0"/>
              </a:rPr>
              <a:t> utility class provides a number of useful methods for various collections. Methods include </a:t>
            </a:r>
            <a:r>
              <a:rPr lang="en-US" smtClean="0">
                <a:latin typeface="Courier New" pitchFamily="49" charset="0"/>
              </a:rPr>
              <a:t>min()</a:t>
            </a:r>
            <a:r>
              <a:rPr lang="en-US" smtClean="0">
                <a:latin typeface="Arial" charset="0"/>
              </a:rPr>
              <a:t>, </a:t>
            </a:r>
            <a:r>
              <a:rPr lang="en-US" smtClean="0">
                <a:latin typeface="Courier New" pitchFamily="49" charset="0"/>
              </a:rPr>
              <a:t>max()</a:t>
            </a:r>
            <a:r>
              <a:rPr lang="en-US" smtClean="0">
                <a:latin typeface="Arial" charset="0"/>
              </a:rPr>
              <a:t>, </a:t>
            </a:r>
            <a:r>
              <a:rPr lang="en-US" smtClean="0">
                <a:latin typeface="Courier New" pitchFamily="49" charset="0"/>
              </a:rPr>
              <a:t>copy()</a:t>
            </a:r>
            <a:r>
              <a:rPr lang="en-US" smtClean="0">
                <a:latin typeface="Arial" charset="0"/>
              </a:rPr>
              <a:t>, and </a:t>
            </a:r>
            <a:r>
              <a:rPr lang="en-US" smtClean="0">
                <a:latin typeface="Courier New" pitchFamily="49" charset="0"/>
              </a:rPr>
              <a:t>sort()</a:t>
            </a:r>
            <a:r>
              <a:rPr lang="en-US" smtClean="0">
                <a:latin typeface="Arial" charset="0"/>
              </a:rPr>
              <a:t>. </a:t>
            </a:r>
          </a:p>
          <a:p>
            <a:pPr lvl="2">
              <a:buFont typeface="Arial" charset="0"/>
              <a:buChar char="•"/>
            </a:pPr>
            <a:r>
              <a:rPr lang="en-US" smtClean="0">
                <a:latin typeface="Arial" charset="0"/>
              </a:rPr>
              <a:t>The </a:t>
            </a:r>
            <a:r>
              <a:rPr lang="en-US" smtClean="0">
                <a:latin typeface="Courier New" pitchFamily="49" charset="0"/>
                <a:cs typeface="Courier New" pitchFamily="49" charset="0"/>
              </a:rPr>
              <a:t>Student</a:t>
            </a:r>
            <a:r>
              <a:rPr lang="en-US" smtClean="0">
                <a:latin typeface="Arial" charset="0"/>
              </a:rPr>
              <a:t> class has overridden the </a:t>
            </a:r>
            <a:r>
              <a:rPr lang="en-US" smtClean="0">
                <a:latin typeface="Courier New" pitchFamily="49" charset="0"/>
                <a:cs typeface="Courier New" pitchFamily="49" charset="0"/>
              </a:rPr>
              <a:t>toString() </a:t>
            </a:r>
            <a:r>
              <a:rPr lang="en-US" smtClean="0">
                <a:latin typeface="Arial" charset="0"/>
              </a:rPr>
              <a:t>method.</a:t>
            </a:r>
          </a:p>
          <a:p>
            <a:pPr lvl="2">
              <a:buFont typeface="Times New Roman" pitchFamily="18" charset="0"/>
              <a:buNone/>
            </a:pPr>
            <a:endParaRPr lang="en-US" smtClean="0">
              <a:latin typeface="Courier New" pitchFamily="49" charset="0"/>
            </a:endParaRPr>
          </a:p>
        </p:txBody>
      </p:sp>
      <p:sp>
        <p:nvSpPr>
          <p:cNvPr id="7270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14644" indent="-274863" eaLnBrk="0" hangingPunct="0">
              <a:defRPr>
                <a:solidFill>
                  <a:schemeClr val="tx1"/>
                </a:solidFill>
                <a:latin typeface="Arial" charset="0"/>
                <a:ea typeface="ＭＳ Ｐゴシック" pitchFamily="34" charset="-128"/>
              </a:defRPr>
            </a:lvl2pPr>
            <a:lvl3pPr marL="1099452" indent="-219890" eaLnBrk="0" hangingPunct="0">
              <a:defRPr>
                <a:solidFill>
                  <a:schemeClr val="tx1"/>
                </a:solidFill>
                <a:latin typeface="Arial" charset="0"/>
                <a:ea typeface="ＭＳ Ｐゴシック" pitchFamily="34" charset="-128"/>
              </a:defRPr>
            </a:lvl3pPr>
            <a:lvl4pPr marL="1539232" indent="-219890" eaLnBrk="0" hangingPunct="0">
              <a:defRPr>
                <a:solidFill>
                  <a:schemeClr val="tx1"/>
                </a:solidFill>
                <a:latin typeface="Arial" charset="0"/>
                <a:ea typeface="ＭＳ Ｐゴシック" pitchFamily="34" charset="-128"/>
              </a:defRPr>
            </a:lvl4pPr>
            <a:lvl5pPr marL="1979013" indent="-219890" eaLnBrk="0" hangingPunct="0">
              <a:defRPr>
                <a:solidFill>
                  <a:schemeClr val="tx1"/>
                </a:solidFill>
                <a:latin typeface="Arial" charset="0"/>
                <a:ea typeface="ＭＳ Ｐゴシック" pitchFamily="34" charset="-128"/>
              </a:defRPr>
            </a:lvl5pPr>
            <a:lvl6pPr marL="241879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6pPr>
            <a:lvl7pPr marL="2858574"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7pPr>
            <a:lvl8pPr marL="3298355"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8pPr>
            <a:lvl9pPr marL="3738136" indent="-219890" algn="ctr" eaLnBrk="0" fontAlgn="base" hangingPunct="0">
              <a:spcBef>
                <a:spcPct val="20000"/>
              </a:spcBef>
              <a:spcAft>
                <a:spcPct val="0"/>
              </a:spcAft>
              <a:buClr>
                <a:srgbClr val="FF0000"/>
              </a:buClr>
              <a:buFont typeface="Arial" charset="0"/>
              <a:defRPr>
                <a:solidFill>
                  <a:schemeClr val="tx1"/>
                </a:solidFill>
                <a:latin typeface="Arial" charset="0"/>
                <a:ea typeface="ＭＳ Ｐゴシック" pitchFamily="34" charset="-128"/>
              </a:defRPr>
            </a:lvl9pPr>
          </a:lstStyle>
          <a:p>
            <a:pPr eaLnBrk="1" hangingPunct="1"/>
            <a:r>
              <a:rPr lang="it-IT" smtClean="0"/>
              <a:t>Java SE 7 Programming   7 - </a:t>
            </a:r>
            <a:fld id="{21EB8E80-B5F4-4660-9CF1-C9309DBD7EBD}" type="slidenum">
              <a:rPr lang="en-US" smtClean="0"/>
              <a:pPr eaLnBrk="1" hangingPunct="1"/>
              <a:t>70</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F90DF8C7-8834-4CE1-AAC1-8DDD99CC4E86}" type="slidenum">
              <a:rPr lang="en-US" smtClean="0"/>
              <a:pPr/>
              <a:t>71</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685800" y="4756826"/>
            <a:ext cx="5486400" cy="4505878"/>
          </a:xfrm>
          <a:noFill/>
          <a:ln/>
        </p:spPr>
        <p:txBody>
          <a:bodyPr/>
          <a:lstStyle/>
          <a:p>
            <a:pPr eaLnBrk="1" hangingPunct="1"/>
            <a:endParaRPr lang="he-IL"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9841FE6D-7BDC-4420-B7AB-D2E6F4FC5019}" type="slidenum">
              <a:rPr lang="en-US" smtClean="0"/>
              <a:pPr/>
              <a:t>72</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685800" y="4756826"/>
            <a:ext cx="5486400" cy="4505878"/>
          </a:xfrm>
          <a:noFill/>
          <a:ln/>
        </p:spPr>
        <p:txBody>
          <a:bodyPr/>
          <a:lstStyle/>
          <a:p>
            <a:pPr eaLnBrk="1" hangingPunct="1"/>
            <a:endParaRPr lang="he-IL"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EFFDC700-5332-4842-B5F3-97B4903135D3}" type="slidenum">
              <a:rPr lang="en-US" smtClean="0"/>
              <a:pPr/>
              <a:t>73</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685800" y="4756826"/>
            <a:ext cx="5486400" cy="4505878"/>
          </a:xfrm>
          <a:noFill/>
          <a:ln/>
        </p:spPr>
        <p:txBody>
          <a:bodyPr/>
          <a:lstStyle/>
          <a:p>
            <a:pPr eaLnBrk="1" hangingPunct="1"/>
            <a:endParaRPr lang="he-IL"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Rot="1" noChangeAspect="1" noChangeArrowheads="1" noTextEdit="1"/>
          </p:cNvSpPr>
          <p:nvPr>
            <p:ph type="sldImg"/>
          </p:nvPr>
        </p:nvSpPr>
        <p:spPr>
          <a:ln/>
        </p:spPr>
      </p:sp>
      <p:sp>
        <p:nvSpPr>
          <p:cNvPr id="41987" name="Rectangle 7"/>
          <p:cNvSpPr>
            <a:spLocks noGrp="1" noChangeArrowheads="1"/>
          </p:cNvSpPr>
          <p:nvPr>
            <p:ph type="body" idx="1"/>
          </p:nvPr>
        </p:nvSpPr>
        <p:spPr>
          <a:xfrm>
            <a:off x="537243" y="5694610"/>
            <a:ext cx="5830234" cy="345101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rPr>
              <a:t>Logging Exceptions</a:t>
            </a:r>
          </a:p>
          <a:p>
            <a:pPr lvl="1" eaLnBrk="1" hangingPunct="1"/>
            <a:r>
              <a:rPr lang="en-US" smtClean="0">
                <a:latin typeface="Arial" charset="0"/>
              </a:rPr>
              <a:t>When things go wrong in your application, you will often want to record what happened. Java developers have a choice of several logging libraries including Apache's Log4j and the built-in </a:t>
            </a:r>
            <a:r>
              <a:rPr lang="en-US" smtClean="0">
                <a:latin typeface="Courier New" pitchFamily="49" charset="0"/>
                <a:cs typeface="Courier New" pitchFamily="49" charset="0"/>
              </a:rPr>
              <a:t>java.util</a:t>
            </a:r>
            <a:r>
              <a:rPr lang="en-US" smtClean="0">
                <a:latin typeface="Arial" charset="0"/>
              </a:rPr>
              <a:t> logging framework. While these logging libraries are beyond the scope of this course, you may notice that IDEs such as NetBeans recommend that you should remove any calls to </a:t>
            </a:r>
            <a:r>
              <a:rPr lang="en-US" smtClean="0">
                <a:latin typeface="Courier New" pitchFamily="49" charset="0"/>
                <a:cs typeface="Courier New" pitchFamily="49" charset="0"/>
              </a:rPr>
              <a:t>printStackTrace()</a:t>
            </a:r>
            <a:r>
              <a:rPr lang="en-US" smtClean="0">
                <a:latin typeface="Arial" charset="0"/>
              </a:rPr>
              <a:t>. This is because production-quality applications should use a logging library instead of printing debug messages to the screen.</a:t>
            </a:r>
            <a:endParaRPr lang="en-US" b="1" smtClean="0">
              <a:latin typeface="Arial" charset="0"/>
            </a:endParaRPr>
          </a:p>
        </p:txBody>
      </p:sp>
      <p:sp>
        <p:nvSpPr>
          <p:cNvPr id="4198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872" indent="-285720" eaLnBrk="0" hangingPunct="0">
              <a:defRPr>
                <a:solidFill>
                  <a:schemeClr val="tx1"/>
                </a:solidFill>
                <a:latin typeface="Arial" charset="0"/>
              </a:defRPr>
            </a:lvl2pPr>
            <a:lvl3pPr marL="1142881" indent="-228576" eaLnBrk="0" hangingPunct="0">
              <a:defRPr>
                <a:solidFill>
                  <a:schemeClr val="tx1"/>
                </a:solidFill>
                <a:latin typeface="Arial" charset="0"/>
              </a:defRPr>
            </a:lvl3pPr>
            <a:lvl4pPr marL="1600032" indent="-228576" eaLnBrk="0" hangingPunct="0">
              <a:defRPr>
                <a:solidFill>
                  <a:schemeClr val="tx1"/>
                </a:solidFill>
                <a:latin typeface="Arial" charset="0"/>
              </a:defRPr>
            </a:lvl4pPr>
            <a:lvl5pPr marL="2057184" indent="-228576" eaLnBrk="0" hangingPunct="0">
              <a:defRPr>
                <a:solidFill>
                  <a:schemeClr val="tx1"/>
                </a:solidFill>
                <a:latin typeface="Arial" charset="0"/>
              </a:defRPr>
            </a:lvl5pPr>
            <a:lvl6pPr marL="2514336" indent="-228576"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71488" indent="-228576"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428641" indent="-228576"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85792" indent="-228576"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it-IT" smtClean="0"/>
              <a:t>Java SE 7 Programming   9 - </a:t>
            </a:r>
            <a:fld id="{85DB873D-46C3-49C6-BCDC-992E8083D50A}" type="slidenum">
              <a:rPr lang="en-US" smtClean="0"/>
              <a:pPr eaLnBrk="1" hangingPunct="1"/>
              <a:t>25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3ABFA2C-5D6D-4945-B515-022C18481323}" type="slidenum">
              <a:rPr lang="en-US" smtClean="0"/>
              <a:pPr/>
              <a:t>74</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685800" y="4756826"/>
            <a:ext cx="5486400" cy="4505878"/>
          </a:xfrm>
          <a:noFill/>
          <a:ln/>
        </p:spPr>
        <p:txBody>
          <a:bodyPr/>
          <a:lstStyle/>
          <a:p>
            <a:pPr eaLnBrk="1" hangingPunct="1"/>
            <a:endParaRPr lang="he-IL"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5765AD4-74BA-45D6-B0A4-E12497C34963}" type="slidenum">
              <a:rPr lang="en-US" smtClean="0"/>
              <a:pPr/>
              <a:t>75</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685800" y="4756826"/>
            <a:ext cx="5486400" cy="4505878"/>
          </a:xfrm>
          <a:noFill/>
          <a:ln/>
        </p:spPr>
        <p:txBody>
          <a:bodyPr/>
          <a:lstStyle/>
          <a:p>
            <a:pPr eaLnBrk="1" hangingPunct="1"/>
            <a:endParaRPr lang="he-IL"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226A5621-ACCD-458B-B149-D80FDCB10E14}" type="slidenum">
              <a:rPr lang="en-US" smtClean="0"/>
              <a:pPr/>
              <a:t>76</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685800" y="4756826"/>
            <a:ext cx="5486400" cy="4505878"/>
          </a:xfrm>
          <a:noFill/>
          <a:ln/>
        </p:spPr>
        <p:txBody>
          <a:bodyPr/>
          <a:lstStyle/>
          <a:p>
            <a:pPr eaLnBrk="1" hangingPunct="1"/>
            <a:endParaRPr lang="he-IL"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1C9071AE-62B2-4BEB-ADE7-1A64ECD27FF7}" type="slidenum">
              <a:rPr lang="en-US" smtClean="0"/>
              <a:pPr/>
              <a:t>77</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685800" y="4756826"/>
            <a:ext cx="5486400" cy="4505878"/>
          </a:xfrm>
          <a:noFill/>
          <a:ln/>
        </p:spPr>
        <p:txBody>
          <a:bodyPr/>
          <a:lstStyle/>
          <a:p>
            <a:pPr eaLnBrk="1" hangingPunct="1"/>
            <a:endParaRPr lang="he-IL"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C74220-9C3C-49BE-A906-5F6A0732E10A}" type="slidenum">
              <a:rPr lang="en-US"/>
              <a:pPr/>
              <a:t>80</a:t>
            </a:fld>
            <a:endParaRPr lang="en-US"/>
          </a:p>
        </p:txBody>
      </p:sp>
      <p:sp>
        <p:nvSpPr>
          <p:cNvPr id="712706" name="Rectangle 2"/>
          <p:cNvSpPr>
            <a:spLocks noGrp="1" noRot="1" noChangeAspect="1" noChangeArrowheads="1" noTextEdit="1"/>
          </p:cNvSpPr>
          <p:nvPr>
            <p:ph type="sldImg"/>
          </p:nvPr>
        </p:nvSpPr>
        <p:spPr>
          <a:xfrm>
            <a:off x="925513" y="749300"/>
            <a:ext cx="5008562" cy="3757613"/>
          </a:xfrm>
          <a:ln/>
        </p:spPr>
      </p:sp>
      <p:sp>
        <p:nvSpPr>
          <p:cNvPr id="712707" name="Rectangle 3"/>
          <p:cNvSpPr>
            <a:spLocks noGrp="1" noChangeArrowheads="1"/>
          </p:cNvSpPr>
          <p:nvPr>
            <p:ph type="body" idx="1"/>
          </p:nvPr>
        </p:nvSpPr>
        <p:spPr>
          <a:xfrm>
            <a:off x="912317" y="4756958"/>
            <a:ext cx="5033367" cy="4506940"/>
          </a:xfrm>
        </p:spPr>
        <p:txBody>
          <a:bodyPr/>
          <a:lstStyle/>
          <a:p>
            <a:r>
              <a:rPr lang="en-US"/>
              <a:t>Used tootsie roll pieces as data bytes and a large tootsie roll as a line of data on a cardboard card and drawing on the chalkboard.</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6BBCA2-ED66-40F8-94CB-15ED574ABC19}" type="slidenum">
              <a:rPr lang="en-US"/>
              <a:pPr/>
              <a:t>81</a:t>
            </a:fld>
            <a:endParaRPr lang="en-US"/>
          </a:p>
        </p:txBody>
      </p:sp>
      <p:sp>
        <p:nvSpPr>
          <p:cNvPr id="714754" name="Rectangle 2"/>
          <p:cNvSpPr>
            <a:spLocks noGrp="1" noRot="1" noChangeAspect="1" noChangeArrowheads="1" noTextEdit="1"/>
          </p:cNvSpPr>
          <p:nvPr>
            <p:ph type="sldImg"/>
          </p:nvPr>
        </p:nvSpPr>
        <p:spPr>
          <a:xfrm>
            <a:off x="925513" y="749300"/>
            <a:ext cx="5008562" cy="3757613"/>
          </a:xfrm>
          <a:ln/>
        </p:spPr>
      </p:sp>
      <p:sp>
        <p:nvSpPr>
          <p:cNvPr id="714755" name="Rectangle 3"/>
          <p:cNvSpPr>
            <a:spLocks noGrp="1" noChangeArrowheads="1"/>
          </p:cNvSpPr>
          <p:nvPr>
            <p:ph type="body" idx="1"/>
          </p:nvPr>
        </p:nvSpPr>
        <p:spPr>
          <a:xfrm>
            <a:off x="912317" y="4756958"/>
            <a:ext cx="5033367" cy="4506940"/>
          </a:xfrm>
        </p:spPr>
        <p:txBody>
          <a:bodyPr/>
          <a:lstStyle/>
          <a:p>
            <a:r>
              <a:rPr lang="en-US"/>
              <a:t>Used tootsie roll pieces as data bytes and a large tootsie roll as a line of data on a cardboard card and drawing on the chalkboard.</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0AFE3F-08F7-4BCF-B3A7-CDFE68F5A753}" type="slidenum">
              <a:rPr lang="en-US"/>
              <a:pPr/>
              <a:t>104</a:t>
            </a:fld>
            <a:endParaRPr lang="en-US"/>
          </a:p>
        </p:txBody>
      </p:sp>
      <p:sp>
        <p:nvSpPr>
          <p:cNvPr id="800770" name="Rectangle 2"/>
          <p:cNvSpPr>
            <a:spLocks noGrp="1" noRot="1" noChangeAspect="1" noChangeArrowheads="1" noTextEdit="1"/>
          </p:cNvSpPr>
          <p:nvPr>
            <p:ph type="sldImg"/>
          </p:nvPr>
        </p:nvSpPr>
        <p:spPr>
          <a:xfrm>
            <a:off x="925513" y="749300"/>
            <a:ext cx="5008562" cy="3757613"/>
          </a:xfrm>
          <a:ln/>
        </p:spPr>
      </p:sp>
      <p:sp>
        <p:nvSpPr>
          <p:cNvPr id="800771" name="Rectangle 3"/>
          <p:cNvSpPr>
            <a:spLocks noGrp="1" noChangeArrowheads="1"/>
          </p:cNvSpPr>
          <p:nvPr>
            <p:ph type="body" idx="1"/>
          </p:nvPr>
        </p:nvSpPr>
        <p:spPr>
          <a:xfrm>
            <a:off x="912317" y="4756958"/>
            <a:ext cx="5033367" cy="4506940"/>
          </a:xfrm>
        </p:spPr>
        <p:txBody>
          <a:bodyPr/>
          <a:lstStyle/>
          <a:p>
            <a:r>
              <a:rPr lang="en-US"/>
              <a:t>FileWriter with second argument of false will overwrite.  </a:t>
            </a:r>
          </a:p>
          <a:p>
            <a:r>
              <a:rPr lang="en-US"/>
              <a:t>The second arg is true if you want to append.  </a:t>
            </a:r>
          </a:p>
          <a:p>
            <a:r>
              <a:rPr lang="en-US"/>
              <a:t>The default is false and will overwrite the file.</a:t>
            </a:r>
          </a:p>
          <a:p>
            <a:endParaRPr lang="en-US"/>
          </a:p>
          <a:p>
            <a:r>
              <a:rPr lang="en-US"/>
              <a:t>PrintWriter with second argument of true will autoflush on println calls.</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ED01791-46F6-457A-A375-5CF5FE68AB9C}" type="slidenum">
              <a:rPr lang="en-US" smtClean="0"/>
              <a:pPr/>
              <a:t>113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Rot="1" noChangeAspect="1" noChangeArrowheads="1" noTextEdit="1"/>
          </p:cNvSpPr>
          <p:nvPr>
            <p:ph type="sldImg"/>
          </p:nvPr>
        </p:nvSpPr>
        <p:spPr>
          <a:ln/>
        </p:spPr>
      </p:sp>
      <p:sp>
        <p:nvSpPr>
          <p:cNvPr id="43011" name="Rectangle 7"/>
          <p:cNvSpPr>
            <a:spLocks noGrp="1" noChangeArrowheads="1"/>
          </p:cNvSpPr>
          <p:nvPr>
            <p:ph type="body" idx="1"/>
          </p:nvPr>
        </p:nvSpPr>
        <p:spPr>
          <a:xfrm>
            <a:off x="537243" y="5694610"/>
            <a:ext cx="5830234" cy="345101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rPr>
              <a:t>Dealing with Exceptions</a:t>
            </a:r>
          </a:p>
          <a:p>
            <a:pPr lvl="1" eaLnBrk="1" hangingPunct="1"/>
            <a:r>
              <a:rPr lang="en-US" smtClean="0">
                <a:latin typeface="Arial" charset="0"/>
              </a:rPr>
              <a:t>When an </a:t>
            </a:r>
            <a:r>
              <a:rPr lang="en-US" smtClean="0">
                <a:latin typeface="Courier New" pitchFamily="49" charset="0"/>
                <a:cs typeface="Courier New" pitchFamily="49" charset="0"/>
              </a:rPr>
              <a:t>Exception</a:t>
            </a:r>
            <a:r>
              <a:rPr lang="en-US" smtClean="0">
                <a:latin typeface="Arial" charset="0"/>
              </a:rPr>
              <a:t> object is generated and passed to a </a:t>
            </a:r>
            <a:r>
              <a:rPr lang="en-US" smtClean="0">
                <a:latin typeface="Courier New" pitchFamily="49" charset="0"/>
                <a:cs typeface="Courier New" pitchFamily="49" charset="0"/>
              </a:rPr>
              <a:t>catch</a:t>
            </a:r>
            <a:r>
              <a:rPr lang="en-US" smtClean="0">
                <a:latin typeface="Arial" charset="0"/>
              </a:rPr>
              <a:t> clause, it will be instantiated from a class that represents the specific type of problem that occurred. These exception-related classes can be divided into two categories: checked and unchecked.</a:t>
            </a:r>
          </a:p>
          <a:p>
            <a:pPr lvl="1" eaLnBrk="1" hangingPunct="1"/>
            <a:r>
              <a:rPr lang="en-US" b="1" smtClean="0">
                <a:latin typeface="Arial" charset="0"/>
              </a:rPr>
              <a:t>Unchecked Exceptions</a:t>
            </a:r>
          </a:p>
          <a:p>
            <a:pPr lvl="1" eaLnBrk="1" hangingPunct="1"/>
            <a:r>
              <a:rPr lang="en-US" smtClean="0">
                <a:latin typeface="Courier New" pitchFamily="49" charset="0"/>
                <a:cs typeface="Courier New" pitchFamily="49" charset="0"/>
              </a:rPr>
              <a:t>java.lang.RuntimeException</a:t>
            </a:r>
            <a:r>
              <a:rPr lang="en-US" smtClean="0">
                <a:latin typeface="Arial" charset="0"/>
              </a:rPr>
              <a:t> and </a:t>
            </a:r>
            <a:r>
              <a:rPr lang="en-US" smtClean="0">
                <a:latin typeface="Courier New" pitchFamily="49" charset="0"/>
                <a:cs typeface="Courier New" pitchFamily="49" charset="0"/>
              </a:rPr>
              <a:t>java.lang.Error</a:t>
            </a:r>
            <a:r>
              <a:rPr lang="en-US" smtClean="0">
                <a:latin typeface="Arial" charset="0"/>
              </a:rPr>
              <a:t> and their subclasses are categorized as unchecked exceptions. These types of exceptions should not normally occur during the execution of your application. You may use a </a:t>
            </a:r>
            <a:r>
              <a:rPr lang="en-US" smtClean="0">
                <a:latin typeface="Courier New" pitchFamily="49" charset="0"/>
                <a:cs typeface="Courier New" pitchFamily="49" charset="0"/>
              </a:rPr>
              <a:t>try-catch</a:t>
            </a:r>
            <a:r>
              <a:rPr lang="en-US" smtClean="0">
                <a:latin typeface="Arial" charset="0"/>
              </a:rPr>
              <a:t> statement to help discover the source of these exceptions, but when an application is ready for production use, there should be little code remaining that deals with </a:t>
            </a:r>
            <a:r>
              <a:rPr lang="en-US" smtClean="0">
                <a:latin typeface="Courier New" pitchFamily="49" charset="0"/>
                <a:cs typeface="Courier New" pitchFamily="49" charset="0"/>
              </a:rPr>
              <a:t>RuntimeException</a:t>
            </a:r>
            <a:r>
              <a:rPr lang="en-US" smtClean="0">
                <a:latin typeface="Arial" charset="0"/>
              </a:rPr>
              <a:t> and its subclasses. The Error subclasses represent errors that are beyond your ability to correct, such as the JVM running out of memory. Common </a:t>
            </a:r>
            <a:r>
              <a:rPr lang="en-US" smtClean="0">
                <a:latin typeface="Courier New" pitchFamily="49" charset="0"/>
                <a:cs typeface="Courier New" pitchFamily="49" charset="0"/>
              </a:rPr>
              <a:t>RuntimeException</a:t>
            </a:r>
            <a:r>
              <a:rPr lang="en-US" smtClean="0">
                <a:latin typeface="Arial" charset="0"/>
                <a:cs typeface="Arial" charset="0"/>
              </a:rPr>
              <a:t>s</a:t>
            </a:r>
            <a:r>
              <a:rPr lang="en-US" smtClean="0">
                <a:latin typeface="Arial" charset="0"/>
              </a:rPr>
              <a:t> that you may have to troubleshoot include:</a:t>
            </a:r>
          </a:p>
          <a:p>
            <a:pPr lvl="2" eaLnBrk="1" hangingPunct="1"/>
            <a:r>
              <a:rPr lang="en-US" smtClean="0">
                <a:latin typeface="Courier New" pitchFamily="49" charset="0"/>
                <a:cs typeface="Courier New" pitchFamily="49" charset="0"/>
              </a:rPr>
              <a:t>ArrayIndexOutOfBoundsException</a:t>
            </a:r>
            <a:r>
              <a:rPr lang="en-US" smtClean="0">
                <a:latin typeface="Arial" charset="0"/>
              </a:rPr>
              <a:t>: Accessing an array element that does not exist</a:t>
            </a:r>
          </a:p>
          <a:p>
            <a:pPr lvl="2" eaLnBrk="1" hangingPunct="1"/>
            <a:r>
              <a:rPr lang="en-US" smtClean="0">
                <a:latin typeface="Courier New" pitchFamily="49" charset="0"/>
                <a:cs typeface="Courier New" pitchFamily="49" charset="0"/>
              </a:rPr>
              <a:t>NullPointerException</a:t>
            </a:r>
            <a:r>
              <a:rPr lang="en-US" smtClean="0">
                <a:latin typeface="Arial" charset="0"/>
              </a:rPr>
              <a:t>: Using a reference that does not point to an object</a:t>
            </a:r>
          </a:p>
          <a:p>
            <a:pPr lvl="2" eaLnBrk="1" hangingPunct="1"/>
            <a:r>
              <a:rPr lang="en-US" smtClean="0">
                <a:latin typeface="Courier New" pitchFamily="49" charset="0"/>
                <a:cs typeface="Courier New" pitchFamily="49" charset="0"/>
              </a:rPr>
              <a:t>ArithmeticException</a:t>
            </a:r>
            <a:r>
              <a:rPr lang="en-US" smtClean="0">
                <a:latin typeface="Arial" charset="0"/>
              </a:rPr>
              <a:t>: Dividing by zero</a:t>
            </a:r>
          </a:p>
        </p:txBody>
      </p:sp>
      <p:sp>
        <p:nvSpPr>
          <p:cNvPr id="4301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872" indent="-285720" eaLnBrk="0" hangingPunct="0">
              <a:defRPr>
                <a:solidFill>
                  <a:schemeClr val="tx1"/>
                </a:solidFill>
                <a:latin typeface="Arial" charset="0"/>
              </a:defRPr>
            </a:lvl2pPr>
            <a:lvl3pPr marL="1142881" indent="-228576" eaLnBrk="0" hangingPunct="0">
              <a:defRPr>
                <a:solidFill>
                  <a:schemeClr val="tx1"/>
                </a:solidFill>
                <a:latin typeface="Arial" charset="0"/>
              </a:defRPr>
            </a:lvl3pPr>
            <a:lvl4pPr marL="1600032" indent="-228576" eaLnBrk="0" hangingPunct="0">
              <a:defRPr>
                <a:solidFill>
                  <a:schemeClr val="tx1"/>
                </a:solidFill>
                <a:latin typeface="Arial" charset="0"/>
              </a:defRPr>
            </a:lvl4pPr>
            <a:lvl5pPr marL="2057184" indent="-228576" eaLnBrk="0" hangingPunct="0">
              <a:defRPr>
                <a:solidFill>
                  <a:schemeClr val="tx1"/>
                </a:solidFill>
                <a:latin typeface="Arial" charset="0"/>
              </a:defRPr>
            </a:lvl5pPr>
            <a:lvl6pPr marL="2514336" indent="-228576"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71488" indent="-228576"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428641" indent="-228576"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85792" indent="-228576"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it-IT" smtClean="0"/>
              <a:t>Java SE 7 Programming   9 - </a:t>
            </a:r>
            <a:fld id="{34A2E32C-BECC-4BD9-B33A-CC417D8B337E}" type="slidenum">
              <a:rPr lang="en-US" smtClean="0"/>
              <a:pPr eaLnBrk="1" hangingPunct="1"/>
              <a:t>26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Rot="1" noChangeAspect="1" noChangeArrowheads="1" noTextEdit="1"/>
          </p:cNvSpPr>
          <p:nvPr>
            <p:ph type="sldImg"/>
          </p:nvPr>
        </p:nvSpPr>
        <p:spPr>
          <a:ln/>
        </p:spPr>
      </p:sp>
      <p:sp>
        <p:nvSpPr>
          <p:cNvPr id="46083" name="Rectangle 7"/>
          <p:cNvSpPr>
            <a:spLocks noGrp="1" noChangeArrowheads="1"/>
          </p:cNvSpPr>
          <p:nvPr>
            <p:ph type="body" idx="1"/>
          </p:nvPr>
        </p:nvSpPr>
        <p:spPr>
          <a:xfrm>
            <a:off x="537243" y="5694610"/>
            <a:ext cx="5830234" cy="345101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rPr>
              <a:t>Checked Exceptions</a:t>
            </a:r>
          </a:p>
          <a:p>
            <a:pPr lvl="1" eaLnBrk="1" hangingPunct="1"/>
            <a:r>
              <a:rPr lang="en-US" smtClean="0">
                <a:latin typeface="Arial" charset="0"/>
              </a:rPr>
              <a:t>Every class that is a subclass of </a:t>
            </a:r>
            <a:r>
              <a:rPr lang="en-US" smtClean="0">
                <a:latin typeface="Courier New" pitchFamily="49" charset="0"/>
                <a:cs typeface="Courier New" pitchFamily="49" charset="0"/>
              </a:rPr>
              <a:t>Exception</a:t>
            </a:r>
            <a:r>
              <a:rPr lang="en-US" smtClean="0">
                <a:latin typeface="Arial" charset="0"/>
              </a:rPr>
              <a:t> except </a:t>
            </a:r>
            <a:r>
              <a:rPr lang="en-US" smtClean="0">
                <a:latin typeface="Courier New" pitchFamily="49" charset="0"/>
                <a:cs typeface="Courier New" pitchFamily="49" charset="0"/>
              </a:rPr>
              <a:t>RuntimeException</a:t>
            </a:r>
            <a:r>
              <a:rPr lang="en-US" smtClean="0">
                <a:latin typeface="Arial" charset="0"/>
              </a:rPr>
              <a:t> and its subclasses falls into the category of checked exceptions. You must “handle or declare” these exceptions with a </a:t>
            </a:r>
            <a:r>
              <a:rPr lang="en-US" smtClean="0">
                <a:latin typeface="Courier New" pitchFamily="49" charset="0"/>
                <a:cs typeface="Courier New" pitchFamily="49" charset="0"/>
              </a:rPr>
              <a:t>try</a:t>
            </a:r>
            <a:r>
              <a:rPr lang="en-US" smtClean="0">
                <a:latin typeface="Arial" charset="0"/>
              </a:rPr>
              <a:t> or </a:t>
            </a:r>
            <a:r>
              <a:rPr lang="en-US" smtClean="0">
                <a:latin typeface="Courier New" pitchFamily="49" charset="0"/>
                <a:cs typeface="Courier New" pitchFamily="49" charset="0"/>
              </a:rPr>
              <a:t>throws</a:t>
            </a:r>
            <a:r>
              <a:rPr lang="en-US" smtClean="0">
                <a:latin typeface="Arial" charset="0"/>
              </a:rPr>
              <a:t> statement. The HTML documentation for the Java API (Javadoc) will describe which checked exceptions may be generated by a method or constructor and why.</a:t>
            </a:r>
          </a:p>
          <a:p>
            <a:pPr lvl="1" eaLnBrk="1" hangingPunct="1"/>
            <a:r>
              <a:rPr lang="en-US" smtClean="0">
                <a:latin typeface="Arial" charset="0"/>
              </a:rPr>
              <a:t>Catching the most specific type of exception enables you to write </a:t>
            </a:r>
            <a:r>
              <a:rPr lang="en-US" smtClean="0">
                <a:latin typeface="Courier New" pitchFamily="49" charset="0"/>
                <a:cs typeface="Courier New" pitchFamily="49" charset="0"/>
              </a:rPr>
              <a:t>catch</a:t>
            </a:r>
            <a:r>
              <a:rPr lang="en-US" smtClean="0">
                <a:latin typeface="Arial" charset="0"/>
              </a:rPr>
              <a:t> blocks that are targeted at handling very specific types of errors. You should avoid catching the base type of </a:t>
            </a:r>
            <a:r>
              <a:rPr lang="en-US" smtClean="0">
                <a:latin typeface="Courier New" pitchFamily="49" charset="0"/>
                <a:cs typeface="Courier New" pitchFamily="49" charset="0"/>
              </a:rPr>
              <a:t>Exception</a:t>
            </a:r>
            <a:r>
              <a:rPr lang="en-US" smtClean="0">
                <a:latin typeface="Arial" charset="0"/>
              </a:rPr>
              <a:t>, because it is difficult to create a general purpose </a:t>
            </a:r>
            <a:r>
              <a:rPr lang="en-US" smtClean="0">
                <a:latin typeface="Courier New" pitchFamily="49" charset="0"/>
                <a:cs typeface="Courier New" pitchFamily="49" charset="0"/>
              </a:rPr>
              <a:t>catch</a:t>
            </a:r>
            <a:r>
              <a:rPr lang="en-US" smtClean="0">
                <a:latin typeface="Arial" charset="0"/>
              </a:rPr>
              <a:t> block that can deal with every possible error.</a:t>
            </a:r>
          </a:p>
          <a:p>
            <a:pPr lvl="1" eaLnBrk="1" hangingPunct="1"/>
            <a:r>
              <a:rPr lang="en-US" b="1" smtClean="0">
                <a:latin typeface="Arial" charset="0"/>
              </a:rPr>
              <a:t>Note:</a:t>
            </a:r>
            <a:r>
              <a:rPr lang="en-US" smtClean="0">
                <a:latin typeface="Arial" charset="0"/>
              </a:rPr>
              <a:t> Exceptions thrown by the Java Persistence API (JPA) extend </a:t>
            </a:r>
            <a:r>
              <a:rPr lang="en-US" smtClean="0">
                <a:latin typeface="Courier New" pitchFamily="49" charset="0"/>
                <a:cs typeface="Courier New" pitchFamily="49" charset="0"/>
              </a:rPr>
              <a:t>RuntimeException</a:t>
            </a:r>
            <a:r>
              <a:rPr lang="en-US" smtClean="0">
                <a:latin typeface="Arial" charset="0"/>
              </a:rPr>
              <a:t> and as such they are categorized as unchecked exceptions. These exceptions may need to be “handled or declared” in production-ready code, even though you are not required to do so by the compiler.</a:t>
            </a:r>
          </a:p>
        </p:txBody>
      </p:sp>
      <p:sp>
        <p:nvSpPr>
          <p:cNvPr id="4608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872" indent="-285720" eaLnBrk="0" hangingPunct="0">
              <a:defRPr>
                <a:solidFill>
                  <a:schemeClr val="tx1"/>
                </a:solidFill>
                <a:latin typeface="Arial" charset="0"/>
              </a:defRPr>
            </a:lvl2pPr>
            <a:lvl3pPr marL="1142881" indent="-228576" eaLnBrk="0" hangingPunct="0">
              <a:defRPr>
                <a:solidFill>
                  <a:schemeClr val="tx1"/>
                </a:solidFill>
                <a:latin typeface="Arial" charset="0"/>
              </a:defRPr>
            </a:lvl3pPr>
            <a:lvl4pPr marL="1600032" indent="-228576" eaLnBrk="0" hangingPunct="0">
              <a:defRPr>
                <a:solidFill>
                  <a:schemeClr val="tx1"/>
                </a:solidFill>
                <a:latin typeface="Arial" charset="0"/>
              </a:defRPr>
            </a:lvl4pPr>
            <a:lvl5pPr marL="2057184" indent="-228576" eaLnBrk="0" hangingPunct="0">
              <a:defRPr>
                <a:solidFill>
                  <a:schemeClr val="tx1"/>
                </a:solidFill>
                <a:latin typeface="Arial" charset="0"/>
              </a:defRPr>
            </a:lvl5pPr>
            <a:lvl6pPr marL="2514336" indent="-228576"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71488" indent="-228576"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428641" indent="-228576"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85792" indent="-228576"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it-IT" smtClean="0"/>
              <a:t>Java SE 7 Programming   9 - </a:t>
            </a:r>
            <a:fld id="{20E59B65-A1A5-42C1-A219-34320AA8B099}" type="slidenum">
              <a:rPr lang="en-US" smtClean="0"/>
              <a:pPr eaLnBrk="1" hangingPunct="1"/>
              <a:t>27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Rot="1" noChangeAspect="1" noChangeArrowheads="1" noTextEdit="1"/>
          </p:cNvSpPr>
          <p:nvPr>
            <p:ph type="sldImg"/>
          </p:nvPr>
        </p:nvSpPr>
        <p:spPr>
          <a:ln/>
        </p:spPr>
      </p:sp>
      <p:sp>
        <p:nvSpPr>
          <p:cNvPr id="47107" name="Rectangle 7"/>
          <p:cNvSpPr>
            <a:spLocks noGrp="1" noChangeArrowheads="1"/>
          </p:cNvSpPr>
          <p:nvPr>
            <p:ph type="body" idx="1"/>
          </p:nvPr>
        </p:nvSpPr>
        <p:spPr>
          <a:xfrm>
            <a:off x="537243" y="5694610"/>
            <a:ext cx="5830234" cy="345101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rPr>
              <a:t>Closing Resources</a:t>
            </a:r>
          </a:p>
          <a:p>
            <a:pPr lvl="1" eaLnBrk="1" hangingPunct="1"/>
            <a:r>
              <a:rPr lang="en-US" smtClean="0">
                <a:latin typeface="Arial" charset="0"/>
              </a:rPr>
              <a:t>When you open resources such as files or database connections, you should always close them when they are no longer needed. Attempting to close these resources inside the </a:t>
            </a:r>
            <a:r>
              <a:rPr lang="en-US" smtClean="0">
                <a:latin typeface="Courier New" pitchFamily="49" charset="0"/>
                <a:cs typeface="Courier New" pitchFamily="49" charset="0"/>
              </a:rPr>
              <a:t>try</a:t>
            </a:r>
            <a:r>
              <a:rPr lang="en-US" smtClean="0">
                <a:latin typeface="Arial" charset="0"/>
              </a:rPr>
              <a:t> block can be problematic because you can end up skipping the close operation. A </a:t>
            </a:r>
            <a:r>
              <a:rPr lang="en-US" smtClean="0">
                <a:latin typeface="Courier New" pitchFamily="49" charset="0"/>
                <a:cs typeface="Courier New" pitchFamily="49" charset="0"/>
              </a:rPr>
              <a:t>finally</a:t>
            </a:r>
            <a:r>
              <a:rPr lang="en-US" smtClean="0">
                <a:latin typeface="Arial" charset="0"/>
              </a:rPr>
              <a:t> block always runs regardless of whether or not an error occurred during the execution of the </a:t>
            </a:r>
            <a:r>
              <a:rPr lang="en-US" smtClean="0">
                <a:latin typeface="Courier New" pitchFamily="49" charset="0"/>
                <a:cs typeface="Courier New" pitchFamily="49" charset="0"/>
              </a:rPr>
              <a:t>try</a:t>
            </a:r>
            <a:r>
              <a:rPr lang="en-US" smtClean="0">
                <a:latin typeface="Arial" charset="0"/>
              </a:rPr>
              <a:t> block. If control jumps to a </a:t>
            </a:r>
            <a:r>
              <a:rPr lang="en-US" smtClean="0">
                <a:latin typeface="Courier New" pitchFamily="49" charset="0"/>
                <a:cs typeface="Courier New" pitchFamily="49" charset="0"/>
              </a:rPr>
              <a:t>catch</a:t>
            </a:r>
            <a:r>
              <a:rPr lang="en-US" smtClean="0">
                <a:latin typeface="Arial" charset="0"/>
              </a:rPr>
              <a:t> block, the </a:t>
            </a:r>
            <a:r>
              <a:rPr lang="en-US" smtClean="0">
                <a:latin typeface="Courier New" pitchFamily="49" charset="0"/>
                <a:cs typeface="Courier New" pitchFamily="49" charset="0"/>
              </a:rPr>
              <a:t>finally</a:t>
            </a:r>
            <a:r>
              <a:rPr lang="en-US" smtClean="0">
                <a:latin typeface="Arial" charset="0"/>
              </a:rPr>
              <a:t> block will execute after the </a:t>
            </a:r>
            <a:r>
              <a:rPr lang="en-US" smtClean="0">
                <a:latin typeface="Courier New" pitchFamily="49" charset="0"/>
                <a:cs typeface="Courier New" pitchFamily="49" charset="0"/>
              </a:rPr>
              <a:t>catch</a:t>
            </a:r>
            <a:r>
              <a:rPr lang="en-US" smtClean="0">
                <a:latin typeface="Arial" charset="0"/>
              </a:rPr>
              <a:t> block.</a:t>
            </a:r>
          </a:p>
          <a:p>
            <a:pPr lvl="1" eaLnBrk="1" hangingPunct="1"/>
            <a:r>
              <a:rPr lang="en-US" smtClean="0">
                <a:latin typeface="Arial" charset="0"/>
              </a:rPr>
              <a:t>Sometimes the operation that you want to perform in your </a:t>
            </a:r>
            <a:r>
              <a:rPr lang="en-US" smtClean="0">
                <a:latin typeface="Courier New" pitchFamily="49" charset="0"/>
                <a:cs typeface="Courier New" pitchFamily="49" charset="0"/>
              </a:rPr>
              <a:t>finally</a:t>
            </a:r>
            <a:r>
              <a:rPr lang="en-US" smtClean="0">
                <a:latin typeface="Arial" charset="0"/>
              </a:rPr>
              <a:t> block may itself cause an </a:t>
            </a:r>
            <a:r>
              <a:rPr lang="en-US" smtClean="0">
                <a:latin typeface="Courier New" pitchFamily="49" charset="0"/>
                <a:cs typeface="Courier New" pitchFamily="49" charset="0"/>
              </a:rPr>
              <a:t>Exception</a:t>
            </a:r>
            <a:r>
              <a:rPr lang="en-US" smtClean="0">
                <a:latin typeface="Arial" charset="0"/>
              </a:rPr>
              <a:t> to be generated. In that case, you may be required to nest a </a:t>
            </a:r>
            <a:r>
              <a:rPr lang="en-US" smtClean="0">
                <a:latin typeface="Courier New" pitchFamily="49" charset="0"/>
                <a:cs typeface="Courier New" pitchFamily="49" charset="0"/>
              </a:rPr>
              <a:t>try-catch</a:t>
            </a:r>
            <a:r>
              <a:rPr lang="en-US" smtClean="0">
                <a:latin typeface="Arial" charset="0"/>
              </a:rPr>
              <a:t> inside of a </a:t>
            </a:r>
            <a:r>
              <a:rPr lang="en-US" smtClean="0">
                <a:latin typeface="Courier New" pitchFamily="49" charset="0"/>
                <a:cs typeface="Courier New" pitchFamily="49" charset="0"/>
              </a:rPr>
              <a:t>finally</a:t>
            </a:r>
            <a:r>
              <a:rPr lang="en-US" smtClean="0">
                <a:latin typeface="Arial" charset="0"/>
              </a:rPr>
              <a:t> block. You may also nest a </a:t>
            </a:r>
            <a:r>
              <a:rPr lang="en-US" smtClean="0">
                <a:latin typeface="Courier New" pitchFamily="49" charset="0"/>
                <a:cs typeface="Courier New" pitchFamily="49" charset="0"/>
              </a:rPr>
              <a:t>try-catch</a:t>
            </a:r>
            <a:r>
              <a:rPr lang="en-US" smtClean="0">
                <a:latin typeface="Arial" charset="0"/>
              </a:rPr>
              <a:t> inside of </a:t>
            </a:r>
            <a:r>
              <a:rPr lang="en-US" smtClean="0">
                <a:latin typeface="Courier New" pitchFamily="49" charset="0"/>
                <a:cs typeface="Courier New" pitchFamily="49" charset="0"/>
              </a:rPr>
              <a:t>try</a:t>
            </a:r>
            <a:r>
              <a:rPr lang="en-US" smtClean="0">
                <a:latin typeface="Arial" charset="0"/>
              </a:rPr>
              <a:t> and </a:t>
            </a:r>
            <a:r>
              <a:rPr lang="en-US" smtClean="0">
                <a:latin typeface="Courier New" pitchFamily="49" charset="0"/>
                <a:cs typeface="Courier New" pitchFamily="49" charset="0"/>
              </a:rPr>
              <a:t>catch</a:t>
            </a:r>
            <a:r>
              <a:rPr lang="en-US" smtClean="0">
                <a:latin typeface="Arial" charset="0"/>
              </a:rPr>
              <a:t> blocks.</a:t>
            </a:r>
          </a:p>
        </p:txBody>
      </p:sp>
      <p:sp>
        <p:nvSpPr>
          <p:cNvPr id="4710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872" indent="-285720" eaLnBrk="0" hangingPunct="0">
              <a:defRPr>
                <a:solidFill>
                  <a:schemeClr val="tx1"/>
                </a:solidFill>
                <a:latin typeface="Arial" charset="0"/>
              </a:defRPr>
            </a:lvl2pPr>
            <a:lvl3pPr marL="1142881" indent="-228576" eaLnBrk="0" hangingPunct="0">
              <a:defRPr>
                <a:solidFill>
                  <a:schemeClr val="tx1"/>
                </a:solidFill>
                <a:latin typeface="Arial" charset="0"/>
              </a:defRPr>
            </a:lvl3pPr>
            <a:lvl4pPr marL="1600032" indent="-228576" eaLnBrk="0" hangingPunct="0">
              <a:defRPr>
                <a:solidFill>
                  <a:schemeClr val="tx1"/>
                </a:solidFill>
                <a:latin typeface="Arial" charset="0"/>
              </a:defRPr>
            </a:lvl4pPr>
            <a:lvl5pPr marL="2057184" indent="-228576" eaLnBrk="0" hangingPunct="0">
              <a:defRPr>
                <a:solidFill>
                  <a:schemeClr val="tx1"/>
                </a:solidFill>
                <a:latin typeface="Arial" charset="0"/>
              </a:defRPr>
            </a:lvl5pPr>
            <a:lvl6pPr marL="2514336" indent="-228576"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71488" indent="-228576"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428641" indent="-228576"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85792" indent="-228576"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it-IT" smtClean="0"/>
              <a:t>Java SE 7 Programming   9 - </a:t>
            </a:r>
            <a:fld id="{18309DA1-76ED-4C36-9198-A349A77376EC}" type="slidenum">
              <a:rPr lang="en-US" smtClean="0"/>
              <a:pPr eaLnBrk="1" hangingPunct="1"/>
              <a:t>28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Rot="1" noChangeAspect="1" noChangeArrowheads="1" noTextEdit="1"/>
          </p:cNvSpPr>
          <p:nvPr>
            <p:ph type="sldImg"/>
          </p:nvPr>
        </p:nvSpPr>
        <p:spPr>
          <a:ln/>
        </p:spPr>
      </p:sp>
      <p:sp>
        <p:nvSpPr>
          <p:cNvPr id="48131" name="Rectangle 7"/>
          <p:cNvSpPr>
            <a:spLocks noGrp="1" noChangeArrowheads="1"/>
          </p:cNvSpPr>
          <p:nvPr>
            <p:ph type="body" idx="1"/>
          </p:nvPr>
        </p:nvSpPr>
        <p:spPr>
          <a:xfrm>
            <a:off x="537243" y="5694610"/>
            <a:ext cx="5830234" cy="345101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rPr>
              <a:t>Closeable Resources</a:t>
            </a:r>
          </a:p>
          <a:p>
            <a:pPr lvl="1" eaLnBrk="1" hangingPunct="1"/>
            <a:r>
              <a:rPr lang="en-US" smtClean="0">
                <a:latin typeface="Arial" charset="0"/>
              </a:rPr>
              <a:t>The </a:t>
            </a:r>
            <a:r>
              <a:rPr lang="en-US" smtClean="0">
                <a:latin typeface="Courier New" pitchFamily="49" charset="0"/>
                <a:cs typeface="Courier New" pitchFamily="49" charset="0"/>
              </a:rPr>
              <a:t>try-with-resources</a:t>
            </a:r>
            <a:r>
              <a:rPr lang="en-US" smtClean="0">
                <a:latin typeface="Arial" charset="0"/>
              </a:rPr>
              <a:t> statement can eliminate the need for a lengthy </a:t>
            </a:r>
            <a:r>
              <a:rPr lang="en-US" smtClean="0">
                <a:latin typeface="Courier New" pitchFamily="49" charset="0"/>
                <a:cs typeface="Courier New" pitchFamily="49" charset="0"/>
              </a:rPr>
              <a:t>finally</a:t>
            </a:r>
            <a:r>
              <a:rPr lang="en-US" smtClean="0">
                <a:latin typeface="Arial" charset="0"/>
              </a:rPr>
              <a:t> block. Resources opened using the </a:t>
            </a:r>
            <a:r>
              <a:rPr lang="en-US" smtClean="0">
                <a:latin typeface="Courier New" pitchFamily="49" charset="0"/>
                <a:cs typeface="Courier New" pitchFamily="49" charset="0"/>
              </a:rPr>
              <a:t>try</a:t>
            </a:r>
            <a:r>
              <a:rPr lang="en-US" smtClean="0">
                <a:latin typeface="Arial" charset="0"/>
              </a:rPr>
              <a:t>-with-resources statement are always closed. Any class that implements the </a:t>
            </a:r>
            <a:r>
              <a:rPr lang="en-US" smtClean="0">
                <a:latin typeface="Courier New" pitchFamily="49" charset="0"/>
                <a:cs typeface="Courier New" pitchFamily="49" charset="0"/>
              </a:rPr>
              <a:t>java.lang.AutoCloseable</a:t>
            </a:r>
            <a:r>
              <a:rPr lang="en-US" smtClean="0">
                <a:latin typeface="Arial" charset="0"/>
              </a:rPr>
              <a:t> can be used as a resource. If a resource should be autoclosed, its reference must be declared within the </a:t>
            </a:r>
            <a:r>
              <a:rPr lang="en-US" smtClean="0">
                <a:latin typeface="Courier New" pitchFamily="49" charset="0"/>
                <a:cs typeface="Courier New" pitchFamily="49" charset="0"/>
              </a:rPr>
              <a:t>try</a:t>
            </a:r>
            <a:r>
              <a:rPr lang="en-US" smtClean="0">
                <a:latin typeface="Arial" charset="0"/>
              </a:rPr>
              <a:t> statement’s parentheses.</a:t>
            </a:r>
          </a:p>
          <a:p>
            <a:pPr lvl="1" eaLnBrk="1" hangingPunct="1"/>
            <a:r>
              <a:rPr lang="en-US" smtClean="0">
                <a:latin typeface="Arial" charset="0"/>
              </a:rPr>
              <a:t>Multiple resources can be opened if they are separated by semicolons. If you open multiple resources, they will be closed in the opposite order in which you opened them.</a:t>
            </a:r>
          </a:p>
        </p:txBody>
      </p:sp>
      <p:sp>
        <p:nvSpPr>
          <p:cNvPr id="4813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872" indent="-285720" eaLnBrk="0" hangingPunct="0">
              <a:defRPr>
                <a:solidFill>
                  <a:schemeClr val="tx1"/>
                </a:solidFill>
                <a:latin typeface="Arial" charset="0"/>
              </a:defRPr>
            </a:lvl2pPr>
            <a:lvl3pPr marL="1142881" indent="-228576" eaLnBrk="0" hangingPunct="0">
              <a:defRPr>
                <a:solidFill>
                  <a:schemeClr val="tx1"/>
                </a:solidFill>
                <a:latin typeface="Arial" charset="0"/>
              </a:defRPr>
            </a:lvl3pPr>
            <a:lvl4pPr marL="1600032" indent="-228576" eaLnBrk="0" hangingPunct="0">
              <a:defRPr>
                <a:solidFill>
                  <a:schemeClr val="tx1"/>
                </a:solidFill>
                <a:latin typeface="Arial" charset="0"/>
              </a:defRPr>
            </a:lvl4pPr>
            <a:lvl5pPr marL="2057184" indent="-228576" eaLnBrk="0" hangingPunct="0">
              <a:defRPr>
                <a:solidFill>
                  <a:schemeClr val="tx1"/>
                </a:solidFill>
                <a:latin typeface="Arial" charset="0"/>
              </a:defRPr>
            </a:lvl5pPr>
            <a:lvl6pPr marL="2514336" indent="-228576"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71488" indent="-228576"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428641" indent="-228576"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85792" indent="-228576"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it-IT" smtClean="0"/>
              <a:t>Java SE 7 Programming   9 - </a:t>
            </a:r>
            <a:fld id="{A04EFFA8-BFBF-407D-9C5B-E3AABA448E94}" type="slidenum">
              <a:rPr lang="en-US" smtClean="0"/>
              <a:pPr eaLnBrk="1" hangingPunct="1"/>
              <a:t>29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20" name="Footer Placeholder 19"/>
          <p:cNvSpPr>
            <a:spLocks noGrp="1"/>
          </p:cNvSpPr>
          <p:nvPr>
            <p:ph type="ftr" sz="quarter" idx="11"/>
          </p:nvPr>
        </p:nvSpPr>
        <p:spPr/>
        <p:txBody>
          <a:bodyPr/>
          <a:lstStyle>
            <a:extLst/>
          </a:lstStyle>
          <a:p>
            <a:pPr algn="r" eaLnBrk="1" latinLnBrk="0" hangingPunct="1"/>
            <a:r>
              <a:rPr kumimoji="0" lang="en-US" smtClean="0">
                <a:solidFill>
                  <a:schemeClr val="tx2"/>
                </a:solidFill>
              </a:rPr>
              <a:t>BIT2203</a:t>
            </a:r>
            <a:endParaRPr kumimoji="0" lang="en-US" dirty="0">
              <a:solidFill>
                <a:schemeClr val="tx2"/>
              </a:solidFill>
            </a:endParaRPr>
          </a:p>
        </p:txBody>
      </p:sp>
      <p:sp>
        <p:nvSpPr>
          <p:cNvPr id="10" name="Slide Number Placeholder 9"/>
          <p:cNvSpPr>
            <a:spLocks noGrp="1"/>
          </p:cNvSpPr>
          <p:nvPr>
            <p:ph type="sldNum" sz="quarter" idx="12"/>
          </p:nvPr>
        </p:nvSpPr>
        <p:spPr/>
        <p:txBody>
          <a:bodyPr/>
          <a:lstStyle>
            <a:extLst/>
          </a:lstStyle>
          <a:p>
            <a:fld id="{157EC5F2-EE3B-4B4C-9B61-F42F76CFD6B9}"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r>
              <a:rPr kumimoji="0" lang="en-US" smtClean="0"/>
              <a:t>BIT2203</a:t>
            </a:r>
            <a:endParaRPr kumimoji="0" lang="en-US"/>
          </a:p>
        </p:txBody>
      </p:sp>
      <p:sp>
        <p:nvSpPr>
          <p:cNvPr id="6" name="Slide Number Placeholder 5"/>
          <p:cNvSpPr>
            <a:spLocks noGrp="1"/>
          </p:cNvSpPr>
          <p:nvPr>
            <p:ph type="sldNum" sz="quarter" idx="12"/>
          </p:nvPr>
        </p:nvSpPr>
        <p:spPr/>
        <p:txBody>
          <a:bodyPr/>
          <a:lstStyle>
            <a:extLst/>
          </a:lstStyle>
          <a:p>
            <a:fld id="{B65C10F7-A45E-44B4-9A47-16B27509C4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r>
              <a:rPr kumimoji="0" lang="en-US" smtClean="0"/>
              <a:t>BIT2203</a:t>
            </a:r>
            <a:endParaRPr kumimoji="0" lang="en-US" dirty="0"/>
          </a:p>
        </p:txBody>
      </p:sp>
      <p:sp>
        <p:nvSpPr>
          <p:cNvPr id="6" name="Slide Number Placeholder 5"/>
          <p:cNvSpPr>
            <a:spLocks noGrp="1"/>
          </p:cNvSpPr>
          <p:nvPr>
            <p:ph type="sldNum" sz="quarter" idx="12"/>
          </p:nvPr>
        </p:nvSpPr>
        <p:spPr/>
        <p:txBody>
          <a:bodyPr/>
          <a:lstStyle>
            <a:extLst/>
          </a:lstStyle>
          <a:p>
            <a:fld id="{38C96075-1D08-4F20-8A22-7F5452DC6E2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46050"/>
            <a:ext cx="9144000" cy="849313"/>
          </a:xfrm>
        </p:spPr>
        <p:txBody>
          <a:bodyPr/>
          <a:lstStyle/>
          <a:p>
            <a:r>
              <a:rPr lang="en-US" smtClean="0"/>
              <a:t>Click to edit Master title style</a:t>
            </a:r>
            <a:endParaRPr lang="he-IL"/>
          </a:p>
        </p:txBody>
      </p:sp>
      <p:sp>
        <p:nvSpPr>
          <p:cNvPr id="3" name="Table Placeholder 2"/>
          <p:cNvSpPr>
            <a:spLocks noGrp="1"/>
          </p:cNvSpPr>
          <p:nvPr>
            <p:ph type="tbl" idx="1"/>
          </p:nvPr>
        </p:nvSpPr>
        <p:spPr>
          <a:xfrm>
            <a:off x="765175" y="1295400"/>
            <a:ext cx="7618413" cy="4987925"/>
          </a:xfrm>
        </p:spPr>
        <p:txBody>
          <a:bodyPr/>
          <a:lstStyle/>
          <a:p>
            <a:pPr lvl="0"/>
            <a:endParaRPr lang="he-IL" noProof="0" smtClean="0"/>
          </a:p>
        </p:txBody>
      </p:sp>
      <p:sp>
        <p:nvSpPr>
          <p:cNvPr id="4" name="Rectangle 5"/>
          <p:cNvSpPr>
            <a:spLocks noGrp="1" noChangeArrowheads="1"/>
          </p:cNvSpPr>
          <p:nvPr>
            <p:ph type="sldNum" sz="quarter" idx="10"/>
          </p:nvPr>
        </p:nvSpPr>
        <p:spPr>
          <a:ln/>
        </p:spPr>
        <p:txBody>
          <a:bodyPr/>
          <a:lstStyle>
            <a:lvl1pPr>
              <a:defRPr/>
            </a:lvl1pPr>
          </a:lstStyle>
          <a:p>
            <a:pPr>
              <a:defRPr/>
            </a:pPr>
            <a:fld id="{0467CE45-FBA8-4295-9F8D-1C2008AF282E}" type="slidenum">
              <a:rPr lang="en-US"/>
              <a:pPr>
                <a:defRPr/>
              </a:pPr>
              <a:t>‹#›</a:t>
            </a:fld>
            <a:endParaRPr lang="en-US"/>
          </a:p>
        </p:txBody>
      </p:sp>
    </p:spTree>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r>
              <a:rPr kumimoji="0" lang="en-US" smtClean="0"/>
              <a:t>BIT2203</a:t>
            </a:r>
            <a:endParaRPr kumimoji="0" lang="en-US"/>
          </a:p>
        </p:txBody>
      </p:sp>
      <p:sp>
        <p:nvSpPr>
          <p:cNvPr id="6" name="Slide Number Placeholder 5"/>
          <p:cNvSpPr>
            <a:spLocks noGrp="1"/>
          </p:cNvSpPr>
          <p:nvPr>
            <p:ph type="sldNum" sz="quarter" idx="12"/>
          </p:nvPr>
        </p:nvSpPr>
        <p:spPr/>
        <p:txBody>
          <a:bodyPr/>
          <a:lstStyle>
            <a:extLst/>
          </a:lstStyle>
          <a:p>
            <a:fld id="{9E533396-A648-4148-A8C6-1C0633F596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r>
              <a:rPr kumimoji="0" lang="en-US" smtClean="0"/>
              <a:t>BIT2203</a:t>
            </a:r>
            <a:endParaRPr kumimoji="0" lang="en-US"/>
          </a:p>
        </p:txBody>
      </p:sp>
      <p:sp>
        <p:nvSpPr>
          <p:cNvPr id="6" name="Slide Number Placeholder 5"/>
          <p:cNvSpPr>
            <a:spLocks noGrp="1"/>
          </p:cNvSpPr>
          <p:nvPr>
            <p:ph type="sldNum" sz="quarter" idx="12"/>
          </p:nvPr>
        </p:nvSpPr>
        <p:spPr/>
        <p:txBody>
          <a:bodyPr/>
          <a:lstStyle>
            <a:extLst/>
          </a:lstStyle>
          <a:p>
            <a:fld id="{1388472D-0489-4DF5-9703-0B2E16CADCAD}"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r>
              <a:rPr kumimoji="0" lang="en-US" smtClean="0"/>
              <a:t>BIT2203</a:t>
            </a:r>
            <a:endParaRPr kumimoji="0" lang="en-US"/>
          </a:p>
        </p:txBody>
      </p:sp>
      <p:sp>
        <p:nvSpPr>
          <p:cNvPr id="7" name="Slide Number Placeholder 6"/>
          <p:cNvSpPr>
            <a:spLocks noGrp="1"/>
          </p:cNvSpPr>
          <p:nvPr>
            <p:ph type="sldNum" sz="quarter" idx="12"/>
          </p:nvPr>
        </p:nvSpPr>
        <p:spPr/>
        <p:txBody>
          <a:bodyPr/>
          <a:lstStyle>
            <a:extLst/>
          </a:lstStyle>
          <a:p>
            <a:fld id="{BA137E55-E9D5-4668-BBE7-2546C0A486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r>
              <a:rPr kumimoji="0" lang="en-US" smtClean="0"/>
              <a:t>BIT2203</a:t>
            </a:r>
            <a:endParaRPr kumimoji="0" lang="en-US"/>
          </a:p>
        </p:txBody>
      </p:sp>
      <p:sp>
        <p:nvSpPr>
          <p:cNvPr id="9" name="Slide Number Placeholder 8"/>
          <p:cNvSpPr>
            <a:spLocks noGrp="1"/>
          </p:cNvSpPr>
          <p:nvPr>
            <p:ph type="sldNum" sz="quarter" idx="12"/>
          </p:nvPr>
        </p:nvSpPr>
        <p:spPr/>
        <p:txBody>
          <a:bodyPr/>
          <a:lstStyle>
            <a:extLst/>
          </a:lstStyle>
          <a:p>
            <a:fld id="{6D821AE9-51D4-4D14-BEF9-8470B5197B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r>
              <a:rPr kumimoji="0" lang="en-US" smtClean="0"/>
              <a:t>BIT2203</a:t>
            </a:r>
            <a:endParaRPr kumimoji="0" lang="en-US"/>
          </a:p>
        </p:txBody>
      </p:sp>
      <p:sp>
        <p:nvSpPr>
          <p:cNvPr id="5" name="Slide Number Placeholder 4"/>
          <p:cNvSpPr>
            <a:spLocks noGrp="1"/>
          </p:cNvSpPr>
          <p:nvPr>
            <p:ph type="sldNum" sz="quarter" idx="12"/>
          </p:nvPr>
        </p:nvSpPr>
        <p:spPr/>
        <p:txBody>
          <a:bodyPr/>
          <a:lstStyle>
            <a:extLst/>
          </a:lstStyle>
          <a:p>
            <a:fld id="{FB9984B7-B0A9-43F1-BBD9-6B888EA056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r>
              <a:rPr kumimoji="0" lang="en-US" smtClean="0"/>
              <a:t>BIT2203</a:t>
            </a:r>
            <a:endParaRPr kumimoji="0" lang="en-US" dirty="0"/>
          </a:p>
        </p:txBody>
      </p:sp>
      <p:sp>
        <p:nvSpPr>
          <p:cNvPr id="4" name="Slide Number Placeholder 3"/>
          <p:cNvSpPr>
            <a:spLocks noGrp="1"/>
          </p:cNvSpPr>
          <p:nvPr>
            <p:ph type="sldNum" sz="quarter" idx="12"/>
          </p:nvPr>
        </p:nvSpPr>
        <p:spPr/>
        <p:txBody>
          <a:bodyPr/>
          <a:lstStyle>
            <a:extLst/>
          </a:lstStyle>
          <a:p>
            <a:fld id="{EF44981E-C0A5-4E7C-A658-D6E7B75BCB5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r>
              <a:rPr kumimoji="0" lang="en-US" smtClean="0"/>
              <a:t>BIT2203</a:t>
            </a:r>
            <a:endParaRPr kumimoji="0" lang="en-US"/>
          </a:p>
        </p:txBody>
      </p:sp>
      <p:sp>
        <p:nvSpPr>
          <p:cNvPr id="7" name="Slide Number Placeholder 6"/>
          <p:cNvSpPr>
            <a:spLocks noGrp="1"/>
          </p:cNvSpPr>
          <p:nvPr>
            <p:ph type="sldNum" sz="quarter" idx="12"/>
          </p:nvPr>
        </p:nvSpPr>
        <p:spPr/>
        <p:txBody>
          <a:bodyPr/>
          <a:lstStyle>
            <a:extLst/>
          </a:lstStyle>
          <a:p>
            <a:fld id="{C3650994-292E-4344-AA35-B3D32695BC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r>
              <a:rPr kumimoji="0" lang="en-US" smtClean="0"/>
              <a:t>BIT2203</a:t>
            </a:r>
            <a:endParaRPr kumimoji="0" lang="en-US" dirty="0"/>
          </a:p>
        </p:txBody>
      </p:sp>
      <p:sp>
        <p:nvSpPr>
          <p:cNvPr id="7" name="Slide Number Placeholder 6"/>
          <p:cNvSpPr>
            <a:spLocks noGrp="1"/>
          </p:cNvSpPr>
          <p:nvPr>
            <p:ph type="sldNum" sz="quarter" idx="12"/>
          </p:nvPr>
        </p:nvSpPr>
        <p:spPr/>
        <p:txBody>
          <a:bodyPr/>
          <a:lstStyle>
            <a:extLst/>
          </a:lstStyle>
          <a:p>
            <a:fld id="{DC920334-2240-47A8-82CB-ED770F0888E4}"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lgn="r" eaLnBrk="1" latinLnBrk="0" hangingPunct="1"/>
            <a:r>
              <a:rPr kumimoji="0" lang="en-US" sz="1400" smtClean="0">
                <a:solidFill>
                  <a:schemeClr val="tx2"/>
                </a:solidFill>
              </a:rPr>
              <a:t>BIT2203</a:t>
            </a:r>
            <a:endParaRPr kumimoji="0" lang="en-US" sz="1400" dirty="0">
              <a:solidFill>
                <a:schemeClr val="tx2"/>
              </a:solidFill>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F18C4FF-0386-4335-B417-2F0F104FD854}"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tx1">
            <a:lumMod val="85000"/>
          </a:schemeClr>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1432560" y="2624634"/>
            <a:ext cx="7406640" cy="1472184"/>
          </a:xfrm>
        </p:spPr>
        <p:txBody>
          <a:bodyPr>
            <a:normAutofit fontScale="90000"/>
          </a:bodyPr>
          <a:lstStyle/>
          <a:p>
            <a:pPr algn="ctr"/>
            <a:r>
              <a:rPr lang="en-US" b="1" dirty="0" smtClean="0">
                <a:solidFill>
                  <a:srgbClr val="FF0000"/>
                </a:solidFill>
              </a:rPr>
              <a:t>BIT 2203: ADVANCED PROGRAMMING</a:t>
            </a:r>
            <a:r>
              <a:rPr lang="en-US" b="1" dirty="0" smtClean="0">
                <a:solidFill>
                  <a:srgbClr val="FF0000"/>
                </a:solidFill>
              </a:rPr>
              <a:t/>
            </a:r>
            <a:br>
              <a:rPr lang="en-US" b="1" dirty="0" smtClean="0">
                <a:solidFill>
                  <a:srgbClr val="FF0000"/>
                </a:solidFill>
              </a:rPr>
            </a:br>
            <a:r>
              <a:rPr lang="en-US" sz="2700" b="1" dirty="0" smtClean="0">
                <a:solidFill>
                  <a:srgbClr val="002060"/>
                </a:solidFill>
              </a:rPr>
              <a:t>LECTURE </a:t>
            </a:r>
            <a:r>
              <a:rPr lang="en-US" sz="2700" b="1" dirty="0" smtClean="0">
                <a:solidFill>
                  <a:srgbClr val="002060"/>
                </a:solidFill>
              </a:rPr>
              <a:t>4: </a:t>
            </a:r>
            <a:r>
              <a:rPr lang="en-US" sz="2700" b="1" dirty="0" smtClean="0">
                <a:solidFill>
                  <a:srgbClr val="002060"/>
                </a:solidFill>
              </a:rPr>
              <a:t>EXCEPTIONS, COLLECTIONS, STREAMS, &amp; FILES</a:t>
            </a:r>
            <a:endParaRPr lang="en-US" b="1" dirty="0">
              <a:solidFill>
                <a:srgbClr val="002060"/>
              </a:solidFill>
            </a:endParaRPr>
          </a:p>
        </p:txBody>
      </p:sp>
      <p:sp>
        <p:nvSpPr>
          <p:cNvPr id="3" name="Subtitle 2"/>
          <p:cNvSpPr>
            <a:spLocks noGrp="1"/>
          </p:cNvSpPr>
          <p:nvPr>
            <p:ph type="subTitle" idx="1"/>
          </p:nvPr>
        </p:nvSpPr>
        <p:spPr>
          <a:xfrm>
            <a:off x="1432560" y="4114800"/>
            <a:ext cx="7406640" cy="1752600"/>
          </a:xfrm>
        </p:spPr>
        <p:txBody>
          <a:bodyPr/>
          <a:lstStyle/>
          <a:p>
            <a:pPr algn="ctr"/>
            <a:r>
              <a:rPr lang="en-GB" dirty="0" smtClean="0"/>
              <a:t>Dr. Onyango Okeyo</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Errors and Error Handling</a:t>
            </a:r>
          </a:p>
        </p:txBody>
      </p:sp>
      <p:sp>
        <p:nvSpPr>
          <p:cNvPr id="113667" name="Rectangle 3"/>
          <p:cNvSpPr>
            <a:spLocks noGrp="1" noChangeArrowheads="1"/>
          </p:cNvSpPr>
          <p:nvPr>
            <p:ph idx="1"/>
          </p:nvPr>
        </p:nvSpPr>
        <p:spPr/>
        <p:txBody>
          <a:bodyPr/>
          <a:lstStyle/>
          <a:p>
            <a:r>
              <a:rPr lang="en-US"/>
              <a:t>Some typical causes of errors:</a:t>
            </a:r>
          </a:p>
          <a:p>
            <a:pPr lvl="1"/>
            <a:r>
              <a:rPr lang="en-US"/>
              <a:t>Memory errors (i.e. memory incorrectly allocated, memory leaks, “null pointer”)</a:t>
            </a:r>
          </a:p>
          <a:p>
            <a:pPr lvl="1"/>
            <a:r>
              <a:rPr lang="en-US"/>
              <a:t>File system errors (i.e. disk is full, disk has been removed)</a:t>
            </a:r>
          </a:p>
          <a:p>
            <a:pPr lvl="1"/>
            <a:r>
              <a:rPr lang="en-US"/>
              <a:t>Network errors (i.e. network is down, URL does not exist)</a:t>
            </a:r>
          </a:p>
          <a:p>
            <a:pPr lvl="1"/>
            <a:r>
              <a:rPr lang="en-US"/>
              <a:t>Calculation errors (i.e. divide by 0)</a:t>
            </a:r>
          </a:p>
        </p:txBody>
      </p:sp>
      <p:sp>
        <p:nvSpPr>
          <p:cNvPr id="5" name="Footer Placeholder 4"/>
          <p:cNvSpPr>
            <a:spLocks noGrp="1"/>
          </p:cNvSpPr>
          <p:nvPr>
            <p:ph type="ftr" sz="quarter" idx="11"/>
          </p:nvPr>
        </p:nvSpPr>
        <p:spPr/>
        <p:txBody>
          <a:bodyPr/>
          <a:lstStyle/>
          <a:p>
            <a:r>
              <a:rPr lang="en-US" smtClean="0"/>
              <a:t>BIT2203</a:t>
            </a:r>
            <a:endParaRPr lang="en-US"/>
          </a:p>
        </p:txBody>
      </p:sp>
      <p:sp>
        <p:nvSpPr>
          <p:cNvPr id="6" name="Slide Number Placeholder 5"/>
          <p:cNvSpPr>
            <a:spLocks noGrp="1"/>
          </p:cNvSpPr>
          <p:nvPr>
            <p:ph type="sldNum" sz="quarter" idx="12"/>
          </p:nvPr>
        </p:nvSpPr>
        <p:spPr/>
        <p:txBody>
          <a:bodyPr>
            <a:normAutofit/>
          </a:bodyPr>
          <a:lstStyle/>
          <a:p>
            <a:fld id="{9E533396-A648-4148-A8C6-1C0633F596E7}" type="slidenum">
              <a:rPr lang="en-US" smtClean="0"/>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Rot="1" noChangeArrowheads="1"/>
          </p:cNvSpPr>
          <p:nvPr>
            <p:ph type="title"/>
          </p:nvPr>
        </p:nvSpPr>
        <p:spPr/>
        <p:txBody>
          <a:bodyPr/>
          <a:lstStyle/>
          <a:p>
            <a:endParaRPr lang="en-US"/>
          </a:p>
        </p:txBody>
      </p:sp>
      <p:sp>
        <p:nvSpPr>
          <p:cNvPr id="721923" name="Rectangle 3"/>
          <p:cNvSpPr>
            <a:spLocks noGrp="1" noChangeArrowheads="1"/>
          </p:cNvSpPr>
          <p:nvPr>
            <p:ph idx="1"/>
          </p:nvPr>
        </p:nvSpPr>
        <p:spPr>
          <a:xfrm>
            <a:off x="0" y="0"/>
            <a:ext cx="9372600" cy="6858000"/>
          </a:xfrm>
          <a:solidFill>
            <a:schemeClr val="bg1"/>
          </a:solidFill>
        </p:spPr>
        <p:txBody>
          <a:bodyPr>
            <a:normAutofit lnSpcReduction="10000"/>
          </a:bodyPr>
          <a:lstStyle/>
          <a:p>
            <a:pPr>
              <a:buFont typeface="Wingdings" pitchFamily="2" charset="2"/>
              <a:buNone/>
            </a:pPr>
            <a:r>
              <a:rPr lang="en-US" sz="2200" b="1">
                <a:latin typeface="Courier New" pitchFamily="49" charset="0"/>
              </a:rPr>
              <a:t>import java.io.FileReader; </a:t>
            </a:r>
          </a:p>
          <a:p>
            <a:pPr>
              <a:buFont typeface="Wingdings" pitchFamily="2" charset="2"/>
              <a:buNone/>
            </a:pPr>
            <a:r>
              <a:rPr lang="en-US" sz="2200" b="1">
                <a:latin typeface="Courier New" pitchFamily="49" charset="0"/>
              </a:rPr>
              <a:t>import java.io.IOException;</a:t>
            </a:r>
          </a:p>
          <a:p>
            <a:pPr>
              <a:buFont typeface="Wingdings" pitchFamily="2" charset="2"/>
              <a:buNone/>
            </a:pPr>
            <a:r>
              <a:rPr lang="en-US" sz="2200" b="1">
                <a:latin typeface="Courier New" pitchFamily="49" charset="0"/>
              </a:rPr>
              <a:t>import java.io.PrintWriter; </a:t>
            </a:r>
          </a:p>
          <a:p>
            <a:pPr>
              <a:buFont typeface="Wingdings" pitchFamily="2" charset="2"/>
              <a:buNone/>
            </a:pPr>
            <a:r>
              <a:rPr lang="en-US" sz="2200" b="1">
                <a:latin typeface="Courier New" pitchFamily="49" charset="0"/>
              </a:rPr>
              <a:t>import java.util.Scanner; </a:t>
            </a:r>
          </a:p>
          <a:p>
            <a:pPr>
              <a:buFont typeface="Wingdings" pitchFamily="2" charset="2"/>
              <a:buNone/>
            </a:pPr>
            <a:endParaRPr lang="en-US" sz="2200" b="1">
              <a:latin typeface="Courier New" pitchFamily="49" charset="0"/>
            </a:endParaRPr>
          </a:p>
          <a:p>
            <a:pPr>
              <a:buFont typeface="Wingdings" pitchFamily="2" charset="2"/>
              <a:buNone/>
            </a:pPr>
            <a:r>
              <a:rPr lang="en-US" sz="2200" b="1">
                <a:latin typeface="Courier New" pitchFamily="49" charset="0"/>
              </a:rPr>
              <a:t>public class LineNumberer{</a:t>
            </a:r>
          </a:p>
          <a:p>
            <a:pPr>
              <a:buFont typeface="Wingdings" pitchFamily="2" charset="2"/>
              <a:buNone/>
            </a:pPr>
            <a:r>
              <a:rPr lang="en-US" sz="2200" b="1">
                <a:latin typeface="Courier New" pitchFamily="49" charset="0"/>
              </a:rPr>
              <a:t>	public static void main(String[] args){</a:t>
            </a:r>
          </a:p>
          <a:p>
            <a:pPr>
              <a:buFont typeface="Wingdings" pitchFamily="2" charset="2"/>
              <a:buNone/>
            </a:pPr>
            <a:r>
              <a:rPr lang="en-US" sz="2200" b="1">
                <a:latin typeface="Courier New" pitchFamily="49" charset="0"/>
              </a:rPr>
              <a:t>		Scanner console = new Scanner(System.in);</a:t>
            </a:r>
          </a:p>
          <a:p>
            <a:pPr>
              <a:buFont typeface="Wingdings" pitchFamily="2" charset="2"/>
              <a:buNone/>
            </a:pPr>
            <a:r>
              <a:rPr lang="en-US" sz="2200" b="1">
                <a:latin typeface="Courier New" pitchFamily="49" charset="0"/>
              </a:rPr>
              <a:t>		System.out.print("Input file: ");</a:t>
            </a:r>
          </a:p>
          <a:p>
            <a:pPr>
              <a:buFont typeface="Wingdings" pitchFamily="2" charset="2"/>
              <a:buNone/>
            </a:pPr>
            <a:r>
              <a:rPr lang="en-US" sz="2200" b="1">
                <a:latin typeface="Courier New" pitchFamily="49" charset="0"/>
              </a:rPr>
              <a:t>		String inFile = console.next();</a:t>
            </a:r>
          </a:p>
          <a:p>
            <a:pPr>
              <a:buFont typeface="Wingdings" pitchFamily="2" charset="2"/>
              <a:buNone/>
            </a:pPr>
            <a:r>
              <a:rPr lang="en-US" sz="2200" b="1">
                <a:latin typeface="Courier New" pitchFamily="49" charset="0"/>
              </a:rPr>
              <a:t>		</a:t>
            </a:r>
          </a:p>
          <a:p>
            <a:pPr>
              <a:buFont typeface="Wingdings" pitchFamily="2" charset="2"/>
              <a:buNone/>
            </a:pPr>
            <a:r>
              <a:rPr lang="en-US" sz="2200" b="1">
                <a:latin typeface="Courier New" pitchFamily="49" charset="0"/>
              </a:rPr>
              <a:t>		System.out.print("Output file: ");</a:t>
            </a:r>
          </a:p>
          <a:p>
            <a:pPr>
              <a:buFont typeface="Wingdings" pitchFamily="2" charset="2"/>
              <a:buNone/>
            </a:pPr>
            <a:r>
              <a:rPr lang="en-US" sz="2200" b="1">
                <a:latin typeface="Courier New" pitchFamily="49" charset="0"/>
              </a:rPr>
              <a:t>		String outFile = console.next(); </a:t>
            </a:r>
          </a:p>
          <a:p>
            <a:pPr>
              <a:buFont typeface="Wingdings" pitchFamily="2" charset="2"/>
              <a:buNone/>
            </a:pPr>
            <a:endParaRPr lang="en-US" sz="2200" b="1">
              <a:latin typeface="Courier New" pitchFamily="49" charset="0"/>
            </a:endParaRPr>
          </a:p>
          <a:p>
            <a:pPr>
              <a:buFont typeface="Wingdings" pitchFamily="2" charset="2"/>
              <a:buNone/>
            </a:pPr>
            <a:r>
              <a:rPr lang="en-US" sz="2200" b="1">
                <a:latin typeface="Courier New" pitchFamily="49" charset="0"/>
              </a:rPr>
              <a:t>		try{</a:t>
            </a:r>
          </a:p>
          <a:p>
            <a:pPr>
              <a:buFont typeface="Wingdings" pitchFamily="2" charset="2"/>
              <a:buNone/>
            </a:pPr>
            <a:r>
              <a:rPr lang="en-US" sz="2200" b="1">
                <a:latin typeface="Courier New" pitchFamily="49" charset="0"/>
              </a:rPr>
              <a:t>			FileReader reader = new FileReader(inFile); </a:t>
            </a:r>
          </a:p>
          <a:p>
            <a:pPr>
              <a:buFont typeface="Wingdings" pitchFamily="2" charset="2"/>
              <a:buNone/>
            </a:pPr>
            <a:r>
              <a:rPr lang="en-US" sz="2200" b="1">
                <a:latin typeface="Courier New" pitchFamily="49" charset="0"/>
              </a:rPr>
              <a:t>			Scanner in = new Scanner(reader); </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Rot="1" noChangeArrowheads="1"/>
          </p:cNvSpPr>
          <p:nvPr>
            <p:ph type="title"/>
          </p:nvPr>
        </p:nvSpPr>
        <p:spPr/>
        <p:txBody>
          <a:bodyPr/>
          <a:lstStyle/>
          <a:p>
            <a:endParaRPr lang="en-US"/>
          </a:p>
        </p:txBody>
      </p:sp>
      <p:sp>
        <p:nvSpPr>
          <p:cNvPr id="724995" name="Rectangle 3"/>
          <p:cNvSpPr>
            <a:spLocks noGrp="1" noChangeArrowheads="1"/>
          </p:cNvSpPr>
          <p:nvPr>
            <p:ph idx="1"/>
          </p:nvPr>
        </p:nvSpPr>
        <p:spPr>
          <a:xfrm>
            <a:off x="0" y="0"/>
            <a:ext cx="9372600" cy="6858000"/>
          </a:xfrm>
          <a:solidFill>
            <a:schemeClr val="bg1"/>
          </a:solidFill>
        </p:spPr>
        <p:txBody>
          <a:bodyPr/>
          <a:lstStyle/>
          <a:p>
            <a:pPr lvl="3">
              <a:lnSpc>
                <a:spcPct val="90000"/>
              </a:lnSpc>
              <a:buFont typeface="Wingdings" pitchFamily="2" charset="2"/>
              <a:buNone/>
            </a:pPr>
            <a:r>
              <a:rPr lang="en-US" sz="2200" b="1">
                <a:latin typeface="Courier New" pitchFamily="49" charset="0"/>
              </a:rPr>
              <a:t>PrintWriter out = new PrintWriter(outputFileName);</a:t>
            </a:r>
          </a:p>
          <a:p>
            <a:pPr lvl="3">
              <a:lnSpc>
                <a:spcPct val="90000"/>
              </a:lnSpc>
              <a:buFont typeface="Wingdings" pitchFamily="2" charset="2"/>
              <a:buNone/>
            </a:pPr>
            <a:r>
              <a:rPr lang="en-US" sz="2200" b="1">
                <a:latin typeface="Courier New" pitchFamily="49" charset="0"/>
              </a:rPr>
              <a:t>int lineNumber = 1;</a:t>
            </a:r>
          </a:p>
          <a:p>
            <a:pPr lvl="3">
              <a:lnSpc>
                <a:spcPct val="90000"/>
              </a:lnSpc>
              <a:buFont typeface="Wingdings" pitchFamily="2" charset="2"/>
              <a:buNone/>
            </a:pPr>
            <a:endParaRPr lang="en-US" sz="2200" b="1">
              <a:latin typeface="Courier New" pitchFamily="49" charset="0"/>
            </a:endParaRPr>
          </a:p>
          <a:p>
            <a:pPr lvl="3">
              <a:lnSpc>
                <a:spcPct val="90000"/>
              </a:lnSpc>
              <a:buFont typeface="Wingdings" pitchFamily="2" charset="2"/>
              <a:buNone/>
            </a:pPr>
            <a:r>
              <a:rPr lang="en-US" sz="2200" b="1">
                <a:latin typeface="Courier New" pitchFamily="49" charset="0"/>
              </a:rPr>
              <a:t>while (in.hasNextLine()){</a:t>
            </a:r>
          </a:p>
          <a:p>
            <a:pPr lvl="3">
              <a:lnSpc>
                <a:spcPct val="90000"/>
              </a:lnSpc>
              <a:buFont typeface="Wingdings" pitchFamily="2" charset="2"/>
              <a:buNone/>
            </a:pPr>
            <a:r>
              <a:rPr lang="en-US" sz="2200" b="1">
                <a:latin typeface="Courier New" pitchFamily="49" charset="0"/>
              </a:rPr>
              <a:t>	String line = in.nextLine();</a:t>
            </a:r>
          </a:p>
          <a:p>
            <a:pPr lvl="3">
              <a:lnSpc>
                <a:spcPct val="90000"/>
              </a:lnSpc>
              <a:buFont typeface="Wingdings" pitchFamily="2" charset="2"/>
              <a:buNone/>
            </a:pPr>
            <a:r>
              <a:rPr lang="en-US" sz="2200" b="1">
                <a:latin typeface="Courier New" pitchFamily="49" charset="0"/>
              </a:rPr>
              <a:t>	out.println("/* " + lineNumber + " */ " + line);</a:t>
            </a:r>
          </a:p>
          <a:p>
            <a:pPr lvl="3">
              <a:lnSpc>
                <a:spcPct val="90000"/>
              </a:lnSpc>
              <a:buFont typeface="Wingdings" pitchFamily="2" charset="2"/>
              <a:buNone/>
            </a:pPr>
            <a:r>
              <a:rPr lang="en-US" sz="2200" b="1">
                <a:latin typeface="Courier New" pitchFamily="49" charset="0"/>
              </a:rPr>
              <a:t>	lineNumber++;</a:t>
            </a:r>
          </a:p>
          <a:p>
            <a:pPr lvl="3">
              <a:lnSpc>
                <a:spcPct val="90000"/>
              </a:lnSpc>
              <a:buFont typeface="Wingdings" pitchFamily="2" charset="2"/>
              <a:buNone/>
            </a:pPr>
            <a:r>
              <a:rPr lang="en-US" sz="2200" b="1">
                <a:latin typeface="Courier New" pitchFamily="49" charset="0"/>
              </a:rPr>
              <a:t>}</a:t>
            </a:r>
          </a:p>
          <a:p>
            <a:pPr lvl="3">
              <a:lnSpc>
                <a:spcPct val="90000"/>
              </a:lnSpc>
              <a:buFont typeface="Wingdings" pitchFamily="2" charset="2"/>
              <a:buNone/>
            </a:pPr>
            <a:endParaRPr lang="en-US" sz="2200" b="1">
              <a:latin typeface="Courier New" pitchFamily="49" charset="0"/>
            </a:endParaRPr>
          </a:p>
          <a:p>
            <a:pPr lvl="3">
              <a:lnSpc>
                <a:spcPct val="90000"/>
              </a:lnSpc>
              <a:buFont typeface="Wingdings" pitchFamily="2" charset="2"/>
              <a:buNone/>
            </a:pPr>
            <a:r>
              <a:rPr lang="en-US" sz="2200" b="1">
                <a:latin typeface="Courier New" pitchFamily="49" charset="0"/>
              </a:rPr>
              <a:t>out.close();</a:t>
            </a:r>
          </a:p>
          <a:p>
            <a:pPr lvl="2">
              <a:lnSpc>
                <a:spcPct val="90000"/>
              </a:lnSpc>
              <a:buFont typeface="Wingdings" pitchFamily="2" charset="2"/>
              <a:buNone/>
            </a:pPr>
            <a:r>
              <a:rPr lang="en-US" sz="2200" b="1">
                <a:latin typeface="Courier New" pitchFamily="49" charset="0"/>
              </a:rPr>
              <a:t>} catch (IOException exception){</a:t>
            </a:r>
          </a:p>
          <a:p>
            <a:pPr lvl="2">
              <a:lnSpc>
                <a:spcPct val="90000"/>
              </a:lnSpc>
              <a:buFont typeface="Wingdings" pitchFamily="2" charset="2"/>
              <a:buNone/>
            </a:pPr>
            <a:r>
              <a:rPr lang="en-US" sz="2200" b="1">
                <a:latin typeface="Courier New" pitchFamily="49" charset="0"/>
              </a:rPr>
              <a:t>	  System.out.println("Error processing file: " 	+ exception);</a:t>
            </a:r>
          </a:p>
          <a:p>
            <a:pPr lvl="2">
              <a:lnSpc>
                <a:spcPct val="90000"/>
              </a:lnSpc>
              <a:buFont typeface="Wingdings" pitchFamily="2" charset="2"/>
              <a:buNone/>
            </a:pPr>
            <a:r>
              <a:rPr lang="en-US" sz="2200" b="1">
                <a:latin typeface="Courier New" pitchFamily="49" charset="0"/>
              </a:rPr>
              <a:t>}</a:t>
            </a:r>
          </a:p>
          <a:p>
            <a:pPr lvl="1">
              <a:lnSpc>
                <a:spcPct val="90000"/>
              </a:lnSpc>
              <a:buFont typeface="Wingdings" pitchFamily="2" charset="2"/>
              <a:buNone/>
            </a:pPr>
            <a:r>
              <a:rPr lang="en-US" sz="2200" b="1">
                <a:latin typeface="Courier New" pitchFamily="49" charset="0"/>
              </a:rPr>
              <a:t>}</a:t>
            </a:r>
          </a:p>
          <a:p>
            <a:pPr>
              <a:lnSpc>
                <a:spcPct val="90000"/>
              </a:lnSpc>
              <a:buFont typeface="Wingdings" pitchFamily="2" charset="2"/>
              <a:buNone/>
            </a:pPr>
            <a:r>
              <a:rPr lang="en-US" sz="2200" b="1">
                <a:latin typeface="Courier New" pitchFamily="49" charset="0"/>
              </a:rPr>
              <a:t>}</a:t>
            </a:r>
            <a:r>
              <a:rPr lang="en-US" sz="3100" b="1">
                <a:latin typeface="Courier New" pitchFamily="49" charset="0"/>
              </a:rPr>
              <a:t> </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Rot="1" noChangeArrowheads="1"/>
          </p:cNvSpPr>
          <p:nvPr>
            <p:ph type="title"/>
          </p:nvPr>
        </p:nvSpPr>
        <p:spPr/>
        <p:txBody>
          <a:bodyPr/>
          <a:lstStyle/>
          <a:p>
            <a:r>
              <a:rPr lang="en-US"/>
              <a:t>Modifications of Output</a:t>
            </a:r>
          </a:p>
        </p:txBody>
      </p:sp>
      <p:sp>
        <p:nvSpPr>
          <p:cNvPr id="797699" name="Rectangle 3"/>
          <p:cNvSpPr>
            <a:spLocks noGrp="1" noChangeArrowheads="1"/>
          </p:cNvSpPr>
          <p:nvPr>
            <p:ph idx="1"/>
          </p:nvPr>
        </p:nvSpPr>
        <p:spPr/>
        <p:txBody>
          <a:bodyPr/>
          <a:lstStyle/>
          <a:p>
            <a:r>
              <a:rPr lang="en-US"/>
              <a:t>Two constraints so far:</a:t>
            </a:r>
          </a:p>
          <a:p>
            <a:pPr lvl="1"/>
            <a:r>
              <a:rPr lang="en-US"/>
              <a:t>Files are overwritten</a:t>
            </a:r>
          </a:p>
          <a:p>
            <a:pPr lvl="1"/>
            <a:r>
              <a:rPr lang="en-US"/>
              <a:t>Output is buffered and not written immediately</a:t>
            </a:r>
          </a:p>
          <a:p>
            <a:endParaRPr lang="en-US"/>
          </a:p>
          <a:p>
            <a:r>
              <a:rPr lang="en-US"/>
              <a:t>We have options to get around this</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22" name="Rectangle 2"/>
          <p:cNvSpPr>
            <a:spLocks noGrp="1" noRot="1" noChangeArrowheads="1"/>
          </p:cNvSpPr>
          <p:nvPr>
            <p:ph type="title"/>
          </p:nvPr>
        </p:nvSpPr>
        <p:spPr/>
        <p:txBody>
          <a:bodyPr/>
          <a:lstStyle/>
          <a:p>
            <a:r>
              <a:rPr lang="en-US"/>
              <a:t>File Class</a:t>
            </a:r>
          </a:p>
        </p:txBody>
      </p:sp>
      <p:sp>
        <p:nvSpPr>
          <p:cNvPr id="798723" name="Rectangle 3"/>
          <p:cNvSpPr>
            <a:spLocks noGrp="1" noChangeArrowheads="1"/>
          </p:cNvSpPr>
          <p:nvPr>
            <p:ph idx="1"/>
          </p:nvPr>
        </p:nvSpPr>
        <p:spPr>
          <a:xfrm>
            <a:off x="228600" y="1371600"/>
            <a:ext cx="8915400" cy="5486400"/>
          </a:xfrm>
        </p:spPr>
        <p:txBody>
          <a:bodyPr/>
          <a:lstStyle/>
          <a:p>
            <a:r>
              <a:rPr lang="en-US" sz="2400" b="1">
                <a:latin typeface="Courier New" pitchFamily="49" charset="0"/>
              </a:rPr>
              <a:t>java.io.FileWriter</a:t>
            </a:r>
            <a:endParaRPr lang="en-US" sz="2800" b="1"/>
          </a:p>
          <a:p>
            <a:pPr lvl="1"/>
            <a:r>
              <a:rPr lang="en-US"/>
              <a:t>Associated with </a:t>
            </a:r>
            <a:r>
              <a:rPr lang="en-US" sz="2400" b="1">
                <a:solidFill>
                  <a:schemeClr val="accent2"/>
                </a:solidFill>
                <a:latin typeface="Courier New" pitchFamily="49" charset="0"/>
              </a:rPr>
              <a:t>File</a:t>
            </a:r>
            <a:r>
              <a:rPr lang="en-US"/>
              <a:t> object</a:t>
            </a:r>
          </a:p>
          <a:p>
            <a:pPr lvl="1"/>
            <a:r>
              <a:rPr lang="en-US"/>
              <a:t>Connects an output stream to write bytes of info</a:t>
            </a:r>
          </a:p>
          <a:p>
            <a:pPr lvl="1"/>
            <a:endParaRPr lang="en-US" sz="1400"/>
          </a:p>
          <a:p>
            <a:r>
              <a:rPr lang="en-US" sz="2800"/>
              <a:t>Constructors</a:t>
            </a:r>
          </a:p>
          <a:p>
            <a:pPr lvl="1"/>
            <a:r>
              <a:rPr lang="en-US" sz="2400" b="1">
                <a:solidFill>
                  <a:schemeClr val="accent2"/>
                </a:solidFill>
                <a:latin typeface="Courier New" pitchFamily="49" charset="0"/>
              </a:rPr>
              <a:t>FileWriter( &lt;filename&gt;, &lt;boolean&gt; );</a:t>
            </a:r>
          </a:p>
          <a:p>
            <a:pPr lvl="2"/>
            <a:r>
              <a:rPr lang="en-US" b="1"/>
              <a:t>true to append data, false to overwrite all of file</a:t>
            </a:r>
          </a:p>
          <a:p>
            <a:endParaRPr lang="en-US" sz="2800"/>
          </a:p>
          <a:p>
            <a:r>
              <a:rPr lang="en-US" sz="2800"/>
              <a:t>This will overwrite an existing file</a:t>
            </a:r>
          </a:p>
          <a:p>
            <a:pPr lvl="1"/>
            <a:r>
              <a:rPr lang="en-US" sz="2400"/>
              <a:t>To avoid, create File object and see if </a:t>
            </a:r>
            <a:r>
              <a:rPr lang="en-US" sz="2000">
                <a:latin typeface="Courier New" pitchFamily="49" charset="0"/>
              </a:rPr>
              <a:t>exists()</a:t>
            </a:r>
            <a:r>
              <a:rPr lang="en-US" sz="2400"/>
              <a:t> is true</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103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8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87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872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9872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9872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7987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23" grpId="0" build="p" bldLvl="2"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9746" name="Rectangle 2"/>
          <p:cNvSpPr>
            <a:spLocks noGrp="1" noRot="1" noChangeArrowheads="1"/>
          </p:cNvSpPr>
          <p:nvPr>
            <p:ph type="title"/>
          </p:nvPr>
        </p:nvSpPr>
        <p:spPr/>
        <p:txBody>
          <a:bodyPr/>
          <a:lstStyle/>
          <a:p>
            <a:r>
              <a:rPr lang="en-US"/>
              <a:t>Java File Output</a:t>
            </a:r>
          </a:p>
        </p:txBody>
      </p:sp>
      <p:sp>
        <p:nvSpPr>
          <p:cNvPr id="799747" name="Rectangle 3"/>
          <p:cNvSpPr>
            <a:spLocks noGrp="1" noChangeArrowheads="1"/>
          </p:cNvSpPr>
          <p:nvPr>
            <p:ph idx="1"/>
          </p:nvPr>
        </p:nvSpPr>
        <p:spPr>
          <a:xfrm>
            <a:off x="381000" y="1295400"/>
            <a:ext cx="8763000" cy="5562600"/>
          </a:xfrm>
        </p:spPr>
        <p:txBody>
          <a:bodyPr/>
          <a:lstStyle/>
          <a:p>
            <a:r>
              <a:rPr lang="en-US" sz="2800" b="1">
                <a:solidFill>
                  <a:schemeClr val="hlink"/>
                </a:solidFill>
                <a:latin typeface="Courier New" pitchFamily="49" charset="0"/>
              </a:rPr>
              <a:t>PrintWriter</a:t>
            </a:r>
            <a:endParaRPr lang="en-US" b="1">
              <a:solidFill>
                <a:schemeClr val="hlink"/>
              </a:solidFill>
            </a:endParaRPr>
          </a:p>
          <a:p>
            <a:pPr lvl="1"/>
            <a:r>
              <a:rPr lang="en-US"/>
              <a:t>composed from several objects</a:t>
            </a:r>
          </a:p>
          <a:p>
            <a:pPr lvl="2">
              <a:buFont typeface="Wingdings" pitchFamily="2" charset="2"/>
              <a:buNone/>
            </a:pPr>
            <a:r>
              <a:rPr lang="en-US" sz="2000" b="1">
                <a:solidFill>
                  <a:schemeClr val="hlink"/>
                </a:solidFill>
                <a:latin typeface="Courier New" pitchFamily="49" charset="0"/>
              </a:rPr>
              <a:t>PrintWriter out = </a:t>
            </a:r>
            <a:br>
              <a:rPr lang="en-US" sz="2000" b="1">
                <a:solidFill>
                  <a:schemeClr val="hlink"/>
                </a:solidFill>
                <a:latin typeface="Courier New" pitchFamily="49" charset="0"/>
              </a:rPr>
            </a:br>
            <a:r>
              <a:rPr lang="en-US" sz="2000" b="1">
                <a:solidFill>
                  <a:schemeClr val="hlink"/>
                </a:solidFill>
                <a:latin typeface="Courier New" pitchFamily="49" charset="0"/>
              </a:rPr>
              <a:t>new PrintWriter(</a:t>
            </a:r>
            <a:r>
              <a:rPr lang="en-US" sz="2000" b="1">
                <a:solidFill>
                  <a:srgbClr val="FFCC00"/>
                </a:solidFill>
                <a:latin typeface="Courier New" pitchFamily="49" charset="0"/>
              </a:rPr>
              <a:t> </a:t>
            </a:r>
            <a:br>
              <a:rPr lang="en-US" sz="2000" b="1">
                <a:solidFill>
                  <a:srgbClr val="FFCC00"/>
                </a:solidFill>
                <a:latin typeface="Courier New" pitchFamily="49" charset="0"/>
              </a:rPr>
            </a:br>
            <a:r>
              <a:rPr lang="en-US" sz="2000" b="1">
                <a:solidFill>
                  <a:schemeClr val="accent2"/>
                </a:solidFill>
                <a:latin typeface="Courier New" pitchFamily="49" charset="0"/>
              </a:rPr>
              <a:t>new FileWriter(</a:t>
            </a:r>
            <a:r>
              <a:rPr lang="en-US" sz="2000" b="1">
                <a:solidFill>
                  <a:srgbClr val="FFCC00"/>
                </a:solidFill>
                <a:latin typeface="Courier New" pitchFamily="49" charset="0"/>
              </a:rPr>
              <a:t> </a:t>
            </a:r>
            <a:r>
              <a:rPr lang="en-US" sz="2000" b="1">
                <a:solidFill>
                  <a:schemeClr val="tx2"/>
                </a:solidFill>
                <a:latin typeface="Courier New" pitchFamily="49" charset="0"/>
              </a:rPr>
              <a:t>dstFileName</a:t>
            </a:r>
            <a:r>
              <a:rPr lang="en-US" sz="2000" b="1">
                <a:solidFill>
                  <a:schemeClr val="accent2"/>
                </a:solidFill>
                <a:latin typeface="Courier New" pitchFamily="49" charset="0"/>
              </a:rPr>
              <a:t>,</a:t>
            </a:r>
            <a:r>
              <a:rPr lang="en-US" sz="2000" b="1">
                <a:solidFill>
                  <a:schemeClr val="tx2"/>
                </a:solidFill>
                <a:latin typeface="Courier New" pitchFamily="49" charset="0"/>
              </a:rPr>
              <a:t> false</a:t>
            </a:r>
            <a:r>
              <a:rPr lang="en-US" sz="2000" b="1">
                <a:solidFill>
                  <a:srgbClr val="FFCC00"/>
                </a:solidFill>
                <a:latin typeface="Courier New" pitchFamily="49" charset="0"/>
              </a:rPr>
              <a:t> </a:t>
            </a:r>
            <a:r>
              <a:rPr lang="en-US" b="1">
                <a:solidFill>
                  <a:schemeClr val="accent2"/>
                </a:solidFill>
                <a:latin typeface="Courier New" pitchFamily="49" charset="0"/>
              </a:rPr>
              <a:t>)</a:t>
            </a:r>
            <a:r>
              <a:rPr lang="en-US" sz="2000" b="1">
                <a:solidFill>
                  <a:schemeClr val="hlink"/>
                </a:solidFill>
                <a:latin typeface="Courier New" pitchFamily="49" charset="0"/>
              </a:rPr>
              <a:t>,</a:t>
            </a:r>
            <a:r>
              <a:rPr lang="en-US" sz="2000" b="1">
                <a:solidFill>
                  <a:srgbClr val="FFCC00"/>
                </a:solidFill>
                <a:latin typeface="Courier New" pitchFamily="49" charset="0"/>
              </a:rPr>
              <a:t> </a:t>
            </a:r>
            <a:r>
              <a:rPr lang="en-US" sz="2000" b="1">
                <a:solidFill>
                  <a:schemeClr val="tx2"/>
                </a:solidFill>
                <a:latin typeface="Courier New" pitchFamily="49" charset="0"/>
              </a:rPr>
              <a:t>true</a:t>
            </a:r>
            <a:r>
              <a:rPr lang="en-US" sz="2000" b="1">
                <a:solidFill>
                  <a:srgbClr val="FFCC00"/>
                </a:solidFill>
                <a:latin typeface="Courier New" pitchFamily="49" charset="0"/>
              </a:rPr>
              <a:t> </a:t>
            </a:r>
            <a:r>
              <a:rPr lang="en-US" sz="2000" b="1">
                <a:solidFill>
                  <a:schemeClr val="hlink"/>
                </a:solidFill>
                <a:latin typeface="Courier New" pitchFamily="49" charset="0"/>
              </a:rPr>
              <a:t>);</a:t>
            </a:r>
          </a:p>
          <a:p>
            <a:pPr lvl="1"/>
            <a:r>
              <a:rPr lang="en-US"/>
              <a:t>requires</a:t>
            </a:r>
            <a:r>
              <a:rPr lang="en-US">
                <a:latin typeface="Courier New" pitchFamily="49" charset="0"/>
              </a:rPr>
              <a:t> </a:t>
            </a:r>
            <a:r>
              <a:rPr lang="en-US" b="1">
                <a:solidFill>
                  <a:srgbClr val="A26C4A"/>
                </a:solidFill>
                <a:latin typeface="Courier New" pitchFamily="49" charset="0"/>
              </a:rPr>
              <a:t>throws FileNotFoundException</a:t>
            </a:r>
            <a:r>
              <a:rPr lang="en-US">
                <a:solidFill>
                  <a:srgbClr val="A26C4A"/>
                </a:solidFill>
                <a:latin typeface="Courier New" pitchFamily="49" charset="0"/>
              </a:rPr>
              <a:t>,</a:t>
            </a:r>
            <a:r>
              <a:rPr lang="en-US">
                <a:latin typeface="Courier New" pitchFamily="49" charset="0"/>
              </a:rPr>
              <a:t/>
            </a:r>
            <a:br>
              <a:rPr lang="en-US">
                <a:latin typeface="Courier New" pitchFamily="49" charset="0"/>
              </a:rPr>
            </a:br>
            <a:r>
              <a:rPr lang="en-US"/>
              <a:t>which is a sub class of </a:t>
            </a:r>
            <a:r>
              <a:rPr lang="en-US" b="1">
                <a:solidFill>
                  <a:srgbClr val="A26C4A"/>
                </a:solidFill>
                <a:latin typeface="Courier New" pitchFamily="49" charset="0"/>
              </a:rPr>
              <a:t>IOException</a:t>
            </a:r>
          </a:p>
          <a:p>
            <a:pPr lvl="2"/>
            <a:endParaRPr lang="en-US" sz="2000">
              <a:solidFill>
                <a:srgbClr val="A26C4A"/>
              </a:solidFill>
              <a:latin typeface="Courier New" pitchFamily="49" charset="0"/>
            </a:endParaRPr>
          </a:p>
          <a:p>
            <a:r>
              <a:rPr lang="en-US"/>
              <a:t>Methods</a:t>
            </a:r>
          </a:p>
          <a:p>
            <a:pPr lvl="1"/>
            <a:r>
              <a:rPr lang="en-US" sz="2400" b="1">
                <a:solidFill>
                  <a:schemeClr val="accent2"/>
                </a:solidFill>
                <a:latin typeface="Courier New" pitchFamily="49" charset="0"/>
              </a:rPr>
              <a:t>print()</a:t>
            </a:r>
            <a:r>
              <a:rPr lang="en-US" sz="2400" b="1">
                <a:solidFill>
                  <a:schemeClr val="accent2"/>
                </a:solidFill>
              </a:rPr>
              <a:t>, </a:t>
            </a:r>
            <a:r>
              <a:rPr lang="en-US" sz="2400" b="1">
                <a:solidFill>
                  <a:schemeClr val="accent2"/>
                </a:solidFill>
                <a:latin typeface="Courier New" pitchFamily="49" charset="0"/>
              </a:rPr>
              <a:t>println()</a:t>
            </a:r>
            <a:r>
              <a:rPr lang="en-US" sz="2400">
                <a:solidFill>
                  <a:schemeClr val="accent2"/>
                </a:solidFill>
              </a:rPr>
              <a:t>: </a:t>
            </a:r>
            <a:r>
              <a:rPr lang="en-US" b="1"/>
              <a:t>buffers</a:t>
            </a:r>
            <a:r>
              <a:rPr lang="en-US"/>
              <a:t> data to write</a:t>
            </a:r>
            <a:endParaRPr lang="en-US" b="1">
              <a:solidFill>
                <a:srgbClr val="A26C4A"/>
              </a:solidFill>
              <a:latin typeface="Courier New" pitchFamily="49" charset="0"/>
            </a:endParaRPr>
          </a:p>
          <a:p>
            <a:pPr lvl="1"/>
            <a:r>
              <a:rPr lang="en-US" sz="2400" b="1">
                <a:solidFill>
                  <a:schemeClr val="accent2"/>
                </a:solidFill>
                <a:latin typeface="Courier New" pitchFamily="49" charset="0"/>
              </a:rPr>
              <a:t>flush()</a:t>
            </a:r>
            <a:r>
              <a:rPr lang="en-US" sz="2400">
                <a:solidFill>
                  <a:schemeClr val="accent2"/>
                </a:solidFill>
              </a:rPr>
              <a:t>:</a:t>
            </a:r>
            <a:r>
              <a:rPr lang="en-US"/>
              <a:t> sends buffered output to destination</a:t>
            </a:r>
          </a:p>
          <a:p>
            <a:pPr lvl="1"/>
            <a:r>
              <a:rPr lang="en-US" sz="2400" b="1">
                <a:solidFill>
                  <a:schemeClr val="accent2"/>
                </a:solidFill>
                <a:latin typeface="Courier New" pitchFamily="49" charset="0"/>
              </a:rPr>
              <a:t>close()</a:t>
            </a:r>
            <a:r>
              <a:rPr lang="en-US" sz="2400">
                <a:solidFill>
                  <a:schemeClr val="accent2"/>
                </a:solidFill>
              </a:rPr>
              <a:t>:</a:t>
            </a:r>
            <a:r>
              <a:rPr lang="en-US"/>
              <a:t> flushes and closes stream</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104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9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9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9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97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97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974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9974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99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47" grpId="0" build="p" bldLvl="3"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1794" name="Rectangle 2"/>
          <p:cNvSpPr>
            <a:spLocks noGrp="1" noRot="1" noChangeArrowheads="1"/>
          </p:cNvSpPr>
          <p:nvPr>
            <p:ph type="title"/>
          </p:nvPr>
        </p:nvSpPr>
        <p:spPr/>
        <p:txBody>
          <a:bodyPr/>
          <a:lstStyle/>
          <a:p>
            <a:r>
              <a:rPr lang="en-US"/>
              <a:t>Java File Output</a:t>
            </a:r>
          </a:p>
        </p:txBody>
      </p:sp>
      <p:sp>
        <p:nvSpPr>
          <p:cNvPr id="801795" name="Rectangle 3"/>
          <p:cNvSpPr>
            <a:spLocks noGrp="1" noChangeArrowheads="1"/>
          </p:cNvSpPr>
          <p:nvPr>
            <p:ph idx="1"/>
          </p:nvPr>
        </p:nvSpPr>
        <p:spPr>
          <a:xfrm>
            <a:off x="304800" y="1719263"/>
            <a:ext cx="8524875" cy="4560887"/>
          </a:xfrm>
          <a:solidFill>
            <a:schemeClr val="bg1"/>
          </a:solidFill>
        </p:spPr>
        <p:txBody>
          <a:bodyPr/>
          <a:lstStyle/>
          <a:p>
            <a:pPr>
              <a:lnSpc>
                <a:spcPct val="90000"/>
              </a:lnSpc>
              <a:buFont typeface="Wingdings" pitchFamily="2" charset="2"/>
              <a:buNone/>
            </a:pPr>
            <a:r>
              <a:rPr lang="en-US" sz="2200" b="1">
                <a:latin typeface="Courier New" pitchFamily="49" charset="0"/>
              </a:rPr>
              <a:t>// With append to an existing file</a:t>
            </a:r>
          </a:p>
          <a:p>
            <a:pPr>
              <a:lnSpc>
                <a:spcPct val="90000"/>
              </a:lnSpc>
              <a:buFont typeface="Wingdings" pitchFamily="2" charset="2"/>
              <a:buNone/>
            </a:pPr>
            <a:r>
              <a:rPr lang="en-US" sz="2200" b="1">
                <a:latin typeface="Courier New" pitchFamily="49" charset="0"/>
              </a:rPr>
              <a:t>PrintWriter outFile1 = </a:t>
            </a:r>
            <a:br>
              <a:rPr lang="en-US" sz="2200" b="1">
                <a:latin typeface="Courier New" pitchFamily="49" charset="0"/>
              </a:rPr>
            </a:br>
            <a:r>
              <a:rPr lang="en-US" sz="2200" b="1">
                <a:latin typeface="Courier New" pitchFamily="49" charset="0"/>
              </a:rPr>
              <a:t>new PrintWriter(</a:t>
            </a:r>
            <a:r>
              <a:rPr lang="en-US" sz="2200" b="1">
                <a:solidFill>
                  <a:srgbClr val="FFCC00"/>
                </a:solidFill>
                <a:latin typeface="Courier New" pitchFamily="49" charset="0"/>
              </a:rPr>
              <a:t> </a:t>
            </a:r>
            <a:r>
              <a:rPr lang="en-US" sz="2200" b="1">
                <a:solidFill>
                  <a:schemeClr val="accent2"/>
                </a:solidFill>
                <a:latin typeface="Courier New" pitchFamily="49" charset="0"/>
              </a:rPr>
              <a:t/>
            </a:r>
            <a:br>
              <a:rPr lang="en-US" sz="2200" b="1">
                <a:solidFill>
                  <a:schemeClr val="accent2"/>
                </a:solidFill>
                <a:latin typeface="Courier New" pitchFamily="49" charset="0"/>
              </a:rPr>
            </a:br>
            <a:r>
              <a:rPr lang="en-US" sz="2200" b="1">
                <a:solidFill>
                  <a:schemeClr val="accent2"/>
                </a:solidFill>
                <a:latin typeface="Courier New" pitchFamily="49" charset="0"/>
              </a:rPr>
              <a:t>  new FileWriter(</a:t>
            </a:r>
            <a:r>
              <a:rPr lang="en-US" sz="2200" b="1">
                <a:latin typeface="Courier New" pitchFamily="49" charset="0"/>
              </a:rPr>
              <a:t>dstFileName</a:t>
            </a:r>
            <a:r>
              <a:rPr lang="en-US" sz="2200" b="1">
                <a:solidFill>
                  <a:srgbClr val="2031AE"/>
                </a:solidFill>
                <a:latin typeface="Courier New" pitchFamily="49" charset="0"/>
              </a:rPr>
              <a:t>,</a:t>
            </a:r>
            <a:r>
              <a:rPr lang="en-US" sz="2200" b="1">
                <a:solidFill>
                  <a:schemeClr val="accent2"/>
                </a:solidFill>
                <a:latin typeface="Courier New" pitchFamily="49" charset="0"/>
              </a:rPr>
              <a:t>true),false</a:t>
            </a:r>
            <a:r>
              <a:rPr lang="en-US" sz="2200" b="1">
                <a:latin typeface="Courier New" pitchFamily="49" charset="0"/>
              </a:rPr>
              <a:t>);</a:t>
            </a:r>
          </a:p>
          <a:p>
            <a:pPr>
              <a:lnSpc>
                <a:spcPct val="90000"/>
              </a:lnSpc>
            </a:pPr>
            <a:endParaRPr lang="en-US" sz="2200" b="1">
              <a:latin typeface="Courier New" pitchFamily="49" charset="0"/>
            </a:endParaRPr>
          </a:p>
          <a:p>
            <a:pPr>
              <a:lnSpc>
                <a:spcPct val="90000"/>
              </a:lnSpc>
              <a:buFont typeface="Wingdings" pitchFamily="2" charset="2"/>
              <a:buNone/>
            </a:pPr>
            <a:r>
              <a:rPr lang="en-US" sz="2200" b="1">
                <a:latin typeface="Courier New" pitchFamily="49" charset="0"/>
              </a:rPr>
              <a:t>// With autoflush on println</a:t>
            </a:r>
          </a:p>
          <a:p>
            <a:pPr>
              <a:lnSpc>
                <a:spcPct val="90000"/>
              </a:lnSpc>
              <a:buFont typeface="Wingdings" pitchFamily="2" charset="2"/>
              <a:buNone/>
            </a:pPr>
            <a:r>
              <a:rPr lang="en-US" sz="2200" b="1">
                <a:latin typeface="Courier New" pitchFamily="49" charset="0"/>
              </a:rPr>
              <a:t>PrintWriter outFile2 =</a:t>
            </a:r>
            <a:r>
              <a:rPr lang="en-US" sz="2200" b="1">
                <a:solidFill>
                  <a:srgbClr val="FFCC00"/>
                </a:solidFill>
                <a:latin typeface="Courier New" pitchFamily="49" charset="0"/>
              </a:rPr>
              <a:t> </a:t>
            </a:r>
            <a:br>
              <a:rPr lang="en-US" sz="2200" b="1">
                <a:solidFill>
                  <a:srgbClr val="FFCC00"/>
                </a:solidFill>
                <a:latin typeface="Courier New" pitchFamily="49" charset="0"/>
              </a:rPr>
            </a:br>
            <a:r>
              <a:rPr lang="en-US" sz="2200" b="1">
                <a:solidFill>
                  <a:schemeClr val="accent2"/>
                </a:solidFill>
                <a:latin typeface="Courier New" pitchFamily="49" charset="0"/>
              </a:rPr>
              <a:t>new PrintWriter(</a:t>
            </a:r>
            <a:r>
              <a:rPr lang="en-US" sz="2200" b="1">
                <a:solidFill>
                  <a:srgbClr val="FFCC00"/>
                </a:solidFill>
                <a:latin typeface="Courier New" pitchFamily="49" charset="0"/>
              </a:rPr>
              <a:t> </a:t>
            </a:r>
            <a:br>
              <a:rPr lang="en-US" sz="2200" b="1">
                <a:solidFill>
                  <a:srgbClr val="FFCC00"/>
                </a:solidFill>
                <a:latin typeface="Courier New" pitchFamily="49" charset="0"/>
              </a:rPr>
            </a:br>
            <a:r>
              <a:rPr lang="en-US" sz="2200" b="1">
                <a:solidFill>
                  <a:srgbClr val="FFCC00"/>
                </a:solidFill>
                <a:latin typeface="Courier New" pitchFamily="49" charset="0"/>
              </a:rPr>
              <a:t>  </a:t>
            </a:r>
            <a:r>
              <a:rPr lang="en-US" sz="2200" b="1">
                <a:latin typeface="Courier New" pitchFamily="49" charset="0"/>
              </a:rPr>
              <a:t>new FileWriter(dstFileName,</a:t>
            </a:r>
            <a:r>
              <a:rPr lang="en-US" sz="2200" b="1">
                <a:solidFill>
                  <a:srgbClr val="2031AE"/>
                </a:solidFill>
                <a:latin typeface="Courier New" pitchFamily="49" charset="0"/>
              </a:rPr>
              <a:t>false</a:t>
            </a:r>
            <a:r>
              <a:rPr lang="en-US" sz="2200" b="1">
                <a:latin typeface="Courier New" pitchFamily="49" charset="0"/>
              </a:rPr>
              <a:t>),</a:t>
            </a:r>
            <a:r>
              <a:rPr lang="en-US" sz="2200" b="1">
                <a:solidFill>
                  <a:schemeClr val="accent2"/>
                </a:solidFill>
                <a:latin typeface="Courier New" pitchFamily="49" charset="0"/>
              </a:rPr>
              <a:t>true</a:t>
            </a:r>
            <a:r>
              <a:rPr lang="en-US" sz="2200" b="1">
                <a:latin typeface="Courier New" pitchFamily="49" charset="0"/>
              </a:rPr>
              <a:t>);</a:t>
            </a:r>
          </a:p>
          <a:p>
            <a:pPr>
              <a:lnSpc>
                <a:spcPct val="90000"/>
              </a:lnSpc>
            </a:pPr>
            <a:endParaRPr lang="en-US" sz="2200" b="1">
              <a:latin typeface="Courier New" pitchFamily="49" charset="0"/>
            </a:endParaRPr>
          </a:p>
          <a:p>
            <a:pPr>
              <a:lnSpc>
                <a:spcPct val="90000"/>
              </a:lnSpc>
              <a:buFont typeface="Wingdings" pitchFamily="2" charset="2"/>
              <a:buNone/>
            </a:pPr>
            <a:r>
              <a:rPr lang="en-US" sz="2200" b="1">
                <a:latin typeface="Courier New" pitchFamily="49" charset="0"/>
              </a:rPr>
              <a:t>outFile1.println( “appended w/out flush” );</a:t>
            </a:r>
          </a:p>
          <a:p>
            <a:pPr>
              <a:lnSpc>
                <a:spcPct val="90000"/>
              </a:lnSpc>
              <a:buFont typeface="Wingdings" pitchFamily="2" charset="2"/>
              <a:buNone/>
            </a:pPr>
            <a:r>
              <a:rPr lang="en-US" sz="2200" b="1">
                <a:latin typeface="Courier New" pitchFamily="49" charset="0"/>
              </a:rPr>
              <a:t>outFile2.println( “overwrite with flush” );</a:t>
            </a:r>
            <a:endParaRPr lang="en-US" sz="2200" b="1">
              <a:solidFill>
                <a:srgbClr val="FFCC00"/>
              </a:solidFill>
              <a:latin typeface="Courier New" pitchFamily="49" charset="0"/>
            </a:endParaRP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Rot="1" noChangeArrowheads="1"/>
          </p:cNvSpPr>
          <p:nvPr>
            <p:ph type="title"/>
          </p:nvPr>
        </p:nvSpPr>
        <p:spPr/>
        <p:txBody>
          <a:bodyPr/>
          <a:lstStyle/>
          <a:p>
            <a:r>
              <a:rPr lang="en-US"/>
              <a:t>To flush or not to flush</a:t>
            </a:r>
          </a:p>
        </p:txBody>
      </p:sp>
      <p:sp>
        <p:nvSpPr>
          <p:cNvPr id="802819" name="Rectangle 3"/>
          <p:cNvSpPr>
            <a:spLocks noGrp="1" noChangeArrowheads="1"/>
          </p:cNvSpPr>
          <p:nvPr>
            <p:ph idx="1"/>
          </p:nvPr>
        </p:nvSpPr>
        <p:spPr/>
        <p:txBody>
          <a:bodyPr/>
          <a:lstStyle/>
          <a:p>
            <a:r>
              <a:rPr lang="en-US"/>
              <a:t>Advantage to flush:</a:t>
            </a:r>
          </a:p>
          <a:p>
            <a:pPr lvl="1"/>
            <a:r>
              <a:rPr lang="en-US"/>
              <a:t>Safer – guaranteed that all of our data will write to the file</a:t>
            </a:r>
          </a:p>
          <a:p>
            <a:pPr lvl="1"/>
            <a:endParaRPr lang="en-US"/>
          </a:p>
          <a:p>
            <a:r>
              <a:rPr lang="en-US"/>
              <a:t>Disadvantage</a:t>
            </a:r>
          </a:p>
          <a:p>
            <a:pPr lvl="1"/>
            <a:r>
              <a:rPr lang="en-US"/>
              <a:t>Less efficient – writing to file takes up time, more efficient to flush once (on close)</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106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2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28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028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2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19"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Rot="1" noChangeArrowheads="1"/>
          </p:cNvSpPr>
          <p:nvPr>
            <p:ph type="title"/>
          </p:nvPr>
        </p:nvSpPr>
        <p:spPr/>
        <p:txBody>
          <a:bodyPr/>
          <a:lstStyle/>
          <a:p>
            <a:r>
              <a:rPr lang="en-US"/>
              <a:t>Object Streams</a:t>
            </a:r>
          </a:p>
        </p:txBody>
      </p:sp>
      <p:sp>
        <p:nvSpPr>
          <p:cNvPr id="769027" name="Rectangle 3"/>
          <p:cNvSpPr>
            <a:spLocks noGrp="1" noChangeArrowheads="1"/>
          </p:cNvSpPr>
          <p:nvPr>
            <p:ph idx="1"/>
          </p:nvPr>
        </p:nvSpPr>
        <p:spPr>
          <a:xfrm>
            <a:off x="304800" y="1600200"/>
            <a:ext cx="8382000" cy="5257800"/>
          </a:xfrm>
        </p:spPr>
        <p:txBody>
          <a:bodyPr/>
          <a:lstStyle/>
          <a:p>
            <a:pPr>
              <a:lnSpc>
                <a:spcPct val="90000"/>
              </a:lnSpc>
            </a:pPr>
            <a:r>
              <a:rPr lang="en-US" dirty="0"/>
              <a:t>Last example read </a:t>
            </a:r>
            <a:r>
              <a:rPr lang="en-US" dirty="0" err="1"/>
              <a:t>BankAccount</a:t>
            </a:r>
            <a:r>
              <a:rPr lang="en-US" dirty="0"/>
              <a:t> field individually</a:t>
            </a:r>
          </a:p>
          <a:p>
            <a:pPr lvl="1">
              <a:lnSpc>
                <a:spcPct val="90000"/>
              </a:lnSpc>
            </a:pPr>
            <a:r>
              <a:rPr lang="en-US" dirty="0"/>
              <a:t>Easier way to deal with whole object</a:t>
            </a:r>
          </a:p>
          <a:p>
            <a:pPr>
              <a:lnSpc>
                <a:spcPct val="90000"/>
              </a:lnSpc>
            </a:pPr>
            <a:r>
              <a:rPr lang="en-US" sz="2400" b="1" dirty="0" err="1">
                <a:latin typeface="Courier New" pitchFamily="49" charset="0"/>
              </a:rPr>
              <a:t>ObjectOutputStream</a:t>
            </a:r>
            <a:r>
              <a:rPr lang="en-US" dirty="0"/>
              <a:t> class can save a entire objects to disk </a:t>
            </a:r>
          </a:p>
          <a:p>
            <a:pPr>
              <a:lnSpc>
                <a:spcPct val="90000"/>
              </a:lnSpc>
            </a:pPr>
            <a:r>
              <a:rPr lang="en-US" sz="2400" b="1" dirty="0" err="1" smtClean="0">
                <a:latin typeface="Courier New" pitchFamily="49" charset="0"/>
              </a:rPr>
              <a:t>ObjectInputStream</a:t>
            </a:r>
            <a:r>
              <a:rPr lang="en-US" dirty="0" smtClean="0"/>
              <a:t> </a:t>
            </a:r>
            <a:r>
              <a:rPr lang="en-US" dirty="0"/>
              <a:t>class can read objects back in from disk </a:t>
            </a:r>
          </a:p>
          <a:p>
            <a:pPr>
              <a:lnSpc>
                <a:spcPct val="90000"/>
              </a:lnSpc>
            </a:pPr>
            <a:r>
              <a:rPr lang="en-US" dirty="0"/>
              <a:t>Objects are saved in binary format; hence, you use streams and not writers</a:t>
            </a:r>
          </a:p>
          <a:p>
            <a:pPr>
              <a:lnSpc>
                <a:spcPct val="90000"/>
              </a:lnSpc>
            </a:pPr>
            <a:endParaRPr lang="en-US" dirty="0"/>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Rot="1" noChangeArrowheads="1"/>
          </p:cNvSpPr>
          <p:nvPr>
            <p:ph type="title"/>
          </p:nvPr>
        </p:nvSpPr>
        <p:spPr/>
        <p:txBody>
          <a:bodyPr/>
          <a:lstStyle/>
          <a:p>
            <a:r>
              <a:rPr lang="en-US"/>
              <a:t>Write out an object</a:t>
            </a:r>
          </a:p>
        </p:txBody>
      </p:sp>
      <p:sp>
        <p:nvSpPr>
          <p:cNvPr id="770051" name="Rectangle 3"/>
          <p:cNvSpPr>
            <a:spLocks noGrp="1" noChangeArrowheads="1"/>
          </p:cNvSpPr>
          <p:nvPr>
            <p:ph idx="1"/>
          </p:nvPr>
        </p:nvSpPr>
        <p:spPr>
          <a:xfrm>
            <a:off x="0" y="1600200"/>
            <a:ext cx="9144000" cy="4525963"/>
          </a:xfrm>
        </p:spPr>
        <p:txBody>
          <a:bodyPr/>
          <a:lstStyle/>
          <a:p>
            <a:r>
              <a:rPr lang="en-US"/>
              <a:t>The object output stream saves all instance variables</a:t>
            </a:r>
          </a:p>
          <a:p>
            <a:pPr>
              <a:buFont typeface="Wingdings" pitchFamily="2" charset="2"/>
              <a:buNone/>
            </a:pPr>
            <a:endParaRPr lang="en-US" sz="2400" b="1">
              <a:latin typeface="Courier New" pitchFamily="49" charset="0"/>
            </a:endParaRPr>
          </a:p>
          <a:p>
            <a:pPr>
              <a:buFont typeface="Wingdings" pitchFamily="2" charset="2"/>
              <a:buNone/>
            </a:pPr>
            <a:r>
              <a:rPr lang="en-US" sz="2400" b="1">
                <a:latin typeface="Courier New" pitchFamily="49" charset="0"/>
              </a:rPr>
              <a:t>BankAccount b = . . .; </a:t>
            </a:r>
          </a:p>
          <a:p>
            <a:pPr>
              <a:buFont typeface="Wingdings" pitchFamily="2" charset="2"/>
              <a:buNone/>
            </a:pPr>
            <a:endParaRPr lang="en-US" sz="2400" b="1">
              <a:latin typeface="Courier New" pitchFamily="49" charset="0"/>
            </a:endParaRPr>
          </a:p>
          <a:p>
            <a:pPr>
              <a:buFont typeface="Wingdings" pitchFamily="2" charset="2"/>
              <a:buNone/>
            </a:pPr>
            <a:r>
              <a:rPr lang="en-US" sz="2400" b="1">
                <a:latin typeface="Courier New" pitchFamily="49" charset="0"/>
              </a:rPr>
              <a:t>ObjectOutputStream out = new ObjectOutputStream( new FileOutputStream("bank.dat"));</a:t>
            </a:r>
          </a:p>
          <a:p>
            <a:pPr>
              <a:buFont typeface="Wingdings" pitchFamily="2" charset="2"/>
              <a:buNone/>
            </a:pPr>
            <a:endParaRPr lang="en-US" sz="2400" b="1">
              <a:latin typeface="Courier New" pitchFamily="49" charset="0"/>
            </a:endParaRPr>
          </a:p>
          <a:p>
            <a:pPr>
              <a:buFont typeface="Wingdings" pitchFamily="2" charset="2"/>
              <a:buNone/>
            </a:pPr>
            <a:r>
              <a:rPr lang="en-US" sz="2400" b="1">
                <a:latin typeface="Courier New" pitchFamily="49" charset="0"/>
              </a:rPr>
              <a:t>out.writeObject(b); </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108</a:t>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Rot="1" noChangeArrowheads="1"/>
          </p:cNvSpPr>
          <p:nvPr>
            <p:ph type="title"/>
          </p:nvPr>
        </p:nvSpPr>
        <p:spPr/>
        <p:txBody>
          <a:bodyPr/>
          <a:lstStyle/>
          <a:p>
            <a:r>
              <a:rPr lang="en-US"/>
              <a:t>Read in an object</a:t>
            </a:r>
          </a:p>
        </p:txBody>
      </p:sp>
      <p:sp>
        <p:nvSpPr>
          <p:cNvPr id="771075" name="Rectangle 3"/>
          <p:cNvSpPr>
            <a:spLocks noGrp="1" noChangeArrowheads="1"/>
          </p:cNvSpPr>
          <p:nvPr>
            <p:ph idx="1"/>
          </p:nvPr>
        </p:nvSpPr>
        <p:spPr>
          <a:xfrm>
            <a:off x="457200" y="1600200"/>
            <a:ext cx="8686800" cy="4525963"/>
          </a:xfrm>
        </p:spPr>
        <p:txBody>
          <a:bodyPr/>
          <a:lstStyle/>
          <a:p>
            <a:r>
              <a:rPr lang="en-US" sz="2800" b="1">
                <a:latin typeface="Courier New" pitchFamily="49" charset="0"/>
              </a:rPr>
              <a:t>readObject</a:t>
            </a:r>
            <a:r>
              <a:rPr lang="en-US" sz="2400" b="1">
                <a:latin typeface="Courier New" pitchFamily="49" charset="0"/>
              </a:rPr>
              <a:t> </a:t>
            </a:r>
            <a:r>
              <a:rPr lang="en-US"/>
              <a:t>returns an </a:t>
            </a:r>
            <a:r>
              <a:rPr lang="en-US" sz="2800" b="1">
                <a:latin typeface="Courier New" pitchFamily="49" charset="0"/>
              </a:rPr>
              <a:t>Object</a:t>
            </a:r>
            <a:r>
              <a:rPr lang="en-US"/>
              <a:t> reference </a:t>
            </a:r>
          </a:p>
          <a:p>
            <a:r>
              <a:rPr lang="en-US"/>
              <a:t>Need to remember the types of the objects that you saved and use a cast </a:t>
            </a:r>
          </a:p>
          <a:p>
            <a:pPr>
              <a:buFont typeface="Wingdings" pitchFamily="2" charset="2"/>
              <a:buNone/>
            </a:pPr>
            <a:endParaRPr lang="en-US"/>
          </a:p>
          <a:p>
            <a:pPr>
              <a:buFont typeface="Wingdings" pitchFamily="2" charset="2"/>
              <a:buNone/>
            </a:pPr>
            <a:r>
              <a:rPr lang="en-US" sz="2400" b="1">
                <a:latin typeface="Courier New" pitchFamily="49" charset="0"/>
              </a:rPr>
              <a:t>ObjectInputStream in = new ObjectInputStream( new FileInputStream("bank.dat"));</a:t>
            </a:r>
          </a:p>
          <a:p>
            <a:pPr>
              <a:buFont typeface="Wingdings" pitchFamily="2" charset="2"/>
              <a:buNone/>
            </a:pPr>
            <a:r>
              <a:rPr lang="en-US" sz="2400" b="1">
                <a:latin typeface="Courier New" pitchFamily="49" charset="0"/>
              </a:rPr>
              <a:t>BankAccount b = (BankAccount) in.readObject(); </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Errors and Error Handling</a:t>
            </a:r>
          </a:p>
        </p:txBody>
      </p:sp>
      <p:sp>
        <p:nvSpPr>
          <p:cNvPr id="114691" name="Rectangle 3"/>
          <p:cNvSpPr>
            <a:spLocks noGrp="1" noChangeArrowheads="1"/>
          </p:cNvSpPr>
          <p:nvPr>
            <p:ph idx="1"/>
          </p:nvPr>
        </p:nvSpPr>
        <p:spPr/>
        <p:txBody>
          <a:bodyPr/>
          <a:lstStyle/>
          <a:p>
            <a:r>
              <a:rPr lang="en-US"/>
              <a:t>More typical causes of errors:</a:t>
            </a:r>
          </a:p>
          <a:p>
            <a:pPr lvl="1"/>
            <a:r>
              <a:rPr lang="en-US"/>
              <a:t>Array errors (i.e. accessing element –1)</a:t>
            </a:r>
          </a:p>
          <a:p>
            <a:pPr lvl="1"/>
            <a:r>
              <a:rPr lang="en-US"/>
              <a:t>Conversion errors (i.e. convert ‘q’ to a number)</a:t>
            </a:r>
          </a:p>
          <a:p>
            <a:pPr lvl="1"/>
            <a:r>
              <a:rPr lang="en-US"/>
              <a:t>Can you think of some others?</a:t>
            </a:r>
          </a:p>
        </p:txBody>
      </p:sp>
      <p:sp>
        <p:nvSpPr>
          <p:cNvPr id="5" name="Footer Placeholder 4"/>
          <p:cNvSpPr>
            <a:spLocks noGrp="1"/>
          </p:cNvSpPr>
          <p:nvPr>
            <p:ph type="ftr" sz="quarter" idx="11"/>
          </p:nvPr>
        </p:nvSpPr>
        <p:spPr/>
        <p:txBody>
          <a:bodyPr/>
          <a:lstStyle/>
          <a:p>
            <a:r>
              <a:rPr lang="en-US" smtClean="0"/>
              <a:t>BIT2203</a:t>
            </a:r>
            <a:endParaRPr lang="en-US"/>
          </a:p>
        </p:txBody>
      </p:sp>
      <p:sp>
        <p:nvSpPr>
          <p:cNvPr id="6" name="Slide Number Placeholder 5"/>
          <p:cNvSpPr>
            <a:spLocks noGrp="1"/>
          </p:cNvSpPr>
          <p:nvPr>
            <p:ph type="sldNum" sz="quarter" idx="12"/>
          </p:nvPr>
        </p:nvSpPr>
        <p:spPr/>
        <p:txBody>
          <a:bodyPr>
            <a:normAutofit/>
          </a:bodyPr>
          <a:lstStyle/>
          <a:p>
            <a:fld id="{9E533396-A648-4148-A8C6-1C0633F596E7}" type="slidenum">
              <a:rPr lang="en-US" smtClean="0"/>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rrowheads="1"/>
          </p:cNvSpPr>
          <p:nvPr>
            <p:ph type="title"/>
          </p:nvPr>
        </p:nvSpPr>
        <p:spPr/>
        <p:txBody>
          <a:bodyPr/>
          <a:lstStyle/>
          <a:p>
            <a:r>
              <a:rPr lang="en-US"/>
              <a:t>Exceptions</a:t>
            </a:r>
          </a:p>
        </p:txBody>
      </p:sp>
      <p:sp>
        <p:nvSpPr>
          <p:cNvPr id="772099" name="Rectangle 3"/>
          <p:cNvSpPr>
            <a:spLocks noGrp="1" noChangeArrowheads="1"/>
          </p:cNvSpPr>
          <p:nvPr>
            <p:ph idx="1"/>
          </p:nvPr>
        </p:nvSpPr>
        <p:spPr/>
        <p:txBody>
          <a:bodyPr/>
          <a:lstStyle/>
          <a:p>
            <a:r>
              <a:rPr lang="en-US" sz="2400" b="1">
                <a:latin typeface="Courier New" pitchFamily="49" charset="0"/>
              </a:rPr>
              <a:t>readObject </a:t>
            </a:r>
            <a:r>
              <a:rPr lang="en-US"/>
              <a:t>method can throw a </a:t>
            </a:r>
            <a:r>
              <a:rPr lang="en-US" sz="2400" b="1">
                <a:latin typeface="Courier New" pitchFamily="49" charset="0"/>
              </a:rPr>
              <a:t>ClassNotFoundException </a:t>
            </a:r>
          </a:p>
          <a:p>
            <a:endParaRPr lang="en-US" sz="2400" b="1">
              <a:latin typeface="Courier New" pitchFamily="49" charset="0"/>
            </a:endParaRPr>
          </a:p>
          <a:p>
            <a:r>
              <a:rPr lang="en-US"/>
              <a:t>It is a checked exception </a:t>
            </a:r>
          </a:p>
          <a:p>
            <a:endParaRPr lang="en-US"/>
          </a:p>
          <a:p>
            <a:r>
              <a:rPr lang="en-US"/>
              <a:t>You must catch or declare it </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rrowheads="1"/>
          </p:cNvSpPr>
          <p:nvPr>
            <p:ph type="title"/>
          </p:nvPr>
        </p:nvSpPr>
        <p:spPr/>
        <p:txBody>
          <a:bodyPr/>
          <a:lstStyle/>
          <a:p>
            <a:r>
              <a:rPr lang="en-US"/>
              <a:t>Writing an Array</a:t>
            </a:r>
          </a:p>
        </p:txBody>
      </p:sp>
      <p:sp>
        <p:nvSpPr>
          <p:cNvPr id="773123" name="Rectangle 3"/>
          <p:cNvSpPr>
            <a:spLocks noGrp="1" noChangeArrowheads="1"/>
          </p:cNvSpPr>
          <p:nvPr>
            <p:ph idx="1"/>
          </p:nvPr>
        </p:nvSpPr>
        <p:spPr/>
        <p:txBody>
          <a:bodyPr/>
          <a:lstStyle/>
          <a:p>
            <a:r>
              <a:rPr lang="en-US"/>
              <a:t>Usually want to write out a collection of objects:</a:t>
            </a:r>
          </a:p>
          <a:p>
            <a:pPr>
              <a:buFont typeface="Wingdings" pitchFamily="2" charset="2"/>
              <a:buNone/>
            </a:pPr>
            <a:endParaRPr lang="en-US"/>
          </a:p>
          <a:p>
            <a:pPr>
              <a:buFont typeface="Wingdings" pitchFamily="2" charset="2"/>
              <a:buNone/>
            </a:pPr>
            <a:r>
              <a:rPr lang="en-US" sz="2400" b="1">
                <a:latin typeface="Courier New" pitchFamily="49" charset="0"/>
              </a:rPr>
              <a:t>BankAccount[] arr = new BankAccount[size];</a:t>
            </a:r>
          </a:p>
          <a:p>
            <a:pPr>
              <a:buFont typeface="Wingdings" pitchFamily="2" charset="2"/>
              <a:buNone/>
            </a:pPr>
            <a:endParaRPr lang="en-US" sz="2400" b="1">
              <a:latin typeface="Courier New" pitchFamily="49" charset="0"/>
            </a:endParaRPr>
          </a:p>
          <a:p>
            <a:pPr>
              <a:buFont typeface="Wingdings" pitchFamily="2" charset="2"/>
              <a:buNone/>
            </a:pPr>
            <a:r>
              <a:rPr lang="en-US" sz="2400" b="1">
                <a:latin typeface="Courier New" pitchFamily="49" charset="0"/>
              </a:rPr>
              <a:t>// Now add size BankAccount objects into arr</a:t>
            </a:r>
          </a:p>
          <a:p>
            <a:pPr>
              <a:buFont typeface="Wingdings" pitchFamily="2" charset="2"/>
              <a:buNone/>
            </a:pPr>
            <a:r>
              <a:rPr lang="en-US" sz="2400" b="1">
                <a:latin typeface="Courier New" pitchFamily="49" charset="0"/>
              </a:rPr>
              <a:t>out.writeObject(arr); </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Rot="1" noChangeArrowheads="1"/>
          </p:cNvSpPr>
          <p:nvPr>
            <p:ph type="title"/>
          </p:nvPr>
        </p:nvSpPr>
        <p:spPr/>
        <p:txBody>
          <a:bodyPr/>
          <a:lstStyle/>
          <a:p>
            <a:r>
              <a:rPr lang="en-US"/>
              <a:t>Reading an Array</a:t>
            </a:r>
          </a:p>
        </p:txBody>
      </p:sp>
      <p:sp>
        <p:nvSpPr>
          <p:cNvPr id="774147" name="Rectangle 3"/>
          <p:cNvSpPr>
            <a:spLocks noGrp="1" noChangeArrowheads="1"/>
          </p:cNvSpPr>
          <p:nvPr>
            <p:ph idx="1"/>
          </p:nvPr>
        </p:nvSpPr>
        <p:spPr/>
        <p:txBody>
          <a:bodyPr/>
          <a:lstStyle/>
          <a:p>
            <a:r>
              <a:rPr lang="en-US"/>
              <a:t>To read a set of objects into an array</a:t>
            </a:r>
          </a:p>
          <a:p>
            <a:endParaRPr lang="en-US"/>
          </a:p>
          <a:p>
            <a:pPr>
              <a:buFont typeface="Wingdings" pitchFamily="2" charset="2"/>
              <a:buNone/>
            </a:pPr>
            <a:r>
              <a:rPr lang="en-US" sz="2400" b="1">
                <a:latin typeface="Courier New" pitchFamily="49" charset="0"/>
              </a:rPr>
              <a:t>BankAccount[] ary = (BankAccount[]) in.readObject(); </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112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Rot="1" noChangeArrowheads="1"/>
          </p:cNvSpPr>
          <p:nvPr>
            <p:ph type="title"/>
          </p:nvPr>
        </p:nvSpPr>
        <p:spPr/>
        <p:txBody>
          <a:bodyPr/>
          <a:lstStyle/>
          <a:p>
            <a:r>
              <a:rPr lang="en-US"/>
              <a:t>Object Streams</a:t>
            </a:r>
          </a:p>
        </p:txBody>
      </p:sp>
      <p:sp>
        <p:nvSpPr>
          <p:cNvPr id="775171" name="Rectangle 3"/>
          <p:cNvSpPr>
            <a:spLocks noGrp="1" noChangeArrowheads="1"/>
          </p:cNvSpPr>
          <p:nvPr>
            <p:ph idx="1"/>
          </p:nvPr>
        </p:nvSpPr>
        <p:spPr/>
        <p:txBody>
          <a:bodyPr/>
          <a:lstStyle/>
          <a:p>
            <a:r>
              <a:rPr lang="en-US" dirty="0"/>
              <a:t>Very powerful features</a:t>
            </a:r>
          </a:p>
          <a:p>
            <a:pPr lvl="1"/>
            <a:r>
              <a:rPr lang="en-US" dirty="0"/>
              <a:t>Especially considering how little we have to do</a:t>
            </a:r>
          </a:p>
          <a:p>
            <a:pPr lvl="1"/>
            <a:endParaRPr lang="en-US" dirty="0"/>
          </a:p>
          <a:p>
            <a:r>
              <a:rPr lang="en-US" dirty="0"/>
              <a:t>The </a:t>
            </a:r>
            <a:r>
              <a:rPr lang="en-US" sz="2800" b="1" dirty="0" err="1">
                <a:latin typeface="Courier New" pitchFamily="49" charset="0"/>
              </a:rPr>
              <a:t>BankAccount</a:t>
            </a:r>
            <a:r>
              <a:rPr lang="en-US" dirty="0"/>
              <a:t> class as is actually will not work with the stream</a:t>
            </a:r>
          </a:p>
          <a:p>
            <a:pPr lvl="1"/>
            <a:r>
              <a:rPr lang="en-US" dirty="0"/>
              <a:t>Must implement </a:t>
            </a:r>
            <a:r>
              <a:rPr lang="en-US" sz="2400" b="1" dirty="0" err="1">
                <a:latin typeface="Courier New" pitchFamily="49" charset="0"/>
              </a:rPr>
              <a:t>Serializable</a:t>
            </a:r>
            <a:r>
              <a:rPr lang="en-US" dirty="0"/>
              <a:t> interface in order for the formatting to work</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113</a:t>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rrowheads="1"/>
          </p:cNvSpPr>
          <p:nvPr>
            <p:ph type="title"/>
          </p:nvPr>
        </p:nvSpPr>
        <p:spPr/>
        <p:txBody>
          <a:bodyPr/>
          <a:lstStyle/>
          <a:p>
            <a:r>
              <a:rPr lang="en-US"/>
              <a:t>Object Streams</a:t>
            </a:r>
          </a:p>
        </p:txBody>
      </p:sp>
      <p:sp>
        <p:nvSpPr>
          <p:cNvPr id="776195" name="Rectangle 3"/>
          <p:cNvSpPr>
            <a:spLocks noGrp="1" noChangeArrowheads="1"/>
          </p:cNvSpPr>
          <p:nvPr>
            <p:ph idx="1"/>
          </p:nvPr>
        </p:nvSpPr>
        <p:spPr/>
        <p:txBody>
          <a:bodyPr/>
          <a:lstStyle/>
          <a:p>
            <a:pPr>
              <a:buFont typeface="Wingdings" pitchFamily="2" charset="2"/>
              <a:buNone/>
            </a:pPr>
            <a:r>
              <a:rPr lang="en-US" sz="2400" b="1">
                <a:latin typeface="Courier New" pitchFamily="49" charset="0"/>
              </a:rPr>
              <a:t>class BankAccount implements Serializable</a:t>
            </a:r>
          </a:p>
          <a:p>
            <a:pPr>
              <a:buFont typeface="Wingdings" pitchFamily="2" charset="2"/>
              <a:buNone/>
            </a:pPr>
            <a:r>
              <a:rPr lang="en-US" sz="2400" b="1">
                <a:latin typeface="Courier New" pitchFamily="49" charset="0"/>
              </a:rPr>
              <a:t>{</a:t>
            </a:r>
          </a:p>
          <a:p>
            <a:pPr>
              <a:buFont typeface="Wingdings" pitchFamily="2" charset="2"/>
              <a:buNone/>
            </a:pPr>
            <a:r>
              <a:rPr lang="en-US" sz="2400" b="1">
                <a:latin typeface="Courier New" pitchFamily="49" charset="0"/>
              </a:rPr>
              <a:t>	. . . </a:t>
            </a:r>
          </a:p>
          <a:p>
            <a:pPr>
              <a:buFont typeface="Wingdings" pitchFamily="2" charset="2"/>
              <a:buNone/>
            </a:pPr>
            <a:r>
              <a:rPr lang="en-US" sz="2400" b="1">
                <a:latin typeface="Courier New" pitchFamily="49" charset="0"/>
              </a:rPr>
              <a:t>}</a:t>
            </a:r>
          </a:p>
          <a:p>
            <a:pPr>
              <a:buFont typeface="Wingdings" pitchFamily="2" charset="2"/>
              <a:buNone/>
            </a:pPr>
            <a:r>
              <a:rPr lang="en-US" sz="2400" b="1">
                <a:latin typeface="Courier New" pitchFamily="49" charset="0"/>
              </a:rPr>
              <a:t> </a:t>
            </a:r>
          </a:p>
          <a:p>
            <a:r>
              <a:rPr lang="en-US"/>
              <a:t>IMPORTANT: </a:t>
            </a:r>
            <a:r>
              <a:rPr lang="en-US" sz="2400" b="1">
                <a:latin typeface="Courier New" pitchFamily="49" charset="0"/>
              </a:rPr>
              <a:t>Serializable</a:t>
            </a:r>
            <a:r>
              <a:rPr lang="en-US"/>
              <a:t> interface has no methods. </a:t>
            </a:r>
          </a:p>
          <a:p>
            <a:r>
              <a:rPr lang="en-US"/>
              <a:t>No effort required</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114</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Rot="1" noChangeArrowheads="1"/>
          </p:cNvSpPr>
          <p:nvPr>
            <p:ph type="title"/>
          </p:nvPr>
        </p:nvSpPr>
        <p:spPr/>
        <p:txBody>
          <a:bodyPr/>
          <a:lstStyle/>
          <a:p>
            <a:r>
              <a:rPr lang="en-US"/>
              <a:t>Serialization</a:t>
            </a:r>
          </a:p>
        </p:txBody>
      </p:sp>
      <p:sp>
        <p:nvSpPr>
          <p:cNvPr id="777219" name="Rectangle 3"/>
          <p:cNvSpPr>
            <a:spLocks noGrp="1" noChangeArrowheads="1"/>
          </p:cNvSpPr>
          <p:nvPr>
            <p:ph idx="1"/>
          </p:nvPr>
        </p:nvSpPr>
        <p:spPr/>
        <p:txBody>
          <a:bodyPr/>
          <a:lstStyle/>
          <a:p>
            <a:r>
              <a:rPr lang="en-US"/>
              <a:t>Serialization: process of saving objects to a stream </a:t>
            </a:r>
          </a:p>
          <a:p>
            <a:pPr lvl="1"/>
            <a:r>
              <a:rPr lang="en-US"/>
              <a:t>Each object is assigned a serial number on the stream </a:t>
            </a:r>
          </a:p>
          <a:p>
            <a:pPr lvl="1"/>
            <a:r>
              <a:rPr lang="en-US"/>
              <a:t>If the same object is saved twice, only serial number is written out the second time </a:t>
            </a:r>
          </a:p>
          <a:p>
            <a:pPr lvl="1"/>
            <a:r>
              <a:rPr lang="en-US"/>
              <a:t>When reading, duplicate serial numbers are restored as references to the same object</a:t>
            </a:r>
          </a:p>
          <a:p>
            <a:endParaRPr lang="en-US"/>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Rot="1" noChangeArrowheads="1"/>
          </p:cNvSpPr>
          <p:nvPr>
            <p:ph type="title"/>
          </p:nvPr>
        </p:nvSpPr>
        <p:spPr/>
        <p:txBody>
          <a:bodyPr/>
          <a:lstStyle/>
          <a:p>
            <a:r>
              <a:rPr lang="en-US"/>
              <a:t>Serialization</a:t>
            </a:r>
          </a:p>
        </p:txBody>
      </p:sp>
      <p:sp>
        <p:nvSpPr>
          <p:cNvPr id="778243" name="Rectangle 3"/>
          <p:cNvSpPr>
            <a:spLocks noGrp="1" noChangeArrowheads="1"/>
          </p:cNvSpPr>
          <p:nvPr>
            <p:ph idx="1"/>
          </p:nvPr>
        </p:nvSpPr>
        <p:spPr/>
        <p:txBody>
          <a:bodyPr/>
          <a:lstStyle/>
          <a:p>
            <a:r>
              <a:rPr lang="en-US"/>
              <a:t>Why isn’t everything serializable?</a:t>
            </a:r>
          </a:p>
          <a:p>
            <a:endParaRPr lang="en-US"/>
          </a:p>
          <a:p>
            <a:pPr lvl="1"/>
            <a:r>
              <a:rPr lang="en-US"/>
              <a:t>Security reasons – may not want contents of objects printed out to disk, then anyone can print out internal structure and analyze it</a:t>
            </a:r>
          </a:p>
          <a:p>
            <a:pPr lvl="1"/>
            <a:r>
              <a:rPr lang="en-US"/>
              <a:t>Example: Don’t want SSN ever being accessed</a:t>
            </a:r>
          </a:p>
          <a:p>
            <a:pPr lvl="1"/>
            <a:r>
              <a:rPr lang="en-US"/>
              <a:t>Could also have temporary variables that are useless once the program is done running</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1554" name="Rectangle 2"/>
          <p:cNvSpPr>
            <a:spLocks noGrp="1" noRot="1" noChangeArrowheads="1"/>
          </p:cNvSpPr>
          <p:nvPr>
            <p:ph type="title"/>
          </p:nvPr>
        </p:nvSpPr>
        <p:spPr/>
        <p:txBody>
          <a:bodyPr/>
          <a:lstStyle/>
          <a:p>
            <a:r>
              <a:rPr lang="en-US"/>
              <a:t>Tokenizing </a:t>
            </a:r>
          </a:p>
        </p:txBody>
      </p:sp>
      <p:sp>
        <p:nvSpPr>
          <p:cNvPr id="791555" name="Rectangle 3"/>
          <p:cNvSpPr>
            <a:spLocks noGrp="1" noChangeArrowheads="1"/>
          </p:cNvSpPr>
          <p:nvPr>
            <p:ph idx="1"/>
          </p:nvPr>
        </p:nvSpPr>
        <p:spPr>
          <a:xfrm>
            <a:off x="457200" y="1219200"/>
            <a:ext cx="8229600" cy="5410200"/>
          </a:xfrm>
        </p:spPr>
        <p:txBody>
          <a:bodyPr/>
          <a:lstStyle/>
          <a:p>
            <a:pPr>
              <a:lnSpc>
                <a:spcPct val="90000"/>
              </a:lnSpc>
            </a:pPr>
            <a:r>
              <a:rPr lang="en-US"/>
              <a:t>Often several text values are in a single line in a file to be compact</a:t>
            </a:r>
          </a:p>
          <a:p>
            <a:pPr lvl="2">
              <a:lnSpc>
                <a:spcPct val="90000"/>
              </a:lnSpc>
              <a:buFont typeface="Wingdings" pitchFamily="2" charset="2"/>
              <a:buNone/>
            </a:pPr>
            <a:r>
              <a:rPr lang="en-US" b="1">
                <a:solidFill>
                  <a:schemeClr val="hlink"/>
                </a:solidFill>
                <a:latin typeface="Courier New" pitchFamily="49" charset="0"/>
              </a:rPr>
              <a:t>“25 38 36 34 29 60 59”</a:t>
            </a:r>
          </a:p>
          <a:p>
            <a:pPr lvl="2">
              <a:lnSpc>
                <a:spcPct val="90000"/>
              </a:lnSpc>
              <a:buFont typeface="Wingdings" pitchFamily="2" charset="2"/>
              <a:buNone/>
            </a:pPr>
            <a:endParaRPr lang="en-US" b="1">
              <a:solidFill>
                <a:schemeClr val="hlink"/>
              </a:solidFill>
              <a:latin typeface="Courier New" pitchFamily="49" charset="0"/>
            </a:endParaRPr>
          </a:p>
          <a:p>
            <a:pPr>
              <a:lnSpc>
                <a:spcPct val="90000"/>
              </a:lnSpc>
            </a:pPr>
            <a:r>
              <a:rPr lang="en-US"/>
              <a:t>The line must be broken into parts (i.e. </a:t>
            </a:r>
            <a:r>
              <a:rPr lang="en-US" b="1" i="1"/>
              <a:t>tokens</a:t>
            </a:r>
            <a:r>
              <a:rPr lang="en-US"/>
              <a:t>)</a:t>
            </a:r>
          </a:p>
          <a:p>
            <a:pPr lvl="2">
              <a:lnSpc>
                <a:spcPct val="90000"/>
              </a:lnSpc>
              <a:buFont typeface="Wingdings" pitchFamily="2" charset="2"/>
              <a:buNone/>
            </a:pPr>
            <a:r>
              <a:rPr lang="en-US" b="1">
                <a:solidFill>
                  <a:schemeClr val="hlink"/>
                </a:solidFill>
                <a:latin typeface="Courier New" pitchFamily="49" charset="0"/>
              </a:rPr>
              <a:t>“25”</a:t>
            </a:r>
          </a:p>
          <a:p>
            <a:pPr lvl="2">
              <a:lnSpc>
                <a:spcPct val="90000"/>
              </a:lnSpc>
              <a:buFont typeface="Wingdings" pitchFamily="2" charset="2"/>
              <a:buNone/>
            </a:pPr>
            <a:r>
              <a:rPr lang="en-US" b="1">
                <a:solidFill>
                  <a:schemeClr val="hlink"/>
                </a:solidFill>
                <a:latin typeface="Courier New" pitchFamily="49" charset="0"/>
              </a:rPr>
              <a:t>“38”</a:t>
            </a:r>
          </a:p>
          <a:p>
            <a:pPr lvl="2">
              <a:lnSpc>
                <a:spcPct val="90000"/>
              </a:lnSpc>
              <a:buFont typeface="Wingdings" pitchFamily="2" charset="2"/>
              <a:buNone/>
            </a:pPr>
            <a:r>
              <a:rPr lang="en-US" b="1">
                <a:solidFill>
                  <a:schemeClr val="hlink"/>
                </a:solidFill>
                <a:latin typeface="Courier New" pitchFamily="49" charset="0"/>
              </a:rPr>
              <a:t>“36”</a:t>
            </a:r>
          </a:p>
          <a:p>
            <a:pPr lvl="2">
              <a:lnSpc>
                <a:spcPct val="90000"/>
              </a:lnSpc>
              <a:buFont typeface="Wingdings" pitchFamily="2" charset="2"/>
              <a:buNone/>
            </a:pPr>
            <a:endParaRPr lang="en-US" b="1">
              <a:solidFill>
                <a:schemeClr val="hlink"/>
              </a:solidFill>
              <a:latin typeface="Courier New" pitchFamily="49" charset="0"/>
            </a:endParaRPr>
          </a:p>
          <a:p>
            <a:pPr>
              <a:lnSpc>
                <a:spcPct val="90000"/>
              </a:lnSpc>
            </a:pPr>
            <a:r>
              <a:rPr lang="en-US"/>
              <a:t>tokens then can be parsed as needed</a:t>
            </a:r>
          </a:p>
          <a:p>
            <a:pPr lvl="2">
              <a:lnSpc>
                <a:spcPct val="90000"/>
              </a:lnSpc>
              <a:buFont typeface="Wingdings" pitchFamily="2" charset="2"/>
              <a:buNone/>
            </a:pPr>
            <a:r>
              <a:rPr lang="en-US" b="1">
                <a:solidFill>
                  <a:schemeClr val="hlink"/>
                </a:solidFill>
                <a:latin typeface="Courier New" pitchFamily="49" charset="0"/>
              </a:rPr>
              <a:t>“25”</a:t>
            </a:r>
            <a:r>
              <a:rPr lang="en-US" b="1">
                <a:solidFill>
                  <a:srgbClr val="008000"/>
                </a:solidFill>
                <a:latin typeface="Courier New" pitchFamily="49" charset="0"/>
              </a:rPr>
              <a:t> </a:t>
            </a:r>
            <a:r>
              <a:rPr lang="en-US"/>
              <a:t>can be turned into the integer</a:t>
            </a:r>
            <a:r>
              <a:rPr lang="en-US" b="1">
                <a:solidFill>
                  <a:srgbClr val="008000"/>
                </a:solidFill>
                <a:latin typeface="Courier New" pitchFamily="49" charset="0"/>
              </a:rPr>
              <a:t> </a:t>
            </a:r>
            <a:r>
              <a:rPr lang="en-US" b="1">
                <a:solidFill>
                  <a:schemeClr val="hlink"/>
                </a:solidFill>
                <a:latin typeface="Courier New" pitchFamily="49" charset="0"/>
              </a:rPr>
              <a:t>25</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117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1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1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15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15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155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155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9155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915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5" grpId="0" build="p" bldLvl="3"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Rot="1" noChangeArrowheads="1"/>
          </p:cNvSpPr>
          <p:nvPr>
            <p:ph type="title"/>
          </p:nvPr>
        </p:nvSpPr>
        <p:spPr/>
        <p:txBody>
          <a:bodyPr/>
          <a:lstStyle/>
          <a:p>
            <a:r>
              <a:rPr lang="en-US"/>
              <a:t>Tokenizing</a:t>
            </a:r>
          </a:p>
        </p:txBody>
      </p:sp>
      <p:sp>
        <p:nvSpPr>
          <p:cNvPr id="792579" name="Rectangle 3"/>
          <p:cNvSpPr>
            <a:spLocks noGrp="1" noChangeArrowheads="1"/>
          </p:cNvSpPr>
          <p:nvPr>
            <p:ph idx="1"/>
          </p:nvPr>
        </p:nvSpPr>
        <p:spPr>
          <a:xfrm>
            <a:off x="457200" y="1600200"/>
            <a:ext cx="8229600" cy="4953000"/>
          </a:xfrm>
        </p:spPr>
        <p:txBody>
          <a:bodyPr/>
          <a:lstStyle/>
          <a:p>
            <a:r>
              <a:rPr lang="en-US"/>
              <a:t>Inputting each value on a new line makes the file very long</a:t>
            </a:r>
          </a:p>
          <a:p>
            <a:endParaRPr lang="en-US"/>
          </a:p>
          <a:p>
            <a:r>
              <a:rPr lang="en-US"/>
              <a:t>May want a file of customer info – name, age, phone number all on one line</a:t>
            </a:r>
          </a:p>
          <a:p>
            <a:endParaRPr lang="en-US"/>
          </a:p>
          <a:p>
            <a:r>
              <a:rPr lang="en-US"/>
              <a:t>File usually separate each piece of info with a </a:t>
            </a:r>
            <a:r>
              <a:rPr lang="en-US" b="1"/>
              <a:t>delimiter</a:t>
            </a:r>
            <a:r>
              <a:rPr lang="en-US"/>
              <a:t> – any special character designating a new piece of data (space in previous example)</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118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25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25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79" grpId="0" build="p"/>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3602" name="Rectangle 2"/>
          <p:cNvSpPr>
            <a:spLocks noGrp="1" noRot="1" noChangeArrowheads="1"/>
          </p:cNvSpPr>
          <p:nvPr>
            <p:ph type="title"/>
          </p:nvPr>
        </p:nvSpPr>
        <p:spPr/>
        <p:txBody>
          <a:bodyPr/>
          <a:lstStyle/>
          <a:p>
            <a:r>
              <a:rPr lang="en-US"/>
              <a:t>Tokenizing in Java</a:t>
            </a:r>
          </a:p>
        </p:txBody>
      </p:sp>
      <p:sp>
        <p:nvSpPr>
          <p:cNvPr id="793603" name="Rectangle 3"/>
          <p:cNvSpPr>
            <a:spLocks noGrp="1" noChangeArrowheads="1"/>
          </p:cNvSpPr>
          <p:nvPr>
            <p:ph idx="1"/>
          </p:nvPr>
        </p:nvSpPr>
        <p:spPr>
          <a:xfrm>
            <a:off x="0" y="1600200"/>
            <a:ext cx="8915400" cy="4876800"/>
          </a:xfrm>
        </p:spPr>
        <p:txBody>
          <a:bodyPr>
            <a:normAutofit lnSpcReduction="10000"/>
          </a:bodyPr>
          <a:lstStyle/>
          <a:p>
            <a:pPr>
              <a:lnSpc>
                <a:spcPct val="90000"/>
              </a:lnSpc>
            </a:pPr>
            <a:r>
              <a:rPr lang="en-US"/>
              <a:t>use a</a:t>
            </a:r>
            <a:r>
              <a:rPr lang="en-US" sz="2800"/>
              <a:t> </a:t>
            </a:r>
            <a:r>
              <a:rPr lang="en-US" sz="2800" b="1">
                <a:solidFill>
                  <a:schemeClr val="accent2"/>
                </a:solidFill>
                <a:latin typeface="Courier New" pitchFamily="49" charset="0"/>
              </a:rPr>
              <a:t>StringTokenizer</a:t>
            </a:r>
            <a:r>
              <a:rPr lang="en-US" sz="2800">
                <a:solidFill>
                  <a:schemeClr val="accent2"/>
                </a:solidFill>
              </a:rPr>
              <a:t> </a:t>
            </a:r>
            <a:r>
              <a:rPr lang="en-US"/>
              <a:t>object</a:t>
            </a:r>
          </a:p>
          <a:p>
            <a:pPr lvl="1">
              <a:lnSpc>
                <a:spcPct val="90000"/>
              </a:lnSpc>
            </a:pPr>
            <a:r>
              <a:rPr lang="en-US"/>
              <a:t>default delimiters are: </a:t>
            </a:r>
            <a:r>
              <a:rPr lang="en-US">
                <a:solidFill>
                  <a:schemeClr val="tx2"/>
                </a:solidFill>
              </a:rPr>
              <a:t>space, tab, newline, return</a:t>
            </a:r>
          </a:p>
          <a:p>
            <a:pPr lvl="1">
              <a:lnSpc>
                <a:spcPct val="90000"/>
              </a:lnSpc>
            </a:pPr>
            <a:r>
              <a:rPr lang="en-US"/>
              <a:t>requires:</a:t>
            </a:r>
            <a:r>
              <a:rPr lang="en-US" sz="2400"/>
              <a:t> </a:t>
            </a:r>
            <a:r>
              <a:rPr lang="en-US" sz="2000" b="1">
                <a:solidFill>
                  <a:schemeClr val="accent2"/>
                </a:solidFill>
                <a:latin typeface="Courier New" pitchFamily="49" charset="0"/>
              </a:rPr>
              <a:t>import java.util.*</a:t>
            </a:r>
          </a:p>
          <a:p>
            <a:pPr lvl="1">
              <a:lnSpc>
                <a:spcPct val="90000"/>
              </a:lnSpc>
            </a:pPr>
            <a:endParaRPr lang="en-US" sz="2000" b="1">
              <a:solidFill>
                <a:schemeClr val="accent2"/>
              </a:solidFill>
              <a:latin typeface="Courier New" pitchFamily="49" charset="0"/>
            </a:endParaRPr>
          </a:p>
          <a:p>
            <a:pPr>
              <a:lnSpc>
                <a:spcPct val="90000"/>
              </a:lnSpc>
            </a:pPr>
            <a:r>
              <a:rPr lang="en-US" sz="2800"/>
              <a:t>Constructors</a:t>
            </a:r>
          </a:p>
          <a:p>
            <a:pPr lvl="1">
              <a:lnSpc>
                <a:spcPct val="90000"/>
              </a:lnSpc>
            </a:pPr>
            <a:r>
              <a:rPr lang="en-US" sz="2400" b="1">
                <a:solidFill>
                  <a:schemeClr val="accent2"/>
                </a:solidFill>
                <a:latin typeface="Courier New" pitchFamily="49" charset="0"/>
              </a:rPr>
              <a:t>StringTokenizer(String line)//default dlms</a:t>
            </a:r>
          </a:p>
          <a:p>
            <a:pPr lvl="1">
              <a:lnSpc>
                <a:spcPct val="90000"/>
              </a:lnSpc>
            </a:pPr>
            <a:r>
              <a:rPr lang="en-US" sz="2400" b="1">
                <a:solidFill>
                  <a:schemeClr val="accent2"/>
                </a:solidFill>
                <a:latin typeface="Courier New" pitchFamily="49" charset="0"/>
              </a:rPr>
              <a:t>StringTokenizer(String ln, String dlms)</a:t>
            </a:r>
          </a:p>
          <a:p>
            <a:pPr lvl="1">
              <a:lnSpc>
                <a:spcPct val="90000"/>
              </a:lnSpc>
              <a:buFont typeface="Wingdings" pitchFamily="2" charset="2"/>
              <a:buNone/>
            </a:pPr>
            <a:endParaRPr lang="en-US" sz="2400" b="1">
              <a:solidFill>
                <a:schemeClr val="accent2"/>
              </a:solidFill>
              <a:latin typeface="Courier New" pitchFamily="49" charset="0"/>
            </a:endParaRPr>
          </a:p>
          <a:p>
            <a:pPr>
              <a:lnSpc>
                <a:spcPct val="90000"/>
              </a:lnSpc>
            </a:pPr>
            <a:r>
              <a:rPr lang="en-US" sz="2800"/>
              <a:t>Methods</a:t>
            </a:r>
          </a:p>
          <a:p>
            <a:pPr lvl="1">
              <a:lnSpc>
                <a:spcPct val="90000"/>
              </a:lnSpc>
            </a:pPr>
            <a:r>
              <a:rPr lang="en-US" sz="2400" b="1">
                <a:solidFill>
                  <a:schemeClr val="accent2"/>
                </a:solidFill>
                <a:latin typeface="Courier New" pitchFamily="49" charset="0"/>
              </a:rPr>
              <a:t>hasMoreTokens()</a:t>
            </a:r>
          </a:p>
          <a:p>
            <a:pPr lvl="1">
              <a:lnSpc>
                <a:spcPct val="90000"/>
              </a:lnSpc>
            </a:pPr>
            <a:r>
              <a:rPr lang="en-US" sz="2400" b="1">
                <a:solidFill>
                  <a:schemeClr val="accent2"/>
                </a:solidFill>
                <a:latin typeface="Courier New" pitchFamily="49" charset="0"/>
              </a:rPr>
              <a:t>nextToken()</a:t>
            </a:r>
          </a:p>
          <a:p>
            <a:pPr lvl="1">
              <a:lnSpc>
                <a:spcPct val="90000"/>
              </a:lnSpc>
            </a:pPr>
            <a:r>
              <a:rPr lang="en-US" sz="2400" b="1">
                <a:solidFill>
                  <a:schemeClr val="accent2"/>
                </a:solidFill>
                <a:latin typeface="Courier New" pitchFamily="49" charset="0"/>
              </a:rPr>
              <a:t>countTokens()</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119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3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93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93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36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936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9360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360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360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9360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936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3"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Errors and Error Handling</a:t>
            </a:r>
          </a:p>
        </p:txBody>
      </p:sp>
      <p:sp>
        <p:nvSpPr>
          <p:cNvPr id="116739" name="Rectangle 3"/>
          <p:cNvSpPr>
            <a:spLocks noGrp="1" noChangeArrowheads="1"/>
          </p:cNvSpPr>
          <p:nvPr>
            <p:ph idx="1"/>
          </p:nvPr>
        </p:nvSpPr>
        <p:spPr/>
        <p:txBody>
          <a:bodyPr/>
          <a:lstStyle/>
          <a:p>
            <a:r>
              <a:rPr lang="en-US" sz="2800"/>
              <a:t>Traditional Error Handling</a:t>
            </a:r>
          </a:p>
          <a:p>
            <a:pPr lvl="1"/>
            <a:r>
              <a:rPr lang="en-US" sz="2400"/>
              <a:t>1. Every method returns a value (flag) indicating either success, failure, or some error condition.  The calling method checks the return flag and takes appropriate action.</a:t>
            </a:r>
          </a:p>
          <a:p>
            <a:pPr lvl="1"/>
            <a:r>
              <a:rPr lang="en-US" sz="2400"/>
              <a:t>Downside: programmer must remember to always check the return value and take appropriate action.  This requires much code (methods are harder to read) and something may get overlooked.</a:t>
            </a:r>
          </a:p>
        </p:txBody>
      </p:sp>
      <p:sp>
        <p:nvSpPr>
          <p:cNvPr id="5" name="Footer Placeholder 4"/>
          <p:cNvSpPr>
            <a:spLocks noGrp="1"/>
          </p:cNvSpPr>
          <p:nvPr>
            <p:ph type="ftr" sz="quarter" idx="11"/>
          </p:nvPr>
        </p:nvSpPr>
        <p:spPr/>
        <p:txBody>
          <a:bodyPr/>
          <a:lstStyle/>
          <a:p>
            <a:r>
              <a:rPr lang="en-US" smtClean="0"/>
              <a:t>BIT2203</a:t>
            </a:r>
            <a:endParaRPr lang="en-US"/>
          </a:p>
        </p:txBody>
      </p:sp>
      <p:sp>
        <p:nvSpPr>
          <p:cNvPr id="6" name="Slide Number Placeholder 5"/>
          <p:cNvSpPr>
            <a:spLocks noGrp="1"/>
          </p:cNvSpPr>
          <p:nvPr>
            <p:ph type="sldNum" sz="quarter" idx="12"/>
          </p:nvPr>
        </p:nvSpPr>
        <p:spPr/>
        <p:txBody>
          <a:bodyPr>
            <a:normAutofit/>
          </a:bodyPr>
          <a:lstStyle/>
          <a:p>
            <a:fld id="{9E533396-A648-4148-A8C6-1C0633F596E7}" type="slidenum">
              <a:rPr lang="en-US" smtClean="0"/>
              <a:pPr/>
              <a:t>12</a:t>
            </a:fld>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4626" name="Rectangle 2"/>
          <p:cNvSpPr>
            <a:spLocks noGrp="1" noRot="1" noChangeArrowheads="1"/>
          </p:cNvSpPr>
          <p:nvPr>
            <p:ph type="title"/>
          </p:nvPr>
        </p:nvSpPr>
        <p:spPr/>
        <p:txBody>
          <a:bodyPr/>
          <a:lstStyle/>
          <a:p>
            <a:r>
              <a:rPr lang="en-US"/>
              <a:t>StringTokenizing in Java</a:t>
            </a:r>
          </a:p>
        </p:txBody>
      </p:sp>
      <p:sp>
        <p:nvSpPr>
          <p:cNvPr id="794627" name="Rectangle 3"/>
          <p:cNvSpPr>
            <a:spLocks noGrp="1" noChangeArrowheads="1"/>
          </p:cNvSpPr>
          <p:nvPr>
            <p:ph idx="1"/>
          </p:nvPr>
        </p:nvSpPr>
        <p:spPr>
          <a:xfrm>
            <a:off x="685800" y="1371600"/>
            <a:ext cx="8229600" cy="5257800"/>
          </a:xfrm>
          <a:solidFill>
            <a:schemeClr val="bg1"/>
          </a:solidFill>
        </p:spPr>
        <p:txBody>
          <a:bodyPr>
            <a:normAutofit lnSpcReduction="10000"/>
          </a:bodyPr>
          <a:lstStyle/>
          <a:p>
            <a:pPr>
              <a:lnSpc>
                <a:spcPct val="90000"/>
              </a:lnSpc>
              <a:buFont typeface="Wingdings" pitchFamily="2" charset="2"/>
              <a:buNone/>
            </a:pPr>
            <a:r>
              <a:rPr lang="en-US" sz="2200" b="1" dirty="0">
                <a:latin typeface="Courier New" pitchFamily="49" charset="0"/>
              </a:rPr>
              <a:t>Scanner </a:t>
            </a:r>
            <a:r>
              <a:rPr lang="en-US" sz="2200" b="1" dirty="0" err="1">
                <a:latin typeface="Courier New" pitchFamily="49" charset="0"/>
              </a:rPr>
              <a:t>stdin</a:t>
            </a:r>
            <a:r>
              <a:rPr lang="en-US" sz="2200" b="1" dirty="0">
                <a:latin typeface="Courier New" pitchFamily="49" charset="0"/>
              </a:rPr>
              <a:t> = new…</a:t>
            </a:r>
          </a:p>
          <a:p>
            <a:pPr>
              <a:lnSpc>
                <a:spcPct val="90000"/>
              </a:lnSpc>
              <a:buFont typeface="Wingdings" pitchFamily="2" charset="2"/>
              <a:buNone/>
            </a:pPr>
            <a:r>
              <a:rPr lang="en-US" sz="2200" b="1" dirty="0" err="1">
                <a:latin typeface="Courier New" pitchFamily="49" charset="0"/>
              </a:rPr>
              <a:t>System.out.print</a:t>
            </a:r>
            <a:r>
              <a:rPr lang="en-US" sz="2200" b="1" dirty="0">
                <a:latin typeface="Courier New" pitchFamily="49" charset="0"/>
              </a:rPr>
              <a:t>( "Enter a line with comma </a:t>
            </a:r>
            <a:r>
              <a:rPr lang="en-US" sz="2200" b="1" dirty="0" err="1">
                <a:latin typeface="Courier New" pitchFamily="49" charset="0"/>
              </a:rPr>
              <a:t>seperated</a:t>
            </a:r>
            <a:r>
              <a:rPr lang="en-US" sz="2200" b="1" dirty="0">
                <a:latin typeface="Courier New" pitchFamily="49" charset="0"/>
              </a:rPr>
              <a:t> integers(no space): " );</a:t>
            </a:r>
          </a:p>
          <a:p>
            <a:pPr>
              <a:lnSpc>
                <a:spcPct val="90000"/>
              </a:lnSpc>
              <a:buFont typeface="Wingdings" pitchFamily="2" charset="2"/>
              <a:buNone/>
            </a:pPr>
            <a:r>
              <a:rPr lang="en-US" sz="2200" b="1" dirty="0">
                <a:latin typeface="Courier New" pitchFamily="49" charset="0"/>
              </a:rPr>
              <a:t>String input = </a:t>
            </a:r>
            <a:r>
              <a:rPr lang="en-US" sz="2200" b="1" dirty="0" err="1">
                <a:latin typeface="Courier New" pitchFamily="49" charset="0"/>
              </a:rPr>
              <a:t>stdin.nextLine</a:t>
            </a:r>
            <a:r>
              <a:rPr lang="en-US" sz="2200" b="1" dirty="0">
                <a:latin typeface="Courier New" pitchFamily="49" charset="0"/>
              </a:rPr>
              <a:t>();</a:t>
            </a:r>
          </a:p>
          <a:p>
            <a:pPr>
              <a:lnSpc>
                <a:spcPct val="90000"/>
              </a:lnSpc>
              <a:buFont typeface="Wingdings" pitchFamily="2" charset="2"/>
              <a:buNone/>
            </a:pPr>
            <a:endParaRPr lang="en-US" sz="2200" b="1" dirty="0">
              <a:latin typeface="Courier New" pitchFamily="49" charset="0"/>
            </a:endParaRPr>
          </a:p>
          <a:p>
            <a:pPr>
              <a:lnSpc>
                <a:spcPct val="90000"/>
              </a:lnSpc>
              <a:buFont typeface="Wingdings" pitchFamily="2" charset="2"/>
              <a:buNone/>
            </a:pPr>
            <a:r>
              <a:rPr lang="en-US" sz="2200" b="1" dirty="0" err="1">
                <a:latin typeface="Courier New" pitchFamily="49" charset="0"/>
              </a:rPr>
              <a:t>StringTokenizer</a:t>
            </a:r>
            <a:r>
              <a:rPr lang="en-US" sz="2200" b="1" dirty="0">
                <a:latin typeface="Courier New" pitchFamily="49" charset="0"/>
              </a:rPr>
              <a:t> </a:t>
            </a:r>
            <a:r>
              <a:rPr lang="en-US" sz="2200" b="1" dirty="0" err="1">
                <a:latin typeface="Courier New" pitchFamily="49" charset="0"/>
              </a:rPr>
              <a:t>st</a:t>
            </a:r>
            <a:r>
              <a:rPr lang="en-US" sz="2200" b="1" dirty="0">
                <a:latin typeface="Courier New" pitchFamily="49" charset="0"/>
              </a:rPr>
              <a:t>;</a:t>
            </a:r>
          </a:p>
          <a:p>
            <a:pPr>
              <a:lnSpc>
                <a:spcPct val="90000"/>
              </a:lnSpc>
              <a:buFont typeface="Wingdings" pitchFamily="2" charset="2"/>
              <a:buNone/>
            </a:pPr>
            <a:r>
              <a:rPr lang="en-US" sz="2200" b="1" dirty="0">
                <a:latin typeface="Courier New" pitchFamily="49" charset="0"/>
              </a:rPr>
              <a:t>String </a:t>
            </a:r>
            <a:r>
              <a:rPr lang="en-US" sz="2200" b="1" dirty="0" err="1">
                <a:latin typeface="Courier New" pitchFamily="49" charset="0"/>
              </a:rPr>
              <a:t>delims</a:t>
            </a:r>
            <a:r>
              <a:rPr lang="en-US" sz="2200" b="1" dirty="0">
                <a:latin typeface="Courier New" pitchFamily="49" charset="0"/>
              </a:rPr>
              <a:t> = ",";</a:t>
            </a:r>
          </a:p>
          <a:p>
            <a:pPr>
              <a:lnSpc>
                <a:spcPct val="90000"/>
              </a:lnSpc>
              <a:buFont typeface="Wingdings" pitchFamily="2" charset="2"/>
              <a:buNone/>
            </a:pPr>
            <a:r>
              <a:rPr lang="en-US" sz="2200" b="1" dirty="0" err="1">
                <a:latin typeface="Courier New" pitchFamily="49" charset="0"/>
              </a:rPr>
              <a:t>st</a:t>
            </a:r>
            <a:r>
              <a:rPr lang="en-US" sz="2200" b="1" dirty="0">
                <a:latin typeface="Courier New" pitchFamily="49" charset="0"/>
              </a:rPr>
              <a:t> = new </a:t>
            </a:r>
            <a:r>
              <a:rPr lang="en-US" sz="2200" b="1" dirty="0" err="1">
                <a:latin typeface="Courier New" pitchFamily="49" charset="0"/>
              </a:rPr>
              <a:t>StringTokenizer</a:t>
            </a:r>
            <a:r>
              <a:rPr lang="en-US" sz="2200" b="1" dirty="0">
                <a:latin typeface="Courier New" pitchFamily="49" charset="0"/>
              </a:rPr>
              <a:t>( input, </a:t>
            </a:r>
            <a:r>
              <a:rPr lang="en-US" sz="2200" b="1" dirty="0" err="1">
                <a:latin typeface="Courier New" pitchFamily="49" charset="0"/>
              </a:rPr>
              <a:t>delims</a:t>
            </a:r>
            <a:r>
              <a:rPr lang="en-US" sz="2200" b="1" dirty="0">
                <a:latin typeface="Courier New" pitchFamily="49" charset="0"/>
              </a:rPr>
              <a:t> );</a:t>
            </a:r>
          </a:p>
          <a:p>
            <a:pPr>
              <a:lnSpc>
                <a:spcPct val="90000"/>
              </a:lnSpc>
              <a:buFont typeface="Wingdings" pitchFamily="2" charset="2"/>
              <a:buNone/>
            </a:pPr>
            <a:endParaRPr lang="en-US" sz="2200" b="1" dirty="0">
              <a:latin typeface="Courier New" pitchFamily="49" charset="0"/>
            </a:endParaRPr>
          </a:p>
          <a:p>
            <a:pPr>
              <a:lnSpc>
                <a:spcPct val="90000"/>
              </a:lnSpc>
              <a:buFont typeface="Wingdings" pitchFamily="2" charset="2"/>
              <a:buNone/>
            </a:pPr>
            <a:r>
              <a:rPr lang="en-US" sz="2200" b="1" dirty="0">
                <a:latin typeface="Courier New" pitchFamily="49" charset="0"/>
              </a:rPr>
              <a:t>while ( </a:t>
            </a:r>
            <a:r>
              <a:rPr lang="en-US" sz="2200" b="1" dirty="0" err="1">
                <a:latin typeface="Courier New" pitchFamily="49" charset="0"/>
              </a:rPr>
              <a:t>st.hasMoreTokens</a:t>
            </a:r>
            <a:r>
              <a:rPr lang="en-US" sz="2200" b="1" dirty="0">
                <a:latin typeface="Courier New" pitchFamily="49" charset="0"/>
              </a:rPr>
              <a:t>() ) </a:t>
            </a:r>
          </a:p>
          <a:p>
            <a:pPr>
              <a:lnSpc>
                <a:spcPct val="90000"/>
              </a:lnSpc>
              <a:buFont typeface="Wingdings" pitchFamily="2" charset="2"/>
              <a:buNone/>
            </a:pPr>
            <a:r>
              <a:rPr lang="en-US" sz="2200" b="1" dirty="0">
                <a:latin typeface="Courier New" pitchFamily="49" charset="0"/>
              </a:rPr>
              <a:t>{</a:t>
            </a:r>
          </a:p>
          <a:p>
            <a:pPr>
              <a:lnSpc>
                <a:spcPct val="90000"/>
              </a:lnSpc>
              <a:buFont typeface="Wingdings" pitchFamily="2" charset="2"/>
              <a:buNone/>
            </a:pPr>
            <a:r>
              <a:rPr lang="en-US" sz="2200" b="1" dirty="0">
                <a:latin typeface="Courier New" pitchFamily="49" charset="0"/>
              </a:rPr>
              <a:t>  </a:t>
            </a:r>
            <a:r>
              <a:rPr lang="en-US" sz="2200" b="1" dirty="0" err="1">
                <a:latin typeface="Courier New" pitchFamily="49" charset="0"/>
              </a:rPr>
              <a:t>int</a:t>
            </a:r>
            <a:r>
              <a:rPr lang="en-US" sz="2200" b="1" dirty="0">
                <a:latin typeface="Courier New" pitchFamily="49" charset="0"/>
              </a:rPr>
              <a:t> n = </a:t>
            </a:r>
            <a:r>
              <a:rPr lang="en-US" sz="2200" b="1" dirty="0" err="1">
                <a:latin typeface="Courier New" pitchFamily="49" charset="0"/>
              </a:rPr>
              <a:t>Integer.parseInt</a:t>
            </a:r>
            <a:r>
              <a:rPr lang="en-US" sz="2200" b="1" dirty="0">
                <a:latin typeface="Courier New" pitchFamily="49" charset="0"/>
              </a:rPr>
              <a:t>(</a:t>
            </a:r>
            <a:r>
              <a:rPr lang="en-US" sz="2200" b="1" dirty="0" err="1">
                <a:latin typeface="Courier New" pitchFamily="49" charset="0"/>
              </a:rPr>
              <a:t>st.nextToken</a:t>
            </a:r>
            <a:r>
              <a:rPr lang="en-US" sz="2200" b="1" dirty="0">
                <a:latin typeface="Courier New" pitchFamily="49" charset="0"/>
              </a:rPr>
              <a:t>());</a:t>
            </a:r>
          </a:p>
          <a:p>
            <a:pPr>
              <a:lnSpc>
                <a:spcPct val="90000"/>
              </a:lnSpc>
              <a:buFont typeface="Wingdings" pitchFamily="2" charset="2"/>
              <a:buNone/>
            </a:pPr>
            <a:r>
              <a:rPr lang="en-US" sz="2200" b="1" dirty="0">
                <a:latin typeface="Courier New" pitchFamily="49" charset="0"/>
              </a:rPr>
              <a:t>  </a:t>
            </a:r>
            <a:r>
              <a:rPr lang="en-US" sz="2200" b="1" dirty="0" err="1">
                <a:latin typeface="Courier New" pitchFamily="49" charset="0"/>
              </a:rPr>
              <a:t>System.out.println</a:t>
            </a:r>
            <a:r>
              <a:rPr lang="en-US" sz="2200" b="1" dirty="0">
                <a:latin typeface="Courier New" pitchFamily="49" charset="0"/>
              </a:rPr>
              <a:t>(n);</a:t>
            </a:r>
          </a:p>
          <a:p>
            <a:pPr>
              <a:lnSpc>
                <a:spcPct val="90000"/>
              </a:lnSpc>
              <a:buFont typeface="Wingdings" pitchFamily="2" charset="2"/>
              <a:buNone/>
            </a:pPr>
            <a:r>
              <a:rPr lang="en-US" sz="2200" b="1" dirty="0">
                <a:latin typeface="Courier New" pitchFamily="49" charset="0"/>
              </a:rPr>
              <a:t>}</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120</a:t>
            </a:fld>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5650" name="Rectangle 2"/>
          <p:cNvSpPr>
            <a:spLocks noGrp="1" noChangeArrowheads="1"/>
          </p:cNvSpPr>
          <p:nvPr>
            <p:ph idx="1"/>
          </p:nvPr>
        </p:nvSpPr>
        <p:spPr>
          <a:xfrm>
            <a:off x="228600" y="381000"/>
            <a:ext cx="8686800" cy="6248400"/>
          </a:xfrm>
          <a:solidFill>
            <a:schemeClr val="bg1"/>
          </a:solidFill>
        </p:spPr>
        <p:txBody>
          <a:bodyPr>
            <a:normAutofit/>
          </a:bodyPr>
          <a:lstStyle/>
          <a:p>
            <a:pPr>
              <a:lnSpc>
                <a:spcPct val="80000"/>
              </a:lnSpc>
              <a:buFont typeface="Wingdings" pitchFamily="2" charset="2"/>
              <a:buNone/>
            </a:pPr>
            <a:r>
              <a:rPr lang="en-US" sz="1600" b="1" dirty="0">
                <a:latin typeface="Courier New" pitchFamily="49" charset="0"/>
              </a:rPr>
              <a:t>File </a:t>
            </a:r>
            <a:r>
              <a:rPr lang="en-US" sz="1600" b="1" dirty="0" err="1">
                <a:latin typeface="Courier New" pitchFamily="49" charset="0"/>
              </a:rPr>
              <a:t>gradeFile</a:t>
            </a:r>
            <a:r>
              <a:rPr lang="en-US" sz="1600" b="1" dirty="0">
                <a:latin typeface="Courier New" pitchFamily="49" charset="0"/>
              </a:rPr>
              <a:t> = new File(“scores.txt”);</a:t>
            </a:r>
          </a:p>
          <a:p>
            <a:pPr>
              <a:lnSpc>
                <a:spcPct val="80000"/>
              </a:lnSpc>
              <a:buFont typeface="Wingdings" pitchFamily="2" charset="2"/>
              <a:buNone/>
            </a:pPr>
            <a:r>
              <a:rPr lang="en-US" sz="1600" b="1" dirty="0">
                <a:latin typeface="Courier New" pitchFamily="49" charset="0"/>
              </a:rPr>
              <a:t>if(</a:t>
            </a:r>
            <a:r>
              <a:rPr lang="en-US" sz="1600" b="1" dirty="0" err="1">
                <a:latin typeface="Courier New" pitchFamily="49" charset="0"/>
              </a:rPr>
              <a:t>gradeFile.exists</a:t>
            </a:r>
            <a:r>
              <a:rPr lang="en-US" sz="1600" b="1" dirty="0">
                <a:latin typeface="Courier New" pitchFamily="49" charset="0"/>
              </a:rPr>
              <a:t>()){</a:t>
            </a:r>
          </a:p>
          <a:p>
            <a:pPr>
              <a:lnSpc>
                <a:spcPct val="80000"/>
              </a:lnSpc>
              <a:buFont typeface="Wingdings" pitchFamily="2" charset="2"/>
              <a:buNone/>
            </a:pPr>
            <a:r>
              <a:rPr lang="en-US" sz="1600" b="1" dirty="0">
                <a:latin typeface="Courier New" pitchFamily="49" charset="0"/>
              </a:rPr>
              <a:t>	Scanner </a:t>
            </a:r>
            <a:r>
              <a:rPr lang="en-US" sz="1600" b="1" dirty="0" err="1">
                <a:latin typeface="Courier New" pitchFamily="49" charset="0"/>
              </a:rPr>
              <a:t>inFile</a:t>
            </a:r>
            <a:r>
              <a:rPr lang="en-US" sz="1600" b="1" dirty="0">
                <a:latin typeface="Courier New" pitchFamily="49" charset="0"/>
              </a:rPr>
              <a:t> = new Scanner(</a:t>
            </a:r>
            <a:r>
              <a:rPr lang="en-US" sz="1600" b="1" dirty="0" err="1">
                <a:latin typeface="Courier New" pitchFamily="49" charset="0"/>
              </a:rPr>
              <a:t>gradeFile</a:t>
            </a:r>
            <a:r>
              <a:rPr lang="en-US" sz="1600" b="1" dirty="0">
                <a:latin typeface="Courier New" pitchFamily="49" charset="0"/>
              </a:rPr>
              <a:t>);</a:t>
            </a:r>
          </a:p>
          <a:p>
            <a:pPr>
              <a:lnSpc>
                <a:spcPct val="80000"/>
              </a:lnSpc>
              <a:buFont typeface="Wingdings" pitchFamily="2" charset="2"/>
              <a:buNone/>
            </a:pPr>
            <a:r>
              <a:rPr lang="en-US" sz="1600" b="1" dirty="0">
                <a:latin typeface="Courier New" pitchFamily="49" charset="0"/>
              </a:rPr>
              <a:t>	</a:t>
            </a:r>
          </a:p>
          <a:p>
            <a:pPr>
              <a:lnSpc>
                <a:spcPct val="80000"/>
              </a:lnSpc>
              <a:buFont typeface="Wingdings" pitchFamily="2" charset="2"/>
              <a:buNone/>
            </a:pPr>
            <a:r>
              <a:rPr lang="en-US" sz="1600" b="1" dirty="0">
                <a:latin typeface="Courier New" pitchFamily="49" charset="0"/>
              </a:rPr>
              <a:t>	String line = </a:t>
            </a:r>
            <a:r>
              <a:rPr lang="en-US" sz="1600" b="1" dirty="0" err="1">
                <a:latin typeface="Courier New" pitchFamily="49" charset="0"/>
              </a:rPr>
              <a:t>inFile.nextLine</a:t>
            </a:r>
            <a:r>
              <a:rPr lang="en-US" sz="1600" b="1" dirty="0">
                <a:latin typeface="Courier New" pitchFamily="49" charset="0"/>
              </a:rPr>
              <a:t>();</a:t>
            </a:r>
          </a:p>
          <a:p>
            <a:pPr>
              <a:lnSpc>
                <a:spcPct val="80000"/>
              </a:lnSpc>
              <a:buFont typeface="Wingdings" pitchFamily="2" charset="2"/>
              <a:buNone/>
            </a:pPr>
            <a:r>
              <a:rPr lang="en-US" sz="1600" b="1" dirty="0">
                <a:latin typeface="Courier New" pitchFamily="49" charset="0"/>
              </a:rPr>
              <a:t>	</a:t>
            </a:r>
          </a:p>
          <a:p>
            <a:pPr>
              <a:lnSpc>
                <a:spcPct val="80000"/>
              </a:lnSpc>
              <a:buFont typeface="Wingdings" pitchFamily="2" charset="2"/>
              <a:buNone/>
            </a:pPr>
            <a:r>
              <a:rPr lang="en-US" sz="1600" b="1" dirty="0">
                <a:latin typeface="Courier New" pitchFamily="49" charset="0"/>
              </a:rPr>
              <a:t>	while(line != null){</a:t>
            </a:r>
          </a:p>
          <a:p>
            <a:pPr>
              <a:lnSpc>
                <a:spcPct val="80000"/>
              </a:lnSpc>
              <a:buFont typeface="Wingdings" pitchFamily="2" charset="2"/>
              <a:buNone/>
            </a:pPr>
            <a:r>
              <a:rPr lang="en-US" sz="1600" b="1" dirty="0">
                <a:latin typeface="Courier New" pitchFamily="49" charset="0"/>
              </a:rPr>
              <a:t>		</a:t>
            </a:r>
            <a:r>
              <a:rPr lang="en-US" sz="1600" b="1" dirty="0" err="1">
                <a:latin typeface="Courier New" pitchFamily="49" charset="0"/>
              </a:rPr>
              <a:t>StringTokenizer</a:t>
            </a:r>
            <a:r>
              <a:rPr lang="en-US" sz="1600" b="1" dirty="0">
                <a:latin typeface="Courier New" pitchFamily="49" charset="0"/>
              </a:rPr>
              <a:t> </a:t>
            </a:r>
            <a:r>
              <a:rPr lang="en-US" sz="1600" b="1" dirty="0" err="1">
                <a:latin typeface="Courier New" pitchFamily="49" charset="0"/>
              </a:rPr>
              <a:t>st</a:t>
            </a:r>
            <a:r>
              <a:rPr lang="en-US" sz="1600" b="1" dirty="0">
                <a:latin typeface="Courier New" pitchFamily="49" charset="0"/>
              </a:rPr>
              <a:t> = new 						</a:t>
            </a:r>
            <a:r>
              <a:rPr lang="en-US" sz="1600" b="1" dirty="0" err="1">
                <a:latin typeface="Courier New" pitchFamily="49" charset="0"/>
              </a:rPr>
              <a:t>StringTokenizer</a:t>
            </a:r>
            <a:r>
              <a:rPr lang="en-US" sz="1600" b="1" dirty="0">
                <a:latin typeface="Courier New" pitchFamily="49" charset="0"/>
              </a:rPr>
              <a:t>(line, ":");</a:t>
            </a:r>
          </a:p>
          <a:p>
            <a:pPr>
              <a:lnSpc>
                <a:spcPct val="80000"/>
              </a:lnSpc>
              <a:buFont typeface="Wingdings" pitchFamily="2" charset="2"/>
              <a:buNone/>
            </a:pPr>
            <a:r>
              <a:rPr lang="en-US" sz="1600" b="1" dirty="0">
                <a:latin typeface="Courier New" pitchFamily="49" charset="0"/>
              </a:rPr>
              <a:t>		</a:t>
            </a:r>
            <a:r>
              <a:rPr lang="en-US" sz="1600" b="1" dirty="0" err="1">
                <a:latin typeface="Courier New" pitchFamily="49" charset="0"/>
              </a:rPr>
              <a:t>System.out.print</a:t>
            </a:r>
            <a:r>
              <a:rPr lang="en-US" sz="1600" b="1" dirty="0">
                <a:latin typeface="Courier New" pitchFamily="49" charset="0"/>
              </a:rPr>
              <a:t>(" Name: " + </a:t>
            </a:r>
            <a:r>
              <a:rPr lang="en-US" sz="1600" b="1" dirty="0" err="1">
                <a:latin typeface="Courier New" pitchFamily="49" charset="0"/>
              </a:rPr>
              <a:t>st.nextToken</a:t>
            </a:r>
            <a:r>
              <a:rPr lang="en-US" sz="1600" b="1" dirty="0">
                <a:latin typeface="Courier New" pitchFamily="49" charset="0"/>
              </a:rPr>
              <a:t>());</a:t>
            </a:r>
          </a:p>
          <a:p>
            <a:pPr>
              <a:lnSpc>
                <a:spcPct val="80000"/>
              </a:lnSpc>
              <a:buFont typeface="Wingdings" pitchFamily="2" charset="2"/>
              <a:buNone/>
            </a:pPr>
            <a:r>
              <a:rPr lang="en-US" sz="1600" b="1" dirty="0">
                <a:latin typeface="Courier New" pitchFamily="49" charset="0"/>
              </a:rPr>
              <a:t>		</a:t>
            </a:r>
          </a:p>
          <a:p>
            <a:pPr>
              <a:lnSpc>
                <a:spcPct val="80000"/>
              </a:lnSpc>
              <a:buFont typeface="Wingdings" pitchFamily="2" charset="2"/>
              <a:buNone/>
            </a:pPr>
            <a:r>
              <a:rPr lang="en-US" sz="1600" b="1" dirty="0">
                <a:latin typeface="Courier New" pitchFamily="49" charset="0"/>
              </a:rPr>
              <a:t>		</a:t>
            </a:r>
            <a:r>
              <a:rPr lang="en-US" sz="1600" b="1" dirty="0" err="1">
                <a:latin typeface="Courier New" pitchFamily="49" charset="0"/>
              </a:rPr>
              <a:t>int</a:t>
            </a:r>
            <a:r>
              <a:rPr lang="en-US" sz="1600" b="1" dirty="0">
                <a:latin typeface="Courier New" pitchFamily="49" charset="0"/>
              </a:rPr>
              <a:t> num = 0;</a:t>
            </a:r>
          </a:p>
          <a:p>
            <a:pPr>
              <a:lnSpc>
                <a:spcPct val="80000"/>
              </a:lnSpc>
              <a:buFont typeface="Wingdings" pitchFamily="2" charset="2"/>
              <a:buNone/>
            </a:pPr>
            <a:r>
              <a:rPr lang="en-US" sz="1600" b="1" dirty="0">
                <a:latin typeface="Courier New" pitchFamily="49" charset="0"/>
              </a:rPr>
              <a:t>		double sum = 0;</a:t>
            </a:r>
          </a:p>
          <a:p>
            <a:pPr>
              <a:lnSpc>
                <a:spcPct val="80000"/>
              </a:lnSpc>
              <a:buFont typeface="Wingdings" pitchFamily="2" charset="2"/>
              <a:buNone/>
            </a:pPr>
            <a:endParaRPr lang="en-US" sz="1600" b="1" dirty="0">
              <a:latin typeface="Courier New" pitchFamily="49" charset="0"/>
            </a:endParaRPr>
          </a:p>
          <a:p>
            <a:pPr>
              <a:lnSpc>
                <a:spcPct val="80000"/>
              </a:lnSpc>
              <a:buFont typeface="Wingdings" pitchFamily="2" charset="2"/>
              <a:buNone/>
            </a:pPr>
            <a:r>
              <a:rPr lang="en-US" sz="1600" b="1" dirty="0">
                <a:latin typeface="Courier New" pitchFamily="49" charset="0"/>
              </a:rPr>
              <a:t>		while ( </a:t>
            </a:r>
            <a:r>
              <a:rPr lang="en-US" sz="1600" b="1" dirty="0" err="1">
                <a:latin typeface="Courier New" pitchFamily="49" charset="0"/>
              </a:rPr>
              <a:t>st.hasMoreTokens</a:t>
            </a:r>
            <a:r>
              <a:rPr lang="en-US" sz="1600" b="1" dirty="0">
                <a:latin typeface="Courier New" pitchFamily="49" charset="0"/>
              </a:rPr>
              <a:t>() ) </a:t>
            </a:r>
          </a:p>
          <a:p>
            <a:pPr>
              <a:lnSpc>
                <a:spcPct val="80000"/>
              </a:lnSpc>
              <a:buFont typeface="Wingdings" pitchFamily="2" charset="2"/>
              <a:buNone/>
            </a:pPr>
            <a:r>
              <a:rPr lang="en-US" sz="1600" b="1" dirty="0">
                <a:latin typeface="Courier New" pitchFamily="49" charset="0"/>
              </a:rPr>
              <a:t>		{</a:t>
            </a:r>
          </a:p>
          <a:p>
            <a:pPr>
              <a:lnSpc>
                <a:spcPct val="80000"/>
              </a:lnSpc>
              <a:buFont typeface="Wingdings" pitchFamily="2" charset="2"/>
              <a:buNone/>
            </a:pPr>
            <a:r>
              <a:rPr lang="en-US" sz="1600" b="1" dirty="0">
                <a:latin typeface="Courier New" pitchFamily="49" charset="0"/>
              </a:rPr>
              <a:t>			num++;  			</a:t>
            </a:r>
          </a:p>
          <a:p>
            <a:pPr>
              <a:lnSpc>
                <a:spcPct val="80000"/>
              </a:lnSpc>
              <a:buFont typeface="Wingdings" pitchFamily="2" charset="2"/>
              <a:buNone/>
            </a:pPr>
            <a:r>
              <a:rPr lang="en-US" sz="1600" b="1" dirty="0">
                <a:latin typeface="Courier New" pitchFamily="49" charset="0"/>
              </a:rPr>
              <a:t>			sum += </a:t>
            </a:r>
            <a:r>
              <a:rPr lang="en-US" sz="1600" b="1" dirty="0" err="1">
                <a:latin typeface="Courier New" pitchFamily="49" charset="0"/>
              </a:rPr>
              <a:t>Integer.parseInt</a:t>
            </a:r>
            <a:r>
              <a:rPr lang="en-US" sz="1600" b="1" dirty="0">
                <a:latin typeface="Courier New" pitchFamily="49" charset="0"/>
              </a:rPr>
              <a:t>(</a:t>
            </a:r>
            <a:r>
              <a:rPr lang="en-US" sz="1600" b="1" dirty="0" err="1">
                <a:latin typeface="Courier New" pitchFamily="49" charset="0"/>
              </a:rPr>
              <a:t>st.nextToken</a:t>
            </a:r>
            <a:r>
              <a:rPr lang="en-US" sz="1600" b="1" dirty="0">
                <a:latin typeface="Courier New" pitchFamily="49" charset="0"/>
              </a:rPr>
              <a:t>());</a:t>
            </a:r>
          </a:p>
          <a:p>
            <a:pPr>
              <a:lnSpc>
                <a:spcPct val="80000"/>
              </a:lnSpc>
              <a:buFont typeface="Wingdings" pitchFamily="2" charset="2"/>
              <a:buNone/>
            </a:pPr>
            <a:r>
              <a:rPr lang="en-US" sz="1600" b="1" dirty="0">
                <a:latin typeface="Courier New" pitchFamily="49" charset="0"/>
              </a:rPr>
              <a:t>		}</a:t>
            </a:r>
          </a:p>
          <a:p>
            <a:pPr>
              <a:lnSpc>
                <a:spcPct val="80000"/>
              </a:lnSpc>
              <a:buFont typeface="Wingdings" pitchFamily="2" charset="2"/>
              <a:buNone/>
            </a:pPr>
            <a:r>
              <a:rPr lang="en-US" sz="1600" b="1" dirty="0">
                <a:latin typeface="Courier New" pitchFamily="49" charset="0"/>
              </a:rPr>
              <a:t>		</a:t>
            </a:r>
            <a:r>
              <a:rPr lang="en-US" sz="1600" b="1" dirty="0" err="1">
                <a:latin typeface="Courier New" pitchFamily="49" charset="0"/>
              </a:rPr>
              <a:t>System.our.println</a:t>
            </a:r>
            <a:r>
              <a:rPr lang="en-US" sz="1600" b="1" dirty="0">
                <a:latin typeface="Courier New" pitchFamily="49" charset="0"/>
              </a:rPr>
              <a:t>(" average = "+ sum/num);</a:t>
            </a:r>
          </a:p>
          <a:p>
            <a:pPr>
              <a:lnSpc>
                <a:spcPct val="80000"/>
              </a:lnSpc>
              <a:buFont typeface="Wingdings" pitchFamily="2" charset="2"/>
              <a:buNone/>
            </a:pPr>
            <a:r>
              <a:rPr lang="en-US" sz="1600" b="1" dirty="0">
                <a:latin typeface="Courier New" pitchFamily="49" charset="0"/>
              </a:rPr>
              <a:t>		line = </a:t>
            </a:r>
            <a:r>
              <a:rPr lang="en-US" sz="1600" b="1" dirty="0" err="1">
                <a:latin typeface="Courier New" pitchFamily="49" charset="0"/>
              </a:rPr>
              <a:t>inFile.nextLine</a:t>
            </a:r>
            <a:r>
              <a:rPr lang="en-US" sz="1600" b="1" dirty="0">
                <a:latin typeface="Courier New" pitchFamily="49" charset="0"/>
              </a:rPr>
              <a:t>();</a:t>
            </a:r>
          </a:p>
        </p:txBody>
      </p:sp>
      <p:sp>
        <p:nvSpPr>
          <p:cNvPr id="5" name="Footer Placeholder 4"/>
          <p:cNvSpPr>
            <a:spLocks noGrp="1"/>
          </p:cNvSpPr>
          <p:nvPr>
            <p:ph type="ftr" sz="quarter" idx="11"/>
          </p:nvPr>
        </p:nvSpPr>
        <p:spPr/>
        <p:txBody>
          <a:bodyPr/>
          <a:lstStyle/>
          <a:p>
            <a:r>
              <a:rPr kumimoji="0" lang="en-US" smtClean="0"/>
              <a:t>BIT2203</a:t>
            </a:r>
            <a:endParaRPr kumimoji="0" lang="en-US"/>
          </a:p>
        </p:txBody>
      </p:sp>
      <p:sp>
        <p:nvSpPr>
          <p:cNvPr id="4" name="Slide Number Placeholder 3"/>
          <p:cNvSpPr>
            <a:spLocks noGrp="1"/>
          </p:cNvSpPr>
          <p:nvPr>
            <p:ph type="sldNum" sz="quarter" idx="12"/>
          </p:nvPr>
        </p:nvSpPr>
        <p:spPr/>
        <p:txBody>
          <a:bodyPr>
            <a:normAutofit fontScale="85000" lnSpcReduction="20000"/>
          </a:bodyPr>
          <a:lstStyle/>
          <a:p>
            <a:fld id="{9E533396-A648-4148-A8C6-1C0633F596E7}" type="slidenum">
              <a:rPr lang="en-US" smtClean="0"/>
              <a:pPr/>
              <a:t>121</a:t>
            </a:fld>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idx="1"/>
          </p:nvPr>
        </p:nvSpPr>
        <p:spPr>
          <a:xfrm>
            <a:off x="228600" y="0"/>
            <a:ext cx="8686800" cy="5257800"/>
          </a:xfrm>
          <a:solidFill>
            <a:schemeClr val="bg1"/>
          </a:solidFill>
        </p:spPr>
        <p:txBody>
          <a:bodyPr/>
          <a:lstStyle/>
          <a:p>
            <a:pPr>
              <a:buFont typeface="Wingdings" pitchFamily="2" charset="2"/>
              <a:buNone/>
            </a:pPr>
            <a:r>
              <a:rPr lang="en-US" sz="2200" b="1">
                <a:latin typeface="Courier New" pitchFamily="49" charset="0"/>
              </a:rPr>
              <a:t>	</a:t>
            </a:r>
          </a:p>
          <a:p>
            <a:pPr>
              <a:buFont typeface="Wingdings" pitchFamily="2" charset="2"/>
              <a:buNone/>
            </a:pPr>
            <a:r>
              <a:rPr lang="en-US" sz="2200" b="1">
                <a:latin typeface="Courier New" pitchFamily="49" charset="0"/>
              </a:rPr>
              <a:t>	}</a:t>
            </a:r>
          </a:p>
          <a:p>
            <a:pPr>
              <a:buFont typeface="Wingdings" pitchFamily="2" charset="2"/>
              <a:buNone/>
            </a:pPr>
            <a:endParaRPr lang="en-US" sz="2200" b="1">
              <a:latin typeface="Courier New" pitchFamily="49" charset="0"/>
            </a:endParaRPr>
          </a:p>
          <a:p>
            <a:pPr>
              <a:buFont typeface="Wingdings" pitchFamily="2" charset="2"/>
              <a:buNone/>
            </a:pPr>
            <a:r>
              <a:rPr lang="en-US" sz="2200" b="1">
                <a:latin typeface="Courier New" pitchFamily="49" charset="0"/>
              </a:rPr>
              <a:t>	inFile.close();</a:t>
            </a:r>
          </a:p>
          <a:p>
            <a:pPr>
              <a:buFont typeface="Wingdings" pitchFamily="2" charset="2"/>
              <a:buNone/>
            </a:pPr>
            <a:r>
              <a:rPr lang="en-US" sz="2200" b="1">
                <a:latin typeface="Courier New" pitchFamily="49" charset="0"/>
              </a:rPr>
              <a:t>}</a:t>
            </a:r>
          </a:p>
          <a:p>
            <a:pPr>
              <a:buFont typeface="Wingdings" pitchFamily="2" charset="2"/>
              <a:buNone/>
            </a:pPr>
            <a:endParaRPr lang="en-US" sz="2200" b="1">
              <a:latin typeface="Courier New" pitchFamily="49" charset="0"/>
            </a:endParaRPr>
          </a:p>
          <a:p>
            <a:pPr>
              <a:buFont typeface="Wingdings" pitchFamily="2" charset="2"/>
              <a:buNone/>
            </a:pPr>
            <a:endParaRPr lang="en-US" sz="2200" b="1">
              <a:latin typeface="Courier New" pitchFamily="49" charset="0"/>
            </a:endParaRPr>
          </a:p>
          <a:p>
            <a:pPr>
              <a:buFont typeface="Wingdings" pitchFamily="2" charset="2"/>
              <a:buNone/>
            </a:pPr>
            <a:r>
              <a:rPr lang="en-US"/>
              <a:t>If you call</a:t>
            </a:r>
            <a:r>
              <a:rPr lang="en-US" sz="2600">
                <a:latin typeface="Courier New" pitchFamily="49" charset="0"/>
              </a:rPr>
              <a:t> nextToken() </a:t>
            </a:r>
            <a:r>
              <a:rPr lang="en-US"/>
              <a:t>and there are no more tokens,</a:t>
            </a:r>
            <a:r>
              <a:rPr lang="en-US" sz="2600">
                <a:latin typeface="Courier New" pitchFamily="49" charset="0"/>
              </a:rPr>
              <a:t> NoSuchElementException </a:t>
            </a:r>
            <a:r>
              <a:rPr lang="en-US"/>
              <a:t>is thrown</a:t>
            </a:r>
          </a:p>
        </p:txBody>
      </p:sp>
      <p:sp>
        <p:nvSpPr>
          <p:cNvPr id="5" name="Footer Placeholder 4"/>
          <p:cNvSpPr>
            <a:spLocks noGrp="1"/>
          </p:cNvSpPr>
          <p:nvPr>
            <p:ph type="ftr" sz="quarter" idx="11"/>
          </p:nvPr>
        </p:nvSpPr>
        <p:spPr/>
        <p:txBody>
          <a:bodyPr/>
          <a:lstStyle/>
          <a:p>
            <a:r>
              <a:rPr kumimoji="0" lang="en-US" smtClean="0"/>
              <a:t>BIT2203</a:t>
            </a:r>
            <a:endParaRPr kumimoji="0" lang="en-US"/>
          </a:p>
        </p:txBody>
      </p:sp>
      <p:sp>
        <p:nvSpPr>
          <p:cNvPr id="4" name="Slide Number Placeholder 3"/>
          <p:cNvSpPr>
            <a:spLocks noGrp="1"/>
          </p:cNvSpPr>
          <p:nvPr>
            <p:ph type="sldNum" sz="quarter" idx="12"/>
          </p:nvPr>
        </p:nvSpPr>
        <p:spPr/>
        <p:txBody>
          <a:bodyPr>
            <a:normAutofit fontScale="85000" lnSpcReduction="20000"/>
          </a:bodyPr>
          <a:lstStyle/>
          <a:p>
            <a:fld id="{9E533396-A648-4148-A8C6-1C0633F596E7}" type="slidenum">
              <a:rPr lang="en-US" smtClean="0"/>
              <a:pPr/>
              <a:t>122</a:t>
            </a:fld>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1026"/>
          <p:cNvSpPr>
            <a:spLocks noGrp="1" noRot="1" noChangeArrowheads="1"/>
          </p:cNvSpPr>
          <p:nvPr>
            <p:ph type="title"/>
          </p:nvPr>
        </p:nvSpPr>
        <p:spPr/>
        <p:txBody>
          <a:bodyPr/>
          <a:lstStyle/>
          <a:p>
            <a:r>
              <a:rPr lang="en-US"/>
              <a:t>Tokenizing</a:t>
            </a:r>
          </a:p>
        </p:txBody>
      </p:sp>
      <p:sp>
        <p:nvSpPr>
          <p:cNvPr id="809987" name="Rectangle 1027"/>
          <p:cNvSpPr>
            <a:spLocks noGrp="1" noChangeArrowheads="1"/>
          </p:cNvSpPr>
          <p:nvPr>
            <p:ph idx="1"/>
          </p:nvPr>
        </p:nvSpPr>
        <p:spPr/>
        <p:txBody>
          <a:bodyPr/>
          <a:lstStyle/>
          <a:p>
            <a:r>
              <a:rPr lang="en-US"/>
              <a:t>Scanner tokenizes already…</a:t>
            </a:r>
          </a:p>
          <a:p>
            <a:pPr>
              <a:buFont typeface="Wingdings" pitchFamily="2" charset="2"/>
              <a:buNone/>
            </a:pPr>
            <a:endParaRPr lang="en-US"/>
          </a:p>
          <a:p>
            <a:pPr>
              <a:buFont typeface="Wingdings" pitchFamily="2" charset="2"/>
              <a:buNone/>
            </a:pPr>
            <a:r>
              <a:rPr lang="en-US" sz="2800" b="1">
                <a:latin typeface="Courier New" pitchFamily="49" charset="0"/>
              </a:rPr>
              <a:t>Scanner in = new Scanner(…);</a:t>
            </a:r>
          </a:p>
          <a:p>
            <a:pPr>
              <a:buFont typeface="Wingdings" pitchFamily="2" charset="2"/>
              <a:buNone/>
            </a:pPr>
            <a:r>
              <a:rPr lang="en-US" sz="2800" b="1">
                <a:latin typeface="Courier New" pitchFamily="49" charset="0"/>
              </a:rPr>
              <a:t>while(in.hasNext()) {</a:t>
            </a:r>
          </a:p>
          <a:p>
            <a:pPr>
              <a:buFont typeface="Wingdings" pitchFamily="2" charset="2"/>
              <a:buNone/>
            </a:pPr>
            <a:r>
              <a:rPr lang="en-US" sz="2800" b="1">
                <a:latin typeface="Courier New" pitchFamily="49" charset="0"/>
              </a:rPr>
              <a:t>	String str = in.next();</a:t>
            </a:r>
          </a:p>
          <a:p>
            <a:pPr>
              <a:buFont typeface="Wingdings" pitchFamily="2" charset="2"/>
              <a:buNone/>
            </a:pPr>
            <a:r>
              <a:rPr lang="en-US" sz="2800" b="1">
                <a:latin typeface="Courier New" pitchFamily="49" charset="0"/>
              </a:rPr>
              <a:t>	…</a:t>
            </a:r>
          </a:p>
          <a:p>
            <a:pPr>
              <a:buFont typeface="Wingdings" pitchFamily="2" charset="2"/>
              <a:buNone/>
            </a:pPr>
            <a:r>
              <a:rPr lang="en-US" sz="2800" b="1">
                <a:latin typeface="Courier New" pitchFamily="49" charset="0"/>
              </a:rPr>
              <a:t>}</a:t>
            </a:r>
            <a:endParaRPr lang="en-US"/>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123</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Errors and Error Handling</a:t>
            </a:r>
          </a:p>
        </p:txBody>
      </p:sp>
      <p:sp>
        <p:nvSpPr>
          <p:cNvPr id="120835" name="Rectangle 3"/>
          <p:cNvSpPr>
            <a:spLocks noGrp="1" noChangeArrowheads="1"/>
          </p:cNvSpPr>
          <p:nvPr>
            <p:ph idx="1"/>
          </p:nvPr>
        </p:nvSpPr>
        <p:spPr/>
        <p:txBody>
          <a:bodyPr/>
          <a:lstStyle/>
          <a:p>
            <a:r>
              <a:rPr lang="en-US"/>
              <a:t>Traditional Error Handling</a:t>
            </a:r>
          </a:p>
          <a:p>
            <a:pPr lvl="1"/>
            <a:r>
              <a:rPr lang="en-US"/>
              <a:t>Where used: traditional programming languages (i.e. C) use this method for almost all library functions (i.e. fopen() returns a valid file or else null)</a:t>
            </a:r>
          </a:p>
        </p:txBody>
      </p:sp>
      <p:sp>
        <p:nvSpPr>
          <p:cNvPr id="5" name="Footer Placeholder 4"/>
          <p:cNvSpPr>
            <a:spLocks noGrp="1"/>
          </p:cNvSpPr>
          <p:nvPr>
            <p:ph type="ftr" sz="quarter" idx="11"/>
          </p:nvPr>
        </p:nvSpPr>
        <p:spPr/>
        <p:txBody>
          <a:bodyPr/>
          <a:lstStyle/>
          <a:p>
            <a:r>
              <a:rPr lang="en-US" smtClean="0"/>
              <a:t>BIT2203</a:t>
            </a:r>
            <a:endParaRPr lang="en-US"/>
          </a:p>
        </p:txBody>
      </p:sp>
      <p:sp>
        <p:nvSpPr>
          <p:cNvPr id="6" name="Slide Number Placeholder 5"/>
          <p:cNvSpPr>
            <a:spLocks noGrp="1"/>
          </p:cNvSpPr>
          <p:nvPr>
            <p:ph type="sldNum" sz="quarter" idx="12"/>
          </p:nvPr>
        </p:nvSpPr>
        <p:spPr/>
        <p:txBody>
          <a:bodyPr>
            <a:normAutofit/>
          </a:bodyPr>
          <a:lstStyle/>
          <a:p>
            <a:fld id="{9E533396-A648-4148-A8C6-1C0633F596E7}"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Errors and Error Handling</a:t>
            </a:r>
          </a:p>
        </p:txBody>
      </p:sp>
      <p:sp>
        <p:nvSpPr>
          <p:cNvPr id="118787" name="Rectangle 3"/>
          <p:cNvSpPr>
            <a:spLocks noGrp="1" noChangeArrowheads="1"/>
          </p:cNvSpPr>
          <p:nvPr>
            <p:ph idx="1"/>
          </p:nvPr>
        </p:nvSpPr>
        <p:spPr/>
        <p:txBody>
          <a:bodyPr/>
          <a:lstStyle/>
          <a:p>
            <a:r>
              <a:rPr lang="en-US" sz="2800"/>
              <a:t>Traditional Error Handling</a:t>
            </a:r>
          </a:p>
          <a:p>
            <a:pPr lvl="1"/>
            <a:r>
              <a:rPr lang="en-US" sz="2400"/>
              <a:t>2. Create a global error handling routine, and use some form of “jump” instruction to call this routine when an error occurs.</a:t>
            </a:r>
          </a:p>
          <a:p>
            <a:pPr lvl="1"/>
            <a:r>
              <a:rPr lang="en-US" sz="2400"/>
              <a:t>Downside: “jump” instruction (GoTo) are considered “bad programming practice” and are discouraged. Once you jump to the error routine, you cannot return to the point of origin and so must (probably) exit the program.</a:t>
            </a:r>
          </a:p>
        </p:txBody>
      </p:sp>
      <p:sp>
        <p:nvSpPr>
          <p:cNvPr id="5" name="Footer Placeholder 4"/>
          <p:cNvSpPr>
            <a:spLocks noGrp="1"/>
          </p:cNvSpPr>
          <p:nvPr>
            <p:ph type="ftr" sz="quarter" idx="11"/>
          </p:nvPr>
        </p:nvSpPr>
        <p:spPr/>
        <p:txBody>
          <a:bodyPr/>
          <a:lstStyle/>
          <a:p>
            <a:r>
              <a:rPr lang="en-US" smtClean="0"/>
              <a:t>BIT2203</a:t>
            </a:r>
            <a:endParaRPr lang="en-US"/>
          </a:p>
        </p:txBody>
      </p:sp>
      <p:sp>
        <p:nvSpPr>
          <p:cNvPr id="6" name="Slide Number Placeholder 5"/>
          <p:cNvSpPr>
            <a:spLocks noGrp="1"/>
          </p:cNvSpPr>
          <p:nvPr>
            <p:ph type="sldNum" sz="quarter" idx="12"/>
          </p:nvPr>
        </p:nvSpPr>
        <p:spPr/>
        <p:txBody>
          <a:bodyPr>
            <a:normAutofit/>
          </a:bodyPr>
          <a:lstStyle/>
          <a:p>
            <a:fld id="{9E533396-A648-4148-A8C6-1C0633F596E7}"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Errors and Error Handling</a:t>
            </a:r>
          </a:p>
        </p:txBody>
      </p:sp>
      <p:sp>
        <p:nvSpPr>
          <p:cNvPr id="121859" name="Rectangle 3"/>
          <p:cNvSpPr>
            <a:spLocks noGrp="1" noChangeArrowheads="1"/>
          </p:cNvSpPr>
          <p:nvPr>
            <p:ph idx="1"/>
          </p:nvPr>
        </p:nvSpPr>
        <p:spPr/>
        <p:txBody>
          <a:bodyPr/>
          <a:lstStyle/>
          <a:p>
            <a:r>
              <a:rPr lang="en-US"/>
              <a:t>Traditional Error Handling</a:t>
            </a:r>
          </a:p>
          <a:p>
            <a:pPr lvl="1"/>
            <a:r>
              <a:rPr lang="en-US"/>
              <a:t>Where used: many older programming texts (C, FORTRAN) recommended this method to programmers. Those who use this method will frequently adapt it to new languages (C++, Java).</a:t>
            </a:r>
          </a:p>
        </p:txBody>
      </p:sp>
      <p:sp>
        <p:nvSpPr>
          <p:cNvPr id="5" name="Footer Placeholder 4"/>
          <p:cNvSpPr>
            <a:spLocks noGrp="1"/>
          </p:cNvSpPr>
          <p:nvPr>
            <p:ph type="ftr" sz="quarter" idx="11"/>
          </p:nvPr>
        </p:nvSpPr>
        <p:spPr/>
        <p:txBody>
          <a:bodyPr/>
          <a:lstStyle/>
          <a:p>
            <a:r>
              <a:rPr lang="en-US" smtClean="0"/>
              <a:t>BIT2203</a:t>
            </a:r>
            <a:endParaRPr lang="en-US"/>
          </a:p>
        </p:txBody>
      </p:sp>
      <p:sp>
        <p:nvSpPr>
          <p:cNvPr id="6" name="Slide Number Placeholder 5"/>
          <p:cNvSpPr>
            <a:spLocks noGrp="1"/>
          </p:cNvSpPr>
          <p:nvPr>
            <p:ph type="sldNum" sz="quarter" idx="12"/>
          </p:nvPr>
        </p:nvSpPr>
        <p:spPr/>
        <p:txBody>
          <a:bodyPr>
            <a:normAutofit/>
          </a:bodyPr>
          <a:lstStyle/>
          <a:p>
            <a:fld id="{9E533396-A648-4148-A8C6-1C0633F596E7}"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Errors and Error Handling</a:t>
            </a:r>
          </a:p>
        </p:txBody>
      </p:sp>
      <p:sp>
        <p:nvSpPr>
          <p:cNvPr id="122883" name="Rectangle 3"/>
          <p:cNvSpPr>
            <a:spLocks noGrp="1" noChangeArrowheads="1"/>
          </p:cNvSpPr>
          <p:nvPr>
            <p:ph idx="1"/>
          </p:nvPr>
        </p:nvSpPr>
        <p:spPr/>
        <p:txBody>
          <a:bodyPr/>
          <a:lstStyle/>
          <a:p>
            <a:r>
              <a:rPr lang="en-US" sz="2800"/>
              <a:t>Exceptions – a better error handling</a:t>
            </a:r>
          </a:p>
          <a:p>
            <a:pPr lvl="1"/>
            <a:r>
              <a:rPr lang="en-US" sz="2400"/>
              <a:t>Exceptions are a mechanism that provides the best of both worlds.</a:t>
            </a:r>
          </a:p>
          <a:p>
            <a:pPr lvl="1"/>
            <a:r>
              <a:rPr lang="en-US" sz="2400"/>
              <a:t>Exceptions act similar to method return flags in that any method may raise and exception should it encounter an error.</a:t>
            </a:r>
          </a:p>
          <a:p>
            <a:pPr lvl="1"/>
            <a:r>
              <a:rPr lang="en-US" sz="2400"/>
              <a:t>Exceptions act like global error methods in that the exception mechanism is built into Java; exceptions are handled at many levels in a program, locally and/or globally.</a:t>
            </a:r>
          </a:p>
        </p:txBody>
      </p:sp>
      <p:sp>
        <p:nvSpPr>
          <p:cNvPr id="5" name="Footer Placeholder 4"/>
          <p:cNvSpPr>
            <a:spLocks noGrp="1"/>
          </p:cNvSpPr>
          <p:nvPr>
            <p:ph type="ftr" sz="quarter" idx="11"/>
          </p:nvPr>
        </p:nvSpPr>
        <p:spPr/>
        <p:txBody>
          <a:bodyPr/>
          <a:lstStyle/>
          <a:p>
            <a:r>
              <a:rPr lang="en-US" smtClean="0"/>
              <a:t>BIT2203</a:t>
            </a:r>
            <a:endParaRPr lang="en-US"/>
          </a:p>
        </p:txBody>
      </p:sp>
      <p:sp>
        <p:nvSpPr>
          <p:cNvPr id="6" name="Slide Number Placeholder 5"/>
          <p:cNvSpPr>
            <a:spLocks noGrp="1"/>
          </p:cNvSpPr>
          <p:nvPr>
            <p:ph type="sldNum" sz="quarter" idx="12"/>
          </p:nvPr>
        </p:nvSpPr>
        <p:spPr/>
        <p:txBody>
          <a:bodyPr>
            <a:normAutofit/>
          </a:bodyPr>
          <a:lstStyle/>
          <a:p>
            <a:fld id="{9E533396-A648-4148-A8C6-1C0633F596E7}"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Exceptions</a:t>
            </a:r>
          </a:p>
        </p:txBody>
      </p:sp>
      <p:sp>
        <p:nvSpPr>
          <p:cNvPr id="102403" name="Rectangle 3"/>
          <p:cNvSpPr>
            <a:spLocks noGrp="1" noChangeArrowheads="1"/>
          </p:cNvSpPr>
          <p:nvPr>
            <p:ph idx="1"/>
          </p:nvPr>
        </p:nvSpPr>
        <p:spPr/>
        <p:txBody>
          <a:bodyPr/>
          <a:lstStyle/>
          <a:p>
            <a:pPr>
              <a:lnSpc>
                <a:spcPct val="90000"/>
              </a:lnSpc>
            </a:pPr>
            <a:r>
              <a:rPr lang="en-US"/>
              <a:t>What are they?</a:t>
            </a:r>
          </a:p>
          <a:p>
            <a:pPr lvl="1">
              <a:lnSpc>
                <a:spcPct val="90000"/>
              </a:lnSpc>
            </a:pPr>
            <a:r>
              <a:rPr lang="en-US"/>
              <a:t>An exception is a representation of an error condition or a situation that is not the expected result of a method.</a:t>
            </a:r>
          </a:p>
          <a:p>
            <a:pPr lvl="1">
              <a:lnSpc>
                <a:spcPct val="90000"/>
              </a:lnSpc>
            </a:pPr>
            <a:r>
              <a:rPr lang="en-US"/>
              <a:t>Exceptions are built into the Java language and are available to all program code.</a:t>
            </a:r>
          </a:p>
          <a:p>
            <a:pPr lvl="1">
              <a:lnSpc>
                <a:spcPct val="90000"/>
              </a:lnSpc>
            </a:pPr>
            <a:r>
              <a:rPr lang="en-US"/>
              <a:t>Exceptions isolate the code that deals with the error condition from regular program logic.</a:t>
            </a:r>
          </a:p>
        </p:txBody>
      </p:sp>
      <p:sp>
        <p:nvSpPr>
          <p:cNvPr id="5" name="Footer Placeholder 4"/>
          <p:cNvSpPr>
            <a:spLocks noGrp="1"/>
          </p:cNvSpPr>
          <p:nvPr>
            <p:ph type="ftr" sz="quarter" idx="11"/>
          </p:nvPr>
        </p:nvSpPr>
        <p:spPr/>
        <p:txBody>
          <a:bodyPr/>
          <a:lstStyle/>
          <a:p>
            <a:r>
              <a:rPr lang="en-US" smtClean="0"/>
              <a:t>BIT2203</a:t>
            </a:r>
            <a:endParaRPr lang="en-US"/>
          </a:p>
        </p:txBody>
      </p:sp>
      <p:sp>
        <p:nvSpPr>
          <p:cNvPr id="6" name="Slide Number Placeholder 5"/>
          <p:cNvSpPr>
            <a:spLocks noGrp="1"/>
          </p:cNvSpPr>
          <p:nvPr>
            <p:ph type="sldNum" sz="quarter" idx="12"/>
          </p:nvPr>
        </p:nvSpPr>
        <p:spPr/>
        <p:txBody>
          <a:bodyPr>
            <a:normAutofit/>
          </a:bodyPr>
          <a:lstStyle/>
          <a:p>
            <a:fld id="{9E533396-A648-4148-A8C6-1C0633F596E7}"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Exceptions</a:t>
            </a:r>
          </a:p>
        </p:txBody>
      </p:sp>
      <p:sp>
        <p:nvSpPr>
          <p:cNvPr id="125955" name="Rectangle 3"/>
          <p:cNvSpPr>
            <a:spLocks noGrp="1" noChangeArrowheads="1"/>
          </p:cNvSpPr>
          <p:nvPr>
            <p:ph idx="1"/>
          </p:nvPr>
        </p:nvSpPr>
        <p:spPr/>
        <p:txBody>
          <a:bodyPr/>
          <a:lstStyle/>
          <a:p>
            <a:r>
              <a:rPr lang="en-US" sz="2800"/>
              <a:t>How are they used?</a:t>
            </a:r>
          </a:p>
          <a:p>
            <a:pPr lvl="1"/>
            <a:r>
              <a:rPr lang="en-US" sz="2400"/>
              <a:t>Exceptions fall into two categories:</a:t>
            </a:r>
          </a:p>
          <a:p>
            <a:pPr lvl="2"/>
            <a:r>
              <a:rPr lang="en-US" sz="2000"/>
              <a:t>Checked Exceptions</a:t>
            </a:r>
          </a:p>
          <a:p>
            <a:pPr lvl="2"/>
            <a:r>
              <a:rPr lang="en-US" sz="2000"/>
              <a:t>Unchecked Exceptions</a:t>
            </a:r>
          </a:p>
          <a:p>
            <a:pPr lvl="1"/>
            <a:r>
              <a:rPr lang="en-US" sz="2400"/>
              <a:t>Checked exceptions are inherited from the core Java class Exception. They represent exceptions that are frequently considered “non fatal” to program execution</a:t>
            </a:r>
          </a:p>
          <a:p>
            <a:pPr lvl="1"/>
            <a:r>
              <a:rPr lang="en-US" sz="2400"/>
              <a:t>Checked exceptions must be handled in your code, or passed to parent classes for handling.</a:t>
            </a:r>
          </a:p>
        </p:txBody>
      </p:sp>
      <p:sp>
        <p:nvSpPr>
          <p:cNvPr id="5" name="Footer Placeholder 4"/>
          <p:cNvSpPr>
            <a:spLocks noGrp="1"/>
          </p:cNvSpPr>
          <p:nvPr>
            <p:ph type="ftr" sz="quarter" idx="11"/>
          </p:nvPr>
        </p:nvSpPr>
        <p:spPr/>
        <p:txBody>
          <a:bodyPr/>
          <a:lstStyle/>
          <a:p>
            <a:r>
              <a:rPr lang="en-US" smtClean="0"/>
              <a:t>BIT2203</a:t>
            </a:r>
            <a:endParaRPr lang="en-US"/>
          </a:p>
        </p:txBody>
      </p:sp>
      <p:sp>
        <p:nvSpPr>
          <p:cNvPr id="6" name="Slide Number Placeholder 5"/>
          <p:cNvSpPr>
            <a:spLocks noGrp="1"/>
          </p:cNvSpPr>
          <p:nvPr>
            <p:ph type="sldNum" sz="quarter" idx="12"/>
          </p:nvPr>
        </p:nvSpPr>
        <p:spPr/>
        <p:txBody>
          <a:bodyPr>
            <a:normAutofit/>
          </a:bodyPr>
          <a:lstStyle/>
          <a:p>
            <a:fld id="{9E533396-A648-4148-A8C6-1C0633F596E7}"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Exceptions</a:t>
            </a:r>
          </a:p>
        </p:txBody>
      </p:sp>
      <p:sp>
        <p:nvSpPr>
          <p:cNvPr id="128003" name="Rectangle 3"/>
          <p:cNvSpPr>
            <a:spLocks noGrp="1" noChangeArrowheads="1"/>
          </p:cNvSpPr>
          <p:nvPr>
            <p:ph idx="1"/>
          </p:nvPr>
        </p:nvSpPr>
        <p:spPr/>
        <p:txBody>
          <a:bodyPr/>
          <a:lstStyle/>
          <a:p>
            <a:r>
              <a:rPr lang="en-US"/>
              <a:t>How are they used?</a:t>
            </a:r>
          </a:p>
          <a:p>
            <a:pPr lvl="1"/>
            <a:r>
              <a:rPr lang="en-US"/>
              <a:t>Unchecked exceptions represent error conditions that are considered “fatal” to program execution.</a:t>
            </a:r>
          </a:p>
          <a:p>
            <a:pPr lvl="1"/>
            <a:r>
              <a:rPr lang="en-US"/>
              <a:t>You do not have to do anything with an unchecked exception.  Your program will terminate with an appropriate error message.</a:t>
            </a:r>
          </a:p>
        </p:txBody>
      </p:sp>
      <p:sp>
        <p:nvSpPr>
          <p:cNvPr id="5" name="Footer Placeholder 4"/>
          <p:cNvSpPr>
            <a:spLocks noGrp="1"/>
          </p:cNvSpPr>
          <p:nvPr>
            <p:ph type="ftr" sz="quarter" idx="11"/>
          </p:nvPr>
        </p:nvSpPr>
        <p:spPr/>
        <p:txBody>
          <a:bodyPr/>
          <a:lstStyle/>
          <a:p>
            <a:r>
              <a:rPr lang="en-US" smtClean="0"/>
              <a:t>BIT2203</a:t>
            </a:r>
            <a:endParaRPr lang="en-US"/>
          </a:p>
        </p:txBody>
      </p:sp>
      <p:sp>
        <p:nvSpPr>
          <p:cNvPr id="6" name="Slide Number Placeholder 5"/>
          <p:cNvSpPr>
            <a:spLocks noGrp="1"/>
          </p:cNvSpPr>
          <p:nvPr>
            <p:ph type="sldNum" sz="quarter" idx="12"/>
          </p:nvPr>
        </p:nvSpPr>
        <p:spPr/>
        <p:txBody>
          <a:bodyPr>
            <a:normAutofit/>
          </a:bodyPr>
          <a:lstStyle/>
          <a:p>
            <a:fld id="{9E533396-A648-4148-A8C6-1C0633F596E7}"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normAutofit/>
          </a:bodyPr>
          <a:lstStyle/>
          <a:p>
            <a:r>
              <a:rPr lang="en-US" sz="4000" dirty="0" smtClean="0"/>
              <a:t>Coverage</a:t>
            </a:r>
            <a:endParaRPr lang="en-US" sz="4000" dirty="0"/>
          </a:p>
        </p:txBody>
      </p:sp>
      <p:sp>
        <p:nvSpPr>
          <p:cNvPr id="521219" name="Rectangle 3"/>
          <p:cNvSpPr>
            <a:spLocks noGrp="1" noChangeArrowheads="1"/>
          </p:cNvSpPr>
          <p:nvPr>
            <p:ph idx="1"/>
          </p:nvPr>
        </p:nvSpPr>
        <p:spPr/>
        <p:txBody>
          <a:bodyPr/>
          <a:lstStyle/>
          <a:p>
            <a:r>
              <a:rPr lang="en-US" dirty="0" smtClean="0"/>
              <a:t>Exceptions</a:t>
            </a:r>
          </a:p>
          <a:p>
            <a:endParaRPr lang="en-US" dirty="0" smtClean="0"/>
          </a:p>
          <a:p>
            <a:r>
              <a:rPr lang="en-US" dirty="0" smtClean="0"/>
              <a:t>Collections</a:t>
            </a:r>
            <a:endParaRPr lang="en-US" dirty="0"/>
          </a:p>
          <a:p>
            <a:endParaRPr lang="en-US" dirty="0"/>
          </a:p>
          <a:p>
            <a:r>
              <a:rPr lang="en-US" dirty="0" smtClean="0"/>
              <a:t>Files, Streams </a:t>
            </a:r>
            <a:r>
              <a:rPr lang="en-US" dirty="0"/>
              <a:t>and Serialization </a:t>
            </a:r>
          </a:p>
          <a:p>
            <a:endParaRPr lang="en-US" dirty="0"/>
          </a:p>
        </p:txBody>
      </p:sp>
      <p:sp>
        <p:nvSpPr>
          <p:cNvPr id="5" name="Footer Placeholder 4"/>
          <p:cNvSpPr>
            <a:spLocks noGrp="1"/>
          </p:cNvSpPr>
          <p:nvPr>
            <p:ph type="ftr" sz="quarter" idx="11"/>
          </p:nvPr>
        </p:nvSpPr>
        <p:spPr/>
        <p:txBody>
          <a:bodyPr/>
          <a:lstStyle/>
          <a:p>
            <a:r>
              <a:rPr lang="en-US" smtClean="0"/>
              <a:t>BIT2203</a:t>
            </a:r>
            <a:endParaRPr lang="en-US"/>
          </a:p>
        </p:txBody>
      </p:sp>
      <p:sp>
        <p:nvSpPr>
          <p:cNvPr id="6" name="Slide Number Placeholder 5"/>
          <p:cNvSpPr>
            <a:spLocks noGrp="1"/>
          </p:cNvSpPr>
          <p:nvPr>
            <p:ph type="sldNum" sz="quarter" idx="12"/>
          </p:nvPr>
        </p:nvSpPr>
        <p:spPr/>
        <p:txBody>
          <a:bodyPr>
            <a:normAutofit/>
          </a:bodyPr>
          <a:lstStyle/>
          <a:p>
            <a:fld id="{9E533396-A648-4148-A8C6-1C0633F596E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Exceptions</a:t>
            </a:r>
          </a:p>
        </p:txBody>
      </p:sp>
      <p:sp>
        <p:nvSpPr>
          <p:cNvPr id="130051" name="Rectangle 3"/>
          <p:cNvSpPr>
            <a:spLocks noGrp="1" noChangeArrowheads="1"/>
          </p:cNvSpPr>
          <p:nvPr>
            <p:ph idx="1"/>
          </p:nvPr>
        </p:nvSpPr>
        <p:spPr/>
        <p:txBody>
          <a:bodyPr/>
          <a:lstStyle/>
          <a:p>
            <a:r>
              <a:rPr lang="en-US"/>
              <a:t>Examples:</a:t>
            </a:r>
          </a:p>
          <a:p>
            <a:pPr lvl="1"/>
            <a:r>
              <a:rPr lang="en-US"/>
              <a:t>Checked exceptions include errors such as “array index out of bounds”, “file not found” and “number format conversion”.</a:t>
            </a:r>
          </a:p>
          <a:p>
            <a:pPr lvl="1"/>
            <a:r>
              <a:rPr lang="en-US"/>
              <a:t>Unchecked exceptions include errors such as “null pointer”.</a:t>
            </a:r>
          </a:p>
        </p:txBody>
      </p:sp>
      <p:sp>
        <p:nvSpPr>
          <p:cNvPr id="5" name="Footer Placeholder 4"/>
          <p:cNvSpPr>
            <a:spLocks noGrp="1"/>
          </p:cNvSpPr>
          <p:nvPr>
            <p:ph type="ftr" sz="quarter" idx="11"/>
          </p:nvPr>
        </p:nvSpPr>
        <p:spPr/>
        <p:txBody>
          <a:bodyPr/>
          <a:lstStyle/>
          <a:p>
            <a:r>
              <a:rPr lang="en-US" smtClean="0"/>
              <a:t>BIT2203</a:t>
            </a:r>
            <a:endParaRPr lang="en-US"/>
          </a:p>
        </p:txBody>
      </p:sp>
      <p:sp>
        <p:nvSpPr>
          <p:cNvPr id="6" name="Slide Number Placeholder 5"/>
          <p:cNvSpPr>
            <a:spLocks noGrp="1"/>
          </p:cNvSpPr>
          <p:nvPr>
            <p:ph type="sldNum" sz="quarter" idx="12"/>
          </p:nvPr>
        </p:nvSpPr>
        <p:spPr/>
        <p:txBody>
          <a:bodyPr>
            <a:normAutofit/>
          </a:bodyPr>
          <a:lstStyle/>
          <a:p>
            <a:fld id="{9E533396-A648-4148-A8C6-1C0633F596E7}"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Exceptions</a:t>
            </a:r>
          </a:p>
        </p:txBody>
      </p:sp>
      <p:sp>
        <p:nvSpPr>
          <p:cNvPr id="133123" name="Rectangle 3"/>
          <p:cNvSpPr>
            <a:spLocks noGrp="1" noChangeArrowheads="1"/>
          </p:cNvSpPr>
          <p:nvPr>
            <p:ph idx="1"/>
          </p:nvPr>
        </p:nvSpPr>
        <p:spPr/>
        <p:txBody>
          <a:bodyPr/>
          <a:lstStyle/>
          <a:p>
            <a:pPr>
              <a:lnSpc>
                <a:spcPct val="90000"/>
              </a:lnSpc>
            </a:pPr>
            <a:r>
              <a:rPr lang="en-US"/>
              <a:t>How do you handle exceptions?</a:t>
            </a:r>
          </a:p>
          <a:p>
            <a:pPr lvl="1">
              <a:lnSpc>
                <a:spcPct val="90000"/>
              </a:lnSpc>
            </a:pPr>
            <a:r>
              <a:rPr lang="en-US"/>
              <a:t>Exception handling is accomplished through the “try – catch” mechanism, or by a “throws” clause in the method declaration.</a:t>
            </a:r>
          </a:p>
          <a:p>
            <a:pPr lvl="1">
              <a:lnSpc>
                <a:spcPct val="90000"/>
              </a:lnSpc>
            </a:pPr>
            <a:r>
              <a:rPr lang="en-US"/>
              <a:t>For any code that throws a checked exception, you can decide to handle the exception yourself, or pass the exception “up the chain” (to a parent class).</a:t>
            </a:r>
          </a:p>
        </p:txBody>
      </p:sp>
      <p:sp>
        <p:nvSpPr>
          <p:cNvPr id="5" name="Footer Placeholder 4"/>
          <p:cNvSpPr>
            <a:spLocks noGrp="1"/>
          </p:cNvSpPr>
          <p:nvPr>
            <p:ph type="ftr" sz="quarter" idx="11"/>
          </p:nvPr>
        </p:nvSpPr>
        <p:spPr/>
        <p:txBody>
          <a:bodyPr/>
          <a:lstStyle/>
          <a:p>
            <a:r>
              <a:rPr lang="en-US" smtClean="0"/>
              <a:t>BIT2203</a:t>
            </a:r>
            <a:endParaRPr lang="en-US"/>
          </a:p>
        </p:txBody>
      </p:sp>
      <p:sp>
        <p:nvSpPr>
          <p:cNvPr id="6" name="Slide Number Placeholder 5"/>
          <p:cNvSpPr>
            <a:spLocks noGrp="1"/>
          </p:cNvSpPr>
          <p:nvPr>
            <p:ph type="sldNum" sz="quarter" idx="12"/>
          </p:nvPr>
        </p:nvSpPr>
        <p:spPr/>
        <p:txBody>
          <a:bodyPr>
            <a:normAutofit/>
          </a:bodyPr>
          <a:lstStyle/>
          <a:p>
            <a:fld id="{9E533396-A648-4148-A8C6-1C0633F596E7}"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Exceptions</a:t>
            </a:r>
          </a:p>
        </p:txBody>
      </p:sp>
      <p:sp>
        <p:nvSpPr>
          <p:cNvPr id="144387" name="Rectangle 3"/>
          <p:cNvSpPr>
            <a:spLocks noGrp="1" noChangeArrowheads="1"/>
          </p:cNvSpPr>
          <p:nvPr>
            <p:ph idx="1"/>
          </p:nvPr>
        </p:nvSpPr>
        <p:spPr/>
        <p:txBody>
          <a:bodyPr/>
          <a:lstStyle/>
          <a:p>
            <a:r>
              <a:rPr lang="en-US" sz="2800"/>
              <a:t>How do you handle exceptions?</a:t>
            </a:r>
          </a:p>
          <a:p>
            <a:pPr lvl="1"/>
            <a:r>
              <a:rPr lang="en-US" sz="2400"/>
              <a:t>To handle the exception, you write a “try-catch” block.  To pass the exception “up the chain”, you declare a throws clause in your method or class declaration.</a:t>
            </a:r>
          </a:p>
          <a:p>
            <a:pPr lvl="1"/>
            <a:r>
              <a:rPr lang="en-US" sz="2400"/>
              <a:t>If the method contains code that may cause a checked exception, you MUST handle the exception OR pass the exception to the parent class (remember, every class has Object as the ultimate parent)</a:t>
            </a:r>
          </a:p>
        </p:txBody>
      </p:sp>
      <p:sp>
        <p:nvSpPr>
          <p:cNvPr id="5" name="Footer Placeholder 4"/>
          <p:cNvSpPr>
            <a:spLocks noGrp="1"/>
          </p:cNvSpPr>
          <p:nvPr>
            <p:ph type="ftr" sz="quarter" idx="11"/>
          </p:nvPr>
        </p:nvSpPr>
        <p:spPr/>
        <p:txBody>
          <a:bodyPr/>
          <a:lstStyle/>
          <a:p>
            <a:r>
              <a:rPr lang="en-US" smtClean="0"/>
              <a:t>BIT2203</a:t>
            </a:r>
            <a:endParaRPr lang="en-US"/>
          </a:p>
        </p:txBody>
      </p:sp>
      <p:sp>
        <p:nvSpPr>
          <p:cNvPr id="6" name="Slide Number Placeholder 5"/>
          <p:cNvSpPr>
            <a:spLocks noGrp="1"/>
          </p:cNvSpPr>
          <p:nvPr>
            <p:ph type="sldNum" sz="quarter" idx="12"/>
          </p:nvPr>
        </p:nvSpPr>
        <p:spPr/>
        <p:txBody>
          <a:bodyPr>
            <a:normAutofit/>
          </a:bodyPr>
          <a:lstStyle/>
          <a:p>
            <a:fld id="{9E533396-A648-4148-A8C6-1C0633F596E7}"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0"/>
          <p:cNvSpPr>
            <a:spLocks noGrp="1" noChangeArrowheads="1"/>
          </p:cNvSpPr>
          <p:nvPr>
            <p:ph type="title"/>
          </p:nvPr>
        </p:nvSpPr>
        <p:spPr/>
        <p:txBody>
          <a:bodyPr/>
          <a:lstStyle/>
          <a:p>
            <a:pPr eaLnBrk="1" hangingPunct="1"/>
            <a:r>
              <a:rPr lang="en-US" smtClean="0"/>
              <a:t>Exception Handling in Java</a:t>
            </a:r>
          </a:p>
        </p:txBody>
      </p:sp>
      <p:sp>
        <p:nvSpPr>
          <p:cNvPr id="6147" name="Rectangle 31"/>
          <p:cNvSpPr>
            <a:spLocks noGrp="1" noChangeArrowheads="1"/>
          </p:cNvSpPr>
          <p:nvPr>
            <p:ph idx="1"/>
          </p:nvPr>
        </p:nvSpPr>
        <p:spPr>
          <a:xfrm>
            <a:off x="609600" y="1447800"/>
            <a:ext cx="7918450" cy="2530475"/>
          </a:xfrm>
        </p:spPr>
        <p:txBody>
          <a:bodyPr>
            <a:normAutofit fontScale="77500" lnSpcReduction="20000"/>
          </a:bodyPr>
          <a:lstStyle/>
          <a:p>
            <a:pPr eaLnBrk="1" hangingPunct="1"/>
            <a:r>
              <a:rPr lang="en-US" smtClean="0">
                <a:latin typeface="Arial" charset="0"/>
              </a:rPr>
              <a:t>When using Java libraries that rely on external resources, the compiler will require you to “handle or declare” the exceptions that might occur. </a:t>
            </a:r>
          </a:p>
          <a:p>
            <a:pPr lvl="1" eaLnBrk="1" hangingPunct="1"/>
            <a:r>
              <a:rPr lang="en-US" smtClean="0"/>
              <a:t>Handling an exception means you must add in a code block to handle the error.</a:t>
            </a:r>
          </a:p>
          <a:p>
            <a:pPr lvl="1" eaLnBrk="1" hangingPunct="1"/>
            <a:r>
              <a:rPr lang="en-US" smtClean="0"/>
              <a:t>Declaring an exception means you declare that a method may fail to execute successfully.</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23</a:t>
            </a:fld>
            <a:endParaRPr lang="en-US"/>
          </a:p>
        </p:txBody>
      </p:sp>
    </p:spTree>
    <p:extLst>
      <p:ext uri="{BB962C8B-B14F-4D97-AF65-F5344CB8AC3E}">
        <p14:creationId xmlns:p14="http://schemas.microsoft.com/office/powerpoint/2010/main" val="3971662759"/>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050"/>
          <p:cNvSpPr>
            <a:spLocks noChangeArrowheads="1"/>
          </p:cNvSpPr>
          <p:nvPr/>
        </p:nvSpPr>
        <p:spPr bwMode="auto">
          <a:xfrm>
            <a:off x="609600" y="2133600"/>
            <a:ext cx="7924800" cy="2667000"/>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7171" name="Rectangle 30"/>
          <p:cNvSpPr>
            <a:spLocks noGrp="1" noChangeArrowheads="1"/>
          </p:cNvSpPr>
          <p:nvPr>
            <p:ph type="title"/>
          </p:nvPr>
        </p:nvSpPr>
        <p:spPr/>
        <p:txBody>
          <a:bodyPr/>
          <a:lstStyle/>
          <a:p>
            <a:pPr eaLnBrk="1" hangingPunct="1"/>
            <a:r>
              <a:rPr lang="en-US" smtClean="0"/>
              <a:t>The </a:t>
            </a:r>
            <a:r>
              <a:rPr lang="en-US" smtClean="0">
                <a:latin typeface="Courier New" pitchFamily="49" charset="0"/>
                <a:cs typeface="Courier New" pitchFamily="49" charset="0"/>
              </a:rPr>
              <a:t>try-catch</a:t>
            </a:r>
            <a:r>
              <a:rPr lang="en-US" smtClean="0"/>
              <a:t> Statement</a:t>
            </a:r>
          </a:p>
        </p:txBody>
      </p:sp>
      <p:sp>
        <p:nvSpPr>
          <p:cNvPr id="7172" name="Rectangle 31"/>
          <p:cNvSpPr>
            <a:spLocks noGrp="1" noChangeArrowheads="1"/>
          </p:cNvSpPr>
          <p:nvPr>
            <p:ph idx="1"/>
          </p:nvPr>
        </p:nvSpPr>
        <p:spPr/>
        <p:txBody>
          <a:bodyPr/>
          <a:lstStyle/>
          <a:p>
            <a:pPr eaLnBrk="1" hangingPunct="1"/>
            <a:r>
              <a:rPr lang="en-US" dirty="0" smtClean="0">
                <a:latin typeface="Arial" charset="0"/>
              </a:rPr>
              <a:t>The </a:t>
            </a:r>
            <a:r>
              <a:rPr lang="en-US" dirty="0" smtClean="0">
                <a:latin typeface="Courier New" pitchFamily="49" charset="0"/>
                <a:cs typeface="Courier New" pitchFamily="49" charset="0"/>
              </a:rPr>
              <a:t>try-catch</a:t>
            </a:r>
            <a:r>
              <a:rPr lang="en-US" dirty="0" smtClean="0">
                <a:latin typeface="Arial" charset="0"/>
              </a:rPr>
              <a:t> statement is used to handle exceptions.</a:t>
            </a:r>
          </a:p>
          <a:p>
            <a:pPr eaLnBrk="1" hangingPunct="1"/>
            <a:endParaRPr lang="en-US" sz="1800" dirty="0" smtClean="0">
              <a:latin typeface="Courier New" pitchFamily="49" charset="0"/>
              <a:cs typeface="Courier New" pitchFamily="49" charset="0"/>
            </a:endParaRPr>
          </a:p>
          <a:p>
            <a:pPr eaLnBrk="1" hangingPunct="1"/>
            <a:r>
              <a:rPr lang="en-US" sz="1800" dirty="0" smtClean="0">
                <a:latin typeface="Courier New" pitchFamily="49" charset="0"/>
                <a:cs typeface="Courier New" pitchFamily="49" charset="0"/>
              </a:rPr>
              <a:t>try {</a:t>
            </a:r>
          </a:p>
          <a:p>
            <a:pPr eaLnBrk="1" hangingPunct="1"/>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("About to open a file");</a:t>
            </a:r>
          </a:p>
          <a:p>
            <a:pPr eaLnBrk="1" hangingPunct="1"/>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InputStream</a:t>
            </a:r>
            <a:r>
              <a:rPr lang="en-US" sz="1800" dirty="0" smtClean="0">
                <a:latin typeface="Courier New" pitchFamily="49" charset="0"/>
                <a:cs typeface="Courier New" pitchFamily="49" charset="0"/>
              </a:rPr>
              <a:t> in =</a:t>
            </a:r>
          </a:p>
          <a:p>
            <a:pPr eaLnBrk="1" hangingPunct="1"/>
            <a:r>
              <a:rPr lang="en-US" sz="1800" dirty="0" smtClean="0">
                <a:latin typeface="Courier New" pitchFamily="49" charset="0"/>
                <a:cs typeface="Courier New" pitchFamily="49" charset="0"/>
              </a:rPr>
              <a:t>        new </a:t>
            </a:r>
            <a:r>
              <a:rPr lang="en-US" sz="1800" dirty="0" err="1" smtClean="0">
                <a:latin typeface="Courier New" pitchFamily="49" charset="0"/>
                <a:cs typeface="Courier New" pitchFamily="49" charset="0"/>
              </a:rPr>
              <a:t>FileInputStream</a:t>
            </a:r>
            <a:r>
              <a:rPr lang="en-US" sz="1800" dirty="0" smtClean="0">
                <a:latin typeface="Courier New" pitchFamily="49" charset="0"/>
                <a:cs typeface="Courier New" pitchFamily="49" charset="0"/>
              </a:rPr>
              <a:t>("missingfile.txt");</a:t>
            </a:r>
          </a:p>
          <a:p>
            <a:pPr eaLnBrk="1" hangingPunct="1"/>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("File open");</a:t>
            </a:r>
          </a:p>
          <a:p>
            <a:pPr eaLnBrk="1" hangingPunct="1"/>
            <a:r>
              <a:rPr lang="en-US" sz="1800" dirty="0" smtClean="0">
                <a:latin typeface="Courier New" pitchFamily="49" charset="0"/>
                <a:cs typeface="Courier New" pitchFamily="49" charset="0"/>
              </a:rPr>
              <a:t>} catch (Exception e) {</a:t>
            </a:r>
          </a:p>
          <a:p>
            <a:pPr eaLnBrk="1" hangingPunct="1"/>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("Something went wrong!");</a:t>
            </a:r>
          </a:p>
          <a:p>
            <a:pPr eaLnBrk="1" hangingPunct="1"/>
            <a:r>
              <a:rPr lang="en-US" sz="1800" dirty="0" smtClean="0">
                <a:latin typeface="Courier New" pitchFamily="49" charset="0"/>
                <a:cs typeface="Courier New" pitchFamily="49" charset="0"/>
              </a:rPr>
              <a:t>} </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24</a:t>
            </a:fld>
            <a:endParaRPr lang="en-US"/>
          </a:p>
        </p:txBody>
      </p:sp>
      <p:sp>
        <p:nvSpPr>
          <p:cNvPr id="7173" name="AutoShape 39"/>
          <p:cNvSpPr>
            <a:spLocks noChangeArrowheads="1"/>
          </p:cNvSpPr>
          <p:nvPr/>
        </p:nvSpPr>
        <p:spPr bwMode="auto">
          <a:xfrm>
            <a:off x="6172200" y="3429000"/>
            <a:ext cx="2133600" cy="738188"/>
          </a:xfrm>
          <a:prstGeom prst="wedgeRectCallout">
            <a:avLst>
              <a:gd name="adj1" fmla="val -75505"/>
              <a:gd name="adj2" fmla="val -24514"/>
            </a:avLst>
          </a:prstGeom>
          <a:solidFill>
            <a:srgbClr val="FFFFCC"/>
          </a:solidFill>
          <a:ln w="9525">
            <a:solidFill>
              <a:srgbClr val="808080"/>
            </a:solidFill>
            <a:miter lim="800000"/>
            <a:headEnd/>
            <a:tailEnd/>
          </a:ln>
        </p:spPr>
        <p:txBody>
          <a:bodyPr lIns="91432" tIns="45716" rIns="91432" bIns="45716" anchor="ctr">
            <a:spAutoFit/>
          </a:bodyPr>
          <a:lstStyle/>
          <a:p>
            <a:pPr eaLnBrk="0" hangingPunct="0">
              <a:spcBef>
                <a:spcPct val="0"/>
              </a:spcBef>
              <a:buClrTx/>
              <a:buFontTx/>
              <a:buNone/>
            </a:pPr>
            <a:r>
              <a:rPr lang="en-US" sz="1400" dirty="0"/>
              <a:t>This line is skipped if the previous line failed to open the file.</a:t>
            </a:r>
          </a:p>
        </p:txBody>
      </p:sp>
      <p:sp>
        <p:nvSpPr>
          <p:cNvPr id="7174" name="AutoShape 39"/>
          <p:cNvSpPr>
            <a:spLocks noChangeArrowheads="1"/>
          </p:cNvSpPr>
          <p:nvPr/>
        </p:nvSpPr>
        <p:spPr bwMode="auto">
          <a:xfrm>
            <a:off x="2209800" y="5815012"/>
            <a:ext cx="2057400" cy="738188"/>
          </a:xfrm>
          <a:prstGeom prst="wedgeRectCallout">
            <a:avLst>
              <a:gd name="adj1" fmla="val -23981"/>
              <a:gd name="adj2" fmla="val -130782"/>
            </a:avLst>
          </a:prstGeom>
          <a:solidFill>
            <a:srgbClr val="FFFFCC"/>
          </a:solidFill>
          <a:ln w="9525">
            <a:solidFill>
              <a:srgbClr val="808080"/>
            </a:solidFill>
            <a:miter lim="800000"/>
            <a:headEnd/>
            <a:tailEnd/>
          </a:ln>
        </p:spPr>
        <p:txBody>
          <a:bodyPr lIns="91432" tIns="45716" rIns="91432" bIns="45716" anchor="ctr">
            <a:spAutoFit/>
          </a:bodyPr>
          <a:lstStyle/>
          <a:p>
            <a:pPr eaLnBrk="0" hangingPunct="0">
              <a:spcBef>
                <a:spcPct val="0"/>
              </a:spcBef>
              <a:buClrTx/>
              <a:buFontTx/>
              <a:buNone/>
            </a:pPr>
            <a:r>
              <a:rPr lang="en-US" sz="1400" dirty="0"/>
              <a:t>This line runs only if something went wrong in the </a:t>
            </a:r>
            <a:r>
              <a:rPr lang="en-US" sz="1400" dirty="0">
                <a:latin typeface="Courier New" pitchFamily="49" charset="0"/>
                <a:cs typeface="Courier New" pitchFamily="49" charset="0"/>
              </a:rPr>
              <a:t>try</a:t>
            </a:r>
            <a:r>
              <a:rPr lang="en-US" sz="1400" dirty="0"/>
              <a:t> block.</a:t>
            </a:r>
          </a:p>
        </p:txBody>
      </p:sp>
    </p:spTree>
    <p:extLst>
      <p:ext uri="{BB962C8B-B14F-4D97-AF65-F5344CB8AC3E}">
        <p14:creationId xmlns:p14="http://schemas.microsoft.com/office/powerpoint/2010/main" val="1999568204"/>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50"/>
          <p:cNvSpPr>
            <a:spLocks noChangeArrowheads="1"/>
          </p:cNvSpPr>
          <p:nvPr/>
        </p:nvSpPr>
        <p:spPr bwMode="auto">
          <a:xfrm>
            <a:off x="609600" y="3048000"/>
            <a:ext cx="7924800" cy="2133600"/>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8195" name="Rectangle 30"/>
          <p:cNvSpPr>
            <a:spLocks noGrp="1" noChangeArrowheads="1"/>
          </p:cNvSpPr>
          <p:nvPr>
            <p:ph type="title"/>
          </p:nvPr>
        </p:nvSpPr>
        <p:spPr/>
        <p:txBody>
          <a:bodyPr/>
          <a:lstStyle/>
          <a:p>
            <a:pPr eaLnBrk="1" hangingPunct="1"/>
            <a:r>
              <a:rPr lang="en-US" smtClean="0"/>
              <a:t>Exception Objects</a:t>
            </a:r>
          </a:p>
        </p:txBody>
      </p:sp>
      <p:sp>
        <p:nvSpPr>
          <p:cNvPr id="8196" name="Rectangle 31"/>
          <p:cNvSpPr>
            <a:spLocks noGrp="1" noChangeArrowheads="1"/>
          </p:cNvSpPr>
          <p:nvPr>
            <p:ph idx="1"/>
          </p:nvPr>
        </p:nvSpPr>
        <p:spPr>
          <a:xfrm>
            <a:off x="609600" y="1447800"/>
            <a:ext cx="7918450" cy="3706813"/>
          </a:xfrm>
        </p:spPr>
        <p:txBody>
          <a:bodyPr>
            <a:normAutofit fontScale="85000" lnSpcReduction="20000"/>
          </a:bodyPr>
          <a:lstStyle/>
          <a:p>
            <a:pPr eaLnBrk="1" hangingPunct="1"/>
            <a:r>
              <a:rPr lang="en-US" smtClean="0">
                <a:latin typeface="Arial" charset="0"/>
              </a:rPr>
              <a:t>A </a:t>
            </a:r>
            <a:r>
              <a:rPr lang="en-US" smtClean="0">
                <a:latin typeface="Courier New" pitchFamily="49" charset="0"/>
                <a:cs typeface="Courier New" pitchFamily="49" charset="0"/>
              </a:rPr>
              <a:t>catch</a:t>
            </a:r>
            <a:r>
              <a:rPr lang="en-US" smtClean="0">
                <a:latin typeface="Arial" charset="0"/>
              </a:rPr>
              <a:t> clause is passed a reference to a </a:t>
            </a:r>
            <a:r>
              <a:rPr lang="en-US" smtClean="0">
                <a:latin typeface="Courier New" pitchFamily="49" charset="0"/>
                <a:cs typeface="Courier New" pitchFamily="49" charset="0"/>
              </a:rPr>
              <a:t>java.lang.Exception</a:t>
            </a:r>
            <a:r>
              <a:rPr lang="en-US" smtClean="0">
                <a:latin typeface="Arial" charset="0"/>
              </a:rPr>
              <a:t> object. The </a:t>
            </a:r>
            <a:r>
              <a:rPr lang="en-US" smtClean="0">
                <a:latin typeface="Courier New" pitchFamily="49" charset="0"/>
                <a:cs typeface="Courier New" pitchFamily="49" charset="0"/>
              </a:rPr>
              <a:t>java.lang.Throwable</a:t>
            </a:r>
            <a:r>
              <a:rPr lang="en-US" smtClean="0">
                <a:latin typeface="Arial" charset="0"/>
              </a:rPr>
              <a:t> class is the parent class for </a:t>
            </a:r>
            <a:r>
              <a:rPr lang="en-US" smtClean="0">
                <a:latin typeface="Courier New" pitchFamily="49" charset="0"/>
                <a:cs typeface="Courier New" pitchFamily="49" charset="0"/>
              </a:rPr>
              <a:t>Exception</a:t>
            </a:r>
            <a:r>
              <a:rPr lang="en-US" smtClean="0">
                <a:latin typeface="Arial" charset="0"/>
              </a:rPr>
              <a:t> and it outlines several methods that you may use.</a:t>
            </a:r>
          </a:p>
          <a:p>
            <a:pPr eaLnBrk="1" hangingPunct="1"/>
            <a:endParaRPr lang="en-US" sz="1800" smtClean="0">
              <a:latin typeface="Courier New" pitchFamily="49" charset="0"/>
              <a:cs typeface="Courier New" pitchFamily="49" charset="0"/>
            </a:endParaRPr>
          </a:p>
          <a:p>
            <a:pPr eaLnBrk="1" hangingPunct="1"/>
            <a:r>
              <a:rPr lang="en-US" sz="1800" smtClean="0">
                <a:latin typeface="Courier New" pitchFamily="49" charset="0"/>
                <a:cs typeface="Courier New" pitchFamily="49" charset="0"/>
              </a:rPr>
              <a:t>try{</a:t>
            </a:r>
          </a:p>
          <a:p>
            <a:pPr eaLnBrk="1" hangingPunct="1"/>
            <a:r>
              <a:rPr lang="en-US" sz="1800" smtClean="0">
                <a:latin typeface="Courier New" pitchFamily="49" charset="0"/>
                <a:cs typeface="Courier New" pitchFamily="49" charset="0"/>
              </a:rPr>
              <a:t>    //...</a:t>
            </a:r>
          </a:p>
          <a:p>
            <a:pPr eaLnBrk="1" hangingPunct="1"/>
            <a:r>
              <a:rPr lang="en-US" sz="1800" smtClean="0">
                <a:latin typeface="Courier New" pitchFamily="49" charset="0"/>
                <a:cs typeface="Courier New" pitchFamily="49" charset="0"/>
              </a:rPr>
              <a:t>} catch (Exception e) {</a:t>
            </a:r>
          </a:p>
          <a:p>
            <a:pPr eaLnBrk="1" hangingPunct="1"/>
            <a:r>
              <a:rPr lang="en-US" sz="1800" smtClean="0">
                <a:latin typeface="Courier New" pitchFamily="49" charset="0"/>
                <a:cs typeface="Courier New" pitchFamily="49" charset="0"/>
              </a:rPr>
              <a:t>    System.out.println(e.getMessage());</a:t>
            </a:r>
          </a:p>
          <a:p>
            <a:pPr eaLnBrk="1" hangingPunct="1"/>
            <a:r>
              <a:rPr lang="en-US" sz="1800" smtClean="0">
                <a:latin typeface="Courier New" pitchFamily="49" charset="0"/>
                <a:cs typeface="Courier New" pitchFamily="49" charset="0"/>
              </a:rPr>
              <a:t>    e.printStackTrace();</a:t>
            </a:r>
          </a:p>
          <a:p>
            <a:pPr eaLnBrk="1" hangingPunct="1"/>
            <a:r>
              <a:rPr lang="en-US" sz="1800" smtClean="0">
                <a:latin typeface="Courier New" pitchFamily="49" charset="0"/>
                <a:cs typeface="Courier New" pitchFamily="49" charset="0"/>
              </a:rPr>
              <a:t>}</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25</a:t>
            </a:fld>
            <a:endParaRPr lang="en-US"/>
          </a:p>
        </p:txBody>
      </p:sp>
    </p:spTree>
    <p:extLst>
      <p:ext uri="{BB962C8B-B14F-4D97-AF65-F5344CB8AC3E}">
        <p14:creationId xmlns:p14="http://schemas.microsoft.com/office/powerpoint/2010/main" val="2789489102"/>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Grp="1" noChangeArrowheads="1"/>
          </p:cNvSpPr>
          <p:nvPr>
            <p:ph type="title"/>
          </p:nvPr>
        </p:nvSpPr>
        <p:spPr/>
        <p:txBody>
          <a:bodyPr/>
          <a:lstStyle/>
          <a:p>
            <a:pPr eaLnBrk="1" hangingPunct="1"/>
            <a:r>
              <a:rPr lang="en-US" smtClean="0"/>
              <a:t>Exception Categories</a:t>
            </a:r>
          </a:p>
        </p:txBody>
      </p:sp>
      <p:sp>
        <p:nvSpPr>
          <p:cNvPr id="9219" name="Rectangle 31"/>
          <p:cNvSpPr>
            <a:spLocks noGrp="1" noChangeArrowheads="1"/>
          </p:cNvSpPr>
          <p:nvPr>
            <p:ph idx="1"/>
          </p:nvPr>
        </p:nvSpPr>
        <p:spPr/>
        <p:txBody>
          <a:bodyPr>
            <a:normAutofit/>
          </a:bodyPr>
          <a:lstStyle/>
          <a:p>
            <a:pPr eaLnBrk="1" hangingPunct="1"/>
            <a:r>
              <a:rPr lang="en-US" sz="2000" dirty="0" smtClean="0">
                <a:latin typeface="Arial" charset="0"/>
              </a:rPr>
              <a:t>The </a:t>
            </a:r>
            <a:r>
              <a:rPr lang="en-US" sz="2000" dirty="0" err="1" smtClean="0">
                <a:latin typeface="Courier New" pitchFamily="49" charset="0"/>
                <a:cs typeface="Courier New" pitchFamily="49" charset="0"/>
              </a:rPr>
              <a:t>java.lang.Throwable</a:t>
            </a:r>
            <a:r>
              <a:rPr lang="en-US" sz="2000" dirty="0" smtClean="0">
                <a:latin typeface="Arial" charset="0"/>
              </a:rPr>
              <a:t> class forms the basis of the hierarchy of exception classes. There are two main categories of exceptions:</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26</a:t>
            </a:fld>
            <a:endParaRPr lang="en-US"/>
          </a:p>
        </p:txBody>
      </p:sp>
      <p:sp>
        <p:nvSpPr>
          <p:cNvPr id="5" name="Rectangle 31"/>
          <p:cNvSpPr txBox="1">
            <a:spLocks noChangeArrowheads="1"/>
          </p:cNvSpPr>
          <p:nvPr/>
        </p:nvSpPr>
        <p:spPr bwMode="gray">
          <a:xfrm>
            <a:off x="538843" y="3895725"/>
            <a:ext cx="3429000" cy="1933575"/>
          </a:xfrm>
          <a:prstGeom prst="rect">
            <a:avLst/>
          </a:prstGeom>
          <a:noFill/>
          <a:ln w="9525">
            <a:noFill/>
            <a:miter lim="800000"/>
            <a:headEnd/>
            <a:tailEnd/>
          </a:ln>
        </p:spPr>
        <p:txBody>
          <a:bodyPr lIns="12700" tIns="12700" rIns="12700" bIns="12700">
            <a:spAutoFit/>
          </a:bodyPr>
          <a:lstStyle/>
          <a:p>
            <a:pPr marL="574675" lvl="1" indent="-460375" algn="l" defTabSz="228600">
              <a:buFont typeface="Arial" pitchFamily="34" charset="0"/>
              <a:buChar char="•"/>
              <a:defRPr/>
            </a:pPr>
            <a:r>
              <a:rPr lang="en-US" sz="2000" kern="0" dirty="0"/>
              <a:t>Checked exceptions, which must be “handled or declared”</a:t>
            </a:r>
          </a:p>
          <a:p>
            <a:pPr marL="574675" lvl="1" indent="-460375" algn="l" defTabSz="228600">
              <a:buFont typeface="Arial" pitchFamily="34" charset="0"/>
              <a:buChar char="•"/>
              <a:defRPr/>
            </a:pPr>
            <a:r>
              <a:rPr lang="en-US" sz="2000" kern="0" dirty="0"/>
              <a:t>Unchecked exceptions, which are not typically “handled or declared”</a:t>
            </a:r>
          </a:p>
        </p:txBody>
      </p:sp>
      <p:grpSp>
        <p:nvGrpSpPr>
          <p:cNvPr id="9221" name="Group 34"/>
          <p:cNvGrpSpPr>
            <a:grpSpLocks/>
          </p:cNvGrpSpPr>
          <p:nvPr/>
        </p:nvGrpSpPr>
        <p:grpSpPr bwMode="auto">
          <a:xfrm>
            <a:off x="4038600" y="2362200"/>
            <a:ext cx="4953000" cy="3276600"/>
            <a:chOff x="4038600" y="2362200"/>
            <a:chExt cx="4953000" cy="3276600"/>
          </a:xfrm>
        </p:grpSpPr>
        <p:sp>
          <p:nvSpPr>
            <p:cNvPr id="6" name="Rectangle 5"/>
            <p:cNvSpPr/>
            <p:nvPr/>
          </p:nvSpPr>
          <p:spPr bwMode="auto">
            <a:xfrm>
              <a:off x="4953000" y="2362200"/>
              <a:ext cx="1371600" cy="381000"/>
            </a:xfrm>
            <a:prstGeom prst="rect">
              <a:avLst/>
            </a:prstGeom>
            <a:solidFill>
              <a:schemeClr val="accent2">
                <a:lumMod val="20000"/>
                <a:lumOff val="80000"/>
              </a:schemeClr>
            </a:solidFill>
            <a:ln w="28575" cap="flat" cmpd="sng" algn="ctr">
              <a:solidFill>
                <a:schemeClr val="tx1"/>
              </a:solidFill>
              <a:prstDash val="solid"/>
              <a:round/>
              <a:headEnd type="none" w="sm" len="sm"/>
              <a:tailEnd type="none" w="sm" len="sm"/>
            </a:ln>
            <a:effectLst/>
          </p:spPr>
          <p:txBody>
            <a:bodyPr lIns="0" rIns="0" anchor="ctr"/>
            <a:lstStyle/>
            <a:p>
              <a:pPr defTabSz="228600">
                <a:buFont typeface="Arial" pitchFamily="34" charset="0"/>
                <a:buNone/>
                <a:defRPr/>
              </a:pPr>
              <a:r>
                <a:rPr lang="en-US" sz="1200" b="1" dirty="0">
                  <a:latin typeface="Arial" pitchFamily="34" charset="0"/>
                </a:rPr>
                <a:t>Throwable</a:t>
              </a:r>
            </a:p>
          </p:txBody>
        </p:sp>
        <p:sp>
          <p:nvSpPr>
            <p:cNvPr id="9223" name="Rectangle 6"/>
            <p:cNvSpPr>
              <a:spLocks noChangeArrowheads="1"/>
            </p:cNvSpPr>
            <p:nvPr/>
          </p:nvSpPr>
          <p:spPr bwMode="auto">
            <a:xfrm>
              <a:off x="4152900" y="3429000"/>
              <a:ext cx="1371600" cy="381000"/>
            </a:xfrm>
            <a:prstGeom prst="rect">
              <a:avLst/>
            </a:prstGeom>
            <a:solidFill>
              <a:srgbClr val="CCECFF"/>
            </a:solidFill>
            <a:ln w="28575" algn="ctr">
              <a:solidFill>
                <a:schemeClr val="tx1"/>
              </a:solidFill>
              <a:round/>
              <a:headEnd type="none" w="sm" len="sm"/>
              <a:tailEnd type="none" w="sm" len="sm"/>
            </a:ln>
          </p:spPr>
          <p:txBody>
            <a:bodyPr lIns="0" rIns="0" anchor="ctr"/>
            <a:lstStyle/>
            <a:p>
              <a:pPr defTabSz="228600"/>
              <a:r>
                <a:rPr lang="en-US" sz="1200" b="1" dirty="0"/>
                <a:t>Error</a:t>
              </a:r>
            </a:p>
          </p:txBody>
        </p:sp>
        <p:sp>
          <p:nvSpPr>
            <p:cNvPr id="8" name="Rectangle 7"/>
            <p:cNvSpPr/>
            <p:nvPr/>
          </p:nvSpPr>
          <p:spPr bwMode="auto">
            <a:xfrm>
              <a:off x="5791200" y="3429000"/>
              <a:ext cx="1371600" cy="381000"/>
            </a:xfrm>
            <a:prstGeom prst="rect">
              <a:avLst/>
            </a:prstGeom>
            <a:solidFill>
              <a:schemeClr val="bg1">
                <a:lumMod val="85000"/>
              </a:schemeClr>
            </a:solidFill>
            <a:ln w="28575" cap="flat" cmpd="sng" algn="ctr">
              <a:solidFill>
                <a:schemeClr val="tx1"/>
              </a:solidFill>
              <a:prstDash val="solid"/>
              <a:round/>
              <a:headEnd type="none" w="sm" len="sm"/>
              <a:tailEnd type="none" w="sm" len="sm"/>
            </a:ln>
            <a:effectLst/>
          </p:spPr>
          <p:txBody>
            <a:bodyPr lIns="0" rIns="0" anchor="ctr"/>
            <a:lstStyle/>
            <a:p>
              <a:pPr defTabSz="228600">
                <a:buFont typeface="Arial" pitchFamily="34" charset="0"/>
                <a:buNone/>
                <a:defRPr/>
              </a:pPr>
              <a:r>
                <a:rPr lang="en-US" sz="1200" b="1" dirty="0">
                  <a:latin typeface="Arial" pitchFamily="34" charset="0"/>
                </a:rPr>
                <a:t>Exception</a:t>
              </a:r>
            </a:p>
          </p:txBody>
        </p:sp>
        <p:sp>
          <p:nvSpPr>
            <p:cNvPr id="9225" name="Rectangle 8"/>
            <p:cNvSpPr>
              <a:spLocks noChangeArrowheads="1"/>
            </p:cNvSpPr>
            <p:nvPr/>
          </p:nvSpPr>
          <p:spPr bwMode="auto">
            <a:xfrm>
              <a:off x="4076700" y="4343400"/>
              <a:ext cx="1524000" cy="381000"/>
            </a:xfrm>
            <a:prstGeom prst="rect">
              <a:avLst/>
            </a:prstGeom>
            <a:solidFill>
              <a:srgbClr val="CCECFF"/>
            </a:solidFill>
            <a:ln w="28575" algn="ctr">
              <a:solidFill>
                <a:schemeClr val="tx1"/>
              </a:solidFill>
              <a:round/>
              <a:headEnd type="none" w="sm" len="sm"/>
              <a:tailEnd type="none" w="sm" len="sm"/>
            </a:ln>
          </p:spPr>
          <p:txBody>
            <a:bodyPr lIns="0" rIns="0" anchor="ctr"/>
            <a:lstStyle/>
            <a:p>
              <a:pPr defTabSz="228600"/>
              <a:r>
                <a:rPr lang="en-US" sz="1200" b="1"/>
                <a:t>RuntimeException</a:t>
              </a:r>
            </a:p>
          </p:txBody>
        </p:sp>
        <p:sp>
          <p:nvSpPr>
            <p:cNvPr id="10" name="Rectangle 9"/>
            <p:cNvSpPr/>
            <p:nvPr/>
          </p:nvSpPr>
          <p:spPr bwMode="auto">
            <a:xfrm>
              <a:off x="5715000" y="4343400"/>
              <a:ext cx="1524000" cy="381000"/>
            </a:xfrm>
            <a:prstGeom prst="rect">
              <a:avLst/>
            </a:prstGeom>
            <a:solidFill>
              <a:schemeClr val="bg1">
                <a:lumMod val="85000"/>
              </a:schemeClr>
            </a:solidFill>
            <a:ln w="28575" cap="flat" cmpd="sng" algn="ctr">
              <a:solidFill>
                <a:schemeClr val="tx1"/>
              </a:solidFill>
              <a:prstDash val="solid"/>
              <a:round/>
              <a:headEnd type="none" w="sm" len="sm"/>
              <a:tailEnd type="none" w="sm" len="sm"/>
            </a:ln>
            <a:effectLst/>
          </p:spPr>
          <p:txBody>
            <a:bodyPr lIns="0" rIns="0" anchor="ctr"/>
            <a:lstStyle/>
            <a:p>
              <a:pPr defTabSz="228600">
                <a:buFont typeface="Arial" pitchFamily="34" charset="0"/>
                <a:buNone/>
                <a:defRPr/>
              </a:pPr>
              <a:r>
                <a:rPr lang="en-US" sz="1200" b="1" dirty="0">
                  <a:latin typeface="Arial" pitchFamily="34" charset="0"/>
                </a:rPr>
                <a:t>SQLException</a:t>
              </a:r>
            </a:p>
          </p:txBody>
        </p:sp>
        <p:sp>
          <p:nvSpPr>
            <p:cNvPr id="11" name="Rectangle 10"/>
            <p:cNvSpPr/>
            <p:nvPr/>
          </p:nvSpPr>
          <p:spPr bwMode="auto">
            <a:xfrm>
              <a:off x="7391400" y="4343400"/>
              <a:ext cx="1524000" cy="381000"/>
            </a:xfrm>
            <a:prstGeom prst="rect">
              <a:avLst/>
            </a:prstGeom>
            <a:solidFill>
              <a:schemeClr val="bg1">
                <a:lumMod val="85000"/>
              </a:schemeClr>
            </a:solidFill>
            <a:ln w="28575" cap="flat" cmpd="sng" algn="ctr">
              <a:solidFill>
                <a:schemeClr val="tx1"/>
              </a:solidFill>
              <a:prstDash val="solid"/>
              <a:round/>
              <a:headEnd type="none" w="sm" len="sm"/>
              <a:tailEnd type="none" w="sm" len="sm"/>
            </a:ln>
            <a:effectLst/>
          </p:spPr>
          <p:txBody>
            <a:bodyPr lIns="0" rIns="0" anchor="ctr"/>
            <a:lstStyle/>
            <a:p>
              <a:pPr defTabSz="228600">
                <a:buFont typeface="Arial" pitchFamily="34" charset="0"/>
                <a:buNone/>
                <a:defRPr/>
              </a:pPr>
              <a:r>
                <a:rPr lang="en-US" sz="1200" b="1" dirty="0">
                  <a:latin typeface="Arial" pitchFamily="34" charset="0"/>
                </a:rPr>
                <a:t>IOException</a:t>
              </a:r>
            </a:p>
          </p:txBody>
        </p:sp>
        <p:sp>
          <p:nvSpPr>
            <p:cNvPr id="9228" name="Rectangle 11"/>
            <p:cNvSpPr>
              <a:spLocks noChangeArrowheads="1"/>
            </p:cNvSpPr>
            <p:nvPr/>
          </p:nvSpPr>
          <p:spPr bwMode="auto">
            <a:xfrm>
              <a:off x="4038600" y="5257800"/>
              <a:ext cx="1600200" cy="381000"/>
            </a:xfrm>
            <a:prstGeom prst="rect">
              <a:avLst/>
            </a:prstGeom>
            <a:solidFill>
              <a:srgbClr val="CCECFF"/>
            </a:solidFill>
            <a:ln w="28575" algn="ctr">
              <a:solidFill>
                <a:schemeClr val="tx1"/>
              </a:solidFill>
              <a:round/>
              <a:headEnd type="none" w="sm" len="sm"/>
              <a:tailEnd type="none" w="sm" len="sm"/>
            </a:ln>
          </p:spPr>
          <p:txBody>
            <a:bodyPr lIns="0" rIns="0" anchor="ctr"/>
            <a:lstStyle/>
            <a:p>
              <a:pPr defTabSz="228600"/>
              <a:r>
                <a:rPr lang="en-US" sz="1200" b="1"/>
                <a:t>ArithmeticException</a:t>
              </a:r>
            </a:p>
          </p:txBody>
        </p:sp>
        <p:sp>
          <p:nvSpPr>
            <p:cNvPr id="13" name="Rectangle 12"/>
            <p:cNvSpPr/>
            <p:nvPr/>
          </p:nvSpPr>
          <p:spPr bwMode="auto">
            <a:xfrm>
              <a:off x="7162800" y="5257800"/>
              <a:ext cx="1828800" cy="381000"/>
            </a:xfrm>
            <a:prstGeom prst="rect">
              <a:avLst/>
            </a:prstGeom>
            <a:solidFill>
              <a:schemeClr val="bg1">
                <a:lumMod val="85000"/>
              </a:schemeClr>
            </a:solidFill>
            <a:ln w="28575" cap="flat" cmpd="sng" algn="ctr">
              <a:solidFill>
                <a:schemeClr val="tx1"/>
              </a:solidFill>
              <a:prstDash val="solid"/>
              <a:round/>
              <a:headEnd type="none" w="sm" len="sm"/>
              <a:tailEnd type="none" w="sm" len="sm"/>
            </a:ln>
            <a:effectLst/>
          </p:spPr>
          <p:txBody>
            <a:bodyPr lIns="0" rIns="0" anchor="ctr"/>
            <a:lstStyle/>
            <a:p>
              <a:pPr defTabSz="228600">
                <a:buFont typeface="Arial" pitchFamily="34" charset="0"/>
                <a:buNone/>
                <a:defRPr/>
              </a:pPr>
              <a:r>
                <a:rPr lang="en-US" sz="1200" b="1" dirty="0">
                  <a:latin typeface="Arial" pitchFamily="34" charset="0"/>
                </a:rPr>
                <a:t>FileNotFoundException</a:t>
              </a:r>
            </a:p>
          </p:txBody>
        </p:sp>
        <p:cxnSp>
          <p:nvCxnSpPr>
            <p:cNvPr id="9230" name="Elbow Connector 14"/>
            <p:cNvCxnSpPr>
              <a:cxnSpLocks noChangeShapeType="1"/>
            </p:cNvCxnSpPr>
            <p:nvPr/>
          </p:nvCxnSpPr>
          <p:spPr bwMode="auto">
            <a:xfrm rot="5400000" flipH="1" flipV="1">
              <a:off x="4808220" y="2811780"/>
              <a:ext cx="685800" cy="548640"/>
            </a:xfrm>
            <a:prstGeom prst="bentConnector3">
              <a:avLst>
                <a:gd name="adj1" fmla="val 50000"/>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9231" name="Elbow Connector 17"/>
            <p:cNvCxnSpPr>
              <a:cxnSpLocks noChangeShapeType="1"/>
            </p:cNvCxnSpPr>
            <p:nvPr/>
          </p:nvCxnSpPr>
          <p:spPr bwMode="auto">
            <a:xfrm rot="16200000" flipH="1">
              <a:off x="5815965" y="2766060"/>
              <a:ext cx="685800" cy="640080"/>
            </a:xfrm>
            <a:prstGeom prst="bentConnector3">
              <a:avLst>
                <a:gd name="adj1" fmla="val 50000"/>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9232" name="Isosceles Triangle 18"/>
            <p:cNvSpPr>
              <a:spLocks noChangeArrowheads="1"/>
            </p:cNvSpPr>
            <p:nvPr/>
          </p:nvSpPr>
          <p:spPr bwMode="auto">
            <a:xfrm>
              <a:off x="5350510" y="2762250"/>
              <a:ext cx="152400" cy="152400"/>
            </a:xfrm>
            <a:prstGeom prst="triangle">
              <a:avLst>
                <a:gd name="adj" fmla="val 50000"/>
              </a:avLst>
            </a:prstGeom>
            <a:solidFill>
              <a:schemeClr val="bg1"/>
            </a:solidFill>
            <a:ln w="28575" algn="ctr">
              <a:solidFill>
                <a:schemeClr val="tx1"/>
              </a:solidFill>
              <a:round/>
              <a:headEnd type="none" w="sm" len="sm"/>
              <a:tailEnd type="none" w="sm" len="sm"/>
            </a:ln>
          </p:spPr>
          <p:txBody>
            <a:bodyPr/>
            <a:lstStyle/>
            <a:p>
              <a:pPr defTabSz="228600"/>
              <a:endParaRPr lang="en-US"/>
            </a:p>
          </p:txBody>
        </p:sp>
        <p:sp>
          <p:nvSpPr>
            <p:cNvPr id="9233" name="Isosceles Triangle 19"/>
            <p:cNvSpPr>
              <a:spLocks noChangeArrowheads="1"/>
            </p:cNvSpPr>
            <p:nvPr/>
          </p:nvSpPr>
          <p:spPr bwMode="auto">
            <a:xfrm>
              <a:off x="5762625" y="2762250"/>
              <a:ext cx="152400" cy="152400"/>
            </a:xfrm>
            <a:prstGeom prst="triangle">
              <a:avLst>
                <a:gd name="adj" fmla="val 50000"/>
              </a:avLst>
            </a:prstGeom>
            <a:solidFill>
              <a:schemeClr val="bg1"/>
            </a:solidFill>
            <a:ln w="28575" algn="ctr">
              <a:solidFill>
                <a:schemeClr val="tx1"/>
              </a:solidFill>
              <a:round/>
              <a:headEnd type="none" w="sm" len="sm"/>
              <a:tailEnd type="none" w="sm" len="sm"/>
            </a:ln>
          </p:spPr>
          <p:txBody>
            <a:bodyPr/>
            <a:lstStyle/>
            <a:p>
              <a:pPr defTabSz="228600"/>
              <a:endParaRPr lang="en-US"/>
            </a:p>
          </p:txBody>
        </p:sp>
        <p:cxnSp>
          <p:nvCxnSpPr>
            <p:cNvPr id="9234" name="Straight Connector 21"/>
            <p:cNvCxnSpPr>
              <a:cxnSpLocks noChangeShapeType="1"/>
              <a:stCxn id="9225" idx="2"/>
              <a:endCxn id="9228" idx="0"/>
            </p:cNvCxnSpPr>
            <p:nvPr/>
          </p:nvCxnSpPr>
          <p:spPr bwMode="auto">
            <a:xfrm rot="5400000">
              <a:off x="4572000" y="4991100"/>
              <a:ext cx="533400"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9235" name="Isosceles Triangle 22"/>
            <p:cNvSpPr>
              <a:spLocks noChangeArrowheads="1"/>
            </p:cNvSpPr>
            <p:nvPr/>
          </p:nvSpPr>
          <p:spPr bwMode="auto">
            <a:xfrm>
              <a:off x="4762500" y="4733925"/>
              <a:ext cx="152400" cy="152400"/>
            </a:xfrm>
            <a:prstGeom prst="triangle">
              <a:avLst>
                <a:gd name="adj" fmla="val 50000"/>
              </a:avLst>
            </a:prstGeom>
            <a:solidFill>
              <a:schemeClr val="bg1"/>
            </a:solidFill>
            <a:ln w="28575" algn="ctr">
              <a:solidFill>
                <a:schemeClr val="tx1"/>
              </a:solidFill>
              <a:round/>
              <a:headEnd type="none" w="sm" len="sm"/>
              <a:tailEnd type="none" w="sm" len="sm"/>
            </a:ln>
          </p:spPr>
          <p:txBody>
            <a:bodyPr/>
            <a:lstStyle/>
            <a:p>
              <a:pPr defTabSz="228600"/>
              <a:endParaRPr lang="en-US"/>
            </a:p>
          </p:txBody>
        </p:sp>
        <p:cxnSp>
          <p:nvCxnSpPr>
            <p:cNvPr id="9236" name="Straight Connector 23"/>
            <p:cNvCxnSpPr>
              <a:cxnSpLocks noChangeShapeType="1"/>
            </p:cNvCxnSpPr>
            <p:nvPr/>
          </p:nvCxnSpPr>
          <p:spPr bwMode="auto">
            <a:xfrm rot="5400000">
              <a:off x="7886700" y="4991100"/>
              <a:ext cx="533400"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9237" name="Isosceles Triangle 24"/>
            <p:cNvSpPr>
              <a:spLocks noChangeArrowheads="1"/>
            </p:cNvSpPr>
            <p:nvPr/>
          </p:nvSpPr>
          <p:spPr bwMode="auto">
            <a:xfrm>
              <a:off x="8077200" y="4733925"/>
              <a:ext cx="152400" cy="152400"/>
            </a:xfrm>
            <a:prstGeom prst="triangle">
              <a:avLst>
                <a:gd name="adj" fmla="val 50000"/>
              </a:avLst>
            </a:prstGeom>
            <a:solidFill>
              <a:schemeClr val="bg1"/>
            </a:solidFill>
            <a:ln w="28575" algn="ctr">
              <a:solidFill>
                <a:schemeClr val="tx1"/>
              </a:solidFill>
              <a:round/>
              <a:headEnd type="none" w="sm" len="sm"/>
              <a:tailEnd type="none" w="sm" len="sm"/>
            </a:ln>
          </p:spPr>
          <p:txBody>
            <a:bodyPr/>
            <a:lstStyle/>
            <a:p>
              <a:pPr defTabSz="228600"/>
              <a:endParaRPr lang="en-US"/>
            </a:p>
          </p:txBody>
        </p:sp>
        <p:cxnSp>
          <p:nvCxnSpPr>
            <p:cNvPr id="9238" name="Straight Connector 25"/>
            <p:cNvCxnSpPr>
              <a:cxnSpLocks noChangeShapeType="1"/>
            </p:cNvCxnSpPr>
            <p:nvPr/>
          </p:nvCxnSpPr>
          <p:spPr bwMode="auto">
            <a:xfrm rot="5400000">
              <a:off x="6210300" y="4076700"/>
              <a:ext cx="533400"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9239" name="Isosceles Triangle 26"/>
            <p:cNvSpPr>
              <a:spLocks noChangeArrowheads="1"/>
            </p:cNvSpPr>
            <p:nvPr/>
          </p:nvSpPr>
          <p:spPr bwMode="auto">
            <a:xfrm>
              <a:off x="6400800" y="3819525"/>
              <a:ext cx="152400" cy="152400"/>
            </a:xfrm>
            <a:prstGeom prst="triangle">
              <a:avLst>
                <a:gd name="adj" fmla="val 50000"/>
              </a:avLst>
            </a:prstGeom>
            <a:solidFill>
              <a:schemeClr val="bg1"/>
            </a:solidFill>
            <a:ln w="28575" algn="ctr">
              <a:solidFill>
                <a:schemeClr val="tx1"/>
              </a:solidFill>
              <a:round/>
              <a:headEnd type="none" w="sm" len="sm"/>
              <a:tailEnd type="none" w="sm" len="sm"/>
            </a:ln>
          </p:spPr>
          <p:txBody>
            <a:bodyPr/>
            <a:lstStyle/>
            <a:p>
              <a:pPr defTabSz="228600"/>
              <a:endParaRPr lang="en-US"/>
            </a:p>
          </p:txBody>
        </p:sp>
        <p:cxnSp>
          <p:nvCxnSpPr>
            <p:cNvPr id="9240" name="Elbow Connector 27"/>
            <p:cNvCxnSpPr>
              <a:cxnSpLocks noChangeShapeType="1"/>
              <a:stCxn id="9225" idx="0"/>
              <a:endCxn id="9241" idx="3"/>
            </p:cNvCxnSpPr>
            <p:nvPr/>
          </p:nvCxnSpPr>
          <p:spPr bwMode="auto">
            <a:xfrm rot="5400000" flipH="1" flipV="1">
              <a:off x="5281613" y="3529013"/>
              <a:ext cx="371475" cy="1257300"/>
            </a:xfrm>
            <a:prstGeom prst="bentConnector3">
              <a:avLst>
                <a:gd name="adj1" fmla="val 50000"/>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9241" name="Isosceles Triangle 28"/>
            <p:cNvSpPr>
              <a:spLocks noChangeArrowheads="1"/>
            </p:cNvSpPr>
            <p:nvPr/>
          </p:nvSpPr>
          <p:spPr bwMode="auto">
            <a:xfrm>
              <a:off x="6019800" y="3819525"/>
              <a:ext cx="152400" cy="152400"/>
            </a:xfrm>
            <a:prstGeom prst="triangle">
              <a:avLst>
                <a:gd name="adj" fmla="val 50000"/>
              </a:avLst>
            </a:prstGeom>
            <a:solidFill>
              <a:schemeClr val="bg1"/>
            </a:solidFill>
            <a:ln w="28575" algn="ctr">
              <a:solidFill>
                <a:schemeClr val="tx1"/>
              </a:solidFill>
              <a:round/>
              <a:headEnd type="none" w="sm" len="sm"/>
              <a:tailEnd type="none" w="sm" len="sm"/>
            </a:ln>
          </p:spPr>
          <p:txBody>
            <a:bodyPr/>
            <a:lstStyle/>
            <a:p>
              <a:pPr defTabSz="228600"/>
              <a:endParaRPr lang="en-US"/>
            </a:p>
          </p:txBody>
        </p:sp>
        <p:sp>
          <p:nvSpPr>
            <p:cNvPr id="9242" name="Isosceles Triangle 29"/>
            <p:cNvSpPr>
              <a:spLocks noChangeArrowheads="1"/>
            </p:cNvSpPr>
            <p:nvPr/>
          </p:nvSpPr>
          <p:spPr bwMode="auto">
            <a:xfrm>
              <a:off x="6781800" y="3819525"/>
              <a:ext cx="152400" cy="152400"/>
            </a:xfrm>
            <a:prstGeom prst="triangle">
              <a:avLst>
                <a:gd name="adj" fmla="val 50000"/>
              </a:avLst>
            </a:prstGeom>
            <a:solidFill>
              <a:schemeClr val="bg1"/>
            </a:solidFill>
            <a:ln w="28575" algn="ctr">
              <a:solidFill>
                <a:schemeClr val="tx1"/>
              </a:solidFill>
              <a:round/>
              <a:headEnd type="none" w="sm" len="sm"/>
              <a:tailEnd type="none" w="sm" len="sm"/>
            </a:ln>
          </p:spPr>
          <p:txBody>
            <a:bodyPr/>
            <a:lstStyle/>
            <a:p>
              <a:pPr defTabSz="228600"/>
              <a:endParaRPr lang="en-US"/>
            </a:p>
          </p:txBody>
        </p:sp>
        <p:cxnSp>
          <p:nvCxnSpPr>
            <p:cNvPr id="9243" name="Elbow Connector 33"/>
            <p:cNvCxnSpPr>
              <a:cxnSpLocks noChangeShapeType="1"/>
              <a:stCxn id="11" idx="0"/>
              <a:endCxn id="9242" idx="3"/>
            </p:cNvCxnSpPr>
            <p:nvPr/>
          </p:nvCxnSpPr>
          <p:spPr bwMode="auto">
            <a:xfrm rot="16200000" flipV="1">
              <a:off x="7319963" y="3509963"/>
              <a:ext cx="371475" cy="1295400"/>
            </a:xfrm>
            <a:prstGeom prst="bentConnector3">
              <a:avLst>
                <a:gd name="adj1" fmla="val 50000"/>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422391053"/>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0"/>
          <p:cNvSpPr>
            <a:spLocks noChangeArrowheads="1"/>
          </p:cNvSpPr>
          <p:nvPr/>
        </p:nvSpPr>
        <p:spPr bwMode="auto">
          <a:xfrm>
            <a:off x="609600" y="2286000"/>
            <a:ext cx="7924800" cy="3962400"/>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12291" name="Rectangle 30"/>
          <p:cNvSpPr>
            <a:spLocks noGrp="1" noChangeArrowheads="1"/>
          </p:cNvSpPr>
          <p:nvPr>
            <p:ph type="title"/>
          </p:nvPr>
        </p:nvSpPr>
        <p:spPr/>
        <p:txBody>
          <a:bodyPr/>
          <a:lstStyle/>
          <a:p>
            <a:pPr eaLnBrk="1" hangingPunct="1"/>
            <a:r>
              <a:rPr lang="en-US" smtClean="0"/>
              <a:t>Handling Exceptions</a:t>
            </a:r>
          </a:p>
        </p:txBody>
      </p:sp>
      <p:sp>
        <p:nvSpPr>
          <p:cNvPr id="12292" name="Rectangle 31"/>
          <p:cNvSpPr>
            <a:spLocks noGrp="1" noChangeArrowheads="1"/>
          </p:cNvSpPr>
          <p:nvPr>
            <p:ph idx="1"/>
          </p:nvPr>
        </p:nvSpPr>
        <p:spPr>
          <a:xfrm>
            <a:off x="609600" y="1447800"/>
            <a:ext cx="7918450" cy="4691063"/>
          </a:xfrm>
        </p:spPr>
        <p:txBody>
          <a:bodyPr>
            <a:noAutofit/>
          </a:bodyPr>
          <a:lstStyle/>
          <a:p>
            <a:pPr eaLnBrk="1" hangingPunct="1"/>
            <a:r>
              <a:rPr lang="en-US" sz="2400" dirty="0" smtClean="0">
                <a:latin typeface="Arial" charset="0"/>
              </a:rPr>
              <a:t>You should always catch the most specific type of exception. Multiple catch blocks can be associated with a single try.</a:t>
            </a:r>
          </a:p>
          <a:p>
            <a:pPr eaLnBrk="1" hangingPunct="1"/>
            <a:endParaRPr lang="en-US" sz="600" dirty="0" smtClean="0">
              <a:latin typeface="Courier New" pitchFamily="49" charset="0"/>
              <a:cs typeface="Courier New" pitchFamily="49" charset="0"/>
            </a:endParaRPr>
          </a:p>
          <a:p>
            <a:pPr eaLnBrk="1" hangingPunct="1"/>
            <a:r>
              <a:rPr lang="en-US" sz="1200" dirty="0" smtClean="0">
                <a:latin typeface="Courier New" pitchFamily="49" charset="0"/>
                <a:cs typeface="Courier New" pitchFamily="49" charset="0"/>
              </a:rPr>
              <a:t>try {</a:t>
            </a:r>
          </a:p>
          <a:p>
            <a:pPr eaLnBrk="1" hangingPunct="1"/>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System.out.println</a:t>
            </a:r>
            <a:r>
              <a:rPr lang="en-US" sz="1200" dirty="0" smtClean="0">
                <a:latin typeface="Courier New" pitchFamily="49" charset="0"/>
                <a:cs typeface="Courier New" pitchFamily="49" charset="0"/>
              </a:rPr>
              <a:t>("About to open a file");</a:t>
            </a:r>
          </a:p>
          <a:p>
            <a:pPr eaLnBrk="1" hangingPunct="1"/>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InputStream</a:t>
            </a:r>
            <a:r>
              <a:rPr lang="en-US" sz="1200" dirty="0" smtClean="0">
                <a:latin typeface="Courier New" pitchFamily="49" charset="0"/>
                <a:cs typeface="Courier New" pitchFamily="49" charset="0"/>
              </a:rPr>
              <a:t> in = new </a:t>
            </a:r>
            <a:r>
              <a:rPr lang="en-US" sz="1200" dirty="0" err="1" smtClean="0">
                <a:latin typeface="Courier New" pitchFamily="49" charset="0"/>
                <a:cs typeface="Courier New" pitchFamily="49" charset="0"/>
              </a:rPr>
              <a:t>FileInputStream</a:t>
            </a:r>
            <a:r>
              <a:rPr lang="en-US" sz="1200" dirty="0" smtClean="0">
                <a:latin typeface="Courier New" pitchFamily="49" charset="0"/>
                <a:cs typeface="Courier New" pitchFamily="49" charset="0"/>
              </a:rPr>
              <a:t>("missingfile.txt");</a:t>
            </a:r>
          </a:p>
          <a:p>
            <a:pPr eaLnBrk="1" hangingPunct="1"/>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System.out.println</a:t>
            </a:r>
            <a:r>
              <a:rPr lang="en-US" sz="1200" dirty="0" smtClean="0">
                <a:latin typeface="Courier New" pitchFamily="49" charset="0"/>
                <a:cs typeface="Courier New" pitchFamily="49" charset="0"/>
              </a:rPr>
              <a:t>("File open");</a:t>
            </a:r>
          </a:p>
          <a:p>
            <a:pPr eaLnBrk="1" hangingPunct="1"/>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 data = </a:t>
            </a:r>
            <a:r>
              <a:rPr lang="en-US" sz="1200" dirty="0" err="1" smtClean="0">
                <a:latin typeface="Courier New" pitchFamily="49" charset="0"/>
                <a:cs typeface="Courier New" pitchFamily="49" charset="0"/>
              </a:rPr>
              <a:t>in.read</a:t>
            </a:r>
            <a:r>
              <a:rPr lang="en-US" sz="1200" dirty="0" smtClean="0">
                <a:latin typeface="Courier New" pitchFamily="49" charset="0"/>
                <a:cs typeface="Courier New" pitchFamily="49" charset="0"/>
              </a:rPr>
              <a:t>();</a:t>
            </a:r>
          </a:p>
          <a:p>
            <a:pPr eaLnBrk="1" hangingPunct="1"/>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in.close</a:t>
            </a:r>
            <a:r>
              <a:rPr lang="en-US" sz="1200" dirty="0" smtClean="0">
                <a:latin typeface="Courier New" pitchFamily="49" charset="0"/>
                <a:cs typeface="Courier New" pitchFamily="49" charset="0"/>
              </a:rPr>
              <a:t>();</a:t>
            </a:r>
          </a:p>
          <a:p>
            <a:pPr eaLnBrk="1" hangingPunct="1"/>
            <a:r>
              <a:rPr lang="en-US" sz="1200" dirty="0" smtClean="0">
                <a:latin typeface="Courier New" pitchFamily="49" charset="0"/>
                <a:cs typeface="Courier New" pitchFamily="49" charset="0"/>
              </a:rPr>
              <a:t>} catch (</a:t>
            </a:r>
            <a:r>
              <a:rPr lang="en-US" sz="1200" dirty="0" err="1" smtClean="0">
                <a:latin typeface="Courier New" pitchFamily="49" charset="0"/>
                <a:cs typeface="Courier New" pitchFamily="49" charset="0"/>
              </a:rPr>
              <a:t>FileNotFoundException</a:t>
            </a:r>
            <a:r>
              <a:rPr lang="en-US" sz="1200" dirty="0" smtClean="0">
                <a:latin typeface="Courier New" pitchFamily="49" charset="0"/>
                <a:cs typeface="Courier New" pitchFamily="49" charset="0"/>
              </a:rPr>
              <a:t> e) {</a:t>
            </a:r>
          </a:p>
          <a:p>
            <a:pPr eaLnBrk="1" hangingPunct="1"/>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System.out.println</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e.getClass</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getName</a:t>
            </a:r>
            <a:r>
              <a:rPr lang="en-US" sz="1200" dirty="0" smtClean="0">
                <a:latin typeface="Courier New" pitchFamily="49" charset="0"/>
                <a:cs typeface="Courier New" pitchFamily="49" charset="0"/>
              </a:rPr>
              <a:t>());</a:t>
            </a:r>
          </a:p>
          <a:p>
            <a:pPr eaLnBrk="1" hangingPunct="1"/>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System.out.println</a:t>
            </a:r>
            <a:r>
              <a:rPr lang="en-US" sz="1200" dirty="0" smtClean="0">
                <a:latin typeface="Courier New" pitchFamily="49" charset="0"/>
                <a:cs typeface="Courier New" pitchFamily="49" charset="0"/>
              </a:rPr>
              <a:t>("Quitting");</a:t>
            </a:r>
          </a:p>
          <a:p>
            <a:pPr eaLnBrk="1" hangingPunct="1"/>
            <a:r>
              <a:rPr lang="en-US" sz="1200" dirty="0" smtClean="0">
                <a:latin typeface="Courier New" pitchFamily="49" charset="0"/>
                <a:cs typeface="Courier New" pitchFamily="49" charset="0"/>
              </a:rPr>
              <a:t>} catch (</a:t>
            </a:r>
            <a:r>
              <a:rPr lang="en-US" sz="1200" dirty="0" err="1" smtClean="0">
                <a:latin typeface="Courier New" pitchFamily="49" charset="0"/>
                <a:cs typeface="Courier New" pitchFamily="49" charset="0"/>
              </a:rPr>
              <a:t>IOException</a:t>
            </a:r>
            <a:r>
              <a:rPr lang="en-US" sz="1200" dirty="0" smtClean="0">
                <a:latin typeface="Courier New" pitchFamily="49" charset="0"/>
                <a:cs typeface="Courier New" pitchFamily="49" charset="0"/>
              </a:rPr>
              <a:t> e) {</a:t>
            </a:r>
          </a:p>
          <a:p>
            <a:pPr eaLnBrk="1" hangingPunct="1"/>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System.out.println</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e.getClass</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getName</a:t>
            </a:r>
            <a:r>
              <a:rPr lang="en-US" sz="1200" dirty="0" smtClean="0">
                <a:latin typeface="Courier New" pitchFamily="49" charset="0"/>
                <a:cs typeface="Courier New" pitchFamily="49" charset="0"/>
              </a:rPr>
              <a:t>());</a:t>
            </a:r>
          </a:p>
          <a:p>
            <a:pPr eaLnBrk="1" hangingPunct="1"/>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System.out.println</a:t>
            </a:r>
            <a:r>
              <a:rPr lang="en-US" sz="1200" dirty="0" smtClean="0">
                <a:latin typeface="Courier New" pitchFamily="49" charset="0"/>
                <a:cs typeface="Courier New" pitchFamily="49" charset="0"/>
              </a:rPr>
              <a:t>("Quitting");</a:t>
            </a:r>
          </a:p>
          <a:p>
            <a:pPr eaLnBrk="1" hangingPunct="1"/>
            <a:r>
              <a:rPr lang="en-US" sz="1200" dirty="0" smtClean="0">
                <a:latin typeface="Courier New" pitchFamily="49" charset="0"/>
                <a:cs typeface="Courier New" pitchFamily="49" charset="0"/>
              </a:rPr>
              <a:t>}</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27</a:t>
            </a:fld>
            <a:endParaRPr lang="en-US"/>
          </a:p>
        </p:txBody>
      </p:sp>
      <p:sp>
        <p:nvSpPr>
          <p:cNvPr id="12293" name="AutoShape 39"/>
          <p:cNvSpPr>
            <a:spLocks noChangeArrowheads="1"/>
          </p:cNvSpPr>
          <p:nvPr/>
        </p:nvSpPr>
        <p:spPr bwMode="auto">
          <a:xfrm>
            <a:off x="6019800" y="3168650"/>
            <a:ext cx="2438400" cy="1169988"/>
          </a:xfrm>
          <a:prstGeom prst="wedgeRectCallout">
            <a:avLst>
              <a:gd name="adj1" fmla="val -92394"/>
              <a:gd name="adj2" fmla="val 47255"/>
            </a:avLst>
          </a:prstGeom>
          <a:solidFill>
            <a:srgbClr val="FFFFCC"/>
          </a:solidFill>
          <a:ln w="9525">
            <a:solidFill>
              <a:srgbClr val="808080"/>
            </a:solidFill>
            <a:miter lim="800000"/>
            <a:headEnd/>
            <a:tailEnd/>
          </a:ln>
        </p:spPr>
        <p:txBody>
          <a:bodyPr lIns="91432" tIns="45716" rIns="91432" bIns="45716" anchor="ctr">
            <a:spAutoFit/>
          </a:bodyPr>
          <a:lstStyle/>
          <a:p>
            <a:pPr eaLnBrk="0" hangingPunct="0">
              <a:spcBef>
                <a:spcPct val="0"/>
              </a:spcBef>
              <a:buClrTx/>
              <a:buFontTx/>
              <a:buNone/>
            </a:pPr>
            <a:r>
              <a:rPr lang="en-US" sz="1400"/>
              <a:t>Order is important. You must catch the most specific exceptions first (that is, child classes before parent classes).</a:t>
            </a:r>
          </a:p>
        </p:txBody>
      </p:sp>
    </p:spTree>
    <p:extLst>
      <p:ext uri="{BB962C8B-B14F-4D97-AF65-F5344CB8AC3E}">
        <p14:creationId xmlns:p14="http://schemas.microsoft.com/office/powerpoint/2010/main" val="1609263614"/>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50"/>
          <p:cNvSpPr>
            <a:spLocks noChangeArrowheads="1"/>
          </p:cNvSpPr>
          <p:nvPr/>
        </p:nvSpPr>
        <p:spPr bwMode="auto">
          <a:xfrm>
            <a:off x="609600" y="1295400"/>
            <a:ext cx="7924800" cy="4953000"/>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13315" name="Rectangle 30"/>
          <p:cNvSpPr>
            <a:spLocks noGrp="1" noChangeArrowheads="1"/>
          </p:cNvSpPr>
          <p:nvPr>
            <p:ph type="title"/>
          </p:nvPr>
        </p:nvSpPr>
        <p:spPr/>
        <p:txBody>
          <a:bodyPr/>
          <a:lstStyle/>
          <a:p>
            <a:pPr eaLnBrk="1" hangingPunct="1"/>
            <a:r>
              <a:rPr lang="en-US" smtClean="0"/>
              <a:t>The </a:t>
            </a:r>
            <a:r>
              <a:rPr lang="en-US" smtClean="0">
                <a:latin typeface="Courier New" pitchFamily="49" charset="0"/>
                <a:cs typeface="Courier New" pitchFamily="49" charset="0"/>
              </a:rPr>
              <a:t>finally</a:t>
            </a:r>
            <a:r>
              <a:rPr lang="en-US" smtClean="0"/>
              <a:t> Clause</a:t>
            </a:r>
          </a:p>
        </p:txBody>
      </p:sp>
      <p:sp>
        <p:nvSpPr>
          <p:cNvPr id="13316" name="Rectangle 31"/>
          <p:cNvSpPr>
            <a:spLocks noGrp="1" noChangeArrowheads="1"/>
          </p:cNvSpPr>
          <p:nvPr>
            <p:ph idx="1"/>
          </p:nvPr>
        </p:nvSpPr>
        <p:spPr>
          <a:xfrm>
            <a:off x="609600" y="1295400"/>
            <a:ext cx="7918450" cy="1751013"/>
          </a:xfrm>
        </p:spPr>
        <p:txBody>
          <a:bodyPr>
            <a:noAutofit/>
          </a:bodyPr>
          <a:lstStyle/>
          <a:p>
            <a:pPr eaLnBrk="1" hangingPunct="1"/>
            <a:r>
              <a:rPr lang="en-US" sz="1600" dirty="0" err="1" smtClean="0">
                <a:latin typeface="Courier New" pitchFamily="49" charset="0"/>
                <a:cs typeface="Courier New" pitchFamily="49" charset="0"/>
              </a:rPr>
              <a:t>InputStream</a:t>
            </a:r>
            <a:r>
              <a:rPr lang="en-US" sz="1600" dirty="0" smtClean="0">
                <a:latin typeface="Courier New" pitchFamily="49" charset="0"/>
                <a:cs typeface="Courier New" pitchFamily="49" charset="0"/>
              </a:rPr>
              <a:t> in = null;</a:t>
            </a:r>
          </a:p>
          <a:p>
            <a:pPr eaLnBrk="1" hangingPunct="1"/>
            <a:r>
              <a:rPr lang="en-US" sz="1600" dirty="0" smtClean="0">
                <a:latin typeface="Courier New" pitchFamily="49" charset="0"/>
                <a:cs typeface="Courier New" pitchFamily="49" charset="0"/>
              </a:rPr>
              <a:t>try {</a:t>
            </a:r>
          </a:p>
          <a:p>
            <a:pPr eaLnBrk="1" hangingPunct="1"/>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("About to open a file");</a:t>
            </a:r>
          </a:p>
          <a:p>
            <a:pPr eaLnBrk="1" hangingPunct="1"/>
            <a:r>
              <a:rPr lang="en-US" sz="1600" dirty="0" smtClean="0">
                <a:latin typeface="Courier New" pitchFamily="49" charset="0"/>
                <a:cs typeface="Courier New" pitchFamily="49" charset="0"/>
              </a:rPr>
              <a:t>    in = new </a:t>
            </a:r>
            <a:r>
              <a:rPr lang="en-US" sz="1600" dirty="0" err="1" smtClean="0">
                <a:latin typeface="Courier New" pitchFamily="49" charset="0"/>
                <a:cs typeface="Courier New" pitchFamily="49" charset="0"/>
              </a:rPr>
              <a:t>FileInputStream</a:t>
            </a:r>
            <a:r>
              <a:rPr lang="en-US" sz="1600" dirty="0" smtClean="0">
                <a:latin typeface="Courier New" pitchFamily="49" charset="0"/>
                <a:cs typeface="Courier New" pitchFamily="49" charset="0"/>
              </a:rPr>
              <a:t>("missingfile.txt");</a:t>
            </a:r>
          </a:p>
          <a:p>
            <a:pPr eaLnBrk="1" hangingPunct="1"/>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("File open");</a:t>
            </a:r>
          </a:p>
          <a:p>
            <a:pPr eaLnBrk="1" hangingPunct="1"/>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data = </a:t>
            </a:r>
            <a:r>
              <a:rPr lang="en-US" sz="1600" dirty="0" err="1" smtClean="0">
                <a:latin typeface="Courier New" pitchFamily="49" charset="0"/>
                <a:cs typeface="Courier New" pitchFamily="49" charset="0"/>
              </a:rPr>
              <a:t>in.read</a:t>
            </a:r>
            <a:r>
              <a:rPr lang="en-US" sz="1600" dirty="0" smtClean="0">
                <a:latin typeface="Courier New" pitchFamily="49" charset="0"/>
                <a:cs typeface="Courier New" pitchFamily="49" charset="0"/>
              </a:rPr>
              <a:t>();</a:t>
            </a:r>
          </a:p>
          <a:p>
            <a:pPr eaLnBrk="1" hangingPunct="1"/>
            <a:r>
              <a:rPr lang="en-US" sz="1600" dirty="0" smtClean="0">
                <a:latin typeface="Courier New" pitchFamily="49" charset="0"/>
                <a:cs typeface="Courier New" pitchFamily="49" charset="0"/>
              </a:rPr>
              <a:t>} catch (</a:t>
            </a:r>
            <a:r>
              <a:rPr lang="en-US" sz="1600" dirty="0" err="1" smtClean="0">
                <a:latin typeface="Courier New" pitchFamily="49" charset="0"/>
                <a:cs typeface="Courier New" pitchFamily="49" charset="0"/>
              </a:rPr>
              <a:t>IOException</a:t>
            </a:r>
            <a:r>
              <a:rPr lang="en-US" sz="1600" dirty="0" smtClean="0">
                <a:latin typeface="Courier New" pitchFamily="49" charset="0"/>
                <a:cs typeface="Courier New" pitchFamily="49" charset="0"/>
              </a:rPr>
              <a:t> e) {</a:t>
            </a:r>
          </a:p>
          <a:p>
            <a:pPr eaLnBrk="1" hangingPunct="1"/>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e.getMessage</a:t>
            </a:r>
            <a:r>
              <a:rPr lang="en-US" sz="1600" dirty="0" smtClean="0">
                <a:latin typeface="Courier New" pitchFamily="49" charset="0"/>
                <a:cs typeface="Courier New" pitchFamily="49" charset="0"/>
              </a:rPr>
              <a:t>());</a:t>
            </a:r>
          </a:p>
          <a:p>
            <a:pPr eaLnBrk="1" hangingPunct="1"/>
            <a:r>
              <a:rPr lang="en-US" sz="1600" dirty="0" smtClean="0">
                <a:latin typeface="Courier New" pitchFamily="49" charset="0"/>
                <a:cs typeface="Courier New" pitchFamily="49" charset="0"/>
              </a:rPr>
              <a:t>} finally {</a:t>
            </a:r>
          </a:p>
          <a:p>
            <a:pPr eaLnBrk="1" hangingPunct="1"/>
            <a:r>
              <a:rPr lang="en-US" sz="1600" dirty="0" smtClean="0">
                <a:latin typeface="Courier New" pitchFamily="49" charset="0"/>
                <a:cs typeface="Courier New" pitchFamily="49" charset="0"/>
              </a:rPr>
              <a:t>    try {</a:t>
            </a:r>
          </a:p>
          <a:p>
            <a:pPr eaLnBrk="1" hangingPunct="1"/>
            <a:r>
              <a:rPr lang="en-US" sz="1600" dirty="0" smtClean="0">
                <a:latin typeface="Courier New" pitchFamily="49" charset="0"/>
                <a:cs typeface="Courier New" pitchFamily="49" charset="0"/>
              </a:rPr>
              <a:t>        if(in != null) </a:t>
            </a:r>
            <a:r>
              <a:rPr lang="en-US" sz="1600" dirty="0" err="1" smtClean="0">
                <a:latin typeface="Courier New" pitchFamily="49" charset="0"/>
                <a:cs typeface="Courier New" pitchFamily="49" charset="0"/>
              </a:rPr>
              <a:t>in.close</a:t>
            </a:r>
            <a:r>
              <a:rPr lang="en-US" sz="1600" dirty="0" smtClean="0">
                <a:latin typeface="Courier New" pitchFamily="49" charset="0"/>
                <a:cs typeface="Courier New" pitchFamily="49" charset="0"/>
              </a:rPr>
              <a:t>();</a:t>
            </a:r>
          </a:p>
          <a:p>
            <a:pPr eaLnBrk="1" hangingPunct="1"/>
            <a:r>
              <a:rPr lang="en-US" sz="1600" dirty="0" smtClean="0">
                <a:latin typeface="Courier New" pitchFamily="49" charset="0"/>
                <a:cs typeface="Courier New" pitchFamily="49" charset="0"/>
              </a:rPr>
              <a:t>    } catch(</a:t>
            </a:r>
            <a:r>
              <a:rPr lang="en-US" sz="1600" dirty="0" err="1" smtClean="0">
                <a:latin typeface="Courier New" pitchFamily="49" charset="0"/>
                <a:cs typeface="Courier New" pitchFamily="49" charset="0"/>
              </a:rPr>
              <a:t>IOException</a:t>
            </a:r>
            <a:r>
              <a:rPr lang="en-US" sz="1600" dirty="0" smtClean="0">
                <a:latin typeface="Courier New" pitchFamily="49" charset="0"/>
                <a:cs typeface="Courier New" pitchFamily="49" charset="0"/>
              </a:rPr>
              <a:t> e) {</a:t>
            </a:r>
          </a:p>
          <a:p>
            <a:pPr eaLnBrk="1" hangingPunct="1"/>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("Failed to close file");</a:t>
            </a:r>
          </a:p>
          <a:p>
            <a:pPr eaLnBrk="1" hangingPunct="1"/>
            <a:r>
              <a:rPr lang="en-US" sz="1600" dirty="0" smtClean="0">
                <a:latin typeface="Courier New" pitchFamily="49" charset="0"/>
                <a:cs typeface="Courier New" pitchFamily="49" charset="0"/>
              </a:rPr>
              <a:t>    }</a:t>
            </a:r>
          </a:p>
          <a:p>
            <a:pPr eaLnBrk="1" hangingPunct="1"/>
            <a:r>
              <a:rPr lang="en-US" sz="1600" dirty="0" smtClean="0">
                <a:latin typeface="Courier New" pitchFamily="49" charset="0"/>
                <a:cs typeface="Courier New" pitchFamily="49" charset="0"/>
              </a:rPr>
              <a:t>}</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28</a:t>
            </a:fld>
            <a:endParaRPr lang="en-US"/>
          </a:p>
        </p:txBody>
      </p:sp>
      <p:sp>
        <p:nvSpPr>
          <p:cNvPr id="13317" name="AutoShape 39"/>
          <p:cNvSpPr>
            <a:spLocks noChangeArrowheads="1"/>
          </p:cNvSpPr>
          <p:nvPr/>
        </p:nvSpPr>
        <p:spPr bwMode="auto">
          <a:xfrm>
            <a:off x="6324600" y="4648200"/>
            <a:ext cx="1930400" cy="523875"/>
          </a:xfrm>
          <a:prstGeom prst="wedgeRectCallout">
            <a:avLst>
              <a:gd name="adj1" fmla="val -98407"/>
              <a:gd name="adj2" fmla="val -28106"/>
            </a:avLst>
          </a:prstGeom>
          <a:solidFill>
            <a:srgbClr val="FFFFCC"/>
          </a:solidFill>
          <a:ln w="9525">
            <a:solidFill>
              <a:srgbClr val="808080"/>
            </a:solidFill>
            <a:miter lim="800000"/>
            <a:headEnd/>
            <a:tailEnd/>
          </a:ln>
        </p:spPr>
        <p:txBody>
          <a:bodyPr lIns="91432" tIns="45716" rIns="91432" bIns="45716" anchor="ctr">
            <a:spAutoFit/>
          </a:bodyPr>
          <a:lstStyle/>
          <a:p>
            <a:pPr eaLnBrk="0" hangingPunct="0">
              <a:spcBef>
                <a:spcPct val="0"/>
              </a:spcBef>
              <a:buClrTx/>
              <a:buFontTx/>
              <a:buNone/>
            </a:pPr>
            <a:r>
              <a:rPr lang="en-US" sz="1400"/>
              <a:t>You always want to close open resources.</a:t>
            </a:r>
          </a:p>
        </p:txBody>
      </p:sp>
      <p:sp>
        <p:nvSpPr>
          <p:cNvPr id="13318" name="Rectangle 10"/>
          <p:cNvSpPr>
            <a:spLocks noChangeArrowheads="1"/>
          </p:cNvSpPr>
          <p:nvPr/>
        </p:nvSpPr>
        <p:spPr bwMode="gray">
          <a:xfrm>
            <a:off x="838200" y="3886200"/>
            <a:ext cx="1066800" cy="3429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822325" eaLnBrk="0" hangingPunct="0">
              <a:spcBef>
                <a:spcPct val="50000"/>
              </a:spcBef>
              <a:buClrTx/>
              <a:buFontTx/>
              <a:buNone/>
            </a:pPr>
            <a:endParaRPr lang="en-US" b="1">
              <a:solidFill>
                <a:schemeClr val="folHlink"/>
              </a:solidFill>
            </a:endParaRPr>
          </a:p>
        </p:txBody>
      </p:sp>
      <p:sp>
        <p:nvSpPr>
          <p:cNvPr id="13319" name="AutoShape 39"/>
          <p:cNvSpPr>
            <a:spLocks noChangeArrowheads="1"/>
          </p:cNvSpPr>
          <p:nvPr/>
        </p:nvSpPr>
        <p:spPr bwMode="auto">
          <a:xfrm>
            <a:off x="2590800" y="3962400"/>
            <a:ext cx="3886200" cy="523875"/>
          </a:xfrm>
          <a:prstGeom prst="wedgeRectCallout">
            <a:avLst>
              <a:gd name="adj1" fmla="val -59417"/>
              <a:gd name="adj2" fmla="val -30500"/>
            </a:avLst>
          </a:prstGeom>
          <a:solidFill>
            <a:srgbClr val="FFFFCC"/>
          </a:solidFill>
          <a:ln w="9525">
            <a:solidFill>
              <a:srgbClr val="808080"/>
            </a:solidFill>
            <a:miter lim="800000"/>
            <a:headEnd/>
            <a:tailEnd/>
          </a:ln>
        </p:spPr>
        <p:txBody>
          <a:bodyPr lIns="91432" tIns="45716" rIns="91432" bIns="45716" anchor="ctr">
            <a:spAutoFit/>
          </a:bodyPr>
          <a:lstStyle/>
          <a:p>
            <a:pPr eaLnBrk="0" hangingPunct="0">
              <a:spcBef>
                <a:spcPct val="0"/>
              </a:spcBef>
              <a:buClrTx/>
              <a:buFontTx/>
              <a:buNone/>
            </a:pPr>
            <a:r>
              <a:rPr lang="en-US" sz="1400"/>
              <a:t>A </a:t>
            </a:r>
            <a:r>
              <a:rPr lang="en-US" sz="1400">
                <a:latin typeface="Courier New" pitchFamily="49" charset="0"/>
                <a:cs typeface="Courier New" pitchFamily="49" charset="0"/>
              </a:rPr>
              <a:t>finally</a:t>
            </a:r>
            <a:r>
              <a:rPr lang="en-US" sz="1400"/>
              <a:t> clause runs regardless of whether or not an </a:t>
            </a:r>
            <a:r>
              <a:rPr lang="en-US" sz="1400">
                <a:latin typeface="Courier New" pitchFamily="49" charset="0"/>
                <a:cs typeface="Courier New" pitchFamily="49" charset="0"/>
              </a:rPr>
              <a:t>Exception</a:t>
            </a:r>
            <a:r>
              <a:rPr lang="en-US" sz="1400"/>
              <a:t> was generated.</a:t>
            </a:r>
          </a:p>
        </p:txBody>
      </p:sp>
    </p:spTree>
    <p:extLst>
      <p:ext uri="{BB962C8B-B14F-4D97-AF65-F5344CB8AC3E}">
        <p14:creationId xmlns:p14="http://schemas.microsoft.com/office/powerpoint/2010/main" val="2947863089"/>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050"/>
          <p:cNvSpPr>
            <a:spLocks noChangeArrowheads="1"/>
          </p:cNvSpPr>
          <p:nvPr/>
        </p:nvSpPr>
        <p:spPr bwMode="auto">
          <a:xfrm>
            <a:off x="609600" y="2286000"/>
            <a:ext cx="7924800" cy="3352800"/>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14339" name="Rectangle 30"/>
          <p:cNvSpPr>
            <a:spLocks noGrp="1" noChangeArrowheads="1"/>
          </p:cNvSpPr>
          <p:nvPr>
            <p:ph type="title"/>
          </p:nvPr>
        </p:nvSpPr>
        <p:spPr/>
        <p:txBody>
          <a:bodyPr>
            <a:normAutofit fontScale="90000"/>
          </a:bodyPr>
          <a:lstStyle/>
          <a:p>
            <a:pPr eaLnBrk="1" hangingPunct="1"/>
            <a:r>
              <a:rPr lang="en-US" smtClean="0"/>
              <a:t>The </a:t>
            </a:r>
            <a:r>
              <a:rPr lang="en-US" smtClean="0">
                <a:latin typeface="Courier New" pitchFamily="49" charset="0"/>
                <a:cs typeface="Courier New" pitchFamily="49" charset="0"/>
              </a:rPr>
              <a:t>try</a:t>
            </a:r>
            <a:r>
              <a:rPr lang="en-US" smtClean="0"/>
              <a:t>-with-resources Statement</a:t>
            </a:r>
          </a:p>
        </p:txBody>
      </p:sp>
      <p:sp>
        <p:nvSpPr>
          <p:cNvPr id="14340" name="Rectangle 31"/>
          <p:cNvSpPr>
            <a:spLocks noGrp="1" noChangeArrowheads="1"/>
          </p:cNvSpPr>
          <p:nvPr>
            <p:ph idx="1"/>
          </p:nvPr>
        </p:nvSpPr>
        <p:spPr/>
        <p:txBody>
          <a:bodyPr>
            <a:normAutofit fontScale="92500" lnSpcReduction="10000"/>
          </a:bodyPr>
          <a:lstStyle/>
          <a:p>
            <a:pPr eaLnBrk="1" hangingPunct="1"/>
            <a:r>
              <a:rPr lang="en-US" dirty="0" smtClean="0">
                <a:latin typeface="Arial" charset="0"/>
              </a:rPr>
              <a:t>Java SE 7 provides a new </a:t>
            </a:r>
            <a:r>
              <a:rPr lang="en-US" dirty="0" smtClean="0">
                <a:latin typeface="Courier New" pitchFamily="49" charset="0"/>
                <a:cs typeface="Courier New" pitchFamily="49" charset="0"/>
              </a:rPr>
              <a:t>try</a:t>
            </a:r>
            <a:r>
              <a:rPr lang="en-US" dirty="0" smtClean="0">
                <a:latin typeface="Arial" charset="0"/>
              </a:rPr>
              <a:t>-with-resources statement that will </a:t>
            </a:r>
            <a:r>
              <a:rPr lang="en-US" dirty="0" err="1" smtClean="0">
                <a:latin typeface="Arial" charset="0"/>
              </a:rPr>
              <a:t>autoclose</a:t>
            </a:r>
            <a:r>
              <a:rPr lang="en-US" dirty="0" smtClean="0">
                <a:latin typeface="Arial" charset="0"/>
              </a:rPr>
              <a:t> resources.</a:t>
            </a:r>
          </a:p>
          <a:p>
            <a:pPr eaLnBrk="1" hangingPunct="1"/>
            <a:endParaRPr lang="en-US" sz="800" dirty="0" smtClean="0">
              <a:latin typeface="Courier New" pitchFamily="49" charset="0"/>
              <a:cs typeface="Courier New" pitchFamily="49" charset="0"/>
            </a:endParaRPr>
          </a:p>
          <a:p>
            <a:pPr eaLnBrk="1" hangingPunct="1"/>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("About to open a file");</a:t>
            </a:r>
          </a:p>
          <a:p>
            <a:pPr eaLnBrk="1" hangingPunct="1"/>
            <a:r>
              <a:rPr lang="en-US" sz="1800" dirty="0" smtClean="0">
                <a:latin typeface="Courier New" pitchFamily="49" charset="0"/>
                <a:cs typeface="Courier New" pitchFamily="49" charset="0"/>
              </a:rPr>
              <a:t>try (</a:t>
            </a:r>
            <a:r>
              <a:rPr lang="en-US" sz="1800" dirty="0" err="1" smtClean="0">
                <a:latin typeface="Courier New" pitchFamily="49" charset="0"/>
                <a:cs typeface="Courier New" pitchFamily="49" charset="0"/>
              </a:rPr>
              <a:t>InputStream</a:t>
            </a:r>
            <a:r>
              <a:rPr lang="en-US" sz="1800" dirty="0" smtClean="0">
                <a:latin typeface="Courier New" pitchFamily="49" charset="0"/>
                <a:cs typeface="Courier New" pitchFamily="49" charset="0"/>
              </a:rPr>
              <a:t> in =</a:t>
            </a:r>
          </a:p>
          <a:p>
            <a:pPr eaLnBrk="1" hangingPunct="1"/>
            <a:r>
              <a:rPr lang="en-US" sz="1800" dirty="0" smtClean="0">
                <a:latin typeface="Courier New" pitchFamily="49" charset="0"/>
                <a:cs typeface="Courier New" pitchFamily="49" charset="0"/>
              </a:rPr>
              <a:t>      new </a:t>
            </a:r>
            <a:r>
              <a:rPr lang="en-US" sz="1800" dirty="0" err="1" smtClean="0">
                <a:latin typeface="Courier New" pitchFamily="49" charset="0"/>
                <a:cs typeface="Courier New" pitchFamily="49" charset="0"/>
              </a:rPr>
              <a:t>FileInputStream</a:t>
            </a:r>
            <a:r>
              <a:rPr lang="en-US" sz="1800" dirty="0" smtClean="0">
                <a:latin typeface="Courier New" pitchFamily="49" charset="0"/>
                <a:cs typeface="Courier New" pitchFamily="49" charset="0"/>
              </a:rPr>
              <a:t>("missingfile.txt")) {</a:t>
            </a:r>
          </a:p>
          <a:p>
            <a:pPr eaLnBrk="1" hangingPunct="1"/>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("File open");</a:t>
            </a:r>
          </a:p>
          <a:p>
            <a:pPr eaLnBrk="1" hangingPunct="1"/>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data = </a:t>
            </a:r>
            <a:r>
              <a:rPr lang="en-US" sz="1800" dirty="0" err="1" smtClean="0">
                <a:latin typeface="Courier New" pitchFamily="49" charset="0"/>
                <a:cs typeface="Courier New" pitchFamily="49" charset="0"/>
              </a:rPr>
              <a:t>in.read</a:t>
            </a:r>
            <a:r>
              <a:rPr lang="en-US" sz="1800" dirty="0" smtClean="0">
                <a:latin typeface="Courier New" pitchFamily="49" charset="0"/>
                <a:cs typeface="Courier New" pitchFamily="49" charset="0"/>
              </a:rPr>
              <a:t>();</a:t>
            </a:r>
          </a:p>
          <a:p>
            <a:pPr eaLnBrk="1" hangingPunct="1"/>
            <a:r>
              <a:rPr lang="en-US" sz="1800" dirty="0" smtClean="0">
                <a:latin typeface="Courier New" pitchFamily="49" charset="0"/>
                <a:cs typeface="Courier New" pitchFamily="49" charset="0"/>
              </a:rPr>
              <a:t>} catch (</a:t>
            </a:r>
            <a:r>
              <a:rPr lang="en-US" sz="1800" dirty="0" err="1" smtClean="0">
                <a:latin typeface="Courier New" pitchFamily="49" charset="0"/>
                <a:cs typeface="Courier New" pitchFamily="49" charset="0"/>
              </a:rPr>
              <a:t>FileNotFoundException</a:t>
            </a:r>
            <a:r>
              <a:rPr lang="en-US" sz="1800" dirty="0" smtClean="0">
                <a:latin typeface="Courier New" pitchFamily="49" charset="0"/>
                <a:cs typeface="Courier New" pitchFamily="49" charset="0"/>
              </a:rPr>
              <a:t> e) {</a:t>
            </a:r>
          </a:p>
          <a:p>
            <a:pPr eaLnBrk="1" hangingPunct="1"/>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e.getMessage</a:t>
            </a:r>
            <a:r>
              <a:rPr lang="en-US" sz="1800" dirty="0" smtClean="0">
                <a:latin typeface="Courier New" pitchFamily="49" charset="0"/>
                <a:cs typeface="Courier New" pitchFamily="49" charset="0"/>
              </a:rPr>
              <a:t>());</a:t>
            </a:r>
          </a:p>
          <a:p>
            <a:pPr eaLnBrk="1" hangingPunct="1"/>
            <a:r>
              <a:rPr lang="en-US" sz="1800" dirty="0" smtClean="0">
                <a:latin typeface="Courier New" pitchFamily="49" charset="0"/>
                <a:cs typeface="Courier New" pitchFamily="49" charset="0"/>
              </a:rPr>
              <a:t>} catch (</a:t>
            </a:r>
            <a:r>
              <a:rPr lang="en-US" sz="1800" dirty="0" err="1" smtClean="0">
                <a:latin typeface="Courier New" pitchFamily="49" charset="0"/>
                <a:cs typeface="Courier New" pitchFamily="49" charset="0"/>
              </a:rPr>
              <a:t>IOException</a:t>
            </a:r>
            <a:r>
              <a:rPr lang="en-US" sz="1800" dirty="0" smtClean="0">
                <a:latin typeface="Courier New" pitchFamily="49" charset="0"/>
                <a:cs typeface="Courier New" pitchFamily="49" charset="0"/>
              </a:rPr>
              <a:t> e) {</a:t>
            </a:r>
          </a:p>
          <a:p>
            <a:pPr eaLnBrk="1" hangingPunct="1"/>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e.getMessage</a:t>
            </a:r>
            <a:r>
              <a:rPr lang="en-US" sz="1800" dirty="0" smtClean="0">
                <a:latin typeface="Courier New" pitchFamily="49" charset="0"/>
                <a:cs typeface="Courier New" pitchFamily="49" charset="0"/>
              </a:rPr>
              <a:t>());</a:t>
            </a:r>
          </a:p>
          <a:p>
            <a:pPr eaLnBrk="1" hangingPunct="1"/>
            <a:r>
              <a:rPr lang="en-US" sz="1800" dirty="0" smtClean="0">
                <a:latin typeface="Courier New" pitchFamily="49" charset="0"/>
                <a:cs typeface="Courier New" pitchFamily="49" charset="0"/>
              </a:rPr>
              <a:t>}</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29</a:t>
            </a:fld>
            <a:endParaRPr lang="en-US"/>
          </a:p>
        </p:txBody>
      </p:sp>
      <p:sp>
        <p:nvSpPr>
          <p:cNvPr id="14341" name="Rectangle 10"/>
          <p:cNvSpPr>
            <a:spLocks noChangeArrowheads="1"/>
          </p:cNvSpPr>
          <p:nvPr/>
        </p:nvSpPr>
        <p:spPr bwMode="gray">
          <a:xfrm>
            <a:off x="1905000" y="3200400"/>
            <a:ext cx="5715000" cy="609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822325" eaLnBrk="0" hangingPunct="0">
              <a:spcBef>
                <a:spcPct val="50000"/>
              </a:spcBef>
              <a:buClrTx/>
              <a:buFontTx/>
              <a:buNone/>
            </a:pPr>
            <a:endParaRPr lang="en-US" b="1">
              <a:solidFill>
                <a:schemeClr val="folHlink"/>
              </a:solidFill>
            </a:endParaRPr>
          </a:p>
        </p:txBody>
      </p:sp>
    </p:spTree>
    <p:extLst>
      <p:ext uri="{BB962C8B-B14F-4D97-AF65-F5344CB8AC3E}">
        <p14:creationId xmlns:p14="http://schemas.microsoft.com/office/powerpoint/2010/main" val="2392268424"/>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Exception Handling in Java</a:t>
            </a:r>
          </a:p>
        </p:txBody>
      </p:sp>
      <p:sp>
        <p:nvSpPr>
          <p:cNvPr id="7" name="Text Placeholder 6"/>
          <p:cNvSpPr>
            <a:spLocks noGrp="1"/>
          </p:cNvSpPr>
          <p:nvPr>
            <p:ph type="body" idx="1"/>
          </p:nvPr>
        </p:nvSpPr>
        <p:spPr/>
        <p:txBody>
          <a:bodyPr/>
          <a:lstStyle/>
          <a:p>
            <a:endParaRPr lang="en-GB"/>
          </a:p>
        </p:txBody>
      </p:sp>
      <p:sp>
        <p:nvSpPr>
          <p:cNvPr id="5" name="Rectangle 15"/>
          <p:cNvSpPr>
            <a:spLocks noGrp="1" noChangeArrowheads="1"/>
          </p:cNvSpPr>
          <p:nvPr>
            <p:ph type="ftr" sz="quarter" idx="11"/>
          </p:nvPr>
        </p:nvSpPr>
        <p:spPr>
          <a:prstGeom prst="rect">
            <a:avLst/>
          </a:prstGeom>
        </p:spPr>
        <p:txBody>
          <a:bodyPr/>
          <a:lstStyle/>
          <a:p>
            <a:r>
              <a:rPr lang="en-US" smtClean="0"/>
              <a:t>BIT2203</a:t>
            </a:r>
            <a:endParaRPr lang="en-US" dirty="0"/>
          </a:p>
        </p:txBody>
      </p:sp>
      <p:sp>
        <p:nvSpPr>
          <p:cNvPr id="6" name="Slide Number Placeholder 5"/>
          <p:cNvSpPr>
            <a:spLocks noGrp="1"/>
          </p:cNvSpPr>
          <p:nvPr>
            <p:ph type="sldNum" sz="quarter" idx="12"/>
          </p:nvPr>
        </p:nvSpPr>
        <p:spPr/>
        <p:txBody>
          <a:bodyPr/>
          <a:lstStyle/>
          <a:p>
            <a:fld id="{1388472D-0489-4DF5-9703-0B2E16CADCAD}"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050"/>
          <p:cNvSpPr>
            <a:spLocks noChangeArrowheads="1"/>
          </p:cNvSpPr>
          <p:nvPr/>
        </p:nvSpPr>
        <p:spPr bwMode="auto">
          <a:xfrm>
            <a:off x="609600" y="2819400"/>
            <a:ext cx="7924800" cy="2133600"/>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15363" name="Rectangle 30"/>
          <p:cNvSpPr>
            <a:spLocks noGrp="1" noChangeArrowheads="1"/>
          </p:cNvSpPr>
          <p:nvPr>
            <p:ph type="title"/>
          </p:nvPr>
        </p:nvSpPr>
        <p:spPr/>
        <p:txBody>
          <a:bodyPr/>
          <a:lstStyle/>
          <a:p>
            <a:pPr eaLnBrk="1" hangingPunct="1"/>
            <a:r>
              <a:rPr lang="en-US" smtClean="0"/>
              <a:t>Suppressed Exceptions</a:t>
            </a:r>
          </a:p>
        </p:txBody>
      </p:sp>
      <p:sp>
        <p:nvSpPr>
          <p:cNvPr id="15364" name="Rectangle 31"/>
          <p:cNvSpPr>
            <a:spLocks noGrp="1" noChangeArrowheads="1"/>
          </p:cNvSpPr>
          <p:nvPr>
            <p:ph idx="1"/>
          </p:nvPr>
        </p:nvSpPr>
        <p:spPr>
          <a:xfrm>
            <a:off x="609600" y="1447800"/>
            <a:ext cx="7918450" cy="3441700"/>
          </a:xfrm>
        </p:spPr>
        <p:txBody>
          <a:bodyPr>
            <a:normAutofit fontScale="85000" lnSpcReduction="20000"/>
          </a:bodyPr>
          <a:lstStyle/>
          <a:p>
            <a:pPr eaLnBrk="1" hangingPunct="1"/>
            <a:r>
              <a:rPr lang="en-US" smtClean="0">
                <a:latin typeface="Arial" charset="0"/>
              </a:rPr>
              <a:t>If an exception occurs in the </a:t>
            </a:r>
            <a:r>
              <a:rPr lang="en-US" smtClean="0">
                <a:latin typeface="Courier New" pitchFamily="49" charset="0"/>
                <a:cs typeface="Courier New" pitchFamily="49" charset="0"/>
              </a:rPr>
              <a:t>try</a:t>
            </a:r>
            <a:r>
              <a:rPr lang="en-US" smtClean="0">
                <a:latin typeface="Arial" charset="0"/>
              </a:rPr>
              <a:t> block of a </a:t>
            </a:r>
            <a:r>
              <a:rPr lang="en-US" smtClean="0">
                <a:latin typeface="Courier New" pitchFamily="49" charset="0"/>
                <a:cs typeface="Courier New" pitchFamily="49" charset="0"/>
              </a:rPr>
              <a:t>try</a:t>
            </a:r>
            <a:r>
              <a:rPr lang="en-US" smtClean="0">
                <a:latin typeface="Arial" charset="0"/>
              </a:rPr>
              <a:t>-with-resources statement </a:t>
            </a:r>
            <a:r>
              <a:rPr lang="en-US" i="1" smtClean="0">
                <a:latin typeface="Arial" charset="0"/>
              </a:rPr>
              <a:t>and</a:t>
            </a:r>
            <a:r>
              <a:rPr lang="en-US" smtClean="0">
                <a:latin typeface="Arial" charset="0"/>
              </a:rPr>
              <a:t> an exception occurs while closing the resources, the resulting exceptions will be suppressed.</a:t>
            </a:r>
          </a:p>
          <a:p>
            <a:pPr eaLnBrk="1" hangingPunct="1"/>
            <a:endParaRPr lang="en-US" smtClean="0">
              <a:latin typeface="Arial" charset="0"/>
            </a:endParaRPr>
          </a:p>
          <a:p>
            <a:pPr eaLnBrk="1" hangingPunct="1"/>
            <a:r>
              <a:rPr lang="en-US" sz="1800" smtClean="0">
                <a:latin typeface="Courier New" pitchFamily="49" charset="0"/>
                <a:cs typeface="Courier New" pitchFamily="49" charset="0"/>
              </a:rPr>
              <a:t>} catch(Exception e) {</a:t>
            </a:r>
          </a:p>
          <a:p>
            <a:pPr eaLnBrk="1" hangingPunct="1"/>
            <a:r>
              <a:rPr lang="en-US" sz="1800" smtClean="0">
                <a:latin typeface="Courier New" pitchFamily="49" charset="0"/>
                <a:cs typeface="Courier New" pitchFamily="49" charset="0"/>
              </a:rPr>
              <a:t>    System.out.println(e.getMessage());</a:t>
            </a:r>
          </a:p>
          <a:p>
            <a:pPr eaLnBrk="1" hangingPunct="1"/>
            <a:r>
              <a:rPr lang="en-US" sz="1800" smtClean="0">
                <a:latin typeface="Courier New" pitchFamily="49" charset="0"/>
                <a:cs typeface="Courier New" pitchFamily="49" charset="0"/>
              </a:rPr>
              <a:t>    for(Throwable t : e.getSuppressed()) {</a:t>
            </a:r>
          </a:p>
          <a:p>
            <a:pPr eaLnBrk="1" hangingPunct="1"/>
            <a:r>
              <a:rPr lang="en-US" sz="1800" smtClean="0">
                <a:latin typeface="Courier New" pitchFamily="49" charset="0"/>
                <a:cs typeface="Courier New" pitchFamily="49" charset="0"/>
              </a:rPr>
              <a:t>        System.out.println(t.getMessage());</a:t>
            </a:r>
          </a:p>
          <a:p>
            <a:pPr eaLnBrk="1" hangingPunct="1"/>
            <a:r>
              <a:rPr lang="en-US" sz="1800" smtClean="0">
                <a:latin typeface="Courier New" pitchFamily="49" charset="0"/>
                <a:cs typeface="Courier New" pitchFamily="49" charset="0"/>
              </a:rPr>
              <a:t>    }</a:t>
            </a:r>
          </a:p>
          <a:p>
            <a:pPr eaLnBrk="1" hangingPunct="1"/>
            <a:r>
              <a:rPr lang="en-US" sz="1800" smtClean="0">
                <a:latin typeface="Courier New" pitchFamily="49" charset="0"/>
                <a:cs typeface="Courier New" pitchFamily="49" charset="0"/>
              </a:rPr>
              <a:t>}</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30</a:t>
            </a:fld>
            <a:endParaRPr lang="en-US"/>
          </a:p>
        </p:txBody>
      </p:sp>
    </p:spTree>
    <p:extLst>
      <p:ext uri="{BB962C8B-B14F-4D97-AF65-F5344CB8AC3E}">
        <p14:creationId xmlns:p14="http://schemas.microsoft.com/office/powerpoint/2010/main" val="516893814"/>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50"/>
          <p:cNvSpPr>
            <a:spLocks noChangeArrowheads="1"/>
          </p:cNvSpPr>
          <p:nvPr/>
        </p:nvSpPr>
        <p:spPr bwMode="auto">
          <a:xfrm>
            <a:off x="609600" y="4724400"/>
            <a:ext cx="7924800" cy="1143000"/>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16387" name="Rectangle 30"/>
          <p:cNvSpPr>
            <a:spLocks noGrp="1" noChangeArrowheads="1"/>
          </p:cNvSpPr>
          <p:nvPr>
            <p:ph type="title"/>
          </p:nvPr>
        </p:nvSpPr>
        <p:spPr/>
        <p:txBody>
          <a:bodyPr>
            <a:normAutofit fontScale="90000"/>
          </a:bodyPr>
          <a:lstStyle/>
          <a:p>
            <a:pPr eaLnBrk="1" hangingPunct="1"/>
            <a:r>
              <a:rPr lang="en-US" smtClean="0"/>
              <a:t>The </a:t>
            </a:r>
            <a:r>
              <a:rPr lang="en-US" smtClean="0">
                <a:latin typeface="Courier New" pitchFamily="49" charset="0"/>
                <a:cs typeface="Courier New" pitchFamily="49" charset="0"/>
              </a:rPr>
              <a:t>AutoCloseable</a:t>
            </a:r>
            <a:r>
              <a:rPr lang="en-US" smtClean="0"/>
              <a:t> Interface</a:t>
            </a:r>
          </a:p>
        </p:txBody>
      </p:sp>
      <p:sp>
        <p:nvSpPr>
          <p:cNvPr id="16388" name="Rectangle 31"/>
          <p:cNvSpPr>
            <a:spLocks noGrp="1" noChangeArrowheads="1"/>
          </p:cNvSpPr>
          <p:nvPr>
            <p:ph idx="1"/>
          </p:nvPr>
        </p:nvSpPr>
        <p:spPr>
          <a:xfrm>
            <a:off x="609600" y="1447800"/>
            <a:ext cx="7918450" cy="4432300"/>
          </a:xfrm>
        </p:spPr>
        <p:txBody>
          <a:bodyPr>
            <a:normAutofit fontScale="92500" lnSpcReduction="20000"/>
          </a:bodyPr>
          <a:lstStyle/>
          <a:p>
            <a:pPr eaLnBrk="1" hangingPunct="1"/>
            <a:r>
              <a:rPr lang="en-US" smtClean="0">
                <a:latin typeface="Arial" charset="0"/>
              </a:rPr>
              <a:t>Resource in a </a:t>
            </a:r>
            <a:r>
              <a:rPr lang="en-US" smtClean="0">
                <a:latin typeface="Courier New" pitchFamily="49" charset="0"/>
                <a:cs typeface="Courier New" pitchFamily="49" charset="0"/>
              </a:rPr>
              <a:t>try</a:t>
            </a:r>
            <a:r>
              <a:rPr lang="en-US" smtClean="0">
                <a:latin typeface="Arial" charset="0"/>
              </a:rPr>
              <a:t>-with-resources statement must implement either:</a:t>
            </a:r>
          </a:p>
          <a:p>
            <a:pPr lvl="1" eaLnBrk="1" hangingPunct="1"/>
            <a:r>
              <a:rPr lang="en-US" smtClean="0">
                <a:latin typeface="Courier New" pitchFamily="49" charset="0"/>
                <a:cs typeface="Courier New" pitchFamily="49" charset="0"/>
              </a:rPr>
              <a:t>java.lang.AutoCloseable</a:t>
            </a:r>
          </a:p>
          <a:p>
            <a:pPr lvl="2" eaLnBrk="1" hangingPunct="1"/>
            <a:r>
              <a:rPr lang="en-US" smtClean="0"/>
              <a:t>New in JDK 7</a:t>
            </a:r>
          </a:p>
          <a:p>
            <a:pPr lvl="2" eaLnBrk="1" hangingPunct="1"/>
            <a:r>
              <a:rPr lang="en-US" smtClean="0"/>
              <a:t>May throw an </a:t>
            </a:r>
            <a:r>
              <a:rPr lang="en-US" smtClean="0">
                <a:latin typeface="Courier New" pitchFamily="49" charset="0"/>
                <a:cs typeface="Courier New" pitchFamily="49" charset="0"/>
              </a:rPr>
              <a:t>Exception</a:t>
            </a:r>
          </a:p>
          <a:p>
            <a:pPr lvl="1" eaLnBrk="1" hangingPunct="1"/>
            <a:r>
              <a:rPr lang="en-US" smtClean="0">
                <a:latin typeface="Courier New" pitchFamily="49" charset="0"/>
                <a:cs typeface="Courier New" pitchFamily="49" charset="0"/>
              </a:rPr>
              <a:t>java.io.Closeable</a:t>
            </a:r>
          </a:p>
          <a:p>
            <a:pPr lvl="2" eaLnBrk="1" hangingPunct="1"/>
            <a:r>
              <a:rPr lang="en-US" smtClean="0"/>
              <a:t>Refactored in JDK7 to extend </a:t>
            </a:r>
            <a:r>
              <a:rPr lang="en-US" smtClean="0">
                <a:latin typeface="Courier New" pitchFamily="49" charset="0"/>
                <a:cs typeface="Courier New" pitchFamily="49" charset="0"/>
              </a:rPr>
              <a:t>AutoCloseable</a:t>
            </a:r>
          </a:p>
          <a:p>
            <a:pPr lvl="2" eaLnBrk="1" hangingPunct="1"/>
            <a:r>
              <a:rPr lang="en-US" smtClean="0"/>
              <a:t>May throw an </a:t>
            </a:r>
            <a:r>
              <a:rPr lang="en-US" smtClean="0">
                <a:latin typeface="Courier New" pitchFamily="49" charset="0"/>
                <a:cs typeface="Courier New" pitchFamily="49" charset="0"/>
              </a:rPr>
              <a:t>IOException</a:t>
            </a:r>
          </a:p>
          <a:p>
            <a:pPr eaLnBrk="1" hangingPunct="1"/>
            <a:endParaRPr lang="en-US" smtClean="0">
              <a:latin typeface="Arial" charset="0"/>
            </a:endParaRPr>
          </a:p>
          <a:p>
            <a:pPr eaLnBrk="1" hangingPunct="1"/>
            <a:r>
              <a:rPr lang="en-US" sz="1800" smtClean="0">
                <a:latin typeface="Courier New" pitchFamily="49" charset="0"/>
                <a:cs typeface="Courier New" pitchFamily="49" charset="0"/>
              </a:rPr>
              <a:t>public interface AutoCloseable {</a:t>
            </a:r>
          </a:p>
          <a:p>
            <a:pPr eaLnBrk="1" hangingPunct="1"/>
            <a:r>
              <a:rPr lang="en-US" sz="1800" smtClean="0">
                <a:latin typeface="Courier New" pitchFamily="49" charset="0"/>
                <a:cs typeface="Courier New" pitchFamily="49" charset="0"/>
              </a:rPr>
              <a:t>    void close() throws Exception;</a:t>
            </a:r>
          </a:p>
          <a:p>
            <a:pPr eaLnBrk="1" hangingPunct="1"/>
            <a:r>
              <a:rPr lang="en-US" sz="1800" smtClean="0">
                <a:latin typeface="Courier New" pitchFamily="49" charset="0"/>
                <a:cs typeface="Courier New" pitchFamily="49" charset="0"/>
              </a:rPr>
              <a:t>} </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31</a:t>
            </a:fld>
            <a:endParaRPr lang="en-US"/>
          </a:p>
        </p:txBody>
      </p:sp>
    </p:spTree>
    <p:extLst>
      <p:ext uri="{BB962C8B-B14F-4D97-AF65-F5344CB8AC3E}">
        <p14:creationId xmlns:p14="http://schemas.microsoft.com/office/powerpoint/2010/main" val="2214914921"/>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050"/>
          <p:cNvSpPr>
            <a:spLocks noChangeArrowheads="1"/>
          </p:cNvSpPr>
          <p:nvPr/>
        </p:nvSpPr>
        <p:spPr bwMode="auto">
          <a:xfrm>
            <a:off x="609600" y="1981200"/>
            <a:ext cx="7924800" cy="2667000"/>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17411" name="Rectangle 30"/>
          <p:cNvSpPr>
            <a:spLocks noGrp="1" noChangeArrowheads="1"/>
          </p:cNvSpPr>
          <p:nvPr>
            <p:ph type="title"/>
          </p:nvPr>
        </p:nvSpPr>
        <p:spPr/>
        <p:txBody>
          <a:bodyPr/>
          <a:lstStyle/>
          <a:p>
            <a:pPr eaLnBrk="1" hangingPunct="1"/>
            <a:r>
              <a:rPr lang="en-US" smtClean="0"/>
              <a:t>Catching Multiple Exceptions</a:t>
            </a:r>
          </a:p>
        </p:txBody>
      </p:sp>
      <p:sp>
        <p:nvSpPr>
          <p:cNvPr id="17412" name="Rectangle 31"/>
          <p:cNvSpPr>
            <a:spLocks noGrp="1" noChangeArrowheads="1"/>
          </p:cNvSpPr>
          <p:nvPr>
            <p:ph idx="1"/>
          </p:nvPr>
        </p:nvSpPr>
        <p:spPr/>
        <p:txBody>
          <a:bodyPr/>
          <a:lstStyle/>
          <a:p>
            <a:pPr eaLnBrk="1" hangingPunct="1">
              <a:defRPr/>
            </a:pPr>
            <a:r>
              <a:rPr lang="en-US" dirty="0" smtClean="0">
                <a:latin typeface="Arial" charset="0"/>
              </a:rPr>
              <a:t>Java SE 7 provides a new </a:t>
            </a:r>
            <a:r>
              <a:rPr lang="en-US" dirty="0" smtClean="0">
                <a:latin typeface="+mn-lt"/>
                <a:cs typeface="Courier New" pitchFamily="49" charset="0"/>
              </a:rPr>
              <a:t>multi-</a:t>
            </a:r>
            <a:r>
              <a:rPr lang="en-US" dirty="0" smtClean="0">
                <a:latin typeface="Courier New" pitchFamily="49" charset="0"/>
                <a:cs typeface="Courier New" pitchFamily="49" charset="0"/>
              </a:rPr>
              <a:t>catch</a:t>
            </a:r>
            <a:r>
              <a:rPr lang="en-US" dirty="0" smtClean="0">
                <a:latin typeface="Arial" charset="0"/>
              </a:rPr>
              <a:t> clause.</a:t>
            </a:r>
          </a:p>
          <a:p>
            <a:pPr eaLnBrk="1" hangingPunct="1">
              <a:defRPr/>
            </a:pPr>
            <a:endParaRPr lang="en-US" sz="800" dirty="0" smtClean="0">
              <a:latin typeface="Courier New" pitchFamily="49" charset="0"/>
              <a:cs typeface="Courier New" pitchFamily="49" charset="0"/>
            </a:endParaRPr>
          </a:p>
          <a:p>
            <a:pPr eaLnBrk="1" hangingPunct="1">
              <a:defRPr/>
            </a:pPr>
            <a:r>
              <a:rPr lang="en-US" sz="1600" dirty="0" smtClean="0">
                <a:latin typeface="Courier New" pitchFamily="49" charset="0"/>
                <a:cs typeface="Courier New" pitchFamily="49" charset="0"/>
              </a:rPr>
              <a:t>ShoppingCart cart = null;</a:t>
            </a:r>
          </a:p>
          <a:p>
            <a:pPr eaLnBrk="1" hangingPunct="1">
              <a:defRPr/>
            </a:pPr>
            <a:r>
              <a:rPr lang="en-US" sz="1600" dirty="0" smtClean="0">
                <a:latin typeface="Courier New" pitchFamily="49" charset="0"/>
                <a:cs typeface="Courier New" pitchFamily="49" charset="0"/>
              </a:rPr>
              <a:t>try (InputStream is = new FileInputStream(cartFile);</a:t>
            </a:r>
          </a:p>
          <a:p>
            <a:pPr eaLnBrk="1" hangingPunct="1">
              <a:defRPr/>
            </a:pPr>
            <a:r>
              <a:rPr lang="en-US" sz="1600" dirty="0" smtClean="0">
                <a:latin typeface="Courier New" pitchFamily="49" charset="0"/>
                <a:cs typeface="Courier New" pitchFamily="49" charset="0"/>
              </a:rPr>
              <a:t>     ObjectInputStream in = new ObjectInputStream(is)) {</a:t>
            </a:r>
          </a:p>
          <a:p>
            <a:pPr eaLnBrk="1" hangingPunct="1">
              <a:defRPr/>
            </a:pPr>
            <a:r>
              <a:rPr lang="en-US" sz="1600" dirty="0" smtClean="0">
                <a:latin typeface="Courier New" pitchFamily="49" charset="0"/>
                <a:cs typeface="Courier New" pitchFamily="49" charset="0"/>
              </a:rPr>
              <a:t>     cart = (ShoppingCart)in.readObject();</a:t>
            </a:r>
          </a:p>
          <a:p>
            <a:pPr eaLnBrk="1" hangingPunct="1">
              <a:defRPr/>
            </a:pPr>
            <a:r>
              <a:rPr lang="en-US" sz="1600" dirty="0" smtClean="0">
                <a:latin typeface="Courier New" pitchFamily="49" charset="0"/>
                <a:cs typeface="Courier New" pitchFamily="49" charset="0"/>
              </a:rPr>
              <a:t>} catch (ClassNotFoundException | IOException e) {</a:t>
            </a:r>
          </a:p>
          <a:p>
            <a:pPr eaLnBrk="1" hangingPunct="1">
              <a:defRPr/>
            </a:pPr>
            <a:r>
              <a:rPr lang="en-US" sz="1600" dirty="0" smtClean="0">
                <a:latin typeface="Courier New" pitchFamily="49" charset="0"/>
                <a:cs typeface="Courier New" pitchFamily="49" charset="0"/>
              </a:rPr>
              <a:t>    System.out.println("Exception deserializing " + cartFile);</a:t>
            </a:r>
          </a:p>
          <a:p>
            <a:pPr eaLnBrk="1" hangingPunct="1">
              <a:defRPr/>
            </a:pPr>
            <a:r>
              <a:rPr lang="en-US" sz="1600" dirty="0" smtClean="0">
                <a:latin typeface="Courier New" pitchFamily="49" charset="0"/>
                <a:cs typeface="Courier New" pitchFamily="49" charset="0"/>
              </a:rPr>
              <a:t>    System.out.println(e);</a:t>
            </a:r>
          </a:p>
          <a:p>
            <a:pPr eaLnBrk="1" hangingPunct="1">
              <a:defRPr/>
            </a:pPr>
            <a:r>
              <a:rPr lang="en-US" sz="1600" dirty="0" smtClean="0">
                <a:latin typeface="Courier New" pitchFamily="49" charset="0"/>
                <a:cs typeface="Courier New" pitchFamily="49" charset="0"/>
              </a:rPr>
              <a:t>    System.exit(-1);</a:t>
            </a:r>
          </a:p>
          <a:p>
            <a:pPr eaLnBrk="1" hangingPunct="1">
              <a:defRPr/>
            </a:pPr>
            <a:r>
              <a:rPr lang="en-US" sz="1600" dirty="0" smtClean="0">
                <a:latin typeface="Courier New" pitchFamily="49" charset="0"/>
                <a:cs typeface="Courier New" pitchFamily="49" charset="0"/>
              </a:rPr>
              <a:t>} </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32</a:t>
            </a:fld>
            <a:endParaRPr lang="en-US"/>
          </a:p>
        </p:txBody>
      </p:sp>
      <p:sp>
        <p:nvSpPr>
          <p:cNvPr id="17413" name="AutoShape 39"/>
          <p:cNvSpPr>
            <a:spLocks noChangeArrowheads="1"/>
          </p:cNvSpPr>
          <p:nvPr/>
        </p:nvSpPr>
        <p:spPr bwMode="auto">
          <a:xfrm>
            <a:off x="3657600" y="5029200"/>
            <a:ext cx="2133600" cy="738188"/>
          </a:xfrm>
          <a:prstGeom prst="wedgeRectCallout">
            <a:avLst>
              <a:gd name="adj1" fmla="val -5579"/>
              <a:gd name="adj2" fmla="val -166060"/>
            </a:avLst>
          </a:prstGeom>
          <a:solidFill>
            <a:srgbClr val="FFFFCC"/>
          </a:solidFill>
          <a:ln w="9525">
            <a:solidFill>
              <a:srgbClr val="808080"/>
            </a:solidFill>
            <a:miter lim="800000"/>
            <a:headEnd/>
            <a:tailEnd/>
          </a:ln>
        </p:spPr>
        <p:txBody>
          <a:bodyPr lIns="91432" tIns="45716" rIns="91432" bIns="45716" anchor="ctr">
            <a:spAutoFit/>
          </a:bodyPr>
          <a:lstStyle/>
          <a:p>
            <a:pPr eaLnBrk="0" hangingPunct="0">
              <a:spcBef>
                <a:spcPct val="0"/>
              </a:spcBef>
              <a:buClrTx/>
              <a:buFontTx/>
              <a:buNone/>
            </a:pPr>
            <a:r>
              <a:rPr lang="en-US" sz="1400" dirty="0"/>
              <a:t>Multiple exception types are separated with a vertical bar.</a:t>
            </a:r>
          </a:p>
        </p:txBody>
      </p:sp>
    </p:spTree>
    <p:extLst>
      <p:ext uri="{BB962C8B-B14F-4D97-AF65-F5344CB8AC3E}">
        <p14:creationId xmlns:p14="http://schemas.microsoft.com/office/powerpoint/2010/main" val="3413834402"/>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50"/>
          <p:cNvSpPr>
            <a:spLocks noChangeArrowheads="1"/>
          </p:cNvSpPr>
          <p:nvPr/>
        </p:nvSpPr>
        <p:spPr bwMode="auto">
          <a:xfrm>
            <a:off x="609600" y="2286000"/>
            <a:ext cx="7924800" cy="2057400"/>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18435" name="Rectangle 30"/>
          <p:cNvSpPr>
            <a:spLocks noGrp="1" noChangeArrowheads="1"/>
          </p:cNvSpPr>
          <p:nvPr>
            <p:ph type="title"/>
          </p:nvPr>
        </p:nvSpPr>
        <p:spPr/>
        <p:txBody>
          <a:bodyPr/>
          <a:lstStyle/>
          <a:p>
            <a:pPr eaLnBrk="1" hangingPunct="1"/>
            <a:r>
              <a:rPr lang="en-US" smtClean="0"/>
              <a:t>Declaring Exceptions</a:t>
            </a:r>
          </a:p>
        </p:txBody>
      </p:sp>
      <p:sp>
        <p:nvSpPr>
          <p:cNvPr id="18436" name="Rectangle 31"/>
          <p:cNvSpPr>
            <a:spLocks noGrp="1" noChangeArrowheads="1"/>
          </p:cNvSpPr>
          <p:nvPr>
            <p:ph idx="1"/>
          </p:nvPr>
        </p:nvSpPr>
        <p:spPr/>
        <p:txBody>
          <a:bodyPr/>
          <a:lstStyle/>
          <a:p>
            <a:pPr eaLnBrk="1" hangingPunct="1"/>
            <a:r>
              <a:rPr lang="en-US" dirty="0" smtClean="0">
                <a:latin typeface="Arial" charset="0"/>
              </a:rPr>
              <a:t>You may declare that a method throws an exception instead of handling it.</a:t>
            </a:r>
          </a:p>
          <a:p>
            <a:pPr eaLnBrk="1" hangingPunct="1"/>
            <a:endParaRPr lang="en-US" sz="800" dirty="0" smtClean="0">
              <a:latin typeface="Courier New" pitchFamily="49" charset="0"/>
              <a:cs typeface="Courier New" pitchFamily="49" charset="0"/>
            </a:endParaRPr>
          </a:p>
          <a:p>
            <a:pPr eaLnBrk="1" hangingPunct="1"/>
            <a:r>
              <a:rPr lang="en-US" sz="1800" dirty="0" smtClean="0">
                <a:latin typeface="Courier New" pitchFamily="49" charset="0"/>
                <a:cs typeface="Courier New" pitchFamily="49" charset="0"/>
              </a:rPr>
              <a:t>public static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readByteFromFile</a:t>
            </a:r>
            <a:r>
              <a:rPr lang="en-US" sz="1800" dirty="0" smtClean="0">
                <a:latin typeface="Courier New" pitchFamily="49" charset="0"/>
                <a:cs typeface="Courier New" pitchFamily="49" charset="0"/>
              </a:rPr>
              <a:t>() throws </a:t>
            </a:r>
            <a:r>
              <a:rPr lang="en-US" sz="1800" dirty="0" err="1" smtClean="0">
                <a:latin typeface="Courier New" pitchFamily="49" charset="0"/>
                <a:cs typeface="Courier New" pitchFamily="49" charset="0"/>
              </a:rPr>
              <a:t>IOException</a:t>
            </a:r>
            <a:r>
              <a:rPr lang="en-US" sz="1800" dirty="0" smtClean="0">
                <a:latin typeface="Courier New" pitchFamily="49" charset="0"/>
                <a:cs typeface="Courier New" pitchFamily="49" charset="0"/>
              </a:rPr>
              <a:t> {</a:t>
            </a:r>
          </a:p>
          <a:p>
            <a:pPr eaLnBrk="1" hangingPunct="1"/>
            <a:r>
              <a:rPr lang="en-US" sz="1800" dirty="0" smtClean="0">
                <a:latin typeface="Courier New" pitchFamily="49" charset="0"/>
                <a:cs typeface="Courier New" pitchFamily="49" charset="0"/>
              </a:rPr>
              <a:t>    try (</a:t>
            </a:r>
            <a:r>
              <a:rPr lang="en-US" sz="1800" dirty="0" err="1" smtClean="0">
                <a:latin typeface="Courier New" pitchFamily="49" charset="0"/>
                <a:cs typeface="Courier New" pitchFamily="49" charset="0"/>
              </a:rPr>
              <a:t>InputStream</a:t>
            </a:r>
            <a:r>
              <a:rPr lang="en-US" sz="1800" dirty="0" smtClean="0">
                <a:latin typeface="Courier New" pitchFamily="49" charset="0"/>
                <a:cs typeface="Courier New" pitchFamily="49" charset="0"/>
              </a:rPr>
              <a:t> in = new </a:t>
            </a:r>
            <a:r>
              <a:rPr lang="en-US" sz="1800" dirty="0" err="1" smtClean="0">
                <a:latin typeface="Courier New" pitchFamily="49" charset="0"/>
                <a:cs typeface="Courier New" pitchFamily="49" charset="0"/>
              </a:rPr>
              <a:t>FileInputStream</a:t>
            </a:r>
            <a:r>
              <a:rPr lang="en-US" sz="1800" dirty="0" smtClean="0">
                <a:latin typeface="Courier New" pitchFamily="49" charset="0"/>
                <a:cs typeface="Courier New" pitchFamily="49" charset="0"/>
              </a:rPr>
              <a:t>("a.txt")) {</a:t>
            </a:r>
          </a:p>
          <a:p>
            <a:pPr eaLnBrk="1" hangingPunct="1"/>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("File open");</a:t>
            </a:r>
          </a:p>
          <a:p>
            <a:pPr eaLnBrk="1" hangingPunct="1"/>
            <a:r>
              <a:rPr lang="en-US" sz="1800" dirty="0" smtClean="0">
                <a:latin typeface="Courier New" pitchFamily="49" charset="0"/>
                <a:cs typeface="Courier New" pitchFamily="49" charset="0"/>
              </a:rPr>
              <a:t>        return </a:t>
            </a:r>
            <a:r>
              <a:rPr lang="en-US" sz="1800" dirty="0" err="1" smtClean="0">
                <a:latin typeface="Courier New" pitchFamily="49" charset="0"/>
                <a:cs typeface="Courier New" pitchFamily="49" charset="0"/>
              </a:rPr>
              <a:t>in.read</a:t>
            </a:r>
            <a:r>
              <a:rPr lang="en-US" sz="1800" dirty="0" smtClean="0">
                <a:latin typeface="Courier New" pitchFamily="49" charset="0"/>
                <a:cs typeface="Courier New" pitchFamily="49" charset="0"/>
              </a:rPr>
              <a:t>();</a:t>
            </a:r>
          </a:p>
          <a:p>
            <a:pPr eaLnBrk="1" hangingPunct="1"/>
            <a:r>
              <a:rPr lang="en-US" sz="1800" dirty="0" smtClean="0">
                <a:latin typeface="Courier New" pitchFamily="49" charset="0"/>
                <a:cs typeface="Courier New" pitchFamily="49" charset="0"/>
              </a:rPr>
              <a:t>    }</a:t>
            </a:r>
          </a:p>
          <a:p>
            <a:pPr eaLnBrk="1" hangingPunct="1"/>
            <a:r>
              <a:rPr lang="en-US" sz="1800" dirty="0" smtClean="0">
                <a:latin typeface="Courier New" pitchFamily="49" charset="0"/>
                <a:cs typeface="Courier New" pitchFamily="49" charset="0"/>
              </a:rPr>
              <a:t>}</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33</a:t>
            </a:fld>
            <a:endParaRPr lang="en-US"/>
          </a:p>
        </p:txBody>
      </p:sp>
      <p:sp>
        <p:nvSpPr>
          <p:cNvPr id="18437" name="Rectangle 10"/>
          <p:cNvSpPr>
            <a:spLocks noChangeArrowheads="1"/>
          </p:cNvSpPr>
          <p:nvPr/>
        </p:nvSpPr>
        <p:spPr bwMode="gray">
          <a:xfrm>
            <a:off x="6705600" y="2743200"/>
            <a:ext cx="2514600" cy="228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822325" eaLnBrk="0" hangingPunct="0">
              <a:spcBef>
                <a:spcPct val="50000"/>
              </a:spcBef>
              <a:buClrTx/>
              <a:buFontTx/>
              <a:buNone/>
            </a:pPr>
            <a:endParaRPr lang="en-US" b="1">
              <a:solidFill>
                <a:schemeClr val="folHlink"/>
              </a:solidFill>
            </a:endParaRPr>
          </a:p>
        </p:txBody>
      </p:sp>
      <p:sp>
        <p:nvSpPr>
          <p:cNvPr id="18438" name="AutoShape 39"/>
          <p:cNvSpPr>
            <a:spLocks noChangeArrowheads="1"/>
          </p:cNvSpPr>
          <p:nvPr/>
        </p:nvSpPr>
        <p:spPr bwMode="auto">
          <a:xfrm>
            <a:off x="2743200" y="4468813"/>
            <a:ext cx="2133600" cy="1169987"/>
          </a:xfrm>
          <a:prstGeom prst="wedgeRectCallout">
            <a:avLst>
              <a:gd name="adj1" fmla="val -113685"/>
              <a:gd name="adj2" fmla="val -134222"/>
            </a:avLst>
          </a:prstGeom>
          <a:solidFill>
            <a:srgbClr val="FFFFCC"/>
          </a:solidFill>
          <a:ln w="9525">
            <a:solidFill>
              <a:srgbClr val="808080"/>
            </a:solidFill>
            <a:miter lim="800000"/>
            <a:headEnd/>
            <a:tailEnd/>
          </a:ln>
        </p:spPr>
        <p:txBody>
          <a:bodyPr lIns="91432" tIns="45716" rIns="91432" bIns="45716" anchor="ctr">
            <a:spAutoFit/>
          </a:bodyPr>
          <a:lstStyle/>
          <a:p>
            <a:pPr eaLnBrk="0" hangingPunct="0">
              <a:spcBef>
                <a:spcPct val="0"/>
              </a:spcBef>
              <a:buClrTx/>
              <a:buFontTx/>
              <a:buNone/>
            </a:pPr>
            <a:r>
              <a:rPr lang="en-US" sz="1400"/>
              <a:t>Notice the lack of </a:t>
            </a:r>
            <a:r>
              <a:rPr lang="en-US" sz="1400">
                <a:latin typeface="Courier New" pitchFamily="49" charset="0"/>
                <a:cs typeface="Courier New" pitchFamily="49" charset="0"/>
              </a:rPr>
              <a:t>catch</a:t>
            </a:r>
            <a:r>
              <a:rPr lang="en-US" sz="1400"/>
              <a:t> clauses. The </a:t>
            </a:r>
            <a:r>
              <a:rPr lang="en-US" sz="1400">
                <a:latin typeface="Courier New" pitchFamily="49" charset="0"/>
                <a:cs typeface="Courier New" pitchFamily="49" charset="0"/>
              </a:rPr>
              <a:t>try</a:t>
            </a:r>
            <a:r>
              <a:rPr lang="en-US" sz="1400"/>
              <a:t>-with-resources statement is being used only to close resources.</a:t>
            </a:r>
          </a:p>
        </p:txBody>
      </p:sp>
    </p:spTree>
    <p:extLst>
      <p:ext uri="{BB962C8B-B14F-4D97-AF65-F5344CB8AC3E}">
        <p14:creationId xmlns:p14="http://schemas.microsoft.com/office/powerpoint/2010/main" val="3423327526"/>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050"/>
          <p:cNvSpPr>
            <a:spLocks noChangeArrowheads="1"/>
          </p:cNvSpPr>
          <p:nvPr/>
        </p:nvSpPr>
        <p:spPr bwMode="auto">
          <a:xfrm>
            <a:off x="609600" y="2590800"/>
            <a:ext cx="7924800" cy="2362200"/>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19459" name="Rectangle 30"/>
          <p:cNvSpPr>
            <a:spLocks noGrp="1" noChangeArrowheads="1"/>
          </p:cNvSpPr>
          <p:nvPr>
            <p:ph type="title"/>
          </p:nvPr>
        </p:nvSpPr>
        <p:spPr/>
        <p:txBody>
          <a:bodyPr/>
          <a:lstStyle/>
          <a:p>
            <a:pPr eaLnBrk="1" hangingPunct="1"/>
            <a:r>
              <a:rPr lang="en-US" smtClean="0"/>
              <a:t>Handling Declared Exceptions</a:t>
            </a:r>
          </a:p>
        </p:txBody>
      </p:sp>
      <p:sp>
        <p:nvSpPr>
          <p:cNvPr id="19460" name="Rectangle 31"/>
          <p:cNvSpPr>
            <a:spLocks noGrp="1" noChangeArrowheads="1"/>
          </p:cNvSpPr>
          <p:nvPr>
            <p:ph idx="1"/>
          </p:nvPr>
        </p:nvSpPr>
        <p:spPr/>
        <p:txBody>
          <a:bodyPr/>
          <a:lstStyle/>
          <a:p>
            <a:pPr eaLnBrk="1" hangingPunct="1"/>
            <a:r>
              <a:rPr lang="en-US" smtClean="0">
                <a:latin typeface="Arial" charset="0"/>
              </a:rPr>
              <a:t>The exceptions that methods may throw must still be handled. Declaring an exception just makes it someone else’s job to handle them.</a:t>
            </a:r>
          </a:p>
          <a:p>
            <a:pPr eaLnBrk="1" hangingPunct="1"/>
            <a:endParaRPr lang="en-US" sz="800" smtClean="0">
              <a:latin typeface="Courier New" pitchFamily="49" charset="0"/>
              <a:cs typeface="Courier New" pitchFamily="49" charset="0"/>
            </a:endParaRPr>
          </a:p>
          <a:p>
            <a:pPr eaLnBrk="1" hangingPunct="1"/>
            <a:r>
              <a:rPr lang="en-US" sz="1800" smtClean="0">
                <a:latin typeface="Courier New" pitchFamily="49" charset="0"/>
                <a:cs typeface="Courier New" pitchFamily="49" charset="0"/>
              </a:rPr>
              <a:t>public static void main(String[] args) {</a:t>
            </a:r>
          </a:p>
          <a:p>
            <a:pPr eaLnBrk="1" hangingPunct="1"/>
            <a:r>
              <a:rPr lang="en-US" sz="1800" smtClean="0">
                <a:latin typeface="Courier New" pitchFamily="49" charset="0"/>
                <a:cs typeface="Courier New" pitchFamily="49" charset="0"/>
              </a:rPr>
              <a:t>   try {</a:t>
            </a:r>
          </a:p>
          <a:p>
            <a:pPr eaLnBrk="1" hangingPunct="1"/>
            <a:r>
              <a:rPr lang="en-US" sz="1800" smtClean="0">
                <a:latin typeface="Courier New" pitchFamily="49" charset="0"/>
                <a:cs typeface="Courier New" pitchFamily="49" charset="0"/>
              </a:rPr>
              <a:t>        int data = readByteFromFile();</a:t>
            </a:r>
          </a:p>
          <a:p>
            <a:pPr eaLnBrk="1" hangingPunct="1"/>
            <a:r>
              <a:rPr lang="en-US" sz="1800" smtClean="0">
                <a:latin typeface="Courier New" pitchFamily="49" charset="0"/>
                <a:cs typeface="Courier New" pitchFamily="49" charset="0"/>
              </a:rPr>
              <a:t>    } catch (IOException e) {</a:t>
            </a:r>
          </a:p>
          <a:p>
            <a:pPr eaLnBrk="1" hangingPunct="1"/>
            <a:r>
              <a:rPr lang="en-US" sz="1800" smtClean="0">
                <a:latin typeface="Courier New" pitchFamily="49" charset="0"/>
                <a:cs typeface="Courier New" pitchFamily="49" charset="0"/>
              </a:rPr>
              <a:t>        System.out.println(e.getMessage());</a:t>
            </a:r>
          </a:p>
          <a:p>
            <a:pPr eaLnBrk="1" hangingPunct="1"/>
            <a:r>
              <a:rPr lang="en-US" sz="1800" smtClean="0">
                <a:latin typeface="Courier New" pitchFamily="49" charset="0"/>
                <a:cs typeface="Courier New" pitchFamily="49" charset="0"/>
              </a:rPr>
              <a:t>    }</a:t>
            </a:r>
          </a:p>
          <a:p>
            <a:pPr eaLnBrk="1" hangingPunct="1"/>
            <a:r>
              <a:rPr lang="en-US" sz="1800" smtClean="0">
                <a:latin typeface="Courier New" pitchFamily="49" charset="0"/>
                <a:cs typeface="Courier New" pitchFamily="49" charset="0"/>
              </a:rPr>
              <a:t>}</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34</a:t>
            </a:fld>
            <a:endParaRPr lang="en-US"/>
          </a:p>
        </p:txBody>
      </p:sp>
      <p:sp>
        <p:nvSpPr>
          <p:cNvPr id="19461" name="AutoShape 39"/>
          <p:cNvSpPr>
            <a:spLocks noChangeArrowheads="1"/>
          </p:cNvSpPr>
          <p:nvPr/>
        </p:nvSpPr>
        <p:spPr bwMode="auto">
          <a:xfrm>
            <a:off x="6248400" y="2667000"/>
            <a:ext cx="2057400" cy="523875"/>
          </a:xfrm>
          <a:prstGeom prst="wedgeRectCallout">
            <a:avLst>
              <a:gd name="adj1" fmla="val -130491"/>
              <a:gd name="adj2" fmla="val 85037"/>
            </a:avLst>
          </a:prstGeom>
          <a:solidFill>
            <a:srgbClr val="FFFFCC"/>
          </a:solidFill>
          <a:ln w="9525">
            <a:solidFill>
              <a:srgbClr val="808080"/>
            </a:solidFill>
            <a:miter lim="800000"/>
            <a:headEnd/>
            <a:tailEnd/>
          </a:ln>
        </p:spPr>
        <p:txBody>
          <a:bodyPr lIns="91432" tIns="45716" rIns="91432" bIns="45716" anchor="ctr">
            <a:spAutoFit/>
          </a:bodyPr>
          <a:lstStyle/>
          <a:p>
            <a:pPr eaLnBrk="0" hangingPunct="0">
              <a:spcBef>
                <a:spcPct val="0"/>
              </a:spcBef>
              <a:buClrTx/>
              <a:buFontTx/>
              <a:buNone/>
            </a:pPr>
            <a:r>
              <a:rPr lang="en-US" sz="1400"/>
              <a:t>Method that declared an exception</a:t>
            </a:r>
          </a:p>
        </p:txBody>
      </p:sp>
    </p:spTree>
    <p:extLst>
      <p:ext uri="{BB962C8B-B14F-4D97-AF65-F5344CB8AC3E}">
        <p14:creationId xmlns:p14="http://schemas.microsoft.com/office/powerpoint/2010/main" val="1010861135"/>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050"/>
          <p:cNvSpPr>
            <a:spLocks noChangeArrowheads="1"/>
          </p:cNvSpPr>
          <p:nvPr/>
        </p:nvSpPr>
        <p:spPr bwMode="auto">
          <a:xfrm>
            <a:off x="609600" y="2743200"/>
            <a:ext cx="7924800" cy="3048000"/>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20483" name="Rectangle 2052"/>
          <p:cNvSpPr>
            <a:spLocks noGrp="1" noChangeArrowheads="1"/>
          </p:cNvSpPr>
          <p:nvPr>
            <p:ph type="title"/>
          </p:nvPr>
        </p:nvSpPr>
        <p:spPr/>
        <p:txBody>
          <a:bodyPr/>
          <a:lstStyle/>
          <a:p>
            <a:pPr eaLnBrk="1" hangingPunct="1"/>
            <a:r>
              <a:rPr lang="en-AU" smtClean="0"/>
              <a:t>Throwing Exceptions</a:t>
            </a:r>
          </a:p>
        </p:txBody>
      </p:sp>
      <p:sp>
        <p:nvSpPr>
          <p:cNvPr id="20484" name="Rectangle 2053"/>
          <p:cNvSpPr>
            <a:spLocks noGrp="1" noChangeArrowheads="1"/>
          </p:cNvSpPr>
          <p:nvPr>
            <p:ph idx="1"/>
          </p:nvPr>
        </p:nvSpPr>
        <p:spPr/>
        <p:txBody>
          <a:bodyPr>
            <a:normAutofit fontScale="85000" lnSpcReduction="10000"/>
          </a:bodyPr>
          <a:lstStyle/>
          <a:p>
            <a:pPr eaLnBrk="1" hangingPunct="1"/>
            <a:r>
              <a:rPr lang="en-AU" smtClean="0">
                <a:latin typeface="Arial" charset="0"/>
              </a:rPr>
              <a:t>You can rethrow an exception that has already been caught. Note that there is both a </a:t>
            </a:r>
            <a:r>
              <a:rPr lang="en-AU" smtClean="0">
                <a:latin typeface="Courier New" pitchFamily="49" charset="0"/>
                <a:cs typeface="Courier New" pitchFamily="49" charset="0"/>
              </a:rPr>
              <a:t>throws</a:t>
            </a:r>
            <a:r>
              <a:rPr lang="en-AU" smtClean="0">
                <a:latin typeface="Arial" charset="0"/>
              </a:rPr>
              <a:t> clause and a </a:t>
            </a:r>
            <a:r>
              <a:rPr lang="en-AU" smtClean="0">
                <a:latin typeface="Courier New" pitchFamily="49" charset="0"/>
                <a:cs typeface="Courier New" pitchFamily="49" charset="0"/>
              </a:rPr>
              <a:t>throw</a:t>
            </a:r>
            <a:r>
              <a:rPr lang="en-AU" smtClean="0">
                <a:latin typeface="Arial" charset="0"/>
              </a:rPr>
              <a:t> statement.</a:t>
            </a:r>
          </a:p>
          <a:p>
            <a:pPr eaLnBrk="1" hangingPunct="1"/>
            <a:endParaRPr lang="en-AU" sz="1800" smtClean="0">
              <a:latin typeface="Courier New" pitchFamily="49" charset="0"/>
              <a:cs typeface="Courier New" pitchFamily="49" charset="0"/>
            </a:endParaRPr>
          </a:p>
          <a:p>
            <a:pPr eaLnBrk="1" hangingPunct="1"/>
            <a:r>
              <a:rPr lang="en-AU" sz="1800" smtClean="0">
                <a:latin typeface="Courier New" pitchFamily="49" charset="0"/>
                <a:cs typeface="Courier New" pitchFamily="49" charset="0"/>
              </a:rPr>
              <a:t>public static int readByteFromFile() throws IOException {</a:t>
            </a:r>
          </a:p>
          <a:p>
            <a:pPr eaLnBrk="1" hangingPunct="1"/>
            <a:r>
              <a:rPr lang="en-AU" sz="1800" smtClean="0">
                <a:latin typeface="Courier New" pitchFamily="49" charset="0"/>
                <a:cs typeface="Courier New" pitchFamily="49" charset="0"/>
              </a:rPr>
              <a:t>    try (InputStream in = new FileInputStream("a.txt")) {</a:t>
            </a:r>
          </a:p>
          <a:p>
            <a:pPr eaLnBrk="1" hangingPunct="1"/>
            <a:r>
              <a:rPr lang="en-AU" sz="1800" smtClean="0">
                <a:latin typeface="Courier New" pitchFamily="49" charset="0"/>
                <a:cs typeface="Courier New" pitchFamily="49" charset="0"/>
              </a:rPr>
              <a:t>        System.out.println("File open");</a:t>
            </a:r>
          </a:p>
          <a:p>
            <a:pPr eaLnBrk="1" hangingPunct="1"/>
            <a:r>
              <a:rPr lang="en-AU" sz="1800" smtClean="0">
                <a:latin typeface="Courier New" pitchFamily="49" charset="0"/>
                <a:cs typeface="Courier New" pitchFamily="49" charset="0"/>
              </a:rPr>
              <a:t>        return in.read();</a:t>
            </a:r>
          </a:p>
          <a:p>
            <a:pPr eaLnBrk="1" hangingPunct="1"/>
            <a:r>
              <a:rPr lang="en-AU" sz="1800" smtClean="0">
                <a:latin typeface="Courier New" pitchFamily="49" charset="0"/>
                <a:cs typeface="Courier New" pitchFamily="49" charset="0"/>
              </a:rPr>
              <a:t>    } catch (IOException e) {</a:t>
            </a:r>
          </a:p>
          <a:p>
            <a:pPr eaLnBrk="1" hangingPunct="1"/>
            <a:r>
              <a:rPr lang="en-AU" sz="1800" smtClean="0">
                <a:latin typeface="Courier New" pitchFamily="49" charset="0"/>
                <a:cs typeface="Courier New" pitchFamily="49" charset="0"/>
              </a:rPr>
              <a:t>        e.printStackTrace();</a:t>
            </a:r>
          </a:p>
          <a:p>
            <a:pPr eaLnBrk="1" hangingPunct="1"/>
            <a:r>
              <a:rPr lang="en-AU" sz="1800" smtClean="0">
                <a:latin typeface="Courier New" pitchFamily="49" charset="0"/>
                <a:cs typeface="Courier New" pitchFamily="49" charset="0"/>
              </a:rPr>
              <a:t>        throw e;</a:t>
            </a:r>
          </a:p>
          <a:p>
            <a:pPr eaLnBrk="1" hangingPunct="1"/>
            <a:r>
              <a:rPr lang="en-AU" sz="1800" smtClean="0">
                <a:latin typeface="Courier New" pitchFamily="49" charset="0"/>
                <a:cs typeface="Courier New" pitchFamily="49" charset="0"/>
              </a:rPr>
              <a:t>    }</a:t>
            </a:r>
          </a:p>
          <a:p>
            <a:pPr eaLnBrk="1" hangingPunct="1"/>
            <a:r>
              <a:rPr lang="en-AU" sz="1800" smtClean="0">
                <a:latin typeface="Courier New" pitchFamily="49" charset="0"/>
                <a:cs typeface="Courier New" pitchFamily="49" charset="0"/>
              </a:rPr>
              <a:t>}</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35</a:t>
            </a:fld>
            <a:endParaRPr lang="en-US"/>
          </a:p>
        </p:txBody>
      </p:sp>
      <p:sp>
        <p:nvSpPr>
          <p:cNvPr id="20485" name="Rectangle 10"/>
          <p:cNvSpPr>
            <a:spLocks noChangeArrowheads="1"/>
          </p:cNvSpPr>
          <p:nvPr/>
        </p:nvSpPr>
        <p:spPr bwMode="gray">
          <a:xfrm>
            <a:off x="1676400" y="4800600"/>
            <a:ext cx="1143000" cy="304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822325" eaLnBrk="0" hangingPunct="0">
              <a:spcBef>
                <a:spcPct val="50000"/>
              </a:spcBef>
              <a:buClrTx/>
              <a:buFontTx/>
              <a:buNone/>
            </a:pPr>
            <a:endParaRPr lang="en-US" b="1">
              <a:solidFill>
                <a:schemeClr val="folHlink"/>
              </a:solidFill>
            </a:endParaRPr>
          </a:p>
        </p:txBody>
      </p:sp>
    </p:spTree>
    <p:extLst>
      <p:ext uri="{BB962C8B-B14F-4D97-AF65-F5344CB8AC3E}">
        <p14:creationId xmlns:p14="http://schemas.microsoft.com/office/powerpoint/2010/main" val="32967448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050"/>
          <p:cNvSpPr>
            <a:spLocks noChangeArrowheads="1"/>
          </p:cNvSpPr>
          <p:nvPr/>
        </p:nvSpPr>
        <p:spPr bwMode="auto">
          <a:xfrm>
            <a:off x="609600" y="2438400"/>
            <a:ext cx="7924800" cy="3352800"/>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21507" name="Rectangle 2052"/>
          <p:cNvSpPr>
            <a:spLocks noGrp="1" noChangeArrowheads="1"/>
          </p:cNvSpPr>
          <p:nvPr>
            <p:ph type="title"/>
          </p:nvPr>
        </p:nvSpPr>
        <p:spPr/>
        <p:txBody>
          <a:bodyPr/>
          <a:lstStyle/>
          <a:p>
            <a:pPr eaLnBrk="1" hangingPunct="1"/>
            <a:r>
              <a:rPr lang="en-AU" smtClean="0"/>
              <a:t>Custom Exceptions</a:t>
            </a:r>
          </a:p>
        </p:txBody>
      </p:sp>
      <p:sp>
        <p:nvSpPr>
          <p:cNvPr id="21508" name="Rectangle 2053"/>
          <p:cNvSpPr>
            <a:spLocks noGrp="1" noChangeArrowheads="1"/>
          </p:cNvSpPr>
          <p:nvPr>
            <p:ph idx="1"/>
          </p:nvPr>
        </p:nvSpPr>
        <p:spPr>
          <a:xfrm>
            <a:off x="609600" y="1447800"/>
            <a:ext cx="7918450" cy="4359275"/>
          </a:xfrm>
        </p:spPr>
        <p:txBody>
          <a:bodyPr>
            <a:normAutofit fontScale="92500" lnSpcReduction="20000"/>
          </a:bodyPr>
          <a:lstStyle/>
          <a:p>
            <a:pPr eaLnBrk="1" hangingPunct="1"/>
            <a:r>
              <a:rPr lang="en-AU" smtClean="0">
                <a:latin typeface="Arial" charset="0"/>
              </a:rPr>
              <a:t>You can create custom exception classes by extending </a:t>
            </a:r>
            <a:r>
              <a:rPr lang="en-AU" smtClean="0">
                <a:latin typeface="Courier New" pitchFamily="49" charset="0"/>
                <a:cs typeface="Courier New" pitchFamily="49" charset="0"/>
              </a:rPr>
              <a:t>Exception</a:t>
            </a:r>
            <a:r>
              <a:rPr lang="en-AU" smtClean="0">
                <a:latin typeface="Arial" charset="0"/>
              </a:rPr>
              <a:t> or one of its subclasses.</a:t>
            </a:r>
          </a:p>
          <a:p>
            <a:pPr eaLnBrk="1" hangingPunct="1"/>
            <a:endParaRPr lang="en-AU" sz="1800" smtClean="0">
              <a:latin typeface="Courier New" pitchFamily="49" charset="0"/>
              <a:cs typeface="Courier New" pitchFamily="49" charset="0"/>
            </a:endParaRPr>
          </a:p>
          <a:p>
            <a:pPr eaLnBrk="1" hangingPunct="1"/>
            <a:r>
              <a:rPr lang="en-AU" sz="1800" smtClean="0">
                <a:latin typeface="Courier New" pitchFamily="49" charset="0"/>
                <a:cs typeface="Courier New" pitchFamily="49" charset="0"/>
              </a:rPr>
              <a:t>public class DAOException extends Exception {</a:t>
            </a:r>
          </a:p>
          <a:p>
            <a:pPr eaLnBrk="1" hangingPunct="1"/>
            <a:endParaRPr lang="en-AU" sz="1800" smtClean="0">
              <a:latin typeface="Courier New" pitchFamily="49" charset="0"/>
              <a:cs typeface="Courier New" pitchFamily="49" charset="0"/>
            </a:endParaRPr>
          </a:p>
          <a:p>
            <a:pPr eaLnBrk="1" hangingPunct="1"/>
            <a:r>
              <a:rPr lang="en-AU" sz="1800" smtClean="0">
                <a:latin typeface="Courier New" pitchFamily="49" charset="0"/>
                <a:cs typeface="Courier New" pitchFamily="49" charset="0"/>
              </a:rPr>
              <a:t>    public DAOException() {</a:t>
            </a:r>
          </a:p>
          <a:p>
            <a:pPr eaLnBrk="1" hangingPunct="1"/>
            <a:r>
              <a:rPr lang="en-AU" sz="1800" smtClean="0">
                <a:latin typeface="Courier New" pitchFamily="49" charset="0"/>
                <a:cs typeface="Courier New" pitchFamily="49" charset="0"/>
              </a:rPr>
              <a:t>        super();</a:t>
            </a:r>
          </a:p>
          <a:p>
            <a:pPr eaLnBrk="1" hangingPunct="1"/>
            <a:r>
              <a:rPr lang="en-AU" sz="1800" smtClean="0">
                <a:latin typeface="Courier New" pitchFamily="49" charset="0"/>
                <a:cs typeface="Courier New" pitchFamily="49" charset="0"/>
              </a:rPr>
              <a:t>    }</a:t>
            </a:r>
          </a:p>
          <a:p>
            <a:pPr eaLnBrk="1" hangingPunct="1"/>
            <a:endParaRPr lang="en-AU" sz="1800" smtClean="0">
              <a:latin typeface="Courier New" pitchFamily="49" charset="0"/>
              <a:cs typeface="Courier New" pitchFamily="49" charset="0"/>
            </a:endParaRPr>
          </a:p>
          <a:p>
            <a:pPr eaLnBrk="1" hangingPunct="1"/>
            <a:r>
              <a:rPr lang="en-AU" sz="1800" smtClean="0">
                <a:latin typeface="Courier New" pitchFamily="49" charset="0"/>
                <a:cs typeface="Courier New" pitchFamily="49" charset="0"/>
              </a:rPr>
              <a:t>    public DAOException(String message) {</a:t>
            </a:r>
          </a:p>
          <a:p>
            <a:pPr eaLnBrk="1" hangingPunct="1"/>
            <a:r>
              <a:rPr lang="en-AU" sz="1800" smtClean="0">
                <a:latin typeface="Courier New" pitchFamily="49" charset="0"/>
                <a:cs typeface="Courier New" pitchFamily="49" charset="0"/>
              </a:rPr>
              <a:t>        super(message);</a:t>
            </a:r>
          </a:p>
          <a:p>
            <a:pPr eaLnBrk="1" hangingPunct="1"/>
            <a:r>
              <a:rPr lang="en-AU" sz="1800" smtClean="0">
                <a:latin typeface="Courier New" pitchFamily="49" charset="0"/>
                <a:cs typeface="Courier New" pitchFamily="49" charset="0"/>
              </a:rPr>
              <a:t>    }</a:t>
            </a:r>
          </a:p>
          <a:p>
            <a:pPr eaLnBrk="1" hangingPunct="1"/>
            <a:r>
              <a:rPr lang="en-AU" sz="1800" smtClean="0">
                <a:latin typeface="Courier New" pitchFamily="49" charset="0"/>
                <a:cs typeface="Courier New" pitchFamily="49" charset="0"/>
              </a:rPr>
              <a:t>}</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36</a:t>
            </a:fld>
            <a:endParaRPr lang="en-US"/>
          </a:p>
        </p:txBody>
      </p:sp>
    </p:spTree>
    <p:extLst>
      <p:ext uri="{BB962C8B-B14F-4D97-AF65-F5344CB8AC3E}">
        <p14:creationId xmlns:p14="http://schemas.microsoft.com/office/powerpoint/2010/main" val="21230688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t>Code Examples</a:t>
            </a:r>
          </a:p>
        </p:txBody>
      </p:sp>
      <p:sp>
        <p:nvSpPr>
          <p:cNvPr id="150531" name="Rectangle 3"/>
          <p:cNvSpPr>
            <a:spLocks noGrp="1" noChangeArrowheads="1"/>
          </p:cNvSpPr>
          <p:nvPr>
            <p:ph idx="1"/>
          </p:nvPr>
        </p:nvSpPr>
        <p:spPr/>
        <p:txBody>
          <a:bodyPr/>
          <a:lstStyle/>
          <a:p>
            <a:r>
              <a:rPr lang="en-US" dirty="0"/>
              <a:t>1. Demonstration of an unchecked exception (</a:t>
            </a:r>
            <a:r>
              <a:rPr lang="en-US" dirty="0" err="1"/>
              <a:t>NullPointerException</a:t>
            </a:r>
            <a:r>
              <a:rPr lang="en-US" dirty="0"/>
              <a:t>)</a:t>
            </a:r>
          </a:p>
          <a:p>
            <a:r>
              <a:rPr lang="en-US" dirty="0"/>
              <a:t>2. Demonstration of checked exceptions:</a:t>
            </a:r>
          </a:p>
          <a:p>
            <a:pPr lvl="1"/>
            <a:r>
              <a:rPr lang="en-US" dirty="0"/>
              <a:t>Passing a </a:t>
            </a:r>
            <a:r>
              <a:rPr lang="en-US" dirty="0" err="1"/>
              <a:t>DivideByZeroException</a:t>
            </a:r>
            <a:endParaRPr lang="en-US" dirty="0"/>
          </a:p>
          <a:p>
            <a:pPr lvl="1"/>
            <a:r>
              <a:rPr lang="en-US" dirty="0"/>
              <a:t>Handling a </a:t>
            </a:r>
            <a:r>
              <a:rPr lang="en-US" dirty="0" err="1"/>
              <a:t>DivideByZeroException</a:t>
            </a:r>
            <a:endParaRPr lang="en-US" dirty="0"/>
          </a:p>
        </p:txBody>
      </p:sp>
      <p:sp>
        <p:nvSpPr>
          <p:cNvPr id="5" name="Footer Placeholder 4"/>
          <p:cNvSpPr>
            <a:spLocks noGrp="1"/>
          </p:cNvSpPr>
          <p:nvPr>
            <p:ph type="ftr" sz="quarter" idx="11"/>
          </p:nvPr>
        </p:nvSpPr>
        <p:spPr/>
        <p:txBody>
          <a:bodyPr/>
          <a:lstStyle/>
          <a:p>
            <a:r>
              <a:rPr lang="en-US" smtClean="0"/>
              <a:t>BIT2203</a:t>
            </a:r>
            <a:endParaRPr lang="en-US"/>
          </a:p>
        </p:txBody>
      </p:sp>
      <p:sp>
        <p:nvSpPr>
          <p:cNvPr id="6" name="Slide Number Placeholder 5"/>
          <p:cNvSpPr>
            <a:spLocks noGrp="1"/>
          </p:cNvSpPr>
          <p:nvPr>
            <p:ph type="sldNum" sz="quarter" idx="12"/>
          </p:nvPr>
        </p:nvSpPr>
        <p:spPr/>
        <p:txBody>
          <a:bodyPr>
            <a:normAutofit/>
          </a:bodyPr>
          <a:lstStyle/>
          <a:p>
            <a:fld id="{9E533396-A648-4148-A8C6-1C0633F596E7}"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Summary</a:t>
            </a:r>
          </a:p>
        </p:txBody>
      </p:sp>
      <p:sp>
        <p:nvSpPr>
          <p:cNvPr id="105475" name="Rectangle 3"/>
          <p:cNvSpPr>
            <a:spLocks noGrp="1" noChangeArrowheads="1"/>
          </p:cNvSpPr>
          <p:nvPr>
            <p:ph idx="1"/>
          </p:nvPr>
        </p:nvSpPr>
        <p:spPr/>
        <p:txBody>
          <a:bodyPr/>
          <a:lstStyle/>
          <a:p>
            <a:pPr lvl="1"/>
            <a:r>
              <a:rPr lang="en-US"/>
              <a:t>Exceptions are a powerful error handling mechanism.</a:t>
            </a:r>
          </a:p>
          <a:p>
            <a:pPr lvl="1"/>
            <a:r>
              <a:rPr lang="en-US"/>
              <a:t>Exceptions in Java are built into the language.</a:t>
            </a:r>
          </a:p>
          <a:p>
            <a:pPr lvl="1"/>
            <a:r>
              <a:rPr lang="en-US"/>
              <a:t>Exceptions can be handled by the programmer (try-catch), or handled by the Java environment (throws).</a:t>
            </a:r>
          </a:p>
        </p:txBody>
      </p:sp>
      <p:sp>
        <p:nvSpPr>
          <p:cNvPr id="5" name="Footer Placeholder 4"/>
          <p:cNvSpPr>
            <a:spLocks noGrp="1"/>
          </p:cNvSpPr>
          <p:nvPr>
            <p:ph type="ftr" sz="quarter" idx="11"/>
          </p:nvPr>
        </p:nvSpPr>
        <p:spPr/>
        <p:txBody>
          <a:bodyPr/>
          <a:lstStyle/>
          <a:p>
            <a:r>
              <a:rPr lang="en-US" smtClean="0"/>
              <a:t>BIT2203</a:t>
            </a:r>
            <a:endParaRPr lang="en-US"/>
          </a:p>
        </p:txBody>
      </p:sp>
      <p:sp>
        <p:nvSpPr>
          <p:cNvPr id="6" name="Slide Number Placeholder 5"/>
          <p:cNvSpPr>
            <a:spLocks noGrp="1"/>
          </p:cNvSpPr>
          <p:nvPr>
            <p:ph type="sldNum" sz="quarter" idx="12"/>
          </p:nvPr>
        </p:nvSpPr>
        <p:spPr/>
        <p:txBody>
          <a:bodyPr>
            <a:normAutofit/>
          </a:bodyPr>
          <a:lstStyle/>
          <a:p>
            <a:fld id="{9E533396-A648-4148-A8C6-1C0633F596E7}"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lIns="540000" rIns="432000"/>
          <a:lstStyle/>
          <a:p>
            <a:pPr indent="0" eaLnBrk="1" hangingPunct="1"/>
            <a:r>
              <a:rPr lang="en-US" sz="2800" b="1" dirty="0" smtClean="0"/>
              <a:t>Java Collections &amp; Generics</a:t>
            </a:r>
          </a:p>
        </p:txBody>
      </p:sp>
      <p:sp>
        <p:nvSpPr>
          <p:cNvPr id="4099" name="Rectangle 5"/>
          <p:cNvSpPr>
            <a:spLocks noGrp="1" noChangeArrowheads="1"/>
          </p:cNvSpPr>
          <p:nvPr>
            <p:ph type="body" idx="1"/>
          </p:nvPr>
        </p:nvSpPr>
        <p:spPr/>
        <p:txBody>
          <a:bodyPr/>
          <a:lstStyle/>
          <a:p>
            <a:pPr marL="0" indent="0" eaLnBrk="1" hangingPunct="1"/>
            <a:endParaRPr lang="en-US" sz="1800" dirty="0" smtClean="0"/>
          </a:p>
        </p:txBody>
      </p:sp>
      <p:sp>
        <p:nvSpPr>
          <p:cNvPr id="9" name="Footer Placeholder 8"/>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lstStyle/>
          <a:p>
            <a:fld id="{1388472D-0489-4DF5-9703-0B2E16CADCAD}" type="slidenum">
              <a:rPr lang="en-US" smtClean="0"/>
              <a:pPr/>
              <a:t>39</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Duke-with-Dart.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4935538"/>
            <a:ext cx="38290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5"/>
          <p:cNvSpPr>
            <a:spLocks noGrp="1" noChangeArrowheads="1"/>
          </p:cNvSpPr>
          <p:nvPr>
            <p:ph type="title"/>
          </p:nvPr>
        </p:nvSpPr>
        <p:spPr/>
        <p:txBody>
          <a:bodyPr/>
          <a:lstStyle/>
          <a:p>
            <a:pPr eaLnBrk="1" hangingPunct="1"/>
            <a:r>
              <a:rPr lang="en-US" smtClean="0"/>
              <a:t>Objectives</a:t>
            </a:r>
          </a:p>
        </p:txBody>
      </p:sp>
      <p:sp>
        <p:nvSpPr>
          <p:cNvPr id="4100" name="Rectangle 26"/>
          <p:cNvSpPr>
            <a:spLocks noGrp="1" noChangeArrowheads="1"/>
          </p:cNvSpPr>
          <p:nvPr>
            <p:ph idx="1"/>
          </p:nvPr>
        </p:nvSpPr>
        <p:spPr>
          <a:xfrm>
            <a:off x="609600" y="1447800"/>
            <a:ext cx="7918450" cy="3208338"/>
          </a:xfrm>
        </p:spPr>
        <p:txBody>
          <a:bodyPr>
            <a:normAutofit fontScale="77500" lnSpcReduction="20000"/>
          </a:bodyPr>
          <a:lstStyle/>
          <a:p>
            <a:pPr eaLnBrk="1" hangingPunct="1"/>
            <a:r>
              <a:rPr lang="en-US" dirty="0" smtClean="0">
                <a:latin typeface="Arial" charset="0"/>
              </a:rPr>
              <a:t>After completing this section, you should be able to:</a:t>
            </a:r>
          </a:p>
          <a:p>
            <a:pPr lvl="1" eaLnBrk="1" hangingPunct="1"/>
            <a:r>
              <a:rPr lang="en-US" dirty="0" smtClean="0"/>
              <a:t>Define the purpose of Java exceptions</a:t>
            </a:r>
          </a:p>
          <a:p>
            <a:pPr lvl="1" eaLnBrk="1" hangingPunct="1"/>
            <a:r>
              <a:rPr lang="en-US" dirty="0" smtClean="0"/>
              <a:t>Use the </a:t>
            </a:r>
            <a:r>
              <a:rPr lang="en-US" dirty="0" smtClean="0">
                <a:latin typeface="Courier New" pitchFamily="49" charset="0"/>
                <a:cs typeface="Courier New" pitchFamily="49" charset="0"/>
              </a:rPr>
              <a:t>try</a:t>
            </a:r>
            <a:r>
              <a:rPr lang="en-US" dirty="0" smtClean="0"/>
              <a:t> and </a:t>
            </a:r>
            <a:r>
              <a:rPr lang="en-US" dirty="0" smtClean="0">
                <a:latin typeface="Courier New" pitchFamily="49" charset="0"/>
                <a:cs typeface="Courier New" pitchFamily="49" charset="0"/>
              </a:rPr>
              <a:t>throw</a:t>
            </a:r>
            <a:r>
              <a:rPr lang="en-US" dirty="0" smtClean="0"/>
              <a:t> statements </a:t>
            </a:r>
          </a:p>
          <a:p>
            <a:pPr lvl="1" eaLnBrk="1" hangingPunct="1"/>
            <a:r>
              <a:rPr lang="en-US" dirty="0" smtClean="0"/>
              <a:t>Use the </a:t>
            </a:r>
            <a:r>
              <a:rPr lang="en-US" dirty="0" smtClean="0">
                <a:latin typeface="Courier New" pitchFamily="49" charset="0"/>
                <a:cs typeface="Courier New" pitchFamily="49" charset="0"/>
              </a:rPr>
              <a:t>catch</a:t>
            </a:r>
            <a:r>
              <a:rPr lang="en-US" dirty="0" smtClean="0"/>
              <a:t>, </a:t>
            </a:r>
            <a:r>
              <a:rPr lang="en-US" dirty="0" smtClean="0">
                <a:cs typeface="Courier New" pitchFamily="49" charset="0"/>
              </a:rPr>
              <a:t>multi-</a:t>
            </a:r>
            <a:r>
              <a:rPr lang="en-US" dirty="0" smtClean="0">
                <a:latin typeface="Courier New" pitchFamily="49" charset="0"/>
                <a:cs typeface="Courier New" pitchFamily="49" charset="0"/>
              </a:rPr>
              <a:t>catch</a:t>
            </a:r>
            <a:r>
              <a:rPr lang="en-US" dirty="0" smtClean="0"/>
              <a:t>, and </a:t>
            </a:r>
            <a:r>
              <a:rPr lang="en-US" dirty="0" smtClean="0">
                <a:latin typeface="Courier New" pitchFamily="49" charset="0"/>
                <a:cs typeface="Courier New" pitchFamily="49" charset="0"/>
              </a:rPr>
              <a:t>finally</a:t>
            </a:r>
            <a:r>
              <a:rPr lang="en-US" dirty="0" smtClean="0"/>
              <a:t> clauses</a:t>
            </a:r>
          </a:p>
          <a:p>
            <a:pPr lvl="1" eaLnBrk="1" hangingPunct="1"/>
            <a:r>
              <a:rPr lang="en-US" dirty="0" err="1" smtClean="0"/>
              <a:t>Autoclose</a:t>
            </a:r>
            <a:r>
              <a:rPr lang="en-US" dirty="0" smtClean="0"/>
              <a:t> resources with a </a:t>
            </a:r>
            <a:r>
              <a:rPr lang="en-US" dirty="0" smtClean="0">
                <a:latin typeface="Courier New" pitchFamily="49" charset="0"/>
                <a:cs typeface="Courier New" pitchFamily="49" charset="0"/>
              </a:rPr>
              <a:t>try</a:t>
            </a:r>
            <a:r>
              <a:rPr lang="en-US" dirty="0" smtClean="0"/>
              <a:t>-with-resources statement</a:t>
            </a:r>
          </a:p>
          <a:p>
            <a:pPr lvl="1" eaLnBrk="1" hangingPunct="1"/>
            <a:r>
              <a:rPr lang="en-US" dirty="0" smtClean="0"/>
              <a:t>Recognize common exception classes and categories</a:t>
            </a:r>
          </a:p>
          <a:p>
            <a:pPr lvl="1" eaLnBrk="1" hangingPunct="1"/>
            <a:r>
              <a:rPr lang="en-US" dirty="0" smtClean="0"/>
              <a:t>Create custom exceptions and auto-closeable resources</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4</a:t>
            </a:fld>
            <a:endParaRPr lang="en-US"/>
          </a:p>
        </p:txBody>
      </p:sp>
    </p:spTree>
    <p:extLst>
      <p:ext uri="{BB962C8B-B14F-4D97-AF65-F5344CB8AC3E}">
        <p14:creationId xmlns:p14="http://schemas.microsoft.com/office/powerpoint/2010/main" val="3190004566"/>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indent="0" eaLnBrk="1" hangingPunct="1"/>
            <a:r>
              <a:rPr lang="en-US" smtClean="0"/>
              <a:t>Lesson’s Objectives	</a:t>
            </a:r>
          </a:p>
        </p:txBody>
      </p:sp>
      <p:sp>
        <p:nvSpPr>
          <p:cNvPr id="5124" name="Rectangle 3"/>
          <p:cNvSpPr>
            <a:spLocks noGrp="1" noChangeArrowheads="1"/>
          </p:cNvSpPr>
          <p:nvPr>
            <p:ph idx="1"/>
          </p:nvPr>
        </p:nvSpPr>
        <p:spPr/>
        <p:txBody>
          <a:bodyPr/>
          <a:lstStyle/>
          <a:p>
            <a:pPr marL="0" indent="0" eaLnBrk="1" hangingPunct="1"/>
            <a:r>
              <a:rPr lang="en-US" smtClean="0"/>
              <a:t>By the end of this lesson you will:</a:t>
            </a:r>
          </a:p>
          <a:p>
            <a:pPr lvl="1" eaLnBrk="1" hangingPunct="1"/>
            <a:r>
              <a:rPr lang="en-US" smtClean="0"/>
              <a:t>Be familiar with the Java collections</a:t>
            </a:r>
          </a:p>
          <a:p>
            <a:pPr lvl="1" eaLnBrk="1" hangingPunct="1"/>
            <a:r>
              <a:rPr lang="en-US" smtClean="0"/>
              <a:t>Understand the idea of Java Generics</a:t>
            </a:r>
          </a:p>
          <a:p>
            <a:pPr lvl="1" eaLnBrk="1" hangingPunct="1"/>
            <a:r>
              <a:rPr lang="en-US" smtClean="0"/>
              <a:t>Be able to implement sophisticated applications using different Java collections</a:t>
            </a:r>
          </a:p>
          <a:p>
            <a:pPr lvl="1" eaLnBrk="1" hangingPunct="1">
              <a:buFontTx/>
              <a:buNone/>
            </a:pPr>
            <a:endParaRPr lang="en-US" smtClean="0"/>
          </a:p>
          <a:p>
            <a:pPr lvl="4" eaLnBrk="1" hangingPunct="1"/>
            <a:endParaRPr lang="en-US" smtClean="0"/>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a:bodyPr>
          <a:lstStyle/>
          <a:p>
            <a:fld id="{9E533396-A648-4148-A8C6-1C0633F596E7}" type="slidenum">
              <a:rPr lang="en-US" smtClean="0"/>
              <a:pPr/>
              <a:t>40</a:t>
            </a:fld>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2"/>
          <p:cNvSpPr>
            <a:spLocks noGrp="1" noChangeArrowheads="1"/>
          </p:cNvSpPr>
          <p:nvPr>
            <p:ph type="title"/>
          </p:nvPr>
        </p:nvSpPr>
        <p:spPr>
          <a:xfrm>
            <a:off x="612648" y="228600"/>
            <a:ext cx="8153400" cy="762000"/>
          </a:xfrm>
        </p:spPr>
        <p:txBody>
          <a:bodyPr>
            <a:normAutofit fontScale="90000"/>
          </a:bodyPr>
          <a:lstStyle/>
          <a:p>
            <a:pPr eaLnBrk="1" hangingPunct="1"/>
            <a:r>
              <a:rPr lang="en-US" sz="6000" dirty="0" smtClean="0"/>
              <a:t>Outline</a:t>
            </a:r>
          </a:p>
        </p:txBody>
      </p:sp>
      <p:sp>
        <p:nvSpPr>
          <p:cNvPr id="6148" name="Rectangle 13"/>
          <p:cNvSpPr>
            <a:spLocks noGrp="1" noChangeArrowheads="1"/>
          </p:cNvSpPr>
          <p:nvPr>
            <p:ph idx="1"/>
          </p:nvPr>
        </p:nvSpPr>
        <p:spPr/>
        <p:txBody>
          <a:bodyPr/>
          <a:lstStyle/>
          <a:p>
            <a:pPr eaLnBrk="1" hangingPunct="1"/>
            <a:r>
              <a:rPr lang="en-US" smtClean="0"/>
              <a:t>Collections Overview</a:t>
            </a:r>
          </a:p>
          <a:p>
            <a:pPr eaLnBrk="1" hangingPunct="1">
              <a:buClr>
                <a:schemeClr val="bg1"/>
              </a:buClr>
            </a:pPr>
            <a:r>
              <a:rPr lang="en-US" smtClean="0"/>
              <a:t>Generics</a:t>
            </a:r>
          </a:p>
          <a:p>
            <a:pPr eaLnBrk="1" hangingPunct="1">
              <a:buClr>
                <a:schemeClr val="bg1"/>
              </a:buClr>
            </a:pPr>
            <a:r>
              <a:rPr lang="en-US" smtClean="0"/>
              <a:t>Vector, ArrayList, HashMap</a:t>
            </a:r>
          </a:p>
          <a:p>
            <a:pPr eaLnBrk="1" hangingPunct="1">
              <a:buClr>
                <a:schemeClr val="bg1"/>
              </a:buClr>
            </a:pPr>
            <a:r>
              <a:rPr lang="en-US" smtClean="0"/>
              <a:t>Utils</a:t>
            </a:r>
          </a:p>
          <a:p>
            <a:pPr eaLnBrk="1" hangingPunct="1">
              <a:buClr>
                <a:schemeClr val="bg1"/>
              </a:buClr>
            </a:pPr>
            <a:r>
              <a:rPr lang="en-US" smtClean="0"/>
              <a:t>Special Collections</a:t>
            </a:r>
          </a:p>
          <a:p>
            <a:pPr eaLnBrk="1" hangingPunct="1">
              <a:buClr>
                <a:schemeClr val="bg1"/>
              </a:buClr>
            </a:pPr>
            <a:r>
              <a:rPr lang="en-US" smtClean="0"/>
              <a:t>Exercise</a:t>
            </a:r>
          </a:p>
          <a:p>
            <a:pPr eaLnBrk="1" hangingPunct="1"/>
            <a:endParaRPr lang="en-US" smtClean="0"/>
          </a:p>
        </p:txBody>
      </p:sp>
      <p:sp>
        <p:nvSpPr>
          <p:cNvPr id="7" name="Footer Placeholder 6"/>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a:bodyPr>
          <a:lstStyle/>
          <a:p>
            <a:fld id="{9E533396-A648-4148-A8C6-1C0633F596E7}" type="slidenum">
              <a:rPr lang="en-US" smtClean="0"/>
              <a:pPr/>
              <a:t>41</a:t>
            </a:fld>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indent="0" eaLnBrk="1" hangingPunct="1"/>
            <a:r>
              <a:rPr lang="en-US" smtClean="0"/>
              <a:t>Collections Overview</a:t>
            </a:r>
          </a:p>
        </p:txBody>
      </p:sp>
      <p:sp>
        <p:nvSpPr>
          <p:cNvPr id="5" name="Slide Number Placeholder 4"/>
          <p:cNvSpPr>
            <a:spLocks noGrp="1"/>
          </p:cNvSpPr>
          <p:nvPr>
            <p:ph type="sldNum" sz="quarter" idx="10"/>
          </p:nvPr>
        </p:nvSpPr>
        <p:spPr/>
        <p:txBody>
          <a:bodyPr>
            <a:normAutofit/>
          </a:bodyPr>
          <a:lstStyle/>
          <a:p>
            <a:pPr>
              <a:defRPr/>
            </a:pPr>
            <a:fld id="{0467CE45-FBA8-4295-9F8D-1C2008AF282E}" type="slidenum">
              <a:rPr lang="en-US" smtClean="0"/>
              <a:pPr>
                <a:defRPr/>
              </a:pPr>
              <a:t>42</a:t>
            </a:fld>
            <a:endParaRPr lang="en-US"/>
          </a:p>
        </p:txBody>
      </p:sp>
      <p:sp>
        <p:nvSpPr>
          <p:cNvPr id="7172" name="Rectangle 4"/>
          <p:cNvSpPr>
            <a:spLocks noChangeArrowheads="1"/>
          </p:cNvSpPr>
          <p:nvPr/>
        </p:nvSpPr>
        <p:spPr bwMode="auto">
          <a:xfrm>
            <a:off x="549275" y="1828800"/>
            <a:ext cx="6492875" cy="1839913"/>
          </a:xfrm>
          <a:prstGeom prst="rect">
            <a:avLst/>
          </a:prstGeom>
          <a:solidFill>
            <a:srgbClr val="CCFFFF"/>
          </a:solidFill>
          <a:ln w="9525">
            <a:solidFill>
              <a:schemeClr val="tx1"/>
            </a:solidFill>
            <a:miter lim="800000"/>
            <a:headEnd/>
            <a:tailEnd/>
          </a:ln>
        </p:spPr>
        <p:txBody>
          <a:bodyPr lIns="0" tIns="0" rIns="0" bIns="0"/>
          <a:lstStyle/>
          <a:p>
            <a:pPr marL="273050" lvl="1" indent="-271463" defTabSz="912813">
              <a:spcBef>
                <a:spcPct val="60000"/>
              </a:spcBef>
              <a:buSzTx/>
              <a:buFontTx/>
              <a:buNone/>
              <a:tabLst>
                <a:tab pos="1519238" algn="l"/>
              </a:tabLst>
            </a:pPr>
            <a:r>
              <a:rPr lang="en-US" sz="1000"/>
              <a:t/>
            </a:r>
            <a:br>
              <a:rPr lang="en-US" sz="1000"/>
            </a:br>
            <a:r>
              <a:rPr lang="en-US" b="1"/>
              <a:t>Collection classes in Java are </a:t>
            </a:r>
            <a:r>
              <a:rPr lang="en-US" b="1">
                <a:solidFill>
                  <a:schemeClr val="tx2"/>
                </a:solidFill>
              </a:rPr>
              <a:t>containers</a:t>
            </a:r>
            <a:r>
              <a:rPr lang="en-US" b="1"/>
              <a:t> of Objects which by polymorphism can hold any class that derives from Object (which is actually, any class)</a:t>
            </a:r>
          </a:p>
        </p:txBody>
      </p:sp>
      <p:sp>
        <p:nvSpPr>
          <p:cNvPr id="7173" name="Rectangle 5"/>
          <p:cNvSpPr>
            <a:spLocks noChangeArrowheads="1"/>
          </p:cNvSpPr>
          <p:nvPr/>
        </p:nvSpPr>
        <p:spPr bwMode="auto">
          <a:xfrm>
            <a:off x="544513" y="3875088"/>
            <a:ext cx="6492875" cy="1000125"/>
          </a:xfrm>
          <a:prstGeom prst="rect">
            <a:avLst/>
          </a:prstGeom>
          <a:solidFill>
            <a:srgbClr val="CCFFFF"/>
          </a:solidFill>
          <a:ln w="9525">
            <a:solidFill>
              <a:schemeClr val="tx1"/>
            </a:solidFill>
            <a:miter lim="800000"/>
            <a:headEnd/>
            <a:tailEnd/>
          </a:ln>
        </p:spPr>
        <p:txBody>
          <a:bodyPr lIns="0" tIns="0" rIns="0" bIns="0"/>
          <a:lstStyle/>
          <a:p>
            <a:pPr marL="273050" lvl="1" indent="-271463" defTabSz="912813">
              <a:spcBef>
                <a:spcPct val="60000"/>
              </a:spcBef>
              <a:buSzTx/>
              <a:buFontTx/>
              <a:buNone/>
              <a:tabLst>
                <a:tab pos="1519238" algn="l"/>
              </a:tabLst>
            </a:pPr>
            <a:r>
              <a:rPr lang="en-US" sz="1000"/>
              <a:t/>
            </a:r>
            <a:br>
              <a:rPr lang="en-US" sz="1000"/>
            </a:br>
            <a:r>
              <a:rPr lang="en-US" b="1"/>
              <a:t>Using </a:t>
            </a:r>
            <a:r>
              <a:rPr lang="en-US" b="1">
                <a:solidFill>
                  <a:schemeClr val="tx2"/>
                </a:solidFill>
              </a:rPr>
              <a:t>Generics</a:t>
            </a:r>
            <a:r>
              <a:rPr lang="en-US" b="1"/>
              <a:t> the Collection classes can be aware of the types they store</a:t>
            </a:r>
          </a:p>
        </p:txBody>
      </p:sp>
    </p:spTree>
  </p:cSld>
  <p:clrMapOvr>
    <a:masterClrMapping/>
  </p:clrMapOvr>
  <p:transition>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indent="0" eaLnBrk="1" hangingPunct="1"/>
            <a:r>
              <a:rPr lang="en-US" smtClean="0"/>
              <a:t>Collections Overview</a:t>
            </a:r>
          </a:p>
        </p:txBody>
      </p:sp>
      <p:sp>
        <p:nvSpPr>
          <p:cNvPr id="4" name="Slide Number Placeholder 3"/>
          <p:cNvSpPr>
            <a:spLocks noGrp="1"/>
          </p:cNvSpPr>
          <p:nvPr>
            <p:ph type="sldNum" sz="quarter" idx="10"/>
          </p:nvPr>
        </p:nvSpPr>
        <p:spPr/>
        <p:txBody>
          <a:bodyPr>
            <a:normAutofit/>
          </a:bodyPr>
          <a:lstStyle/>
          <a:p>
            <a:pPr>
              <a:defRPr/>
            </a:pPr>
            <a:fld id="{0467CE45-FBA8-4295-9F8D-1C2008AF282E}" type="slidenum">
              <a:rPr lang="en-US" smtClean="0"/>
              <a:pPr>
                <a:defRPr/>
              </a:pPr>
              <a:t>43</a:t>
            </a:fld>
            <a:endParaRPr lang="en-US"/>
          </a:p>
        </p:txBody>
      </p:sp>
      <p:sp>
        <p:nvSpPr>
          <p:cNvPr id="8196" name="Rectangle 3"/>
          <p:cNvSpPr>
            <a:spLocks noChangeArrowheads="1"/>
          </p:cNvSpPr>
          <p:nvPr/>
        </p:nvSpPr>
        <p:spPr bwMode="auto">
          <a:xfrm>
            <a:off x="457200" y="1185863"/>
            <a:ext cx="8229600" cy="4918075"/>
          </a:xfrm>
          <a:prstGeom prst="rect">
            <a:avLst/>
          </a:prstGeom>
          <a:noFill/>
          <a:ln w="9525">
            <a:noFill/>
            <a:miter lim="800000"/>
            <a:headEnd/>
            <a:tailEnd/>
          </a:ln>
        </p:spPr>
        <p:txBody>
          <a:bodyPr/>
          <a:lstStyle/>
          <a:p>
            <a:pPr defTabSz="912813">
              <a:spcBef>
                <a:spcPct val="50000"/>
              </a:spcBef>
              <a:buSzPct val="70000"/>
              <a:tabLst>
                <a:tab pos="542925" algn="l"/>
              </a:tabLst>
            </a:pPr>
            <a:r>
              <a:rPr lang="en-US" b="1" u="sng" dirty="0"/>
              <a:t>1</a:t>
            </a:r>
            <a:r>
              <a:rPr lang="en-US" b="1" u="sng" baseline="30000" dirty="0"/>
              <a:t>st</a:t>
            </a:r>
            <a:r>
              <a:rPr lang="en-US" b="1" u="sng" dirty="0"/>
              <a:t> Example</a:t>
            </a:r>
            <a:r>
              <a:rPr lang="en-US" b="1" dirty="0"/>
              <a:t>:</a:t>
            </a:r>
          </a:p>
          <a:p>
            <a:pPr defTabSz="912813">
              <a:spcBef>
                <a:spcPct val="50000"/>
              </a:spcBef>
              <a:buSzPct val="70000"/>
              <a:tabLst>
                <a:tab pos="542925" algn="l"/>
              </a:tabLst>
            </a:pPr>
            <a:endParaRPr lang="en-US" sz="400" b="1" dirty="0">
              <a:latin typeface="Courier New" pitchFamily="49" charset="0"/>
              <a:cs typeface="Courier New" pitchFamily="49" charset="0"/>
            </a:endParaRPr>
          </a:p>
          <a:p>
            <a:pPr defTabSz="912813">
              <a:spcBef>
                <a:spcPct val="10000"/>
              </a:spcBef>
              <a:buSzPct val="70000"/>
              <a:tabLst>
                <a:tab pos="542925" algn="l"/>
              </a:tabLst>
            </a:pPr>
            <a:r>
              <a:rPr lang="en-US" sz="2000" b="1" dirty="0">
                <a:latin typeface="Courier New" pitchFamily="49" charset="0"/>
                <a:cs typeface="Courier New" pitchFamily="49" charset="0"/>
              </a:rPr>
              <a:t>static public void main(String[] </a:t>
            </a:r>
            <a:r>
              <a:rPr lang="en-US" sz="2000" b="1" dirty="0" err="1">
                <a:latin typeface="Courier New" pitchFamily="49" charset="0"/>
                <a:cs typeface="Courier New" pitchFamily="49" charset="0"/>
              </a:rPr>
              <a:t>args</a:t>
            </a:r>
            <a:r>
              <a:rPr lang="en-US" sz="2000" b="1" dirty="0">
                <a:latin typeface="Courier New" pitchFamily="49" charset="0"/>
                <a:cs typeface="Courier New" pitchFamily="49" charset="0"/>
              </a:rPr>
              <a:t>) {</a:t>
            </a:r>
          </a:p>
          <a:p>
            <a:pPr defTabSz="912813">
              <a:spcBef>
                <a:spcPct val="10000"/>
              </a:spcBef>
              <a:buSzPct val="70000"/>
              <a:tabLst>
                <a:tab pos="542925" algn="l"/>
              </a:tabLst>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ArrayList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argsList</a:t>
            </a:r>
            <a:r>
              <a:rPr lang="en-US" sz="2000" b="1" dirty="0">
                <a:latin typeface="Courier New" pitchFamily="49" charset="0"/>
                <a:cs typeface="Courier New" pitchFamily="49" charset="0"/>
              </a:rPr>
              <a:t> = new </a:t>
            </a:r>
            <a:r>
              <a:rPr lang="en-US" sz="2000" b="1" dirty="0" err="1">
                <a:latin typeface="Courier New" pitchFamily="49" charset="0"/>
                <a:cs typeface="Courier New" pitchFamily="49" charset="0"/>
              </a:rPr>
              <a:t>ArrayList</a:t>
            </a:r>
            <a:r>
              <a:rPr lang="en-US" sz="2000" b="1" dirty="0">
                <a:latin typeface="Courier New" pitchFamily="49" charset="0"/>
                <a:cs typeface="Courier New" pitchFamily="49" charset="0"/>
              </a:rPr>
              <a:t>();</a:t>
            </a:r>
          </a:p>
          <a:p>
            <a:pPr defTabSz="912813">
              <a:spcBef>
                <a:spcPct val="10000"/>
              </a:spcBef>
              <a:buSzPct val="70000"/>
              <a:tabLst>
                <a:tab pos="542925" algn="l"/>
              </a:tabLst>
            </a:pPr>
            <a:r>
              <a:rPr lang="en-US" sz="2000" b="1" dirty="0">
                <a:latin typeface="Courier New" pitchFamily="49" charset="0"/>
                <a:cs typeface="Courier New" pitchFamily="49" charset="0"/>
              </a:rPr>
              <a:t>	for(String </a:t>
            </a:r>
            <a:r>
              <a:rPr lang="en-US" sz="2000" b="1" dirty="0" err="1">
                <a:latin typeface="Courier New" pitchFamily="49" charset="0"/>
                <a:cs typeface="Courier New" pitchFamily="49" charset="0"/>
              </a:rPr>
              <a:t>str</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args</a:t>
            </a:r>
            <a:r>
              <a:rPr lang="en-US" sz="2000" b="1" dirty="0">
                <a:latin typeface="Courier New" pitchFamily="49" charset="0"/>
                <a:cs typeface="Courier New" pitchFamily="49" charset="0"/>
              </a:rPr>
              <a:t>) {</a:t>
            </a:r>
          </a:p>
          <a:p>
            <a:pPr defTabSz="912813">
              <a:spcBef>
                <a:spcPct val="10000"/>
              </a:spcBef>
              <a:buSzPct val="70000"/>
              <a:tabLst>
                <a:tab pos="542925" algn="l"/>
              </a:tabLst>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argsList.add</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str</a:t>
            </a:r>
            <a:r>
              <a:rPr lang="en-US" sz="2000" b="1" dirty="0">
                <a:latin typeface="Courier New" pitchFamily="49" charset="0"/>
                <a:cs typeface="Courier New" pitchFamily="49" charset="0"/>
              </a:rPr>
              <a:t>);</a:t>
            </a:r>
          </a:p>
          <a:p>
            <a:pPr defTabSz="912813">
              <a:spcBef>
                <a:spcPct val="10000"/>
              </a:spcBef>
              <a:buSzPct val="70000"/>
              <a:tabLst>
                <a:tab pos="542925" algn="l"/>
              </a:tabLst>
            </a:pPr>
            <a:r>
              <a:rPr lang="en-US" sz="2000" b="1" dirty="0">
                <a:latin typeface="Courier New" pitchFamily="49" charset="0"/>
                <a:cs typeface="Courier New" pitchFamily="49" charset="0"/>
              </a:rPr>
              <a:t>	}</a:t>
            </a:r>
          </a:p>
          <a:p>
            <a:pPr defTabSz="912813">
              <a:spcBef>
                <a:spcPct val="10000"/>
              </a:spcBef>
              <a:buSzPct val="70000"/>
              <a:tabLst>
                <a:tab pos="542925" algn="l"/>
              </a:tabLst>
            </a:pPr>
            <a:r>
              <a:rPr lang="en-US" sz="2000" b="1" dirty="0">
                <a:latin typeface="Courier New" pitchFamily="49" charset="0"/>
                <a:cs typeface="Courier New" pitchFamily="49" charset="0"/>
              </a:rPr>
              <a:t>	if(</a:t>
            </a:r>
            <a:r>
              <a:rPr lang="en-US" sz="2000" b="1" dirty="0" err="1">
                <a:latin typeface="Courier New" pitchFamily="49" charset="0"/>
                <a:cs typeface="Courier New" pitchFamily="49" charset="0"/>
              </a:rPr>
              <a:t>argsList.contains</a:t>
            </a:r>
            <a:r>
              <a:rPr lang="en-US" sz="2000" b="1" dirty="0">
                <a:latin typeface="Courier New" pitchFamily="49" charset="0"/>
                <a:cs typeface="Courier New" pitchFamily="49" charset="0"/>
              </a:rPr>
              <a:t>("Koko") {</a:t>
            </a:r>
          </a:p>
          <a:p>
            <a:pPr defTabSz="912813">
              <a:spcBef>
                <a:spcPct val="10000"/>
              </a:spcBef>
              <a:buSzPct val="70000"/>
              <a:tabLst>
                <a:tab pos="542925" algn="l"/>
              </a:tabLst>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System.out.println</a:t>
            </a:r>
            <a:r>
              <a:rPr lang="en-US" sz="2000" b="1" dirty="0">
                <a:latin typeface="Courier New" pitchFamily="49" charset="0"/>
                <a:cs typeface="Courier New" pitchFamily="49" charset="0"/>
              </a:rPr>
              <a:t>("We have Koko");</a:t>
            </a:r>
          </a:p>
          <a:p>
            <a:pPr defTabSz="912813">
              <a:spcBef>
                <a:spcPct val="10000"/>
              </a:spcBef>
              <a:buSzPct val="70000"/>
              <a:tabLst>
                <a:tab pos="542925" algn="l"/>
              </a:tabLst>
            </a:pPr>
            <a:r>
              <a:rPr lang="en-US" sz="2000" b="1" dirty="0">
                <a:latin typeface="Courier New" pitchFamily="49" charset="0"/>
                <a:cs typeface="Courier New" pitchFamily="49" charset="0"/>
              </a:rPr>
              <a:t>	}</a:t>
            </a:r>
          </a:p>
          <a:p>
            <a:pPr defTabSz="912813">
              <a:spcBef>
                <a:spcPct val="10000"/>
              </a:spcBef>
              <a:buSzPct val="70000"/>
              <a:tabLst>
                <a:tab pos="542925" algn="l"/>
              </a:tabLst>
            </a:pPr>
            <a:r>
              <a:rPr lang="en-US" sz="2000" b="1" dirty="0">
                <a:latin typeface="Courier New" pitchFamily="49" charset="0"/>
                <a:cs typeface="Courier New" pitchFamily="49" charset="0"/>
              </a:rPr>
              <a:t>	String first = (String)</a:t>
            </a:r>
            <a:r>
              <a:rPr lang="en-US" sz="2000" b="1" dirty="0" err="1">
                <a:latin typeface="Courier New" pitchFamily="49" charset="0"/>
                <a:cs typeface="Courier New" pitchFamily="49" charset="0"/>
              </a:rPr>
              <a:t>argsList.get</a:t>
            </a:r>
            <a:r>
              <a:rPr lang="en-US" sz="2000" b="1" dirty="0">
                <a:latin typeface="Courier New" pitchFamily="49" charset="0"/>
                <a:cs typeface="Courier New" pitchFamily="49" charset="0"/>
              </a:rPr>
              <a:t>(0);</a:t>
            </a:r>
          </a:p>
          <a:p>
            <a:pPr defTabSz="912813">
              <a:spcBef>
                <a:spcPct val="10000"/>
              </a:spcBef>
              <a:buSzPct val="70000"/>
              <a:tabLst>
                <a:tab pos="542925" algn="l"/>
              </a:tabLst>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System.out.println</a:t>
            </a:r>
            <a:r>
              <a:rPr lang="en-US" sz="2000" b="1" dirty="0">
                <a:latin typeface="Courier New" pitchFamily="49" charset="0"/>
                <a:cs typeface="Courier New" pitchFamily="49" charset="0"/>
              </a:rPr>
              <a:t>("First: " + first);	</a:t>
            </a:r>
          </a:p>
          <a:p>
            <a:pPr defTabSz="912813">
              <a:spcBef>
                <a:spcPct val="10000"/>
              </a:spcBef>
              <a:buSzPct val="70000"/>
              <a:tabLst>
                <a:tab pos="542925" algn="l"/>
              </a:tabLst>
            </a:pPr>
            <a:r>
              <a:rPr lang="en-US" sz="2000" b="1" dirty="0">
                <a:latin typeface="Courier New" pitchFamily="49" charset="0"/>
                <a:cs typeface="Courier New" pitchFamily="49" charset="0"/>
              </a:rPr>
              <a:t>}</a:t>
            </a:r>
            <a:endParaRPr lang="en-US" sz="1800" b="1" dirty="0"/>
          </a:p>
          <a:p>
            <a:pPr defTabSz="912813">
              <a:spcBef>
                <a:spcPct val="50000"/>
              </a:spcBef>
              <a:buSzPct val="70000"/>
              <a:tabLst>
                <a:tab pos="542925" algn="l"/>
              </a:tabLst>
            </a:pPr>
            <a:endParaRPr lang="en-US" sz="1200" b="1" u="sng" dirty="0"/>
          </a:p>
        </p:txBody>
      </p:sp>
    </p:spTree>
  </p:cSld>
  <p:clrMapOvr>
    <a:masterClrMapping/>
  </p:clrMapOvr>
  <p:transition>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indent="0" eaLnBrk="1" hangingPunct="1"/>
            <a:r>
              <a:rPr lang="en-US" smtClean="0"/>
              <a:t>Collections Overview</a:t>
            </a:r>
          </a:p>
        </p:txBody>
      </p:sp>
      <p:sp>
        <p:nvSpPr>
          <p:cNvPr id="4" name="Slide Number Placeholder 3"/>
          <p:cNvSpPr>
            <a:spLocks noGrp="1"/>
          </p:cNvSpPr>
          <p:nvPr>
            <p:ph type="sldNum" sz="quarter" idx="10"/>
          </p:nvPr>
        </p:nvSpPr>
        <p:spPr/>
        <p:txBody>
          <a:bodyPr>
            <a:normAutofit/>
          </a:bodyPr>
          <a:lstStyle/>
          <a:p>
            <a:pPr>
              <a:defRPr/>
            </a:pPr>
            <a:fld id="{0467CE45-FBA8-4295-9F8D-1C2008AF282E}" type="slidenum">
              <a:rPr lang="en-US" smtClean="0"/>
              <a:pPr>
                <a:defRPr/>
              </a:pPr>
              <a:t>44</a:t>
            </a:fld>
            <a:endParaRPr lang="en-US"/>
          </a:p>
        </p:txBody>
      </p:sp>
      <p:sp>
        <p:nvSpPr>
          <p:cNvPr id="9220" name="Rectangle 3"/>
          <p:cNvSpPr>
            <a:spLocks noChangeArrowheads="1"/>
          </p:cNvSpPr>
          <p:nvPr/>
        </p:nvSpPr>
        <p:spPr bwMode="auto">
          <a:xfrm>
            <a:off x="457200" y="1185863"/>
            <a:ext cx="8229600" cy="4918075"/>
          </a:xfrm>
          <a:prstGeom prst="rect">
            <a:avLst/>
          </a:prstGeom>
          <a:noFill/>
          <a:ln w="9525">
            <a:noFill/>
            <a:miter lim="800000"/>
            <a:headEnd/>
            <a:tailEnd/>
          </a:ln>
        </p:spPr>
        <p:txBody>
          <a:bodyPr/>
          <a:lstStyle/>
          <a:p>
            <a:pPr defTabSz="912813">
              <a:spcBef>
                <a:spcPct val="50000"/>
              </a:spcBef>
              <a:buSzPct val="70000"/>
              <a:tabLst>
                <a:tab pos="542925" algn="l"/>
              </a:tabLst>
            </a:pPr>
            <a:r>
              <a:rPr lang="en-US" b="1" u="sng" dirty="0"/>
              <a:t>2</a:t>
            </a:r>
            <a:r>
              <a:rPr lang="en-US" b="1" u="sng" baseline="30000" dirty="0"/>
              <a:t>nd</a:t>
            </a:r>
            <a:r>
              <a:rPr lang="en-US" b="1" u="sng" dirty="0"/>
              <a:t> Example – now with Generics</a:t>
            </a:r>
            <a:r>
              <a:rPr lang="en-US" b="1" dirty="0"/>
              <a:t>:</a:t>
            </a:r>
          </a:p>
          <a:p>
            <a:pPr defTabSz="912813">
              <a:spcBef>
                <a:spcPct val="50000"/>
              </a:spcBef>
              <a:buSzPct val="70000"/>
              <a:tabLst>
                <a:tab pos="542925" algn="l"/>
              </a:tabLst>
            </a:pPr>
            <a:endParaRPr lang="en-US" sz="400" b="1" dirty="0">
              <a:latin typeface="Courier New" pitchFamily="49" charset="0"/>
              <a:cs typeface="Courier New" pitchFamily="49" charset="0"/>
            </a:endParaRPr>
          </a:p>
          <a:p>
            <a:pPr defTabSz="912813">
              <a:spcBef>
                <a:spcPct val="10000"/>
              </a:spcBef>
              <a:buSzPct val="70000"/>
              <a:tabLst>
                <a:tab pos="542925" algn="l"/>
              </a:tabLst>
            </a:pPr>
            <a:r>
              <a:rPr lang="en-US" sz="2000" b="1" dirty="0">
                <a:latin typeface="Courier New" pitchFamily="49" charset="0"/>
                <a:cs typeface="Courier New" pitchFamily="49" charset="0"/>
              </a:rPr>
              <a:t>static public void main(String[] </a:t>
            </a:r>
            <a:r>
              <a:rPr lang="en-US" sz="2000" b="1" dirty="0" err="1">
                <a:latin typeface="Courier New" pitchFamily="49" charset="0"/>
                <a:cs typeface="Courier New" pitchFamily="49" charset="0"/>
              </a:rPr>
              <a:t>args</a:t>
            </a:r>
            <a:r>
              <a:rPr lang="en-US" sz="2000" b="1" dirty="0">
                <a:latin typeface="Courier New" pitchFamily="49" charset="0"/>
                <a:cs typeface="Courier New" pitchFamily="49" charset="0"/>
              </a:rPr>
              <a:t>) {</a:t>
            </a:r>
          </a:p>
          <a:p>
            <a:pPr defTabSz="912813">
              <a:spcBef>
                <a:spcPct val="10000"/>
              </a:spcBef>
              <a:buSzPct val="70000"/>
              <a:tabLst>
                <a:tab pos="542925" algn="l"/>
              </a:tabLst>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ArrayList</a:t>
            </a:r>
            <a:r>
              <a:rPr lang="en-US" sz="2000" b="1" dirty="0">
                <a:latin typeface="Courier New" pitchFamily="49" charset="0"/>
                <a:cs typeface="Courier New" pitchFamily="49" charset="0"/>
              </a:rPr>
              <a:t>&lt;String&gt; </a:t>
            </a:r>
            <a:r>
              <a:rPr lang="en-US" sz="2000" b="1" dirty="0" err="1">
                <a:latin typeface="Courier New" pitchFamily="49" charset="0"/>
                <a:cs typeface="Courier New" pitchFamily="49" charset="0"/>
              </a:rPr>
              <a:t>argsList</a:t>
            </a:r>
            <a:r>
              <a:rPr lang="en-US" sz="2000" b="1" dirty="0">
                <a:latin typeface="Courier New" pitchFamily="49" charset="0"/>
                <a:cs typeface="Courier New" pitchFamily="49" charset="0"/>
              </a:rPr>
              <a:t> =</a:t>
            </a:r>
          </a:p>
          <a:p>
            <a:pPr defTabSz="912813">
              <a:spcBef>
                <a:spcPct val="10000"/>
              </a:spcBef>
              <a:buSzPct val="70000"/>
              <a:tabLst>
                <a:tab pos="542925" algn="l"/>
              </a:tabLst>
            </a:pPr>
            <a:r>
              <a:rPr lang="en-US" sz="2000" b="1" dirty="0">
                <a:latin typeface="Courier New" pitchFamily="49" charset="0"/>
                <a:cs typeface="Courier New" pitchFamily="49" charset="0"/>
              </a:rPr>
              <a:t>			new </a:t>
            </a:r>
            <a:r>
              <a:rPr lang="en-US" sz="2000" b="1" dirty="0" err="1">
                <a:latin typeface="Courier New" pitchFamily="49" charset="0"/>
                <a:cs typeface="Courier New" pitchFamily="49" charset="0"/>
              </a:rPr>
              <a:t>ArrayList</a:t>
            </a:r>
            <a:r>
              <a:rPr lang="en-US" sz="2000" b="1" dirty="0">
                <a:latin typeface="Courier New" pitchFamily="49" charset="0"/>
                <a:cs typeface="Courier New" pitchFamily="49" charset="0"/>
              </a:rPr>
              <a:t>&lt;String&gt;();</a:t>
            </a:r>
          </a:p>
          <a:p>
            <a:pPr defTabSz="912813">
              <a:spcBef>
                <a:spcPct val="10000"/>
              </a:spcBef>
              <a:buSzPct val="70000"/>
              <a:tabLst>
                <a:tab pos="542925" algn="l"/>
              </a:tabLst>
            </a:pPr>
            <a:r>
              <a:rPr lang="en-US" sz="2000" b="1" dirty="0">
                <a:latin typeface="Courier New" pitchFamily="49" charset="0"/>
                <a:cs typeface="Courier New" pitchFamily="49" charset="0"/>
              </a:rPr>
              <a:t>	for(String </a:t>
            </a:r>
            <a:r>
              <a:rPr lang="en-US" sz="2000" b="1" dirty="0" err="1">
                <a:latin typeface="Courier New" pitchFamily="49" charset="0"/>
                <a:cs typeface="Courier New" pitchFamily="49" charset="0"/>
              </a:rPr>
              <a:t>str</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args</a:t>
            </a:r>
            <a:r>
              <a:rPr lang="en-US" sz="2000" b="1" dirty="0">
                <a:latin typeface="Courier New" pitchFamily="49" charset="0"/>
                <a:cs typeface="Courier New" pitchFamily="49" charset="0"/>
              </a:rPr>
              <a:t>) {</a:t>
            </a:r>
          </a:p>
          <a:p>
            <a:pPr defTabSz="912813">
              <a:spcBef>
                <a:spcPct val="10000"/>
              </a:spcBef>
              <a:buSzPct val="70000"/>
              <a:tabLst>
                <a:tab pos="542925" algn="l"/>
              </a:tabLst>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argsList.add</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str</a:t>
            </a:r>
            <a:r>
              <a:rPr lang="en-US" sz="2000" b="1" dirty="0">
                <a:latin typeface="Courier New" pitchFamily="49" charset="0"/>
                <a:cs typeface="Courier New" pitchFamily="49" charset="0"/>
              </a:rPr>
              <a:t>); </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argsList.add</a:t>
            </a:r>
            <a:r>
              <a:rPr lang="en-US" sz="1800" b="1" dirty="0">
                <a:latin typeface="Courier New" pitchFamily="49" charset="0"/>
                <a:cs typeface="Courier New" pitchFamily="49" charset="0"/>
              </a:rPr>
              <a:t>(7) would fail</a:t>
            </a:r>
          </a:p>
          <a:p>
            <a:pPr defTabSz="912813">
              <a:spcBef>
                <a:spcPct val="10000"/>
              </a:spcBef>
              <a:buSzPct val="70000"/>
              <a:tabLst>
                <a:tab pos="542925" algn="l"/>
              </a:tabLst>
            </a:pPr>
            <a:r>
              <a:rPr lang="en-US" sz="2000" b="1" dirty="0">
                <a:latin typeface="Courier New" pitchFamily="49" charset="0"/>
                <a:cs typeface="Courier New" pitchFamily="49" charset="0"/>
              </a:rPr>
              <a:t>	}</a:t>
            </a:r>
          </a:p>
          <a:p>
            <a:pPr defTabSz="912813">
              <a:spcBef>
                <a:spcPct val="10000"/>
              </a:spcBef>
              <a:buSzPct val="70000"/>
              <a:tabLst>
                <a:tab pos="542925" algn="l"/>
              </a:tabLst>
            </a:pPr>
            <a:r>
              <a:rPr lang="en-US" sz="2000" b="1" dirty="0">
                <a:latin typeface="Courier New" pitchFamily="49" charset="0"/>
                <a:cs typeface="Courier New" pitchFamily="49" charset="0"/>
              </a:rPr>
              <a:t>	if(</a:t>
            </a:r>
            <a:r>
              <a:rPr lang="en-US" sz="2000" b="1" dirty="0" err="1">
                <a:latin typeface="Courier New" pitchFamily="49" charset="0"/>
                <a:cs typeface="Courier New" pitchFamily="49" charset="0"/>
              </a:rPr>
              <a:t>argsList.contains</a:t>
            </a:r>
            <a:r>
              <a:rPr lang="en-US" sz="2000" b="1" dirty="0">
                <a:latin typeface="Courier New" pitchFamily="49" charset="0"/>
                <a:cs typeface="Courier New" pitchFamily="49" charset="0"/>
              </a:rPr>
              <a:t>("Koko") {</a:t>
            </a:r>
          </a:p>
          <a:p>
            <a:pPr defTabSz="912813">
              <a:spcBef>
                <a:spcPct val="10000"/>
              </a:spcBef>
              <a:buSzPct val="70000"/>
              <a:tabLst>
                <a:tab pos="542925" algn="l"/>
              </a:tabLst>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System.out.println</a:t>
            </a:r>
            <a:r>
              <a:rPr lang="en-US" sz="2000" b="1" dirty="0">
                <a:latin typeface="Courier New" pitchFamily="49" charset="0"/>
                <a:cs typeface="Courier New" pitchFamily="49" charset="0"/>
              </a:rPr>
              <a:t>("We have Koko");</a:t>
            </a:r>
          </a:p>
          <a:p>
            <a:pPr defTabSz="912813">
              <a:spcBef>
                <a:spcPct val="10000"/>
              </a:spcBef>
              <a:buSzPct val="70000"/>
              <a:tabLst>
                <a:tab pos="542925" algn="l"/>
              </a:tabLst>
            </a:pPr>
            <a:r>
              <a:rPr lang="en-US" sz="2000" b="1" dirty="0">
                <a:latin typeface="Courier New" pitchFamily="49" charset="0"/>
                <a:cs typeface="Courier New" pitchFamily="49" charset="0"/>
              </a:rPr>
              <a:t>	}</a:t>
            </a:r>
          </a:p>
          <a:p>
            <a:pPr defTabSz="912813">
              <a:spcBef>
                <a:spcPct val="10000"/>
              </a:spcBef>
              <a:buSzPct val="70000"/>
              <a:tabLst>
                <a:tab pos="542925" algn="l"/>
              </a:tabLst>
            </a:pPr>
            <a:r>
              <a:rPr lang="en-US" sz="2000" b="1" dirty="0">
                <a:latin typeface="Courier New" pitchFamily="49" charset="0"/>
                <a:cs typeface="Courier New" pitchFamily="49" charset="0"/>
              </a:rPr>
              <a:t>	String first = </a:t>
            </a:r>
            <a:r>
              <a:rPr lang="en-US" sz="2000" b="1" dirty="0" err="1">
                <a:latin typeface="Courier New" pitchFamily="49" charset="0"/>
                <a:cs typeface="Courier New" pitchFamily="49" charset="0"/>
              </a:rPr>
              <a:t>argsList.get</a:t>
            </a:r>
            <a:r>
              <a:rPr lang="en-US" sz="2000" b="1" dirty="0">
                <a:latin typeface="Courier New" pitchFamily="49" charset="0"/>
                <a:cs typeface="Courier New" pitchFamily="49" charset="0"/>
              </a:rPr>
              <a:t>(0); </a:t>
            </a:r>
            <a:r>
              <a:rPr lang="en-US" sz="1800" b="1" dirty="0">
                <a:latin typeface="Courier New" pitchFamily="49" charset="0"/>
                <a:cs typeface="Courier New" pitchFamily="49" charset="0"/>
              </a:rPr>
              <a:t>// no casting!</a:t>
            </a:r>
          </a:p>
          <a:p>
            <a:pPr defTabSz="912813">
              <a:spcBef>
                <a:spcPct val="10000"/>
              </a:spcBef>
              <a:buSzPct val="70000"/>
              <a:tabLst>
                <a:tab pos="542925" algn="l"/>
              </a:tabLst>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System.out.println</a:t>
            </a:r>
            <a:r>
              <a:rPr lang="en-US" sz="2000" b="1" dirty="0">
                <a:latin typeface="Courier New" pitchFamily="49" charset="0"/>
                <a:cs typeface="Courier New" pitchFamily="49" charset="0"/>
              </a:rPr>
              <a:t>("First: " + first);	</a:t>
            </a:r>
          </a:p>
          <a:p>
            <a:pPr defTabSz="912813">
              <a:spcBef>
                <a:spcPct val="10000"/>
              </a:spcBef>
              <a:buSzPct val="70000"/>
              <a:tabLst>
                <a:tab pos="542925" algn="l"/>
              </a:tabLst>
            </a:pPr>
            <a:r>
              <a:rPr lang="en-US" sz="2000" b="1" dirty="0">
                <a:latin typeface="Courier New" pitchFamily="49" charset="0"/>
                <a:cs typeface="Courier New" pitchFamily="49" charset="0"/>
              </a:rPr>
              <a:t>}</a:t>
            </a:r>
            <a:endParaRPr lang="en-US" sz="1800" b="1" dirty="0"/>
          </a:p>
          <a:p>
            <a:pPr defTabSz="912813">
              <a:spcBef>
                <a:spcPct val="50000"/>
              </a:spcBef>
              <a:buSzPct val="70000"/>
              <a:tabLst>
                <a:tab pos="542925" algn="l"/>
              </a:tabLst>
            </a:pPr>
            <a:endParaRPr lang="en-US" sz="1200" b="1" u="sng" dirty="0"/>
          </a:p>
        </p:txBody>
      </p:sp>
    </p:spTree>
  </p:cSld>
  <p:clrMapOvr>
    <a:masterClrMapping/>
  </p:clrMapOvr>
  <p:transition>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indent="0" eaLnBrk="1" hangingPunct="1"/>
            <a:r>
              <a:rPr lang="en-US" smtClean="0"/>
              <a:t>Generics</a:t>
            </a:r>
          </a:p>
        </p:txBody>
      </p:sp>
      <p:sp>
        <p:nvSpPr>
          <p:cNvPr id="9" name="Slide Number Placeholder 8"/>
          <p:cNvSpPr>
            <a:spLocks noGrp="1"/>
          </p:cNvSpPr>
          <p:nvPr>
            <p:ph type="sldNum" sz="quarter" idx="10"/>
          </p:nvPr>
        </p:nvSpPr>
        <p:spPr/>
        <p:txBody>
          <a:bodyPr>
            <a:normAutofit/>
          </a:bodyPr>
          <a:lstStyle/>
          <a:p>
            <a:pPr>
              <a:defRPr/>
            </a:pPr>
            <a:fld id="{0467CE45-FBA8-4295-9F8D-1C2008AF282E}" type="slidenum">
              <a:rPr lang="en-US" smtClean="0"/>
              <a:pPr>
                <a:defRPr/>
              </a:pPr>
              <a:t>45</a:t>
            </a:fld>
            <a:endParaRPr lang="en-US"/>
          </a:p>
        </p:txBody>
      </p:sp>
      <p:sp>
        <p:nvSpPr>
          <p:cNvPr id="11268" name="Rectangle 4"/>
          <p:cNvSpPr>
            <a:spLocks noChangeArrowheads="1"/>
          </p:cNvSpPr>
          <p:nvPr/>
        </p:nvSpPr>
        <p:spPr bwMode="auto">
          <a:xfrm>
            <a:off x="549275" y="1114425"/>
            <a:ext cx="6889750" cy="1022350"/>
          </a:xfrm>
          <a:prstGeom prst="rect">
            <a:avLst/>
          </a:prstGeom>
          <a:solidFill>
            <a:srgbClr val="CCFFFF"/>
          </a:solidFill>
          <a:ln w="9525">
            <a:solidFill>
              <a:schemeClr val="tx1"/>
            </a:solidFill>
            <a:miter lim="800000"/>
            <a:headEnd/>
            <a:tailEnd/>
          </a:ln>
        </p:spPr>
        <p:txBody>
          <a:bodyPr lIns="0" tIns="0" rIns="0" bIns="0"/>
          <a:lstStyle/>
          <a:p>
            <a:pPr marL="273050" lvl="1" indent="-271463" defTabSz="912813">
              <a:spcBef>
                <a:spcPct val="60000"/>
              </a:spcBef>
              <a:buSzTx/>
              <a:buFontTx/>
              <a:buNone/>
              <a:tabLst>
                <a:tab pos="1519238" algn="l"/>
              </a:tabLst>
            </a:pPr>
            <a:r>
              <a:rPr lang="en-US" sz="1000"/>
              <a:t/>
            </a:r>
            <a:br>
              <a:rPr lang="en-US" sz="1000"/>
            </a:br>
            <a:r>
              <a:rPr lang="en-US" b="1"/>
              <a:t>Generics are a way to define which types are allowed in your class or function</a:t>
            </a:r>
            <a:endParaRPr lang="en-US" sz="2000" b="1"/>
          </a:p>
        </p:txBody>
      </p:sp>
      <p:grpSp>
        <p:nvGrpSpPr>
          <p:cNvPr id="2" name="Group 11"/>
          <p:cNvGrpSpPr>
            <a:grpSpLocks/>
          </p:cNvGrpSpPr>
          <p:nvPr/>
        </p:nvGrpSpPr>
        <p:grpSpPr bwMode="auto">
          <a:xfrm>
            <a:off x="3643313" y="4856163"/>
            <a:ext cx="5043487" cy="1323975"/>
            <a:chOff x="2295" y="3113"/>
            <a:chExt cx="3177" cy="834"/>
          </a:xfrm>
        </p:grpSpPr>
        <p:sp>
          <p:nvSpPr>
            <p:cNvPr id="11272" name="Rectangle 6"/>
            <p:cNvSpPr>
              <a:spLocks noChangeArrowheads="1"/>
            </p:cNvSpPr>
            <p:nvPr/>
          </p:nvSpPr>
          <p:spPr bwMode="auto">
            <a:xfrm>
              <a:off x="3659" y="3467"/>
              <a:ext cx="1813" cy="480"/>
            </a:xfrm>
            <a:prstGeom prst="rect">
              <a:avLst/>
            </a:prstGeom>
            <a:solidFill>
              <a:srgbClr val="FFFF99"/>
            </a:solidFill>
            <a:ln w="9525" algn="ctr">
              <a:solidFill>
                <a:schemeClr val="tx1"/>
              </a:solidFill>
              <a:miter lim="800000"/>
              <a:headEnd/>
              <a:tailEnd/>
            </a:ln>
          </p:spPr>
          <p:txBody>
            <a:bodyPr lIns="72000" tIns="72000" rIns="72000" bIns="72000" anchor="ctr">
              <a:spAutoFit/>
            </a:bodyPr>
            <a:lstStyle/>
            <a:p>
              <a:pPr algn="ctr" defTabSz="912813"/>
              <a:r>
                <a:rPr lang="en-US" sz="2000"/>
                <a:t>Can put here just 0, using autoboxing</a:t>
              </a:r>
            </a:p>
          </p:txBody>
        </p:sp>
        <p:sp>
          <p:nvSpPr>
            <p:cNvPr id="11273" name="Line 7"/>
            <p:cNvSpPr>
              <a:spLocks noChangeShapeType="1"/>
            </p:cNvSpPr>
            <p:nvPr/>
          </p:nvSpPr>
          <p:spPr bwMode="auto">
            <a:xfrm flipH="1" flipV="1">
              <a:off x="2295" y="3113"/>
              <a:ext cx="1364" cy="607"/>
            </a:xfrm>
            <a:prstGeom prst="line">
              <a:avLst/>
            </a:prstGeom>
            <a:noFill/>
            <a:ln w="25400">
              <a:solidFill>
                <a:srgbClr val="383838"/>
              </a:solidFill>
              <a:round/>
              <a:headEnd/>
              <a:tailEnd type="arrow" w="lg" len="lg"/>
            </a:ln>
          </p:spPr>
          <p:txBody>
            <a:bodyPr lIns="0" tIns="0" rIns="0" bIns="0">
              <a:spAutoFit/>
            </a:bodyPr>
            <a:lstStyle/>
            <a:p>
              <a:endParaRPr lang="en-GB"/>
            </a:p>
          </p:txBody>
        </p:sp>
      </p:grpSp>
      <p:sp>
        <p:nvSpPr>
          <p:cNvPr id="935945" name="Rectangle 9"/>
          <p:cNvSpPr>
            <a:spLocks noChangeArrowheads="1"/>
          </p:cNvSpPr>
          <p:nvPr/>
        </p:nvSpPr>
        <p:spPr bwMode="auto">
          <a:xfrm>
            <a:off x="587375" y="2424113"/>
            <a:ext cx="8112125" cy="1238250"/>
          </a:xfrm>
          <a:prstGeom prst="rect">
            <a:avLst/>
          </a:prstGeom>
          <a:noFill/>
          <a:ln w="9525" algn="ctr">
            <a:noFill/>
            <a:miter lim="800000"/>
            <a:headEnd/>
            <a:tailEnd/>
          </a:ln>
        </p:spPr>
        <p:txBody>
          <a:bodyPr lIns="0" tIns="0" rIns="0" bIns="0">
            <a:spAutoFit/>
          </a:bodyPr>
          <a:lstStyle/>
          <a:p>
            <a:pPr eaLnBrk="0" hangingPunct="0">
              <a:lnSpc>
                <a:spcPct val="90000"/>
              </a:lnSpc>
              <a:spcBef>
                <a:spcPct val="30000"/>
              </a:spcBef>
              <a:buClrTx/>
              <a:buSzTx/>
              <a:buFontTx/>
              <a:buNone/>
            </a:pPr>
            <a:r>
              <a:rPr lang="en-US" sz="1800" b="1">
                <a:solidFill>
                  <a:srgbClr val="3F7F5F"/>
                </a:solidFill>
                <a:latin typeface="Courier New" pitchFamily="49" charset="0"/>
              </a:rPr>
              <a:t>// old way</a:t>
            </a:r>
            <a:endParaRPr lang="en-US" sz="1800" b="1">
              <a:latin typeface="Courier New" pitchFamily="49" charset="0"/>
            </a:endParaRPr>
          </a:p>
          <a:p>
            <a:pPr eaLnBrk="0" hangingPunct="0">
              <a:lnSpc>
                <a:spcPct val="90000"/>
              </a:lnSpc>
              <a:spcBef>
                <a:spcPct val="30000"/>
              </a:spcBef>
              <a:buClrTx/>
              <a:buSzTx/>
              <a:buFontTx/>
              <a:buNone/>
            </a:pPr>
            <a:r>
              <a:rPr lang="en-US" sz="1800" b="1">
                <a:solidFill>
                  <a:srgbClr val="000000"/>
                </a:solidFill>
                <a:latin typeface="Courier New" pitchFamily="49" charset="0"/>
              </a:rPr>
              <a:t>List myIntList1 = </a:t>
            </a:r>
            <a:r>
              <a:rPr lang="en-US" sz="1800" b="1">
                <a:solidFill>
                  <a:srgbClr val="7F0055"/>
                </a:solidFill>
                <a:latin typeface="Courier New" pitchFamily="49" charset="0"/>
              </a:rPr>
              <a:t>new</a:t>
            </a:r>
            <a:r>
              <a:rPr lang="en-US" sz="1800" b="1">
                <a:solidFill>
                  <a:srgbClr val="000000"/>
                </a:solidFill>
                <a:latin typeface="Courier New" pitchFamily="49" charset="0"/>
              </a:rPr>
              <a:t> LinkedList(); </a:t>
            </a:r>
            <a:r>
              <a:rPr lang="en-US" sz="1800" b="1">
                <a:solidFill>
                  <a:srgbClr val="3F7F5F"/>
                </a:solidFill>
                <a:latin typeface="Courier New" pitchFamily="49" charset="0"/>
              </a:rPr>
              <a:t>// 1</a:t>
            </a:r>
            <a:endParaRPr lang="en-US" sz="1800" b="1">
              <a:latin typeface="Courier New" pitchFamily="49" charset="0"/>
            </a:endParaRPr>
          </a:p>
          <a:p>
            <a:pPr eaLnBrk="0" hangingPunct="0">
              <a:lnSpc>
                <a:spcPct val="90000"/>
              </a:lnSpc>
              <a:spcBef>
                <a:spcPct val="30000"/>
              </a:spcBef>
              <a:buClrTx/>
              <a:buSzTx/>
              <a:buFontTx/>
              <a:buNone/>
            </a:pPr>
            <a:r>
              <a:rPr lang="en-US" sz="1800" b="1">
                <a:solidFill>
                  <a:srgbClr val="000000"/>
                </a:solidFill>
                <a:latin typeface="Courier New" pitchFamily="49" charset="0"/>
              </a:rPr>
              <a:t>myIntList1.add(</a:t>
            </a:r>
            <a:r>
              <a:rPr lang="en-US" sz="1800" b="1">
                <a:solidFill>
                  <a:srgbClr val="7F0055"/>
                </a:solidFill>
                <a:latin typeface="Courier New" pitchFamily="49" charset="0"/>
              </a:rPr>
              <a:t>new</a:t>
            </a:r>
            <a:r>
              <a:rPr lang="en-US" sz="1800" b="1">
                <a:solidFill>
                  <a:srgbClr val="000000"/>
                </a:solidFill>
                <a:latin typeface="Courier New" pitchFamily="49" charset="0"/>
              </a:rPr>
              <a:t> Integer(0)); </a:t>
            </a:r>
            <a:r>
              <a:rPr lang="en-US" sz="1800" b="1">
                <a:solidFill>
                  <a:srgbClr val="3F7F5F"/>
                </a:solidFill>
                <a:latin typeface="Courier New" pitchFamily="49" charset="0"/>
              </a:rPr>
              <a:t>// 2</a:t>
            </a:r>
            <a:endParaRPr lang="en-US" sz="1800" b="1">
              <a:latin typeface="Courier New" pitchFamily="49" charset="0"/>
            </a:endParaRPr>
          </a:p>
          <a:p>
            <a:pPr eaLnBrk="0" hangingPunct="0">
              <a:lnSpc>
                <a:spcPct val="90000"/>
              </a:lnSpc>
              <a:spcBef>
                <a:spcPct val="30000"/>
              </a:spcBef>
              <a:buClrTx/>
              <a:buSzTx/>
              <a:buFontTx/>
              <a:buNone/>
            </a:pPr>
            <a:r>
              <a:rPr lang="en-US" sz="1800" b="1">
                <a:solidFill>
                  <a:srgbClr val="000000"/>
                </a:solidFill>
                <a:latin typeface="Courier New" pitchFamily="49" charset="0"/>
              </a:rPr>
              <a:t>Integer x1 = (Integer) myIntList1.iterator().next(); </a:t>
            </a:r>
            <a:r>
              <a:rPr lang="en-US" sz="1800" b="1">
                <a:solidFill>
                  <a:srgbClr val="3F7F5F"/>
                </a:solidFill>
                <a:latin typeface="Courier New" pitchFamily="49" charset="0"/>
              </a:rPr>
              <a:t>// 3</a:t>
            </a:r>
          </a:p>
        </p:txBody>
      </p:sp>
      <p:sp>
        <p:nvSpPr>
          <p:cNvPr id="935946" name="Rectangle 10"/>
          <p:cNvSpPr>
            <a:spLocks noChangeArrowheads="1"/>
          </p:cNvSpPr>
          <p:nvPr/>
        </p:nvSpPr>
        <p:spPr bwMode="auto">
          <a:xfrm>
            <a:off x="587375" y="3959225"/>
            <a:ext cx="8112125" cy="1238250"/>
          </a:xfrm>
          <a:prstGeom prst="rect">
            <a:avLst/>
          </a:prstGeom>
          <a:noFill/>
          <a:ln w="9525" algn="ctr">
            <a:noFill/>
            <a:miter lim="800000"/>
            <a:headEnd/>
            <a:tailEnd/>
          </a:ln>
        </p:spPr>
        <p:txBody>
          <a:bodyPr lIns="0" tIns="0" rIns="0" bIns="0">
            <a:spAutoFit/>
          </a:bodyPr>
          <a:lstStyle/>
          <a:p>
            <a:pPr eaLnBrk="0" hangingPunct="0">
              <a:lnSpc>
                <a:spcPct val="90000"/>
              </a:lnSpc>
              <a:spcBef>
                <a:spcPct val="30000"/>
              </a:spcBef>
              <a:buClrTx/>
              <a:buSzTx/>
              <a:buFontTx/>
              <a:buNone/>
            </a:pPr>
            <a:r>
              <a:rPr lang="en-US" sz="1800" b="1">
                <a:solidFill>
                  <a:srgbClr val="3F7F5F"/>
                </a:solidFill>
                <a:latin typeface="Courier New" pitchFamily="49" charset="0"/>
              </a:rPr>
              <a:t>// with generics</a:t>
            </a:r>
            <a:endParaRPr lang="en-US" sz="1800" b="1">
              <a:latin typeface="Courier New" pitchFamily="49" charset="0"/>
            </a:endParaRPr>
          </a:p>
          <a:p>
            <a:pPr eaLnBrk="0" hangingPunct="0">
              <a:lnSpc>
                <a:spcPct val="90000"/>
              </a:lnSpc>
              <a:spcBef>
                <a:spcPct val="30000"/>
              </a:spcBef>
              <a:buClrTx/>
              <a:buSzTx/>
              <a:buFontTx/>
              <a:buNone/>
            </a:pPr>
            <a:r>
              <a:rPr lang="en-US" sz="1800" b="1">
                <a:solidFill>
                  <a:srgbClr val="000000"/>
                </a:solidFill>
                <a:latin typeface="Courier New" pitchFamily="49" charset="0"/>
              </a:rPr>
              <a:t>List&lt;Integer&gt; myIntList2 = </a:t>
            </a:r>
            <a:r>
              <a:rPr lang="en-US" sz="1800" b="1">
                <a:solidFill>
                  <a:srgbClr val="7F0055"/>
                </a:solidFill>
                <a:latin typeface="Courier New" pitchFamily="49" charset="0"/>
              </a:rPr>
              <a:t>new</a:t>
            </a:r>
            <a:r>
              <a:rPr lang="en-US" sz="1800" b="1">
                <a:solidFill>
                  <a:srgbClr val="000000"/>
                </a:solidFill>
                <a:latin typeface="Courier New" pitchFamily="49" charset="0"/>
              </a:rPr>
              <a:t> LinkedList&lt;Integer&gt;(); </a:t>
            </a:r>
            <a:r>
              <a:rPr lang="en-US" sz="1800" b="1">
                <a:solidFill>
                  <a:srgbClr val="3F7F5F"/>
                </a:solidFill>
                <a:latin typeface="Courier New" pitchFamily="49" charset="0"/>
              </a:rPr>
              <a:t>// 1’</a:t>
            </a:r>
            <a:endParaRPr lang="en-US" sz="1800" b="1">
              <a:latin typeface="Courier New" pitchFamily="49" charset="0"/>
            </a:endParaRPr>
          </a:p>
          <a:p>
            <a:pPr eaLnBrk="0" hangingPunct="0">
              <a:lnSpc>
                <a:spcPct val="90000"/>
              </a:lnSpc>
              <a:spcBef>
                <a:spcPct val="30000"/>
              </a:spcBef>
              <a:buClrTx/>
              <a:buSzTx/>
              <a:buFontTx/>
              <a:buNone/>
            </a:pPr>
            <a:r>
              <a:rPr lang="en-US" sz="1800" b="1">
                <a:solidFill>
                  <a:srgbClr val="000000"/>
                </a:solidFill>
                <a:latin typeface="Courier New" pitchFamily="49" charset="0"/>
              </a:rPr>
              <a:t>myIntList2.add(</a:t>
            </a:r>
            <a:r>
              <a:rPr lang="en-US" sz="1800" b="1">
                <a:solidFill>
                  <a:srgbClr val="7F0055"/>
                </a:solidFill>
                <a:latin typeface="Courier New" pitchFamily="49" charset="0"/>
              </a:rPr>
              <a:t>new</a:t>
            </a:r>
            <a:r>
              <a:rPr lang="en-US" sz="1800" b="1">
                <a:solidFill>
                  <a:srgbClr val="000000"/>
                </a:solidFill>
                <a:latin typeface="Courier New" pitchFamily="49" charset="0"/>
              </a:rPr>
              <a:t> Integer(0)); </a:t>
            </a:r>
            <a:r>
              <a:rPr lang="en-US" sz="1800" b="1">
                <a:solidFill>
                  <a:srgbClr val="3F7F5F"/>
                </a:solidFill>
                <a:latin typeface="Courier New" pitchFamily="49" charset="0"/>
              </a:rPr>
              <a:t>// 2’</a:t>
            </a:r>
            <a:endParaRPr lang="en-US" sz="1800" b="1">
              <a:latin typeface="Courier New" pitchFamily="49" charset="0"/>
            </a:endParaRPr>
          </a:p>
          <a:p>
            <a:pPr eaLnBrk="0" hangingPunct="0">
              <a:lnSpc>
                <a:spcPct val="90000"/>
              </a:lnSpc>
              <a:spcBef>
                <a:spcPct val="30000"/>
              </a:spcBef>
              <a:buClrTx/>
              <a:buSzTx/>
              <a:buFontTx/>
              <a:buNone/>
            </a:pPr>
            <a:r>
              <a:rPr lang="en-US" sz="1800" b="1">
                <a:solidFill>
                  <a:srgbClr val="000000"/>
                </a:solidFill>
                <a:latin typeface="Courier New" pitchFamily="49" charset="0"/>
              </a:rPr>
              <a:t>Integer x2 = myIntList2.iterator().next(); </a:t>
            </a:r>
            <a:r>
              <a:rPr lang="en-US" sz="1800" b="1">
                <a:solidFill>
                  <a:srgbClr val="3F7F5F"/>
                </a:solidFill>
                <a:latin typeface="Courier New" pitchFamily="49" charset="0"/>
              </a:rPr>
              <a:t>// 3’</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59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59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45" grpId="0"/>
      <p:bldP spid="93594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indent="0" eaLnBrk="1" hangingPunct="1"/>
            <a:r>
              <a:rPr lang="en-US" smtClean="0"/>
              <a:t>Generics</a:t>
            </a:r>
          </a:p>
        </p:txBody>
      </p:sp>
      <p:sp>
        <p:nvSpPr>
          <p:cNvPr id="7" name="Footer Placeholder 6"/>
          <p:cNvSpPr>
            <a:spLocks noGrp="1"/>
          </p:cNvSpPr>
          <p:nvPr>
            <p:ph type="ftr" sz="quarter" idx="11"/>
          </p:nvPr>
        </p:nvSpPr>
        <p:spPr/>
        <p:txBody>
          <a:bodyPr/>
          <a:lstStyle/>
          <a:p>
            <a:r>
              <a:rPr kumimoji="0" lang="en-US" smtClean="0"/>
              <a:t>BIT2203</a:t>
            </a:r>
            <a:endParaRPr kumimoji="0" lang="en-US"/>
          </a:p>
        </p:txBody>
      </p:sp>
      <p:sp>
        <p:nvSpPr>
          <p:cNvPr id="6" name="Slide Number Placeholder 5"/>
          <p:cNvSpPr>
            <a:spLocks noGrp="1"/>
          </p:cNvSpPr>
          <p:nvPr>
            <p:ph type="sldNum" sz="quarter" idx="12"/>
          </p:nvPr>
        </p:nvSpPr>
        <p:spPr/>
        <p:txBody>
          <a:bodyPr>
            <a:normAutofit/>
          </a:bodyPr>
          <a:lstStyle/>
          <a:p>
            <a:fld id="{BA137E55-E9D5-4668-BBE7-2546C0A486F3}" type="slidenum">
              <a:rPr lang="en-US" smtClean="0"/>
              <a:pPr/>
              <a:t>46</a:t>
            </a:fld>
            <a:endParaRPr lang="en-US"/>
          </a:p>
        </p:txBody>
      </p:sp>
      <p:sp>
        <p:nvSpPr>
          <p:cNvPr id="12292" name="Rectangle 3"/>
          <p:cNvSpPr>
            <a:spLocks noChangeArrowheads="1"/>
          </p:cNvSpPr>
          <p:nvPr/>
        </p:nvSpPr>
        <p:spPr bwMode="auto">
          <a:xfrm>
            <a:off x="574675" y="1941513"/>
            <a:ext cx="6410325" cy="4210050"/>
          </a:xfrm>
          <a:prstGeom prst="rect">
            <a:avLst/>
          </a:prstGeom>
          <a:noFill/>
          <a:ln w="9525" algn="ctr">
            <a:noFill/>
            <a:miter lim="800000"/>
            <a:headEnd/>
            <a:tailEnd/>
          </a:ln>
        </p:spPr>
        <p:txBody>
          <a:bodyPr lIns="0" tIns="0" rIns="0" bIns="0">
            <a:spAutoFit/>
          </a:bodyPr>
          <a:lstStyle/>
          <a:p>
            <a:pPr eaLnBrk="0" hangingPunct="0">
              <a:lnSpc>
                <a:spcPct val="90000"/>
              </a:lnSpc>
              <a:spcBef>
                <a:spcPct val="30000"/>
              </a:spcBef>
              <a:buClrTx/>
              <a:buSzTx/>
              <a:buFontTx/>
              <a:buNone/>
              <a:tabLst>
                <a:tab pos="442913" algn="l"/>
              </a:tabLst>
            </a:pPr>
            <a:r>
              <a:rPr lang="en-US" sz="1800" b="1">
                <a:solidFill>
                  <a:srgbClr val="7F0055"/>
                </a:solidFill>
                <a:latin typeface="Courier New" pitchFamily="49" charset="0"/>
              </a:rPr>
              <a:t>public</a:t>
            </a:r>
            <a:r>
              <a:rPr lang="en-US" sz="1800" b="1">
                <a:solidFill>
                  <a:srgbClr val="000000"/>
                </a:solidFill>
                <a:latin typeface="Courier New" pitchFamily="49" charset="0"/>
              </a:rPr>
              <a:t> </a:t>
            </a:r>
            <a:r>
              <a:rPr lang="en-US" sz="1800" b="1">
                <a:solidFill>
                  <a:srgbClr val="7F0055"/>
                </a:solidFill>
                <a:latin typeface="Courier New" pitchFamily="49" charset="0"/>
              </a:rPr>
              <a:t>interface</a:t>
            </a:r>
            <a:r>
              <a:rPr lang="en-US" sz="1800" b="1">
                <a:solidFill>
                  <a:srgbClr val="000000"/>
                </a:solidFill>
                <a:latin typeface="Courier New" pitchFamily="49" charset="0"/>
              </a:rPr>
              <a:t> List&lt;E&gt; { </a:t>
            </a:r>
          </a:p>
          <a:p>
            <a:pPr eaLnBrk="0" hangingPunct="0">
              <a:lnSpc>
                <a:spcPct val="90000"/>
              </a:lnSpc>
              <a:spcBef>
                <a:spcPct val="30000"/>
              </a:spcBef>
              <a:buClrTx/>
              <a:buSzTx/>
              <a:buFontTx/>
              <a:buNone/>
              <a:tabLst>
                <a:tab pos="442913" algn="l"/>
              </a:tabLst>
            </a:pPr>
            <a:r>
              <a:rPr lang="en-US" sz="1800" b="1">
                <a:solidFill>
                  <a:srgbClr val="000000"/>
                </a:solidFill>
                <a:latin typeface="Courier New" pitchFamily="49" charset="0"/>
              </a:rPr>
              <a:t>	</a:t>
            </a:r>
            <a:r>
              <a:rPr lang="en-US" sz="1800" b="1">
                <a:solidFill>
                  <a:srgbClr val="7F0055"/>
                </a:solidFill>
                <a:latin typeface="Courier New" pitchFamily="49" charset="0"/>
              </a:rPr>
              <a:t>void</a:t>
            </a:r>
            <a:r>
              <a:rPr lang="en-US" sz="1800" b="1">
                <a:solidFill>
                  <a:srgbClr val="000000"/>
                </a:solidFill>
                <a:latin typeface="Courier New" pitchFamily="49" charset="0"/>
              </a:rPr>
              <a:t> add(E x);</a:t>
            </a:r>
            <a:endParaRPr lang="en-US" sz="1800" b="1">
              <a:solidFill>
                <a:srgbClr val="3F7F5F"/>
              </a:solidFill>
              <a:latin typeface="Courier New" pitchFamily="49" charset="0"/>
            </a:endParaRPr>
          </a:p>
          <a:p>
            <a:pPr eaLnBrk="0" hangingPunct="0">
              <a:lnSpc>
                <a:spcPct val="90000"/>
              </a:lnSpc>
              <a:spcBef>
                <a:spcPct val="30000"/>
              </a:spcBef>
              <a:buClrTx/>
              <a:buSzTx/>
              <a:buFontTx/>
              <a:buNone/>
              <a:tabLst>
                <a:tab pos="442913" algn="l"/>
              </a:tabLst>
            </a:pPr>
            <a:r>
              <a:rPr lang="en-US" sz="1800" b="1">
                <a:solidFill>
                  <a:srgbClr val="000000"/>
                </a:solidFill>
                <a:latin typeface="Courier New" pitchFamily="49" charset="0"/>
              </a:rPr>
              <a:t>	Iterator&lt;E&gt; iterator();</a:t>
            </a:r>
            <a:endParaRPr lang="en-US" sz="1800" b="1">
              <a:solidFill>
                <a:srgbClr val="3F7F5F"/>
              </a:solidFill>
              <a:latin typeface="Courier New" pitchFamily="49" charset="0"/>
            </a:endParaRPr>
          </a:p>
          <a:p>
            <a:pPr eaLnBrk="0" hangingPunct="0">
              <a:lnSpc>
                <a:spcPct val="90000"/>
              </a:lnSpc>
              <a:spcBef>
                <a:spcPct val="30000"/>
              </a:spcBef>
              <a:buClrTx/>
              <a:buSzTx/>
              <a:buFontTx/>
              <a:buNone/>
              <a:tabLst>
                <a:tab pos="442913" algn="l"/>
              </a:tabLst>
            </a:pPr>
            <a:r>
              <a:rPr lang="en-US" sz="1800" b="1">
                <a:solidFill>
                  <a:srgbClr val="000000"/>
                </a:solidFill>
                <a:latin typeface="Courier New" pitchFamily="49" charset="0"/>
              </a:rPr>
              <a:t>}</a:t>
            </a:r>
            <a:endParaRPr lang="en-US" sz="1800" b="1">
              <a:solidFill>
                <a:srgbClr val="3F7F5F"/>
              </a:solidFill>
              <a:latin typeface="Courier New" pitchFamily="49" charset="0"/>
            </a:endParaRPr>
          </a:p>
          <a:p>
            <a:pPr eaLnBrk="0" hangingPunct="0">
              <a:lnSpc>
                <a:spcPct val="90000"/>
              </a:lnSpc>
              <a:spcBef>
                <a:spcPct val="30000"/>
              </a:spcBef>
              <a:buClrTx/>
              <a:buSzTx/>
              <a:buFontTx/>
              <a:buNone/>
              <a:tabLst>
                <a:tab pos="442913" algn="l"/>
              </a:tabLst>
            </a:pPr>
            <a:endParaRPr lang="en-US" sz="1800" b="1">
              <a:solidFill>
                <a:srgbClr val="3F7F5F"/>
              </a:solidFill>
              <a:latin typeface="Courier New" pitchFamily="49" charset="0"/>
            </a:endParaRPr>
          </a:p>
          <a:p>
            <a:pPr eaLnBrk="0" hangingPunct="0">
              <a:lnSpc>
                <a:spcPct val="90000"/>
              </a:lnSpc>
              <a:spcBef>
                <a:spcPct val="30000"/>
              </a:spcBef>
              <a:buClrTx/>
              <a:buSzTx/>
              <a:buFontTx/>
              <a:buNone/>
              <a:tabLst>
                <a:tab pos="442913" algn="l"/>
              </a:tabLst>
            </a:pPr>
            <a:r>
              <a:rPr lang="en-US" sz="1800" b="1">
                <a:solidFill>
                  <a:srgbClr val="7F0055"/>
                </a:solidFill>
                <a:latin typeface="Courier New" pitchFamily="49" charset="0"/>
              </a:rPr>
              <a:t>public</a:t>
            </a:r>
            <a:r>
              <a:rPr lang="en-US" sz="1800" b="1">
                <a:solidFill>
                  <a:srgbClr val="000000"/>
                </a:solidFill>
                <a:latin typeface="Courier New" pitchFamily="49" charset="0"/>
              </a:rPr>
              <a:t> </a:t>
            </a:r>
            <a:r>
              <a:rPr lang="en-US" sz="1800" b="1">
                <a:solidFill>
                  <a:srgbClr val="7F0055"/>
                </a:solidFill>
                <a:latin typeface="Courier New" pitchFamily="49" charset="0"/>
              </a:rPr>
              <a:t>interface</a:t>
            </a:r>
            <a:r>
              <a:rPr lang="en-US" sz="1800" b="1">
                <a:solidFill>
                  <a:srgbClr val="000000"/>
                </a:solidFill>
                <a:latin typeface="Courier New" pitchFamily="49" charset="0"/>
              </a:rPr>
              <a:t> Iterator&lt;E&gt; {</a:t>
            </a:r>
          </a:p>
          <a:p>
            <a:pPr eaLnBrk="0" hangingPunct="0">
              <a:lnSpc>
                <a:spcPct val="90000"/>
              </a:lnSpc>
              <a:spcBef>
                <a:spcPct val="30000"/>
              </a:spcBef>
              <a:buClrTx/>
              <a:buSzTx/>
              <a:buFontTx/>
              <a:buNone/>
              <a:tabLst>
                <a:tab pos="442913" algn="l"/>
              </a:tabLst>
            </a:pPr>
            <a:r>
              <a:rPr lang="en-US" sz="1800" b="1">
                <a:solidFill>
                  <a:srgbClr val="000000"/>
                </a:solidFill>
                <a:latin typeface="Courier New" pitchFamily="49" charset="0"/>
              </a:rPr>
              <a:t>	E next();</a:t>
            </a:r>
            <a:endParaRPr lang="en-US" sz="1800" b="1">
              <a:solidFill>
                <a:srgbClr val="3F7F5F"/>
              </a:solidFill>
              <a:latin typeface="Courier New" pitchFamily="49" charset="0"/>
            </a:endParaRPr>
          </a:p>
          <a:p>
            <a:pPr eaLnBrk="0" hangingPunct="0">
              <a:lnSpc>
                <a:spcPct val="90000"/>
              </a:lnSpc>
              <a:spcBef>
                <a:spcPct val="30000"/>
              </a:spcBef>
              <a:buClrTx/>
              <a:buSzTx/>
              <a:buFontTx/>
              <a:buNone/>
              <a:tabLst>
                <a:tab pos="442913" algn="l"/>
              </a:tabLst>
            </a:pPr>
            <a:r>
              <a:rPr lang="en-US" sz="1800" b="1">
                <a:solidFill>
                  <a:srgbClr val="7F0055"/>
                </a:solidFill>
                <a:latin typeface="Courier New" pitchFamily="49" charset="0"/>
              </a:rPr>
              <a:t>	boolean</a:t>
            </a:r>
            <a:r>
              <a:rPr lang="en-US" sz="1800" b="1">
                <a:solidFill>
                  <a:srgbClr val="000000"/>
                </a:solidFill>
                <a:latin typeface="Courier New" pitchFamily="49" charset="0"/>
              </a:rPr>
              <a:t> hasNext();</a:t>
            </a:r>
            <a:endParaRPr lang="en-US" sz="1800" b="1">
              <a:solidFill>
                <a:srgbClr val="3F7F5F"/>
              </a:solidFill>
              <a:latin typeface="Courier New" pitchFamily="49" charset="0"/>
            </a:endParaRPr>
          </a:p>
          <a:p>
            <a:pPr eaLnBrk="0" hangingPunct="0">
              <a:lnSpc>
                <a:spcPct val="90000"/>
              </a:lnSpc>
              <a:spcBef>
                <a:spcPct val="30000"/>
              </a:spcBef>
              <a:buClrTx/>
              <a:buSzTx/>
              <a:buFontTx/>
              <a:buNone/>
              <a:tabLst>
                <a:tab pos="442913" algn="l"/>
              </a:tabLst>
            </a:pPr>
            <a:r>
              <a:rPr lang="en-US" sz="1800" b="1">
                <a:solidFill>
                  <a:srgbClr val="000000"/>
                </a:solidFill>
                <a:latin typeface="Courier New" pitchFamily="49" charset="0"/>
              </a:rPr>
              <a:t>}</a:t>
            </a:r>
          </a:p>
          <a:p>
            <a:pPr eaLnBrk="0" hangingPunct="0">
              <a:lnSpc>
                <a:spcPct val="90000"/>
              </a:lnSpc>
              <a:spcBef>
                <a:spcPct val="30000"/>
              </a:spcBef>
              <a:buClrTx/>
              <a:buSzTx/>
              <a:buFontTx/>
              <a:buNone/>
              <a:tabLst>
                <a:tab pos="442913" algn="l"/>
              </a:tabLst>
            </a:pPr>
            <a:endParaRPr lang="en-US" sz="1800" b="1">
              <a:solidFill>
                <a:srgbClr val="000000"/>
              </a:solidFill>
              <a:latin typeface="Courier New" pitchFamily="49" charset="0"/>
            </a:endParaRPr>
          </a:p>
          <a:p>
            <a:pPr eaLnBrk="0" hangingPunct="0">
              <a:lnSpc>
                <a:spcPct val="90000"/>
              </a:lnSpc>
              <a:spcBef>
                <a:spcPct val="30000"/>
              </a:spcBef>
              <a:buClrTx/>
              <a:buSzTx/>
              <a:buFontTx/>
              <a:buNone/>
              <a:tabLst>
                <a:tab pos="442913" algn="l"/>
              </a:tabLst>
            </a:pPr>
            <a:r>
              <a:rPr lang="en-US" sz="1800" b="1">
                <a:solidFill>
                  <a:srgbClr val="7F0055"/>
                </a:solidFill>
                <a:latin typeface="Courier New" pitchFamily="49" charset="0"/>
              </a:rPr>
              <a:t>public</a:t>
            </a:r>
            <a:r>
              <a:rPr lang="en-US" sz="1800" b="1">
                <a:solidFill>
                  <a:srgbClr val="000000"/>
                </a:solidFill>
                <a:latin typeface="Courier New" pitchFamily="49" charset="0"/>
              </a:rPr>
              <a:t> </a:t>
            </a:r>
            <a:r>
              <a:rPr lang="en-US" sz="1800" b="1">
                <a:solidFill>
                  <a:srgbClr val="7F0055"/>
                </a:solidFill>
                <a:latin typeface="Courier New" pitchFamily="49" charset="0"/>
              </a:rPr>
              <a:t>interface</a:t>
            </a:r>
            <a:r>
              <a:rPr lang="en-US" sz="1800" b="1">
                <a:solidFill>
                  <a:srgbClr val="000000"/>
                </a:solidFill>
                <a:latin typeface="Courier New" pitchFamily="49" charset="0"/>
              </a:rPr>
              <a:t> Map&lt;K,V&gt; {</a:t>
            </a:r>
            <a:endParaRPr lang="en-US" sz="1800" b="1">
              <a:solidFill>
                <a:srgbClr val="3F7F5F"/>
              </a:solidFill>
              <a:latin typeface="Courier New" pitchFamily="49" charset="0"/>
            </a:endParaRPr>
          </a:p>
          <a:p>
            <a:pPr eaLnBrk="0" hangingPunct="0">
              <a:lnSpc>
                <a:spcPct val="90000"/>
              </a:lnSpc>
              <a:spcBef>
                <a:spcPct val="30000"/>
              </a:spcBef>
              <a:buClrTx/>
              <a:buSzTx/>
              <a:buFontTx/>
              <a:buNone/>
              <a:tabLst>
                <a:tab pos="442913" algn="l"/>
              </a:tabLst>
            </a:pPr>
            <a:r>
              <a:rPr lang="en-US" sz="1800" b="1">
                <a:solidFill>
                  <a:srgbClr val="000000"/>
                </a:solidFill>
                <a:latin typeface="Courier New" pitchFamily="49" charset="0"/>
              </a:rPr>
              <a:t>	V put(K key, V value);</a:t>
            </a:r>
            <a:endParaRPr lang="en-US" sz="1800" b="1">
              <a:solidFill>
                <a:srgbClr val="3F7F5F"/>
              </a:solidFill>
              <a:latin typeface="Courier New" pitchFamily="49" charset="0"/>
            </a:endParaRPr>
          </a:p>
          <a:p>
            <a:pPr eaLnBrk="0" hangingPunct="0">
              <a:lnSpc>
                <a:spcPct val="90000"/>
              </a:lnSpc>
              <a:spcBef>
                <a:spcPct val="30000"/>
              </a:spcBef>
              <a:buClrTx/>
              <a:buSzTx/>
              <a:buFontTx/>
              <a:buNone/>
              <a:tabLst>
                <a:tab pos="442913" algn="l"/>
              </a:tabLst>
            </a:pPr>
            <a:r>
              <a:rPr lang="en-US" sz="1800" b="1">
                <a:solidFill>
                  <a:srgbClr val="000000"/>
                </a:solidFill>
                <a:latin typeface="Courier New" pitchFamily="49" charset="0"/>
              </a:rPr>
              <a:t>}</a:t>
            </a:r>
            <a:endParaRPr lang="en-US" sz="1800" b="1">
              <a:solidFill>
                <a:srgbClr val="3F7F5F"/>
              </a:solidFill>
              <a:latin typeface="Courier New" pitchFamily="49" charset="0"/>
            </a:endParaRPr>
          </a:p>
        </p:txBody>
      </p:sp>
      <p:sp>
        <p:nvSpPr>
          <p:cNvPr id="12293" name="Rectangle 4"/>
          <p:cNvSpPr>
            <a:spLocks noChangeArrowheads="1"/>
          </p:cNvSpPr>
          <p:nvPr/>
        </p:nvSpPr>
        <p:spPr bwMode="auto">
          <a:xfrm>
            <a:off x="544513" y="1254125"/>
            <a:ext cx="6689725" cy="365125"/>
          </a:xfrm>
          <a:prstGeom prst="rect">
            <a:avLst/>
          </a:prstGeom>
          <a:noFill/>
          <a:ln w="9525" algn="ctr">
            <a:noFill/>
            <a:miter lim="800000"/>
            <a:headEnd/>
            <a:tailEnd/>
          </a:ln>
        </p:spPr>
        <p:txBody>
          <a:bodyPr lIns="0" tIns="0" rIns="0" bIns="0">
            <a:spAutoFit/>
          </a:bodyPr>
          <a:lstStyle/>
          <a:p>
            <a:pPr defTabSz="912813"/>
            <a:r>
              <a:rPr lang="en-US" b="1" u="sng"/>
              <a:t>Example 1</a:t>
            </a:r>
            <a:r>
              <a:rPr lang="en-US" b="1"/>
              <a:t> – Defining Generic Types:</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indent="0" eaLnBrk="1" hangingPunct="1"/>
            <a:r>
              <a:rPr lang="en-US" smtClean="0"/>
              <a:t>Generics</a:t>
            </a:r>
          </a:p>
        </p:txBody>
      </p:sp>
      <p:sp>
        <p:nvSpPr>
          <p:cNvPr id="7" name="Footer Placeholder 6"/>
          <p:cNvSpPr>
            <a:spLocks noGrp="1"/>
          </p:cNvSpPr>
          <p:nvPr>
            <p:ph type="ftr" sz="quarter" idx="11"/>
          </p:nvPr>
        </p:nvSpPr>
        <p:spPr/>
        <p:txBody>
          <a:bodyPr/>
          <a:lstStyle/>
          <a:p>
            <a:r>
              <a:rPr kumimoji="0" lang="en-US" smtClean="0"/>
              <a:t>BIT2203</a:t>
            </a:r>
            <a:endParaRPr kumimoji="0" lang="en-US"/>
          </a:p>
        </p:txBody>
      </p:sp>
      <p:sp>
        <p:nvSpPr>
          <p:cNvPr id="6" name="Slide Number Placeholder 5"/>
          <p:cNvSpPr>
            <a:spLocks noGrp="1"/>
          </p:cNvSpPr>
          <p:nvPr>
            <p:ph type="sldNum" sz="quarter" idx="12"/>
          </p:nvPr>
        </p:nvSpPr>
        <p:spPr/>
        <p:txBody>
          <a:bodyPr>
            <a:normAutofit/>
          </a:bodyPr>
          <a:lstStyle/>
          <a:p>
            <a:fld id="{BA137E55-E9D5-4668-BBE7-2546C0A486F3}" type="slidenum">
              <a:rPr lang="en-US" smtClean="0"/>
              <a:pPr/>
              <a:t>47</a:t>
            </a:fld>
            <a:endParaRPr lang="en-US"/>
          </a:p>
        </p:txBody>
      </p:sp>
      <p:sp>
        <p:nvSpPr>
          <p:cNvPr id="13316" name="Rectangle 4"/>
          <p:cNvSpPr>
            <a:spLocks noChangeArrowheads="1"/>
          </p:cNvSpPr>
          <p:nvPr/>
        </p:nvSpPr>
        <p:spPr bwMode="auto">
          <a:xfrm>
            <a:off x="544513" y="1254125"/>
            <a:ext cx="7958137" cy="365125"/>
          </a:xfrm>
          <a:prstGeom prst="rect">
            <a:avLst/>
          </a:prstGeom>
          <a:noFill/>
          <a:ln w="9525" algn="ctr">
            <a:noFill/>
            <a:miter lim="800000"/>
            <a:headEnd/>
            <a:tailEnd/>
          </a:ln>
        </p:spPr>
        <p:txBody>
          <a:bodyPr lIns="0" tIns="0" rIns="0" bIns="0">
            <a:spAutoFit/>
          </a:bodyPr>
          <a:lstStyle/>
          <a:p>
            <a:pPr defTabSz="912813"/>
            <a:r>
              <a:rPr lang="en-US" b="1" u="sng"/>
              <a:t>Example 2</a:t>
            </a:r>
            <a:r>
              <a:rPr lang="en-US" b="1"/>
              <a:t> – Defining (our own)</a:t>
            </a:r>
            <a:r>
              <a:rPr lang="en-US"/>
              <a:t> </a:t>
            </a:r>
            <a:r>
              <a:rPr lang="en-US" b="1"/>
              <a:t>Generic Types:</a:t>
            </a:r>
          </a:p>
        </p:txBody>
      </p:sp>
      <p:sp>
        <p:nvSpPr>
          <p:cNvPr id="13317" name="Rectangle 5"/>
          <p:cNvSpPr>
            <a:spLocks noChangeArrowheads="1"/>
          </p:cNvSpPr>
          <p:nvPr/>
        </p:nvSpPr>
        <p:spPr bwMode="auto">
          <a:xfrm>
            <a:off x="611188" y="1827213"/>
            <a:ext cx="7885112" cy="4373562"/>
          </a:xfrm>
          <a:prstGeom prst="rect">
            <a:avLst/>
          </a:prstGeom>
          <a:noFill/>
          <a:ln w="9525" algn="ctr">
            <a:noFill/>
            <a:miter lim="800000"/>
            <a:headEnd/>
            <a:tailEnd/>
          </a:ln>
        </p:spPr>
        <p:txBody>
          <a:bodyPr lIns="0" tIns="0" rIns="0" bIns="0">
            <a:spAutoFit/>
          </a:bodyPr>
          <a:lstStyle/>
          <a:p>
            <a:pPr eaLnBrk="0" hangingPunct="0">
              <a:lnSpc>
                <a:spcPct val="90000"/>
              </a:lnSpc>
              <a:spcBef>
                <a:spcPct val="30000"/>
              </a:spcBef>
              <a:buClrTx/>
              <a:buSzTx/>
              <a:buFontTx/>
              <a:buNone/>
              <a:tabLst>
                <a:tab pos="442913" algn="l"/>
              </a:tabLst>
            </a:pPr>
            <a:r>
              <a:rPr lang="en-US" sz="1800" b="1" dirty="0">
                <a:solidFill>
                  <a:srgbClr val="7F0055"/>
                </a:solidFill>
                <a:latin typeface="Courier New" pitchFamily="49" charset="0"/>
              </a:rPr>
              <a:t>public</a:t>
            </a:r>
            <a:r>
              <a:rPr lang="en-US" sz="1800" b="1" dirty="0">
                <a:solidFill>
                  <a:srgbClr val="000000"/>
                </a:solidFill>
                <a:latin typeface="Courier New" pitchFamily="49" charset="0"/>
              </a:rPr>
              <a:t> </a:t>
            </a:r>
            <a:r>
              <a:rPr lang="en-US" sz="1800" b="1" dirty="0">
                <a:solidFill>
                  <a:srgbClr val="7F0055"/>
                </a:solidFill>
                <a:latin typeface="Courier New" pitchFamily="49" charset="0"/>
              </a:rPr>
              <a:t>class</a:t>
            </a:r>
            <a:r>
              <a:rPr lang="en-US" sz="1800" b="1" dirty="0">
                <a:solidFill>
                  <a:srgbClr val="000000"/>
                </a:solidFill>
                <a:latin typeface="Courier New" pitchFamily="49" charset="0"/>
              </a:rPr>
              <a:t> </a:t>
            </a:r>
            <a:r>
              <a:rPr lang="en-US" sz="1800" b="1" dirty="0" err="1">
                <a:solidFill>
                  <a:srgbClr val="000000"/>
                </a:solidFill>
                <a:latin typeface="Courier New" pitchFamily="49" charset="0"/>
              </a:rPr>
              <a:t>GenericClass</a:t>
            </a:r>
            <a:r>
              <a:rPr lang="en-US" sz="1800" b="1" dirty="0">
                <a:solidFill>
                  <a:srgbClr val="000000"/>
                </a:solidFill>
                <a:latin typeface="Courier New" pitchFamily="49" charset="0"/>
              </a:rPr>
              <a:t>&lt;T&gt; {</a:t>
            </a:r>
            <a:endParaRPr lang="en-US" sz="1800" b="1" dirty="0">
              <a:solidFill>
                <a:srgbClr val="3F7F5F"/>
              </a:solidFill>
              <a:latin typeface="Courier New" pitchFamily="49" charset="0"/>
            </a:endParaRPr>
          </a:p>
          <a:p>
            <a:pPr eaLnBrk="0" hangingPunct="0">
              <a:lnSpc>
                <a:spcPct val="90000"/>
              </a:lnSpc>
              <a:spcBef>
                <a:spcPct val="30000"/>
              </a:spcBef>
              <a:buClrTx/>
              <a:buSzTx/>
              <a:buFontTx/>
              <a:buNone/>
              <a:tabLst>
                <a:tab pos="442913" algn="l"/>
              </a:tabLst>
            </a:pPr>
            <a:r>
              <a:rPr lang="en-US" sz="1800" b="1" dirty="0">
                <a:solidFill>
                  <a:srgbClr val="7F0055"/>
                </a:solidFill>
                <a:latin typeface="Courier New" pitchFamily="49" charset="0"/>
              </a:rPr>
              <a:t>	private</a:t>
            </a:r>
            <a:r>
              <a:rPr lang="en-US" sz="1800" b="1" dirty="0">
                <a:solidFill>
                  <a:srgbClr val="000000"/>
                </a:solidFill>
                <a:latin typeface="Courier New" pitchFamily="49" charset="0"/>
              </a:rPr>
              <a:t> T </a:t>
            </a:r>
            <a:r>
              <a:rPr lang="en-US" sz="1800" b="1" dirty="0" err="1">
                <a:solidFill>
                  <a:srgbClr val="0000C0"/>
                </a:solidFill>
                <a:latin typeface="Courier New" pitchFamily="49" charset="0"/>
              </a:rPr>
              <a:t>obj</a:t>
            </a:r>
            <a:r>
              <a:rPr lang="en-US" sz="1800" b="1" dirty="0">
                <a:solidFill>
                  <a:srgbClr val="000000"/>
                </a:solidFill>
                <a:latin typeface="Courier New" pitchFamily="49" charset="0"/>
              </a:rPr>
              <a:t>;</a:t>
            </a:r>
            <a:endParaRPr lang="en-US" sz="1800" b="1" dirty="0">
              <a:solidFill>
                <a:srgbClr val="3F7F5F"/>
              </a:solidFill>
              <a:latin typeface="Courier New" pitchFamily="49" charset="0"/>
            </a:endParaRPr>
          </a:p>
          <a:p>
            <a:pPr eaLnBrk="0" hangingPunct="0">
              <a:lnSpc>
                <a:spcPct val="90000"/>
              </a:lnSpc>
              <a:spcBef>
                <a:spcPct val="30000"/>
              </a:spcBef>
              <a:buClrTx/>
              <a:buSzTx/>
              <a:buFontTx/>
              <a:buNone/>
              <a:tabLst>
                <a:tab pos="442913" algn="l"/>
              </a:tabLst>
            </a:pPr>
            <a:r>
              <a:rPr lang="en-US" sz="1800" b="1" dirty="0">
                <a:solidFill>
                  <a:srgbClr val="7F0055"/>
                </a:solidFill>
                <a:latin typeface="Courier New" pitchFamily="49" charset="0"/>
              </a:rPr>
              <a:t>	public</a:t>
            </a:r>
            <a:r>
              <a:rPr lang="en-US" sz="1800" b="1" dirty="0">
                <a:solidFill>
                  <a:srgbClr val="000000"/>
                </a:solidFill>
                <a:latin typeface="Courier New" pitchFamily="49" charset="0"/>
              </a:rPr>
              <a:t> </a:t>
            </a:r>
            <a:r>
              <a:rPr lang="en-US" sz="1800" b="1" dirty="0">
                <a:solidFill>
                  <a:srgbClr val="7F0055"/>
                </a:solidFill>
                <a:latin typeface="Courier New" pitchFamily="49" charset="0"/>
              </a:rPr>
              <a:t>void</a:t>
            </a:r>
            <a:r>
              <a:rPr lang="en-US" sz="1800" b="1" dirty="0">
                <a:solidFill>
                  <a:srgbClr val="000000"/>
                </a:solidFill>
                <a:latin typeface="Courier New" pitchFamily="49" charset="0"/>
              </a:rPr>
              <a:t> </a:t>
            </a:r>
            <a:r>
              <a:rPr lang="en-US" sz="1800" b="1" dirty="0" err="1">
                <a:solidFill>
                  <a:srgbClr val="000000"/>
                </a:solidFill>
                <a:latin typeface="Courier New" pitchFamily="49" charset="0"/>
              </a:rPr>
              <a:t>setObj</a:t>
            </a:r>
            <a:r>
              <a:rPr lang="en-US" sz="1800" b="1" dirty="0">
                <a:solidFill>
                  <a:srgbClr val="000000"/>
                </a:solidFill>
                <a:latin typeface="Courier New" pitchFamily="49" charset="0"/>
              </a:rPr>
              <a:t>(T </a:t>
            </a:r>
            <a:r>
              <a:rPr lang="en-US" sz="1800" b="1" dirty="0" err="1">
                <a:solidFill>
                  <a:srgbClr val="000000"/>
                </a:solidFill>
                <a:latin typeface="Courier New" pitchFamily="49" charset="0"/>
              </a:rPr>
              <a:t>t</a:t>
            </a:r>
            <a:r>
              <a:rPr lang="en-US" sz="1800" b="1" dirty="0">
                <a:solidFill>
                  <a:srgbClr val="000000"/>
                </a:solidFill>
                <a:latin typeface="Courier New" pitchFamily="49" charset="0"/>
              </a:rPr>
              <a:t>) {</a:t>
            </a:r>
            <a:r>
              <a:rPr lang="en-US" sz="1800" b="1" dirty="0" err="1">
                <a:solidFill>
                  <a:srgbClr val="0000C0"/>
                </a:solidFill>
                <a:latin typeface="Courier New" pitchFamily="49" charset="0"/>
              </a:rPr>
              <a:t>obj</a:t>
            </a:r>
            <a:r>
              <a:rPr lang="en-US" sz="1800" b="1" dirty="0">
                <a:solidFill>
                  <a:srgbClr val="000000"/>
                </a:solidFill>
                <a:latin typeface="Courier New" pitchFamily="49" charset="0"/>
              </a:rPr>
              <a:t> = t;}</a:t>
            </a:r>
            <a:endParaRPr lang="en-US" sz="1800" b="1" dirty="0">
              <a:solidFill>
                <a:srgbClr val="3F7F5F"/>
              </a:solidFill>
              <a:latin typeface="Courier New" pitchFamily="49" charset="0"/>
            </a:endParaRPr>
          </a:p>
          <a:p>
            <a:pPr eaLnBrk="0" hangingPunct="0">
              <a:lnSpc>
                <a:spcPct val="90000"/>
              </a:lnSpc>
              <a:spcBef>
                <a:spcPct val="30000"/>
              </a:spcBef>
              <a:buClrTx/>
              <a:buSzTx/>
              <a:buFontTx/>
              <a:buNone/>
              <a:tabLst>
                <a:tab pos="442913" algn="l"/>
              </a:tabLst>
            </a:pPr>
            <a:r>
              <a:rPr lang="en-US" sz="1800" b="1" dirty="0">
                <a:solidFill>
                  <a:srgbClr val="7F0055"/>
                </a:solidFill>
                <a:latin typeface="Courier New" pitchFamily="49" charset="0"/>
              </a:rPr>
              <a:t>	public</a:t>
            </a:r>
            <a:r>
              <a:rPr lang="en-US" sz="1800" b="1" dirty="0">
                <a:solidFill>
                  <a:srgbClr val="000000"/>
                </a:solidFill>
                <a:latin typeface="Courier New" pitchFamily="49" charset="0"/>
              </a:rPr>
              <a:t> T </a:t>
            </a:r>
            <a:r>
              <a:rPr lang="en-US" sz="1800" b="1" dirty="0" err="1">
                <a:solidFill>
                  <a:srgbClr val="000000"/>
                </a:solidFill>
                <a:latin typeface="Courier New" pitchFamily="49" charset="0"/>
              </a:rPr>
              <a:t>getObj</a:t>
            </a:r>
            <a:r>
              <a:rPr lang="en-US" sz="1800" b="1" dirty="0">
                <a:solidFill>
                  <a:srgbClr val="000000"/>
                </a:solidFill>
                <a:latin typeface="Courier New" pitchFamily="49" charset="0"/>
              </a:rPr>
              <a:t>() {</a:t>
            </a:r>
            <a:r>
              <a:rPr lang="en-US" sz="1800" b="1" dirty="0">
                <a:solidFill>
                  <a:srgbClr val="7F0055"/>
                </a:solidFill>
                <a:latin typeface="Courier New" pitchFamily="49" charset="0"/>
              </a:rPr>
              <a:t>return</a:t>
            </a:r>
            <a:r>
              <a:rPr lang="en-US" sz="1800" b="1" dirty="0">
                <a:solidFill>
                  <a:srgbClr val="000000"/>
                </a:solidFill>
                <a:latin typeface="Courier New" pitchFamily="49" charset="0"/>
              </a:rPr>
              <a:t> </a:t>
            </a:r>
            <a:r>
              <a:rPr lang="en-US" sz="1800" b="1" dirty="0" err="1">
                <a:solidFill>
                  <a:srgbClr val="0000C0"/>
                </a:solidFill>
                <a:latin typeface="Courier New" pitchFamily="49" charset="0"/>
              </a:rPr>
              <a:t>obj</a:t>
            </a:r>
            <a:r>
              <a:rPr lang="en-US" sz="1800" b="1" dirty="0">
                <a:solidFill>
                  <a:srgbClr val="000000"/>
                </a:solidFill>
                <a:latin typeface="Courier New" pitchFamily="49" charset="0"/>
              </a:rPr>
              <a:t>;}</a:t>
            </a:r>
            <a:endParaRPr lang="en-US" sz="1800" b="1" dirty="0">
              <a:solidFill>
                <a:srgbClr val="3F7F5F"/>
              </a:solidFill>
              <a:latin typeface="Courier New" pitchFamily="49" charset="0"/>
            </a:endParaRPr>
          </a:p>
          <a:p>
            <a:pPr eaLnBrk="0" hangingPunct="0">
              <a:lnSpc>
                <a:spcPct val="90000"/>
              </a:lnSpc>
              <a:spcBef>
                <a:spcPct val="30000"/>
              </a:spcBef>
              <a:buClrTx/>
              <a:buSzTx/>
              <a:buFontTx/>
              <a:buNone/>
              <a:tabLst>
                <a:tab pos="442913" algn="l"/>
              </a:tabLst>
            </a:pPr>
            <a:r>
              <a:rPr lang="en-US" sz="1800" b="1" dirty="0">
                <a:solidFill>
                  <a:srgbClr val="7F0055"/>
                </a:solidFill>
                <a:latin typeface="Courier New" pitchFamily="49" charset="0"/>
              </a:rPr>
              <a:t>	public</a:t>
            </a:r>
            <a:r>
              <a:rPr lang="en-US" sz="1800" b="1" dirty="0">
                <a:solidFill>
                  <a:srgbClr val="000000"/>
                </a:solidFill>
                <a:latin typeface="Courier New" pitchFamily="49" charset="0"/>
              </a:rPr>
              <a:t> </a:t>
            </a:r>
            <a:r>
              <a:rPr lang="en-US" sz="1800" b="1" dirty="0">
                <a:solidFill>
                  <a:srgbClr val="7F0055"/>
                </a:solidFill>
                <a:latin typeface="Courier New" pitchFamily="49" charset="0"/>
              </a:rPr>
              <a:t>void</a:t>
            </a:r>
            <a:r>
              <a:rPr lang="en-US" sz="1800" b="1" dirty="0">
                <a:solidFill>
                  <a:srgbClr val="000000"/>
                </a:solidFill>
                <a:latin typeface="Courier New" pitchFamily="49" charset="0"/>
              </a:rPr>
              <a:t> print() {</a:t>
            </a:r>
            <a:endParaRPr lang="en-US" sz="1800" b="1" dirty="0">
              <a:solidFill>
                <a:srgbClr val="3F7F5F"/>
              </a:solidFill>
              <a:latin typeface="Courier New" pitchFamily="49" charset="0"/>
            </a:endParaRPr>
          </a:p>
          <a:p>
            <a:pPr eaLnBrk="0" hangingPunct="0">
              <a:lnSpc>
                <a:spcPct val="90000"/>
              </a:lnSpc>
              <a:spcBef>
                <a:spcPct val="30000"/>
              </a:spcBef>
              <a:buClrTx/>
              <a:buSzTx/>
              <a:buFontTx/>
              <a:buNone/>
              <a:tabLst>
                <a:tab pos="442913" algn="l"/>
              </a:tabLst>
            </a:pPr>
            <a:r>
              <a:rPr lang="en-US" sz="1800" b="1" dirty="0">
                <a:solidFill>
                  <a:srgbClr val="000000"/>
                </a:solidFill>
                <a:latin typeface="Courier New" pitchFamily="49" charset="0"/>
              </a:rPr>
              <a:t>		</a:t>
            </a:r>
            <a:r>
              <a:rPr lang="en-US" sz="1800" b="1" dirty="0" err="1">
                <a:solidFill>
                  <a:srgbClr val="000000"/>
                </a:solidFill>
                <a:latin typeface="Courier New" pitchFamily="49" charset="0"/>
              </a:rPr>
              <a:t>System.</a:t>
            </a:r>
            <a:r>
              <a:rPr lang="en-US" sz="1800" b="1" i="1" dirty="0" err="1">
                <a:solidFill>
                  <a:srgbClr val="0000C0"/>
                </a:solidFill>
                <a:latin typeface="Courier New" pitchFamily="49" charset="0"/>
              </a:rPr>
              <a:t>out</a:t>
            </a:r>
            <a:r>
              <a:rPr lang="en-US" sz="1800" b="1" dirty="0" err="1">
                <a:solidFill>
                  <a:srgbClr val="000000"/>
                </a:solidFill>
                <a:latin typeface="Courier New" pitchFamily="49" charset="0"/>
              </a:rPr>
              <a:t>.println</a:t>
            </a:r>
            <a:r>
              <a:rPr lang="en-US" sz="1800" b="1" dirty="0">
                <a:solidFill>
                  <a:srgbClr val="000000"/>
                </a:solidFill>
                <a:latin typeface="Courier New" pitchFamily="49" charset="0"/>
              </a:rPr>
              <a:t>(</a:t>
            </a:r>
            <a:r>
              <a:rPr lang="en-US" sz="1800" b="1" dirty="0" err="1">
                <a:solidFill>
                  <a:srgbClr val="0000C0"/>
                </a:solidFill>
                <a:latin typeface="Courier New" pitchFamily="49" charset="0"/>
              </a:rPr>
              <a:t>obj</a:t>
            </a:r>
            <a:r>
              <a:rPr lang="en-US" sz="1800" b="1" dirty="0">
                <a:solidFill>
                  <a:srgbClr val="000000"/>
                </a:solidFill>
                <a:latin typeface="Courier New" pitchFamily="49" charset="0"/>
              </a:rPr>
              <a:t>);</a:t>
            </a:r>
            <a:endParaRPr lang="en-US" sz="1800" b="1" dirty="0">
              <a:solidFill>
                <a:srgbClr val="3F7F5F"/>
              </a:solidFill>
              <a:latin typeface="Courier New" pitchFamily="49" charset="0"/>
            </a:endParaRPr>
          </a:p>
          <a:p>
            <a:pPr eaLnBrk="0" hangingPunct="0">
              <a:lnSpc>
                <a:spcPct val="90000"/>
              </a:lnSpc>
              <a:spcBef>
                <a:spcPct val="30000"/>
              </a:spcBef>
              <a:buClrTx/>
              <a:buSzTx/>
              <a:buFontTx/>
              <a:buNone/>
              <a:tabLst>
                <a:tab pos="442913" algn="l"/>
              </a:tabLst>
            </a:pPr>
            <a:r>
              <a:rPr lang="en-US" sz="1800" b="1" dirty="0">
                <a:solidFill>
                  <a:srgbClr val="000000"/>
                </a:solidFill>
                <a:latin typeface="Courier New" pitchFamily="49" charset="0"/>
              </a:rPr>
              <a:t>	}</a:t>
            </a:r>
          </a:p>
          <a:p>
            <a:pPr eaLnBrk="0" hangingPunct="0">
              <a:lnSpc>
                <a:spcPct val="90000"/>
              </a:lnSpc>
              <a:spcBef>
                <a:spcPct val="30000"/>
              </a:spcBef>
              <a:buClrTx/>
              <a:buSzTx/>
              <a:buFontTx/>
              <a:buNone/>
              <a:tabLst>
                <a:tab pos="442913" algn="l"/>
              </a:tabLst>
            </a:pPr>
            <a:r>
              <a:rPr lang="en-US" sz="1800" b="1" dirty="0">
                <a:solidFill>
                  <a:srgbClr val="000000"/>
                </a:solidFill>
                <a:latin typeface="Courier New" pitchFamily="49" charset="0"/>
              </a:rPr>
              <a:t>}</a:t>
            </a:r>
            <a:endParaRPr lang="en-US" sz="1800" b="1" dirty="0">
              <a:solidFill>
                <a:srgbClr val="3F7F5F"/>
              </a:solidFill>
              <a:latin typeface="Courier New" pitchFamily="49" charset="0"/>
            </a:endParaRPr>
          </a:p>
          <a:p>
            <a:pPr eaLnBrk="0" hangingPunct="0">
              <a:lnSpc>
                <a:spcPct val="90000"/>
              </a:lnSpc>
              <a:spcBef>
                <a:spcPct val="30000"/>
              </a:spcBef>
              <a:buClrTx/>
              <a:buSzTx/>
              <a:buFontTx/>
              <a:buNone/>
              <a:tabLst>
                <a:tab pos="442913" algn="l"/>
              </a:tabLst>
            </a:pPr>
            <a:endParaRPr lang="en-US" sz="900" b="1" dirty="0">
              <a:solidFill>
                <a:srgbClr val="3F7F5F"/>
              </a:solidFill>
              <a:latin typeface="Courier New" pitchFamily="49" charset="0"/>
            </a:endParaRPr>
          </a:p>
          <a:p>
            <a:pPr eaLnBrk="0" hangingPunct="0">
              <a:lnSpc>
                <a:spcPct val="90000"/>
              </a:lnSpc>
              <a:spcBef>
                <a:spcPct val="30000"/>
              </a:spcBef>
              <a:buClrTx/>
              <a:buSzTx/>
              <a:buFontTx/>
              <a:buNone/>
              <a:tabLst>
                <a:tab pos="442913" algn="l"/>
              </a:tabLst>
            </a:pPr>
            <a:r>
              <a:rPr lang="en-US" sz="1800" b="1" u="sng" dirty="0">
                <a:solidFill>
                  <a:srgbClr val="000000"/>
                </a:solidFill>
                <a:latin typeface="Courier New" pitchFamily="49" charset="0"/>
              </a:rPr>
              <a:t>Main</a:t>
            </a:r>
            <a:r>
              <a:rPr lang="en-US" sz="1800" b="1" dirty="0">
                <a:solidFill>
                  <a:srgbClr val="000000"/>
                </a:solidFill>
                <a:latin typeface="Courier New" pitchFamily="49" charset="0"/>
              </a:rPr>
              <a:t>:</a:t>
            </a:r>
            <a:endParaRPr lang="en-US" sz="1800" b="1" dirty="0">
              <a:solidFill>
                <a:srgbClr val="3F7F5F"/>
              </a:solidFill>
              <a:latin typeface="Courier New" pitchFamily="49" charset="0"/>
            </a:endParaRPr>
          </a:p>
          <a:p>
            <a:pPr lvl="1" eaLnBrk="0" hangingPunct="0">
              <a:lnSpc>
                <a:spcPct val="90000"/>
              </a:lnSpc>
              <a:spcBef>
                <a:spcPct val="30000"/>
              </a:spcBef>
              <a:buClrTx/>
              <a:buSzTx/>
              <a:buFontTx/>
              <a:buNone/>
              <a:tabLst>
                <a:tab pos="442913" algn="l"/>
              </a:tabLst>
            </a:pPr>
            <a:r>
              <a:rPr lang="en-US" sz="1800" b="1" dirty="0" err="1">
                <a:solidFill>
                  <a:srgbClr val="000000"/>
                </a:solidFill>
                <a:latin typeface="Courier New" pitchFamily="49" charset="0"/>
              </a:rPr>
              <a:t>GenericClass</a:t>
            </a:r>
            <a:r>
              <a:rPr lang="en-US" sz="1800" b="1" dirty="0">
                <a:solidFill>
                  <a:srgbClr val="000000"/>
                </a:solidFill>
                <a:latin typeface="Courier New" pitchFamily="49" charset="0"/>
              </a:rPr>
              <a:t>&lt;Integer&gt; g = </a:t>
            </a:r>
            <a:r>
              <a:rPr lang="en-US" sz="1800" b="1" dirty="0">
                <a:solidFill>
                  <a:srgbClr val="7F0055"/>
                </a:solidFill>
                <a:latin typeface="Courier New" pitchFamily="49" charset="0"/>
              </a:rPr>
              <a:t>new</a:t>
            </a:r>
            <a:r>
              <a:rPr lang="en-US" sz="1800" b="1" dirty="0">
                <a:solidFill>
                  <a:srgbClr val="000000"/>
                </a:solidFill>
                <a:latin typeface="Courier New" pitchFamily="49" charset="0"/>
              </a:rPr>
              <a:t> </a:t>
            </a:r>
            <a:r>
              <a:rPr lang="en-US" sz="1800" b="1" dirty="0" err="1">
                <a:solidFill>
                  <a:srgbClr val="000000"/>
                </a:solidFill>
                <a:latin typeface="Courier New" pitchFamily="49" charset="0"/>
              </a:rPr>
              <a:t>GenericClass</a:t>
            </a:r>
            <a:r>
              <a:rPr lang="en-US" sz="1800" b="1" dirty="0">
                <a:solidFill>
                  <a:srgbClr val="000000"/>
                </a:solidFill>
                <a:latin typeface="Courier New" pitchFamily="49" charset="0"/>
              </a:rPr>
              <a:t>&lt;Integer&gt;();</a:t>
            </a:r>
            <a:endParaRPr lang="en-US" sz="1800" b="1" dirty="0">
              <a:solidFill>
                <a:srgbClr val="3F7F5F"/>
              </a:solidFill>
              <a:latin typeface="Courier New" pitchFamily="49" charset="0"/>
            </a:endParaRPr>
          </a:p>
          <a:p>
            <a:pPr lvl="1" eaLnBrk="0" hangingPunct="0">
              <a:lnSpc>
                <a:spcPct val="90000"/>
              </a:lnSpc>
              <a:spcBef>
                <a:spcPct val="30000"/>
              </a:spcBef>
              <a:buClrTx/>
              <a:buSzTx/>
              <a:buFontTx/>
              <a:buNone/>
              <a:tabLst>
                <a:tab pos="442913" algn="l"/>
              </a:tabLst>
            </a:pPr>
            <a:r>
              <a:rPr lang="en-US" sz="1800" b="1" dirty="0" err="1">
                <a:solidFill>
                  <a:srgbClr val="000000"/>
                </a:solidFill>
                <a:latin typeface="Courier New" pitchFamily="49" charset="0"/>
              </a:rPr>
              <a:t>g.setObj</a:t>
            </a:r>
            <a:r>
              <a:rPr lang="en-US" sz="1800" b="1" dirty="0">
                <a:solidFill>
                  <a:srgbClr val="000000"/>
                </a:solidFill>
                <a:latin typeface="Courier New" pitchFamily="49" charset="0"/>
              </a:rPr>
              <a:t>(5);</a:t>
            </a:r>
            <a:r>
              <a:rPr lang="en-US" sz="1800" b="1" dirty="0">
                <a:solidFill>
                  <a:srgbClr val="000000"/>
                </a:solidFill>
                <a:latin typeface="Courier New" pitchFamily="49" charset="0"/>
                <a:cs typeface="Courier New" pitchFamily="49" charset="0"/>
              </a:rPr>
              <a:t> </a:t>
            </a:r>
            <a:r>
              <a:rPr lang="en-US" sz="1800" b="1" dirty="0">
                <a:solidFill>
                  <a:srgbClr val="3F7F5F"/>
                </a:solidFill>
                <a:latin typeface="Courier New" pitchFamily="49" charset="0"/>
                <a:cs typeface="Courier New" pitchFamily="49" charset="0"/>
              </a:rPr>
              <a:t>// auto-boxing</a:t>
            </a:r>
            <a:endParaRPr lang="en-US" sz="1800" b="1" dirty="0">
              <a:solidFill>
                <a:srgbClr val="3F7F5F"/>
              </a:solidFill>
              <a:latin typeface="Courier New" pitchFamily="49" charset="0"/>
            </a:endParaRPr>
          </a:p>
          <a:p>
            <a:pPr lvl="1" eaLnBrk="0" hangingPunct="0">
              <a:lnSpc>
                <a:spcPct val="90000"/>
              </a:lnSpc>
              <a:spcBef>
                <a:spcPct val="30000"/>
              </a:spcBef>
              <a:buClrTx/>
              <a:buSzTx/>
              <a:buFontTx/>
              <a:buNone/>
              <a:tabLst>
                <a:tab pos="442913" algn="l"/>
              </a:tabLst>
            </a:pPr>
            <a:r>
              <a:rPr lang="en-US" sz="1800" b="1" dirty="0" err="1">
                <a:solidFill>
                  <a:srgbClr val="7F0055"/>
                </a:solidFill>
                <a:latin typeface="Courier New" pitchFamily="49" charset="0"/>
              </a:rPr>
              <a:t>int</a:t>
            </a:r>
            <a:r>
              <a:rPr lang="en-US" sz="1800" b="1" dirty="0">
                <a:solidFill>
                  <a:srgbClr val="000000"/>
                </a:solidFill>
                <a:latin typeface="Courier New" pitchFamily="49" charset="0"/>
              </a:rPr>
              <a:t> </a:t>
            </a:r>
            <a:r>
              <a:rPr lang="en-US" sz="1800" b="1" dirty="0" err="1">
                <a:solidFill>
                  <a:srgbClr val="000000"/>
                </a:solidFill>
                <a:latin typeface="Courier New" pitchFamily="49" charset="0"/>
              </a:rPr>
              <a:t>i</a:t>
            </a:r>
            <a:r>
              <a:rPr lang="en-US" sz="1800" b="1" dirty="0">
                <a:solidFill>
                  <a:srgbClr val="000000"/>
                </a:solidFill>
                <a:latin typeface="Courier New" pitchFamily="49" charset="0"/>
              </a:rPr>
              <a:t> = </a:t>
            </a:r>
            <a:r>
              <a:rPr lang="en-US" sz="1800" b="1" dirty="0" err="1">
                <a:solidFill>
                  <a:srgbClr val="000000"/>
                </a:solidFill>
                <a:latin typeface="Courier New" pitchFamily="49" charset="0"/>
              </a:rPr>
              <a:t>g.getObj</a:t>
            </a:r>
            <a:r>
              <a:rPr lang="en-US" sz="1800" b="1" dirty="0">
                <a:solidFill>
                  <a:srgbClr val="000000"/>
                </a:solidFill>
                <a:latin typeface="Courier New" pitchFamily="49" charset="0"/>
              </a:rPr>
              <a:t>();</a:t>
            </a:r>
            <a:r>
              <a:rPr lang="en-US" sz="1800" b="1" dirty="0">
                <a:solidFill>
                  <a:srgbClr val="000000"/>
                </a:solidFill>
                <a:latin typeface="Courier New" pitchFamily="49" charset="0"/>
                <a:cs typeface="Courier New" pitchFamily="49" charset="0"/>
              </a:rPr>
              <a:t> </a:t>
            </a:r>
            <a:r>
              <a:rPr lang="en-US" sz="1800" b="1" dirty="0">
                <a:solidFill>
                  <a:srgbClr val="3F7F5F"/>
                </a:solidFill>
                <a:latin typeface="Courier New" pitchFamily="49" charset="0"/>
                <a:cs typeface="Courier New" pitchFamily="49" charset="0"/>
              </a:rPr>
              <a:t>// auto-</a:t>
            </a:r>
            <a:r>
              <a:rPr lang="en-US" sz="1800" b="1" dirty="0" err="1">
                <a:solidFill>
                  <a:srgbClr val="3F7F5F"/>
                </a:solidFill>
                <a:latin typeface="Courier New" pitchFamily="49" charset="0"/>
                <a:cs typeface="Courier New" pitchFamily="49" charset="0"/>
              </a:rPr>
              <a:t>unboxing</a:t>
            </a:r>
            <a:endParaRPr lang="en-US" sz="1800" b="1" dirty="0">
              <a:solidFill>
                <a:srgbClr val="3F7F5F"/>
              </a:solidFill>
              <a:latin typeface="Courier New" pitchFamily="49" charset="0"/>
            </a:endParaRPr>
          </a:p>
          <a:p>
            <a:pPr lvl="1" eaLnBrk="0" hangingPunct="0">
              <a:lnSpc>
                <a:spcPct val="90000"/>
              </a:lnSpc>
              <a:spcBef>
                <a:spcPct val="30000"/>
              </a:spcBef>
              <a:buClrTx/>
              <a:buSzTx/>
              <a:buFontTx/>
              <a:buNone/>
              <a:tabLst>
                <a:tab pos="442913" algn="l"/>
              </a:tabLst>
            </a:pPr>
            <a:r>
              <a:rPr lang="en-US" sz="1800" b="1" dirty="0" err="1">
                <a:solidFill>
                  <a:srgbClr val="000000"/>
                </a:solidFill>
                <a:latin typeface="Courier New" pitchFamily="49" charset="0"/>
              </a:rPr>
              <a:t>g.print</a:t>
            </a:r>
            <a:r>
              <a:rPr lang="en-US" sz="1800" b="1" dirty="0">
                <a:solidFill>
                  <a:srgbClr val="000000"/>
                </a:solidFill>
                <a:latin typeface="Courier New" pitchFamily="49" charset="0"/>
              </a:rPr>
              <a:t>();</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descr="Duke-New-Series13_1.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8050" y="3810000"/>
            <a:ext cx="396875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le 1"/>
          <p:cNvSpPr>
            <a:spLocks noGrp="1"/>
          </p:cNvSpPr>
          <p:nvPr>
            <p:ph type="title"/>
          </p:nvPr>
        </p:nvSpPr>
        <p:spPr/>
        <p:txBody>
          <a:bodyPr/>
          <a:lstStyle/>
          <a:p>
            <a:pPr eaLnBrk="1" hangingPunct="1"/>
            <a:r>
              <a:rPr lang="en-US" smtClean="0"/>
              <a:t>Collections</a:t>
            </a:r>
          </a:p>
        </p:txBody>
      </p:sp>
      <p:sp>
        <p:nvSpPr>
          <p:cNvPr id="12292" name="Content Placeholder 2"/>
          <p:cNvSpPr>
            <a:spLocks noGrp="1"/>
          </p:cNvSpPr>
          <p:nvPr>
            <p:ph idx="1"/>
          </p:nvPr>
        </p:nvSpPr>
        <p:spPr>
          <a:xfrm>
            <a:off x="609600" y="1447800"/>
            <a:ext cx="7918450" cy="3706813"/>
          </a:xfrm>
        </p:spPr>
        <p:txBody>
          <a:bodyPr>
            <a:normAutofit fontScale="92500" lnSpcReduction="10000"/>
          </a:bodyPr>
          <a:lstStyle/>
          <a:p>
            <a:pPr lvl="1" eaLnBrk="1" hangingPunct="1"/>
            <a:r>
              <a:rPr lang="en-US" smtClean="0"/>
              <a:t>A collection is a single object designed to manage a group of objects.</a:t>
            </a:r>
          </a:p>
          <a:p>
            <a:pPr lvl="2" eaLnBrk="1" hangingPunct="1"/>
            <a:r>
              <a:rPr lang="en-US" smtClean="0"/>
              <a:t>Objects in a collection are called </a:t>
            </a:r>
            <a:r>
              <a:rPr lang="en-US" i="1" smtClean="0"/>
              <a:t>elements.</a:t>
            </a:r>
          </a:p>
          <a:p>
            <a:pPr lvl="2" eaLnBrk="1" hangingPunct="1"/>
            <a:r>
              <a:rPr lang="en-US" i="1" smtClean="0"/>
              <a:t>Primitives are not allowed in a collection.</a:t>
            </a:r>
          </a:p>
          <a:p>
            <a:pPr lvl="1" eaLnBrk="1" hangingPunct="1"/>
            <a:r>
              <a:rPr lang="en-US" smtClean="0"/>
              <a:t>Various collection types implement many common data structures:</a:t>
            </a:r>
          </a:p>
          <a:p>
            <a:pPr lvl="2" eaLnBrk="1" hangingPunct="1"/>
            <a:r>
              <a:rPr lang="en-US" smtClean="0"/>
              <a:t>Stack, queue, dynamic array, hash</a:t>
            </a:r>
          </a:p>
          <a:p>
            <a:pPr lvl="1" eaLnBrk="1" hangingPunct="1"/>
            <a:r>
              <a:rPr lang="en-US" smtClean="0"/>
              <a:t>The Collections API relies heavily</a:t>
            </a:r>
            <a:br>
              <a:rPr lang="en-US" smtClean="0"/>
            </a:br>
            <a:r>
              <a:rPr lang="en-US" smtClean="0"/>
              <a:t>on generics for its implementation.</a:t>
            </a:r>
          </a:p>
          <a:p>
            <a:pPr eaLnBrk="1" hangingPunct="1"/>
            <a:endParaRPr lang="en-US" smtClean="0">
              <a:latin typeface="Arial" charset="0"/>
            </a:endParaRP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48</a:t>
            </a:fld>
            <a:endParaRPr lang="en-US"/>
          </a:p>
        </p:txBody>
      </p:sp>
    </p:spTree>
    <p:extLst>
      <p:ext uri="{BB962C8B-B14F-4D97-AF65-F5344CB8AC3E}">
        <p14:creationId xmlns:p14="http://schemas.microsoft.com/office/powerpoint/2010/main" val="24350797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Collection Types</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FB9984B7-B0A9-43F1-BBD9-6B888EA05659}" type="slidenum">
              <a:rPr lang="en-US" smtClean="0"/>
              <a:pPr/>
              <a:t>49</a:t>
            </a:fld>
            <a:endParaRPr lang="en-US"/>
          </a:p>
        </p:txBody>
      </p:sp>
      <p:sp>
        <p:nvSpPr>
          <p:cNvPr id="13315" name="AutoShape 3"/>
          <p:cNvSpPr>
            <a:spLocks noChangeAspect="1" noChangeArrowheads="1" noTextEdit="1"/>
          </p:cNvSpPr>
          <p:nvPr/>
        </p:nvSpPr>
        <p:spPr bwMode="auto">
          <a:xfrm>
            <a:off x="1066800" y="990600"/>
            <a:ext cx="7010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pic>
        <p:nvPicPr>
          <p:cNvPr id="13316" name="Picture 9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0125" y="1123950"/>
            <a:ext cx="714375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442122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Exception Handling in Java</a:t>
            </a:r>
          </a:p>
        </p:txBody>
      </p:sp>
      <p:sp>
        <p:nvSpPr>
          <p:cNvPr id="95235" name="Rectangle 3"/>
          <p:cNvSpPr>
            <a:spLocks noGrp="1" noChangeArrowheads="1"/>
          </p:cNvSpPr>
          <p:nvPr>
            <p:ph idx="1"/>
          </p:nvPr>
        </p:nvSpPr>
        <p:spPr/>
        <p:txBody>
          <a:bodyPr/>
          <a:lstStyle/>
          <a:p>
            <a:r>
              <a:rPr lang="en-US"/>
              <a:t>Topics:</a:t>
            </a:r>
          </a:p>
          <a:p>
            <a:pPr lvl="1"/>
            <a:r>
              <a:rPr lang="en-US"/>
              <a:t>Introduction</a:t>
            </a:r>
          </a:p>
          <a:p>
            <a:pPr lvl="1"/>
            <a:r>
              <a:rPr lang="en-US"/>
              <a:t>Errors and Error handling</a:t>
            </a:r>
          </a:p>
          <a:p>
            <a:pPr lvl="1"/>
            <a:r>
              <a:rPr lang="en-US"/>
              <a:t>Exceptions</a:t>
            </a:r>
          </a:p>
          <a:p>
            <a:pPr lvl="1"/>
            <a:r>
              <a:rPr lang="en-US"/>
              <a:t>Types of Exceptions</a:t>
            </a:r>
          </a:p>
          <a:p>
            <a:pPr lvl="1"/>
            <a:r>
              <a:rPr lang="en-US"/>
              <a:t>Coding Exceptions</a:t>
            </a:r>
          </a:p>
          <a:p>
            <a:pPr lvl="1"/>
            <a:r>
              <a:rPr lang="en-US"/>
              <a:t>Summary</a:t>
            </a:r>
          </a:p>
        </p:txBody>
      </p:sp>
      <p:sp>
        <p:nvSpPr>
          <p:cNvPr id="5" name="Footer Placeholder 4"/>
          <p:cNvSpPr>
            <a:spLocks noGrp="1"/>
          </p:cNvSpPr>
          <p:nvPr>
            <p:ph type="ftr" sz="quarter" idx="11"/>
          </p:nvPr>
        </p:nvSpPr>
        <p:spPr/>
        <p:txBody>
          <a:bodyPr/>
          <a:lstStyle/>
          <a:p>
            <a:r>
              <a:rPr lang="en-US" smtClean="0"/>
              <a:t>BIT2203</a:t>
            </a:r>
            <a:endParaRPr lang="en-US"/>
          </a:p>
        </p:txBody>
      </p:sp>
      <p:sp>
        <p:nvSpPr>
          <p:cNvPr id="6" name="Slide Number Placeholder 5"/>
          <p:cNvSpPr>
            <a:spLocks noGrp="1"/>
          </p:cNvSpPr>
          <p:nvPr>
            <p:ph type="sldNum" sz="quarter" idx="12"/>
          </p:nvPr>
        </p:nvSpPr>
        <p:spPr/>
        <p:txBody>
          <a:bodyPr>
            <a:normAutofit/>
          </a:bodyPr>
          <a:lstStyle/>
          <a:p>
            <a:fld id="{9E533396-A648-4148-A8C6-1C0633F596E7}"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Duke-New-Series13_1.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3263" y="1752600"/>
            <a:ext cx="328295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p:cNvSpPr>
            <a:spLocks noGrp="1"/>
          </p:cNvSpPr>
          <p:nvPr>
            <p:ph type="title"/>
          </p:nvPr>
        </p:nvSpPr>
        <p:spPr/>
        <p:txBody>
          <a:bodyPr/>
          <a:lstStyle/>
          <a:p>
            <a:pPr eaLnBrk="1" hangingPunct="1"/>
            <a:r>
              <a:rPr lang="en-US" smtClean="0">
                <a:latin typeface="Courier New" pitchFamily="49" charset="0"/>
                <a:cs typeface="Courier New" pitchFamily="49" charset="0"/>
              </a:rPr>
              <a:t>List</a:t>
            </a:r>
            <a:r>
              <a:rPr lang="en-US" smtClean="0"/>
              <a:t> Interface</a:t>
            </a:r>
          </a:p>
        </p:txBody>
      </p:sp>
      <p:sp>
        <p:nvSpPr>
          <p:cNvPr id="14340" name="Content Placeholder 2"/>
          <p:cNvSpPr>
            <a:spLocks noGrp="1"/>
          </p:cNvSpPr>
          <p:nvPr>
            <p:ph idx="1"/>
          </p:nvPr>
        </p:nvSpPr>
        <p:spPr>
          <a:xfrm>
            <a:off x="609600" y="1447800"/>
            <a:ext cx="7918450" cy="4506913"/>
          </a:xfrm>
        </p:spPr>
        <p:txBody>
          <a:bodyPr>
            <a:normAutofit fontScale="92500" lnSpcReduction="20000"/>
          </a:bodyPr>
          <a:lstStyle/>
          <a:p>
            <a:pPr lvl="1" eaLnBrk="1" hangingPunct="1"/>
            <a:r>
              <a:rPr lang="en-US" smtClean="0">
                <a:latin typeface="Courier New" pitchFamily="49" charset="0"/>
              </a:rPr>
              <a:t>List</a:t>
            </a:r>
            <a:r>
              <a:rPr lang="en-US" smtClean="0"/>
              <a:t> is an interface that defines generic list behavior.</a:t>
            </a:r>
          </a:p>
          <a:p>
            <a:pPr lvl="2" eaLnBrk="1" hangingPunct="1"/>
            <a:r>
              <a:rPr lang="en-US" smtClean="0"/>
              <a:t>An ordered collection of elements</a:t>
            </a:r>
          </a:p>
          <a:p>
            <a:pPr lvl="1" eaLnBrk="1" hangingPunct="1"/>
            <a:r>
              <a:rPr lang="en-US" smtClean="0">
                <a:latin typeface="Courier New" pitchFamily="49" charset="0"/>
              </a:rPr>
              <a:t>List</a:t>
            </a:r>
            <a:r>
              <a:rPr lang="en-US" smtClean="0"/>
              <a:t> behaviors include:</a:t>
            </a:r>
          </a:p>
          <a:p>
            <a:pPr lvl="2" eaLnBrk="1" hangingPunct="1"/>
            <a:r>
              <a:rPr lang="en-US" smtClean="0"/>
              <a:t>Adding elements at a specific index</a:t>
            </a:r>
          </a:p>
          <a:p>
            <a:pPr lvl="2" eaLnBrk="1" hangingPunct="1"/>
            <a:r>
              <a:rPr lang="en-US" smtClean="0"/>
              <a:t>Adding elements to the end of the list</a:t>
            </a:r>
          </a:p>
          <a:p>
            <a:pPr lvl="2" eaLnBrk="1" hangingPunct="1"/>
            <a:r>
              <a:rPr lang="en-US" smtClean="0"/>
              <a:t>Getting an element based on an index</a:t>
            </a:r>
          </a:p>
          <a:p>
            <a:pPr lvl="2" eaLnBrk="1" hangingPunct="1"/>
            <a:r>
              <a:rPr lang="en-US" smtClean="0"/>
              <a:t>Removing an element based on an index</a:t>
            </a:r>
          </a:p>
          <a:p>
            <a:pPr lvl="2" eaLnBrk="1" hangingPunct="1"/>
            <a:r>
              <a:rPr lang="en-US" smtClean="0"/>
              <a:t>Overwriting an element based on an index</a:t>
            </a:r>
          </a:p>
          <a:p>
            <a:pPr lvl="2" eaLnBrk="1" hangingPunct="1"/>
            <a:r>
              <a:rPr lang="en-US" smtClean="0"/>
              <a:t>Getting the size of the list</a:t>
            </a:r>
          </a:p>
          <a:p>
            <a:pPr lvl="1" eaLnBrk="1" hangingPunct="1"/>
            <a:r>
              <a:rPr lang="en-US" smtClean="0"/>
              <a:t>Use </a:t>
            </a:r>
            <a:r>
              <a:rPr lang="en-US" smtClean="0">
                <a:latin typeface="Courier New" pitchFamily="49" charset="0"/>
              </a:rPr>
              <a:t>List</a:t>
            </a:r>
            <a:r>
              <a:rPr lang="en-US" smtClean="0"/>
              <a:t> as a reference type to hide implementation details.</a:t>
            </a:r>
          </a:p>
          <a:p>
            <a:pPr eaLnBrk="1" hangingPunct="1"/>
            <a:endParaRPr lang="en-US" smtClean="0">
              <a:latin typeface="Arial" charset="0"/>
            </a:endParaRP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50</a:t>
            </a:fld>
            <a:endParaRPr lang="en-US"/>
          </a:p>
        </p:txBody>
      </p:sp>
    </p:spTree>
    <p:extLst>
      <p:ext uri="{BB962C8B-B14F-4D97-AF65-F5344CB8AC3E}">
        <p14:creationId xmlns:p14="http://schemas.microsoft.com/office/powerpoint/2010/main" val="15882272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2"/>
          <p:cNvSpPr>
            <a:spLocks noChangeArrowheads="1"/>
          </p:cNvSpPr>
          <p:nvPr/>
        </p:nvSpPr>
        <p:spPr bwMode="auto">
          <a:xfrm>
            <a:off x="598488" y="4267200"/>
            <a:ext cx="7924800" cy="1981200"/>
          </a:xfrm>
          <a:prstGeom prst="rect">
            <a:avLst/>
          </a:prstGeom>
          <a:solidFill>
            <a:srgbClr val="DDDDDD"/>
          </a:solidFill>
          <a:ln w="28575">
            <a:solidFill>
              <a:schemeClr val="tx1"/>
            </a:solidFill>
            <a:round/>
            <a:headEnd type="none" w="sm" len="sm"/>
            <a:tailEnd type="none" w="sm" len="sm"/>
          </a:ln>
        </p:spPr>
        <p:txBody>
          <a:bodyPr/>
          <a:lstStyle/>
          <a:p>
            <a:pPr defTabSz="228600"/>
            <a:endParaRPr lang="en-US"/>
          </a:p>
        </p:txBody>
      </p:sp>
      <p:sp>
        <p:nvSpPr>
          <p:cNvPr id="15363" name="Title 1"/>
          <p:cNvSpPr>
            <a:spLocks noGrp="1"/>
          </p:cNvSpPr>
          <p:nvPr>
            <p:ph type="title"/>
          </p:nvPr>
        </p:nvSpPr>
        <p:spPr/>
        <p:txBody>
          <a:bodyPr>
            <a:normAutofit fontScale="90000"/>
          </a:bodyPr>
          <a:lstStyle/>
          <a:p>
            <a:pPr eaLnBrk="1" hangingPunct="1"/>
            <a:r>
              <a:rPr lang="en-US" smtClean="0">
                <a:latin typeface="Courier New" pitchFamily="49" charset="0"/>
                <a:cs typeface="Courier New" pitchFamily="49" charset="0"/>
              </a:rPr>
              <a:t>ArrayList</a:t>
            </a:r>
            <a:r>
              <a:rPr lang="en-US" smtClean="0"/>
              <a:t> Implementation Class</a:t>
            </a:r>
          </a:p>
        </p:txBody>
      </p:sp>
      <p:sp>
        <p:nvSpPr>
          <p:cNvPr id="15364" name="Content Placeholder 2"/>
          <p:cNvSpPr>
            <a:spLocks noGrp="1"/>
          </p:cNvSpPr>
          <p:nvPr>
            <p:ph idx="1"/>
          </p:nvPr>
        </p:nvSpPr>
        <p:spPr>
          <a:xfrm>
            <a:off x="609600" y="1447800"/>
            <a:ext cx="7918450" cy="5129213"/>
          </a:xfrm>
        </p:spPr>
        <p:txBody>
          <a:bodyPr>
            <a:normAutofit fontScale="92500" lnSpcReduction="10000"/>
          </a:bodyPr>
          <a:lstStyle/>
          <a:p>
            <a:pPr lvl="1" eaLnBrk="1" hangingPunct="1"/>
            <a:r>
              <a:rPr lang="en-US" dirty="0" smtClean="0"/>
              <a:t>Is a dynamically </a:t>
            </a:r>
            <a:r>
              <a:rPr lang="en-US" dirty="0" err="1" smtClean="0"/>
              <a:t>growable</a:t>
            </a:r>
            <a:r>
              <a:rPr lang="en-US" dirty="0" smtClean="0"/>
              <a:t> array</a:t>
            </a:r>
          </a:p>
          <a:p>
            <a:pPr lvl="2" eaLnBrk="1" hangingPunct="1"/>
            <a:r>
              <a:rPr lang="en-US" dirty="0" smtClean="0"/>
              <a:t>The list automatically grows if elements exceed initial size.</a:t>
            </a:r>
          </a:p>
          <a:p>
            <a:pPr lvl="1" eaLnBrk="1" hangingPunct="1"/>
            <a:r>
              <a:rPr lang="en-US" dirty="0" smtClean="0"/>
              <a:t>Has a numeric index</a:t>
            </a:r>
          </a:p>
          <a:p>
            <a:pPr lvl="2" eaLnBrk="1" hangingPunct="1"/>
            <a:r>
              <a:rPr lang="en-US" dirty="0" smtClean="0"/>
              <a:t>Elements are accessed by index.</a:t>
            </a:r>
          </a:p>
          <a:p>
            <a:pPr lvl="2" eaLnBrk="1" hangingPunct="1"/>
            <a:r>
              <a:rPr lang="en-US" dirty="0" smtClean="0"/>
              <a:t>Elements can be inserted based on index.</a:t>
            </a:r>
          </a:p>
          <a:p>
            <a:pPr lvl="2" eaLnBrk="1" hangingPunct="1"/>
            <a:r>
              <a:rPr lang="en-US" dirty="0" smtClean="0"/>
              <a:t>Elements can be overwritten.</a:t>
            </a:r>
          </a:p>
          <a:p>
            <a:pPr lvl="1" eaLnBrk="1" hangingPunct="1"/>
            <a:r>
              <a:rPr lang="en-US" dirty="0" smtClean="0"/>
              <a:t>Allows duplicate items</a:t>
            </a:r>
          </a:p>
          <a:p>
            <a:pPr eaLnBrk="1" hangingPunct="1"/>
            <a:endParaRPr lang="en-US" sz="1400" dirty="0" smtClean="0">
              <a:latin typeface="Courier New" pitchFamily="49" charset="0"/>
              <a:cs typeface="Courier New" pitchFamily="49" charset="0"/>
            </a:endParaRPr>
          </a:p>
          <a:p>
            <a:pPr eaLnBrk="1" hangingPunct="1"/>
            <a:r>
              <a:rPr lang="en-US" sz="1400" dirty="0" smtClean="0">
                <a:latin typeface="Courier New" pitchFamily="49" charset="0"/>
                <a:cs typeface="Courier New" pitchFamily="49" charset="0"/>
              </a:rPr>
              <a:t>    List&lt;Integer&gt; </a:t>
            </a:r>
            <a:r>
              <a:rPr lang="en-US" sz="1400" dirty="0" err="1" smtClean="0">
                <a:latin typeface="Courier New" pitchFamily="49" charset="0"/>
                <a:cs typeface="Courier New" pitchFamily="49" charset="0"/>
              </a:rPr>
              <a:t>partList</a:t>
            </a:r>
            <a:r>
              <a:rPr lang="en-US" sz="1400" dirty="0" smtClean="0">
                <a:latin typeface="Courier New" pitchFamily="49" charset="0"/>
                <a:cs typeface="Courier New" pitchFamily="49" charset="0"/>
              </a:rPr>
              <a:t> = new </a:t>
            </a:r>
            <a:r>
              <a:rPr lang="en-US" sz="1400" dirty="0" err="1" smtClean="0">
                <a:latin typeface="Courier New" pitchFamily="49" charset="0"/>
                <a:cs typeface="Courier New" pitchFamily="49" charset="0"/>
              </a:rPr>
              <a:t>ArrayList</a:t>
            </a:r>
            <a:r>
              <a:rPr lang="en-US" sz="1400" dirty="0" smtClean="0">
                <a:latin typeface="Courier New" pitchFamily="49" charset="0"/>
                <a:cs typeface="Courier New" pitchFamily="49" charset="0"/>
              </a:rPr>
              <a:t>&lt;&gt;(3);</a:t>
            </a:r>
          </a:p>
          <a:p>
            <a:pPr eaLnBrk="1" hangingPunct="1"/>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partList.add</a:t>
            </a:r>
            <a:r>
              <a:rPr lang="en-US" sz="1400" dirty="0" smtClean="0">
                <a:latin typeface="Courier New" pitchFamily="49" charset="0"/>
                <a:cs typeface="Courier New" pitchFamily="49" charset="0"/>
              </a:rPr>
              <a:t>(new Integer(1111));</a:t>
            </a:r>
          </a:p>
          <a:p>
            <a:pPr eaLnBrk="1" hangingPunct="1"/>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partList.add</a:t>
            </a:r>
            <a:r>
              <a:rPr lang="en-US" sz="1400" dirty="0" smtClean="0">
                <a:latin typeface="Courier New" pitchFamily="49" charset="0"/>
                <a:cs typeface="Courier New" pitchFamily="49" charset="0"/>
              </a:rPr>
              <a:t>(new Integer(2222));</a:t>
            </a:r>
          </a:p>
          <a:p>
            <a:pPr eaLnBrk="1" hangingPunct="1"/>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partList.add</a:t>
            </a:r>
            <a:r>
              <a:rPr lang="en-US" sz="1400" dirty="0" smtClean="0">
                <a:latin typeface="Courier New" pitchFamily="49" charset="0"/>
                <a:cs typeface="Courier New" pitchFamily="49" charset="0"/>
              </a:rPr>
              <a:t>(new Integer(3333));</a:t>
            </a:r>
          </a:p>
          <a:p>
            <a:pPr eaLnBrk="1" hangingPunct="1"/>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partList.add</a:t>
            </a:r>
            <a:r>
              <a:rPr lang="en-US" sz="1400" dirty="0" smtClean="0">
                <a:latin typeface="Courier New" pitchFamily="49" charset="0"/>
                <a:cs typeface="Courier New" pitchFamily="49" charset="0"/>
              </a:rPr>
              <a:t>(new Integer(4444)); // </a:t>
            </a:r>
            <a:r>
              <a:rPr lang="en-US" sz="1400" dirty="0" err="1" smtClean="0">
                <a:latin typeface="Courier New" pitchFamily="49" charset="0"/>
                <a:cs typeface="Courier New" pitchFamily="49" charset="0"/>
              </a:rPr>
              <a:t>ArrayList</a:t>
            </a:r>
            <a:r>
              <a:rPr lang="en-US" sz="1400" dirty="0" smtClean="0">
                <a:latin typeface="Courier New" pitchFamily="49" charset="0"/>
                <a:cs typeface="Courier New" pitchFamily="49" charset="0"/>
              </a:rPr>
              <a:t> auto grows</a:t>
            </a:r>
          </a:p>
          <a:p>
            <a:pPr eaLnBrk="1" hangingPunct="1"/>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("First Part: " + </a:t>
            </a:r>
            <a:r>
              <a:rPr lang="en-US" sz="1400" dirty="0" err="1" smtClean="0">
                <a:latin typeface="Courier New" pitchFamily="49" charset="0"/>
                <a:cs typeface="Courier New" pitchFamily="49" charset="0"/>
              </a:rPr>
              <a:t>partList.get</a:t>
            </a:r>
            <a:r>
              <a:rPr lang="en-US" sz="1400" dirty="0" smtClean="0">
                <a:latin typeface="Courier New" pitchFamily="49" charset="0"/>
                <a:cs typeface="Courier New" pitchFamily="49" charset="0"/>
              </a:rPr>
              <a:t>(0)); // First item</a:t>
            </a:r>
          </a:p>
          <a:p>
            <a:pPr eaLnBrk="1" hangingPunct="1"/>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partList.add</a:t>
            </a:r>
            <a:r>
              <a:rPr lang="en-US" sz="1400" dirty="0" smtClean="0">
                <a:latin typeface="Courier New" pitchFamily="49" charset="0"/>
                <a:cs typeface="Courier New" pitchFamily="49" charset="0"/>
              </a:rPr>
              <a:t>(0, new Integer(5555)); // Insert an item by index</a:t>
            </a:r>
          </a:p>
          <a:p>
            <a:pPr eaLnBrk="1" hangingPunct="1"/>
            <a:endParaRPr lang="en-US" dirty="0" smtClean="0">
              <a:latin typeface="Arial" charset="0"/>
            </a:endParaRP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51</a:t>
            </a:fld>
            <a:endParaRPr lang="en-US"/>
          </a:p>
        </p:txBody>
      </p:sp>
    </p:spTree>
    <p:extLst>
      <p:ext uri="{BB962C8B-B14F-4D97-AF65-F5344CB8AC3E}">
        <p14:creationId xmlns:p14="http://schemas.microsoft.com/office/powerpoint/2010/main" val="9027806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609600" y="1447800"/>
            <a:ext cx="8001000" cy="4724400"/>
          </a:xfrm>
          <a:prstGeom prst="rect">
            <a:avLst/>
          </a:prstGeom>
          <a:solidFill>
            <a:srgbClr val="DDDDDD"/>
          </a:solidFill>
          <a:ln w="28575">
            <a:solidFill>
              <a:schemeClr val="tx1"/>
            </a:solidFill>
            <a:round/>
            <a:headEnd type="none" w="sm" len="sm"/>
            <a:tailEnd type="none" w="sm" len="sm"/>
          </a:ln>
        </p:spPr>
        <p:txBody>
          <a:bodyPr/>
          <a:lstStyle/>
          <a:p>
            <a:pPr marL="342900" indent="-342900" algn="l" defTabSz="228600">
              <a:buClr>
                <a:srgbClr val="000000"/>
              </a:buClr>
              <a:buSzPts val="1400"/>
              <a:buFont typeface="Courier New" pitchFamily="49" charset="0"/>
              <a:buAutoNum type="arabicPlain"/>
            </a:pPr>
            <a:r>
              <a:rPr lang="en-US" sz="1400">
                <a:latin typeface="Courier New" pitchFamily="49" charset="0"/>
                <a:cs typeface="Courier New" pitchFamily="49" charset="0"/>
              </a:rPr>
              <a:t>public class OldStyleArrayList {</a:t>
            </a:r>
          </a:p>
          <a:p>
            <a:pPr marL="342900" indent="-342900" algn="l" defTabSz="228600">
              <a:buClr>
                <a:srgbClr val="000000"/>
              </a:buClr>
              <a:buSzPts val="1400"/>
              <a:buFont typeface="Courier New" pitchFamily="49" charset="0"/>
              <a:buAutoNum type="arabicPlain"/>
            </a:pPr>
            <a:r>
              <a:rPr lang="en-US" sz="1400">
                <a:latin typeface="Courier New" pitchFamily="49" charset="0"/>
                <a:cs typeface="Courier New" pitchFamily="49" charset="0"/>
              </a:rPr>
              <a:t>  public static void main(String args[]){  </a:t>
            </a:r>
          </a:p>
          <a:p>
            <a:pPr marL="342900" indent="-342900" algn="l" defTabSz="228600">
              <a:buClr>
                <a:srgbClr val="000000"/>
              </a:buClr>
              <a:buSzPts val="1400"/>
              <a:buFont typeface="Courier New" pitchFamily="49" charset="0"/>
              <a:buAutoNum type="arabicPlain"/>
            </a:pPr>
            <a:r>
              <a:rPr lang="en-US" sz="1400">
                <a:latin typeface="Courier New" pitchFamily="49" charset="0"/>
                <a:cs typeface="Courier New" pitchFamily="49" charset="0"/>
              </a:rPr>
              <a:t>    List partList = new ArrayList(3);</a:t>
            </a:r>
          </a:p>
          <a:p>
            <a:pPr marL="342900" indent="-342900" algn="l" defTabSz="228600">
              <a:buClr>
                <a:srgbClr val="000000"/>
              </a:buClr>
              <a:buSzPts val="1400"/>
              <a:buFont typeface="Courier New" pitchFamily="49" charset="0"/>
              <a:buAutoNum type="arabicPlain"/>
            </a:pPr>
            <a:r>
              <a:rPr lang="en-US" sz="1400">
                <a:latin typeface="Courier New" pitchFamily="49" charset="0"/>
                <a:cs typeface="Courier New" pitchFamily="49" charset="0"/>
              </a:rPr>
              <a:t>    </a:t>
            </a:r>
          </a:p>
          <a:p>
            <a:pPr marL="342900" indent="-342900" algn="l" defTabSz="228600">
              <a:buClr>
                <a:srgbClr val="000000"/>
              </a:buClr>
              <a:buSzPts val="1400"/>
              <a:buFont typeface="Courier New" pitchFamily="49" charset="0"/>
              <a:buAutoNum type="arabicPlain"/>
            </a:pPr>
            <a:r>
              <a:rPr lang="en-US" sz="1400">
                <a:latin typeface="Courier New" pitchFamily="49" charset="0"/>
                <a:cs typeface="Courier New" pitchFamily="49" charset="0"/>
              </a:rPr>
              <a:t>    partList.add(new Integer(1111));</a:t>
            </a:r>
          </a:p>
          <a:p>
            <a:pPr marL="342900" indent="-342900" algn="l" defTabSz="228600">
              <a:buClr>
                <a:srgbClr val="000000"/>
              </a:buClr>
              <a:buSzPts val="1400"/>
              <a:buFont typeface="Courier New" pitchFamily="49" charset="0"/>
              <a:buAutoNum type="arabicPlain"/>
            </a:pPr>
            <a:r>
              <a:rPr lang="en-US" sz="1400">
                <a:latin typeface="Courier New" pitchFamily="49" charset="0"/>
                <a:cs typeface="Courier New" pitchFamily="49" charset="0"/>
              </a:rPr>
              <a:t>    partList.add(new Integer(2222));</a:t>
            </a:r>
          </a:p>
          <a:p>
            <a:pPr marL="342900" indent="-342900" algn="l" defTabSz="228600">
              <a:buClr>
                <a:srgbClr val="000000"/>
              </a:buClr>
              <a:buSzPts val="1400"/>
              <a:buFont typeface="Courier New" pitchFamily="49" charset="0"/>
              <a:buAutoNum type="arabicPlain"/>
            </a:pPr>
            <a:r>
              <a:rPr lang="en-US" sz="1400">
                <a:latin typeface="Courier New" pitchFamily="49" charset="0"/>
                <a:cs typeface="Courier New" pitchFamily="49" charset="0"/>
              </a:rPr>
              <a:t>    partList.add(new Integer(3333));</a:t>
            </a:r>
          </a:p>
          <a:p>
            <a:pPr marL="342900" indent="-342900" algn="l" defTabSz="228600">
              <a:buClr>
                <a:srgbClr val="000000"/>
              </a:buClr>
              <a:buSzPts val="1400"/>
              <a:buFont typeface="Courier New" pitchFamily="49" charset="0"/>
              <a:buAutoNum type="arabicPlain"/>
            </a:pPr>
            <a:r>
              <a:rPr lang="en-US" sz="1400">
                <a:latin typeface="Courier New" pitchFamily="49" charset="0"/>
                <a:cs typeface="Courier New" pitchFamily="49" charset="0"/>
              </a:rPr>
              <a:t>    partList.add("Oops a string!");</a:t>
            </a:r>
          </a:p>
          <a:p>
            <a:pPr marL="342900" indent="-342900" algn="l" defTabSz="228600">
              <a:buClr>
                <a:srgbClr val="000000"/>
              </a:buClr>
              <a:buSzPts val="1400"/>
              <a:buFont typeface="Courier New" pitchFamily="49" charset="0"/>
              <a:buAutoNum type="arabicPlain"/>
            </a:pPr>
            <a:r>
              <a:rPr lang="en-US" sz="1400">
                <a:latin typeface="Courier New" pitchFamily="49" charset="0"/>
                <a:cs typeface="Courier New" pitchFamily="49" charset="0"/>
              </a:rPr>
              <a:t> </a:t>
            </a:r>
          </a:p>
          <a:p>
            <a:pPr marL="342900" indent="-342900" algn="l" defTabSz="228600">
              <a:buClr>
                <a:srgbClr val="000000"/>
              </a:buClr>
              <a:buSzPts val="1400"/>
              <a:buFont typeface="Courier New" pitchFamily="49" charset="0"/>
              <a:buAutoNum type="arabicPlain"/>
            </a:pPr>
            <a:r>
              <a:rPr lang="en-US" sz="1400">
                <a:latin typeface="Courier New" pitchFamily="49" charset="0"/>
                <a:cs typeface="Courier New" pitchFamily="49" charset="0"/>
              </a:rPr>
              <a:t>    Iterator elements = partList.iterator();    </a:t>
            </a:r>
          </a:p>
          <a:p>
            <a:pPr marL="342900" indent="-342900" algn="l" defTabSz="228600">
              <a:buClr>
                <a:srgbClr val="000000"/>
              </a:buClr>
              <a:buSzPts val="1400"/>
              <a:buFont typeface="Courier New" pitchFamily="49" charset="0"/>
              <a:buAutoNum type="arabicPlain"/>
            </a:pPr>
            <a:r>
              <a:rPr lang="en-US" sz="1400">
                <a:latin typeface="Courier New" pitchFamily="49" charset="0"/>
                <a:cs typeface="Courier New" pitchFamily="49" charset="0"/>
              </a:rPr>
              <a:t>    while (elements.hasNext()) {</a:t>
            </a:r>
          </a:p>
          <a:p>
            <a:pPr marL="342900" indent="-342900" algn="l" defTabSz="228600">
              <a:buClr>
                <a:srgbClr val="000000"/>
              </a:buClr>
              <a:buSzPts val="1400"/>
              <a:buFont typeface="Courier New" pitchFamily="49" charset="0"/>
              <a:buAutoNum type="arabicPlain"/>
            </a:pPr>
            <a:r>
              <a:rPr lang="en-US" sz="1400">
                <a:latin typeface="Courier New" pitchFamily="49" charset="0"/>
                <a:cs typeface="Courier New" pitchFamily="49" charset="0"/>
              </a:rPr>
              <a:t>      Integer partNumberObject = (Integer)(elements.next()); // error?</a:t>
            </a:r>
          </a:p>
          <a:p>
            <a:pPr marL="342900" indent="-342900" algn="l" defTabSz="228600">
              <a:buClr>
                <a:srgbClr val="000000"/>
              </a:buClr>
              <a:buSzPts val="1400"/>
              <a:buFont typeface="Courier New" pitchFamily="49" charset="0"/>
              <a:buAutoNum type="arabicPlain"/>
            </a:pPr>
            <a:r>
              <a:rPr lang="en-US" sz="1400">
                <a:latin typeface="Courier New" pitchFamily="49" charset="0"/>
                <a:cs typeface="Courier New" pitchFamily="49" charset="0"/>
              </a:rPr>
              <a:t>      int partNumber = partNumberObject.intValue();</a:t>
            </a:r>
          </a:p>
          <a:p>
            <a:pPr marL="342900" indent="-342900" algn="l" defTabSz="228600">
              <a:buClr>
                <a:srgbClr val="000000"/>
              </a:buClr>
              <a:buSzPts val="1400"/>
              <a:buFont typeface="Courier New" pitchFamily="49" charset="0"/>
              <a:buAutoNum type="arabicPlain"/>
            </a:pPr>
            <a:r>
              <a:rPr lang="en-US" sz="1400">
                <a:latin typeface="Courier New" pitchFamily="49" charset="0"/>
                <a:cs typeface="Courier New" pitchFamily="49" charset="0"/>
              </a:rPr>
              <a:t>      </a:t>
            </a:r>
          </a:p>
          <a:p>
            <a:pPr marL="342900" indent="-342900" algn="l" defTabSz="228600">
              <a:buClr>
                <a:srgbClr val="000000"/>
              </a:buClr>
              <a:buSzPts val="1400"/>
              <a:buFont typeface="Courier New" pitchFamily="49" charset="0"/>
              <a:buAutoNum type="arabicPlain"/>
            </a:pPr>
            <a:r>
              <a:rPr lang="en-US" sz="1400">
                <a:latin typeface="Courier New" pitchFamily="49" charset="0"/>
                <a:cs typeface="Courier New" pitchFamily="49" charset="0"/>
              </a:rPr>
              <a:t>      System.out.println("Part number: " + partNumber);</a:t>
            </a:r>
          </a:p>
          <a:p>
            <a:pPr marL="342900" indent="-342900" algn="l" defTabSz="228600">
              <a:buClr>
                <a:srgbClr val="000000"/>
              </a:buClr>
              <a:buSzPts val="1400"/>
              <a:buFont typeface="Courier New" pitchFamily="49" charset="0"/>
              <a:buAutoNum type="arabicPlain"/>
            </a:pPr>
            <a:r>
              <a:rPr lang="en-US" sz="1400">
                <a:latin typeface="Courier New" pitchFamily="49" charset="0"/>
                <a:cs typeface="Courier New" pitchFamily="49" charset="0"/>
              </a:rPr>
              <a:t>    }       </a:t>
            </a:r>
          </a:p>
          <a:p>
            <a:pPr marL="342900" indent="-342900" algn="l" defTabSz="228600">
              <a:buClr>
                <a:srgbClr val="000000"/>
              </a:buClr>
              <a:buSzPts val="1400"/>
              <a:buFont typeface="Courier New" pitchFamily="49" charset="0"/>
              <a:buAutoNum type="arabicPlain"/>
            </a:pPr>
            <a:r>
              <a:rPr lang="en-US" sz="1400">
                <a:latin typeface="Courier New" pitchFamily="49" charset="0"/>
                <a:cs typeface="Courier New" pitchFamily="49" charset="0"/>
              </a:rPr>
              <a:t>  } </a:t>
            </a:r>
          </a:p>
          <a:p>
            <a:pPr marL="342900" indent="-342900" algn="l" defTabSz="228600">
              <a:buClr>
                <a:srgbClr val="000000"/>
              </a:buClr>
              <a:buSzPts val="1400"/>
              <a:buFont typeface="Courier New" pitchFamily="49" charset="0"/>
              <a:buAutoNum type="arabicPlain"/>
            </a:pPr>
            <a:r>
              <a:rPr lang="en-US" sz="1400">
                <a:latin typeface="Courier New" pitchFamily="49" charset="0"/>
                <a:cs typeface="Courier New" pitchFamily="49" charset="0"/>
              </a:rPr>
              <a:t>}</a:t>
            </a:r>
          </a:p>
        </p:txBody>
      </p:sp>
      <p:sp>
        <p:nvSpPr>
          <p:cNvPr id="16387" name="Title 1"/>
          <p:cNvSpPr>
            <a:spLocks noGrp="1"/>
          </p:cNvSpPr>
          <p:nvPr>
            <p:ph type="title"/>
          </p:nvPr>
        </p:nvSpPr>
        <p:spPr/>
        <p:txBody>
          <a:bodyPr/>
          <a:lstStyle/>
          <a:p>
            <a:pPr eaLnBrk="1" hangingPunct="1"/>
            <a:r>
              <a:rPr lang="en-US" smtClean="0"/>
              <a:t> </a:t>
            </a:r>
            <a:r>
              <a:rPr lang="en-US" smtClean="0">
                <a:latin typeface="Courier New" pitchFamily="49" charset="0"/>
                <a:cs typeface="Courier New" pitchFamily="49" charset="0"/>
              </a:rPr>
              <a:t>ArrayList</a:t>
            </a:r>
            <a:r>
              <a:rPr lang="en-US" smtClean="0"/>
              <a:t> Without Generics</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FB9984B7-B0A9-43F1-BBD9-6B888EA05659}" type="slidenum">
              <a:rPr lang="en-US" smtClean="0"/>
              <a:pPr/>
              <a:t>52</a:t>
            </a:fld>
            <a:endParaRPr lang="en-US"/>
          </a:p>
        </p:txBody>
      </p:sp>
      <p:sp>
        <p:nvSpPr>
          <p:cNvPr id="16388" name="AutoShape 40"/>
          <p:cNvSpPr>
            <a:spLocks noChangeArrowheads="1"/>
          </p:cNvSpPr>
          <p:nvPr/>
        </p:nvSpPr>
        <p:spPr bwMode="auto">
          <a:xfrm>
            <a:off x="6172200" y="1600200"/>
            <a:ext cx="1981200" cy="666750"/>
          </a:xfrm>
          <a:prstGeom prst="wedgeRectCallout">
            <a:avLst>
              <a:gd name="adj1" fmla="val -119718"/>
              <a:gd name="adj2" fmla="val -42634"/>
            </a:avLst>
          </a:prstGeom>
          <a:solidFill>
            <a:srgbClr val="FFFFCC"/>
          </a:solidFill>
          <a:ln w="9525">
            <a:solidFill>
              <a:srgbClr val="808080"/>
            </a:solidFill>
            <a:miter lim="800000"/>
            <a:headEnd/>
            <a:tailEnd/>
          </a:ln>
        </p:spPr>
        <p:txBody>
          <a:bodyPr lIns="91432" tIns="45716" rIns="91432" bIns="45716" anchor="ctr"/>
          <a:lstStyle/>
          <a:p>
            <a:pPr eaLnBrk="0" hangingPunct="0">
              <a:spcBef>
                <a:spcPct val="0"/>
              </a:spcBef>
              <a:buClrTx/>
              <a:buFontTx/>
              <a:buNone/>
            </a:pPr>
            <a:r>
              <a:rPr lang="en-US" sz="1400"/>
              <a:t>Java example using syntax prior to</a:t>
            </a:r>
            <a:br>
              <a:rPr lang="en-US" sz="1400"/>
            </a:br>
            <a:r>
              <a:rPr lang="en-US" sz="1400"/>
              <a:t>Java 1.5.</a:t>
            </a:r>
          </a:p>
        </p:txBody>
      </p:sp>
      <p:sp>
        <p:nvSpPr>
          <p:cNvPr id="16389" name="AutoShape 40"/>
          <p:cNvSpPr>
            <a:spLocks noChangeArrowheads="1"/>
          </p:cNvSpPr>
          <p:nvPr/>
        </p:nvSpPr>
        <p:spPr bwMode="auto">
          <a:xfrm>
            <a:off x="6324600" y="3352800"/>
            <a:ext cx="2133600" cy="590550"/>
          </a:xfrm>
          <a:prstGeom prst="wedgeRectCallout">
            <a:avLst>
              <a:gd name="adj1" fmla="val -68843"/>
              <a:gd name="adj2" fmla="val 96065"/>
            </a:avLst>
          </a:prstGeom>
          <a:solidFill>
            <a:srgbClr val="FFFFCC"/>
          </a:solidFill>
          <a:ln w="9525">
            <a:solidFill>
              <a:srgbClr val="808080"/>
            </a:solidFill>
            <a:miter lim="800000"/>
            <a:headEnd/>
            <a:tailEnd/>
          </a:ln>
        </p:spPr>
        <p:txBody>
          <a:bodyPr lIns="91432" tIns="45716" rIns="91432" bIns="45716" anchor="ctr"/>
          <a:lstStyle/>
          <a:p>
            <a:pPr eaLnBrk="0" hangingPunct="0">
              <a:spcBef>
                <a:spcPct val="0"/>
              </a:spcBef>
              <a:buClrTx/>
              <a:buFontTx/>
              <a:buNone/>
            </a:pPr>
            <a:r>
              <a:rPr lang="en-US" sz="1400"/>
              <a:t>Runtime error: </a:t>
            </a:r>
            <a:r>
              <a:rPr lang="en-US" sz="1400">
                <a:latin typeface="Courier New" pitchFamily="49" charset="0"/>
                <a:cs typeface="Courier New" pitchFamily="49" charset="0"/>
              </a:rPr>
              <a:t>ClassCastException</a:t>
            </a:r>
          </a:p>
        </p:txBody>
      </p:sp>
    </p:spTree>
    <p:extLst>
      <p:ext uri="{BB962C8B-B14F-4D97-AF65-F5344CB8AC3E}">
        <p14:creationId xmlns:p14="http://schemas.microsoft.com/office/powerpoint/2010/main" val="10535058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600075" y="1447800"/>
            <a:ext cx="8010525" cy="4648200"/>
          </a:xfrm>
          <a:prstGeom prst="rect">
            <a:avLst/>
          </a:prstGeom>
          <a:solidFill>
            <a:srgbClr val="DDDDDD"/>
          </a:solidFill>
          <a:ln w="28575">
            <a:solidFill>
              <a:schemeClr val="tx1"/>
            </a:solidFill>
            <a:round/>
            <a:headEnd type="none" w="sm" len="sm"/>
            <a:tailEnd type="none" w="sm" len="sm"/>
          </a:ln>
        </p:spPr>
        <p:txBody>
          <a:bodyPr/>
          <a:lstStyle/>
          <a:p>
            <a:pPr marL="342900" indent="-342900" algn="l" defTabSz="228600">
              <a:buClr>
                <a:srgbClr val="000000"/>
              </a:buClr>
              <a:buSzPts val="1400"/>
              <a:buFont typeface="Courier New"/>
              <a:buAutoNum type="arabicPlain"/>
              <a:defRPr/>
            </a:pPr>
            <a:r>
              <a:rPr lang="en-US" sz="1400" dirty="0">
                <a:latin typeface="Courier New" pitchFamily="49" charset="0"/>
                <a:cs typeface="Courier New" pitchFamily="49" charset="0"/>
              </a:rPr>
              <a:t>public class </a:t>
            </a:r>
            <a:r>
              <a:rPr lang="en-US" sz="1400" dirty="0" err="1">
                <a:latin typeface="Courier New" pitchFamily="49" charset="0"/>
                <a:cs typeface="Courier New" pitchFamily="49" charset="0"/>
              </a:rPr>
              <a:t>GenericArrayList</a:t>
            </a:r>
            <a:r>
              <a:rPr lang="en-US" sz="1400" dirty="0">
                <a:latin typeface="Courier New" pitchFamily="49" charset="0"/>
                <a:cs typeface="Courier New" pitchFamily="49" charset="0"/>
              </a:rPr>
              <a:t> {  </a:t>
            </a:r>
          </a:p>
          <a:p>
            <a:pPr marL="342900" indent="-342900" algn="l" defTabSz="228600">
              <a:buClr>
                <a:srgbClr val="000000"/>
              </a:buClr>
              <a:buSzPts val="1400"/>
              <a:buFont typeface="Courier New"/>
              <a:buAutoNum type="arabicPlain"/>
              <a:defRPr/>
            </a:pPr>
            <a:r>
              <a:rPr lang="en-US" sz="1400" dirty="0">
                <a:latin typeface="Courier New" pitchFamily="49" charset="0"/>
                <a:cs typeface="Courier New" pitchFamily="49" charset="0"/>
              </a:rPr>
              <a:t>  public static void main(String </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 {</a:t>
            </a:r>
          </a:p>
          <a:p>
            <a:pPr marL="342900" indent="-342900" algn="l" defTabSz="228600">
              <a:buClr>
                <a:srgbClr val="000000"/>
              </a:buClr>
              <a:buSzPts val="1400"/>
              <a:buFont typeface="Courier New"/>
              <a:buAutoNum type="arabicPlain"/>
              <a:defRPr/>
            </a:pP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List&lt;Integer&gt; </a:t>
            </a:r>
            <a:r>
              <a:rPr lang="en-US" sz="1400" b="1" dirty="0" err="1">
                <a:latin typeface="Courier New" pitchFamily="49" charset="0"/>
                <a:cs typeface="Courier New" pitchFamily="49" charset="0"/>
              </a:rPr>
              <a:t>partList</a:t>
            </a:r>
            <a:r>
              <a:rPr lang="en-US" sz="1400" b="1" dirty="0">
                <a:latin typeface="Courier New" pitchFamily="49" charset="0"/>
                <a:cs typeface="Courier New" pitchFamily="49" charset="0"/>
              </a:rPr>
              <a:t> = new </a:t>
            </a:r>
            <a:r>
              <a:rPr lang="en-US" sz="1400" b="1" dirty="0" err="1">
                <a:latin typeface="Courier New" pitchFamily="49" charset="0"/>
                <a:cs typeface="Courier New" pitchFamily="49" charset="0"/>
              </a:rPr>
              <a:t>ArrayList</a:t>
            </a:r>
            <a:r>
              <a:rPr lang="en-US" sz="1400" b="1" dirty="0">
                <a:latin typeface="Courier New" pitchFamily="49" charset="0"/>
                <a:cs typeface="Courier New" pitchFamily="49" charset="0"/>
              </a:rPr>
              <a:t>&lt;&gt;(3);</a:t>
            </a:r>
          </a:p>
          <a:p>
            <a:pPr marL="342900" indent="-342900" algn="l" defTabSz="228600">
              <a:buClr>
                <a:srgbClr val="000000"/>
              </a:buClr>
              <a:buSzPts val="1400"/>
              <a:buFont typeface="Courier New"/>
              <a:buAutoNum type="arabicPlain"/>
              <a:defRPr/>
            </a:pPr>
            <a:r>
              <a:rPr lang="en-US" sz="1400" dirty="0">
                <a:latin typeface="Courier New" pitchFamily="49" charset="0"/>
                <a:cs typeface="Courier New" pitchFamily="49" charset="0"/>
              </a:rPr>
              <a:t> </a:t>
            </a:r>
          </a:p>
          <a:p>
            <a:pPr marL="342900" indent="-342900" algn="l" defTabSz="228600">
              <a:buClr>
                <a:srgbClr val="000000"/>
              </a:buClr>
              <a:buSzPts val="1400"/>
              <a:buFont typeface="Courier New"/>
              <a:buAutoNum type="arabicPlain"/>
              <a:defRPr/>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partList.add</a:t>
            </a:r>
            <a:r>
              <a:rPr lang="en-US" sz="1400" dirty="0">
                <a:latin typeface="Courier New" pitchFamily="49" charset="0"/>
                <a:cs typeface="Courier New" pitchFamily="49" charset="0"/>
              </a:rPr>
              <a:t>(new Integer(1111));</a:t>
            </a:r>
          </a:p>
          <a:p>
            <a:pPr marL="342900" indent="-342900" algn="l" defTabSz="228600">
              <a:buClr>
                <a:srgbClr val="000000"/>
              </a:buClr>
              <a:buSzPts val="1400"/>
              <a:buFont typeface="Courier New"/>
              <a:buAutoNum type="arabicPlain"/>
              <a:defRPr/>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partList.add</a:t>
            </a:r>
            <a:r>
              <a:rPr lang="en-US" sz="1400" dirty="0">
                <a:latin typeface="Courier New" pitchFamily="49" charset="0"/>
                <a:cs typeface="Courier New" pitchFamily="49" charset="0"/>
              </a:rPr>
              <a:t>(new Integer(2222));</a:t>
            </a:r>
          </a:p>
          <a:p>
            <a:pPr marL="342900" indent="-342900" algn="l" defTabSz="228600">
              <a:buClr>
                <a:srgbClr val="000000"/>
              </a:buClr>
              <a:buSzPts val="1400"/>
              <a:buFont typeface="Courier New"/>
              <a:buAutoNum type="arabicPlain"/>
              <a:defRPr/>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partList.add</a:t>
            </a:r>
            <a:r>
              <a:rPr lang="en-US" sz="1400" dirty="0">
                <a:latin typeface="Courier New" pitchFamily="49" charset="0"/>
                <a:cs typeface="Courier New" pitchFamily="49" charset="0"/>
              </a:rPr>
              <a:t>(new Integer(3333));</a:t>
            </a:r>
          </a:p>
          <a:p>
            <a:pPr marL="342900" indent="-342900" algn="l" defTabSz="228600">
              <a:buClr>
                <a:srgbClr val="000000"/>
              </a:buClr>
              <a:buSzPts val="1400"/>
              <a:buFont typeface="Courier New"/>
              <a:buAutoNum type="arabicPlain"/>
              <a:defRPr/>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partList.add</a:t>
            </a:r>
            <a:r>
              <a:rPr lang="en-US" sz="1400" dirty="0">
                <a:latin typeface="Courier New" pitchFamily="49" charset="0"/>
                <a:cs typeface="Courier New" pitchFamily="49" charset="0"/>
              </a:rPr>
              <a:t>("Bad Data");  // compile error now </a:t>
            </a:r>
          </a:p>
          <a:p>
            <a:pPr marL="342900" indent="-342900" algn="l" defTabSz="228600">
              <a:buClr>
                <a:srgbClr val="000000"/>
              </a:buClr>
              <a:buSzPts val="1400"/>
              <a:buFont typeface="Courier New"/>
              <a:buAutoNum type="arabicPlain"/>
              <a:defRPr/>
            </a:pPr>
            <a:r>
              <a:rPr lang="en-US" sz="1400" dirty="0">
                <a:latin typeface="Courier New" pitchFamily="49" charset="0"/>
                <a:cs typeface="Courier New" pitchFamily="49" charset="0"/>
              </a:rPr>
              <a:t> </a:t>
            </a:r>
          </a:p>
          <a:p>
            <a:pPr marL="342900" indent="-342900" algn="l" defTabSz="228600">
              <a:buClr>
                <a:srgbClr val="000000"/>
              </a:buClr>
              <a:buSzPts val="1400"/>
              <a:buFont typeface="Courier New"/>
              <a:buAutoNum type="arabicPlain"/>
              <a:defRPr/>
            </a:pPr>
            <a:r>
              <a:rPr lang="en-US" sz="1400" dirty="0">
                <a:latin typeface="Courier New" pitchFamily="49" charset="0"/>
                <a:cs typeface="Courier New" pitchFamily="49" charset="0"/>
              </a:rPr>
              <a:t>    </a:t>
            </a:r>
            <a:r>
              <a:rPr lang="en-US" sz="1400" b="1" dirty="0" err="1">
                <a:latin typeface="Courier New" pitchFamily="49" charset="0"/>
                <a:cs typeface="Courier New" pitchFamily="49" charset="0"/>
              </a:rPr>
              <a:t>Iterator</a:t>
            </a:r>
            <a:r>
              <a:rPr lang="en-US" sz="1400" b="1" dirty="0">
                <a:latin typeface="Courier New" pitchFamily="49" charset="0"/>
                <a:cs typeface="Courier New" pitchFamily="49" charset="0"/>
              </a:rPr>
              <a:t>&lt;Integer&gt; elements</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partList.iterator</a:t>
            </a:r>
            <a:r>
              <a:rPr lang="en-US" sz="1400" dirty="0">
                <a:latin typeface="Courier New" pitchFamily="49" charset="0"/>
                <a:cs typeface="Courier New" pitchFamily="49" charset="0"/>
              </a:rPr>
              <a:t>();</a:t>
            </a:r>
          </a:p>
          <a:p>
            <a:pPr marL="342900" indent="-342900" algn="l" defTabSz="228600">
              <a:buClr>
                <a:srgbClr val="000000"/>
              </a:buClr>
              <a:buSzPts val="1400"/>
              <a:buFont typeface="Courier New"/>
              <a:buAutoNum type="arabicPlain"/>
              <a:defRPr/>
            </a:pPr>
            <a:r>
              <a:rPr lang="en-US" sz="1400" dirty="0">
                <a:latin typeface="Courier New" pitchFamily="49" charset="0"/>
                <a:cs typeface="Courier New" pitchFamily="49" charset="0"/>
              </a:rPr>
              <a:t>    while (</a:t>
            </a:r>
            <a:r>
              <a:rPr lang="en-US" sz="1400" dirty="0" err="1">
                <a:latin typeface="Courier New" pitchFamily="49" charset="0"/>
                <a:cs typeface="Courier New" pitchFamily="49" charset="0"/>
              </a:rPr>
              <a:t>elements.hasNext</a:t>
            </a:r>
            <a:r>
              <a:rPr lang="en-US" sz="1400" dirty="0">
                <a:latin typeface="Courier New" pitchFamily="49" charset="0"/>
                <a:cs typeface="Courier New" pitchFamily="49" charset="0"/>
              </a:rPr>
              <a:t>()) {</a:t>
            </a:r>
          </a:p>
          <a:p>
            <a:pPr marL="342900" indent="-342900" algn="l" defTabSz="228600">
              <a:buClr>
                <a:srgbClr val="000000"/>
              </a:buClr>
              <a:buSzPts val="1400"/>
              <a:buFont typeface="Courier New"/>
              <a:buAutoNum type="arabicPlain"/>
              <a:defRPr/>
            </a:pPr>
            <a:r>
              <a:rPr lang="en-US" sz="1400" dirty="0">
                <a:latin typeface="Courier New" pitchFamily="49" charset="0"/>
                <a:cs typeface="Courier New" pitchFamily="49" charset="0"/>
              </a:rPr>
              <a:t>      Integer </a:t>
            </a:r>
            <a:r>
              <a:rPr lang="en-US" sz="1400" dirty="0" err="1">
                <a:latin typeface="Courier New" pitchFamily="49" charset="0"/>
                <a:cs typeface="Courier New" pitchFamily="49" charset="0"/>
              </a:rPr>
              <a:t>partNumberObject</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elements.next</a:t>
            </a:r>
            <a:r>
              <a:rPr lang="en-US" sz="1400" dirty="0">
                <a:latin typeface="Courier New" pitchFamily="49" charset="0"/>
                <a:cs typeface="Courier New" pitchFamily="49" charset="0"/>
              </a:rPr>
              <a:t>();</a:t>
            </a:r>
          </a:p>
          <a:p>
            <a:pPr marL="342900" indent="-342900" algn="l" defTabSz="228600">
              <a:buClr>
                <a:srgbClr val="000000"/>
              </a:buClr>
              <a:buSzPts val="1400"/>
              <a:buFont typeface="Courier New"/>
              <a:buAutoNum type="arabicPlain"/>
              <a:defRPr/>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partNumber</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partNumberObject.intValue</a:t>
            </a:r>
            <a:r>
              <a:rPr lang="en-US" sz="1400" dirty="0">
                <a:latin typeface="Courier New" pitchFamily="49" charset="0"/>
                <a:cs typeface="Courier New" pitchFamily="49" charset="0"/>
              </a:rPr>
              <a:t>();</a:t>
            </a:r>
          </a:p>
          <a:p>
            <a:pPr marL="342900" indent="-342900" algn="l" defTabSz="228600">
              <a:buClr>
                <a:srgbClr val="000000"/>
              </a:buClr>
              <a:buSzPts val="1400"/>
              <a:buFont typeface="Courier New"/>
              <a:buAutoNum type="arabicPlain"/>
              <a:defRPr/>
            </a:pPr>
            <a:r>
              <a:rPr lang="en-US" sz="1400" dirty="0">
                <a:latin typeface="Courier New" pitchFamily="49" charset="0"/>
                <a:cs typeface="Courier New" pitchFamily="49" charset="0"/>
              </a:rPr>
              <a:t> </a:t>
            </a:r>
          </a:p>
          <a:p>
            <a:pPr marL="342900" indent="-342900" algn="l" defTabSz="228600">
              <a:buClr>
                <a:srgbClr val="000000"/>
              </a:buClr>
              <a:buSzPts val="1400"/>
              <a:buFont typeface="Courier New"/>
              <a:buAutoNum type="arabicPlain"/>
              <a:defRPr/>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System.out.println</a:t>
            </a:r>
            <a:r>
              <a:rPr lang="en-US" sz="1400" dirty="0">
                <a:latin typeface="Courier New" pitchFamily="49" charset="0"/>
                <a:cs typeface="Courier New" pitchFamily="49" charset="0"/>
              </a:rPr>
              <a:t>("Part number: " + </a:t>
            </a:r>
            <a:r>
              <a:rPr lang="en-US" sz="1400" dirty="0" err="1">
                <a:latin typeface="Courier New" pitchFamily="49" charset="0"/>
                <a:cs typeface="Courier New" pitchFamily="49" charset="0"/>
              </a:rPr>
              <a:t>partNumber</a:t>
            </a:r>
            <a:r>
              <a:rPr lang="en-US" sz="1400" dirty="0">
                <a:latin typeface="Courier New" pitchFamily="49" charset="0"/>
                <a:cs typeface="Courier New" pitchFamily="49" charset="0"/>
              </a:rPr>
              <a:t>);</a:t>
            </a:r>
          </a:p>
          <a:p>
            <a:pPr marL="342900" indent="-342900" algn="l" defTabSz="228600">
              <a:buClr>
                <a:srgbClr val="000000"/>
              </a:buClr>
              <a:buSzPts val="1400"/>
              <a:buFont typeface="Courier New"/>
              <a:buAutoNum type="arabicPlain"/>
              <a:defRPr/>
            </a:pPr>
            <a:r>
              <a:rPr lang="en-US" sz="1400" dirty="0">
                <a:latin typeface="Courier New" pitchFamily="49" charset="0"/>
                <a:cs typeface="Courier New" pitchFamily="49" charset="0"/>
              </a:rPr>
              <a:t>    }</a:t>
            </a:r>
          </a:p>
          <a:p>
            <a:pPr marL="342900" indent="-342900" algn="l" defTabSz="228600">
              <a:buClr>
                <a:srgbClr val="000000"/>
              </a:buClr>
              <a:buSzPts val="1400"/>
              <a:buFont typeface="Courier New"/>
              <a:buAutoNum type="arabicPlain"/>
              <a:defRPr/>
            </a:pPr>
            <a:r>
              <a:rPr lang="en-US" sz="1400" dirty="0">
                <a:latin typeface="Courier New" pitchFamily="49" charset="0"/>
                <a:cs typeface="Courier New" pitchFamily="49" charset="0"/>
              </a:rPr>
              <a:t>  }</a:t>
            </a:r>
          </a:p>
          <a:p>
            <a:pPr marL="342900" indent="-342900" algn="l" defTabSz="228600">
              <a:buClr>
                <a:srgbClr val="000000"/>
              </a:buClr>
              <a:buSzPts val="1400"/>
              <a:buFont typeface="Courier New"/>
              <a:buAutoNum type="arabicPlain"/>
              <a:defRPr/>
            </a:pPr>
            <a:r>
              <a:rPr lang="en-US" sz="1400" dirty="0">
                <a:latin typeface="Courier New" pitchFamily="49" charset="0"/>
                <a:cs typeface="Courier New" pitchFamily="49" charset="0"/>
              </a:rPr>
              <a:t>}</a:t>
            </a:r>
          </a:p>
          <a:p>
            <a:pPr algn="l" defTabSz="228600">
              <a:defRPr/>
            </a:pPr>
            <a:endParaRPr lang="en-US" sz="1400" dirty="0">
              <a:latin typeface="Courier New" pitchFamily="49" charset="0"/>
              <a:cs typeface="Courier New" pitchFamily="49" charset="0"/>
            </a:endParaRPr>
          </a:p>
        </p:txBody>
      </p:sp>
      <p:sp>
        <p:nvSpPr>
          <p:cNvPr id="17411" name="Title 1"/>
          <p:cNvSpPr>
            <a:spLocks noGrp="1"/>
          </p:cNvSpPr>
          <p:nvPr>
            <p:ph type="title"/>
          </p:nvPr>
        </p:nvSpPr>
        <p:spPr/>
        <p:txBody>
          <a:bodyPr/>
          <a:lstStyle/>
          <a:p>
            <a:pPr eaLnBrk="1" hangingPunct="1"/>
            <a:r>
              <a:rPr lang="en-US" smtClean="0"/>
              <a:t>Generic </a:t>
            </a:r>
            <a:r>
              <a:rPr lang="en-US" smtClean="0">
                <a:latin typeface="Courier New" pitchFamily="49" charset="0"/>
                <a:cs typeface="Courier New" pitchFamily="49" charset="0"/>
              </a:rPr>
              <a:t>ArrayList</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FB9984B7-B0A9-43F1-BBD9-6B888EA05659}" type="slidenum">
              <a:rPr lang="en-US" smtClean="0"/>
              <a:pPr/>
              <a:t>53</a:t>
            </a:fld>
            <a:endParaRPr lang="en-US"/>
          </a:p>
        </p:txBody>
      </p:sp>
      <p:sp>
        <p:nvSpPr>
          <p:cNvPr id="17412" name="AutoShape 40"/>
          <p:cNvSpPr>
            <a:spLocks noChangeArrowheads="1"/>
          </p:cNvSpPr>
          <p:nvPr/>
        </p:nvSpPr>
        <p:spPr bwMode="auto">
          <a:xfrm>
            <a:off x="6477000" y="1543050"/>
            <a:ext cx="1981200" cy="666750"/>
          </a:xfrm>
          <a:prstGeom prst="wedgeRectCallout">
            <a:avLst>
              <a:gd name="adj1" fmla="val -64222"/>
              <a:gd name="adj2" fmla="val 30833"/>
            </a:avLst>
          </a:prstGeom>
          <a:solidFill>
            <a:srgbClr val="FFFFCC"/>
          </a:solidFill>
          <a:ln w="9525">
            <a:solidFill>
              <a:srgbClr val="808080"/>
            </a:solidFill>
            <a:miter lim="800000"/>
            <a:headEnd/>
            <a:tailEnd/>
          </a:ln>
        </p:spPr>
        <p:txBody>
          <a:bodyPr lIns="91432" tIns="45716" rIns="91432" bIns="45716" anchor="ctr"/>
          <a:lstStyle/>
          <a:p>
            <a:pPr eaLnBrk="0" hangingPunct="0">
              <a:spcBef>
                <a:spcPct val="0"/>
              </a:spcBef>
              <a:buClrTx/>
              <a:buFontTx/>
              <a:buNone/>
            </a:pPr>
            <a:r>
              <a:rPr lang="en-US" sz="1400"/>
              <a:t>Java example using SE 7 syntax.</a:t>
            </a:r>
          </a:p>
        </p:txBody>
      </p:sp>
      <p:sp>
        <p:nvSpPr>
          <p:cNvPr id="17413" name="AutoShape 40"/>
          <p:cNvSpPr>
            <a:spLocks noChangeArrowheads="1"/>
          </p:cNvSpPr>
          <p:nvPr/>
        </p:nvSpPr>
        <p:spPr bwMode="auto">
          <a:xfrm>
            <a:off x="6705600" y="3810000"/>
            <a:ext cx="1828800" cy="438150"/>
          </a:xfrm>
          <a:prstGeom prst="wedgeRectCallout">
            <a:avLst>
              <a:gd name="adj1" fmla="val -71685"/>
              <a:gd name="adj2" fmla="val 81838"/>
            </a:avLst>
          </a:prstGeom>
          <a:solidFill>
            <a:srgbClr val="FFFFCC"/>
          </a:solidFill>
          <a:ln w="9525">
            <a:solidFill>
              <a:srgbClr val="808080"/>
            </a:solidFill>
            <a:miter lim="800000"/>
            <a:headEnd/>
            <a:tailEnd/>
          </a:ln>
        </p:spPr>
        <p:txBody>
          <a:bodyPr lIns="91432" tIns="45716" rIns="91432" bIns="45716" anchor="ctr"/>
          <a:lstStyle/>
          <a:p>
            <a:pPr eaLnBrk="0" hangingPunct="0">
              <a:spcBef>
                <a:spcPct val="0"/>
              </a:spcBef>
              <a:buClrTx/>
              <a:buFontTx/>
              <a:buNone/>
            </a:pPr>
            <a:r>
              <a:rPr lang="en-US" sz="1400"/>
              <a:t>No cast required.</a:t>
            </a:r>
            <a:endParaRPr lang="en-US" sz="1400">
              <a:latin typeface="Courier New" pitchFamily="49" charset="0"/>
              <a:cs typeface="Courier New" pitchFamily="49" charset="0"/>
            </a:endParaRPr>
          </a:p>
        </p:txBody>
      </p:sp>
    </p:spTree>
    <p:extLst>
      <p:ext uri="{BB962C8B-B14F-4D97-AF65-F5344CB8AC3E}">
        <p14:creationId xmlns:p14="http://schemas.microsoft.com/office/powerpoint/2010/main" val="40002312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2"/>
          <p:cNvSpPr>
            <a:spLocks noChangeArrowheads="1"/>
          </p:cNvSpPr>
          <p:nvPr/>
        </p:nvSpPr>
        <p:spPr bwMode="auto">
          <a:xfrm>
            <a:off x="598488" y="1524000"/>
            <a:ext cx="7924800" cy="1447800"/>
          </a:xfrm>
          <a:prstGeom prst="rect">
            <a:avLst/>
          </a:prstGeom>
          <a:solidFill>
            <a:srgbClr val="DDDDDD"/>
          </a:solidFill>
          <a:ln w="28575">
            <a:solidFill>
              <a:schemeClr val="tx1"/>
            </a:solidFill>
            <a:round/>
            <a:headEnd type="none" w="sm" len="sm"/>
            <a:tailEnd type="none" w="sm" len="sm"/>
          </a:ln>
        </p:spPr>
        <p:txBody>
          <a:bodyPr/>
          <a:lstStyle/>
          <a:p>
            <a:pPr defTabSz="228600"/>
            <a:endParaRPr lang="en-US"/>
          </a:p>
        </p:txBody>
      </p:sp>
      <p:sp>
        <p:nvSpPr>
          <p:cNvPr id="18435" name="Title 1"/>
          <p:cNvSpPr>
            <a:spLocks noGrp="1"/>
          </p:cNvSpPr>
          <p:nvPr>
            <p:ph type="title"/>
          </p:nvPr>
        </p:nvSpPr>
        <p:spPr/>
        <p:txBody>
          <a:bodyPr>
            <a:normAutofit fontScale="90000"/>
          </a:bodyPr>
          <a:lstStyle/>
          <a:p>
            <a:pPr eaLnBrk="1" hangingPunct="1"/>
            <a:r>
              <a:rPr lang="en-US" smtClean="0"/>
              <a:t>Generic </a:t>
            </a:r>
            <a:r>
              <a:rPr lang="en-US" smtClean="0">
                <a:latin typeface="Courier New" pitchFamily="49" charset="0"/>
                <a:cs typeface="Courier New" pitchFamily="49" charset="0"/>
              </a:rPr>
              <a:t>ArrayList</a:t>
            </a:r>
            <a:r>
              <a:rPr lang="en-US" smtClean="0"/>
              <a:t>: Iteration and Boxing</a:t>
            </a:r>
          </a:p>
        </p:txBody>
      </p:sp>
      <p:sp>
        <p:nvSpPr>
          <p:cNvPr id="18436" name="Content Placeholder 10"/>
          <p:cNvSpPr>
            <a:spLocks noGrp="1"/>
          </p:cNvSpPr>
          <p:nvPr>
            <p:ph idx="1"/>
          </p:nvPr>
        </p:nvSpPr>
        <p:spPr>
          <a:xfrm>
            <a:off x="609600" y="3201988"/>
            <a:ext cx="7918450" cy="1109662"/>
          </a:xfrm>
        </p:spPr>
        <p:txBody>
          <a:bodyPr>
            <a:normAutofit fontScale="85000" lnSpcReduction="20000"/>
          </a:bodyPr>
          <a:lstStyle/>
          <a:p>
            <a:pPr lvl="1" eaLnBrk="1" hangingPunct="1"/>
            <a:r>
              <a:rPr lang="en-US" smtClean="0"/>
              <a:t>The enhanced </a:t>
            </a:r>
            <a:r>
              <a:rPr lang="en-US" smtClean="0">
                <a:latin typeface="Courier New" pitchFamily="49" charset="0"/>
              </a:rPr>
              <a:t>for</a:t>
            </a:r>
            <a:r>
              <a:rPr lang="en-US" smtClean="0"/>
              <a:t> loop, or </a:t>
            </a:r>
            <a:r>
              <a:rPr lang="en-US" smtClean="0">
                <a:latin typeface="Courier New" pitchFamily="49" charset="0"/>
              </a:rPr>
              <a:t>for-each</a:t>
            </a:r>
            <a:r>
              <a:rPr lang="en-US" smtClean="0"/>
              <a:t> loop, provides cleaner code.</a:t>
            </a:r>
          </a:p>
          <a:p>
            <a:pPr lvl="1" eaLnBrk="1" hangingPunct="1"/>
            <a:r>
              <a:rPr lang="en-US" smtClean="0"/>
              <a:t>No casting is done because of autoboxing and unboxing.</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54</a:t>
            </a:fld>
            <a:endParaRPr lang="en-US"/>
          </a:p>
        </p:txBody>
      </p:sp>
      <p:sp>
        <p:nvSpPr>
          <p:cNvPr id="12" name="Content Placeholder 2"/>
          <p:cNvSpPr txBox="1">
            <a:spLocks/>
          </p:cNvSpPr>
          <p:nvPr/>
        </p:nvSpPr>
        <p:spPr bwMode="gray">
          <a:xfrm>
            <a:off x="844550" y="1447800"/>
            <a:ext cx="7918450" cy="1751013"/>
          </a:xfrm>
          <a:prstGeom prst="rect">
            <a:avLst/>
          </a:prstGeom>
          <a:noFill/>
          <a:ln w="9525">
            <a:noFill/>
            <a:miter lim="800000"/>
            <a:headEnd/>
            <a:tailEnd/>
          </a:ln>
        </p:spPr>
        <p:txBody>
          <a:bodyPr lIns="12700" tIns="12700" rIns="12700" bIns="12700">
            <a:spAutoFit/>
          </a:bodyPr>
          <a:lstStyle/>
          <a:p>
            <a:pPr marL="7938" indent="7938" algn="l" defTabSz="228600" eaLnBrk="0" hangingPunct="0">
              <a:buClr>
                <a:srgbClr val="000000"/>
              </a:buClr>
              <a:defRPr/>
            </a:pPr>
            <a:endParaRPr lang="en-US" sz="1600" kern="0" dirty="0">
              <a:latin typeface="Courier New" pitchFamily="49" charset="0"/>
              <a:cs typeface="Courier New" pitchFamily="49" charset="0"/>
            </a:endParaRPr>
          </a:p>
          <a:p>
            <a:pPr marL="7938" indent="7938" algn="l" defTabSz="228600" eaLnBrk="0" hangingPunct="0">
              <a:buClr>
                <a:srgbClr val="000000"/>
              </a:buClr>
              <a:defRPr/>
            </a:pPr>
            <a:r>
              <a:rPr lang="en-US" sz="1600" kern="0" dirty="0">
                <a:latin typeface="Courier New" pitchFamily="49" charset="0"/>
                <a:cs typeface="Courier New" pitchFamily="49" charset="0"/>
              </a:rPr>
              <a:t>for (Integer partNumberObj:partList){</a:t>
            </a:r>
          </a:p>
          <a:p>
            <a:pPr marL="7938" indent="7938" algn="l" defTabSz="228600" eaLnBrk="0" hangingPunct="0">
              <a:buClr>
                <a:srgbClr val="000000"/>
              </a:buClr>
              <a:defRPr/>
            </a:pPr>
            <a:r>
              <a:rPr lang="en-US" sz="1600" kern="0" dirty="0">
                <a:latin typeface="Courier New" pitchFamily="49" charset="0"/>
                <a:cs typeface="Courier New" pitchFamily="49" charset="0"/>
              </a:rPr>
              <a:t>      int partNumber = partNumberObj; // Demos auto unboxing</a:t>
            </a:r>
          </a:p>
          <a:p>
            <a:pPr marL="7938" indent="7938" algn="l" defTabSz="228600" eaLnBrk="0" hangingPunct="0">
              <a:buClr>
                <a:srgbClr val="000000"/>
              </a:buClr>
              <a:defRPr/>
            </a:pPr>
            <a:r>
              <a:rPr lang="en-US" sz="1600" kern="0" dirty="0">
                <a:latin typeface="Courier New" pitchFamily="49" charset="0"/>
                <a:cs typeface="Courier New" pitchFamily="49" charset="0"/>
              </a:rPr>
              <a:t>      System.out.println("Part number: " + partNumber);  </a:t>
            </a:r>
          </a:p>
          <a:p>
            <a:pPr marL="7938" indent="7938" algn="l" defTabSz="228600" eaLnBrk="0" hangingPunct="0">
              <a:buClr>
                <a:srgbClr val="000000"/>
              </a:buClr>
              <a:defRPr/>
            </a:pPr>
            <a:r>
              <a:rPr lang="en-US" sz="1600" kern="0" dirty="0">
                <a:latin typeface="Courier New" pitchFamily="49" charset="0"/>
                <a:cs typeface="Courier New" pitchFamily="49" charset="0"/>
              </a:rPr>
              <a:t>}</a:t>
            </a:r>
          </a:p>
          <a:p>
            <a:pPr marL="7938" indent="7938" algn="l" defTabSz="228600" eaLnBrk="0" hangingPunct="0">
              <a:buClr>
                <a:srgbClr val="000000"/>
              </a:buClr>
              <a:defRPr/>
            </a:pPr>
            <a:endParaRPr lang="en-US" sz="1600" kern="0" dirty="0">
              <a:latin typeface="Courier New" pitchFamily="49" charset="0"/>
              <a:cs typeface="Courier New" pitchFamily="49" charset="0"/>
            </a:endParaRPr>
          </a:p>
        </p:txBody>
      </p:sp>
    </p:spTree>
    <p:extLst>
      <p:ext uri="{BB962C8B-B14F-4D97-AF65-F5344CB8AC3E}">
        <p14:creationId xmlns:p14="http://schemas.microsoft.com/office/powerpoint/2010/main" val="36976695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598488" y="2209800"/>
            <a:ext cx="7924800" cy="3962400"/>
          </a:xfrm>
          <a:prstGeom prst="rect">
            <a:avLst/>
          </a:prstGeom>
          <a:solidFill>
            <a:srgbClr val="DDDDDD"/>
          </a:solidFill>
          <a:ln w="28575">
            <a:solidFill>
              <a:schemeClr val="tx1"/>
            </a:solidFill>
            <a:round/>
            <a:headEnd type="none" w="sm" len="sm"/>
            <a:tailEnd type="none" w="sm" len="sm"/>
          </a:ln>
        </p:spPr>
        <p:txBody>
          <a:bodyPr/>
          <a:lstStyle/>
          <a:p>
            <a:pPr defTabSz="228600"/>
            <a:endParaRPr lang="en-US"/>
          </a:p>
        </p:txBody>
      </p:sp>
      <p:sp>
        <p:nvSpPr>
          <p:cNvPr id="19459" name="Title 1"/>
          <p:cNvSpPr>
            <a:spLocks noGrp="1"/>
          </p:cNvSpPr>
          <p:nvPr>
            <p:ph type="title"/>
          </p:nvPr>
        </p:nvSpPr>
        <p:spPr/>
        <p:txBody>
          <a:bodyPr/>
          <a:lstStyle/>
          <a:p>
            <a:pPr eaLnBrk="1" hangingPunct="1"/>
            <a:r>
              <a:rPr lang="en-US" smtClean="0"/>
              <a:t>Autoboxing and Unboxing</a:t>
            </a:r>
          </a:p>
        </p:txBody>
      </p:sp>
      <p:sp>
        <p:nvSpPr>
          <p:cNvPr id="17412" name="Content Placeholder 2"/>
          <p:cNvSpPr>
            <a:spLocks noGrp="1"/>
          </p:cNvSpPr>
          <p:nvPr>
            <p:ph idx="1"/>
          </p:nvPr>
        </p:nvSpPr>
        <p:spPr>
          <a:xfrm>
            <a:off x="609600" y="1219200"/>
            <a:ext cx="7918450" cy="4906963"/>
          </a:xfrm>
        </p:spPr>
        <p:txBody>
          <a:bodyPr>
            <a:normAutofit fontScale="92500" lnSpcReduction="10000"/>
          </a:bodyPr>
          <a:lstStyle/>
          <a:p>
            <a:pPr lvl="1" eaLnBrk="1" hangingPunct="1">
              <a:defRPr/>
            </a:pPr>
            <a:r>
              <a:rPr lang="en-US" dirty="0" smtClean="0">
                <a:ea typeface="ＭＳ Ｐゴシック" charset="-128"/>
              </a:rPr>
              <a:t>Simplifies syntax</a:t>
            </a:r>
          </a:p>
          <a:p>
            <a:pPr lvl="1" eaLnBrk="1" hangingPunct="1">
              <a:defRPr/>
            </a:pPr>
            <a:r>
              <a:rPr lang="en-US" dirty="0" smtClean="0">
                <a:ea typeface="ＭＳ Ｐゴシック" charset="-128"/>
              </a:rPr>
              <a:t>Produces cleaner, easier-to-read code</a:t>
            </a:r>
            <a:endParaRPr lang="en-US" sz="1600" dirty="0" smtClean="0">
              <a:latin typeface="Courier New" pitchFamily="49" charset="0"/>
              <a:ea typeface="ＭＳ Ｐゴシック" charset="-128"/>
            </a:endParaRPr>
          </a:p>
          <a:p>
            <a:pPr eaLnBrk="1" hangingPunct="1">
              <a:buFont typeface="Courier New" pitchFamily="49" charset="0"/>
              <a:buAutoNum type="arabicPlain"/>
              <a:defRPr/>
            </a:pPr>
            <a:endParaRPr lang="en-US" sz="1600" dirty="0" smtClean="0">
              <a:latin typeface="Courier New" pitchFamily="49" charset="0"/>
              <a:ea typeface="ＭＳ Ｐゴシック" charset="-128"/>
              <a:cs typeface="Courier New" pitchFamily="49" charset="0"/>
            </a:endParaRPr>
          </a:p>
          <a:p>
            <a:pPr marL="290513" eaLnBrk="1" hangingPunct="1">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public class AutoBox {</a:t>
            </a:r>
          </a:p>
          <a:p>
            <a:pPr marL="290513" eaLnBrk="1" hangingPunct="1">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public static void main(String[] args){</a:t>
            </a:r>
          </a:p>
          <a:p>
            <a:pPr marL="290513" eaLnBrk="1" hangingPunct="1">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Integer intObject = new Integer(1);</a:t>
            </a:r>
          </a:p>
          <a:p>
            <a:pPr marL="290513" eaLnBrk="1" hangingPunct="1">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int intPrimitive = 2;</a:t>
            </a:r>
          </a:p>
          <a:p>
            <a:pPr marL="290513" eaLnBrk="1" hangingPunct="1">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a:t>
            </a:r>
          </a:p>
          <a:p>
            <a:pPr marL="290513" eaLnBrk="1" hangingPunct="1">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Integer tempInteger;</a:t>
            </a:r>
          </a:p>
          <a:p>
            <a:pPr marL="290513" eaLnBrk="1" hangingPunct="1">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int tempPrimitive;</a:t>
            </a:r>
          </a:p>
          <a:p>
            <a:pPr marL="290513" eaLnBrk="1" hangingPunct="1">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a:t>
            </a:r>
          </a:p>
          <a:p>
            <a:pPr marL="290513" eaLnBrk="1" hangingPunct="1">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tempInteger = new Integer(intPrimitive);</a:t>
            </a:r>
          </a:p>
          <a:p>
            <a:pPr marL="290513" eaLnBrk="1" hangingPunct="1">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tempPrimitive = </a:t>
            </a:r>
            <a:r>
              <a:rPr lang="en-US" sz="1600" dirty="0" err="1" smtClean="0">
                <a:latin typeface="Courier New" pitchFamily="49" charset="0"/>
                <a:ea typeface="ＭＳ Ｐゴシック" charset="-128"/>
                <a:cs typeface="Courier New" pitchFamily="49" charset="0"/>
              </a:rPr>
              <a:t>intObject.intValue</a:t>
            </a:r>
            <a:r>
              <a:rPr lang="en-US" sz="1600" dirty="0" smtClean="0">
                <a:latin typeface="Courier New" pitchFamily="49" charset="0"/>
                <a:ea typeface="ＭＳ Ｐゴシック" charset="-128"/>
                <a:cs typeface="Courier New" pitchFamily="49" charset="0"/>
              </a:rPr>
              <a:t>();</a:t>
            </a:r>
          </a:p>
          <a:p>
            <a:pPr marL="290513" eaLnBrk="1" hangingPunct="1">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a:t>
            </a:r>
          </a:p>
          <a:p>
            <a:pPr marL="290513" eaLnBrk="1" hangingPunct="1">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tempInteger = intPrimitive; // Auto box</a:t>
            </a:r>
          </a:p>
          <a:p>
            <a:pPr marL="290513" eaLnBrk="1" hangingPunct="1">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tempPrimitive = intObject;  // Auto unbox       </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55</a:t>
            </a:fld>
            <a:endParaRPr lang="en-US"/>
          </a:p>
        </p:txBody>
      </p:sp>
    </p:spTree>
    <p:extLst>
      <p:ext uri="{BB962C8B-B14F-4D97-AF65-F5344CB8AC3E}">
        <p14:creationId xmlns:p14="http://schemas.microsoft.com/office/powerpoint/2010/main" val="1114074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err="1">
                <a:latin typeface="Arial" charset="0"/>
              </a:rPr>
              <a:t>Autoboxing</a:t>
            </a:r>
            <a:r>
              <a:rPr lang="en-US" dirty="0">
                <a:latin typeface="Arial" charset="0"/>
              </a:rPr>
              <a:t> and </a:t>
            </a:r>
            <a:r>
              <a:rPr lang="en-US" dirty="0" smtClean="0">
                <a:latin typeface="Arial" charset="0"/>
              </a:rPr>
              <a:t>Unboxing</a:t>
            </a:r>
            <a:endParaRPr lang="en-GB" dirty="0"/>
          </a:p>
        </p:txBody>
      </p:sp>
      <p:sp>
        <p:nvSpPr>
          <p:cNvPr id="3" name="Content Placeholder 2"/>
          <p:cNvSpPr>
            <a:spLocks noGrp="1"/>
          </p:cNvSpPr>
          <p:nvPr>
            <p:ph idx="1"/>
          </p:nvPr>
        </p:nvSpPr>
        <p:spPr>
          <a:xfrm>
            <a:off x="609600" y="1447800"/>
            <a:ext cx="7918450" cy="3614323"/>
          </a:xfrm>
        </p:spPr>
        <p:txBody>
          <a:bodyPr>
            <a:normAutofit fontScale="92500" lnSpcReduction="20000"/>
          </a:bodyPr>
          <a:lstStyle/>
          <a:p>
            <a:pPr lvl="1"/>
            <a:r>
              <a:rPr lang="en-US" dirty="0">
                <a:latin typeface="Arial" charset="0"/>
              </a:rPr>
              <a:t>Lines 9 and 10 show a traditional method for moving between objects and primitives. Lines 12 and 13 show boxing and unboxing.</a:t>
            </a:r>
          </a:p>
          <a:p>
            <a:pPr lvl="1"/>
            <a:r>
              <a:rPr lang="en-US" dirty="0" err="1" smtClean="0">
                <a:latin typeface="Arial" charset="0"/>
              </a:rPr>
              <a:t>Autoboxing</a:t>
            </a:r>
            <a:r>
              <a:rPr lang="en-US" dirty="0" smtClean="0">
                <a:latin typeface="Arial" charset="0"/>
              </a:rPr>
              <a:t> </a:t>
            </a:r>
            <a:r>
              <a:rPr lang="en-US" dirty="0">
                <a:latin typeface="Arial" charset="0"/>
              </a:rPr>
              <a:t>and unboxing are Java language features that enable you to make sensible assignments without formal casting syntax. Java provides the casts for you at compile time.</a:t>
            </a:r>
          </a:p>
          <a:p>
            <a:pPr lvl="1"/>
            <a:r>
              <a:rPr lang="en-US" b="1" dirty="0">
                <a:latin typeface="Arial" charset="0"/>
              </a:rPr>
              <a:t>Note: </a:t>
            </a:r>
            <a:r>
              <a:rPr lang="en-US" dirty="0">
                <a:latin typeface="Arial" charset="0"/>
              </a:rPr>
              <a:t>Be careful when using </a:t>
            </a:r>
            <a:r>
              <a:rPr lang="en-US" dirty="0" err="1">
                <a:latin typeface="Arial" charset="0"/>
              </a:rPr>
              <a:t>autoboxing</a:t>
            </a:r>
            <a:r>
              <a:rPr lang="en-US" dirty="0">
                <a:latin typeface="Arial" charset="0"/>
              </a:rPr>
              <a:t> in a loop. There is a performance cost to using this feature.</a:t>
            </a:r>
          </a:p>
          <a:p>
            <a:endParaRPr lang="en-GB" dirty="0"/>
          </a:p>
        </p:txBody>
      </p:sp>
      <p:sp>
        <p:nvSpPr>
          <p:cNvPr id="4" name="Footer Placeholder 3"/>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a:bodyPr>
          <a:lstStyle/>
          <a:p>
            <a:fld id="{9E533396-A648-4148-A8C6-1C0633F596E7}" type="slidenum">
              <a:rPr lang="en-US" smtClean="0"/>
              <a:pPr/>
              <a:t>56</a:t>
            </a:fld>
            <a:endParaRPr lang="en-US"/>
          </a:p>
        </p:txBody>
      </p:sp>
    </p:spTree>
    <p:extLst>
      <p:ext uri="{BB962C8B-B14F-4D97-AF65-F5344CB8AC3E}">
        <p14:creationId xmlns:p14="http://schemas.microsoft.com/office/powerpoint/2010/main" val="12608766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descr="Duke-New-Series13_1.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3581400"/>
            <a:ext cx="43434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itle 1"/>
          <p:cNvSpPr>
            <a:spLocks noGrp="1"/>
          </p:cNvSpPr>
          <p:nvPr>
            <p:ph type="title"/>
          </p:nvPr>
        </p:nvSpPr>
        <p:spPr/>
        <p:txBody>
          <a:bodyPr/>
          <a:lstStyle/>
          <a:p>
            <a:pPr eaLnBrk="1" hangingPunct="1"/>
            <a:r>
              <a:rPr lang="en-US" smtClean="0">
                <a:latin typeface="Courier New" pitchFamily="49" charset="0"/>
                <a:cs typeface="Courier New" pitchFamily="49" charset="0"/>
              </a:rPr>
              <a:t>Set</a:t>
            </a:r>
            <a:r>
              <a:rPr lang="en-US" smtClean="0"/>
              <a:t> Interface</a:t>
            </a:r>
          </a:p>
        </p:txBody>
      </p:sp>
      <p:sp>
        <p:nvSpPr>
          <p:cNvPr id="21508" name="Content Placeholder 2"/>
          <p:cNvSpPr>
            <a:spLocks noGrp="1"/>
          </p:cNvSpPr>
          <p:nvPr>
            <p:ph idx="1"/>
          </p:nvPr>
        </p:nvSpPr>
        <p:spPr/>
        <p:txBody>
          <a:bodyPr/>
          <a:lstStyle/>
          <a:p>
            <a:pPr lvl="1" eaLnBrk="1" hangingPunct="1"/>
            <a:r>
              <a:rPr lang="en-US" smtClean="0"/>
              <a:t>A set is a list that contains only unique elements.</a:t>
            </a:r>
          </a:p>
          <a:p>
            <a:pPr lvl="1" eaLnBrk="1" hangingPunct="1"/>
            <a:r>
              <a:rPr lang="en-US" smtClean="0"/>
              <a:t>A set has no index.</a:t>
            </a:r>
          </a:p>
          <a:p>
            <a:pPr lvl="1" eaLnBrk="1" hangingPunct="1"/>
            <a:r>
              <a:rPr lang="en-US" smtClean="0"/>
              <a:t>Duplicate elements are not allowed in a set.</a:t>
            </a:r>
          </a:p>
          <a:p>
            <a:pPr lvl="1" eaLnBrk="1" hangingPunct="1"/>
            <a:r>
              <a:rPr lang="en-US" smtClean="0"/>
              <a:t>You can iterate through elements to access them.</a:t>
            </a:r>
          </a:p>
          <a:p>
            <a:pPr lvl="1" eaLnBrk="1" hangingPunct="1"/>
            <a:r>
              <a:rPr lang="en-US" smtClean="0">
                <a:latin typeface="Courier New" pitchFamily="49" charset="0"/>
              </a:rPr>
              <a:t>TreeSet</a:t>
            </a:r>
            <a:r>
              <a:rPr lang="en-US" smtClean="0"/>
              <a:t> provides sorted implementation.</a:t>
            </a:r>
          </a:p>
          <a:p>
            <a:pPr eaLnBrk="1" hangingPunct="1"/>
            <a:endParaRPr lang="en-US" smtClean="0">
              <a:latin typeface="Arial" charset="0"/>
            </a:endParaRP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57</a:t>
            </a:fld>
            <a:endParaRPr lang="en-US"/>
          </a:p>
        </p:txBody>
      </p:sp>
    </p:spTree>
    <p:extLst>
      <p:ext uri="{BB962C8B-B14F-4D97-AF65-F5344CB8AC3E}">
        <p14:creationId xmlns:p14="http://schemas.microsoft.com/office/powerpoint/2010/main" val="3044566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598488" y="1981200"/>
            <a:ext cx="7935912" cy="4267200"/>
          </a:xfrm>
          <a:prstGeom prst="rect">
            <a:avLst/>
          </a:prstGeom>
          <a:solidFill>
            <a:srgbClr val="DDDDDD"/>
          </a:solidFill>
          <a:ln w="28575">
            <a:solidFill>
              <a:schemeClr val="tx1"/>
            </a:solidFill>
            <a:round/>
            <a:headEnd type="none" w="sm" len="sm"/>
            <a:tailEnd type="none" w="sm" len="sm"/>
          </a:ln>
        </p:spPr>
        <p:txBody>
          <a:bodyPr/>
          <a:lstStyle/>
          <a:p>
            <a:pPr defTabSz="228600"/>
            <a:endParaRPr lang="en-US"/>
          </a:p>
        </p:txBody>
      </p:sp>
      <p:sp>
        <p:nvSpPr>
          <p:cNvPr id="22531" name="Title 1"/>
          <p:cNvSpPr>
            <a:spLocks noGrp="1"/>
          </p:cNvSpPr>
          <p:nvPr>
            <p:ph type="title"/>
          </p:nvPr>
        </p:nvSpPr>
        <p:spPr/>
        <p:txBody>
          <a:bodyPr/>
          <a:lstStyle/>
          <a:p>
            <a:pPr eaLnBrk="1" hangingPunct="1"/>
            <a:r>
              <a:rPr lang="en-US" smtClean="0">
                <a:latin typeface="Courier New" pitchFamily="49" charset="0"/>
                <a:cs typeface="Courier New" pitchFamily="49" charset="0"/>
              </a:rPr>
              <a:t>Set</a:t>
            </a:r>
            <a:r>
              <a:rPr lang="en-US" smtClean="0"/>
              <a:t> Interface: Example</a:t>
            </a:r>
          </a:p>
        </p:txBody>
      </p:sp>
      <p:sp>
        <p:nvSpPr>
          <p:cNvPr id="19460" name="Content Placeholder 2"/>
          <p:cNvSpPr>
            <a:spLocks noGrp="1"/>
          </p:cNvSpPr>
          <p:nvPr>
            <p:ph idx="1"/>
          </p:nvPr>
        </p:nvSpPr>
        <p:spPr/>
        <p:txBody>
          <a:bodyPr>
            <a:normAutofit fontScale="92500" lnSpcReduction="10000"/>
          </a:bodyPr>
          <a:lstStyle/>
          <a:p>
            <a:pPr lvl="1" indent="-574675" eaLnBrk="1" hangingPunct="1">
              <a:buFont typeface="Arial" charset="0"/>
              <a:buNone/>
              <a:defRPr/>
            </a:pPr>
            <a:r>
              <a:rPr lang="en-US" dirty="0" smtClean="0">
                <a:ea typeface="ＭＳ Ｐゴシック" charset="-128"/>
              </a:rPr>
              <a:t>A set is a collection of unique elements.</a:t>
            </a:r>
            <a:endParaRPr lang="en-US" sz="1600" dirty="0" smtClean="0">
              <a:latin typeface="Courier New" pitchFamily="49" charset="0"/>
              <a:ea typeface="ＭＳ Ｐゴシック" charset="-128"/>
            </a:endParaRPr>
          </a:p>
          <a:p>
            <a:pPr eaLnBrk="1" hangingPunct="1">
              <a:defRPr/>
            </a:pPr>
            <a:endParaRPr lang="en-US" sz="1600" dirty="0" smtClean="0">
              <a:latin typeface="Courier New" pitchFamily="49" charset="0"/>
              <a:ea typeface="ＭＳ Ｐゴシック" charset="-128"/>
              <a:cs typeface="Courier New" pitchFamily="49" charset="0"/>
            </a:endParaRPr>
          </a:p>
          <a:p>
            <a:pPr marL="231775" eaLnBrk="1" hangingPunct="1">
              <a:buSzPts val="1600"/>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public class SetExample {</a:t>
            </a:r>
          </a:p>
          <a:p>
            <a:pPr marL="231775" eaLnBrk="1" hangingPunct="1">
              <a:buSzPts val="1600"/>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public static void main(String[] args){</a:t>
            </a:r>
          </a:p>
          <a:p>
            <a:pPr marL="231775" eaLnBrk="1" hangingPunct="1">
              <a:buSzPts val="1600"/>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Set&lt;String&gt; set = new TreeSet&lt;&gt;();</a:t>
            </a:r>
          </a:p>
          <a:p>
            <a:pPr marL="231775" eaLnBrk="1" hangingPunct="1">
              <a:buSzPts val="1600"/>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a:t>
            </a:r>
          </a:p>
          <a:p>
            <a:pPr marL="231775" eaLnBrk="1" hangingPunct="1">
              <a:buSzPts val="1600"/>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set.add("one");</a:t>
            </a:r>
          </a:p>
          <a:p>
            <a:pPr marL="231775" eaLnBrk="1" hangingPunct="1">
              <a:buSzPts val="1600"/>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set.add("two");</a:t>
            </a:r>
          </a:p>
          <a:p>
            <a:pPr marL="231775" eaLnBrk="1" hangingPunct="1">
              <a:buSzPts val="1600"/>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set.add("three");</a:t>
            </a:r>
          </a:p>
          <a:p>
            <a:pPr marL="231775" eaLnBrk="1" hangingPunct="1">
              <a:buSzPts val="1600"/>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set.add("three"); // not added, only unique</a:t>
            </a:r>
          </a:p>
          <a:p>
            <a:pPr marL="231775" eaLnBrk="1" hangingPunct="1">
              <a:buSzPts val="1600"/>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a:t>
            </a:r>
          </a:p>
          <a:p>
            <a:pPr marL="231775" eaLnBrk="1" hangingPunct="1">
              <a:buSzPts val="1600"/>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for (String item:set){</a:t>
            </a:r>
          </a:p>
          <a:p>
            <a:pPr marL="231775" eaLnBrk="1" hangingPunct="1">
              <a:buSzPts val="1600"/>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System.out.println("Item: " + item);</a:t>
            </a:r>
          </a:p>
          <a:p>
            <a:pPr marL="231775" eaLnBrk="1" hangingPunct="1">
              <a:buSzPts val="1600"/>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    </a:t>
            </a:r>
          </a:p>
          <a:p>
            <a:pPr marL="231775" eaLnBrk="1" hangingPunct="1">
              <a:buSzPts val="1600"/>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a:t>
            </a:r>
          </a:p>
          <a:p>
            <a:pPr marL="231775" eaLnBrk="1" hangingPunct="1">
              <a:buSzPts val="1600"/>
              <a:buFont typeface="Courier New" pitchFamily="49" charset="0"/>
              <a:buAutoNum type="arabicPlain"/>
              <a:defRPr/>
            </a:pPr>
            <a:r>
              <a:rPr lang="en-US" sz="1600" dirty="0" smtClean="0">
                <a:latin typeface="Courier New" pitchFamily="49" charset="0"/>
                <a:ea typeface="ＭＳ Ｐゴシック" charset="-128"/>
                <a:cs typeface="Courier New" pitchFamily="49" charset="0"/>
              </a:rPr>
              <a:t> }</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58</a:t>
            </a:fld>
            <a:endParaRPr lang="en-US"/>
          </a:p>
        </p:txBody>
      </p:sp>
    </p:spTree>
    <p:extLst>
      <p:ext uri="{BB962C8B-B14F-4D97-AF65-F5344CB8AC3E}">
        <p14:creationId xmlns:p14="http://schemas.microsoft.com/office/powerpoint/2010/main" val="9172989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latin typeface="Courier New" pitchFamily="49" charset="0"/>
                <a:cs typeface="Courier New" pitchFamily="49" charset="0"/>
              </a:rPr>
              <a:t>Map</a:t>
            </a:r>
            <a:r>
              <a:rPr lang="en-US" smtClean="0"/>
              <a:t> Interface</a:t>
            </a:r>
          </a:p>
        </p:txBody>
      </p:sp>
      <p:sp>
        <p:nvSpPr>
          <p:cNvPr id="23555" name="Content Placeholder 2"/>
          <p:cNvSpPr>
            <a:spLocks noGrp="1"/>
          </p:cNvSpPr>
          <p:nvPr>
            <p:ph idx="1"/>
          </p:nvPr>
        </p:nvSpPr>
        <p:spPr>
          <a:xfrm>
            <a:off x="609600" y="1447800"/>
            <a:ext cx="7918450" cy="1916113"/>
          </a:xfrm>
        </p:spPr>
        <p:txBody>
          <a:bodyPr>
            <a:normAutofit fontScale="92500"/>
          </a:bodyPr>
          <a:lstStyle/>
          <a:p>
            <a:pPr lvl="1" eaLnBrk="1" hangingPunct="1"/>
            <a:r>
              <a:rPr lang="en-US" smtClean="0"/>
              <a:t>A collection that stores multiple key-value pairs</a:t>
            </a:r>
          </a:p>
          <a:p>
            <a:pPr lvl="2" eaLnBrk="1" hangingPunct="1"/>
            <a:r>
              <a:rPr lang="en-US" smtClean="0"/>
              <a:t>Key: Unique identifier for each element in a collection</a:t>
            </a:r>
          </a:p>
          <a:p>
            <a:pPr lvl="2" eaLnBrk="1" hangingPunct="1"/>
            <a:r>
              <a:rPr lang="en-US" smtClean="0"/>
              <a:t>Value: A value stored in the element associated with the key</a:t>
            </a:r>
          </a:p>
          <a:p>
            <a:pPr lvl="1" eaLnBrk="1" hangingPunct="1"/>
            <a:r>
              <a:rPr lang="en-US" smtClean="0"/>
              <a:t>Called “associative arrays” in other languages</a:t>
            </a:r>
          </a:p>
          <a:p>
            <a:pPr eaLnBrk="1" hangingPunct="1"/>
            <a:endParaRPr lang="en-US" smtClean="0">
              <a:latin typeface="Arial" charset="0"/>
            </a:endParaRP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59</a:t>
            </a:fld>
            <a:endParaRPr lang="en-US"/>
          </a:p>
        </p:txBody>
      </p:sp>
      <p:pic>
        <p:nvPicPr>
          <p:cNvPr id="23556" name="Picture 4" descr="Duke-Reading-Map.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3657600"/>
            <a:ext cx="238125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609600" y="3733800"/>
          <a:ext cx="4648200" cy="1625600"/>
        </p:xfrm>
        <a:graphic>
          <a:graphicData uri="http://schemas.openxmlformats.org/drawingml/2006/table">
            <a:tbl>
              <a:tblPr firstRow="1" bandRow="1">
                <a:tableStyleId>{5C22544A-7EE6-4342-B048-85BDC9FD1C3A}</a:tableStyleId>
              </a:tblPr>
              <a:tblGrid>
                <a:gridCol w="1676400"/>
                <a:gridCol w="2971800"/>
              </a:tblGrid>
              <a:tr h="406400">
                <a:tc>
                  <a:txBody>
                    <a:bodyPr/>
                    <a:lstStyle/>
                    <a:p>
                      <a:r>
                        <a:rPr lang="en-US" dirty="0" smtClean="0"/>
                        <a:t>Key</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accent2"/>
                    </a:solidFill>
                  </a:tcPr>
                </a:tc>
                <a:tc>
                  <a:txBody>
                    <a:bodyPr/>
                    <a:lstStyle/>
                    <a:p>
                      <a:r>
                        <a:rPr lang="en-US" dirty="0" smtClean="0"/>
                        <a:t>Value</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accent2"/>
                    </a:solidFill>
                  </a:tcPr>
                </a:tc>
              </a:tr>
              <a:tr h="406400">
                <a:tc>
                  <a:txBody>
                    <a:bodyPr/>
                    <a:lstStyle/>
                    <a:p>
                      <a:r>
                        <a:rPr lang="en-US" dirty="0" smtClean="0"/>
                        <a:t>101</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tc>
                  <a:txBody>
                    <a:bodyPr/>
                    <a:lstStyle/>
                    <a:p>
                      <a:r>
                        <a:rPr lang="en-US" dirty="0" smtClean="0"/>
                        <a:t>Blue Shirt</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tr>
              <a:tr h="406400">
                <a:tc>
                  <a:txBody>
                    <a:bodyPr/>
                    <a:lstStyle/>
                    <a:p>
                      <a:r>
                        <a:rPr lang="en-US" dirty="0" smtClean="0"/>
                        <a:t>102</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tc>
                  <a:txBody>
                    <a:bodyPr/>
                    <a:lstStyle/>
                    <a:p>
                      <a:r>
                        <a:rPr lang="en-US" dirty="0" smtClean="0"/>
                        <a:t>Black Shirt</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tr>
              <a:tr h="406400">
                <a:tc>
                  <a:txBody>
                    <a:bodyPr/>
                    <a:lstStyle/>
                    <a:p>
                      <a:r>
                        <a:rPr lang="en-US" dirty="0" smtClean="0"/>
                        <a:t>103</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tc>
                  <a:txBody>
                    <a:bodyPr/>
                    <a:lstStyle/>
                    <a:p>
                      <a:r>
                        <a:rPr lang="en-US" dirty="0" smtClean="0"/>
                        <a:t>Gray</a:t>
                      </a:r>
                      <a:r>
                        <a:rPr lang="en-US" baseline="0" dirty="0" smtClean="0"/>
                        <a:t> Shirt</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tr>
            </a:tbl>
          </a:graphicData>
        </a:graphic>
      </p:graphicFrame>
    </p:spTree>
    <p:extLst>
      <p:ext uri="{BB962C8B-B14F-4D97-AF65-F5344CB8AC3E}">
        <p14:creationId xmlns:p14="http://schemas.microsoft.com/office/powerpoint/2010/main" val="2043333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Introduction</a:t>
            </a:r>
          </a:p>
        </p:txBody>
      </p:sp>
      <p:sp>
        <p:nvSpPr>
          <p:cNvPr id="98307" name="Rectangle 3"/>
          <p:cNvSpPr>
            <a:spLocks noGrp="1" noChangeArrowheads="1"/>
          </p:cNvSpPr>
          <p:nvPr>
            <p:ph idx="1"/>
          </p:nvPr>
        </p:nvSpPr>
        <p:spPr/>
        <p:txBody>
          <a:bodyPr/>
          <a:lstStyle/>
          <a:p>
            <a:r>
              <a:rPr lang="en-US"/>
              <a:t>Users have high expectations for the code we produce.</a:t>
            </a:r>
          </a:p>
          <a:p>
            <a:r>
              <a:rPr lang="en-US"/>
              <a:t>Users will use our programs in unexpected ways.</a:t>
            </a:r>
          </a:p>
          <a:p>
            <a:r>
              <a:rPr lang="en-US"/>
              <a:t>Due to design errors or coding errors, our programs may fail in unexpected ways during execution</a:t>
            </a:r>
          </a:p>
        </p:txBody>
      </p:sp>
      <p:sp>
        <p:nvSpPr>
          <p:cNvPr id="5" name="Footer Placeholder 4"/>
          <p:cNvSpPr>
            <a:spLocks noGrp="1"/>
          </p:cNvSpPr>
          <p:nvPr>
            <p:ph type="ftr" sz="quarter" idx="11"/>
          </p:nvPr>
        </p:nvSpPr>
        <p:spPr/>
        <p:txBody>
          <a:bodyPr/>
          <a:lstStyle/>
          <a:p>
            <a:r>
              <a:rPr lang="en-US" smtClean="0"/>
              <a:t>BIT2203</a:t>
            </a:r>
            <a:endParaRPr lang="en-US"/>
          </a:p>
        </p:txBody>
      </p:sp>
      <p:sp>
        <p:nvSpPr>
          <p:cNvPr id="6" name="Slide Number Placeholder 5"/>
          <p:cNvSpPr>
            <a:spLocks noGrp="1"/>
          </p:cNvSpPr>
          <p:nvPr>
            <p:ph type="sldNum" sz="quarter" idx="12"/>
          </p:nvPr>
        </p:nvSpPr>
        <p:spPr/>
        <p:txBody>
          <a:bodyPr>
            <a:normAutofit/>
          </a:bodyPr>
          <a:lstStyle/>
          <a:p>
            <a:fld id="{9E533396-A648-4148-A8C6-1C0633F596E7}"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latin typeface="Courier New" pitchFamily="49" charset="0"/>
                <a:cs typeface="Courier New" pitchFamily="49" charset="0"/>
              </a:rPr>
              <a:t>Map</a:t>
            </a:r>
            <a:r>
              <a:rPr lang="en-US" smtClean="0"/>
              <a:t> Types</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FB9984B7-B0A9-43F1-BBD9-6B888EA05659}" type="slidenum">
              <a:rPr lang="en-US" smtClean="0"/>
              <a:pPr/>
              <a:t>60</a:t>
            </a:fld>
            <a:endParaRPr lang="en-US"/>
          </a:p>
        </p:txBody>
      </p:sp>
      <p:pic>
        <p:nvPicPr>
          <p:cNvPr id="24579"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1371600"/>
            <a:ext cx="4876800"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4676006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598488" y="1600200"/>
            <a:ext cx="7935912" cy="4495800"/>
          </a:xfrm>
          <a:prstGeom prst="rect">
            <a:avLst/>
          </a:prstGeom>
          <a:solidFill>
            <a:srgbClr val="DDDDDD"/>
          </a:solidFill>
          <a:ln w="28575">
            <a:solidFill>
              <a:schemeClr val="tx1"/>
            </a:solidFill>
            <a:round/>
            <a:headEnd type="none" w="sm" len="sm"/>
            <a:tailEnd type="none" w="sm" len="sm"/>
          </a:ln>
        </p:spPr>
        <p:txBody>
          <a:bodyPr/>
          <a:lstStyle/>
          <a:p>
            <a:pPr defTabSz="228600"/>
            <a:endParaRPr lang="en-US"/>
          </a:p>
        </p:txBody>
      </p:sp>
      <p:sp>
        <p:nvSpPr>
          <p:cNvPr id="25603" name="Title 1"/>
          <p:cNvSpPr>
            <a:spLocks noGrp="1"/>
          </p:cNvSpPr>
          <p:nvPr>
            <p:ph type="title"/>
          </p:nvPr>
        </p:nvSpPr>
        <p:spPr/>
        <p:txBody>
          <a:bodyPr/>
          <a:lstStyle/>
          <a:p>
            <a:pPr eaLnBrk="1" hangingPunct="1"/>
            <a:r>
              <a:rPr lang="en-US" smtClean="0">
                <a:latin typeface="Courier New" pitchFamily="49" charset="0"/>
                <a:cs typeface="Courier New" pitchFamily="49" charset="0"/>
              </a:rPr>
              <a:t>Map</a:t>
            </a:r>
            <a:r>
              <a:rPr lang="en-US" smtClean="0"/>
              <a:t> Interface: Example</a:t>
            </a:r>
          </a:p>
        </p:txBody>
      </p:sp>
      <p:sp>
        <p:nvSpPr>
          <p:cNvPr id="25604" name="Content Placeholder 2"/>
          <p:cNvSpPr>
            <a:spLocks noGrp="1"/>
          </p:cNvSpPr>
          <p:nvPr>
            <p:ph idx="1"/>
          </p:nvPr>
        </p:nvSpPr>
        <p:spPr>
          <a:xfrm>
            <a:off x="609600" y="1447800"/>
            <a:ext cx="7918450" cy="4635500"/>
          </a:xfrm>
        </p:spPr>
        <p:txBody>
          <a:bodyPr>
            <a:normAutofit fontScale="92500" lnSpcReduction="10000"/>
          </a:bodyPr>
          <a:lstStyle/>
          <a:p>
            <a:pPr eaLnBrk="1" hangingPunct="1"/>
            <a:endParaRPr lang="en-US" sz="1400" smtClean="0">
              <a:latin typeface="Courier New" pitchFamily="49" charset="0"/>
              <a:cs typeface="Courier New" pitchFamily="49" charset="0"/>
            </a:endParaRPr>
          </a:p>
          <a:p>
            <a:pPr eaLnBrk="1" hangingPunct="1">
              <a:buSzPts val="1400"/>
              <a:buFont typeface="Courier New" pitchFamily="49" charset="0"/>
              <a:buAutoNum type="arabicPlain"/>
            </a:pPr>
            <a:r>
              <a:rPr lang="en-US" sz="1400" smtClean="0">
                <a:latin typeface="Courier New" pitchFamily="49" charset="0"/>
                <a:cs typeface="Courier New" pitchFamily="49" charset="0"/>
              </a:rPr>
              <a:t> public class MapExample {</a:t>
            </a:r>
          </a:p>
          <a:p>
            <a:pPr eaLnBrk="1" hangingPunct="1">
              <a:buSzPts val="1400"/>
              <a:buFont typeface="Courier New" pitchFamily="49" charset="0"/>
              <a:buAutoNum type="arabicPlain"/>
            </a:pPr>
            <a:r>
              <a:rPr lang="en-US" sz="1400" smtClean="0">
                <a:latin typeface="Courier New" pitchFamily="49" charset="0"/>
                <a:cs typeface="Courier New" pitchFamily="49" charset="0"/>
              </a:rPr>
              <a:t>    public static void main(String[] args){      </a:t>
            </a:r>
          </a:p>
          <a:p>
            <a:pPr eaLnBrk="1" hangingPunct="1">
              <a:buSzPts val="1400"/>
              <a:buFont typeface="Courier New" pitchFamily="49" charset="0"/>
              <a:buAutoNum type="arabicPlain"/>
            </a:pPr>
            <a:r>
              <a:rPr lang="en-US" sz="1400" smtClean="0">
                <a:latin typeface="Courier New" pitchFamily="49" charset="0"/>
                <a:cs typeface="Courier New" pitchFamily="49" charset="0"/>
              </a:rPr>
              <a:t>        Map &lt;String, String&gt; partList = new TreeMap&lt;&gt;();</a:t>
            </a:r>
          </a:p>
          <a:p>
            <a:pPr eaLnBrk="1" hangingPunct="1">
              <a:buSzPts val="1400"/>
              <a:buFont typeface="Courier New" pitchFamily="49" charset="0"/>
              <a:buAutoNum type="arabicPlain"/>
            </a:pPr>
            <a:r>
              <a:rPr lang="en-US" sz="1400" smtClean="0">
                <a:latin typeface="Courier New" pitchFamily="49" charset="0"/>
                <a:cs typeface="Courier New" pitchFamily="49" charset="0"/>
              </a:rPr>
              <a:t>        partList.put(</a:t>
            </a:r>
            <a:r>
              <a:rPr lang="ja-JP" altLang="en-US" sz="1400" smtClean="0">
                <a:latin typeface="Courier New" pitchFamily="49" charset="0"/>
                <a:ea typeface="ＭＳ Ｐゴシック" pitchFamily="34" charset="-128"/>
                <a:cs typeface="Courier New" pitchFamily="49" charset="0"/>
              </a:rPr>
              <a:t>“</a:t>
            </a:r>
            <a:r>
              <a:rPr lang="en-US" altLang="ja-JP" sz="1400" smtClean="0">
                <a:latin typeface="Courier New" pitchFamily="49" charset="0"/>
                <a:ea typeface="ＭＳ Ｐゴシック" pitchFamily="34" charset="-128"/>
                <a:cs typeface="Courier New" pitchFamily="49" charset="0"/>
              </a:rPr>
              <a:t>S001", "Blue Polo Shirt");</a:t>
            </a:r>
          </a:p>
          <a:p>
            <a:pPr eaLnBrk="1" hangingPunct="1">
              <a:buSzPts val="1400"/>
              <a:buFont typeface="Courier New" pitchFamily="49" charset="0"/>
              <a:buAutoNum type="arabicPlain"/>
            </a:pPr>
            <a:r>
              <a:rPr lang="en-US" sz="1400" smtClean="0">
                <a:latin typeface="Courier New" pitchFamily="49" charset="0"/>
                <a:cs typeface="Courier New" pitchFamily="49" charset="0"/>
              </a:rPr>
              <a:t>        partList.put(</a:t>
            </a:r>
            <a:r>
              <a:rPr lang="ja-JP" altLang="en-US" sz="1400" smtClean="0">
                <a:latin typeface="Courier New" pitchFamily="49" charset="0"/>
                <a:ea typeface="ＭＳ Ｐゴシック" pitchFamily="34" charset="-128"/>
              </a:rPr>
              <a:t>“</a:t>
            </a:r>
            <a:r>
              <a:rPr lang="en-US" altLang="ja-JP" sz="1400" smtClean="0">
                <a:latin typeface="Courier New" pitchFamily="49" charset="0"/>
                <a:ea typeface="ＭＳ Ｐゴシック" pitchFamily="34" charset="-128"/>
              </a:rPr>
              <a:t>S002", "Black Polo Shirt");</a:t>
            </a:r>
          </a:p>
          <a:p>
            <a:pPr eaLnBrk="1" hangingPunct="1">
              <a:buSzPts val="1400"/>
              <a:buFont typeface="Courier New" pitchFamily="49" charset="0"/>
              <a:buAutoNum type="arabicPlain"/>
            </a:pPr>
            <a:r>
              <a:rPr lang="en-US" sz="1400" smtClean="0">
                <a:latin typeface="Courier New" pitchFamily="49" charset="0"/>
                <a:cs typeface="Courier New" pitchFamily="49" charset="0"/>
              </a:rPr>
              <a:t>        partList.put(</a:t>
            </a:r>
            <a:r>
              <a:rPr lang="ja-JP" altLang="en-US" sz="1400" smtClean="0">
                <a:latin typeface="Courier New" pitchFamily="49" charset="0"/>
                <a:ea typeface="ＭＳ Ｐゴシック" pitchFamily="34" charset="-128"/>
              </a:rPr>
              <a:t>“</a:t>
            </a:r>
            <a:r>
              <a:rPr lang="en-US" altLang="ja-JP" sz="1400" smtClean="0">
                <a:latin typeface="Courier New" pitchFamily="49" charset="0"/>
                <a:ea typeface="ＭＳ Ｐゴシック" pitchFamily="34" charset="-128"/>
              </a:rPr>
              <a:t>H001", "Duke Hat");</a:t>
            </a:r>
          </a:p>
          <a:p>
            <a:pPr eaLnBrk="1" hangingPunct="1">
              <a:buSzPts val="1400"/>
              <a:buFont typeface="Courier New" pitchFamily="49" charset="0"/>
              <a:buAutoNum type="arabicPlain"/>
            </a:pPr>
            <a:r>
              <a:rPr lang="en-US" sz="1400" smtClean="0">
                <a:latin typeface="Courier New" pitchFamily="49" charset="0"/>
                <a:cs typeface="Courier New" pitchFamily="49" charset="0"/>
              </a:rPr>
              <a:t>        </a:t>
            </a:r>
          </a:p>
          <a:p>
            <a:pPr eaLnBrk="1" hangingPunct="1">
              <a:buSzPts val="1400"/>
              <a:buFont typeface="Courier New" pitchFamily="49" charset="0"/>
              <a:buAutoNum type="arabicPlain"/>
            </a:pPr>
            <a:r>
              <a:rPr lang="en-US" sz="1400" smtClean="0">
                <a:latin typeface="Courier New" pitchFamily="49" charset="0"/>
                <a:cs typeface="Courier New" pitchFamily="49" charset="0"/>
              </a:rPr>
              <a:t>        partList.put(</a:t>
            </a:r>
            <a:r>
              <a:rPr lang="ja-JP" altLang="en-US" sz="1400" smtClean="0">
                <a:latin typeface="Courier New" pitchFamily="49" charset="0"/>
                <a:ea typeface="ＭＳ Ｐゴシック" pitchFamily="34" charset="-128"/>
              </a:rPr>
              <a:t>“</a:t>
            </a:r>
            <a:r>
              <a:rPr lang="en-US" altLang="ja-JP" sz="1400" smtClean="0">
                <a:latin typeface="Courier New" pitchFamily="49" charset="0"/>
                <a:ea typeface="ＭＳ Ｐゴシック" pitchFamily="34" charset="-128"/>
              </a:rPr>
              <a:t>S002", "Black T-Shirt"); // Overwrite value</a:t>
            </a:r>
          </a:p>
          <a:p>
            <a:pPr eaLnBrk="1" hangingPunct="1">
              <a:buSzPts val="1400"/>
              <a:buFont typeface="Courier New" pitchFamily="49" charset="0"/>
              <a:buAutoNum type="arabicPlain"/>
            </a:pPr>
            <a:r>
              <a:rPr lang="en-US" sz="1400" smtClean="0">
                <a:latin typeface="Courier New" pitchFamily="49" charset="0"/>
                <a:cs typeface="Courier New" pitchFamily="49" charset="0"/>
              </a:rPr>
              <a:t>        Set&lt;String&gt; keys = partList.keySet();</a:t>
            </a:r>
          </a:p>
          <a:p>
            <a:pPr eaLnBrk="1" hangingPunct="1">
              <a:buSzPts val="1400"/>
              <a:buFont typeface="Courier New" pitchFamily="49" charset="0"/>
              <a:buAutoNum type="arabicPlain"/>
            </a:pPr>
            <a:r>
              <a:rPr lang="en-US" sz="1400" smtClean="0">
                <a:latin typeface="Courier New" pitchFamily="49" charset="0"/>
                <a:cs typeface="Courier New" pitchFamily="49" charset="0"/>
              </a:rPr>
              <a:t>        </a:t>
            </a:r>
          </a:p>
          <a:p>
            <a:pPr eaLnBrk="1" hangingPunct="1">
              <a:buSzPts val="1400"/>
              <a:buFont typeface="Courier New" pitchFamily="49" charset="0"/>
              <a:buAutoNum type="arabicPlain"/>
            </a:pPr>
            <a:r>
              <a:rPr lang="en-US" sz="1400" smtClean="0">
                <a:latin typeface="Courier New" pitchFamily="49" charset="0"/>
                <a:cs typeface="Courier New" pitchFamily="49" charset="0"/>
              </a:rPr>
              <a:t>        System.out.println("=== Part List ===");</a:t>
            </a:r>
          </a:p>
          <a:p>
            <a:pPr eaLnBrk="1" hangingPunct="1">
              <a:buSzPts val="1400"/>
              <a:buFont typeface="Courier New" pitchFamily="49" charset="0"/>
              <a:buAutoNum type="arabicPlain"/>
            </a:pPr>
            <a:r>
              <a:rPr lang="en-US" sz="1400" smtClean="0">
                <a:latin typeface="Courier New" pitchFamily="49" charset="0"/>
                <a:cs typeface="Courier New" pitchFamily="49" charset="0"/>
              </a:rPr>
              <a:t>        for (String key:keys){</a:t>
            </a:r>
          </a:p>
          <a:p>
            <a:pPr eaLnBrk="1" hangingPunct="1">
              <a:buSzPts val="1400"/>
              <a:buFont typeface="Courier New" pitchFamily="49" charset="0"/>
              <a:buAutoNum type="arabicPlain"/>
            </a:pPr>
            <a:r>
              <a:rPr lang="en-US" sz="1400" smtClean="0">
                <a:latin typeface="Courier New" pitchFamily="49" charset="0"/>
                <a:cs typeface="Courier New" pitchFamily="49" charset="0"/>
              </a:rPr>
              <a:t>            System.out.println("Part#: " + key + " " + </a:t>
            </a:r>
          </a:p>
          <a:p>
            <a:pPr eaLnBrk="1" hangingPunct="1">
              <a:buSzPts val="1400"/>
              <a:buFont typeface="Courier New" pitchFamily="49" charset="0"/>
              <a:buAutoNum type="arabicPlain"/>
            </a:pPr>
            <a:r>
              <a:rPr lang="en-US" sz="1400" smtClean="0">
                <a:latin typeface="Courier New" pitchFamily="49" charset="0"/>
                <a:cs typeface="Courier New" pitchFamily="49" charset="0"/>
              </a:rPr>
              <a:t>                                partList.get(key));</a:t>
            </a:r>
          </a:p>
          <a:p>
            <a:pPr eaLnBrk="1" hangingPunct="1">
              <a:buSzPts val="1400"/>
              <a:buFont typeface="Courier New" pitchFamily="49" charset="0"/>
              <a:buAutoNum type="arabicPlain"/>
            </a:pPr>
            <a:r>
              <a:rPr lang="en-US" sz="1400" smtClean="0">
                <a:latin typeface="Courier New" pitchFamily="49" charset="0"/>
                <a:cs typeface="Courier New" pitchFamily="49" charset="0"/>
              </a:rPr>
              <a:t>        }</a:t>
            </a:r>
          </a:p>
          <a:p>
            <a:pPr eaLnBrk="1" hangingPunct="1">
              <a:buSzPts val="1400"/>
              <a:buFont typeface="Courier New" pitchFamily="49" charset="0"/>
              <a:buAutoNum type="arabicPlain"/>
            </a:pPr>
            <a:r>
              <a:rPr lang="en-US" sz="1400" smtClean="0">
                <a:latin typeface="Courier New" pitchFamily="49" charset="0"/>
                <a:cs typeface="Courier New" pitchFamily="49" charset="0"/>
              </a:rPr>
              <a:t>    }</a:t>
            </a:r>
          </a:p>
          <a:p>
            <a:pPr eaLnBrk="1" hangingPunct="1">
              <a:buSzPts val="1400"/>
              <a:buFont typeface="Courier New" pitchFamily="49" charset="0"/>
              <a:buAutoNum type="arabicPlain"/>
            </a:pPr>
            <a:r>
              <a:rPr lang="en-US" sz="1400" smtClean="0">
                <a:latin typeface="Courier New" pitchFamily="49" charset="0"/>
                <a:cs typeface="Courier New" pitchFamily="49" charset="0"/>
              </a:rPr>
              <a:t> }</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61</a:t>
            </a:fld>
            <a:endParaRPr lang="en-US"/>
          </a:p>
        </p:txBody>
      </p:sp>
    </p:spTree>
    <p:extLst>
      <p:ext uri="{BB962C8B-B14F-4D97-AF65-F5344CB8AC3E}">
        <p14:creationId xmlns:p14="http://schemas.microsoft.com/office/powerpoint/2010/main" val="38017392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descr="Duke-New-Series13_1.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3581400"/>
            <a:ext cx="43434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itle 1"/>
          <p:cNvSpPr>
            <a:spLocks noGrp="1"/>
          </p:cNvSpPr>
          <p:nvPr>
            <p:ph type="title"/>
          </p:nvPr>
        </p:nvSpPr>
        <p:spPr/>
        <p:txBody>
          <a:bodyPr/>
          <a:lstStyle/>
          <a:p>
            <a:pPr eaLnBrk="1" hangingPunct="1"/>
            <a:r>
              <a:rPr lang="en-US" smtClean="0">
                <a:latin typeface="Courier New" pitchFamily="49" charset="0"/>
                <a:cs typeface="Courier New" pitchFamily="49" charset="0"/>
              </a:rPr>
              <a:t>Deque</a:t>
            </a:r>
            <a:r>
              <a:rPr lang="en-US" smtClean="0"/>
              <a:t> Interface</a:t>
            </a:r>
          </a:p>
        </p:txBody>
      </p:sp>
      <p:sp>
        <p:nvSpPr>
          <p:cNvPr id="2" name="Content Placeholder 2"/>
          <p:cNvSpPr>
            <a:spLocks noGrp="1"/>
          </p:cNvSpPr>
          <p:nvPr>
            <p:ph idx="1"/>
          </p:nvPr>
        </p:nvSpPr>
        <p:spPr>
          <a:xfrm>
            <a:off x="609600" y="1447800"/>
            <a:ext cx="7918450" cy="2727325"/>
          </a:xfrm>
        </p:spPr>
        <p:txBody>
          <a:bodyPr>
            <a:normAutofit fontScale="92500" lnSpcReduction="20000"/>
          </a:bodyPr>
          <a:lstStyle/>
          <a:p>
            <a:pPr lvl="1" indent="-574675" eaLnBrk="1" hangingPunct="1">
              <a:buFont typeface="Arial" charset="0"/>
              <a:buNone/>
              <a:defRPr/>
            </a:pPr>
            <a:r>
              <a:rPr lang="en-US" dirty="0" smtClean="0">
                <a:ea typeface="ＭＳ Ｐゴシック" charset="-128"/>
              </a:rPr>
              <a:t>A collection that can be used as a stack or a queue</a:t>
            </a:r>
          </a:p>
          <a:p>
            <a:pPr lvl="1" eaLnBrk="1" hangingPunct="1">
              <a:defRPr/>
            </a:pPr>
            <a:r>
              <a:rPr lang="en-US" dirty="0" smtClean="0">
                <a:ea typeface="ＭＳ Ｐゴシック" charset="-128"/>
              </a:rPr>
              <a:t>Means “double-ended queue” (and is pronounced “deck”)</a:t>
            </a:r>
          </a:p>
          <a:p>
            <a:pPr lvl="1" eaLnBrk="1" hangingPunct="1">
              <a:defRPr/>
            </a:pPr>
            <a:r>
              <a:rPr lang="en-US" dirty="0" smtClean="0">
                <a:ea typeface="ＭＳ Ｐゴシック" charset="-128"/>
              </a:rPr>
              <a:t>A queue provides FIFO (first in, first out) operations</a:t>
            </a:r>
          </a:p>
          <a:p>
            <a:pPr lvl="2" eaLnBrk="1" hangingPunct="1">
              <a:defRPr/>
            </a:pPr>
            <a:r>
              <a:rPr lang="en-US" dirty="0" smtClean="0">
                <a:latin typeface="Courier New" pitchFamily="49" charset="0"/>
                <a:ea typeface="ＭＳ Ｐゴシック" charset="-128"/>
                <a:cs typeface="Courier New" pitchFamily="49" charset="0"/>
              </a:rPr>
              <a:t>add(e)</a:t>
            </a:r>
            <a:r>
              <a:rPr lang="en-US" dirty="0" smtClean="0">
                <a:ea typeface="ＭＳ Ｐゴシック" charset="-128"/>
              </a:rPr>
              <a:t> and </a:t>
            </a:r>
            <a:r>
              <a:rPr lang="en-US" dirty="0" smtClean="0">
                <a:latin typeface="Courier New" pitchFamily="49" charset="0"/>
                <a:ea typeface="ＭＳ Ｐゴシック" charset="-128"/>
                <a:cs typeface="Courier New" pitchFamily="49" charset="0"/>
              </a:rPr>
              <a:t>remove() </a:t>
            </a:r>
            <a:r>
              <a:rPr lang="en-US" dirty="0" smtClean="0">
                <a:ea typeface="ＭＳ Ｐゴシック" charset="-128"/>
              </a:rPr>
              <a:t>methods</a:t>
            </a:r>
          </a:p>
          <a:p>
            <a:pPr lvl="1" eaLnBrk="1" hangingPunct="1">
              <a:defRPr/>
            </a:pPr>
            <a:r>
              <a:rPr lang="en-US" dirty="0" smtClean="0">
                <a:ea typeface="ＭＳ Ｐゴシック" charset="-128"/>
              </a:rPr>
              <a:t>A stack provides LIFO (last in, first out) operations</a:t>
            </a:r>
          </a:p>
          <a:p>
            <a:pPr lvl="2" eaLnBrk="1" hangingPunct="1">
              <a:defRPr/>
            </a:pPr>
            <a:r>
              <a:rPr lang="en-US" dirty="0" smtClean="0">
                <a:latin typeface="Courier New" pitchFamily="49" charset="0"/>
                <a:ea typeface="ＭＳ Ｐゴシック" charset="-128"/>
                <a:cs typeface="Courier New" pitchFamily="49" charset="0"/>
              </a:rPr>
              <a:t>push(e)</a:t>
            </a:r>
            <a:r>
              <a:rPr lang="en-US" dirty="0" smtClean="0">
                <a:ea typeface="ＭＳ Ｐゴシック" charset="-128"/>
              </a:rPr>
              <a:t> and </a:t>
            </a:r>
            <a:r>
              <a:rPr lang="en-US" dirty="0" smtClean="0">
                <a:latin typeface="Courier New" pitchFamily="49" charset="0"/>
                <a:ea typeface="ＭＳ Ｐゴシック" charset="-128"/>
                <a:cs typeface="Courier New" pitchFamily="49" charset="0"/>
              </a:rPr>
              <a:t>pop() </a:t>
            </a:r>
            <a:r>
              <a:rPr lang="en-US" dirty="0" smtClean="0">
                <a:ea typeface="ＭＳ Ｐゴシック" charset="-128"/>
              </a:rPr>
              <a:t>methods</a:t>
            </a:r>
          </a:p>
          <a:p>
            <a:pPr eaLnBrk="1" hangingPunct="1">
              <a:defRPr/>
            </a:pPr>
            <a:endParaRPr lang="en-US" dirty="0" smtClean="0">
              <a:latin typeface="Arial" charset="0"/>
              <a:ea typeface="ＭＳ Ｐゴシック" charset="-128"/>
            </a:endParaRPr>
          </a:p>
        </p:txBody>
      </p:sp>
      <p:sp>
        <p:nvSpPr>
          <p:cNvPr id="3" name="Footer Placeholder 2"/>
          <p:cNvSpPr>
            <a:spLocks noGrp="1"/>
          </p:cNvSpPr>
          <p:nvPr>
            <p:ph type="ftr" sz="quarter" idx="11"/>
          </p:nvPr>
        </p:nvSpPr>
        <p:spPr/>
        <p:txBody>
          <a:bodyPr/>
          <a:lstStyle/>
          <a:p>
            <a:r>
              <a:rPr kumimoji="0" lang="en-US" smtClean="0"/>
              <a:t>BIT2203</a:t>
            </a:r>
            <a:endParaRPr kumimoji="0" lang="en-US"/>
          </a:p>
        </p:txBody>
      </p:sp>
      <p:sp>
        <p:nvSpPr>
          <p:cNvPr id="4" name="Slide Number Placeholder 3"/>
          <p:cNvSpPr>
            <a:spLocks noGrp="1"/>
          </p:cNvSpPr>
          <p:nvPr>
            <p:ph type="sldNum" sz="quarter" idx="12"/>
          </p:nvPr>
        </p:nvSpPr>
        <p:spPr/>
        <p:txBody>
          <a:bodyPr>
            <a:normAutofit/>
          </a:bodyPr>
          <a:lstStyle/>
          <a:p>
            <a:fld id="{9E533396-A648-4148-A8C6-1C0633F596E7}" type="slidenum">
              <a:rPr lang="en-US" smtClean="0"/>
              <a:pPr/>
              <a:t>62</a:t>
            </a:fld>
            <a:endParaRPr lang="en-US"/>
          </a:p>
        </p:txBody>
      </p:sp>
    </p:spTree>
    <p:extLst>
      <p:ext uri="{BB962C8B-B14F-4D97-AF65-F5344CB8AC3E}">
        <p14:creationId xmlns:p14="http://schemas.microsoft.com/office/powerpoint/2010/main" val="32253856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598488" y="1524000"/>
            <a:ext cx="7931150" cy="4419600"/>
          </a:xfrm>
          <a:prstGeom prst="rect">
            <a:avLst/>
          </a:prstGeom>
          <a:solidFill>
            <a:srgbClr val="DDDDDD"/>
          </a:solidFill>
          <a:ln w="28575">
            <a:solidFill>
              <a:schemeClr val="tx1"/>
            </a:solidFill>
            <a:round/>
            <a:headEnd type="none" w="sm" len="sm"/>
            <a:tailEnd type="none" w="sm" len="sm"/>
          </a:ln>
        </p:spPr>
        <p:txBody>
          <a:bodyPr/>
          <a:lstStyle/>
          <a:p>
            <a:pPr defTabSz="228600"/>
            <a:endParaRPr lang="en-US" sz="3600"/>
          </a:p>
        </p:txBody>
      </p:sp>
      <p:sp>
        <p:nvSpPr>
          <p:cNvPr id="27651" name="Title 1"/>
          <p:cNvSpPr>
            <a:spLocks noGrp="1"/>
          </p:cNvSpPr>
          <p:nvPr>
            <p:ph type="title"/>
          </p:nvPr>
        </p:nvSpPr>
        <p:spPr/>
        <p:txBody>
          <a:bodyPr/>
          <a:lstStyle/>
          <a:p>
            <a:pPr eaLnBrk="1" hangingPunct="1"/>
            <a:r>
              <a:rPr lang="en-US" smtClean="0"/>
              <a:t>Stack with Deque: Example</a:t>
            </a:r>
          </a:p>
        </p:txBody>
      </p:sp>
      <p:sp>
        <p:nvSpPr>
          <p:cNvPr id="27652" name="Content Placeholder 2"/>
          <p:cNvSpPr>
            <a:spLocks noGrp="1"/>
          </p:cNvSpPr>
          <p:nvPr>
            <p:ph idx="1"/>
          </p:nvPr>
        </p:nvSpPr>
        <p:spPr>
          <a:xfrm>
            <a:off x="692150" y="1601788"/>
            <a:ext cx="7918450" cy="4646612"/>
          </a:xfrm>
        </p:spPr>
        <p:txBody>
          <a:bodyPr>
            <a:noAutofit/>
          </a:bodyPr>
          <a:lstStyle/>
          <a:p>
            <a:pPr eaLnBrk="1" hangingPunct="1">
              <a:buSzPts val="1600"/>
              <a:buFont typeface="Courier New" pitchFamily="49" charset="0"/>
              <a:buAutoNum type="arabicPlain"/>
            </a:pPr>
            <a:r>
              <a:rPr lang="en-US" sz="1600" dirty="0" smtClean="0">
                <a:latin typeface="Courier New" pitchFamily="49" charset="0"/>
                <a:cs typeface="Courier New" pitchFamily="49" charset="0"/>
              </a:rPr>
              <a:t> public class </a:t>
            </a:r>
            <a:r>
              <a:rPr lang="en-US" sz="1600" dirty="0" err="1" smtClean="0">
                <a:latin typeface="Courier New" pitchFamily="49" charset="0"/>
                <a:cs typeface="Courier New" pitchFamily="49" charset="0"/>
              </a:rPr>
              <a:t>TestStack</a:t>
            </a:r>
            <a:r>
              <a:rPr lang="en-US" sz="1600" dirty="0" smtClean="0">
                <a:latin typeface="Courier New" pitchFamily="49" charset="0"/>
                <a:cs typeface="Courier New" pitchFamily="49" charset="0"/>
              </a:rPr>
              <a:t> {</a:t>
            </a:r>
          </a:p>
          <a:p>
            <a:pPr eaLnBrk="1" hangingPunct="1">
              <a:buSzPts val="1600"/>
              <a:buFont typeface="Courier New" pitchFamily="49" charset="0"/>
              <a:buAutoNum type="arabicPlain"/>
            </a:pPr>
            <a:r>
              <a:rPr lang="en-US" sz="1600" dirty="0" smtClean="0">
                <a:latin typeface="Courier New" pitchFamily="49" charset="0"/>
                <a:cs typeface="Courier New" pitchFamily="49" charset="0"/>
              </a:rPr>
              <a:t>    public static void main(String[] </a:t>
            </a:r>
            <a:r>
              <a:rPr lang="en-US" sz="1600" dirty="0" err="1" smtClean="0">
                <a:latin typeface="Courier New" pitchFamily="49" charset="0"/>
                <a:cs typeface="Courier New" pitchFamily="49" charset="0"/>
              </a:rPr>
              <a:t>args</a:t>
            </a:r>
            <a:r>
              <a:rPr lang="en-US" sz="1600" dirty="0" smtClean="0">
                <a:latin typeface="Courier New" pitchFamily="49" charset="0"/>
                <a:cs typeface="Courier New" pitchFamily="49" charset="0"/>
              </a:rPr>
              <a:t>){</a:t>
            </a:r>
          </a:p>
          <a:p>
            <a:pPr eaLnBrk="1" hangingPunct="1">
              <a:buSzPts val="1600"/>
              <a:buFont typeface="Courier New" pitchFamily="49" charset="0"/>
              <a:buAutoNum type="arabicPlain"/>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Deque</a:t>
            </a:r>
            <a:r>
              <a:rPr lang="en-US" sz="1600" dirty="0" smtClean="0">
                <a:latin typeface="Courier New" pitchFamily="49" charset="0"/>
                <a:cs typeface="Courier New" pitchFamily="49" charset="0"/>
              </a:rPr>
              <a:t>&lt;String&gt; stack = new </a:t>
            </a:r>
            <a:r>
              <a:rPr lang="en-US" sz="1600" dirty="0" err="1" smtClean="0">
                <a:latin typeface="Courier New" pitchFamily="49" charset="0"/>
                <a:cs typeface="Courier New" pitchFamily="49" charset="0"/>
              </a:rPr>
              <a:t>ArrayDeque</a:t>
            </a:r>
            <a:r>
              <a:rPr lang="en-US" sz="1600" dirty="0" smtClean="0">
                <a:latin typeface="Courier New" pitchFamily="49" charset="0"/>
                <a:cs typeface="Courier New" pitchFamily="49" charset="0"/>
              </a:rPr>
              <a:t>&lt;&gt;();</a:t>
            </a:r>
          </a:p>
          <a:p>
            <a:pPr eaLnBrk="1" hangingPunct="1">
              <a:buSzPts val="1600"/>
              <a:buFont typeface="Courier New" pitchFamily="49" charset="0"/>
              <a:buAutoNum type="arabicPlain"/>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stack.push</a:t>
            </a:r>
            <a:r>
              <a:rPr lang="en-US" sz="1600" dirty="0" smtClean="0">
                <a:latin typeface="Courier New" pitchFamily="49" charset="0"/>
                <a:cs typeface="Courier New" pitchFamily="49" charset="0"/>
              </a:rPr>
              <a:t>("one");</a:t>
            </a:r>
          </a:p>
          <a:p>
            <a:pPr eaLnBrk="1" hangingPunct="1">
              <a:buSzPts val="1600"/>
              <a:buFont typeface="Courier New" pitchFamily="49" charset="0"/>
              <a:buAutoNum type="arabicPlain"/>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stack.push</a:t>
            </a:r>
            <a:r>
              <a:rPr lang="en-US" sz="1600" dirty="0" smtClean="0">
                <a:latin typeface="Courier New" pitchFamily="49" charset="0"/>
                <a:cs typeface="Courier New" pitchFamily="49" charset="0"/>
              </a:rPr>
              <a:t>("two");</a:t>
            </a:r>
          </a:p>
          <a:p>
            <a:pPr eaLnBrk="1" hangingPunct="1">
              <a:buSzPts val="1600"/>
              <a:buFont typeface="Courier New" pitchFamily="49" charset="0"/>
              <a:buAutoNum type="arabicPlain"/>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stack.push</a:t>
            </a:r>
            <a:r>
              <a:rPr lang="en-US" sz="1600" dirty="0" smtClean="0">
                <a:latin typeface="Courier New" pitchFamily="49" charset="0"/>
                <a:cs typeface="Courier New" pitchFamily="49" charset="0"/>
              </a:rPr>
              <a:t>("three");</a:t>
            </a:r>
          </a:p>
          <a:p>
            <a:pPr eaLnBrk="1" hangingPunct="1">
              <a:buSzPts val="1600"/>
              <a:buFont typeface="Courier New" pitchFamily="49" charset="0"/>
              <a:buAutoNum type="arabicPlain"/>
            </a:pPr>
            <a:r>
              <a:rPr lang="en-US" sz="1600" dirty="0" smtClean="0">
                <a:latin typeface="Courier New" pitchFamily="49" charset="0"/>
                <a:cs typeface="Courier New" pitchFamily="49" charset="0"/>
              </a:rPr>
              <a:t>        </a:t>
            </a:r>
          </a:p>
          <a:p>
            <a:pPr eaLnBrk="1" hangingPunct="1">
              <a:buSzPts val="1600"/>
              <a:buFont typeface="Courier New" pitchFamily="49" charset="0"/>
              <a:buAutoNum type="arabicPlain"/>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size = </a:t>
            </a:r>
            <a:r>
              <a:rPr lang="en-US" sz="1600" dirty="0" err="1" smtClean="0">
                <a:latin typeface="Courier New" pitchFamily="49" charset="0"/>
                <a:cs typeface="Courier New" pitchFamily="49" charset="0"/>
              </a:rPr>
              <a:t>stack.size</a:t>
            </a:r>
            <a:r>
              <a:rPr lang="en-US" sz="1600" dirty="0" smtClean="0">
                <a:latin typeface="Courier New" pitchFamily="49" charset="0"/>
                <a:cs typeface="Courier New" pitchFamily="49" charset="0"/>
              </a:rPr>
              <a:t>() - 1;</a:t>
            </a:r>
          </a:p>
          <a:p>
            <a:pPr eaLnBrk="1" hangingPunct="1">
              <a:buSzPts val="1600"/>
              <a:buFont typeface="Courier New" pitchFamily="49" charset="0"/>
              <a:buAutoNum type="arabicPlain"/>
            </a:pPr>
            <a:r>
              <a:rPr lang="en-US" sz="1600" dirty="0" smtClean="0">
                <a:latin typeface="Courier New" pitchFamily="49" charset="0"/>
                <a:cs typeface="Courier New" pitchFamily="49" charset="0"/>
              </a:rPr>
              <a:t>        while (size &gt;= 0 ) {</a:t>
            </a:r>
          </a:p>
          <a:p>
            <a:pPr eaLnBrk="1" hangingPunct="1">
              <a:buSzPts val="1600"/>
              <a:buFont typeface="Courier New" pitchFamily="49" charset="0"/>
              <a:buAutoNum type="arabicPlain"/>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stack.pop</a:t>
            </a:r>
            <a:r>
              <a:rPr lang="en-US" sz="1600" dirty="0" smtClean="0">
                <a:latin typeface="Courier New" pitchFamily="49" charset="0"/>
                <a:cs typeface="Courier New" pitchFamily="49" charset="0"/>
              </a:rPr>
              <a:t>());</a:t>
            </a:r>
          </a:p>
          <a:p>
            <a:pPr eaLnBrk="1" hangingPunct="1">
              <a:buSzPts val="1600"/>
              <a:buFont typeface="Courier New" pitchFamily="49" charset="0"/>
              <a:buAutoNum type="arabicPlain"/>
            </a:pPr>
            <a:r>
              <a:rPr lang="en-US" sz="1600" dirty="0" smtClean="0">
                <a:latin typeface="Courier New" pitchFamily="49" charset="0"/>
                <a:cs typeface="Courier New" pitchFamily="49" charset="0"/>
              </a:rPr>
              <a:t>            size--;</a:t>
            </a:r>
          </a:p>
          <a:p>
            <a:pPr eaLnBrk="1" hangingPunct="1">
              <a:buSzPts val="1600"/>
              <a:buFont typeface="Courier New" pitchFamily="49" charset="0"/>
              <a:buAutoNum type="arabicPlain"/>
            </a:pPr>
            <a:r>
              <a:rPr lang="en-US" sz="1600" dirty="0" smtClean="0">
                <a:latin typeface="Courier New" pitchFamily="49" charset="0"/>
                <a:cs typeface="Courier New" pitchFamily="49" charset="0"/>
              </a:rPr>
              <a:t>        }        </a:t>
            </a:r>
          </a:p>
          <a:p>
            <a:pPr eaLnBrk="1" hangingPunct="1">
              <a:buSzPts val="1600"/>
              <a:buFont typeface="Courier New" pitchFamily="49" charset="0"/>
              <a:buAutoNum type="arabicPlain"/>
            </a:pPr>
            <a:r>
              <a:rPr lang="en-US" sz="1600" dirty="0" smtClean="0">
                <a:latin typeface="Courier New" pitchFamily="49" charset="0"/>
                <a:cs typeface="Courier New" pitchFamily="49" charset="0"/>
              </a:rPr>
              <a:t>    }</a:t>
            </a:r>
          </a:p>
          <a:p>
            <a:pPr eaLnBrk="1" hangingPunct="1">
              <a:buSzPts val="1600"/>
              <a:buFont typeface="Courier New" pitchFamily="49" charset="0"/>
              <a:buAutoNum type="arabicPlain"/>
            </a:pPr>
            <a:r>
              <a:rPr lang="en-US" sz="1600" dirty="0" smtClean="0">
                <a:latin typeface="Courier New" pitchFamily="49" charset="0"/>
                <a:cs typeface="Courier New" pitchFamily="49" charset="0"/>
              </a:rPr>
              <a:t> }</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63</a:t>
            </a:fld>
            <a:endParaRPr lang="en-US"/>
          </a:p>
        </p:txBody>
      </p:sp>
    </p:spTree>
    <p:extLst>
      <p:ext uri="{BB962C8B-B14F-4D97-AF65-F5344CB8AC3E}">
        <p14:creationId xmlns:p14="http://schemas.microsoft.com/office/powerpoint/2010/main" val="388000767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Ordering Collections</a:t>
            </a:r>
          </a:p>
        </p:txBody>
      </p:sp>
      <p:sp>
        <p:nvSpPr>
          <p:cNvPr id="28675" name="Content Placeholder 2"/>
          <p:cNvSpPr>
            <a:spLocks noGrp="1"/>
          </p:cNvSpPr>
          <p:nvPr>
            <p:ph idx="1"/>
          </p:nvPr>
        </p:nvSpPr>
        <p:spPr>
          <a:xfrm>
            <a:off x="609600" y="1447800"/>
            <a:ext cx="7918450" cy="4137025"/>
          </a:xfrm>
        </p:spPr>
        <p:txBody>
          <a:bodyPr>
            <a:normAutofit fontScale="92500" lnSpcReduction="10000"/>
          </a:bodyPr>
          <a:lstStyle/>
          <a:p>
            <a:pPr lvl="1" eaLnBrk="1" hangingPunct="1"/>
            <a:r>
              <a:rPr lang="en-US" smtClean="0"/>
              <a:t>The </a:t>
            </a:r>
            <a:r>
              <a:rPr lang="en-US" smtClean="0">
                <a:latin typeface="Courier New" pitchFamily="49" charset="0"/>
              </a:rPr>
              <a:t>Comparable</a:t>
            </a:r>
            <a:r>
              <a:rPr lang="en-US" smtClean="0"/>
              <a:t> and </a:t>
            </a:r>
            <a:r>
              <a:rPr lang="en-US" smtClean="0">
                <a:latin typeface="Courier New" pitchFamily="49" charset="0"/>
              </a:rPr>
              <a:t>Comparator</a:t>
            </a:r>
            <a:r>
              <a:rPr lang="en-US" smtClean="0"/>
              <a:t> interfaces are used to sort collections.</a:t>
            </a:r>
          </a:p>
          <a:p>
            <a:pPr lvl="2" eaLnBrk="1" hangingPunct="1"/>
            <a:r>
              <a:rPr lang="en-US" smtClean="0"/>
              <a:t>Both are implemented using generics.</a:t>
            </a:r>
          </a:p>
          <a:p>
            <a:pPr lvl="1" eaLnBrk="1" hangingPunct="1"/>
            <a:r>
              <a:rPr lang="en-US" smtClean="0"/>
              <a:t>Using the </a:t>
            </a:r>
            <a:r>
              <a:rPr lang="en-US" smtClean="0">
                <a:latin typeface="Courier New" pitchFamily="49" charset="0"/>
              </a:rPr>
              <a:t>Comparable</a:t>
            </a:r>
            <a:r>
              <a:rPr lang="en-US" smtClean="0"/>
              <a:t> interface:</a:t>
            </a:r>
          </a:p>
          <a:p>
            <a:pPr lvl="2" eaLnBrk="1" hangingPunct="1"/>
            <a:r>
              <a:rPr lang="en-US" smtClean="0"/>
              <a:t>Overrides the </a:t>
            </a:r>
            <a:r>
              <a:rPr lang="en-US" smtClean="0">
                <a:latin typeface="Courier New" pitchFamily="49" charset="0"/>
              </a:rPr>
              <a:t>compareTo</a:t>
            </a:r>
            <a:r>
              <a:rPr lang="en-US" smtClean="0"/>
              <a:t> method</a:t>
            </a:r>
          </a:p>
          <a:p>
            <a:pPr lvl="2" eaLnBrk="1" hangingPunct="1"/>
            <a:r>
              <a:rPr lang="en-US" smtClean="0"/>
              <a:t>Provides only one sort option</a:t>
            </a:r>
          </a:p>
          <a:p>
            <a:pPr lvl="1" eaLnBrk="1" hangingPunct="1"/>
            <a:r>
              <a:rPr lang="en-US" smtClean="0"/>
              <a:t>Using the </a:t>
            </a:r>
            <a:r>
              <a:rPr lang="en-US" smtClean="0">
                <a:latin typeface="Courier New" pitchFamily="49" charset="0"/>
              </a:rPr>
              <a:t>Comparator</a:t>
            </a:r>
            <a:r>
              <a:rPr lang="en-US" smtClean="0"/>
              <a:t> interface:</a:t>
            </a:r>
          </a:p>
          <a:p>
            <a:pPr lvl="2" eaLnBrk="1" hangingPunct="1"/>
            <a:r>
              <a:rPr lang="en-US" smtClean="0"/>
              <a:t>Is implemented by using the </a:t>
            </a:r>
            <a:r>
              <a:rPr lang="en-US" smtClean="0">
                <a:latin typeface="Courier New" pitchFamily="49" charset="0"/>
              </a:rPr>
              <a:t>compare</a:t>
            </a:r>
            <a:r>
              <a:rPr lang="en-US" smtClean="0"/>
              <a:t> method</a:t>
            </a:r>
          </a:p>
          <a:p>
            <a:pPr lvl="2" eaLnBrk="1" hangingPunct="1"/>
            <a:r>
              <a:rPr lang="en-US" smtClean="0"/>
              <a:t>Enables you to create multiple </a:t>
            </a:r>
            <a:r>
              <a:rPr lang="en-US" smtClean="0">
                <a:latin typeface="Courier New" pitchFamily="49" charset="0"/>
              </a:rPr>
              <a:t>Comparator</a:t>
            </a:r>
            <a:r>
              <a:rPr lang="en-US" smtClean="0"/>
              <a:t> classes</a:t>
            </a:r>
          </a:p>
          <a:p>
            <a:pPr lvl="2" eaLnBrk="1" hangingPunct="1"/>
            <a:r>
              <a:rPr lang="en-US" smtClean="0"/>
              <a:t>Enables you to create and use numerous sorting options</a:t>
            </a:r>
          </a:p>
          <a:p>
            <a:pPr eaLnBrk="1" hangingPunct="1"/>
            <a:endParaRPr lang="en-US" smtClean="0">
              <a:latin typeface="Arial" charset="0"/>
            </a:endParaRP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64</a:t>
            </a:fld>
            <a:endParaRPr lang="en-US"/>
          </a:p>
        </p:txBody>
      </p:sp>
    </p:spTree>
    <p:extLst>
      <p:ext uri="{BB962C8B-B14F-4D97-AF65-F5344CB8AC3E}">
        <p14:creationId xmlns:p14="http://schemas.microsoft.com/office/powerpoint/2010/main" val="6065098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latin typeface="Courier New" pitchFamily="49" charset="0"/>
                <a:cs typeface="Courier New" pitchFamily="49" charset="0"/>
              </a:rPr>
              <a:t>Comparable</a:t>
            </a:r>
            <a:r>
              <a:rPr lang="en-US" smtClean="0"/>
              <a:t> Interface</a:t>
            </a:r>
          </a:p>
        </p:txBody>
      </p:sp>
      <p:sp>
        <p:nvSpPr>
          <p:cNvPr id="29699" name="Content Placeholder 2"/>
          <p:cNvSpPr>
            <a:spLocks noGrp="1"/>
          </p:cNvSpPr>
          <p:nvPr>
            <p:ph idx="1"/>
          </p:nvPr>
        </p:nvSpPr>
        <p:spPr>
          <a:xfrm>
            <a:off x="609600" y="1447800"/>
            <a:ext cx="7918450" cy="1176338"/>
          </a:xfrm>
        </p:spPr>
        <p:txBody>
          <a:bodyPr>
            <a:normAutofit fontScale="85000" lnSpcReduction="20000"/>
          </a:bodyPr>
          <a:lstStyle/>
          <a:p>
            <a:pPr eaLnBrk="1" hangingPunct="1"/>
            <a:r>
              <a:rPr lang="en-US" smtClean="0">
                <a:latin typeface="Arial" charset="0"/>
              </a:rPr>
              <a:t>Using the </a:t>
            </a:r>
            <a:r>
              <a:rPr lang="en-US" smtClean="0">
                <a:latin typeface="Courier New" pitchFamily="49" charset="0"/>
              </a:rPr>
              <a:t>Comparable</a:t>
            </a:r>
            <a:r>
              <a:rPr lang="en-US" smtClean="0">
                <a:latin typeface="Arial" charset="0"/>
              </a:rPr>
              <a:t> interface:</a:t>
            </a:r>
          </a:p>
          <a:p>
            <a:pPr lvl="1" eaLnBrk="1" hangingPunct="1"/>
            <a:r>
              <a:rPr lang="en-US" smtClean="0"/>
              <a:t>Overrides the </a:t>
            </a:r>
            <a:r>
              <a:rPr lang="en-US" smtClean="0">
                <a:latin typeface="Courier New" pitchFamily="49" charset="0"/>
              </a:rPr>
              <a:t>compareTo</a:t>
            </a:r>
            <a:r>
              <a:rPr lang="en-US" smtClean="0"/>
              <a:t> method</a:t>
            </a:r>
          </a:p>
          <a:p>
            <a:pPr lvl="1" eaLnBrk="1" hangingPunct="1"/>
            <a:r>
              <a:rPr lang="en-US" smtClean="0"/>
              <a:t>Provides only one sort option</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65</a:t>
            </a:fld>
            <a:endParaRPr lang="en-US"/>
          </a:p>
        </p:txBody>
      </p:sp>
      <p:pic>
        <p:nvPicPr>
          <p:cNvPr id="2970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2590800"/>
            <a:ext cx="6172200"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1873419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598488" y="1371600"/>
            <a:ext cx="8088312" cy="4343400"/>
          </a:xfrm>
          <a:prstGeom prst="rect">
            <a:avLst/>
          </a:prstGeom>
          <a:solidFill>
            <a:srgbClr val="DDDDDD"/>
          </a:solidFill>
          <a:ln w="28575">
            <a:solidFill>
              <a:schemeClr val="tx1"/>
            </a:solidFill>
            <a:round/>
            <a:headEnd type="none" w="sm" len="sm"/>
            <a:tailEnd type="none" w="sm" len="sm"/>
          </a:ln>
        </p:spPr>
        <p:txBody>
          <a:bodyPr/>
          <a:lstStyle/>
          <a:p>
            <a:pPr defTabSz="228600"/>
            <a:endParaRPr lang="en-US"/>
          </a:p>
        </p:txBody>
      </p:sp>
      <p:sp>
        <p:nvSpPr>
          <p:cNvPr id="30723" name="Title 1"/>
          <p:cNvSpPr>
            <a:spLocks noGrp="1"/>
          </p:cNvSpPr>
          <p:nvPr>
            <p:ph type="title"/>
          </p:nvPr>
        </p:nvSpPr>
        <p:spPr/>
        <p:txBody>
          <a:bodyPr/>
          <a:lstStyle/>
          <a:p>
            <a:pPr eaLnBrk="1" hangingPunct="1"/>
            <a:r>
              <a:rPr lang="en-US" smtClean="0">
                <a:latin typeface="Courier New" pitchFamily="49" charset="0"/>
                <a:cs typeface="Courier New" pitchFamily="49" charset="0"/>
              </a:rPr>
              <a:t>Comparable</a:t>
            </a:r>
            <a:r>
              <a:rPr lang="en-US" smtClean="0"/>
              <a:t>: Example</a:t>
            </a:r>
          </a:p>
        </p:txBody>
      </p:sp>
      <p:sp>
        <p:nvSpPr>
          <p:cNvPr id="30724" name="Content Placeholder 2"/>
          <p:cNvSpPr>
            <a:spLocks noGrp="1"/>
          </p:cNvSpPr>
          <p:nvPr>
            <p:ph idx="1"/>
          </p:nvPr>
        </p:nvSpPr>
        <p:spPr/>
        <p:txBody>
          <a:bodyPr>
            <a:normAutofit lnSpcReduction="10000"/>
          </a:bodyPr>
          <a:lstStyle/>
          <a:p>
            <a:pPr eaLnBrk="1" hangingPunct="1">
              <a:buSzPts val="1400"/>
              <a:buFont typeface="Courier New" pitchFamily="49" charset="0"/>
              <a:buAutoNum type="arabicPlain"/>
            </a:pPr>
            <a:r>
              <a:rPr lang="en-US" sz="1400" dirty="0" smtClean="0">
                <a:latin typeface="Courier New" pitchFamily="49" charset="0"/>
                <a:cs typeface="Courier New" pitchFamily="49" charset="0"/>
              </a:rPr>
              <a:t> public class </a:t>
            </a:r>
            <a:r>
              <a:rPr lang="en-US" sz="1400" dirty="0" err="1" smtClean="0">
                <a:latin typeface="Courier New" pitchFamily="49" charset="0"/>
                <a:cs typeface="Courier New" pitchFamily="49" charset="0"/>
              </a:rPr>
              <a:t>ComparableStudent</a:t>
            </a:r>
            <a:r>
              <a:rPr lang="en-US" sz="1400" dirty="0" smtClean="0">
                <a:latin typeface="Courier New" pitchFamily="49" charset="0"/>
                <a:cs typeface="Courier New" pitchFamily="49" charset="0"/>
              </a:rPr>
              <a:t> implements Comparable&lt;</a:t>
            </a:r>
            <a:r>
              <a:rPr lang="en-US" sz="1400" dirty="0" err="1" smtClean="0">
                <a:latin typeface="Courier New" pitchFamily="49" charset="0"/>
                <a:cs typeface="Courier New" pitchFamily="49" charset="0"/>
              </a:rPr>
              <a:t>ComparableStudent</a:t>
            </a:r>
            <a:r>
              <a:rPr lang="en-US" sz="1400" dirty="0" smtClean="0">
                <a:latin typeface="Courier New" pitchFamily="49" charset="0"/>
                <a:cs typeface="Courier New" pitchFamily="49" charset="0"/>
              </a:rPr>
              <a:t>&gt;{  </a:t>
            </a:r>
          </a:p>
          <a:p>
            <a:pPr eaLnBrk="1" hangingPunct="1">
              <a:buSzPts val="1400"/>
              <a:buFont typeface="Courier New" pitchFamily="49" charset="0"/>
              <a:buAutoNum type="arabicPlain"/>
            </a:pPr>
            <a:r>
              <a:rPr lang="en-US" sz="1400" dirty="0" smtClean="0">
                <a:latin typeface="Courier New" pitchFamily="49" charset="0"/>
                <a:cs typeface="Courier New" pitchFamily="49" charset="0"/>
              </a:rPr>
              <a:t>    private String name; private long id = 0; private double </a:t>
            </a:r>
            <a:r>
              <a:rPr lang="en-US" sz="1400" dirty="0" err="1" smtClean="0">
                <a:latin typeface="Courier New" pitchFamily="49" charset="0"/>
                <a:cs typeface="Courier New" pitchFamily="49" charset="0"/>
              </a:rPr>
              <a:t>gpa</a:t>
            </a:r>
            <a:r>
              <a:rPr lang="en-US" sz="1400" dirty="0" smtClean="0">
                <a:latin typeface="Courier New" pitchFamily="49" charset="0"/>
                <a:cs typeface="Courier New" pitchFamily="49" charset="0"/>
              </a:rPr>
              <a:t> = 0.0;</a:t>
            </a:r>
          </a:p>
          <a:p>
            <a:pPr eaLnBrk="1" hangingPunct="1">
              <a:buSzPts val="1400"/>
              <a:buFont typeface="Courier New" pitchFamily="49" charset="0"/>
              <a:buAutoNum type="arabicPlain"/>
            </a:pPr>
            <a:r>
              <a:rPr lang="en-US" sz="1400" dirty="0" smtClean="0">
                <a:latin typeface="Courier New" pitchFamily="49" charset="0"/>
                <a:cs typeface="Courier New" pitchFamily="49" charset="0"/>
              </a:rPr>
              <a:t>    </a:t>
            </a:r>
          </a:p>
          <a:p>
            <a:pPr eaLnBrk="1" hangingPunct="1">
              <a:buSzPts val="1400"/>
              <a:buFont typeface="Courier New" pitchFamily="49" charset="0"/>
              <a:buAutoNum type="arabicPlain"/>
            </a:pPr>
            <a:r>
              <a:rPr lang="en-US" sz="1400" dirty="0" smtClean="0">
                <a:latin typeface="Courier New" pitchFamily="49" charset="0"/>
                <a:cs typeface="Courier New" pitchFamily="49" charset="0"/>
              </a:rPr>
              <a:t>    public </a:t>
            </a:r>
            <a:r>
              <a:rPr lang="en-US" sz="1400" dirty="0" err="1" smtClean="0">
                <a:latin typeface="Courier New" pitchFamily="49" charset="0"/>
                <a:cs typeface="Courier New" pitchFamily="49" charset="0"/>
              </a:rPr>
              <a:t>ComparableStudent</a:t>
            </a:r>
            <a:r>
              <a:rPr lang="en-US" sz="1400" dirty="0" smtClean="0">
                <a:latin typeface="Courier New" pitchFamily="49" charset="0"/>
                <a:cs typeface="Courier New" pitchFamily="49" charset="0"/>
              </a:rPr>
              <a:t>(String name, long id, double </a:t>
            </a:r>
            <a:r>
              <a:rPr lang="en-US" sz="1400" dirty="0" err="1" smtClean="0">
                <a:latin typeface="Courier New" pitchFamily="49" charset="0"/>
                <a:cs typeface="Courier New" pitchFamily="49" charset="0"/>
              </a:rPr>
              <a:t>gpa</a:t>
            </a:r>
            <a:r>
              <a:rPr lang="en-US" sz="1400" dirty="0" smtClean="0">
                <a:latin typeface="Courier New" pitchFamily="49" charset="0"/>
                <a:cs typeface="Courier New" pitchFamily="49" charset="0"/>
              </a:rPr>
              <a:t>){</a:t>
            </a:r>
          </a:p>
          <a:p>
            <a:pPr eaLnBrk="1" hangingPunct="1">
              <a:buSzPts val="1400"/>
              <a:buFont typeface="Courier New" pitchFamily="49" charset="0"/>
              <a:buAutoNum type="arabicPlain"/>
            </a:pPr>
            <a:r>
              <a:rPr lang="en-US" sz="1400" dirty="0" smtClean="0">
                <a:latin typeface="Courier New" pitchFamily="49" charset="0"/>
                <a:cs typeface="Courier New" pitchFamily="49" charset="0"/>
              </a:rPr>
              <a:t>       // Additional code here</a:t>
            </a:r>
          </a:p>
          <a:p>
            <a:pPr eaLnBrk="1" hangingPunct="1">
              <a:buSzPts val="1400"/>
              <a:buFont typeface="Courier New" pitchFamily="49" charset="0"/>
              <a:buAutoNum type="arabicPlain"/>
            </a:pPr>
            <a:r>
              <a:rPr lang="en-US" sz="1400" dirty="0" smtClean="0">
                <a:latin typeface="Courier New" pitchFamily="49" charset="0"/>
                <a:cs typeface="Courier New" pitchFamily="49" charset="0"/>
              </a:rPr>
              <a:t>    }</a:t>
            </a:r>
          </a:p>
          <a:p>
            <a:pPr eaLnBrk="1" hangingPunct="1">
              <a:buSzPts val="1400"/>
              <a:buFont typeface="Courier New" pitchFamily="49" charset="0"/>
              <a:buAutoNum type="arabicPlain"/>
            </a:pPr>
            <a:r>
              <a:rPr lang="en-US" sz="1400" dirty="0" smtClean="0">
                <a:latin typeface="Courier New" pitchFamily="49" charset="0"/>
                <a:cs typeface="Courier New" pitchFamily="49" charset="0"/>
              </a:rPr>
              <a:t>    public String </a:t>
            </a:r>
            <a:r>
              <a:rPr lang="en-US" sz="1400" dirty="0" err="1" smtClean="0">
                <a:latin typeface="Courier New" pitchFamily="49" charset="0"/>
                <a:cs typeface="Courier New" pitchFamily="49" charset="0"/>
              </a:rPr>
              <a:t>getName</a:t>
            </a:r>
            <a:r>
              <a:rPr lang="en-US" sz="1400" dirty="0" smtClean="0">
                <a:latin typeface="Courier New" pitchFamily="49" charset="0"/>
                <a:cs typeface="Courier New" pitchFamily="49" charset="0"/>
              </a:rPr>
              <a:t>(){ return this.name; }</a:t>
            </a:r>
          </a:p>
          <a:p>
            <a:pPr eaLnBrk="1" hangingPunct="1">
              <a:buSzPts val="1400"/>
              <a:buFont typeface="Courier New" pitchFamily="49" charset="0"/>
              <a:buAutoNum type="arabicPlain"/>
            </a:pPr>
            <a:r>
              <a:rPr lang="en-US" sz="1400" dirty="0" smtClean="0">
                <a:latin typeface="Courier New" pitchFamily="49" charset="0"/>
                <a:cs typeface="Courier New" pitchFamily="49" charset="0"/>
              </a:rPr>
              <a:t>       // Additional code here</a:t>
            </a:r>
          </a:p>
          <a:p>
            <a:pPr eaLnBrk="1" hangingPunct="1">
              <a:buSzPts val="1400"/>
              <a:buFont typeface="Courier New" pitchFamily="49" charset="0"/>
              <a:buAutoNum type="arabicPlain"/>
            </a:pPr>
            <a:r>
              <a:rPr lang="en-US" sz="1400" dirty="0" smtClean="0">
                <a:latin typeface="Courier New" pitchFamily="49" charset="0"/>
                <a:cs typeface="Courier New" pitchFamily="49" charset="0"/>
              </a:rPr>
              <a:t>    </a:t>
            </a:r>
          </a:p>
          <a:p>
            <a:pPr eaLnBrk="1" hangingPunct="1">
              <a:buSzPts val="1400"/>
              <a:buFont typeface="Courier New" pitchFamily="49" charset="0"/>
              <a:buAutoNum type="arabicPlain"/>
            </a:pPr>
            <a:r>
              <a:rPr lang="en-US" sz="1400" dirty="0" smtClean="0">
                <a:latin typeface="Courier New" pitchFamily="49" charset="0"/>
                <a:cs typeface="Courier New" pitchFamily="49" charset="0"/>
              </a:rPr>
              <a:t>    public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compareTo</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ComparableStudent</a:t>
            </a:r>
            <a:r>
              <a:rPr lang="en-US" sz="1400" dirty="0" smtClean="0">
                <a:latin typeface="Courier New" pitchFamily="49" charset="0"/>
                <a:cs typeface="Courier New" pitchFamily="49" charset="0"/>
              </a:rPr>
              <a:t> s){</a:t>
            </a:r>
          </a:p>
          <a:p>
            <a:pPr eaLnBrk="1" hangingPunct="1">
              <a:buSzPts val="1400"/>
              <a:buFont typeface="Courier New" pitchFamily="49" charset="0"/>
              <a:buAutoNum type="arabicPlain"/>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result = </a:t>
            </a:r>
            <a:r>
              <a:rPr lang="en-US" sz="1400" dirty="0" err="1" smtClean="0">
                <a:latin typeface="Courier New" pitchFamily="49" charset="0"/>
                <a:cs typeface="Courier New" pitchFamily="49" charset="0"/>
              </a:rPr>
              <a:t>this.name.compareTo</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s.getName</a:t>
            </a:r>
            <a:r>
              <a:rPr lang="en-US" sz="1400" dirty="0" smtClean="0">
                <a:latin typeface="Courier New" pitchFamily="49" charset="0"/>
                <a:cs typeface="Courier New" pitchFamily="49" charset="0"/>
              </a:rPr>
              <a:t>());</a:t>
            </a:r>
          </a:p>
          <a:p>
            <a:pPr eaLnBrk="1" hangingPunct="1">
              <a:buSzPts val="1400"/>
              <a:buFont typeface="Courier New" pitchFamily="49" charset="0"/>
              <a:buAutoNum type="arabicPlain"/>
            </a:pPr>
            <a:r>
              <a:rPr lang="en-US" sz="1400" dirty="0" smtClean="0">
                <a:latin typeface="Courier New" pitchFamily="49" charset="0"/>
                <a:cs typeface="Courier New" pitchFamily="49" charset="0"/>
              </a:rPr>
              <a:t>        if (result &gt; 0) { return 1; } </a:t>
            </a:r>
          </a:p>
          <a:p>
            <a:pPr eaLnBrk="1" hangingPunct="1">
              <a:buSzPts val="1400"/>
              <a:buFont typeface="Courier New" pitchFamily="49" charset="0"/>
              <a:buAutoNum type="arabicPlain"/>
            </a:pPr>
            <a:r>
              <a:rPr lang="en-US" sz="1400" dirty="0" smtClean="0">
                <a:latin typeface="Courier New" pitchFamily="49" charset="0"/>
                <a:cs typeface="Courier New" pitchFamily="49" charset="0"/>
              </a:rPr>
              <a:t>        else if (result &lt; 0){ return -1; } </a:t>
            </a:r>
          </a:p>
          <a:p>
            <a:pPr eaLnBrk="1" hangingPunct="1">
              <a:buSzPts val="1400"/>
              <a:buFont typeface="Courier New" pitchFamily="49" charset="0"/>
              <a:buAutoNum type="arabicPlain"/>
            </a:pPr>
            <a:r>
              <a:rPr lang="en-US" sz="1400" dirty="0" smtClean="0">
                <a:latin typeface="Courier New" pitchFamily="49" charset="0"/>
                <a:cs typeface="Courier New" pitchFamily="49" charset="0"/>
              </a:rPr>
              <a:t>        else { return 0; }</a:t>
            </a:r>
          </a:p>
          <a:p>
            <a:pPr eaLnBrk="1" hangingPunct="1">
              <a:buSzPts val="1400"/>
              <a:buFont typeface="Courier New" pitchFamily="49" charset="0"/>
              <a:buAutoNum type="arabicPlain"/>
            </a:pPr>
            <a:r>
              <a:rPr lang="en-US" sz="1400" dirty="0" smtClean="0">
                <a:latin typeface="Courier New" pitchFamily="49" charset="0"/>
                <a:cs typeface="Courier New" pitchFamily="49" charset="0"/>
              </a:rPr>
              <a:t>    }</a:t>
            </a:r>
          </a:p>
          <a:p>
            <a:pPr eaLnBrk="1" hangingPunct="1">
              <a:buSzPts val="1400"/>
              <a:buFont typeface="Courier New" pitchFamily="49" charset="0"/>
              <a:buAutoNum type="arabicPlain"/>
            </a:pPr>
            <a:r>
              <a:rPr lang="en-US" sz="1400" dirty="0" smtClean="0">
                <a:latin typeface="Courier New" pitchFamily="49" charset="0"/>
                <a:cs typeface="Courier New" pitchFamily="49" charset="0"/>
              </a:rPr>
              <a:t> }</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66</a:t>
            </a:fld>
            <a:endParaRPr lang="en-US"/>
          </a:p>
        </p:txBody>
      </p:sp>
    </p:spTree>
    <p:extLst>
      <p:ext uri="{BB962C8B-B14F-4D97-AF65-F5344CB8AC3E}">
        <p14:creationId xmlns:p14="http://schemas.microsoft.com/office/powerpoint/2010/main" val="1103001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604838" y="1447800"/>
            <a:ext cx="8310562" cy="3352800"/>
          </a:xfrm>
          <a:prstGeom prst="rect">
            <a:avLst/>
          </a:prstGeom>
          <a:solidFill>
            <a:srgbClr val="DDDDDD"/>
          </a:solidFill>
          <a:ln w="28575">
            <a:solidFill>
              <a:schemeClr val="tx1"/>
            </a:solidFill>
            <a:round/>
            <a:headEnd type="none" w="sm" len="sm"/>
            <a:tailEnd type="none" w="sm" len="sm"/>
          </a:ln>
        </p:spPr>
        <p:txBody>
          <a:bodyPr/>
          <a:lstStyle/>
          <a:p>
            <a:pPr marL="342900" indent="-342900" algn="l" defTabSz="228600">
              <a:buClr>
                <a:srgbClr val="000000"/>
              </a:buClr>
              <a:buSzPts val="1400"/>
              <a:defRPr/>
            </a:pPr>
            <a:r>
              <a:rPr lang="en-US" sz="1400" dirty="0">
                <a:latin typeface="Courier New" pitchFamily="49" charset="0"/>
                <a:cs typeface="Courier New" pitchFamily="49" charset="0"/>
              </a:rPr>
              <a:t>public class </a:t>
            </a:r>
            <a:r>
              <a:rPr lang="en-US" sz="1400" dirty="0" err="1">
                <a:latin typeface="Courier New" pitchFamily="49" charset="0"/>
                <a:cs typeface="Courier New" pitchFamily="49" charset="0"/>
              </a:rPr>
              <a:t>TestComparable</a:t>
            </a:r>
            <a:r>
              <a:rPr lang="en-US" sz="1400" dirty="0">
                <a:latin typeface="Courier New" pitchFamily="49" charset="0"/>
                <a:cs typeface="Courier New" pitchFamily="49" charset="0"/>
              </a:rPr>
              <a:t> {</a:t>
            </a:r>
          </a:p>
          <a:p>
            <a:pPr marL="342900" indent="-342900" algn="l" defTabSz="228600">
              <a:buClr>
                <a:srgbClr val="000000"/>
              </a:buClr>
              <a:buSzPts val="1400"/>
              <a:defRPr/>
            </a:pPr>
            <a:r>
              <a:rPr lang="en-US" sz="1400" dirty="0">
                <a:latin typeface="Courier New" pitchFamily="49" charset="0"/>
                <a:cs typeface="Courier New" pitchFamily="49" charset="0"/>
              </a:rPr>
              <a:t>  public static void main(String[] </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a:t>
            </a:r>
          </a:p>
          <a:p>
            <a:pPr marL="342900" indent="-342900" algn="l" defTabSz="228600">
              <a:buClr>
                <a:srgbClr val="000000"/>
              </a:buClr>
              <a:buSzPts val="1400"/>
              <a:defRPr/>
            </a:pPr>
            <a:r>
              <a:rPr lang="en-US" sz="1400" dirty="0">
                <a:latin typeface="Courier New" pitchFamily="49" charset="0"/>
                <a:cs typeface="Courier New" pitchFamily="49" charset="0"/>
              </a:rPr>
              <a:t>    Set&lt;</a:t>
            </a:r>
            <a:r>
              <a:rPr lang="en-US" sz="1400" dirty="0" err="1">
                <a:latin typeface="Courier New" pitchFamily="49" charset="0"/>
                <a:cs typeface="Courier New" pitchFamily="49" charset="0"/>
              </a:rPr>
              <a:t>ComparableStudent</a:t>
            </a:r>
            <a:r>
              <a:rPr lang="en-US" sz="1400" dirty="0">
                <a:latin typeface="Courier New" pitchFamily="49" charset="0"/>
                <a:cs typeface="Courier New" pitchFamily="49" charset="0"/>
              </a:rPr>
              <a:t>&gt; </a:t>
            </a:r>
            <a:r>
              <a:rPr lang="en-US" sz="1400" dirty="0" err="1">
                <a:latin typeface="Courier New" pitchFamily="49" charset="0"/>
                <a:cs typeface="Courier New" pitchFamily="49" charset="0"/>
              </a:rPr>
              <a:t>studentList</a:t>
            </a:r>
            <a:r>
              <a:rPr lang="en-US" sz="1400" dirty="0">
                <a:latin typeface="Courier New" pitchFamily="49" charset="0"/>
                <a:cs typeface="Courier New" pitchFamily="49" charset="0"/>
              </a:rPr>
              <a:t> = new </a:t>
            </a:r>
            <a:r>
              <a:rPr lang="en-US" sz="1400" dirty="0" err="1">
                <a:latin typeface="Courier New" pitchFamily="49" charset="0"/>
                <a:cs typeface="Courier New" pitchFamily="49" charset="0"/>
              </a:rPr>
              <a:t>TreeSet</a:t>
            </a:r>
            <a:r>
              <a:rPr lang="en-US" sz="1400" dirty="0">
                <a:latin typeface="Courier New" pitchFamily="49" charset="0"/>
                <a:cs typeface="Courier New" pitchFamily="49" charset="0"/>
              </a:rPr>
              <a:t>&lt;&gt;();</a:t>
            </a:r>
          </a:p>
          <a:p>
            <a:pPr marL="342900" indent="-342900" algn="l" defTabSz="228600">
              <a:buClr>
                <a:srgbClr val="000000"/>
              </a:buClr>
              <a:buSzPts val="1400"/>
              <a:defRPr/>
            </a:pPr>
            <a:r>
              <a:rPr lang="en-US" sz="1400" dirty="0">
                <a:latin typeface="Courier New" pitchFamily="49" charset="0"/>
                <a:cs typeface="Courier New" pitchFamily="49" charset="0"/>
              </a:rPr>
              <a:t>        </a:t>
            </a:r>
          </a:p>
          <a:p>
            <a:pPr marL="342900" indent="-342900" algn="l" defTabSz="228600">
              <a:buClr>
                <a:srgbClr val="000000"/>
              </a:buClr>
              <a:buSzPts val="1400"/>
              <a:defRPr/>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studentList.add</a:t>
            </a:r>
            <a:r>
              <a:rPr lang="en-US" sz="1400" dirty="0">
                <a:latin typeface="Courier New" pitchFamily="49" charset="0"/>
                <a:cs typeface="Courier New" pitchFamily="49" charset="0"/>
              </a:rPr>
              <a:t>(new </a:t>
            </a:r>
            <a:r>
              <a:rPr lang="en-US" sz="1400" dirty="0" err="1">
                <a:latin typeface="Courier New" pitchFamily="49" charset="0"/>
                <a:cs typeface="Courier New" pitchFamily="49" charset="0"/>
              </a:rPr>
              <a:t>ComparableStudent</a:t>
            </a:r>
            <a:r>
              <a:rPr lang="en-US" sz="1400" dirty="0">
                <a:latin typeface="Courier New" pitchFamily="49" charset="0"/>
                <a:cs typeface="Courier New" pitchFamily="49" charset="0"/>
              </a:rPr>
              <a:t>("Thomas Jefferson", 1111, 3.8));</a:t>
            </a:r>
          </a:p>
          <a:p>
            <a:pPr marL="342900" indent="-342900" algn="l" defTabSz="228600">
              <a:buClr>
                <a:srgbClr val="000000"/>
              </a:buClr>
              <a:buSzPts val="1400"/>
              <a:defRPr/>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studentList.add</a:t>
            </a:r>
            <a:r>
              <a:rPr lang="en-US" sz="1400" dirty="0">
                <a:latin typeface="Courier New" pitchFamily="49" charset="0"/>
                <a:cs typeface="Courier New" pitchFamily="49" charset="0"/>
              </a:rPr>
              <a:t>(new </a:t>
            </a:r>
            <a:r>
              <a:rPr lang="en-US" sz="1400" dirty="0" err="1">
                <a:latin typeface="Courier New" pitchFamily="49" charset="0"/>
                <a:cs typeface="Courier New" pitchFamily="49" charset="0"/>
              </a:rPr>
              <a:t>ComparableStudent</a:t>
            </a:r>
            <a:r>
              <a:rPr lang="en-US" sz="1400" dirty="0">
                <a:latin typeface="Courier New" pitchFamily="49" charset="0"/>
                <a:cs typeface="Courier New" pitchFamily="49" charset="0"/>
              </a:rPr>
              <a:t>("John Adams", 2222, 3.9));</a:t>
            </a:r>
          </a:p>
          <a:p>
            <a:pPr marL="342900" indent="-342900" algn="l" defTabSz="228600">
              <a:buClr>
                <a:srgbClr val="000000"/>
              </a:buClr>
              <a:buSzPts val="1400"/>
              <a:defRPr/>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studentList.add</a:t>
            </a:r>
            <a:r>
              <a:rPr lang="en-US" sz="1400" dirty="0">
                <a:latin typeface="Courier New" pitchFamily="49" charset="0"/>
                <a:cs typeface="Courier New" pitchFamily="49" charset="0"/>
              </a:rPr>
              <a:t>(new </a:t>
            </a:r>
            <a:r>
              <a:rPr lang="en-US" sz="1400" dirty="0" err="1">
                <a:latin typeface="Courier New" pitchFamily="49" charset="0"/>
                <a:cs typeface="Courier New" pitchFamily="49" charset="0"/>
              </a:rPr>
              <a:t>ComparableStudent</a:t>
            </a:r>
            <a:r>
              <a:rPr lang="en-US" sz="1400" dirty="0">
                <a:latin typeface="Courier New" pitchFamily="49" charset="0"/>
                <a:cs typeface="Courier New" pitchFamily="49" charset="0"/>
              </a:rPr>
              <a:t>("George Washington", 3333, 3.4));</a:t>
            </a:r>
          </a:p>
          <a:p>
            <a:pPr marL="342900" indent="-342900" algn="l" defTabSz="228600">
              <a:buClr>
                <a:srgbClr val="000000"/>
              </a:buClr>
              <a:buSzPts val="1400"/>
              <a:defRPr/>
            </a:pPr>
            <a:r>
              <a:rPr lang="en-US" sz="1400" dirty="0">
                <a:latin typeface="Courier New" pitchFamily="49" charset="0"/>
                <a:cs typeface="Courier New" pitchFamily="49" charset="0"/>
              </a:rPr>
              <a:t>                </a:t>
            </a:r>
          </a:p>
          <a:p>
            <a:pPr marL="342900" indent="-342900" algn="l" defTabSz="228600">
              <a:buClr>
                <a:srgbClr val="000000"/>
              </a:buClr>
              <a:buSzPts val="1400"/>
              <a:defRPr/>
            </a:pPr>
            <a:r>
              <a:rPr lang="en-US" sz="1400" dirty="0">
                <a:latin typeface="Courier New" pitchFamily="49" charset="0"/>
                <a:cs typeface="Courier New" pitchFamily="49" charset="0"/>
              </a:rPr>
              <a:t>    for(</a:t>
            </a:r>
            <a:r>
              <a:rPr lang="en-US" sz="1400" dirty="0" err="1">
                <a:latin typeface="Courier New" pitchFamily="49" charset="0"/>
                <a:cs typeface="Courier New" pitchFamily="49" charset="0"/>
              </a:rPr>
              <a:t>ComparableStudent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student:studentList</a:t>
            </a:r>
            <a:r>
              <a:rPr lang="en-US" sz="1400" dirty="0">
                <a:latin typeface="Courier New" pitchFamily="49" charset="0"/>
                <a:cs typeface="Courier New" pitchFamily="49" charset="0"/>
              </a:rPr>
              <a:t>){</a:t>
            </a:r>
          </a:p>
          <a:p>
            <a:pPr marL="342900" indent="-342900" algn="l" defTabSz="228600">
              <a:buClr>
                <a:srgbClr val="000000"/>
              </a:buClr>
              <a:buSzPts val="1400"/>
              <a:defRPr/>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System.out.println</a:t>
            </a:r>
            <a:r>
              <a:rPr lang="en-US" sz="1400" dirty="0">
                <a:latin typeface="Courier New" pitchFamily="49" charset="0"/>
                <a:cs typeface="Courier New" pitchFamily="49" charset="0"/>
              </a:rPr>
              <a:t>(student);</a:t>
            </a:r>
          </a:p>
          <a:p>
            <a:pPr marL="342900" indent="-342900" algn="l" defTabSz="228600">
              <a:buClr>
                <a:srgbClr val="000000"/>
              </a:buClr>
              <a:buSzPts val="1400"/>
              <a:defRPr/>
            </a:pPr>
            <a:r>
              <a:rPr lang="en-US" sz="1400" dirty="0">
                <a:latin typeface="Courier New" pitchFamily="49" charset="0"/>
                <a:cs typeface="Courier New" pitchFamily="49" charset="0"/>
              </a:rPr>
              <a:t>    }</a:t>
            </a:r>
          </a:p>
          <a:p>
            <a:pPr marL="342900" indent="-342900" algn="l" defTabSz="228600">
              <a:buClr>
                <a:srgbClr val="000000"/>
              </a:buClr>
              <a:buSzPts val="1400"/>
              <a:defRPr/>
            </a:pPr>
            <a:r>
              <a:rPr lang="en-US" sz="1400" dirty="0">
                <a:latin typeface="Courier New" pitchFamily="49" charset="0"/>
                <a:cs typeface="Courier New" pitchFamily="49" charset="0"/>
              </a:rPr>
              <a:t>  }</a:t>
            </a:r>
          </a:p>
          <a:p>
            <a:pPr marL="342900" indent="-342900" algn="l" defTabSz="228600">
              <a:buClr>
                <a:srgbClr val="000000"/>
              </a:buClr>
              <a:buSzPts val="1400"/>
              <a:defRPr/>
            </a:pPr>
            <a:r>
              <a:rPr lang="en-US" sz="1400" dirty="0">
                <a:latin typeface="Courier New" pitchFamily="49" charset="0"/>
                <a:cs typeface="Courier New" pitchFamily="49" charset="0"/>
              </a:rPr>
              <a:t>}</a:t>
            </a:r>
          </a:p>
          <a:p>
            <a:pPr algn="l" defTabSz="228600">
              <a:defRPr/>
            </a:pPr>
            <a:endParaRPr lang="en-US" dirty="0"/>
          </a:p>
        </p:txBody>
      </p:sp>
      <p:sp>
        <p:nvSpPr>
          <p:cNvPr id="31747" name="Title 1"/>
          <p:cNvSpPr>
            <a:spLocks noGrp="1"/>
          </p:cNvSpPr>
          <p:nvPr>
            <p:ph type="title"/>
          </p:nvPr>
        </p:nvSpPr>
        <p:spPr/>
        <p:txBody>
          <a:bodyPr/>
          <a:lstStyle/>
          <a:p>
            <a:pPr eaLnBrk="1" hangingPunct="1"/>
            <a:r>
              <a:rPr lang="en-US" smtClean="0">
                <a:latin typeface="Courier New" pitchFamily="49" charset="0"/>
                <a:cs typeface="Courier New" pitchFamily="49" charset="0"/>
              </a:rPr>
              <a:t>Comparable</a:t>
            </a:r>
            <a:r>
              <a:rPr lang="en-US" smtClean="0"/>
              <a:t> Test: Example</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67</a:t>
            </a:fld>
            <a:endParaRPr lang="en-US"/>
          </a:p>
        </p:txBody>
      </p:sp>
    </p:spTree>
    <p:extLst>
      <p:ext uri="{BB962C8B-B14F-4D97-AF65-F5344CB8AC3E}">
        <p14:creationId xmlns:p14="http://schemas.microsoft.com/office/powerpoint/2010/main" val="25569886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latin typeface="Courier New" pitchFamily="49" charset="0"/>
                <a:cs typeface="Courier New" pitchFamily="49" charset="0"/>
              </a:rPr>
              <a:t>Comparator</a:t>
            </a:r>
            <a:r>
              <a:rPr lang="en-US" smtClean="0"/>
              <a:t> Interface</a:t>
            </a:r>
          </a:p>
        </p:txBody>
      </p:sp>
      <p:sp>
        <p:nvSpPr>
          <p:cNvPr id="32771" name="Content Placeholder 2"/>
          <p:cNvSpPr>
            <a:spLocks noGrp="1"/>
          </p:cNvSpPr>
          <p:nvPr>
            <p:ph idx="1"/>
          </p:nvPr>
        </p:nvSpPr>
        <p:spPr>
          <a:xfrm>
            <a:off x="609600" y="1447800"/>
            <a:ext cx="7918450" cy="1989138"/>
          </a:xfrm>
        </p:spPr>
        <p:txBody>
          <a:bodyPr>
            <a:normAutofit fontScale="85000" lnSpcReduction="10000"/>
          </a:bodyPr>
          <a:lstStyle/>
          <a:p>
            <a:pPr eaLnBrk="1" hangingPunct="1"/>
            <a:r>
              <a:rPr lang="en-US" smtClean="0">
                <a:latin typeface="Arial" charset="0"/>
              </a:rPr>
              <a:t>Using the </a:t>
            </a:r>
            <a:r>
              <a:rPr lang="en-US" smtClean="0">
                <a:latin typeface="Courier New" pitchFamily="49" charset="0"/>
              </a:rPr>
              <a:t>Comparator</a:t>
            </a:r>
            <a:r>
              <a:rPr lang="en-US" smtClean="0">
                <a:latin typeface="Arial" charset="0"/>
              </a:rPr>
              <a:t> interface:</a:t>
            </a:r>
          </a:p>
          <a:p>
            <a:pPr lvl="1" eaLnBrk="1" hangingPunct="1"/>
            <a:r>
              <a:rPr lang="en-US" smtClean="0"/>
              <a:t>Is implemented by using the </a:t>
            </a:r>
            <a:r>
              <a:rPr lang="en-US" smtClean="0">
                <a:latin typeface="Courier New" pitchFamily="49" charset="0"/>
              </a:rPr>
              <a:t>compare</a:t>
            </a:r>
            <a:r>
              <a:rPr lang="en-US" smtClean="0"/>
              <a:t> method</a:t>
            </a:r>
          </a:p>
          <a:p>
            <a:pPr lvl="1" eaLnBrk="1" hangingPunct="1"/>
            <a:r>
              <a:rPr lang="en-US" smtClean="0"/>
              <a:t>Enables you to create multiple </a:t>
            </a:r>
            <a:r>
              <a:rPr lang="en-US" smtClean="0">
                <a:latin typeface="Courier New" pitchFamily="49" charset="0"/>
              </a:rPr>
              <a:t>Comparator</a:t>
            </a:r>
            <a:r>
              <a:rPr lang="en-US" smtClean="0"/>
              <a:t> classes</a:t>
            </a:r>
          </a:p>
          <a:p>
            <a:pPr lvl="1" eaLnBrk="1" hangingPunct="1"/>
            <a:r>
              <a:rPr lang="en-US" smtClean="0"/>
              <a:t>Enables you to create and use numerous sorting options</a:t>
            </a:r>
          </a:p>
          <a:p>
            <a:pPr eaLnBrk="1" hangingPunct="1"/>
            <a:endParaRPr lang="en-US" smtClean="0">
              <a:latin typeface="Arial" charset="0"/>
            </a:endParaRP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68</a:t>
            </a:fld>
            <a:endParaRPr lang="en-US"/>
          </a:p>
        </p:txBody>
      </p:sp>
      <p:pic>
        <p:nvPicPr>
          <p:cNvPr id="3277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2971800"/>
            <a:ext cx="8434388"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301524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609600" y="1447800"/>
            <a:ext cx="7924800" cy="2362200"/>
          </a:xfrm>
          <a:prstGeom prst="rect">
            <a:avLst/>
          </a:prstGeom>
          <a:solidFill>
            <a:srgbClr val="DDDDDD"/>
          </a:solidFill>
          <a:ln w="28575">
            <a:solidFill>
              <a:schemeClr val="tx1"/>
            </a:solidFill>
            <a:round/>
            <a:headEnd type="none" w="sm" len="sm"/>
            <a:tailEnd type="none" w="sm" len="sm"/>
          </a:ln>
        </p:spPr>
        <p:txBody>
          <a:bodyPr/>
          <a:lstStyle/>
          <a:p>
            <a:pPr defTabSz="228600"/>
            <a:endParaRPr lang="en-US"/>
          </a:p>
        </p:txBody>
      </p:sp>
      <p:sp>
        <p:nvSpPr>
          <p:cNvPr id="33795" name="Rectangle 5"/>
          <p:cNvSpPr>
            <a:spLocks noChangeArrowheads="1"/>
          </p:cNvSpPr>
          <p:nvPr/>
        </p:nvSpPr>
        <p:spPr bwMode="auto">
          <a:xfrm>
            <a:off x="609600" y="3962400"/>
            <a:ext cx="7924800" cy="2209800"/>
          </a:xfrm>
          <a:prstGeom prst="rect">
            <a:avLst/>
          </a:prstGeom>
          <a:solidFill>
            <a:srgbClr val="DDDDDD"/>
          </a:solidFill>
          <a:ln w="28575">
            <a:solidFill>
              <a:schemeClr val="tx1"/>
            </a:solidFill>
            <a:round/>
            <a:headEnd type="none" w="sm" len="sm"/>
            <a:tailEnd type="none" w="sm" len="sm"/>
          </a:ln>
        </p:spPr>
        <p:txBody>
          <a:bodyPr/>
          <a:lstStyle/>
          <a:p>
            <a:pPr defTabSz="228600"/>
            <a:endParaRPr lang="en-US"/>
          </a:p>
        </p:txBody>
      </p:sp>
      <p:sp>
        <p:nvSpPr>
          <p:cNvPr id="33796" name="Title 1"/>
          <p:cNvSpPr>
            <a:spLocks noGrp="1"/>
          </p:cNvSpPr>
          <p:nvPr>
            <p:ph type="title"/>
          </p:nvPr>
        </p:nvSpPr>
        <p:spPr/>
        <p:txBody>
          <a:bodyPr/>
          <a:lstStyle/>
          <a:p>
            <a:pPr eaLnBrk="1" hangingPunct="1"/>
            <a:r>
              <a:rPr lang="en-US" smtClean="0">
                <a:latin typeface="Courier New" pitchFamily="49" charset="0"/>
                <a:cs typeface="Courier New" pitchFamily="49" charset="0"/>
              </a:rPr>
              <a:t>Comparator</a:t>
            </a:r>
            <a:r>
              <a:rPr lang="en-US" smtClean="0"/>
              <a:t>: Example</a:t>
            </a:r>
          </a:p>
        </p:txBody>
      </p:sp>
      <p:sp>
        <p:nvSpPr>
          <p:cNvPr id="33797" name="Content Placeholder 2"/>
          <p:cNvSpPr>
            <a:spLocks noGrp="1"/>
          </p:cNvSpPr>
          <p:nvPr>
            <p:ph idx="1"/>
          </p:nvPr>
        </p:nvSpPr>
        <p:spPr/>
        <p:txBody>
          <a:bodyPr>
            <a:normAutofit lnSpcReduction="10000"/>
          </a:bodyPr>
          <a:lstStyle/>
          <a:p>
            <a:pPr eaLnBrk="1" hangingPunct="1"/>
            <a:r>
              <a:rPr lang="en-US" sz="1400" smtClean="0">
                <a:latin typeface="Courier New" pitchFamily="49" charset="0"/>
                <a:cs typeface="Courier New" pitchFamily="49" charset="0"/>
              </a:rPr>
              <a:t>public class StudentSortName implements Comparator&lt;Student&gt;{</a:t>
            </a:r>
          </a:p>
          <a:p>
            <a:pPr eaLnBrk="1" hangingPunct="1"/>
            <a:r>
              <a:rPr lang="en-US" sz="1400" smtClean="0">
                <a:latin typeface="Courier New" pitchFamily="49" charset="0"/>
                <a:cs typeface="Courier New" pitchFamily="49" charset="0"/>
              </a:rPr>
              <a:t>    public int compare(Student s1, Student s2){</a:t>
            </a:r>
          </a:p>
          <a:p>
            <a:pPr eaLnBrk="1" hangingPunct="1"/>
            <a:r>
              <a:rPr lang="en-US" sz="1400" smtClean="0">
                <a:latin typeface="Courier New" pitchFamily="49" charset="0"/>
                <a:cs typeface="Courier New" pitchFamily="49" charset="0"/>
              </a:rPr>
              <a:t>        int result = s1.getName().compareTo(s2.getName());</a:t>
            </a:r>
          </a:p>
          <a:p>
            <a:pPr eaLnBrk="1" hangingPunct="1"/>
            <a:r>
              <a:rPr lang="en-US" sz="1400" smtClean="0">
                <a:latin typeface="Courier New" pitchFamily="49" charset="0"/>
                <a:cs typeface="Courier New" pitchFamily="49" charset="0"/>
              </a:rPr>
              <a:t>        if (result != 0) { return result; }</a:t>
            </a:r>
          </a:p>
          <a:p>
            <a:pPr eaLnBrk="1" hangingPunct="1"/>
            <a:r>
              <a:rPr lang="en-US" sz="1400" smtClean="0">
                <a:latin typeface="Courier New" pitchFamily="49" charset="0"/>
                <a:cs typeface="Courier New" pitchFamily="49" charset="0"/>
              </a:rPr>
              <a:t>        else { </a:t>
            </a:r>
          </a:p>
          <a:p>
            <a:pPr eaLnBrk="1" hangingPunct="1"/>
            <a:r>
              <a:rPr lang="en-US" sz="1400" smtClean="0">
                <a:latin typeface="Courier New" pitchFamily="49" charset="0"/>
                <a:cs typeface="Courier New" pitchFamily="49" charset="0"/>
              </a:rPr>
              <a:t>            return 0;  // Or do more comparing</a:t>
            </a:r>
          </a:p>
          <a:p>
            <a:pPr eaLnBrk="1" hangingPunct="1"/>
            <a:r>
              <a:rPr lang="en-US" sz="1400" smtClean="0">
                <a:latin typeface="Courier New" pitchFamily="49" charset="0"/>
                <a:cs typeface="Courier New" pitchFamily="49" charset="0"/>
              </a:rPr>
              <a:t>        } </a:t>
            </a:r>
          </a:p>
          <a:p>
            <a:pPr eaLnBrk="1" hangingPunct="1"/>
            <a:r>
              <a:rPr lang="en-US" sz="1400" smtClean="0">
                <a:latin typeface="Courier New" pitchFamily="49" charset="0"/>
                <a:cs typeface="Courier New" pitchFamily="49" charset="0"/>
              </a:rPr>
              <a:t>    }</a:t>
            </a:r>
          </a:p>
          <a:p>
            <a:pPr eaLnBrk="1" hangingPunct="1"/>
            <a:r>
              <a:rPr lang="en-US" sz="1400" smtClean="0">
                <a:latin typeface="Courier New" pitchFamily="49" charset="0"/>
                <a:cs typeface="Courier New" pitchFamily="49" charset="0"/>
              </a:rPr>
              <a:t>}</a:t>
            </a:r>
          </a:p>
          <a:p>
            <a:pPr eaLnBrk="1" hangingPunct="1"/>
            <a:endParaRPr lang="en-US" sz="1400" smtClean="0">
              <a:latin typeface="Courier New" pitchFamily="49" charset="0"/>
              <a:cs typeface="Courier New" pitchFamily="49" charset="0"/>
            </a:endParaRPr>
          </a:p>
          <a:p>
            <a:pPr eaLnBrk="1" hangingPunct="1"/>
            <a:r>
              <a:rPr lang="en-US" sz="1400" smtClean="0">
                <a:latin typeface="Courier New" pitchFamily="49" charset="0"/>
                <a:cs typeface="Courier New" pitchFamily="49" charset="0"/>
              </a:rPr>
              <a:t>public class StudentSortGpa implements Comparator&lt;Student&gt;{</a:t>
            </a:r>
          </a:p>
          <a:p>
            <a:pPr eaLnBrk="1" hangingPunct="1"/>
            <a:r>
              <a:rPr lang="en-US" sz="1400" smtClean="0">
                <a:latin typeface="Courier New" pitchFamily="49" charset="0"/>
                <a:cs typeface="Courier New" pitchFamily="49" charset="0"/>
              </a:rPr>
              <a:t>    public int compare(Student s1, Student s2){</a:t>
            </a:r>
          </a:p>
          <a:p>
            <a:pPr eaLnBrk="1" hangingPunct="1"/>
            <a:r>
              <a:rPr lang="en-US" sz="1400" smtClean="0">
                <a:latin typeface="Courier New" pitchFamily="49" charset="0"/>
                <a:cs typeface="Courier New" pitchFamily="49" charset="0"/>
              </a:rPr>
              <a:t>        if (s1.getGpa() &lt; s2.getGpa()) { return 1; }</a:t>
            </a:r>
          </a:p>
          <a:p>
            <a:pPr eaLnBrk="1" hangingPunct="1"/>
            <a:r>
              <a:rPr lang="en-US" sz="1400" smtClean="0">
                <a:latin typeface="Courier New" pitchFamily="49" charset="0"/>
                <a:cs typeface="Courier New" pitchFamily="49" charset="0"/>
              </a:rPr>
              <a:t>        else if (s1.getGpa() &gt; s2.getGpa()) { return -1; }</a:t>
            </a:r>
          </a:p>
          <a:p>
            <a:pPr eaLnBrk="1" hangingPunct="1"/>
            <a:r>
              <a:rPr lang="en-US" sz="1400" smtClean="0">
                <a:latin typeface="Courier New" pitchFamily="49" charset="0"/>
                <a:cs typeface="Courier New" pitchFamily="49" charset="0"/>
              </a:rPr>
              <a:t>        else { return 0; } </a:t>
            </a:r>
          </a:p>
          <a:p>
            <a:pPr eaLnBrk="1" hangingPunct="1"/>
            <a:r>
              <a:rPr lang="en-US" sz="1400" smtClean="0">
                <a:latin typeface="Courier New" pitchFamily="49" charset="0"/>
                <a:cs typeface="Courier New" pitchFamily="49" charset="0"/>
              </a:rPr>
              <a:t>    }</a:t>
            </a:r>
          </a:p>
          <a:p>
            <a:pPr eaLnBrk="1" hangingPunct="1"/>
            <a:r>
              <a:rPr lang="en-US" sz="1400" smtClean="0">
                <a:latin typeface="Courier New" pitchFamily="49" charset="0"/>
                <a:cs typeface="Courier New" pitchFamily="49" charset="0"/>
              </a:rPr>
              <a:t>}</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69</a:t>
            </a:fld>
            <a:endParaRPr lang="en-US"/>
          </a:p>
        </p:txBody>
      </p:sp>
      <p:sp>
        <p:nvSpPr>
          <p:cNvPr id="33798" name="AutoShape 40"/>
          <p:cNvSpPr>
            <a:spLocks noChangeArrowheads="1"/>
          </p:cNvSpPr>
          <p:nvPr/>
        </p:nvSpPr>
        <p:spPr bwMode="auto">
          <a:xfrm>
            <a:off x="5257800" y="5334000"/>
            <a:ext cx="2379663" cy="762000"/>
          </a:xfrm>
          <a:prstGeom prst="wedgeRectCallout">
            <a:avLst>
              <a:gd name="adj1" fmla="val -22713"/>
              <a:gd name="adj2" fmla="val -73731"/>
            </a:avLst>
          </a:prstGeom>
          <a:solidFill>
            <a:srgbClr val="FFFFCC"/>
          </a:solidFill>
          <a:ln w="9525">
            <a:solidFill>
              <a:srgbClr val="808080"/>
            </a:solidFill>
            <a:miter lim="800000"/>
            <a:headEnd/>
            <a:tailEnd/>
          </a:ln>
        </p:spPr>
        <p:txBody>
          <a:bodyPr lIns="91432" tIns="45716" rIns="91432" bIns="45716" anchor="ctr"/>
          <a:lstStyle/>
          <a:p>
            <a:pPr eaLnBrk="0" hangingPunct="0">
              <a:spcBef>
                <a:spcPct val="0"/>
              </a:spcBef>
              <a:buClrTx/>
              <a:buFontTx/>
              <a:buNone/>
            </a:pPr>
            <a:r>
              <a:rPr lang="en-US" sz="1400"/>
              <a:t>Here the compare logic is reversed and results in descending order.</a:t>
            </a:r>
          </a:p>
        </p:txBody>
      </p:sp>
    </p:spTree>
    <p:extLst>
      <p:ext uri="{BB962C8B-B14F-4D97-AF65-F5344CB8AC3E}">
        <p14:creationId xmlns:p14="http://schemas.microsoft.com/office/powerpoint/2010/main" val="878532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Introduction</a:t>
            </a:r>
          </a:p>
        </p:txBody>
      </p:sp>
      <p:sp>
        <p:nvSpPr>
          <p:cNvPr id="109571" name="Rectangle 3"/>
          <p:cNvSpPr>
            <a:spLocks noGrp="1" noChangeArrowheads="1"/>
          </p:cNvSpPr>
          <p:nvPr>
            <p:ph idx="1"/>
          </p:nvPr>
        </p:nvSpPr>
        <p:spPr/>
        <p:txBody>
          <a:bodyPr/>
          <a:lstStyle/>
          <a:p>
            <a:r>
              <a:rPr lang="en-US"/>
              <a:t>It is our responsibility to produce quality code that does not fail unexpectedly.</a:t>
            </a:r>
          </a:p>
          <a:p>
            <a:r>
              <a:rPr lang="en-US"/>
              <a:t>Consequently, we must design error handling into our programs.</a:t>
            </a:r>
          </a:p>
        </p:txBody>
      </p:sp>
      <p:sp>
        <p:nvSpPr>
          <p:cNvPr id="5" name="Footer Placeholder 4"/>
          <p:cNvSpPr>
            <a:spLocks noGrp="1"/>
          </p:cNvSpPr>
          <p:nvPr>
            <p:ph type="ftr" sz="quarter" idx="11"/>
          </p:nvPr>
        </p:nvSpPr>
        <p:spPr/>
        <p:txBody>
          <a:bodyPr/>
          <a:lstStyle/>
          <a:p>
            <a:r>
              <a:rPr lang="en-US" smtClean="0"/>
              <a:t>BIT2203</a:t>
            </a:r>
            <a:endParaRPr lang="en-US"/>
          </a:p>
        </p:txBody>
      </p:sp>
      <p:sp>
        <p:nvSpPr>
          <p:cNvPr id="6" name="Slide Number Placeholder 5"/>
          <p:cNvSpPr>
            <a:spLocks noGrp="1"/>
          </p:cNvSpPr>
          <p:nvPr>
            <p:ph type="sldNum" sz="quarter" idx="12"/>
          </p:nvPr>
        </p:nvSpPr>
        <p:spPr/>
        <p:txBody>
          <a:bodyPr>
            <a:normAutofit/>
          </a:bodyPr>
          <a:lstStyle/>
          <a:p>
            <a:fld id="{9E533396-A648-4148-A8C6-1C0633F596E7}"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609600" y="1371600"/>
            <a:ext cx="7924800" cy="4953000"/>
          </a:xfrm>
          <a:prstGeom prst="rect">
            <a:avLst/>
          </a:prstGeom>
          <a:solidFill>
            <a:srgbClr val="DDDDDD"/>
          </a:solidFill>
          <a:ln w="28575">
            <a:solidFill>
              <a:schemeClr val="tx1"/>
            </a:solidFill>
            <a:round/>
            <a:headEnd type="none" w="sm" len="sm"/>
            <a:tailEnd type="none" w="sm" len="sm"/>
          </a:ln>
        </p:spPr>
        <p:txBody>
          <a:bodyPr/>
          <a:lstStyle/>
          <a:p>
            <a:pPr defTabSz="228600"/>
            <a:endParaRPr lang="en-US"/>
          </a:p>
        </p:txBody>
      </p:sp>
      <p:sp>
        <p:nvSpPr>
          <p:cNvPr id="34819" name="Title 1"/>
          <p:cNvSpPr>
            <a:spLocks noGrp="1"/>
          </p:cNvSpPr>
          <p:nvPr>
            <p:ph type="title"/>
          </p:nvPr>
        </p:nvSpPr>
        <p:spPr/>
        <p:txBody>
          <a:bodyPr/>
          <a:lstStyle/>
          <a:p>
            <a:pPr eaLnBrk="1" hangingPunct="1"/>
            <a:r>
              <a:rPr lang="en-US" smtClean="0">
                <a:latin typeface="Courier New" pitchFamily="49" charset="0"/>
                <a:cs typeface="Courier New" pitchFamily="49" charset="0"/>
              </a:rPr>
              <a:t>Comparator</a:t>
            </a:r>
            <a:r>
              <a:rPr lang="en-US" smtClean="0"/>
              <a:t> Test: Example</a:t>
            </a:r>
          </a:p>
        </p:txBody>
      </p:sp>
      <p:sp>
        <p:nvSpPr>
          <p:cNvPr id="34820" name="Content Placeholder 2"/>
          <p:cNvSpPr>
            <a:spLocks noGrp="1"/>
          </p:cNvSpPr>
          <p:nvPr>
            <p:ph idx="1"/>
          </p:nvPr>
        </p:nvSpPr>
        <p:spPr/>
        <p:txBody>
          <a:bodyPr>
            <a:normAutofit fontScale="92500" lnSpcReduction="20000"/>
          </a:bodyPr>
          <a:lstStyle/>
          <a:p>
            <a:pPr eaLnBrk="1" hangingPunct="1">
              <a:buFont typeface="Courier New" pitchFamily="49" charset="0"/>
              <a:buAutoNum type="arabicPlain"/>
            </a:pPr>
            <a:r>
              <a:rPr lang="en-US" sz="1400" smtClean="0">
                <a:latin typeface="Courier New" pitchFamily="49" charset="0"/>
                <a:cs typeface="Courier New" pitchFamily="49" charset="0"/>
              </a:rPr>
              <a:t>  public class TestComparator {</a:t>
            </a:r>
          </a:p>
          <a:p>
            <a:pPr eaLnBrk="1" hangingPunct="1">
              <a:buFont typeface="Courier New" pitchFamily="49" charset="0"/>
              <a:buAutoNum type="arabicPlain"/>
            </a:pPr>
            <a:r>
              <a:rPr lang="en-US" sz="1400" smtClean="0">
                <a:latin typeface="Courier New" pitchFamily="49" charset="0"/>
                <a:cs typeface="Courier New" pitchFamily="49" charset="0"/>
              </a:rPr>
              <a:t>    public static void main(String[] args){</a:t>
            </a:r>
          </a:p>
          <a:p>
            <a:pPr eaLnBrk="1" hangingPunct="1">
              <a:buFont typeface="Courier New" pitchFamily="49" charset="0"/>
              <a:buAutoNum type="arabicPlain"/>
            </a:pPr>
            <a:r>
              <a:rPr lang="en-US" sz="1400" smtClean="0">
                <a:latin typeface="Courier New" pitchFamily="49" charset="0"/>
                <a:cs typeface="Courier New" pitchFamily="49" charset="0"/>
              </a:rPr>
              <a:t>        List&lt;Student&gt; studentList = new ArrayList&lt;&gt;(3);</a:t>
            </a:r>
          </a:p>
          <a:p>
            <a:pPr eaLnBrk="1" hangingPunct="1">
              <a:buFont typeface="Courier New" pitchFamily="49" charset="0"/>
              <a:buAutoNum type="arabicPlain"/>
            </a:pPr>
            <a:r>
              <a:rPr lang="en-US" sz="1400" smtClean="0">
                <a:latin typeface="Courier New" pitchFamily="49" charset="0"/>
                <a:cs typeface="Courier New" pitchFamily="49" charset="0"/>
              </a:rPr>
              <a:t>        Comparator&lt;Student&gt; sortName = new StudentSortName();</a:t>
            </a:r>
          </a:p>
          <a:p>
            <a:pPr eaLnBrk="1" hangingPunct="1">
              <a:buFont typeface="Courier New" pitchFamily="49" charset="0"/>
              <a:buAutoNum type="arabicPlain"/>
            </a:pPr>
            <a:r>
              <a:rPr lang="en-US" sz="1400" smtClean="0">
                <a:latin typeface="Courier New" pitchFamily="49" charset="0"/>
                <a:cs typeface="Courier New" pitchFamily="49" charset="0"/>
              </a:rPr>
              <a:t>        Comparator&lt;Student&gt; sortGpa = new StudentSortGpa();</a:t>
            </a:r>
          </a:p>
          <a:p>
            <a:pPr eaLnBrk="1" hangingPunct="1">
              <a:buFont typeface="Courier New" pitchFamily="49" charset="0"/>
              <a:buAutoNum type="arabicPlain"/>
            </a:pPr>
            <a:r>
              <a:rPr lang="en-US" sz="1400" smtClean="0">
                <a:latin typeface="Courier New" pitchFamily="49" charset="0"/>
                <a:cs typeface="Courier New" pitchFamily="49" charset="0"/>
              </a:rPr>
              <a:t> </a:t>
            </a:r>
          </a:p>
          <a:p>
            <a:pPr eaLnBrk="1" hangingPunct="1">
              <a:buFont typeface="Courier New" pitchFamily="49" charset="0"/>
              <a:buAutoNum type="arabicPlain"/>
            </a:pPr>
            <a:r>
              <a:rPr lang="en-US" sz="1400" smtClean="0">
                <a:latin typeface="Courier New" pitchFamily="49" charset="0"/>
                <a:cs typeface="Courier New" pitchFamily="49" charset="0"/>
              </a:rPr>
              <a:t>        // Initialize list here        </a:t>
            </a:r>
          </a:p>
          <a:p>
            <a:pPr eaLnBrk="1" hangingPunct="1">
              <a:buFont typeface="Courier New" pitchFamily="49" charset="0"/>
              <a:buAutoNum type="arabicPlain"/>
            </a:pPr>
            <a:r>
              <a:rPr lang="en-US" sz="1400" smtClean="0">
                <a:latin typeface="Courier New" pitchFamily="49" charset="0"/>
                <a:cs typeface="Courier New" pitchFamily="49" charset="0"/>
              </a:rPr>
              <a:t>        </a:t>
            </a:r>
          </a:p>
          <a:p>
            <a:pPr eaLnBrk="1" hangingPunct="1">
              <a:buFont typeface="Courier New" pitchFamily="49" charset="0"/>
              <a:buAutoNum type="arabicPlain"/>
            </a:pPr>
            <a:r>
              <a:rPr lang="en-US" sz="1400" smtClean="0">
                <a:latin typeface="Courier New" pitchFamily="49" charset="0"/>
                <a:cs typeface="Courier New" pitchFamily="49" charset="0"/>
              </a:rPr>
              <a:t>        Collections.sort(studentList, sortName);       </a:t>
            </a:r>
          </a:p>
          <a:p>
            <a:pPr eaLnBrk="1" hangingPunct="1">
              <a:buFont typeface="Courier New" pitchFamily="49" charset="0"/>
              <a:buAutoNum type="arabicPlain"/>
            </a:pPr>
            <a:r>
              <a:rPr lang="en-US" sz="1400" smtClean="0">
                <a:latin typeface="Courier New" pitchFamily="49" charset="0"/>
                <a:cs typeface="Courier New" pitchFamily="49" charset="0"/>
              </a:rPr>
              <a:t>        for(Student student:studentList){</a:t>
            </a:r>
          </a:p>
          <a:p>
            <a:pPr eaLnBrk="1" hangingPunct="1">
              <a:buFont typeface="Courier New" pitchFamily="49" charset="0"/>
              <a:buAutoNum type="arabicPlain"/>
            </a:pPr>
            <a:r>
              <a:rPr lang="en-US" sz="1400" smtClean="0">
                <a:latin typeface="Courier New" pitchFamily="49" charset="0"/>
                <a:cs typeface="Courier New" pitchFamily="49" charset="0"/>
              </a:rPr>
              <a:t>            System.out.println(student);</a:t>
            </a:r>
          </a:p>
          <a:p>
            <a:pPr eaLnBrk="1" hangingPunct="1">
              <a:buFont typeface="Courier New" pitchFamily="49" charset="0"/>
              <a:buAutoNum type="arabicPlain"/>
            </a:pPr>
            <a:r>
              <a:rPr lang="en-US" sz="1400" smtClean="0">
                <a:latin typeface="Courier New" pitchFamily="49" charset="0"/>
                <a:cs typeface="Courier New" pitchFamily="49" charset="0"/>
              </a:rPr>
              <a:t>        }</a:t>
            </a:r>
          </a:p>
          <a:p>
            <a:pPr eaLnBrk="1" hangingPunct="1">
              <a:buFont typeface="Courier New" pitchFamily="49" charset="0"/>
              <a:buAutoNum type="arabicPlain"/>
            </a:pPr>
            <a:r>
              <a:rPr lang="en-US" sz="1400" smtClean="0">
                <a:latin typeface="Courier New" pitchFamily="49" charset="0"/>
                <a:cs typeface="Courier New" pitchFamily="49" charset="0"/>
              </a:rPr>
              <a:t>        </a:t>
            </a:r>
          </a:p>
          <a:p>
            <a:pPr eaLnBrk="1" hangingPunct="1">
              <a:buFont typeface="Courier New" pitchFamily="49" charset="0"/>
              <a:buAutoNum type="arabicPlain"/>
            </a:pPr>
            <a:r>
              <a:rPr lang="en-US" sz="1400" smtClean="0">
                <a:latin typeface="Courier New" pitchFamily="49" charset="0"/>
                <a:cs typeface="Courier New" pitchFamily="49" charset="0"/>
              </a:rPr>
              <a:t>        Collections.sort(studentList, sortGpa);       </a:t>
            </a:r>
          </a:p>
          <a:p>
            <a:pPr eaLnBrk="1" hangingPunct="1">
              <a:buFont typeface="Courier New" pitchFamily="49" charset="0"/>
              <a:buAutoNum type="arabicPlain"/>
            </a:pPr>
            <a:r>
              <a:rPr lang="en-US" sz="1400" smtClean="0">
                <a:latin typeface="Courier New" pitchFamily="49" charset="0"/>
                <a:cs typeface="Courier New" pitchFamily="49" charset="0"/>
              </a:rPr>
              <a:t>        for(Student student:studentList){</a:t>
            </a:r>
          </a:p>
          <a:p>
            <a:pPr eaLnBrk="1" hangingPunct="1">
              <a:buFont typeface="Courier New" pitchFamily="49" charset="0"/>
              <a:buAutoNum type="arabicPlain"/>
            </a:pPr>
            <a:r>
              <a:rPr lang="en-US" sz="1400" smtClean="0">
                <a:latin typeface="Courier New" pitchFamily="49" charset="0"/>
                <a:cs typeface="Courier New" pitchFamily="49" charset="0"/>
              </a:rPr>
              <a:t>            System.out.println(student);</a:t>
            </a:r>
          </a:p>
          <a:p>
            <a:pPr eaLnBrk="1" hangingPunct="1">
              <a:buFont typeface="Courier New" pitchFamily="49" charset="0"/>
              <a:buAutoNum type="arabicPlain"/>
            </a:pPr>
            <a:r>
              <a:rPr lang="en-US" sz="1400" smtClean="0">
                <a:latin typeface="Courier New" pitchFamily="49" charset="0"/>
                <a:cs typeface="Courier New" pitchFamily="49" charset="0"/>
              </a:rPr>
              <a:t>        }</a:t>
            </a:r>
          </a:p>
          <a:p>
            <a:pPr eaLnBrk="1" hangingPunct="1">
              <a:buFont typeface="Courier New" pitchFamily="49" charset="0"/>
              <a:buAutoNum type="arabicPlain"/>
            </a:pPr>
            <a:r>
              <a:rPr lang="en-US" sz="1400" smtClean="0">
                <a:latin typeface="Courier New" pitchFamily="49" charset="0"/>
                <a:cs typeface="Courier New" pitchFamily="49" charset="0"/>
              </a:rPr>
              <a:t>    }</a:t>
            </a:r>
          </a:p>
          <a:p>
            <a:pPr eaLnBrk="1" hangingPunct="1">
              <a:buFont typeface="Courier New" pitchFamily="49" charset="0"/>
              <a:buAutoNum type="arabicPlain"/>
            </a:pPr>
            <a:r>
              <a:rPr lang="en-US" sz="1400" smtClean="0">
                <a:latin typeface="Courier New" pitchFamily="49" charset="0"/>
                <a:cs typeface="Courier New" pitchFamily="49" charset="0"/>
              </a:rPr>
              <a:t> }</a:t>
            </a:r>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70</a:t>
            </a:fld>
            <a:endParaRPr lang="en-US"/>
          </a:p>
        </p:txBody>
      </p:sp>
    </p:spTree>
    <p:extLst>
      <p:ext uri="{BB962C8B-B14F-4D97-AF65-F5344CB8AC3E}">
        <p14:creationId xmlns:p14="http://schemas.microsoft.com/office/powerpoint/2010/main" val="2390867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indent="0" eaLnBrk="1" hangingPunct="1"/>
            <a:r>
              <a:rPr lang="en-US" smtClean="0"/>
              <a:t>Which Collections do we have?</a:t>
            </a:r>
          </a:p>
        </p:txBody>
      </p:sp>
      <p:sp>
        <p:nvSpPr>
          <p:cNvPr id="8" name="Slide Number Placeholder 7"/>
          <p:cNvSpPr>
            <a:spLocks noGrp="1"/>
          </p:cNvSpPr>
          <p:nvPr>
            <p:ph type="sldNum" sz="quarter" idx="10"/>
          </p:nvPr>
        </p:nvSpPr>
        <p:spPr/>
        <p:txBody>
          <a:bodyPr>
            <a:normAutofit/>
          </a:bodyPr>
          <a:lstStyle/>
          <a:p>
            <a:pPr>
              <a:defRPr/>
            </a:pPr>
            <a:fld id="{0467CE45-FBA8-4295-9F8D-1C2008AF282E}" type="slidenum">
              <a:rPr lang="en-US" smtClean="0"/>
              <a:pPr>
                <a:defRPr/>
              </a:pPr>
              <a:t>71</a:t>
            </a:fld>
            <a:endParaRPr lang="en-US"/>
          </a:p>
        </p:txBody>
      </p:sp>
      <p:sp>
        <p:nvSpPr>
          <p:cNvPr id="16388" name="Rectangle 4"/>
          <p:cNvSpPr>
            <a:spLocks noChangeArrowheads="1"/>
          </p:cNvSpPr>
          <p:nvPr/>
        </p:nvSpPr>
        <p:spPr bwMode="auto">
          <a:xfrm>
            <a:off x="549275" y="1431925"/>
            <a:ext cx="7753350" cy="2378075"/>
          </a:xfrm>
          <a:prstGeom prst="rect">
            <a:avLst/>
          </a:prstGeom>
          <a:solidFill>
            <a:srgbClr val="CCFFFF"/>
          </a:solidFill>
          <a:ln w="9525">
            <a:solidFill>
              <a:schemeClr val="tx1"/>
            </a:solidFill>
            <a:miter lim="800000"/>
            <a:headEnd/>
            <a:tailEnd/>
          </a:ln>
        </p:spPr>
        <p:txBody>
          <a:bodyPr lIns="0" tIns="0" rIns="0" bIns="0"/>
          <a:lstStyle/>
          <a:p>
            <a:pPr marL="273050" lvl="1" indent="-271463" defTabSz="912813">
              <a:spcBef>
                <a:spcPct val="60000"/>
              </a:spcBef>
              <a:buSzTx/>
              <a:buFontTx/>
              <a:buNone/>
              <a:tabLst>
                <a:tab pos="633413" algn="l"/>
              </a:tabLst>
            </a:pPr>
            <a:r>
              <a:rPr lang="en-US" sz="1000"/>
              <a:t/>
            </a:r>
            <a:br>
              <a:rPr lang="en-US" sz="1000"/>
            </a:br>
            <a:r>
              <a:rPr lang="en-US" b="1"/>
              <a:t>There are two main interfaces for all the collection types in Java:</a:t>
            </a:r>
          </a:p>
          <a:p>
            <a:pPr marL="273050" lvl="1" indent="-271463" defTabSz="912813">
              <a:spcBef>
                <a:spcPct val="60000"/>
              </a:spcBef>
              <a:buSzTx/>
              <a:buFontTx/>
              <a:buNone/>
              <a:tabLst>
                <a:tab pos="633413" algn="l"/>
              </a:tabLst>
            </a:pPr>
            <a:r>
              <a:rPr lang="en-US" b="1"/>
              <a:t>	</a:t>
            </a:r>
            <a:r>
              <a:rPr lang="en-US" b="1">
                <a:latin typeface="Courier New" pitchFamily="49" charset="0"/>
              </a:rPr>
              <a:t>–</a:t>
            </a:r>
            <a:r>
              <a:rPr lang="en-US" b="1"/>
              <a:t>	Collection&lt;E&gt;</a:t>
            </a:r>
          </a:p>
          <a:p>
            <a:pPr marL="273050" lvl="1" indent="-271463" defTabSz="912813">
              <a:spcBef>
                <a:spcPct val="60000"/>
              </a:spcBef>
              <a:buSzTx/>
              <a:buFontTx/>
              <a:buNone/>
              <a:tabLst>
                <a:tab pos="633413" algn="l"/>
              </a:tabLst>
            </a:pPr>
            <a:r>
              <a:rPr lang="en-US" b="1"/>
              <a:t>	</a:t>
            </a:r>
            <a:r>
              <a:rPr lang="en-US" b="1">
                <a:latin typeface="Courier New" pitchFamily="49" charset="0"/>
              </a:rPr>
              <a:t>–</a:t>
            </a:r>
            <a:r>
              <a:rPr lang="en-US" b="1"/>
              <a:t>	Map&lt;K,V&gt;</a:t>
            </a:r>
          </a:p>
        </p:txBody>
      </p:sp>
      <p:sp>
        <p:nvSpPr>
          <p:cNvPr id="16389" name="Rectangle 5"/>
          <p:cNvSpPr>
            <a:spLocks noChangeArrowheads="1"/>
          </p:cNvSpPr>
          <p:nvPr/>
        </p:nvSpPr>
        <p:spPr bwMode="auto">
          <a:xfrm>
            <a:off x="544513" y="3724275"/>
            <a:ext cx="7753350" cy="2378075"/>
          </a:xfrm>
          <a:prstGeom prst="rect">
            <a:avLst/>
          </a:prstGeom>
          <a:noFill/>
          <a:ln w="9525">
            <a:noFill/>
            <a:miter lim="800000"/>
            <a:headEnd/>
            <a:tailEnd/>
          </a:ln>
        </p:spPr>
        <p:txBody>
          <a:bodyPr lIns="0" tIns="0" rIns="0" bIns="0"/>
          <a:lstStyle/>
          <a:p>
            <a:pPr marL="273050" lvl="1" indent="-271463" defTabSz="912813">
              <a:spcBef>
                <a:spcPct val="60000"/>
              </a:spcBef>
              <a:buSzTx/>
              <a:buFontTx/>
              <a:buNone/>
              <a:tabLst>
                <a:tab pos="633413" algn="l"/>
              </a:tabLst>
            </a:pPr>
            <a:r>
              <a:rPr lang="en-US" sz="1000" dirty="0"/>
              <a:t/>
            </a:r>
            <a:br>
              <a:rPr lang="en-US" sz="1000" dirty="0"/>
            </a:br>
            <a:endParaRPr lang="en-US" sz="2000" b="1" dirty="0"/>
          </a:p>
        </p:txBody>
      </p:sp>
      <p:grpSp>
        <p:nvGrpSpPr>
          <p:cNvPr id="2" name="Group 9"/>
          <p:cNvGrpSpPr>
            <a:grpSpLocks/>
          </p:cNvGrpSpPr>
          <p:nvPr/>
        </p:nvGrpSpPr>
        <p:grpSpPr bwMode="auto">
          <a:xfrm>
            <a:off x="3371850" y="1973263"/>
            <a:ext cx="4171950" cy="1608137"/>
            <a:chOff x="2295" y="1133"/>
            <a:chExt cx="2628" cy="1013"/>
          </a:xfrm>
        </p:grpSpPr>
        <p:pic>
          <p:nvPicPr>
            <p:cNvPr id="16391" name="Picture 7" descr="Two interface trees, one starting with Collection and including Set, SortedSet, List, and Queue, and the other starting with Map and including SortedMap."/>
            <p:cNvPicPr>
              <a:picLocks noChangeAspect="1" noChangeArrowheads="1"/>
            </p:cNvPicPr>
            <p:nvPr/>
          </p:nvPicPr>
          <p:blipFill>
            <a:blip r:embed="rId3" cstate="print"/>
            <a:srcRect/>
            <a:stretch>
              <a:fillRect/>
            </a:stretch>
          </p:blipFill>
          <p:spPr bwMode="auto">
            <a:xfrm>
              <a:off x="2295" y="1242"/>
              <a:ext cx="2628" cy="774"/>
            </a:xfrm>
            <a:prstGeom prst="rect">
              <a:avLst/>
            </a:prstGeom>
            <a:solidFill>
              <a:srgbClr val="CCFFFF"/>
            </a:solidFill>
            <a:ln w="9525">
              <a:noFill/>
              <a:miter lim="800000"/>
              <a:headEnd/>
              <a:tailEnd/>
            </a:ln>
          </p:spPr>
        </p:pic>
        <p:sp>
          <p:nvSpPr>
            <p:cNvPr id="16392" name="Rectangle 8"/>
            <p:cNvSpPr>
              <a:spLocks noChangeArrowheads="1"/>
            </p:cNvSpPr>
            <p:nvPr/>
          </p:nvSpPr>
          <p:spPr bwMode="auto">
            <a:xfrm>
              <a:off x="4190" y="1133"/>
              <a:ext cx="84" cy="1013"/>
            </a:xfrm>
            <a:prstGeom prst="rect">
              <a:avLst/>
            </a:prstGeom>
            <a:solidFill>
              <a:srgbClr val="CCFFFF"/>
            </a:solidFill>
            <a:ln w="9525" algn="ctr">
              <a:noFill/>
              <a:miter lim="800000"/>
              <a:headEnd/>
              <a:tailEnd/>
            </a:ln>
          </p:spPr>
          <p:txBody>
            <a:bodyPr wrap="none" lIns="0" tIns="0" rIns="0" bIns="0" anchor="ctr">
              <a:spAutoFit/>
            </a:bodyPr>
            <a:lstStyle/>
            <a:p>
              <a:endParaRPr lang="he-IL"/>
            </a:p>
          </p:txBody>
        </p:sp>
      </p:grpSp>
    </p:spTree>
  </p:cSld>
  <p:clrMapOvr>
    <a:masterClrMapping/>
  </p:clrMapOvr>
  <p:transition>
    <p:cu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indent="0" eaLnBrk="1" hangingPunct="1"/>
            <a:r>
              <a:rPr lang="en-US" smtClean="0"/>
              <a:t>Vector</a:t>
            </a:r>
          </a:p>
        </p:txBody>
      </p:sp>
      <p:sp>
        <p:nvSpPr>
          <p:cNvPr id="9" name="Slide Number Placeholder 8"/>
          <p:cNvSpPr>
            <a:spLocks noGrp="1"/>
          </p:cNvSpPr>
          <p:nvPr>
            <p:ph type="sldNum" sz="quarter" idx="10"/>
          </p:nvPr>
        </p:nvSpPr>
        <p:spPr/>
        <p:txBody>
          <a:bodyPr>
            <a:normAutofit/>
          </a:bodyPr>
          <a:lstStyle/>
          <a:p>
            <a:pPr>
              <a:defRPr/>
            </a:pPr>
            <a:fld id="{0467CE45-FBA8-4295-9F8D-1C2008AF282E}" type="slidenum">
              <a:rPr lang="en-US" smtClean="0"/>
              <a:pPr>
                <a:defRPr/>
              </a:pPr>
              <a:t>72</a:t>
            </a:fld>
            <a:endParaRPr lang="en-US"/>
          </a:p>
        </p:txBody>
      </p:sp>
      <p:sp>
        <p:nvSpPr>
          <p:cNvPr id="17412" name="Rectangle 3"/>
          <p:cNvSpPr>
            <a:spLocks noChangeArrowheads="1"/>
          </p:cNvSpPr>
          <p:nvPr/>
        </p:nvSpPr>
        <p:spPr bwMode="auto">
          <a:xfrm>
            <a:off x="457200" y="2557463"/>
            <a:ext cx="8229600" cy="1838325"/>
          </a:xfrm>
          <a:prstGeom prst="rect">
            <a:avLst/>
          </a:prstGeom>
          <a:noFill/>
          <a:ln w="9525">
            <a:noFill/>
            <a:miter lim="800000"/>
            <a:headEnd/>
            <a:tailEnd/>
          </a:ln>
        </p:spPr>
        <p:txBody>
          <a:bodyPr/>
          <a:lstStyle/>
          <a:p>
            <a:pPr defTabSz="912813">
              <a:spcBef>
                <a:spcPct val="50000"/>
              </a:spcBef>
              <a:buSzPct val="70000"/>
              <a:tabLst>
                <a:tab pos="542925" algn="l"/>
              </a:tabLst>
            </a:pPr>
            <a:r>
              <a:rPr lang="en-US" b="1" u="sng"/>
              <a:t>Example</a:t>
            </a:r>
            <a:r>
              <a:rPr lang="en-US" b="1"/>
              <a:t>:</a:t>
            </a:r>
          </a:p>
          <a:p>
            <a:pPr defTabSz="912813">
              <a:spcBef>
                <a:spcPct val="50000"/>
              </a:spcBef>
              <a:buSzPct val="70000"/>
              <a:tabLst>
                <a:tab pos="542925" algn="l"/>
              </a:tabLst>
            </a:pPr>
            <a:endParaRPr lang="en-US" sz="400" b="1">
              <a:latin typeface="Courier New" pitchFamily="49" charset="0"/>
              <a:cs typeface="Courier New" pitchFamily="49" charset="0"/>
            </a:endParaRPr>
          </a:p>
          <a:p>
            <a:pPr defTabSz="912813">
              <a:buSzPct val="70000"/>
              <a:tabLst>
                <a:tab pos="542925" algn="l"/>
              </a:tabLst>
            </a:pPr>
            <a:r>
              <a:rPr lang="en-US" sz="2000" b="1">
                <a:latin typeface="Courier New" pitchFamily="49" charset="0"/>
                <a:cs typeface="Courier New" pitchFamily="49" charset="0"/>
              </a:rPr>
              <a:t>Vector&lt;Integer&gt; vec = </a:t>
            </a:r>
          </a:p>
          <a:p>
            <a:pPr defTabSz="912813">
              <a:buSzPct val="70000"/>
              <a:tabLst>
                <a:tab pos="542925" algn="l"/>
              </a:tabLst>
            </a:pPr>
            <a:r>
              <a:rPr lang="en-US" sz="2000" b="1">
                <a:latin typeface="Courier New" pitchFamily="49" charset="0"/>
                <a:cs typeface="Courier New" pitchFamily="49" charset="0"/>
              </a:rPr>
              <a:t>	new Vector&lt;Integer&gt;(10/*initialCapacity*/);</a:t>
            </a:r>
          </a:p>
          <a:p>
            <a:pPr defTabSz="912813">
              <a:buSzPct val="70000"/>
              <a:tabLst>
                <a:tab pos="542925" algn="l"/>
              </a:tabLst>
            </a:pPr>
            <a:r>
              <a:rPr lang="en-US" sz="2000" b="1">
                <a:latin typeface="Courier New" pitchFamily="49" charset="0"/>
                <a:cs typeface="Courier New" pitchFamily="49" charset="0"/>
              </a:rPr>
              <a:t>vec.add(7);</a:t>
            </a:r>
          </a:p>
          <a:p>
            <a:pPr defTabSz="912813">
              <a:spcBef>
                <a:spcPct val="50000"/>
              </a:spcBef>
              <a:buSzPct val="70000"/>
              <a:tabLst>
                <a:tab pos="542925" algn="l"/>
              </a:tabLst>
            </a:pPr>
            <a:endParaRPr lang="en-US" sz="2000" b="1">
              <a:latin typeface="Courier New" pitchFamily="49" charset="0"/>
              <a:cs typeface="Courier New" pitchFamily="49" charset="0"/>
            </a:endParaRPr>
          </a:p>
        </p:txBody>
      </p:sp>
      <p:sp>
        <p:nvSpPr>
          <p:cNvPr id="17413" name="Rectangle 4"/>
          <p:cNvSpPr>
            <a:spLocks noChangeArrowheads="1"/>
          </p:cNvSpPr>
          <p:nvPr/>
        </p:nvSpPr>
        <p:spPr bwMode="auto">
          <a:xfrm>
            <a:off x="549275" y="1114425"/>
            <a:ext cx="8137525" cy="1023938"/>
          </a:xfrm>
          <a:prstGeom prst="rect">
            <a:avLst/>
          </a:prstGeom>
          <a:solidFill>
            <a:srgbClr val="CCFFFF"/>
          </a:solidFill>
          <a:ln w="9525">
            <a:solidFill>
              <a:schemeClr val="tx1"/>
            </a:solidFill>
            <a:miter lim="800000"/>
            <a:headEnd/>
            <a:tailEnd/>
          </a:ln>
        </p:spPr>
        <p:txBody>
          <a:bodyPr lIns="0" tIns="0" rIns="0" bIns="0"/>
          <a:lstStyle/>
          <a:p>
            <a:pPr marL="273050" lvl="1" indent="-271463" defTabSz="912813">
              <a:spcBef>
                <a:spcPct val="60000"/>
              </a:spcBef>
              <a:buSzTx/>
              <a:buFontTx/>
              <a:buNone/>
              <a:tabLst>
                <a:tab pos="1519238" algn="l"/>
              </a:tabLst>
            </a:pPr>
            <a:r>
              <a:rPr lang="en-US" sz="1000"/>
              <a:t/>
            </a:r>
            <a:br>
              <a:rPr lang="en-US" sz="1000"/>
            </a:br>
            <a:r>
              <a:rPr lang="en-US" b="1"/>
              <a:t>Vector is a </a:t>
            </a:r>
            <a:r>
              <a:rPr lang="en-US" b="1" u="sng"/>
              <a:t>synchronized</a:t>
            </a:r>
            <a:r>
              <a:rPr lang="en-US" b="1"/>
              <a:t> dynamically growable array with efficient access by index</a:t>
            </a:r>
          </a:p>
        </p:txBody>
      </p:sp>
      <p:sp>
        <p:nvSpPr>
          <p:cNvPr id="946184" name="Rectangle 8"/>
          <p:cNvSpPr>
            <a:spLocks noChangeArrowheads="1"/>
          </p:cNvSpPr>
          <p:nvPr/>
        </p:nvSpPr>
        <p:spPr bwMode="auto">
          <a:xfrm>
            <a:off x="544513" y="5008563"/>
            <a:ext cx="8377237" cy="762000"/>
          </a:xfrm>
          <a:prstGeom prst="rect">
            <a:avLst/>
          </a:prstGeom>
          <a:solidFill>
            <a:srgbClr val="FFFF99"/>
          </a:solidFill>
          <a:ln w="9525" algn="ctr">
            <a:solidFill>
              <a:schemeClr val="tx1"/>
            </a:solidFill>
            <a:miter lim="800000"/>
            <a:headEnd/>
            <a:tailEnd/>
          </a:ln>
        </p:spPr>
        <p:txBody>
          <a:bodyPr lIns="72000" tIns="72000" rIns="72000" bIns="72000" anchor="ctr">
            <a:spAutoFit/>
          </a:bodyPr>
          <a:lstStyle/>
          <a:p>
            <a:pPr defTabSz="912813"/>
            <a:r>
              <a:rPr lang="en-US" sz="2000" b="1"/>
              <a:t>Vector is an old (Java 1.0) container and is less in use today,</a:t>
            </a:r>
            <a:br>
              <a:rPr lang="en-US" sz="2000" b="1"/>
            </a:br>
            <a:r>
              <a:rPr lang="en-US" sz="2000" b="1"/>
              <a:t>replaced mainly by ArrayList (Java 1.2) which is not synchronized</a:t>
            </a:r>
          </a:p>
        </p:txBody>
      </p:sp>
      <p:grpSp>
        <p:nvGrpSpPr>
          <p:cNvPr id="2" name="Group 12"/>
          <p:cNvGrpSpPr>
            <a:grpSpLocks/>
          </p:cNvGrpSpPr>
          <p:nvPr/>
        </p:nvGrpSpPr>
        <p:grpSpPr bwMode="auto">
          <a:xfrm>
            <a:off x="4960938" y="2640013"/>
            <a:ext cx="3668712" cy="812800"/>
            <a:chOff x="3125" y="1663"/>
            <a:chExt cx="2311" cy="512"/>
          </a:xfrm>
        </p:grpSpPr>
        <p:sp>
          <p:nvSpPr>
            <p:cNvPr id="17416" name="Rectangle 6"/>
            <p:cNvSpPr>
              <a:spLocks noChangeArrowheads="1"/>
            </p:cNvSpPr>
            <p:nvPr/>
          </p:nvSpPr>
          <p:spPr bwMode="auto">
            <a:xfrm>
              <a:off x="3125" y="1663"/>
              <a:ext cx="2311" cy="288"/>
            </a:xfrm>
            <a:prstGeom prst="rect">
              <a:avLst/>
            </a:prstGeom>
            <a:solidFill>
              <a:srgbClr val="FFFF99"/>
            </a:solidFill>
            <a:ln w="9525" algn="ctr">
              <a:solidFill>
                <a:schemeClr val="tx1"/>
              </a:solidFill>
              <a:miter lim="800000"/>
              <a:headEnd/>
              <a:tailEnd/>
            </a:ln>
          </p:spPr>
          <p:txBody>
            <a:bodyPr lIns="72000" tIns="72000" rIns="72000" bIns="72000" anchor="ctr">
              <a:spAutoFit/>
            </a:bodyPr>
            <a:lstStyle/>
            <a:p>
              <a:pPr algn="ctr" defTabSz="912813"/>
              <a:r>
                <a:rPr lang="en-US" sz="2000" b="1"/>
                <a:t>initialCapacity is optional </a:t>
              </a:r>
            </a:p>
          </p:txBody>
        </p:sp>
        <p:sp>
          <p:nvSpPr>
            <p:cNvPr id="17417" name="Line 11"/>
            <p:cNvSpPr>
              <a:spLocks noChangeShapeType="1"/>
            </p:cNvSpPr>
            <p:nvPr/>
          </p:nvSpPr>
          <p:spPr bwMode="auto">
            <a:xfrm flipH="1">
              <a:off x="3549" y="1961"/>
              <a:ext cx="713" cy="214"/>
            </a:xfrm>
            <a:prstGeom prst="line">
              <a:avLst/>
            </a:prstGeom>
            <a:noFill/>
            <a:ln w="28575">
              <a:solidFill>
                <a:schemeClr val="tx1"/>
              </a:solidFill>
              <a:round/>
              <a:headEnd/>
              <a:tailEnd type="arrow" w="lg" len="lg"/>
            </a:ln>
          </p:spPr>
          <p:txBody>
            <a:bodyPr lIns="0" tIns="0" rIns="0" bIns="0">
              <a:spAutoFit/>
            </a:bodyPr>
            <a:lstStyle/>
            <a:p>
              <a:endParaRPr lang="en-GB"/>
            </a:p>
          </p:txBody>
        </p:sp>
      </p:gr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6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8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indent="0" eaLnBrk="1" hangingPunct="1"/>
            <a:r>
              <a:rPr lang="en-US" smtClean="0"/>
              <a:t>ArrayList</a:t>
            </a:r>
          </a:p>
        </p:txBody>
      </p:sp>
      <p:sp>
        <p:nvSpPr>
          <p:cNvPr id="11" name="Slide Number Placeholder 10"/>
          <p:cNvSpPr>
            <a:spLocks noGrp="1"/>
          </p:cNvSpPr>
          <p:nvPr>
            <p:ph type="sldNum" sz="quarter" idx="10"/>
          </p:nvPr>
        </p:nvSpPr>
        <p:spPr/>
        <p:txBody>
          <a:bodyPr>
            <a:normAutofit/>
          </a:bodyPr>
          <a:lstStyle/>
          <a:p>
            <a:pPr>
              <a:defRPr/>
            </a:pPr>
            <a:fld id="{0467CE45-FBA8-4295-9F8D-1C2008AF282E}" type="slidenum">
              <a:rPr lang="en-US" smtClean="0"/>
              <a:pPr>
                <a:defRPr/>
              </a:pPr>
              <a:t>73</a:t>
            </a:fld>
            <a:endParaRPr lang="en-US"/>
          </a:p>
        </p:txBody>
      </p:sp>
      <p:sp>
        <p:nvSpPr>
          <p:cNvPr id="18436" name="Rectangle 3"/>
          <p:cNvSpPr>
            <a:spLocks noChangeArrowheads="1"/>
          </p:cNvSpPr>
          <p:nvPr/>
        </p:nvSpPr>
        <p:spPr bwMode="auto">
          <a:xfrm>
            <a:off x="457200" y="2557463"/>
            <a:ext cx="8229600" cy="1838325"/>
          </a:xfrm>
          <a:prstGeom prst="rect">
            <a:avLst/>
          </a:prstGeom>
          <a:noFill/>
          <a:ln w="9525">
            <a:noFill/>
            <a:miter lim="800000"/>
            <a:headEnd/>
            <a:tailEnd/>
          </a:ln>
        </p:spPr>
        <p:txBody>
          <a:bodyPr/>
          <a:lstStyle/>
          <a:p>
            <a:pPr defTabSz="912813">
              <a:spcBef>
                <a:spcPct val="50000"/>
              </a:spcBef>
              <a:buSzPct val="70000"/>
              <a:tabLst>
                <a:tab pos="542925" algn="l"/>
              </a:tabLst>
            </a:pPr>
            <a:r>
              <a:rPr lang="en-US" b="1" u="sng"/>
              <a:t>Example</a:t>
            </a:r>
            <a:r>
              <a:rPr lang="en-US" b="1"/>
              <a:t>:</a:t>
            </a:r>
          </a:p>
          <a:p>
            <a:pPr defTabSz="912813">
              <a:spcBef>
                <a:spcPct val="50000"/>
              </a:spcBef>
              <a:buSzPct val="70000"/>
              <a:tabLst>
                <a:tab pos="542925" algn="l"/>
              </a:tabLst>
            </a:pPr>
            <a:endParaRPr lang="en-US" sz="400" b="1">
              <a:latin typeface="Courier New" pitchFamily="49" charset="0"/>
              <a:cs typeface="Courier New" pitchFamily="49" charset="0"/>
            </a:endParaRPr>
          </a:p>
          <a:p>
            <a:pPr defTabSz="912813">
              <a:buSzPct val="70000"/>
              <a:tabLst>
                <a:tab pos="542925" algn="l"/>
              </a:tabLst>
            </a:pPr>
            <a:r>
              <a:rPr lang="en-US" sz="2000" b="1">
                <a:latin typeface="Courier New" pitchFamily="49" charset="0"/>
                <a:cs typeface="Courier New" pitchFamily="49" charset="0"/>
              </a:rPr>
              <a:t>ArrayList&lt;Integer&gt; arr = </a:t>
            </a:r>
          </a:p>
          <a:p>
            <a:pPr defTabSz="912813">
              <a:buSzPct val="70000"/>
              <a:tabLst>
                <a:tab pos="542925" algn="l"/>
              </a:tabLst>
            </a:pPr>
            <a:r>
              <a:rPr lang="en-US" sz="2000" b="1">
                <a:latin typeface="Courier New" pitchFamily="49" charset="0"/>
                <a:cs typeface="Courier New" pitchFamily="49" charset="0"/>
              </a:rPr>
              <a:t>	new ArrayList&lt;Integer&gt;(10/*initialCapacity*/);</a:t>
            </a:r>
          </a:p>
          <a:p>
            <a:pPr defTabSz="912813">
              <a:buSzPct val="70000"/>
              <a:tabLst>
                <a:tab pos="542925" algn="l"/>
              </a:tabLst>
            </a:pPr>
            <a:r>
              <a:rPr lang="en-US" sz="2000" b="1">
                <a:latin typeface="Courier New" pitchFamily="49" charset="0"/>
                <a:cs typeface="Courier New" pitchFamily="49" charset="0"/>
              </a:rPr>
              <a:t>arr.add(7);</a:t>
            </a:r>
          </a:p>
          <a:p>
            <a:pPr defTabSz="912813">
              <a:spcBef>
                <a:spcPct val="50000"/>
              </a:spcBef>
              <a:buSzPct val="70000"/>
              <a:tabLst>
                <a:tab pos="542925" algn="l"/>
              </a:tabLst>
            </a:pPr>
            <a:endParaRPr lang="en-US" sz="2000" b="1">
              <a:latin typeface="Courier New" pitchFamily="49" charset="0"/>
              <a:cs typeface="Courier New" pitchFamily="49" charset="0"/>
            </a:endParaRPr>
          </a:p>
        </p:txBody>
      </p:sp>
      <p:sp>
        <p:nvSpPr>
          <p:cNvPr id="18437" name="Rectangle 4"/>
          <p:cNvSpPr>
            <a:spLocks noChangeArrowheads="1"/>
          </p:cNvSpPr>
          <p:nvPr/>
        </p:nvSpPr>
        <p:spPr bwMode="auto">
          <a:xfrm>
            <a:off x="549275" y="1114425"/>
            <a:ext cx="8137525" cy="1023938"/>
          </a:xfrm>
          <a:prstGeom prst="rect">
            <a:avLst/>
          </a:prstGeom>
          <a:solidFill>
            <a:srgbClr val="CCFFFF"/>
          </a:solidFill>
          <a:ln w="9525">
            <a:solidFill>
              <a:schemeClr val="tx1"/>
            </a:solidFill>
            <a:miter lim="800000"/>
            <a:headEnd/>
            <a:tailEnd/>
          </a:ln>
        </p:spPr>
        <p:txBody>
          <a:bodyPr lIns="0" tIns="0" rIns="0" bIns="0"/>
          <a:lstStyle/>
          <a:p>
            <a:pPr marL="273050" lvl="1" indent="-271463" defTabSz="912813">
              <a:spcBef>
                <a:spcPct val="60000"/>
              </a:spcBef>
              <a:buSzTx/>
              <a:buFontTx/>
              <a:buNone/>
              <a:tabLst>
                <a:tab pos="1519238" algn="l"/>
              </a:tabLst>
            </a:pPr>
            <a:r>
              <a:rPr lang="en-US" sz="1000"/>
              <a:t/>
            </a:r>
            <a:br>
              <a:rPr lang="en-US" sz="1000"/>
            </a:br>
            <a:r>
              <a:rPr lang="en-US" b="1"/>
              <a:t>ArrayList is a </a:t>
            </a:r>
            <a:r>
              <a:rPr lang="en-US" b="1" u="sng"/>
              <a:t>non-synchronized</a:t>
            </a:r>
            <a:r>
              <a:rPr lang="en-US" b="1"/>
              <a:t> dynamically growable array with efficient access by index</a:t>
            </a:r>
          </a:p>
        </p:txBody>
      </p:sp>
      <p:sp>
        <p:nvSpPr>
          <p:cNvPr id="1055749" name="Rectangle 5"/>
          <p:cNvSpPr>
            <a:spLocks noChangeArrowheads="1"/>
          </p:cNvSpPr>
          <p:nvPr/>
        </p:nvSpPr>
        <p:spPr bwMode="auto">
          <a:xfrm>
            <a:off x="401638" y="4464050"/>
            <a:ext cx="8466137" cy="822325"/>
          </a:xfrm>
          <a:prstGeom prst="rect">
            <a:avLst/>
          </a:prstGeom>
          <a:solidFill>
            <a:srgbClr val="FFFF99"/>
          </a:solidFill>
          <a:ln w="9525" algn="ctr">
            <a:solidFill>
              <a:schemeClr val="tx1"/>
            </a:solidFill>
            <a:miter lim="800000"/>
            <a:headEnd/>
            <a:tailEnd/>
          </a:ln>
        </p:spPr>
        <p:txBody>
          <a:bodyPr lIns="72000" tIns="72000" rIns="72000" bIns="72000" anchor="ctr">
            <a:spAutoFit/>
          </a:bodyPr>
          <a:lstStyle/>
          <a:p>
            <a:pPr defTabSz="912813"/>
            <a:r>
              <a:rPr lang="en-US" sz="2000" b="1"/>
              <a:t>ArrayList is in fact not a list (though implementing the List interface)</a:t>
            </a:r>
          </a:p>
          <a:p>
            <a:pPr defTabSz="912813"/>
            <a:r>
              <a:rPr lang="en-US" sz="2000" b="1"/>
              <a:t>If you need a list use the LinkedList class!</a:t>
            </a:r>
          </a:p>
        </p:txBody>
      </p:sp>
      <p:grpSp>
        <p:nvGrpSpPr>
          <p:cNvPr id="2" name="Group 6"/>
          <p:cNvGrpSpPr>
            <a:grpSpLocks/>
          </p:cNvGrpSpPr>
          <p:nvPr/>
        </p:nvGrpSpPr>
        <p:grpSpPr bwMode="auto">
          <a:xfrm>
            <a:off x="5218113" y="2640013"/>
            <a:ext cx="3668712" cy="812800"/>
            <a:chOff x="3125" y="1663"/>
            <a:chExt cx="2311" cy="512"/>
          </a:xfrm>
        </p:grpSpPr>
        <p:sp>
          <p:nvSpPr>
            <p:cNvPr id="18442" name="Rectangle 7"/>
            <p:cNvSpPr>
              <a:spLocks noChangeArrowheads="1"/>
            </p:cNvSpPr>
            <p:nvPr/>
          </p:nvSpPr>
          <p:spPr bwMode="auto">
            <a:xfrm>
              <a:off x="3125" y="1663"/>
              <a:ext cx="2311" cy="288"/>
            </a:xfrm>
            <a:prstGeom prst="rect">
              <a:avLst/>
            </a:prstGeom>
            <a:solidFill>
              <a:srgbClr val="FFFF99"/>
            </a:solidFill>
            <a:ln w="9525" algn="ctr">
              <a:solidFill>
                <a:schemeClr val="tx1"/>
              </a:solidFill>
              <a:miter lim="800000"/>
              <a:headEnd/>
              <a:tailEnd/>
            </a:ln>
          </p:spPr>
          <p:txBody>
            <a:bodyPr lIns="72000" tIns="72000" rIns="72000" bIns="72000" anchor="ctr">
              <a:spAutoFit/>
            </a:bodyPr>
            <a:lstStyle/>
            <a:p>
              <a:pPr algn="ctr" defTabSz="912813"/>
              <a:r>
                <a:rPr lang="en-US" sz="2000" b="1"/>
                <a:t>initialCapacity is optional </a:t>
              </a:r>
            </a:p>
          </p:txBody>
        </p:sp>
        <p:sp>
          <p:nvSpPr>
            <p:cNvPr id="18443" name="Line 8"/>
            <p:cNvSpPr>
              <a:spLocks noChangeShapeType="1"/>
            </p:cNvSpPr>
            <p:nvPr/>
          </p:nvSpPr>
          <p:spPr bwMode="auto">
            <a:xfrm flipH="1">
              <a:off x="3549" y="1961"/>
              <a:ext cx="713" cy="214"/>
            </a:xfrm>
            <a:prstGeom prst="line">
              <a:avLst/>
            </a:prstGeom>
            <a:noFill/>
            <a:ln w="28575">
              <a:solidFill>
                <a:schemeClr val="tx1"/>
              </a:solidFill>
              <a:round/>
              <a:headEnd/>
              <a:tailEnd type="arrow" w="lg" len="lg"/>
            </a:ln>
          </p:spPr>
          <p:txBody>
            <a:bodyPr lIns="0" tIns="0" rIns="0" bIns="0">
              <a:spAutoFit/>
            </a:bodyPr>
            <a:lstStyle/>
            <a:p>
              <a:endParaRPr lang="en-GB"/>
            </a:p>
          </p:txBody>
        </p:sp>
      </p:grpSp>
      <p:sp>
        <p:nvSpPr>
          <p:cNvPr id="1055753" name="AutoShape 9"/>
          <p:cNvSpPr>
            <a:spLocks noChangeArrowheads="1"/>
          </p:cNvSpPr>
          <p:nvPr/>
        </p:nvSpPr>
        <p:spPr bwMode="auto">
          <a:xfrm>
            <a:off x="915988" y="5616575"/>
            <a:ext cx="3660775" cy="573088"/>
          </a:xfrm>
          <a:prstGeom prst="wedgeEllipseCallout">
            <a:avLst>
              <a:gd name="adj1" fmla="val -34301"/>
              <a:gd name="adj2" fmla="val -121190"/>
            </a:avLst>
          </a:prstGeom>
          <a:solidFill>
            <a:srgbClr val="3BFF3B"/>
          </a:solidFill>
          <a:ln w="9525" algn="ctr">
            <a:solidFill>
              <a:schemeClr val="tx1"/>
            </a:solidFill>
            <a:miter lim="800000"/>
            <a:headEnd/>
            <a:tailEnd/>
          </a:ln>
        </p:spPr>
        <p:txBody>
          <a:bodyPr lIns="0" tIns="0" rIns="0" bIns="0"/>
          <a:lstStyle/>
          <a:p>
            <a:pPr algn="ctr" defTabSz="912813"/>
            <a:r>
              <a:rPr lang="en-US" sz="1800" b="1"/>
              <a:t>How should I know?</a:t>
            </a:r>
          </a:p>
        </p:txBody>
      </p:sp>
      <p:sp>
        <p:nvSpPr>
          <p:cNvPr id="1055754" name="AutoShape 10"/>
          <p:cNvSpPr>
            <a:spLocks noChangeArrowheads="1"/>
          </p:cNvSpPr>
          <p:nvPr/>
        </p:nvSpPr>
        <p:spPr bwMode="auto">
          <a:xfrm>
            <a:off x="4846638" y="5133975"/>
            <a:ext cx="4010025" cy="1017588"/>
          </a:xfrm>
          <a:prstGeom prst="cloudCallout">
            <a:avLst>
              <a:gd name="adj1" fmla="val -67301"/>
              <a:gd name="adj2" fmla="val 12093"/>
            </a:avLst>
          </a:prstGeom>
          <a:solidFill>
            <a:srgbClr val="FFDC47"/>
          </a:solidFill>
          <a:ln w="9525">
            <a:solidFill>
              <a:schemeClr val="tx1"/>
            </a:solidFill>
            <a:round/>
            <a:headEnd/>
            <a:tailEnd/>
          </a:ln>
        </p:spPr>
        <p:txBody>
          <a:bodyPr lIns="0" tIns="0" rIns="0" bIns="0" anchor="ctr"/>
          <a:lstStyle/>
          <a:p>
            <a:pPr algn="ctr" defTabSz="912813"/>
            <a:r>
              <a:rPr lang="en-US" sz="1800" b="1"/>
              <a:t>When performing many adds and removes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57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57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5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49" grpId="0" animBg="1"/>
      <p:bldP spid="1055753" grpId="0" animBg="1"/>
      <p:bldP spid="105575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indent="0" eaLnBrk="1" hangingPunct="1"/>
            <a:r>
              <a:rPr lang="en-US" smtClean="0"/>
              <a:t>HashMap</a:t>
            </a:r>
          </a:p>
        </p:txBody>
      </p:sp>
      <p:sp>
        <p:nvSpPr>
          <p:cNvPr id="6" name="Slide Number Placeholder 5"/>
          <p:cNvSpPr>
            <a:spLocks noGrp="1"/>
          </p:cNvSpPr>
          <p:nvPr>
            <p:ph type="sldNum" sz="quarter" idx="10"/>
          </p:nvPr>
        </p:nvSpPr>
        <p:spPr/>
        <p:txBody>
          <a:bodyPr>
            <a:normAutofit/>
          </a:bodyPr>
          <a:lstStyle/>
          <a:p>
            <a:pPr>
              <a:defRPr/>
            </a:pPr>
            <a:fld id="{0467CE45-FBA8-4295-9F8D-1C2008AF282E}" type="slidenum">
              <a:rPr lang="en-US" smtClean="0"/>
              <a:pPr>
                <a:defRPr/>
              </a:pPr>
              <a:t>74</a:t>
            </a:fld>
            <a:endParaRPr lang="en-US"/>
          </a:p>
        </p:txBody>
      </p:sp>
      <p:sp>
        <p:nvSpPr>
          <p:cNvPr id="19460" name="Rectangle 3"/>
          <p:cNvSpPr>
            <a:spLocks noChangeArrowheads="1"/>
          </p:cNvSpPr>
          <p:nvPr/>
        </p:nvSpPr>
        <p:spPr bwMode="auto">
          <a:xfrm>
            <a:off x="457200" y="2055813"/>
            <a:ext cx="8347075" cy="2870200"/>
          </a:xfrm>
          <a:prstGeom prst="rect">
            <a:avLst/>
          </a:prstGeom>
          <a:noFill/>
          <a:ln w="9525">
            <a:noFill/>
            <a:miter lim="800000"/>
            <a:headEnd/>
            <a:tailEnd/>
          </a:ln>
        </p:spPr>
        <p:txBody>
          <a:bodyPr/>
          <a:lstStyle/>
          <a:p>
            <a:pPr defTabSz="912813">
              <a:spcBef>
                <a:spcPct val="50000"/>
              </a:spcBef>
              <a:buSzPct val="70000"/>
              <a:tabLst>
                <a:tab pos="442913" algn="l"/>
                <a:tab pos="900113" algn="l"/>
                <a:tab pos="1341438" algn="l"/>
              </a:tabLst>
            </a:pPr>
            <a:r>
              <a:rPr lang="en-US" b="1" u="sng"/>
              <a:t>Example 1</a:t>
            </a:r>
            <a:r>
              <a:rPr lang="en-US" b="1"/>
              <a:t>:</a:t>
            </a:r>
          </a:p>
          <a:p>
            <a:pPr defTabSz="912813">
              <a:spcBef>
                <a:spcPct val="50000"/>
              </a:spcBef>
              <a:buSzPct val="70000"/>
              <a:tabLst>
                <a:tab pos="442913" algn="l"/>
                <a:tab pos="900113" algn="l"/>
                <a:tab pos="1341438" algn="l"/>
              </a:tabLst>
            </a:pPr>
            <a:endParaRPr lang="en-US" sz="400" b="1">
              <a:latin typeface="Courier New" pitchFamily="49" charset="0"/>
              <a:cs typeface="Courier New" pitchFamily="49" charset="0"/>
            </a:endParaRPr>
          </a:p>
          <a:p>
            <a:pPr defTabSz="912813">
              <a:buSzPct val="70000"/>
              <a:tabLst>
                <a:tab pos="442913" algn="l"/>
                <a:tab pos="900113" algn="l"/>
                <a:tab pos="1341438" algn="l"/>
              </a:tabLst>
            </a:pPr>
            <a:r>
              <a:rPr lang="en-US" sz="2000" b="1">
                <a:latin typeface="Courier New" pitchFamily="49" charset="0"/>
                <a:cs typeface="Courier New" pitchFamily="49" charset="0"/>
              </a:rPr>
              <a:t>HashMap&lt;String, Person&gt; id2Person;</a:t>
            </a:r>
          </a:p>
          <a:p>
            <a:pPr defTabSz="912813">
              <a:buSzPct val="70000"/>
              <a:tabLst>
                <a:tab pos="442913" algn="l"/>
                <a:tab pos="900113" algn="l"/>
                <a:tab pos="1341438" algn="l"/>
              </a:tabLst>
            </a:pPr>
            <a:r>
              <a:rPr lang="en-US" sz="2000" b="1">
                <a:latin typeface="Courier New" pitchFamily="49" charset="0"/>
                <a:cs typeface="Courier New" pitchFamily="49" charset="0"/>
              </a:rPr>
              <a:t>...</a:t>
            </a:r>
          </a:p>
          <a:p>
            <a:pPr defTabSz="912813">
              <a:buSzPct val="70000"/>
              <a:tabLst>
                <a:tab pos="442913" algn="l"/>
                <a:tab pos="900113" algn="l"/>
                <a:tab pos="1341438" algn="l"/>
              </a:tabLst>
            </a:pPr>
            <a:r>
              <a:rPr lang="en-US" sz="2000" b="1">
                <a:latin typeface="Courier New" pitchFamily="49" charset="0"/>
                <a:cs typeface="Courier New" pitchFamily="49" charset="0"/>
              </a:rPr>
              <a:t>Person p = id2Person.get("021212121");</a:t>
            </a:r>
          </a:p>
          <a:p>
            <a:pPr defTabSz="912813">
              <a:buSzPct val="70000"/>
              <a:tabLst>
                <a:tab pos="442913" algn="l"/>
                <a:tab pos="900113" algn="l"/>
                <a:tab pos="1341438" algn="l"/>
              </a:tabLst>
            </a:pPr>
            <a:r>
              <a:rPr lang="en-US" sz="2000" b="1">
                <a:latin typeface="Courier New" pitchFamily="49" charset="0"/>
                <a:cs typeface="Courier New" pitchFamily="49" charset="0"/>
              </a:rPr>
              <a:t>if(p != null) {</a:t>
            </a:r>
          </a:p>
          <a:p>
            <a:pPr defTabSz="912813">
              <a:buSzPct val="70000"/>
              <a:tabLst>
                <a:tab pos="442913" algn="l"/>
                <a:tab pos="900113" algn="l"/>
                <a:tab pos="1341438" algn="l"/>
              </a:tabLst>
            </a:pPr>
            <a:r>
              <a:rPr lang="en-US" sz="2000" b="1">
                <a:latin typeface="Courier New" pitchFamily="49" charset="0"/>
                <a:cs typeface="Courier New" pitchFamily="49" charset="0"/>
              </a:rPr>
              <a:t>	System.out.println("found: " + p);</a:t>
            </a:r>
          </a:p>
          <a:p>
            <a:pPr defTabSz="912813">
              <a:buSzPct val="70000"/>
              <a:tabLst>
                <a:tab pos="442913" algn="l"/>
                <a:tab pos="900113" algn="l"/>
                <a:tab pos="1341438" algn="l"/>
              </a:tabLst>
            </a:pPr>
            <a:r>
              <a:rPr lang="en-US" sz="2000" b="1">
                <a:latin typeface="Courier New" pitchFamily="49" charset="0"/>
                <a:cs typeface="Courier New" pitchFamily="49" charset="0"/>
              </a:rPr>
              <a:t>}</a:t>
            </a:r>
          </a:p>
        </p:txBody>
      </p:sp>
      <p:sp>
        <p:nvSpPr>
          <p:cNvPr id="19461" name="Rectangle 4"/>
          <p:cNvSpPr>
            <a:spLocks noChangeArrowheads="1"/>
          </p:cNvSpPr>
          <p:nvPr/>
        </p:nvSpPr>
        <p:spPr bwMode="auto">
          <a:xfrm>
            <a:off x="549275" y="1114425"/>
            <a:ext cx="8137525" cy="700088"/>
          </a:xfrm>
          <a:prstGeom prst="rect">
            <a:avLst/>
          </a:prstGeom>
          <a:solidFill>
            <a:srgbClr val="CCFFFF"/>
          </a:solidFill>
          <a:ln w="9525">
            <a:solidFill>
              <a:schemeClr val="tx1"/>
            </a:solidFill>
            <a:miter lim="800000"/>
            <a:headEnd/>
            <a:tailEnd/>
          </a:ln>
        </p:spPr>
        <p:txBody>
          <a:bodyPr lIns="0" tIns="0" rIns="0" bIns="0"/>
          <a:lstStyle/>
          <a:p>
            <a:pPr marL="273050" lvl="1" indent="-271463" defTabSz="912813">
              <a:spcBef>
                <a:spcPct val="60000"/>
              </a:spcBef>
              <a:buSzTx/>
              <a:buFontTx/>
              <a:buNone/>
              <a:tabLst>
                <a:tab pos="1519238" algn="l"/>
              </a:tabLst>
            </a:pPr>
            <a:r>
              <a:rPr lang="en-US" sz="1000"/>
              <a:t/>
            </a:r>
            <a:br>
              <a:rPr lang="en-US" sz="1000"/>
            </a:br>
            <a:r>
              <a:rPr lang="en-US" b="1"/>
              <a:t>HashMap is a </a:t>
            </a:r>
            <a:r>
              <a:rPr lang="en-US" b="1" u="sng"/>
              <a:t>non-synchronized</a:t>
            </a:r>
            <a:r>
              <a:rPr lang="en-US" b="1"/>
              <a:t> key-value Hashtable</a:t>
            </a:r>
          </a:p>
          <a:p>
            <a:pPr marL="273050" lvl="1" indent="-271463" defTabSz="912813">
              <a:spcBef>
                <a:spcPct val="60000"/>
              </a:spcBef>
              <a:buSzTx/>
              <a:buFontTx/>
              <a:buNone/>
              <a:tabLst>
                <a:tab pos="1519238" algn="l"/>
              </a:tabLst>
            </a:pPr>
            <a:r>
              <a:rPr lang="en-US" b="1"/>
              <a:t>	</a:t>
            </a:r>
          </a:p>
        </p:txBody>
      </p:sp>
      <p:sp>
        <p:nvSpPr>
          <p:cNvPr id="1057797" name="Rectangle 5"/>
          <p:cNvSpPr>
            <a:spLocks noChangeArrowheads="1"/>
          </p:cNvSpPr>
          <p:nvPr/>
        </p:nvSpPr>
        <p:spPr bwMode="auto">
          <a:xfrm>
            <a:off x="573088" y="5081588"/>
            <a:ext cx="7567612" cy="1066800"/>
          </a:xfrm>
          <a:prstGeom prst="rect">
            <a:avLst/>
          </a:prstGeom>
          <a:solidFill>
            <a:srgbClr val="FFFF99"/>
          </a:solidFill>
          <a:ln w="9525" algn="ctr">
            <a:solidFill>
              <a:schemeClr val="tx1"/>
            </a:solidFill>
            <a:miter lim="800000"/>
            <a:headEnd/>
            <a:tailEnd/>
          </a:ln>
        </p:spPr>
        <p:txBody>
          <a:bodyPr lIns="72000" tIns="72000" rIns="72000" bIns="72000" anchor="ctr">
            <a:spAutoFit/>
          </a:bodyPr>
          <a:lstStyle/>
          <a:p>
            <a:pPr defTabSz="912813"/>
            <a:r>
              <a:rPr lang="en-US" sz="2000" b="1"/>
              <a:t>HashMap is a Java 1.2 class.</a:t>
            </a:r>
            <a:br>
              <a:rPr lang="en-US" sz="2000" b="1"/>
            </a:br>
            <a:r>
              <a:rPr lang="en-US" sz="2000" b="1"/>
              <a:t>There is a similar Java 1.0 class called Hashtable which is </a:t>
            </a:r>
            <a:r>
              <a:rPr lang="en-US" sz="2000" b="1" u="sng"/>
              <a:t>synchronized</a:t>
            </a:r>
            <a:r>
              <a:rPr lang="en-US" sz="2000" b="1"/>
              <a:t> and is less used today</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7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849" name="Rectangle 9"/>
          <p:cNvSpPr>
            <a:spLocks noChangeArrowheads="1"/>
          </p:cNvSpPr>
          <p:nvPr/>
        </p:nvSpPr>
        <p:spPr bwMode="auto">
          <a:xfrm>
            <a:off x="4881563" y="3303588"/>
            <a:ext cx="3082925" cy="266700"/>
          </a:xfrm>
          <a:prstGeom prst="rect">
            <a:avLst/>
          </a:prstGeom>
          <a:solidFill>
            <a:srgbClr val="FFFF99"/>
          </a:solidFill>
          <a:ln w="9525" algn="ctr">
            <a:solidFill>
              <a:schemeClr val="tx1"/>
            </a:solidFill>
            <a:miter lim="800000"/>
            <a:headEnd/>
            <a:tailEnd/>
          </a:ln>
        </p:spPr>
        <p:txBody>
          <a:bodyPr lIns="0" tIns="0" rIns="0" bIns="0" anchor="ctr">
            <a:spAutoFit/>
          </a:bodyPr>
          <a:lstStyle/>
          <a:p>
            <a:endParaRPr lang="he-IL"/>
          </a:p>
        </p:txBody>
      </p:sp>
      <p:sp>
        <p:nvSpPr>
          <p:cNvPr id="1059850" name="Rectangle 10"/>
          <p:cNvSpPr>
            <a:spLocks noChangeArrowheads="1"/>
          </p:cNvSpPr>
          <p:nvPr/>
        </p:nvSpPr>
        <p:spPr bwMode="auto">
          <a:xfrm>
            <a:off x="1371600" y="4764088"/>
            <a:ext cx="5619750" cy="266700"/>
          </a:xfrm>
          <a:prstGeom prst="rect">
            <a:avLst/>
          </a:prstGeom>
          <a:solidFill>
            <a:srgbClr val="FFFF99"/>
          </a:solidFill>
          <a:ln w="9525" algn="ctr">
            <a:solidFill>
              <a:schemeClr val="tx1"/>
            </a:solidFill>
            <a:miter lim="800000"/>
            <a:headEnd/>
            <a:tailEnd/>
          </a:ln>
        </p:spPr>
        <p:txBody>
          <a:bodyPr lIns="0" tIns="0" rIns="0" bIns="0" anchor="ctr">
            <a:spAutoFit/>
          </a:bodyPr>
          <a:lstStyle/>
          <a:p>
            <a:endParaRPr lang="he-IL"/>
          </a:p>
        </p:txBody>
      </p:sp>
      <p:sp>
        <p:nvSpPr>
          <p:cNvPr id="20485" name="Rectangle 3"/>
          <p:cNvSpPr>
            <a:spLocks noChangeArrowheads="1"/>
          </p:cNvSpPr>
          <p:nvPr/>
        </p:nvSpPr>
        <p:spPr bwMode="auto">
          <a:xfrm>
            <a:off x="457200" y="1258888"/>
            <a:ext cx="8347075" cy="5038725"/>
          </a:xfrm>
          <a:prstGeom prst="rect">
            <a:avLst/>
          </a:prstGeom>
          <a:noFill/>
          <a:ln w="9525">
            <a:noFill/>
            <a:miter lim="800000"/>
            <a:headEnd/>
            <a:tailEnd/>
          </a:ln>
        </p:spPr>
        <p:txBody>
          <a:bodyPr/>
          <a:lstStyle/>
          <a:p>
            <a:pPr defTabSz="912813">
              <a:spcBef>
                <a:spcPct val="50000"/>
              </a:spcBef>
              <a:buSzPct val="70000"/>
              <a:tabLst>
                <a:tab pos="442913" algn="l"/>
                <a:tab pos="900113" algn="l"/>
                <a:tab pos="1341438" algn="l"/>
              </a:tabLst>
            </a:pPr>
            <a:r>
              <a:rPr lang="en-US" b="1" u="sng"/>
              <a:t>Example 2</a:t>
            </a:r>
            <a:r>
              <a:rPr lang="en-US" b="1"/>
              <a:t>:</a:t>
            </a:r>
          </a:p>
          <a:p>
            <a:pPr defTabSz="912813">
              <a:spcBef>
                <a:spcPct val="50000"/>
              </a:spcBef>
              <a:buSzPct val="70000"/>
              <a:tabLst>
                <a:tab pos="442913" algn="l"/>
                <a:tab pos="900113" algn="l"/>
                <a:tab pos="1341438" algn="l"/>
              </a:tabLst>
            </a:pPr>
            <a:endParaRPr lang="en-US" sz="400" b="1">
              <a:latin typeface="Courier New" pitchFamily="49" charset="0"/>
              <a:cs typeface="Courier New" pitchFamily="49" charset="0"/>
            </a:endParaRPr>
          </a:p>
          <a:p>
            <a:pPr defTabSz="912813">
              <a:buSzPct val="70000"/>
              <a:tabLst>
                <a:tab pos="442913" algn="l"/>
                <a:tab pos="900113" algn="l"/>
                <a:tab pos="1341438" algn="l"/>
              </a:tabLst>
            </a:pPr>
            <a:r>
              <a:rPr lang="en-US" sz="2000" b="1">
                <a:latin typeface="Courier New" pitchFamily="49" charset="0"/>
                <a:cs typeface="Courier New" pitchFamily="49" charset="0"/>
              </a:rPr>
              <a:t>HashMap&lt;String, Integer&gt; frequency(String[] names) {</a:t>
            </a:r>
          </a:p>
          <a:p>
            <a:pPr defTabSz="912813">
              <a:buSzPct val="70000"/>
              <a:tabLst>
                <a:tab pos="442913" algn="l"/>
                <a:tab pos="900113" algn="l"/>
                <a:tab pos="1341438" algn="l"/>
              </a:tabLst>
            </a:pPr>
            <a:r>
              <a:rPr lang="en-US" sz="2000" b="1">
                <a:latin typeface="Courier New" pitchFamily="49" charset="0"/>
                <a:cs typeface="Courier New" pitchFamily="49" charset="0"/>
              </a:rPr>
              <a:t>	HashMap&lt;String, Integer&gt; frequency = </a:t>
            </a:r>
          </a:p>
          <a:p>
            <a:pPr defTabSz="912813">
              <a:buSzPct val="70000"/>
              <a:tabLst>
                <a:tab pos="442913" algn="l"/>
                <a:tab pos="900113" algn="l"/>
                <a:tab pos="1341438" algn="l"/>
              </a:tabLst>
            </a:pPr>
            <a:r>
              <a:rPr lang="en-US" sz="2000" b="1">
                <a:latin typeface="Courier New" pitchFamily="49" charset="0"/>
                <a:cs typeface="Courier New" pitchFamily="49" charset="0"/>
              </a:rPr>
              <a:t>				new HashMap&lt;String, Integer&gt;();</a:t>
            </a:r>
          </a:p>
          <a:p>
            <a:pPr defTabSz="912813">
              <a:buSzPct val="70000"/>
              <a:tabLst>
                <a:tab pos="442913" algn="l"/>
                <a:tab pos="900113" algn="l"/>
                <a:tab pos="1341438" algn="l"/>
              </a:tabLst>
            </a:pPr>
            <a:r>
              <a:rPr lang="en-US" sz="2000" b="1">
                <a:latin typeface="Courier New" pitchFamily="49" charset="0"/>
                <a:cs typeface="Courier New" pitchFamily="49" charset="0"/>
              </a:rPr>
              <a:t>	for(String name : names) {</a:t>
            </a:r>
          </a:p>
          <a:p>
            <a:pPr defTabSz="912813">
              <a:buSzPct val="70000"/>
              <a:tabLst>
                <a:tab pos="442913" algn="l"/>
                <a:tab pos="900113" algn="l"/>
                <a:tab pos="1341438" algn="l"/>
              </a:tabLst>
            </a:pPr>
            <a:r>
              <a:rPr lang="en-US" sz="2000" b="1">
                <a:latin typeface="Courier New" pitchFamily="49" charset="0"/>
                <a:cs typeface="Courier New" pitchFamily="49" charset="0"/>
              </a:rPr>
              <a:t>		Integer currentCount = frequency.get(name);</a:t>
            </a:r>
          </a:p>
          <a:p>
            <a:pPr defTabSz="912813">
              <a:buSzPct val="70000"/>
              <a:tabLst>
                <a:tab pos="442913" algn="l"/>
                <a:tab pos="900113" algn="l"/>
                <a:tab pos="1341438" algn="l"/>
              </a:tabLst>
            </a:pPr>
            <a:r>
              <a:rPr lang="en-US" sz="2000" b="1">
                <a:latin typeface="Courier New" pitchFamily="49" charset="0"/>
                <a:cs typeface="Courier New" pitchFamily="49" charset="0"/>
              </a:rPr>
              <a:t>		if(currentCount == null) {</a:t>
            </a:r>
          </a:p>
          <a:p>
            <a:pPr defTabSz="912813">
              <a:buSzPct val="70000"/>
              <a:tabLst>
                <a:tab pos="442913" algn="l"/>
                <a:tab pos="900113" algn="l"/>
                <a:tab pos="1341438" algn="l"/>
              </a:tabLst>
            </a:pPr>
            <a:r>
              <a:rPr lang="en-US" sz="2000" b="1">
                <a:latin typeface="Courier New" pitchFamily="49" charset="0"/>
                <a:cs typeface="Courier New" pitchFamily="49" charset="0"/>
              </a:rPr>
              <a:t>			currentCount = 0; </a:t>
            </a:r>
            <a:r>
              <a:rPr lang="en-US" sz="1800" b="1">
                <a:latin typeface="Courier New" pitchFamily="49" charset="0"/>
                <a:cs typeface="Courier New" pitchFamily="49" charset="0"/>
              </a:rPr>
              <a:t>// auto-boxing</a:t>
            </a:r>
          </a:p>
          <a:p>
            <a:pPr defTabSz="912813">
              <a:buSzPct val="70000"/>
              <a:tabLst>
                <a:tab pos="442913" algn="l"/>
                <a:tab pos="900113" algn="l"/>
                <a:tab pos="1341438" algn="l"/>
              </a:tabLst>
            </a:pPr>
            <a:r>
              <a:rPr lang="en-US" sz="2000" b="1">
                <a:latin typeface="Courier New" pitchFamily="49" charset="0"/>
                <a:cs typeface="Courier New" pitchFamily="49" charset="0"/>
              </a:rPr>
              <a:t>		}</a:t>
            </a:r>
          </a:p>
          <a:p>
            <a:pPr defTabSz="912813">
              <a:buSzPct val="70000"/>
              <a:tabLst>
                <a:tab pos="442913" algn="l"/>
                <a:tab pos="900113" algn="l"/>
                <a:tab pos="1341438" algn="l"/>
              </a:tabLst>
            </a:pPr>
            <a:r>
              <a:rPr lang="en-US" sz="2000" b="1">
                <a:latin typeface="Courier New" pitchFamily="49" charset="0"/>
                <a:cs typeface="Courier New" pitchFamily="49" charset="0"/>
              </a:rPr>
              <a:t>		frequency.put(name, ++currentCount);</a:t>
            </a:r>
          </a:p>
          <a:p>
            <a:pPr defTabSz="912813">
              <a:buSzPct val="70000"/>
              <a:tabLst>
                <a:tab pos="442913" algn="l"/>
                <a:tab pos="900113" algn="l"/>
                <a:tab pos="1341438" algn="l"/>
              </a:tabLst>
            </a:pPr>
            <a:r>
              <a:rPr lang="en-US" sz="2000" b="1">
                <a:latin typeface="Courier New" pitchFamily="49" charset="0"/>
                <a:cs typeface="Courier New" pitchFamily="49" charset="0"/>
              </a:rPr>
              <a:t>	}</a:t>
            </a:r>
          </a:p>
          <a:p>
            <a:pPr defTabSz="912813">
              <a:buSzPct val="70000"/>
              <a:tabLst>
                <a:tab pos="442913" algn="l"/>
                <a:tab pos="900113" algn="l"/>
                <a:tab pos="1341438" algn="l"/>
              </a:tabLst>
            </a:pPr>
            <a:r>
              <a:rPr lang="en-US" sz="2000" b="1">
                <a:latin typeface="Courier New" pitchFamily="49" charset="0"/>
                <a:cs typeface="Courier New" pitchFamily="49" charset="0"/>
              </a:rPr>
              <a:t>	return frequency;</a:t>
            </a:r>
          </a:p>
          <a:p>
            <a:pPr defTabSz="912813">
              <a:buSzPct val="70000"/>
              <a:tabLst>
                <a:tab pos="442913" algn="l"/>
                <a:tab pos="900113" algn="l"/>
                <a:tab pos="1341438" algn="l"/>
              </a:tabLst>
            </a:pPr>
            <a:r>
              <a:rPr lang="en-US" sz="2000" b="1">
                <a:latin typeface="Courier New" pitchFamily="49" charset="0"/>
                <a:cs typeface="Courier New" pitchFamily="49" charset="0"/>
              </a:rPr>
              <a:t>}</a:t>
            </a:r>
          </a:p>
          <a:p>
            <a:pPr defTabSz="912813">
              <a:spcBef>
                <a:spcPct val="50000"/>
              </a:spcBef>
              <a:buSzPct val="70000"/>
              <a:tabLst>
                <a:tab pos="442913" algn="l"/>
                <a:tab pos="900113" algn="l"/>
                <a:tab pos="1341438" algn="l"/>
              </a:tabLst>
            </a:pPr>
            <a:endParaRPr lang="en-US" sz="2000" b="1">
              <a:latin typeface="Courier New" pitchFamily="49" charset="0"/>
              <a:cs typeface="Courier New" pitchFamily="49" charset="0"/>
            </a:endParaRPr>
          </a:p>
        </p:txBody>
      </p:sp>
      <p:sp>
        <p:nvSpPr>
          <p:cNvPr id="20486" name="Rectangle 2"/>
          <p:cNvSpPr>
            <a:spLocks noGrp="1" noChangeArrowheads="1"/>
          </p:cNvSpPr>
          <p:nvPr>
            <p:ph type="title"/>
          </p:nvPr>
        </p:nvSpPr>
        <p:spPr/>
        <p:txBody>
          <a:bodyPr/>
          <a:lstStyle/>
          <a:p>
            <a:pPr indent="0" eaLnBrk="1" hangingPunct="1"/>
            <a:r>
              <a:rPr lang="en-US" smtClean="0"/>
              <a:t>HashMap</a:t>
            </a:r>
          </a:p>
        </p:txBody>
      </p:sp>
      <p:sp>
        <p:nvSpPr>
          <p:cNvPr id="6" name="Slide Number Placeholder 5"/>
          <p:cNvSpPr>
            <a:spLocks noGrp="1"/>
          </p:cNvSpPr>
          <p:nvPr>
            <p:ph type="sldNum" sz="quarter" idx="10"/>
          </p:nvPr>
        </p:nvSpPr>
        <p:spPr/>
        <p:txBody>
          <a:bodyPr>
            <a:normAutofit/>
          </a:bodyPr>
          <a:lstStyle/>
          <a:p>
            <a:pPr>
              <a:defRPr/>
            </a:pPr>
            <a:fld id="{0467CE45-FBA8-4295-9F8D-1C2008AF282E}" type="slidenum">
              <a:rPr lang="en-US" smtClean="0"/>
              <a:pPr>
                <a:defRPr/>
              </a:pPr>
              <a:t>75</a:t>
            </a:fld>
            <a:endParaRPr 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1059849"/>
                                        </p:tgtEl>
                                        <p:attrNameLst>
                                          <p:attrName>style.visibility</p:attrName>
                                        </p:attrNameLst>
                                      </p:cBhvr>
                                      <p:to>
                                        <p:strVal val="visible"/>
                                      </p:to>
                                    </p:set>
                                    <p:animEffect transition="in" filter="dissolve">
                                      <p:cBhvr>
                                        <p:cTn id="7" dur="500"/>
                                        <p:tgtEl>
                                          <p:spTgt spid="1059849"/>
                                        </p:tgtEl>
                                      </p:cBhvr>
                                    </p:animEffect>
                                  </p:childTnLst>
                                </p:cTn>
                              </p:par>
                            </p:childTnLst>
                          </p:cTn>
                        </p:par>
                        <p:par>
                          <p:cTn id="8" fill="hold">
                            <p:stCondLst>
                              <p:cond delay="1500"/>
                            </p:stCondLst>
                            <p:childTnLst>
                              <p:par>
                                <p:cTn id="9" presetID="9" presetClass="entr" presetSubtype="0" fill="hold" grpId="0" nodeType="afterEffect">
                                  <p:stCondLst>
                                    <p:cond delay="500"/>
                                  </p:stCondLst>
                                  <p:childTnLst>
                                    <p:set>
                                      <p:cBhvr>
                                        <p:cTn id="10" dur="1" fill="hold">
                                          <p:stCondLst>
                                            <p:cond delay="0"/>
                                          </p:stCondLst>
                                        </p:cTn>
                                        <p:tgtEl>
                                          <p:spTgt spid="1059850"/>
                                        </p:tgtEl>
                                        <p:attrNameLst>
                                          <p:attrName>style.visibility</p:attrName>
                                        </p:attrNameLst>
                                      </p:cBhvr>
                                      <p:to>
                                        <p:strVal val="visible"/>
                                      </p:to>
                                    </p:set>
                                    <p:animEffect transition="in" filter="dissolve">
                                      <p:cBhvr>
                                        <p:cTn id="11" dur="500"/>
                                        <p:tgtEl>
                                          <p:spTgt spid="1059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9849" grpId="0" animBg="1"/>
      <p:bldP spid="105985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indent="0" eaLnBrk="1" hangingPunct="1"/>
            <a:r>
              <a:rPr lang="en-US" smtClean="0"/>
              <a:t>HashMap</a:t>
            </a:r>
          </a:p>
        </p:txBody>
      </p:sp>
      <p:sp>
        <p:nvSpPr>
          <p:cNvPr id="14" name="Slide Number Placeholder 13"/>
          <p:cNvSpPr>
            <a:spLocks noGrp="1"/>
          </p:cNvSpPr>
          <p:nvPr>
            <p:ph type="sldNum" sz="quarter" idx="10"/>
          </p:nvPr>
        </p:nvSpPr>
        <p:spPr/>
        <p:txBody>
          <a:bodyPr>
            <a:normAutofit/>
          </a:bodyPr>
          <a:lstStyle/>
          <a:p>
            <a:pPr>
              <a:defRPr/>
            </a:pPr>
            <a:fld id="{0467CE45-FBA8-4295-9F8D-1C2008AF282E}" type="slidenum">
              <a:rPr lang="en-US" smtClean="0"/>
              <a:pPr>
                <a:defRPr/>
              </a:pPr>
              <a:t>76</a:t>
            </a:fld>
            <a:endParaRPr lang="en-US"/>
          </a:p>
        </p:txBody>
      </p:sp>
      <p:sp>
        <p:nvSpPr>
          <p:cNvPr id="21508" name="Rectangle 3"/>
          <p:cNvSpPr>
            <a:spLocks noChangeArrowheads="1"/>
          </p:cNvSpPr>
          <p:nvPr/>
        </p:nvSpPr>
        <p:spPr bwMode="auto">
          <a:xfrm>
            <a:off x="457200" y="1258888"/>
            <a:ext cx="8347075" cy="5038725"/>
          </a:xfrm>
          <a:prstGeom prst="rect">
            <a:avLst/>
          </a:prstGeom>
          <a:noFill/>
          <a:ln w="9525">
            <a:noFill/>
            <a:miter lim="800000"/>
            <a:headEnd/>
            <a:tailEnd/>
          </a:ln>
        </p:spPr>
        <p:txBody>
          <a:bodyPr/>
          <a:lstStyle/>
          <a:p>
            <a:pPr defTabSz="358775">
              <a:spcBef>
                <a:spcPct val="50000"/>
              </a:spcBef>
              <a:buSzPct val="70000"/>
            </a:pPr>
            <a:r>
              <a:rPr lang="en-US" b="1" u="sng"/>
              <a:t>Example 2 </a:t>
            </a:r>
            <a:r>
              <a:rPr lang="en-US" sz="2000" b="1" u="sng"/>
              <a:t>(cont’)</a:t>
            </a:r>
            <a:r>
              <a:rPr lang="en-US" b="1"/>
              <a:t>:</a:t>
            </a:r>
          </a:p>
          <a:p>
            <a:pPr defTabSz="358775">
              <a:spcBef>
                <a:spcPct val="50000"/>
              </a:spcBef>
              <a:buSzPct val="70000"/>
            </a:pPr>
            <a:endParaRPr lang="en-US" sz="400" b="1">
              <a:latin typeface="Courier New" pitchFamily="49" charset="0"/>
              <a:cs typeface="Courier New" pitchFamily="49" charset="0"/>
            </a:endParaRPr>
          </a:p>
          <a:p>
            <a:pPr defTabSz="358775">
              <a:buSzPct val="70000"/>
            </a:pPr>
            <a:r>
              <a:rPr lang="en-US" sz="2000" b="1">
                <a:latin typeface="Courier New" pitchFamily="49" charset="0"/>
                <a:cs typeface="Courier New" pitchFamily="49" charset="0"/>
              </a:rPr>
              <a:t>public static void main(String[] args) {</a:t>
            </a:r>
          </a:p>
          <a:p>
            <a:pPr defTabSz="358775">
              <a:buSzPct val="70000"/>
            </a:pPr>
            <a:r>
              <a:rPr lang="en-US" sz="2000" b="1">
                <a:latin typeface="Courier New" pitchFamily="49" charset="0"/>
                <a:cs typeface="Courier New" pitchFamily="49" charset="0"/>
              </a:rPr>
              <a:t>	System.out.println</a:t>
            </a:r>
            <a:r>
              <a:rPr lang="en-US" sz="2000" b="1">
                <a:solidFill>
                  <a:schemeClr val="accent1"/>
                </a:solidFill>
                <a:latin typeface="Courier New" pitchFamily="49" charset="0"/>
                <a:cs typeface="Courier New" pitchFamily="49" charset="0"/>
              </a:rPr>
              <a:t>(</a:t>
            </a:r>
          </a:p>
          <a:p>
            <a:pPr defTabSz="358775">
              <a:buSzPct val="70000"/>
            </a:pPr>
            <a:r>
              <a:rPr lang="en-US" sz="2000" b="1">
                <a:latin typeface="Courier New" pitchFamily="49" charset="0"/>
                <a:cs typeface="Courier New" pitchFamily="49" charset="0"/>
              </a:rPr>
              <a:t>		frequency</a:t>
            </a:r>
            <a:r>
              <a:rPr lang="en-US" sz="2000" b="1">
                <a:solidFill>
                  <a:schemeClr val="tx2"/>
                </a:solidFill>
                <a:latin typeface="Courier New" pitchFamily="49" charset="0"/>
                <a:cs typeface="Courier New" pitchFamily="49" charset="0"/>
              </a:rPr>
              <a:t>(</a:t>
            </a:r>
            <a:r>
              <a:rPr lang="en-US" sz="2000" b="1">
                <a:latin typeface="Courier New" pitchFamily="49" charset="0"/>
                <a:cs typeface="Courier New" pitchFamily="49" charset="0"/>
              </a:rPr>
              <a:t>new String[]{</a:t>
            </a:r>
          </a:p>
          <a:p>
            <a:pPr defTabSz="358775">
              <a:buSzPct val="70000"/>
            </a:pPr>
            <a:r>
              <a:rPr lang="en-US" sz="2000" b="1">
                <a:latin typeface="Courier New" pitchFamily="49" charset="0"/>
                <a:cs typeface="Courier New" pitchFamily="49" charset="0"/>
              </a:rPr>
              <a:t>			"Momo", "Momo", "Koko", "Noa", "Momo", "Koko"</a:t>
            </a:r>
          </a:p>
          <a:p>
            <a:pPr defTabSz="358775">
              <a:buSzPct val="70000"/>
            </a:pPr>
            <a:r>
              <a:rPr lang="en-US" sz="2000" b="1">
                <a:latin typeface="Courier New" pitchFamily="49" charset="0"/>
                <a:cs typeface="Courier New" pitchFamily="49" charset="0"/>
              </a:rPr>
              <a:t>		}</a:t>
            </a:r>
            <a:r>
              <a:rPr lang="en-US" sz="2000" b="1">
                <a:solidFill>
                  <a:schemeClr val="tx2"/>
                </a:solidFill>
                <a:latin typeface="Courier New" pitchFamily="49" charset="0"/>
                <a:cs typeface="Courier New" pitchFamily="49" charset="0"/>
              </a:rPr>
              <a:t>)</a:t>
            </a:r>
            <a:r>
              <a:rPr lang="en-US" sz="2000" b="1">
                <a:latin typeface="Courier New" pitchFamily="49" charset="0"/>
                <a:cs typeface="Courier New" pitchFamily="49" charset="0"/>
              </a:rPr>
              <a:t>.toString()</a:t>
            </a:r>
            <a:r>
              <a:rPr lang="en-US" sz="2000" b="1">
                <a:solidFill>
                  <a:schemeClr val="accent1"/>
                </a:solidFill>
                <a:latin typeface="Courier New" pitchFamily="49" charset="0"/>
                <a:cs typeface="Courier New" pitchFamily="49" charset="0"/>
              </a:rPr>
              <a:t>)</a:t>
            </a:r>
            <a:r>
              <a:rPr lang="en-US" sz="2000" b="1">
                <a:latin typeface="Courier New" pitchFamily="49" charset="0"/>
                <a:cs typeface="Courier New" pitchFamily="49" charset="0"/>
              </a:rPr>
              <a:t>;</a:t>
            </a:r>
          </a:p>
          <a:p>
            <a:pPr defTabSz="358775">
              <a:buSzPct val="70000"/>
            </a:pPr>
            <a:r>
              <a:rPr lang="en-US" sz="2000" b="1">
                <a:latin typeface="Courier New" pitchFamily="49" charset="0"/>
                <a:cs typeface="Courier New" pitchFamily="49" charset="0"/>
              </a:rPr>
              <a:t>}</a:t>
            </a:r>
          </a:p>
          <a:p>
            <a:pPr defTabSz="358775">
              <a:buSzPct val="70000"/>
            </a:pPr>
            <a:endParaRPr lang="en-US" sz="2000" b="1">
              <a:latin typeface="Courier New" pitchFamily="49" charset="0"/>
              <a:cs typeface="Courier New" pitchFamily="49" charset="0"/>
            </a:endParaRPr>
          </a:p>
          <a:p>
            <a:pPr defTabSz="358775">
              <a:buSzPct val="70000"/>
            </a:pPr>
            <a:r>
              <a:rPr lang="en-US" sz="2000" b="1" u="sng"/>
              <a:t>Print out of this main is</a:t>
            </a:r>
            <a:r>
              <a:rPr lang="en-US" sz="2000" b="1"/>
              <a:t>:</a:t>
            </a:r>
          </a:p>
          <a:p>
            <a:pPr defTabSz="358775">
              <a:buSzPct val="70000"/>
            </a:pPr>
            <a:r>
              <a:rPr lang="en-US" sz="2000" b="1"/>
              <a:t>{Koko=2, Noa=1, Momo=3}</a:t>
            </a:r>
          </a:p>
        </p:txBody>
      </p:sp>
      <p:grpSp>
        <p:nvGrpSpPr>
          <p:cNvPr id="2" name="Group 4"/>
          <p:cNvGrpSpPr>
            <a:grpSpLocks/>
          </p:cNvGrpSpPr>
          <p:nvPr/>
        </p:nvGrpSpPr>
        <p:grpSpPr bwMode="auto">
          <a:xfrm>
            <a:off x="3708400" y="3862388"/>
            <a:ext cx="3881438" cy="812800"/>
            <a:chOff x="3125" y="1663"/>
            <a:chExt cx="2311" cy="512"/>
          </a:xfrm>
        </p:grpSpPr>
        <p:sp>
          <p:nvSpPr>
            <p:cNvPr id="21517" name="Rectangle 5"/>
            <p:cNvSpPr>
              <a:spLocks noChangeArrowheads="1"/>
            </p:cNvSpPr>
            <p:nvPr/>
          </p:nvSpPr>
          <p:spPr bwMode="auto">
            <a:xfrm>
              <a:off x="3125" y="1663"/>
              <a:ext cx="2311" cy="288"/>
            </a:xfrm>
            <a:prstGeom prst="rect">
              <a:avLst/>
            </a:prstGeom>
            <a:solidFill>
              <a:srgbClr val="FFFF99"/>
            </a:solidFill>
            <a:ln w="9525" algn="ctr">
              <a:solidFill>
                <a:schemeClr val="tx1"/>
              </a:solidFill>
              <a:miter lim="800000"/>
              <a:headEnd/>
              <a:tailEnd/>
            </a:ln>
          </p:spPr>
          <p:txBody>
            <a:bodyPr lIns="72000" tIns="72000" rIns="72000" bIns="72000" anchor="ctr">
              <a:spAutoFit/>
            </a:bodyPr>
            <a:lstStyle/>
            <a:p>
              <a:pPr algn="ctr" defTabSz="912813"/>
              <a:r>
                <a:rPr lang="en-US" sz="2000" b="1"/>
                <a:t>HashMap has a nice toString!</a:t>
              </a:r>
            </a:p>
          </p:txBody>
        </p:sp>
        <p:sp>
          <p:nvSpPr>
            <p:cNvPr id="21518" name="Line 6"/>
            <p:cNvSpPr>
              <a:spLocks noChangeShapeType="1"/>
            </p:cNvSpPr>
            <p:nvPr/>
          </p:nvSpPr>
          <p:spPr bwMode="auto">
            <a:xfrm flipH="1">
              <a:off x="3549" y="1961"/>
              <a:ext cx="713" cy="214"/>
            </a:xfrm>
            <a:prstGeom prst="line">
              <a:avLst/>
            </a:prstGeom>
            <a:noFill/>
            <a:ln w="28575">
              <a:solidFill>
                <a:schemeClr val="tx1"/>
              </a:solidFill>
              <a:round/>
              <a:headEnd/>
              <a:tailEnd type="arrow" w="lg" len="lg"/>
            </a:ln>
          </p:spPr>
          <p:txBody>
            <a:bodyPr lIns="0" tIns="0" rIns="0" bIns="0">
              <a:spAutoFit/>
            </a:bodyPr>
            <a:lstStyle/>
            <a:p>
              <a:endParaRPr lang="en-GB"/>
            </a:p>
          </p:txBody>
        </p:sp>
      </p:grpSp>
      <p:grpSp>
        <p:nvGrpSpPr>
          <p:cNvPr id="3" name="Group 10"/>
          <p:cNvGrpSpPr>
            <a:grpSpLocks/>
          </p:cNvGrpSpPr>
          <p:nvPr/>
        </p:nvGrpSpPr>
        <p:grpSpPr bwMode="auto">
          <a:xfrm>
            <a:off x="3433763" y="5119688"/>
            <a:ext cx="3762375" cy="762000"/>
            <a:chOff x="2163" y="3225"/>
            <a:chExt cx="2370" cy="480"/>
          </a:xfrm>
        </p:grpSpPr>
        <p:sp>
          <p:nvSpPr>
            <p:cNvPr id="21515" name="Rectangle 8"/>
            <p:cNvSpPr>
              <a:spLocks noChangeArrowheads="1"/>
            </p:cNvSpPr>
            <p:nvPr/>
          </p:nvSpPr>
          <p:spPr bwMode="auto">
            <a:xfrm>
              <a:off x="2780" y="3225"/>
              <a:ext cx="1753" cy="480"/>
            </a:xfrm>
            <a:prstGeom prst="rect">
              <a:avLst/>
            </a:prstGeom>
            <a:solidFill>
              <a:srgbClr val="FFFF99"/>
            </a:solidFill>
            <a:ln w="9525" algn="ctr">
              <a:solidFill>
                <a:schemeClr val="tx1"/>
              </a:solidFill>
              <a:miter lim="800000"/>
              <a:headEnd/>
              <a:tailEnd/>
            </a:ln>
          </p:spPr>
          <p:txBody>
            <a:bodyPr lIns="72000" tIns="72000" rIns="72000" bIns="72000" anchor="ctr">
              <a:spAutoFit/>
            </a:bodyPr>
            <a:lstStyle/>
            <a:p>
              <a:pPr algn="ctr" defTabSz="912813"/>
              <a:r>
                <a:rPr lang="en-US" sz="2000" b="1"/>
                <a:t>HashMap doesn’t guarantee any order!</a:t>
              </a:r>
            </a:p>
          </p:txBody>
        </p:sp>
        <p:sp>
          <p:nvSpPr>
            <p:cNvPr id="21516" name="Line 9"/>
            <p:cNvSpPr>
              <a:spLocks noChangeShapeType="1"/>
            </p:cNvSpPr>
            <p:nvPr/>
          </p:nvSpPr>
          <p:spPr bwMode="auto">
            <a:xfrm flipH="1" flipV="1">
              <a:off x="2163" y="3327"/>
              <a:ext cx="614" cy="152"/>
            </a:xfrm>
            <a:prstGeom prst="line">
              <a:avLst/>
            </a:prstGeom>
            <a:noFill/>
            <a:ln w="28575">
              <a:solidFill>
                <a:schemeClr val="tx1"/>
              </a:solidFill>
              <a:round/>
              <a:headEnd/>
              <a:tailEnd type="arrow" w="lg" len="lg"/>
            </a:ln>
          </p:spPr>
          <p:txBody>
            <a:bodyPr lIns="0" tIns="0" rIns="0" bIns="0">
              <a:spAutoFit/>
            </a:bodyPr>
            <a:lstStyle/>
            <a:p>
              <a:endParaRPr lang="en-GB"/>
            </a:p>
          </p:txBody>
        </p:sp>
      </p:grpSp>
      <p:sp>
        <p:nvSpPr>
          <p:cNvPr id="1061899" name="Text Box 11"/>
          <p:cNvSpPr txBox="1">
            <a:spLocks noChangeArrowheads="1"/>
          </p:cNvSpPr>
          <p:nvPr/>
        </p:nvSpPr>
        <p:spPr bwMode="auto">
          <a:xfrm>
            <a:off x="3659188" y="2182813"/>
            <a:ext cx="146050" cy="304800"/>
          </a:xfrm>
          <a:prstGeom prst="rect">
            <a:avLst/>
          </a:prstGeom>
          <a:solidFill>
            <a:schemeClr val="bg1"/>
          </a:solidFill>
          <a:ln w="9525" algn="ctr">
            <a:noFill/>
            <a:miter lim="800000"/>
            <a:headEnd/>
            <a:tailEnd/>
          </a:ln>
        </p:spPr>
        <p:txBody>
          <a:bodyPr lIns="0" tIns="0" rIns="0" bIns="0">
            <a:spAutoFit/>
          </a:bodyPr>
          <a:lstStyle/>
          <a:p>
            <a:pPr defTabSz="912813">
              <a:spcBef>
                <a:spcPct val="50000"/>
              </a:spcBef>
            </a:pPr>
            <a:r>
              <a:rPr lang="en-US" sz="2000" b="1">
                <a:latin typeface="Courier New" pitchFamily="49" charset="0"/>
                <a:cs typeface="Courier New" pitchFamily="49" charset="0"/>
              </a:rPr>
              <a:t>(</a:t>
            </a:r>
          </a:p>
        </p:txBody>
      </p:sp>
      <p:sp>
        <p:nvSpPr>
          <p:cNvPr id="1061902" name="Text Box 14"/>
          <p:cNvSpPr txBox="1">
            <a:spLocks noChangeArrowheads="1"/>
          </p:cNvSpPr>
          <p:nvPr/>
        </p:nvSpPr>
        <p:spPr bwMode="auto">
          <a:xfrm>
            <a:off x="1430338" y="3287713"/>
            <a:ext cx="146050" cy="304800"/>
          </a:xfrm>
          <a:prstGeom prst="rect">
            <a:avLst/>
          </a:prstGeom>
          <a:solidFill>
            <a:schemeClr val="bg1"/>
          </a:solidFill>
          <a:ln w="9525" algn="ctr">
            <a:noFill/>
            <a:miter lim="800000"/>
            <a:headEnd/>
            <a:tailEnd/>
          </a:ln>
        </p:spPr>
        <p:txBody>
          <a:bodyPr lIns="0" tIns="0" rIns="0" bIns="0">
            <a:spAutoFit/>
          </a:bodyPr>
          <a:lstStyle/>
          <a:p>
            <a:pPr defTabSz="912813">
              <a:spcBef>
                <a:spcPct val="50000"/>
              </a:spcBef>
            </a:pPr>
            <a:r>
              <a:rPr lang="en-US" sz="2000" b="1">
                <a:latin typeface="Courier New" pitchFamily="49" charset="0"/>
                <a:cs typeface="Courier New" pitchFamily="49" charset="0"/>
              </a:rPr>
              <a:t>)</a:t>
            </a:r>
          </a:p>
        </p:txBody>
      </p:sp>
      <p:sp>
        <p:nvSpPr>
          <p:cNvPr id="1061900" name="Text Box 12"/>
          <p:cNvSpPr txBox="1">
            <a:spLocks noChangeArrowheads="1"/>
          </p:cNvSpPr>
          <p:nvPr/>
        </p:nvSpPr>
        <p:spPr bwMode="auto">
          <a:xfrm>
            <a:off x="2627313" y="2563813"/>
            <a:ext cx="146050" cy="304800"/>
          </a:xfrm>
          <a:prstGeom prst="rect">
            <a:avLst/>
          </a:prstGeom>
          <a:solidFill>
            <a:schemeClr val="bg1"/>
          </a:solidFill>
          <a:ln w="9525" algn="ctr">
            <a:noFill/>
            <a:miter lim="800000"/>
            <a:headEnd/>
            <a:tailEnd/>
          </a:ln>
        </p:spPr>
        <p:txBody>
          <a:bodyPr lIns="0" tIns="0" rIns="0" bIns="0">
            <a:spAutoFit/>
          </a:bodyPr>
          <a:lstStyle/>
          <a:p>
            <a:pPr defTabSz="912813">
              <a:spcBef>
                <a:spcPct val="50000"/>
              </a:spcBef>
            </a:pPr>
            <a:r>
              <a:rPr lang="en-US" sz="2000" b="1">
                <a:latin typeface="Courier New" pitchFamily="49" charset="0"/>
                <a:cs typeface="Courier New" pitchFamily="49" charset="0"/>
              </a:rPr>
              <a:t>(</a:t>
            </a:r>
          </a:p>
        </p:txBody>
      </p:sp>
      <p:sp>
        <p:nvSpPr>
          <p:cNvPr id="1061901" name="Text Box 13"/>
          <p:cNvSpPr txBox="1">
            <a:spLocks noChangeArrowheads="1"/>
          </p:cNvSpPr>
          <p:nvPr/>
        </p:nvSpPr>
        <p:spPr bwMode="auto">
          <a:xfrm>
            <a:off x="3244850" y="3287713"/>
            <a:ext cx="146050" cy="304800"/>
          </a:xfrm>
          <a:prstGeom prst="rect">
            <a:avLst/>
          </a:prstGeom>
          <a:solidFill>
            <a:schemeClr val="bg1"/>
          </a:solidFill>
          <a:ln w="9525" algn="ctr">
            <a:noFill/>
            <a:miter lim="800000"/>
            <a:headEnd/>
            <a:tailEnd/>
          </a:ln>
        </p:spPr>
        <p:txBody>
          <a:bodyPr lIns="0" tIns="0" rIns="0" bIns="0">
            <a:spAutoFit/>
          </a:bodyPr>
          <a:lstStyle/>
          <a:p>
            <a:pPr defTabSz="912813">
              <a:spcBef>
                <a:spcPct val="50000"/>
              </a:spcBef>
            </a:pPr>
            <a:r>
              <a:rPr lang="en-US" sz="2000" b="1">
                <a:latin typeface="Courier New" pitchFamily="49" charset="0"/>
                <a:cs typeface="Courier New" pitchFamily="49" charset="0"/>
              </a:rPr>
              <a:t>)</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afterEffect">
                                  <p:stCondLst>
                                    <p:cond delay="2000"/>
                                  </p:stCondLst>
                                  <p:childTnLst>
                                    <p:set>
                                      <p:cBhvr>
                                        <p:cTn id="6" dur="1" fill="hold">
                                          <p:stCondLst>
                                            <p:cond delay="0"/>
                                          </p:stCondLst>
                                        </p:cTn>
                                        <p:tgtEl>
                                          <p:spTgt spid="1061899"/>
                                        </p:tgtEl>
                                        <p:attrNameLst>
                                          <p:attrName>style.visibility</p:attrName>
                                        </p:attrNameLst>
                                      </p:cBhvr>
                                      <p:to>
                                        <p:strVal val="hidden"/>
                                      </p:to>
                                    </p:set>
                                  </p:childTnLst>
                                </p:cTn>
                              </p:par>
                            </p:childTnLst>
                          </p:cTn>
                        </p:par>
                        <p:par>
                          <p:cTn id="7" fill="hold">
                            <p:stCondLst>
                              <p:cond delay="2000"/>
                            </p:stCondLst>
                            <p:childTnLst>
                              <p:par>
                                <p:cTn id="8" presetID="1" presetClass="exit" presetSubtype="0" fill="hold" grpId="0" nodeType="afterEffect">
                                  <p:stCondLst>
                                    <p:cond delay="0"/>
                                  </p:stCondLst>
                                  <p:childTnLst>
                                    <p:set>
                                      <p:cBhvr>
                                        <p:cTn id="9" dur="1" fill="hold">
                                          <p:stCondLst>
                                            <p:cond delay="0"/>
                                          </p:stCondLst>
                                        </p:cTn>
                                        <p:tgtEl>
                                          <p:spTgt spid="1061901"/>
                                        </p:tgtEl>
                                        <p:attrNameLst>
                                          <p:attrName>style.visibility</p:attrName>
                                        </p:attrNameLst>
                                      </p:cBhvr>
                                      <p:to>
                                        <p:strVal val="hidden"/>
                                      </p:to>
                                    </p:set>
                                  </p:childTnLst>
                                </p:cTn>
                              </p:par>
                            </p:childTnLst>
                          </p:cTn>
                        </p:par>
                        <p:par>
                          <p:cTn id="10" fill="hold">
                            <p:stCondLst>
                              <p:cond delay="2000"/>
                            </p:stCondLst>
                            <p:childTnLst>
                              <p:par>
                                <p:cTn id="11" presetID="1" presetClass="exit" presetSubtype="0" fill="hold" grpId="0" nodeType="afterEffect">
                                  <p:stCondLst>
                                    <p:cond delay="1000"/>
                                  </p:stCondLst>
                                  <p:childTnLst>
                                    <p:set>
                                      <p:cBhvr>
                                        <p:cTn id="12" dur="1" fill="hold">
                                          <p:stCondLst>
                                            <p:cond delay="0"/>
                                          </p:stCondLst>
                                        </p:cTn>
                                        <p:tgtEl>
                                          <p:spTgt spid="1061900"/>
                                        </p:tgtEl>
                                        <p:attrNameLst>
                                          <p:attrName>style.visibility</p:attrName>
                                        </p:attrNameLst>
                                      </p:cBhvr>
                                      <p:to>
                                        <p:strVal val="hidden"/>
                                      </p:to>
                                    </p:set>
                                  </p:childTnLst>
                                </p:cTn>
                              </p:par>
                            </p:childTnLst>
                          </p:cTn>
                        </p:par>
                        <p:par>
                          <p:cTn id="13" fill="hold">
                            <p:stCondLst>
                              <p:cond delay="3000"/>
                            </p:stCondLst>
                            <p:childTnLst>
                              <p:par>
                                <p:cTn id="14" presetID="1" presetClass="exit" presetSubtype="0" fill="hold" grpId="0" nodeType="afterEffect">
                                  <p:stCondLst>
                                    <p:cond delay="0"/>
                                  </p:stCondLst>
                                  <p:childTnLst>
                                    <p:set>
                                      <p:cBhvr>
                                        <p:cTn id="15" dur="1" fill="hold">
                                          <p:stCondLst>
                                            <p:cond delay="0"/>
                                          </p:stCondLst>
                                        </p:cTn>
                                        <p:tgtEl>
                                          <p:spTgt spid="106190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9" grpId="0" animBg="1"/>
      <p:bldP spid="1061902" grpId="0" animBg="1"/>
      <p:bldP spid="1061900" grpId="0" animBg="1"/>
      <p:bldP spid="106190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indent="0" eaLnBrk="1" hangingPunct="1"/>
            <a:r>
              <a:rPr lang="en-US" smtClean="0"/>
              <a:t>HashMap</a:t>
            </a:r>
          </a:p>
        </p:txBody>
      </p:sp>
      <p:sp>
        <p:nvSpPr>
          <p:cNvPr id="8" name="Slide Number Placeholder 7"/>
          <p:cNvSpPr>
            <a:spLocks noGrp="1"/>
          </p:cNvSpPr>
          <p:nvPr>
            <p:ph type="sldNum" sz="quarter" idx="10"/>
          </p:nvPr>
        </p:nvSpPr>
        <p:spPr/>
        <p:txBody>
          <a:bodyPr>
            <a:normAutofit/>
          </a:bodyPr>
          <a:lstStyle/>
          <a:p>
            <a:pPr>
              <a:defRPr/>
            </a:pPr>
            <a:fld id="{0467CE45-FBA8-4295-9F8D-1C2008AF282E}" type="slidenum">
              <a:rPr lang="en-US" smtClean="0"/>
              <a:pPr>
                <a:defRPr/>
              </a:pPr>
              <a:t>77</a:t>
            </a:fld>
            <a:endParaRPr lang="en-US"/>
          </a:p>
        </p:txBody>
      </p:sp>
      <p:sp>
        <p:nvSpPr>
          <p:cNvPr id="22532" name="Rectangle 3"/>
          <p:cNvSpPr>
            <a:spLocks noChangeArrowheads="1"/>
          </p:cNvSpPr>
          <p:nvPr/>
        </p:nvSpPr>
        <p:spPr bwMode="auto">
          <a:xfrm>
            <a:off x="457200" y="2641600"/>
            <a:ext cx="8347075" cy="3762375"/>
          </a:xfrm>
          <a:prstGeom prst="rect">
            <a:avLst/>
          </a:prstGeom>
          <a:noFill/>
          <a:ln w="9525">
            <a:noFill/>
            <a:miter lim="800000"/>
            <a:headEnd/>
            <a:tailEnd/>
          </a:ln>
        </p:spPr>
        <p:txBody>
          <a:bodyPr/>
          <a:lstStyle/>
          <a:p>
            <a:pPr defTabSz="912813">
              <a:spcBef>
                <a:spcPct val="50000"/>
              </a:spcBef>
              <a:buSzPct val="70000"/>
              <a:tabLst>
                <a:tab pos="442913" algn="l"/>
                <a:tab pos="900113" algn="l"/>
                <a:tab pos="1341438" algn="l"/>
              </a:tabLst>
            </a:pPr>
            <a:r>
              <a:rPr lang="en-US" b="1" u="sng"/>
              <a:t>Example</a:t>
            </a:r>
            <a:r>
              <a:rPr lang="en-US" b="1"/>
              <a:t>:</a:t>
            </a:r>
          </a:p>
          <a:p>
            <a:pPr defTabSz="912813">
              <a:spcBef>
                <a:spcPct val="50000"/>
              </a:spcBef>
              <a:buSzPct val="70000"/>
              <a:tabLst>
                <a:tab pos="442913" algn="l"/>
                <a:tab pos="900113" algn="l"/>
                <a:tab pos="1341438" algn="l"/>
              </a:tabLst>
            </a:pPr>
            <a:endParaRPr lang="en-US" sz="400" b="1">
              <a:latin typeface="Courier New" pitchFamily="49" charset="0"/>
              <a:cs typeface="Courier New" pitchFamily="49" charset="0"/>
            </a:endParaRPr>
          </a:p>
          <a:p>
            <a:pPr defTabSz="912813">
              <a:buSzPct val="70000"/>
              <a:tabLst>
                <a:tab pos="442913" algn="l"/>
                <a:tab pos="900113" algn="l"/>
                <a:tab pos="1341438" algn="l"/>
              </a:tabLst>
            </a:pPr>
            <a:r>
              <a:rPr lang="en-US" sz="1800" b="1">
                <a:latin typeface="Courier New" pitchFamily="49" charset="0"/>
                <a:cs typeface="Courier New" pitchFamily="49" charset="0"/>
              </a:rPr>
              <a:t>public class Person {</a:t>
            </a:r>
          </a:p>
          <a:p>
            <a:pPr defTabSz="912813">
              <a:buSzPct val="70000"/>
              <a:tabLst>
                <a:tab pos="442913" algn="l"/>
                <a:tab pos="900113" algn="l"/>
                <a:tab pos="1341438" algn="l"/>
              </a:tabLst>
            </a:pPr>
            <a:r>
              <a:rPr lang="en-US" sz="1800" b="1">
                <a:latin typeface="Courier New" pitchFamily="49" charset="0"/>
                <a:cs typeface="Courier New" pitchFamily="49" charset="0"/>
              </a:rPr>
              <a:t>	public String name;</a:t>
            </a:r>
          </a:p>
          <a:p>
            <a:pPr defTabSz="912813">
              <a:buSzPct val="70000"/>
              <a:tabLst>
                <a:tab pos="442913" algn="l"/>
                <a:tab pos="900113" algn="l"/>
                <a:tab pos="1341438" algn="l"/>
              </a:tabLst>
            </a:pPr>
            <a:r>
              <a:rPr lang="en-US" sz="1800" b="1">
                <a:latin typeface="Courier New" pitchFamily="49" charset="0"/>
                <a:cs typeface="Courier New" pitchFamily="49" charset="0"/>
              </a:rPr>
              <a:t>	boolean equals(Object o) {</a:t>
            </a:r>
          </a:p>
          <a:p>
            <a:pPr defTabSz="912813">
              <a:buSzPct val="70000"/>
              <a:tabLst>
                <a:tab pos="442913" algn="l"/>
                <a:tab pos="900113" algn="l"/>
                <a:tab pos="1341438" algn="l"/>
              </a:tabLst>
            </a:pPr>
            <a:r>
              <a:rPr lang="en-US" sz="1800" b="1">
                <a:latin typeface="Courier New" pitchFamily="49" charset="0"/>
                <a:cs typeface="Courier New" pitchFamily="49" charset="0"/>
              </a:rPr>
              <a:t>		return (o instanceof Person &amp;&amp; 								((Person)o).name.equals(name));</a:t>
            </a:r>
          </a:p>
          <a:p>
            <a:pPr defTabSz="912813">
              <a:buSzPct val="70000"/>
              <a:tabLst>
                <a:tab pos="442913" algn="l"/>
                <a:tab pos="900113" algn="l"/>
                <a:tab pos="1341438" algn="l"/>
              </a:tabLst>
            </a:pPr>
            <a:r>
              <a:rPr lang="en-US" sz="1800" b="1">
                <a:latin typeface="Courier New" pitchFamily="49" charset="0"/>
                <a:cs typeface="Courier New" pitchFamily="49" charset="0"/>
              </a:rPr>
              <a:t>	}</a:t>
            </a:r>
          </a:p>
          <a:p>
            <a:pPr defTabSz="912813">
              <a:buSzPct val="70000"/>
              <a:tabLst>
                <a:tab pos="442913" algn="l"/>
                <a:tab pos="900113" algn="l"/>
                <a:tab pos="1341438" algn="l"/>
              </a:tabLst>
            </a:pPr>
            <a:r>
              <a:rPr lang="en-US" sz="1800" b="1">
                <a:latin typeface="Courier New" pitchFamily="49" charset="0"/>
                <a:cs typeface="Courier New" pitchFamily="49" charset="0"/>
              </a:rPr>
              <a:t>	public int hashCode() {</a:t>
            </a:r>
          </a:p>
          <a:p>
            <a:pPr defTabSz="912813">
              <a:buSzPct val="70000"/>
              <a:tabLst>
                <a:tab pos="442913" algn="l"/>
                <a:tab pos="900113" algn="l"/>
                <a:tab pos="1341438" algn="l"/>
              </a:tabLst>
            </a:pPr>
            <a:r>
              <a:rPr lang="en-US" sz="1800" b="1">
                <a:latin typeface="Courier New" pitchFamily="49" charset="0"/>
                <a:cs typeface="Courier New" pitchFamily="49" charset="0"/>
              </a:rPr>
              <a:t>		return name.hashCode();</a:t>
            </a:r>
          </a:p>
          <a:p>
            <a:pPr defTabSz="912813">
              <a:buSzPct val="70000"/>
              <a:tabLst>
                <a:tab pos="442913" algn="l"/>
                <a:tab pos="900113" algn="l"/>
                <a:tab pos="1341438" algn="l"/>
              </a:tabLst>
            </a:pPr>
            <a:r>
              <a:rPr lang="en-US" sz="1800" b="1">
                <a:latin typeface="Courier New" pitchFamily="49" charset="0"/>
                <a:cs typeface="Courier New" pitchFamily="49" charset="0"/>
              </a:rPr>
              <a:t>	}</a:t>
            </a:r>
          </a:p>
          <a:p>
            <a:pPr defTabSz="912813">
              <a:buSzPct val="70000"/>
              <a:tabLst>
                <a:tab pos="442913" algn="l"/>
                <a:tab pos="900113" algn="l"/>
                <a:tab pos="1341438" algn="l"/>
              </a:tabLst>
            </a:pPr>
            <a:r>
              <a:rPr lang="en-US" sz="1800" b="1">
                <a:latin typeface="Courier New" pitchFamily="49" charset="0"/>
                <a:cs typeface="Courier New" pitchFamily="49" charset="0"/>
              </a:rPr>
              <a:t>}</a:t>
            </a:r>
          </a:p>
        </p:txBody>
      </p:sp>
      <p:sp>
        <p:nvSpPr>
          <p:cNvPr id="22533" name="Rectangle 4"/>
          <p:cNvSpPr>
            <a:spLocks noChangeArrowheads="1"/>
          </p:cNvSpPr>
          <p:nvPr/>
        </p:nvSpPr>
        <p:spPr bwMode="auto">
          <a:xfrm>
            <a:off x="549275" y="1114425"/>
            <a:ext cx="7813675" cy="1408113"/>
          </a:xfrm>
          <a:prstGeom prst="rect">
            <a:avLst/>
          </a:prstGeom>
          <a:solidFill>
            <a:srgbClr val="CCFFFF"/>
          </a:solidFill>
          <a:ln w="9525">
            <a:solidFill>
              <a:schemeClr val="tx1"/>
            </a:solidFill>
            <a:miter lim="800000"/>
            <a:headEnd/>
            <a:tailEnd/>
          </a:ln>
        </p:spPr>
        <p:txBody>
          <a:bodyPr lIns="0" tIns="0" rIns="0" bIns="0"/>
          <a:lstStyle/>
          <a:p>
            <a:pPr marL="273050" lvl="1" indent="-271463" defTabSz="912813">
              <a:spcBef>
                <a:spcPct val="60000"/>
              </a:spcBef>
              <a:buSzTx/>
              <a:buFontTx/>
              <a:buNone/>
              <a:tabLst>
                <a:tab pos="1519238" algn="l"/>
              </a:tabLst>
            </a:pPr>
            <a:r>
              <a:rPr lang="en-US" sz="1000"/>
              <a:t/>
            </a:r>
            <a:br>
              <a:rPr lang="en-US" sz="1000"/>
            </a:br>
            <a:r>
              <a:rPr lang="en-US" b="1"/>
              <a:t>For a class to properly serve as a key in HashMap the </a:t>
            </a:r>
            <a:r>
              <a:rPr lang="en-US" b="1" u="sng"/>
              <a:t>equals</a:t>
            </a:r>
            <a:r>
              <a:rPr lang="en-US" b="1"/>
              <a:t> and </a:t>
            </a:r>
            <a:r>
              <a:rPr lang="en-US" b="1" u="sng"/>
              <a:t>hashCode</a:t>
            </a:r>
            <a:r>
              <a:rPr lang="en-US" b="1"/>
              <a:t> methods should both be appropriately implemented</a:t>
            </a:r>
          </a:p>
        </p:txBody>
      </p:sp>
      <p:grpSp>
        <p:nvGrpSpPr>
          <p:cNvPr id="2" name="Group 9"/>
          <p:cNvGrpSpPr>
            <a:grpSpLocks/>
          </p:cNvGrpSpPr>
          <p:nvPr/>
        </p:nvGrpSpPr>
        <p:grpSpPr bwMode="auto">
          <a:xfrm>
            <a:off x="3792538" y="2954338"/>
            <a:ext cx="4908550" cy="915987"/>
            <a:chOff x="2389" y="1861"/>
            <a:chExt cx="3092" cy="577"/>
          </a:xfrm>
        </p:grpSpPr>
        <p:sp>
          <p:nvSpPr>
            <p:cNvPr id="22535" name="Rectangle 7"/>
            <p:cNvSpPr>
              <a:spLocks noChangeArrowheads="1"/>
            </p:cNvSpPr>
            <p:nvPr/>
          </p:nvSpPr>
          <p:spPr bwMode="auto">
            <a:xfrm>
              <a:off x="3036" y="1861"/>
              <a:ext cx="2445" cy="518"/>
            </a:xfrm>
            <a:prstGeom prst="rect">
              <a:avLst/>
            </a:prstGeom>
            <a:solidFill>
              <a:srgbClr val="FFFF99"/>
            </a:solidFill>
            <a:ln w="9525" algn="ctr">
              <a:solidFill>
                <a:schemeClr val="tx1"/>
              </a:solidFill>
              <a:miter lim="800000"/>
              <a:headEnd/>
              <a:tailEnd/>
            </a:ln>
          </p:spPr>
          <p:txBody>
            <a:bodyPr lIns="72000" tIns="72000" rIns="72000" bIns="72000" anchor="ctr">
              <a:spAutoFit/>
            </a:bodyPr>
            <a:lstStyle/>
            <a:p>
              <a:pPr algn="ctr" defTabSz="912813"/>
              <a:r>
                <a:rPr lang="en-US" sz="2000" b="1"/>
                <a:t>Parameter MUST be Object</a:t>
              </a:r>
            </a:p>
            <a:p>
              <a:pPr algn="ctr" defTabSz="912813"/>
              <a:r>
                <a:rPr lang="en-US" sz="2000" b="1"/>
                <a:t>(and NOT Person!)</a:t>
              </a:r>
            </a:p>
          </p:txBody>
        </p:sp>
        <p:sp>
          <p:nvSpPr>
            <p:cNvPr id="22536" name="Line 8"/>
            <p:cNvSpPr>
              <a:spLocks noChangeShapeType="1"/>
            </p:cNvSpPr>
            <p:nvPr/>
          </p:nvSpPr>
          <p:spPr bwMode="auto">
            <a:xfrm flipH="1">
              <a:off x="2389" y="2103"/>
              <a:ext cx="643" cy="335"/>
            </a:xfrm>
            <a:prstGeom prst="line">
              <a:avLst/>
            </a:prstGeom>
            <a:noFill/>
            <a:ln w="28575">
              <a:solidFill>
                <a:schemeClr val="tx1"/>
              </a:solidFill>
              <a:round/>
              <a:headEnd/>
              <a:tailEnd type="arrow" w="lg" len="lg"/>
            </a:ln>
          </p:spPr>
          <p:txBody>
            <a:bodyPr lIns="0" tIns="0" rIns="0" bIns="0">
              <a:spAutoFit/>
            </a:bodyPr>
            <a:lstStyle/>
            <a:p>
              <a:endParaRPr lang="en-GB"/>
            </a:p>
          </p:txBody>
        </p:sp>
      </p:gr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Files </a:t>
            </a:r>
            <a:r>
              <a:rPr lang="en-US" dirty="0"/>
              <a:t>and Streams</a:t>
            </a:r>
          </a:p>
        </p:txBody>
      </p:sp>
      <p:sp>
        <p:nvSpPr>
          <p:cNvPr id="4" name="Text Placeholder 3"/>
          <p:cNvSpPr>
            <a:spLocks noGrp="1"/>
          </p:cNvSpPr>
          <p:nvPr>
            <p:ph type="body" idx="1"/>
          </p:nvPr>
        </p:nvSpPr>
        <p:spPr/>
        <p:txBody>
          <a:bodyPr/>
          <a:lstStyle/>
          <a:p>
            <a:endParaRPr lang="en-GB"/>
          </a:p>
        </p:txBody>
      </p:sp>
      <p:sp>
        <p:nvSpPr>
          <p:cNvPr id="7" name="Footer Placeholder 6"/>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lstStyle/>
          <a:p>
            <a:fld id="{1388472D-0489-4DF5-9703-0B2E16CADCAD}" type="slidenum">
              <a:rPr lang="en-US" smtClean="0"/>
              <a:pPr/>
              <a:t>78</a:t>
            </a:fld>
            <a:endParaRPr lang="en-US"/>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Rot="1" noChangeArrowheads="1"/>
          </p:cNvSpPr>
          <p:nvPr>
            <p:ph type="title"/>
          </p:nvPr>
        </p:nvSpPr>
        <p:spPr/>
        <p:txBody>
          <a:bodyPr/>
          <a:lstStyle/>
          <a:p>
            <a:r>
              <a:rPr lang="en-US"/>
              <a:t>Goals</a:t>
            </a:r>
          </a:p>
        </p:txBody>
      </p:sp>
      <p:sp>
        <p:nvSpPr>
          <p:cNvPr id="704515" name="Rectangle 3"/>
          <p:cNvSpPr>
            <a:spLocks noGrp="1" noChangeArrowheads="1"/>
          </p:cNvSpPr>
          <p:nvPr>
            <p:ph idx="1"/>
          </p:nvPr>
        </p:nvSpPr>
        <p:spPr/>
        <p:txBody>
          <a:bodyPr/>
          <a:lstStyle/>
          <a:p>
            <a:r>
              <a:rPr lang="en-US" dirty="0"/>
              <a:t>To be able to read and write text files </a:t>
            </a:r>
          </a:p>
          <a:p>
            <a:r>
              <a:rPr lang="en-US" dirty="0" smtClean="0"/>
              <a:t>To </a:t>
            </a:r>
            <a:r>
              <a:rPr lang="en-US" dirty="0"/>
              <a:t>be able to read and write objects using serialization </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a:bodyPr>
          <a:lstStyle/>
          <a:p>
            <a:fld id="{9E533396-A648-4148-A8C6-1C0633F596E7}"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Duke-New-Series14.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4137025"/>
            <a:ext cx="251460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0"/>
          <p:cNvSpPr>
            <a:spLocks noGrp="1" noChangeArrowheads="1"/>
          </p:cNvSpPr>
          <p:nvPr>
            <p:ph type="title"/>
          </p:nvPr>
        </p:nvSpPr>
        <p:spPr/>
        <p:txBody>
          <a:bodyPr/>
          <a:lstStyle/>
          <a:p>
            <a:pPr eaLnBrk="1" hangingPunct="1"/>
            <a:r>
              <a:rPr lang="en-US" smtClean="0"/>
              <a:t>Error Handling</a:t>
            </a:r>
          </a:p>
        </p:txBody>
      </p:sp>
      <p:sp>
        <p:nvSpPr>
          <p:cNvPr id="5124" name="Rectangle 31"/>
          <p:cNvSpPr>
            <a:spLocks noGrp="1" noChangeArrowheads="1"/>
          </p:cNvSpPr>
          <p:nvPr>
            <p:ph idx="1"/>
          </p:nvPr>
        </p:nvSpPr>
        <p:spPr/>
        <p:txBody>
          <a:bodyPr>
            <a:normAutofit fontScale="92500" lnSpcReduction="20000"/>
          </a:bodyPr>
          <a:lstStyle/>
          <a:p>
            <a:pPr eaLnBrk="1" hangingPunct="1"/>
            <a:r>
              <a:rPr lang="en-US" smtClean="0">
                <a:latin typeface="Arial" charset="0"/>
              </a:rPr>
              <a:t>Applications will encounter errors while executing. Reliable applications should handle errors as gracefully as possible. Errors:</a:t>
            </a:r>
          </a:p>
          <a:p>
            <a:pPr lvl="1" eaLnBrk="1" hangingPunct="1"/>
            <a:r>
              <a:rPr lang="en-US" smtClean="0"/>
              <a:t>Should be the “exception” and not the expected behavior</a:t>
            </a:r>
          </a:p>
          <a:p>
            <a:pPr lvl="1" eaLnBrk="1" hangingPunct="1"/>
            <a:r>
              <a:rPr lang="en-US" smtClean="0"/>
              <a:t>Must be handled to create reliable applications</a:t>
            </a:r>
          </a:p>
          <a:p>
            <a:pPr lvl="1" eaLnBrk="1" hangingPunct="1"/>
            <a:r>
              <a:rPr lang="en-US" smtClean="0"/>
              <a:t>Can occur as the result of application bugs</a:t>
            </a:r>
          </a:p>
          <a:p>
            <a:pPr lvl="1" eaLnBrk="1" hangingPunct="1"/>
            <a:r>
              <a:rPr lang="en-US" smtClean="0"/>
              <a:t>Can occur because of factors beyond the control of the application</a:t>
            </a:r>
          </a:p>
          <a:p>
            <a:pPr lvl="2" eaLnBrk="1" hangingPunct="1"/>
            <a:r>
              <a:rPr lang="en-US" smtClean="0"/>
              <a:t>Databases becoming unreachable</a:t>
            </a:r>
          </a:p>
          <a:p>
            <a:pPr lvl="2" eaLnBrk="1" hangingPunct="1"/>
            <a:r>
              <a:rPr lang="en-US" smtClean="0"/>
              <a:t>Hard drives failing</a:t>
            </a:r>
          </a:p>
          <a:p>
            <a:pPr lvl="1" eaLnBrk="1" hangingPunct="1"/>
            <a:endParaRPr lang="en-US" smtClean="0"/>
          </a:p>
        </p:txBody>
      </p:sp>
      <p:sp>
        <p:nvSpPr>
          <p:cNvPr id="2" name="Footer Placeholder 1"/>
          <p:cNvSpPr>
            <a:spLocks noGrp="1"/>
          </p:cNvSpPr>
          <p:nvPr>
            <p:ph type="ftr" sz="quarter" idx="11"/>
          </p:nvPr>
        </p:nvSpPr>
        <p:spPr/>
        <p:txBody>
          <a:bodyPr/>
          <a:lstStyle/>
          <a:p>
            <a:r>
              <a:rPr kumimoji="0" lang="en-US" smtClean="0"/>
              <a:t>BIT2203</a:t>
            </a:r>
            <a:endParaRPr kumimoji="0" lang="en-US"/>
          </a:p>
        </p:txBody>
      </p:sp>
      <p:sp>
        <p:nvSpPr>
          <p:cNvPr id="3" name="Slide Number Placeholder 2"/>
          <p:cNvSpPr>
            <a:spLocks noGrp="1"/>
          </p:cNvSpPr>
          <p:nvPr>
            <p:ph type="sldNum" sz="quarter" idx="12"/>
          </p:nvPr>
        </p:nvSpPr>
        <p:spPr/>
        <p:txBody>
          <a:bodyPr>
            <a:normAutofit/>
          </a:bodyPr>
          <a:lstStyle/>
          <a:p>
            <a:fld id="{9E533396-A648-4148-A8C6-1C0633F596E7}" type="slidenum">
              <a:rPr lang="en-US" smtClean="0"/>
              <a:pPr/>
              <a:t>8</a:t>
            </a:fld>
            <a:endParaRPr lang="en-US"/>
          </a:p>
        </p:txBody>
      </p:sp>
    </p:spTree>
    <p:extLst>
      <p:ext uri="{BB962C8B-B14F-4D97-AF65-F5344CB8AC3E}">
        <p14:creationId xmlns:p14="http://schemas.microsoft.com/office/powerpoint/2010/main" val="994382046"/>
      </p:ext>
    </p:extLst>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tower"/>
          <p:cNvSpPr>
            <a:spLocks noEditPoints="1" noChangeArrowheads="1"/>
          </p:cNvSpPr>
          <p:nvPr/>
        </p:nvSpPr>
        <p:spPr bwMode="auto">
          <a:xfrm>
            <a:off x="6477000" y="381000"/>
            <a:ext cx="2133600" cy="58674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nchorCtr="1"/>
          <a:lstStyle/>
          <a:p>
            <a:pPr eaLnBrk="1" hangingPunct="1"/>
            <a:endParaRPr lang="en-US" sz="2400">
              <a:latin typeface="Tahoma" pitchFamily="34" charset="0"/>
            </a:endParaRPr>
          </a:p>
        </p:txBody>
      </p:sp>
      <p:grpSp>
        <p:nvGrpSpPr>
          <p:cNvPr id="2" name="Group 3"/>
          <p:cNvGrpSpPr>
            <a:grpSpLocks/>
          </p:cNvGrpSpPr>
          <p:nvPr/>
        </p:nvGrpSpPr>
        <p:grpSpPr bwMode="auto">
          <a:xfrm>
            <a:off x="6553200" y="1219200"/>
            <a:ext cx="1295400" cy="4876800"/>
            <a:chOff x="4128" y="768"/>
            <a:chExt cx="816" cy="3072"/>
          </a:xfrm>
        </p:grpSpPr>
        <p:sp>
          <p:nvSpPr>
            <p:cNvPr id="711684" name="AutoShape 4"/>
            <p:cNvSpPr>
              <a:spLocks noChangeArrowheads="1"/>
            </p:cNvSpPr>
            <p:nvPr/>
          </p:nvSpPr>
          <p:spPr bwMode="auto">
            <a:xfrm>
              <a:off x="4128" y="1152"/>
              <a:ext cx="816" cy="624"/>
            </a:xfrm>
            <a:prstGeom prst="bevel">
              <a:avLst>
                <a:gd name="adj" fmla="val 12500"/>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Tahoma" pitchFamily="34" charset="0"/>
                </a:rPr>
                <a:t>MEM</a:t>
              </a:r>
            </a:p>
          </p:txBody>
        </p:sp>
        <p:sp>
          <p:nvSpPr>
            <p:cNvPr id="711685" name="Text Box 5"/>
            <p:cNvSpPr txBox="1">
              <a:spLocks noChangeArrowheads="1"/>
            </p:cNvSpPr>
            <p:nvPr/>
          </p:nvSpPr>
          <p:spPr bwMode="auto">
            <a:xfrm>
              <a:off x="4272" y="768"/>
              <a:ext cx="512" cy="290"/>
            </a:xfrm>
            <a:prstGeom prst="rect">
              <a:avLst/>
            </a:prstGeom>
            <a:solidFill>
              <a:schemeClr val="accent1">
                <a:alpha val="50000"/>
              </a:schemeClr>
            </a:solidFill>
            <a:ln w="9525">
              <a:noFill/>
              <a:miter lim="800000"/>
              <a:headEnd/>
              <a:tailEnd/>
            </a:ln>
            <a:effectLst/>
          </p:spPr>
          <p:txBody>
            <a:bodyPr wrap="none">
              <a:spAutoFit/>
            </a:bodyPr>
            <a:lstStyle/>
            <a:p>
              <a:pPr algn="ctr" eaLnBrk="1" hangingPunct="1"/>
              <a:r>
                <a:rPr lang="en-US" sz="2400" b="1">
                  <a:latin typeface="Tahoma" pitchFamily="34" charset="0"/>
                </a:rPr>
                <a:t>CPU</a:t>
              </a:r>
            </a:p>
          </p:txBody>
        </p:sp>
        <p:sp>
          <p:nvSpPr>
            <p:cNvPr id="711686" name="AutoShape 6"/>
            <p:cNvSpPr>
              <a:spLocks noChangeArrowheads="1"/>
            </p:cNvSpPr>
            <p:nvPr/>
          </p:nvSpPr>
          <p:spPr bwMode="auto">
            <a:xfrm>
              <a:off x="4128" y="2208"/>
              <a:ext cx="816" cy="1632"/>
            </a:xfrm>
            <a:prstGeom prst="can">
              <a:avLst>
                <a:gd name="adj" fmla="val 50000"/>
              </a:avLst>
            </a:prstGeom>
            <a:solidFill>
              <a:schemeClr val="accent1"/>
            </a:solidFill>
            <a:ln w="9525">
              <a:solidFill>
                <a:schemeClr val="tx1"/>
              </a:solidFill>
              <a:round/>
              <a:headEnd/>
              <a:tailEnd/>
            </a:ln>
            <a:effectLst/>
          </p:spPr>
          <p:txBody>
            <a:bodyPr wrap="none" anchorCtr="1"/>
            <a:lstStyle/>
            <a:p>
              <a:pPr algn="ctr" eaLnBrk="1" hangingPunct="1"/>
              <a:r>
                <a:rPr lang="en-US" sz="2400" b="1">
                  <a:latin typeface="Tahoma" pitchFamily="34" charset="0"/>
                </a:rPr>
                <a:t>HDD</a:t>
              </a:r>
            </a:p>
          </p:txBody>
        </p:sp>
      </p:grpSp>
      <p:sp>
        <p:nvSpPr>
          <p:cNvPr id="711687" name="monitor"/>
          <p:cNvSpPr>
            <a:spLocks noEditPoints="1" noChangeArrowheads="1"/>
          </p:cNvSpPr>
          <p:nvPr/>
        </p:nvSpPr>
        <p:spPr bwMode="auto">
          <a:xfrm flipH="1">
            <a:off x="228600" y="2057400"/>
            <a:ext cx="2514600" cy="2286000"/>
          </a:xfrm>
          <a:custGeom>
            <a:avLst/>
            <a:gdLst>
              <a:gd name="T0" fmla="*/ 6837 w 21600"/>
              <a:gd name="T1" fmla="*/ 21600 h 21600"/>
              <a:gd name="T2" fmla="*/ 3108 w 21600"/>
              <a:gd name="T3" fmla="*/ 19849 h 21600"/>
              <a:gd name="T4" fmla="*/ 0 w 21600"/>
              <a:gd name="T5" fmla="*/ 15178 h 21600"/>
              <a:gd name="T6" fmla="*/ 0 w 21600"/>
              <a:gd name="T7" fmla="*/ 10508 h 21600"/>
              <a:gd name="T8" fmla="*/ 0 w 21600"/>
              <a:gd name="T9" fmla="*/ 3941 h 21600"/>
              <a:gd name="T10" fmla="*/ 8081 w 21600"/>
              <a:gd name="T11" fmla="*/ 1168 h 21600"/>
              <a:gd name="T12" fmla="*/ 17871 w 21600"/>
              <a:gd name="T13" fmla="*/ 0 h 21600"/>
              <a:gd name="T14" fmla="*/ 21600 w 21600"/>
              <a:gd name="T15" fmla="*/ 1751 h 21600"/>
              <a:gd name="T16" fmla="*/ 21600 w 21600"/>
              <a:gd name="T17" fmla="*/ 10508 h 21600"/>
              <a:gd name="T18" fmla="*/ 21600 w 21600"/>
              <a:gd name="T19" fmla="*/ 16346 h 21600"/>
              <a:gd name="T20" fmla="*/ 10722 w 21600"/>
              <a:gd name="T21" fmla="*/ 20286 h 21600"/>
              <a:gd name="T22" fmla="*/ 1204 w 21600"/>
              <a:gd name="T23" fmla="*/ 22548 h 21600"/>
              <a:gd name="T24" fmla="*/ 20706 w 21600"/>
              <a:gd name="T25" fmla="*/ 2838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extrusionOk="0">
                <a:moveTo>
                  <a:pt x="6837" y="21600"/>
                </a:moveTo>
                <a:lnTo>
                  <a:pt x="3108" y="19849"/>
                </a:lnTo>
                <a:lnTo>
                  <a:pt x="3108" y="17659"/>
                </a:lnTo>
                <a:lnTo>
                  <a:pt x="0" y="15178"/>
                </a:lnTo>
                <a:lnTo>
                  <a:pt x="0" y="10508"/>
                </a:lnTo>
                <a:lnTo>
                  <a:pt x="0" y="3941"/>
                </a:lnTo>
                <a:lnTo>
                  <a:pt x="8081" y="1168"/>
                </a:lnTo>
                <a:lnTo>
                  <a:pt x="10722" y="1605"/>
                </a:lnTo>
                <a:lnTo>
                  <a:pt x="12587" y="1751"/>
                </a:lnTo>
                <a:lnTo>
                  <a:pt x="17871" y="0"/>
                </a:lnTo>
                <a:lnTo>
                  <a:pt x="21600" y="1751"/>
                </a:lnTo>
                <a:lnTo>
                  <a:pt x="21600" y="10508"/>
                </a:lnTo>
                <a:lnTo>
                  <a:pt x="21600" y="16346"/>
                </a:lnTo>
                <a:lnTo>
                  <a:pt x="10722" y="20286"/>
                </a:lnTo>
                <a:lnTo>
                  <a:pt x="6837" y="21600"/>
                </a:lnTo>
                <a:close/>
              </a:path>
              <a:path w="21600" h="21600" extrusionOk="0">
                <a:moveTo>
                  <a:pt x="3108" y="5254"/>
                </a:moveTo>
                <a:lnTo>
                  <a:pt x="2642" y="4962"/>
                </a:lnTo>
                <a:lnTo>
                  <a:pt x="777" y="4232"/>
                </a:lnTo>
                <a:lnTo>
                  <a:pt x="155" y="3941"/>
                </a:lnTo>
                <a:moveTo>
                  <a:pt x="6837" y="7005"/>
                </a:moveTo>
                <a:lnTo>
                  <a:pt x="6216" y="6714"/>
                </a:lnTo>
                <a:lnTo>
                  <a:pt x="3885" y="5546"/>
                </a:lnTo>
                <a:lnTo>
                  <a:pt x="3108" y="5254"/>
                </a:lnTo>
                <a:moveTo>
                  <a:pt x="19735" y="14595"/>
                </a:moveTo>
                <a:lnTo>
                  <a:pt x="19735" y="4816"/>
                </a:lnTo>
                <a:lnTo>
                  <a:pt x="9790" y="8319"/>
                </a:lnTo>
                <a:lnTo>
                  <a:pt x="9790" y="18243"/>
                </a:lnTo>
                <a:lnTo>
                  <a:pt x="19735" y="14595"/>
                </a:lnTo>
                <a:moveTo>
                  <a:pt x="3108" y="17659"/>
                </a:moveTo>
                <a:lnTo>
                  <a:pt x="3108" y="5254"/>
                </a:lnTo>
                <a:lnTo>
                  <a:pt x="12742" y="1751"/>
                </a:lnTo>
                <a:moveTo>
                  <a:pt x="21600" y="1751"/>
                </a:moveTo>
                <a:lnTo>
                  <a:pt x="6837" y="7005"/>
                </a:lnTo>
                <a:lnTo>
                  <a:pt x="6837" y="21600"/>
                </a:lnTo>
              </a:path>
            </a:pathLst>
          </a:custGeom>
          <a:solidFill>
            <a:srgbClr val="FFFFCC"/>
          </a:solidFill>
          <a:ln w="9525">
            <a:solidFill>
              <a:srgbClr val="000000"/>
            </a:solidFill>
            <a:miter lim="800000"/>
            <a:headEnd/>
            <a:tailEnd/>
          </a:ln>
        </p:spPr>
        <p:txBody>
          <a:bodyPr/>
          <a:lstStyle/>
          <a:p>
            <a:endParaRPr lang="en-GB"/>
          </a:p>
        </p:txBody>
      </p:sp>
      <p:grpSp>
        <p:nvGrpSpPr>
          <p:cNvPr id="3" name="Group 8"/>
          <p:cNvGrpSpPr>
            <a:grpSpLocks/>
          </p:cNvGrpSpPr>
          <p:nvPr/>
        </p:nvGrpSpPr>
        <p:grpSpPr bwMode="auto">
          <a:xfrm>
            <a:off x="304800" y="457200"/>
            <a:ext cx="2209800" cy="685800"/>
            <a:chOff x="1872" y="1584"/>
            <a:chExt cx="1392" cy="432"/>
          </a:xfrm>
        </p:grpSpPr>
        <p:sp>
          <p:nvSpPr>
            <p:cNvPr id="711689" name="AutoShape 9"/>
            <p:cNvSpPr>
              <a:spLocks noChangeArrowheads="1"/>
            </p:cNvSpPr>
            <p:nvPr/>
          </p:nvSpPr>
          <p:spPr bwMode="auto">
            <a:xfrm flipV="1">
              <a:off x="1872" y="1584"/>
              <a:ext cx="1392"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CC"/>
            </a:solidFill>
            <a:ln w="9525">
              <a:solidFill>
                <a:schemeClr val="tx1"/>
              </a:solidFill>
              <a:miter lim="800000"/>
              <a:headEnd/>
              <a:tailEnd/>
            </a:ln>
            <a:effectLst/>
          </p:spPr>
          <p:txBody>
            <a:bodyPr wrap="none" anchor="ctr"/>
            <a:lstStyle/>
            <a:p>
              <a:endParaRPr lang="en-GB"/>
            </a:p>
          </p:txBody>
        </p:sp>
        <p:sp>
          <p:nvSpPr>
            <p:cNvPr id="711690" name="AutoShape 10"/>
            <p:cNvSpPr>
              <a:spLocks noChangeArrowheads="1"/>
            </p:cNvSpPr>
            <p:nvPr/>
          </p:nvSpPr>
          <p:spPr bwMode="auto">
            <a:xfrm flipV="1">
              <a:off x="1968" y="1632"/>
              <a:ext cx="1200" cy="33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9525">
              <a:solidFill>
                <a:schemeClr val="tx1"/>
              </a:solidFill>
              <a:miter lim="800000"/>
              <a:headEnd/>
              <a:tailEnd/>
            </a:ln>
            <a:effectLst/>
          </p:spPr>
          <p:txBody>
            <a:bodyPr wrap="none" anchor="ctr"/>
            <a:lstStyle/>
            <a:p>
              <a:endParaRPr lang="en-GB"/>
            </a:p>
          </p:txBody>
        </p:sp>
        <p:sp>
          <p:nvSpPr>
            <p:cNvPr id="711691" name="Rectangle 11"/>
            <p:cNvSpPr>
              <a:spLocks noChangeArrowheads="1"/>
            </p:cNvSpPr>
            <p:nvPr/>
          </p:nvSpPr>
          <p:spPr bwMode="auto">
            <a:xfrm>
              <a:off x="2304" y="1680"/>
              <a:ext cx="528" cy="48"/>
            </a:xfrm>
            <a:prstGeom prst="rect">
              <a:avLst/>
            </a:prstGeom>
            <a:solidFill>
              <a:srgbClr val="FFFFCC"/>
            </a:solidFill>
            <a:ln w="9525">
              <a:solidFill>
                <a:schemeClr val="tx1"/>
              </a:solidFill>
              <a:miter lim="800000"/>
              <a:headEnd/>
              <a:tailEnd/>
            </a:ln>
            <a:effectLst/>
          </p:spPr>
          <p:txBody>
            <a:bodyPr wrap="none" anchor="ctr"/>
            <a:lstStyle/>
            <a:p>
              <a:endParaRPr lang="en-GB"/>
            </a:p>
          </p:txBody>
        </p:sp>
        <p:sp>
          <p:nvSpPr>
            <p:cNvPr id="711692" name="Rectangle 12"/>
            <p:cNvSpPr>
              <a:spLocks noChangeArrowheads="1"/>
            </p:cNvSpPr>
            <p:nvPr/>
          </p:nvSpPr>
          <p:spPr bwMode="auto">
            <a:xfrm>
              <a:off x="2208" y="1776"/>
              <a:ext cx="720" cy="48"/>
            </a:xfrm>
            <a:prstGeom prst="rect">
              <a:avLst/>
            </a:prstGeom>
            <a:solidFill>
              <a:srgbClr val="FFFFCC"/>
            </a:solidFill>
            <a:ln w="9525">
              <a:solidFill>
                <a:schemeClr val="tx1"/>
              </a:solidFill>
              <a:miter lim="800000"/>
              <a:headEnd/>
              <a:tailEnd/>
            </a:ln>
            <a:effectLst/>
          </p:spPr>
          <p:txBody>
            <a:bodyPr wrap="none" anchor="ctr"/>
            <a:lstStyle/>
            <a:p>
              <a:endParaRPr lang="en-GB"/>
            </a:p>
          </p:txBody>
        </p:sp>
        <p:sp>
          <p:nvSpPr>
            <p:cNvPr id="711693" name="Rectangle 13"/>
            <p:cNvSpPr>
              <a:spLocks noChangeArrowheads="1"/>
            </p:cNvSpPr>
            <p:nvPr/>
          </p:nvSpPr>
          <p:spPr bwMode="auto">
            <a:xfrm>
              <a:off x="2112" y="1872"/>
              <a:ext cx="912" cy="48"/>
            </a:xfrm>
            <a:prstGeom prst="rect">
              <a:avLst/>
            </a:prstGeom>
            <a:solidFill>
              <a:srgbClr val="FFFFCC"/>
            </a:solidFill>
            <a:ln w="9525">
              <a:solidFill>
                <a:schemeClr val="tx1"/>
              </a:solidFill>
              <a:miter lim="800000"/>
              <a:headEnd/>
              <a:tailEnd/>
            </a:ln>
            <a:effectLst/>
          </p:spPr>
          <p:txBody>
            <a:bodyPr wrap="none" anchor="ctr"/>
            <a:lstStyle/>
            <a:p>
              <a:endParaRPr lang="en-GB"/>
            </a:p>
          </p:txBody>
        </p:sp>
      </p:grpSp>
      <p:sp>
        <p:nvSpPr>
          <p:cNvPr id="711694" name="Text Box 14"/>
          <p:cNvSpPr txBox="1">
            <a:spLocks noChangeArrowheads="1"/>
          </p:cNvSpPr>
          <p:nvPr/>
        </p:nvSpPr>
        <p:spPr bwMode="auto">
          <a:xfrm>
            <a:off x="622300" y="0"/>
            <a:ext cx="1612900" cy="460375"/>
          </a:xfrm>
          <a:prstGeom prst="rect">
            <a:avLst/>
          </a:prstGeom>
          <a:solidFill>
            <a:schemeClr val="tx1"/>
          </a:solidFill>
          <a:ln w="9525">
            <a:noFill/>
            <a:miter lim="800000"/>
            <a:headEnd/>
            <a:tailEnd/>
          </a:ln>
          <a:effectLst/>
        </p:spPr>
        <p:txBody>
          <a:bodyPr wrap="none">
            <a:spAutoFit/>
          </a:bodyPr>
          <a:lstStyle/>
          <a:p>
            <a:pPr eaLnBrk="1" hangingPunct="1"/>
            <a:r>
              <a:rPr lang="en-US" sz="2400" b="1">
                <a:solidFill>
                  <a:schemeClr val="bg1"/>
                </a:solidFill>
                <a:latin typeface="Tahoma" pitchFamily="34" charset="0"/>
              </a:rPr>
              <a:t>keyboard</a:t>
            </a:r>
          </a:p>
        </p:txBody>
      </p:sp>
      <p:sp>
        <p:nvSpPr>
          <p:cNvPr id="711695" name="Text Box 15"/>
          <p:cNvSpPr txBox="1">
            <a:spLocks noChangeArrowheads="1"/>
          </p:cNvSpPr>
          <p:nvPr/>
        </p:nvSpPr>
        <p:spPr bwMode="auto">
          <a:xfrm>
            <a:off x="381000" y="2590800"/>
            <a:ext cx="1476375" cy="1196975"/>
          </a:xfrm>
          <a:prstGeom prst="rect">
            <a:avLst/>
          </a:prstGeom>
          <a:solidFill>
            <a:srgbClr val="FFFFCC">
              <a:alpha val="50000"/>
            </a:srgbClr>
          </a:solidFill>
          <a:ln w="9525">
            <a:noFill/>
            <a:miter lim="800000"/>
            <a:headEnd/>
            <a:tailEnd/>
          </a:ln>
          <a:effectLst/>
        </p:spPr>
        <p:txBody>
          <a:bodyPr wrap="none">
            <a:spAutoFit/>
          </a:bodyPr>
          <a:lstStyle/>
          <a:p>
            <a:pPr eaLnBrk="1" hangingPunct="1"/>
            <a:r>
              <a:rPr lang="en-US" sz="2400" b="1">
                <a:solidFill>
                  <a:schemeClr val="bg1"/>
                </a:solidFill>
                <a:latin typeface="Tahoma" pitchFamily="34" charset="0"/>
              </a:rPr>
              <a:t>monitor</a:t>
            </a:r>
            <a:br>
              <a:rPr lang="en-US" sz="2400" b="1">
                <a:solidFill>
                  <a:schemeClr val="bg1"/>
                </a:solidFill>
                <a:latin typeface="Tahoma" pitchFamily="34" charset="0"/>
              </a:rPr>
            </a:br>
            <a:r>
              <a:rPr lang="en-US" sz="2400" b="1">
                <a:solidFill>
                  <a:schemeClr val="bg1"/>
                </a:solidFill>
                <a:latin typeface="Tahoma" pitchFamily="34" charset="0"/>
              </a:rPr>
              <a:t>terminal</a:t>
            </a:r>
            <a:br>
              <a:rPr lang="en-US" sz="2400" b="1">
                <a:solidFill>
                  <a:schemeClr val="bg1"/>
                </a:solidFill>
                <a:latin typeface="Tahoma" pitchFamily="34" charset="0"/>
              </a:rPr>
            </a:br>
            <a:r>
              <a:rPr lang="en-US" sz="2400" b="1">
                <a:solidFill>
                  <a:schemeClr val="bg1"/>
                </a:solidFill>
                <a:latin typeface="Tahoma" pitchFamily="34" charset="0"/>
              </a:rPr>
              <a:t>console</a:t>
            </a:r>
          </a:p>
        </p:txBody>
      </p:sp>
      <p:grpSp>
        <p:nvGrpSpPr>
          <p:cNvPr id="4" name="Group 16"/>
          <p:cNvGrpSpPr>
            <a:grpSpLocks/>
          </p:cNvGrpSpPr>
          <p:nvPr/>
        </p:nvGrpSpPr>
        <p:grpSpPr bwMode="auto">
          <a:xfrm>
            <a:off x="2286000" y="762000"/>
            <a:ext cx="4191000" cy="1981200"/>
            <a:chOff x="1440" y="480"/>
            <a:chExt cx="2640" cy="1248"/>
          </a:xfrm>
        </p:grpSpPr>
        <p:sp>
          <p:nvSpPr>
            <p:cNvPr id="711697" name="Line 17"/>
            <p:cNvSpPr>
              <a:spLocks noChangeShapeType="1"/>
            </p:cNvSpPr>
            <p:nvPr/>
          </p:nvSpPr>
          <p:spPr bwMode="auto">
            <a:xfrm>
              <a:off x="1440" y="480"/>
              <a:ext cx="2640" cy="336"/>
            </a:xfrm>
            <a:prstGeom prst="line">
              <a:avLst/>
            </a:prstGeom>
            <a:noFill/>
            <a:ln w="254000" cmpd="tri">
              <a:solidFill>
                <a:schemeClr val="tx1"/>
              </a:solidFill>
              <a:round/>
              <a:headEnd type="oval" w="sm" len="sm"/>
              <a:tailEnd type="triangle" w="sm" len="sm"/>
            </a:ln>
            <a:effectLst/>
          </p:spPr>
          <p:txBody>
            <a:bodyPr wrap="none"/>
            <a:lstStyle/>
            <a:p>
              <a:endParaRPr lang="en-GB"/>
            </a:p>
          </p:txBody>
        </p:sp>
        <p:sp>
          <p:nvSpPr>
            <p:cNvPr id="711698" name="Line 18"/>
            <p:cNvSpPr>
              <a:spLocks noChangeShapeType="1"/>
            </p:cNvSpPr>
            <p:nvPr/>
          </p:nvSpPr>
          <p:spPr bwMode="auto">
            <a:xfrm flipH="1">
              <a:off x="1728" y="1056"/>
              <a:ext cx="2304" cy="672"/>
            </a:xfrm>
            <a:prstGeom prst="line">
              <a:avLst/>
            </a:prstGeom>
            <a:noFill/>
            <a:ln w="254000" cmpd="tri">
              <a:solidFill>
                <a:schemeClr val="tx1"/>
              </a:solidFill>
              <a:round/>
              <a:headEnd type="oval" w="sm" len="sm"/>
              <a:tailEnd type="triangle" w="sm" len="sm"/>
            </a:ln>
            <a:effectLst/>
          </p:spPr>
          <p:txBody>
            <a:bodyPr wrap="none"/>
            <a:lstStyle/>
            <a:p>
              <a:endParaRPr lang="en-GB"/>
            </a:p>
          </p:txBody>
        </p:sp>
      </p:grpSp>
      <p:sp>
        <p:nvSpPr>
          <p:cNvPr id="711699" name="Text Box 19"/>
          <p:cNvSpPr txBox="1">
            <a:spLocks noChangeArrowheads="1"/>
          </p:cNvSpPr>
          <p:nvPr/>
        </p:nvSpPr>
        <p:spPr bwMode="auto">
          <a:xfrm>
            <a:off x="3048000" y="381000"/>
            <a:ext cx="2362200" cy="828675"/>
          </a:xfrm>
          <a:prstGeom prst="rect">
            <a:avLst/>
          </a:prstGeom>
          <a:solidFill>
            <a:schemeClr val="bg1">
              <a:alpha val="50000"/>
            </a:schemeClr>
          </a:solidFill>
          <a:ln w="9525">
            <a:noFill/>
            <a:miter lim="800000"/>
            <a:headEnd/>
            <a:tailEnd/>
          </a:ln>
          <a:effectLst/>
        </p:spPr>
        <p:txBody>
          <a:bodyPr>
            <a:spAutoFit/>
          </a:bodyPr>
          <a:lstStyle/>
          <a:p>
            <a:pPr algn="ctr" eaLnBrk="1" hangingPunct="1"/>
            <a:r>
              <a:rPr lang="en-US" sz="2400" b="1">
                <a:latin typeface="Tahoma" pitchFamily="34" charset="0"/>
              </a:rPr>
              <a:t>standard input stream</a:t>
            </a:r>
          </a:p>
        </p:txBody>
      </p:sp>
      <p:sp>
        <p:nvSpPr>
          <p:cNvPr id="711700" name="Text Box 20"/>
          <p:cNvSpPr txBox="1">
            <a:spLocks noChangeArrowheads="1"/>
          </p:cNvSpPr>
          <p:nvPr/>
        </p:nvSpPr>
        <p:spPr bwMode="auto">
          <a:xfrm>
            <a:off x="3657600" y="1828800"/>
            <a:ext cx="1676400" cy="1196975"/>
          </a:xfrm>
          <a:prstGeom prst="rect">
            <a:avLst/>
          </a:prstGeom>
          <a:solidFill>
            <a:schemeClr val="bg1">
              <a:alpha val="50000"/>
            </a:schemeClr>
          </a:solidFill>
          <a:ln w="9525">
            <a:noFill/>
            <a:miter lim="800000"/>
            <a:headEnd/>
            <a:tailEnd/>
          </a:ln>
          <a:effectLst/>
        </p:spPr>
        <p:txBody>
          <a:bodyPr>
            <a:spAutoFit/>
          </a:bodyPr>
          <a:lstStyle/>
          <a:p>
            <a:pPr algn="ctr" eaLnBrk="1" hangingPunct="1"/>
            <a:r>
              <a:rPr lang="en-US" sz="2400" b="1">
                <a:latin typeface="Tahoma" pitchFamily="34" charset="0"/>
              </a:rPr>
              <a:t>standardoutput stream</a:t>
            </a:r>
          </a:p>
        </p:txBody>
      </p:sp>
      <p:sp>
        <p:nvSpPr>
          <p:cNvPr id="711701" name="Text Box 21"/>
          <p:cNvSpPr txBox="1">
            <a:spLocks noChangeArrowheads="1"/>
          </p:cNvSpPr>
          <p:nvPr/>
        </p:nvSpPr>
        <p:spPr bwMode="auto">
          <a:xfrm>
            <a:off x="838200" y="5638800"/>
            <a:ext cx="3810000" cy="582613"/>
          </a:xfrm>
          <a:prstGeom prst="rect">
            <a:avLst/>
          </a:prstGeom>
          <a:noFill/>
          <a:ln w="9525">
            <a:noFill/>
            <a:miter lim="800000"/>
            <a:headEnd/>
            <a:tailEnd/>
          </a:ln>
          <a:effectLst/>
        </p:spPr>
        <p:txBody>
          <a:bodyPr>
            <a:spAutoFit/>
          </a:bodyPr>
          <a:lstStyle/>
          <a:p>
            <a:pPr algn="ctr" eaLnBrk="1" hangingPunct="1"/>
            <a:r>
              <a:rPr lang="en-US" sz="3200" b="1">
                <a:solidFill>
                  <a:schemeClr val="tx2"/>
                </a:solidFill>
                <a:effectLst>
                  <a:outerShdw blurRad="38100" dist="38100" dir="2700000" algn="tl">
                    <a:srgbClr val="C0C0C0"/>
                  </a:outerShdw>
                </a:effectLst>
                <a:latin typeface="Tahoma" pitchFamily="34" charset="0"/>
              </a:rPr>
              <a:t>Streams</a:t>
            </a:r>
          </a:p>
        </p:txBody>
      </p:sp>
      <p:sp>
        <p:nvSpPr>
          <p:cNvPr id="711702" name="Text Box 22"/>
          <p:cNvSpPr txBox="1">
            <a:spLocks noChangeArrowheads="1"/>
          </p:cNvSpPr>
          <p:nvPr/>
        </p:nvSpPr>
        <p:spPr bwMode="auto">
          <a:xfrm>
            <a:off x="228600" y="4495800"/>
            <a:ext cx="5638800" cy="1073150"/>
          </a:xfrm>
          <a:prstGeom prst="rect">
            <a:avLst/>
          </a:prstGeom>
          <a:noFill/>
          <a:ln w="9525">
            <a:noFill/>
            <a:miter lim="800000"/>
            <a:headEnd/>
            <a:tailEnd/>
          </a:ln>
          <a:effectLst/>
        </p:spPr>
        <p:txBody>
          <a:bodyPr>
            <a:spAutoFit/>
          </a:bodyPr>
          <a:lstStyle/>
          <a:p>
            <a:pPr algn="ctr" eaLnBrk="1" hangingPunct="1"/>
            <a:r>
              <a:rPr lang="en-US" sz="3200" b="1">
                <a:effectLst>
                  <a:outerShdw blurRad="38100" dist="38100" dir="2700000" algn="tl">
                    <a:srgbClr val="C0C0C0"/>
                  </a:outerShdw>
                </a:effectLst>
                <a:latin typeface="Tahoma" pitchFamily="34" charset="0"/>
              </a:rPr>
              <a:t>What does information travel across?</a:t>
            </a:r>
          </a:p>
        </p:txBody>
      </p:sp>
      <p:sp>
        <p:nvSpPr>
          <p:cNvPr id="25" name="Footer Placeholder 24"/>
          <p:cNvSpPr>
            <a:spLocks noGrp="1"/>
          </p:cNvSpPr>
          <p:nvPr>
            <p:ph type="ftr" sz="quarter" idx="11"/>
          </p:nvPr>
        </p:nvSpPr>
        <p:spPr/>
        <p:txBody>
          <a:bodyPr/>
          <a:lstStyle/>
          <a:p>
            <a:r>
              <a:rPr kumimoji="0" lang="en-US" smtClean="0"/>
              <a:t>BIT2203</a:t>
            </a:r>
            <a:endParaRPr kumimoji="0" lang="en-US"/>
          </a:p>
        </p:txBody>
      </p:sp>
      <p:sp>
        <p:nvSpPr>
          <p:cNvPr id="24" name="Slide Number Placeholder 23"/>
          <p:cNvSpPr>
            <a:spLocks noGrp="1"/>
          </p:cNvSpPr>
          <p:nvPr>
            <p:ph type="sldNum" sz="quarter" idx="12"/>
          </p:nvPr>
        </p:nvSpPr>
        <p:spPr/>
        <p:txBody>
          <a:bodyPr>
            <a:normAutofit/>
          </a:bodyPr>
          <a:lstStyle/>
          <a:p>
            <a:fld id="{9E533396-A648-4148-A8C6-1C0633F596E7}" type="slidenum">
              <a:rPr lang="en-US" smtClean="0"/>
              <a:pPr/>
              <a:t>80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17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16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16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16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168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16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1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2" grpId="0" animBg="1" autoUpdateAnimBg="0"/>
      <p:bldP spid="711687" grpId="0" animBg="1"/>
      <p:bldP spid="711694" grpId="0" animBg="1" autoUpdateAnimBg="0"/>
      <p:bldP spid="711695" grpId="0" animBg="1" autoUpdateAnimBg="0"/>
      <p:bldP spid="711699" grpId="0" animBg="1" autoUpdateAnimBg="0"/>
      <p:bldP spid="711700" grpId="0" animBg="1" autoUpdateAnimBg="0"/>
      <p:bldP spid="711701"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tower"/>
          <p:cNvSpPr>
            <a:spLocks noEditPoints="1" noChangeArrowheads="1"/>
          </p:cNvSpPr>
          <p:nvPr/>
        </p:nvSpPr>
        <p:spPr bwMode="auto">
          <a:xfrm>
            <a:off x="6477000" y="381000"/>
            <a:ext cx="2133600" cy="58674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nchorCtr="1"/>
          <a:lstStyle/>
          <a:p>
            <a:pPr eaLnBrk="1" hangingPunct="1"/>
            <a:endParaRPr lang="en-US" sz="1400">
              <a:latin typeface="Tahoma" pitchFamily="34" charset="0"/>
            </a:endParaRPr>
          </a:p>
        </p:txBody>
      </p:sp>
      <p:grpSp>
        <p:nvGrpSpPr>
          <p:cNvPr id="2" name="Group 3"/>
          <p:cNvGrpSpPr>
            <a:grpSpLocks/>
          </p:cNvGrpSpPr>
          <p:nvPr/>
        </p:nvGrpSpPr>
        <p:grpSpPr bwMode="auto">
          <a:xfrm>
            <a:off x="6553200" y="1219200"/>
            <a:ext cx="1295400" cy="4876800"/>
            <a:chOff x="4128" y="768"/>
            <a:chExt cx="816" cy="3072"/>
          </a:xfrm>
        </p:grpSpPr>
        <p:sp>
          <p:nvSpPr>
            <p:cNvPr id="713732" name="AutoShape 4"/>
            <p:cNvSpPr>
              <a:spLocks noChangeArrowheads="1"/>
            </p:cNvSpPr>
            <p:nvPr/>
          </p:nvSpPr>
          <p:spPr bwMode="auto">
            <a:xfrm>
              <a:off x="4128" y="1152"/>
              <a:ext cx="816" cy="624"/>
            </a:xfrm>
            <a:prstGeom prst="bevel">
              <a:avLst>
                <a:gd name="adj" fmla="val 12500"/>
              </a:avLst>
            </a:prstGeom>
            <a:solidFill>
              <a:schemeClr val="accent1"/>
            </a:solidFill>
            <a:ln w="9525">
              <a:solidFill>
                <a:schemeClr val="tx1"/>
              </a:solidFill>
              <a:miter lim="800000"/>
              <a:headEnd/>
              <a:tailEnd/>
            </a:ln>
            <a:effectLst/>
          </p:spPr>
          <p:txBody>
            <a:bodyPr wrap="none" anchor="ctr"/>
            <a:lstStyle/>
            <a:p>
              <a:pPr algn="ctr" eaLnBrk="1" hangingPunct="1"/>
              <a:r>
                <a:rPr lang="en-US" sz="1400" b="1">
                  <a:latin typeface="Tahoma" pitchFamily="34" charset="0"/>
                </a:rPr>
                <a:t>MEM</a:t>
              </a:r>
            </a:p>
          </p:txBody>
        </p:sp>
        <p:sp>
          <p:nvSpPr>
            <p:cNvPr id="713733" name="Text Box 5"/>
            <p:cNvSpPr txBox="1">
              <a:spLocks noChangeArrowheads="1"/>
            </p:cNvSpPr>
            <p:nvPr/>
          </p:nvSpPr>
          <p:spPr bwMode="auto">
            <a:xfrm>
              <a:off x="4353" y="768"/>
              <a:ext cx="351" cy="194"/>
            </a:xfrm>
            <a:prstGeom prst="rect">
              <a:avLst/>
            </a:prstGeom>
            <a:solidFill>
              <a:schemeClr val="accent1">
                <a:alpha val="50000"/>
              </a:schemeClr>
            </a:solidFill>
            <a:ln w="9525">
              <a:noFill/>
              <a:miter lim="800000"/>
              <a:headEnd/>
              <a:tailEnd/>
            </a:ln>
            <a:effectLst/>
          </p:spPr>
          <p:txBody>
            <a:bodyPr wrap="none">
              <a:spAutoFit/>
            </a:bodyPr>
            <a:lstStyle/>
            <a:p>
              <a:pPr algn="ctr" eaLnBrk="1" hangingPunct="1"/>
              <a:r>
                <a:rPr lang="en-US" sz="1400" b="1">
                  <a:latin typeface="Tahoma" pitchFamily="34" charset="0"/>
                </a:rPr>
                <a:t>CPU</a:t>
              </a:r>
            </a:p>
          </p:txBody>
        </p:sp>
        <p:sp>
          <p:nvSpPr>
            <p:cNvPr id="713734" name="AutoShape 6"/>
            <p:cNvSpPr>
              <a:spLocks noChangeArrowheads="1"/>
            </p:cNvSpPr>
            <p:nvPr/>
          </p:nvSpPr>
          <p:spPr bwMode="auto">
            <a:xfrm>
              <a:off x="4128" y="2208"/>
              <a:ext cx="816" cy="1632"/>
            </a:xfrm>
            <a:prstGeom prst="can">
              <a:avLst>
                <a:gd name="adj" fmla="val 50000"/>
              </a:avLst>
            </a:prstGeom>
            <a:solidFill>
              <a:schemeClr val="accent1"/>
            </a:solidFill>
            <a:ln w="9525">
              <a:solidFill>
                <a:schemeClr val="tx1"/>
              </a:solidFill>
              <a:round/>
              <a:headEnd/>
              <a:tailEnd/>
            </a:ln>
            <a:effectLst/>
          </p:spPr>
          <p:txBody>
            <a:bodyPr wrap="none" anchorCtr="1"/>
            <a:lstStyle/>
            <a:p>
              <a:pPr algn="ctr" eaLnBrk="1" hangingPunct="1"/>
              <a:r>
                <a:rPr lang="en-US" sz="1400" b="1">
                  <a:latin typeface="Tahoma" pitchFamily="34" charset="0"/>
                </a:rPr>
                <a:t>HDD</a:t>
              </a:r>
            </a:p>
          </p:txBody>
        </p:sp>
      </p:grpSp>
      <p:sp>
        <p:nvSpPr>
          <p:cNvPr id="713735" name="monitor"/>
          <p:cNvSpPr>
            <a:spLocks noEditPoints="1" noChangeArrowheads="1"/>
          </p:cNvSpPr>
          <p:nvPr/>
        </p:nvSpPr>
        <p:spPr bwMode="auto">
          <a:xfrm flipH="1">
            <a:off x="228600" y="2057400"/>
            <a:ext cx="2514600" cy="2286000"/>
          </a:xfrm>
          <a:custGeom>
            <a:avLst/>
            <a:gdLst>
              <a:gd name="T0" fmla="*/ 6837 w 21600"/>
              <a:gd name="T1" fmla="*/ 21600 h 21600"/>
              <a:gd name="T2" fmla="*/ 3108 w 21600"/>
              <a:gd name="T3" fmla="*/ 19849 h 21600"/>
              <a:gd name="T4" fmla="*/ 0 w 21600"/>
              <a:gd name="T5" fmla="*/ 15178 h 21600"/>
              <a:gd name="T6" fmla="*/ 0 w 21600"/>
              <a:gd name="T7" fmla="*/ 10508 h 21600"/>
              <a:gd name="T8" fmla="*/ 0 w 21600"/>
              <a:gd name="T9" fmla="*/ 3941 h 21600"/>
              <a:gd name="T10" fmla="*/ 8081 w 21600"/>
              <a:gd name="T11" fmla="*/ 1168 h 21600"/>
              <a:gd name="T12" fmla="*/ 17871 w 21600"/>
              <a:gd name="T13" fmla="*/ 0 h 21600"/>
              <a:gd name="T14" fmla="*/ 21600 w 21600"/>
              <a:gd name="T15" fmla="*/ 1751 h 21600"/>
              <a:gd name="T16" fmla="*/ 21600 w 21600"/>
              <a:gd name="T17" fmla="*/ 10508 h 21600"/>
              <a:gd name="T18" fmla="*/ 21600 w 21600"/>
              <a:gd name="T19" fmla="*/ 16346 h 21600"/>
              <a:gd name="T20" fmla="*/ 10722 w 21600"/>
              <a:gd name="T21" fmla="*/ 20286 h 21600"/>
              <a:gd name="T22" fmla="*/ 1204 w 21600"/>
              <a:gd name="T23" fmla="*/ 22548 h 21600"/>
              <a:gd name="T24" fmla="*/ 20706 w 21600"/>
              <a:gd name="T25" fmla="*/ 2838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extrusionOk="0">
                <a:moveTo>
                  <a:pt x="6837" y="21600"/>
                </a:moveTo>
                <a:lnTo>
                  <a:pt x="3108" y="19849"/>
                </a:lnTo>
                <a:lnTo>
                  <a:pt x="3108" y="17659"/>
                </a:lnTo>
                <a:lnTo>
                  <a:pt x="0" y="15178"/>
                </a:lnTo>
                <a:lnTo>
                  <a:pt x="0" y="10508"/>
                </a:lnTo>
                <a:lnTo>
                  <a:pt x="0" y="3941"/>
                </a:lnTo>
                <a:lnTo>
                  <a:pt x="8081" y="1168"/>
                </a:lnTo>
                <a:lnTo>
                  <a:pt x="10722" y="1605"/>
                </a:lnTo>
                <a:lnTo>
                  <a:pt x="12587" y="1751"/>
                </a:lnTo>
                <a:lnTo>
                  <a:pt x="17871" y="0"/>
                </a:lnTo>
                <a:lnTo>
                  <a:pt x="21600" y="1751"/>
                </a:lnTo>
                <a:lnTo>
                  <a:pt x="21600" y="10508"/>
                </a:lnTo>
                <a:lnTo>
                  <a:pt x="21600" y="16346"/>
                </a:lnTo>
                <a:lnTo>
                  <a:pt x="10722" y="20286"/>
                </a:lnTo>
                <a:lnTo>
                  <a:pt x="6837" y="21600"/>
                </a:lnTo>
                <a:close/>
              </a:path>
              <a:path w="21600" h="21600" extrusionOk="0">
                <a:moveTo>
                  <a:pt x="3108" y="5254"/>
                </a:moveTo>
                <a:lnTo>
                  <a:pt x="2642" y="4962"/>
                </a:lnTo>
                <a:lnTo>
                  <a:pt x="777" y="4232"/>
                </a:lnTo>
                <a:lnTo>
                  <a:pt x="155" y="3941"/>
                </a:lnTo>
                <a:moveTo>
                  <a:pt x="6837" y="7005"/>
                </a:moveTo>
                <a:lnTo>
                  <a:pt x="6216" y="6714"/>
                </a:lnTo>
                <a:lnTo>
                  <a:pt x="3885" y="5546"/>
                </a:lnTo>
                <a:lnTo>
                  <a:pt x="3108" y="5254"/>
                </a:lnTo>
                <a:moveTo>
                  <a:pt x="19735" y="14595"/>
                </a:moveTo>
                <a:lnTo>
                  <a:pt x="19735" y="4816"/>
                </a:lnTo>
                <a:lnTo>
                  <a:pt x="9790" y="8319"/>
                </a:lnTo>
                <a:lnTo>
                  <a:pt x="9790" y="18243"/>
                </a:lnTo>
                <a:lnTo>
                  <a:pt x="19735" y="14595"/>
                </a:lnTo>
                <a:moveTo>
                  <a:pt x="3108" y="17659"/>
                </a:moveTo>
                <a:lnTo>
                  <a:pt x="3108" y="5254"/>
                </a:lnTo>
                <a:lnTo>
                  <a:pt x="12742" y="1751"/>
                </a:lnTo>
                <a:moveTo>
                  <a:pt x="21600" y="1751"/>
                </a:moveTo>
                <a:lnTo>
                  <a:pt x="6837" y="7005"/>
                </a:lnTo>
                <a:lnTo>
                  <a:pt x="6837" y="21600"/>
                </a:lnTo>
              </a:path>
            </a:pathLst>
          </a:custGeom>
          <a:solidFill>
            <a:srgbClr val="FFFFCC"/>
          </a:solidFill>
          <a:ln w="9525">
            <a:solidFill>
              <a:srgbClr val="000000"/>
            </a:solidFill>
            <a:miter lim="800000"/>
            <a:headEnd/>
            <a:tailEnd/>
          </a:ln>
        </p:spPr>
        <p:txBody>
          <a:bodyPr/>
          <a:lstStyle/>
          <a:p>
            <a:endParaRPr lang="en-GB" sz="1400"/>
          </a:p>
        </p:txBody>
      </p:sp>
      <p:grpSp>
        <p:nvGrpSpPr>
          <p:cNvPr id="3" name="Group 8"/>
          <p:cNvGrpSpPr>
            <a:grpSpLocks/>
          </p:cNvGrpSpPr>
          <p:nvPr/>
        </p:nvGrpSpPr>
        <p:grpSpPr bwMode="auto">
          <a:xfrm>
            <a:off x="6629400" y="5029200"/>
            <a:ext cx="1123950" cy="914400"/>
            <a:chOff x="4176" y="3168"/>
            <a:chExt cx="708" cy="576"/>
          </a:xfrm>
        </p:grpSpPr>
        <p:sp>
          <p:nvSpPr>
            <p:cNvPr id="713737" name="File"/>
            <p:cNvSpPr>
              <a:spLocks noEditPoints="1" noChangeArrowheads="1"/>
            </p:cNvSpPr>
            <p:nvPr/>
          </p:nvSpPr>
          <p:spPr bwMode="auto">
            <a:xfrm>
              <a:off x="4176" y="3168"/>
              <a:ext cx="432" cy="336"/>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a:lstStyle/>
            <a:p>
              <a:endParaRPr lang="en-GB" sz="1400"/>
            </a:p>
          </p:txBody>
        </p:sp>
        <p:sp>
          <p:nvSpPr>
            <p:cNvPr id="713738" name="Document"/>
            <p:cNvSpPr>
              <a:spLocks noEditPoints="1" noChangeArrowheads="1"/>
            </p:cNvSpPr>
            <p:nvPr/>
          </p:nvSpPr>
          <p:spPr bwMode="auto">
            <a:xfrm>
              <a:off x="4224" y="3312"/>
              <a:ext cx="276" cy="43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GB" sz="1400"/>
            </a:p>
          </p:txBody>
        </p:sp>
        <p:sp>
          <p:nvSpPr>
            <p:cNvPr id="713739" name="Document"/>
            <p:cNvSpPr>
              <a:spLocks noEditPoints="1" noChangeArrowheads="1"/>
            </p:cNvSpPr>
            <p:nvPr/>
          </p:nvSpPr>
          <p:spPr bwMode="auto">
            <a:xfrm>
              <a:off x="4416" y="3264"/>
              <a:ext cx="276" cy="43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GB" sz="1400"/>
            </a:p>
          </p:txBody>
        </p:sp>
        <p:sp>
          <p:nvSpPr>
            <p:cNvPr id="713740" name="Document"/>
            <p:cNvSpPr>
              <a:spLocks noEditPoints="1" noChangeArrowheads="1"/>
            </p:cNvSpPr>
            <p:nvPr/>
          </p:nvSpPr>
          <p:spPr bwMode="auto">
            <a:xfrm>
              <a:off x="4608" y="3216"/>
              <a:ext cx="276" cy="43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GB" sz="1400"/>
            </a:p>
          </p:txBody>
        </p:sp>
      </p:grpSp>
      <p:grpSp>
        <p:nvGrpSpPr>
          <p:cNvPr id="4" name="Group 13"/>
          <p:cNvGrpSpPr>
            <a:grpSpLocks/>
          </p:cNvGrpSpPr>
          <p:nvPr/>
        </p:nvGrpSpPr>
        <p:grpSpPr bwMode="auto">
          <a:xfrm>
            <a:off x="304800" y="457200"/>
            <a:ext cx="2209800" cy="685800"/>
            <a:chOff x="1872" y="1584"/>
            <a:chExt cx="1392" cy="432"/>
          </a:xfrm>
        </p:grpSpPr>
        <p:sp>
          <p:nvSpPr>
            <p:cNvPr id="713742" name="AutoShape 14"/>
            <p:cNvSpPr>
              <a:spLocks noChangeArrowheads="1"/>
            </p:cNvSpPr>
            <p:nvPr/>
          </p:nvSpPr>
          <p:spPr bwMode="auto">
            <a:xfrm flipV="1">
              <a:off x="1872" y="1584"/>
              <a:ext cx="1392"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CC"/>
            </a:solidFill>
            <a:ln w="9525">
              <a:solidFill>
                <a:schemeClr val="tx1"/>
              </a:solidFill>
              <a:miter lim="800000"/>
              <a:headEnd/>
              <a:tailEnd/>
            </a:ln>
            <a:effectLst/>
          </p:spPr>
          <p:txBody>
            <a:bodyPr wrap="none" anchor="ctr"/>
            <a:lstStyle/>
            <a:p>
              <a:endParaRPr lang="en-GB" sz="1400"/>
            </a:p>
          </p:txBody>
        </p:sp>
        <p:sp>
          <p:nvSpPr>
            <p:cNvPr id="713743" name="AutoShape 15"/>
            <p:cNvSpPr>
              <a:spLocks noChangeArrowheads="1"/>
            </p:cNvSpPr>
            <p:nvPr/>
          </p:nvSpPr>
          <p:spPr bwMode="auto">
            <a:xfrm flipV="1">
              <a:off x="1968" y="1632"/>
              <a:ext cx="1200" cy="33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9525">
              <a:solidFill>
                <a:schemeClr val="tx1"/>
              </a:solidFill>
              <a:miter lim="800000"/>
              <a:headEnd/>
              <a:tailEnd/>
            </a:ln>
            <a:effectLst/>
          </p:spPr>
          <p:txBody>
            <a:bodyPr wrap="none" anchor="ctr"/>
            <a:lstStyle/>
            <a:p>
              <a:endParaRPr lang="en-GB" sz="1400"/>
            </a:p>
          </p:txBody>
        </p:sp>
        <p:sp>
          <p:nvSpPr>
            <p:cNvPr id="713744" name="Rectangle 16"/>
            <p:cNvSpPr>
              <a:spLocks noChangeArrowheads="1"/>
            </p:cNvSpPr>
            <p:nvPr/>
          </p:nvSpPr>
          <p:spPr bwMode="auto">
            <a:xfrm>
              <a:off x="2304" y="1680"/>
              <a:ext cx="528" cy="48"/>
            </a:xfrm>
            <a:prstGeom prst="rect">
              <a:avLst/>
            </a:prstGeom>
            <a:solidFill>
              <a:srgbClr val="FFFFCC"/>
            </a:solidFill>
            <a:ln w="9525">
              <a:solidFill>
                <a:schemeClr val="tx1"/>
              </a:solidFill>
              <a:miter lim="800000"/>
              <a:headEnd/>
              <a:tailEnd/>
            </a:ln>
            <a:effectLst/>
          </p:spPr>
          <p:txBody>
            <a:bodyPr wrap="none" anchor="ctr"/>
            <a:lstStyle/>
            <a:p>
              <a:endParaRPr lang="en-GB" sz="1400"/>
            </a:p>
          </p:txBody>
        </p:sp>
        <p:sp>
          <p:nvSpPr>
            <p:cNvPr id="713745" name="Rectangle 17"/>
            <p:cNvSpPr>
              <a:spLocks noChangeArrowheads="1"/>
            </p:cNvSpPr>
            <p:nvPr/>
          </p:nvSpPr>
          <p:spPr bwMode="auto">
            <a:xfrm>
              <a:off x="2208" y="1776"/>
              <a:ext cx="720" cy="48"/>
            </a:xfrm>
            <a:prstGeom prst="rect">
              <a:avLst/>
            </a:prstGeom>
            <a:solidFill>
              <a:srgbClr val="FFFFCC"/>
            </a:solidFill>
            <a:ln w="9525">
              <a:solidFill>
                <a:schemeClr val="tx1"/>
              </a:solidFill>
              <a:miter lim="800000"/>
              <a:headEnd/>
              <a:tailEnd/>
            </a:ln>
            <a:effectLst/>
          </p:spPr>
          <p:txBody>
            <a:bodyPr wrap="none" anchor="ctr"/>
            <a:lstStyle/>
            <a:p>
              <a:endParaRPr lang="en-GB" sz="1400"/>
            </a:p>
          </p:txBody>
        </p:sp>
        <p:sp>
          <p:nvSpPr>
            <p:cNvPr id="713746" name="Rectangle 18"/>
            <p:cNvSpPr>
              <a:spLocks noChangeArrowheads="1"/>
            </p:cNvSpPr>
            <p:nvPr/>
          </p:nvSpPr>
          <p:spPr bwMode="auto">
            <a:xfrm>
              <a:off x="2112" y="1872"/>
              <a:ext cx="912" cy="48"/>
            </a:xfrm>
            <a:prstGeom prst="rect">
              <a:avLst/>
            </a:prstGeom>
            <a:solidFill>
              <a:srgbClr val="FFFFCC"/>
            </a:solidFill>
            <a:ln w="9525">
              <a:solidFill>
                <a:schemeClr val="tx1"/>
              </a:solidFill>
              <a:miter lim="800000"/>
              <a:headEnd/>
              <a:tailEnd/>
            </a:ln>
            <a:effectLst/>
          </p:spPr>
          <p:txBody>
            <a:bodyPr wrap="none" anchor="ctr"/>
            <a:lstStyle/>
            <a:p>
              <a:endParaRPr lang="en-GB" sz="1400"/>
            </a:p>
          </p:txBody>
        </p:sp>
      </p:grpSp>
      <p:sp>
        <p:nvSpPr>
          <p:cNvPr id="713747" name="Text Box 19"/>
          <p:cNvSpPr txBox="1">
            <a:spLocks noChangeArrowheads="1"/>
          </p:cNvSpPr>
          <p:nvPr/>
        </p:nvSpPr>
        <p:spPr bwMode="auto">
          <a:xfrm>
            <a:off x="622300" y="1063625"/>
            <a:ext cx="1612900" cy="460375"/>
          </a:xfrm>
          <a:prstGeom prst="rect">
            <a:avLst/>
          </a:prstGeom>
          <a:solidFill>
            <a:schemeClr val="tx1"/>
          </a:solidFill>
          <a:ln w="9525">
            <a:noFill/>
            <a:miter lim="800000"/>
            <a:headEnd/>
            <a:tailEnd/>
          </a:ln>
          <a:effectLst/>
        </p:spPr>
        <p:txBody>
          <a:bodyPr wrap="none">
            <a:spAutoFit/>
          </a:bodyPr>
          <a:lstStyle/>
          <a:p>
            <a:pPr eaLnBrk="1" hangingPunct="1"/>
            <a:r>
              <a:rPr lang="en-US" sz="2400" b="1" dirty="0">
                <a:solidFill>
                  <a:schemeClr val="bg1"/>
                </a:solidFill>
                <a:latin typeface="Tahoma" pitchFamily="34" charset="0"/>
              </a:rPr>
              <a:t>keyboard</a:t>
            </a:r>
          </a:p>
        </p:txBody>
      </p:sp>
      <p:sp>
        <p:nvSpPr>
          <p:cNvPr id="713748" name="Text Box 20"/>
          <p:cNvSpPr txBox="1">
            <a:spLocks noChangeArrowheads="1"/>
          </p:cNvSpPr>
          <p:nvPr/>
        </p:nvSpPr>
        <p:spPr bwMode="auto">
          <a:xfrm>
            <a:off x="381000" y="2590800"/>
            <a:ext cx="949299" cy="738664"/>
          </a:xfrm>
          <a:prstGeom prst="rect">
            <a:avLst/>
          </a:prstGeom>
          <a:solidFill>
            <a:srgbClr val="FFFFCC">
              <a:alpha val="50000"/>
            </a:srgbClr>
          </a:solidFill>
          <a:ln w="9525">
            <a:noFill/>
            <a:miter lim="800000"/>
            <a:headEnd/>
            <a:tailEnd/>
          </a:ln>
          <a:effectLst/>
        </p:spPr>
        <p:txBody>
          <a:bodyPr wrap="none">
            <a:spAutoFit/>
          </a:bodyPr>
          <a:lstStyle/>
          <a:p>
            <a:pPr eaLnBrk="1" hangingPunct="1"/>
            <a:r>
              <a:rPr lang="en-US" sz="1400" b="1">
                <a:solidFill>
                  <a:schemeClr val="bg1"/>
                </a:solidFill>
                <a:latin typeface="Tahoma" pitchFamily="34" charset="0"/>
              </a:rPr>
              <a:t>monitor</a:t>
            </a:r>
            <a:br>
              <a:rPr lang="en-US" sz="1400" b="1">
                <a:solidFill>
                  <a:schemeClr val="bg1"/>
                </a:solidFill>
                <a:latin typeface="Tahoma" pitchFamily="34" charset="0"/>
              </a:rPr>
            </a:br>
            <a:r>
              <a:rPr lang="en-US" sz="1400" b="1">
                <a:solidFill>
                  <a:schemeClr val="bg1"/>
                </a:solidFill>
                <a:latin typeface="Tahoma" pitchFamily="34" charset="0"/>
              </a:rPr>
              <a:t>terminal</a:t>
            </a:r>
            <a:br>
              <a:rPr lang="en-US" sz="1400" b="1">
                <a:solidFill>
                  <a:schemeClr val="bg1"/>
                </a:solidFill>
                <a:latin typeface="Tahoma" pitchFamily="34" charset="0"/>
              </a:rPr>
            </a:br>
            <a:r>
              <a:rPr lang="en-US" sz="1400" b="1">
                <a:solidFill>
                  <a:schemeClr val="bg1"/>
                </a:solidFill>
                <a:latin typeface="Tahoma" pitchFamily="34" charset="0"/>
              </a:rPr>
              <a:t>console</a:t>
            </a:r>
          </a:p>
        </p:txBody>
      </p:sp>
      <p:grpSp>
        <p:nvGrpSpPr>
          <p:cNvPr id="5" name="Group 21"/>
          <p:cNvGrpSpPr>
            <a:grpSpLocks/>
          </p:cNvGrpSpPr>
          <p:nvPr/>
        </p:nvGrpSpPr>
        <p:grpSpPr bwMode="auto">
          <a:xfrm>
            <a:off x="2286000" y="762000"/>
            <a:ext cx="4191000" cy="1981200"/>
            <a:chOff x="1440" y="480"/>
            <a:chExt cx="2640" cy="1248"/>
          </a:xfrm>
        </p:grpSpPr>
        <p:sp>
          <p:nvSpPr>
            <p:cNvPr id="713750" name="Line 22"/>
            <p:cNvSpPr>
              <a:spLocks noChangeShapeType="1"/>
            </p:cNvSpPr>
            <p:nvPr/>
          </p:nvSpPr>
          <p:spPr bwMode="auto">
            <a:xfrm>
              <a:off x="1440" y="480"/>
              <a:ext cx="2640" cy="336"/>
            </a:xfrm>
            <a:prstGeom prst="line">
              <a:avLst/>
            </a:prstGeom>
            <a:noFill/>
            <a:ln w="254000" cmpd="tri">
              <a:solidFill>
                <a:schemeClr val="tx1"/>
              </a:solidFill>
              <a:round/>
              <a:headEnd type="oval" w="sm" len="sm"/>
              <a:tailEnd type="triangle" w="sm" len="sm"/>
            </a:ln>
            <a:effectLst/>
          </p:spPr>
          <p:txBody>
            <a:bodyPr wrap="none"/>
            <a:lstStyle/>
            <a:p>
              <a:endParaRPr lang="en-GB" sz="1400"/>
            </a:p>
          </p:txBody>
        </p:sp>
        <p:sp>
          <p:nvSpPr>
            <p:cNvPr id="713751" name="Line 23"/>
            <p:cNvSpPr>
              <a:spLocks noChangeShapeType="1"/>
            </p:cNvSpPr>
            <p:nvPr/>
          </p:nvSpPr>
          <p:spPr bwMode="auto">
            <a:xfrm flipH="1">
              <a:off x="1728" y="1056"/>
              <a:ext cx="2304" cy="672"/>
            </a:xfrm>
            <a:prstGeom prst="line">
              <a:avLst/>
            </a:prstGeom>
            <a:noFill/>
            <a:ln w="254000" cmpd="tri">
              <a:solidFill>
                <a:schemeClr val="tx1"/>
              </a:solidFill>
              <a:round/>
              <a:headEnd type="oval" w="sm" len="sm"/>
              <a:tailEnd type="triangle" w="sm" len="sm"/>
            </a:ln>
            <a:effectLst/>
          </p:spPr>
          <p:txBody>
            <a:bodyPr wrap="none"/>
            <a:lstStyle/>
            <a:p>
              <a:endParaRPr lang="en-GB" sz="1400"/>
            </a:p>
          </p:txBody>
        </p:sp>
      </p:grpSp>
      <p:sp>
        <p:nvSpPr>
          <p:cNvPr id="713752" name="Text Box 24"/>
          <p:cNvSpPr txBox="1">
            <a:spLocks noChangeArrowheads="1"/>
          </p:cNvSpPr>
          <p:nvPr/>
        </p:nvSpPr>
        <p:spPr bwMode="auto">
          <a:xfrm>
            <a:off x="3048000" y="381000"/>
            <a:ext cx="2362200" cy="307777"/>
          </a:xfrm>
          <a:prstGeom prst="rect">
            <a:avLst/>
          </a:prstGeom>
          <a:solidFill>
            <a:schemeClr val="bg1">
              <a:alpha val="50000"/>
            </a:schemeClr>
          </a:solidFill>
          <a:ln w="9525">
            <a:noFill/>
            <a:miter lim="800000"/>
            <a:headEnd/>
            <a:tailEnd/>
          </a:ln>
          <a:effectLst/>
        </p:spPr>
        <p:txBody>
          <a:bodyPr>
            <a:spAutoFit/>
          </a:bodyPr>
          <a:lstStyle/>
          <a:p>
            <a:pPr algn="ctr" eaLnBrk="1" hangingPunct="1"/>
            <a:r>
              <a:rPr lang="en-US" sz="1400" b="1">
                <a:latin typeface="Tahoma" pitchFamily="34" charset="0"/>
              </a:rPr>
              <a:t>standard input stream</a:t>
            </a:r>
          </a:p>
        </p:txBody>
      </p:sp>
      <p:sp>
        <p:nvSpPr>
          <p:cNvPr id="713753" name="Text Box 25"/>
          <p:cNvSpPr txBox="1">
            <a:spLocks noChangeArrowheads="1"/>
          </p:cNvSpPr>
          <p:nvPr/>
        </p:nvSpPr>
        <p:spPr bwMode="auto">
          <a:xfrm>
            <a:off x="3657600" y="1828800"/>
            <a:ext cx="1676400" cy="523220"/>
          </a:xfrm>
          <a:prstGeom prst="rect">
            <a:avLst/>
          </a:prstGeom>
          <a:solidFill>
            <a:schemeClr val="bg1">
              <a:alpha val="50000"/>
            </a:schemeClr>
          </a:solidFill>
          <a:ln w="9525">
            <a:noFill/>
            <a:miter lim="800000"/>
            <a:headEnd/>
            <a:tailEnd/>
          </a:ln>
          <a:effectLst/>
        </p:spPr>
        <p:txBody>
          <a:bodyPr>
            <a:spAutoFit/>
          </a:bodyPr>
          <a:lstStyle/>
          <a:p>
            <a:pPr algn="ctr" eaLnBrk="1" hangingPunct="1"/>
            <a:r>
              <a:rPr lang="en-US" sz="1400" b="1">
                <a:latin typeface="Tahoma" pitchFamily="34" charset="0"/>
              </a:rPr>
              <a:t>standardoutput stream</a:t>
            </a:r>
          </a:p>
        </p:txBody>
      </p:sp>
      <p:sp>
        <p:nvSpPr>
          <p:cNvPr id="713754" name="Freeform 26"/>
          <p:cNvSpPr>
            <a:spLocks/>
          </p:cNvSpPr>
          <p:nvPr/>
        </p:nvSpPr>
        <p:spPr bwMode="auto">
          <a:xfrm>
            <a:off x="7620000" y="2286000"/>
            <a:ext cx="1046163" cy="3271838"/>
          </a:xfrm>
          <a:custGeom>
            <a:avLst/>
            <a:gdLst/>
            <a:ahLst/>
            <a:cxnLst>
              <a:cxn ang="0">
                <a:pos x="137" y="23"/>
              </a:cxn>
              <a:cxn ang="0">
                <a:pos x="546" y="83"/>
              </a:cxn>
              <a:cxn ang="0">
                <a:pos x="576" y="174"/>
              </a:cxn>
              <a:cxn ang="0">
                <a:pos x="606" y="296"/>
              </a:cxn>
              <a:cxn ang="0">
                <a:pos x="515" y="917"/>
              </a:cxn>
              <a:cxn ang="0">
                <a:pos x="258" y="1160"/>
              </a:cxn>
              <a:cxn ang="0">
                <a:pos x="61" y="1205"/>
              </a:cxn>
              <a:cxn ang="0">
                <a:pos x="0" y="1250"/>
              </a:cxn>
            </a:cxnLst>
            <a:rect l="0" t="0" r="r" b="b"/>
            <a:pathLst>
              <a:path w="659" h="1250">
                <a:moveTo>
                  <a:pt x="137" y="23"/>
                </a:moveTo>
                <a:cubicBezTo>
                  <a:pt x="276" y="0"/>
                  <a:pt x="425" y="4"/>
                  <a:pt x="546" y="83"/>
                </a:cubicBezTo>
                <a:cubicBezTo>
                  <a:pt x="556" y="113"/>
                  <a:pt x="568" y="143"/>
                  <a:pt x="576" y="174"/>
                </a:cubicBezTo>
                <a:cubicBezTo>
                  <a:pt x="586" y="215"/>
                  <a:pt x="606" y="296"/>
                  <a:pt x="606" y="296"/>
                </a:cubicBezTo>
                <a:cubicBezTo>
                  <a:pt x="622" y="482"/>
                  <a:pt x="659" y="760"/>
                  <a:pt x="515" y="917"/>
                </a:cubicBezTo>
                <a:cubicBezTo>
                  <a:pt x="460" y="977"/>
                  <a:pt x="338" y="1125"/>
                  <a:pt x="258" y="1160"/>
                </a:cubicBezTo>
                <a:cubicBezTo>
                  <a:pt x="196" y="1187"/>
                  <a:pt x="61" y="1205"/>
                  <a:pt x="61" y="1205"/>
                </a:cubicBezTo>
                <a:cubicBezTo>
                  <a:pt x="22" y="1243"/>
                  <a:pt x="43" y="1229"/>
                  <a:pt x="0" y="1250"/>
                </a:cubicBezTo>
              </a:path>
            </a:pathLst>
          </a:custGeom>
          <a:noFill/>
          <a:ln w="76200" cmpd="sng">
            <a:solidFill>
              <a:srgbClr val="800080"/>
            </a:solidFill>
            <a:round/>
            <a:headEnd type="none" w="sm" len="sm"/>
            <a:tailEnd type="triangle" w="med" len="med"/>
          </a:ln>
          <a:effectLst/>
        </p:spPr>
        <p:txBody>
          <a:bodyPr wrap="none"/>
          <a:lstStyle/>
          <a:p>
            <a:endParaRPr lang="en-GB" sz="1400"/>
          </a:p>
        </p:txBody>
      </p:sp>
      <p:sp>
        <p:nvSpPr>
          <p:cNvPr id="713755" name="Freeform 27"/>
          <p:cNvSpPr>
            <a:spLocks/>
          </p:cNvSpPr>
          <p:nvPr/>
        </p:nvSpPr>
        <p:spPr bwMode="auto">
          <a:xfrm rot="-10989313">
            <a:off x="5638800" y="2362200"/>
            <a:ext cx="1046163" cy="3355975"/>
          </a:xfrm>
          <a:custGeom>
            <a:avLst/>
            <a:gdLst/>
            <a:ahLst/>
            <a:cxnLst>
              <a:cxn ang="0">
                <a:pos x="137" y="23"/>
              </a:cxn>
              <a:cxn ang="0">
                <a:pos x="546" y="83"/>
              </a:cxn>
              <a:cxn ang="0">
                <a:pos x="576" y="174"/>
              </a:cxn>
              <a:cxn ang="0">
                <a:pos x="606" y="296"/>
              </a:cxn>
              <a:cxn ang="0">
                <a:pos x="515" y="917"/>
              </a:cxn>
              <a:cxn ang="0">
                <a:pos x="258" y="1160"/>
              </a:cxn>
              <a:cxn ang="0">
                <a:pos x="61" y="1205"/>
              </a:cxn>
              <a:cxn ang="0">
                <a:pos x="0" y="1250"/>
              </a:cxn>
            </a:cxnLst>
            <a:rect l="0" t="0" r="r" b="b"/>
            <a:pathLst>
              <a:path w="659" h="1250">
                <a:moveTo>
                  <a:pt x="137" y="23"/>
                </a:moveTo>
                <a:cubicBezTo>
                  <a:pt x="276" y="0"/>
                  <a:pt x="425" y="4"/>
                  <a:pt x="546" y="83"/>
                </a:cubicBezTo>
                <a:cubicBezTo>
                  <a:pt x="556" y="113"/>
                  <a:pt x="568" y="143"/>
                  <a:pt x="576" y="174"/>
                </a:cubicBezTo>
                <a:cubicBezTo>
                  <a:pt x="586" y="215"/>
                  <a:pt x="606" y="296"/>
                  <a:pt x="606" y="296"/>
                </a:cubicBezTo>
                <a:cubicBezTo>
                  <a:pt x="622" y="482"/>
                  <a:pt x="659" y="760"/>
                  <a:pt x="515" y="917"/>
                </a:cubicBezTo>
                <a:cubicBezTo>
                  <a:pt x="460" y="977"/>
                  <a:pt x="338" y="1125"/>
                  <a:pt x="258" y="1160"/>
                </a:cubicBezTo>
                <a:cubicBezTo>
                  <a:pt x="196" y="1187"/>
                  <a:pt x="61" y="1205"/>
                  <a:pt x="61" y="1205"/>
                </a:cubicBezTo>
                <a:cubicBezTo>
                  <a:pt x="22" y="1243"/>
                  <a:pt x="43" y="1229"/>
                  <a:pt x="0" y="1250"/>
                </a:cubicBezTo>
              </a:path>
            </a:pathLst>
          </a:custGeom>
          <a:noFill/>
          <a:ln w="76200" cmpd="sng">
            <a:solidFill>
              <a:srgbClr val="800080"/>
            </a:solidFill>
            <a:round/>
            <a:headEnd type="none" w="sm" len="sm"/>
            <a:tailEnd type="triangle" w="med" len="med"/>
          </a:ln>
          <a:effectLst/>
        </p:spPr>
        <p:txBody>
          <a:bodyPr wrap="none"/>
          <a:lstStyle/>
          <a:p>
            <a:endParaRPr lang="en-GB" sz="1400"/>
          </a:p>
        </p:txBody>
      </p:sp>
      <p:sp>
        <p:nvSpPr>
          <p:cNvPr id="713756" name="Text Box 28"/>
          <p:cNvSpPr txBox="1">
            <a:spLocks noChangeArrowheads="1"/>
          </p:cNvSpPr>
          <p:nvPr/>
        </p:nvSpPr>
        <p:spPr bwMode="auto">
          <a:xfrm>
            <a:off x="4495800" y="3048000"/>
            <a:ext cx="1382713" cy="954107"/>
          </a:xfrm>
          <a:prstGeom prst="rect">
            <a:avLst/>
          </a:prstGeom>
          <a:solidFill>
            <a:srgbClr val="800080">
              <a:alpha val="50000"/>
            </a:srgbClr>
          </a:solidFill>
          <a:ln w="9525">
            <a:noFill/>
            <a:miter lim="800000"/>
            <a:headEnd/>
            <a:tailEnd/>
          </a:ln>
          <a:effectLst/>
        </p:spPr>
        <p:txBody>
          <a:bodyPr>
            <a:spAutoFit/>
          </a:bodyPr>
          <a:lstStyle/>
          <a:p>
            <a:pPr algn="ctr" eaLnBrk="1" hangingPunct="1"/>
            <a:r>
              <a:rPr lang="en-US" sz="1400" b="1">
                <a:latin typeface="Tahoma" pitchFamily="34" charset="0"/>
              </a:rPr>
              <a:t>file</a:t>
            </a:r>
          </a:p>
          <a:p>
            <a:pPr algn="ctr" eaLnBrk="1" hangingPunct="1"/>
            <a:r>
              <a:rPr lang="en-US" sz="1400" b="1">
                <a:latin typeface="Tahoma" pitchFamily="34" charset="0"/>
              </a:rPr>
              <a:t>input stream</a:t>
            </a:r>
          </a:p>
          <a:p>
            <a:pPr algn="ctr" eaLnBrk="1" hangingPunct="1"/>
            <a:r>
              <a:rPr lang="en-US" sz="1400" b="1">
                <a:latin typeface="Tahoma" pitchFamily="34" charset="0"/>
              </a:rPr>
              <a:t>LOAD</a:t>
            </a:r>
          </a:p>
          <a:p>
            <a:pPr algn="ctr" eaLnBrk="1" hangingPunct="1"/>
            <a:r>
              <a:rPr lang="en-US" sz="1400" b="1">
                <a:latin typeface="Tahoma" pitchFamily="34" charset="0"/>
              </a:rPr>
              <a:t>READ</a:t>
            </a:r>
          </a:p>
        </p:txBody>
      </p:sp>
      <p:sp>
        <p:nvSpPr>
          <p:cNvPr id="713757" name="Text Box 29"/>
          <p:cNvSpPr txBox="1">
            <a:spLocks noChangeArrowheads="1"/>
          </p:cNvSpPr>
          <p:nvPr/>
        </p:nvSpPr>
        <p:spPr bwMode="auto">
          <a:xfrm>
            <a:off x="7848600" y="4940300"/>
            <a:ext cx="1295400" cy="954107"/>
          </a:xfrm>
          <a:prstGeom prst="rect">
            <a:avLst/>
          </a:prstGeom>
          <a:solidFill>
            <a:srgbClr val="800080">
              <a:alpha val="50000"/>
            </a:srgbClr>
          </a:solidFill>
          <a:ln w="9525">
            <a:noFill/>
            <a:miter lim="800000"/>
            <a:headEnd/>
            <a:tailEnd/>
          </a:ln>
          <a:effectLst/>
        </p:spPr>
        <p:txBody>
          <a:bodyPr>
            <a:spAutoFit/>
          </a:bodyPr>
          <a:lstStyle/>
          <a:p>
            <a:pPr algn="ctr" eaLnBrk="1" hangingPunct="1"/>
            <a:r>
              <a:rPr lang="en-US" sz="1400" b="1">
                <a:latin typeface="Tahoma" pitchFamily="34" charset="0"/>
              </a:rPr>
              <a:t>file output stream</a:t>
            </a:r>
          </a:p>
          <a:p>
            <a:pPr algn="ctr" eaLnBrk="1" hangingPunct="1"/>
            <a:r>
              <a:rPr lang="en-US" sz="1400" b="1">
                <a:latin typeface="Tahoma" pitchFamily="34" charset="0"/>
              </a:rPr>
              <a:t>SAVE</a:t>
            </a:r>
          </a:p>
          <a:p>
            <a:pPr algn="ctr" eaLnBrk="1" hangingPunct="1"/>
            <a:r>
              <a:rPr lang="en-US" sz="1400" b="1">
                <a:latin typeface="Tahoma" pitchFamily="34" charset="0"/>
              </a:rPr>
              <a:t>WRITE</a:t>
            </a:r>
          </a:p>
        </p:txBody>
      </p:sp>
      <p:sp>
        <p:nvSpPr>
          <p:cNvPr id="713758" name="Text Box 30"/>
          <p:cNvSpPr txBox="1">
            <a:spLocks noChangeArrowheads="1"/>
          </p:cNvSpPr>
          <p:nvPr/>
        </p:nvSpPr>
        <p:spPr bwMode="auto">
          <a:xfrm>
            <a:off x="304800" y="5334000"/>
            <a:ext cx="3810000" cy="369332"/>
          </a:xfrm>
          <a:prstGeom prst="rect">
            <a:avLst/>
          </a:prstGeom>
          <a:noFill/>
          <a:ln w="9525">
            <a:noFill/>
            <a:miter lim="800000"/>
            <a:headEnd/>
            <a:tailEnd/>
          </a:ln>
          <a:effectLst/>
        </p:spPr>
        <p:txBody>
          <a:bodyPr>
            <a:spAutoFit/>
          </a:bodyPr>
          <a:lstStyle/>
          <a:p>
            <a:pPr algn="ctr" eaLnBrk="1" hangingPunct="1"/>
            <a:r>
              <a:rPr lang="en-US" sz="1800" b="1">
                <a:solidFill>
                  <a:schemeClr val="tx2"/>
                </a:solidFill>
                <a:effectLst>
                  <a:outerShdw blurRad="38100" dist="38100" dir="2700000" algn="tl">
                    <a:srgbClr val="C0C0C0"/>
                  </a:outerShdw>
                </a:effectLst>
                <a:latin typeface="Tahoma" pitchFamily="34" charset="0"/>
              </a:rPr>
              <a:t>Streams</a:t>
            </a:r>
          </a:p>
        </p:txBody>
      </p:sp>
      <p:sp>
        <p:nvSpPr>
          <p:cNvPr id="713759" name="Text Box 31"/>
          <p:cNvSpPr txBox="1">
            <a:spLocks noChangeArrowheads="1"/>
          </p:cNvSpPr>
          <p:nvPr/>
        </p:nvSpPr>
        <p:spPr bwMode="auto">
          <a:xfrm>
            <a:off x="6781800" y="5257800"/>
            <a:ext cx="914400" cy="307777"/>
          </a:xfrm>
          <a:prstGeom prst="rect">
            <a:avLst/>
          </a:prstGeom>
          <a:solidFill>
            <a:srgbClr val="800080">
              <a:alpha val="50000"/>
            </a:srgbClr>
          </a:solidFill>
          <a:ln w="9525">
            <a:noFill/>
            <a:miter lim="800000"/>
            <a:headEnd/>
            <a:tailEnd/>
          </a:ln>
          <a:effectLst/>
        </p:spPr>
        <p:txBody>
          <a:bodyPr>
            <a:spAutoFit/>
          </a:bodyPr>
          <a:lstStyle/>
          <a:p>
            <a:pPr algn="ctr" eaLnBrk="1" hangingPunct="1"/>
            <a:r>
              <a:rPr lang="en-US" sz="1400" b="1">
                <a:latin typeface="Tahoma" pitchFamily="34" charset="0"/>
              </a:rPr>
              <a:t>files</a:t>
            </a:r>
          </a:p>
        </p:txBody>
      </p:sp>
      <p:sp>
        <p:nvSpPr>
          <p:cNvPr id="713760" name="Text Box 32"/>
          <p:cNvSpPr txBox="1">
            <a:spLocks noChangeArrowheads="1"/>
          </p:cNvSpPr>
          <p:nvPr/>
        </p:nvSpPr>
        <p:spPr bwMode="auto">
          <a:xfrm>
            <a:off x="0" y="4419600"/>
            <a:ext cx="4572000" cy="949325"/>
          </a:xfrm>
          <a:prstGeom prst="rect">
            <a:avLst/>
          </a:prstGeom>
          <a:noFill/>
          <a:ln w="9525">
            <a:noFill/>
            <a:miter lim="800000"/>
            <a:headEnd/>
            <a:tailEnd/>
          </a:ln>
          <a:effectLst/>
        </p:spPr>
        <p:txBody>
          <a:bodyPr>
            <a:spAutoFit/>
          </a:bodyPr>
          <a:lstStyle/>
          <a:p>
            <a:pPr algn="ctr" eaLnBrk="1" hangingPunct="1"/>
            <a:r>
              <a:rPr lang="en-US" sz="2800" b="1">
                <a:effectLst>
                  <a:outerShdw blurRad="38100" dist="38100" dir="2700000" algn="tl">
                    <a:srgbClr val="C0C0C0"/>
                  </a:outerShdw>
                </a:effectLst>
                <a:latin typeface="Tahoma" pitchFamily="34" charset="0"/>
              </a:rPr>
              <a:t>What does information travel across?</a:t>
            </a:r>
          </a:p>
        </p:txBody>
      </p:sp>
      <p:sp>
        <p:nvSpPr>
          <p:cNvPr id="35" name="Footer Placeholder 34"/>
          <p:cNvSpPr>
            <a:spLocks noGrp="1"/>
          </p:cNvSpPr>
          <p:nvPr>
            <p:ph type="ftr" sz="quarter" idx="11"/>
          </p:nvPr>
        </p:nvSpPr>
        <p:spPr/>
        <p:txBody>
          <a:bodyPr/>
          <a:lstStyle/>
          <a:p>
            <a:r>
              <a:rPr kumimoji="0" lang="en-US" smtClean="0"/>
              <a:t>BIT2203</a:t>
            </a:r>
            <a:endParaRPr kumimoji="0" lang="en-US"/>
          </a:p>
        </p:txBody>
      </p:sp>
      <p:sp>
        <p:nvSpPr>
          <p:cNvPr id="34" name="Slide Number Placeholder 33"/>
          <p:cNvSpPr>
            <a:spLocks noGrp="1"/>
          </p:cNvSpPr>
          <p:nvPr>
            <p:ph type="sldNum" sz="quarter" idx="12"/>
          </p:nvPr>
        </p:nvSpPr>
        <p:spPr/>
        <p:txBody>
          <a:bodyPr>
            <a:normAutofit/>
          </a:bodyPr>
          <a:lstStyle/>
          <a:p>
            <a:fld id="{9E533396-A648-4148-A8C6-1C0633F596E7}" type="slidenum">
              <a:rPr lang="en-US" smtClean="0"/>
              <a:pPr/>
              <a:t>81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13758"/>
                                        </p:tgtEl>
                                        <p:attrNameLst>
                                          <p:attrName>style.visibility</p:attrName>
                                        </p:attrNameLst>
                                      </p:cBhvr>
                                      <p:to>
                                        <p:strVal val="visible"/>
                                      </p:to>
                                    </p:set>
                                    <p:animEffect transition="in" filter="dissolve">
                                      <p:cBhvr>
                                        <p:cTn id="7" dur="500"/>
                                        <p:tgtEl>
                                          <p:spTgt spid="713758"/>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13730"/>
                                        </p:tgtEl>
                                        <p:attrNameLst>
                                          <p:attrName>style.visibility</p:attrName>
                                        </p:attrNameLst>
                                      </p:cBhvr>
                                      <p:to>
                                        <p:strVal val="visible"/>
                                      </p:to>
                                    </p:set>
                                    <p:animEffect transition="in" filter="dissolve">
                                      <p:cBhvr>
                                        <p:cTn id="13" dur="500"/>
                                        <p:tgtEl>
                                          <p:spTgt spid="71373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13747"/>
                                        </p:tgtEl>
                                        <p:attrNameLst>
                                          <p:attrName>style.visibility</p:attrName>
                                        </p:attrNameLst>
                                      </p:cBhvr>
                                      <p:to>
                                        <p:strVal val="visible"/>
                                      </p:to>
                                    </p:set>
                                    <p:animEffect transition="in" filter="dissolve">
                                      <p:cBhvr>
                                        <p:cTn id="16" dur="500"/>
                                        <p:tgtEl>
                                          <p:spTgt spid="713747"/>
                                        </p:tgtEl>
                                      </p:cBhvr>
                                    </p:animEffect>
                                  </p:childTnLst>
                                </p:cTn>
                              </p:par>
                              <p:par>
                                <p:cTn id="17" presetID="9"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13752"/>
                                        </p:tgtEl>
                                        <p:attrNameLst>
                                          <p:attrName>style.visibility</p:attrName>
                                        </p:attrNameLst>
                                      </p:cBhvr>
                                      <p:to>
                                        <p:strVal val="visible"/>
                                      </p:to>
                                    </p:set>
                                    <p:animEffect transition="in" filter="dissolve">
                                      <p:cBhvr>
                                        <p:cTn id="22" dur="500"/>
                                        <p:tgtEl>
                                          <p:spTgt spid="71375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13735"/>
                                        </p:tgtEl>
                                        <p:attrNameLst>
                                          <p:attrName>style.visibility</p:attrName>
                                        </p:attrNameLst>
                                      </p:cBhvr>
                                      <p:to>
                                        <p:strVal val="visible"/>
                                      </p:to>
                                    </p:set>
                                    <p:animEffect transition="in" filter="dissolve">
                                      <p:cBhvr>
                                        <p:cTn id="25" dur="500"/>
                                        <p:tgtEl>
                                          <p:spTgt spid="71373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13748"/>
                                        </p:tgtEl>
                                        <p:attrNameLst>
                                          <p:attrName>style.visibility</p:attrName>
                                        </p:attrNameLst>
                                      </p:cBhvr>
                                      <p:to>
                                        <p:strVal val="visible"/>
                                      </p:to>
                                    </p:set>
                                    <p:animEffect transition="in" filter="dissolve">
                                      <p:cBhvr>
                                        <p:cTn id="28" dur="500"/>
                                        <p:tgtEl>
                                          <p:spTgt spid="71374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13753"/>
                                        </p:tgtEl>
                                        <p:attrNameLst>
                                          <p:attrName>style.visibility</p:attrName>
                                        </p:attrNameLst>
                                      </p:cBhvr>
                                      <p:to>
                                        <p:strVal val="visible"/>
                                      </p:to>
                                    </p:set>
                                    <p:animEffect transition="in" filter="dissolve">
                                      <p:cBhvr>
                                        <p:cTn id="31" dur="500"/>
                                        <p:tgtEl>
                                          <p:spTgt spid="71375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dissolve">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713759"/>
                                        </p:tgtEl>
                                        <p:attrNameLst>
                                          <p:attrName>style.visibility</p:attrName>
                                        </p:attrNameLst>
                                      </p:cBhvr>
                                      <p:to>
                                        <p:strVal val="visible"/>
                                      </p:to>
                                    </p:set>
                                    <p:animEffect transition="in" filter="dissolve">
                                      <p:cBhvr>
                                        <p:cTn id="41" dur="500"/>
                                        <p:tgtEl>
                                          <p:spTgt spid="71375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13755"/>
                                        </p:tgtEl>
                                        <p:attrNameLst>
                                          <p:attrName>style.visibility</p:attrName>
                                        </p:attrNameLst>
                                      </p:cBhvr>
                                      <p:to>
                                        <p:strVal val="visible"/>
                                      </p:to>
                                    </p:set>
                                    <p:animEffect transition="in" filter="dissolve">
                                      <p:cBhvr>
                                        <p:cTn id="46" dur="500"/>
                                        <p:tgtEl>
                                          <p:spTgt spid="71375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713756"/>
                                        </p:tgtEl>
                                        <p:attrNameLst>
                                          <p:attrName>style.visibility</p:attrName>
                                        </p:attrNameLst>
                                      </p:cBhvr>
                                      <p:to>
                                        <p:strVal val="visible"/>
                                      </p:to>
                                    </p:set>
                                    <p:animEffect transition="in" filter="dissolve">
                                      <p:cBhvr>
                                        <p:cTn id="51" dur="500"/>
                                        <p:tgtEl>
                                          <p:spTgt spid="71375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713754"/>
                                        </p:tgtEl>
                                        <p:attrNameLst>
                                          <p:attrName>style.visibility</p:attrName>
                                        </p:attrNameLst>
                                      </p:cBhvr>
                                      <p:to>
                                        <p:strVal val="visible"/>
                                      </p:to>
                                    </p:set>
                                    <p:animEffect transition="in" filter="dissolve">
                                      <p:cBhvr>
                                        <p:cTn id="56" dur="500"/>
                                        <p:tgtEl>
                                          <p:spTgt spid="713754"/>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713757"/>
                                        </p:tgtEl>
                                        <p:attrNameLst>
                                          <p:attrName>style.visibility</p:attrName>
                                        </p:attrNameLst>
                                      </p:cBhvr>
                                      <p:to>
                                        <p:strVal val="visible"/>
                                      </p:to>
                                    </p:set>
                                    <p:animEffect transition="in" filter="dissolve">
                                      <p:cBhvr>
                                        <p:cTn id="61" dur="500"/>
                                        <p:tgtEl>
                                          <p:spTgt spid="713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0" grpId="0" animBg="1" autoUpdateAnimBg="0"/>
      <p:bldP spid="713735" grpId="0" animBg="1"/>
      <p:bldP spid="713747" grpId="0" animBg="1" autoUpdateAnimBg="0"/>
      <p:bldP spid="713748" grpId="0" animBg="1" autoUpdateAnimBg="0"/>
      <p:bldP spid="713752" grpId="0" animBg="1" autoUpdateAnimBg="0"/>
      <p:bldP spid="713753" grpId="0" animBg="1" autoUpdateAnimBg="0"/>
      <p:bldP spid="713754" grpId="0" animBg="1"/>
      <p:bldP spid="713755" grpId="0" animBg="1"/>
      <p:bldP spid="713756" grpId="0" animBg="1" autoUpdateAnimBg="0"/>
      <p:bldP spid="713757" grpId="0" animBg="1" autoUpdateAnimBg="0"/>
      <p:bldP spid="713758" grpId="0" autoUpdateAnimBg="0"/>
      <p:bldP spid="713759"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Rot="1" noChangeArrowheads="1"/>
          </p:cNvSpPr>
          <p:nvPr>
            <p:ph type="title"/>
          </p:nvPr>
        </p:nvSpPr>
        <p:spPr/>
        <p:txBody>
          <a:bodyPr/>
          <a:lstStyle/>
          <a:p>
            <a:r>
              <a:rPr lang="en-US" sz="4000"/>
              <a:t>Reading and Writing Text Files</a:t>
            </a:r>
          </a:p>
        </p:txBody>
      </p:sp>
      <p:sp>
        <p:nvSpPr>
          <p:cNvPr id="705539" name="Rectangle 3"/>
          <p:cNvSpPr>
            <a:spLocks noGrp="1" noChangeArrowheads="1"/>
          </p:cNvSpPr>
          <p:nvPr>
            <p:ph idx="1"/>
          </p:nvPr>
        </p:nvSpPr>
        <p:spPr>
          <a:xfrm>
            <a:off x="457200" y="1600200"/>
            <a:ext cx="8229600" cy="5029200"/>
          </a:xfrm>
        </p:spPr>
        <p:txBody>
          <a:bodyPr/>
          <a:lstStyle/>
          <a:p>
            <a:pPr>
              <a:lnSpc>
                <a:spcPct val="90000"/>
              </a:lnSpc>
            </a:pPr>
            <a:r>
              <a:rPr lang="en-US"/>
              <a:t>Text files – files containing simple text</a:t>
            </a:r>
          </a:p>
          <a:p>
            <a:pPr lvl="1">
              <a:lnSpc>
                <a:spcPct val="90000"/>
              </a:lnSpc>
            </a:pPr>
            <a:r>
              <a:rPr lang="en-US"/>
              <a:t>Created with editors such as notepad, html, etc.</a:t>
            </a:r>
          </a:p>
          <a:p>
            <a:pPr>
              <a:lnSpc>
                <a:spcPct val="90000"/>
              </a:lnSpc>
            </a:pPr>
            <a:endParaRPr lang="en-US"/>
          </a:p>
          <a:p>
            <a:pPr>
              <a:lnSpc>
                <a:spcPct val="90000"/>
              </a:lnSpc>
            </a:pPr>
            <a:r>
              <a:rPr lang="en-US"/>
              <a:t>Simplest way to learn it so extend our use of </a:t>
            </a:r>
            <a:r>
              <a:rPr lang="en-US" sz="2400" b="1">
                <a:latin typeface="Courier New" pitchFamily="49" charset="0"/>
              </a:rPr>
              <a:t>Scanner</a:t>
            </a:r>
            <a:endParaRPr lang="en-US"/>
          </a:p>
          <a:p>
            <a:pPr lvl="1">
              <a:lnSpc>
                <a:spcPct val="90000"/>
              </a:lnSpc>
            </a:pPr>
            <a:r>
              <a:rPr lang="en-US"/>
              <a:t>Associate with files instead of </a:t>
            </a:r>
            <a:r>
              <a:rPr lang="en-US" sz="2400" b="1">
                <a:latin typeface="Courier New" pitchFamily="49" charset="0"/>
              </a:rPr>
              <a:t>System.in</a:t>
            </a:r>
            <a:endParaRPr lang="en-US"/>
          </a:p>
          <a:p>
            <a:pPr>
              <a:lnSpc>
                <a:spcPct val="90000"/>
              </a:lnSpc>
            </a:pPr>
            <a:endParaRPr lang="en-US"/>
          </a:p>
          <a:p>
            <a:pPr>
              <a:lnSpc>
                <a:spcPct val="90000"/>
              </a:lnSpc>
            </a:pPr>
            <a:r>
              <a:rPr lang="en-US"/>
              <a:t>All input classes, except Scanner, are in java.io</a:t>
            </a:r>
          </a:p>
          <a:p>
            <a:pPr lvl="1">
              <a:lnSpc>
                <a:spcPct val="90000"/>
              </a:lnSpc>
            </a:pPr>
            <a:r>
              <a:rPr lang="en-US" sz="2400" b="1">
                <a:latin typeface="Courier New" pitchFamily="49" charset="0"/>
              </a:rPr>
              <a:t>import java.io.*;</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a:bodyPr>
          <a:lstStyle/>
          <a:p>
            <a:fld id="{9E533396-A648-4148-A8C6-1C0633F596E7}"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Rot="1" noChangeArrowheads="1"/>
          </p:cNvSpPr>
          <p:nvPr>
            <p:ph type="title"/>
          </p:nvPr>
        </p:nvSpPr>
        <p:spPr/>
        <p:txBody>
          <a:bodyPr/>
          <a:lstStyle/>
          <a:p>
            <a:r>
              <a:rPr lang="en-US"/>
              <a:t>Review: Scanner</a:t>
            </a:r>
          </a:p>
        </p:txBody>
      </p:sp>
      <p:sp>
        <p:nvSpPr>
          <p:cNvPr id="784387" name="Rectangle 3"/>
          <p:cNvSpPr>
            <a:spLocks noGrp="1" noChangeArrowheads="1"/>
          </p:cNvSpPr>
          <p:nvPr>
            <p:ph idx="1"/>
          </p:nvPr>
        </p:nvSpPr>
        <p:spPr>
          <a:xfrm>
            <a:off x="457200" y="1600200"/>
            <a:ext cx="8229600" cy="4876800"/>
          </a:xfrm>
        </p:spPr>
        <p:txBody>
          <a:bodyPr/>
          <a:lstStyle/>
          <a:p>
            <a:r>
              <a:rPr lang="en-US"/>
              <a:t>We've seen Scanner before</a:t>
            </a:r>
            <a:endParaRPr lang="en-US">
              <a:sym typeface="Wingdings" pitchFamily="2" charset="2"/>
            </a:endParaRPr>
          </a:p>
          <a:p>
            <a:r>
              <a:rPr lang="en-US">
                <a:sym typeface="Wingdings" pitchFamily="2" charset="2"/>
              </a:rPr>
              <a:t>The constructor takes an object of type </a:t>
            </a:r>
            <a:r>
              <a:rPr lang="en-US" sz="2400" b="1">
                <a:latin typeface="Courier New" pitchFamily="49" charset="0"/>
                <a:sym typeface="Wingdings" pitchFamily="2" charset="2"/>
              </a:rPr>
              <a:t>java.io.InputStream</a:t>
            </a:r>
            <a:r>
              <a:rPr lang="en-US">
                <a:sym typeface="Wingdings" pitchFamily="2" charset="2"/>
              </a:rPr>
              <a:t> – stores information about the connection between an input device and the computer or program</a:t>
            </a:r>
          </a:p>
          <a:p>
            <a:pPr lvl="1"/>
            <a:r>
              <a:rPr lang="en-US"/>
              <a:t>Example: </a:t>
            </a:r>
            <a:r>
              <a:rPr lang="en-US" sz="2400" b="1">
                <a:latin typeface="Courier New" pitchFamily="49" charset="0"/>
                <a:sym typeface="Wingdings" pitchFamily="2" charset="2"/>
              </a:rPr>
              <a:t>System.in</a:t>
            </a:r>
          </a:p>
          <a:p>
            <a:r>
              <a:rPr lang="en-US">
                <a:sym typeface="Wingdings" pitchFamily="2" charset="2"/>
              </a:rPr>
              <a:t>Recall – only associate </a:t>
            </a:r>
            <a:r>
              <a:rPr lang="en-US" b="1" i="1">
                <a:sym typeface="Wingdings" pitchFamily="2" charset="2"/>
              </a:rPr>
              <a:t>one</a:t>
            </a:r>
            <a:r>
              <a:rPr lang="en-US">
                <a:sym typeface="Wingdings" pitchFamily="2" charset="2"/>
              </a:rPr>
              <a:t> instance of </a:t>
            </a:r>
            <a:r>
              <a:rPr lang="en-US" sz="2400" b="1">
                <a:latin typeface="Courier New" pitchFamily="49" charset="0"/>
                <a:sym typeface="Wingdings" pitchFamily="2" charset="2"/>
              </a:rPr>
              <a:t>Scanner </a:t>
            </a:r>
            <a:r>
              <a:rPr lang="en-US">
                <a:sym typeface="Wingdings" pitchFamily="2" charset="2"/>
              </a:rPr>
              <a:t>with </a:t>
            </a:r>
            <a:r>
              <a:rPr lang="en-US" sz="2400" b="1">
                <a:latin typeface="Courier New" pitchFamily="49" charset="0"/>
                <a:sym typeface="Wingdings" pitchFamily="2" charset="2"/>
              </a:rPr>
              <a:t>System.in</a:t>
            </a:r>
            <a:r>
              <a:rPr lang="en-US">
                <a:sym typeface="Wingdings" pitchFamily="2" charset="2"/>
              </a:rPr>
              <a:t> in your program</a:t>
            </a:r>
          </a:p>
          <a:p>
            <a:pPr lvl="1"/>
            <a:r>
              <a:rPr lang="en-US">
                <a:sym typeface="Wingdings" pitchFamily="2" charset="2"/>
              </a:rPr>
              <a:t>Otherwise, get bugs</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a:bodyPr>
          <a:lstStyle/>
          <a:p>
            <a:fld id="{9E533396-A648-4148-A8C6-1C0633F596E7}"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rrowheads="1"/>
          </p:cNvSpPr>
          <p:nvPr>
            <p:ph type="title"/>
          </p:nvPr>
        </p:nvSpPr>
        <p:spPr/>
        <p:txBody>
          <a:bodyPr/>
          <a:lstStyle/>
          <a:p>
            <a:r>
              <a:rPr lang="en-US"/>
              <a:t>Numerical Input</a:t>
            </a:r>
          </a:p>
        </p:txBody>
      </p:sp>
      <p:sp>
        <p:nvSpPr>
          <p:cNvPr id="785411" name="Rectangle 3"/>
          <p:cNvSpPr>
            <a:spLocks noGrp="1" noChangeArrowheads="1"/>
          </p:cNvSpPr>
          <p:nvPr>
            <p:ph idx="1"/>
          </p:nvPr>
        </p:nvSpPr>
        <p:spPr>
          <a:xfrm>
            <a:off x="457200" y="1066800"/>
            <a:ext cx="8229600" cy="5791200"/>
          </a:xfrm>
        </p:spPr>
        <p:txBody>
          <a:bodyPr/>
          <a:lstStyle/>
          <a:p>
            <a:pPr>
              <a:lnSpc>
                <a:spcPct val="90000"/>
              </a:lnSpc>
            </a:pPr>
            <a:r>
              <a:rPr lang="en-US"/>
              <a:t>2 ways (we’ve learned one, seen the other)</a:t>
            </a:r>
          </a:p>
          <a:p>
            <a:pPr lvl="1">
              <a:lnSpc>
                <a:spcPct val="90000"/>
              </a:lnSpc>
            </a:pPr>
            <a:r>
              <a:rPr lang="en-US"/>
              <a:t>Use </a:t>
            </a:r>
            <a:r>
              <a:rPr lang="en-US" sz="2400" b="1">
                <a:latin typeface="Courier New" pitchFamily="49" charset="0"/>
              </a:rPr>
              <a:t>int</a:t>
            </a:r>
            <a:r>
              <a:rPr lang="en-US"/>
              <a:t> as example, similar for </a:t>
            </a:r>
            <a:r>
              <a:rPr lang="en-US" sz="2400" b="1">
                <a:latin typeface="Courier New" pitchFamily="49" charset="0"/>
              </a:rPr>
              <a:t>double</a:t>
            </a:r>
            <a:endParaRPr lang="en-US"/>
          </a:p>
          <a:p>
            <a:pPr>
              <a:lnSpc>
                <a:spcPct val="90000"/>
              </a:lnSpc>
            </a:pPr>
            <a:endParaRPr lang="en-US"/>
          </a:p>
          <a:p>
            <a:pPr>
              <a:lnSpc>
                <a:spcPct val="90000"/>
              </a:lnSpc>
            </a:pPr>
            <a:r>
              <a:rPr lang="en-US"/>
              <a:t>First way:</a:t>
            </a:r>
          </a:p>
          <a:p>
            <a:pPr lvl="1">
              <a:lnSpc>
                <a:spcPct val="90000"/>
              </a:lnSpc>
            </a:pPr>
            <a:r>
              <a:rPr lang="en-US"/>
              <a:t>Use </a:t>
            </a:r>
            <a:r>
              <a:rPr lang="en-US" sz="2400" b="1">
                <a:latin typeface="Courier New" pitchFamily="49" charset="0"/>
              </a:rPr>
              <a:t>nextInt()</a:t>
            </a:r>
          </a:p>
          <a:p>
            <a:pPr lvl="1">
              <a:lnSpc>
                <a:spcPct val="90000"/>
              </a:lnSpc>
              <a:buFont typeface="Wingdings" pitchFamily="2" charset="2"/>
              <a:buNone/>
            </a:pPr>
            <a:r>
              <a:rPr lang="en-US" sz="2400" b="1">
                <a:latin typeface="Courier New" pitchFamily="49" charset="0"/>
              </a:rPr>
              <a:t>int number = scanner.nextInt();</a:t>
            </a:r>
          </a:p>
          <a:p>
            <a:pPr lvl="1">
              <a:lnSpc>
                <a:spcPct val="90000"/>
              </a:lnSpc>
              <a:buFont typeface="Wingdings" pitchFamily="2" charset="2"/>
              <a:buNone/>
            </a:pPr>
            <a:endParaRPr lang="en-US" sz="2400" b="1">
              <a:latin typeface="Courier New" pitchFamily="49" charset="0"/>
            </a:endParaRPr>
          </a:p>
          <a:p>
            <a:pPr>
              <a:lnSpc>
                <a:spcPct val="90000"/>
              </a:lnSpc>
            </a:pPr>
            <a:r>
              <a:rPr lang="en-US"/>
              <a:t>Second way:</a:t>
            </a:r>
          </a:p>
          <a:p>
            <a:pPr lvl="1">
              <a:lnSpc>
                <a:spcPct val="90000"/>
              </a:lnSpc>
            </a:pPr>
            <a:r>
              <a:rPr lang="en-US"/>
              <a:t>Use </a:t>
            </a:r>
            <a:r>
              <a:rPr lang="en-US" sz="2400" b="1">
                <a:latin typeface="Courier New" pitchFamily="49" charset="0"/>
              </a:rPr>
              <a:t>nextLine(), Integer.parseInt()</a:t>
            </a:r>
          </a:p>
          <a:p>
            <a:pPr lvl="1">
              <a:lnSpc>
                <a:spcPct val="90000"/>
              </a:lnSpc>
              <a:buFont typeface="Wingdings" pitchFamily="2" charset="2"/>
              <a:buNone/>
            </a:pPr>
            <a:r>
              <a:rPr lang="en-US" sz="2400" b="1">
                <a:latin typeface="Courier New" pitchFamily="49" charset="0"/>
              </a:rPr>
              <a:t>String input = scanner.nextLine();</a:t>
            </a:r>
          </a:p>
          <a:p>
            <a:pPr lvl="1">
              <a:lnSpc>
                <a:spcPct val="90000"/>
              </a:lnSpc>
              <a:buFont typeface="Wingdings" pitchFamily="2" charset="2"/>
              <a:buNone/>
            </a:pPr>
            <a:r>
              <a:rPr lang="en-US" sz="2400" b="1">
                <a:latin typeface="Courier New" pitchFamily="49" charset="0"/>
              </a:rPr>
              <a:t>int number = Integer.parseInt(input);</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a:bodyPr>
          <a:lstStyle/>
          <a:p>
            <a:fld id="{9E533396-A648-4148-A8C6-1C0633F596E7}"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Rot="1" noChangeArrowheads="1"/>
          </p:cNvSpPr>
          <p:nvPr>
            <p:ph type="title"/>
          </p:nvPr>
        </p:nvSpPr>
        <p:spPr/>
        <p:txBody>
          <a:bodyPr/>
          <a:lstStyle/>
          <a:p>
            <a:r>
              <a:rPr lang="en-US"/>
              <a:t>Numerical Input</a:t>
            </a:r>
          </a:p>
        </p:txBody>
      </p:sp>
      <p:sp>
        <p:nvSpPr>
          <p:cNvPr id="786435" name="Rectangle 3"/>
          <p:cNvSpPr>
            <a:spLocks noGrp="1" noChangeArrowheads="1"/>
          </p:cNvSpPr>
          <p:nvPr>
            <p:ph idx="1"/>
          </p:nvPr>
        </p:nvSpPr>
        <p:spPr/>
        <p:txBody>
          <a:bodyPr/>
          <a:lstStyle/>
          <a:p>
            <a:pPr>
              <a:lnSpc>
                <a:spcPct val="90000"/>
              </a:lnSpc>
            </a:pPr>
            <a:r>
              <a:rPr lang="en-US"/>
              <a:t>Exceptions</a:t>
            </a:r>
          </a:p>
          <a:p>
            <a:pPr lvl="1">
              <a:lnSpc>
                <a:spcPct val="90000"/>
              </a:lnSpc>
            </a:pPr>
            <a:r>
              <a:rPr lang="en-US" sz="2400" b="1">
                <a:latin typeface="Courier New" pitchFamily="49" charset="0"/>
              </a:rPr>
              <a:t>nextInt()</a:t>
            </a:r>
            <a:r>
              <a:rPr lang="en-US"/>
              <a:t> throws </a:t>
            </a:r>
            <a:r>
              <a:rPr lang="en-US" sz="2400" b="1">
                <a:latin typeface="Courier New" pitchFamily="49" charset="0"/>
              </a:rPr>
              <a:t>InputMismatchException</a:t>
            </a:r>
          </a:p>
          <a:p>
            <a:pPr lvl="1">
              <a:lnSpc>
                <a:spcPct val="90000"/>
              </a:lnSpc>
            </a:pPr>
            <a:r>
              <a:rPr lang="en-US" sz="2400" b="1">
                <a:latin typeface="Courier New" pitchFamily="49" charset="0"/>
              </a:rPr>
              <a:t>parseInt()</a:t>
            </a:r>
            <a:r>
              <a:rPr lang="en-US"/>
              <a:t> throws </a:t>
            </a:r>
            <a:r>
              <a:rPr lang="en-US" sz="2400" b="1">
                <a:latin typeface="Courier New" pitchFamily="49" charset="0"/>
              </a:rPr>
              <a:t>NumberFormatException</a:t>
            </a:r>
          </a:p>
          <a:p>
            <a:pPr>
              <a:lnSpc>
                <a:spcPct val="90000"/>
              </a:lnSpc>
            </a:pPr>
            <a:endParaRPr lang="en-US" sz="2800" b="1">
              <a:latin typeface="Courier New" pitchFamily="49" charset="0"/>
            </a:endParaRPr>
          </a:p>
          <a:p>
            <a:pPr>
              <a:lnSpc>
                <a:spcPct val="90000"/>
              </a:lnSpc>
            </a:pPr>
            <a:r>
              <a:rPr lang="en-US"/>
              <a:t>Optimal use</a:t>
            </a:r>
          </a:p>
          <a:p>
            <a:pPr lvl="1">
              <a:lnSpc>
                <a:spcPct val="90000"/>
              </a:lnSpc>
            </a:pPr>
            <a:r>
              <a:rPr lang="en-US" sz="2400" b="1">
                <a:latin typeface="Courier New" pitchFamily="49" charset="0"/>
              </a:rPr>
              <a:t>nextInt()</a:t>
            </a:r>
            <a:r>
              <a:rPr lang="en-US"/>
              <a:t> when there is multiple information on one line</a:t>
            </a:r>
            <a:endParaRPr lang="en-US" sz="2400" b="1">
              <a:latin typeface="Courier New" pitchFamily="49" charset="0"/>
            </a:endParaRPr>
          </a:p>
          <a:p>
            <a:pPr lvl="1">
              <a:lnSpc>
                <a:spcPct val="90000"/>
              </a:lnSpc>
            </a:pPr>
            <a:r>
              <a:rPr lang="en-US" sz="2400" b="1">
                <a:latin typeface="Courier New" pitchFamily="49" charset="0"/>
              </a:rPr>
              <a:t>nextLine() + parseInt()</a:t>
            </a:r>
            <a:r>
              <a:rPr lang="en-US"/>
              <a:t> when one number per line</a:t>
            </a:r>
            <a:endParaRPr lang="en-US" sz="2400" b="1">
              <a:latin typeface="Courier New" pitchFamily="49" charset="0"/>
            </a:endParaRP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a:bodyPr>
          <a:lstStyle/>
          <a:p>
            <a:fld id="{9E533396-A648-4148-A8C6-1C0633F596E7}"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Rot="1" noChangeArrowheads="1"/>
          </p:cNvSpPr>
          <p:nvPr>
            <p:ph type="title"/>
          </p:nvPr>
        </p:nvSpPr>
        <p:spPr/>
        <p:txBody>
          <a:bodyPr/>
          <a:lstStyle/>
          <a:p>
            <a:r>
              <a:rPr lang="en-US"/>
              <a:t>Reading Files</a:t>
            </a:r>
          </a:p>
        </p:txBody>
      </p:sp>
      <p:sp>
        <p:nvSpPr>
          <p:cNvPr id="787459" name="Rectangle 3"/>
          <p:cNvSpPr>
            <a:spLocks noGrp="1" noChangeArrowheads="1"/>
          </p:cNvSpPr>
          <p:nvPr>
            <p:ph idx="1"/>
          </p:nvPr>
        </p:nvSpPr>
        <p:spPr/>
        <p:txBody>
          <a:bodyPr/>
          <a:lstStyle/>
          <a:p>
            <a:r>
              <a:rPr lang="en-US"/>
              <a:t>The same applies for both console input and file input</a:t>
            </a:r>
          </a:p>
          <a:p>
            <a:endParaRPr lang="en-US"/>
          </a:p>
          <a:p>
            <a:r>
              <a:rPr lang="en-US"/>
              <a:t>We can use a different version of a Scanner that takes a </a:t>
            </a:r>
            <a:r>
              <a:rPr lang="en-US" b="1" i="1"/>
              <a:t>File </a:t>
            </a:r>
            <a:r>
              <a:rPr lang="en-US"/>
              <a:t>instead of </a:t>
            </a:r>
            <a:r>
              <a:rPr lang="en-US" sz="2800" b="1">
                <a:latin typeface="Courier New" pitchFamily="49" charset="0"/>
              </a:rPr>
              <a:t>System.in</a:t>
            </a:r>
          </a:p>
          <a:p>
            <a:endParaRPr lang="en-US" sz="2800" b="1">
              <a:latin typeface="Courier New" pitchFamily="49" charset="0"/>
            </a:endParaRPr>
          </a:p>
          <a:p>
            <a:r>
              <a:rPr lang="en-US"/>
              <a:t>Everything works the same!</a:t>
            </a:r>
            <a:endParaRPr lang="en-US" sz="2800" b="1">
              <a:latin typeface="Courier New" pitchFamily="49" charset="0"/>
            </a:endParaRP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Rot="1" noChangeArrowheads="1"/>
          </p:cNvSpPr>
          <p:nvPr>
            <p:ph type="title"/>
          </p:nvPr>
        </p:nvSpPr>
        <p:spPr/>
        <p:txBody>
          <a:bodyPr/>
          <a:lstStyle/>
          <a:p>
            <a:r>
              <a:rPr lang="en-US"/>
              <a:t>Reading Files</a:t>
            </a:r>
          </a:p>
        </p:txBody>
      </p:sp>
      <p:sp>
        <p:nvSpPr>
          <p:cNvPr id="706563" name="Rectangle 3"/>
          <p:cNvSpPr>
            <a:spLocks noGrp="1" noChangeArrowheads="1"/>
          </p:cNvSpPr>
          <p:nvPr>
            <p:ph idx="1"/>
          </p:nvPr>
        </p:nvSpPr>
        <p:spPr>
          <a:xfrm>
            <a:off x="457200" y="1600200"/>
            <a:ext cx="8686800" cy="4525963"/>
          </a:xfrm>
        </p:spPr>
        <p:txBody>
          <a:bodyPr/>
          <a:lstStyle/>
          <a:p>
            <a:r>
              <a:rPr lang="en-US"/>
              <a:t>To read from a disk file, construct a </a:t>
            </a:r>
            <a:r>
              <a:rPr lang="en-US" sz="2400" b="1">
                <a:latin typeface="Courier New" pitchFamily="49" charset="0"/>
              </a:rPr>
              <a:t>FileReader</a:t>
            </a:r>
            <a:endParaRPr lang="en-US"/>
          </a:p>
          <a:p>
            <a:endParaRPr lang="en-US"/>
          </a:p>
          <a:p>
            <a:r>
              <a:rPr lang="en-US"/>
              <a:t>Then, use the </a:t>
            </a:r>
            <a:r>
              <a:rPr lang="en-US" sz="2400" b="1">
                <a:latin typeface="Courier New" pitchFamily="49" charset="0"/>
              </a:rPr>
              <a:t>FileReader</a:t>
            </a:r>
            <a:r>
              <a:rPr lang="en-US"/>
              <a:t> to construct a </a:t>
            </a:r>
            <a:r>
              <a:rPr lang="en-US" sz="2400" b="1">
                <a:latin typeface="Courier New" pitchFamily="49" charset="0"/>
              </a:rPr>
              <a:t>Scanner</a:t>
            </a:r>
            <a:r>
              <a:rPr lang="en-US"/>
              <a:t> object </a:t>
            </a:r>
          </a:p>
          <a:p>
            <a:endParaRPr lang="en-US"/>
          </a:p>
          <a:p>
            <a:pPr>
              <a:buFont typeface="Wingdings" pitchFamily="2" charset="2"/>
              <a:buNone/>
            </a:pPr>
            <a:r>
              <a:rPr lang="en-US" sz="2400" b="1">
                <a:latin typeface="Courier New" pitchFamily="49" charset="0"/>
              </a:rPr>
              <a:t>FileReader rdr = newFileReader("input.txt"); </a:t>
            </a:r>
          </a:p>
          <a:p>
            <a:pPr>
              <a:buFont typeface="Wingdings" pitchFamily="2" charset="2"/>
              <a:buNone/>
            </a:pPr>
            <a:r>
              <a:rPr lang="en-US" sz="2400" b="1">
                <a:latin typeface="Courier New" pitchFamily="49" charset="0"/>
              </a:rPr>
              <a:t>Scanner fin = new Scanner(rdr); </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Rot="1" noChangeArrowheads="1"/>
          </p:cNvSpPr>
          <p:nvPr>
            <p:ph type="title"/>
          </p:nvPr>
        </p:nvSpPr>
        <p:spPr/>
        <p:txBody>
          <a:bodyPr/>
          <a:lstStyle/>
          <a:p>
            <a:r>
              <a:rPr lang="en-US"/>
              <a:t>Reading Files</a:t>
            </a:r>
          </a:p>
        </p:txBody>
      </p:sp>
      <p:sp>
        <p:nvSpPr>
          <p:cNvPr id="788483" name="Rectangle 3"/>
          <p:cNvSpPr>
            <a:spLocks noGrp="1" noChangeArrowheads="1"/>
          </p:cNvSpPr>
          <p:nvPr>
            <p:ph idx="1"/>
          </p:nvPr>
        </p:nvSpPr>
        <p:spPr>
          <a:xfrm>
            <a:off x="457200" y="1600200"/>
            <a:ext cx="8229600" cy="5257800"/>
          </a:xfrm>
        </p:spPr>
        <p:txBody>
          <a:bodyPr/>
          <a:lstStyle/>
          <a:p>
            <a:r>
              <a:rPr lang="en-US"/>
              <a:t>You can use </a:t>
            </a:r>
            <a:r>
              <a:rPr lang="en-US" sz="2400" b="1">
                <a:latin typeface="Courier New" pitchFamily="49" charset="0"/>
              </a:rPr>
              <a:t>File</a:t>
            </a:r>
            <a:r>
              <a:rPr lang="en-US"/>
              <a:t> instead of </a:t>
            </a:r>
            <a:r>
              <a:rPr lang="en-US" sz="2400" b="1">
                <a:latin typeface="Courier New" pitchFamily="49" charset="0"/>
              </a:rPr>
              <a:t>FileReader </a:t>
            </a:r>
          </a:p>
          <a:p>
            <a:pPr lvl="1"/>
            <a:r>
              <a:rPr lang="en-US"/>
              <a:t>Has an </a:t>
            </a:r>
            <a:r>
              <a:rPr lang="en-US" sz="2400" b="1">
                <a:latin typeface="Courier New" pitchFamily="49" charset="0"/>
              </a:rPr>
              <a:t>exists()</a:t>
            </a:r>
            <a:r>
              <a:rPr lang="en-US"/>
              <a:t> method we can call to avoid </a:t>
            </a:r>
            <a:r>
              <a:rPr lang="en-US" sz="2400" b="1">
                <a:latin typeface="Courier New" pitchFamily="49" charset="0"/>
              </a:rPr>
              <a:t>FileNotFoundException</a:t>
            </a:r>
            <a:endParaRPr lang="en-US"/>
          </a:p>
          <a:p>
            <a:pPr>
              <a:buFont typeface="Wingdings" pitchFamily="2" charset="2"/>
              <a:buNone/>
            </a:pPr>
            <a:endParaRPr lang="en-US" sz="2400" b="1">
              <a:latin typeface="Courier New" pitchFamily="49" charset="0"/>
            </a:endParaRPr>
          </a:p>
          <a:p>
            <a:pPr>
              <a:buFont typeface="Wingdings" pitchFamily="2" charset="2"/>
              <a:buNone/>
            </a:pPr>
            <a:r>
              <a:rPr lang="en-US" sz="2400" b="1">
                <a:latin typeface="Courier New" pitchFamily="49" charset="0"/>
              </a:rPr>
              <a:t>File file = new File ("input.txt"); </a:t>
            </a:r>
          </a:p>
          <a:p>
            <a:pPr>
              <a:buFont typeface="Wingdings" pitchFamily="2" charset="2"/>
              <a:buNone/>
            </a:pPr>
            <a:r>
              <a:rPr lang="en-US" sz="2400" b="1">
                <a:latin typeface="Courier New" pitchFamily="49" charset="0"/>
              </a:rPr>
              <a:t>Scanner fin;</a:t>
            </a:r>
          </a:p>
          <a:p>
            <a:pPr>
              <a:buFont typeface="Wingdings" pitchFamily="2" charset="2"/>
              <a:buNone/>
            </a:pPr>
            <a:r>
              <a:rPr lang="en-US" sz="2400" b="1">
                <a:latin typeface="Courier New" pitchFamily="49" charset="0"/>
              </a:rPr>
              <a:t>if(file.exists()){</a:t>
            </a:r>
          </a:p>
          <a:p>
            <a:pPr>
              <a:buFont typeface="Wingdings" pitchFamily="2" charset="2"/>
              <a:buNone/>
            </a:pPr>
            <a:r>
              <a:rPr lang="en-US" sz="2400" b="1">
                <a:latin typeface="Courier New" pitchFamily="49" charset="0"/>
              </a:rPr>
              <a:t>	fin = new Scanner(file);</a:t>
            </a:r>
          </a:p>
          <a:p>
            <a:pPr>
              <a:buFont typeface="Wingdings" pitchFamily="2" charset="2"/>
              <a:buNone/>
            </a:pPr>
            <a:r>
              <a:rPr lang="en-US" sz="2400" b="1">
                <a:latin typeface="Courier New" pitchFamily="49" charset="0"/>
              </a:rPr>
              <a:t>} else {</a:t>
            </a:r>
          </a:p>
          <a:p>
            <a:pPr>
              <a:buFont typeface="Wingdings" pitchFamily="2" charset="2"/>
              <a:buNone/>
            </a:pPr>
            <a:r>
              <a:rPr lang="en-US" sz="2400" b="1">
                <a:latin typeface="Courier New" pitchFamily="49" charset="0"/>
              </a:rPr>
              <a:t>	//ask for another file</a:t>
            </a:r>
          </a:p>
          <a:p>
            <a:pPr>
              <a:buFont typeface="Wingdings" pitchFamily="2" charset="2"/>
              <a:buNone/>
            </a:pPr>
            <a:r>
              <a:rPr lang="en-US" sz="2400" b="1">
                <a:latin typeface="Courier New" pitchFamily="49" charset="0"/>
              </a:rPr>
              <a:t>}</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Rot="1" noChangeArrowheads="1"/>
          </p:cNvSpPr>
          <p:nvPr>
            <p:ph type="title"/>
          </p:nvPr>
        </p:nvSpPr>
        <p:spPr/>
        <p:txBody>
          <a:bodyPr/>
          <a:lstStyle/>
          <a:p>
            <a:r>
              <a:rPr lang="en-US"/>
              <a:t>Reading Files</a:t>
            </a:r>
          </a:p>
        </p:txBody>
      </p:sp>
      <p:sp>
        <p:nvSpPr>
          <p:cNvPr id="707587" name="Rectangle 3"/>
          <p:cNvSpPr>
            <a:spLocks noGrp="1" noChangeArrowheads="1"/>
          </p:cNvSpPr>
          <p:nvPr>
            <p:ph idx="1"/>
          </p:nvPr>
        </p:nvSpPr>
        <p:spPr/>
        <p:txBody>
          <a:bodyPr/>
          <a:lstStyle/>
          <a:p>
            <a:r>
              <a:rPr lang="en-US"/>
              <a:t>Once we have a Scanner, we can use methods we already know:</a:t>
            </a:r>
          </a:p>
          <a:p>
            <a:pPr lvl="1"/>
            <a:r>
              <a:rPr lang="en-US" sz="2400" b="1">
                <a:latin typeface="Courier New" pitchFamily="49" charset="0"/>
              </a:rPr>
              <a:t>next, nextLine, nextInt</a:t>
            </a:r>
            <a:r>
              <a:rPr lang="en-US"/>
              <a:t>, etc.</a:t>
            </a:r>
          </a:p>
          <a:p>
            <a:endParaRPr lang="en-US"/>
          </a:p>
          <a:p>
            <a:r>
              <a:rPr lang="en-US"/>
              <a:t>Reads the information from the file instead of console</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Errors and Error Handling</a:t>
            </a:r>
          </a:p>
        </p:txBody>
      </p:sp>
      <p:sp>
        <p:nvSpPr>
          <p:cNvPr id="101379" name="Rectangle 3"/>
          <p:cNvSpPr>
            <a:spLocks noGrp="1" noChangeArrowheads="1"/>
          </p:cNvSpPr>
          <p:nvPr>
            <p:ph idx="1"/>
          </p:nvPr>
        </p:nvSpPr>
        <p:spPr/>
        <p:txBody>
          <a:bodyPr/>
          <a:lstStyle/>
          <a:p>
            <a:r>
              <a:rPr lang="en-US" sz="2800"/>
              <a:t>An Error is any unexpected result obtained from a program during execution.</a:t>
            </a:r>
          </a:p>
          <a:p>
            <a:r>
              <a:rPr lang="en-US" sz="2800"/>
              <a:t>Unhandled errors may manifest themselves as incorrect results or behavior, or as abnormal program termination.</a:t>
            </a:r>
          </a:p>
          <a:p>
            <a:r>
              <a:rPr lang="en-US" sz="2800"/>
              <a:t>Errors should be handled by the programmer, to prevent them from reaching the user.</a:t>
            </a:r>
          </a:p>
        </p:txBody>
      </p:sp>
      <p:sp>
        <p:nvSpPr>
          <p:cNvPr id="5" name="Footer Placeholder 4"/>
          <p:cNvSpPr>
            <a:spLocks noGrp="1"/>
          </p:cNvSpPr>
          <p:nvPr>
            <p:ph type="ftr" sz="quarter" idx="11"/>
          </p:nvPr>
        </p:nvSpPr>
        <p:spPr/>
        <p:txBody>
          <a:bodyPr/>
          <a:lstStyle/>
          <a:p>
            <a:r>
              <a:rPr lang="en-US" smtClean="0"/>
              <a:t>BIT2203</a:t>
            </a:r>
            <a:endParaRPr lang="en-US"/>
          </a:p>
        </p:txBody>
      </p:sp>
      <p:sp>
        <p:nvSpPr>
          <p:cNvPr id="6" name="Slide Number Placeholder 5"/>
          <p:cNvSpPr>
            <a:spLocks noGrp="1"/>
          </p:cNvSpPr>
          <p:nvPr>
            <p:ph type="sldNum" sz="quarter" idx="12"/>
          </p:nvPr>
        </p:nvSpPr>
        <p:spPr/>
        <p:txBody>
          <a:bodyPr>
            <a:normAutofit/>
          </a:bodyPr>
          <a:lstStyle/>
          <a:p>
            <a:fld id="{9E533396-A648-4148-A8C6-1C0633F596E7}"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9506" name="Rectangle 2"/>
          <p:cNvSpPr>
            <a:spLocks noGrp="1" noRot="1" noChangeArrowheads="1"/>
          </p:cNvSpPr>
          <p:nvPr>
            <p:ph type="title"/>
          </p:nvPr>
        </p:nvSpPr>
        <p:spPr/>
        <p:txBody>
          <a:bodyPr/>
          <a:lstStyle/>
          <a:p>
            <a:r>
              <a:rPr lang="en-US"/>
              <a:t>File Class</a:t>
            </a:r>
          </a:p>
        </p:txBody>
      </p:sp>
      <p:sp>
        <p:nvSpPr>
          <p:cNvPr id="789507" name="Rectangle 3"/>
          <p:cNvSpPr>
            <a:spLocks noGrp="1" noChangeArrowheads="1"/>
          </p:cNvSpPr>
          <p:nvPr>
            <p:ph idx="1"/>
          </p:nvPr>
        </p:nvSpPr>
        <p:spPr>
          <a:xfrm>
            <a:off x="457200" y="1371600"/>
            <a:ext cx="8153400" cy="4800600"/>
          </a:xfrm>
        </p:spPr>
        <p:txBody>
          <a:bodyPr/>
          <a:lstStyle/>
          <a:p>
            <a:pPr>
              <a:lnSpc>
                <a:spcPct val="90000"/>
              </a:lnSpc>
            </a:pPr>
            <a:r>
              <a:rPr lang="en-US" sz="2400" b="1">
                <a:latin typeface="Courier New" pitchFamily="49" charset="0"/>
              </a:rPr>
              <a:t>java.io.File</a:t>
            </a:r>
            <a:endParaRPr lang="en-US" sz="2800" b="1"/>
          </a:p>
          <a:p>
            <a:pPr lvl="1">
              <a:lnSpc>
                <a:spcPct val="90000"/>
              </a:lnSpc>
            </a:pPr>
            <a:r>
              <a:rPr lang="en-US" sz="2400"/>
              <a:t>associated with an actual file on hard drive</a:t>
            </a:r>
          </a:p>
          <a:p>
            <a:pPr lvl="1">
              <a:lnSpc>
                <a:spcPct val="90000"/>
              </a:lnSpc>
            </a:pPr>
            <a:r>
              <a:rPr lang="en-US" sz="2400"/>
              <a:t>used to check file's status</a:t>
            </a:r>
          </a:p>
          <a:p>
            <a:pPr lvl="1">
              <a:lnSpc>
                <a:spcPct val="90000"/>
              </a:lnSpc>
            </a:pPr>
            <a:endParaRPr lang="en-US" sz="1400"/>
          </a:p>
          <a:p>
            <a:pPr>
              <a:lnSpc>
                <a:spcPct val="90000"/>
              </a:lnSpc>
            </a:pPr>
            <a:r>
              <a:rPr lang="en-US" sz="2800"/>
              <a:t>Constructors</a:t>
            </a:r>
          </a:p>
          <a:p>
            <a:pPr lvl="1">
              <a:lnSpc>
                <a:spcPct val="90000"/>
              </a:lnSpc>
            </a:pPr>
            <a:r>
              <a:rPr lang="en-US" sz="2400" b="1">
                <a:solidFill>
                  <a:schemeClr val="accent2"/>
                </a:solidFill>
                <a:latin typeface="Courier New" pitchFamily="49" charset="0"/>
              </a:rPr>
              <a:t>File(&lt;full path&gt;)</a:t>
            </a:r>
            <a:r>
              <a:rPr lang="en-US" sz="2400" b="1">
                <a:solidFill>
                  <a:schemeClr val="accent2"/>
                </a:solidFill>
              </a:rPr>
              <a:t> </a:t>
            </a:r>
          </a:p>
          <a:p>
            <a:pPr lvl="1">
              <a:lnSpc>
                <a:spcPct val="90000"/>
              </a:lnSpc>
            </a:pPr>
            <a:r>
              <a:rPr lang="en-US" sz="2400" b="1">
                <a:solidFill>
                  <a:schemeClr val="accent2"/>
                </a:solidFill>
                <a:latin typeface="Courier New" pitchFamily="49" charset="0"/>
              </a:rPr>
              <a:t>File(&lt;path&gt;, &lt;filename&gt;)</a:t>
            </a:r>
            <a:r>
              <a:rPr lang="en-US" sz="2400" b="1">
                <a:latin typeface="Courier New" pitchFamily="49" charset="0"/>
              </a:rPr>
              <a:t> </a:t>
            </a:r>
          </a:p>
          <a:p>
            <a:pPr lvl="1">
              <a:lnSpc>
                <a:spcPct val="90000"/>
              </a:lnSpc>
            </a:pPr>
            <a:endParaRPr lang="en-US" sz="1400"/>
          </a:p>
          <a:p>
            <a:pPr>
              <a:lnSpc>
                <a:spcPct val="90000"/>
              </a:lnSpc>
            </a:pPr>
            <a:r>
              <a:rPr lang="en-US" sz="2800"/>
              <a:t>Methods</a:t>
            </a:r>
          </a:p>
          <a:p>
            <a:pPr lvl="1">
              <a:lnSpc>
                <a:spcPct val="90000"/>
              </a:lnSpc>
            </a:pPr>
            <a:r>
              <a:rPr lang="en-US" sz="2400" b="1">
                <a:solidFill>
                  <a:schemeClr val="hlink"/>
                </a:solidFill>
                <a:latin typeface="Courier New" pitchFamily="49" charset="0"/>
              </a:rPr>
              <a:t>exists()</a:t>
            </a:r>
          </a:p>
          <a:p>
            <a:pPr lvl="1">
              <a:lnSpc>
                <a:spcPct val="90000"/>
              </a:lnSpc>
            </a:pPr>
            <a:r>
              <a:rPr lang="en-US" sz="2400" b="1">
                <a:solidFill>
                  <a:schemeClr val="hlink"/>
                </a:solidFill>
                <a:latin typeface="Courier New" pitchFamily="49" charset="0"/>
              </a:rPr>
              <a:t>canRead()</a:t>
            </a:r>
            <a:r>
              <a:rPr lang="en-US" sz="2400">
                <a:solidFill>
                  <a:schemeClr val="hlink"/>
                </a:solidFill>
              </a:rPr>
              <a:t>, </a:t>
            </a:r>
            <a:r>
              <a:rPr lang="en-US" sz="2400" b="1">
                <a:solidFill>
                  <a:schemeClr val="hlink"/>
                </a:solidFill>
                <a:latin typeface="Courier New" pitchFamily="49" charset="0"/>
              </a:rPr>
              <a:t>canWrite()</a:t>
            </a:r>
          </a:p>
          <a:p>
            <a:pPr lvl="1">
              <a:lnSpc>
                <a:spcPct val="90000"/>
              </a:lnSpc>
            </a:pPr>
            <a:r>
              <a:rPr lang="en-US" sz="2400" b="1">
                <a:solidFill>
                  <a:schemeClr val="hlink"/>
                </a:solidFill>
                <a:latin typeface="Courier New" pitchFamily="49" charset="0"/>
              </a:rPr>
              <a:t>isFile()</a:t>
            </a:r>
            <a:r>
              <a:rPr lang="en-US" sz="2400">
                <a:solidFill>
                  <a:schemeClr val="hlink"/>
                </a:solidFill>
              </a:rPr>
              <a:t>, </a:t>
            </a:r>
            <a:r>
              <a:rPr lang="en-US" sz="2400" b="1">
                <a:solidFill>
                  <a:schemeClr val="hlink"/>
                </a:solidFill>
                <a:latin typeface="Courier New" pitchFamily="49" charset="0"/>
              </a:rPr>
              <a:t>isDirectory()</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90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9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9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9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95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95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950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8950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8950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89507">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895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7" grpId="0" build="p" bldLvl="2"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0530" name="Rectangle 2"/>
          <p:cNvSpPr>
            <a:spLocks noGrp="1" noRot="1" noChangeArrowheads="1"/>
          </p:cNvSpPr>
          <p:nvPr>
            <p:ph type="title"/>
          </p:nvPr>
        </p:nvSpPr>
        <p:spPr/>
        <p:txBody>
          <a:bodyPr/>
          <a:lstStyle/>
          <a:p>
            <a:r>
              <a:rPr lang="en-US"/>
              <a:t>File Class</a:t>
            </a:r>
          </a:p>
        </p:txBody>
      </p:sp>
      <p:sp>
        <p:nvSpPr>
          <p:cNvPr id="790531" name="Rectangle 3"/>
          <p:cNvSpPr>
            <a:spLocks noGrp="1" noChangeArrowheads="1"/>
          </p:cNvSpPr>
          <p:nvPr>
            <p:ph idx="1"/>
          </p:nvPr>
        </p:nvSpPr>
        <p:spPr>
          <a:xfrm>
            <a:off x="228600" y="1371600"/>
            <a:ext cx="8915400" cy="5486400"/>
          </a:xfrm>
        </p:spPr>
        <p:txBody>
          <a:bodyPr/>
          <a:lstStyle/>
          <a:p>
            <a:pPr>
              <a:lnSpc>
                <a:spcPct val="90000"/>
              </a:lnSpc>
            </a:pPr>
            <a:r>
              <a:rPr lang="en-US" sz="2800" b="1">
                <a:latin typeface="Courier New" pitchFamily="49" charset="0"/>
              </a:rPr>
              <a:t>java.io.FileReader</a:t>
            </a:r>
            <a:endParaRPr lang="en-US" b="1"/>
          </a:p>
          <a:p>
            <a:pPr lvl="1">
              <a:lnSpc>
                <a:spcPct val="90000"/>
              </a:lnSpc>
            </a:pPr>
            <a:r>
              <a:rPr lang="en-US" sz="3200"/>
              <a:t>Associated with </a:t>
            </a:r>
            <a:r>
              <a:rPr lang="en-US" b="1">
                <a:solidFill>
                  <a:schemeClr val="accent2"/>
                </a:solidFill>
                <a:latin typeface="Courier New" pitchFamily="49" charset="0"/>
              </a:rPr>
              <a:t>File</a:t>
            </a:r>
            <a:r>
              <a:rPr lang="en-US" sz="3200"/>
              <a:t> object</a:t>
            </a:r>
          </a:p>
          <a:p>
            <a:pPr lvl="1">
              <a:lnSpc>
                <a:spcPct val="90000"/>
              </a:lnSpc>
            </a:pPr>
            <a:r>
              <a:rPr lang="en-US" sz="3200"/>
              <a:t>Translates data bytes from File object into a stream of characters (much like InputStream vs. InputStreamReader)</a:t>
            </a:r>
          </a:p>
          <a:p>
            <a:pPr lvl="1">
              <a:lnSpc>
                <a:spcPct val="90000"/>
              </a:lnSpc>
            </a:pPr>
            <a:endParaRPr lang="en-US" sz="1600"/>
          </a:p>
          <a:p>
            <a:pPr>
              <a:lnSpc>
                <a:spcPct val="90000"/>
              </a:lnSpc>
            </a:pPr>
            <a:r>
              <a:rPr lang="en-US"/>
              <a:t>Constructors</a:t>
            </a:r>
          </a:p>
          <a:p>
            <a:pPr lvl="1">
              <a:lnSpc>
                <a:spcPct val="90000"/>
              </a:lnSpc>
            </a:pPr>
            <a:r>
              <a:rPr lang="en-US" b="1">
                <a:solidFill>
                  <a:schemeClr val="accent2"/>
                </a:solidFill>
                <a:latin typeface="Courier New" pitchFamily="49" charset="0"/>
              </a:rPr>
              <a:t>FileReader( &lt;File object&gt; );</a:t>
            </a:r>
            <a:endParaRPr lang="en-US" b="1">
              <a:latin typeface="Courier New" pitchFamily="49" charset="0"/>
            </a:endParaRPr>
          </a:p>
          <a:p>
            <a:pPr lvl="1">
              <a:lnSpc>
                <a:spcPct val="90000"/>
              </a:lnSpc>
            </a:pPr>
            <a:endParaRPr lang="en-US" sz="1600"/>
          </a:p>
          <a:p>
            <a:pPr>
              <a:lnSpc>
                <a:spcPct val="90000"/>
              </a:lnSpc>
            </a:pPr>
            <a:r>
              <a:rPr lang="en-US"/>
              <a:t>Methods</a:t>
            </a:r>
          </a:p>
          <a:p>
            <a:pPr lvl="1">
              <a:lnSpc>
                <a:spcPct val="90000"/>
              </a:lnSpc>
            </a:pPr>
            <a:r>
              <a:rPr lang="en-US" b="1">
                <a:solidFill>
                  <a:schemeClr val="accent2"/>
                </a:solidFill>
                <a:latin typeface="Courier New" pitchFamily="49" charset="0"/>
              </a:rPr>
              <a:t>read()</a:t>
            </a:r>
            <a:r>
              <a:rPr lang="en-US" b="1">
                <a:solidFill>
                  <a:schemeClr val="accent2"/>
                </a:solidFill>
              </a:rPr>
              <a:t>, </a:t>
            </a:r>
            <a:r>
              <a:rPr lang="en-US" b="1">
                <a:solidFill>
                  <a:schemeClr val="accent2"/>
                </a:solidFill>
                <a:latin typeface="Courier New" pitchFamily="49" charset="0"/>
              </a:rPr>
              <a:t>readLine()</a:t>
            </a:r>
          </a:p>
          <a:p>
            <a:pPr lvl="1">
              <a:lnSpc>
                <a:spcPct val="90000"/>
              </a:lnSpc>
            </a:pPr>
            <a:r>
              <a:rPr lang="en-US" b="1">
                <a:solidFill>
                  <a:schemeClr val="accent2"/>
                </a:solidFill>
                <a:latin typeface="Courier New" pitchFamily="49" charset="0"/>
              </a:rPr>
              <a:t>close()</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91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0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0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0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05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053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053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9053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905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build="p" bldLvl="2"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Rot="1" noChangeArrowheads="1"/>
          </p:cNvSpPr>
          <p:nvPr>
            <p:ph type="title"/>
          </p:nvPr>
        </p:nvSpPr>
        <p:spPr/>
        <p:txBody>
          <a:bodyPr/>
          <a:lstStyle/>
          <a:p>
            <a:r>
              <a:rPr lang="en-US"/>
              <a:t>Writing to a File</a:t>
            </a:r>
          </a:p>
        </p:txBody>
      </p:sp>
      <p:sp>
        <p:nvSpPr>
          <p:cNvPr id="708611" name="Rectangle 3"/>
          <p:cNvSpPr>
            <a:spLocks noGrp="1" noChangeArrowheads="1"/>
          </p:cNvSpPr>
          <p:nvPr>
            <p:ph idx="1"/>
          </p:nvPr>
        </p:nvSpPr>
        <p:spPr/>
        <p:txBody>
          <a:bodyPr/>
          <a:lstStyle/>
          <a:p>
            <a:r>
              <a:rPr lang="en-US"/>
              <a:t>We will use a </a:t>
            </a:r>
            <a:r>
              <a:rPr lang="en-US" sz="2600" b="1">
                <a:latin typeface="Courier New" pitchFamily="49" charset="0"/>
              </a:rPr>
              <a:t>PrintWriter</a:t>
            </a:r>
            <a:r>
              <a:rPr lang="en-US"/>
              <a:t> object to write to a file</a:t>
            </a:r>
          </a:p>
          <a:p>
            <a:pPr lvl="1"/>
            <a:r>
              <a:rPr lang="en-US"/>
              <a:t>What if file already exists? </a:t>
            </a:r>
            <a:r>
              <a:rPr lang="en-US">
                <a:sym typeface="Wingdings" pitchFamily="2" charset="2"/>
              </a:rPr>
              <a:t> Empty file</a:t>
            </a:r>
          </a:p>
          <a:p>
            <a:pPr lvl="1"/>
            <a:r>
              <a:rPr lang="en-US">
                <a:sym typeface="Wingdings" pitchFamily="2" charset="2"/>
              </a:rPr>
              <a:t>Doesn’t exist?  Create empty file with that name</a:t>
            </a:r>
          </a:p>
          <a:p>
            <a:endParaRPr lang="en-US"/>
          </a:p>
          <a:p>
            <a:r>
              <a:rPr lang="en-US"/>
              <a:t>How do we use a </a:t>
            </a:r>
            <a:r>
              <a:rPr lang="en-US" sz="2600" b="1">
                <a:latin typeface="Courier New" pitchFamily="49" charset="0"/>
              </a:rPr>
              <a:t>PrintWriter</a:t>
            </a:r>
            <a:r>
              <a:rPr lang="en-US"/>
              <a:t> object?</a:t>
            </a:r>
          </a:p>
          <a:p>
            <a:pPr lvl="1"/>
            <a:r>
              <a:rPr lang="en-US"/>
              <a:t>Have we already seen one?</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Rot="1" noChangeArrowheads="1"/>
          </p:cNvSpPr>
          <p:nvPr>
            <p:ph type="title"/>
          </p:nvPr>
        </p:nvSpPr>
        <p:spPr/>
        <p:txBody>
          <a:bodyPr/>
          <a:lstStyle/>
          <a:p>
            <a:r>
              <a:rPr lang="en-US"/>
              <a:t>Writing to a File</a:t>
            </a:r>
          </a:p>
        </p:txBody>
      </p:sp>
      <p:sp>
        <p:nvSpPr>
          <p:cNvPr id="709635" name="Rectangle 3"/>
          <p:cNvSpPr>
            <a:spLocks noGrp="1" noChangeArrowheads="1"/>
          </p:cNvSpPr>
          <p:nvPr>
            <p:ph idx="1"/>
          </p:nvPr>
        </p:nvSpPr>
        <p:spPr>
          <a:xfrm>
            <a:off x="381000" y="1600200"/>
            <a:ext cx="8763000" cy="5257800"/>
          </a:xfrm>
        </p:spPr>
        <p:txBody>
          <a:bodyPr/>
          <a:lstStyle/>
          <a:p>
            <a:pPr>
              <a:lnSpc>
                <a:spcPct val="90000"/>
              </a:lnSpc>
            </a:pPr>
            <a:r>
              <a:rPr lang="en-US"/>
              <a:t>The out field of the System class is a </a:t>
            </a:r>
            <a:r>
              <a:rPr lang="en-US" sz="2600" b="1">
                <a:latin typeface="Courier New" pitchFamily="49" charset="0"/>
              </a:rPr>
              <a:t>PrintWriter</a:t>
            </a:r>
            <a:r>
              <a:rPr lang="en-US"/>
              <a:t> object associated with the console</a:t>
            </a:r>
          </a:p>
          <a:p>
            <a:pPr lvl="1">
              <a:lnSpc>
                <a:spcPct val="90000"/>
              </a:lnSpc>
            </a:pPr>
            <a:r>
              <a:rPr lang="en-US"/>
              <a:t>We will associate our </a:t>
            </a:r>
            <a:r>
              <a:rPr lang="en-US" sz="2000" b="1">
                <a:latin typeface="Courier New" pitchFamily="49" charset="0"/>
              </a:rPr>
              <a:t>PrintWriter</a:t>
            </a:r>
            <a:r>
              <a:rPr lang="en-US"/>
              <a:t> with a file now</a:t>
            </a:r>
          </a:p>
          <a:p>
            <a:pPr>
              <a:lnSpc>
                <a:spcPct val="90000"/>
              </a:lnSpc>
            </a:pPr>
            <a:endParaRPr lang="en-US"/>
          </a:p>
          <a:p>
            <a:pPr>
              <a:lnSpc>
                <a:spcPct val="90000"/>
              </a:lnSpc>
              <a:buFont typeface="Wingdings" pitchFamily="2" charset="2"/>
              <a:buNone/>
            </a:pPr>
            <a:r>
              <a:rPr lang="en-US" sz="2200" b="1">
                <a:latin typeface="Courier New" pitchFamily="49" charset="0"/>
              </a:rPr>
              <a:t>PrintWriter fout = new PrintWriter("output.txt"); </a:t>
            </a:r>
          </a:p>
          <a:p>
            <a:pPr>
              <a:lnSpc>
                <a:spcPct val="90000"/>
              </a:lnSpc>
              <a:buFont typeface="Wingdings" pitchFamily="2" charset="2"/>
              <a:buNone/>
            </a:pPr>
            <a:r>
              <a:rPr lang="en-US" sz="2200" b="1">
                <a:latin typeface="Courier New" pitchFamily="49" charset="0"/>
              </a:rPr>
              <a:t>fout.println(29.95);</a:t>
            </a:r>
          </a:p>
          <a:p>
            <a:pPr>
              <a:lnSpc>
                <a:spcPct val="90000"/>
              </a:lnSpc>
              <a:buFont typeface="Wingdings" pitchFamily="2" charset="2"/>
              <a:buNone/>
            </a:pPr>
            <a:r>
              <a:rPr lang="en-US" sz="2200" b="1">
                <a:latin typeface="Courier New" pitchFamily="49" charset="0"/>
              </a:rPr>
              <a:t>fout.println(new Rectangle(5, 10, 15, 25));</a:t>
            </a:r>
          </a:p>
          <a:p>
            <a:pPr>
              <a:lnSpc>
                <a:spcPct val="90000"/>
              </a:lnSpc>
              <a:buFont typeface="Wingdings" pitchFamily="2" charset="2"/>
              <a:buNone/>
            </a:pPr>
            <a:r>
              <a:rPr lang="en-US" sz="2200" b="1">
                <a:latin typeface="Courier New" pitchFamily="49" charset="0"/>
              </a:rPr>
              <a:t>fout.println("Hello, World!");</a:t>
            </a:r>
            <a:r>
              <a:rPr lang="en-US"/>
              <a:t> </a:t>
            </a:r>
          </a:p>
          <a:p>
            <a:pPr>
              <a:lnSpc>
                <a:spcPct val="90000"/>
              </a:lnSpc>
            </a:pPr>
            <a:r>
              <a:rPr lang="en-US"/>
              <a:t>This will print the exact same information as with </a:t>
            </a:r>
            <a:r>
              <a:rPr lang="en-US" sz="2800" b="1">
                <a:latin typeface="Courier New" pitchFamily="49" charset="0"/>
              </a:rPr>
              <a:t>System.out</a:t>
            </a:r>
            <a:r>
              <a:rPr lang="en-US"/>
              <a:t> (except to a file “output.txt”)!</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Rot="1" noChangeArrowheads="1"/>
          </p:cNvSpPr>
          <p:nvPr>
            <p:ph type="title"/>
          </p:nvPr>
        </p:nvSpPr>
        <p:spPr/>
        <p:txBody>
          <a:bodyPr/>
          <a:lstStyle/>
          <a:p>
            <a:r>
              <a:rPr lang="en-US"/>
              <a:t>Closing a File</a:t>
            </a:r>
          </a:p>
        </p:txBody>
      </p:sp>
      <p:sp>
        <p:nvSpPr>
          <p:cNvPr id="710659" name="Rectangle 3"/>
          <p:cNvSpPr>
            <a:spLocks noGrp="1" noChangeArrowheads="1"/>
          </p:cNvSpPr>
          <p:nvPr>
            <p:ph idx="1"/>
          </p:nvPr>
        </p:nvSpPr>
        <p:spPr/>
        <p:txBody>
          <a:bodyPr/>
          <a:lstStyle/>
          <a:p>
            <a:pPr>
              <a:lnSpc>
                <a:spcPct val="90000"/>
              </a:lnSpc>
            </a:pPr>
            <a:r>
              <a:rPr lang="en-US"/>
              <a:t>Only main difference is that we have to close the file stream when we are done writing</a:t>
            </a:r>
          </a:p>
          <a:p>
            <a:pPr>
              <a:lnSpc>
                <a:spcPct val="90000"/>
              </a:lnSpc>
            </a:pPr>
            <a:endParaRPr lang="en-US"/>
          </a:p>
          <a:p>
            <a:pPr>
              <a:lnSpc>
                <a:spcPct val="90000"/>
              </a:lnSpc>
            </a:pPr>
            <a:r>
              <a:rPr lang="en-US"/>
              <a:t>If we do not, not all output will written</a:t>
            </a:r>
          </a:p>
          <a:p>
            <a:pPr>
              <a:lnSpc>
                <a:spcPct val="90000"/>
              </a:lnSpc>
            </a:pPr>
            <a:endParaRPr lang="en-US"/>
          </a:p>
          <a:p>
            <a:pPr>
              <a:lnSpc>
                <a:spcPct val="90000"/>
              </a:lnSpc>
            </a:pPr>
            <a:r>
              <a:rPr lang="en-US"/>
              <a:t>At the end of output, call </a:t>
            </a:r>
            <a:r>
              <a:rPr lang="en-US" sz="2800" b="1">
                <a:latin typeface="Courier New" pitchFamily="49" charset="0"/>
              </a:rPr>
              <a:t>close()</a:t>
            </a:r>
            <a:endParaRPr lang="en-US"/>
          </a:p>
          <a:p>
            <a:pPr>
              <a:lnSpc>
                <a:spcPct val="90000"/>
              </a:lnSpc>
              <a:buFont typeface="Wingdings" pitchFamily="2" charset="2"/>
              <a:buNone/>
            </a:pPr>
            <a:endParaRPr lang="en-US"/>
          </a:p>
          <a:p>
            <a:pPr>
              <a:lnSpc>
                <a:spcPct val="90000"/>
              </a:lnSpc>
              <a:buFont typeface="Wingdings" pitchFamily="2" charset="2"/>
              <a:buNone/>
            </a:pPr>
            <a:r>
              <a:rPr lang="en-US" sz="2400" b="1">
                <a:latin typeface="Courier New" pitchFamily="49" charset="0"/>
              </a:rPr>
              <a:t>fout.close(); </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Rot="1" noChangeArrowheads="1"/>
          </p:cNvSpPr>
          <p:nvPr>
            <p:ph type="title"/>
          </p:nvPr>
        </p:nvSpPr>
        <p:spPr/>
        <p:txBody>
          <a:bodyPr/>
          <a:lstStyle/>
          <a:p>
            <a:r>
              <a:rPr lang="en-US"/>
              <a:t>Closing a File</a:t>
            </a:r>
          </a:p>
        </p:txBody>
      </p:sp>
      <p:sp>
        <p:nvSpPr>
          <p:cNvPr id="715779" name="Rectangle 3"/>
          <p:cNvSpPr>
            <a:spLocks noGrp="1" noChangeArrowheads="1"/>
          </p:cNvSpPr>
          <p:nvPr>
            <p:ph idx="1"/>
          </p:nvPr>
        </p:nvSpPr>
        <p:spPr/>
        <p:txBody>
          <a:bodyPr/>
          <a:lstStyle/>
          <a:p>
            <a:r>
              <a:rPr lang="en-US"/>
              <a:t>Why?</a:t>
            </a:r>
          </a:p>
          <a:p>
            <a:pPr lvl="1"/>
            <a:r>
              <a:rPr lang="en-US"/>
              <a:t>When you call </a:t>
            </a:r>
            <a:r>
              <a:rPr lang="en-US" sz="2400" b="1">
                <a:latin typeface="Courier New" pitchFamily="49" charset="0"/>
              </a:rPr>
              <a:t>print()</a:t>
            </a:r>
            <a:r>
              <a:rPr lang="en-US"/>
              <a:t> and/or </a:t>
            </a:r>
            <a:r>
              <a:rPr lang="en-US" sz="2400" b="1">
                <a:latin typeface="Courier New" pitchFamily="49" charset="0"/>
              </a:rPr>
              <a:t>println()</a:t>
            </a:r>
            <a:r>
              <a:rPr lang="en-US"/>
              <a:t>, the output is actually written to a buffer.  When you close or flush the output, the buffer is written to the file</a:t>
            </a:r>
          </a:p>
          <a:p>
            <a:pPr lvl="1"/>
            <a:r>
              <a:rPr lang="en-US"/>
              <a:t>The slowest part of the computer is hard drive operations – much more efficient to write once instead of writing repeated times</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Rot="1" noChangeArrowheads="1"/>
          </p:cNvSpPr>
          <p:nvPr>
            <p:ph type="title"/>
          </p:nvPr>
        </p:nvSpPr>
        <p:spPr/>
        <p:txBody>
          <a:bodyPr/>
          <a:lstStyle/>
          <a:p>
            <a:r>
              <a:rPr lang="en-US"/>
              <a:t>File Locations</a:t>
            </a:r>
          </a:p>
        </p:txBody>
      </p:sp>
      <p:sp>
        <p:nvSpPr>
          <p:cNvPr id="716803" name="Rectangle 3"/>
          <p:cNvSpPr>
            <a:spLocks noGrp="1" noChangeArrowheads="1"/>
          </p:cNvSpPr>
          <p:nvPr>
            <p:ph idx="1"/>
          </p:nvPr>
        </p:nvSpPr>
        <p:spPr/>
        <p:txBody>
          <a:bodyPr/>
          <a:lstStyle/>
          <a:p>
            <a:r>
              <a:rPr lang="en-US"/>
              <a:t>When determining a file name, the default is to place in the same directory as your .class files</a:t>
            </a:r>
          </a:p>
          <a:p>
            <a:r>
              <a:rPr lang="en-US"/>
              <a:t>If we want to define other place, use an absolute path (e.g. c:\My Documents)</a:t>
            </a:r>
          </a:p>
          <a:p>
            <a:pPr>
              <a:buFont typeface="Wingdings" pitchFamily="2" charset="2"/>
              <a:buNone/>
            </a:pPr>
            <a:r>
              <a:rPr lang="en-US" sz="2400" b="1">
                <a:latin typeface="Courier New" pitchFamily="49" charset="0"/>
              </a:rPr>
              <a:t>in  = new FileReader(“c:\\homework\\input.dat”);</a:t>
            </a:r>
          </a:p>
          <a:p>
            <a:r>
              <a:rPr lang="en-US"/>
              <a:t>Why </a:t>
            </a:r>
            <a:r>
              <a:rPr lang="en-US" sz="2800" b="1">
                <a:latin typeface="Courier New" pitchFamily="49" charset="0"/>
              </a:rPr>
              <a:t>\\</a:t>
            </a:r>
            <a:r>
              <a:rPr lang="en-US"/>
              <a:t> ?</a:t>
            </a:r>
            <a:endParaRPr lang="en-US" sz="2400" b="1">
              <a:latin typeface="Courier New" pitchFamily="49" charset="0"/>
            </a:endParaRP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Rot="1" noChangeArrowheads="1"/>
          </p:cNvSpPr>
          <p:nvPr>
            <p:ph type="title"/>
          </p:nvPr>
        </p:nvSpPr>
        <p:spPr/>
        <p:txBody>
          <a:bodyPr/>
          <a:lstStyle/>
          <a:p>
            <a:r>
              <a:rPr lang="en-US"/>
              <a:t>Sample Program</a:t>
            </a:r>
          </a:p>
        </p:txBody>
      </p:sp>
      <p:sp>
        <p:nvSpPr>
          <p:cNvPr id="720899" name="Rectangle 3"/>
          <p:cNvSpPr>
            <a:spLocks noGrp="1" noChangeArrowheads="1"/>
          </p:cNvSpPr>
          <p:nvPr>
            <p:ph idx="1"/>
          </p:nvPr>
        </p:nvSpPr>
        <p:spPr/>
        <p:txBody>
          <a:bodyPr/>
          <a:lstStyle/>
          <a:p>
            <a:r>
              <a:rPr lang="en-US"/>
              <a:t>Two things to notice:</a:t>
            </a:r>
          </a:p>
          <a:p>
            <a:pPr lvl="1"/>
            <a:r>
              <a:rPr lang="en-US"/>
              <a:t>Have to import from java.io</a:t>
            </a:r>
          </a:p>
          <a:p>
            <a:pPr lvl="1"/>
            <a:r>
              <a:rPr lang="en-US"/>
              <a:t>I/O requires us to catch checked exceptions</a:t>
            </a:r>
          </a:p>
          <a:p>
            <a:pPr lvl="2"/>
            <a:r>
              <a:rPr lang="en-US" b="1">
                <a:latin typeface="Courier New" pitchFamily="49" charset="0"/>
              </a:rPr>
              <a:t>java.io.IOException</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2946" name="Rectangle 2"/>
          <p:cNvSpPr>
            <a:spLocks noGrp="1" noRot="1" noChangeArrowheads="1"/>
          </p:cNvSpPr>
          <p:nvPr>
            <p:ph type="title"/>
          </p:nvPr>
        </p:nvSpPr>
        <p:spPr/>
        <p:txBody>
          <a:bodyPr/>
          <a:lstStyle/>
          <a:p>
            <a:r>
              <a:rPr lang="en-US"/>
              <a:t>Java Input Review</a:t>
            </a:r>
          </a:p>
        </p:txBody>
      </p:sp>
      <p:sp>
        <p:nvSpPr>
          <p:cNvPr id="722947" name="Rectangle 3"/>
          <p:cNvSpPr>
            <a:spLocks noGrp="1" noChangeArrowheads="1"/>
          </p:cNvSpPr>
          <p:nvPr>
            <p:ph idx="1"/>
          </p:nvPr>
        </p:nvSpPr>
        <p:spPr>
          <a:xfrm>
            <a:off x="304800" y="1295400"/>
            <a:ext cx="8610600" cy="5105400"/>
          </a:xfrm>
        </p:spPr>
        <p:txBody>
          <a:bodyPr/>
          <a:lstStyle/>
          <a:p>
            <a:pPr>
              <a:spcBef>
                <a:spcPct val="0"/>
              </a:spcBef>
              <a:buFont typeface="Wingdings" pitchFamily="2" charset="2"/>
              <a:buNone/>
            </a:pPr>
            <a:r>
              <a:rPr lang="en-US" sz="2800">
                <a:latin typeface="Arial" pitchFamily="34" charset="0"/>
              </a:rPr>
              <a:t>CONSOLE:</a:t>
            </a:r>
          </a:p>
          <a:p>
            <a:endParaRPr lang="en-US" sz="3600" b="1">
              <a:solidFill>
                <a:schemeClr val="hlink"/>
              </a:solidFill>
              <a:latin typeface="Courier New" pitchFamily="49" charset="0"/>
            </a:endParaRPr>
          </a:p>
          <a:p>
            <a:pPr>
              <a:buFont typeface="Wingdings" pitchFamily="2" charset="2"/>
              <a:buNone/>
            </a:pPr>
            <a:r>
              <a:rPr lang="en-US" sz="2400" b="1">
                <a:solidFill>
                  <a:schemeClr val="accent2"/>
                </a:solidFill>
                <a:latin typeface="Courier New" pitchFamily="49" charset="0"/>
              </a:rPr>
              <a:t>Scanner stdin = new Scanner( System.in );</a:t>
            </a:r>
            <a:r>
              <a:rPr lang="en-US" sz="2800" b="1">
                <a:solidFill>
                  <a:schemeClr val="accent2"/>
                </a:solidFill>
                <a:latin typeface="Courier New" pitchFamily="49" charset="0"/>
              </a:rPr>
              <a:t/>
            </a:r>
            <a:br>
              <a:rPr lang="en-US" sz="2800" b="1">
                <a:solidFill>
                  <a:schemeClr val="accent2"/>
                </a:solidFill>
                <a:latin typeface="Courier New" pitchFamily="49" charset="0"/>
              </a:rPr>
            </a:br>
            <a:endParaRPr lang="en-US" sz="2800" b="1">
              <a:solidFill>
                <a:schemeClr val="accent2"/>
              </a:solidFill>
              <a:latin typeface="Courier New" pitchFamily="49" charset="0"/>
            </a:endParaRPr>
          </a:p>
          <a:p>
            <a:pPr>
              <a:spcBef>
                <a:spcPct val="0"/>
              </a:spcBef>
              <a:buFont typeface="Wingdings" pitchFamily="2" charset="2"/>
              <a:buNone/>
            </a:pPr>
            <a:r>
              <a:rPr lang="en-US" sz="2800">
                <a:latin typeface="Arial" pitchFamily="34" charset="0"/>
              </a:rPr>
              <a:t>FILE:</a:t>
            </a:r>
          </a:p>
          <a:p>
            <a:pPr>
              <a:buFont typeface="Wingdings" pitchFamily="2" charset="2"/>
              <a:buNone/>
            </a:pPr>
            <a:endParaRPr lang="en-US" b="1">
              <a:solidFill>
                <a:schemeClr val="hlink"/>
              </a:solidFill>
              <a:latin typeface="Courier New" pitchFamily="49" charset="0"/>
            </a:endParaRPr>
          </a:p>
          <a:p>
            <a:pPr>
              <a:buFont typeface="Wingdings" pitchFamily="2" charset="2"/>
              <a:buNone/>
            </a:pPr>
            <a:r>
              <a:rPr lang="en-US" sz="2400" b="1">
                <a:solidFill>
                  <a:schemeClr val="accent2"/>
                </a:solidFill>
                <a:latin typeface="Courier New" pitchFamily="49" charset="0"/>
              </a:rPr>
              <a:t>Scanner inFile = new Scanner( new FileReader(srcFileName ));</a:t>
            </a:r>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98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2947">
                                            <p:txEl>
                                              <p:pRg st="2" end="2"/>
                                            </p:txEl>
                                          </p:spTgt>
                                        </p:tgtEl>
                                        <p:attrNameLst>
                                          <p:attrName>style.visibility</p:attrName>
                                        </p:attrNameLst>
                                      </p:cBhvr>
                                      <p:to>
                                        <p:strVal val="visible"/>
                                      </p:to>
                                    </p:set>
                                    <p:anim calcmode="lin" valueType="num">
                                      <p:cBhvr additive="base">
                                        <p:cTn id="7" dur="500" fill="hold"/>
                                        <p:tgtEl>
                                          <p:spTgt spid="7229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2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2947">
                                            <p:txEl>
                                              <p:pRg st="3" end="3"/>
                                            </p:txEl>
                                          </p:spTgt>
                                        </p:tgtEl>
                                        <p:attrNameLst>
                                          <p:attrName>style.visibility</p:attrName>
                                        </p:attrNameLst>
                                      </p:cBhvr>
                                      <p:to>
                                        <p:strVal val="visible"/>
                                      </p:to>
                                    </p:set>
                                    <p:anim calcmode="lin" valueType="num">
                                      <p:cBhvr additive="base">
                                        <p:cTn id="13" dur="500" fill="hold"/>
                                        <p:tgtEl>
                                          <p:spTgt spid="72294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29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2947">
                                            <p:txEl>
                                              <p:pRg st="5" end="5"/>
                                            </p:txEl>
                                          </p:spTgt>
                                        </p:tgtEl>
                                        <p:attrNameLst>
                                          <p:attrName>style.visibility</p:attrName>
                                        </p:attrNameLst>
                                      </p:cBhvr>
                                      <p:to>
                                        <p:strVal val="visible"/>
                                      </p:to>
                                    </p:set>
                                    <p:anim calcmode="lin" valueType="num">
                                      <p:cBhvr additive="base">
                                        <p:cTn id="19" dur="500" fill="hold"/>
                                        <p:tgtEl>
                                          <p:spTgt spid="72294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29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7" grpId="0" build="p" bldLvl="3"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Rot="1" noChangeArrowheads="1"/>
          </p:cNvSpPr>
          <p:nvPr>
            <p:ph type="title"/>
          </p:nvPr>
        </p:nvSpPr>
        <p:spPr/>
        <p:txBody>
          <a:bodyPr/>
          <a:lstStyle/>
          <a:p>
            <a:r>
              <a:rPr lang="en-US"/>
              <a:t>Java Output Review</a:t>
            </a:r>
          </a:p>
        </p:txBody>
      </p:sp>
      <p:sp>
        <p:nvSpPr>
          <p:cNvPr id="808963" name="Rectangle 3"/>
          <p:cNvSpPr>
            <a:spLocks noGrp="1" noChangeArrowheads="1"/>
          </p:cNvSpPr>
          <p:nvPr>
            <p:ph idx="1"/>
          </p:nvPr>
        </p:nvSpPr>
        <p:spPr/>
        <p:txBody>
          <a:bodyPr/>
          <a:lstStyle/>
          <a:p>
            <a:r>
              <a:rPr lang="en-US" sz="2800"/>
              <a:t>CONSOLE:</a:t>
            </a:r>
          </a:p>
          <a:p>
            <a:endParaRPr lang="en-US" sz="2800"/>
          </a:p>
          <a:p>
            <a:pPr lvl="1">
              <a:buFont typeface="Wingdings" pitchFamily="2" charset="2"/>
              <a:buNone/>
            </a:pPr>
            <a:r>
              <a:rPr lang="en-US" sz="2400" b="1">
                <a:latin typeface="Courier New" pitchFamily="49" charset="0"/>
              </a:rPr>
              <a:t>System.out.print("To the screen");</a:t>
            </a:r>
            <a:endParaRPr lang="en-US" sz="2400"/>
          </a:p>
          <a:p>
            <a:endParaRPr lang="en-US" sz="2800"/>
          </a:p>
          <a:p>
            <a:r>
              <a:rPr lang="en-US" sz="2800"/>
              <a:t>FILE:</a:t>
            </a:r>
          </a:p>
          <a:p>
            <a:endParaRPr lang="en-US" sz="2800"/>
          </a:p>
          <a:p>
            <a:pPr lvl="1">
              <a:buFont typeface="Wingdings" pitchFamily="2" charset="2"/>
              <a:buNone/>
            </a:pPr>
            <a:r>
              <a:rPr lang="en-US" sz="2400" b="1">
                <a:latin typeface="Courier New" pitchFamily="49" charset="0"/>
              </a:rPr>
              <a:t>PrintWriter fout = </a:t>
            </a:r>
          </a:p>
          <a:p>
            <a:pPr lvl="1">
              <a:buFont typeface="Wingdings" pitchFamily="2" charset="2"/>
              <a:buNone/>
            </a:pPr>
            <a:r>
              <a:rPr lang="en-US" sz="2400" b="1">
                <a:latin typeface="Courier New" pitchFamily="49" charset="0"/>
              </a:rPr>
              <a:t>	new PrintWriter(new File("output.txt");</a:t>
            </a:r>
          </a:p>
          <a:p>
            <a:pPr lvl="1">
              <a:buFont typeface="Wingdings" pitchFamily="2" charset="2"/>
              <a:buNone/>
            </a:pPr>
            <a:r>
              <a:rPr lang="en-US" sz="2400" b="1">
                <a:latin typeface="Courier New" pitchFamily="49" charset="0"/>
              </a:rPr>
              <a:t>fout.print("To a file");</a:t>
            </a:r>
            <a:endParaRPr lang="en-US" sz="2400"/>
          </a:p>
        </p:txBody>
      </p:sp>
      <p:sp>
        <p:nvSpPr>
          <p:cNvPr id="6" name="Footer Placeholder 5"/>
          <p:cNvSpPr>
            <a:spLocks noGrp="1"/>
          </p:cNvSpPr>
          <p:nvPr>
            <p:ph type="ftr" sz="quarter" idx="11"/>
          </p:nvPr>
        </p:nvSpPr>
        <p:spPr/>
        <p:txBody>
          <a:bodyPr/>
          <a:lstStyle/>
          <a:p>
            <a:r>
              <a:rPr kumimoji="0" lang="en-US" smtClean="0"/>
              <a:t>BIT2203</a:t>
            </a:r>
            <a:endParaRPr kumimoji="0" lang="en-US"/>
          </a:p>
        </p:txBody>
      </p:sp>
      <p:sp>
        <p:nvSpPr>
          <p:cNvPr id="5" name="Slide Number Placeholder 4"/>
          <p:cNvSpPr>
            <a:spLocks noGrp="1"/>
          </p:cNvSpPr>
          <p:nvPr>
            <p:ph type="sldNum" sz="quarter" idx="12"/>
          </p:nvPr>
        </p:nvSpPr>
        <p:spPr/>
        <p:txBody>
          <a:bodyPr>
            <a:normAutofit fontScale="85000" lnSpcReduction="20000"/>
          </a:bodyPr>
          <a:lstStyle/>
          <a:p>
            <a:fld id="{9E533396-A648-4148-A8C6-1C0633F596E7}" type="slidenum">
              <a:rPr lang="en-US" smtClean="0"/>
              <a:pPr/>
              <a:t>99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19492</TotalTime>
  <Words>9181</Words>
  <Application>Microsoft Office PowerPoint</Application>
  <PresentationFormat>On-screen Show (4:3)</PresentationFormat>
  <Paragraphs>1553</Paragraphs>
  <Slides>123</Slides>
  <Notes>57</Notes>
  <HiddenSlides>0</HiddenSlides>
  <MMClips>0</MMClips>
  <ScaleCrop>false</ScaleCrop>
  <HeadingPairs>
    <vt:vector size="4" baseType="variant">
      <vt:variant>
        <vt:lpstr>Theme</vt:lpstr>
      </vt:variant>
      <vt:variant>
        <vt:i4>1</vt:i4>
      </vt:variant>
      <vt:variant>
        <vt:lpstr>Slide Titles</vt:lpstr>
      </vt:variant>
      <vt:variant>
        <vt:i4>123</vt:i4>
      </vt:variant>
    </vt:vector>
  </HeadingPairs>
  <TitlesOfParts>
    <vt:vector size="124" baseType="lpstr">
      <vt:lpstr>Solstice</vt:lpstr>
      <vt:lpstr>BIT 2203: ADVANCED PROGRAMMING LECTURE 4: EXCEPTIONS, COLLECTIONS, STREAMS, &amp; FILES</vt:lpstr>
      <vt:lpstr>Coverage</vt:lpstr>
      <vt:lpstr>Exception Handling in Java</vt:lpstr>
      <vt:lpstr>Objectives</vt:lpstr>
      <vt:lpstr>Exception Handling in Java</vt:lpstr>
      <vt:lpstr>Introduction</vt:lpstr>
      <vt:lpstr>Introduction</vt:lpstr>
      <vt:lpstr>Error Handling</vt:lpstr>
      <vt:lpstr>Errors and Error Handling</vt:lpstr>
      <vt:lpstr>Errors and Error Handling</vt:lpstr>
      <vt:lpstr>Errors and Error Handling</vt:lpstr>
      <vt:lpstr>Errors and Error Handling</vt:lpstr>
      <vt:lpstr>Errors and Error Handling</vt:lpstr>
      <vt:lpstr>Errors and Error Handling</vt:lpstr>
      <vt:lpstr>Errors and Error Handling</vt:lpstr>
      <vt:lpstr>Errors and Error Handling</vt:lpstr>
      <vt:lpstr>Exceptions</vt:lpstr>
      <vt:lpstr>Exceptions</vt:lpstr>
      <vt:lpstr>Exceptions</vt:lpstr>
      <vt:lpstr>Exceptions</vt:lpstr>
      <vt:lpstr>Exceptions</vt:lpstr>
      <vt:lpstr>Exceptions</vt:lpstr>
      <vt:lpstr>Exception Handling in Java</vt:lpstr>
      <vt:lpstr>The try-catch Statement</vt:lpstr>
      <vt:lpstr>Exception Objects</vt:lpstr>
      <vt:lpstr>Exception Categories</vt:lpstr>
      <vt:lpstr>Handling Exceptions</vt:lpstr>
      <vt:lpstr>The finally Clause</vt:lpstr>
      <vt:lpstr>The try-with-resources Statement</vt:lpstr>
      <vt:lpstr>Suppressed Exceptions</vt:lpstr>
      <vt:lpstr>The AutoCloseable Interface</vt:lpstr>
      <vt:lpstr>Catching Multiple Exceptions</vt:lpstr>
      <vt:lpstr>Declaring Exceptions</vt:lpstr>
      <vt:lpstr>Handling Declared Exceptions</vt:lpstr>
      <vt:lpstr>Throwing Exceptions</vt:lpstr>
      <vt:lpstr>Custom Exceptions</vt:lpstr>
      <vt:lpstr>Code Examples</vt:lpstr>
      <vt:lpstr>Summary</vt:lpstr>
      <vt:lpstr>Java Collections &amp; Generics</vt:lpstr>
      <vt:lpstr>Lesson’s Objectives </vt:lpstr>
      <vt:lpstr>Outline</vt:lpstr>
      <vt:lpstr>Collections Overview</vt:lpstr>
      <vt:lpstr>Collections Overview</vt:lpstr>
      <vt:lpstr>Collections Overview</vt:lpstr>
      <vt:lpstr>Generics</vt:lpstr>
      <vt:lpstr>Generics</vt:lpstr>
      <vt:lpstr>Generics</vt:lpstr>
      <vt:lpstr>Collections</vt:lpstr>
      <vt:lpstr>Collection Types</vt:lpstr>
      <vt:lpstr>List Interface</vt:lpstr>
      <vt:lpstr>ArrayList Implementation Class</vt:lpstr>
      <vt:lpstr> ArrayList Without Generics</vt:lpstr>
      <vt:lpstr>Generic ArrayList</vt:lpstr>
      <vt:lpstr>Generic ArrayList: Iteration and Boxing</vt:lpstr>
      <vt:lpstr>Autoboxing and Unboxing</vt:lpstr>
      <vt:lpstr>Autoboxing and Unboxing</vt:lpstr>
      <vt:lpstr>Set Interface</vt:lpstr>
      <vt:lpstr>Set Interface: Example</vt:lpstr>
      <vt:lpstr>Map Interface</vt:lpstr>
      <vt:lpstr>Map Types</vt:lpstr>
      <vt:lpstr>Map Interface: Example</vt:lpstr>
      <vt:lpstr>Deque Interface</vt:lpstr>
      <vt:lpstr>Stack with Deque: Example</vt:lpstr>
      <vt:lpstr>Ordering Collections</vt:lpstr>
      <vt:lpstr>Comparable Interface</vt:lpstr>
      <vt:lpstr>Comparable: Example</vt:lpstr>
      <vt:lpstr>Comparable Test: Example</vt:lpstr>
      <vt:lpstr>Comparator Interface</vt:lpstr>
      <vt:lpstr>Comparator: Example</vt:lpstr>
      <vt:lpstr>Comparator Test: Example</vt:lpstr>
      <vt:lpstr>Which Collections do we have?</vt:lpstr>
      <vt:lpstr>Vector</vt:lpstr>
      <vt:lpstr>ArrayList</vt:lpstr>
      <vt:lpstr>HashMap</vt:lpstr>
      <vt:lpstr>HashMap</vt:lpstr>
      <vt:lpstr>HashMap</vt:lpstr>
      <vt:lpstr>HashMap</vt:lpstr>
      <vt:lpstr>Files and Streams</vt:lpstr>
      <vt:lpstr>Goals</vt:lpstr>
      <vt:lpstr>PowerPoint Presentation</vt:lpstr>
      <vt:lpstr>PowerPoint Presentation</vt:lpstr>
      <vt:lpstr>Reading and Writing Text Files</vt:lpstr>
      <vt:lpstr>Review: Scanner</vt:lpstr>
      <vt:lpstr>Numerical Input</vt:lpstr>
      <vt:lpstr>Numerical Input</vt:lpstr>
      <vt:lpstr>Reading Files</vt:lpstr>
      <vt:lpstr>Reading Files</vt:lpstr>
      <vt:lpstr>Reading Files</vt:lpstr>
      <vt:lpstr>Reading Files</vt:lpstr>
      <vt:lpstr>File Class</vt:lpstr>
      <vt:lpstr>File Class</vt:lpstr>
      <vt:lpstr>Writing to a File</vt:lpstr>
      <vt:lpstr>Writing to a File</vt:lpstr>
      <vt:lpstr>Closing a File</vt:lpstr>
      <vt:lpstr>Closing a File</vt:lpstr>
      <vt:lpstr>File Locations</vt:lpstr>
      <vt:lpstr>Sample Program</vt:lpstr>
      <vt:lpstr>Java Input Review</vt:lpstr>
      <vt:lpstr>Java Output Review</vt:lpstr>
      <vt:lpstr>PowerPoint Presentation</vt:lpstr>
      <vt:lpstr>PowerPoint Presentation</vt:lpstr>
      <vt:lpstr>Modifications of Output</vt:lpstr>
      <vt:lpstr>File Class</vt:lpstr>
      <vt:lpstr>Java File Output</vt:lpstr>
      <vt:lpstr>Java File Output</vt:lpstr>
      <vt:lpstr>To flush or not to flush</vt:lpstr>
      <vt:lpstr>Object Streams</vt:lpstr>
      <vt:lpstr>Write out an object</vt:lpstr>
      <vt:lpstr>Read in an object</vt:lpstr>
      <vt:lpstr>Exceptions</vt:lpstr>
      <vt:lpstr>Writing an Array</vt:lpstr>
      <vt:lpstr>Reading an Array</vt:lpstr>
      <vt:lpstr>Object Streams</vt:lpstr>
      <vt:lpstr>Object Streams</vt:lpstr>
      <vt:lpstr>Serialization</vt:lpstr>
      <vt:lpstr>Serialization</vt:lpstr>
      <vt:lpstr>Tokenizing </vt:lpstr>
      <vt:lpstr>Tokenizing</vt:lpstr>
      <vt:lpstr>Tokenizing in Java</vt:lpstr>
      <vt:lpstr>StringTokenizing in Java</vt:lpstr>
      <vt:lpstr>PowerPoint Presentation</vt:lpstr>
      <vt:lpstr>PowerPoint Presentation</vt:lpstr>
      <vt:lpstr>Tokenizing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2201: Object Oriented Programming II Lecture 4: Inheritance and Polymorphism</dc:title>
  <dc:creator>onyango</dc:creator>
  <cp:lastModifiedBy>George</cp:lastModifiedBy>
  <cp:revision>311</cp:revision>
  <dcterms:created xsi:type="dcterms:W3CDTF">1995-06-10T17:31:50Z</dcterms:created>
  <dcterms:modified xsi:type="dcterms:W3CDTF">2017-10-18T04:57:51Z</dcterms:modified>
</cp:coreProperties>
</file>