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4" r:id="rId1"/>
  </p:sldMasterIdLst>
  <p:notesMasterIdLst>
    <p:notesMasterId r:id="rId130"/>
  </p:notesMasterIdLst>
  <p:handoutMasterIdLst>
    <p:handoutMasterId r:id="rId131"/>
  </p:handoutMasterIdLst>
  <p:sldIdLst>
    <p:sldId id="621" r:id="rId2"/>
    <p:sldId id="660" r:id="rId3"/>
    <p:sldId id="661" r:id="rId4"/>
    <p:sldId id="662" r:id="rId5"/>
    <p:sldId id="663" r:id="rId6"/>
    <p:sldId id="664" r:id="rId7"/>
    <p:sldId id="665" r:id="rId8"/>
    <p:sldId id="666" r:id="rId9"/>
    <p:sldId id="667" r:id="rId10"/>
    <p:sldId id="668" r:id="rId11"/>
    <p:sldId id="669" r:id="rId12"/>
    <p:sldId id="670" r:id="rId13"/>
    <p:sldId id="671" r:id="rId14"/>
    <p:sldId id="672" r:id="rId15"/>
    <p:sldId id="673" r:id="rId16"/>
    <p:sldId id="674" r:id="rId17"/>
    <p:sldId id="675" r:id="rId18"/>
    <p:sldId id="676" r:id="rId19"/>
    <p:sldId id="677" r:id="rId20"/>
    <p:sldId id="678" r:id="rId21"/>
    <p:sldId id="679" r:id="rId22"/>
    <p:sldId id="680" r:id="rId23"/>
    <p:sldId id="681" r:id="rId24"/>
    <p:sldId id="682" r:id="rId25"/>
    <p:sldId id="683" r:id="rId26"/>
    <p:sldId id="684" r:id="rId27"/>
    <p:sldId id="685" r:id="rId28"/>
    <p:sldId id="686" r:id="rId29"/>
    <p:sldId id="687" r:id="rId30"/>
    <p:sldId id="688" r:id="rId31"/>
    <p:sldId id="689" r:id="rId32"/>
    <p:sldId id="690" r:id="rId33"/>
    <p:sldId id="691" r:id="rId34"/>
    <p:sldId id="692" r:id="rId35"/>
    <p:sldId id="693" r:id="rId36"/>
    <p:sldId id="694" r:id="rId37"/>
    <p:sldId id="695" r:id="rId38"/>
    <p:sldId id="696" r:id="rId39"/>
    <p:sldId id="697" r:id="rId40"/>
    <p:sldId id="698" r:id="rId41"/>
    <p:sldId id="699" r:id="rId42"/>
    <p:sldId id="700" r:id="rId43"/>
    <p:sldId id="701" r:id="rId44"/>
    <p:sldId id="702" r:id="rId45"/>
    <p:sldId id="703" r:id="rId46"/>
    <p:sldId id="704" r:id="rId47"/>
    <p:sldId id="705" r:id="rId48"/>
    <p:sldId id="707" r:id="rId49"/>
    <p:sldId id="708" r:id="rId50"/>
    <p:sldId id="709" r:id="rId51"/>
    <p:sldId id="710" r:id="rId52"/>
    <p:sldId id="711" r:id="rId53"/>
    <p:sldId id="712" r:id="rId54"/>
    <p:sldId id="713" r:id="rId55"/>
    <p:sldId id="714" r:id="rId56"/>
    <p:sldId id="715" r:id="rId57"/>
    <p:sldId id="716" r:id="rId58"/>
    <p:sldId id="717" r:id="rId59"/>
    <p:sldId id="718" r:id="rId60"/>
    <p:sldId id="719" r:id="rId61"/>
    <p:sldId id="720" r:id="rId62"/>
    <p:sldId id="721" r:id="rId63"/>
    <p:sldId id="722" r:id="rId64"/>
    <p:sldId id="723" r:id="rId65"/>
    <p:sldId id="724" r:id="rId66"/>
    <p:sldId id="725" r:id="rId67"/>
    <p:sldId id="726" r:id="rId68"/>
    <p:sldId id="727" r:id="rId69"/>
    <p:sldId id="728" r:id="rId70"/>
    <p:sldId id="729" r:id="rId71"/>
    <p:sldId id="730" r:id="rId72"/>
    <p:sldId id="731" r:id="rId73"/>
    <p:sldId id="732" r:id="rId74"/>
    <p:sldId id="733" r:id="rId75"/>
    <p:sldId id="734" r:id="rId76"/>
    <p:sldId id="735" r:id="rId77"/>
    <p:sldId id="736" r:id="rId78"/>
    <p:sldId id="737" r:id="rId79"/>
    <p:sldId id="738" r:id="rId80"/>
    <p:sldId id="739" r:id="rId81"/>
    <p:sldId id="740" r:id="rId82"/>
    <p:sldId id="741" r:id="rId83"/>
    <p:sldId id="742" r:id="rId84"/>
    <p:sldId id="743" r:id="rId85"/>
    <p:sldId id="744" r:id="rId86"/>
    <p:sldId id="745" r:id="rId87"/>
    <p:sldId id="746" r:id="rId88"/>
    <p:sldId id="747" r:id="rId89"/>
    <p:sldId id="748" r:id="rId90"/>
    <p:sldId id="749" r:id="rId91"/>
    <p:sldId id="750" r:id="rId92"/>
    <p:sldId id="751" r:id="rId93"/>
    <p:sldId id="622" r:id="rId94"/>
    <p:sldId id="623" r:id="rId95"/>
    <p:sldId id="624" r:id="rId96"/>
    <p:sldId id="625" r:id="rId97"/>
    <p:sldId id="627" r:id="rId98"/>
    <p:sldId id="628" r:id="rId99"/>
    <p:sldId id="629" r:id="rId100"/>
    <p:sldId id="630" r:id="rId101"/>
    <p:sldId id="631" r:id="rId102"/>
    <p:sldId id="632" r:id="rId103"/>
    <p:sldId id="633" r:id="rId104"/>
    <p:sldId id="634" r:id="rId105"/>
    <p:sldId id="635" r:id="rId106"/>
    <p:sldId id="636" r:id="rId107"/>
    <p:sldId id="637" r:id="rId108"/>
    <p:sldId id="638" r:id="rId109"/>
    <p:sldId id="639" r:id="rId110"/>
    <p:sldId id="640" r:id="rId111"/>
    <p:sldId id="641" r:id="rId112"/>
    <p:sldId id="642" r:id="rId113"/>
    <p:sldId id="643" r:id="rId114"/>
    <p:sldId id="644" r:id="rId115"/>
    <p:sldId id="645" r:id="rId116"/>
    <p:sldId id="646" r:id="rId117"/>
    <p:sldId id="647" r:id="rId118"/>
    <p:sldId id="648" r:id="rId119"/>
    <p:sldId id="649" r:id="rId120"/>
    <p:sldId id="650" r:id="rId121"/>
    <p:sldId id="651" r:id="rId122"/>
    <p:sldId id="652" r:id="rId123"/>
    <p:sldId id="653" r:id="rId124"/>
    <p:sldId id="654" r:id="rId125"/>
    <p:sldId id="655" r:id="rId126"/>
    <p:sldId id="656" r:id="rId127"/>
    <p:sldId id="657" r:id="rId128"/>
    <p:sldId id="658" r:id="rId1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9" autoAdjust="0"/>
  </p:normalViewPr>
  <p:slideViewPr>
    <p:cSldViewPr>
      <p:cViewPr varScale="1">
        <p:scale>
          <a:sx n="70" d="100"/>
          <a:sy n="70" d="100"/>
        </p:scale>
        <p:origin x="-504" y="-90"/>
      </p:cViewPr>
      <p:guideLst>
        <p:guide orient="horz" pos="1296"/>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643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6A73B8F7-EBCD-43A0-8DBD-533EED7B48B8}" type="slidenum">
              <a:rPr lang="en-US"/>
              <a:pPr/>
              <a:t>‹#›</a:t>
            </a:fld>
            <a:endParaRPr lang="en-US"/>
          </a:p>
        </p:txBody>
      </p:sp>
    </p:spTree>
    <p:extLst>
      <p:ext uri="{BB962C8B-B14F-4D97-AF65-F5344CB8AC3E}">
        <p14:creationId xmlns:p14="http://schemas.microsoft.com/office/powerpoint/2010/main" val="40466459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E08C1-DBD0-43D5-A003-3228C88989E2}" type="slidenum">
              <a:rPr lang="en-US"/>
              <a:pPr/>
              <a:t>49</a:t>
            </a:fld>
            <a:endParaRPr lang="en-US"/>
          </a:p>
        </p:txBody>
      </p:sp>
      <p:sp>
        <p:nvSpPr>
          <p:cNvPr id="494594" name="Rectangle 2"/>
          <p:cNvSpPr>
            <a:spLocks noGrp="1" noRot="1" noChangeAspect="1" noChangeArrowheads="1" noTextEdit="1"/>
          </p:cNvSpPr>
          <p:nvPr>
            <p:ph type="sldImg"/>
          </p:nvPr>
        </p:nvSpPr>
        <p:spPr>
          <a:xfrm>
            <a:off x="1150938" y="692150"/>
            <a:ext cx="4556125" cy="3416300"/>
          </a:xfrm>
          <a:ln/>
        </p:spPr>
      </p:sp>
      <p:sp>
        <p:nvSpPr>
          <p:cNvPr id="49459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EAF7F8-BE5E-461C-9E38-1A1A3D18A16A}" type="slidenum">
              <a:rPr lang="en-US"/>
              <a:pPr/>
              <a:t>58</a:t>
            </a:fld>
            <a:endParaRPr lang="en-US"/>
          </a:p>
        </p:txBody>
      </p:sp>
      <p:sp>
        <p:nvSpPr>
          <p:cNvPr id="478210" name="Rectangle 2"/>
          <p:cNvSpPr>
            <a:spLocks noGrp="1" noRot="1" noChangeAspect="1" noChangeArrowheads="1" noTextEdit="1"/>
          </p:cNvSpPr>
          <p:nvPr>
            <p:ph type="sldImg"/>
          </p:nvPr>
        </p:nvSpPr>
        <p:spPr>
          <a:xfrm>
            <a:off x="1150938" y="692150"/>
            <a:ext cx="4556125" cy="3416300"/>
          </a:xfrm>
          <a:ln/>
        </p:spPr>
      </p:sp>
      <p:sp>
        <p:nvSpPr>
          <p:cNvPr id="4782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740CC8-A3E8-49A8-8414-E27D6AA42997}" type="slidenum">
              <a:rPr lang="en-US"/>
              <a:pPr/>
              <a:t>59</a:t>
            </a:fld>
            <a:endParaRPr lang="en-US"/>
          </a:p>
        </p:txBody>
      </p:sp>
      <p:sp>
        <p:nvSpPr>
          <p:cNvPr id="480258" name="Rectangle 2"/>
          <p:cNvSpPr>
            <a:spLocks noGrp="1" noRot="1" noChangeAspect="1" noChangeArrowheads="1" noTextEdit="1"/>
          </p:cNvSpPr>
          <p:nvPr>
            <p:ph type="sldImg"/>
          </p:nvPr>
        </p:nvSpPr>
        <p:spPr>
          <a:xfrm>
            <a:off x="1150938" y="692150"/>
            <a:ext cx="4556125" cy="3416300"/>
          </a:xfrm>
          <a:ln/>
        </p:spPr>
      </p:sp>
      <p:sp>
        <p:nvSpPr>
          <p:cNvPr id="4802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52410-9090-4DAA-9109-71C360CDD240}" type="slidenum">
              <a:rPr lang="en-US"/>
              <a:pPr/>
              <a:t>60</a:t>
            </a:fld>
            <a:endParaRPr lang="en-US"/>
          </a:p>
        </p:txBody>
      </p:sp>
      <p:sp>
        <p:nvSpPr>
          <p:cNvPr id="482306" name="Rectangle 2"/>
          <p:cNvSpPr>
            <a:spLocks noGrp="1" noRot="1" noChangeAspect="1" noChangeArrowheads="1" noTextEdit="1"/>
          </p:cNvSpPr>
          <p:nvPr>
            <p:ph type="sldImg"/>
          </p:nvPr>
        </p:nvSpPr>
        <p:spPr>
          <a:xfrm>
            <a:off x="1150938" y="692150"/>
            <a:ext cx="4556125" cy="3416300"/>
          </a:xfrm>
          <a:ln/>
        </p:spPr>
      </p:sp>
      <p:sp>
        <p:nvSpPr>
          <p:cNvPr id="4823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6E648-2DAB-431E-A016-1F88CD1D77DF}" type="slidenum">
              <a:rPr lang="en-US"/>
              <a:pPr/>
              <a:t>61</a:t>
            </a:fld>
            <a:endParaRPr lang="en-US"/>
          </a:p>
        </p:txBody>
      </p:sp>
      <p:sp>
        <p:nvSpPr>
          <p:cNvPr id="484354" name="Rectangle 2"/>
          <p:cNvSpPr>
            <a:spLocks noGrp="1" noRot="1" noChangeAspect="1" noChangeArrowheads="1" noTextEdit="1"/>
          </p:cNvSpPr>
          <p:nvPr>
            <p:ph type="sldImg"/>
          </p:nvPr>
        </p:nvSpPr>
        <p:spPr>
          <a:xfrm>
            <a:off x="1150938" y="692150"/>
            <a:ext cx="4556125" cy="3416300"/>
          </a:xfrm>
          <a:ln/>
        </p:spPr>
      </p:sp>
      <p:sp>
        <p:nvSpPr>
          <p:cNvPr id="4843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E3FB8-3105-48E5-AA72-8702227280A1}" type="slidenum">
              <a:rPr lang="en-US"/>
              <a:pPr/>
              <a:t>62</a:t>
            </a:fld>
            <a:endParaRPr lang="en-US"/>
          </a:p>
        </p:txBody>
      </p:sp>
      <p:sp>
        <p:nvSpPr>
          <p:cNvPr id="334850" name="Rectangle 2"/>
          <p:cNvSpPr>
            <a:spLocks noGrp="1" noRot="1" noChangeAspect="1" noChangeArrowheads="1" noTextEdit="1"/>
          </p:cNvSpPr>
          <p:nvPr>
            <p:ph type="sldImg"/>
          </p:nvPr>
        </p:nvSpPr>
        <p:spPr>
          <a:xfrm>
            <a:off x="1150938" y="692150"/>
            <a:ext cx="4556125" cy="3416300"/>
          </a:xfrm>
          <a:ln/>
        </p:spPr>
      </p:sp>
      <p:sp>
        <p:nvSpPr>
          <p:cNvPr id="33485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AAF641-6606-4CD9-9378-202A00ECD481}" type="slidenum">
              <a:rPr lang="en-US"/>
              <a:pPr/>
              <a:t>63</a:t>
            </a:fld>
            <a:endParaRPr lang="en-US"/>
          </a:p>
        </p:txBody>
      </p:sp>
      <p:sp>
        <p:nvSpPr>
          <p:cNvPr id="435202" name="Rectangle 2"/>
          <p:cNvSpPr>
            <a:spLocks noGrp="1" noRot="1" noChangeAspect="1" noChangeArrowheads="1" noTextEdit="1"/>
          </p:cNvSpPr>
          <p:nvPr>
            <p:ph type="sldImg"/>
          </p:nvPr>
        </p:nvSpPr>
        <p:spPr>
          <a:xfrm>
            <a:off x="1150938" y="692150"/>
            <a:ext cx="4556125" cy="3416300"/>
          </a:xfrm>
          <a:ln/>
        </p:spPr>
      </p:sp>
      <p:sp>
        <p:nvSpPr>
          <p:cNvPr id="4352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E84F67-A934-4FA6-BDC6-464AAE46B0CF}" type="slidenum">
              <a:rPr lang="en-US"/>
              <a:pPr/>
              <a:t>64</a:t>
            </a:fld>
            <a:endParaRPr lang="en-US"/>
          </a:p>
        </p:txBody>
      </p:sp>
      <p:sp>
        <p:nvSpPr>
          <p:cNvPr id="337922" name="Rectangle 2"/>
          <p:cNvSpPr>
            <a:spLocks noGrp="1" noRot="1" noChangeAspect="1" noChangeArrowheads="1" noTextEdit="1"/>
          </p:cNvSpPr>
          <p:nvPr>
            <p:ph type="sldImg"/>
          </p:nvPr>
        </p:nvSpPr>
        <p:spPr>
          <a:xfrm>
            <a:off x="1150938" y="692150"/>
            <a:ext cx="4556125" cy="3416300"/>
          </a:xfrm>
          <a:ln/>
        </p:spPr>
      </p:sp>
      <p:sp>
        <p:nvSpPr>
          <p:cNvPr id="33792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3110E-2D2C-4872-918F-31500FC3918C}" type="slidenum">
              <a:rPr lang="en-US"/>
              <a:pPr/>
              <a:t>65</a:t>
            </a:fld>
            <a:endParaRPr lang="en-US"/>
          </a:p>
        </p:txBody>
      </p:sp>
      <p:sp>
        <p:nvSpPr>
          <p:cNvPr id="358402" name="Rectangle 2"/>
          <p:cNvSpPr>
            <a:spLocks noGrp="1" noRot="1" noChangeAspect="1" noChangeArrowheads="1" noTextEdit="1"/>
          </p:cNvSpPr>
          <p:nvPr>
            <p:ph type="sldImg"/>
          </p:nvPr>
        </p:nvSpPr>
        <p:spPr>
          <a:xfrm>
            <a:off x="1150938" y="692150"/>
            <a:ext cx="4556125" cy="3416300"/>
          </a:xfrm>
          <a:ln/>
        </p:spPr>
      </p:sp>
      <p:sp>
        <p:nvSpPr>
          <p:cNvPr id="3584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630F7B-6158-4923-A837-1B8F019C315A}" type="slidenum">
              <a:rPr lang="en-US"/>
              <a:pPr/>
              <a:t>66</a:t>
            </a:fld>
            <a:endParaRPr lang="en-US"/>
          </a:p>
        </p:txBody>
      </p:sp>
      <p:sp>
        <p:nvSpPr>
          <p:cNvPr id="439298" name="Rectangle 2"/>
          <p:cNvSpPr>
            <a:spLocks noGrp="1" noRot="1" noChangeAspect="1" noChangeArrowheads="1" noTextEdit="1"/>
          </p:cNvSpPr>
          <p:nvPr>
            <p:ph type="sldImg"/>
          </p:nvPr>
        </p:nvSpPr>
        <p:spPr>
          <a:xfrm>
            <a:off x="1150938" y="692150"/>
            <a:ext cx="4556125" cy="3416300"/>
          </a:xfrm>
          <a:ln/>
        </p:spPr>
      </p:sp>
      <p:sp>
        <p:nvSpPr>
          <p:cNvPr id="4392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0BE0B-7B65-4808-8D5C-7E414C690334}" type="slidenum">
              <a:rPr lang="en-US"/>
              <a:pPr/>
              <a:t>67</a:t>
            </a:fld>
            <a:endParaRPr lang="en-US"/>
          </a:p>
        </p:txBody>
      </p:sp>
      <p:sp>
        <p:nvSpPr>
          <p:cNvPr id="320514" name="Rectangle 2"/>
          <p:cNvSpPr>
            <a:spLocks noGrp="1" noRot="1" noChangeAspect="1" noChangeArrowheads="1" noTextEdit="1"/>
          </p:cNvSpPr>
          <p:nvPr>
            <p:ph type="sldImg"/>
          </p:nvPr>
        </p:nvSpPr>
        <p:spPr>
          <a:xfrm>
            <a:off x="1150938" y="692150"/>
            <a:ext cx="4556125" cy="3416300"/>
          </a:xfrm>
          <a:ln/>
        </p:spPr>
      </p:sp>
      <p:sp>
        <p:nvSpPr>
          <p:cNvPr id="32051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BEBA7-2507-4C80-A860-D821DC262FCC}" type="slidenum">
              <a:rPr lang="en-US"/>
              <a:pPr/>
              <a:t>50</a:t>
            </a:fld>
            <a:endParaRPr lang="en-US"/>
          </a:p>
        </p:txBody>
      </p:sp>
      <p:sp>
        <p:nvSpPr>
          <p:cNvPr id="515074" name="Rectangle 2"/>
          <p:cNvSpPr>
            <a:spLocks noGrp="1" noRot="1" noChangeAspect="1" noChangeArrowheads="1" noTextEdit="1"/>
          </p:cNvSpPr>
          <p:nvPr>
            <p:ph type="sldImg"/>
          </p:nvPr>
        </p:nvSpPr>
        <p:spPr>
          <a:xfrm>
            <a:off x="1150938" y="692150"/>
            <a:ext cx="4556125" cy="3416300"/>
          </a:xfrm>
          <a:ln/>
        </p:spPr>
      </p:sp>
      <p:sp>
        <p:nvSpPr>
          <p:cNvPr id="51507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1DCD4-AFA8-4AC4-BFFB-46542C905399}" type="slidenum">
              <a:rPr lang="en-US"/>
              <a:pPr/>
              <a:t>68</a:t>
            </a:fld>
            <a:endParaRPr lang="en-US"/>
          </a:p>
        </p:txBody>
      </p:sp>
      <p:sp>
        <p:nvSpPr>
          <p:cNvPr id="490498" name="Rectangle 2"/>
          <p:cNvSpPr>
            <a:spLocks noGrp="1" noRot="1" noChangeAspect="1" noChangeArrowheads="1" noTextEdit="1"/>
          </p:cNvSpPr>
          <p:nvPr>
            <p:ph type="sldImg"/>
          </p:nvPr>
        </p:nvSpPr>
        <p:spPr>
          <a:xfrm>
            <a:off x="1150938" y="692150"/>
            <a:ext cx="4556125" cy="3416300"/>
          </a:xfrm>
          <a:ln/>
        </p:spPr>
      </p:sp>
      <p:sp>
        <p:nvSpPr>
          <p:cNvPr id="49049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E32F34-7964-4BAF-8CFA-564F1C184944}" type="slidenum">
              <a:rPr lang="en-US"/>
              <a:pPr/>
              <a:t>69</a:t>
            </a:fld>
            <a:endParaRPr lang="en-US"/>
          </a:p>
        </p:txBody>
      </p:sp>
      <p:sp>
        <p:nvSpPr>
          <p:cNvPr id="391170" name="Rectangle 2"/>
          <p:cNvSpPr>
            <a:spLocks noGrp="1" noRot="1" noChangeAspect="1" noChangeArrowheads="1" noTextEdit="1"/>
          </p:cNvSpPr>
          <p:nvPr>
            <p:ph type="sldImg"/>
          </p:nvPr>
        </p:nvSpPr>
        <p:spPr>
          <a:xfrm>
            <a:off x="1150938" y="692150"/>
            <a:ext cx="4556125" cy="3416300"/>
          </a:xfrm>
          <a:ln/>
        </p:spPr>
      </p:sp>
      <p:sp>
        <p:nvSpPr>
          <p:cNvPr id="3911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058FD-ACD8-4E3F-A0AE-78ECF5CEAF25}" type="slidenum">
              <a:rPr lang="en-US"/>
              <a:pPr/>
              <a:t>70</a:t>
            </a:fld>
            <a:endParaRPr lang="en-US"/>
          </a:p>
        </p:txBody>
      </p:sp>
      <p:sp>
        <p:nvSpPr>
          <p:cNvPr id="424962" name="Rectangle 2"/>
          <p:cNvSpPr>
            <a:spLocks noGrp="1" noRot="1" noChangeAspect="1" noChangeArrowheads="1" noTextEdit="1"/>
          </p:cNvSpPr>
          <p:nvPr>
            <p:ph type="sldImg"/>
          </p:nvPr>
        </p:nvSpPr>
        <p:spPr>
          <a:xfrm>
            <a:off x="1150938" y="692150"/>
            <a:ext cx="4556125" cy="3416300"/>
          </a:xfrm>
          <a:ln/>
        </p:spPr>
      </p:sp>
      <p:sp>
        <p:nvSpPr>
          <p:cNvPr id="4249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1B7ED-6970-42ED-AB78-0004468ABB8D}" type="slidenum">
              <a:rPr lang="en-US"/>
              <a:pPr/>
              <a:t>71</a:t>
            </a:fld>
            <a:endParaRPr lang="en-US"/>
          </a:p>
        </p:txBody>
      </p:sp>
      <p:sp>
        <p:nvSpPr>
          <p:cNvPr id="322562" name="Rectangle 2"/>
          <p:cNvSpPr>
            <a:spLocks noGrp="1" noRot="1" noChangeAspect="1" noChangeArrowheads="1" noTextEdit="1"/>
          </p:cNvSpPr>
          <p:nvPr>
            <p:ph type="sldImg"/>
          </p:nvPr>
        </p:nvSpPr>
        <p:spPr>
          <a:xfrm>
            <a:off x="1150938" y="692150"/>
            <a:ext cx="4556125" cy="3416300"/>
          </a:xfrm>
          <a:ln/>
        </p:spPr>
      </p:sp>
      <p:sp>
        <p:nvSpPr>
          <p:cNvPr id="32256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99C413-D430-4DFD-A20C-8B93B91914CC}" type="slidenum">
              <a:rPr lang="en-US"/>
              <a:pPr/>
              <a:t>72</a:t>
            </a:fld>
            <a:endParaRPr lang="en-US"/>
          </a:p>
        </p:txBody>
      </p:sp>
      <p:sp>
        <p:nvSpPr>
          <p:cNvPr id="323586" name="Rectangle 2"/>
          <p:cNvSpPr>
            <a:spLocks noGrp="1" noRot="1" noChangeAspect="1" noChangeArrowheads="1" noTextEdit="1"/>
          </p:cNvSpPr>
          <p:nvPr>
            <p:ph type="sldImg"/>
          </p:nvPr>
        </p:nvSpPr>
        <p:spPr>
          <a:xfrm>
            <a:off x="1150938" y="692150"/>
            <a:ext cx="4556125" cy="3416300"/>
          </a:xfrm>
          <a:ln/>
        </p:spPr>
      </p:sp>
      <p:sp>
        <p:nvSpPr>
          <p:cNvPr id="3235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A7B06-F135-49EF-B44D-35FB2BAA723C}" type="slidenum">
              <a:rPr lang="en-US"/>
              <a:pPr/>
              <a:t>73</a:t>
            </a:fld>
            <a:endParaRPr lang="en-US"/>
          </a:p>
        </p:txBody>
      </p:sp>
      <p:sp>
        <p:nvSpPr>
          <p:cNvPr id="393218" name="Rectangle 2"/>
          <p:cNvSpPr>
            <a:spLocks noGrp="1" noRot="1" noChangeAspect="1" noChangeArrowheads="1" noTextEdit="1"/>
          </p:cNvSpPr>
          <p:nvPr>
            <p:ph type="sldImg"/>
          </p:nvPr>
        </p:nvSpPr>
        <p:spPr>
          <a:xfrm>
            <a:off x="1150938" y="692150"/>
            <a:ext cx="4556125" cy="3416300"/>
          </a:xfrm>
          <a:ln/>
        </p:spPr>
      </p:sp>
      <p:sp>
        <p:nvSpPr>
          <p:cNvPr id="3932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41242-76B5-4DE6-98BD-18DFC091E750}" type="slidenum">
              <a:rPr lang="en-US"/>
              <a:pPr/>
              <a:t>74</a:t>
            </a:fld>
            <a:endParaRPr lang="en-US"/>
          </a:p>
        </p:txBody>
      </p:sp>
      <p:sp>
        <p:nvSpPr>
          <p:cNvPr id="324610" name="Rectangle 2"/>
          <p:cNvSpPr>
            <a:spLocks noGrp="1" noRot="1" noChangeAspect="1" noChangeArrowheads="1" noTextEdit="1"/>
          </p:cNvSpPr>
          <p:nvPr>
            <p:ph type="sldImg"/>
          </p:nvPr>
        </p:nvSpPr>
        <p:spPr>
          <a:xfrm>
            <a:off x="1150938" y="692150"/>
            <a:ext cx="4556125" cy="3416300"/>
          </a:xfrm>
          <a:ln/>
        </p:spPr>
      </p:sp>
      <p:sp>
        <p:nvSpPr>
          <p:cNvPr id="3246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99C91-D91D-4E39-B304-DC1054888F62}" type="slidenum">
              <a:rPr lang="en-US"/>
              <a:pPr/>
              <a:t>75</a:t>
            </a:fld>
            <a:endParaRPr lang="en-US"/>
          </a:p>
        </p:txBody>
      </p:sp>
      <p:sp>
        <p:nvSpPr>
          <p:cNvPr id="427010" name="Rectangle 2"/>
          <p:cNvSpPr>
            <a:spLocks noGrp="1" noRot="1" noChangeAspect="1" noChangeArrowheads="1" noTextEdit="1"/>
          </p:cNvSpPr>
          <p:nvPr>
            <p:ph type="sldImg"/>
          </p:nvPr>
        </p:nvSpPr>
        <p:spPr>
          <a:xfrm>
            <a:off x="1150938" y="692150"/>
            <a:ext cx="4556125" cy="3416300"/>
          </a:xfrm>
          <a:ln/>
        </p:spPr>
      </p:sp>
      <p:sp>
        <p:nvSpPr>
          <p:cNvPr id="42701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37425-20D3-47AC-84C9-2744CDF8B9F8}" type="slidenum">
              <a:rPr lang="en-US"/>
              <a:pPr/>
              <a:t>76</a:t>
            </a:fld>
            <a:endParaRPr lang="en-US"/>
          </a:p>
        </p:txBody>
      </p:sp>
      <p:sp>
        <p:nvSpPr>
          <p:cNvPr id="325634" name="Rectangle 2"/>
          <p:cNvSpPr>
            <a:spLocks noGrp="1" noRot="1" noChangeAspect="1" noChangeArrowheads="1" noTextEdit="1"/>
          </p:cNvSpPr>
          <p:nvPr>
            <p:ph type="sldImg"/>
          </p:nvPr>
        </p:nvSpPr>
        <p:spPr>
          <a:xfrm>
            <a:off x="1150938" y="692150"/>
            <a:ext cx="4556125" cy="3416300"/>
          </a:xfrm>
          <a:ln/>
        </p:spPr>
      </p:sp>
      <p:sp>
        <p:nvSpPr>
          <p:cNvPr id="32563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EA3D4-D63D-4FD7-B453-37EACE479FBC}" type="slidenum">
              <a:rPr lang="en-US"/>
              <a:pPr/>
              <a:t>77</a:t>
            </a:fld>
            <a:endParaRPr lang="en-US"/>
          </a:p>
        </p:txBody>
      </p:sp>
      <p:sp>
        <p:nvSpPr>
          <p:cNvPr id="326658" name="Rectangle 2"/>
          <p:cNvSpPr>
            <a:spLocks noGrp="1" noRot="1" noChangeAspect="1" noChangeArrowheads="1" noTextEdit="1"/>
          </p:cNvSpPr>
          <p:nvPr>
            <p:ph type="sldImg"/>
          </p:nvPr>
        </p:nvSpPr>
        <p:spPr>
          <a:xfrm>
            <a:off x="1150938" y="692150"/>
            <a:ext cx="4556125" cy="3416300"/>
          </a:xfrm>
          <a:ln/>
        </p:spPr>
      </p:sp>
      <p:sp>
        <p:nvSpPr>
          <p:cNvPr id="3266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163AA3-7EB7-463A-BE9C-9C4060110A42}" type="slidenum">
              <a:rPr lang="en-US"/>
              <a:pPr/>
              <a:t>51</a:t>
            </a:fld>
            <a:endParaRPr lang="en-US"/>
          </a:p>
        </p:txBody>
      </p:sp>
      <p:sp>
        <p:nvSpPr>
          <p:cNvPr id="381954" name="Rectangle 2"/>
          <p:cNvSpPr>
            <a:spLocks noGrp="1" noRot="1" noChangeAspect="1" noChangeArrowheads="1" noTextEdit="1"/>
          </p:cNvSpPr>
          <p:nvPr>
            <p:ph type="sldImg"/>
          </p:nvPr>
        </p:nvSpPr>
        <p:spPr>
          <a:xfrm>
            <a:off x="1150938" y="692150"/>
            <a:ext cx="4556125" cy="3416300"/>
          </a:xfrm>
          <a:ln/>
        </p:spPr>
      </p:sp>
      <p:sp>
        <p:nvSpPr>
          <p:cNvPr id="3819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E03F67-9A39-4652-A3BC-90BCA8CA4AD5}" type="slidenum">
              <a:rPr lang="en-US"/>
              <a:pPr/>
              <a:t>78</a:t>
            </a:fld>
            <a:endParaRPr lang="en-US"/>
          </a:p>
        </p:txBody>
      </p:sp>
      <p:sp>
        <p:nvSpPr>
          <p:cNvPr id="395266" name="Rectangle 1026"/>
          <p:cNvSpPr>
            <a:spLocks noGrp="1" noRot="1" noChangeAspect="1" noChangeArrowheads="1" noTextEdit="1"/>
          </p:cNvSpPr>
          <p:nvPr>
            <p:ph type="sldImg"/>
          </p:nvPr>
        </p:nvSpPr>
        <p:spPr>
          <a:xfrm>
            <a:off x="1150938" y="692150"/>
            <a:ext cx="4556125" cy="3416300"/>
          </a:xfrm>
          <a:ln/>
        </p:spPr>
      </p:sp>
      <p:sp>
        <p:nvSpPr>
          <p:cNvPr id="395267" name="Rectangle 1027"/>
          <p:cNvSpPr>
            <a:spLocks noGrp="1" noChangeArrowheads="1"/>
          </p:cNvSpPr>
          <p:nvPr>
            <p:ph type="body" idx="1"/>
          </p:nvPr>
        </p:nvSpPr>
        <p:spPr/>
        <p:txBody>
          <a:bodyPr/>
          <a:lstStyle/>
          <a:p>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62EC9-B23D-4C07-BF40-E3C2BD017261}" type="slidenum">
              <a:rPr lang="en-US"/>
              <a:pPr/>
              <a:t>79</a:t>
            </a:fld>
            <a:endParaRPr lang="en-US"/>
          </a:p>
        </p:txBody>
      </p:sp>
      <p:sp>
        <p:nvSpPr>
          <p:cNvPr id="406530" name="Rectangle 2"/>
          <p:cNvSpPr>
            <a:spLocks noGrp="1" noRot="1" noChangeAspect="1" noChangeArrowheads="1" noTextEdit="1"/>
          </p:cNvSpPr>
          <p:nvPr>
            <p:ph type="sldImg"/>
          </p:nvPr>
        </p:nvSpPr>
        <p:spPr>
          <a:xfrm>
            <a:off x="1150938" y="692150"/>
            <a:ext cx="4556125" cy="3416300"/>
          </a:xfrm>
          <a:ln/>
        </p:spPr>
      </p:sp>
      <p:sp>
        <p:nvSpPr>
          <p:cNvPr id="4065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37FD2-C02D-4469-9A2F-803E43AAA46D}" type="slidenum">
              <a:rPr lang="en-US"/>
              <a:pPr/>
              <a:t>80</a:t>
            </a:fld>
            <a:endParaRPr lang="en-US"/>
          </a:p>
        </p:txBody>
      </p:sp>
      <p:sp>
        <p:nvSpPr>
          <p:cNvPr id="429058" name="Rectangle 2"/>
          <p:cNvSpPr>
            <a:spLocks noGrp="1" noRot="1" noChangeAspect="1" noChangeArrowheads="1" noTextEdit="1"/>
          </p:cNvSpPr>
          <p:nvPr>
            <p:ph type="sldImg"/>
          </p:nvPr>
        </p:nvSpPr>
        <p:spPr>
          <a:xfrm>
            <a:off x="1150938" y="692150"/>
            <a:ext cx="4556125" cy="3416300"/>
          </a:xfrm>
          <a:ln/>
        </p:spPr>
      </p:sp>
      <p:sp>
        <p:nvSpPr>
          <p:cNvPr id="42905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64FC7-8C70-4CFD-BC77-884CE33C2D66}" type="slidenum">
              <a:rPr lang="en-US"/>
              <a:pPr/>
              <a:t>81</a:t>
            </a:fld>
            <a:endParaRPr lang="en-US"/>
          </a:p>
        </p:txBody>
      </p:sp>
      <p:sp>
        <p:nvSpPr>
          <p:cNvPr id="327682" name="Rectangle 2"/>
          <p:cNvSpPr>
            <a:spLocks noGrp="1" noRot="1" noChangeAspect="1" noChangeArrowheads="1" noTextEdit="1"/>
          </p:cNvSpPr>
          <p:nvPr>
            <p:ph type="sldImg"/>
          </p:nvPr>
        </p:nvSpPr>
        <p:spPr>
          <a:xfrm>
            <a:off x="1150938" y="692150"/>
            <a:ext cx="4556125" cy="3416300"/>
          </a:xfrm>
          <a:ln/>
        </p:spPr>
      </p:sp>
      <p:sp>
        <p:nvSpPr>
          <p:cNvPr id="32768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775DA-8293-40A9-BB55-071F30D363A4}" type="slidenum">
              <a:rPr lang="en-US"/>
              <a:pPr/>
              <a:t>82</a:t>
            </a:fld>
            <a:endParaRPr lang="en-US"/>
          </a:p>
        </p:txBody>
      </p:sp>
      <p:sp>
        <p:nvSpPr>
          <p:cNvPr id="329730" name="Rectangle 2"/>
          <p:cNvSpPr>
            <a:spLocks noGrp="1" noRot="1" noChangeAspect="1" noChangeArrowheads="1" noTextEdit="1"/>
          </p:cNvSpPr>
          <p:nvPr>
            <p:ph type="sldImg"/>
          </p:nvPr>
        </p:nvSpPr>
        <p:spPr>
          <a:xfrm>
            <a:off x="1150938" y="692150"/>
            <a:ext cx="4556125" cy="3416300"/>
          </a:xfrm>
          <a:ln/>
        </p:spPr>
      </p:sp>
      <p:sp>
        <p:nvSpPr>
          <p:cNvPr id="32973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C6638-D785-488E-A32B-BBD6DBD80CA4}" type="slidenum">
              <a:rPr lang="en-US"/>
              <a:pPr/>
              <a:t>83</a:t>
            </a:fld>
            <a:endParaRPr lang="en-US"/>
          </a:p>
        </p:txBody>
      </p:sp>
      <p:sp>
        <p:nvSpPr>
          <p:cNvPr id="330754" name="Rectangle 2"/>
          <p:cNvSpPr>
            <a:spLocks noGrp="1" noRot="1" noChangeAspect="1" noChangeArrowheads="1" noTextEdit="1"/>
          </p:cNvSpPr>
          <p:nvPr>
            <p:ph type="sldImg"/>
          </p:nvPr>
        </p:nvSpPr>
        <p:spPr>
          <a:xfrm>
            <a:off x="1150938" y="692150"/>
            <a:ext cx="4556125" cy="3416300"/>
          </a:xfrm>
          <a:ln/>
        </p:spPr>
      </p:sp>
      <p:sp>
        <p:nvSpPr>
          <p:cNvPr id="3307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6B8BD-790F-4453-9239-B93C77CED27C}" type="slidenum">
              <a:rPr lang="en-US"/>
              <a:pPr/>
              <a:t>84</a:t>
            </a:fld>
            <a:endParaRPr lang="en-US"/>
          </a:p>
        </p:txBody>
      </p:sp>
      <p:sp>
        <p:nvSpPr>
          <p:cNvPr id="431106" name="Rectangle 2"/>
          <p:cNvSpPr>
            <a:spLocks noGrp="1" noRot="1" noChangeAspect="1" noChangeArrowheads="1" noTextEdit="1"/>
          </p:cNvSpPr>
          <p:nvPr>
            <p:ph type="sldImg"/>
          </p:nvPr>
        </p:nvSpPr>
        <p:spPr>
          <a:xfrm>
            <a:off x="1150938" y="692150"/>
            <a:ext cx="4556125" cy="3416300"/>
          </a:xfrm>
          <a:ln/>
        </p:spPr>
      </p:sp>
      <p:sp>
        <p:nvSpPr>
          <p:cNvPr id="43110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CB6FE-F87A-495B-946E-3812A77D593E}" type="slidenum">
              <a:rPr lang="en-US"/>
              <a:pPr/>
              <a:t>85</a:t>
            </a:fld>
            <a:endParaRPr lang="en-US"/>
          </a:p>
        </p:txBody>
      </p:sp>
      <p:sp>
        <p:nvSpPr>
          <p:cNvPr id="331778" name="Rectangle 1026"/>
          <p:cNvSpPr>
            <a:spLocks noGrp="1" noRot="1" noChangeAspect="1" noChangeArrowheads="1" noTextEdit="1"/>
          </p:cNvSpPr>
          <p:nvPr>
            <p:ph type="sldImg"/>
          </p:nvPr>
        </p:nvSpPr>
        <p:spPr>
          <a:xfrm>
            <a:off x="1150938" y="692150"/>
            <a:ext cx="4556125" cy="3416300"/>
          </a:xfrm>
          <a:ln/>
        </p:spPr>
      </p:sp>
      <p:sp>
        <p:nvSpPr>
          <p:cNvPr id="331779" name="Rectangle 1027"/>
          <p:cNvSpPr>
            <a:spLocks noGrp="1" noChangeArrowheads="1"/>
          </p:cNvSpPr>
          <p:nvPr>
            <p:ph type="body" idx="1"/>
          </p:nvPr>
        </p:nvSpPr>
        <p:spPr/>
        <p:txBody>
          <a:bodyPr/>
          <a:lstStyle/>
          <a:p>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0FA94-C2DF-46DA-9FEB-B05D6FEC6751}" type="slidenum">
              <a:rPr lang="en-US"/>
              <a:pPr/>
              <a:t>86</a:t>
            </a:fld>
            <a:endParaRPr lang="en-US"/>
          </a:p>
        </p:txBody>
      </p:sp>
      <p:sp>
        <p:nvSpPr>
          <p:cNvPr id="332802" name="Rectangle 2"/>
          <p:cNvSpPr>
            <a:spLocks noGrp="1" noRot="1" noChangeAspect="1" noChangeArrowheads="1" noTextEdit="1"/>
          </p:cNvSpPr>
          <p:nvPr>
            <p:ph type="sldImg"/>
          </p:nvPr>
        </p:nvSpPr>
        <p:spPr>
          <a:xfrm>
            <a:off x="1150938" y="692150"/>
            <a:ext cx="4556125" cy="3416300"/>
          </a:xfrm>
          <a:ln/>
        </p:spPr>
      </p:sp>
      <p:sp>
        <p:nvSpPr>
          <p:cNvPr id="3328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70F96-9998-4CC3-A366-3F5255824472}" type="slidenum">
              <a:rPr lang="en-US"/>
              <a:pPr/>
              <a:t>87</a:t>
            </a:fld>
            <a:endParaRPr lang="en-US"/>
          </a:p>
        </p:txBody>
      </p:sp>
      <p:sp>
        <p:nvSpPr>
          <p:cNvPr id="333826" name="Rectangle 2"/>
          <p:cNvSpPr>
            <a:spLocks noGrp="1" noRot="1" noChangeAspect="1" noChangeArrowheads="1" noTextEdit="1"/>
          </p:cNvSpPr>
          <p:nvPr>
            <p:ph type="sldImg"/>
          </p:nvPr>
        </p:nvSpPr>
        <p:spPr>
          <a:xfrm>
            <a:off x="1150938" y="692150"/>
            <a:ext cx="4556125" cy="3416300"/>
          </a:xfrm>
          <a:ln/>
        </p:spPr>
      </p:sp>
      <p:sp>
        <p:nvSpPr>
          <p:cNvPr id="33382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03B0B9-CB4D-4E3E-B64F-91DA6A37B80A}" type="slidenum">
              <a:rPr lang="en-US"/>
              <a:pPr/>
              <a:t>52</a:t>
            </a:fld>
            <a:endParaRPr lang="en-US"/>
          </a:p>
        </p:txBody>
      </p:sp>
      <p:sp>
        <p:nvSpPr>
          <p:cNvPr id="470018" name="Rectangle 2"/>
          <p:cNvSpPr>
            <a:spLocks noGrp="1" noRot="1" noChangeAspect="1" noChangeArrowheads="1" noTextEdit="1"/>
          </p:cNvSpPr>
          <p:nvPr>
            <p:ph type="sldImg"/>
          </p:nvPr>
        </p:nvSpPr>
        <p:spPr>
          <a:xfrm>
            <a:off x="1150938" y="692150"/>
            <a:ext cx="4556125" cy="3416300"/>
          </a:xfrm>
          <a:ln/>
        </p:spPr>
      </p:sp>
      <p:sp>
        <p:nvSpPr>
          <p:cNvPr id="47001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15EBEC-83E3-432D-B817-E4C3F58F392D}" type="slidenum">
              <a:rPr lang="en-US"/>
              <a:pPr/>
              <a:t>88</a:t>
            </a:fld>
            <a:endParaRPr lang="en-US"/>
          </a:p>
        </p:txBody>
      </p:sp>
      <p:sp>
        <p:nvSpPr>
          <p:cNvPr id="433154" name="Rectangle 2"/>
          <p:cNvSpPr>
            <a:spLocks noGrp="1" noRot="1" noChangeAspect="1" noChangeArrowheads="1" noTextEdit="1"/>
          </p:cNvSpPr>
          <p:nvPr>
            <p:ph type="sldImg"/>
          </p:nvPr>
        </p:nvSpPr>
        <p:spPr>
          <a:xfrm>
            <a:off x="1150938" y="692150"/>
            <a:ext cx="4556125" cy="3416300"/>
          </a:xfrm>
          <a:ln/>
        </p:spPr>
      </p:sp>
      <p:sp>
        <p:nvSpPr>
          <p:cNvPr id="433155"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63151-93BB-493A-8F5F-D37AF9F0D0D5}" type="slidenum">
              <a:rPr lang="en-US"/>
              <a:pPr/>
              <a:t>89</a:t>
            </a:fld>
            <a:endParaRPr lang="en-US"/>
          </a:p>
        </p:txBody>
      </p:sp>
      <p:sp>
        <p:nvSpPr>
          <p:cNvPr id="408578" name="Rectangle 2"/>
          <p:cNvSpPr>
            <a:spLocks noGrp="1" noRot="1" noChangeAspect="1" noChangeArrowheads="1" noTextEdit="1"/>
          </p:cNvSpPr>
          <p:nvPr>
            <p:ph type="sldImg"/>
          </p:nvPr>
        </p:nvSpPr>
        <p:spPr>
          <a:xfrm>
            <a:off x="1150938" y="692150"/>
            <a:ext cx="4556125" cy="3416300"/>
          </a:xfrm>
          <a:ln/>
        </p:spPr>
      </p:sp>
      <p:sp>
        <p:nvSpPr>
          <p:cNvPr id="408579"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D57A5D-7951-4287-822B-6ABB72BCC3FD}" type="slidenum">
              <a:rPr lang="en-US"/>
              <a:pPr/>
              <a:t>90</a:t>
            </a:fld>
            <a:endParaRPr lang="en-US"/>
          </a:p>
        </p:txBody>
      </p:sp>
      <p:sp>
        <p:nvSpPr>
          <p:cNvPr id="363522" name="Rectangle 2"/>
          <p:cNvSpPr>
            <a:spLocks noGrp="1" noRot="1" noChangeAspect="1" noChangeArrowheads="1" noTextEdit="1"/>
          </p:cNvSpPr>
          <p:nvPr>
            <p:ph type="sldImg"/>
          </p:nvPr>
        </p:nvSpPr>
        <p:spPr>
          <a:xfrm>
            <a:off x="1150938" y="692150"/>
            <a:ext cx="4556125" cy="3416300"/>
          </a:xfrm>
          <a:ln/>
        </p:spPr>
      </p:sp>
      <p:sp>
        <p:nvSpPr>
          <p:cNvPr id="36352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EA711-8516-4C9B-A74C-3EAA6D7348A2}" type="slidenum">
              <a:rPr lang="en-US"/>
              <a:pPr/>
              <a:t>91</a:t>
            </a:fld>
            <a:endParaRPr lang="en-US"/>
          </a:p>
        </p:txBody>
      </p:sp>
      <p:sp>
        <p:nvSpPr>
          <p:cNvPr id="451586" name="Rectangle 2"/>
          <p:cNvSpPr>
            <a:spLocks noGrp="1" noRot="1" noChangeAspect="1" noChangeArrowheads="1" noTextEdit="1"/>
          </p:cNvSpPr>
          <p:nvPr>
            <p:ph type="sldImg"/>
          </p:nvPr>
        </p:nvSpPr>
        <p:spPr>
          <a:xfrm>
            <a:off x="1150938" y="692150"/>
            <a:ext cx="4556125" cy="3416300"/>
          </a:xfrm>
          <a:ln/>
        </p:spPr>
      </p:sp>
      <p:sp>
        <p:nvSpPr>
          <p:cNvPr id="45158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E3061F-B409-4944-8545-A2D198DF67AB}" type="slidenum">
              <a:rPr lang="en-US"/>
              <a:pPr/>
              <a:t>92</a:t>
            </a:fld>
            <a:endParaRPr lang="en-US"/>
          </a:p>
        </p:txBody>
      </p:sp>
      <p:sp>
        <p:nvSpPr>
          <p:cNvPr id="498690" name="Rectangle 2"/>
          <p:cNvSpPr>
            <a:spLocks noGrp="1" noRot="1" noChangeAspect="1" noChangeArrowheads="1" noTextEdit="1"/>
          </p:cNvSpPr>
          <p:nvPr>
            <p:ph type="sldImg"/>
          </p:nvPr>
        </p:nvSpPr>
        <p:spPr>
          <a:xfrm>
            <a:off x="1150938" y="692150"/>
            <a:ext cx="4556125" cy="3416300"/>
          </a:xfrm>
          <a:ln/>
        </p:spPr>
      </p:sp>
      <p:sp>
        <p:nvSpPr>
          <p:cNvPr id="49869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D52C0-5376-465A-A6F7-CE1CF9E19189}" type="slidenum">
              <a:rPr lang="en-US"/>
              <a:pPr/>
              <a:t>94</a:t>
            </a:fld>
            <a:endParaRPr lang="en-US"/>
          </a:p>
        </p:txBody>
      </p:sp>
      <p:sp>
        <p:nvSpPr>
          <p:cNvPr id="307202" name="Rectangle 2"/>
          <p:cNvSpPr>
            <a:spLocks noGrp="1" noRot="1" noChangeAspect="1" noChangeArrowheads="1" noTextEdit="1"/>
          </p:cNvSpPr>
          <p:nvPr>
            <p:ph type="sldImg"/>
          </p:nvPr>
        </p:nvSpPr>
        <p:spPr>
          <a:xfrm>
            <a:off x="1150938" y="692150"/>
            <a:ext cx="4556125" cy="3416300"/>
          </a:xfrm>
          <a:ln/>
        </p:spPr>
      </p:sp>
      <p:sp>
        <p:nvSpPr>
          <p:cNvPr id="3072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B6553-1AB4-489A-B022-7F4669DBF74B}" type="slidenum">
              <a:rPr lang="en-US"/>
              <a:pPr/>
              <a:t>53</a:t>
            </a:fld>
            <a:endParaRPr lang="en-US"/>
          </a:p>
        </p:txBody>
      </p:sp>
      <p:sp>
        <p:nvSpPr>
          <p:cNvPr id="467970" name="Rectangle 2"/>
          <p:cNvSpPr>
            <a:spLocks noGrp="1" noRot="1" noChangeAspect="1" noChangeArrowheads="1" noTextEdit="1"/>
          </p:cNvSpPr>
          <p:nvPr>
            <p:ph type="sldImg"/>
          </p:nvPr>
        </p:nvSpPr>
        <p:spPr>
          <a:xfrm>
            <a:off x="1150938" y="692150"/>
            <a:ext cx="4556125" cy="3416300"/>
          </a:xfrm>
          <a:ln/>
        </p:spPr>
      </p:sp>
      <p:sp>
        <p:nvSpPr>
          <p:cNvPr id="46797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A1868-44C0-4AE2-A9EA-A73BF6A2080C}" type="slidenum">
              <a:rPr lang="en-US"/>
              <a:pPr/>
              <a:t>54</a:t>
            </a:fld>
            <a:endParaRPr lang="en-US"/>
          </a:p>
        </p:txBody>
      </p:sp>
      <p:sp>
        <p:nvSpPr>
          <p:cNvPr id="486402" name="Rectangle 2"/>
          <p:cNvSpPr>
            <a:spLocks noGrp="1" noRot="1" noChangeAspect="1" noChangeArrowheads="1" noTextEdit="1"/>
          </p:cNvSpPr>
          <p:nvPr>
            <p:ph type="sldImg"/>
          </p:nvPr>
        </p:nvSpPr>
        <p:spPr>
          <a:xfrm>
            <a:off x="1150938" y="692150"/>
            <a:ext cx="4556125" cy="3416300"/>
          </a:xfrm>
          <a:ln/>
        </p:spPr>
      </p:sp>
      <p:sp>
        <p:nvSpPr>
          <p:cNvPr id="486403" name="Rectangle 3"/>
          <p:cNvSpPr>
            <a:spLocks noGrp="1" noChangeArrowheads="1"/>
          </p:cNvSpPr>
          <p:nvPr>
            <p:ph type="body" idx="1"/>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E5C20-C3BB-4E90-B900-69CC012DDE08}" type="slidenum">
              <a:rPr lang="en-US"/>
              <a:pPr/>
              <a:t>55</a:t>
            </a:fld>
            <a:endParaRPr lang="en-US"/>
          </a:p>
        </p:txBody>
      </p:sp>
      <p:sp>
        <p:nvSpPr>
          <p:cNvPr id="488450" name="Rectangle 2"/>
          <p:cNvSpPr>
            <a:spLocks noGrp="1" noRot="1" noChangeAspect="1" noChangeArrowheads="1" noTextEdit="1"/>
          </p:cNvSpPr>
          <p:nvPr>
            <p:ph type="sldImg"/>
          </p:nvPr>
        </p:nvSpPr>
        <p:spPr>
          <a:xfrm>
            <a:off x="1150938" y="692150"/>
            <a:ext cx="4556125" cy="3416300"/>
          </a:xfrm>
          <a:ln/>
        </p:spPr>
      </p:sp>
      <p:sp>
        <p:nvSpPr>
          <p:cNvPr id="488451" name="Rectangle 3"/>
          <p:cNvSpPr>
            <a:spLocks noGrp="1" noChangeArrowheads="1"/>
          </p:cNvSpPr>
          <p:nvPr>
            <p:ph type="body" idx="1"/>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4056B3-1E6F-4A9F-802C-10D8312B491B}" type="slidenum">
              <a:rPr lang="en-US"/>
              <a:pPr/>
              <a:t>56</a:t>
            </a:fld>
            <a:endParaRPr lang="en-US"/>
          </a:p>
        </p:txBody>
      </p:sp>
      <p:sp>
        <p:nvSpPr>
          <p:cNvPr id="472066" name="Rectangle 2"/>
          <p:cNvSpPr>
            <a:spLocks noGrp="1" noRot="1" noChangeAspect="1" noChangeArrowheads="1" noTextEdit="1"/>
          </p:cNvSpPr>
          <p:nvPr>
            <p:ph type="sldImg"/>
          </p:nvPr>
        </p:nvSpPr>
        <p:spPr>
          <a:xfrm>
            <a:off x="1150938" y="692150"/>
            <a:ext cx="4556125" cy="3416300"/>
          </a:xfrm>
          <a:ln/>
        </p:spPr>
      </p:sp>
      <p:sp>
        <p:nvSpPr>
          <p:cNvPr id="472067" name="Rectangle 3"/>
          <p:cNvSpPr>
            <a:spLocks noGrp="1" noChangeArrowheads="1"/>
          </p:cNvSpPr>
          <p:nvPr>
            <p:ph type="body" idx="1"/>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1D327F-9C63-4676-B725-5081CD01CA04}" type="slidenum">
              <a:rPr lang="en-US"/>
              <a:pPr/>
              <a:t>57</a:t>
            </a:fld>
            <a:endParaRPr lang="en-US"/>
          </a:p>
        </p:txBody>
      </p:sp>
      <p:sp>
        <p:nvSpPr>
          <p:cNvPr id="474114" name="Rectangle 2"/>
          <p:cNvSpPr>
            <a:spLocks noGrp="1" noRot="1" noChangeAspect="1" noChangeArrowheads="1" noTextEdit="1"/>
          </p:cNvSpPr>
          <p:nvPr>
            <p:ph type="sldImg"/>
          </p:nvPr>
        </p:nvSpPr>
        <p:spPr>
          <a:xfrm>
            <a:off x="1150938" y="692150"/>
            <a:ext cx="4556125" cy="3416300"/>
          </a:xfrm>
          <a:ln/>
        </p:spPr>
      </p:sp>
      <p:sp>
        <p:nvSpPr>
          <p:cNvPr id="474115"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753793AD-1505-4FB8-9B47-671F6AFCDA86}" type="datetime1">
              <a:rPr lang="en-US" smtClean="0"/>
              <a:t>10/18/2017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smtClean="0">
                <a:solidFill>
                  <a:schemeClr val="tx2"/>
                </a:solidFill>
              </a:rPr>
              <a:t>BIT 2203</a:t>
            </a:r>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D25B8D6-A2B5-418D-AF59-094579334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EEF443-F4FE-4192-B9C2-98E9C2B8DBCE}" type="datetime1">
              <a:rPr lang="en-US" smtClean="0"/>
              <a:t>10/18/2017</a:t>
            </a:fld>
            <a:endParaRPr lang="en-US"/>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
        <p:nvSpPr>
          <p:cNvPr id="6" name="Slide Number Placeholder 5"/>
          <p:cNvSpPr>
            <a:spLocks noGrp="1"/>
          </p:cNvSpPr>
          <p:nvPr>
            <p:ph type="sldNum" sz="quarter" idx="12"/>
          </p:nvPr>
        </p:nvSpPr>
        <p:spPr/>
        <p:txBody>
          <a:bodyPr/>
          <a:lstStyle/>
          <a:p>
            <a:fld id="{CDFA11FE-B384-4321-84AF-67189FFA8B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B9EAD13-F775-4019-8946-5FDF7FE2776D}" type="datetime1">
              <a:rPr lang="en-US" smtClean="0"/>
              <a:t>10/18/2017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smtClean="0"/>
              <a:t>BIT 2203</a:t>
            </a:r>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C892D89-EA74-4712-8AC7-F6A2E27778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7A060E3-3869-41A8-8DF1-2300F4853549}" type="datetime1">
              <a:rPr lang="en-US" smtClean="0"/>
              <a:t>10/18/2017</a:t>
            </a:fld>
            <a:endParaRPr lang="en-US" dirty="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7AE1A1-918E-4FB6-BA7A-6486BEBEA0D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62CA219-4FF7-49D0-8923-66FD594545BB}" type="datetime1">
              <a:rPr lang="en-US" smtClean="0"/>
              <a:t>10/18/2017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B034232-CBD9-48B3-B6B6-B4E7CCB19802}" type="slidenum">
              <a:rPr lang="en-US" smtClean="0"/>
              <a:pPr/>
              <a:t>‹#›</a:t>
            </a:fld>
            <a:endParaRPr lang="en-US"/>
          </a:p>
        </p:txBody>
      </p:sp>
      <p:sp>
        <p:nvSpPr>
          <p:cNvPr id="14" name="Footer Placeholder 13"/>
          <p:cNvSpPr>
            <a:spLocks noGrp="1"/>
          </p:cNvSpPr>
          <p:nvPr>
            <p:ph type="ftr" sz="quarter" idx="12"/>
          </p:nvPr>
        </p:nvSpPr>
        <p:spPr/>
        <p:txBody>
          <a:bodyPr/>
          <a:lstStyle/>
          <a:p>
            <a:r>
              <a:rPr kumimoji="0" lang="en-US" smtClean="0"/>
              <a:t>BIT 2203</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7EB7536-5105-4A54-9CE8-BC3F827885DB}" type="datetime1">
              <a:rPr lang="en-US" smtClean="0"/>
              <a:t>10/18/2017</a:t>
            </a:fld>
            <a:endParaRPr lang="en-US"/>
          </a:p>
        </p:txBody>
      </p:sp>
      <p:sp>
        <p:nvSpPr>
          <p:cNvPr id="10" name="Slide Number Placeholder 9"/>
          <p:cNvSpPr>
            <a:spLocks noGrp="1"/>
          </p:cNvSpPr>
          <p:nvPr>
            <p:ph type="sldNum" sz="quarter" idx="16"/>
          </p:nvPr>
        </p:nvSpPr>
        <p:spPr/>
        <p:txBody>
          <a:bodyPr rtlCol="0"/>
          <a:lstStyle/>
          <a:p>
            <a:fld id="{7F67C4D2-8A5A-415C-8E3D-9BE93396492B}" type="slidenum">
              <a:rPr lang="en-US" smtClean="0"/>
              <a:pPr/>
              <a:t>‹#›</a:t>
            </a:fld>
            <a:endParaRPr lang="en-US"/>
          </a:p>
        </p:txBody>
      </p:sp>
      <p:sp>
        <p:nvSpPr>
          <p:cNvPr id="12" name="Footer Placeholder 11"/>
          <p:cNvSpPr>
            <a:spLocks noGrp="1"/>
          </p:cNvSpPr>
          <p:nvPr>
            <p:ph type="ftr" sz="quarter" idx="17"/>
          </p:nvPr>
        </p:nvSpPr>
        <p:spPr/>
        <p:txBody>
          <a:bodyPr rtlCol="0"/>
          <a:lstStyle/>
          <a:p>
            <a:r>
              <a:rPr kumimoji="0" lang="en-US" smtClean="0"/>
              <a:t>BIT 2203</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B8063F94-E3D7-4122-9603-CBA9307F82D2}" type="datetime1">
              <a:rPr lang="en-US" smtClean="0"/>
              <a:t>10/18/2017</a:t>
            </a:fld>
            <a:endParaRPr lang="en-US"/>
          </a:p>
        </p:txBody>
      </p:sp>
      <p:sp>
        <p:nvSpPr>
          <p:cNvPr id="12" name="Slide Number Placeholder 11"/>
          <p:cNvSpPr>
            <a:spLocks noGrp="1"/>
          </p:cNvSpPr>
          <p:nvPr>
            <p:ph type="sldNum" sz="quarter" idx="16"/>
          </p:nvPr>
        </p:nvSpPr>
        <p:spPr/>
        <p:txBody>
          <a:bodyPr rtlCol="0"/>
          <a:lstStyle/>
          <a:p>
            <a:fld id="{62DA188C-190E-4C01-ADE6-A8BA34325385}" type="slidenum">
              <a:rPr lang="en-US" smtClean="0"/>
              <a:pPr/>
              <a:t>‹#›</a:t>
            </a:fld>
            <a:endParaRPr lang="en-US"/>
          </a:p>
        </p:txBody>
      </p:sp>
      <p:sp>
        <p:nvSpPr>
          <p:cNvPr id="14" name="Footer Placeholder 13"/>
          <p:cNvSpPr>
            <a:spLocks noGrp="1"/>
          </p:cNvSpPr>
          <p:nvPr>
            <p:ph type="ftr" sz="quarter" idx="17"/>
          </p:nvPr>
        </p:nvSpPr>
        <p:spPr/>
        <p:txBody>
          <a:bodyPr rtlCol="0"/>
          <a:lstStyle/>
          <a:p>
            <a:r>
              <a:rPr kumimoji="0" lang="en-US" smtClean="0"/>
              <a:t>BIT 2203</a:t>
            </a:r>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859ED4-986E-47A3-903D-B9030A55A46F}" type="datetime1">
              <a:rPr lang="en-US" smtClean="0"/>
              <a:t>10/18/2017</a:t>
            </a:fld>
            <a:endParaRPr lang="en-US"/>
          </a:p>
        </p:txBody>
      </p:sp>
      <p:sp>
        <p:nvSpPr>
          <p:cNvPr id="4" name="Footer Placeholder 3"/>
          <p:cNvSpPr>
            <a:spLocks noGrp="1"/>
          </p:cNvSpPr>
          <p:nvPr>
            <p:ph type="ftr" sz="quarter" idx="11"/>
          </p:nvPr>
        </p:nvSpPr>
        <p:spPr/>
        <p:txBody>
          <a:bodyPr/>
          <a:lstStyle/>
          <a:p>
            <a:r>
              <a:rPr kumimoji="0" lang="en-US" smtClean="0"/>
              <a:t>BIT 2203</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088B8AE-CA8F-4CD4-AE65-4255FE0EA0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73E9D-C978-45F4-87CD-46650D97DAE6}" type="datetime1">
              <a:rPr lang="en-US" smtClean="0"/>
              <a:t>10/18/2017</a:t>
            </a:fld>
            <a:endParaRPr lang="en-US"/>
          </a:p>
        </p:txBody>
      </p:sp>
      <p:sp>
        <p:nvSpPr>
          <p:cNvPr id="3" name="Footer Placeholder 2"/>
          <p:cNvSpPr>
            <a:spLocks noGrp="1"/>
          </p:cNvSpPr>
          <p:nvPr>
            <p:ph type="ftr" sz="quarter" idx="11"/>
          </p:nvPr>
        </p:nvSpPr>
        <p:spPr/>
        <p:txBody>
          <a:bodyPr/>
          <a:lstStyle/>
          <a:p>
            <a:r>
              <a:rPr kumimoji="0" lang="en-US" smtClean="0"/>
              <a:t>BIT 2203</a:t>
            </a:r>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5BD10D1-C66C-463A-ABBF-B2871914C4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A2C86D-4117-489A-B3D8-F14F20BA7446}" type="datetime1">
              <a:rPr lang="en-US" smtClean="0"/>
              <a:t>10/18/2017</a:t>
            </a:fld>
            <a:endParaRPr lang="en-US"/>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74B83FD-D2BC-44D2-BE41-A57E60D533A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24FC3E9-145E-41BF-973E-51BB592EE0A1}" type="datetime1">
              <a:rPr lang="en-US" smtClean="0"/>
              <a:t>10/18/2017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9674208-EA78-4026-99BB-9EB79C915C2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smtClean="0"/>
              <a:t>BIT 2203</a:t>
            </a:r>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425BA93-547D-44E1-A32C-95E8AE8D1ED2}" type="datetime1">
              <a:rPr lang="en-US" smtClean="0"/>
              <a:t>10/18/2017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smtClean="0">
                <a:solidFill>
                  <a:schemeClr val="tx2"/>
                </a:solidFill>
              </a:rPr>
              <a:t>BIT 2203</a:t>
            </a:r>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6DA2071-732D-4910-B840-87EC446586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6.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8.wmf"/><Relationship Id="rId5" Type="http://schemas.openxmlformats.org/officeDocument/2006/relationships/oleObject" Target="../embeddings/oleObject31.bin"/><Relationship Id="rId4" Type="http://schemas.openxmlformats.org/officeDocument/2006/relationships/image" Target="../media/image67.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70.wmf"/></Relationships>
</file>

<file path=ppt/slides/_rels/slide10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73.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74.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75.wmf"/></Relationships>
</file>

<file path=ppt/slides/_rels/slide1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7.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78.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7.png"/><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8.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1.wmf"/><Relationship Id="rId4"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2.wmf"/><Relationship Id="rId4"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3.png"/><Relationship Id="rId4" Type="http://schemas.openxmlformats.org/officeDocument/2006/relationships/oleObject" Target="../embeddings/oleObject1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png"/><Relationship Id="rId4" Type="http://schemas.openxmlformats.org/officeDocument/2006/relationships/oleObject" Target="../embeddings/oleObject1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5.png"/><Relationship Id="rId4"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6.png"/><Relationship Id="rId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7.png"/><Relationship Id="rId4"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16.bin"/><Relationship Id="rId4" Type="http://schemas.openxmlformats.org/officeDocument/2006/relationships/hyperlink" Target="html/ButtonDemo.bat" TargetMode="Externa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17.bin"/></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2.wmf"/><Relationship Id="rId4" Type="http://schemas.openxmlformats.org/officeDocument/2006/relationships/oleObject" Target="../embeddings/oleObject18.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44.wmf"/><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6.wmf"/><Relationship Id="rId4" Type="http://schemas.openxmlformats.org/officeDocument/2006/relationships/oleObject" Target="../embeddings/oleObject20.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8.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9.wmf"/><Relationship Id="rId4" Type="http://schemas.openxmlformats.org/officeDocument/2006/relationships/oleObject" Target="../embeddings/oleObject22.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0.w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52.wmf"/><Relationship Id="rId4" Type="http://schemas.openxmlformats.org/officeDocument/2006/relationships/oleObject" Target="../embeddings/oleObject24.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4.wmf"/><Relationship Id="rId4" Type="http://schemas.openxmlformats.org/officeDocument/2006/relationships/oleObject" Target="../embeddings/oleObject25.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6.w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7.wmf"/><Relationship Id="rId4" Type="http://schemas.openxmlformats.org/officeDocument/2006/relationships/oleObject" Target="../embeddings/oleObject27.bin"/></Relationships>
</file>

<file path=ppt/slides/_rels/slide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9.wmf"/><Relationship Id="rId4" Type="http://schemas.openxmlformats.org/officeDocument/2006/relationships/oleObject" Target="../embeddings/oleObject28.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tx1">
            <a:lumMod val="85000"/>
          </a:schemeClr>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normAutofit fontScale="90000"/>
          </a:bodyPr>
          <a:lstStyle/>
          <a:p>
            <a:pPr algn="ctr"/>
            <a:r>
              <a:rPr lang="en-US" b="1" dirty="0" smtClean="0">
                <a:solidFill>
                  <a:srgbClr val="FF0000"/>
                </a:solidFill>
              </a:rPr>
              <a:t>BIT 2203</a:t>
            </a:r>
            <a:r>
              <a:rPr lang="en-US" b="1" smtClean="0">
                <a:solidFill>
                  <a:srgbClr val="FF0000"/>
                </a:solidFill>
              </a:rPr>
              <a:t>: ADVANCED Programming</a:t>
            </a:r>
            <a:r>
              <a:rPr lang="en-US" b="1" dirty="0" smtClean="0">
                <a:solidFill>
                  <a:srgbClr val="FF0000"/>
                </a:solidFill>
              </a:rPr>
              <a:t/>
            </a:r>
            <a:br>
              <a:rPr lang="en-US" b="1" dirty="0" smtClean="0">
                <a:solidFill>
                  <a:srgbClr val="FF0000"/>
                </a:solidFill>
              </a:rPr>
            </a:br>
            <a:r>
              <a:rPr lang="en-US" b="1" i="1" smtClean="0">
                <a:solidFill>
                  <a:srgbClr val="002060"/>
                </a:solidFill>
              </a:rPr>
              <a:t>Lecture </a:t>
            </a:r>
            <a:r>
              <a:rPr lang="en-US" b="1" i="1" smtClean="0">
                <a:solidFill>
                  <a:srgbClr val="002060"/>
                </a:solidFill>
              </a:rPr>
              <a:t>5: </a:t>
            </a:r>
            <a:r>
              <a:rPr lang="en-US" b="1" i="1" dirty="0" smtClean="0">
                <a:solidFill>
                  <a:srgbClr val="002060"/>
                </a:solidFill>
              </a:rPr>
              <a:t>Graphical User Interfaces</a:t>
            </a:r>
            <a:endParaRPr lang="en-US" b="1" i="1" dirty="0">
              <a:solidFill>
                <a:srgbClr val="002060"/>
              </a:solidFill>
            </a:endParaRPr>
          </a:p>
        </p:txBody>
      </p:sp>
      <p:sp>
        <p:nvSpPr>
          <p:cNvPr id="3" name="Subtitle 2"/>
          <p:cNvSpPr>
            <a:spLocks noGrp="1"/>
          </p:cNvSpPr>
          <p:nvPr>
            <p:ph type="subTitle" idx="1"/>
          </p:nvPr>
        </p:nvSpPr>
        <p:spPr/>
        <p:txBody>
          <a:bodyPr/>
          <a:lstStyle/>
          <a:p>
            <a:r>
              <a:rPr lang="en-GB" dirty="0" smtClean="0"/>
              <a:t>Dr. Onyango Okeyo</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0"/>
            <a:ext cx="7772400" cy="1428750"/>
          </a:xfrm>
        </p:spPr>
        <p:txBody>
          <a:bodyPr lIns="92075" tIns="46038" rIns="92075" bIns="46038"/>
          <a:lstStyle/>
          <a:p>
            <a:pPr eaLnBrk="1" hangingPunct="1">
              <a:defRPr/>
            </a:pPr>
            <a:r>
              <a:rPr lang="en-US" smtClean="0"/>
              <a:t>Frames</a:t>
            </a:r>
          </a:p>
        </p:txBody>
      </p:sp>
      <p:sp>
        <p:nvSpPr>
          <p:cNvPr id="64515" name="Rectangle 3"/>
          <p:cNvSpPr>
            <a:spLocks noGrp="1" noChangeArrowheads="1"/>
          </p:cNvSpPr>
          <p:nvPr>
            <p:ph type="body" idx="1"/>
          </p:nvPr>
        </p:nvSpPr>
        <p:spPr>
          <a:xfrm>
            <a:off x="914400" y="1371600"/>
            <a:ext cx="7620000" cy="4953000"/>
          </a:xfrm>
        </p:spPr>
        <p:txBody>
          <a:bodyPr lIns="92075" tIns="46038" rIns="92075" bIns="46038"/>
          <a:lstStyle/>
          <a:p>
            <a:pPr eaLnBrk="1" hangingPunct="1">
              <a:spcAft>
                <a:spcPts val="1200"/>
              </a:spcAft>
              <a:defRPr/>
            </a:pPr>
            <a:r>
              <a:rPr lang="en-US" smtClean="0">
                <a:latin typeface="Courier" pitchFamily="49" charset="0"/>
              </a:rPr>
              <a:t>Frame is a window that is not contained inside another window. </a:t>
            </a:r>
          </a:p>
          <a:p>
            <a:pPr eaLnBrk="1" hangingPunct="1">
              <a:spcAft>
                <a:spcPts val="1200"/>
              </a:spcAft>
              <a:defRPr/>
            </a:pPr>
            <a:r>
              <a:rPr lang="en-US" smtClean="0">
                <a:latin typeface="Courier" pitchFamily="49" charset="0"/>
              </a:rPr>
              <a:t>Frame is the basis to contain other user interface components in Java graphical applications.</a:t>
            </a:r>
          </a:p>
          <a:p>
            <a:pPr eaLnBrk="1" hangingPunct="1">
              <a:spcAft>
                <a:spcPts val="1200"/>
              </a:spcAft>
              <a:defRPr/>
            </a:pPr>
            <a:r>
              <a:rPr lang="en-US" smtClean="0">
                <a:latin typeface="Courier" pitchFamily="49" charset="0"/>
              </a:rPr>
              <a:t>The Frame class can be used to create windows. </a:t>
            </a:r>
          </a:p>
          <a:p>
            <a:pPr eaLnBrk="1" hangingPunct="1">
              <a:spcAft>
                <a:spcPts val="1200"/>
              </a:spcAft>
              <a:defRPr/>
            </a:pPr>
            <a:endParaRPr lang="en-US" smtClean="0">
              <a:latin typeface="Courier" pitchFamily="49" charset="0"/>
            </a:endParaRP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10</a:t>
            </a:fld>
            <a:endParaRPr lang="en-US"/>
          </a:p>
        </p:txBody>
      </p:sp>
    </p:spTree>
    <p:extLst>
      <p:ext uri="{BB962C8B-B14F-4D97-AF65-F5344CB8AC3E}">
        <p14:creationId xmlns:p14="http://schemas.microsoft.com/office/powerpoint/2010/main" val="8579578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685800" y="0"/>
            <a:ext cx="7772400" cy="1428750"/>
          </a:xfrm>
          <a:noFill/>
          <a:ln/>
        </p:spPr>
        <p:txBody>
          <a:bodyPr/>
          <a:lstStyle/>
          <a:p>
            <a:r>
              <a:rPr lang="en-US"/>
              <a:t>Event Classes</a:t>
            </a:r>
            <a:endParaRPr lang="en-US" b="1"/>
          </a:p>
        </p:txBody>
      </p:sp>
      <p:sp>
        <p:nvSpPr>
          <p:cNvPr id="4" name="Slide Number Placeholder 3"/>
          <p:cNvSpPr>
            <a:spLocks noGrp="1"/>
          </p:cNvSpPr>
          <p:nvPr>
            <p:ph type="sldNum" sz="quarter" idx="12"/>
          </p:nvPr>
        </p:nvSpPr>
        <p:spPr/>
        <p:txBody>
          <a:bodyPr>
            <a:normAutofit fontScale="85000" lnSpcReduction="20000"/>
          </a:bodyPr>
          <a:lstStyle/>
          <a:p>
            <a:fld id="{972096B5-AE25-45A0-A15B-E867036651AB}" type="slidenum">
              <a:rPr lang="en-US"/>
              <a:pPr/>
              <a:t>100</a:t>
            </a:fld>
            <a:endParaRPr lang="en-US"/>
          </a:p>
        </p:txBody>
      </p:sp>
      <p:graphicFrame>
        <p:nvGraphicFramePr>
          <p:cNvPr id="323587" name="Object 3"/>
          <p:cNvGraphicFramePr>
            <a:graphicFrameLocks noChangeAspect="1"/>
          </p:cNvGraphicFramePr>
          <p:nvPr/>
        </p:nvGraphicFramePr>
        <p:xfrm>
          <a:off x="227013" y="1279525"/>
          <a:ext cx="8609012" cy="3636963"/>
        </p:xfrm>
        <a:graphic>
          <a:graphicData uri="http://schemas.openxmlformats.org/presentationml/2006/ole">
            <mc:AlternateContent xmlns:mc="http://schemas.openxmlformats.org/markup-compatibility/2006">
              <mc:Choice xmlns:v="urn:schemas-microsoft-com:vml" Requires="v">
                <p:oleObj spid="_x0000_s392223" name="Picture" r:id="rId3" imgW="8809771" imgH="3001754" progId="Word.Picture.8">
                  <p:embed/>
                </p:oleObj>
              </mc:Choice>
              <mc:Fallback>
                <p:oleObj name="Picture" r:id="rId3" imgW="8809771" imgH="300175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t="6615" r="39557" b="31076"/>
                      <a:stretch>
                        <a:fillRect/>
                      </a:stretch>
                    </p:blipFill>
                    <p:spPr bwMode="auto">
                      <a:xfrm>
                        <a:off x="227013" y="1279525"/>
                        <a:ext cx="8609012" cy="363696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85800" y="0"/>
            <a:ext cx="7772400" cy="1428750"/>
          </a:xfrm>
          <a:noFill/>
          <a:ln/>
        </p:spPr>
        <p:txBody>
          <a:bodyPr/>
          <a:lstStyle/>
          <a:p>
            <a:r>
              <a:rPr lang="en-US"/>
              <a:t>Event Information</a:t>
            </a:r>
          </a:p>
        </p:txBody>
      </p:sp>
      <p:sp>
        <p:nvSpPr>
          <p:cNvPr id="4" name="Slide Number Placeholder 3"/>
          <p:cNvSpPr>
            <a:spLocks noGrp="1"/>
          </p:cNvSpPr>
          <p:nvPr>
            <p:ph type="sldNum" sz="quarter" idx="12"/>
          </p:nvPr>
        </p:nvSpPr>
        <p:spPr/>
        <p:txBody>
          <a:bodyPr>
            <a:normAutofit fontScale="85000" lnSpcReduction="20000"/>
          </a:bodyPr>
          <a:lstStyle/>
          <a:p>
            <a:fld id="{36C5058C-48B3-42C3-892D-3696E47E8368}" type="slidenum">
              <a:rPr lang="en-US"/>
              <a:pPr/>
              <a:t>101</a:t>
            </a:fld>
            <a:endParaRPr lang="en-US"/>
          </a:p>
        </p:txBody>
      </p:sp>
      <p:sp>
        <p:nvSpPr>
          <p:cNvPr id="322563" name="Rectangle 3"/>
          <p:cNvSpPr>
            <a:spLocks noGrp="1" noChangeArrowheads="1"/>
          </p:cNvSpPr>
          <p:nvPr>
            <p:ph sz="quarter" idx="1"/>
          </p:nvPr>
        </p:nvSpPr>
        <p:spPr>
          <a:xfrm>
            <a:off x="381000" y="1371600"/>
            <a:ext cx="8534400" cy="4724400"/>
          </a:xfrm>
          <a:noFill/>
          <a:ln/>
        </p:spPr>
        <p:txBody>
          <a:bodyPr/>
          <a:lstStyle/>
          <a:p>
            <a:pPr marL="0" indent="0">
              <a:buFont typeface="Monotype Sorts" pitchFamily="2" charset="2"/>
              <a:buNone/>
            </a:pPr>
            <a:r>
              <a:rPr lang="en-US">
                <a:cs typeface="Times New Roman" pitchFamily="18" charset="0"/>
              </a:rPr>
              <a:t>An event object contains whatever properties are pertinent to the event. You can identify the source object of the event using the </a:t>
            </a:r>
            <a:r>
              <a:rPr lang="en-US" u="sng">
                <a:cs typeface="Times New Roman" pitchFamily="18" charset="0"/>
              </a:rPr>
              <a:t>getSource()</a:t>
            </a:r>
            <a:r>
              <a:rPr lang="en-US">
                <a:cs typeface="Times New Roman" pitchFamily="18" charset="0"/>
              </a:rPr>
              <a:t> instance method in the </a:t>
            </a:r>
            <a:r>
              <a:rPr lang="en-US" u="sng">
                <a:cs typeface="Times New Roman" pitchFamily="18" charset="0"/>
              </a:rPr>
              <a:t>EventObject</a:t>
            </a:r>
            <a:r>
              <a:rPr lang="en-US">
                <a:cs typeface="Times New Roman" pitchFamily="18" charset="0"/>
              </a:rPr>
              <a:t> class. The subclasses of </a:t>
            </a:r>
            <a:r>
              <a:rPr lang="en-US" u="sng">
                <a:cs typeface="Times New Roman" pitchFamily="18" charset="0"/>
              </a:rPr>
              <a:t>EventObject</a:t>
            </a:r>
            <a:r>
              <a:rPr lang="en-US">
                <a:cs typeface="Times New Roman" pitchFamily="18" charset="0"/>
              </a:rPr>
              <a:t> deal with special types of events, such as button actions, window events, component events, mouse movements, and keystrokes. </a:t>
            </a:r>
            <a:r>
              <a:rPr lang="tr-TR">
                <a:cs typeface="Times New Roman" pitchFamily="18" charset="0"/>
              </a:rPr>
              <a:t>Following t</a:t>
            </a:r>
            <a:r>
              <a:rPr lang="en-US">
                <a:cs typeface="Times New Roman" pitchFamily="18" charset="0"/>
              </a:rPr>
              <a:t>able</a:t>
            </a:r>
            <a:r>
              <a:rPr lang="tr-TR">
                <a:cs typeface="Times New Roman" pitchFamily="18" charset="0"/>
              </a:rPr>
              <a:t> </a:t>
            </a:r>
            <a:r>
              <a:rPr lang="en-US">
                <a:cs typeface="Times New Roman" pitchFamily="18" charset="0"/>
              </a:rPr>
              <a:t>lists external user actions, source objects, and event types generated.</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685800" y="0"/>
            <a:ext cx="7772400" cy="1371600"/>
          </a:xfrm>
          <a:noFill/>
          <a:ln/>
        </p:spPr>
        <p:txBody>
          <a:bodyPr/>
          <a:lstStyle/>
          <a:p>
            <a:r>
              <a:rPr lang="en-US"/>
              <a:t>Selected User Actions</a:t>
            </a:r>
            <a:endParaRPr lang="en-US">
              <a:solidFill>
                <a:schemeClr val="tx1"/>
              </a:solidFill>
              <a:latin typeface="Book Antiqua" pitchFamily="18" charset="0"/>
            </a:endParaRPr>
          </a:p>
        </p:txBody>
      </p:sp>
      <p:sp>
        <p:nvSpPr>
          <p:cNvPr id="4" name="Slide Number Placeholder 3"/>
          <p:cNvSpPr>
            <a:spLocks noGrp="1"/>
          </p:cNvSpPr>
          <p:nvPr>
            <p:ph type="sldNum" sz="quarter" idx="12"/>
          </p:nvPr>
        </p:nvSpPr>
        <p:spPr/>
        <p:txBody>
          <a:bodyPr>
            <a:normAutofit fontScale="85000" lnSpcReduction="20000"/>
          </a:bodyPr>
          <a:lstStyle/>
          <a:p>
            <a:fld id="{45281446-1385-4876-A34E-5722BD786D43}" type="slidenum">
              <a:rPr lang="en-US"/>
              <a:pPr/>
              <a:t>102</a:t>
            </a:fld>
            <a:endParaRPr lang="en-US"/>
          </a:p>
        </p:txBody>
      </p:sp>
      <p:sp>
        <p:nvSpPr>
          <p:cNvPr id="324611" name="Text Box 3"/>
          <p:cNvSpPr txBox="1">
            <a:spLocks noChangeArrowheads="1"/>
          </p:cNvSpPr>
          <p:nvPr/>
        </p:nvSpPr>
        <p:spPr bwMode="auto">
          <a:xfrm>
            <a:off x="228600" y="1371600"/>
            <a:ext cx="8915400" cy="3765550"/>
          </a:xfrm>
          <a:prstGeom prst="rect">
            <a:avLst/>
          </a:prstGeom>
          <a:noFill/>
          <a:ln w="12700">
            <a:noFill/>
            <a:miter lim="800000"/>
            <a:headEnd type="none" w="sm" len="sm"/>
            <a:tailEnd type="none" w="sm" len="sm"/>
          </a:ln>
          <a:effectLst/>
        </p:spPr>
        <p:txBody>
          <a:bodyPr>
            <a:spAutoFit/>
          </a:bodyPr>
          <a:lstStyle/>
          <a:p>
            <a:pPr>
              <a:spcBef>
                <a:spcPct val="50000"/>
              </a:spcBef>
              <a:tabLst>
                <a:tab pos="3719513" algn="l"/>
                <a:tab pos="6110288" algn="l"/>
              </a:tabLst>
            </a:pPr>
            <a:r>
              <a:rPr lang="en-US" sz="1600" b="1"/>
              <a:t>	Source	Event Type</a:t>
            </a:r>
            <a:br>
              <a:rPr lang="en-US" sz="1600" b="1"/>
            </a:br>
            <a:r>
              <a:rPr lang="en-US" sz="1600" b="1"/>
              <a:t>User Action	Object	Generated</a:t>
            </a:r>
          </a:p>
          <a:p>
            <a:pPr>
              <a:spcBef>
                <a:spcPct val="50000"/>
              </a:spcBef>
              <a:tabLst>
                <a:tab pos="3719513" algn="l"/>
                <a:tab pos="6110288" algn="l"/>
              </a:tabLst>
            </a:pPr>
            <a:endParaRPr lang="en-US" sz="1600"/>
          </a:p>
          <a:p>
            <a:pPr>
              <a:spcBef>
                <a:spcPct val="50000"/>
              </a:spcBef>
              <a:tabLst>
                <a:tab pos="3719513" algn="l"/>
                <a:tab pos="6110288" algn="l"/>
              </a:tabLst>
            </a:pPr>
            <a:r>
              <a:rPr lang="en-US" sz="1600"/>
              <a:t>Click a button	</a:t>
            </a:r>
            <a:r>
              <a:rPr lang="en-US" sz="1600">
                <a:latin typeface="Courier New" pitchFamily="49" charset="0"/>
              </a:rPr>
              <a:t>JButton</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Click a check box	</a:t>
            </a:r>
            <a:r>
              <a:rPr lang="en-US" sz="1600">
                <a:latin typeface="Courier New" pitchFamily="49" charset="0"/>
              </a:rPr>
              <a:t>JCheckBox</a:t>
            </a:r>
            <a:r>
              <a:rPr lang="en-US" sz="1600"/>
              <a:t>	</a:t>
            </a:r>
            <a:r>
              <a:rPr lang="en-US" sz="1600">
                <a:latin typeface="Courier New" pitchFamily="49" charset="0"/>
              </a:rPr>
              <a:t>ItemEvent</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Click a radio button	</a:t>
            </a:r>
            <a:r>
              <a:rPr lang="en-US" sz="1600">
                <a:latin typeface="Courier New" pitchFamily="49" charset="0"/>
              </a:rPr>
              <a:t>JRadioButton</a:t>
            </a:r>
            <a:r>
              <a:rPr lang="en-US" sz="1600"/>
              <a:t>	</a:t>
            </a:r>
            <a:r>
              <a:rPr lang="en-US" sz="1600">
                <a:latin typeface="Courier New" pitchFamily="49" charset="0"/>
              </a:rPr>
              <a:t>ItemEvent</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Press return on a text field	</a:t>
            </a:r>
            <a:r>
              <a:rPr lang="en-US" sz="1600">
                <a:latin typeface="Courier New" pitchFamily="49" charset="0"/>
              </a:rPr>
              <a:t>JTextField</a:t>
            </a:r>
            <a:r>
              <a:rPr lang="en-US" sz="1600"/>
              <a:t>	</a:t>
            </a:r>
            <a:r>
              <a:rPr lang="en-US" sz="1600">
                <a:latin typeface="Courier New" pitchFamily="49" charset="0"/>
              </a:rPr>
              <a:t>ActionEvent</a:t>
            </a:r>
            <a:endParaRPr lang="en-US" sz="1600"/>
          </a:p>
          <a:p>
            <a:pPr>
              <a:spcBef>
                <a:spcPct val="25000"/>
              </a:spcBef>
              <a:tabLst>
                <a:tab pos="3719513" algn="l"/>
                <a:tab pos="6110288" algn="l"/>
              </a:tabLst>
            </a:pPr>
            <a:r>
              <a:rPr lang="en-US" sz="1600"/>
              <a:t>Select a new item	</a:t>
            </a:r>
            <a:r>
              <a:rPr lang="en-US" sz="1600">
                <a:latin typeface="Courier New" pitchFamily="49" charset="0"/>
              </a:rPr>
              <a:t>JComboBox</a:t>
            </a:r>
            <a:r>
              <a:rPr lang="en-US" sz="1600"/>
              <a:t>	</a:t>
            </a:r>
            <a:r>
              <a:rPr lang="en-US" sz="1600">
                <a:latin typeface="Courier New" pitchFamily="49" charset="0"/>
              </a:rPr>
              <a:t>ItemEvent</a:t>
            </a:r>
            <a:r>
              <a:rPr lang="en-US" sz="1600"/>
              <a:t>, </a:t>
            </a:r>
            <a:r>
              <a:rPr lang="en-US" sz="1600">
                <a:latin typeface="Courier New" pitchFamily="49" charset="0"/>
              </a:rPr>
              <a:t>ActionEvent</a:t>
            </a:r>
          </a:p>
          <a:p>
            <a:pPr>
              <a:spcBef>
                <a:spcPct val="25000"/>
              </a:spcBef>
              <a:tabLst>
                <a:tab pos="3719513" algn="l"/>
                <a:tab pos="6110288" algn="l"/>
              </a:tabLst>
            </a:pPr>
            <a:r>
              <a:rPr lang="en-US" sz="1600"/>
              <a:t>Window opened, closed, etc.	</a:t>
            </a:r>
            <a:r>
              <a:rPr lang="en-US" sz="1600">
                <a:latin typeface="Courier New" pitchFamily="49" charset="0"/>
              </a:rPr>
              <a:t>Window</a:t>
            </a:r>
            <a:r>
              <a:rPr lang="en-US" sz="1600"/>
              <a:t>	</a:t>
            </a:r>
            <a:r>
              <a:rPr lang="en-US" sz="1600">
                <a:latin typeface="Courier New" pitchFamily="49" charset="0"/>
              </a:rPr>
              <a:t>WindowEvent </a:t>
            </a:r>
          </a:p>
          <a:p>
            <a:pPr>
              <a:spcBef>
                <a:spcPct val="25000"/>
              </a:spcBef>
              <a:tabLst>
                <a:tab pos="3719513" algn="l"/>
                <a:tab pos="6110288" algn="l"/>
              </a:tabLst>
            </a:pPr>
            <a:r>
              <a:rPr lang="en-US" sz="1600"/>
              <a:t>Mouse pressed, released, etc.	</a:t>
            </a:r>
            <a:r>
              <a:rPr lang="en-US" sz="1600">
                <a:latin typeface="Courier New" pitchFamily="49" charset="0"/>
              </a:rPr>
              <a:t>Component</a:t>
            </a:r>
            <a:r>
              <a:rPr lang="en-US" sz="1600"/>
              <a:t>	</a:t>
            </a:r>
            <a:r>
              <a:rPr lang="en-US" sz="1600">
                <a:latin typeface="Courier New" pitchFamily="49" charset="0"/>
              </a:rPr>
              <a:t>MouseEvent </a:t>
            </a:r>
          </a:p>
          <a:p>
            <a:pPr>
              <a:spcBef>
                <a:spcPct val="25000"/>
              </a:spcBef>
              <a:tabLst>
                <a:tab pos="3719513" algn="l"/>
                <a:tab pos="6110288" algn="l"/>
              </a:tabLst>
            </a:pPr>
            <a:r>
              <a:rPr lang="en-US" sz="1600"/>
              <a:t>Key released, pressed, etc. 	</a:t>
            </a:r>
            <a:r>
              <a:rPr lang="en-US" sz="1600">
                <a:latin typeface="Courier New" pitchFamily="49" charset="0"/>
              </a:rPr>
              <a:t>Component</a:t>
            </a:r>
            <a:r>
              <a:rPr lang="en-US" sz="1600"/>
              <a:t>	</a:t>
            </a:r>
            <a:r>
              <a:rPr lang="en-US" sz="1600">
                <a:latin typeface="Courier New" pitchFamily="49" charset="0"/>
              </a:rPr>
              <a:t>KeyEvent </a:t>
            </a:r>
            <a:endParaRPr lang="en-US" sz="1600"/>
          </a:p>
          <a:p>
            <a:pPr>
              <a:spcBef>
                <a:spcPct val="25000"/>
              </a:spcBef>
              <a:tabLst>
                <a:tab pos="3719513" algn="l"/>
                <a:tab pos="6110288" algn="l"/>
              </a:tabLst>
            </a:pPr>
            <a:endParaRPr lang="en-US" sz="160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152400"/>
            <a:ext cx="7772400" cy="685800"/>
          </a:xfrm>
        </p:spPr>
        <p:txBody>
          <a:bodyPr>
            <a:normAutofit fontScale="90000"/>
          </a:bodyPr>
          <a:lstStyle/>
          <a:p>
            <a:r>
              <a:rPr lang="en-US" sz="4000"/>
              <a:t>The Delegation Model</a:t>
            </a:r>
            <a:endParaRPr lang="en-US" sz="4000" b="1"/>
          </a:p>
        </p:txBody>
      </p:sp>
      <p:sp>
        <p:nvSpPr>
          <p:cNvPr id="11" name="Slide Number Placeholder 3"/>
          <p:cNvSpPr>
            <a:spLocks noGrp="1"/>
          </p:cNvSpPr>
          <p:nvPr>
            <p:ph type="sldNum" sz="quarter" idx="12"/>
          </p:nvPr>
        </p:nvSpPr>
        <p:spPr/>
        <p:txBody>
          <a:bodyPr>
            <a:normAutofit fontScale="85000" lnSpcReduction="20000"/>
          </a:bodyPr>
          <a:lstStyle/>
          <a:p>
            <a:fld id="{DBA1E16E-AD3A-4824-937F-B9195CB0FAFC}" type="slidenum">
              <a:rPr lang="en-US"/>
              <a:pPr/>
              <a:t>103</a:t>
            </a:fld>
            <a:endParaRPr lang="en-US"/>
          </a:p>
        </p:txBody>
      </p:sp>
      <p:sp>
        <p:nvSpPr>
          <p:cNvPr id="325637" name="Rectangle 5"/>
          <p:cNvSpPr>
            <a:spLocks noChangeArrowheads="1"/>
          </p:cNvSpPr>
          <p:nvPr/>
        </p:nvSpPr>
        <p:spPr bwMode="auto">
          <a:xfrm>
            <a:off x="1970088" y="225583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25639" name="Rectangle 7"/>
          <p:cNvSpPr>
            <a:spLocks noChangeArrowheads="1"/>
          </p:cNvSpPr>
          <p:nvPr/>
        </p:nvSpPr>
        <p:spPr bwMode="auto">
          <a:xfrm>
            <a:off x="0" y="2647950"/>
            <a:ext cx="9144000" cy="0"/>
          </a:xfrm>
          <a:prstGeom prst="rect">
            <a:avLst/>
          </a:prstGeom>
          <a:noFill/>
          <a:ln w="12700">
            <a:noFill/>
            <a:miter lim="800000"/>
            <a:headEnd type="none" w="sm" len="sm"/>
            <a:tailEnd type="none" w="sm" len="sm"/>
          </a:ln>
          <a:effectLst/>
        </p:spPr>
        <p:txBody>
          <a:bodyPr anchor="ctr">
            <a:spAutoFit/>
          </a:bodyPr>
          <a:lstStyle/>
          <a:p>
            <a:endParaRPr lang="en-GB"/>
          </a:p>
        </p:txBody>
      </p:sp>
      <p:sp>
        <p:nvSpPr>
          <p:cNvPr id="325641" name="Rectangle 9"/>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25644" name="Rectangle 12"/>
          <p:cNvSpPr>
            <a:spLocks noChangeArrowheads="1"/>
          </p:cNvSpPr>
          <p:nvPr/>
        </p:nvSpPr>
        <p:spPr bwMode="auto">
          <a:xfrm>
            <a:off x="0" y="264795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325643" name="Object 11"/>
          <p:cNvGraphicFramePr>
            <a:graphicFrameLocks noChangeAspect="1"/>
          </p:cNvGraphicFramePr>
          <p:nvPr/>
        </p:nvGraphicFramePr>
        <p:xfrm>
          <a:off x="152400" y="1143000"/>
          <a:ext cx="8839200" cy="2530475"/>
        </p:xfrm>
        <a:graphic>
          <a:graphicData uri="http://schemas.openxmlformats.org/presentationml/2006/ole">
            <mc:AlternateContent xmlns:mc="http://schemas.openxmlformats.org/markup-compatibility/2006">
              <mc:Choice xmlns:v="urn:schemas-microsoft-com:vml" Requires="v">
                <p:oleObj spid="_x0000_s393276" name="Picture" r:id="rId3" imgW="5462016" imgH="1557528" progId="Word.Picture.8">
                  <p:embed/>
                </p:oleObj>
              </mc:Choice>
              <mc:Fallback>
                <p:oleObj name="Picture" r:id="rId3" imgW="5462016" imgH="1557528" progId="Word.Picture.8">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839200" cy="2530475"/>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25645" name="Rectangle 13"/>
          <p:cNvSpPr>
            <a:spLocks noChangeArrowheads="1"/>
          </p:cNvSpPr>
          <p:nvPr/>
        </p:nvSpPr>
        <p:spPr bwMode="auto">
          <a:xfrm>
            <a:off x="0" y="3981450"/>
            <a:ext cx="184150" cy="457200"/>
          </a:xfrm>
          <a:prstGeom prst="rect">
            <a:avLst/>
          </a:prstGeom>
          <a:noFill/>
          <a:ln w="12700">
            <a:noFill/>
            <a:miter lim="800000"/>
            <a:headEnd type="none" w="sm" len="sm"/>
            <a:tailEnd type="none" w="sm" len="sm"/>
          </a:ln>
          <a:effectLst/>
        </p:spPr>
        <p:txBody>
          <a:bodyPr wrap="none" anchor="ctr">
            <a:spAutoFit/>
          </a:bodyPr>
          <a:lstStyle/>
          <a:p>
            <a:endParaRPr lang="tr-TR"/>
          </a:p>
        </p:txBody>
      </p:sp>
      <p:sp>
        <p:nvSpPr>
          <p:cNvPr id="325647" name="Rectangle 15"/>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325646" name="Object 14"/>
          <p:cNvGraphicFramePr>
            <a:graphicFrameLocks noChangeAspect="1"/>
          </p:cNvGraphicFramePr>
          <p:nvPr/>
        </p:nvGraphicFramePr>
        <p:xfrm>
          <a:off x="152400" y="3962400"/>
          <a:ext cx="8839200" cy="2071688"/>
        </p:xfrm>
        <a:graphic>
          <a:graphicData uri="http://schemas.openxmlformats.org/presentationml/2006/ole">
            <mc:AlternateContent xmlns:mc="http://schemas.openxmlformats.org/markup-compatibility/2006">
              <mc:Choice xmlns:v="urn:schemas-microsoft-com:vml" Requires="v">
                <p:oleObj spid="_x0000_s393277" name="Picture" r:id="rId5" imgW="5204460" imgH="1216152" progId="Word.Picture.8">
                  <p:embed/>
                </p:oleObj>
              </mc:Choice>
              <mc:Fallback>
                <p:oleObj name="Picture" r:id="rId5" imgW="5204460" imgH="1216152" progId="Word.Picture.8">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962400"/>
                        <a:ext cx="8839200" cy="207168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152400" y="152400"/>
            <a:ext cx="8839200" cy="685800"/>
          </a:xfrm>
        </p:spPr>
        <p:txBody>
          <a:bodyPr>
            <a:normAutofit fontScale="90000"/>
          </a:bodyPr>
          <a:lstStyle/>
          <a:p>
            <a:r>
              <a:rPr lang="en-US" sz="4000"/>
              <a:t>Internal Function of a Source Component</a:t>
            </a:r>
            <a:endParaRPr lang="en-US" sz="4000" b="1"/>
          </a:p>
        </p:txBody>
      </p:sp>
      <p:sp>
        <p:nvSpPr>
          <p:cNvPr id="11" name="Slide Number Placeholder 3"/>
          <p:cNvSpPr>
            <a:spLocks noGrp="1"/>
          </p:cNvSpPr>
          <p:nvPr>
            <p:ph type="sldNum" sz="quarter" idx="12"/>
          </p:nvPr>
        </p:nvSpPr>
        <p:spPr/>
        <p:txBody>
          <a:bodyPr>
            <a:normAutofit fontScale="85000" lnSpcReduction="20000"/>
          </a:bodyPr>
          <a:lstStyle/>
          <a:p>
            <a:fld id="{B0C2A7B5-5BE9-434E-95F9-CF7DFFB4B8AE}" type="slidenum">
              <a:rPr lang="en-US"/>
              <a:pPr/>
              <a:t>104</a:t>
            </a:fld>
            <a:endParaRPr lang="en-US"/>
          </a:p>
        </p:txBody>
      </p:sp>
      <p:sp>
        <p:nvSpPr>
          <p:cNvPr id="381955" name="Rectangle 3"/>
          <p:cNvSpPr>
            <a:spLocks noChangeArrowheads="1"/>
          </p:cNvSpPr>
          <p:nvPr/>
        </p:nvSpPr>
        <p:spPr bwMode="auto">
          <a:xfrm>
            <a:off x="1970088" y="225583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81956" name="Rectangle 4"/>
          <p:cNvSpPr>
            <a:spLocks noChangeArrowheads="1"/>
          </p:cNvSpPr>
          <p:nvPr/>
        </p:nvSpPr>
        <p:spPr bwMode="auto">
          <a:xfrm>
            <a:off x="0" y="2647950"/>
            <a:ext cx="9144000" cy="0"/>
          </a:xfrm>
          <a:prstGeom prst="rect">
            <a:avLst/>
          </a:prstGeom>
          <a:noFill/>
          <a:ln w="12700">
            <a:noFill/>
            <a:miter lim="800000"/>
            <a:headEnd type="none" w="sm" len="sm"/>
            <a:tailEnd type="none" w="sm" len="sm"/>
          </a:ln>
          <a:effectLst/>
        </p:spPr>
        <p:txBody>
          <a:bodyPr anchor="ctr">
            <a:spAutoFit/>
          </a:bodyPr>
          <a:lstStyle/>
          <a:p>
            <a:endParaRPr lang="en-GB"/>
          </a:p>
        </p:txBody>
      </p:sp>
      <p:sp>
        <p:nvSpPr>
          <p:cNvPr id="381957" name="Rectangle 5"/>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81958" name="Rectangle 6"/>
          <p:cNvSpPr>
            <a:spLocks noChangeArrowheads="1"/>
          </p:cNvSpPr>
          <p:nvPr/>
        </p:nvSpPr>
        <p:spPr bwMode="auto">
          <a:xfrm>
            <a:off x="0" y="264795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81960" name="Rectangle 8"/>
          <p:cNvSpPr>
            <a:spLocks noChangeArrowheads="1"/>
          </p:cNvSpPr>
          <p:nvPr/>
        </p:nvSpPr>
        <p:spPr bwMode="auto">
          <a:xfrm>
            <a:off x="0" y="3981450"/>
            <a:ext cx="184150" cy="457200"/>
          </a:xfrm>
          <a:prstGeom prst="rect">
            <a:avLst/>
          </a:prstGeom>
          <a:noFill/>
          <a:ln w="12700">
            <a:noFill/>
            <a:miter lim="800000"/>
            <a:headEnd type="none" w="sm" len="sm"/>
            <a:tailEnd type="none" w="sm" len="sm"/>
          </a:ln>
          <a:effectLst/>
        </p:spPr>
        <p:txBody>
          <a:bodyPr wrap="none" anchor="ctr">
            <a:spAutoFit/>
          </a:bodyPr>
          <a:lstStyle/>
          <a:p>
            <a:endParaRPr lang="tr-TR"/>
          </a:p>
        </p:txBody>
      </p:sp>
      <p:sp>
        <p:nvSpPr>
          <p:cNvPr id="381961" name="Rectangle 9"/>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81964" name="Rectangle 12"/>
          <p:cNvSpPr>
            <a:spLocks noChangeArrowheads="1"/>
          </p:cNvSpPr>
          <p:nvPr/>
        </p:nvSpPr>
        <p:spPr bwMode="auto">
          <a:xfrm>
            <a:off x="0" y="2319338"/>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381963" name="Object 11"/>
          <p:cNvGraphicFramePr>
            <a:graphicFrameLocks noChangeAspect="1"/>
          </p:cNvGraphicFramePr>
          <p:nvPr/>
        </p:nvGraphicFramePr>
        <p:xfrm>
          <a:off x="152400" y="1524000"/>
          <a:ext cx="8839200" cy="3502025"/>
        </p:xfrm>
        <a:graphic>
          <a:graphicData uri="http://schemas.openxmlformats.org/presentationml/2006/ole">
            <mc:AlternateContent xmlns:mc="http://schemas.openxmlformats.org/markup-compatibility/2006">
              <mc:Choice xmlns:v="urn:schemas-microsoft-com:vml" Requires="v">
                <p:oleObj spid="_x0000_s394271" name="Picture" r:id="rId3" imgW="5605272" imgH="2214372" progId="Word.Picture.8">
                  <p:embed/>
                </p:oleObj>
              </mc:Choice>
              <mc:Fallback>
                <p:oleObj name="Picture" r:id="rId3" imgW="5605272" imgH="2214372"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8839200" cy="350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685800" y="0"/>
            <a:ext cx="7772400" cy="1428750"/>
          </a:xfrm>
        </p:spPr>
        <p:txBody>
          <a:bodyPr/>
          <a:lstStyle/>
          <a:p>
            <a:r>
              <a:rPr lang="en-US"/>
              <a:t>The Delegation Model: Example</a:t>
            </a:r>
            <a:endParaRPr lang="en-US" b="1"/>
          </a:p>
        </p:txBody>
      </p:sp>
      <p:sp>
        <p:nvSpPr>
          <p:cNvPr id="6" name="Slide Number Placeholder 3"/>
          <p:cNvSpPr>
            <a:spLocks noGrp="1"/>
          </p:cNvSpPr>
          <p:nvPr>
            <p:ph type="sldNum" sz="quarter" idx="12"/>
          </p:nvPr>
        </p:nvSpPr>
        <p:spPr/>
        <p:txBody>
          <a:bodyPr>
            <a:normAutofit fontScale="85000" lnSpcReduction="20000"/>
          </a:bodyPr>
          <a:lstStyle/>
          <a:p>
            <a:fld id="{03BA9784-59EE-460C-9C4C-A533B542EEB3}" type="slidenum">
              <a:rPr lang="en-US"/>
              <a:pPr/>
              <a:t>105</a:t>
            </a:fld>
            <a:endParaRPr lang="en-US"/>
          </a:p>
        </p:txBody>
      </p:sp>
      <p:sp>
        <p:nvSpPr>
          <p:cNvPr id="370691" name="Rectangle 3"/>
          <p:cNvSpPr>
            <a:spLocks noChangeArrowheads="1"/>
          </p:cNvSpPr>
          <p:nvPr/>
        </p:nvSpPr>
        <p:spPr bwMode="auto">
          <a:xfrm>
            <a:off x="1970088" y="225583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70694" name="Rectangle 6"/>
          <p:cNvSpPr>
            <a:spLocks noChangeArrowheads="1"/>
          </p:cNvSpPr>
          <p:nvPr/>
        </p:nvSpPr>
        <p:spPr bwMode="auto">
          <a:xfrm>
            <a:off x="1971675" y="2819400"/>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70695" name="Text Box 7"/>
          <p:cNvSpPr txBox="1">
            <a:spLocks noChangeArrowheads="1"/>
          </p:cNvSpPr>
          <p:nvPr/>
        </p:nvSpPr>
        <p:spPr bwMode="auto">
          <a:xfrm>
            <a:off x="381000" y="2667000"/>
            <a:ext cx="8458200" cy="1552575"/>
          </a:xfrm>
          <a:prstGeom prst="rect">
            <a:avLst/>
          </a:prstGeom>
          <a:solidFill>
            <a:schemeClr val="tx1"/>
          </a:solidFill>
          <a:ln w="12700">
            <a:noFill/>
            <a:miter lim="800000"/>
            <a:headEnd type="none" w="sm" len="sm"/>
            <a:tailEnd type="none" w="sm" len="sm"/>
          </a:ln>
          <a:effectLst/>
        </p:spPr>
        <p:txBody>
          <a:bodyPr>
            <a:spAutoFit/>
          </a:bodyPr>
          <a:lstStyle/>
          <a:p>
            <a:pPr>
              <a:spcBef>
                <a:spcPct val="50000"/>
              </a:spcBef>
            </a:pPr>
            <a:r>
              <a:rPr lang="en-US">
                <a:solidFill>
                  <a:schemeClr val="bg2"/>
                </a:solidFill>
                <a:latin typeface="Courier New" pitchFamily="49" charset="0"/>
                <a:cs typeface="Courier New" pitchFamily="49" charset="0"/>
              </a:rPr>
              <a:t>JButton jbt = new JButton("OK");</a:t>
            </a:r>
          </a:p>
          <a:p>
            <a:pPr>
              <a:spcBef>
                <a:spcPct val="50000"/>
              </a:spcBef>
            </a:pPr>
            <a:r>
              <a:rPr lang="en-US">
                <a:solidFill>
                  <a:schemeClr val="bg2"/>
                </a:solidFill>
                <a:latin typeface="Courier New" pitchFamily="49" charset="0"/>
                <a:cs typeface="Courier New" pitchFamily="49" charset="0"/>
              </a:rPr>
              <a:t>ActionListener listener = new OKListener();</a:t>
            </a:r>
            <a:endParaRPr lang="en-US">
              <a:solidFill>
                <a:schemeClr val="bg2"/>
              </a:solidFill>
              <a:latin typeface="Courier" charset="0"/>
              <a:cs typeface="Times New Roman" pitchFamily="18" charset="0"/>
            </a:endParaRPr>
          </a:p>
          <a:p>
            <a:pPr>
              <a:spcBef>
                <a:spcPct val="50000"/>
              </a:spcBef>
            </a:pPr>
            <a:r>
              <a:rPr lang="en-US">
                <a:solidFill>
                  <a:schemeClr val="bg2"/>
                </a:solidFill>
                <a:latin typeface="Courier New" pitchFamily="49" charset="0"/>
                <a:cs typeface="Courier New" pitchFamily="49" charset="0"/>
              </a:rPr>
              <a:t>jbt.addActionListener(listener);</a:t>
            </a:r>
          </a:p>
        </p:txBody>
      </p:sp>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685800" y="152400"/>
            <a:ext cx="7772400" cy="609600"/>
          </a:xfrm>
        </p:spPr>
        <p:txBody>
          <a:bodyPr>
            <a:normAutofit fontScale="90000"/>
          </a:bodyPr>
          <a:lstStyle/>
          <a:p>
            <a:r>
              <a:rPr lang="en-US"/>
              <a:t>Selected Event Handlers</a:t>
            </a:r>
            <a:r>
              <a:rPr lang="en-US">
                <a:solidFill>
                  <a:schemeClr val="tx1"/>
                </a:solidFill>
                <a:latin typeface="Book Antiqua" pitchFamily="18" charset="0"/>
              </a:rPr>
              <a:t> </a:t>
            </a:r>
          </a:p>
        </p:txBody>
      </p:sp>
      <p:sp>
        <p:nvSpPr>
          <p:cNvPr id="4" name="Slide Number Placeholder 3"/>
          <p:cNvSpPr>
            <a:spLocks noGrp="1"/>
          </p:cNvSpPr>
          <p:nvPr>
            <p:ph type="sldNum" sz="quarter" idx="12"/>
          </p:nvPr>
        </p:nvSpPr>
        <p:spPr/>
        <p:txBody>
          <a:bodyPr>
            <a:normAutofit fontScale="85000" lnSpcReduction="20000"/>
          </a:bodyPr>
          <a:lstStyle/>
          <a:p>
            <a:fld id="{9F2B4B73-2104-4BB0-BF83-D6A8C8B70F2A}" type="slidenum">
              <a:rPr lang="en-US"/>
              <a:pPr/>
              <a:t>106</a:t>
            </a:fld>
            <a:endParaRPr lang="en-US"/>
          </a:p>
        </p:txBody>
      </p:sp>
      <p:sp>
        <p:nvSpPr>
          <p:cNvPr id="326659" name="Text Box 3"/>
          <p:cNvSpPr txBox="1">
            <a:spLocks noChangeArrowheads="1"/>
          </p:cNvSpPr>
          <p:nvPr/>
        </p:nvSpPr>
        <p:spPr bwMode="auto">
          <a:xfrm>
            <a:off x="228600" y="1066800"/>
            <a:ext cx="8763000" cy="5408613"/>
          </a:xfrm>
          <a:prstGeom prst="rect">
            <a:avLst/>
          </a:prstGeom>
          <a:noFill/>
          <a:ln w="12700">
            <a:noFill/>
            <a:miter lim="800000"/>
            <a:headEnd type="none" w="sm" len="sm"/>
            <a:tailEnd type="none" w="sm" len="sm"/>
          </a:ln>
          <a:effectLst/>
        </p:spPr>
        <p:txBody>
          <a:bodyPr>
            <a:spAutoFit/>
          </a:bodyPr>
          <a:lstStyle/>
          <a:p>
            <a:pPr>
              <a:tabLst>
                <a:tab pos="2000250" algn="l"/>
                <a:tab pos="4457700" algn="l"/>
              </a:tabLst>
            </a:pPr>
            <a:r>
              <a:rPr lang="en-US" sz="2000" b="1"/>
              <a:t>Event Class	Listener Interface	Listener Methods (Handlers)</a:t>
            </a:r>
            <a:br>
              <a:rPr lang="en-US" sz="2000" b="1"/>
            </a:br>
            <a:r>
              <a:rPr lang="en-US" sz="1600">
                <a:latin typeface="Courier New" pitchFamily="49" charset="0"/>
              </a:rPr>
              <a:t>ActionEvent	ActionListener	actionPerformed(ActionEvent)</a:t>
            </a:r>
          </a:p>
          <a:p>
            <a:pPr>
              <a:tabLst>
                <a:tab pos="2000250" algn="l"/>
                <a:tab pos="4457700" algn="l"/>
              </a:tabLst>
            </a:pPr>
            <a:r>
              <a:rPr lang="en-US" sz="1600">
                <a:latin typeface="Courier New" pitchFamily="49" charset="0"/>
              </a:rPr>
              <a:t>ItemEvent	ItemListener	itemStateChanged(ItemEvent)</a:t>
            </a:r>
          </a:p>
          <a:p>
            <a:pPr>
              <a:tabLst>
                <a:tab pos="2000250" algn="l"/>
                <a:tab pos="4457700" algn="l"/>
              </a:tabLst>
            </a:pPr>
            <a:r>
              <a:rPr lang="en-US" sz="1600">
                <a:latin typeface="Courier New" pitchFamily="49" charset="0"/>
              </a:rPr>
              <a:t>WindowEvent	WindowListener	windowClosing(WindowEvent)</a:t>
            </a:r>
          </a:p>
          <a:p>
            <a:pPr>
              <a:tabLst>
                <a:tab pos="2000250" algn="l"/>
                <a:tab pos="4457700" algn="l"/>
              </a:tabLst>
            </a:pPr>
            <a:r>
              <a:rPr lang="en-US" sz="1600">
                <a:latin typeface="Courier New" pitchFamily="49" charset="0"/>
              </a:rPr>
              <a:t>		windowOpened(WindowEvent)</a:t>
            </a:r>
          </a:p>
          <a:p>
            <a:pPr>
              <a:tabLst>
                <a:tab pos="2000250" algn="l"/>
                <a:tab pos="4457700" algn="l"/>
              </a:tabLst>
            </a:pPr>
            <a:r>
              <a:rPr lang="en-US" sz="1600">
                <a:latin typeface="Courier New" pitchFamily="49" charset="0"/>
              </a:rPr>
              <a:t>		windowIconified(WindowEvent)</a:t>
            </a:r>
          </a:p>
          <a:p>
            <a:pPr>
              <a:tabLst>
                <a:tab pos="2000250" algn="l"/>
                <a:tab pos="4457700" algn="l"/>
              </a:tabLst>
            </a:pPr>
            <a:r>
              <a:rPr lang="en-US" sz="1600">
                <a:latin typeface="Courier New" pitchFamily="49" charset="0"/>
              </a:rPr>
              <a:t>		windowDeiconified(WindowEvent)</a:t>
            </a:r>
          </a:p>
          <a:p>
            <a:pPr>
              <a:tabLst>
                <a:tab pos="2000250" algn="l"/>
                <a:tab pos="4457700" algn="l"/>
              </a:tabLst>
            </a:pPr>
            <a:r>
              <a:rPr lang="en-US" sz="1600">
                <a:latin typeface="Courier New" pitchFamily="49" charset="0"/>
              </a:rPr>
              <a:t>		windowClosed(WindowEvent)</a:t>
            </a:r>
          </a:p>
          <a:p>
            <a:pPr>
              <a:tabLst>
                <a:tab pos="2000250" algn="l"/>
                <a:tab pos="4457700" algn="l"/>
              </a:tabLst>
            </a:pPr>
            <a:r>
              <a:rPr lang="en-US" sz="1600">
                <a:latin typeface="Courier New" pitchFamily="49" charset="0"/>
              </a:rPr>
              <a:t>		windowActivated(WindowEvent)</a:t>
            </a:r>
          </a:p>
          <a:p>
            <a:pPr>
              <a:tabLst>
                <a:tab pos="2000250" algn="l"/>
                <a:tab pos="4457700" algn="l"/>
              </a:tabLst>
            </a:pPr>
            <a:r>
              <a:rPr lang="en-US" sz="1600">
                <a:latin typeface="Courier New" pitchFamily="49" charset="0"/>
              </a:rPr>
              <a:t>		windowDeactivated(WindowEvent)</a:t>
            </a:r>
          </a:p>
          <a:p>
            <a:pPr algn="just">
              <a:tabLst>
                <a:tab pos="2000250" algn="l"/>
                <a:tab pos="4457700" algn="l"/>
              </a:tabLst>
            </a:pPr>
            <a:r>
              <a:rPr lang="en-US" sz="1600">
                <a:latin typeface="Courier New" pitchFamily="49" charset="0"/>
              </a:rPr>
              <a:t>ContainerEvent	ContainerListener	componentAdded(ContainerEvent)</a:t>
            </a:r>
          </a:p>
          <a:p>
            <a:pPr algn="just">
              <a:tabLst>
                <a:tab pos="2000250" algn="l"/>
                <a:tab pos="4457700" algn="l"/>
              </a:tabLst>
            </a:pPr>
            <a:r>
              <a:rPr lang="en-US" sz="1600">
                <a:latin typeface="Courier New" pitchFamily="49" charset="0"/>
              </a:rPr>
              <a:t>		componentRemoved(ContainerEvent) MouseEvent	MouseListener	mousePressed(MouseEvent)</a:t>
            </a:r>
          </a:p>
          <a:p>
            <a:pPr algn="just">
              <a:tabLst>
                <a:tab pos="2000250" algn="l"/>
                <a:tab pos="4457700" algn="l"/>
              </a:tabLst>
            </a:pPr>
            <a:r>
              <a:rPr lang="en-US" sz="1600">
                <a:latin typeface="Courier New" pitchFamily="49" charset="0"/>
              </a:rPr>
              <a:t>		mouseReleased(MouseEvent) </a:t>
            </a:r>
          </a:p>
          <a:p>
            <a:pPr algn="just">
              <a:tabLst>
                <a:tab pos="2000250" algn="l"/>
                <a:tab pos="4457700" algn="l"/>
              </a:tabLst>
            </a:pPr>
            <a:r>
              <a:rPr lang="en-US" sz="1600">
                <a:latin typeface="Courier New" pitchFamily="49" charset="0"/>
              </a:rPr>
              <a:t>                                     mouseClicked(MouseEvent)</a:t>
            </a:r>
          </a:p>
          <a:p>
            <a:pPr algn="just">
              <a:tabLst>
                <a:tab pos="2000250" algn="l"/>
                <a:tab pos="4457700" algn="l"/>
              </a:tabLst>
            </a:pPr>
            <a:r>
              <a:rPr lang="en-US" sz="1600">
                <a:latin typeface="Courier New" pitchFamily="49" charset="0"/>
              </a:rPr>
              <a:t>                                     mouseExited(MouseEvent)</a:t>
            </a:r>
            <a:r>
              <a:rPr lang="en-US" sz="1600">
                <a:latin typeface="Book Antiqua" pitchFamily="18" charset="0"/>
              </a:rPr>
              <a:t>	</a:t>
            </a:r>
          </a:p>
          <a:p>
            <a:pPr algn="just">
              <a:tabLst>
                <a:tab pos="2000250" algn="l"/>
                <a:tab pos="4457700" algn="l"/>
              </a:tabLst>
            </a:pPr>
            <a:r>
              <a:rPr lang="en-US" sz="1600">
                <a:latin typeface="Courier New" pitchFamily="49" charset="0"/>
              </a:rPr>
              <a:t>                                     mouseEntered(MouseEvent)</a:t>
            </a:r>
            <a:endParaRPr lang="en-US">
              <a:latin typeface="Book Antiqua" pitchFamily="18" charset="0"/>
            </a:endParaRPr>
          </a:p>
          <a:p>
            <a:pPr algn="just">
              <a:tabLst>
                <a:tab pos="2000250" algn="l"/>
                <a:tab pos="4457700" algn="l"/>
              </a:tabLst>
            </a:pPr>
            <a:r>
              <a:rPr lang="en-US" sz="1600">
                <a:latin typeface="Courier New" pitchFamily="49" charset="0"/>
              </a:rPr>
              <a:t>KeyEvent	KeyListener	keyPressed(KeyEvent)</a:t>
            </a:r>
          </a:p>
          <a:p>
            <a:pPr algn="just">
              <a:tabLst>
                <a:tab pos="2000250" algn="l"/>
                <a:tab pos="4457700" algn="l"/>
              </a:tabLst>
            </a:pPr>
            <a:r>
              <a:rPr lang="en-US" sz="1600">
                <a:latin typeface="Courier New" pitchFamily="49" charset="0"/>
              </a:rPr>
              <a:t>		keyReleased(KeyEvent) </a:t>
            </a:r>
          </a:p>
          <a:p>
            <a:pPr algn="just">
              <a:tabLst>
                <a:tab pos="2000250" algn="l"/>
                <a:tab pos="4457700" algn="l"/>
              </a:tabLst>
            </a:pPr>
            <a:r>
              <a:rPr lang="en-US" sz="1600">
                <a:latin typeface="Courier New" pitchFamily="49" charset="0"/>
              </a:rPr>
              <a:t>                                     keyTypeed(KeyEvent)</a:t>
            </a:r>
          </a:p>
          <a:p>
            <a:pPr>
              <a:spcBef>
                <a:spcPct val="50000"/>
              </a:spcBef>
              <a:tabLst>
                <a:tab pos="2000250" algn="l"/>
                <a:tab pos="4457700" algn="l"/>
              </a:tabLst>
            </a:pPr>
            <a:endParaRPr lang="en-US" sz="1600">
              <a:latin typeface="Courier New" pitchFamily="49"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685800" y="152400"/>
            <a:ext cx="7772400" cy="762000"/>
          </a:xfrm>
          <a:noFill/>
          <a:ln/>
        </p:spPr>
        <p:txBody>
          <a:bodyPr/>
          <a:lstStyle/>
          <a:p>
            <a:r>
              <a:rPr lang="en-US"/>
              <a:t>java.awt.event.ActionEvent</a:t>
            </a:r>
            <a:endParaRPr lang="en-US">
              <a:solidFill>
                <a:schemeClr val="tx1"/>
              </a:solidFill>
              <a:latin typeface="Book Antiqua" pitchFamily="18" charset="0"/>
            </a:endParaRPr>
          </a:p>
        </p:txBody>
      </p:sp>
      <p:sp>
        <p:nvSpPr>
          <p:cNvPr id="5" name="Slide Number Placeholder 3"/>
          <p:cNvSpPr>
            <a:spLocks noGrp="1"/>
          </p:cNvSpPr>
          <p:nvPr>
            <p:ph type="sldNum" sz="quarter" idx="12"/>
          </p:nvPr>
        </p:nvSpPr>
        <p:spPr/>
        <p:txBody>
          <a:bodyPr>
            <a:normAutofit fontScale="85000" lnSpcReduction="20000"/>
          </a:bodyPr>
          <a:lstStyle/>
          <a:p>
            <a:fld id="{73F35668-E090-449A-A43A-100906259644}" type="slidenum">
              <a:rPr lang="en-US"/>
              <a:pPr/>
              <a:t>107</a:t>
            </a:fld>
            <a:endParaRPr lang="en-US"/>
          </a:p>
        </p:txBody>
      </p:sp>
      <p:sp>
        <p:nvSpPr>
          <p:cNvPr id="338952" name="Rectangle 8"/>
          <p:cNvSpPr>
            <a:spLocks noChangeArrowheads="1"/>
          </p:cNvSpPr>
          <p:nvPr/>
        </p:nvSpPr>
        <p:spPr bwMode="auto">
          <a:xfrm>
            <a:off x="2386013" y="2395538"/>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338951" name="Object 7"/>
          <p:cNvGraphicFramePr>
            <a:graphicFrameLocks noChangeAspect="1"/>
          </p:cNvGraphicFramePr>
          <p:nvPr/>
        </p:nvGraphicFramePr>
        <p:xfrm>
          <a:off x="0" y="1066800"/>
          <a:ext cx="9144000" cy="4319588"/>
        </p:xfrm>
        <a:graphic>
          <a:graphicData uri="http://schemas.openxmlformats.org/presentationml/2006/ole">
            <mc:AlternateContent xmlns:mc="http://schemas.openxmlformats.org/markup-compatibility/2006">
              <mc:Choice xmlns:v="urn:schemas-microsoft-com:vml" Requires="v">
                <p:oleObj spid="_x0000_s395295" name="Picture" r:id="rId3" imgW="4379976" imgH="2058924" progId="Word.Picture.8">
                  <p:embed/>
                </p:oleObj>
              </mc:Choice>
              <mc:Fallback>
                <p:oleObj name="Picture" r:id="rId3" imgW="4379976" imgH="205892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9144000" cy="4319588"/>
                      </a:xfrm>
                      <a:prstGeom prst="rect">
                        <a:avLst/>
                      </a:prstGeom>
                      <a:solidFill>
                        <a:schemeClr val="tx1"/>
                      </a:solidFill>
                    </p:spPr>
                  </p:pic>
                </p:oleObj>
              </mc:Fallback>
            </mc:AlternateContent>
          </a:graphicData>
        </a:graphic>
      </p:graphicFrame>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85800" y="0"/>
            <a:ext cx="7772400" cy="1428750"/>
          </a:xfrm>
        </p:spPr>
        <p:txBody>
          <a:bodyPr/>
          <a:lstStyle/>
          <a:p>
            <a:r>
              <a:rPr lang="en-US" sz="4000"/>
              <a:t>Example: First Version for ControlCircle (no listeners)</a:t>
            </a:r>
          </a:p>
        </p:txBody>
      </p:sp>
      <p:sp>
        <p:nvSpPr>
          <p:cNvPr id="8" name="Slide Number Placeholder 3"/>
          <p:cNvSpPr>
            <a:spLocks noGrp="1"/>
          </p:cNvSpPr>
          <p:nvPr>
            <p:ph type="sldNum" sz="quarter" idx="12"/>
          </p:nvPr>
        </p:nvSpPr>
        <p:spPr/>
        <p:txBody>
          <a:bodyPr>
            <a:normAutofit fontScale="85000" lnSpcReduction="20000"/>
          </a:bodyPr>
          <a:lstStyle/>
          <a:p>
            <a:fld id="{ECB7218F-1BDA-40CF-ADB2-FD88AEDB15C9}" type="slidenum">
              <a:rPr lang="en-US"/>
              <a:pPr/>
              <a:t>108</a:t>
            </a:fld>
            <a:endParaRPr lang="en-US"/>
          </a:p>
        </p:txBody>
      </p:sp>
      <p:sp>
        <p:nvSpPr>
          <p:cNvPr id="400387" name="Rectangle 3"/>
          <p:cNvSpPr>
            <a:spLocks noGrp="1" noChangeArrowheads="1"/>
          </p:cNvSpPr>
          <p:nvPr>
            <p:ph sz="quarter" idx="1"/>
          </p:nvPr>
        </p:nvSpPr>
        <p:spPr>
          <a:xfrm>
            <a:off x="609600" y="1600200"/>
            <a:ext cx="8077200" cy="1219200"/>
          </a:xfrm>
        </p:spPr>
        <p:txBody>
          <a:bodyPr/>
          <a:lstStyle/>
          <a:p>
            <a:pPr marL="0" indent="0">
              <a:spcBef>
                <a:spcPct val="50000"/>
              </a:spcBef>
              <a:buFont typeface="Monotype Sorts" pitchFamily="2" charset="2"/>
              <a:buNone/>
            </a:pPr>
            <a:r>
              <a:rPr lang="en-US"/>
              <a:t>Now let us consider to write a program that uses two buttons to control the size of a circle. </a:t>
            </a:r>
          </a:p>
        </p:txBody>
      </p:sp>
      <p:pic>
        <p:nvPicPr>
          <p:cNvPr id="400388" name="Picture 4"/>
          <p:cNvPicPr>
            <a:picLocks noChangeAspect="1" noChangeArrowheads="1"/>
          </p:cNvPicPr>
          <p:nvPr/>
        </p:nvPicPr>
        <p:blipFill>
          <a:blip r:embed="rId2" cstate="print"/>
          <a:srcRect/>
          <a:stretch>
            <a:fillRect/>
          </a:stretch>
        </p:blipFill>
        <p:spPr bwMode="auto">
          <a:xfrm>
            <a:off x="1447800" y="3276600"/>
            <a:ext cx="2438400" cy="1693863"/>
          </a:xfrm>
          <a:prstGeom prst="rect">
            <a:avLst/>
          </a:prstGeom>
          <a:noFill/>
          <a:ln w="9525">
            <a:noFill/>
            <a:miter lim="800000"/>
            <a:headEnd/>
            <a:tailEnd/>
          </a:ln>
        </p:spPr>
      </p:pic>
      <p:pic>
        <p:nvPicPr>
          <p:cNvPr id="400389" name="Picture 5"/>
          <p:cNvPicPr>
            <a:picLocks noChangeAspect="1" noChangeArrowheads="1"/>
          </p:cNvPicPr>
          <p:nvPr/>
        </p:nvPicPr>
        <p:blipFill>
          <a:blip r:embed="rId3" cstate="print"/>
          <a:srcRect/>
          <a:stretch>
            <a:fillRect/>
          </a:stretch>
        </p:blipFill>
        <p:spPr bwMode="auto">
          <a:xfrm>
            <a:off x="4114800" y="3276600"/>
            <a:ext cx="2362200" cy="162718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0" y="152400"/>
            <a:ext cx="8991600" cy="1371600"/>
          </a:xfrm>
        </p:spPr>
        <p:txBody>
          <a:bodyPr>
            <a:normAutofit/>
          </a:bodyPr>
          <a:lstStyle/>
          <a:p>
            <a:r>
              <a:rPr lang="en-US" sz="4000"/>
              <a:t>Example: Second Version for ControlCircle (with listener for Enlarge)</a:t>
            </a:r>
          </a:p>
        </p:txBody>
      </p:sp>
      <p:sp>
        <p:nvSpPr>
          <p:cNvPr id="8" name="Slide Number Placeholder 3"/>
          <p:cNvSpPr>
            <a:spLocks noGrp="1"/>
          </p:cNvSpPr>
          <p:nvPr>
            <p:ph type="sldNum" sz="quarter" idx="12"/>
          </p:nvPr>
        </p:nvSpPr>
        <p:spPr/>
        <p:txBody>
          <a:bodyPr>
            <a:normAutofit fontScale="85000" lnSpcReduction="20000"/>
          </a:bodyPr>
          <a:lstStyle/>
          <a:p>
            <a:fld id="{78D51B86-C6B7-4977-9F09-E92D336B3066}" type="slidenum">
              <a:rPr lang="en-US"/>
              <a:pPr/>
              <a:t>109</a:t>
            </a:fld>
            <a:endParaRPr lang="en-US"/>
          </a:p>
        </p:txBody>
      </p:sp>
      <p:sp>
        <p:nvSpPr>
          <p:cNvPr id="401411" name="Rectangle 3"/>
          <p:cNvSpPr>
            <a:spLocks noGrp="1" noChangeArrowheads="1"/>
          </p:cNvSpPr>
          <p:nvPr>
            <p:ph sz="quarter" idx="1"/>
          </p:nvPr>
        </p:nvSpPr>
        <p:spPr>
          <a:xfrm>
            <a:off x="609600" y="1752600"/>
            <a:ext cx="8077200" cy="1219200"/>
          </a:xfrm>
        </p:spPr>
        <p:txBody>
          <a:bodyPr/>
          <a:lstStyle/>
          <a:p>
            <a:pPr marL="0" indent="0">
              <a:spcBef>
                <a:spcPct val="50000"/>
              </a:spcBef>
              <a:buFont typeface="Monotype Sorts" pitchFamily="2" charset="2"/>
              <a:buNone/>
            </a:pPr>
            <a:r>
              <a:rPr lang="en-US"/>
              <a:t>Now let us consider to write a program that uses two buttons to control the size of a circle. </a:t>
            </a:r>
          </a:p>
        </p:txBody>
      </p:sp>
      <p:pic>
        <p:nvPicPr>
          <p:cNvPr id="401412" name="Picture 4"/>
          <p:cNvPicPr>
            <a:picLocks noChangeAspect="1" noChangeArrowheads="1"/>
          </p:cNvPicPr>
          <p:nvPr/>
        </p:nvPicPr>
        <p:blipFill>
          <a:blip r:embed="rId2" cstate="print"/>
          <a:srcRect/>
          <a:stretch>
            <a:fillRect/>
          </a:stretch>
        </p:blipFill>
        <p:spPr bwMode="auto">
          <a:xfrm>
            <a:off x="1447800" y="3276600"/>
            <a:ext cx="2438400" cy="1693863"/>
          </a:xfrm>
          <a:prstGeom prst="rect">
            <a:avLst/>
          </a:prstGeom>
          <a:noFill/>
          <a:ln w="9525">
            <a:noFill/>
            <a:miter lim="800000"/>
            <a:headEnd/>
            <a:tailEnd/>
          </a:ln>
        </p:spPr>
      </p:pic>
      <p:pic>
        <p:nvPicPr>
          <p:cNvPr id="401413" name="Picture 5"/>
          <p:cNvPicPr>
            <a:picLocks noChangeAspect="1" noChangeArrowheads="1"/>
          </p:cNvPicPr>
          <p:nvPr/>
        </p:nvPicPr>
        <p:blipFill>
          <a:blip r:embed="rId3" cstate="print"/>
          <a:srcRect/>
          <a:stretch>
            <a:fillRect/>
          </a:stretch>
        </p:blipFill>
        <p:spPr bwMode="auto">
          <a:xfrm>
            <a:off x="4114800" y="3276600"/>
            <a:ext cx="2362200" cy="162718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9737" name="Group 9"/>
          <p:cNvGrpSpPr>
            <a:grpSpLocks/>
          </p:cNvGrpSpPr>
          <p:nvPr/>
        </p:nvGrpSpPr>
        <p:grpSpPr bwMode="auto">
          <a:xfrm>
            <a:off x="989013" y="1403350"/>
            <a:ext cx="6173787" cy="825500"/>
            <a:chOff x="1007" y="884"/>
            <a:chExt cx="3409" cy="520"/>
          </a:xfrm>
        </p:grpSpPr>
        <p:sp>
          <p:nvSpPr>
            <p:cNvPr id="12299" name="Rectangle 3"/>
            <p:cNvSpPr>
              <a:spLocks noChangeArrowheads="1"/>
            </p:cNvSpPr>
            <p:nvPr/>
          </p:nvSpPr>
          <p:spPr bwMode="auto">
            <a:xfrm>
              <a:off x="1007" y="961"/>
              <a:ext cx="1393" cy="334"/>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300" name="Text Box 4"/>
            <p:cNvSpPr txBox="1">
              <a:spLocks noChangeArrowheads="1"/>
            </p:cNvSpPr>
            <p:nvPr/>
          </p:nvSpPr>
          <p:spPr bwMode="auto">
            <a:xfrm>
              <a:off x="2486" y="884"/>
              <a:ext cx="1930"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b="1">
                  <a:solidFill>
                    <a:srgbClr val="FF0000"/>
                  </a:solidFill>
                </a:rPr>
                <a:t>Any use of Swing classes requires importing javax.swing package.</a:t>
              </a:r>
            </a:p>
          </p:txBody>
        </p:sp>
      </p:grpSp>
      <p:grpSp>
        <p:nvGrpSpPr>
          <p:cNvPr id="329738" name="Group 10"/>
          <p:cNvGrpSpPr>
            <a:grpSpLocks/>
          </p:cNvGrpSpPr>
          <p:nvPr/>
        </p:nvGrpSpPr>
        <p:grpSpPr bwMode="auto">
          <a:xfrm>
            <a:off x="1447800" y="2438400"/>
            <a:ext cx="7239000" cy="838200"/>
            <a:chOff x="2160" y="1776"/>
            <a:chExt cx="2880" cy="528"/>
          </a:xfrm>
        </p:grpSpPr>
        <p:sp>
          <p:nvSpPr>
            <p:cNvPr id="12297" name="Rectangle 5"/>
            <p:cNvSpPr>
              <a:spLocks noChangeArrowheads="1"/>
            </p:cNvSpPr>
            <p:nvPr/>
          </p:nvSpPr>
          <p:spPr bwMode="auto">
            <a:xfrm>
              <a:off x="2160" y="2112"/>
              <a:ext cx="1728" cy="192"/>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8" name="Text Box 6"/>
            <p:cNvSpPr txBox="1">
              <a:spLocks noChangeArrowheads="1"/>
            </p:cNvSpPr>
            <p:nvPr/>
          </p:nvSpPr>
          <p:spPr bwMode="auto">
            <a:xfrm>
              <a:off x="3888" y="1776"/>
              <a:ext cx="11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b="1">
                  <a:solidFill>
                    <a:srgbClr val="FF0000"/>
                  </a:solidFill>
                </a:rPr>
                <a:t>Instantiate a swing Frame object</a:t>
              </a:r>
            </a:p>
          </p:txBody>
        </p:sp>
      </p:grpSp>
      <p:grpSp>
        <p:nvGrpSpPr>
          <p:cNvPr id="329739" name="Group 11"/>
          <p:cNvGrpSpPr>
            <a:grpSpLocks/>
          </p:cNvGrpSpPr>
          <p:nvPr/>
        </p:nvGrpSpPr>
        <p:grpSpPr bwMode="auto">
          <a:xfrm>
            <a:off x="1447800" y="3352800"/>
            <a:ext cx="6934200" cy="1622425"/>
            <a:chOff x="1296" y="2352"/>
            <a:chExt cx="3696" cy="666"/>
          </a:xfrm>
        </p:grpSpPr>
        <p:sp>
          <p:nvSpPr>
            <p:cNvPr id="12295" name="Rectangle 7"/>
            <p:cNvSpPr>
              <a:spLocks noChangeArrowheads="1"/>
            </p:cNvSpPr>
            <p:nvPr/>
          </p:nvSpPr>
          <p:spPr bwMode="auto">
            <a:xfrm>
              <a:off x="1296" y="2352"/>
              <a:ext cx="3552" cy="57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6" name="Text Box 8"/>
            <p:cNvSpPr txBox="1">
              <a:spLocks noChangeArrowheads="1"/>
            </p:cNvSpPr>
            <p:nvPr/>
          </p:nvSpPr>
          <p:spPr bwMode="auto">
            <a:xfrm>
              <a:off x="1392" y="2880"/>
              <a:ext cx="360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600" b="1">
                  <a:solidFill>
                    <a:srgbClr val="FF0000"/>
                  </a:solidFill>
                </a:rPr>
                <a:t>Call JFrame methods to control visuals and behavior</a:t>
              </a:r>
            </a:p>
          </p:txBody>
        </p:sp>
      </p:grpSp>
      <p:sp>
        <p:nvSpPr>
          <p:cNvPr id="12294" name="Text Box 13"/>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400" dirty="0" smtClean="0"/>
              <a:t>Code Listing</a:t>
            </a:r>
            <a:endParaRPr lang="en-US" sz="2400" dirty="0"/>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11</a:t>
            </a:fld>
            <a:endParaRPr lang="en-US"/>
          </a:p>
        </p:txBody>
      </p:sp>
    </p:spTree>
    <p:extLst>
      <p:ext uri="{BB962C8B-B14F-4D97-AF65-F5344CB8AC3E}">
        <p14:creationId xmlns:p14="http://schemas.microsoft.com/office/powerpoint/2010/main" val="1648722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97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97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9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685800" y="0"/>
            <a:ext cx="7772400" cy="1428750"/>
          </a:xfrm>
        </p:spPr>
        <p:txBody>
          <a:bodyPr/>
          <a:lstStyle/>
          <a:p>
            <a:r>
              <a:rPr lang="en-US"/>
              <a:t>Inner Class Listeners</a:t>
            </a:r>
          </a:p>
        </p:txBody>
      </p:sp>
      <p:sp>
        <p:nvSpPr>
          <p:cNvPr id="4" name="Slide Number Placeholder 3"/>
          <p:cNvSpPr>
            <a:spLocks noGrp="1"/>
          </p:cNvSpPr>
          <p:nvPr>
            <p:ph type="sldNum" sz="quarter" idx="12"/>
          </p:nvPr>
        </p:nvSpPr>
        <p:spPr/>
        <p:txBody>
          <a:bodyPr>
            <a:normAutofit fontScale="85000" lnSpcReduction="20000"/>
          </a:bodyPr>
          <a:lstStyle/>
          <a:p>
            <a:fld id="{AB747B15-2735-40E1-9267-EBF4E1728D71}" type="slidenum">
              <a:rPr lang="en-US"/>
              <a:pPr/>
              <a:t>110</a:t>
            </a:fld>
            <a:endParaRPr lang="en-US"/>
          </a:p>
        </p:txBody>
      </p:sp>
      <p:sp>
        <p:nvSpPr>
          <p:cNvPr id="388099" name="Rectangle 3"/>
          <p:cNvSpPr>
            <a:spLocks noGrp="1" noChangeArrowheads="1"/>
          </p:cNvSpPr>
          <p:nvPr>
            <p:ph sz="quarter" idx="1"/>
          </p:nvPr>
        </p:nvSpPr>
        <p:spPr>
          <a:xfrm>
            <a:off x="609600" y="1371600"/>
            <a:ext cx="8077200" cy="3657600"/>
          </a:xfrm>
        </p:spPr>
        <p:txBody>
          <a:bodyPr>
            <a:normAutofit/>
          </a:bodyPr>
          <a:lstStyle/>
          <a:p>
            <a:pPr marL="0" indent="0">
              <a:spcBef>
                <a:spcPct val="50000"/>
              </a:spcBef>
              <a:buFont typeface="Monotype Sorts" pitchFamily="2" charset="2"/>
              <a:buNone/>
            </a:pPr>
            <a:r>
              <a:rPr lang="en-US" sz="3600"/>
              <a:t>A listener class is designed specifically to create a listener object for a GUI component (e.g., a button). It will not be shared by other applications. So, it is appropriate to define the listener class inside the frame class as an inner class. </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7772400" cy="1428750"/>
          </a:xfrm>
        </p:spPr>
        <p:txBody>
          <a:bodyPr/>
          <a:lstStyle/>
          <a:p>
            <a:r>
              <a:rPr lang="en-US"/>
              <a:t>Inner Classes</a:t>
            </a:r>
          </a:p>
        </p:txBody>
      </p:sp>
      <p:sp>
        <p:nvSpPr>
          <p:cNvPr id="5" name="Slide Number Placeholder 3"/>
          <p:cNvSpPr>
            <a:spLocks noGrp="1"/>
          </p:cNvSpPr>
          <p:nvPr>
            <p:ph type="sldNum" sz="quarter" idx="12"/>
          </p:nvPr>
        </p:nvSpPr>
        <p:spPr/>
        <p:txBody>
          <a:bodyPr>
            <a:normAutofit fontScale="85000" lnSpcReduction="20000"/>
          </a:bodyPr>
          <a:lstStyle/>
          <a:p>
            <a:fld id="{B177DA78-F27F-4934-AA78-CCDDB034BCFE}" type="slidenum">
              <a:rPr lang="en-US"/>
              <a:pPr/>
              <a:t>111</a:t>
            </a:fld>
            <a:endParaRPr lang="en-US"/>
          </a:p>
        </p:txBody>
      </p:sp>
      <p:sp>
        <p:nvSpPr>
          <p:cNvPr id="392195" name="Rectangle 3"/>
          <p:cNvSpPr>
            <a:spLocks noGrp="1" noChangeArrowheads="1"/>
          </p:cNvSpPr>
          <p:nvPr>
            <p:ph sz="quarter" idx="1"/>
          </p:nvPr>
        </p:nvSpPr>
        <p:spPr>
          <a:xfrm>
            <a:off x="685800" y="1371600"/>
            <a:ext cx="7467600" cy="4953000"/>
          </a:xfrm>
        </p:spPr>
        <p:txBody>
          <a:bodyPr/>
          <a:lstStyle/>
          <a:p>
            <a:pPr>
              <a:spcBef>
                <a:spcPct val="50000"/>
              </a:spcBef>
              <a:buFont typeface="Monotype Sorts" pitchFamily="2" charset="2"/>
              <a:buNone/>
            </a:pPr>
            <a:r>
              <a:rPr lang="en-US" sz="2800"/>
              <a:t>Inner class: A class is a member of another class.</a:t>
            </a:r>
          </a:p>
          <a:p>
            <a:pPr>
              <a:spcBef>
                <a:spcPct val="50000"/>
              </a:spcBef>
              <a:buFont typeface="Monotype Sorts" pitchFamily="2" charset="2"/>
              <a:buNone/>
            </a:pPr>
            <a:r>
              <a:rPr lang="en-US" sz="2800"/>
              <a:t>Advantages: In some applications, you can use an inner class to make programs simple.</a:t>
            </a:r>
          </a:p>
          <a:p>
            <a:pPr>
              <a:spcBef>
                <a:spcPct val="50000"/>
              </a:spcBef>
            </a:pPr>
            <a:r>
              <a:rPr lang="en-US" sz="2800"/>
              <a:t>An inner class can reference the data and methods defined in the outer class in which it nests, so you do not need to pass the reference of the outer class to the constructor of the inner class.</a:t>
            </a:r>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85800" y="304800"/>
            <a:ext cx="7772400" cy="609600"/>
          </a:xfrm>
        </p:spPr>
        <p:txBody>
          <a:bodyPr>
            <a:normAutofit fontScale="90000"/>
          </a:bodyPr>
          <a:lstStyle/>
          <a:p>
            <a:r>
              <a:rPr lang="en-US" sz="4000"/>
              <a:t>Inner Classes, cont.</a:t>
            </a:r>
          </a:p>
        </p:txBody>
      </p:sp>
      <p:sp>
        <p:nvSpPr>
          <p:cNvPr id="5" name="Slide Number Placeholder 3"/>
          <p:cNvSpPr>
            <a:spLocks noGrp="1"/>
          </p:cNvSpPr>
          <p:nvPr>
            <p:ph type="sldNum" sz="quarter" idx="12"/>
          </p:nvPr>
        </p:nvSpPr>
        <p:spPr/>
        <p:txBody>
          <a:bodyPr>
            <a:normAutofit fontScale="85000" lnSpcReduction="20000"/>
          </a:bodyPr>
          <a:lstStyle/>
          <a:p>
            <a:fld id="{C504A001-1BE8-43CC-92E7-C8A02A288B85}" type="slidenum">
              <a:rPr lang="en-US"/>
              <a:pPr/>
              <a:t>112</a:t>
            </a:fld>
            <a:endParaRPr lang="en-US"/>
          </a:p>
        </p:txBody>
      </p:sp>
      <p:sp>
        <p:nvSpPr>
          <p:cNvPr id="391175" name="Rectangle 7"/>
          <p:cNvSpPr>
            <a:spLocks noChangeArrowheads="1"/>
          </p:cNvSpPr>
          <p:nvPr/>
        </p:nvSpPr>
        <p:spPr bwMode="auto">
          <a:xfrm>
            <a:off x="0" y="217170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391174" name="Object 6"/>
          <p:cNvGraphicFramePr>
            <a:graphicFrameLocks noChangeAspect="1"/>
          </p:cNvGraphicFramePr>
          <p:nvPr/>
        </p:nvGraphicFramePr>
        <p:xfrm>
          <a:off x="152400" y="1143000"/>
          <a:ext cx="8763000" cy="4986338"/>
        </p:xfrm>
        <a:graphic>
          <a:graphicData uri="http://schemas.openxmlformats.org/presentationml/2006/ole">
            <mc:AlternateContent xmlns:mc="http://schemas.openxmlformats.org/markup-compatibility/2006">
              <mc:Choice xmlns:v="urn:schemas-microsoft-com:vml" Requires="v">
                <p:oleObj spid="_x0000_s396319" name="Picture" r:id="rId3" imgW="4575048" imgH="2601468" progId="Word.Picture.8">
                  <p:embed/>
                </p:oleObj>
              </mc:Choice>
              <mc:Fallback>
                <p:oleObj name="Picture" r:id="rId3" imgW="4575048" imgH="2601468"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43000"/>
                        <a:ext cx="8763000" cy="4986338"/>
                      </a:xfrm>
                      <a:prstGeom prst="rect">
                        <a:avLst/>
                      </a:prstGeom>
                      <a:solidFill>
                        <a:schemeClr val="tx1"/>
                      </a:solidFill>
                    </p:spPr>
                  </p:pic>
                </p:oleObj>
              </mc:Fallback>
            </mc:AlternateContent>
          </a:graphicData>
        </a:graphic>
      </p:graphicFrame>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685800" y="0"/>
            <a:ext cx="7772400" cy="1428750"/>
          </a:xfrm>
        </p:spPr>
        <p:txBody>
          <a:bodyPr/>
          <a:lstStyle/>
          <a:p>
            <a:r>
              <a:rPr lang="en-US"/>
              <a:t>Inner Classes (cont.)</a:t>
            </a:r>
          </a:p>
        </p:txBody>
      </p:sp>
      <p:sp>
        <p:nvSpPr>
          <p:cNvPr id="4" name="Slide Number Placeholder 3"/>
          <p:cNvSpPr>
            <a:spLocks noGrp="1"/>
          </p:cNvSpPr>
          <p:nvPr>
            <p:ph type="sldNum" sz="quarter" idx="12"/>
          </p:nvPr>
        </p:nvSpPr>
        <p:spPr/>
        <p:txBody>
          <a:bodyPr>
            <a:normAutofit fontScale="85000" lnSpcReduction="20000"/>
          </a:bodyPr>
          <a:lstStyle/>
          <a:p>
            <a:fld id="{790067BB-E4A6-4032-8B89-A0B247D90DEE}" type="slidenum">
              <a:rPr lang="en-US"/>
              <a:pPr/>
              <a:t>113</a:t>
            </a:fld>
            <a:endParaRPr lang="en-US"/>
          </a:p>
        </p:txBody>
      </p:sp>
      <p:sp>
        <p:nvSpPr>
          <p:cNvPr id="389123" name="Rectangle 3"/>
          <p:cNvSpPr>
            <a:spLocks noGrp="1" noChangeArrowheads="1"/>
          </p:cNvSpPr>
          <p:nvPr>
            <p:ph sz="quarter" idx="1"/>
          </p:nvPr>
        </p:nvSpPr>
        <p:spPr>
          <a:xfrm>
            <a:off x="685800" y="1371600"/>
            <a:ext cx="7467600" cy="4953000"/>
          </a:xfrm>
        </p:spPr>
        <p:txBody>
          <a:bodyPr/>
          <a:lstStyle/>
          <a:p>
            <a:pPr>
              <a:spcBef>
                <a:spcPct val="50000"/>
              </a:spcBef>
            </a:pPr>
            <a:r>
              <a:rPr lang="en-US">
                <a:cs typeface="Times New Roman" pitchFamily="18" charset="0"/>
              </a:rPr>
              <a:t>Inner classes can make programs simple and concise. </a:t>
            </a:r>
          </a:p>
          <a:p>
            <a:pPr>
              <a:spcBef>
                <a:spcPct val="50000"/>
              </a:spcBef>
            </a:pPr>
            <a:r>
              <a:rPr lang="en-US">
                <a:cs typeface="Times New Roman" pitchFamily="18" charset="0"/>
              </a:rPr>
              <a:t>An inner class supports the work of its containing outer class and is compiled into a class named </a:t>
            </a:r>
            <a:r>
              <a:rPr lang="en-US" i="1">
                <a:cs typeface="Times New Roman" pitchFamily="18" charset="0"/>
              </a:rPr>
              <a:t>OuterClassName</a:t>
            </a:r>
            <a:r>
              <a:rPr lang="en-US">
                <a:cs typeface="Times New Roman" pitchFamily="18" charset="0"/>
              </a:rPr>
              <a:t>$</a:t>
            </a:r>
            <a:r>
              <a:rPr lang="en-US" i="1">
                <a:cs typeface="Times New Roman" pitchFamily="18" charset="0"/>
              </a:rPr>
              <a:t>InnerClassName</a:t>
            </a:r>
            <a:r>
              <a:rPr lang="en-US">
                <a:cs typeface="Times New Roman" pitchFamily="18" charset="0"/>
              </a:rPr>
              <a:t>.class. For example, the inner class </a:t>
            </a:r>
            <a:r>
              <a:rPr lang="en-US" u="sng">
                <a:cs typeface="Times New Roman" pitchFamily="18" charset="0"/>
              </a:rPr>
              <a:t>InnerClass</a:t>
            </a:r>
            <a:r>
              <a:rPr lang="en-US">
                <a:cs typeface="Times New Roman" pitchFamily="18" charset="0"/>
              </a:rPr>
              <a:t> in </a:t>
            </a:r>
            <a:r>
              <a:rPr lang="en-US" u="sng">
                <a:cs typeface="Times New Roman" pitchFamily="18" charset="0"/>
              </a:rPr>
              <a:t>OuterClass</a:t>
            </a:r>
            <a:r>
              <a:rPr lang="en-US">
                <a:cs typeface="Times New Roman" pitchFamily="18" charset="0"/>
              </a:rPr>
              <a:t> is compiled into </a:t>
            </a:r>
            <a:r>
              <a:rPr lang="en-US" i="1">
                <a:cs typeface="Times New Roman" pitchFamily="18" charset="0"/>
              </a:rPr>
              <a:t>OuterClass$InnerClass</a:t>
            </a:r>
            <a:r>
              <a:rPr lang="en-US">
                <a:cs typeface="Times New Roman" pitchFamily="18" charset="0"/>
              </a:rPr>
              <a:t>.class</a:t>
            </a:r>
            <a:r>
              <a:rPr lang="en-US">
                <a:latin typeface="Courier" charset="0"/>
                <a:cs typeface="Times New Roman" pitchFamily="18" charset="0"/>
              </a:rPr>
              <a:t>.</a:t>
            </a:r>
            <a:endParaRPr lang="en-US"/>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428750"/>
          </a:xfrm>
        </p:spPr>
        <p:txBody>
          <a:bodyPr/>
          <a:lstStyle/>
          <a:p>
            <a:r>
              <a:rPr lang="en-US"/>
              <a:t>Inner Classes (cont.)</a:t>
            </a:r>
          </a:p>
        </p:txBody>
      </p:sp>
      <p:sp>
        <p:nvSpPr>
          <p:cNvPr id="4" name="Slide Number Placeholder 3"/>
          <p:cNvSpPr>
            <a:spLocks noGrp="1"/>
          </p:cNvSpPr>
          <p:nvPr>
            <p:ph type="sldNum" sz="quarter" idx="12"/>
          </p:nvPr>
        </p:nvSpPr>
        <p:spPr/>
        <p:txBody>
          <a:bodyPr>
            <a:normAutofit fontScale="85000" lnSpcReduction="20000"/>
          </a:bodyPr>
          <a:lstStyle/>
          <a:p>
            <a:fld id="{EA720E04-AC69-4F30-8659-B8E39B46D6F6}" type="slidenum">
              <a:rPr lang="en-US"/>
              <a:pPr/>
              <a:t>114</a:t>
            </a:fld>
            <a:endParaRPr lang="en-US"/>
          </a:p>
        </p:txBody>
      </p:sp>
      <p:sp>
        <p:nvSpPr>
          <p:cNvPr id="390147" name="Rectangle 3"/>
          <p:cNvSpPr>
            <a:spLocks noGrp="1" noChangeArrowheads="1"/>
          </p:cNvSpPr>
          <p:nvPr>
            <p:ph sz="quarter" idx="1"/>
          </p:nvPr>
        </p:nvSpPr>
        <p:spPr>
          <a:xfrm>
            <a:off x="685800" y="1371600"/>
            <a:ext cx="7467600" cy="4953000"/>
          </a:xfrm>
        </p:spPr>
        <p:txBody>
          <a:bodyPr/>
          <a:lstStyle/>
          <a:p>
            <a:pPr>
              <a:spcBef>
                <a:spcPct val="50000"/>
              </a:spcBef>
            </a:pPr>
            <a:r>
              <a:rPr lang="en-US">
                <a:cs typeface="Times New Roman" pitchFamily="18" charset="0"/>
              </a:rPr>
              <a:t>An inner class can be declared </a:t>
            </a:r>
            <a:r>
              <a:rPr lang="en-US" u="sng">
                <a:cs typeface="Times New Roman" pitchFamily="18" charset="0"/>
              </a:rPr>
              <a:t>public</a:t>
            </a:r>
            <a:r>
              <a:rPr lang="en-US">
                <a:cs typeface="Times New Roman" pitchFamily="18" charset="0"/>
              </a:rPr>
              <a:t>, </a:t>
            </a:r>
            <a:r>
              <a:rPr lang="en-US" u="sng">
                <a:cs typeface="Times New Roman" pitchFamily="18" charset="0"/>
              </a:rPr>
              <a:t>protected</a:t>
            </a:r>
            <a:r>
              <a:rPr lang="en-US">
                <a:cs typeface="Times New Roman" pitchFamily="18" charset="0"/>
              </a:rPr>
              <a:t>, or </a:t>
            </a:r>
            <a:r>
              <a:rPr lang="en-US" u="sng">
                <a:cs typeface="Times New Roman" pitchFamily="18" charset="0"/>
              </a:rPr>
              <a:t>private</a:t>
            </a:r>
            <a:r>
              <a:rPr lang="en-US">
                <a:cs typeface="Times New Roman" pitchFamily="18" charset="0"/>
              </a:rPr>
              <a:t> subject to the same visibility rules applied to a member of the class. </a:t>
            </a:r>
          </a:p>
          <a:p>
            <a:pPr>
              <a:spcBef>
                <a:spcPct val="50000"/>
              </a:spcBef>
            </a:pPr>
            <a:r>
              <a:rPr lang="en-US">
                <a:cs typeface="Times New Roman" pitchFamily="18" charset="0"/>
              </a:rPr>
              <a:t>An inner class can be declared </a:t>
            </a:r>
            <a:r>
              <a:rPr lang="en-US" u="sng">
                <a:cs typeface="Times New Roman" pitchFamily="18" charset="0"/>
              </a:rPr>
              <a:t>static</a:t>
            </a:r>
            <a:r>
              <a:rPr lang="en-US">
                <a:cs typeface="Times New Roman" pitchFamily="18" charset="0"/>
              </a:rPr>
              <a:t>. A </a:t>
            </a:r>
            <a:r>
              <a:rPr lang="en-US" u="sng">
                <a:cs typeface="Times New Roman" pitchFamily="18" charset="0"/>
              </a:rPr>
              <a:t>static</a:t>
            </a:r>
            <a:r>
              <a:rPr lang="en-US">
                <a:cs typeface="Times New Roman" pitchFamily="18" charset="0"/>
              </a:rPr>
              <a:t> inner class can be accessed using the outer class name. A </a:t>
            </a:r>
            <a:r>
              <a:rPr lang="en-US" u="sng">
                <a:cs typeface="Times New Roman" pitchFamily="18" charset="0"/>
              </a:rPr>
              <a:t>static</a:t>
            </a:r>
            <a:r>
              <a:rPr lang="en-US">
                <a:cs typeface="Times New Roman" pitchFamily="18" charset="0"/>
              </a:rPr>
              <a:t> inner class cannot access nonstatic members of the outer class</a:t>
            </a:r>
            <a:r>
              <a:rPr lang="en-US">
                <a:latin typeface="Courier" charset="0"/>
                <a:cs typeface="Times New Roman" pitchFamily="18" charset="0"/>
              </a:rPr>
              <a:t> </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381000"/>
            <a:ext cx="7772400" cy="666750"/>
          </a:xfrm>
        </p:spPr>
        <p:txBody>
          <a:bodyPr>
            <a:normAutofit fontScale="90000"/>
          </a:bodyPr>
          <a:lstStyle/>
          <a:p>
            <a:r>
              <a:rPr lang="en-US" sz="4000"/>
              <a:t>Anonymous Inner Classes</a:t>
            </a:r>
          </a:p>
        </p:txBody>
      </p:sp>
      <p:sp>
        <p:nvSpPr>
          <p:cNvPr id="4" name="Slide Number Placeholder 3"/>
          <p:cNvSpPr>
            <a:spLocks noGrp="1"/>
          </p:cNvSpPr>
          <p:nvPr>
            <p:ph type="sldNum" sz="quarter" idx="12"/>
          </p:nvPr>
        </p:nvSpPr>
        <p:spPr/>
        <p:txBody>
          <a:bodyPr>
            <a:normAutofit fontScale="85000" lnSpcReduction="20000"/>
          </a:bodyPr>
          <a:lstStyle/>
          <a:p>
            <a:fld id="{E034B8A9-4374-4A16-A700-3FC939563A83}" type="slidenum">
              <a:rPr lang="en-US"/>
              <a:pPr/>
              <a:t>115</a:t>
            </a:fld>
            <a:endParaRPr lang="en-US"/>
          </a:p>
        </p:txBody>
      </p:sp>
      <p:sp>
        <p:nvSpPr>
          <p:cNvPr id="394243" name="Rectangle 3"/>
          <p:cNvSpPr>
            <a:spLocks noGrp="1" noChangeArrowheads="1"/>
          </p:cNvSpPr>
          <p:nvPr>
            <p:ph sz="quarter" idx="1"/>
          </p:nvPr>
        </p:nvSpPr>
        <p:spPr>
          <a:xfrm>
            <a:off x="304800" y="1295400"/>
            <a:ext cx="8382000" cy="4953000"/>
          </a:xfrm>
        </p:spPr>
        <p:txBody>
          <a:bodyPr>
            <a:normAutofit/>
          </a:bodyPr>
          <a:lstStyle/>
          <a:p>
            <a:pPr>
              <a:lnSpc>
                <a:spcPct val="90000"/>
              </a:lnSpc>
            </a:pPr>
            <a:r>
              <a:rPr lang="en-US" sz="2400"/>
              <a:t>An anonymous inner class must always extend a superclass or implement an interface, but it cannot have an explicit </a:t>
            </a:r>
            <a:r>
              <a:rPr lang="en-US" sz="2400" u="sng"/>
              <a:t>extends</a:t>
            </a:r>
            <a:r>
              <a:rPr lang="en-US" sz="2400"/>
              <a:t> or </a:t>
            </a:r>
            <a:r>
              <a:rPr lang="en-US" sz="2400" u="sng"/>
              <a:t>implements</a:t>
            </a:r>
            <a:r>
              <a:rPr lang="en-US" sz="2400"/>
              <a:t> clause. </a:t>
            </a:r>
          </a:p>
          <a:p>
            <a:pPr>
              <a:lnSpc>
                <a:spcPct val="90000"/>
              </a:lnSpc>
            </a:pPr>
            <a:r>
              <a:rPr lang="en-US" sz="2400"/>
              <a:t>An anonymous inner class must implement all the abstract methods in the superclass or in the interface. </a:t>
            </a:r>
          </a:p>
          <a:p>
            <a:pPr>
              <a:lnSpc>
                <a:spcPct val="90000"/>
              </a:lnSpc>
            </a:pPr>
            <a:r>
              <a:rPr lang="en-US" sz="2400"/>
              <a:t>An anonymous inner class always uses the no-arg constructor from its superclass to create an instance. If an anonymous inner class implements an interface, the constructor is </a:t>
            </a:r>
            <a:r>
              <a:rPr lang="en-US" sz="2400" u="sng"/>
              <a:t>Object()</a:t>
            </a:r>
            <a:r>
              <a:rPr lang="en-US" sz="2400"/>
              <a:t>.</a:t>
            </a:r>
          </a:p>
          <a:p>
            <a:pPr>
              <a:lnSpc>
                <a:spcPct val="90000"/>
              </a:lnSpc>
            </a:pPr>
            <a:r>
              <a:rPr lang="en-US" sz="2400"/>
              <a:t>An anonymous inner class is compiled into a class named OuterClassName$</a:t>
            </a:r>
            <a:r>
              <a:rPr lang="en-US" sz="2400" i="1"/>
              <a:t>n</a:t>
            </a:r>
            <a:r>
              <a:rPr lang="en-US" sz="2400"/>
              <a:t>.class. For example, if the outer class </a:t>
            </a:r>
            <a:r>
              <a:rPr lang="en-US" sz="2400" u="sng"/>
              <a:t>Test</a:t>
            </a:r>
            <a:r>
              <a:rPr lang="en-US" sz="2400"/>
              <a:t> has two anonymous inner classes, these two classes are compiled into Test$1.class and Test$2.class.</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85800" y="381000"/>
            <a:ext cx="7772400" cy="666750"/>
          </a:xfrm>
        </p:spPr>
        <p:txBody>
          <a:bodyPr>
            <a:normAutofit fontScale="90000"/>
          </a:bodyPr>
          <a:lstStyle/>
          <a:p>
            <a:r>
              <a:rPr lang="en-US" sz="4000"/>
              <a:t>Anonymous Inner Classes (cont.)</a:t>
            </a:r>
          </a:p>
        </p:txBody>
      </p:sp>
      <p:sp>
        <p:nvSpPr>
          <p:cNvPr id="7" name="Slide Number Placeholder 3"/>
          <p:cNvSpPr>
            <a:spLocks noGrp="1"/>
          </p:cNvSpPr>
          <p:nvPr>
            <p:ph type="sldNum" sz="quarter" idx="12"/>
          </p:nvPr>
        </p:nvSpPr>
        <p:spPr/>
        <p:txBody>
          <a:bodyPr>
            <a:normAutofit fontScale="85000" lnSpcReduction="20000"/>
          </a:bodyPr>
          <a:lstStyle/>
          <a:p>
            <a:fld id="{E3BC3625-722C-4222-ABC8-595858E6CA96}" type="slidenum">
              <a:rPr lang="en-US"/>
              <a:pPr/>
              <a:t>116</a:t>
            </a:fld>
            <a:endParaRPr lang="en-US"/>
          </a:p>
        </p:txBody>
      </p:sp>
      <p:sp>
        <p:nvSpPr>
          <p:cNvPr id="395267" name="Rectangle 3"/>
          <p:cNvSpPr>
            <a:spLocks noGrp="1" noChangeArrowheads="1"/>
          </p:cNvSpPr>
          <p:nvPr>
            <p:ph sz="quarter" idx="1"/>
          </p:nvPr>
        </p:nvSpPr>
        <p:spPr>
          <a:xfrm>
            <a:off x="304800" y="1295400"/>
            <a:ext cx="8382000" cy="2590800"/>
          </a:xfrm>
        </p:spPr>
        <p:txBody>
          <a:bodyPr>
            <a:normAutofit/>
          </a:bodyPr>
          <a:lstStyle/>
          <a:p>
            <a:pPr>
              <a:spcBef>
                <a:spcPct val="0"/>
              </a:spcBef>
              <a:buFont typeface="Monotype Sorts" pitchFamily="2" charset="2"/>
              <a:buNone/>
            </a:pPr>
            <a:r>
              <a:rPr lang="en-US" sz="2800"/>
              <a:t>Inner class listeners can be shortened using anonymous inner classes. An </a:t>
            </a:r>
            <a:r>
              <a:rPr lang="en-US" sz="2800" i="1"/>
              <a:t>anonymous inner class</a:t>
            </a:r>
            <a:r>
              <a:rPr lang="en-US" sz="2800"/>
              <a:t> is an inner class without a name. It combines declaring an inner class and creating an instance of the class in one step. An anonymous inner class is declared as follows:</a:t>
            </a:r>
          </a:p>
        </p:txBody>
      </p:sp>
      <p:sp>
        <p:nvSpPr>
          <p:cNvPr id="395268" name="Text Box 4"/>
          <p:cNvSpPr txBox="1">
            <a:spLocks noChangeArrowheads="1"/>
          </p:cNvSpPr>
          <p:nvPr/>
        </p:nvSpPr>
        <p:spPr bwMode="auto">
          <a:xfrm>
            <a:off x="533400" y="3962400"/>
            <a:ext cx="8077200" cy="1552575"/>
          </a:xfrm>
          <a:prstGeom prst="rect">
            <a:avLst/>
          </a:prstGeom>
          <a:solidFill>
            <a:schemeClr val="tx1"/>
          </a:solidFill>
          <a:ln w="12700">
            <a:noFill/>
            <a:miter lim="800000"/>
            <a:headEnd type="none" w="sm" len="sm"/>
            <a:tailEnd type="none" w="sm" len="sm"/>
          </a:ln>
          <a:effectLst/>
        </p:spPr>
        <p:txBody>
          <a:bodyPr>
            <a:spAutoFit/>
          </a:bodyPr>
          <a:lstStyle/>
          <a:p>
            <a:r>
              <a:rPr lang="en-US" b="1">
                <a:solidFill>
                  <a:schemeClr val="bg2"/>
                </a:solidFill>
              </a:rPr>
              <a:t>new</a:t>
            </a:r>
            <a:r>
              <a:rPr lang="en-US">
                <a:solidFill>
                  <a:schemeClr val="bg2"/>
                </a:solidFill>
              </a:rPr>
              <a:t> SuperClassName/InterfaceName() {</a:t>
            </a:r>
          </a:p>
          <a:p>
            <a:r>
              <a:rPr lang="en-US">
                <a:solidFill>
                  <a:schemeClr val="bg2"/>
                </a:solidFill>
              </a:rPr>
              <a:t>  // Implement or override methods in superclass or interface</a:t>
            </a:r>
          </a:p>
          <a:p>
            <a:r>
              <a:rPr lang="en-US">
                <a:solidFill>
                  <a:schemeClr val="bg2"/>
                </a:solidFill>
              </a:rPr>
              <a:t>  // Other methods if necessary</a:t>
            </a:r>
          </a:p>
          <a:p>
            <a:r>
              <a:rPr lang="en-US">
                <a:solidFill>
                  <a:schemeClr val="bg2"/>
                </a:solidFill>
              </a:rPr>
              <a:t>}</a:t>
            </a:r>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85800" y="381000"/>
            <a:ext cx="7772400" cy="666750"/>
          </a:xfrm>
        </p:spPr>
        <p:txBody>
          <a:bodyPr>
            <a:normAutofit fontScale="90000"/>
          </a:bodyPr>
          <a:lstStyle/>
          <a:p>
            <a:r>
              <a:rPr lang="en-US"/>
              <a:t>Alternative Ways of Defining Listener Classes </a:t>
            </a:r>
          </a:p>
        </p:txBody>
      </p:sp>
      <p:sp>
        <p:nvSpPr>
          <p:cNvPr id="6" name="Slide Number Placeholder 3"/>
          <p:cNvSpPr>
            <a:spLocks noGrp="1"/>
          </p:cNvSpPr>
          <p:nvPr>
            <p:ph type="sldNum" sz="quarter" idx="12"/>
          </p:nvPr>
        </p:nvSpPr>
        <p:spPr/>
        <p:txBody>
          <a:bodyPr>
            <a:normAutofit fontScale="85000" lnSpcReduction="20000"/>
          </a:bodyPr>
          <a:lstStyle/>
          <a:p>
            <a:fld id="{6EE36909-D8CF-4521-B8BC-9DFFBF1854F7}" type="slidenum">
              <a:rPr lang="en-US"/>
              <a:pPr/>
              <a:t>117</a:t>
            </a:fld>
            <a:endParaRPr lang="en-US"/>
          </a:p>
        </p:txBody>
      </p:sp>
      <p:sp>
        <p:nvSpPr>
          <p:cNvPr id="402435" name="Rectangle 3"/>
          <p:cNvSpPr>
            <a:spLocks noGrp="1" noChangeArrowheads="1"/>
          </p:cNvSpPr>
          <p:nvPr>
            <p:ph sz="quarter" idx="1"/>
          </p:nvPr>
        </p:nvSpPr>
        <p:spPr>
          <a:xfrm>
            <a:off x="381000" y="1828800"/>
            <a:ext cx="8382000" cy="2590800"/>
          </a:xfrm>
        </p:spPr>
        <p:txBody>
          <a:bodyPr/>
          <a:lstStyle/>
          <a:p>
            <a:pPr>
              <a:lnSpc>
                <a:spcPct val="80000"/>
              </a:lnSpc>
              <a:spcBef>
                <a:spcPct val="0"/>
              </a:spcBef>
              <a:buFont typeface="Monotype Sorts" pitchFamily="2" charset="2"/>
              <a:buNone/>
            </a:pPr>
            <a:r>
              <a:rPr lang="en-US"/>
              <a:t>There are many other ways to define the listener classes. For example, you may rewrite </a:t>
            </a:r>
            <a:r>
              <a:rPr lang="tr-TR"/>
              <a:t>previous program </a:t>
            </a:r>
            <a:r>
              <a:rPr lang="en-US"/>
              <a:t>by creating just one listener, register the listener with the buttons, and let the listener detect the event source, i.e., which button fires the event.</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685800" y="381000"/>
            <a:ext cx="7772400" cy="666750"/>
          </a:xfrm>
        </p:spPr>
        <p:txBody>
          <a:bodyPr>
            <a:normAutofit fontScale="90000"/>
          </a:bodyPr>
          <a:lstStyle/>
          <a:p>
            <a:r>
              <a:rPr lang="en-US"/>
              <a:t>Alternative Ways of Defining Listener Classes </a:t>
            </a:r>
          </a:p>
        </p:txBody>
      </p:sp>
      <p:sp>
        <p:nvSpPr>
          <p:cNvPr id="6" name="Slide Number Placeholder 3"/>
          <p:cNvSpPr>
            <a:spLocks noGrp="1"/>
          </p:cNvSpPr>
          <p:nvPr>
            <p:ph type="sldNum" sz="quarter" idx="12"/>
          </p:nvPr>
        </p:nvSpPr>
        <p:spPr/>
        <p:txBody>
          <a:bodyPr>
            <a:normAutofit fontScale="85000" lnSpcReduction="20000"/>
          </a:bodyPr>
          <a:lstStyle/>
          <a:p>
            <a:fld id="{E7958E30-2252-4259-805A-EFDF67FD9823}" type="slidenum">
              <a:rPr lang="en-US"/>
              <a:pPr/>
              <a:t>118</a:t>
            </a:fld>
            <a:endParaRPr lang="en-US"/>
          </a:p>
        </p:txBody>
      </p:sp>
      <p:sp>
        <p:nvSpPr>
          <p:cNvPr id="403459" name="Rectangle 3"/>
          <p:cNvSpPr>
            <a:spLocks noGrp="1" noChangeArrowheads="1"/>
          </p:cNvSpPr>
          <p:nvPr>
            <p:ph sz="quarter" idx="1"/>
          </p:nvPr>
        </p:nvSpPr>
        <p:spPr>
          <a:xfrm>
            <a:off x="381000" y="1828800"/>
            <a:ext cx="8382000" cy="2590800"/>
          </a:xfrm>
        </p:spPr>
        <p:txBody>
          <a:bodyPr/>
          <a:lstStyle/>
          <a:p>
            <a:pPr>
              <a:spcBef>
                <a:spcPct val="0"/>
              </a:spcBef>
              <a:buFont typeface="Monotype Sorts" pitchFamily="2" charset="2"/>
              <a:buNone/>
            </a:pPr>
            <a:r>
              <a:rPr lang="en-US"/>
              <a:t>You may also define the custom frame class that implements </a:t>
            </a:r>
            <a:r>
              <a:rPr lang="en-US" u="sng"/>
              <a:t>ActionListener</a:t>
            </a:r>
            <a:r>
              <a:rPr lang="en-US"/>
              <a:t>.</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304800" y="381000"/>
            <a:ext cx="8686800" cy="685800"/>
          </a:xfrm>
        </p:spPr>
        <p:txBody>
          <a:bodyPr>
            <a:normAutofit fontScale="90000"/>
          </a:bodyPr>
          <a:lstStyle/>
          <a:p>
            <a:r>
              <a:rPr lang="en-US"/>
              <a:t>Problem: Loan Calculator</a:t>
            </a:r>
            <a:endParaRPr lang="en-US" u="sng">
              <a:solidFill>
                <a:schemeClr val="tx1"/>
              </a:solidFill>
              <a:latin typeface="Book Antiqua" pitchFamily="18" charset="0"/>
            </a:endParaRPr>
          </a:p>
        </p:txBody>
      </p:sp>
      <p:sp>
        <p:nvSpPr>
          <p:cNvPr id="5" name="Slide Number Placeholder 3"/>
          <p:cNvSpPr>
            <a:spLocks noGrp="1"/>
          </p:cNvSpPr>
          <p:nvPr>
            <p:ph type="sldNum" sz="quarter" idx="12"/>
          </p:nvPr>
        </p:nvSpPr>
        <p:spPr/>
        <p:txBody>
          <a:bodyPr>
            <a:normAutofit fontScale="85000" lnSpcReduction="20000"/>
          </a:bodyPr>
          <a:lstStyle/>
          <a:p>
            <a:fld id="{231D9354-2039-4485-A3BB-27FAD7390672}" type="slidenum">
              <a:rPr lang="en-US"/>
              <a:pPr/>
              <a:t>119</a:t>
            </a:fld>
            <a:endParaRPr lang="en-US"/>
          </a:p>
        </p:txBody>
      </p:sp>
      <p:sp>
        <p:nvSpPr>
          <p:cNvPr id="4" name="Footer Placeholder 3"/>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12"/>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a:t>
            </a:r>
            <a:endParaRPr lang="en-US" sz="2400" dirty="0"/>
          </a:p>
        </p:txBody>
      </p:sp>
      <p:sp>
        <p:nvSpPr>
          <p:cNvPr id="13316" name="Rectangle 13"/>
          <p:cNvSpPr>
            <a:spLocks noChangeArrowheads="1"/>
          </p:cNvSpPr>
          <p:nvPr/>
        </p:nvSpPr>
        <p:spPr bwMode="auto">
          <a:xfrm>
            <a:off x="1371600" y="3352800"/>
            <a:ext cx="5638800" cy="304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17" name="Text Box 14"/>
          <p:cNvSpPr txBox="1">
            <a:spLocks noChangeArrowheads="1"/>
          </p:cNvSpPr>
          <p:nvPr/>
        </p:nvSpPr>
        <p:spPr bwMode="auto">
          <a:xfrm>
            <a:off x="1812925" y="4908550"/>
            <a:ext cx="4492625" cy="366713"/>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Set width and height of the frame in pixels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12</a:t>
            </a:fld>
            <a:endParaRPr lang="en-US"/>
          </a:p>
        </p:txBody>
      </p:sp>
    </p:spTree>
    <p:extLst>
      <p:ext uri="{BB962C8B-B14F-4D97-AF65-F5344CB8AC3E}">
        <p14:creationId xmlns:p14="http://schemas.microsoft.com/office/powerpoint/2010/main" val="38450231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304800" y="381000"/>
            <a:ext cx="8686800" cy="685800"/>
          </a:xfrm>
        </p:spPr>
        <p:txBody>
          <a:bodyPr>
            <a:normAutofit fontScale="90000"/>
          </a:bodyPr>
          <a:lstStyle/>
          <a:p>
            <a:r>
              <a:rPr lang="en-US"/>
              <a:t>Example: Handling Window Events</a:t>
            </a:r>
            <a:endParaRPr lang="en-US" u="sng">
              <a:solidFill>
                <a:schemeClr val="tx1"/>
              </a:solidFill>
              <a:latin typeface="Book Antiqua" pitchFamily="18" charset="0"/>
            </a:endParaRPr>
          </a:p>
        </p:txBody>
      </p:sp>
      <p:sp>
        <p:nvSpPr>
          <p:cNvPr id="6" name="Slide Number Placeholder 3"/>
          <p:cNvSpPr>
            <a:spLocks noGrp="1"/>
          </p:cNvSpPr>
          <p:nvPr>
            <p:ph type="sldNum" sz="quarter" idx="12"/>
          </p:nvPr>
        </p:nvSpPr>
        <p:spPr/>
        <p:txBody>
          <a:bodyPr>
            <a:normAutofit fontScale="85000" lnSpcReduction="20000"/>
          </a:bodyPr>
          <a:lstStyle/>
          <a:p>
            <a:fld id="{0A652778-53AD-441B-A7F1-A5089AABA2E5}" type="slidenum">
              <a:rPr lang="en-US"/>
              <a:pPr/>
              <a:t>120</a:t>
            </a:fld>
            <a:endParaRPr lang="en-US"/>
          </a:p>
        </p:txBody>
      </p:sp>
      <p:sp>
        <p:nvSpPr>
          <p:cNvPr id="398341" name="Text Box 5"/>
          <p:cNvSpPr txBox="1">
            <a:spLocks noChangeArrowheads="1"/>
          </p:cNvSpPr>
          <p:nvPr/>
        </p:nvSpPr>
        <p:spPr bwMode="auto">
          <a:xfrm>
            <a:off x="609600" y="1371600"/>
            <a:ext cx="8077200" cy="3081338"/>
          </a:xfrm>
          <a:prstGeom prst="rect">
            <a:avLst/>
          </a:prstGeom>
          <a:noFill/>
          <a:ln w="12700">
            <a:noFill/>
            <a:miter lim="800000"/>
            <a:headEnd type="none" w="sm" len="sm"/>
            <a:tailEnd type="none" w="sm" len="sm"/>
          </a:ln>
          <a:effectLst/>
        </p:spPr>
        <p:txBody>
          <a:bodyPr>
            <a:spAutoFit/>
          </a:bodyPr>
          <a:lstStyle/>
          <a:p>
            <a:pPr marL="334963" indent="-334963">
              <a:spcBef>
                <a:spcPct val="50000"/>
              </a:spcBef>
              <a:buClr>
                <a:schemeClr val="tx2"/>
              </a:buClr>
              <a:buSzPct val="75000"/>
              <a:buFont typeface="Monotype Sorts" pitchFamily="2" charset="2"/>
              <a:buChar char="F"/>
            </a:pPr>
            <a:r>
              <a:rPr lang="en-US" sz="2800"/>
              <a:t>Objective: Demonstrate handling the window events. Any subclass of the Window class can generate the following window events: window opened, closing, closed, activated, deactivated, iconified, and deiconified. This program creates a frame, listens to the window events, and displays a message to indicate the occurring event.</a:t>
            </a:r>
            <a:r>
              <a:rPr lang="en-US">
                <a:latin typeface="Courier" charset="0"/>
              </a:rPr>
              <a:t> </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685800" y="304800"/>
            <a:ext cx="7772400" cy="609600"/>
          </a:xfrm>
        </p:spPr>
        <p:txBody>
          <a:bodyPr>
            <a:normAutofit fontScale="90000"/>
          </a:bodyPr>
          <a:lstStyle/>
          <a:p>
            <a:r>
              <a:rPr lang="en-US"/>
              <a:t>MouseEvent</a:t>
            </a:r>
            <a:endParaRPr lang="en-US">
              <a:solidFill>
                <a:schemeClr val="tx1"/>
              </a:solidFill>
            </a:endParaRPr>
          </a:p>
        </p:txBody>
      </p:sp>
      <p:sp>
        <p:nvSpPr>
          <p:cNvPr id="6" name="Slide Number Placeholder 3"/>
          <p:cNvSpPr>
            <a:spLocks noGrp="1"/>
          </p:cNvSpPr>
          <p:nvPr>
            <p:ph type="sldNum" sz="quarter" idx="12"/>
          </p:nvPr>
        </p:nvSpPr>
        <p:spPr/>
        <p:txBody>
          <a:bodyPr>
            <a:normAutofit fontScale="85000" lnSpcReduction="20000"/>
          </a:bodyPr>
          <a:lstStyle/>
          <a:p>
            <a:fld id="{2A6DFC2F-915D-4D50-8870-412F5679BDE9}" type="slidenum">
              <a:rPr lang="en-US"/>
              <a:pPr/>
              <a:t>121</a:t>
            </a:fld>
            <a:endParaRPr lang="en-US"/>
          </a:p>
        </p:txBody>
      </p:sp>
      <p:sp>
        <p:nvSpPr>
          <p:cNvPr id="358406" name="Rectangle 6"/>
          <p:cNvSpPr>
            <a:spLocks noChangeArrowheads="1"/>
          </p:cNvSpPr>
          <p:nvPr/>
        </p:nvSpPr>
        <p:spPr bwMode="auto">
          <a:xfrm>
            <a:off x="2324100" y="2247900"/>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58408" name="Rectangle 8"/>
          <p:cNvSpPr>
            <a:spLocks noChangeArrowheads="1"/>
          </p:cNvSpPr>
          <p:nvPr/>
        </p:nvSpPr>
        <p:spPr bwMode="auto">
          <a:xfrm>
            <a:off x="2324100" y="2247900"/>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358407" name="Object 7"/>
          <p:cNvGraphicFramePr>
            <a:graphicFrameLocks noChangeAspect="1"/>
          </p:cNvGraphicFramePr>
          <p:nvPr/>
        </p:nvGraphicFramePr>
        <p:xfrm>
          <a:off x="0" y="1219200"/>
          <a:ext cx="9144000" cy="4805363"/>
        </p:xfrm>
        <a:graphic>
          <a:graphicData uri="http://schemas.openxmlformats.org/presentationml/2006/ole">
            <mc:AlternateContent xmlns:mc="http://schemas.openxmlformats.org/markup-compatibility/2006">
              <mc:Choice xmlns:v="urn:schemas-microsoft-com:vml" Requires="v">
                <p:oleObj spid="_x0000_s397343" r:id="rId3" imgW="4491228" imgH="2363724" progId="Word.Picture.8">
                  <p:embed/>
                </p:oleObj>
              </mc:Choice>
              <mc:Fallback>
                <p:oleObj r:id="rId3" imgW="4491228" imgH="236372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805363"/>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304800"/>
            <a:ext cx="7772400" cy="971550"/>
          </a:xfrm>
        </p:spPr>
        <p:txBody>
          <a:bodyPr/>
          <a:lstStyle/>
          <a:p>
            <a:r>
              <a:rPr lang="en-US"/>
              <a:t>Handling Mouse Events</a:t>
            </a:r>
            <a:endParaRPr lang="en-US">
              <a:solidFill>
                <a:schemeClr val="tx1"/>
              </a:solidFill>
            </a:endParaRPr>
          </a:p>
        </p:txBody>
      </p:sp>
      <p:sp>
        <p:nvSpPr>
          <p:cNvPr id="4" name="Slide Number Placeholder 3"/>
          <p:cNvSpPr>
            <a:spLocks noGrp="1"/>
          </p:cNvSpPr>
          <p:nvPr>
            <p:ph type="sldNum" sz="quarter" idx="12"/>
          </p:nvPr>
        </p:nvSpPr>
        <p:spPr/>
        <p:txBody>
          <a:bodyPr>
            <a:normAutofit fontScale="85000" lnSpcReduction="20000"/>
          </a:bodyPr>
          <a:lstStyle/>
          <a:p>
            <a:fld id="{76175123-F9B8-4DA7-88AD-FE614189B155}" type="slidenum">
              <a:rPr lang="en-US"/>
              <a:pPr/>
              <a:t>122</a:t>
            </a:fld>
            <a:endParaRPr lang="en-US"/>
          </a:p>
        </p:txBody>
      </p:sp>
      <p:sp>
        <p:nvSpPr>
          <p:cNvPr id="365571" name="Rectangle 3"/>
          <p:cNvSpPr>
            <a:spLocks noGrp="1" noChangeArrowheads="1"/>
          </p:cNvSpPr>
          <p:nvPr>
            <p:ph sz="quarter" idx="1"/>
          </p:nvPr>
        </p:nvSpPr>
        <p:spPr>
          <a:xfrm>
            <a:off x="685800" y="1371600"/>
            <a:ext cx="7848600" cy="4114800"/>
          </a:xfrm>
        </p:spPr>
        <p:txBody>
          <a:bodyPr>
            <a:normAutofit/>
          </a:bodyPr>
          <a:lstStyle/>
          <a:p>
            <a:pPr>
              <a:lnSpc>
                <a:spcPct val="90000"/>
              </a:lnSpc>
            </a:pPr>
            <a:r>
              <a:rPr lang="en-US" sz="2800"/>
              <a:t>Java provides two listener interfaces, </a:t>
            </a:r>
            <a:r>
              <a:rPr lang="en-US" sz="2600">
                <a:latin typeface="Courier New" pitchFamily="49" charset="0"/>
              </a:rPr>
              <a:t>MouseListener</a:t>
            </a:r>
            <a:r>
              <a:rPr lang="en-US" sz="2800"/>
              <a:t> and</a:t>
            </a:r>
            <a:r>
              <a:rPr lang="en-US" sz="3000"/>
              <a:t> </a:t>
            </a:r>
            <a:r>
              <a:rPr lang="en-US" sz="2600">
                <a:latin typeface="Courier New" pitchFamily="49" charset="0"/>
              </a:rPr>
              <a:t>MouseMotionListener</a:t>
            </a:r>
            <a:r>
              <a:rPr lang="en-US" sz="3000"/>
              <a:t>, </a:t>
            </a:r>
            <a:r>
              <a:rPr lang="en-US" sz="2800"/>
              <a:t>to handle mouse events. </a:t>
            </a:r>
          </a:p>
          <a:p>
            <a:pPr>
              <a:lnSpc>
                <a:spcPct val="90000"/>
              </a:lnSpc>
              <a:spcBef>
                <a:spcPct val="50000"/>
              </a:spcBef>
            </a:pPr>
            <a:r>
              <a:rPr lang="en-US" sz="2800"/>
              <a:t>The </a:t>
            </a:r>
            <a:r>
              <a:rPr lang="en-US" sz="2600">
                <a:latin typeface="Courier New" pitchFamily="49" charset="0"/>
              </a:rPr>
              <a:t>MouseListener</a:t>
            </a:r>
            <a:r>
              <a:rPr lang="en-US" sz="2800"/>
              <a:t> listens for actions such as when the mouse is pressed, released, entered, exited, or clicked. </a:t>
            </a:r>
          </a:p>
          <a:p>
            <a:pPr>
              <a:lnSpc>
                <a:spcPct val="90000"/>
              </a:lnSpc>
              <a:spcBef>
                <a:spcPct val="50000"/>
              </a:spcBef>
            </a:pPr>
            <a:r>
              <a:rPr lang="en-US" sz="2800"/>
              <a:t>The </a:t>
            </a:r>
            <a:r>
              <a:rPr lang="en-US" sz="2600">
                <a:latin typeface="Courier New" pitchFamily="49" charset="0"/>
              </a:rPr>
              <a:t>MouseMotionListener</a:t>
            </a:r>
            <a:r>
              <a:rPr lang="en-US" sz="2800"/>
              <a:t> listens for</a:t>
            </a:r>
            <a:br>
              <a:rPr lang="en-US" sz="2800"/>
            </a:br>
            <a:r>
              <a:rPr lang="en-US" sz="2800"/>
              <a:t>actions such as dragging or moving the</a:t>
            </a:r>
            <a:br>
              <a:rPr lang="en-US" sz="2800"/>
            </a:br>
            <a:r>
              <a:rPr lang="en-US" sz="2800"/>
              <a:t>mouse. </a:t>
            </a:r>
            <a:endParaRPr lang="en-US" sz="2800">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304800"/>
            <a:ext cx="7772400" cy="533400"/>
          </a:xfrm>
        </p:spPr>
        <p:txBody>
          <a:bodyPr>
            <a:normAutofit fontScale="90000"/>
          </a:bodyPr>
          <a:lstStyle/>
          <a:p>
            <a:r>
              <a:rPr lang="en-US"/>
              <a:t>Handling Mouse Events</a:t>
            </a:r>
            <a:endParaRPr lang="en-US">
              <a:solidFill>
                <a:schemeClr val="tx1"/>
              </a:solidFill>
            </a:endParaRPr>
          </a:p>
        </p:txBody>
      </p:sp>
      <p:sp>
        <p:nvSpPr>
          <p:cNvPr id="6" name="Slide Number Placeholder 3"/>
          <p:cNvSpPr>
            <a:spLocks noGrp="1"/>
          </p:cNvSpPr>
          <p:nvPr>
            <p:ph type="sldNum" sz="quarter" idx="12"/>
          </p:nvPr>
        </p:nvSpPr>
        <p:spPr/>
        <p:txBody>
          <a:bodyPr>
            <a:normAutofit fontScale="85000" lnSpcReduction="20000"/>
          </a:bodyPr>
          <a:lstStyle/>
          <a:p>
            <a:fld id="{659937B6-DFA1-4BDA-8E3F-D0183F60B27C}" type="slidenum">
              <a:rPr lang="en-US"/>
              <a:pPr/>
              <a:t>123</a:t>
            </a:fld>
            <a:endParaRPr lang="en-US"/>
          </a:p>
        </p:txBody>
      </p:sp>
      <p:sp>
        <p:nvSpPr>
          <p:cNvPr id="366598" name="Rectangle 6"/>
          <p:cNvSpPr>
            <a:spLocks noChangeArrowheads="1"/>
          </p:cNvSpPr>
          <p:nvPr/>
        </p:nvSpPr>
        <p:spPr bwMode="auto">
          <a:xfrm>
            <a:off x="2300288" y="2309813"/>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66600" name="Rectangle 8"/>
          <p:cNvSpPr>
            <a:spLocks noChangeArrowheads="1"/>
          </p:cNvSpPr>
          <p:nvPr/>
        </p:nvSpPr>
        <p:spPr bwMode="auto">
          <a:xfrm>
            <a:off x="2300288" y="2309813"/>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366599" name="Object 7"/>
          <p:cNvGraphicFramePr>
            <a:graphicFrameLocks noChangeAspect="1"/>
          </p:cNvGraphicFramePr>
          <p:nvPr/>
        </p:nvGraphicFramePr>
        <p:xfrm>
          <a:off x="0" y="1371600"/>
          <a:ext cx="9144000" cy="4505325"/>
        </p:xfrm>
        <a:graphic>
          <a:graphicData uri="http://schemas.openxmlformats.org/presentationml/2006/ole">
            <mc:AlternateContent xmlns:mc="http://schemas.openxmlformats.org/markup-compatibility/2006">
              <mc:Choice xmlns:v="urn:schemas-microsoft-com:vml" Requires="v">
                <p:oleObj spid="_x0000_s398367" r:id="rId3" imgW="4544568" imgH="2238756" progId="Word.Picture.8">
                  <p:embed/>
                </p:oleObj>
              </mc:Choice>
              <mc:Fallback>
                <p:oleObj r:id="rId3" imgW="4544568" imgH="2238756"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71600"/>
                        <a:ext cx="9144000" cy="4505325"/>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457200"/>
            <a:ext cx="7772400" cy="1143000"/>
          </a:xfrm>
        </p:spPr>
        <p:txBody>
          <a:bodyPr>
            <a:normAutofit fontScale="90000"/>
          </a:bodyPr>
          <a:lstStyle/>
          <a:p>
            <a:r>
              <a:rPr lang="en-US" sz="4000"/>
              <a:t>Example: Moving Message Using Mouse</a:t>
            </a:r>
            <a:endParaRPr lang="en-US" u="sng">
              <a:solidFill>
                <a:schemeClr val="tx1"/>
              </a:solidFill>
              <a:latin typeface="Book Antiqua" pitchFamily="18" charset="0"/>
            </a:endParaRPr>
          </a:p>
        </p:txBody>
      </p:sp>
      <p:sp>
        <p:nvSpPr>
          <p:cNvPr id="7" name="Slide Number Placeholder 3"/>
          <p:cNvSpPr>
            <a:spLocks noGrp="1"/>
          </p:cNvSpPr>
          <p:nvPr>
            <p:ph type="sldNum" sz="quarter" idx="12"/>
          </p:nvPr>
        </p:nvSpPr>
        <p:spPr/>
        <p:txBody>
          <a:bodyPr>
            <a:normAutofit fontScale="85000" lnSpcReduction="20000"/>
          </a:bodyPr>
          <a:lstStyle/>
          <a:p>
            <a:fld id="{2D5BA048-8701-4AA0-8AC5-88C58600BE62}" type="slidenum">
              <a:rPr lang="en-US"/>
              <a:pPr/>
              <a:t>124</a:t>
            </a:fld>
            <a:endParaRPr lang="en-US"/>
          </a:p>
        </p:txBody>
      </p:sp>
      <p:sp>
        <p:nvSpPr>
          <p:cNvPr id="359427" name="Rectangle 3"/>
          <p:cNvSpPr>
            <a:spLocks noGrp="1" noChangeArrowheads="1"/>
          </p:cNvSpPr>
          <p:nvPr>
            <p:ph sz="quarter" idx="1"/>
          </p:nvPr>
        </p:nvSpPr>
        <p:spPr>
          <a:xfrm>
            <a:off x="533400" y="1752600"/>
            <a:ext cx="3276600" cy="3886200"/>
          </a:xfrm>
        </p:spPr>
        <p:txBody>
          <a:bodyPr>
            <a:normAutofit lnSpcReduction="10000"/>
          </a:bodyPr>
          <a:lstStyle/>
          <a:p>
            <a:pPr marL="0" indent="0">
              <a:lnSpc>
                <a:spcPct val="90000"/>
              </a:lnSpc>
              <a:buFont typeface="Monotype Sorts" pitchFamily="2" charset="2"/>
              <a:buNone/>
            </a:pPr>
            <a:r>
              <a:rPr lang="en-US" sz="2400"/>
              <a:t>Objective: Create a</a:t>
            </a:r>
            <a:r>
              <a:rPr lang="en-US" sz="2800"/>
              <a:t> program to display a message in a panel. You can use the mouse to move the message. The message moves as the mouse drags and is always displayed at the mouse point. </a:t>
            </a:r>
          </a:p>
        </p:txBody>
      </p:sp>
      <p:pic>
        <p:nvPicPr>
          <p:cNvPr id="359431" name="Picture 7"/>
          <p:cNvPicPr>
            <a:picLocks noChangeAspect="1" noChangeArrowheads="1"/>
          </p:cNvPicPr>
          <p:nvPr/>
        </p:nvPicPr>
        <p:blipFill>
          <a:blip r:embed="rId2" cstate="print"/>
          <a:srcRect/>
          <a:stretch>
            <a:fillRect/>
          </a:stretch>
        </p:blipFill>
        <p:spPr bwMode="auto">
          <a:xfrm>
            <a:off x="4191000" y="1905000"/>
            <a:ext cx="4114800" cy="1516063"/>
          </a:xfrm>
          <a:prstGeom prst="rect">
            <a:avLst/>
          </a:prstGeom>
          <a:noFill/>
          <a:ln w="12700">
            <a:noFill/>
            <a:miter lim="800000"/>
            <a:headEnd type="none" w="sm" len="sm"/>
            <a:tailEnd type="none" w="sm" len="sm"/>
          </a:ln>
          <a:effectLst/>
        </p:spPr>
      </p:pic>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685800" y="304800"/>
            <a:ext cx="7772400" cy="971550"/>
          </a:xfrm>
        </p:spPr>
        <p:txBody>
          <a:bodyPr/>
          <a:lstStyle/>
          <a:p>
            <a:r>
              <a:rPr lang="en-US"/>
              <a:t>Handling Keyboard Events</a:t>
            </a:r>
            <a:endParaRPr lang="en-US">
              <a:solidFill>
                <a:schemeClr val="tx1"/>
              </a:solidFill>
            </a:endParaRPr>
          </a:p>
        </p:txBody>
      </p:sp>
      <p:sp>
        <p:nvSpPr>
          <p:cNvPr id="5" name="Slide Number Placeholder 3"/>
          <p:cNvSpPr>
            <a:spLocks noGrp="1"/>
          </p:cNvSpPr>
          <p:nvPr>
            <p:ph type="sldNum" sz="quarter" idx="12"/>
          </p:nvPr>
        </p:nvSpPr>
        <p:spPr/>
        <p:txBody>
          <a:bodyPr>
            <a:normAutofit fontScale="85000" lnSpcReduction="20000"/>
          </a:bodyPr>
          <a:lstStyle/>
          <a:p>
            <a:fld id="{29C54C58-8053-4618-89EF-958EC4B5F98C}" type="slidenum">
              <a:rPr lang="en-US"/>
              <a:pPr/>
              <a:t>125</a:t>
            </a:fld>
            <a:endParaRPr lang="en-US"/>
          </a:p>
        </p:txBody>
      </p:sp>
      <p:sp>
        <p:nvSpPr>
          <p:cNvPr id="361475" name="Rectangle 3"/>
          <p:cNvSpPr>
            <a:spLocks noGrp="1" noChangeArrowheads="1"/>
          </p:cNvSpPr>
          <p:nvPr>
            <p:ph sz="quarter" idx="1"/>
          </p:nvPr>
        </p:nvSpPr>
        <p:spPr>
          <a:xfrm>
            <a:off x="914400" y="2438400"/>
            <a:ext cx="7772400" cy="3733800"/>
          </a:xfrm>
        </p:spPr>
        <p:txBody>
          <a:bodyPr/>
          <a:lstStyle/>
          <a:p>
            <a:pPr marL="341313" indent="-341313">
              <a:spcBef>
                <a:spcPct val="100000"/>
              </a:spcBef>
            </a:pPr>
            <a:r>
              <a:rPr lang="en-US" sz="2400">
                <a:latin typeface="Courier New" pitchFamily="49" charset="0"/>
              </a:rPr>
              <a:t>keyPressed(KeyEvent e)</a:t>
            </a:r>
            <a:endParaRPr lang="en-US" sz="2800"/>
          </a:p>
          <a:p>
            <a:pPr marL="341313" indent="-341313">
              <a:buFont typeface="Monotype Sorts" pitchFamily="2" charset="2"/>
              <a:buNone/>
            </a:pPr>
            <a:r>
              <a:rPr lang="en-US" sz="2600"/>
              <a:t>	Called when a key is pressed.</a:t>
            </a:r>
          </a:p>
          <a:p>
            <a:pPr marL="341313" indent="-341313">
              <a:spcBef>
                <a:spcPct val="75000"/>
              </a:spcBef>
            </a:pPr>
            <a:r>
              <a:rPr lang="en-US" sz="2400">
                <a:latin typeface="Courier New" pitchFamily="49" charset="0"/>
              </a:rPr>
              <a:t>keyReleased(KeyEvent e) </a:t>
            </a:r>
            <a:endParaRPr lang="en-US" sz="2800"/>
          </a:p>
          <a:p>
            <a:pPr marL="341313" indent="-341313">
              <a:buFont typeface="Monotype Sorts" pitchFamily="2" charset="2"/>
              <a:buNone/>
            </a:pPr>
            <a:r>
              <a:rPr lang="en-US" sz="2600"/>
              <a:t>	Called when a key is released.</a:t>
            </a:r>
            <a:r>
              <a:rPr lang="en-US" sz="2600" i="1"/>
              <a:t> </a:t>
            </a:r>
            <a:endParaRPr lang="en-US" sz="2600"/>
          </a:p>
          <a:p>
            <a:pPr marL="341313" indent="-341313">
              <a:spcBef>
                <a:spcPct val="75000"/>
              </a:spcBef>
            </a:pPr>
            <a:r>
              <a:rPr lang="en-US" sz="2400">
                <a:latin typeface="Courier New" pitchFamily="49" charset="0"/>
              </a:rPr>
              <a:t>keyTyped(KeyEvent e)</a:t>
            </a:r>
            <a:r>
              <a:rPr lang="en-US" sz="2600">
                <a:latin typeface="Courier New" pitchFamily="49" charset="0"/>
              </a:rPr>
              <a:t> </a:t>
            </a:r>
            <a:endParaRPr lang="en-US" sz="2800"/>
          </a:p>
          <a:p>
            <a:pPr marL="341313" indent="-341313">
              <a:buFont typeface="Monotype Sorts" pitchFamily="2" charset="2"/>
              <a:buNone/>
            </a:pPr>
            <a:r>
              <a:rPr lang="en-US" sz="2600"/>
              <a:t>	Called when a key is pressed and then</a:t>
            </a:r>
            <a:br>
              <a:rPr lang="en-US" sz="2600"/>
            </a:br>
            <a:r>
              <a:rPr lang="en-US" sz="2600"/>
              <a:t>released.</a:t>
            </a:r>
          </a:p>
        </p:txBody>
      </p:sp>
      <p:sp>
        <p:nvSpPr>
          <p:cNvPr id="361476" name="Text Box 4"/>
          <p:cNvSpPr txBox="1">
            <a:spLocks noChangeArrowheads="1"/>
          </p:cNvSpPr>
          <p:nvPr/>
        </p:nvSpPr>
        <p:spPr bwMode="auto">
          <a:xfrm>
            <a:off x="914400" y="1371600"/>
            <a:ext cx="7696200" cy="946150"/>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t>To process a keyboard event, use the following handlers in the </a:t>
            </a:r>
            <a:r>
              <a:rPr lang="en-US" sz="2600">
                <a:latin typeface="Courier New" pitchFamily="49" charset="0"/>
              </a:rPr>
              <a:t>KeyListener</a:t>
            </a:r>
            <a:r>
              <a:rPr lang="en-US" sz="2800"/>
              <a:t> interface:</a:t>
            </a:r>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pitchFamily="49" charset="0"/>
              </a:rPr>
              <a:t>KeyEvent</a:t>
            </a:r>
            <a:r>
              <a:rPr lang="en-US"/>
              <a:t> Class</a:t>
            </a:r>
          </a:p>
        </p:txBody>
      </p:sp>
      <p:sp>
        <p:nvSpPr>
          <p:cNvPr id="4" name="Slide Number Placeholder 3"/>
          <p:cNvSpPr>
            <a:spLocks noGrp="1"/>
          </p:cNvSpPr>
          <p:nvPr>
            <p:ph type="sldNum" sz="quarter" idx="12"/>
          </p:nvPr>
        </p:nvSpPr>
        <p:spPr/>
        <p:txBody>
          <a:bodyPr>
            <a:normAutofit fontScale="85000" lnSpcReduction="20000"/>
          </a:bodyPr>
          <a:lstStyle/>
          <a:p>
            <a:fld id="{3CE864BB-86D3-4259-A347-572A4F83077B}" type="slidenum">
              <a:rPr lang="en-US"/>
              <a:pPr/>
              <a:t>126</a:t>
            </a:fld>
            <a:endParaRPr lang="en-US"/>
          </a:p>
        </p:txBody>
      </p:sp>
      <p:sp>
        <p:nvSpPr>
          <p:cNvPr id="362499" name="Rectangle 3"/>
          <p:cNvSpPr>
            <a:spLocks noGrp="1" noChangeArrowheads="1"/>
          </p:cNvSpPr>
          <p:nvPr>
            <p:ph sz="quarter" idx="1"/>
          </p:nvPr>
        </p:nvSpPr>
        <p:spPr>
          <a:xfrm>
            <a:off x="685800" y="1371600"/>
            <a:ext cx="7848600" cy="4800600"/>
          </a:xfrm>
        </p:spPr>
        <p:txBody>
          <a:bodyPr/>
          <a:lstStyle/>
          <a:p>
            <a:pPr marL="358775" indent="-358775">
              <a:lnSpc>
                <a:spcPct val="90000"/>
              </a:lnSpc>
              <a:tabLst>
                <a:tab pos="915988" algn="l"/>
                <a:tab pos="3198813" algn="l"/>
              </a:tabLst>
            </a:pPr>
            <a:r>
              <a:rPr lang="en-US" sz="3000"/>
              <a:t>Methods:</a:t>
            </a:r>
            <a:endParaRPr lang="en-US" sz="2600">
              <a:latin typeface="Courier New" pitchFamily="49" charset="0"/>
            </a:endParaRPr>
          </a:p>
          <a:p>
            <a:pPr marL="358775" indent="-358775">
              <a:lnSpc>
                <a:spcPct val="90000"/>
              </a:lnSpc>
              <a:spcBef>
                <a:spcPct val="50000"/>
              </a:spcBef>
              <a:buFont typeface="Monotype Sorts" pitchFamily="2" charset="2"/>
              <a:buNone/>
              <a:tabLst>
                <a:tab pos="915988" algn="l"/>
                <a:tab pos="3198813" algn="l"/>
              </a:tabLst>
            </a:pPr>
            <a:r>
              <a:rPr lang="en-US" sz="2600">
                <a:latin typeface="Courier New" pitchFamily="49" charset="0"/>
              </a:rPr>
              <a:t>	getKeyChar() method</a:t>
            </a:r>
          </a:p>
          <a:p>
            <a:pPr marL="358775" indent="-358775">
              <a:lnSpc>
                <a:spcPct val="90000"/>
              </a:lnSpc>
              <a:spcBef>
                <a:spcPct val="50000"/>
              </a:spcBef>
              <a:buFont typeface="Monotype Sorts" pitchFamily="2" charset="2"/>
              <a:buNone/>
              <a:tabLst>
                <a:tab pos="915988" algn="l"/>
                <a:tab pos="3198813" algn="l"/>
              </a:tabLst>
            </a:pPr>
            <a:r>
              <a:rPr lang="en-US" sz="2600">
                <a:latin typeface="Courier New" pitchFamily="49" charset="0"/>
              </a:rPr>
              <a:t>	getKeyCode() method </a:t>
            </a:r>
          </a:p>
          <a:p>
            <a:pPr marL="358775" indent="-358775">
              <a:lnSpc>
                <a:spcPct val="90000"/>
              </a:lnSpc>
              <a:spcBef>
                <a:spcPct val="100000"/>
              </a:spcBef>
              <a:tabLst>
                <a:tab pos="915988" algn="l"/>
                <a:tab pos="3198813" algn="l"/>
              </a:tabLst>
            </a:pPr>
            <a:r>
              <a:rPr lang="en-US" sz="3000"/>
              <a:t>Keys:</a:t>
            </a:r>
            <a:endParaRPr lang="en-US" sz="2600">
              <a:latin typeface="Courier New" pitchFamily="49" charset="0"/>
            </a:endParaRPr>
          </a:p>
          <a:p>
            <a:pPr marL="358775" indent="-358775">
              <a:lnSpc>
                <a:spcPct val="90000"/>
              </a:lnSpc>
              <a:buFont typeface="Monotype Sorts" pitchFamily="2" charset="2"/>
              <a:buNone/>
              <a:tabLst>
                <a:tab pos="915988" algn="l"/>
                <a:tab pos="3198813" algn="l"/>
              </a:tabLst>
            </a:pPr>
            <a:r>
              <a:rPr lang="en-US" sz="2600"/>
              <a:t>		Home	</a:t>
            </a:r>
            <a:r>
              <a:rPr lang="en-US" sz="2600">
                <a:latin typeface="Courier New" pitchFamily="49" charset="0"/>
              </a:rPr>
              <a:t>VK_HOME</a:t>
            </a:r>
          </a:p>
          <a:p>
            <a:pPr marL="358775" indent="-358775">
              <a:lnSpc>
                <a:spcPct val="90000"/>
              </a:lnSpc>
              <a:buFont typeface="Monotype Sorts" pitchFamily="2" charset="2"/>
              <a:buNone/>
              <a:tabLst>
                <a:tab pos="915988" algn="l"/>
                <a:tab pos="3198813" algn="l"/>
              </a:tabLst>
            </a:pPr>
            <a:r>
              <a:rPr lang="en-US" sz="2600"/>
              <a:t>		End	</a:t>
            </a:r>
            <a:r>
              <a:rPr lang="en-US" sz="2600">
                <a:latin typeface="Courier New" pitchFamily="49" charset="0"/>
              </a:rPr>
              <a:t>VK_END</a:t>
            </a:r>
          </a:p>
          <a:p>
            <a:pPr marL="358775" indent="-358775">
              <a:lnSpc>
                <a:spcPct val="90000"/>
              </a:lnSpc>
              <a:buFont typeface="Monotype Sorts" pitchFamily="2" charset="2"/>
              <a:buNone/>
              <a:tabLst>
                <a:tab pos="915988" algn="l"/>
                <a:tab pos="3198813" algn="l"/>
              </a:tabLst>
            </a:pPr>
            <a:r>
              <a:rPr lang="en-US" sz="2600"/>
              <a:t>		Page Up	</a:t>
            </a:r>
            <a:r>
              <a:rPr lang="en-US" sz="2600">
                <a:latin typeface="Courier New" pitchFamily="49" charset="0"/>
              </a:rPr>
              <a:t>VK_PGUP</a:t>
            </a:r>
          </a:p>
          <a:p>
            <a:pPr marL="358775" indent="-358775">
              <a:lnSpc>
                <a:spcPct val="90000"/>
              </a:lnSpc>
              <a:buFont typeface="Monotype Sorts" pitchFamily="2" charset="2"/>
              <a:buNone/>
              <a:tabLst>
                <a:tab pos="915988" algn="l"/>
                <a:tab pos="3198813" algn="l"/>
              </a:tabLst>
            </a:pPr>
            <a:r>
              <a:rPr lang="en-US" sz="2600"/>
              <a:t>		Page Down	</a:t>
            </a:r>
            <a:r>
              <a:rPr lang="en-US" sz="2600">
                <a:latin typeface="Courier New" pitchFamily="49" charset="0"/>
              </a:rPr>
              <a:t>VK_PGDN</a:t>
            </a:r>
          </a:p>
          <a:p>
            <a:pPr marL="358775" indent="-358775">
              <a:lnSpc>
                <a:spcPct val="90000"/>
              </a:lnSpc>
              <a:buFont typeface="Monotype Sorts" pitchFamily="2" charset="2"/>
              <a:buNone/>
              <a:tabLst>
                <a:tab pos="915988" algn="l"/>
                <a:tab pos="3198813" algn="l"/>
              </a:tabLst>
            </a:pPr>
            <a:r>
              <a:rPr lang="en-US" sz="2600"/>
              <a:t>		etc...</a:t>
            </a:r>
            <a:endParaRPr lang="en-US">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685800" y="0"/>
            <a:ext cx="7772400" cy="1428750"/>
          </a:xfrm>
        </p:spPr>
        <p:txBody>
          <a:bodyPr/>
          <a:lstStyle/>
          <a:p>
            <a:r>
              <a:rPr lang="en-US"/>
              <a:t>The </a:t>
            </a:r>
            <a:r>
              <a:rPr lang="en-US" sz="4200">
                <a:latin typeface="Courier New" pitchFamily="49" charset="0"/>
              </a:rPr>
              <a:t>KeyEvent</a:t>
            </a:r>
            <a:r>
              <a:rPr lang="en-US"/>
              <a:t> Class, cont.</a:t>
            </a:r>
          </a:p>
        </p:txBody>
      </p:sp>
      <p:sp>
        <p:nvSpPr>
          <p:cNvPr id="5" name="Slide Number Placeholder 3"/>
          <p:cNvSpPr>
            <a:spLocks noGrp="1"/>
          </p:cNvSpPr>
          <p:nvPr>
            <p:ph type="sldNum" sz="quarter" idx="12"/>
          </p:nvPr>
        </p:nvSpPr>
        <p:spPr/>
        <p:txBody>
          <a:bodyPr>
            <a:normAutofit fontScale="85000" lnSpcReduction="20000"/>
          </a:bodyPr>
          <a:lstStyle/>
          <a:p>
            <a:fld id="{CE2CFF35-D3B0-4C7F-8655-DCCA96AA295C}" type="slidenum">
              <a:rPr lang="en-US"/>
              <a:pPr/>
              <a:t>127</a:t>
            </a:fld>
            <a:endParaRPr lang="en-US"/>
          </a:p>
        </p:txBody>
      </p:sp>
      <p:sp>
        <p:nvSpPr>
          <p:cNvPr id="367622" name="Rectangle 6"/>
          <p:cNvSpPr>
            <a:spLocks noChangeArrowheads="1"/>
          </p:cNvSpPr>
          <p:nvPr/>
        </p:nvSpPr>
        <p:spPr bwMode="auto">
          <a:xfrm>
            <a:off x="2324100" y="2928938"/>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367621" name="Object 5"/>
          <p:cNvGraphicFramePr>
            <a:graphicFrameLocks noChangeAspect="1"/>
          </p:cNvGraphicFramePr>
          <p:nvPr/>
        </p:nvGraphicFramePr>
        <p:xfrm>
          <a:off x="-1588" y="2058988"/>
          <a:ext cx="9147176" cy="2030412"/>
        </p:xfrm>
        <a:graphic>
          <a:graphicData uri="http://schemas.openxmlformats.org/presentationml/2006/ole">
            <mc:AlternateContent xmlns:mc="http://schemas.openxmlformats.org/markup-compatibility/2006">
              <mc:Choice xmlns:v="urn:schemas-microsoft-com:vml" Requires="v">
                <p:oleObj spid="_x0000_s399391" name="Picture" r:id="rId3" imgW="4491228" imgH="995172" progId="Word.Picture.8">
                  <p:embed/>
                </p:oleObj>
              </mc:Choice>
              <mc:Fallback>
                <p:oleObj name="Picture" r:id="rId3" imgW="4491228" imgH="995172"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058988"/>
                        <a:ext cx="9147176" cy="2030412"/>
                      </a:xfrm>
                      <a:prstGeom prst="rect">
                        <a:avLst/>
                      </a:prstGeom>
                      <a:solidFill>
                        <a:schemeClr val="tx1"/>
                      </a:solidFill>
                    </p:spPr>
                  </p:pic>
                </p:oleObj>
              </mc:Fallback>
            </mc:AlternateContent>
          </a:graphicData>
        </a:graphic>
      </p:graphicFrame>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685800" y="457200"/>
            <a:ext cx="7772400" cy="1143000"/>
          </a:xfrm>
        </p:spPr>
        <p:txBody>
          <a:bodyPr>
            <a:normAutofit/>
          </a:bodyPr>
          <a:lstStyle/>
          <a:p>
            <a:r>
              <a:rPr lang="en-US" sz="4000"/>
              <a:t>Example: Keyboard Events Demo</a:t>
            </a:r>
            <a:endParaRPr lang="en-US" u="sng">
              <a:solidFill>
                <a:schemeClr val="tx1"/>
              </a:solidFill>
              <a:latin typeface="Book Antiqua" pitchFamily="18" charset="0"/>
            </a:endParaRPr>
          </a:p>
        </p:txBody>
      </p:sp>
      <p:sp>
        <p:nvSpPr>
          <p:cNvPr id="7" name="Slide Number Placeholder 3"/>
          <p:cNvSpPr>
            <a:spLocks noGrp="1"/>
          </p:cNvSpPr>
          <p:nvPr>
            <p:ph type="sldNum" sz="quarter" idx="12"/>
          </p:nvPr>
        </p:nvSpPr>
        <p:spPr/>
        <p:txBody>
          <a:bodyPr>
            <a:normAutofit fontScale="85000" lnSpcReduction="20000"/>
          </a:bodyPr>
          <a:lstStyle/>
          <a:p>
            <a:fld id="{81DD24C5-D956-4DEA-A1A3-51DFAECCF740}" type="slidenum">
              <a:rPr lang="en-US"/>
              <a:pPr/>
              <a:t>128</a:t>
            </a:fld>
            <a:endParaRPr lang="en-US"/>
          </a:p>
        </p:txBody>
      </p:sp>
      <p:sp>
        <p:nvSpPr>
          <p:cNvPr id="363523" name="Rectangle 3"/>
          <p:cNvSpPr>
            <a:spLocks noGrp="1" noChangeArrowheads="1"/>
          </p:cNvSpPr>
          <p:nvPr>
            <p:ph sz="quarter" idx="1"/>
          </p:nvPr>
        </p:nvSpPr>
        <p:spPr>
          <a:xfrm>
            <a:off x="457200" y="1905000"/>
            <a:ext cx="2971800" cy="3581400"/>
          </a:xfrm>
        </p:spPr>
        <p:txBody>
          <a:bodyPr>
            <a:normAutofit/>
          </a:bodyPr>
          <a:lstStyle/>
          <a:p>
            <a:pPr marL="0" indent="0">
              <a:buFont typeface="Monotype Sorts" pitchFamily="2" charset="2"/>
              <a:buNone/>
            </a:pPr>
            <a:r>
              <a:rPr lang="en-US" sz="2800"/>
              <a:t>Objective: Display a user-input character. The user can also move the character up, down, left, and right using the arrow keys.</a:t>
            </a:r>
            <a:r>
              <a:rPr lang="en-US" sz="3000"/>
              <a:t> </a:t>
            </a:r>
            <a:endParaRPr lang="en-US"/>
          </a:p>
        </p:txBody>
      </p:sp>
      <p:graphicFrame>
        <p:nvGraphicFramePr>
          <p:cNvPr id="363527" name="Object 7"/>
          <p:cNvGraphicFramePr>
            <a:graphicFrameLocks noChangeAspect="1"/>
          </p:cNvGraphicFramePr>
          <p:nvPr/>
        </p:nvGraphicFramePr>
        <p:xfrm>
          <a:off x="4343400" y="2057400"/>
          <a:ext cx="2011363" cy="1135063"/>
        </p:xfrm>
        <a:graphic>
          <a:graphicData uri="http://schemas.openxmlformats.org/presentationml/2006/ole">
            <mc:AlternateContent xmlns:mc="http://schemas.openxmlformats.org/markup-compatibility/2006">
              <mc:Choice xmlns:v="urn:schemas-microsoft-com:vml" Requires="v">
                <p:oleObj spid="_x0000_s400415" name="Bitmap Image" r:id="rId3" imgW="2011854" imgH="1135478" progId="PBrush">
                  <p:embed/>
                </p:oleObj>
              </mc:Choice>
              <mc:Fallback>
                <p:oleObj name="Bitmap Image" r:id="rId3" imgW="2011854" imgH="1135478" progId="PBrush">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057400"/>
                        <a:ext cx="2011363"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5"/>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a:t>
            </a:r>
            <a:endParaRPr lang="en-US" sz="2400" dirty="0"/>
          </a:p>
        </p:txBody>
      </p:sp>
      <p:sp>
        <p:nvSpPr>
          <p:cNvPr id="14340" name="Rectangle 4"/>
          <p:cNvSpPr>
            <a:spLocks noChangeArrowheads="1"/>
          </p:cNvSpPr>
          <p:nvPr/>
        </p:nvSpPr>
        <p:spPr bwMode="auto">
          <a:xfrm>
            <a:off x="1371600" y="3657600"/>
            <a:ext cx="5638800" cy="304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1" name="Text Box 5"/>
          <p:cNvSpPr txBox="1">
            <a:spLocks noChangeArrowheads="1"/>
          </p:cNvSpPr>
          <p:nvPr/>
        </p:nvSpPr>
        <p:spPr bwMode="auto">
          <a:xfrm>
            <a:off x="1812925" y="4908550"/>
            <a:ext cx="6767494" cy="400110"/>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solidFill>
                  <a:srgbClr val="FF0000"/>
                </a:solidFill>
              </a:rPr>
              <a:t>Cause frame to be centered on the screen when displayed</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13</a:t>
            </a:fld>
            <a:endParaRPr lang="en-US"/>
          </a:p>
        </p:txBody>
      </p:sp>
    </p:spTree>
    <p:extLst>
      <p:ext uri="{BB962C8B-B14F-4D97-AF65-F5344CB8AC3E}">
        <p14:creationId xmlns:p14="http://schemas.microsoft.com/office/powerpoint/2010/main" val="306254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a:t>
            </a:r>
            <a:endParaRPr lang="en-US" sz="2400" dirty="0"/>
          </a:p>
        </p:txBody>
      </p:sp>
      <p:sp>
        <p:nvSpPr>
          <p:cNvPr id="15364" name="Rectangle 4"/>
          <p:cNvSpPr>
            <a:spLocks noChangeArrowheads="1"/>
          </p:cNvSpPr>
          <p:nvPr/>
        </p:nvSpPr>
        <p:spPr bwMode="auto">
          <a:xfrm>
            <a:off x="1447800" y="4038600"/>
            <a:ext cx="6096000" cy="304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5" name="Text Box 5"/>
          <p:cNvSpPr txBox="1">
            <a:spLocks noChangeArrowheads="1"/>
          </p:cNvSpPr>
          <p:nvPr/>
        </p:nvSpPr>
        <p:spPr bwMode="auto">
          <a:xfrm>
            <a:off x="1812925" y="4908550"/>
            <a:ext cx="6974153" cy="400110"/>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solidFill>
                  <a:srgbClr val="FF0000"/>
                </a:solidFill>
              </a:rPr>
              <a:t>When user closes the window, the application will terminate</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14</a:t>
            </a:fld>
            <a:endParaRPr lang="en-US"/>
          </a:p>
        </p:txBody>
      </p:sp>
    </p:spTree>
    <p:extLst>
      <p:ext uri="{BB962C8B-B14F-4D97-AF65-F5344CB8AC3E}">
        <p14:creationId xmlns:p14="http://schemas.microsoft.com/office/powerpoint/2010/main" val="410622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447800"/>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a:t>
            </a:r>
            <a:endParaRPr lang="en-US" sz="2400" dirty="0"/>
          </a:p>
        </p:txBody>
      </p:sp>
      <p:sp>
        <p:nvSpPr>
          <p:cNvPr id="16388" name="Rectangle 4"/>
          <p:cNvSpPr>
            <a:spLocks noChangeArrowheads="1"/>
          </p:cNvSpPr>
          <p:nvPr/>
        </p:nvSpPr>
        <p:spPr bwMode="auto">
          <a:xfrm>
            <a:off x="1447800" y="4419600"/>
            <a:ext cx="6096000" cy="304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9" name="Text Box 5"/>
          <p:cNvSpPr txBox="1">
            <a:spLocks noChangeArrowheads="1"/>
          </p:cNvSpPr>
          <p:nvPr/>
        </p:nvSpPr>
        <p:spPr bwMode="auto">
          <a:xfrm>
            <a:off x="1371600" y="4953000"/>
            <a:ext cx="7583743" cy="400110"/>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solidFill>
                  <a:srgbClr val="FF0000"/>
                </a:solidFill>
              </a:rPr>
              <a:t>This is needed to make the frame actually show up on the screen</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15</a:t>
            </a:fld>
            <a:endParaRPr lang="en-US"/>
          </a:p>
        </p:txBody>
      </p:sp>
    </p:spTree>
    <p:extLst>
      <p:ext uri="{BB962C8B-B14F-4D97-AF65-F5344CB8AC3E}">
        <p14:creationId xmlns:p14="http://schemas.microsoft.com/office/powerpoint/2010/main" val="1021831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6400800" y="1066800"/>
            <a:ext cx="19970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800" dirty="0"/>
              <a:t>This is what a frame looks like.</a:t>
            </a:r>
          </a:p>
          <a:p>
            <a:endParaRPr lang="en-US" sz="1800" dirty="0"/>
          </a:p>
          <a:p>
            <a:r>
              <a:rPr lang="en-US" sz="1800" dirty="0"/>
              <a:t>Note the title bar, the content area, the minimize, maximize/restore, and close icons.</a:t>
            </a:r>
          </a:p>
          <a:p>
            <a:endParaRPr lang="en-US" sz="1800" dirty="0"/>
          </a:p>
          <a:p>
            <a:r>
              <a:rPr lang="en-US" sz="1800" dirty="0"/>
              <a:t>Caption in the title bar was determined from the argument to the constructor.</a:t>
            </a:r>
          </a:p>
        </p:txBody>
      </p:sp>
      <p:pic>
        <p:nvPicPr>
          <p:cNvPr id="1741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906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16</a:t>
            </a:fld>
            <a:endParaRPr lang="en-US"/>
          </a:p>
        </p:txBody>
      </p:sp>
    </p:spTree>
    <p:extLst>
      <p:ext uri="{BB962C8B-B14F-4D97-AF65-F5344CB8AC3E}">
        <p14:creationId xmlns:p14="http://schemas.microsoft.com/office/powerpoint/2010/main" val="35898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smtClean="0"/>
              <a:t>Frames with Components</a:t>
            </a:r>
          </a:p>
        </p:txBody>
      </p:sp>
      <p:sp>
        <p:nvSpPr>
          <p:cNvPr id="334851" name="Rectangle 3"/>
          <p:cNvSpPr>
            <a:spLocks noGrp="1" noChangeArrowheads="1"/>
          </p:cNvSpPr>
          <p:nvPr>
            <p:ph type="body" idx="1"/>
          </p:nvPr>
        </p:nvSpPr>
        <p:spPr/>
        <p:txBody>
          <a:bodyPr/>
          <a:lstStyle/>
          <a:p>
            <a:pPr marL="533400" indent="-533400" eaLnBrk="1" hangingPunct="1">
              <a:lnSpc>
                <a:spcPct val="80000"/>
              </a:lnSpc>
              <a:defRPr/>
            </a:pPr>
            <a:r>
              <a:rPr lang="en-US" sz="2800" smtClean="0"/>
              <a:t>A Frame is a container. Therefore it can contain other components (like buttons, text fields, etc.)</a:t>
            </a:r>
          </a:p>
          <a:p>
            <a:pPr marL="533400" indent="-533400" eaLnBrk="1" hangingPunct="1">
              <a:lnSpc>
                <a:spcPct val="80000"/>
              </a:lnSpc>
              <a:defRPr/>
            </a:pPr>
            <a:r>
              <a:rPr lang="en-US" sz="2800" smtClean="0"/>
              <a:t>Components are </a:t>
            </a:r>
            <a:r>
              <a:rPr lang="en-US" sz="2800" smtClean="0">
                <a:solidFill>
                  <a:schemeClr val="folHlink"/>
                </a:solidFill>
              </a:rPr>
              <a:t>added</a:t>
            </a:r>
            <a:r>
              <a:rPr lang="en-US" sz="2800" smtClean="0"/>
              <a:t> to the </a:t>
            </a:r>
            <a:r>
              <a:rPr lang="en-US" sz="2800" smtClean="0">
                <a:solidFill>
                  <a:schemeClr val="folHlink"/>
                </a:solidFill>
              </a:rPr>
              <a:t>content pane</a:t>
            </a:r>
            <a:r>
              <a:rPr lang="en-US" sz="2800" smtClean="0"/>
              <a:t> of a frame.</a:t>
            </a:r>
          </a:p>
          <a:p>
            <a:pPr marL="533400" indent="-533400" eaLnBrk="1" hangingPunct="1">
              <a:lnSpc>
                <a:spcPct val="80000"/>
              </a:lnSpc>
              <a:defRPr/>
            </a:pPr>
            <a:r>
              <a:rPr lang="en-US" sz="2800" smtClean="0"/>
              <a:t>The content pane is the grey area in the Frame window.</a:t>
            </a:r>
          </a:p>
          <a:p>
            <a:pPr marL="533400" indent="-533400" eaLnBrk="1" hangingPunct="1">
              <a:lnSpc>
                <a:spcPct val="80000"/>
              </a:lnSpc>
              <a:defRPr/>
            </a:pPr>
            <a:r>
              <a:rPr lang="en-US" sz="2800" smtClean="0"/>
              <a:t>A simplistic way to look at containment is this:</a:t>
            </a:r>
          </a:p>
          <a:p>
            <a:pPr marL="914400" lvl="1" indent="-457200" eaLnBrk="1" hangingPunct="1">
              <a:lnSpc>
                <a:spcPct val="80000"/>
              </a:lnSpc>
              <a:defRPr/>
            </a:pPr>
            <a:r>
              <a:rPr lang="en-US" sz="2400" smtClean="0"/>
              <a:t>A JFrame contains:</a:t>
            </a:r>
          </a:p>
          <a:p>
            <a:pPr marL="1295400" lvl="2" indent="-381000" eaLnBrk="1" hangingPunct="1">
              <a:lnSpc>
                <a:spcPct val="80000"/>
              </a:lnSpc>
              <a:buFont typeface="Wingdings" pitchFamily="2" charset="2"/>
              <a:buAutoNum type="arabicPeriod"/>
              <a:defRPr/>
            </a:pPr>
            <a:r>
              <a:rPr lang="en-US" sz="2000" smtClean="0"/>
              <a:t>A menu bar</a:t>
            </a:r>
          </a:p>
          <a:p>
            <a:pPr marL="1295400" lvl="2" indent="-381000" eaLnBrk="1" hangingPunct="1">
              <a:lnSpc>
                <a:spcPct val="80000"/>
              </a:lnSpc>
              <a:buFont typeface="Wingdings" pitchFamily="2" charset="2"/>
              <a:buAutoNum type="arabicPeriod"/>
              <a:defRPr/>
            </a:pPr>
            <a:r>
              <a:rPr lang="en-US" sz="2000" smtClean="0"/>
              <a:t>A content pane</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17</a:t>
            </a:fld>
            <a:endParaRPr lang="en-US"/>
          </a:p>
        </p:txBody>
      </p:sp>
    </p:spTree>
    <p:extLst>
      <p:ext uri="{BB962C8B-B14F-4D97-AF65-F5344CB8AC3E}">
        <p14:creationId xmlns:p14="http://schemas.microsoft.com/office/powerpoint/2010/main" val="3489837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US" smtClean="0"/>
              <a:t>A Picture of Frame Containment</a:t>
            </a:r>
          </a:p>
        </p:txBody>
      </p:sp>
      <p:pic>
        <p:nvPicPr>
          <p:cNvPr id="19459" name="Picture 4" descr="CAP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905000" y="1828800"/>
            <a:ext cx="5562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Text Box 7"/>
          <p:cNvSpPr txBox="1">
            <a:spLocks noChangeArrowheads="1"/>
          </p:cNvSpPr>
          <p:nvPr/>
        </p:nvSpPr>
        <p:spPr bwMode="auto">
          <a:xfrm>
            <a:off x="457200" y="5562600"/>
            <a:ext cx="52050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Actually, there’s more to it than this, </a:t>
            </a:r>
            <a:endParaRPr lang="en-US" dirty="0" smtClean="0"/>
          </a:p>
          <a:p>
            <a:r>
              <a:rPr lang="en-US" dirty="0" smtClean="0"/>
              <a:t>but </a:t>
            </a:r>
            <a:r>
              <a:rPr lang="en-US" dirty="0"/>
              <a:t>this picture will suffice for now.</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18</a:t>
            </a:fld>
            <a:endParaRPr lang="en-US"/>
          </a:p>
        </p:txBody>
      </p:sp>
    </p:spTree>
    <p:extLst>
      <p:ext uri="{BB962C8B-B14F-4D97-AF65-F5344CB8AC3E}">
        <p14:creationId xmlns:p14="http://schemas.microsoft.com/office/powerpoint/2010/main" val="997188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8"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774825"/>
            <a:ext cx="72390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5"/>
          <p:cNvSpPr txBox="1">
            <a:spLocks noChangeArrowheads="1"/>
          </p:cNvSpPr>
          <p:nvPr/>
        </p:nvSpPr>
        <p:spPr bwMode="auto">
          <a:xfrm>
            <a:off x="1143000" y="1066800"/>
            <a:ext cx="72431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Example: adding a component to the content pane of a Frame</a:t>
            </a:r>
          </a:p>
        </p:txBody>
      </p:sp>
      <p:sp>
        <p:nvSpPr>
          <p:cNvPr id="20484" name="Rectangle 6"/>
          <p:cNvSpPr>
            <a:spLocks noChangeArrowheads="1"/>
          </p:cNvSpPr>
          <p:nvPr/>
        </p:nvSpPr>
        <p:spPr bwMode="auto">
          <a:xfrm>
            <a:off x="1676400" y="3352800"/>
            <a:ext cx="5257800" cy="10414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485" name="Text Box 7"/>
          <p:cNvSpPr txBox="1">
            <a:spLocks noChangeArrowheads="1"/>
          </p:cNvSpPr>
          <p:nvPr/>
        </p:nvSpPr>
        <p:spPr bwMode="auto">
          <a:xfrm>
            <a:off x="2590800" y="534988"/>
            <a:ext cx="18405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a:t>
            </a:r>
            <a:endParaRPr lang="en-US" sz="2400" dirty="0"/>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19</a:t>
            </a:fld>
            <a:endParaRPr lang="en-US"/>
          </a:p>
        </p:txBody>
      </p:sp>
    </p:spTree>
    <p:extLst>
      <p:ext uri="{BB962C8B-B14F-4D97-AF65-F5344CB8AC3E}">
        <p14:creationId xmlns:p14="http://schemas.microsoft.com/office/powerpoint/2010/main" val="36158687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152400"/>
            <a:ext cx="8229600" cy="838200"/>
          </a:xfrm>
        </p:spPr>
        <p:txBody>
          <a:bodyPr/>
          <a:lstStyle/>
          <a:p>
            <a:pPr eaLnBrk="1" hangingPunct="1">
              <a:defRPr/>
            </a:pPr>
            <a:r>
              <a:rPr lang="en-US" smtClean="0"/>
              <a:t>Elements of GUI Programming</a:t>
            </a:r>
          </a:p>
        </p:txBody>
      </p:sp>
      <p:sp>
        <p:nvSpPr>
          <p:cNvPr id="327683" name="Rectangle 3"/>
          <p:cNvSpPr>
            <a:spLocks noGrp="1" noChangeArrowheads="1"/>
          </p:cNvSpPr>
          <p:nvPr>
            <p:ph type="body" idx="1"/>
          </p:nvPr>
        </p:nvSpPr>
        <p:spPr>
          <a:xfrm>
            <a:off x="685800" y="1828800"/>
            <a:ext cx="8229600" cy="4114800"/>
          </a:xfrm>
        </p:spPr>
        <p:txBody>
          <a:bodyPr/>
          <a:lstStyle/>
          <a:p>
            <a:pPr eaLnBrk="1" hangingPunct="1">
              <a:lnSpc>
                <a:spcPct val="90000"/>
              </a:lnSpc>
              <a:defRPr/>
            </a:pPr>
            <a:r>
              <a:rPr lang="en-US" sz="2800" smtClean="0"/>
              <a:t>Components</a:t>
            </a:r>
          </a:p>
          <a:p>
            <a:pPr lvl="1" eaLnBrk="1" hangingPunct="1">
              <a:lnSpc>
                <a:spcPct val="90000"/>
              </a:lnSpc>
              <a:defRPr/>
            </a:pPr>
            <a:r>
              <a:rPr lang="en-US" sz="2400" smtClean="0"/>
              <a:t>Visual objects that appear on the screen</a:t>
            </a:r>
          </a:p>
          <a:p>
            <a:pPr eaLnBrk="1" hangingPunct="1">
              <a:lnSpc>
                <a:spcPct val="90000"/>
              </a:lnSpc>
              <a:defRPr/>
            </a:pPr>
            <a:r>
              <a:rPr lang="en-US" sz="2800" smtClean="0"/>
              <a:t>Layouts</a:t>
            </a:r>
          </a:p>
          <a:p>
            <a:pPr lvl="1" eaLnBrk="1" hangingPunct="1">
              <a:lnSpc>
                <a:spcPct val="90000"/>
              </a:lnSpc>
              <a:defRPr/>
            </a:pPr>
            <a:r>
              <a:rPr lang="en-US" sz="2400" smtClean="0"/>
              <a:t>Control over the positioning of components within a </a:t>
            </a:r>
            <a:r>
              <a:rPr lang="en-US" sz="2400" i="1" smtClean="0"/>
              <a:t>container</a:t>
            </a:r>
            <a:r>
              <a:rPr lang="en-US" sz="2400" smtClean="0"/>
              <a:t> </a:t>
            </a:r>
          </a:p>
          <a:p>
            <a:pPr eaLnBrk="1" hangingPunct="1">
              <a:lnSpc>
                <a:spcPct val="90000"/>
              </a:lnSpc>
              <a:defRPr/>
            </a:pPr>
            <a:r>
              <a:rPr lang="en-US" sz="2800" smtClean="0"/>
              <a:t>Events</a:t>
            </a:r>
          </a:p>
          <a:p>
            <a:pPr lvl="1" eaLnBrk="1" hangingPunct="1">
              <a:lnSpc>
                <a:spcPct val="90000"/>
              </a:lnSpc>
              <a:defRPr/>
            </a:pPr>
            <a:r>
              <a:rPr lang="en-US" sz="2400" smtClean="0"/>
              <a:t>Responses to user actions</a:t>
            </a:r>
          </a:p>
          <a:p>
            <a:pPr eaLnBrk="1" hangingPunct="1">
              <a:lnSpc>
                <a:spcPct val="90000"/>
              </a:lnSpc>
              <a:defRPr/>
            </a:pPr>
            <a:r>
              <a:rPr lang="en-US" sz="2800" smtClean="0"/>
              <a:t>Graphics</a:t>
            </a:r>
          </a:p>
          <a:p>
            <a:pPr lvl="1" eaLnBrk="1" hangingPunct="1">
              <a:lnSpc>
                <a:spcPct val="90000"/>
              </a:lnSpc>
              <a:defRPr/>
            </a:pPr>
            <a:r>
              <a:rPr lang="en-US" sz="2400" smtClean="0"/>
              <a:t>Lines, shapes, colors, fonts, etc.</a:t>
            </a:r>
          </a:p>
        </p:txBody>
      </p:sp>
      <p:sp>
        <p:nvSpPr>
          <p:cNvPr id="3076" name="Text Box 4"/>
          <p:cNvSpPr txBox="1">
            <a:spLocks noChangeArrowheads="1"/>
          </p:cNvSpPr>
          <p:nvPr/>
        </p:nvSpPr>
        <p:spPr bwMode="auto">
          <a:xfrm>
            <a:off x="1905000" y="6096000"/>
            <a:ext cx="524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All are encapsulated in Java Classes and Packages</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2</a:t>
            </a:fld>
            <a:endParaRPr lang="en-US"/>
          </a:p>
        </p:txBody>
      </p:sp>
    </p:spTree>
    <p:extLst>
      <p:ext uri="{BB962C8B-B14F-4D97-AF65-F5344CB8AC3E}">
        <p14:creationId xmlns:p14="http://schemas.microsoft.com/office/powerpoint/2010/main" val="1625478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9979" name="Group 11"/>
          <p:cNvGrpSpPr>
            <a:grpSpLocks/>
          </p:cNvGrpSpPr>
          <p:nvPr/>
        </p:nvGrpSpPr>
        <p:grpSpPr bwMode="auto">
          <a:xfrm>
            <a:off x="1828800" y="1371600"/>
            <a:ext cx="1981200" cy="1952625"/>
            <a:chOff x="1440" y="960"/>
            <a:chExt cx="1248" cy="1230"/>
          </a:xfrm>
        </p:grpSpPr>
        <p:sp>
          <p:nvSpPr>
            <p:cNvPr id="21516" name="Text Box 6"/>
            <p:cNvSpPr txBox="1">
              <a:spLocks noChangeArrowheads="1"/>
            </p:cNvSpPr>
            <p:nvPr/>
          </p:nvSpPr>
          <p:spPr bwMode="auto">
            <a:xfrm>
              <a:off x="1440" y="1440"/>
              <a:ext cx="124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1) Declare a reference variable for a button object.</a:t>
              </a:r>
            </a:p>
          </p:txBody>
        </p:sp>
        <p:sp>
          <p:nvSpPr>
            <p:cNvPr id="21517" name="Line 8"/>
            <p:cNvSpPr>
              <a:spLocks noChangeShapeType="1"/>
            </p:cNvSpPr>
            <p:nvPr/>
          </p:nvSpPr>
          <p:spPr bwMode="auto">
            <a:xfrm flipV="1">
              <a:off x="1968" y="960"/>
              <a:ext cx="0" cy="480"/>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339980" name="Group 12"/>
          <p:cNvGrpSpPr>
            <a:grpSpLocks/>
          </p:cNvGrpSpPr>
          <p:nvPr/>
        </p:nvGrpSpPr>
        <p:grpSpPr bwMode="auto">
          <a:xfrm>
            <a:off x="4114800" y="1371600"/>
            <a:ext cx="2473325" cy="1052513"/>
            <a:chOff x="3648" y="912"/>
            <a:chExt cx="1558" cy="663"/>
          </a:xfrm>
        </p:grpSpPr>
        <p:sp>
          <p:nvSpPr>
            <p:cNvPr id="21514" name="Text Box 5"/>
            <p:cNvSpPr txBox="1">
              <a:spLocks noChangeArrowheads="1"/>
            </p:cNvSpPr>
            <p:nvPr/>
          </p:nvSpPr>
          <p:spPr bwMode="auto">
            <a:xfrm>
              <a:off x="3648" y="1344"/>
              <a:ext cx="15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t>2) Instantiate a button</a:t>
              </a:r>
            </a:p>
          </p:txBody>
        </p:sp>
        <p:sp>
          <p:nvSpPr>
            <p:cNvPr id="21515" name="Line 9"/>
            <p:cNvSpPr>
              <a:spLocks noChangeShapeType="1"/>
            </p:cNvSpPr>
            <p:nvPr/>
          </p:nvSpPr>
          <p:spPr bwMode="auto">
            <a:xfrm flipV="1">
              <a:off x="4128" y="912"/>
              <a:ext cx="0" cy="480"/>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339981" name="Group 13"/>
          <p:cNvGrpSpPr>
            <a:grpSpLocks/>
          </p:cNvGrpSpPr>
          <p:nvPr/>
        </p:nvGrpSpPr>
        <p:grpSpPr bwMode="auto">
          <a:xfrm>
            <a:off x="2209800" y="4572000"/>
            <a:ext cx="1981200" cy="2124911"/>
            <a:chOff x="2784" y="960"/>
            <a:chExt cx="1248" cy="2548"/>
          </a:xfrm>
        </p:grpSpPr>
        <p:sp>
          <p:nvSpPr>
            <p:cNvPr id="21512" name="Text Box 7"/>
            <p:cNvSpPr txBox="1">
              <a:spLocks noChangeArrowheads="1"/>
            </p:cNvSpPr>
            <p:nvPr/>
          </p:nvSpPr>
          <p:spPr bwMode="auto">
            <a:xfrm>
              <a:off x="2784" y="1921"/>
              <a:ext cx="1248" cy="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3) Add the button to the content pane of the frame.</a:t>
              </a:r>
            </a:p>
          </p:txBody>
        </p:sp>
        <p:sp>
          <p:nvSpPr>
            <p:cNvPr id="21513" name="Line 10"/>
            <p:cNvSpPr>
              <a:spLocks noChangeShapeType="1"/>
            </p:cNvSpPr>
            <p:nvPr/>
          </p:nvSpPr>
          <p:spPr bwMode="auto">
            <a:xfrm flipV="1">
              <a:off x="3072" y="960"/>
              <a:ext cx="0" cy="1008"/>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21509" name="Picture 14"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762000"/>
            <a:ext cx="6934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5" descr="Nona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411480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984" name="Text Box 16"/>
          <p:cNvSpPr txBox="1">
            <a:spLocks noChangeArrowheads="1"/>
          </p:cNvSpPr>
          <p:nvPr/>
        </p:nvSpPr>
        <p:spPr bwMode="auto">
          <a:xfrm>
            <a:off x="5257800" y="3962400"/>
            <a:ext cx="3276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Note: prior to Java 1.5, you needed to call </a:t>
            </a:r>
            <a:r>
              <a:rPr lang="en-US" sz="2000" dirty="0" err="1"/>
              <a:t>getContentPane</a:t>
            </a:r>
            <a:r>
              <a:rPr lang="en-US" sz="2000" dirty="0"/>
              <a:t>() in order to obtain the frame’s content pane.</a:t>
            </a:r>
          </a:p>
          <a:p>
            <a:endParaRPr lang="en-US" sz="2000" dirty="0"/>
          </a:p>
          <a:p>
            <a:r>
              <a:rPr lang="en-US" sz="2000" dirty="0"/>
              <a:t>This is no longer necessary.</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20</a:t>
            </a:fld>
            <a:endParaRPr lang="en-US"/>
          </a:p>
        </p:txBody>
      </p:sp>
    </p:spTree>
    <p:extLst>
      <p:ext uri="{BB962C8B-B14F-4D97-AF65-F5344CB8AC3E}">
        <p14:creationId xmlns:p14="http://schemas.microsoft.com/office/powerpoint/2010/main" val="657290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9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99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99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39984"/>
                                        </p:tgtEl>
                                        <p:attrNameLst>
                                          <p:attrName>style.visibility</p:attrName>
                                        </p:attrNameLst>
                                      </p:cBhvr>
                                      <p:to>
                                        <p:strVal val="visible"/>
                                      </p:to>
                                    </p:set>
                                    <p:animEffect transition="in" filter="blinds(horizontal)">
                                      <p:cBhvr>
                                        <p:cTn id="19" dur="500"/>
                                        <p:tgtEl>
                                          <p:spTgt spid="339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76400"/>
            <a:ext cx="5943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 Box 4"/>
          <p:cNvSpPr txBox="1">
            <a:spLocks noChangeArrowheads="1"/>
          </p:cNvSpPr>
          <p:nvPr/>
        </p:nvSpPr>
        <p:spPr bwMode="auto">
          <a:xfrm>
            <a:off x="1812925" y="488950"/>
            <a:ext cx="1863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t>Resulting Screen</a:t>
            </a:r>
          </a:p>
        </p:txBody>
      </p:sp>
      <p:grpSp>
        <p:nvGrpSpPr>
          <p:cNvPr id="22532" name="Group 8"/>
          <p:cNvGrpSpPr>
            <a:grpSpLocks/>
          </p:cNvGrpSpPr>
          <p:nvPr/>
        </p:nvGrpSpPr>
        <p:grpSpPr bwMode="auto">
          <a:xfrm>
            <a:off x="5867400" y="3657600"/>
            <a:ext cx="3094038" cy="369888"/>
            <a:chOff x="3120" y="2400"/>
            <a:chExt cx="1949" cy="233"/>
          </a:xfrm>
        </p:grpSpPr>
        <p:sp>
          <p:nvSpPr>
            <p:cNvPr id="22533" name="Text Box 6"/>
            <p:cNvSpPr txBox="1">
              <a:spLocks noChangeArrowheads="1"/>
            </p:cNvSpPr>
            <p:nvPr/>
          </p:nvSpPr>
          <p:spPr bwMode="auto">
            <a:xfrm>
              <a:off x="3792" y="2400"/>
              <a:ext cx="12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800" dirty="0">
                  <a:solidFill>
                    <a:srgbClr val="FF0000"/>
                  </a:solidFill>
                </a:rPr>
                <a:t>Here is the button</a:t>
              </a:r>
            </a:p>
          </p:txBody>
        </p:sp>
        <p:sp>
          <p:nvSpPr>
            <p:cNvPr id="22534" name="Line 7"/>
            <p:cNvSpPr>
              <a:spLocks noChangeShapeType="1"/>
            </p:cNvSpPr>
            <p:nvPr/>
          </p:nvSpPr>
          <p:spPr bwMode="auto">
            <a:xfrm flipH="1">
              <a:off x="3120" y="2544"/>
              <a:ext cx="624" cy="0"/>
            </a:xfrm>
            <a:prstGeom prst="line">
              <a:avLst/>
            </a:prstGeom>
            <a:noFill/>
            <a:ln w="254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21</a:t>
            </a:fld>
            <a:endParaRPr lang="en-US"/>
          </a:p>
        </p:txBody>
      </p:sp>
    </p:spTree>
    <p:extLst>
      <p:ext uri="{BB962C8B-B14F-4D97-AF65-F5344CB8AC3E}">
        <p14:creationId xmlns:p14="http://schemas.microsoft.com/office/powerpoint/2010/main" val="3611179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eaLnBrk="1" hangingPunct="1">
              <a:defRPr/>
            </a:pPr>
            <a:r>
              <a:rPr lang="en-US" smtClean="0"/>
              <a:t>Layout Managers</a:t>
            </a:r>
          </a:p>
        </p:txBody>
      </p:sp>
      <p:sp>
        <p:nvSpPr>
          <p:cNvPr id="342019" name="Rectangle 3"/>
          <p:cNvSpPr>
            <a:spLocks noGrp="1" noChangeArrowheads="1"/>
          </p:cNvSpPr>
          <p:nvPr>
            <p:ph type="body" idx="1"/>
          </p:nvPr>
        </p:nvSpPr>
        <p:spPr/>
        <p:txBody>
          <a:bodyPr/>
          <a:lstStyle/>
          <a:p>
            <a:pPr eaLnBrk="1" hangingPunct="1">
              <a:lnSpc>
                <a:spcPct val="80000"/>
              </a:lnSpc>
              <a:defRPr/>
            </a:pPr>
            <a:r>
              <a:rPr lang="en-US" sz="2800" smtClean="0"/>
              <a:t>Control the placement of components on the container.</a:t>
            </a:r>
          </a:p>
          <a:p>
            <a:pPr eaLnBrk="1" hangingPunct="1">
              <a:lnSpc>
                <a:spcPct val="80000"/>
              </a:lnSpc>
              <a:defRPr/>
            </a:pPr>
            <a:r>
              <a:rPr lang="en-US" sz="2800" smtClean="0"/>
              <a:t>This is an alternative to hardcoding the pixel locations of the components.</a:t>
            </a:r>
          </a:p>
          <a:p>
            <a:pPr eaLnBrk="1" hangingPunct="1">
              <a:lnSpc>
                <a:spcPct val="80000"/>
              </a:lnSpc>
              <a:defRPr/>
            </a:pPr>
            <a:r>
              <a:rPr lang="en-US" sz="2800" smtClean="0"/>
              <a:t>Advantage: resizing the container (frame) will not occlude or distort the view of the components.</a:t>
            </a:r>
          </a:p>
          <a:p>
            <a:pPr eaLnBrk="1" hangingPunct="1">
              <a:lnSpc>
                <a:spcPct val="80000"/>
              </a:lnSpc>
              <a:defRPr/>
            </a:pPr>
            <a:r>
              <a:rPr lang="en-US" sz="2800" smtClean="0"/>
              <a:t>Main layout managers:</a:t>
            </a:r>
          </a:p>
          <a:p>
            <a:pPr lvl="1" eaLnBrk="1" hangingPunct="1">
              <a:lnSpc>
                <a:spcPct val="80000"/>
              </a:lnSpc>
              <a:defRPr/>
            </a:pPr>
            <a:r>
              <a:rPr lang="en-US" sz="2400" smtClean="0">
                <a:solidFill>
                  <a:schemeClr val="folHlink"/>
                </a:solidFill>
              </a:rPr>
              <a:t>FlowLayout, GridLayout, BorderLayout, CardLayout, </a:t>
            </a:r>
            <a:r>
              <a:rPr lang="en-US" sz="2400" smtClean="0"/>
              <a:t>and</a:t>
            </a:r>
            <a:r>
              <a:rPr lang="en-US" sz="2400" smtClean="0">
                <a:solidFill>
                  <a:schemeClr val="folHlink"/>
                </a:solidFill>
              </a:rPr>
              <a:t> GridBagLayout</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22</a:t>
            </a:fld>
            <a:endParaRPr lang="en-US"/>
          </a:p>
        </p:txBody>
      </p:sp>
    </p:spTree>
    <p:extLst>
      <p:ext uri="{BB962C8B-B14F-4D97-AF65-F5344CB8AC3E}">
        <p14:creationId xmlns:p14="http://schemas.microsoft.com/office/powerpoint/2010/main" val="2337154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685800" y="0"/>
            <a:ext cx="7772400" cy="1428750"/>
          </a:xfrm>
        </p:spPr>
        <p:txBody>
          <a:bodyPr/>
          <a:lstStyle/>
          <a:p>
            <a:pPr eaLnBrk="1" hangingPunct="1">
              <a:defRPr/>
            </a:pPr>
            <a:r>
              <a:rPr lang="en-US" smtClean="0"/>
              <a:t>Layout Manager Hierarchy</a:t>
            </a:r>
          </a:p>
        </p:txBody>
      </p:sp>
      <p:graphicFrame>
        <p:nvGraphicFramePr>
          <p:cNvPr id="24579" name="Object 3"/>
          <p:cNvGraphicFramePr>
            <a:graphicFrameLocks noChangeAspect="1"/>
          </p:cNvGraphicFramePr>
          <p:nvPr/>
        </p:nvGraphicFramePr>
        <p:xfrm>
          <a:off x="1676400" y="1371600"/>
          <a:ext cx="5791200" cy="3886200"/>
        </p:xfrm>
        <a:graphic>
          <a:graphicData uri="http://schemas.openxmlformats.org/presentationml/2006/ole">
            <mc:AlternateContent xmlns:mc="http://schemas.openxmlformats.org/markup-compatibility/2006">
              <mc:Choice xmlns:v="urn:schemas-microsoft-com:vml" Requires="v">
                <p:oleObj spid="_x0000_s406558" name="Picture" r:id="rId3" imgW="2852928" imgH="2852928" progId="Word.Picture.8">
                  <p:embed/>
                </p:oleObj>
              </mc:Choice>
              <mc:Fallback>
                <p:oleObj name="Picture" r:id="rId3" imgW="2852928" imgH="2852928"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l="3448" t="2460" r="3038" b="34801"/>
                      <a:stretch>
                        <a:fillRect/>
                      </a:stretch>
                    </p:blipFill>
                    <p:spPr bwMode="auto">
                      <a:xfrm>
                        <a:off x="1676400" y="1371600"/>
                        <a:ext cx="57912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0" name="Text Box 4"/>
          <p:cNvSpPr txBox="1">
            <a:spLocks noChangeArrowheads="1"/>
          </p:cNvSpPr>
          <p:nvPr/>
        </p:nvSpPr>
        <p:spPr bwMode="auto">
          <a:xfrm>
            <a:off x="533400" y="5791200"/>
            <a:ext cx="9273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err="1"/>
              <a:t>LayoutManager</a:t>
            </a:r>
            <a:r>
              <a:rPr lang="en-US" sz="2000" dirty="0"/>
              <a:t> is an </a:t>
            </a:r>
            <a:r>
              <a:rPr lang="en-US" sz="2000" b="1" dirty="0">
                <a:solidFill>
                  <a:schemeClr val="folHlink"/>
                </a:solidFill>
              </a:rPr>
              <a:t>interface</a:t>
            </a:r>
            <a:r>
              <a:rPr lang="en-US" sz="2000" dirty="0"/>
              <a:t>. All the layout classes </a:t>
            </a:r>
            <a:r>
              <a:rPr lang="en-US" sz="2000" b="1" dirty="0">
                <a:solidFill>
                  <a:schemeClr val="folHlink"/>
                </a:solidFill>
              </a:rPr>
              <a:t>implement</a:t>
            </a:r>
            <a:r>
              <a:rPr lang="en-US" sz="2000" dirty="0"/>
              <a:t> this interface</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23</a:t>
            </a:fld>
            <a:endParaRPr lang="en-US"/>
          </a:p>
        </p:txBody>
      </p:sp>
    </p:spTree>
    <p:extLst>
      <p:ext uri="{BB962C8B-B14F-4D97-AF65-F5344CB8AC3E}">
        <p14:creationId xmlns:p14="http://schemas.microsoft.com/office/powerpoint/2010/main" val="1841666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effectLst>
            <a:outerShdw dist="13470" dir="2700000" algn="ctr" rotWithShape="0">
              <a:schemeClr val="bg2"/>
            </a:outerShdw>
          </a:effectLst>
        </p:spPr>
        <p:txBody>
          <a:bodyPr lIns="92075" tIns="46038" rIns="92075" bIns="46038"/>
          <a:lstStyle/>
          <a:p>
            <a:pPr eaLnBrk="1" hangingPunct="1">
              <a:defRPr/>
            </a:pPr>
            <a:r>
              <a:rPr lang="en-US" smtClean="0"/>
              <a:t>FlowLayout</a:t>
            </a:r>
          </a:p>
        </p:txBody>
      </p:sp>
      <p:sp>
        <p:nvSpPr>
          <p:cNvPr id="349187" name="Rectangle 3"/>
          <p:cNvSpPr>
            <a:spLocks noGrp="1" noChangeArrowheads="1"/>
          </p:cNvSpPr>
          <p:nvPr>
            <p:ph sz="quarter" idx="1"/>
          </p:nvPr>
        </p:nvSpPr>
        <p:spPr/>
        <p:txBody>
          <a:bodyPr lIns="92075" tIns="46038" rIns="92075" bIns="46038"/>
          <a:lstStyle/>
          <a:p>
            <a:pPr eaLnBrk="1" hangingPunct="1">
              <a:defRPr/>
            </a:pPr>
            <a:r>
              <a:rPr lang="en-US" sz="2400" smtClean="0"/>
              <a:t>Places components sequentially (left-to-right) in the order they were added</a:t>
            </a:r>
          </a:p>
          <a:p>
            <a:pPr eaLnBrk="1" hangingPunct="1">
              <a:defRPr/>
            </a:pPr>
            <a:r>
              <a:rPr lang="en-US" sz="2400" smtClean="0"/>
              <a:t>Components will wrap around if the width of the container is not wide enough to hold them all in a row.</a:t>
            </a:r>
          </a:p>
          <a:p>
            <a:pPr eaLnBrk="1" hangingPunct="1">
              <a:defRPr/>
            </a:pPr>
            <a:r>
              <a:rPr lang="en-US" sz="2400" smtClean="0"/>
              <a:t>Default for applets and panels, but not for frames</a:t>
            </a:r>
          </a:p>
          <a:p>
            <a:pPr eaLnBrk="1" hangingPunct="1">
              <a:defRPr/>
            </a:pPr>
            <a:r>
              <a:rPr lang="en-US" sz="2400" smtClean="0"/>
              <a:t>Options:</a:t>
            </a:r>
          </a:p>
          <a:p>
            <a:pPr lvl="1" eaLnBrk="1" hangingPunct="1">
              <a:defRPr/>
            </a:pPr>
            <a:r>
              <a:rPr lang="en-US" sz="2000" smtClean="0"/>
              <a:t>left, center  (this is the default), or right</a:t>
            </a:r>
          </a:p>
          <a:p>
            <a:pPr eaLnBrk="1" hangingPunct="1">
              <a:defRPr/>
            </a:pPr>
            <a:r>
              <a:rPr lang="en-US" sz="2400" smtClean="0"/>
              <a:t>Typical syntax: in your Frame class’s constructor </a:t>
            </a:r>
          </a:p>
          <a:p>
            <a:pPr lvl="1" eaLnBrk="1" hangingPunct="1">
              <a:buFont typeface="Wingdings" pitchFamily="2" charset="2"/>
              <a:buNone/>
              <a:defRPr/>
            </a:pPr>
            <a:r>
              <a:rPr lang="en-US" sz="2400" b="1" i="1" smtClean="0">
                <a:solidFill>
                  <a:schemeClr val="folHlink"/>
                </a:solidFill>
              </a:rPr>
              <a:t>setLayout(new FlowLayout(FlowLayout.LEFT))  </a:t>
            </a:r>
            <a:r>
              <a:rPr lang="en-US" sz="2400" smtClean="0"/>
              <a:t>OR</a:t>
            </a:r>
          </a:p>
          <a:p>
            <a:pPr lvl="1" eaLnBrk="1" hangingPunct="1">
              <a:buFont typeface="Wingdings" pitchFamily="2" charset="2"/>
              <a:buNone/>
              <a:defRPr/>
            </a:pPr>
            <a:r>
              <a:rPr lang="en-US" sz="2400" b="1" i="1" smtClean="0">
                <a:solidFill>
                  <a:schemeClr val="folHlink"/>
                </a:solidFill>
              </a:rPr>
              <a:t>setLayout(new FlowLayout(FlowLayout.LEFT,hgap,vgap)) </a:t>
            </a:r>
            <a:endParaRPr lang="en-US" sz="2400" smtClean="0">
              <a:solidFill>
                <a:schemeClr val="folHlink"/>
              </a:solidFill>
            </a:endParaRPr>
          </a:p>
          <a:p>
            <a:pPr eaLnBrk="1" hangingPunct="1">
              <a:buFont typeface="Wingdings" pitchFamily="2" charset="2"/>
              <a:buNone/>
              <a:defRPr/>
            </a:pPr>
            <a:endParaRPr lang="en-US" sz="2400" smtClean="0">
              <a:solidFill>
                <a:schemeClr val="folHlink"/>
              </a:solidFill>
            </a:endParaRP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24</a:t>
            </a:fld>
            <a:endParaRPr lang="en-US"/>
          </a:p>
        </p:txBody>
      </p:sp>
    </p:spTree>
    <p:extLst>
      <p:ext uri="{BB962C8B-B14F-4D97-AF65-F5344CB8AC3E}">
        <p14:creationId xmlns:p14="http://schemas.microsoft.com/office/powerpoint/2010/main" val="1133567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7"/>
          <p:cNvSpPr txBox="1">
            <a:spLocks noChangeArrowheads="1"/>
          </p:cNvSpPr>
          <p:nvPr/>
        </p:nvSpPr>
        <p:spPr bwMode="auto">
          <a:xfrm>
            <a:off x="822325" y="184150"/>
            <a:ext cx="7774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FlowLayout</a:t>
            </a:r>
            <a:r>
              <a:rPr lang="en-US" sz="2000" dirty="0"/>
              <a:t> layout manager</a:t>
            </a:r>
          </a:p>
        </p:txBody>
      </p:sp>
      <p:pic>
        <p:nvPicPr>
          <p:cNvPr id="26627"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0"/>
            <a:ext cx="6248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25</a:t>
            </a:fld>
            <a:endParaRPr lang="en-US"/>
          </a:p>
        </p:txBody>
      </p:sp>
    </p:spTree>
    <p:extLst>
      <p:ext uri="{BB962C8B-B14F-4D97-AF65-F5344CB8AC3E}">
        <p14:creationId xmlns:p14="http://schemas.microsoft.com/office/powerpoint/2010/main" val="3860419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0"/>
            <a:ext cx="6248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6"/>
          <p:cNvSpPr>
            <a:spLocks noChangeArrowheads="1"/>
          </p:cNvSpPr>
          <p:nvPr/>
        </p:nvSpPr>
        <p:spPr bwMode="auto">
          <a:xfrm>
            <a:off x="1524000" y="1828800"/>
            <a:ext cx="5943600" cy="46482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652" name="Text Box 7"/>
          <p:cNvSpPr txBox="1">
            <a:spLocks noChangeArrowheads="1"/>
          </p:cNvSpPr>
          <p:nvPr/>
        </p:nvSpPr>
        <p:spPr bwMode="auto">
          <a:xfrm>
            <a:off x="4343400" y="11430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Note: creating a subclass of JFrame</a:t>
            </a:r>
          </a:p>
        </p:txBody>
      </p:sp>
      <p:sp>
        <p:nvSpPr>
          <p:cNvPr id="27653" name="Text Box 10"/>
          <p:cNvSpPr txBox="1">
            <a:spLocks noChangeArrowheads="1"/>
          </p:cNvSpPr>
          <p:nvPr/>
        </p:nvSpPr>
        <p:spPr bwMode="auto">
          <a:xfrm>
            <a:off x="822325" y="184150"/>
            <a:ext cx="7774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FlowLayout</a:t>
            </a:r>
            <a:r>
              <a:rPr lang="en-US" sz="2000" dirty="0"/>
              <a:t> layout manager</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26</a:t>
            </a:fld>
            <a:endParaRPr lang="en-US"/>
          </a:p>
        </p:txBody>
      </p:sp>
    </p:spTree>
    <p:extLst>
      <p:ext uri="{BB962C8B-B14F-4D97-AF65-F5344CB8AC3E}">
        <p14:creationId xmlns:p14="http://schemas.microsoft.com/office/powerpoint/2010/main" val="3685853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0"/>
            <a:ext cx="6248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6"/>
          <p:cNvSpPr>
            <a:spLocks noChangeArrowheads="1"/>
          </p:cNvSpPr>
          <p:nvPr/>
        </p:nvSpPr>
        <p:spPr bwMode="auto">
          <a:xfrm>
            <a:off x="1524000" y="4800600"/>
            <a:ext cx="5943600" cy="15240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76" name="Text Box 7"/>
          <p:cNvSpPr txBox="1">
            <a:spLocks noChangeArrowheads="1"/>
          </p:cNvSpPr>
          <p:nvPr/>
        </p:nvSpPr>
        <p:spPr bwMode="auto">
          <a:xfrm>
            <a:off x="4800600" y="2590800"/>
            <a:ext cx="2743200" cy="2014538"/>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Note: it’s common to make the Frame an application class by including a </a:t>
            </a:r>
            <a:r>
              <a:rPr lang="en-US" i="1">
                <a:solidFill>
                  <a:srgbClr val="FF0000"/>
                </a:solidFill>
              </a:rPr>
              <a:t>main</a:t>
            </a:r>
            <a:r>
              <a:rPr lang="en-US">
                <a:solidFill>
                  <a:srgbClr val="FF0000"/>
                </a:solidFill>
              </a:rPr>
              <a:t> method. The main method will instantiate its own class.</a:t>
            </a:r>
          </a:p>
        </p:txBody>
      </p:sp>
      <p:sp>
        <p:nvSpPr>
          <p:cNvPr id="28677" name="Rectangle 8"/>
          <p:cNvSpPr>
            <a:spLocks noChangeArrowheads="1"/>
          </p:cNvSpPr>
          <p:nvPr/>
        </p:nvSpPr>
        <p:spPr bwMode="auto">
          <a:xfrm>
            <a:off x="1905000" y="4953000"/>
            <a:ext cx="4343400" cy="2286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678" name="Text Box 11"/>
          <p:cNvSpPr txBox="1">
            <a:spLocks noChangeArrowheads="1"/>
          </p:cNvSpPr>
          <p:nvPr/>
        </p:nvSpPr>
        <p:spPr bwMode="auto">
          <a:xfrm>
            <a:off x="822325" y="184150"/>
            <a:ext cx="7774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FlowLayout</a:t>
            </a:r>
            <a:r>
              <a:rPr lang="en-US" sz="2000" dirty="0"/>
              <a:t> layout manager</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27</a:t>
            </a:fld>
            <a:endParaRPr lang="en-US"/>
          </a:p>
        </p:txBody>
      </p:sp>
    </p:spTree>
    <p:extLst>
      <p:ext uri="{BB962C8B-B14F-4D97-AF65-F5344CB8AC3E}">
        <p14:creationId xmlns:p14="http://schemas.microsoft.com/office/powerpoint/2010/main" val="79099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762000"/>
            <a:ext cx="6248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6"/>
          <p:cNvSpPr>
            <a:spLocks noChangeArrowheads="1"/>
          </p:cNvSpPr>
          <p:nvPr/>
        </p:nvSpPr>
        <p:spPr bwMode="auto">
          <a:xfrm>
            <a:off x="1600200" y="1828800"/>
            <a:ext cx="5867400" cy="28194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9700" name="Text Box 7"/>
          <p:cNvSpPr txBox="1">
            <a:spLocks noChangeArrowheads="1"/>
          </p:cNvSpPr>
          <p:nvPr/>
        </p:nvSpPr>
        <p:spPr bwMode="auto">
          <a:xfrm>
            <a:off x="838200" y="4800600"/>
            <a:ext cx="7543027" cy="1754326"/>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Tahoma" pitchFamily="34" charset="0"/>
              </a:defRPr>
            </a:lvl1pPr>
            <a:lvl2pPr marL="914400" indent="-45720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800" dirty="0">
                <a:solidFill>
                  <a:srgbClr val="FF0000"/>
                </a:solidFill>
              </a:rPr>
              <a:t>The constructor will typically do the following:</a:t>
            </a:r>
          </a:p>
          <a:p>
            <a:pPr lvl="1">
              <a:buFontTx/>
              <a:buAutoNum type="arabicParenR"/>
            </a:pPr>
            <a:r>
              <a:rPr lang="en-US" sz="1800" dirty="0">
                <a:solidFill>
                  <a:srgbClr val="FF0000"/>
                </a:solidFill>
              </a:rPr>
              <a:t>Set the layout manager for the frame’s content pane</a:t>
            </a:r>
          </a:p>
          <a:p>
            <a:pPr lvl="1">
              <a:buFontTx/>
              <a:buAutoNum type="arabicParenR"/>
            </a:pPr>
            <a:r>
              <a:rPr lang="en-US" sz="1800" dirty="0">
                <a:solidFill>
                  <a:srgbClr val="FF0000"/>
                </a:solidFill>
              </a:rPr>
              <a:t>Add the components to the frame’s content pane</a:t>
            </a:r>
          </a:p>
          <a:p>
            <a:pPr lvl="1">
              <a:buFontTx/>
              <a:buAutoNum type="arabicParenR"/>
            </a:pPr>
            <a:endParaRPr lang="en-US" sz="1800" dirty="0">
              <a:solidFill>
                <a:srgbClr val="FF0000"/>
              </a:solidFill>
            </a:endParaRPr>
          </a:p>
          <a:p>
            <a:pPr lvl="1"/>
            <a:endParaRPr lang="en-US" sz="1800" dirty="0">
              <a:solidFill>
                <a:srgbClr val="FF0000"/>
              </a:solidFill>
            </a:endParaRPr>
          </a:p>
          <a:p>
            <a:pPr lvl="1"/>
            <a:r>
              <a:rPr lang="en-US" sz="1800" dirty="0">
                <a:solidFill>
                  <a:srgbClr val="FF0000"/>
                </a:solidFill>
              </a:rPr>
              <a:t>In this case, the layout is Flow, and 6 Swing components are added</a:t>
            </a:r>
          </a:p>
        </p:txBody>
      </p:sp>
      <p:sp>
        <p:nvSpPr>
          <p:cNvPr id="29701" name="Text Box 8"/>
          <p:cNvSpPr txBox="1">
            <a:spLocks noChangeArrowheads="1"/>
          </p:cNvSpPr>
          <p:nvPr/>
        </p:nvSpPr>
        <p:spPr bwMode="auto">
          <a:xfrm>
            <a:off x="6553200" y="24384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1</a:t>
            </a:r>
          </a:p>
        </p:txBody>
      </p:sp>
      <p:sp>
        <p:nvSpPr>
          <p:cNvPr id="29702" name="Text Box 9"/>
          <p:cNvSpPr txBox="1">
            <a:spLocks noChangeArrowheads="1"/>
          </p:cNvSpPr>
          <p:nvPr/>
        </p:nvSpPr>
        <p:spPr bwMode="auto">
          <a:xfrm>
            <a:off x="4953000" y="3352800"/>
            <a:ext cx="309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2</a:t>
            </a:r>
          </a:p>
        </p:txBody>
      </p:sp>
      <p:sp>
        <p:nvSpPr>
          <p:cNvPr id="29703" name="Text Box 11"/>
          <p:cNvSpPr txBox="1">
            <a:spLocks noChangeArrowheads="1"/>
          </p:cNvSpPr>
          <p:nvPr/>
        </p:nvSpPr>
        <p:spPr bwMode="auto">
          <a:xfrm>
            <a:off x="822325" y="184150"/>
            <a:ext cx="7774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FlowLayout</a:t>
            </a:r>
            <a:r>
              <a:rPr lang="en-US" sz="2000" dirty="0"/>
              <a:t> layout manager</a:t>
            </a:r>
          </a:p>
        </p:txBody>
      </p:sp>
      <p:sp>
        <p:nvSpPr>
          <p:cNvPr id="29704" name="Text Box 13"/>
          <p:cNvSpPr txBox="1">
            <a:spLocks noChangeArrowheads="1"/>
          </p:cNvSpPr>
          <p:nvPr/>
        </p:nvSpPr>
        <p:spPr bwMode="auto">
          <a:xfrm>
            <a:off x="4343400" y="838200"/>
            <a:ext cx="32432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solidFill>
                  <a:srgbClr val="FF0000"/>
                </a:solidFill>
              </a:rPr>
              <a:t>Swing components are in java.swing package</a:t>
            </a:r>
          </a:p>
        </p:txBody>
      </p:sp>
      <p:sp>
        <p:nvSpPr>
          <p:cNvPr id="29705" name="Text Box 14"/>
          <p:cNvSpPr txBox="1">
            <a:spLocks noChangeArrowheads="1"/>
          </p:cNvSpPr>
          <p:nvPr/>
        </p:nvSpPr>
        <p:spPr bwMode="auto">
          <a:xfrm>
            <a:off x="4114800" y="1447800"/>
            <a:ext cx="29924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1200">
                <a:solidFill>
                  <a:srgbClr val="FF0000"/>
                </a:solidFill>
              </a:rPr>
              <a:t>Layout managers are in java.awt package</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28</a:t>
            </a:fld>
            <a:endParaRPr lang="en-US"/>
          </a:p>
        </p:txBody>
      </p:sp>
    </p:spTree>
    <p:extLst>
      <p:ext uri="{BB962C8B-B14F-4D97-AF65-F5344CB8AC3E}">
        <p14:creationId xmlns:p14="http://schemas.microsoft.com/office/powerpoint/2010/main" val="774432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7"/>
          <p:cNvSpPr txBox="1">
            <a:spLocks noChangeArrowheads="1"/>
          </p:cNvSpPr>
          <p:nvPr/>
        </p:nvSpPr>
        <p:spPr bwMode="auto">
          <a:xfrm>
            <a:off x="4479925" y="5518150"/>
            <a:ext cx="4664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b="1">
                <a:solidFill>
                  <a:srgbClr val="FF0000"/>
                </a:solidFill>
              </a:rPr>
              <a:t>Resizing the frame causes the components to wrap around when necessary.</a:t>
            </a:r>
          </a:p>
        </p:txBody>
      </p:sp>
      <p:pic>
        <p:nvPicPr>
          <p:cNvPr id="3072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28600"/>
            <a:ext cx="47148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895600"/>
            <a:ext cx="33147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133600"/>
            <a:ext cx="11715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29</a:t>
            </a:fld>
            <a:endParaRPr lang="en-US"/>
          </a:p>
        </p:txBody>
      </p:sp>
    </p:spTree>
    <p:extLst>
      <p:ext uri="{BB962C8B-B14F-4D97-AF65-F5344CB8AC3E}">
        <p14:creationId xmlns:p14="http://schemas.microsoft.com/office/powerpoint/2010/main" val="114492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smtClean="0"/>
              <a:t>Components</a:t>
            </a:r>
          </a:p>
        </p:txBody>
      </p:sp>
      <p:sp>
        <p:nvSpPr>
          <p:cNvPr id="328707" name="Rectangle 3"/>
          <p:cNvSpPr>
            <a:spLocks noGrp="1" noChangeArrowheads="1"/>
          </p:cNvSpPr>
          <p:nvPr>
            <p:ph type="body" idx="1"/>
          </p:nvPr>
        </p:nvSpPr>
        <p:spPr>
          <a:xfrm>
            <a:off x="457200" y="1676400"/>
            <a:ext cx="8229600" cy="4114800"/>
          </a:xfrm>
        </p:spPr>
        <p:txBody>
          <a:bodyPr/>
          <a:lstStyle/>
          <a:p>
            <a:pPr eaLnBrk="1" hangingPunct="1">
              <a:buFont typeface="Wingdings" pitchFamily="2" charset="2"/>
              <a:buNone/>
              <a:defRPr/>
            </a:pPr>
            <a:r>
              <a:rPr lang="en-US" sz="2800" smtClean="0"/>
              <a:t>Two categories of Java Component classes:</a:t>
            </a:r>
          </a:p>
          <a:p>
            <a:pPr lvl="1" eaLnBrk="1" hangingPunct="1">
              <a:defRPr/>
            </a:pPr>
            <a:r>
              <a:rPr lang="en-US" sz="2400" smtClean="0"/>
              <a:t>AWT – Abstract Windows Toolkit (</a:t>
            </a:r>
            <a:r>
              <a:rPr lang="en-US" sz="2400" smtClean="0">
                <a:solidFill>
                  <a:schemeClr val="folHlink"/>
                </a:solidFill>
              </a:rPr>
              <a:t>java.awt package</a:t>
            </a:r>
            <a:r>
              <a:rPr lang="en-US" sz="2400" smtClean="0"/>
              <a:t>)</a:t>
            </a:r>
          </a:p>
          <a:p>
            <a:pPr lvl="2" eaLnBrk="1" hangingPunct="1">
              <a:defRPr/>
            </a:pPr>
            <a:r>
              <a:rPr lang="en-US" sz="2000" smtClean="0"/>
              <a:t>The older version of the components</a:t>
            </a:r>
          </a:p>
          <a:p>
            <a:pPr lvl="2" eaLnBrk="1" hangingPunct="1">
              <a:defRPr/>
            </a:pPr>
            <a:r>
              <a:rPr lang="en-US" sz="2000" smtClean="0"/>
              <a:t>Rely on “peer architecture”…drawing done by the OS platform on which the application/applet is running</a:t>
            </a:r>
          </a:p>
          <a:p>
            <a:pPr lvl="2" eaLnBrk="1" hangingPunct="1">
              <a:defRPr/>
            </a:pPr>
            <a:r>
              <a:rPr lang="en-US" sz="2000" smtClean="0"/>
              <a:t>Considered to be “heavy-weight”</a:t>
            </a:r>
          </a:p>
          <a:p>
            <a:pPr lvl="1" eaLnBrk="1" hangingPunct="1">
              <a:defRPr/>
            </a:pPr>
            <a:r>
              <a:rPr lang="en-US" sz="2400" smtClean="0"/>
              <a:t>Swing				(</a:t>
            </a:r>
            <a:r>
              <a:rPr lang="en-US" sz="2400" smtClean="0">
                <a:solidFill>
                  <a:schemeClr val="folHlink"/>
                </a:solidFill>
              </a:rPr>
              <a:t>javax.swing package</a:t>
            </a:r>
            <a:r>
              <a:rPr lang="en-US" sz="2400" smtClean="0"/>
              <a:t>)</a:t>
            </a:r>
          </a:p>
          <a:p>
            <a:pPr lvl="2" eaLnBrk="1" hangingPunct="1">
              <a:defRPr/>
            </a:pPr>
            <a:r>
              <a:rPr lang="en-US" sz="2000" smtClean="0"/>
              <a:t>Newer version of the components</a:t>
            </a:r>
          </a:p>
          <a:p>
            <a:pPr lvl="2" eaLnBrk="1" hangingPunct="1">
              <a:defRPr/>
            </a:pPr>
            <a:r>
              <a:rPr lang="en-US" sz="2000" smtClean="0"/>
              <a:t>No “peer architecture”…components draw themselves</a:t>
            </a:r>
          </a:p>
          <a:p>
            <a:pPr lvl="2" eaLnBrk="1" hangingPunct="1">
              <a:defRPr/>
            </a:pPr>
            <a:r>
              <a:rPr lang="en-US" sz="2000" smtClean="0"/>
              <a:t>Most are consdered to be “lightweight”</a:t>
            </a:r>
          </a:p>
          <a:p>
            <a:pPr lvl="2" eaLnBrk="1" hangingPunct="1">
              <a:defRPr/>
            </a:pPr>
            <a:endParaRPr lang="en-US" sz="2000" smtClean="0"/>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3</a:t>
            </a:fld>
            <a:endParaRPr lang="en-US"/>
          </a:p>
        </p:txBody>
      </p:sp>
    </p:spTree>
    <p:extLst>
      <p:ext uri="{BB962C8B-B14F-4D97-AF65-F5344CB8AC3E}">
        <p14:creationId xmlns:p14="http://schemas.microsoft.com/office/powerpoint/2010/main" val="1355944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effectLst>
            <a:outerShdw dist="13470" dir="2700000" algn="ctr" rotWithShape="0">
              <a:schemeClr val="bg2"/>
            </a:outerShdw>
          </a:effectLst>
        </p:spPr>
        <p:txBody>
          <a:bodyPr lIns="92075" tIns="46038" rIns="92075" bIns="46038"/>
          <a:lstStyle/>
          <a:p>
            <a:pPr eaLnBrk="1" hangingPunct="1">
              <a:defRPr/>
            </a:pPr>
            <a:r>
              <a:rPr lang="en-US" smtClean="0"/>
              <a:t>GridLayout</a:t>
            </a:r>
          </a:p>
        </p:txBody>
      </p:sp>
      <p:sp>
        <p:nvSpPr>
          <p:cNvPr id="355331" name="Rectangle 3"/>
          <p:cNvSpPr>
            <a:spLocks noGrp="1" noChangeArrowheads="1"/>
          </p:cNvSpPr>
          <p:nvPr>
            <p:ph sz="quarter" idx="1"/>
          </p:nvPr>
        </p:nvSpPr>
        <p:spPr/>
        <p:txBody>
          <a:bodyPr lIns="92075" tIns="46038" rIns="92075" bIns="46038"/>
          <a:lstStyle/>
          <a:p>
            <a:pPr eaLnBrk="1" hangingPunct="1">
              <a:defRPr/>
            </a:pPr>
            <a:r>
              <a:rPr lang="en-US" sz="2400" smtClean="0"/>
              <a:t>Arranges components into rows and columns</a:t>
            </a:r>
          </a:p>
          <a:p>
            <a:pPr eaLnBrk="1" hangingPunct="1">
              <a:defRPr/>
            </a:pPr>
            <a:r>
              <a:rPr lang="en-US" sz="2400" smtClean="0"/>
              <a:t>In Frame’s constructor:</a:t>
            </a:r>
          </a:p>
          <a:p>
            <a:pPr lvl="1" eaLnBrk="1" hangingPunct="1">
              <a:defRPr/>
            </a:pPr>
            <a:r>
              <a:rPr lang="en-US" b="1" i="1" smtClean="0">
                <a:solidFill>
                  <a:schemeClr val="folHlink"/>
                </a:solidFill>
              </a:rPr>
              <a:t>setLayout</a:t>
            </a:r>
          </a:p>
          <a:p>
            <a:pPr lvl="2" eaLnBrk="1" hangingPunct="1">
              <a:buFont typeface="Wingdings" pitchFamily="2" charset="2"/>
              <a:buNone/>
              <a:defRPr/>
            </a:pPr>
            <a:r>
              <a:rPr lang="en-US" sz="2800" b="1" i="1" smtClean="0">
                <a:solidFill>
                  <a:schemeClr val="folHlink"/>
                </a:solidFill>
              </a:rPr>
              <a:t>(new GridLayout(rows,columns))</a:t>
            </a:r>
            <a:r>
              <a:rPr lang="en-US" sz="2000" smtClean="0"/>
              <a:t>  </a:t>
            </a:r>
          </a:p>
          <a:p>
            <a:pPr lvl="3" eaLnBrk="1" hangingPunct="1">
              <a:buFont typeface="Wingdings" pitchFamily="2" charset="2"/>
              <a:buNone/>
              <a:defRPr/>
            </a:pPr>
            <a:r>
              <a:rPr lang="en-US" sz="2400" smtClean="0"/>
              <a:t>OR</a:t>
            </a:r>
          </a:p>
          <a:p>
            <a:pPr lvl="1" eaLnBrk="1" hangingPunct="1">
              <a:defRPr/>
            </a:pPr>
            <a:r>
              <a:rPr lang="en-US" sz="2400" b="1" i="1" smtClean="0">
                <a:solidFill>
                  <a:schemeClr val="folHlink"/>
                </a:solidFill>
              </a:rPr>
              <a:t>setLayout(new GridLayout(rows,columns,hgap,vgap))</a:t>
            </a:r>
          </a:p>
          <a:p>
            <a:pPr eaLnBrk="1" hangingPunct="1">
              <a:defRPr/>
            </a:pPr>
            <a:r>
              <a:rPr lang="en-US" sz="2400" smtClean="0"/>
              <a:t>Components will be added in order, left to right, row by row</a:t>
            </a:r>
          </a:p>
          <a:p>
            <a:pPr eaLnBrk="1" hangingPunct="1">
              <a:defRPr/>
            </a:pPr>
            <a:r>
              <a:rPr lang="en-US" sz="2400" smtClean="0"/>
              <a:t>Components will be equal in size</a:t>
            </a:r>
          </a:p>
          <a:p>
            <a:pPr eaLnBrk="1" hangingPunct="1">
              <a:defRPr/>
            </a:pPr>
            <a:r>
              <a:rPr lang="en-US" sz="2400" smtClean="0"/>
              <a:t>As container is resized, components will resize accordingly, and remain in same grid arrangement</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30</a:t>
            </a:fld>
            <a:endParaRPr lang="en-US"/>
          </a:p>
        </p:txBody>
      </p:sp>
    </p:spTree>
    <p:extLst>
      <p:ext uri="{BB962C8B-B14F-4D97-AF65-F5344CB8AC3E}">
        <p14:creationId xmlns:p14="http://schemas.microsoft.com/office/powerpoint/2010/main" val="3900113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7"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85800"/>
            <a:ext cx="57213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1" name="Group 6"/>
          <p:cNvGrpSpPr>
            <a:grpSpLocks/>
          </p:cNvGrpSpPr>
          <p:nvPr/>
        </p:nvGrpSpPr>
        <p:grpSpPr bwMode="auto">
          <a:xfrm>
            <a:off x="1905000" y="1676400"/>
            <a:ext cx="6334125" cy="1066800"/>
            <a:chOff x="816" y="1632"/>
            <a:chExt cx="4470" cy="576"/>
          </a:xfrm>
        </p:grpSpPr>
        <p:sp>
          <p:nvSpPr>
            <p:cNvPr id="32776" name="Rectangle 7"/>
            <p:cNvSpPr>
              <a:spLocks noChangeArrowheads="1"/>
            </p:cNvSpPr>
            <p:nvPr/>
          </p:nvSpPr>
          <p:spPr bwMode="auto">
            <a:xfrm>
              <a:off x="816" y="1872"/>
              <a:ext cx="3792" cy="33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77" name="Text Box 8"/>
            <p:cNvSpPr txBox="1">
              <a:spLocks noChangeArrowheads="1"/>
            </p:cNvSpPr>
            <p:nvPr/>
          </p:nvSpPr>
          <p:spPr bwMode="auto">
            <a:xfrm>
              <a:off x="3216" y="1632"/>
              <a:ext cx="2070" cy="198"/>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Setting the layout manager</a:t>
              </a:r>
            </a:p>
          </p:txBody>
        </p:sp>
      </p:grpSp>
      <p:grpSp>
        <p:nvGrpSpPr>
          <p:cNvPr id="32772" name="Group 9"/>
          <p:cNvGrpSpPr>
            <a:grpSpLocks/>
          </p:cNvGrpSpPr>
          <p:nvPr/>
        </p:nvGrpSpPr>
        <p:grpSpPr bwMode="auto">
          <a:xfrm>
            <a:off x="1981200" y="2971800"/>
            <a:ext cx="6019800" cy="1665288"/>
            <a:chOff x="768" y="2256"/>
            <a:chExt cx="4272" cy="739"/>
          </a:xfrm>
        </p:grpSpPr>
        <p:sp>
          <p:nvSpPr>
            <p:cNvPr id="32774" name="Rectangle 10"/>
            <p:cNvSpPr>
              <a:spLocks noChangeArrowheads="1"/>
            </p:cNvSpPr>
            <p:nvPr/>
          </p:nvSpPr>
          <p:spPr bwMode="auto">
            <a:xfrm>
              <a:off x="768" y="2256"/>
              <a:ext cx="3648" cy="57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2775" name="Text Box 11"/>
            <p:cNvSpPr txBox="1">
              <a:spLocks noChangeArrowheads="1"/>
            </p:cNvSpPr>
            <p:nvPr/>
          </p:nvSpPr>
          <p:spPr bwMode="auto">
            <a:xfrm>
              <a:off x="3168" y="2832"/>
              <a:ext cx="1872" cy="163"/>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Adding components</a:t>
              </a:r>
            </a:p>
          </p:txBody>
        </p:sp>
      </p:grpSp>
      <p:sp>
        <p:nvSpPr>
          <p:cNvPr id="32773" name="Text Box 16"/>
          <p:cNvSpPr txBox="1">
            <a:spLocks noChangeArrowheads="1"/>
          </p:cNvSpPr>
          <p:nvPr/>
        </p:nvSpPr>
        <p:spPr bwMode="auto">
          <a:xfrm>
            <a:off x="822325" y="184150"/>
            <a:ext cx="7716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GridLayout</a:t>
            </a:r>
            <a:r>
              <a:rPr lang="en-US" sz="2000" dirty="0"/>
              <a:t> layout manager</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31</a:t>
            </a:fld>
            <a:endParaRPr lang="en-US"/>
          </a:p>
        </p:txBody>
      </p:sp>
    </p:spTree>
    <p:extLst>
      <p:ext uri="{BB962C8B-B14F-4D97-AF65-F5344CB8AC3E}">
        <p14:creationId xmlns:p14="http://schemas.microsoft.com/office/powerpoint/2010/main" val="532891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6"/>
          <p:cNvSpPr txBox="1">
            <a:spLocks noChangeArrowheads="1"/>
          </p:cNvSpPr>
          <p:nvPr/>
        </p:nvSpPr>
        <p:spPr bwMode="auto">
          <a:xfrm>
            <a:off x="4479925" y="4495800"/>
            <a:ext cx="46640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b="1">
                <a:solidFill>
                  <a:srgbClr val="FF0000"/>
                </a:solidFill>
              </a:rPr>
              <a:t>Resizing the frame causes the components to resize and maintain their same grid pattern.</a:t>
            </a:r>
          </a:p>
        </p:txBody>
      </p:sp>
      <p:pic>
        <p:nvPicPr>
          <p:cNvPr id="3379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495800"/>
            <a:ext cx="195262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85800"/>
            <a:ext cx="54864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457200"/>
            <a:ext cx="22669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32</a:t>
            </a:fld>
            <a:endParaRPr lang="en-US"/>
          </a:p>
        </p:txBody>
      </p:sp>
    </p:spTree>
    <p:extLst>
      <p:ext uri="{BB962C8B-B14F-4D97-AF65-F5344CB8AC3E}">
        <p14:creationId xmlns:p14="http://schemas.microsoft.com/office/powerpoint/2010/main" val="30625257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effectLst>
            <a:outerShdw dist="13470" dir="2700000" algn="ctr" rotWithShape="0">
              <a:schemeClr val="bg2"/>
            </a:outerShdw>
          </a:effectLst>
        </p:spPr>
        <p:txBody>
          <a:bodyPr lIns="92075" tIns="46038" rIns="92075" bIns="46038">
            <a:normAutofit/>
          </a:bodyPr>
          <a:lstStyle/>
          <a:p>
            <a:pPr eaLnBrk="1" hangingPunct="1">
              <a:defRPr/>
            </a:pPr>
            <a:r>
              <a:rPr lang="en-US" sz="4000" smtClean="0"/>
              <a:t>BorderLayout</a:t>
            </a:r>
          </a:p>
        </p:txBody>
      </p:sp>
      <p:sp>
        <p:nvSpPr>
          <p:cNvPr id="353283" name="Rectangle 3"/>
          <p:cNvSpPr>
            <a:spLocks noGrp="1" noChangeArrowheads="1"/>
          </p:cNvSpPr>
          <p:nvPr>
            <p:ph sz="quarter" idx="1"/>
          </p:nvPr>
        </p:nvSpPr>
        <p:spPr/>
        <p:txBody>
          <a:bodyPr lIns="92075" tIns="46038" rIns="92075" bIns="46038">
            <a:normAutofit fontScale="92500" lnSpcReduction="20000"/>
          </a:bodyPr>
          <a:lstStyle/>
          <a:p>
            <a:pPr eaLnBrk="1" hangingPunct="1">
              <a:defRPr/>
            </a:pPr>
            <a:r>
              <a:rPr lang="en-US" sz="2400" smtClean="0"/>
              <a:t>Arranges components into five areas: North, South, East, West, and Center</a:t>
            </a:r>
          </a:p>
          <a:p>
            <a:pPr eaLnBrk="1" hangingPunct="1">
              <a:defRPr/>
            </a:pPr>
            <a:r>
              <a:rPr lang="en-US" sz="2400" smtClean="0"/>
              <a:t>In the constructor:</a:t>
            </a:r>
          </a:p>
          <a:p>
            <a:pPr lvl="1" eaLnBrk="1" hangingPunct="1">
              <a:defRPr/>
            </a:pPr>
            <a:r>
              <a:rPr lang="en-US" sz="2400" b="1" i="1" smtClean="0">
                <a:solidFill>
                  <a:schemeClr val="folHlink"/>
                </a:solidFill>
              </a:rPr>
              <a:t>setLayout(new BorderLayout())   </a:t>
            </a:r>
          </a:p>
          <a:p>
            <a:pPr lvl="3" eaLnBrk="1" hangingPunct="1">
              <a:defRPr/>
            </a:pPr>
            <a:r>
              <a:rPr lang="en-US" sz="1800" b="1" smtClean="0"/>
              <a:t>OR</a:t>
            </a:r>
          </a:p>
          <a:p>
            <a:pPr lvl="1" eaLnBrk="1" hangingPunct="1">
              <a:defRPr/>
            </a:pPr>
            <a:r>
              <a:rPr lang="en-US" sz="2000" b="1" i="1" smtClean="0">
                <a:solidFill>
                  <a:schemeClr val="folHlink"/>
                </a:solidFill>
              </a:rPr>
              <a:t>setLayout(new BorderLayout(hgap,vgap))</a:t>
            </a:r>
            <a:endParaRPr lang="en-US" sz="2400" b="1" i="1" smtClean="0">
              <a:solidFill>
                <a:schemeClr val="folHlink"/>
              </a:solidFill>
            </a:endParaRPr>
          </a:p>
          <a:p>
            <a:pPr lvl="1" eaLnBrk="1" hangingPunct="1">
              <a:defRPr/>
            </a:pPr>
            <a:r>
              <a:rPr lang="en-US" sz="2400" smtClean="0"/>
              <a:t>for each component:</a:t>
            </a:r>
          </a:p>
          <a:p>
            <a:pPr lvl="2" eaLnBrk="1" hangingPunct="1">
              <a:defRPr/>
            </a:pPr>
            <a:r>
              <a:rPr lang="en-US" b="1" i="1" smtClean="0">
                <a:solidFill>
                  <a:schemeClr val="folHlink"/>
                </a:solidFill>
              </a:rPr>
              <a:t>add (the_component, region)</a:t>
            </a:r>
          </a:p>
          <a:p>
            <a:pPr lvl="2" eaLnBrk="1" hangingPunct="1">
              <a:defRPr/>
            </a:pPr>
            <a:r>
              <a:rPr lang="en-US" sz="2000" smtClean="0"/>
              <a:t>do for each area desired:</a:t>
            </a:r>
          </a:p>
          <a:p>
            <a:pPr lvl="3" eaLnBrk="1" hangingPunct="1">
              <a:defRPr/>
            </a:pPr>
            <a:r>
              <a:rPr lang="en-US" smtClean="0"/>
              <a:t>BorderLayout.EAST, BorderLayout.SOUTH, BorderLayout.WEST, BorderLayout.NORTH, or BorderLayout.CENTER</a:t>
            </a:r>
          </a:p>
          <a:p>
            <a:pPr eaLnBrk="1" hangingPunct="1">
              <a:defRPr/>
            </a:pPr>
            <a:r>
              <a:rPr lang="en-US" sz="2000" smtClean="0"/>
              <a:t>Behavior: when the container is resized, the components will be resized but remain in the same locations. </a:t>
            </a:r>
          </a:p>
          <a:p>
            <a:pPr eaLnBrk="1" hangingPunct="1">
              <a:defRPr/>
            </a:pPr>
            <a:r>
              <a:rPr lang="en-US" sz="2000" smtClean="0"/>
              <a:t>NOTE: only a maximum of five components can be added and seen in this case, one to each region.</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33</a:t>
            </a:fld>
            <a:endParaRPr lang="en-US"/>
          </a:p>
        </p:txBody>
      </p:sp>
    </p:spTree>
    <p:extLst>
      <p:ext uri="{BB962C8B-B14F-4D97-AF65-F5344CB8AC3E}">
        <p14:creationId xmlns:p14="http://schemas.microsoft.com/office/powerpoint/2010/main" val="117004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7"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685800"/>
            <a:ext cx="61722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3" name="Group 13"/>
          <p:cNvGrpSpPr>
            <a:grpSpLocks/>
          </p:cNvGrpSpPr>
          <p:nvPr/>
        </p:nvGrpSpPr>
        <p:grpSpPr bwMode="auto">
          <a:xfrm>
            <a:off x="1524000" y="1600200"/>
            <a:ext cx="6721475" cy="914400"/>
            <a:chOff x="816" y="1632"/>
            <a:chExt cx="4258" cy="576"/>
          </a:xfrm>
        </p:grpSpPr>
        <p:sp>
          <p:nvSpPr>
            <p:cNvPr id="35848" name="Rectangle 9"/>
            <p:cNvSpPr>
              <a:spLocks noChangeArrowheads="1"/>
            </p:cNvSpPr>
            <p:nvPr/>
          </p:nvSpPr>
          <p:spPr bwMode="auto">
            <a:xfrm>
              <a:off x="816" y="1872"/>
              <a:ext cx="3792" cy="33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49" name="Text Box 10"/>
            <p:cNvSpPr txBox="1">
              <a:spLocks noChangeArrowheads="1"/>
            </p:cNvSpPr>
            <p:nvPr/>
          </p:nvSpPr>
          <p:spPr bwMode="auto">
            <a:xfrm>
              <a:off x="3216" y="1632"/>
              <a:ext cx="1858" cy="231"/>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Setting the layout manager</a:t>
              </a:r>
            </a:p>
          </p:txBody>
        </p:sp>
      </p:grpSp>
      <p:grpSp>
        <p:nvGrpSpPr>
          <p:cNvPr id="35844" name="Group 14"/>
          <p:cNvGrpSpPr>
            <a:grpSpLocks/>
          </p:cNvGrpSpPr>
          <p:nvPr/>
        </p:nvGrpSpPr>
        <p:grpSpPr bwMode="auto">
          <a:xfrm>
            <a:off x="1524000" y="2514600"/>
            <a:ext cx="6781800" cy="1951038"/>
            <a:chOff x="768" y="2256"/>
            <a:chExt cx="4272" cy="858"/>
          </a:xfrm>
        </p:grpSpPr>
        <p:sp>
          <p:nvSpPr>
            <p:cNvPr id="35846" name="Rectangle 11"/>
            <p:cNvSpPr>
              <a:spLocks noChangeArrowheads="1"/>
            </p:cNvSpPr>
            <p:nvPr/>
          </p:nvSpPr>
          <p:spPr bwMode="auto">
            <a:xfrm>
              <a:off x="768" y="2256"/>
              <a:ext cx="3648" cy="57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47" name="Text Box 12"/>
            <p:cNvSpPr txBox="1">
              <a:spLocks noChangeArrowheads="1"/>
            </p:cNvSpPr>
            <p:nvPr/>
          </p:nvSpPr>
          <p:spPr bwMode="auto">
            <a:xfrm>
              <a:off x="3168" y="2832"/>
              <a:ext cx="1872" cy="282"/>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Adding components to specific regions</a:t>
              </a:r>
            </a:p>
          </p:txBody>
        </p:sp>
      </p:grpSp>
      <p:sp>
        <p:nvSpPr>
          <p:cNvPr id="35845" name="Text Box 16"/>
          <p:cNvSpPr txBox="1">
            <a:spLocks noChangeArrowheads="1"/>
          </p:cNvSpPr>
          <p:nvPr/>
        </p:nvSpPr>
        <p:spPr bwMode="auto">
          <a:xfrm>
            <a:off x="381000" y="152400"/>
            <a:ext cx="80035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2000" dirty="0"/>
              <a:t>Code Listing </a:t>
            </a:r>
            <a:r>
              <a:rPr lang="en-US" sz="2000" dirty="0" smtClean="0"/>
              <a:t>:  </a:t>
            </a:r>
            <a:r>
              <a:rPr lang="en-US" sz="2000" dirty="0"/>
              <a:t>A Frame class that uses </a:t>
            </a:r>
            <a:r>
              <a:rPr lang="en-US" sz="2000" dirty="0" err="1"/>
              <a:t>BorderLayout</a:t>
            </a:r>
            <a:r>
              <a:rPr lang="en-US" sz="2000" dirty="0"/>
              <a:t> layout manager</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34</a:t>
            </a:fld>
            <a:endParaRPr lang="en-US"/>
          </a:p>
        </p:txBody>
      </p:sp>
    </p:spTree>
    <p:extLst>
      <p:ext uri="{BB962C8B-B14F-4D97-AF65-F5344CB8AC3E}">
        <p14:creationId xmlns:p14="http://schemas.microsoft.com/office/powerpoint/2010/main" val="1325939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3505200" y="990600"/>
            <a:ext cx="24384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b="1">
                <a:solidFill>
                  <a:srgbClr val="FF0000"/>
                </a:solidFill>
              </a:rPr>
              <a:t>Resizing the frame causes the components to resize and maintain their same regions.</a:t>
            </a:r>
          </a:p>
        </p:txBody>
      </p:sp>
      <p:sp>
        <p:nvSpPr>
          <p:cNvPr id="36867" name="Text Box 8"/>
          <p:cNvSpPr txBox="1">
            <a:spLocks noChangeArrowheads="1"/>
          </p:cNvSpPr>
          <p:nvPr/>
        </p:nvSpPr>
        <p:spPr bwMode="auto">
          <a:xfrm>
            <a:off x="1295400" y="5638800"/>
            <a:ext cx="4664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b="1">
                <a:solidFill>
                  <a:srgbClr val="FF0000"/>
                </a:solidFill>
              </a:rPr>
              <a:t>NOTE: the CENTER region dominates the sizing.</a:t>
            </a:r>
          </a:p>
        </p:txBody>
      </p:sp>
      <p:sp>
        <p:nvSpPr>
          <p:cNvPr id="36868" name="Picture 9"/>
          <p:cNvSpPr>
            <a:spLocks noChangeAspect="1" noChangeArrowheads="1"/>
          </p:cNvSpPr>
          <p:nvPr/>
        </p:nvSpPr>
        <p:spPr bwMode="auto">
          <a:xfrm>
            <a:off x="381000" y="685800"/>
            <a:ext cx="2857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69" name="Picture 10"/>
          <p:cNvSpPr>
            <a:spLocks noChangeAspect="1" noChangeArrowheads="1"/>
          </p:cNvSpPr>
          <p:nvPr/>
        </p:nvSpPr>
        <p:spPr bwMode="auto">
          <a:xfrm>
            <a:off x="381000" y="3124200"/>
            <a:ext cx="60102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6870" name="Picture 12"/>
          <p:cNvSpPr>
            <a:spLocks noChangeAspect="1" noChangeArrowheads="1"/>
          </p:cNvSpPr>
          <p:nvPr/>
        </p:nvSpPr>
        <p:spPr bwMode="auto">
          <a:xfrm>
            <a:off x="6781800" y="381000"/>
            <a:ext cx="18573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35</a:t>
            </a:fld>
            <a:endParaRPr lang="en-US"/>
          </a:p>
        </p:txBody>
      </p:sp>
    </p:spTree>
    <p:extLst>
      <p:ext uri="{BB962C8B-B14F-4D97-AF65-F5344CB8AC3E}">
        <p14:creationId xmlns:p14="http://schemas.microsoft.com/office/powerpoint/2010/main" val="37334915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eaLnBrk="1" hangingPunct="1">
              <a:defRPr/>
            </a:pPr>
            <a:r>
              <a:rPr lang="en-US" sz="4000" smtClean="0"/>
              <a:t>Using Panels as “Sub-Containers”</a:t>
            </a:r>
          </a:p>
        </p:txBody>
      </p:sp>
      <p:sp>
        <p:nvSpPr>
          <p:cNvPr id="346115" name="Rectangle 3"/>
          <p:cNvSpPr>
            <a:spLocks noGrp="1" noChangeArrowheads="1"/>
          </p:cNvSpPr>
          <p:nvPr>
            <p:ph type="body" idx="1"/>
          </p:nvPr>
        </p:nvSpPr>
        <p:spPr>
          <a:xfrm>
            <a:off x="457200" y="1752600"/>
            <a:ext cx="8229600" cy="4343400"/>
          </a:xfrm>
        </p:spPr>
        <p:txBody>
          <a:bodyPr/>
          <a:lstStyle/>
          <a:p>
            <a:pPr eaLnBrk="1" hangingPunct="1">
              <a:lnSpc>
                <a:spcPct val="90000"/>
              </a:lnSpc>
              <a:defRPr/>
            </a:pPr>
            <a:r>
              <a:rPr lang="en-US" sz="2400" smtClean="0"/>
              <a:t>JPanel is a class of special components that can contain other components.</a:t>
            </a:r>
          </a:p>
          <a:p>
            <a:pPr eaLnBrk="1" hangingPunct="1">
              <a:lnSpc>
                <a:spcPct val="90000"/>
              </a:lnSpc>
              <a:defRPr/>
            </a:pPr>
            <a:r>
              <a:rPr lang="en-US" sz="2400" smtClean="0"/>
              <a:t>As containers, JPanels can have their own layout managers.</a:t>
            </a:r>
          </a:p>
          <a:p>
            <a:pPr eaLnBrk="1" hangingPunct="1">
              <a:lnSpc>
                <a:spcPct val="90000"/>
              </a:lnSpc>
              <a:defRPr/>
            </a:pPr>
            <a:r>
              <a:rPr lang="en-US" sz="2400" smtClean="0"/>
              <a:t>This way, you can combine layouts within the same frame by adding panels to the frame and by adding other components to the panels.</a:t>
            </a:r>
          </a:p>
          <a:p>
            <a:pPr eaLnBrk="1" hangingPunct="1">
              <a:lnSpc>
                <a:spcPct val="90000"/>
              </a:lnSpc>
              <a:defRPr/>
            </a:pPr>
            <a:r>
              <a:rPr lang="en-US" sz="2400" smtClean="0"/>
              <a:t>Therefore, like JFrames,  you can use these methods with JPanels:</a:t>
            </a:r>
          </a:p>
          <a:p>
            <a:pPr lvl="1" eaLnBrk="1" hangingPunct="1">
              <a:lnSpc>
                <a:spcPct val="90000"/>
              </a:lnSpc>
              <a:defRPr/>
            </a:pPr>
            <a:r>
              <a:rPr lang="en-US" sz="2000" smtClean="0">
                <a:solidFill>
                  <a:schemeClr val="folHlink"/>
                </a:solidFill>
              </a:rPr>
              <a:t>add()</a:t>
            </a:r>
            <a:r>
              <a:rPr lang="en-US" sz="2000" smtClean="0"/>
              <a:t> – to add components to the panel</a:t>
            </a:r>
          </a:p>
          <a:p>
            <a:pPr lvl="1" eaLnBrk="1" hangingPunct="1">
              <a:lnSpc>
                <a:spcPct val="90000"/>
              </a:lnSpc>
              <a:defRPr/>
            </a:pPr>
            <a:r>
              <a:rPr lang="en-US" sz="2000" smtClean="0">
                <a:solidFill>
                  <a:schemeClr val="folHlink"/>
                </a:solidFill>
              </a:rPr>
              <a:t>setLayout()</a:t>
            </a:r>
            <a:r>
              <a:rPr lang="en-US" sz="2000" smtClean="0"/>
              <a:t> – to associate a layout manager for the panel</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36</a:t>
            </a:fld>
            <a:endParaRPr lang="en-US"/>
          </a:p>
        </p:txBody>
      </p:sp>
    </p:spTree>
    <p:extLst>
      <p:ext uri="{BB962C8B-B14F-4D97-AF65-F5344CB8AC3E}">
        <p14:creationId xmlns:p14="http://schemas.microsoft.com/office/powerpoint/2010/main" val="3640919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685800" y="381000"/>
            <a:ext cx="7772400" cy="1066800"/>
          </a:xfrm>
        </p:spPr>
        <p:txBody>
          <a:bodyPr lIns="92075" tIns="46038" rIns="92075" bIns="46038"/>
          <a:lstStyle/>
          <a:p>
            <a:pPr eaLnBrk="1" hangingPunct="1">
              <a:defRPr/>
            </a:pPr>
            <a:r>
              <a:rPr lang="en-US" sz="4000" dirty="0" smtClean="0">
                <a:latin typeface="Book Antiqua" pitchFamily="18" charset="0"/>
              </a:rPr>
              <a:t>Testing Panels</a:t>
            </a:r>
          </a:p>
        </p:txBody>
      </p:sp>
      <p:sp>
        <p:nvSpPr>
          <p:cNvPr id="380931" name="Rectangle 3"/>
          <p:cNvSpPr>
            <a:spLocks noGrp="1" noChangeArrowheads="1"/>
          </p:cNvSpPr>
          <p:nvPr>
            <p:ph type="body" idx="1"/>
          </p:nvPr>
        </p:nvSpPr>
        <p:spPr>
          <a:xfrm>
            <a:off x="304800" y="1447800"/>
            <a:ext cx="8610600" cy="1600200"/>
          </a:xfrm>
        </p:spPr>
        <p:txBody>
          <a:bodyPr lIns="92075" tIns="46038" rIns="92075" bIns="46038"/>
          <a:lstStyle/>
          <a:p>
            <a:pPr marL="0" indent="0" eaLnBrk="1" hangingPunct="1">
              <a:buFont typeface="Wingdings" pitchFamily="2" charset="2"/>
              <a:buNone/>
              <a:defRPr/>
            </a:pPr>
            <a:r>
              <a:rPr lang="en-US" smtClean="0"/>
              <a:t>This example uses panels to organize components. The program creates a user interface for a Microwave oven.</a:t>
            </a:r>
            <a:r>
              <a:rPr lang="en-US" smtClean="0">
                <a:latin typeface="Courier" pitchFamily="49" charset="0"/>
              </a:rPr>
              <a:t> </a:t>
            </a:r>
          </a:p>
        </p:txBody>
      </p:sp>
      <p:sp>
        <p:nvSpPr>
          <p:cNvPr id="38916" name="Rectangle 6"/>
          <p:cNvSpPr>
            <a:spLocks noChangeArrowheads="1"/>
          </p:cNvSpPr>
          <p:nvPr/>
        </p:nvSpPr>
        <p:spPr bwMode="auto">
          <a:xfrm>
            <a:off x="339090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38917" name="Object 7"/>
          <p:cNvGraphicFramePr>
            <a:graphicFrameLocks noChangeAspect="1"/>
          </p:cNvGraphicFramePr>
          <p:nvPr/>
        </p:nvGraphicFramePr>
        <p:xfrm>
          <a:off x="228600" y="3276600"/>
          <a:ext cx="4419600" cy="2279650"/>
        </p:xfrm>
        <a:graphic>
          <a:graphicData uri="http://schemas.openxmlformats.org/presentationml/2006/ole">
            <mc:AlternateContent xmlns:mc="http://schemas.openxmlformats.org/markup-compatibility/2006">
              <mc:Choice xmlns:v="urn:schemas-microsoft-com:vml" Requires="v">
                <p:oleObj spid="_x0000_s407582" r:id="rId3" imgW="2361312" imgH="1218693" progId="Word.Picture.8">
                  <p:embed/>
                </p:oleObj>
              </mc:Choice>
              <mc:Fallback>
                <p:oleObj r:id="rId3" imgW="2361312" imgH="1218693"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276600"/>
                        <a:ext cx="4419600" cy="227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18"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6800" y="3505200"/>
            <a:ext cx="38100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37</a:t>
            </a:fld>
            <a:endParaRPr lang="en-US"/>
          </a:p>
        </p:txBody>
      </p:sp>
    </p:spTree>
    <p:extLst>
      <p:ext uri="{BB962C8B-B14F-4D97-AF65-F5344CB8AC3E}">
        <p14:creationId xmlns:p14="http://schemas.microsoft.com/office/powerpoint/2010/main" val="2464783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152400" y="152400"/>
            <a:ext cx="2286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r>
              <a:rPr lang="en-US" dirty="0"/>
              <a:t>A Frame class that contains panels for organizing components</a:t>
            </a:r>
          </a:p>
        </p:txBody>
      </p:sp>
      <p:pic>
        <p:nvPicPr>
          <p:cNvPr id="39939" name="Picture 12"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38</a:t>
            </a:fld>
            <a:endParaRPr lang="en-US"/>
          </a:p>
        </p:txBody>
      </p:sp>
    </p:spTree>
    <p:extLst>
      <p:ext uri="{BB962C8B-B14F-4D97-AF65-F5344CB8AC3E}">
        <p14:creationId xmlns:p14="http://schemas.microsoft.com/office/powerpoint/2010/main" val="29805278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6"/>
          <p:cNvSpPr>
            <a:spLocks noChangeArrowheads="1"/>
          </p:cNvSpPr>
          <p:nvPr/>
        </p:nvSpPr>
        <p:spPr bwMode="auto">
          <a:xfrm>
            <a:off x="2895600" y="1143000"/>
            <a:ext cx="3352800" cy="4445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0964" name="Text Box 7"/>
          <p:cNvSpPr txBox="1">
            <a:spLocks noChangeArrowheads="1"/>
          </p:cNvSpPr>
          <p:nvPr/>
        </p:nvSpPr>
        <p:spPr bwMode="auto">
          <a:xfrm>
            <a:off x="5638800" y="1752600"/>
            <a:ext cx="2805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Creating a panel and setting its layout</a:t>
            </a:r>
          </a:p>
        </p:txBody>
      </p:sp>
      <p:sp>
        <p:nvSpPr>
          <p:cNvPr id="40965" name="Text Box 11"/>
          <p:cNvSpPr txBox="1">
            <a:spLocks noChangeArrowheads="1"/>
          </p:cNvSpPr>
          <p:nvPr/>
        </p:nvSpPr>
        <p:spPr bwMode="auto">
          <a:xfrm>
            <a:off x="152400" y="152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endParaRPr lang="en-US" dirty="0"/>
          </a:p>
          <a:p>
            <a:r>
              <a:rPr lang="en-US" dirty="0"/>
              <a:t>A Frame class that contains panels for organizing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39</a:t>
            </a:fld>
            <a:endParaRPr lang="en-US"/>
          </a:p>
        </p:txBody>
      </p:sp>
    </p:spTree>
    <p:extLst>
      <p:ext uri="{BB962C8B-B14F-4D97-AF65-F5344CB8AC3E}">
        <p14:creationId xmlns:p14="http://schemas.microsoft.com/office/powerpoint/2010/main" val="455865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p:cNvGraphicFramePr>
            <a:graphicFrameLocks noChangeAspect="1"/>
          </p:cNvGraphicFramePr>
          <p:nvPr/>
        </p:nvGraphicFramePr>
        <p:xfrm>
          <a:off x="533400" y="1066800"/>
          <a:ext cx="8072438" cy="5418138"/>
        </p:xfrm>
        <a:graphic>
          <a:graphicData uri="http://schemas.openxmlformats.org/presentationml/2006/ole">
            <mc:AlternateContent xmlns:mc="http://schemas.openxmlformats.org/markup-compatibility/2006">
              <mc:Choice xmlns:v="urn:schemas-microsoft-com:vml" Requires="v">
                <p:oleObj spid="_x0000_s401438" name="Picture" r:id="rId3" imgW="4910328" imgH="3291840" progId="Word.Picture.8">
                  <p:embed/>
                </p:oleObj>
              </mc:Choice>
              <mc:Fallback>
                <p:oleObj name="Picture" r:id="rId3" imgW="4910328" imgH="329184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8072438" cy="541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909" name="Rectangle 5"/>
          <p:cNvSpPr>
            <a:spLocks noGrp="1" noChangeArrowheads="1"/>
          </p:cNvSpPr>
          <p:nvPr>
            <p:ph type="title"/>
          </p:nvPr>
        </p:nvSpPr>
        <p:spPr>
          <a:xfrm>
            <a:off x="381000" y="152400"/>
            <a:ext cx="8229600" cy="990600"/>
          </a:xfrm>
        </p:spPr>
        <p:txBody>
          <a:bodyPr/>
          <a:lstStyle/>
          <a:p>
            <a:pPr eaLnBrk="1" hangingPunct="1">
              <a:defRPr/>
            </a:pPr>
            <a:r>
              <a:rPr lang="en-US" smtClean="0"/>
              <a:t>GUI Class Hierarchy (AWT)</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4</a:t>
            </a:fld>
            <a:endParaRPr lang="en-US"/>
          </a:p>
        </p:txBody>
      </p:sp>
    </p:spTree>
    <p:extLst>
      <p:ext uri="{BB962C8B-B14F-4D97-AF65-F5344CB8AC3E}">
        <p14:creationId xmlns:p14="http://schemas.microsoft.com/office/powerpoint/2010/main" val="34055675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6"/>
          <p:cNvSpPr>
            <a:spLocks noChangeArrowheads="1"/>
          </p:cNvSpPr>
          <p:nvPr/>
        </p:nvSpPr>
        <p:spPr bwMode="auto">
          <a:xfrm>
            <a:off x="2895600" y="1600200"/>
            <a:ext cx="3505200" cy="1447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88" name="Text Box 7"/>
          <p:cNvSpPr txBox="1">
            <a:spLocks noChangeArrowheads="1"/>
          </p:cNvSpPr>
          <p:nvPr/>
        </p:nvSpPr>
        <p:spPr bwMode="auto">
          <a:xfrm>
            <a:off x="6400800" y="1676400"/>
            <a:ext cx="20145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Adding components to the panel</a:t>
            </a:r>
          </a:p>
        </p:txBody>
      </p:sp>
      <p:sp>
        <p:nvSpPr>
          <p:cNvPr id="41989" name="Text Box 11"/>
          <p:cNvSpPr txBox="1">
            <a:spLocks noChangeArrowheads="1"/>
          </p:cNvSpPr>
          <p:nvPr/>
        </p:nvSpPr>
        <p:spPr bwMode="auto">
          <a:xfrm>
            <a:off x="152400" y="152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endParaRPr lang="en-US" dirty="0"/>
          </a:p>
          <a:p>
            <a:r>
              <a:rPr lang="en-US" dirty="0"/>
              <a:t>A Frame class that contains panels for organizing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40</a:t>
            </a:fld>
            <a:endParaRPr lang="en-US"/>
          </a:p>
        </p:txBody>
      </p:sp>
    </p:spTree>
    <p:extLst>
      <p:ext uri="{BB962C8B-B14F-4D97-AF65-F5344CB8AC3E}">
        <p14:creationId xmlns:p14="http://schemas.microsoft.com/office/powerpoint/2010/main" val="41626574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6"/>
          <p:cNvSpPr>
            <a:spLocks noChangeArrowheads="1"/>
          </p:cNvSpPr>
          <p:nvPr/>
        </p:nvSpPr>
        <p:spPr bwMode="auto">
          <a:xfrm>
            <a:off x="2895600" y="3048000"/>
            <a:ext cx="4343400" cy="3810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3012" name="Text Box 7"/>
          <p:cNvSpPr txBox="1">
            <a:spLocks noChangeArrowheads="1"/>
          </p:cNvSpPr>
          <p:nvPr/>
        </p:nvSpPr>
        <p:spPr bwMode="auto">
          <a:xfrm>
            <a:off x="5029200" y="1371600"/>
            <a:ext cx="3276600" cy="1465263"/>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Creating another panel and setting its layout…note that this setting layout for the panel can be done using an overloaded constructor</a:t>
            </a:r>
          </a:p>
        </p:txBody>
      </p:sp>
      <p:sp>
        <p:nvSpPr>
          <p:cNvPr id="43013" name="Text Box 11"/>
          <p:cNvSpPr txBox="1">
            <a:spLocks noChangeArrowheads="1"/>
          </p:cNvSpPr>
          <p:nvPr/>
        </p:nvSpPr>
        <p:spPr bwMode="auto">
          <a:xfrm>
            <a:off x="152400" y="152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endParaRPr lang="en-US" dirty="0"/>
          </a:p>
          <a:p>
            <a:r>
              <a:rPr lang="en-US" dirty="0"/>
              <a:t>A Frame class that contains panels for organizing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41</a:t>
            </a:fld>
            <a:endParaRPr lang="en-US"/>
          </a:p>
        </p:txBody>
      </p:sp>
    </p:spTree>
    <p:extLst>
      <p:ext uri="{BB962C8B-B14F-4D97-AF65-F5344CB8AC3E}">
        <p14:creationId xmlns:p14="http://schemas.microsoft.com/office/powerpoint/2010/main" val="8907968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1"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6"/>
          <p:cNvSpPr>
            <a:spLocks noChangeArrowheads="1"/>
          </p:cNvSpPr>
          <p:nvPr/>
        </p:nvSpPr>
        <p:spPr bwMode="auto">
          <a:xfrm>
            <a:off x="2971800" y="3124200"/>
            <a:ext cx="4648200" cy="8382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6" name="Text Box 7"/>
          <p:cNvSpPr txBox="1">
            <a:spLocks noChangeArrowheads="1"/>
          </p:cNvSpPr>
          <p:nvPr/>
        </p:nvSpPr>
        <p:spPr bwMode="auto">
          <a:xfrm>
            <a:off x="3657600" y="1752600"/>
            <a:ext cx="4425950" cy="366713"/>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Adding components to the second panel…</a:t>
            </a:r>
          </a:p>
        </p:txBody>
      </p:sp>
      <p:sp>
        <p:nvSpPr>
          <p:cNvPr id="44037" name="Text Box 8"/>
          <p:cNvSpPr txBox="1">
            <a:spLocks noChangeArrowheads="1"/>
          </p:cNvSpPr>
          <p:nvPr/>
        </p:nvSpPr>
        <p:spPr bwMode="auto">
          <a:xfrm>
            <a:off x="4114800" y="2286000"/>
            <a:ext cx="3429000" cy="641350"/>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NOTE: panel p1 is embedded inside panel p2!</a:t>
            </a:r>
          </a:p>
        </p:txBody>
      </p:sp>
      <p:sp>
        <p:nvSpPr>
          <p:cNvPr id="44038" name="Text Box 12"/>
          <p:cNvSpPr txBox="1">
            <a:spLocks noChangeArrowheads="1"/>
          </p:cNvSpPr>
          <p:nvPr/>
        </p:nvSpPr>
        <p:spPr bwMode="auto">
          <a:xfrm>
            <a:off x="152400" y="152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endParaRPr lang="en-US" dirty="0"/>
          </a:p>
          <a:p>
            <a:r>
              <a:rPr lang="en-US" dirty="0"/>
              <a:t>A Frame class that contains panels for organizing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42</a:t>
            </a:fld>
            <a:endParaRPr lang="en-US"/>
          </a:p>
        </p:txBody>
      </p:sp>
    </p:spTree>
    <p:extLst>
      <p:ext uri="{BB962C8B-B14F-4D97-AF65-F5344CB8AC3E}">
        <p14:creationId xmlns:p14="http://schemas.microsoft.com/office/powerpoint/2010/main" val="2941087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0" descr="Nona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66675"/>
            <a:ext cx="57292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6"/>
          <p:cNvSpPr>
            <a:spLocks noChangeArrowheads="1"/>
          </p:cNvSpPr>
          <p:nvPr/>
        </p:nvSpPr>
        <p:spPr bwMode="auto">
          <a:xfrm>
            <a:off x="2667000" y="4038600"/>
            <a:ext cx="4495800" cy="685800"/>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5060" name="Text Box 7"/>
          <p:cNvSpPr txBox="1">
            <a:spLocks noChangeArrowheads="1"/>
          </p:cNvSpPr>
          <p:nvPr/>
        </p:nvSpPr>
        <p:spPr bwMode="auto">
          <a:xfrm>
            <a:off x="3429000" y="1524000"/>
            <a:ext cx="3505200" cy="2289175"/>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Adding a panel and a button to the frame’s content pane.</a:t>
            </a:r>
          </a:p>
          <a:p>
            <a:endParaRPr lang="en-US">
              <a:solidFill>
                <a:srgbClr val="FF0000"/>
              </a:solidFill>
            </a:endParaRPr>
          </a:p>
          <a:p>
            <a:r>
              <a:rPr lang="en-US">
                <a:solidFill>
                  <a:srgbClr val="FF0000"/>
                </a:solidFill>
              </a:rPr>
              <a:t>Note: the JFrame class’s default layout manager is Border, so you if you don’t explicitly call setLayout() for the frame it will be Border.</a:t>
            </a:r>
          </a:p>
        </p:txBody>
      </p:sp>
      <p:sp>
        <p:nvSpPr>
          <p:cNvPr id="45061" name="Text Box 11"/>
          <p:cNvSpPr txBox="1">
            <a:spLocks noChangeArrowheads="1"/>
          </p:cNvSpPr>
          <p:nvPr/>
        </p:nvSpPr>
        <p:spPr bwMode="auto">
          <a:xfrm>
            <a:off x="152400" y="152400"/>
            <a:ext cx="2286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dirty="0"/>
              <a:t>Code Listing </a:t>
            </a:r>
            <a:r>
              <a:rPr lang="en-US" dirty="0" smtClean="0"/>
              <a:t>:</a:t>
            </a:r>
            <a:endParaRPr lang="en-US" dirty="0"/>
          </a:p>
          <a:p>
            <a:endParaRPr lang="en-US" dirty="0"/>
          </a:p>
          <a:p>
            <a:r>
              <a:rPr lang="en-US" dirty="0"/>
              <a:t>A Frame class that contains panels for organizing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43</a:t>
            </a:fld>
            <a:endParaRPr lang="en-US"/>
          </a:p>
        </p:txBody>
      </p:sp>
    </p:spTree>
    <p:extLst>
      <p:ext uri="{BB962C8B-B14F-4D97-AF65-F5344CB8AC3E}">
        <p14:creationId xmlns:p14="http://schemas.microsoft.com/office/powerpoint/2010/main" val="3569789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80975"/>
            <a:ext cx="6315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7141" name="Text Box 5"/>
          <p:cNvSpPr txBox="1">
            <a:spLocks noChangeArrowheads="1"/>
          </p:cNvSpPr>
          <p:nvPr/>
        </p:nvSpPr>
        <p:spPr bwMode="auto">
          <a:xfrm>
            <a:off x="2590800" y="6324600"/>
            <a:ext cx="3621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Frame has BorderLayout manager</a:t>
            </a:r>
          </a:p>
        </p:txBody>
      </p:sp>
      <p:sp>
        <p:nvSpPr>
          <p:cNvPr id="347142" name="Text Box 6"/>
          <p:cNvSpPr txBox="1">
            <a:spLocks noChangeArrowheads="1"/>
          </p:cNvSpPr>
          <p:nvPr/>
        </p:nvSpPr>
        <p:spPr bwMode="auto">
          <a:xfrm>
            <a:off x="2166938" y="3786188"/>
            <a:ext cx="309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Button in the CENTER region</a:t>
            </a:r>
          </a:p>
        </p:txBody>
      </p:sp>
      <p:grpSp>
        <p:nvGrpSpPr>
          <p:cNvPr id="347145" name="Group 9"/>
          <p:cNvGrpSpPr>
            <a:grpSpLocks/>
          </p:cNvGrpSpPr>
          <p:nvPr/>
        </p:nvGrpSpPr>
        <p:grpSpPr bwMode="auto">
          <a:xfrm>
            <a:off x="5715000" y="457200"/>
            <a:ext cx="3125788" cy="5691188"/>
            <a:chOff x="2928" y="480"/>
            <a:chExt cx="3655" cy="3216"/>
          </a:xfrm>
        </p:grpSpPr>
        <p:sp>
          <p:nvSpPr>
            <p:cNvPr id="46086" name="Text Box 7"/>
            <p:cNvSpPr txBox="1">
              <a:spLocks noChangeArrowheads="1"/>
            </p:cNvSpPr>
            <p:nvPr/>
          </p:nvSpPr>
          <p:spPr bwMode="auto">
            <a:xfrm>
              <a:off x="3073" y="2448"/>
              <a:ext cx="3510" cy="207"/>
            </a:xfrm>
            <a:prstGeom prst="rect">
              <a:avLst/>
            </a:prstGeom>
            <a:solidFill>
              <a:srgbClr val="C0C0C0"/>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Panel p2 in the EAST region</a:t>
              </a:r>
            </a:p>
          </p:txBody>
        </p:sp>
        <p:sp>
          <p:nvSpPr>
            <p:cNvPr id="46087" name="Rectangle 8"/>
            <p:cNvSpPr>
              <a:spLocks noChangeArrowheads="1"/>
            </p:cNvSpPr>
            <p:nvPr/>
          </p:nvSpPr>
          <p:spPr bwMode="auto">
            <a:xfrm>
              <a:off x="2928" y="480"/>
              <a:ext cx="2208" cy="321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44</a:t>
            </a:fld>
            <a:endParaRPr lang="en-US"/>
          </a:p>
        </p:txBody>
      </p:sp>
    </p:spTree>
    <p:extLst>
      <p:ext uri="{BB962C8B-B14F-4D97-AF65-F5344CB8AC3E}">
        <p14:creationId xmlns:p14="http://schemas.microsoft.com/office/powerpoint/2010/main" val="2739247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1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71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7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1" grpId="0"/>
      <p:bldP spid="34714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80975"/>
            <a:ext cx="6315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ext Box 3"/>
          <p:cNvSpPr txBox="1">
            <a:spLocks noChangeArrowheads="1"/>
          </p:cNvSpPr>
          <p:nvPr/>
        </p:nvSpPr>
        <p:spPr bwMode="auto">
          <a:xfrm>
            <a:off x="2590800" y="6324600"/>
            <a:ext cx="3856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Panel p2 has BorderLayout manager</a:t>
            </a:r>
          </a:p>
        </p:txBody>
      </p:sp>
      <p:grpSp>
        <p:nvGrpSpPr>
          <p:cNvPr id="368645" name="Group 5"/>
          <p:cNvGrpSpPr>
            <a:grpSpLocks/>
          </p:cNvGrpSpPr>
          <p:nvPr/>
        </p:nvGrpSpPr>
        <p:grpSpPr bwMode="auto">
          <a:xfrm>
            <a:off x="5791200" y="685800"/>
            <a:ext cx="3200400" cy="5486400"/>
            <a:chOff x="2928" y="480"/>
            <a:chExt cx="3960" cy="3216"/>
          </a:xfrm>
        </p:grpSpPr>
        <p:sp>
          <p:nvSpPr>
            <p:cNvPr id="47112" name="Text Box 6"/>
            <p:cNvSpPr txBox="1">
              <a:spLocks noChangeArrowheads="1"/>
            </p:cNvSpPr>
            <p:nvPr/>
          </p:nvSpPr>
          <p:spPr bwMode="auto">
            <a:xfrm>
              <a:off x="3073" y="2448"/>
              <a:ext cx="3815" cy="376"/>
            </a:xfrm>
            <a:prstGeom prst="rect">
              <a:avLst/>
            </a:prstGeom>
            <a:solidFill>
              <a:srgbClr val="C0C0C0"/>
            </a:solidFill>
            <a:ln>
              <a:noFill/>
            </a:ln>
            <a:effectLst/>
            <a:extLs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Panel p1 in the CENTER region</a:t>
              </a:r>
            </a:p>
          </p:txBody>
        </p:sp>
        <p:sp>
          <p:nvSpPr>
            <p:cNvPr id="47113" name="Rectangle 7"/>
            <p:cNvSpPr>
              <a:spLocks noChangeArrowheads="1"/>
            </p:cNvSpPr>
            <p:nvPr/>
          </p:nvSpPr>
          <p:spPr bwMode="auto">
            <a:xfrm>
              <a:off x="2928" y="480"/>
              <a:ext cx="2208" cy="3216"/>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368652" name="Group 12"/>
          <p:cNvGrpSpPr>
            <a:grpSpLocks/>
          </p:cNvGrpSpPr>
          <p:nvPr/>
        </p:nvGrpSpPr>
        <p:grpSpPr bwMode="auto">
          <a:xfrm>
            <a:off x="2514600" y="381000"/>
            <a:ext cx="5257800" cy="366713"/>
            <a:chOff x="1584" y="240"/>
            <a:chExt cx="3312" cy="231"/>
          </a:xfrm>
        </p:grpSpPr>
        <p:sp>
          <p:nvSpPr>
            <p:cNvPr id="47110" name="Rectangle 8"/>
            <p:cNvSpPr>
              <a:spLocks noChangeArrowheads="1"/>
            </p:cNvSpPr>
            <p:nvPr/>
          </p:nvSpPr>
          <p:spPr bwMode="auto">
            <a:xfrm>
              <a:off x="3600" y="240"/>
              <a:ext cx="1296" cy="192"/>
            </a:xfrm>
            <a:prstGeom prst="rect">
              <a:avLst/>
            </a:prstGeom>
            <a:noFill/>
            <a:ln w="254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7111" name="Text Box 9"/>
            <p:cNvSpPr txBox="1">
              <a:spLocks noChangeArrowheads="1"/>
            </p:cNvSpPr>
            <p:nvPr/>
          </p:nvSpPr>
          <p:spPr bwMode="auto">
            <a:xfrm>
              <a:off x="1584" y="240"/>
              <a:ext cx="19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Text field in NORTH region</a:t>
              </a:r>
            </a:p>
          </p:txBody>
        </p:sp>
      </p:grpSp>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45</a:t>
            </a:fld>
            <a:endParaRPr lang="en-US"/>
          </a:p>
        </p:txBody>
      </p:sp>
    </p:spTree>
    <p:extLst>
      <p:ext uri="{BB962C8B-B14F-4D97-AF65-F5344CB8AC3E}">
        <p14:creationId xmlns:p14="http://schemas.microsoft.com/office/powerpoint/2010/main" val="336515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52"/>
                                        </p:tgtEl>
                                        <p:attrNameLst>
                                          <p:attrName>style.visibility</p:attrName>
                                        </p:attrNameLst>
                                      </p:cBhvr>
                                      <p:to>
                                        <p:strVal val="visible"/>
                                      </p:to>
                                    </p:set>
                                    <p:animEffect transition="in" filter="blinds(horizontal)">
                                      <p:cBhvr>
                                        <p:cTn id="7" dur="500"/>
                                        <p:tgtEl>
                                          <p:spTgt spid="368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686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4495800" y="6216650"/>
            <a:ext cx="3733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a:solidFill>
                  <a:srgbClr val="FF0000"/>
                </a:solidFill>
              </a:rPr>
              <a:t>Panel p1 has GridLayout manager, four rows and three columns</a:t>
            </a:r>
          </a:p>
        </p:txBody>
      </p:sp>
      <p:pic>
        <p:nvPicPr>
          <p:cNvPr id="4813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52400"/>
            <a:ext cx="631507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kumimoji="0" lang="en-US" smtClean="0"/>
              <a:t>BIT 2203</a:t>
            </a:r>
            <a:endParaRPr kumimoji="0" lang="en-US" dirty="0"/>
          </a:p>
        </p:txBody>
      </p:sp>
      <p:sp>
        <p:nvSpPr>
          <p:cNvPr id="3" name="Slide Number Placeholder 2"/>
          <p:cNvSpPr>
            <a:spLocks noGrp="1"/>
          </p:cNvSpPr>
          <p:nvPr>
            <p:ph type="sldNum" sz="quarter" idx="12"/>
          </p:nvPr>
        </p:nvSpPr>
        <p:spPr/>
        <p:txBody>
          <a:bodyPr/>
          <a:lstStyle/>
          <a:p>
            <a:fld id="{C5BD10D1-C66C-463A-ABBF-B2871914C4C5}" type="slidenum">
              <a:rPr lang="en-US" smtClean="0"/>
              <a:pPr/>
              <a:t>46</a:t>
            </a:fld>
            <a:endParaRPr lang="en-US"/>
          </a:p>
        </p:txBody>
      </p:sp>
    </p:spTree>
    <p:extLst>
      <p:ext uri="{BB962C8B-B14F-4D97-AF65-F5344CB8AC3E}">
        <p14:creationId xmlns:p14="http://schemas.microsoft.com/office/powerpoint/2010/main" val="12011302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GB" dirty="0" smtClean="0"/>
              <a:t>Key Components</a:t>
            </a:r>
            <a:endParaRPr lang="en-GB" dirty="0"/>
          </a:p>
        </p:txBody>
      </p:sp>
      <p:sp>
        <p:nvSpPr>
          <p:cNvPr id="28674" name="Rectangle 2"/>
          <p:cNvSpPr>
            <a:spLocks noGrp="1" noChangeArrowheads="1"/>
          </p:cNvSpPr>
          <p:nvPr>
            <p:ph type="title"/>
          </p:nvPr>
        </p:nvSpPr>
        <p:spPr/>
        <p:txBody>
          <a:bodyPr>
            <a:normAutofit/>
          </a:bodyPr>
          <a:lstStyle/>
          <a:p>
            <a:r>
              <a:rPr lang="en-US" dirty="0" smtClean="0">
                <a:solidFill>
                  <a:srgbClr val="FF0000"/>
                </a:solidFill>
              </a:rPr>
              <a:t>Creating User Interfaces</a:t>
            </a:r>
            <a:endParaRPr lang="en-US" dirty="0">
              <a:solidFill>
                <a:srgbClr val="FF0000"/>
              </a:solidFill>
            </a:endParaRPr>
          </a:p>
        </p:txBody>
      </p:sp>
      <p:sp>
        <p:nvSpPr>
          <p:cNvPr id="2" name="Footer Placeholder 1"/>
          <p:cNvSpPr>
            <a:spLocks noGrp="1"/>
          </p:cNvSpPr>
          <p:nvPr>
            <p:ph type="ftr" sz="quarter" idx="12"/>
          </p:nvPr>
        </p:nvSpPr>
        <p:spPr/>
        <p:txBody>
          <a:bodyPr/>
          <a:lstStyle/>
          <a:p>
            <a:r>
              <a:rPr kumimoji="0" lang="en-US" smtClean="0"/>
              <a:t>BIT 2203</a:t>
            </a:r>
            <a:endParaRPr kumimoji="0" lang="en-US"/>
          </a:p>
        </p:txBody>
      </p:sp>
      <p:sp>
        <p:nvSpPr>
          <p:cNvPr id="4" name="Slide Number Placeholder 3"/>
          <p:cNvSpPr>
            <a:spLocks noGrp="1"/>
          </p:cNvSpPr>
          <p:nvPr>
            <p:ph type="sldNum" sz="quarter" idx="11"/>
          </p:nvPr>
        </p:nvSpPr>
        <p:spPr/>
        <p:txBody>
          <a:bodyPr/>
          <a:lstStyle/>
          <a:p>
            <a:fld id="{0B034232-CBD9-48B3-B6B6-B4E7CCB19802}" type="slidenum">
              <a:rPr lang="en-US" smtClean="0"/>
              <a:pPr/>
              <a:t>47</a:t>
            </a:fld>
            <a:endParaRPr lang="en-US"/>
          </a:p>
        </p:txBody>
      </p:sp>
    </p:spTree>
    <p:extLst>
      <p:ext uri="{BB962C8B-B14F-4D97-AF65-F5344CB8AC3E}">
        <p14:creationId xmlns:p14="http://schemas.microsoft.com/office/powerpoint/2010/main" val="33567462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noFill/>
          <a:ln/>
        </p:spPr>
        <p:txBody>
          <a:bodyPr/>
          <a:lstStyle/>
          <a:p>
            <a:r>
              <a:rPr lang="en-US"/>
              <a:t>Motivations</a:t>
            </a:r>
          </a:p>
        </p:txBody>
      </p:sp>
      <p:sp>
        <p:nvSpPr>
          <p:cNvPr id="9" name="Footer Placeholder 8"/>
          <p:cNvSpPr>
            <a:spLocks noGrp="1"/>
          </p:cNvSpPr>
          <p:nvPr>
            <p:ph type="ftr" sz="quarter" idx="11"/>
          </p:nvPr>
        </p:nvSpPr>
        <p:spPr/>
        <p:txBody>
          <a:bodyPr/>
          <a:lstStyle/>
          <a:p>
            <a:r>
              <a:rPr kumimoji="0" lang="en-US" smtClean="0"/>
              <a:t>BIT 2203</a:t>
            </a:r>
            <a:endParaRPr kumimoji="0" lang="en-US"/>
          </a:p>
        </p:txBody>
      </p:sp>
      <p:sp>
        <p:nvSpPr>
          <p:cNvPr id="8" name="Slide Number Placeholder 3"/>
          <p:cNvSpPr>
            <a:spLocks noGrp="1"/>
          </p:cNvSpPr>
          <p:nvPr>
            <p:ph type="sldNum" sz="quarter" idx="12"/>
          </p:nvPr>
        </p:nvSpPr>
        <p:spPr/>
        <p:txBody>
          <a:bodyPr>
            <a:normAutofit fontScale="85000" lnSpcReduction="20000"/>
          </a:bodyPr>
          <a:lstStyle/>
          <a:p>
            <a:fld id="{87DC1679-E2B3-4D8F-8ECE-6EF818C99A5A}" type="slidenum">
              <a:rPr lang="en-US"/>
              <a:pPr/>
              <a:t>48</a:t>
            </a:fld>
            <a:endParaRPr lang="en-US"/>
          </a:p>
        </p:txBody>
      </p:sp>
      <p:sp>
        <p:nvSpPr>
          <p:cNvPr id="517123" name="Rectangle 3"/>
          <p:cNvSpPr>
            <a:spLocks noGrp="1" noChangeArrowheads="1"/>
          </p:cNvSpPr>
          <p:nvPr>
            <p:ph sz="quarter" idx="1"/>
          </p:nvPr>
        </p:nvSpPr>
        <p:spPr>
          <a:noFill/>
          <a:ln/>
        </p:spPr>
        <p:txBody>
          <a:bodyPr/>
          <a:lstStyle/>
          <a:p>
            <a:pPr marL="0" indent="0">
              <a:buFont typeface="Monotype Sorts" pitchFamily="2" charset="2"/>
              <a:buNone/>
            </a:pPr>
            <a:r>
              <a:rPr lang="en-US" dirty="0"/>
              <a:t>A graphical user interface (GUI) makes a system user-friendly and easy to use. Creating a GUI requires creativity and knowledge of how GUI components work. Since the GUI components in Java are very flexible and versatile, you can create a wide assortment of useful user interfaces.</a:t>
            </a:r>
          </a:p>
          <a:p>
            <a:pPr marL="0" indent="0">
              <a:buFont typeface="Monotype Sorts" pitchFamily="2" charset="2"/>
              <a:buNone/>
            </a:pPr>
            <a:endParaRPr lang="en-US" dirty="0"/>
          </a:p>
          <a:p>
            <a:pPr marL="0" indent="0">
              <a:buFont typeface="Monotype Sorts" pitchFamily="2" charset="2"/>
              <a:buNone/>
            </a:pPr>
            <a:r>
              <a:rPr lang="en-US" dirty="0" smtClean="0"/>
              <a:t>This section introduces </a:t>
            </a:r>
            <a:r>
              <a:rPr lang="en-US" dirty="0"/>
              <a:t>the frequently used GUI components in detail.</a:t>
            </a:r>
            <a:endParaRPr lang="en-US" sz="3600" dirty="0"/>
          </a:p>
        </p:txBody>
      </p:sp>
      <p:sp>
        <p:nvSpPr>
          <p:cNvPr id="517127" name="Rectangle 7"/>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517128" name="Rectangle 8"/>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517129" name="Rectangle 9"/>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sz="10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517130" name="Rectangle 10"/>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Tree>
    <p:extLst>
      <p:ext uri="{BB962C8B-B14F-4D97-AF65-F5344CB8AC3E}">
        <p14:creationId xmlns:p14="http://schemas.microsoft.com/office/powerpoint/2010/main" val="38277843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noFill/>
          <a:ln/>
        </p:spPr>
        <p:txBody>
          <a:bodyPr>
            <a:normAutofit/>
          </a:bodyPr>
          <a:lstStyle/>
          <a:p>
            <a:r>
              <a:rPr lang="en-US"/>
              <a:t>Objectives</a:t>
            </a:r>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
        <p:nvSpPr>
          <p:cNvPr id="5" name="Slide Number Placeholder 3"/>
          <p:cNvSpPr>
            <a:spLocks noGrp="1"/>
          </p:cNvSpPr>
          <p:nvPr>
            <p:ph type="sldNum" sz="quarter" idx="12"/>
          </p:nvPr>
        </p:nvSpPr>
        <p:spPr/>
        <p:txBody>
          <a:bodyPr>
            <a:normAutofit fontScale="85000" lnSpcReduction="20000"/>
          </a:bodyPr>
          <a:lstStyle/>
          <a:p>
            <a:fld id="{D3552AA1-01CF-4DDA-B29E-2C6EC7D45A69}" type="slidenum">
              <a:rPr lang="en-US"/>
              <a:pPr/>
              <a:t>49</a:t>
            </a:fld>
            <a:endParaRPr lang="en-US"/>
          </a:p>
        </p:txBody>
      </p:sp>
      <p:sp>
        <p:nvSpPr>
          <p:cNvPr id="493571" name="Rectangle 3"/>
          <p:cNvSpPr>
            <a:spLocks noGrp="1" noChangeArrowheads="1"/>
          </p:cNvSpPr>
          <p:nvPr>
            <p:ph sz="quarter" idx="1"/>
          </p:nvPr>
        </p:nvSpPr>
        <p:spPr>
          <a:noFill/>
          <a:ln/>
        </p:spPr>
        <p:txBody>
          <a:bodyPr>
            <a:normAutofit lnSpcReduction="10000"/>
          </a:bodyPr>
          <a:lstStyle/>
          <a:p>
            <a:pPr marL="398463" indent="-398463">
              <a:lnSpc>
                <a:spcPct val="80000"/>
              </a:lnSpc>
            </a:pPr>
            <a:r>
              <a:rPr lang="en-US" sz="2100" dirty="0"/>
              <a:t>To create graphical user interfaces with various user-interface components: </a:t>
            </a:r>
            <a:r>
              <a:rPr lang="en-US" sz="2100" u="sng" dirty="0" err="1"/>
              <a:t>JButton</a:t>
            </a:r>
            <a:r>
              <a:rPr lang="en-US" sz="2100" dirty="0"/>
              <a:t>, </a:t>
            </a:r>
            <a:r>
              <a:rPr lang="en-US" sz="2100" u="sng" dirty="0" err="1"/>
              <a:t>JCheckBox</a:t>
            </a:r>
            <a:r>
              <a:rPr lang="en-US" sz="2100" dirty="0"/>
              <a:t>, </a:t>
            </a:r>
            <a:r>
              <a:rPr lang="en-US" sz="2100" u="sng" dirty="0" err="1"/>
              <a:t>JRadioButton</a:t>
            </a:r>
            <a:r>
              <a:rPr lang="en-US" sz="2100" dirty="0"/>
              <a:t>, </a:t>
            </a:r>
            <a:r>
              <a:rPr lang="en-US" sz="2100" u="sng" dirty="0" err="1"/>
              <a:t>JLabel</a:t>
            </a:r>
            <a:r>
              <a:rPr lang="en-US" sz="2100" dirty="0"/>
              <a:t>, </a:t>
            </a:r>
            <a:r>
              <a:rPr lang="en-US" sz="2100" u="sng" dirty="0" err="1"/>
              <a:t>JTextField</a:t>
            </a:r>
            <a:r>
              <a:rPr lang="en-US" sz="2100" dirty="0"/>
              <a:t>, </a:t>
            </a:r>
            <a:r>
              <a:rPr lang="en-US" sz="2100" u="sng" dirty="0" err="1"/>
              <a:t>JTextArea</a:t>
            </a:r>
            <a:r>
              <a:rPr lang="en-US" sz="2100" dirty="0"/>
              <a:t>, </a:t>
            </a:r>
            <a:r>
              <a:rPr lang="en-US" sz="2100" u="sng" dirty="0" err="1"/>
              <a:t>JComboBox</a:t>
            </a:r>
            <a:r>
              <a:rPr lang="en-US" sz="2100" dirty="0"/>
              <a:t>, </a:t>
            </a:r>
            <a:r>
              <a:rPr lang="en-US" sz="2100" u="sng" dirty="0" err="1"/>
              <a:t>JList</a:t>
            </a:r>
            <a:r>
              <a:rPr lang="en-US" sz="2100" dirty="0"/>
              <a:t>, </a:t>
            </a:r>
            <a:r>
              <a:rPr lang="en-US" sz="2100" u="sng" dirty="0" err="1"/>
              <a:t>JScrollBar</a:t>
            </a:r>
            <a:r>
              <a:rPr lang="en-US" sz="2100" dirty="0"/>
              <a:t>, and </a:t>
            </a:r>
            <a:r>
              <a:rPr lang="en-US" sz="2100" u="sng" dirty="0" err="1"/>
              <a:t>JSlider</a:t>
            </a:r>
            <a:r>
              <a:rPr lang="en-US" sz="2100" dirty="0"/>
              <a:t>.</a:t>
            </a:r>
          </a:p>
          <a:p>
            <a:pPr marL="398463" indent="-398463">
              <a:lnSpc>
                <a:spcPct val="80000"/>
              </a:lnSpc>
            </a:pPr>
            <a:r>
              <a:rPr lang="en-US" sz="2100" dirty="0"/>
              <a:t>To create listeners for various types of events. </a:t>
            </a:r>
          </a:p>
          <a:p>
            <a:pPr marL="398463" indent="-398463">
              <a:lnSpc>
                <a:spcPct val="80000"/>
              </a:lnSpc>
            </a:pPr>
            <a:r>
              <a:rPr lang="en-US" sz="2100" dirty="0"/>
              <a:t>To explore </a:t>
            </a:r>
            <a:r>
              <a:rPr lang="en-US" sz="2100" u="sng" dirty="0" err="1"/>
              <a:t>JButton</a:t>
            </a:r>
            <a:r>
              <a:rPr lang="en-US" sz="2100" dirty="0"/>
              <a:t> </a:t>
            </a:r>
          </a:p>
          <a:p>
            <a:pPr marL="398463" indent="-398463">
              <a:lnSpc>
                <a:spcPct val="80000"/>
              </a:lnSpc>
            </a:pPr>
            <a:r>
              <a:rPr lang="en-US" sz="2100" dirty="0"/>
              <a:t>To explore </a:t>
            </a:r>
            <a:r>
              <a:rPr lang="en-US" sz="2100" u="sng" dirty="0" err="1"/>
              <a:t>JCheckBox</a:t>
            </a:r>
            <a:r>
              <a:rPr lang="en-US" sz="2100" dirty="0"/>
              <a:t> </a:t>
            </a:r>
          </a:p>
          <a:p>
            <a:pPr marL="398463" indent="-398463">
              <a:lnSpc>
                <a:spcPct val="80000"/>
              </a:lnSpc>
            </a:pPr>
            <a:r>
              <a:rPr lang="en-US" sz="2100" dirty="0"/>
              <a:t>To explore </a:t>
            </a:r>
            <a:r>
              <a:rPr lang="en-US" sz="2100" u="sng" dirty="0" err="1"/>
              <a:t>JRadioButton</a:t>
            </a:r>
            <a:r>
              <a:rPr lang="en-US" sz="2100" dirty="0"/>
              <a:t> </a:t>
            </a:r>
          </a:p>
          <a:p>
            <a:pPr marL="398463" indent="-398463">
              <a:lnSpc>
                <a:spcPct val="80000"/>
              </a:lnSpc>
            </a:pPr>
            <a:r>
              <a:rPr lang="en-US" sz="2100" dirty="0"/>
              <a:t>To explore </a:t>
            </a:r>
            <a:r>
              <a:rPr lang="en-US" sz="2100" u="sng" dirty="0" err="1"/>
              <a:t>JLabel</a:t>
            </a:r>
            <a:r>
              <a:rPr lang="en-US" sz="2100" dirty="0"/>
              <a:t> </a:t>
            </a:r>
          </a:p>
          <a:p>
            <a:pPr marL="398463" indent="-398463">
              <a:lnSpc>
                <a:spcPct val="80000"/>
              </a:lnSpc>
            </a:pPr>
            <a:r>
              <a:rPr lang="en-US" sz="2100" dirty="0"/>
              <a:t>To explore </a:t>
            </a:r>
            <a:r>
              <a:rPr lang="en-US" sz="2100" u="sng" dirty="0" err="1"/>
              <a:t>JTextField</a:t>
            </a:r>
            <a:r>
              <a:rPr lang="en-US" sz="2100" dirty="0"/>
              <a:t> </a:t>
            </a:r>
          </a:p>
          <a:p>
            <a:pPr marL="398463" indent="-398463">
              <a:lnSpc>
                <a:spcPct val="80000"/>
              </a:lnSpc>
            </a:pPr>
            <a:r>
              <a:rPr lang="en-US" sz="2100" dirty="0"/>
              <a:t>To explore </a:t>
            </a:r>
            <a:r>
              <a:rPr lang="en-US" sz="2100" u="sng" dirty="0" err="1"/>
              <a:t>JTextArea</a:t>
            </a:r>
            <a:r>
              <a:rPr lang="en-US" sz="2100" dirty="0"/>
              <a:t> </a:t>
            </a:r>
          </a:p>
          <a:p>
            <a:pPr marL="398463" indent="-398463">
              <a:lnSpc>
                <a:spcPct val="80000"/>
              </a:lnSpc>
            </a:pPr>
            <a:r>
              <a:rPr lang="en-US" sz="2100" dirty="0"/>
              <a:t>To explore </a:t>
            </a:r>
            <a:r>
              <a:rPr lang="en-US" sz="2100" u="sng" dirty="0" err="1"/>
              <a:t>JComboBox</a:t>
            </a:r>
            <a:r>
              <a:rPr lang="en-US" sz="2100" dirty="0"/>
              <a:t> </a:t>
            </a:r>
          </a:p>
          <a:p>
            <a:pPr marL="398463" indent="-398463">
              <a:lnSpc>
                <a:spcPct val="80000"/>
              </a:lnSpc>
            </a:pPr>
            <a:r>
              <a:rPr lang="en-US" sz="2100" dirty="0"/>
              <a:t>To explore </a:t>
            </a:r>
            <a:r>
              <a:rPr lang="en-US" sz="2100" u="sng" dirty="0" err="1"/>
              <a:t>JList</a:t>
            </a:r>
            <a:r>
              <a:rPr lang="en-US" sz="2100" dirty="0"/>
              <a:t> </a:t>
            </a:r>
          </a:p>
          <a:p>
            <a:pPr marL="398463" indent="-398463">
              <a:lnSpc>
                <a:spcPct val="80000"/>
              </a:lnSpc>
            </a:pPr>
            <a:r>
              <a:rPr lang="en-US" sz="2100" dirty="0"/>
              <a:t>To explore </a:t>
            </a:r>
            <a:r>
              <a:rPr lang="en-US" sz="2100" u="sng" dirty="0" err="1"/>
              <a:t>JScrollBar</a:t>
            </a:r>
            <a:r>
              <a:rPr lang="en-US" sz="2100" dirty="0"/>
              <a:t> </a:t>
            </a:r>
          </a:p>
          <a:p>
            <a:pPr marL="398463" indent="-398463">
              <a:lnSpc>
                <a:spcPct val="80000"/>
              </a:lnSpc>
            </a:pPr>
            <a:r>
              <a:rPr lang="en-US" sz="2100" dirty="0"/>
              <a:t>To explore </a:t>
            </a:r>
            <a:r>
              <a:rPr lang="en-US" sz="2100" u="sng" dirty="0" err="1"/>
              <a:t>JSlider</a:t>
            </a:r>
            <a:r>
              <a:rPr lang="en-US" sz="2100" dirty="0"/>
              <a:t> </a:t>
            </a:r>
          </a:p>
        </p:txBody>
      </p:sp>
      <p:sp>
        <p:nvSpPr>
          <p:cNvPr id="493575" name="Rectangle 7"/>
          <p:cNvSpPr>
            <a:spLocks noChangeArrowheads="1"/>
          </p:cNvSpPr>
          <p:nvPr/>
        </p:nvSpPr>
        <p:spPr bwMode="auto">
          <a:xfrm>
            <a:off x="2062163" y="2371725"/>
            <a:ext cx="9144000" cy="0"/>
          </a:xfrm>
          <a:prstGeom prst="rect">
            <a:avLst/>
          </a:prstGeom>
          <a:noFill/>
          <a:ln w="12700">
            <a:noFill/>
            <a:miter lim="800000"/>
            <a:headEnd type="none" w="sm" len="sm"/>
            <a:tailEnd type="none" w="sm" len="sm"/>
          </a:ln>
          <a:effectLst/>
        </p:spPr>
        <p:txBody>
          <a:bodyPr>
            <a:spAutoFit/>
          </a:bodyPr>
          <a:lstStyle/>
          <a:p>
            <a:endParaRPr lang="en-GB"/>
          </a:p>
        </p:txBody>
      </p:sp>
    </p:spTree>
    <p:extLst>
      <p:ext uri="{BB962C8B-B14F-4D97-AF65-F5344CB8AC3E}">
        <p14:creationId xmlns:p14="http://schemas.microsoft.com/office/powerpoint/2010/main" val="414333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685800" y="0"/>
            <a:ext cx="7772400" cy="1428750"/>
          </a:xfrm>
        </p:spPr>
        <p:txBody>
          <a:bodyPr lIns="92075" tIns="46038" rIns="92075" bIns="46038"/>
          <a:lstStyle/>
          <a:p>
            <a:pPr eaLnBrk="1" hangingPunct="1">
              <a:defRPr/>
            </a:pPr>
            <a:r>
              <a:rPr lang="en-US" sz="4000" smtClean="0"/>
              <a:t>GUI Class Hierarchy (Swing)</a:t>
            </a:r>
            <a:endParaRPr lang="en-US" smtClean="0"/>
          </a:p>
        </p:txBody>
      </p:sp>
      <p:graphicFrame>
        <p:nvGraphicFramePr>
          <p:cNvPr id="6147" name="Object 3"/>
          <p:cNvGraphicFramePr>
            <a:graphicFrameLocks noChangeAspect="1"/>
          </p:cNvGraphicFramePr>
          <p:nvPr/>
        </p:nvGraphicFramePr>
        <p:xfrm>
          <a:off x="-468313" y="1066800"/>
          <a:ext cx="9625013" cy="5291138"/>
        </p:xfrm>
        <a:graphic>
          <a:graphicData uri="http://schemas.openxmlformats.org/presentationml/2006/ole">
            <mc:AlternateContent xmlns:mc="http://schemas.openxmlformats.org/markup-compatibility/2006">
              <mc:Choice xmlns:v="urn:schemas-microsoft-com:vml" Requires="v">
                <p:oleObj spid="_x0000_s402462" name="Picture" r:id="rId3" imgW="5715000" imgH="3144012" progId="Word.Picture.8">
                  <p:embed/>
                </p:oleObj>
              </mc:Choice>
              <mc:Fallback>
                <p:oleObj name="Picture" r:id="rId3" imgW="5715000" imgH="3144012"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66800"/>
                        <a:ext cx="9625013"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5</a:t>
            </a:fld>
            <a:endParaRPr lang="en-US"/>
          </a:p>
        </p:txBody>
      </p:sp>
    </p:spTree>
    <p:extLst>
      <p:ext uri="{BB962C8B-B14F-4D97-AF65-F5344CB8AC3E}">
        <p14:creationId xmlns:p14="http://schemas.microsoft.com/office/powerpoint/2010/main" val="3515545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457200" y="304800"/>
            <a:ext cx="8382000" cy="685800"/>
          </a:xfrm>
          <a:noFill/>
          <a:ln/>
        </p:spPr>
        <p:txBody>
          <a:bodyPr>
            <a:normAutofit fontScale="90000"/>
          </a:bodyPr>
          <a:lstStyle/>
          <a:p>
            <a:r>
              <a:rPr lang="en-US" dirty="0"/>
              <a:t>Components </a:t>
            </a:r>
            <a:r>
              <a:rPr lang="en-US" dirty="0" smtClean="0"/>
              <a:t>Covered</a:t>
            </a:r>
            <a:endParaRPr lang="en-US" dirty="0"/>
          </a:p>
        </p:txBody>
      </p:sp>
      <p:sp>
        <p:nvSpPr>
          <p:cNvPr id="7" name="Slide Number Placeholder 3"/>
          <p:cNvSpPr>
            <a:spLocks noGrp="1"/>
          </p:cNvSpPr>
          <p:nvPr>
            <p:ph type="sldNum" sz="quarter" idx="12"/>
          </p:nvPr>
        </p:nvSpPr>
        <p:spPr/>
        <p:txBody>
          <a:bodyPr>
            <a:normAutofit fontScale="85000" lnSpcReduction="20000"/>
          </a:bodyPr>
          <a:lstStyle/>
          <a:p>
            <a:fld id="{C7B49FC0-C900-4256-B20F-439779C7309F}" type="slidenum">
              <a:rPr lang="en-US"/>
              <a:pPr/>
              <a:t>50</a:t>
            </a:fld>
            <a:endParaRPr lang="en-US"/>
          </a:p>
        </p:txBody>
      </p:sp>
      <p:sp>
        <p:nvSpPr>
          <p:cNvPr id="514051" name="Rectangle 3"/>
          <p:cNvSpPr>
            <a:spLocks noGrp="1" noChangeArrowheads="1"/>
          </p:cNvSpPr>
          <p:nvPr>
            <p:ph sz="quarter" idx="1"/>
          </p:nvPr>
        </p:nvSpPr>
        <p:spPr>
          <a:xfrm>
            <a:off x="304800" y="1143000"/>
            <a:ext cx="8458200" cy="838200"/>
          </a:xfrm>
          <a:noFill/>
          <a:ln/>
        </p:spPr>
        <p:txBody>
          <a:bodyPr>
            <a:normAutofit fontScale="92500" lnSpcReduction="10000"/>
          </a:bodyPr>
          <a:lstStyle/>
          <a:p>
            <a:pPr marL="0" indent="0">
              <a:lnSpc>
                <a:spcPct val="90000"/>
              </a:lnSpc>
            </a:pPr>
            <a:r>
              <a:rPr lang="en-US" sz="2800">
                <a:cs typeface="Times New Roman" pitchFamily="18" charset="0"/>
              </a:rPr>
              <a:t>Introduces the frequently used GUI components</a:t>
            </a:r>
          </a:p>
          <a:p>
            <a:pPr marL="0" indent="0">
              <a:lnSpc>
                <a:spcPct val="90000"/>
              </a:lnSpc>
            </a:pPr>
            <a:r>
              <a:rPr lang="en-US" sz="2800">
                <a:cs typeface="Times New Roman" pitchFamily="18" charset="0"/>
              </a:rPr>
              <a:t>Uses borders and icons</a:t>
            </a:r>
          </a:p>
        </p:txBody>
      </p:sp>
      <p:sp>
        <p:nvSpPr>
          <p:cNvPr id="514052" name="Rectangle 4"/>
          <p:cNvSpPr>
            <a:spLocks noChangeArrowheads="1"/>
          </p:cNvSpPr>
          <p:nvPr/>
        </p:nvSpPr>
        <p:spPr bwMode="auto">
          <a:xfrm>
            <a:off x="2062163" y="237172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514055" name="Rectangle 7"/>
          <p:cNvSpPr>
            <a:spLocks noChangeArrowheads="1"/>
          </p:cNvSpPr>
          <p:nvPr/>
        </p:nvSpPr>
        <p:spPr bwMode="auto">
          <a:xfrm>
            <a:off x="0" y="2370138"/>
            <a:ext cx="9144000" cy="0"/>
          </a:xfrm>
          <a:prstGeom prst="rect">
            <a:avLst/>
          </a:prstGeom>
          <a:noFill/>
          <a:ln w="12700">
            <a:noFill/>
            <a:miter lim="800000"/>
            <a:headEnd type="none" w="sm" len="sm"/>
            <a:tailEnd type="none" w="sm" len="sm"/>
          </a:ln>
          <a:effectLst/>
        </p:spPr>
        <p:txBody>
          <a:bodyPr anchor="ctr">
            <a:spAutoFit/>
          </a:bodyPr>
          <a:lstStyle/>
          <a:p>
            <a:endParaRPr lang="en-GB"/>
          </a:p>
        </p:txBody>
      </p:sp>
      <p:graphicFrame>
        <p:nvGraphicFramePr>
          <p:cNvPr id="514054" name="Object 6"/>
          <p:cNvGraphicFramePr>
            <a:graphicFrameLocks noChangeAspect="1"/>
          </p:cNvGraphicFramePr>
          <p:nvPr/>
        </p:nvGraphicFramePr>
        <p:xfrm>
          <a:off x="233363" y="2362200"/>
          <a:ext cx="8675687" cy="3668713"/>
        </p:xfrm>
        <a:graphic>
          <a:graphicData uri="http://schemas.openxmlformats.org/presentationml/2006/ole">
            <mc:AlternateContent xmlns:mc="http://schemas.openxmlformats.org/markup-compatibility/2006">
              <mc:Choice xmlns:v="urn:schemas-microsoft-com:vml" Requires="v">
                <p:oleObj spid="_x0000_s408589" name="Picture" r:id="rId4" imgW="5020056" imgH="2112264" progId="Word.Picture.8">
                  <p:embed/>
                </p:oleObj>
              </mc:Choice>
              <mc:Fallback>
                <p:oleObj name="Picture" r:id="rId4" imgW="5020056" imgH="2112264"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363" y="2362200"/>
                        <a:ext cx="8675687" cy="3668713"/>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4577759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noFill/>
          <a:ln/>
        </p:spPr>
        <p:txBody>
          <a:bodyPr>
            <a:normAutofit/>
          </a:bodyPr>
          <a:lstStyle/>
          <a:p>
            <a:r>
              <a:rPr lang="en-US"/>
              <a:t>Buttons</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
        <p:nvSpPr>
          <p:cNvPr id="4" name="Slide Number Placeholder 3"/>
          <p:cNvSpPr>
            <a:spLocks noGrp="1"/>
          </p:cNvSpPr>
          <p:nvPr>
            <p:ph type="sldNum" sz="quarter" idx="12"/>
          </p:nvPr>
        </p:nvSpPr>
        <p:spPr/>
        <p:txBody>
          <a:bodyPr>
            <a:normAutofit fontScale="85000" lnSpcReduction="20000"/>
          </a:bodyPr>
          <a:lstStyle/>
          <a:p>
            <a:fld id="{55BFAB72-8094-41D1-ACF3-5D906E865654}" type="slidenum">
              <a:rPr lang="en-US"/>
              <a:pPr/>
              <a:t>51</a:t>
            </a:fld>
            <a:endParaRPr lang="en-US"/>
          </a:p>
        </p:txBody>
      </p:sp>
      <p:sp>
        <p:nvSpPr>
          <p:cNvPr id="380931" name="Rectangle 3"/>
          <p:cNvSpPr>
            <a:spLocks noGrp="1" noChangeArrowheads="1"/>
          </p:cNvSpPr>
          <p:nvPr>
            <p:ph sz="quarter" idx="1"/>
          </p:nvPr>
        </p:nvSpPr>
        <p:spPr>
          <a:noFill/>
          <a:ln/>
        </p:spPr>
        <p:txBody>
          <a:bodyPr/>
          <a:lstStyle/>
          <a:p>
            <a:pPr marL="0" indent="0">
              <a:buFont typeface="Monotype Sorts" pitchFamily="2" charset="2"/>
              <a:buNone/>
            </a:pPr>
            <a:r>
              <a:rPr lang="en-US" sz="3000">
                <a:cs typeface="Times New Roman" pitchFamily="18" charset="0"/>
              </a:rPr>
              <a:t>A </a:t>
            </a:r>
            <a:r>
              <a:rPr lang="en-US" sz="3000" i="1">
                <a:cs typeface="Times New Roman" pitchFamily="18" charset="0"/>
              </a:rPr>
              <a:t>button</a:t>
            </a:r>
            <a:r>
              <a:rPr lang="en-US" sz="3000">
                <a:cs typeface="Times New Roman" pitchFamily="18" charset="0"/>
              </a:rPr>
              <a:t> is a component that triggers an action event when clicked. Swing provides regular buttons, toggle buttons, check box buttons, and radio buttons. The common features of these buttons are generalized in </a:t>
            </a:r>
            <a:r>
              <a:rPr lang="en-US" sz="3000" u="sng">
                <a:cs typeface="Times New Roman" pitchFamily="18" charset="0"/>
              </a:rPr>
              <a:t>javax.swing.AbstractButton</a:t>
            </a:r>
            <a:r>
              <a:rPr lang="en-US" sz="3000">
                <a:cs typeface="Times New Roman" pitchFamily="18" charset="0"/>
              </a:rPr>
              <a:t>.</a:t>
            </a:r>
          </a:p>
        </p:txBody>
      </p:sp>
    </p:spTree>
    <p:extLst>
      <p:ext uri="{BB962C8B-B14F-4D97-AF65-F5344CB8AC3E}">
        <p14:creationId xmlns:p14="http://schemas.microsoft.com/office/powerpoint/2010/main" val="1327809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002" name="Rectangle 10"/>
          <p:cNvSpPr>
            <a:spLocks noGrp="1" noChangeArrowheads="1"/>
          </p:cNvSpPr>
          <p:nvPr>
            <p:ph type="title"/>
          </p:nvPr>
        </p:nvSpPr>
        <p:spPr>
          <a:xfrm>
            <a:off x="1905000" y="152400"/>
            <a:ext cx="5562600" cy="533400"/>
          </a:xfrm>
          <a:noFill/>
          <a:ln/>
        </p:spPr>
        <p:txBody>
          <a:bodyPr>
            <a:normAutofit fontScale="90000"/>
          </a:bodyPr>
          <a:lstStyle/>
          <a:p>
            <a:r>
              <a:rPr lang="en-US"/>
              <a:t>AbstractButton</a:t>
            </a:r>
          </a:p>
        </p:txBody>
      </p:sp>
      <p:sp>
        <p:nvSpPr>
          <p:cNvPr id="6" name="Slide Number Placeholder 3"/>
          <p:cNvSpPr>
            <a:spLocks noGrp="1"/>
          </p:cNvSpPr>
          <p:nvPr>
            <p:ph type="sldNum" sz="quarter" idx="12"/>
          </p:nvPr>
        </p:nvSpPr>
        <p:spPr/>
        <p:txBody>
          <a:bodyPr>
            <a:normAutofit fontScale="85000" lnSpcReduction="20000"/>
          </a:bodyPr>
          <a:lstStyle/>
          <a:p>
            <a:fld id="{35148733-674A-4C2E-87FA-71201CE25776}" type="slidenum">
              <a:rPr lang="en-US"/>
              <a:pPr/>
              <a:t>52</a:t>
            </a:fld>
            <a:endParaRPr lang="en-US"/>
          </a:p>
        </p:txBody>
      </p:sp>
      <p:sp>
        <p:nvSpPr>
          <p:cNvPr id="468998" name="Rectangle 6"/>
          <p:cNvSpPr>
            <a:spLocks noChangeArrowheads="1"/>
          </p:cNvSpPr>
          <p:nvPr/>
        </p:nvSpPr>
        <p:spPr bwMode="auto">
          <a:xfrm>
            <a:off x="2090738" y="495300"/>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69001" name="Rectangle 9"/>
          <p:cNvSpPr>
            <a:spLocks noChangeArrowheads="1"/>
          </p:cNvSpPr>
          <p:nvPr/>
        </p:nvSpPr>
        <p:spPr bwMode="auto">
          <a:xfrm>
            <a:off x="0" y="1817688"/>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469000" name="Object 8"/>
          <p:cNvGraphicFramePr>
            <a:graphicFrameLocks noChangeAspect="1"/>
          </p:cNvGraphicFramePr>
          <p:nvPr/>
        </p:nvGraphicFramePr>
        <p:xfrm>
          <a:off x="304800" y="762000"/>
          <a:ext cx="8382000" cy="5662613"/>
        </p:xfrm>
        <a:graphic>
          <a:graphicData uri="http://schemas.openxmlformats.org/presentationml/2006/ole">
            <mc:AlternateContent xmlns:mc="http://schemas.openxmlformats.org/markup-compatibility/2006">
              <mc:Choice xmlns:v="urn:schemas-microsoft-com:vml" Requires="v">
                <p:oleObj spid="_x0000_s409613" name="Picture" r:id="rId4" imgW="4770120" imgH="3212592" progId="Word.Picture.8">
                  <p:embed/>
                </p:oleObj>
              </mc:Choice>
              <mc:Fallback>
                <p:oleObj name="Picture" r:id="rId4" imgW="4770120" imgH="3212592"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62000"/>
                        <a:ext cx="8382000" cy="5662613"/>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806379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685800" y="304800"/>
            <a:ext cx="7772400" cy="609600"/>
          </a:xfrm>
          <a:noFill/>
          <a:ln/>
        </p:spPr>
        <p:txBody>
          <a:bodyPr>
            <a:normAutofit fontScale="90000"/>
          </a:bodyPr>
          <a:lstStyle/>
          <a:p>
            <a:r>
              <a:rPr lang="en-US" sz="4200">
                <a:latin typeface="Courier New" pitchFamily="49" charset="0"/>
              </a:rPr>
              <a:t>JButton</a:t>
            </a:r>
            <a:endParaRPr lang="en-US" sz="4200"/>
          </a:p>
        </p:txBody>
      </p:sp>
      <p:sp>
        <p:nvSpPr>
          <p:cNvPr id="6" name="Slide Number Placeholder 3"/>
          <p:cNvSpPr>
            <a:spLocks noGrp="1"/>
          </p:cNvSpPr>
          <p:nvPr>
            <p:ph type="sldNum" sz="quarter" idx="12"/>
          </p:nvPr>
        </p:nvSpPr>
        <p:spPr/>
        <p:txBody>
          <a:bodyPr>
            <a:normAutofit fontScale="85000" lnSpcReduction="20000"/>
          </a:bodyPr>
          <a:lstStyle/>
          <a:p>
            <a:fld id="{0568B6AF-F16F-4247-A0B9-7601DCA778F9}" type="slidenum">
              <a:rPr lang="en-US"/>
              <a:pPr/>
              <a:t>53</a:t>
            </a:fld>
            <a:endParaRPr lang="en-US"/>
          </a:p>
        </p:txBody>
      </p:sp>
      <p:sp>
        <p:nvSpPr>
          <p:cNvPr id="466947" name="Rectangle 3"/>
          <p:cNvSpPr>
            <a:spLocks noGrp="1" noChangeArrowheads="1"/>
          </p:cNvSpPr>
          <p:nvPr>
            <p:ph sz="quarter" idx="1"/>
          </p:nvPr>
        </p:nvSpPr>
        <p:spPr>
          <a:xfrm>
            <a:off x="381000" y="1066800"/>
            <a:ext cx="8458200" cy="990600"/>
          </a:xfrm>
          <a:noFill/>
          <a:ln/>
        </p:spPr>
        <p:txBody>
          <a:bodyPr/>
          <a:lstStyle/>
          <a:p>
            <a:pPr marL="0" indent="0" algn="just">
              <a:lnSpc>
                <a:spcPct val="90000"/>
              </a:lnSpc>
              <a:spcBef>
                <a:spcPct val="50000"/>
              </a:spcBef>
              <a:buFont typeface="Monotype Sorts" pitchFamily="2" charset="2"/>
              <a:buNone/>
            </a:pPr>
            <a:r>
              <a:rPr lang="en-US" sz="3000"/>
              <a:t>JButton inherits AbstractButton and provides several constructors to create buttons.</a:t>
            </a:r>
          </a:p>
        </p:txBody>
      </p:sp>
      <p:sp>
        <p:nvSpPr>
          <p:cNvPr id="466949" name="Rectangle 5"/>
          <p:cNvSpPr>
            <a:spLocks noChangeArrowheads="1"/>
          </p:cNvSpPr>
          <p:nvPr/>
        </p:nvSpPr>
        <p:spPr bwMode="auto">
          <a:xfrm>
            <a:off x="2647950" y="2767013"/>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66948" name="Object 4"/>
          <p:cNvGraphicFramePr>
            <a:graphicFrameLocks noChangeAspect="1"/>
          </p:cNvGraphicFramePr>
          <p:nvPr/>
        </p:nvGraphicFramePr>
        <p:xfrm>
          <a:off x="381000" y="2438400"/>
          <a:ext cx="8382000" cy="2884488"/>
        </p:xfrm>
        <a:graphic>
          <a:graphicData uri="http://schemas.openxmlformats.org/presentationml/2006/ole">
            <mc:AlternateContent xmlns:mc="http://schemas.openxmlformats.org/markup-compatibility/2006">
              <mc:Choice xmlns:v="urn:schemas-microsoft-com:vml" Requires="v">
                <p:oleObj spid="_x0000_s410637" r:id="rId4" imgW="3852672" imgH="1322832" progId="Word.Picture.8">
                  <p:embed/>
                </p:oleObj>
              </mc:Choice>
              <mc:Fallback>
                <p:oleObj r:id="rId4" imgW="3852672" imgH="1322832"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438400"/>
                        <a:ext cx="8382000" cy="2884488"/>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542387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a:xfrm>
            <a:off x="685800" y="0"/>
            <a:ext cx="7772400" cy="1428750"/>
          </a:xfrm>
          <a:noFill/>
          <a:ln/>
        </p:spPr>
        <p:txBody>
          <a:bodyPr/>
          <a:lstStyle/>
          <a:p>
            <a:r>
              <a:rPr lang="en-US" sz="4200"/>
              <a:t>JButton Constructors</a:t>
            </a:r>
          </a:p>
        </p:txBody>
      </p:sp>
      <p:sp>
        <p:nvSpPr>
          <p:cNvPr id="4" name="Slide Number Placeholder 3"/>
          <p:cNvSpPr>
            <a:spLocks noGrp="1"/>
          </p:cNvSpPr>
          <p:nvPr>
            <p:ph type="sldNum" sz="quarter" idx="12"/>
          </p:nvPr>
        </p:nvSpPr>
        <p:spPr/>
        <p:txBody>
          <a:bodyPr>
            <a:normAutofit fontScale="85000" lnSpcReduction="20000"/>
          </a:bodyPr>
          <a:lstStyle/>
          <a:p>
            <a:fld id="{32457CDD-5F15-4694-B9E9-E8783B7073B9}" type="slidenum">
              <a:rPr lang="en-US"/>
              <a:pPr/>
              <a:t>54</a:t>
            </a:fld>
            <a:endParaRPr lang="en-US"/>
          </a:p>
        </p:txBody>
      </p:sp>
      <p:sp>
        <p:nvSpPr>
          <p:cNvPr id="485379" name="Rectangle 3"/>
          <p:cNvSpPr>
            <a:spLocks noGrp="1" noChangeArrowheads="1"/>
          </p:cNvSpPr>
          <p:nvPr>
            <p:ph sz="quarter" idx="1"/>
          </p:nvPr>
        </p:nvSpPr>
        <p:spPr>
          <a:xfrm>
            <a:off x="609600" y="1371600"/>
            <a:ext cx="8077200" cy="4267200"/>
          </a:xfrm>
          <a:noFill/>
          <a:ln/>
        </p:spPr>
        <p:txBody>
          <a:bodyPr/>
          <a:lstStyle/>
          <a:p>
            <a:pPr marL="0" indent="0">
              <a:buFont typeface="Monotype Sorts" pitchFamily="2" charset="2"/>
              <a:buNone/>
            </a:pPr>
            <a:r>
              <a:rPr lang="en-US" sz="3000"/>
              <a:t>The following are </a:t>
            </a:r>
            <a:r>
              <a:rPr lang="en-US" sz="2800">
                <a:latin typeface="Courier New" pitchFamily="49" charset="0"/>
              </a:rPr>
              <a:t>JButton</a:t>
            </a:r>
            <a:r>
              <a:rPr lang="en-US" sz="3000"/>
              <a:t> constructors:</a:t>
            </a:r>
          </a:p>
          <a:p>
            <a:pPr marL="0" indent="0" algn="just">
              <a:spcBef>
                <a:spcPct val="50000"/>
              </a:spcBef>
              <a:buFont typeface="Monotype Sorts" pitchFamily="2" charset="2"/>
              <a:buNone/>
            </a:pPr>
            <a:r>
              <a:rPr lang="en-US" sz="2600">
                <a:latin typeface="Courier New" pitchFamily="49" charset="0"/>
              </a:rPr>
              <a:t>JButton()</a:t>
            </a:r>
          </a:p>
          <a:p>
            <a:pPr marL="0" indent="0" algn="just">
              <a:spcBef>
                <a:spcPct val="50000"/>
              </a:spcBef>
              <a:buFont typeface="Monotype Sorts" pitchFamily="2" charset="2"/>
              <a:buNone/>
            </a:pPr>
            <a:r>
              <a:rPr lang="en-US" sz="2600">
                <a:latin typeface="Courier New" pitchFamily="49" charset="0"/>
              </a:rPr>
              <a:t>JButton(String text)</a:t>
            </a:r>
          </a:p>
          <a:p>
            <a:pPr marL="0" indent="0">
              <a:spcBef>
                <a:spcPct val="50000"/>
              </a:spcBef>
              <a:buFont typeface="Monotype Sorts" pitchFamily="2" charset="2"/>
              <a:buNone/>
            </a:pPr>
            <a:r>
              <a:rPr lang="en-US" sz="2600">
                <a:latin typeface="Courier New" pitchFamily="49" charset="0"/>
              </a:rPr>
              <a:t>JButton(String text, Icon icon)</a:t>
            </a:r>
          </a:p>
          <a:p>
            <a:pPr marL="0" indent="0">
              <a:spcBef>
                <a:spcPct val="50000"/>
              </a:spcBef>
              <a:buFont typeface="Monotype Sorts" pitchFamily="2" charset="2"/>
              <a:buNone/>
            </a:pPr>
            <a:r>
              <a:rPr lang="en-US" sz="2600">
                <a:latin typeface="Courier New" pitchFamily="49" charset="0"/>
              </a:rPr>
              <a:t>JButton(Icon icon)</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9778291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JButton</a:t>
            </a:r>
            <a:r>
              <a:rPr lang="en-US"/>
              <a:t> Properties</a:t>
            </a:r>
          </a:p>
        </p:txBody>
      </p:sp>
      <p:sp>
        <p:nvSpPr>
          <p:cNvPr id="4" name="Slide Number Placeholder 3"/>
          <p:cNvSpPr>
            <a:spLocks noGrp="1"/>
          </p:cNvSpPr>
          <p:nvPr>
            <p:ph type="sldNum" sz="quarter" idx="12"/>
          </p:nvPr>
        </p:nvSpPr>
        <p:spPr/>
        <p:txBody>
          <a:bodyPr>
            <a:normAutofit fontScale="85000" lnSpcReduction="20000"/>
          </a:bodyPr>
          <a:lstStyle/>
          <a:p>
            <a:fld id="{2D68BB7E-DEA0-4521-B1EA-5338EF908FED}" type="slidenum">
              <a:rPr lang="en-US"/>
              <a:pPr/>
              <a:t>55</a:t>
            </a:fld>
            <a:endParaRPr lang="en-US"/>
          </a:p>
        </p:txBody>
      </p:sp>
      <p:sp>
        <p:nvSpPr>
          <p:cNvPr id="487427" name="Rectangle 3"/>
          <p:cNvSpPr>
            <a:spLocks noGrp="1" noChangeArrowheads="1"/>
          </p:cNvSpPr>
          <p:nvPr>
            <p:ph sz="quarter" idx="1"/>
          </p:nvPr>
        </p:nvSpPr>
        <p:spPr>
          <a:xfrm>
            <a:off x="685800" y="1371600"/>
            <a:ext cx="7620000" cy="4876800"/>
          </a:xfrm>
          <a:noFill/>
          <a:ln/>
        </p:spPr>
        <p:txBody>
          <a:bodyPr/>
          <a:lstStyle/>
          <a:p>
            <a:pPr>
              <a:lnSpc>
                <a:spcPct val="80000"/>
              </a:lnSpc>
            </a:pPr>
            <a:r>
              <a:rPr lang="en-US">
                <a:latin typeface="Courier New" pitchFamily="49" charset="0"/>
              </a:rPr>
              <a:t>text</a:t>
            </a:r>
            <a:endParaRPr lang="en-US"/>
          </a:p>
          <a:p>
            <a:pPr>
              <a:lnSpc>
                <a:spcPct val="80000"/>
              </a:lnSpc>
              <a:spcBef>
                <a:spcPct val="50000"/>
              </a:spcBef>
            </a:pPr>
            <a:r>
              <a:rPr lang="en-US">
                <a:latin typeface="Courier New" pitchFamily="49" charset="0"/>
              </a:rPr>
              <a:t>icon</a:t>
            </a:r>
          </a:p>
          <a:p>
            <a:pPr>
              <a:lnSpc>
                <a:spcPct val="80000"/>
              </a:lnSpc>
              <a:spcBef>
                <a:spcPct val="50000"/>
              </a:spcBef>
            </a:pPr>
            <a:r>
              <a:rPr lang="en-US">
                <a:latin typeface="Courier New" pitchFamily="49" charset="0"/>
              </a:rPr>
              <a:t>mnemonic</a:t>
            </a:r>
          </a:p>
          <a:p>
            <a:pPr>
              <a:lnSpc>
                <a:spcPct val="80000"/>
              </a:lnSpc>
              <a:spcBef>
                <a:spcPct val="50000"/>
              </a:spcBef>
            </a:pPr>
            <a:r>
              <a:rPr lang="en-US">
                <a:latin typeface="Courier New" pitchFamily="49" charset="0"/>
              </a:rPr>
              <a:t>horizontalAlignment</a:t>
            </a:r>
          </a:p>
          <a:p>
            <a:pPr>
              <a:lnSpc>
                <a:spcPct val="80000"/>
              </a:lnSpc>
              <a:spcBef>
                <a:spcPct val="50000"/>
              </a:spcBef>
            </a:pPr>
            <a:r>
              <a:rPr lang="en-US">
                <a:latin typeface="Courier New" pitchFamily="49" charset="0"/>
              </a:rPr>
              <a:t>verticalAlignment</a:t>
            </a:r>
          </a:p>
          <a:p>
            <a:pPr>
              <a:lnSpc>
                <a:spcPct val="80000"/>
              </a:lnSpc>
              <a:spcBef>
                <a:spcPct val="50000"/>
              </a:spcBef>
            </a:pPr>
            <a:r>
              <a:rPr lang="en-US">
                <a:latin typeface="Courier New" pitchFamily="49" charset="0"/>
              </a:rPr>
              <a:t>horizontalTextPosition</a:t>
            </a:r>
          </a:p>
          <a:p>
            <a:pPr>
              <a:lnSpc>
                <a:spcPct val="80000"/>
              </a:lnSpc>
              <a:spcBef>
                <a:spcPct val="50000"/>
              </a:spcBef>
            </a:pPr>
            <a:r>
              <a:rPr lang="en-US">
                <a:latin typeface="Courier New" pitchFamily="49" charset="0"/>
              </a:rPr>
              <a:t>verticalTextPosition</a:t>
            </a:r>
          </a:p>
          <a:p>
            <a:pPr>
              <a:lnSpc>
                <a:spcPct val="80000"/>
              </a:lnSpc>
              <a:spcBef>
                <a:spcPct val="50000"/>
              </a:spcBef>
            </a:pPr>
            <a:r>
              <a:rPr lang="en-US">
                <a:latin typeface="Courier New" pitchFamily="49" charset="0"/>
              </a:rPr>
              <a:t>iconTextGap</a:t>
            </a:r>
            <a:endParaRPr lang="en-US" sz="220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40989604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762000" y="152400"/>
            <a:ext cx="7924800" cy="1143000"/>
          </a:xfrm>
          <a:noFill/>
          <a:ln/>
        </p:spPr>
        <p:txBody>
          <a:bodyPr>
            <a:normAutofit fontScale="90000"/>
          </a:bodyPr>
          <a:lstStyle/>
          <a:p>
            <a:r>
              <a:rPr lang="en-US"/>
              <a:t>Default Icons, Pressed Icon, and Rollover Icon</a:t>
            </a:r>
          </a:p>
        </p:txBody>
      </p:sp>
      <p:sp>
        <p:nvSpPr>
          <p:cNvPr id="7" name="Slide Number Placeholder 3"/>
          <p:cNvSpPr>
            <a:spLocks noGrp="1"/>
          </p:cNvSpPr>
          <p:nvPr>
            <p:ph type="sldNum" sz="quarter" idx="12"/>
          </p:nvPr>
        </p:nvSpPr>
        <p:spPr/>
        <p:txBody>
          <a:bodyPr>
            <a:normAutofit fontScale="85000" lnSpcReduction="20000"/>
          </a:bodyPr>
          <a:lstStyle/>
          <a:p>
            <a:fld id="{A7A9CCE4-3CC5-4B98-ACCF-A0DEB98A9F36}" type="slidenum">
              <a:rPr lang="en-US"/>
              <a:pPr/>
              <a:t>56</a:t>
            </a:fld>
            <a:endParaRPr lang="en-US"/>
          </a:p>
        </p:txBody>
      </p:sp>
      <p:sp>
        <p:nvSpPr>
          <p:cNvPr id="471043" name="Rectangle 3"/>
          <p:cNvSpPr>
            <a:spLocks noGrp="1" noChangeArrowheads="1"/>
          </p:cNvSpPr>
          <p:nvPr>
            <p:ph sz="quarter" idx="1"/>
          </p:nvPr>
        </p:nvSpPr>
        <p:spPr>
          <a:xfrm>
            <a:off x="381000" y="1524000"/>
            <a:ext cx="8382000" cy="2895600"/>
          </a:xfrm>
          <a:noFill/>
          <a:ln/>
        </p:spPr>
        <p:txBody>
          <a:bodyPr/>
          <a:lstStyle/>
          <a:p>
            <a:pPr marL="0" indent="0">
              <a:lnSpc>
                <a:spcPct val="80000"/>
              </a:lnSpc>
              <a:buFont typeface="Monotype Sorts" pitchFamily="2" charset="2"/>
              <a:buNone/>
            </a:pPr>
            <a:r>
              <a:rPr lang="en-US">
                <a:cs typeface="Times New Roman" pitchFamily="18" charset="0"/>
              </a:rPr>
              <a:t>A regular button has a default icon, pressed icon, and rollover icon. Normally, you use the default icon. All other icons are for special effects. A pressed icon is displayed when a button is pressed and a rollover icon is displayed when the mouse is over the button but not pressed.</a:t>
            </a:r>
            <a:r>
              <a:rPr lang="en-US">
                <a:latin typeface="Courier" charset="0"/>
                <a:cs typeface="Times New Roman" pitchFamily="18" charset="0"/>
              </a:rPr>
              <a:t> </a:t>
            </a:r>
          </a:p>
        </p:txBody>
      </p:sp>
      <p:sp>
        <p:nvSpPr>
          <p:cNvPr id="471045" name="Rectangle 5"/>
          <p:cNvSpPr>
            <a:spLocks noChangeArrowheads="1"/>
          </p:cNvSpPr>
          <p:nvPr/>
        </p:nvSpPr>
        <p:spPr bwMode="auto">
          <a:xfrm>
            <a:off x="1985963" y="300037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71044" name="Object 4"/>
          <p:cNvGraphicFramePr>
            <a:graphicFrameLocks noChangeAspect="1"/>
          </p:cNvGraphicFramePr>
          <p:nvPr/>
        </p:nvGraphicFramePr>
        <p:xfrm>
          <a:off x="0" y="4191000"/>
          <a:ext cx="9144000" cy="1514475"/>
        </p:xfrm>
        <a:graphic>
          <a:graphicData uri="http://schemas.openxmlformats.org/presentationml/2006/ole">
            <mc:AlternateContent xmlns:mc="http://schemas.openxmlformats.org/markup-compatibility/2006">
              <mc:Choice xmlns:v="urn:schemas-microsoft-com:vml" Requires="v">
                <p:oleObj spid="_x0000_s411661" r:id="rId4" imgW="5172797" imgH="857143" progId="PBrush">
                  <p:embed/>
                </p:oleObj>
              </mc:Choice>
              <mc:Fallback>
                <p:oleObj r:id="rId4" imgW="5172797" imgH="857143"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91000"/>
                        <a:ext cx="9144000"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46" name="Rectangle 6"/>
          <p:cNvSpPr>
            <a:spLocks noChangeArrowheads="1"/>
          </p:cNvSpPr>
          <p:nvPr/>
        </p:nvSpPr>
        <p:spPr bwMode="auto">
          <a:xfrm>
            <a:off x="152400" y="5867400"/>
            <a:ext cx="8991600" cy="609600"/>
          </a:xfrm>
          <a:prstGeom prst="rect">
            <a:avLst/>
          </a:prstGeom>
          <a:noFill/>
          <a:ln w="9525">
            <a:noFill/>
            <a:miter lim="800000"/>
            <a:headEnd/>
            <a:tailEnd/>
          </a:ln>
          <a:effectLst/>
        </p:spPr>
        <p:txBody>
          <a:bodyPr lIns="92075" tIns="46038" rIns="92075" bIns="46038"/>
          <a:lstStyle/>
          <a:p>
            <a:pPr>
              <a:lnSpc>
                <a:spcPct val="80000"/>
              </a:lnSpc>
              <a:spcBef>
                <a:spcPct val="20000"/>
              </a:spcBef>
              <a:buClr>
                <a:schemeClr val="tx2"/>
              </a:buClr>
              <a:buSzPct val="75000"/>
              <a:buFont typeface="Monotype Sorts" pitchFamily="2" charset="2"/>
              <a:buNone/>
            </a:pPr>
            <a:r>
              <a:rPr lang="en-US" sz="2000" b="1">
                <a:cs typeface="Times New Roman" pitchFamily="18" charset="0"/>
              </a:rPr>
              <a:t>(A) Default icon                   (B) Pressed icon                       (C) Rollover icon</a:t>
            </a:r>
          </a:p>
        </p:txBody>
      </p:sp>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5653586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762000" y="152400"/>
            <a:ext cx="7772400" cy="742950"/>
          </a:xfrm>
          <a:noFill/>
          <a:ln/>
        </p:spPr>
        <p:txBody>
          <a:bodyPr>
            <a:normAutofit fontScale="90000"/>
          </a:bodyPr>
          <a:lstStyle/>
          <a:p>
            <a:r>
              <a:rPr lang="en-US"/>
              <a:t>Horizontal Alignments</a:t>
            </a:r>
          </a:p>
        </p:txBody>
      </p:sp>
      <p:sp>
        <p:nvSpPr>
          <p:cNvPr id="6" name="Slide Number Placeholder 3"/>
          <p:cNvSpPr>
            <a:spLocks noGrp="1"/>
          </p:cNvSpPr>
          <p:nvPr>
            <p:ph type="sldNum" sz="quarter" idx="12"/>
          </p:nvPr>
        </p:nvSpPr>
        <p:spPr/>
        <p:txBody>
          <a:bodyPr>
            <a:normAutofit fontScale="85000" lnSpcReduction="20000"/>
          </a:bodyPr>
          <a:lstStyle/>
          <a:p>
            <a:fld id="{1410A292-FDC7-4B52-B445-80CA6E4CC52E}" type="slidenum">
              <a:rPr lang="en-US"/>
              <a:pPr/>
              <a:t>57</a:t>
            </a:fld>
            <a:endParaRPr lang="en-US"/>
          </a:p>
        </p:txBody>
      </p:sp>
      <p:sp>
        <p:nvSpPr>
          <p:cNvPr id="473091" name="Rectangle 3"/>
          <p:cNvSpPr>
            <a:spLocks noGrp="1" noChangeArrowheads="1"/>
          </p:cNvSpPr>
          <p:nvPr>
            <p:ph sz="quarter" idx="1"/>
          </p:nvPr>
        </p:nvSpPr>
        <p:spPr>
          <a:xfrm>
            <a:off x="228600" y="990600"/>
            <a:ext cx="8763000" cy="3276600"/>
          </a:xfrm>
          <a:noFill/>
          <a:ln/>
        </p:spPr>
        <p:txBody>
          <a:bodyPr/>
          <a:lstStyle/>
          <a:p>
            <a:pPr marL="0" indent="0">
              <a:lnSpc>
                <a:spcPct val="80000"/>
              </a:lnSpc>
              <a:buFont typeface="Monotype Sorts" pitchFamily="2" charset="2"/>
              <a:buNone/>
            </a:pPr>
            <a:r>
              <a:rPr lang="en-US">
                <a:cs typeface="Times New Roman" pitchFamily="18" charset="0"/>
              </a:rPr>
              <a:t>Horizontal alignment specifies how the icon and text are placed horizontally on a button. You can set the horizontal alignment using one of the five constants: </a:t>
            </a:r>
            <a:r>
              <a:rPr lang="en-US" u="sng">
                <a:cs typeface="Times New Roman" pitchFamily="18" charset="0"/>
              </a:rPr>
              <a:t>LEADING</a:t>
            </a:r>
            <a:r>
              <a:rPr lang="en-US">
                <a:cs typeface="Times New Roman" pitchFamily="18" charset="0"/>
              </a:rPr>
              <a:t>, </a:t>
            </a:r>
            <a:r>
              <a:rPr lang="en-US" u="sng">
                <a:cs typeface="Times New Roman" pitchFamily="18" charset="0"/>
              </a:rPr>
              <a:t>LEFT</a:t>
            </a:r>
            <a:r>
              <a:rPr lang="en-US">
                <a:cs typeface="Times New Roman" pitchFamily="18" charset="0"/>
              </a:rPr>
              <a:t>, </a:t>
            </a:r>
            <a:r>
              <a:rPr lang="en-US" u="sng">
                <a:cs typeface="Times New Roman" pitchFamily="18" charset="0"/>
              </a:rPr>
              <a:t>CENTER</a:t>
            </a:r>
            <a:r>
              <a:rPr lang="en-US">
                <a:cs typeface="Times New Roman" pitchFamily="18" charset="0"/>
              </a:rPr>
              <a:t>, </a:t>
            </a:r>
            <a:r>
              <a:rPr lang="en-US" u="sng">
                <a:cs typeface="Times New Roman" pitchFamily="18" charset="0"/>
              </a:rPr>
              <a:t>RIGHT</a:t>
            </a:r>
            <a:r>
              <a:rPr lang="en-US">
                <a:cs typeface="Times New Roman" pitchFamily="18" charset="0"/>
              </a:rPr>
              <a:t>, </a:t>
            </a:r>
            <a:r>
              <a:rPr lang="en-US" u="sng">
                <a:cs typeface="Times New Roman" pitchFamily="18" charset="0"/>
              </a:rPr>
              <a:t>TRAILING</a:t>
            </a:r>
            <a:r>
              <a:rPr lang="en-US">
                <a:cs typeface="Times New Roman" pitchFamily="18" charset="0"/>
              </a:rPr>
              <a:t>. At present, </a:t>
            </a:r>
            <a:r>
              <a:rPr lang="en-US" u="sng">
                <a:cs typeface="Times New Roman" pitchFamily="18" charset="0"/>
              </a:rPr>
              <a:t>LEADING</a:t>
            </a:r>
            <a:r>
              <a:rPr lang="en-US">
                <a:cs typeface="Times New Roman" pitchFamily="18" charset="0"/>
              </a:rPr>
              <a:t> and </a:t>
            </a:r>
            <a:r>
              <a:rPr lang="en-US" u="sng">
                <a:cs typeface="Times New Roman" pitchFamily="18" charset="0"/>
              </a:rPr>
              <a:t>LEFT</a:t>
            </a:r>
            <a:r>
              <a:rPr lang="en-US">
                <a:cs typeface="Times New Roman" pitchFamily="18" charset="0"/>
              </a:rPr>
              <a:t> are the same and </a:t>
            </a:r>
            <a:r>
              <a:rPr lang="en-US" u="sng">
                <a:cs typeface="Times New Roman" pitchFamily="18" charset="0"/>
              </a:rPr>
              <a:t>TRAILING</a:t>
            </a:r>
            <a:r>
              <a:rPr lang="en-US">
                <a:cs typeface="Times New Roman" pitchFamily="18" charset="0"/>
              </a:rPr>
              <a:t> and </a:t>
            </a:r>
            <a:r>
              <a:rPr lang="en-US" u="sng">
                <a:cs typeface="Times New Roman" pitchFamily="18" charset="0"/>
              </a:rPr>
              <a:t>RIGHT</a:t>
            </a:r>
            <a:r>
              <a:rPr lang="en-US">
                <a:cs typeface="Times New Roman" pitchFamily="18" charset="0"/>
              </a:rPr>
              <a:t> are the same. Future implementation may distinguish them. The default horizontal alignment is </a:t>
            </a:r>
            <a:r>
              <a:rPr lang="en-US" u="sng">
                <a:cs typeface="Times New Roman" pitchFamily="18" charset="0"/>
              </a:rPr>
              <a:t>SwingConstants.TRAILING</a:t>
            </a:r>
            <a:r>
              <a:rPr lang="en-US">
                <a:cs typeface="Times New Roman" pitchFamily="18" charset="0"/>
              </a:rPr>
              <a:t>. </a:t>
            </a:r>
          </a:p>
        </p:txBody>
      </p:sp>
      <p:sp>
        <p:nvSpPr>
          <p:cNvPr id="473095" name="Rectangle 7"/>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73094" name="Object 6"/>
          <p:cNvGraphicFramePr>
            <a:graphicFrameLocks noChangeAspect="1"/>
          </p:cNvGraphicFramePr>
          <p:nvPr/>
        </p:nvGraphicFramePr>
        <p:xfrm>
          <a:off x="0" y="4800600"/>
          <a:ext cx="9144000" cy="1476375"/>
        </p:xfrm>
        <a:graphic>
          <a:graphicData uri="http://schemas.openxmlformats.org/presentationml/2006/ole">
            <mc:AlternateContent xmlns:mc="http://schemas.openxmlformats.org/markup-compatibility/2006">
              <mc:Choice xmlns:v="urn:schemas-microsoft-com:vml" Requires="v">
                <p:oleObj spid="_x0000_s412685" r:id="rId4" imgW="5866667" imgH="952633" progId="PBrush">
                  <p:embed/>
                </p:oleObj>
              </mc:Choice>
              <mc:Fallback>
                <p:oleObj r:id="rId4" imgW="5866667" imgH="952633"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00600"/>
                        <a:ext cx="91440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8009881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762000" y="152400"/>
            <a:ext cx="7772400" cy="742950"/>
          </a:xfrm>
          <a:noFill/>
          <a:ln/>
        </p:spPr>
        <p:txBody>
          <a:bodyPr>
            <a:normAutofit fontScale="90000"/>
          </a:bodyPr>
          <a:lstStyle/>
          <a:p>
            <a:r>
              <a:rPr lang="en-US"/>
              <a:t>Vertical Alignments</a:t>
            </a:r>
          </a:p>
        </p:txBody>
      </p:sp>
      <p:sp>
        <p:nvSpPr>
          <p:cNvPr id="7" name="Slide Number Placeholder 3"/>
          <p:cNvSpPr>
            <a:spLocks noGrp="1"/>
          </p:cNvSpPr>
          <p:nvPr>
            <p:ph type="sldNum" sz="quarter" idx="12"/>
          </p:nvPr>
        </p:nvSpPr>
        <p:spPr/>
        <p:txBody>
          <a:bodyPr>
            <a:normAutofit fontScale="85000" lnSpcReduction="20000"/>
          </a:bodyPr>
          <a:lstStyle/>
          <a:p>
            <a:fld id="{6E1B83B6-0C3D-4105-9BB3-DD28F15D7730}" type="slidenum">
              <a:rPr lang="en-US"/>
              <a:pPr/>
              <a:t>58</a:t>
            </a:fld>
            <a:endParaRPr lang="en-US"/>
          </a:p>
        </p:txBody>
      </p:sp>
      <p:sp>
        <p:nvSpPr>
          <p:cNvPr id="477187" name="Rectangle 3"/>
          <p:cNvSpPr>
            <a:spLocks noGrp="1" noChangeArrowheads="1"/>
          </p:cNvSpPr>
          <p:nvPr>
            <p:ph sz="quarter" idx="1"/>
          </p:nvPr>
        </p:nvSpPr>
        <p:spPr>
          <a:xfrm>
            <a:off x="228600" y="990600"/>
            <a:ext cx="8763000" cy="3276600"/>
          </a:xfrm>
          <a:noFill/>
          <a:ln/>
        </p:spPr>
        <p:txBody>
          <a:bodyPr/>
          <a:lstStyle/>
          <a:p>
            <a:pPr marL="0" indent="0">
              <a:lnSpc>
                <a:spcPct val="80000"/>
              </a:lnSpc>
              <a:buFont typeface="Monotype Sorts" pitchFamily="2" charset="2"/>
              <a:buNone/>
            </a:pPr>
            <a:r>
              <a:rPr lang="en-US" sz="3600">
                <a:cs typeface="Times New Roman" pitchFamily="18" charset="0"/>
              </a:rPr>
              <a:t>Vertical alignment specifies how the icon and text are placed vertically on a button. You can set the vertical alignment using one of the three constants: </a:t>
            </a:r>
            <a:r>
              <a:rPr lang="en-US" sz="3600" u="sng">
                <a:cs typeface="Times New Roman" pitchFamily="18" charset="0"/>
              </a:rPr>
              <a:t>TOP</a:t>
            </a:r>
            <a:r>
              <a:rPr lang="en-US" sz="3600">
                <a:cs typeface="Times New Roman" pitchFamily="18" charset="0"/>
              </a:rPr>
              <a:t>, </a:t>
            </a:r>
            <a:r>
              <a:rPr lang="en-US" sz="3600" u="sng">
                <a:cs typeface="Times New Roman" pitchFamily="18" charset="0"/>
              </a:rPr>
              <a:t>CENTER</a:t>
            </a:r>
            <a:r>
              <a:rPr lang="en-US" sz="3600">
                <a:cs typeface="Times New Roman" pitchFamily="18" charset="0"/>
              </a:rPr>
              <a:t>, </a:t>
            </a:r>
            <a:r>
              <a:rPr lang="en-US" sz="3600" u="sng">
                <a:cs typeface="Times New Roman" pitchFamily="18" charset="0"/>
              </a:rPr>
              <a:t>BOTTOM</a:t>
            </a:r>
            <a:r>
              <a:rPr lang="en-US" sz="3600">
                <a:cs typeface="Times New Roman" pitchFamily="18" charset="0"/>
              </a:rPr>
              <a:t>. The default vertical alignment is </a:t>
            </a:r>
            <a:r>
              <a:rPr lang="en-US" sz="3600" u="sng">
                <a:cs typeface="Times New Roman" pitchFamily="18" charset="0"/>
              </a:rPr>
              <a:t>SwingConstants.CENTER</a:t>
            </a:r>
            <a:r>
              <a:rPr lang="en-US" sz="3600">
                <a:cs typeface="Times New Roman" pitchFamily="18" charset="0"/>
              </a:rPr>
              <a:t>.</a:t>
            </a:r>
          </a:p>
        </p:txBody>
      </p:sp>
      <p:sp>
        <p:nvSpPr>
          <p:cNvPr id="477188"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77191" name="Rectangle 7"/>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77190" name="Object 6"/>
          <p:cNvGraphicFramePr>
            <a:graphicFrameLocks noChangeAspect="1"/>
          </p:cNvGraphicFramePr>
          <p:nvPr/>
        </p:nvGraphicFramePr>
        <p:xfrm>
          <a:off x="0" y="3886200"/>
          <a:ext cx="9144000" cy="2546350"/>
        </p:xfrm>
        <a:graphic>
          <a:graphicData uri="http://schemas.openxmlformats.org/presentationml/2006/ole">
            <mc:AlternateContent xmlns:mc="http://schemas.openxmlformats.org/markup-compatibility/2006">
              <mc:Choice xmlns:v="urn:schemas-microsoft-com:vml" Requires="v">
                <p:oleObj spid="_x0000_s413709" r:id="rId4" imgW="5266667" imgH="1467055" progId="PBrush">
                  <p:embed/>
                </p:oleObj>
              </mc:Choice>
              <mc:Fallback>
                <p:oleObj r:id="rId4" imgW="5266667" imgH="1467055"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86200"/>
                        <a:ext cx="9144000" cy="254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378716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762000" y="152400"/>
            <a:ext cx="7772400" cy="742950"/>
          </a:xfrm>
          <a:noFill/>
          <a:ln/>
        </p:spPr>
        <p:txBody>
          <a:bodyPr>
            <a:normAutofit fontScale="90000"/>
          </a:bodyPr>
          <a:lstStyle/>
          <a:p>
            <a:r>
              <a:rPr lang="en-US"/>
              <a:t>Horizontal Text Positions</a:t>
            </a:r>
          </a:p>
        </p:txBody>
      </p:sp>
      <p:sp>
        <p:nvSpPr>
          <p:cNvPr id="8" name="Slide Number Placeholder 3"/>
          <p:cNvSpPr>
            <a:spLocks noGrp="1"/>
          </p:cNvSpPr>
          <p:nvPr>
            <p:ph type="sldNum" sz="quarter" idx="12"/>
          </p:nvPr>
        </p:nvSpPr>
        <p:spPr/>
        <p:txBody>
          <a:bodyPr>
            <a:normAutofit fontScale="85000" lnSpcReduction="20000"/>
          </a:bodyPr>
          <a:lstStyle/>
          <a:p>
            <a:fld id="{22EFA44B-D621-4A3C-AF20-A9C39EB22A2D}" type="slidenum">
              <a:rPr lang="en-US"/>
              <a:pPr/>
              <a:t>59</a:t>
            </a:fld>
            <a:endParaRPr lang="en-US"/>
          </a:p>
        </p:txBody>
      </p:sp>
      <p:sp>
        <p:nvSpPr>
          <p:cNvPr id="479235" name="Rectangle 3"/>
          <p:cNvSpPr>
            <a:spLocks noGrp="1" noChangeArrowheads="1"/>
          </p:cNvSpPr>
          <p:nvPr>
            <p:ph sz="quarter" idx="1"/>
          </p:nvPr>
        </p:nvSpPr>
        <p:spPr>
          <a:xfrm>
            <a:off x="228600" y="990600"/>
            <a:ext cx="8763000" cy="3276600"/>
          </a:xfrm>
          <a:noFill/>
          <a:ln/>
        </p:spPr>
        <p:txBody>
          <a:bodyPr>
            <a:normAutofit/>
          </a:bodyPr>
          <a:lstStyle/>
          <a:p>
            <a:pPr marL="0" indent="0">
              <a:lnSpc>
                <a:spcPct val="80000"/>
              </a:lnSpc>
              <a:buFont typeface="Monotype Sorts" pitchFamily="2" charset="2"/>
              <a:buNone/>
            </a:pPr>
            <a:r>
              <a:rPr lang="en-US" sz="3600">
                <a:cs typeface="Times New Roman" pitchFamily="18" charset="0"/>
              </a:rPr>
              <a:t>Horizontal text position specifies the horizontal position of the text relative to the icon. You can set the horizontal text position using one of the five constants: </a:t>
            </a:r>
            <a:r>
              <a:rPr lang="en-US" sz="3600" u="sng">
                <a:cs typeface="Times New Roman" pitchFamily="18" charset="0"/>
              </a:rPr>
              <a:t>LEADING</a:t>
            </a:r>
            <a:r>
              <a:rPr lang="en-US" sz="3600">
                <a:cs typeface="Times New Roman" pitchFamily="18" charset="0"/>
              </a:rPr>
              <a:t>, </a:t>
            </a:r>
            <a:r>
              <a:rPr lang="en-US" sz="3600" u="sng">
                <a:cs typeface="Times New Roman" pitchFamily="18" charset="0"/>
              </a:rPr>
              <a:t>LEFT</a:t>
            </a:r>
            <a:r>
              <a:rPr lang="en-US" sz="3600">
                <a:cs typeface="Times New Roman" pitchFamily="18" charset="0"/>
              </a:rPr>
              <a:t>, </a:t>
            </a:r>
            <a:r>
              <a:rPr lang="en-US" sz="3600" u="sng">
                <a:cs typeface="Times New Roman" pitchFamily="18" charset="0"/>
              </a:rPr>
              <a:t>CENTER</a:t>
            </a:r>
            <a:r>
              <a:rPr lang="en-US" sz="3600">
                <a:cs typeface="Times New Roman" pitchFamily="18" charset="0"/>
              </a:rPr>
              <a:t>, </a:t>
            </a:r>
            <a:r>
              <a:rPr lang="en-US" sz="3600" u="sng">
                <a:cs typeface="Times New Roman" pitchFamily="18" charset="0"/>
              </a:rPr>
              <a:t>RIGHT</a:t>
            </a:r>
            <a:r>
              <a:rPr lang="en-US" sz="3600">
                <a:cs typeface="Times New Roman" pitchFamily="18" charset="0"/>
              </a:rPr>
              <a:t>, </a:t>
            </a:r>
            <a:r>
              <a:rPr lang="en-US" sz="3600" u="sng">
                <a:cs typeface="Times New Roman" pitchFamily="18" charset="0"/>
              </a:rPr>
              <a:t>TRAILING</a:t>
            </a:r>
            <a:r>
              <a:rPr lang="en-US" sz="3600">
                <a:cs typeface="Times New Roman" pitchFamily="18" charset="0"/>
              </a:rPr>
              <a:t>. The default horizontal text position is </a:t>
            </a:r>
            <a:r>
              <a:rPr lang="en-US" sz="3600" u="sng">
                <a:cs typeface="Times New Roman" pitchFamily="18" charset="0"/>
              </a:rPr>
              <a:t>SwingConstants.RIGHT</a:t>
            </a:r>
            <a:r>
              <a:rPr lang="en-US" sz="3600">
                <a:cs typeface="Times New Roman" pitchFamily="18" charset="0"/>
              </a:rPr>
              <a:t>.</a:t>
            </a:r>
          </a:p>
        </p:txBody>
      </p:sp>
      <p:sp>
        <p:nvSpPr>
          <p:cNvPr id="479236"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79237" name="Rectangle 5"/>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79240" name="Rectangle 8"/>
          <p:cNvSpPr>
            <a:spLocks noChangeArrowheads="1"/>
          </p:cNvSpPr>
          <p:nvPr/>
        </p:nvSpPr>
        <p:spPr bwMode="auto">
          <a:xfrm>
            <a:off x="1966913" y="2952750"/>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79239" name="Object 7"/>
          <p:cNvGraphicFramePr>
            <a:graphicFrameLocks noChangeAspect="1"/>
          </p:cNvGraphicFramePr>
          <p:nvPr/>
        </p:nvGraphicFramePr>
        <p:xfrm>
          <a:off x="0" y="4419600"/>
          <a:ext cx="9144000" cy="1671638"/>
        </p:xfrm>
        <a:graphic>
          <a:graphicData uri="http://schemas.openxmlformats.org/presentationml/2006/ole">
            <mc:AlternateContent xmlns:mc="http://schemas.openxmlformats.org/markup-compatibility/2006">
              <mc:Choice xmlns:v="urn:schemas-microsoft-com:vml" Requires="v">
                <p:oleObj spid="_x0000_s414733" r:id="rId4" imgW="5210902" imgH="952633" progId="PBrush">
                  <p:embed/>
                </p:oleObj>
              </mc:Choice>
              <mc:Fallback>
                <p:oleObj r:id="rId4" imgW="5210902" imgH="952633"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419600"/>
                        <a:ext cx="9144000" cy="167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490182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762000" y="152400"/>
            <a:ext cx="7772400" cy="666750"/>
          </a:xfrm>
        </p:spPr>
        <p:txBody>
          <a:bodyPr lIns="92075" tIns="46038" rIns="92075" bIns="46038">
            <a:normAutofit fontScale="90000"/>
          </a:bodyPr>
          <a:lstStyle/>
          <a:p>
            <a:pPr eaLnBrk="1" hangingPunct="1">
              <a:defRPr/>
            </a:pPr>
            <a:r>
              <a:rPr lang="en-US" sz="4000" smtClean="0"/>
              <a:t>Container Classes</a:t>
            </a:r>
            <a:endParaRPr lang="en-US" smtClean="0"/>
          </a:p>
        </p:txBody>
      </p:sp>
      <p:graphicFrame>
        <p:nvGraphicFramePr>
          <p:cNvPr id="7171" name="Object 3"/>
          <p:cNvGraphicFramePr>
            <a:graphicFrameLocks noChangeAspect="1"/>
          </p:cNvGraphicFramePr>
          <p:nvPr/>
        </p:nvGraphicFramePr>
        <p:xfrm>
          <a:off x="-468313" y="923925"/>
          <a:ext cx="9625013" cy="5578475"/>
        </p:xfrm>
        <a:graphic>
          <a:graphicData uri="http://schemas.openxmlformats.org/presentationml/2006/ole">
            <mc:AlternateContent xmlns:mc="http://schemas.openxmlformats.org/markup-compatibility/2006">
              <mc:Choice xmlns:v="urn:schemas-microsoft-com:vml" Requires="v">
                <p:oleObj spid="_x0000_s403486" name="Picture" r:id="rId3" imgW="5715000" imgH="3314700" progId="Word.Picture.8">
                  <p:embed/>
                </p:oleObj>
              </mc:Choice>
              <mc:Fallback>
                <p:oleObj name="Picture" r:id="rId3" imgW="5715000" imgH="33147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23925"/>
                        <a:ext cx="9625013"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4"/>
          <p:cNvSpPr txBox="1">
            <a:spLocks noChangeArrowheads="1"/>
          </p:cNvSpPr>
          <p:nvPr/>
        </p:nvSpPr>
        <p:spPr bwMode="auto">
          <a:xfrm>
            <a:off x="228600" y="495300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solidFill>
                  <a:schemeClr val="tx2"/>
                </a:solidFill>
                <a:latin typeface="Times New Roman" pitchFamily="18" charset="0"/>
              </a:rPr>
              <a:t>Container classes can contain other GUI components.</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6</a:t>
            </a:fld>
            <a:endParaRPr lang="en-US"/>
          </a:p>
        </p:txBody>
      </p:sp>
    </p:spTree>
    <p:extLst>
      <p:ext uri="{BB962C8B-B14F-4D97-AF65-F5344CB8AC3E}">
        <p14:creationId xmlns:p14="http://schemas.microsoft.com/office/powerpoint/2010/main" val="35491300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a:xfrm>
            <a:off x="762000" y="152400"/>
            <a:ext cx="7772400" cy="742950"/>
          </a:xfrm>
          <a:noFill/>
          <a:ln/>
        </p:spPr>
        <p:txBody>
          <a:bodyPr>
            <a:normAutofit fontScale="90000"/>
          </a:bodyPr>
          <a:lstStyle/>
          <a:p>
            <a:r>
              <a:rPr lang="en-US"/>
              <a:t>Vertical Text Positions</a:t>
            </a:r>
          </a:p>
        </p:txBody>
      </p:sp>
      <p:sp>
        <p:nvSpPr>
          <p:cNvPr id="9" name="Slide Number Placeholder 3"/>
          <p:cNvSpPr>
            <a:spLocks noGrp="1"/>
          </p:cNvSpPr>
          <p:nvPr>
            <p:ph type="sldNum" sz="quarter" idx="12"/>
          </p:nvPr>
        </p:nvSpPr>
        <p:spPr/>
        <p:txBody>
          <a:bodyPr>
            <a:normAutofit fontScale="85000" lnSpcReduction="20000"/>
          </a:bodyPr>
          <a:lstStyle/>
          <a:p>
            <a:fld id="{507646B9-D496-45D4-A508-BBF9F2A3CB10}" type="slidenum">
              <a:rPr lang="en-US"/>
              <a:pPr/>
              <a:t>60</a:t>
            </a:fld>
            <a:endParaRPr lang="en-US"/>
          </a:p>
        </p:txBody>
      </p:sp>
      <p:sp>
        <p:nvSpPr>
          <p:cNvPr id="481283" name="Rectangle 3"/>
          <p:cNvSpPr>
            <a:spLocks noGrp="1" noChangeArrowheads="1"/>
          </p:cNvSpPr>
          <p:nvPr>
            <p:ph sz="quarter" idx="1"/>
          </p:nvPr>
        </p:nvSpPr>
        <p:spPr>
          <a:xfrm>
            <a:off x="228600" y="990600"/>
            <a:ext cx="8763000" cy="3276600"/>
          </a:xfrm>
          <a:noFill/>
          <a:ln/>
        </p:spPr>
        <p:txBody>
          <a:bodyPr/>
          <a:lstStyle/>
          <a:p>
            <a:pPr marL="0" indent="0">
              <a:lnSpc>
                <a:spcPct val="80000"/>
              </a:lnSpc>
              <a:buFont typeface="Monotype Sorts" pitchFamily="2" charset="2"/>
              <a:buNone/>
            </a:pPr>
            <a:r>
              <a:rPr lang="en-US" sz="3600">
                <a:cs typeface="Times New Roman" pitchFamily="18" charset="0"/>
              </a:rPr>
              <a:t>Vertical text position specifies the vertical position of the text relative to the icon. You can set the vertical text position using one of the three constants: </a:t>
            </a:r>
            <a:r>
              <a:rPr lang="en-US" sz="3600" u="sng">
                <a:cs typeface="Times New Roman" pitchFamily="18" charset="0"/>
              </a:rPr>
              <a:t>TOP</a:t>
            </a:r>
            <a:r>
              <a:rPr lang="en-US" sz="3600">
                <a:cs typeface="Times New Roman" pitchFamily="18" charset="0"/>
              </a:rPr>
              <a:t>, </a:t>
            </a:r>
            <a:r>
              <a:rPr lang="en-US" sz="3600" u="sng">
                <a:cs typeface="Times New Roman" pitchFamily="18" charset="0"/>
              </a:rPr>
              <a:t>CENTER</a:t>
            </a:r>
            <a:r>
              <a:rPr lang="en-US" sz="3600">
                <a:cs typeface="Times New Roman" pitchFamily="18" charset="0"/>
              </a:rPr>
              <a:t>. The default vertical text position is </a:t>
            </a:r>
            <a:r>
              <a:rPr lang="en-US" sz="3600" u="sng">
                <a:cs typeface="Times New Roman" pitchFamily="18" charset="0"/>
              </a:rPr>
              <a:t>SwingConstants.CENTER</a:t>
            </a:r>
            <a:r>
              <a:rPr lang="en-US" sz="3600">
                <a:cs typeface="Times New Roman" pitchFamily="18" charset="0"/>
              </a:rPr>
              <a:t>. </a:t>
            </a:r>
          </a:p>
        </p:txBody>
      </p:sp>
      <p:sp>
        <p:nvSpPr>
          <p:cNvPr id="481284" name="Rectangle 4"/>
          <p:cNvSpPr>
            <a:spLocks noChangeArrowheads="1"/>
          </p:cNvSpPr>
          <p:nvPr/>
        </p:nvSpPr>
        <p:spPr bwMode="auto">
          <a:xfrm>
            <a:off x="1828800" y="298608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81285" name="Rectangle 5"/>
          <p:cNvSpPr>
            <a:spLocks noChangeArrowheads="1"/>
          </p:cNvSpPr>
          <p:nvPr/>
        </p:nvSpPr>
        <p:spPr bwMode="auto">
          <a:xfrm>
            <a:off x="1938338" y="269557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81286" name="Rectangle 6"/>
          <p:cNvSpPr>
            <a:spLocks noChangeArrowheads="1"/>
          </p:cNvSpPr>
          <p:nvPr/>
        </p:nvSpPr>
        <p:spPr bwMode="auto">
          <a:xfrm>
            <a:off x="1966913" y="2952750"/>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81289" name="Rectangle 9"/>
          <p:cNvSpPr>
            <a:spLocks noChangeArrowheads="1"/>
          </p:cNvSpPr>
          <p:nvPr/>
        </p:nvSpPr>
        <p:spPr bwMode="auto">
          <a:xfrm>
            <a:off x="1995488" y="2976563"/>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81288" name="Object 8"/>
          <p:cNvGraphicFramePr>
            <a:graphicFrameLocks noChangeAspect="1"/>
          </p:cNvGraphicFramePr>
          <p:nvPr/>
        </p:nvGraphicFramePr>
        <p:xfrm>
          <a:off x="0" y="4114800"/>
          <a:ext cx="9144000" cy="1604963"/>
        </p:xfrm>
        <a:graphic>
          <a:graphicData uri="http://schemas.openxmlformats.org/presentationml/2006/ole">
            <mc:AlternateContent xmlns:mc="http://schemas.openxmlformats.org/markup-compatibility/2006">
              <mc:Choice xmlns:v="urn:schemas-microsoft-com:vml" Requires="v">
                <p:oleObj spid="_x0000_s415757" r:id="rId4" imgW="5152381" imgH="905001" progId="PBrush">
                  <p:embed/>
                </p:oleObj>
              </mc:Choice>
              <mc:Fallback>
                <p:oleObj r:id="rId4" imgW="5152381" imgH="905001" progId="PBrush">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114800"/>
                        <a:ext cx="9144000" cy="160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ooter Placeholder 9"/>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322824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a:xfrm>
            <a:off x="685800" y="381000"/>
            <a:ext cx="7772400" cy="685800"/>
          </a:xfrm>
          <a:noFill/>
          <a:ln/>
        </p:spPr>
        <p:txBody>
          <a:bodyPr>
            <a:normAutofit fontScale="90000"/>
          </a:bodyPr>
          <a:lstStyle/>
          <a:p>
            <a:r>
              <a:rPr lang="en-US" sz="4300"/>
              <a:t>Example: Using Buttons</a:t>
            </a:r>
            <a:endParaRPr lang="en-US" sz="4200">
              <a:latin typeface="Courier New" pitchFamily="49" charset="0"/>
            </a:endParaRPr>
          </a:p>
        </p:txBody>
      </p:sp>
      <p:sp>
        <p:nvSpPr>
          <p:cNvPr id="10" name="Slide Number Placeholder 3"/>
          <p:cNvSpPr>
            <a:spLocks noGrp="1"/>
          </p:cNvSpPr>
          <p:nvPr>
            <p:ph type="sldNum" sz="quarter" idx="12"/>
          </p:nvPr>
        </p:nvSpPr>
        <p:spPr/>
        <p:txBody>
          <a:bodyPr>
            <a:normAutofit fontScale="85000" lnSpcReduction="20000"/>
          </a:bodyPr>
          <a:lstStyle/>
          <a:p>
            <a:fld id="{26AD606F-0DDA-45D9-847B-36640EB04FB9}" type="slidenum">
              <a:rPr lang="en-US"/>
              <a:pPr/>
              <a:t>61</a:t>
            </a:fld>
            <a:endParaRPr lang="en-US"/>
          </a:p>
        </p:txBody>
      </p:sp>
      <p:sp>
        <p:nvSpPr>
          <p:cNvPr id="483331" name="Rectangle 3"/>
          <p:cNvSpPr>
            <a:spLocks noChangeArrowheads="1"/>
          </p:cNvSpPr>
          <p:nvPr/>
        </p:nvSpPr>
        <p:spPr bwMode="auto">
          <a:xfrm>
            <a:off x="914400" y="1371600"/>
            <a:ext cx="79248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endParaRPr lang="tr-TR" sz="2600">
              <a:latin typeface="Courier New" pitchFamily="49" charset="0"/>
            </a:endParaRPr>
          </a:p>
        </p:txBody>
      </p:sp>
      <p:sp>
        <p:nvSpPr>
          <p:cNvPr id="483334" name="Text Box 6"/>
          <p:cNvSpPr txBox="1">
            <a:spLocks noChangeArrowheads="1"/>
          </p:cNvSpPr>
          <p:nvPr/>
        </p:nvSpPr>
        <p:spPr bwMode="auto">
          <a:xfrm>
            <a:off x="304800" y="1295400"/>
            <a:ext cx="4191000" cy="1917700"/>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Times New Roman" pitchFamily="18" charset="0"/>
              </a:rPr>
              <a:t>Write a program that displays a message on a panel and uses two buttons, &lt;= and =&gt;, to move the message on the panel to the left or right. </a:t>
            </a:r>
          </a:p>
        </p:txBody>
      </p:sp>
      <p:sp>
        <p:nvSpPr>
          <p:cNvPr id="483336" name="AutoShape 8">
            <a:hlinkClick r:id="rId4" action="ppaction://program" highlightClick="1"/>
          </p:cNvPr>
          <p:cNvSpPr>
            <a:spLocks noChangeArrowheads="1"/>
          </p:cNvSpPr>
          <p:nvPr/>
        </p:nvSpPr>
        <p:spPr bwMode="auto">
          <a:xfrm>
            <a:off x="4953000" y="2743200"/>
            <a:ext cx="3276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graphicFrame>
        <p:nvGraphicFramePr>
          <p:cNvPr id="483338" name="Object 10"/>
          <p:cNvGraphicFramePr>
            <a:graphicFrameLocks noChangeAspect="1"/>
          </p:cNvGraphicFramePr>
          <p:nvPr/>
        </p:nvGraphicFramePr>
        <p:xfrm>
          <a:off x="838200" y="3352800"/>
          <a:ext cx="3505200" cy="2886075"/>
        </p:xfrm>
        <a:graphic>
          <a:graphicData uri="http://schemas.openxmlformats.org/presentationml/2006/ole">
            <mc:AlternateContent xmlns:mc="http://schemas.openxmlformats.org/markup-compatibility/2006">
              <mc:Choice xmlns:v="urn:schemas-microsoft-com:vml" Requires="v">
                <p:oleObj spid="_x0000_s416781" r:id="rId5" imgW="1943100" imgH="1600200" progId="Word.Picture.8">
                  <p:embed/>
                </p:oleObj>
              </mc:Choice>
              <mc:Fallback>
                <p:oleObj r:id="rId5" imgW="1943100" imgH="1600200" progId="Word.Picture.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352800"/>
                        <a:ext cx="3505200" cy="288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3339" name="Picture 11"/>
          <p:cNvPicPr>
            <a:picLocks noChangeAspect="1" noChangeArrowheads="1"/>
          </p:cNvPicPr>
          <p:nvPr/>
        </p:nvPicPr>
        <p:blipFill>
          <a:blip r:embed="rId7" cstate="print"/>
          <a:srcRect/>
          <a:stretch>
            <a:fillRect/>
          </a:stretch>
        </p:blipFill>
        <p:spPr bwMode="auto">
          <a:xfrm>
            <a:off x="4572000" y="3581400"/>
            <a:ext cx="3124200" cy="2441575"/>
          </a:xfrm>
          <a:prstGeom prst="rect">
            <a:avLst/>
          </a:prstGeom>
          <a:noFill/>
          <a:ln w="12700">
            <a:noFill/>
            <a:miter lim="800000"/>
            <a:headEnd type="none" w="sm" len="sm"/>
            <a:tailEnd type="none" w="sm" len="sm"/>
          </a:ln>
          <a:effectLst/>
        </p:spPr>
      </p:pic>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5647136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152400"/>
            <a:ext cx="7772400" cy="609600"/>
          </a:xfrm>
          <a:noFill/>
          <a:ln/>
        </p:spPr>
        <p:txBody>
          <a:bodyPr>
            <a:normAutofit fontScale="90000"/>
          </a:bodyPr>
          <a:lstStyle/>
          <a:p>
            <a:r>
              <a:rPr lang="en-US" sz="4200">
                <a:latin typeface="Courier New" pitchFamily="49" charset="0"/>
              </a:rPr>
              <a:t>JCheckBox</a:t>
            </a:r>
            <a:endParaRPr lang="en-US" sz="4200"/>
          </a:p>
        </p:txBody>
      </p:sp>
      <p:sp>
        <p:nvSpPr>
          <p:cNvPr id="7" name="Slide Number Placeholder 3"/>
          <p:cNvSpPr>
            <a:spLocks noGrp="1"/>
          </p:cNvSpPr>
          <p:nvPr>
            <p:ph type="sldNum" sz="quarter" idx="12"/>
          </p:nvPr>
        </p:nvSpPr>
        <p:spPr/>
        <p:txBody>
          <a:bodyPr>
            <a:normAutofit fontScale="85000" lnSpcReduction="20000"/>
          </a:bodyPr>
          <a:lstStyle/>
          <a:p>
            <a:fld id="{673B098E-97A9-4DF4-9460-BB831F2F65B9}" type="slidenum">
              <a:rPr lang="en-US"/>
              <a:pPr/>
              <a:t>62</a:t>
            </a:fld>
            <a:endParaRPr lang="en-US"/>
          </a:p>
        </p:txBody>
      </p:sp>
      <p:sp>
        <p:nvSpPr>
          <p:cNvPr id="102403" name="Rectangle 3"/>
          <p:cNvSpPr>
            <a:spLocks noGrp="1" noChangeArrowheads="1"/>
          </p:cNvSpPr>
          <p:nvPr>
            <p:ph sz="quarter" idx="1"/>
          </p:nvPr>
        </p:nvSpPr>
        <p:spPr>
          <a:xfrm>
            <a:off x="381000" y="762000"/>
            <a:ext cx="8458200" cy="1981200"/>
          </a:xfrm>
          <a:noFill/>
          <a:ln/>
        </p:spPr>
        <p:txBody>
          <a:bodyPr>
            <a:normAutofit lnSpcReduction="10000"/>
          </a:bodyPr>
          <a:lstStyle/>
          <a:p>
            <a:pPr marL="0" indent="0">
              <a:lnSpc>
                <a:spcPct val="90000"/>
              </a:lnSpc>
              <a:buFont typeface="Monotype Sorts" pitchFamily="2" charset="2"/>
              <a:buNone/>
            </a:pPr>
            <a:r>
              <a:rPr lang="en-US" sz="2800"/>
              <a:t>JCheckBox inherits all the properties such as text, icon, mnemonic, verticalAlignment, horizontalAlignment, horizontalTextPosition, verticalTextPosition, and selected from AbstractButton, and provides several constructors to create check boxes.</a:t>
            </a:r>
            <a:endParaRPr lang="en-US" sz="2200">
              <a:latin typeface="Courier New" pitchFamily="49" charset="0"/>
            </a:endParaRPr>
          </a:p>
        </p:txBody>
      </p:sp>
      <p:sp>
        <p:nvSpPr>
          <p:cNvPr id="102412" name="Rectangle 12"/>
          <p:cNvSpPr>
            <a:spLocks noChangeArrowheads="1"/>
          </p:cNvSpPr>
          <p:nvPr/>
        </p:nvSpPr>
        <p:spPr bwMode="auto">
          <a:xfrm>
            <a:off x="2024063" y="250983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102414" name="Rectangle 14"/>
          <p:cNvSpPr>
            <a:spLocks noChangeArrowheads="1"/>
          </p:cNvSpPr>
          <p:nvPr/>
        </p:nvSpPr>
        <p:spPr bwMode="auto">
          <a:xfrm>
            <a:off x="2024063" y="233362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102413" name="Object 13"/>
          <p:cNvGraphicFramePr>
            <a:graphicFrameLocks noChangeAspect="1"/>
          </p:cNvGraphicFramePr>
          <p:nvPr/>
        </p:nvGraphicFramePr>
        <p:xfrm>
          <a:off x="304800" y="2743200"/>
          <a:ext cx="8686800" cy="3735388"/>
        </p:xfrm>
        <a:graphic>
          <a:graphicData uri="http://schemas.openxmlformats.org/presentationml/2006/ole">
            <mc:AlternateContent xmlns:mc="http://schemas.openxmlformats.org/markup-compatibility/2006">
              <mc:Choice xmlns:v="urn:schemas-microsoft-com:vml" Requires="v">
                <p:oleObj spid="_x0000_s417805" r:id="rId4" imgW="5096256" imgH="2185416" progId="Word.Picture.8">
                  <p:embed/>
                </p:oleObj>
              </mc:Choice>
              <mc:Fallback>
                <p:oleObj r:id="rId4" imgW="5096256" imgH="2185416"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743200"/>
                        <a:ext cx="8686800" cy="3735388"/>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9124604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a:xfrm>
            <a:off x="685800" y="0"/>
            <a:ext cx="7772400" cy="1428750"/>
          </a:xfrm>
          <a:noFill/>
          <a:ln/>
        </p:spPr>
        <p:txBody>
          <a:bodyPr/>
          <a:lstStyle/>
          <a:p>
            <a:r>
              <a:rPr lang="en-US"/>
              <a:t>Example: Using Check Boxes</a:t>
            </a:r>
            <a:endParaRPr lang="en-US" sz="4600">
              <a:latin typeface="Courier New" pitchFamily="49" charset="0"/>
            </a:endParaRPr>
          </a:p>
        </p:txBody>
      </p:sp>
      <p:sp>
        <p:nvSpPr>
          <p:cNvPr id="10" name="Slide Number Placeholder 3"/>
          <p:cNvSpPr>
            <a:spLocks noGrp="1"/>
          </p:cNvSpPr>
          <p:nvPr>
            <p:ph type="sldNum" sz="quarter" idx="12"/>
          </p:nvPr>
        </p:nvSpPr>
        <p:spPr/>
        <p:txBody>
          <a:bodyPr>
            <a:normAutofit fontScale="85000" lnSpcReduction="20000"/>
          </a:bodyPr>
          <a:lstStyle/>
          <a:p>
            <a:fld id="{4BD820B4-AA10-40B3-A6F0-F6ACD680315B}" type="slidenum">
              <a:rPr lang="en-US"/>
              <a:pPr/>
              <a:t>63</a:t>
            </a:fld>
            <a:endParaRPr lang="en-US"/>
          </a:p>
        </p:txBody>
      </p:sp>
      <p:sp>
        <p:nvSpPr>
          <p:cNvPr id="434179" name="Rectangle 3"/>
          <p:cNvSpPr>
            <a:spLocks noGrp="1" noChangeArrowheads="1"/>
          </p:cNvSpPr>
          <p:nvPr>
            <p:ph sz="quarter" idx="1"/>
          </p:nvPr>
        </p:nvSpPr>
        <p:spPr>
          <a:xfrm>
            <a:off x="533400" y="1295400"/>
            <a:ext cx="4191000" cy="2514600"/>
          </a:xfrm>
          <a:noFill/>
          <a:ln/>
        </p:spPr>
        <p:txBody>
          <a:bodyPr>
            <a:normAutofit/>
          </a:bodyPr>
          <a:lstStyle/>
          <a:p>
            <a:pPr marL="0" indent="0">
              <a:buFont typeface="Monotype Sorts" pitchFamily="2" charset="2"/>
              <a:buNone/>
            </a:pPr>
            <a:r>
              <a:rPr lang="en-US" sz="2600">
                <a:cs typeface="Times New Roman" pitchFamily="18" charset="0"/>
              </a:rPr>
              <a:t>Add three check boxes named </a:t>
            </a:r>
            <a:r>
              <a:rPr lang="en-US" sz="2600" i="1">
                <a:cs typeface="Times New Roman" pitchFamily="18" charset="0"/>
              </a:rPr>
              <a:t>Centered</a:t>
            </a:r>
            <a:r>
              <a:rPr lang="en-US" sz="2600">
                <a:cs typeface="Times New Roman" pitchFamily="18" charset="0"/>
              </a:rPr>
              <a:t>, </a:t>
            </a:r>
            <a:r>
              <a:rPr lang="en-US" sz="2600" i="1">
                <a:cs typeface="Times New Roman" pitchFamily="18" charset="0"/>
              </a:rPr>
              <a:t>Bold</a:t>
            </a:r>
            <a:r>
              <a:rPr lang="en-US" sz="2600">
                <a:cs typeface="Times New Roman" pitchFamily="18" charset="0"/>
              </a:rPr>
              <a:t>, and </a:t>
            </a:r>
            <a:r>
              <a:rPr lang="en-US" sz="2600" i="1">
                <a:cs typeface="Times New Roman" pitchFamily="18" charset="0"/>
              </a:rPr>
              <a:t>Italic</a:t>
            </a:r>
            <a:r>
              <a:rPr lang="en-US" sz="2600">
                <a:cs typeface="Times New Roman" pitchFamily="18" charset="0"/>
              </a:rPr>
              <a:t> into the ButtonDemo example to let the user specify whether the message is centered, bold, or italic.</a:t>
            </a:r>
            <a:r>
              <a:rPr lang="en-US" sz="2600"/>
              <a:t> </a:t>
            </a:r>
          </a:p>
        </p:txBody>
      </p:sp>
      <p:pic>
        <p:nvPicPr>
          <p:cNvPr id="434184" name="Picture 8"/>
          <p:cNvPicPr>
            <a:picLocks noChangeAspect="1" noChangeArrowheads="1"/>
          </p:cNvPicPr>
          <p:nvPr/>
        </p:nvPicPr>
        <p:blipFill>
          <a:blip r:embed="rId3" cstate="print"/>
          <a:srcRect/>
          <a:stretch>
            <a:fillRect/>
          </a:stretch>
        </p:blipFill>
        <p:spPr bwMode="auto">
          <a:xfrm>
            <a:off x="4953000" y="1447800"/>
            <a:ext cx="3657600" cy="1658938"/>
          </a:xfrm>
          <a:prstGeom prst="rect">
            <a:avLst/>
          </a:prstGeom>
          <a:noFill/>
          <a:ln w="12700">
            <a:noFill/>
            <a:miter lim="800000"/>
            <a:headEnd type="none" w="sm" len="sm"/>
            <a:tailEnd type="none" w="sm" len="sm"/>
          </a:ln>
          <a:effectLst/>
        </p:spPr>
      </p:pic>
      <p:sp>
        <p:nvSpPr>
          <p:cNvPr id="434186" name="Text Box 10"/>
          <p:cNvSpPr txBox="1">
            <a:spLocks noChangeArrowheads="1"/>
          </p:cNvSpPr>
          <p:nvPr/>
        </p:nvSpPr>
        <p:spPr bwMode="auto">
          <a:xfrm>
            <a:off x="6400800" y="3810000"/>
            <a:ext cx="939800" cy="228600"/>
          </a:xfrm>
          <a:prstGeom prst="rect">
            <a:avLst/>
          </a:prstGeom>
          <a:solidFill>
            <a:srgbClr val="FFFFFF"/>
          </a:solidFill>
          <a:ln w="9525">
            <a:solidFill>
              <a:srgbClr val="000000"/>
            </a:solidFill>
            <a:miter lim="800000"/>
            <a:headEnd/>
            <a:tailEnd/>
          </a:ln>
        </p:spPr>
        <p:txBody>
          <a:bodyPr lIns="27940" rIns="27940"/>
          <a:lstStyle/>
          <a:p>
            <a:pPr algn="ctr"/>
            <a:r>
              <a:rPr lang="en-US" altLang="zh-CN" sz="800">
                <a:solidFill>
                  <a:schemeClr val="bg2"/>
                </a:solidFill>
                <a:latin typeface="Courier New" pitchFamily="49" charset="0"/>
                <a:ea typeface="SimSun" pitchFamily="2" charset="-122"/>
              </a:rPr>
              <a:t>ButtonDemo</a:t>
            </a:r>
            <a:endParaRPr lang="en-US">
              <a:solidFill>
                <a:schemeClr val="bg2"/>
              </a:solidFill>
            </a:endParaRPr>
          </a:p>
        </p:txBody>
      </p:sp>
      <p:sp>
        <p:nvSpPr>
          <p:cNvPr id="434187" name="Text Box 11"/>
          <p:cNvSpPr txBox="1">
            <a:spLocks noChangeArrowheads="1"/>
          </p:cNvSpPr>
          <p:nvPr/>
        </p:nvSpPr>
        <p:spPr bwMode="auto">
          <a:xfrm>
            <a:off x="6400800" y="42545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CheckBoxDemo</a:t>
            </a:r>
            <a:endParaRPr lang="en-US">
              <a:solidFill>
                <a:schemeClr val="bg2"/>
              </a:solidFill>
            </a:endParaRPr>
          </a:p>
        </p:txBody>
      </p:sp>
      <p:sp>
        <p:nvSpPr>
          <p:cNvPr id="434188" name="Line 12"/>
          <p:cNvSpPr>
            <a:spLocks noChangeShapeType="1"/>
          </p:cNvSpPr>
          <p:nvPr/>
        </p:nvSpPr>
        <p:spPr bwMode="auto">
          <a:xfrm flipH="1" flipV="1">
            <a:off x="6858000" y="4038600"/>
            <a:ext cx="1588" cy="228600"/>
          </a:xfrm>
          <a:prstGeom prst="line">
            <a:avLst/>
          </a:prstGeom>
          <a:noFill/>
          <a:ln w="9525">
            <a:solidFill>
              <a:srgbClr val="000000"/>
            </a:solidFill>
            <a:round/>
            <a:headEnd/>
            <a:tailEnd type="triangle" w="med" len="med"/>
          </a:ln>
        </p:spPr>
        <p:txBody>
          <a:bodyPr/>
          <a:lstStyle/>
          <a:p>
            <a:endParaRPr lang="en-GB"/>
          </a:p>
        </p:txBody>
      </p:sp>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8887003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685800" y="228600"/>
            <a:ext cx="7772400" cy="609600"/>
          </a:xfrm>
          <a:noFill/>
          <a:ln/>
        </p:spPr>
        <p:txBody>
          <a:bodyPr>
            <a:normAutofit fontScale="90000"/>
          </a:bodyPr>
          <a:lstStyle/>
          <a:p>
            <a:r>
              <a:rPr lang="en-US" sz="4200">
                <a:latin typeface="Courier New" pitchFamily="49" charset="0"/>
              </a:rPr>
              <a:t>JRadioButton</a:t>
            </a:r>
            <a:endParaRPr lang="en-US" sz="4200"/>
          </a:p>
        </p:txBody>
      </p:sp>
      <p:sp>
        <p:nvSpPr>
          <p:cNvPr id="6" name="Slide Number Placeholder 3"/>
          <p:cNvSpPr>
            <a:spLocks noGrp="1"/>
          </p:cNvSpPr>
          <p:nvPr>
            <p:ph type="sldNum" sz="quarter" idx="12"/>
          </p:nvPr>
        </p:nvSpPr>
        <p:spPr/>
        <p:txBody>
          <a:bodyPr>
            <a:normAutofit fontScale="85000" lnSpcReduction="20000"/>
          </a:bodyPr>
          <a:lstStyle/>
          <a:p>
            <a:fld id="{1F154E6F-E283-4D1B-B60E-5B68521D4575}" type="slidenum">
              <a:rPr lang="en-US"/>
              <a:pPr/>
              <a:t>64</a:t>
            </a:fld>
            <a:endParaRPr lang="en-US"/>
          </a:p>
        </p:txBody>
      </p:sp>
      <p:sp>
        <p:nvSpPr>
          <p:cNvPr id="106499" name="Rectangle 1027"/>
          <p:cNvSpPr>
            <a:spLocks noGrp="1" noChangeArrowheads="1"/>
          </p:cNvSpPr>
          <p:nvPr>
            <p:ph sz="quarter" idx="1"/>
          </p:nvPr>
        </p:nvSpPr>
        <p:spPr>
          <a:xfrm>
            <a:off x="304800" y="914400"/>
            <a:ext cx="8534400" cy="1371600"/>
          </a:xfrm>
          <a:ln/>
        </p:spPr>
        <p:txBody>
          <a:bodyPr/>
          <a:lstStyle/>
          <a:p>
            <a:pPr marL="0" indent="0">
              <a:lnSpc>
                <a:spcPct val="90000"/>
              </a:lnSpc>
              <a:buFont typeface="Monotype Sorts" pitchFamily="2" charset="2"/>
              <a:buNone/>
            </a:pPr>
            <a:r>
              <a:rPr lang="en-US" sz="3000"/>
              <a:t>Radio buttons are variations of check boxes. They are often used in the group, where only one button is checked at a time.</a:t>
            </a:r>
            <a:endParaRPr lang="en-US" sz="3000">
              <a:latin typeface="Courier New" pitchFamily="49" charset="0"/>
            </a:endParaRPr>
          </a:p>
        </p:txBody>
      </p:sp>
      <p:sp>
        <p:nvSpPr>
          <p:cNvPr id="106508" name="Rectangle 1036"/>
          <p:cNvSpPr>
            <a:spLocks noChangeArrowheads="1"/>
          </p:cNvSpPr>
          <p:nvPr/>
        </p:nvSpPr>
        <p:spPr bwMode="auto">
          <a:xfrm>
            <a:off x="2024063" y="2343150"/>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106507" name="Object 1035"/>
          <p:cNvGraphicFramePr>
            <a:graphicFrameLocks noChangeAspect="1"/>
          </p:cNvGraphicFramePr>
          <p:nvPr/>
        </p:nvGraphicFramePr>
        <p:xfrm>
          <a:off x="228600" y="2362200"/>
          <a:ext cx="8610600" cy="3670300"/>
        </p:xfrm>
        <a:graphic>
          <a:graphicData uri="http://schemas.openxmlformats.org/presentationml/2006/ole">
            <mc:AlternateContent xmlns:mc="http://schemas.openxmlformats.org/markup-compatibility/2006">
              <mc:Choice xmlns:v="urn:schemas-microsoft-com:vml" Requires="v">
                <p:oleObj spid="_x0000_s418829" r:id="rId4" imgW="5096256" imgH="2167128" progId="Word.Picture.8">
                  <p:embed/>
                </p:oleObj>
              </mc:Choice>
              <mc:Fallback>
                <p:oleObj r:id="rId4" imgW="5096256" imgH="2167128"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362200"/>
                        <a:ext cx="8610600" cy="3670300"/>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9267400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685800" y="304800"/>
            <a:ext cx="7772400" cy="1428750"/>
          </a:xfrm>
          <a:noFill/>
          <a:ln/>
        </p:spPr>
        <p:txBody>
          <a:bodyPr/>
          <a:lstStyle/>
          <a:p>
            <a:r>
              <a:rPr lang="en-US"/>
              <a:t>Grouping Radio Buttons</a:t>
            </a:r>
            <a:endParaRPr lang="en-US" sz="4200"/>
          </a:p>
        </p:txBody>
      </p:sp>
      <p:sp>
        <p:nvSpPr>
          <p:cNvPr id="4" name="Slide Number Placeholder 3"/>
          <p:cNvSpPr>
            <a:spLocks noGrp="1"/>
          </p:cNvSpPr>
          <p:nvPr>
            <p:ph type="sldNum" sz="quarter" idx="12"/>
          </p:nvPr>
        </p:nvSpPr>
        <p:spPr/>
        <p:txBody>
          <a:bodyPr>
            <a:normAutofit fontScale="85000" lnSpcReduction="20000"/>
          </a:bodyPr>
          <a:lstStyle/>
          <a:p>
            <a:fld id="{896ED088-5B2A-4750-B0CA-E739EE328A79}" type="slidenum">
              <a:rPr lang="en-US"/>
              <a:pPr/>
              <a:t>65</a:t>
            </a:fld>
            <a:endParaRPr lang="en-US"/>
          </a:p>
        </p:txBody>
      </p:sp>
      <p:sp>
        <p:nvSpPr>
          <p:cNvPr id="357379" name="Rectangle 3"/>
          <p:cNvSpPr>
            <a:spLocks noGrp="1" noChangeArrowheads="1"/>
          </p:cNvSpPr>
          <p:nvPr>
            <p:ph sz="quarter" idx="1"/>
          </p:nvPr>
        </p:nvSpPr>
        <p:spPr>
          <a:xfrm>
            <a:off x="304800" y="2057400"/>
            <a:ext cx="8839200" cy="1447800"/>
          </a:xfrm>
          <a:noFill/>
          <a:ln/>
        </p:spPr>
        <p:txBody>
          <a:bodyPr/>
          <a:lstStyle/>
          <a:p>
            <a:pPr lvl="1">
              <a:buFontTx/>
              <a:buNone/>
            </a:pPr>
            <a:r>
              <a:rPr lang="en-US" sz="2200">
                <a:latin typeface="Courier New" pitchFamily="49" charset="0"/>
              </a:rPr>
              <a:t>ButtonGroup btg = new ButtonGroup();</a:t>
            </a:r>
          </a:p>
          <a:p>
            <a:pPr lvl="1">
              <a:buFontTx/>
              <a:buNone/>
            </a:pPr>
            <a:r>
              <a:rPr lang="en-US" sz="2200">
                <a:latin typeface="Courier New" pitchFamily="49" charset="0"/>
              </a:rPr>
              <a:t>btg.add(jrb1);</a:t>
            </a:r>
          </a:p>
          <a:p>
            <a:pPr lvl="1">
              <a:buFontTx/>
              <a:buNone/>
            </a:pPr>
            <a:r>
              <a:rPr lang="en-US" sz="2200">
                <a:latin typeface="Courier New" pitchFamily="49" charset="0"/>
              </a:rPr>
              <a:t>btg.add(jrb2);</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071292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381000" y="228600"/>
            <a:ext cx="8534400" cy="895350"/>
          </a:xfrm>
          <a:noFill/>
          <a:ln/>
        </p:spPr>
        <p:txBody>
          <a:bodyPr>
            <a:normAutofit/>
          </a:bodyPr>
          <a:lstStyle/>
          <a:p>
            <a:r>
              <a:rPr lang="en-US" sz="4700"/>
              <a:t>Example: Using Radio Buttons</a:t>
            </a:r>
            <a:endParaRPr lang="en-US" sz="4600">
              <a:latin typeface="Courier New" pitchFamily="49" charset="0"/>
            </a:endParaRPr>
          </a:p>
        </p:txBody>
      </p:sp>
      <p:sp>
        <p:nvSpPr>
          <p:cNvPr id="12" name="Slide Number Placeholder 3"/>
          <p:cNvSpPr>
            <a:spLocks noGrp="1"/>
          </p:cNvSpPr>
          <p:nvPr>
            <p:ph type="sldNum" sz="quarter" idx="12"/>
          </p:nvPr>
        </p:nvSpPr>
        <p:spPr/>
        <p:txBody>
          <a:bodyPr>
            <a:normAutofit fontScale="85000" lnSpcReduction="20000"/>
          </a:bodyPr>
          <a:lstStyle/>
          <a:p>
            <a:fld id="{F752CE9A-BD25-4DAA-9ECF-31C99E7E792B}" type="slidenum">
              <a:rPr lang="en-US"/>
              <a:pPr/>
              <a:t>66</a:t>
            </a:fld>
            <a:endParaRPr lang="en-US"/>
          </a:p>
        </p:txBody>
      </p:sp>
      <p:sp>
        <p:nvSpPr>
          <p:cNvPr id="438275" name="Rectangle 3"/>
          <p:cNvSpPr>
            <a:spLocks noGrp="1" noChangeArrowheads="1"/>
          </p:cNvSpPr>
          <p:nvPr>
            <p:ph sz="quarter" idx="1"/>
          </p:nvPr>
        </p:nvSpPr>
        <p:spPr>
          <a:xfrm>
            <a:off x="228600" y="1219200"/>
            <a:ext cx="4495800" cy="2895600"/>
          </a:xfrm>
          <a:noFill/>
          <a:ln/>
        </p:spPr>
        <p:txBody>
          <a:bodyPr>
            <a:normAutofit/>
          </a:bodyPr>
          <a:lstStyle/>
          <a:p>
            <a:pPr marL="0" indent="0">
              <a:lnSpc>
                <a:spcPct val="90000"/>
              </a:lnSpc>
              <a:buFont typeface="Monotype Sorts" pitchFamily="2" charset="2"/>
              <a:buNone/>
            </a:pPr>
            <a:r>
              <a:rPr lang="en-US" sz="3400">
                <a:cs typeface="Times New Roman" pitchFamily="18" charset="0"/>
              </a:rPr>
              <a:t>Add three radio buttons named </a:t>
            </a:r>
            <a:r>
              <a:rPr lang="en-US" sz="3400" i="1">
                <a:cs typeface="Times New Roman" pitchFamily="18" charset="0"/>
              </a:rPr>
              <a:t>Red</a:t>
            </a:r>
            <a:r>
              <a:rPr lang="en-US" sz="3400">
                <a:cs typeface="Times New Roman" pitchFamily="18" charset="0"/>
              </a:rPr>
              <a:t>, </a:t>
            </a:r>
            <a:r>
              <a:rPr lang="en-US" sz="3400" i="1">
                <a:cs typeface="Times New Roman" pitchFamily="18" charset="0"/>
              </a:rPr>
              <a:t>Green</a:t>
            </a:r>
            <a:r>
              <a:rPr lang="en-US" sz="3400">
                <a:cs typeface="Times New Roman" pitchFamily="18" charset="0"/>
              </a:rPr>
              <a:t>, and </a:t>
            </a:r>
            <a:r>
              <a:rPr lang="en-US" sz="3400" i="1">
                <a:cs typeface="Times New Roman" pitchFamily="18" charset="0"/>
              </a:rPr>
              <a:t>Blue</a:t>
            </a:r>
            <a:r>
              <a:rPr lang="en-US" sz="3400">
                <a:cs typeface="Times New Roman" pitchFamily="18" charset="0"/>
              </a:rPr>
              <a:t> into the preceding example to let the user choose the color of the message.</a:t>
            </a:r>
            <a:endParaRPr lang="en-US" sz="3400"/>
          </a:p>
        </p:txBody>
      </p:sp>
      <p:pic>
        <p:nvPicPr>
          <p:cNvPr id="438279" name="Picture 7"/>
          <p:cNvPicPr>
            <a:picLocks noChangeAspect="1" noChangeArrowheads="1"/>
          </p:cNvPicPr>
          <p:nvPr/>
        </p:nvPicPr>
        <p:blipFill>
          <a:blip r:embed="rId3" cstate="print"/>
          <a:srcRect/>
          <a:stretch>
            <a:fillRect/>
          </a:stretch>
        </p:blipFill>
        <p:spPr bwMode="auto">
          <a:xfrm>
            <a:off x="4648200" y="1447800"/>
            <a:ext cx="4343400" cy="1865313"/>
          </a:xfrm>
          <a:prstGeom prst="rect">
            <a:avLst/>
          </a:prstGeom>
          <a:noFill/>
          <a:ln w="12700">
            <a:noFill/>
            <a:miter lim="800000"/>
            <a:headEnd type="none" w="sm" len="sm"/>
            <a:tailEnd type="none" w="sm" len="sm"/>
          </a:ln>
          <a:effectLst/>
        </p:spPr>
      </p:pic>
      <p:sp>
        <p:nvSpPr>
          <p:cNvPr id="438281" name="Text Box 9"/>
          <p:cNvSpPr txBox="1">
            <a:spLocks noChangeArrowheads="1"/>
          </p:cNvSpPr>
          <p:nvPr/>
        </p:nvSpPr>
        <p:spPr bwMode="auto">
          <a:xfrm>
            <a:off x="6400800" y="3810000"/>
            <a:ext cx="939800" cy="228600"/>
          </a:xfrm>
          <a:prstGeom prst="rect">
            <a:avLst/>
          </a:prstGeom>
          <a:solidFill>
            <a:srgbClr val="FFFFFF"/>
          </a:solidFill>
          <a:ln w="9525">
            <a:solidFill>
              <a:srgbClr val="000000"/>
            </a:solidFill>
            <a:miter lim="800000"/>
            <a:headEnd/>
            <a:tailEnd/>
          </a:ln>
        </p:spPr>
        <p:txBody>
          <a:bodyPr lIns="27940" rIns="27940"/>
          <a:lstStyle/>
          <a:p>
            <a:pPr algn="ctr"/>
            <a:r>
              <a:rPr lang="en-US" altLang="zh-CN" sz="800">
                <a:solidFill>
                  <a:schemeClr val="bg2"/>
                </a:solidFill>
                <a:latin typeface="Courier New" pitchFamily="49" charset="0"/>
                <a:ea typeface="SimSun" pitchFamily="2" charset="-122"/>
              </a:rPr>
              <a:t>ButtonDemo</a:t>
            </a:r>
            <a:endParaRPr lang="en-US">
              <a:solidFill>
                <a:schemeClr val="bg2"/>
              </a:solidFill>
            </a:endParaRPr>
          </a:p>
        </p:txBody>
      </p:sp>
      <p:sp>
        <p:nvSpPr>
          <p:cNvPr id="438282" name="Text Box 10"/>
          <p:cNvSpPr txBox="1">
            <a:spLocks noChangeArrowheads="1"/>
          </p:cNvSpPr>
          <p:nvPr/>
        </p:nvSpPr>
        <p:spPr bwMode="auto">
          <a:xfrm>
            <a:off x="6400800" y="42545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CheckBoxDemo</a:t>
            </a:r>
            <a:endParaRPr lang="en-US">
              <a:solidFill>
                <a:schemeClr val="bg2"/>
              </a:solidFill>
            </a:endParaRPr>
          </a:p>
        </p:txBody>
      </p:sp>
      <p:sp>
        <p:nvSpPr>
          <p:cNvPr id="438283" name="Line 11"/>
          <p:cNvSpPr>
            <a:spLocks noChangeShapeType="1"/>
          </p:cNvSpPr>
          <p:nvPr/>
        </p:nvSpPr>
        <p:spPr bwMode="auto">
          <a:xfrm flipH="1" flipV="1">
            <a:off x="6870700" y="4038600"/>
            <a:ext cx="1588" cy="228600"/>
          </a:xfrm>
          <a:prstGeom prst="line">
            <a:avLst/>
          </a:prstGeom>
          <a:noFill/>
          <a:ln w="9525">
            <a:solidFill>
              <a:srgbClr val="000000"/>
            </a:solidFill>
            <a:round/>
            <a:headEnd/>
            <a:tailEnd type="triangle" w="med" len="med"/>
          </a:ln>
        </p:spPr>
        <p:txBody>
          <a:bodyPr/>
          <a:lstStyle/>
          <a:p>
            <a:endParaRPr lang="en-GB"/>
          </a:p>
        </p:txBody>
      </p:sp>
      <p:sp>
        <p:nvSpPr>
          <p:cNvPr id="438284" name="Text Box 12"/>
          <p:cNvSpPr txBox="1">
            <a:spLocks noChangeArrowheads="1"/>
          </p:cNvSpPr>
          <p:nvPr/>
        </p:nvSpPr>
        <p:spPr bwMode="auto">
          <a:xfrm>
            <a:off x="6388100" y="4724400"/>
            <a:ext cx="952500" cy="228600"/>
          </a:xfrm>
          <a:prstGeom prst="rect">
            <a:avLst/>
          </a:prstGeom>
          <a:solidFill>
            <a:srgbClr val="FFFFFF"/>
          </a:solidFill>
          <a:ln w="9525">
            <a:solidFill>
              <a:srgbClr val="000000"/>
            </a:solidFill>
            <a:miter lim="800000"/>
            <a:headEnd/>
            <a:tailEnd/>
          </a:ln>
        </p:spPr>
        <p:txBody>
          <a:bodyPr lIns="12700" rIns="12700"/>
          <a:lstStyle/>
          <a:p>
            <a:pPr algn="ctr"/>
            <a:r>
              <a:rPr lang="en-US" altLang="zh-CN" sz="800">
                <a:solidFill>
                  <a:schemeClr val="bg2"/>
                </a:solidFill>
                <a:latin typeface="Courier New" pitchFamily="49" charset="0"/>
                <a:ea typeface="SimSun" pitchFamily="2" charset="-122"/>
              </a:rPr>
              <a:t>RadioButtonDemo</a:t>
            </a:r>
            <a:endParaRPr lang="en-US">
              <a:solidFill>
                <a:schemeClr val="bg2"/>
              </a:solidFill>
            </a:endParaRPr>
          </a:p>
        </p:txBody>
      </p:sp>
      <p:sp>
        <p:nvSpPr>
          <p:cNvPr id="438285" name="Line 13"/>
          <p:cNvSpPr>
            <a:spLocks noChangeShapeType="1"/>
          </p:cNvSpPr>
          <p:nvPr/>
        </p:nvSpPr>
        <p:spPr bwMode="auto">
          <a:xfrm flipH="1" flipV="1">
            <a:off x="6870700" y="4483100"/>
            <a:ext cx="1588" cy="228600"/>
          </a:xfrm>
          <a:prstGeom prst="line">
            <a:avLst/>
          </a:prstGeom>
          <a:noFill/>
          <a:ln w="9525">
            <a:solidFill>
              <a:srgbClr val="000000"/>
            </a:solidFill>
            <a:round/>
            <a:headEnd/>
            <a:tailEnd type="triangle" w="med" len="med"/>
          </a:ln>
        </p:spPr>
        <p:txBody>
          <a:bodyPr/>
          <a:lstStyle/>
          <a:p>
            <a:endParaRPr lang="en-GB"/>
          </a:p>
        </p:txBody>
      </p:sp>
      <p:sp>
        <p:nvSpPr>
          <p:cNvPr id="11" name="Footer Placeholder 10"/>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6777009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152400"/>
            <a:ext cx="7772400" cy="609600"/>
          </a:xfrm>
          <a:noFill/>
          <a:ln/>
        </p:spPr>
        <p:txBody>
          <a:bodyPr>
            <a:normAutofit fontScale="90000"/>
          </a:bodyPr>
          <a:lstStyle/>
          <a:p>
            <a:r>
              <a:rPr lang="en-US" sz="4200">
                <a:latin typeface="Courier New" pitchFamily="49" charset="0"/>
              </a:rPr>
              <a:t>JLabel</a:t>
            </a:r>
            <a:endParaRPr lang="en-US" sz="4200"/>
          </a:p>
        </p:txBody>
      </p:sp>
      <p:sp>
        <p:nvSpPr>
          <p:cNvPr id="7" name="Slide Number Placeholder 3"/>
          <p:cNvSpPr>
            <a:spLocks noGrp="1"/>
          </p:cNvSpPr>
          <p:nvPr>
            <p:ph type="sldNum" sz="quarter" idx="12"/>
          </p:nvPr>
        </p:nvSpPr>
        <p:spPr/>
        <p:txBody>
          <a:bodyPr>
            <a:normAutofit fontScale="85000" lnSpcReduction="20000"/>
          </a:bodyPr>
          <a:lstStyle/>
          <a:p>
            <a:fld id="{87B298C2-76D9-40A8-A356-C211D38266F3}" type="slidenum">
              <a:rPr lang="en-US"/>
              <a:pPr/>
              <a:t>67</a:t>
            </a:fld>
            <a:endParaRPr lang="en-US"/>
          </a:p>
        </p:txBody>
      </p:sp>
      <p:sp>
        <p:nvSpPr>
          <p:cNvPr id="82948" name="Rectangle 4"/>
          <p:cNvSpPr>
            <a:spLocks noChangeArrowheads="1"/>
          </p:cNvSpPr>
          <p:nvPr/>
        </p:nvSpPr>
        <p:spPr bwMode="auto">
          <a:xfrm>
            <a:off x="228600" y="990600"/>
            <a:ext cx="8686800" cy="609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a:t>A</a:t>
            </a:r>
            <a:r>
              <a:rPr lang="en-US" sz="2800" i="1"/>
              <a:t> label </a:t>
            </a:r>
            <a:r>
              <a:rPr lang="en-US" sz="2800"/>
              <a:t>is a display area for a short text, an image, or both.</a:t>
            </a:r>
          </a:p>
          <a:p>
            <a:pPr>
              <a:spcBef>
                <a:spcPct val="20000"/>
              </a:spcBef>
              <a:buClr>
                <a:schemeClr val="tx2"/>
              </a:buClr>
              <a:buSzPct val="75000"/>
              <a:buFont typeface="Monotype Sorts" pitchFamily="2" charset="2"/>
              <a:buNone/>
            </a:pPr>
            <a:endParaRPr lang="en-US" sz="3000"/>
          </a:p>
        </p:txBody>
      </p:sp>
      <p:sp>
        <p:nvSpPr>
          <p:cNvPr id="82954" name="Rectangle 10"/>
          <p:cNvSpPr>
            <a:spLocks noChangeArrowheads="1"/>
          </p:cNvSpPr>
          <p:nvPr/>
        </p:nvSpPr>
        <p:spPr bwMode="auto">
          <a:xfrm>
            <a:off x="2119313" y="1238250"/>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82956" name="Rectangle 12"/>
          <p:cNvSpPr>
            <a:spLocks noChangeArrowheads="1"/>
          </p:cNvSpPr>
          <p:nvPr/>
        </p:nvSpPr>
        <p:spPr bwMode="auto">
          <a:xfrm>
            <a:off x="0" y="2046288"/>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82955" name="Object 11"/>
          <p:cNvGraphicFramePr>
            <a:graphicFrameLocks noChangeAspect="1"/>
          </p:cNvGraphicFramePr>
          <p:nvPr/>
        </p:nvGraphicFramePr>
        <p:xfrm>
          <a:off x="457200" y="1600200"/>
          <a:ext cx="8153400" cy="4718050"/>
        </p:xfrm>
        <a:graphic>
          <a:graphicData uri="http://schemas.openxmlformats.org/presentationml/2006/ole">
            <mc:AlternateContent xmlns:mc="http://schemas.openxmlformats.org/markup-compatibility/2006">
              <mc:Choice xmlns:v="urn:schemas-microsoft-com:vml" Requires="v">
                <p:oleObj spid="_x0000_s419853" name="Picture" r:id="rId4" imgW="4779264" imgH="2759964" progId="Word.Picture.8">
                  <p:embed/>
                </p:oleObj>
              </mc:Choice>
              <mc:Fallback>
                <p:oleObj name="Picture" r:id="rId4" imgW="4779264" imgH="2759964"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8153400" cy="4718050"/>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2932909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a:xfrm>
            <a:off x="685800" y="0"/>
            <a:ext cx="7772400" cy="1428750"/>
          </a:xfrm>
          <a:noFill/>
          <a:ln/>
        </p:spPr>
        <p:txBody>
          <a:bodyPr/>
          <a:lstStyle/>
          <a:p>
            <a:r>
              <a:rPr lang="en-US" sz="4200"/>
              <a:t>JLabel Constructors</a:t>
            </a:r>
          </a:p>
        </p:txBody>
      </p:sp>
      <p:sp>
        <p:nvSpPr>
          <p:cNvPr id="4" name="Slide Number Placeholder 3"/>
          <p:cNvSpPr>
            <a:spLocks noGrp="1"/>
          </p:cNvSpPr>
          <p:nvPr>
            <p:ph type="sldNum" sz="quarter" idx="12"/>
          </p:nvPr>
        </p:nvSpPr>
        <p:spPr/>
        <p:txBody>
          <a:bodyPr>
            <a:normAutofit fontScale="85000" lnSpcReduction="20000"/>
          </a:bodyPr>
          <a:lstStyle/>
          <a:p>
            <a:fld id="{114DDDE4-EAF9-49D8-9A2C-93ED6F619CD9}" type="slidenum">
              <a:rPr lang="en-US"/>
              <a:pPr/>
              <a:t>68</a:t>
            </a:fld>
            <a:endParaRPr lang="en-US"/>
          </a:p>
        </p:txBody>
      </p:sp>
      <p:sp>
        <p:nvSpPr>
          <p:cNvPr id="489475" name="Rectangle 3"/>
          <p:cNvSpPr>
            <a:spLocks noChangeArrowheads="1"/>
          </p:cNvSpPr>
          <p:nvPr/>
        </p:nvSpPr>
        <p:spPr bwMode="auto">
          <a:xfrm>
            <a:off x="152400" y="1371600"/>
            <a:ext cx="89916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800"/>
              <a:t>The constructors for labels are as follows:</a:t>
            </a:r>
            <a:endParaRPr lang="en-US" sz="30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 int horizontalAlignment)</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JLabel(Icon icon)</a:t>
            </a:r>
            <a:endParaRPr lang="en-US" sz="2200"/>
          </a:p>
          <a:p>
            <a:pPr>
              <a:lnSpc>
                <a:spcPct val="90000"/>
              </a:lnSpc>
              <a:spcBef>
                <a:spcPct val="75000"/>
              </a:spcBef>
              <a:buClr>
                <a:schemeClr val="tx2"/>
              </a:buClr>
              <a:buSzPct val="75000"/>
              <a:buFont typeface="Monotype Sorts" pitchFamily="2" charset="2"/>
              <a:buNone/>
            </a:pPr>
            <a:r>
              <a:rPr lang="en-US" sz="2200">
                <a:latin typeface="Courier New" pitchFamily="49" charset="0"/>
              </a:rPr>
              <a:t>JLabel(Icon icon, int horizontalAlignment)</a:t>
            </a:r>
          </a:p>
          <a:p>
            <a:pPr>
              <a:lnSpc>
                <a:spcPct val="90000"/>
              </a:lnSpc>
              <a:spcBef>
                <a:spcPct val="75000"/>
              </a:spcBef>
              <a:buClr>
                <a:schemeClr val="tx2"/>
              </a:buClr>
              <a:buSzPct val="75000"/>
              <a:buFont typeface="Monotype Sorts" pitchFamily="2" charset="2"/>
              <a:buNone/>
            </a:pPr>
            <a:r>
              <a:rPr lang="en-US" sz="2200">
                <a:latin typeface="Courier New" pitchFamily="49" charset="0"/>
              </a:rPr>
              <a:t>JLabel(String text, Icon icon, int horizontalAlignment)</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409670836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026"/>
          <p:cNvSpPr>
            <a:spLocks noGrp="1" noChangeArrowheads="1"/>
          </p:cNvSpPr>
          <p:nvPr>
            <p:ph type="title"/>
          </p:nvPr>
        </p:nvSpPr>
        <p:spPr>
          <a:xfrm>
            <a:off x="685800" y="0"/>
            <a:ext cx="7772400" cy="1428750"/>
          </a:xfrm>
          <a:noFill/>
          <a:ln/>
        </p:spPr>
        <p:txBody>
          <a:bodyPr/>
          <a:lstStyle/>
          <a:p>
            <a:r>
              <a:rPr lang="en-US" sz="4200">
                <a:latin typeface="Courier New" pitchFamily="49" charset="0"/>
              </a:rPr>
              <a:t>JLabel</a:t>
            </a:r>
            <a:r>
              <a:rPr lang="en-US"/>
              <a:t> Properties</a:t>
            </a:r>
          </a:p>
        </p:txBody>
      </p:sp>
      <p:sp>
        <p:nvSpPr>
          <p:cNvPr id="4" name="Slide Number Placeholder 3"/>
          <p:cNvSpPr>
            <a:spLocks noGrp="1"/>
          </p:cNvSpPr>
          <p:nvPr>
            <p:ph type="sldNum" sz="quarter" idx="12"/>
          </p:nvPr>
        </p:nvSpPr>
        <p:spPr/>
        <p:txBody>
          <a:bodyPr>
            <a:normAutofit fontScale="85000" lnSpcReduction="20000"/>
          </a:bodyPr>
          <a:lstStyle/>
          <a:p>
            <a:fld id="{E2B05C00-6632-42A7-A0DA-3294D6982FFC}" type="slidenum">
              <a:rPr lang="en-US"/>
              <a:pPr/>
              <a:t>69</a:t>
            </a:fld>
            <a:endParaRPr lang="en-US"/>
          </a:p>
        </p:txBody>
      </p:sp>
      <p:sp>
        <p:nvSpPr>
          <p:cNvPr id="390147" name="Rectangle 1027"/>
          <p:cNvSpPr>
            <a:spLocks noGrp="1" noChangeArrowheads="1"/>
          </p:cNvSpPr>
          <p:nvPr>
            <p:ph sz="quarter" idx="1"/>
          </p:nvPr>
        </p:nvSpPr>
        <p:spPr>
          <a:xfrm>
            <a:off x="685800" y="1371600"/>
            <a:ext cx="7620000" cy="4876800"/>
          </a:xfrm>
          <a:noFill/>
          <a:ln/>
        </p:spPr>
        <p:txBody>
          <a:bodyPr/>
          <a:lstStyle/>
          <a:p>
            <a:pPr marL="0" indent="0">
              <a:lnSpc>
                <a:spcPct val="80000"/>
              </a:lnSpc>
              <a:buFont typeface="Monotype Sorts" pitchFamily="2" charset="2"/>
              <a:buNone/>
            </a:pPr>
            <a:r>
              <a:rPr lang="en-US" sz="3600" u="sng">
                <a:cs typeface="Times New Roman" pitchFamily="18" charset="0"/>
              </a:rPr>
              <a:t>JLabel</a:t>
            </a:r>
            <a:r>
              <a:rPr lang="en-US" sz="3600">
                <a:cs typeface="Times New Roman" pitchFamily="18" charset="0"/>
              </a:rPr>
              <a:t> inherits all the properties from </a:t>
            </a:r>
            <a:r>
              <a:rPr lang="en-US" sz="3600" u="sng">
                <a:cs typeface="Times New Roman" pitchFamily="18" charset="0"/>
              </a:rPr>
              <a:t>JComponent</a:t>
            </a:r>
            <a:r>
              <a:rPr lang="en-US" sz="3600">
                <a:cs typeface="Times New Roman" pitchFamily="18" charset="0"/>
              </a:rPr>
              <a:t> and has many properties similar to the ones in </a:t>
            </a:r>
            <a:r>
              <a:rPr lang="en-US" sz="3600" u="sng">
                <a:cs typeface="Times New Roman" pitchFamily="18" charset="0"/>
              </a:rPr>
              <a:t>JButton</a:t>
            </a:r>
            <a:r>
              <a:rPr lang="en-US" sz="3600">
                <a:cs typeface="Times New Roman" pitchFamily="18" charset="0"/>
              </a:rPr>
              <a:t>, such as </a:t>
            </a:r>
            <a:r>
              <a:rPr lang="en-US" sz="3600" u="sng">
                <a:cs typeface="Times New Roman" pitchFamily="18" charset="0"/>
              </a:rPr>
              <a:t>text</a:t>
            </a:r>
            <a:r>
              <a:rPr lang="en-US" sz="3600">
                <a:cs typeface="Times New Roman" pitchFamily="18" charset="0"/>
              </a:rPr>
              <a:t>, </a:t>
            </a:r>
            <a:r>
              <a:rPr lang="en-US" sz="3600" u="sng">
                <a:cs typeface="Times New Roman" pitchFamily="18" charset="0"/>
              </a:rPr>
              <a:t>icon</a:t>
            </a:r>
            <a:r>
              <a:rPr lang="en-US" sz="3600">
                <a:cs typeface="Times New Roman" pitchFamily="18" charset="0"/>
              </a:rPr>
              <a:t>, </a:t>
            </a:r>
            <a:r>
              <a:rPr lang="en-US" sz="3600" u="sng">
                <a:cs typeface="Times New Roman" pitchFamily="18" charset="0"/>
              </a:rPr>
              <a:t>horizontalAlignment</a:t>
            </a:r>
            <a:r>
              <a:rPr lang="en-US" sz="3600">
                <a:cs typeface="Times New Roman" pitchFamily="18" charset="0"/>
              </a:rPr>
              <a:t>, </a:t>
            </a:r>
            <a:r>
              <a:rPr lang="en-US" sz="3600" u="sng">
                <a:cs typeface="Times New Roman" pitchFamily="18" charset="0"/>
              </a:rPr>
              <a:t>verticalAlignment</a:t>
            </a:r>
            <a:r>
              <a:rPr lang="en-US" sz="3600">
                <a:cs typeface="Times New Roman" pitchFamily="18" charset="0"/>
              </a:rPr>
              <a:t>, </a:t>
            </a:r>
            <a:r>
              <a:rPr lang="en-US" sz="3600" u="sng">
                <a:cs typeface="Times New Roman" pitchFamily="18" charset="0"/>
              </a:rPr>
              <a:t>horizontalTextPosition</a:t>
            </a:r>
            <a:r>
              <a:rPr lang="en-US" sz="3600">
                <a:cs typeface="Times New Roman" pitchFamily="18" charset="0"/>
              </a:rPr>
              <a:t>, </a:t>
            </a:r>
            <a:r>
              <a:rPr lang="en-US" sz="3600" u="sng">
                <a:cs typeface="Times New Roman" pitchFamily="18" charset="0"/>
              </a:rPr>
              <a:t>verticalTextPosition</a:t>
            </a:r>
            <a:r>
              <a:rPr lang="en-US" sz="3600">
                <a:cs typeface="Times New Roman" pitchFamily="18" charset="0"/>
              </a:rPr>
              <a:t>, and </a:t>
            </a:r>
            <a:r>
              <a:rPr lang="en-US" sz="3600" u="sng">
                <a:cs typeface="Times New Roman" pitchFamily="18" charset="0"/>
              </a:rPr>
              <a:t>iconTextGap</a:t>
            </a:r>
            <a:r>
              <a:rPr lang="en-US" sz="3600">
                <a:cs typeface="Times New Roman" pitchFamily="18" charset="0"/>
              </a:rPr>
              <a:t>. </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92360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762000" y="152400"/>
            <a:ext cx="7772400" cy="666750"/>
          </a:xfrm>
        </p:spPr>
        <p:txBody>
          <a:bodyPr lIns="92075" tIns="46038" rIns="92075" bIns="46038">
            <a:normAutofit fontScale="90000"/>
          </a:bodyPr>
          <a:lstStyle/>
          <a:p>
            <a:pPr eaLnBrk="1" hangingPunct="1">
              <a:defRPr/>
            </a:pPr>
            <a:r>
              <a:rPr lang="en-US" sz="4000" smtClean="0"/>
              <a:t>GUI Helper Classes</a:t>
            </a:r>
            <a:endParaRPr lang="en-US" smtClean="0"/>
          </a:p>
        </p:txBody>
      </p:sp>
      <p:graphicFrame>
        <p:nvGraphicFramePr>
          <p:cNvPr id="8195" name="Object 3"/>
          <p:cNvGraphicFramePr>
            <a:graphicFrameLocks noChangeAspect="1"/>
          </p:cNvGraphicFramePr>
          <p:nvPr/>
        </p:nvGraphicFramePr>
        <p:xfrm>
          <a:off x="-481013" y="609600"/>
          <a:ext cx="9625013" cy="5578475"/>
        </p:xfrm>
        <a:graphic>
          <a:graphicData uri="http://schemas.openxmlformats.org/presentationml/2006/ole">
            <mc:AlternateContent xmlns:mc="http://schemas.openxmlformats.org/markup-compatibility/2006">
              <mc:Choice xmlns:v="urn:schemas-microsoft-com:vml" Requires="v">
                <p:oleObj spid="_x0000_s404510" name="Picture" r:id="rId3" imgW="5715000" imgH="3314700" progId="Word.Picture.8">
                  <p:embed/>
                </p:oleObj>
              </mc:Choice>
              <mc:Fallback>
                <p:oleObj name="Picture" r:id="rId3" imgW="5715000" imgH="33147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609600"/>
                        <a:ext cx="9625013"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4"/>
          <p:cNvSpPr txBox="1">
            <a:spLocks noChangeArrowheads="1"/>
          </p:cNvSpPr>
          <p:nvPr/>
        </p:nvSpPr>
        <p:spPr bwMode="auto">
          <a:xfrm>
            <a:off x="152400" y="4267200"/>
            <a:ext cx="4038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2400">
                <a:solidFill>
                  <a:schemeClr val="tx2"/>
                </a:solidFill>
                <a:latin typeface="Times New Roman" pitchFamily="18" charset="0"/>
                <a:cs typeface="Times New Roman" pitchFamily="18" charset="0"/>
              </a:rPr>
              <a:t>The helper classes are not subclasses of </a:t>
            </a:r>
            <a:r>
              <a:rPr lang="en-US" sz="2400" u="sng">
                <a:solidFill>
                  <a:schemeClr val="tx2"/>
                </a:solidFill>
                <a:latin typeface="Times New Roman" pitchFamily="18" charset="0"/>
                <a:cs typeface="Times New Roman" pitchFamily="18" charset="0"/>
              </a:rPr>
              <a:t>Component</a:t>
            </a:r>
            <a:r>
              <a:rPr lang="en-US" sz="2400">
                <a:solidFill>
                  <a:schemeClr val="tx2"/>
                </a:solidFill>
                <a:latin typeface="Times New Roman" pitchFamily="18" charset="0"/>
                <a:cs typeface="Times New Roman" pitchFamily="18" charset="0"/>
              </a:rPr>
              <a:t>. They are used to describe the properties of GUI components such as graphics context, colors, fonts, and dimension.</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7</a:t>
            </a:fld>
            <a:endParaRPr lang="en-US"/>
          </a:p>
        </p:txBody>
      </p:sp>
    </p:spTree>
    <p:extLst>
      <p:ext uri="{BB962C8B-B14F-4D97-AF65-F5344CB8AC3E}">
        <p14:creationId xmlns:p14="http://schemas.microsoft.com/office/powerpoint/2010/main" val="32368709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685800" y="381000"/>
            <a:ext cx="7772400" cy="685800"/>
          </a:xfrm>
          <a:noFill/>
          <a:ln/>
        </p:spPr>
        <p:txBody>
          <a:bodyPr>
            <a:normAutofit fontScale="90000"/>
          </a:bodyPr>
          <a:lstStyle/>
          <a:p>
            <a:r>
              <a:rPr lang="en-US" sz="4300"/>
              <a:t>Using Labels</a:t>
            </a:r>
            <a:endParaRPr lang="en-US" sz="4200">
              <a:latin typeface="Courier New" pitchFamily="49" charset="0"/>
            </a:endParaRPr>
          </a:p>
        </p:txBody>
      </p:sp>
      <p:sp>
        <p:nvSpPr>
          <p:cNvPr id="8" name="Slide Number Placeholder 3"/>
          <p:cNvSpPr>
            <a:spLocks noGrp="1"/>
          </p:cNvSpPr>
          <p:nvPr>
            <p:ph type="sldNum" sz="quarter" idx="12"/>
          </p:nvPr>
        </p:nvSpPr>
        <p:spPr/>
        <p:txBody>
          <a:bodyPr>
            <a:normAutofit fontScale="85000" lnSpcReduction="20000"/>
          </a:bodyPr>
          <a:lstStyle/>
          <a:p>
            <a:fld id="{76DF0B41-DCA3-4C93-98C8-4C043179E623}" type="slidenum">
              <a:rPr lang="en-US"/>
              <a:pPr/>
              <a:t>70</a:t>
            </a:fld>
            <a:endParaRPr lang="en-US"/>
          </a:p>
        </p:txBody>
      </p:sp>
      <p:sp>
        <p:nvSpPr>
          <p:cNvPr id="423939" name="Rectangle 3"/>
          <p:cNvSpPr>
            <a:spLocks noChangeArrowheads="1"/>
          </p:cNvSpPr>
          <p:nvPr/>
        </p:nvSpPr>
        <p:spPr bwMode="auto">
          <a:xfrm>
            <a:off x="914400" y="1371600"/>
            <a:ext cx="7924800" cy="49530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endParaRPr lang="tr-TR" sz="2600">
              <a:latin typeface="Courier New" pitchFamily="49" charset="0"/>
            </a:endParaRPr>
          </a:p>
        </p:txBody>
      </p:sp>
      <p:sp>
        <p:nvSpPr>
          <p:cNvPr id="423942" name="Text Box 6"/>
          <p:cNvSpPr txBox="1">
            <a:spLocks noChangeArrowheads="1"/>
          </p:cNvSpPr>
          <p:nvPr/>
        </p:nvSpPr>
        <p:spPr bwMode="auto">
          <a:xfrm>
            <a:off x="228600" y="1295400"/>
            <a:ext cx="7391400" cy="4473575"/>
          </a:xfrm>
          <a:prstGeom prst="rect">
            <a:avLst/>
          </a:prstGeom>
          <a:noFill/>
          <a:ln w="12700">
            <a:noFill/>
            <a:miter lim="800000"/>
            <a:headEnd type="none" w="sm" len="sm"/>
            <a:tailEnd type="none" w="sm" len="sm"/>
          </a:ln>
          <a:effectLst/>
        </p:spPr>
        <p:txBody>
          <a:bodyPr>
            <a:spAutoFit/>
          </a:bodyPr>
          <a:lstStyle/>
          <a:p>
            <a:r>
              <a:rPr lang="en-US">
                <a:cs typeface="Times New Roman" pitchFamily="18" charset="0"/>
              </a:rPr>
              <a:t>// Create an image icon from image file</a:t>
            </a:r>
          </a:p>
          <a:p>
            <a:r>
              <a:rPr lang="en-US">
                <a:cs typeface="Times New Roman" pitchFamily="18" charset="0"/>
              </a:rPr>
              <a:t>ImageIcon icon = new ImageIcon("image/grapes.gif");</a:t>
            </a:r>
          </a:p>
          <a:p>
            <a:r>
              <a:rPr lang="en-US">
                <a:cs typeface="Times New Roman" pitchFamily="18" charset="0"/>
              </a:rPr>
              <a:t> </a:t>
            </a:r>
          </a:p>
          <a:p>
            <a:r>
              <a:rPr lang="en-US">
                <a:cs typeface="Times New Roman" pitchFamily="18" charset="0"/>
              </a:rPr>
              <a:t>// Create a label with text, an icon, </a:t>
            </a:r>
          </a:p>
          <a:p>
            <a:r>
              <a:rPr lang="en-US">
                <a:cs typeface="Times New Roman" pitchFamily="18" charset="0"/>
              </a:rPr>
              <a:t>// with centered horizontal alignment</a:t>
            </a:r>
          </a:p>
          <a:p>
            <a:r>
              <a:rPr lang="en-US">
                <a:cs typeface="Times New Roman" pitchFamily="18" charset="0"/>
              </a:rPr>
              <a:t>JLabel jlbl = new JLabel("Grapes", icon, SwingConstants.CENTER);</a:t>
            </a:r>
          </a:p>
          <a:p>
            <a:r>
              <a:rPr lang="en-US">
                <a:cs typeface="Times New Roman" pitchFamily="18" charset="0"/>
              </a:rPr>
              <a:t> </a:t>
            </a:r>
          </a:p>
          <a:p>
            <a:r>
              <a:rPr lang="en-US">
                <a:cs typeface="Times New Roman" pitchFamily="18" charset="0"/>
              </a:rPr>
              <a:t>// Set label's text alignment and gap between text and icon</a:t>
            </a:r>
          </a:p>
          <a:p>
            <a:r>
              <a:rPr lang="en-US">
                <a:cs typeface="Times New Roman" pitchFamily="18" charset="0"/>
              </a:rPr>
              <a:t>jlbl.setHorizontalTextPosition(SwingConstants.CENTER);</a:t>
            </a:r>
          </a:p>
          <a:p>
            <a:r>
              <a:rPr lang="en-US">
                <a:cs typeface="Times New Roman" pitchFamily="18" charset="0"/>
              </a:rPr>
              <a:t>jlbl.setVerticalTextPosition(SwingConstants.BOTTOM);</a:t>
            </a:r>
          </a:p>
          <a:p>
            <a:r>
              <a:rPr lang="en-US">
                <a:cs typeface="Times New Roman" pitchFamily="18" charset="0"/>
              </a:rPr>
              <a:t>jlbl.setIconTextGap(5);</a:t>
            </a:r>
          </a:p>
        </p:txBody>
      </p:sp>
      <p:sp>
        <p:nvSpPr>
          <p:cNvPr id="423946" name="Rectangle 10"/>
          <p:cNvSpPr>
            <a:spLocks noChangeArrowheads="1"/>
          </p:cNvSpPr>
          <p:nvPr/>
        </p:nvSpPr>
        <p:spPr bwMode="auto">
          <a:xfrm>
            <a:off x="2747963" y="268128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23948" name="Rectangle 12"/>
          <p:cNvSpPr>
            <a:spLocks noChangeArrowheads="1"/>
          </p:cNvSpPr>
          <p:nvPr/>
        </p:nvSpPr>
        <p:spPr bwMode="auto">
          <a:xfrm>
            <a:off x="3605213" y="2828925"/>
            <a:ext cx="9144000" cy="0"/>
          </a:xfrm>
          <a:prstGeom prst="rect">
            <a:avLst/>
          </a:prstGeom>
          <a:noFill/>
          <a:ln w="12700">
            <a:noFill/>
            <a:miter lim="800000"/>
            <a:headEnd type="none" w="sm" len="sm"/>
            <a:tailEnd type="none" w="sm" len="sm"/>
          </a:ln>
          <a:effectLst/>
        </p:spPr>
        <p:txBody>
          <a:bodyPr>
            <a:spAutoFit/>
          </a:bodyPr>
          <a:lstStyle/>
          <a:p>
            <a:endParaRPr lang="en-GB"/>
          </a:p>
        </p:txBody>
      </p:sp>
      <p:pic>
        <p:nvPicPr>
          <p:cNvPr id="423947" name="Picture 11"/>
          <p:cNvPicPr>
            <a:picLocks noChangeAspect="1" noChangeArrowheads="1"/>
          </p:cNvPicPr>
          <p:nvPr/>
        </p:nvPicPr>
        <p:blipFill>
          <a:blip r:embed="rId3" cstate="print"/>
          <a:srcRect/>
          <a:stretch>
            <a:fillRect/>
          </a:stretch>
        </p:blipFill>
        <p:spPr bwMode="auto">
          <a:xfrm>
            <a:off x="5943600" y="2362200"/>
            <a:ext cx="2819400" cy="1749425"/>
          </a:xfrm>
          <a:prstGeom prst="rect">
            <a:avLst/>
          </a:prstGeom>
          <a:noFill/>
        </p:spPr>
      </p:pic>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0949000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5800" y="152400"/>
            <a:ext cx="7772400" cy="533400"/>
          </a:xfrm>
          <a:noFill/>
          <a:ln/>
        </p:spPr>
        <p:txBody>
          <a:bodyPr>
            <a:normAutofit fontScale="90000"/>
          </a:bodyPr>
          <a:lstStyle/>
          <a:p>
            <a:r>
              <a:rPr lang="en-US" sz="4200">
                <a:latin typeface="Courier New" pitchFamily="49" charset="0"/>
              </a:rPr>
              <a:t>JTextField</a:t>
            </a:r>
            <a:endParaRPr lang="en-US" sz="4200"/>
          </a:p>
        </p:txBody>
      </p:sp>
      <p:sp>
        <p:nvSpPr>
          <p:cNvPr id="7" name="Slide Number Placeholder 3"/>
          <p:cNvSpPr>
            <a:spLocks noGrp="1"/>
          </p:cNvSpPr>
          <p:nvPr>
            <p:ph type="sldNum" sz="quarter" idx="12"/>
          </p:nvPr>
        </p:nvSpPr>
        <p:spPr/>
        <p:txBody>
          <a:bodyPr>
            <a:normAutofit fontScale="85000" lnSpcReduction="20000"/>
          </a:bodyPr>
          <a:lstStyle/>
          <a:p>
            <a:fld id="{5A6D0BFB-8747-48BE-93A9-6F57B46340B4}" type="slidenum">
              <a:rPr lang="en-US"/>
              <a:pPr/>
              <a:t>71</a:t>
            </a:fld>
            <a:endParaRPr lang="en-US"/>
          </a:p>
        </p:txBody>
      </p:sp>
      <p:sp>
        <p:nvSpPr>
          <p:cNvPr id="86019" name="Rectangle 3"/>
          <p:cNvSpPr>
            <a:spLocks noGrp="1" noChangeArrowheads="1"/>
          </p:cNvSpPr>
          <p:nvPr>
            <p:ph sz="quarter" idx="1"/>
          </p:nvPr>
        </p:nvSpPr>
        <p:spPr>
          <a:xfrm>
            <a:off x="152400" y="838200"/>
            <a:ext cx="8610600" cy="1143000"/>
          </a:xfrm>
          <a:noFill/>
          <a:ln/>
        </p:spPr>
        <p:txBody>
          <a:bodyPr>
            <a:normAutofit lnSpcReduction="10000"/>
          </a:bodyPr>
          <a:lstStyle/>
          <a:p>
            <a:pPr marL="0" indent="0">
              <a:lnSpc>
                <a:spcPct val="90000"/>
              </a:lnSpc>
              <a:buFont typeface="Monotype Sorts" pitchFamily="2" charset="2"/>
              <a:buNone/>
            </a:pPr>
            <a:r>
              <a:rPr lang="en-US" sz="2600"/>
              <a:t>A </a:t>
            </a:r>
            <a:r>
              <a:rPr lang="en-US" sz="2600" i="1"/>
              <a:t>text field</a:t>
            </a:r>
            <a:r>
              <a:rPr lang="en-US" sz="2600"/>
              <a:t> is an input area where the user can type in characters. Text fields are useful in that they enable the user to enter in variable data (such as a name or a description).</a:t>
            </a:r>
          </a:p>
        </p:txBody>
      </p:sp>
      <p:sp>
        <p:nvSpPr>
          <p:cNvPr id="86029" name="Rectangle 13"/>
          <p:cNvSpPr>
            <a:spLocks noChangeArrowheads="1"/>
          </p:cNvSpPr>
          <p:nvPr/>
        </p:nvSpPr>
        <p:spPr bwMode="auto">
          <a:xfrm>
            <a:off x="2066925" y="2147888"/>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86031" name="Rectangle 15"/>
          <p:cNvSpPr>
            <a:spLocks noChangeArrowheads="1"/>
          </p:cNvSpPr>
          <p:nvPr/>
        </p:nvSpPr>
        <p:spPr bwMode="auto">
          <a:xfrm>
            <a:off x="0" y="2339975"/>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86030" name="Object 14"/>
          <p:cNvGraphicFramePr>
            <a:graphicFrameLocks noChangeAspect="1"/>
          </p:cNvGraphicFramePr>
          <p:nvPr/>
        </p:nvGraphicFramePr>
        <p:xfrm>
          <a:off x="304800" y="2362200"/>
          <a:ext cx="8458200" cy="3681413"/>
        </p:xfrm>
        <a:graphic>
          <a:graphicData uri="http://schemas.openxmlformats.org/presentationml/2006/ole">
            <mc:AlternateContent xmlns:mc="http://schemas.openxmlformats.org/markup-compatibility/2006">
              <mc:Choice xmlns:v="urn:schemas-microsoft-com:vml" Requires="v">
                <p:oleObj spid="_x0000_s420877" name="Picture" r:id="rId4" imgW="5010912" imgH="2174748" progId="Word.Picture.8">
                  <p:embed/>
                </p:oleObj>
              </mc:Choice>
              <mc:Fallback>
                <p:oleObj name="Picture" r:id="rId4" imgW="5010912" imgH="2174748"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362200"/>
                        <a:ext cx="8458200" cy="3681413"/>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0977560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Constructors</a:t>
            </a:r>
          </a:p>
        </p:txBody>
      </p:sp>
      <p:sp>
        <p:nvSpPr>
          <p:cNvPr id="4" name="Slide Number Placeholder 3"/>
          <p:cNvSpPr>
            <a:spLocks noGrp="1"/>
          </p:cNvSpPr>
          <p:nvPr>
            <p:ph type="sldNum" sz="quarter" idx="12"/>
          </p:nvPr>
        </p:nvSpPr>
        <p:spPr/>
        <p:txBody>
          <a:bodyPr>
            <a:normAutofit fontScale="85000" lnSpcReduction="20000"/>
          </a:bodyPr>
          <a:lstStyle/>
          <a:p>
            <a:fld id="{46A1DD9C-DBEF-4DA5-A0A3-8397D22DD521}" type="slidenum">
              <a:rPr lang="en-US"/>
              <a:pPr/>
              <a:t>72</a:t>
            </a:fld>
            <a:endParaRPr lang="en-US"/>
          </a:p>
        </p:txBody>
      </p:sp>
      <p:sp>
        <p:nvSpPr>
          <p:cNvPr id="87043" name="Rectangle 3"/>
          <p:cNvSpPr>
            <a:spLocks noGrp="1" noChangeArrowheads="1"/>
          </p:cNvSpPr>
          <p:nvPr>
            <p:ph sz="quarter" idx="1"/>
          </p:nvPr>
        </p:nvSpPr>
        <p:spPr>
          <a:xfrm>
            <a:off x="685800" y="1371600"/>
            <a:ext cx="7543800" cy="4800600"/>
          </a:xfrm>
          <a:noFill/>
          <a:ln/>
        </p:spPr>
        <p:txBody>
          <a:bodyPr/>
          <a:lstStyle/>
          <a:p>
            <a:r>
              <a:rPr lang="en-US" sz="2600">
                <a:latin typeface="Courier New" pitchFamily="49" charset="0"/>
              </a:rPr>
              <a:t>JTextField(int columns)</a:t>
            </a:r>
            <a:endParaRPr lang="en-US" sz="2800">
              <a:latin typeface="Courier New" pitchFamily="49" charset="0"/>
            </a:endParaRPr>
          </a:p>
          <a:p>
            <a:pPr>
              <a:buFont typeface="Monotype Sorts" pitchFamily="2" charset="2"/>
              <a:buNone/>
            </a:pPr>
            <a:r>
              <a:rPr lang="en-US" sz="2800"/>
              <a:t>	</a:t>
            </a:r>
            <a:r>
              <a:rPr lang="en-US" sz="2600"/>
              <a:t>Creates an empty text field with the specified number of columns.</a:t>
            </a:r>
            <a:endParaRPr lang="en-US" sz="2800">
              <a:latin typeface="Courier New" pitchFamily="49" charset="0"/>
            </a:endParaRPr>
          </a:p>
          <a:p>
            <a:pPr>
              <a:spcBef>
                <a:spcPct val="50000"/>
              </a:spcBef>
            </a:pPr>
            <a:r>
              <a:rPr lang="en-US" sz="2600">
                <a:latin typeface="Courier New" pitchFamily="49" charset="0"/>
              </a:rPr>
              <a:t>JTextField(String text)</a:t>
            </a:r>
            <a:endParaRPr lang="en-US" sz="2800">
              <a:latin typeface="Courier New" pitchFamily="49" charset="0"/>
            </a:endParaRPr>
          </a:p>
          <a:p>
            <a:pPr>
              <a:buFont typeface="Monotype Sorts" pitchFamily="2" charset="2"/>
              <a:buNone/>
            </a:pPr>
            <a:r>
              <a:rPr lang="en-US" sz="2800"/>
              <a:t>	</a:t>
            </a:r>
            <a:r>
              <a:rPr lang="en-US" sz="2600"/>
              <a:t>Creates a text field initialized with the specified text.</a:t>
            </a:r>
            <a:endParaRPr lang="en-US" sz="2800">
              <a:latin typeface="Courier New" pitchFamily="49" charset="0"/>
            </a:endParaRPr>
          </a:p>
          <a:p>
            <a:pPr>
              <a:spcBef>
                <a:spcPct val="50000"/>
              </a:spcBef>
            </a:pPr>
            <a:r>
              <a:rPr lang="en-US" sz="2500">
                <a:latin typeface="Courier New" pitchFamily="49" charset="0"/>
              </a:rPr>
              <a:t>JTextField(String text, int columns)</a:t>
            </a:r>
            <a:endParaRPr lang="en-US" sz="3000" i="1"/>
          </a:p>
          <a:p>
            <a:pPr>
              <a:buFont typeface="Monotype Sorts" pitchFamily="2" charset="2"/>
              <a:buNone/>
            </a:pPr>
            <a:r>
              <a:rPr lang="en-US" sz="2800"/>
              <a:t>	</a:t>
            </a:r>
            <a:r>
              <a:rPr lang="en-US" sz="2600"/>
              <a:t>Creates a text field initialized with the</a:t>
            </a:r>
            <a:br>
              <a:rPr lang="en-US" sz="2600"/>
            </a:br>
            <a:r>
              <a:rPr lang="en-US" sz="2600"/>
              <a:t>specified text and the column size.</a:t>
            </a:r>
            <a:endParaRPr lang="en-US" sz="2600">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0757282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Properties</a:t>
            </a:r>
          </a:p>
        </p:txBody>
      </p:sp>
      <p:sp>
        <p:nvSpPr>
          <p:cNvPr id="4" name="Slide Number Placeholder 3"/>
          <p:cNvSpPr>
            <a:spLocks noGrp="1"/>
          </p:cNvSpPr>
          <p:nvPr>
            <p:ph type="sldNum" sz="quarter" idx="12"/>
          </p:nvPr>
        </p:nvSpPr>
        <p:spPr/>
        <p:txBody>
          <a:bodyPr>
            <a:normAutofit fontScale="85000" lnSpcReduction="20000"/>
          </a:bodyPr>
          <a:lstStyle/>
          <a:p>
            <a:fld id="{F66D82F2-8589-4F00-AD9F-0AE7B60730C6}" type="slidenum">
              <a:rPr lang="en-US"/>
              <a:pPr/>
              <a:t>73</a:t>
            </a:fld>
            <a:endParaRPr lang="en-US"/>
          </a:p>
        </p:txBody>
      </p:sp>
      <p:sp>
        <p:nvSpPr>
          <p:cNvPr id="392195" name="Rectangle 3"/>
          <p:cNvSpPr>
            <a:spLocks noGrp="1" noChangeArrowheads="1"/>
          </p:cNvSpPr>
          <p:nvPr>
            <p:ph sz="quarter" idx="1"/>
          </p:nvPr>
        </p:nvSpPr>
        <p:spPr>
          <a:xfrm>
            <a:off x="685800" y="1371600"/>
            <a:ext cx="7620000" cy="4876800"/>
          </a:xfrm>
          <a:noFill/>
          <a:ln/>
        </p:spPr>
        <p:txBody>
          <a:bodyPr/>
          <a:lstStyle/>
          <a:p>
            <a:pPr>
              <a:lnSpc>
                <a:spcPct val="80000"/>
              </a:lnSpc>
            </a:pPr>
            <a:r>
              <a:rPr lang="en-US" sz="3600">
                <a:latin typeface="Courier New" pitchFamily="49" charset="0"/>
              </a:rPr>
              <a:t>text</a:t>
            </a:r>
            <a:endParaRPr lang="en-US" sz="3600"/>
          </a:p>
          <a:p>
            <a:pPr>
              <a:lnSpc>
                <a:spcPct val="80000"/>
              </a:lnSpc>
              <a:spcBef>
                <a:spcPct val="50000"/>
              </a:spcBef>
            </a:pPr>
            <a:r>
              <a:rPr lang="en-US" sz="3600">
                <a:latin typeface="Courier New" pitchFamily="49" charset="0"/>
              </a:rPr>
              <a:t>horizontalAlignment</a:t>
            </a:r>
          </a:p>
          <a:p>
            <a:pPr>
              <a:lnSpc>
                <a:spcPct val="80000"/>
              </a:lnSpc>
              <a:spcBef>
                <a:spcPct val="50000"/>
              </a:spcBef>
            </a:pPr>
            <a:r>
              <a:rPr lang="en-US" sz="3600">
                <a:latin typeface="Courier New" pitchFamily="49" charset="0"/>
              </a:rPr>
              <a:t>editable</a:t>
            </a:r>
          </a:p>
          <a:p>
            <a:pPr>
              <a:lnSpc>
                <a:spcPct val="80000"/>
              </a:lnSpc>
              <a:spcBef>
                <a:spcPct val="50000"/>
              </a:spcBef>
            </a:pPr>
            <a:r>
              <a:rPr lang="en-US" sz="3600">
                <a:latin typeface="Courier New" pitchFamily="49" charset="0"/>
              </a:rPr>
              <a:t>columns</a:t>
            </a:r>
            <a:endParaRPr lang="en-US" sz="260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4098365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JTextField</a:t>
            </a:r>
            <a:r>
              <a:rPr lang="en-US"/>
              <a:t> Methods</a:t>
            </a:r>
          </a:p>
        </p:txBody>
      </p:sp>
      <p:sp>
        <p:nvSpPr>
          <p:cNvPr id="4" name="Slide Number Placeholder 3"/>
          <p:cNvSpPr>
            <a:spLocks noGrp="1"/>
          </p:cNvSpPr>
          <p:nvPr>
            <p:ph type="sldNum" sz="quarter" idx="12"/>
          </p:nvPr>
        </p:nvSpPr>
        <p:spPr/>
        <p:txBody>
          <a:bodyPr>
            <a:normAutofit fontScale="85000" lnSpcReduction="20000"/>
          </a:bodyPr>
          <a:lstStyle/>
          <a:p>
            <a:fld id="{BEDF3263-070F-45D2-943F-B96D153883E7}" type="slidenum">
              <a:rPr lang="en-US"/>
              <a:pPr/>
              <a:t>74</a:t>
            </a:fld>
            <a:endParaRPr lang="en-US"/>
          </a:p>
        </p:txBody>
      </p:sp>
      <p:sp>
        <p:nvSpPr>
          <p:cNvPr id="88067" name="Rectangle 3"/>
          <p:cNvSpPr>
            <a:spLocks noGrp="1" noChangeArrowheads="1"/>
          </p:cNvSpPr>
          <p:nvPr>
            <p:ph sz="quarter" idx="1"/>
          </p:nvPr>
        </p:nvSpPr>
        <p:spPr>
          <a:xfrm>
            <a:off x="685800" y="1371600"/>
            <a:ext cx="7772400" cy="4800600"/>
          </a:xfrm>
          <a:noFill/>
          <a:ln/>
        </p:spPr>
        <p:txBody>
          <a:bodyPr>
            <a:normAutofit lnSpcReduction="10000"/>
          </a:bodyPr>
          <a:lstStyle/>
          <a:p>
            <a:r>
              <a:rPr lang="en-US" sz="2600">
                <a:latin typeface="Courier New" pitchFamily="49" charset="0"/>
              </a:rPr>
              <a:t>getText()</a:t>
            </a:r>
          </a:p>
          <a:p>
            <a:pPr>
              <a:buFont typeface="Monotype Sorts" pitchFamily="2" charset="2"/>
              <a:buNone/>
            </a:pPr>
            <a:r>
              <a:rPr lang="en-US" sz="2400"/>
              <a:t>	Returns the string from the text field. </a:t>
            </a:r>
          </a:p>
          <a:p>
            <a:pPr>
              <a:spcBef>
                <a:spcPct val="50000"/>
              </a:spcBef>
            </a:pPr>
            <a:r>
              <a:rPr lang="en-US" sz="2600">
                <a:latin typeface="Courier New" pitchFamily="49" charset="0"/>
              </a:rPr>
              <a:t>setText(String text)</a:t>
            </a:r>
            <a:endParaRPr lang="en-US" sz="2800">
              <a:latin typeface="Courier New" pitchFamily="49" charset="0"/>
            </a:endParaRPr>
          </a:p>
          <a:p>
            <a:pPr>
              <a:buFont typeface="Monotype Sorts" pitchFamily="2" charset="2"/>
              <a:buNone/>
            </a:pPr>
            <a:r>
              <a:rPr lang="en-US" sz="2400"/>
              <a:t>	Puts the given string in the text field.</a:t>
            </a:r>
          </a:p>
          <a:p>
            <a:pPr>
              <a:spcBef>
                <a:spcPct val="50000"/>
              </a:spcBef>
            </a:pPr>
            <a:r>
              <a:rPr lang="en-US" sz="2600">
                <a:latin typeface="Courier New" pitchFamily="49" charset="0"/>
              </a:rPr>
              <a:t>setEditable(boolean editable)</a:t>
            </a:r>
          </a:p>
          <a:p>
            <a:pPr>
              <a:buFont typeface="Monotype Sorts" pitchFamily="2" charset="2"/>
              <a:buNone/>
            </a:pPr>
            <a:r>
              <a:rPr lang="en-US" sz="2400"/>
              <a:t>	Enables or disables the text field to be edited. By default, </a:t>
            </a:r>
            <a:r>
              <a:rPr lang="en-US" sz="2200">
                <a:latin typeface="Courier New" pitchFamily="49" charset="0"/>
              </a:rPr>
              <a:t>editable</a:t>
            </a:r>
            <a:r>
              <a:rPr lang="en-US" sz="2400"/>
              <a:t> is </a:t>
            </a:r>
            <a:r>
              <a:rPr lang="en-US" sz="2200">
                <a:latin typeface="Courier New" pitchFamily="49" charset="0"/>
              </a:rPr>
              <a:t>true</a:t>
            </a:r>
            <a:r>
              <a:rPr lang="en-US" sz="2400"/>
              <a:t>. </a:t>
            </a:r>
          </a:p>
          <a:p>
            <a:pPr>
              <a:spcBef>
                <a:spcPct val="50000"/>
              </a:spcBef>
            </a:pPr>
            <a:r>
              <a:rPr lang="en-US" sz="2600">
                <a:latin typeface="Courier New" pitchFamily="49" charset="0"/>
              </a:rPr>
              <a:t>setColumns(int)</a:t>
            </a:r>
          </a:p>
          <a:p>
            <a:pPr>
              <a:buFont typeface="Monotype Sorts" pitchFamily="2" charset="2"/>
              <a:buNone/>
            </a:pPr>
            <a:r>
              <a:rPr lang="en-US" sz="2400"/>
              <a:t>	Sets the number of columns in this text field.</a:t>
            </a:r>
            <a:br>
              <a:rPr lang="en-US" sz="2400"/>
            </a:br>
            <a:r>
              <a:rPr lang="en-US" sz="2400"/>
              <a:t>The length of the text field is changeable.  </a:t>
            </a:r>
            <a:endParaRPr lang="en-US" sz="2400">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7502883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304800" y="228600"/>
            <a:ext cx="8610600" cy="990600"/>
          </a:xfrm>
          <a:noFill/>
          <a:ln/>
        </p:spPr>
        <p:txBody>
          <a:bodyPr/>
          <a:lstStyle/>
          <a:p>
            <a:r>
              <a:rPr lang="en-US" sz="4700"/>
              <a:t>Example: Using Text Fields</a:t>
            </a:r>
            <a:endParaRPr lang="en-US" sz="4200">
              <a:latin typeface="Courier New" pitchFamily="49" charset="0"/>
            </a:endParaRPr>
          </a:p>
        </p:txBody>
      </p:sp>
      <p:sp>
        <p:nvSpPr>
          <p:cNvPr id="10" name="Slide Number Placeholder 3"/>
          <p:cNvSpPr>
            <a:spLocks noGrp="1"/>
          </p:cNvSpPr>
          <p:nvPr>
            <p:ph type="sldNum" sz="quarter" idx="12"/>
          </p:nvPr>
        </p:nvSpPr>
        <p:spPr/>
        <p:txBody>
          <a:bodyPr>
            <a:normAutofit fontScale="85000" lnSpcReduction="20000"/>
          </a:bodyPr>
          <a:lstStyle/>
          <a:p>
            <a:fld id="{3983E418-439E-43BF-80B0-8FAA5C5888EF}" type="slidenum">
              <a:rPr lang="en-US"/>
              <a:pPr/>
              <a:t>75</a:t>
            </a:fld>
            <a:endParaRPr lang="en-US"/>
          </a:p>
        </p:txBody>
      </p:sp>
      <p:sp>
        <p:nvSpPr>
          <p:cNvPr id="425987" name="Rectangle 3"/>
          <p:cNvSpPr>
            <a:spLocks noGrp="1" noChangeArrowheads="1"/>
          </p:cNvSpPr>
          <p:nvPr>
            <p:ph sz="quarter" idx="1"/>
          </p:nvPr>
        </p:nvSpPr>
        <p:spPr>
          <a:xfrm>
            <a:off x="381000" y="1219200"/>
            <a:ext cx="3581400" cy="2057400"/>
          </a:xfrm>
          <a:noFill/>
          <a:ln/>
        </p:spPr>
        <p:txBody>
          <a:bodyPr>
            <a:normAutofit fontScale="92500"/>
          </a:bodyPr>
          <a:lstStyle/>
          <a:p>
            <a:pPr marL="0" indent="0">
              <a:buFont typeface="Monotype Sorts" pitchFamily="2" charset="2"/>
              <a:buNone/>
            </a:pPr>
            <a:r>
              <a:rPr lang="en-US" sz="3000">
                <a:cs typeface="Times New Roman" pitchFamily="18" charset="0"/>
              </a:rPr>
              <a:t>Add a text field to the preceding example to let the user set a new message.</a:t>
            </a:r>
          </a:p>
        </p:txBody>
      </p:sp>
      <p:sp>
        <p:nvSpPr>
          <p:cNvPr id="425993" name="Rectangle 9"/>
          <p:cNvSpPr>
            <a:spLocks noChangeArrowheads="1"/>
          </p:cNvSpPr>
          <p:nvPr/>
        </p:nvSpPr>
        <p:spPr bwMode="auto">
          <a:xfrm>
            <a:off x="2747963" y="2681288"/>
            <a:ext cx="9144000" cy="0"/>
          </a:xfrm>
          <a:prstGeom prst="rect">
            <a:avLst/>
          </a:prstGeom>
          <a:noFill/>
          <a:ln w="12700">
            <a:noFill/>
            <a:miter lim="800000"/>
            <a:headEnd type="none" w="sm" len="sm"/>
            <a:tailEnd type="none" w="sm" len="sm"/>
          </a:ln>
          <a:effectLst/>
        </p:spPr>
        <p:txBody>
          <a:bodyPr>
            <a:spAutoFit/>
          </a:bodyPr>
          <a:lstStyle/>
          <a:p>
            <a:endParaRPr lang="en-GB"/>
          </a:p>
        </p:txBody>
      </p:sp>
      <p:pic>
        <p:nvPicPr>
          <p:cNvPr id="425992" name="Picture 8"/>
          <p:cNvPicPr>
            <a:picLocks noChangeAspect="1" noChangeArrowheads="1"/>
          </p:cNvPicPr>
          <p:nvPr/>
        </p:nvPicPr>
        <p:blipFill>
          <a:blip r:embed="rId4" cstate="print"/>
          <a:srcRect/>
          <a:stretch>
            <a:fillRect/>
          </a:stretch>
        </p:blipFill>
        <p:spPr bwMode="auto">
          <a:xfrm>
            <a:off x="4724400" y="1447800"/>
            <a:ext cx="3648075" cy="1495425"/>
          </a:xfrm>
          <a:prstGeom prst="rect">
            <a:avLst/>
          </a:prstGeom>
          <a:noFill/>
        </p:spPr>
      </p:pic>
      <p:sp>
        <p:nvSpPr>
          <p:cNvPr id="425995" name="Rectangle 11"/>
          <p:cNvSpPr>
            <a:spLocks noChangeArrowheads="1"/>
          </p:cNvSpPr>
          <p:nvPr/>
        </p:nvSpPr>
        <p:spPr bwMode="auto">
          <a:xfrm>
            <a:off x="2081213" y="319087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25994" name="Object 10"/>
          <p:cNvGraphicFramePr>
            <a:graphicFrameLocks noChangeAspect="1"/>
          </p:cNvGraphicFramePr>
          <p:nvPr/>
        </p:nvGraphicFramePr>
        <p:xfrm>
          <a:off x="-1588" y="3656013"/>
          <a:ext cx="9375776" cy="898525"/>
        </p:xfrm>
        <a:graphic>
          <a:graphicData uri="http://schemas.openxmlformats.org/presentationml/2006/ole">
            <mc:AlternateContent xmlns:mc="http://schemas.openxmlformats.org/markup-compatibility/2006">
              <mc:Choice xmlns:v="urn:schemas-microsoft-com:vml" Requires="v">
                <p:oleObj spid="_x0000_s421901" name="Picture" r:id="rId5" imgW="4985004" imgH="478536" progId="Word.Picture.8">
                  <p:embed/>
                </p:oleObj>
              </mc:Choice>
              <mc:Fallback>
                <p:oleObj name="Picture" r:id="rId5" imgW="4985004" imgH="478536" progId="Word.Picture.8">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3656013"/>
                        <a:ext cx="9375776" cy="898525"/>
                      </a:xfrm>
                      <a:prstGeom prst="rect">
                        <a:avLst/>
                      </a:prstGeom>
                      <a:solidFill>
                        <a:schemeClr val="tx1"/>
                      </a:solidFill>
                    </p:spPr>
                  </p:pic>
                </p:oleObj>
              </mc:Fallback>
            </mc:AlternateContent>
          </a:graphicData>
        </a:graphic>
      </p:graphicFrame>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9614943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228600"/>
            <a:ext cx="7772400" cy="457200"/>
          </a:xfrm>
          <a:noFill/>
          <a:ln/>
        </p:spPr>
        <p:txBody>
          <a:bodyPr>
            <a:normAutofit fontScale="90000"/>
          </a:bodyPr>
          <a:lstStyle/>
          <a:p>
            <a:r>
              <a:rPr lang="en-US" sz="4200">
                <a:latin typeface="Courier New" pitchFamily="49" charset="0"/>
              </a:rPr>
              <a:t>JTextArea</a:t>
            </a:r>
            <a:endParaRPr lang="en-US" sz="4200"/>
          </a:p>
        </p:txBody>
      </p:sp>
      <p:sp>
        <p:nvSpPr>
          <p:cNvPr id="7" name="Slide Number Placeholder 3"/>
          <p:cNvSpPr>
            <a:spLocks noGrp="1"/>
          </p:cNvSpPr>
          <p:nvPr>
            <p:ph type="sldNum" sz="quarter" idx="12"/>
          </p:nvPr>
        </p:nvSpPr>
        <p:spPr/>
        <p:txBody>
          <a:bodyPr>
            <a:normAutofit fontScale="85000" lnSpcReduction="20000"/>
          </a:bodyPr>
          <a:lstStyle/>
          <a:p>
            <a:fld id="{F2303E30-F3FC-4060-900A-2007CA97D78B}" type="slidenum">
              <a:rPr lang="en-US"/>
              <a:pPr/>
              <a:t>76</a:t>
            </a:fld>
            <a:endParaRPr lang="en-US"/>
          </a:p>
        </p:txBody>
      </p:sp>
      <p:sp>
        <p:nvSpPr>
          <p:cNvPr id="90115" name="Rectangle 3"/>
          <p:cNvSpPr>
            <a:spLocks noGrp="1" noChangeArrowheads="1"/>
          </p:cNvSpPr>
          <p:nvPr>
            <p:ph sz="quarter" idx="1"/>
          </p:nvPr>
        </p:nvSpPr>
        <p:spPr>
          <a:xfrm>
            <a:off x="304800" y="838200"/>
            <a:ext cx="8458200" cy="1143000"/>
          </a:xfrm>
          <a:noFill/>
          <a:ln/>
        </p:spPr>
        <p:txBody>
          <a:bodyPr>
            <a:normAutofit/>
          </a:bodyPr>
          <a:lstStyle/>
          <a:p>
            <a:pPr marL="19050" indent="-19050">
              <a:lnSpc>
                <a:spcPct val="90000"/>
              </a:lnSpc>
              <a:buFont typeface="Monotype Sorts" pitchFamily="2" charset="2"/>
              <a:buNone/>
            </a:pPr>
            <a:r>
              <a:rPr lang="en-US" sz="2300"/>
              <a:t>If you want to let the user enter multiple lines of text, you cannot use text fields unless you create several of them.  The solution is to use </a:t>
            </a:r>
            <a:r>
              <a:rPr lang="en-US" sz="2000">
                <a:latin typeface="Courier New" pitchFamily="49" charset="0"/>
              </a:rPr>
              <a:t>JTextArea</a:t>
            </a:r>
            <a:r>
              <a:rPr lang="en-US" sz="2300"/>
              <a:t>, which enables the user to enter multiple lines of text.</a:t>
            </a:r>
            <a:r>
              <a:rPr lang="en-US" sz="2800">
                <a:latin typeface="Book Antiqua" pitchFamily="18" charset="0"/>
              </a:rPr>
              <a:t>  </a:t>
            </a:r>
          </a:p>
        </p:txBody>
      </p:sp>
      <p:sp>
        <p:nvSpPr>
          <p:cNvPr id="90124" name="Rectangle 12"/>
          <p:cNvSpPr>
            <a:spLocks noChangeArrowheads="1"/>
          </p:cNvSpPr>
          <p:nvPr/>
        </p:nvSpPr>
        <p:spPr bwMode="auto">
          <a:xfrm>
            <a:off x="1814513" y="1662113"/>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90126" name="Rectangle 14"/>
          <p:cNvSpPr>
            <a:spLocks noChangeArrowheads="1"/>
          </p:cNvSpPr>
          <p:nvPr/>
        </p:nvSpPr>
        <p:spPr bwMode="auto">
          <a:xfrm>
            <a:off x="0" y="1985963"/>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90125" name="Object 13"/>
          <p:cNvGraphicFramePr>
            <a:graphicFrameLocks noChangeAspect="1"/>
          </p:cNvGraphicFramePr>
          <p:nvPr/>
        </p:nvGraphicFramePr>
        <p:xfrm>
          <a:off x="457200" y="2133600"/>
          <a:ext cx="8153400" cy="4267200"/>
        </p:xfrm>
        <a:graphic>
          <a:graphicData uri="http://schemas.openxmlformats.org/presentationml/2006/ole">
            <mc:AlternateContent xmlns:mc="http://schemas.openxmlformats.org/markup-compatibility/2006">
              <mc:Choice xmlns:v="urn:schemas-microsoft-com:vml" Requires="v">
                <p:oleObj spid="_x0000_s422925" name="Picture" r:id="rId4" imgW="5518404" imgH="2884932" progId="Word.Picture.8">
                  <p:embed/>
                </p:oleObj>
              </mc:Choice>
              <mc:Fallback>
                <p:oleObj name="Picture" r:id="rId4" imgW="5518404" imgH="2884932"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33600"/>
                        <a:ext cx="8153400" cy="4267200"/>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005097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JTextArea</a:t>
            </a:r>
            <a:r>
              <a:rPr lang="en-US"/>
              <a:t> Constructors</a:t>
            </a:r>
          </a:p>
        </p:txBody>
      </p:sp>
      <p:sp>
        <p:nvSpPr>
          <p:cNvPr id="4" name="Slide Number Placeholder 3"/>
          <p:cNvSpPr>
            <a:spLocks noGrp="1"/>
          </p:cNvSpPr>
          <p:nvPr>
            <p:ph type="sldNum" sz="quarter" idx="12"/>
          </p:nvPr>
        </p:nvSpPr>
        <p:spPr/>
        <p:txBody>
          <a:bodyPr>
            <a:normAutofit fontScale="85000" lnSpcReduction="20000"/>
          </a:bodyPr>
          <a:lstStyle/>
          <a:p>
            <a:fld id="{0632CC1E-D50E-47A7-A6D1-954AEBEBD5C1}" type="slidenum">
              <a:rPr lang="en-US"/>
              <a:pPr/>
              <a:t>77</a:t>
            </a:fld>
            <a:endParaRPr lang="en-US"/>
          </a:p>
        </p:txBody>
      </p:sp>
      <p:sp>
        <p:nvSpPr>
          <p:cNvPr id="91139" name="Rectangle 3"/>
          <p:cNvSpPr>
            <a:spLocks noGrp="1" noChangeArrowheads="1"/>
          </p:cNvSpPr>
          <p:nvPr>
            <p:ph sz="quarter" idx="1"/>
          </p:nvPr>
        </p:nvSpPr>
        <p:spPr>
          <a:xfrm>
            <a:off x="609600" y="1371600"/>
            <a:ext cx="7848600" cy="3581400"/>
          </a:xfrm>
          <a:noFill/>
          <a:ln/>
        </p:spPr>
        <p:txBody>
          <a:bodyPr>
            <a:normAutofit lnSpcReduction="10000"/>
          </a:bodyPr>
          <a:lstStyle/>
          <a:p>
            <a:r>
              <a:rPr lang="en-US" sz="2600">
                <a:latin typeface="Courier New" pitchFamily="49" charset="0"/>
              </a:rPr>
              <a:t>JTextArea(int rows, int columns)</a:t>
            </a:r>
            <a:endParaRPr lang="en-US" sz="3000"/>
          </a:p>
          <a:p>
            <a:pPr>
              <a:buFont typeface="Monotype Sorts" pitchFamily="2" charset="2"/>
              <a:buNone/>
            </a:pPr>
            <a:r>
              <a:rPr lang="en-US" sz="3000"/>
              <a:t>	</a:t>
            </a:r>
            <a:r>
              <a:rPr lang="en-US" sz="2800"/>
              <a:t>Creates a text area with the specified number of rows and columns.</a:t>
            </a:r>
            <a:endParaRPr lang="en-US" sz="3000"/>
          </a:p>
          <a:p>
            <a:pPr>
              <a:spcBef>
                <a:spcPct val="100000"/>
              </a:spcBef>
            </a:pPr>
            <a:r>
              <a:rPr lang="en-US" sz="2600">
                <a:latin typeface="Courier New" pitchFamily="49" charset="0"/>
              </a:rPr>
              <a:t>JTextArea(String s, int rows, int columns)</a:t>
            </a:r>
            <a:endParaRPr lang="en-US" sz="3000"/>
          </a:p>
          <a:p>
            <a:pPr>
              <a:buFont typeface="Monotype Sorts" pitchFamily="2" charset="2"/>
              <a:buNone/>
            </a:pPr>
            <a:r>
              <a:rPr lang="en-US" sz="2800"/>
              <a:t>	Creates a text area with the initial text and</a:t>
            </a:r>
            <a:br>
              <a:rPr lang="en-US" sz="2800"/>
            </a:br>
            <a:r>
              <a:rPr lang="en-US" sz="2800"/>
              <a:t>the number of rows and columns specified.</a:t>
            </a:r>
            <a:endParaRPr lang="en-US" sz="2800">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9948923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JTextArea</a:t>
            </a:r>
            <a:r>
              <a:rPr lang="en-US"/>
              <a:t> Properties</a:t>
            </a:r>
          </a:p>
        </p:txBody>
      </p:sp>
      <p:sp>
        <p:nvSpPr>
          <p:cNvPr id="4" name="Slide Number Placeholder 3"/>
          <p:cNvSpPr>
            <a:spLocks noGrp="1"/>
          </p:cNvSpPr>
          <p:nvPr>
            <p:ph type="sldNum" sz="quarter" idx="12"/>
          </p:nvPr>
        </p:nvSpPr>
        <p:spPr/>
        <p:txBody>
          <a:bodyPr>
            <a:normAutofit fontScale="85000" lnSpcReduction="20000"/>
          </a:bodyPr>
          <a:lstStyle/>
          <a:p>
            <a:fld id="{54C4B17C-585C-4AA4-B88C-846CEF9E6B5B}" type="slidenum">
              <a:rPr lang="en-US"/>
              <a:pPr/>
              <a:t>78</a:t>
            </a:fld>
            <a:endParaRPr lang="en-US"/>
          </a:p>
        </p:txBody>
      </p:sp>
      <p:sp>
        <p:nvSpPr>
          <p:cNvPr id="394243" name="Rectangle 3"/>
          <p:cNvSpPr>
            <a:spLocks noGrp="1" noChangeArrowheads="1"/>
          </p:cNvSpPr>
          <p:nvPr>
            <p:ph sz="quarter" idx="1"/>
          </p:nvPr>
        </p:nvSpPr>
        <p:spPr>
          <a:xfrm>
            <a:off x="685800" y="1371600"/>
            <a:ext cx="7620000" cy="4876800"/>
          </a:xfrm>
          <a:noFill/>
          <a:ln/>
        </p:spPr>
        <p:txBody>
          <a:bodyPr>
            <a:normAutofit lnSpcReduction="10000"/>
          </a:bodyPr>
          <a:lstStyle/>
          <a:p>
            <a:pPr>
              <a:lnSpc>
                <a:spcPct val="70000"/>
              </a:lnSpc>
            </a:pPr>
            <a:r>
              <a:rPr lang="en-US" sz="3600">
                <a:latin typeface="Courier New" pitchFamily="49" charset="0"/>
              </a:rPr>
              <a:t>text</a:t>
            </a:r>
            <a:endParaRPr lang="en-US" sz="3600"/>
          </a:p>
          <a:p>
            <a:pPr>
              <a:lnSpc>
                <a:spcPct val="70000"/>
              </a:lnSpc>
              <a:spcBef>
                <a:spcPct val="50000"/>
              </a:spcBef>
            </a:pPr>
            <a:r>
              <a:rPr lang="en-US" sz="3600">
                <a:latin typeface="Courier New" pitchFamily="49" charset="0"/>
              </a:rPr>
              <a:t>editable</a:t>
            </a:r>
          </a:p>
          <a:p>
            <a:pPr>
              <a:lnSpc>
                <a:spcPct val="70000"/>
              </a:lnSpc>
              <a:spcBef>
                <a:spcPct val="50000"/>
              </a:spcBef>
            </a:pPr>
            <a:r>
              <a:rPr lang="en-US" sz="3600">
                <a:latin typeface="Courier New" pitchFamily="49" charset="0"/>
              </a:rPr>
              <a:t>columns</a:t>
            </a:r>
          </a:p>
          <a:p>
            <a:pPr>
              <a:lnSpc>
                <a:spcPct val="70000"/>
              </a:lnSpc>
              <a:spcBef>
                <a:spcPct val="50000"/>
              </a:spcBef>
            </a:pPr>
            <a:r>
              <a:rPr lang="en-US" sz="3600">
                <a:latin typeface="Courier New" pitchFamily="49" charset="0"/>
              </a:rPr>
              <a:t>lineWrap</a:t>
            </a:r>
          </a:p>
          <a:p>
            <a:pPr>
              <a:lnSpc>
                <a:spcPct val="70000"/>
              </a:lnSpc>
              <a:spcBef>
                <a:spcPct val="50000"/>
              </a:spcBef>
            </a:pPr>
            <a:r>
              <a:rPr lang="en-US" sz="3600">
                <a:latin typeface="Courier New" pitchFamily="49" charset="0"/>
              </a:rPr>
              <a:t>wrapStyleWord</a:t>
            </a:r>
          </a:p>
          <a:p>
            <a:pPr>
              <a:lnSpc>
                <a:spcPct val="70000"/>
              </a:lnSpc>
              <a:spcBef>
                <a:spcPct val="50000"/>
              </a:spcBef>
            </a:pPr>
            <a:r>
              <a:rPr lang="en-US" sz="3600">
                <a:latin typeface="Courier New" pitchFamily="49" charset="0"/>
              </a:rPr>
              <a:t>rows</a:t>
            </a:r>
          </a:p>
          <a:p>
            <a:pPr>
              <a:lnSpc>
                <a:spcPct val="70000"/>
              </a:lnSpc>
              <a:spcBef>
                <a:spcPct val="50000"/>
              </a:spcBef>
            </a:pPr>
            <a:r>
              <a:rPr lang="en-US" sz="3600">
                <a:latin typeface="Courier New" pitchFamily="49" charset="0"/>
              </a:rPr>
              <a:t>lineCount</a:t>
            </a:r>
          </a:p>
          <a:p>
            <a:pPr>
              <a:lnSpc>
                <a:spcPct val="70000"/>
              </a:lnSpc>
              <a:spcBef>
                <a:spcPct val="50000"/>
              </a:spcBef>
            </a:pPr>
            <a:r>
              <a:rPr lang="en-US" sz="3600">
                <a:latin typeface="Courier New" pitchFamily="49" charset="0"/>
              </a:rPr>
              <a:t>tabSize</a:t>
            </a:r>
            <a:endParaRPr lang="en-US" sz="260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0135854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0"/>
            <a:ext cx="7772400" cy="1428750"/>
          </a:xfrm>
          <a:noFill/>
          <a:ln/>
        </p:spPr>
        <p:txBody>
          <a:bodyPr/>
          <a:lstStyle/>
          <a:p>
            <a:r>
              <a:rPr lang="en-US" sz="4200"/>
              <a:t>Example: Using Text Areas</a:t>
            </a:r>
            <a:endParaRPr lang="en-US"/>
          </a:p>
        </p:txBody>
      </p:sp>
      <p:sp>
        <p:nvSpPr>
          <p:cNvPr id="6" name="Slide Number Placeholder 3"/>
          <p:cNvSpPr>
            <a:spLocks noGrp="1"/>
          </p:cNvSpPr>
          <p:nvPr>
            <p:ph type="sldNum" sz="quarter" idx="12"/>
          </p:nvPr>
        </p:nvSpPr>
        <p:spPr/>
        <p:txBody>
          <a:bodyPr>
            <a:normAutofit fontScale="85000" lnSpcReduction="20000"/>
          </a:bodyPr>
          <a:lstStyle/>
          <a:p>
            <a:fld id="{105DFCA0-1FCE-4EE9-8ABF-870CD0E386F0}" type="slidenum">
              <a:rPr lang="en-US"/>
              <a:pPr/>
              <a:t>79</a:t>
            </a:fld>
            <a:endParaRPr lang="en-US"/>
          </a:p>
        </p:txBody>
      </p:sp>
      <p:sp>
        <p:nvSpPr>
          <p:cNvPr id="405507" name="Rectangle 3"/>
          <p:cNvSpPr>
            <a:spLocks noGrp="1" noChangeArrowheads="1"/>
          </p:cNvSpPr>
          <p:nvPr>
            <p:ph sz="quarter" idx="1"/>
          </p:nvPr>
        </p:nvSpPr>
        <p:spPr>
          <a:xfrm>
            <a:off x="685800" y="1371600"/>
            <a:ext cx="7620000" cy="1600200"/>
          </a:xfrm>
          <a:noFill/>
          <a:ln/>
        </p:spPr>
        <p:txBody>
          <a:bodyPr/>
          <a:lstStyle/>
          <a:p>
            <a:r>
              <a:rPr lang="en-US"/>
              <a:t>This example gives a program that displays an image in a label, a title in a label, and a text in a text area.</a:t>
            </a:r>
            <a:r>
              <a:rPr lang="en-US">
                <a:latin typeface="Courier" charset="0"/>
              </a:rPr>
              <a:t> </a:t>
            </a:r>
          </a:p>
        </p:txBody>
      </p:sp>
      <p:sp>
        <p:nvSpPr>
          <p:cNvPr id="405512" name="Rectangle 8"/>
          <p:cNvSpPr>
            <a:spLocks noChangeArrowheads="1"/>
          </p:cNvSpPr>
          <p:nvPr/>
        </p:nvSpPr>
        <p:spPr bwMode="auto">
          <a:xfrm>
            <a:off x="2819400" y="2209800"/>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405511" name="Object 7"/>
          <p:cNvGraphicFramePr>
            <a:graphicFrameLocks noChangeAspect="1"/>
          </p:cNvGraphicFramePr>
          <p:nvPr/>
        </p:nvGraphicFramePr>
        <p:xfrm>
          <a:off x="1676400" y="3192463"/>
          <a:ext cx="5867400" cy="2776537"/>
        </p:xfrm>
        <a:graphic>
          <a:graphicData uri="http://schemas.openxmlformats.org/presentationml/2006/ole">
            <mc:AlternateContent xmlns:mc="http://schemas.openxmlformats.org/markup-compatibility/2006">
              <mc:Choice xmlns:v="urn:schemas-microsoft-com:vml" Requires="v">
                <p:oleObj spid="_x0000_s423949" name="Picture" r:id="rId4" imgW="3546348" imgH="1674876" progId="Word.Picture.8">
                  <p:embed/>
                </p:oleObj>
              </mc:Choice>
              <mc:Fallback>
                <p:oleObj name="Picture" r:id="rId4" imgW="3546348" imgH="1674876"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192463"/>
                        <a:ext cx="5867400" cy="2776537"/>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928237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152400"/>
            <a:ext cx="7772400" cy="609600"/>
          </a:xfrm>
        </p:spPr>
        <p:txBody>
          <a:bodyPr lIns="92075" tIns="46038" rIns="92075" bIns="46038">
            <a:normAutofit fontScale="90000"/>
          </a:bodyPr>
          <a:lstStyle/>
          <a:p>
            <a:pPr eaLnBrk="1" hangingPunct="1">
              <a:defRPr/>
            </a:pPr>
            <a:r>
              <a:rPr lang="en-US" sz="4000" smtClean="0"/>
              <a:t>Swing GUI Components </a:t>
            </a:r>
          </a:p>
        </p:txBody>
      </p:sp>
      <p:sp>
        <p:nvSpPr>
          <p:cNvPr id="9219" name="Rectangle 3"/>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sp>
        <p:nvSpPr>
          <p:cNvPr id="9220" name="Rectangle 4"/>
          <p:cNvSpPr>
            <a:spLocks noChangeArrowheads="1"/>
          </p:cNvSpPr>
          <p:nvPr/>
        </p:nvSpPr>
        <p:spPr bwMode="auto">
          <a:xfrm>
            <a:off x="2066925" y="1771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9221" name="Object 5"/>
          <p:cNvGraphicFramePr>
            <a:graphicFrameLocks noChangeAspect="1"/>
          </p:cNvGraphicFramePr>
          <p:nvPr/>
        </p:nvGraphicFramePr>
        <p:xfrm>
          <a:off x="152400" y="762000"/>
          <a:ext cx="8763000" cy="5797550"/>
        </p:xfrm>
        <a:graphic>
          <a:graphicData uri="http://schemas.openxmlformats.org/presentationml/2006/ole">
            <mc:AlternateContent xmlns:mc="http://schemas.openxmlformats.org/markup-compatibility/2006">
              <mc:Choice xmlns:v="urn:schemas-microsoft-com:vml" Requires="v">
                <p:oleObj spid="_x0000_s405534" r:id="rId3" imgW="5007864" imgH="3314700" progId="Word.Picture.8">
                  <p:embed/>
                </p:oleObj>
              </mc:Choice>
              <mc:Fallback>
                <p:oleObj r:id="rId3" imgW="5007864" imgH="33147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8763000" cy="579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8</a:t>
            </a:fld>
            <a:endParaRPr lang="en-US"/>
          </a:p>
        </p:txBody>
      </p:sp>
    </p:spTree>
    <p:extLst>
      <p:ext uri="{BB962C8B-B14F-4D97-AF65-F5344CB8AC3E}">
        <p14:creationId xmlns:p14="http://schemas.microsoft.com/office/powerpoint/2010/main" val="16085386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85800" y="0"/>
            <a:ext cx="7772400" cy="1428750"/>
          </a:xfrm>
          <a:noFill/>
          <a:ln/>
        </p:spPr>
        <p:txBody>
          <a:bodyPr/>
          <a:lstStyle/>
          <a:p>
            <a:r>
              <a:rPr lang="en-US" sz="4200"/>
              <a:t>Example, cont.</a:t>
            </a:r>
            <a:endParaRPr lang="en-US"/>
          </a:p>
        </p:txBody>
      </p:sp>
      <p:sp>
        <p:nvSpPr>
          <p:cNvPr id="8" name="Slide Number Placeholder 3"/>
          <p:cNvSpPr>
            <a:spLocks noGrp="1"/>
          </p:cNvSpPr>
          <p:nvPr>
            <p:ph type="sldNum" sz="quarter" idx="12"/>
          </p:nvPr>
        </p:nvSpPr>
        <p:spPr/>
        <p:txBody>
          <a:bodyPr>
            <a:normAutofit fontScale="85000" lnSpcReduction="20000"/>
          </a:bodyPr>
          <a:lstStyle/>
          <a:p>
            <a:fld id="{9AC7A963-685C-4A42-9317-CAB4D44C653D}" type="slidenum">
              <a:rPr lang="en-US"/>
              <a:pPr/>
              <a:t>80</a:t>
            </a:fld>
            <a:endParaRPr lang="en-US"/>
          </a:p>
        </p:txBody>
      </p:sp>
      <p:sp>
        <p:nvSpPr>
          <p:cNvPr id="428038" name="Rectangle 6"/>
          <p:cNvSpPr>
            <a:spLocks noChangeArrowheads="1"/>
          </p:cNvSpPr>
          <p:nvPr/>
        </p:nvSpPr>
        <p:spPr bwMode="auto">
          <a:xfrm>
            <a:off x="2800350" y="2457450"/>
            <a:ext cx="9144000" cy="0"/>
          </a:xfrm>
          <a:prstGeom prst="rect">
            <a:avLst/>
          </a:prstGeom>
          <a:noFill/>
          <a:ln w="12700">
            <a:noFill/>
            <a:miter lim="800000"/>
            <a:headEnd type="none" w="sm" len="sm"/>
            <a:tailEnd type="none" w="sm" len="sm"/>
          </a:ln>
          <a:effectLst/>
        </p:spPr>
        <p:txBody>
          <a:bodyPr>
            <a:spAutoFit/>
          </a:bodyPr>
          <a:lstStyle/>
          <a:p>
            <a:endParaRPr lang="en-GB"/>
          </a:p>
        </p:txBody>
      </p:sp>
      <p:pic>
        <p:nvPicPr>
          <p:cNvPr id="428041" name="Picture 9"/>
          <p:cNvPicPr>
            <a:picLocks noChangeAspect="1" noChangeArrowheads="1"/>
          </p:cNvPicPr>
          <p:nvPr/>
        </p:nvPicPr>
        <p:blipFill>
          <a:blip r:embed="rId3" cstate="print"/>
          <a:srcRect/>
          <a:stretch>
            <a:fillRect/>
          </a:stretch>
        </p:blipFill>
        <p:spPr bwMode="auto">
          <a:xfrm>
            <a:off x="685800" y="1600200"/>
            <a:ext cx="6553200" cy="2925763"/>
          </a:xfrm>
          <a:prstGeom prst="rect">
            <a:avLst/>
          </a:prstGeom>
          <a:noFill/>
          <a:ln w="12700">
            <a:noFill/>
            <a:miter lim="800000"/>
            <a:headEnd type="none" w="sm" len="sm"/>
            <a:tailEnd type="none" w="sm" len="sm"/>
          </a:ln>
          <a:effectLst/>
        </p:spPr>
      </p:pic>
      <p:sp>
        <p:nvSpPr>
          <p:cNvPr id="6" name="Footer Placeholder 5"/>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7870915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JComboBox</a:t>
            </a:r>
            <a:endParaRPr lang="en-US" sz="4200"/>
          </a:p>
        </p:txBody>
      </p:sp>
      <p:sp>
        <p:nvSpPr>
          <p:cNvPr id="7" name="Slide Number Placeholder 3"/>
          <p:cNvSpPr>
            <a:spLocks noGrp="1"/>
          </p:cNvSpPr>
          <p:nvPr>
            <p:ph type="sldNum" sz="quarter" idx="12"/>
          </p:nvPr>
        </p:nvSpPr>
        <p:spPr/>
        <p:txBody>
          <a:bodyPr>
            <a:normAutofit fontScale="85000" lnSpcReduction="20000"/>
          </a:bodyPr>
          <a:lstStyle/>
          <a:p>
            <a:fld id="{DE11372D-3300-4BE5-8B19-37E6292C9F13}" type="slidenum">
              <a:rPr lang="en-US"/>
              <a:pPr/>
              <a:t>81</a:t>
            </a:fld>
            <a:endParaRPr lang="en-US"/>
          </a:p>
        </p:txBody>
      </p:sp>
      <p:sp>
        <p:nvSpPr>
          <p:cNvPr id="313347" name="Rectangle 3"/>
          <p:cNvSpPr>
            <a:spLocks noGrp="1" noChangeArrowheads="1"/>
          </p:cNvSpPr>
          <p:nvPr>
            <p:ph sz="quarter" idx="1"/>
          </p:nvPr>
        </p:nvSpPr>
        <p:spPr>
          <a:xfrm>
            <a:off x="304800" y="914400"/>
            <a:ext cx="8382000" cy="1066800"/>
          </a:xfrm>
          <a:noFill/>
          <a:ln/>
        </p:spPr>
        <p:txBody>
          <a:bodyPr/>
          <a:lstStyle/>
          <a:p>
            <a:pPr marL="0" indent="0">
              <a:lnSpc>
                <a:spcPct val="80000"/>
              </a:lnSpc>
              <a:buFont typeface="Monotype Sorts" pitchFamily="2" charset="2"/>
              <a:buNone/>
            </a:pPr>
            <a:r>
              <a:rPr lang="en-US" sz="2600"/>
              <a:t>A </a:t>
            </a:r>
            <a:r>
              <a:rPr lang="en-US" sz="2600" i="1"/>
              <a:t>combo box</a:t>
            </a:r>
            <a:r>
              <a:rPr lang="en-US" sz="2600"/>
              <a:t> is a simple list of items from which the user can choose. It performs basically the same function as a list, but can get only one value. </a:t>
            </a:r>
            <a:endParaRPr lang="en-US" sz="2400">
              <a:latin typeface="Courier New" pitchFamily="49" charset="0"/>
            </a:endParaRPr>
          </a:p>
        </p:txBody>
      </p:sp>
      <p:sp>
        <p:nvSpPr>
          <p:cNvPr id="313354" name="Rectangle 10"/>
          <p:cNvSpPr>
            <a:spLocks noChangeArrowheads="1"/>
          </p:cNvSpPr>
          <p:nvPr/>
        </p:nvSpPr>
        <p:spPr bwMode="auto">
          <a:xfrm>
            <a:off x="2224088" y="216217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313356" name="Rectangle 12"/>
          <p:cNvSpPr>
            <a:spLocks noChangeArrowheads="1"/>
          </p:cNvSpPr>
          <p:nvPr/>
        </p:nvSpPr>
        <p:spPr bwMode="auto">
          <a:xfrm>
            <a:off x="2224088" y="216217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313355" name="Object 11"/>
          <p:cNvGraphicFramePr>
            <a:graphicFrameLocks noChangeAspect="1"/>
          </p:cNvGraphicFramePr>
          <p:nvPr/>
        </p:nvGraphicFramePr>
        <p:xfrm>
          <a:off x="762000" y="2133600"/>
          <a:ext cx="7848600" cy="4233863"/>
        </p:xfrm>
        <a:graphic>
          <a:graphicData uri="http://schemas.openxmlformats.org/presentationml/2006/ole">
            <mc:AlternateContent xmlns:mc="http://schemas.openxmlformats.org/markup-compatibility/2006">
              <mc:Choice xmlns:v="urn:schemas-microsoft-com:vml" Requires="v">
                <p:oleObj spid="_x0000_s424973" r:id="rId4" imgW="4696968" imgH="2532888" progId="Word.Picture.8">
                  <p:embed/>
                </p:oleObj>
              </mc:Choice>
              <mc:Fallback>
                <p:oleObj r:id="rId4" imgW="4696968" imgH="2532888"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7848600" cy="4233863"/>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5552923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JComboBox</a:t>
            </a:r>
            <a:r>
              <a:rPr lang="en-US"/>
              <a:t> Methods</a:t>
            </a:r>
          </a:p>
        </p:txBody>
      </p:sp>
      <p:sp>
        <p:nvSpPr>
          <p:cNvPr id="4" name="Slide Number Placeholder 3"/>
          <p:cNvSpPr>
            <a:spLocks noGrp="1"/>
          </p:cNvSpPr>
          <p:nvPr>
            <p:ph type="sldNum" sz="quarter" idx="12"/>
          </p:nvPr>
        </p:nvSpPr>
        <p:spPr/>
        <p:txBody>
          <a:bodyPr>
            <a:normAutofit fontScale="85000" lnSpcReduction="20000"/>
          </a:bodyPr>
          <a:lstStyle/>
          <a:p>
            <a:fld id="{E65A9E23-A7BC-4275-A640-DD16D24F0657}" type="slidenum">
              <a:rPr lang="en-US"/>
              <a:pPr/>
              <a:t>82</a:t>
            </a:fld>
            <a:endParaRPr lang="en-US"/>
          </a:p>
        </p:txBody>
      </p:sp>
      <p:sp>
        <p:nvSpPr>
          <p:cNvPr id="311299" name="Rectangle 3"/>
          <p:cNvSpPr>
            <a:spLocks noGrp="1" noChangeArrowheads="1"/>
          </p:cNvSpPr>
          <p:nvPr>
            <p:ph sz="quarter" idx="1"/>
          </p:nvPr>
        </p:nvSpPr>
        <p:spPr>
          <a:xfrm>
            <a:off x="914400" y="1371600"/>
            <a:ext cx="7772400" cy="2895600"/>
          </a:xfrm>
          <a:noFill/>
          <a:ln/>
        </p:spPr>
        <p:txBody>
          <a:bodyPr>
            <a:normAutofit/>
          </a:bodyPr>
          <a:lstStyle/>
          <a:p>
            <a:pPr>
              <a:buFont typeface="Monotype Sorts" pitchFamily="2" charset="2"/>
              <a:buNone/>
            </a:pPr>
            <a:r>
              <a:rPr lang="en-US" sz="3000"/>
              <a:t>To add an item to a </a:t>
            </a:r>
            <a:r>
              <a:rPr lang="en-US" sz="2800">
                <a:latin typeface="Courier New" pitchFamily="49" charset="0"/>
              </a:rPr>
              <a:t>JComboBox jcbo</a:t>
            </a:r>
            <a:r>
              <a:rPr lang="en-US" sz="3000"/>
              <a:t>, use</a:t>
            </a:r>
          </a:p>
          <a:p>
            <a:pPr>
              <a:spcBef>
                <a:spcPct val="50000"/>
              </a:spcBef>
              <a:buFont typeface="Monotype Sorts" pitchFamily="2" charset="2"/>
              <a:buNone/>
            </a:pPr>
            <a:r>
              <a:rPr lang="en-US" sz="2800">
                <a:latin typeface="Courier New" pitchFamily="49" charset="0"/>
              </a:rPr>
              <a:t>jcbo.addItem(Object item)</a:t>
            </a:r>
            <a:endParaRPr lang="en-US" sz="2800">
              <a:latin typeface="Book Antiqua" pitchFamily="18" charset="0"/>
            </a:endParaRPr>
          </a:p>
          <a:p>
            <a:pPr>
              <a:spcBef>
                <a:spcPct val="100000"/>
              </a:spcBef>
              <a:buFont typeface="Monotype Sorts" pitchFamily="2" charset="2"/>
              <a:buNone/>
            </a:pPr>
            <a:r>
              <a:rPr lang="en-US" sz="3000"/>
              <a:t>To get an item from </a:t>
            </a:r>
            <a:r>
              <a:rPr lang="en-US" sz="2800">
                <a:latin typeface="Courier New" pitchFamily="49" charset="0"/>
              </a:rPr>
              <a:t>JComboBox jcbo</a:t>
            </a:r>
            <a:r>
              <a:rPr lang="en-US" sz="3000"/>
              <a:t>, use</a:t>
            </a:r>
          </a:p>
          <a:p>
            <a:pPr>
              <a:spcBef>
                <a:spcPct val="50000"/>
              </a:spcBef>
              <a:buFont typeface="Monotype Sorts" pitchFamily="2" charset="2"/>
              <a:buNone/>
            </a:pPr>
            <a:r>
              <a:rPr lang="en-US" sz="2800">
                <a:latin typeface="Courier New" pitchFamily="49" charset="0"/>
              </a:rPr>
              <a:t>jcbo.getItem()</a:t>
            </a:r>
            <a:endParaRPr lang="en-US" sz="2800">
              <a:latin typeface="Book Antiqua" pitchFamily="18" charset="0"/>
            </a:endParaRP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7153247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685800" y="304800"/>
            <a:ext cx="7772400" cy="1428750"/>
          </a:xfrm>
          <a:noFill/>
          <a:ln/>
        </p:spPr>
        <p:txBody>
          <a:bodyPr>
            <a:normAutofit fontScale="90000"/>
          </a:bodyPr>
          <a:lstStyle/>
          <a:p>
            <a:r>
              <a:rPr lang="en-US"/>
              <a:t>Using the</a:t>
            </a:r>
            <a:br>
              <a:rPr lang="en-US"/>
            </a:br>
            <a:r>
              <a:rPr lang="en-US" sz="4000">
                <a:latin typeface="Courier New" pitchFamily="49" charset="0"/>
              </a:rPr>
              <a:t>itemStateChanged</a:t>
            </a:r>
            <a:r>
              <a:rPr lang="en-US"/>
              <a:t> Handler</a:t>
            </a:r>
            <a:endParaRPr lang="en-US" sz="4200"/>
          </a:p>
        </p:txBody>
      </p:sp>
      <p:sp>
        <p:nvSpPr>
          <p:cNvPr id="5" name="Slide Number Placeholder 3"/>
          <p:cNvSpPr>
            <a:spLocks noGrp="1"/>
          </p:cNvSpPr>
          <p:nvPr>
            <p:ph type="sldNum" sz="quarter" idx="12"/>
          </p:nvPr>
        </p:nvSpPr>
        <p:spPr/>
        <p:txBody>
          <a:bodyPr>
            <a:normAutofit fontScale="85000" lnSpcReduction="20000"/>
          </a:bodyPr>
          <a:lstStyle/>
          <a:p>
            <a:fld id="{0EFB60D8-05E6-44D3-AEB5-E01501292EAD}" type="slidenum">
              <a:rPr lang="en-US"/>
              <a:pPr/>
              <a:t>83</a:t>
            </a:fld>
            <a:endParaRPr lang="en-US"/>
          </a:p>
        </p:txBody>
      </p:sp>
      <p:sp>
        <p:nvSpPr>
          <p:cNvPr id="312323" name="Rectangle 3"/>
          <p:cNvSpPr>
            <a:spLocks noGrp="1" noChangeArrowheads="1"/>
          </p:cNvSpPr>
          <p:nvPr>
            <p:ph sz="quarter" idx="1"/>
          </p:nvPr>
        </p:nvSpPr>
        <p:spPr>
          <a:xfrm>
            <a:off x="457200" y="4114800"/>
            <a:ext cx="8305800" cy="1981200"/>
          </a:xfrm>
          <a:solidFill>
            <a:schemeClr val="tx1"/>
          </a:solidFill>
          <a:ln/>
        </p:spPr>
        <p:txBody>
          <a:bodyPr/>
          <a:lstStyle/>
          <a:p>
            <a:pPr>
              <a:spcBef>
                <a:spcPct val="50000"/>
              </a:spcBef>
              <a:buFont typeface="Monotype Sorts" pitchFamily="2" charset="2"/>
              <a:buNone/>
            </a:pPr>
            <a:r>
              <a:rPr lang="en-US" sz="2400">
                <a:solidFill>
                  <a:schemeClr val="bg2"/>
                </a:solidFill>
                <a:latin typeface="Courier New" pitchFamily="49" charset="0"/>
              </a:rPr>
              <a:t>public void itemStateChanged(ItemEvent e) { </a:t>
            </a:r>
          </a:p>
          <a:p>
            <a:pPr>
              <a:spcBef>
                <a:spcPct val="0"/>
              </a:spcBef>
              <a:buFont typeface="Monotype Sorts" pitchFamily="2" charset="2"/>
              <a:buNone/>
            </a:pPr>
            <a:r>
              <a:rPr lang="en-US" sz="2400">
                <a:solidFill>
                  <a:schemeClr val="bg2"/>
                </a:solidFill>
                <a:latin typeface="Courier New" pitchFamily="49" charset="0"/>
              </a:rPr>
              <a:t>  // Make sure the source is a combo box</a:t>
            </a:r>
          </a:p>
          <a:p>
            <a:pPr>
              <a:spcBef>
                <a:spcPct val="0"/>
              </a:spcBef>
              <a:buFont typeface="Monotype Sorts" pitchFamily="2" charset="2"/>
              <a:buNone/>
            </a:pPr>
            <a:r>
              <a:rPr lang="en-US" sz="2400">
                <a:solidFill>
                  <a:schemeClr val="bg2"/>
                </a:solidFill>
                <a:latin typeface="Courier New" pitchFamily="49" charset="0"/>
              </a:rPr>
              <a:t>  if (e.getSource() instanceof JComboBox)</a:t>
            </a:r>
          </a:p>
          <a:p>
            <a:pPr>
              <a:spcBef>
                <a:spcPct val="0"/>
              </a:spcBef>
              <a:buFont typeface="Monotype Sorts" pitchFamily="2" charset="2"/>
              <a:buNone/>
            </a:pPr>
            <a:r>
              <a:rPr lang="en-US" sz="2400">
                <a:solidFill>
                  <a:schemeClr val="bg2"/>
                </a:solidFill>
                <a:latin typeface="Courier New" pitchFamily="49" charset="0"/>
              </a:rPr>
              <a:t>    String s = (String)e.getItem();	</a:t>
            </a:r>
          </a:p>
          <a:p>
            <a:pPr>
              <a:spcBef>
                <a:spcPct val="0"/>
              </a:spcBef>
              <a:buFont typeface="Monotype Sorts" pitchFamily="2" charset="2"/>
              <a:buNone/>
            </a:pPr>
            <a:r>
              <a:rPr lang="en-US" sz="2400">
                <a:solidFill>
                  <a:schemeClr val="bg2"/>
                </a:solidFill>
                <a:latin typeface="Courier New" pitchFamily="49" charset="0"/>
              </a:rPr>
              <a:t>}</a:t>
            </a:r>
            <a:endParaRPr lang="en-US" sz="2400">
              <a:solidFill>
                <a:schemeClr val="bg2"/>
              </a:solidFill>
            </a:endParaRPr>
          </a:p>
        </p:txBody>
      </p:sp>
      <p:sp>
        <p:nvSpPr>
          <p:cNvPr id="312326" name="Text Box 6"/>
          <p:cNvSpPr txBox="1">
            <a:spLocks noChangeArrowheads="1"/>
          </p:cNvSpPr>
          <p:nvPr/>
        </p:nvSpPr>
        <p:spPr bwMode="auto">
          <a:xfrm>
            <a:off x="914400" y="2057400"/>
            <a:ext cx="7391400" cy="1920875"/>
          </a:xfrm>
          <a:prstGeom prst="rect">
            <a:avLst/>
          </a:prstGeom>
          <a:noFill/>
          <a:ln w="12700">
            <a:noFill/>
            <a:miter lim="800000"/>
            <a:headEnd type="none" w="sm" len="sm"/>
            <a:tailEnd type="none" w="sm" len="sm"/>
          </a:ln>
          <a:effectLst/>
        </p:spPr>
        <p:txBody>
          <a:bodyPr>
            <a:spAutoFit/>
          </a:bodyPr>
          <a:lstStyle/>
          <a:p>
            <a:pPr>
              <a:spcBef>
                <a:spcPct val="50000"/>
              </a:spcBef>
            </a:pPr>
            <a:r>
              <a:rPr lang="en-US" sz="3000"/>
              <a:t>When a choice is checked or unchecked, </a:t>
            </a:r>
            <a:r>
              <a:rPr lang="en-US" sz="2800">
                <a:latin typeface="Courier New" pitchFamily="49" charset="0"/>
              </a:rPr>
              <a:t>itemStateChanged()</a:t>
            </a:r>
            <a:r>
              <a:rPr lang="en-US" sz="3000"/>
              <a:t> for </a:t>
            </a:r>
            <a:r>
              <a:rPr lang="en-US" sz="2800">
                <a:latin typeface="Courier New" pitchFamily="49" charset="0"/>
              </a:rPr>
              <a:t>ItemEvent</a:t>
            </a:r>
            <a:r>
              <a:rPr lang="en-US" sz="3000"/>
              <a:t> is invoked as well as the </a:t>
            </a:r>
            <a:r>
              <a:rPr lang="en-US" sz="2800">
                <a:latin typeface="Courier New" pitchFamily="49" charset="0"/>
              </a:rPr>
              <a:t>actionPerformed()</a:t>
            </a:r>
            <a:r>
              <a:rPr lang="en-US" sz="3000"/>
              <a:t> handler for </a:t>
            </a:r>
            <a:r>
              <a:rPr lang="en-US" sz="2800">
                <a:latin typeface="Courier New" pitchFamily="49" charset="0"/>
              </a:rPr>
              <a:t>ActionEvent</a:t>
            </a:r>
            <a:r>
              <a:rPr lang="en-US" sz="3000"/>
              <a:t>.</a:t>
            </a:r>
          </a:p>
        </p:txBody>
      </p:sp>
      <p:sp>
        <p:nvSpPr>
          <p:cNvPr id="6" name="Footer Placeholder 5"/>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0392692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685800" y="0"/>
            <a:ext cx="7772400" cy="1428750"/>
          </a:xfrm>
          <a:noFill/>
          <a:ln/>
        </p:spPr>
        <p:txBody>
          <a:bodyPr>
            <a:normAutofit/>
          </a:bodyPr>
          <a:lstStyle/>
          <a:p>
            <a:r>
              <a:rPr lang="en-US" sz="4700"/>
              <a:t>Example: Using Combo Boxes</a:t>
            </a:r>
            <a:endParaRPr lang="en-US" sz="4200">
              <a:latin typeface="Courier New" pitchFamily="49" charset="0"/>
            </a:endParaRPr>
          </a:p>
        </p:txBody>
      </p:sp>
      <p:sp>
        <p:nvSpPr>
          <p:cNvPr id="7" name="Slide Number Placeholder 3"/>
          <p:cNvSpPr>
            <a:spLocks noGrp="1"/>
          </p:cNvSpPr>
          <p:nvPr>
            <p:ph type="sldNum" sz="quarter" idx="12"/>
          </p:nvPr>
        </p:nvSpPr>
        <p:spPr/>
        <p:txBody>
          <a:bodyPr>
            <a:normAutofit fontScale="85000" lnSpcReduction="20000"/>
          </a:bodyPr>
          <a:lstStyle/>
          <a:p>
            <a:fld id="{79332282-1815-4545-988C-BB195D7A6319}" type="slidenum">
              <a:rPr lang="en-US"/>
              <a:pPr/>
              <a:t>84</a:t>
            </a:fld>
            <a:endParaRPr lang="en-US"/>
          </a:p>
        </p:txBody>
      </p:sp>
      <p:sp>
        <p:nvSpPr>
          <p:cNvPr id="430083" name="Rectangle 3"/>
          <p:cNvSpPr>
            <a:spLocks noGrp="1" noChangeArrowheads="1"/>
          </p:cNvSpPr>
          <p:nvPr>
            <p:ph sz="quarter" idx="1"/>
          </p:nvPr>
        </p:nvSpPr>
        <p:spPr>
          <a:xfrm>
            <a:off x="304800" y="1371600"/>
            <a:ext cx="3505200" cy="3733800"/>
          </a:xfrm>
          <a:noFill/>
          <a:ln/>
        </p:spPr>
        <p:txBody>
          <a:bodyPr/>
          <a:lstStyle/>
          <a:p>
            <a:pPr marL="0" indent="0">
              <a:lnSpc>
                <a:spcPct val="90000"/>
              </a:lnSpc>
              <a:spcBef>
                <a:spcPct val="50000"/>
              </a:spcBef>
              <a:buFont typeface="Monotype Sorts" pitchFamily="2" charset="2"/>
              <a:buNone/>
            </a:pPr>
            <a:r>
              <a:rPr lang="en-US" sz="3300">
                <a:cs typeface="Times New Roman" pitchFamily="18" charset="0"/>
              </a:rPr>
              <a:t>This example lets users view an image and a description of a country's flag by selecting the country from a combo box.</a:t>
            </a:r>
          </a:p>
        </p:txBody>
      </p:sp>
      <p:pic>
        <p:nvPicPr>
          <p:cNvPr id="430086" name="Picture 6"/>
          <p:cNvPicPr>
            <a:picLocks noChangeAspect="1" noChangeArrowheads="1"/>
          </p:cNvPicPr>
          <p:nvPr/>
        </p:nvPicPr>
        <p:blipFill>
          <a:blip r:embed="rId3" cstate="print"/>
          <a:srcRect/>
          <a:stretch>
            <a:fillRect/>
          </a:stretch>
        </p:blipFill>
        <p:spPr bwMode="auto">
          <a:xfrm>
            <a:off x="4038600" y="1524000"/>
            <a:ext cx="4930775" cy="2255838"/>
          </a:xfrm>
          <a:prstGeom prst="rect">
            <a:avLst/>
          </a:prstGeom>
          <a:noFill/>
          <a:ln w="12700">
            <a:noFill/>
            <a:miter lim="800000"/>
            <a:headEnd type="none" w="sm" len="sm"/>
            <a:tailEnd type="none" w="sm" len="sm"/>
          </a:ln>
          <a:effectLst/>
        </p:spPr>
      </p:pic>
      <p:sp>
        <p:nvSpPr>
          <p:cNvPr id="6" name="Footer Placeholder 5"/>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6178780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381000"/>
            <a:ext cx="7772400" cy="533400"/>
          </a:xfrm>
          <a:noFill/>
          <a:ln/>
        </p:spPr>
        <p:txBody>
          <a:bodyPr>
            <a:normAutofit fontScale="90000"/>
          </a:bodyPr>
          <a:lstStyle/>
          <a:p>
            <a:r>
              <a:rPr lang="en-US" sz="4200">
                <a:latin typeface="Courier New" pitchFamily="49" charset="0"/>
              </a:rPr>
              <a:t>JList</a:t>
            </a:r>
            <a:endParaRPr lang="en-US" sz="4200"/>
          </a:p>
        </p:txBody>
      </p:sp>
      <p:sp>
        <p:nvSpPr>
          <p:cNvPr id="6" name="Slide Number Placeholder 3"/>
          <p:cNvSpPr>
            <a:spLocks noGrp="1"/>
          </p:cNvSpPr>
          <p:nvPr>
            <p:ph type="sldNum" sz="quarter" idx="12"/>
          </p:nvPr>
        </p:nvSpPr>
        <p:spPr/>
        <p:txBody>
          <a:bodyPr>
            <a:normAutofit fontScale="85000" lnSpcReduction="20000"/>
          </a:bodyPr>
          <a:lstStyle/>
          <a:p>
            <a:fld id="{8765A24C-31DF-41BC-BF44-8D6889681D39}" type="slidenum">
              <a:rPr lang="en-US"/>
              <a:pPr/>
              <a:t>85</a:t>
            </a:fld>
            <a:endParaRPr lang="en-US"/>
          </a:p>
        </p:txBody>
      </p:sp>
      <p:sp>
        <p:nvSpPr>
          <p:cNvPr id="93187" name="Rectangle 3"/>
          <p:cNvSpPr>
            <a:spLocks noGrp="1" noChangeArrowheads="1"/>
          </p:cNvSpPr>
          <p:nvPr>
            <p:ph sz="quarter" idx="1"/>
          </p:nvPr>
        </p:nvSpPr>
        <p:spPr>
          <a:xfrm>
            <a:off x="381000" y="990600"/>
            <a:ext cx="8610600" cy="762000"/>
          </a:xfrm>
          <a:noFill/>
          <a:ln/>
        </p:spPr>
        <p:txBody>
          <a:bodyPr>
            <a:normAutofit/>
          </a:bodyPr>
          <a:lstStyle/>
          <a:p>
            <a:pPr marL="0" indent="0">
              <a:lnSpc>
                <a:spcPct val="90000"/>
              </a:lnSpc>
              <a:buFont typeface="Monotype Sorts" pitchFamily="2" charset="2"/>
              <a:buNone/>
            </a:pPr>
            <a:r>
              <a:rPr lang="en-US" sz="2200"/>
              <a:t>A </a:t>
            </a:r>
            <a:r>
              <a:rPr lang="en-US" sz="2200" i="1"/>
              <a:t>list</a:t>
            </a:r>
            <a:r>
              <a:rPr lang="en-US" sz="2200"/>
              <a:t> is a component that performs basically the same function as a combo box, but it enables the user to choose a single value or multiple values.</a:t>
            </a:r>
            <a:r>
              <a:rPr lang="en-US" sz="2400">
                <a:latin typeface="Book Antiqua" pitchFamily="18" charset="0"/>
              </a:rPr>
              <a:t> </a:t>
            </a:r>
          </a:p>
        </p:txBody>
      </p:sp>
      <p:sp>
        <p:nvSpPr>
          <p:cNvPr id="93197" name="Rectangle 13"/>
          <p:cNvSpPr>
            <a:spLocks noChangeArrowheads="1"/>
          </p:cNvSpPr>
          <p:nvPr/>
        </p:nvSpPr>
        <p:spPr bwMode="auto">
          <a:xfrm>
            <a:off x="2024063" y="1933575"/>
            <a:ext cx="9144000" cy="0"/>
          </a:xfrm>
          <a:prstGeom prst="rect">
            <a:avLst/>
          </a:prstGeom>
          <a:noFill/>
          <a:ln w="12700">
            <a:noFill/>
            <a:miter lim="800000"/>
            <a:headEnd type="none" w="sm" len="sm"/>
            <a:tailEnd type="none" w="sm" len="sm"/>
          </a:ln>
          <a:effectLst/>
        </p:spPr>
        <p:txBody>
          <a:bodyPr>
            <a:spAutoFit/>
          </a:bodyPr>
          <a:lstStyle/>
          <a:p>
            <a:endParaRPr lang="en-GB"/>
          </a:p>
        </p:txBody>
      </p:sp>
      <p:graphicFrame>
        <p:nvGraphicFramePr>
          <p:cNvPr id="93196" name="Object 12"/>
          <p:cNvGraphicFramePr>
            <a:graphicFrameLocks noChangeAspect="1"/>
          </p:cNvGraphicFramePr>
          <p:nvPr/>
        </p:nvGraphicFramePr>
        <p:xfrm>
          <a:off x="685800" y="1752600"/>
          <a:ext cx="7848600" cy="4605338"/>
        </p:xfrm>
        <a:graphic>
          <a:graphicData uri="http://schemas.openxmlformats.org/presentationml/2006/ole">
            <mc:AlternateContent xmlns:mc="http://schemas.openxmlformats.org/markup-compatibility/2006">
              <mc:Choice xmlns:v="urn:schemas-microsoft-com:vml" Requires="v">
                <p:oleObj spid="_x0000_s425997" r:id="rId4" imgW="5096256" imgH="2985516" progId="Word.Picture.8">
                  <p:embed/>
                </p:oleObj>
              </mc:Choice>
              <mc:Fallback>
                <p:oleObj r:id="rId4" imgW="5096256" imgH="2985516"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52600"/>
                        <a:ext cx="7848600" cy="4605338"/>
                      </a:xfrm>
                      <a:prstGeom prst="rect">
                        <a:avLst/>
                      </a:prstGeom>
                      <a:solidFill>
                        <a:schemeClr val="tx1"/>
                      </a:solidFill>
                    </p:spPr>
                  </p:pic>
                </p:oleObj>
              </mc:Fallback>
            </mc:AlternateContent>
          </a:graphicData>
        </a:graphic>
      </p:graphicFrame>
      <p:sp>
        <p:nvSpPr>
          <p:cNvPr id="7" name="Footer Placeholder 6"/>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765713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JList</a:t>
            </a:r>
            <a:r>
              <a:rPr lang="en-US"/>
              <a:t> Constructors</a:t>
            </a:r>
          </a:p>
        </p:txBody>
      </p:sp>
      <p:sp>
        <p:nvSpPr>
          <p:cNvPr id="4" name="Slide Number Placeholder 3"/>
          <p:cNvSpPr>
            <a:spLocks noGrp="1"/>
          </p:cNvSpPr>
          <p:nvPr>
            <p:ph type="sldNum" sz="quarter" idx="12"/>
          </p:nvPr>
        </p:nvSpPr>
        <p:spPr/>
        <p:txBody>
          <a:bodyPr>
            <a:normAutofit fontScale="85000" lnSpcReduction="20000"/>
          </a:bodyPr>
          <a:lstStyle/>
          <a:p>
            <a:fld id="{FBD1249F-9099-48D0-926E-E4777F27F161}" type="slidenum">
              <a:rPr lang="en-US"/>
              <a:pPr/>
              <a:t>86</a:t>
            </a:fld>
            <a:endParaRPr lang="en-US"/>
          </a:p>
        </p:txBody>
      </p:sp>
      <p:sp>
        <p:nvSpPr>
          <p:cNvPr id="94211" name="Rectangle 3"/>
          <p:cNvSpPr>
            <a:spLocks noGrp="1" noChangeArrowheads="1"/>
          </p:cNvSpPr>
          <p:nvPr>
            <p:ph sz="quarter" idx="1"/>
          </p:nvPr>
        </p:nvSpPr>
        <p:spPr>
          <a:xfrm>
            <a:off x="685800" y="1371600"/>
            <a:ext cx="8153400" cy="3600450"/>
          </a:xfrm>
          <a:noFill/>
          <a:ln/>
        </p:spPr>
        <p:txBody>
          <a:bodyPr/>
          <a:lstStyle/>
          <a:p>
            <a:r>
              <a:rPr lang="en-US" sz="2400">
                <a:latin typeface="Courier New" pitchFamily="49" charset="0"/>
              </a:rPr>
              <a:t>JList()</a:t>
            </a:r>
            <a:endParaRPr lang="en-US" sz="3000"/>
          </a:p>
          <a:p>
            <a:pPr>
              <a:spcBef>
                <a:spcPct val="50000"/>
              </a:spcBef>
              <a:buFont typeface="Monotype Sorts" pitchFamily="2" charset="2"/>
              <a:buNone/>
            </a:pPr>
            <a:r>
              <a:rPr lang="en-US" sz="3000"/>
              <a:t>	</a:t>
            </a:r>
            <a:r>
              <a:rPr lang="en-US" sz="2600"/>
              <a:t>Creates an empty list.</a:t>
            </a:r>
          </a:p>
          <a:p>
            <a:pPr>
              <a:spcBef>
                <a:spcPct val="100000"/>
              </a:spcBef>
            </a:pPr>
            <a:r>
              <a:rPr lang="en-US" sz="2400">
                <a:latin typeface="Courier New" pitchFamily="49" charset="0"/>
              </a:rPr>
              <a:t>JList(Object[] stringItems)</a:t>
            </a:r>
          </a:p>
          <a:p>
            <a:pPr>
              <a:buFont typeface="Monotype Sorts" pitchFamily="2" charset="2"/>
              <a:buNone/>
            </a:pPr>
            <a:r>
              <a:rPr lang="en-US" sz="3000"/>
              <a:t>	</a:t>
            </a:r>
            <a:r>
              <a:rPr lang="en-US" sz="2600"/>
              <a:t>Creates a new list initialized with items.</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6568199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0"/>
            <a:ext cx="7772400" cy="1428750"/>
          </a:xfrm>
          <a:noFill/>
          <a:ln/>
        </p:spPr>
        <p:txBody>
          <a:bodyPr/>
          <a:lstStyle/>
          <a:p>
            <a:r>
              <a:rPr lang="en-US" sz="4200">
                <a:latin typeface="Courier New" pitchFamily="49" charset="0"/>
              </a:rPr>
              <a:t>JList</a:t>
            </a:r>
            <a:r>
              <a:rPr lang="en-US"/>
              <a:t> Properties</a:t>
            </a:r>
          </a:p>
        </p:txBody>
      </p:sp>
      <p:sp>
        <p:nvSpPr>
          <p:cNvPr id="4" name="Slide Number Placeholder 3"/>
          <p:cNvSpPr>
            <a:spLocks noGrp="1"/>
          </p:cNvSpPr>
          <p:nvPr>
            <p:ph type="sldNum" sz="quarter" idx="12"/>
          </p:nvPr>
        </p:nvSpPr>
        <p:spPr/>
        <p:txBody>
          <a:bodyPr>
            <a:normAutofit fontScale="85000" lnSpcReduction="20000"/>
          </a:bodyPr>
          <a:lstStyle/>
          <a:p>
            <a:fld id="{84B5ACCE-CEFB-4AC0-B911-D0C9E4FA6519}" type="slidenum">
              <a:rPr lang="en-US"/>
              <a:pPr/>
              <a:t>87</a:t>
            </a:fld>
            <a:endParaRPr lang="en-US"/>
          </a:p>
        </p:txBody>
      </p:sp>
      <p:sp>
        <p:nvSpPr>
          <p:cNvPr id="95235" name="Rectangle 3"/>
          <p:cNvSpPr>
            <a:spLocks noGrp="1" noChangeArrowheads="1"/>
          </p:cNvSpPr>
          <p:nvPr>
            <p:ph sz="quarter" idx="1"/>
          </p:nvPr>
        </p:nvSpPr>
        <p:spPr>
          <a:xfrm>
            <a:off x="685800" y="1371600"/>
            <a:ext cx="7620000" cy="4876800"/>
          </a:xfrm>
          <a:noFill/>
          <a:ln/>
        </p:spPr>
        <p:txBody>
          <a:bodyPr/>
          <a:lstStyle/>
          <a:p>
            <a:r>
              <a:rPr lang="en-US" sz="3600">
                <a:latin typeface="Courier New" pitchFamily="49" charset="0"/>
              </a:rPr>
              <a:t>selectedIndexd</a:t>
            </a:r>
            <a:endParaRPr lang="en-US" sz="3600"/>
          </a:p>
          <a:p>
            <a:pPr>
              <a:spcBef>
                <a:spcPct val="50000"/>
              </a:spcBef>
            </a:pPr>
            <a:r>
              <a:rPr lang="en-US" sz="3600">
                <a:latin typeface="Courier New" pitchFamily="49" charset="0"/>
              </a:rPr>
              <a:t>selectedIndices</a:t>
            </a:r>
          </a:p>
          <a:p>
            <a:pPr>
              <a:spcBef>
                <a:spcPct val="50000"/>
              </a:spcBef>
            </a:pPr>
            <a:r>
              <a:rPr lang="en-US" sz="3600">
                <a:latin typeface="Courier New" pitchFamily="49" charset="0"/>
              </a:rPr>
              <a:t>selectedValue</a:t>
            </a:r>
          </a:p>
          <a:p>
            <a:pPr>
              <a:spcBef>
                <a:spcPct val="50000"/>
              </a:spcBef>
            </a:pPr>
            <a:r>
              <a:rPr lang="en-US" sz="3600">
                <a:latin typeface="Courier New" pitchFamily="49" charset="0"/>
              </a:rPr>
              <a:t>selectedValues</a:t>
            </a:r>
          </a:p>
          <a:p>
            <a:pPr>
              <a:spcBef>
                <a:spcPct val="50000"/>
              </a:spcBef>
            </a:pPr>
            <a:r>
              <a:rPr lang="en-US" sz="3600">
                <a:latin typeface="Courier New" pitchFamily="49" charset="0"/>
              </a:rPr>
              <a:t>selectionMode</a:t>
            </a:r>
          </a:p>
          <a:p>
            <a:pPr>
              <a:spcBef>
                <a:spcPct val="50000"/>
              </a:spcBef>
            </a:pPr>
            <a:r>
              <a:rPr lang="en-US" sz="3600">
                <a:latin typeface="Courier New" pitchFamily="49" charset="0"/>
              </a:rPr>
              <a:t>visibleRowCount</a:t>
            </a:r>
            <a:endParaRPr lang="en-US" sz="2600"/>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22565628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685800" y="304800"/>
            <a:ext cx="7772400" cy="990600"/>
          </a:xfrm>
          <a:noFill/>
          <a:ln/>
        </p:spPr>
        <p:txBody>
          <a:bodyPr/>
          <a:lstStyle/>
          <a:p>
            <a:r>
              <a:rPr lang="en-US">
                <a:latin typeface="Book Antiqua" pitchFamily="18" charset="0"/>
              </a:rPr>
              <a:t>Example: Using Lists</a:t>
            </a:r>
            <a:r>
              <a:rPr lang="en-US" sz="4200">
                <a:latin typeface="Courier New" pitchFamily="49" charset="0"/>
              </a:rPr>
              <a:t> </a:t>
            </a:r>
          </a:p>
        </p:txBody>
      </p:sp>
      <p:sp>
        <p:nvSpPr>
          <p:cNvPr id="7" name="Slide Number Placeholder 3"/>
          <p:cNvSpPr>
            <a:spLocks noGrp="1"/>
          </p:cNvSpPr>
          <p:nvPr>
            <p:ph type="sldNum" sz="quarter" idx="12"/>
          </p:nvPr>
        </p:nvSpPr>
        <p:spPr/>
        <p:txBody>
          <a:bodyPr>
            <a:normAutofit fontScale="85000" lnSpcReduction="20000"/>
          </a:bodyPr>
          <a:lstStyle/>
          <a:p>
            <a:fld id="{AF41202F-B202-4F68-99FD-366E27455155}" type="slidenum">
              <a:rPr lang="en-US"/>
              <a:pPr/>
              <a:t>88</a:t>
            </a:fld>
            <a:endParaRPr lang="en-US"/>
          </a:p>
        </p:txBody>
      </p:sp>
      <p:sp>
        <p:nvSpPr>
          <p:cNvPr id="432131" name="Rectangle 3"/>
          <p:cNvSpPr>
            <a:spLocks noGrp="1" noChangeArrowheads="1"/>
          </p:cNvSpPr>
          <p:nvPr>
            <p:ph sz="quarter" idx="1"/>
          </p:nvPr>
        </p:nvSpPr>
        <p:spPr>
          <a:xfrm>
            <a:off x="381000" y="1295400"/>
            <a:ext cx="3352800" cy="4191000"/>
          </a:xfrm>
          <a:noFill/>
          <a:ln/>
        </p:spPr>
        <p:txBody>
          <a:bodyPr>
            <a:normAutofit/>
          </a:bodyPr>
          <a:lstStyle/>
          <a:p>
            <a:pPr marL="0" indent="0">
              <a:buFont typeface="Monotype Sorts" pitchFamily="2" charset="2"/>
              <a:buNone/>
            </a:pPr>
            <a:r>
              <a:rPr lang="en-US" sz="3000">
                <a:cs typeface="Times New Roman" pitchFamily="18" charset="0"/>
              </a:rPr>
              <a:t>This example gives a program that lets users select countries in a list and display the flags of the selected countries in the labels</a:t>
            </a:r>
            <a:r>
              <a:rPr lang="en-US" sz="3000"/>
              <a:t>.</a:t>
            </a:r>
            <a:r>
              <a:rPr lang="en-US">
                <a:latin typeface="Book Antiqua" pitchFamily="18" charset="0"/>
              </a:rPr>
              <a:t> </a:t>
            </a:r>
          </a:p>
        </p:txBody>
      </p:sp>
      <p:pic>
        <p:nvPicPr>
          <p:cNvPr id="432135" name="Picture 7"/>
          <p:cNvPicPr>
            <a:picLocks noChangeAspect="1" noChangeArrowheads="1"/>
          </p:cNvPicPr>
          <p:nvPr/>
        </p:nvPicPr>
        <p:blipFill>
          <a:blip r:embed="rId3" cstate="print"/>
          <a:srcRect/>
          <a:stretch>
            <a:fillRect/>
          </a:stretch>
        </p:blipFill>
        <p:spPr bwMode="auto">
          <a:xfrm>
            <a:off x="3733800" y="1524000"/>
            <a:ext cx="5257800" cy="3228975"/>
          </a:xfrm>
          <a:prstGeom prst="rect">
            <a:avLst/>
          </a:prstGeom>
          <a:noFill/>
          <a:ln w="12700">
            <a:noFill/>
            <a:miter lim="800000"/>
            <a:headEnd type="none" w="sm" len="sm"/>
            <a:tailEnd type="none" w="sm" len="sm"/>
          </a:ln>
          <a:effectLst/>
        </p:spPr>
      </p:pic>
      <p:sp>
        <p:nvSpPr>
          <p:cNvPr id="6" name="Footer Placeholder 5"/>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42825925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JScrollBar</a:t>
            </a:r>
            <a:endParaRPr lang="en-US"/>
          </a:p>
        </p:txBody>
      </p:sp>
      <p:sp>
        <p:nvSpPr>
          <p:cNvPr id="7" name="Slide Number Placeholder 3"/>
          <p:cNvSpPr>
            <a:spLocks noGrp="1"/>
          </p:cNvSpPr>
          <p:nvPr>
            <p:ph type="sldNum" sz="quarter" idx="12"/>
          </p:nvPr>
        </p:nvSpPr>
        <p:spPr/>
        <p:txBody>
          <a:bodyPr>
            <a:normAutofit fontScale="85000" lnSpcReduction="20000"/>
          </a:bodyPr>
          <a:lstStyle/>
          <a:p>
            <a:fld id="{4428E31C-1124-4B6F-AB65-A41E0185FD38}" type="slidenum">
              <a:rPr lang="en-US"/>
              <a:pPr/>
              <a:t>89</a:t>
            </a:fld>
            <a:endParaRPr lang="en-US"/>
          </a:p>
        </p:txBody>
      </p:sp>
      <p:sp>
        <p:nvSpPr>
          <p:cNvPr id="407555" name="Rectangle 3"/>
          <p:cNvSpPr>
            <a:spLocks noGrp="1" noChangeArrowheads="1"/>
          </p:cNvSpPr>
          <p:nvPr>
            <p:ph sz="quarter" idx="1"/>
          </p:nvPr>
        </p:nvSpPr>
        <p:spPr>
          <a:xfrm>
            <a:off x="152400" y="914400"/>
            <a:ext cx="8686800" cy="685800"/>
          </a:xfrm>
          <a:noFill/>
          <a:ln/>
        </p:spPr>
        <p:txBody>
          <a:bodyPr>
            <a:normAutofit/>
          </a:bodyPr>
          <a:lstStyle/>
          <a:p>
            <a:pPr marL="0" indent="0">
              <a:lnSpc>
                <a:spcPct val="90000"/>
              </a:lnSpc>
              <a:spcAft>
                <a:spcPts val="1200"/>
              </a:spcAft>
              <a:buFont typeface="Monotype Sorts" pitchFamily="2" charset="2"/>
              <a:buNone/>
            </a:pPr>
            <a:r>
              <a:rPr lang="en-US" sz="2000"/>
              <a:t>A </a:t>
            </a:r>
            <a:r>
              <a:rPr lang="en-US" sz="2000" i="1"/>
              <a:t>scroll bar</a:t>
            </a:r>
            <a:r>
              <a:rPr lang="en-US" sz="2000"/>
              <a:t> is a control that enables the user to select from a range of values. The scrollbar appears in two styles: </a:t>
            </a:r>
            <a:r>
              <a:rPr lang="en-US" sz="2000" i="1"/>
              <a:t>horizontal</a:t>
            </a:r>
            <a:r>
              <a:rPr lang="en-US" sz="2000"/>
              <a:t> and </a:t>
            </a:r>
            <a:r>
              <a:rPr lang="en-US" sz="2000" i="1"/>
              <a:t>vertical</a:t>
            </a:r>
            <a:r>
              <a:rPr lang="en-US" sz="2000"/>
              <a:t>.</a:t>
            </a:r>
          </a:p>
        </p:txBody>
      </p:sp>
      <p:sp>
        <p:nvSpPr>
          <p:cNvPr id="407559" name="Rectangle 7"/>
          <p:cNvSpPr>
            <a:spLocks noChangeArrowheads="1"/>
          </p:cNvSpPr>
          <p:nvPr/>
        </p:nvSpPr>
        <p:spPr bwMode="auto">
          <a:xfrm>
            <a:off x="2024063" y="172402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07561" name="Rectangle 9"/>
          <p:cNvSpPr>
            <a:spLocks noChangeArrowheads="1"/>
          </p:cNvSpPr>
          <p:nvPr/>
        </p:nvSpPr>
        <p:spPr bwMode="auto">
          <a:xfrm>
            <a:off x="0" y="1630363"/>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407560" name="Object 8"/>
          <p:cNvGraphicFramePr>
            <a:graphicFrameLocks noChangeAspect="1"/>
          </p:cNvGraphicFramePr>
          <p:nvPr/>
        </p:nvGraphicFramePr>
        <p:xfrm>
          <a:off x="1371600" y="1600200"/>
          <a:ext cx="6248400" cy="4765675"/>
        </p:xfrm>
        <a:graphic>
          <a:graphicData uri="http://schemas.openxmlformats.org/presentationml/2006/ole">
            <mc:AlternateContent xmlns:mc="http://schemas.openxmlformats.org/markup-compatibility/2006">
              <mc:Choice xmlns:v="urn:schemas-microsoft-com:vml" Requires="v">
                <p:oleObj spid="_x0000_s427021" name="Picture" r:id="rId4" imgW="4716780" imgH="3585972" progId="Word.Picture.8">
                  <p:embed/>
                </p:oleObj>
              </mc:Choice>
              <mc:Fallback>
                <p:oleObj name="Picture" r:id="rId4" imgW="4716780" imgH="3585972"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600200"/>
                        <a:ext cx="6248400" cy="4765675"/>
                      </a:xfrm>
                      <a:prstGeom prst="rect">
                        <a:avLst/>
                      </a:prstGeom>
                      <a:solidFill>
                        <a:schemeClr val="tx1"/>
                      </a:solidFill>
                    </p:spPr>
                  </p:pic>
                </p:oleObj>
              </mc:Fallback>
            </mc:AlternateContent>
          </a:graphicData>
        </a:graphic>
      </p:graphicFrame>
      <p:sp>
        <p:nvSpPr>
          <p:cNvPr id="8" name="Footer Placeholder 7"/>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046054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0"/>
            <a:ext cx="7772400" cy="762000"/>
          </a:xfrm>
        </p:spPr>
        <p:txBody>
          <a:bodyPr lIns="92075" tIns="46038" rIns="92075" bIns="46038">
            <a:normAutofit fontScale="90000"/>
          </a:bodyPr>
          <a:lstStyle/>
          <a:p>
            <a:pPr eaLnBrk="1" hangingPunct="1">
              <a:defRPr/>
            </a:pPr>
            <a:r>
              <a:rPr lang="en-US" smtClean="0"/>
              <a:t>Creating GUI Objects</a:t>
            </a:r>
          </a:p>
        </p:txBody>
      </p:sp>
      <p:sp>
        <p:nvSpPr>
          <p:cNvPr id="371715" name="Rectangle 3"/>
          <p:cNvSpPr>
            <a:spLocks noGrp="1" noChangeArrowheads="1"/>
          </p:cNvSpPr>
          <p:nvPr>
            <p:ph type="body" idx="1"/>
          </p:nvPr>
        </p:nvSpPr>
        <p:spPr>
          <a:xfrm>
            <a:off x="152400" y="685800"/>
            <a:ext cx="6477000" cy="5791200"/>
          </a:xfrm>
        </p:spPr>
        <p:txBody>
          <a:bodyPr lIns="92075" tIns="46038" rIns="92075" bIns="46038"/>
          <a:lstStyle/>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button with text OK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JButton jbtOK = new JButton("OK");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label with text "Enter your name: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JLabel jlblName = new JLabel("Enter your name: ");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a:t>
            </a: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endParaRPr lang="en-US" sz="1400" smtClean="0">
              <a:latin typeface="Courier New" pitchFamily="49" charset="0"/>
              <a:cs typeface="Times New Roman" pitchFamily="18" charset="0"/>
            </a:endParaRPr>
          </a:p>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text field with text "Type Name Here"</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JTextField jtfName = new JTextField("Type Name Here");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check box with text bold</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JCheckBox jchkBold = new JCheckBox("Bold");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radio button with text red</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JRadioButton jrbRed = new JRadioButton("Red");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Create a combo box with choices red, green, and blue</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JComboBox jcboColor = new JComboBox(new String[]{"Red", </a:t>
            </a:r>
          </a:p>
          <a:p>
            <a:pPr eaLnBrk="1" hangingPunct="1">
              <a:spcBef>
                <a:spcPct val="0"/>
              </a:spcBef>
              <a:buFont typeface="Wingdings" pitchFamily="2" charset="2"/>
              <a:buNone/>
              <a:defRPr/>
            </a:pPr>
            <a:r>
              <a:rPr lang="en-US" sz="1400" smtClean="0">
                <a:latin typeface="Courier New" pitchFamily="49" charset="0"/>
                <a:cs typeface="Times New Roman" pitchFamily="18" charset="0"/>
              </a:rPr>
              <a:t>  "Green", "Blue"}); </a:t>
            </a:r>
          </a:p>
        </p:txBody>
      </p:sp>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438400"/>
            <a:ext cx="42767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1717" name="Line 5"/>
          <p:cNvSpPr>
            <a:spLocks noChangeShapeType="1"/>
          </p:cNvSpPr>
          <p:nvPr/>
        </p:nvSpPr>
        <p:spPr bwMode="auto">
          <a:xfrm>
            <a:off x="4343400" y="2819400"/>
            <a:ext cx="4572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18" name="Text Box 6"/>
          <p:cNvSpPr txBox="1">
            <a:spLocks noChangeArrowheads="1"/>
          </p:cNvSpPr>
          <p:nvPr/>
        </p:nvSpPr>
        <p:spPr bwMode="auto">
          <a:xfrm>
            <a:off x="3657600" y="25908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Button</a:t>
            </a:r>
          </a:p>
        </p:txBody>
      </p:sp>
      <p:sp>
        <p:nvSpPr>
          <p:cNvPr id="371719" name="Line 7"/>
          <p:cNvSpPr>
            <a:spLocks noChangeShapeType="1"/>
          </p:cNvSpPr>
          <p:nvPr/>
        </p:nvSpPr>
        <p:spPr bwMode="auto">
          <a:xfrm>
            <a:off x="57150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20" name="Text Box 8"/>
          <p:cNvSpPr txBox="1">
            <a:spLocks noChangeArrowheads="1"/>
          </p:cNvSpPr>
          <p:nvPr/>
        </p:nvSpPr>
        <p:spPr bwMode="auto">
          <a:xfrm>
            <a:off x="5334000" y="17526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Label</a:t>
            </a:r>
          </a:p>
        </p:txBody>
      </p:sp>
      <p:sp>
        <p:nvSpPr>
          <p:cNvPr id="371721" name="Line 9"/>
          <p:cNvSpPr>
            <a:spLocks noChangeShapeType="1"/>
          </p:cNvSpPr>
          <p:nvPr/>
        </p:nvSpPr>
        <p:spPr bwMode="auto">
          <a:xfrm>
            <a:off x="6705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22" name="Text Box 10"/>
          <p:cNvSpPr txBox="1">
            <a:spLocks noChangeArrowheads="1"/>
          </p:cNvSpPr>
          <p:nvPr/>
        </p:nvSpPr>
        <p:spPr bwMode="auto">
          <a:xfrm>
            <a:off x="6324600" y="1752600"/>
            <a:ext cx="609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Text field</a:t>
            </a:r>
          </a:p>
        </p:txBody>
      </p:sp>
      <p:sp>
        <p:nvSpPr>
          <p:cNvPr id="371723" name="Line 11"/>
          <p:cNvSpPr>
            <a:spLocks noChangeShapeType="1"/>
          </p:cNvSpPr>
          <p:nvPr/>
        </p:nvSpPr>
        <p:spPr bwMode="auto">
          <a:xfrm>
            <a:off x="7467600" y="2133600"/>
            <a:ext cx="0" cy="609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24" name="Text Box 12"/>
          <p:cNvSpPr txBox="1">
            <a:spLocks noChangeArrowheads="1"/>
          </p:cNvSpPr>
          <p:nvPr/>
        </p:nvSpPr>
        <p:spPr bwMode="auto">
          <a:xfrm>
            <a:off x="7086600" y="17526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Check Box</a:t>
            </a:r>
          </a:p>
        </p:txBody>
      </p:sp>
      <p:sp>
        <p:nvSpPr>
          <p:cNvPr id="371725" name="Line 13"/>
          <p:cNvSpPr>
            <a:spLocks noChangeShapeType="1"/>
          </p:cNvSpPr>
          <p:nvPr/>
        </p:nvSpPr>
        <p:spPr bwMode="auto">
          <a:xfrm flipH="1">
            <a:off x="8001000" y="2209800"/>
            <a:ext cx="228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26" name="Text Box 14"/>
          <p:cNvSpPr txBox="1">
            <a:spLocks noChangeArrowheads="1"/>
          </p:cNvSpPr>
          <p:nvPr/>
        </p:nvSpPr>
        <p:spPr bwMode="auto">
          <a:xfrm>
            <a:off x="7924800" y="1676400"/>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Radio Button</a:t>
            </a:r>
          </a:p>
        </p:txBody>
      </p:sp>
      <p:sp>
        <p:nvSpPr>
          <p:cNvPr id="371727" name="Line 15"/>
          <p:cNvSpPr>
            <a:spLocks noChangeShapeType="1"/>
          </p:cNvSpPr>
          <p:nvPr/>
        </p:nvSpPr>
        <p:spPr bwMode="auto">
          <a:xfrm flipV="1">
            <a:off x="7620000" y="3276600"/>
            <a:ext cx="609600" cy="457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71728" name="Text Box 16"/>
          <p:cNvSpPr txBox="1">
            <a:spLocks noChangeArrowheads="1"/>
          </p:cNvSpPr>
          <p:nvPr/>
        </p:nvSpPr>
        <p:spPr bwMode="auto">
          <a:xfrm>
            <a:off x="7162800" y="3733800"/>
            <a:ext cx="83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a:latin typeface="Times New Roman" pitchFamily="18" charset="0"/>
              </a:rPr>
              <a:t>Combo Box</a:t>
            </a:r>
          </a:p>
        </p:txBody>
      </p:sp>
      <p:sp>
        <p:nvSpPr>
          <p:cNvPr id="2" name="Footer Placeholder 1"/>
          <p:cNvSpPr>
            <a:spLocks noGrp="1"/>
          </p:cNvSpPr>
          <p:nvPr>
            <p:ph type="ftr" sz="quarter" idx="11"/>
          </p:nvPr>
        </p:nvSpPr>
        <p:spPr/>
        <p:txBody>
          <a:bodyPr/>
          <a:lstStyle/>
          <a:p>
            <a:r>
              <a:rPr kumimoji="0" lang="en-US" smtClean="0"/>
              <a:t>BIT 2203</a:t>
            </a:r>
            <a:endParaRPr kumimoji="0" lang="en-US"/>
          </a:p>
        </p:txBody>
      </p:sp>
      <p:sp>
        <p:nvSpPr>
          <p:cNvPr id="3" name="Slide Number Placeholder 2"/>
          <p:cNvSpPr>
            <a:spLocks noGrp="1"/>
          </p:cNvSpPr>
          <p:nvPr>
            <p:ph type="sldNum" sz="quarter" idx="12"/>
          </p:nvPr>
        </p:nvSpPr>
        <p:spPr/>
        <p:txBody>
          <a:bodyPr>
            <a:normAutofit fontScale="85000" lnSpcReduction="20000"/>
          </a:bodyPr>
          <a:lstStyle/>
          <a:p>
            <a:fld id="{8E7AE1A1-918E-4FB6-BA7A-6486BEBEA0DA}" type="slidenum">
              <a:rPr lang="en-US" smtClean="0"/>
              <a:pPr/>
              <a:t>9</a:t>
            </a:fld>
            <a:endParaRPr lang="en-US"/>
          </a:p>
        </p:txBody>
      </p:sp>
    </p:spTree>
    <p:extLst>
      <p:ext uri="{BB962C8B-B14F-4D97-AF65-F5344CB8AC3E}">
        <p14:creationId xmlns:p14="http://schemas.microsoft.com/office/powerpoint/2010/main" val="4041222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 calcmode="lin" valueType="num">
                                      <p:cBhvr additive="base">
                                        <p:cTn id="7" dur="500" fill="hold"/>
                                        <p:tgtEl>
                                          <p:spTgt spid="371717"/>
                                        </p:tgtEl>
                                        <p:attrNameLst>
                                          <p:attrName>ppt_x</p:attrName>
                                        </p:attrNameLst>
                                      </p:cBhvr>
                                      <p:tavLst>
                                        <p:tav tm="0">
                                          <p:val>
                                            <p:strVal val="0-#ppt_w/2"/>
                                          </p:val>
                                        </p:tav>
                                        <p:tav tm="100000">
                                          <p:val>
                                            <p:strVal val="#ppt_x"/>
                                          </p:val>
                                        </p:tav>
                                      </p:tavLst>
                                    </p:anim>
                                    <p:anim calcmode="lin" valueType="num">
                                      <p:cBhvr additive="base">
                                        <p:cTn id="8" dur="500" fill="hold"/>
                                        <p:tgtEl>
                                          <p:spTgt spid="3717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8"/>
                                        </p:tgtEl>
                                        <p:attrNameLst>
                                          <p:attrName>style.visibility</p:attrName>
                                        </p:attrNameLst>
                                      </p:cBhvr>
                                      <p:to>
                                        <p:strVal val="visible"/>
                                      </p:to>
                                    </p:set>
                                    <p:anim calcmode="lin" valueType="num">
                                      <p:cBhvr additive="base">
                                        <p:cTn id="13" dur="500" fill="hold"/>
                                        <p:tgtEl>
                                          <p:spTgt spid="371718"/>
                                        </p:tgtEl>
                                        <p:attrNameLst>
                                          <p:attrName>ppt_x</p:attrName>
                                        </p:attrNameLst>
                                      </p:cBhvr>
                                      <p:tavLst>
                                        <p:tav tm="0">
                                          <p:val>
                                            <p:strVal val="0-#ppt_w/2"/>
                                          </p:val>
                                        </p:tav>
                                        <p:tav tm="100000">
                                          <p:val>
                                            <p:strVal val="#ppt_x"/>
                                          </p:val>
                                        </p:tav>
                                      </p:tavLst>
                                    </p:anim>
                                    <p:anim calcmode="lin" valueType="num">
                                      <p:cBhvr additive="base">
                                        <p:cTn id="14" dur="500" fill="hold"/>
                                        <p:tgtEl>
                                          <p:spTgt spid="3717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9"/>
                                        </p:tgtEl>
                                        <p:attrNameLst>
                                          <p:attrName>style.visibility</p:attrName>
                                        </p:attrNameLst>
                                      </p:cBhvr>
                                      <p:to>
                                        <p:strVal val="visible"/>
                                      </p:to>
                                    </p:set>
                                    <p:anim calcmode="lin" valueType="num">
                                      <p:cBhvr additive="base">
                                        <p:cTn id="19" dur="500" fill="hold"/>
                                        <p:tgtEl>
                                          <p:spTgt spid="371719"/>
                                        </p:tgtEl>
                                        <p:attrNameLst>
                                          <p:attrName>ppt_x</p:attrName>
                                        </p:attrNameLst>
                                      </p:cBhvr>
                                      <p:tavLst>
                                        <p:tav tm="0">
                                          <p:val>
                                            <p:strVal val="0-#ppt_w/2"/>
                                          </p:val>
                                        </p:tav>
                                        <p:tav tm="100000">
                                          <p:val>
                                            <p:strVal val="#ppt_x"/>
                                          </p:val>
                                        </p:tav>
                                      </p:tavLst>
                                    </p:anim>
                                    <p:anim calcmode="lin" valueType="num">
                                      <p:cBhvr additive="base">
                                        <p:cTn id="20" dur="500" fill="hold"/>
                                        <p:tgtEl>
                                          <p:spTgt spid="3717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20"/>
                                        </p:tgtEl>
                                        <p:attrNameLst>
                                          <p:attrName>style.visibility</p:attrName>
                                        </p:attrNameLst>
                                      </p:cBhvr>
                                      <p:to>
                                        <p:strVal val="visible"/>
                                      </p:to>
                                    </p:set>
                                    <p:anim calcmode="lin" valueType="num">
                                      <p:cBhvr additive="base">
                                        <p:cTn id="25" dur="500" fill="hold"/>
                                        <p:tgtEl>
                                          <p:spTgt spid="371720"/>
                                        </p:tgtEl>
                                        <p:attrNameLst>
                                          <p:attrName>ppt_x</p:attrName>
                                        </p:attrNameLst>
                                      </p:cBhvr>
                                      <p:tavLst>
                                        <p:tav tm="0">
                                          <p:val>
                                            <p:strVal val="0-#ppt_w/2"/>
                                          </p:val>
                                        </p:tav>
                                        <p:tav tm="100000">
                                          <p:val>
                                            <p:strVal val="#ppt_x"/>
                                          </p:val>
                                        </p:tav>
                                      </p:tavLst>
                                    </p:anim>
                                    <p:anim calcmode="lin" valueType="num">
                                      <p:cBhvr additive="base">
                                        <p:cTn id="26" dur="500" fill="hold"/>
                                        <p:tgtEl>
                                          <p:spTgt spid="37172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21"/>
                                        </p:tgtEl>
                                        <p:attrNameLst>
                                          <p:attrName>style.visibility</p:attrName>
                                        </p:attrNameLst>
                                      </p:cBhvr>
                                      <p:to>
                                        <p:strVal val="visible"/>
                                      </p:to>
                                    </p:set>
                                    <p:anim calcmode="lin" valueType="num">
                                      <p:cBhvr additive="base">
                                        <p:cTn id="31" dur="500" fill="hold"/>
                                        <p:tgtEl>
                                          <p:spTgt spid="371721"/>
                                        </p:tgtEl>
                                        <p:attrNameLst>
                                          <p:attrName>ppt_x</p:attrName>
                                        </p:attrNameLst>
                                      </p:cBhvr>
                                      <p:tavLst>
                                        <p:tav tm="0">
                                          <p:val>
                                            <p:strVal val="0-#ppt_w/2"/>
                                          </p:val>
                                        </p:tav>
                                        <p:tav tm="100000">
                                          <p:val>
                                            <p:strVal val="#ppt_x"/>
                                          </p:val>
                                        </p:tav>
                                      </p:tavLst>
                                    </p:anim>
                                    <p:anim calcmode="lin" valueType="num">
                                      <p:cBhvr additive="base">
                                        <p:cTn id="32" dur="500" fill="hold"/>
                                        <p:tgtEl>
                                          <p:spTgt spid="3717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22"/>
                                        </p:tgtEl>
                                        <p:attrNameLst>
                                          <p:attrName>style.visibility</p:attrName>
                                        </p:attrNameLst>
                                      </p:cBhvr>
                                      <p:to>
                                        <p:strVal val="visible"/>
                                      </p:to>
                                    </p:set>
                                    <p:anim calcmode="lin" valueType="num">
                                      <p:cBhvr additive="base">
                                        <p:cTn id="37" dur="500" fill="hold"/>
                                        <p:tgtEl>
                                          <p:spTgt spid="371722"/>
                                        </p:tgtEl>
                                        <p:attrNameLst>
                                          <p:attrName>ppt_x</p:attrName>
                                        </p:attrNameLst>
                                      </p:cBhvr>
                                      <p:tavLst>
                                        <p:tav tm="0">
                                          <p:val>
                                            <p:strVal val="0-#ppt_w/2"/>
                                          </p:val>
                                        </p:tav>
                                        <p:tav tm="100000">
                                          <p:val>
                                            <p:strVal val="#ppt_x"/>
                                          </p:val>
                                        </p:tav>
                                      </p:tavLst>
                                    </p:anim>
                                    <p:anim calcmode="lin" valueType="num">
                                      <p:cBhvr additive="base">
                                        <p:cTn id="38" dur="500" fill="hold"/>
                                        <p:tgtEl>
                                          <p:spTgt spid="37172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23"/>
                                        </p:tgtEl>
                                        <p:attrNameLst>
                                          <p:attrName>style.visibility</p:attrName>
                                        </p:attrNameLst>
                                      </p:cBhvr>
                                      <p:to>
                                        <p:strVal val="visible"/>
                                      </p:to>
                                    </p:set>
                                    <p:anim calcmode="lin" valueType="num">
                                      <p:cBhvr additive="base">
                                        <p:cTn id="43" dur="500" fill="hold"/>
                                        <p:tgtEl>
                                          <p:spTgt spid="371723"/>
                                        </p:tgtEl>
                                        <p:attrNameLst>
                                          <p:attrName>ppt_x</p:attrName>
                                        </p:attrNameLst>
                                      </p:cBhvr>
                                      <p:tavLst>
                                        <p:tav tm="0">
                                          <p:val>
                                            <p:strVal val="0-#ppt_w/2"/>
                                          </p:val>
                                        </p:tav>
                                        <p:tav tm="100000">
                                          <p:val>
                                            <p:strVal val="#ppt_x"/>
                                          </p:val>
                                        </p:tav>
                                      </p:tavLst>
                                    </p:anim>
                                    <p:anim calcmode="lin" valueType="num">
                                      <p:cBhvr additive="base">
                                        <p:cTn id="44" dur="500" fill="hold"/>
                                        <p:tgtEl>
                                          <p:spTgt spid="37172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24"/>
                                        </p:tgtEl>
                                        <p:attrNameLst>
                                          <p:attrName>style.visibility</p:attrName>
                                        </p:attrNameLst>
                                      </p:cBhvr>
                                      <p:to>
                                        <p:strVal val="visible"/>
                                      </p:to>
                                    </p:set>
                                    <p:anim calcmode="lin" valueType="num">
                                      <p:cBhvr additive="base">
                                        <p:cTn id="49" dur="500" fill="hold"/>
                                        <p:tgtEl>
                                          <p:spTgt spid="371724"/>
                                        </p:tgtEl>
                                        <p:attrNameLst>
                                          <p:attrName>ppt_x</p:attrName>
                                        </p:attrNameLst>
                                      </p:cBhvr>
                                      <p:tavLst>
                                        <p:tav tm="0">
                                          <p:val>
                                            <p:strVal val="0-#ppt_w/2"/>
                                          </p:val>
                                        </p:tav>
                                        <p:tav tm="100000">
                                          <p:val>
                                            <p:strVal val="#ppt_x"/>
                                          </p:val>
                                        </p:tav>
                                      </p:tavLst>
                                    </p:anim>
                                    <p:anim calcmode="lin" valueType="num">
                                      <p:cBhvr additive="base">
                                        <p:cTn id="50" dur="500" fill="hold"/>
                                        <p:tgtEl>
                                          <p:spTgt spid="37172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25"/>
                                        </p:tgtEl>
                                        <p:attrNameLst>
                                          <p:attrName>style.visibility</p:attrName>
                                        </p:attrNameLst>
                                      </p:cBhvr>
                                      <p:to>
                                        <p:strVal val="visible"/>
                                      </p:to>
                                    </p:set>
                                    <p:anim calcmode="lin" valueType="num">
                                      <p:cBhvr additive="base">
                                        <p:cTn id="55" dur="500" fill="hold"/>
                                        <p:tgtEl>
                                          <p:spTgt spid="371725"/>
                                        </p:tgtEl>
                                        <p:attrNameLst>
                                          <p:attrName>ppt_x</p:attrName>
                                        </p:attrNameLst>
                                      </p:cBhvr>
                                      <p:tavLst>
                                        <p:tav tm="0">
                                          <p:val>
                                            <p:strVal val="0-#ppt_w/2"/>
                                          </p:val>
                                        </p:tav>
                                        <p:tav tm="100000">
                                          <p:val>
                                            <p:strVal val="#ppt_x"/>
                                          </p:val>
                                        </p:tav>
                                      </p:tavLst>
                                    </p:anim>
                                    <p:anim calcmode="lin" valueType="num">
                                      <p:cBhvr additive="base">
                                        <p:cTn id="56" dur="500" fill="hold"/>
                                        <p:tgtEl>
                                          <p:spTgt spid="37172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26"/>
                                        </p:tgtEl>
                                        <p:attrNameLst>
                                          <p:attrName>style.visibility</p:attrName>
                                        </p:attrNameLst>
                                      </p:cBhvr>
                                      <p:to>
                                        <p:strVal val="visible"/>
                                      </p:to>
                                    </p:set>
                                    <p:anim calcmode="lin" valueType="num">
                                      <p:cBhvr additive="base">
                                        <p:cTn id="61" dur="500" fill="hold"/>
                                        <p:tgtEl>
                                          <p:spTgt spid="371726"/>
                                        </p:tgtEl>
                                        <p:attrNameLst>
                                          <p:attrName>ppt_x</p:attrName>
                                        </p:attrNameLst>
                                      </p:cBhvr>
                                      <p:tavLst>
                                        <p:tav tm="0">
                                          <p:val>
                                            <p:strVal val="0-#ppt_w/2"/>
                                          </p:val>
                                        </p:tav>
                                        <p:tav tm="100000">
                                          <p:val>
                                            <p:strVal val="#ppt_x"/>
                                          </p:val>
                                        </p:tav>
                                      </p:tavLst>
                                    </p:anim>
                                    <p:anim calcmode="lin" valueType="num">
                                      <p:cBhvr additive="base">
                                        <p:cTn id="62" dur="500" fill="hold"/>
                                        <p:tgtEl>
                                          <p:spTgt spid="3717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27"/>
                                        </p:tgtEl>
                                        <p:attrNameLst>
                                          <p:attrName>style.visibility</p:attrName>
                                        </p:attrNameLst>
                                      </p:cBhvr>
                                      <p:to>
                                        <p:strVal val="visible"/>
                                      </p:to>
                                    </p:set>
                                    <p:anim calcmode="lin" valueType="num">
                                      <p:cBhvr additive="base">
                                        <p:cTn id="67" dur="500" fill="hold"/>
                                        <p:tgtEl>
                                          <p:spTgt spid="371727"/>
                                        </p:tgtEl>
                                        <p:attrNameLst>
                                          <p:attrName>ppt_x</p:attrName>
                                        </p:attrNameLst>
                                      </p:cBhvr>
                                      <p:tavLst>
                                        <p:tav tm="0">
                                          <p:val>
                                            <p:strVal val="0-#ppt_w/2"/>
                                          </p:val>
                                        </p:tav>
                                        <p:tav tm="100000">
                                          <p:val>
                                            <p:strVal val="#ppt_x"/>
                                          </p:val>
                                        </p:tav>
                                      </p:tavLst>
                                    </p:anim>
                                    <p:anim calcmode="lin" valueType="num">
                                      <p:cBhvr additive="base">
                                        <p:cTn id="68" dur="500" fill="hold"/>
                                        <p:tgtEl>
                                          <p:spTgt spid="371727"/>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28"/>
                                        </p:tgtEl>
                                        <p:attrNameLst>
                                          <p:attrName>style.visibility</p:attrName>
                                        </p:attrNameLst>
                                      </p:cBhvr>
                                      <p:to>
                                        <p:strVal val="visible"/>
                                      </p:to>
                                    </p:set>
                                    <p:anim calcmode="lin" valueType="num">
                                      <p:cBhvr additive="base">
                                        <p:cTn id="73" dur="500" fill="hold"/>
                                        <p:tgtEl>
                                          <p:spTgt spid="371728"/>
                                        </p:tgtEl>
                                        <p:attrNameLst>
                                          <p:attrName>ppt_x</p:attrName>
                                        </p:attrNameLst>
                                      </p:cBhvr>
                                      <p:tavLst>
                                        <p:tav tm="0">
                                          <p:val>
                                            <p:strVal val="0-#ppt_w/2"/>
                                          </p:val>
                                        </p:tav>
                                        <p:tav tm="100000">
                                          <p:val>
                                            <p:strVal val="#ppt_x"/>
                                          </p:val>
                                        </p:tav>
                                      </p:tavLst>
                                    </p:anim>
                                    <p:anim calcmode="lin" valueType="num">
                                      <p:cBhvr additive="base">
                                        <p:cTn id="74" dur="500" fill="hold"/>
                                        <p:tgtEl>
                                          <p:spTgt spid="3717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p:bldP spid="371718" grpId="0" autoUpdateAnimBg="0"/>
      <p:bldP spid="371719" grpId="0" animBg="1"/>
      <p:bldP spid="371720" grpId="0" autoUpdateAnimBg="0"/>
      <p:bldP spid="371721" grpId="0" animBg="1"/>
      <p:bldP spid="371722" grpId="0" autoUpdateAnimBg="0"/>
      <p:bldP spid="371723" grpId="0" animBg="1"/>
      <p:bldP spid="371724" grpId="0" autoUpdateAnimBg="0"/>
      <p:bldP spid="371725" grpId="0" animBg="1"/>
      <p:bldP spid="371726" grpId="0" autoUpdateAnimBg="0"/>
      <p:bldP spid="371727" grpId="0" animBg="1"/>
      <p:bldP spid="37172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685800" y="0"/>
            <a:ext cx="7772400" cy="1428750"/>
          </a:xfrm>
          <a:noFill/>
          <a:ln/>
        </p:spPr>
        <p:txBody>
          <a:bodyPr/>
          <a:lstStyle/>
          <a:p>
            <a:r>
              <a:rPr lang="en-US"/>
              <a:t>Scroll Bar Properties</a:t>
            </a:r>
          </a:p>
        </p:txBody>
      </p:sp>
      <p:sp>
        <p:nvSpPr>
          <p:cNvPr id="4" name="Slide Number Placeholder 3"/>
          <p:cNvSpPr>
            <a:spLocks noGrp="1"/>
          </p:cNvSpPr>
          <p:nvPr>
            <p:ph type="sldNum" sz="quarter" idx="12"/>
          </p:nvPr>
        </p:nvSpPr>
        <p:spPr/>
        <p:txBody>
          <a:bodyPr>
            <a:normAutofit fontScale="85000" lnSpcReduction="20000"/>
          </a:bodyPr>
          <a:lstStyle/>
          <a:p>
            <a:fld id="{95E88176-EC57-4D4B-B4F0-979110ADA6C4}" type="slidenum">
              <a:rPr lang="en-US"/>
              <a:pPr/>
              <a:t>90</a:t>
            </a:fld>
            <a:endParaRPr lang="en-US"/>
          </a:p>
        </p:txBody>
      </p:sp>
      <p:graphicFrame>
        <p:nvGraphicFramePr>
          <p:cNvPr id="362501" name="Object 5"/>
          <p:cNvGraphicFramePr>
            <a:graphicFrameLocks noChangeAspect="1"/>
          </p:cNvGraphicFramePr>
          <p:nvPr/>
        </p:nvGraphicFramePr>
        <p:xfrm>
          <a:off x="1295400" y="1447800"/>
          <a:ext cx="6400800" cy="4800600"/>
        </p:xfrm>
        <a:graphic>
          <a:graphicData uri="http://schemas.openxmlformats.org/presentationml/2006/ole">
            <mc:AlternateContent xmlns:mc="http://schemas.openxmlformats.org/markup-compatibility/2006">
              <mc:Choice xmlns:v="urn:schemas-microsoft-com:vml" Requires="v">
                <p:oleObj spid="_x0000_s428045" name="Picture" r:id="rId4" imgW="2743200" imgH="1828800" progId="Word.Picture.8">
                  <p:embed/>
                </p:oleObj>
              </mc:Choice>
              <mc:Fallback>
                <p:oleObj name="Picture" r:id="rId4" imgW="2743200" imgH="1828800"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447800"/>
                        <a:ext cx="6400800" cy="4800600"/>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ooter Placeholder 4"/>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14072121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5800" y="0"/>
            <a:ext cx="7772400" cy="1428750"/>
          </a:xfrm>
          <a:noFill/>
          <a:ln/>
        </p:spPr>
        <p:txBody>
          <a:bodyPr/>
          <a:lstStyle/>
          <a:p>
            <a:r>
              <a:rPr lang="en-US"/>
              <a:t>Example: Using Scrollbars</a:t>
            </a:r>
          </a:p>
        </p:txBody>
      </p:sp>
      <p:sp>
        <p:nvSpPr>
          <p:cNvPr id="7" name="Slide Number Placeholder 3"/>
          <p:cNvSpPr>
            <a:spLocks noGrp="1"/>
          </p:cNvSpPr>
          <p:nvPr>
            <p:ph type="sldNum" sz="quarter" idx="12"/>
          </p:nvPr>
        </p:nvSpPr>
        <p:spPr/>
        <p:txBody>
          <a:bodyPr>
            <a:normAutofit fontScale="85000" lnSpcReduction="20000"/>
          </a:bodyPr>
          <a:lstStyle/>
          <a:p>
            <a:fld id="{00A19D85-3346-4E48-BD56-D73FF94E7200}" type="slidenum">
              <a:rPr lang="en-US"/>
              <a:pPr/>
              <a:t>91</a:t>
            </a:fld>
            <a:endParaRPr lang="en-US"/>
          </a:p>
        </p:txBody>
      </p:sp>
      <p:sp>
        <p:nvSpPr>
          <p:cNvPr id="450563" name="Rectangle 3"/>
          <p:cNvSpPr>
            <a:spLocks noGrp="1" noChangeArrowheads="1"/>
          </p:cNvSpPr>
          <p:nvPr>
            <p:ph sz="quarter" idx="1"/>
          </p:nvPr>
        </p:nvSpPr>
        <p:spPr>
          <a:xfrm>
            <a:off x="304800" y="1371600"/>
            <a:ext cx="4114800" cy="4267200"/>
          </a:xfrm>
          <a:noFill/>
          <a:ln/>
        </p:spPr>
        <p:txBody>
          <a:bodyPr>
            <a:normAutofit/>
          </a:bodyPr>
          <a:lstStyle/>
          <a:p>
            <a:pPr marL="0" indent="0">
              <a:lnSpc>
                <a:spcPct val="90000"/>
              </a:lnSpc>
              <a:spcAft>
                <a:spcPts val="1200"/>
              </a:spcAft>
              <a:buFont typeface="Monotype Sorts" pitchFamily="2" charset="2"/>
              <a:buNone/>
            </a:pPr>
            <a:r>
              <a:rPr lang="en-US" sz="2800">
                <a:cs typeface="Times New Roman" pitchFamily="18" charset="0"/>
              </a:rPr>
              <a:t>This example uses horizontal and vertical scrollbars to control a message displayed on a panel. The horizontal scrollbar is used to move the message to the left or the right, and the vertical scrollbar to move it up and down. </a:t>
            </a:r>
          </a:p>
        </p:txBody>
      </p:sp>
      <p:pic>
        <p:nvPicPr>
          <p:cNvPr id="450566" name="Picture 6"/>
          <p:cNvPicPr>
            <a:picLocks noChangeAspect="1" noChangeArrowheads="1"/>
          </p:cNvPicPr>
          <p:nvPr/>
        </p:nvPicPr>
        <p:blipFill>
          <a:blip r:embed="rId3" cstate="print"/>
          <a:srcRect/>
          <a:stretch>
            <a:fillRect/>
          </a:stretch>
        </p:blipFill>
        <p:spPr bwMode="auto">
          <a:xfrm>
            <a:off x="4495800" y="1524000"/>
            <a:ext cx="4419600" cy="2946400"/>
          </a:xfrm>
          <a:prstGeom prst="rect">
            <a:avLst/>
          </a:prstGeom>
          <a:noFill/>
          <a:ln w="12700">
            <a:noFill/>
            <a:miter lim="800000"/>
            <a:headEnd type="none" w="sm" len="sm"/>
            <a:tailEnd type="none" w="sm" len="sm"/>
          </a:ln>
          <a:effectLst/>
        </p:spPr>
      </p:pic>
      <p:sp>
        <p:nvSpPr>
          <p:cNvPr id="6" name="Footer Placeholder 5"/>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2912704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685800" y="228600"/>
            <a:ext cx="7772400" cy="685800"/>
          </a:xfrm>
          <a:noFill/>
          <a:ln/>
        </p:spPr>
        <p:txBody>
          <a:bodyPr>
            <a:normAutofit fontScale="90000"/>
          </a:bodyPr>
          <a:lstStyle/>
          <a:p>
            <a:r>
              <a:rPr lang="en-US" sz="4200">
                <a:latin typeface="Courier New" pitchFamily="49" charset="0"/>
              </a:rPr>
              <a:t>JSlider</a:t>
            </a:r>
            <a:endParaRPr lang="en-US"/>
          </a:p>
        </p:txBody>
      </p:sp>
      <p:sp>
        <p:nvSpPr>
          <p:cNvPr id="8" name="Slide Number Placeholder 3"/>
          <p:cNvSpPr>
            <a:spLocks noGrp="1"/>
          </p:cNvSpPr>
          <p:nvPr>
            <p:ph type="sldNum" sz="quarter" idx="12"/>
          </p:nvPr>
        </p:nvSpPr>
        <p:spPr/>
        <p:txBody>
          <a:bodyPr>
            <a:normAutofit fontScale="85000" lnSpcReduction="20000"/>
          </a:bodyPr>
          <a:lstStyle/>
          <a:p>
            <a:fld id="{5FF6DFE6-F599-492D-9361-0171CC37B5B3}" type="slidenum">
              <a:rPr lang="en-US"/>
              <a:pPr/>
              <a:t>92</a:t>
            </a:fld>
            <a:endParaRPr lang="en-US"/>
          </a:p>
        </p:txBody>
      </p:sp>
      <p:sp>
        <p:nvSpPr>
          <p:cNvPr id="497667" name="Rectangle 3"/>
          <p:cNvSpPr>
            <a:spLocks noGrp="1" noChangeArrowheads="1"/>
          </p:cNvSpPr>
          <p:nvPr>
            <p:ph sz="quarter" idx="1"/>
          </p:nvPr>
        </p:nvSpPr>
        <p:spPr>
          <a:xfrm>
            <a:off x="152400" y="914400"/>
            <a:ext cx="8686800" cy="914400"/>
          </a:xfrm>
          <a:noFill/>
          <a:ln/>
        </p:spPr>
        <p:txBody>
          <a:bodyPr/>
          <a:lstStyle/>
          <a:p>
            <a:pPr marL="0" indent="0">
              <a:lnSpc>
                <a:spcPct val="90000"/>
              </a:lnSpc>
              <a:spcAft>
                <a:spcPts val="1200"/>
              </a:spcAft>
              <a:buFont typeface="Monotype Sorts" pitchFamily="2" charset="2"/>
              <a:buNone/>
            </a:pPr>
            <a:r>
              <a:rPr lang="en-US" sz="2800"/>
              <a:t>JSlider is similar to JScrollBar, but JSlider has more properties and can appear in many forms. </a:t>
            </a:r>
          </a:p>
        </p:txBody>
      </p:sp>
      <p:sp>
        <p:nvSpPr>
          <p:cNvPr id="497668" name="Rectangle 4"/>
          <p:cNvSpPr>
            <a:spLocks noChangeArrowheads="1"/>
          </p:cNvSpPr>
          <p:nvPr/>
        </p:nvSpPr>
        <p:spPr bwMode="auto">
          <a:xfrm>
            <a:off x="2024063" y="172402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97671" name="Rectangle 7"/>
          <p:cNvSpPr>
            <a:spLocks noChangeArrowheads="1"/>
          </p:cNvSpPr>
          <p:nvPr/>
        </p:nvSpPr>
        <p:spPr bwMode="auto">
          <a:xfrm>
            <a:off x="2024063" y="1038225"/>
            <a:ext cx="9144000" cy="0"/>
          </a:xfrm>
          <a:prstGeom prst="rect">
            <a:avLst/>
          </a:prstGeom>
          <a:noFill/>
          <a:ln w="12700">
            <a:noFill/>
            <a:miter lim="800000"/>
            <a:headEnd type="none" w="sm" len="sm"/>
            <a:tailEnd type="none" w="sm" len="sm"/>
          </a:ln>
          <a:effectLst/>
        </p:spPr>
        <p:txBody>
          <a:bodyPr>
            <a:spAutoFit/>
          </a:bodyPr>
          <a:lstStyle/>
          <a:p>
            <a:endParaRPr lang="en-GB"/>
          </a:p>
        </p:txBody>
      </p:sp>
      <p:sp>
        <p:nvSpPr>
          <p:cNvPr id="497673" name="Rectangle 9"/>
          <p:cNvSpPr>
            <a:spLocks noChangeArrowheads="1"/>
          </p:cNvSpPr>
          <p:nvPr/>
        </p:nvSpPr>
        <p:spPr bwMode="auto">
          <a:xfrm>
            <a:off x="0" y="1855788"/>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graphicFrame>
        <p:nvGraphicFramePr>
          <p:cNvPr id="497672" name="Object 8"/>
          <p:cNvGraphicFramePr>
            <a:graphicFrameLocks noChangeAspect="1"/>
          </p:cNvGraphicFramePr>
          <p:nvPr/>
        </p:nvGraphicFramePr>
        <p:xfrm>
          <a:off x="1066800" y="1905000"/>
          <a:ext cx="6934200" cy="4502150"/>
        </p:xfrm>
        <a:graphic>
          <a:graphicData uri="http://schemas.openxmlformats.org/presentationml/2006/ole">
            <mc:AlternateContent xmlns:mc="http://schemas.openxmlformats.org/markup-compatibility/2006">
              <mc:Choice xmlns:v="urn:schemas-microsoft-com:vml" Requires="v">
                <p:oleObj spid="_x0000_s429069" name="Picture" r:id="rId4" imgW="4850892" imgH="3142488" progId="Word.Picture.8">
                  <p:embed/>
                </p:oleObj>
              </mc:Choice>
              <mc:Fallback>
                <p:oleObj name="Picture" r:id="rId4" imgW="4850892" imgH="3142488" progId="Word.Picture.8">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905000"/>
                        <a:ext cx="6934200" cy="4502150"/>
                      </a:xfrm>
                      <a:prstGeom prst="rect">
                        <a:avLst/>
                      </a:prstGeom>
                      <a:solidFill>
                        <a:schemeClr val="tx1"/>
                      </a:solidFill>
                    </p:spPr>
                  </p:pic>
                </p:oleObj>
              </mc:Fallback>
            </mc:AlternateContent>
          </a:graphicData>
        </a:graphic>
      </p:graphicFrame>
      <p:sp>
        <p:nvSpPr>
          <p:cNvPr id="9" name="Footer Placeholder 8"/>
          <p:cNvSpPr>
            <a:spLocks noGrp="1"/>
          </p:cNvSpPr>
          <p:nvPr>
            <p:ph type="ftr" sz="quarter" idx="11"/>
          </p:nvPr>
        </p:nvSpPr>
        <p:spPr/>
        <p:txBody>
          <a:bodyPr/>
          <a:lstStyle/>
          <a:p>
            <a:r>
              <a:rPr kumimoji="0" lang="en-US" smtClean="0"/>
              <a:t>BIT 2203</a:t>
            </a:r>
            <a:endParaRPr kumimoji="0" lang="en-US"/>
          </a:p>
        </p:txBody>
      </p:sp>
    </p:spTree>
    <p:extLst>
      <p:ext uri="{BB962C8B-B14F-4D97-AF65-F5344CB8AC3E}">
        <p14:creationId xmlns:p14="http://schemas.microsoft.com/office/powerpoint/2010/main" val="333232993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GB"/>
          </a:p>
        </p:txBody>
      </p:sp>
      <p:sp>
        <p:nvSpPr>
          <p:cNvPr id="28674" name="Rectangle 2"/>
          <p:cNvSpPr>
            <a:spLocks noGrp="1" noChangeArrowheads="1"/>
          </p:cNvSpPr>
          <p:nvPr>
            <p:ph type="title"/>
          </p:nvPr>
        </p:nvSpPr>
        <p:spPr/>
        <p:txBody>
          <a:bodyPr>
            <a:normAutofit/>
          </a:bodyPr>
          <a:lstStyle/>
          <a:p>
            <a:r>
              <a:rPr lang="en-US" dirty="0" smtClean="0"/>
              <a:t>Event-driven programming</a:t>
            </a:r>
            <a:endParaRPr lang="en-US" dirty="0"/>
          </a:p>
        </p:txBody>
      </p:sp>
      <p:sp>
        <p:nvSpPr>
          <p:cNvPr id="4" name="Slide Number Placeholder 3"/>
          <p:cNvSpPr>
            <a:spLocks noGrp="1"/>
          </p:cNvSpPr>
          <p:nvPr>
            <p:ph type="sldNum" sz="quarter" idx="11"/>
          </p:nvPr>
        </p:nvSpPr>
        <p:spPr/>
        <p:txBody>
          <a:bodyPr/>
          <a:lstStyle/>
          <a:p>
            <a:fld id="{0B034232-CBD9-48B3-B6B6-B4E7CCB19802}" type="slidenum">
              <a:rPr lang="en-US" smtClean="0"/>
              <a:pPr/>
              <a:t>93</a:t>
            </a:fld>
            <a:endParaRPr lang="en-US"/>
          </a:p>
        </p:txBody>
      </p:sp>
      <p:sp>
        <p:nvSpPr>
          <p:cNvPr id="5" name="Footer Placeholder 4"/>
          <p:cNvSpPr>
            <a:spLocks noGrp="1"/>
          </p:cNvSpPr>
          <p:nvPr>
            <p:ph type="ftr" sz="quarter" idx="12"/>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1066800"/>
            <a:ext cx="8077200" cy="1447800"/>
          </a:xfrm>
          <a:noFill/>
          <a:ln/>
        </p:spPr>
        <p:txBody>
          <a:bodyPr/>
          <a:lstStyle/>
          <a:p>
            <a:r>
              <a:rPr lang="en-US"/>
              <a:t>Event-Driven Programming</a:t>
            </a:r>
            <a:endParaRPr lang="en-US" sz="4000"/>
          </a:p>
        </p:txBody>
      </p:sp>
      <p:sp>
        <p:nvSpPr>
          <p:cNvPr id="4" name="Slide Number Placeholder 3"/>
          <p:cNvSpPr>
            <a:spLocks noGrp="1"/>
          </p:cNvSpPr>
          <p:nvPr>
            <p:ph type="sldNum" sz="quarter" idx="12"/>
          </p:nvPr>
        </p:nvSpPr>
        <p:spPr/>
        <p:txBody>
          <a:bodyPr>
            <a:normAutofit fontScale="85000" lnSpcReduction="20000"/>
          </a:bodyPr>
          <a:lstStyle/>
          <a:p>
            <a:fld id="{3BBE9496-D238-48CF-B7B8-B3E2AC1B393F}" type="slidenum">
              <a:rPr lang="en-US"/>
              <a:pPr/>
              <a:t>94</a:t>
            </a:fld>
            <a:endParaRPr lang="en-US"/>
          </a:p>
        </p:txBody>
      </p:sp>
      <p:sp>
        <p:nvSpPr>
          <p:cNvPr id="62478" name="Rectangle 14"/>
          <p:cNvSpPr>
            <a:spLocks noChangeArrowheads="1"/>
          </p:cNvSpPr>
          <p:nvPr/>
        </p:nvSpPr>
        <p:spPr bwMode="auto">
          <a:xfrm>
            <a:off x="228600" y="2133600"/>
            <a:ext cx="8610600" cy="3733800"/>
          </a:xfrm>
          <a:prstGeom prst="rect">
            <a:avLst/>
          </a:prstGeom>
          <a:noFill/>
          <a:ln w="9525">
            <a:noFill/>
            <a:miter lim="800000"/>
            <a:headEnd/>
            <a:tailEnd/>
          </a:ln>
          <a:effectLst/>
        </p:spPr>
        <p:txBody>
          <a:bodyPr lIns="92075" tIns="46038" rIns="92075" bIns="46038"/>
          <a:lstStyle/>
          <a:p>
            <a:pPr marL="342900" indent="-342900">
              <a:lnSpc>
                <a:spcPct val="80000"/>
              </a:lnSpc>
              <a:spcBef>
                <a:spcPct val="20000"/>
              </a:spcBef>
              <a:buClr>
                <a:schemeClr val="tx2"/>
              </a:buClr>
              <a:buSzPct val="75000"/>
              <a:buFont typeface="Monotype Sorts" pitchFamily="2" charset="2"/>
              <a:buNone/>
            </a:pPr>
            <a:r>
              <a:rPr lang="tr-TR" dirty="0"/>
              <a:t>Just like designing GUIs, you also will probably not write Java code like the program examples given in these notes. You will use </a:t>
            </a:r>
            <a:r>
              <a:rPr lang="en-US" dirty="0"/>
              <a:t>IDE</a:t>
            </a:r>
            <a:r>
              <a:rPr lang="tr-TR" dirty="0"/>
              <a:t>s</a:t>
            </a:r>
            <a:r>
              <a:rPr lang="en-US" dirty="0"/>
              <a:t> </a:t>
            </a:r>
            <a:r>
              <a:rPr lang="tr-TR" dirty="0"/>
              <a:t>like Netbeans, Eclipse JDT, Kdeveloper etc. to help you write event handling classes/methods/listeners in your GUIs. You must fill in the infrastructure that your preferred IDE provides you, of course. (An IDE can not know what to do when you press a button </a:t>
            </a:r>
            <a:r>
              <a:rPr lang="tr-TR" dirty="0">
                <a:sym typeface="Wingdings" pitchFamily="2" charset="2"/>
              </a:rPr>
              <a:t>)</a:t>
            </a:r>
            <a:endParaRPr lang="tr-TR" dirty="0"/>
          </a:p>
          <a:p>
            <a:pPr marL="342900" indent="-342900">
              <a:lnSpc>
                <a:spcPct val="80000"/>
              </a:lnSpc>
              <a:spcBef>
                <a:spcPct val="20000"/>
              </a:spcBef>
              <a:buClr>
                <a:schemeClr val="tx2"/>
              </a:buClr>
              <a:buSzPct val="75000"/>
              <a:buFont typeface="Monotype Sorts" pitchFamily="2" charset="2"/>
              <a:buNone/>
            </a:pPr>
            <a:r>
              <a:rPr lang="tr-TR" dirty="0"/>
              <a:t>Java codes given in these notes are for reference for understanding the underlying workings and design of event handling in Java.</a:t>
            </a:r>
          </a:p>
          <a:p>
            <a:pPr marL="342900" indent="-342900">
              <a:lnSpc>
                <a:spcPct val="80000"/>
              </a:lnSpc>
              <a:spcBef>
                <a:spcPct val="20000"/>
              </a:spcBef>
              <a:buClr>
                <a:schemeClr val="tx2"/>
              </a:buClr>
              <a:buSzPct val="75000"/>
              <a:buFont typeface="Monotype Sorts" pitchFamily="2" charset="2"/>
              <a:buNone/>
            </a:pPr>
            <a:r>
              <a:rPr lang="tr-TR" b="1" i="1" dirty="0">
                <a:solidFill>
                  <a:srgbClr val="FF0000"/>
                </a:solidFill>
              </a:rPr>
              <a:t>Key Terms</a:t>
            </a:r>
            <a:r>
              <a:rPr lang="tr-TR" dirty="0"/>
              <a:t>: </a:t>
            </a:r>
            <a:r>
              <a:rPr lang="en-US" dirty="0"/>
              <a:t>event, event class</a:t>
            </a:r>
            <a:r>
              <a:rPr lang="tr-TR" dirty="0"/>
              <a:t>, </a:t>
            </a:r>
            <a:r>
              <a:rPr lang="en-US" dirty="0"/>
              <a:t>event source,</a:t>
            </a:r>
            <a:r>
              <a:rPr lang="tr-TR" dirty="0"/>
              <a:t> </a:t>
            </a:r>
            <a:r>
              <a:rPr lang="en-US" dirty="0"/>
              <a:t>event </a:t>
            </a:r>
            <a:r>
              <a:rPr lang="tr-TR" dirty="0"/>
              <a:t>type, event </a:t>
            </a:r>
            <a:r>
              <a:rPr lang="en-US" dirty="0"/>
              <a:t>listener</a:t>
            </a:r>
            <a:r>
              <a:rPr lang="tr-TR" dirty="0"/>
              <a:t> class</a:t>
            </a:r>
            <a:r>
              <a:rPr lang="en-US" dirty="0"/>
              <a:t>,</a:t>
            </a:r>
            <a:r>
              <a:rPr lang="tr-TR" dirty="0"/>
              <a:t> l</a:t>
            </a:r>
            <a:r>
              <a:rPr lang="en-US" dirty="0" err="1"/>
              <a:t>istener</a:t>
            </a:r>
            <a:r>
              <a:rPr lang="en-US" dirty="0"/>
              <a:t> </a:t>
            </a:r>
            <a:r>
              <a:rPr lang="tr-TR" dirty="0"/>
              <a:t>i</a:t>
            </a:r>
            <a:r>
              <a:rPr lang="en-US" dirty="0" err="1"/>
              <a:t>nterface</a:t>
            </a:r>
            <a:r>
              <a:rPr lang="tr-TR" dirty="0"/>
              <a:t>, l</a:t>
            </a:r>
            <a:r>
              <a:rPr lang="en-US" dirty="0" err="1"/>
              <a:t>istener</a:t>
            </a:r>
            <a:r>
              <a:rPr lang="en-US" dirty="0"/>
              <a:t> </a:t>
            </a:r>
            <a:r>
              <a:rPr lang="tr-TR" dirty="0"/>
              <a:t>m</a:t>
            </a:r>
            <a:r>
              <a:rPr lang="en-US" dirty="0" err="1"/>
              <a:t>ethod</a:t>
            </a:r>
            <a:r>
              <a:rPr lang="en-US" dirty="0"/>
              <a:t> (</a:t>
            </a:r>
            <a:r>
              <a:rPr lang="tr-TR" dirty="0"/>
              <a:t>event h</a:t>
            </a:r>
            <a:r>
              <a:rPr lang="en-US" dirty="0" err="1"/>
              <a:t>andler</a:t>
            </a:r>
            <a:r>
              <a:rPr lang="en-US" dirty="0"/>
              <a:t>)</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10" name="Slide Number Placeholder 3"/>
          <p:cNvSpPr>
            <a:spLocks noGrp="1"/>
          </p:cNvSpPr>
          <p:nvPr>
            <p:ph type="sldNum" sz="quarter" idx="12"/>
          </p:nvPr>
        </p:nvSpPr>
        <p:spPr/>
        <p:txBody>
          <a:bodyPr>
            <a:normAutofit fontScale="85000" lnSpcReduction="20000"/>
          </a:bodyPr>
          <a:lstStyle/>
          <a:p>
            <a:fld id="{36DE86AE-4BD4-4350-8F05-8D90C861168A}" type="slidenum">
              <a:rPr lang="en-US"/>
              <a:pPr/>
              <a:t>95</a:t>
            </a:fld>
            <a:endParaRPr lang="en-US"/>
          </a:p>
        </p:txBody>
      </p:sp>
      <p:sp>
        <p:nvSpPr>
          <p:cNvPr id="397315" name="Rectangle 3"/>
          <p:cNvSpPr>
            <a:spLocks noGrp="1" noChangeArrowheads="1"/>
          </p:cNvSpPr>
          <p:nvPr>
            <p:ph sz="quarter" idx="1"/>
          </p:nvPr>
        </p:nvSpPr>
        <p:spPr>
          <a:xfrm>
            <a:off x="304800" y="1066800"/>
            <a:ext cx="8610600" cy="2895600"/>
          </a:xfrm>
          <a:noFill/>
          <a:ln/>
        </p:spPr>
        <p:txBody>
          <a:bodyPr>
            <a:normAutofit/>
          </a:bodyPr>
          <a:lstStyle/>
          <a:p>
            <a:pPr marL="0" indent="0">
              <a:lnSpc>
                <a:spcPct val="90000"/>
              </a:lnSpc>
              <a:buFont typeface="Monotype Sorts" pitchFamily="2" charset="2"/>
              <a:buNone/>
            </a:pPr>
            <a:r>
              <a:rPr lang="en-US" sz="2800"/>
              <a:t>Suppose you wish to write a GUI program that lets the user enter the loan amount, annual interest rate, and number of years, and click the </a:t>
            </a:r>
            <a:r>
              <a:rPr lang="en-US" sz="2800" i="1"/>
              <a:t>Compute Loan</a:t>
            </a:r>
            <a:r>
              <a:rPr lang="en-US" sz="2800"/>
              <a:t> button to obtain the monthly payment and total payment. How do you accomplish the task? You have to use event-driven programming to write the code to respond to the button-clicking event.</a:t>
            </a:r>
          </a:p>
        </p:txBody>
      </p:sp>
      <p:sp>
        <p:nvSpPr>
          <p:cNvPr id="397319" name="Rectangle 7"/>
          <p:cNvSpPr>
            <a:spLocks noChangeArrowheads="1"/>
          </p:cNvSpPr>
          <p:nvPr/>
        </p:nvSpPr>
        <p:spPr bwMode="auto">
          <a:xfrm>
            <a:off x="0" y="2106613"/>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97320" name="Rectangle 8"/>
          <p:cNvSpPr>
            <a:spLocks noChangeArrowheads="1"/>
          </p:cNvSpPr>
          <p:nvPr/>
        </p:nvSpPr>
        <p:spPr bwMode="auto">
          <a:xfrm>
            <a:off x="0" y="2808288"/>
            <a:ext cx="460375" cy="274637"/>
          </a:xfrm>
          <a:prstGeom prst="rect">
            <a:avLst/>
          </a:prstGeom>
          <a:noFill/>
          <a:ln w="12700">
            <a:noFill/>
            <a:miter lim="800000"/>
            <a:headEnd type="none" w="sm" len="sm"/>
            <a:tailEnd type="none" w="sm" len="sm"/>
          </a:ln>
          <a:effectLst/>
        </p:spPr>
        <p:txBody>
          <a:bodyPr wrap="none" anchor="ctr">
            <a:spAutoFit/>
          </a:bodyPr>
          <a:lstStyle/>
          <a:p>
            <a:r>
              <a:rPr lang="en-US" sz="12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97321" name="Rectangle 9"/>
          <p:cNvSpPr>
            <a:spLocks noChangeArrowheads="1"/>
          </p:cNvSpPr>
          <p:nvPr/>
        </p:nvSpPr>
        <p:spPr bwMode="auto">
          <a:xfrm>
            <a:off x="0" y="3784600"/>
            <a:ext cx="460375" cy="274638"/>
          </a:xfrm>
          <a:prstGeom prst="rect">
            <a:avLst/>
          </a:prstGeom>
          <a:noFill/>
          <a:ln w="12700">
            <a:noFill/>
            <a:miter lim="800000"/>
            <a:headEnd type="none" w="sm" len="sm"/>
            <a:tailEnd type="none" w="sm" len="sm"/>
          </a:ln>
          <a:effectLst/>
        </p:spPr>
        <p:txBody>
          <a:bodyPr wrap="none" anchor="ctr">
            <a:spAutoFit/>
          </a:bodyPr>
          <a:lstStyle/>
          <a:p>
            <a:r>
              <a:rPr lang="en-US" sz="12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pic>
        <p:nvPicPr>
          <p:cNvPr id="397322" name="Picture 10"/>
          <p:cNvPicPr>
            <a:picLocks noChangeAspect="1" noChangeArrowheads="1"/>
          </p:cNvPicPr>
          <p:nvPr/>
        </p:nvPicPr>
        <p:blipFill>
          <a:blip r:embed="rId2" cstate="print"/>
          <a:srcRect/>
          <a:stretch>
            <a:fillRect/>
          </a:stretch>
        </p:blipFill>
        <p:spPr bwMode="auto">
          <a:xfrm>
            <a:off x="1524000" y="4191000"/>
            <a:ext cx="2667000" cy="19431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10" name="Slide Number Placeholder 3"/>
          <p:cNvSpPr>
            <a:spLocks noGrp="1"/>
          </p:cNvSpPr>
          <p:nvPr>
            <p:ph type="sldNum" sz="quarter" idx="12"/>
          </p:nvPr>
        </p:nvSpPr>
        <p:spPr/>
        <p:txBody>
          <a:bodyPr>
            <a:normAutofit fontScale="85000" lnSpcReduction="20000"/>
          </a:bodyPr>
          <a:lstStyle/>
          <a:p>
            <a:fld id="{9332E60C-2CD1-48B9-8285-74425C6F89EE}" type="slidenum">
              <a:rPr lang="en-US"/>
              <a:pPr/>
              <a:t>96</a:t>
            </a:fld>
            <a:endParaRPr lang="en-US"/>
          </a:p>
        </p:txBody>
      </p:sp>
      <p:sp>
        <p:nvSpPr>
          <p:cNvPr id="399363" name="Rectangle 3"/>
          <p:cNvSpPr>
            <a:spLocks noGrp="1" noChangeArrowheads="1"/>
          </p:cNvSpPr>
          <p:nvPr>
            <p:ph sz="quarter" idx="1"/>
          </p:nvPr>
        </p:nvSpPr>
        <p:spPr>
          <a:xfrm>
            <a:off x="304800" y="1066800"/>
            <a:ext cx="8610600" cy="2895600"/>
          </a:xfrm>
          <a:noFill/>
          <a:ln/>
        </p:spPr>
        <p:txBody>
          <a:bodyPr/>
          <a:lstStyle/>
          <a:p>
            <a:pPr marL="0" indent="0">
              <a:lnSpc>
                <a:spcPct val="90000"/>
              </a:lnSpc>
              <a:buFont typeface="Monotype Sorts" pitchFamily="2" charset="2"/>
              <a:buNone/>
            </a:pPr>
            <a:r>
              <a:rPr lang="en-US"/>
              <a:t>Suppose you wish to write a program that animates a rising flag, as shown in </a:t>
            </a:r>
            <a:r>
              <a:rPr lang="tr-TR"/>
              <a:t>the figure below</a:t>
            </a:r>
            <a:r>
              <a:rPr lang="en-US"/>
              <a:t>. How do you accomplish the task? There are several solutions to this problem. An effective way to solve it is to use a timer in event-driven programming, which is the subject of this chapter.</a:t>
            </a:r>
          </a:p>
        </p:txBody>
      </p:sp>
      <p:sp>
        <p:nvSpPr>
          <p:cNvPr id="399364" name="Rectangle 4"/>
          <p:cNvSpPr>
            <a:spLocks noChangeArrowheads="1"/>
          </p:cNvSpPr>
          <p:nvPr/>
        </p:nvSpPr>
        <p:spPr bwMode="auto">
          <a:xfrm>
            <a:off x="0" y="2106613"/>
            <a:ext cx="9144000" cy="0"/>
          </a:xfrm>
          <a:prstGeom prst="rect">
            <a:avLst/>
          </a:prstGeom>
          <a:noFill/>
          <a:ln w="12700">
            <a:noFill/>
            <a:miter lim="800000"/>
            <a:headEnd type="none" w="sm" len="sm"/>
            <a:tailEnd type="none" w="sm" len="sm"/>
          </a:ln>
          <a:effectLst/>
        </p:spPr>
        <p:txBody>
          <a:bodyPr wrap="none" anchor="ctr">
            <a:spAutoFit/>
          </a:bodyPr>
          <a:lstStyle/>
          <a:p>
            <a:endParaRPr lang="en-GB"/>
          </a:p>
        </p:txBody>
      </p:sp>
      <p:sp>
        <p:nvSpPr>
          <p:cNvPr id="399365" name="Rectangle 5"/>
          <p:cNvSpPr>
            <a:spLocks noChangeArrowheads="1"/>
          </p:cNvSpPr>
          <p:nvPr/>
        </p:nvSpPr>
        <p:spPr bwMode="auto">
          <a:xfrm>
            <a:off x="0" y="2808288"/>
            <a:ext cx="460375" cy="274637"/>
          </a:xfrm>
          <a:prstGeom prst="rect">
            <a:avLst/>
          </a:prstGeom>
          <a:noFill/>
          <a:ln w="12700">
            <a:noFill/>
            <a:miter lim="800000"/>
            <a:headEnd type="none" w="sm" len="sm"/>
            <a:tailEnd type="none" w="sm" len="sm"/>
          </a:ln>
          <a:effectLst/>
        </p:spPr>
        <p:txBody>
          <a:bodyPr wrap="none" anchor="ctr">
            <a:spAutoFit/>
          </a:bodyPr>
          <a:lstStyle/>
          <a:p>
            <a:r>
              <a:rPr lang="en-US" sz="12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99366" name="Rectangle 6"/>
          <p:cNvSpPr>
            <a:spLocks noChangeArrowheads="1"/>
          </p:cNvSpPr>
          <p:nvPr/>
        </p:nvSpPr>
        <p:spPr bwMode="auto">
          <a:xfrm>
            <a:off x="0" y="3784600"/>
            <a:ext cx="460375" cy="274638"/>
          </a:xfrm>
          <a:prstGeom prst="rect">
            <a:avLst/>
          </a:prstGeom>
          <a:noFill/>
          <a:ln w="12700">
            <a:noFill/>
            <a:miter lim="800000"/>
            <a:headEnd type="none" w="sm" len="sm"/>
            <a:tailEnd type="none" w="sm" len="sm"/>
          </a:ln>
          <a:effectLst/>
        </p:spPr>
        <p:txBody>
          <a:bodyPr wrap="none" anchor="ctr">
            <a:spAutoFit/>
          </a:bodyPr>
          <a:lstStyle/>
          <a:p>
            <a:r>
              <a:rPr lang="en-US" sz="12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pic>
        <p:nvPicPr>
          <p:cNvPr id="399370" name="Picture 10"/>
          <p:cNvPicPr>
            <a:picLocks noChangeAspect="1" noChangeArrowheads="1"/>
          </p:cNvPicPr>
          <p:nvPr/>
        </p:nvPicPr>
        <p:blipFill>
          <a:blip r:embed="rId2" cstate="print"/>
          <a:srcRect/>
          <a:stretch>
            <a:fillRect/>
          </a:stretch>
        </p:blipFill>
        <p:spPr bwMode="auto">
          <a:xfrm>
            <a:off x="762000" y="4191000"/>
            <a:ext cx="2438400" cy="1201738"/>
          </a:xfrm>
          <a:prstGeom prst="rect">
            <a:avLst/>
          </a:prstGeom>
          <a:noFill/>
          <a:ln w="9525">
            <a:noFill/>
            <a:miter lim="800000"/>
            <a:headEnd/>
            <a:tailEnd/>
          </a:ln>
        </p:spPr>
      </p:pic>
      <p:pic>
        <p:nvPicPr>
          <p:cNvPr id="399371" name="Picture 11"/>
          <p:cNvPicPr>
            <a:picLocks noChangeAspect="1" noChangeArrowheads="1"/>
          </p:cNvPicPr>
          <p:nvPr/>
        </p:nvPicPr>
        <p:blipFill>
          <a:blip r:embed="rId3" cstate="print"/>
          <a:srcRect/>
          <a:stretch>
            <a:fillRect/>
          </a:stretch>
        </p:blipFill>
        <p:spPr bwMode="auto">
          <a:xfrm>
            <a:off x="3505200" y="4191000"/>
            <a:ext cx="2362200" cy="1176338"/>
          </a:xfrm>
          <a:prstGeom prst="rect">
            <a:avLst/>
          </a:prstGeom>
          <a:noFill/>
          <a:ln w="9525">
            <a:noFill/>
            <a:miter lim="800000"/>
            <a:headEnd/>
            <a:tailEnd/>
          </a:ln>
        </p:spPr>
      </p:pic>
      <p:pic>
        <p:nvPicPr>
          <p:cNvPr id="399372" name="Picture 12"/>
          <p:cNvPicPr>
            <a:picLocks noChangeAspect="1" noChangeArrowheads="1"/>
          </p:cNvPicPr>
          <p:nvPr/>
        </p:nvPicPr>
        <p:blipFill>
          <a:blip r:embed="rId4" cstate="print"/>
          <a:srcRect/>
          <a:stretch>
            <a:fillRect/>
          </a:stretch>
        </p:blipFill>
        <p:spPr bwMode="auto">
          <a:xfrm>
            <a:off x="6172200" y="4191000"/>
            <a:ext cx="2286000" cy="1138238"/>
          </a:xfrm>
          <a:prstGeom prst="rect">
            <a:avLst/>
          </a:prstGeom>
          <a:noFill/>
          <a:ln w="9525">
            <a:noFill/>
            <a:miter lim="800000"/>
            <a:headEnd/>
            <a:tailEnd/>
          </a:ln>
        </p:spPr>
      </p:pic>
      <p:sp>
        <p:nvSpPr>
          <p:cNvPr id="11" name="Footer Placeholder 10"/>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685800" y="304800"/>
            <a:ext cx="7772400" cy="1123950"/>
          </a:xfrm>
          <a:noFill/>
          <a:ln/>
        </p:spPr>
        <p:txBody>
          <a:bodyPr>
            <a:normAutofit fontScale="90000"/>
          </a:bodyPr>
          <a:lstStyle/>
          <a:p>
            <a:r>
              <a:rPr lang="en-US"/>
              <a:t>Procedural vs. Event-Driven Programming</a:t>
            </a:r>
          </a:p>
        </p:txBody>
      </p:sp>
      <p:sp>
        <p:nvSpPr>
          <p:cNvPr id="4" name="Slide Number Placeholder 3"/>
          <p:cNvSpPr>
            <a:spLocks noGrp="1"/>
          </p:cNvSpPr>
          <p:nvPr>
            <p:ph type="sldNum" sz="quarter" idx="12"/>
          </p:nvPr>
        </p:nvSpPr>
        <p:spPr/>
        <p:txBody>
          <a:bodyPr>
            <a:normAutofit fontScale="85000" lnSpcReduction="20000"/>
          </a:bodyPr>
          <a:lstStyle/>
          <a:p>
            <a:fld id="{5C6E88E2-FB1E-4BF5-9AC4-7F5F954FA081}" type="slidenum">
              <a:rPr lang="en-US"/>
              <a:pPr/>
              <a:t>97</a:t>
            </a:fld>
            <a:endParaRPr lang="en-US"/>
          </a:p>
        </p:txBody>
      </p:sp>
      <p:sp>
        <p:nvSpPr>
          <p:cNvPr id="320515" name="Rectangle 3"/>
          <p:cNvSpPr>
            <a:spLocks noGrp="1" noChangeArrowheads="1"/>
          </p:cNvSpPr>
          <p:nvPr>
            <p:ph sz="quarter" idx="1"/>
          </p:nvPr>
        </p:nvSpPr>
        <p:spPr>
          <a:xfrm>
            <a:off x="457200" y="1905000"/>
            <a:ext cx="8305800" cy="2590800"/>
          </a:xfrm>
          <a:noFill/>
          <a:ln/>
        </p:spPr>
        <p:txBody>
          <a:bodyPr/>
          <a:lstStyle/>
          <a:p>
            <a:r>
              <a:rPr lang="en-US" i="1"/>
              <a:t>Procedural programming</a:t>
            </a:r>
            <a:r>
              <a:rPr lang="en-US"/>
              <a:t> is executed in procedural order.</a:t>
            </a:r>
          </a:p>
          <a:p>
            <a:pPr>
              <a:spcBef>
                <a:spcPct val="100000"/>
              </a:spcBef>
            </a:pPr>
            <a:r>
              <a:rPr lang="en-US"/>
              <a:t>In event-driven programming, code is executed upon activation of events.</a:t>
            </a:r>
            <a:r>
              <a:rPr lang="en-US">
                <a:latin typeface="Book Antiqua" pitchFamily="18" charset="0"/>
              </a:rPr>
              <a:t> </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304800" y="304800"/>
            <a:ext cx="8534400" cy="1143000"/>
          </a:xfrm>
          <a:noFill/>
          <a:ln/>
        </p:spPr>
        <p:txBody>
          <a:bodyPr>
            <a:normAutofit fontScale="90000"/>
          </a:bodyPr>
          <a:lstStyle/>
          <a:p>
            <a:r>
              <a:rPr lang="tr-TR"/>
              <a:t>“Hello World!”</a:t>
            </a:r>
            <a:br>
              <a:rPr lang="tr-TR"/>
            </a:br>
            <a:r>
              <a:rPr lang="en-US"/>
              <a:t>of</a:t>
            </a:r>
            <a:r>
              <a:rPr lang="tr-TR"/>
              <a:t> </a:t>
            </a:r>
            <a:r>
              <a:rPr lang="en-US"/>
              <a:t>Event-Driven Programming</a:t>
            </a:r>
            <a:endParaRPr lang="en-US">
              <a:solidFill>
                <a:schemeClr val="tx1"/>
              </a:solidFill>
              <a:latin typeface="Book Antiqua" pitchFamily="18" charset="0"/>
            </a:endParaRPr>
          </a:p>
        </p:txBody>
      </p:sp>
      <p:sp>
        <p:nvSpPr>
          <p:cNvPr id="8" name="Slide Number Placeholder 3"/>
          <p:cNvSpPr>
            <a:spLocks noGrp="1"/>
          </p:cNvSpPr>
          <p:nvPr>
            <p:ph type="sldNum" sz="quarter" idx="12"/>
          </p:nvPr>
        </p:nvSpPr>
        <p:spPr/>
        <p:txBody>
          <a:bodyPr>
            <a:normAutofit fontScale="85000" lnSpcReduction="20000"/>
          </a:bodyPr>
          <a:lstStyle/>
          <a:p>
            <a:fld id="{E734100E-CA65-4DCE-9A4B-9552C3BDE5C5}" type="slidenum">
              <a:rPr lang="en-US"/>
              <a:pPr/>
              <a:t>98</a:t>
            </a:fld>
            <a:endParaRPr lang="en-US"/>
          </a:p>
        </p:txBody>
      </p:sp>
      <p:sp>
        <p:nvSpPr>
          <p:cNvPr id="387075" name="Rectangle 3"/>
          <p:cNvSpPr>
            <a:spLocks noGrp="1" noChangeArrowheads="1"/>
          </p:cNvSpPr>
          <p:nvPr>
            <p:ph sz="quarter" idx="1"/>
          </p:nvPr>
        </p:nvSpPr>
        <p:spPr>
          <a:xfrm>
            <a:off x="457200" y="1905000"/>
            <a:ext cx="8305800" cy="1524000"/>
          </a:xfrm>
          <a:noFill/>
          <a:ln/>
        </p:spPr>
        <p:txBody>
          <a:bodyPr/>
          <a:lstStyle/>
          <a:p>
            <a:pPr>
              <a:lnSpc>
                <a:spcPct val="90000"/>
              </a:lnSpc>
            </a:pPr>
            <a:r>
              <a:rPr lang="en-US"/>
              <a:t>The example displays a button in the frame. A message is displayed on the console when a button is clicked. </a:t>
            </a:r>
          </a:p>
        </p:txBody>
      </p:sp>
      <p:pic>
        <p:nvPicPr>
          <p:cNvPr id="387079" name="Picture 7"/>
          <p:cNvPicPr>
            <a:picLocks noChangeAspect="1" noChangeArrowheads="1"/>
          </p:cNvPicPr>
          <p:nvPr/>
        </p:nvPicPr>
        <p:blipFill>
          <a:blip r:embed="rId2" cstate="print"/>
          <a:srcRect/>
          <a:stretch>
            <a:fillRect/>
          </a:stretch>
        </p:blipFill>
        <p:spPr bwMode="auto">
          <a:xfrm>
            <a:off x="4267200" y="3657600"/>
            <a:ext cx="4343400" cy="1465263"/>
          </a:xfrm>
          <a:prstGeom prst="rect">
            <a:avLst/>
          </a:prstGeom>
          <a:noFill/>
          <a:ln w="12700">
            <a:noFill/>
            <a:miter lim="800000"/>
            <a:headEnd type="none" w="sm" len="sm"/>
            <a:tailEnd type="none" w="sm" len="sm"/>
          </a:ln>
          <a:effectLst/>
        </p:spPr>
      </p:pic>
      <p:pic>
        <p:nvPicPr>
          <p:cNvPr id="387080" name="Picture 8"/>
          <p:cNvPicPr>
            <a:picLocks noChangeAspect="1" noChangeArrowheads="1"/>
          </p:cNvPicPr>
          <p:nvPr/>
        </p:nvPicPr>
        <p:blipFill>
          <a:blip r:embed="rId3" cstate="print"/>
          <a:srcRect/>
          <a:stretch>
            <a:fillRect/>
          </a:stretch>
        </p:blipFill>
        <p:spPr bwMode="auto">
          <a:xfrm>
            <a:off x="6324600" y="4724400"/>
            <a:ext cx="2438400" cy="1255713"/>
          </a:xfrm>
          <a:prstGeom prst="rect">
            <a:avLst/>
          </a:prstGeom>
          <a:noFill/>
          <a:ln w="12700">
            <a:noFill/>
            <a:miter lim="800000"/>
            <a:headEnd type="none" w="sm" len="sm"/>
            <a:tailEnd type="none" w="sm" len="sm"/>
          </a:ln>
          <a:effectLst/>
        </p:spPr>
      </p:pic>
      <p:sp>
        <p:nvSpPr>
          <p:cNvPr id="7" name="Footer Placeholder 6"/>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85800" y="0"/>
            <a:ext cx="7772400" cy="1428750"/>
          </a:xfrm>
          <a:noFill/>
          <a:ln/>
        </p:spPr>
        <p:txBody>
          <a:bodyPr/>
          <a:lstStyle/>
          <a:p>
            <a:r>
              <a:rPr lang="en-US"/>
              <a:t>Events</a:t>
            </a:r>
          </a:p>
        </p:txBody>
      </p:sp>
      <p:sp>
        <p:nvSpPr>
          <p:cNvPr id="4" name="Slide Number Placeholder 3"/>
          <p:cNvSpPr>
            <a:spLocks noGrp="1"/>
          </p:cNvSpPr>
          <p:nvPr>
            <p:ph type="sldNum" sz="quarter" idx="12"/>
          </p:nvPr>
        </p:nvSpPr>
        <p:spPr/>
        <p:txBody>
          <a:bodyPr>
            <a:normAutofit fontScale="85000" lnSpcReduction="20000"/>
          </a:bodyPr>
          <a:lstStyle/>
          <a:p>
            <a:fld id="{46CD53EF-C067-49DA-8C9A-B6A960B57E68}" type="slidenum">
              <a:rPr lang="en-US"/>
              <a:pPr/>
              <a:t>99</a:t>
            </a:fld>
            <a:endParaRPr lang="en-US"/>
          </a:p>
        </p:txBody>
      </p:sp>
      <p:sp>
        <p:nvSpPr>
          <p:cNvPr id="321539" name="Rectangle 3"/>
          <p:cNvSpPr>
            <a:spLocks noGrp="1" noChangeArrowheads="1"/>
          </p:cNvSpPr>
          <p:nvPr>
            <p:ph sz="quarter" idx="1"/>
          </p:nvPr>
        </p:nvSpPr>
        <p:spPr>
          <a:xfrm>
            <a:off x="381000" y="1371600"/>
            <a:ext cx="8229600" cy="4495800"/>
          </a:xfrm>
          <a:noFill/>
          <a:ln/>
        </p:spPr>
        <p:txBody>
          <a:bodyPr>
            <a:normAutofit/>
          </a:bodyPr>
          <a:lstStyle/>
          <a:p>
            <a:r>
              <a:rPr lang="en-US" sz="3400"/>
              <a:t>An </a:t>
            </a:r>
            <a:r>
              <a:rPr lang="en-US" sz="3400" i="1"/>
              <a:t>event</a:t>
            </a:r>
            <a:r>
              <a:rPr lang="en-US" sz="3400"/>
              <a:t> can be defined as a type of signal to the program that something has happened. </a:t>
            </a:r>
          </a:p>
          <a:p>
            <a:pPr>
              <a:spcBef>
                <a:spcPct val="100000"/>
              </a:spcBef>
            </a:pPr>
            <a:r>
              <a:rPr lang="en-US" sz="3400"/>
              <a:t>The event is generated by external user actions such as mouse movements, mouse clicks, and keystrokes, or by the operating system, such as a timer.</a:t>
            </a:r>
          </a:p>
        </p:txBody>
      </p:sp>
      <p:sp>
        <p:nvSpPr>
          <p:cNvPr id="5" name="Footer Placeholder 4"/>
          <p:cNvSpPr>
            <a:spLocks noGrp="1"/>
          </p:cNvSpPr>
          <p:nvPr>
            <p:ph type="ftr" sz="quarter" idx="11"/>
          </p:nvPr>
        </p:nvSpPr>
        <p:spPr/>
        <p:txBody>
          <a:bodyPr/>
          <a:lstStyle/>
          <a:p>
            <a:r>
              <a:rPr kumimoji="0" lang="en-US" smtClean="0"/>
              <a:t>BIT 2203</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22452</TotalTime>
  <Words>4355</Words>
  <Application>Microsoft Office PowerPoint</Application>
  <PresentationFormat>On-screen Show (4:3)</PresentationFormat>
  <Paragraphs>817</Paragraphs>
  <Slides>128</Slides>
  <Notes>45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128</vt:i4>
      </vt:variant>
    </vt:vector>
  </HeadingPairs>
  <TitlesOfParts>
    <vt:vector size="132" baseType="lpstr">
      <vt:lpstr>Median</vt:lpstr>
      <vt:lpstr>Picture</vt:lpstr>
      <vt:lpstr>Microsoft Word Picture</vt:lpstr>
      <vt:lpstr>Bitmap Image</vt:lpstr>
      <vt:lpstr>BIT 2203: ADVANCED Programming Lecture 5: Graphical User Interfaces</vt:lpstr>
      <vt:lpstr>Elements of GUI Programming</vt:lpstr>
      <vt:lpstr>Components</vt:lpstr>
      <vt:lpstr>GUI Class Hierarchy (AWT)</vt:lpstr>
      <vt:lpstr>GUI Class Hierarchy (Swing)</vt:lpstr>
      <vt:lpstr>Container Classes</vt:lpstr>
      <vt:lpstr>GUI Helper Classes</vt:lpstr>
      <vt:lpstr>Swing GUI Components </vt:lpstr>
      <vt:lpstr>Creating GUI Objects</vt:lpstr>
      <vt:lpstr>Frames</vt:lpstr>
      <vt:lpstr>PowerPoint Presentation</vt:lpstr>
      <vt:lpstr>PowerPoint Presentation</vt:lpstr>
      <vt:lpstr>PowerPoint Presentation</vt:lpstr>
      <vt:lpstr>PowerPoint Presentation</vt:lpstr>
      <vt:lpstr>PowerPoint Presentation</vt:lpstr>
      <vt:lpstr>PowerPoint Presentation</vt:lpstr>
      <vt:lpstr>Frames with Components</vt:lpstr>
      <vt:lpstr>A Picture of Frame Containment</vt:lpstr>
      <vt:lpstr>PowerPoint Presentation</vt:lpstr>
      <vt:lpstr>PowerPoint Presentation</vt:lpstr>
      <vt:lpstr>PowerPoint Presentation</vt:lpstr>
      <vt:lpstr>Layout Managers</vt:lpstr>
      <vt:lpstr>Layout Manager Hierarchy</vt:lpstr>
      <vt:lpstr>FlowLayout</vt:lpstr>
      <vt:lpstr>PowerPoint Presentation</vt:lpstr>
      <vt:lpstr>PowerPoint Presentation</vt:lpstr>
      <vt:lpstr>PowerPoint Presentation</vt:lpstr>
      <vt:lpstr>PowerPoint Presentation</vt:lpstr>
      <vt:lpstr>PowerPoint Presentation</vt:lpstr>
      <vt:lpstr>GridLayout</vt:lpstr>
      <vt:lpstr>PowerPoint Presentation</vt:lpstr>
      <vt:lpstr>PowerPoint Presentation</vt:lpstr>
      <vt:lpstr>BorderLayout</vt:lpstr>
      <vt:lpstr>PowerPoint Presentation</vt:lpstr>
      <vt:lpstr>PowerPoint Presentation</vt:lpstr>
      <vt:lpstr>Using Panels as “Sub-Containers”</vt:lpstr>
      <vt:lpstr>Testing Panels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User Interfaces</vt:lpstr>
      <vt:lpstr>Motivations</vt:lpstr>
      <vt:lpstr>Objectives</vt:lpstr>
      <vt:lpstr>Components Covered</vt:lpstr>
      <vt:lpstr>Buttons</vt:lpstr>
      <vt:lpstr>AbstractButton</vt:lpstr>
      <vt:lpstr>JButton</vt:lpstr>
      <vt:lpstr>JButton Constructors</vt:lpstr>
      <vt:lpstr>JButton Properties</vt:lpstr>
      <vt:lpstr>Default Icons, Pressed Icon, and Rollover Icon</vt:lpstr>
      <vt:lpstr>Horizontal Alignments</vt:lpstr>
      <vt:lpstr>Vertical Alignments</vt:lpstr>
      <vt:lpstr>Horizontal Text Positions</vt:lpstr>
      <vt:lpstr>Vertical Text Positions</vt:lpstr>
      <vt:lpstr>Example: Using Buttons</vt:lpstr>
      <vt:lpstr>JCheckBox</vt:lpstr>
      <vt:lpstr>Example: Using Check Boxes</vt:lpstr>
      <vt:lpstr>JRadioButton</vt:lpstr>
      <vt:lpstr>Grouping Radio Buttons</vt:lpstr>
      <vt:lpstr>Example: Using Radio Buttons</vt:lpstr>
      <vt:lpstr>JLabel</vt:lpstr>
      <vt:lpstr>JLabel Constructors</vt:lpstr>
      <vt:lpstr>JLabel Properties</vt:lpstr>
      <vt:lpstr>Using Labels</vt:lpstr>
      <vt:lpstr>JTextField</vt:lpstr>
      <vt:lpstr>JTextField Constructors</vt:lpstr>
      <vt:lpstr>JTextField Properties</vt:lpstr>
      <vt:lpstr>JTextField Methods</vt:lpstr>
      <vt:lpstr>Example: Using Text Fields</vt:lpstr>
      <vt:lpstr>JTextArea</vt:lpstr>
      <vt:lpstr>JTextArea Constructors</vt:lpstr>
      <vt:lpstr>JTextArea Properties</vt:lpstr>
      <vt:lpstr>Example: Using Text Areas</vt:lpstr>
      <vt:lpstr>Example, cont.</vt:lpstr>
      <vt:lpstr>JComboBox</vt:lpstr>
      <vt:lpstr>JComboBox Methods</vt:lpstr>
      <vt:lpstr>Using the itemStateChanged Handler</vt:lpstr>
      <vt:lpstr>Example: Using Combo Boxes</vt:lpstr>
      <vt:lpstr>JList</vt:lpstr>
      <vt:lpstr>JList Constructors</vt:lpstr>
      <vt:lpstr>JList Properties</vt:lpstr>
      <vt:lpstr>Example: Using Lists </vt:lpstr>
      <vt:lpstr>JScrollBar</vt:lpstr>
      <vt:lpstr>Scroll Bar Properties</vt:lpstr>
      <vt:lpstr>Example: Using Scrollbars</vt:lpstr>
      <vt:lpstr>JSlider</vt:lpstr>
      <vt:lpstr>Event-driven programming</vt:lpstr>
      <vt:lpstr>Event-Driven Programming</vt:lpstr>
      <vt:lpstr>Motivations</vt:lpstr>
      <vt:lpstr>Motivations</vt:lpstr>
      <vt:lpstr>Procedural vs. Event-Driven Programming</vt:lpstr>
      <vt:lpstr>“Hello World!” of Event-Driven Programming</vt:lpstr>
      <vt:lpstr>Events</vt:lpstr>
      <vt:lpstr>Event Classes</vt:lpstr>
      <vt:lpstr>Event Information</vt:lpstr>
      <vt:lpstr>Selected User Actions</vt:lpstr>
      <vt:lpstr>The Delegation Model</vt:lpstr>
      <vt:lpstr>Internal Function of a Source Component</vt:lpstr>
      <vt:lpstr>The Delegation Model: Example</vt:lpstr>
      <vt:lpstr>Selected Event Handlers </vt:lpstr>
      <vt:lpstr>java.awt.event.ActionEvent</vt:lpstr>
      <vt:lpstr>Example: First Version for ControlCircle (no listeners)</vt:lpstr>
      <vt:lpstr>Example: Second Version for ControlCircle (with listener for Enlarge)</vt:lpstr>
      <vt:lpstr>Inner Class Listeners</vt:lpstr>
      <vt:lpstr>Inner Classes</vt:lpstr>
      <vt:lpstr>Inner Classes, cont.</vt:lpstr>
      <vt:lpstr>Inner Classes (cont.)</vt:lpstr>
      <vt:lpstr>Inner Classes (cont.)</vt:lpstr>
      <vt:lpstr>Anonymous Inner Classes</vt:lpstr>
      <vt:lpstr>Anonymous Inner Classes (cont.)</vt:lpstr>
      <vt:lpstr>Alternative Ways of Defining Listener Classes </vt:lpstr>
      <vt:lpstr>Alternative Ways of Defining Listener Classes </vt:lpstr>
      <vt:lpstr>Problem: Loan Calculator</vt:lpstr>
      <vt:lpstr>Example: Handling Window Events</vt:lpstr>
      <vt:lpstr>MouseEvent</vt:lpstr>
      <vt:lpstr>Handling Mouse Events</vt:lpstr>
      <vt:lpstr>Handling Mouse Events</vt:lpstr>
      <vt:lpstr>Example: Moving Message Using Mouse</vt:lpstr>
      <vt:lpstr>Handling Keyboard Events</vt:lpstr>
      <vt:lpstr>The KeyEvent Class</vt:lpstr>
      <vt:lpstr>The KeyEvent Class, cont.</vt:lpstr>
      <vt:lpstr>Example: Keyboard Events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2201: Object Oriented Programming II Lecture 6: Graphical User Interfaces</dc:title>
  <dc:creator>Online Platform</dc:creator>
  <cp:lastModifiedBy>George</cp:lastModifiedBy>
  <cp:revision>345</cp:revision>
  <cp:lastPrinted>1998-04-22T12:52:01Z</cp:lastPrinted>
  <dcterms:created xsi:type="dcterms:W3CDTF">1995-06-10T17:31:50Z</dcterms:created>
  <dcterms:modified xsi:type="dcterms:W3CDTF">2017-10-18T04:56:21Z</dcterms:modified>
</cp:coreProperties>
</file>