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82D6C7-5146-4493-BDF7-54B7C0C1404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 2203: 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objective of this </a:t>
            </a:r>
            <a:r>
              <a:rPr lang="en-US" dirty="0" smtClean="0"/>
              <a:t>course is </a:t>
            </a:r>
            <a:r>
              <a:rPr lang="en-US" dirty="0"/>
              <a:t>to introduce the student </a:t>
            </a:r>
            <a:r>
              <a:rPr lang="en-US" dirty="0" smtClean="0"/>
              <a:t>to the </a:t>
            </a:r>
            <a:r>
              <a:rPr lang="en-US" dirty="0"/>
              <a:t>basic aspects of Web technologies and applications.</a:t>
            </a:r>
          </a:p>
          <a:p>
            <a:r>
              <a:rPr lang="en-US" dirty="0" smtClean="0"/>
              <a:t>The </a:t>
            </a:r>
            <a:r>
              <a:rPr lang="en-US" dirty="0"/>
              <a:t>students should acquire knowledge of, </a:t>
            </a:r>
            <a:r>
              <a:rPr lang="en-US" dirty="0" smtClean="0"/>
              <a:t>and competence </a:t>
            </a:r>
            <a:r>
              <a:rPr lang="en-US" dirty="0"/>
              <a:t>in, the following </a:t>
            </a:r>
            <a:r>
              <a:rPr lang="en-US" dirty="0" smtClean="0"/>
              <a:t>areas:</a:t>
            </a:r>
            <a:endParaRPr lang="en-US" dirty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notions of software engineering and analysis and </a:t>
            </a:r>
            <a:r>
              <a:rPr lang="en-US" dirty="0" smtClean="0"/>
              <a:t>design techniques </a:t>
            </a:r>
            <a:r>
              <a:rPr lang="en-US" dirty="0"/>
              <a:t>of </a:t>
            </a:r>
            <a:r>
              <a:rPr lang="en-US" dirty="0" smtClean="0"/>
              <a:t>software </a:t>
            </a:r>
            <a:r>
              <a:rPr lang="en-US" dirty="0"/>
              <a:t>systems</a:t>
            </a:r>
          </a:p>
          <a:p>
            <a:pPr lvl="1"/>
            <a:r>
              <a:rPr lang="en-US" dirty="0" smtClean="0"/>
              <a:t>concepts </a:t>
            </a:r>
            <a:r>
              <a:rPr lang="en-US" dirty="0"/>
              <a:t>of system integration and some existing </a:t>
            </a:r>
            <a:r>
              <a:rPr lang="en-US" dirty="0" smtClean="0"/>
              <a:t>software environments </a:t>
            </a:r>
            <a:r>
              <a:rPr lang="en-US" dirty="0"/>
              <a:t>which enable such integration, in particular, Java EE</a:t>
            </a:r>
          </a:p>
          <a:p>
            <a:pPr lvl="1"/>
            <a:r>
              <a:rPr lang="en-US" dirty="0" smtClean="0"/>
              <a:t>technologies </a:t>
            </a:r>
            <a:r>
              <a:rPr lang="en-US" dirty="0"/>
              <a:t>for the development of distributed applications, </a:t>
            </a:r>
            <a:r>
              <a:rPr lang="en-US" dirty="0" smtClean="0"/>
              <a:t>in particular</a:t>
            </a:r>
            <a:r>
              <a:rPr lang="en-US" dirty="0"/>
              <a:t>,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053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Section A: </a:t>
            </a:r>
            <a:r>
              <a:rPr lang="en-US" dirty="0" smtClean="0"/>
              <a:t>Introduction</a:t>
            </a:r>
            <a:endParaRPr lang="en-US" dirty="0"/>
          </a:p>
          <a:p>
            <a:pPr lvl="1"/>
            <a:r>
              <a:rPr lang="en-US" dirty="0" smtClean="0"/>
              <a:t>software </a:t>
            </a:r>
            <a:r>
              <a:rPr lang="en-US" dirty="0"/>
              <a:t>engineering concepts</a:t>
            </a:r>
          </a:p>
          <a:p>
            <a:pPr lvl="1"/>
            <a:r>
              <a:rPr lang="en-US" dirty="0" smtClean="0"/>
              <a:t>UML2 </a:t>
            </a:r>
            <a:r>
              <a:rPr lang="en-US" dirty="0"/>
              <a:t>by example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and multi-tier architectures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of corporate applications: the Java EE </a:t>
            </a:r>
            <a:r>
              <a:rPr lang="en-US" dirty="0" smtClean="0"/>
              <a:t>platform</a:t>
            </a:r>
          </a:p>
          <a:p>
            <a:r>
              <a:rPr lang="en-US" b="1" dirty="0" smtClean="0"/>
              <a:t>Section B:</a:t>
            </a:r>
            <a:r>
              <a:rPr lang="en-US" dirty="0" smtClean="0"/>
              <a:t> </a:t>
            </a:r>
            <a:r>
              <a:rPr lang="en-US" dirty="0"/>
              <a:t>The data tier in the Java EE platform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of relational model and SQL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connectivity with the JDBC API</a:t>
            </a:r>
          </a:p>
        </p:txBody>
      </p:sp>
    </p:spTree>
    <p:extLst>
      <p:ext uri="{BB962C8B-B14F-4D97-AF65-F5344CB8AC3E}">
        <p14:creationId xmlns:p14="http://schemas.microsoft.com/office/powerpoint/2010/main" val="25212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Section C:</a:t>
            </a:r>
            <a:r>
              <a:rPr lang="en-US" dirty="0" smtClean="0"/>
              <a:t> </a:t>
            </a:r>
            <a:r>
              <a:rPr lang="en-US" dirty="0"/>
              <a:t>The web tier in the Java EE </a:t>
            </a:r>
            <a:r>
              <a:rPr lang="en-US" dirty="0" smtClean="0"/>
              <a:t>platform(also </a:t>
            </a:r>
            <a:r>
              <a:rPr lang="en-US" dirty="0"/>
              <a:t>known as the presentation tier)</a:t>
            </a:r>
          </a:p>
          <a:p>
            <a:pPr lvl="1"/>
            <a:r>
              <a:rPr lang="en-US" dirty="0" smtClean="0"/>
              <a:t>Servlets </a:t>
            </a:r>
            <a:r>
              <a:rPr lang="en-US" dirty="0"/>
              <a:t>and Java </a:t>
            </a:r>
            <a:r>
              <a:rPr lang="en-US" dirty="0" err="1"/>
              <a:t>ServerPages</a:t>
            </a:r>
            <a:r>
              <a:rPr lang="en-US" dirty="0"/>
              <a:t> (JSPs)</a:t>
            </a:r>
          </a:p>
          <a:p>
            <a:r>
              <a:rPr lang="en-US" b="1" dirty="0" smtClean="0"/>
              <a:t>Section D: </a:t>
            </a:r>
            <a:r>
              <a:rPr lang="en-US" dirty="0"/>
              <a:t>The data tier in the Java EE platform revisited</a:t>
            </a:r>
          </a:p>
          <a:p>
            <a:pPr lvl="1"/>
            <a:r>
              <a:rPr lang="en-US" dirty="0" smtClean="0"/>
              <a:t>object-relational </a:t>
            </a:r>
            <a:r>
              <a:rPr lang="en-US" dirty="0"/>
              <a:t>mapping (ORM)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persistence technologies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Java Persistence API (JPA)</a:t>
            </a:r>
          </a:p>
        </p:txBody>
      </p:sp>
    </p:spTree>
    <p:extLst>
      <p:ext uri="{BB962C8B-B14F-4D97-AF65-F5344CB8AC3E}">
        <p14:creationId xmlns:p14="http://schemas.microsoft.com/office/powerpoint/2010/main" val="38230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Section E</a:t>
            </a:r>
            <a:r>
              <a:rPr lang="en-US" dirty="0" smtClean="0"/>
              <a:t>. </a:t>
            </a:r>
            <a:r>
              <a:rPr lang="en-US" dirty="0"/>
              <a:t>The application tier in the Java EE </a:t>
            </a:r>
            <a:r>
              <a:rPr lang="en-US" dirty="0" smtClean="0"/>
              <a:t>platform(also </a:t>
            </a:r>
            <a:r>
              <a:rPr lang="en-US" dirty="0"/>
              <a:t>known as the business tier)</a:t>
            </a:r>
          </a:p>
          <a:p>
            <a:pPr lvl="1"/>
            <a:r>
              <a:rPr lang="en-US" dirty="0" smtClean="0"/>
              <a:t>Enterprise </a:t>
            </a:r>
            <a:r>
              <a:rPr lang="en-US" dirty="0"/>
              <a:t>JavaBeans v3, in particular, EJB3 session beans</a:t>
            </a:r>
          </a:p>
          <a:p>
            <a:pPr lvl="1"/>
            <a:r>
              <a:rPr lang="en-US" dirty="0" smtClean="0"/>
              <a:t>EJB2 </a:t>
            </a:r>
            <a:r>
              <a:rPr lang="en-US" dirty="0"/>
              <a:t>vs. EJB3</a:t>
            </a:r>
          </a:p>
          <a:p>
            <a:r>
              <a:rPr lang="en-US" b="1" dirty="0" smtClean="0"/>
              <a:t>Section F</a:t>
            </a:r>
            <a:r>
              <a:rPr lang="en-US" dirty="0" smtClean="0"/>
              <a:t>. </a:t>
            </a:r>
            <a:r>
              <a:rPr lang="en-US" dirty="0"/>
              <a:t>Other popular Web-application technologies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languages</a:t>
            </a:r>
          </a:p>
          <a:p>
            <a:pPr lvl="1"/>
            <a:r>
              <a:rPr lang="en-US" dirty="0" smtClean="0"/>
              <a:t>recent </a:t>
            </a:r>
            <a:r>
              <a:rPr lang="en-US" dirty="0"/>
              <a:t>developments in client-tier technologies</a:t>
            </a:r>
          </a:p>
          <a:p>
            <a:pPr lvl="1"/>
            <a:r>
              <a:rPr lang="en-US" dirty="0" smtClean="0"/>
              <a:t>extensions </a:t>
            </a:r>
            <a:r>
              <a:rPr lang="en-US" dirty="0"/>
              <a:t>to / evolutions of the Java EE </a:t>
            </a:r>
            <a:r>
              <a:rPr lang="en-US" dirty="0" smtClean="0"/>
              <a:t>platform</a:t>
            </a:r>
          </a:p>
          <a:p>
            <a:r>
              <a:rPr lang="en-US" b="1" dirty="0" smtClean="0"/>
              <a:t>Section G: </a:t>
            </a:r>
            <a:r>
              <a:rPr lang="en-US" dirty="0" smtClean="0"/>
              <a:t>Java Frameworks</a:t>
            </a:r>
          </a:p>
          <a:p>
            <a:pPr lvl="1"/>
            <a:r>
              <a:rPr lang="en-US" dirty="0" smtClean="0"/>
              <a:t>Struts, Spring, Hibernate,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worked on in the lab sessions</a:t>
            </a:r>
          </a:p>
          <a:p>
            <a:pPr lvl="1"/>
            <a:r>
              <a:rPr lang="en-US" b="1" dirty="0" smtClean="0"/>
              <a:t>Task 1: </a:t>
            </a:r>
            <a:r>
              <a:rPr lang="en-US" dirty="0"/>
              <a:t>data tier (SQL and JDBC)</a:t>
            </a:r>
          </a:p>
          <a:p>
            <a:pPr lvl="1"/>
            <a:r>
              <a:rPr lang="en-US" b="1" dirty="0" smtClean="0"/>
              <a:t>Task 2: </a:t>
            </a:r>
            <a:r>
              <a:rPr lang="en-US" dirty="0"/>
              <a:t>presentation tier (servlets and JSPs)</a:t>
            </a:r>
          </a:p>
          <a:p>
            <a:pPr lvl="1"/>
            <a:r>
              <a:rPr lang="en-US" b="1" dirty="0" smtClean="0"/>
              <a:t>Task 3: </a:t>
            </a:r>
            <a:r>
              <a:rPr lang="en-US" dirty="0"/>
              <a:t>business tier (the JPA and EJBs)</a:t>
            </a:r>
          </a:p>
        </p:txBody>
      </p:sp>
    </p:spTree>
    <p:extLst>
      <p:ext uri="{BB962C8B-B14F-4D97-AF65-F5344CB8AC3E}">
        <p14:creationId xmlns:p14="http://schemas.microsoft.com/office/powerpoint/2010/main" val="41653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 </a:t>
            </a:r>
            <a:r>
              <a:rPr lang="en-US" i="1" dirty="0"/>
              <a:t>unified modeling language user guide</a:t>
            </a:r>
            <a:r>
              <a:rPr lang="en-US" dirty="0"/>
              <a:t>. Grady </a:t>
            </a:r>
            <a:r>
              <a:rPr lang="en-US" dirty="0" err="1"/>
              <a:t>Booch</a:t>
            </a:r>
            <a:r>
              <a:rPr lang="en-US" dirty="0"/>
              <a:t>. 2nd ed. Addison Wesley, 2005.</a:t>
            </a:r>
          </a:p>
          <a:p>
            <a:r>
              <a:rPr lang="en-US" i="1" dirty="0" smtClean="0"/>
              <a:t>Core </a:t>
            </a:r>
            <a:r>
              <a:rPr lang="en-US" i="1" dirty="0"/>
              <a:t>Servlets and </a:t>
            </a:r>
            <a:r>
              <a:rPr lang="en-US" i="1" dirty="0" err="1"/>
              <a:t>JavaServer</a:t>
            </a:r>
            <a:r>
              <a:rPr lang="en-US" i="1" dirty="0"/>
              <a:t> Pages, </a:t>
            </a:r>
            <a:r>
              <a:rPr lang="en-US" i="1" dirty="0" err="1"/>
              <a:t>vol</a:t>
            </a:r>
            <a:r>
              <a:rPr lang="en-US" i="1" dirty="0"/>
              <a:t> 2</a:t>
            </a:r>
            <a:r>
              <a:rPr lang="en-US" dirty="0"/>
              <a:t>, 2nd edition. Marty Hall, Larry Brown </a:t>
            </a:r>
            <a:r>
              <a:rPr lang="en-US" dirty="0" smtClean="0"/>
              <a:t>and Yaakov </a:t>
            </a:r>
            <a:r>
              <a:rPr lang="en-US" dirty="0" err="1"/>
              <a:t>Chaikin</a:t>
            </a:r>
            <a:r>
              <a:rPr lang="en-US" dirty="0"/>
              <a:t>. Prentice Hall, 2007.</a:t>
            </a:r>
          </a:p>
          <a:p>
            <a:r>
              <a:rPr lang="en-US" i="1" dirty="0" smtClean="0"/>
              <a:t>Pro </a:t>
            </a:r>
            <a:r>
              <a:rPr lang="en-US" i="1" dirty="0"/>
              <a:t>EJB3. Java Persistence API</a:t>
            </a:r>
            <a:r>
              <a:rPr lang="en-US" dirty="0"/>
              <a:t>. Mike Keith and Merrick </a:t>
            </a:r>
            <a:r>
              <a:rPr lang="en-US" dirty="0" err="1"/>
              <a:t>Schincariol</a:t>
            </a:r>
            <a:r>
              <a:rPr lang="en-US" dirty="0"/>
              <a:t>. </a:t>
            </a:r>
            <a:r>
              <a:rPr lang="en-US" dirty="0" err="1"/>
              <a:t>Apress</a:t>
            </a:r>
            <a:r>
              <a:rPr lang="en-US" dirty="0"/>
              <a:t>, 2006.</a:t>
            </a:r>
          </a:p>
          <a:p>
            <a:r>
              <a:rPr lang="en-US" i="1" smtClean="0"/>
              <a:t>Enterprise </a:t>
            </a:r>
            <a:r>
              <a:rPr lang="en-US" i="1" dirty="0"/>
              <a:t>JavaBeans 3.0</a:t>
            </a:r>
            <a:r>
              <a:rPr lang="en-US" dirty="0"/>
              <a:t>, 5th edition. Bill Burke, Richard Monson-</a:t>
            </a:r>
            <a:r>
              <a:rPr lang="en-US" dirty="0" err="1"/>
              <a:t>Haefel</a:t>
            </a:r>
            <a:r>
              <a:rPr lang="en-US" dirty="0"/>
              <a:t>. </a:t>
            </a:r>
            <a:r>
              <a:rPr lang="en-US" dirty="0" err="1"/>
              <a:t>OReilly</a:t>
            </a:r>
            <a:r>
              <a:rPr lang="en-US" dirty="0"/>
              <a:t>, 2006.</a:t>
            </a:r>
          </a:p>
        </p:txBody>
      </p:sp>
    </p:spTree>
    <p:extLst>
      <p:ext uri="{BB962C8B-B14F-4D97-AF65-F5344CB8AC3E}">
        <p14:creationId xmlns:p14="http://schemas.microsoft.com/office/powerpoint/2010/main" val="5031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374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BIT 2203: Advanced Programming</vt:lpstr>
      <vt:lpstr>Course Objectives</vt:lpstr>
      <vt:lpstr>Content</vt:lpstr>
      <vt:lpstr>Content</vt:lpstr>
      <vt:lpstr>Content</vt:lpstr>
      <vt:lpstr>Schedule of Practicals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George</cp:lastModifiedBy>
  <cp:revision>14</cp:revision>
  <dcterms:created xsi:type="dcterms:W3CDTF">2017-09-26T20:07:13Z</dcterms:created>
  <dcterms:modified xsi:type="dcterms:W3CDTF">2017-09-27T05:28:57Z</dcterms:modified>
</cp:coreProperties>
</file>