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43"/>
  </p:notesMasterIdLst>
  <p:sldIdLst>
    <p:sldId id="256" r:id="rId2"/>
    <p:sldId id="257" r:id="rId3"/>
    <p:sldId id="258" r:id="rId4"/>
    <p:sldId id="273" r:id="rId5"/>
    <p:sldId id="274" r:id="rId6"/>
    <p:sldId id="275" r:id="rId7"/>
    <p:sldId id="276" r:id="rId8"/>
    <p:sldId id="259" r:id="rId9"/>
    <p:sldId id="260" r:id="rId10"/>
    <p:sldId id="261" r:id="rId11"/>
    <p:sldId id="262" r:id="rId12"/>
    <p:sldId id="263" r:id="rId13"/>
    <p:sldId id="277" r:id="rId14"/>
    <p:sldId id="264" r:id="rId15"/>
    <p:sldId id="265" r:id="rId16"/>
    <p:sldId id="266" r:id="rId17"/>
    <p:sldId id="282" r:id="rId18"/>
    <p:sldId id="283" r:id="rId19"/>
    <p:sldId id="284" r:id="rId20"/>
    <p:sldId id="285" r:id="rId21"/>
    <p:sldId id="267" r:id="rId22"/>
    <p:sldId id="268" r:id="rId23"/>
    <p:sldId id="278" r:id="rId24"/>
    <p:sldId id="269" r:id="rId25"/>
    <p:sldId id="270" r:id="rId26"/>
    <p:sldId id="271" r:id="rId27"/>
    <p:sldId id="272" r:id="rId28"/>
    <p:sldId id="280" r:id="rId29"/>
    <p:sldId id="281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153AD4-D4AB-48B3-9275-989CA4241A11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7557D5-7404-4C17-A0D0-4CAAD2695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392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24FCE-9286-4A2D-956D-D8814D212A93}" type="datetime1">
              <a:rPr lang="en-US" smtClean="0"/>
              <a:t>9/27/2017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BIT 2203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F5E50-32B9-4083-A291-61951D5FB87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87E50-468D-4C8C-A643-DE0D30442758}" type="datetime1">
              <a:rPr lang="en-US" smtClean="0"/>
              <a:t>9/27/2017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BIT 2203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F5E50-32B9-4083-A291-61951D5FB8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60366-608E-4251-9B07-F25A10E78375}" type="datetime1">
              <a:rPr lang="en-US" smtClean="0"/>
              <a:t>9/27/2017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r>
              <a:rPr lang="en-US" smtClean="0"/>
              <a:t>BIT 2203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F5E50-32B9-4083-A291-61951D5FB8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F4283-F711-471F-BF51-24E4C176AEED}" type="datetime1">
              <a:rPr lang="en-US" smtClean="0"/>
              <a:t>9/27/2017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BIT 2203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F5E50-32B9-4083-A291-61951D5FB8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5FA97-774A-47AA-ABA6-AE1D9A4308DF}" type="datetime1">
              <a:rPr lang="en-US" smtClean="0"/>
              <a:t>9/27/2017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BIT 2203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F5E50-32B9-4083-A291-61951D5FB87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F40E8-DA7E-4A37-9C76-BF4EA89324EE}" type="datetime1">
              <a:rPr lang="en-US" smtClean="0"/>
              <a:t>9/27/2017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BIT 2203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F5E50-32B9-4083-A291-61951D5FB8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CD4BC-E5B8-499E-8297-125CC63E3E1B}" type="datetime1">
              <a:rPr lang="en-US" smtClean="0"/>
              <a:t>9/27/2017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BIT 2203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F5E50-32B9-4083-A291-61951D5FB8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42B19-01B4-4FD9-9A5F-BCC22677D041}" type="datetime1">
              <a:rPr lang="en-US" smtClean="0"/>
              <a:t>9/27/2017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BIT 2203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F5E50-32B9-4083-A291-61951D5FB8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BA7F2-A792-4E04-90BA-66939FD9FF39}" type="datetime1">
              <a:rPr lang="en-US" smtClean="0"/>
              <a:t>9/27/2017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BIT 2203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F5E50-32B9-4083-A291-61951D5FB8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DDA88-D8D5-442C-AC0B-C7831750B6BC}" type="datetime1">
              <a:rPr lang="en-US" smtClean="0"/>
              <a:t>9/27/2017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BIT 2203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F5E50-32B9-4083-A291-61951D5FB87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E97F4C45-AC0F-4D83-B72A-C79296001EF4}" type="datetime1">
              <a:rPr lang="en-US" smtClean="0"/>
              <a:t>9/27/2017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r>
              <a:rPr lang="en-US" smtClean="0"/>
              <a:t>BIT 2203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463F5E50-32B9-4083-A291-61951D5FB87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3D6D4408-61BD-4E74-94EC-449A85C0F435}" type="datetime1">
              <a:rPr lang="en-US" smtClean="0"/>
              <a:t>9/27/2017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r>
              <a:rPr lang="en-US" smtClean="0"/>
              <a:t>BIT 2203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463F5E50-32B9-4083-A291-61951D5FB87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Review of Software Engineering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BIT 2203: </a:t>
            </a:r>
            <a:r>
              <a:rPr lang="en-US" smtClean="0"/>
              <a:t>Advanced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BIT 2203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F5E50-32B9-4083-A291-61951D5FB87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6485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Software Engineering?(3)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Communication with the client/user is </a:t>
            </a:r>
            <a:r>
              <a:rPr lang="en-US" dirty="0" smtClean="0"/>
              <a:t>of paramount </a:t>
            </a:r>
            <a:r>
              <a:rPr lang="en-US" dirty="0"/>
              <a:t>importance</a:t>
            </a:r>
          </a:p>
          <a:p>
            <a:pPr lvl="1"/>
            <a:r>
              <a:rPr lang="en-US" dirty="0" smtClean="0"/>
              <a:t>understand </a:t>
            </a:r>
            <a:r>
              <a:rPr lang="en-US" dirty="0"/>
              <a:t>the client requirements</a:t>
            </a:r>
          </a:p>
          <a:p>
            <a:pPr lvl="1"/>
            <a:r>
              <a:rPr lang="en-US" dirty="0" smtClean="0"/>
              <a:t>e.g</a:t>
            </a:r>
            <a:r>
              <a:rPr lang="en-US" dirty="0"/>
              <a:t>. </a:t>
            </a:r>
            <a:r>
              <a:rPr lang="en-US" dirty="0" err="1"/>
              <a:t>Xtreme</a:t>
            </a:r>
            <a:r>
              <a:rPr lang="en-US" dirty="0"/>
              <a:t> programming: client represented </a:t>
            </a:r>
            <a:r>
              <a:rPr lang="en-US" dirty="0" smtClean="0"/>
              <a:t>on development </a:t>
            </a:r>
            <a:r>
              <a:rPr lang="en-US" dirty="0"/>
              <a:t>team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BIT 2203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F5E50-32B9-4083-A291-61951D5FB87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7912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Software Engineering?(4)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Need </a:t>
            </a:r>
            <a:r>
              <a:rPr lang="en-US" dirty="0"/>
              <a:t>to estimate how much effort, time </a:t>
            </a:r>
            <a:r>
              <a:rPr lang="en-US" dirty="0" smtClean="0"/>
              <a:t>and money </a:t>
            </a:r>
            <a:r>
              <a:rPr lang="en-US" dirty="0"/>
              <a:t>needed</a:t>
            </a:r>
          </a:p>
          <a:p>
            <a:pPr lvl="1"/>
            <a:r>
              <a:rPr lang="en-US" dirty="0" smtClean="0"/>
              <a:t>based </a:t>
            </a:r>
            <a:r>
              <a:rPr lang="en-US" dirty="0"/>
              <a:t>mainly on </a:t>
            </a:r>
            <a:r>
              <a:rPr lang="en-US" dirty="0" err="1"/>
              <a:t>modelling</a:t>
            </a:r>
            <a:r>
              <a:rPr lang="en-US" dirty="0"/>
              <a:t> of current project </a:t>
            </a:r>
            <a:r>
              <a:rPr lang="en-US" dirty="0" smtClean="0"/>
              <a:t>&amp; comparison </a:t>
            </a:r>
            <a:r>
              <a:rPr lang="en-US" dirty="0"/>
              <a:t>to previous projects</a:t>
            </a:r>
          </a:p>
          <a:p>
            <a:pPr lvl="1"/>
            <a:r>
              <a:rPr lang="en-US" dirty="0" smtClean="0"/>
              <a:t>do </a:t>
            </a:r>
            <a:r>
              <a:rPr lang="en-US" dirty="0"/>
              <a:t>we want the job? how much to charge?</a:t>
            </a:r>
          </a:p>
          <a:p>
            <a:pPr lvl="1"/>
            <a:r>
              <a:rPr lang="en-US" dirty="0" smtClean="0"/>
              <a:t>c.f</a:t>
            </a:r>
            <a:r>
              <a:rPr lang="en-US" dirty="0"/>
              <a:t>. Constructive Cost Model COCOMO</a:t>
            </a:r>
          </a:p>
          <a:p>
            <a:pPr marL="941832" lvl="3" indent="0">
              <a:buNone/>
            </a:pPr>
            <a:r>
              <a:rPr lang="en-US" dirty="0"/>
              <a:t>Constructive Systems Engineering Cost </a:t>
            </a:r>
            <a:r>
              <a:rPr lang="en-US" dirty="0" smtClean="0"/>
              <a:t>Model COSYSMO</a:t>
            </a:r>
            <a:endParaRPr lang="en-US" dirty="0"/>
          </a:p>
          <a:p>
            <a:pPr lvl="1"/>
            <a:r>
              <a:rPr lang="en-US" dirty="0" smtClean="0"/>
              <a:t>c.f</a:t>
            </a:r>
            <a:r>
              <a:rPr lang="en-US" dirty="0"/>
              <a:t>. </a:t>
            </a:r>
            <a:r>
              <a:rPr lang="en-US" i="1" dirty="0"/>
              <a:t>The mythical man month</a:t>
            </a:r>
            <a:r>
              <a:rPr lang="en-US" dirty="0"/>
              <a:t>, Brooks, 1975</a:t>
            </a:r>
            <a:r>
              <a:rPr lang="en-US" dirty="0" smtClean="0"/>
              <a:t>: adding </a:t>
            </a:r>
            <a:r>
              <a:rPr lang="en-US" dirty="0"/>
              <a:t>manpower to a late software </a:t>
            </a:r>
            <a:r>
              <a:rPr lang="en-US" dirty="0" smtClean="0"/>
              <a:t>project makes </a:t>
            </a:r>
            <a:r>
              <a:rPr lang="en-US" dirty="0"/>
              <a:t>it later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BIT 2203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F5E50-32B9-4083-A291-61951D5FB87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3976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is a software development process?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Process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A series of actions or operations conducing to </a:t>
            </a:r>
            <a:r>
              <a:rPr lang="en-US" dirty="0" smtClean="0"/>
              <a:t>an end </a:t>
            </a:r>
            <a:r>
              <a:rPr lang="en-US" dirty="0"/>
              <a:t>(</a:t>
            </a:r>
            <a:r>
              <a:rPr lang="en-US" i="1" dirty="0" err="1"/>
              <a:t>Websters</a:t>
            </a:r>
            <a:r>
              <a:rPr lang="en-US" dirty="0"/>
              <a:t>)</a:t>
            </a:r>
          </a:p>
          <a:p>
            <a:r>
              <a:rPr lang="en-US" dirty="0" smtClean="0"/>
              <a:t>Software </a:t>
            </a:r>
            <a:r>
              <a:rPr lang="en-US" dirty="0"/>
              <a:t>development process</a:t>
            </a:r>
          </a:p>
          <a:p>
            <a:pPr lvl="1"/>
            <a:r>
              <a:rPr lang="en-US" dirty="0"/>
              <a:t>The set of activities, methods and practices </a:t>
            </a:r>
            <a:r>
              <a:rPr lang="en-US" dirty="0" smtClean="0"/>
              <a:t>used in </a:t>
            </a:r>
            <a:r>
              <a:rPr lang="en-US" dirty="0"/>
              <a:t>the production and evolution of software.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BIT 2203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F5E50-32B9-4083-A291-61951D5FB87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0123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is a software development process?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A </a:t>
            </a:r>
            <a:r>
              <a:rPr lang="en-US" dirty="0"/>
              <a:t>software development process can include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lifecycle model</a:t>
            </a:r>
          </a:p>
          <a:p>
            <a:pPr lvl="2"/>
            <a:r>
              <a:rPr lang="en-US" dirty="0" smtClean="0"/>
              <a:t>dividing </a:t>
            </a:r>
            <a:r>
              <a:rPr lang="en-US" dirty="0"/>
              <a:t>the development into phases and prescribing </a:t>
            </a:r>
            <a:r>
              <a:rPr lang="en-US" dirty="0" smtClean="0"/>
              <a:t>the activities </a:t>
            </a:r>
            <a:r>
              <a:rPr lang="en-US" dirty="0"/>
              <a:t>to be carried out in each phase</a:t>
            </a:r>
          </a:p>
          <a:p>
            <a:pPr lvl="2"/>
            <a:r>
              <a:rPr lang="en-US" dirty="0" smtClean="0"/>
              <a:t>providing </a:t>
            </a:r>
            <a:r>
              <a:rPr lang="en-US" dirty="0"/>
              <a:t>criteria to determine when each development </a:t>
            </a:r>
            <a:r>
              <a:rPr lang="en-US" dirty="0" smtClean="0"/>
              <a:t>phase has </a:t>
            </a:r>
            <a:r>
              <a:rPr lang="en-US" dirty="0"/>
              <a:t>terminated</a:t>
            </a:r>
          </a:p>
          <a:p>
            <a:pPr lvl="2"/>
            <a:r>
              <a:rPr lang="en-US" dirty="0" smtClean="0"/>
              <a:t>defining </a:t>
            </a:r>
            <a:r>
              <a:rPr lang="en-US" dirty="0"/>
              <a:t>the deliverables / artifacts / products of each phase</a:t>
            </a:r>
          </a:p>
          <a:p>
            <a:pPr lvl="1"/>
            <a:r>
              <a:rPr lang="en-US" dirty="0" smtClean="0"/>
              <a:t>consideration </a:t>
            </a:r>
            <a:r>
              <a:rPr lang="en-US" dirty="0"/>
              <a:t>of tools and equipment</a:t>
            </a:r>
          </a:p>
          <a:p>
            <a:pPr lvl="1"/>
            <a:r>
              <a:rPr lang="en-US" dirty="0" smtClean="0"/>
              <a:t>consideration </a:t>
            </a:r>
            <a:r>
              <a:rPr lang="en-US" dirty="0"/>
              <a:t>of personnel and their </a:t>
            </a:r>
            <a:r>
              <a:rPr lang="en-US" dirty="0" err="1"/>
              <a:t>organisation</a:t>
            </a:r>
            <a:endParaRPr lang="en-US" dirty="0"/>
          </a:p>
          <a:p>
            <a:pPr lvl="1"/>
            <a:r>
              <a:rPr lang="en-US" dirty="0" smtClean="0"/>
              <a:t>constraints </a:t>
            </a:r>
            <a:r>
              <a:rPr lang="en-US" dirty="0"/>
              <a:t>on activities, artifacts, tools, personnel, etc.</a:t>
            </a:r>
          </a:p>
          <a:p>
            <a:r>
              <a:rPr lang="en-US" dirty="0" smtClean="0"/>
              <a:t>For </a:t>
            </a:r>
            <a:r>
              <a:rPr lang="en-US" dirty="0"/>
              <a:t>many authors:</a:t>
            </a:r>
          </a:p>
          <a:p>
            <a:pPr lvl="1"/>
            <a:r>
              <a:rPr lang="en-US" dirty="0"/>
              <a:t>Software Development Process = Software Life-Cycle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BIT 2203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F5E50-32B9-4083-A291-61951D5FB87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9184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software lifecycle?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The </a:t>
            </a:r>
            <a:r>
              <a:rPr lang="en-US" dirty="0"/>
              <a:t>period of time that starts when a software </a:t>
            </a:r>
            <a:r>
              <a:rPr lang="en-US" dirty="0" smtClean="0"/>
              <a:t>is conceived </a:t>
            </a:r>
            <a:r>
              <a:rPr lang="en-US" dirty="0"/>
              <a:t>and ends when the product is no </a:t>
            </a:r>
            <a:r>
              <a:rPr lang="en-US" dirty="0" smtClean="0"/>
              <a:t>longer available </a:t>
            </a:r>
            <a:r>
              <a:rPr lang="en-US" dirty="0"/>
              <a:t>for use.</a:t>
            </a:r>
          </a:p>
          <a:p>
            <a:r>
              <a:rPr lang="en-US" dirty="0" smtClean="0"/>
              <a:t>The </a:t>
            </a:r>
            <a:r>
              <a:rPr lang="en-US" dirty="0"/>
              <a:t>software life-cycle typically includes </a:t>
            </a:r>
            <a:r>
              <a:rPr lang="en-US" dirty="0" smtClean="0"/>
              <a:t>a requirements </a:t>
            </a:r>
            <a:r>
              <a:rPr lang="en-US" dirty="0"/>
              <a:t>phase, design phase, </a:t>
            </a:r>
            <a:r>
              <a:rPr lang="en-US" dirty="0" smtClean="0"/>
              <a:t>implementation phase</a:t>
            </a:r>
            <a:r>
              <a:rPr lang="en-US" dirty="0"/>
              <a:t>, test phase, installation and check-out phase</a:t>
            </a:r>
            <a:r>
              <a:rPr lang="en-US" dirty="0" smtClean="0"/>
              <a:t>, operation </a:t>
            </a:r>
            <a:r>
              <a:rPr lang="en-US" dirty="0"/>
              <a:t>and maintenance phase, and sometimes</a:t>
            </a:r>
            <a:r>
              <a:rPr lang="en-US" dirty="0" smtClean="0"/>
              <a:t>, retirement </a:t>
            </a:r>
            <a:r>
              <a:rPr lang="en-US" dirty="0"/>
              <a:t>phase.</a:t>
            </a:r>
          </a:p>
          <a:p>
            <a:r>
              <a:rPr lang="en-US" dirty="0" smtClean="0"/>
              <a:t>A </a:t>
            </a:r>
            <a:r>
              <a:rPr lang="en-US" i="1" dirty="0"/>
              <a:t>Software Lifecycle Model </a:t>
            </a:r>
            <a:r>
              <a:rPr lang="en-US" dirty="0"/>
              <a:t>is a particular </a:t>
            </a:r>
            <a:r>
              <a:rPr lang="en-US" dirty="0" smtClean="0"/>
              <a:t>abstraction that </a:t>
            </a:r>
            <a:r>
              <a:rPr lang="en-US" dirty="0"/>
              <a:t>represents a Software Life Cycle. A </a:t>
            </a:r>
            <a:r>
              <a:rPr lang="en-US" dirty="0" smtClean="0"/>
              <a:t>Software Life </a:t>
            </a:r>
            <a:r>
              <a:rPr lang="en-US" dirty="0"/>
              <a:t>Cycle model is often called a </a:t>
            </a:r>
            <a:r>
              <a:rPr lang="en-US" i="1" dirty="0" smtClean="0"/>
              <a:t>Software Development </a:t>
            </a:r>
            <a:r>
              <a:rPr lang="en-US" i="1" dirty="0"/>
              <a:t>Life Cycle </a:t>
            </a:r>
            <a:r>
              <a:rPr lang="en-US" dirty="0"/>
              <a:t>(SDLC).</a:t>
            </a:r>
          </a:p>
          <a:p>
            <a:pPr lvl="2"/>
            <a:r>
              <a:rPr lang="en-US" i="1" dirty="0"/>
              <a:t>IEEE Standard Glossary of Soft. Eng. Terminology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BIT 2203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F5E50-32B9-4083-A291-61951D5FB87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2368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Software (&amp; Hardware) </a:t>
            </a:r>
            <a:r>
              <a:rPr lang="en-US" dirty="0" err="1"/>
              <a:t>Modelling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Sceptic’s</a:t>
            </a:r>
            <a:r>
              <a:rPr lang="en-US" dirty="0" smtClean="0"/>
              <a:t> </a:t>
            </a:r>
            <a:r>
              <a:rPr lang="en-US" dirty="0"/>
              <a:t>view of Software Models</a:t>
            </a:r>
            <a:r>
              <a:rPr lang="en-US" dirty="0" smtClean="0"/>
              <a:t>:</a:t>
            </a:r>
          </a:p>
          <a:p>
            <a:pPr marL="896112" lvl="3" indent="0">
              <a:buNone/>
            </a:pPr>
            <a:r>
              <a:rPr lang="en-US" dirty="0" smtClean="0"/>
              <a:t> “</a:t>
            </a:r>
            <a:r>
              <a:rPr lang="en-US" dirty="0"/>
              <a:t>bubbles and arrows, as opposed to programs</a:t>
            </a:r>
            <a:r>
              <a:rPr lang="en-US" dirty="0" smtClean="0"/>
              <a:t>, never </a:t>
            </a:r>
            <a:r>
              <a:rPr lang="en-US" dirty="0"/>
              <a:t>crash” Bertrand Meyer 1997</a:t>
            </a:r>
          </a:p>
          <a:p>
            <a:r>
              <a:rPr lang="en-US" dirty="0" smtClean="0"/>
              <a:t>The </a:t>
            </a:r>
            <a:r>
              <a:rPr lang="en-US" dirty="0"/>
              <a:t>use of models is as old as engineering</a:t>
            </a:r>
          </a:p>
          <a:p>
            <a:pPr lvl="1"/>
            <a:r>
              <a:rPr lang="en-US" dirty="0" smtClean="0"/>
              <a:t>before </a:t>
            </a:r>
            <a:r>
              <a:rPr lang="en-US" dirty="0"/>
              <a:t>building the real thing, engineers build models </a:t>
            </a:r>
            <a:r>
              <a:rPr lang="en-US" dirty="0" smtClean="0"/>
              <a:t>and learn </a:t>
            </a:r>
            <a:r>
              <a:rPr lang="en-US" dirty="0"/>
              <a:t>from them</a:t>
            </a:r>
          </a:p>
          <a:p>
            <a:r>
              <a:rPr lang="en-US" dirty="0" smtClean="0"/>
              <a:t>Some </a:t>
            </a:r>
            <a:r>
              <a:rPr lang="en-US" dirty="0"/>
              <a:t>desirable characteristics of a model</a:t>
            </a:r>
          </a:p>
          <a:p>
            <a:pPr lvl="1"/>
            <a:r>
              <a:rPr lang="en-US" dirty="0" smtClean="0"/>
              <a:t>abstract</a:t>
            </a:r>
            <a:endParaRPr lang="en-US" dirty="0"/>
          </a:p>
          <a:p>
            <a:pPr lvl="1"/>
            <a:r>
              <a:rPr lang="en-US" dirty="0" smtClean="0"/>
              <a:t>understandable</a:t>
            </a:r>
            <a:endParaRPr lang="en-US" dirty="0"/>
          </a:p>
          <a:p>
            <a:pPr lvl="1"/>
            <a:r>
              <a:rPr lang="en-US" dirty="0" smtClean="0"/>
              <a:t>accurate</a:t>
            </a:r>
            <a:endParaRPr lang="en-US" dirty="0"/>
          </a:p>
          <a:p>
            <a:pPr lvl="1"/>
            <a:r>
              <a:rPr lang="en-US" dirty="0" smtClean="0"/>
              <a:t>predictive</a:t>
            </a:r>
            <a:endParaRPr lang="en-US" dirty="0"/>
          </a:p>
          <a:p>
            <a:pPr lvl="1"/>
            <a:r>
              <a:rPr lang="en-US" dirty="0" smtClean="0"/>
              <a:t>inexpensive </a:t>
            </a:r>
            <a:r>
              <a:rPr lang="en-US" dirty="0"/>
              <a:t>to build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BIT 2203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F5E50-32B9-4083-A291-61951D5FB87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8253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Modelling</a:t>
            </a:r>
            <a:r>
              <a:rPr lang="en-US" dirty="0"/>
              <a:t>: The Purpose of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To </a:t>
            </a:r>
            <a:r>
              <a:rPr lang="en-US" dirty="0"/>
              <a:t>help us understand a complex problem </a:t>
            </a:r>
            <a:r>
              <a:rPr lang="en-US" dirty="0" smtClean="0"/>
              <a:t>by analysis </a:t>
            </a:r>
            <a:r>
              <a:rPr lang="en-US" dirty="0"/>
              <a:t>and simulation</a:t>
            </a:r>
          </a:p>
          <a:p>
            <a:r>
              <a:rPr lang="en-US" dirty="0" smtClean="0"/>
              <a:t>To </a:t>
            </a:r>
            <a:r>
              <a:rPr lang="en-US" dirty="0"/>
              <a:t>enable the investigation and comparison </a:t>
            </a:r>
            <a:r>
              <a:rPr lang="en-US" dirty="0" smtClean="0"/>
              <a:t>of alternative </a:t>
            </a:r>
            <a:r>
              <a:rPr lang="en-US" dirty="0"/>
              <a:t>solutions</a:t>
            </a:r>
          </a:p>
          <a:p>
            <a:r>
              <a:rPr lang="en-US" dirty="0" smtClean="0"/>
              <a:t>To </a:t>
            </a:r>
            <a:r>
              <a:rPr lang="en-US" dirty="0"/>
              <a:t>facilitate the communication of ideas about </a:t>
            </a:r>
            <a:r>
              <a:rPr lang="en-US" dirty="0" smtClean="0"/>
              <a:t>a problem </a:t>
            </a:r>
            <a:r>
              <a:rPr lang="en-US" dirty="0"/>
              <a:t>or a solution</a:t>
            </a:r>
          </a:p>
          <a:p>
            <a:r>
              <a:rPr lang="en-US" dirty="0" smtClean="0"/>
              <a:t>To </a:t>
            </a:r>
            <a:r>
              <a:rPr lang="en-US" dirty="0"/>
              <a:t>enable the detection of errors and </a:t>
            </a:r>
            <a:r>
              <a:rPr lang="en-US" dirty="0" smtClean="0"/>
              <a:t>omissions during </a:t>
            </a:r>
            <a:r>
              <a:rPr lang="en-US" dirty="0"/>
              <a:t>the design</a:t>
            </a:r>
          </a:p>
          <a:p>
            <a:r>
              <a:rPr lang="en-US" dirty="0" smtClean="0"/>
              <a:t>To </a:t>
            </a:r>
            <a:r>
              <a:rPr lang="en-US" dirty="0"/>
              <a:t>drive the implementation</a:t>
            </a:r>
          </a:p>
          <a:p>
            <a:pPr lvl="1"/>
            <a:r>
              <a:rPr lang="en-US" dirty="0" smtClean="0"/>
              <a:t>software peculiarity: the </a:t>
            </a:r>
            <a:r>
              <a:rPr lang="en-US" dirty="0"/>
              <a:t>model becomes the implementation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BIT 2203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F5E50-32B9-4083-A291-61951D5FB87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1047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Lifecycle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aterfall life cycle model</a:t>
            </a:r>
          </a:p>
          <a:p>
            <a:r>
              <a:rPr lang="en-US" dirty="0"/>
              <a:t>V</a:t>
            </a:r>
            <a:r>
              <a:rPr lang="en-US" dirty="0" smtClean="0"/>
              <a:t> life cycle model</a:t>
            </a:r>
          </a:p>
          <a:p>
            <a:r>
              <a:rPr lang="en-US" dirty="0" smtClean="0"/>
              <a:t>Incremental</a:t>
            </a:r>
          </a:p>
          <a:p>
            <a:r>
              <a:rPr lang="en-US" dirty="0"/>
              <a:t>E</a:t>
            </a:r>
            <a:r>
              <a:rPr lang="en-US" dirty="0" smtClean="0"/>
              <a:t>volutionary life cycle </a:t>
            </a:r>
            <a:r>
              <a:rPr lang="en-US" dirty="0" err="1" smtClean="0"/>
              <a:t>modell</a:t>
            </a:r>
            <a:r>
              <a:rPr lang="en-US" dirty="0" smtClean="0"/>
              <a:t> life cycle model</a:t>
            </a:r>
          </a:p>
          <a:p>
            <a:r>
              <a:rPr lang="en-US" dirty="0"/>
              <a:t>S</a:t>
            </a:r>
            <a:r>
              <a:rPr lang="en-US" dirty="0" smtClean="0"/>
              <a:t>piral life cycle model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BIT 2203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F5E50-32B9-4083-A291-61951D5FB87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8167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dirty="0"/>
              <a:t>Requirements capture, analysis and specification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Requirements Engineering</a:t>
            </a:r>
          </a:p>
          <a:p>
            <a:r>
              <a:rPr lang="en-US" dirty="0"/>
              <a:t>Systematic use of well-established principles</a:t>
            </a:r>
            <a:r>
              <a:rPr lang="en-US" dirty="0" smtClean="0"/>
              <a:t>, techniques</a:t>
            </a:r>
            <a:r>
              <a:rPr lang="en-US" dirty="0"/>
              <a:t>, languages and tools to obtain the </a:t>
            </a:r>
            <a:r>
              <a:rPr lang="en-US" dirty="0" smtClean="0"/>
              <a:t>cost effective analysis </a:t>
            </a:r>
            <a:r>
              <a:rPr lang="en-US" dirty="0"/>
              <a:t>and documentation of </a:t>
            </a:r>
            <a:r>
              <a:rPr lang="en-US" dirty="0" smtClean="0"/>
              <a:t>continually evolving user </a:t>
            </a:r>
            <a:r>
              <a:rPr lang="en-US" dirty="0"/>
              <a:t>needs and the specification of </a:t>
            </a:r>
            <a:r>
              <a:rPr lang="en-US" dirty="0" smtClean="0"/>
              <a:t>the external </a:t>
            </a:r>
            <a:r>
              <a:rPr lang="en-US" dirty="0" err="1"/>
              <a:t>behaviour</a:t>
            </a:r>
            <a:r>
              <a:rPr lang="en-US" dirty="0"/>
              <a:t> of a system that satisfies </a:t>
            </a:r>
            <a:r>
              <a:rPr lang="en-US" dirty="0" smtClean="0"/>
              <a:t>these needs</a:t>
            </a:r>
            <a:r>
              <a:rPr lang="en-US" dirty="0"/>
              <a:t>.</a:t>
            </a:r>
          </a:p>
          <a:p>
            <a:pPr lvl="3"/>
            <a:r>
              <a:rPr lang="en-US" i="1" dirty="0"/>
              <a:t>Donald </a:t>
            </a:r>
            <a:r>
              <a:rPr lang="en-US" i="1" dirty="0" err="1"/>
              <a:t>Reifer</a:t>
            </a:r>
            <a:r>
              <a:rPr lang="en-US" i="1" dirty="0"/>
              <a:t> </a:t>
            </a:r>
            <a:r>
              <a:rPr lang="en-US" dirty="0"/>
              <a:t>(</a:t>
            </a:r>
            <a:r>
              <a:rPr lang="en-US" i="1" dirty="0"/>
              <a:t>see Pressman</a:t>
            </a:r>
            <a:r>
              <a:rPr lang="en-US" dirty="0"/>
              <a:t>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BIT 2203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F5E50-32B9-4083-A291-61951D5FB87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8074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of the Analysis Phase</a:t>
            </a: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52" t="30216" r="21880" b="14778"/>
          <a:stretch/>
        </p:blipFill>
        <p:spPr bwMode="auto">
          <a:xfrm>
            <a:off x="610792" y="1600200"/>
            <a:ext cx="8183398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BIT 2203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F5E50-32B9-4083-A291-61951D5FB87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794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Overview / definition of terms</a:t>
            </a:r>
          </a:p>
          <a:p>
            <a:r>
              <a:rPr lang="en-US" dirty="0"/>
              <a:t>2. Lifecycle models</a:t>
            </a:r>
          </a:p>
          <a:p>
            <a:r>
              <a:rPr lang="en-US" dirty="0"/>
              <a:t>3. Requirements capture, analysis and specification</a:t>
            </a:r>
          </a:p>
          <a:p>
            <a:r>
              <a:rPr lang="en-US" dirty="0"/>
              <a:t>4. Software design</a:t>
            </a:r>
          </a:p>
          <a:p>
            <a:r>
              <a:rPr lang="en-US" dirty="0"/>
              <a:t>5. Software quality</a:t>
            </a:r>
          </a:p>
          <a:p>
            <a:r>
              <a:rPr lang="en-US" dirty="0"/>
              <a:t>6. Software testing</a:t>
            </a:r>
          </a:p>
          <a:p>
            <a:r>
              <a:rPr lang="en-US" dirty="0"/>
              <a:t>7. Some recent developments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BIT 2203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F5E50-32B9-4083-A291-61951D5FB87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4481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Structured Analysis</a:t>
            </a: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29" t="35908" r="28615" b="6889"/>
          <a:stretch/>
        </p:blipFill>
        <p:spPr bwMode="auto">
          <a:xfrm>
            <a:off x="914400" y="1447801"/>
            <a:ext cx="693420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BIT 2203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F5E50-32B9-4083-A291-61951D5FB87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1497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OO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Based </a:t>
            </a:r>
            <a:r>
              <a:rPr lang="en-US" dirty="0"/>
              <a:t>on objects and their </a:t>
            </a:r>
            <a:r>
              <a:rPr lang="en-US" dirty="0" smtClean="0"/>
              <a:t>operations/attributes instead </a:t>
            </a:r>
            <a:r>
              <a:rPr lang="en-US" dirty="0"/>
              <a:t>of on data flows</a:t>
            </a:r>
          </a:p>
          <a:p>
            <a:r>
              <a:rPr lang="en-US" dirty="0" smtClean="0"/>
              <a:t>Currently </a:t>
            </a:r>
            <a:r>
              <a:rPr lang="en-US" dirty="0"/>
              <a:t>most commonly-used notation: UML</a:t>
            </a:r>
          </a:p>
          <a:p>
            <a:pPr lvl="1"/>
            <a:r>
              <a:rPr lang="en-US" dirty="0" smtClean="0"/>
              <a:t>structural </a:t>
            </a:r>
            <a:r>
              <a:rPr lang="en-US" dirty="0"/>
              <a:t>models (class model, component model,…)</a:t>
            </a:r>
          </a:p>
          <a:p>
            <a:pPr lvl="1"/>
            <a:r>
              <a:rPr lang="en-US" dirty="0" err="1" smtClean="0"/>
              <a:t>behavioural</a:t>
            </a:r>
            <a:r>
              <a:rPr lang="en-US" dirty="0" smtClean="0"/>
              <a:t> </a:t>
            </a:r>
            <a:r>
              <a:rPr lang="en-US" dirty="0"/>
              <a:t>models (use-cases, state model, collaborations</a:t>
            </a:r>
            <a:r>
              <a:rPr lang="en-US" dirty="0" smtClean="0"/>
              <a:t>, interactions</a:t>
            </a:r>
            <a:r>
              <a:rPr lang="en-US" dirty="0"/>
              <a:t>,…)</a:t>
            </a:r>
          </a:p>
          <a:p>
            <a:r>
              <a:rPr lang="en-US" dirty="0" smtClean="0"/>
              <a:t>Structural </a:t>
            </a:r>
            <a:r>
              <a:rPr lang="en-US" dirty="0"/>
              <a:t>models</a:t>
            </a:r>
          </a:p>
          <a:p>
            <a:pPr lvl="1"/>
            <a:r>
              <a:rPr lang="en-US" dirty="0" smtClean="0"/>
              <a:t>via </a:t>
            </a:r>
            <a:r>
              <a:rPr lang="en-US" dirty="0"/>
              <a:t>domain analysis</a:t>
            </a:r>
          </a:p>
          <a:p>
            <a:r>
              <a:rPr lang="en-US" dirty="0" err="1" smtClean="0"/>
              <a:t>Behavioural</a:t>
            </a:r>
            <a:r>
              <a:rPr lang="en-US" dirty="0" smtClean="0"/>
              <a:t> </a:t>
            </a:r>
            <a:r>
              <a:rPr lang="en-US" dirty="0"/>
              <a:t>models</a:t>
            </a:r>
          </a:p>
          <a:p>
            <a:pPr lvl="1"/>
            <a:r>
              <a:rPr lang="en-US" dirty="0" smtClean="0"/>
              <a:t>use-case </a:t>
            </a:r>
            <a:r>
              <a:rPr lang="en-US" dirty="0" err="1"/>
              <a:t>modelling</a:t>
            </a:r>
            <a:r>
              <a:rPr lang="en-US" dirty="0"/>
              <a:t> is </a:t>
            </a:r>
            <a:r>
              <a:rPr lang="en-US" dirty="0" err="1"/>
              <a:t>favoured</a:t>
            </a:r>
            <a:r>
              <a:rPr lang="en-US" dirty="0"/>
              <a:t> technique</a:t>
            </a:r>
          </a:p>
          <a:p>
            <a:pPr lvl="1"/>
            <a:r>
              <a:rPr lang="en-US" dirty="0" smtClean="0"/>
              <a:t>other </a:t>
            </a:r>
            <a:r>
              <a:rPr lang="en-US" dirty="0" err="1"/>
              <a:t>behavioural</a:t>
            </a:r>
            <a:r>
              <a:rPr lang="en-US" dirty="0"/>
              <a:t> models can be problematic</a:t>
            </a:r>
          </a:p>
          <a:p>
            <a:pPr lvl="2"/>
            <a:r>
              <a:rPr lang="en-US" dirty="0" smtClean="0"/>
              <a:t>refinement </a:t>
            </a:r>
            <a:r>
              <a:rPr lang="en-US" dirty="0"/>
              <a:t>of analysis model to design model?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BIT 2203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F5E50-32B9-4083-A291-61951D5FB87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4552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Software Design: Brief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Late </a:t>
            </a:r>
            <a:r>
              <a:rPr lang="en-US" b="1" dirty="0"/>
              <a:t>1960s: control oriented </a:t>
            </a:r>
            <a:r>
              <a:rPr lang="en-US" b="1" dirty="0" smtClean="0"/>
              <a:t>design </a:t>
            </a:r>
            <a:r>
              <a:rPr lang="en-US" dirty="0" smtClean="0"/>
              <a:t>(</a:t>
            </a:r>
            <a:r>
              <a:rPr lang="en-US" i="1" dirty="0"/>
              <a:t>Structured Programming</a:t>
            </a:r>
            <a:r>
              <a:rPr lang="en-US" dirty="0"/>
              <a:t>)</a:t>
            </a:r>
          </a:p>
          <a:p>
            <a:pPr lvl="1"/>
            <a:r>
              <a:rPr lang="en-US" dirty="0" smtClean="0"/>
              <a:t>modularity</a:t>
            </a:r>
            <a:endParaRPr lang="en-US" dirty="0"/>
          </a:p>
          <a:p>
            <a:pPr lvl="1"/>
            <a:r>
              <a:rPr lang="en-US" dirty="0" smtClean="0"/>
              <a:t>single-entry</a:t>
            </a:r>
            <a:r>
              <a:rPr lang="en-US" dirty="0"/>
              <a:t>, single-exit program </a:t>
            </a:r>
            <a:r>
              <a:rPr lang="en-US" dirty="0" smtClean="0"/>
              <a:t>constructs (</a:t>
            </a:r>
            <a:r>
              <a:rPr lang="en-US" dirty="0"/>
              <a:t>sequence, selection, iteration)</a:t>
            </a:r>
          </a:p>
          <a:p>
            <a:pPr lvl="1"/>
            <a:r>
              <a:rPr lang="en-US" dirty="0" smtClean="0"/>
              <a:t>no </a:t>
            </a:r>
            <a:r>
              <a:rPr lang="en-US" dirty="0"/>
              <a:t>use of “go to” construct (but what </a:t>
            </a:r>
            <a:r>
              <a:rPr lang="en-US" dirty="0" smtClean="0"/>
              <a:t>about exception </a:t>
            </a:r>
            <a:r>
              <a:rPr lang="en-US" dirty="0"/>
              <a:t>handling?) </a:t>
            </a:r>
            <a:r>
              <a:rPr lang="en-US" dirty="0" smtClean="0"/>
              <a:t>: “</a:t>
            </a:r>
            <a:r>
              <a:rPr lang="en-US" dirty="0" err="1"/>
              <a:t>Goto</a:t>
            </a:r>
            <a:r>
              <a:rPr lang="en-US" dirty="0"/>
              <a:t> Statement Considered Harmful”, </a:t>
            </a:r>
            <a:r>
              <a:rPr lang="en-US" dirty="0" err="1"/>
              <a:t>Dijkstra</a:t>
            </a:r>
            <a:r>
              <a:rPr lang="en-US" dirty="0" smtClean="0"/>
              <a:t>, </a:t>
            </a:r>
            <a:r>
              <a:rPr lang="en-US" i="1" dirty="0" smtClean="0"/>
              <a:t>Comm</a:t>
            </a:r>
            <a:r>
              <a:rPr lang="en-US" i="1" dirty="0"/>
              <a:t>. ACM</a:t>
            </a:r>
            <a:r>
              <a:rPr lang="en-US" dirty="0"/>
              <a:t>, 1969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BIT 2203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F5E50-32B9-4083-A291-61951D5FB87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5275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Software Design: Brief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1970s</a:t>
            </a:r>
            <a:r>
              <a:rPr lang="en-US" b="1" dirty="0"/>
              <a:t>: data-structure oriented </a:t>
            </a:r>
            <a:r>
              <a:rPr lang="en-US" b="1" dirty="0" smtClean="0"/>
              <a:t>design </a:t>
            </a:r>
            <a:r>
              <a:rPr lang="en-US" dirty="0" smtClean="0"/>
              <a:t>(</a:t>
            </a:r>
            <a:r>
              <a:rPr lang="en-US" dirty="0"/>
              <a:t>extension of Structured Programming)</a:t>
            </a:r>
          </a:p>
          <a:p>
            <a:pPr lvl="1"/>
            <a:r>
              <a:rPr lang="en-US" dirty="0" smtClean="0"/>
              <a:t>program </a:t>
            </a:r>
            <a:r>
              <a:rPr lang="en-US" dirty="0"/>
              <a:t>code structure reflects data </a:t>
            </a:r>
            <a:r>
              <a:rPr lang="en-US" dirty="0" smtClean="0"/>
              <a:t>structure e.g</a:t>
            </a:r>
            <a:r>
              <a:rPr lang="en-US" dirty="0"/>
              <a:t>. Jackson Structured Programming</a:t>
            </a:r>
          </a:p>
          <a:p>
            <a:r>
              <a:rPr lang="en-US" b="1" dirty="0" smtClean="0"/>
              <a:t>1980s</a:t>
            </a:r>
            <a:r>
              <a:rPr lang="en-US" b="1" dirty="0"/>
              <a:t>: object-oriented design</a:t>
            </a:r>
          </a:p>
          <a:p>
            <a:pPr lvl="1"/>
            <a:r>
              <a:rPr lang="en-US" dirty="0" smtClean="0"/>
              <a:t>unifies </a:t>
            </a:r>
            <a:r>
              <a:rPr lang="en-US" dirty="0"/>
              <a:t>data-structure oriented and control </a:t>
            </a:r>
            <a:r>
              <a:rPr lang="en-US" dirty="0" smtClean="0"/>
              <a:t>oriented design </a:t>
            </a:r>
            <a:r>
              <a:rPr lang="en-US" dirty="0"/>
              <a:t>(or does it?)</a:t>
            </a:r>
          </a:p>
          <a:p>
            <a:pPr lvl="1"/>
            <a:r>
              <a:rPr lang="en-US" dirty="0" smtClean="0"/>
              <a:t>currently </a:t>
            </a:r>
            <a:r>
              <a:rPr lang="en-US" dirty="0"/>
              <a:t>most commonly-used notation: UML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BIT 2203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F5E50-32B9-4083-A291-61951D5FB87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1123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software architecture?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fundamental organization of a system</a:t>
            </a:r>
            <a:r>
              <a:rPr lang="en-US" dirty="0" smtClean="0"/>
              <a:t>, embodied </a:t>
            </a:r>
            <a:r>
              <a:rPr lang="en-US" dirty="0"/>
              <a:t>in its components, </a:t>
            </a:r>
            <a:r>
              <a:rPr lang="en-US" dirty="0" smtClean="0"/>
              <a:t>their relationships </a:t>
            </a:r>
            <a:r>
              <a:rPr lang="en-US" dirty="0"/>
              <a:t>to each other and </a:t>
            </a:r>
            <a:r>
              <a:rPr lang="en-US" dirty="0" smtClean="0"/>
              <a:t>the environment</a:t>
            </a:r>
            <a:r>
              <a:rPr lang="en-US" dirty="0"/>
              <a:t>, and the principles </a:t>
            </a:r>
            <a:r>
              <a:rPr lang="en-US" dirty="0" smtClean="0"/>
              <a:t>governing its </a:t>
            </a:r>
            <a:r>
              <a:rPr lang="en-US" dirty="0"/>
              <a:t>design and evolution.</a:t>
            </a:r>
          </a:p>
          <a:p>
            <a:pPr marL="896112" lvl="3" indent="0">
              <a:buNone/>
            </a:pPr>
            <a:r>
              <a:rPr lang="en-US" dirty="0"/>
              <a:t>ANSI/IEEE </a:t>
            </a:r>
            <a:r>
              <a:rPr lang="en-US" dirty="0" err="1"/>
              <a:t>Std</a:t>
            </a:r>
            <a:r>
              <a:rPr lang="en-US" dirty="0"/>
              <a:t> 1471-2000, </a:t>
            </a:r>
            <a:r>
              <a:rPr lang="en-US" i="1" dirty="0" smtClean="0"/>
              <a:t>Recommended Practice </a:t>
            </a:r>
            <a:r>
              <a:rPr lang="en-US" i="1" dirty="0"/>
              <a:t>for Architectural Description </a:t>
            </a:r>
            <a:r>
              <a:rPr lang="en-US" i="1" dirty="0" smtClean="0"/>
              <a:t>of Software-Intensive </a:t>
            </a:r>
            <a:r>
              <a:rPr lang="en-US" i="1" dirty="0"/>
              <a:t>Systems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BIT 2203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F5E50-32B9-4083-A291-61951D5FB87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6633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Architectures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36" t="28720" r="23733" b="16364"/>
          <a:stretch/>
        </p:blipFill>
        <p:spPr bwMode="auto">
          <a:xfrm>
            <a:off x="1141378" y="1447800"/>
            <a:ext cx="6859621" cy="46412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BIT 2203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F5E50-32B9-4083-A291-61951D5FB87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2262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Architecture Essentials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Components </a:t>
            </a:r>
            <a:r>
              <a:rPr lang="en-US" dirty="0"/>
              <a:t>and subsystems</a:t>
            </a:r>
          </a:p>
          <a:p>
            <a:pPr lvl="1"/>
            <a:r>
              <a:rPr lang="en-US" dirty="0" smtClean="0"/>
              <a:t>what </a:t>
            </a:r>
            <a:r>
              <a:rPr lang="en-US" dirty="0"/>
              <a:t>are the individual elements</a:t>
            </a:r>
          </a:p>
          <a:p>
            <a:r>
              <a:rPr lang="en-US" dirty="0" smtClean="0"/>
              <a:t>Connections</a:t>
            </a:r>
            <a:endParaRPr lang="en-US" dirty="0"/>
          </a:p>
          <a:p>
            <a:pPr lvl="1"/>
            <a:r>
              <a:rPr lang="en-US" dirty="0" smtClean="0"/>
              <a:t>how </a:t>
            </a:r>
            <a:r>
              <a:rPr lang="en-US" dirty="0"/>
              <a:t>components communicate</a:t>
            </a:r>
          </a:p>
          <a:p>
            <a:r>
              <a:rPr lang="en-US" dirty="0" smtClean="0"/>
              <a:t>Topology</a:t>
            </a:r>
            <a:endParaRPr lang="en-US" dirty="0"/>
          </a:p>
          <a:p>
            <a:pPr lvl="1"/>
            <a:r>
              <a:rPr lang="en-US" dirty="0" smtClean="0"/>
              <a:t>how </a:t>
            </a:r>
            <a:r>
              <a:rPr lang="en-US" dirty="0"/>
              <a:t>components and connections are </a:t>
            </a:r>
            <a:r>
              <a:rPr lang="en-US" dirty="0" err="1"/>
              <a:t>organised</a:t>
            </a:r>
            <a:endParaRPr lang="en-US" dirty="0"/>
          </a:p>
          <a:p>
            <a:r>
              <a:rPr lang="en-US" dirty="0" smtClean="0"/>
              <a:t>Constraints</a:t>
            </a:r>
            <a:endParaRPr lang="en-US" dirty="0"/>
          </a:p>
          <a:p>
            <a:pPr lvl="1"/>
            <a:r>
              <a:rPr lang="en-US" dirty="0" smtClean="0"/>
              <a:t>restrictions </a:t>
            </a:r>
            <a:r>
              <a:rPr lang="en-US" dirty="0"/>
              <a:t>on components, connections</a:t>
            </a:r>
            <a:r>
              <a:rPr lang="en-US" dirty="0" smtClean="0"/>
              <a:t>, topology</a:t>
            </a:r>
            <a:r>
              <a:rPr lang="en-US" dirty="0"/>
              <a:t>, evolution,…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BIT 2203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F5E50-32B9-4083-A291-61951D5FB87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7047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Architectural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Restrict </a:t>
            </a:r>
            <a:r>
              <a:rPr lang="en-US" dirty="0"/>
              <a:t>the way in which components can </a:t>
            </a:r>
            <a:r>
              <a:rPr lang="en-US" dirty="0" smtClean="0"/>
              <a:t>be connected</a:t>
            </a:r>
            <a:endParaRPr lang="en-US" dirty="0"/>
          </a:p>
          <a:p>
            <a:r>
              <a:rPr lang="en-US" dirty="0" smtClean="0"/>
              <a:t>Promote </a:t>
            </a:r>
            <a:r>
              <a:rPr lang="en-US" dirty="0"/>
              <a:t>fundamental principles</a:t>
            </a:r>
          </a:p>
          <a:p>
            <a:pPr lvl="1"/>
            <a:r>
              <a:rPr lang="en-US" dirty="0" smtClean="0"/>
              <a:t>separation </a:t>
            </a:r>
            <a:r>
              <a:rPr lang="en-US" dirty="0"/>
              <a:t>of concerns, generality, </a:t>
            </a:r>
            <a:r>
              <a:rPr lang="en-US" dirty="0" err="1"/>
              <a:t>incrementality</a:t>
            </a:r>
            <a:r>
              <a:rPr lang="en-US" dirty="0" smtClean="0"/>
              <a:t>, low </a:t>
            </a:r>
            <a:r>
              <a:rPr lang="en-US" dirty="0"/>
              <a:t>coupling, high cohesion,…</a:t>
            </a:r>
          </a:p>
          <a:p>
            <a:r>
              <a:rPr lang="en-US" dirty="0" smtClean="0"/>
              <a:t>Based </a:t>
            </a:r>
            <a:r>
              <a:rPr lang="en-US" dirty="0"/>
              <a:t>on success stories</a:t>
            </a:r>
          </a:p>
          <a:p>
            <a:pPr lvl="1"/>
            <a:r>
              <a:rPr lang="en-US" dirty="0" smtClean="0"/>
              <a:t>also </a:t>
            </a:r>
            <a:r>
              <a:rPr lang="en-US" dirty="0"/>
              <a:t>chosen </a:t>
            </a:r>
            <a:r>
              <a:rPr lang="en-US" dirty="0" smtClean="0"/>
              <a:t>on the basis of </a:t>
            </a:r>
            <a:r>
              <a:rPr lang="en-US" dirty="0"/>
              <a:t>application type</a:t>
            </a:r>
          </a:p>
          <a:p>
            <a:r>
              <a:rPr lang="en-US" dirty="0" smtClean="0"/>
              <a:t>Examples</a:t>
            </a:r>
            <a:r>
              <a:rPr lang="en-US" dirty="0"/>
              <a:t>:</a:t>
            </a:r>
          </a:p>
          <a:p>
            <a:pPr lvl="1"/>
            <a:r>
              <a:rPr lang="en-US" dirty="0" smtClean="0"/>
              <a:t>pipe-and-filter</a:t>
            </a:r>
            <a:r>
              <a:rPr lang="en-US" dirty="0"/>
              <a:t>, layers, software bus, client-server</a:t>
            </a:r>
            <a:r>
              <a:rPr lang="en-US" dirty="0" smtClean="0"/>
              <a:t>, peer-to-peer</a:t>
            </a:r>
            <a:r>
              <a:rPr lang="en-US" dirty="0"/>
              <a:t>, hierarchical, </a:t>
            </a:r>
            <a:r>
              <a:rPr lang="en-US" dirty="0" err="1"/>
              <a:t>centralised</a:t>
            </a:r>
            <a:r>
              <a:rPr lang="en-US" dirty="0"/>
              <a:t> control</a:t>
            </a:r>
            <a:r>
              <a:rPr lang="en-US" dirty="0" smtClean="0"/>
              <a:t>, 3-tier </a:t>
            </a:r>
            <a:r>
              <a:rPr lang="en-US" dirty="0"/>
              <a:t>client-server, etc.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BIT 2203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F5E50-32B9-4083-A291-61951D5FB87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848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Design Process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31" t="40101" r="21543" b="16173"/>
          <a:stretch/>
        </p:blipFill>
        <p:spPr bwMode="auto">
          <a:xfrm>
            <a:off x="476414" y="1524000"/>
            <a:ext cx="8388262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BIT 2203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F5E50-32B9-4083-A291-61951D5FB87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3129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Basic Design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 smtClean="0"/>
              <a:t>Abstraction</a:t>
            </a:r>
            <a:endParaRPr lang="en-US" b="1" dirty="0"/>
          </a:p>
          <a:p>
            <a:pPr lvl="1"/>
            <a:r>
              <a:rPr lang="en-US" dirty="0" smtClean="0"/>
              <a:t>emphasis </a:t>
            </a:r>
            <a:r>
              <a:rPr lang="en-US" dirty="0"/>
              <a:t>on important details, omitting characteristics </a:t>
            </a:r>
            <a:r>
              <a:rPr lang="en-US" dirty="0" smtClean="0"/>
              <a:t>that are </a:t>
            </a:r>
            <a:r>
              <a:rPr lang="en-US" dirty="0"/>
              <a:t>not relevant in the context</a:t>
            </a:r>
          </a:p>
          <a:p>
            <a:r>
              <a:rPr lang="en-US" b="1" dirty="0" smtClean="0"/>
              <a:t>Refinement</a:t>
            </a:r>
            <a:endParaRPr lang="en-US" b="1" dirty="0"/>
          </a:p>
          <a:p>
            <a:pPr lvl="1"/>
            <a:r>
              <a:rPr lang="en-US" dirty="0" smtClean="0"/>
              <a:t>the </a:t>
            </a:r>
            <a:r>
              <a:rPr lang="en-US" dirty="0"/>
              <a:t>process of gradually adding more detail, going </a:t>
            </a:r>
            <a:r>
              <a:rPr lang="en-US" dirty="0" smtClean="0"/>
              <a:t>from more </a:t>
            </a:r>
            <a:r>
              <a:rPr lang="en-US" dirty="0"/>
              <a:t>abstract models to more concrete models</a:t>
            </a:r>
          </a:p>
          <a:p>
            <a:r>
              <a:rPr lang="en-US" b="1" dirty="0" smtClean="0"/>
              <a:t>Modularity</a:t>
            </a:r>
            <a:endParaRPr lang="en-US" b="1" dirty="0"/>
          </a:p>
          <a:p>
            <a:pPr lvl="1"/>
            <a:r>
              <a:rPr lang="en-US" dirty="0" smtClean="0"/>
              <a:t>decomposition </a:t>
            </a:r>
            <a:r>
              <a:rPr lang="en-US" dirty="0"/>
              <a:t>into components that are to be integrated </a:t>
            </a:r>
            <a:r>
              <a:rPr lang="en-US" dirty="0" smtClean="0"/>
              <a:t>to satisfy </a:t>
            </a:r>
            <a:r>
              <a:rPr lang="en-US" dirty="0"/>
              <a:t>the problem requirements</a:t>
            </a:r>
          </a:p>
          <a:p>
            <a:r>
              <a:rPr lang="en-US" b="1" dirty="0" smtClean="0"/>
              <a:t>Information </a:t>
            </a:r>
            <a:r>
              <a:rPr lang="en-US" b="1" dirty="0"/>
              <a:t>hiding</a:t>
            </a:r>
          </a:p>
          <a:p>
            <a:pPr lvl="1"/>
            <a:r>
              <a:rPr lang="en-US" dirty="0" smtClean="0"/>
              <a:t>ensuring </a:t>
            </a:r>
            <a:r>
              <a:rPr lang="en-US" dirty="0"/>
              <a:t>components only make available such </a:t>
            </a:r>
            <a:r>
              <a:rPr lang="en-US" dirty="0" smtClean="0"/>
              <a:t>information as </a:t>
            </a:r>
            <a:r>
              <a:rPr lang="en-US" dirty="0"/>
              <a:t>is needed by other </a:t>
            </a:r>
            <a:r>
              <a:rPr lang="en-US" dirty="0" smtClean="0"/>
              <a:t>components (</a:t>
            </a:r>
            <a:r>
              <a:rPr lang="en-US" dirty="0"/>
              <a:t>interfaces do not show design/implementation details)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BIT 2203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F5E50-32B9-4083-A291-61951D5FB87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022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is software engineering?(1)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establishment and use of </a:t>
            </a:r>
            <a:r>
              <a:rPr lang="en-US" dirty="0" smtClean="0"/>
              <a:t>sound engineering </a:t>
            </a:r>
            <a:r>
              <a:rPr lang="en-US" dirty="0"/>
              <a:t>principles (methods) in order </a:t>
            </a:r>
            <a:r>
              <a:rPr lang="en-US" dirty="0" smtClean="0"/>
              <a:t>to obtain economical </a:t>
            </a:r>
            <a:r>
              <a:rPr lang="en-US" dirty="0"/>
              <a:t>software that is </a:t>
            </a:r>
            <a:r>
              <a:rPr lang="en-US" dirty="0" smtClean="0"/>
              <a:t>reliable and </a:t>
            </a:r>
            <a:r>
              <a:rPr lang="en-US" dirty="0"/>
              <a:t>works on real machines</a:t>
            </a:r>
          </a:p>
          <a:p>
            <a:pPr lvl="2"/>
            <a:r>
              <a:rPr lang="en-US" dirty="0"/>
              <a:t>F.L. Bauer. </a:t>
            </a:r>
            <a:r>
              <a:rPr lang="en-US" i="1" dirty="0"/>
              <a:t>Software Engineering</a:t>
            </a:r>
            <a:r>
              <a:rPr lang="en-US" i="1" dirty="0" smtClean="0"/>
              <a:t>. </a:t>
            </a:r>
            <a:r>
              <a:rPr lang="en-US" dirty="0" smtClean="0"/>
              <a:t>Information </a:t>
            </a:r>
            <a:r>
              <a:rPr lang="en-US" dirty="0"/>
              <a:t>Processing 71., 1972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BIT 2203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F5E50-32B9-4083-A291-61951D5FB87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8007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Design Quality </a:t>
            </a:r>
            <a:r>
              <a:rPr lang="en-US" dirty="0" smtClean="0"/>
              <a:t>Factors(1)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 smtClean="0"/>
              <a:t>External </a:t>
            </a:r>
            <a:r>
              <a:rPr lang="en-US" b="1" dirty="0"/>
              <a:t>criteria (user point of view)</a:t>
            </a:r>
          </a:p>
          <a:p>
            <a:pPr lvl="1"/>
            <a:r>
              <a:rPr lang="en-US" dirty="0" smtClean="0"/>
              <a:t>Correctness</a:t>
            </a:r>
            <a:endParaRPr lang="en-US" dirty="0"/>
          </a:p>
          <a:p>
            <a:pPr lvl="1"/>
            <a:r>
              <a:rPr lang="en-US" dirty="0" smtClean="0"/>
              <a:t>Reliability</a:t>
            </a:r>
            <a:endParaRPr lang="en-US" dirty="0"/>
          </a:p>
          <a:p>
            <a:pPr lvl="1"/>
            <a:r>
              <a:rPr lang="en-US" dirty="0" smtClean="0"/>
              <a:t>Usability </a:t>
            </a:r>
            <a:r>
              <a:rPr lang="en-US" dirty="0"/>
              <a:t>/ user-friendliness</a:t>
            </a:r>
          </a:p>
          <a:p>
            <a:pPr lvl="1"/>
            <a:r>
              <a:rPr lang="en-US" dirty="0" smtClean="0"/>
              <a:t>Good </a:t>
            </a:r>
            <a:r>
              <a:rPr lang="en-US" dirty="0"/>
              <a:t>performance</a:t>
            </a:r>
          </a:p>
          <a:p>
            <a:pPr lvl="1"/>
            <a:r>
              <a:rPr lang="en-US" dirty="0" smtClean="0"/>
              <a:t>Robustness</a:t>
            </a:r>
            <a:endParaRPr lang="en-US" dirty="0"/>
          </a:p>
          <a:p>
            <a:r>
              <a:rPr lang="en-US" b="1" dirty="0" smtClean="0"/>
              <a:t>Internal </a:t>
            </a:r>
            <a:r>
              <a:rPr lang="en-US" b="1" dirty="0"/>
              <a:t>criteria (developer point of view)</a:t>
            </a:r>
          </a:p>
          <a:p>
            <a:pPr lvl="1"/>
            <a:r>
              <a:rPr lang="en-US" dirty="0" smtClean="0"/>
              <a:t>Efficiency</a:t>
            </a:r>
            <a:endParaRPr lang="en-US" dirty="0"/>
          </a:p>
          <a:p>
            <a:pPr lvl="1"/>
            <a:r>
              <a:rPr lang="en-US" dirty="0" smtClean="0"/>
              <a:t>Maintainability</a:t>
            </a:r>
            <a:endParaRPr lang="en-US" dirty="0"/>
          </a:p>
          <a:p>
            <a:pPr lvl="1"/>
            <a:r>
              <a:rPr lang="en-US" dirty="0" smtClean="0"/>
              <a:t>Reusability</a:t>
            </a:r>
            <a:endParaRPr lang="en-US" dirty="0"/>
          </a:p>
          <a:p>
            <a:pPr lvl="1"/>
            <a:r>
              <a:rPr lang="en-US" dirty="0" smtClean="0"/>
              <a:t>Portability</a:t>
            </a:r>
            <a:endParaRPr lang="en-US" dirty="0"/>
          </a:p>
          <a:p>
            <a:pPr lvl="1"/>
            <a:r>
              <a:rPr lang="en-US" dirty="0" smtClean="0"/>
              <a:t>Interoperability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BIT 2203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F5E50-32B9-4083-A291-61951D5FB87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3616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Design Quality </a:t>
            </a:r>
            <a:r>
              <a:rPr lang="en-US" dirty="0" smtClean="0"/>
              <a:t>Factors(2)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/>
              <a:t>From </a:t>
            </a:r>
            <a:r>
              <a:rPr lang="en-US" b="1" dirty="0"/>
              <a:t>the maintenance and reuse perspective</a:t>
            </a:r>
          </a:p>
          <a:p>
            <a:pPr lvl="1"/>
            <a:r>
              <a:rPr lang="en-US" b="1" dirty="0" smtClean="0"/>
              <a:t>Functional </a:t>
            </a:r>
            <a:r>
              <a:rPr lang="en-US" b="1" dirty="0"/>
              <a:t>independence of components</a:t>
            </a:r>
          </a:p>
          <a:p>
            <a:pPr lvl="2"/>
            <a:r>
              <a:rPr lang="en-US" dirty="0" smtClean="0"/>
              <a:t>High </a:t>
            </a:r>
            <a:r>
              <a:rPr lang="en-US" dirty="0"/>
              <a:t>intra-component cohesion</a:t>
            </a:r>
          </a:p>
          <a:p>
            <a:pPr lvl="2"/>
            <a:r>
              <a:rPr lang="en-US" dirty="0" smtClean="0"/>
              <a:t>Low </a:t>
            </a:r>
            <a:r>
              <a:rPr lang="en-US" dirty="0"/>
              <a:t>inter-component coupling</a:t>
            </a:r>
          </a:p>
          <a:p>
            <a:pPr lvl="1"/>
            <a:r>
              <a:rPr lang="en-US" b="1" dirty="0" smtClean="0"/>
              <a:t>Readability </a:t>
            </a:r>
            <a:r>
              <a:rPr lang="en-US" b="1" dirty="0"/>
              <a:t>/ understandability</a:t>
            </a:r>
          </a:p>
          <a:p>
            <a:pPr lvl="2"/>
            <a:r>
              <a:rPr lang="en-US" dirty="0" smtClean="0"/>
              <a:t>Naming </a:t>
            </a:r>
            <a:r>
              <a:rPr lang="en-US" dirty="0"/>
              <a:t>scheme</a:t>
            </a:r>
          </a:p>
          <a:p>
            <a:pPr lvl="2"/>
            <a:r>
              <a:rPr lang="en-US" dirty="0" smtClean="0"/>
              <a:t>Complete </a:t>
            </a:r>
            <a:r>
              <a:rPr lang="en-US" dirty="0"/>
              <a:t>and up-to-date documentation</a:t>
            </a:r>
          </a:p>
          <a:p>
            <a:pPr lvl="2"/>
            <a:r>
              <a:rPr lang="en-US" dirty="0" smtClean="0"/>
              <a:t>Simplicity </a:t>
            </a:r>
            <a:r>
              <a:rPr lang="en-US" dirty="0"/>
              <a:t>/ Elegance</a:t>
            </a:r>
          </a:p>
          <a:p>
            <a:pPr lvl="1"/>
            <a:r>
              <a:rPr lang="en-US" b="1" dirty="0" smtClean="0"/>
              <a:t>Adaptability</a:t>
            </a:r>
            <a:endParaRPr lang="en-US" b="1" dirty="0"/>
          </a:p>
          <a:p>
            <a:pPr lvl="2"/>
            <a:r>
              <a:rPr lang="en-US" dirty="0" err="1" smtClean="0"/>
              <a:t>Evolvability</a:t>
            </a:r>
            <a:r>
              <a:rPr lang="en-US" dirty="0" smtClean="0"/>
              <a:t> </a:t>
            </a:r>
            <a:r>
              <a:rPr lang="en-US" dirty="0"/>
              <a:t>and generality</a:t>
            </a:r>
          </a:p>
          <a:p>
            <a:pPr lvl="2"/>
            <a:r>
              <a:rPr lang="en-US" dirty="0" smtClean="0"/>
              <a:t>Automation </a:t>
            </a:r>
            <a:r>
              <a:rPr lang="en-US" dirty="0"/>
              <a:t>of access to documentation</a:t>
            </a:r>
          </a:p>
          <a:p>
            <a:pPr lvl="2"/>
            <a:r>
              <a:rPr lang="en-US" dirty="0" smtClean="0"/>
              <a:t>Automation </a:t>
            </a:r>
            <a:r>
              <a:rPr lang="en-US" dirty="0"/>
              <a:t>of version control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BIT 2203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F5E50-32B9-4083-A291-61951D5FB87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7761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SQA: Software Quality </a:t>
            </a:r>
            <a:r>
              <a:rPr lang="en-US" dirty="0" smtClean="0"/>
              <a:t>Assurance(1)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Involves </a:t>
            </a:r>
            <a:r>
              <a:rPr lang="en-US" dirty="0"/>
              <a:t>activities performed throughout the software life cycle</a:t>
            </a:r>
          </a:p>
          <a:p>
            <a:r>
              <a:rPr lang="en-US" dirty="0" smtClean="0"/>
              <a:t>Definition </a:t>
            </a:r>
            <a:r>
              <a:rPr lang="en-US" dirty="0"/>
              <a:t>of </a:t>
            </a:r>
            <a:r>
              <a:rPr lang="en-US" b="1" dirty="0"/>
              <a:t>verification </a:t>
            </a:r>
            <a:r>
              <a:rPr lang="en-US" dirty="0"/>
              <a:t>(after IEEE):</a:t>
            </a:r>
          </a:p>
          <a:p>
            <a:pPr lvl="1"/>
            <a:r>
              <a:rPr lang="en-US" dirty="0" smtClean="0"/>
              <a:t>ensure </a:t>
            </a:r>
            <a:r>
              <a:rPr lang="en-US" dirty="0"/>
              <a:t>a software system, or a model of it, meets a </a:t>
            </a:r>
            <a:r>
              <a:rPr lang="en-US" dirty="0" smtClean="0"/>
              <a:t>specification (</a:t>
            </a:r>
            <a:r>
              <a:rPr lang="en-US" dirty="0"/>
              <a:t>often produced in a previous development phase)</a:t>
            </a:r>
          </a:p>
          <a:p>
            <a:pPr lvl="1"/>
            <a:r>
              <a:rPr lang="en-US" dirty="0" smtClean="0"/>
              <a:t>concerned </a:t>
            </a:r>
            <a:r>
              <a:rPr lang="en-US" dirty="0"/>
              <a:t>with internal consistency</a:t>
            </a:r>
          </a:p>
          <a:p>
            <a:pPr lvl="1"/>
            <a:r>
              <a:rPr lang="en-US" dirty="0" smtClean="0"/>
              <a:t>“</a:t>
            </a:r>
            <a:r>
              <a:rPr lang="en-US" dirty="0"/>
              <a:t>are we building the system right?”</a:t>
            </a:r>
          </a:p>
          <a:p>
            <a:r>
              <a:rPr lang="en-US" dirty="0" smtClean="0"/>
              <a:t>Definition </a:t>
            </a:r>
            <a:r>
              <a:rPr lang="en-US" dirty="0"/>
              <a:t>of </a:t>
            </a:r>
            <a:r>
              <a:rPr lang="en-US" b="1" dirty="0"/>
              <a:t>validation </a:t>
            </a:r>
            <a:r>
              <a:rPr lang="en-US" dirty="0"/>
              <a:t>(after IEEE):</a:t>
            </a:r>
          </a:p>
          <a:p>
            <a:pPr lvl="1"/>
            <a:r>
              <a:rPr lang="en-US" dirty="0" smtClean="0"/>
              <a:t>ensure </a:t>
            </a:r>
            <a:r>
              <a:rPr lang="en-US" dirty="0"/>
              <a:t>a software system, or a model of it, meets the </a:t>
            </a:r>
            <a:r>
              <a:rPr lang="en-US" dirty="0" smtClean="0"/>
              <a:t>requirements (</a:t>
            </a:r>
            <a:r>
              <a:rPr lang="en-US" dirty="0"/>
              <a:t>customer’s intent)</a:t>
            </a:r>
          </a:p>
          <a:p>
            <a:pPr lvl="1"/>
            <a:r>
              <a:rPr lang="en-US" dirty="0" smtClean="0"/>
              <a:t>concerned </a:t>
            </a:r>
            <a:r>
              <a:rPr lang="en-US" dirty="0"/>
              <a:t>with external consistency</a:t>
            </a:r>
          </a:p>
          <a:p>
            <a:pPr lvl="1"/>
            <a:r>
              <a:rPr lang="en-US" dirty="0" smtClean="0"/>
              <a:t>“</a:t>
            </a:r>
            <a:r>
              <a:rPr lang="en-US" dirty="0"/>
              <a:t>are we building the right system?”</a:t>
            </a:r>
          </a:p>
          <a:p>
            <a:r>
              <a:rPr lang="en-US" dirty="0" smtClean="0"/>
              <a:t>Software </a:t>
            </a:r>
            <a:r>
              <a:rPr lang="en-US" dirty="0"/>
              <a:t>Testing</a:t>
            </a:r>
          </a:p>
          <a:p>
            <a:pPr lvl="1"/>
            <a:r>
              <a:rPr lang="en-US" dirty="0" smtClean="0"/>
              <a:t>usually </a:t>
            </a:r>
            <a:r>
              <a:rPr lang="en-US" dirty="0"/>
              <a:t>considered validation but can also be verification</a:t>
            </a:r>
          </a:p>
          <a:p>
            <a:r>
              <a:rPr lang="en-US" dirty="0" smtClean="0"/>
              <a:t>Software </a:t>
            </a:r>
            <a:r>
              <a:rPr lang="en-US" dirty="0"/>
              <a:t>Metrics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BIT 2203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F5E50-32B9-4083-A291-61951D5FB87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3613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Formal Methods?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 smtClean="0"/>
              <a:t>Formal </a:t>
            </a:r>
            <a:r>
              <a:rPr lang="en-US" b="1" dirty="0"/>
              <a:t>semantics</a:t>
            </a:r>
            <a:r>
              <a:rPr lang="en-US" dirty="0"/>
              <a:t>: semantics based on set theory, algebra</a:t>
            </a:r>
            <a:r>
              <a:rPr lang="en-US" dirty="0" smtClean="0"/>
              <a:t>, logic</a:t>
            </a:r>
            <a:r>
              <a:rPr lang="en-US" dirty="0"/>
              <a:t>, automata, graph theory, etc.</a:t>
            </a:r>
          </a:p>
          <a:p>
            <a:r>
              <a:rPr lang="en-US" b="1" dirty="0" smtClean="0"/>
              <a:t>Formal </a:t>
            </a:r>
            <a:r>
              <a:rPr lang="en-US" b="1" dirty="0"/>
              <a:t>specification</a:t>
            </a:r>
            <a:r>
              <a:rPr lang="en-US" dirty="0"/>
              <a:t>: an abstract description with a </a:t>
            </a:r>
            <a:r>
              <a:rPr lang="en-US" dirty="0" smtClean="0"/>
              <a:t>formal semantics</a:t>
            </a:r>
            <a:r>
              <a:rPr lang="en-US" dirty="0"/>
              <a:t>; specification styles:</a:t>
            </a:r>
          </a:p>
          <a:p>
            <a:pPr lvl="1"/>
            <a:r>
              <a:rPr lang="en-US" dirty="0" smtClean="0"/>
              <a:t>model-oriented</a:t>
            </a:r>
            <a:endParaRPr lang="en-US" dirty="0"/>
          </a:p>
          <a:p>
            <a:pPr lvl="1"/>
            <a:r>
              <a:rPr lang="en-US" dirty="0" smtClean="0"/>
              <a:t>property-oriented</a:t>
            </a:r>
            <a:endParaRPr lang="en-US" dirty="0"/>
          </a:p>
          <a:p>
            <a:r>
              <a:rPr lang="en-US" b="1" dirty="0" smtClean="0"/>
              <a:t>Formal </a:t>
            </a:r>
            <a:r>
              <a:rPr lang="en-US" b="1" dirty="0"/>
              <a:t>method</a:t>
            </a:r>
            <a:r>
              <a:rPr lang="en-US" dirty="0"/>
              <a:t>: a method used in </a:t>
            </a:r>
            <a:r>
              <a:rPr lang="en-US" dirty="0" smtClean="0"/>
              <a:t>software/hardware development </a:t>
            </a:r>
            <a:r>
              <a:rPr lang="en-US" dirty="0"/>
              <a:t>involving use and manipulation of </a:t>
            </a:r>
            <a:r>
              <a:rPr lang="en-US" dirty="0" smtClean="0"/>
              <a:t>formal specifications</a:t>
            </a:r>
            <a:r>
              <a:rPr lang="en-US" dirty="0"/>
              <a:t>:</a:t>
            </a:r>
          </a:p>
          <a:p>
            <a:pPr lvl="1"/>
            <a:r>
              <a:rPr lang="en-US" dirty="0" smtClean="0"/>
              <a:t>proving </a:t>
            </a:r>
            <a:r>
              <a:rPr lang="en-US" dirty="0"/>
              <a:t>properties on formal specifications</a:t>
            </a:r>
          </a:p>
          <a:p>
            <a:pPr lvl="1"/>
            <a:r>
              <a:rPr lang="en-US" dirty="0" smtClean="0"/>
              <a:t>deriving </a:t>
            </a:r>
            <a:r>
              <a:rPr lang="en-US" dirty="0"/>
              <a:t>implementations, or other software artifacts (e.g. </a:t>
            </a:r>
            <a:r>
              <a:rPr lang="en-US" dirty="0" smtClean="0"/>
              <a:t>test cases</a:t>
            </a:r>
            <a:r>
              <a:rPr lang="en-US" dirty="0"/>
              <a:t>), from formal specifications</a:t>
            </a:r>
          </a:p>
          <a:p>
            <a:pPr lvl="1"/>
            <a:r>
              <a:rPr lang="en-US" dirty="0" smtClean="0"/>
              <a:t>proving </a:t>
            </a:r>
            <a:r>
              <a:rPr lang="en-US" dirty="0"/>
              <a:t>properties on implementations by using an </a:t>
            </a:r>
            <a:r>
              <a:rPr lang="en-US" dirty="0" smtClean="0"/>
              <a:t>abstract interpretation </a:t>
            </a:r>
            <a:r>
              <a:rPr lang="en-US" dirty="0"/>
              <a:t>of the code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BIT 2203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F5E50-32B9-4083-A291-61951D5FB87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3563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of Formal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Especially </a:t>
            </a:r>
            <a:r>
              <a:rPr lang="en-US" dirty="0"/>
              <a:t>important for safety-critical systems, e.g.:</a:t>
            </a:r>
          </a:p>
          <a:p>
            <a:pPr lvl="1"/>
            <a:r>
              <a:rPr lang="en-US" dirty="0"/>
              <a:t>– aircraft, trains, metro</a:t>
            </a:r>
          </a:p>
          <a:p>
            <a:pPr lvl="1"/>
            <a:r>
              <a:rPr lang="en-US" dirty="0"/>
              <a:t>– power grid, power stations</a:t>
            </a:r>
          </a:p>
          <a:p>
            <a:pPr lvl="1"/>
            <a:r>
              <a:rPr lang="en-US" dirty="0"/>
              <a:t>– telecom networks</a:t>
            </a:r>
          </a:p>
          <a:p>
            <a:r>
              <a:rPr lang="en-US" dirty="0" smtClean="0"/>
              <a:t>Also </a:t>
            </a:r>
            <a:r>
              <a:rPr lang="en-US" dirty="0"/>
              <a:t>for secure systems</a:t>
            </a:r>
          </a:p>
          <a:p>
            <a:r>
              <a:rPr lang="en-US" dirty="0" smtClean="0"/>
              <a:t>May </a:t>
            </a:r>
            <a:r>
              <a:rPr lang="en-US" dirty="0"/>
              <a:t>also be worthwhile for low-cost but </a:t>
            </a:r>
            <a:r>
              <a:rPr lang="en-US" dirty="0" smtClean="0"/>
              <a:t>massively produced </a:t>
            </a:r>
            <a:r>
              <a:rPr lang="en-US" dirty="0"/>
              <a:t>systems</a:t>
            </a:r>
          </a:p>
          <a:p>
            <a:r>
              <a:rPr lang="en-US" dirty="0" smtClean="0"/>
              <a:t>Often </a:t>
            </a:r>
            <a:r>
              <a:rPr lang="en-US" dirty="0"/>
              <a:t>introduced after serious problem occurs, e.g.:</a:t>
            </a:r>
          </a:p>
          <a:p>
            <a:pPr lvl="1"/>
            <a:r>
              <a:rPr lang="en-US" dirty="0" smtClean="0"/>
              <a:t>model-checking </a:t>
            </a:r>
            <a:r>
              <a:rPr lang="en-US" dirty="0"/>
              <a:t>at Intel after Pentium floating point </a:t>
            </a:r>
            <a:r>
              <a:rPr lang="en-US" dirty="0" smtClean="0"/>
              <a:t>division error </a:t>
            </a:r>
            <a:r>
              <a:rPr lang="en-US" dirty="0"/>
              <a:t>discovered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BIT 2203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F5E50-32B9-4083-A291-61951D5FB872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4724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software testing?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execution of the software implementation in </a:t>
            </a:r>
            <a:r>
              <a:rPr lang="en-US" dirty="0" smtClean="0"/>
              <a:t>a controlled </a:t>
            </a:r>
            <a:r>
              <a:rPr lang="en-US" dirty="0"/>
              <a:t>fashion using carefully chosen input </a:t>
            </a:r>
            <a:r>
              <a:rPr lang="en-US" dirty="0" smtClean="0"/>
              <a:t>data and </a:t>
            </a:r>
            <a:r>
              <a:rPr lang="en-US" dirty="0"/>
              <a:t>the observation of the result.</a:t>
            </a:r>
          </a:p>
          <a:p>
            <a:r>
              <a:rPr lang="en-US" dirty="0" smtClean="0"/>
              <a:t>Software </a:t>
            </a:r>
            <a:r>
              <a:rPr lang="en-US" dirty="0"/>
              <a:t>testing is one aspect of </a:t>
            </a:r>
            <a:r>
              <a:rPr lang="en-US" i="1" dirty="0"/>
              <a:t>Software </a:t>
            </a:r>
            <a:r>
              <a:rPr lang="en-US" i="1" dirty="0" smtClean="0"/>
              <a:t>Quality Assurance </a:t>
            </a:r>
            <a:r>
              <a:rPr lang="en-US" dirty="0"/>
              <a:t>(SQA)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BIT 2203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F5E50-32B9-4083-A291-61951D5FB872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3384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 of a test case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 </a:t>
            </a:r>
            <a:r>
              <a:rPr lang="en-US" dirty="0"/>
              <a:t>specification of an interaction</a:t>
            </a:r>
          </a:p>
          <a:p>
            <a:pPr lvl="1"/>
            <a:r>
              <a:rPr lang="en-US" dirty="0" smtClean="0"/>
              <a:t>between </a:t>
            </a:r>
            <a:r>
              <a:rPr lang="en-US" dirty="0"/>
              <a:t>the Implementation Under Test (IUT) and the </a:t>
            </a:r>
            <a:r>
              <a:rPr lang="en-US" i="1" dirty="0" smtClean="0"/>
              <a:t>test software</a:t>
            </a:r>
            <a:r>
              <a:rPr lang="en-US" i="1" dirty="0"/>
              <a:t>, </a:t>
            </a:r>
            <a:r>
              <a:rPr lang="en-US" dirty="0"/>
              <a:t>or human user (playing the role of the </a:t>
            </a:r>
            <a:r>
              <a:rPr lang="en-US" dirty="0" smtClean="0"/>
              <a:t>IUT environment</a:t>
            </a:r>
            <a:r>
              <a:rPr lang="en-US" dirty="0"/>
              <a:t>),</a:t>
            </a:r>
          </a:p>
          <a:p>
            <a:pPr lvl="1"/>
            <a:r>
              <a:rPr lang="en-US" dirty="0" smtClean="0"/>
              <a:t>in </a:t>
            </a:r>
            <a:r>
              <a:rPr lang="en-US" dirty="0"/>
              <a:t>which the latter stimulates the IUT via its interfaces</a:t>
            </a:r>
            <a:r>
              <a:rPr lang="en-US" dirty="0" smtClean="0"/>
              <a:t>, observes </a:t>
            </a:r>
            <a:r>
              <a:rPr lang="en-US" dirty="0"/>
              <a:t>its </a:t>
            </a:r>
            <a:r>
              <a:rPr lang="en-US" dirty="0" err="1"/>
              <a:t>behaviour</a:t>
            </a:r>
            <a:r>
              <a:rPr lang="en-US" dirty="0"/>
              <a:t> and its responses</a:t>
            </a:r>
          </a:p>
          <a:p>
            <a:pPr lvl="1"/>
            <a:r>
              <a:rPr lang="en-US" dirty="0" smtClean="0"/>
              <a:t>and</a:t>
            </a:r>
            <a:r>
              <a:rPr lang="en-US" dirty="0"/>
              <a:t>, if it includes a </a:t>
            </a:r>
            <a:r>
              <a:rPr lang="en-US" i="1" dirty="0"/>
              <a:t>test oracle</a:t>
            </a:r>
            <a:r>
              <a:rPr lang="en-US" dirty="0"/>
              <a:t>, assigns a </a:t>
            </a:r>
            <a:r>
              <a:rPr lang="en-US" i="1" dirty="0"/>
              <a:t>verdict </a:t>
            </a:r>
            <a:r>
              <a:rPr lang="en-US" dirty="0"/>
              <a:t>to </a:t>
            </a:r>
            <a:r>
              <a:rPr lang="en-US" dirty="0" smtClean="0"/>
              <a:t>the result </a:t>
            </a:r>
            <a:r>
              <a:rPr lang="en-US" dirty="0"/>
              <a:t>of this interaction.</a:t>
            </a:r>
          </a:p>
          <a:p>
            <a:r>
              <a:rPr lang="en-US" dirty="0" smtClean="0"/>
              <a:t>A </a:t>
            </a:r>
            <a:r>
              <a:rPr lang="en-US" dirty="0"/>
              <a:t>test case is designed to exercise a </a:t>
            </a:r>
            <a:r>
              <a:rPr lang="en-US" dirty="0" smtClean="0"/>
              <a:t>particular execution </a:t>
            </a:r>
            <a:r>
              <a:rPr lang="en-US" dirty="0"/>
              <a:t>or verify compliance with a </a:t>
            </a:r>
            <a:r>
              <a:rPr lang="en-US" dirty="0" smtClean="0"/>
              <a:t>specific requirement</a:t>
            </a:r>
            <a:r>
              <a:rPr lang="en-US" dirty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BIT 2203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F5E50-32B9-4083-A291-61951D5FB872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22736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Software Testing Notions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The </a:t>
            </a:r>
            <a:r>
              <a:rPr lang="en-US" dirty="0"/>
              <a:t>goal of testing is to find errors NOT to prove their absence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successful test finds an error</a:t>
            </a:r>
          </a:p>
          <a:p>
            <a:pPr lvl="1"/>
            <a:r>
              <a:rPr lang="en-US" dirty="0" smtClean="0"/>
              <a:t>no </a:t>
            </a:r>
            <a:r>
              <a:rPr lang="en-US" dirty="0"/>
              <a:t>amount of testing can guarantee an error-free program</a:t>
            </a:r>
          </a:p>
          <a:p>
            <a:r>
              <a:rPr lang="en-US" dirty="0" smtClean="0"/>
              <a:t>Should </a:t>
            </a:r>
            <a:r>
              <a:rPr lang="en-US" dirty="0"/>
              <a:t>test that the application</a:t>
            </a:r>
          </a:p>
          <a:p>
            <a:pPr lvl="1"/>
            <a:r>
              <a:rPr lang="en-US" dirty="0" smtClean="0"/>
              <a:t>does </a:t>
            </a:r>
            <a:r>
              <a:rPr lang="en-US" dirty="0"/>
              <a:t>what it is supposed to do</a:t>
            </a:r>
          </a:p>
          <a:p>
            <a:pPr lvl="1"/>
            <a:r>
              <a:rPr lang="en-US" dirty="0" smtClean="0"/>
              <a:t>does </a:t>
            </a:r>
            <a:r>
              <a:rPr lang="en-US" dirty="0"/>
              <a:t>not do what it is not supposed to (as far as possible).</a:t>
            </a:r>
          </a:p>
          <a:p>
            <a:r>
              <a:rPr lang="en-US" dirty="0" smtClean="0"/>
              <a:t>Testing </a:t>
            </a:r>
            <a:r>
              <a:rPr lang="en-US" dirty="0"/>
              <a:t>approaches (sometimes term “grey box” is also used)</a:t>
            </a:r>
          </a:p>
          <a:p>
            <a:pPr lvl="1"/>
            <a:r>
              <a:rPr lang="en-US" dirty="0" smtClean="0"/>
              <a:t>black </a:t>
            </a:r>
            <a:r>
              <a:rPr lang="en-US" dirty="0"/>
              <a:t>box testing</a:t>
            </a:r>
          </a:p>
          <a:p>
            <a:pPr lvl="1"/>
            <a:r>
              <a:rPr lang="en-US" dirty="0" smtClean="0"/>
              <a:t>white </a:t>
            </a:r>
            <a:r>
              <a:rPr lang="en-US" dirty="0"/>
              <a:t>box testing (structural testing)</a:t>
            </a:r>
          </a:p>
          <a:p>
            <a:r>
              <a:rPr lang="en-US" dirty="0" smtClean="0"/>
              <a:t>Testing </a:t>
            </a:r>
            <a:r>
              <a:rPr lang="en-US" dirty="0"/>
              <a:t>phases</a:t>
            </a:r>
          </a:p>
          <a:p>
            <a:pPr lvl="1"/>
            <a:r>
              <a:rPr lang="en-US" dirty="0" smtClean="0"/>
              <a:t>unit </a:t>
            </a:r>
            <a:r>
              <a:rPr lang="en-US" dirty="0"/>
              <a:t>testing</a:t>
            </a:r>
          </a:p>
          <a:p>
            <a:pPr lvl="1"/>
            <a:r>
              <a:rPr lang="en-US" dirty="0" smtClean="0"/>
              <a:t>integration </a:t>
            </a:r>
            <a:r>
              <a:rPr lang="en-US" dirty="0"/>
              <a:t>testing</a:t>
            </a:r>
          </a:p>
          <a:p>
            <a:pPr lvl="1"/>
            <a:r>
              <a:rPr lang="en-US" dirty="0" smtClean="0"/>
              <a:t>system </a:t>
            </a:r>
            <a:r>
              <a:rPr lang="en-US" dirty="0"/>
              <a:t>testing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BIT 2203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F5E50-32B9-4083-A291-61951D5FB872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92235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Basic Software Testing </a:t>
            </a:r>
            <a:r>
              <a:rPr lang="en-US" dirty="0" smtClean="0"/>
              <a:t>Notions(2)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Test </a:t>
            </a:r>
            <a:r>
              <a:rPr lang="en-US" dirty="0"/>
              <a:t>coverage</a:t>
            </a:r>
          </a:p>
          <a:p>
            <a:pPr lvl="1"/>
            <a:r>
              <a:rPr lang="en-US" dirty="0" smtClean="0"/>
              <a:t>white </a:t>
            </a:r>
            <a:r>
              <a:rPr lang="en-US" dirty="0"/>
              <a:t>box: segments, branches, conditions, loops,…</a:t>
            </a:r>
          </a:p>
          <a:p>
            <a:pPr lvl="1"/>
            <a:r>
              <a:rPr lang="en-US" dirty="0" smtClean="0"/>
              <a:t>black </a:t>
            </a:r>
            <a:r>
              <a:rPr lang="en-US" dirty="0"/>
              <a:t>box: requirements</a:t>
            </a:r>
          </a:p>
          <a:p>
            <a:r>
              <a:rPr lang="en-US" dirty="0" smtClean="0"/>
              <a:t>Test </a:t>
            </a:r>
            <a:r>
              <a:rPr lang="en-US" dirty="0"/>
              <a:t>data selection (mainly for black box)</a:t>
            </a:r>
          </a:p>
          <a:p>
            <a:pPr lvl="1"/>
            <a:r>
              <a:rPr lang="en-US" dirty="0" smtClean="0"/>
              <a:t>equivalence </a:t>
            </a:r>
            <a:r>
              <a:rPr lang="en-US" dirty="0"/>
              <a:t>partition (uniformity hypothesis)</a:t>
            </a:r>
          </a:p>
          <a:p>
            <a:pPr lvl="1"/>
            <a:r>
              <a:rPr lang="en-US" dirty="0" smtClean="0"/>
              <a:t>boundary </a:t>
            </a:r>
            <a:r>
              <a:rPr lang="en-US" dirty="0"/>
              <a:t>value analysis</a:t>
            </a:r>
          </a:p>
          <a:p>
            <a:r>
              <a:rPr lang="en-US" dirty="0"/>
              <a:t>• Other types of testing</a:t>
            </a:r>
          </a:p>
          <a:p>
            <a:pPr lvl="1"/>
            <a:r>
              <a:rPr lang="en-US" dirty="0" smtClean="0"/>
              <a:t>acceptance </a:t>
            </a:r>
            <a:r>
              <a:rPr lang="en-US" dirty="0"/>
              <a:t>testing</a:t>
            </a:r>
          </a:p>
          <a:p>
            <a:pPr lvl="1"/>
            <a:r>
              <a:rPr lang="en-US" dirty="0" smtClean="0"/>
              <a:t>performance </a:t>
            </a:r>
            <a:r>
              <a:rPr lang="en-US" dirty="0"/>
              <a:t>testing</a:t>
            </a:r>
          </a:p>
          <a:p>
            <a:pPr lvl="1"/>
            <a:r>
              <a:rPr lang="en-US" dirty="0" smtClean="0"/>
              <a:t>robustness </a:t>
            </a:r>
            <a:r>
              <a:rPr lang="en-US" dirty="0"/>
              <a:t>testing</a:t>
            </a:r>
          </a:p>
          <a:p>
            <a:pPr lvl="1"/>
            <a:r>
              <a:rPr lang="en-US" dirty="0" smtClean="0"/>
              <a:t>stress </a:t>
            </a:r>
            <a:r>
              <a:rPr lang="en-US" dirty="0"/>
              <a:t>testing</a:t>
            </a:r>
          </a:p>
          <a:p>
            <a:pPr lvl="1"/>
            <a:r>
              <a:rPr lang="en-US" dirty="0" smtClean="0"/>
              <a:t>interoperability </a:t>
            </a:r>
            <a:r>
              <a:rPr lang="en-US" dirty="0"/>
              <a:t>testing</a:t>
            </a:r>
          </a:p>
          <a:p>
            <a:pPr lvl="1"/>
            <a:r>
              <a:rPr lang="en-US" dirty="0" smtClean="0"/>
              <a:t>regression </a:t>
            </a:r>
            <a:r>
              <a:rPr lang="en-US" dirty="0"/>
              <a:t>testing</a:t>
            </a:r>
          </a:p>
          <a:p>
            <a:pPr lvl="1"/>
            <a:r>
              <a:rPr lang="en-US" dirty="0" smtClean="0"/>
              <a:t>mutation </a:t>
            </a:r>
            <a:r>
              <a:rPr lang="en-US" dirty="0"/>
              <a:t>testing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BIT 2203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F5E50-32B9-4083-A291-61951D5FB872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26095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Recent Developments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Design </a:t>
            </a:r>
            <a:r>
              <a:rPr lang="en-US" dirty="0"/>
              <a:t>patterns</a:t>
            </a:r>
          </a:p>
          <a:p>
            <a:pPr lvl="1"/>
            <a:r>
              <a:rPr lang="en-US" dirty="0" smtClean="0"/>
              <a:t>general</a:t>
            </a:r>
            <a:r>
              <a:rPr lang="en-US" dirty="0"/>
              <a:t>, repeatable solution to a </a:t>
            </a:r>
            <a:r>
              <a:rPr lang="en-US" dirty="0" smtClean="0"/>
              <a:t>commonly-occurring problem </a:t>
            </a:r>
            <a:r>
              <a:rPr lang="en-US" dirty="0"/>
              <a:t>in software design</a:t>
            </a:r>
          </a:p>
          <a:p>
            <a:pPr lvl="1"/>
            <a:r>
              <a:rPr lang="en-US" dirty="0" smtClean="0"/>
              <a:t>inspiration </a:t>
            </a:r>
            <a:r>
              <a:rPr lang="en-US" dirty="0"/>
              <a:t>in </a:t>
            </a:r>
            <a:r>
              <a:rPr lang="en-US" dirty="0" smtClean="0"/>
              <a:t>architecture</a:t>
            </a:r>
          </a:p>
          <a:p>
            <a:pPr lvl="1"/>
            <a:r>
              <a:rPr lang="en-US" dirty="0" smtClean="0"/>
              <a:t>insufficient </a:t>
            </a:r>
            <a:r>
              <a:rPr lang="en-US" dirty="0"/>
              <a:t>theoretical foundation?</a:t>
            </a:r>
          </a:p>
          <a:p>
            <a:r>
              <a:rPr lang="en-US" dirty="0" smtClean="0"/>
              <a:t>Software </a:t>
            </a:r>
            <a:r>
              <a:rPr lang="en-US" dirty="0"/>
              <a:t>frameworks: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reusable design for a software system or </a:t>
            </a:r>
            <a:r>
              <a:rPr lang="en-US" dirty="0" smtClean="0"/>
              <a:t>subsystem (</a:t>
            </a:r>
            <a:r>
              <a:rPr lang="en-US" dirty="0"/>
              <a:t>architectural pattern?)</a:t>
            </a:r>
          </a:p>
          <a:p>
            <a:r>
              <a:rPr lang="en-US" dirty="0" smtClean="0"/>
              <a:t>Software </a:t>
            </a:r>
            <a:r>
              <a:rPr lang="en-US" dirty="0"/>
              <a:t>product lines</a:t>
            </a:r>
          </a:p>
          <a:p>
            <a:pPr lvl="1"/>
            <a:r>
              <a:rPr lang="en-US" dirty="0" smtClean="0"/>
              <a:t>software </a:t>
            </a:r>
            <a:r>
              <a:rPr lang="en-US" dirty="0"/>
              <a:t>development process for a set of related products</a:t>
            </a:r>
          </a:p>
          <a:p>
            <a:pPr lvl="1"/>
            <a:r>
              <a:rPr lang="en-US" dirty="0" smtClean="0"/>
              <a:t>generally </a:t>
            </a:r>
            <a:r>
              <a:rPr lang="en-US" dirty="0"/>
              <a:t>use software frameworks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BIT 2203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F5E50-32B9-4083-A291-61951D5FB872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893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is software engineering?(2)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Software engineering is the </a:t>
            </a:r>
            <a:r>
              <a:rPr lang="en-US" dirty="0" smtClean="0"/>
              <a:t>technological and </a:t>
            </a:r>
            <a:r>
              <a:rPr lang="en-US" dirty="0"/>
              <a:t>managerial discipline concerned </a:t>
            </a:r>
            <a:r>
              <a:rPr lang="en-US" dirty="0" smtClean="0"/>
              <a:t>with systematic </a:t>
            </a:r>
            <a:r>
              <a:rPr lang="en-US" dirty="0"/>
              <a:t>production and maintenance </a:t>
            </a:r>
            <a:r>
              <a:rPr lang="en-US" dirty="0" smtClean="0"/>
              <a:t>of software </a:t>
            </a:r>
            <a:r>
              <a:rPr lang="en-US" dirty="0"/>
              <a:t>products that are developed </a:t>
            </a:r>
            <a:r>
              <a:rPr lang="en-US" dirty="0" smtClean="0"/>
              <a:t>and modified </a:t>
            </a:r>
            <a:r>
              <a:rPr lang="en-US" dirty="0"/>
              <a:t>on time and within cost estimates</a:t>
            </a:r>
          </a:p>
          <a:p>
            <a:pPr lvl="2"/>
            <a:r>
              <a:rPr lang="en-US" dirty="0"/>
              <a:t>R. Fairley. </a:t>
            </a:r>
            <a:r>
              <a:rPr lang="en-US" i="1" dirty="0"/>
              <a:t>Software Engineering Concepts</a:t>
            </a:r>
            <a:r>
              <a:rPr lang="en-US" dirty="0" smtClean="0"/>
              <a:t>. McGraw-Hill </a:t>
            </a:r>
            <a:r>
              <a:rPr lang="en-US" dirty="0"/>
              <a:t>(New York), 1985.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BIT 2203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F5E50-32B9-4083-A291-61951D5FB87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64924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Recent </a:t>
            </a:r>
            <a:r>
              <a:rPr lang="en-US" dirty="0" smtClean="0"/>
              <a:t>Developments(2)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Lightweight </a:t>
            </a:r>
            <a:r>
              <a:rPr lang="en-US" dirty="0"/>
              <a:t>development (in response to software </a:t>
            </a:r>
            <a:r>
              <a:rPr lang="en-US" dirty="0" smtClean="0"/>
              <a:t>&amp; documentation </a:t>
            </a:r>
            <a:r>
              <a:rPr lang="en-US" dirty="0"/>
              <a:t>“bloat”):</a:t>
            </a:r>
          </a:p>
          <a:p>
            <a:pPr lvl="1"/>
            <a:r>
              <a:rPr lang="en-US" dirty="0" smtClean="0"/>
              <a:t>extreme </a:t>
            </a:r>
            <a:r>
              <a:rPr lang="en-US" dirty="0"/>
              <a:t>programming, Scrum, etc.</a:t>
            </a:r>
          </a:p>
          <a:p>
            <a:pPr lvl="1"/>
            <a:r>
              <a:rPr lang="en-US" dirty="0" smtClean="0"/>
              <a:t>agile </a:t>
            </a:r>
            <a:r>
              <a:rPr lang="en-US" dirty="0" err="1"/>
              <a:t>modelling</a:t>
            </a:r>
            <a:endParaRPr lang="en-US" dirty="0"/>
          </a:p>
          <a:p>
            <a:r>
              <a:rPr lang="en-US" dirty="0" smtClean="0"/>
              <a:t>Model </a:t>
            </a:r>
            <a:r>
              <a:rPr lang="en-US" dirty="0"/>
              <a:t>driven development</a:t>
            </a:r>
          </a:p>
          <a:p>
            <a:pPr lvl="1"/>
            <a:r>
              <a:rPr lang="en-US" dirty="0" smtClean="0"/>
              <a:t>primary </a:t>
            </a:r>
            <a:r>
              <a:rPr lang="en-US" dirty="0"/>
              <a:t>artifacts are models rather than programs (⇒ </a:t>
            </a:r>
            <a:r>
              <a:rPr lang="en-US" dirty="0" smtClean="0"/>
              <a:t>code generation</a:t>
            </a:r>
            <a:r>
              <a:rPr lang="en-US" dirty="0"/>
              <a:t>)</a:t>
            </a:r>
          </a:p>
          <a:p>
            <a:pPr lvl="1"/>
            <a:r>
              <a:rPr lang="en-US" dirty="0" smtClean="0"/>
              <a:t>OMG’s </a:t>
            </a:r>
            <a:r>
              <a:rPr lang="en-US" dirty="0"/>
              <a:t>MDA initiative (PIMs and PSMs)</a:t>
            </a:r>
          </a:p>
          <a:p>
            <a:pPr lvl="1"/>
            <a:r>
              <a:rPr lang="en-US" dirty="0" smtClean="0"/>
              <a:t>design </a:t>
            </a:r>
            <a:r>
              <a:rPr lang="en-US" dirty="0"/>
              <a:t>refactoring</a:t>
            </a:r>
          </a:p>
          <a:p>
            <a:r>
              <a:rPr lang="en-US" dirty="0" smtClean="0"/>
              <a:t>Service-oriented </a:t>
            </a:r>
            <a:r>
              <a:rPr lang="en-US" dirty="0"/>
              <a:t>architecture (SOA)</a:t>
            </a:r>
          </a:p>
          <a:p>
            <a:pPr lvl="1"/>
            <a:r>
              <a:rPr lang="en-US" dirty="0" smtClean="0"/>
              <a:t>architectural </a:t>
            </a:r>
            <a:r>
              <a:rPr lang="en-US" dirty="0"/>
              <a:t>style whose goal is to achieve loose </a:t>
            </a:r>
            <a:r>
              <a:rPr lang="en-US" dirty="0" smtClean="0"/>
              <a:t>coupling among </a:t>
            </a:r>
            <a:r>
              <a:rPr lang="en-US" dirty="0"/>
              <a:t>interacting software agents playing producer </a:t>
            </a:r>
            <a:r>
              <a:rPr lang="en-US" dirty="0" smtClean="0"/>
              <a:t>or consumer </a:t>
            </a:r>
            <a:r>
              <a:rPr lang="en-US" dirty="0"/>
              <a:t>roles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BIT 2203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F5E50-32B9-4083-A291-61951D5FB872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01316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Recent </a:t>
            </a:r>
            <a:r>
              <a:rPr lang="en-US" dirty="0" smtClean="0"/>
              <a:t>Developments(3)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Component </a:t>
            </a:r>
            <a:r>
              <a:rPr lang="en-US" dirty="0"/>
              <a:t>Based Software Engineering</a:t>
            </a:r>
          </a:p>
          <a:p>
            <a:pPr lvl="1"/>
            <a:r>
              <a:rPr lang="en-US" dirty="0" smtClean="0"/>
              <a:t>system </a:t>
            </a:r>
            <a:r>
              <a:rPr lang="en-US" dirty="0"/>
              <a:t>assembled (at least partially) from existing </a:t>
            </a:r>
            <a:r>
              <a:rPr lang="en-US" dirty="0" smtClean="0"/>
              <a:t>components</a:t>
            </a:r>
            <a:r>
              <a:rPr lang="en-US" dirty="0"/>
              <a:t>.</a:t>
            </a:r>
          </a:p>
          <a:p>
            <a:r>
              <a:rPr lang="en-US" dirty="0" smtClean="0"/>
              <a:t>Open </a:t>
            </a:r>
            <a:r>
              <a:rPr lang="en-US" dirty="0"/>
              <a:t>Source Software Engineering</a:t>
            </a:r>
          </a:p>
          <a:p>
            <a:pPr lvl="1"/>
            <a:r>
              <a:rPr lang="en-US" dirty="0" smtClean="0"/>
              <a:t>collaboration </a:t>
            </a:r>
            <a:r>
              <a:rPr lang="en-US" dirty="0"/>
              <a:t>between often large numbers of </a:t>
            </a:r>
            <a:r>
              <a:rPr lang="en-US" dirty="0" smtClean="0"/>
              <a:t>spatially separated developers</a:t>
            </a:r>
            <a:endParaRPr lang="en-US" dirty="0"/>
          </a:p>
          <a:p>
            <a:pPr lvl="1"/>
            <a:r>
              <a:rPr lang="en-US" dirty="0" smtClean="0"/>
              <a:t>novel </a:t>
            </a:r>
            <a:r>
              <a:rPr lang="en-US" dirty="0"/>
              <a:t>management and </a:t>
            </a:r>
            <a:r>
              <a:rPr lang="en-US" dirty="0" err="1"/>
              <a:t>organisational</a:t>
            </a:r>
            <a:r>
              <a:rPr lang="en-US" dirty="0"/>
              <a:t> structure</a:t>
            </a:r>
          </a:p>
          <a:p>
            <a:pPr lvl="1"/>
            <a:r>
              <a:rPr lang="en-US" dirty="0" smtClean="0"/>
              <a:t>heterogeneity </a:t>
            </a:r>
            <a:r>
              <a:rPr lang="en-US" dirty="0"/>
              <a:t>in use of tools, approaches etc.</a:t>
            </a:r>
          </a:p>
          <a:p>
            <a:pPr lvl="1"/>
            <a:r>
              <a:rPr lang="en-US" dirty="0" smtClean="0"/>
              <a:t>study </a:t>
            </a:r>
            <a:r>
              <a:rPr lang="en-US" dirty="0"/>
              <a:t>of relation to traditional S.E. on-going</a:t>
            </a:r>
          </a:p>
          <a:p>
            <a:r>
              <a:rPr lang="en-US" dirty="0" smtClean="0"/>
              <a:t>Web </a:t>
            </a:r>
            <a:r>
              <a:rPr lang="en-US" dirty="0"/>
              <a:t>Engineering (development of Web applications)</a:t>
            </a:r>
          </a:p>
          <a:p>
            <a:pPr lvl="1"/>
            <a:r>
              <a:rPr lang="en-US" smtClean="0"/>
              <a:t>currently </a:t>
            </a:r>
            <a:r>
              <a:rPr lang="en-US" dirty="0"/>
              <a:t>very popular types of applications</a:t>
            </a:r>
          </a:p>
          <a:p>
            <a:pPr lvl="1"/>
            <a:r>
              <a:rPr lang="en-US" smtClean="0"/>
              <a:t>are </a:t>
            </a:r>
            <a:r>
              <a:rPr lang="en-US" dirty="0"/>
              <a:t>there particular development characteristics or is it </a:t>
            </a:r>
            <a:r>
              <a:rPr lang="en-US" dirty="0" smtClean="0"/>
              <a:t>just “</a:t>
            </a:r>
            <a:r>
              <a:rPr lang="en-US" dirty="0"/>
              <a:t>hype”?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BIT 2203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F5E50-32B9-4083-A291-61951D5FB872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631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is software engineering?(3)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Software engineering. (1) The application </a:t>
            </a:r>
            <a:r>
              <a:rPr lang="en-US" dirty="0" smtClean="0"/>
              <a:t>of a </a:t>
            </a:r>
            <a:r>
              <a:rPr lang="en-US" dirty="0"/>
              <a:t>systematic, disciplined, </a:t>
            </a:r>
            <a:r>
              <a:rPr lang="en-US" dirty="0" smtClean="0"/>
              <a:t>quantifiable approach </a:t>
            </a:r>
            <a:r>
              <a:rPr lang="en-US" dirty="0"/>
              <a:t>to the development, operation</a:t>
            </a:r>
            <a:r>
              <a:rPr lang="en-US" dirty="0" smtClean="0"/>
              <a:t>, and </a:t>
            </a:r>
            <a:r>
              <a:rPr lang="en-US" dirty="0"/>
              <a:t>maintenance of software; that is, </a:t>
            </a:r>
            <a:r>
              <a:rPr lang="en-US" dirty="0" smtClean="0"/>
              <a:t>the application </a:t>
            </a:r>
            <a:r>
              <a:rPr lang="en-US" dirty="0"/>
              <a:t>of engineering to software. (2</a:t>
            </a:r>
            <a:r>
              <a:rPr lang="en-US" dirty="0" smtClean="0"/>
              <a:t>) The </a:t>
            </a:r>
            <a:r>
              <a:rPr lang="en-US" dirty="0"/>
              <a:t>study of approaches as in (1)</a:t>
            </a:r>
          </a:p>
          <a:p>
            <a:pPr lvl="2"/>
            <a:r>
              <a:rPr lang="en-US" dirty="0"/>
              <a:t>IEEE </a:t>
            </a:r>
            <a:r>
              <a:rPr lang="en-US" dirty="0" err="1"/>
              <a:t>Std</a:t>
            </a:r>
            <a:r>
              <a:rPr lang="en-US" dirty="0"/>
              <a:t> 610-1990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BIT 2203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F5E50-32B9-4083-A291-61951D5FB87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060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is not software engineering?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Computer </a:t>
            </a:r>
            <a:r>
              <a:rPr lang="en-US" b="1" dirty="0"/>
              <a:t>science</a:t>
            </a:r>
          </a:p>
          <a:p>
            <a:pPr lvl="1"/>
            <a:r>
              <a:rPr lang="en-US" dirty="0" smtClean="0"/>
              <a:t>concerned </a:t>
            </a:r>
            <a:r>
              <a:rPr lang="en-US" dirty="0"/>
              <a:t>with theory and fundamentals</a:t>
            </a:r>
          </a:p>
          <a:p>
            <a:pPr lvl="1"/>
            <a:r>
              <a:rPr lang="en-US" dirty="0" smtClean="0"/>
              <a:t>software </a:t>
            </a:r>
            <a:r>
              <a:rPr lang="en-US" dirty="0"/>
              <a:t>engineering concerned with </a:t>
            </a:r>
            <a:r>
              <a:rPr lang="en-US" dirty="0" smtClean="0"/>
              <a:t>practicalities of </a:t>
            </a:r>
            <a:r>
              <a:rPr lang="en-US" dirty="0"/>
              <a:t>developing and delivering useful software.</a:t>
            </a:r>
          </a:p>
          <a:p>
            <a:pPr lvl="1"/>
            <a:r>
              <a:rPr lang="en-US" dirty="0" smtClean="0"/>
              <a:t>still </a:t>
            </a:r>
            <a:r>
              <a:rPr lang="en-US" dirty="0"/>
              <a:t>insufficient to act as a complete </a:t>
            </a:r>
            <a:r>
              <a:rPr lang="en-US" dirty="0" smtClean="0"/>
              <a:t>underpinning for </a:t>
            </a:r>
            <a:r>
              <a:rPr lang="en-US" dirty="0"/>
              <a:t>software engineering (unlike e.g. physics </a:t>
            </a:r>
            <a:r>
              <a:rPr lang="en-US" dirty="0" smtClean="0"/>
              <a:t>and electrical </a:t>
            </a:r>
            <a:r>
              <a:rPr lang="en-US" dirty="0"/>
              <a:t>engineering).</a:t>
            </a:r>
          </a:p>
          <a:p>
            <a:pPr lvl="2"/>
            <a:r>
              <a:rPr lang="en-US" i="1" dirty="0"/>
              <a:t>Software Engineering</a:t>
            </a:r>
            <a:r>
              <a:rPr lang="en-US" dirty="0" smtClean="0"/>
              <a:t>, </a:t>
            </a:r>
            <a:r>
              <a:rPr lang="en-US" dirty="0" err="1" smtClean="0"/>
              <a:t>Sommerville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BIT 2203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F5E50-32B9-4083-A291-61951D5FB87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91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is not software engineering?(2)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/>
              <a:t>System </a:t>
            </a:r>
            <a:r>
              <a:rPr lang="en-US" b="1" dirty="0"/>
              <a:t>engineering</a:t>
            </a:r>
          </a:p>
          <a:p>
            <a:pPr lvl="1"/>
            <a:r>
              <a:rPr lang="en-US" dirty="0" smtClean="0"/>
              <a:t>concerned </a:t>
            </a:r>
            <a:r>
              <a:rPr lang="en-US" dirty="0"/>
              <a:t>with all aspects of </a:t>
            </a:r>
            <a:r>
              <a:rPr lang="en-US" dirty="0" smtClean="0"/>
              <a:t>computer-based systems </a:t>
            </a:r>
            <a:r>
              <a:rPr lang="en-US" dirty="0"/>
              <a:t>development including hardware</a:t>
            </a:r>
            <a:r>
              <a:rPr lang="en-US" dirty="0" smtClean="0"/>
              <a:t>, software </a:t>
            </a:r>
            <a:r>
              <a:rPr lang="en-US" dirty="0"/>
              <a:t>and process engineering</a:t>
            </a:r>
          </a:p>
          <a:p>
            <a:pPr lvl="1"/>
            <a:r>
              <a:rPr lang="en-US" dirty="0" smtClean="0"/>
              <a:t>software </a:t>
            </a:r>
            <a:r>
              <a:rPr lang="en-US" dirty="0"/>
              <a:t>engineering is the part of this </a:t>
            </a:r>
            <a:r>
              <a:rPr lang="en-US" dirty="0" smtClean="0"/>
              <a:t>process concerned </a:t>
            </a:r>
            <a:r>
              <a:rPr lang="en-US" dirty="0"/>
              <a:t>with developing the </a:t>
            </a:r>
            <a:r>
              <a:rPr lang="en-US" dirty="0" smtClean="0"/>
              <a:t>software infrastructure</a:t>
            </a:r>
            <a:r>
              <a:rPr lang="en-US" dirty="0"/>
              <a:t>, control, applications and </a:t>
            </a:r>
            <a:r>
              <a:rPr lang="en-US" dirty="0" smtClean="0"/>
              <a:t>databases in </a:t>
            </a:r>
            <a:r>
              <a:rPr lang="en-US" dirty="0"/>
              <a:t>the system.</a:t>
            </a:r>
          </a:p>
          <a:p>
            <a:pPr lvl="1"/>
            <a:r>
              <a:rPr lang="en-US" dirty="0" smtClean="0"/>
              <a:t>system </a:t>
            </a:r>
            <a:r>
              <a:rPr lang="en-US" dirty="0"/>
              <a:t>engineers involved in system specification</a:t>
            </a:r>
            <a:r>
              <a:rPr lang="en-US" dirty="0" smtClean="0"/>
              <a:t>, architectural </a:t>
            </a:r>
            <a:r>
              <a:rPr lang="en-US" dirty="0"/>
              <a:t>design, integration and deployment.</a:t>
            </a:r>
          </a:p>
          <a:p>
            <a:pPr lvl="2"/>
            <a:r>
              <a:rPr lang="en-US" i="1" dirty="0"/>
              <a:t>Software Engineering</a:t>
            </a:r>
            <a:r>
              <a:rPr lang="en-US" dirty="0" smtClean="0"/>
              <a:t>, </a:t>
            </a:r>
            <a:r>
              <a:rPr lang="en-US" dirty="0" err="1" smtClean="0"/>
              <a:t>Sommerville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BIT 2203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F5E50-32B9-4083-A291-61951D5FB87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802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Software Engineering?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Term </a:t>
            </a:r>
            <a:r>
              <a:rPr lang="en-US" dirty="0"/>
              <a:t>“software engineering” </a:t>
            </a:r>
            <a:r>
              <a:rPr lang="en-US" dirty="0" err="1"/>
              <a:t>popularised</a:t>
            </a:r>
            <a:r>
              <a:rPr lang="en-US" dirty="0"/>
              <a:t> </a:t>
            </a:r>
            <a:r>
              <a:rPr lang="en-US" dirty="0" smtClean="0"/>
              <a:t>in the </a:t>
            </a:r>
            <a:r>
              <a:rPr lang="en-US" dirty="0"/>
              <a:t>late 1960s</a:t>
            </a:r>
          </a:p>
          <a:p>
            <a:r>
              <a:rPr lang="en-US" dirty="0" smtClean="0"/>
              <a:t>Response </a:t>
            </a:r>
            <a:r>
              <a:rPr lang="en-US" dirty="0"/>
              <a:t>to the so-called “software crisis”</a:t>
            </a:r>
          </a:p>
          <a:p>
            <a:pPr lvl="1"/>
            <a:r>
              <a:rPr lang="en-US" dirty="0" smtClean="0"/>
              <a:t>hardware </a:t>
            </a:r>
            <a:r>
              <a:rPr lang="en-US" dirty="0"/>
              <a:t>performance was increasing </a:t>
            </a:r>
            <a:r>
              <a:rPr lang="en-US" dirty="0" smtClean="0"/>
              <a:t>much faster </a:t>
            </a:r>
            <a:r>
              <a:rPr lang="en-US" dirty="0"/>
              <a:t>than software performance.</a:t>
            </a:r>
          </a:p>
          <a:p>
            <a:pPr lvl="1"/>
            <a:r>
              <a:rPr lang="en-US" dirty="0" smtClean="0"/>
              <a:t>large </a:t>
            </a:r>
            <a:r>
              <a:rPr lang="en-US" dirty="0"/>
              <a:t>software system development </a:t>
            </a:r>
            <a:r>
              <a:rPr lang="en-US" dirty="0" smtClean="0"/>
              <a:t>was unsatisfactory</a:t>
            </a:r>
            <a:r>
              <a:rPr lang="en-US" dirty="0"/>
              <a:t>; major projects:</a:t>
            </a:r>
          </a:p>
          <a:p>
            <a:pPr lvl="2"/>
            <a:r>
              <a:rPr lang="en-US" dirty="0" smtClean="0"/>
              <a:t>were </a:t>
            </a:r>
            <a:r>
              <a:rPr lang="en-US" dirty="0"/>
              <a:t>usually delivered late (sometimes very late)</a:t>
            </a:r>
          </a:p>
          <a:p>
            <a:pPr lvl="2"/>
            <a:r>
              <a:rPr lang="en-US" dirty="0" smtClean="0"/>
              <a:t>usually </a:t>
            </a:r>
            <a:r>
              <a:rPr lang="en-US" dirty="0"/>
              <a:t>went over-budget (sometimes massively </a:t>
            </a:r>
            <a:r>
              <a:rPr lang="en-US" dirty="0" err="1"/>
              <a:t>overbudget</a:t>
            </a:r>
            <a:r>
              <a:rPr lang="en-US" dirty="0"/>
              <a:t>)</a:t>
            </a:r>
          </a:p>
          <a:p>
            <a:pPr lvl="2"/>
            <a:r>
              <a:rPr lang="en-US" dirty="0" smtClean="0"/>
              <a:t>gave </a:t>
            </a:r>
            <a:r>
              <a:rPr lang="en-US" dirty="0"/>
              <a:t>rise to unreliable products that were difficult </a:t>
            </a:r>
            <a:r>
              <a:rPr lang="en-US" dirty="0" smtClean="0"/>
              <a:t>to maintain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BIT 2203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F5E50-32B9-4083-A291-61951D5FB87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7416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Software Engineering?(2)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Techniques </a:t>
            </a:r>
            <a:r>
              <a:rPr lang="en-US" dirty="0"/>
              <a:t>used for “single-developer</a:t>
            </a:r>
            <a:r>
              <a:rPr lang="en-US" dirty="0" smtClean="0"/>
              <a:t>” software </a:t>
            </a:r>
            <a:r>
              <a:rPr lang="en-US" dirty="0"/>
              <a:t>do not scale up.</a:t>
            </a:r>
          </a:p>
          <a:p>
            <a:pPr lvl="1"/>
            <a:r>
              <a:rPr lang="en-US" dirty="0" smtClean="0"/>
              <a:t>large </a:t>
            </a:r>
            <a:r>
              <a:rPr lang="en-US" dirty="0"/>
              <a:t>projects require a team</a:t>
            </a:r>
          </a:p>
          <a:p>
            <a:pPr lvl="1"/>
            <a:r>
              <a:rPr lang="en-US" dirty="0" smtClean="0"/>
              <a:t>quality </a:t>
            </a:r>
            <a:r>
              <a:rPr lang="en-US" dirty="0"/>
              <a:t>of communication between members </a:t>
            </a:r>
            <a:r>
              <a:rPr lang="en-US" dirty="0" smtClean="0"/>
              <a:t>a serious </a:t>
            </a:r>
            <a:r>
              <a:rPr lang="en-US" dirty="0"/>
              <a:t>problem → documentation</a:t>
            </a:r>
          </a:p>
          <a:p>
            <a:r>
              <a:rPr lang="en-US" dirty="0" smtClean="0"/>
              <a:t>Desire </a:t>
            </a:r>
            <a:r>
              <a:rPr lang="en-US" dirty="0"/>
              <a:t>to benefit from previous experience</a:t>
            </a:r>
          </a:p>
          <a:p>
            <a:r>
              <a:rPr lang="en-US" dirty="0" smtClean="0"/>
              <a:t>Need </a:t>
            </a:r>
            <a:r>
              <a:rPr lang="en-US" dirty="0"/>
              <a:t>to plan for maintenance and evolution</a:t>
            </a:r>
          </a:p>
          <a:p>
            <a:pPr lvl="1"/>
            <a:r>
              <a:rPr lang="en-US" dirty="0" smtClean="0"/>
              <a:t>important </a:t>
            </a:r>
            <a:r>
              <a:rPr lang="en-US" dirty="0"/>
              <a:t>design decisions must be documented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BIT 2203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F5E50-32B9-4083-A291-61951D5FB87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5401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125</TotalTime>
  <Words>2312</Words>
  <Application>Microsoft Office PowerPoint</Application>
  <PresentationFormat>On-screen Show (4:3)</PresentationFormat>
  <Paragraphs>369</Paragraphs>
  <Slides>41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Module</vt:lpstr>
      <vt:lpstr>Review of Software Engineering</vt:lpstr>
      <vt:lpstr>Outline</vt:lpstr>
      <vt:lpstr>What is software engineering?(1)</vt:lpstr>
      <vt:lpstr>What is software engineering?(2)</vt:lpstr>
      <vt:lpstr>What is software engineering?(3)</vt:lpstr>
      <vt:lpstr>What is not software engineering?</vt:lpstr>
      <vt:lpstr>What is not software engineering?(2)</vt:lpstr>
      <vt:lpstr>Why Software Engineering?</vt:lpstr>
      <vt:lpstr>Why Software Engineering?(2)</vt:lpstr>
      <vt:lpstr>Why Software Engineering?(3)</vt:lpstr>
      <vt:lpstr>Why Software Engineering?(4)</vt:lpstr>
      <vt:lpstr>What is a software development process?</vt:lpstr>
      <vt:lpstr>What is a software development process?</vt:lpstr>
      <vt:lpstr>What is a software lifecycle?</vt:lpstr>
      <vt:lpstr>Software (&amp; Hardware) Modelling</vt:lpstr>
      <vt:lpstr>Modelling: The Purpose of Models</vt:lpstr>
      <vt:lpstr>Lifecycle models</vt:lpstr>
      <vt:lpstr>Requirements capture, analysis and specification</vt:lpstr>
      <vt:lpstr>Context of the Analysis Phase</vt:lpstr>
      <vt:lpstr>Structured Analysis</vt:lpstr>
      <vt:lpstr>OO Analysis</vt:lpstr>
      <vt:lpstr>Software Design: Brief History</vt:lpstr>
      <vt:lpstr>Software Design: Brief History</vt:lpstr>
      <vt:lpstr>What is software architecture?</vt:lpstr>
      <vt:lpstr>Software Architectures</vt:lpstr>
      <vt:lpstr>Software Architecture Essentials</vt:lpstr>
      <vt:lpstr>Software Architectural Styles</vt:lpstr>
      <vt:lpstr>Typical Design Process</vt:lpstr>
      <vt:lpstr>Some Basic Design Concepts</vt:lpstr>
      <vt:lpstr>Some Design Quality Factors(1)</vt:lpstr>
      <vt:lpstr>Some Design Quality Factors(2)</vt:lpstr>
      <vt:lpstr>SQA: Software Quality Assurance(1)</vt:lpstr>
      <vt:lpstr>What Are Formal Methods?</vt:lpstr>
      <vt:lpstr>Use of Formal Methods</vt:lpstr>
      <vt:lpstr>What is software testing?</vt:lpstr>
      <vt:lpstr>Definition of a test case</vt:lpstr>
      <vt:lpstr>Basic Software Testing Notions</vt:lpstr>
      <vt:lpstr>Basic Software Testing Notions(2)</vt:lpstr>
      <vt:lpstr>Some Recent Developments</vt:lpstr>
      <vt:lpstr>Some Recent Developments(2)</vt:lpstr>
      <vt:lpstr>Some Recent Developments(3)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George</cp:lastModifiedBy>
  <cp:revision>69</cp:revision>
  <dcterms:created xsi:type="dcterms:W3CDTF">2017-09-26T20:07:13Z</dcterms:created>
  <dcterms:modified xsi:type="dcterms:W3CDTF">2017-09-27T05:35:04Z</dcterms:modified>
</cp:coreProperties>
</file>