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1" r:id="rId5"/>
    <p:sldId id="262" r:id="rId6"/>
    <p:sldId id="269" r:id="rId7"/>
    <p:sldId id="263" r:id="rId8"/>
    <p:sldId id="270" r:id="rId9"/>
    <p:sldId id="268" r:id="rId10"/>
    <p:sldId id="272" r:id="rId11"/>
    <p:sldId id="264" r:id="rId12"/>
    <p:sldId id="265" r:id="rId13"/>
    <p:sldId id="266" r:id="rId14"/>
    <p:sldId id="271" r:id="rId15"/>
    <p:sldId id="267" r:id="rId16"/>
    <p:sldId id="258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C050-3E41-4C61-94C3-D05EC1DD944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4A1A-C65A-4948-A92A-6D21BE18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0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C050-3E41-4C61-94C3-D05EC1DD944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4A1A-C65A-4948-A92A-6D21BE18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1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C050-3E41-4C61-94C3-D05EC1DD944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4A1A-C65A-4948-A92A-6D21BE18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8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C050-3E41-4C61-94C3-D05EC1DD944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4A1A-C65A-4948-A92A-6D21BE18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C050-3E41-4C61-94C3-D05EC1DD944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4A1A-C65A-4948-A92A-6D21BE18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9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C050-3E41-4C61-94C3-D05EC1DD944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4A1A-C65A-4948-A92A-6D21BE18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C050-3E41-4C61-94C3-D05EC1DD944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4A1A-C65A-4948-A92A-6D21BE18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3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C050-3E41-4C61-94C3-D05EC1DD944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4A1A-C65A-4948-A92A-6D21BE18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7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C050-3E41-4C61-94C3-D05EC1DD944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4A1A-C65A-4948-A92A-6D21BE18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C050-3E41-4C61-94C3-D05EC1DD944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4A1A-C65A-4948-A92A-6D21BE18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7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C050-3E41-4C61-94C3-D05EC1DD944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4A1A-C65A-4948-A92A-6D21BE18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5C050-3E41-4C61-94C3-D05EC1DD944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34A1A-C65A-4948-A92A-6D21BE18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1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122363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BCT 2310:</a:t>
            </a:r>
            <a:br>
              <a:rPr lang="en-US" sz="8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8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Automata theory</a:t>
            </a:r>
            <a:br>
              <a:rPr lang="en-US" sz="8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2877" y="3679310"/>
            <a:ext cx="1219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Lecturer: </a:t>
            </a:r>
            <a:r>
              <a:rPr lang="en-US" dirty="0">
                <a:solidFill>
                  <a:srgbClr val="00B050"/>
                </a:solidFill>
              </a:rPr>
              <a:t>Mrs. Martha Gichuki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 ID: </a:t>
            </a:r>
            <a:r>
              <a:rPr lang="en-US" dirty="0">
                <a:solidFill>
                  <a:srgbClr val="00B050"/>
                </a:solidFill>
              </a:rPr>
              <a:t>mgichuki@jkuat.ac.ke</a:t>
            </a:r>
          </a:p>
        </p:txBody>
      </p:sp>
    </p:spTree>
    <p:extLst>
      <p:ext uri="{BB962C8B-B14F-4D97-AF65-F5344CB8AC3E}">
        <p14:creationId xmlns:p14="http://schemas.microsoft.com/office/powerpoint/2010/main" val="3851362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40913" y="193184"/>
            <a:ext cx="12891752" cy="666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89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927278"/>
            <a:ext cx="11109101" cy="924104"/>
          </a:xfrm>
        </p:spPr>
        <p:txBody>
          <a:bodyPr>
            <a:no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 of PDA </a:t>
            </a: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138" y="1041601"/>
            <a:ext cx="10915918" cy="4837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Given (</a:t>
            </a:r>
            <a:r>
              <a:rPr lang="en-US" sz="4000" dirty="0" err="1"/>
              <a:t>q</a:t>
            </a:r>
            <a:r>
              <a:rPr lang="en-US" sz="4000" baseline="-25000" dirty="0" err="1"/>
              <a:t>j</a:t>
            </a:r>
            <a:r>
              <a:rPr lang="en-US" sz="4000" dirty="0"/>
              <a:t>, B)∈ δ(q</a:t>
            </a:r>
            <a:r>
              <a:rPr lang="en-US" sz="4000" baseline="-25000" dirty="0"/>
              <a:t>i</a:t>
            </a:r>
            <a:r>
              <a:rPr lang="en-US" sz="4000" dirty="0"/>
              <a:t>, a, A): means that the PDA when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state q</a:t>
            </a:r>
            <a:r>
              <a:rPr lang="en-US" sz="4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4000" dirty="0"/>
              <a:t>,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reads symbol a</a:t>
            </a:r>
            <a:r>
              <a:rPr lang="en-US" sz="4000" dirty="0"/>
              <a:t>, and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having symbol A on top of the stack</a:t>
            </a:r>
            <a:r>
              <a:rPr lang="en-US" sz="4000" dirty="0"/>
              <a:t>, is allowed to do the following: - </a:t>
            </a:r>
          </a:p>
          <a:p>
            <a:pPr lvl="0" fontAlgn="base"/>
            <a:r>
              <a:rPr lang="en-US" sz="4000" dirty="0"/>
              <a:t>Read a </a:t>
            </a:r>
          </a:p>
          <a:p>
            <a:r>
              <a:rPr lang="en-US" sz="4000" dirty="0"/>
              <a:t>POP A </a:t>
            </a:r>
          </a:p>
          <a:p>
            <a:pPr lvl="0" fontAlgn="base"/>
            <a:r>
              <a:rPr lang="en-US" sz="4000" dirty="0"/>
              <a:t>PUSH B </a:t>
            </a:r>
          </a:p>
          <a:p>
            <a:pPr lvl="0" fontAlgn="base"/>
            <a:r>
              <a:rPr lang="en-US" sz="4000" dirty="0"/>
              <a:t>Change to state </a:t>
            </a:r>
            <a:r>
              <a:rPr lang="en-US" sz="4000" dirty="0" err="1"/>
              <a:t>q</a:t>
            </a:r>
            <a:r>
              <a:rPr lang="en-US" sz="4000" baseline="-25000" dirty="0" err="1"/>
              <a:t>j</a:t>
            </a:r>
            <a:r>
              <a:rPr lang="en-US" sz="4000" dirty="0"/>
              <a:t> 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93722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04" y="376782"/>
            <a:ext cx="11602792" cy="1448843"/>
          </a:xfrm>
        </p:spPr>
        <p:txBody>
          <a:bodyPr>
            <a:no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 the PDA machine that recognizes the language </a:t>
            </a:r>
            <a:r>
              <a:rPr lang="en-US" sz="2800" dirty="0"/>
              <a:t>{0</a:t>
            </a:r>
            <a:r>
              <a:rPr lang="en-US" sz="2800" baseline="30000" dirty="0"/>
              <a:t>n</a:t>
            </a:r>
            <a:r>
              <a:rPr lang="en-US" sz="2800" dirty="0"/>
              <a:t>,1</a:t>
            </a:r>
            <a:r>
              <a:rPr lang="en-US" sz="2800" baseline="30000" dirty="0"/>
              <a:t>n</a:t>
            </a:r>
            <a:r>
              <a:rPr lang="en-US" sz="2800" dirty="0"/>
              <a:t> </a:t>
            </a:r>
            <a:r>
              <a:rPr lang="en-US" sz="4000" dirty="0"/>
              <a:t>l</a:t>
            </a:r>
            <a:r>
              <a:rPr lang="en-US" sz="2800" dirty="0"/>
              <a:t> n≥0},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design the following state diagram for the PDA. 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616" y="1375557"/>
            <a:ext cx="8603087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9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34" y="357433"/>
            <a:ext cx="10515600" cy="6172155"/>
          </a:xfrm>
        </p:spPr>
        <p:txBody>
          <a:bodyPr>
            <a:noAutofit/>
          </a:bodyPr>
          <a:lstStyle/>
          <a:p>
            <a:r>
              <a:rPr lang="en-US" sz="4400" dirty="0"/>
              <a:t>NB: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is a symbol / Mechanism to help us know that the stack is empty</a:t>
            </a:r>
            <a:r>
              <a:rPr lang="en-US" sz="4400" dirty="0"/>
              <a:t>. Now, from the above characteristic of PDA, we can conclude that: - </a:t>
            </a:r>
          </a:p>
          <a:p>
            <a:r>
              <a:rPr lang="en-US" sz="4400" dirty="0"/>
              <a:t> (q</a:t>
            </a:r>
            <a:r>
              <a:rPr lang="en-US" sz="4400" baseline="-25000" dirty="0"/>
              <a:t>2</a:t>
            </a:r>
            <a:r>
              <a:rPr lang="en-US" sz="4400" dirty="0"/>
              <a:t>, 0)∈ δ(q</a:t>
            </a:r>
            <a:r>
              <a:rPr lang="en-US" sz="4400" baseline="-25000" dirty="0"/>
              <a:t>2</a:t>
            </a:r>
            <a:r>
              <a:rPr lang="en-US" sz="4400" dirty="0"/>
              <a:t>, 0, ∈) </a:t>
            </a:r>
          </a:p>
          <a:p>
            <a:r>
              <a:rPr lang="en-US" sz="4400" dirty="0"/>
              <a:t>(q</a:t>
            </a:r>
            <a:r>
              <a:rPr lang="en-US" sz="4400" baseline="-25000" dirty="0"/>
              <a:t>2</a:t>
            </a:r>
            <a:r>
              <a:rPr lang="en-US" sz="4400" dirty="0"/>
              <a:t>, $)∈ δ(q</a:t>
            </a:r>
            <a:r>
              <a:rPr lang="en-US" sz="4400" baseline="-25000" dirty="0"/>
              <a:t>1</a:t>
            </a:r>
            <a:r>
              <a:rPr lang="en-US" sz="4400" dirty="0"/>
              <a:t>, ∈, ∈) </a:t>
            </a:r>
          </a:p>
          <a:p>
            <a:r>
              <a:rPr lang="en-US" sz="4400" dirty="0"/>
              <a:t>etc. 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4556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438" y="463640"/>
            <a:ext cx="11499761" cy="58856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/>
              <a:t>The following is the formal description of this PDA that recognizes the language {0</a:t>
            </a:r>
            <a:r>
              <a:rPr lang="en-US" sz="3600" baseline="30000" dirty="0"/>
              <a:t>n</a:t>
            </a:r>
            <a:r>
              <a:rPr lang="en-US" sz="3600" dirty="0"/>
              <a:t>,1</a:t>
            </a:r>
            <a:r>
              <a:rPr lang="en-US" sz="3600" baseline="30000" dirty="0"/>
              <a:t>n</a:t>
            </a:r>
            <a:r>
              <a:rPr lang="en-US" sz="3600" dirty="0"/>
              <a:t> </a:t>
            </a:r>
            <a:r>
              <a:rPr lang="en-US" sz="4800" dirty="0"/>
              <a:t>l</a:t>
            </a:r>
            <a:r>
              <a:rPr lang="en-US" sz="3600" dirty="0"/>
              <a:t> n≥0}, </a:t>
            </a:r>
          </a:p>
          <a:p>
            <a:r>
              <a:rPr lang="en-US" sz="3600" dirty="0"/>
              <a:t>Let M</a:t>
            </a:r>
            <a:r>
              <a:rPr lang="en-US" sz="3600" baseline="-25000" dirty="0"/>
              <a:t>1</a:t>
            </a:r>
            <a:r>
              <a:rPr lang="en-US" sz="3600" dirty="0"/>
              <a:t> be (Q, ∑, </a:t>
            </a:r>
            <a:r>
              <a:rPr lang="az-Cyrl-AZ" sz="3600"/>
              <a:t>Г</a:t>
            </a:r>
            <a:r>
              <a:rPr lang="en-US" sz="3600"/>
              <a:t>, </a:t>
            </a:r>
            <a:r>
              <a:rPr lang="en-US" sz="3600" dirty="0"/>
              <a:t>δ , q</a:t>
            </a:r>
            <a:r>
              <a:rPr lang="en-US" sz="3600" baseline="-25000" dirty="0"/>
              <a:t>0</a:t>
            </a:r>
            <a:r>
              <a:rPr lang="en-US" sz="3600" dirty="0"/>
              <a:t>, F); </a:t>
            </a:r>
          </a:p>
          <a:p>
            <a:pPr marL="0" indent="0">
              <a:buNone/>
            </a:pPr>
            <a:r>
              <a:rPr lang="en-US" sz="3600" dirty="0"/>
              <a:t>Where; </a:t>
            </a:r>
          </a:p>
          <a:p>
            <a:pPr marL="857250" indent="-857250">
              <a:buFont typeface="+mj-lt"/>
              <a:buAutoNum type="romanLcPeriod"/>
            </a:pPr>
            <a:r>
              <a:rPr lang="en-US" sz="3600" dirty="0"/>
              <a:t>Q ={ q</a:t>
            </a:r>
            <a:r>
              <a:rPr lang="en-US" sz="3600" baseline="-25000" dirty="0"/>
              <a:t>1,</a:t>
            </a:r>
            <a:r>
              <a:rPr lang="en-US" sz="3600" dirty="0"/>
              <a:t> q</a:t>
            </a:r>
            <a:r>
              <a:rPr lang="en-US" sz="3600" baseline="-25000" dirty="0"/>
              <a:t>2,</a:t>
            </a:r>
            <a:r>
              <a:rPr lang="en-US" sz="3600" dirty="0"/>
              <a:t> q</a:t>
            </a:r>
            <a:r>
              <a:rPr lang="en-US" sz="3600" baseline="-25000" dirty="0"/>
              <a:t>3,</a:t>
            </a:r>
            <a:r>
              <a:rPr lang="en-US" sz="3600" dirty="0"/>
              <a:t> q</a:t>
            </a:r>
            <a:r>
              <a:rPr lang="en-US" sz="3600" baseline="-25000" dirty="0"/>
              <a:t>4</a:t>
            </a:r>
            <a:r>
              <a:rPr lang="en-US" sz="3600" dirty="0"/>
              <a:t>}, </a:t>
            </a:r>
          </a:p>
          <a:p>
            <a:pPr marL="857250" indent="-857250">
              <a:buFont typeface="+mj-lt"/>
              <a:buAutoNum type="romanLcPeriod"/>
            </a:pPr>
            <a:r>
              <a:rPr lang="en-US" sz="3600" dirty="0"/>
              <a:t> ∑ = {0,1, ∈}  </a:t>
            </a:r>
          </a:p>
          <a:p>
            <a:pPr marL="857250" indent="-857250">
              <a:buFont typeface="+mj-lt"/>
              <a:buAutoNum type="romanLcPeriod"/>
            </a:pPr>
            <a:r>
              <a:rPr lang="az-Cyrl-AZ" sz="3600" dirty="0"/>
              <a:t>Г </a:t>
            </a:r>
            <a:r>
              <a:rPr lang="en-US" sz="3600" dirty="0"/>
              <a:t>= {0, $, ∈}  </a:t>
            </a:r>
          </a:p>
          <a:p>
            <a:pPr marL="857250" indent="-857250">
              <a:buFont typeface="+mj-lt"/>
              <a:buAutoNum type="romanLcPeriod"/>
            </a:pPr>
            <a:r>
              <a:rPr lang="en-US" sz="3600" dirty="0"/>
              <a:t>δ: Q X ∑</a:t>
            </a:r>
            <a:r>
              <a:rPr lang="en-US" sz="3600" baseline="-25000" dirty="0"/>
              <a:t>∈</a:t>
            </a:r>
            <a:r>
              <a:rPr lang="en-US" sz="3600" dirty="0"/>
              <a:t> X </a:t>
            </a:r>
            <a:r>
              <a:rPr lang="az-Cyrl-AZ" sz="3600" dirty="0"/>
              <a:t>Г </a:t>
            </a:r>
            <a:r>
              <a:rPr lang="en-US" sz="3600" baseline="-25000" dirty="0"/>
              <a:t>∈</a:t>
            </a:r>
            <a:r>
              <a:rPr lang="en-US" sz="3600" dirty="0"/>
              <a:t> →P (Q X </a:t>
            </a:r>
            <a:r>
              <a:rPr lang="az-Cyrl-AZ" sz="3600" dirty="0"/>
              <a:t>Г </a:t>
            </a:r>
            <a:r>
              <a:rPr lang="en-US" sz="3600" baseline="-25000" dirty="0"/>
              <a:t>∈</a:t>
            </a:r>
            <a:r>
              <a:rPr lang="en-US" sz="3600" dirty="0"/>
              <a:t>) is the transition function given by the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in the next slide</a:t>
            </a:r>
            <a:r>
              <a:rPr lang="en-US" sz="3600" dirty="0"/>
              <a:t>: - </a:t>
            </a:r>
          </a:p>
          <a:p>
            <a:pPr marL="1030605" marR="179705" indent="-857250" algn="just">
              <a:lnSpc>
                <a:spcPct val="115000"/>
              </a:lnSpc>
              <a:spcAft>
                <a:spcPts val="700"/>
              </a:spcAft>
              <a:buFont typeface="+mj-lt"/>
              <a:buAutoNum type="romanLcPeriod"/>
            </a:pP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q</a:t>
            </a:r>
            <a:r>
              <a:rPr lang="en-US" sz="3600" baseline="-250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0 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∈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 Q = q</a:t>
            </a:r>
            <a:r>
              <a:rPr lang="en-US" sz="3600" baseline="-250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1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 is the start state, and  </a:t>
            </a: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030605" marR="179705" indent="-857250" algn="just">
              <a:lnSpc>
                <a:spcPct val="115000"/>
              </a:lnSpc>
              <a:spcAft>
                <a:spcPts val="550"/>
              </a:spcAft>
              <a:buFont typeface="+mj-lt"/>
              <a:buAutoNum type="romanLcPeriod"/>
            </a:pP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F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⊆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 Q = {q</a:t>
            </a:r>
            <a:r>
              <a:rPr lang="en-US" sz="3600" baseline="-250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1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, q</a:t>
            </a:r>
            <a:r>
              <a:rPr lang="en-US" sz="3600" baseline="-250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4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02173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3333" y="3258354"/>
            <a:ext cx="11217500" cy="3089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marR="179705" indent="-6350" algn="just">
              <a:lnSpc>
                <a:spcPct val="115000"/>
              </a:lnSpc>
              <a:spcAft>
                <a:spcPts val="700"/>
              </a:spcAft>
            </a:pP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9705" marR="179705" indent="-6350" algn="just">
              <a:lnSpc>
                <a:spcPct val="115000"/>
              </a:lnSpc>
              <a:spcAft>
                <a:spcPts val="65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9705" marR="179705" indent="-6350" algn="just">
              <a:lnSpc>
                <a:spcPct val="115000"/>
              </a:lnSpc>
              <a:spcAft>
                <a:spcPts val="860"/>
              </a:spcAft>
            </a:pP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recall </a:t>
            </a:r>
            <a:endParaRPr lang="en-US" sz="28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0555" marR="179705" indent="-457200" algn="just">
              <a:lnSpc>
                <a:spcPct val="115000"/>
              </a:lnSpc>
              <a:spcAft>
                <a:spcPts val="71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(q</a:t>
            </a:r>
            <a:r>
              <a:rPr lang="en-US" sz="2800" baseline="-250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, 0)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∈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δ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(q</a:t>
            </a:r>
            <a:r>
              <a:rPr lang="en-US" sz="2800" baseline="-250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, 0,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∈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) 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0555" marR="179705" indent="-457200" algn="just">
              <a:lnSpc>
                <a:spcPct val="115000"/>
              </a:lnSpc>
              <a:spcAft>
                <a:spcPts val="545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(q</a:t>
            </a:r>
            <a:r>
              <a:rPr lang="en-US" sz="2800" baseline="-250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, $)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∈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δ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(q</a:t>
            </a:r>
            <a:r>
              <a:rPr lang="en-US" sz="2800" baseline="-250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∈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∈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) </a:t>
            </a:r>
          </a:p>
          <a:p>
            <a:pPr marL="630555" marR="179705" indent="-457200" algn="just">
              <a:lnSpc>
                <a:spcPct val="115000"/>
              </a:lnSpc>
              <a:spcAft>
                <a:spcPts val="545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</a:rPr>
              <a:t>etc. 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27" y="360608"/>
            <a:ext cx="11258218" cy="378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82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lvl="0" indent="0" fontAlgn="base">
              <a:buNone/>
            </a:pPr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Turing Machine (TM )next……</a:t>
            </a:r>
          </a:p>
        </p:txBody>
      </p:sp>
    </p:spTree>
    <p:extLst>
      <p:ext uri="{BB962C8B-B14F-4D97-AF65-F5344CB8AC3E}">
        <p14:creationId xmlns:p14="http://schemas.microsoft.com/office/powerpoint/2010/main" val="426175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0" y="795315"/>
            <a:ext cx="12080383" cy="4351338"/>
          </a:xfrm>
        </p:spPr>
        <p:txBody>
          <a:bodyPr>
            <a:normAutofit fontScale="62500" lnSpcReduction="20000"/>
          </a:bodyPr>
          <a:lstStyle/>
          <a:p>
            <a:pPr algn="ctr"/>
            <a:endParaRPr lang="en-US" sz="6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6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Questions????</a:t>
            </a:r>
          </a:p>
          <a:p>
            <a:pPr marL="0" indent="0" algn="ctr">
              <a:buNone/>
            </a:pPr>
            <a:r>
              <a:rPr lang="en-US" sz="6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</a:t>
            </a:r>
          </a:p>
          <a:p>
            <a:pPr marL="0" indent="0" algn="ctr">
              <a:buNone/>
            </a:pP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Two</a:t>
            </a:r>
          </a:p>
          <a:p>
            <a:pPr marL="0" indent="0" algn="ctr">
              <a:buNone/>
            </a:pPr>
            <a:r>
              <a:rPr lang="en-US" sz="6600" dirty="0"/>
              <a:t>Indicate the set of steps followed by the PDA upon reading string 000111</a:t>
            </a:r>
          </a:p>
          <a:p>
            <a:pPr marL="0" indent="0" algn="ctr">
              <a:buNone/>
            </a:pP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Three: </a:t>
            </a:r>
          </a:p>
          <a:p>
            <a:pPr marL="0" indent="0" algn="ctr">
              <a:buNone/>
            </a:pPr>
            <a:r>
              <a:rPr lang="en-US" sz="6000" dirty="0"/>
              <a:t>Identify the error in the PDA transition table (slide 14). </a:t>
            </a:r>
            <a:endParaRPr lang="en-US" sz="6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422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060620"/>
          </a:xfrm>
        </p:spPr>
        <p:txBody>
          <a:bodyPr/>
          <a:lstStyle/>
          <a:p>
            <a:r>
              <a:rPr lang="en-US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Down Automata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1815921"/>
            <a:ext cx="12080382" cy="5042079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Extensions</a:t>
            </a:r>
            <a:r>
              <a:rPr lang="en-US" sz="4000" b="1" dirty="0"/>
              <a:t> of Finite Automata </a:t>
            </a:r>
            <a:endParaRPr lang="en-US" sz="4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The family of languages accepted by the DFA and NFA is called the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family of regular languages</a:t>
            </a:r>
            <a:r>
              <a:rPr lang="en-US" sz="4000" dirty="0"/>
              <a:t>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More powerful automata can accept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complicated languages.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Such automata include: - </a:t>
            </a:r>
          </a:p>
          <a:p>
            <a:pPr algn="l"/>
            <a:endParaRPr lang="en-US" sz="4000" dirty="0"/>
          </a:p>
          <a:p>
            <a:pPr algn="l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6704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6" y="489397"/>
            <a:ext cx="10967434" cy="56875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dirty="0"/>
              <a:t> 1. </a:t>
            </a:r>
            <a:r>
              <a:rPr lang="en-US" sz="4400" b="1" dirty="0"/>
              <a:t>Pushdown Automata (PDA) </a:t>
            </a:r>
            <a:endParaRPr lang="en-US" sz="4400" dirty="0"/>
          </a:p>
          <a:p>
            <a:r>
              <a:rPr lang="en-US" sz="4400" dirty="0"/>
              <a:t>Such machines are identical to DFAs (or NFAs), except that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 additionally carry memory in form of a stack</a:t>
            </a:r>
            <a:r>
              <a:rPr lang="en-US" sz="4400" dirty="0"/>
              <a:t>. </a:t>
            </a:r>
          </a:p>
          <a:p>
            <a:r>
              <a:rPr lang="en-US" sz="4400" dirty="0"/>
              <a:t>The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transition function will now also depend on the symbol(s) on top of the stack</a:t>
            </a:r>
            <a:r>
              <a:rPr lang="en-US" sz="4400" dirty="0"/>
              <a:t>, and will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how the stack is to be changed at each transition</a:t>
            </a:r>
            <a:r>
              <a:rPr lang="en-US" sz="4400" dirty="0"/>
              <a:t>. </a:t>
            </a:r>
          </a:p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Non-deterministic PDAs </a:t>
            </a:r>
            <a:r>
              <a:rPr lang="en-US" sz="4400" dirty="0"/>
              <a:t>accept languages  known as the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Context-Free Languages (CFL)</a:t>
            </a:r>
            <a:r>
              <a:rPr lang="en-US" sz="4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3272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49" y="515155"/>
            <a:ext cx="10774251" cy="56618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000" b="1" dirty="0"/>
              <a:t>2. Turing Machines (TMs) </a:t>
            </a:r>
            <a:endParaRPr lang="en-US" sz="4000" dirty="0"/>
          </a:p>
          <a:p>
            <a:r>
              <a:rPr lang="en-US" sz="4000" dirty="0"/>
              <a:t>These are the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powerful computational machines</a:t>
            </a:r>
            <a:r>
              <a:rPr lang="en-US" sz="4000" dirty="0"/>
              <a:t>. </a:t>
            </a:r>
          </a:p>
          <a:p>
            <a:r>
              <a:rPr lang="en-US" sz="4000" dirty="0"/>
              <a:t>They possess an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infinite memory in the form of a tape</a:t>
            </a:r>
            <a:r>
              <a:rPr lang="en-US" sz="4000" dirty="0"/>
              <a:t>, and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head which can read and change the tape, and move in either direction along the tape</a:t>
            </a:r>
            <a:r>
              <a:rPr lang="en-US" sz="4000" dirty="0"/>
              <a:t>. </a:t>
            </a:r>
          </a:p>
          <a:p>
            <a:r>
              <a:rPr lang="en-US" sz="4000" dirty="0"/>
              <a:t>Turing machines are equivalent to algorithms and are the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basis for modern computers</a:t>
            </a:r>
            <a:r>
              <a:rPr lang="en-US" sz="4000" dirty="0"/>
              <a:t>. </a:t>
            </a:r>
          </a:p>
          <a:p>
            <a:r>
              <a:rPr lang="en-US" sz="4000" dirty="0"/>
              <a:t>Turing machines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decide recursive languages and recognize the recursively enumerable languages</a:t>
            </a:r>
            <a:r>
              <a:rPr lang="en-US" sz="4000" dirty="0"/>
              <a:t>. </a:t>
            </a:r>
          </a:p>
          <a:p>
            <a:r>
              <a:rPr lang="en-US" sz="4000" dirty="0"/>
              <a:t>Turing Machines have the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essential feature of unrestricted access to limited memory, distinguishing them from weaker models like FA and PDA.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4442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54" y="257577"/>
            <a:ext cx="11538397" cy="62720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 Definition of a Pushdown Automaton 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800" dirty="0"/>
              <a:t>The formal definition of a PDA is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similar to that of a Finite Automaton</a:t>
            </a:r>
            <a:r>
              <a:rPr lang="en-US" sz="4800" dirty="0"/>
              <a:t>, except for the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r>
              <a:rPr lang="en-US" sz="4800" dirty="0"/>
              <a:t>. </a:t>
            </a:r>
          </a:p>
          <a:p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heart of any formal definition of an automaton is the transition function, for that is what describes its </a:t>
            </a:r>
            <a:r>
              <a:rPr lang="en-US" sz="4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</a:t>
            </a:r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endParaRPr lang="en-US" sz="4800" dirty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4956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09" y="210578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 Definition of the PDA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350" y="1426380"/>
            <a:ext cx="10515600" cy="5038814"/>
          </a:xfrm>
        </p:spPr>
        <p:txBody>
          <a:bodyPr>
            <a:noAutofit/>
          </a:bodyPr>
          <a:lstStyle/>
          <a:p>
            <a:r>
              <a:rPr lang="en-US" sz="3600" dirty="0"/>
              <a:t>A Pushdown Automaton is a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6-tuple (Q,∑, </a:t>
            </a:r>
            <a:r>
              <a:rPr lang="az-Cyrl-AZ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δ , q</a:t>
            </a:r>
            <a:r>
              <a:rPr lang="en-US" sz="3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F), </a:t>
            </a:r>
          </a:p>
          <a:p>
            <a:pPr marL="0" indent="0">
              <a:buNone/>
            </a:pPr>
            <a:r>
              <a:rPr lang="en-US" sz="3600" dirty="0"/>
              <a:t>where Q, ∑, </a:t>
            </a:r>
            <a:r>
              <a:rPr lang="az-Cyrl-AZ" sz="3600" dirty="0"/>
              <a:t>Г</a:t>
            </a:r>
            <a:r>
              <a:rPr lang="en-US" sz="3600" dirty="0"/>
              <a:t> and F are all finite sets.</a:t>
            </a:r>
          </a:p>
          <a:p>
            <a:pPr marL="857250" indent="-857250">
              <a:buFont typeface="+mj-lt"/>
              <a:buAutoNum type="romanLcPeriod"/>
            </a:pPr>
            <a:r>
              <a:rPr lang="en-US" sz="3600" dirty="0"/>
              <a:t>Q is the set of finite states </a:t>
            </a:r>
          </a:p>
          <a:p>
            <a:pPr marL="857250" indent="-857250">
              <a:buFont typeface="+mj-lt"/>
              <a:buAutoNum type="romanLcPeriod"/>
            </a:pPr>
            <a:r>
              <a:rPr lang="en-US" sz="3600" dirty="0"/>
              <a:t> ∑ is the input alphabet,  </a:t>
            </a:r>
          </a:p>
          <a:p>
            <a:pPr marL="857250" indent="-857250">
              <a:buFont typeface="+mj-lt"/>
              <a:buAutoNum type="romanLcPeriod"/>
            </a:pPr>
            <a:r>
              <a:rPr lang="az-Cyrl-AZ" sz="3600" dirty="0"/>
              <a:t>Г</a:t>
            </a:r>
            <a:r>
              <a:rPr lang="en-US" sz="3600" dirty="0"/>
              <a:t> is the stack alphabet </a:t>
            </a:r>
          </a:p>
          <a:p>
            <a:pPr marL="857250" indent="-857250">
              <a:buFont typeface="+mj-lt"/>
              <a:buAutoNum type="romanLcPeriod"/>
            </a:pPr>
            <a:r>
              <a:rPr lang="en-US" sz="3600" dirty="0"/>
              <a:t> δ: Q X ∑</a:t>
            </a:r>
            <a:r>
              <a:rPr lang="en-US" sz="3600" baseline="-25000" dirty="0"/>
              <a:t>∈</a:t>
            </a:r>
            <a:r>
              <a:rPr lang="en-US" sz="3600" dirty="0"/>
              <a:t> X </a:t>
            </a:r>
            <a:r>
              <a:rPr lang="az-Cyrl-AZ" sz="3600" dirty="0"/>
              <a:t>Г</a:t>
            </a:r>
            <a:r>
              <a:rPr lang="en-US" sz="3600" baseline="-25000" dirty="0"/>
              <a:t>∈</a:t>
            </a:r>
            <a:r>
              <a:rPr lang="en-US" sz="3600" dirty="0"/>
              <a:t> →P (Q X </a:t>
            </a:r>
            <a:r>
              <a:rPr lang="az-Cyrl-AZ" sz="3600" dirty="0"/>
              <a:t>Г</a:t>
            </a:r>
            <a:r>
              <a:rPr lang="en-US" sz="3600" baseline="-25000" dirty="0"/>
              <a:t>∈</a:t>
            </a:r>
            <a:r>
              <a:rPr lang="en-US" sz="3600" dirty="0"/>
              <a:t>) is the transition function  </a:t>
            </a:r>
          </a:p>
          <a:p>
            <a:pPr marL="857250" indent="-857250">
              <a:buFont typeface="+mj-lt"/>
              <a:buAutoNum type="romanLcPeriod"/>
            </a:pPr>
            <a:r>
              <a:rPr lang="en-US" sz="3600" dirty="0"/>
              <a:t>q</a:t>
            </a:r>
            <a:r>
              <a:rPr lang="en-US" sz="3600" baseline="-25000" dirty="0"/>
              <a:t>0 </a:t>
            </a:r>
            <a:r>
              <a:rPr lang="en-US" sz="3600" dirty="0"/>
              <a:t>∈ Q is the start state, and  </a:t>
            </a:r>
          </a:p>
          <a:p>
            <a:pPr marL="857250" indent="-857250">
              <a:buFont typeface="+mj-lt"/>
              <a:buAutoNum type="romanLcPeriod"/>
            </a:pPr>
            <a:r>
              <a:rPr lang="en-US" sz="3600" dirty="0"/>
              <a:t>F⊆ Q is the set of accept states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2482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0" y="360608"/>
            <a:ext cx="11121980" cy="5816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does the PDA Compute</a:t>
            </a:r>
            <a:r>
              <a:rPr lang="en-US" sz="4800" dirty="0"/>
              <a:t>?</a:t>
            </a:r>
          </a:p>
          <a:p>
            <a:pPr marL="0" indent="0">
              <a:buNone/>
            </a:pPr>
            <a:r>
              <a:rPr lang="en-US" sz="4400" dirty="0"/>
              <a:t>A Pushdown Automaton M=(Q, ∑, </a:t>
            </a:r>
            <a:r>
              <a:rPr lang="az-Cyrl-AZ" sz="4400" dirty="0"/>
              <a:t>Г</a:t>
            </a:r>
            <a:r>
              <a:rPr lang="en-US" sz="4400" dirty="0"/>
              <a:t>, δ , q</a:t>
            </a:r>
            <a:r>
              <a:rPr lang="en-US" sz="4400" baseline="-25000" dirty="0"/>
              <a:t>0</a:t>
            </a:r>
            <a:r>
              <a:rPr lang="en-US" sz="4400" dirty="0"/>
              <a:t>, F), computes as follows:-</a:t>
            </a:r>
          </a:p>
          <a:p>
            <a:r>
              <a:rPr lang="en-US" sz="4400" dirty="0"/>
              <a:t> It accepts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w if w </a:t>
            </a:r>
            <a:r>
              <a:rPr lang="en-US" sz="4400" dirty="0"/>
              <a:t>can be written as w= w</a:t>
            </a:r>
            <a:r>
              <a:rPr lang="en-US" sz="4400" baseline="-25000" dirty="0"/>
              <a:t>1</a:t>
            </a:r>
            <a:r>
              <a:rPr lang="en-US" sz="4400" dirty="0"/>
              <a:t>w</a:t>
            </a:r>
            <a:r>
              <a:rPr lang="en-US" sz="4400" baseline="-25000" dirty="0"/>
              <a:t>2</a:t>
            </a:r>
            <a:r>
              <a:rPr lang="en-US" sz="4400" dirty="0"/>
              <a:t>…</a:t>
            </a:r>
            <a:r>
              <a:rPr lang="en-US" sz="4400" dirty="0" err="1"/>
              <a:t>w</a:t>
            </a:r>
            <a:r>
              <a:rPr lang="en-US" sz="4400" baseline="-25000" dirty="0" err="1"/>
              <a:t>m</a:t>
            </a:r>
            <a:r>
              <a:rPr lang="en-US" sz="4400" dirty="0"/>
              <a:t> where:-</a:t>
            </a:r>
          </a:p>
          <a:p>
            <a:pPr lvl="1"/>
            <a:r>
              <a:rPr lang="en-US" sz="4000" dirty="0"/>
              <a:t> each </a:t>
            </a:r>
            <a:r>
              <a:rPr lang="en-US" sz="4000" dirty="0" err="1"/>
              <a:t>w</a:t>
            </a:r>
            <a:r>
              <a:rPr lang="en-US" sz="4000" baseline="-25000" dirty="0" err="1"/>
              <a:t>i</a:t>
            </a:r>
            <a:r>
              <a:rPr lang="en-US" sz="4000" dirty="0"/>
              <a:t> ∈ ∑</a:t>
            </a:r>
            <a:r>
              <a:rPr lang="en-US" sz="4000" baseline="-25000" dirty="0"/>
              <a:t>∈ </a:t>
            </a:r>
            <a:r>
              <a:rPr lang="en-US" sz="4000" dirty="0"/>
              <a:t>and </a:t>
            </a:r>
          </a:p>
          <a:p>
            <a:pPr lvl="1"/>
            <a:r>
              <a:rPr lang="en-US" sz="4000" dirty="0"/>
              <a:t>sequences of </a:t>
            </a:r>
            <a:r>
              <a:rPr lang="en-US" sz="4000" b="1" dirty="0"/>
              <a:t>states</a:t>
            </a:r>
            <a:r>
              <a:rPr lang="en-US" sz="4000" dirty="0"/>
              <a:t> r</a:t>
            </a:r>
            <a:r>
              <a:rPr lang="en-US" sz="4000" baseline="-25000" dirty="0"/>
              <a:t>0 </a:t>
            </a:r>
            <a:r>
              <a:rPr lang="en-US" sz="4000" dirty="0"/>
              <a:t>r</a:t>
            </a:r>
            <a:r>
              <a:rPr lang="en-US" sz="4000" baseline="-25000" dirty="0"/>
              <a:t>1</a:t>
            </a:r>
            <a:r>
              <a:rPr lang="en-US" sz="4000" dirty="0"/>
              <a:t>,….r</a:t>
            </a:r>
            <a:r>
              <a:rPr lang="en-US" sz="4000" baseline="-25000" dirty="0"/>
              <a:t>m</a:t>
            </a:r>
            <a:r>
              <a:rPr lang="en-US" sz="4000" dirty="0"/>
              <a:t> ∈ Q and </a:t>
            </a:r>
          </a:p>
          <a:p>
            <a:pPr lvl="1"/>
            <a:r>
              <a:rPr lang="en-US" sz="4000" b="1" dirty="0"/>
              <a:t>strings</a:t>
            </a:r>
            <a:r>
              <a:rPr lang="en-US" sz="4000" dirty="0"/>
              <a:t> s</a:t>
            </a:r>
            <a:r>
              <a:rPr lang="en-US" sz="4000" baseline="-25000" dirty="0"/>
              <a:t>0</a:t>
            </a:r>
            <a:r>
              <a:rPr lang="en-US" sz="4000" dirty="0"/>
              <a:t> s</a:t>
            </a:r>
            <a:r>
              <a:rPr lang="en-US" sz="4000" baseline="-25000" dirty="0"/>
              <a:t>1</a:t>
            </a:r>
            <a:r>
              <a:rPr lang="en-US" sz="4000" dirty="0"/>
              <a:t>…</a:t>
            </a:r>
            <a:r>
              <a:rPr lang="en-US" sz="4000" dirty="0" err="1"/>
              <a:t>s</a:t>
            </a:r>
            <a:r>
              <a:rPr lang="en-US" sz="4000" baseline="-25000" dirty="0" err="1"/>
              <a:t>m</a:t>
            </a:r>
            <a:r>
              <a:rPr lang="en-US" sz="4000" dirty="0"/>
              <a:t> ∈ </a:t>
            </a:r>
            <a:r>
              <a:rPr lang="az-Cyrl-AZ" sz="4000" dirty="0"/>
              <a:t>Г </a:t>
            </a:r>
            <a:r>
              <a:rPr lang="en-US" sz="4000" dirty="0"/>
              <a:t>* exist that satisfy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next three conditions.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785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" y="515155"/>
            <a:ext cx="11797047" cy="5958022"/>
          </a:xfrm>
        </p:spPr>
        <p:txBody>
          <a:bodyPr>
            <a:noAutofit/>
          </a:bodyPr>
          <a:lstStyle/>
          <a:p>
            <a:r>
              <a:rPr lang="en-US" sz="3600" dirty="0"/>
              <a:t>(</a:t>
            </a:r>
            <a:r>
              <a:rPr lang="en-US" sz="3600" dirty="0" err="1"/>
              <a:t>i</a:t>
            </a:r>
            <a:r>
              <a:rPr lang="en-US" sz="3600" dirty="0"/>
              <a:t>.)</a:t>
            </a:r>
            <a:r>
              <a:rPr lang="en-US" sz="3600" b="1" dirty="0"/>
              <a:t> 	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3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3600" baseline="-25000" dirty="0"/>
              <a:t> =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en-US" sz="3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3600" baseline="-25000" dirty="0"/>
              <a:t> and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3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3600" dirty="0"/>
              <a:t>=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∈</a:t>
            </a:r>
            <a:r>
              <a:rPr lang="en-US" sz="3600" dirty="0"/>
              <a:t>. This condition signifies that M starts out properly, in the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state </a:t>
            </a:r>
            <a:r>
              <a:rPr lang="en-US" sz="3600" dirty="0"/>
              <a:t>and with an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empty stack</a:t>
            </a:r>
            <a:r>
              <a:rPr lang="en-US" sz="3600" dirty="0"/>
              <a:t>.  </a:t>
            </a:r>
          </a:p>
          <a:p>
            <a:r>
              <a:rPr lang="en-US" sz="3600" dirty="0"/>
              <a:t>(ii.)</a:t>
            </a:r>
            <a:r>
              <a:rPr lang="en-US" sz="3600" b="1" dirty="0"/>
              <a:t> 	</a:t>
            </a:r>
            <a:r>
              <a:rPr lang="en-US" sz="3600" dirty="0"/>
              <a:t>For </a:t>
            </a:r>
            <a:r>
              <a:rPr lang="en-US" sz="3600" dirty="0" err="1"/>
              <a:t>i</a:t>
            </a:r>
            <a:r>
              <a:rPr lang="en-US" sz="3600" dirty="0"/>
              <a:t> = 0,…m – 1, we have (</a:t>
            </a:r>
            <a:r>
              <a:rPr lang="en-US" sz="3600" dirty="0" err="1"/>
              <a:t>r</a:t>
            </a:r>
            <a:r>
              <a:rPr lang="en-US" sz="3600" baseline="-25000" dirty="0" err="1"/>
              <a:t>i</a:t>
            </a:r>
            <a:r>
              <a:rPr lang="en-US" sz="3600" baseline="-25000" dirty="0"/>
              <a:t> + 1, </a:t>
            </a:r>
            <a:r>
              <a:rPr lang="en-US" sz="3600" dirty="0"/>
              <a:t>b ) ∈  δ(</a:t>
            </a:r>
            <a:r>
              <a:rPr lang="en-US" sz="3600" dirty="0" err="1"/>
              <a:t>r</a:t>
            </a:r>
            <a:r>
              <a:rPr lang="en-US" sz="3600" baseline="-25000" dirty="0" err="1"/>
              <a:t>i</a:t>
            </a:r>
            <a:r>
              <a:rPr lang="en-US" sz="3600" dirty="0"/>
              <a:t>,. w </a:t>
            </a:r>
            <a:r>
              <a:rPr lang="en-US" sz="3600" baseline="-25000" dirty="0" err="1"/>
              <a:t>i</a:t>
            </a:r>
            <a:r>
              <a:rPr lang="en-US" sz="3600" baseline="-25000" dirty="0"/>
              <a:t> + 1,</a:t>
            </a:r>
            <a:r>
              <a:rPr lang="en-US" sz="3600" dirty="0"/>
              <a:t> a), where </a:t>
            </a:r>
            <a:r>
              <a:rPr lang="en-US" sz="3600" dirty="0" err="1"/>
              <a:t>s</a:t>
            </a:r>
            <a:r>
              <a:rPr lang="en-US" sz="3600" baseline="-25000" dirty="0" err="1"/>
              <a:t>i</a:t>
            </a:r>
            <a:r>
              <a:rPr lang="en-US" sz="3600" baseline="-25000" dirty="0"/>
              <a:t> </a:t>
            </a:r>
            <a:r>
              <a:rPr lang="en-US" sz="3600" dirty="0"/>
              <a:t>= </a:t>
            </a:r>
            <a:r>
              <a:rPr lang="en-US" sz="3600" dirty="0" err="1"/>
              <a:t>a</a:t>
            </a:r>
            <a:r>
              <a:rPr lang="en-US" sz="3600" baseline="-25000" dirty="0" err="1"/>
              <a:t>i</a:t>
            </a:r>
            <a:r>
              <a:rPr lang="en-US" sz="3600" dirty="0"/>
              <a:t> and s </a:t>
            </a:r>
            <a:r>
              <a:rPr lang="en-US" sz="3600" baseline="-25000" dirty="0" err="1"/>
              <a:t>i</a:t>
            </a:r>
            <a:r>
              <a:rPr lang="en-US" sz="3600" baseline="-25000" dirty="0"/>
              <a:t> + 1, </a:t>
            </a:r>
            <a:r>
              <a:rPr lang="en-US" sz="3600" dirty="0"/>
              <a:t>= </a:t>
            </a:r>
            <a:r>
              <a:rPr lang="en-US" sz="3600" dirty="0" err="1"/>
              <a:t>b</a:t>
            </a:r>
            <a:r>
              <a:rPr lang="en-US" sz="3600" baseline="-25000" dirty="0" err="1"/>
              <a:t>t</a:t>
            </a:r>
            <a:r>
              <a:rPr lang="en-US" sz="3600" baseline="-25000" dirty="0"/>
              <a:t> </a:t>
            </a:r>
            <a:r>
              <a:rPr lang="en-US" sz="3600" dirty="0"/>
              <a:t>for some a, b∈</a:t>
            </a:r>
            <a:r>
              <a:rPr lang="az-Cyrl-AZ" sz="3600" dirty="0"/>
              <a:t> Г </a:t>
            </a:r>
            <a:r>
              <a:rPr lang="en-US" sz="3600" baseline="-25000" dirty="0"/>
              <a:t>∈</a:t>
            </a:r>
            <a:r>
              <a:rPr lang="en-US" sz="3600" dirty="0"/>
              <a:t>  and t ∈ </a:t>
            </a:r>
            <a:r>
              <a:rPr lang="az-Cyrl-AZ" sz="3600" dirty="0"/>
              <a:t>Г</a:t>
            </a:r>
            <a:r>
              <a:rPr lang="en-US" sz="3600" dirty="0"/>
              <a:t> *. This condition states that M moves properly according to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current state, stack and next input symbol</a:t>
            </a:r>
            <a:r>
              <a:rPr lang="en-US" sz="3600" dirty="0"/>
              <a:t>. </a:t>
            </a:r>
          </a:p>
          <a:p>
            <a:r>
              <a:rPr lang="en-US" sz="3600" dirty="0"/>
              <a:t>(iii.)</a:t>
            </a:r>
            <a:r>
              <a:rPr lang="en-US" sz="3600" b="1" dirty="0"/>
              <a:t> </a:t>
            </a:r>
            <a:r>
              <a:rPr lang="en-US" sz="3600" dirty="0" err="1"/>
              <a:t>r</a:t>
            </a:r>
            <a:r>
              <a:rPr lang="en-US" sz="3600" baseline="-25000" dirty="0" err="1"/>
              <a:t>m</a:t>
            </a:r>
            <a:r>
              <a:rPr lang="en-US" sz="3600" dirty="0"/>
              <a:t>∈ F. This condition states that an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 state occurs at the input end.  </a:t>
            </a:r>
          </a:p>
          <a:p>
            <a:pPr marL="0" indent="0">
              <a:buNone/>
            </a:pP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strings s</a:t>
            </a:r>
            <a:r>
              <a:rPr lang="en-US" sz="36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</a:t>
            </a:r>
            <a:r>
              <a:rPr lang="en-US" sz="36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r>
              <a:rPr lang="en-US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36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∈ </a:t>
            </a:r>
            <a:r>
              <a:rPr lang="az-Cyrl-AZ" sz="3600" dirty="0"/>
              <a:t>Г 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represent the sequence of stack contents that M has on the accepting branch of the computation. 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342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11" y="280160"/>
            <a:ext cx="11525519" cy="6275186"/>
          </a:xfrm>
        </p:spPr>
        <p:txBody>
          <a:bodyPr>
            <a:noAutofit/>
          </a:bodyPr>
          <a:lstStyle/>
          <a:p>
            <a:r>
              <a:rPr lang="en-US" sz="3600" dirty="0"/>
              <a:t>Generally, given the function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 b → c</a:t>
            </a:r>
            <a:r>
              <a:rPr lang="en-US" sz="3600" dirty="0"/>
              <a:t> ; </a:t>
            </a:r>
          </a:p>
          <a:p>
            <a:r>
              <a:rPr lang="en-US" sz="3600" dirty="0"/>
              <a:t>It means that “a” is from the input alphabet and that when the machine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reads </a:t>
            </a:r>
            <a:r>
              <a:rPr lang="en-US" sz="3600" dirty="0"/>
              <a:t>an “a” from the input,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replace the symbol “b” on top of the stack with a symbol “c”. </a:t>
            </a:r>
          </a:p>
          <a:p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of a, b, c may be ∈</a:t>
            </a:r>
            <a:r>
              <a:rPr lang="en-US" sz="3600" dirty="0"/>
              <a:t>. </a:t>
            </a:r>
          </a:p>
          <a:p>
            <a:r>
              <a:rPr lang="en-US" sz="3600" dirty="0"/>
              <a:t>If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is ∈</a:t>
            </a:r>
            <a:r>
              <a:rPr lang="en-US" sz="3600" dirty="0"/>
              <a:t>, the machine may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this transition without reading any symbol from the input</a:t>
            </a:r>
            <a:r>
              <a:rPr lang="en-US" sz="3600" dirty="0"/>
              <a:t>. </a:t>
            </a:r>
          </a:p>
          <a:p>
            <a:r>
              <a:rPr lang="en-US" sz="3600" dirty="0"/>
              <a:t>If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is ∈</a:t>
            </a:r>
            <a:r>
              <a:rPr lang="en-US" sz="3600" dirty="0"/>
              <a:t>, the machine may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this transition without reading and popping any symbol from the stack</a:t>
            </a:r>
            <a:r>
              <a:rPr lang="en-US" sz="3600" dirty="0"/>
              <a:t>. </a:t>
            </a:r>
          </a:p>
          <a:p>
            <a:r>
              <a:rPr lang="en-US" sz="3600" dirty="0"/>
              <a:t>If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is ∈</a:t>
            </a:r>
            <a:r>
              <a:rPr lang="en-US" sz="3600" dirty="0"/>
              <a:t>, the machine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 not write any symbol on the stack when going along this transition.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686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881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Push Down Automata </vt:lpstr>
      <vt:lpstr>PowerPoint Presentation</vt:lpstr>
      <vt:lpstr>PowerPoint Presentation</vt:lpstr>
      <vt:lpstr>PowerPoint Presentation</vt:lpstr>
      <vt:lpstr>Formal Definition of the PDA</vt:lpstr>
      <vt:lpstr>PowerPoint Presentation</vt:lpstr>
      <vt:lpstr>PowerPoint Presentation</vt:lpstr>
      <vt:lpstr>PowerPoint Presentation</vt:lpstr>
      <vt:lpstr>PowerPoint Presentation</vt:lpstr>
      <vt:lpstr>Characteristic of PDA   </vt:lpstr>
      <vt:lpstr>Consider the PDA machine that recognizes the language {0n,1n l n≥0},  We design the following state diagram for the PDA.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Unknown User</cp:lastModifiedBy>
  <cp:revision>42</cp:revision>
  <dcterms:created xsi:type="dcterms:W3CDTF">2020-09-26T15:20:00Z</dcterms:created>
  <dcterms:modified xsi:type="dcterms:W3CDTF">2020-10-05T11:48:30Z</dcterms:modified>
</cp:coreProperties>
</file>