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87" r:id="rId8"/>
    <p:sldId id="288" r:id="rId9"/>
    <p:sldId id="261" r:id="rId10"/>
    <p:sldId id="29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E29A-72F1-46E3-881F-9AFF1654D5C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BCT 2310:</a:t>
            </a:r>
            <a:b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Automata theory</a:t>
            </a:r>
            <a:b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2877" y="3679310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smtClean="0">
                <a:solidFill>
                  <a:srgbClr val="00B050"/>
                </a:solidFill>
              </a:rPr>
              <a:t>Mrs. Martha Gichuki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ID: </a:t>
            </a:r>
            <a:r>
              <a:rPr lang="en-US" dirty="0" smtClean="0">
                <a:solidFill>
                  <a:srgbClr val="00B050"/>
                </a:solidFill>
              </a:rPr>
              <a:t>mgichuki@jkuat.ac.ke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914400"/>
            <a:ext cx="12192000" cy="4949686"/>
          </a:xfrm>
        </p:spPr>
        <p:txBody>
          <a:bodyPr/>
          <a:lstStyle/>
          <a:p>
            <a:r>
              <a:rPr lang="en-US" b="1" u="sng" dirty="0" smtClean="0"/>
              <a:t>Question </a:t>
            </a:r>
            <a:r>
              <a:rPr lang="en-US" b="1" u="sng" dirty="0"/>
              <a:t>1: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Let A be the language consisting of all strings over {0, 1} </a:t>
            </a:r>
            <a:endParaRPr lang="en-US" dirty="0" smtClean="0"/>
          </a:p>
          <a:p>
            <a:r>
              <a:rPr lang="en-US" dirty="0" smtClean="0"/>
              <a:t>What strings constitute the language recognized by the</a:t>
            </a:r>
            <a:r>
              <a:rPr lang="en-US" dirty="0" smtClean="0"/>
              <a:t> </a:t>
            </a:r>
            <a:r>
              <a:rPr lang="en-US" dirty="0"/>
              <a:t>following four-state NFA </a:t>
            </a:r>
            <a:r>
              <a:rPr lang="en-US" dirty="0" smtClean="0"/>
              <a:t>N2? </a:t>
            </a:r>
            <a:endParaRPr lang="en-US" dirty="0"/>
          </a:p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898838" y="2467172"/>
            <a:ext cx="9717300" cy="2696316"/>
            <a:chOff x="898838" y="2467172"/>
            <a:chExt cx="9717300" cy="2696316"/>
          </a:xfrm>
        </p:grpSpPr>
        <p:grpSp>
          <p:nvGrpSpPr>
            <p:cNvPr id="5" name="Group 4"/>
            <p:cNvGrpSpPr/>
            <p:nvPr/>
          </p:nvGrpSpPr>
          <p:grpSpPr>
            <a:xfrm>
              <a:off x="898838" y="3027514"/>
              <a:ext cx="9210145" cy="2135974"/>
              <a:chOff x="-107442" y="0"/>
              <a:chExt cx="5747772" cy="713755"/>
            </a:xfrm>
          </p:grpSpPr>
          <p:sp>
            <p:nvSpPr>
              <p:cNvPr id="6" name="Shape 4816"/>
              <p:cNvSpPr/>
              <p:nvPr/>
            </p:nvSpPr>
            <p:spPr>
              <a:xfrm>
                <a:off x="4483614" y="351043"/>
                <a:ext cx="385572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385572" h="76200">
                    <a:moveTo>
                      <a:pt x="309372" y="0"/>
                    </a:moveTo>
                    <a:lnTo>
                      <a:pt x="385572" y="38100"/>
                    </a:lnTo>
                    <a:lnTo>
                      <a:pt x="309372" y="76200"/>
                    </a:lnTo>
                    <a:lnTo>
                      <a:pt x="309372" y="42672"/>
                    </a:lnTo>
                    <a:lnTo>
                      <a:pt x="4572" y="42672"/>
                    </a:lnTo>
                    <a:lnTo>
                      <a:pt x="1524" y="41148"/>
                    </a:lnTo>
                    <a:lnTo>
                      <a:pt x="0" y="38100"/>
                    </a:lnTo>
                    <a:lnTo>
                      <a:pt x="1524" y="35052"/>
                    </a:lnTo>
                    <a:lnTo>
                      <a:pt x="4572" y="33528"/>
                    </a:lnTo>
                    <a:lnTo>
                      <a:pt x="309372" y="33528"/>
                    </a:lnTo>
                    <a:lnTo>
                      <a:pt x="30937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7" name="Shape 4817"/>
              <p:cNvSpPr/>
              <p:nvPr/>
            </p:nvSpPr>
            <p:spPr>
              <a:xfrm>
                <a:off x="2526798" y="296179"/>
                <a:ext cx="1208532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1208532" h="76200">
                    <a:moveTo>
                      <a:pt x="1132332" y="0"/>
                    </a:moveTo>
                    <a:lnTo>
                      <a:pt x="1208532" y="38100"/>
                    </a:lnTo>
                    <a:lnTo>
                      <a:pt x="1132332" y="76200"/>
                    </a:lnTo>
                    <a:lnTo>
                      <a:pt x="1132332" y="42672"/>
                    </a:lnTo>
                    <a:lnTo>
                      <a:pt x="4572" y="42672"/>
                    </a:lnTo>
                    <a:lnTo>
                      <a:pt x="0" y="41148"/>
                    </a:lnTo>
                    <a:lnTo>
                      <a:pt x="0" y="35052"/>
                    </a:lnTo>
                    <a:lnTo>
                      <a:pt x="4572" y="33528"/>
                    </a:lnTo>
                    <a:lnTo>
                      <a:pt x="1132332" y="33528"/>
                    </a:lnTo>
                    <a:lnTo>
                      <a:pt x="113233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8" name="Shape 61288"/>
              <p:cNvSpPr/>
              <p:nvPr/>
            </p:nvSpPr>
            <p:spPr>
              <a:xfrm>
                <a:off x="2932182" y="37099"/>
                <a:ext cx="451104" cy="277368"/>
              </a:xfrm>
              <a:custGeom>
                <a:avLst/>
                <a:gdLst/>
                <a:ahLst/>
                <a:cxnLst/>
                <a:rect l="0" t="0" r="0" b="0"/>
                <a:pathLst>
                  <a:path w="451104" h="277368">
                    <a:moveTo>
                      <a:pt x="0" y="0"/>
                    </a:moveTo>
                    <a:lnTo>
                      <a:pt x="451104" y="0"/>
                    </a:lnTo>
                    <a:lnTo>
                      <a:pt x="451104" y="277368"/>
                    </a:lnTo>
                    <a:lnTo>
                      <a:pt x="0" y="277368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99821" y="113751"/>
                <a:ext cx="488962" cy="1915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1 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23621" y="113751"/>
                <a:ext cx="385576" cy="1915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" name="Shape 4820"/>
              <p:cNvSpPr/>
              <p:nvPr/>
            </p:nvSpPr>
            <p:spPr>
              <a:xfrm>
                <a:off x="-107442" y="95011"/>
                <a:ext cx="857498" cy="330552"/>
              </a:xfrm>
              <a:custGeom>
                <a:avLst/>
                <a:gdLst/>
                <a:ahLst/>
                <a:cxnLst/>
                <a:rect l="0" t="0" r="0" b="0"/>
                <a:pathLst>
                  <a:path w="742194" h="222504">
                    <a:moveTo>
                      <a:pt x="51816" y="0"/>
                    </a:moveTo>
                    <a:lnTo>
                      <a:pt x="79248" y="0"/>
                    </a:lnTo>
                    <a:lnTo>
                      <a:pt x="96012" y="1524"/>
                    </a:lnTo>
                    <a:lnTo>
                      <a:pt x="112776" y="1524"/>
                    </a:lnTo>
                    <a:lnTo>
                      <a:pt x="131064" y="3048"/>
                    </a:lnTo>
                    <a:lnTo>
                      <a:pt x="150876" y="4573"/>
                    </a:lnTo>
                    <a:lnTo>
                      <a:pt x="172212" y="6097"/>
                    </a:lnTo>
                    <a:lnTo>
                      <a:pt x="193548" y="7620"/>
                    </a:lnTo>
                    <a:lnTo>
                      <a:pt x="216408" y="10668"/>
                    </a:lnTo>
                    <a:lnTo>
                      <a:pt x="240792" y="12192"/>
                    </a:lnTo>
                    <a:lnTo>
                      <a:pt x="265176" y="15240"/>
                    </a:lnTo>
                    <a:lnTo>
                      <a:pt x="289560" y="18288"/>
                    </a:lnTo>
                    <a:lnTo>
                      <a:pt x="316992" y="21336"/>
                    </a:lnTo>
                    <a:lnTo>
                      <a:pt x="342900" y="24385"/>
                    </a:lnTo>
                    <a:lnTo>
                      <a:pt x="371856" y="27432"/>
                    </a:lnTo>
                    <a:lnTo>
                      <a:pt x="399288" y="30480"/>
                    </a:lnTo>
                    <a:lnTo>
                      <a:pt x="428244" y="35052"/>
                    </a:lnTo>
                    <a:lnTo>
                      <a:pt x="487680" y="42673"/>
                    </a:lnTo>
                    <a:lnTo>
                      <a:pt x="548640" y="50292"/>
                    </a:lnTo>
                    <a:lnTo>
                      <a:pt x="611124" y="57912"/>
                    </a:lnTo>
                    <a:lnTo>
                      <a:pt x="675138" y="67056"/>
                    </a:lnTo>
                    <a:lnTo>
                      <a:pt x="739146" y="74676"/>
                    </a:lnTo>
                    <a:lnTo>
                      <a:pt x="742194" y="77724"/>
                    </a:lnTo>
                    <a:lnTo>
                      <a:pt x="742194" y="80773"/>
                    </a:lnTo>
                    <a:lnTo>
                      <a:pt x="740670" y="83820"/>
                    </a:lnTo>
                    <a:lnTo>
                      <a:pt x="737622" y="85344"/>
                    </a:lnTo>
                    <a:lnTo>
                      <a:pt x="673614" y="76200"/>
                    </a:lnTo>
                    <a:lnTo>
                      <a:pt x="611124" y="67056"/>
                    </a:lnTo>
                    <a:lnTo>
                      <a:pt x="548640" y="59436"/>
                    </a:lnTo>
                    <a:lnTo>
                      <a:pt x="486156" y="51816"/>
                    </a:lnTo>
                    <a:lnTo>
                      <a:pt x="426720" y="44197"/>
                    </a:lnTo>
                    <a:lnTo>
                      <a:pt x="397764" y="39624"/>
                    </a:lnTo>
                    <a:lnTo>
                      <a:pt x="370332" y="36576"/>
                    </a:lnTo>
                    <a:lnTo>
                      <a:pt x="342900" y="33528"/>
                    </a:lnTo>
                    <a:lnTo>
                      <a:pt x="315468" y="30480"/>
                    </a:lnTo>
                    <a:lnTo>
                      <a:pt x="289560" y="27432"/>
                    </a:lnTo>
                    <a:lnTo>
                      <a:pt x="263652" y="24385"/>
                    </a:lnTo>
                    <a:lnTo>
                      <a:pt x="239268" y="21336"/>
                    </a:lnTo>
                    <a:lnTo>
                      <a:pt x="214884" y="19812"/>
                    </a:lnTo>
                    <a:lnTo>
                      <a:pt x="192024" y="18288"/>
                    </a:lnTo>
                    <a:lnTo>
                      <a:pt x="170688" y="15240"/>
                    </a:lnTo>
                    <a:lnTo>
                      <a:pt x="150876" y="13716"/>
                    </a:lnTo>
                    <a:lnTo>
                      <a:pt x="131064" y="12192"/>
                    </a:lnTo>
                    <a:lnTo>
                      <a:pt x="112776" y="12192"/>
                    </a:lnTo>
                    <a:lnTo>
                      <a:pt x="96012" y="10668"/>
                    </a:lnTo>
                    <a:lnTo>
                      <a:pt x="30480" y="10668"/>
                    </a:lnTo>
                    <a:lnTo>
                      <a:pt x="21336" y="12192"/>
                    </a:lnTo>
                    <a:lnTo>
                      <a:pt x="15240" y="13716"/>
                    </a:lnTo>
                    <a:lnTo>
                      <a:pt x="10668" y="15240"/>
                    </a:lnTo>
                    <a:lnTo>
                      <a:pt x="9906" y="16002"/>
                    </a:lnTo>
                    <a:lnTo>
                      <a:pt x="10668" y="16764"/>
                    </a:lnTo>
                    <a:lnTo>
                      <a:pt x="9144" y="16764"/>
                    </a:lnTo>
                    <a:lnTo>
                      <a:pt x="10668" y="18288"/>
                    </a:lnTo>
                    <a:lnTo>
                      <a:pt x="13716" y="22860"/>
                    </a:lnTo>
                    <a:lnTo>
                      <a:pt x="13716" y="21336"/>
                    </a:lnTo>
                    <a:lnTo>
                      <a:pt x="19812" y="27432"/>
                    </a:lnTo>
                    <a:lnTo>
                      <a:pt x="27432" y="32004"/>
                    </a:lnTo>
                    <a:lnTo>
                      <a:pt x="38100" y="38100"/>
                    </a:lnTo>
                    <a:lnTo>
                      <a:pt x="48768" y="44197"/>
                    </a:lnTo>
                    <a:lnTo>
                      <a:pt x="62484" y="50292"/>
                    </a:lnTo>
                    <a:lnTo>
                      <a:pt x="76200" y="57912"/>
                    </a:lnTo>
                    <a:lnTo>
                      <a:pt x="91440" y="65532"/>
                    </a:lnTo>
                    <a:lnTo>
                      <a:pt x="108204" y="73152"/>
                    </a:lnTo>
                    <a:lnTo>
                      <a:pt x="126492" y="80773"/>
                    </a:lnTo>
                    <a:lnTo>
                      <a:pt x="144780" y="88392"/>
                    </a:lnTo>
                    <a:lnTo>
                      <a:pt x="164592" y="97536"/>
                    </a:lnTo>
                    <a:lnTo>
                      <a:pt x="184404" y="105156"/>
                    </a:lnTo>
                    <a:lnTo>
                      <a:pt x="224028" y="121920"/>
                    </a:lnTo>
                    <a:lnTo>
                      <a:pt x="265176" y="138685"/>
                    </a:lnTo>
                    <a:lnTo>
                      <a:pt x="304800" y="153924"/>
                    </a:lnTo>
                    <a:lnTo>
                      <a:pt x="323088" y="161544"/>
                    </a:lnTo>
                    <a:lnTo>
                      <a:pt x="342900" y="169164"/>
                    </a:lnTo>
                    <a:lnTo>
                      <a:pt x="359664" y="176785"/>
                    </a:lnTo>
                    <a:lnTo>
                      <a:pt x="376428" y="182880"/>
                    </a:lnTo>
                    <a:lnTo>
                      <a:pt x="377403" y="183246"/>
                    </a:lnTo>
                    <a:lnTo>
                      <a:pt x="390144" y="152400"/>
                    </a:lnTo>
                    <a:lnTo>
                      <a:pt x="446532" y="216409"/>
                    </a:lnTo>
                    <a:lnTo>
                      <a:pt x="361188" y="222504"/>
                    </a:lnTo>
                    <a:lnTo>
                      <a:pt x="373724" y="192153"/>
                    </a:lnTo>
                    <a:lnTo>
                      <a:pt x="373380" y="192024"/>
                    </a:lnTo>
                    <a:lnTo>
                      <a:pt x="356616" y="184404"/>
                    </a:lnTo>
                    <a:lnTo>
                      <a:pt x="338328" y="178309"/>
                    </a:lnTo>
                    <a:lnTo>
                      <a:pt x="320040" y="170688"/>
                    </a:lnTo>
                    <a:lnTo>
                      <a:pt x="301752" y="163068"/>
                    </a:lnTo>
                    <a:lnTo>
                      <a:pt x="260604" y="147828"/>
                    </a:lnTo>
                    <a:lnTo>
                      <a:pt x="220980" y="131064"/>
                    </a:lnTo>
                    <a:lnTo>
                      <a:pt x="179832" y="114300"/>
                    </a:lnTo>
                    <a:lnTo>
                      <a:pt x="160020" y="106680"/>
                    </a:lnTo>
                    <a:lnTo>
                      <a:pt x="141732" y="97536"/>
                    </a:lnTo>
                    <a:lnTo>
                      <a:pt x="121920" y="89916"/>
                    </a:lnTo>
                    <a:lnTo>
                      <a:pt x="105156" y="82297"/>
                    </a:lnTo>
                    <a:lnTo>
                      <a:pt x="88392" y="74676"/>
                    </a:lnTo>
                    <a:lnTo>
                      <a:pt x="71628" y="67056"/>
                    </a:lnTo>
                    <a:lnTo>
                      <a:pt x="57912" y="59436"/>
                    </a:lnTo>
                    <a:lnTo>
                      <a:pt x="44196" y="51816"/>
                    </a:lnTo>
                    <a:lnTo>
                      <a:pt x="32004" y="45720"/>
                    </a:lnTo>
                    <a:lnTo>
                      <a:pt x="22860" y="39624"/>
                    </a:lnTo>
                    <a:lnTo>
                      <a:pt x="13716" y="33528"/>
                    </a:lnTo>
                    <a:lnTo>
                      <a:pt x="7620" y="28956"/>
                    </a:lnTo>
                    <a:lnTo>
                      <a:pt x="3048" y="24385"/>
                    </a:lnTo>
                    <a:lnTo>
                      <a:pt x="3048" y="22860"/>
                    </a:lnTo>
                    <a:lnTo>
                      <a:pt x="1524" y="21336"/>
                    </a:lnTo>
                    <a:lnTo>
                      <a:pt x="1524" y="19812"/>
                    </a:lnTo>
                    <a:lnTo>
                      <a:pt x="0" y="18288"/>
                    </a:lnTo>
                    <a:lnTo>
                      <a:pt x="0" y="13716"/>
                    </a:lnTo>
                    <a:lnTo>
                      <a:pt x="1524" y="12192"/>
                    </a:lnTo>
                    <a:lnTo>
                      <a:pt x="3048" y="10668"/>
                    </a:lnTo>
                    <a:lnTo>
                      <a:pt x="3048" y="9144"/>
                    </a:lnTo>
                    <a:lnTo>
                      <a:pt x="4572" y="9144"/>
                    </a:lnTo>
                    <a:lnTo>
                      <a:pt x="6096" y="7620"/>
                    </a:lnTo>
                    <a:lnTo>
                      <a:pt x="7620" y="6097"/>
                    </a:lnTo>
                    <a:lnTo>
                      <a:pt x="13716" y="4573"/>
                    </a:lnTo>
                    <a:lnTo>
                      <a:pt x="21336" y="3048"/>
                    </a:lnTo>
                    <a:lnTo>
                      <a:pt x="28956" y="1524"/>
                    </a:lnTo>
                    <a:lnTo>
                      <a:pt x="39624" y="1524"/>
                    </a:lnTo>
                    <a:lnTo>
                      <a:pt x="5181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0207" y="0"/>
                <a:ext cx="84065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4215" y="0"/>
                <a:ext cx="84598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8223" y="0"/>
                <a:ext cx="84065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2231" y="1"/>
                <a:ext cx="42033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6" name="Shape 4826"/>
              <p:cNvSpPr/>
              <p:nvPr/>
            </p:nvSpPr>
            <p:spPr>
              <a:xfrm>
                <a:off x="4856994" y="256555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608076" y="0"/>
                      <a:pt x="783336" y="102109"/>
                      <a:pt x="783336" y="228600"/>
                    </a:cubicBezTo>
                    <a:cubicBezTo>
                      <a:pt x="783336" y="355092"/>
                      <a:pt x="608076" y="457200"/>
                      <a:pt x="391668" y="457200"/>
                    </a:cubicBezTo>
                    <a:cubicBezTo>
                      <a:pt x="175260" y="457200"/>
                      <a:pt x="0" y="355092"/>
                      <a:pt x="0" y="228600"/>
                    </a:cubicBezTo>
                    <a:cubicBezTo>
                      <a:pt x="0" y="102109"/>
                      <a:pt x="175260" y="0"/>
                      <a:pt x="391668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7" name="Shape 4827"/>
              <p:cNvSpPr/>
              <p:nvPr/>
            </p:nvSpPr>
            <p:spPr>
              <a:xfrm>
                <a:off x="4856994" y="256555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175260" y="0"/>
                      <a:pt x="0" y="102109"/>
                      <a:pt x="0" y="228600"/>
                    </a:cubicBezTo>
                    <a:cubicBezTo>
                      <a:pt x="0" y="355092"/>
                      <a:pt x="175260" y="457200"/>
                      <a:pt x="391668" y="457200"/>
                    </a:cubicBezTo>
                    <a:cubicBezTo>
                      <a:pt x="608076" y="457200"/>
                      <a:pt x="783336" y="355092"/>
                      <a:pt x="783336" y="228600"/>
                    </a:cubicBezTo>
                    <a:cubicBezTo>
                      <a:pt x="783336" y="102109"/>
                      <a:pt x="608076" y="0"/>
                      <a:pt x="391668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8" name="Shape 4828"/>
              <p:cNvSpPr/>
              <p:nvPr/>
            </p:nvSpPr>
            <p:spPr>
              <a:xfrm>
                <a:off x="4954530" y="303799"/>
                <a:ext cx="586740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586740" h="342900">
                    <a:moveTo>
                      <a:pt x="294132" y="0"/>
                    </a:moveTo>
                    <a:cubicBezTo>
                      <a:pt x="455676" y="0"/>
                      <a:pt x="586740" y="77724"/>
                      <a:pt x="586740" y="172212"/>
                    </a:cubicBezTo>
                    <a:cubicBezTo>
                      <a:pt x="586740" y="266700"/>
                      <a:pt x="455676" y="342900"/>
                      <a:pt x="294132" y="342900"/>
                    </a:cubicBezTo>
                    <a:cubicBezTo>
                      <a:pt x="131064" y="342900"/>
                      <a:pt x="0" y="266700"/>
                      <a:pt x="0" y="172212"/>
                    </a:cubicBezTo>
                    <a:cubicBezTo>
                      <a:pt x="0" y="77724"/>
                      <a:pt x="131064" y="0"/>
                      <a:pt x="294132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9" name="Shape 4829"/>
              <p:cNvSpPr/>
              <p:nvPr/>
            </p:nvSpPr>
            <p:spPr>
              <a:xfrm>
                <a:off x="4954530" y="303799"/>
                <a:ext cx="586740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586740" h="342900">
                    <a:moveTo>
                      <a:pt x="294132" y="0"/>
                    </a:moveTo>
                    <a:cubicBezTo>
                      <a:pt x="131064" y="0"/>
                      <a:pt x="0" y="77724"/>
                      <a:pt x="0" y="172212"/>
                    </a:cubicBezTo>
                    <a:cubicBezTo>
                      <a:pt x="0" y="266700"/>
                      <a:pt x="131064" y="342900"/>
                      <a:pt x="294132" y="342900"/>
                    </a:cubicBezTo>
                    <a:cubicBezTo>
                      <a:pt x="455676" y="342900"/>
                      <a:pt x="586740" y="266700"/>
                      <a:pt x="586740" y="172212"/>
                    </a:cubicBezTo>
                    <a:cubicBezTo>
                      <a:pt x="586740" y="77724"/>
                      <a:pt x="455676" y="0"/>
                      <a:pt x="294132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78555" y="425563"/>
                <a:ext cx="246747" cy="18181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63899" y="480127"/>
                <a:ext cx="67862" cy="12181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15715" y="425563"/>
                <a:ext cx="50643" cy="18181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3" name="Shape 4836"/>
              <p:cNvSpPr/>
              <p:nvPr/>
            </p:nvSpPr>
            <p:spPr>
              <a:xfrm>
                <a:off x="3692658" y="209311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608076" y="0"/>
                      <a:pt x="783336" y="102108"/>
                      <a:pt x="783336" y="228600"/>
                    </a:cubicBezTo>
                    <a:cubicBezTo>
                      <a:pt x="783336" y="355092"/>
                      <a:pt x="608076" y="457200"/>
                      <a:pt x="391668" y="457200"/>
                    </a:cubicBezTo>
                    <a:cubicBezTo>
                      <a:pt x="175260" y="457200"/>
                      <a:pt x="0" y="355092"/>
                      <a:pt x="0" y="228600"/>
                    </a:cubicBezTo>
                    <a:cubicBezTo>
                      <a:pt x="0" y="102108"/>
                      <a:pt x="175260" y="0"/>
                      <a:pt x="391668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24" name="Shape 4837"/>
              <p:cNvSpPr/>
              <p:nvPr/>
            </p:nvSpPr>
            <p:spPr>
              <a:xfrm>
                <a:off x="3692658" y="209311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175260" y="0"/>
                      <a:pt x="0" y="102108"/>
                      <a:pt x="0" y="228600"/>
                    </a:cubicBezTo>
                    <a:cubicBezTo>
                      <a:pt x="0" y="355092"/>
                      <a:pt x="175260" y="457200"/>
                      <a:pt x="391668" y="457200"/>
                    </a:cubicBezTo>
                    <a:cubicBezTo>
                      <a:pt x="608076" y="457200"/>
                      <a:pt x="783336" y="355092"/>
                      <a:pt x="783336" y="228600"/>
                    </a:cubicBezTo>
                    <a:cubicBezTo>
                      <a:pt x="783336" y="102108"/>
                      <a:pt x="608076" y="0"/>
                      <a:pt x="391668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15745" y="350886"/>
                <a:ext cx="292957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01089" y="405449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52904" y="350886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8" name="Shape 4841"/>
              <p:cNvSpPr/>
              <p:nvPr/>
            </p:nvSpPr>
            <p:spPr>
              <a:xfrm>
                <a:off x="419100" y="209311"/>
                <a:ext cx="783342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42" h="457200">
                    <a:moveTo>
                      <a:pt x="391674" y="0"/>
                    </a:moveTo>
                    <a:cubicBezTo>
                      <a:pt x="608082" y="0"/>
                      <a:pt x="783342" y="102108"/>
                      <a:pt x="783342" y="228600"/>
                    </a:cubicBezTo>
                    <a:cubicBezTo>
                      <a:pt x="783342" y="355092"/>
                      <a:pt x="608082" y="457200"/>
                      <a:pt x="391674" y="457200"/>
                    </a:cubicBezTo>
                    <a:cubicBezTo>
                      <a:pt x="175260" y="457200"/>
                      <a:pt x="0" y="355092"/>
                      <a:pt x="0" y="228600"/>
                    </a:cubicBezTo>
                    <a:cubicBezTo>
                      <a:pt x="0" y="102108"/>
                      <a:pt x="175260" y="0"/>
                      <a:pt x="391674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29" name="Shape 4842"/>
              <p:cNvSpPr/>
              <p:nvPr/>
            </p:nvSpPr>
            <p:spPr>
              <a:xfrm>
                <a:off x="419100" y="209311"/>
                <a:ext cx="783342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42" h="457200">
                    <a:moveTo>
                      <a:pt x="391674" y="0"/>
                    </a:moveTo>
                    <a:cubicBezTo>
                      <a:pt x="175260" y="0"/>
                      <a:pt x="0" y="102108"/>
                      <a:pt x="0" y="228600"/>
                    </a:cubicBezTo>
                    <a:cubicBezTo>
                      <a:pt x="0" y="355092"/>
                      <a:pt x="175260" y="457200"/>
                      <a:pt x="391674" y="457200"/>
                    </a:cubicBezTo>
                    <a:cubicBezTo>
                      <a:pt x="608082" y="457200"/>
                      <a:pt x="783342" y="355092"/>
                      <a:pt x="783342" y="228600"/>
                    </a:cubicBezTo>
                    <a:cubicBezTo>
                      <a:pt x="783342" y="102108"/>
                      <a:pt x="608082" y="0"/>
                      <a:pt x="391674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42193" y="350886"/>
                <a:ext cx="242320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27538" y="405449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79354" y="350886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414277" y="268225"/>
                <a:ext cx="84066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78285" y="268225"/>
                <a:ext cx="42033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5" name="Shape 4851"/>
              <p:cNvSpPr/>
              <p:nvPr/>
            </p:nvSpPr>
            <p:spPr>
              <a:xfrm>
                <a:off x="1203966" y="341899"/>
                <a:ext cx="605028" cy="85307"/>
              </a:xfrm>
              <a:custGeom>
                <a:avLst/>
                <a:gdLst/>
                <a:ahLst/>
                <a:cxnLst/>
                <a:rect l="0" t="0" r="0" b="0"/>
                <a:pathLst>
                  <a:path w="656844" h="76200">
                    <a:moveTo>
                      <a:pt x="580644" y="0"/>
                    </a:moveTo>
                    <a:lnTo>
                      <a:pt x="656844" y="38100"/>
                    </a:lnTo>
                    <a:lnTo>
                      <a:pt x="580644" y="76200"/>
                    </a:lnTo>
                    <a:lnTo>
                      <a:pt x="580644" y="44196"/>
                    </a:lnTo>
                    <a:lnTo>
                      <a:pt x="6096" y="44196"/>
                    </a:lnTo>
                    <a:lnTo>
                      <a:pt x="1524" y="42672"/>
                    </a:lnTo>
                    <a:lnTo>
                      <a:pt x="0" y="38100"/>
                    </a:lnTo>
                    <a:lnTo>
                      <a:pt x="1524" y="35051"/>
                    </a:lnTo>
                    <a:lnTo>
                      <a:pt x="6096" y="33527"/>
                    </a:lnTo>
                    <a:lnTo>
                      <a:pt x="580644" y="33527"/>
                    </a:lnTo>
                    <a:lnTo>
                      <a:pt x="580644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6" name="Shape 4852"/>
              <p:cNvSpPr/>
              <p:nvPr/>
            </p:nvSpPr>
            <p:spPr>
              <a:xfrm>
                <a:off x="0" y="456199"/>
                <a:ext cx="457200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457200" h="76200">
                    <a:moveTo>
                      <a:pt x="381000" y="0"/>
                    </a:moveTo>
                    <a:lnTo>
                      <a:pt x="457200" y="38100"/>
                    </a:lnTo>
                    <a:lnTo>
                      <a:pt x="381000" y="76200"/>
                    </a:lnTo>
                    <a:lnTo>
                      <a:pt x="381000" y="44196"/>
                    </a:lnTo>
                    <a:lnTo>
                      <a:pt x="6096" y="44196"/>
                    </a:lnTo>
                    <a:lnTo>
                      <a:pt x="1524" y="42672"/>
                    </a:lnTo>
                    <a:lnTo>
                      <a:pt x="0" y="38100"/>
                    </a:lnTo>
                    <a:lnTo>
                      <a:pt x="1524" y="35051"/>
                    </a:lnTo>
                    <a:lnTo>
                      <a:pt x="6096" y="33527"/>
                    </a:lnTo>
                    <a:lnTo>
                      <a:pt x="381000" y="33527"/>
                    </a:lnTo>
                    <a:lnTo>
                      <a:pt x="381000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7" name="Shape 4853"/>
              <p:cNvSpPr/>
              <p:nvPr/>
            </p:nvSpPr>
            <p:spPr>
              <a:xfrm>
                <a:off x="1808994" y="151399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608076" y="0"/>
                      <a:pt x="783336" y="103632"/>
                      <a:pt x="783336" y="228600"/>
                    </a:cubicBezTo>
                    <a:cubicBezTo>
                      <a:pt x="783336" y="355092"/>
                      <a:pt x="608076" y="457200"/>
                      <a:pt x="391668" y="457200"/>
                    </a:cubicBezTo>
                    <a:cubicBezTo>
                      <a:pt x="175260" y="457200"/>
                      <a:pt x="0" y="355092"/>
                      <a:pt x="0" y="228600"/>
                    </a:cubicBezTo>
                    <a:cubicBezTo>
                      <a:pt x="0" y="103632"/>
                      <a:pt x="175260" y="0"/>
                      <a:pt x="391668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8" name="Shape 4854"/>
              <p:cNvSpPr/>
              <p:nvPr/>
            </p:nvSpPr>
            <p:spPr>
              <a:xfrm>
                <a:off x="1808994" y="151399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175260" y="0"/>
                      <a:pt x="0" y="103632"/>
                      <a:pt x="0" y="228600"/>
                    </a:cubicBezTo>
                    <a:cubicBezTo>
                      <a:pt x="0" y="355092"/>
                      <a:pt x="175260" y="457200"/>
                      <a:pt x="391668" y="457200"/>
                    </a:cubicBezTo>
                    <a:cubicBezTo>
                      <a:pt x="608076" y="457200"/>
                      <a:pt x="783336" y="355092"/>
                      <a:pt x="783336" y="228600"/>
                    </a:cubicBezTo>
                    <a:cubicBezTo>
                      <a:pt x="783336" y="103632"/>
                      <a:pt x="608076" y="0"/>
                      <a:pt x="391668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15317" y="294498"/>
                <a:ext cx="157601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234189" y="349061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86005" y="294498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2" name="Shape 61289"/>
              <p:cNvSpPr/>
              <p:nvPr/>
            </p:nvSpPr>
            <p:spPr>
              <a:xfrm>
                <a:off x="4475994" y="95011"/>
                <a:ext cx="3810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381000" h="2286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228600"/>
                    </a:lnTo>
                    <a:lnTo>
                      <a:pt x="0" y="228600"/>
                    </a:lnTo>
                    <a:lnTo>
                      <a:pt x="0" y="0"/>
                    </a:lnTo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67431" y="163068"/>
                <a:ext cx="84065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631439" y="163068"/>
                <a:ext cx="84598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95447" y="163068"/>
                <a:ext cx="84065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59455" y="163069"/>
                <a:ext cx="42033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47" name="Shape 4820"/>
            <p:cNvSpPr/>
            <p:nvPr/>
          </p:nvSpPr>
          <p:spPr>
            <a:xfrm rot="3907017">
              <a:off x="8967186" y="3153422"/>
              <a:ext cx="1374042" cy="989206"/>
            </a:xfrm>
            <a:custGeom>
              <a:avLst/>
              <a:gdLst/>
              <a:ahLst/>
              <a:cxnLst/>
              <a:rect l="0" t="0" r="0" b="0"/>
              <a:pathLst>
                <a:path w="742194" h="222504">
                  <a:moveTo>
                    <a:pt x="51816" y="0"/>
                  </a:moveTo>
                  <a:lnTo>
                    <a:pt x="79248" y="0"/>
                  </a:lnTo>
                  <a:lnTo>
                    <a:pt x="96012" y="1524"/>
                  </a:lnTo>
                  <a:lnTo>
                    <a:pt x="112776" y="1524"/>
                  </a:lnTo>
                  <a:lnTo>
                    <a:pt x="131064" y="3048"/>
                  </a:lnTo>
                  <a:lnTo>
                    <a:pt x="150876" y="4573"/>
                  </a:lnTo>
                  <a:lnTo>
                    <a:pt x="172212" y="6097"/>
                  </a:lnTo>
                  <a:lnTo>
                    <a:pt x="193548" y="7620"/>
                  </a:lnTo>
                  <a:lnTo>
                    <a:pt x="216408" y="10668"/>
                  </a:lnTo>
                  <a:lnTo>
                    <a:pt x="240792" y="12192"/>
                  </a:lnTo>
                  <a:lnTo>
                    <a:pt x="265176" y="15240"/>
                  </a:lnTo>
                  <a:lnTo>
                    <a:pt x="289560" y="18288"/>
                  </a:lnTo>
                  <a:lnTo>
                    <a:pt x="316992" y="21336"/>
                  </a:lnTo>
                  <a:lnTo>
                    <a:pt x="342900" y="24385"/>
                  </a:lnTo>
                  <a:lnTo>
                    <a:pt x="371856" y="27432"/>
                  </a:lnTo>
                  <a:lnTo>
                    <a:pt x="399288" y="30480"/>
                  </a:lnTo>
                  <a:lnTo>
                    <a:pt x="428244" y="35052"/>
                  </a:lnTo>
                  <a:lnTo>
                    <a:pt x="487680" y="42673"/>
                  </a:lnTo>
                  <a:lnTo>
                    <a:pt x="548640" y="50292"/>
                  </a:lnTo>
                  <a:lnTo>
                    <a:pt x="611124" y="57912"/>
                  </a:lnTo>
                  <a:lnTo>
                    <a:pt x="675138" y="67056"/>
                  </a:lnTo>
                  <a:lnTo>
                    <a:pt x="739146" y="74676"/>
                  </a:lnTo>
                  <a:lnTo>
                    <a:pt x="742194" y="77724"/>
                  </a:lnTo>
                  <a:lnTo>
                    <a:pt x="742194" y="80773"/>
                  </a:lnTo>
                  <a:lnTo>
                    <a:pt x="740670" y="83820"/>
                  </a:lnTo>
                  <a:lnTo>
                    <a:pt x="737622" y="85344"/>
                  </a:lnTo>
                  <a:lnTo>
                    <a:pt x="673614" y="76200"/>
                  </a:lnTo>
                  <a:lnTo>
                    <a:pt x="611124" y="67056"/>
                  </a:lnTo>
                  <a:lnTo>
                    <a:pt x="548640" y="59436"/>
                  </a:lnTo>
                  <a:lnTo>
                    <a:pt x="486156" y="51816"/>
                  </a:lnTo>
                  <a:lnTo>
                    <a:pt x="426720" y="44197"/>
                  </a:lnTo>
                  <a:lnTo>
                    <a:pt x="397764" y="39624"/>
                  </a:lnTo>
                  <a:lnTo>
                    <a:pt x="370332" y="36576"/>
                  </a:lnTo>
                  <a:lnTo>
                    <a:pt x="342900" y="33528"/>
                  </a:lnTo>
                  <a:lnTo>
                    <a:pt x="315468" y="30480"/>
                  </a:lnTo>
                  <a:lnTo>
                    <a:pt x="289560" y="27432"/>
                  </a:lnTo>
                  <a:lnTo>
                    <a:pt x="263652" y="24385"/>
                  </a:lnTo>
                  <a:lnTo>
                    <a:pt x="239268" y="21336"/>
                  </a:lnTo>
                  <a:lnTo>
                    <a:pt x="214884" y="19812"/>
                  </a:lnTo>
                  <a:lnTo>
                    <a:pt x="192024" y="18288"/>
                  </a:lnTo>
                  <a:lnTo>
                    <a:pt x="170688" y="15240"/>
                  </a:lnTo>
                  <a:lnTo>
                    <a:pt x="150876" y="13716"/>
                  </a:lnTo>
                  <a:lnTo>
                    <a:pt x="131064" y="12192"/>
                  </a:lnTo>
                  <a:lnTo>
                    <a:pt x="112776" y="12192"/>
                  </a:lnTo>
                  <a:lnTo>
                    <a:pt x="96012" y="10668"/>
                  </a:lnTo>
                  <a:lnTo>
                    <a:pt x="30480" y="10668"/>
                  </a:lnTo>
                  <a:lnTo>
                    <a:pt x="21336" y="12192"/>
                  </a:lnTo>
                  <a:lnTo>
                    <a:pt x="15240" y="13716"/>
                  </a:lnTo>
                  <a:lnTo>
                    <a:pt x="10668" y="15240"/>
                  </a:lnTo>
                  <a:lnTo>
                    <a:pt x="9906" y="16002"/>
                  </a:lnTo>
                  <a:lnTo>
                    <a:pt x="10668" y="16764"/>
                  </a:lnTo>
                  <a:lnTo>
                    <a:pt x="9144" y="16764"/>
                  </a:lnTo>
                  <a:lnTo>
                    <a:pt x="10668" y="18288"/>
                  </a:lnTo>
                  <a:lnTo>
                    <a:pt x="13716" y="22860"/>
                  </a:lnTo>
                  <a:lnTo>
                    <a:pt x="13716" y="21336"/>
                  </a:lnTo>
                  <a:lnTo>
                    <a:pt x="19812" y="27432"/>
                  </a:lnTo>
                  <a:lnTo>
                    <a:pt x="27432" y="32004"/>
                  </a:lnTo>
                  <a:lnTo>
                    <a:pt x="38100" y="38100"/>
                  </a:lnTo>
                  <a:lnTo>
                    <a:pt x="48768" y="44197"/>
                  </a:lnTo>
                  <a:lnTo>
                    <a:pt x="62484" y="50292"/>
                  </a:lnTo>
                  <a:lnTo>
                    <a:pt x="76200" y="57912"/>
                  </a:lnTo>
                  <a:lnTo>
                    <a:pt x="91440" y="65532"/>
                  </a:lnTo>
                  <a:lnTo>
                    <a:pt x="108204" y="73152"/>
                  </a:lnTo>
                  <a:lnTo>
                    <a:pt x="126492" y="80773"/>
                  </a:lnTo>
                  <a:lnTo>
                    <a:pt x="144780" y="88392"/>
                  </a:lnTo>
                  <a:lnTo>
                    <a:pt x="164592" y="97536"/>
                  </a:lnTo>
                  <a:lnTo>
                    <a:pt x="184404" y="105156"/>
                  </a:lnTo>
                  <a:lnTo>
                    <a:pt x="224028" y="121920"/>
                  </a:lnTo>
                  <a:lnTo>
                    <a:pt x="265176" y="138685"/>
                  </a:lnTo>
                  <a:lnTo>
                    <a:pt x="304800" y="153924"/>
                  </a:lnTo>
                  <a:lnTo>
                    <a:pt x="323088" y="161544"/>
                  </a:lnTo>
                  <a:lnTo>
                    <a:pt x="342900" y="169164"/>
                  </a:lnTo>
                  <a:lnTo>
                    <a:pt x="359664" y="176785"/>
                  </a:lnTo>
                  <a:lnTo>
                    <a:pt x="376428" y="182880"/>
                  </a:lnTo>
                  <a:lnTo>
                    <a:pt x="377403" y="183246"/>
                  </a:lnTo>
                  <a:lnTo>
                    <a:pt x="390144" y="152400"/>
                  </a:lnTo>
                  <a:lnTo>
                    <a:pt x="446532" y="216409"/>
                  </a:lnTo>
                  <a:lnTo>
                    <a:pt x="361188" y="222504"/>
                  </a:lnTo>
                  <a:lnTo>
                    <a:pt x="373724" y="192153"/>
                  </a:lnTo>
                  <a:lnTo>
                    <a:pt x="373380" y="192024"/>
                  </a:lnTo>
                  <a:lnTo>
                    <a:pt x="356616" y="184404"/>
                  </a:lnTo>
                  <a:lnTo>
                    <a:pt x="338328" y="178309"/>
                  </a:lnTo>
                  <a:lnTo>
                    <a:pt x="320040" y="170688"/>
                  </a:lnTo>
                  <a:lnTo>
                    <a:pt x="301752" y="163068"/>
                  </a:lnTo>
                  <a:lnTo>
                    <a:pt x="260604" y="147828"/>
                  </a:lnTo>
                  <a:lnTo>
                    <a:pt x="220980" y="131064"/>
                  </a:lnTo>
                  <a:lnTo>
                    <a:pt x="179832" y="114300"/>
                  </a:lnTo>
                  <a:lnTo>
                    <a:pt x="160020" y="106680"/>
                  </a:lnTo>
                  <a:lnTo>
                    <a:pt x="141732" y="97536"/>
                  </a:lnTo>
                  <a:lnTo>
                    <a:pt x="121920" y="89916"/>
                  </a:lnTo>
                  <a:lnTo>
                    <a:pt x="105156" y="82297"/>
                  </a:lnTo>
                  <a:lnTo>
                    <a:pt x="88392" y="74676"/>
                  </a:lnTo>
                  <a:lnTo>
                    <a:pt x="71628" y="67056"/>
                  </a:lnTo>
                  <a:lnTo>
                    <a:pt x="57912" y="59436"/>
                  </a:lnTo>
                  <a:lnTo>
                    <a:pt x="44196" y="51816"/>
                  </a:lnTo>
                  <a:lnTo>
                    <a:pt x="32004" y="45720"/>
                  </a:lnTo>
                  <a:lnTo>
                    <a:pt x="22860" y="39624"/>
                  </a:lnTo>
                  <a:lnTo>
                    <a:pt x="13716" y="33528"/>
                  </a:lnTo>
                  <a:lnTo>
                    <a:pt x="7620" y="28956"/>
                  </a:lnTo>
                  <a:lnTo>
                    <a:pt x="3048" y="24385"/>
                  </a:lnTo>
                  <a:lnTo>
                    <a:pt x="3048" y="22860"/>
                  </a:lnTo>
                  <a:lnTo>
                    <a:pt x="1524" y="21336"/>
                  </a:lnTo>
                  <a:lnTo>
                    <a:pt x="1524" y="19812"/>
                  </a:lnTo>
                  <a:lnTo>
                    <a:pt x="0" y="18288"/>
                  </a:lnTo>
                  <a:lnTo>
                    <a:pt x="0" y="13716"/>
                  </a:lnTo>
                  <a:lnTo>
                    <a:pt x="1524" y="12192"/>
                  </a:lnTo>
                  <a:lnTo>
                    <a:pt x="3048" y="10668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6096" y="7620"/>
                  </a:lnTo>
                  <a:lnTo>
                    <a:pt x="7620" y="6097"/>
                  </a:lnTo>
                  <a:lnTo>
                    <a:pt x="13716" y="4573"/>
                  </a:lnTo>
                  <a:lnTo>
                    <a:pt x="21336" y="3048"/>
                  </a:lnTo>
                  <a:lnTo>
                    <a:pt x="28956" y="1524"/>
                  </a:lnTo>
                  <a:lnTo>
                    <a:pt x="39624" y="1524"/>
                  </a:lnTo>
                  <a:lnTo>
                    <a:pt x="518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560166" y="2467172"/>
              <a:ext cx="1055972" cy="5732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0,1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7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4101"/>
            <a:ext cx="12192000" cy="2253802"/>
          </a:xfrm>
        </p:spPr>
        <p:txBody>
          <a:bodyPr>
            <a:noAutofit/>
          </a:bodyPr>
          <a:lstStyle/>
          <a:p>
            <a:r>
              <a:rPr lang="en-US" sz="3600" b="1" dirty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0918"/>
            <a:ext cx="12192000" cy="5331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One </a:t>
            </a:r>
            <a:r>
              <a:rPr lang="en-US" sz="3600" dirty="0"/>
              <a:t>good way to view the computation of this NFA is to say </a:t>
            </a:r>
            <a:r>
              <a:rPr lang="en-US" sz="3600" dirty="0" smtClean="0"/>
              <a:t>that:-</a:t>
            </a:r>
          </a:p>
          <a:p>
            <a:r>
              <a:rPr lang="en-US" sz="3600" dirty="0" smtClean="0"/>
              <a:t>The machine </a:t>
            </a:r>
            <a:r>
              <a:rPr lang="en-US" sz="3600" dirty="0"/>
              <a:t>stays in the </a:t>
            </a:r>
            <a:r>
              <a:rPr lang="en-US" sz="3600" b="1" dirty="0"/>
              <a:t>st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state q</a:t>
            </a:r>
            <a:r>
              <a:rPr lang="en-US" sz="3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/>
              <a:t>until it “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guesses</a:t>
            </a:r>
            <a:r>
              <a:rPr lang="en-US" sz="3600" dirty="0"/>
              <a:t>” that it is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places from the end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smtClean="0"/>
              <a:t>At </a:t>
            </a:r>
            <a:r>
              <a:rPr lang="en-US" sz="3600" dirty="0"/>
              <a:t>that point,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input symbol is a 1</a:t>
            </a:r>
            <a:r>
              <a:rPr lang="en-US" sz="3600" dirty="0"/>
              <a:t>, it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 to state q</a:t>
            </a:r>
            <a:r>
              <a:rPr lang="en-US" sz="3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uses q</a:t>
            </a:r>
            <a:r>
              <a:rPr lang="en-US" sz="3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q</a:t>
            </a:r>
            <a:r>
              <a:rPr lang="en-US" sz="3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600" dirty="0"/>
              <a:t> to “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3600" dirty="0"/>
              <a:t>” on whether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guess was correct</a:t>
            </a:r>
            <a:r>
              <a:rPr lang="en-US" sz="3600" dirty="0"/>
              <a:t>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67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7582"/>
            <a:ext cx="12192000" cy="5750417"/>
          </a:xfrm>
        </p:spPr>
        <p:txBody>
          <a:bodyPr>
            <a:normAutofit/>
          </a:bodyPr>
          <a:lstStyle/>
          <a:p>
            <a:r>
              <a:rPr lang="en-US" sz="3600" b="1" dirty="0"/>
              <a:t>Formal Definition of a Nondeterministic Finite Automaton (NFA) </a:t>
            </a:r>
            <a:endParaRPr lang="en-US" sz="3600" dirty="0"/>
          </a:p>
          <a:p>
            <a:r>
              <a:rPr lang="en-US" sz="3600" dirty="0"/>
              <a:t>The formal definition of a nondeterministic finite automaton is similar to that of a deterministic finite automaton. </a:t>
            </a:r>
            <a:endParaRPr lang="en-US" sz="3600" dirty="0" smtClean="0"/>
          </a:p>
          <a:p>
            <a:r>
              <a:rPr lang="en-US" sz="3600" dirty="0" smtClean="0"/>
              <a:t>Both </a:t>
            </a:r>
            <a:r>
              <a:rPr lang="en-US" sz="3600" dirty="0"/>
              <a:t>have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states, an input alphabet, a transition function, a start state and a collection of accept states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smtClean="0"/>
              <a:t>However</a:t>
            </a:r>
            <a:r>
              <a:rPr lang="en-US" sz="3600" dirty="0"/>
              <a:t>, they differ in one essential way: in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transition function</a:t>
            </a:r>
            <a:r>
              <a:rPr lang="en-US" sz="3600" dirty="0"/>
              <a:t>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50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/>
              <a:t>A set Ε with no elements is called an </a:t>
            </a:r>
            <a:r>
              <a:rPr lang="en-US" sz="3200" b="1" dirty="0"/>
              <a:t>empty set</a:t>
            </a:r>
            <a:r>
              <a:rPr lang="en-US" sz="3200" dirty="0"/>
              <a:t> and it is denoted by∅. </a:t>
            </a:r>
          </a:p>
          <a:p>
            <a:r>
              <a:rPr lang="en-US" sz="3200" dirty="0"/>
              <a:t>We denote the empty set as {  } or ∅ </a:t>
            </a:r>
          </a:p>
          <a:p>
            <a:r>
              <a:rPr lang="en-US" sz="3200" dirty="0" smtClean="0"/>
              <a:t>For </a:t>
            </a:r>
            <a:r>
              <a:rPr lang="en-US" sz="3200" dirty="0"/>
              <a:t>the NFA, the </a:t>
            </a:r>
            <a:r>
              <a:rPr lang="en-US" sz="3200" dirty="0" smtClean="0"/>
              <a:t>transition function </a:t>
            </a:r>
            <a:r>
              <a:rPr lang="en-US" sz="3200" dirty="0"/>
              <a:t>produces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set of possible next states. </a:t>
            </a:r>
            <a:r>
              <a:rPr lang="en-US" sz="3200" dirty="0"/>
              <a:t>(As mentioned earlier in the table). </a:t>
            </a:r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any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Q</a:t>
            </a:r>
            <a:r>
              <a:rPr lang="en-US" sz="3200" dirty="0"/>
              <a:t> we write </a:t>
            </a:r>
            <a:r>
              <a:rPr lang="en-US" sz="3200" dirty="0" smtClean="0"/>
              <a:t>the power set of Q as </a:t>
            </a:r>
            <a:r>
              <a:rPr lang="en-US" sz="3200" b="1" dirty="0" smtClean="0"/>
              <a:t>P(Q</a:t>
            </a:r>
            <a:r>
              <a:rPr lang="en-US" sz="3200" b="1" dirty="0"/>
              <a:t>)</a:t>
            </a:r>
            <a:r>
              <a:rPr lang="en-US" sz="3200" dirty="0"/>
              <a:t> to be the collection of all subsets of Q. </a:t>
            </a:r>
            <a:endParaRPr lang="en-US" sz="3200" dirty="0" smtClean="0"/>
          </a:p>
          <a:p>
            <a:r>
              <a:rPr lang="en-US" sz="3200" dirty="0" smtClean="0"/>
              <a:t>Here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P(Q)</a:t>
            </a:r>
            <a:r>
              <a:rPr lang="en-US" sz="3200" dirty="0"/>
              <a:t> is called 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set of Q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any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3200" dirty="0" smtClean="0"/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∑</a:t>
            </a:r>
            <a:r>
              <a:rPr lang="en-US" sz="3200" dirty="0"/>
              <a:t> we write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∑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</a:t>
            </a:r>
            <a:r>
              <a:rPr lang="en-US" sz="3200" dirty="0"/>
              <a:t> to be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∑∪{∈}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Now </a:t>
            </a:r>
            <a:r>
              <a:rPr lang="en-US" sz="3200" dirty="0"/>
              <a:t>we can easily write the formal description of the type of the transition function in an NFA. It is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δ: Q X  ∑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P(Q).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3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8490"/>
            <a:ext cx="12192000" cy="368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NFA Formal Definition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4101"/>
            <a:ext cx="12192000" cy="5273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dirty="0"/>
              <a:t>Nondeterministic Finite Automaton is a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5-tuple M= (Q,∑, δ , q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F); </a:t>
            </a:r>
            <a:r>
              <a:rPr lang="en-US" sz="3200" dirty="0"/>
              <a:t>where: -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3200" dirty="0"/>
              <a:t> is a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 set of Internal States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∑</a:t>
            </a:r>
            <a:r>
              <a:rPr lang="en-US" sz="3200" dirty="0"/>
              <a:t> is a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 Set of Symbols </a:t>
            </a:r>
            <a:r>
              <a:rPr lang="en-US" sz="3200" dirty="0"/>
              <a:t>“Input Alphabet” </a:t>
            </a:r>
            <a:endParaRPr lang="en-US" sz="3200" dirty="0" smtClean="0"/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sz="3200" dirty="0"/>
              <a:t>: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X  ∑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P (Q) </a:t>
            </a:r>
            <a:r>
              <a:rPr lang="en-US" sz="3200" dirty="0"/>
              <a:t>is 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3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 Q </a:t>
            </a:r>
            <a:r>
              <a:rPr lang="en-US" sz="3200" dirty="0"/>
              <a:t>is 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⊆Q</a:t>
            </a:r>
            <a:r>
              <a:rPr lang="en-US" sz="3200" dirty="0"/>
              <a:t> is 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Final/accept States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formal definition precisely describes what we mean by a finite automaton. 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5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1369"/>
            <a:ext cx="12192000" cy="6046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u="sng" dirty="0" smtClean="0"/>
              <a:t>Examples:</a:t>
            </a:r>
            <a:r>
              <a:rPr lang="en-US" sz="4800" b="1" dirty="0" smtClean="0"/>
              <a:t> 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Given the state diagram for the NFA machine N</a:t>
            </a:r>
            <a:r>
              <a:rPr lang="en-US" sz="4800" baseline="-25000" dirty="0"/>
              <a:t>1</a:t>
            </a:r>
            <a:r>
              <a:rPr lang="en-US" sz="4800" dirty="0"/>
              <a:t> below, provide the formal description of the machine. </a:t>
            </a:r>
          </a:p>
          <a:p>
            <a:endParaRPr lang="en-US" sz="4800" dirty="0"/>
          </a:p>
        </p:txBody>
      </p:sp>
      <p:grpSp>
        <p:nvGrpSpPr>
          <p:cNvPr id="2" name="Group 1"/>
          <p:cNvGrpSpPr/>
          <p:nvPr/>
        </p:nvGrpSpPr>
        <p:grpSpPr>
          <a:xfrm>
            <a:off x="2258534" y="2691685"/>
            <a:ext cx="8369322" cy="2521395"/>
            <a:chOff x="2258534" y="2691685"/>
            <a:chExt cx="8369322" cy="2521395"/>
          </a:xfrm>
        </p:grpSpPr>
        <p:grpSp>
          <p:nvGrpSpPr>
            <p:cNvPr id="4" name="Group 3"/>
            <p:cNvGrpSpPr/>
            <p:nvPr/>
          </p:nvGrpSpPr>
          <p:grpSpPr>
            <a:xfrm>
              <a:off x="2258534" y="2691685"/>
              <a:ext cx="8224869" cy="2521395"/>
              <a:chOff x="0" y="0"/>
              <a:chExt cx="5640330" cy="864109"/>
            </a:xfrm>
          </p:grpSpPr>
          <p:sp>
            <p:nvSpPr>
              <p:cNvPr id="5" name="Shape 5042"/>
              <p:cNvSpPr/>
              <p:nvPr/>
            </p:nvSpPr>
            <p:spPr>
              <a:xfrm>
                <a:off x="2526798" y="446532"/>
                <a:ext cx="1208532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1208532" h="76200">
                    <a:moveTo>
                      <a:pt x="1132332" y="0"/>
                    </a:moveTo>
                    <a:lnTo>
                      <a:pt x="1208532" y="38100"/>
                    </a:lnTo>
                    <a:lnTo>
                      <a:pt x="1132332" y="76200"/>
                    </a:lnTo>
                    <a:lnTo>
                      <a:pt x="1132332" y="42672"/>
                    </a:lnTo>
                    <a:lnTo>
                      <a:pt x="0" y="42672"/>
                    </a:lnTo>
                    <a:lnTo>
                      <a:pt x="0" y="35051"/>
                    </a:lnTo>
                    <a:lnTo>
                      <a:pt x="4572" y="33527"/>
                    </a:lnTo>
                    <a:lnTo>
                      <a:pt x="1132332" y="33527"/>
                    </a:lnTo>
                    <a:lnTo>
                      <a:pt x="113233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6" name="Shape 61290"/>
              <p:cNvSpPr/>
              <p:nvPr/>
            </p:nvSpPr>
            <p:spPr>
              <a:xfrm>
                <a:off x="2932182" y="359664"/>
                <a:ext cx="894585" cy="105156"/>
              </a:xfrm>
              <a:custGeom>
                <a:avLst/>
                <a:gdLst/>
                <a:ahLst/>
                <a:cxnLst/>
                <a:rect l="0" t="0" r="0" b="0"/>
                <a:pathLst>
                  <a:path w="451104" h="275844">
                    <a:moveTo>
                      <a:pt x="0" y="0"/>
                    </a:moveTo>
                    <a:lnTo>
                      <a:pt x="451104" y="0"/>
                    </a:lnTo>
                    <a:lnTo>
                      <a:pt x="451104" y="275844"/>
                    </a:lnTo>
                    <a:lnTo>
                      <a:pt x="0" y="275844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42354" y="402652"/>
                <a:ext cx="760475" cy="23816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0,∈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82700" y="273249"/>
                <a:ext cx="50643" cy="19154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" name="Shape 5050"/>
              <p:cNvSpPr/>
              <p:nvPr/>
            </p:nvSpPr>
            <p:spPr>
              <a:xfrm>
                <a:off x="19812" y="353568"/>
                <a:ext cx="742194" cy="220980"/>
              </a:xfrm>
              <a:custGeom>
                <a:avLst/>
                <a:gdLst/>
                <a:ahLst/>
                <a:cxnLst/>
                <a:rect l="0" t="0" r="0" b="0"/>
                <a:pathLst>
                  <a:path w="742194" h="220980">
                    <a:moveTo>
                      <a:pt x="39624" y="0"/>
                    </a:moveTo>
                    <a:lnTo>
                      <a:pt x="96012" y="0"/>
                    </a:lnTo>
                    <a:lnTo>
                      <a:pt x="112776" y="1524"/>
                    </a:lnTo>
                    <a:lnTo>
                      <a:pt x="131064" y="1524"/>
                    </a:lnTo>
                    <a:lnTo>
                      <a:pt x="150876" y="3048"/>
                    </a:lnTo>
                    <a:lnTo>
                      <a:pt x="172212" y="4572"/>
                    </a:lnTo>
                    <a:lnTo>
                      <a:pt x="193548" y="7620"/>
                    </a:lnTo>
                    <a:lnTo>
                      <a:pt x="216408" y="9144"/>
                    </a:lnTo>
                    <a:lnTo>
                      <a:pt x="240792" y="12192"/>
                    </a:lnTo>
                    <a:lnTo>
                      <a:pt x="265176" y="13715"/>
                    </a:lnTo>
                    <a:lnTo>
                      <a:pt x="289560" y="16764"/>
                    </a:lnTo>
                    <a:lnTo>
                      <a:pt x="316992" y="19812"/>
                    </a:lnTo>
                    <a:lnTo>
                      <a:pt x="342900" y="22860"/>
                    </a:lnTo>
                    <a:lnTo>
                      <a:pt x="371856" y="25908"/>
                    </a:lnTo>
                    <a:lnTo>
                      <a:pt x="399288" y="30480"/>
                    </a:lnTo>
                    <a:lnTo>
                      <a:pt x="428244" y="33528"/>
                    </a:lnTo>
                    <a:lnTo>
                      <a:pt x="487680" y="41148"/>
                    </a:lnTo>
                    <a:lnTo>
                      <a:pt x="548646" y="48768"/>
                    </a:lnTo>
                    <a:lnTo>
                      <a:pt x="611130" y="56388"/>
                    </a:lnTo>
                    <a:lnTo>
                      <a:pt x="675138" y="65532"/>
                    </a:lnTo>
                    <a:lnTo>
                      <a:pt x="739146" y="74676"/>
                    </a:lnTo>
                    <a:lnTo>
                      <a:pt x="742194" y="76200"/>
                    </a:lnTo>
                    <a:lnTo>
                      <a:pt x="742194" y="79248"/>
                    </a:lnTo>
                    <a:lnTo>
                      <a:pt x="740670" y="82296"/>
                    </a:lnTo>
                    <a:lnTo>
                      <a:pt x="737622" y="83820"/>
                    </a:lnTo>
                    <a:lnTo>
                      <a:pt x="673614" y="74676"/>
                    </a:lnTo>
                    <a:lnTo>
                      <a:pt x="611130" y="67056"/>
                    </a:lnTo>
                    <a:lnTo>
                      <a:pt x="548646" y="57912"/>
                    </a:lnTo>
                    <a:lnTo>
                      <a:pt x="486156" y="50292"/>
                    </a:lnTo>
                    <a:lnTo>
                      <a:pt x="426720" y="42672"/>
                    </a:lnTo>
                    <a:lnTo>
                      <a:pt x="397764" y="39624"/>
                    </a:lnTo>
                    <a:lnTo>
                      <a:pt x="370332" y="35052"/>
                    </a:lnTo>
                    <a:lnTo>
                      <a:pt x="342900" y="32003"/>
                    </a:lnTo>
                    <a:lnTo>
                      <a:pt x="315468" y="28956"/>
                    </a:lnTo>
                    <a:lnTo>
                      <a:pt x="289560" y="25908"/>
                    </a:lnTo>
                    <a:lnTo>
                      <a:pt x="263652" y="22860"/>
                    </a:lnTo>
                    <a:lnTo>
                      <a:pt x="239268" y="21336"/>
                    </a:lnTo>
                    <a:lnTo>
                      <a:pt x="214884" y="18288"/>
                    </a:lnTo>
                    <a:lnTo>
                      <a:pt x="192024" y="16764"/>
                    </a:lnTo>
                    <a:lnTo>
                      <a:pt x="170688" y="15240"/>
                    </a:lnTo>
                    <a:lnTo>
                      <a:pt x="150876" y="12192"/>
                    </a:lnTo>
                    <a:lnTo>
                      <a:pt x="131064" y="12192"/>
                    </a:lnTo>
                    <a:lnTo>
                      <a:pt x="112776" y="10668"/>
                    </a:lnTo>
                    <a:lnTo>
                      <a:pt x="96012" y="9144"/>
                    </a:lnTo>
                    <a:lnTo>
                      <a:pt x="41148" y="9144"/>
                    </a:lnTo>
                    <a:lnTo>
                      <a:pt x="30480" y="10668"/>
                    </a:lnTo>
                    <a:lnTo>
                      <a:pt x="21336" y="12192"/>
                    </a:lnTo>
                    <a:lnTo>
                      <a:pt x="15240" y="13715"/>
                    </a:lnTo>
                    <a:lnTo>
                      <a:pt x="10668" y="15240"/>
                    </a:lnTo>
                    <a:lnTo>
                      <a:pt x="10668" y="13715"/>
                    </a:lnTo>
                    <a:lnTo>
                      <a:pt x="9144" y="15240"/>
                    </a:lnTo>
                    <a:lnTo>
                      <a:pt x="10668" y="15240"/>
                    </a:lnTo>
                    <a:lnTo>
                      <a:pt x="9906" y="16002"/>
                    </a:lnTo>
                    <a:lnTo>
                      <a:pt x="10668" y="16764"/>
                    </a:lnTo>
                    <a:lnTo>
                      <a:pt x="13716" y="21336"/>
                    </a:lnTo>
                    <a:lnTo>
                      <a:pt x="19812" y="25908"/>
                    </a:lnTo>
                    <a:lnTo>
                      <a:pt x="27432" y="30480"/>
                    </a:lnTo>
                    <a:lnTo>
                      <a:pt x="38100" y="36576"/>
                    </a:lnTo>
                    <a:lnTo>
                      <a:pt x="48768" y="42672"/>
                    </a:lnTo>
                    <a:lnTo>
                      <a:pt x="62484" y="50292"/>
                    </a:lnTo>
                    <a:lnTo>
                      <a:pt x="76200" y="56388"/>
                    </a:lnTo>
                    <a:lnTo>
                      <a:pt x="91440" y="64008"/>
                    </a:lnTo>
                    <a:lnTo>
                      <a:pt x="108204" y="71628"/>
                    </a:lnTo>
                    <a:lnTo>
                      <a:pt x="126492" y="79248"/>
                    </a:lnTo>
                    <a:lnTo>
                      <a:pt x="144780" y="88392"/>
                    </a:lnTo>
                    <a:lnTo>
                      <a:pt x="164592" y="96012"/>
                    </a:lnTo>
                    <a:lnTo>
                      <a:pt x="184404" y="105156"/>
                    </a:lnTo>
                    <a:lnTo>
                      <a:pt x="224028" y="120396"/>
                    </a:lnTo>
                    <a:lnTo>
                      <a:pt x="265176" y="137160"/>
                    </a:lnTo>
                    <a:lnTo>
                      <a:pt x="304800" y="153924"/>
                    </a:lnTo>
                    <a:lnTo>
                      <a:pt x="323088" y="161544"/>
                    </a:lnTo>
                    <a:lnTo>
                      <a:pt x="342900" y="167640"/>
                    </a:lnTo>
                    <a:lnTo>
                      <a:pt x="359664" y="175260"/>
                    </a:lnTo>
                    <a:lnTo>
                      <a:pt x="376428" y="181356"/>
                    </a:lnTo>
                    <a:lnTo>
                      <a:pt x="377362" y="181823"/>
                    </a:lnTo>
                    <a:lnTo>
                      <a:pt x="390144" y="150876"/>
                    </a:lnTo>
                    <a:lnTo>
                      <a:pt x="446532" y="216408"/>
                    </a:lnTo>
                    <a:lnTo>
                      <a:pt x="361188" y="220980"/>
                    </a:lnTo>
                    <a:lnTo>
                      <a:pt x="373724" y="190629"/>
                    </a:lnTo>
                    <a:lnTo>
                      <a:pt x="373380" y="190500"/>
                    </a:lnTo>
                    <a:lnTo>
                      <a:pt x="356616" y="184403"/>
                    </a:lnTo>
                    <a:lnTo>
                      <a:pt x="338328" y="176784"/>
                    </a:lnTo>
                    <a:lnTo>
                      <a:pt x="320040" y="169164"/>
                    </a:lnTo>
                    <a:lnTo>
                      <a:pt x="301752" y="161544"/>
                    </a:lnTo>
                    <a:lnTo>
                      <a:pt x="260604" y="146303"/>
                    </a:lnTo>
                    <a:lnTo>
                      <a:pt x="220980" y="129540"/>
                    </a:lnTo>
                    <a:lnTo>
                      <a:pt x="179832" y="112776"/>
                    </a:lnTo>
                    <a:lnTo>
                      <a:pt x="160020" y="105156"/>
                    </a:lnTo>
                    <a:lnTo>
                      <a:pt x="141732" y="96012"/>
                    </a:lnTo>
                    <a:lnTo>
                      <a:pt x="121920" y="88392"/>
                    </a:lnTo>
                    <a:lnTo>
                      <a:pt x="105156" y="80772"/>
                    </a:lnTo>
                    <a:lnTo>
                      <a:pt x="88392" y="73152"/>
                    </a:lnTo>
                    <a:lnTo>
                      <a:pt x="71628" y="65532"/>
                    </a:lnTo>
                    <a:lnTo>
                      <a:pt x="57912" y="57912"/>
                    </a:lnTo>
                    <a:lnTo>
                      <a:pt x="44196" y="51815"/>
                    </a:lnTo>
                    <a:lnTo>
                      <a:pt x="32004" y="44196"/>
                    </a:lnTo>
                    <a:lnTo>
                      <a:pt x="22860" y="38100"/>
                    </a:lnTo>
                    <a:lnTo>
                      <a:pt x="13716" y="33528"/>
                    </a:lnTo>
                    <a:lnTo>
                      <a:pt x="7620" y="27432"/>
                    </a:lnTo>
                    <a:lnTo>
                      <a:pt x="3048" y="22860"/>
                    </a:lnTo>
                    <a:lnTo>
                      <a:pt x="1524" y="19812"/>
                    </a:lnTo>
                    <a:lnTo>
                      <a:pt x="0" y="16764"/>
                    </a:lnTo>
                    <a:lnTo>
                      <a:pt x="0" y="12192"/>
                    </a:lnTo>
                    <a:lnTo>
                      <a:pt x="1524" y="10668"/>
                    </a:lnTo>
                    <a:lnTo>
                      <a:pt x="3048" y="9144"/>
                    </a:lnTo>
                    <a:lnTo>
                      <a:pt x="3048" y="7620"/>
                    </a:lnTo>
                    <a:lnTo>
                      <a:pt x="4572" y="7620"/>
                    </a:lnTo>
                    <a:lnTo>
                      <a:pt x="6096" y="6096"/>
                    </a:lnTo>
                    <a:lnTo>
                      <a:pt x="7620" y="6096"/>
                    </a:lnTo>
                    <a:lnTo>
                      <a:pt x="13716" y="3048"/>
                    </a:lnTo>
                    <a:lnTo>
                      <a:pt x="21336" y="1524"/>
                    </a:lnTo>
                    <a:lnTo>
                      <a:pt x="28956" y="1524"/>
                    </a:lnTo>
                    <a:lnTo>
                      <a:pt x="3962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0424" y="276186"/>
                <a:ext cx="544138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0,1</a:t>
                </a: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6219" y="151877"/>
                <a:ext cx="126631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2237" y="151877"/>
                <a:ext cx="42033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6" name="Shape 5059"/>
              <p:cNvSpPr/>
              <p:nvPr/>
            </p:nvSpPr>
            <p:spPr>
              <a:xfrm>
                <a:off x="4856994" y="406909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175260" y="0"/>
                      <a:pt x="0" y="103632"/>
                      <a:pt x="0" y="228600"/>
                    </a:cubicBezTo>
                    <a:cubicBezTo>
                      <a:pt x="0" y="355092"/>
                      <a:pt x="175260" y="457200"/>
                      <a:pt x="391668" y="457200"/>
                    </a:cubicBezTo>
                    <a:cubicBezTo>
                      <a:pt x="608076" y="457200"/>
                      <a:pt x="783336" y="355092"/>
                      <a:pt x="783336" y="228600"/>
                    </a:cubicBezTo>
                    <a:cubicBezTo>
                      <a:pt x="783336" y="103632"/>
                      <a:pt x="608076" y="0"/>
                      <a:pt x="391668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7" name="Shape 5060"/>
              <p:cNvSpPr/>
              <p:nvPr/>
            </p:nvSpPr>
            <p:spPr>
              <a:xfrm>
                <a:off x="4954530" y="455676"/>
                <a:ext cx="586740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586740" h="342900">
                    <a:moveTo>
                      <a:pt x="294132" y="0"/>
                    </a:moveTo>
                    <a:cubicBezTo>
                      <a:pt x="455676" y="0"/>
                      <a:pt x="586740" y="76200"/>
                      <a:pt x="586740" y="170688"/>
                    </a:cubicBezTo>
                    <a:cubicBezTo>
                      <a:pt x="586740" y="265176"/>
                      <a:pt x="455676" y="342900"/>
                      <a:pt x="294132" y="342900"/>
                    </a:cubicBezTo>
                    <a:cubicBezTo>
                      <a:pt x="131064" y="342900"/>
                      <a:pt x="0" y="265176"/>
                      <a:pt x="0" y="170688"/>
                    </a:cubicBezTo>
                    <a:cubicBezTo>
                      <a:pt x="0" y="76200"/>
                      <a:pt x="131064" y="0"/>
                      <a:pt x="294132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8" name="Shape 5061"/>
              <p:cNvSpPr/>
              <p:nvPr/>
            </p:nvSpPr>
            <p:spPr>
              <a:xfrm>
                <a:off x="4954530" y="455676"/>
                <a:ext cx="586740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586740" h="342900">
                    <a:moveTo>
                      <a:pt x="294132" y="0"/>
                    </a:moveTo>
                    <a:cubicBezTo>
                      <a:pt x="131064" y="0"/>
                      <a:pt x="0" y="76200"/>
                      <a:pt x="0" y="170688"/>
                    </a:cubicBezTo>
                    <a:cubicBezTo>
                      <a:pt x="0" y="265176"/>
                      <a:pt x="131064" y="342900"/>
                      <a:pt x="294132" y="342900"/>
                    </a:cubicBezTo>
                    <a:cubicBezTo>
                      <a:pt x="455676" y="342900"/>
                      <a:pt x="586740" y="265176"/>
                      <a:pt x="586740" y="170688"/>
                    </a:cubicBezTo>
                    <a:cubicBezTo>
                      <a:pt x="586740" y="76200"/>
                      <a:pt x="455676" y="0"/>
                      <a:pt x="294132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178555" y="575917"/>
                <a:ext cx="112630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63899" y="630480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15715" y="575917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2" name="Shape 5068"/>
              <p:cNvSpPr/>
              <p:nvPr/>
            </p:nvSpPr>
            <p:spPr>
              <a:xfrm>
                <a:off x="3692658" y="359664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608076" y="0"/>
                      <a:pt x="783336" y="102108"/>
                      <a:pt x="783336" y="228600"/>
                    </a:cubicBezTo>
                    <a:cubicBezTo>
                      <a:pt x="783336" y="355092"/>
                      <a:pt x="608076" y="457200"/>
                      <a:pt x="391668" y="457200"/>
                    </a:cubicBezTo>
                    <a:cubicBezTo>
                      <a:pt x="175260" y="457200"/>
                      <a:pt x="0" y="355092"/>
                      <a:pt x="0" y="228600"/>
                    </a:cubicBezTo>
                    <a:cubicBezTo>
                      <a:pt x="0" y="102108"/>
                      <a:pt x="175260" y="0"/>
                      <a:pt x="391668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3" name="Shape 5069"/>
              <p:cNvSpPr/>
              <p:nvPr/>
            </p:nvSpPr>
            <p:spPr>
              <a:xfrm>
                <a:off x="3692658" y="359664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175260" y="0"/>
                      <a:pt x="0" y="102108"/>
                      <a:pt x="0" y="228600"/>
                    </a:cubicBezTo>
                    <a:cubicBezTo>
                      <a:pt x="0" y="355092"/>
                      <a:pt x="175260" y="457200"/>
                      <a:pt x="391668" y="457200"/>
                    </a:cubicBezTo>
                    <a:cubicBezTo>
                      <a:pt x="608076" y="457200"/>
                      <a:pt x="783336" y="355092"/>
                      <a:pt x="783336" y="228600"/>
                    </a:cubicBezTo>
                    <a:cubicBezTo>
                      <a:pt x="783336" y="102108"/>
                      <a:pt x="608076" y="0"/>
                      <a:pt x="391668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15745" y="502764"/>
                <a:ext cx="112630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01089" y="557327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52904" y="502764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7" name="Shape 5073"/>
              <p:cNvSpPr/>
              <p:nvPr/>
            </p:nvSpPr>
            <p:spPr>
              <a:xfrm>
                <a:off x="419100" y="359664"/>
                <a:ext cx="783342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42" h="457200">
                    <a:moveTo>
                      <a:pt x="391674" y="0"/>
                    </a:moveTo>
                    <a:cubicBezTo>
                      <a:pt x="608082" y="0"/>
                      <a:pt x="783342" y="102108"/>
                      <a:pt x="783342" y="228600"/>
                    </a:cubicBezTo>
                    <a:cubicBezTo>
                      <a:pt x="783342" y="355092"/>
                      <a:pt x="608082" y="457200"/>
                      <a:pt x="391674" y="457200"/>
                    </a:cubicBezTo>
                    <a:cubicBezTo>
                      <a:pt x="175266" y="457200"/>
                      <a:pt x="0" y="355092"/>
                      <a:pt x="0" y="228600"/>
                    </a:cubicBezTo>
                    <a:cubicBezTo>
                      <a:pt x="0" y="102108"/>
                      <a:pt x="175266" y="0"/>
                      <a:pt x="391674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8" name="Shape 5074"/>
              <p:cNvSpPr/>
              <p:nvPr/>
            </p:nvSpPr>
            <p:spPr>
              <a:xfrm>
                <a:off x="419100" y="359664"/>
                <a:ext cx="783342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42" h="457200">
                    <a:moveTo>
                      <a:pt x="391674" y="0"/>
                    </a:moveTo>
                    <a:cubicBezTo>
                      <a:pt x="175266" y="0"/>
                      <a:pt x="0" y="102108"/>
                      <a:pt x="0" y="228600"/>
                    </a:cubicBezTo>
                    <a:cubicBezTo>
                      <a:pt x="0" y="355092"/>
                      <a:pt x="175266" y="457200"/>
                      <a:pt x="391674" y="457200"/>
                    </a:cubicBezTo>
                    <a:cubicBezTo>
                      <a:pt x="608082" y="457200"/>
                      <a:pt x="783342" y="355092"/>
                      <a:pt x="783342" y="228600"/>
                    </a:cubicBezTo>
                    <a:cubicBezTo>
                      <a:pt x="783342" y="102108"/>
                      <a:pt x="608082" y="0"/>
                      <a:pt x="391674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42193" y="502764"/>
                <a:ext cx="112630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7538" y="557327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79354" y="502764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14277" y="418577"/>
                <a:ext cx="84066" cy="15898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478285" y="418577"/>
                <a:ext cx="42033" cy="15898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4" name="Shape 5083"/>
              <p:cNvSpPr/>
              <p:nvPr/>
            </p:nvSpPr>
            <p:spPr>
              <a:xfrm>
                <a:off x="1203966" y="493776"/>
                <a:ext cx="656844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656844" h="76200">
                    <a:moveTo>
                      <a:pt x="580644" y="0"/>
                    </a:moveTo>
                    <a:lnTo>
                      <a:pt x="656844" y="38100"/>
                    </a:lnTo>
                    <a:lnTo>
                      <a:pt x="580644" y="76200"/>
                    </a:lnTo>
                    <a:lnTo>
                      <a:pt x="580644" y="42672"/>
                    </a:lnTo>
                    <a:lnTo>
                      <a:pt x="6096" y="42672"/>
                    </a:lnTo>
                    <a:lnTo>
                      <a:pt x="1524" y="41148"/>
                    </a:lnTo>
                    <a:lnTo>
                      <a:pt x="0" y="38100"/>
                    </a:lnTo>
                    <a:lnTo>
                      <a:pt x="1524" y="35052"/>
                    </a:lnTo>
                    <a:lnTo>
                      <a:pt x="6096" y="33528"/>
                    </a:lnTo>
                    <a:lnTo>
                      <a:pt x="580644" y="33528"/>
                    </a:lnTo>
                    <a:lnTo>
                      <a:pt x="580644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5" name="Shape 5084"/>
              <p:cNvSpPr/>
              <p:nvPr/>
            </p:nvSpPr>
            <p:spPr>
              <a:xfrm>
                <a:off x="0" y="608076"/>
                <a:ext cx="457200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457200" h="76200">
                    <a:moveTo>
                      <a:pt x="381000" y="0"/>
                    </a:moveTo>
                    <a:lnTo>
                      <a:pt x="457200" y="38100"/>
                    </a:lnTo>
                    <a:lnTo>
                      <a:pt x="381000" y="76200"/>
                    </a:lnTo>
                    <a:lnTo>
                      <a:pt x="381000" y="42672"/>
                    </a:lnTo>
                    <a:lnTo>
                      <a:pt x="6096" y="42672"/>
                    </a:lnTo>
                    <a:lnTo>
                      <a:pt x="1524" y="41148"/>
                    </a:lnTo>
                    <a:lnTo>
                      <a:pt x="0" y="38100"/>
                    </a:lnTo>
                    <a:lnTo>
                      <a:pt x="1524" y="35052"/>
                    </a:lnTo>
                    <a:lnTo>
                      <a:pt x="6096" y="33528"/>
                    </a:lnTo>
                    <a:lnTo>
                      <a:pt x="381000" y="33528"/>
                    </a:lnTo>
                    <a:lnTo>
                      <a:pt x="381000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6" name="Shape 5085"/>
              <p:cNvSpPr/>
              <p:nvPr/>
            </p:nvSpPr>
            <p:spPr>
              <a:xfrm>
                <a:off x="1808994" y="303276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608076" y="0"/>
                      <a:pt x="783336" y="102108"/>
                      <a:pt x="783336" y="228600"/>
                    </a:cubicBezTo>
                    <a:cubicBezTo>
                      <a:pt x="783336" y="355092"/>
                      <a:pt x="608076" y="457200"/>
                      <a:pt x="391668" y="457200"/>
                    </a:cubicBezTo>
                    <a:cubicBezTo>
                      <a:pt x="175260" y="457200"/>
                      <a:pt x="0" y="355092"/>
                      <a:pt x="0" y="228600"/>
                    </a:cubicBezTo>
                    <a:cubicBezTo>
                      <a:pt x="0" y="102108"/>
                      <a:pt x="175260" y="0"/>
                      <a:pt x="391668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7" name="Shape 5086"/>
              <p:cNvSpPr/>
              <p:nvPr/>
            </p:nvSpPr>
            <p:spPr>
              <a:xfrm>
                <a:off x="1808994" y="303276"/>
                <a:ext cx="783336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783336" h="457200">
                    <a:moveTo>
                      <a:pt x="391668" y="0"/>
                    </a:moveTo>
                    <a:cubicBezTo>
                      <a:pt x="175260" y="0"/>
                      <a:pt x="0" y="102108"/>
                      <a:pt x="0" y="228600"/>
                    </a:cubicBezTo>
                    <a:cubicBezTo>
                      <a:pt x="0" y="355092"/>
                      <a:pt x="175260" y="457200"/>
                      <a:pt x="391668" y="457200"/>
                    </a:cubicBezTo>
                    <a:cubicBezTo>
                      <a:pt x="608076" y="457200"/>
                      <a:pt x="783336" y="355092"/>
                      <a:pt x="783336" y="228600"/>
                    </a:cubicBezTo>
                    <a:cubicBezTo>
                      <a:pt x="783336" y="102108"/>
                      <a:pt x="608076" y="0"/>
                      <a:pt x="391668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15317" y="444852"/>
                <a:ext cx="157601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34189" y="499415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286005" y="444852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1" name="Shape 5090"/>
              <p:cNvSpPr/>
              <p:nvPr/>
            </p:nvSpPr>
            <p:spPr>
              <a:xfrm>
                <a:off x="4471422" y="541020"/>
                <a:ext cx="385572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385572" h="76200">
                    <a:moveTo>
                      <a:pt x="309372" y="0"/>
                    </a:moveTo>
                    <a:lnTo>
                      <a:pt x="385572" y="38100"/>
                    </a:lnTo>
                    <a:lnTo>
                      <a:pt x="309372" y="76200"/>
                    </a:lnTo>
                    <a:lnTo>
                      <a:pt x="309372" y="42672"/>
                    </a:lnTo>
                    <a:lnTo>
                      <a:pt x="4572" y="42672"/>
                    </a:lnTo>
                    <a:lnTo>
                      <a:pt x="1524" y="41148"/>
                    </a:lnTo>
                    <a:lnTo>
                      <a:pt x="0" y="38100"/>
                    </a:lnTo>
                    <a:lnTo>
                      <a:pt x="1524" y="35051"/>
                    </a:lnTo>
                    <a:lnTo>
                      <a:pt x="4572" y="33527"/>
                    </a:lnTo>
                    <a:lnTo>
                      <a:pt x="309372" y="33527"/>
                    </a:lnTo>
                    <a:lnTo>
                      <a:pt x="309372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2" name="Shape 61291"/>
              <p:cNvSpPr/>
              <p:nvPr/>
            </p:nvSpPr>
            <p:spPr>
              <a:xfrm>
                <a:off x="4475994" y="245364"/>
                <a:ext cx="3810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381000" h="2286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228600"/>
                    </a:lnTo>
                    <a:lnTo>
                      <a:pt x="0" y="228600"/>
                    </a:lnTo>
                    <a:lnTo>
                      <a:pt x="0" y="0"/>
                    </a:lnTo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603090" y="415567"/>
                <a:ext cx="84065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631439" y="313420"/>
                <a:ext cx="42033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5" name="Shape 5096"/>
              <p:cNvSpPr/>
              <p:nvPr/>
            </p:nvSpPr>
            <p:spPr>
              <a:xfrm>
                <a:off x="5541270" y="10668"/>
                <a:ext cx="1524" cy="1524"/>
              </a:xfrm>
              <a:custGeom>
                <a:avLst/>
                <a:gdLst/>
                <a:ahLst/>
                <a:cxnLst/>
                <a:rect l="0" t="0" r="0" b="0"/>
                <a:pathLst>
                  <a:path w="1524" h="1524">
                    <a:moveTo>
                      <a:pt x="0" y="0"/>
                    </a:moveTo>
                    <a:lnTo>
                      <a:pt x="1524" y="0"/>
                    </a:lnTo>
                    <a:lnTo>
                      <a:pt x="1524" y="1524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6" name="Shape 5097"/>
              <p:cNvSpPr/>
              <p:nvPr/>
            </p:nvSpPr>
            <p:spPr>
              <a:xfrm>
                <a:off x="5539746" y="9144"/>
                <a:ext cx="1524" cy="1524"/>
              </a:xfrm>
              <a:custGeom>
                <a:avLst/>
                <a:gdLst/>
                <a:ahLst/>
                <a:cxnLst/>
                <a:rect l="0" t="0" r="0" b="0"/>
                <a:pathLst>
                  <a:path w="1524" h="1524">
                    <a:moveTo>
                      <a:pt x="1524" y="1524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7" name="Shape 5098"/>
              <p:cNvSpPr/>
              <p:nvPr/>
            </p:nvSpPr>
            <p:spPr>
              <a:xfrm>
                <a:off x="5237994" y="0"/>
                <a:ext cx="323088" cy="742188"/>
              </a:xfrm>
              <a:custGeom>
                <a:avLst/>
                <a:gdLst/>
                <a:ahLst/>
                <a:cxnLst/>
                <a:rect l="0" t="0" r="0" b="0"/>
                <a:pathLst>
                  <a:path w="323088" h="742188">
                    <a:moveTo>
                      <a:pt x="295656" y="0"/>
                    </a:moveTo>
                    <a:lnTo>
                      <a:pt x="303276" y="0"/>
                    </a:lnTo>
                    <a:lnTo>
                      <a:pt x="306324" y="1524"/>
                    </a:lnTo>
                    <a:lnTo>
                      <a:pt x="307848" y="1524"/>
                    </a:lnTo>
                    <a:lnTo>
                      <a:pt x="309371" y="3048"/>
                    </a:lnTo>
                    <a:lnTo>
                      <a:pt x="310896" y="3048"/>
                    </a:lnTo>
                    <a:lnTo>
                      <a:pt x="312420" y="6097"/>
                    </a:lnTo>
                    <a:lnTo>
                      <a:pt x="315468" y="12192"/>
                    </a:lnTo>
                    <a:lnTo>
                      <a:pt x="318516" y="19812"/>
                    </a:lnTo>
                    <a:lnTo>
                      <a:pt x="320040" y="28956"/>
                    </a:lnTo>
                    <a:lnTo>
                      <a:pt x="321564" y="39624"/>
                    </a:lnTo>
                    <a:lnTo>
                      <a:pt x="321564" y="51816"/>
                    </a:lnTo>
                    <a:lnTo>
                      <a:pt x="323088" y="65532"/>
                    </a:lnTo>
                    <a:lnTo>
                      <a:pt x="321564" y="79248"/>
                    </a:lnTo>
                    <a:lnTo>
                      <a:pt x="321564" y="96012"/>
                    </a:lnTo>
                    <a:lnTo>
                      <a:pt x="320040" y="112776"/>
                    </a:lnTo>
                    <a:lnTo>
                      <a:pt x="318516" y="131064"/>
                    </a:lnTo>
                    <a:lnTo>
                      <a:pt x="316992" y="150876"/>
                    </a:lnTo>
                    <a:lnTo>
                      <a:pt x="313944" y="172212"/>
                    </a:lnTo>
                    <a:lnTo>
                      <a:pt x="310896" y="193548"/>
                    </a:lnTo>
                    <a:lnTo>
                      <a:pt x="307848" y="216409"/>
                    </a:lnTo>
                    <a:lnTo>
                      <a:pt x="304800" y="239268"/>
                    </a:lnTo>
                    <a:lnTo>
                      <a:pt x="300228" y="265176"/>
                    </a:lnTo>
                    <a:lnTo>
                      <a:pt x="295656" y="289560"/>
                    </a:lnTo>
                    <a:lnTo>
                      <a:pt x="291084" y="316992"/>
                    </a:lnTo>
                    <a:lnTo>
                      <a:pt x="286512" y="342900"/>
                    </a:lnTo>
                    <a:lnTo>
                      <a:pt x="281940" y="371856"/>
                    </a:lnTo>
                    <a:lnTo>
                      <a:pt x="277368" y="399288"/>
                    </a:lnTo>
                    <a:lnTo>
                      <a:pt x="271272" y="428244"/>
                    </a:lnTo>
                    <a:lnTo>
                      <a:pt x="260604" y="487680"/>
                    </a:lnTo>
                    <a:lnTo>
                      <a:pt x="248412" y="548640"/>
                    </a:lnTo>
                    <a:lnTo>
                      <a:pt x="236220" y="611124"/>
                    </a:lnTo>
                    <a:lnTo>
                      <a:pt x="222504" y="675132"/>
                    </a:lnTo>
                    <a:lnTo>
                      <a:pt x="210312" y="739140"/>
                    </a:lnTo>
                    <a:lnTo>
                      <a:pt x="208788" y="742188"/>
                    </a:lnTo>
                    <a:lnTo>
                      <a:pt x="204216" y="742188"/>
                    </a:lnTo>
                    <a:lnTo>
                      <a:pt x="201168" y="740664"/>
                    </a:lnTo>
                    <a:lnTo>
                      <a:pt x="201168" y="737616"/>
                    </a:lnTo>
                    <a:lnTo>
                      <a:pt x="213360" y="673609"/>
                    </a:lnTo>
                    <a:lnTo>
                      <a:pt x="227076" y="609600"/>
                    </a:lnTo>
                    <a:lnTo>
                      <a:pt x="239268" y="547116"/>
                    </a:lnTo>
                    <a:lnTo>
                      <a:pt x="251460" y="486156"/>
                    </a:lnTo>
                    <a:lnTo>
                      <a:pt x="262128" y="426720"/>
                    </a:lnTo>
                    <a:lnTo>
                      <a:pt x="268224" y="397764"/>
                    </a:lnTo>
                    <a:lnTo>
                      <a:pt x="272796" y="368809"/>
                    </a:lnTo>
                    <a:lnTo>
                      <a:pt x="277368" y="341376"/>
                    </a:lnTo>
                    <a:lnTo>
                      <a:pt x="281940" y="315468"/>
                    </a:lnTo>
                    <a:lnTo>
                      <a:pt x="286512" y="288036"/>
                    </a:lnTo>
                    <a:lnTo>
                      <a:pt x="291084" y="263652"/>
                    </a:lnTo>
                    <a:lnTo>
                      <a:pt x="294132" y="239268"/>
                    </a:lnTo>
                    <a:lnTo>
                      <a:pt x="298704" y="214884"/>
                    </a:lnTo>
                    <a:lnTo>
                      <a:pt x="301752" y="192024"/>
                    </a:lnTo>
                    <a:lnTo>
                      <a:pt x="304800" y="170688"/>
                    </a:lnTo>
                    <a:lnTo>
                      <a:pt x="306324" y="149352"/>
                    </a:lnTo>
                    <a:lnTo>
                      <a:pt x="309371" y="129540"/>
                    </a:lnTo>
                    <a:lnTo>
                      <a:pt x="310896" y="111252"/>
                    </a:lnTo>
                    <a:lnTo>
                      <a:pt x="312420" y="94488"/>
                    </a:lnTo>
                    <a:lnTo>
                      <a:pt x="312420" y="39624"/>
                    </a:lnTo>
                    <a:lnTo>
                      <a:pt x="310896" y="30480"/>
                    </a:lnTo>
                    <a:lnTo>
                      <a:pt x="309371" y="22860"/>
                    </a:lnTo>
                    <a:lnTo>
                      <a:pt x="306324" y="15240"/>
                    </a:lnTo>
                    <a:lnTo>
                      <a:pt x="307848" y="16764"/>
                    </a:lnTo>
                    <a:lnTo>
                      <a:pt x="304800" y="10668"/>
                    </a:lnTo>
                    <a:lnTo>
                      <a:pt x="301752" y="9144"/>
                    </a:lnTo>
                    <a:lnTo>
                      <a:pt x="300228" y="9144"/>
                    </a:lnTo>
                    <a:lnTo>
                      <a:pt x="298704" y="10668"/>
                    </a:lnTo>
                    <a:lnTo>
                      <a:pt x="298704" y="9144"/>
                    </a:lnTo>
                    <a:lnTo>
                      <a:pt x="295656" y="10668"/>
                    </a:lnTo>
                    <a:lnTo>
                      <a:pt x="297180" y="10668"/>
                    </a:lnTo>
                    <a:lnTo>
                      <a:pt x="289560" y="15240"/>
                    </a:lnTo>
                    <a:lnTo>
                      <a:pt x="291084" y="13716"/>
                    </a:lnTo>
                    <a:lnTo>
                      <a:pt x="283464" y="19812"/>
                    </a:lnTo>
                    <a:lnTo>
                      <a:pt x="274320" y="27432"/>
                    </a:lnTo>
                    <a:lnTo>
                      <a:pt x="266700" y="38100"/>
                    </a:lnTo>
                    <a:lnTo>
                      <a:pt x="256032" y="48768"/>
                    </a:lnTo>
                    <a:lnTo>
                      <a:pt x="246888" y="62485"/>
                    </a:lnTo>
                    <a:lnTo>
                      <a:pt x="236220" y="76200"/>
                    </a:lnTo>
                    <a:lnTo>
                      <a:pt x="224028" y="92964"/>
                    </a:lnTo>
                    <a:lnTo>
                      <a:pt x="213360" y="109728"/>
                    </a:lnTo>
                    <a:lnTo>
                      <a:pt x="201168" y="126492"/>
                    </a:lnTo>
                    <a:lnTo>
                      <a:pt x="188976" y="144780"/>
                    </a:lnTo>
                    <a:lnTo>
                      <a:pt x="176784" y="164592"/>
                    </a:lnTo>
                    <a:lnTo>
                      <a:pt x="164592" y="184404"/>
                    </a:lnTo>
                    <a:lnTo>
                      <a:pt x="140208" y="224028"/>
                    </a:lnTo>
                    <a:lnTo>
                      <a:pt x="115824" y="265176"/>
                    </a:lnTo>
                    <a:lnTo>
                      <a:pt x="91440" y="304800"/>
                    </a:lnTo>
                    <a:lnTo>
                      <a:pt x="79248" y="324612"/>
                    </a:lnTo>
                    <a:lnTo>
                      <a:pt x="68580" y="342900"/>
                    </a:lnTo>
                    <a:lnTo>
                      <a:pt x="57912" y="359664"/>
                    </a:lnTo>
                    <a:lnTo>
                      <a:pt x="48768" y="376428"/>
                    </a:lnTo>
                    <a:lnTo>
                      <a:pt x="44011" y="384582"/>
                    </a:lnTo>
                    <a:lnTo>
                      <a:pt x="71628" y="402336"/>
                    </a:lnTo>
                    <a:lnTo>
                      <a:pt x="0" y="446532"/>
                    </a:lnTo>
                    <a:lnTo>
                      <a:pt x="7620" y="361188"/>
                    </a:lnTo>
                    <a:lnTo>
                      <a:pt x="35421" y="379061"/>
                    </a:lnTo>
                    <a:lnTo>
                      <a:pt x="39624" y="371856"/>
                    </a:lnTo>
                    <a:lnTo>
                      <a:pt x="50292" y="355092"/>
                    </a:lnTo>
                    <a:lnTo>
                      <a:pt x="60960" y="338328"/>
                    </a:lnTo>
                    <a:lnTo>
                      <a:pt x="71628" y="318516"/>
                    </a:lnTo>
                    <a:lnTo>
                      <a:pt x="83820" y="300228"/>
                    </a:lnTo>
                    <a:lnTo>
                      <a:pt x="106680" y="260604"/>
                    </a:lnTo>
                    <a:lnTo>
                      <a:pt x="131064" y="219456"/>
                    </a:lnTo>
                    <a:lnTo>
                      <a:pt x="156972" y="179832"/>
                    </a:lnTo>
                    <a:lnTo>
                      <a:pt x="169164" y="160020"/>
                    </a:lnTo>
                    <a:lnTo>
                      <a:pt x="181356" y="140209"/>
                    </a:lnTo>
                    <a:lnTo>
                      <a:pt x="193548" y="121920"/>
                    </a:lnTo>
                    <a:lnTo>
                      <a:pt x="205740" y="103632"/>
                    </a:lnTo>
                    <a:lnTo>
                      <a:pt x="216408" y="86868"/>
                    </a:lnTo>
                    <a:lnTo>
                      <a:pt x="228600" y="71628"/>
                    </a:lnTo>
                    <a:lnTo>
                      <a:pt x="239268" y="56388"/>
                    </a:lnTo>
                    <a:lnTo>
                      <a:pt x="249936" y="42672"/>
                    </a:lnTo>
                    <a:lnTo>
                      <a:pt x="259080" y="32004"/>
                    </a:lnTo>
                    <a:lnTo>
                      <a:pt x="268224" y="21336"/>
                    </a:lnTo>
                    <a:lnTo>
                      <a:pt x="277368" y="13716"/>
                    </a:lnTo>
                    <a:lnTo>
                      <a:pt x="284988" y="6097"/>
                    </a:lnTo>
                    <a:lnTo>
                      <a:pt x="291084" y="3048"/>
                    </a:lnTo>
                    <a:lnTo>
                      <a:pt x="292608" y="1524"/>
                    </a:lnTo>
                    <a:lnTo>
                      <a:pt x="295656" y="1524"/>
                    </a:lnTo>
                    <a:lnTo>
                      <a:pt x="295656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9834380" y="3053401"/>
              <a:ext cx="793476" cy="4638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0,1</a:t>
              </a:r>
              <a:endPara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2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5307"/>
            <a:ext cx="12192000" cy="1085381"/>
          </a:xfrm>
        </p:spPr>
        <p:txBody>
          <a:bodyPr>
            <a:no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3200" dirty="0"/>
              <a:t>Q = { q</a:t>
            </a:r>
            <a:r>
              <a:rPr lang="en-US" sz="3200" baseline="-25000" dirty="0"/>
              <a:t>1</a:t>
            </a:r>
            <a:r>
              <a:rPr lang="en-US" sz="3200" dirty="0"/>
              <a:t>, q</a:t>
            </a:r>
            <a:r>
              <a:rPr lang="en-US" sz="3200" baseline="-25000" dirty="0"/>
              <a:t>2</a:t>
            </a:r>
            <a:r>
              <a:rPr lang="en-US" sz="3200" dirty="0"/>
              <a:t>, ,q</a:t>
            </a:r>
            <a:r>
              <a:rPr lang="en-US" sz="3200" baseline="-25000" dirty="0"/>
              <a:t>3</a:t>
            </a:r>
            <a:r>
              <a:rPr lang="en-US" sz="3200" dirty="0"/>
              <a:t>, q</a:t>
            </a:r>
            <a:r>
              <a:rPr lang="en-US" sz="3200" baseline="-25000" dirty="0"/>
              <a:t>4</a:t>
            </a:r>
            <a:r>
              <a:rPr lang="en-US" sz="3200" dirty="0"/>
              <a:t>} </a:t>
            </a:r>
          </a:p>
          <a:p>
            <a:r>
              <a:rPr lang="en-US" sz="3200" dirty="0"/>
              <a:t>∑ = {0,1} </a:t>
            </a:r>
            <a:endParaRPr lang="en-US" sz="3200" dirty="0" smtClean="0"/>
          </a:p>
          <a:p>
            <a:r>
              <a:rPr lang="en-US" sz="3200" dirty="0" smtClean="0"/>
              <a:t>δ </a:t>
            </a:r>
            <a:r>
              <a:rPr lang="en-US" sz="3200" dirty="0"/>
              <a:t>is the transition function given by the table </a:t>
            </a:r>
            <a:endParaRPr lang="en-US" sz="3200" dirty="0" smtClean="0"/>
          </a:p>
          <a:p>
            <a:endParaRPr lang="en-US" sz="3200" dirty="0" smtClean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endParaRPr lang="en-US" sz="32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endParaRPr lang="en-US" sz="3200" dirty="0" smtClean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endParaRPr lang="en-US" sz="3200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q</a:t>
            </a:r>
            <a:r>
              <a:rPr lang="en-US" sz="3200" baseline="-250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0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the start state = {q</a:t>
            </a:r>
            <a:r>
              <a:rPr lang="en-US" sz="32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} </a:t>
            </a:r>
            <a:endParaRPr lang="en-US" sz="3200" dirty="0" smtClean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F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= {q</a:t>
            </a:r>
            <a:r>
              <a:rPr lang="en-US" sz="32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4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} 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51261"/>
              </p:ext>
            </p:extLst>
          </p:nvPr>
        </p:nvGraphicFramePr>
        <p:xfrm>
          <a:off x="2021983" y="2347246"/>
          <a:ext cx="5316077" cy="2127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277"/>
                <a:gridCol w="1056966"/>
                <a:gridCol w="1643868"/>
                <a:gridCol w="1056966"/>
              </a:tblGrid>
              <a:tr h="25779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Alphabet </a:t>
                      </a:r>
                      <a:endParaRPr lang="en-US" sz="16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 anchor="b"/>
                </a:tc>
              </a:tr>
              <a:tr h="364703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∈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36874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q1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{q1}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{q1, q2} 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∅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370363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q2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{q3}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∅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{q3}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36874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q3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∅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{q4}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∅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  <a:tr h="370363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q4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{q4}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{q4}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∅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444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54970"/>
          </a:xfrm>
        </p:spPr>
        <p:txBody>
          <a:bodyPr/>
          <a:lstStyle/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3600" b="1" u="sng" dirty="0" smtClean="0"/>
              <a:t>Example </a:t>
            </a:r>
            <a:r>
              <a:rPr lang="en-US" sz="3600" b="1" u="sng" dirty="0"/>
              <a:t>Two</a:t>
            </a:r>
            <a:r>
              <a:rPr lang="en-US" sz="3600" b="1" dirty="0"/>
              <a:t> </a:t>
            </a:r>
            <a:endParaRPr lang="en-US" sz="3600" dirty="0"/>
          </a:p>
          <a:p>
            <a:r>
              <a:rPr lang="en-US" sz="3600" b="1" dirty="0"/>
              <a:t>Given the state diagram below for a finite automaton </a:t>
            </a:r>
            <a:r>
              <a:rPr lang="en-US" sz="3600" b="1" dirty="0" smtClean="0"/>
              <a:t>N</a:t>
            </a:r>
            <a:r>
              <a:rPr lang="en-US" sz="3600" b="1" baseline="-25000" dirty="0" smtClean="0"/>
              <a:t>5</a:t>
            </a:r>
            <a:r>
              <a:rPr lang="en-US" sz="3600" b="1" dirty="0"/>
              <a:t>, </a:t>
            </a: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describe </a:t>
            </a:r>
            <a:r>
              <a:rPr lang="en-US" sz="3600" b="1" dirty="0"/>
              <a:t>the machine formally: </a:t>
            </a:r>
            <a:endParaRPr lang="en-US" sz="36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53804" y="2537138"/>
            <a:ext cx="6980348" cy="3018105"/>
            <a:chOff x="2472745" y="3038536"/>
            <a:chExt cx="4911026" cy="2014431"/>
          </a:xfrm>
        </p:grpSpPr>
        <p:grpSp>
          <p:nvGrpSpPr>
            <p:cNvPr id="99" name="Group 98"/>
            <p:cNvGrpSpPr/>
            <p:nvPr/>
          </p:nvGrpSpPr>
          <p:grpSpPr>
            <a:xfrm>
              <a:off x="2472745" y="3038536"/>
              <a:ext cx="4911026" cy="2014431"/>
              <a:chOff x="0" y="0"/>
              <a:chExt cx="3400044" cy="886968"/>
            </a:xfrm>
          </p:grpSpPr>
          <p:sp>
            <p:nvSpPr>
              <p:cNvPr id="100" name="Shape 5219"/>
              <p:cNvSpPr/>
              <p:nvPr/>
            </p:nvSpPr>
            <p:spPr>
              <a:xfrm>
                <a:off x="1918716" y="487680"/>
                <a:ext cx="918972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918972" h="76200">
                    <a:moveTo>
                      <a:pt x="842772" y="0"/>
                    </a:moveTo>
                    <a:lnTo>
                      <a:pt x="918972" y="38100"/>
                    </a:lnTo>
                    <a:lnTo>
                      <a:pt x="842772" y="76200"/>
                    </a:lnTo>
                    <a:lnTo>
                      <a:pt x="842772" y="42672"/>
                    </a:lnTo>
                    <a:lnTo>
                      <a:pt x="4572" y="42672"/>
                    </a:lnTo>
                    <a:lnTo>
                      <a:pt x="1524" y="41148"/>
                    </a:lnTo>
                    <a:lnTo>
                      <a:pt x="0" y="38100"/>
                    </a:lnTo>
                    <a:lnTo>
                      <a:pt x="1524" y="35052"/>
                    </a:lnTo>
                    <a:lnTo>
                      <a:pt x="4572" y="33528"/>
                    </a:lnTo>
                    <a:lnTo>
                      <a:pt x="842772" y="33528"/>
                    </a:lnTo>
                    <a:lnTo>
                      <a:pt x="84277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01" name="Shape 5220"/>
              <p:cNvSpPr/>
              <p:nvPr/>
            </p:nvSpPr>
            <p:spPr>
              <a:xfrm>
                <a:off x="1999488" y="716280"/>
                <a:ext cx="918972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918972" h="76200">
                    <a:moveTo>
                      <a:pt x="76200" y="0"/>
                    </a:moveTo>
                    <a:lnTo>
                      <a:pt x="76200" y="33528"/>
                    </a:lnTo>
                    <a:lnTo>
                      <a:pt x="914400" y="33528"/>
                    </a:lnTo>
                    <a:lnTo>
                      <a:pt x="917448" y="35052"/>
                    </a:lnTo>
                    <a:lnTo>
                      <a:pt x="918972" y="38100"/>
                    </a:lnTo>
                    <a:lnTo>
                      <a:pt x="917448" y="41148"/>
                    </a:lnTo>
                    <a:lnTo>
                      <a:pt x="914400" y="42672"/>
                    </a:lnTo>
                    <a:lnTo>
                      <a:pt x="76200" y="42672"/>
                    </a:lnTo>
                    <a:lnTo>
                      <a:pt x="76200" y="76200"/>
                    </a:lnTo>
                    <a:lnTo>
                      <a:pt x="0" y="38100"/>
                    </a:lnTo>
                    <a:lnTo>
                      <a:pt x="7620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02" name="Shape 61292"/>
              <p:cNvSpPr/>
              <p:nvPr/>
            </p:nvSpPr>
            <p:spPr>
              <a:xfrm>
                <a:off x="2228088" y="266700"/>
                <a:ext cx="3429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342900" h="228600">
                    <a:moveTo>
                      <a:pt x="0" y="0"/>
                    </a:moveTo>
                    <a:lnTo>
                      <a:pt x="342900" y="0"/>
                    </a:lnTo>
                    <a:lnTo>
                      <a:pt x="342900" y="228600"/>
                    </a:lnTo>
                    <a:lnTo>
                      <a:pt x="0" y="228600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319525" y="334758"/>
                <a:ext cx="184407" cy="1589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383533" y="334758"/>
                <a:ext cx="42033" cy="1589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5" name="Shape 5231"/>
              <p:cNvSpPr/>
              <p:nvPr/>
            </p:nvSpPr>
            <p:spPr>
              <a:xfrm>
                <a:off x="15240" y="393192"/>
                <a:ext cx="566928" cy="216408"/>
              </a:xfrm>
              <a:custGeom>
                <a:avLst/>
                <a:gdLst/>
                <a:ahLst/>
                <a:cxnLst/>
                <a:rect l="0" t="0" r="0" b="0"/>
                <a:pathLst>
                  <a:path w="566928" h="216408">
                    <a:moveTo>
                      <a:pt x="41148" y="0"/>
                    </a:moveTo>
                    <a:lnTo>
                      <a:pt x="62484" y="0"/>
                    </a:lnTo>
                    <a:lnTo>
                      <a:pt x="74676" y="1524"/>
                    </a:lnTo>
                    <a:lnTo>
                      <a:pt x="86868" y="1524"/>
                    </a:lnTo>
                    <a:lnTo>
                      <a:pt x="100584" y="3048"/>
                    </a:lnTo>
                    <a:lnTo>
                      <a:pt x="115824" y="4572"/>
                    </a:lnTo>
                    <a:lnTo>
                      <a:pt x="132588" y="6096"/>
                    </a:lnTo>
                    <a:lnTo>
                      <a:pt x="147828" y="7620"/>
                    </a:lnTo>
                    <a:lnTo>
                      <a:pt x="166116" y="10668"/>
                    </a:lnTo>
                    <a:lnTo>
                      <a:pt x="184404" y="12192"/>
                    </a:lnTo>
                    <a:lnTo>
                      <a:pt x="202692" y="15240"/>
                    </a:lnTo>
                    <a:lnTo>
                      <a:pt x="222504" y="18288"/>
                    </a:lnTo>
                    <a:lnTo>
                      <a:pt x="242316" y="21336"/>
                    </a:lnTo>
                    <a:lnTo>
                      <a:pt x="283464" y="27432"/>
                    </a:lnTo>
                    <a:lnTo>
                      <a:pt x="327660" y="35052"/>
                    </a:lnTo>
                    <a:lnTo>
                      <a:pt x="371856" y="41148"/>
                    </a:lnTo>
                    <a:lnTo>
                      <a:pt x="419100" y="50292"/>
                    </a:lnTo>
                    <a:lnTo>
                      <a:pt x="466344" y="57912"/>
                    </a:lnTo>
                    <a:lnTo>
                      <a:pt x="513588" y="67056"/>
                    </a:lnTo>
                    <a:lnTo>
                      <a:pt x="562356" y="74676"/>
                    </a:lnTo>
                    <a:lnTo>
                      <a:pt x="565404" y="77724"/>
                    </a:lnTo>
                    <a:lnTo>
                      <a:pt x="566928" y="80772"/>
                    </a:lnTo>
                    <a:lnTo>
                      <a:pt x="563880" y="83820"/>
                    </a:lnTo>
                    <a:lnTo>
                      <a:pt x="560832" y="83820"/>
                    </a:lnTo>
                    <a:lnTo>
                      <a:pt x="512064" y="76200"/>
                    </a:lnTo>
                    <a:lnTo>
                      <a:pt x="464820" y="67056"/>
                    </a:lnTo>
                    <a:lnTo>
                      <a:pt x="417576" y="59436"/>
                    </a:lnTo>
                    <a:lnTo>
                      <a:pt x="370332" y="51816"/>
                    </a:lnTo>
                    <a:lnTo>
                      <a:pt x="326136" y="44196"/>
                    </a:lnTo>
                    <a:lnTo>
                      <a:pt x="281940" y="36576"/>
                    </a:lnTo>
                    <a:lnTo>
                      <a:pt x="240792" y="30480"/>
                    </a:lnTo>
                    <a:lnTo>
                      <a:pt x="220980" y="27432"/>
                    </a:lnTo>
                    <a:lnTo>
                      <a:pt x="201168" y="24384"/>
                    </a:lnTo>
                    <a:lnTo>
                      <a:pt x="182880" y="21336"/>
                    </a:lnTo>
                    <a:lnTo>
                      <a:pt x="164592" y="19812"/>
                    </a:lnTo>
                    <a:lnTo>
                      <a:pt x="147828" y="16764"/>
                    </a:lnTo>
                    <a:lnTo>
                      <a:pt x="131064" y="15240"/>
                    </a:lnTo>
                    <a:lnTo>
                      <a:pt x="115824" y="13716"/>
                    </a:lnTo>
                    <a:lnTo>
                      <a:pt x="100584" y="12192"/>
                    </a:lnTo>
                    <a:lnTo>
                      <a:pt x="86868" y="10668"/>
                    </a:lnTo>
                    <a:lnTo>
                      <a:pt x="60960" y="10668"/>
                    </a:lnTo>
                    <a:lnTo>
                      <a:pt x="50292" y="9144"/>
                    </a:lnTo>
                    <a:lnTo>
                      <a:pt x="41148" y="10668"/>
                    </a:lnTo>
                    <a:lnTo>
                      <a:pt x="24384" y="10668"/>
                    </a:lnTo>
                    <a:lnTo>
                      <a:pt x="18288" y="12192"/>
                    </a:lnTo>
                    <a:lnTo>
                      <a:pt x="13716" y="13716"/>
                    </a:lnTo>
                    <a:lnTo>
                      <a:pt x="10668" y="15240"/>
                    </a:lnTo>
                    <a:lnTo>
                      <a:pt x="12192" y="15240"/>
                    </a:lnTo>
                    <a:lnTo>
                      <a:pt x="9754" y="16459"/>
                    </a:lnTo>
                    <a:lnTo>
                      <a:pt x="9652" y="16764"/>
                    </a:lnTo>
                    <a:lnTo>
                      <a:pt x="10668" y="19812"/>
                    </a:lnTo>
                    <a:lnTo>
                      <a:pt x="10668" y="18288"/>
                    </a:lnTo>
                    <a:lnTo>
                      <a:pt x="13716" y="22860"/>
                    </a:lnTo>
                    <a:lnTo>
                      <a:pt x="13716" y="21336"/>
                    </a:lnTo>
                    <a:lnTo>
                      <a:pt x="18288" y="27432"/>
                    </a:lnTo>
                    <a:lnTo>
                      <a:pt x="22860" y="32004"/>
                    </a:lnTo>
                    <a:lnTo>
                      <a:pt x="30480" y="38100"/>
                    </a:lnTo>
                    <a:lnTo>
                      <a:pt x="39624" y="44196"/>
                    </a:lnTo>
                    <a:lnTo>
                      <a:pt x="48768" y="51816"/>
                    </a:lnTo>
                    <a:lnTo>
                      <a:pt x="60960" y="57912"/>
                    </a:lnTo>
                    <a:lnTo>
                      <a:pt x="71628" y="65532"/>
                    </a:lnTo>
                    <a:lnTo>
                      <a:pt x="85344" y="73152"/>
                    </a:lnTo>
                    <a:lnTo>
                      <a:pt x="99060" y="80772"/>
                    </a:lnTo>
                    <a:lnTo>
                      <a:pt x="112776" y="89916"/>
                    </a:lnTo>
                    <a:lnTo>
                      <a:pt x="141732" y="105156"/>
                    </a:lnTo>
                    <a:lnTo>
                      <a:pt x="172212" y="121920"/>
                    </a:lnTo>
                    <a:lnTo>
                      <a:pt x="202692" y="138684"/>
                    </a:lnTo>
                    <a:lnTo>
                      <a:pt x="233172" y="153924"/>
                    </a:lnTo>
                    <a:lnTo>
                      <a:pt x="248412" y="161544"/>
                    </a:lnTo>
                    <a:lnTo>
                      <a:pt x="262128" y="169164"/>
                    </a:lnTo>
                    <a:lnTo>
                      <a:pt x="275141" y="176393"/>
                    </a:lnTo>
                    <a:lnTo>
                      <a:pt x="291084" y="147828"/>
                    </a:lnTo>
                    <a:lnTo>
                      <a:pt x="339852" y="216408"/>
                    </a:lnTo>
                    <a:lnTo>
                      <a:pt x="254508" y="213360"/>
                    </a:lnTo>
                    <a:lnTo>
                      <a:pt x="270789" y="184190"/>
                    </a:lnTo>
                    <a:lnTo>
                      <a:pt x="257556" y="178308"/>
                    </a:lnTo>
                    <a:lnTo>
                      <a:pt x="243840" y="170688"/>
                    </a:lnTo>
                    <a:lnTo>
                      <a:pt x="228600" y="163068"/>
                    </a:lnTo>
                    <a:lnTo>
                      <a:pt x="199644" y="146304"/>
                    </a:lnTo>
                    <a:lnTo>
                      <a:pt x="167640" y="131064"/>
                    </a:lnTo>
                    <a:lnTo>
                      <a:pt x="137160" y="114300"/>
                    </a:lnTo>
                    <a:lnTo>
                      <a:pt x="108204" y="97536"/>
                    </a:lnTo>
                    <a:lnTo>
                      <a:pt x="92964" y="89916"/>
                    </a:lnTo>
                    <a:lnTo>
                      <a:pt x="79248" y="80772"/>
                    </a:lnTo>
                    <a:lnTo>
                      <a:pt x="67056" y="73152"/>
                    </a:lnTo>
                    <a:lnTo>
                      <a:pt x="54864" y="65532"/>
                    </a:lnTo>
                    <a:lnTo>
                      <a:pt x="44196" y="59436"/>
                    </a:lnTo>
                    <a:lnTo>
                      <a:pt x="33528" y="51816"/>
                    </a:lnTo>
                    <a:lnTo>
                      <a:pt x="24384" y="45720"/>
                    </a:lnTo>
                    <a:lnTo>
                      <a:pt x="16764" y="39624"/>
                    </a:lnTo>
                    <a:lnTo>
                      <a:pt x="10668" y="33528"/>
                    </a:lnTo>
                    <a:lnTo>
                      <a:pt x="6096" y="28956"/>
                    </a:lnTo>
                    <a:lnTo>
                      <a:pt x="6096" y="27432"/>
                    </a:lnTo>
                    <a:lnTo>
                      <a:pt x="3048" y="22860"/>
                    </a:lnTo>
                    <a:lnTo>
                      <a:pt x="1524" y="22860"/>
                    </a:lnTo>
                    <a:lnTo>
                      <a:pt x="0" y="18288"/>
                    </a:lnTo>
                    <a:lnTo>
                      <a:pt x="0" y="16764"/>
                    </a:lnTo>
                    <a:lnTo>
                      <a:pt x="1524" y="13716"/>
                    </a:lnTo>
                    <a:lnTo>
                      <a:pt x="1524" y="10668"/>
                    </a:lnTo>
                    <a:lnTo>
                      <a:pt x="4572" y="7620"/>
                    </a:lnTo>
                    <a:lnTo>
                      <a:pt x="6096" y="7620"/>
                    </a:lnTo>
                    <a:lnTo>
                      <a:pt x="10668" y="4572"/>
                    </a:lnTo>
                    <a:lnTo>
                      <a:pt x="16764" y="3048"/>
                    </a:lnTo>
                    <a:lnTo>
                      <a:pt x="22860" y="1524"/>
                    </a:lnTo>
                    <a:lnTo>
                      <a:pt x="32004" y="1524"/>
                    </a:lnTo>
                    <a:lnTo>
                      <a:pt x="4114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06" name="Shape 61293"/>
              <p:cNvSpPr/>
              <p:nvPr/>
            </p:nvSpPr>
            <p:spPr>
              <a:xfrm>
                <a:off x="24384" y="172212"/>
                <a:ext cx="3429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342900" h="228600">
                    <a:moveTo>
                      <a:pt x="0" y="0"/>
                    </a:moveTo>
                    <a:lnTo>
                      <a:pt x="342900" y="0"/>
                    </a:lnTo>
                    <a:lnTo>
                      <a:pt x="342900" y="228600"/>
                    </a:lnTo>
                    <a:lnTo>
                      <a:pt x="0" y="228600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15823" y="240271"/>
                <a:ext cx="84066" cy="1589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79831" y="240271"/>
                <a:ext cx="42033" cy="1589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09" name="Shape 5237"/>
              <p:cNvSpPr/>
              <p:nvPr/>
            </p:nvSpPr>
            <p:spPr>
              <a:xfrm>
                <a:off x="1405128" y="429768"/>
                <a:ext cx="594360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457200">
                    <a:moveTo>
                      <a:pt x="297180" y="0"/>
                    </a:moveTo>
                    <a:cubicBezTo>
                      <a:pt x="461772" y="0"/>
                      <a:pt x="594360" y="102108"/>
                      <a:pt x="594360" y="228600"/>
                    </a:cubicBezTo>
                    <a:cubicBezTo>
                      <a:pt x="594360" y="353568"/>
                      <a:pt x="461772" y="457200"/>
                      <a:pt x="297180" y="457200"/>
                    </a:cubicBezTo>
                    <a:cubicBezTo>
                      <a:pt x="134112" y="457200"/>
                      <a:pt x="0" y="353568"/>
                      <a:pt x="0" y="228600"/>
                    </a:cubicBezTo>
                    <a:cubicBezTo>
                      <a:pt x="0" y="102108"/>
                      <a:pt x="134112" y="0"/>
                      <a:pt x="297180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10" name="Shape 5238"/>
              <p:cNvSpPr/>
              <p:nvPr/>
            </p:nvSpPr>
            <p:spPr>
              <a:xfrm>
                <a:off x="1405128" y="429768"/>
                <a:ext cx="594360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457200">
                    <a:moveTo>
                      <a:pt x="297180" y="0"/>
                    </a:moveTo>
                    <a:cubicBezTo>
                      <a:pt x="134112" y="0"/>
                      <a:pt x="0" y="102108"/>
                      <a:pt x="0" y="228600"/>
                    </a:cubicBezTo>
                    <a:cubicBezTo>
                      <a:pt x="0" y="353568"/>
                      <a:pt x="134112" y="457200"/>
                      <a:pt x="297180" y="457200"/>
                    </a:cubicBezTo>
                    <a:cubicBezTo>
                      <a:pt x="461772" y="457200"/>
                      <a:pt x="594360" y="353568"/>
                      <a:pt x="594360" y="228600"/>
                    </a:cubicBezTo>
                    <a:cubicBezTo>
                      <a:pt x="594360" y="102108"/>
                      <a:pt x="461772" y="0"/>
                      <a:pt x="297180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11" name="Shape 5239"/>
              <p:cNvSpPr/>
              <p:nvPr/>
            </p:nvSpPr>
            <p:spPr>
              <a:xfrm>
                <a:off x="1479804" y="477012"/>
                <a:ext cx="446532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446532" h="342900">
                    <a:moveTo>
                      <a:pt x="222504" y="0"/>
                    </a:moveTo>
                    <a:cubicBezTo>
                      <a:pt x="345948" y="0"/>
                      <a:pt x="446532" y="76200"/>
                      <a:pt x="446532" y="170688"/>
                    </a:cubicBezTo>
                    <a:cubicBezTo>
                      <a:pt x="446532" y="265176"/>
                      <a:pt x="345948" y="342900"/>
                      <a:pt x="222504" y="342900"/>
                    </a:cubicBezTo>
                    <a:cubicBezTo>
                      <a:pt x="100584" y="342900"/>
                      <a:pt x="0" y="265176"/>
                      <a:pt x="0" y="170688"/>
                    </a:cubicBezTo>
                    <a:cubicBezTo>
                      <a:pt x="0" y="76200"/>
                      <a:pt x="100584" y="0"/>
                      <a:pt x="222504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12" name="Shape 5240"/>
              <p:cNvSpPr/>
              <p:nvPr/>
            </p:nvSpPr>
            <p:spPr>
              <a:xfrm>
                <a:off x="1479804" y="477012"/>
                <a:ext cx="446532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446532" h="342900">
                    <a:moveTo>
                      <a:pt x="222504" y="0"/>
                    </a:moveTo>
                    <a:cubicBezTo>
                      <a:pt x="100584" y="0"/>
                      <a:pt x="0" y="76200"/>
                      <a:pt x="0" y="170688"/>
                    </a:cubicBezTo>
                    <a:cubicBezTo>
                      <a:pt x="0" y="265176"/>
                      <a:pt x="100584" y="342900"/>
                      <a:pt x="222504" y="342900"/>
                    </a:cubicBezTo>
                    <a:cubicBezTo>
                      <a:pt x="345948" y="342900"/>
                      <a:pt x="446532" y="265176"/>
                      <a:pt x="446532" y="170688"/>
                    </a:cubicBezTo>
                    <a:cubicBezTo>
                      <a:pt x="446532" y="76200"/>
                      <a:pt x="345948" y="0"/>
                      <a:pt x="222504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635250" y="598777"/>
                <a:ext cx="112630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720594" y="653340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772410" y="598777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6" name="Shape 5247"/>
              <p:cNvSpPr/>
              <p:nvPr/>
            </p:nvSpPr>
            <p:spPr>
              <a:xfrm>
                <a:off x="2805684" y="400812"/>
                <a:ext cx="594360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457200">
                    <a:moveTo>
                      <a:pt x="297180" y="0"/>
                    </a:moveTo>
                    <a:cubicBezTo>
                      <a:pt x="461772" y="0"/>
                      <a:pt x="594360" y="102109"/>
                      <a:pt x="594360" y="228600"/>
                    </a:cubicBezTo>
                    <a:cubicBezTo>
                      <a:pt x="594360" y="355092"/>
                      <a:pt x="461772" y="457200"/>
                      <a:pt x="297180" y="457200"/>
                    </a:cubicBezTo>
                    <a:cubicBezTo>
                      <a:pt x="132588" y="457200"/>
                      <a:pt x="0" y="355092"/>
                      <a:pt x="0" y="228600"/>
                    </a:cubicBezTo>
                    <a:cubicBezTo>
                      <a:pt x="0" y="102109"/>
                      <a:pt x="132588" y="0"/>
                      <a:pt x="297180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17" name="Shape 5248"/>
              <p:cNvSpPr/>
              <p:nvPr/>
            </p:nvSpPr>
            <p:spPr>
              <a:xfrm>
                <a:off x="2805684" y="400812"/>
                <a:ext cx="594360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457200">
                    <a:moveTo>
                      <a:pt x="297180" y="0"/>
                    </a:moveTo>
                    <a:cubicBezTo>
                      <a:pt x="132588" y="0"/>
                      <a:pt x="0" y="102109"/>
                      <a:pt x="0" y="228600"/>
                    </a:cubicBezTo>
                    <a:cubicBezTo>
                      <a:pt x="0" y="355092"/>
                      <a:pt x="132588" y="457200"/>
                      <a:pt x="297180" y="457200"/>
                    </a:cubicBezTo>
                    <a:cubicBezTo>
                      <a:pt x="461772" y="457200"/>
                      <a:pt x="594360" y="355092"/>
                      <a:pt x="594360" y="228600"/>
                    </a:cubicBezTo>
                    <a:cubicBezTo>
                      <a:pt x="594360" y="102109"/>
                      <a:pt x="461772" y="0"/>
                      <a:pt x="297180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34282" y="542389"/>
                <a:ext cx="112630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119626" y="596952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171442" y="542389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1" name="Shape 5252"/>
              <p:cNvSpPr/>
              <p:nvPr/>
            </p:nvSpPr>
            <p:spPr>
              <a:xfrm>
                <a:off x="320040" y="400812"/>
                <a:ext cx="594360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457200">
                    <a:moveTo>
                      <a:pt x="297180" y="0"/>
                    </a:moveTo>
                    <a:cubicBezTo>
                      <a:pt x="461772" y="0"/>
                      <a:pt x="594360" y="102109"/>
                      <a:pt x="594360" y="228600"/>
                    </a:cubicBezTo>
                    <a:cubicBezTo>
                      <a:pt x="594360" y="355092"/>
                      <a:pt x="461772" y="457200"/>
                      <a:pt x="297180" y="457200"/>
                    </a:cubicBezTo>
                    <a:cubicBezTo>
                      <a:pt x="132588" y="457200"/>
                      <a:pt x="0" y="355092"/>
                      <a:pt x="0" y="228600"/>
                    </a:cubicBezTo>
                    <a:cubicBezTo>
                      <a:pt x="0" y="102109"/>
                      <a:pt x="132588" y="0"/>
                      <a:pt x="297180" y="0"/>
                    </a:cubicBez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22" name="Shape 5253"/>
              <p:cNvSpPr/>
              <p:nvPr/>
            </p:nvSpPr>
            <p:spPr>
              <a:xfrm>
                <a:off x="320040" y="400812"/>
                <a:ext cx="594360" cy="457200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457200">
                    <a:moveTo>
                      <a:pt x="297180" y="0"/>
                    </a:moveTo>
                    <a:cubicBezTo>
                      <a:pt x="132588" y="0"/>
                      <a:pt x="0" y="102109"/>
                      <a:pt x="0" y="228600"/>
                    </a:cubicBezTo>
                    <a:cubicBezTo>
                      <a:pt x="0" y="355092"/>
                      <a:pt x="132588" y="457200"/>
                      <a:pt x="297180" y="457200"/>
                    </a:cubicBezTo>
                    <a:cubicBezTo>
                      <a:pt x="461772" y="457200"/>
                      <a:pt x="594360" y="355092"/>
                      <a:pt x="594360" y="228600"/>
                    </a:cubicBezTo>
                    <a:cubicBezTo>
                      <a:pt x="594360" y="102109"/>
                      <a:pt x="461772" y="0"/>
                      <a:pt x="297180" y="0"/>
                    </a:cubicBezTo>
                    <a:close/>
                  </a:path>
                </a:pathLst>
              </a:custGeom>
              <a:ln w="9525" cap="rnd">
                <a:round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48639" y="542389"/>
                <a:ext cx="112630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3983" y="596952"/>
                <a:ext cx="67862" cy="1218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85799" y="542389"/>
                <a:ext cx="50643" cy="18181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7278" y="459725"/>
                <a:ext cx="84065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61286" y="459725"/>
                <a:ext cx="42033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8" name="Shape 5262"/>
              <p:cNvSpPr/>
              <p:nvPr/>
            </p:nvSpPr>
            <p:spPr>
              <a:xfrm>
                <a:off x="914400" y="533400"/>
                <a:ext cx="501396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501396" h="76200">
                    <a:moveTo>
                      <a:pt x="425196" y="0"/>
                    </a:moveTo>
                    <a:lnTo>
                      <a:pt x="501396" y="38100"/>
                    </a:lnTo>
                    <a:lnTo>
                      <a:pt x="425196" y="76200"/>
                    </a:lnTo>
                    <a:lnTo>
                      <a:pt x="425196" y="42673"/>
                    </a:lnTo>
                    <a:lnTo>
                      <a:pt x="1524" y="42673"/>
                    </a:lnTo>
                    <a:lnTo>
                      <a:pt x="0" y="38100"/>
                    </a:lnTo>
                    <a:lnTo>
                      <a:pt x="1524" y="35052"/>
                    </a:lnTo>
                    <a:lnTo>
                      <a:pt x="6096" y="33528"/>
                    </a:lnTo>
                    <a:lnTo>
                      <a:pt x="425196" y="33528"/>
                    </a:lnTo>
                    <a:lnTo>
                      <a:pt x="425196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29" name="Shape 5263"/>
              <p:cNvSpPr/>
              <p:nvPr/>
            </p:nvSpPr>
            <p:spPr>
              <a:xfrm>
                <a:off x="0" y="647700"/>
                <a:ext cx="348996" cy="76200"/>
              </a:xfrm>
              <a:custGeom>
                <a:avLst/>
                <a:gdLst/>
                <a:ahLst/>
                <a:cxnLst/>
                <a:rect l="0" t="0" r="0" b="0"/>
                <a:pathLst>
                  <a:path w="348996" h="76200">
                    <a:moveTo>
                      <a:pt x="272796" y="0"/>
                    </a:moveTo>
                    <a:lnTo>
                      <a:pt x="348996" y="38100"/>
                    </a:lnTo>
                    <a:lnTo>
                      <a:pt x="272796" y="76200"/>
                    </a:lnTo>
                    <a:lnTo>
                      <a:pt x="272796" y="42673"/>
                    </a:lnTo>
                    <a:lnTo>
                      <a:pt x="1524" y="42673"/>
                    </a:lnTo>
                    <a:lnTo>
                      <a:pt x="0" y="38100"/>
                    </a:lnTo>
                    <a:lnTo>
                      <a:pt x="1524" y="35052"/>
                    </a:lnTo>
                    <a:lnTo>
                      <a:pt x="6096" y="33528"/>
                    </a:lnTo>
                    <a:lnTo>
                      <a:pt x="272796" y="33528"/>
                    </a:lnTo>
                    <a:lnTo>
                      <a:pt x="272796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30" name="Shape 5264"/>
              <p:cNvSpPr/>
              <p:nvPr/>
            </p:nvSpPr>
            <p:spPr>
              <a:xfrm>
                <a:off x="1232916" y="214885"/>
                <a:ext cx="620268" cy="298703"/>
              </a:xfrm>
              <a:custGeom>
                <a:avLst/>
                <a:gdLst/>
                <a:ahLst/>
                <a:cxnLst/>
                <a:rect l="0" t="0" r="0" b="0"/>
                <a:pathLst>
                  <a:path w="620268" h="298703">
                    <a:moveTo>
                      <a:pt x="6096" y="0"/>
                    </a:moveTo>
                    <a:lnTo>
                      <a:pt x="13716" y="0"/>
                    </a:lnTo>
                    <a:lnTo>
                      <a:pt x="28956" y="0"/>
                    </a:lnTo>
                    <a:lnTo>
                      <a:pt x="38100" y="1524"/>
                    </a:lnTo>
                    <a:lnTo>
                      <a:pt x="48768" y="3048"/>
                    </a:lnTo>
                    <a:lnTo>
                      <a:pt x="59436" y="6096"/>
                    </a:lnTo>
                    <a:lnTo>
                      <a:pt x="71628" y="9144"/>
                    </a:lnTo>
                    <a:lnTo>
                      <a:pt x="85344" y="13715"/>
                    </a:lnTo>
                    <a:lnTo>
                      <a:pt x="100584" y="18288"/>
                    </a:lnTo>
                    <a:lnTo>
                      <a:pt x="115824" y="22860"/>
                    </a:lnTo>
                    <a:lnTo>
                      <a:pt x="132588" y="28956"/>
                    </a:lnTo>
                    <a:lnTo>
                      <a:pt x="149352" y="35051"/>
                    </a:lnTo>
                    <a:lnTo>
                      <a:pt x="167640" y="41148"/>
                    </a:lnTo>
                    <a:lnTo>
                      <a:pt x="185928" y="48768"/>
                    </a:lnTo>
                    <a:lnTo>
                      <a:pt x="205740" y="56388"/>
                    </a:lnTo>
                    <a:lnTo>
                      <a:pt x="227076" y="64008"/>
                    </a:lnTo>
                    <a:lnTo>
                      <a:pt x="248412" y="71627"/>
                    </a:lnTo>
                    <a:lnTo>
                      <a:pt x="269748" y="80772"/>
                    </a:lnTo>
                    <a:lnTo>
                      <a:pt x="292608" y="88392"/>
                    </a:lnTo>
                    <a:lnTo>
                      <a:pt x="315468" y="99060"/>
                    </a:lnTo>
                    <a:lnTo>
                      <a:pt x="362712" y="117348"/>
                    </a:lnTo>
                    <a:lnTo>
                      <a:pt x="411480" y="137160"/>
                    </a:lnTo>
                    <a:lnTo>
                      <a:pt x="461772" y="158496"/>
                    </a:lnTo>
                    <a:lnTo>
                      <a:pt x="513588" y="179832"/>
                    </a:lnTo>
                    <a:lnTo>
                      <a:pt x="565404" y="201168"/>
                    </a:lnTo>
                    <a:lnTo>
                      <a:pt x="617220" y="224027"/>
                    </a:lnTo>
                    <a:lnTo>
                      <a:pt x="620268" y="227076"/>
                    </a:lnTo>
                    <a:lnTo>
                      <a:pt x="620268" y="230124"/>
                    </a:lnTo>
                    <a:lnTo>
                      <a:pt x="617220" y="233172"/>
                    </a:lnTo>
                    <a:lnTo>
                      <a:pt x="614172" y="233172"/>
                    </a:lnTo>
                    <a:lnTo>
                      <a:pt x="560832" y="210312"/>
                    </a:lnTo>
                    <a:lnTo>
                      <a:pt x="509016" y="188976"/>
                    </a:lnTo>
                    <a:lnTo>
                      <a:pt x="457200" y="167639"/>
                    </a:lnTo>
                    <a:lnTo>
                      <a:pt x="406908" y="146303"/>
                    </a:lnTo>
                    <a:lnTo>
                      <a:pt x="358140" y="126492"/>
                    </a:lnTo>
                    <a:lnTo>
                      <a:pt x="310896" y="106680"/>
                    </a:lnTo>
                    <a:lnTo>
                      <a:pt x="288036" y="97536"/>
                    </a:lnTo>
                    <a:lnTo>
                      <a:pt x="266700" y="88392"/>
                    </a:lnTo>
                    <a:lnTo>
                      <a:pt x="243840" y="80772"/>
                    </a:lnTo>
                    <a:lnTo>
                      <a:pt x="222504" y="73151"/>
                    </a:lnTo>
                    <a:lnTo>
                      <a:pt x="202692" y="64008"/>
                    </a:lnTo>
                    <a:lnTo>
                      <a:pt x="182880" y="57912"/>
                    </a:lnTo>
                    <a:lnTo>
                      <a:pt x="164592" y="50292"/>
                    </a:lnTo>
                    <a:lnTo>
                      <a:pt x="146304" y="44196"/>
                    </a:lnTo>
                    <a:lnTo>
                      <a:pt x="129540" y="38100"/>
                    </a:lnTo>
                    <a:lnTo>
                      <a:pt x="112776" y="32003"/>
                    </a:lnTo>
                    <a:lnTo>
                      <a:pt x="97536" y="27432"/>
                    </a:lnTo>
                    <a:lnTo>
                      <a:pt x="82296" y="22860"/>
                    </a:lnTo>
                    <a:lnTo>
                      <a:pt x="70104" y="18288"/>
                    </a:lnTo>
                    <a:lnTo>
                      <a:pt x="56388" y="15239"/>
                    </a:lnTo>
                    <a:lnTo>
                      <a:pt x="45720" y="12192"/>
                    </a:lnTo>
                    <a:lnTo>
                      <a:pt x="36576" y="10668"/>
                    </a:lnTo>
                    <a:lnTo>
                      <a:pt x="27432" y="9144"/>
                    </a:lnTo>
                    <a:lnTo>
                      <a:pt x="15240" y="9144"/>
                    </a:lnTo>
                    <a:lnTo>
                      <a:pt x="13716" y="9144"/>
                    </a:lnTo>
                    <a:lnTo>
                      <a:pt x="10668" y="9144"/>
                    </a:lnTo>
                    <a:lnTo>
                      <a:pt x="9144" y="9906"/>
                    </a:lnTo>
                    <a:lnTo>
                      <a:pt x="9144" y="12192"/>
                    </a:lnTo>
                    <a:lnTo>
                      <a:pt x="10668" y="16763"/>
                    </a:lnTo>
                    <a:lnTo>
                      <a:pt x="15240" y="22860"/>
                    </a:lnTo>
                    <a:lnTo>
                      <a:pt x="19812" y="28956"/>
                    </a:lnTo>
                    <a:lnTo>
                      <a:pt x="27432" y="36576"/>
                    </a:lnTo>
                    <a:lnTo>
                      <a:pt x="35052" y="45720"/>
                    </a:lnTo>
                    <a:lnTo>
                      <a:pt x="44196" y="54863"/>
                    </a:lnTo>
                    <a:lnTo>
                      <a:pt x="54864" y="65532"/>
                    </a:lnTo>
                    <a:lnTo>
                      <a:pt x="67056" y="74676"/>
                    </a:lnTo>
                    <a:lnTo>
                      <a:pt x="79248" y="86868"/>
                    </a:lnTo>
                    <a:lnTo>
                      <a:pt x="92964" y="97536"/>
                    </a:lnTo>
                    <a:lnTo>
                      <a:pt x="106680" y="109727"/>
                    </a:lnTo>
                    <a:lnTo>
                      <a:pt x="135636" y="134112"/>
                    </a:lnTo>
                    <a:lnTo>
                      <a:pt x="166116" y="158496"/>
                    </a:lnTo>
                    <a:lnTo>
                      <a:pt x="196596" y="182880"/>
                    </a:lnTo>
                    <a:lnTo>
                      <a:pt x="227076" y="207263"/>
                    </a:lnTo>
                    <a:lnTo>
                      <a:pt x="242316" y="219456"/>
                    </a:lnTo>
                    <a:lnTo>
                      <a:pt x="256032" y="230124"/>
                    </a:lnTo>
                    <a:lnTo>
                      <a:pt x="269748" y="240792"/>
                    </a:lnTo>
                    <a:lnTo>
                      <a:pt x="276828" y="246584"/>
                    </a:lnTo>
                    <a:lnTo>
                      <a:pt x="297180" y="220980"/>
                    </a:lnTo>
                    <a:lnTo>
                      <a:pt x="332232" y="298703"/>
                    </a:lnTo>
                    <a:lnTo>
                      <a:pt x="249936" y="280415"/>
                    </a:lnTo>
                    <a:lnTo>
                      <a:pt x="270756" y="254224"/>
                    </a:lnTo>
                    <a:lnTo>
                      <a:pt x="263652" y="248412"/>
                    </a:lnTo>
                    <a:lnTo>
                      <a:pt x="249936" y="237744"/>
                    </a:lnTo>
                    <a:lnTo>
                      <a:pt x="236220" y="225551"/>
                    </a:lnTo>
                    <a:lnTo>
                      <a:pt x="220980" y="214884"/>
                    </a:lnTo>
                    <a:lnTo>
                      <a:pt x="190500" y="190500"/>
                    </a:lnTo>
                    <a:lnTo>
                      <a:pt x="160020" y="166115"/>
                    </a:lnTo>
                    <a:lnTo>
                      <a:pt x="129540" y="141732"/>
                    </a:lnTo>
                    <a:lnTo>
                      <a:pt x="100584" y="117348"/>
                    </a:lnTo>
                    <a:lnTo>
                      <a:pt x="86868" y="105156"/>
                    </a:lnTo>
                    <a:lnTo>
                      <a:pt x="73152" y="92963"/>
                    </a:lnTo>
                    <a:lnTo>
                      <a:pt x="60960" y="82296"/>
                    </a:lnTo>
                    <a:lnTo>
                      <a:pt x="48768" y="71627"/>
                    </a:lnTo>
                    <a:lnTo>
                      <a:pt x="38100" y="60960"/>
                    </a:lnTo>
                    <a:lnTo>
                      <a:pt x="28956" y="51815"/>
                    </a:lnTo>
                    <a:lnTo>
                      <a:pt x="19812" y="42672"/>
                    </a:lnTo>
                    <a:lnTo>
                      <a:pt x="12192" y="35051"/>
                    </a:lnTo>
                    <a:lnTo>
                      <a:pt x="7620" y="27432"/>
                    </a:lnTo>
                    <a:lnTo>
                      <a:pt x="3048" y="21336"/>
                    </a:lnTo>
                    <a:lnTo>
                      <a:pt x="0" y="15239"/>
                    </a:lnTo>
                    <a:lnTo>
                      <a:pt x="0" y="7620"/>
                    </a:lnTo>
                    <a:lnTo>
                      <a:pt x="1524" y="4572"/>
                    </a:lnTo>
                    <a:lnTo>
                      <a:pt x="3048" y="3048"/>
                    </a:lnTo>
                    <a:lnTo>
                      <a:pt x="6096" y="0"/>
                    </a:lnTo>
                    <a:close/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31" name="Shape 61294"/>
              <p:cNvSpPr/>
              <p:nvPr/>
            </p:nvSpPr>
            <p:spPr>
              <a:xfrm>
                <a:off x="1377696" y="0"/>
                <a:ext cx="34290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342900" h="228600">
                    <a:moveTo>
                      <a:pt x="0" y="0"/>
                    </a:moveTo>
                    <a:lnTo>
                      <a:pt x="342900" y="0"/>
                    </a:lnTo>
                    <a:lnTo>
                      <a:pt x="342900" y="228600"/>
                    </a:lnTo>
                    <a:lnTo>
                      <a:pt x="0" y="228600"/>
                    </a:lnTo>
                    <a:lnTo>
                      <a:pt x="0" y="0"/>
                    </a:lnTo>
                  </a:path>
                </a:pathLst>
              </a:custGeom>
              <a:ln w="0" cap="rnd">
                <a:round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469134" y="68059"/>
                <a:ext cx="84065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533142" y="68059"/>
                <a:ext cx="42033" cy="15898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48310" indent="-6350"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5803536" y="4837508"/>
              <a:ext cx="765492" cy="14637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0,1</a:t>
              </a:r>
              <a:endPara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0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u="sng" dirty="0"/>
              <a:t>Solution:</a:t>
            </a:r>
            <a:r>
              <a:rPr lang="en-US" sz="4400" b="1" dirty="0"/>
              <a:t> </a:t>
            </a:r>
            <a:endParaRPr lang="en-US" sz="4400" dirty="0"/>
          </a:p>
          <a:p>
            <a:r>
              <a:rPr lang="en-US" sz="4400" dirty="0" smtClean="0"/>
              <a:t>N</a:t>
            </a:r>
            <a:r>
              <a:rPr lang="en-US" sz="4400" baseline="-25000" dirty="0" smtClean="0"/>
              <a:t>5</a:t>
            </a:r>
            <a:r>
              <a:rPr lang="en-US" sz="4400" dirty="0" smtClean="0"/>
              <a:t>= </a:t>
            </a:r>
            <a:r>
              <a:rPr lang="en-US" sz="4400" dirty="0"/>
              <a:t>(Q, ∑, δ , q</a:t>
            </a:r>
            <a:r>
              <a:rPr lang="en-US" sz="4400" baseline="-25000" dirty="0"/>
              <a:t>0</a:t>
            </a:r>
            <a:r>
              <a:rPr lang="en-US" sz="4400" dirty="0"/>
              <a:t>, F) </a:t>
            </a:r>
          </a:p>
          <a:p>
            <a:pPr marL="0" indent="0"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4400" dirty="0"/>
              <a:t>  </a:t>
            </a:r>
          </a:p>
          <a:p>
            <a:r>
              <a:rPr lang="en-US" sz="4400" dirty="0"/>
              <a:t>Q = { q</a:t>
            </a:r>
            <a:r>
              <a:rPr lang="en-US" sz="4400" baseline="-25000" dirty="0"/>
              <a:t>1</a:t>
            </a:r>
            <a:r>
              <a:rPr lang="en-US" sz="4400" dirty="0"/>
              <a:t>, q</a:t>
            </a:r>
            <a:r>
              <a:rPr lang="en-US" sz="4400" baseline="-25000" dirty="0"/>
              <a:t>2</a:t>
            </a:r>
            <a:r>
              <a:rPr lang="en-US" sz="4400" dirty="0"/>
              <a:t>, ,q</a:t>
            </a:r>
            <a:r>
              <a:rPr lang="en-US" sz="4400" baseline="-25000" dirty="0"/>
              <a:t>3</a:t>
            </a:r>
            <a:r>
              <a:rPr lang="en-US" sz="4400" dirty="0"/>
              <a:t>} </a:t>
            </a:r>
          </a:p>
          <a:p>
            <a:r>
              <a:rPr lang="en-US" sz="4400" dirty="0"/>
              <a:t>∑ = {0,1} </a:t>
            </a:r>
            <a:endParaRPr lang="en-US" sz="4400" dirty="0" smtClean="0"/>
          </a:p>
          <a:p>
            <a:r>
              <a:rPr lang="en-US" sz="4400" dirty="0" smtClean="0"/>
              <a:t>δ </a:t>
            </a:r>
            <a:r>
              <a:rPr lang="en-US" sz="4400" dirty="0"/>
              <a:t>is the transition function given by the table </a:t>
            </a:r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r>
              <a:rPr lang="en-US" sz="4400" dirty="0" smtClean="0"/>
              <a:t>q</a:t>
            </a:r>
            <a:r>
              <a:rPr lang="en-US" sz="4400" baseline="-25000" dirty="0" smtClean="0"/>
              <a:t>0</a:t>
            </a:r>
            <a:r>
              <a:rPr lang="en-US" sz="4400" dirty="0" smtClean="0"/>
              <a:t> </a:t>
            </a:r>
            <a:r>
              <a:rPr lang="en-US" sz="4400" dirty="0"/>
              <a:t>= </a:t>
            </a:r>
            <a:r>
              <a:rPr lang="en-US" sz="4400" dirty="0" smtClean="0"/>
              <a:t>{</a:t>
            </a:r>
            <a:r>
              <a:rPr lang="en-US" sz="4400" dirty="0"/>
              <a:t>q</a:t>
            </a:r>
            <a:r>
              <a:rPr lang="en-US" sz="4400" baseline="-25000" dirty="0"/>
              <a:t>1</a:t>
            </a:r>
            <a:r>
              <a:rPr lang="en-US" sz="4400" dirty="0"/>
              <a:t>} F = {q</a:t>
            </a:r>
            <a:r>
              <a:rPr lang="en-US" sz="4400" baseline="-25000" dirty="0"/>
              <a:t>2</a:t>
            </a:r>
            <a:r>
              <a:rPr lang="en-US" sz="4400" dirty="0"/>
              <a:t>} </a:t>
            </a:r>
          </a:p>
          <a:p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45286"/>
              </p:ext>
            </p:extLst>
          </p:nvPr>
        </p:nvGraphicFramePr>
        <p:xfrm>
          <a:off x="2718247" y="4035163"/>
          <a:ext cx="5905500" cy="1605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135"/>
                <a:gridCol w="1967230"/>
                <a:gridCol w="1969135"/>
              </a:tblGrid>
              <a:tr h="28194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Alphabet </a:t>
                      </a:r>
                      <a:endParaRPr lang="en-US" sz="18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28194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States </a:t>
                      </a:r>
                      <a:endParaRPr lang="en-US" sz="18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29083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q1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q1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28956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q3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28194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q3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q2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lvl="0" indent="0" fontAlgn="base"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</a:t>
            </a: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 Automata Next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9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581"/>
            <a:ext cx="12192000" cy="991672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2286"/>
            <a:ext cx="12192000" cy="465571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Non-determinism </a:t>
            </a:r>
            <a:r>
              <a:rPr lang="en-US" sz="4000" dirty="0"/>
              <a:t>is a useful concept </a:t>
            </a:r>
            <a:r>
              <a:rPr lang="en-US" sz="4000" dirty="0" smtClean="0"/>
              <a:t>with a </a:t>
            </a:r>
            <a:r>
              <a:rPr lang="en-US" sz="4000" dirty="0"/>
              <a:t>great impact on the theory of computation. </a:t>
            </a:r>
            <a:endParaRPr lang="en-US" sz="4000" dirty="0" smtClean="0"/>
          </a:p>
          <a:p>
            <a:r>
              <a:rPr lang="en-US" sz="4000" dirty="0" smtClean="0"/>
              <a:t>So </a:t>
            </a:r>
            <a:r>
              <a:rPr lang="en-US" sz="4000" dirty="0"/>
              <a:t>far in our discussion, every step of a computation follows in a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way from the preceding step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When </a:t>
            </a:r>
            <a:r>
              <a:rPr lang="en-US" sz="4000" dirty="0"/>
              <a:t>the machine is in a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state and reads the next input symbol</a:t>
            </a:r>
            <a:r>
              <a:rPr lang="en-US" sz="4000" dirty="0"/>
              <a:t>, we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 what the next state will be </a:t>
            </a:r>
            <a:r>
              <a:rPr lang="en-US" sz="4000" dirty="0"/>
              <a:t>– it is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determined</a:t>
            </a:r>
            <a:r>
              <a:rPr lang="en-US" sz="4000" dirty="0"/>
              <a:t>. We call this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deterministic computation</a:t>
            </a:r>
            <a:r>
              <a:rPr lang="en-US" sz="4000" dirty="0"/>
              <a:t>. 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00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-1" y="1271834"/>
            <a:ext cx="12080383" cy="4351338"/>
          </a:xfrm>
        </p:spPr>
        <p:txBody>
          <a:bodyPr>
            <a:normAutofit/>
          </a:bodyPr>
          <a:lstStyle/>
          <a:p>
            <a:pPr algn="ctr"/>
            <a:endParaRPr lang="en-US" sz="6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Questions????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3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518"/>
            <a:ext cx="12192000" cy="6381482"/>
          </a:xfrm>
        </p:spPr>
        <p:txBody>
          <a:bodyPr>
            <a:noAutofit/>
          </a:bodyPr>
          <a:lstStyle/>
          <a:p>
            <a:r>
              <a:rPr lang="en-US" dirty="0"/>
              <a:t>In a non-deterministic machine,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choices may exist for the next state at any point </a:t>
            </a:r>
            <a:r>
              <a:rPr lang="en-US" dirty="0"/>
              <a:t>and the machine therefore may have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features</a:t>
            </a:r>
            <a:r>
              <a:rPr lang="en-US" dirty="0"/>
              <a:t>. </a:t>
            </a:r>
          </a:p>
          <a:p>
            <a:r>
              <a:rPr lang="en-US" b="1" dirty="0" smtClean="0"/>
              <a:t>Example</a:t>
            </a:r>
            <a:r>
              <a:rPr lang="en-US" b="1" dirty="0"/>
              <a:t>: -  </a:t>
            </a:r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state diagram for an Non-deterministic Finite Automaton (NFA) </a:t>
            </a:r>
            <a:r>
              <a:rPr lang="en-US" dirty="0"/>
              <a:t>machine N</a:t>
            </a:r>
            <a:r>
              <a:rPr lang="en-US" baseline="-25000" dirty="0"/>
              <a:t>1</a:t>
            </a:r>
            <a:r>
              <a:rPr lang="en-US" dirty="0"/>
              <a:t> below: - </a:t>
            </a:r>
          </a:p>
          <a:p>
            <a:pPr algn="ctr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97735" y="3667259"/>
            <a:ext cx="9427335" cy="1635617"/>
            <a:chOff x="0" y="0"/>
            <a:chExt cx="5640330" cy="865632"/>
          </a:xfrm>
        </p:grpSpPr>
        <p:sp>
          <p:nvSpPr>
            <p:cNvPr id="5" name="Rectangle 4"/>
            <p:cNvSpPr/>
            <p:nvPr/>
          </p:nvSpPr>
          <p:spPr>
            <a:xfrm>
              <a:off x="5224275" y="28432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88283" y="28432"/>
              <a:ext cx="84598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52291" y="28432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6298" y="28433"/>
              <a:ext cx="42033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4600"/>
            <p:cNvSpPr/>
            <p:nvPr/>
          </p:nvSpPr>
          <p:spPr>
            <a:xfrm>
              <a:off x="2526798" y="446532"/>
              <a:ext cx="1208532" cy="76200"/>
            </a:xfrm>
            <a:custGeom>
              <a:avLst/>
              <a:gdLst/>
              <a:ahLst/>
              <a:cxnLst/>
              <a:rect l="0" t="0" r="0" b="0"/>
              <a:pathLst>
                <a:path w="1208532" h="76200">
                  <a:moveTo>
                    <a:pt x="1132332" y="0"/>
                  </a:moveTo>
                  <a:lnTo>
                    <a:pt x="1208532" y="38100"/>
                  </a:lnTo>
                  <a:lnTo>
                    <a:pt x="1132332" y="76200"/>
                  </a:lnTo>
                  <a:lnTo>
                    <a:pt x="1132332" y="44196"/>
                  </a:lnTo>
                  <a:lnTo>
                    <a:pt x="4572" y="44196"/>
                  </a:lnTo>
                  <a:lnTo>
                    <a:pt x="0" y="42672"/>
                  </a:lnTo>
                  <a:lnTo>
                    <a:pt x="0" y="35051"/>
                  </a:lnTo>
                  <a:lnTo>
                    <a:pt x="4572" y="33527"/>
                  </a:lnTo>
                  <a:lnTo>
                    <a:pt x="1132332" y="33527"/>
                  </a:lnTo>
                  <a:lnTo>
                    <a:pt x="11323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0" name="Shape 61286"/>
            <p:cNvSpPr/>
            <p:nvPr/>
          </p:nvSpPr>
          <p:spPr>
            <a:xfrm>
              <a:off x="2932182" y="188976"/>
              <a:ext cx="451104" cy="275844"/>
            </a:xfrm>
            <a:custGeom>
              <a:avLst/>
              <a:gdLst/>
              <a:ahLst/>
              <a:cxnLst/>
              <a:rect l="0" t="0" r="0" b="0"/>
              <a:pathLst>
                <a:path w="451104" h="275844">
                  <a:moveTo>
                    <a:pt x="0" y="0"/>
                  </a:moveTo>
                  <a:lnTo>
                    <a:pt x="451104" y="0"/>
                  </a:lnTo>
                  <a:lnTo>
                    <a:pt x="451104" y="275844"/>
                  </a:lnTo>
                  <a:lnTo>
                    <a:pt x="0" y="2758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9820" y="273249"/>
              <a:ext cx="10131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3620" y="273249"/>
              <a:ext cx="10128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76020" y="272257"/>
              <a:ext cx="144434" cy="2381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∈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82700" y="273250"/>
              <a:ext cx="50643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4608"/>
            <p:cNvSpPr/>
            <p:nvPr/>
          </p:nvSpPr>
          <p:spPr>
            <a:xfrm>
              <a:off x="29718" y="369570"/>
              <a:ext cx="762" cy="762"/>
            </a:xfrm>
            <a:custGeom>
              <a:avLst/>
              <a:gdLst/>
              <a:ahLst/>
              <a:cxnLst/>
              <a:rect l="0" t="0" r="0" b="0"/>
              <a:pathLst>
                <a:path w="762" h="762">
                  <a:moveTo>
                    <a:pt x="762" y="762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6" name="Shape 4609"/>
            <p:cNvSpPr/>
            <p:nvPr/>
          </p:nvSpPr>
          <p:spPr>
            <a:xfrm>
              <a:off x="19812" y="353568"/>
              <a:ext cx="742194" cy="222503"/>
            </a:xfrm>
            <a:custGeom>
              <a:avLst/>
              <a:gdLst/>
              <a:ahLst/>
              <a:cxnLst/>
              <a:rect l="0" t="0" r="0" b="0"/>
              <a:pathLst>
                <a:path w="742194" h="222503">
                  <a:moveTo>
                    <a:pt x="39624" y="0"/>
                  </a:moveTo>
                  <a:lnTo>
                    <a:pt x="96012" y="0"/>
                  </a:lnTo>
                  <a:lnTo>
                    <a:pt x="112776" y="1524"/>
                  </a:lnTo>
                  <a:lnTo>
                    <a:pt x="131064" y="3048"/>
                  </a:lnTo>
                  <a:lnTo>
                    <a:pt x="150876" y="3048"/>
                  </a:lnTo>
                  <a:lnTo>
                    <a:pt x="172212" y="6096"/>
                  </a:lnTo>
                  <a:lnTo>
                    <a:pt x="193548" y="7620"/>
                  </a:lnTo>
                  <a:lnTo>
                    <a:pt x="216408" y="9144"/>
                  </a:lnTo>
                  <a:lnTo>
                    <a:pt x="240792" y="12192"/>
                  </a:lnTo>
                  <a:lnTo>
                    <a:pt x="265176" y="13715"/>
                  </a:lnTo>
                  <a:lnTo>
                    <a:pt x="289560" y="16764"/>
                  </a:lnTo>
                  <a:lnTo>
                    <a:pt x="316992" y="19812"/>
                  </a:lnTo>
                  <a:lnTo>
                    <a:pt x="342900" y="22860"/>
                  </a:lnTo>
                  <a:lnTo>
                    <a:pt x="371862" y="25908"/>
                  </a:lnTo>
                  <a:lnTo>
                    <a:pt x="399294" y="30480"/>
                  </a:lnTo>
                  <a:lnTo>
                    <a:pt x="428250" y="33527"/>
                  </a:lnTo>
                  <a:lnTo>
                    <a:pt x="487686" y="41148"/>
                  </a:lnTo>
                  <a:lnTo>
                    <a:pt x="548646" y="48768"/>
                  </a:lnTo>
                  <a:lnTo>
                    <a:pt x="611130" y="57912"/>
                  </a:lnTo>
                  <a:lnTo>
                    <a:pt x="675138" y="65532"/>
                  </a:lnTo>
                  <a:lnTo>
                    <a:pt x="739146" y="74676"/>
                  </a:lnTo>
                  <a:lnTo>
                    <a:pt x="742194" y="76200"/>
                  </a:lnTo>
                  <a:lnTo>
                    <a:pt x="742194" y="79248"/>
                  </a:lnTo>
                  <a:lnTo>
                    <a:pt x="740670" y="83820"/>
                  </a:lnTo>
                  <a:lnTo>
                    <a:pt x="737622" y="83820"/>
                  </a:lnTo>
                  <a:lnTo>
                    <a:pt x="673614" y="74676"/>
                  </a:lnTo>
                  <a:lnTo>
                    <a:pt x="611130" y="67056"/>
                  </a:lnTo>
                  <a:lnTo>
                    <a:pt x="548646" y="57912"/>
                  </a:lnTo>
                  <a:lnTo>
                    <a:pt x="486162" y="50292"/>
                  </a:lnTo>
                  <a:lnTo>
                    <a:pt x="426726" y="42672"/>
                  </a:lnTo>
                  <a:lnTo>
                    <a:pt x="397770" y="39624"/>
                  </a:lnTo>
                  <a:lnTo>
                    <a:pt x="370338" y="36576"/>
                  </a:lnTo>
                  <a:lnTo>
                    <a:pt x="342900" y="32003"/>
                  </a:lnTo>
                  <a:lnTo>
                    <a:pt x="315468" y="28956"/>
                  </a:lnTo>
                  <a:lnTo>
                    <a:pt x="289560" y="25908"/>
                  </a:lnTo>
                  <a:lnTo>
                    <a:pt x="263652" y="24384"/>
                  </a:lnTo>
                  <a:lnTo>
                    <a:pt x="239268" y="21336"/>
                  </a:lnTo>
                  <a:lnTo>
                    <a:pt x="214884" y="18288"/>
                  </a:lnTo>
                  <a:lnTo>
                    <a:pt x="192024" y="16764"/>
                  </a:lnTo>
                  <a:lnTo>
                    <a:pt x="170688" y="15239"/>
                  </a:lnTo>
                  <a:lnTo>
                    <a:pt x="150876" y="13715"/>
                  </a:lnTo>
                  <a:lnTo>
                    <a:pt x="131064" y="12192"/>
                  </a:lnTo>
                  <a:lnTo>
                    <a:pt x="112776" y="10668"/>
                  </a:lnTo>
                  <a:lnTo>
                    <a:pt x="96012" y="10668"/>
                  </a:lnTo>
                  <a:lnTo>
                    <a:pt x="79248" y="9144"/>
                  </a:lnTo>
                  <a:lnTo>
                    <a:pt x="41148" y="9144"/>
                  </a:lnTo>
                  <a:lnTo>
                    <a:pt x="30480" y="10668"/>
                  </a:lnTo>
                  <a:lnTo>
                    <a:pt x="21336" y="12192"/>
                  </a:lnTo>
                  <a:lnTo>
                    <a:pt x="15240" y="13715"/>
                  </a:lnTo>
                  <a:lnTo>
                    <a:pt x="10668" y="15239"/>
                  </a:lnTo>
                  <a:lnTo>
                    <a:pt x="9906" y="16002"/>
                  </a:lnTo>
                  <a:lnTo>
                    <a:pt x="9652" y="16256"/>
                  </a:lnTo>
                  <a:lnTo>
                    <a:pt x="10668" y="18288"/>
                  </a:lnTo>
                  <a:lnTo>
                    <a:pt x="10668" y="16764"/>
                  </a:lnTo>
                  <a:lnTo>
                    <a:pt x="13716" y="21336"/>
                  </a:lnTo>
                  <a:lnTo>
                    <a:pt x="19812" y="25908"/>
                  </a:lnTo>
                  <a:lnTo>
                    <a:pt x="27432" y="30480"/>
                  </a:lnTo>
                  <a:lnTo>
                    <a:pt x="38100" y="36576"/>
                  </a:lnTo>
                  <a:lnTo>
                    <a:pt x="48768" y="42672"/>
                  </a:lnTo>
                  <a:lnTo>
                    <a:pt x="62484" y="50292"/>
                  </a:lnTo>
                  <a:lnTo>
                    <a:pt x="76200" y="57912"/>
                  </a:lnTo>
                  <a:lnTo>
                    <a:pt x="91440" y="64008"/>
                  </a:lnTo>
                  <a:lnTo>
                    <a:pt x="108204" y="71627"/>
                  </a:lnTo>
                  <a:lnTo>
                    <a:pt x="126492" y="80772"/>
                  </a:lnTo>
                  <a:lnTo>
                    <a:pt x="144780" y="88392"/>
                  </a:lnTo>
                  <a:lnTo>
                    <a:pt x="164592" y="96012"/>
                  </a:lnTo>
                  <a:lnTo>
                    <a:pt x="184404" y="105156"/>
                  </a:lnTo>
                  <a:lnTo>
                    <a:pt x="224028" y="121920"/>
                  </a:lnTo>
                  <a:lnTo>
                    <a:pt x="265176" y="137160"/>
                  </a:lnTo>
                  <a:lnTo>
                    <a:pt x="304800" y="153924"/>
                  </a:lnTo>
                  <a:lnTo>
                    <a:pt x="323088" y="161544"/>
                  </a:lnTo>
                  <a:lnTo>
                    <a:pt x="342900" y="167639"/>
                  </a:lnTo>
                  <a:lnTo>
                    <a:pt x="359664" y="175260"/>
                  </a:lnTo>
                  <a:lnTo>
                    <a:pt x="376434" y="181356"/>
                  </a:lnTo>
                  <a:lnTo>
                    <a:pt x="377594" y="181935"/>
                  </a:lnTo>
                  <a:lnTo>
                    <a:pt x="390150" y="150876"/>
                  </a:lnTo>
                  <a:lnTo>
                    <a:pt x="446538" y="216408"/>
                  </a:lnTo>
                  <a:lnTo>
                    <a:pt x="361194" y="222503"/>
                  </a:lnTo>
                  <a:lnTo>
                    <a:pt x="374006" y="190810"/>
                  </a:lnTo>
                  <a:lnTo>
                    <a:pt x="373386" y="190500"/>
                  </a:lnTo>
                  <a:lnTo>
                    <a:pt x="356616" y="184403"/>
                  </a:lnTo>
                  <a:lnTo>
                    <a:pt x="338328" y="176784"/>
                  </a:lnTo>
                  <a:lnTo>
                    <a:pt x="320040" y="170688"/>
                  </a:lnTo>
                  <a:lnTo>
                    <a:pt x="301752" y="163068"/>
                  </a:lnTo>
                  <a:lnTo>
                    <a:pt x="260604" y="146303"/>
                  </a:lnTo>
                  <a:lnTo>
                    <a:pt x="220980" y="129539"/>
                  </a:lnTo>
                  <a:lnTo>
                    <a:pt x="179832" y="112776"/>
                  </a:lnTo>
                  <a:lnTo>
                    <a:pt x="160020" y="105156"/>
                  </a:lnTo>
                  <a:lnTo>
                    <a:pt x="141732" y="97536"/>
                  </a:lnTo>
                  <a:lnTo>
                    <a:pt x="121920" y="88392"/>
                  </a:lnTo>
                  <a:lnTo>
                    <a:pt x="105156" y="80772"/>
                  </a:lnTo>
                  <a:lnTo>
                    <a:pt x="88392" y="73152"/>
                  </a:lnTo>
                  <a:lnTo>
                    <a:pt x="71628" y="65532"/>
                  </a:lnTo>
                  <a:lnTo>
                    <a:pt x="57912" y="57912"/>
                  </a:lnTo>
                  <a:lnTo>
                    <a:pt x="44196" y="51815"/>
                  </a:lnTo>
                  <a:lnTo>
                    <a:pt x="32004" y="45720"/>
                  </a:lnTo>
                  <a:lnTo>
                    <a:pt x="22860" y="39624"/>
                  </a:lnTo>
                  <a:lnTo>
                    <a:pt x="13716" y="33527"/>
                  </a:lnTo>
                  <a:lnTo>
                    <a:pt x="7620" y="28956"/>
                  </a:lnTo>
                  <a:lnTo>
                    <a:pt x="7620" y="27432"/>
                  </a:lnTo>
                  <a:lnTo>
                    <a:pt x="3048" y="22860"/>
                  </a:lnTo>
                  <a:lnTo>
                    <a:pt x="1524" y="19812"/>
                  </a:lnTo>
                  <a:lnTo>
                    <a:pt x="0" y="18288"/>
                  </a:lnTo>
                  <a:lnTo>
                    <a:pt x="0" y="12192"/>
                  </a:lnTo>
                  <a:lnTo>
                    <a:pt x="1524" y="10668"/>
                  </a:lnTo>
                  <a:lnTo>
                    <a:pt x="3048" y="9144"/>
                  </a:lnTo>
                  <a:lnTo>
                    <a:pt x="3048" y="7620"/>
                  </a:lnTo>
                  <a:lnTo>
                    <a:pt x="4572" y="7620"/>
                  </a:lnTo>
                  <a:lnTo>
                    <a:pt x="6096" y="6096"/>
                  </a:lnTo>
                  <a:lnTo>
                    <a:pt x="7620" y="6096"/>
                  </a:lnTo>
                  <a:lnTo>
                    <a:pt x="13716" y="4572"/>
                  </a:lnTo>
                  <a:lnTo>
                    <a:pt x="21336" y="3048"/>
                  </a:lnTo>
                  <a:lnTo>
                    <a:pt x="28956" y="1524"/>
                  </a:lnTo>
                  <a:lnTo>
                    <a:pt x="396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214" y="151877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230" y="151877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4222" y="151877"/>
              <a:ext cx="84598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2237" y="151878"/>
              <a:ext cx="42033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Shape 4616"/>
            <p:cNvSpPr/>
            <p:nvPr/>
          </p:nvSpPr>
          <p:spPr>
            <a:xfrm>
              <a:off x="4856994" y="408432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175260" y="0"/>
                    <a:pt x="0" y="102108"/>
                    <a:pt x="0" y="228600"/>
                  </a:cubicBezTo>
                  <a:cubicBezTo>
                    <a:pt x="0" y="353568"/>
                    <a:pt x="175260" y="457200"/>
                    <a:pt x="391668" y="457200"/>
                  </a:cubicBezTo>
                  <a:cubicBezTo>
                    <a:pt x="608076" y="457200"/>
                    <a:pt x="783336" y="353568"/>
                    <a:pt x="783336" y="228600"/>
                  </a:cubicBezTo>
                  <a:cubicBezTo>
                    <a:pt x="783336" y="102108"/>
                    <a:pt x="608076" y="0"/>
                    <a:pt x="39166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2" name="Shape 4617"/>
            <p:cNvSpPr/>
            <p:nvPr/>
          </p:nvSpPr>
          <p:spPr>
            <a:xfrm>
              <a:off x="4954530" y="455676"/>
              <a:ext cx="586740" cy="342900"/>
            </a:xfrm>
            <a:custGeom>
              <a:avLst/>
              <a:gdLst/>
              <a:ahLst/>
              <a:cxnLst/>
              <a:rect l="0" t="0" r="0" b="0"/>
              <a:pathLst>
                <a:path w="586740" h="342900">
                  <a:moveTo>
                    <a:pt x="294132" y="0"/>
                  </a:moveTo>
                  <a:cubicBezTo>
                    <a:pt x="455676" y="0"/>
                    <a:pt x="586740" y="76200"/>
                    <a:pt x="586740" y="170688"/>
                  </a:cubicBezTo>
                  <a:cubicBezTo>
                    <a:pt x="586740" y="266700"/>
                    <a:pt x="455676" y="342900"/>
                    <a:pt x="294132" y="342900"/>
                  </a:cubicBezTo>
                  <a:cubicBezTo>
                    <a:pt x="131064" y="342900"/>
                    <a:pt x="0" y="266700"/>
                    <a:pt x="0" y="170688"/>
                  </a:cubicBezTo>
                  <a:cubicBezTo>
                    <a:pt x="0" y="76200"/>
                    <a:pt x="131064" y="0"/>
                    <a:pt x="294132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3" name="Shape 4618"/>
            <p:cNvSpPr/>
            <p:nvPr/>
          </p:nvSpPr>
          <p:spPr>
            <a:xfrm>
              <a:off x="4954530" y="455676"/>
              <a:ext cx="586740" cy="342900"/>
            </a:xfrm>
            <a:custGeom>
              <a:avLst/>
              <a:gdLst/>
              <a:ahLst/>
              <a:cxnLst/>
              <a:rect l="0" t="0" r="0" b="0"/>
              <a:pathLst>
                <a:path w="586740" h="342900">
                  <a:moveTo>
                    <a:pt x="294132" y="0"/>
                  </a:moveTo>
                  <a:cubicBezTo>
                    <a:pt x="131064" y="0"/>
                    <a:pt x="0" y="76200"/>
                    <a:pt x="0" y="170688"/>
                  </a:cubicBezTo>
                  <a:cubicBezTo>
                    <a:pt x="0" y="266700"/>
                    <a:pt x="131064" y="342900"/>
                    <a:pt x="294132" y="342900"/>
                  </a:cubicBezTo>
                  <a:cubicBezTo>
                    <a:pt x="455676" y="342900"/>
                    <a:pt x="586740" y="266700"/>
                    <a:pt x="586740" y="170688"/>
                  </a:cubicBezTo>
                  <a:cubicBezTo>
                    <a:pt x="586740" y="76200"/>
                    <a:pt x="455676" y="0"/>
                    <a:pt x="294132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78555" y="577440"/>
              <a:ext cx="112630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63899" y="632004"/>
              <a:ext cx="67862" cy="1218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5715" y="577440"/>
              <a:ext cx="50643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4625"/>
            <p:cNvSpPr/>
            <p:nvPr/>
          </p:nvSpPr>
          <p:spPr>
            <a:xfrm>
              <a:off x="3692658" y="359664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608076" y="0"/>
                    <a:pt x="783336" y="103632"/>
                    <a:pt x="783336" y="228600"/>
                  </a:cubicBezTo>
                  <a:cubicBezTo>
                    <a:pt x="783336" y="355092"/>
                    <a:pt x="608076" y="457200"/>
                    <a:pt x="391668" y="457200"/>
                  </a:cubicBezTo>
                  <a:cubicBezTo>
                    <a:pt x="175260" y="457200"/>
                    <a:pt x="0" y="355092"/>
                    <a:pt x="0" y="228600"/>
                  </a:cubicBezTo>
                  <a:cubicBezTo>
                    <a:pt x="0" y="103632"/>
                    <a:pt x="175260" y="0"/>
                    <a:pt x="39166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8" name="Shape 4626"/>
            <p:cNvSpPr/>
            <p:nvPr/>
          </p:nvSpPr>
          <p:spPr>
            <a:xfrm>
              <a:off x="3692658" y="359664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175260" y="0"/>
                    <a:pt x="0" y="103632"/>
                    <a:pt x="0" y="228600"/>
                  </a:cubicBezTo>
                  <a:cubicBezTo>
                    <a:pt x="0" y="355092"/>
                    <a:pt x="175260" y="457200"/>
                    <a:pt x="391668" y="457200"/>
                  </a:cubicBezTo>
                  <a:cubicBezTo>
                    <a:pt x="608076" y="457200"/>
                    <a:pt x="783336" y="355092"/>
                    <a:pt x="783336" y="228600"/>
                  </a:cubicBezTo>
                  <a:cubicBezTo>
                    <a:pt x="783336" y="103632"/>
                    <a:pt x="608076" y="0"/>
                    <a:pt x="39166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15744" y="502763"/>
              <a:ext cx="112630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01088" y="557327"/>
              <a:ext cx="67862" cy="1218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52904" y="502763"/>
              <a:ext cx="50643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4630"/>
            <p:cNvSpPr/>
            <p:nvPr/>
          </p:nvSpPr>
          <p:spPr>
            <a:xfrm>
              <a:off x="419106" y="359664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608076" y="0"/>
                    <a:pt x="783336" y="103632"/>
                    <a:pt x="783336" y="228600"/>
                  </a:cubicBezTo>
                  <a:cubicBezTo>
                    <a:pt x="783336" y="355092"/>
                    <a:pt x="608076" y="457200"/>
                    <a:pt x="391668" y="457200"/>
                  </a:cubicBezTo>
                  <a:cubicBezTo>
                    <a:pt x="175260" y="457200"/>
                    <a:pt x="0" y="355092"/>
                    <a:pt x="0" y="228600"/>
                  </a:cubicBezTo>
                  <a:cubicBezTo>
                    <a:pt x="0" y="103632"/>
                    <a:pt x="175260" y="0"/>
                    <a:pt x="39166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3" name="Shape 4631"/>
            <p:cNvSpPr/>
            <p:nvPr/>
          </p:nvSpPr>
          <p:spPr>
            <a:xfrm>
              <a:off x="419106" y="359664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175260" y="0"/>
                    <a:pt x="0" y="103632"/>
                    <a:pt x="0" y="228600"/>
                  </a:cubicBezTo>
                  <a:cubicBezTo>
                    <a:pt x="0" y="355092"/>
                    <a:pt x="175260" y="457200"/>
                    <a:pt x="391668" y="457200"/>
                  </a:cubicBezTo>
                  <a:cubicBezTo>
                    <a:pt x="608076" y="457200"/>
                    <a:pt x="783336" y="355092"/>
                    <a:pt x="783336" y="228600"/>
                  </a:cubicBezTo>
                  <a:cubicBezTo>
                    <a:pt x="783336" y="103632"/>
                    <a:pt x="608076" y="0"/>
                    <a:pt x="39166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2193" y="502763"/>
              <a:ext cx="112630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7537" y="557327"/>
              <a:ext cx="67862" cy="1218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9353" y="502763"/>
              <a:ext cx="50643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14277" y="418578"/>
              <a:ext cx="84066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78285" y="418578"/>
              <a:ext cx="42033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Shape 4640"/>
            <p:cNvSpPr/>
            <p:nvPr/>
          </p:nvSpPr>
          <p:spPr>
            <a:xfrm>
              <a:off x="1203966" y="493776"/>
              <a:ext cx="656844" cy="76200"/>
            </a:xfrm>
            <a:custGeom>
              <a:avLst/>
              <a:gdLst/>
              <a:ahLst/>
              <a:cxnLst/>
              <a:rect l="0" t="0" r="0" b="0"/>
              <a:pathLst>
                <a:path w="656844" h="76200">
                  <a:moveTo>
                    <a:pt x="580644" y="0"/>
                  </a:moveTo>
                  <a:lnTo>
                    <a:pt x="656844" y="38100"/>
                  </a:lnTo>
                  <a:lnTo>
                    <a:pt x="580644" y="76200"/>
                  </a:lnTo>
                  <a:lnTo>
                    <a:pt x="580644" y="42672"/>
                  </a:lnTo>
                  <a:lnTo>
                    <a:pt x="6096" y="42672"/>
                  </a:lnTo>
                  <a:lnTo>
                    <a:pt x="1524" y="41148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6096" y="33528"/>
                  </a:lnTo>
                  <a:lnTo>
                    <a:pt x="580644" y="33528"/>
                  </a:lnTo>
                  <a:lnTo>
                    <a:pt x="58064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40" name="Shape 4641"/>
            <p:cNvSpPr/>
            <p:nvPr/>
          </p:nvSpPr>
          <p:spPr>
            <a:xfrm>
              <a:off x="0" y="608076"/>
              <a:ext cx="457206" cy="76200"/>
            </a:xfrm>
            <a:custGeom>
              <a:avLst/>
              <a:gdLst/>
              <a:ahLst/>
              <a:cxnLst/>
              <a:rect l="0" t="0" r="0" b="0"/>
              <a:pathLst>
                <a:path w="457206" h="76200">
                  <a:moveTo>
                    <a:pt x="381006" y="0"/>
                  </a:moveTo>
                  <a:lnTo>
                    <a:pt x="457206" y="38100"/>
                  </a:lnTo>
                  <a:lnTo>
                    <a:pt x="381006" y="76200"/>
                  </a:lnTo>
                  <a:lnTo>
                    <a:pt x="381006" y="42672"/>
                  </a:lnTo>
                  <a:lnTo>
                    <a:pt x="6096" y="42672"/>
                  </a:lnTo>
                  <a:lnTo>
                    <a:pt x="1524" y="41148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6096" y="33528"/>
                  </a:lnTo>
                  <a:lnTo>
                    <a:pt x="381006" y="33528"/>
                  </a:lnTo>
                  <a:lnTo>
                    <a:pt x="38100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41" name="Shape 4642"/>
            <p:cNvSpPr/>
            <p:nvPr/>
          </p:nvSpPr>
          <p:spPr>
            <a:xfrm>
              <a:off x="1808994" y="303276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608076" y="0"/>
                    <a:pt x="783336" y="102108"/>
                    <a:pt x="783336" y="228600"/>
                  </a:cubicBezTo>
                  <a:cubicBezTo>
                    <a:pt x="783336" y="355092"/>
                    <a:pt x="608076" y="457200"/>
                    <a:pt x="391668" y="457200"/>
                  </a:cubicBezTo>
                  <a:cubicBezTo>
                    <a:pt x="175260" y="457200"/>
                    <a:pt x="0" y="355092"/>
                    <a:pt x="0" y="228600"/>
                  </a:cubicBezTo>
                  <a:cubicBezTo>
                    <a:pt x="0" y="102108"/>
                    <a:pt x="175260" y="0"/>
                    <a:pt x="39166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42" name="Shape 4643"/>
            <p:cNvSpPr/>
            <p:nvPr/>
          </p:nvSpPr>
          <p:spPr>
            <a:xfrm>
              <a:off x="1808994" y="303276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175260" y="0"/>
                    <a:pt x="0" y="102108"/>
                    <a:pt x="0" y="228600"/>
                  </a:cubicBezTo>
                  <a:cubicBezTo>
                    <a:pt x="0" y="355092"/>
                    <a:pt x="175260" y="457200"/>
                    <a:pt x="391668" y="457200"/>
                  </a:cubicBezTo>
                  <a:cubicBezTo>
                    <a:pt x="608076" y="457200"/>
                    <a:pt x="783336" y="355092"/>
                    <a:pt x="783336" y="228600"/>
                  </a:cubicBezTo>
                  <a:cubicBezTo>
                    <a:pt x="783336" y="102108"/>
                    <a:pt x="608076" y="0"/>
                    <a:pt x="39166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43380" y="444852"/>
              <a:ext cx="157601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4189" y="499415"/>
              <a:ext cx="67862" cy="1218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6005" y="444852"/>
              <a:ext cx="50643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Shape 4647"/>
            <p:cNvSpPr/>
            <p:nvPr/>
          </p:nvSpPr>
          <p:spPr>
            <a:xfrm>
              <a:off x="4471422" y="541020"/>
              <a:ext cx="385572" cy="76200"/>
            </a:xfrm>
            <a:custGeom>
              <a:avLst/>
              <a:gdLst/>
              <a:ahLst/>
              <a:cxnLst/>
              <a:rect l="0" t="0" r="0" b="0"/>
              <a:pathLst>
                <a:path w="385572" h="76200">
                  <a:moveTo>
                    <a:pt x="309372" y="0"/>
                  </a:moveTo>
                  <a:lnTo>
                    <a:pt x="385572" y="38100"/>
                  </a:lnTo>
                  <a:lnTo>
                    <a:pt x="309372" y="76200"/>
                  </a:lnTo>
                  <a:lnTo>
                    <a:pt x="309372" y="42672"/>
                  </a:lnTo>
                  <a:lnTo>
                    <a:pt x="4572" y="42672"/>
                  </a:lnTo>
                  <a:lnTo>
                    <a:pt x="1524" y="41148"/>
                  </a:lnTo>
                  <a:lnTo>
                    <a:pt x="0" y="38100"/>
                  </a:lnTo>
                  <a:lnTo>
                    <a:pt x="1524" y="35051"/>
                  </a:lnTo>
                  <a:lnTo>
                    <a:pt x="4572" y="33527"/>
                  </a:lnTo>
                  <a:lnTo>
                    <a:pt x="309372" y="33527"/>
                  </a:lnTo>
                  <a:lnTo>
                    <a:pt x="30937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47" name="Shape 61287"/>
            <p:cNvSpPr/>
            <p:nvPr/>
          </p:nvSpPr>
          <p:spPr>
            <a:xfrm>
              <a:off x="4475994" y="245364"/>
              <a:ext cx="381000" cy="228600"/>
            </a:xfrm>
            <a:custGeom>
              <a:avLst/>
              <a:gdLst/>
              <a:ahLst/>
              <a:cxnLst/>
              <a:rect l="0" t="0" r="0" b="0"/>
              <a:pathLst>
                <a:path w="381000" h="228600">
                  <a:moveTo>
                    <a:pt x="0" y="0"/>
                  </a:moveTo>
                  <a:lnTo>
                    <a:pt x="381000" y="0"/>
                  </a:lnTo>
                  <a:lnTo>
                    <a:pt x="3810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7432" y="313421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31439" y="313421"/>
              <a:ext cx="42033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Shape 4653"/>
            <p:cNvSpPr/>
            <p:nvPr/>
          </p:nvSpPr>
          <p:spPr>
            <a:xfrm>
              <a:off x="5541271" y="10668"/>
              <a:ext cx="1524" cy="1524"/>
            </a:xfrm>
            <a:custGeom>
              <a:avLst/>
              <a:gdLst/>
              <a:ahLst/>
              <a:cxnLst/>
              <a:rect l="0" t="0" r="0" b="0"/>
              <a:pathLst>
                <a:path w="1524" h="1524">
                  <a:moveTo>
                    <a:pt x="0" y="0"/>
                  </a:moveTo>
                  <a:lnTo>
                    <a:pt x="1524" y="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51" name="Shape 4654"/>
            <p:cNvSpPr/>
            <p:nvPr/>
          </p:nvSpPr>
          <p:spPr>
            <a:xfrm>
              <a:off x="5539747" y="9144"/>
              <a:ext cx="1524" cy="1524"/>
            </a:xfrm>
            <a:custGeom>
              <a:avLst/>
              <a:gdLst/>
              <a:ahLst/>
              <a:cxnLst/>
              <a:rect l="0" t="0" r="0" b="0"/>
              <a:pathLst>
                <a:path w="1524" h="1524">
                  <a:moveTo>
                    <a:pt x="1524" y="1524"/>
                  </a:move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52" name="Shape 4655"/>
            <p:cNvSpPr/>
            <p:nvPr/>
          </p:nvSpPr>
          <p:spPr>
            <a:xfrm>
              <a:off x="5237994" y="0"/>
              <a:ext cx="323088" cy="742188"/>
            </a:xfrm>
            <a:custGeom>
              <a:avLst/>
              <a:gdLst/>
              <a:ahLst/>
              <a:cxnLst/>
              <a:rect l="0" t="0" r="0" b="0"/>
              <a:pathLst>
                <a:path w="323088" h="742188">
                  <a:moveTo>
                    <a:pt x="298704" y="0"/>
                  </a:moveTo>
                  <a:lnTo>
                    <a:pt x="303276" y="0"/>
                  </a:lnTo>
                  <a:lnTo>
                    <a:pt x="306324" y="1524"/>
                  </a:lnTo>
                  <a:lnTo>
                    <a:pt x="307848" y="1524"/>
                  </a:lnTo>
                  <a:lnTo>
                    <a:pt x="309372" y="3048"/>
                  </a:lnTo>
                  <a:lnTo>
                    <a:pt x="310896" y="4572"/>
                  </a:lnTo>
                  <a:lnTo>
                    <a:pt x="312420" y="6096"/>
                  </a:lnTo>
                  <a:lnTo>
                    <a:pt x="315468" y="12192"/>
                  </a:lnTo>
                  <a:lnTo>
                    <a:pt x="318516" y="19812"/>
                  </a:lnTo>
                  <a:lnTo>
                    <a:pt x="320040" y="28956"/>
                  </a:lnTo>
                  <a:lnTo>
                    <a:pt x="321564" y="39624"/>
                  </a:lnTo>
                  <a:lnTo>
                    <a:pt x="321564" y="51816"/>
                  </a:lnTo>
                  <a:lnTo>
                    <a:pt x="323088" y="65532"/>
                  </a:lnTo>
                  <a:lnTo>
                    <a:pt x="321564" y="79248"/>
                  </a:lnTo>
                  <a:lnTo>
                    <a:pt x="321564" y="96012"/>
                  </a:lnTo>
                  <a:lnTo>
                    <a:pt x="320040" y="112776"/>
                  </a:lnTo>
                  <a:lnTo>
                    <a:pt x="318516" y="131064"/>
                  </a:lnTo>
                  <a:lnTo>
                    <a:pt x="316992" y="150876"/>
                  </a:lnTo>
                  <a:lnTo>
                    <a:pt x="313944" y="172212"/>
                  </a:lnTo>
                  <a:lnTo>
                    <a:pt x="310896" y="193548"/>
                  </a:lnTo>
                  <a:lnTo>
                    <a:pt x="307848" y="216408"/>
                  </a:lnTo>
                  <a:lnTo>
                    <a:pt x="304800" y="240792"/>
                  </a:lnTo>
                  <a:lnTo>
                    <a:pt x="300228" y="265176"/>
                  </a:lnTo>
                  <a:lnTo>
                    <a:pt x="295656" y="291084"/>
                  </a:lnTo>
                  <a:lnTo>
                    <a:pt x="291084" y="316992"/>
                  </a:lnTo>
                  <a:lnTo>
                    <a:pt x="286512" y="344424"/>
                  </a:lnTo>
                  <a:lnTo>
                    <a:pt x="281940" y="371856"/>
                  </a:lnTo>
                  <a:lnTo>
                    <a:pt x="277368" y="399288"/>
                  </a:lnTo>
                  <a:lnTo>
                    <a:pt x="271272" y="428244"/>
                  </a:lnTo>
                  <a:lnTo>
                    <a:pt x="260604" y="487680"/>
                  </a:lnTo>
                  <a:lnTo>
                    <a:pt x="248412" y="550164"/>
                  </a:lnTo>
                  <a:lnTo>
                    <a:pt x="236220" y="612648"/>
                  </a:lnTo>
                  <a:lnTo>
                    <a:pt x="222504" y="675132"/>
                  </a:lnTo>
                  <a:lnTo>
                    <a:pt x="210312" y="739140"/>
                  </a:lnTo>
                  <a:lnTo>
                    <a:pt x="208788" y="742188"/>
                  </a:lnTo>
                  <a:lnTo>
                    <a:pt x="204216" y="742188"/>
                  </a:lnTo>
                  <a:lnTo>
                    <a:pt x="201168" y="740664"/>
                  </a:lnTo>
                  <a:lnTo>
                    <a:pt x="201168" y="737616"/>
                  </a:lnTo>
                  <a:lnTo>
                    <a:pt x="213360" y="673608"/>
                  </a:lnTo>
                  <a:lnTo>
                    <a:pt x="227076" y="609600"/>
                  </a:lnTo>
                  <a:lnTo>
                    <a:pt x="239268" y="547116"/>
                  </a:lnTo>
                  <a:lnTo>
                    <a:pt x="251460" y="486156"/>
                  </a:lnTo>
                  <a:lnTo>
                    <a:pt x="262128" y="426720"/>
                  </a:lnTo>
                  <a:lnTo>
                    <a:pt x="268224" y="397764"/>
                  </a:lnTo>
                  <a:lnTo>
                    <a:pt x="272796" y="370332"/>
                  </a:lnTo>
                  <a:lnTo>
                    <a:pt x="277368" y="342900"/>
                  </a:lnTo>
                  <a:lnTo>
                    <a:pt x="281940" y="315468"/>
                  </a:lnTo>
                  <a:lnTo>
                    <a:pt x="286512" y="289560"/>
                  </a:lnTo>
                  <a:lnTo>
                    <a:pt x="291084" y="263652"/>
                  </a:lnTo>
                  <a:lnTo>
                    <a:pt x="294132" y="239268"/>
                  </a:lnTo>
                  <a:lnTo>
                    <a:pt x="298704" y="214884"/>
                  </a:lnTo>
                  <a:lnTo>
                    <a:pt x="301752" y="192024"/>
                  </a:lnTo>
                  <a:lnTo>
                    <a:pt x="304800" y="170688"/>
                  </a:lnTo>
                  <a:lnTo>
                    <a:pt x="306324" y="149352"/>
                  </a:lnTo>
                  <a:lnTo>
                    <a:pt x="309372" y="131064"/>
                  </a:lnTo>
                  <a:lnTo>
                    <a:pt x="310896" y="112776"/>
                  </a:lnTo>
                  <a:lnTo>
                    <a:pt x="312420" y="94488"/>
                  </a:lnTo>
                  <a:lnTo>
                    <a:pt x="312420" y="41148"/>
                  </a:lnTo>
                  <a:lnTo>
                    <a:pt x="310896" y="30480"/>
                  </a:lnTo>
                  <a:lnTo>
                    <a:pt x="309372" y="22860"/>
                  </a:lnTo>
                  <a:lnTo>
                    <a:pt x="306324" y="15240"/>
                  </a:lnTo>
                  <a:lnTo>
                    <a:pt x="307848" y="16764"/>
                  </a:lnTo>
                  <a:lnTo>
                    <a:pt x="304800" y="10668"/>
                  </a:lnTo>
                  <a:lnTo>
                    <a:pt x="301752" y="9144"/>
                  </a:lnTo>
                  <a:lnTo>
                    <a:pt x="300228" y="9144"/>
                  </a:lnTo>
                  <a:lnTo>
                    <a:pt x="298704" y="10668"/>
                  </a:lnTo>
                  <a:lnTo>
                    <a:pt x="297180" y="10668"/>
                  </a:lnTo>
                  <a:lnTo>
                    <a:pt x="289560" y="15240"/>
                  </a:lnTo>
                  <a:lnTo>
                    <a:pt x="283464" y="21336"/>
                  </a:lnTo>
                  <a:lnTo>
                    <a:pt x="274320" y="28956"/>
                  </a:lnTo>
                  <a:lnTo>
                    <a:pt x="266700" y="38100"/>
                  </a:lnTo>
                  <a:lnTo>
                    <a:pt x="256032" y="48768"/>
                  </a:lnTo>
                  <a:lnTo>
                    <a:pt x="246888" y="62484"/>
                  </a:lnTo>
                  <a:lnTo>
                    <a:pt x="236220" y="77724"/>
                  </a:lnTo>
                  <a:lnTo>
                    <a:pt x="224028" y="92964"/>
                  </a:lnTo>
                  <a:lnTo>
                    <a:pt x="213360" y="109728"/>
                  </a:lnTo>
                  <a:lnTo>
                    <a:pt x="201168" y="126492"/>
                  </a:lnTo>
                  <a:lnTo>
                    <a:pt x="188976" y="146304"/>
                  </a:lnTo>
                  <a:lnTo>
                    <a:pt x="176784" y="164592"/>
                  </a:lnTo>
                  <a:lnTo>
                    <a:pt x="164592" y="184404"/>
                  </a:lnTo>
                  <a:lnTo>
                    <a:pt x="140208" y="225552"/>
                  </a:lnTo>
                  <a:lnTo>
                    <a:pt x="115824" y="265176"/>
                  </a:lnTo>
                  <a:lnTo>
                    <a:pt x="91440" y="304800"/>
                  </a:lnTo>
                  <a:lnTo>
                    <a:pt x="79248" y="324612"/>
                  </a:lnTo>
                  <a:lnTo>
                    <a:pt x="68580" y="342900"/>
                  </a:lnTo>
                  <a:lnTo>
                    <a:pt x="57912" y="361188"/>
                  </a:lnTo>
                  <a:lnTo>
                    <a:pt x="48768" y="376428"/>
                  </a:lnTo>
                  <a:lnTo>
                    <a:pt x="44011" y="384582"/>
                  </a:lnTo>
                  <a:lnTo>
                    <a:pt x="71628" y="402336"/>
                  </a:lnTo>
                  <a:lnTo>
                    <a:pt x="0" y="446532"/>
                  </a:lnTo>
                  <a:lnTo>
                    <a:pt x="7620" y="361188"/>
                  </a:lnTo>
                  <a:lnTo>
                    <a:pt x="35421" y="379061"/>
                  </a:lnTo>
                  <a:lnTo>
                    <a:pt x="39624" y="371856"/>
                  </a:lnTo>
                  <a:lnTo>
                    <a:pt x="50292" y="355092"/>
                  </a:lnTo>
                  <a:lnTo>
                    <a:pt x="60960" y="338328"/>
                  </a:lnTo>
                  <a:lnTo>
                    <a:pt x="71628" y="320040"/>
                  </a:lnTo>
                  <a:lnTo>
                    <a:pt x="83820" y="300228"/>
                  </a:lnTo>
                  <a:lnTo>
                    <a:pt x="106680" y="260604"/>
                  </a:lnTo>
                  <a:lnTo>
                    <a:pt x="131064" y="219456"/>
                  </a:lnTo>
                  <a:lnTo>
                    <a:pt x="156972" y="179832"/>
                  </a:lnTo>
                  <a:lnTo>
                    <a:pt x="169164" y="160020"/>
                  </a:lnTo>
                  <a:lnTo>
                    <a:pt x="181356" y="140208"/>
                  </a:lnTo>
                  <a:lnTo>
                    <a:pt x="193548" y="121920"/>
                  </a:lnTo>
                  <a:lnTo>
                    <a:pt x="205740" y="103632"/>
                  </a:lnTo>
                  <a:lnTo>
                    <a:pt x="216408" y="86868"/>
                  </a:lnTo>
                  <a:lnTo>
                    <a:pt x="228600" y="71628"/>
                  </a:lnTo>
                  <a:lnTo>
                    <a:pt x="239268" y="56388"/>
                  </a:lnTo>
                  <a:lnTo>
                    <a:pt x="249936" y="42672"/>
                  </a:lnTo>
                  <a:lnTo>
                    <a:pt x="259080" y="32004"/>
                  </a:lnTo>
                  <a:lnTo>
                    <a:pt x="268224" y="21336"/>
                  </a:lnTo>
                  <a:lnTo>
                    <a:pt x="277368" y="13716"/>
                  </a:lnTo>
                  <a:lnTo>
                    <a:pt x="284988" y="7620"/>
                  </a:lnTo>
                  <a:lnTo>
                    <a:pt x="284988" y="6096"/>
                  </a:lnTo>
                  <a:lnTo>
                    <a:pt x="291084" y="3048"/>
                  </a:lnTo>
                  <a:lnTo>
                    <a:pt x="292608" y="3048"/>
                  </a:lnTo>
                  <a:lnTo>
                    <a:pt x="295656" y="1524"/>
                  </a:lnTo>
                  <a:lnTo>
                    <a:pt x="29870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163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431"/>
            <a:ext cx="11237890" cy="10853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From this state diagram we can come up with a table showing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</a:rPr>
              <a:t>three differences between DFA and NFA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as follows: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6670"/>
            <a:ext cx="10515600" cy="43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1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an NFA compute</a:t>
            </a:r>
            <a:r>
              <a:rPr lang="en-US" b="1" i="1" dirty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1093742"/>
            <a:ext cx="10959922" cy="5764257"/>
          </a:xfrm>
        </p:spPr>
        <p:txBody>
          <a:bodyPr/>
          <a:lstStyle/>
          <a:p>
            <a:r>
              <a:rPr lang="en-US" dirty="0"/>
              <a:t>Suppose we consider the above NFA (N</a:t>
            </a:r>
            <a:r>
              <a:rPr lang="en-US" baseline="-25000" dirty="0"/>
              <a:t>1</a:t>
            </a:r>
            <a:r>
              <a:rPr lang="en-US" dirty="0"/>
              <a:t>). We realize when the NFA, reads an input string, there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ways to proceed</a:t>
            </a:r>
            <a:r>
              <a:rPr lang="en-US" dirty="0"/>
              <a:t>. E.g. in state q1, if the next symbol is a 1, the machine splits into multiple copies of it and follows all the possibilities in parallel.  </a:t>
            </a:r>
          </a:p>
          <a:p>
            <a:r>
              <a:rPr lang="en-US" dirty="0"/>
              <a:t>If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state with a ∈ symbol </a:t>
            </a:r>
            <a:r>
              <a:rPr lang="en-US" dirty="0"/>
              <a:t>on an exiting arrow is encountered, something similar happens. Without reading any input, the machine splits into multiple copies, one following each of the exiting ∈-labeled arrows and one staying at the current state. </a:t>
            </a:r>
          </a:p>
          <a:p>
            <a:r>
              <a:rPr lang="en-US" dirty="0"/>
              <a:t>Then the machine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non-deterministically </a:t>
            </a:r>
            <a:r>
              <a:rPr lang="en-US" dirty="0"/>
              <a:t>as before.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5443" y="687234"/>
            <a:ext cx="10336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Non- determinism may be viewed as a kind of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computation </a:t>
            </a:r>
            <a:r>
              <a:rPr lang="en-US" sz="4000" dirty="0"/>
              <a:t>wherein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processes can be running concurrently</a:t>
            </a:r>
            <a:r>
              <a:rPr lang="en-US" sz="4000" dirty="0"/>
              <a:t>. </a:t>
            </a:r>
            <a:endParaRPr lang="en-US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When the NFA splits to follow several choices that correspond to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</a:t>
            </a:r>
            <a:r>
              <a:rPr lang="en-US" sz="4000" dirty="0" smtClean="0"/>
              <a:t>s “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forking</a:t>
            </a:r>
            <a:r>
              <a:rPr lang="en-US" sz="4000" dirty="0" smtClean="0"/>
              <a:t>” into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children each proceeding separately</a:t>
            </a:r>
            <a:r>
              <a:rPr lang="en-US" sz="4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If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least one of these processes acc</a:t>
            </a:r>
            <a:r>
              <a:rPr lang="en-US" sz="4000" dirty="0" smtClean="0"/>
              <a:t>epts then the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entire computation accepts</a:t>
            </a:r>
            <a:r>
              <a:rPr lang="en-US" sz="4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62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666527"/>
            <a:ext cx="11164910" cy="5991850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600" dirty="0"/>
              <a:t>Another way to think of a nondeterministic computation is as a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of possibilities</a:t>
            </a:r>
            <a:r>
              <a:rPr lang="en-US" sz="3600" dirty="0"/>
              <a:t>. </a:t>
            </a:r>
            <a:endParaRPr lang="en-US" sz="3600" dirty="0" smtClean="0"/>
          </a:p>
          <a:p>
            <a:pPr marL="342900" indent="-342900"/>
            <a:r>
              <a:rPr lang="en-US" sz="3600" dirty="0" smtClean="0"/>
              <a:t>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3600" dirty="0"/>
              <a:t> of the tree corresponds to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of the computation</a:t>
            </a:r>
            <a:r>
              <a:rPr lang="en-US" sz="3600" dirty="0"/>
              <a:t>. </a:t>
            </a:r>
            <a:endParaRPr lang="en-US" sz="3600" dirty="0" smtClean="0"/>
          </a:p>
          <a:p>
            <a:pPr marL="342900" indent="-342900"/>
            <a:r>
              <a:rPr lang="en-US" sz="3600" dirty="0" smtClean="0"/>
              <a:t>Every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 point </a:t>
            </a:r>
            <a:r>
              <a:rPr lang="en-US" sz="3600" dirty="0"/>
              <a:t>in the tree corresponds to a point in the computation at which the machine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multiple choices</a:t>
            </a:r>
            <a:r>
              <a:rPr lang="en-US" sz="3600" dirty="0"/>
              <a:t>.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accepts if at least one of the computation branches ends in an accept state. 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63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1" y="1004552"/>
            <a:ext cx="11229305" cy="5512158"/>
          </a:xfrm>
        </p:spPr>
        <p:txBody>
          <a:bodyPr>
            <a:noAutofit/>
          </a:bodyPr>
          <a:lstStyle/>
          <a:p>
            <a:r>
              <a:rPr lang="en-US" sz="3200" dirty="0"/>
              <a:t>Non-deterministic finite automata are useful in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respects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Every </a:t>
            </a:r>
            <a:r>
              <a:rPr lang="en-US" sz="3200" dirty="0"/>
              <a:t>NFA can be converted into an equivalent DFA and constructing NFAs is sometimes easier than directly constructing DFAs. </a:t>
            </a:r>
            <a:endParaRPr lang="en-US" sz="3200" dirty="0" smtClean="0"/>
          </a:p>
          <a:p>
            <a:r>
              <a:rPr lang="en-US" sz="3200" dirty="0" smtClean="0"/>
              <a:t>NFA </a:t>
            </a:r>
            <a:r>
              <a:rPr lang="en-US" sz="3200" dirty="0"/>
              <a:t>may be much smaller than its deterministic counterpart, or its functioning may be easier to understand. </a:t>
            </a:r>
            <a:endParaRPr lang="en-US" sz="3200" dirty="0" smtClean="0"/>
          </a:p>
          <a:p>
            <a:r>
              <a:rPr lang="en-US" sz="3200" dirty="0" smtClean="0"/>
              <a:t>Non-determinism </a:t>
            </a:r>
            <a:r>
              <a:rPr lang="en-US" sz="3200" dirty="0"/>
              <a:t>in finite automata is also a good introduction to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non-determinism in more powerful computational models </a:t>
            </a:r>
            <a:r>
              <a:rPr lang="en-US" sz="3200" dirty="0"/>
              <a:t>because finite automata are especially easy to understand.  </a:t>
            </a:r>
            <a:endParaRPr lang="en-US" sz="3200" dirty="0" smtClean="0"/>
          </a:p>
          <a:p>
            <a:r>
              <a:rPr lang="en-US" sz="3200" dirty="0" smtClean="0"/>
              <a:t>Now </a:t>
            </a:r>
            <a:r>
              <a:rPr lang="en-US" sz="3200" dirty="0"/>
              <a:t>we look at examples of NFAs.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4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2" y="914400"/>
            <a:ext cx="12192000" cy="4949686"/>
          </a:xfrm>
        </p:spPr>
        <p:txBody>
          <a:bodyPr/>
          <a:lstStyle/>
          <a:p>
            <a:r>
              <a:rPr lang="en-US" b="1" u="sng" dirty="0"/>
              <a:t>Example 1: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Let A be the language consisting of all strings over {0, 1} containing a 1 in the third </a:t>
            </a:r>
            <a:r>
              <a:rPr lang="en-US" u="sng" dirty="0"/>
              <a:t>position </a:t>
            </a:r>
            <a:r>
              <a:rPr lang="en-US" dirty="0"/>
              <a:t>from the end (e.g. 000100 is in A but 0011 is not). The following four-state NFA N2 recognizes A.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98838" y="3027514"/>
            <a:ext cx="9210145" cy="2135974"/>
            <a:chOff x="-107442" y="0"/>
            <a:chExt cx="5747772" cy="713755"/>
          </a:xfrm>
        </p:grpSpPr>
        <p:sp>
          <p:nvSpPr>
            <p:cNvPr id="6" name="Shape 4816"/>
            <p:cNvSpPr/>
            <p:nvPr/>
          </p:nvSpPr>
          <p:spPr>
            <a:xfrm>
              <a:off x="4483614" y="351043"/>
              <a:ext cx="385572" cy="76200"/>
            </a:xfrm>
            <a:custGeom>
              <a:avLst/>
              <a:gdLst/>
              <a:ahLst/>
              <a:cxnLst/>
              <a:rect l="0" t="0" r="0" b="0"/>
              <a:pathLst>
                <a:path w="385572" h="76200">
                  <a:moveTo>
                    <a:pt x="309372" y="0"/>
                  </a:moveTo>
                  <a:lnTo>
                    <a:pt x="385572" y="38100"/>
                  </a:lnTo>
                  <a:lnTo>
                    <a:pt x="309372" y="76200"/>
                  </a:lnTo>
                  <a:lnTo>
                    <a:pt x="309372" y="42672"/>
                  </a:lnTo>
                  <a:lnTo>
                    <a:pt x="4572" y="42672"/>
                  </a:lnTo>
                  <a:lnTo>
                    <a:pt x="1524" y="41148"/>
                  </a:lnTo>
                  <a:lnTo>
                    <a:pt x="0" y="38100"/>
                  </a:lnTo>
                  <a:lnTo>
                    <a:pt x="1524" y="35052"/>
                  </a:lnTo>
                  <a:lnTo>
                    <a:pt x="4572" y="33528"/>
                  </a:lnTo>
                  <a:lnTo>
                    <a:pt x="309372" y="33528"/>
                  </a:lnTo>
                  <a:lnTo>
                    <a:pt x="3093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7" name="Shape 4817"/>
            <p:cNvSpPr/>
            <p:nvPr/>
          </p:nvSpPr>
          <p:spPr>
            <a:xfrm>
              <a:off x="2526798" y="296179"/>
              <a:ext cx="1208532" cy="76200"/>
            </a:xfrm>
            <a:custGeom>
              <a:avLst/>
              <a:gdLst/>
              <a:ahLst/>
              <a:cxnLst/>
              <a:rect l="0" t="0" r="0" b="0"/>
              <a:pathLst>
                <a:path w="1208532" h="76200">
                  <a:moveTo>
                    <a:pt x="1132332" y="0"/>
                  </a:moveTo>
                  <a:lnTo>
                    <a:pt x="1208532" y="38100"/>
                  </a:lnTo>
                  <a:lnTo>
                    <a:pt x="1132332" y="76200"/>
                  </a:lnTo>
                  <a:lnTo>
                    <a:pt x="1132332" y="42672"/>
                  </a:lnTo>
                  <a:lnTo>
                    <a:pt x="4572" y="42672"/>
                  </a:lnTo>
                  <a:lnTo>
                    <a:pt x="0" y="41148"/>
                  </a:lnTo>
                  <a:lnTo>
                    <a:pt x="0" y="35052"/>
                  </a:lnTo>
                  <a:lnTo>
                    <a:pt x="4572" y="33528"/>
                  </a:lnTo>
                  <a:lnTo>
                    <a:pt x="1132332" y="33528"/>
                  </a:lnTo>
                  <a:lnTo>
                    <a:pt x="11323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8" name="Shape 61288"/>
            <p:cNvSpPr/>
            <p:nvPr/>
          </p:nvSpPr>
          <p:spPr>
            <a:xfrm>
              <a:off x="2932182" y="37099"/>
              <a:ext cx="451104" cy="277368"/>
            </a:xfrm>
            <a:custGeom>
              <a:avLst/>
              <a:gdLst/>
              <a:ahLst/>
              <a:cxnLst/>
              <a:rect l="0" t="0" r="0" b="0"/>
              <a:pathLst>
                <a:path w="451104" h="277368">
                  <a:moveTo>
                    <a:pt x="0" y="0"/>
                  </a:moveTo>
                  <a:lnTo>
                    <a:pt x="451104" y="0"/>
                  </a:lnTo>
                  <a:lnTo>
                    <a:pt x="451104" y="277368"/>
                  </a:lnTo>
                  <a:lnTo>
                    <a:pt x="0" y="27736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99821" y="113751"/>
              <a:ext cx="488962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1 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3621" y="113751"/>
              <a:ext cx="385576" cy="191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Shape 4820"/>
            <p:cNvSpPr/>
            <p:nvPr/>
          </p:nvSpPr>
          <p:spPr>
            <a:xfrm>
              <a:off x="-107442" y="95011"/>
              <a:ext cx="857498" cy="330552"/>
            </a:xfrm>
            <a:custGeom>
              <a:avLst/>
              <a:gdLst/>
              <a:ahLst/>
              <a:cxnLst/>
              <a:rect l="0" t="0" r="0" b="0"/>
              <a:pathLst>
                <a:path w="742194" h="222504">
                  <a:moveTo>
                    <a:pt x="51816" y="0"/>
                  </a:moveTo>
                  <a:lnTo>
                    <a:pt x="79248" y="0"/>
                  </a:lnTo>
                  <a:lnTo>
                    <a:pt x="96012" y="1524"/>
                  </a:lnTo>
                  <a:lnTo>
                    <a:pt x="112776" y="1524"/>
                  </a:lnTo>
                  <a:lnTo>
                    <a:pt x="131064" y="3048"/>
                  </a:lnTo>
                  <a:lnTo>
                    <a:pt x="150876" y="4573"/>
                  </a:lnTo>
                  <a:lnTo>
                    <a:pt x="172212" y="6097"/>
                  </a:lnTo>
                  <a:lnTo>
                    <a:pt x="193548" y="7620"/>
                  </a:lnTo>
                  <a:lnTo>
                    <a:pt x="216408" y="10668"/>
                  </a:lnTo>
                  <a:lnTo>
                    <a:pt x="240792" y="12192"/>
                  </a:lnTo>
                  <a:lnTo>
                    <a:pt x="265176" y="15240"/>
                  </a:lnTo>
                  <a:lnTo>
                    <a:pt x="289560" y="18288"/>
                  </a:lnTo>
                  <a:lnTo>
                    <a:pt x="316992" y="21336"/>
                  </a:lnTo>
                  <a:lnTo>
                    <a:pt x="342900" y="24385"/>
                  </a:lnTo>
                  <a:lnTo>
                    <a:pt x="371856" y="27432"/>
                  </a:lnTo>
                  <a:lnTo>
                    <a:pt x="399288" y="30480"/>
                  </a:lnTo>
                  <a:lnTo>
                    <a:pt x="428244" y="35052"/>
                  </a:lnTo>
                  <a:lnTo>
                    <a:pt x="487680" y="42673"/>
                  </a:lnTo>
                  <a:lnTo>
                    <a:pt x="548640" y="50292"/>
                  </a:lnTo>
                  <a:lnTo>
                    <a:pt x="611124" y="57912"/>
                  </a:lnTo>
                  <a:lnTo>
                    <a:pt x="675138" y="67056"/>
                  </a:lnTo>
                  <a:lnTo>
                    <a:pt x="739146" y="74676"/>
                  </a:lnTo>
                  <a:lnTo>
                    <a:pt x="742194" y="77724"/>
                  </a:lnTo>
                  <a:lnTo>
                    <a:pt x="742194" y="80773"/>
                  </a:lnTo>
                  <a:lnTo>
                    <a:pt x="740670" y="83820"/>
                  </a:lnTo>
                  <a:lnTo>
                    <a:pt x="737622" y="85344"/>
                  </a:lnTo>
                  <a:lnTo>
                    <a:pt x="673614" y="76200"/>
                  </a:lnTo>
                  <a:lnTo>
                    <a:pt x="611124" y="67056"/>
                  </a:lnTo>
                  <a:lnTo>
                    <a:pt x="548640" y="59436"/>
                  </a:lnTo>
                  <a:lnTo>
                    <a:pt x="486156" y="51816"/>
                  </a:lnTo>
                  <a:lnTo>
                    <a:pt x="426720" y="44197"/>
                  </a:lnTo>
                  <a:lnTo>
                    <a:pt x="397764" y="39624"/>
                  </a:lnTo>
                  <a:lnTo>
                    <a:pt x="370332" y="36576"/>
                  </a:lnTo>
                  <a:lnTo>
                    <a:pt x="342900" y="33528"/>
                  </a:lnTo>
                  <a:lnTo>
                    <a:pt x="315468" y="30480"/>
                  </a:lnTo>
                  <a:lnTo>
                    <a:pt x="289560" y="27432"/>
                  </a:lnTo>
                  <a:lnTo>
                    <a:pt x="263652" y="24385"/>
                  </a:lnTo>
                  <a:lnTo>
                    <a:pt x="239268" y="21336"/>
                  </a:lnTo>
                  <a:lnTo>
                    <a:pt x="214884" y="19812"/>
                  </a:lnTo>
                  <a:lnTo>
                    <a:pt x="192024" y="18288"/>
                  </a:lnTo>
                  <a:lnTo>
                    <a:pt x="170688" y="15240"/>
                  </a:lnTo>
                  <a:lnTo>
                    <a:pt x="150876" y="13716"/>
                  </a:lnTo>
                  <a:lnTo>
                    <a:pt x="131064" y="12192"/>
                  </a:lnTo>
                  <a:lnTo>
                    <a:pt x="112776" y="12192"/>
                  </a:lnTo>
                  <a:lnTo>
                    <a:pt x="96012" y="10668"/>
                  </a:lnTo>
                  <a:lnTo>
                    <a:pt x="30480" y="10668"/>
                  </a:lnTo>
                  <a:lnTo>
                    <a:pt x="21336" y="12192"/>
                  </a:lnTo>
                  <a:lnTo>
                    <a:pt x="15240" y="13716"/>
                  </a:lnTo>
                  <a:lnTo>
                    <a:pt x="10668" y="15240"/>
                  </a:lnTo>
                  <a:lnTo>
                    <a:pt x="9906" y="16002"/>
                  </a:lnTo>
                  <a:lnTo>
                    <a:pt x="10668" y="16764"/>
                  </a:lnTo>
                  <a:lnTo>
                    <a:pt x="9144" y="16764"/>
                  </a:lnTo>
                  <a:lnTo>
                    <a:pt x="10668" y="18288"/>
                  </a:lnTo>
                  <a:lnTo>
                    <a:pt x="13716" y="22860"/>
                  </a:lnTo>
                  <a:lnTo>
                    <a:pt x="13716" y="21336"/>
                  </a:lnTo>
                  <a:lnTo>
                    <a:pt x="19812" y="27432"/>
                  </a:lnTo>
                  <a:lnTo>
                    <a:pt x="27432" y="32004"/>
                  </a:lnTo>
                  <a:lnTo>
                    <a:pt x="38100" y="38100"/>
                  </a:lnTo>
                  <a:lnTo>
                    <a:pt x="48768" y="44197"/>
                  </a:lnTo>
                  <a:lnTo>
                    <a:pt x="62484" y="50292"/>
                  </a:lnTo>
                  <a:lnTo>
                    <a:pt x="76200" y="57912"/>
                  </a:lnTo>
                  <a:lnTo>
                    <a:pt x="91440" y="65532"/>
                  </a:lnTo>
                  <a:lnTo>
                    <a:pt x="108204" y="73152"/>
                  </a:lnTo>
                  <a:lnTo>
                    <a:pt x="126492" y="80773"/>
                  </a:lnTo>
                  <a:lnTo>
                    <a:pt x="144780" y="88392"/>
                  </a:lnTo>
                  <a:lnTo>
                    <a:pt x="164592" y="97536"/>
                  </a:lnTo>
                  <a:lnTo>
                    <a:pt x="184404" y="105156"/>
                  </a:lnTo>
                  <a:lnTo>
                    <a:pt x="224028" y="121920"/>
                  </a:lnTo>
                  <a:lnTo>
                    <a:pt x="265176" y="138685"/>
                  </a:lnTo>
                  <a:lnTo>
                    <a:pt x="304800" y="153924"/>
                  </a:lnTo>
                  <a:lnTo>
                    <a:pt x="323088" y="161544"/>
                  </a:lnTo>
                  <a:lnTo>
                    <a:pt x="342900" y="169164"/>
                  </a:lnTo>
                  <a:lnTo>
                    <a:pt x="359664" y="176785"/>
                  </a:lnTo>
                  <a:lnTo>
                    <a:pt x="376428" y="182880"/>
                  </a:lnTo>
                  <a:lnTo>
                    <a:pt x="377403" y="183246"/>
                  </a:lnTo>
                  <a:lnTo>
                    <a:pt x="390144" y="152400"/>
                  </a:lnTo>
                  <a:lnTo>
                    <a:pt x="446532" y="216409"/>
                  </a:lnTo>
                  <a:lnTo>
                    <a:pt x="361188" y="222504"/>
                  </a:lnTo>
                  <a:lnTo>
                    <a:pt x="373724" y="192153"/>
                  </a:lnTo>
                  <a:lnTo>
                    <a:pt x="373380" y="192024"/>
                  </a:lnTo>
                  <a:lnTo>
                    <a:pt x="356616" y="184404"/>
                  </a:lnTo>
                  <a:lnTo>
                    <a:pt x="338328" y="178309"/>
                  </a:lnTo>
                  <a:lnTo>
                    <a:pt x="320040" y="170688"/>
                  </a:lnTo>
                  <a:lnTo>
                    <a:pt x="301752" y="163068"/>
                  </a:lnTo>
                  <a:lnTo>
                    <a:pt x="260604" y="147828"/>
                  </a:lnTo>
                  <a:lnTo>
                    <a:pt x="220980" y="131064"/>
                  </a:lnTo>
                  <a:lnTo>
                    <a:pt x="179832" y="114300"/>
                  </a:lnTo>
                  <a:lnTo>
                    <a:pt x="160020" y="106680"/>
                  </a:lnTo>
                  <a:lnTo>
                    <a:pt x="141732" y="97536"/>
                  </a:lnTo>
                  <a:lnTo>
                    <a:pt x="121920" y="89916"/>
                  </a:lnTo>
                  <a:lnTo>
                    <a:pt x="105156" y="82297"/>
                  </a:lnTo>
                  <a:lnTo>
                    <a:pt x="88392" y="74676"/>
                  </a:lnTo>
                  <a:lnTo>
                    <a:pt x="71628" y="67056"/>
                  </a:lnTo>
                  <a:lnTo>
                    <a:pt x="57912" y="59436"/>
                  </a:lnTo>
                  <a:lnTo>
                    <a:pt x="44196" y="51816"/>
                  </a:lnTo>
                  <a:lnTo>
                    <a:pt x="32004" y="45720"/>
                  </a:lnTo>
                  <a:lnTo>
                    <a:pt x="22860" y="39624"/>
                  </a:lnTo>
                  <a:lnTo>
                    <a:pt x="13716" y="33528"/>
                  </a:lnTo>
                  <a:lnTo>
                    <a:pt x="7620" y="28956"/>
                  </a:lnTo>
                  <a:lnTo>
                    <a:pt x="3048" y="24385"/>
                  </a:lnTo>
                  <a:lnTo>
                    <a:pt x="3048" y="22860"/>
                  </a:lnTo>
                  <a:lnTo>
                    <a:pt x="1524" y="21336"/>
                  </a:lnTo>
                  <a:lnTo>
                    <a:pt x="1524" y="19812"/>
                  </a:lnTo>
                  <a:lnTo>
                    <a:pt x="0" y="18288"/>
                  </a:lnTo>
                  <a:lnTo>
                    <a:pt x="0" y="13716"/>
                  </a:lnTo>
                  <a:lnTo>
                    <a:pt x="1524" y="12192"/>
                  </a:lnTo>
                  <a:lnTo>
                    <a:pt x="3048" y="10668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6096" y="7620"/>
                  </a:lnTo>
                  <a:lnTo>
                    <a:pt x="7620" y="6097"/>
                  </a:lnTo>
                  <a:lnTo>
                    <a:pt x="13716" y="4573"/>
                  </a:lnTo>
                  <a:lnTo>
                    <a:pt x="21336" y="3048"/>
                  </a:lnTo>
                  <a:lnTo>
                    <a:pt x="28956" y="1524"/>
                  </a:lnTo>
                  <a:lnTo>
                    <a:pt x="39624" y="1524"/>
                  </a:lnTo>
                  <a:lnTo>
                    <a:pt x="518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0207" y="0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4215" y="0"/>
              <a:ext cx="84598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8223" y="0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231" y="1"/>
              <a:ext cx="42033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4826"/>
            <p:cNvSpPr/>
            <p:nvPr/>
          </p:nvSpPr>
          <p:spPr>
            <a:xfrm>
              <a:off x="4856994" y="256555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608076" y="0"/>
                    <a:pt x="783336" y="102109"/>
                    <a:pt x="783336" y="228600"/>
                  </a:cubicBezTo>
                  <a:cubicBezTo>
                    <a:pt x="783336" y="355092"/>
                    <a:pt x="608076" y="457200"/>
                    <a:pt x="391668" y="457200"/>
                  </a:cubicBezTo>
                  <a:cubicBezTo>
                    <a:pt x="175260" y="457200"/>
                    <a:pt x="0" y="355092"/>
                    <a:pt x="0" y="228600"/>
                  </a:cubicBezTo>
                  <a:cubicBezTo>
                    <a:pt x="0" y="102109"/>
                    <a:pt x="175260" y="0"/>
                    <a:pt x="39166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7" name="Shape 4827"/>
            <p:cNvSpPr/>
            <p:nvPr/>
          </p:nvSpPr>
          <p:spPr>
            <a:xfrm>
              <a:off x="4856994" y="256555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175260" y="0"/>
                    <a:pt x="0" y="102109"/>
                    <a:pt x="0" y="228600"/>
                  </a:cubicBezTo>
                  <a:cubicBezTo>
                    <a:pt x="0" y="355092"/>
                    <a:pt x="175260" y="457200"/>
                    <a:pt x="391668" y="457200"/>
                  </a:cubicBezTo>
                  <a:cubicBezTo>
                    <a:pt x="608076" y="457200"/>
                    <a:pt x="783336" y="355092"/>
                    <a:pt x="783336" y="228600"/>
                  </a:cubicBezTo>
                  <a:cubicBezTo>
                    <a:pt x="783336" y="102109"/>
                    <a:pt x="608076" y="0"/>
                    <a:pt x="39166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8" name="Shape 4828"/>
            <p:cNvSpPr/>
            <p:nvPr/>
          </p:nvSpPr>
          <p:spPr>
            <a:xfrm>
              <a:off x="4954530" y="303799"/>
              <a:ext cx="586740" cy="342900"/>
            </a:xfrm>
            <a:custGeom>
              <a:avLst/>
              <a:gdLst/>
              <a:ahLst/>
              <a:cxnLst/>
              <a:rect l="0" t="0" r="0" b="0"/>
              <a:pathLst>
                <a:path w="586740" h="342900">
                  <a:moveTo>
                    <a:pt x="294132" y="0"/>
                  </a:moveTo>
                  <a:cubicBezTo>
                    <a:pt x="455676" y="0"/>
                    <a:pt x="586740" y="77724"/>
                    <a:pt x="586740" y="172212"/>
                  </a:cubicBezTo>
                  <a:cubicBezTo>
                    <a:pt x="586740" y="266700"/>
                    <a:pt x="455676" y="342900"/>
                    <a:pt x="294132" y="342900"/>
                  </a:cubicBezTo>
                  <a:cubicBezTo>
                    <a:pt x="131064" y="342900"/>
                    <a:pt x="0" y="266700"/>
                    <a:pt x="0" y="172212"/>
                  </a:cubicBezTo>
                  <a:cubicBezTo>
                    <a:pt x="0" y="77724"/>
                    <a:pt x="131064" y="0"/>
                    <a:pt x="294132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9" name="Shape 4829"/>
            <p:cNvSpPr/>
            <p:nvPr/>
          </p:nvSpPr>
          <p:spPr>
            <a:xfrm>
              <a:off x="4954530" y="303799"/>
              <a:ext cx="586740" cy="342900"/>
            </a:xfrm>
            <a:custGeom>
              <a:avLst/>
              <a:gdLst/>
              <a:ahLst/>
              <a:cxnLst/>
              <a:rect l="0" t="0" r="0" b="0"/>
              <a:pathLst>
                <a:path w="586740" h="342900">
                  <a:moveTo>
                    <a:pt x="294132" y="0"/>
                  </a:moveTo>
                  <a:cubicBezTo>
                    <a:pt x="131064" y="0"/>
                    <a:pt x="0" y="77724"/>
                    <a:pt x="0" y="172212"/>
                  </a:cubicBezTo>
                  <a:cubicBezTo>
                    <a:pt x="0" y="266700"/>
                    <a:pt x="131064" y="342900"/>
                    <a:pt x="294132" y="342900"/>
                  </a:cubicBezTo>
                  <a:cubicBezTo>
                    <a:pt x="455676" y="342900"/>
                    <a:pt x="586740" y="266700"/>
                    <a:pt x="586740" y="172212"/>
                  </a:cubicBezTo>
                  <a:cubicBezTo>
                    <a:pt x="586740" y="77724"/>
                    <a:pt x="455676" y="0"/>
                    <a:pt x="294132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555" y="425563"/>
              <a:ext cx="246747" cy="1818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3899" y="480127"/>
              <a:ext cx="67862" cy="1218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5715" y="425563"/>
              <a:ext cx="50643" cy="1818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Shape 4836"/>
            <p:cNvSpPr/>
            <p:nvPr/>
          </p:nvSpPr>
          <p:spPr>
            <a:xfrm>
              <a:off x="3692658" y="209311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608076" y="0"/>
                    <a:pt x="783336" y="102108"/>
                    <a:pt x="783336" y="228600"/>
                  </a:cubicBezTo>
                  <a:cubicBezTo>
                    <a:pt x="783336" y="355092"/>
                    <a:pt x="608076" y="457200"/>
                    <a:pt x="391668" y="457200"/>
                  </a:cubicBezTo>
                  <a:cubicBezTo>
                    <a:pt x="175260" y="457200"/>
                    <a:pt x="0" y="355092"/>
                    <a:pt x="0" y="228600"/>
                  </a:cubicBezTo>
                  <a:cubicBezTo>
                    <a:pt x="0" y="102108"/>
                    <a:pt x="175260" y="0"/>
                    <a:pt x="39166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4" name="Shape 4837"/>
            <p:cNvSpPr/>
            <p:nvPr/>
          </p:nvSpPr>
          <p:spPr>
            <a:xfrm>
              <a:off x="3692658" y="209311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175260" y="0"/>
                    <a:pt x="0" y="102108"/>
                    <a:pt x="0" y="228600"/>
                  </a:cubicBezTo>
                  <a:cubicBezTo>
                    <a:pt x="0" y="355092"/>
                    <a:pt x="175260" y="457200"/>
                    <a:pt x="391668" y="457200"/>
                  </a:cubicBezTo>
                  <a:cubicBezTo>
                    <a:pt x="608076" y="457200"/>
                    <a:pt x="783336" y="355092"/>
                    <a:pt x="783336" y="228600"/>
                  </a:cubicBezTo>
                  <a:cubicBezTo>
                    <a:pt x="783336" y="102108"/>
                    <a:pt x="608076" y="0"/>
                    <a:pt x="39166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15745" y="350886"/>
              <a:ext cx="292957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01089" y="405449"/>
              <a:ext cx="67862" cy="1218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52904" y="350886"/>
              <a:ext cx="50643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Shape 4841"/>
            <p:cNvSpPr/>
            <p:nvPr/>
          </p:nvSpPr>
          <p:spPr>
            <a:xfrm>
              <a:off x="419100" y="209311"/>
              <a:ext cx="783342" cy="457200"/>
            </a:xfrm>
            <a:custGeom>
              <a:avLst/>
              <a:gdLst/>
              <a:ahLst/>
              <a:cxnLst/>
              <a:rect l="0" t="0" r="0" b="0"/>
              <a:pathLst>
                <a:path w="783342" h="457200">
                  <a:moveTo>
                    <a:pt x="391674" y="0"/>
                  </a:moveTo>
                  <a:cubicBezTo>
                    <a:pt x="608082" y="0"/>
                    <a:pt x="783342" y="102108"/>
                    <a:pt x="783342" y="228600"/>
                  </a:cubicBezTo>
                  <a:cubicBezTo>
                    <a:pt x="783342" y="355092"/>
                    <a:pt x="608082" y="457200"/>
                    <a:pt x="391674" y="457200"/>
                  </a:cubicBezTo>
                  <a:cubicBezTo>
                    <a:pt x="175260" y="457200"/>
                    <a:pt x="0" y="355092"/>
                    <a:pt x="0" y="228600"/>
                  </a:cubicBezTo>
                  <a:cubicBezTo>
                    <a:pt x="0" y="102108"/>
                    <a:pt x="175260" y="0"/>
                    <a:pt x="39167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9" name="Shape 4842"/>
            <p:cNvSpPr/>
            <p:nvPr/>
          </p:nvSpPr>
          <p:spPr>
            <a:xfrm>
              <a:off x="419100" y="209311"/>
              <a:ext cx="783342" cy="457200"/>
            </a:xfrm>
            <a:custGeom>
              <a:avLst/>
              <a:gdLst/>
              <a:ahLst/>
              <a:cxnLst/>
              <a:rect l="0" t="0" r="0" b="0"/>
              <a:pathLst>
                <a:path w="783342" h="457200">
                  <a:moveTo>
                    <a:pt x="391674" y="0"/>
                  </a:moveTo>
                  <a:cubicBezTo>
                    <a:pt x="175260" y="0"/>
                    <a:pt x="0" y="102108"/>
                    <a:pt x="0" y="228600"/>
                  </a:cubicBezTo>
                  <a:cubicBezTo>
                    <a:pt x="0" y="355092"/>
                    <a:pt x="175260" y="457200"/>
                    <a:pt x="391674" y="457200"/>
                  </a:cubicBezTo>
                  <a:cubicBezTo>
                    <a:pt x="608082" y="457200"/>
                    <a:pt x="783342" y="355092"/>
                    <a:pt x="783342" y="228600"/>
                  </a:cubicBezTo>
                  <a:cubicBezTo>
                    <a:pt x="783342" y="102108"/>
                    <a:pt x="608082" y="0"/>
                    <a:pt x="391674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2193" y="350886"/>
              <a:ext cx="242320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538" y="405449"/>
              <a:ext cx="67862" cy="1218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9354" y="350886"/>
              <a:ext cx="50643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14277" y="268225"/>
              <a:ext cx="84066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78285" y="268225"/>
              <a:ext cx="42033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Shape 4851"/>
            <p:cNvSpPr/>
            <p:nvPr/>
          </p:nvSpPr>
          <p:spPr>
            <a:xfrm>
              <a:off x="1203966" y="341899"/>
              <a:ext cx="605028" cy="85307"/>
            </a:xfrm>
            <a:custGeom>
              <a:avLst/>
              <a:gdLst/>
              <a:ahLst/>
              <a:cxnLst/>
              <a:rect l="0" t="0" r="0" b="0"/>
              <a:pathLst>
                <a:path w="656844" h="76200">
                  <a:moveTo>
                    <a:pt x="580644" y="0"/>
                  </a:moveTo>
                  <a:lnTo>
                    <a:pt x="656844" y="38100"/>
                  </a:lnTo>
                  <a:lnTo>
                    <a:pt x="580644" y="76200"/>
                  </a:lnTo>
                  <a:lnTo>
                    <a:pt x="580644" y="44196"/>
                  </a:lnTo>
                  <a:lnTo>
                    <a:pt x="6096" y="44196"/>
                  </a:lnTo>
                  <a:lnTo>
                    <a:pt x="1524" y="42672"/>
                  </a:lnTo>
                  <a:lnTo>
                    <a:pt x="0" y="38100"/>
                  </a:lnTo>
                  <a:lnTo>
                    <a:pt x="1524" y="35051"/>
                  </a:lnTo>
                  <a:lnTo>
                    <a:pt x="6096" y="33527"/>
                  </a:lnTo>
                  <a:lnTo>
                    <a:pt x="580644" y="33527"/>
                  </a:lnTo>
                  <a:lnTo>
                    <a:pt x="58064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36" name="Shape 4852"/>
            <p:cNvSpPr/>
            <p:nvPr/>
          </p:nvSpPr>
          <p:spPr>
            <a:xfrm>
              <a:off x="0" y="456199"/>
              <a:ext cx="457200" cy="76200"/>
            </a:xfrm>
            <a:custGeom>
              <a:avLst/>
              <a:gdLst/>
              <a:ahLst/>
              <a:cxnLst/>
              <a:rect l="0" t="0" r="0" b="0"/>
              <a:pathLst>
                <a:path w="457200" h="76200">
                  <a:moveTo>
                    <a:pt x="381000" y="0"/>
                  </a:moveTo>
                  <a:lnTo>
                    <a:pt x="457200" y="38100"/>
                  </a:lnTo>
                  <a:lnTo>
                    <a:pt x="381000" y="76200"/>
                  </a:lnTo>
                  <a:lnTo>
                    <a:pt x="381000" y="44196"/>
                  </a:lnTo>
                  <a:lnTo>
                    <a:pt x="6096" y="44196"/>
                  </a:lnTo>
                  <a:lnTo>
                    <a:pt x="1524" y="42672"/>
                  </a:lnTo>
                  <a:lnTo>
                    <a:pt x="0" y="38100"/>
                  </a:lnTo>
                  <a:lnTo>
                    <a:pt x="1524" y="35051"/>
                  </a:lnTo>
                  <a:lnTo>
                    <a:pt x="6096" y="33527"/>
                  </a:lnTo>
                  <a:lnTo>
                    <a:pt x="381000" y="33527"/>
                  </a:lnTo>
                  <a:lnTo>
                    <a:pt x="38100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37" name="Shape 4853"/>
            <p:cNvSpPr/>
            <p:nvPr/>
          </p:nvSpPr>
          <p:spPr>
            <a:xfrm>
              <a:off x="1808994" y="151399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608076" y="0"/>
                    <a:pt x="783336" y="103632"/>
                    <a:pt x="783336" y="228600"/>
                  </a:cubicBezTo>
                  <a:cubicBezTo>
                    <a:pt x="783336" y="355092"/>
                    <a:pt x="608076" y="457200"/>
                    <a:pt x="391668" y="457200"/>
                  </a:cubicBezTo>
                  <a:cubicBezTo>
                    <a:pt x="175260" y="457200"/>
                    <a:pt x="0" y="355092"/>
                    <a:pt x="0" y="228600"/>
                  </a:cubicBezTo>
                  <a:cubicBezTo>
                    <a:pt x="0" y="103632"/>
                    <a:pt x="175260" y="0"/>
                    <a:pt x="39166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38" name="Shape 4854"/>
            <p:cNvSpPr/>
            <p:nvPr/>
          </p:nvSpPr>
          <p:spPr>
            <a:xfrm>
              <a:off x="1808994" y="151399"/>
              <a:ext cx="783336" cy="457200"/>
            </a:xfrm>
            <a:custGeom>
              <a:avLst/>
              <a:gdLst/>
              <a:ahLst/>
              <a:cxnLst/>
              <a:rect l="0" t="0" r="0" b="0"/>
              <a:pathLst>
                <a:path w="783336" h="457200">
                  <a:moveTo>
                    <a:pt x="391668" y="0"/>
                  </a:moveTo>
                  <a:cubicBezTo>
                    <a:pt x="175260" y="0"/>
                    <a:pt x="0" y="103632"/>
                    <a:pt x="0" y="228600"/>
                  </a:cubicBezTo>
                  <a:cubicBezTo>
                    <a:pt x="0" y="355092"/>
                    <a:pt x="175260" y="457200"/>
                    <a:pt x="391668" y="457200"/>
                  </a:cubicBezTo>
                  <a:cubicBezTo>
                    <a:pt x="608076" y="457200"/>
                    <a:pt x="783336" y="355092"/>
                    <a:pt x="783336" y="228600"/>
                  </a:cubicBezTo>
                  <a:cubicBezTo>
                    <a:pt x="783336" y="103632"/>
                    <a:pt x="608076" y="0"/>
                    <a:pt x="391668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15317" y="294498"/>
              <a:ext cx="157601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34189" y="349061"/>
              <a:ext cx="67862" cy="1218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86005" y="294498"/>
              <a:ext cx="50643" cy="1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Shape 61289"/>
            <p:cNvSpPr/>
            <p:nvPr/>
          </p:nvSpPr>
          <p:spPr>
            <a:xfrm>
              <a:off x="4475994" y="95011"/>
              <a:ext cx="381000" cy="228600"/>
            </a:xfrm>
            <a:custGeom>
              <a:avLst/>
              <a:gdLst/>
              <a:ahLst/>
              <a:cxnLst/>
              <a:rect l="0" t="0" r="0" b="0"/>
              <a:pathLst>
                <a:path w="381000" h="228600">
                  <a:moveTo>
                    <a:pt x="0" y="0"/>
                  </a:moveTo>
                  <a:lnTo>
                    <a:pt x="381000" y="0"/>
                  </a:lnTo>
                  <a:lnTo>
                    <a:pt x="3810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7431" y="163068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439" y="163068"/>
              <a:ext cx="84598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95447" y="163068"/>
              <a:ext cx="84065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9455" y="163069"/>
              <a:ext cx="42033" cy="1589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4831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2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9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1223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Segoe UI Symbol</vt:lpstr>
      <vt:lpstr>Times New Roman</vt:lpstr>
      <vt:lpstr>Office Theme</vt:lpstr>
      <vt:lpstr>PowerPoint Presentation</vt:lpstr>
      <vt:lpstr>Non-determinism</vt:lpstr>
      <vt:lpstr>PowerPoint Presentation</vt:lpstr>
      <vt:lpstr>From this state diagram we can come up with a table showing three differences between DFA and NFA as follows: -  </vt:lpstr>
      <vt:lpstr>How does an NFA compute?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NFA Formal Definition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72</cp:revision>
  <dcterms:created xsi:type="dcterms:W3CDTF">2020-09-05T07:57:33Z</dcterms:created>
  <dcterms:modified xsi:type="dcterms:W3CDTF">2020-09-30T07:14:34Z</dcterms:modified>
</cp:coreProperties>
</file>