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9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1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3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8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1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9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0307-ABDD-462A-A1BD-59BC115336A3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B0307-ABDD-462A-A1BD-59BC115336A3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2D18-BCE2-45BD-90D1-8A273681F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9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BCT 2310:</a:t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Automata theory</a:t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Lecturer: </a:t>
            </a:r>
            <a:r>
              <a:rPr lang="en-US" dirty="0" smtClean="0">
                <a:solidFill>
                  <a:srgbClr val="00B050"/>
                </a:solidFill>
              </a:rPr>
              <a:t>Mrs. Martha Gichuki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ID: </a:t>
            </a:r>
            <a:r>
              <a:rPr lang="en-US" dirty="0" smtClean="0">
                <a:solidFill>
                  <a:srgbClr val="00B050"/>
                </a:solidFill>
              </a:rPr>
              <a:t>mgichuki@jkuat.ac.ke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dirty="0"/>
              <a:t>The notations </a:t>
            </a:r>
            <a:r>
              <a:rPr lang="en-US" b="1" dirty="0" smtClean="0"/>
              <a:t>used </a:t>
            </a:r>
            <a:r>
              <a:rPr lang="en-US" b="1" dirty="0"/>
              <a:t>to denote sets are: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8946"/>
            <a:ext cx="12192000" cy="578905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5000" dirty="0" smtClean="0"/>
              <a:t>To </a:t>
            </a:r>
            <a:r>
              <a:rPr lang="en-US" sz="5000" dirty="0"/>
              <a:t>indicate that </a:t>
            </a:r>
            <a:r>
              <a:rPr lang="en-US" sz="5000" b="1" dirty="0"/>
              <a:t>x is a member of the set S</a:t>
            </a:r>
            <a:r>
              <a:rPr lang="en-US" sz="5000" dirty="0"/>
              <a:t>, we write </a:t>
            </a:r>
            <a:r>
              <a:rPr lang="en-US" sz="5000" dirty="0" err="1"/>
              <a:t>x∈S</a:t>
            </a:r>
            <a:r>
              <a:rPr lang="en-US" sz="5000" dirty="0"/>
              <a:t>. </a:t>
            </a:r>
          </a:p>
          <a:p>
            <a:pPr fontAlgn="base"/>
            <a:r>
              <a:rPr lang="en-US" sz="5000" dirty="0"/>
              <a:t>If every element of set A is also an element of set B, we say that </a:t>
            </a:r>
            <a:r>
              <a:rPr lang="en-US" sz="5000" b="1" dirty="0"/>
              <a:t>A is a subset of B</a:t>
            </a:r>
            <a:r>
              <a:rPr lang="en-US" sz="5000" dirty="0"/>
              <a:t> and is denoted as A⊆B </a:t>
            </a:r>
          </a:p>
          <a:p>
            <a:pPr fontAlgn="base"/>
            <a:r>
              <a:rPr lang="en-US" sz="5000" dirty="0"/>
              <a:t>If every element of Set A is also an element of set B, but B also has some elements not contained in A, then we say that </a:t>
            </a:r>
            <a:r>
              <a:rPr lang="en-US" sz="5000" b="1" dirty="0"/>
              <a:t>A is a proper subset of B</a:t>
            </a:r>
            <a:r>
              <a:rPr lang="en-US" sz="5000" dirty="0"/>
              <a:t> and is written as A⊂B. </a:t>
            </a:r>
          </a:p>
          <a:p>
            <a:pPr fontAlgn="base"/>
            <a:r>
              <a:rPr lang="en-US" sz="5000" dirty="0"/>
              <a:t>We denote the empty set as {  } or ∅ 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1275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Operation on Sets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7430"/>
            <a:ext cx="12192000" cy="584056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</a:t>
            </a:r>
            <a:r>
              <a:rPr lang="en-US" b="1" dirty="0"/>
              <a:t>. Union </a:t>
            </a:r>
            <a:endParaRPr lang="en-US" dirty="0"/>
          </a:p>
          <a:p>
            <a:r>
              <a:rPr lang="en-US" dirty="0"/>
              <a:t>The union of two sets is the set that has objects that are elements of at least one of the two given sets, and possibly both </a:t>
            </a:r>
            <a:endParaRPr lang="en-US" dirty="0" smtClean="0"/>
          </a:p>
          <a:p>
            <a:r>
              <a:rPr lang="en-US" dirty="0" smtClean="0"/>
              <a:t>i.e</a:t>
            </a:r>
            <a:r>
              <a:rPr lang="en-US" dirty="0"/>
              <a:t>. the union of sets A &amp; B written as A∪B is a set that contains </a:t>
            </a:r>
            <a:r>
              <a:rPr lang="en-US" b="1" dirty="0"/>
              <a:t>everything in A or in B or in both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E.g</a:t>
            </a:r>
            <a:r>
              <a:rPr lang="en-US" dirty="0"/>
              <a:t>. if  </a:t>
            </a:r>
          </a:p>
          <a:p>
            <a:pPr marL="914400" lvl="2" indent="0" fontAlgn="base">
              <a:buNone/>
            </a:pPr>
            <a:r>
              <a:rPr lang="en-US" dirty="0" smtClean="0"/>
              <a:t>A= </a:t>
            </a:r>
            <a:r>
              <a:rPr lang="en-US" dirty="0"/>
              <a:t>{1, 2, 3} </a:t>
            </a:r>
          </a:p>
          <a:p>
            <a:pPr marL="914400" lvl="2" indent="0" fontAlgn="base">
              <a:buNone/>
            </a:pPr>
            <a:r>
              <a:rPr lang="en-US" dirty="0" smtClean="0"/>
              <a:t>B= </a:t>
            </a:r>
            <a:r>
              <a:rPr lang="en-US" dirty="0"/>
              <a:t>{4, 5, 6}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A∪B = {1, 2, 3, 4, 5, 6} </a:t>
            </a:r>
          </a:p>
          <a:p>
            <a:pPr marL="0" indent="0">
              <a:buNone/>
            </a:pPr>
            <a:r>
              <a:rPr lang="en-US" dirty="0"/>
              <a:t>A∪B= {</a:t>
            </a:r>
            <a:r>
              <a:rPr lang="en-US" dirty="0" err="1" smtClean="0"/>
              <a:t>a</a:t>
            </a:r>
            <a:r>
              <a:rPr lang="en-US" b="1" dirty="0" err="1" smtClean="0"/>
              <a:t>ӏ</a:t>
            </a:r>
            <a:r>
              <a:rPr lang="en-US" dirty="0" err="1" smtClean="0"/>
              <a:t>a∈</a:t>
            </a:r>
            <a:r>
              <a:rPr lang="en-US" dirty="0" err="1"/>
              <a:t>A</a:t>
            </a:r>
            <a:r>
              <a:rPr lang="en-US" dirty="0"/>
              <a:t> ∨ </a:t>
            </a:r>
            <a:r>
              <a:rPr lang="en-US" dirty="0" err="1"/>
              <a:t>a∈B</a:t>
            </a:r>
            <a:r>
              <a:rPr lang="en-US" dirty="0"/>
              <a:t>} </a:t>
            </a:r>
          </a:p>
          <a:p>
            <a:pPr marL="914400" lvl="2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6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Intersection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7734"/>
            <a:ext cx="12192000" cy="566026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intersection of sets A &amp; B </a:t>
            </a:r>
            <a:r>
              <a:rPr lang="en-US" dirty="0" smtClean="0"/>
              <a:t>is written </a:t>
            </a:r>
            <a:r>
              <a:rPr lang="en-US" dirty="0"/>
              <a:t>as A∩B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</a:t>
            </a:r>
            <a:r>
              <a:rPr lang="en-US" dirty="0"/>
              <a:t>a set that contains exactly those elements that are in A &amp; B.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E.g</a:t>
            </a:r>
            <a:r>
              <a:rPr lang="en-US" dirty="0"/>
              <a:t>. if  </a:t>
            </a:r>
          </a:p>
          <a:p>
            <a:r>
              <a:rPr lang="en-US" dirty="0"/>
              <a:t>A = {1, 2, 3}, B = {3, 4} and C = {a, e} 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dirty="0" smtClean="0"/>
              <a:t>A</a:t>
            </a:r>
            <a:r>
              <a:rPr lang="en-US" sz="2800" dirty="0"/>
              <a:t>∩B = {3}  while A∩C = { }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2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Set Difference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3188"/>
            <a:ext cx="12192000" cy="581481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dirty="0"/>
              <a:t>set difference of a set A and set B written as A-B is a set that contains everything in A but not in B. </a:t>
            </a:r>
            <a:endParaRPr lang="en-US" sz="4000" dirty="0" smtClean="0"/>
          </a:p>
          <a:p>
            <a:r>
              <a:rPr lang="en-US" sz="4000" dirty="0" smtClean="0"/>
              <a:t>E.g</a:t>
            </a:r>
            <a:r>
              <a:rPr lang="en-US" sz="4000" dirty="0"/>
              <a:t>. if  </a:t>
            </a:r>
          </a:p>
          <a:p>
            <a:pPr marL="0" indent="0">
              <a:buNone/>
            </a:pPr>
            <a:r>
              <a:rPr lang="en-US" sz="4000" dirty="0"/>
              <a:t>A = {1, 2, 3}, B = {3, 4, 9} </a:t>
            </a:r>
          </a:p>
          <a:p>
            <a:r>
              <a:rPr lang="en-US" sz="4000" dirty="0"/>
              <a:t>A-B = {1, 2}  i.e. A-B = {x: X∈A &amp; X∉B }  </a:t>
            </a:r>
          </a:p>
          <a:p>
            <a:pPr marL="0" indent="0">
              <a:buNone/>
            </a:pPr>
            <a:r>
              <a:rPr lang="en-US" sz="4000" dirty="0"/>
              <a:t>If A= {C, C++, Lisp, Java, FORTRAN}, B= {C, Lisp} </a:t>
            </a:r>
          </a:p>
          <a:p>
            <a:r>
              <a:rPr lang="en-US" sz="4000" dirty="0"/>
              <a:t>A-B = { C++, Java, FORTRAN} {x: X∈A &amp; X∉B }  </a:t>
            </a:r>
          </a:p>
          <a:p>
            <a:r>
              <a:rPr lang="en-US" sz="4000" dirty="0"/>
              <a:t>B-A = {  } (empty set) {x: X∈B &amp; X∉A } 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693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8" y="401938"/>
            <a:ext cx="12169458" cy="5484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Complement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128408" y="2571749"/>
            <a:ext cx="10369685" cy="3984693"/>
            <a:chOff x="0" y="0"/>
            <a:chExt cx="4700426" cy="1714500"/>
          </a:xfrm>
        </p:grpSpPr>
        <p:sp>
          <p:nvSpPr>
            <p:cNvPr id="47" name="Shape 784"/>
            <p:cNvSpPr/>
            <p:nvPr/>
          </p:nvSpPr>
          <p:spPr>
            <a:xfrm>
              <a:off x="0" y="0"/>
              <a:ext cx="2743200" cy="1714500"/>
            </a:xfrm>
            <a:custGeom>
              <a:avLst/>
              <a:gdLst/>
              <a:ahLst/>
              <a:cxnLst/>
              <a:rect l="0" t="0" r="0" b="0"/>
              <a:pathLst>
                <a:path w="2743200" h="1714500">
                  <a:moveTo>
                    <a:pt x="0" y="1714500"/>
                  </a:moveTo>
                  <a:lnTo>
                    <a:pt x="2743200" y="1714500"/>
                  </a:lnTo>
                  <a:lnTo>
                    <a:pt x="2743200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Shape 785"/>
            <p:cNvSpPr/>
            <p:nvPr/>
          </p:nvSpPr>
          <p:spPr>
            <a:xfrm>
              <a:off x="800100" y="457200"/>
              <a:ext cx="1066800" cy="914400"/>
            </a:xfrm>
            <a:custGeom>
              <a:avLst/>
              <a:gdLst/>
              <a:ahLst/>
              <a:cxnLst/>
              <a:rect l="0" t="0" r="0" b="0"/>
              <a:pathLst>
                <a:path w="1066800" h="914400">
                  <a:moveTo>
                    <a:pt x="533400" y="0"/>
                  </a:moveTo>
                  <a:cubicBezTo>
                    <a:pt x="827532" y="0"/>
                    <a:pt x="1066800" y="204216"/>
                    <a:pt x="1066800" y="457200"/>
                  </a:cubicBezTo>
                  <a:cubicBezTo>
                    <a:pt x="1066800" y="710184"/>
                    <a:pt x="827532" y="914400"/>
                    <a:pt x="533400" y="914400"/>
                  </a:cubicBezTo>
                  <a:cubicBezTo>
                    <a:pt x="239268" y="914400"/>
                    <a:pt x="0" y="710184"/>
                    <a:pt x="0" y="457200"/>
                  </a:cubicBezTo>
                  <a:cubicBezTo>
                    <a:pt x="0" y="204216"/>
                    <a:pt x="239268" y="0"/>
                    <a:pt x="533400" y="0"/>
                  </a:cubicBez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Shape 786"/>
            <p:cNvSpPr/>
            <p:nvPr/>
          </p:nvSpPr>
          <p:spPr>
            <a:xfrm>
              <a:off x="800100" y="457200"/>
              <a:ext cx="1066800" cy="914400"/>
            </a:xfrm>
            <a:custGeom>
              <a:avLst/>
              <a:gdLst/>
              <a:ahLst/>
              <a:cxnLst/>
              <a:rect l="0" t="0" r="0" b="0"/>
              <a:pathLst>
                <a:path w="1066800" h="914400">
                  <a:moveTo>
                    <a:pt x="533400" y="0"/>
                  </a:moveTo>
                  <a:cubicBezTo>
                    <a:pt x="239268" y="0"/>
                    <a:pt x="0" y="204216"/>
                    <a:pt x="0" y="457200"/>
                  </a:cubicBezTo>
                  <a:cubicBezTo>
                    <a:pt x="0" y="710184"/>
                    <a:pt x="239268" y="914400"/>
                    <a:pt x="533400" y="914400"/>
                  </a:cubicBezTo>
                  <a:cubicBezTo>
                    <a:pt x="827532" y="914400"/>
                    <a:pt x="1066800" y="710184"/>
                    <a:pt x="1066800" y="457200"/>
                  </a:cubicBezTo>
                  <a:cubicBezTo>
                    <a:pt x="1066800" y="204216"/>
                    <a:pt x="827532" y="0"/>
                    <a:pt x="533400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40535" y="694335"/>
              <a:ext cx="329831" cy="3036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1" name="Shape 61260"/>
            <p:cNvSpPr/>
            <p:nvPr/>
          </p:nvSpPr>
          <p:spPr>
            <a:xfrm>
              <a:off x="1943100" y="228600"/>
              <a:ext cx="457200" cy="342900"/>
            </a:xfrm>
            <a:custGeom>
              <a:avLst/>
              <a:gdLst/>
              <a:ahLst/>
              <a:cxnLst/>
              <a:rect l="0" t="0" r="0" b="0"/>
              <a:pathLst>
                <a:path w="457200" h="342900">
                  <a:moveTo>
                    <a:pt x="0" y="0"/>
                  </a:moveTo>
                  <a:lnTo>
                    <a:pt x="457200" y="0"/>
                  </a:lnTo>
                  <a:lnTo>
                    <a:pt x="457200" y="342900"/>
                  </a:lnTo>
                  <a:lnTo>
                    <a:pt x="0" y="342900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34539" y="315936"/>
              <a:ext cx="194523" cy="2547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80843" y="276139"/>
              <a:ext cx="74899" cy="3249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’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37231" y="352498"/>
              <a:ext cx="50643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5" name="Shape 792"/>
            <p:cNvSpPr/>
            <p:nvPr/>
          </p:nvSpPr>
          <p:spPr>
            <a:xfrm>
              <a:off x="2752344" y="647700"/>
              <a:ext cx="995172" cy="76200"/>
            </a:xfrm>
            <a:custGeom>
              <a:avLst/>
              <a:gdLst/>
              <a:ahLst/>
              <a:cxnLst/>
              <a:rect l="0" t="0" r="0" b="0"/>
              <a:pathLst>
                <a:path w="995172" h="76200">
                  <a:moveTo>
                    <a:pt x="76200" y="0"/>
                  </a:moveTo>
                  <a:lnTo>
                    <a:pt x="76200" y="33528"/>
                  </a:lnTo>
                  <a:lnTo>
                    <a:pt x="990600" y="33528"/>
                  </a:lnTo>
                  <a:lnTo>
                    <a:pt x="993648" y="35052"/>
                  </a:lnTo>
                  <a:lnTo>
                    <a:pt x="995172" y="38100"/>
                  </a:lnTo>
                  <a:lnTo>
                    <a:pt x="993648" y="41148"/>
                  </a:lnTo>
                  <a:lnTo>
                    <a:pt x="990600" y="42672"/>
                  </a:lnTo>
                  <a:lnTo>
                    <a:pt x="76200" y="42672"/>
                  </a:lnTo>
                  <a:lnTo>
                    <a:pt x="76200" y="76200"/>
                  </a:lnTo>
                  <a:lnTo>
                    <a:pt x="0" y="38100"/>
                  </a:lnTo>
                  <a:lnTo>
                    <a:pt x="7620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63338" y="529282"/>
              <a:ext cx="837088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Universal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63338" y="710638"/>
              <a:ext cx="310089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Set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25994" y="977281"/>
            <a:ext cx="11299458" cy="386996"/>
            <a:chOff x="286824" y="3109544"/>
            <a:chExt cx="8369275" cy="769441"/>
          </a:xfrm>
        </p:grpSpPr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286824" y="3109544"/>
              <a:ext cx="8369275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The complement of a set A, written as 	  </a:t>
              </a:r>
              <a:r>
                <a:rPr kumimoji="0" lang="en-US" altLang="en-US" sz="44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endPara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 flipH="1">
              <a:off x="5215478" y="3494278"/>
              <a:ext cx="303965" cy="90901"/>
              <a:chOff x="363001" y="171215"/>
              <a:chExt cx="76200" cy="8796"/>
            </a:xfrm>
          </p:grpSpPr>
          <p:sp>
            <p:nvSpPr>
              <p:cNvPr id="60" name="Shape 538"/>
              <p:cNvSpPr/>
              <p:nvPr/>
            </p:nvSpPr>
            <p:spPr>
              <a:xfrm>
                <a:off x="363001" y="171215"/>
                <a:ext cx="76200" cy="8796"/>
              </a:xfrm>
              <a:custGeom>
                <a:avLst/>
                <a:gdLst/>
                <a:ahLst/>
                <a:cxnLst/>
                <a:rect l="0" t="0" r="0" b="0"/>
                <a:pathLst>
                  <a:path w="76200">
                    <a:moveTo>
                      <a:pt x="0" y="0"/>
                    </a:moveTo>
                    <a:lnTo>
                      <a:pt x="76200" y="0"/>
                    </a:lnTo>
                  </a:path>
                </a:pathLst>
              </a:custGeom>
              <a:ln w="28575" cap="flat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198635" y="2008676"/>
            <a:ext cx="103761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or A’ is the set containing everything that is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not in 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. e.g. 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0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Power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12192000" cy="58019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This </a:t>
            </a:r>
            <a:r>
              <a:rPr lang="en-US" sz="4400" dirty="0"/>
              <a:t>refers to a </a:t>
            </a:r>
            <a:r>
              <a:rPr lang="en-US" sz="4400" b="1" dirty="0"/>
              <a:t>set of all subsets</a:t>
            </a:r>
            <a:r>
              <a:rPr lang="en-US" sz="4400" dirty="0"/>
              <a:t>. 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4400" dirty="0" smtClean="0"/>
              <a:t>E.g</a:t>
            </a:r>
            <a:r>
              <a:rPr lang="en-US" sz="4400" dirty="0"/>
              <a:t>. if set A = {1, 2, 3}, P (A) 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4400" dirty="0" smtClean="0"/>
              <a:t>also </a:t>
            </a:r>
            <a:r>
              <a:rPr lang="en-US" sz="4400" dirty="0"/>
              <a:t>written as </a:t>
            </a:r>
            <a:r>
              <a:rPr lang="en-US" sz="4400" dirty="0" smtClean="0"/>
              <a:t>2</a:t>
            </a:r>
            <a:r>
              <a:rPr lang="en-US" sz="4400" baseline="30000" dirty="0" smtClean="0"/>
              <a:t>A </a:t>
            </a:r>
            <a:r>
              <a:rPr lang="en-US" sz="4400" dirty="0"/>
              <a:t>={∅, {1}, {2}, {3}, {1, 2}, {1, 3}, {2, 3}, {1, 2, 3}} 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3823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3340"/>
            <a:ext cx="12192000" cy="5724659"/>
          </a:xfrm>
        </p:spPr>
        <p:txBody>
          <a:bodyPr>
            <a:normAutofit/>
          </a:bodyPr>
          <a:lstStyle/>
          <a:p>
            <a:r>
              <a:rPr lang="en-US" sz="4400" dirty="0"/>
              <a:t>This refers to the </a:t>
            </a:r>
            <a:r>
              <a:rPr lang="en-US" sz="4400" b="1" dirty="0"/>
              <a:t>size of set subsets</a:t>
            </a:r>
            <a:r>
              <a:rPr lang="en-US" sz="4400" dirty="0" smtClean="0"/>
              <a:t>.</a:t>
            </a:r>
          </a:p>
          <a:p>
            <a:r>
              <a:rPr lang="en-US" sz="4400" dirty="0" smtClean="0"/>
              <a:t>It </a:t>
            </a:r>
            <a:r>
              <a:rPr lang="en-US" sz="4400" dirty="0"/>
              <a:t>is denoted by ⃒P (A)⃒ = 2</a:t>
            </a:r>
            <a:r>
              <a:rPr lang="en-US" sz="4400" baseline="30000" dirty="0"/>
              <a:t>⃒A⃒ </a:t>
            </a:r>
            <a:r>
              <a:rPr lang="en-US" sz="4400" dirty="0"/>
              <a:t> = 2 </a:t>
            </a:r>
            <a:r>
              <a:rPr lang="en-US" sz="4400" baseline="30000" dirty="0"/>
              <a:t>3</a:t>
            </a:r>
            <a:r>
              <a:rPr lang="en-US" sz="4400" dirty="0"/>
              <a:t> = 8.  </a:t>
            </a:r>
            <a:endParaRPr lang="en-US" sz="4400" dirty="0" smtClean="0"/>
          </a:p>
          <a:p>
            <a:r>
              <a:rPr lang="en-US" sz="4400" dirty="0" smtClean="0"/>
              <a:t>∴ </a:t>
            </a:r>
            <a:r>
              <a:rPr lang="en-US" sz="4400" dirty="0"/>
              <a:t>⃒P (A)⃒ = 2</a:t>
            </a:r>
            <a:r>
              <a:rPr lang="en-US" sz="4400" baseline="30000" dirty="0"/>
              <a:t>⃒A⃒ </a:t>
            </a:r>
            <a:r>
              <a:rPr lang="en-US" sz="4400" dirty="0"/>
              <a:t>  </a:t>
            </a:r>
          </a:p>
          <a:p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Set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Cardinality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24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638"/>
            <a:ext cx="12192000" cy="927278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Properties of set operations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8490"/>
            <a:ext cx="12192000" cy="60595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laws hold for the three given sets A, B, &amp; C. 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u="sng" dirty="0"/>
              <a:t>Independent Law</a:t>
            </a:r>
            <a:r>
              <a:rPr lang="en-US" dirty="0"/>
              <a:t> </a:t>
            </a:r>
          </a:p>
          <a:p>
            <a:r>
              <a:rPr lang="en-US" dirty="0"/>
              <a:t>A∪A = A </a:t>
            </a:r>
          </a:p>
          <a:p>
            <a:r>
              <a:rPr lang="en-US" dirty="0"/>
              <a:t>A∩A = A 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u="sng" dirty="0"/>
              <a:t>Commutative Law</a:t>
            </a:r>
            <a:r>
              <a:rPr lang="en-US" dirty="0"/>
              <a:t> </a:t>
            </a:r>
          </a:p>
          <a:p>
            <a:r>
              <a:rPr lang="en-US" dirty="0"/>
              <a:t>A∪B = B∪A </a:t>
            </a:r>
          </a:p>
          <a:p>
            <a:r>
              <a:rPr lang="en-US" dirty="0"/>
              <a:t>A∩B = B∩A 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u="sng" dirty="0"/>
              <a:t>Associative law</a:t>
            </a:r>
            <a:r>
              <a:rPr lang="en-US" dirty="0"/>
              <a:t> </a:t>
            </a:r>
          </a:p>
          <a:p>
            <a:r>
              <a:rPr lang="en-US" dirty="0"/>
              <a:t>(A∪B) ∪ C = A∪ (B∪ C) </a:t>
            </a:r>
          </a:p>
          <a:p>
            <a:r>
              <a:rPr lang="en-US" dirty="0"/>
              <a:t>(A∩B)∩C = A ∩(B∩C) 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u="sng" dirty="0"/>
              <a:t>Distributive law</a:t>
            </a:r>
            <a:r>
              <a:rPr lang="en-US" dirty="0"/>
              <a:t> </a:t>
            </a:r>
          </a:p>
          <a:p>
            <a:r>
              <a:rPr lang="en-US" dirty="0"/>
              <a:t>(A∪B) ∩C = (A∩C) ∪(B∩C) </a:t>
            </a:r>
          </a:p>
          <a:p>
            <a:r>
              <a:rPr lang="en-US" dirty="0"/>
              <a:t>(A∩B) ∪C = (A∪C) ∩ (B∪C) 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u="sng" dirty="0"/>
              <a:t>Absorption Law</a:t>
            </a:r>
            <a:r>
              <a:rPr lang="en-US" dirty="0"/>
              <a:t> </a:t>
            </a:r>
          </a:p>
          <a:p>
            <a:r>
              <a:rPr lang="en-US" dirty="0"/>
              <a:t>(A∪B) ∩ A = A </a:t>
            </a:r>
          </a:p>
          <a:p>
            <a:r>
              <a:rPr lang="en-US" dirty="0"/>
              <a:t>(A∩B) ∪A = A 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u="sng" dirty="0"/>
              <a:t>De’ Morgan’s Law</a:t>
            </a:r>
            <a:r>
              <a:rPr lang="en-US" dirty="0"/>
              <a:t> </a:t>
            </a:r>
          </a:p>
          <a:p>
            <a:r>
              <a:rPr lang="en-US" dirty="0"/>
              <a:t>A-(B ∪ C) = (A-B) ∩(A- C) A-(B ∩C) = (A-B) ∪ (A- C)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9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Sequences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0"/>
            <a:ext cx="12192000" cy="5956479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sequence is </a:t>
            </a:r>
            <a:r>
              <a:rPr lang="en-US" b="1" dirty="0"/>
              <a:t>an ordered list of objects</a:t>
            </a:r>
            <a:r>
              <a:rPr lang="en-US" dirty="0"/>
              <a:t> (arranged in some order).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in sets, </a:t>
            </a:r>
            <a:r>
              <a:rPr lang="en-US" b="1" dirty="0"/>
              <a:t>repetition is allowed in sequences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Order </a:t>
            </a:r>
            <a:r>
              <a:rPr lang="en-US" b="1" dirty="0"/>
              <a:t>is also important</a:t>
            </a:r>
            <a:r>
              <a:rPr lang="en-US" dirty="0"/>
              <a:t> in sequences.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Tuples </a:t>
            </a:r>
          </a:p>
          <a:p>
            <a:r>
              <a:rPr lang="en-US" dirty="0"/>
              <a:t>A sequence of </a:t>
            </a:r>
            <a:r>
              <a:rPr lang="en-US" b="1" dirty="0"/>
              <a:t>k elements is a k-tuple. (Length (k) property has been added</a:t>
            </a:r>
            <a:r>
              <a:rPr lang="en-US" dirty="0"/>
              <a:t>). </a:t>
            </a:r>
          </a:p>
          <a:p>
            <a:r>
              <a:rPr lang="en-US" dirty="0"/>
              <a:t>2-tuple – Pair </a:t>
            </a:r>
          </a:p>
          <a:p>
            <a:r>
              <a:rPr lang="en-US" dirty="0"/>
              <a:t>3-tuple – three elements </a:t>
            </a:r>
          </a:p>
          <a:p>
            <a:r>
              <a:rPr lang="en-US" dirty="0"/>
              <a:t>4-tuple – four elements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6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48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4856"/>
            <a:ext cx="12192000" cy="56731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function is a </a:t>
            </a:r>
            <a:r>
              <a:rPr lang="en-US" b="1" dirty="0"/>
              <a:t>special kind of relation that maps one element from the input (domain) to only one other element of the output (range) (none included).</a:t>
            </a:r>
            <a:r>
              <a:rPr lang="en-US" dirty="0"/>
              <a:t> </a:t>
            </a:r>
          </a:p>
          <a:p>
            <a:r>
              <a:rPr lang="en-US" dirty="0"/>
              <a:t>Domain </a:t>
            </a:r>
            <a:r>
              <a:rPr lang="en-US" b="1" dirty="0"/>
              <a:t>D</a:t>
            </a:r>
            <a:r>
              <a:rPr lang="en-US" dirty="0"/>
              <a:t> is the set of possible </a:t>
            </a:r>
            <a:r>
              <a:rPr lang="en-US" b="1" dirty="0"/>
              <a:t>inputs </a:t>
            </a:r>
            <a:endParaRPr lang="en-US" dirty="0"/>
          </a:p>
          <a:p>
            <a:r>
              <a:rPr lang="en-US" dirty="0"/>
              <a:t>Range </a:t>
            </a:r>
            <a:r>
              <a:rPr lang="en-US" b="1" dirty="0"/>
              <a:t>R</a:t>
            </a:r>
            <a:r>
              <a:rPr lang="en-US" dirty="0"/>
              <a:t> is the set of </a:t>
            </a:r>
            <a:r>
              <a:rPr lang="en-US" b="1" dirty="0"/>
              <a:t>outputs </a:t>
            </a:r>
            <a:endParaRPr lang="en-US" dirty="0"/>
          </a:p>
          <a:p>
            <a:r>
              <a:rPr lang="en-US" dirty="0"/>
              <a:t>A “</a:t>
            </a:r>
            <a:r>
              <a:rPr lang="en-US" b="1" dirty="0"/>
              <a:t>k-</a:t>
            </a:r>
            <a:r>
              <a:rPr lang="en-US" b="1" dirty="0" err="1"/>
              <a:t>ary</a:t>
            </a:r>
            <a:r>
              <a:rPr lang="en-US" dirty="0"/>
              <a:t>” function is a function with </a:t>
            </a:r>
            <a:r>
              <a:rPr lang="en-US" b="1" dirty="0"/>
              <a:t>k arguments</a:t>
            </a:r>
            <a:r>
              <a:rPr lang="en-US" dirty="0"/>
              <a:t>.   </a:t>
            </a:r>
          </a:p>
          <a:p>
            <a:r>
              <a:rPr lang="en-US" dirty="0"/>
              <a:t>A </a:t>
            </a:r>
            <a:r>
              <a:rPr lang="en-US" b="1" dirty="0"/>
              <a:t>unary</a:t>
            </a:r>
            <a:r>
              <a:rPr lang="en-US" dirty="0"/>
              <a:t> function has one element. K=1 </a:t>
            </a:r>
          </a:p>
          <a:p>
            <a:r>
              <a:rPr lang="en-US" dirty="0"/>
              <a:t>A </a:t>
            </a:r>
            <a:r>
              <a:rPr lang="en-US" b="1" dirty="0"/>
              <a:t>binary</a:t>
            </a:r>
            <a:r>
              <a:rPr lang="en-US" dirty="0"/>
              <a:t> function has two elements. K=2 </a:t>
            </a:r>
          </a:p>
          <a:p>
            <a:r>
              <a:rPr lang="en-US" dirty="0"/>
              <a:t>A function can be partial, total or onto. </a:t>
            </a:r>
          </a:p>
          <a:p>
            <a:r>
              <a:rPr lang="en-US" dirty="0"/>
              <a:t>Note: One item in the domain cannot be mapped to more than one item in the range unless if it is a </a:t>
            </a:r>
            <a:r>
              <a:rPr lang="en-US" b="1" dirty="0"/>
              <a:t>relation</a:t>
            </a:r>
            <a:r>
              <a:rPr lang="en-US" dirty="0"/>
              <a:t>. A function is a special kind of relation in which an element is mapped onto only one other element at most. (None included). </a:t>
            </a:r>
          </a:p>
          <a:p>
            <a:r>
              <a:rPr lang="en-US" dirty="0"/>
              <a:t> </a:t>
            </a:r>
            <a:r>
              <a:rPr lang="en-US" dirty="0" smtClean="0"/>
              <a:t>E.g</a:t>
            </a:r>
            <a:r>
              <a:rPr lang="en-US" dirty="0"/>
              <a:t>. if f (a) =b ∧ f (a) =c⇒ b=c.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2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7472"/>
            <a:ext cx="12192000" cy="12432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en-US" b="1" dirty="0"/>
              <a:t>:</a:t>
            </a:r>
            <a:r>
              <a:rPr lang="en-US" dirty="0"/>
              <a:t> Automata theory is the study of abstract machines and problems they are able to solve. </a:t>
            </a:r>
            <a:br>
              <a:rPr lang="en-US" dirty="0"/>
            </a:br>
            <a:r>
              <a:rPr lang="en-US" dirty="0"/>
              <a:t>It introduces the theory of computation and complexity.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5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Computability theory presents an analysis of solvable and unsolvable problems. Complexity theory answers the question “</a:t>
            </a:r>
            <a:r>
              <a:rPr lang="en-US" sz="4000" b="1" i="1" dirty="0"/>
              <a:t>What makes problems computationally hard?”</a:t>
            </a:r>
            <a:r>
              <a:rPr lang="en-US" sz="4000" dirty="0"/>
              <a:t> e.g. </a:t>
            </a:r>
            <a:r>
              <a:rPr lang="en-US" sz="4000" b="1" dirty="0"/>
              <a:t>timetabling problems</a:t>
            </a:r>
            <a:r>
              <a:rPr lang="en-US" sz="4000" dirty="0"/>
              <a:t> have been found to be complex and computationally hard. </a:t>
            </a:r>
          </a:p>
          <a:p>
            <a:r>
              <a:rPr lang="en-US" sz="4000" dirty="0" smtClean="0"/>
              <a:t>Some </a:t>
            </a:r>
            <a:r>
              <a:rPr lang="en-US" sz="4000" dirty="0"/>
              <a:t>of the day-to-day applications of automata theory are C</a:t>
            </a:r>
            <a:r>
              <a:rPr lang="en-US" sz="4000" b="1" dirty="0"/>
              <a:t>oin machines (e.g. Telephone Booths, candy machine, parking ticket machine etc.)</a:t>
            </a:r>
            <a:r>
              <a:rPr lang="en-US" sz="4000" dirty="0"/>
              <a:t>, </a:t>
            </a:r>
            <a:r>
              <a:rPr lang="en-US" sz="4000" b="1" dirty="0"/>
              <a:t>Automatic doors (Elevators/lifts), and automatic toy cars among others</a:t>
            </a:r>
            <a:r>
              <a:rPr lang="en-US" sz="4000" dirty="0"/>
              <a:t>.  </a:t>
            </a:r>
          </a:p>
          <a:p>
            <a:endPara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52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F (</a:t>
            </a:r>
            <a:r>
              <a:rPr lang="en-US" dirty="0" err="1"/>
              <a:t>sqr</a:t>
            </a:r>
            <a:r>
              <a:rPr lang="en-US" dirty="0"/>
              <a:t>), a function that generates the square of a given number, can be demonstrated as follows: 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15922" y="1275008"/>
            <a:ext cx="6851560" cy="3796952"/>
            <a:chOff x="0" y="0"/>
            <a:chExt cx="3017520" cy="1792224"/>
          </a:xfrm>
        </p:grpSpPr>
        <p:sp>
          <p:nvSpPr>
            <p:cNvPr id="5" name="Shape 983"/>
            <p:cNvSpPr/>
            <p:nvPr/>
          </p:nvSpPr>
          <p:spPr>
            <a:xfrm>
              <a:off x="0" y="0"/>
              <a:ext cx="1072896" cy="1755648"/>
            </a:xfrm>
            <a:custGeom>
              <a:avLst/>
              <a:gdLst/>
              <a:ahLst/>
              <a:cxnLst/>
              <a:rect l="0" t="0" r="0" b="0"/>
              <a:pathLst>
                <a:path w="1072896" h="1755648">
                  <a:moveTo>
                    <a:pt x="536448" y="0"/>
                  </a:moveTo>
                  <a:cubicBezTo>
                    <a:pt x="240792" y="0"/>
                    <a:pt x="0" y="393192"/>
                    <a:pt x="0" y="877824"/>
                  </a:cubicBezTo>
                  <a:cubicBezTo>
                    <a:pt x="0" y="1362456"/>
                    <a:pt x="240792" y="1755648"/>
                    <a:pt x="536448" y="1755648"/>
                  </a:cubicBezTo>
                  <a:cubicBezTo>
                    <a:pt x="833628" y="1755648"/>
                    <a:pt x="1072896" y="1362456"/>
                    <a:pt x="1072896" y="877824"/>
                  </a:cubicBezTo>
                  <a:cubicBezTo>
                    <a:pt x="1072896" y="393192"/>
                    <a:pt x="833628" y="0"/>
                    <a:pt x="536448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6" name="Shape 61261"/>
            <p:cNvSpPr/>
            <p:nvPr/>
          </p:nvSpPr>
          <p:spPr>
            <a:xfrm>
              <a:off x="361188" y="219456"/>
              <a:ext cx="335280" cy="329184"/>
            </a:xfrm>
            <a:custGeom>
              <a:avLst/>
              <a:gdLst/>
              <a:ahLst/>
              <a:cxnLst/>
              <a:rect l="0" t="0" r="0" b="0"/>
              <a:pathLst>
                <a:path w="335280" h="329184">
                  <a:moveTo>
                    <a:pt x="0" y="0"/>
                  </a:moveTo>
                  <a:lnTo>
                    <a:pt x="335280" y="0"/>
                  </a:lnTo>
                  <a:lnTo>
                    <a:pt x="335280" y="329184"/>
                  </a:lnTo>
                  <a:lnTo>
                    <a:pt x="0" y="329184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0727" y="296109"/>
              <a:ext cx="101286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6927" y="296109"/>
              <a:ext cx="50643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Shape 61262"/>
            <p:cNvSpPr/>
            <p:nvPr/>
          </p:nvSpPr>
          <p:spPr>
            <a:xfrm>
              <a:off x="352044" y="749809"/>
              <a:ext cx="335280" cy="329184"/>
            </a:xfrm>
            <a:custGeom>
              <a:avLst/>
              <a:gdLst/>
              <a:ahLst/>
              <a:cxnLst/>
              <a:rect l="0" t="0" r="0" b="0"/>
              <a:pathLst>
                <a:path w="335280" h="329184">
                  <a:moveTo>
                    <a:pt x="0" y="0"/>
                  </a:moveTo>
                  <a:lnTo>
                    <a:pt x="335280" y="0"/>
                  </a:lnTo>
                  <a:lnTo>
                    <a:pt x="335280" y="329184"/>
                  </a:lnTo>
                  <a:lnTo>
                    <a:pt x="0" y="329184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1583" y="826460"/>
              <a:ext cx="101286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783" y="826460"/>
              <a:ext cx="50643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Shape 61263"/>
            <p:cNvSpPr/>
            <p:nvPr/>
          </p:nvSpPr>
          <p:spPr>
            <a:xfrm>
              <a:off x="352044" y="1252728"/>
              <a:ext cx="335280" cy="329184"/>
            </a:xfrm>
            <a:custGeom>
              <a:avLst/>
              <a:gdLst/>
              <a:ahLst/>
              <a:cxnLst/>
              <a:rect l="0" t="0" r="0" b="0"/>
              <a:pathLst>
                <a:path w="335280" h="329184">
                  <a:moveTo>
                    <a:pt x="0" y="0"/>
                  </a:moveTo>
                  <a:lnTo>
                    <a:pt x="335280" y="0"/>
                  </a:lnTo>
                  <a:lnTo>
                    <a:pt x="335280" y="329184"/>
                  </a:lnTo>
                  <a:lnTo>
                    <a:pt x="0" y="329184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1583" y="1329381"/>
              <a:ext cx="101286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783" y="1329381"/>
              <a:ext cx="50643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Shape 991"/>
            <p:cNvSpPr/>
            <p:nvPr/>
          </p:nvSpPr>
          <p:spPr>
            <a:xfrm>
              <a:off x="1944624" y="36576"/>
              <a:ext cx="1072896" cy="1755648"/>
            </a:xfrm>
            <a:custGeom>
              <a:avLst/>
              <a:gdLst/>
              <a:ahLst/>
              <a:cxnLst/>
              <a:rect l="0" t="0" r="0" b="0"/>
              <a:pathLst>
                <a:path w="1072896" h="1755648">
                  <a:moveTo>
                    <a:pt x="536448" y="0"/>
                  </a:moveTo>
                  <a:cubicBezTo>
                    <a:pt x="240792" y="0"/>
                    <a:pt x="0" y="393192"/>
                    <a:pt x="0" y="877824"/>
                  </a:cubicBezTo>
                  <a:cubicBezTo>
                    <a:pt x="0" y="1362456"/>
                    <a:pt x="240792" y="1755648"/>
                    <a:pt x="536448" y="1755648"/>
                  </a:cubicBezTo>
                  <a:cubicBezTo>
                    <a:pt x="833628" y="1755648"/>
                    <a:pt x="1072896" y="1362456"/>
                    <a:pt x="1072896" y="877824"/>
                  </a:cubicBezTo>
                  <a:cubicBezTo>
                    <a:pt x="1072896" y="393192"/>
                    <a:pt x="833628" y="0"/>
                    <a:pt x="536448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16" name="Shape 61264"/>
            <p:cNvSpPr/>
            <p:nvPr/>
          </p:nvSpPr>
          <p:spPr>
            <a:xfrm>
              <a:off x="2305812" y="256032"/>
              <a:ext cx="335280" cy="329184"/>
            </a:xfrm>
            <a:custGeom>
              <a:avLst/>
              <a:gdLst/>
              <a:ahLst/>
              <a:cxnLst/>
              <a:rect l="0" t="0" r="0" b="0"/>
              <a:pathLst>
                <a:path w="335280" h="329184">
                  <a:moveTo>
                    <a:pt x="0" y="0"/>
                  </a:moveTo>
                  <a:lnTo>
                    <a:pt x="335280" y="0"/>
                  </a:lnTo>
                  <a:lnTo>
                    <a:pt x="335280" y="329184"/>
                  </a:lnTo>
                  <a:lnTo>
                    <a:pt x="0" y="329184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5350" y="332685"/>
              <a:ext cx="101286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1550" y="332685"/>
              <a:ext cx="50643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Shape 61265"/>
            <p:cNvSpPr/>
            <p:nvPr/>
          </p:nvSpPr>
          <p:spPr>
            <a:xfrm>
              <a:off x="2296668" y="786385"/>
              <a:ext cx="335280" cy="329184"/>
            </a:xfrm>
            <a:custGeom>
              <a:avLst/>
              <a:gdLst/>
              <a:ahLst/>
              <a:cxnLst/>
              <a:rect l="0" t="0" r="0" b="0"/>
              <a:pathLst>
                <a:path w="335280" h="329184">
                  <a:moveTo>
                    <a:pt x="0" y="0"/>
                  </a:moveTo>
                  <a:lnTo>
                    <a:pt x="335280" y="0"/>
                  </a:lnTo>
                  <a:lnTo>
                    <a:pt x="335280" y="329184"/>
                  </a:lnTo>
                  <a:lnTo>
                    <a:pt x="0" y="329184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26206" y="863036"/>
              <a:ext cx="101286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9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02406" y="863036"/>
              <a:ext cx="50643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61266"/>
            <p:cNvSpPr/>
            <p:nvPr/>
          </p:nvSpPr>
          <p:spPr>
            <a:xfrm>
              <a:off x="2296668" y="1289304"/>
              <a:ext cx="335280" cy="329184"/>
            </a:xfrm>
            <a:custGeom>
              <a:avLst/>
              <a:gdLst/>
              <a:ahLst/>
              <a:cxnLst/>
              <a:rect l="0" t="0" r="0" b="0"/>
              <a:pathLst>
                <a:path w="335280" h="329184">
                  <a:moveTo>
                    <a:pt x="0" y="0"/>
                  </a:moveTo>
                  <a:lnTo>
                    <a:pt x="335280" y="0"/>
                  </a:lnTo>
                  <a:lnTo>
                    <a:pt x="335280" y="329184"/>
                  </a:lnTo>
                  <a:lnTo>
                    <a:pt x="0" y="329184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88106" y="1223617"/>
              <a:ext cx="527317" cy="3338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16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40506" y="1365957"/>
              <a:ext cx="50643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Shape 998"/>
            <p:cNvSpPr/>
            <p:nvPr/>
          </p:nvSpPr>
          <p:spPr>
            <a:xfrm>
              <a:off x="733044" y="909828"/>
              <a:ext cx="1613916" cy="76200"/>
            </a:xfrm>
            <a:custGeom>
              <a:avLst/>
              <a:gdLst/>
              <a:ahLst/>
              <a:cxnLst/>
              <a:rect l="0" t="0" r="0" b="0"/>
              <a:pathLst>
                <a:path w="1613916" h="76200">
                  <a:moveTo>
                    <a:pt x="1537716" y="0"/>
                  </a:moveTo>
                  <a:lnTo>
                    <a:pt x="1613916" y="38100"/>
                  </a:lnTo>
                  <a:lnTo>
                    <a:pt x="1537716" y="76200"/>
                  </a:lnTo>
                  <a:lnTo>
                    <a:pt x="1537716" y="44196"/>
                  </a:lnTo>
                  <a:lnTo>
                    <a:pt x="4572" y="44196"/>
                  </a:lnTo>
                  <a:lnTo>
                    <a:pt x="1524" y="42672"/>
                  </a:lnTo>
                  <a:lnTo>
                    <a:pt x="0" y="38100"/>
                  </a:lnTo>
                  <a:lnTo>
                    <a:pt x="1524" y="35052"/>
                  </a:lnTo>
                  <a:lnTo>
                    <a:pt x="4572" y="33528"/>
                  </a:lnTo>
                  <a:lnTo>
                    <a:pt x="1537716" y="33528"/>
                  </a:lnTo>
                  <a:lnTo>
                    <a:pt x="153771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26" name="Shape 999"/>
            <p:cNvSpPr/>
            <p:nvPr/>
          </p:nvSpPr>
          <p:spPr>
            <a:xfrm>
              <a:off x="733044" y="1348740"/>
              <a:ext cx="1613916" cy="76200"/>
            </a:xfrm>
            <a:custGeom>
              <a:avLst/>
              <a:gdLst/>
              <a:ahLst/>
              <a:cxnLst/>
              <a:rect l="0" t="0" r="0" b="0"/>
              <a:pathLst>
                <a:path w="1613916" h="76200">
                  <a:moveTo>
                    <a:pt x="1537716" y="0"/>
                  </a:moveTo>
                  <a:lnTo>
                    <a:pt x="1613916" y="38100"/>
                  </a:lnTo>
                  <a:lnTo>
                    <a:pt x="1537716" y="76200"/>
                  </a:lnTo>
                  <a:lnTo>
                    <a:pt x="1537716" y="44196"/>
                  </a:lnTo>
                  <a:lnTo>
                    <a:pt x="4572" y="44196"/>
                  </a:lnTo>
                  <a:lnTo>
                    <a:pt x="1524" y="42672"/>
                  </a:lnTo>
                  <a:lnTo>
                    <a:pt x="0" y="38100"/>
                  </a:lnTo>
                  <a:lnTo>
                    <a:pt x="1524" y="35052"/>
                  </a:lnTo>
                  <a:lnTo>
                    <a:pt x="4572" y="33528"/>
                  </a:lnTo>
                  <a:lnTo>
                    <a:pt x="1537716" y="33528"/>
                  </a:lnTo>
                  <a:lnTo>
                    <a:pt x="153771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27" name="Shape 1009"/>
            <p:cNvSpPr/>
            <p:nvPr/>
          </p:nvSpPr>
          <p:spPr>
            <a:xfrm>
              <a:off x="733044" y="437388"/>
              <a:ext cx="1613916" cy="76200"/>
            </a:xfrm>
            <a:custGeom>
              <a:avLst/>
              <a:gdLst/>
              <a:ahLst/>
              <a:cxnLst/>
              <a:rect l="0" t="0" r="0" b="0"/>
              <a:pathLst>
                <a:path w="1613916" h="76200">
                  <a:moveTo>
                    <a:pt x="1537716" y="0"/>
                  </a:moveTo>
                  <a:lnTo>
                    <a:pt x="1613916" y="38100"/>
                  </a:lnTo>
                  <a:lnTo>
                    <a:pt x="1537716" y="76200"/>
                  </a:lnTo>
                  <a:lnTo>
                    <a:pt x="1537716" y="42672"/>
                  </a:lnTo>
                  <a:lnTo>
                    <a:pt x="4572" y="42672"/>
                  </a:lnTo>
                  <a:lnTo>
                    <a:pt x="1524" y="41148"/>
                  </a:lnTo>
                  <a:lnTo>
                    <a:pt x="0" y="38100"/>
                  </a:lnTo>
                  <a:lnTo>
                    <a:pt x="1524" y="35052"/>
                  </a:lnTo>
                  <a:lnTo>
                    <a:pt x="4572" y="33528"/>
                  </a:lnTo>
                  <a:lnTo>
                    <a:pt x="1537716" y="33528"/>
                  </a:lnTo>
                  <a:lnTo>
                    <a:pt x="1537716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90685"/>
              </p:ext>
            </p:extLst>
          </p:nvPr>
        </p:nvGraphicFramePr>
        <p:xfrm>
          <a:off x="2446987" y="5314681"/>
          <a:ext cx="6095043" cy="683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9456"/>
                <a:gridCol w="2656131"/>
                <a:gridCol w="1719456"/>
              </a:tblGrid>
              <a:tr h="683915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Domain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90" marR="57785" marT="4953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90" marR="57785" marT="49530" marB="0" anchor="ctr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Range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90" marR="57785" marT="4953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946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b="1" dirty="0" smtClean="0"/>
              <a:t>2.7 </a:t>
            </a:r>
            <a:r>
              <a:rPr lang="en-US" b="1" dirty="0"/>
              <a:t>Relations </a:t>
            </a:r>
            <a:endParaRPr lang="en-US" dirty="0"/>
          </a:p>
          <a:p>
            <a:r>
              <a:rPr lang="en-US" dirty="0"/>
              <a:t>Relations can map one domain element to many in the range. When a relation is binary, we use infix notation </a:t>
            </a:r>
            <a:r>
              <a:rPr lang="en-US" dirty="0" err="1"/>
              <a:t>aRb</a:t>
            </a:r>
            <a:r>
              <a:rPr lang="en-US" dirty="0"/>
              <a:t>. </a:t>
            </a:r>
          </a:p>
          <a:p>
            <a:r>
              <a:rPr lang="en-US" dirty="0"/>
              <a:t>E.g. a&lt;b. The less than relation may be written as &lt;= {(1, 2), (1, 3), (2, 3)}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50017" y="2103120"/>
            <a:ext cx="6478073" cy="3821162"/>
            <a:chOff x="0" y="0"/>
            <a:chExt cx="3886200" cy="2651760"/>
          </a:xfrm>
        </p:grpSpPr>
        <p:sp>
          <p:nvSpPr>
            <p:cNvPr id="5" name="Shape 952"/>
            <p:cNvSpPr/>
            <p:nvPr/>
          </p:nvSpPr>
          <p:spPr>
            <a:xfrm>
              <a:off x="0" y="0"/>
              <a:ext cx="1382268" cy="2598420"/>
            </a:xfrm>
            <a:custGeom>
              <a:avLst/>
              <a:gdLst/>
              <a:ahLst/>
              <a:cxnLst/>
              <a:rect l="0" t="0" r="0" b="0"/>
              <a:pathLst>
                <a:path w="1382268" h="2598420">
                  <a:moveTo>
                    <a:pt x="690372" y="0"/>
                  </a:moveTo>
                  <a:cubicBezTo>
                    <a:pt x="309372" y="0"/>
                    <a:pt x="0" y="582168"/>
                    <a:pt x="0" y="1299973"/>
                  </a:cubicBezTo>
                  <a:cubicBezTo>
                    <a:pt x="0" y="2016252"/>
                    <a:pt x="309372" y="2598420"/>
                    <a:pt x="690372" y="2598420"/>
                  </a:cubicBezTo>
                  <a:cubicBezTo>
                    <a:pt x="1072896" y="2598420"/>
                    <a:pt x="1382268" y="2016252"/>
                    <a:pt x="1382268" y="1299973"/>
                  </a:cubicBezTo>
                  <a:cubicBezTo>
                    <a:pt x="1382268" y="582168"/>
                    <a:pt x="1072896" y="0"/>
                    <a:pt x="690372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4000"/>
            </a:p>
          </p:txBody>
        </p:sp>
        <p:sp>
          <p:nvSpPr>
            <p:cNvPr id="6" name="Shape 61267"/>
            <p:cNvSpPr/>
            <p:nvPr/>
          </p:nvSpPr>
          <p:spPr>
            <a:xfrm>
              <a:off x="464820" y="324612"/>
              <a:ext cx="431292" cy="487680"/>
            </a:xfrm>
            <a:custGeom>
              <a:avLst/>
              <a:gdLst/>
              <a:ahLst/>
              <a:cxnLst/>
              <a:rect l="0" t="0" r="0" b="0"/>
              <a:pathLst>
                <a:path w="431292" h="487680">
                  <a:moveTo>
                    <a:pt x="0" y="0"/>
                  </a:moveTo>
                  <a:lnTo>
                    <a:pt x="431292" y="0"/>
                  </a:lnTo>
                  <a:lnTo>
                    <a:pt x="431292" y="487680"/>
                  </a:lnTo>
                  <a:lnTo>
                    <a:pt x="0" y="487680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40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1603" y="401264"/>
              <a:ext cx="101286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2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17803" y="401264"/>
              <a:ext cx="50643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Shape 61268"/>
            <p:cNvSpPr/>
            <p:nvPr/>
          </p:nvSpPr>
          <p:spPr>
            <a:xfrm>
              <a:off x="452628" y="1109473"/>
              <a:ext cx="432816" cy="487680"/>
            </a:xfrm>
            <a:custGeom>
              <a:avLst/>
              <a:gdLst/>
              <a:ahLst/>
              <a:cxnLst/>
              <a:rect l="0" t="0" r="0" b="0"/>
              <a:pathLst>
                <a:path w="432816" h="487680">
                  <a:moveTo>
                    <a:pt x="0" y="0"/>
                  </a:moveTo>
                  <a:lnTo>
                    <a:pt x="432816" y="0"/>
                  </a:lnTo>
                  <a:lnTo>
                    <a:pt x="432816" y="487680"/>
                  </a:lnTo>
                  <a:lnTo>
                    <a:pt x="0" y="487680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4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9411" y="1186123"/>
              <a:ext cx="101286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5611" y="1186123"/>
              <a:ext cx="50643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Shape 61269"/>
            <p:cNvSpPr/>
            <p:nvPr/>
          </p:nvSpPr>
          <p:spPr>
            <a:xfrm>
              <a:off x="452628" y="1854708"/>
              <a:ext cx="432816" cy="486156"/>
            </a:xfrm>
            <a:custGeom>
              <a:avLst/>
              <a:gdLst/>
              <a:ahLst/>
              <a:cxnLst/>
              <a:rect l="0" t="0" r="0" b="0"/>
              <a:pathLst>
                <a:path w="432816" h="486156">
                  <a:moveTo>
                    <a:pt x="0" y="0"/>
                  </a:moveTo>
                  <a:lnTo>
                    <a:pt x="432816" y="0"/>
                  </a:lnTo>
                  <a:lnTo>
                    <a:pt x="432816" y="486156"/>
                  </a:lnTo>
                  <a:lnTo>
                    <a:pt x="0" y="486156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4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9411" y="1931359"/>
              <a:ext cx="101286" cy="1915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2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5611" y="1931359"/>
              <a:ext cx="50643" cy="1915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Shape 960"/>
            <p:cNvSpPr/>
            <p:nvPr/>
          </p:nvSpPr>
          <p:spPr>
            <a:xfrm>
              <a:off x="2503932" y="54864"/>
              <a:ext cx="1382268" cy="2596896"/>
            </a:xfrm>
            <a:custGeom>
              <a:avLst/>
              <a:gdLst/>
              <a:ahLst/>
              <a:cxnLst/>
              <a:rect l="0" t="0" r="0" b="0"/>
              <a:pathLst>
                <a:path w="1382268" h="2596896">
                  <a:moveTo>
                    <a:pt x="691896" y="0"/>
                  </a:moveTo>
                  <a:cubicBezTo>
                    <a:pt x="309372" y="0"/>
                    <a:pt x="0" y="580644"/>
                    <a:pt x="0" y="1298448"/>
                  </a:cubicBezTo>
                  <a:cubicBezTo>
                    <a:pt x="0" y="2016252"/>
                    <a:pt x="309372" y="2596896"/>
                    <a:pt x="691896" y="2596896"/>
                  </a:cubicBezTo>
                  <a:cubicBezTo>
                    <a:pt x="1072896" y="2596896"/>
                    <a:pt x="1382268" y="2016252"/>
                    <a:pt x="1382268" y="1298448"/>
                  </a:cubicBezTo>
                  <a:cubicBezTo>
                    <a:pt x="1382268" y="580644"/>
                    <a:pt x="1072896" y="0"/>
                    <a:pt x="691896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4000"/>
            </a:p>
          </p:txBody>
        </p:sp>
        <p:sp>
          <p:nvSpPr>
            <p:cNvPr id="16" name="Shape 61270"/>
            <p:cNvSpPr/>
            <p:nvPr/>
          </p:nvSpPr>
          <p:spPr>
            <a:xfrm>
              <a:off x="2968752" y="379476"/>
              <a:ext cx="431292" cy="486156"/>
            </a:xfrm>
            <a:custGeom>
              <a:avLst/>
              <a:gdLst/>
              <a:ahLst/>
              <a:cxnLst/>
              <a:rect l="0" t="0" r="0" b="0"/>
              <a:pathLst>
                <a:path w="431292" h="486156">
                  <a:moveTo>
                    <a:pt x="0" y="0"/>
                  </a:moveTo>
                  <a:lnTo>
                    <a:pt x="431292" y="0"/>
                  </a:lnTo>
                  <a:lnTo>
                    <a:pt x="431292" y="486156"/>
                  </a:lnTo>
                  <a:lnTo>
                    <a:pt x="0" y="486156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40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45534" y="456127"/>
              <a:ext cx="101286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2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21734" y="456127"/>
              <a:ext cx="50643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Shape 61271"/>
            <p:cNvSpPr/>
            <p:nvPr/>
          </p:nvSpPr>
          <p:spPr>
            <a:xfrm>
              <a:off x="2958084" y="1164336"/>
              <a:ext cx="431292" cy="486156"/>
            </a:xfrm>
            <a:custGeom>
              <a:avLst/>
              <a:gdLst/>
              <a:ahLst/>
              <a:cxnLst/>
              <a:rect l="0" t="0" r="0" b="0"/>
              <a:pathLst>
                <a:path w="431292" h="486156">
                  <a:moveTo>
                    <a:pt x="0" y="0"/>
                  </a:moveTo>
                  <a:lnTo>
                    <a:pt x="431292" y="0"/>
                  </a:lnTo>
                  <a:lnTo>
                    <a:pt x="431292" y="486156"/>
                  </a:lnTo>
                  <a:lnTo>
                    <a:pt x="0" y="486156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40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34866" y="1240987"/>
              <a:ext cx="101286" cy="1915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2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11066" y="1240987"/>
              <a:ext cx="50643" cy="1915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61272"/>
            <p:cNvSpPr/>
            <p:nvPr/>
          </p:nvSpPr>
          <p:spPr>
            <a:xfrm>
              <a:off x="2958084" y="1908048"/>
              <a:ext cx="431292" cy="487680"/>
            </a:xfrm>
            <a:custGeom>
              <a:avLst/>
              <a:gdLst/>
              <a:ahLst/>
              <a:cxnLst/>
              <a:rect l="0" t="0" r="0" b="0"/>
              <a:pathLst>
                <a:path w="431292" h="487680">
                  <a:moveTo>
                    <a:pt x="0" y="0"/>
                  </a:moveTo>
                  <a:lnTo>
                    <a:pt x="431292" y="0"/>
                  </a:lnTo>
                  <a:lnTo>
                    <a:pt x="431292" y="487680"/>
                  </a:lnTo>
                  <a:lnTo>
                    <a:pt x="0" y="487680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40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34866" y="1984698"/>
              <a:ext cx="101286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2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11066" y="1984698"/>
              <a:ext cx="50643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Shape 979"/>
            <p:cNvSpPr/>
            <p:nvPr/>
          </p:nvSpPr>
          <p:spPr>
            <a:xfrm>
              <a:off x="772668" y="518160"/>
              <a:ext cx="2261616" cy="858012"/>
            </a:xfrm>
            <a:custGeom>
              <a:avLst/>
              <a:gdLst/>
              <a:ahLst/>
              <a:cxnLst/>
              <a:rect l="0" t="0" r="0" b="0"/>
              <a:pathLst>
                <a:path w="2261616" h="858012">
                  <a:moveTo>
                    <a:pt x="3048" y="0"/>
                  </a:moveTo>
                  <a:lnTo>
                    <a:pt x="6096" y="0"/>
                  </a:lnTo>
                  <a:lnTo>
                    <a:pt x="2191453" y="818373"/>
                  </a:lnTo>
                  <a:lnTo>
                    <a:pt x="2203704" y="786384"/>
                  </a:lnTo>
                  <a:lnTo>
                    <a:pt x="2261616" y="848868"/>
                  </a:lnTo>
                  <a:lnTo>
                    <a:pt x="2176272" y="858012"/>
                  </a:lnTo>
                  <a:lnTo>
                    <a:pt x="2188516" y="826042"/>
                  </a:lnTo>
                  <a:lnTo>
                    <a:pt x="3048" y="9144"/>
                  </a:lnTo>
                  <a:lnTo>
                    <a:pt x="0" y="6096"/>
                  </a:lnTo>
                  <a:lnTo>
                    <a:pt x="0" y="1524"/>
                  </a:lnTo>
                  <a:lnTo>
                    <a:pt x="3048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4000"/>
            </a:p>
          </p:txBody>
        </p:sp>
        <p:sp>
          <p:nvSpPr>
            <p:cNvPr id="26" name="Shape 980"/>
            <p:cNvSpPr/>
            <p:nvPr/>
          </p:nvSpPr>
          <p:spPr>
            <a:xfrm>
              <a:off x="772668" y="518160"/>
              <a:ext cx="2261616" cy="1525524"/>
            </a:xfrm>
            <a:custGeom>
              <a:avLst/>
              <a:gdLst/>
              <a:ahLst/>
              <a:cxnLst/>
              <a:rect l="0" t="0" r="0" b="0"/>
              <a:pathLst>
                <a:path w="2261616" h="1525524">
                  <a:moveTo>
                    <a:pt x="3048" y="0"/>
                  </a:moveTo>
                  <a:lnTo>
                    <a:pt x="7620" y="0"/>
                  </a:lnTo>
                  <a:lnTo>
                    <a:pt x="2200460" y="1478575"/>
                  </a:lnTo>
                  <a:lnTo>
                    <a:pt x="2218944" y="1450848"/>
                  </a:lnTo>
                  <a:lnTo>
                    <a:pt x="2261616" y="1525524"/>
                  </a:lnTo>
                  <a:lnTo>
                    <a:pt x="2176272" y="1514856"/>
                  </a:lnTo>
                  <a:lnTo>
                    <a:pt x="2195065" y="1486666"/>
                  </a:lnTo>
                  <a:lnTo>
                    <a:pt x="1524" y="7620"/>
                  </a:lnTo>
                  <a:lnTo>
                    <a:pt x="0" y="4572"/>
                  </a:lnTo>
                  <a:lnTo>
                    <a:pt x="0" y="1524"/>
                  </a:lnTo>
                  <a:lnTo>
                    <a:pt x="3048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4000"/>
            </a:p>
          </p:txBody>
        </p:sp>
        <p:sp>
          <p:nvSpPr>
            <p:cNvPr id="27" name="Shape 981"/>
            <p:cNvSpPr/>
            <p:nvPr/>
          </p:nvSpPr>
          <p:spPr>
            <a:xfrm>
              <a:off x="772668" y="1362456"/>
              <a:ext cx="2261616" cy="696468"/>
            </a:xfrm>
            <a:custGeom>
              <a:avLst/>
              <a:gdLst/>
              <a:ahLst/>
              <a:cxnLst/>
              <a:rect l="0" t="0" r="0" b="0"/>
              <a:pathLst>
                <a:path w="2261616" h="696468">
                  <a:moveTo>
                    <a:pt x="1524" y="0"/>
                  </a:moveTo>
                  <a:lnTo>
                    <a:pt x="6096" y="0"/>
                  </a:lnTo>
                  <a:lnTo>
                    <a:pt x="2189976" y="654710"/>
                  </a:lnTo>
                  <a:lnTo>
                    <a:pt x="2199132" y="623316"/>
                  </a:lnTo>
                  <a:lnTo>
                    <a:pt x="2261616" y="681228"/>
                  </a:lnTo>
                  <a:lnTo>
                    <a:pt x="2177796" y="696468"/>
                  </a:lnTo>
                  <a:lnTo>
                    <a:pt x="2187278" y="663958"/>
                  </a:lnTo>
                  <a:lnTo>
                    <a:pt x="3048" y="9144"/>
                  </a:lnTo>
                  <a:lnTo>
                    <a:pt x="0" y="7620"/>
                  </a:lnTo>
                  <a:lnTo>
                    <a:pt x="0" y="3048"/>
                  </a:lnTo>
                  <a:lnTo>
                    <a:pt x="1524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4000"/>
            </a:p>
          </p:txBody>
        </p:sp>
      </p:grpSp>
      <p:graphicFrame>
        <p:nvGraphicFramePr>
          <p:cNvPr id="28" name="Content Placeholder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763112"/>
              </p:ext>
            </p:extLst>
          </p:nvPr>
        </p:nvGraphicFramePr>
        <p:xfrm>
          <a:off x="3287095" y="6272635"/>
          <a:ext cx="2808905" cy="395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905"/>
              </a:tblGrid>
              <a:tr h="395324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Domain (a)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7150" marB="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2546"/>
              </p:ext>
            </p:extLst>
          </p:nvPr>
        </p:nvGraphicFramePr>
        <p:xfrm>
          <a:off x="6908704" y="6272635"/>
          <a:ext cx="1990597" cy="4161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0597"/>
              </a:tblGrid>
              <a:tr h="416139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Range (b)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270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10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Equivalence relation: Two objects being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lvl="0" indent="-514350" fontAlgn="base">
              <a:buFont typeface="+mj-lt"/>
              <a:buAutoNum type="alphaLcParenR"/>
            </a:pPr>
            <a:r>
              <a:rPr lang="en-US" dirty="0"/>
              <a:t>Reflexive Relation – Each item is related to itself. E.g. 1+1, 1=1…the less than relation above is not reflexive. </a:t>
            </a:r>
          </a:p>
          <a:p>
            <a:pPr marL="514350" lvl="0" indent="-514350" fontAlgn="base">
              <a:buFont typeface="+mj-lt"/>
              <a:buAutoNum type="alphaLcParenR"/>
            </a:pPr>
            <a:r>
              <a:rPr lang="en-US" dirty="0"/>
              <a:t>Symmetric Relation - ∀</a:t>
            </a:r>
            <a:r>
              <a:rPr lang="en-US" dirty="0" err="1"/>
              <a:t>xy</a:t>
            </a:r>
            <a:r>
              <a:rPr lang="en-US" dirty="0"/>
              <a:t>, </a:t>
            </a:r>
            <a:r>
              <a:rPr lang="en-US" dirty="0" err="1"/>
              <a:t>xRy</a:t>
            </a:r>
            <a:r>
              <a:rPr lang="en-US" dirty="0"/>
              <a:t> iffy Rx e.g. 2≠3; 2&lt;3 </a:t>
            </a:r>
          </a:p>
          <a:p>
            <a:pPr marL="514350" lvl="0" indent="-514350" fontAlgn="base">
              <a:buFont typeface="+mj-lt"/>
              <a:buAutoNum type="alphaLcParenR"/>
            </a:pPr>
            <a:r>
              <a:rPr lang="en-US" dirty="0"/>
              <a:t>Transitive Relation - ∀xyz, </a:t>
            </a:r>
            <a:r>
              <a:rPr lang="en-US" dirty="0" err="1"/>
              <a:t>xRy</a:t>
            </a:r>
            <a:r>
              <a:rPr lang="en-US" dirty="0"/>
              <a:t> </a:t>
            </a:r>
            <a:r>
              <a:rPr lang="en-US" dirty="0" err="1"/>
              <a:t>yRz</a:t>
            </a:r>
            <a:r>
              <a:rPr lang="en-US" dirty="0"/>
              <a:t> ⇒ </a:t>
            </a:r>
            <a:r>
              <a:rPr lang="en-US" dirty="0" err="1"/>
              <a:t>xRz</a:t>
            </a:r>
            <a:r>
              <a:rPr lang="en-US" dirty="0"/>
              <a:t>. The less than relation is transitive; </a:t>
            </a:r>
          </a:p>
          <a:p>
            <a:pPr lvl="1"/>
            <a:r>
              <a:rPr lang="en-US" dirty="0"/>
              <a:t>∀1, 2, 3, 1R2 ∧ 2R3 ⇒ 1R3   </a:t>
            </a:r>
          </a:p>
          <a:p>
            <a:pPr marL="514350" lvl="0" indent="-514350" fontAlgn="base">
              <a:buFont typeface="+mj-lt"/>
              <a:buAutoNum type="alphaLcParenR"/>
            </a:pPr>
            <a:r>
              <a:rPr lang="en-US" dirty="0"/>
              <a:t>Equivalence – All the three relations together. (Saturation of the three above)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79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1" y="2799232"/>
            <a:ext cx="12156583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Questions????</a:t>
            </a:r>
            <a:endParaRPr 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825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4000" b="1" dirty="0"/>
              <a:t>We introduce the course by reminding ourselves the basic mathematical foundations covered in the pre-requisites of the class i.e. Discrete Mathematics and </a:t>
            </a:r>
            <a:r>
              <a:rPr lang="en-US" sz="4000" b="1" dirty="0" smtClean="0"/>
              <a:t>Fundamentals </a:t>
            </a:r>
            <a:r>
              <a:rPr lang="en-US" sz="4000" b="1" dirty="0"/>
              <a:t>of Computer Systems. </a:t>
            </a:r>
            <a:endParaRPr lang="en-US" sz="4000" dirty="0"/>
          </a:p>
          <a:p>
            <a:r>
              <a:rPr lang="en-US" sz="4000" dirty="0"/>
              <a:t>Automata theory is closely related to </a:t>
            </a:r>
            <a:r>
              <a:rPr lang="en-US" sz="4000" b="1" dirty="0"/>
              <a:t>formal language theory</a:t>
            </a:r>
            <a:r>
              <a:rPr lang="en-US" sz="4000" dirty="0"/>
              <a:t> because automatons are often classified by the class of formal languages they are able to recognize. </a:t>
            </a:r>
          </a:p>
          <a:p>
            <a:r>
              <a:rPr lang="en-US" sz="4000" dirty="0"/>
              <a:t>An automaton is always anchored on the basic concepts of </a:t>
            </a:r>
            <a:r>
              <a:rPr lang="en-US" sz="4000" b="1" dirty="0"/>
              <a:t>symbols, words alphabets and strings.</a:t>
            </a:r>
            <a:r>
              <a:rPr lang="en-US" sz="4000" dirty="0"/>
              <a:t> These are defined briefly as follows: -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7565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4400" b="1" dirty="0"/>
              <a:t>Symbol</a:t>
            </a:r>
            <a:r>
              <a:rPr lang="en-US" sz="4400" dirty="0"/>
              <a:t> – A character or letter (An arbitrary datum) that has some meaning to or effect on the machine. Symbols are sometimes called letters. </a:t>
            </a:r>
          </a:p>
          <a:p>
            <a:r>
              <a:rPr lang="en-US" sz="4400" b="1" dirty="0"/>
              <a:t>Word</a:t>
            </a:r>
            <a:r>
              <a:rPr lang="en-US" sz="4400" dirty="0"/>
              <a:t> – A finite string formed by the concatenation of a number of symbols. </a:t>
            </a:r>
          </a:p>
          <a:p>
            <a:r>
              <a:rPr lang="en-US" sz="4400" b="1" dirty="0"/>
              <a:t>Alphabet</a:t>
            </a:r>
            <a:r>
              <a:rPr lang="en-US" sz="4400" dirty="0"/>
              <a:t> – A finite set of symbols. It is frequently denoted </a:t>
            </a:r>
            <a:r>
              <a:rPr lang="en-US" sz="4400" dirty="0" err="1"/>
              <a:t>byΣ</a:t>
            </a:r>
            <a:r>
              <a:rPr lang="en-US" sz="4400" dirty="0"/>
              <a:t>, which is the set of letters in an alphabet. </a:t>
            </a:r>
          </a:p>
          <a:p>
            <a:r>
              <a:rPr lang="en-US" sz="4400" b="1" dirty="0"/>
              <a:t>Language</a:t>
            </a:r>
            <a:r>
              <a:rPr lang="en-US" sz="4400" dirty="0"/>
              <a:t> - refers to a set of words formed by symbols in a given alphabet. 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7214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4400" b="1" i="1" dirty="0"/>
              <a:t>Kleene Closure</a:t>
            </a:r>
            <a:r>
              <a:rPr lang="en-US" sz="4400" dirty="0"/>
              <a:t> – A language may be thought of as a sub-set of possible words. </a:t>
            </a:r>
            <a:endParaRPr lang="en-US" sz="4400" dirty="0" smtClean="0"/>
          </a:p>
          <a:p>
            <a:r>
              <a:rPr lang="en-US" sz="4400" dirty="0" smtClean="0"/>
              <a:t>The </a:t>
            </a:r>
            <a:r>
              <a:rPr lang="en-US" sz="4400" dirty="0"/>
              <a:t>set of all possible words may in turn be thought of as the set of all possible concatenations of strings. </a:t>
            </a:r>
            <a:endParaRPr lang="en-US" sz="4400" dirty="0" smtClean="0"/>
          </a:p>
          <a:p>
            <a:r>
              <a:rPr lang="en-US" sz="4400" dirty="0" smtClean="0"/>
              <a:t>Formally</a:t>
            </a:r>
            <a:r>
              <a:rPr lang="en-US" sz="4400" dirty="0"/>
              <a:t>, this set of all possible strings is called a free monoid. </a:t>
            </a:r>
            <a:endParaRPr lang="en-US" sz="4400" dirty="0" smtClean="0"/>
          </a:p>
          <a:p>
            <a:r>
              <a:rPr lang="en-US" sz="4400" dirty="0" smtClean="0"/>
              <a:t>It </a:t>
            </a:r>
            <a:r>
              <a:rPr lang="en-US" sz="4400" dirty="0"/>
              <a:t>is denoted as </a:t>
            </a:r>
            <a:r>
              <a:rPr lang="en-US" sz="4400" b="1" dirty="0"/>
              <a:t>* </a:t>
            </a:r>
            <a:r>
              <a:rPr lang="en-US" sz="4400" dirty="0"/>
              <a:t>and the super script </a:t>
            </a:r>
            <a:r>
              <a:rPr lang="en-US" sz="4400" baseline="30000" dirty="0"/>
              <a:t>(</a:t>
            </a:r>
            <a:r>
              <a:rPr lang="en-US" sz="4400" b="1" baseline="30000" dirty="0"/>
              <a:t>*</a:t>
            </a:r>
            <a:r>
              <a:rPr lang="en-US" sz="4400" baseline="30000" dirty="0"/>
              <a:t>)</a:t>
            </a:r>
            <a:r>
              <a:rPr lang="en-US" sz="4400" dirty="0"/>
              <a:t> is called the </a:t>
            </a:r>
            <a:r>
              <a:rPr lang="en-US" sz="4400" b="1" dirty="0"/>
              <a:t>Kleene Star</a:t>
            </a:r>
            <a:r>
              <a:rPr lang="en-US" sz="4400" dirty="0"/>
              <a:t>. 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140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1942"/>
            <a:ext cx="12192000" cy="15187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How an Automata Works: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0158"/>
            <a:ext cx="12192000" cy="5917842"/>
          </a:xfrm>
        </p:spPr>
        <p:txBody>
          <a:bodyPr>
            <a:normAutofit/>
          </a:bodyPr>
          <a:lstStyle/>
          <a:p>
            <a:r>
              <a:rPr lang="en-US" sz="3200" dirty="0"/>
              <a:t>An automaton has a mechanism to </a:t>
            </a:r>
            <a:r>
              <a:rPr lang="en-US" sz="3200" b="1" dirty="0"/>
              <a:t>read inputs</a:t>
            </a:r>
            <a:r>
              <a:rPr lang="en-US" sz="3200" dirty="0"/>
              <a:t> which is a </a:t>
            </a:r>
            <a:r>
              <a:rPr lang="en-US" sz="3200" b="1" dirty="0"/>
              <a:t>string over a given alphabet</a:t>
            </a:r>
            <a:r>
              <a:rPr lang="en-US" sz="3200" dirty="0"/>
              <a:t>.</a:t>
            </a:r>
            <a:endParaRPr lang="en-US" sz="3200" dirty="0" smtClean="0"/>
          </a:p>
          <a:p>
            <a:r>
              <a:rPr lang="en-US" sz="3200" dirty="0" smtClean="0"/>
              <a:t>This </a:t>
            </a:r>
            <a:r>
              <a:rPr lang="en-US" sz="3200" dirty="0"/>
              <a:t>input is actually written on an “</a:t>
            </a:r>
            <a:r>
              <a:rPr lang="en-US" sz="3200" b="1" dirty="0"/>
              <a:t>input file</a:t>
            </a:r>
            <a:r>
              <a:rPr lang="en-US" sz="3200" dirty="0"/>
              <a:t>”, which can be read, by the automaton but cannot be changed. </a:t>
            </a:r>
            <a:endParaRPr lang="en-US" sz="3200" dirty="0" smtClean="0"/>
          </a:p>
          <a:p>
            <a:r>
              <a:rPr lang="en-US" sz="3200" dirty="0" smtClean="0"/>
              <a:t>An </a:t>
            </a:r>
            <a:r>
              <a:rPr lang="en-US" sz="3200" dirty="0"/>
              <a:t>input file is divided into cells, each of which can hold one symbol.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automaton has a </a:t>
            </a:r>
            <a:r>
              <a:rPr lang="en-US" sz="3200" b="1" dirty="0"/>
              <a:t>temporary storage device</a:t>
            </a:r>
            <a:r>
              <a:rPr lang="en-US" sz="3200" dirty="0"/>
              <a:t> which has unlimited number of cells and the contents of which, can be altered by the automaton. </a:t>
            </a:r>
            <a:endParaRPr lang="en-US" sz="3200" dirty="0" smtClean="0"/>
          </a:p>
          <a:p>
            <a:r>
              <a:rPr lang="en-US" sz="3200" dirty="0" smtClean="0"/>
              <a:t>An </a:t>
            </a:r>
            <a:r>
              <a:rPr lang="en-US" sz="3200" dirty="0"/>
              <a:t>automaton has a </a:t>
            </a:r>
            <a:r>
              <a:rPr lang="en-US" sz="3200" b="1" dirty="0"/>
              <a:t>control uni</a:t>
            </a:r>
            <a:r>
              <a:rPr lang="en-US" sz="3200" dirty="0"/>
              <a:t>t which is said to be in one of a finite number of internal states.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automaton can change states in a defined way e.g.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51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6858000"/>
            <a:chOff x="0" y="0"/>
            <a:chExt cx="5867400" cy="5029200"/>
          </a:xfrm>
        </p:grpSpPr>
        <p:sp>
          <p:nvSpPr>
            <p:cNvPr id="5" name="Shape 153"/>
            <p:cNvSpPr/>
            <p:nvPr/>
          </p:nvSpPr>
          <p:spPr>
            <a:xfrm>
              <a:off x="0" y="0"/>
              <a:ext cx="5867400" cy="5029200"/>
            </a:xfrm>
            <a:custGeom>
              <a:avLst/>
              <a:gdLst/>
              <a:ahLst/>
              <a:cxnLst/>
              <a:rect l="0" t="0" r="0" b="0"/>
              <a:pathLst>
                <a:path w="5867400" h="5029200">
                  <a:moveTo>
                    <a:pt x="0" y="5029200"/>
                  </a:moveTo>
                  <a:lnTo>
                    <a:pt x="5867400" y="5029200"/>
                  </a:lnTo>
                  <a:lnTo>
                    <a:pt x="5867400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1193" y="4230112"/>
              <a:ext cx="50643" cy="244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62333" y="506423"/>
              <a:ext cx="843168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Input File 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Shape 188"/>
            <p:cNvSpPr/>
            <p:nvPr/>
          </p:nvSpPr>
          <p:spPr>
            <a:xfrm>
              <a:off x="2095506" y="929643"/>
              <a:ext cx="76200" cy="1261872"/>
            </a:xfrm>
            <a:custGeom>
              <a:avLst/>
              <a:gdLst/>
              <a:ahLst/>
              <a:cxnLst/>
              <a:rect l="0" t="0" r="0" b="0"/>
              <a:pathLst>
                <a:path w="76200" h="1261872">
                  <a:moveTo>
                    <a:pt x="38100" y="0"/>
                  </a:moveTo>
                  <a:lnTo>
                    <a:pt x="41148" y="1524"/>
                  </a:lnTo>
                  <a:lnTo>
                    <a:pt x="42672" y="4572"/>
                  </a:lnTo>
                  <a:lnTo>
                    <a:pt x="42672" y="1185672"/>
                  </a:lnTo>
                  <a:lnTo>
                    <a:pt x="76200" y="1185672"/>
                  </a:lnTo>
                  <a:lnTo>
                    <a:pt x="38100" y="1261872"/>
                  </a:lnTo>
                  <a:lnTo>
                    <a:pt x="0" y="1185672"/>
                  </a:lnTo>
                  <a:lnTo>
                    <a:pt x="33528" y="1185672"/>
                  </a:lnTo>
                  <a:lnTo>
                    <a:pt x="33528" y="4572"/>
                  </a:lnTo>
                  <a:lnTo>
                    <a:pt x="35052" y="1524"/>
                  </a:lnTo>
                  <a:lnTo>
                    <a:pt x="38100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9" name="Shape 61255"/>
            <p:cNvSpPr/>
            <p:nvPr/>
          </p:nvSpPr>
          <p:spPr>
            <a:xfrm>
              <a:off x="1495050" y="2200659"/>
              <a:ext cx="1171956" cy="542544"/>
            </a:xfrm>
            <a:custGeom>
              <a:avLst/>
              <a:gdLst/>
              <a:ahLst/>
              <a:cxnLst/>
              <a:rect l="0" t="0" r="0" b="0"/>
              <a:pathLst>
                <a:path w="1171956" h="542544">
                  <a:moveTo>
                    <a:pt x="0" y="0"/>
                  </a:moveTo>
                  <a:lnTo>
                    <a:pt x="1171956" y="0"/>
                  </a:lnTo>
                  <a:lnTo>
                    <a:pt x="1171956" y="542544"/>
                  </a:lnTo>
                  <a:lnTo>
                    <a:pt x="0" y="542544"/>
                  </a:lnTo>
                  <a:lnTo>
                    <a:pt x="0" y="0"/>
                  </a:lnTo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10" name="Shape 190"/>
            <p:cNvSpPr/>
            <p:nvPr/>
          </p:nvSpPr>
          <p:spPr>
            <a:xfrm>
              <a:off x="1495050" y="2200659"/>
              <a:ext cx="1171956" cy="542544"/>
            </a:xfrm>
            <a:custGeom>
              <a:avLst/>
              <a:gdLst/>
              <a:ahLst/>
              <a:cxnLst/>
              <a:rect l="0" t="0" r="0" b="0"/>
              <a:pathLst>
                <a:path w="1171956" h="542544">
                  <a:moveTo>
                    <a:pt x="0" y="542544"/>
                  </a:moveTo>
                  <a:lnTo>
                    <a:pt x="1171956" y="542544"/>
                  </a:lnTo>
                  <a:lnTo>
                    <a:pt x="1171956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5550" y="2264668"/>
              <a:ext cx="832423" cy="20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Control </a:t>
              </a:r>
              <a:endPara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5550" y="2477998"/>
              <a:ext cx="670514" cy="1722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Unit </a:t>
              </a:r>
              <a:endPara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Shape 193"/>
            <p:cNvSpPr/>
            <p:nvPr/>
          </p:nvSpPr>
          <p:spPr>
            <a:xfrm>
              <a:off x="2019306" y="2738631"/>
              <a:ext cx="76200" cy="918972"/>
            </a:xfrm>
            <a:custGeom>
              <a:avLst/>
              <a:gdLst/>
              <a:ahLst/>
              <a:cxnLst/>
              <a:rect l="0" t="0" r="0" b="0"/>
              <a:pathLst>
                <a:path w="76200" h="918972">
                  <a:moveTo>
                    <a:pt x="38100" y="0"/>
                  </a:moveTo>
                  <a:lnTo>
                    <a:pt x="41148" y="1524"/>
                  </a:lnTo>
                  <a:lnTo>
                    <a:pt x="42672" y="4572"/>
                  </a:lnTo>
                  <a:lnTo>
                    <a:pt x="42672" y="842772"/>
                  </a:lnTo>
                  <a:lnTo>
                    <a:pt x="76200" y="842772"/>
                  </a:lnTo>
                  <a:lnTo>
                    <a:pt x="38100" y="918972"/>
                  </a:lnTo>
                  <a:lnTo>
                    <a:pt x="0" y="842772"/>
                  </a:lnTo>
                  <a:lnTo>
                    <a:pt x="33528" y="842772"/>
                  </a:lnTo>
                  <a:lnTo>
                    <a:pt x="33528" y="4572"/>
                  </a:lnTo>
                  <a:lnTo>
                    <a:pt x="35052" y="1524"/>
                  </a:lnTo>
                  <a:lnTo>
                    <a:pt x="38100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14" name="Shape 194"/>
            <p:cNvSpPr/>
            <p:nvPr/>
          </p:nvSpPr>
          <p:spPr>
            <a:xfrm>
              <a:off x="1371606" y="3657603"/>
              <a:ext cx="1295400" cy="914397"/>
            </a:xfrm>
            <a:custGeom>
              <a:avLst/>
              <a:gdLst/>
              <a:ahLst/>
              <a:cxnLst/>
              <a:rect l="0" t="0" r="0" b="0"/>
              <a:pathLst>
                <a:path w="1295400" h="914397">
                  <a:moveTo>
                    <a:pt x="323088" y="0"/>
                  </a:moveTo>
                  <a:lnTo>
                    <a:pt x="1295400" y="0"/>
                  </a:lnTo>
                  <a:lnTo>
                    <a:pt x="970788" y="914397"/>
                  </a:lnTo>
                  <a:lnTo>
                    <a:pt x="0" y="914397"/>
                  </a:lnTo>
                  <a:lnTo>
                    <a:pt x="323088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15" name="Shape 195"/>
            <p:cNvSpPr/>
            <p:nvPr/>
          </p:nvSpPr>
          <p:spPr>
            <a:xfrm>
              <a:off x="1371606" y="3657603"/>
              <a:ext cx="1295400" cy="914397"/>
            </a:xfrm>
            <a:custGeom>
              <a:avLst/>
              <a:gdLst/>
              <a:ahLst/>
              <a:cxnLst/>
              <a:rect l="0" t="0" r="0" b="0"/>
              <a:pathLst>
                <a:path w="1295400" h="914397">
                  <a:moveTo>
                    <a:pt x="323088" y="0"/>
                  </a:moveTo>
                  <a:lnTo>
                    <a:pt x="0" y="914397"/>
                  </a:lnTo>
                  <a:lnTo>
                    <a:pt x="970788" y="914397"/>
                  </a:lnTo>
                  <a:lnTo>
                    <a:pt x="1295400" y="0"/>
                  </a:ln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20601" y="3926278"/>
              <a:ext cx="614127" cy="1915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Output 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Shape 61256"/>
            <p:cNvSpPr/>
            <p:nvPr/>
          </p:nvSpPr>
          <p:spPr>
            <a:xfrm>
              <a:off x="4038606" y="1620015"/>
              <a:ext cx="533400" cy="1714500"/>
            </a:xfrm>
            <a:custGeom>
              <a:avLst/>
              <a:gdLst/>
              <a:ahLst/>
              <a:cxnLst/>
              <a:rect l="0" t="0" r="0" b="0"/>
              <a:pathLst>
                <a:path w="533400" h="1714500">
                  <a:moveTo>
                    <a:pt x="0" y="0"/>
                  </a:moveTo>
                  <a:lnTo>
                    <a:pt x="533400" y="0"/>
                  </a:lnTo>
                  <a:lnTo>
                    <a:pt x="533400" y="1714500"/>
                  </a:lnTo>
                  <a:lnTo>
                    <a:pt x="0" y="1714500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18" name="Shape 198"/>
            <p:cNvSpPr/>
            <p:nvPr/>
          </p:nvSpPr>
          <p:spPr>
            <a:xfrm>
              <a:off x="4038606" y="1620015"/>
              <a:ext cx="533400" cy="1714500"/>
            </a:xfrm>
            <a:custGeom>
              <a:avLst/>
              <a:gdLst/>
              <a:ahLst/>
              <a:cxnLst/>
              <a:rect l="0" t="0" r="0" b="0"/>
              <a:pathLst>
                <a:path w="533400" h="1714500">
                  <a:moveTo>
                    <a:pt x="0" y="1714500"/>
                  </a:moveTo>
                  <a:lnTo>
                    <a:pt x="533400" y="1714500"/>
                  </a:lnTo>
                  <a:lnTo>
                    <a:pt x="533400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19" name="Shape 199"/>
            <p:cNvSpPr/>
            <p:nvPr/>
          </p:nvSpPr>
          <p:spPr>
            <a:xfrm>
              <a:off x="4038606" y="1857760"/>
              <a:ext cx="533400" cy="0"/>
            </a:xfrm>
            <a:custGeom>
              <a:avLst/>
              <a:gdLst/>
              <a:ahLst/>
              <a:cxnLst/>
              <a:rect l="0" t="0" r="0" b="0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20" name="Shape 200"/>
            <p:cNvSpPr/>
            <p:nvPr/>
          </p:nvSpPr>
          <p:spPr>
            <a:xfrm>
              <a:off x="4038606" y="2420115"/>
              <a:ext cx="533400" cy="0"/>
            </a:xfrm>
            <a:custGeom>
              <a:avLst/>
              <a:gdLst/>
              <a:ahLst/>
              <a:cxnLst/>
              <a:rect l="0" t="0" r="0" b="0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21" name="Shape 201"/>
            <p:cNvSpPr/>
            <p:nvPr/>
          </p:nvSpPr>
          <p:spPr>
            <a:xfrm>
              <a:off x="4038606" y="3038859"/>
              <a:ext cx="533400" cy="0"/>
            </a:xfrm>
            <a:custGeom>
              <a:avLst/>
              <a:gdLst/>
              <a:ahLst/>
              <a:cxnLst/>
              <a:rect l="0" t="0" r="0" b="0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22" name="Shape 202"/>
            <p:cNvSpPr/>
            <p:nvPr/>
          </p:nvSpPr>
          <p:spPr>
            <a:xfrm>
              <a:off x="4038606" y="2715771"/>
              <a:ext cx="533400" cy="0"/>
            </a:xfrm>
            <a:custGeom>
              <a:avLst/>
              <a:gdLst/>
              <a:ahLst/>
              <a:cxnLst/>
              <a:rect l="0" t="0" r="0" b="0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23" name="Shape 203"/>
            <p:cNvSpPr/>
            <p:nvPr/>
          </p:nvSpPr>
          <p:spPr>
            <a:xfrm>
              <a:off x="4038606" y="2124460"/>
              <a:ext cx="533400" cy="0"/>
            </a:xfrm>
            <a:custGeom>
              <a:avLst/>
              <a:gdLst/>
              <a:ahLst/>
              <a:cxnLst/>
              <a:rect l="0" t="0" r="0" b="0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24" name="Shape 204"/>
            <p:cNvSpPr/>
            <p:nvPr/>
          </p:nvSpPr>
          <p:spPr>
            <a:xfrm>
              <a:off x="2662434" y="2362203"/>
              <a:ext cx="1376172" cy="76200"/>
            </a:xfrm>
            <a:custGeom>
              <a:avLst/>
              <a:gdLst/>
              <a:ahLst/>
              <a:cxnLst/>
              <a:rect l="0" t="0" r="0" b="0"/>
              <a:pathLst>
                <a:path w="1376172" h="76200">
                  <a:moveTo>
                    <a:pt x="1299972" y="0"/>
                  </a:moveTo>
                  <a:lnTo>
                    <a:pt x="1376172" y="38100"/>
                  </a:lnTo>
                  <a:lnTo>
                    <a:pt x="1299972" y="76200"/>
                  </a:lnTo>
                  <a:lnTo>
                    <a:pt x="1299972" y="42672"/>
                  </a:lnTo>
                  <a:lnTo>
                    <a:pt x="1524" y="42672"/>
                  </a:lnTo>
                  <a:lnTo>
                    <a:pt x="0" y="38100"/>
                  </a:lnTo>
                  <a:lnTo>
                    <a:pt x="1524" y="35052"/>
                  </a:lnTo>
                  <a:lnTo>
                    <a:pt x="4572" y="33528"/>
                  </a:lnTo>
                  <a:lnTo>
                    <a:pt x="1299972" y="33528"/>
                  </a:lnTo>
                  <a:lnTo>
                    <a:pt x="1299972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25" name="Shape 205"/>
            <p:cNvSpPr/>
            <p:nvPr/>
          </p:nvSpPr>
          <p:spPr>
            <a:xfrm>
              <a:off x="760482" y="685803"/>
              <a:ext cx="2819400" cy="685800"/>
            </a:xfrm>
            <a:custGeom>
              <a:avLst/>
              <a:gdLst/>
              <a:ahLst/>
              <a:cxnLst/>
              <a:rect l="0" t="0" r="0" b="0"/>
              <a:pathLst>
                <a:path w="2819400" h="685800">
                  <a:moveTo>
                    <a:pt x="792480" y="0"/>
                  </a:moveTo>
                  <a:lnTo>
                    <a:pt x="2026920" y="0"/>
                  </a:lnTo>
                  <a:cubicBezTo>
                    <a:pt x="2075688" y="0"/>
                    <a:pt x="2115312" y="10668"/>
                    <a:pt x="2115312" y="21336"/>
                  </a:cubicBezTo>
                  <a:lnTo>
                    <a:pt x="2115312" y="86868"/>
                  </a:lnTo>
                  <a:lnTo>
                    <a:pt x="2819400" y="86868"/>
                  </a:lnTo>
                  <a:lnTo>
                    <a:pt x="2467356" y="385572"/>
                  </a:lnTo>
                  <a:lnTo>
                    <a:pt x="2819400" y="685800"/>
                  </a:lnTo>
                  <a:lnTo>
                    <a:pt x="1850136" y="685800"/>
                  </a:lnTo>
                  <a:cubicBezTo>
                    <a:pt x="1801368" y="685800"/>
                    <a:pt x="1761744" y="676656"/>
                    <a:pt x="1761744" y="664464"/>
                  </a:cubicBezTo>
                  <a:lnTo>
                    <a:pt x="1761744" y="600456"/>
                  </a:lnTo>
                  <a:lnTo>
                    <a:pt x="1057656" y="600456"/>
                  </a:lnTo>
                  <a:lnTo>
                    <a:pt x="1057656" y="664464"/>
                  </a:lnTo>
                  <a:cubicBezTo>
                    <a:pt x="1057656" y="676656"/>
                    <a:pt x="1018032" y="685800"/>
                    <a:pt x="969264" y="685800"/>
                  </a:cubicBezTo>
                  <a:lnTo>
                    <a:pt x="0" y="685800"/>
                  </a:lnTo>
                  <a:lnTo>
                    <a:pt x="352044" y="385572"/>
                  </a:lnTo>
                  <a:lnTo>
                    <a:pt x="0" y="86868"/>
                  </a:lnTo>
                  <a:lnTo>
                    <a:pt x="705612" y="86868"/>
                  </a:lnTo>
                  <a:lnTo>
                    <a:pt x="705612" y="21336"/>
                  </a:lnTo>
                  <a:cubicBezTo>
                    <a:pt x="705612" y="10668"/>
                    <a:pt x="743712" y="0"/>
                    <a:pt x="792480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26" name="Shape 206"/>
            <p:cNvSpPr/>
            <p:nvPr/>
          </p:nvSpPr>
          <p:spPr>
            <a:xfrm>
              <a:off x="1466094" y="1286260"/>
              <a:ext cx="352044" cy="64008"/>
            </a:xfrm>
            <a:custGeom>
              <a:avLst/>
              <a:gdLst/>
              <a:ahLst/>
              <a:cxnLst/>
              <a:rect l="0" t="0" r="0" b="0"/>
              <a:pathLst>
                <a:path w="352044" h="64008">
                  <a:moveTo>
                    <a:pt x="86868" y="0"/>
                  </a:moveTo>
                  <a:lnTo>
                    <a:pt x="352044" y="0"/>
                  </a:lnTo>
                  <a:lnTo>
                    <a:pt x="352044" y="64008"/>
                  </a:lnTo>
                  <a:cubicBezTo>
                    <a:pt x="352044" y="51815"/>
                    <a:pt x="312420" y="42672"/>
                    <a:pt x="263652" y="42672"/>
                  </a:cubicBezTo>
                  <a:lnTo>
                    <a:pt x="86868" y="42672"/>
                  </a:lnTo>
                  <a:cubicBezTo>
                    <a:pt x="38100" y="42672"/>
                    <a:pt x="0" y="33527"/>
                    <a:pt x="0" y="21335"/>
                  </a:cubicBezTo>
                  <a:cubicBezTo>
                    <a:pt x="0" y="9144"/>
                    <a:pt x="38100" y="0"/>
                    <a:pt x="86868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DCDC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27" name="Shape 207"/>
            <p:cNvSpPr/>
            <p:nvPr/>
          </p:nvSpPr>
          <p:spPr>
            <a:xfrm>
              <a:off x="2522226" y="1286260"/>
              <a:ext cx="353568" cy="64008"/>
            </a:xfrm>
            <a:custGeom>
              <a:avLst/>
              <a:gdLst/>
              <a:ahLst/>
              <a:cxnLst/>
              <a:rect l="0" t="0" r="0" b="0"/>
              <a:pathLst>
                <a:path w="353568" h="64008">
                  <a:moveTo>
                    <a:pt x="0" y="0"/>
                  </a:moveTo>
                  <a:lnTo>
                    <a:pt x="265176" y="0"/>
                  </a:lnTo>
                  <a:cubicBezTo>
                    <a:pt x="313944" y="0"/>
                    <a:pt x="353568" y="9144"/>
                    <a:pt x="353568" y="21335"/>
                  </a:cubicBezTo>
                  <a:cubicBezTo>
                    <a:pt x="353568" y="33527"/>
                    <a:pt x="313944" y="42672"/>
                    <a:pt x="265176" y="42672"/>
                  </a:cubicBezTo>
                  <a:lnTo>
                    <a:pt x="88392" y="42672"/>
                  </a:lnTo>
                  <a:cubicBezTo>
                    <a:pt x="39624" y="42672"/>
                    <a:pt x="0" y="51815"/>
                    <a:pt x="0" y="64008"/>
                  </a:cubicBez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DCDC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28" name="Shape 208"/>
            <p:cNvSpPr/>
            <p:nvPr/>
          </p:nvSpPr>
          <p:spPr>
            <a:xfrm>
              <a:off x="760482" y="685803"/>
              <a:ext cx="2819400" cy="685800"/>
            </a:xfrm>
            <a:custGeom>
              <a:avLst/>
              <a:gdLst/>
              <a:ahLst/>
              <a:cxnLst/>
              <a:rect l="0" t="0" r="0" b="0"/>
              <a:pathLst>
                <a:path w="2819400" h="685800">
                  <a:moveTo>
                    <a:pt x="0" y="685800"/>
                  </a:moveTo>
                  <a:lnTo>
                    <a:pt x="969264" y="685800"/>
                  </a:lnTo>
                  <a:cubicBezTo>
                    <a:pt x="1018032" y="685800"/>
                    <a:pt x="1057656" y="676656"/>
                    <a:pt x="1057656" y="664464"/>
                  </a:cubicBezTo>
                  <a:lnTo>
                    <a:pt x="1057656" y="600456"/>
                  </a:lnTo>
                  <a:lnTo>
                    <a:pt x="1761744" y="600456"/>
                  </a:lnTo>
                  <a:lnTo>
                    <a:pt x="1761744" y="664464"/>
                  </a:lnTo>
                  <a:cubicBezTo>
                    <a:pt x="1761744" y="676656"/>
                    <a:pt x="1801368" y="685800"/>
                    <a:pt x="1850136" y="685800"/>
                  </a:cubicBezTo>
                  <a:lnTo>
                    <a:pt x="2819400" y="685800"/>
                  </a:lnTo>
                  <a:lnTo>
                    <a:pt x="2467356" y="385572"/>
                  </a:lnTo>
                  <a:lnTo>
                    <a:pt x="2819400" y="86868"/>
                  </a:lnTo>
                  <a:lnTo>
                    <a:pt x="2115312" y="86868"/>
                  </a:lnTo>
                  <a:lnTo>
                    <a:pt x="2115312" y="21336"/>
                  </a:lnTo>
                  <a:cubicBezTo>
                    <a:pt x="2115312" y="10668"/>
                    <a:pt x="2075688" y="0"/>
                    <a:pt x="2026920" y="0"/>
                  </a:cubicBezTo>
                  <a:lnTo>
                    <a:pt x="792480" y="0"/>
                  </a:lnTo>
                  <a:cubicBezTo>
                    <a:pt x="743712" y="0"/>
                    <a:pt x="705612" y="10668"/>
                    <a:pt x="705612" y="21336"/>
                  </a:cubicBezTo>
                  <a:lnTo>
                    <a:pt x="705612" y="86868"/>
                  </a:lnTo>
                  <a:lnTo>
                    <a:pt x="0" y="86868"/>
                  </a:lnTo>
                  <a:lnTo>
                    <a:pt x="352044" y="385572"/>
                  </a:ln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29" name="Shape 209"/>
            <p:cNvSpPr/>
            <p:nvPr/>
          </p:nvSpPr>
          <p:spPr>
            <a:xfrm>
              <a:off x="1466094" y="1286260"/>
              <a:ext cx="352044" cy="64008"/>
            </a:xfrm>
            <a:custGeom>
              <a:avLst/>
              <a:gdLst/>
              <a:ahLst/>
              <a:cxnLst/>
              <a:rect l="0" t="0" r="0" b="0"/>
              <a:pathLst>
                <a:path w="352044" h="64008">
                  <a:moveTo>
                    <a:pt x="352044" y="64008"/>
                  </a:moveTo>
                  <a:cubicBezTo>
                    <a:pt x="352044" y="51815"/>
                    <a:pt x="312420" y="42672"/>
                    <a:pt x="263652" y="42672"/>
                  </a:cubicBezTo>
                  <a:lnTo>
                    <a:pt x="86868" y="42672"/>
                  </a:lnTo>
                  <a:cubicBezTo>
                    <a:pt x="38100" y="42672"/>
                    <a:pt x="0" y="33527"/>
                    <a:pt x="0" y="21335"/>
                  </a:cubicBezTo>
                  <a:cubicBezTo>
                    <a:pt x="0" y="9144"/>
                    <a:pt x="38100" y="0"/>
                    <a:pt x="86868" y="0"/>
                  </a:cubicBezTo>
                  <a:lnTo>
                    <a:pt x="352044" y="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30" name="Shape 210"/>
            <p:cNvSpPr/>
            <p:nvPr/>
          </p:nvSpPr>
          <p:spPr>
            <a:xfrm>
              <a:off x="2522226" y="1286260"/>
              <a:ext cx="353568" cy="64008"/>
            </a:xfrm>
            <a:custGeom>
              <a:avLst/>
              <a:gdLst/>
              <a:ahLst/>
              <a:cxnLst/>
              <a:rect l="0" t="0" r="0" b="0"/>
              <a:pathLst>
                <a:path w="353568" h="64008">
                  <a:moveTo>
                    <a:pt x="0" y="64008"/>
                  </a:moveTo>
                  <a:cubicBezTo>
                    <a:pt x="0" y="51815"/>
                    <a:pt x="39624" y="42672"/>
                    <a:pt x="88392" y="42672"/>
                  </a:cubicBezTo>
                  <a:lnTo>
                    <a:pt x="265176" y="42672"/>
                  </a:lnTo>
                  <a:cubicBezTo>
                    <a:pt x="313944" y="42672"/>
                    <a:pt x="353568" y="33527"/>
                    <a:pt x="353568" y="21335"/>
                  </a:cubicBezTo>
                  <a:cubicBezTo>
                    <a:pt x="353568" y="9144"/>
                    <a:pt x="313944" y="0"/>
                    <a:pt x="265176" y="0"/>
                  </a:cubicBezTo>
                  <a:lnTo>
                    <a:pt x="0" y="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31" name="Shape 211"/>
            <p:cNvSpPr/>
            <p:nvPr/>
          </p:nvSpPr>
          <p:spPr>
            <a:xfrm>
              <a:off x="1466094" y="772671"/>
              <a:ext cx="0" cy="534924"/>
            </a:xfrm>
            <a:custGeom>
              <a:avLst/>
              <a:gdLst/>
              <a:ahLst/>
              <a:cxnLst/>
              <a:rect l="0" t="0" r="0" b="0"/>
              <a:pathLst>
                <a:path h="534924">
                  <a:moveTo>
                    <a:pt x="0" y="534924"/>
                  </a:moveTo>
                  <a:lnTo>
                    <a:pt x="0" y="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32" name="Shape 212"/>
            <p:cNvSpPr/>
            <p:nvPr/>
          </p:nvSpPr>
          <p:spPr>
            <a:xfrm>
              <a:off x="2875794" y="772671"/>
              <a:ext cx="0" cy="534924"/>
            </a:xfrm>
            <a:custGeom>
              <a:avLst/>
              <a:gdLst/>
              <a:ahLst/>
              <a:cxnLst/>
              <a:rect l="0" t="0" r="0" b="0"/>
              <a:pathLst>
                <a:path h="534924">
                  <a:moveTo>
                    <a:pt x="0" y="534924"/>
                  </a:moveTo>
                  <a:lnTo>
                    <a:pt x="0" y="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33" name="Shape 213"/>
            <p:cNvSpPr/>
            <p:nvPr/>
          </p:nvSpPr>
          <p:spPr>
            <a:xfrm>
              <a:off x="1949202" y="685803"/>
              <a:ext cx="1524" cy="571500"/>
            </a:xfrm>
            <a:custGeom>
              <a:avLst/>
              <a:gdLst/>
              <a:ahLst/>
              <a:cxnLst/>
              <a:rect l="0" t="0" r="0" b="0"/>
              <a:pathLst>
                <a:path w="1524" h="571500">
                  <a:moveTo>
                    <a:pt x="0" y="0"/>
                  </a:moveTo>
                  <a:lnTo>
                    <a:pt x="1524" y="57150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34" name="Shape 214"/>
            <p:cNvSpPr/>
            <p:nvPr/>
          </p:nvSpPr>
          <p:spPr>
            <a:xfrm>
              <a:off x="1685550" y="685803"/>
              <a:ext cx="0" cy="571500"/>
            </a:xfrm>
            <a:custGeom>
              <a:avLst/>
              <a:gdLst/>
              <a:ahLst/>
              <a:cxnLst/>
              <a:rect l="0" t="0" r="0" b="0"/>
              <a:pathLst>
                <a:path h="571500">
                  <a:moveTo>
                    <a:pt x="0" y="0"/>
                  </a:moveTo>
                  <a:lnTo>
                    <a:pt x="0" y="57150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35" name="Shape 215"/>
            <p:cNvSpPr/>
            <p:nvPr/>
          </p:nvSpPr>
          <p:spPr>
            <a:xfrm>
              <a:off x="2610618" y="685803"/>
              <a:ext cx="0" cy="571500"/>
            </a:xfrm>
            <a:custGeom>
              <a:avLst/>
              <a:gdLst/>
              <a:ahLst/>
              <a:cxnLst/>
              <a:rect l="0" t="0" r="0" b="0"/>
              <a:pathLst>
                <a:path h="571500">
                  <a:moveTo>
                    <a:pt x="0" y="0"/>
                  </a:moveTo>
                  <a:lnTo>
                    <a:pt x="0" y="57150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36" name="Shape 216"/>
            <p:cNvSpPr/>
            <p:nvPr/>
          </p:nvSpPr>
          <p:spPr>
            <a:xfrm>
              <a:off x="2258574" y="685803"/>
              <a:ext cx="0" cy="571500"/>
            </a:xfrm>
            <a:custGeom>
              <a:avLst/>
              <a:gdLst/>
              <a:ahLst/>
              <a:cxnLst/>
              <a:rect l="0" t="0" r="0" b="0"/>
              <a:pathLst>
                <a:path h="571500">
                  <a:moveTo>
                    <a:pt x="0" y="0"/>
                  </a:moveTo>
                  <a:lnTo>
                    <a:pt x="0" y="571500"/>
                  </a:ln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39644" y="2124460"/>
              <a:ext cx="717500" cy="3108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Storage  </a:t>
              </a:r>
              <a:endPara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39644" y="2362203"/>
              <a:ext cx="885138" cy="3764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Unit </a:t>
              </a:r>
              <a:endPara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20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 Mathematical Preliminaries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2.1</a:t>
            </a:r>
            <a:r>
              <a:rPr lang="en-US" sz="3600" b="1" dirty="0"/>
              <a:t>. Sets </a:t>
            </a:r>
            <a:endParaRPr lang="en-US" sz="3600" dirty="0"/>
          </a:p>
          <a:p>
            <a:r>
              <a:rPr lang="en-US" sz="3600" dirty="0"/>
              <a:t>A set is a non-repeating, unordered collection of objects (elements, members).  </a:t>
            </a:r>
            <a:endParaRPr lang="en-US" sz="3600" dirty="0" smtClean="0"/>
          </a:p>
          <a:p>
            <a:r>
              <a:rPr lang="en-US" sz="3600" dirty="0" smtClean="0"/>
              <a:t>E.g</a:t>
            </a:r>
            <a:r>
              <a:rPr lang="en-US" sz="3600" dirty="0"/>
              <a:t>. the collection of four letters; a, b, c d is a set which is written as: </a:t>
            </a:r>
            <a:endParaRPr lang="en-US" sz="3600" dirty="0" smtClean="0"/>
          </a:p>
          <a:p>
            <a:pPr lvl="2"/>
            <a:endParaRPr lang="en-US" sz="2800" dirty="0"/>
          </a:p>
          <a:p>
            <a:pPr lvl="2"/>
            <a:r>
              <a:rPr lang="en-US" sz="2800" dirty="0" smtClean="0"/>
              <a:t>L </a:t>
            </a:r>
            <a:r>
              <a:rPr lang="en-US" sz="2800" dirty="0"/>
              <a:t>= {a, b, c, d}.  </a:t>
            </a:r>
          </a:p>
          <a:p>
            <a:r>
              <a:rPr lang="en-US" sz="3600" dirty="0"/>
              <a:t>The objects comprising a set are called its </a:t>
            </a:r>
            <a:r>
              <a:rPr lang="en-US" sz="3600" b="1" dirty="0"/>
              <a:t>elements or members</a:t>
            </a:r>
            <a:r>
              <a:rPr lang="en-US" sz="3600" dirty="0"/>
              <a:t>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989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US" sz="3600" dirty="0"/>
              <a:t>A set </a:t>
            </a:r>
            <a:r>
              <a:rPr lang="en-US" sz="3600" dirty="0" smtClean="0"/>
              <a:t>with </a:t>
            </a:r>
            <a:r>
              <a:rPr lang="en-US" sz="3600" dirty="0"/>
              <a:t>only one element is known as a </a:t>
            </a:r>
            <a:r>
              <a:rPr lang="en-US" sz="3600" b="1" dirty="0"/>
              <a:t>singleton</a:t>
            </a:r>
            <a:r>
              <a:rPr lang="en-US" sz="3600" dirty="0"/>
              <a:t>. </a:t>
            </a:r>
          </a:p>
          <a:p>
            <a:r>
              <a:rPr lang="en-US" sz="3600" dirty="0" smtClean="0"/>
              <a:t>A </a:t>
            </a:r>
            <a:r>
              <a:rPr lang="en-US" sz="3600" dirty="0"/>
              <a:t>set Ε with no elements is called an </a:t>
            </a:r>
            <a:r>
              <a:rPr lang="en-US" sz="3600" b="1" dirty="0"/>
              <a:t>empty set</a:t>
            </a:r>
            <a:r>
              <a:rPr lang="en-US" sz="3600" dirty="0"/>
              <a:t> and it is denoted by∅. </a:t>
            </a:r>
          </a:p>
          <a:p>
            <a:r>
              <a:rPr lang="en-US" sz="3600" dirty="0" smtClean="0"/>
              <a:t>It </a:t>
            </a:r>
            <a:r>
              <a:rPr lang="en-US" sz="3600" dirty="0"/>
              <a:t>is essential to have a criteria for determining for any given thing, whether it is or not a member of a given set. The criterion is known as the </a:t>
            </a:r>
            <a:r>
              <a:rPr lang="en-US" sz="3600" b="1" dirty="0"/>
              <a:t>membership criteria of the set</a:t>
            </a:r>
            <a:r>
              <a:rPr lang="en-US" sz="3600" dirty="0"/>
              <a:t>. </a:t>
            </a:r>
          </a:p>
          <a:p>
            <a:r>
              <a:rPr lang="en-US" sz="3600" dirty="0" smtClean="0"/>
              <a:t>There </a:t>
            </a:r>
            <a:r>
              <a:rPr lang="en-US" sz="3600" dirty="0"/>
              <a:t>are two ways of determining the members of a set i.e.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i</a:t>
            </a:r>
            <a:r>
              <a:rPr lang="en-US" sz="3600" dirty="0"/>
              <a:t>). </a:t>
            </a:r>
            <a:r>
              <a:rPr lang="en-US" sz="3600" b="1" dirty="0"/>
              <a:t>List</a:t>
            </a:r>
            <a:r>
              <a:rPr lang="en-US" sz="3600" dirty="0"/>
              <a:t> all the elements of </a:t>
            </a:r>
            <a:r>
              <a:rPr lang="en-US" sz="3600" dirty="0" smtClean="0"/>
              <a:t>the </a:t>
            </a:r>
            <a:r>
              <a:rPr lang="en-US" sz="3600" dirty="0"/>
              <a:t>set e.g. {a, e, </a:t>
            </a:r>
            <a:r>
              <a:rPr lang="en-US" sz="3600" dirty="0" err="1"/>
              <a:t>i</a:t>
            </a:r>
            <a:r>
              <a:rPr lang="en-US" sz="3600" dirty="0"/>
              <a:t>, o, u} </a:t>
            </a:r>
          </a:p>
          <a:p>
            <a:pPr marL="0" indent="0">
              <a:buNone/>
            </a:pPr>
            <a:r>
              <a:rPr lang="en-US" sz="3600" dirty="0"/>
              <a:t>ii). Provide some kind of an </a:t>
            </a:r>
            <a:r>
              <a:rPr lang="en-US" sz="3600" b="1" dirty="0"/>
              <a:t>algorithm or a rule such as grammar</a:t>
            </a:r>
            <a:r>
              <a:rPr lang="en-US" sz="3600" dirty="0"/>
              <a:t>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248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1809</Words>
  <Application>Microsoft Office PowerPoint</Application>
  <PresentationFormat>Widescreen</PresentationFormat>
  <Paragraphs>176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BCT 2310:  Automata theory   </vt:lpstr>
      <vt:lpstr>Definition: Automata theory is the study of abstract machines and problems they are able to solve.  It introduces the theory of computation and complexity. </vt:lpstr>
      <vt:lpstr>PowerPoint Presentation</vt:lpstr>
      <vt:lpstr>PowerPoint Presentation</vt:lpstr>
      <vt:lpstr>PowerPoint Presentation</vt:lpstr>
      <vt:lpstr>1.2 How an Automata Works:   </vt:lpstr>
      <vt:lpstr>PowerPoint Presentation</vt:lpstr>
      <vt:lpstr>2.0 Mathematical Preliminaries  </vt:lpstr>
      <vt:lpstr>PowerPoint Presentation</vt:lpstr>
      <vt:lpstr>The notations used to denote sets are:  </vt:lpstr>
      <vt:lpstr>2.2 Operation on Sets  </vt:lpstr>
      <vt:lpstr>2. Intersection  </vt:lpstr>
      <vt:lpstr>3. Set Difference  </vt:lpstr>
      <vt:lpstr>4. Complement  </vt:lpstr>
      <vt:lpstr>5. Power Set   </vt:lpstr>
      <vt:lpstr>6. Set Cardinality   </vt:lpstr>
      <vt:lpstr>2.3 Properties of set operations  </vt:lpstr>
      <vt:lpstr>2.4 Sequences   </vt:lpstr>
      <vt:lpstr>2.6 Functions  </vt:lpstr>
      <vt:lpstr>PowerPoint Presentation</vt:lpstr>
      <vt:lpstr>PowerPoint Presentation</vt:lpstr>
      <vt:lpstr>Equivalence relation: Two objects being equal</vt:lpstr>
      <vt:lpstr>Questions????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BCT 2310:  Automata theory</dc:title>
  <dc:creator>Windows User</dc:creator>
  <cp:lastModifiedBy>Windows User</cp:lastModifiedBy>
  <cp:revision>22</cp:revision>
  <dcterms:created xsi:type="dcterms:W3CDTF">2020-08-10T10:45:26Z</dcterms:created>
  <dcterms:modified xsi:type="dcterms:W3CDTF">2020-09-04T05:56:48Z</dcterms:modified>
</cp:coreProperties>
</file>