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C050-3E41-4C61-94C3-D05EC1DD944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BCT 2310:</a:t>
            </a:r>
            <a:b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Automata theory</a:t>
            </a:r>
            <a:b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2877" y="3679310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smtClean="0">
                <a:solidFill>
                  <a:srgbClr val="00B050"/>
                </a:solidFill>
              </a:rPr>
              <a:t>Mrs. Martha Gichuki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ID: </a:t>
            </a:r>
            <a:r>
              <a:rPr lang="en-US" dirty="0" smtClean="0">
                <a:solidFill>
                  <a:srgbClr val="00B050"/>
                </a:solidFill>
              </a:rPr>
              <a:t>mgichuki@jkuat.ac.ke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41" y="339368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Variants of Turing Machines: -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/>
          </a:bodyPr>
          <a:lstStyle/>
          <a:p>
            <a:pPr lvl="1" fontAlgn="base"/>
            <a:r>
              <a:rPr lang="en-US" sz="3200" dirty="0" smtClean="0"/>
              <a:t>Multi-tape </a:t>
            </a:r>
            <a:r>
              <a:rPr lang="en-US" sz="3200" dirty="0"/>
              <a:t>Turing Machine – Has several tapes, each with its own head for reading and writing </a:t>
            </a:r>
          </a:p>
          <a:p>
            <a:pPr lvl="1" fontAlgn="base"/>
            <a:r>
              <a:rPr lang="en-US" sz="3200" dirty="0"/>
              <a:t>Enumerator – Has a printer attached to it. </a:t>
            </a:r>
          </a:p>
          <a:p>
            <a:pPr lvl="1" fontAlgn="base"/>
            <a:r>
              <a:rPr lang="en-US" sz="3200" dirty="0"/>
              <a:t>Non-Deterministic Turing Machine – At any point, the machine may proceed according to several possibilities </a:t>
            </a:r>
          </a:p>
          <a:p>
            <a:r>
              <a:rPr lang="en-US" sz="3200" b="1" dirty="0"/>
              <a:t>Summary: </a:t>
            </a: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/>
              <a:t> </a:t>
            </a:r>
            <a:r>
              <a:rPr lang="en-US" sz="3200" dirty="0"/>
              <a:t>Finite Automata can either be DFA or NFA.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/>
              <a:t> </a:t>
            </a:r>
            <a:r>
              <a:rPr lang="en-US" sz="3200" dirty="0"/>
              <a:t>There are other extensions of FA including the PDA and the TM among others.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601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50" y="202887"/>
            <a:ext cx="11486881" cy="6275186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A CFG defines a Context Free Language (CFL) which is recognized by a </a:t>
            </a:r>
            <a:r>
              <a:rPr lang="en-US" dirty="0" err="1"/>
              <a:t>PushDown</a:t>
            </a:r>
            <a:r>
              <a:rPr lang="en-US" dirty="0"/>
              <a:t> Automata. </a:t>
            </a: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86367" y="1176829"/>
            <a:ext cx="10882648" cy="4327301"/>
            <a:chOff x="0" y="0"/>
            <a:chExt cx="6835570" cy="2361163"/>
          </a:xfrm>
        </p:grpSpPr>
        <p:sp>
          <p:nvSpPr>
            <p:cNvPr id="29" name="Rectangle 28"/>
            <p:cNvSpPr/>
            <p:nvPr/>
          </p:nvSpPr>
          <p:spPr>
            <a:xfrm>
              <a:off x="457199" y="0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199" y="284989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199" y="568453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199" y="851917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199" y="1136905"/>
              <a:ext cx="50643" cy="2443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7199" y="1420368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7199" y="1705356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6779" y="1988820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50626" y="1084532"/>
              <a:ext cx="84722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Describes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Shape 7240"/>
            <p:cNvSpPr/>
            <p:nvPr/>
          </p:nvSpPr>
          <p:spPr>
            <a:xfrm>
              <a:off x="0" y="27946"/>
              <a:ext cx="1252728" cy="612648"/>
            </a:xfrm>
            <a:custGeom>
              <a:avLst/>
              <a:gdLst/>
              <a:ahLst/>
              <a:cxnLst/>
              <a:rect l="0" t="0" r="0" b="0"/>
              <a:pathLst>
                <a:path w="1252728" h="612648">
                  <a:moveTo>
                    <a:pt x="0" y="612648"/>
                  </a:moveTo>
                  <a:lnTo>
                    <a:pt x="1252728" y="612648"/>
                  </a:lnTo>
                  <a:lnTo>
                    <a:pt x="1252728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6011" y="106122"/>
              <a:ext cx="1102614" cy="191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Context Free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6011" y="284431"/>
              <a:ext cx="1404625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Grammar (CFG)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Shape 7244"/>
            <p:cNvSpPr/>
            <p:nvPr/>
          </p:nvSpPr>
          <p:spPr>
            <a:xfrm>
              <a:off x="2795022" y="1742446"/>
              <a:ext cx="1252728" cy="611124"/>
            </a:xfrm>
            <a:custGeom>
              <a:avLst/>
              <a:gdLst/>
              <a:ahLst/>
              <a:cxnLst/>
              <a:rect l="0" t="0" r="0" b="0"/>
              <a:pathLst>
                <a:path w="1252728" h="611124">
                  <a:moveTo>
                    <a:pt x="0" y="611124"/>
                  </a:moveTo>
                  <a:lnTo>
                    <a:pt x="1252728" y="611124"/>
                  </a:lnTo>
                  <a:lnTo>
                    <a:pt x="1252728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91033" y="1819098"/>
              <a:ext cx="69520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Context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91033" y="1994358"/>
              <a:ext cx="460081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Free 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91032" y="2169619"/>
              <a:ext cx="1354551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Language (CFL)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09064" y="2169619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Shape 7252"/>
            <p:cNvSpPr/>
            <p:nvPr/>
          </p:nvSpPr>
          <p:spPr>
            <a:xfrm>
              <a:off x="5300478" y="27946"/>
              <a:ext cx="1252728" cy="612648"/>
            </a:xfrm>
            <a:custGeom>
              <a:avLst/>
              <a:gdLst/>
              <a:ahLst/>
              <a:cxnLst/>
              <a:rect l="0" t="0" r="0" b="0"/>
              <a:pathLst>
                <a:path w="1252728" h="612648">
                  <a:moveTo>
                    <a:pt x="0" y="612648"/>
                  </a:moveTo>
                  <a:lnTo>
                    <a:pt x="1252728" y="612648"/>
                  </a:lnTo>
                  <a:lnTo>
                    <a:pt x="1252728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96488" y="106122"/>
              <a:ext cx="991133" cy="191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Push Down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96488" y="284431"/>
              <a:ext cx="1439082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Automata (PDA)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Shape 7255"/>
            <p:cNvSpPr/>
            <p:nvPr/>
          </p:nvSpPr>
          <p:spPr>
            <a:xfrm>
              <a:off x="1248162" y="636022"/>
              <a:ext cx="1546860" cy="1106424"/>
            </a:xfrm>
            <a:custGeom>
              <a:avLst/>
              <a:gdLst/>
              <a:ahLst/>
              <a:cxnLst/>
              <a:rect l="0" t="0" r="0" b="0"/>
              <a:pathLst>
                <a:path w="1546860" h="1106424">
                  <a:moveTo>
                    <a:pt x="3048" y="0"/>
                  </a:moveTo>
                  <a:lnTo>
                    <a:pt x="7620" y="0"/>
                  </a:lnTo>
                  <a:lnTo>
                    <a:pt x="1487255" y="1057531"/>
                  </a:lnTo>
                  <a:lnTo>
                    <a:pt x="1507236" y="1030224"/>
                  </a:lnTo>
                  <a:lnTo>
                    <a:pt x="1546860" y="1106424"/>
                  </a:lnTo>
                  <a:lnTo>
                    <a:pt x="1461516" y="1092709"/>
                  </a:lnTo>
                  <a:lnTo>
                    <a:pt x="1481501" y="1065395"/>
                  </a:lnTo>
                  <a:lnTo>
                    <a:pt x="1524" y="7620"/>
                  </a:lnTo>
                  <a:lnTo>
                    <a:pt x="0" y="4573"/>
                  </a:lnTo>
                  <a:lnTo>
                    <a:pt x="0" y="1525"/>
                  </a:lnTo>
                  <a:lnTo>
                    <a:pt x="3048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16784" y="1084532"/>
              <a:ext cx="98302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Recognizes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Shape 7258"/>
            <p:cNvSpPr/>
            <p:nvPr/>
          </p:nvSpPr>
          <p:spPr>
            <a:xfrm>
              <a:off x="4047750" y="636022"/>
              <a:ext cx="1257300" cy="1106424"/>
            </a:xfrm>
            <a:custGeom>
              <a:avLst/>
              <a:gdLst/>
              <a:ahLst/>
              <a:cxnLst/>
              <a:rect l="0" t="0" r="0" b="0"/>
              <a:pathLst>
                <a:path w="1257300" h="1106424">
                  <a:moveTo>
                    <a:pt x="1249680" y="0"/>
                  </a:moveTo>
                  <a:lnTo>
                    <a:pt x="1252728" y="0"/>
                  </a:lnTo>
                  <a:lnTo>
                    <a:pt x="1255776" y="1525"/>
                  </a:lnTo>
                  <a:lnTo>
                    <a:pt x="1257300" y="4573"/>
                  </a:lnTo>
                  <a:lnTo>
                    <a:pt x="1255776" y="7620"/>
                  </a:lnTo>
                  <a:lnTo>
                    <a:pt x="60608" y="1059247"/>
                  </a:lnTo>
                  <a:lnTo>
                    <a:pt x="82296" y="1083565"/>
                  </a:lnTo>
                  <a:lnTo>
                    <a:pt x="0" y="1106424"/>
                  </a:lnTo>
                  <a:lnTo>
                    <a:pt x="32004" y="1027176"/>
                  </a:lnTo>
                  <a:lnTo>
                    <a:pt x="54119" y="1051973"/>
                  </a:lnTo>
                  <a:lnTo>
                    <a:pt x="124968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30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-1" y="1271834"/>
            <a:ext cx="12080383" cy="4351338"/>
          </a:xfrm>
        </p:spPr>
        <p:txBody>
          <a:bodyPr>
            <a:normAutofit/>
          </a:bodyPr>
          <a:lstStyle/>
          <a:p>
            <a:pPr algn="ctr"/>
            <a:endParaRPr lang="en-US" sz="6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Questions????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515155"/>
            <a:ext cx="10774251" cy="5661808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/>
              <a:t>Turing Machines (TMs) </a:t>
            </a:r>
            <a:endParaRPr lang="en-US" sz="4000" dirty="0"/>
          </a:p>
          <a:p>
            <a:r>
              <a:rPr lang="en-US" sz="4000" dirty="0"/>
              <a:t>These are 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powerful computational machines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They </a:t>
            </a:r>
            <a:r>
              <a:rPr lang="en-US" sz="4000" dirty="0"/>
              <a:t>possess an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 memory in the form of a tape</a:t>
            </a:r>
            <a:r>
              <a:rPr lang="en-US" sz="4000" dirty="0"/>
              <a:t>, and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head which can read and change the tape, and move in either direction along the tape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Turing </a:t>
            </a:r>
            <a:r>
              <a:rPr lang="en-US" sz="4000" dirty="0"/>
              <a:t>machines are equivalent to algorithms and are 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basis for modern computers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Turing </a:t>
            </a:r>
            <a:r>
              <a:rPr lang="en-US" sz="4000" dirty="0"/>
              <a:t>machines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decide recursive languages and recognize the recursively enumerable languages</a:t>
            </a:r>
            <a:r>
              <a:rPr lang="en-US" sz="4000" dirty="0"/>
              <a:t>. </a:t>
            </a:r>
          </a:p>
          <a:p>
            <a:r>
              <a:rPr lang="en-US" sz="4000" dirty="0"/>
              <a:t>Turing Machines have 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feature of unrestricted access to limited memory, distinguishing them from weaker models like FA and PDA.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44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33" y="164250"/>
            <a:ext cx="11538397" cy="6352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Definition of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Turing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/>
              <a:t>A Turing Machine is a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7-tuple</a:t>
            </a:r>
            <a:r>
              <a:rPr lang="en-US" sz="3600" dirty="0"/>
              <a:t> (Q, ∑, </a:t>
            </a:r>
            <a:r>
              <a:rPr lang="en-US" sz="3600" dirty="0"/>
              <a:t>Γ, </a:t>
            </a:r>
            <a:r>
              <a:rPr lang="en-US" sz="3600" dirty="0"/>
              <a:t>δ , q</a:t>
            </a:r>
            <a:r>
              <a:rPr lang="en-US" sz="3600" baseline="-25000" dirty="0"/>
              <a:t>0</a:t>
            </a:r>
            <a:r>
              <a:rPr lang="en-US" sz="3600" dirty="0"/>
              <a:t>, </a:t>
            </a:r>
            <a:r>
              <a:rPr lang="en-US" sz="3600" dirty="0" err="1"/>
              <a:t>q</a:t>
            </a:r>
            <a:r>
              <a:rPr lang="en-US" sz="3600" baseline="-25000" dirty="0" err="1"/>
              <a:t>accept</a:t>
            </a:r>
            <a:r>
              <a:rPr lang="en-US" sz="3600" baseline="-25000" dirty="0"/>
              <a:t>, </a:t>
            </a:r>
            <a:r>
              <a:rPr lang="en-US" sz="3600" dirty="0" err="1"/>
              <a:t>q</a:t>
            </a:r>
            <a:r>
              <a:rPr lang="en-US" sz="3600" baseline="-25000" dirty="0" err="1"/>
              <a:t>reject</a:t>
            </a:r>
            <a:r>
              <a:rPr lang="en-US" sz="3600" dirty="0"/>
              <a:t>), where 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Q is a finite set of states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 ∑ is the input alphabet – blank symbol (∪) not included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 Γ is the tape alphabet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 δ: Q X Γ → Q X Γ X {L, R} is the transition function  </a:t>
            </a:r>
            <a:endParaRPr lang="en-US" sz="3600" dirty="0" smtClean="0"/>
          </a:p>
          <a:p>
            <a:pPr marL="857250" indent="-857250">
              <a:buFont typeface="+mj-lt"/>
              <a:buAutoNum type="romanLcPeriod"/>
            </a:pPr>
            <a:r>
              <a:rPr lang="en-US" sz="3600" dirty="0" smtClean="0"/>
              <a:t>q</a:t>
            </a:r>
            <a:r>
              <a:rPr lang="en-US" sz="3600" baseline="-25000" dirty="0" smtClean="0"/>
              <a:t>0 </a:t>
            </a:r>
            <a:r>
              <a:rPr lang="en-US" sz="3600" dirty="0"/>
              <a:t>∈ Q is the start state  </a:t>
            </a:r>
            <a:endParaRPr lang="en-US" sz="3600" dirty="0" smtClean="0"/>
          </a:p>
          <a:p>
            <a:pPr marL="857250" indent="-857250">
              <a:buFont typeface="+mj-lt"/>
              <a:buAutoNum type="romanLcPeriod"/>
            </a:pPr>
            <a:r>
              <a:rPr lang="en-US" sz="3600" dirty="0" err="1" smtClean="0"/>
              <a:t>q</a:t>
            </a:r>
            <a:r>
              <a:rPr lang="en-US" sz="3600" baseline="-25000" dirty="0" err="1" smtClean="0"/>
              <a:t>accept</a:t>
            </a:r>
            <a:r>
              <a:rPr lang="en-US" sz="3600" baseline="-25000" dirty="0"/>
              <a:t>,  </a:t>
            </a:r>
            <a:r>
              <a:rPr lang="en-US" sz="3600" dirty="0"/>
              <a:t>∈ Q is the Accept state, and  </a:t>
            </a:r>
            <a:endParaRPr lang="en-US" sz="3600" dirty="0" smtClean="0"/>
          </a:p>
          <a:p>
            <a:pPr marL="857250" indent="-857250">
              <a:buFont typeface="+mj-lt"/>
              <a:buAutoNum type="romanLcPeriod"/>
            </a:pPr>
            <a:r>
              <a:rPr lang="en-US" sz="3600" dirty="0" err="1" smtClean="0"/>
              <a:t>q</a:t>
            </a:r>
            <a:r>
              <a:rPr lang="en-US" sz="3600" baseline="-25000" dirty="0" err="1" smtClean="0"/>
              <a:t>reject</a:t>
            </a:r>
            <a:r>
              <a:rPr lang="en-US" sz="3600" baseline="-25000" dirty="0" smtClean="0"/>
              <a:t> </a:t>
            </a:r>
            <a:r>
              <a:rPr lang="en-US" sz="3600" dirty="0"/>
              <a:t>∈ Q is the Reject state.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956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360608"/>
            <a:ext cx="11121980" cy="5816355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u="sng" dirty="0"/>
              <a:t>Example 1:</a:t>
            </a:r>
            <a:r>
              <a:rPr lang="en-US" sz="3600" b="1" dirty="0"/>
              <a:t> </a:t>
            </a:r>
            <a:endParaRPr lang="en-US" sz="3600" dirty="0"/>
          </a:p>
          <a:p>
            <a:pPr marL="0" indent="0">
              <a:buNone/>
            </a:pPr>
            <a:r>
              <a:rPr lang="en-US" sz="4000" dirty="0"/>
              <a:t>Given a Turing machine M</a:t>
            </a:r>
            <a:r>
              <a:rPr lang="en-US" sz="4000" baseline="-25000" dirty="0"/>
              <a:t>6</a:t>
            </a:r>
            <a:r>
              <a:rPr lang="en-US" sz="4000" dirty="0"/>
              <a:t>, which recognizes the language consisting of all strings of 0s whose length is a power of 2? It decides the language A = {0</a:t>
            </a:r>
            <a:r>
              <a:rPr lang="en-US" sz="4000" baseline="30000" dirty="0"/>
              <a:t>2n </a:t>
            </a:r>
            <a:r>
              <a:rPr lang="en-US" sz="4000" dirty="0"/>
              <a:t>| n&gt;=0}. E.g. 2</a:t>
            </a:r>
            <a:r>
              <a:rPr lang="en-US" sz="4000" baseline="30000" dirty="0"/>
              <a:t>0</a:t>
            </a:r>
            <a:r>
              <a:rPr lang="en-US" sz="4000" dirty="0"/>
              <a:t>, 2</a:t>
            </a:r>
            <a:r>
              <a:rPr lang="en-US" sz="4000" baseline="30000" dirty="0"/>
              <a:t>1</a:t>
            </a:r>
            <a:r>
              <a:rPr lang="en-US" sz="4000" dirty="0"/>
              <a:t>, 2</a:t>
            </a:r>
            <a:r>
              <a:rPr lang="en-US" sz="4000" baseline="30000" dirty="0"/>
              <a:t>2</a:t>
            </a:r>
            <a:r>
              <a:rPr lang="en-US" sz="4000" dirty="0"/>
              <a:t>, 2</a:t>
            </a:r>
            <a:r>
              <a:rPr lang="en-US" sz="4000" baseline="30000" dirty="0"/>
              <a:t>3</a:t>
            </a:r>
            <a:r>
              <a:rPr lang="en-US" sz="4000" dirty="0"/>
              <a:t> …2</a:t>
            </a:r>
            <a:r>
              <a:rPr lang="en-US" sz="4000" baseline="30000" dirty="0"/>
              <a:t>n. {</a:t>
            </a:r>
            <a:r>
              <a:rPr lang="en-US" sz="4000" dirty="0"/>
              <a:t>0, 00, 0000, and 00000000 …} </a:t>
            </a:r>
          </a:p>
          <a:p>
            <a:pPr marL="0" indent="0">
              <a:buNone/>
            </a:pPr>
            <a:r>
              <a:rPr lang="en-US" sz="4000" dirty="0"/>
              <a:t>The formal definition of M</a:t>
            </a:r>
            <a:r>
              <a:rPr lang="en-US" sz="4000" baseline="-25000" dirty="0"/>
              <a:t>6</a:t>
            </a:r>
            <a:r>
              <a:rPr lang="en-US" sz="4000" dirty="0"/>
              <a:t> = (Q, ∑, Γ, δ, q</a:t>
            </a:r>
            <a:r>
              <a:rPr lang="en-US" sz="4000" baseline="-25000" dirty="0"/>
              <a:t>1</a:t>
            </a:r>
            <a:r>
              <a:rPr lang="en-US" sz="4000" dirty="0"/>
              <a:t>, </a:t>
            </a:r>
            <a:r>
              <a:rPr lang="en-US" sz="4000" dirty="0" err="1"/>
              <a:t>q</a:t>
            </a:r>
            <a:r>
              <a:rPr lang="en-US" sz="4000" baseline="-25000" dirty="0" err="1"/>
              <a:t>accept</a:t>
            </a:r>
            <a:r>
              <a:rPr lang="en-US" sz="4000" dirty="0"/>
              <a:t>, </a:t>
            </a:r>
            <a:r>
              <a:rPr lang="en-US" sz="4000" dirty="0" err="1"/>
              <a:t>q</a:t>
            </a:r>
            <a:r>
              <a:rPr lang="en-US" sz="4000" baseline="-25000" dirty="0" err="1"/>
              <a:t>reject</a:t>
            </a:r>
            <a:r>
              <a:rPr lang="en-US" sz="4000" dirty="0"/>
              <a:t>). Where;  </a:t>
            </a:r>
          </a:p>
          <a:p>
            <a:r>
              <a:rPr lang="en-US" sz="4000" dirty="0"/>
              <a:t>Q = {q1, q2, q3, q4, q5, </a:t>
            </a:r>
            <a:r>
              <a:rPr lang="en-US" sz="4000" dirty="0" err="1"/>
              <a:t>q</a:t>
            </a:r>
            <a:r>
              <a:rPr lang="en-US" sz="4000" baseline="-25000" dirty="0" err="1"/>
              <a:t>accept</a:t>
            </a:r>
            <a:r>
              <a:rPr lang="en-US" sz="4000" dirty="0"/>
              <a:t>, </a:t>
            </a:r>
            <a:r>
              <a:rPr lang="en-US" sz="4000" dirty="0" err="1"/>
              <a:t>q</a:t>
            </a:r>
            <a:r>
              <a:rPr lang="en-US" sz="4000" baseline="-25000" dirty="0" err="1"/>
              <a:t>reject</a:t>
            </a:r>
            <a:r>
              <a:rPr lang="en-US" sz="4000" dirty="0"/>
              <a:t>};  </a:t>
            </a:r>
          </a:p>
          <a:p>
            <a:r>
              <a:rPr lang="en-US" sz="4000" dirty="0"/>
              <a:t>∑ = {0}; </a:t>
            </a:r>
            <a:endParaRPr lang="en-US" sz="4000" dirty="0" smtClean="0"/>
          </a:p>
          <a:p>
            <a:r>
              <a:rPr lang="en-US" sz="4000" dirty="0" smtClean="0"/>
              <a:t>Γ </a:t>
            </a:r>
            <a:r>
              <a:rPr lang="en-US" sz="4000" dirty="0"/>
              <a:t>= {0, x, U};   </a:t>
            </a:r>
            <a:endParaRPr lang="en-US" sz="4000" dirty="0" smtClean="0"/>
          </a:p>
          <a:p>
            <a:r>
              <a:rPr lang="en-US" sz="4000" dirty="0" smtClean="0"/>
              <a:t>q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</a:t>
            </a:r>
            <a:r>
              <a:rPr lang="en-US" sz="4000" dirty="0"/>
              <a:t>= Start State;  </a:t>
            </a:r>
            <a:endParaRPr lang="en-US" sz="4000" dirty="0" smtClean="0"/>
          </a:p>
          <a:p>
            <a:r>
              <a:rPr lang="en-US" sz="4000" dirty="0" err="1" smtClean="0"/>
              <a:t>q</a:t>
            </a:r>
            <a:r>
              <a:rPr lang="en-US" sz="4000" baseline="-25000" dirty="0" err="1" smtClean="0"/>
              <a:t>accept</a:t>
            </a:r>
            <a:r>
              <a:rPr lang="en-US" sz="4000" dirty="0" smtClean="0"/>
              <a:t> </a:t>
            </a:r>
            <a:r>
              <a:rPr lang="en-US" sz="4000" dirty="0"/>
              <a:t>= Accept State and  </a:t>
            </a:r>
            <a:endParaRPr lang="en-US" sz="4000" dirty="0" smtClean="0"/>
          </a:p>
          <a:p>
            <a:r>
              <a:rPr lang="en-US" sz="4000" dirty="0" err="1" smtClean="0"/>
              <a:t>q</a:t>
            </a:r>
            <a:r>
              <a:rPr lang="en-US" sz="4000" baseline="-25000" dirty="0" err="1" smtClean="0"/>
              <a:t>reject</a:t>
            </a:r>
            <a:r>
              <a:rPr lang="en-US" sz="4000" baseline="-25000" dirty="0" smtClean="0"/>
              <a:t> </a:t>
            </a:r>
            <a:r>
              <a:rPr lang="en-US" sz="4000" baseline="-25000" dirty="0"/>
              <a:t>= </a:t>
            </a:r>
            <a:r>
              <a:rPr lang="en-US" sz="4000" dirty="0"/>
              <a:t>Reject State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is described using the state diagram below:-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8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528035"/>
            <a:ext cx="10212945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4" y="500062"/>
            <a:ext cx="11602792" cy="1325563"/>
          </a:xfrm>
        </p:spPr>
        <p:txBody>
          <a:bodyPr>
            <a:noAutofit/>
          </a:bodyPr>
          <a:lstStyle/>
          <a:p>
            <a:r>
              <a:rPr lang="en-US" sz="2800" dirty="0"/>
              <a:t>Show that the language 00 is accepted by machine M</a:t>
            </a:r>
            <a:r>
              <a:rPr lang="en-US" sz="2800" baseline="-25000" dirty="0"/>
              <a:t>6 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28833"/>
              </p:ext>
            </p:extLst>
          </p:nvPr>
        </p:nvGraphicFramePr>
        <p:xfrm>
          <a:off x="3722700" y="808195"/>
          <a:ext cx="2763254" cy="5185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3254"/>
              </a:tblGrid>
              <a:tr h="27804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</a:t>
                      </a:r>
                      <a:r>
                        <a:rPr lang="en-US" sz="1600" baseline="-25000">
                          <a:effectLst/>
                        </a:rPr>
                        <a:t>1</a:t>
                      </a:r>
                      <a:r>
                        <a:rPr lang="en-US" sz="1600">
                          <a:effectLst/>
                        </a:rPr>
                        <a:t>00∪∪∪…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  <a:tr h="54480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80"/>
                        </a:spcAft>
                      </a:pPr>
                      <a:r>
                        <a:rPr lang="en-US" sz="1600">
                          <a:effectLst/>
                        </a:rPr>
                        <a:t>∪q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0∪∪∪…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  <a:tr h="54302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5"/>
                        </a:spcAft>
                      </a:pPr>
                      <a:r>
                        <a:rPr lang="en-US" sz="1600">
                          <a:effectLst/>
                        </a:rPr>
                        <a:t>∪ xq</a:t>
                      </a:r>
                      <a:r>
                        <a:rPr lang="en-US" sz="1600" baseline="-25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  <a:tr h="54480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5"/>
                        </a:spcAft>
                      </a:pPr>
                      <a:r>
                        <a:rPr lang="en-US" sz="1600">
                          <a:effectLst/>
                        </a:rPr>
                        <a:t>∪ q</a:t>
                      </a:r>
                      <a:r>
                        <a:rPr lang="en-US" sz="1600" baseline="-25000"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x∪∪∪…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  <a:tr h="54302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85"/>
                        </a:spcAft>
                      </a:pPr>
                      <a:r>
                        <a:rPr lang="en-US" sz="1600">
                          <a:effectLst/>
                        </a:rPr>
                        <a:t>∪ q</a:t>
                      </a:r>
                      <a:r>
                        <a:rPr lang="en-US" sz="1600" baseline="-25000"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∪x∪∪∪…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  <a:tr h="54480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5"/>
                        </a:spcAft>
                      </a:pPr>
                      <a:r>
                        <a:rPr lang="en-US" sz="1600">
                          <a:effectLst/>
                        </a:rPr>
                        <a:t>∪ q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x∪∪∪…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  <a:tr h="54302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0"/>
                        </a:spcAft>
                      </a:pPr>
                      <a:r>
                        <a:rPr lang="en-US" sz="1600">
                          <a:effectLst/>
                        </a:rPr>
                        <a:t>∪ x q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  <a:tr h="80978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55"/>
                        </a:spcAft>
                      </a:pPr>
                      <a:r>
                        <a:rPr lang="en-US" sz="1600" dirty="0">
                          <a:effectLst/>
                        </a:rPr>
                        <a:t>∪ x∪ </a:t>
                      </a:r>
                      <a:r>
                        <a:rPr lang="en-US" sz="1600" dirty="0" err="1">
                          <a:effectLst/>
                        </a:rPr>
                        <a:t>q</a:t>
                      </a:r>
                      <a:r>
                        <a:rPr lang="en-US" sz="1600" baseline="-25000" dirty="0" err="1">
                          <a:effectLst/>
                        </a:rPr>
                        <a:t>accept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65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9506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9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34" y="357433"/>
            <a:ext cx="10515600" cy="6172155"/>
          </a:xfrm>
        </p:spPr>
        <p:txBody>
          <a:bodyPr>
            <a:noAutofit/>
          </a:bodyPr>
          <a:lstStyle/>
          <a:p>
            <a:pPr lvl="0" fontAlgn="base"/>
            <a:r>
              <a:rPr lang="en-US" sz="3200" dirty="0"/>
              <a:t>Show that the language 000 is not accepted by machine M</a:t>
            </a:r>
            <a:r>
              <a:rPr lang="en-US" sz="3200" baseline="-25000" dirty="0"/>
              <a:t>6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15391"/>
              </p:ext>
            </p:extLst>
          </p:nvPr>
        </p:nvGraphicFramePr>
        <p:xfrm>
          <a:off x="4338955" y="1571222"/>
          <a:ext cx="3514090" cy="3741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4090"/>
              </a:tblGrid>
              <a:tr h="42395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000∪∪∪…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1430" marB="0"/>
                </a:tc>
              </a:tr>
              <a:tr h="83070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5"/>
                        </a:spcAft>
                      </a:pPr>
                      <a:r>
                        <a:rPr lang="en-US" sz="2000">
                          <a:effectLst/>
                        </a:rPr>
                        <a:t>∪q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00∪∪∪…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1430" marB="0"/>
                </a:tc>
              </a:tr>
              <a:tr h="82798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0"/>
                        </a:spcAft>
                      </a:pPr>
                      <a:r>
                        <a:rPr lang="en-US" sz="2000">
                          <a:effectLst/>
                        </a:rPr>
                        <a:t>∪ xq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r>
                        <a:rPr lang="en-US" sz="2000">
                          <a:effectLst/>
                        </a:rPr>
                        <a:t>0∪∪∪…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1430" marB="0"/>
                </a:tc>
              </a:tr>
              <a:tr h="83070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0"/>
                        </a:spcAft>
                      </a:pPr>
                      <a:r>
                        <a:rPr lang="en-US" sz="2000">
                          <a:effectLst/>
                        </a:rPr>
                        <a:t>∪x0q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r>
                        <a:rPr lang="en-US" sz="2000">
                          <a:effectLst/>
                        </a:rPr>
                        <a:t>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1430" marB="0"/>
                </a:tc>
              </a:tr>
              <a:tr h="82798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5"/>
                        </a:spcAft>
                      </a:pPr>
                      <a:r>
                        <a:rPr lang="en-US" sz="2000" dirty="0">
                          <a:effectLst/>
                        </a:rPr>
                        <a:t>∪x0∪ </a:t>
                      </a:r>
                      <a:r>
                        <a:rPr lang="en-US" sz="2000" dirty="0" err="1">
                          <a:effectLst/>
                        </a:rPr>
                        <a:t>q</a:t>
                      </a:r>
                      <a:r>
                        <a:rPr lang="en-US" sz="2000" baseline="-25000" dirty="0" err="1">
                          <a:effectLst/>
                        </a:rPr>
                        <a:t>reject</a:t>
                      </a:r>
                      <a:r>
                        <a:rPr lang="en-US" sz="2000" dirty="0">
                          <a:effectLst/>
                        </a:rPr>
                        <a:t> 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143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318" y="164251"/>
            <a:ext cx="10515600" cy="4351338"/>
          </a:xfrm>
        </p:spPr>
        <p:txBody>
          <a:bodyPr/>
          <a:lstStyle/>
          <a:p>
            <a:r>
              <a:rPr lang="en-US" dirty="0"/>
              <a:t>Show that the language 0000 is accepted by machine M</a:t>
            </a:r>
            <a:r>
              <a:rPr lang="en-US" baseline="-25000" dirty="0"/>
              <a:t>6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5764"/>
              </p:ext>
            </p:extLst>
          </p:nvPr>
        </p:nvGraphicFramePr>
        <p:xfrm>
          <a:off x="523826" y="737497"/>
          <a:ext cx="2953385" cy="3529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3385"/>
              </a:tblGrid>
              <a:tr h="29718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0000∪∪∪…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9525" marB="0"/>
                </a:tc>
              </a:tr>
              <a:tr h="58229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0"/>
                        </a:spcAft>
                      </a:pPr>
                      <a:r>
                        <a:rPr lang="en-US" sz="1600" dirty="0">
                          <a:effectLst/>
                        </a:rPr>
                        <a:t>∪q</a:t>
                      </a:r>
                      <a:r>
                        <a:rPr lang="en-US" sz="1600" baseline="-25000" dirty="0">
                          <a:effectLst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000∪∪∪…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9525" marB="0"/>
                </a:tc>
              </a:tr>
              <a:tr h="5803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5"/>
                        </a:spcAft>
                      </a:pPr>
                      <a:r>
                        <a:rPr lang="en-US" sz="1600">
                          <a:effectLst/>
                        </a:rPr>
                        <a:t>∪ xq</a:t>
                      </a:r>
                      <a:r>
                        <a:rPr lang="en-US" sz="1600" baseline="-25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00∪∪∪…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9525" marB="0"/>
                </a:tc>
              </a:tr>
              <a:tr h="58229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5"/>
                        </a:spcAft>
                      </a:pPr>
                      <a:r>
                        <a:rPr lang="en-US" sz="1600" dirty="0">
                          <a:effectLst/>
                        </a:rPr>
                        <a:t>∪ x0q</a:t>
                      </a:r>
                      <a:r>
                        <a:rPr lang="en-US" sz="1600" baseline="-25000" dirty="0">
                          <a:effectLst/>
                        </a:rPr>
                        <a:t>4</a:t>
                      </a:r>
                      <a:r>
                        <a:rPr lang="en-US" sz="1600" dirty="0">
                          <a:effectLst/>
                        </a:rPr>
                        <a:t>0∪∪∪…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9525" marB="0"/>
                </a:tc>
              </a:tr>
              <a:tr h="5803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5"/>
                        </a:spcAft>
                      </a:pPr>
                      <a:r>
                        <a:rPr lang="en-US" sz="1600">
                          <a:effectLst/>
                        </a:rPr>
                        <a:t>∪x0x q</a:t>
                      </a:r>
                      <a:r>
                        <a:rPr lang="en-US" sz="1600" baseline="-25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9525" marB="0"/>
                </a:tc>
              </a:tr>
              <a:tr h="58229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 dirty="0">
                          <a:effectLst/>
                        </a:rPr>
                        <a:t>∪x0 q</a:t>
                      </a:r>
                      <a:r>
                        <a:rPr lang="en-US" sz="1600" baseline="-25000" dirty="0">
                          <a:effectLst/>
                        </a:rPr>
                        <a:t>5</a:t>
                      </a:r>
                      <a:r>
                        <a:rPr lang="en-US" sz="1600" dirty="0">
                          <a:effectLst/>
                        </a:rPr>
                        <a:t> 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287397"/>
              </p:ext>
            </p:extLst>
          </p:nvPr>
        </p:nvGraphicFramePr>
        <p:xfrm>
          <a:off x="3760771" y="850006"/>
          <a:ext cx="2764386" cy="5405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4386"/>
              </a:tblGrid>
              <a:tr h="88383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5"/>
                        </a:spcAft>
                      </a:pPr>
                      <a:r>
                        <a:rPr lang="en-US" sz="1600" dirty="0">
                          <a:effectLst/>
                        </a:rPr>
                        <a:t>∪x q</a:t>
                      </a:r>
                      <a:r>
                        <a:rPr lang="en-US" sz="1600" baseline="-25000" dirty="0">
                          <a:effectLst/>
                        </a:rPr>
                        <a:t>5</a:t>
                      </a:r>
                      <a:r>
                        <a:rPr lang="en-US" sz="1600" dirty="0">
                          <a:effectLst/>
                        </a:rPr>
                        <a:t>0x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  <a:tr h="54503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>
                          <a:effectLst/>
                        </a:rPr>
                        <a:t>∪ q</a:t>
                      </a:r>
                      <a:r>
                        <a:rPr lang="en-US" sz="1600" baseline="-25000"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 x0x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  <a:tr h="54324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5"/>
                        </a:spcAft>
                      </a:pPr>
                      <a:r>
                        <a:rPr lang="en-US" sz="1600">
                          <a:effectLst/>
                        </a:rPr>
                        <a:t>q</a:t>
                      </a:r>
                      <a:r>
                        <a:rPr lang="en-US" sz="1600" baseline="-25000"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 ∪x0x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  <a:tr h="54503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>
                          <a:effectLst/>
                        </a:rPr>
                        <a:t>∪ q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 x0x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  <a:tr h="54324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50"/>
                        </a:spcAft>
                      </a:pPr>
                      <a:r>
                        <a:rPr lang="en-US" sz="1600">
                          <a:effectLst/>
                        </a:rPr>
                        <a:t>∪ x q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 0x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  <a:tr h="54324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>
                          <a:effectLst/>
                        </a:rPr>
                        <a:t>∪ xx q</a:t>
                      </a:r>
                      <a:r>
                        <a:rPr lang="en-US" sz="1600" baseline="-25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 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  <a:tr h="54503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>
                          <a:effectLst/>
                        </a:rPr>
                        <a:t>∪ xx x q</a:t>
                      </a:r>
                      <a:r>
                        <a:rPr lang="en-US" sz="1600" baseline="-25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  <a:tr h="54324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 dirty="0">
                          <a:effectLst/>
                        </a:rPr>
                        <a:t>∪ xx q</a:t>
                      </a:r>
                      <a:r>
                        <a:rPr lang="en-US" sz="1600" baseline="-25000" dirty="0">
                          <a:effectLst/>
                        </a:rPr>
                        <a:t>5</a:t>
                      </a:r>
                      <a:r>
                        <a:rPr lang="en-US" sz="1600" dirty="0">
                          <a:effectLst/>
                        </a:rPr>
                        <a:t>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1" marR="68352" marT="8915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0907"/>
              </p:ext>
            </p:extLst>
          </p:nvPr>
        </p:nvGraphicFramePr>
        <p:xfrm>
          <a:off x="7122356" y="1017431"/>
          <a:ext cx="2763254" cy="5389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3254"/>
              </a:tblGrid>
              <a:tr h="88047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 dirty="0">
                          <a:effectLst/>
                        </a:rPr>
                        <a:t>∪ x q</a:t>
                      </a:r>
                      <a:r>
                        <a:rPr lang="en-US" sz="1600" baseline="-25000" dirty="0">
                          <a:effectLst/>
                        </a:rPr>
                        <a:t>5</a:t>
                      </a:r>
                      <a:r>
                        <a:rPr lang="en-US" sz="1600" dirty="0">
                          <a:effectLst/>
                        </a:rPr>
                        <a:t> xx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  <a:tr h="54302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0"/>
                        </a:spcAft>
                      </a:pPr>
                      <a:r>
                        <a:rPr lang="en-US" sz="1600">
                          <a:effectLst/>
                        </a:rPr>
                        <a:t>∪ q</a:t>
                      </a:r>
                      <a:r>
                        <a:rPr lang="en-US" sz="1600" baseline="-25000"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 xx 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  <a:tr h="54480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65"/>
                        </a:spcAft>
                      </a:pPr>
                      <a:r>
                        <a:rPr lang="en-US" sz="1600">
                          <a:effectLst/>
                        </a:rPr>
                        <a:t>q</a:t>
                      </a:r>
                      <a:r>
                        <a:rPr lang="en-US" sz="1600" baseline="-25000"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 ∪ xx 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  <a:tr h="54302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5"/>
                        </a:spcAft>
                      </a:pPr>
                      <a:r>
                        <a:rPr lang="en-US" sz="1600">
                          <a:effectLst/>
                        </a:rPr>
                        <a:t>∪ q2 xx 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  <a:tr h="54480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5"/>
                        </a:spcAft>
                      </a:pPr>
                      <a:r>
                        <a:rPr lang="en-US" sz="1600">
                          <a:effectLst/>
                        </a:rPr>
                        <a:t>∪ xq2 x 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  <a:tr h="54302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75"/>
                        </a:spcAft>
                      </a:pPr>
                      <a:r>
                        <a:rPr lang="en-US" sz="1600">
                          <a:effectLst/>
                        </a:rPr>
                        <a:t>∪ xx q2 x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  <a:tr h="54480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80"/>
                        </a:spcAft>
                      </a:pPr>
                      <a:r>
                        <a:rPr lang="en-US" sz="1600">
                          <a:effectLst/>
                        </a:rPr>
                        <a:t>∪xx xq2 ∪∪∪…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  <a:tr h="54302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540"/>
                        </a:spcAft>
                      </a:pPr>
                      <a:r>
                        <a:rPr lang="en-US" sz="1600" dirty="0">
                          <a:effectLst/>
                        </a:rPr>
                        <a:t>∪ xx x ∪</a:t>
                      </a:r>
                      <a:r>
                        <a:rPr lang="en-US" sz="1600" dirty="0" err="1">
                          <a:effectLst/>
                        </a:rPr>
                        <a:t>q</a:t>
                      </a:r>
                      <a:r>
                        <a:rPr lang="en-US" sz="1600" baseline="-25000" dirty="0" err="1">
                          <a:effectLst/>
                        </a:rPr>
                        <a:t>accept</a:t>
                      </a:r>
                      <a:r>
                        <a:rPr lang="en-US" sz="1600" baseline="-250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5" marR="68324" marT="8912" marB="0"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237364" y="605308"/>
            <a:ext cx="5705695" cy="4765181"/>
            <a:chOff x="2237364" y="605308"/>
            <a:chExt cx="5705695" cy="4765181"/>
          </a:xfrm>
        </p:grpSpPr>
        <p:grpSp>
          <p:nvGrpSpPr>
            <p:cNvPr id="17" name="Group 16"/>
            <p:cNvGrpSpPr/>
            <p:nvPr/>
          </p:nvGrpSpPr>
          <p:grpSpPr>
            <a:xfrm>
              <a:off x="2237364" y="605308"/>
              <a:ext cx="2231605" cy="3579605"/>
              <a:chOff x="2237364" y="605308"/>
              <a:chExt cx="2231605" cy="3579605"/>
            </a:xfrm>
          </p:grpSpPr>
          <p:cxnSp>
            <p:nvCxnSpPr>
              <p:cNvPr id="10" name="Elbow Connector 9"/>
              <p:cNvCxnSpPr/>
              <p:nvPr/>
            </p:nvCxnSpPr>
            <p:spPr>
              <a:xfrm rot="5400000" flipH="1" flipV="1">
                <a:off x="1129239" y="1713433"/>
                <a:ext cx="3579605" cy="1363355"/>
              </a:xfrm>
              <a:prstGeom prst="bentConnector3">
                <a:avLst>
                  <a:gd name="adj1" fmla="val -208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600719" y="647344"/>
                <a:ext cx="868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4456090" y="647344"/>
                <a:ext cx="12879" cy="241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427358" y="647344"/>
              <a:ext cx="2515701" cy="4723145"/>
              <a:chOff x="2237364" y="605308"/>
              <a:chExt cx="2231605" cy="35796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5400000" flipH="1" flipV="1">
                <a:off x="1129239" y="1713433"/>
                <a:ext cx="3579605" cy="1363355"/>
              </a:xfrm>
              <a:prstGeom prst="bentConnector3">
                <a:avLst>
                  <a:gd name="adj1" fmla="val -208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600719" y="647344"/>
                <a:ext cx="868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456090" y="647344"/>
                <a:ext cx="12879" cy="241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38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1" y="280160"/>
            <a:ext cx="11525519" cy="627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/>
              <a:t>Assignment:</a:t>
            </a:r>
            <a:r>
              <a:rPr lang="en-US" sz="3600" b="1" dirty="0"/>
              <a:t> </a:t>
            </a:r>
            <a:endParaRPr lang="en-US" sz="3600" dirty="0"/>
          </a:p>
          <a:p>
            <a:r>
              <a:rPr lang="en-US" sz="3600" dirty="0"/>
              <a:t>Show whether the following strings are accepted or rejected </a:t>
            </a:r>
            <a:r>
              <a:rPr lang="en-US" sz="3600" dirty="0" smtClean="0"/>
              <a:t>by the Turing Machine</a:t>
            </a:r>
          </a:p>
          <a:p>
            <a:r>
              <a:rPr lang="en-US" sz="3600" dirty="0" err="1" smtClean="0"/>
              <a:t>i</a:t>
            </a:r>
            <a:r>
              <a:rPr lang="en-US" sz="3600" dirty="0"/>
              <a:t>). 0 </a:t>
            </a:r>
          </a:p>
          <a:p>
            <a:r>
              <a:rPr lang="en-US" sz="3600" dirty="0"/>
              <a:t>ii). 00000 </a:t>
            </a:r>
          </a:p>
          <a:p>
            <a:r>
              <a:rPr lang="en-US" sz="3600" dirty="0"/>
              <a:t>iii). 000000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86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732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that the language 00 is accepted by machine M6     </vt:lpstr>
      <vt:lpstr>PowerPoint Presentation</vt:lpstr>
      <vt:lpstr>PowerPoint Presentation</vt:lpstr>
      <vt:lpstr>PowerPoint Presentation</vt:lpstr>
      <vt:lpstr>Variants of Turing Machines: -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2020-09-26T15:20:00Z</dcterms:created>
  <dcterms:modified xsi:type="dcterms:W3CDTF">2020-10-09T08:06:53Z</dcterms:modified>
</cp:coreProperties>
</file>