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8" r:id="rId21"/>
    <p:sldId id="289" r:id="rId22"/>
    <p:sldId id="275"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D5E29A-72F1-46E3-881F-9AFF1654D5C6}"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46185-12FE-4A6F-8F43-A06EEF196802}" type="slidenum">
              <a:rPr lang="en-US" smtClean="0"/>
              <a:t>‹#›</a:t>
            </a:fld>
            <a:endParaRPr lang="en-US"/>
          </a:p>
        </p:txBody>
      </p:sp>
    </p:spTree>
    <p:extLst>
      <p:ext uri="{BB962C8B-B14F-4D97-AF65-F5344CB8AC3E}">
        <p14:creationId xmlns:p14="http://schemas.microsoft.com/office/powerpoint/2010/main" val="1284092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D5E29A-72F1-46E3-881F-9AFF1654D5C6}"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46185-12FE-4A6F-8F43-A06EEF196802}" type="slidenum">
              <a:rPr lang="en-US" smtClean="0"/>
              <a:t>‹#›</a:t>
            </a:fld>
            <a:endParaRPr lang="en-US"/>
          </a:p>
        </p:txBody>
      </p:sp>
    </p:spTree>
    <p:extLst>
      <p:ext uri="{BB962C8B-B14F-4D97-AF65-F5344CB8AC3E}">
        <p14:creationId xmlns:p14="http://schemas.microsoft.com/office/powerpoint/2010/main" val="2976431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D5E29A-72F1-46E3-881F-9AFF1654D5C6}"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46185-12FE-4A6F-8F43-A06EEF196802}" type="slidenum">
              <a:rPr lang="en-US" smtClean="0"/>
              <a:t>‹#›</a:t>
            </a:fld>
            <a:endParaRPr lang="en-US"/>
          </a:p>
        </p:txBody>
      </p:sp>
    </p:spTree>
    <p:extLst>
      <p:ext uri="{BB962C8B-B14F-4D97-AF65-F5344CB8AC3E}">
        <p14:creationId xmlns:p14="http://schemas.microsoft.com/office/powerpoint/2010/main" val="738419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D5E29A-72F1-46E3-881F-9AFF1654D5C6}"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46185-12FE-4A6F-8F43-A06EEF196802}" type="slidenum">
              <a:rPr lang="en-US" smtClean="0"/>
              <a:t>‹#›</a:t>
            </a:fld>
            <a:endParaRPr lang="en-US"/>
          </a:p>
        </p:txBody>
      </p:sp>
    </p:spTree>
    <p:extLst>
      <p:ext uri="{BB962C8B-B14F-4D97-AF65-F5344CB8AC3E}">
        <p14:creationId xmlns:p14="http://schemas.microsoft.com/office/powerpoint/2010/main" val="395743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D5E29A-72F1-46E3-881F-9AFF1654D5C6}" type="datetimeFigureOut">
              <a:rPr lang="en-US" smtClean="0"/>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946185-12FE-4A6F-8F43-A06EEF196802}" type="slidenum">
              <a:rPr lang="en-US" smtClean="0"/>
              <a:t>‹#›</a:t>
            </a:fld>
            <a:endParaRPr lang="en-US"/>
          </a:p>
        </p:txBody>
      </p:sp>
    </p:spTree>
    <p:extLst>
      <p:ext uri="{BB962C8B-B14F-4D97-AF65-F5344CB8AC3E}">
        <p14:creationId xmlns:p14="http://schemas.microsoft.com/office/powerpoint/2010/main" val="356005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D5E29A-72F1-46E3-881F-9AFF1654D5C6}"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46185-12FE-4A6F-8F43-A06EEF196802}" type="slidenum">
              <a:rPr lang="en-US" smtClean="0"/>
              <a:t>‹#›</a:t>
            </a:fld>
            <a:endParaRPr lang="en-US"/>
          </a:p>
        </p:txBody>
      </p:sp>
    </p:spTree>
    <p:extLst>
      <p:ext uri="{BB962C8B-B14F-4D97-AF65-F5344CB8AC3E}">
        <p14:creationId xmlns:p14="http://schemas.microsoft.com/office/powerpoint/2010/main" val="2548018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D5E29A-72F1-46E3-881F-9AFF1654D5C6}" type="datetimeFigureOut">
              <a:rPr lang="en-US" smtClean="0"/>
              <a:t>9/18/2020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946185-12FE-4A6F-8F43-A06EEF196802}" type="slidenum">
              <a:rPr lang="en-US" smtClean="0"/>
              <a:t>‹#›</a:t>
            </a:fld>
            <a:endParaRPr lang="en-US"/>
          </a:p>
        </p:txBody>
      </p:sp>
    </p:spTree>
    <p:extLst>
      <p:ext uri="{BB962C8B-B14F-4D97-AF65-F5344CB8AC3E}">
        <p14:creationId xmlns:p14="http://schemas.microsoft.com/office/powerpoint/2010/main" val="97056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D5E29A-72F1-46E3-881F-9AFF1654D5C6}" type="datetimeFigureOut">
              <a:rPr lang="en-US" smtClean="0"/>
              <a:t>9/18/2020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946185-12FE-4A6F-8F43-A06EEF196802}" type="slidenum">
              <a:rPr lang="en-US" smtClean="0"/>
              <a:t>‹#›</a:t>
            </a:fld>
            <a:endParaRPr lang="en-US"/>
          </a:p>
        </p:txBody>
      </p:sp>
    </p:spTree>
    <p:extLst>
      <p:ext uri="{BB962C8B-B14F-4D97-AF65-F5344CB8AC3E}">
        <p14:creationId xmlns:p14="http://schemas.microsoft.com/office/powerpoint/2010/main" val="287925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D5E29A-72F1-46E3-881F-9AFF1654D5C6}" type="datetimeFigureOut">
              <a:rPr lang="en-US" smtClean="0"/>
              <a:t>9/18/2020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946185-12FE-4A6F-8F43-A06EEF196802}" type="slidenum">
              <a:rPr lang="en-US" smtClean="0"/>
              <a:t>‹#›</a:t>
            </a:fld>
            <a:endParaRPr lang="en-US"/>
          </a:p>
        </p:txBody>
      </p:sp>
    </p:spTree>
    <p:extLst>
      <p:ext uri="{BB962C8B-B14F-4D97-AF65-F5344CB8AC3E}">
        <p14:creationId xmlns:p14="http://schemas.microsoft.com/office/powerpoint/2010/main" val="1499301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D5E29A-72F1-46E3-881F-9AFF1654D5C6}"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46185-12FE-4A6F-8F43-A06EEF196802}" type="slidenum">
              <a:rPr lang="en-US" smtClean="0"/>
              <a:t>‹#›</a:t>
            </a:fld>
            <a:endParaRPr lang="en-US"/>
          </a:p>
        </p:txBody>
      </p:sp>
    </p:spTree>
    <p:extLst>
      <p:ext uri="{BB962C8B-B14F-4D97-AF65-F5344CB8AC3E}">
        <p14:creationId xmlns:p14="http://schemas.microsoft.com/office/powerpoint/2010/main" val="999474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D5E29A-72F1-46E3-881F-9AFF1654D5C6}" type="datetimeFigureOut">
              <a:rPr lang="en-US" smtClean="0"/>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946185-12FE-4A6F-8F43-A06EEF196802}" type="slidenum">
              <a:rPr lang="en-US" smtClean="0"/>
              <a:t>‹#›</a:t>
            </a:fld>
            <a:endParaRPr lang="en-US"/>
          </a:p>
        </p:txBody>
      </p:sp>
    </p:spTree>
    <p:extLst>
      <p:ext uri="{BB962C8B-B14F-4D97-AF65-F5344CB8AC3E}">
        <p14:creationId xmlns:p14="http://schemas.microsoft.com/office/powerpoint/2010/main" val="114088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5E29A-72F1-46E3-881F-9AFF1654D5C6}" type="datetimeFigureOut">
              <a:rPr lang="en-US" smtClean="0"/>
              <a:t>9/18/2020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46185-12FE-4A6F-8F43-A06EEF196802}" type="slidenum">
              <a:rPr lang="en-US" smtClean="0"/>
              <a:t>‹#›</a:t>
            </a:fld>
            <a:endParaRPr lang="en-US"/>
          </a:p>
        </p:txBody>
      </p:sp>
    </p:spTree>
    <p:extLst>
      <p:ext uri="{BB962C8B-B14F-4D97-AF65-F5344CB8AC3E}">
        <p14:creationId xmlns:p14="http://schemas.microsoft.com/office/powerpoint/2010/main" val="2455475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122363"/>
            <a:ext cx="12192000" cy="2387600"/>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800" dirty="0" smtClean="0">
                <a:solidFill>
                  <a:srgbClr val="00B050"/>
                </a:solidFill>
                <a:effectLst>
                  <a:outerShdw blurRad="38100" dist="38100" dir="2700000" algn="tl">
                    <a:srgbClr val="000000">
                      <a:alpha val="43137"/>
                    </a:srgbClr>
                  </a:outerShdw>
                </a:effectLst>
              </a:rPr>
              <a:t>BCT 2310:</a:t>
            </a:r>
            <a:br>
              <a:rPr lang="en-US" sz="8800" dirty="0" smtClean="0">
                <a:solidFill>
                  <a:srgbClr val="00B050"/>
                </a:solidFill>
                <a:effectLst>
                  <a:outerShdw blurRad="38100" dist="38100" dir="2700000" algn="tl">
                    <a:srgbClr val="000000">
                      <a:alpha val="43137"/>
                    </a:srgbClr>
                  </a:outerShdw>
                </a:effectLst>
              </a:rPr>
            </a:br>
            <a:r>
              <a:rPr lang="en-US" sz="8800" dirty="0" smtClean="0">
                <a:solidFill>
                  <a:srgbClr val="00B050"/>
                </a:solidFill>
                <a:effectLst>
                  <a:outerShdw blurRad="38100" dist="38100" dir="2700000" algn="tl">
                    <a:srgbClr val="000000">
                      <a:alpha val="43137"/>
                    </a:srgbClr>
                  </a:outerShdw>
                </a:effectLst>
              </a:rPr>
              <a:t>	Automata theory</a:t>
            </a:r>
            <a:br>
              <a:rPr lang="en-US" sz="8800" dirty="0" smtClean="0">
                <a:solidFill>
                  <a:srgbClr val="00B050"/>
                </a:solidFill>
                <a:effectLst>
                  <a:outerShdw blurRad="38100" dist="38100" dir="2700000" algn="tl">
                    <a:srgbClr val="000000">
                      <a:alpha val="43137"/>
                    </a:srgbClr>
                  </a:outerShdw>
                </a:effectLst>
              </a:rPr>
            </a:br>
            <a:r>
              <a:rPr lang="en-US" dirty="0" smtClean="0">
                <a:solidFill>
                  <a:srgbClr val="00B050"/>
                </a:solidFill>
                <a:effectLst>
                  <a:outerShdw blurRad="38100" dist="38100" dir="2700000" algn="tl">
                    <a:srgbClr val="000000">
                      <a:alpha val="43137"/>
                    </a:srgbClr>
                  </a:outerShdw>
                </a:effectLst>
              </a:rPr>
              <a:t> </a:t>
            </a:r>
            <a:br>
              <a:rPr lang="en-US" dirty="0" smtClean="0">
                <a:solidFill>
                  <a:srgbClr val="00B050"/>
                </a:solidFill>
                <a:effectLst>
                  <a:outerShdw blurRad="38100" dist="38100" dir="2700000" algn="tl">
                    <a:srgbClr val="000000">
                      <a:alpha val="43137"/>
                    </a:srgbClr>
                  </a:outerShdw>
                </a:effectLst>
              </a:rPr>
            </a:br>
            <a:endParaRPr lang="en-US" dirty="0">
              <a:solidFill>
                <a:srgbClr val="00B050"/>
              </a:solidFill>
              <a:effectLst>
                <a:outerShdw blurRad="38100" dist="38100" dir="2700000" algn="tl">
                  <a:srgbClr val="000000">
                    <a:alpha val="43137"/>
                  </a:srgbClr>
                </a:outerShdw>
              </a:effectLst>
            </a:endParaRPr>
          </a:p>
        </p:txBody>
      </p:sp>
      <p:sp>
        <p:nvSpPr>
          <p:cNvPr id="5" name="Subtitle 2"/>
          <p:cNvSpPr txBox="1">
            <a:spLocks/>
          </p:cNvSpPr>
          <p:nvPr/>
        </p:nvSpPr>
        <p:spPr>
          <a:xfrm>
            <a:off x="-12877" y="3679310"/>
            <a:ext cx="12192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rPr>
              <a:t>Lecturer: </a:t>
            </a:r>
            <a:r>
              <a:rPr lang="en-US" dirty="0" smtClean="0">
                <a:solidFill>
                  <a:srgbClr val="00B050"/>
                </a:solidFill>
              </a:rPr>
              <a:t>Mrs. Martha Gichuki</a:t>
            </a:r>
          </a:p>
          <a:p>
            <a:r>
              <a:rPr lang="en-US" b="1" dirty="0" smtClean="0">
                <a:effectLst>
                  <a:outerShdw blurRad="38100" dist="38100" dir="2700000" algn="tl">
                    <a:srgbClr val="000000">
                      <a:alpha val="43137"/>
                    </a:srgbClr>
                  </a:outerShdw>
                </a:effectLst>
              </a:rPr>
              <a:t>Email ID: </a:t>
            </a:r>
            <a:r>
              <a:rPr lang="en-US" dirty="0" smtClean="0">
                <a:solidFill>
                  <a:srgbClr val="00B050"/>
                </a:solidFill>
              </a:rPr>
              <a:t>mgichuki@jkuat.ac.ke</a:t>
            </a:r>
            <a:endParaRPr lang="en-US" dirty="0">
              <a:solidFill>
                <a:srgbClr val="00B050"/>
              </a:solidFill>
            </a:endParaRPr>
          </a:p>
        </p:txBody>
      </p:sp>
    </p:spTree>
    <p:extLst>
      <p:ext uri="{BB962C8B-B14F-4D97-AF65-F5344CB8AC3E}">
        <p14:creationId xmlns:p14="http://schemas.microsoft.com/office/powerpoint/2010/main" val="878245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50" y="412124"/>
            <a:ext cx="12192000" cy="1167461"/>
          </a:xfrm>
        </p:spPr>
        <p:txBody>
          <a:bodyPr>
            <a:normAutofit fontScale="90000"/>
          </a:bodyPr>
          <a:lstStyle/>
          <a:p>
            <a:r>
              <a:rPr lang="en-US" b="1" dirty="0">
                <a:effectLst>
                  <a:outerShdw blurRad="38100" dist="38100" dir="2700000" algn="tl">
                    <a:srgbClr val="000000">
                      <a:alpha val="43137"/>
                    </a:srgbClr>
                  </a:outerShdw>
                </a:effectLst>
              </a:rPr>
              <a:t>Types of Automatons </a:t>
            </a:r>
            <a:r>
              <a:rPr lang="en-US" dirty="0"/>
              <a:t/>
            </a:r>
            <a:br>
              <a:rPr lang="en-US" dirty="0"/>
            </a:br>
            <a:endParaRPr lang="en-US" dirty="0"/>
          </a:p>
        </p:txBody>
      </p:sp>
      <p:sp>
        <p:nvSpPr>
          <p:cNvPr id="3" name="Content Placeholder 2"/>
          <p:cNvSpPr>
            <a:spLocks noGrp="1"/>
          </p:cNvSpPr>
          <p:nvPr>
            <p:ph idx="1"/>
          </p:nvPr>
        </p:nvSpPr>
        <p:spPr>
          <a:xfrm>
            <a:off x="1043189" y="1300767"/>
            <a:ext cx="10161432" cy="4868214"/>
          </a:xfrm>
        </p:spPr>
        <p:txBody>
          <a:bodyPr>
            <a:noAutofit/>
          </a:bodyPr>
          <a:lstStyle/>
          <a:p>
            <a:pPr marL="0" indent="0">
              <a:buNone/>
            </a:pPr>
            <a:r>
              <a:rPr lang="en-US" sz="3200" b="1" dirty="0" smtClean="0"/>
              <a:t>1</a:t>
            </a:r>
            <a:r>
              <a:rPr lang="en-US" sz="3200" b="1" dirty="0"/>
              <a:t>. Deterministic Finite Automata (DFA) </a:t>
            </a:r>
            <a:endParaRPr lang="en-US" sz="3200" dirty="0"/>
          </a:p>
          <a:p>
            <a:r>
              <a:rPr lang="en-US" sz="3200" dirty="0"/>
              <a:t>This is an automaton in which </a:t>
            </a:r>
            <a:r>
              <a:rPr lang="en-US" sz="3200" b="1" dirty="0">
                <a:effectLst>
                  <a:outerShdw blurRad="38100" dist="38100" dir="2700000" algn="tl">
                    <a:srgbClr val="000000">
                      <a:alpha val="43137"/>
                    </a:srgbClr>
                  </a:outerShdw>
                </a:effectLst>
              </a:rPr>
              <a:t>each move (transition from one state to another) is uniquely determined by the current configuration</a:t>
            </a:r>
            <a:r>
              <a:rPr lang="en-US" sz="3200" dirty="0"/>
              <a:t>. </a:t>
            </a:r>
            <a:endParaRPr lang="en-US" sz="3200" dirty="0" smtClean="0"/>
          </a:p>
          <a:p>
            <a:r>
              <a:rPr lang="en-US" sz="3200" dirty="0" smtClean="0"/>
              <a:t>If </a:t>
            </a:r>
            <a:r>
              <a:rPr lang="en-US" sz="3200" dirty="0"/>
              <a:t>the </a:t>
            </a:r>
            <a:r>
              <a:rPr lang="en-US" sz="3200" b="1" dirty="0">
                <a:effectLst>
                  <a:outerShdw blurRad="38100" dist="38100" dir="2700000" algn="tl">
                    <a:srgbClr val="000000">
                      <a:alpha val="43137"/>
                    </a:srgbClr>
                  </a:outerShdw>
                </a:effectLst>
              </a:rPr>
              <a:t>internal state, input and contents of the storage </a:t>
            </a:r>
            <a:r>
              <a:rPr lang="en-US" sz="3200" dirty="0"/>
              <a:t>are known, </a:t>
            </a:r>
            <a:r>
              <a:rPr lang="en-US" sz="3200" b="1" dirty="0">
                <a:effectLst>
                  <a:outerShdw blurRad="38100" dist="38100" dir="2700000" algn="tl">
                    <a:srgbClr val="000000">
                      <a:alpha val="43137"/>
                    </a:srgbClr>
                  </a:outerShdw>
                </a:effectLst>
              </a:rPr>
              <a:t>it is possible to predict the future behaviour of the automaton</a:t>
            </a:r>
            <a:r>
              <a:rPr lang="en-US" sz="3200" dirty="0"/>
              <a:t>. </a:t>
            </a:r>
            <a:endParaRPr lang="en-US" sz="3200" dirty="0" smtClean="0"/>
          </a:p>
          <a:p>
            <a:r>
              <a:rPr lang="en-US" sz="3200" dirty="0" smtClean="0"/>
              <a:t>This </a:t>
            </a:r>
            <a:r>
              <a:rPr lang="en-US" sz="3200" dirty="0"/>
              <a:t>is said to be Deterministic Finite Automaton (DFA), </a:t>
            </a:r>
            <a:r>
              <a:rPr lang="en-US" sz="3200" b="1" dirty="0">
                <a:effectLst>
                  <a:outerShdw blurRad="38100" dist="38100" dir="2700000" algn="tl">
                    <a:srgbClr val="000000">
                      <a:alpha val="43137"/>
                    </a:srgbClr>
                  </a:outerShdw>
                </a:effectLst>
              </a:rPr>
              <a:t>otherwise</a:t>
            </a:r>
            <a:r>
              <a:rPr lang="en-US" sz="3200" dirty="0"/>
              <a:t> it is Non-Deterministic Finite Automaton (NFA). </a:t>
            </a:r>
            <a:endParaRPr lang="en-US" sz="3200" dirty="0" smtClean="0"/>
          </a:p>
          <a:p>
            <a:r>
              <a:rPr lang="en-US" sz="3200" dirty="0"/>
              <a:t>An automaton whose output response is “Yes” or “No” is called an </a:t>
            </a:r>
            <a:r>
              <a:rPr lang="en-US" sz="3200" b="1" dirty="0">
                <a:effectLst>
                  <a:outerShdw blurRad="38100" dist="38100" dir="2700000" algn="tl">
                    <a:srgbClr val="000000">
                      <a:alpha val="43137"/>
                    </a:srgbClr>
                  </a:outerShdw>
                </a:effectLst>
              </a:rPr>
              <a:t>acceptor. </a:t>
            </a:r>
            <a:endParaRPr lang="en-US" sz="3200" b="1" dirty="0" smtClean="0">
              <a:effectLst>
                <a:outerShdw blurRad="38100" dist="38100" dir="2700000" algn="tl">
                  <a:srgbClr val="000000">
                    <a:alpha val="43137"/>
                  </a:srgbClr>
                </a:outerShdw>
              </a:effectLst>
            </a:endParaRPr>
          </a:p>
          <a:p>
            <a:endParaRPr lang="en-US" sz="3200" dirty="0"/>
          </a:p>
          <a:p>
            <a:pPr marL="0" indent="0">
              <a:buNone/>
            </a:pPr>
            <a:endParaRPr lang="en-US" sz="3200" dirty="0"/>
          </a:p>
        </p:txBody>
      </p:sp>
    </p:spTree>
    <p:extLst>
      <p:ext uri="{BB962C8B-B14F-4D97-AF65-F5344CB8AC3E}">
        <p14:creationId xmlns:p14="http://schemas.microsoft.com/office/powerpoint/2010/main" val="41915501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4704" y="528035"/>
            <a:ext cx="10560676" cy="5666704"/>
          </a:xfrm>
        </p:spPr>
        <p:txBody>
          <a:bodyPr>
            <a:normAutofit/>
          </a:bodyPr>
          <a:lstStyle/>
          <a:p>
            <a:r>
              <a:rPr lang="en-US" sz="4400" dirty="0"/>
              <a:t>The </a:t>
            </a:r>
            <a:r>
              <a:rPr lang="en-US" sz="4400" b="1" dirty="0">
                <a:effectLst>
                  <a:outerShdw blurRad="38100" dist="38100" dir="2700000" algn="tl">
                    <a:srgbClr val="000000">
                      <a:alpha val="43137"/>
                    </a:srgbClr>
                  </a:outerShdw>
                </a:effectLst>
              </a:rPr>
              <a:t>formal description of a DFA is a </a:t>
            </a:r>
            <a:r>
              <a:rPr lang="en-US" sz="4400" b="1" u="sng" dirty="0">
                <a:effectLst>
                  <a:outerShdw blurRad="38100" dist="38100" dir="2700000" algn="tl">
                    <a:srgbClr val="000000">
                      <a:alpha val="43137"/>
                    </a:srgbClr>
                  </a:outerShdw>
                </a:effectLst>
              </a:rPr>
              <a:t>five</a:t>
            </a:r>
            <a:r>
              <a:rPr lang="en-US" sz="4400" b="1" dirty="0">
                <a:effectLst>
                  <a:outerShdw blurRad="38100" dist="38100" dir="2700000" algn="tl">
                    <a:srgbClr val="000000">
                      <a:alpha val="43137"/>
                    </a:srgbClr>
                  </a:outerShdw>
                </a:effectLst>
              </a:rPr>
              <a:t>-tuple M= (Q,</a:t>
            </a:r>
            <a:r>
              <a:rPr lang="en-US" sz="4400" b="1" dirty="0" smtClean="0">
                <a:effectLst>
                  <a:outerShdw blurRad="38100" dist="38100" dir="2700000" algn="tl">
                    <a:srgbClr val="000000">
                      <a:alpha val="43137"/>
                    </a:srgbClr>
                  </a:outerShdw>
                </a:effectLst>
              </a:rPr>
              <a:t>∑ </a:t>
            </a:r>
            <a:r>
              <a:rPr lang="en-US" sz="4400" i="1" dirty="0" smtClean="0">
                <a:solidFill>
                  <a:srgbClr val="00B0F0"/>
                </a:solidFill>
                <a:effectLst>
                  <a:outerShdw blurRad="38100" dist="38100" dir="2700000" algn="tl">
                    <a:srgbClr val="000000">
                      <a:alpha val="43137"/>
                    </a:srgbClr>
                  </a:outerShdw>
                </a:effectLst>
              </a:rPr>
              <a:t>(sigma </a:t>
            </a:r>
            <a:r>
              <a:rPr lang="en-US" sz="4400" i="1" dirty="0">
                <a:solidFill>
                  <a:srgbClr val="00B0F0"/>
                </a:solidFill>
                <a:effectLst>
                  <a:outerShdw blurRad="38100" dist="38100" dir="2700000" algn="tl">
                    <a:srgbClr val="000000">
                      <a:alpha val="43137"/>
                    </a:srgbClr>
                  </a:outerShdw>
                </a:effectLst>
              </a:rPr>
              <a:t>sign) </a:t>
            </a:r>
            <a:r>
              <a:rPr lang="en-US" sz="4400" b="1" dirty="0" smtClean="0">
                <a:effectLst>
                  <a:outerShdw blurRad="38100" dist="38100" dir="2700000" algn="tl">
                    <a:srgbClr val="000000">
                      <a:alpha val="43137"/>
                    </a:srgbClr>
                  </a:outerShdw>
                </a:effectLst>
              </a:rPr>
              <a:t>, </a:t>
            </a:r>
            <a:r>
              <a:rPr lang="en-US" sz="4400" b="1" dirty="0">
                <a:effectLst>
                  <a:outerShdw blurRad="38100" dist="38100" dir="2700000" algn="tl">
                    <a:srgbClr val="000000">
                      <a:alpha val="43137"/>
                    </a:srgbClr>
                  </a:outerShdw>
                </a:effectLst>
              </a:rPr>
              <a:t>δ </a:t>
            </a:r>
            <a:r>
              <a:rPr lang="en-US" sz="4400" i="1" dirty="0">
                <a:solidFill>
                  <a:srgbClr val="00B0F0"/>
                </a:solidFill>
                <a:effectLst>
                  <a:outerShdw blurRad="38100" dist="38100" dir="2700000" algn="tl">
                    <a:srgbClr val="000000">
                      <a:alpha val="43137"/>
                    </a:srgbClr>
                  </a:outerShdw>
                </a:effectLst>
              </a:rPr>
              <a:t>(delta sign) </a:t>
            </a:r>
            <a:r>
              <a:rPr lang="en-US" sz="4400" b="1" dirty="0" smtClean="0">
                <a:effectLst>
                  <a:outerShdw blurRad="38100" dist="38100" dir="2700000" algn="tl">
                    <a:srgbClr val="000000">
                      <a:alpha val="43137"/>
                    </a:srgbClr>
                  </a:outerShdw>
                </a:effectLst>
              </a:rPr>
              <a:t>, </a:t>
            </a:r>
            <a:r>
              <a:rPr lang="en-US" sz="4400" b="1" dirty="0">
                <a:effectLst>
                  <a:outerShdw blurRad="38100" dist="38100" dir="2700000" algn="tl">
                    <a:srgbClr val="000000">
                      <a:alpha val="43137"/>
                    </a:srgbClr>
                  </a:outerShdw>
                </a:effectLst>
              </a:rPr>
              <a:t>q</a:t>
            </a:r>
            <a:r>
              <a:rPr lang="en-US" sz="4400" b="1" baseline="-25000" dirty="0">
                <a:effectLst>
                  <a:outerShdw blurRad="38100" dist="38100" dir="2700000" algn="tl">
                    <a:srgbClr val="000000">
                      <a:alpha val="43137"/>
                    </a:srgbClr>
                  </a:outerShdw>
                </a:effectLst>
              </a:rPr>
              <a:t>0</a:t>
            </a:r>
            <a:r>
              <a:rPr lang="en-US" sz="4400" b="1" dirty="0">
                <a:effectLst>
                  <a:outerShdw blurRad="38100" dist="38100" dir="2700000" algn="tl">
                    <a:srgbClr val="000000">
                      <a:alpha val="43137"/>
                    </a:srgbClr>
                  </a:outerShdw>
                </a:effectLst>
              </a:rPr>
              <a:t>, F);</a:t>
            </a:r>
            <a:r>
              <a:rPr lang="en-US" sz="4400" dirty="0"/>
              <a:t> where: - </a:t>
            </a:r>
          </a:p>
          <a:p>
            <a:pPr marL="0" indent="0">
              <a:buNone/>
            </a:pPr>
            <a:r>
              <a:rPr lang="en-US" sz="4400" b="1" dirty="0">
                <a:effectLst>
                  <a:outerShdw blurRad="38100" dist="38100" dir="2700000" algn="tl">
                    <a:srgbClr val="000000">
                      <a:alpha val="43137"/>
                    </a:srgbClr>
                  </a:outerShdw>
                </a:effectLst>
              </a:rPr>
              <a:t>Q</a:t>
            </a:r>
            <a:r>
              <a:rPr lang="en-US" sz="4400" dirty="0"/>
              <a:t> = Finite set of Internal States, </a:t>
            </a:r>
            <a:endParaRPr lang="en-US" sz="4400" dirty="0" smtClean="0"/>
          </a:p>
          <a:p>
            <a:pPr marL="0" indent="0">
              <a:buNone/>
            </a:pPr>
            <a:r>
              <a:rPr lang="en-US" sz="4400" b="1" dirty="0" smtClean="0">
                <a:effectLst>
                  <a:outerShdw blurRad="38100" dist="38100" dir="2700000" algn="tl">
                    <a:srgbClr val="000000">
                      <a:alpha val="43137"/>
                    </a:srgbClr>
                  </a:outerShdw>
                </a:effectLst>
              </a:rPr>
              <a:t>∑</a:t>
            </a:r>
            <a:r>
              <a:rPr lang="en-US" sz="4400" dirty="0"/>
              <a:t>= Finite Set of Symbols “Input Alphabet” </a:t>
            </a:r>
            <a:r>
              <a:rPr lang="en-US" sz="4400" dirty="0" smtClean="0"/>
              <a:t>,</a:t>
            </a:r>
          </a:p>
          <a:p>
            <a:pPr marL="0" indent="0">
              <a:buNone/>
            </a:pPr>
            <a:r>
              <a:rPr lang="en-US" sz="4400" b="1" dirty="0" smtClean="0">
                <a:effectLst>
                  <a:outerShdw blurRad="38100" dist="38100" dir="2700000" algn="tl">
                    <a:srgbClr val="000000">
                      <a:alpha val="43137"/>
                    </a:srgbClr>
                  </a:outerShdw>
                </a:effectLst>
              </a:rPr>
              <a:t>δ </a:t>
            </a:r>
            <a:r>
              <a:rPr lang="en-US" sz="4400" dirty="0"/>
              <a:t>: Q X ∑→Q is the Transition </a:t>
            </a:r>
            <a:r>
              <a:rPr lang="en-US" sz="4400" dirty="0" smtClean="0"/>
              <a:t>Function </a:t>
            </a:r>
          </a:p>
          <a:p>
            <a:pPr marL="0" indent="0">
              <a:buNone/>
            </a:pPr>
            <a:r>
              <a:rPr lang="en-US" sz="4400" b="1" dirty="0" smtClean="0">
                <a:effectLst>
                  <a:outerShdw blurRad="38100" dist="38100" dir="2700000" algn="tl">
                    <a:srgbClr val="000000">
                      <a:alpha val="43137"/>
                    </a:srgbClr>
                  </a:outerShdw>
                </a:effectLst>
              </a:rPr>
              <a:t>q</a:t>
            </a:r>
            <a:r>
              <a:rPr lang="en-US" sz="4400" b="1" baseline="-25000" dirty="0" smtClean="0">
                <a:effectLst>
                  <a:outerShdw blurRad="38100" dist="38100" dir="2700000" algn="tl">
                    <a:srgbClr val="000000">
                      <a:alpha val="43137"/>
                    </a:srgbClr>
                  </a:outerShdw>
                </a:effectLst>
              </a:rPr>
              <a:t>0</a:t>
            </a:r>
            <a:r>
              <a:rPr lang="en-US" sz="4400" b="1" dirty="0">
                <a:effectLst>
                  <a:outerShdw blurRad="38100" dist="38100" dir="2700000" algn="tl">
                    <a:srgbClr val="000000">
                      <a:alpha val="43137"/>
                    </a:srgbClr>
                  </a:outerShdw>
                </a:effectLst>
              </a:rPr>
              <a:t>∈Q</a:t>
            </a:r>
            <a:r>
              <a:rPr lang="en-US" sz="4400" dirty="0"/>
              <a:t> is the Initial State </a:t>
            </a:r>
            <a:endParaRPr lang="en-US" sz="4400" dirty="0" smtClean="0"/>
          </a:p>
          <a:p>
            <a:pPr marL="0" indent="0">
              <a:buNone/>
            </a:pPr>
            <a:r>
              <a:rPr lang="en-US" sz="4400" b="1" dirty="0" smtClean="0">
                <a:effectLst>
                  <a:outerShdw blurRad="38100" dist="38100" dir="2700000" algn="tl">
                    <a:srgbClr val="000000">
                      <a:alpha val="43137"/>
                    </a:srgbClr>
                  </a:outerShdw>
                </a:effectLst>
              </a:rPr>
              <a:t>F </a:t>
            </a:r>
            <a:r>
              <a:rPr lang="en-US" sz="4400" b="1" dirty="0">
                <a:effectLst>
                  <a:outerShdw blurRad="38100" dist="38100" dir="2700000" algn="tl">
                    <a:srgbClr val="000000">
                      <a:alpha val="43137"/>
                    </a:srgbClr>
                  </a:outerShdw>
                </a:effectLst>
              </a:rPr>
              <a:t>⊆ Q </a:t>
            </a:r>
            <a:r>
              <a:rPr lang="en-US" sz="4400" dirty="0"/>
              <a:t>is the </a:t>
            </a:r>
            <a:r>
              <a:rPr lang="en-US" sz="4400" b="1" u="sng" dirty="0">
                <a:effectLst>
                  <a:outerShdw blurRad="38100" dist="38100" dir="2700000" algn="tl">
                    <a:srgbClr val="000000">
                      <a:alpha val="43137"/>
                    </a:srgbClr>
                  </a:outerShdw>
                </a:effectLst>
              </a:rPr>
              <a:t>Set</a:t>
            </a:r>
            <a:r>
              <a:rPr lang="en-US" sz="4400" dirty="0"/>
              <a:t> of Final States </a:t>
            </a:r>
          </a:p>
          <a:p>
            <a:endParaRPr lang="en-US" sz="4400" dirty="0"/>
          </a:p>
        </p:txBody>
      </p:sp>
    </p:spTree>
    <p:extLst>
      <p:ext uri="{BB962C8B-B14F-4D97-AF65-F5344CB8AC3E}">
        <p14:creationId xmlns:p14="http://schemas.microsoft.com/office/powerpoint/2010/main" val="2635237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5307"/>
            <a:ext cx="12192000" cy="1085381"/>
          </a:xfrm>
        </p:spPr>
        <p:txBody>
          <a:bodyPr>
            <a:noAutofit/>
          </a:bodyPr>
          <a:lstStyle/>
          <a:p>
            <a:r>
              <a:rPr lang="en-US" sz="3200" dirty="0"/>
              <a:t/>
            </a:r>
            <a:br>
              <a:rPr lang="en-US" sz="3200" dirty="0"/>
            </a:br>
            <a:endParaRPr lang="en-US" sz="3200" dirty="0"/>
          </a:p>
        </p:txBody>
      </p:sp>
      <p:sp>
        <p:nvSpPr>
          <p:cNvPr id="3" name="Content Placeholder 2"/>
          <p:cNvSpPr>
            <a:spLocks noGrp="1"/>
          </p:cNvSpPr>
          <p:nvPr>
            <p:ph idx="1"/>
          </p:nvPr>
        </p:nvSpPr>
        <p:spPr>
          <a:xfrm>
            <a:off x="386366" y="605306"/>
            <a:ext cx="10805375" cy="5370491"/>
          </a:xfrm>
        </p:spPr>
        <p:txBody>
          <a:bodyPr>
            <a:normAutofit/>
          </a:bodyPr>
          <a:lstStyle/>
          <a:p>
            <a:r>
              <a:rPr lang="en-US" dirty="0"/>
              <a:t>The input mechanism can move from left to right and reads exactly one symbol on each step. </a:t>
            </a:r>
            <a:endParaRPr lang="en-US" dirty="0" smtClean="0"/>
          </a:p>
          <a:p>
            <a:r>
              <a:rPr lang="en-US" dirty="0" smtClean="0"/>
              <a:t>The </a:t>
            </a:r>
            <a:r>
              <a:rPr lang="en-US" dirty="0"/>
              <a:t>transition from one internal state to another is governed by the transition function (δ). For example, if δ( q</a:t>
            </a:r>
            <a:r>
              <a:rPr lang="en-US" baseline="-25000" dirty="0"/>
              <a:t>0, </a:t>
            </a:r>
            <a:r>
              <a:rPr lang="en-US" dirty="0"/>
              <a:t>a) = q</a:t>
            </a:r>
            <a:r>
              <a:rPr lang="en-US" baseline="-25000" dirty="0"/>
              <a:t>1</a:t>
            </a:r>
            <a:r>
              <a:rPr lang="en-US" dirty="0"/>
              <a:t>, this means that if the DFA is in state “q</a:t>
            </a:r>
            <a:r>
              <a:rPr lang="en-US" baseline="-25000" dirty="0"/>
              <a:t>0” </a:t>
            </a:r>
            <a:r>
              <a:rPr lang="en-US" dirty="0"/>
              <a:t>and the current input symbol is “a”, then the DFA will go into state q</a:t>
            </a:r>
            <a:r>
              <a:rPr lang="en-US" baseline="-25000" dirty="0"/>
              <a:t>1</a:t>
            </a:r>
            <a:r>
              <a:rPr lang="en-US" dirty="0" smtClean="0"/>
              <a:t>. </a:t>
            </a:r>
            <a:endParaRPr lang="en-US" dirty="0"/>
          </a:p>
          <a:p>
            <a:r>
              <a:rPr lang="en-US" dirty="0"/>
              <a:t>The </a:t>
            </a:r>
            <a:r>
              <a:rPr lang="en-US" b="1" dirty="0"/>
              <a:t>start state </a:t>
            </a:r>
            <a:r>
              <a:rPr lang="en-US" dirty="0"/>
              <a:t>is normally represented using an </a:t>
            </a:r>
            <a:r>
              <a:rPr lang="en-US" b="1" dirty="0" smtClean="0"/>
              <a:t>oval </a:t>
            </a:r>
            <a:r>
              <a:rPr lang="en-US" b="1" dirty="0"/>
              <a:t>shape </a:t>
            </a:r>
            <a:r>
              <a:rPr lang="en-US" dirty="0"/>
              <a:t>that has an </a:t>
            </a:r>
            <a:r>
              <a:rPr lang="en-US" b="1" dirty="0"/>
              <a:t>arrow pointing into it from nowhere</a:t>
            </a:r>
            <a:r>
              <a:rPr lang="en-US" dirty="0"/>
              <a:t>.  </a:t>
            </a:r>
            <a:endParaRPr lang="en-US" dirty="0" smtClean="0"/>
          </a:p>
          <a:p>
            <a:r>
              <a:rPr lang="en-US" dirty="0" smtClean="0"/>
              <a:t>The </a:t>
            </a:r>
            <a:r>
              <a:rPr lang="en-US" b="1" dirty="0" smtClean="0"/>
              <a:t>final </a:t>
            </a:r>
            <a:r>
              <a:rPr lang="en-US" b="1" dirty="0"/>
              <a:t>state </a:t>
            </a:r>
            <a:r>
              <a:rPr lang="en-US" dirty="0"/>
              <a:t>is represented using a </a:t>
            </a:r>
            <a:r>
              <a:rPr lang="en-US" b="1" dirty="0"/>
              <a:t>double circle/oval</a:t>
            </a:r>
            <a:r>
              <a:rPr lang="en-US" dirty="0"/>
              <a:t>. </a:t>
            </a:r>
          </a:p>
          <a:p>
            <a:r>
              <a:rPr lang="en-US" dirty="0"/>
              <a:t>With a DFA, </a:t>
            </a:r>
            <a:r>
              <a:rPr lang="en-US" b="1" dirty="0">
                <a:effectLst>
                  <a:outerShdw blurRad="38100" dist="38100" dir="2700000" algn="tl">
                    <a:srgbClr val="000000">
                      <a:alpha val="43137"/>
                    </a:srgbClr>
                  </a:outerShdw>
                </a:effectLst>
              </a:rPr>
              <a:t>exactly one transition arrow exits every state for each possible input symbol. </a:t>
            </a:r>
          </a:p>
          <a:p>
            <a:endParaRPr lang="en-US" dirty="0"/>
          </a:p>
        </p:txBody>
      </p:sp>
    </p:spTree>
    <p:extLst>
      <p:ext uri="{BB962C8B-B14F-4D97-AF65-F5344CB8AC3E}">
        <p14:creationId xmlns:p14="http://schemas.microsoft.com/office/powerpoint/2010/main" val="1262859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824" y="231820"/>
            <a:ext cx="11052221" cy="6490952"/>
          </a:xfrm>
        </p:spPr>
        <p:txBody>
          <a:bodyPr/>
          <a:lstStyle/>
          <a:p>
            <a:pPr marL="0" indent="0">
              <a:buNone/>
            </a:pPr>
            <a:r>
              <a:rPr lang="en-US" sz="2400" u="sng" dirty="0"/>
              <a:t>Examples:</a:t>
            </a:r>
            <a:r>
              <a:rPr lang="en-US" sz="2400" dirty="0"/>
              <a:t> </a:t>
            </a:r>
          </a:p>
          <a:p>
            <a:pPr marL="0" indent="0">
              <a:buNone/>
            </a:pPr>
            <a:r>
              <a:rPr lang="en-US" sz="2400" dirty="0"/>
              <a:t>1.</a:t>
            </a:r>
            <a:r>
              <a:rPr lang="en-US" sz="2400" b="1" dirty="0"/>
              <a:t> </a:t>
            </a:r>
            <a:r>
              <a:rPr lang="en-US" sz="2400" u="sng" dirty="0"/>
              <a:t>The following are state diagrams of two Deterministic Finite Automata (DFAs).</a:t>
            </a:r>
            <a:r>
              <a:rPr lang="en-US" sz="2400" dirty="0"/>
              <a:t> </a:t>
            </a:r>
            <a:r>
              <a:rPr lang="en-US" sz="2400" u="sng" dirty="0"/>
              <a:t>Answer the following questions about these machines: -</a:t>
            </a:r>
            <a:r>
              <a:rPr lang="en-US" sz="2400" dirty="0"/>
              <a:t>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p:txBody>
      </p:sp>
      <p:sp>
        <p:nvSpPr>
          <p:cNvPr id="95" name="Rectangle 1"/>
          <p:cNvSpPr>
            <a:spLocks noChangeArrowheads="1"/>
          </p:cNvSpPr>
          <p:nvPr/>
        </p:nvSpPr>
        <p:spPr bwMode="auto">
          <a:xfrm>
            <a:off x="319825" y="4974427"/>
            <a:ext cx="11552349"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051175" algn="ctr"/>
              </a:tabLst>
              <a:defRPr>
                <a:solidFill>
                  <a:schemeClr val="tx1"/>
                </a:solidFill>
                <a:latin typeface="Arial" panose="020B0604020202020204" pitchFamily="34" charset="0"/>
              </a:defRPr>
            </a:lvl1pPr>
            <a:lvl2pPr eaLnBrk="0" fontAlgn="base" hangingPunct="0">
              <a:spcBef>
                <a:spcPct val="0"/>
              </a:spcBef>
              <a:spcAft>
                <a:spcPct val="0"/>
              </a:spcAft>
              <a:tabLst>
                <a:tab pos="3051175" algn="ctr"/>
              </a:tabLst>
              <a:defRPr>
                <a:solidFill>
                  <a:schemeClr val="tx1"/>
                </a:solidFill>
                <a:latin typeface="Arial" panose="020B0604020202020204" pitchFamily="34" charset="0"/>
              </a:defRPr>
            </a:lvl2pPr>
            <a:lvl3pPr eaLnBrk="0" fontAlgn="base" hangingPunct="0">
              <a:spcBef>
                <a:spcPct val="0"/>
              </a:spcBef>
              <a:spcAft>
                <a:spcPct val="0"/>
              </a:spcAft>
              <a:tabLst>
                <a:tab pos="3051175" algn="ctr"/>
              </a:tabLst>
              <a:defRPr>
                <a:solidFill>
                  <a:schemeClr val="tx1"/>
                </a:solidFill>
                <a:latin typeface="Arial" panose="020B0604020202020204" pitchFamily="34" charset="0"/>
              </a:defRPr>
            </a:lvl3pPr>
            <a:lvl4pPr eaLnBrk="0" fontAlgn="base" hangingPunct="0">
              <a:spcBef>
                <a:spcPct val="0"/>
              </a:spcBef>
              <a:spcAft>
                <a:spcPct val="0"/>
              </a:spcAft>
              <a:tabLst>
                <a:tab pos="3051175" algn="ctr"/>
              </a:tabLst>
              <a:defRPr>
                <a:solidFill>
                  <a:schemeClr val="tx1"/>
                </a:solidFill>
                <a:latin typeface="Arial" panose="020B0604020202020204" pitchFamily="34" charset="0"/>
              </a:defRPr>
            </a:lvl4pPr>
            <a:lvl5pPr eaLnBrk="0" fontAlgn="base" hangingPunct="0">
              <a:spcBef>
                <a:spcPct val="0"/>
              </a:spcBef>
              <a:spcAft>
                <a:spcPct val="0"/>
              </a:spcAft>
              <a:tabLst>
                <a:tab pos="3051175" algn="ctr"/>
              </a:tabLst>
              <a:defRPr>
                <a:solidFill>
                  <a:schemeClr val="tx1"/>
                </a:solidFill>
                <a:latin typeface="Arial" panose="020B0604020202020204" pitchFamily="34" charset="0"/>
              </a:defRPr>
            </a:lvl5pPr>
            <a:lvl6pPr eaLnBrk="0" fontAlgn="base" hangingPunct="0">
              <a:spcBef>
                <a:spcPct val="0"/>
              </a:spcBef>
              <a:spcAft>
                <a:spcPct val="0"/>
              </a:spcAft>
              <a:tabLst>
                <a:tab pos="3051175" algn="ctr"/>
              </a:tabLst>
              <a:defRPr>
                <a:solidFill>
                  <a:schemeClr val="tx1"/>
                </a:solidFill>
                <a:latin typeface="Arial" panose="020B0604020202020204" pitchFamily="34" charset="0"/>
              </a:defRPr>
            </a:lvl6pPr>
            <a:lvl7pPr eaLnBrk="0" fontAlgn="base" hangingPunct="0">
              <a:spcBef>
                <a:spcPct val="0"/>
              </a:spcBef>
              <a:spcAft>
                <a:spcPct val="0"/>
              </a:spcAft>
              <a:tabLst>
                <a:tab pos="3051175" algn="ctr"/>
              </a:tabLst>
              <a:defRPr>
                <a:solidFill>
                  <a:schemeClr val="tx1"/>
                </a:solidFill>
                <a:latin typeface="Arial" panose="020B0604020202020204" pitchFamily="34" charset="0"/>
              </a:defRPr>
            </a:lvl7pPr>
            <a:lvl8pPr eaLnBrk="0" fontAlgn="base" hangingPunct="0">
              <a:spcBef>
                <a:spcPct val="0"/>
              </a:spcBef>
              <a:spcAft>
                <a:spcPct val="0"/>
              </a:spcAft>
              <a:tabLst>
                <a:tab pos="3051175" algn="ctr"/>
              </a:tabLst>
              <a:defRPr>
                <a:solidFill>
                  <a:schemeClr val="tx1"/>
                </a:solidFill>
                <a:latin typeface="Arial" panose="020B0604020202020204" pitchFamily="34" charset="0"/>
              </a:defRPr>
            </a:lvl8pPr>
            <a:lvl9pPr eaLnBrk="0" fontAlgn="base" hangingPunct="0">
              <a:spcBef>
                <a:spcPct val="0"/>
              </a:spcBef>
              <a:spcAft>
                <a:spcPct val="0"/>
              </a:spcAft>
              <a:tabLst>
                <a:tab pos="3051175"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051175" algn="ctr"/>
              </a:tabLst>
            </a:pPr>
            <a:r>
              <a:rPr kumimoji="0" lang="en-US" altLang="en-US" sz="1200" b="0" i="0" u="none" strike="noStrike" cap="none" normalizeH="0" baseline="0" dirty="0" smtClean="0">
                <a:ln>
                  <a:noFill/>
                </a:ln>
                <a:solidFill>
                  <a:schemeClr val="tx1"/>
                </a:solidFill>
                <a:effectLst/>
                <a:latin typeface="Cambria" panose="02040503050406030204" pitchFamily="18" charset="0"/>
                <a:ea typeface="Calibri" panose="020F0502020204030204" pitchFamily="34" charset="0"/>
              </a:rPr>
              <a:t>(</a:t>
            </a:r>
            <a:r>
              <a:rPr kumimoji="0" lang="en-US" altLang="en-US" sz="1200" b="0" i="0" u="none" strike="noStrike" cap="none" normalizeH="0" baseline="0" dirty="0" err="1" smtClean="0">
                <a:ln>
                  <a:noFill/>
                </a:ln>
                <a:solidFill>
                  <a:schemeClr val="tx1"/>
                </a:solidFill>
                <a:effectLst/>
                <a:latin typeface="Cambria" panose="02040503050406030204" pitchFamily="18" charset="0"/>
                <a:ea typeface="Calibri" panose="020F0502020204030204" pitchFamily="34" charset="0"/>
              </a:rPr>
              <a:t>i</a:t>
            </a:r>
            <a:r>
              <a:rPr kumimoji="0" lang="en-US" altLang="en-US" sz="1200" b="0" i="0" u="none" strike="noStrike" cap="none" normalizeH="0" baseline="0" dirty="0" smtClean="0">
                <a:ln>
                  <a:noFill/>
                </a:ln>
                <a:solidFill>
                  <a:schemeClr val="tx1"/>
                </a:solidFill>
                <a:effectLst/>
                <a:latin typeface="Cambria" panose="02040503050406030204" pitchFamily="18" charset="0"/>
                <a:ea typeface="Calibri" panose="020F0502020204030204" pitchFamily="34" charset="0"/>
              </a:rPr>
              <a:t>)	</a:t>
            </a:r>
            <a:r>
              <a:rPr kumimoji="0" lang="en-US" altLang="en-US" sz="1600" b="0" i="0" u="none" strike="noStrike" cap="none" normalizeH="0" baseline="0" dirty="0" smtClean="0">
                <a:ln>
                  <a:noFill/>
                </a:ln>
                <a:solidFill>
                  <a:schemeClr val="tx1"/>
                </a:solidFill>
                <a:effectLst/>
                <a:latin typeface="Bookman Old Style" panose="02050604050505020204" pitchFamily="18" charset="0"/>
                <a:ea typeface="Calibri" panose="020F0502020204030204" pitchFamily="34" charset="0"/>
              </a:rPr>
              <a:t>What are the start states of M</a:t>
            </a:r>
            <a:r>
              <a:rPr kumimoji="0" lang="en-US" altLang="en-US" sz="1600" b="0" i="0" u="none" strike="noStrike" cap="none" normalizeH="0" baseline="-30000" dirty="0" smtClean="0">
                <a:ln>
                  <a:noFill/>
                </a:ln>
                <a:solidFill>
                  <a:schemeClr val="tx1"/>
                </a:solidFill>
                <a:effectLst/>
                <a:latin typeface="Bookman Old Style" panose="02050604050505020204" pitchFamily="18" charset="0"/>
                <a:ea typeface="Calibri" panose="020F0502020204030204" pitchFamily="34" charset="0"/>
              </a:rPr>
              <a:t>3</a:t>
            </a:r>
            <a:r>
              <a:rPr kumimoji="0" lang="en-US" altLang="en-US" sz="1600" b="0" i="0" u="none" strike="noStrike" cap="none" normalizeH="0" baseline="0" dirty="0" smtClean="0">
                <a:ln>
                  <a:noFill/>
                </a:ln>
                <a:solidFill>
                  <a:schemeClr val="tx1"/>
                </a:solidFill>
                <a:effectLst/>
                <a:latin typeface="Bookman Old Style" panose="02050604050505020204" pitchFamily="18" charset="0"/>
                <a:ea typeface="Calibri" panose="020F0502020204030204" pitchFamily="34" charset="0"/>
              </a:rPr>
              <a:t> and M</a:t>
            </a:r>
            <a:r>
              <a:rPr kumimoji="0" lang="en-US" altLang="en-US" sz="1600" b="0" i="0" u="none" strike="noStrike" cap="none" normalizeH="0" baseline="-30000" dirty="0" smtClean="0">
                <a:ln>
                  <a:noFill/>
                </a:ln>
                <a:solidFill>
                  <a:schemeClr val="tx1"/>
                </a:solidFill>
                <a:effectLst/>
                <a:latin typeface="Bookman Old Style" panose="02050604050505020204" pitchFamily="18" charset="0"/>
                <a:ea typeface="Calibri" panose="020F0502020204030204" pitchFamily="34" charset="0"/>
              </a:rPr>
              <a:t>4</a:t>
            </a:r>
            <a:r>
              <a:rPr kumimoji="0" lang="en-US" altLang="en-US" sz="1600" b="0" i="0" u="none" strike="noStrike" cap="none" normalizeH="0" baseline="0" dirty="0" smtClean="0">
                <a:ln>
                  <a:noFill/>
                </a:ln>
                <a:solidFill>
                  <a:schemeClr val="tx1"/>
                </a:solidFill>
                <a:effectLst/>
                <a:latin typeface="Bookman Old Style" panose="02050604050505020204" pitchFamily="18" charset="0"/>
                <a:ea typeface="Calibri" panose="020F0502020204030204" pitchFamily="34" charset="0"/>
              </a:rPr>
              <a:t>? </a:t>
            </a:r>
            <a:r>
              <a:rPr kumimoji="0" lang="en-US" altLang="en-US" sz="1600" b="1" i="0" u="none" strike="noStrike" cap="none" normalizeH="0" baseline="0" dirty="0" smtClean="0">
                <a:ln>
                  <a:noFill/>
                </a:ln>
                <a:solidFill>
                  <a:schemeClr val="tx1"/>
                </a:solidFill>
                <a:effectLst/>
                <a:latin typeface="Bookman Old Style" panose="02050604050505020204" pitchFamily="18" charset="0"/>
                <a:ea typeface="Calibri" panose="020F0502020204030204" pitchFamily="34" charset="0"/>
              </a:rPr>
              <a:t>(2 Marks) </a:t>
            </a:r>
            <a:endParaRPr kumimoji="0" lang="en-US" altLang="en-US" sz="1600" b="1" i="0" u="none" strike="noStrike" cap="none" normalizeH="0" baseline="0" dirty="0" smtClean="0">
              <a:ln>
                <a:noFill/>
              </a:ln>
              <a:solidFill>
                <a:schemeClr val="tx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051175" algn="ctr"/>
              </a:tabLst>
            </a:pPr>
            <a:r>
              <a:rPr kumimoji="0" lang="en-US" altLang="en-US" sz="1600" b="0" i="0" u="none" strike="noStrike" cap="none" normalizeH="0" baseline="0" dirty="0" smtClean="0">
                <a:ln>
                  <a:noFill/>
                </a:ln>
                <a:solidFill>
                  <a:schemeClr val="tx1"/>
                </a:solidFill>
                <a:effectLst/>
                <a:latin typeface="Bookman Old Style" panose="02050604050505020204" pitchFamily="18" charset="0"/>
                <a:ea typeface="Calibri" panose="020F0502020204030204" pitchFamily="34" charset="0"/>
              </a:rPr>
              <a:t>(ii.)</a:t>
            </a:r>
            <a:r>
              <a:rPr kumimoji="0" lang="en-US" altLang="en-US" sz="1600" b="0" i="0" u="none" strike="noStrike" cap="none" normalizeH="0" baseline="0" dirty="0" smtClean="0">
                <a:ln>
                  <a:noFill/>
                </a:ln>
                <a:solidFill>
                  <a:schemeClr val="tx1"/>
                </a:solidFill>
                <a:effectLst/>
                <a:latin typeface="Bookman Old Style" panose="02050604050505020204" pitchFamily="18" charset="0"/>
                <a:ea typeface="Arial" panose="020B0604020202020204" pitchFamily="34" charset="0"/>
                <a:cs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Bookman Old Style" panose="02050604050505020204" pitchFamily="18" charset="0"/>
                <a:ea typeface="Calibri" panose="020F0502020204030204" pitchFamily="34" charset="0"/>
              </a:rPr>
              <a:t>What the sets are of accept /Final states of M</a:t>
            </a:r>
            <a:r>
              <a:rPr kumimoji="0" lang="en-US" altLang="en-US" sz="1600" b="0" i="0" u="none" strike="noStrike" cap="none" normalizeH="0" baseline="-30000" dirty="0" smtClean="0">
                <a:ln>
                  <a:noFill/>
                </a:ln>
                <a:solidFill>
                  <a:schemeClr val="tx1"/>
                </a:solidFill>
                <a:effectLst/>
                <a:latin typeface="Bookman Old Style" panose="02050604050505020204" pitchFamily="18" charset="0"/>
                <a:ea typeface="Calibri" panose="020F0502020204030204" pitchFamily="34" charset="0"/>
              </a:rPr>
              <a:t>3</a:t>
            </a:r>
            <a:r>
              <a:rPr kumimoji="0" lang="en-US" altLang="en-US" sz="1600" b="0" i="0" u="none" strike="noStrike" cap="none" normalizeH="0" baseline="0" dirty="0" smtClean="0">
                <a:ln>
                  <a:noFill/>
                </a:ln>
                <a:solidFill>
                  <a:schemeClr val="tx1"/>
                </a:solidFill>
                <a:effectLst/>
                <a:latin typeface="Bookman Old Style" panose="02050604050505020204" pitchFamily="18" charset="0"/>
                <a:ea typeface="Calibri" panose="020F0502020204030204" pitchFamily="34" charset="0"/>
              </a:rPr>
              <a:t> and M</a:t>
            </a:r>
            <a:r>
              <a:rPr kumimoji="0" lang="en-US" altLang="en-US" sz="1600" b="0" i="0" u="none" strike="noStrike" cap="none" normalizeH="0" baseline="-30000" dirty="0" smtClean="0">
                <a:ln>
                  <a:noFill/>
                </a:ln>
                <a:solidFill>
                  <a:schemeClr val="tx1"/>
                </a:solidFill>
                <a:effectLst/>
                <a:latin typeface="Bookman Old Style" panose="02050604050505020204" pitchFamily="18" charset="0"/>
                <a:ea typeface="Calibri" panose="020F0502020204030204" pitchFamily="34" charset="0"/>
              </a:rPr>
              <a:t>4</a:t>
            </a:r>
            <a:r>
              <a:rPr kumimoji="0" lang="en-US" altLang="en-US" sz="1600" b="0" i="0" u="none" strike="noStrike" cap="none" normalizeH="0" baseline="0" dirty="0" smtClean="0">
                <a:ln>
                  <a:noFill/>
                </a:ln>
                <a:solidFill>
                  <a:schemeClr val="tx1"/>
                </a:solidFill>
                <a:effectLst/>
                <a:latin typeface="Bookman Old Style" panose="02050604050505020204" pitchFamily="18" charset="0"/>
                <a:ea typeface="Calibri" panose="020F0502020204030204" pitchFamily="34" charset="0"/>
              </a:rPr>
              <a:t>? </a:t>
            </a:r>
            <a:r>
              <a:rPr kumimoji="0" lang="en-US" altLang="en-US" sz="1600" b="1" i="0" u="none" strike="noStrike" cap="none" normalizeH="0" baseline="0" dirty="0" smtClean="0">
                <a:ln>
                  <a:noFill/>
                </a:ln>
                <a:solidFill>
                  <a:schemeClr val="tx1"/>
                </a:solidFill>
                <a:effectLst/>
                <a:latin typeface="Bookman Old Style" panose="02050604050505020204" pitchFamily="18" charset="0"/>
                <a:ea typeface="Calibri" panose="020F0502020204030204" pitchFamily="34" charset="0"/>
              </a:rPr>
              <a:t>(2 Marks) </a:t>
            </a:r>
            <a:endParaRPr kumimoji="0" lang="en-US" altLang="en-US" sz="1600" b="1" i="0" u="none" strike="noStrike" cap="none" normalizeH="0" baseline="0" dirty="0" smtClean="0">
              <a:ln>
                <a:noFill/>
              </a:ln>
              <a:solidFill>
                <a:schemeClr val="tx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051175" algn="ctr"/>
              </a:tabLst>
            </a:pPr>
            <a:r>
              <a:rPr kumimoji="0" lang="en-US" altLang="en-US" sz="1600" b="0" i="0" u="none" strike="noStrike" cap="none" normalizeH="0" baseline="0" dirty="0" smtClean="0">
                <a:ln>
                  <a:noFill/>
                </a:ln>
                <a:solidFill>
                  <a:schemeClr val="tx1"/>
                </a:solidFill>
                <a:effectLst/>
                <a:latin typeface="Bookman Old Style" panose="02050604050505020204" pitchFamily="18" charset="0"/>
                <a:ea typeface="Calibri" panose="020F0502020204030204" pitchFamily="34" charset="0"/>
              </a:rPr>
              <a:t>(iii.)</a:t>
            </a:r>
            <a:r>
              <a:rPr kumimoji="0" lang="en-US" altLang="en-US" sz="1600" b="0" i="0" u="none" strike="noStrike" cap="none" normalizeH="0" baseline="0" dirty="0" smtClean="0">
                <a:ln>
                  <a:noFill/>
                </a:ln>
                <a:solidFill>
                  <a:schemeClr val="tx1"/>
                </a:solidFill>
                <a:effectLst/>
                <a:latin typeface="Bookman Old Style" panose="02050604050505020204" pitchFamily="18" charset="0"/>
                <a:ea typeface="Arial" panose="020B0604020202020204" pitchFamily="34" charset="0"/>
                <a:cs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Bookman Old Style" panose="02050604050505020204" pitchFamily="18" charset="0"/>
                <a:ea typeface="Calibri" panose="020F0502020204030204" pitchFamily="34" charset="0"/>
              </a:rPr>
              <a:t>What sequence of states does M</a:t>
            </a:r>
            <a:r>
              <a:rPr kumimoji="0" lang="en-US" altLang="en-US" sz="1600" b="0" i="0" u="none" strike="noStrike" cap="none" normalizeH="0" baseline="-30000" dirty="0" smtClean="0">
                <a:ln>
                  <a:noFill/>
                </a:ln>
                <a:solidFill>
                  <a:schemeClr val="tx1"/>
                </a:solidFill>
                <a:effectLst/>
                <a:latin typeface="Bookman Old Style" panose="02050604050505020204" pitchFamily="18" charset="0"/>
                <a:ea typeface="Calibri" panose="020F0502020204030204" pitchFamily="34" charset="0"/>
              </a:rPr>
              <a:t>3</a:t>
            </a:r>
            <a:r>
              <a:rPr kumimoji="0" lang="en-US" altLang="en-US" sz="1600" b="0" i="0" u="none" strike="noStrike" cap="none" normalizeH="0" baseline="0" dirty="0" smtClean="0">
                <a:ln>
                  <a:noFill/>
                </a:ln>
                <a:solidFill>
                  <a:schemeClr val="tx1"/>
                </a:solidFill>
                <a:effectLst/>
                <a:latin typeface="Bookman Old Style" panose="02050604050505020204" pitchFamily="18" charset="0"/>
                <a:ea typeface="Calibri" panose="020F0502020204030204" pitchFamily="34" charset="0"/>
              </a:rPr>
              <a:t> go through on input </a:t>
            </a:r>
            <a:r>
              <a:rPr kumimoji="0" lang="en-US" altLang="en-US" sz="1600" b="0" i="0" u="none" strike="noStrike" cap="none" normalizeH="0" baseline="0" dirty="0" err="1" smtClean="0">
                <a:ln>
                  <a:noFill/>
                </a:ln>
                <a:solidFill>
                  <a:schemeClr val="tx1"/>
                </a:solidFill>
                <a:effectLst/>
                <a:latin typeface="Bookman Old Style" panose="02050604050505020204" pitchFamily="18" charset="0"/>
                <a:ea typeface="Calibri" panose="020F0502020204030204" pitchFamily="34" charset="0"/>
              </a:rPr>
              <a:t>aabb</a:t>
            </a:r>
            <a:r>
              <a:rPr kumimoji="0" lang="en-US" altLang="en-US" sz="1600" b="0" i="0" u="none" strike="noStrike" cap="none" normalizeH="0" baseline="0" dirty="0" smtClean="0">
                <a:ln>
                  <a:noFill/>
                </a:ln>
                <a:solidFill>
                  <a:schemeClr val="tx1"/>
                </a:solidFill>
                <a:effectLst/>
                <a:latin typeface="Bookman Old Style" panose="02050604050505020204" pitchFamily="18" charset="0"/>
                <a:ea typeface="Calibri" panose="020F0502020204030204" pitchFamily="34" charset="0"/>
              </a:rPr>
              <a:t>? </a:t>
            </a:r>
            <a:r>
              <a:rPr kumimoji="0" lang="en-US" altLang="en-US" sz="1600" b="1" i="0" u="none" strike="noStrike" cap="none" normalizeH="0" baseline="0" dirty="0" smtClean="0">
                <a:ln>
                  <a:noFill/>
                </a:ln>
                <a:solidFill>
                  <a:schemeClr val="tx1"/>
                </a:solidFill>
                <a:effectLst/>
                <a:latin typeface="Bookman Old Style" panose="02050604050505020204" pitchFamily="18" charset="0"/>
                <a:ea typeface="Calibri" panose="020F0502020204030204" pitchFamily="34" charset="0"/>
              </a:rPr>
              <a:t>(2 Marks)</a:t>
            </a:r>
          </a:p>
          <a:p>
            <a:pPr marL="0" marR="0" lvl="0" indent="0" algn="l" defTabSz="914400" rtl="0" eaLnBrk="0" fontAlgn="base" latinLnBrk="0" hangingPunct="0">
              <a:lnSpc>
                <a:spcPct val="100000"/>
              </a:lnSpc>
              <a:spcBef>
                <a:spcPct val="0"/>
              </a:spcBef>
              <a:spcAft>
                <a:spcPct val="0"/>
              </a:spcAft>
              <a:buClrTx/>
              <a:buSzTx/>
              <a:buFontTx/>
              <a:buNone/>
              <a:tabLst>
                <a:tab pos="3051175" algn="ctr"/>
              </a:tabLst>
            </a:pPr>
            <a:r>
              <a:rPr lang="en-US" altLang="en-US" sz="1600" dirty="0" smtClean="0">
                <a:latin typeface="Bookman Old Style" panose="02050604050505020204" pitchFamily="18" charset="0"/>
                <a:ea typeface="Calibri" panose="020F0502020204030204" pitchFamily="34" charset="0"/>
              </a:rPr>
              <a:t>(iv) 	Does M</a:t>
            </a:r>
            <a:r>
              <a:rPr lang="en-US" altLang="en-US" sz="1600" baseline="-25000" dirty="0" smtClean="0">
                <a:latin typeface="Bookman Old Style" panose="02050604050505020204" pitchFamily="18" charset="0"/>
                <a:ea typeface="Calibri" panose="020F0502020204030204" pitchFamily="34" charset="0"/>
              </a:rPr>
              <a:t>3</a:t>
            </a:r>
            <a:r>
              <a:rPr lang="en-US" altLang="en-US" sz="1600" dirty="0" smtClean="0">
                <a:latin typeface="Bookman Old Style" panose="02050604050505020204" pitchFamily="18" charset="0"/>
                <a:ea typeface="Calibri" panose="020F0502020204030204" pitchFamily="34" charset="0"/>
              </a:rPr>
              <a:t> accept the string </a:t>
            </a:r>
            <a:r>
              <a:rPr lang="en-US" altLang="en-US" sz="1600" dirty="0" err="1" smtClean="0">
                <a:latin typeface="Bookman Old Style" panose="02050604050505020204" pitchFamily="18" charset="0"/>
                <a:ea typeface="Calibri" panose="020F0502020204030204" pitchFamily="34" charset="0"/>
              </a:rPr>
              <a:t>aabb</a:t>
            </a:r>
            <a:r>
              <a:rPr lang="en-US" altLang="en-US" sz="1600" dirty="0" smtClean="0">
                <a:latin typeface="Bookman Old Style" panose="02050604050505020204" pitchFamily="18" charset="0"/>
                <a:ea typeface="Calibri" panose="020F0502020204030204" pitchFamily="34" charset="0"/>
              </a:rPr>
              <a:t>? Give a reason for your answer </a:t>
            </a:r>
            <a:r>
              <a:rPr lang="en-US" altLang="en-US" sz="1600" b="1" dirty="0" smtClean="0">
                <a:latin typeface="Bookman Old Style" panose="02050604050505020204" pitchFamily="18" charset="0"/>
                <a:ea typeface="Calibri" panose="020F0502020204030204" pitchFamily="34" charset="0"/>
              </a:rPr>
              <a:t>(2 marks)</a:t>
            </a:r>
          </a:p>
          <a:p>
            <a:pPr lvl="0"/>
            <a:r>
              <a:rPr kumimoji="0" lang="en-US" altLang="en-US" sz="1600" b="0" i="0" u="none" strike="noStrike" cap="none" normalizeH="0" baseline="0" dirty="0" smtClean="0">
                <a:ln>
                  <a:noFill/>
                </a:ln>
                <a:solidFill>
                  <a:schemeClr val="tx1"/>
                </a:solidFill>
                <a:effectLst/>
                <a:latin typeface="Bookman Old Style" panose="02050604050505020204" pitchFamily="18" charset="0"/>
                <a:ea typeface="Calibri" panose="020F0502020204030204" pitchFamily="34" charset="0"/>
              </a:rPr>
              <a:t>(v) 	Does M</a:t>
            </a:r>
            <a:r>
              <a:rPr kumimoji="0" lang="en-US" altLang="en-US" sz="1600" b="0" i="0" u="none" strike="noStrike" cap="none" normalizeH="0" baseline="-25000" dirty="0" smtClean="0">
                <a:ln>
                  <a:noFill/>
                </a:ln>
                <a:solidFill>
                  <a:schemeClr val="tx1"/>
                </a:solidFill>
                <a:effectLst/>
                <a:latin typeface="Bookman Old Style" panose="02050604050505020204" pitchFamily="18" charset="0"/>
                <a:ea typeface="Calibri" panose="020F0502020204030204" pitchFamily="34" charset="0"/>
              </a:rPr>
              <a:t>4</a:t>
            </a:r>
            <a:r>
              <a:rPr kumimoji="0" lang="en-US" altLang="en-US" sz="1600" b="0" i="0" u="none" strike="noStrike" cap="none" normalizeH="0" baseline="0" dirty="0" smtClean="0">
                <a:ln>
                  <a:noFill/>
                </a:ln>
                <a:solidFill>
                  <a:schemeClr val="tx1"/>
                </a:solidFill>
                <a:effectLst/>
                <a:latin typeface="Bookman Old Style" panose="02050604050505020204" pitchFamily="18" charset="0"/>
                <a:ea typeface="Calibri" panose="020F0502020204030204" pitchFamily="34" charset="0"/>
              </a:rPr>
              <a:t> accept the string </a:t>
            </a:r>
            <a:r>
              <a:rPr lang="en-US" sz="1600" dirty="0" err="1">
                <a:latin typeface="Bookman Old Style" panose="02050604050505020204" pitchFamily="18" charset="0"/>
              </a:rPr>
              <a:t>string</a:t>
            </a:r>
            <a:r>
              <a:rPr lang="en-US" sz="1600" dirty="0">
                <a:latin typeface="Bookman Old Style" panose="02050604050505020204" pitchFamily="18" charset="0"/>
              </a:rPr>
              <a:t> </a:t>
            </a:r>
            <a:r>
              <a:rPr lang="en-US" sz="1600" dirty="0" smtClean="0">
                <a:latin typeface="Bookman Old Style" panose="02050604050505020204" pitchFamily="18" charset="0"/>
              </a:rPr>
              <a:t>{ } ? Give a reason for your answer </a:t>
            </a:r>
            <a:r>
              <a:rPr lang="en-US" sz="1600" b="1" dirty="0" smtClean="0">
                <a:latin typeface="Bookman Old Style" panose="02050604050505020204" pitchFamily="18" charset="0"/>
              </a:rPr>
              <a:t>(2 marks)</a:t>
            </a:r>
            <a:endParaRPr kumimoji="0" lang="en-US" altLang="en-US" sz="1600" b="1" i="0" u="none" strike="noStrike" cap="none" normalizeH="0" baseline="0" dirty="0" smtClean="0">
              <a:ln>
                <a:noFill/>
              </a:ln>
              <a:solidFill>
                <a:schemeClr val="tx1"/>
              </a:solidFill>
              <a:effectLst/>
              <a:latin typeface="Bookman Old Style" panose="02050604050505020204" pitchFamily="18"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051175" algn="ctr"/>
              </a:tabLst>
            </a:pPr>
            <a:r>
              <a:rPr kumimoji="0" lang="en-US" altLang="en-US" sz="1200" b="0" i="0" u="none" strike="noStrike" cap="none" normalizeH="0" baseline="0" dirty="0" smtClean="0">
                <a:ln>
                  <a:noFill/>
                </a:ln>
                <a:solidFill>
                  <a:schemeClr val="tx1"/>
                </a:solidFill>
                <a:effectLst/>
                <a:latin typeface="Cambria" panose="02040503050406030204" pitchFamily="18" charset="0"/>
                <a:ea typeface="Calibri" panose="020F050202020403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98" name="Group 97"/>
          <p:cNvGrpSpPr/>
          <p:nvPr/>
        </p:nvGrpSpPr>
        <p:grpSpPr>
          <a:xfrm>
            <a:off x="501936" y="1252898"/>
            <a:ext cx="9617296" cy="3550922"/>
            <a:chOff x="501936" y="1252898"/>
            <a:chExt cx="9617296" cy="3285692"/>
          </a:xfrm>
        </p:grpSpPr>
        <p:grpSp>
          <p:nvGrpSpPr>
            <p:cNvPr id="6" name="Group 5"/>
            <p:cNvGrpSpPr/>
            <p:nvPr/>
          </p:nvGrpSpPr>
          <p:grpSpPr>
            <a:xfrm>
              <a:off x="501936" y="1252898"/>
              <a:ext cx="4116600" cy="3217849"/>
              <a:chOff x="0" y="0"/>
              <a:chExt cx="2356104" cy="1728730"/>
            </a:xfrm>
          </p:grpSpPr>
          <p:sp>
            <p:nvSpPr>
              <p:cNvPr id="7" name="Rectangle 6"/>
              <p:cNvSpPr/>
              <p:nvPr/>
            </p:nvSpPr>
            <p:spPr>
              <a:xfrm>
                <a:off x="0" y="0"/>
                <a:ext cx="50643" cy="244359"/>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600">
                    <a:solidFill>
                      <a:srgbClr val="000000"/>
                    </a:solidFill>
                    <a:effectLst/>
                    <a:latin typeface="Calibri" panose="020F0502020204030204" pitchFamily="34" charset="0"/>
                    <a:ea typeface="Calibri" panose="020F0502020204030204" pitchFamily="34" charset="0"/>
                  </a:rPr>
                  <a:t> </a:t>
                </a:r>
              </a:p>
            </p:txBody>
          </p:sp>
          <p:sp>
            <p:nvSpPr>
              <p:cNvPr id="8" name="Rectangle 7"/>
              <p:cNvSpPr/>
              <p:nvPr/>
            </p:nvSpPr>
            <p:spPr>
              <a:xfrm>
                <a:off x="0" y="283464"/>
                <a:ext cx="50643" cy="244358"/>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600">
                    <a:solidFill>
                      <a:srgbClr val="000000"/>
                    </a:solidFill>
                    <a:effectLst/>
                    <a:latin typeface="Calibri" panose="020F0502020204030204" pitchFamily="34" charset="0"/>
                    <a:ea typeface="Calibri" panose="020F0502020204030204" pitchFamily="34" charset="0"/>
                  </a:rPr>
                  <a:t> </a:t>
                </a:r>
              </a:p>
            </p:txBody>
          </p:sp>
          <p:sp>
            <p:nvSpPr>
              <p:cNvPr id="9" name="Rectangle 8"/>
              <p:cNvSpPr/>
              <p:nvPr/>
            </p:nvSpPr>
            <p:spPr>
              <a:xfrm>
                <a:off x="0" y="568451"/>
                <a:ext cx="50643" cy="244359"/>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600">
                    <a:solidFill>
                      <a:srgbClr val="000000"/>
                    </a:solidFill>
                    <a:effectLst/>
                    <a:latin typeface="Calibri" panose="020F0502020204030204" pitchFamily="34" charset="0"/>
                    <a:ea typeface="Calibri" panose="020F0502020204030204" pitchFamily="34" charset="0"/>
                  </a:rPr>
                  <a:t> </a:t>
                </a:r>
              </a:p>
            </p:txBody>
          </p:sp>
          <p:sp>
            <p:nvSpPr>
              <p:cNvPr id="10" name="Rectangle 9"/>
              <p:cNvSpPr/>
              <p:nvPr/>
            </p:nvSpPr>
            <p:spPr>
              <a:xfrm>
                <a:off x="0" y="851916"/>
                <a:ext cx="50643" cy="244359"/>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600">
                    <a:solidFill>
                      <a:srgbClr val="000000"/>
                    </a:solidFill>
                    <a:effectLst/>
                    <a:latin typeface="Calibri" panose="020F0502020204030204" pitchFamily="34" charset="0"/>
                    <a:ea typeface="Calibri" panose="020F0502020204030204" pitchFamily="34" charset="0"/>
                  </a:rPr>
                  <a:t> </a:t>
                </a:r>
              </a:p>
            </p:txBody>
          </p:sp>
          <p:sp>
            <p:nvSpPr>
              <p:cNvPr id="11" name="Rectangle 10"/>
              <p:cNvSpPr/>
              <p:nvPr/>
            </p:nvSpPr>
            <p:spPr>
              <a:xfrm>
                <a:off x="0" y="1135380"/>
                <a:ext cx="50643" cy="244359"/>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600">
                    <a:solidFill>
                      <a:srgbClr val="000000"/>
                    </a:solidFill>
                    <a:effectLst/>
                    <a:latin typeface="Calibri" panose="020F0502020204030204" pitchFamily="34" charset="0"/>
                    <a:ea typeface="Calibri" panose="020F0502020204030204" pitchFamily="34" charset="0"/>
                  </a:rPr>
                  <a:t> </a:t>
                </a:r>
              </a:p>
            </p:txBody>
          </p:sp>
          <p:sp>
            <p:nvSpPr>
              <p:cNvPr id="12" name="Rectangle 11"/>
              <p:cNvSpPr/>
              <p:nvPr/>
            </p:nvSpPr>
            <p:spPr>
              <a:xfrm>
                <a:off x="0" y="1420367"/>
                <a:ext cx="50643" cy="244359"/>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600">
                    <a:solidFill>
                      <a:srgbClr val="000000"/>
                    </a:solidFill>
                    <a:effectLst/>
                    <a:latin typeface="Calibri" panose="020F0502020204030204" pitchFamily="34" charset="0"/>
                    <a:ea typeface="Calibri" panose="020F0502020204030204" pitchFamily="34" charset="0"/>
                  </a:rPr>
                  <a:t> </a:t>
                </a:r>
              </a:p>
            </p:txBody>
          </p:sp>
          <p:sp>
            <p:nvSpPr>
              <p:cNvPr id="13" name="Shape 3919"/>
              <p:cNvSpPr/>
              <p:nvPr/>
            </p:nvSpPr>
            <p:spPr>
              <a:xfrm>
                <a:off x="371850" y="291598"/>
                <a:ext cx="566934" cy="217932"/>
              </a:xfrm>
              <a:custGeom>
                <a:avLst/>
                <a:gdLst/>
                <a:ahLst/>
                <a:cxnLst/>
                <a:rect l="0" t="0" r="0" b="0"/>
                <a:pathLst>
                  <a:path w="566934" h="217932">
                    <a:moveTo>
                      <a:pt x="50292" y="0"/>
                    </a:moveTo>
                    <a:lnTo>
                      <a:pt x="62484" y="1524"/>
                    </a:lnTo>
                    <a:lnTo>
                      <a:pt x="73152" y="1524"/>
                    </a:lnTo>
                    <a:lnTo>
                      <a:pt x="86868" y="3048"/>
                    </a:lnTo>
                    <a:lnTo>
                      <a:pt x="100584" y="3048"/>
                    </a:lnTo>
                    <a:lnTo>
                      <a:pt x="115824" y="4572"/>
                    </a:lnTo>
                    <a:lnTo>
                      <a:pt x="131064" y="6096"/>
                    </a:lnTo>
                    <a:lnTo>
                      <a:pt x="147828" y="9144"/>
                    </a:lnTo>
                    <a:lnTo>
                      <a:pt x="166116" y="10668"/>
                    </a:lnTo>
                    <a:lnTo>
                      <a:pt x="182880" y="12192"/>
                    </a:lnTo>
                    <a:lnTo>
                      <a:pt x="202692" y="15240"/>
                    </a:lnTo>
                    <a:lnTo>
                      <a:pt x="220980" y="18288"/>
                    </a:lnTo>
                    <a:lnTo>
                      <a:pt x="242316" y="21336"/>
                    </a:lnTo>
                    <a:lnTo>
                      <a:pt x="283470" y="27432"/>
                    </a:lnTo>
                    <a:lnTo>
                      <a:pt x="326142" y="35052"/>
                    </a:lnTo>
                    <a:lnTo>
                      <a:pt x="371862" y="42672"/>
                    </a:lnTo>
                    <a:lnTo>
                      <a:pt x="419106" y="50292"/>
                    </a:lnTo>
                    <a:lnTo>
                      <a:pt x="466350" y="57912"/>
                    </a:lnTo>
                    <a:lnTo>
                      <a:pt x="513594" y="67056"/>
                    </a:lnTo>
                    <a:lnTo>
                      <a:pt x="562362" y="76200"/>
                    </a:lnTo>
                    <a:lnTo>
                      <a:pt x="565410" y="77724"/>
                    </a:lnTo>
                    <a:lnTo>
                      <a:pt x="566934" y="80772"/>
                    </a:lnTo>
                    <a:lnTo>
                      <a:pt x="563886" y="83820"/>
                    </a:lnTo>
                    <a:lnTo>
                      <a:pt x="560838" y="85344"/>
                    </a:lnTo>
                    <a:lnTo>
                      <a:pt x="512070" y="76200"/>
                    </a:lnTo>
                    <a:lnTo>
                      <a:pt x="464826" y="68580"/>
                    </a:lnTo>
                    <a:lnTo>
                      <a:pt x="417582" y="59436"/>
                    </a:lnTo>
                    <a:lnTo>
                      <a:pt x="370338" y="51816"/>
                    </a:lnTo>
                    <a:lnTo>
                      <a:pt x="324618" y="44196"/>
                    </a:lnTo>
                    <a:lnTo>
                      <a:pt x="281946" y="36576"/>
                    </a:lnTo>
                    <a:lnTo>
                      <a:pt x="240792" y="30480"/>
                    </a:lnTo>
                    <a:lnTo>
                      <a:pt x="220980" y="27432"/>
                    </a:lnTo>
                    <a:lnTo>
                      <a:pt x="201168" y="24384"/>
                    </a:lnTo>
                    <a:lnTo>
                      <a:pt x="182880" y="22860"/>
                    </a:lnTo>
                    <a:lnTo>
                      <a:pt x="164592" y="19812"/>
                    </a:lnTo>
                    <a:lnTo>
                      <a:pt x="146304" y="18288"/>
                    </a:lnTo>
                    <a:lnTo>
                      <a:pt x="131064" y="15240"/>
                    </a:lnTo>
                    <a:lnTo>
                      <a:pt x="114300" y="13716"/>
                    </a:lnTo>
                    <a:lnTo>
                      <a:pt x="100584" y="12192"/>
                    </a:lnTo>
                    <a:lnTo>
                      <a:pt x="86868" y="12192"/>
                    </a:lnTo>
                    <a:lnTo>
                      <a:pt x="73152" y="10668"/>
                    </a:lnTo>
                    <a:lnTo>
                      <a:pt x="32004" y="10668"/>
                    </a:lnTo>
                    <a:lnTo>
                      <a:pt x="24384" y="12192"/>
                    </a:lnTo>
                    <a:lnTo>
                      <a:pt x="18288" y="12192"/>
                    </a:lnTo>
                    <a:lnTo>
                      <a:pt x="13716" y="13716"/>
                    </a:lnTo>
                    <a:lnTo>
                      <a:pt x="9144" y="15240"/>
                    </a:lnTo>
                    <a:lnTo>
                      <a:pt x="10668" y="15240"/>
                    </a:lnTo>
                    <a:lnTo>
                      <a:pt x="9754" y="17069"/>
                    </a:lnTo>
                    <a:lnTo>
                      <a:pt x="10668" y="19812"/>
                    </a:lnTo>
                    <a:lnTo>
                      <a:pt x="10668" y="18288"/>
                    </a:lnTo>
                    <a:lnTo>
                      <a:pt x="13716" y="22860"/>
                    </a:lnTo>
                    <a:lnTo>
                      <a:pt x="16764" y="27432"/>
                    </a:lnTo>
                    <a:lnTo>
                      <a:pt x="22860" y="32004"/>
                    </a:lnTo>
                    <a:lnTo>
                      <a:pt x="30480" y="38100"/>
                    </a:lnTo>
                    <a:lnTo>
                      <a:pt x="39624" y="44196"/>
                    </a:lnTo>
                    <a:lnTo>
                      <a:pt x="48768" y="51816"/>
                    </a:lnTo>
                    <a:lnTo>
                      <a:pt x="59436" y="57912"/>
                    </a:lnTo>
                    <a:lnTo>
                      <a:pt x="71628" y="65532"/>
                    </a:lnTo>
                    <a:lnTo>
                      <a:pt x="85344" y="73152"/>
                    </a:lnTo>
                    <a:lnTo>
                      <a:pt x="97536" y="80772"/>
                    </a:lnTo>
                    <a:lnTo>
                      <a:pt x="112776" y="89916"/>
                    </a:lnTo>
                    <a:lnTo>
                      <a:pt x="141732" y="106680"/>
                    </a:lnTo>
                    <a:lnTo>
                      <a:pt x="172212" y="121920"/>
                    </a:lnTo>
                    <a:lnTo>
                      <a:pt x="202692" y="138684"/>
                    </a:lnTo>
                    <a:lnTo>
                      <a:pt x="233172" y="155448"/>
                    </a:lnTo>
                    <a:lnTo>
                      <a:pt x="248412" y="163068"/>
                    </a:lnTo>
                    <a:lnTo>
                      <a:pt x="262134" y="169164"/>
                    </a:lnTo>
                    <a:lnTo>
                      <a:pt x="275423" y="176547"/>
                    </a:lnTo>
                    <a:lnTo>
                      <a:pt x="291090" y="147828"/>
                    </a:lnTo>
                    <a:lnTo>
                      <a:pt x="339858" y="217932"/>
                    </a:lnTo>
                    <a:lnTo>
                      <a:pt x="254508" y="214884"/>
                    </a:lnTo>
                    <a:lnTo>
                      <a:pt x="270531" y="185513"/>
                    </a:lnTo>
                    <a:lnTo>
                      <a:pt x="257562" y="178308"/>
                    </a:lnTo>
                    <a:lnTo>
                      <a:pt x="243840" y="170688"/>
                    </a:lnTo>
                    <a:lnTo>
                      <a:pt x="228600" y="163068"/>
                    </a:lnTo>
                    <a:lnTo>
                      <a:pt x="198120" y="147828"/>
                    </a:lnTo>
                    <a:lnTo>
                      <a:pt x="167640" y="131064"/>
                    </a:lnTo>
                    <a:lnTo>
                      <a:pt x="137160" y="114300"/>
                    </a:lnTo>
                    <a:lnTo>
                      <a:pt x="106680" y="97536"/>
                    </a:lnTo>
                    <a:lnTo>
                      <a:pt x="92964" y="89916"/>
                    </a:lnTo>
                    <a:lnTo>
                      <a:pt x="79248" y="82296"/>
                    </a:lnTo>
                    <a:lnTo>
                      <a:pt x="67056" y="74676"/>
                    </a:lnTo>
                    <a:lnTo>
                      <a:pt x="54864" y="67056"/>
                    </a:lnTo>
                    <a:lnTo>
                      <a:pt x="44196" y="59436"/>
                    </a:lnTo>
                    <a:lnTo>
                      <a:pt x="33528" y="51816"/>
                    </a:lnTo>
                    <a:lnTo>
                      <a:pt x="24384" y="45720"/>
                    </a:lnTo>
                    <a:lnTo>
                      <a:pt x="16764" y="39624"/>
                    </a:lnTo>
                    <a:lnTo>
                      <a:pt x="10668" y="33528"/>
                    </a:lnTo>
                    <a:lnTo>
                      <a:pt x="6096" y="28956"/>
                    </a:lnTo>
                    <a:lnTo>
                      <a:pt x="3048" y="24384"/>
                    </a:lnTo>
                    <a:lnTo>
                      <a:pt x="1524" y="22860"/>
                    </a:lnTo>
                    <a:lnTo>
                      <a:pt x="0" y="18288"/>
                    </a:lnTo>
                    <a:lnTo>
                      <a:pt x="0" y="13716"/>
                    </a:lnTo>
                    <a:lnTo>
                      <a:pt x="1524" y="10668"/>
                    </a:lnTo>
                    <a:lnTo>
                      <a:pt x="4572" y="7620"/>
                    </a:lnTo>
                    <a:lnTo>
                      <a:pt x="6096" y="7620"/>
                    </a:lnTo>
                    <a:lnTo>
                      <a:pt x="10668" y="4572"/>
                    </a:lnTo>
                    <a:lnTo>
                      <a:pt x="16764" y="3048"/>
                    </a:lnTo>
                    <a:lnTo>
                      <a:pt x="22860" y="1524"/>
                    </a:lnTo>
                    <a:lnTo>
                      <a:pt x="41148" y="1524"/>
                    </a:lnTo>
                    <a:lnTo>
                      <a:pt x="50292"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14" name="Shape 61276"/>
              <p:cNvSpPr/>
              <p:nvPr/>
            </p:nvSpPr>
            <p:spPr>
              <a:xfrm>
                <a:off x="380994" y="70618"/>
                <a:ext cx="342900" cy="228600"/>
              </a:xfrm>
              <a:custGeom>
                <a:avLst/>
                <a:gdLst/>
                <a:ahLst/>
                <a:cxnLst/>
                <a:rect l="0" t="0" r="0" b="0"/>
                <a:pathLst>
                  <a:path w="342900" h="228600">
                    <a:moveTo>
                      <a:pt x="0" y="0"/>
                    </a:moveTo>
                    <a:lnTo>
                      <a:pt x="342900" y="0"/>
                    </a:lnTo>
                    <a:lnTo>
                      <a:pt x="342900" y="228600"/>
                    </a:lnTo>
                    <a:lnTo>
                      <a:pt x="0" y="228600"/>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US" sz="2400"/>
              </a:p>
            </p:txBody>
          </p:sp>
          <p:sp>
            <p:nvSpPr>
              <p:cNvPr id="15" name="Rectangle 14"/>
              <p:cNvSpPr/>
              <p:nvPr/>
            </p:nvSpPr>
            <p:spPr>
              <a:xfrm>
                <a:off x="472440" y="138674"/>
                <a:ext cx="84065"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rPr>
                  <a:t>b</a:t>
                </a:r>
                <a:endParaRPr lang="en-US" sz="1600">
                  <a:solidFill>
                    <a:srgbClr val="000000"/>
                  </a:solidFill>
                  <a:effectLst/>
                  <a:latin typeface="Calibri" panose="020F0502020204030204" pitchFamily="34" charset="0"/>
                  <a:ea typeface="Calibri" panose="020F0502020204030204" pitchFamily="34" charset="0"/>
                </a:endParaRPr>
              </a:p>
            </p:txBody>
          </p:sp>
          <p:sp>
            <p:nvSpPr>
              <p:cNvPr id="16" name="Rectangle 15"/>
              <p:cNvSpPr/>
              <p:nvPr/>
            </p:nvSpPr>
            <p:spPr>
              <a:xfrm>
                <a:off x="536448" y="138674"/>
                <a:ext cx="42033"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600">
                  <a:solidFill>
                    <a:srgbClr val="000000"/>
                  </a:solidFill>
                  <a:effectLst/>
                  <a:latin typeface="Calibri" panose="020F0502020204030204" pitchFamily="34" charset="0"/>
                  <a:ea typeface="Calibri" panose="020F0502020204030204" pitchFamily="34" charset="0"/>
                </a:endParaRPr>
              </a:p>
            </p:txBody>
          </p:sp>
          <p:sp>
            <p:nvSpPr>
              <p:cNvPr id="17" name="Shape 3926"/>
              <p:cNvSpPr/>
              <p:nvPr/>
            </p:nvSpPr>
            <p:spPr>
              <a:xfrm>
                <a:off x="1761744" y="328174"/>
                <a:ext cx="594360" cy="457200"/>
              </a:xfrm>
              <a:custGeom>
                <a:avLst/>
                <a:gdLst/>
                <a:ahLst/>
                <a:cxnLst/>
                <a:rect l="0" t="0" r="0" b="0"/>
                <a:pathLst>
                  <a:path w="594360" h="457200">
                    <a:moveTo>
                      <a:pt x="297180" y="0"/>
                    </a:moveTo>
                    <a:cubicBezTo>
                      <a:pt x="132588" y="0"/>
                      <a:pt x="0" y="102108"/>
                      <a:pt x="0" y="228600"/>
                    </a:cubicBezTo>
                    <a:cubicBezTo>
                      <a:pt x="0" y="355092"/>
                      <a:pt x="132588" y="457200"/>
                      <a:pt x="297180" y="457200"/>
                    </a:cubicBezTo>
                    <a:cubicBezTo>
                      <a:pt x="461772" y="457200"/>
                      <a:pt x="594360" y="355092"/>
                      <a:pt x="594360" y="228600"/>
                    </a:cubicBezTo>
                    <a:cubicBezTo>
                      <a:pt x="594360" y="102108"/>
                      <a:pt x="461772" y="0"/>
                      <a:pt x="297180"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18" name="Shape 3927"/>
              <p:cNvSpPr/>
              <p:nvPr/>
            </p:nvSpPr>
            <p:spPr>
              <a:xfrm>
                <a:off x="1836420" y="375418"/>
                <a:ext cx="445008" cy="342900"/>
              </a:xfrm>
              <a:custGeom>
                <a:avLst/>
                <a:gdLst/>
                <a:ahLst/>
                <a:cxnLst/>
                <a:rect l="0" t="0" r="0" b="0"/>
                <a:pathLst>
                  <a:path w="445008" h="342900">
                    <a:moveTo>
                      <a:pt x="222504" y="0"/>
                    </a:moveTo>
                    <a:cubicBezTo>
                      <a:pt x="345948" y="0"/>
                      <a:pt x="445008" y="76200"/>
                      <a:pt x="445008" y="172212"/>
                    </a:cubicBezTo>
                    <a:cubicBezTo>
                      <a:pt x="445008" y="266700"/>
                      <a:pt x="345948" y="342900"/>
                      <a:pt x="222504" y="342900"/>
                    </a:cubicBezTo>
                    <a:cubicBezTo>
                      <a:pt x="99060" y="342900"/>
                      <a:pt x="0" y="266700"/>
                      <a:pt x="0" y="172212"/>
                    </a:cubicBezTo>
                    <a:cubicBezTo>
                      <a:pt x="0" y="76200"/>
                      <a:pt x="99060" y="0"/>
                      <a:pt x="222504" y="0"/>
                    </a:cubicBezTo>
                    <a:close/>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US" sz="2400"/>
              </a:p>
            </p:txBody>
          </p:sp>
          <p:sp>
            <p:nvSpPr>
              <p:cNvPr id="19" name="Shape 3928"/>
              <p:cNvSpPr/>
              <p:nvPr/>
            </p:nvSpPr>
            <p:spPr>
              <a:xfrm>
                <a:off x="1836420" y="375418"/>
                <a:ext cx="445008" cy="342900"/>
              </a:xfrm>
              <a:custGeom>
                <a:avLst/>
                <a:gdLst/>
                <a:ahLst/>
                <a:cxnLst/>
                <a:rect l="0" t="0" r="0" b="0"/>
                <a:pathLst>
                  <a:path w="445008" h="342900">
                    <a:moveTo>
                      <a:pt x="222504" y="0"/>
                    </a:moveTo>
                    <a:cubicBezTo>
                      <a:pt x="99060" y="0"/>
                      <a:pt x="0" y="76200"/>
                      <a:pt x="0" y="172212"/>
                    </a:cubicBezTo>
                    <a:cubicBezTo>
                      <a:pt x="0" y="266700"/>
                      <a:pt x="99060" y="342900"/>
                      <a:pt x="222504" y="342900"/>
                    </a:cubicBezTo>
                    <a:cubicBezTo>
                      <a:pt x="345948" y="342900"/>
                      <a:pt x="445008" y="266700"/>
                      <a:pt x="445008" y="172212"/>
                    </a:cubicBezTo>
                    <a:cubicBezTo>
                      <a:pt x="445008" y="76200"/>
                      <a:pt x="345948" y="0"/>
                      <a:pt x="222504"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20" name="Rectangle 19"/>
              <p:cNvSpPr/>
              <p:nvPr/>
            </p:nvSpPr>
            <p:spPr>
              <a:xfrm>
                <a:off x="1991867" y="497181"/>
                <a:ext cx="112630" cy="181814"/>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600" b="1">
                    <a:solidFill>
                      <a:srgbClr val="000000"/>
                    </a:solidFill>
                    <a:effectLst/>
                    <a:latin typeface="Times New Roman" panose="02020603050405020304" pitchFamily="18" charset="0"/>
                    <a:ea typeface="Times New Roman" panose="02020603050405020304" pitchFamily="18" charset="0"/>
                  </a:rPr>
                  <a:t>q</a:t>
                </a:r>
                <a:endParaRPr lang="en-US" sz="1600">
                  <a:solidFill>
                    <a:srgbClr val="000000"/>
                  </a:solidFill>
                  <a:effectLst/>
                  <a:latin typeface="Calibri" panose="020F0502020204030204" pitchFamily="34" charset="0"/>
                  <a:ea typeface="Calibri" panose="020F0502020204030204" pitchFamily="34" charset="0"/>
                </a:endParaRPr>
              </a:p>
            </p:txBody>
          </p:sp>
          <p:sp>
            <p:nvSpPr>
              <p:cNvPr id="21" name="Rectangle 20"/>
              <p:cNvSpPr/>
              <p:nvPr/>
            </p:nvSpPr>
            <p:spPr>
              <a:xfrm>
                <a:off x="2077211" y="551745"/>
                <a:ext cx="67862" cy="121816"/>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000" b="1">
                    <a:solidFill>
                      <a:srgbClr val="000000"/>
                    </a:solidFill>
                    <a:effectLst/>
                    <a:latin typeface="Times New Roman" panose="02020603050405020304" pitchFamily="18" charset="0"/>
                    <a:ea typeface="Times New Roman" panose="02020603050405020304" pitchFamily="18" charset="0"/>
                  </a:rPr>
                  <a:t>2</a:t>
                </a:r>
                <a:endParaRPr lang="en-US" sz="1600">
                  <a:solidFill>
                    <a:srgbClr val="000000"/>
                  </a:solidFill>
                  <a:effectLst/>
                  <a:latin typeface="Calibri" panose="020F0502020204030204" pitchFamily="34" charset="0"/>
                  <a:ea typeface="Calibri" panose="020F0502020204030204" pitchFamily="34" charset="0"/>
                </a:endParaRPr>
              </a:p>
            </p:txBody>
          </p:sp>
          <p:sp>
            <p:nvSpPr>
              <p:cNvPr id="22" name="Rectangle 21"/>
              <p:cNvSpPr/>
              <p:nvPr/>
            </p:nvSpPr>
            <p:spPr>
              <a:xfrm>
                <a:off x="2129027" y="497181"/>
                <a:ext cx="50643" cy="181814"/>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600" b="1">
                    <a:solidFill>
                      <a:srgbClr val="000000"/>
                    </a:solidFill>
                    <a:effectLst/>
                    <a:latin typeface="Times New Roman" panose="02020603050405020304" pitchFamily="18" charset="0"/>
                    <a:ea typeface="Times New Roman" panose="02020603050405020304" pitchFamily="18" charset="0"/>
                  </a:rPr>
                  <a:t> </a:t>
                </a:r>
                <a:endParaRPr lang="en-US" sz="1600">
                  <a:solidFill>
                    <a:srgbClr val="000000"/>
                  </a:solidFill>
                  <a:effectLst/>
                  <a:latin typeface="Calibri" panose="020F0502020204030204" pitchFamily="34" charset="0"/>
                  <a:ea typeface="Calibri" panose="020F0502020204030204" pitchFamily="34" charset="0"/>
                </a:endParaRPr>
              </a:p>
            </p:txBody>
          </p:sp>
          <p:sp>
            <p:nvSpPr>
              <p:cNvPr id="23" name="Shape 3936"/>
              <p:cNvSpPr/>
              <p:nvPr/>
            </p:nvSpPr>
            <p:spPr>
              <a:xfrm>
                <a:off x="704088" y="1271530"/>
                <a:ext cx="594360" cy="457200"/>
              </a:xfrm>
              <a:custGeom>
                <a:avLst/>
                <a:gdLst/>
                <a:ahLst/>
                <a:cxnLst/>
                <a:rect l="0" t="0" r="0" b="0"/>
                <a:pathLst>
                  <a:path w="594360" h="457200">
                    <a:moveTo>
                      <a:pt x="297180" y="0"/>
                    </a:moveTo>
                    <a:cubicBezTo>
                      <a:pt x="134112" y="0"/>
                      <a:pt x="0" y="102108"/>
                      <a:pt x="0" y="228600"/>
                    </a:cubicBezTo>
                    <a:cubicBezTo>
                      <a:pt x="0" y="353568"/>
                      <a:pt x="134112" y="457200"/>
                      <a:pt x="297180" y="457200"/>
                    </a:cubicBezTo>
                    <a:cubicBezTo>
                      <a:pt x="461772" y="457200"/>
                      <a:pt x="594360" y="353568"/>
                      <a:pt x="594360" y="228600"/>
                    </a:cubicBezTo>
                    <a:cubicBezTo>
                      <a:pt x="594360" y="102108"/>
                      <a:pt x="461772" y="0"/>
                      <a:pt x="297180"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24" name="Rectangle 23"/>
              <p:cNvSpPr/>
              <p:nvPr/>
            </p:nvSpPr>
            <p:spPr>
              <a:xfrm>
                <a:off x="934212" y="1413104"/>
                <a:ext cx="112630" cy="181813"/>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600" b="1">
                    <a:solidFill>
                      <a:srgbClr val="000000"/>
                    </a:solidFill>
                    <a:effectLst/>
                    <a:latin typeface="Times New Roman" panose="02020603050405020304" pitchFamily="18" charset="0"/>
                    <a:ea typeface="Times New Roman" panose="02020603050405020304" pitchFamily="18" charset="0"/>
                  </a:rPr>
                  <a:t>q</a:t>
                </a:r>
                <a:endParaRPr lang="en-US" sz="1600">
                  <a:solidFill>
                    <a:srgbClr val="000000"/>
                  </a:solidFill>
                  <a:effectLst/>
                  <a:latin typeface="Calibri" panose="020F0502020204030204" pitchFamily="34" charset="0"/>
                  <a:ea typeface="Calibri" panose="020F0502020204030204" pitchFamily="34" charset="0"/>
                </a:endParaRPr>
              </a:p>
            </p:txBody>
          </p:sp>
          <p:sp>
            <p:nvSpPr>
              <p:cNvPr id="25" name="Rectangle 24"/>
              <p:cNvSpPr/>
              <p:nvPr/>
            </p:nvSpPr>
            <p:spPr>
              <a:xfrm>
                <a:off x="1019556" y="1467667"/>
                <a:ext cx="67862" cy="121815"/>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000" b="1">
                    <a:solidFill>
                      <a:srgbClr val="000000"/>
                    </a:solidFill>
                    <a:effectLst/>
                    <a:latin typeface="Times New Roman" panose="02020603050405020304" pitchFamily="18" charset="0"/>
                    <a:ea typeface="Times New Roman" panose="02020603050405020304" pitchFamily="18" charset="0"/>
                  </a:rPr>
                  <a:t>3</a:t>
                </a:r>
                <a:endParaRPr lang="en-US" sz="1600">
                  <a:solidFill>
                    <a:srgbClr val="000000"/>
                  </a:solidFill>
                  <a:effectLst/>
                  <a:latin typeface="Calibri" panose="020F0502020204030204" pitchFamily="34" charset="0"/>
                  <a:ea typeface="Calibri" panose="020F0502020204030204" pitchFamily="34" charset="0"/>
                </a:endParaRPr>
              </a:p>
            </p:txBody>
          </p:sp>
          <p:sp>
            <p:nvSpPr>
              <p:cNvPr id="26" name="Rectangle 25"/>
              <p:cNvSpPr/>
              <p:nvPr/>
            </p:nvSpPr>
            <p:spPr>
              <a:xfrm>
                <a:off x="1071372" y="1413104"/>
                <a:ext cx="50643" cy="181813"/>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600" b="1">
                    <a:solidFill>
                      <a:srgbClr val="000000"/>
                    </a:solidFill>
                    <a:effectLst/>
                    <a:latin typeface="Times New Roman" panose="02020603050405020304" pitchFamily="18" charset="0"/>
                    <a:ea typeface="Times New Roman" panose="02020603050405020304" pitchFamily="18" charset="0"/>
                  </a:rPr>
                  <a:t> </a:t>
                </a:r>
                <a:endParaRPr lang="en-US" sz="1600">
                  <a:solidFill>
                    <a:srgbClr val="000000"/>
                  </a:solidFill>
                  <a:effectLst/>
                  <a:latin typeface="Calibri" panose="020F0502020204030204" pitchFamily="34" charset="0"/>
                  <a:ea typeface="Calibri" panose="020F0502020204030204" pitchFamily="34" charset="0"/>
                </a:endParaRPr>
              </a:p>
            </p:txBody>
          </p:sp>
          <p:sp>
            <p:nvSpPr>
              <p:cNvPr id="27" name="Shape 3940"/>
              <p:cNvSpPr/>
              <p:nvPr/>
            </p:nvSpPr>
            <p:spPr>
              <a:xfrm>
                <a:off x="676656" y="299218"/>
                <a:ext cx="594360" cy="457200"/>
              </a:xfrm>
              <a:custGeom>
                <a:avLst/>
                <a:gdLst/>
                <a:ahLst/>
                <a:cxnLst/>
                <a:rect l="0" t="0" r="0" b="0"/>
                <a:pathLst>
                  <a:path w="594360" h="457200">
                    <a:moveTo>
                      <a:pt x="297180" y="0"/>
                    </a:moveTo>
                    <a:cubicBezTo>
                      <a:pt x="460248" y="0"/>
                      <a:pt x="594360" y="102108"/>
                      <a:pt x="594360" y="228600"/>
                    </a:cubicBezTo>
                    <a:cubicBezTo>
                      <a:pt x="594360" y="355092"/>
                      <a:pt x="460248" y="457200"/>
                      <a:pt x="297180" y="457200"/>
                    </a:cubicBezTo>
                    <a:cubicBezTo>
                      <a:pt x="132588" y="457200"/>
                      <a:pt x="0" y="355092"/>
                      <a:pt x="0" y="228600"/>
                    </a:cubicBezTo>
                    <a:cubicBezTo>
                      <a:pt x="0" y="102108"/>
                      <a:pt x="132588" y="0"/>
                      <a:pt x="297180" y="0"/>
                    </a:cubicBezTo>
                    <a:close/>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US" sz="2400"/>
              </a:p>
            </p:txBody>
          </p:sp>
          <p:sp>
            <p:nvSpPr>
              <p:cNvPr id="28" name="Shape 3941"/>
              <p:cNvSpPr/>
              <p:nvPr/>
            </p:nvSpPr>
            <p:spPr>
              <a:xfrm>
                <a:off x="676656" y="299218"/>
                <a:ext cx="594360" cy="457200"/>
              </a:xfrm>
              <a:custGeom>
                <a:avLst/>
                <a:gdLst/>
                <a:ahLst/>
                <a:cxnLst/>
                <a:rect l="0" t="0" r="0" b="0"/>
                <a:pathLst>
                  <a:path w="594360" h="457200">
                    <a:moveTo>
                      <a:pt x="297180" y="0"/>
                    </a:moveTo>
                    <a:cubicBezTo>
                      <a:pt x="132588" y="0"/>
                      <a:pt x="0" y="102108"/>
                      <a:pt x="0" y="228600"/>
                    </a:cubicBezTo>
                    <a:cubicBezTo>
                      <a:pt x="0" y="355092"/>
                      <a:pt x="132588" y="457200"/>
                      <a:pt x="297180" y="457200"/>
                    </a:cubicBezTo>
                    <a:cubicBezTo>
                      <a:pt x="460248" y="457200"/>
                      <a:pt x="594360" y="355092"/>
                      <a:pt x="594360" y="228600"/>
                    </a:cubicBezTo>
                    <a:cubicBezTo>
                      <a:pt x="594360" y="102108"/>
                      <a:pt x="460248" y="0"/>
                      <a:pt x="297180"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29" name="Rectangle 28"/>
              <p:cNvSpPr/>
              <p:nvPr/>
            </p:nvSpPr>
            <p:spPr>
              <a:xfrm>
                <a:off x="905256" y="442316"/>
                <a:ext cx="112630" cy="181814"/>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600" b="1">
                    <a:solidFill>
                      <a:srgbClr val="000000"/>
                    </a:solidFill>
                    <a:effectLst/>
                    <a:latin typeface="Times New Roman" panose="02020603050405020304" pitchFamily="18" charset="0"/>
                    <a:ea typeface="Times New Roman" panose="02020603050405020304" pitchFamily="18" charset="0"/>
                  </a:rPr>
                  <a:t>q</a:t>
                </a:r>
                <a:endParaRPr lang="en-US" sz="1600">
                  <a:solidFill>
                    <a:srgbClr val="000000"/>
                  </a:solidFill>
                  <a:effectLst/>
                  <a:latin typeface="Calibri" panose="020F0502020204030204" pitchFamily="34" charset="0"/>
                  <a:ea typeface="Calibri" panose="020F0502020204030204" pitchFamily="34" charset="0"/>
                </a:endParaRPr>
              </a:p>
            </p:txBody>
          </p:sp>
          <p:sp>
            <p:nvSpPr>
              <p:cNvPr id="30" name="Rectangle 29"/>
              <p:cNvSpPr/>
              <p:nvPr/>
            </p:nvSpPr>
            <p:spPr>
              <a:xfrm>
                <a:off x="990600" y="496880"/>
                <a:ext cx="67862" cy="121816"/>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000" b="1">
                    <a:solidFill>
                      <a:srgbClr val="000000"/>
                    </a:solidFill>
                    <a:effectLst/>
                    <a:latin typeface="Times New Roman" panose="02020603050405020304" pitchFamily="18" charset="0"/>
                    <a:ea typeface="Times New Roman" panose="02020603050405020304" pitchFamily="18" charset="0"/>
                  </a:rPr>
                  <a:t>1</a:t>
                </a:r>
                <a:endParaRPr lang="en-US" sz="1600">
                  <a:solidFill>
                    <a:srgbClr val="000000"/>
                  </a:solidFill>
                  <a:effectLst/>
                  <a:latin typeface="Calibri" panose="020F0502020204030204" pitchFamily="34" charset="0"/>
                  <a:ea typeface="Calibri" panose="020F0502020204030204" pitchFamily="34" charset="0"/>
                </a:endParaRPr>
              </a:p>
            </p:txBody>
          </p:sp>
          <p:sp>
            <p:nvSpPr>
              <p:cNvPr id="31" name="Rectangle 30"/>
              <p:cNvSpPr/>
              <p:nvPr/>
            </p:nvSpPr>
            <p:spPr>
              <a:xfrm>
                <a:off x="1042416" y="442316"/>
                <a:ext cx="50643" cy="181814"/>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600" b="1">
                    <a:solidFill>
                      <a:srgbClr val="000000"/>
                    </a:solidFill>
                    <a:effectLst/>
                    <a:latin typeface="Times New Roman" panose="02020603050405020304" pitchFamily="18" charset="0"/>
                    <a:ea typeface="Times New Roman" panose="02020603050405020304" pitchFamily="18" charset="0"/>
                  </a:rPr>
                  <a:t> </a:t>
                </a:r>
                <a:endParaRPr lang="en-US" sz="1600">
                  <a:solidFill>
                    <a:srgbClr val="000000"/>
                  </a:solidFill>
                  <a:effectLst/>
                  <a:latin typeface="Calibri" panose="020F0502020204030204" pitchFamily="34" charset="0"/>
                  <a:ea typeface="Calibri" panose="020F0502020204030204" pitchFamily="34" charset="0"/>
                </a:endParaRPr>
              </a:p>
            </p:txBody>
          </p:sp>
          <p:sp>
            <p:nvSpPr>
              <p:cNvPr id="32" name="Rectangle 31"/>
              <p:cNvSpPr/>
              <p:nvPr/>
            </p:nvSpPr>
            <p:spPr>
              <a:xfrm>
                <a:off x="1272539" y="833618"/>
                <a:ext cx="74650" cy="158980"/>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dirty="0">
                    <a:solidFill>
                      <a:srgbClr val="000000"/>
                    </a:solidFill>
                    <a:effectLst/>
                    <a:latin typeface="Times New Roman" panose="02020603050405020304" pitchFamily="18" charset="0"/>
                    <a:ea typeface="Times New Roman" panose="02020603050405020304" pitchFamily="18" charset="0"/>
                  </a:rPr>
                  <a:t>a</a:t>
                </a:r>
                <a:endParaRPr lang="en-US" sz="1600" dirty="0">
                  <a:solidFill>
                    <a:srgbClr val="000000"/>
                  </a:solidFill>
                  <a:effectLst/>
                  <a:latin typeface="Calibri" panose="020F0502020204030204" pitchFamily="34" charset="0"/>
                  <a:ea typeface="Calibri" panose="020F0502020204030204" pitchFamily="34" charset="0"/>
                </a:endParaRPr>
              </a:p>
            </p:txBody>
          </p:sp>
          <p:sp>
            <p:nvSpPr>
              <p:cNvPr id="33" name="Rectangle 32"/>
              <p:cNvSpPr/>
              <p:nvPr/>
            </p:nvSpPr>
            <p:spPr>
              <a:xfrm>
                <a:off x="1328927" y="833618"/>
                <a:ext cx="42033" cy="158980"/>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600">
                  <a:solidFill>
                    <a:srgbClr val="000000"/>
                  </a:solidFill>
                  <a:effectLst/>
                  <a:latin typeface="Calibri" panose="020F0502020204030204" pitchFamily="34" charset="0"/>
                  <a:ea typeface="Calibri" panose="020F0502020204030204" pitchFamily="34" charset="0"/>
                </a:endParaRPr>
              </a:p>
            </p:txBody>
          </p:sp>
          <p:sp>
            <p:nvSpPr>
              <p:cNvPr id="34" name="Rectangle 33"/>
              <p:cNvSpPr/>
              <p:nvPr/>
            </p:nvSpPr>
            <p:spPr>
              <a:xfrm>
                <a:off x="586740" y="986017"/>
                <a:ext cx="84065"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rPr>
                  <a:t>b</a:t>
                </a:r>
                <a:endParaRPr lang="en-US" sz="1600">
                  <a:solidFill>
                    <a:srgbClr val="000000"/>
                  </a:solidFill>
                  <a:effectLst/>
                  <a:latin typeface="Calibri" panose="020F0502020204030204" pitchFamily="34" charset="0"/>
                  <a:ea typeface="Calibri" panose="020F0502020204030204" pitchFamily="34" charset="0"/>
                </a:endParaRPr>
              </a:p>
            </p:txBody>
          </p:sp>
          <p:sp>
            <p:nvSpPr>
              <p:cNvPr id="35" name="Rectangle 34"/>
              <p:cNvSpPr/>
              <p:nvPr/>
            </p:nvSpPr>
            <p:spPr>
              <a:xfrm>
                <a:off x="650748" y="986017"/>
                <a:ext cx="42033"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600">
                  <a:solidFill>
                    <a:srgbClr val="000000"/>
                  </a:solidFill>
                  <a:effectLst/>
                  <a:latin typeface="Calibri" panose="020F0502020204030204" pitchFamily="34" charset="0"/>
                  <a:ea typeface="Calibri" panose="020F0502020204030204" pitchFamily="34" charset="0"/>
                </a:endParaRPr>
              </a:p>
            </p:txBody>
          </p:sp>
          <p:sp>
            <p:nvSpPr>
              <p:cNvPr id="36" name="Rectangle 35"/>
              <p:cNvSpPr/>
              <p:nvPr/>
            </p:nvSpPr>
            <p:spPr>
              <a:xfrm>
                <a:off x="1633727" y="1072885"/>
                <a:ext cx="470770"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dirty="0">
                    <a:solidFill>
                      <a:srgbClr val="000000"/>
                    </a:solidFill>
                    <a:effectLst/>
                    <a:latin typeface="Times New Roman" panose="02020603050405020304" pitchFamily="18" charset="0"/>
                    <a:ea typeface="Times New Roman" panose="02020603050405020304" pitchFamily="18" charset="0"/>
                  </a:rPr>
                  <a:t>a, b </a:t>
                </a:r>
                <a:endParaRPr lang="en-US" sz="1600" dirty="0">
                  <a:solidFill>
                    <a:srgbClr val="000000"/>
                  </a:solidFill>
                  <a:effectLst/>
                  <a:latin typeface="Calibri" panose="020F0502020204030204" pitchFamily="34" charset="0"/>
                  <a:ea typeface="Calibri" panose="020F0502020204030204" pitchFamily="34" charset="0"/>
                </a:endParaRPr>
              </a:p>
            </p:txBody>
          </p:sp>
          <p:sp>
            <p:nvSpPr>
              <p:cNvPr id="37" name="Rectangle 36"/>
              <p:cNvSpPr/>
              <p:nvPr/>
            </p:nvSpPr>
            <p:spPr>
              <a:xfrm>
                <a:off x="1850135" y="1072885"/>
                <a:ext cx="42033"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600">
                  <a:solidFill>
                    <a:srgbClr val="000000"/>
                  </a:solidFill>
                  <a:effectLst/>
                  <a:latin typeface="Calibri" panose="020F0502020204030204" pitchFamily="34" charset="0"/>
                  <a:ea typeface="Calibri" panose="020F0502020204030204" pitchFamily="34" charset="0"/>
                </a:endParaRPr>
              </a:p>
            </p:txBody>
          </p:sp>
          <p:sp>
            <p:nvSpPr>
              <p:cNvPr id="38" name="Rectangle 37"/>
              <p:cNvSpPr/>
              <p:nvPr/>
            </p:nvSpPr>
            <p:spPr>
              <a:xfrm>
                <a:off x="1453895" y="358130"/>
                <a:ext cx="74650"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rPr>
                  <a:t>a</a:t>
                </a:r>
                <a:endParaRPr lang="en-US" sz="1600">
                  <a:solidFill>
                    <a:srgbClr val="000000"/>
                  </a:solidFill>
                  <a:effectLst/>
                  <a:latin typeface="Calibri" panose="020F0502020204030204" pitchFamily="34" charset="0"/>
                  <a:ea typeface="Calibri" panose="020F0502020204030204" pitchFamily="34" charset="0"/>
                </a:endParaRPr>
              </a:p>
            </p:txBody>
          </p:sp>
          <p:sp>
            <p:nvSpPr>
              <p:cNvPr id="39" name="Rectangle 38"/>
              <p:cNvSpPr/>
              <p:nvPr/>
            </p:nvSpPr>
            <p:spPr>
              <a:xfrm>
                <a:off x="1510283" y="358130"/>
                <a:ext cx="42033"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600">
                  <a:solidFill>
                    <a:srgbClr val="000000"/>
                  </a:solidFill>
                  <a:effectLst/>
                  <a:latin typeface="Calibri" panose="020F0502020204030204" pitchFamily="34" charset="0"/>
                  <a:ea typeface="Calibri" panose="020F0502020204030204" pitchFamily="34" charset="0"/>
                </a:endParaRPr>
              </a:p>
            </p:txBody>
          </p:sp>
          <p:sp>
            <p:nvSpPr>
              <p:cNvPr id="40" name="Shape 3965"/>
              <p:cNvSpPr/>
              <p:nvPr/>
            </p:nvSpPr>
            <p:spPr>
              <a:xfrm>
                <a:off x="665988" y="642118"/>
                <a:ext cx="76200" cy="804672"/>
              </a:xfrm>
              <a:custGeom>
                <a:avLst/>
                <a:gdLst/>
                <a:ahLst/>
                <a:cxnLst/>
                <a:rect l="0" t="0" r="0" b="0"/>
                <a:pathLst>
                  <a:path w="76200" h="804672">
                    <a:moveTo>
                      <a:pt x="38100" y="0"/>
                    </a:moveTo>
                    <a:lnTo>
                      <a:pt x="76200" y="76200"/>
                    </a:lnTo>
                    <a:lnTo>
                      <a:pt x="44196" y="76200"/>
                    </a:lnTo>
                    <a:lnTo>
                      <a:pt x="44196" y="800100"/>
                    </a:lnTo>
                    <a:lnTo>
                      <a:pt x="42672" y="803148"/>
                    </a:lnTo>
                    <a:lnTo>
                      <a:pt x="38100" y="804672"/>
                    </a:lnTo>
                    <a:lnTo>
                      <a:pt x="35052" y="803148"/>
                    </a:lnTo>
                    <a:lnTo>
                      <a:pt x="33528" y="800100"/>
                    </a:lnTo>
                    <a:lnTo>
                      <a:pt x="33528" y="76200"/>
                    </a:lnTo>
                    <a:lnTo>
                      <a:pt x="0" y="76200"/>
                    </a:lnTo>
                    <a:lnTo>
                      <a:pt x="381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41" name="Shape 3966"/>
              <p:cNvSpPr/>
              <p:nvPr/>
            </p:nvSpPr>
            <p:spPr>
              <a:xfrm>
                <a:off x="1271016" y="433330"/>
                <a:ext cx="499872" cy="76200"/>
              </a:xfrm>
              <a:custGeom>
                <a:avLst/>
                <a:gdLst/>
                <a:ahLst/>
                <a:cxnLst/>
                <a:rect l="0" t="0" r="0" b="0"/>
                <a:pathLst>
                  <a:path w="499872" h="76200">
                    <a:moveTo>
                      <a:pt x="423672" y="0"/>
                    </a:moveTo>
                    <a:lnTo>
                      <a:pt x="499872" y="38100"/>
                    </a:lnTo>
                    <a:lnTo>
                      <a:pt x="423672" y="76200"/>
                    </a:lnTo>
                    <a:lnTo>
                      <a:pt x="423672" y="42672"/>
                    </a:lnTo>
                    <a:lnTo>
                      <a:pt x="4572" y="42672"/>
                    </a:lnTo>
                    <a:lnTo>
                      <a:pt x="1524" y="41148"/>
                    </a:lnTo>
                    <a:lnTo>
                      <a:pt x="0" y="38100"/>
                    </a:lnTo>
                    <a:lnTo>
                      <a:pt x="1524" y="33528"/>
                    </a:lnTo>
                    <a:lnTo>
                      <a:pt x="4572" y="32004"/>
                    </a:lnTo>
                    <a:lnTo>
                      <a:pt x="423672" y="32004"/>
                    </a:lnTo>
                    <a:lnTo>
                      <a:pt x="423672"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42" name="Shape 3967"/>
              <p:cNvSpPr/>
              <p:nvPr/>
            </p:nvSpPr>
            <p:spPr>
              <a:xfrm>
                <a:off x="976884" y="585730"/>
                <a:ext cx="804672" cy="690372"/>
              </a:xfrm>
              <a:custGeom>
                <a:avLst/>
                <a:gdLst/>
                <a:ahLst/>
                <a:cxnLst/>
                <a:rect l="0" t="0" r="0" b="0"/>
                <a:pathLst>
                  <a:path w="804672" h="690372">
                    <a:moveTo>
                      <a:pt x="804672" y="0"/>
                    </a:moveTo>
                    <a:lnTo>
                      <a:pt x="771144" y="77724"/>
                    </a:lnTo>
                    <a:lnTo>
                      <a:pt x="749254" y="52517"/>
                    </a:lnTo>
                    <a:lnTo>
                      <a:pt x="7620" y="688848"/>
                    </a:lnTo>
                    <a:lnTo>
                      <a:pt x="3048" y="690372"/>
                    </a:lnTo>
                    <a:lnTo>
                      <a:pt x="0" y="688848"/>
                    </a:lnTo>
                    <a:lnTo>
                      <a:pt x="0" y="684276"/>
                    </a:lnTo>
                    <a:lnTo>
                      <a:pt x="1524" y="681228"/>
                    </a:lnTo>
                    <a:lnTo>
                      <a:pt x="742859" y="45153"/>
                    </a:lnTo>
                    <a:lnTo>
                      <a:pt x="720852" y="19812"/>
                    </a:lnTo>
                    <a:lnTo>
                      <a:pt x="804672"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43" name="Shape 3968"/>
              <p:cNvSpPr/>
              <p:nvPr/>
            </p:nvSpPr>
            <p:spPr>
              <a:xfrm>
                <a:off x="1275588" y="770134"/>
                <a:ext cx="672084" cy="615696"/>
              </a:xfrm>
              <a:custGeom>
                <a:avLst/>
                <a:gdLst/>
                <a:ahLst/>
                <a:cxnLst/>
                <a:rect l="0" t="0" r="0" b="0"/>
                <a:pathLst>
                  <a:path w="672084" h="615696">
                    <a:moveTo>
                      <a:pt x="667512" y="0"/>
                    </a:moveTo>
                    <a:lnTo>
                      <a:pt x="670560" y="1524"/>
                    </a:lnTo>
                    <a:lnTo>
                      <a:pt x="672084" y="6096"/>
                    </a:lnTo>
                    <a:lnTo>
                      <a:pt x="670560" y="9144"/>
                    </a:lnTo>
                    <a:lnTo>
                      <a:pt x="60075" y="567131"/>
                    </a:lnTo>
                    <a:lnTo>
                      <a:pt x="82296" y="591312"/>
                    </a:lnTo>
                    <a:lnTo>
                      <a:pt x="0" y="615696"/>
                    </a:lnTo>
                    <a:lnTo>
                      <a:pt x="30480" y="534924"/>
                    </a:lnTo>
                    <a:lnTo>
                      <a:pt x="53486" y="559961"/>
                    </a:lnTo>
                    <a:lnTo>
                      <a:pt x="664464" y="1524"/>
                    </a:lnTo>
                    <a:lnTo>
                      <a:pt x="667512"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44" name="Shape 3969"/>
              <p:cNvSpPr/>
              <p:nvPr/>
            </p:nvSpPr>
            <p:spPr>
              <a:xfrm>
                <a:off x="356610" y="547630"/>
                <a:ext cx="347478" cy="76200"/>
              </a:xfrm>
              <a:custGeom>
                <a:avLst/>
                <a:gdLst/>
                <a:ahLst/>
                <a:cxnLst/>
                <a:rect l="0" t="0" r="0" b="0"/>
                <a:pathLst>
                  <a:path w="347478" h="76200">
                    <a:moveTo>
                      <a:pt x="271272" y="0"/>
                    </a:moveTo>
                    <a:lnTo>
                      <a:pt x="347478" y="38100"/>
                    </a:lnTo>
                    <a:lnTo>
                      <a:pt x="271272" y="76200"/>
                    </a:lnTo>
                    <a:lnTo>
                      <a:pt x="271272" y="42672"/>
                    </a:lnTo>
                    <a:lnTo>
                      <a:pt x="4572" y="42672"/>
                    </a:lnTo>
                    <a:lnTo>
                      <a:pt x="1524" y="41148"/>
                    </a:lnTo>
                    <a:lnTo>
                      <a:pt x="0" y="38100"/>
                    </a:lnTo>
                    <a:lnTo>
                      <a:pt x="1524" y="33528"/>
                    </a:lnTo>
                    <a:lnTo>
                      <a:pt x="4572" y="32004"/>
                    </a:lnTo>
                    <a:lnTo>
                      <a:pt x="271272" y="32004"/>
                    </a:lnTo>
                    <a:lnTo>
                      <a:pt x="271272"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grpSp>
        <p:grpSp>
          <p:nvGrpSpPr>
            <p:cNvPr id="45" name="Group 44"/>
            <p:cNvGrpSpPr/>
            <p:nvPr/>
          </p:nvGrpSpPr>
          <p:grpSpPr>
            <a:xfrm>
              <a:off x="6685810" y="1348995"/>
              <a:ext cx="3433422" cy="2674852"/>
              <a:chOff x="0" y="0"/>
              <a:chExt cx="2299716" cy="1714500"/>
            </a:xfrm>
          </p:grpSpPr>
          <p:sp>
            <p:nvSpPr>
              <p:cNvPr id="46" name="Shape 3839"/>
              <p:cNvSpPr/>
              <p:nvPr/>
            </p:nvSpPr>
            <p:spPr>
              <a:xfrm>
                <a:off x="15240" y="226263"/>
                <a:ext cx="9601" cy="26822"/>
              </a:xfrm>
              <a:custGeom>
                <a:avLst/>
                <a:gdLst/>
                <a:ahLst/>
                <a:cxnLst/>
                <a:rect l="0" t="0" r="0" b="0"/>
                <a:pathLst>
                  <a:path w="9601" h="26822">
                    <a:moveTo>
                      <a:pt x="9601" y="0"/>
                    </a:moveTo>
                    <a:lnTo>
                      <a:pt x="9601" y="9804"/>
                    </a:lnTo>
                    <a:lnTo>
                      <a:pt x="9144" y="9957"/>
                    </a:lnTo>
                    <a:lnTo>
                      <a:pt x="9601" y="9957"/>
                    </a:lnTo>
                    <a:lnTo>
                      <a:pt x="9601" y="26822"/>
                    </a:lnTo>
                    <a:lnTo>
                      <a:pt x="6096" y="22149"/>
                    </a:lnTo>
                    <a:lnTo>
                      <a:pt x="3048" y="17577"/>
                    </a:lnTo>
                    <a:lnTo>
                      <a:pt x="1524" y="17577"/>
                    </a:lnTo>
                    <a:lnTo>
                      <a:pt x="0" y="13005"/>
                    </a:lnTo>
                    <a:lnTo>
                      <a:pt x="0" y="8433"/>
                    </a:lnTo>
                    <a:lnTo>
                      <a:pt x="1524" y="5385"/>
                    </a:lnTo>
                    <a:lnTo>
                      <a:pt x="4572" y="2337"/>
                    </a:lnTo>
                    <a:lnTo>
                      <a:pt x="6096" y="2337"/>
                    </a:lnTo>
                    <a:lnTo>
                      <a:pt x="9601"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47" name="Shape 3840"/>
              <p:cNvSpPr/>
              <p:nvPr/>
            </p:nvSpPr>
            <p:spPr>
              <a:xfrm>
                <a:off x="24842" y="220980"/>
                <a:ext cx="557326" cy="216408"/>
              </a:xfrm>
              <a:custGeom>
                <a:avLst/>
                <a:gdLst/>
                <a:ahLst/>
                <a:cxnLst/>
                <a:rect l="0" t="0" r="0" b="0"/>
                <a:pathLst>
                  <a:path w="557326" h="216408">
                    <a:moveTo>
                      <a:pt x="31547" y="0"/>
                    </a:moveTo>
                    <a:lnTo>
                      <a:pt x="52882" y="0"/>
                    </a:lnTo>
                    <a:lnTo>
                      <a:pt x="63551" y="1524"/>
                    </a:lnTo>
                    <a:lnTo>
                      <a:pt x="77267" y="1524"/>
                    </a:lnTo>
                    <a:lnTo>
                      <a:pt x="90982" y="3048"/>
                    </a:lnTo>
                    <a:lnTo>
                      <a:pt x="106223" y="4572"/>
                    </a:lnTo>
                    <a:lnTo>
                      <a:pt x="121463" y="6096"/>
                    </a:lnTo>
                    <a:lnTo>
                      <a:pt x="138226" y="7620"/>
                    </a:lnTo>
                    <a:lnTo>
                      <a:pt x="156514" y="10668"/>
                    </a:lnTo>
                    <a:lnTo>
                      <a:pt x="173279" y="12192"/>
                    </a:lnTo>
                    <a:lnTo>
                      <a:pt x="193091" y="15240"/>
                    </a:lnTo>
                    <a:lnTo>
                      <a:pt x="211379" y="18288"/>
                    </a:lnTo>
                    <a:lnTo>
                      <a:pt x="232714" y="21336"/>
                    </a:lnTo>
                    <a:lnTo>
                      <a:pt x="273863" y="27432"/>
                    </a:lnTo>
                    <a:lnTo>
                      <a:pt x="316535" y="35052"/>
                    </a:lnTo>
                    <a:lnTo>
                      <a:pt x="362255" y="41148"/>
                    </a:lnTo>
                    <a:lnTo>
                      <a:pt x="409499" y="50292"/>
                    </a:lnTo>
                    <a:lnTo>
                      <a:pt x="456743" y="57912"/>
                    </a:lnTo>
                    <a:lnTo>
                      <a:pt x="503987" y="67056"/>
                    </a:lnTo>
                    <a:lnTo>
                      <a:pt x="552755" y="74676"/>
                    </a:lnTo>
                    <a:lnTo>
                      <a:pt x="555803" y="77724"/>
                    </a:lnTo>
                    <a:lnTo>
                      <a:pt x="557326" y="80772"/>
                    </a:lnTo>
                    <a:lnTo>
                      <a:pt x="554279" y="83820"/>
                    </a:lnTo>
                    <a:lnTo>
                      <a:pt x="551231" y="83820"/>
                    </a:lnTo>
                    <a:lnTo>
                      <a:pt x="502463" y="76200"/>
                    </a:lnTo>
                    <a:lnTo>
                      <a:pt x="455219" y="67056"/>
                    </a:lnTo>
                    <a:lnTo>
                      <a:pt x="407975" y="59436"/>
                    </a:lnTo>
                    <a:lnTo>
                      <a:pt x="360731" y="51816"/>
                    </a:lnTo>
                    <a:lnTo>
                      <a:pt x="315011" y="44196"/>
                    </a:lnTo>
                    <a:lnTo>
                      <a:pt x="272338" y="36576"/>
                    </a:lnTo>
                    <a:lnTo>
                      <a:pt x="231191" y="30480"/>
                    </a:lnTo>
                    <a:lnTo>
                      <a:pt x="211379" y="27432"/>
                    </a:lnTo>
                    <a:lnTo>
                      <a:pt x="191567" y="24384"/>
                    </a:lnTo>
                    <a:lnTo>
                      <a:pt x="173279" y="21336"/>
                    </a:lnTo>
                    <a:lnTo>
                      <a:pt x="154991" y="19812"/>
                    </a:lnTo>
                    <a:lnTo>
                      <a:pt x="136703" y="16764"/>
                    </a:lnTo>
                    <a:lnTo>
                      <a:pt x="121463" y="15240"/>
                    </a:lnTo>
                    <a:lnTo>
                      <a:pt x="104699" y="13716"/>
                    </a:lnTo>
                    <a:lnTo>
                      <a:pt x="90982" y="12192"/>
                    </a:lnTo>
                    <a:lnTo>
                      <a:pt x="77267" y="10668"/>
                    </a:lnTo>
                    <a:lnTo>
                      <a:pt x="51358" y="10668"/>
                    </a:lnTo>
                    <a:lnTo>
                      <a:pt x="40691" y="9144"/>
                    </a:lnTo>
                    <a:lnTo>
                      <a:pt x="31547" y="10668"/>
                    </a:lnTo>
                    <a:lnTo>
                      <a:pt x="14782" y="10668"/>
                    </a:lnTo>
                    <a:lnTo>
                      <a:pt x="8687" y="12192"/>
                    </a:lnTo>
                    <a:lnTo>
                      <a:pt x="4114" y="13716"/>
                    </a:lnTo>
                    <a:lnTo>
                      <a:pt x="686" y="14859"/>
                    </a:lnTo>
                    <a:lnTo>
                      <a:pt x="558" y="15240"/>
                    </a:lnTo>
                    <a:lnTo>
                      <a:pt x="1067" y="15240"/>
                    </a:lnTo>
                    <a:lnTo>
                      <a:pt x="305" y="16002"/>
                    </a:lnTo>
                    <a:lnTo>
                      <a:pt x="51" y="16764"/>
                    </a:lnTo>
                    <a:lnTo>
                      <a:pt x="1067" y="19812"/>
                    </a:lnTo>
                    <a:lnTo>
                      <a:pt x="1067" y="18288"/>
                    </a:lnTo>
                    <a:lnTo>
                      <a:pt x="4114" y="22860"/>
                    </a:lnTo>
                    <a:lnTo>
                      <a:pt x="7163" y="27432"/>
                    </a:lnTo>
                    <a:lnTo>
                      <a:pt x="13258" y="32004"/>
                    </a:lnTo>
                    <a:lnTo>
                      <a:pt x="20879" y="38100"/>
                    </a:lnTo>
                    <a:lnTo>
                      <a:pt x="30023" y="44196"/>
                    </a:lnTo>
                    <a:lnTo>
                      <a:pt x="39167" y="51816"/>
                    </a:lnTo>
                    <a:lnTo>
                      <a:pt x="49835" y="57912"/>
                    </a:lnTo>
                    <a:lnTo>
                      <a:pt x="62026" y="65532"/>
                    </a:lnTo>
                    <a:lnTo>
                      <a:pt x="75743" y="73152"/>
                    </a:lnTo>
                    <a:lnTo>
                      <a:pt x="87935" y="80772"/>
                    </a:lnTo>
                    <a:lnTo>
                      <a:pt x="103175" y="89916"/>
                    </a:lnTo>
                    <a:lnTo>
                      <a:pt x="132131" y="105156"/>
                    </a:lnTo>
                    <a:lnTo>
                      <a:pt x="162611" y="121920"/>
                    </a:lnTo>
                    <a:lnTo>
                      <a:pt x="193091" y="138684"/>
                    </a:lnTo>
                    <a:lnTo>
                      <a:pt x="223570" y="153924"/>
                    </a:lnTo>
                    <a:lnTo>
                      <a:pt x="238811" y="161544"/>
                    </a:lnTo>
                    <a:lnTo>
                      <a:pt x="252526" y="169164"/>
                    </a:lnTo>
                    <a:lnTo>
                      <a:pt x="265539" y="176394"/>
                    </a:lnTo>
                    <a:lnTo>
                      <a:pt x="281482" y="147828"/>
                    </a:lnTo>
                    <a:lnTo>
                      <a:pt x="330251" y="216408"/>
                    </a:lnTo>
                    <a:lnTo>
                      <a:pt x="244907" y="213360"/>
                    </a:lnTo>
                    <a:lnTo>
                      <a:pt x="261188" y="184190"/>
                    </a:lnTo>
                    <a:lnTo>
                      <a:pt x="247955" y="178308"/>
                    </a:lnTo>
                    <a:lnTo>
                      <a:pt x="234238" y="170688"/>
                    </a:lnTo>
                    <a:lnTo>
                      <a:pt x="218999" y="163068"/>
                    </a:lnTo>
                    <a:lnTo>
                      <a:pt x="188519" y="146304"/>
                    </a:lnTo>
                    <a:lnTo>
                      <a:pt x="158038" y="131064"/>
                    </a:lnTo>
                    <a:lnTo>
                      <a:pt x="127558" y="114300"/>
                    </a:lnTo>
                    <a:lnTo>
                      <a:pt x="97079" y="97536"/>
                    </a:lnTo>
                    <a:lnTo>
                      <a:pt x="83363" y="89916"/>
                    </a:lnTo>
                    <a:lnTo>
                      <a:pt x="69647" y="80772"/>
                    </a:lnTo>
                    <a:lnTo>
                      <a:pt x="57455" y="73152"/>
                    </a:lnTo>
                    <a:lnTo>
                      <a:pt x="45263" y="65532"/>
                    </a:lnTo>
                    <a:lnTo>
                      <a:pt x="34595" y="59436"/>
                    </a:lnTo>
                    <a:lnTo>
                      <a:pt x="23926" y="51816"/>
                    </a:lnTo>
                    <a:lnTo>
                      <a:pt x="14782" y="45720"/>
                    </a:lnTo>
                    <a:lnTo>
                      <a:pt x="7163" y="39624"/>
                    </a:lnTo>
                    <a:lnTo>
                      <a:pt x="1067" y="33528"/>
                    </a:lnTo>
                    <a:lnTo>
                      <a:pt x="0" y="32106"/>
                    </a:lnTo>
                    <a:lnTo>
                      <a:pt x="0" y="15240"/>
                    </a:lnTo>
                    <a:lnTo>
                      <a:pt x="305" y="15240"/>
                    </a:lnTo>
                    <a:lnTo>
                      <a:pt x="457" y="14936"/>
                    </a:lnTo>
                    <a:lnTo>
                      <a:pt x="0" y="15088"/>
                    </a:lnTo>
                    <a:lnTo>
                      <a:pt x="0" y="5283"/>
                    </a:lnTo>
                    <a:lnTo>
                      <a:pt x="1067" y="4572"/>
                    </a:lnTo>
                    <a:lnTo>
                      <a:pt x="7163" y="3048"/>
                    </a:lnTo>
                    <a:lnTo>
                      <a:pt x="13258" y="1524"/>
                    </a:lnTo>
                    <a:lnTo>
                      <a:pt x="22403" y="1524"/>
                    </a:lnTo>
                    <a:lnTo>
                      <a:pt x="31547"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48" name="Shape 61277"/>
              <p:cNvSpPr/>
              <p:nvPr/>
            </p:nvSpPr>
            <p:spPr>
              <a:xfrm>
                <a:off x="33528" y="0"/>
                <a:ext cx="342900" cy="228600"/>
              </a:xfrm>
              <a:custGeom>
                <a:avLst/>
                <a:gdLst/>
                <a:ahLst/>
                <a:cxnLst/>
                <a:rect l="0" t="0" r="0" b="0"/>
                <a:pathLst>
                  <a:path w="342900" h="228600">
                    <a:moveTo>
                      <a:pt x="0" y="0"/>
                    </a:moveTo>
                    <a:lnTo>
                      <a:pt x="342900" y="0"/>
                    </a:lnTo>
                    <a:lnTo>
                      <a:pt x="342900" y="228600"/>
                    </a:lnTo>
                    <a:lnTo>
                      <a:pt x="0" y="228600"/>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sz="2400"/>
              </a:p>
            </p:txBody>
          </p:sp>
          <p:sp>
            <p:nvSpPr>
              <p:cNvPr id="49" name="Rectangle 48"/>
              <p:cNvSpPr/>
              <p:nvPr/>
            </p:nvSpPr>
            <p:spPr>
              <a:xfrm>
                <a:off x="124966" y="68056"/>
                <a:ext cx="74650"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rPr>
                  <a:t>a</a:t>
                </a:r>
                <a:endParaRPr lang="en-US" sz="1600">
                  <a:solidFill>
                    <a:srgbClr val="000000"/>
                  </a:solidFill>
                  <a:effectLst/>
                  <a:latin typeface="Calibri" panose="020F0502020204030204" pitchFamily="34" charset="0"/>
                  <a:ea typeface="Calibri" panose="020F0502020204030204" pitchFamily="34" charset="0"/>
                </a:endParaRPr>
              </a:p>
            </p:txBody>
          </p:sp>
          <p:sp>
            <p:nvSpPr>
              <p:cNvPr id="50" name="Rectangle 49"/>
              <p:cNvSpPr/>
              <p:nvPr/>
            </p:nvSpPr>
            <p:spPr>
              <a:xfrm>
                <a:off x="181354" y="68056"/>
                <a:ext cx="42033"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600">
                  <a:solidFill>
                    <a:srgbClr val="000000"/>
                  </a:solidFill>
                  <a:effectLst/>
                  <a:latin typeface="Calibri" panose="020F0502020204030204" pitchFamily="34" charset="0"/>
                  <a:ea typeface="Calibri" panose="020F0502020204030204" pitchFamily="34" charset="0"/>
                </a:endParaRPr>
              </a:p>
            </p:txBody>
          </p:sp>
          <p:sp>
            <p:nvSpPr>
              <p:cNvPr id="51" name="Shape 3846"/>
              <p:cNvSpPr/>
              <p:nvPr/>
            </p:nvSpPr>
            <p:spPr>
              <a:xfrm>
                <a:off x="327660" y="237744"/>
                <a:ext cx="594360" cy="457200"/>
              </a:xfrm>
              <a:custGeom>
                <a:avLst/>
                <a:gdLst/>
                <a:ahLst/>
                <a:cxnLst/>
                <a:rect l="0" t="0" r="0" b="0"/>
                <a:pathLst>
                  <a:path w="594360" h="457200">
                    <a:moveTo>
                      <a:pt x="297180" y="0"/>
                    </a:moveTo>
                    <a:cubicBezTo>
                      <a:pt x="460248" y="0"/>
                      <a:pt x="594360" y="102108"/>
                      <a:pt x="594360" y="228600"/>
                    </a:cubicBezTo>
                    <a:cubicBezTo>
                      <a:pt x="594360" y="355092"/>
                      <a:pt x="460248" y="457200"/>
                      <a:pt x="297180" y="457200"/>
                    </a:cubicBezTo>
                    <a:cubicBezTo>
                      <a:pt x="132588" y="457200"/>
                      <a:pt x="0" y="355092"/>
                      <a:pt x="0" y="228600"/>
                    </a:cubicBezTo>
                    <a:cubicBezTo>
                      <a:pt x="0" y="102108"/>
                      <a:pt x="132588" y="0"/>
                      <a:pt x="297180" y="0"/>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sz="2400"/>
              </a:p>
            </p:txBody>
          </p:sp>
          <p:sp>
            <p:nvSpPr>
              <p:cNvPr id="52" name="Shape 3847"/>
              <p:cNvSpPr/>
              <p:nvPr/>
            </p:nvSpPr>
            <p:spPr>
              <a:xfrm>
                <a:off x="327660" y="237744"/>
                <a:ext cx="594360" cy="457200"/>
              </a:xfrm>
              <a:custGeom>
                <a:avLst/>
                <a:gdLst/>
                <a:ahLst/>
                <a:cxnLst/>
                <a:rect l="0" t="0" r="0" b="0"/>
                <a:pathLst>
                  <a:path w="594360" h="457200">
                    <a:moveTo>
                      <a:pt x="297180" y="0"/>
                    </a:moveTo>
                    <a:cubicBezTo>
                      <a:pt x="132588" y="0"/>
                      <a:pt x="0" y="102108"/>
                      <a:pt x="0" y="228600"/>
                    </a:cubicBezTo>
                    <a:cubicBezTo>
                      <a:pt x="0" y="355092"/>
                      <a:pt x="132588" y="457200"/>
                      <a:pt x="297180" y="457200"/>
                    </a:cubicBezTo>
                    <a:cubicBezTo>
                      <a:pt x="460248" y="457200"/>
                      <a:pt x="594360" y="355092"/>
                      <a:pt x="594360" y="228600"/>
                    </a:cubicBezTo>
                    <a:cubicBezTo>
                      <a:pt x="594360" y="102108"/>
                      <a:pt x="460248" y="0"/>
                      <a:pt x="297180"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53" name="Shape 3848"/>
              <p:cNvSpPr/>
              <p:nvPr/>
            </p:nvSpPr>
            <p:spPr>
              <a:xfrm>
                <a:off x="400812" y="284988"/>
                <a:ext cx="446532" cy="342900"/>
              </a:xfrm>
              <a:custGeom>
                <a:avLst/>
                <a:gdLst/>
                <a:ahLst/>
                <a:cxnLst/>
                <a:rect l="0" t="0" r="0" b="0"/>
                <a:pathLst>
                  <a:path w="446532" h="342900">
                    <a:moveTo>
                      <a:pt x="224028" y="0"/>
                    </a:moveTo>
                    <a:cubicBezTo>
                      <a:pt x="345948" y="0"/>
                      <a:pt x="446532" y="77724"/>
                      <a:pt x="446532" y="172212"/>
                    </a:cubicBezTo>
                    <a:cubicBezTo>
                      <a:pt x="446532" y="266700"/>
                      <a:pt x="345948" y="342900"/>
                      <a:pt x="224028" y="342900"/>
                    </a:cubicBezTo>
                    <a:cubicBezTo>
                      <a:pt x="100584" y="342900"/>
                      <a:pt x="0" y="266700"/>
                      <a:pt x="0" y="172212"/>
                    </a:cubicBezTo>
                    <a:cubicBezTo>
                      <a:pt x="0" y="77724"/>
                      <a:pt x="100584" y="0"/>
                      <a:pt x="224028" y="0"/>
                    </a:cubicBezTo>
                    <a:close/>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US" sz="2400"/>
              </a:p>
            </p:txBody>
          </p:sp>
          <p:sp>
            <p:nvSpPr>
              <p:cNvPr id="54" name="Shape 3849"/>
              <p:cNvSpPr/>
              <p:nvPr/>
            </p:nvSpPr>
            <p:spPr>
              <a:xfrm>
                <a:off x="400812" y="284988"/>
                <a:ext cx="446532" cy="342900"/>
              </a:xfrm>
              <a:custGeom>
                <a:avLst/>
                <a:gdLst/>
                <a:ahLst/>
                <a:cxnLst/>
                <a:rect l="0" t="0" r="0" b="0"/>
                <a:pathLst>
                  <a:path w="446532" h="342900">
                    <a:moveTo>
                      <a:pt x="224028" y="0"/>
                    </a:moveTo>
                    <a:cubicBezTo>
                      <a:pt x="100584" y="0"/>
                      <a:pt x="0" y="77724"/>
                      <a:pt x="0" y="172212"/>
                    </a:cubicBezTo>
                    <a:cubicBezTo>
                      <a:pt x="0" y="266700"/>
                      <a:pt x="100584" y="342900"/>
                      <a:pt x="224028" y="342900"/>
                    </a:cubicBezTo>
                    <a:cubicBezTo>
                      <a:pt x="345948" y="342900"/>
                      <a:pt x="446532" y="266700"/>
                      <a:pt x="446532" y="172212"/>
                    </a:cubicBezTo>
                    <a:cubicBezTo>
                      <a:pt x="446532" y="77724"/>
                      <a:pt x="345948" y="0"/>
                      <a:pt x="224028"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55" name="Rectangle 54"/>
              <p:cNvSpPr/>
              <p:nvPr/>
            </p:nvSpPr>
            <p:spPr>
              <a:xfrm>
                <a:off x="556258" y="406751"/>
                <a:ext cx="112630" cy="181814"/>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600" b="1">
                    <a:solidFill>
                      <a:srgbClr val="000000"/>
                    </a:solidFill>
                    <a:effectLst/>
                    <a:latin typeface="Times New Roman" panose="02020603050405020304" pitchFamily="18" charset="0"/>
                    <a:ea typeface="Times New Roman" panose="02020603050405020304" pitchFamily="18" charset="0"/>
                  </a:rPr>
                  <a:t>q</a:t>
                </a:r>
                <a:endParaRPr lang="en-US" sz="1600">
                  <a:solidFill>
                    <a:srgbClr val="000000"/>
                  </a:solidFill>
                  <a:effectLst/>
                  <a:latin typeface="Calibri" panose="020F0502020204030204" pitchFamily="34" charset="0"/>
                  <a:ea typeface="Calibri" panose="020F0502020204030204" pitchFamily="34" charset="0"/>
                </a:endParaRPr>
              </a:p>
            </p:txBody>
          </p:sp>
          <p:sp>
            <p:nvSpPr>
              <p:cNvPr id="56" name="Rectangle 55"/>
              <p:cNvSpPr/>
              <p:nvPr/>
            </p:nvSpPr>
            <p:spPr>
              <a:xfrm>
                <a:off x="641602" y="461315"/>
                <a:ext cx="67862" cy="121816"/>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000" b="1">
                    <a:solidFill>
                      <a:srgbClr val="000000"/>
                    </a:solidFill>
                    <a:effectLst/>
                    <a:latin typeface="Times New Roman" panose="02020603050405020304" pitchFamily="18" charset="0"/>
                    <a:ea typeface="Times New Roman" panose="02020603050405020304" pitchFamily="18" charset="0"/>
                  </a:rPr>
                  <a:t>1</a:t>
                </a:r>
                <a:endParaRPr lang="en-US" sz="1600">
                  <a:solidFill>
                    <a:srgbClr val="000000"/>
                  </a:solidFill>
                  <a:effectLst/>
                  <a:latin typeface="Calibri" panose="020F0502020204030204" pitchFamily="34" charset="0"/>
                  <a:ea typeface="Calibri" panose="020F0502020204030204" pitchFamily="34" charset="0"/>
                </a:endParaRPr>
              </a:p>
            </p:txBody>
          </p:sp>
          <p:sp>
            <p:nvSpPr>
              <p:cNvPr id="57" name="Rectangle 56"/>
              <p:cNvSpPr/>
              <p:nvPr/>
            </p:nvSpPr>
            <p:spPr>
              <a:xfrm>
                <a:off x="693418" y="406751"/>
                <a:ext cx="50643" cy="181814"/>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600" b="1">
                    <a:solidFill>
                      <a:srgbClr val="000000"/>
                    </a:solidFill>
                    <a:effectLst/>
                    <a:latin typeface="Times New Roman" panose="02020603050405020304" pitchFamily="18" charset="0"/>
                    <a:ea typeface="Times New Roman" panose="02020603050405020304" pitchFamily="18" charset="0"/>
                  </a:rPr>
                  <a:t> </a:t>
                </a:r>
                <a:endParaRPr lang="en-US" sz="1600">
                  <a:solidFill>
                    <a:srgbClr val="000000"/>
                  </a:solidFill>
                  <a:effectLst/>
                  <a:latin typeface="Calibri" panose="020F0502020204030204" pitchFamily="34" charset="0"/>
                  <a:ea typeface="Calibri" panose="020F0502020204030204" pitchFamily="34" charset="0"/>
                </a:endParaRPr>
              </a:p>
            </p:txBody>
          </p:sp>
          <p:sp>
            <p:nvSpPr>
              <p:cNvPr id="58" name="Shape 3857"/>
              <p:cNvSpPr/>
              <p:nvPr/>
            </p:nvSpPr>
            <p:spPr>
              <a:xfrm>
                <a:off x="1376172" y="1199388"/>
                <a:ext cx="594360" cy="457200"/>
              </a:xfrm>
              <a:custGeom>
                <a:avLst/>
                <a:gdLst/>
                <a:ahLst/>
                <a:cxnLst/>
                <a:rect l="0" t="0" r="0" b="0"/>
                <a:pathLst>
                  <a:path w="594360" h="457200">
                    <a:moveTo>
                      <a:pt x="297180" y="0"/>
                    </a:moveTo>
                    <a:cubicBezTo>
                      <a:pt x="134112" y="0"/>
                      <a:pt x="0" y="102109"/>
                      <a:pt x="0" y="228600"/>
                    </a:cubicBezTo>
                    <a:cubicBezTo>
                      <a:pt x="0" y="355092"/>
                      <a:pt x="134112" y="457200"/>
                      <a:pt x="297180" y="457200"/>
                    </a:cubicBezTo>
                    <a:cubicBezTo>
                      <a:pt x="461772" y="457200"/>
                      <a:pt x="594360" y="355092"/>
                      <a:pt x="594360" y="228600"/>
                    </a:cubicBezTo>
                    <a:cubicBezTo>
                      <a:pt x="594360" y="102109"/>
                      <a:pt x="461772" y="0"/>
                      <a:pt x="297180"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59" name="Shape 3858"/>
              <p:cNvSpPr/>
              <p:nvPr/>
            </p:nvSpPr>
            <p:spPr>
              <a:xfrm>
                <a:off x="1450848" y="1248156"/>
                <a:ext cx="446532" cy="342900"/>
              </a:xfrm>
              <a:custGeom>
                <a:avLst/>
                <a:gdLst/>
                <a:ahLst/>
                <a:cxnLst/>
                <a:rect l="0" t="0" r="0" b="0"/>
                <a:pathLst>
                  <a:path w="446532" h="342900">
                    <a:moveTo>
                      <a:pt x="222504" y="0"/>
                    </a:moveTo>
                    <a:cubicBezTo>
                      <a:pt x="345948" y="0"/>
                      <a:pt x="446532" y="76200"/>
                      <a:pt x="446532" y="170689"/>
                    </a:cubicBezTo>
                    <a:cubicBezTo>
                      <a:pt x="446532" y="265176"/>
                      <a:pt x="345948" y="342900"/>
                      <a:pt x="222504" y="342900"/>
                    </a:cubicBezTo>
                    <a:cubicBezTo>
                      <a:pt x="100584" y="342900"/>
                      <a:pt x="0" y="265176"/>
                      <a:pt x="0" y="170689"/>
                    </a:cubicBezTo>
                    <a:cubicBezTo>
                      <a:pt x="0" y="76200"/>
                      <a:pt x="100584" y="0"/>
                      <a:pt x="222504" y="0"/>
                    </a:cubicBezTo>
                    <a:close/>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US" sz="2400"/>
              </a:p>
            </p:txBody>
          </p:sp>
          <p:sp>
            <p:nvSpPr>
              <p:cNvPr id="60" name="Shape 3859"/>
              <p:cNvSpPr/>
              <p:nvPr/>
            </p:nvSpPr>
            <p:spPr>
              <a:xfrm>
                <a:off x="1450848" y="1248156"/>
                <a:ext cx="446532" cy="342900"/>
              </a:xfrm>
              <a:custGeom>
                <a:avLst/>
                <a:gdLst/>
                <a:ahLst/>
                <a:cxnLst/>
                <a:rect l="0" t="0" r="0" b="0"/>
                <a:pathLst>
                  <a:path w="446532" h="342900">
                    <a:moveTo>
                      <a:pt x="222504" y="0"/>
                    </a:moveTo>
                    <a:cubicBezTo>
                      <a:pt x="100584" y="0"/>
                      <a:pt x="0" y="76200"/>
                      <a:pt x="0" y="170689"/>
                    </a:cubicBezTo>
                    <a:cubicBezTo>
                      <a:pt x="0" y="265176"/>
                      <a:pt x="100584" y="342900"/>
                      <a:pt x="222504" y="342900"/>
                    </a:cubicBezTo>
                    <a:cubicBezTo>
                      <a:pt x="345948" y="342900"/>
                      <a:pt x="446532" y="265176"/>
                      <a:pt x="446532" y="170689"/>
                    </a:cubicBezTo>
                    <a:cubicBezTo>
                      <a:pt x="446532" y="76200"/>
                      <a:pt x="345948" y="0"/>
                      <a:pt x="222504"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61" name="Rectangle 60"/>
              <p:cNvSpPr/>
              <p:nvPr/>
            </p:nvSpPr>
            <p:spPr>
              <a:xfrm>
                <a:off x="1606293" y="1368395"/>
                <a:ext cx="112630" cy="181813"/>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600" b="1">
                    <a:solidFill>
                      <a:srgbClr val="000000"/>
                    </a:solidFill>
                    <a:effectLst/>
                    <a:latin typeface="Times New Roman" panose="02020603050405020304" pitchFamily="18" charset="0"/>
                    <a:ea typeface="Times New Roman" panose="02020603050405020304" pitchFamily="18" charset="0"/>
                  </a:rPr>
                  <a:t>q</a:t>
                </a:r>
                <a:endParaRPr lang="en-US" sz="1600">
                  <a:solidFill>
                    <a:srgbClr val="000000"/>
                  </a:solidFill>
                  <a:effectLst/>
                  <a:latin typeface="Calibri" panose="020F0502020204030204" pitchFamily="34" charset="0"/>
                  <a:ea typeface="Calibri" panose="020F0502020204030204" pitchFamily="34" charset="0"/>
                </a:endParaRPr>
              </a:p>
            </p:txBody>
          </p:sp>
          <p:sp>
            <p:nvSpPr>
              <p:cNvPr id="62" name="Rectangle 61"/>
              <p:cNvSpPr/>
              <p:nvPr/>
            </p:nvSpPr>
            <p:spPr>
              <a:xfrm>
                <a:off x="1691637" y="1422958"/>
                <a:ext cx="67862" cy="121815"/>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000" b="1">
                    <a:solidFill>
                      <a:srgbClr val="000000"/>
                    </a:solidFill>
                    <a:effectLst/>
                    <a:latin typeface="Times New Roman" panose="02020603050405020304" pitchFamily="18" charset="0"/>
                    <a:ea typeface="Times New Roman" panose="02020603050405020304" pitchFamily="18" charset="0"/>
                  </a:rPr>
                  <a:t>4</a:t>
                </a:r>
                <a:endParaRPr lang="en-US" sz="1600">
                  <a:solidFill>
                    <a:srgbClr val="000000"/>
                  </a:solidFill>
                  <a:effectLst/>
                  <a:latin typeface="Calibri" panose="020F0502020204030204" pitchFamily="34" charset="0"/>
                  <a:ea typeface="Calibri" panose="020F0502020204030204" pitchFamily="34" charset="0"/>
                </a:endParaRPr>
              </a:p>
            </p:txBody>
          </p:sp>
          <p:sp>
            <p:nvSpPr>
              <p:cNvPr id="63" name="Rectangle 62"/>
              <p:cNvSpPr/>
              <p:nvPr/>
            </p:nvSpPr>
            <p:spPr>
              <a:xfrm>
                <a:off x="1743453" y="1368395"/>
                <a:ext cx="50643" cy="181813"/>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600" b="1">
                    <a:solidFill>
                      <a:srgbClr val="000000"/>
                    </a:solidFill>
                    <a:effectLst/>
                    <a:latin typeface="Times New Roman" panose="02020603050405020304" pitchFamily="18" charset="0"/>
                    <a:ea typeface="Times New Roman" panose="02020603050405020304" pitchFamily="18" charset="0"/>
                  </a:rPr>
                  <a:t> </a:t>
                </a:r>
                <a:endParaRPr lang="en-US" sz="1600">
                  <a:solidFill>
                    <a:srgbClr val="000000"/>
                  </a:solidFill>
                  <a:effectLst/>
                  <a:latin typeface="Calibri" panose="020F0502020204030204" pitchFamily="34" charset="0"/>
                  <a:ea typeface="Calibri" panose="020F0502020204030204" pitchFamily="34" charset="0"/>
                </a:endParaRPr>
              </a:p>
            </p:txBody>
          </p:sp>
          <p:sp>
            <p:nvSpPr>
              <p:cNvPr id="64" name="Shape 3867"/>
              <p:cNvSpPr/>
              <p:nvPr/>
            </p:nvSpPr>
            <p:spPr>
              <a:xfrm>
                <a:off x="347472" y="1199388"/>
                <a:ext cx="594360" cy="457200"/>
              </a:xfrm>
              <a:custGeom>
                <a:avLst/>
                <a:gdLst/>
                <a:ahLst/>
                <a:cxnLst/>
                <a:rect l="0" t="0" r="0" b="0"/>
                <a:pathLst>
                  <a:path w="594360" h="457200">
                    <a:moveTo>
                      <a:pt x="297180" y="0"/>
                    </a:moveTo>
                    <a:cubicBezTo>
                      <a:pt x="134112" y="0"/>
                      <a:pt x="0" y="102109"/>
                      <a:pt x="0" y="228600"/>
                    </a:cubicBezTo>
                    <a:cubicBezTo>
                      <a:pt x="0" y="355092"/>
                      <a:pt x="134112" y="457200"/>
                      <a:pt x="297180" y="457200"/>
                    </a:cubicBezTo>
                    <a:cubicBezTo>
                      <a:pt x="461772" y="457200"/>
                      <a:pt x="594360" y="355092"/>
                      <a:pt x="594360" y="228600"/>
                    </a:cubicBezTo>
                    <a:cubicBezTo>
                      <a:pt x="594360" y="102109"/>
                      <a:pt x="461772" y="0"/>
                      <a:pt x="297180"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65" name="Rectangle 64"/>
              <p:cNvSpPr/>
              <p:nvPr/>
            </p:nvSpPr>
            <p:spPr>
              <a:xfrm>
                <a:off x="577594" y="1342486"/>
                <a:ext cx="112630" cy="181814"/>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600" b="1">
                    <a:solidFill>
                      <a:srgbClr val="000000"/>
                    </a:solidFill>
                    <a:effectLst/>
                    <a:latin typeface="Times New Roman" panose="02020603050405020304" pitchFamily="18" charset="0"/>
                    <a:ea typeface="Times New Roman" panose="02020603050405020304" pitchFamily="18" charset="0"/>
                  </a:rPr>
                  <a:t>q</a:t>
                </a:r>
                <a:endParaRPr lang="en-US" sz="1600">
                  <a:solidFill>
                    <a:srgbClr val="000000"/>
                  </a:solidFill>
                  <a:effectLst/>
                  <a:latin typeface="Calibri" panose="020F0502020204030204" pitchFamily="34" charset="0"/>
                  <a:ea typeface="Calibri" panose="020F0502020204030204" pitchFamily="34" charset="0"/>
                </a:endParaRPr>
              </a:p>
            </p:txBody>
          </p:sp>
          <p:sp>
            <p:nvSpPr>
              <p:cNvPr id="66" name="Rectangle 65"/>
              <p:cNvSpPr/>
              <p:nvPr/>
            </p:nvSpPr>
            <p:spPr>
              <a:xfrm>
                <a:off x="662938" y="1397049"/>
                <a:ext cx="67862" cy="121816"/>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000" b="1">
                    <a:solidFill>
                      <a:srgbClr val="000000"/>
                    </a:solidFill>
                    <a:effectLst/>
                    <a:latin typeface="Times New Roman" panose="02020603050405020304" pitchFamily="18" charset="0"/>
                    <a:ea typeface="Times New Roman" panose="02020603050405020304" pitchFamily="18" charset="0"/>
                  </a:rPr>
                  <a:t>3</a:t>
                </a:r>
                <a:endParaRPr lang="en-US" sz="1600">
                  <a:solidFill>
                    <a:srgbClr val="000000"/>
                  </a:solidFill>
                  <a:effectLst/>
                  <a:latin typeface="Calibri" panose="020F0502020204030204" pitchFamily="34" charset="0"/>
                  <a:ea typeface="Calibri" panose="020F0502020204030204" pitchFamily="34" charset="0"/>
                </a:endParaRPr>
              </a:p>
            </p:txBody>
          </p:sp>
          <p:sp>
            <p:nvSpPr>
              <p:cNvPr id="67" name="Rectangle 66"/>
              <p:cNvSpPr/>
              <p:nvPr/>
            </p:nvSpPr>
            <p:spPr>
              <a:xfrm>
                <a:off x="714754" y="1342486"/>
                <a:ext cx="50643" cy="181814"/>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600" b="1">
                    <a:solidFill>
                      <a:srgbClr val="000000"/>
                    </a:solidFill>
                    <a:effectLst/>
                    <a:latin typeface="Times New Roman" panose="02020603050405020304" pitchFamily="18" charset="0"/>
                    <a:ea typeface="Times New Roman" panose="02020603050405020304" pitchFamily="18" charset="0"/>
                  </a:rPr>
                  <a:t> </a:t>
                </a:r>
                <a:endParaRPr lang="en-US" sz="1600">
                  <a:solidFill>
                    <a:srgbClr val="000000"/>
                  </a:solidFill>
                  <a:effectLst/>
                  <a:latin typeface="Calibri" panose="020F0502020204030204" pitchFamily="34" charset="0"/>
                  <a:ea typeface="Calibri" panose="020F0502020204030204" pitchFamily="34" charset="0"/>
                </a:endParaRPr>
              </a:p>
            </p:txBody>
          </p:sp>
          <p:sp>
            <p:nvSpPr>
              <p:cNvPr id="68" name="Shape 3872"/>
              <p:cNvSpPr/>
              <p:nvPr/>
            </p:nvSpPr>
            <p:spPr>
              <a:xfrm>
                <a:off x="1376172" y="284988"/>
                <a:ext cx="594360" cy="457200"/>
              </a:xfrm>
              <a:custGeom>
                <a:avLst/>
                <a:gdLst/>
                <a:ahLst/>
                <a:cxnLst/>
                <a:rect l="0" t="0" r="0" b="0"/>
                <a:pathLst>
                  <a:path w="594360" h="457200">
                    <a:moveTo>
                      <a:pt x="297180" y="0"/>
                    </a:moveTo>
                    <a:cubicBezTo>
                      <a:pt x="134112" y="0"/>
                      <a:pt x="0" y="102108"/>
                      <a:pt x="0" y="228600"/>
                    </a:cubicBezTo>
                    <a:cubicBezTo>
                      <a:pt x="0" y="355092"/>
                      <a:pt x="134112" y="457200"/>
                      <a:pt x="297180" y="457200"/>
                    </a:cubicBezTo>
                    <a:cubicBezTo>
                      <a:pt x="461772" y="457200"/>
                      <a:pt x="594360" y="355092"/>
                      <a:pt x="594360" y="228600"/>
                    </a:cubicBezTo>
                    <a:cubicBezTo>
                      <a:pt x="594360" y="102108"/>
                      <a:pt x="461772" y="0"/>
                      <a:pt x="297180"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US" sz="2400"/>
              </a:p>
            </p:txBody>
          </p:sp>
          <p:sp>
            <p:nvSpPr>
              <p:cNvPr id="69" name="Rectangle 68"/>
              <p:cNvSpPr/>
              <p:nvPr/>
            </p:nvSpPr>
            <p:spPr>
              <a:xfrm>
                <a:off x="1606294" y="428086"/>
                <a:ext cx="112630" cy="181815"/>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600" b="1">
                    <a:solidFill>
                      <a:srgbClr val="000000"/>
                    </a:solidFill>
                    <a:effectLst/>
                    <a:latin typeface="Times New Roman" panose="02020603050405020304" pitchFamily="18" charset="0"/>
                    <a:ea typeface="Times New Roman" panose="02020603050405020304" pitchFamily="18" charset="0"/>
                  </a:rPr>
                  <a:t>q</a:t>
                </a:r>
                <a:endParaRPr lang="en-US" sz="1600">
                  <a:solidFill>
                    <a:srgbClr val="000000"/>
                  </a:solidFill>
                  <a:effectLst/>
                  <a:latin typeface="Calibri" panose="020F0502020204030204" pitchFamily="34" charset="0"/>
                  <a:ea typeface="Calibri" panose="020F0502020204030204" pitchFamily="34" charset="0"/>
                </a:endParaRPr>
              </a:p>
            </p:txBody>
          </p:sp>
          <p:sp>
            <p:nvSpPr>
              <p:cNvPr id="70" name="Rectangle 69"/>
              <p:cNvSpPr/>
              <p:nvPr/>
            </p:nvSpPr>
            <p:spPr>
              <a:xfrm>
                <a:off x="1691638" y="482650"/>
                <a:ext cx="67862" cy="121816"/>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000" b="1">
                    <a:solidFill>
                      <a:srgbClr val="000000"/>
                    </a:solidFill>
                    <a:effectLst/>
                    <a:latin typeface="Times New Roman" panose="02020603050405020304" pitchFamily="18" charset="0"/>
                    <a:ea typeface="Times New Roman" panose="02020603050405020304" pitchFamily="18" charset="0"/>
                  </a:rPr>
                  <a:t>2</a:t>
                </a:r>
                <a:endParaRPr lang="en-US" sz="1600">
                  <a:solidFill>
                    <a:srgbClr val="000000"/>
                  </a:solidFill>
                  <a:effectLst/>
                  <a:latin typeface="Calibri" panose="020F0502020204030204" pitchFamily="34" charset="0"/>
                  <a:ea typeface="Calibri" panose="020F0502020204030204" pitchFamily="34" charset="0"/>
                </a:endParaRPr>
              </a:p>
            </p:txBody>
          </p:sp>
          <p:sp>
            <p:nvSpPr>
              <p:cNvPr id="71" name="Rectangle 70"/>
              <p:cNvSpPr/>
              <p:nvPr/>
            </p:nvSpPr>
            <p:spPr>
              <a:xfrm>
                <a:off x="1743454" y="428086"/>
                <a:ext cx="50643" cy="181815"/>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600" b="1">
                    <a:solidFill>
                      <a:srgbClr val="000000"/>
                    </a:solidFill>
                    <a:effectLst/>
                    <a:latin typeface="Times New Roman" panose="02020603050405020304" pitchFamily="18" charset="0"/>
                    <a:ea typeface="Times New Roman" panose="02020603050405020304" pitchFamily="18" charset="0"/>
                  </a:rPr>
                  <a:t> </a:t>
                </a:r>
                <a:endParaRPr lang="en-US" sz="1600">
                  <a:solidFill>
                    <a:srgbClr val="000000"/>
                  </a:solidFill>
                  <a:effectLst/>
                  <a:latin typeface="Calibri" panose="020F0502020204030204" pitchFamily="34" charset="0"/>
                  <a:ea typeface="Calibri" panose="020F0502020204030204" pitchFamily="34" charset="0"/>
                </a:endParaRPr>
              </a:p>
            </p:txBody>
          </p:sp>
          <p:sp>
            <p:nvSpPr>
              <p:cNvPr id="72" name="Shape 61278"/>
              <p:cNvSpPr/>
              <p:nvPr/>
            </p:nvSpPr>
            <p:spPr>
              <a:xfrm>
                <a:off x="804672" y="694944"/>
                <a:ext cx="342900" cy="228600"/>
              </a:xfrm>
              <a:custGeom>
                <a:avLst/>
                <a:gdLst/>
                <a:ahLst/>
                <a:cxnLst/>
                <a:rect l="0" t="0" r="0" b="0"/>
                <a:pathLst>
                  <a:path w="342900" h="228600">
                    <a:moveTo>
                      <a:pt x="0" y="0"/>
                    </a:moveTo>
                    <a:lnTo>
                      <a:pt x="342900" y="0"/>
                    </a:lnTo>
                    <a:lnTo>
                      <a:pt x="342900" y="228600"/>
                    </a:lnTo>
                    <a:lnTo>
                      <a:pt x="0" y="228600"/>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US" sz="2400"/>
              </a:p>
            </p:txBody>
          </p:sp>
          <p:sp>
            <p:nvSpPr>
              <p:cNvPr id="73" name="Rectangle 72"/>
              <p:cNvSpPr/>
              <p:nvPr/>
            </p:nvSpPr>
            <p:spPr>
              <a:xfrm>
                <a:off x="896110" y="762999"/>
                <a:ext cx="74650"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rPr>
                  <a:t>a</a:t>
                </a:r>
                <a:endParaRPr lang="en-US" sz="1600">
                  <a:solidFill>
                    <a:srgbClr val="000000"/>
                  </a:solidFill>
                  <a:effectLst/>
                  <a:latin typeface="Calibri" panose="020F0502020204030204" pitchFamily="34" charset="0"/>
                  <a:ea typeface="Calibri" panose="020F0502020204030204" pitchFamily="34" charset="0"/>
                </a:endParaRPr>
              </a:p>
            </p:txBody>
          </p:sp>
          <p:sp>
            <p:nvSpPr>
              <p:cNvPr id="74" name="Rectangle 73"/>
              <p:cNvSpPr/>
              <p:nvPr/>
            </p:nvSpPr>
            <p:spPr>
              <a:xfrm>
                <a:off x="952498" y="762999"/>
                <a:ext cx="42033"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600">
                  <a:solidFill>
                    <a:srgbClr val="000000"/>
                  </a:solidFill>
                  <a:effectLst/>
                  <a:latin typeface="Calibri" panose="020F0502020204030204" pitchFamily="34" charset="0"/>
                  <a:ea typeface="Calibri" panose="020F0502020204030204" pitchFamily="34" charset="0"/>
                </a:endParaRPr>
              </a:p>
            </p:txBody>
          </p:sp>
          <p:sp>
            <p:nvSpPr>
              <p:cNvPr id="75" name="Rectangle 74"/>
              <p:cNvSpPr/>
              <p:nvPr/>
            </p:nvSpPr>
            <p:spPr>
              <a:xfrm>
                <a:off x="220978" y="924543"/>
                <a:ext cx="84065"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rPr>
                  <a:t>b</a:t>
                </a:r>
                <a:endParaRPr lang="en-US" sz="1600">
                  <a:solidFill>
                    <a:srgbClr val="000000"/>
                  </a:solidFill>
                  <a:effectLst/>
                  <a:latin typeface="Calibri" panose="020F0502020204030204" pitchFamily="34" charset="0"/>
                  <a:ea typeface="Calibri" panose="020F0502020204030204" pitchFamily="34" charset="0"/>
                </a:endParaRPr>
              </a:p>
            </p:txBody>
          </p:sp>
          <p:sp>
            <p:nvSpPr>
              <p:cNvPr id="76" name="Rectangle 75"/>
              <p:cNvSpPr/>
              <p:nvPr/>
            </p:nvSpPr>
            <p:spPr>
              <a:xfrm>
                <a:off x="284986" y="924543"/>
                <a:ext cx="42033"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600">
                  <a:solidFill>
                    <a:srgbClr val="000000"/>
                  </a:solidFill>
                  <a:effectLst/>
                  <a:latin typeface="Calibri" panose="020F0502020204030204" pitchFamily="34" charset="0"/>
                  <a:ea typeface="Calibri" panose="020F0502020204030204" pitchFamily="34" charset="0"/>
                </a:endParaRPr>
              </a:p>
            </p:txBody>
          </p:sp>
          <p:sp>
            <p:nvSpPr>
              <p:cNvPr id="77" name="Shape 61279"/>
              <p:cNvSpPr/>
              <p:nvPr/>
            </p:nvSpPr>
            <p:spPr>
              <a:xfrm>
                <a:off x="1947672" y="742188"/>
                <a:ext cx="342900" cy="228600"/>
              </a:xfrm>
              <a:custGeom>
                <a:avLst/>
                <a:gdLst/>
                <a:ahLst/>
                <a:cxnLst/>
                <a:rect l="0" t="0" r="0" b="0"/>
                <a:pathLst>
                  <a:path w="342900" h="228600">
                    <a:moveTo>
                      <a:pt x="0" y="0"/>
                    </a:moveTo>
                    <a:lnTo>
                      <a:pt x="342900" y="0"/>
                    </a:lnTo>
                    <a:lnTo>
                      <a:pt x="342900" y="228600"/>
                    </a:lnTo>
                    <a:lnTo>
                      <a:pt x="0" y="228600"/>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US" sz="2400"/>
              </a:p>
            </p:txBody>
          </p:sp>
          <p:sp>
            <p:nvSpPr>
              <p:cNvPr id="78" name="Rectangle 77"/>
              <p:cNvSpPr/>
              <p:nvPr/>
            </p:nvSpPr>
            <p:spPr>
              <a:xfrm>
                <a:off x="2039109" y="810243"/>
                <a:ext cx="84065"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rPr>
                  <a:t>b</a:t>
                </a:r>
                <a:endParaRPr lang="en-US" sz="1600">
                  <a:solidFill>
                    <a:srgbClr val="000000"/>
                  </a:solidFill>
                  <a:effectLst/>
                  <a:latin typeface="Calibri" panose="020F0502020204030204" pitchFamily="34" charset="0"/>
                  <a:ea typeface="Calibri" panose="020F0502020204030204" pitchFamily="34" charset="0"/>
                </a:endParaRPr>
              </a:p>
            </p:txBody>
          </p:sp>
          <p:sp>
            <p:nvSpPr>
              <p:cNvPr id="79" name="Rectangle 78"/>
              <p:cNvSpPr/>
              <p:nvPr/>
            </p:nvSpPr>
            <p:spPr>
              <a:xfrm>
                <a:off x="2103117" y="810243"/>
                <a:ext cx="42033"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600">
                  <a:solidFill>
                    <a:srgbClr val="000000"/>
                  </a:solidFill>
                  <a:effectLst/>
                  <a:latin typeface="Calibri" panose="020F0502020204030204" pitchFamily="34" charset="0"/>
                  <a:ea typeface="Calibri" panose="020F0502020204030204" pitchFamily="34" charset="0"/>
                </a:endParaRPr>
              </a:p>
            </p:txBody>
          </p:sp>
          <p:sp>
            <p:nvSpPr>
              <p:cNvPr id="80" name="Rectangle 79"/>
              <p:cNvSpPr/>
              <p:nvPr/>
            </p:nvSpPr>
            <p:spPr>
              <a:xfrm>
                <a:off x="1124710" y="962644"/>
                <a:ext cx="74650"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rPr>
                  <a:t>a</a:t>
                </a:r>
                <a:endParaRPr lang="en-US" sz="1600">
                  <a:solidFill>
                    <a:srgbClr val="000000"/>
                  </a:solidFill>
                  <a:effectLst/>
                  <a:latin typeface="Calibri" panose="020F0502020204030204" pitchFamily="34" charset="0"/>
                  <a:ea typeface="Calibri" panose="020F0502020204030204" pitchFamily="34" charset="0"/>
                </a:endParaRPr>
              </a:p>
            </p:txBody>
          </p:sp>
          <p:sp>
            <p:nvSpPr>
              <p:cNvPr id="81" name="Rectangle 80"/>
              <p:cNvSpPr/>
              <p:nvPr/>
            </p:nvSpPr>
            <p:spPr>
              <a:xfrm>
                <a:off x="1181098" y="962644"/>
                <a:ext cx="42033"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600">
                  <a:solidFill>
                    <a:srgbClr val="000000"/>
                  </a:solidFill>
                  <a:effectLst/>
                  <a:latin typeface="Calibri" panose="020F0502020204030204" pitchFamily="34" charset="0"/>
                  <a:ea typeface="Calibri" panose="020F0502020204030204" pitchFamily="34" charset="0"/>
                </a:endParaRPr>
              </a:p>
            </p:txBody>
          </p:sp>
          <p:sp>
            <p:nvSpPr>
              <p:cNvPr id="82" name="Rectangle 81"/>
              <p:cNvSpPr/>
              <p:nvPr/>
            </p:nvSpPr>
            <p:spPr>
              <a:xfrm>
                <a:off x="1097278" y="287512"/>
                <a:ext cx="84065"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rPr>
                  <a:t>b</a:t>
                </a:r>
                <a:endParaRPr lang="en-US" sz="1600">
                  <a:solidFill>
                    <a:srgbClr val="000000"/>
                  </a:solidFill>
                  <a:effectLst/>
                  <a:latin typeface="Calibri" panose="020F0502020204030204" pitchFamily="34" charset="0"/>
                  <a:ea typeface="Calibri" panose="020F0502020204030204" pitchFamily="34" charset="0"/>
                </a:endParaRPr>
              </a:p>
            </p:txBody>
          </p:sp>
          <p:sp>
            <p:nvSpPr>
              <p:cNvPr id="83" name="Rectangle 82"/>
              <p:cNvSpPr/>
              <p:nvPr/>
            </p:nvSpPr>
            <p:spPr>
              <a:xfrm>
                <a:off x="1161285" y="287512"/>
                <a:ext cx="42033"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600">
                  <a:solidFill>
                    <a:srgbClr val="000000"/>
                  </a:solidFill>
                  <a:effectLst/>
                  <a:latin typeface="Calibri" panose="020F0502020204030204" pitchFamily="34" charset="0"/>
                  <a:ea typeface="Calibri" panose="020F0502020204030204" pitchFamily="34" charset="0"/>
                </a:endParaRPr>
              </a:p>
            </p:txBody>
          </p:sp>
          <p:sp>
            <p:nvSpPr>
              <p:cNvPr id="84" name="Shape 61280"/>
              <p:cNvSpPr/>
              <p:nvPr/>
            </p:nvSpPr>
            <p:spPr>
              <a:xfrm>
                <a:off x="1062228" y="1485900"/>
                <a:ext cx="342900" cy="228600"/>
              </a:xfrm>
              <a:custGeom>
                <a:avLst/>
                <a:gdLst/>
                <a:ahLst/>
                <a:cxnLst/>
                <a:rect l="0" t="0" r="0" b="0"/>
                <a:pathLst>
                  <a:path w="342900" h="228600">
                    <a:moveTo>
                      <a:pt x="0" y="0"/>
                    </a:moveTo>
                    <a:lnTo>
                      <a:pt x="342900" y="0"/>
                    </a:lnTo>
                    <a:lnTo>
                      <a:pt x="342900" y="228600"/>
                    </a:lnTo>
                    <a:lnTo>
                      <a:pt x="0" y="228600"/>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US" sz="2400"/>
              </a:p>
            </p:txBody>
          </p:sp>
          <p:sp>
            <p:nvSpPr>
              <p:cNvPr id="85" name="Rectangle 84"/>
              <p:cNvSpPr/>
              <p:nvPr/>
            </p:nvSpPr>
            <p:spPr>
              <a:xfrm>
                <a:off x="1153666" y="1553955"/>
                <a:ext cx="74650"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rPr>
                  <a:t>a</a:t>
                </a:r>
                <a:endParaRPr lang="en-US" sz="1600">
                  <a:solidFill>
                    <a:srgbClr val="000000"/>
                  </a:solidFill>
                  <a:effectLst/>
                  <a:latin typeface="Calibri" panose="020F0502020204030204" pitchFamily="34" charset="0"/>
                  <a:ea typeface="Calibri" panose="020F0502020204030204" pitchFamily="34" charset="0"/>
                </a:endParaRPr>
              </a:p>
            </p:txBody>
          </p:sp>
          <p:sp>
            <p:nvSpPr>
              <p:cNvPr id="86" name="Rectangle 85"/>
              <p:cNvSpPr/>
              <p:nvPr/>
            </p:nvSpPr>
            <p:spPr>
              <a:xfrm>
                <a:off x="1210054" y="1553955"/>
                <a:ext cx="42033"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a:solidFill>
                      <a:srgbClr val="000000"/>
                    </a:solidFill>
                    <a:effectLst/>
                    <a:latin typeface="Times New Roman" panose="02020603050405020304" pitchFamily="18" charset="0"/>
                    <a:ea typeface="Times New Roman" panose="02020603050405020304" pitchFamily="18" charset="0"/>
                  </a:rPr>
                  <a:t> </a:t>
                </a:r>
                <a:endParaRPr lang="en-US" sz="1600">
                  <a:solidFill>
                    <a:srgbClr val="000000"/>
                  </a:solidFill>
                  <a:effectLst/>
                  <a:latin typeface="Calibri" panose="020F0502020204030204" pitchFamily="34" charset="0"/>
                  <a:ea typeface="Calibri" panose="020F0502020204030204" pitchFamily="34" charset="0"/>
                </a:endParaRPr>
              </a:p>
            </p:txBody>
          </p:sp>
          <p:sp>
            <p:nvSpPr>
              <p:cNvPr id="87" name="Shape 3911"/>
              <p:cNvSpPr/>
              <p:nvPr/>
            </p:nvSpPr>
            <p:spPr>
              <a:xfrm>
                <a:off x="1714500" y="1313688"/>
                <a:ext cx="585216" cy="381000"/>
              </a:xfrm>
              <a:custGeom>
                <a:avLst/>
                <a:gdLst/>
                <a:ahLst/>
                <a:cxnLst/>
                <a:rect l="0" t="0" r="0" b="0"/>
                <a:pathLst>
                  <a:path w="585216" h="381000">
                    <a:moveTo>
                      <a:pt x="233172" y="0"/>
                    </a:moveTo>
                    <a:lnTo>
                      <a:pt x="316992" y="21336"/>
                    </a:lnTo>
                    <a:lnTo>
                      <a:pt x="295358" y="46248"/>
                    </a:lnTo>
                    <a:lnTo>
                      <a:pt x="306324" y="54864"/>
                    </a:lnTo>
                    <a:lnTo>
                      <a:pt x="320040" y="67056"/>
                    </a:lnTo>
                    <a:lnTo>
                      <a:pt x="333756" y="77724"/>
                    </a:lnTo>
                    <a:lnTo>
                      <a:pt x="348996" y="89915"/>
                    </a:lnTo>
                    <a:lnTo>
                      <a:pt x="381000" y="115824"/>
                    </a:lnTo>
                    <a:lnTo>
                      <a:pt x="413004" y="141732"/>
                    </a:lnTo>
                    <a:lnTo>
                      <a:pt x="443484" y="169164"/>
                    </a:lnTo>
                    <a:lnTo>
                      <a:pt x="475488" y="195072"/>
                    </a:lnTo>
                    <a:lnTo>
                      <a:pt x="489204" y="208788"/>
                    </a:lnTo>
                    <a:lnTo>
                      <a:pt x="502920" y="220980"/>
                    </a:lnTo>
                    <a:lnTo>
                      <a:pt x="516636" y="234696"/>
                    </a:lnTo>
                    <a:lnTo>
                      <a:pt x="528828" y="246888"/>
                    </a:lnTo>
                    <a:lnTo>
                      <a:pt x="541020" y="259080"/>
                    </a:lnTo>
                    <a:lnTo>
                      <a:pt x="551688" y="271272"/>
                    </a:lnTo>
                    <a:lnTo>
                      <a:pt x="560832" y="281940"/>
                    </a:lnTo>
                    <a:lnTo>
                      <a:pt x="568452" y="292609"/>
                    </a:lnTo>
                    <a:lnTo>
                      <a:pt x="574548" y="303276"/>
                    </a:lnTo>
                    <a:lnTo>
                      <a:pt x="579120" y="312420"/>
                    </a:lnTo>
                    <a:lnTo>
                      <a:pt x="582168" y="321564"/>
                    </a:lnTo>
                    <a:lnTo>
                      <a:pt x="583692" y="323088"/>
                    </a:lnTo>
                    <a:lnTo>
                      <a:pt x="585216" y="330709"/>
                    </a:lnTo>
                    <a:lnTo>
                      <a:pt x="583692" y="338328"/>
                    </a:lnTo>
                    <a:lnTo>
                      <a:pt x="583692" y="339852"/>
                    </a:lnTo>
                    <a:lnTo>
                      <a:pt x="580644" y="345948"/>
                    </a:lnTo>
                    <a:lnTo>
                      <a:pt x="576072" y="352044"/>
                    </a:lnTo>
                    <a:lnTo>
                      <a:pt x="569976" y="356615"/>
                    </a:lnTo>
                    <a:lnTo>
                      <a:pt x="562356" y="361188"/>
                    </a:lnTo>
                    <a:lnTo>
                      <a:pt x="553212" y="365760"/>
                    </a:lnTo>
                    <a:lnTo>
                      <a:pt x="544068" y="368809"/>
                    </a:lnTo>
                    <a:lnTo>
                      <a:pt x="533400" y="371856"/>
                    </a:lnTo>
                    <a:lnTo>
                      <a:pt x="522732" y="374904"/>
                    </a:lnTo>
                    <a:lnTo>
                      <a:pt x="509016" y="376428"/>
                    </a:lnTo>
                    <a:lnTo>
                      <a:pt x="495300" y="377952"/>
                    </a:lnTo>
                    <a:lnTo>
                      <a:pt x="481584" y="379476"/>
                    </a:lnTo>
                    <a:lnTo>
                      <a:pt x="466344" y="379476"/>
                    </a:lnTo>
                    <a:lnTo>
                      <a:pt x="449580" y="381000"/>
                    </a:lnTo>
                    <a:lnTo>
                      <a:pt x="376428" y="381000"/>
                    </a:lnTo>
                    <a:lnTo>
                      <a:pt x="356616" y="379476"/>
                    </a:lnTo>
                    <a:lnTo>
                      <a:pt x="335280" y="377952"/>
                    </a:lnTo>
                    <a:lnTo>
                      <a:pt x="313944" y="377952"/>
                    </a:lnTo>
                    <a:lnTo>
                      <a:pt x="292608" y="376428"/>
                    </a:lnTo>
                    <a:lnTo>
                      <a:pt x="248412" y="371856"/>
                    </a:lnTo>
                    <a:lnTo>
                      <a:pt x="201168" y="368809"/>
                    </a:lnTo>
                    <a:lnTo>
                      <a:pt x="153924" y="364236"/>
                    </a:lnTo>
                    <a:lnTo>
                      <a:pt x="103632" y="358139"/>
                    </a:lnTo>
                    <a:lnTo>
                      <a:pt x="54864" y="353568"/>
                    </a:lnTo>
                    <a:lnTo>
                      <a:pt x="4572" y="347472"/>
                    </a:lnTo>
                    <a:lnTo>
                      <a:pt x="1524" y="345948"/>
                    </a:lnTo>
                    <a:lnTo>
                      <a:pt x="0" y="342900"/>
                    </a:lnTo>
                    <a:lnTo>
                      <a:pt x="3048" y="339852"/>
                    </a:lnTo>
                    <a:lnTo>
                      <a:pt x="6096" y="338328"/>
                    </a:lnTo>
                    <a:lnTo>
                      <a:pt x="56388" y="344424"/>
                    </a:lnTo>
                    <a:lnTo>
                      <a:pt x="105156" y="348996"/>
                    </a:lnTo>
                    <a:lnTo>
                      <a:pt x="153924" y="353568"/>
                    </a:lnTo>
                    <a:lnTo>
                      <a:pt x="202692" y="358139"/>
                    </a:lnTo>
                    <a:lnTo>
                      <a:pt x="248412" y="362712"/>
                    </a:lnTo>
                    <a:lnTo>
                      <a:pt x="294132" y="365760"/>
                    </a:lnTo>
                    <a:lnTo>
                      <a:pt x="315468" y="367284"/>
                    </a:lnTo>
                    <a:lnTo>
                      <a:pt x="336804" y="368809"/>
                    </a:lnTo>
                    <a:lnTo>
                      <a:pt x="356616" y="370332"/>
                    </a:lnTo>
                    <a:lnTo>
                      <a:pt x="376428" y="370332"/>
                    </a:lnTo>
                    <a:lnTo>
                      <a:pt x="396240" y="371856"/>
                    </a:lnTo>
                    <a:lnTo>
                      <a:pt x="449580" y="371856"/>
                    </a:lnTo>
                    <a:lnTo>
                      <a:pt x="464820" y="370332"/>
                    </a:lnTo>
                    <a:lnTo>
                      <a:pt x="480060" y="370332"/>
                    </a:lnTo>
                    <a:lnTo>
                      <a:pt x="495300" y="368809"/>
                    </a:lnTo>
                    <a:lnTo>
                      <a:pt x="509016" y="367284"/>
                    </a:lnTo>
                    <a:lnTo>
                      <a:pt x="521208" y="364236"/>
                    </a:lnTo>
                    <a:lnTo>
                      <a:pt x="531876" y="362712"/>
                    </a:lnTo>
                    <a:lnTo>
                      <a:pt x="541020" y="359664"/>
                    </a:lnTo>
                    <a:lnTo>
                      <a:pt x="550164" y="356615"/>
                    </a:lnTo>
                    <a:lnTo>
                      <a:pt x="557784" y="353568"/>
                    </a:lnTo>
                    <a:lnTo>
                      <a:pt x="563880" y="348996"/>
                    </a:lnTo>
                    <a:lnTo>
                      <a:pt x="569105" y="345077"/>
                    </a:lnTo>
                    <a:lnTo>
                      <a:pt x="573024" y="339852"/>
                    </a:lnTo>
                    <a:lnTo>
                      <a:pt x="573024" y="341376"/>
                    </a:lnTo>
                    <a:lnTo>
                      <a:pt x="574548" y="335280"/>
                    </a:lnTo>
                    <a:lnTo>
                      <a:pt x="574548" y="332232"/>
                    </a:lnTo>
                    <a:lnTo>
                      <a:pt x="573024" y="324612"/>
                    </a:lnTo>
                    <a:lnTo>
                      <a:pt x="574548" y="324612"/>
                    </a:lnTo>
                    <a:lnTo>
                      <a:pt x="571500" y="316992"/>
                    </a:lnTo>
                    <a:lnTo>
                      <a:pt x="566928" y="307848"/>
                    </a:lnTo>
                    <a:lnTo>
                      <a:pt x="560832" y="298704"/>
                    </a:lnTo>
                    <a:lnTo>
                      <a:pt x="553212" y="288036"/>
                    </a:lnTo>
                    <a:lnTo>
                      <a:pt x="544068" y="277368"/>
                    </a:lnTo>
                    <a:lnTo>
                      <a:pt x="533400" y="265176"/>
                    </a:lnTo>
                    <a:lnTo>
                      <a:pt x="522732" y="252984"/>
                    </a:lnTo>
                    <a:lnTo>
                      <a:pt x="510540" y="240792"/>
                    </a:lnTo>
                    <a:lnTo>
                      <a:pt x="496824" y="228600"/>
                    </a:lnTo>
                    <a:lnTo>
                      <a:pt x="483108" y="214884"/>
                    </a:lnTo>
                    <a:lnTo>
                      <a:pt x="467868" y="202692"/>
                    </a:lnTo>
                    <a:lnTo>
                      <a:pt x="437388" y="175260"/>
                    </a:lnTo>
                    <a:lnTo>
                      <a:pt x="406908" y="149352"/>
                    </a:lnTo>
                    <a:lnTo>
                      <a:pt x="374904" y="123444"/>
                    </a:lnTo>
                    <a:lnTo>
                      <a:pt x="342900" y="97536"/>
                    </a:lnTo>
                    <a:lnTo>
                      <a:pt x="327660" y="85344"/>
                    </a:lnTo>
                    <a:lnTo>
                      <a:pt x="313944" y="73152"/>
                    </a:lnTo>
                    <a:lnTo>
                      <a:pt x="300228" y="62484"/>
                    </a:lnTo>
                    <a:lnTo>
                      <a:pt x="288952" y="53624"/>
                    </a:lnTo>
                    <a:lnTo>
                      <a:pt x="266700" y="79248"/>
                    </a:lnTo>
                    <a:lnTo>
                      <a:pt x="233172"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88" name="Shape 3912"/>
              <p:cNvSpPr/>
              <p:nvPr/>
            </p:nvSpPr>
            <p:spPr>
              <a:xfrm>
                <a:off x="1808988" y="537972"/>
                <a:ext cx="143256" cy="690372"/>
              </a:xfrm>
              <a:custGeom>
                <a:avLst/>
                <a:gdLst/>
                <a:ahLst/>
                <a:cxnLst/>
                <a:rect l="0" t="0" r="0" b="0"/>
                <a:pathLst>
                  <a:path w="143256" h="690372">
                    <a:moveTo>
                      <a:pt x="140208" y="0"/>
                    </a:moveTo>
                    <a:lnTo>
                      <a:pt x="143256" y="1524"/>
                    </a:lnTo>
                    <a:lnTo>
                      <a:pt x="143256" y="6096"/>
                    </a:lnTo>
                    <a:lnTo>
                      <a:pt x="41542" y="616382"/>
                    </a:lnTo>
                    <a:lnTo>
                      <a:pt x="74676" y="621792"/>
                    </a:lnTo>
                    <a:lnTo>
                      <a:pt x="24384" y="690372"/>
                    </a:lnTo>
                    <a:lnTo>
                      <a:pt x="0" y="609600"/>
                    </a:lnTo>
                    <a:lnTo>
                      <a:pt x="32393" y="614888"/>
                    </a:lnTo>
                    <a:lnTo>
                      <a:pt x="134112" y="4572"/>
                    </a:lnTo>
                    <a:lnTo>
                      <a:pt x="137160" y="1524"/>
                    </a:lnTo>
                    <a:lnTo>
                      <a:pt x="140208"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89" name="Shape 3913"/>
              <p:cNvSpPr/>
              <p:nvPr/>
            </p:nvSpPr>
            <p:spPr>
              <a:xfrm>
                <a:off x="309372" y="571500"/>
                <a:ext cx="76200" cy="804672"/>
              </a:xfrm>
              <a:custGeom>
                <a:avLst/>
                <a:gdLst/>
                <a:ahLst/>
                <a:cxnLst/>
                <a:rect l="0" t="0" r="0" b="0"/>
                <a:pathLst>
                  <a:path w="76200" h="804672">
                    <a:moveTo>
                      <a:pt x="38100" y="0"/>
                    </a:moveTo>
                    <a:lnTo>
                      <a:pt x="76200" y="76200"/>
                    </a:lnTo>
                    <a:lnTo>
                      <a:pt x="44196" y="76200"/>
                    </a:lnTo>
                    <a:lnTo>
                      <a:pt x="44196" y="800100"/>
                    </a:lnTo>
                    <a:lnTo>
                      <a:pt x="42672" y="803148"/>
                    </a:lnTo>
                    <a:lnTo>
                      <a:pt x="38100" y="804672"/>
                    </a:lnTo>
                    <a:lnTo>
                      <a:pt x="35052" y="803148"/>
                    </a:lnTo>
                    <a:lnTo>
                      <a:pt x="33528" y="800100"/>
                    </a:lnTo>
                    <a:lnTo>
                      <a:pt x="33528" y="76200"/>
                    </a:lnTo>
                    <a:lnTo>
                      <a:pt x="0" y="76200"/>
                    </a:lnTo>
                    <a:lnTo>
                      <a:pt x="381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90" name="Shape 3914"/>
              <p:cNvSpPr/>
              <p:nvPr/>
            </p:nvSpPr>
            <p:spPr>
              <a:xfrm>
                <a:off x="914400" y="361188"/>
                <a:ext cx="499872" cy="76200"/>
              </a:xfrm>
              <a:custGeom>
                <a:avLst/>
                <a:gdLst/>
                <a:ahLst/>
                <a:cxnLst/>
                <a:rect l="0" t="0" r="0" b="0"/>
                <a:pathLst>
                  <a:path w="499872" h="76200">
                    <a:moveTo>
                      <a:pt x="423672" y="0"/>
                    </a:moveTo>
                    <a:lnTo>
                      <a:pt x="499872" y="38100"/>
                    </a:lnTo>
                    <a:lnTo>
                      <a:pt x="423672" y="76200"/>
                    </a:lnTo>
                    <a:lnTo>
                      <a:pt x="423672" y="42672"/>
                    </a:lnTo>
                    <a:lnTo>
                      <a:pt x="1524" y="42672"/>
                    </a:lnTo>
                    <a:lnTo>
                      <a:pt x="0" y="38100"/>
                    </a:lnTo>
                    <a:lnTo>
                      <a:pt x="1524" y="35052"/>
                    </a:lnTo>
                    <a:lnTo>
                      <a:pt x="4572" y="33528"/>
                    </a:lnTo>
                    <a:lnTo>
                      <a:pt x="423672" y="33528"/>
                    </a:lnTo>
                    <a:lnTo>
                      <a:pt x="423672"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91" name="Shape 3915"/>
              <p:cNvSpPr/>
              <p:nvPr/>
            </p:nvSpPr>
            <p:spPr>
              <a:xfrm>
                <a:off x="576072" y="509016"/>
                <a:ext cx="806196" cy="690372"/>
              </a:xfrm>
              <a:custGeom>
                <a:avLst/>
                <a:gdLst/>
                <a:ahLst/>
                <a:cxnLst/>
                <a:rect l="0" t="0" r="0" b="0"/>
                <a:pathLst>
                  <a:path w="806196" h="690372">
                    <a:moveTo>
                      <a:pt x="801624" y="0"/>
                    </a:moveTo>
                    <a:lnTo>
                      <a:pt x="804672" y="1524"/>
                    </a:lnTo>
                    <a:lnTo>
                      <a:pt x="806196" y="6096"/>
                    </a:lnTo>
                    <a:lnTo>
                      <a:pt x="803148" y="9144"/>
                    </a:lnTo>
                    <a:lnTo>
                      <a:pt x="61813" y="645219"/>
                    </a:lnTo>
                    <a:lnTo>
                      <a:pt x="83820" y="670560"/>
                    </a:lnTo>
                    <a:lnTo>
                      <a:pt x="0" y="690372"/>
                    </a:lnTo>
                    <a:lnTo>
                      <a:pt x="33528" y="612648"/>
                    </a:lnTo>
                    <a:lnTo>
                      <a:pt x="55418" y="637855"/>
                    </a:lnTo>
                    <a:lnTo>
                      <a:pt x="797052" y="1524"/>
                    </a:lnTo>
                    <a:lnTo>
                      <a:pt x="801624"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92" name="Shape 3916"/>
              <p:cNvSpPr/>
              <p:nvPr/>
            </p:nvSpPr>
            <p:spPr>
              <a:xfrm>
                <a:off x="914400" y="704088"/>
                <a:ext cx="672084" cy="614172"/>
              </a:xfrm>
              <a:custGeom>
                <a:avLst/>
                <a:gdLst/>
                <a:ahLst/>
                <a:cxnLst/>
                <a:rect l="0" t="0" r="0" b="0"/>
                <a:pathLst>
                  <a:path w="672084" h="614172">
                    <a:moveTo>
                      <a:pt x="672084" y="0"/>
                    </a:moveTo>
                    <a:lnTo>
                      <a:pt x="641604" y="80772"/>
                    </a:lnTo>
                    <a:lnTo>
                      <a:pt x="618608" y="55747"/>
                    </a:lnTo>
                    <a:lnTo>
                      <a:pt x="9144" y="614172"/>
                    </a:lnTo>
                    <a:lnTo>
                      <a:pt x="4572" y="614172"/>
                    </a:lnTo>
                    <a:lnTo>
                      <a:pt x="1524" y="612648"/>
                    </a:lnTo>
                    <a:lnTo>
                      <a:pt x="0" y="609600"/>
                    </a:lnTo>
                    <a:lnTo>
                      <a:pt x="1524" y="606552"/>
                    </a:lnTo>
                    <a:lnTo>
                      <a:pt x="612009" y="48566"/>
                    </a:lnTo>
                    <a:lnTo>
                      <a:pt x="589788" y="24384"/>
                    </a:lnTo>
                    <a:lnTo>
                      <a:pt x="672084"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93" name="Shape 3917"/>
              <p:cNvSpPr/>
              <p:nvPr/>
            </p:nvSpPr>
            <p:spPr>
              <a:xfrm>
                <a:off x="871728" y="1504188"/>
                <a:ext cx="576072" cy="76200"/>
              </a:xfrm>
              <a:custGeom>
                <a:avLst/>
                <a:gdLst/>
                <a:ahLst/>
                <a:cxnLst/>
                <a:rect l="0" t="0" r="0" b="0"/>
                <a:pathLst>
                  <a:path w="576072" h="76200">
                    <a:moveTo>
                      <a:pt x="76200" y="0"/>
                    </a:moveTo>
                    <a:lnTo>
                      <a:pt x="76200" y="33528"/>
                    </a:lnTo>
                    <a:lnTo>
                      <a:pt x="571500" y="33528"/>
                    </a:lnTo>
                    <a:lnTo>
                      <a:pt x="574548" y="35052"/>
                    </a:lnTo>
                    <a:lnTo>
                      <a:pt x="576072" y="38100"/>
                    </a:lnTo>
                    <a:lnTo>
                      <a:pt x="574548" y="42672"/>
                    </a:lnTo>
                    <a:lnTo>
                      <a:pt x="571500" y="42672"/>
                    </a:lnTo>
                    <a:lnTo>
                      <a:pt x="76200" y="42672"/>
                    </a:lnTo>
                    <a:lnTo>
                      <a:pt x="76200" y="76200"/>
                    </a:lnTo>
                    <a:lnTo>
                      <a:pt x="0" y="38100"/>
                    </a:lnTo>
                    <a:lnTo>
                      <a:pt x="762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sp>
            <p:nvSpPr>
              <p:cNvPr id="94" name="Shape 3918"/>
              <p:cNvSpPr/>
              <p:nvPr/>
            </p:nvSpPr>
            <p:spPr>
              <a:xfrm>
                <a:off x="0" y="475488"/>
                <a:ext cx="347472" cy="76200"/>
              </a:xfrm>
              <a:custGeom>
                <a:avLst/>
                <a:gdLst/>
                <a:ahLst/>
                <a:cxnLst/>
                <a:rect l="0" t="0" r="0" b="0"/>
                <a:pathLst>
                  <a:path w="347472" h="76200">
                    <a:moveTo>
                      <a:pt x="271272" y="0"/>
                    </a:moveTo>
                    <a:lnTo>
                      <a:pt x="347472" y="38100"/>
                    </a:lnTo>
                    <a:lnTo>
                      <a:pt x="271272" y="76200"/>
                    </a:lnTo>
                    <a:lnTo>
                      <a:pt x="271272" y="42672"/>
                    </a:lnTo>
                    <a:lnTo>
                      <a:pt x="1524" y="42672"/>
                    </a:lnTo>
                    <a:lnTo>
                      <a:pt x="0" y="38100"/>
                    </a:lnTo>
                    <a:lnTo>
                      <a:pt x="1524" y="35052"/>
                    </a:lnTo>
                    <a:lnTo>
                      <a:pt x="4572" y="33528"/>
                    </a:lnTo>
                    <a:lnTo>
                      <a:pt x="271272" y="33528"/>
                    </a:lnTo>
                    <a:lnTo>
                      <a:pt x="271272"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400"/>
              </a:p>
            </p:txBody>
          </p:sp>
        </p:grpSp>
        <p:sp>
          <p:nvSpPr>
            <p:cNvPr id="96" name="Rectangle 95"/>
            <p:cNvSpPr/>
            <p:nvPr/>
          </p:nvSpPr>
          <p:spPr>
            <a:xfrm>
              <a:off x="3710541" y="4021407"/>
              <a:ext cx="907995" cy="449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effectLst>
                    <a:outerShdw blurRad="38100" dist="38100" dir="2700000" algn="tl">
                      <a:srgbClr val="000000">
                        <a:alpha val="43137"/>
                      </a:srgbClr>
                    </a:outerShdw>
                  </a:effectLst>
                  <a:latin typeface="Bookman Old Style" panose="02050604050505020204" pitchFamily="18" charset="0"/>
                </a:rPr>
                <a:t>M</a:t>
              </a:r>
              <a:r>
                <a:rPr lang="en-US" sz="3200" b="1" baseline="-25000" dirty="0" smtClean="0">
                  <a:effectLst>
                    <a:outerShdw blurRad="38100" dist="38100" dir="2700000" algn="tl">
                      <a:srgbClr val="000000">
                        <a:alpha val="43137"/>
                      </a:srgbClr>
                    </a:outerShdw>
                  </a:effectLst>
                  <a:latin typeface="Bookman Old Style" panose="02050604050505020204" pitchFamily="18" charset="0"/>
                </a:rPr>
                <a:t>3</a:t>
              </a:r>
              <a:endParaRPr lang="en-US" sz="3200" b="1" baseline="-25000" dirty="0">
                <a:effectLst>
                  <a:outerShdw blurRad="38100" dist="38100" dir="2700000" algn="tl">
                    <a:srgbClr val="000000">
                      <a:alpha val="43137"/>
                    </a:srgbClr>
                  </a:outerShdw>
                </a:effectLst>
                <a:latin typeface="Bookman Old Style" panose="02050604050505020204" pitchFamily="18" charset="0"/>
              </a:endParaRPr>
            </a:p>
          </p:txBody>
        </p:sp>
        <p:sp>
          <p:nvSpPr>
            <p:cNvPr id="97" name="Rectangle 96"/>
            <p:cNvSpPr/>
            <p:nvPr/>
          </p:nvSpPr>
          <p:spPr>
            <a:xfrm>
              <a:off x="7847723" y="4089250"/>
              <a:ext cx="907995" cy="449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effectLst>
                    <a:outerShdw blurRad="38100" dist="38100" dir="2700000" algn="tl">
                      <a:srgbClr val="000000">
                        <a:alpha val="43137"/>
                      </a:srgbClr>
                    </a:outerShdw>
                  </a:effectLst>
                  <a:latin typeface="Bookman Old Style" panose="02050604050505020204" pitchFamily="18" charset="0"/>
                </a:rPr>
                <a:t>M</a:t>
              </a:r>
              <a:r>
                <a:rPr lang="en-US" sz="3200" b="1" baseline="-25000" dirty="0">
                  <a:effectLst>
                    <a:outerShdw blurRad="38100" dist="38100" dir="2700000" algn="tl">
                      <a:srgbClr val="000000">
                        <a:alpha val="43137"/>
                      </a:srgbClr>
                    </a:outerShdw>
                  </a:effectLst>
                  <a:latin typeface="Bookman Old Style" panose="02050604050505020204" pitchFamily="18" charset="0"/>
                </a:rPr>
                <a:t>4</a:t>
              </a:r>
            </a:p>
          </p:txBody>
        </p:sp>
      </p:grpSp>
    </p:spTree>
    <p:extLst>
      <p:ext uri="{BB962C8B-B14F-4D97-AF65-F5344CB8AC3E}">
        <p14:creationId xmlns:p14="http://schemas.microsoft.com/office/powerpoint/2010/main" val="3408004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8034" y="206061"/>
            <a:ext cx="10715222" cy="6156101"/>
          </a:xfrm>
        </p:spPr>
        <p:txBody>
          <a:bodyPr>
            <a:normAutofit fontScale="92500" lnSpcReduction="20000"/>
          </a:bodyPr>
          <a:lstStyle/>
          <a:p>
            <a:pPr marL="0" indent="0">
              <a:buNone/>
            </a:pPr>
            <a:r>
              <a:rPr lang="en-US" sz="4400" b="1" u="sng" dirty="0" smtClean="0"/>
              <a:t>Solutions:</a:t>
            </a:r>
            <a:r>
              <a:rPr lang="en-US" sz="4400" b="1" dirty="0" smtClean="0"/>
              <a:t> </a:t>
            </a:r>
            <a:endParaRPr lang="en-US" sz="4400" dirty="0"/>
          </a:p>
          <a:p>
            <a:pPr marL="0" indent="0">
              <a:buNone/>
            </a:pPr>
            <a:r>
              <a:rPr lang="en-US" sz="4400" dirty="0" err="1"/>
              <a:t>i</a:t>
            </a:r>
            <a:r>
              <a:rPr lang="en-US" sz="4400" dirty="0"/>
              <a:t>). the start states of M</a:t>
            </a:r>
            <a:r>
              <a:rPr lang="en-US" sz="4400" baseline="-25000" dirty="0"/>
              <a:t>3</a:t>
            </a:r>
            <a:r>
              <a:rPr lang="en-US" sz="4400" dirty="0"/>
              <a:t> and M</a:t>
            </a:r>
            <a:r>
              <a:rPr lang="en-US" sz="4400" baseline="-25000" dirty="0"/>
              <a:t>4 </a:t>
            </a:r>
            <a:r>
              <a:rPr lang="en-US" sz="4400" dirty="0"/>
              <a:t>are q</a:t>
            </a:r>
            <a:r>
              <a:rPr lang="en-US" sz="4400" baseline="-25000" dirty="0"/>
              <a:t>1</a:t>
            </a:r>
            <a:r>
              <a:rPr lang="en-US" sz="4400" dirty="0"/>
              <a:t> and q</a:t>
            </a:r>
            <a:r>
              <a:rPr lang="en-US" sz="4400" baseline="-25000" dirty="0"/>
              <a:t>1</a:t>
            </a:r>
            <a:r>
              <a:rPr lang="en-US" sz="4400" dirty="0"/>
              <a:t> respectively </a:t>
            </a:r>
          </a:p>
          <a:p>
            <a:pPr marL="0" indent="0">
              <a:buNone/>
            </a:pPr>
            <a:r>
              <a:rPr lang="en-US" sz="4400" dirty="0"/>
              <a:t>ii). Sets of accept /Final states of M</a:t>
            </a:r>
            <a:r>
              <a:rPr lang="en-US" sz="4400" baseline="-25000" dirty="0"/>
              <a:t>3</a:t>
            </a:r>
            <a:r>
              <a:rPr lang="en-US" sz="4400" dirty="0"/>
              <a:t> and M</a:t>
            </a:r>
            <a:r>
              <a:rPr lang="en-US" sz="4400" baseline="-25000" dirty="0"/>
              <a:t>4</a:t>
            </a:r>
            <a:r>
              <a:rPr lang="en-US" sz="4400" dirty="0"/>
              <a:t>? Are {q</a:t>
            </a:r>
            <a:r>
              <a:rPr lang="en-US" sz="4400" baseline="-25000" dirty="0"/>
              <a:t>2</a:t>
            </a:r>
            <a:r>
              <a:rPr lang="en-US" sz="4400" dirty="0"/>
              <a:t>} and {q</a:t>
            </a:r>
            <a:r>
              <a:rPr lang="en-US" sz="4400" baseline="-25000" dirty="0"/>
              <a:t>1</a:t>
            </a:r>
            <a:r>
              <a:rPr lang="en-US" sz="4400" dirty="0"/>
              <a:t>, q</a:t>
            </a:r>
            <a:r>
              <a:rPr lang="en-US" sz="4400" baseline="-25000" dirty="0"/>
              <a:t>4</a:t>
            </a:r>
            <a:r>
              <a:rPr lang="en-US" sz="4400" dirty="0"/>
              <a:t>} respectively. </a:t>
            </a:r>
          </a:p>
          <a:p>
            <a:pPr marL="0" indent="0">
              <a:buNone/>
            </a:pPr>
            <a:r>
              <a:rPr lang="en-US" sz="4400" dirty="0"/>
              <a:t>iii). on input </a:t>
            </a:r>
            <a:r>
              <a:rPr lang="en-US" sz="4400" dirty="0" err="1"/>
              <a:t>aabb</a:t>
            </a:r>
            <a:r>
              <a:rPr lang="en-US" sz="4400" dirty="0"/>
              <a:t> , machine M</a:t>
            </a:r>
            <a:r>
              <a:rPr lang="en-US" sz="4400" baseline="-25000" dirty="0"/>
              <a:t>3  </a:t>
            </a:r>
            <a:r>
              <a:rPr lang="en-US" sz="4400" dirty="0"/>
              <a:t>goes through q</a:t>
            </a:r>
            <a:r>
              <a:rPr lang="en-US" sz="4400" baseline="-25000" dirty="0"/>
              <a:t>1</a:t>
            </a:r>
            <a:r>
              <a:rPr lang="en-US" sz="4400" dirty="0"/>
              <a:t>, q</a:t>
            </a:r>
            <a:r>
              <a:rPr lang="en-US" sz="4400" baseline="-25000" dirty="0"/>
              <a:t>1</a:t>
            </a:r>
            <a:r>
              <a:rPr lang="en-US" sz="4400" dirty="0"/>
              <a:t>, q</a:t>
            </a:r>
            <a:r>
              <a:rPr lang="en-US" sz="4400" baseline="-25000" dirty="0"/>
              <a:t>2</a:t>
            </a:r>
            <a:r>
              <a:rPr lang="en-US" sz="4400" dirty="0"/>
              <a:t>, q</a:t>
            </a:r>
            <a:r>
              <a:rPr lang="en-US" sz="4400" baseline="-25000" dirty="0"/>
              <a:t>4</a:t>
            </a:r>
            <a:r>
              <a:rPr lang="en-US" sz="4400" dirty="0"/>
              <a:t> </a:t>
            </a:r>
            <a:endParaRPr lang="en-US" sz="4400" dirty="0" smtClean="0"/>
          </a:p>
          <a:p>
            <a:pPr marL="0" indent="0">
              <a:buNone/>
            </a:pPr>
            <a:r>
              <a:rPr lang="en-US" sz="4400" dirty="0" smtClean="0"/>
              <a:t>iv</a:t>
            </a:r>
            <a:r>
              <a:rPr lang="en-US" sz="4400" dirty="0"/>
              <a:t>). Yes it does because the final state q</a:t>
            </a:r>
            <a:r>
              <a:rPr lang="en-US" sz="4400" baseline="-25000" dirty="0"/>
              <a:t>4</a:t>
            </a:r>
            <a:r>
              <a:rPr lang="en-US" sz="4400" dirty="0"/>
              <a:t> is an accept state </a:t>
            </a:r>
          </a:p>
          <a:p>
            <a:pPr marL="0" indent="0">
              <a:buNone/>
            </a:pPr>
            <a:r>
              <a:rPr lang="en-US" sz="4400" dirty="0"/>
              <a:t>v). Yes it does, given that even without any input, we are already in an accept state </a:t>
            </a:r>
          </a:p>
          <a:p>
            <a:pPr marL="0" indent="0">
              <a:buNone/>
            </a:pPr>
            <a:endParaRPr lang="en-US" sz="4400" dirty="0"/>
          </a:p>
        </p:txBody>
      </p:sp>
    </p:spTree>
    <p:extLst>
      <p:ext uri="{BB962C8B-B14F-4D97-AF65-F5344CB8AC3E}">
        <p14:creationId xmlns:p14="http://schemas.microsoft.com/office/powerpoint/2010/main" val="2664478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78" y="520137"/>
            <a:ext cx="12192000" cy="1352281"/>
          </a:xfrm>
        </p:spPr>
        <p:txBody>
          <a:bodyPr>
            <a:normAutofit fontScale="90000"/>
          </a:bodyPr>
          <a:lstStyle/>
          <a:p>
            <a:pPr lvl="0" fontAlgn="base"/>
            <a:r>
              <a:rPr lang="en-US" sz="3600" u="sng" dirty="0"/>
              <a:t>The figure below shows the state diagram of a finite automaton M</a:t>
            </a:r>
            <a:r>
              <a:rPr lang="en-US" sz="3600" u="sng" baseline="-25000" dirty="0"/>
              <a:t>1</a:t>
            </a:r>
            <a:r>
              <a:rPr lang="en-US" sz="3600" u="sng" dirty="0"/>
              <a:t>. Give the</a:t>
            </a:r>
            <a:r>
              <a:rPr lang="en-US" sz="3600" dirty="0"/>
              <a:t> </a:t>
            </a:r>
            <a:r>
              <a:rPr lang="en-US" sz="3600" u="sng" dirty="0"/>
              <a:t>formal description of this automaton. (5 Marks)</a:t>
            </a:r>
            <a:r>
              <a:rPr lang="en-US" sz="3600" dirty="0"/>
              <a:t> </a:t>
            </a:r>
            <a:r>
              <a:rPr lang="en-US" sz="3600" dirty="0" smtClean="0"/>
              <a:t/>
            </a:r>
            <a:br>
              <a:rPr lang="en-US" sz="3600" dirty="0" smtClean="0"/>
            </a:br>
            <a:r>
              <a:rPr lang="en-US" sz="3600" b="1" dirty="0" smtClean="0">
                <a:solidFill>
                  <a:srgbClr val="FF0000"/>
                </a:solidFill>
                <a:effectLst>
                  <a:outerShdw blurRad="38100" dist="38100" dir="2700000" algn="tl">
                    <a:srgbClr val="000000">
                      <a:alpha val="43137"/>
                    </a:srgbClr>
                  </a:outerShdw>
                </a:effectLst>
              </a:rPr>
              <a:t>Provide a conclusion on the language accepted by this machine</a:t>
            </a:r>
            <a:r>
              <a:rPr lang="en-US" b="1" dirty="0">
                <a:solidFill>
                  <a:srgbClr val="FF0000"/>
                </a:solidFill>
                <a:effectLst>
                  <a:outerShdw blurRad="38100" dist="38100" dir="2700000" algn="tl">
                    <a:srgbClr val="000000">
                      <a:alpha val="43137"/>
                    </a:srgbClr>
                  </a:outerShdw>
                </a:effectLst>
              </a:rPr>
              <a:t/>
            </a:r>
            <a:br>
              <a:rPr lang="en-US" b="1" dirty="0">
                <a:solidFill>
                  <a:srgbClr val="FF0000"/>
                </a:solidFill>
                <a:effectLst>
                  <a:outerShdw blurRad="38100" dist="38100" dir="2700000" algn="tl">
                    <a:srgbClr val="000000">
                      <a:alpha val="43137"/>
                    </a:srgbClr>
                  </a:outerShdw>
                </a:effectLst>
              </a:rPr>
            </a:br>
            <a:r>
              <a:rPr lang="en-US" dirty="0"/>
              <a:t> </a:t>
            </a:r>
            <a:br>
              <a:rPr lang="en-US" dirty="0"/>
            </a:br>
            <a:endParaRPr lang="en-US" dirty="0"/>
          </a:p>
        </p:txBody>
      </p:sp>
      <p:grpSp>
        <p:nvGrpSpPr>
          <p:cNvPr id="6" name="Group 5"/>
          <p:cNvGrpSpPr/>
          <p:nvPr/>
        </p:nvGrpSpPr>
        <p:grpSpPr>
          <a:xfrm>
            <a:off x="1854557" y="1552673"/>
            <a:ext cx="8293995" cy="4667822"/>
            <a:chOff x="0" y="0"/>
            <a:chExt cx="4780469" cy="3711239"/>
          </a:xfrm>
        </p:grpSpPr>
        <p:sp>
          <p:nvSpPr>
            <p:cNvPr id="7" name="Rectangle 6"/>
            <p:cNvSpPr/>
            <p:nvPr/>
          </p:nvSpPr>
          <p:spPr>
            <a:xfrm>
              <a:off x="0" y="11678"/>
              <a:ext cx="50643" cy="244359"/>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a:solidFill>
                    <a:srgbClr val="000000"/>
                  </a:solidFill>
                  <a:effectLst/>
                  <a:latin typeface="Calibri" panose="020F0502020204030204" pitchFamily="34" charset="0"/>
                  <a:ea typeface="Calibri" panose="020F0502020204030204" pitchFamily="34" charset="0"/>
                </a:rPr>
                <a:t> </a:t>
              </a:r>
            </a:p>
          </p:txBody>
        </p:sp>
        <p:sp>
          <p:nvSpPr>
            <p:cNvPr id="8" name="Rectangle 7"/>
            <p:cNvSpPr/>
            <p:nvPr/>
          </p:nvSpPr>
          <p:spPr>
            <a:xfrm>
              <a:off x="0" y="295142"/>
              <a:ext cx="50643" cy="244359"/>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a:solidFill>
                    <a:srgbClr val="000000"/>
                  </a:solidFill>
                  <a:effectLst/>
                  <a:latin typeface="Calibri" panose="020F0502020204030204" pitchFamily="34" charset="0"/>
                  <a:ea typeface="Calibri" panose="020F0502020204030204" pitchFamily="34" charset="0"/>
                </a:rPr>
                <a:t> </a:t>
              </a:r>
            </a:p>
          </p:txBody>
        </p:sp>
        <p:sp>
          <p:nvSpPr>
            <p:cNvPr id="9" name="Rectangle 8"/>
            <p:cNvSpPr/>
            <p:nvPr/>
          </p:nvSpPr>
          <p:spPr>
            <a:xfrm>
              <a:off x="0" y="580130"/>
              <a:ext cx="50643" cy="244359"/>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a:solidFill>
                    <a:srgbClr val="000000"/>
                  </a:solidFill>
                  <a:effectLst/>
                  <a:latin typeface="Calibri" panose="020F0502020204030204" pitchFamily="34" charset="0"/>
                  <a:ea typeface="Calibri" panose="020F0502020204030204" pitchFamily="34" charset="0"/>
                </a:rPr>
                <a:t> </a:t>
              </a:r>
            </a:p>
          </p:txBody>
        </p:sp>
        <p:sp>
          <p:nvSpPr>
            <p:cNvPr id="10" name="Rectangle 9"/>
            <p:cNvSpPr/>
            <p:nvPr/>
          </p:nvSpPr>
          <p:spPr>
            <a:xfrm>
              <a:off x="0" y="863594"/>
              <a:ext cx="50643" cy="244358"/>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a:solidFill>
                    <a:srgbClr val="000000"/>
                  </a:solidFill>
                  <a:effectLst/>
                  <a:latin typeface="Calibri" panose="020F0502020204030204" pitchFamily="34" charset="0"/>
                  <a:ea typeface="Calibri" panose="020F0502020204030204" pitchFamily="34" charset="0"/>
                </a:rPr>
                <a:t> </a:t>
              </a:r>
            </a:p>
          </p:txBody>
        </p:sp>
        <p:sp>
          <p:nvSpPr>
            <p:cNvPr id="11" name="Rectangle 10"/>
            <p:cNvSpPr/>
            <p:nvPr/>
          </p:nvSpPr>
          <p:spPr>
            <a:xfrm>
              <a:off x="0" y="1148581"/>
              <a:ext cx="50643" cy="244359"/>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a:solidFill>
                    <a:srgbClr val="000000"/>
                  </a:solidFill>
                  <a:effectLst/>
                  <a:latin typeface="Calibri" panose="020F0502020204030204" pitchFamily="34" charset="0"/>
                  <a:ea typeface="Calibri" panose="020F0502020204030204" pitchFamily="34" charset="0"/>
                </a:rPr>
                <a:t> </a:t>
              </a:r>
            </a:p>
          </p:txBody>
        </p:sp>
        <p:sp>
          <p:nvSpPr>
            <p:cNvPr id="12" name="Rectangle 11"/>
            <p:cNvSpPr/>
            <p:nvPr/>
          </p:nvSpPr>
          <p:spPr>
            <a:xfrm>
              <a:off x="0" y="1432046"/>
              <a:ext cx="50643" cy="244359"/>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dirty="0">
                  <a:solidFill>
                    <a:srgbClr val="000000"/>
                  </a:solidFill>
                  <a:effectLst/>
                  <a:latin typeface="Calibri" panose="020F0502020204030204" pitchFamily="34" charset="0"/>
                  <a:ea typeface="Calibri" panose="020F0502020204030204" pitchFamily="34" charset="0"/>
                </a:rPr>
                <a:t> </a:t>
              </a:r>
            </a:p>
          </p:txBody>
        </p:sp>
        <p:sp>
          <p:nvSpPr>
            <p:cNvPr id="13" name="Rectangle 12"/>
            <p:cNvSpPr/>
            <p:nvPr/>
          </p:nvSpPr>
          <p:spPr>
            <a:xfrm>
              <a:off x="0" y="1715510"/>
              <a:ext cx="50643" cy="244359"/>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a:solidFill>
                    <a:srgbClr val="000000"/>
                  </a:solidFill>
                  <a:effectLst/>
                  <a:latin typeface="Calibri" panose="020F0502020204030204" pitchFamily="34" charset="0"/>
                  <a:ea typeface="Calibri" panose="020F0502020204030204" pitchFamily="34" charset="0"/>
                </a:rPr>
                <a:t> </a:t>
              </a:r>
            </a:p>
          </p:txBody>
        </p:sp>
        <p:sp>
          <p:nvSpPr>
            <p:cNvPr id="14" name="Rectangle 13"/>
            <p:cNvSpPr/>
            <p:nvPr/>
          </p:nvSpPr>
          <p:spPr>
            <a:xfrm>
              <a:off x="0" y="2000497"/>
              <a:ext cx="50643" cy="244359"/>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a:solidFill>
                    <a:srgbClr val="000000"/>
                  </a:solidFill>
                  <a:effectLst/>
                  <a:latin typeface="Calibri" panose="020F0502020204030204" pitchFamily="34" charset="0"/>
                  <a:ea typeface="Calibri" panose="020F0502020204030204" pitchFamily="34" charset="0"/>
                </a:rPr>
                <a:t> </a:t>
              </a:r>
            </a:p>
          </p:txBody>
        </p:sp>
        <p:sp>
          <p:nvSpPr>
            <p:cNvPr id="15" name="Rectangle 14"/>
            <p:cNvSpPr/>
            <p:nvPr/>
          </p:nvSpPr>
          <p:spPr>
            <a:xfrm>
              <a:off x="0" y="2283961"/>
              <a:ext cx="50643" cy="244360"/>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a:solidFill>
                    <a:srgbClr val="000000"/>
                  </a:solidFill>
                  <a:effectLst/>
                  <a:latin typeface="Calibri" panose="020F0502020204030204" pitchFamily="34" charset="0"/>
                  <a:ea typeface="Calibri" panose="020F0502020204030204" pitchFamily="34" charset="0"/>
                </a:rPr>
                <a:t> </a:t>
              </a:r>
            </a:p>
          </p:txBody>
        </p:sp>
        <p:sp>
          <p:nvSpPr>
            <p:cNvPr id="16" name="Rectangle 15"/>
            <p:cNvSpPr/>
            <p:nvPr/>
          </p:nvSpPr>
          <p:spPr>
            <a:xfrm>
              <a:off x="0" y="2568950"/>
              <a:ext cx="50643" cy="244359"/>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a:solidFill>
                    <a:srgbClr val="000000"/>
                  </a:solidFill>
                  <a:effectLst/>
                  <a:latin typeface="Calibri" panose="020F0502020204030204" pitchFamily="34" charset="0"/>
                  <a:ea typeface="Calibri" panose="020F0502020204030204" pitchFamily="34" charset="0"/>
                </a:rPr>
                <a:t> </a:t>
              </a:r>
            </a:p>
          </p:txBody>
        </p:sp>
        <p:sp>
          <p:nvSpPr>
            <p:cNvPr id="17" name="Rectangle 16"/>
            <p:cNvSpPr/>
            <p:nvPr/>
          </p:nvSpPr>
          <p:spPr>
            <a:xfrm>
              <a:off x="0" y="2852414"/>
              <a:ext cx="50643" cy="244358"/>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a:solidFill>
                    <a:srgbClr val="000000"/>
                  </a:solidFill>
                  <a:effectLst/>
                  <a:latin typeface="Calibri" panose="020F0502020204030204" pitchFamily="34" charset="0"/>
                  <a:ea typeface="Calibri" panose="020F0502020204030204" pitchFamily="34" charset="0"/>
                </a:rPr>
                <a:t> </a:t>
              </a:r>
            </a:p>
          </p:txBody>
        </p:sp>
        <p:sp>
          <p:nvSpPr>
            <p:cNvPr id="18" name="Rectangle 17"/>
            <p:cNvSpPr/>
            <p:nvPr/>
          </p:nvSpPr>
          <p:spPr>
            <a:xfrm>
              <a:off x="0" y="3135877"/>
              <a:ext cx="50643" cy="244359"/>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a:solidFill>
                    <a:srgbClr val="000000"/>
                  </a:solidFill>
                  <a:effectLst/>
                  <a:latin typeface="Calibri" panose="020F0502020204030204" pitchFamily="34" charset="0"/>
                  <a:ea typeface="Calibri" panose="020F0502020204030204" pitchFamily="34" charset="0"/>
                </a:rPr>
                <a:t> </a:t>
              </a:r>
            </a:p>
          </p:txBody>
        </p:sp>
        <p:sp>
          <p:nvSpPr>
            <p:cNvPr id="19" name="Rectangle 18"/>
            <p:cNvSpPr/>
            <p:nvPr/>
          </p:nvSpPr>
          <p:spPr>
            <a:xfrm>
              <a:off x="0" y="3420865"/>
              <a:ext cx="50643" cy="244359"/>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a:solidFill>
                    <a:srgbClr val="000000"/>
                  </a:solidFill>
                  <a:effectLst/>
                  <a:latin typeface="Calibri" panose="020F0502020204030204" pitchFamily="34" charset="0"/>
                  <a:ea typeface="Calibri" panose="020F0502020204030204" pitchFamily="34" charset="0"/>
                </a:rPr>
                <a:t> </a:t>
              </a:r>
            </a:p>
          </p:txBody>
        </p:sp>
        <p:sp>
          <p:nvSpPr>
            <p:cNvPr id="20" name="Shape 4099"/>
            <p:cNvSpPr/>
            <p:nvPr/>
          </p:nvSpPr>
          <p:spPr>
            <a:xfrm>
              <a:off x="2714246" y="0"/>
              <a:ext cx="76200" cy="347472"/>
            </a:xfrm>
            <a:custGeom>
              <a:avLst/>
              <a:gdLst/>
              <a:ahLst/>
              <a:cxnLst/>
              <a:rect l="0" t="0" r="0" b="0"/>
              <a:pathLst>
                <a:path w="76200" h="347472">
                  <a:moveTo>
                    <a:pt x="38100" y="0"/>
                  </a:moveTo>
                  <a:lnTo>
                    <a:pt x="41148" y="1524"/>
                  </a:lnTo>
                  <a:lnTo>
                    <a:pt x="42672" y="4572"/>
                  </a:lnTo>
                  <a:lnTo>
                    <a:pt x="42672" y="271272"/>
                  </a:lnTo>
                  <a:lnTo>
                    <a:pt x="76200" y="271272"/>
                  </a:lnTo>
                  <a:lnTo>
                    <a:pt x="38100" y="347472"/>
                  </a:lnTo>
                  <a:lnTo>
                    <a:pt x="0" y="271272"/>
                  </a:lnTo>
                  <a:lnTo>
                    <a:pt x="33528" y="271272"/>
                  </a:lnTo>
                  <a:lnTo>
                    <a:pt x="33528" y="4572"/>
                  </a:lnTo>
                  <a:lnTo>
                    <a:pt x="35052" y="1524"/>
                  </a:lnTo>
                  <a:lnTo>
                    <a:pt x="381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sz="2800"/>
            </a:p>
          </p:txBody>
        </p:sp>
        <p:sp>
          <p:nvSpPr>
            <p:cNvPr id="21" name="Rectangle 20"/>
            <p:cNvSpPr/>
            <p:nvPr/>
          </p:nvSpPr>
          <p:spPr>
            <a:xfrm>
              <a:off x="2119884" y="932163"/>
              <a:ext cx="117029" cy="158980"/>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rPr>
                <a:t>a </a:t>
              </a:r>
              <a:endParaRPr lang="en-US">
                <a:solidFill>
                  <a:srgbClr val="000000"/>
                </a:solidFill>
                <a:effectLst/>
                <a:latin typeface="Calibri" panose="020F0502020204030204" pitchFamily="34" charset="0"/>
                <a:ea typeface="Calibri" panose="020F0502020204030204" pitchFamily="34" charset="0"/>
              </a:endParaRPr>
            </a:p>
          </p:txBody>
        </p:sp>
        <p:sp>
          <p:nvSpPr>
            <p:cNvPr id="22" name="Rectangle 21"/>
            <p:cNvSpPr/>
            <p:nvPr/>
          </p:nvSpPr>
          <p:spPr>
            <a:xfrm>
              <a:off x="3396996" y="814815"/>
              <a:ext cx="127163"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rPr>
                <a:t>b </a:t>
              </a:r>
              <a:endParaRPr lang="en-US">
                <a:solidFill>
                  <a:srgbClr val="000000"/>
                </a:solidFill>
                <a:effectLst/>
                <a:latin typeface="Calibri" panose="020F0502020204030204" pitchFamily="34" charset="0"/>
                <a:ea typeface="Calibri" panose="020F0502020204030204" pitchFamily="34" charset="0"/>
              </a:endParaRPr>
            </a:p>
          </p:txBody>
        </p:sp>
        <p:sp>
          <p:nvSpPr>
            <p:cNvPr id="23" name="Rectangle 22"/>
            <p:cNvSpPr/>
            <p:nvPr/>
          </p:nvSpPr>
          <p:spPr>
            <a:xfrm>
              <a:off x="4387596" y="1208007"/>
              <a:ext cx="127163"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rPr>
                <a:t>b </a:t>
              </a:r>
              <a:endParaRPr lang="en-US">
                <a:solidFill>
                  <a:srgbClr val="000000"/>
                </a:solidFill>
                <a:effectLst/>
                <a:latin typeface="Calibri" panose="020F0502020204030204" pitchFamily="34" charset="0"/>
                <a:ea typeface="Calibri" panose="020F0502020204030204" pitchFamily="34" charset="0"/>
              </a:endParaRPr>
            </a:p>
          </p:txBody>
        </p:sp>
        <p:sp>
          <p:nvSpPr>
            <p:cNvPr id="24" name="Rectangle 23"/>
            <p:cNvSpPr/>
            <p:nvPr/>
          </p:nvSpPr>
          <p:spPr>
            <a:xfrm>
              <a:off x="1196341" y="1025127"/>
              <a:ext cx="117029" cy="158980"/>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rPr>
                <a:t>a </a:t>
              </a:r>
              <a:endParaRPr lang="en-US">
                <a:solidFill>
                  <a:srgbClr val="000000"/>
                </a:solidFill>
                <a:effectLst/>
                <a:latin typeface="Calibri" panose="020F0502020204030204" pitchFamily="34" charset="0"/>
                <a:ea typeface="Calibri" panose="020F0502020204030204" pitchFamily="34" charset="0"/>
              </a:endParaRPr>
            </a:p>
          </p:txBody>
        </p:sp>
        <p:sp>
          <p:nvSpPr>
            <p:cNvPr id="25" name="Rectangle 24"/>
            <p:cNvSpPr/>
            <p:nvPr/>
          </p:nvSpPr>
          <p:spPr>
            <a:xfrm>
              <a:off x="1824228" y="2180318"/>
              <a:ext cx="127163"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rPr>
                <a:t>b </a:t>
              </a:r>
              <a:endParaRPr lang="en-US">
                <a:solidFill>
                  <a:srgbClr val="000000"/>
                </a:solidFill>
                <a:effectLst/>
                <a:latin typeface="Calibri" panose="020F0502020204030204" pitchFamily="34" charset="0"/>
                <a:ea typeface="Calibri" panose="020F0502020204030204" pitchFamily="34" charset="0"/>
              </a:endParaRPr>
            </a:p>
          </p:txBody>
        </p:sp>
        <p:sp>
          <p:nvSpPr>
            <p:cNvPr id="26" name="Rectangle 25"/>
            <p:cNvSpPr/>
            <p:nvPr/>
          </p:nvSpPr>
          <p:spPr>
            <a:xfrm>
              <a:off x="1167385" y="2180318"/>
              <a:ext cx="117029"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rPr>
                <a:t>a </a:t>
              </a:r>
              <a:endParaRPr lang="en-US">
                <a:solidFill>
                  <a:srgbClr val="000000"/>
                </a:solidFill>
                <a:effectLst/>
                <a:latin typeface="Calibri" panose="020F0502020204030204" pitchFamily="34" charset="0"/>
                <a:ea typeface="Calibri" panose="020F0502020204030204" pitchFamily="34" charset="0"/>
              </a:endParaRPr>
            </a:p>
          </p:txBody>
        </p:sp>
        <p:sp>
          <p:nvSpPr>
            <p:cNvPr id="27" name="Rectangle 26"/>
            <p:cNvSpPr/>
            <p:nvPr/>
          </p:nvSpPr>
          <p:spPr>
            <a:xfrm>
              <a:off x="681229" y="2756391"/>
              <a:ext cx="127163"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rPr>
                <a:t>b </a:t>
              </a:r>
              <a:endParaRPr lang="en-US">
                <a:solidFill>
                  <a:srgbClr val="000000"/>
                </a:solidFill>
                <a:effectLst/>
                <a:latin typeface="Calibri" panose="020F0502020204030204" pitchFamily="34" charset="0"/>
                <a:ea typeface="Calibri" panose="020F0502020204030204" pitchFamily="34" charset="0"/>
              </a:endParaRPr>
            </a:p>
          </p:txBody>
        </p:sp>
        <p:sp>
          <p:nvSpPr>
            <p:cNvPr id="28" name="Rectangle 27"/>
            <p:cNvSpPr/>
            <p:nvPr/>
          </p:nvSpPr>
          <p:spPr>
            <a:xfrm>
              <a:off x="4130040" y="2180318"/>
              <a:ext cx="117029"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rPr>
                <a:t>a </a:t>
              </a:r>
              <a:endParaRPr lang="en-US">
                <a:solidFill>
                  <a:srgbClr val="000000"/>
                </a:solidFill>
                <a:effectLst/>
                <a:latin typeface="Calibri" panose="020F0502020204030204" pitchFamily="34" charset="0"/>
                <a:ea typeface="Calibri" panose="020F0502020204030204" pitchFamily="34" charset="0"/>
              </a:endParaRPr>
            </a:p>
          </p:txBody>
        </p:sp>
        <p:sp>
          <p:nvSpPr>
            <p:cNvPr id="29" name="Rectangle 28"/>
            <p:cNvSpPr/>
            <p:nvPr/>
          </p:nvSpPr>
          <p:spPr>
            <a:xfrm>
              <a:off x="3596640" y="2180318"/>
              <a:ext cx="127163"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rPr>
                <a:t>b </a:t>
              </a:r>
              <a:endParaRPr lang="en-US">
                <a:solidFill>
                  <a:srgbClr val="000000"/>
                </a:solidFill>
                <a:effectLst/>
                <a:latin typeface="Calibri" panose="020F0502020204030204" pitchFamily="34" charset="0"/>
                <a:ea typeface="Calibri" panose="020F0502020204030204" pitchFamily="34" charset="0"/>
              </a:endParaRPr>
            </a:p>
          </p:txBody>
        </p:sp>
        <p:sp>
          <p:nvSpPr>
            <p:cNvPr id="30" name="Rectangle 29"/>
            <p:cNvSpPr/>
            <p:nvPr/>
          </p:nvSpPr>
          <p:spPr>
            <a:xfrm>
              <a:off x="4663440" y="2809730"/>
              <a:ext cx="117029" cy="158982"/>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200">
                  <a:solidFill>
                    <a:srgbClr val="000000"/>
                  </a:solidFill>
                  <a:effectLst/>
                  <a:latin typeface="Times New Roman" panose="02020603050405020304" pitchFamily="18" charset="0"/>
                  <a:ea typeface="Times New Roman" panose="02020603050405020304" pitchFamily="18" charset="0"/>
                </a:rPr>
                <a:t>a </a:t>
              </a:r>
              <a:endParaRPr lang="en-US">
                <a:solidFill>
                  <a:srgbClr val="000000"/>
                </a:solidFill>
                <a:effectLst/>
                <a:latin typeface="Calibri" panose="020F0502020204030204" pitchFamily="34" charset="0"/>
                <a:ea typeface="Calibri" panose="020F0502020204030204" pitchFamily="34" charset="0"/>
              </a:endParaRPr>
            </a:p>
          </p:txBody>
        </p:sp>
        <p:sp>
          <p:nvSpPr>
            <p:cNvPr id="31" name="Shape 4121"/>
            <p:cNvSpPr/>
            <p:nvPr/>
          </p:nvSpPr>
          <p:spPr>
            <a:xfrm>
              <a:off x="1235966" y="1321308"/>
              <a:ext cx="594360" cy="629412"/>
            </a:xfrm>
            <a:custGeom>
              <a:avLst/>
              <a:gdLst/>
              <a:ahLst/>
              <a:cxnLst/>
              <a:rect l="0" t="0" r="0" b="0"/>
              <a:pathLst>
                <a:path w="594360" h="629412">
                  <a:moveTo>
                    <a:pt x="297180" y="0"/>
                  </a:moveTo>
                  <a:cubicBezTo>
                    <a:pt x="132588" y="0"/>
                    <a:pt x="0" y="140208"/>
                    <a:pt x="0" y="315468"/>
                  </a:cubicBezTo>
                  <a:cubicBezTo>
                    <a:pt x="0" y="489204"/>
                    <a:pt x="132588" y="629412"/>
                    <a:pt x="297180" y="629412"/>
                  </a:cubicBezTo>
                  <a:cubicBezTo>
                    <a:pt x="461772" y="629412"/>
                    <a:pt x="594360" y="489204"/>
                    <a:pt x="594360" y="315468"/>
                  </a:cubicBezTo>
                  <a:cubicBezTo>
                    <a:pt x="594360" y="140208"/>
                    <a:pt x="461772" y="0"/>
                    <a:pt x="297180"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US" sz="2800"/>
            </a:p>
          </p:txBody>
        </p:sp>
        <p:sp>
          <p:nvSpPr>
            <p:cNvPr id="32" name="Shape 4122"/>
            <p:cNvSpPr/>
            <p:nvPr/>
          </p:nvSpPr>
          <p:spPr>
            <a:xfrm>
              <a:off x="1310642" y="1386840"/>
              <a:ext cx="445008" cy="472440"/>
            </a:xfrm>
            <a:custGeom>
              <a:avLst/>
              <a:gdLst/>
              <a:ahLst/>
              <a:cxnLst/>
              <a:rect l="0" t="0" r="0" b="0"/>
              <a:pathLst>
                <a:path w="445008" h="472440">
                  <a:moveTo>
                    <a:pt x="222504" y="0"/>
                  </a:moveTo>
                  <a:cubicBezTo>
                    <a:pt x="345948" y="0"/>
                    <a:pt x="445008" y="105156"/>
                    <a:pt x="445008" y="236220"/>
                  </a:cubicBezTo>
                  <a:cubicBezTo>
                    <a:pt x="445008" y="365760"/>
                    <a:pt x="345948" y="472440"/>
                    <a:pt x="222504" y="472440"/>
                  </a:cubicBezTo>
                  <a:cubicBezTo>
                    <a:pt x="99060" y="472440"/>
                    <a:pt x="0" y="365760"/>
                    <a:pt x="0" y="236220"/>
                  </a:cubicBezTo>
                  <a:cubicBezTo>
                    <a:pt x="0" y="105156"/>
                    <a:pt x="99060" y="0"/>
                    <a:pt x="222504" y="0"/>
                  </a:cubicBezTo>
                  <a:close/>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US" sz="2800"/>
            </a:p>
          </p:txBody>
        </p:sp>
        <p:sp>
          <p:nvSpPr>
            <p:cNvPr id="33" name="Shape 4123"/>
            <p:cNvSpPr/>
            <p:nvPr/>
          </p:nvSpPr>
          <p:spPr>
            <a:xfrm>
              <a:off x="1310642" y="1386840"/>
              <a:ext cx="445008" cy="472440"/>
            </a:xfrm>
            <a:custGeom>
              <a:avLst/>
              <a:gdLst/>
              <a:ahLst/>
              <a:cxnLst/>
              <a:rect l="0" t="0" r="0" b="0"/>
              <a:pathLst>
                <a:path w="445008" h="472440">
                  <a:moveTo>
                    <a:pt x="222504" y="0"/>
                  </a:moveTo>
                  <a:cubicBezTo>
                    <a:pt x="99060" y="0"/>
                    <a:pt x="0" y="105156"/>
                    <a:pt x="0" y="236220"/>
                  </a:cubicBezTo>
                  <a:cubicBezTo>
                    <a:pt x="0" y="365760"/>
                    <a:pt x="99060" y="472440"/>
                    <a:pt x="222504" y="472440"/>
                  </a:cubicBezTo>
                  <a:cubicBezTo>
                    <a:pt x="345948" y="472440"/>
                    <a:pt x="445008" y="365760"/>
                    <a:pt x="445008" y="236220"/>
                  </a:cubicBezTo>
                  <a:cubicBezTo>
                    <a:pt x="445008" y="105156"/>
                    <a:pt x="345948" y="0"/>
                    <a:pt x="222504"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US" sz="2800"/>
            </a:p>
          </p:txBody>
        </p:sp>
        <p:sp>
          <p:nvSpPr>
            <p:cNvPr id="34" name="Rectangle 33"/>
            <p:cNvSpPr/>
            <p:nvPr/>
          </p:nvSpPr>
          <p:spPr>
            <a:xfrm>
              <a:off x="1466089" y="1531462"/>
              <a:ext cx="112630" cy="181814"/>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b="1">
                  <a:solidFill>
                    <a:srgbClr val="000000"/>
                  </a:solidFill>
                  <a:effectLst/>
                  <a:latin typeface="Times New Roman" panose="02020603050405020304" pitchFamily="18" charset="0"/>
                  <a:ea typeface="Times New Roman" panose="02020603050405020304" pitchFamily="18" charset="0"/>
                </a:rPr>
                <a:t>q</a:t>
              </a:r>
              <a:endParaRPr lang="en-US">
                <a:solidFill>
                  <a:srgbClr val="000000"/>
                </a:solidFill>
                <a:effectLst/>
                <a:latin typeface="Calibri" panose="020F0502020204030204" pitchFamily="34" charset="0"/>
                <a:ea typeface="Calibri" panose="020F0502020204030204" pitchFamily="34" charset="0"/>
              </a:endParaRPr>
            </a:p>
          </p:txBody>
        </p:sp>
        <p:sp>
          <p:nvSpPr>
            <p:cNvPr id="35" name="Rectangle 34"/>
            <p:cNvSpPr/>
            <p:nvPr/>
          </p:nvSpPr>
          <p:spPr>
            <a:xfrm>
              <a:off x="1551433" y="1586026"/>
              <a:ext cx="67862" cy="121816"/>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050" b="1" dirty="0">
                  <a:solidFill>
                    <a:srgbClr val="000000"/>
                  </a:solidFill>
                  <a:effectLst/>
                  <a:latin typeface="Times New Roman" panose="02020603050405020304" pitchFamily="18" charset="0"/>
                  <a:ea typeface="Times New Roman" panose="02020603050405020304" pitchFamily="18" charset="0"/>
                </a:rPr>
                <a:t>1</a:t>
              </a:r>
              <a:endParaRPr lang="en-US" dirty="0">
                <a:solidFill>
                  <a:srgbClr val="000000"/>
                </a:solidFill>
                <a:effectLst/>
                <a:latin typeface="Calibri" panose="020F0502020204030204" pitchFamily="34" charset="0"/>
                <a:ea typeface="Calibri" panose="020F0502020204030204" pitchFamily="34" charset="0"/>
              </a:endParaRPr>
            </a:p>
          </p:txBody>
        </p:sp>
        <p:sp>
          <p:nvSpPr>
            <p:cNvPr id="36" name="Rectangle 35"/>
            <p:cNvSpPr/>
            <p:nvPr/>
          </p:nvSpPr>
          <p:spPr>
            <a:xfrm>
              <a:off x="1603249" y="1531462"/>
              <a:ext cx="50643" cy="181814"/>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b="1">
                  <a:solidFill>
                    <a:srgbClr val="000000"/>
                  </a:solidFill>
                  <a:effectLst/>
                  <a:latin typeface="Times New Roman" panose="02020603050405020304" pitchFamily="18" charset="0"/>
                  <a:ea typeface="Times New Roman" panose="02020603050405020304" pitchFamily="18" charset="0"/>
                </a:rPr>
                <a:t> </a:t>
              </a:r>
              <a:endParaRPr lang="en-US">
                <a:solidFill>
                  <a:srgbClr val="000000"/>
                </a:solidFill>
                <a:effectLst/>
                <a:latin typeface="Calibri" panose="020F0502020204030204" pitchFamily="34" charset="0"/>
                <a:ea typeface="Calibri" panose="020F0502020204030204" pitchFamily="34" charset="0"/>
              </a:endParaRPr>
            </a:p>
          </p:txBody>
        </p:sp>
        <p:sp>
          <p:nvSpPr>
            <p:cNvPr id="37" name="Shape 4128"/>
            <p:cNvSpPr/>
            <p:nvPr/>
          </p:nvSpPr>
          <p:spPr>
            <a:xfrm>
              <a:off x="2462785" y="441960"/>
              <a:ext cx="594360" cy="629412"/>
            </a:xfrm>
            <a:custGeom>
              <a:avLst/>
              <a:gdLst/>
              <a:ahLst/>
              <a:cxnLst/>
              <a:rect l="0" t="0" r="0" b="0"/>
              <a:pathLst>
                <a:path w="594360" h="629412">
                  <a:moveTo>
                    <a:pt x="297180" y="0"/>
                  </a:moveTo>
                  <a:cubicBezTo>
                    <a:pt x="132588" y="0"/>
                    <a:pt x="0" y="140208"/>
                    <a:pt x="0" y="313944"/>
                  </a:cubicBezTo>
                  <a:cubicBezTo>
                    <a:pt x="0" y="489204"/>
                    <a:pt x="132588" y="629412"/>
                    <a:pt x="297180" y="629412"/>
                  </a:cubicBezTo>
                  <a:cubicBezTo>
                    <a:pt x="460248" y="629412"/>
                    <a:pt x="594360" y="489204"/>
                    <a:pt x="594360" y="313944"/>
                  </a:cubicBezTo>
                  <a:cubicBezTo>
                    <a:pt x="594360" y="140208"/>
                    <a:pt x="460248" y="0"/>
                    <a:pt x="297180"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US" sz="2800"/>
            </a:p>
          </p:txBody>
        </p:sp>
        <p:sp>
          <p:nvSpPr>
            <p:cNvPr id="38" name="Rectangle 37"/>
            <p:cNvSpPr/>
            <p:nvPr/>
          </p:nvSpPr>
          <p:spPr>
            <a:xfrm>
              <a:off x="2618232" y="752808"/>
              <a:ext cx="206760" cy="167245"/>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b="1">
                  <a:solidFill>
                    <a:srgbClr val="000000"/>
                  </a:solidFill>
                  <a:effectLst/>
                  <a:latin typeface="Arial" panose="020B0604020202020204" pitchFamily="34" charset="0"/>
                  <a:ea typeface="Arial" panose="020B0604020202020204" pitchFamily="34" charset="0"/>
                </a:rPr>
                <a:t>S </a:t>
              </a:r>
              <a:endParaRPr lang="en-US">
                <a:solidFill>
                  <a:srgbClr val="000000"/>
                </a:solidFill>
                <a:effectLst/>
                <a:latin typeface="Calibri" panose="020F0502020204030204" pitchFamily="34" charset="0"/>
                <a:ea typeface="Calibri" panose="020F0502020204030204" pitchFamily="34" charset="0"/>
              </a:endParaRPr>
            </a:p>
          </p:txBody>
        </p:sp>
        <p:sp>
          <p:nvSpPr>
            <p:cNvPr id="39" name="Shape 4131"/>
            <p:cNvSpPr/>
            <p:nvPr/>
          </p:nvSpPr>
          <p:spPr>
            <a:xfrm>
              <a:off x="3538729" y="1347216"/>
              <a:ext cx="594360" cy="629412"/>
            </a:xfrm>
            <a:custGeom>
              <a:avLst/>
              <a:gdLst/>
              <a:ahLst/>
              <a:cxnLst/>
              <a:rect l="0" t="0" r="0" b="0"/>
              <a:pathLst>
                <a:path w="594360" h="629412">
                  <a:moveTo>
                    <a:pt x="297180" y="0"/>
                  </a:moveTo>
                  <a:cubicBezTo>
                    <a:pt x="134112" y="0"/>
                    <a:pt x="0" y="140208"/>
                    <a:pt x="0" y="315468"/>
                  </a:cubicBezTo>
                  <a:cubicBezTo>
                    <a:pt x="0" y="489204"/>
                    <a:pt x="134112" y="629412"/>
                    <a:pt x="297180" y="629412"/>
                  </a:cubicBezTo>
                  <a:cubicBezTo>
                    <a:pt x="461772" y="629412"/>
                    <a:pt x="594360" y="489204"/>
                    <a:pt x="594360" y="315468"/>
                  </a:cubicBezTo>
                  <a:cubicBezTo>
                    <a:pt x="594360" y="140208"/>
                    <a:pt x="461772" y="0"/>
                    <a:pt x="297180"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US" sz="2800"/>
            </a:p>
          </p:txBody>
        </p:sp>
        <p:sp>
          <p:nvSpPr>
            <p:cNvPr id="40" name="Shape 4132"/>
            <p:cNvSpPr/>
            <p:nvPr/>
          </p:nvSpPr>
          <p:spPr>
            <a:xfrm>
              <a:off x="3613406" y="1412748"/>
              <a:ext cx="446532" cy="472440"/>
            </a:xfrm>
            <a:custGeom>
              <a:avLst/>
              <a:gdLst/>
              <a:ahLst/>
              <a:cxnLst/>
              <a:rect l="0" t="0" r="0" b="0"/>
              <a:pathLst>
                <a:path w="446532" h="472440">
                  <a:moveTo>
                    <a:pt x="222504" y="0"/>
                  </a:moveTo>
                  <a:cubicBezTo>
                    <a:pt x="345948" y="0"/>
                    <a:pt x="446532" y="105156"/>
                    <a:pt x="446532" y="236220"/>
                  </a:cubicBezTo>
                  <a:cubicBezTo>
                    <a:pt x="446532" y="365760"/>
                    <a:pt x="345948" y="472440"/>
                    <a:pt x="222504" y="472440"/>
                  </a:cubicBezTo>
                  <a:cubicBezTo>
                    <a:pt x="100584" y="472440"/>
                    <a:pt x="0" y="365760"/>
                    <a:pt x="0" y="236220"/>
                  </a:cubicBezTo>
                  <a:cubicBezTo>
                    <a:pt x="0" y="105156"/>
                    <a:pt x="100584" y="0"/>
                    <a:pt x="222504" y="0"/>
                  </a:cubicBezTo>
                  <a:close/>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US" sz="2800"/>
            </a:p>
          </p:txBody>
        </p:sp>
        <p:sp>
          <p:nvSpPr>
            <p:cNvPr id="41" name="Shape 4133"/>
            <p:cNvSpPr/>
            <p:nvPr/>
          </p:nvSpPr>
          <p:spPr>
            <a:xfrm>
              <a:off x="3613406" y="1412748"/>
              <a:ext cx="446532" cy="472440"/>
            </a:xfrm>
            <a:custGeom>
              <a:avLst/>
              <a:gdLst/>
              <a:ahLst/>
              <a:cxnLst/>
              <a:rect l="0" t="0" r="0" b="0"/>
              <a:pathLst>
                <a:path w="446532" h="472440">
                  <a:moveTo>
                    <a:pt x="222504" y="0"/>
                  </a:moveTo>
                  <a:cubicBezTo>
                    <a:pt x="100584" y="0"/>
                    <a:pt x="0" y="105156"/>
                    <a:pt x="0" y="236220"/>
                  </a:cubicBezTo>
                  <a:cubicBezTo>
                    <a:pt x="0" y="365760"/>
                    <a:pt x="100584" y="472440"/>
                    <a:pt x="222504" y="472440"/>
                  </a:cubicBezTo>
                  <a:cubicBezTo>
                    <a:pt x="345948" y="472440"/>
                    <a:pt x="446532" y="365760"/>
                    <a:pt x="446532" y="236220"/>
                  </a:cubicBezTo>
                  <a:cubicBezTo>
                    <a:pt x="446532" y="105156"/>
                    <a:pt x="345948" y="0"/>
                    <a:pt x="222504"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US" sz="2800"/>
            </a:p>
          </p:txBody>
        </p:sp>
        <p:sp>
          <p:nvSpPr>
            <p:cNvPr id="42" name="Rectangle 41"/>
            <p:cNvSpPr/>
            <p:nvPr/>
          </p:nvSpPr>
          <p:spPr>
            <a:xfrm>
              <a:off x="3777996" y="1557370"/>
              <a:ext cx="89942" cy="181814"/>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b="1">
                  <a:solidFill>
                    <a:srgbClr val="000000"/>
                  </a:solidFill>
                  <a:effectLst/>
                  <a:latin typeface="Times New Roman" panose="02020603050405020304" pitchFamily="18" charset="0"/>
                  <a:ea typeface="Times New Roman" panose="02020603050405020304" pitchFamily="18" charset="0"/>
                </a:rPr>
                <a:t>r</a:t>
              </a:r>
              <a:endParaRPr lang="en-US">
                <a:solidFill>
                  <a:srgbClr val="000000"/>
                </a:solidFill>
                <a:effectLst/>
                <a:latin typeface="Calibri" panose="020F0502020204030204" pitchFamily="34" charset="0"/>
                <a:ea typeface="Calibri" panose="020F0502020204030204" pitchFamily="34" charset="0"/>
              </a:endParaRPr>
            </a:p>
          </p:txBody>
        </p:sp>
        <p:sp>
          <p:nvSpPr>
            <p:cNvPr id="43" name="Rectangle 42"/>
            <p:cNvSpPr/>
            <p:nvPr/>
          </p:nvSpPr>
          <p:spPr>
            <a:xfrm>
              <a:off x="3845052" y="1611934"/>
              <a:ext cx="67862" cy="121816"/>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050" b="1">
                  <a:solidFill>
                    <a:srgbClr val="000000"/>
                  </a:solidFill>
                  <a:effectLst/>
                  <a:latin typeface="Times New Roman" panose="02020603050405020304" pitchFamily="18" charset="0"/>
                  <a:ea typeface="Times New Roman" panose="02020603050405020304" pitchFamily="18" charset="0"/>
                </a:rPr>
                <a:t>1</a:t>
              </a:r>
              <a:endParaRPr lang="en-US">
                <a:solidFill>
                  <a:srgbClr val="000000"/>
                </a:solidFill>
                <a:effectLst/>
                <a:latin typeface="Calibri" panose="020F0502020204030204" pitchFamily="34" charset="0"/>
                <a:ea typeface="Calibri" panose="020F0502020204030204" pitchFamily="34" charset="0"/>
              </a:endParaRPr>
            </a:p>
          </p:txBody>
        </p:sp>
        <p:sp>
          <p:nvSpPr>
            <p:cNvPr id="44" name="Rectangle 43"/>
            <p:cNvSpPr/>
            <p:nvPr/>
          </p:nvSpPr>
          <p:spPr>
            <a:xfrm>
              <a:off x="3896868" y="1557370"/>
              <a:ext cx="50643" cy="181814"/>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b="1">
                  <a:solidFill>
                    <a:srgbClr val="000000"/>
                  </a:solidFill>
                  <a:effectLst/>
                  <a:latin typeface="Times New Roman" panose="02020603050405020304" pitchFamily="18" charset="0"/>
                  <a:ea typeface="Times New Roman" panose="02020603050405020304" pitchFamily="18" charset="0"/>
                </a:rPr>
                <a:t> </a:t>
              </a:r>
              <a:endParaRPr lang="en-US">
                <a:solidFill>
                  <a:srgbClr val="000000"/>
                </a:solidFill>
                <a:effectLst/>
                <a:latin typeface="Calibri" panose="020F0502020204030204" pitchFamily="34" charset="0"/>
                <a:ea typeface="Calibri" panose="020F0502020204030204" pitchFamily="34" charset="0"/>
              </a:endParaRPr>
            </a:p>
          </p:txBody>
        </p:sp>
        <p:sp>
          <p:nvSpPr>
            <p:cNvPr id="45" name="Shape 4138"/>
            <p:cNvSpPr/>
            <p:nvPr/>
          </p:nvSpPr>
          <p:spPr>
            <a:xfrm>
              <a:off x="1161290" y="2724912"/>
              <a:ext cx="594360" cy="629412"/>
            </a:xfrm>
            <a:custGeom>
              <a:avLst/>
              <a:gdLst/>
              <a:ahLst/>
              <a:cxnLst/>
              <a:rect l="0" t="0" r="0" b="0"/>
              <a:pathLst>
                <a:path w="594360" h="629412">
                  <a:moveTo>
                    <a:pt x="297180" y="0"/>
                  </a:moveTo>
                  <a:cubicBezTo>
                    <a:pt x="134112" y="0"/>
                    <a:pt x="0" y="141732"/>
                    <a:pt x="0" y="315468"/>
                  </a:cubicBezTo>
                  <a:cubicBezTo>
                    <a:pt x="0" y="489204"/>
                    <a:pt x="134112" y="629412"/>
                    <a:pt x="297180" y="629412"/>
                  </a:cubicBezTo>
                  <a:cubicBezTo>
                    <a:pt x="461772" y="629412"/>
                    <a:pt x="594360" y="489204"/>
                    <a:pt x="594360" y="315468"/>
                  </a:cubicBezTo>
                  <a:cubicBezTo>
                    <a:pt x="594360" y="141732"/>
                    <a:pt x="461772" y="0"/>
                    <a:pt x="297180"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US" sz="2800"/>
            </a:p>
          </p:txBody>
        </p:sp>
        <p:sp>
          <p:nvSpPr>
            <p:cNvPr id="46" name="Rectangle 45"/>
            <p:cNvSpPr/>
            <p:nvPr/>
          </p:nvSpPr>
          <p:spPr>
            <a:xfrm>
              <a:off x="1391413" y="2892393"/>
              <a:ext cx="112630" cy="181815"/>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b="1">
                  <a:solidFill>
                    <a:srgbClr val="000000"/>
                  </a:solidFill>
                  <a:effectLst/>
                  <a:latin typeface="Times New Roman" panose="02020603050405020304" pitchFamily="18" charset="0"/>
                  <a:ea typeface="Times New Roman" panose="02020603050405020304" pitchFamily="18" charset="0"/>
                </a:rPr>
                <a:t>q</a:t>
              </a:r>
              <a:endParaRPr lang="en-US">
                <a:solidFill>
                  <a:srgbClr val="000000"/>
                </a:solidFill>
                <a:effectLst/>
                <a:latin typeface="Calibri" panose="020F0502020204030204" pitchFamily="34" charset="0"/>
                <a:ea typeface="Calibri" panose="020F0502020204030204" pitchFamily="34" charset="0"/>
              </a:endParaRPr>
            </a:p>
          </p:txBody>
        </p:sp>
        <p:sp>
          <p:nvSpPr>
            <p:cNvPr id="47" name="Rectangle 46"/>
            <p:cNvSpPr/>
            <p:nvPr/>
          </p:nvSpPr>
          <p:spPr>
            <a:xfrm>
              <a:off x="1476757" y="2946957"/>
              <a:ext cx="67862" cy="121815"/>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050" b="1">
                  <a:solidFill>
                    <a:srgbClr val="000000"/>
                  </a:solidFill>
                  <a:effectLst/>
                  <a:latin typeface="Times New Roman" panose="02020603050405020304" pitchFamily="18" charset="0"/>
                  <a:ea typeface="Times New Roman" panose="02020603050405020304" pitchFamily="18" charset="0"/>
                </a:rPr>
                <a:t>2</a:t>
              </a:r>
              <a:endParaRPr lang="en-US">
                <a:solidFill>
                  <a:srgbClr val="000000"/>
                </a:solidFill>
                <a:effectLst/>
                <a:latin typeface="Calibri" panose="020F0502020204030204" pitchFamily="34" charset="0"/>
                <a:ea typeface="Calibri" panose="020F0502020204030204" pitchFamily="34" charset="0"/>
              </a:endParaRPr>
            </a:p>
          </p:txBody>
        </p:sp>
        <p:sp>
          <p:nvSpPr>
            <p:cNvPr id="48" name="Rectangle 47"/>
            <p:cNvSpPr/>
            <p:nvPr/>
          </p:nvSpPr>
          <p:spPr>
            <a:xfrm>
              <a:off x="1528573" y="2892393"/>
              <a:ext cx="50643" cy="181815"/>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b="1">
                  <a:solidFill>
                    <a:srgbClr val="000000"/>
                  </a:solidFill>
                  <a:effectLst/>
                  <a:latin typeface="Times New Roman" panose="02020603050405020304" pitchFamily="18" charset="0"/>
                  <a:ea typeface="Times New Roman" panose="02020603050405020304" pitchFamily="18" charset="0"/>
                </a:rPr>
                <a:t> </a:t>
              </a:r>
              <a:endParaRPr lang="en-US">
                <a:solidFill>
                  <a:srgbClr val="000000"/>
                </a:solidFill>
                <a:effectLst/>
                <a:latin typeface="Calibri" panose="020F0502020204030204" pitchFamily="34" charset="0"/>
                <a:ea typeface="Calibri" panose="020F0502020204030204" pitchFamily="34" charset="0"/>
              </a:endParaRPr>
            </a:p>
          </p:txBody>
        </p:sp>
        <p:sp>
          <p:nvSpPr>
            <p:cNvPr id="49" name="Shape 4143"/>
            <p:cNvSpPr/>
            <p:nvPr/>
          </p:nvSpPr>
          <p:spPr>
            <a:xfrm>
              <a:off x="3538729" y="2804160"/>
              <a:ext cx="594360" cy="629412"/>
            </a:xfrm>
            <a:custGeom>
              <a:avLst/>
              <a:gdLst/>
              <a:ahLst/>
              <a:cxnLst/>
              <a:rect l="0" t="0" r="0" b="0"/>
              <a:pathLst>
                <a:path w="594360" h="629412">
                  <a:moveTo>
                    <a:pt x="297180" y="0"/>
                  </a:moveTo>
                  <a:cubicBezTo>
                    <a:pt x="134112" y="0"/>
                    <a:pt x="0" y="140209"/>
                    <a:pt x="0" y="313944"/>
                  </a:cubicBezTo>
                  <a:cubicBezTo>
                    <a:pt x="0" y="489204"/>
                    <a:pt x="134112" y="629412"/>
                    <a:pt x="297180" y="629412"/>
                  </a:cubicBezTo>
                  <a:cubicBezTo>
                    <a:pt x="461772" y="629412"/>
                    <a:pt x="594360" y="489204"/>
                    <a:pt x="594360" y="313944"/>
                  </a:cubicBezTo>
                  <a:cubicBezTo>
                    <a:pt x="594360" y="140209"/>
                    <a:pt x="461772" y="0"/>
                    <a:pt x="297180"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US" sz="2800"/>
            </a:p>
          </p:txBody>
        </p:sp>
        <p:sp>
          <p:nvSpPr>
            <p:cNvPr id="50" name="Rectangle 49"/>
            <p:cNvSpPr/>
            <p:nvPr/>
          </p:nvSpPr>
          <p:spPr>
            <a:xfrm>
              <a:off x="3777996" y="2971641"/>
              <a:ext cx="89942" cy="181815"/>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b="1">
                  <a:solidFill>
                    <a:srgbClr val="000000"/>
                  </a:solidFill>
                  <a:effectLst/>
                  <a:latin typeface="Times New Roman" panose="02020603050405020304" pitchFamily="18" charset="0"/>
                  <a:ea typeface="Times New Roman" panose="02020603050405020304" pitchFamily="18" charset="0"/>
                </a:rPr>
                <a:t>r</a:t>
              </a:r>
              <a:endParaRPr lang="en-US">
                <a:solidFill>
                  <a:srgbClr val="000000"/>
                </a:solidFill>
                <a:effectLst/>
                <a:latin typeface="Calibri" panose="020F0502020204030204" pitchFamily="34" charset="0"/>
                <a:ea typeface="Calibri" panose="020F0502020204030204" pitchFamily="34" charset="0"/>
              </a:endParaRPr>
            </a:p>
          </p:txBody>
        </p:sp>
        <p:sp>
          <p:nvSpPr>
            <p:cNvPr id="51" name="Rectangle 50"/>
            <p:cNvSpPr/>
            <p:nvPr/>
          </p:nvSpPr>
          <p:spPr>
            <a:xfrm>
              <a:off x="3845052" y="3026205"/>
              <a:ext cx="67862" cy="121815"/>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050" b="1">
                  <a:solidFill>
                    <a:srgbClr val="000000"/>
                  </a:solidFill>
                  <a:effectLst/>
                  <a:latin typeface="Times New Roman" panose="02020603050405020304" pitchFamily="18" charset="0"/>
                  <a:ea typeface="Times New Roman" panose="02020603050405020304" pitchFamily="18" charset="0"/>
                </a:rPr>
                <a:t>2</a:t>
              </a:r>
              <a:endParaRPr lang="en-US">
                <a:solidFill>
                  <a:srgbClr val="000000"/>
                </a:solidFill>
                <a:effectLst/>
                <a:latin typeface="Calibri" panose="020F0502020204030204" pitchFamily="34" charset="0"/>
                <a:ea typeface="Calibri" panose="020F0502020204030204" pitchFamily="34" charset="0"/>
              </a:endParaRPr>
            </a:p>
          </p:txBody>
        </p:sp>
        <p:sp>
          <p:nvSpPr>
            <p:cNvPr id="52" name="Rectangle 51"/>
            <p:cNvSpPr/>
            <p:nvPr/>
          </p:nvSpPr>
          <p:spPr>
            <a:xfrm>
              <a:off x="3896868" y="2971641"/>
              <a:ext cx="50643" cy="181815"/>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b="1">
                  <a:solidFill>
                    <a:srgbClr val="000000"/>
                  </a:solidFill>
                  <a:effectLst/>
                  <a:latin typeface="Times New Roman" panose="02020603050405020304" pitchFamily="18" charset="0"/>
                  <a:ea typeface="Times New Roman" panose="02020603050405020304" pitchFamily="18" charset="0"/>
                </a:rPr>
                <a:t> </a:t>
              </a:r>
              <a:endParaRPr lang="en-US">
                <a:solidFill>
                  <a:srgbClr val="000000"/>
                </a:solidFill>
                <a:effectLst/>
                <a:latin typeface="Calibri" panose="020F0502020204030204" pitchFamily="34" charset="0"/>
                <a:ea typeface="Calibri" panose="020F0502020204030204" pitchFamily="34" charset="0"/>
              </a:endParaRPr>
            </a:p>
          </p:txBody>
        </p:sp>
        <p:sp>
          <p:nvSpPr>
            <p:cNvPr id="53" name="Shape 4147"/>
            <p:cNvSpPr/>
            <p:nvPr/>
          </p:nvSpPr>
          <p:spPr>
            <a:xfrm>
              <a:off x="1755649" y="909828"/>
              <a:ext cx="748284" cy="633984"/>
            </a:xfrm>
            <a:custGeom>
              <a:avLst/>
              <a:gdLst/>
              <a:ahLst/>
              <a:cxnLst/>
              <a:rect l="0" t="0" r="0" b="0"/>
              <a:pathLst>
                <a:path w="748284" h="633984">
                  <a:moveTo>
                    <a:pt x="740664" y="0"/>
                  </a:moveTo>
                  <a:lnTo>
                    <a:pt x="743712" y="0"/>
                  </a:lnTo>
                  <a:lnTo>
                    <a:pt x="746760" y="1524"/>
                  </a:lnTo>
                  <a:lnTo>
                    <a:pt x="748284" y="4572"/>
                  </a:lnTo>
                  <a:lnTo>
                    <a:pt x="746760" y="7620"/>
                  </a:lnTo>
                  <a:lnTo>
                    <a:pt x="61860" y="588884"/>
                  </a:lnTo>
                  <a:lnTo>
                    <a:pt x="83820" y="614172"/>
                  </a:lnTo>
                  <a:lnTo>
                    <a:pt x="0" y="633984"/>
                  </a:lnTo>
                  <a:lnTo>
                    <a:pt x="33528" y="556260"/>
                  </a:lnTo>
                  <a:lnTo>
                    <a:pt x="55463" y="581519"/>
                  </a:lnTo>
                  <a:lnTo>
                    <a:pt x="740664"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800"/>
            </a:p>
          </p:txBody>
        </p:sp>
        <p:sp>
          <p:nvSpPr>
            <p:cNvPr id="54" name="Shape 4148"/>
            <p:cNvSpPr/>
            <p:nvPr/>
          </p:nvSpPr>
          <p:spPr>
            <a:xfrm>
              <a:off x="3052573" y="870204"/>
              <a:ext cx="697992" cy="495300"/>
            </a:xfrm>
            <a:custGeom>
              <a:avLst/>
              <a:gdLst/>
              <a:ahLst/>
              <a:cxnLst/>
              <a:rect l="0" t="0" r="0" b="0"/>
              <a:pathLst>
                <a:path w="697992" h="495300">
                  <a:moveTo>
                    <a:pt x="3048" y="0"/>
                  </a:moveTo>
                  <a:lnTo>
                    <a:pt x="7620" y="0"/>
                  </a:lnTo>
                  <a:lnTo>
                    <a:pt x="637780" y="446052"/>
                  </a:lnTo>
                  <a:lnTo>
                    <a:pt x="656844" y="419100"/>
                  </a:lnTo>
                  <a:lnTo>
                    <a:pt x="697992" y="495300"/>
                  </a:lnTo>
                  <a:lnTo>
                    <a:pt x="612648" y="481584"/>
                  </a:lnTo>
                  <a:lnTo>
                    <a:pt x="632143" y="454023"/>
                  </a:lnTo>
                  <a:lnTo>
                    <a:pt x="1524" y="9144"/>
                  </a:lnTo>
                  <a:lnTo>
                    <a:pt x="0" y="6096"/>
                  </a:lnTo>
                  <a:lnTo>
                    <a:pt x="0" y="1524"/>
                  </a:lnTo>
                  <a:lnTo>
                    <a:pt x="3048"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800"/>
            </a:p>
          </p:txBody>
        </p:sp>
        <p:sp>
          <p:nvSpPr>
            <p:cNvPr id="55" name="Shape 4149"/>
            <p:cNvSpPr/>
            <p:nvPr/>
          </p:nvSpPr>
          <p:spPr>
            <a:xfrm>
              <a:off x="1694690" y="1854708"/>
              <a:ext cx="76200" cy="1106424"/>
            </a:xfrm>
            <a:custGeom>
              <a:avLst/>
              <a:gdLst/>
              <a:ahLst/>
              <a:cxnLst/>
              <a:rect l="0" t="0" r="0" b="0"/>
              <a:pathLst>
                <a:path w="76200" h="1106424">
                  <a:moveTo>
                    <a:pt x="38100" y="0"/>
                  </a:moveTo>
                  <a:lnTo>
                    <a:pt x="42672" y="1524"/>
                  </a:lnTo>
                  <a:lnTo>
                    <a:pt x="44196" y="4572"/>
                  </a:lnTo>
                  <a:lnTo>
                    <a:pt x="44196" y="1030224"/>
                  </a:lnTo>
                  <a:lnTo>
                    <a:pt x="76200" y="1030224"/>
                  </a:lnTo>
                  <a:lnTo>
                    <a:pt x="38100" y="1106424"/>
                  </a:lnTo>
                  <a:lnTo>
                    <a:pt x="0" y="1030224"/>
                  </a:lnTo>
                  <a:lnTo>
                    <a:pt x="33528" y="1030224"/>
                  </a:lnTo>
                  <a:lnTo>
                    <a:pt x="33528" y="4572"/>
                  </a:lnTo>
                  <a:lnTo>
                    <a:pt x="35052" y="1524"/>
                  </a:lnTo>
                  <a:lnTo>
                    <a:pt x="381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800"/>
            </a:p>
          </p:txBody>
        </p:sp>
        <p:sp>
          <p:nvSpPr>
            <p:cNvPr id="56" name="Shape 4150"/>
            <p:cNvSpPr/>
            <p:nvPr/>
          </p:nvSpPr>
          <p:spPr>
            <a:xfrm>
              <a:off x="1237490" y="1700784"/>
              <a:ext cx="76200" cy="1107948"/>
            </a:xfrm>
            <a:custGeom>
              <a:avLst/>
              <a:gdLst/>
              <a:ahLst/>
              <a:cxnLst/>
              <a:rect l="0" t="0" r="0" b="0"/>
              <a:pathLst>
                <a:path w="76200" h="1107948">
                  <a:moveTo>
                    <a:pt x="38100" y="0"/>
                  </a:moveTo>
                  <a:lnTo>
                    <a:pt x="76200" y="76200"/>
                  </a:lnTo>
                  <a:lnTo>
                    <a:pt x="44196" y="76200"/>
                  </a:lnTo>
                  <a:lnTo>
                    <a:pt x="44196" y="1103376"/>
                  </a:lnTo>
                  <a:lnTo>
                    <a:pt x="42672" y="1106424"/>
                  </a:lnTo>
                  <a:lnTo>
                    <a:pt x="38100" y="1107948"/>
                  </a:lnTo>
                  <a:lnTo>
                    <a:pt x="35052" y="1106424"/>
                  </a:lnTo>
                  <a:lnTo>
                    <a:pt x="33528" y="1103376"/>
                  </a:lnTo>
                  <a:lnTo>
                    <a:pt x="33528" y="76200"/>
                  </a:lnTo>
                  <a:lnTo>
                    <a:pt x="0" y="76200"/>
                  </a:lnTo>
                  <a:lnTo>
                    <a:pt x="381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800"/>
            </a:p>
          </p:txBody>
        </p:sp>
        <p:sp>
          <p:nvSpPr>
            <p:cNvPr id="57" name="Shape 4151"/>
            <p:cNvSpPr/>
            <p:nvPr/>
          </p:nvSpPr>
          <p:spPr>
            <a:xfrm>
              <a:off x="3637790" y="1898904"/>
              <a:ext cx="76200" cy="949452"/>
            </a:xfrm>
            <a:custGeom>
              <a:avLst/>
              <a:gdLst/>
              <a:ahLst/>
              <a:cxnLst/>
              <a:rect l="0" t="0" r="0" b="0"/>
              <a:pathLst>
                <a:path w="76200" h="949452">
                  <a:moveTo>
                    <a:pt x="38100" y="0"/>
                  </a:moveTo>
                  <a:lnTo>
                    <a:pt x="76200" y="76200"/>
                  </a:lnTo>
                  <a:lnTo>
                    <a:pt x="44196" y="76200"/>
                  </a:lnTo>
                  <a:lnTo>
                    <a:pt x="44196" y="944880"/>
                  </a:lnTo>
                  <a:lnTo>
                    <a:pt x="42672" y="947928"/>
                  </a:lnTo>
                  <a:lnTo>
                    <a:pt x="38100" y="949452"/>
                  </a:lnTo>
                  <a:lnTo>
                    <a:pt x="35052" y="947928"/>
                  </a:lnTo>
                  <a:lnTo>
                    <a:pt x="33528" y="944880"/>
                  </a:lnTo>
                  <a:lnTo>
                    <a:pt x="33528" y="76200"/>
                  </a:lnTo>
                  <a:lnTo>
                    <a:pt x="0" y="76200"/>
                  </a:lnTo>
                  <a:lnTo>
                    <a:pt x="381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800"/>
            </a:p>
          </p:txBody>
        </p:sp>
        <p:sp>
          <p:nvSpPr>
            <p:cNvPr id="58" name="Shape 4152"/>
            <p:cNvSpPr/>
            <p:nvPr/>
          </p:nvSpPr>
          <p:spPr>
            <a:xfrm>
              <a:off x="3980690" y="1906524"/>
              <a:ext cx="76200" cy="949452"/>
            </a:xfrm>
            <a:custGeom>
              <a:avLst/>
              <a:gdLst/>
              <a:ahLst/>
              <a:cxnLst/>
              <a:rect l="0" t="0" r="0" b="0"/>
              <a:pathLst>
                <a:path w="76200" h="949452">
                  <a:moveTo>
                    <a:pt x="38100" y="0"/>
                  </a:moveTo>
                  <a:lnTo>
                    <a:pt x="42672" y="1524"/>
                  </a:lnTo>
                  <a:lnTo>
                    <a:pt x="44196" y="4572"/>
                  </a:lnTo>
                  <a:lnTo>
                    <a:pt x="44196" y="873252"/>
                  </a:lnTo>
                  <a:lnTo>
                    <a:pt x="76200" y="873252"/>
                  </a:lnTo>
                  <a:lnTo>
                    <a:pt x="38100" y="949452"/>
                  </a:lnTo>
                  <a:lnTo>
                    <a:pt x="0" y="873252"/>
                  </a:lnTo>
                  <a:lnTo>
                    <a:pt x="33528" y="873252"/>
                  </a:lnTo>
                  <a:lnTo>
                    <a:pt x="33528" y="4572"/>
                  </a:lnTo>
                  <a:lnTo>
                    <a:pt x="35052" y="1524"/>
                  </a:lnTo>
                  <a:lnTo>
                    <a:pt x="3810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800"/>
            </a:p>
          </p:txBody>
        </p:sp>
        <p:sp>
          <p:nvSpPr>
            <p:cNvPr id="59" name="Shape 4153"/>
            <p:cNvSpPr/>
            <p:nvPr/>
          </p:nvSpPr>
          <p:spPr>
            <a:xfrm>
              <a:off x="699518" y="2926080"/>
              <a:ext cx="576072" cy="350520"/>
            </a:xfrm>
            <a:custGeom>
              <a:avLst/>
              <a:gdLst/>
              <a:ahLst/>
              <a:cxnLst/>
              <a:rect l="0" t="0" r="0" b="0"/>
              <a:pathLst>
                <a:path w="576072" h="350520">
                  <a:moveTo>
                    <a:pt x="79248" y="0"/>
                  </a:moveTo>
                  <a:lnTo>
                    <a:pt x="121920" y="0"/>
                  </a:lnTo>
                  <a:lnTo>
                    <a:pt x="137160" y="1525"/>
                  </a:lnTo>
                  <a:lnTo>
                    <a:pt x="153924" y="1525"/>
                  </a:lnTo>
                  <a:lnTo>
                    <a:pt x="172212" y="3049"/>
                  </a:lnTo>
                  <a:lnTo>
                    <a:pt x="190500" y="3049"/>
                  </a:lnTo>
                  <a:lnTo>
                    <a:pt x="208788" y="4573"/>
                  </a:lnTo>
                  <a:lnTo>
                    <a:pt x="246888" y="7620"/>
                  </a:lnTo>
                  <a:lnTo>
                    <a:pt x="288036" y="12192"/>
                  </a:lnTo>
                  <a:lnTo>
                    <a:pt x="330708" y="16765"/>
                  </a:lnTo>
                  <a:lnTo>
                    <a:pt x="374904" y="21337"/>
                  </a:lnTo>
                  <a:lnTo>
                    <a:pt x="419100" y="25908"/>
                  </a:lnTo>
                  <a:lnTo>
                    <a:pt x="463296" y="30480"/>
                  </a:lnTo>
                  <a:lnTo>
                    <a:pt x="466344" y="32004"/>
                  </a:lnTo>
                  <a:lnTo>
                    <a:pt x="467868" y="35052"/>
                  </a:lnTo>
                  <a:lnTo>
                    <a:pt x="464820" y="39625"/>
                  </a:lnTo>
                  <a:lnTo>
                    <a:pt x="461772" y="39625"/>
                  </a:lnTo>
                  <a:lnTo>
                    <a:pt x="417576" y="35052"/>
                  </a:lnTo>
                  <a:lnTo>
                    <a:pt x="373380" y="30480"/>
                  </a:lnTo>
                  <a:lnTo>
                    <a:pt x="329184" y="25908"/>
                  </a:lnTo>
                  <a:lnTo>
                    <a:pt x="288036" y="21337"/>
                  </a:lnTo>
                  <a:lnTo>
                    <a:pt x="246888" y="18289"/>
                  </a:lnTo>
                  <a:lnTo>
                    <a:pt x="207264" y="15240"/>
                  </a:lnTo>
                  <a:lnTo>
                    <a:pt x="188976" y="13716"/>
                  </a:lnTo>
                  <a:lnTo>
                    <a:pt x="170688" y="12192"/>
                  </a:lnTo>
                  <a:lnTo>
                    <a:pt x="153924" y="10668"/>
                  </a:lnTo>
                  <a:lnTo>
                    <a:pt x="137160" y="10668"/>
                  </a:lnTo>
                  <a:lnTo>
                    <a:pt x="121920" y="9144"/>
                  </a:lnTo>
                  <a:lnTo>
                    <a:pt x="79248" y="9144"/>
                  </a:lnTo>
                  <a:lnTo>
                    <a:pt x="67056" y="10668"/>
                  </a:lnTo>
                  <a:lnTo>
                    <a:pt x="54864" y="10668"/>
                  </a:lnTo>
                  <a:lnTo>
                    <a:pt x="45720" y="12192"/>
                  </a:lnTo>
                  <a:lnTo>
                    <a:pt x="36576" y="13716"/>
                  </a:lnTo>
                  <a:lnTo>
                    <a:pt x="27432" y="15240"/>
                  </a:lnTo>
                  <a:lnTo>
                    <a:pt x="21336" y="18289"/>
                  </a:lnTo>
                  <a:lnTo>
                    <a:pt x="16764" y="19813"/>
                  </a:lnTo>
                  <a:lnTo>
                    <a:pt x="12192" y="22861"/>
                  </a:lnTo>
                  <a:lnTo>
                    <a:pt x="13716" y="22861"/>
                  </a:lnTo>
                  <a:lnTo>
                    <a:pt x="10668" y="25908"/>
                  </a:lnTo>
                  <a:lnTo>
                    <a:pt x="10668" y="24385"/>
                  </a:lnTo>
                  <a:lnTo>
                    <a:pt x="9144" y="28956"/>
                  </a:lnTo>
                  <a:lnTo>
                    <a:pt x="9144" y="30480"/>
                  </a:lnTo>
                  <a:lnTo>
                    <a:pt x="9144" y="33528"/>
                  </a:lnTo>
                  <a:lnTo>
                    <a:pt x="10668" y="35052"/>
                  </a:lnTo>
                  <a:lnTo>
                    <a:pt x="12192" y="38100"/>
                  </a:lnTo>
                  <a:lnTo>
                    <a:pt x="13716" y="41149"/>
                  </a:lnTo>
                  <a:lnTo>
                    <a:pt x="16764" y="44197"/>
                  </a:lnTo>
                  <a:lnTo>
                    <a:pt x="24384" y="50292"/>
                  </a:lnTo>
                  <a:lnTo>
                    <a:pt x="35052" y="57913"/>
                  </a:lnTo>
                  <a:lnTo>
                    <a:pt x="45720" y="65532"/>
                  </a:lnTo>
                  <a:lnTo>
                    <a:pt x="59436" y="74676"/>
                  </a:lnTo>
                  <a:lnTo>
                    <a:pt x="74676" y="85344"/>
                  </a:lnTo>
                  <a:lnTo>
                    <a:pt x="91440" y="94488"/>
                  </a:lnTo>
                  <a:lnTo>
                    <a:pt x="109728" y="105156"/>
                  </a:lnTo>
                  <a:lnTo>
                    <a:pt x="129540" y="117348"/>
                  </a:lnTo>
                  <a:lnTo>
                    <a:pt x="149352" y="128016"/>
                  </a:lnTo>
                  <a:lnTo>
                    <a:pt x="172212" y="140209"/>
                  </a:lnTo>
                  <a:lnTo>
                    <a:pt x="193548" y="152400"/>
                  </a:lnTo>
                  <a:lnTo>
                    <a:pt x="216408" y="164592"/>
                  </a:lnTo>
                  <a:lnTo>
                    <a:pt x="265176" y="188976"/>
                  </a:lnTo>
                  <a:lnTo>
                    <a:pt x="312420" y="213361"/>
                  </a:lnTo>
                  <a:lnTo>
                    <a:pt x="361188" y="237744"/>
                  </a:lnTo>
                  <a:lnTo>
                    <a:pt x="385572" y="248412"/>
                  </a:lnTo>
                  <a:lnTo>
                    <a:pt x="408432" y="260604"/>
                  </a:lnTo>
                  <a:lnTo>
                    <a:pt x="429768" y="271272"/>
                  </a:lnTo>
                  <a:lnTo>
                    <a:pt x="452628" y="281940"/>
                  </a:lnTo>
                  <a:lnTo>
                    <a:pt x="472440" y="292609"/>
                  </a:lnTo>
                  <a:lnTo>
                    <a:pt x="492252" y="301752"/>
                  </a:lnTo>
                  <a:lnTo>
                    <a:pt x="510540" y="310897"/>
                  </a:lnTo>
                  <a:lnTo>
                    <a:pt x="511149" y="311201"/>
                  </a:lnTo>
                  <a:lnTo>
                    <a:pt x="525780" y="281940"/>
                  </a:lnTo>
                  <a:lnTo>
                    <a:pt x="576072" y="350520"/>
                  </a:lnTo>
                  <a:lnTo>
                    <a:pt x="492252" y="348997"/>
                  </a:lnTo>
                  <a:lnTo>
                    <a:pt x="506578" y="320345"/>
                  </a:lnTo>
                  <a:lnTo>
                    <a:pt x="505968" y="320040"/>
                  </a:lnTo>
                  <a:lnTo>
                    <a:pt x="487680" y="310897"/>
                  </a:lnTo>
                  <a:lnTo>
                    <a:pt x="467868" y="300228"/>
                  </a:lnTo>
                  <a:lnTo>
                    <a:pt x="448056" y="291085"/>
                  </a:lnTo>
                  <a:lnTo>
                    <a:pt x="426720" y="280416"/>
                  </a:lnTo>
                  <a:lnTo>
                    <a:pt x="403860" y="268224"/>
                  </a:lnTo>
                  <a:lnTo>
                    <a:pt x="381000" y="257556"/>
                  </a:lnTo>
                  <a:lnTo>
                    <a:pt x="356616" y="245364"/>
                  </a:lnTo>
                  <a:lnTo>
                    <a:pt x="309372" y="220980"/>
                  </a:lnTo>
                  <a:lnTo>
                    <a:pt x="260604" y="196597"/>
                  </a:lnTo>
                  <a:lnTo>
                    <a:pt x="211836" y="172212"/>
                  </a:lnTo>
                  <a:lnTo>
                    <a:pt x="188976" y="160020"/>
                  </a:lnTo>
                  <a:lnTo>
                    <a:pt x="167640" y="147828"/>
                  </a:lnTo>
                  <a:lnTo>
                    <a:pt x="144780" y="137161"/>
                  </a:lnTo>
                  <a:lnTo>
                    <a:pt x="124968" y="124968"/>
                  </a:lnTo>
                  <a:lnTo>
                    <a:pt x="105156" y="114300"/>
                  </a:lnTo>
                  <a:lnTo>
                    <a:pt x="86868" y="103632"/>
                  </a:lnTo>
                  <a:lnTo>
                    <a:pt x="70104" y="92964"/>
                  </a:lnTo>
                  <a:lnTo>
                    <a:pt x="54864" y="83820"/>
                  </a:lnTo>
                  <a:lnTo>
                    <a:pt x="41148" y="74676"/>
                  </a:lnTo>
                  <a:lnTo>
                    <a:pt x="28956" y="65532"/>
                  </a:lnTo>
                  <a:lnTo>
                    <a:pt x="18288" y="57913"/>
                  </a:lnTo>
                  <a:lnTo>
                    <a:pt x="10668" y="50292"/>
                  </a:lnTo>
                  <a:lnTo>
                    <a:pt x="7620" y="47244"/>
                  </a:lnTo>
                  <a:lnTo>
                    <a:pt x="4572" y="42673"/>
                  </a:lnTo>
                  <a:lnTo>
                    <a:pt x="1524" y="39625"/>
                  </a:lnTo>
                  <a:lnTo>
                    <a:pt x="1524" y="36576"/>
                  </a:lnTo>
                  <a:lnTo>
                    <a:pt x="0" y="36576"/>
                  </a:lnTo>
                  <a:lnTo>
                    <a:pt x="0" y="24385"/>
                  </a:lnTo>
                  <a:lnTo>
                    <a:pt x="1524" y="19813"/>
                  </a:lnTo>
                  <a:lnTo>
                    <a:pt x="3048" y="19813"/>
                  </a:lnTo>
                  <a:lnTo>
                    <a:pt x="6096" y="15240"/>
                  </a:lnTo>
                  <a:lnTo>
                    <a:pt x="7620" y="15240"/>
                  </a:lnTo>
                  <a:lnTo>
                    <a:pt x="12192" y="12192"/>
                  </a:lnTo>
                  <a:lnTo>
                    <a:pt x="18288" y="9144"/>
                  </a:lnTo>
                  <a:lnTo>
                    <a:pt x="25908" y="6097"/>
                  </a:lnTo>
                  <a:lnTo>
                    <a:pt x="35052" y="4573"/>
                  </a:lnTo>
                  <a:lnTo>
                    <a:pt x="44196" y="3049"/>
                  </a:lnTo>
                  <a:lnTo>
                    <a:pt x="54864" y="1525"/>
                  </a:lnTo>
                  <a:lnTo>
                    <a:pt x="65532" y="1525"/>
                  </a:lnTo>
                  <a:lnTo>
                    <a:pt x="79248"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800"/>
            </a:p>
          </p:txBody>
        </p:sp>
        <p:sp>
          <p:nvSpPr>
            <p:cNvPr id="60" name="Shape 4154"/>
            <p:cNvSpPr/>
            <p:nvPr/>
          </p:nvSpPr>
          <p:spPr>
            <a:xfrm>
              <a:off x="4101085" y="2926080"/>
              <a:ext cx="466344" cy="350520"/>
            </a:xfrm>
            <a:custGeom>
              <a:avLst/>
              <a:gdLst/>
              <a:ahLst/>
              <a:cxnLst/>
              <a:rect l="0" t="0" r="0" b="0"/>
              <a:pathLst>
                <a:path w="466344" h="350520">
                  <a:moveTo>
                    <a:pt x="333756" y="0"/>
                  </a:moveTo>
                  <a:lnTo>
                    <a:pt x="376428" y="0"/>
                  </a:lnTo>
                  <a:lnTo>
                    <a:pt x="390144" y="1525"/>
                  </a:lnTo>
                  <a:lnTo>
                    <a:pt x="402336" y="1525"/>
                  </a:lnTo>
                  <a:lnTo>
                    <a:pt x="413004" y="3049"/>
                  </a:lnTo>
                  <a:lnTo>
                    <a:pt x="422148" y="4573"/>
                  </a:lnTo>
                  <a:lnTo>
                    <a:pt x="431292" y="6097"/>
                  </a:lnTo>
                  <a:lnTo>
                    <a:pt x="440436" y="9144"/>
                  </a:lnTo>
                  <a:lnTo>
                    <a:pt x="446532" y="12192"/>
                  </a:lnTo>
                  <a:lnTo>
                    <a:pt x="452628" y="15240"/>
                  </a:lnTo>
                  <a:lnTo>
                    <a:pt x="454152" y="15240"/>
                  </a:lnTo>
                  <a:lnTo>
                    <a:pt x="458724" y="18289"/>
                  </a:lnTo>
                  <a:lnTo>
                    <a:pt x="458724" y="19813"/>
                  </a:lnTo>
                  <a:lnTo>
                    <a:pt x="461772" y="22861"/>
                  </a:lnTo>
                  <a:lnTo>
                    <a:pt x="463296" y="24385"/>
                  </a:lnTo>
                  <a:lnTo>
                    <a:pt x="464820" y="28956"/>
                  </a:lnTo>
                  <a:lnTo>
                    <a:pt x="464820" y="30480"/>
                  </a:lnTo>
                  <a:lnTo>
                    <a:pt x="466344" y="35052"/>
                  </a:lnTo>
                  <a:lnTo>
                    <a:pt x="466344" y="36576"/>
                  </a:lnTo>
                  <a:lnTo>
                    <a:pt x="464820" y="41149"/>
                  </a:lnTo>
                  <a:lnTo>
                    <a:pt x="464820" y="42673"/>
                  </a:lnTo>
                  <a:lnTo>
                    <a:pt x="461772" y="48768"/>
                  </a:lnTo>
                  <a:lnTo>
                    <a:pt x="460248" y="50292"/>
                  </a:lnTo>
                  <a:lnTo>
                    <a:pt x="455676" y="56389"/>
                  </a:lnTo>
                  <a:lnTo>
                    <a:pt x="448056" y="65532"/>
                  </a:lnTo>
                  <a:lnTo>
                    <a:pt x="438912" y="73152"/>
                  </a:lnTo>
                  <a:lnTo>
                    <a:pt x="428244" y="82297"/>
                  </a:lnTo>
                  <a:lnTo>
                    <a:pt x="416052" y="92964"/>
                  </a:lnTo>
                  <a:lnTo>
                    <a:pt x="403860" y="103632"/>
                  </a:lnTo>
                  <a:lnTo>
                    <a:pt x="388620" y="114300"/>
                  </a:lnTo>
                  <a:lnTo>
                    <a:pt x="373380" y="124968"/>
                  </a:lnTo>
                  <a:lnTo>
                    <a:pt x="356616" y="135637"/>
                  </a:lnTo>
                  <a:lnTo>
                    <a:pt x="339852" y="147828"/>
                  </a:lnTo>
                  <a:lnTo>
                    <a:pt x="321564" y="160020"/>
                  </a:lnTo>
                  <a:lnTo>
                    <a:pt x="303276" y="172212"/>
                  </a:lnTo>
                  <a:lnTo>
                    <a:pt x="263652" y="196597"/>
                  </a:lnTo>
                  <a:lnTo>
                    <a:pt x="224028" y="220980"/>
                  </a:lnTo>
                  <a:lnTo>
                    <a:pt x="184404" y="245364"/>
                  </a:lnTo>
                  <a:lnTo>
                    <a:pt x="146304" y="268224"/>
                  </a:lnTo>
                  <a:lnTo>
                    <a:pt x="128016" y="280416"/>
                  </a:lnTo>
                  <a:lnTo>
                    <a:pt x="109728" y="291085"/>
                  </a:lnTo>
                  <a:lnTo>
                    <a:pt x="92964" y="300228"/>
                  </a:lnTo>
                  <a:lnTo>
                    <a:pt x="77724" y="310897"/>
                  </a:lnTo>
                  <a:lnTo>
                    <a:pt x="71594" y="314241"/>
                  </a:lnTo>
                  <a:lnTo>
                    <a:pt x="88392" y="341376"/>
                  </a:lnTo>
                  <a:lnTo>
                    <a:pt x="4572" y="350520"/>
                  </a:lnTo>
                  <a:lnTo>
                    <a:pt x="48768" y="277368"/>
                  </a:lnTo>
                  <a:lnTo>
                    <a:pt x="66058" y="305297"/>
                  </a:lnTo>
                  <a:lnTo>
                    <a:pt x="71628" y="301752"/>
                  </a:lnTo>
                  <a:lnTo>
                    <a:pt x="88392" y="292609"/>
                  </a:lnTo>
                  <a:lnTo>
                    <a:pt x="105156" y="281940"/>
                  </a:lnTo>
                  <a:lnTo>
                    <a:pt x="123444" y="271272"/>
                  </a:lnTo>
                  <a:lnTo>
                    <a:pt x="141732" y="260604"/>
                  </a:lnTo>
                  <a:lnTo>
                    <a:pt x="179832" y="237744"/>
                  </a:lnTo>
                  <a:lnTo>
                    <a:pt x="219456" y="213361"/>
                  </a:lnTo>
                  <a:lnTo>
                    <a:pt x="259080" y="188976"/>
                  </a:lnTo>
                  <a:lnTo>
                    <a:pt x="297180" y="164592"/>
                  </a:lnTo>
                  <a:lnTo>
                    <a:pt x="315468" y="152400"/>
                  </a:lnTo>
                  <a:lnTo>
                    <a:pt x="333756" y="140209"/>
                  </a:lnTo>
                  <a:lnTo>
                    <a:pt x="352044" y="128016"/>
                  </a:lnTo>
                  <a:lnTo>
                    <a:pt x="367284" y="117348"/>
                  </a:lnTo>
                  <a:lnTo>
                    <a:pt x="384048" y="106680"/>
                  </a:lnTo>
                  <a:lnTo>
                    <a:pt x="397764" y="96012"/>
                  </a:lnTo>
                  <a:lnTo>
                    <a:pt x="411480" y="85344"/>
                  </a:lnTo>
                  <a:lnTo>
                    <a:pt x="422148" y="76200"/>
                  </a:lnTo>
                  <a:lnTo>
                    <a:pt x="432816" y="67056"/>
                  </a:lnTo>
                  <a:lnTo>
                    <a:pt x="441960" y="57913"/>
                  </a:lnTo>
                  <a:lnTo>
                    <a:pt x="448056" y="50292"/>
                  </a:lnTo>
                  <a:lnTo>
                    <a:pt x="452628" y="44197"/>
                  </a:lnTo>
                  <a:lnTo>
                    <a:pt x="455676" y="38100"/>
                  </a:lnTo>
                  <a:lnTo>
                    <a:pt x="455676" y="39625"/>
                  </a:lnTo>
                  <a:lnTo>
                    <a:pt x="456982" y="34399"/>
                  </a:lnTo>
                  <a:lnTo>
                    <a:pt x="455676" y="30480"/>
                  </a:lnTo>
                  <a:lnTo>
                    <a:pt x="455676" y="32004"/>
                  </a:lnTo>
                  <a:lnTo>
                    <a:pt x="454152" y="28956"/>
                  </a:lnTo>
                  <a:lnTo>
                    <a:pt x="455676" y="28956"/>
                  </a:lnTo>
                  <a:lnTo>
                    <a:pt x="451104" y="25908"/>
                  </a:lnTo>
                  <a:lnTo>
                    <a:pt x="452628" y="25908"/>
                  </a:lnTo>
                  <a:lnTo>
                    <a:pt x="448056" y="22861"/>
                  </a:lnTo>
                  <a:lnTo>
                    <a:pt x="443484" y="19813"/>
                  </a:lnTo>
                  <a:lnTo>
                    <a:pt x="437388" y="18289"/>
                  </a:lnTo>
                  <a:lnTo>
                    <a:pt x="429768" y="15240"/>
                  </a:lnTo>
                  <a:lnTo>
                    <a:pt x="420624" y="13716"/>
                  </a:lnTo>
                  <a:lnTo>
                    <a:pt x="411480" y="12192"/>
                  </a:lnTo>
                  <a:lnTo>
                    <a:pt x="400812" y="10668"/>
                  </a:lnTo>
                  <a:lnTo>
                    <a:pt x="388620" y="10668"/>
                  </a:lnTo>
                  <a:lnTo>
                    <a:pt x="376428" y="9144"/>
                  </a:lnTo>
                  <a:lnTo>
                    <a:pt x="333756" y="9144"/>
                  </a:lnTo>
                  <a:lnTo>
                    <a:pt x="318516" y="10668"/>
                  </a:lnTo>
                  <a:lnTo>
                    <a:pt x="301752" y="10668"/>
                  </a:lnTo>
                  <a:lnTo>
                    <a:pt x="284988" y="12192"/>
                  </a:lnTo>
                  <a:lnTo>
                    <a:pt x="268224" y="13716"/>
                  </a:lnTo>
                  <a:lnTo>
                    <a:pt x="249936" y="15240"/>
                  </a:lnTo>
                  <a:lnTo>
                    <a:pt x="211836" y="18289"/>
                  </a:lnTo>
                  <a:lnTo>
                    <a:pt x="172212" y="21337"/>
                  </a:lnTo>
                  <a:lnTo>
                    <a:pt x="131064" y="25908"/>
                  </a:lnTo>
                  <a:lnTo>
                    <a:pt x="89916" y="30480"/>
                  </a:lnTo>
                  <a:lnTo>
                    <a:pt x="47244" y="35052"/>
                  </a:lnTo>
                  <a:lnTo>
                    <a:pt x="4572" y="39625"/>
                  </a:lnTo>
                  <a:lnTo>
                    <a:pt x="1524" y="39625"/>
                  </a:lnTo>
                  <a:lnTo>
                    <a:pt x="0" y="35052"/>
                  </a:lnTo>
                  <a:lnTo>
                    <a:pt x="0" y="32004"/>
                  </a:lnTo>
                  <a:lnTo>
                    <a:pt x="3048" y="30480"/>
                  </a:lnTo>
                  <a:lnTo>
                    <a:pt x="45720" y="25908"/>
                  </a:lnTo>
                  <a:lnTo>
                    <a:pt x="88392" y="21337"/>
                  </a:lnTo>
                  <a:lnTo>
                    <a:pt x="131064" y="16765"/>
                  </a:lnTo>
                  <a:lnTo>
                    <a:pt x="172212" y="12192"/>
                  </a:lnTo>
                  <a:lnTo>
                    <a:pt x="210312" y="7620"/>
                  </a:lnTo>
                  <a:lnTo>
                    <a:pt x="248412" y="4573"/>
                  </a:lnTo>
                  <a:lnTo>
                    <a:pt x="266700" y="3049"/>
                  </a:lnTo>
                  <a:lnTo>
                    <a:pt x="284988" y="3049"/>
                  </a:lnTo>
                  <a:lnTo>
                    <a:pt x="301752" y="1525"/>
                  </a:lnTo>
                  <a:lnTo>
                    <a:pt x="318516" y="1525"/>
                  </a:lnTo>
                  <a:lnTo>
                    <a:pt x="333756"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800"/>
            </a:p>
          </p:txBody>
        </p:sp>
        <p:sp>
          <p:nvSpPr>
            <p:cNvPr id="61" name="Shape 4155"/>
            <p:cNvSpPr/>
            <p:nvPr/>
          </p:nvSpPr>
          <p:spPr>
            <a:xfrm>
              <a:off x="4101085" y="1456944"/>
              <a:ext cx="466344" cy="348996"/>
            </a:xfrm>
            <a:custGeom>
              <a:avLst/>
              <a:gdLst/>
              <a:ahLst/>
              <a:cxnLst/>
              <a:rect l="0" t="0" r="0" b="0"/>
              <a:pathLst>
                <a:path w="466344" h="348996">
                  <a:moveTo>
                    <a:pt x="318516" y="0"/>
                  </a:moveTo>
                  <a:lnTo>
                    <a:pt x="390144" y="0"/>
                  </a:lnTo>
                  <a:lnTo>
                    <a:pt x="402336" y="1524"/>
                  </a:lnTo>
                  <a:lnTo>
                    <a:pt x="413004" y="3048"/>
                  </a:lnTo>
                  <a:lnTo>
                    <a:pt x="422148" y="4572"/>
                  </a:lnTo>
                  <a:lnTo>
                    <a:pt x="431292" y="6096"/>
                  </a:lnTo>
                  <a:lnTo>
                    <a:pt x="440436" y="9144"/>
                  </a:lnTo>
                  <a:lnTo>
                    <a:pt x="446532" y="10668"/>
                  </a:lnTo>
                  <a:lnTo>
                    <a:pt x="452628" y="13716"/>
                  </a:lnTo>
                  <a:lnTo>
                    <a:pt x="454152" y="15240"/>
                  </a:lnTo>
                  <a:lnTo>
                    <a:pt x="458724" y="18288"/>
                  </a:lnTo>
                  <a:lnTo>
                    <a:pt x="458724" y="19812"/>
                  </a:lnTo>
                  <a:lnTo>
                    <a:pt x="461772" y="22860"/>
                  </a:lnTo>
                  <a:lnTo>
                    <a:pt x="463296" y="24384"/>
                  </a:lnTo>
                  <a:lnTo>
                    <a:pt x="464820" y="27432"/>
                  </a:lnTo>
                  <a:lnTo>
                    <a:pt x="464820" y="28956"/>
                  </a:lnTo>
                  <a:lnTo>
                    <a:pt x="466344" y="33528"/>
                  </a:lnTo>
                  <a:lnTo>
                    <a:pt x="466344" y="35052"/>
                  </a:lnTo>
                  <a:lnTo>
                    <a:pt x="464820" y="41148"/>
                  </a:lnTo>
                  <a:lnTo>
                    <a:pt x="464820" y="42672"/>
                  </a:lnTo>
                  <a:lnTo>
                    <a:pt x="461772" y="48768"/>
                  </a:lnTo>
                  <a:lnTo>
                    <a:pt x="460248" y="48768"/>
                  </a:lnTo>
                  <a:lnTo>
                    <a:pt x="455676" y="56388"/>
                  </a:lnTo>
                  <a:lnTo>
                    <a:pt x="448056" y="64008"/>
                  </a:lnTo>
                  <a:lnTo>
                    <a:pt x="438912" y="73152"/>
                  </a:lnTo>
                  <a:lnTo>
                    <a:pt x="428244" y="82296"/>
                  </a:lnTo>
                  <a:lnTo>
                    <a:pt x="416052" y="92964"/>
                  </a:lnTo>
                  <a:lnTo>
                    <a:pt x="403860" y="102108"/>
                  </a:lnTo>
                  <a:lnTo>
                    <a:pt x="388620" y="112776"/>
                  </a:lnTo>
                  <a:lnTo>
                    <a:pt x="373380" y="124968"/>
                  </a:lnTo>
                  <a:lnTo>
                    <a:pt x="356616" y="135636"/>
                  </a:lnTo>
                  <a:lnTo>
                    <a:pt x="339852" y="147828"/>
                  </a:lnTo>
                  <a:lnTo>
                    <a:pt x="321564" y="160020"/>
                  </a:lnTo>
                  <a:lnTo>
                    <a:pt x="303276" y="172212"/>
                  </a:lnTo>
                  <a:lnTo>
                    <a:pt x="263652" y="196596"/>
                  </a:lnTo>
                  <a:lnTo>
                    <a:pt x="224028" y="220980"/>
                  </a:lnTo>
                  <a:lnTo>
                    <a:pt x="184404" y="245364"/>
                  </a:lnTo>
                  <a:lnTo>
                    <a:pt x="146304" y="268224"/>
                  </a:lnTo>
                  <a:lnTo>
                    <a:pt x="128016" y="278892"/>
                  </a:lnTo>
                  <a:lnTo>
                    <a:pt x="109728" y="289560"/>
                  </a:lnTo>
                  <a:lnTo>
                    <a:pt x="92964" y="300228"/>
                  </a:lnTo>
                  <a:lnTo>
                    <a:pt x="77724" y="309372"/>
                  </a:lnTo>
                  <a:lnTo>
                    <a:pt x="71164" y="313546"/>
                  </a:lnTo>
                  <a:lnTo>
                    <a:pt x="88392" y="341376"/>
                  </a:lnTo>
                  <a:lnTo>
                    <a:pt x="4572" y="348996"/>
                  </a:lnTo>
                  <a:lnTo>
                    <a:pt x="48768" y="277368"/>
                  </a:lnTo>
                  <a:lnTo>
                    <a:pt x="65823" y="304919"/>
                  </a:lnTo>
                  <a:lnTo>
                    <a:pt x="71628" y="301752"/>
                  </a:lnTo>
                  <a:lnTo>
                    <a:pt x="88392" y="291084"/>
                  </a:lnTo>
                  <a:lnTo>
                    <a:pt x="105156" y="281940"/>
                  </a:lnTo>
                  <a:lnTo>
                    <a:pt x="123444" y="271272"/>
                  </a:lnTo>
                  <a:lnTo>
                    <a:pt x="141732" y="259080"/>
                  </a:lnTo>
                  <a:lnTo>
                    <a:pt x="179832" y="236220"/>
                  </a:lnTo>
                  <a:lnTo>
                    <a:pt x="219456" y="211836"/>
                  </a:lnTo>
                  <a:lnTo>
                    <a:pt x="259080" y="187452"/>
                  </a:lnTo>
                  <a:lnTo>
                    <a:pt x="297180" y="163068"/>
                  </a:lnTo>
                  <a:lnTo>
                    <a:pt x="315468" y="150876"/>
                  </a:lnTo>
                  <a:lnTo>
                    <a:pt x="333756" y="140208"/>
                  </a:lnTo>
                  <a:lnTo>
                    <a:pt x="352044" y="128016"/>
                  </a:lnTo>
                  <a:lnTo>
                    <a:pt x="367284" y="117348"/>
                  </a:lnTo>
                  <a:lnTo>
                    <a:pt x="384048" y="105156"/>
                  </a:lnTo>
                  <a:lnTo>
                    <a:pt x="397764" y="94488"/>
                  </a:lnTo>
                  <a:lnTo>
                    <a:pt x="411480" y="85344"/>
                  </a:lnTo>
                  <a:lnTo>
                    <a:pt x="422148" y="74676"/>
                  </a:lnTo>
                  <a:lnTo>
                    <a:pt x="432816" y="65532"/>
                  </a:lnTo>
                  <a:lnTo>
                    <a:pt x="441960" y="57912"/>
                  </a:lnTo>
                  <a:lnTo>
                    <a:pt x="448056" y="50292"/>
                  </a:lnTo>
                  <a:lnTo>
                    <a:pt x="452628" y="44196"/>
                  </a:lnTo>
                  <a:lnTo>
                    <a:pt x="455676" y="38100"/>
                  </a:lnTo>
                  <a:lnTo>
                    <a:pt x="455676" y="39624"/>
                  </a:lnTo>
                  <a:lnTo>
                    <a:pt x="456982" y="34399"/>
                  </a:lnTo>
                  <a:lnTo>
                    <a:pt x="455676" y="30480"/>
                  </a:lnTo>
                  <a:lnTo>
                    <a:pt x="455676" y="32004"/>
                  </a:lnTo>
                  <a:lnTo>
                    <a:pt x="454152" y="27432"/>
                  </a:lnTo>
                  <a:lnTo>
                    <a:pt x="452628" y="25908"/>
                  </a:lnTo>
                  <a:lnTo>
                    <a:pt x="448056" y="22860"/>
                  </a:lnTo>
                  <a:lnTo>
                    <a:pt x="443484" y="19812"/>
                  </a:lnTo>
                  <a:lnTo>
                    <a:pt x="437388" y="18288"/>
                  </a:lnTo>
                  <a:lnTo>
                    <a:pt x="429768" y="15240"/>
                  </a:lnTo>
                  <a:lnTo>
                    <a:pt x="420624" y="13716"/>
                  </a:lnTo>
                  <a:lnTo>
                    <a:pt x="411480" y="12192"/>
                  </a:lnTo>
                  <a:lnTo>
                    <a:pt x="400812" y="10668"/>
                  </a:lnTo>
                  <a:lnTo>
                    <a:pt x="388620" y="10668"/>
                  </a:lnTo>
                  <a:lnTo>
                    <a:pt x="376428" y="9144"/>
                  </a:lnTo>
                  <a:lnTo>
                    <a:pt x="333756" y="9144"/>
                  </a:lnTo>
                  <a:lnTo>
                    <a:pt x="318516" y="10668"/>
                  </a:lnTo>
                  <a:lnTo>
                    <a:pt x="301752" y="10668"/>
                  </a:lnTo>
                  <a:lnTo>
                    <a:pt x="284988" y="12192"/>
                  </a:lnTo>
                  <a:lnTo>
                    <a:pt x="268224" y="12192"/>
                  </a:lnTo>
                  <a:lnTo>
                    <a:pt x="249936" y="13716"/>
                  </a:lnTo>
                  <a:lnTo>
                    <a:pt x="211836" y="16764"/>
                  </a:lnTo>
                  <a:lnTo>
                    <a:pt x="172212" y="21336"/>
                  </a:lnTo>
                  <a:lnTo>
                    <a:pt x="131064" y="25908"/>
                  </a:lnTo>
                  <a:lnTo>
                    <a:pt x="89916" y="30480"/>
                  </a:lnTo>
                  <a:lnTo>
                    <a:pt x="47244" y="35052"/>
                  </a:lnTo>
                  <a:lnTo>
                    <a:pt x="4572" y="39624"/>
                  </a:lnTo>
                  <a:lnTo>
                    <a:pt x="1524" y="38100"/>
                  </a:lnTo>
                  <a:lnTo>
                    <a:pt x="0" y="35052"/>
                  </a:lnTo>
                  <a:lnTo>
                    <a:pt x="0" y="32004"/>
                  </a:lnTo>
                  <a:lnTo>
                    <a:pt x="3048" y="30480"/>
                  </a:lnTo>
                  <a:lnTo>
                    <a:pt x="45720" y="25908"/>
                  </a:lnTo>
                  <a:lnTo>
                    <a:pt x="88392" y="19812"/>
                  </a:lnTo>
                  <a:lnTo>
                    <a:pt x="131064" y="15240"/>
                  </a:lnTo>
                  <a:lnTo>
                    <a:pt x="172212" y="12192"/>
                  </a:lnTo>
                  <a:lnTo>
                    <a:pt x="210312" y="7620"/>
                  </a:lnTo>
                  <a:lnTo>
                    <a:pt x="248412" y="4572"/>
                  </a:lnTo>
                  <a:lnTo>
                    <a:pt x="266700" y="3048"/>
                  </a:lnTo>
                  <a:lnTo>
                    <a:pt x="284988" y="1524"/>
                  </a:lnTo>
                  <a:lnTo>
                    <a:pt x="301752" y="1524"/>
                  </a:lnTo>
                  <a:lnTo>
                    <a:pt x="318516"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800"/>
            </a:p>
          </p:txBody>
        </p:sp>
        <p:sp>
          <p:nvSpPr>
            <p:cNvPr id="62" name="Shape 4156"/>
            <p:cNvSpPr/>
            <p:nvPr/>
          </p:nvSpPr>
          <p:spPr>
            <a:xfrm>
              <a:off x="925070" y="1248156"/>
              <a:ext cx="583692" cy="295656"/>
            </a:xfrm>
            <a:custGeom>
              <a:avLst/>
              <a:gdLst/>
              <a:ahLst/>
              <a:cxnLst/>
              <a:rect l="0" t="0" r="0" b="0"/>
              <a:pathLst>
                <a:path w="583692" h="295656">
                  <a:moveTo>
                    <a:pt x="32004" y="0"/>
                  </a:moveTo>
                  <a:lnTo>
                    <a:pt x="76200" y="0"/>
                  </a:lnTo>
                  <a:lnTo>
                    <a:pt x="89916" y="1524"/>
                  </a:lnTo>
                  <a:lnTo>
                    <a:pt x="105156" y="3048"/>
                  </a:lnTo>
                  <a:lnTo>
                    <a:pt x="120396" y="4572"/>
                  </a:lnTo>
                  <a:lnTo>
                    <a:pt x="135636" y="7620"/>
                  </a:lnTo>
                  <a:lnTo>
                    <a:pt x="153924" y="9144"/>
                  </a:lnTo>
                  <a:lnTo>
                    <a:pt x="170688" y="12192"/>
                  </a:lnTo>
                  <a:lnTo>
                    <a:pt x="190500" y="16764"/>
                  </a:lnTo>
                  <a:lnTo>
                    <a:pt x="208788" y="19812"/>
                  </a:lnTo>
                  <a:lnTo>
                    <a:pt x="228600" y="22860"/>
                  </a:lnTo>
                  <a:lnTo>
                    <a:pt x="249936" y="27432"/>
                  </a:lnTo>
                  <a:lnTo>
                    <a:pt x="271272" y="32004"/>
                  </a:lnTo>
                  <a:lnTo>
                    <a:pt x="292608" y="36576"/>
                  </a:lnTo>
                  <a:lnTo>
                    <a:pt x="338328" y="45720"/>
                  </a:lnTo>
                  <a:lnTo>
                    <a:pt x="384048" y="56388"/>
                  </a:lnTo>
                  <a:lnTo>
                    <a:pt x="432816" y="67056"/>
                  </a:lnTo>
                  <a:lnTo>
                    <a:pt x="481584" y="79248"/>
                  </a:lnTo>
                  <a:lnTo>
                    <a:pt x="530352" y="89916"/>
                  </a:lnTo>
                  <a:lnTo>
                    <a:pt x="580644" y="102108"/>
                  </a:lnTo>
                  <a:lnTo>
                    <a:pt x="583692" y="105156"/>
                  </a:lnTo>
                  <a:lnTo>
                    <a:pt x="583692" y="108204"/>
                  </a:lnTo>
                  <a:lnTo>
                    <a:pt x="582168" y="111252"/>
                  </a:lnTo>
                  <a:lnTo>
                    <a:pt x="579120" y="111252"/>
                  </a:lnTo>
                  <a:lnTo>
                    <a:pt x="528828" y="99060"/>
                  </a:lnTo>
                  <a:lnTo>
                    <a:pt x="478536" y="88392"/>
                  </a:lnTo>
                  <a:lnTo>
                    <a:pt x="429768" y="76200"/>
                  </a:lnTo>
                  <a:lnTo>
                    <a:pt x="382524" y="65532"/>
                  </a:lnTo>
                  <a:lnTo>
                    <a:pt x="335280" y="54864"/>
                  </a:lnTo>
                  <a:lnTo>
                    <a:pt x="291084" y="45720"/>
                  </a:lnTo>
                  <a:lnTo>
                    <a:pt x="269748" y="41148"/>
                  </a:lnTo>
                  <a:lnTo>
                    <a:pt x="248412" y="36576"/>
                  </a:lnTo>
                  <a:lnTo>
                    <a:pt x="227076" y="32004"/>
                  </a:lnTo>
                  <a:lnTo>
                    <a:pt x="207264" y="28956"/>
                  </a:lnTo>
                  <a:lnTo>
                    <a:pt x="187452" y="25908"/>
                  </a:lnTo>
                  <a:lnTo>
                    <a:pt x="169164" y="22860"/>
                  </a:lnTo>
                  <a:lnTo>
                    <a:pt x="152400" y="19812"/>
                  </a:lnTo>
                  <a:lnTo>
                    <a:pt x="134112" y="16764"/>
                  </a:lnTo>
                  <a:lnTo>
                    <a:pt x="118872" y="13716"/>
                  </a:lnTo>
                  <a:lnTo>
                    <a:pt x="103632" y="12192"/>
                  </a:lnTo>
                  <a:lnTo>
                    <a:pt x="88392" y="10668"/>
                  </a:lnTo>
                  <a:lnTo>
                    <a:pt x="76200" y="9144"/>
                  </a:lnTo>
                  <a:lnTo>
                    <a:pt x="33528" y="9144"/>
                  </a:lnTo>
                  <a:lnTo>
                    <a:pt x="25908" y="10668"/>
                  </a:lnTo>
                  <a:lnTo>
                    <a:pt x="19812" y="12192"/>
                  </a:lnTo>
                  <a:lnTo>
                    <a:pt x="13716" y="13716"/>
                  </a:lnTo>
                  <a:lnTo>
                    <a:pt x="15240" y="13716"/>
                  </a:lnTo>
                  <a:lnTo>
                    <a:pt x="10668" y="16764"/>
                  </a:lnTo>
                  <a:lnTo>
                    <a:pt x="10668" y="16764"/>
                  </a:lnTo>
                  <a:lnTo>
                    <a:pt x="10668" y="21336"/>
                  </a:lnTo>
                  <a:lnTo>
                    <a:pt x="9144" y="19812"/>
                  </a:lnTo>
                  <a:lnTo>
                    <a:pt x="10668" y="24384"/>
                  </a:lnTo>
                  <a:lnTo>
                    <a:pt x="10668" y="22860"/>
                  </a:lnTo>
                  <a:lnTo>
                    <a:pt x="13716" y="28956"/>
                  </a:lnTo>
                  <a:lnTo>
                    <a:pt x="18288" y="36576"/>
                  </a:lnTo>
                  <a:lnTo>
                    <a:pt x="24384" y="42672"/>
                  </a:lnTo>
                  <a:lnTo>
                    <a:pt x="32004" y="51816"/>
                  </a:lnTo>
                  <a:lnTo>
                    <a:pt x="41148" y="59436"/>
                  </a:lnTo>
                  <a:lnTo>
                    <a:pt x="51816" y="68580"/>
                  </a:lnTo>
                  <a:lnTo>
                    <a:pt x="62484" y="79248"/>
                  </a:lnTo>
                  <a:lnTo>
                    <a:pt x="74676" y="89916"/>
                  </a:lnTo>
                  <a:lnTo>
                    <a:pt x="88392" y="99060"/>
                  </a:lnTo>
                  <a:lnTo>
                    <a:pt x="102108" y="111252"/>
                  </a:lnTo>
                  <a:lnTo>
                    <a:pt x="115824" y="121920"/>
                  </a:lnTo>
                  <a:lnTo>
                    <a:pt x="146304" y="144780"/>
                  </a:lnTo>
                  <a:lnTo>
                    <a:pt x="178308" y="167640"/>
                  </a:lnTo>
                  <a:lnTo>
                    <a:pt x="210312" y="190500"/>
                  </a:lnTo>
                  <a:lnTo>
                    <a:pt x="240792" y="211836"/>
                  </a:lnTo>
                  <a:lnTo>
                    <a:pt x="256032" y="222504"/>
                  </a:lnTo>
                  <a:lnTo>
                    <a:pt x="271272" y="231648"/>
                  </a:lnTo>
                  <a:lnTo>
                    <a:pt x="284988" y="242316"/>
                  </a:lnTo>
                  <a:lnTo>
                    <a:pt x="292608" y="247396"/>
                  </a:lnTo>
                  <a:lnTo>
                    <a:pt x="312420" y="220980"/>
                  </a:lnTo>
                  <a:lnTo>
                    <a:pt x="350520" y="295656"/>
                  </a:lnTo>
                  <a:lnTo>
                    <a:pt x="266700" y="281940"/>
                  </a:lnTo>
                  <a:lnTo>
                    <a:pt x="286766" y="255185"/>
                  </a:lnTo>
                  <a:lnTo>
                    <a:pt x="278892" y="249936"/>
                  </a:lnTo>
                  <a:lnTo>
                    <a:pt x="265176" y="239268"/>
                  </a:lnTo>
                  <a:lnTo>
                    <a:pt x="251460" y="230124"/>
                  </a:lnTo>
                  <a:lnTo>
                    <a:pt x="236220" y="219456"/>
                  </a:lnTo>
                  <a:lnTo>
                    <a:pt x="204216" y="198120"/>
                  </a:lnTo>
                  <a:lnTo>
                    <a:pt x="172212" y="175260"/>
                  </a:lnTo>
                  <a:lnTo>
                    <a:pt x="141732" y="152400"/>
                  </a:lnTo>
                  <a:lnTo>
                    <a:pt x="111252" y="129540"/>
                  </a:lnTo>
                  <a:lnTo>
                    <a:pt x="96012" y="118872"/>
                  </a:lnTo>
                  <a:lnTo>
                    <a:pt x="82296" y="106680"/>
                  </a:lnTo>
                  <a:lnTo>
                    <a:pt x="68580" y="96012"/>
                  </a:lnTo>
                  <a:lnTo>
                    <a:pt x="56388" y="86868"/>
                  </a:lnTo>
                  <a:lnTo>
                    <a:pt x="44196" y="76200"/>
                  </a:lnTo>
                  <a:lnTo>
                    <a:pt x="35052" y="67056"/>
                  </a:lnTo>
                  <a:lnTo>
                    <a:pt x="25908" y="57912"/>
                  </a:lnTo>
                  <a:lnTo>
                    <a:pt x="16764" y="48768"/>
                  </a:lnTo>
                  <a:lnTo>
                    <a:pt x="10668" y="41148"/>
                  </a:lnTo>
                  <a:lnTo>
                    <a:pt x="6096" y="35052"/>
                  </a:lnTo>
                  <a:lnTo>
                    <a:pt x="6096" y="33528"/>
                  </a:lnTo>
                  <a:lnTo>
                    <a:pt x="3048" y="27432"/>
                  </a:lnTo>
                  <a:lnTo>
                    <a:pt x="1524" y="27432"/>
                  </a:lnTo>
                  <a:lnTo>
                    <a:pt x="0" y="21336"/>
                  </a:lnTo>
                  <a:lnTo>
                    <a:pt x="0" y="19812"/>
                  </a:lnTo>
                  <a:lnTo>
                    <a:pt x="1524" y="15240"/>
                  </a:lnTo>
                  <a:lnTo>
                    <a:pt x="1524" y="13716"/>
                  </a:lnTo>
                  <a:lnTo>
                    <a:pt x="4572" y="9144"/>
                  </a:lnTo>
                  <a:lnTo>
                    <a:pt x="6096" y="9144"/>
                  </a:lnTo>
                  <a:lnTo>
                    <a:pt x="10668" y="6096"/>
                  </a:lnTo>
                  <a:lnTo>
                    <a:pt x="16764" y="3048"/>
                  </a:lnTo>
                  <a:lnTo>
                    <a:pt x="24384" y="1524"/>
                  </a:lnTo>
                  <a:lnTo>
                    <a:pt x="32004"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2800"/>
            </a:p>
          </p:txBody>
        </p:sp>
        <p:sp>
          <p:nvSpPr>
            <p:cNvPr id="63" name="Rectangle 62"/>
            <p:cNvSpPr/>
            <p:nvPr/>
          </p:nvSpPr>
          <p:spPr>
            <a:xfrm>
              <a:off x="2263140" y="3529425"/>
              <a:ext cx="191228" cy="181814"/>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b="1">
                  <a:solidFill>
                    <a:srgbClr val="000000"/>
                  </a:solidFill>
                  <a:effectLst/>
                  <a:latin typeface="Times New Roman" panose="02020603050405020304" pitchFamily="18" charset="0"/>
                  <a:ea typeface="Times New Roman" panose="02020603050405020304" pitchFamily="18" charset="0"/>
                </a:rPr>
                <a:t>M</a:t>
              </a:r>
              <a:endParaRPr lang="en-US">
                <a:solidFill>
                  <a:srgbClr val="000000"/>
                </a:solidFill>
                <a:effectLst/>
                <a:latin typeface="Calibri" panose="020F0502020204030204" pitchFamily="34" charset="0"/>
                <a:ea typeface="Calibri" panose="020F0502020204030204" pitchFamily="34" charset="0"/>
              </a:endParaRPr>
            </a:p>
          </p:txBody>
        </p:sp>
        <p:sp>
          <p:nvSpPr>
            <p:cNvPr id="64" name="Rectangle 63"/>
            <p:cNvSpPr/>
            <p:nvPr/>
          </p:nvSpPr>
          <p:spPr>
            <a:xfrm>
              <a:off x="2406396" y="3583988"/>
              <a:ext cx="67862" cy="121816"/>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050" b="1">
                  <a:solidFill>
                    <a:srgbClr val="000000"/>
                  </a:solidFill>
                  <a:effectLst/>
                  <a:latin typeface="Times New Roman" panose="02020603050405020304" pitchFamily="18" charset="0"/>
                  <a:ea typeface="Times New Roman" panose="02020603050405020304" pitchFamily="18" charset="0"/>
                </a:rPr>
                <a:t>1</a:t>
              </a:r>
              <a:endParaRPr lang="en-US">
                <a:solidFill>
                  <a:srgbClr val="000000"/>
                </a:solidFill>
                <a:effectLst/>
                <a:latin typeface="Calibri" panose="020F0502020204030204" pitchFamily="34" charset="0"/>
                <a:ea typeface="Calibri" panose="020F0502020204030204" pitchFamily="34" charset="0"/>
              </a:endParaRPr>
            </a:p>
          </p:txBody>
        </p:sp>
        <p:sp>
          <p:nvSpPr>
            <p:cNvPr id="65" name="Rectangle 64"/>
            <p:cNvSpPr/>
            <p:nvPr/>
          </p:nvSpPr>
          <p:spPr>
            <a:xfrm>
              <a:off x="2458212" y="3529425"/>
              <a:ext cx="50643" cy="181814"/>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b="1">
                  <a:solidFill>
                    <a:srgbClr val="000000"/>
                  </a:solidFill>
                  <a:effectLst/>
                  <a:latin typeface="Times New Roman" panose="02020603050405020304" pitchFamily="18" charset="0"/>
                  <a:ea typeface="Times New Roman" panose="02020603050405020304" pitchFamily="18" charset="0"/>
                </a:rPr>
                <a:t> </a:t>
              </a:r>
              <a:endParaRPr lang="en-US">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3783154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12192000" cy="6858000"/>
          </a:xfrm>
        </p:spPr>
        <p:txBody>
          <a:bodyPr/>
          <a:lstStyle/>
          <a:p>
            <a:pPr marL="0" indent="0">
              <a:buNone/>
            </a:pPr>
            <a:endParaRPr lang="en-US" b="1" u="dbl" dirty="0" smtClean="0"/>
          </a:p>
          <a:p>
            <a:endParaRPr lang="en-US" b="1" u="dbl" dirty="0"/>
          </a:p>
          <a:p>
            <a:pPr marL="0" indent="0">
              <a:buNone/>
            </a:pPr>
            <a:r>
              <a:rPr lang="en-US" b="1" dirty="0" smtClean="0"/>
              <a:t> </a:t>
            </a:r>
          </a:p>
          <a:p>
            <a:endParaRPr lang="en-US" b="1" u="dbl" dirty="0"/>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741309884"/>
              </p:ext>
            </p:extLst>
          </p:nvPr>
        </p:nvGraphicFramePr>
        <p:xfrm>
          <a:off x="4584879" y="1681486"/>
          <a:ext cx="4481847" cy="3475101"/>
        </p:xfrm>
        <a:graphic>
          <a:graphicData uri="http://schemas.openxmlformats.org/drawingml/2006/table">
            <a:tbl>
              <a:tblPr firstRow="1" firstCol="1" bandRow="1">
                <a:tableStyleId>{5C22544A-7EE6-4342-B048-85BDC9FD1C3A}</a:tableStyleId>
              </a:tblPr>
              <a:tblGrid>
                <a:gridCol w="1605257"/>
                <a:gridCol w="932555"/>
                <a:gridCol w="1944035"/>
              </a:tblGrid>
              <a:tr h="281940">
                <a:tc>
                  <a:txBody>
                    <a:bodyPr/>
                    <a:lstStyle/>
                    <a:p>
                      <a:pPr marL="179705" marR="179705" indent="-6350" algn="just">
                        <a:lnSpc>
                          <a:spcPct val="115000"/>
                        </a:lnSpc>
                        <a:spcAft>
                          <a:spcPts val="0"/>
                        </a:spcAft>
                      </a:pPr>
                      <a:r>
                        <a:rPr lang="en-US" sz="2800" dirty="0">
                          <a:effectLst/>
                        </a:rPr>
                        <a:t> </a:t>
                      </a:r>
                      <a:endPar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gridSpan="2">
                  <a:txBody>
                    <a:bodyPr/>
                    <a:lstStyle/>
                    <a:p>
                      <a:pPr marL="179705" marR="179705" indent="-6350" algn="just">
                        <a:lnSpc>
                          <a:spcPct val="115000"/>
                        </a:lnSpc>
                        <a:spcAft>
                          <a:spcPts val="0"/>
                        </a:spcAft>
                      </a:pPr>
                      <a:r>
                        <a:rPr lang="en-US" sz="2800" dirty="0">
                          <a:solidFill>
                            <a:srgbClr val="FF0000"/>
                          </a:solidFill>
                          <a:effectLst>
                            <a:outerShdw blurRad="38100" dist="38100" dir="2700000" algn="tl">
                              <a:srgbClr val="000000">
                                <a:alpha val="43137"/>
                              </a:srgbClr>
                            </a:outerShdw>
                          </a:effectLst>
                        </a:rPr>
                        <a:t>Input Alphabet </a:t>
                      </a:r>
                      <a:endParaRPr lang="en-US" sz="2800" dirty="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hMerge="1">
                  <a:txBody>
                    <a:bodyPr/>
                    <a:lstStyle/>
                    <a:p>
                      <a:endParaRPr lang="en-US"/>
                    </a:p>
                  </a:txBody>
                  <a:tcPr/>
                </a:tc>
              </a:tr>
              <a:tr h="281940">
                <a:tc>
                  <a:txBody>
                    <a:bodyPr/>
                    <a:lstStyle/>
                    <a:p>
                      <a:pPr marL="179705" marR="179705" indent="-6350" algn="just">
                        <a:lnSpc>
                          <a:spcPct val="115000"/>
                        </a:lnSpc>
                        <a:spcAft>
                          <a:spcPts val="0"/>
                        </a:spcAft>
                      </a:pPr>
                      <a:r>
                        <a:rPr lang="en-US" sz="2800" dirty="0">
                          <a:solidFill>
                            <a:srgbClr val="FF0000"/>
                          </a:solidFill>
                          <a:effectLst>
                            <a:outerShdw blurRad="38100" dist="38100" dir="2700000" algn="tl">
                              <a:srgbClr val="000000">
                                <a:alpha val="43137"/>
                              </a:srgbClr>
                            </a:outerShdw>
                          </a:effectLst>
                        </a:rPr>
                        <a:t>States </a:t>
                      </a:r>
                      <a:endParaRPr lang="en-US" sz="2800" dirty="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a:effectLst/>
                        </a:rPr>
                        <a:t>a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dirty="0">
                          <a:effectLst/>
                        </a:rPr>
                        <a:t>b </a:t>
                      </a:r>
                      <a:endPar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r>
              <a:tr h="290830">
                <a:tc>
                  <a:txBody>
                    <a:bodyPr/>
                    <a:lstStyle/>
                    <a:p>
                      <a:pPr marL="179705" marR="179705" indent="-6350" algn="just">
                        <a:lnSpc>
                          <a:spcPct val="115000"/>
                        </a:lnSpc>
                        <a:spcAft>
                          <a:spcPts val="0"/>
                        </a:spcAft>
                      </a:pPr>
                      <a:r>
                        <a:rPr lang="en-US" sz="2800" dirty="0">
                          <a:effectLst/>
                        </a:rPr>
                        <a:t>S </a:t>
                      </a:r>
                      <a:endPar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a:effectLst/>
                        </a:rPr>
                        <a:t>q1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a:effectLst/>
                        </a:rPr>
                        <a:t>r1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r>
              <a:tr h="289560">
                <a:tc>
                  <a:txBody>
                    <a:bodyPr/>
                    <a:lstStyle/>
                    <a:p>
                      <a:pPr marL="179705" marR="179705" indent="-6350" algn="just">
                        <a:lnSpc>
                          <a:spcPct val="115000"/>
                        </a:lnSpc>
                        <a:spcAft>
                          <a:spcPts val="0"/>
                        </a:spcAft>
                      </a:pPr>
                      <a:r>
                        <a:rPr lang="en-US" sz="2800">
                          <a:effectLst/>
                        </a:rPr>
                        <a:t>q1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a:effectLst/>
                        </a:rPr>
                        <a:t>q1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a:effectLst/>
                        </a:rPr>
                        <a:t>q2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r>
              <a:tr h="290830">
                <a:tc>
                  <a:txBody>
                    <a:bodyPr/>
                    <a:lstStyle/>
                    <a:p>
                      <a:pPr marL="179705" marR="179705" indent="-6350" algn="just">
                        <a:lnSpc>
                          <a:spcPct val="115000"/>
                        </a:lnSpc>
                        <a:spcAft>
                          <a:spcPts val="0"/>
                        </a:spcAft>
                      </a:pPr>
                      <a:r>
                        <a:rPr lang="en-US" sz="2800">
                          <a:effectLst/>
                        </a:rPr>
                        <a:t>q2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a:effectLst/>
                        </a:rPr>
                        <a:t>q1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a:effectLst/>
                        </a:rPr>
                        <a:t>q2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r>
              <a:tr h="289560">
                <a:tc>
                  <a:txBody>
                    <a:bodyPr/>
                    <a:lstStyle/>
                    <a:p>
                      <a:pPr marL="179705" marR="179705" indent="-6350" algn="just">
                        <a:lnSpc>
                          <a:spcPct val="115000"/>
                        </a:lnSpc>
                        <a:spcAft>
                          <a:spcPts val="0"/>
                        </a:spcAft>
                      </a:pPr>
                      <a:r>
                        <a:rPr lang="en-US" sz="2800">
                          <a:effectLst/>
                        </a:rPr>
                        <a:t>r1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a:effectLst/>
                        </a:rPr>
                        <a:t>r2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a:effectLst/>
                        </a:rPr>
                        <a:t>r1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r>
              <a:tr h="290830">
                <a:tc>
                  <a:txBody>
                    <a:bodyPr/>
                    <a:lstStyle/>
                    <a:p>
                      <a:pPr marL="179705" marR="179705" indent="-6350" algn="just">
                        <a:lnSpc>
                          <a:spcPct val="115000"/>
                        </a:lnSpc>
                        <a:spcAft>
                          <a:spcPts val="0"/>
                        </a:spcAft>
                      </a:pPr>
                      <a:r>
                        <a:rPr lang="en-US" sz="2800">
                          <a:effectLst/>
                        </a:rPr>
                        <a:t>r2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a:effectLst/>
                        </a:rPr>
                        <a:t>r2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dirty="0">
                          <a:effectLst/>
                        </a:rPr>
                        <a:t>r1 </a:t>
                      </a:r>
                      <a:endPar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r>
            </a:tbl>
          </a:graphicData>
        </a:graphic>
      </p:graphicFrame>
      <p:sp>
        <p:nvSpPr>
          <p:cNvPr id="3" name="Rectangle 2"/>
          <p:cNvSpPr/>
          <p:nvPr/>
        </p:nvSpPr>
        <p:spPr>
          <a:xfrm>
            <a:off x="0" y="0"/>
            <a:ext cx="11990231" cy="1681486"/>
          </a:xfrm>
          <a:prstGeom prst="rect">
            <a:avLst/>
          </a:prstGeom>
        </p:spPr>
        <p:txBody>
          <a:bodyPr wrap="square">
            <a:spAutoFit/>
          </a:bodyPr>
          <a:lstStyle/>
          <a:p>
            <a:pPr marR="179705" lvl="1" algn="just" fontAlgn="base">
              <a:lnSpc>
                <a:spcPct val="115000"/>
              </a:lnSpc>
              <a:spcAft>
                <a:spcPts val="810"/>
              </a:spcAft>
              <a:buClr>
                <a:srgbClr val="000000"/>
              </a:buClr>
              <a:buSzPts val="1200"/>
            </a:pPr>
            <a:r>
              <a:rPr lang="en-US" sz="2800" dirty="0" smtClean="0">
                <a:solidFill>
                  <a:srgbClr val="000000"/>
                </a:solidFill>
                <a:uFill>
                  <a:solidFill>
                    <a:srgbClr val="000000"/>
                  </a:solidFill>
                </a:uFill>
                <a:latin typeface="Cambria" panose="02040503050406030204" pitchFamily="18" charset="0"/>
                <a:ea typeface="Calibri" panose="020F0502020204030204" pitchFamily="34" charset="0"/>
                <a:cs typeface="Calibri" panose="020F0502020204030204" pitchFamily="34" charset="0"/>
              </a:rPr>
              <a:t>Q = </a:t>
            </a:r>
            <a:r>
              <a:rPr lang="en-US" sz="2800" dirty="0">
                <a:solidFill>
                  <a:srgbClr val="000000"/>
                </a:solidFill>
                <a:uFill>
                  <a:solidFill>
                    <a:srgbClr val="000000"/>
                  </a:solidFill>
                </a:uFill>
                <a:latin typeface="Cambria" panose="02040503050406030204" pitchFamily="18" charset="0"/>
                <a:ea typeface="Calibri" panose="020F0502020204030204" pitchFamily="34" charset="0"/>
                <a:cs typeface="Calibri" panose="020F0502020204030204" pitchFamily="34" charset="0"/>
              </a:rPr>
              <a:t>{S, q1, q2, r1, r2} </a:t>
            </a:r>
            <a:endParaRPr lang="en-US" sz="2800"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179705" marR="179705" indent="-6350" algn="just">
              <a:lnSpc>
                <a:spcPct val="115000"/>
              </a:lnSpc>
              <a:spcAft>
                <a:spcPts val="20"/>
              </a:spcAft>
            </a:pPr>
            <a:r>
              <a:rPr lang="en-US" sz="2800" dirty="0">
                <a:solidFill>
                  <a:srgbClr val="000000"/>
                </a:solidFill>
                <a:latin typeface="Cambria" panose="02040503050406030204" pitchFamily="18" charset="0"/>
                <a:ea typeface="Calibri" panose="020F0502020204030204" pitchFamily="34" charset="0"/>
              </a:rPr>
              <a:t>∑= {a, b} </a:t>
            </a:r>
            <a:endParaRPr lang="en-US" sz="2800" dirty="0">
              <a:solidFill>
                <a:srgbClr val="000000"/>
              </a:solidFill>
              <a:latin typeface="Calibri" panose="020F0502020204030204" pitchFamily="34" charset="0"/>
              <a:ea typeface="Calibri" panose="020F0502020204030204" pitchFamily="34" charset="0"/>
            </a:endParaRPr>
          </a:p>
          <a:p>
            <a:pPr marL="179705" marR="179705" indent="-6350" algn="just">
              <a:lnSpc>
                <a:spcPct val="115000"/>
              </a:lnSpc>
              <a:spcAft>
                <a:spcPts val="20"/>
              </a:spcAft>
            </a:pPr>
            <a:r>
              <a:rPr lang="en-US" sz="2800" dirty="0">
                <a:solidFill>
                  <a:srgbClr val="000000"/>
                </a:solidFill>
                <a:latin typeface="Cambria" panose="02040503050406030204" pitchFamily="18" charset="0"/>
                <a:ea typeface="Segoe UI Symbol" panose="020B0502040204020203" pitchFamily="34" charset="0"/>
                <a:cs typeface="Segoe UI Symbol" panose="020B0502040204020203" pitchFamily="34" charset="0"/>
              </a:rPr>
              <a:t>δ</a:t>
            </a:r>
            <a:r>
              <a:rPr lang="en-US" sz="2800" dirty="0">
                <a:solidFill>
                  <a:srgbClr val="000000"/>
                </a:solidFill>
                <a:latin typeface="Cambria" panose="02040503050406030204" pitchFamily="18" charset="0"/>
                <a:ea typeface="Calibri" panose="020F0502020204030204" pitchFamily="34" charset="0"/>
              </a:rPr>
              <a:t> = Transition Symbol </a:t>
            </a:r>
            <a:endParaRPr lang="en-US" sz="2800" dirty="0">
              <a:solidFill>
                <a:srgbClr val="000000"/>
              </a:solidFill>
              <a:effectLst/>
              <a:latin typeface="Calibri" panose="020F0502020204030204" pitchFamily="34" charset="0"/>
              <a:ea typeface="Calibri" panose="020F0502020204030204" pitchFamily="34" charset="0"/>
            </a:endParaRPr>
          </a:p>
        </p:txBody>
      </p:sp>
      <p:sp>
        <p:nvSpPr>
          <p:cNvPr id="4" name="Rectangle 3"/>
          <p:cNvSpPr/>
          <p:nvPr/>
        </p:nvSpPr>
        <p:spPr>
          <a:xfrm>
            <a:off x="305998" y="4519342"/>
            <a:ext cx="1986441" cy="954107"/>
          </a:xfrm>
          <a:prstGeom prst="rect">
            <a:avLst/>
          </a:prstGeom>
        </p:spPr>
        <p:txBody>
          <a:bodyPr wrap="none">
            <a:spAutoFit/>
          </a:bodyPr>
          <a:lstStyle/>
          <a:p>
            <a:r>
              <a:rPr lang="en-US" sz="2800" dirty="0">
                <a:latin typeface="Cambria" panose="02040503050406030204" pitchFamily="18" charset="0"/>
                <a:ea typeface="Calibri" panose="020F0502020204030204" pitchFamily="34" charset="0"/>
                <a:cs typeface="Calibri" panose="020F0502020204030204" pitchFamily="34" charset="0"/>
              </a:rPr>
              <a:t>q</a:t>
            </a:r>
            <a:r>
              <a:rPr lang="en-US" sz="2800" baseline="-25000" dirty="0">
                <a:latin typeface="Cambria" panose="02040503050406030204" pitchFamily="18" charset="0"/>
                <a:ea typeface="Calibri" panose="020F0502020204030204" pitchFamily="34" charset="0"/>
                <a:cs typeface="Calibri" panose="020F0502020204030204" pitchFamily="34" charset="0"/>
              </a:rPr>
              <a:t>0</a:t>
            </a:r>
            <a:r>
              <a:rPr lang="en-US" sz="2800" dirty="0">
                <a:latin typeface="Cambria" panose="02040503050406030204" pitchFamily="18" charset="0"/>
                <a:ea typeface="Calibri" panose="020F0502020204030204" pitchFamily="34" charset="0"/>
                <a:cs typeface="Calibri" panose="020F0502020204030204" pitchFamily="34" charset="0"/>
              </a:rPr>
              <a:t>= {S} </a:t>
            </a:r>
            <a:endParaRPr lang="en-US" sz="2800" dirty="0" smtClean="0">
              <a:latin typeface="Cambria" panose="02040503050406030204" pitchFamily="18" charset="0"/>
              <a:ea typeface="Calibri" panose="020F0502020204030204" pitchFamily="34" charset="0"/>
              <a:cs typeface="Calibri" panose="020F0502020204030204" pitchFamily="34" charset="0"/>
            </a:endParaRPr>
          </a:p>
          <a:p>
            <a:r>
              <a:rPr lang="en-US" sz="2800" dirty="0" smtClean="0">
                <a:latin typeface="Cambria" panose="02040503050406030204" pitchFamily="18" charset="0"/>
                <a:ea typeface="Calibri" panose="020F0502020204030204" pitchFamily="34" charset="0"/>
                <a:cs typeface="Calibri" panose="020F0502020204030204" pitchFamily="34" charset="0"/>
              </a:rPr>
              <a:t>F </a:t>
            </a:r>
            <a:r>
              <a:rPr lang="en-US" sz="2800" dirty="0">
                <a:latin typeface="Cambria" panose="02040503050406030204" pitchFamily="18" charset="0"/>
                <a:ea typeface="Calibri" panose="020F0502020204030204" pitchFamily="34" charset="0"/>
                <a:cs typeface="Calibri" panose="020F0502020204030204" pitchFamily="34" charset="0"/>
              </a:rPr>
              <a:t>= {q1, r1} </a:t>
            </a:r>
            <a:endParaRPr lang="en-US" sz="2800" dirty="0"/>
          </a:p>
        </p:txBody>
      </p:sp>
    </p:spTree>
    <p:extLst>
      <p:ext uri="{BB962C8B-B14F-4D97-AF65-F5344CB8AC3E}">
        <p14:creationId xmlns:p14="http://schemas.microsoft.com/office/powerpoint/2010/main" val="3858694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518"/>
            <a:ext cx="12192000" cy="1464823"/>
          </a:xfrm>
        </p:spPr>
        <p:txBody>
          <a:bodyPr>
            <a:normAutofit fontScale="90000"/>
          </a:bodyPr>
          <a:lstStyle/>
          <a:p>
            <a:pPr eaLnBrk="0" fontAlgn="base" hangingPunct="0">
              <a:lnSpc>
                <a:spcPct val="100000"/>
              </a:lnSpc>
              <a:spcAft>
                <a:spcPct val="0"/>
              </a:spcAft>
            </a:pPr>
            <a:r>
              <a:rPr lang="en-US" sz="4000" b="1" u="sng" dirty="0">
                <a:effectLst>
                  <a:outerShdw blurRad="38100" dist="38100" dir="2700000" algn="tl">
                    <a:srgbClr val="000000">
                      <a:alpha val="43137"/>
                    </a:srgbClr>
                  </a:outerShdw>
                </a:effectLst>
              </a:rPr>
              <a:t>Given the state diagram below for a finite automaton M</a:t>
            </a:r>
            <a:r>
              <a:rPr lang="en-US" sz="4000" b="1" u="sng" baseline="-25000" dirty="0">
                <a:effectLst>
                  <a:outerShdw blurRad="38100" dist="38100" dir="2700000" algn="tl">
                    <a:srgbClr val="000000">
                      <a:alpha val="43137"/>
                    </a:srgbClr>
                  </a:outerShdw>
                </a:effectLst>
              </a:rPr>
              <a:t>5</a:t>
            </a:r>
            <a:r>
              <a:rPr lang="en-US" sz="4000" b="1" u="sng" dirty="0">
                <a:effectLst>
                  <a:outerShdw blurRad="38100" dist="38100" dir="2700000" algn="tl">
                    <a:srgbClr val="000000">
                      <a:alpha val="43137"/>
                    </a:srgbClr>
                  </a:outerShdw>
                </a:effectLst>
              </a:rPr>
              <a:t>, describe the machine</a:t>
            </a:r>
            <a:r>
              <a:rPr lang="en-US" sz="4000" b="1" dirty="0">
                <a:effectLst>
                  <a:outerShdw blurRad="38100" dist="38100" dir="2700000" algn="tl">
                    <a:srgbClr val="000000">
                      <a:alpha val="43137"/>
                    </a:srgbClr>
                  </a:outerShdw>
                </a:effectLst>
              </a:rPr>
              <a:t> </a:t>
            </a:r>
            <a:r>
              <a:rPr lang="en-US" sz="4000" b="1" u="sng" dirty="0">
                <a:effectLst>
                  <a:outerShdw blurRad="38100" dist="38100" dir="2700000" algn="tl">
                    <a:srgbClr val="000000">
                      <a:alpha val="43137"/>
                    </a:srgbClr>
                  </a:outerShdw>
                </a:effectLst>
              </a:rPr>
              <a:t>formally:-</a:t>
            </a:r>
            <a:r>
              <a:rPr lang="en-US" sz="4000" b="1" dirty="0">
                <a:effectLst>
                  <a:outerShdw blurRad="38100" dist="38100" dir="2700000" algn="tl">
                    <a:srgbClr val="000000">
                      <a:alpha val="43137"/>
                    </a:srgbClr>
                  </a:outerShdw>
                </a:effectLst>
              </a:rPr>
              <a:t> </a:t>
            </a:r>
            <a:r>
              <a:rPr lang="en-US" dirty="0"/>
              <a:t/>
            </a:r>
            <a:br>
              <a:rPr lang="en-US" dirty="0"/>
            </a:br>
            <a:endParaRPr lang="en-US" dirty="0"/>
          </a:p>
        </p:txBody>
      </p:sp>
      <p:sp>
        <p:nvSpPr>
          <p:cNvPr id="42" name="Rounded Rectangle 41"/>
          <p:cNvSpPr/>
          <p:nvPr/>
        </p:nvSpPr>
        <p:spPr>
          <a:xfrm>
            <a:off x="5198049" y="4854705"/>
            <a:ext cx="1188625" cy="6825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latin typeface="Bookman Old Style" panose="02050604050505020204" pitchFamily="18" charset="0"/>
              </a:rPr>
              <a:t>M</a:t>
            </a:r>
            <a:r>
              <a:rPr lang="en-US" b="1" baseline="-25000" dirty="0" smtClean="0">
                <a:effectLst>
                  <a:outerShdw blurRad="38100" dist="38100" dir="2700000" algn="tl">
                    <a:srgbClr val="000000">
                      <a:alpha val="43137"/>
                    </a:srgbClr>
                  </a:outerShdw>
                </a:effectLst>
                <a:latin typeface="Bookman Old Style" panose="02050604050505020204" pitchFamily="18" charset="0"/>
              </a:rPr>
              <a:t>5</a:t>
            </a:r>
            <a:endParaRPr lang="en-US" b="1" baseline="-25000" dirty="0">
              <a:effectLst>
                <a:outerShdw blurRad="38100" dist="38100" dir="2700000" algn="tl">
                  <a:srgbClr val="000000">
                    <a:alpha val="43137"/>
                  </a:srgbClr>
                </a:outerShdw>
              </a:effectLst>
              <a:latin typeface="Bookman Old Style" panose="02050604050505020204" pitchFamily="18" charset="0"/>
            </a:endParaRPr>
          </a:p>
        </p:txBody>
      </p:sp>
      <p:grpSp>
        <p:nvGrpSpPr>
          <p:cNvPr id="3" name="Group 2"/>
          <p:cNvGrpSpPr/>
          <p:nvPr/>
        </p:nvGrpSpPr>
        <p:grpSpPr>
          <a:xfrm>
            <a:off x="2820474" y="745290"/>
            <a:ext cx="7817475" cy="3531987"/>
            <a:chOff x="2820474" y="745290"/>
            <a:chExt cx="7817475" cy="3531987"/>
          </a:xfrm>
        </p:grpSpPr>
        <p:grpSp>
          <p:nvGrpSpPr>
            <p:cNvPr id="5" name="Group 4"/>
            <p:cNvGrpSpPr/>
            <p:nvPr/>
          </p:nvGrpSpPr>
          <p:grpSpPr>
            <a:xfrm>
              <a:off x="2820474" y="745290"/>
              <a:ext cx="7817475" cy="3531987"/>
              <a:chOff x="0" y="0"/>
              <a:chExt cx="3400044" cy="885444"/>
            </a:xfrm>
          </p:grpSpPr>
          <p:sp>
            <p:nvSpPr>
              <p:cNvPr id="6" name="Shape 4323"/>
              <p:cNvSpPr/>
              <p:nvPr/>
            </p:nvSpPr>
            <p:spPr>
              <a:xfrm>
                <a:off x="1918716" y="486156"/>
                <a:ext cx="918972" cy="76200"/>
              </a:xfrm>
              <a:custGeom>
                <a:avLst/>
                <a:gdLst/>
                <a:ahLst/>
                <a:cxnLst/>
                <a:rect l="0" t="0" r="0" b="0"/>
                <a:pathLst>
                  <a:path w="918972" h="76200">
                    <a:moveTo>
                      <a:pt x="842772" y="0"/>
                    </a:moveTo>
                    <a:lnTo>
                      <a:pt x="918972" y="38100"/>
                    </a:lnTo>
                    <a:lnTo>
                      <a:pt x="842772" y="76200"/>
                    </a:lnTo>
                    <a:lnTo>
                      <a:pt x="842772" y="42672"/>
                    </a:lnTo>
                    <a:lnTo>
                      <a:pt x="4572" y="42672"/>
                    </a:lnTo>
                    <a:lnTo>
                      <a:pt x="1524" y="41148"/>
                    </a:lnTo>
                    <a:lnTo>
                      <a:pt x="0" y="38100"/>
                    </a:lnTo>
                    <a:lnTo>
                      <a:pt x="1524" y="35052"/>
                    </a:lnTo>
                    <a:lnTo>
                      <a:pt x="4572" y="33528"/>
                    </a:lnTo>
                    <a:lnTo>
                      <a:pt x="842772" y="33528"/>
                    </a:lnTo>
                    <a:lnTo>
                      <a:pt x="842772"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7" name="Shape 4324"/>
              <p:cNvSpPr/>
              <p:nvPr/>
            </p:nvSpPr>
            <p:spPr>
              <a:xfrm>
                <a:off x="1999488" y="714756"/>
                <a:ext cx="918972" cy="76200"/>
              </a:xfrm>
              <a:custGeom>
                <a:avLst/>
                <a:gdLst/>
                <a:ahLst/>
                <a:cxnLst/>
                <a:rect l="0" t="0" r="0" b="0"/>
                <a:pathLst>
                  <a:path w="918972" h="76200">
                    <a:moveTo>
                      <a:pt x="76200" y="0"/>
                    </a:moveTo>
                    <a:lnTo>
                      <a:pt x="76200" y="33527"/>
                    </a:lnTo>
                    <a:lnTo>
                      <a:pt x="914400" y="33527"/>
                    </a:lnTo>
                    <a:lnTo>
                      <a:pt x="917448" y="35051"/>
                    </a:lnTo>
                    <a:lnTo>
                      <a:pt x="918972" y="38100"/>
                    </a:lnTo>
                    <a:lnTo>
                      <a:pt x="917448" y="41148"/>
                    </a:lnTo>
                    <a:lnTo>
                      <a:pt x="914400" y="42672"/>
                    </a:lnTo>
                    <a:lnTo>
                      <a:pt x="76200" y="42672"/>
                    </a:lnTo>
                    <a:lnTo>
                      <a:pt x="76200" y="76200"/>
                    </a:lnTo>
                    <a:lnTo>
                      <a:pt x="0" y="38100"/>
                    </a:lnTo>
                    <a:lnTo>
                      <a:pt x="7620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8" name="Shape 61282"/>
              <p:cNvSpPr/>
              <p:nvPr/>
            </p:nvSpPr>
            <p:spPr>
              <a:xfrm>
                <a:off x="2228088" y="266700"/>
                <a:ext cx="342900" cy="228600"/>
              </a:xfrm>
              <a:custGeom>
                <a:avLst/>
                <a:gdLst/>
                <a:ahLst/>
                <a:cxnLst/>
                <a:rect l="0" t="0" r="0" b="0"/>
                <a:pathLst>
                  <a:path w="342900" h="228600">
                    <a:moveTo>
                      <a:pt x="0" y="0"/>
                    </a:moveTo>
                    <a:lnTo>
                      <a:pt x="342900" y="0"/>
                    </a:lnTo>
                    <a:lnTo>
                      <a:pt x="342900" y="228600"/>
                    </a:lnTo>
                    <a:lnTo>
                      <a:pt x="0" y="228600"/>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sz="3200"/>
              </a:p>
            </p:txBody>
          </p:sp>
          <p:sp>
            <p:nvSpPr>
              <p:cNvPr id="9" name="Rectangle 8"/>
              <p:cNvSpPr/>
              <p:nvPr/>
            </p:nvSpPr>
            <p:spPr>
              <a:xfrm>
                <a:off x="2319526" y="334755"/>
                <a:ext cx="84065"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400" dirty="0">
                    <a:solidFill>
                      <a:srgbClr val="000000"/>
                    </a:solidFill>
                    <a:effectLst/>
                    <a:latin typeface="Times New Roman" panose="02020603050405020304" pitchFamily="18" charset="0"/>
                    <a:ea typeface="Times New Roman" panose="02020603050405020304" pitchFamily="18" charset="0"/>
                  </a:rPr>
                  <a:t>0</a:t>
                </a:r>
                <a:endParaRPr lang="en-US" sz="2000" dirty="0">
                  <a:solidFill>
                    <a:srgbClr val="000000"/>
                  </a:solidFill>
                  <a:effectLst/>
                  <a:latin typeface="Calibri" panose="020F0502020204030204" pitchFamily="34" charset="0"/>
                  <a:ea typeface="Calibri" panose="020F0502020204030204" pitchFamily="34" charset="0"/>
                </a:endParaRPr>
              </a:p>
            </p:txBody>
          </p:sp>
          <p:sp>
            <p:nvSpPr>
              <p:cNvPr id="10" name="Rectangle 9"/>
              <p:cNvSpPr/>
              <p:nvPr/>
            </p:nvSpPr>
            <p:spPr>
              <a:xfrm>
                <a:off x="2383533" y="334755"/>
                <a:ext cx="42033"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rPr>
                  <a:t> </a:t>
                </a:r>
                <a:endParaRPr lang="en-US" sz="2000">
                  <a:solidFill>
                    <a:srgbClr val="000000"/>
                  </a:solidFill>
                  <a:effectLst/>
                  <a:latin typeface="Calibri" panose="020F0502020204030204" pitchFamily="34" charset="0"/>
                  <a:ea typeface="Calibri" panose="020F0502020204030204" pitchFamily="34" charset="0"/>
                </a:endParaRPr>
              </a:p>
            </p:txBody>
          </p:sp>
          <p:sp>
            <p:nvSpPr>
              <p:cNvPr id="11" name="Shape 4335"/>
              <p:cNvSpPr/>
              <p:nvPr/>
            </p:nvSpPr>
            <p:spPr>
              <a:xfrm>
                <a:off x="15240" y="393192"/>
                <a:ext cx="566928" cy="216408"/>
              </a:xfrm>
              <a:custGeom>
                <a:avLst/>
                <a:gdLst/>
                <a:ahLst/>
                <a:cxnLst/>
                <a:rect l="0" t="0" r="0" b="0"/>
                <a:pathLst>
                  <a:path w="566928" h="216408">
                    <a:moveTo>
                      <a:pt x="32004" y="0"/>
                    </a:moveTo>
                    <a:lnTo>
                      <a:pt x="74676" y="0"/>
                    </a:lnTo>
                    <a:lnTo>
                      <a:pt x="86868" y="1524"/>
                    </a:lnTo>
                    <a:lnTo>
                      <a:pt x="100584" y="1524"/>
                    </a:lnTo>
                    <a:lnTo>
                      <a:pt x="115824" y="3048"/>
                    </a:lnTo>
                    <a:lnTo>
                      <a:pt x="132588" y="4572"/>
                    </a:lnTo>
                    <a:lnTo>
                      <a:pt x="147828" y="7620"/>
                    </a:lnTo>
                    <a:lnTo>
                      <a:pt x="166116" y="9144"/>
                    </a:lnTo>
                    <a:lnTo>
                      <a:pt x="184404" y="12192"/>
                    </a:lnTo>
                    <a:lnTo>
                      <a:pt x="202692" y="13716"/>
                    </a:lnTo>
                    <a:lnTo>
                      <a:pt x="222504" y="16764"/>
                    </a:lnTo>
                    <a:lnTo>
                      <a:pt x="242316" y="19812"/>
                    </a:lnTo>
                    <a:lnTo>
                      <a:pt x="283464" y="25908"/>
                    </a:lnTo>
                    <a:lnTo>
                      <a:pt x="327660" y="33528"/>
                    </a:lnTo>
                    <a:lnTo>
                      <a:pt x="371856" y="41148"/>
                    </a:lnTo>
                    <a:lnTo>
                      <a:pt x="419100" y="48768"/>
                    </a:lnTo>
                    <a:lnTo>
                      <a:pt x="466344" y="56388"/>
                    </a:lnTo>
                    <a:lnTo>
                      <a:pt x="513588" y="65532"/>
                    </a:lnTo>
                    <a:lnTo>
                      <a:pt x="562356" y="74676"/>
                    </a:lnTo>
                    <a:lnTo>
                      <a:pt x="565404" y="76200"/>
                    </a:lnTo>
                    <a:lnTo>
                      <a:pt x="566928" y="79248"/>
                    </a:lnTo>
                    <a:lnTo>
                      <a:pt x="563880" y="82296"/>
                    </a:lnTo>
                    <a:lnTo>
                      <a:pt x="560832" y="83820"/>
                    </a:lnTo>
                    <a:lnTo>
                      <a:pt x="512064" y="74676"/>
                    </a:lnTo>
                    <a:lnTo>
                      <a:pt x="464820" y="67056"/>
                    </a:lnTo>
                    <a:lnTo>
                      <a:pt x="417576" y="57912"/>
                    </a:lnTo>
                    <a:lnTo>
                      <a:pt x="370332" y="50292"/>
                    </a:lnTo>
                    <a:lnTo>
                      <a:pt x="326136" y="42672"/>
                    </a:lnTo>
                    <a:lnTo>
                      <a:pt x="281940" y="35052"/>
                    </a:lnTo>
                    <a:lnTo>
                      <a:pt x="240792" y="28956"/>
                    </a:lnTo>
                    <a:lnTo>
                      <a:pt x="220980" y="25908"/>
                    </a:lnTo>
                    <a:lnTo>
                      <a:pt x="201168" y="22860"/>
                    </a:lnTo>
                    <a:lnTo>
                      <a:pt x="182880" y="21336"/>
                    </a:lnTo>
                    <a:lnTo>
                      <a:pt x="164592" y="18288"/>
                    </a:lnTo>
                    <a:lnTo>
                      <a:pt x="147828" y="16764"/>
                    </a:lnTo>
                    <a:lnTo>
                      <a:pt x="131064" y="15240"/>
                    </a:lnTo>
                    <a:lnTo>
                      <a:pt x="115824" y="12192"/>
                    </a:lnTo>
                    <a:lnTo>
                      <a:pt x="100584" y="12192"/>
                    </a:lnTo>
                    <a:lnTo>
                      <a:pt x="86868" y="10668"/>
                    </a:lnTo>
                    <a:lnTo>
                      <a:pt x="73152" y="9144"/>
                    </a:lnTo>
                    <a:lnTo>
                      <a:pt x="32004" y="9144"/>
                    </a:lnTo>
                    <a:lnTo>
                      <a:pt x="24384" y="10668"/>
                    </a:lnTo>
                    <a:lnTo>
                      <a:pt x="18288" y="10668"/>
                    </a:lnTo>
                    <a:lnTo>
                      <a:pt x="13716" y="12192"/>
                    </a:lnTo>
                    <a:lnTo>
                      <a:pt x="10668" y="15240"/>
                    </a:lnTo>
                    <a:lnTo>
                      <a:pt x="12192" y="13716"/>
                    </a:lnTo>
                    <a:lnTo>
                      <a:pt x="9906" y="16002"/>
                    </a:lnTo>
                    <a:lnTo>
                      <a:pt x="10668" y="18288"/>
                    </a:lnTo>
                    <a:lnTo>
                      <a:pt x="10668" y="16764"/>
                    </a:lnTo>
                    <a:lnTo>
                      <a:pt x="13716" y="21336"/>
                    </a:lnTo>
                    <a:lnTo>
                      <a:pt x="18288" y="25908"/>
                    </a:lnTo>
                    <a:lnTo>
                      <a:pt x="22860" y="30480"/>
                    </a:lnTo>
                    <a:lnTo>
                      <a:pt x="30480" y="36576"/>
                    </a:lnTo>
                    <a:lnTo>
                      <a:pt x="39624" y="42672"/>
                    </a:lnTo>
                    <a:lnTo>
                      <a:pt x="48768" y="50292"/>
                    </a:lnTo>
                    <a:lnTo>
                      <a:pt x="60960" y="56388"/>
                    </a:lnTo>
                    <a:lnTo>
                      <a:pt x="71628" y="64008"/>
                    </a:lnTo>
                    <a:lnTo>
                      <a:pt x="85344" y="71628"/>
                    </a:lnTo>
                    <a:lnTo>
                      <a:pt x="99060" y="80772"/>
                    </a:lnTo>
                    <a:lnTo>
                      <a:pt x="112776" y="88392"/>
                    </a:lnTo>
                    <a:lnTo>
                      <a:pt x="141732" y="105156"/>
                    </a:lnTo>
                    <a:lnTo>
                      <a:pt x="172212" y="120396"/>
                    </a:lnTo>
                    <a:lnTo>
                      <a:pt x="202692" y="137160"/>
                    </a:lnTo>
                    <a:lnTo>
                      <a:pt x="233172" y="153924"/>
                    </a:lnTo>
                    <a:lnTo>
                      <a:pt x="248412" y="161544"/>
                    </a:lnTo>
                    <a:lnTo>
                      <a:pt x="262128" y="167640"/>
                    </a:lnTo>
                    <a:lnTo>
                      <a:pt x="275419" y="175023"/>
                    </a:lnTo>
                    <a:lnTo>
                      <a:pt x="291084" y="146304"/>
                    </a:lnTo>
                    <a:lnTo>
                      <a:pt x="339852" y="216408"/>
                    </a:lnTo>
                    <a:lnTo>
                      <a:pt x="254508" y="213360"/>
                    </a:lnTo>
                    <a:lnTo>
                      <a:pt x="270528" y="183990"/>
                    </a:lnTo>
                    <a:lnTo>
                      <a:pt x="257556" y="176784"/>
                    </a:lnTo>
                    <a:lnTo>
                      <a:pt x="243840" y="169164"/>
                    </a:lnTo>
                    <a:lnTo>
                      <a:pt x="228600" y="161544"/>
                    </a:lnTo>
                    <a:lnTo>
                      <a:pt x="199644" y="146304"/>
                    </a:lnTo>
                    <a:lnTo>
                      <a:pt x="167640" y="129540"/>
                    </a:lnTo>
                    <a:lnTo>
                      <a:pt x="137160" y="112776"/>
                    </a:lnTo>
                    <a:lnTo>
                      <a:pt x="108204" y="96012"/>
                    </a:lnTo>
                    <a:lnTo>
                      <a:pt x="92964" y="88392"/>
                    </a:lnTo>
                    <a:lnTo>
                      <a:pt x="79248" y="80772"/>
                    </a:lnTo>
                    <a:lnTo>
                      <a:pt x="67056" y="73152"/>
                    </a:lnTo>
                    <a:lnTo>
                      <a:pt x="54864" y="65532"/>
                    </a:lnTo>
                    <a:lnTo>
                      <a:pt x="44196" y="57912"/>
                    </a:lnTo>
                    <a:lnTo>
                      <a:pt x="33528" y="50292"/>
                    </a:lnTo>
                    <a:lnTo>
                      <a:pt x="24384" y="44196"/>
                    </a:lnTo>
                    <a:lnTo>
                      <a:pt x="16764" y="38100"/>
                    </a:lnTo>
                    <a:lnTo>
                      <a:pt x="10668" y="32004"/>
                    </a:lnTo>
                    <a:lnTo>
                      <a:pt x="6096" y="27432"/>
                    </a:lnTo>
                    <a:lnTo>
                      <a:pt x="3048" y="22860"/>
                    </a:lnTo>
                    <a:lnTo>
                      <a:pt x="1524" y="21336"/>
                    </a:lnTo>
                    <a:lnTo>
                      <a:pt x="0" y="16764"/>
                    </a:lnTo>
                    <a:lnTo>
                      <a:pt x="0" y="15240"/>
                    </a:lnTo>
                    <a:lnTo>
                      <a:pt x="1524" y="12192"/>
                    </a:lnTo>
                    <a:lnTo>
                      <a:pt x="1524" y="9144"/>
                    </a:lnTo>
                    <a:lnTo>
                      <a:pt x="4572" y="6096"/>
                    </a:lnTo>
                    <a:lnTo>
                      <a:pt x="6096" y="6096"/>
                    </a:lnTo>
                    <a:lnTo>
                      <a:pt x="10668" y="3048"/>
                    </a:lnTo>
                    <a:lnTo>
                      <a:pt x="16764" y="1524"/>
                    </a:lnTo>
                    <a:lnTo>
                      <a:pt x="22860" y="1524"/>
                    </a:lnTo>
                    <a:lnTo>
                      <a:pt x="3200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12" name="Shape 61283"/>
              <p:cNvSpPr/>
              <p:nvPr/>
            </p:nvSpPr>
            <p:spPr>
              <a:xfrm>
                <a:off x="24384" y="170688"/>
                <a:ext cx="342900" cy="228600"/>
              </a:xfrm>
              <a:custGeom>
                <a:avLst/>
                <a:gdLst/>
                <a:ahLst/>
                <a:cxnLst/>
                <a:rect l="0" t="0" r="0" b="0"/>
                <a:pathLst>
                  <a:path w="342900" h="228600">
                    <a:moveTo>
                      <a:pt x="0" y="0"/>
                    </a:moveTo>
                    <a:lnTo>
                      <a:pt x="342900" y="0"/>
                    </a:lnTo>
                    <a:lnTo>
                      <a:pt x="342900" y="228600"/>
                    </a:lnTo>
                    <a:lnTo>
                      <a:pt x="0" y="228600"/>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sz="3200"/>
              </a:p>
            </p:txBody>
          </p:sp>
          <p:sp>
            <p:nvSpPr>
              <p:cNvPr id="13" name="Rectangle 12"/>
              <p:cNvSpPr/>
              <p:nvPr/>
            </p:nvSpPr>
            <p:spPr>
              <a:xfrm>
                <a:off x="115823" y="238743"/>
                <a:ext cx="84066"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rPr>
                  <a:t>0</a:t>
                </a:r>
                <a:endParaRPr lang="en-US" sz="2000">
                  <a:solidFill>
                    <a:srgbClr val="000000"/>
                  </a:solidFill>
                  <a:effectLst/>
                  <a:latin typeface="Calibri" panose="020F0502020204030204" pitchFamily="34" charset="0"/>
                  <a:ea typeface="Calibri" panose="020F0502020204030204" pitchFamily="34" charset="0"/>
                </a:endParaRPr>
              </a:p>
            </p:txBody>
          </p:sp>
          <p:sp>
            <p:nvSpPr>
              <p:cNvPr id="14" name="Rectangle 13"/>
              <p:cNvSpPr/>
              <p:nvPr/>
            </p:nvSpPr>
            <p:spPr>
              <a:xfrm>
                <a:off x="179831" y="238743"/>
                <a:ext cx="42033"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rPr>
                  <a:t> </a:t>
                </a:r>
                <a:endParaRPr lang="en-US" sz="2000">
                  <a:solidFill>
                    <a:srgbClr val="000000"/>
                  </a:solidFill>
                  <a:effectLst/>
                  <a:latin typeface="Calibri" panose="020F0502020204030204" pitchFamily="34" charset="0"/>
                  <a:ea typeface="Calibri" panose="020F0502020204030204" pitchFamily="34" charset="0"/>
                </a:endParaRPr>
              </a:p>
            </p:txBody>
          </p:sp>
          <p:sp>
            <p:nvSpPr>
              <p:cNvPr id="15" name="Shape 4341"/>
              <p:cNvSpPr/>
              <p:nvPr/>
            </p:nvSpPr>
            <p:spPr>
              <a:xfrm>
                <a:off x="1405128" y="428244"/>
                <a:ext cx="594360" cy="457200"/>
              </a:xfrm>
              <a:custGeom>
                <a:avLst/>
                <a:gdLst/>
                <a:ahLst/>
                <a:cxnLst/>
                <a:rect l="0" t="0" r="0" b="0"/>
                <a:pathLst>
                  <a:path w="594360" h="457200">
                    <a:moveTo>
                      <a:pt x="297180" y="0"/>
                    </a:moveTo>
                    <a:cubicBezTo>
                      <a:pt x="461772" y="0"/>
                      <a:pt x="594360" y="102108"/>
                      <a:pt x="594360" y="228600"/>
                    </a:cubicBezTo>
                    <a:cubicBezTo>
                      <a:pt x="594360" y="355092"/>
                      <a:pt x="461772" y="457200"/>
                      <a:pt x="297180" y="457200"/>
                    </a:cubicBezTo>
                    <a:cubicBezTo>
                      <a:pt x="134112" y="457200"/>
                      <a:pt x="0" y="355092"/>
                      <a:pt x="0" y="228600"/>
                    </a:cubicBezTo>
                    <a:cubicBezTo>
                      <a:pt x="0" y="102108"/>
                      <a:pt x="134112" y="0"/>
                      <a:pt x="297180" y="0"/>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sz="3200"/>
              </a:p>
            </p:txBody>
          </p:sp>
          <p:sp>
            <p:nvSpPr>
              <p:cNvPr id="16" name="Shape 4342"/>
              <p:cNvSpPr/>
              <p:nvPr/>
            </p:nvSpPr>
            <p:spPr>
              <a:xfrm>
                <a:off x="1405128" y="428244"/>
                <a:ext cx="594360" cy="457200"/>
              </a:xfrm>
              <a:custGeom>
                <a:avLst/>
                <a:gdLst/>
                <a:ahLst/>
                <a:cxnLst/>
                <a:rect l="0" t="0" r="0" b="0"/>
                <a:pathLst>
                  <a:path w="594360" h="457200">
                    <a:moveTo>
                      <a:pt x="297180" y="0"/>
                    </a:moveTo>
                    <a:cubicBezTo>
                      <a:pt x="134112" y="0"/>
                      <a:pt x="0" y="102108"/>
                      <a:pt x="0" y="228600"/>
                    </a:cubicBezTo>
                    <a:cubicBezTo>
                      <a:pt x="0" y="355092"/>
                      <a:pt x="134112" y="457200"/>
                      <a:pt x="297180" y="457200"/>
                    </a:cubicBezTo>
                    <a:cubicBezTo>
                      <a:pt x="461772" y="457200"/>
                      <a:pt x="594360" y="355092"/>
                      <a:pt x="594360" y="228600"/>
                    </a:cubicBezTo>
                    <a:cubicBezTo>
                      <a:pt x="594360" y="102108"/>
                      <a:pt x="461772" y="0"/>
                      <a:pt x="297180"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17" name="Shape 4343"/>
              <p:cNvSpPr/>
              <p:nvPr/>
            </p:nvSpPr>
            <p:spPr>
              <a:xfrm>
                <a:off x="1479804" y="475488"/>
                <a:ext cx="446532" cy="342900"/>
              </a:xfrm>
              <a:custGeom>
                <a:avLst/>
                <a:gdLst/>
                <a:ahLst/>
                <a:cxnLst/>
                <a:rect l="0" t="0" r="0" b="0"/>
                <a:pathLst>
                  <a:path w="446532" h="342900">
                    <a:moveTo>
                      <a:pt x="222504" y="0"/>
                    </a:moveTo>
                    <a:cubicBezTo>
                      <a:pt x="345948" y="0"/>
                      <a:pt x="446532" y="77724"/>
                      <a:pt x="446532" y="172212"/>
                    </a:cubicBezTo>
                    <a:cubicBezTo>
                      <a:pt x="446532" y="266700"/>
                      <a:pt x="345948" y="342900"/>
                      <a:pt x="222504" y="342900"/>
                    </a:cubicBezTo>
                    <a:cubicBezTo>
                      <a:pt x="100584" y="342900"/>
                      <a:pt x="0" y="266700"/>
                      <a:pt x="0" y="172212"/>
                    </a:cubicBezTo>
                    <a:cubicBezTo>
                      <a:pt x="0" y="77724"/>
                      <a:pt x="100584" y="0"/>
                      <a:pt x="222504" y="0"/>
                    </a:cubicBezTo>
                    <a:close/>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US" sz="3200"/>
              </a:p>
            </p:txBody>
          </p:sp>
          <p:sp>
            <p:nvSpPr>
              <p:cNvPr id="18" name="Shape 4344"/>
              <p:cNvSpPr/>
              <p:nvPr/>
            </p:nvSpPr>
            <p:spPr>
              <a:xfrm>
                <a:off x="1479804" y="475488"/>
                <a:ext cx="446532" cy="342900"/>
              </a:xfrm>
              <a:custGeom>
                <a:avLst/>
                <a:gdLst/>
                <a:ahLst/>
                <a:cxnLst/>
                <a:rect l="0" t="0" r="0" b="0"/>
                <a:pathLst>
                  <a:path w="446532" h="342900">
                    <a:moveTo>
                      <a:pt x="222504" y="0"/>
                    </a:moveTo>
                    <a:cubicBezTo>
                      <a:pt x="100584" y="0"/>
                      <a:pt x="0" y="77724"/>
                      <a:pt x="0" y="172212"/>
                    </a:cubicBezTo>
                    <a:cubicBezTo>
                      <a:pt x="0" y="266700"/>
                      <a:pt x="100584" y="342900"/>
                      <a:pt x="222504" y="342900"/>
                    </a:cubicBezTo>
                    <a:cubicBezTo>
                      <a:pt x="345948" y="342900"/>
                      <a:pt x="446532" y="266700"/>
                      <a:pt x="446532" y="172212"/>
                    </a:cubicBezTo>
                    <a:cubicBezTo>
                      <a:pt x="446532" y="77724"/>
                      <a:pt x="345948" y="0"/>
                      <a:pt x="222504"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19" name="Rectangle 18"/>
              <p:cNvSpPr/>
              <p:nvPr/>
            </p:nvSpPr>
            <p:spPr>
              <a:xfrm>
                <a:off x="1635250" y="597250"/>
                <a:ext cx="112630" cy="181814"/>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2000" b="1">
                    <a:solidFill>
                      <a:srgbClr val="000000"/>
                    </a:solidFill>
                    <a:effectLst/>
                    <a:latin typeface="Times New Roman" panose="02020603050405020304" pitchFamily="18" charset="0"/>
                    <a:ea typeface="Times New Roman" panose="02020603050405020304" pitchFamily="18" charset="0"/>
                  </a:rPr>
                  <a:t>q</a:t>
                </a:r>
                <a:endParaRPr lang="en-US" sz="2000">
                  <a:solidFill>
                    <a:srgbClr val="000000"/>
                  </a:solidFill>
                  <a:effectLst/>
                  <a:latin typeface="Calibri" panose="020F0502020204030204" pitchFamily="34" charset="0"/>
                  <a:ea typeface="Calibri" panose="020F0502020204030204" pitchFamily="34" charset="0"/>
                </a:endParaRPr>
              </a:p>
            </p:txBody>
          </p:sp>
          <p:sp>
            <p:nvSpPr>
              <p:cNvPr id="20" name="Rectangle 19"/>
              <p:cNvSpPr/>
              <p:nvPr/>
            </p:nvSpPr>
            <p:spPr>
              <a:xfrm>
                <a:off x="1720594" y="651814"/>
                <a:ext cx="67862" cy="121816"/>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b="1">
                    <a:solidFill>
                      <a:srgbClr val="000000"/>
                    </a:solidFill>
                    <a:effectLst/>
                    <a:latin typeface="Times New Roman" panose="02020603050405020304" pitchFamily="18" charset="0"/>
                    <a:ea typeface="Times New Roman" panose="02020603050405020304" pitchFamily="18" charset="0"/>
                  </a:rPr>
                  <a:t>2</a:t>
                </a:r>
                <a:endParaRPr lang="en-US" sz="2000">
                  <a:solidFill>
                    <a:srgbClr val="000000"/>
                  </a:solidFill>
                  <a:effectLst/>
                  <a:latin typeface="Calibri" panose="020F0502020204030204" pitchFamily="34" charset="0"/>
                  <a:ea typeface="Calibri" panose="020F0502020204030204" pitchFamily="34" charset="0"/>
                </a:endParaRPr>
              </a:p>
            </p:txBody>
          </p:sp>
          <p:sp>
            <p:nvSpPr>
              <p:cNvPr id="21" name="Rectangle 20"/>
              <p:cNvSpPr/>
              <p:nvPr/>
            </p:nvSpPr>
            <p:spPr>
              <a:xfrm>
                <a:off x="1772410" y="597250"/>
                <a:ext cx="50643" cy="181814"/>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2000" b="1">
                    <a:solidFill>
                      <a:srgbClr val="000000"/>
                    </a:solidFill>
                    <a:effectLst/>
                    <a:latin typeface="Times New Roman" panose="02020603050405020304" pitchFamily="18" charset="0"/>
                    <a:ea typeface="Times New Roman" panose="02020603050405020304" pitchFamily="18" charset="0"/>
                  </a:rPr>
                  <a:t> </a:t>
                </a:r>
                <a:endParaRPr lang="en-US" sz="2000">
                  <a:solidFill>
                    <a:srgbClr val="000000"/>
                  </a:solidFill>
                  <a:effectLst/>
                  <a:latin typeface="Calibri" panose="020F0502020204030204" pitchFamily="34" charset="0"/>
                  <a:ea typeface="Calibri" panose="020F0502020204030204" pitchFamily="34" charset="0"/>
                </a:endParaRPr>
              </a:p>
            </p:txBody>
          </p:sp>
          <p:sp>
            <p:nvSpPr>
              <p:cNvPr id="22" name="Shape 4351"/>
              <p:cNvSpPr/>
              <p:nvPr/>
            </p:nvSpPr>
            <p:spPr>
              <a:xfrm>
                <a:off x="2805684" y="399288"/>
                <a:ext cx="594360" cy="457200"/>
              </a:xfrm>
              <a:custGeom>
                <a:avLst/>
                <a:gdLst/>
                <a:ahLst/>
                <a:cxnLst/>
                <a:rect l="0" t="0" r="0" b="0"/>
                <a:pathLst>
                  <a:path w="594360" h="457200">
                    <a:moveTo>
                      <a:pt x="297180" y="0"/>
                    </a:moveTo>
                    <a:cubicBezTo>
                      <a:pt x="461772" y="0"/>
                      <a:pt x="594360" y="102108"/>
                      <a:pt x="594360" y="228600"/>
                    </a:cubicBezTo>
                    <a:cubicBezTo>
                      <a:pt x="594360" y="355092"/>
                      <a:pt x="461772" y="457200"/>
                      <a:pt x="297180" y="457200"/>
                    </a:cubicBezTo>
                    <a:cubicBezTo>
                      <a:pt x="132588" y="457200"/>
                      <a:pt x="0" y="355092"/>
                      <a:pt x="0" y="228600"/>
                    </a:cubicBezTo>
                    <a:cubicBezTo>
                      <a:pt x="0" y="102108"/>
                      <a:pt x="132588" y="0"/>
                      <a:pt x="297180" y="0"/>
                    </a:cubicBezTo>
                    <a:close/>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US" sz="3200"/>
              </a:p>
            </p:txBody>
          </p:sp>
          <p:sp>
            <p:nvSpPr>
              <p:cNvPr id="23" name="Shape 4352"/>
              <p:cNvSpPr/>
              <p:nvPr/>
            </p:nvSpPr>
            <p:spPr>
              <a:xfrm>
                <a:off x="2805684" y="399288"/>
                <a:ext cx="594360" cy="457200"/>
              </a:xfrm>
              <a:custGeom>
                <a:avLst/>
                <a:gdLst/>
                <a:ahLst/>
                <a:cxnLst/>
                <a:rect l="0" t="0" r="0" b="0"/>
                <a:pathLst>
                  <a:path w="594360" h="457200">
                    <a:moveTo>
                      <a:pt x="297180" y="0"/>
                    </a:moveTo>
                    <a:cubicBezTo>
                      <a:pt x="132588" y="0"/>
                      <a:pt x="0" y="102108"/>
                      <a:pt x="0" y="228600"/>
                    </a:cubicBezTo>
                    <a:cubicBezTo>
                      <a:pt x="0" y="355092"/>
                      <a:pt x="132588" y="457200"/>
                      <a:pt x="297180" y="457200"/>
                    </a:cubicBezTo>
                    <a:cubicBezTo>
                      <a:pt x="461772" y="457200"/>
                      <a:pt x="594360" y="355092"/>
                      <a:pt x="594360" y="228600"/>
                    </a:cubicBezTo>
                    <a:cubicBezTo>
                      <a:pt x="594360" y="102108"/>
                      <a:pt x="461772" y="0"/>
                      <a:pt x="297180"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24" name="Rectangle 23"/>
              <p:cNvSpPr/>
              <p:nvPr/>
            </p:nvSpPr>
            <p:spPr>
              <a:xfrm>
                <a:off x="3034282" y="542386"/>
                <a:ext cx="112630" cy="181814"/>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2000" b="1">
                    <a:solidFill>
                      <a:srgbClr val="000000"/>
                    </a:solidFill>
                    <a:effectLst/>
                    <a:latin typeface="Times New Roman" panose="02020603050405020304" pitchFamily="18" charset="0"/>
                    <a:ea typeface="Times New Roman" panose="02020603050405020304" pitchFamily="18" charset="0"/>
                  </a:rPr>
                  <a:t>q</a:t>
                </a:r>
                <a:endParaRPr lang="en-US" sz="2000">
                  <a:solidFill>
                    <a:srgbClr val="000000"/>
                  </a:solidFill>
                  <a:effectLst/>
                  <a:latin typeface="Calibri" panose="020F0502020204030204" pitchFamily="34" charset="0"/>
                  <a:ea typeface="Calibri" panose="020F0502020204030204" pitchFamily="34" charset="0"/>
                </a:endParaRPr>
              </a:p>
            </p:txBody>
          </p:sp>
          <p:sp>
            <p:nvSpPr>
              <p:cNvPr id="25" name="Rectangle 24"/>
              <p:cNvSpPr/>
              <p:nvPr/>
            </p:nvSpPr>
            <p:spPr>
              <a:xfrm>
                <a:off x="3119626" y="596950"/>
                <a:ext cx="67862" cy="121816"/>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b="1">
                    <a:solidFill>
                      <a:srgbClr val="000000"/>
                    </a:solidFill>
                    <a:effectLst/>
                    <a:latin typeface="Times New Roman" panose="02020603050405020304" pitchFamily="18" charset="0"/>
                    <a:ea typeface="Times New Roman" panose="02020603050405020304" pitchFamily="18" charset="0"/>
                  </a:rPr>
                  <a:t>3</a:t>
                </a:r>
                <a:endParaRPr lang="en-US" sz="2000">
                  <a:solidFill>
                    <a:srgbClr val="000000"/>
                  </a:solidFill>
                  <a:effectLst/>
                  <a:latin typeface="Calibri" panose="020F0502020204030204" pitchFamily="34" charset="0"/>
                  <a:ea typeface="Calibri" panose="020F0502020204030204" pitchFamily="34" charset="0"/>
                </a:endParaRPr>
              </a:p>
            </p:txBody>
          </p:sp>
          <p:sp>
            <p:nvSpPr>
              <p:cNvPr id="26" name="Rectangle 25"/>
              <p:cNvSpPr/>
              <p:nvPr/>
            </p:nvSpPr>
            <p:spPr>
              <a:xfrm>
                <a:off x="3171442" y="542386"/>
                <a:ext cx="50643" cy="181814"/>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2000" b="1">
                    <a:solidFill>
                      <a:srgbClr val="000000"/>
                    </a:solidFill>
                    <a:effectLst/>
                    <a:latin typeface="Times New Roman" panose="02020603050405020304" pitchFamily="18" charset="0"/>
                    <a:ea typeface="Times New Roman" panose="02020603050405020304" pitchFamily="18" charset="0"/>
                  </a:rPr>
                  <a:t> </a:t>
                </a:r>
                <a:endParaRPr lang="en-US" sz="2000">
                  <a:solidFill>
                    <a:srgbClr val="000000"/>
                  </a:solidFill>
                  <a:effectLst/>
                  <a:latin typeface="Calibri" panose="020F0502020204030204" pitchFamily="34" charset="0"/>
                  <a:ea typeface="Calibri" panose="020F0502020204030204" pitchFamily="34" charset="0"/>
                </a:endParaRPr>
              </a:p>
            </p:txBody>
          </p:sp>
          <p:sp>
            <p:nvSpPr>
              <p:cNvPr id="27" name="Shape 4356"/>
              <p:cNvSpPr/>
              <p:nvPr/>
            </p:nvSpPr>
            <p:spPr>
              <a:xfrm>
                <a:off x="320040" y="399288"/>
                <a:ext cx="594360" cy="457200"/>
              </a:xfrm>
              <a:custGeom>
                <a:avLst/>
                <a:gdLst/>
                <a:ahLst/>
                <a:cxnLst/>
                <a:rect l="0" t="0" r="0" b="0"/>
                <a:pathLst>
                  <a:path w="594360" h="457200">
                    <a:moveTo>
                      <a:pt x="297180" y="0"/>
                    </a:moveTo>
                    <a:cubicBezTo>
                      <a:pt x="461772" y="0"/>
                      <a:pt x="594360" y="102108"/>
                      <a:pt x="594360" y="228600"/>
                    </a:cubicBezTo>
                    <a:cubicBezTo>
                      <a:pt x="594360" y="355092"/>
                      <a:pt x="461772" y="457200"/>
                      <a:pt x="297180" y="457200"/>
                    </a:cubicBezTo>
                    <a:cubicBezTo>
                      <a:pt x="132588" y="457200"/>
                      <a:pt x="0" y="355092"/>
                      <a:pt x="0" y="228600"/>
                    </a:cubicBezTo>
                    <a:cubicBezTo>
                      <a:pt x="0" y="102108"/>
                      <a:pt x="132588" y="0"/>
                      <a:pt x="297180" y="0"/>
                    </a:cubicBezTo>
                    <a:close/>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US" sz="3200"/>
              </a:p>
            </p:txBody>
          </p:sp>
          <p:sp>
            <p:nvSpPr>
              <p:cNvPr id="28" name="Shape 4357"/>
              <p:cNvSpPr/>
              <p:nvPr/>
            </p:nvSpPr>
            <p:spPr>
              <a:xfrm>
                <a:off x="320040" y="399288"/>
                <a:ext cx="594360" cy="457200"/>
              </a:xfrm>
              <a:custGeom>
                <a:avLst/>
                <a:gdLst/>
                <a:ahLst/>
                <a:cxnLst/>
                <a:rect l="0" t="0" r="0" b="0"/>
                <a:pathLst>
                  <a:path w="594360" h="457200">
                    <a:moveTo>
                      <a:pt x="297180" y="0"/>
                    </a:moveTo>
                    <a:cubicBezTo>
                      <a:pt x="132588" y="0"/>
                      <a:pt x="0" y="102108"/>
                      <a:pt x="0" y="228600"/>
                    </a:cubicBezTo>
                    <a:cubicBezTo>
                      <a:pt x="0" y="355092"/>
                      <a:pt x="132588" y="457200"/>
                      <a:pt x="297180" y="457200"/>
                    </a:cubicBezTo>
                    <a:cubicBezTo>
                      <a:pt x="461772" y="457200"/>
                      <a:pt x="594360" y="355092"/>
                      <a:pt x="594360" y="228600"/>
                    </a:cubicBezTo>
                    <a:cubicBezTo>
                      <a:pt x="594360" y="102108"/>
                      <a:pt x="461772" y="0"/>
                      <a:pt x="297180" y="0"/>
                    </a:cubicBezTo>
                    <a:close/>
                  </a:path>
                </a:pathLst>
              </a:custGeom>
              <a:ln w="9525" cap="rnd">
                <a:round/>
              </a:ln>
            </p:spPr>
            <p:style>
              <a:lnRef idx="1">
                <a:srgbClr val="000000"/>
              </a:lnRef>
              <a:fillRef idx="0">
                <a:srgbClr val="000000">
                  <a:alpha val="0"/>
                </a:srgbClr>
              </a:fillRef>
              <a:effectRef idx="0">
                <a:scrgbClr r="0" g="0" b="0"/>
              </a:effectRef>
              <a:fontRef idx="none"/>
            </p:style>
            <p:txBody>
              <a:bodyPr/>
              <a:lstStyle/>
              <a:p>
                <a:endParaRPr lang="en-US" sz="3200"/>
              </a:p>
            </p:txBody>
          </p:sp>
          <p:sp>
            <p:nvSpPr>
              <p:cNvPr id="29" name="Rectangle 28"/>
              <p:cNvSpPr/>
              <p:nvPr/>
            </p:nvSpPr>
            <p:spPr>
              <a:xfrm>
                <a:off x="548639" y="542386"/>
                <a:ext cx="112630" cy="181814"/>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2000" b="1">
                    <a:solidFill>
                      <a:srgbClr val="000000"/>
                    </a:solidFill>
                    <a:effectLst/>
                    <a:latin typeface="Times New Roman" panose="02020603050405020304" pitchFamily="18" charset="0"/>
                    <a:ea typeface="Times New Roman" panose="02020603050405020304" pitchFamily="18" charset="0"/>
                  </a:rPr>
                  <a:t>q</a:t>
                </a:r>
                <a:endParaRPr lang="en-US" sz="2000">
                  <a:solidFill>
                    <a:srgbClr val="000000"/>
                  </a:solidFill>
                  <a:effectLst/>
                  <a:latin typeface="Calibri" panose="020F0502020204030204" pitchFamily="34" charset="0"/>
                  <a:ea typeface="Calibri" panose="020F0502020204030204" pitchFamily="34" charset="0"/>
                </a:endParaRPr>
              </a:p>
            </p:txBody>
          </p:sp>
          <p:sp>
            <p:nvSpPr>
              <p:cNvPr id="30" name="Rectangle 29"/>
              <p:cNvSpPr/>
              <p:nvPr/>
            </p:nvSpPr>
            <p:spPr>
              <a:xfrm>
                <a:off x="633983" y="596950"/>
                <a:ext cx="67862" cy="121816"/>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100" b="1">
                    <a:solidFill>
                      <a:srgbClr val="000000"/>
                    </a:solidFill>
                    <a:effectLst/>
                    <a:latin typeface="Times New Roman" panose="02020603050405020304" pitchFamily="18" charset="0"/>
                    <a:ea typeface="Times New Roman" panose="02020603050405020304" pitchFamily="18" charset="0"/>
                  </a:rPr>
                  <a:t>1</a:t>
                </a:r>
                <a:endParaRPr lang="en-US" sz="2000">
                  <a:solidFill>
                    <a:srgbClr val="000000"/>
                  </a:solidFill>
                  <a:effectLst/>
                  <a:latin typeface="Calibri" panose="020F0502020204030204" pitchFamily="34" charset="0"/>
                  <a:ea typeface="Calibri" panose="020F0502020204030204" pitchFamily="34" charset="0"/>
                </a:endParaRPr>
              </a:p>
            </p:txBody>
          </p:sp>
          <p:sp>
            <p:nvSpPr>
              <p:cNvPr id="31" name="Rectangle 30"/>
              <p:cNvSpPr/>
              <p:nvPr/>
            </p:nvSpPr>
            <p:spPr>
              <a:xfrm>
                <a:off x="685799" y="542386"/>
                <a:ext cx="50643" cy="181814"/>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2000" b="1">
                    <a:solidFill>
                      <a:srgbClr val="000000"/>
                    </a:solidFill>
                    <a:effectLst/>
                    <a:latin typeface="Times New Roman" panose="02020603050405020304" pitchFamily="18" charset="0"/>
                    <a:ea typeface="Times New Roman" panose="02020603050405020304" pitchFamily="18" charset="0"/>
                  </a:rPr>
                  <a:t> </a:t>
                </a:r>
                <a:endParaRPr lang="en-US" sz="2000">
                  <a:solidFill>
                    <a:srgbClr val="000000"/>
                  </a:solidFill>
                  <a:effectLst/>
                  <a:latin typeface="Calibri" panose="020F0502020204030204" pitchFamily="34" charset="0"/>
                  <a:ea typeface="Calibri" panose="020F0502020204030204" pitchFamily="34" charset="0"/>
                </a:endParaRPr>
              </a:p>
            </p:txBody>
          </p:sp>
          <p:sp>
            <p:nvSpPr>
              <p:cNvPr id="32" name="Rectangle 31"/>
              <p:cNvSpPr/>
              <p:nvPr/>
            </p:nvSpPr>
            <p:spPr>
              <a:xfrm>
                <a:off x="1097278" y="458199"/>
                <a:ext cx="84065"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rPr>
                  <a:t>1</a:t>
                </a:r>
                <a:endParaRPr lang="en-US" sz="2000">
                  <a:solidFill>
                    <a:srgbClr val="000000"/>
                  </a:solidFill>
                  <a:effectLst/>
                  <a:latin typeface="Calibri" panose="020F0502020204030204" pitchFamily="34" charset="0"/>
                  <a:ea typeface="Calibri" panose="020F0502020204030204" pitchFamily="34" charset="0"/>
                </a:endParaRPr>
              </a:p>
            </p:txBody>
          </p:sp>
          <p:sp>
            <p:nvSpPr>
              <p:cNvPr id="33" name="Rectangle 32"/>
              <p:cNvSpPr/>
              <p:nvPr/>
            </p:nvSpPr>
            <p:spPr>
              <a:xfrm>
                <a:off x="1161286" y="458199"/>
                <a:ext cx="42033"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rPr>
                  <a:t> </a:t>
                </a:r>
                <a:endParaRPr lang="en-US" sz="2000">
                  <a:solidFill>
                    <a:srgbClr val="000000"/>
                  </a:solidFill>
                  <a:effectLst/>
                  <a:latin typeface="Calibri" panose="020F0502020204030204" pitchFamily="34" charset="0"/>
                  <a:ea typeface="Calibri" panose="020F0502020204030204" pitchFamily="34" charset="0"/>
                </a:endParaRPr>
              </a:p>
            </p:txBody>
          </p:sp>
          <p:sp>
            <p:nvSpPr>
              <p:cNvPr id="34" name="Shape 4366"/>
              <p:cNvSpPr/>
              <p:nvPr/>
            </p:nvSpPr>
            <p:spPr>
              <a:xfrm>
                <a:off x="914400" y="533400"/>
                <a:ext cx="501396" cy="76200"/>
              </a:xfrm>
              <a:custGeom>
                <a:avLst/>
                <a:gdLst/>
                <a:ahLst/>
                <a:cxnLst/>
                <a:rect l="0" t="0" r="0" b="0"/>
                <a:pathLst>
                  <a:path w="501396" h="76200">
                    <a:moveTo>
                      <a:pt x="425196" y="0"/>
                    </a:moveTo>
                    <a:lnTo>
                      <a:pt x="501396" y="38100"/>
                    </a:lnTo>
                    <a:lnTo>
                      <a:pt x="425196" y="76200"/>
                    </a:lnTo>
                    <a:lnTo>
                      <a:pt x="425196" y="42672"/>
                    </a:lnTo>
                    <a:lnTo>
                      <a:pt x="6096" y="42672"/>
                    </a:lnTo>
                    <a:lnTo>
                      <a:pt x="1524" y="41148"/>
                    </a:lnTo>
                    <a:lnTo>
                      <a:pt x="0" y="38100"/>
                    </a:lnTo>
                    <a:lnTo>
                      <a:pt x="1524" y="33528"/>
                    </a:lnTo>
                    <a:lnTo>
                      <a:pt x="6096" y="33528"/>
                    </a:lnTo>
                    <a:lnTo>
                      <a:pt x="425196" y="33528"/>
                    </a:lnTo>
                    <a:lnTo>
                      <a:pt x="425196"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35" name="Shape 4367"/>
              <p:cNvSpPr/>
              <p:nvPr/>
            </p:nvSpPr>
            <p:spPr>
              <a:xfrm>
                <a:off x="0" y="647700"/>
                <a:ext cx="348996" cy="76200"/>
              </a:xfrm>
              <a:custGeom>
                <a:avLst/>
                <a:gdLst/>
                <a:ahLst/>
                <a:cxnLst/>
                <a:rect l="0" t="0" r="0" b="0"/>
                <a:pathLst>
                  <a:path w="348996" h="76200">
                    <a:moveTo>
                      <a:pt x="272796" y="0"/>
                    </a:moveTo>
                    <a:lnTo>
                      <a:pt x="348996" y="38100"/>
                    </a:lnTo>
                    <a:lnTo>
                      <a:pt x="272796" y="76200"/>
                    </a:lnTo>
                    <a:lnTo>
                      <a:pt x="272796" y="42672"/>
                    </a:lnTo>
                    <a:lnTo>
                      <a:pt x="6096" y="42672"/>
                    </a:lnTo>
                    <a:lnTo>
                      <a:pt x="1524" y="41148"/>
                    </a:lnTo>
                    <a:lnTo>
                      <a:pt x="0" y="38100"/>
                    </a:lnTo>
                    <a:lnTo>
                      <a:pt x="1524" y="33528"/>
                    </a:lnTo>
                    <a:lnTo>
                      <a:pt x="6096" y="33528"/>
                    </a:lnTo>
                    <a:lnTo>
                      <a:pt x="272796" y="33528"/>
                    </a:lnTo>
                    <a:lnTo>
                      <a:pt x="272796"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36" name="Shape 4368"/>
              <p:cNvSpPr/>
              <p:nvPr/>
            </p:nvSpPr>
            <p:spPr>
              <a:xfrm>
                <a:off x="1232916" y="213360"/>
                <a:ext cx="620268" cy="298704"/>
              </a:xfrm>
              <a:custGeom>
                <a:avLst/>
                <a:gdLst/>
                <a:ahLst/>
                <a:cxnLst/>
                <a:rect l="0" t="0" r="0" b="0"/>
                <a:pathLst>
                  <a:path w="620268" h="298704">
                    <a:moveTo>
                      <a:pt x="7620" y="0"/>
                    </a:moveTo>
                    <a:lnTo>
                      <a:pt x="13716" y="0"/>
                    </a:lnTo>
                    <a:lnTo>
                      <a:pt x="28956" y="0"/>
                    </a:lnTo>
                    <a:lnTo>
                      <a:pt x="38100" y="1524"/>
                    </a:lnTo>
                    <a:lnTo>
                      <a:pt x="48768" y="4572"/>
                    </a:lnTo>
                    <a:lnTo>
                      <a:pt x="59436" y="7620"/>
                    </a:lnTo>
                    <a:lnTo>
                      <a:pt x="71628" y="10668"/>
                    </a:lnTo>
                    <a:lnTo>
                      <a:pt x="85344" y="13716"/>
                    </a:lnTo>
                    <a:lnTo>
                      <a:pt x="100584" y="18288"/>
                    </a:lnTo>
                    <a:lnTo>
                      <a:pt x="115824" y="24384"/>
                    </a:lnTo>
                    <a:lnTo>
                      <a:pt x="132588" y="28956"/>
                    </a:lnTo>
                    <a:lnTo>
                      <a:pt x="149352" y="35052"/>
                    </a:lnTo>
                    <a:lnTo>
                      <a:pt x="167640" y="41148"/>
                    </a:lnTo>
                    <a:lnTo>
                      <a:pt x="185928" y="48768"/>
                    </a:lnTo>
                    <a:lnTo>
                      <a:pt x="205740" y="56388"/>
                    </a:lnTo>
                    <a:lnTo>
                      <a:pt x="227076" y="64008"/>
                    </a:lnTo>
                    <a:lnTo>
                      <a:pt x="248412" y="71628"/>
                    </a:lnTo>
                    <a:lnTo>
                      <a:pt x="269748" y="80772"/>
                    </a:lnTo>
                    <a:lnTo>
                      <a:pt x="292608" y="89916"/>
                    </a:lnTo>
                    <a:lnTo>
                      <a:pt x="315468" y="99060"/>
                    </a:lnTo>
                    <a:lnTo>
                      <a:pt x="362712" y="117348"/>
                    </a:lnTo>
                    <a:lnTo>
                      <a:pt x="411480" y="138684"/>
                    </a:lnTo>
                    <a:lnTo>
                      <a:pt x="461772" y="158496"/>
                    </a:lnTo>
                    <a:lnTo>
                      <a:pt x="513588" y="179832"/>
                    </a:lnTo>
                    <a:lnTo>
                      <a:pt x="565404" y="202692"/>
                    </a:lnTo>
                    <a:lnTo>
                      <a:pt x="617220" y="224028"/>
                    </a:lnTo>
                    <a:lnTo>
                      <a:pt x="620268" y="227076"/>
                    </a:lnTo>
                    <a:lnTo>
                      <a:pt x="620268" y="230124"/>
                    </a:lnTo>
                    <a:lnTo>
                      <a:pt x="617220" y="233172"/>
                    </a:lnTo>
                    <a:lnTo>
                      <a:pt x="614172" y="233172"/>
                    </a:lnTo>
                    <a:lnTo>
                      <a:pt x="560832" y="210312"/>
                    </a:lnTo>
                    <a:lnTo>
                      <a:pt x="509016" y="188976"/>
                    </a:lnTo>
                    <a:lnTo>
                      <a:pt x="457200" y="167640"/>
                    </a:lnTo>
                    <a:lnTo>
                      <a:pt x="406908" y="146304"/>
                    </a:lnTo>
                    <a:lnTo>
                      <a:pt x="358140" y="126492"/>
                    </a:lnTo>
                    <a:lnTo>
                      <a:pt x="310896" y="108204"/>
                    </a:lnTo>
                    <a:lnTo>
                      <a:pt x="288036" y="99060"/>
                    </a:lnTo>
                    <a:lnTo>
                      <a:pt x="266700" y="89916"/>
                    </a:lnTo>
                    <a:lnTo>
                      <a:pt x="243840" y="80772"/>
                    </a:lnTo>
                    <a:lnTo>
                      <a:pt x="222504" y="73152"/>
                    </a:lnTo>
                    <a:lnTo>
                      <a:pt x="202692" y="65532"/>
                    </a:lnTo>
                    <a:lnTo>
                      <a:pt x="182880" y="57912"/>
                    </a:lnTo>
                    <a:lnTo>
                      <a:pt x="164592" y="50292"/>
                    </a:lnTo>
                    <a:lnTo>
                      <a:pt x="146304" y="44196"/>
                    </a:lnTo>
                    <a:lnTo>
                      <a:pt x="129540" y="38100"/>
                    </a:lnTo>
                    <a:lnTo>
                      <a:pt x="112776" y="33528"/>
                    </a:lnTo>
                    <a:lnTo>
                      <a:pt x="97536" y="27432"/>
                    </a:lnTo>
                    <a:lnTo>
                      <a:pt x="82296" y="22860"/>
                    </a:lnTo>
                    <a:lnTo>
                      <a:pt x="70104" y="19812"/>
                    </a:lnTo>
                    <a:lnTo>
                      <a:pt x="56388" y="16764"/>
                    </a:lnTo>
                    <a:lnTo>
                      <a:pt x="45720" y="13716"/>
                    </a:lnTo>
                    <a:lnTo>
                      <a:pt x="36576" y="10668"/>
                    </a:lnTo>
                    <a:lnTo>
                      <a:pt x="27432" y="10668"/>
                    </a:lnTo>
                    <a:lnTo>
                      <a:pt x="19812" y="9144"/>
                    </a:lnTo>
                    <a:lnTo>
                      <a:pt x="15240" y="9144"/>
                    </a:lnTo>
                    <a:lnTo>
                      <a:pt x="9144" y="10668"/>
                    </a:lnTo>
                    <a:lnTo>
                      <a:pt x="10668" y="9144"/>
                    </a:lnTo>
                    <a:lnTo>
                      <a:pt x="9144" y="9906"/>
                    </a:lnTo>
                    <a:lnTo>
                      <a:pt x="9144" y="10668"/>
                    </a:lnTo>
                    <a:lnTo>
                      <a:pt x="9144" y="12192"/>
                    </a:lnTo>
                    <a:lnTo>
                      <a:pt x="10668" y="16764"/>
                    </a:lnTo>
                    <a:lnTo>
                      <a:pt x="15240" y="22860"/>
                    </a:lnTo>
                    <a:lnTo>
                      <a:pt x="19812" y="28956"/>
                    </a:lnTo>
                    <a:lnTo>
                      <a:pt x="27432" y="38100"/>
                    </a:lnTo>
                    <a:lnTo>
                      <a:pt x="35052" y="45720"/>
                    </a:lnTo>
                    <a:lnTo>
                      <a:pt x="44196" y="54864"/>
                    </a:lnTo>
                    <a:lnTo>
                      <a:pt x="54864" y="65532"/>
                    </a:lnTo>
                    <a:lnTo>
                      <a:pt x="67056" y="76200"/>
                    </a:lnTo>
                    <a:lnTo>
                      <a:pt x="79248" y="86868"/>
                    </a:lnTo>
                    <a:lnTo>
                      <a:pt x="92964" y="99060"/>
                    </a:lnTo>
                    <a:lnTo>
                      <a:pt x="106680" y="109728"/>
                    </a:lnTo>
                    <a:lnTo>
                      <a:pt x="135636" y="134112"/>
                    </a:lnTo>
                    <a:lnTo>
                      <a:pt x="166116" y="160020"/>
                    </a:lnTo>
                    <a:lnTo>
                      <a:pt x="196596" y="184404"/>
                    </a:lnTo>
                    <a:lnTo>
                      <a:pt x="227076" y="207264"/>
                    </a:lnTo>
                    <a:lnTo>
                      <a:pt x="242316" y="219456"/>
                    </a:lnTo>
                    <a:lnTo>
                      <a:pt x="256032" y="230124"/>
                    </a:lnTo>
                    <a:lnTo>
                      <a:pt x="269748" y="240792"/>
                    </a:lnTo>
                    <a:lnTo>
                      <a:pt x="276828" y="246585"/>
                    </a:lnTo>
                    <a:lnTo>
                      <a:pt x="297180" y="220980"/>
                    </a:lnTo>
                    <a:lnTo>
                      <a:pt x="332232" y="298704"/>
                    </a:lnTo>
                    <a:lnTo>
                      <a:pt x="249936" y="280416"/>
                    </a:lnTo>
                    <a:lnTo>
                      <a:pt x="270756" y="254224"/>
                    </a:lnTo>
                    <a:lnTo>
                      <a:pt x="263652" y="248412"/>
                    </a:lnTo>
                    <a:lnTo>
                      <a:pt x="249936" y="237744"/>
                    </a:lnTo>
                    <a:lnTo>
                      <a:pt x="236220" y="227076"/>
                    </a:lnTo>
                    <a:lnTo>
                      <a:pt x="220980" y="214884"/>
                    </a:lnTo>
                    <a:lnTo>
                      <a:pt x="190500" y="192024"/>
                    </a:lnTo>
                    <a:lnTo>
                      <a:pt x="160020" y="166116"/>
                    </a:lnTo>
                    <a:lnTo>
                      <a:pt x="129540" y="141732"/>
                    </a:lnTo>
                    <a:lnTo>
                      <a:pt x="100584" y="117348"/>
                    </a:lnTo>
                    <a:lnTo>
                      <a:pt x="86868" y="105156"/>
                    </a:lnTo>
                    <a:lnTo>
                      <a:pt x="73152" y="94488"/>
                    </a:lnTo>
                    <a:lnTo>
                      <a:pt x="60960" y="82296"/>
                    </a:lnTo>
                    <a:lnTo>
                      <a:pt x="48768" y="71628"/>
                    </a:lnTo>
                    <a:lnTo>
                      <a:pt x="38100" y="62484"/>
                    </a:lnTo>
                    <a:lnTo>
                      <a:pt x="28956" y="51816"/>
                    </a:lnTo>
                    <a:lnTo>
                      <a:pt x="19812" y="44196"/>
                    </a:lnTo>
                    <a:lnTo>
                      <a:pt x="12192" y="35052"/>
                    </a:lnTo>
                    <a:lnTo>
                      <a:pt x="7620" y="27432"/>
                    </a:lnTo>
                    <a:lnTo>
                      <a:pt x="3048" y="21336"/>
                    </a:lnTo>
                    <a:lnTo>
                      <a:pt x="0" y="16764"/>
                    </a:lnTo>
                    <a:lnTo>
                      <a:pt x="0" y="7620"/>
                    </a:lnTo>
                    <a:lnTo>
                      <a:pt x="1524" y="4572"/>
                    </a:lnTo>
                    <a:lnTo>
                      <a:pt x="3048" y="3048"/>
                    </a:lnTo>
                    <a:lnTo>
                      <a:pt x="6096" y="1524"/>
                    </a:lnTo>
                    <a:lnTo>
                      <a:pt x="7620" y="0"/>
                    </a:lnTo>
                    <a:close/>
                  </a:path>
                </a:pathLst>
              </a:custGeom>
              <a:ln w="0" cap="rnd">
                <a:round/>
              </a:ln>
            </p:spPr>
            <p:style>
              <a:lnRef idx="0">
                <a:srgbClr val="000000">
                  <a:alpha val="0"/>
                </a:srgbClr>
              </a:lnRef>
              <a:fillRef idx="1">
                <a:srgbClr val="000000"/>
              </a:fillRef>
              <a:effectRef idx="0">
                <a:scrgbClr r="0" g="0" b="0"/>
              </a:effectRef>
              <a:fontRef idx="none"/>
            </p:style>
            <p:txBody>
              <a:bodyPr/>
              <a:lstStyle/>
              <a:p>
                <a:endParaRPr lang="en-US" sz="3200"/>
              </a:p>
            </p:txBody>
          </p:sp>
          <p:sp>
            <p:nvSpPr>
              <p:cNvPr id="37" name="Shape 61284"/>
              <p:cNvSpPr/>
              <p:nvPr/>
            </p:nvSpPr>
            <p:spPr>
              <a:xfrm>
                <a:off x="1377696" y="0"/>
                <a:ext cx="342900" cy="228600"/>
              </a:xfrm>
              <a:custGeom>
                <a:avLst/>
                <a:gdLst/>
                <a:ahLst/>
                <a:cxnLst/>
                <a:rect l="0" t="0" r="0" b="0"/>
                <a:pathLst>
                  <a:path w="342900" h="228600">
                    <a:moveTo>
                      <a:pt x="0" y="0"/>
                    </a:moveTo>
                    <a:lnTo>
                      <a:pt x="342900" y="0"/>
                    </a:lnTo>
                    <a:lnTo>
                      <a:pt x="342900" y="228600"/>
                    </a:lnTo>
                    <a:lnTo>
                      <a:pt x="0" y="228600"/>
                    </a:lnTo>
                    <a:lnTo>
                      <a:pt x="0" y="0"/>
                    </a:lnTo>
                  </a:path>
                </a:pathLst>
              </a:custGeom>
              <a:ln w="0" cap="rnd">
                <a:round/>
              </a:ln>
            </p:spPr>
            <p:style>
              <a:lnRef idx="0">
                <a:srgbClr val="000000">
                  <a:alpha val="0"/>
                </a:srgbClr>
              </a:lnRef>
              <a:fillRef idx="1">
                <a:srgbClr val="FFFFFF"/>
              </a:fillRef>
              <a:effectRef idx="0">
                <a:scrgbClr r="0" g="0" b="0"/>
              </a:effectRef>
              <a:fontRef idx="none"/>
            </p:style>
            <p:txBody>
              <a:bodyPr/>
              <a:lstStyle/>
              <a:p>
                <a:endParaRPr lang="en-US" sz="3200"/>
              </a:p>
            </p:txBody>
          </p:sp>
          <p:sp>
            <p:nvSpPr>
              <p:cNvPr id="38" name="Rectangle 37"/>
              <p:cNvSpPr/>
              <p:nvPr/>
            </p:nvSpPr>
            <p:spPr>
              <a:xfrm>
                <a:off x="1469134" y="68056"/>
                <a:ext cx="84065"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rPr>
                  <a:t>1</a:t>
                </a:r>
                <a:endParaRPr lang="en-US" sz="2000">
                  <a:solidFill>
                    <a:srgbClr val="000000"/>
                  </a:solidFill>
                  <a:effectLst/>
                  <a:latin typeface="Calibri" panose="020F0502020204030204" pitchFamily="34" charset="0"/>
                  <a:ea typeface="Calibri" panose="020F0502020204030204" pitchFamily="34" charset="0"/>
                </a:endParaRPr>
              </a:p>
            </p:txBody>
          </p:sp>
          <p:sp>
            <p:nvSpPr>
              <p:cNvPr id="39" name="Rectangle 38"/>
              <p:cNvSpPr/>
              <p:nvPr/>
            </p:nvSpPr>
            <p:spPr>
              <a:xfrm>
                <a:off x="1533142" y="68056"/>
                <a:ext cx="42033" cy="15898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400">
                    <a:solidFill>
                      <a:srgbClr val="000000"/>
                    </a:solidFill>
                    <a:effectLst/>
                    <a:latin typeface="Times New Roman" panose="02020603050405020304" pitchFamily="18" charset="0"/>
                    <a:ea typeface="Times New Roman" panose="02020603050405020304" pitchFamily="18" charset="0"/>
                  </a:rPr>
                  <a:t> </a:t>
                </a:r>
                <a:endParaRPr lang="en-US" sz="2000">
                  <a:solidFill>
                    <a:srgbClr val="000000"/>
                  </a:solidFill>
                  <a:effectLst/>
                  <a:latin typeface="Calibri" panose="020F0502020204030204" pitchFamily="34" charset="0"/>
                  <a:ea typeface="Calibri" panose="020F0502020204030204" pitchFamily="34" charset="0"/>
                </a:endParaRPr>
              </a:p>
            </p:txBody>
          </p:sp>
        </p:grpSp>
        <p:sp>
          <p:nvSpPr>
            <p:cNvPr id="40" name="Rectangle 39"/>
            <p:cNvSpPr/>
            <p:nvPr/>
          </p:nvSpPr>
          <p:spPr>
            <a:xfrm>
              <a:off x="8206132" y="3884678"/>
              <a:ext cx="913149" cy="337921"/>
            </a:xfrm>
            <a:prstGeom prst="rect">
              <a:avLst/>
            </a:prstGeom>
            <a:ln>
              <a:noFill/>
            </a:ln>
          </p:spPr>
          <p:txBody>
            <a:bodyPr vert="horz" lIns="0" tIns="0" rIns="0" bIns="0" rtlCol="0">
              <a:noAutofit/>
            </a:bodyPr>
            <a:lstStyle/>
            <a:p>
              <a:pPr marL="6350" marR="448310" indent="-6350" algn="l">
                <a:lnSpc>
                  <a:spcPct val="107000"/>
                </a:lnSpc>
                <a:spcAft>
                  <a:spcPts val="800"/>
                </a:spcAft>
              </a:pPr>
              <a:r>
                <a:rPr lang="en-US" sz="1400" dirty="0" smtClean="0">
                  <a:solidFill>
                    <a:srgbClr val="000000"/>
                  </a:solidFill>
                  <a:effectLst/>
                  <a:latin typeface="Times New Roman" panose="02020603050405020304" pitchFamily="18" charset="0"/>
                  <a:ea typeface="Times New Roman" panose="02020603050405020304" pitchFamily="18" charset="0"/>
                </a:rPr>
                <a:t>0, 1</a:t>
              </a:r>
              <a:endParaRPr lang="en-US" sz="2000" dirty="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2546894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normAutofit/>
          </a:bodyPr>
          <a:lstStyle/>
          <a:p>
            <a:r>
              <a:rPr lang="en-US" sz="2800" b="1" u="sng" dirty="0">
                <a:effectLst>
                  <a:outerShdw blurRad="38100" dist="38100" dir="2700000" algn="tl">
                    <a:srgbClr val="000000">
                      <a:alpha val="43137"/>
                    </a:srgbClr>
                  </a:outerShdw>
                </a:effectLst>
              </a:rPr>
              <a:t>Solution:</a:t>
            </a:r>
            <a:r>
              <a:rPr lang="en-US" sz="2800" b="1" dirty="0">
                <a:effectLst>
                  <a:outerShdw blurRad="38100" dist="38100" dir="2700000" algn="tl">
                    <a:srgbClr val="000000">
                      <a:alpha val="43137"/>
                    </a:srgbClr>
                  </a:outerShdw>
                </a:effectLst>
              </a:rPr>
              <a:t> </a:t>
            </a:r>
            <a:r>
              <a:rPr lang="en-US" sz="2800" dirty="0"/>
              <a:t/>
            </a:r>
            <a:br>
              <a:rPr lang="en-US" sz="2800" dirty="0"/>
            </a:br>
            <a:r>
              <a:rPr lang="en-US" sz="2800" dirty="0"/>
              <a:t>M= (Q, ∑, δ , q</a:t>
            </a:r>
            <a:r>
              <a:rPr lang="en-US" sz="2800" baseline="-25000" dirty="0"/>
              <a:t>0</a:t>
            </a:r>
            <a:r>
              <a:rPr lang="en-US" sz="2800" dirty="0"/>
              <a:t>, F) </a:t>
            </a:r>
            <a:br>
              <a:rPr lang="en-US" sz="2800" dirty="0"/>
            </a:br>
            <a:r>
              <a:rPr lang="en-US" sz="2800" dirty="0"/>
              <a:t>Where  </a:t>
            </a:r>
            <a:br>
              <a:rPr lang="en-US" sz="2800" dirty="0"/>
            </a:br>
            <a:r>
              <a:rPr lang="en-US" sz="2800" dirty="0" smtClean="0"/>
              <a:t>Q= </a:t>
            </a:r>
            <a:r>
              <a:rPr lang="en-US" sz="2800" dirty="0"/>
              <a:t>{ q</a:t>
            </a:r>
            <a:r>
              <a:rPr lang="en-US" sz="2800" baseline="-25000" dirty="0"/>
              <a:t>1</a:t>
            </a:r>
            <a:r>
              <a:rPr lang="en-US" sz="2800" dirty="0"/>
              <a:t>, q</a:t>
            </a:r>
            <a:r>
              <a:rPr lang="en-US" sz="2800" baseline="-25000" dirty="0"/>
              <a:t>2</a:t>
            </a:r>
            <a:r>
              <a:rPr lang="en-US" sz="2800" dirty="0"/>
              <a:t>, ,q</a:t>
            </a:r>
            <a:r>
              <a:rPr lang="en-US" sz="2800" baseline="-25000" dirty="0"/>
              <a:t>3</a:t>
            </a:r>
            <a:r>
              <a:rPr lang="en-US" sz="2800" dirty="0"/>
              <a:t>} </a:t>
            </a:r>
            <a:br>
              <a:rPr lang="en-US" sz="2800" dirty="0"/>
            </a:br>
            <a:r>
              <a:rPr lang="en-US" sz="2800" dirty="0"/>
              <a:t>∑ = {0,1} </a:t>
            </a:r>
            <a:r>
              <a:rPr lang="en-US" sz="2800" dirty="0" smtClean="0"/>
              <a:t/>
            </a:r>
            <a:br>
              <a:rPr lang="en-US" sz="2800" dirty="0" smtClean="0"/>
            </a:br>
            <a:r>
              <a:rPr lang="en-US" sz="2800" dirty="0" smtClean="0"/>
              <a:t>is </a:t>
            </a:r>
            <a:r>
              <a:rPr lang="en-US" sz="2800" dirty="0"/>
              <a:t>the transition function given by the table </a:t>
            </a: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a:t/>
            </a:r>
            <a:br>
              <a:rPr lang="en-US" sz="2800" dirty="0"/>
            </a:br>
            <a:r>
              <a:rPr lang="en-US" sz="2800" dirty="0"/>
              <a:t>q</a:t>
            </a:r>
            <a:r>
              <a:rPr lang="en-US" sz="2800" baseline="-25000" dirty="0"/>
              <a:t>0</a:t>
            </a:r>
            <a:r>
              <a:rPr lang="en-US" sz="2800" dirty="0"/>
              <a:t> = {q</a:t>
            </a:r>
            <a:r>
              <a:rPr lang="en-US" sz="2800" baseline="-25000" dirty="0"/>
              <a:t>1</a:t>
            </a:r>
            <a:r>
              <a:rPr lang="en-US" sz="2800" dirty="0"/>
              <a:t>} </a:t>
            </a:r>
            <a:br>
              <a:rPr lang="en-US" sz="2800" dirty="0"/>
            </a:br>
            <a:r>
              <a:rPr lang="en-US" sz="2800" dirty="0"/>
              <a:t> </a:t>
            </a:r>
            <a:br>
              <a:rPr lang="en-US" sz="2800" dirty="0"/>
            </a:br>
            <a:r>
              <a:rPr lang="en-US" sz="2800" dirty="0"/>
              <a:t>F = {q</a:t>
            </a:r>
            <a:r>
              <a:rPr lang="en-US" sz="2800" baseline="-25000" dirty="0"/>
              <a:t>2</a:t>
            </a:r>
            <a:r>
              <a:rPr lang="en-US" sz="2800" dirty="0"/>
              <a:t>} </a:t>
            </a:r>
            <a:br>
              <a:rPr lang="en-US" sz="2800" dirty="0"/>
            </a:br>
            <a:r>
              <a:rPr lang="en-US" sz="2800" dirty="0"/>
              <a:t/>
            </a:r>
            <a:br>
              <a:rPr lang="en-US" sz="2800" dirty="0"/>
            </a:b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3930186564"/>
              </p:ext>
            </p:extLst>
          </p:nvPr>
        </p:nvGraphicFramePr>
        <p:xfrm>
          <a:off x="2409154" y="2709608"/>
          <a:ext cx="6103781" cy="2482215"/>
        </p:xfrm>
        <a:graphic>
          <a:graphicData uri="http://schemas.openxmlformats.org/drawingml/2006/table">
            <a:tbl>
              <a:tblPr firstRow="1" firstCol="1" bandRow="1">
                <a:tableStyleId>{5C22544A-7EE6-4342-B048-85BDC9FD1C3A}</a:tableStyleId>
              </a:tblPr>
              <a:tblGrid>
                <a:gridCol w="1851264"/>
                <a:gridCol w="2349039"/>
                <a:gridCol w="1903478"/>
              </a:tblGrid>
              <a:tr h="293538">
                <a:tc>
                  <a:txBody>
                    <a:bodyPr/>
                    <a:lstStyle/>
                    <a:p>
                      <a:pPr marL="179705" marR="179705" indent="-6350" algn="just">
                        <a:lnSpc>
                          <a:spcPct val="115000"/>
                        </a:lnSpc>
                        <a:spcAft>
                          <a:spcPts val="0"/>
                        </a:spcAft>
                      </a:pPr>
                      <a:r>
                        <a:rPr lang="en-US" sz="2000" dirty="0">
                          <a:effectLst/>
                        </a:rPr>
                        <a:t> </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gridSpan="2">
                  <a:txBody>
                    <a:bodyPr/>
                    <a:lstStyle/>
                    <a:p>
                      <a:pPr marL="179705" marR="179705" indent="-6350" algn="ctr">
                        <a:lnSpc>
                          <a:spcPct val="115000"/>
                        </a:lnSpc>
                        <a:spcAft>
                          <a:spcPts val="0"/>
                        </a:spcAft>
                      </a:pPr>
                      <a:r>
                        <a:rPr lang="en-US" sz="2000" dirty="0">
                          <a:solidFill>
                            <a:srgbClr val="FF0000"/>
                          </a:solidFill>
                          <a:effectLst>
                            <a:outerShdw blurRad="38100" dist="38100" dir="2700000" algn="tl">
                              <a:srgbClr val="000000">
                                <a:alpha val="43137"/>
                              </a:srgbClr>
                            </a:outerShdw>
                          </a:effectLst>
                        </a:rPr>
                        <a:t>Input Alphabet </a:t>
                      </a:r>
                      <a:r>
                        <a:rPr lang="en-US" sz="2800" dirty="0">
                          <a:solidFill>
                            <a:srgbClr val="FF0000"/>
                          </a:solidFill>
                          <a:effectLst>
                            <a:outerShdw blurRad="38100" dist="38100" dir="2700000" algn="tl">
                              <a:srgbClr val="000000">
                                <a:alpha val="43137"/>
                              </a:srgbClr>
                            </a:outerShdw>
                          </a:effectLst>
                        </a:rPr>
                        <a:t> </a:t>
                      </a:r>
                      <a:endParaRPr lang="en-US" sz="2800" dirty="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hMerge="1">
                  <a:txBody>
                    <a:bodyPr/>
                    <a:lstStyle/>
                    <a:p>
                      <a:pPr marL="179705" marR="179705" indent="-6350" algn="just">
                        <a:lnSpc>
                          <a:spcPct val="115000"/>
                        </a:lnSpc>
                        <a:spcAft>
                          <a:spcPts val="800"/>
                        </a:spcAft>
                      </a:pPr>
                      <a:endPar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nchor="b"/>
                </a:tc>
              </a:tr>
              <a:tr h="293538">
                <a:tc>
                  <a:txBody>
                    <a:bodyPr/>
                    <a:lstStyle/>
                    <a:p>
                      <a:pPr marL="179705" marR="179705" indent="-6350" algn="just">
                        <a:lnSpc>
                          <a:spcPct val="115000"/>
                        </a:lnSpc>
                        <a:spcAft>
                          <a:spcPts val="0"/>
                        </a:spcAft>
                      </a:pPr>
                      <a:r>
                        <a:rPr lang="en-US" sz="2000" dirty="0">
                          <a:solidFill>
                            <a:srgbClr val="FF0000"/>
                          </a:solidFill>
                          <a:effectLst>
                            <a:outerShdw blurRad="38100" dist="38100" dir="2700000" algn="tl">
                              <a:srgbClr val="000000">
                                <a:alpha val="43137"/>
                              </a:srgbClr>
                            </a:outerShdw>
                          </a:effectLst>
                        </a:rPr>
                        <a:t>States </a:t>
                      </a:r>
                      <a:endParaRPr lang="en-US" sz="2000" dirty="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000" dirty="0">
                          <a:effectLst/>
                        </a:rPr>
                        <a:t>0 </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dirty="0">
                          <a:effectLst/>
                        </a:rPr>
                        <a:t>1 </a:t>
                      </a:r>
                      <a:endPar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r>
              <a:tr h="298358">
                <a:tc>
                  <a:txBody>
                    <a:bodyPr/>
                    <a:lstStyle/>
                    <a:p>
                      <a:pPr marL="179705" marR="179705" indent="-6350" algn="just">
                        <a:lnSpc>
                          <a:spcPct val="115000"/>
                        </a:lnSpc>
                        <a:spcAft>
                          <a:spcPts val="0"/>
                        </a:spcAft>
                      </a:pPr>
                      <a:r>
                        <a:rPr lang="en-US" sz="2000" dirty="0">
                          <a:effectLst/>
                        </a:rPr>
                        <a:t>q</a:t>
                      </a:r>
                      <a:r>
                        <a:rPr lang="en-US" sz="2000" baseline="-25000" dirty="0">
                          <a:effectLst/>
                        </a:rPr>
                        <a:t>1</a:t>
                      </a:r>
                      <a:r>
                        <a:rPr lang="en-US" sz="2000" dirty="0">
                          <a:effectLst/>
                        </a:rPr>
                        <a:t> </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000" dirty="0">
                          <a:effectLst/>
                        </a:rPr>
                        <a:t>q</a:t>
                      </a:r>
                      <a:r>
                        <a:rPr lang="en-US" sz="2000" baseline="-25000" dirty="0">
                          <a:effectLst/>
                        </a:rPr>
                        <a:t>1</a:t>
                      </a:r>
                      <a:r>
                        <a:rPr lang="en-US" sz="2000" dirty="0">
                          <a:effectLst/>
                        </a:rPr>
                        <a:t> </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dirty="0">
                          <a:effectLst/>
                        </a:rPr>
                        <a:t>q</a:t>
                      </a:r>
                      <a:r>
                        <a:rPr lang="en-US" sz="2800" baseline="-25000" dirty="0">
                          <a:effectLst/>
                        </a:rPr>
                        <a:t>2</a:t>
                      </a:r>
                      <a:r>
                        <a:rPr lang="en-US" sz="2800" dirty="0">
                          <a:effectLst/>
                        </a:rPr>
                        <a:t> </a:t>
                      </a:r>
                      <a:endPar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r>
              <a:tr h="297055">
                <a:tc>
                  <a:txBody>
                    <a:bodyPr/>
                    <a:lstStyle/>
                    <a:p>
                      <a:pPr marL="179705" marR="179705" indent="-6350" algn="just">
                        <a:lnSpc>
                          <a:spcPct val="115000"/>
                        </a:lnSpc>
                        <a:spcAft>
                          <a:spcPts val="0"/>
                        </a:spcAft>
                      </a:pPr>
                      <a:r>
                        <a:rPr lang="en-US" sz="2000" dirty="0">
                          <a:effectLst/>
                        </a:rPr>
                        <a:t>q</a:t>
                      </a:r>
                      <a:r>
                        <a:rPr lang="en-US" sz="2000" baseline="-25000" dirty="0">
                          <a:effectLst/>
                        </a:rPr>
                        <a:t>2</a:t>
                      </a:r>
                      <a:r>
                        <a:rPr lang="en-US" sz="2000" dirty="0">
                          <a:effectLst/>
                        </a:rPr>
                        <a:t> </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000" dirty="0">
                          <a:effectLst/>
                        </a:rPr>
                        <a:t>q</a:t>
                      </a:r>
                      <a:r>
                        <a:rPr lang="en-US" sz="2000" baseline="-25000" dirty="0">
                          <a:effectLst/>
                        </a:rPr>
                        <a:t>3</a:t>
                      </a:r>
                      <a:r>
                        <a:rPr lang="en-US" sz="2000" dirty="0">
                          <a:effectLst/>
                        </a:rPr>
                        <a:t> </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dirty="0">
                          <a:effectLst/>
                        </a:rPr>
                        <a:t>q</a:t>
                      </a:r>
                      <a:r>
                        <a:rPr lang="en-US" sz="2800" baseline="-25000" dirty="0">
                          <a:effectLst/>
                        </a:rPr>
                        <a:t>2</a:t>
                      </a:r>
                      <a:r>
                        <a:rPr lang="en-US" sz="2800" dirty="0">
                          <a:effectLst/>
                        </a:rPr>
                        <a:t> </a:t>
                      </a:r>
                      <a:endPar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r>
              <a:tr h="293538">
                <a:tc>
                  <a:txBody>
                    <a:bodyPr/>
                    <a:lstStyle/>
                    <a:p>
                      <a:pPr marL="179705" marR="179705" indent="-6350" algn="just">
                        <a:lnSpc>
                          <a:spcPct val="115000"/>
                        </a:lnSpc>
                        <a:spcAft>
                          <a:spcPts val="0"/>
                        </a:spcAft>
                      </a:pPr>
                      <a:r>
                        <a:rPr lang="en-US" sz="2000" dirty="0">
                          <a:effectLst/>
                        </a:rPr>
                        <a:t> q</a:t>
                      </a:r>
                      <a:r>
                        <a:rPr lang="en-US" sz="2000" baseline="-25000" dirty="0">
                          <a:effectLst/>
                        </a:rPr>
                        <a:t>3 </a:t>
                      </a:r>
                      <a:endParaRPr lang="en-US" sz="2000" baseline="-25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000" dirty="0">
                          <a:effectLst/>
                        </a:rPr>
                        <a:t>q</a:t>
                      </a:r>
                      <a:r>
                        <a:rPr lang="en-US" sz="2000" baseline="-25000" dirty="0">
                          <a:effectLst/>
                        </a:rPr>
                        <a:t>2</a:t>
                      </a:r>
                      <a:r>
                        <a:rPr lang="en-US" sz="2000" dirty="0">
                          <a:effectLst/>
                        </a:rPr>
                        <a:t> </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dirty="0">
                          <a:effectLst/>
                        </a:rPr>
                        <a:t>q</a:t>
                      </a:r>
                      <a:r>
                        <a:rPr lang="en-US" sz="2800" baseline="-25000" dirty="0">
                          <a:effectLst/>
                        </a:rPr>
                        <a:t>2 </a:t>
                      </a:r>
                      <a:endParaRPr lang="en-US" sz="2800" baseline="-25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r>
            </a:tbl>
          </a:graphicData>
        </a:graphic>
      </p:graphicFrame>
    </p:spTree>
    <p:extLst>
      <p:ext uri="{BB962C8B-B14F-4D97-AF65-F5344CB8AC3E}">
        <p14:creationId xmlns:p14="http://schemas.microsoft.com/office/powerpoint/2010/main" val="3681860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6724357"/>
          </a:xfrm>
        </p:spPr>
        <p:txBody>
          <a:bodyPr/>
          <a:lstStyle/>
          <a:p>
            <a:endParaRPr lang="en-US" dirty="0"/>
          </a:p>
          <a:p>
            <a:endParaRPr lang="en-US" dirty="0"/>
          </a:p>
        </p:txBody>
      </p:sp>
      <p:sp>
        <p:nvSpPr>
          <p:cNvPr id="2" name="Rectangle 1"/>
          <p:cNvSpPr/>
          <p:nvPr/>
        </p:nvSpPr>
        <p:spPr>
          <a:xfrm>
            <a:off x="553790" y="837126"/>
            <a:ext cx="10882649" cy="5301451"/>
          </a:xfrm>
          <a:prstGeom prst="rect">
            <a:avLst/>
          </a:prstGeom>
        </p:spPr>
        <p:txBody>
          <a:bodyPr wrap="square">
            <a:spAutoFit/>
          </a:bodyPr>
          <a:lstStyle/>
          <a:p>
            <a:pPr marL="459105" marR="179705" indent="-285750" algn="just">
              <a:lnSpc>
                <a:spcPct val="115000"/>
              </a:lnSpc>
              <a:spcAft>
                <a:spcPts val="20"/>
              </a:spcAft>
              <a:buFont typeface="Arial" panose="020B0604020202020204" pitchFamily="34" charset="0"/>
              <a:buChar char="•"/>
            </a:pPr>
            <a:r>
              <a:rPr lang="en-US" sz="2000" dirty="0">
                <a:solidFill>
                  <a:srgbClr val="000000"/>
                </a:solidFill>
                <a:latin typeface="Cambria" panose="02040503050406030204" pitchFamily="18" charset="0"/>
                <a:ea typeface="Calibri" panose="020F0502020204030204" pitchFamily="34" charset="0"/>
              </a:rPr>
              <a:t>It is important to note that for a DFA, </a:t>
            </a:r>
            <a:r>
              <a:rPr lang="en-US" sz="2000" b="1" dirty="0">
                <a:solidFill>
                  <a:srgbClr val="000000"/>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rPr>
              <a:t>exactly one transition arrow exits every state for each possible input alphabet. </a:t>
            </a:r>
            <a:endParaRPr lang="en-US" sz="2000" b="1" dirty="0">
              <a:solidFill>
                <a:srgbClr val="0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marL="516255" marR="179705" indent="-342900" algn="just">
              <a:lnSpc>
                <a:spcPct val="115000"/>
              </a:lnSpc>
              <a:spcAft>
                <a:spcPts val="660"/>
              </a:spcAft>
              <a:buFont typeface="Arial" panose="020B0604020202020204" pitchFamily="34" charset="0"/>
              <a:buChar char="•"/>
            </a:pPr>
            <a:r>
              <a:rPr lang="en-US" sz="2000" dirty="0">
                <a:solidFill>
                  <a:srgbClr val="000000"/>
                </a:solidFill>
                <a:latin typeface="Cambria" panose="02040503050406030204" pitchFamily="18" charset="0"/>
                <a:ea typeface="Calibri" panose="020F0502020204030204" pitchFamily="34" charset="0"/>
              </a:rPr>
              <a:t> </a:t>
            </a:r>
            <a:r>
              <a:rPr lang="en-US" sz="2000" dirty="0" smtClean="0">
                <a:latin typeface="Cambria" panose="02040503050406030204" pitchFamily="18" charset="0"/>
                <a:ea typeface="Calibri" panose="020F0502020204030204" pitchFamily="34" charset="0"/>
                <a:cs typeface="Calibri" panose="020F0502020204030204" pitchFamily="34" charset="0"/>
              </a:rPr>
              <a:t>If </a:t>
            </a:r>
            <a:r>
              <a:rPr lang="en-US" sz="2000" b="1" dirty="0">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Calibri" panose="020F0502020204030204" pitchFamily="34" charset="0"/>
              </a:rPr>
              <a:t>A</a:t>
            </a:r>
            <a:r>
              <a:rPr lang="en-US" sz="2000" dirty="0">
                <a:latin typeface="Cambria" panose="02040503050406030204" pitchFamily="18" charset="0"/>
                <a:ea typeface="Calibri" panose="020F0502020204030204" pitchFamily="34" charset="0"/>
                <a:cs typeface="Calibri" panose="020F0502020204030204" pitchFamily="34" charset="0"/>
              </a:rPr>
              <a:t> is the </a:t>
            </a:r>
            <a:r>
              <a:rPr lang="en-US" sz="2000" b="1" dirty="0">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Calibri" panose="020F0502020204030204" pitchFamily="34" charset="0"/>
              </a:rPr>
              <a:t>set of all strings that machine M accepts</a:t>
            </a:r>
            <a:r>
              <a:rPr lang="en-US" sz="2000" dirty="0">
                <a:latin typeface="Cambria" panose="02040503050406030204" pitchFamily="18" charset="0"/>
                <a:ea typeface="Calibri" panose="020F0502020204030204" pitchFamily="34" charset="0"/>
                <a:cs typeface="Calibri" panose="020F0502020204030204" pitchFamily="34" charset="0"/>
              </a:rPr>
              <a:t>, we say that </a:t>
            </a:r>
            <a:r>
              <a:rPr lang="en-US" sz="2000" b="1" dirty="0">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Calibri" panose="020F0502020204030204" pitchFamily="34" charset="0"/>
              </a:rPr>
              <a:t>A is the language of machine M </a:t>
            </a:r>
            <a:r>
              <a:rPr lang="en-US" sz="2000" dirty="0">
                <a:latin typeface="Cambria" panose="02040503050406030204" pitchFamily="18" charset="0"/>
                <a:ea typeface="Calibri" panose="020F0502020204030204" pitchFamily="34" charset="0"/>
                <a:cs typeface="Calibri" panose="020F0502020204030204" pitchFamily="34" charset="0"/>
              </a:rPr>
              <a:t>and write </a:t>
            </a:r>
            <a:r>
              <a:rPr lang="en-US" sz="2000" b="1" dirty="0">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Calibri" panose="020F0502020204030204" pitchFamily="34" charset="0"/>
              </a:rPr>
              <a:t>L(M) = A</a:t>
            </a:r>
            <a:r>
              <a:rPr lang="en-US" sz="2000" dirty="0">
                <a:latin typeface="Cambria" panose="02040503050406030204" pitchFamily="18" charset="0"/>
                <a:ea typeface="Calibri" panose="020F0502020204030204" pitchFamily="34" charset="0"/>
                <a:cs typeface="Calibri" panose="020F0502020204030204" pitchFamily="34" charset="0"/>
              </a:rPr>
              <a:t>. We say that </a:t>
            </a:r>
            <a:r>
              <a:rPr lang="en-US" sz="2000" b="1" dirty="0">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Calibri" panose="020F0502020204030204" pitchFamily="34" charset="0"/>
              </a:rPr>
              <a:t>M recognizes </a:t>
            </a:r>
            <a:r>
              <a:rPr lang="en-US" sz="2000" dirty="0">
                <a:latin typeface="Cambria" panose="02040503050406030204" pitchFamily="18" charset="0"/>
                <a:ea typeface="Calibri" panose="020F0502020204030204" pitchFamily="34" charset="0"/>
                <a:cs typeface="Calibri" panose="020F0502020204030204" pitchFamily="34" charset="0"/>
              </a:rPr>
              <a:t>A; or that </a:t>
            </a:r>
            <a:r>
              <a:rPr lang="en-US" sz="2000" b="1" dirty="0">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Calibri" panose="020F0502020204030204" pitchFamily="34" charset="0"/>
              </a:rPr>
              <a:t>M accepts A</a:t>
            </a:r>
            <a:r>
              <a:rPr lang="en-US" sz="2000" dirty="0">
                <a:latin typeface="Cambria" panose="02040503050406030204" pitchFamily="18" charset="0"/>
                <a:ea typeface="Calibri" panose="020F0502020204030204" pitchFamily="34" charset="0"/>
                <a:cs typeface="Calibri" panose="020F0502020204030204" pitchFamily="34" charset="0"/>
              </a:rPr>
              <a:t>. </a:t>
            </a:r>
            <a:endParaRPr lang="en-US" sz="2000" dirty="0" smtClean="0">
              <a:latin typeface="Cambria" panose="02040503050406030204" pitchFamily="18" charset="0"/>
              <a:ea typeface="Calibri" panose="020F0502020204030204" pitchFamily="34" charset="0"/>
              <a:cs typeface="Calibri" panose="020F0502020204030204" pitchFamily="34" charset="0"/>
            </a:endParaRPr>
          </a:p>
          <a:p>
            <a:pPr marL="516255" marR="179705" indent="-342900" algn="just">
              <a:lnSpc>
                <a:spcPct val="115000"/>
              </a:lnSpc>
              <a:spcAft>
                <a:spcPts val="660"/>
              </a:spcAft>
              <a:buFont typeface="Arial" panose="020B0604020202020204" pitchFamily="34" charset="0"/>
              <a:buChar char="•"/>
            </a:pPr>
            <a:r>
              <a:rPr lang="en-US" sz="2000" dirty="0" smtClean="0">
                <a:latin typeface="Cambria" panose="02040503050406030204" pitchFamily="18" charset="0"/>
                <a:ea typeface="Calibri" panose="020F0502020204030204" pitchFamily="34" charset="0"/>
                <a:cs typeface="Calibri" panose="020F0502020204030204" pitchFamily="34" charset="0"/>
              </a:rPr>
              <a:t>A </a:t>
            </a:r>
            <a:r>
              <a:rPr lang="en-US" sz="2000" dirty="0">
                <a:latin typeface="Cambria" panose="02040503050406030204" pitchFamily="18" charset="0"/>
                <a:ea typeface="Calibri" panose="020F0502020204030204" pitchFamily="34" charset="0"/>
                <a:cs typeface="Calibri" panose="020F0502020204030204" pitchFamily="34" charset="0"/>
              </a:rPr>
              <a:t>machine </a:t>
            </a:r>
            <a:r>
              <a:rPr lang="en-US" sz="2000" b="1" dirty="0">
                <a:effectLst>
                  <a:outerShdw blurRad="38100" dist="38100" dir="2700000" algn="tl">
                    <a:srgbClr val="000000">
                      <a:alpha val="43137"/>
                    </a:srgbClr>
                  </a:outerShdw>
                </a:effectLst>
                <a:latin typeface="Cambria" panose="02040503050406030204" pitchFamily="18" charset="0"/>
                <a:ea typeface="Calibri" panose="020F0502020204030204" pitchFamily="34" charset="0"/>
                <a:cs typeface="Calibri" panose="020F0502020204030204" pitchFamily="34" charset="0"/>
              </a:rPr>
              <a:t>may </a:t>
            </a:r>
            <a:r>
              <a:rPr lang="en-US" sz="2000" b="1" dirty="0">
                <a:effectLst>
                  <a:outerShdw blurRad="38100" dist="38100" dir="2700000" algn="tl">
                    <a:srgbClr val="000000">
                      <a:alpha val="43137"/>
                    </a:srgbClr>
                  </a:outerShdw>
                </a:effectLst>
              </a:rPr>
              <a:t>accept several strings</a:t>
            </a:r>
            <a:r>
              <a:rPr lang="en-US" sz="2000" dirty="0"/>
              <a:t>, but it </a:t>
            </a:r>
            <a:r>
              <a:rPr lang="en-US" sz="2000" b="1" dirty="0">
                <a:effectLst>
                  <a:outerShdw blurRad="38100" dist="38100" dir="2700000" algn="tl">
                    <a:srgbClr val="000000">
                      <a:alpha val="43137"/>
                    </a:srgbClr>
                  </a:outerShdw>
                </a:effectLst>
              </a:rPr>
              <a:t>always recognizes only one language</a:t>
            </a:r>
            <a:r>
              <a:rPr lang="en-US" sz="2000" dirty="0"/>
              <a:t>. If the machine </a:t>
            </a:r>
            <a:r>
              <a:rPr lang="en-US" sz="2000" b="1" dirty="0">
                <a:effectLst>
                  <a:outerShdw blurRad="38100" dist="38100" dir="2700000" algn="tl">
                    <a:srgbClr val="000000">
                      <a:alpha val="43137"/>
                    </a:srgbClr>
                  </a:outerShdw>
                </a:effectLst>
              </a:rPr>
              <a:t>accepts no strings</a:t>
            </a:r>
            <a:r>
              <a:rPr lang="en-US" sz="2000" dirty="0"/>
              <a:t>, it still </a:t>
            </a:r>
            <a:r>
              <a:rPr lang="en-US" sz="2000" dirty="0">
                <a:effectLst>
                  <a:outerShdw blurRad="38100" dist="38100" dir="2700000" algn="tl">
                    <a:srgbClr val="000000">
                      <a:alpha val="43137"/>
                    </a:srgbClr>
                  </a:outerShdw>
                </a:effectLst>
              </a:rPr>
              <a:t>recognizes one language</a:t>
            </a:r>
            <a:r>
              <a:rPr lang="en-US" sz="2000" dirty="0"/>
              <a:t>, namely, the </a:t>
            </a:r>
            <a:r>
              <a:rPr lang="en-US" sz="2000" b="1" dirty="0">
                <a:effectLst>
                  <a:outerShdw blurRad="38100" dist="38100" dir="2700000" algn="tl">
                    <a:srgbClr val="000000">
                      <a:alpha val="43137"/>
                    </a:srgbClr>
                  </a:outerShdw>
                </a:effectLst>
              </a:rPr>
              <a:t>empty language</a:t>
            </a:r>
            <a:r>
              <a:rPr lang="en-US" sz="2000" dirty="0"/>
              <a:t>. </a:t>
            </a:r>
            <a:endParaRPr lang="en-US" sz="2000" dirty="0" smtClean="0"/>
          </a:p>
          <a:p>
            <a:pPr marL="516255" marR="179705" indent="-342900" algn="just">
              <a:lnSpc>
                <a:spcPct val="115000"/>
              </a:lnSpc>
              <a:spcAft>
                <a:spcPts val="660"/>
              </a:spcAft>
              <a:buFont typeface="Arial" panose="020B0604020202020204" pitchFamily="34" charset="0"/>
              <a:buChar char="•"/>
            </a:pPr>
            <a:r>
              <a:rPr lang="en-US" sz="2000" b="1" u="sng" dirty="0" smtClean="0">
                <a:effectLst>
                  <a:outerShdw blurRad="38100" dist="38100" dir="2700000" algn="tl">
                    <a:srgbClr val="000000">
                      <a:alpha val="43137"/>
                    </a:srgbClr>
                  </a:outerShdw>
                </a:effectLst>
              </a:rPr>
              <a:t>Example</a:t>
            </a:r>
            <a:r>
              <a:rPr lang="en-US" sz="2000" dirty="0"/>
              <a:t>:  Machine M5 above recognizes language A where: - </a:t>
            </a:r>
          </a:p>
          <a:p>
            <a:pPr lvl="2"/>
            <a:r>
              <a:rPr lang="en-US" sz="2000" b="1" dirty="0">
                <a:effectLst>
                  <a:outerShdw blurRad="38100" dist="38100" dir="2700000" algn="tl">
                    <a:srgbClr val="000000">
                      <a:alpha val="43137"/>
                    </a:srgbClr>
                  </a:outerShdw>
                </a:effectLst>
              </a:rPr>
              <a:t>A= {</a:t>
            </a:r>
            <a:r>
              <a:rPr lang="en-US" sz="2000" b="1" dirty="0" smtClean="0">
                <a:effectLst>
                  <a:outerShdw blurRad="38100" dist="38100" dir="2700000" algn="tl">
                    <a:srgbClr val="000000">
                      <a:alpha val="43137"/>
                    </a:srgbClr>
                  </a:outerShdw>
                </a:effectLst>
              </a:rPr>
              <a:t>w</a:t>
            </a:r>
            <a:r>
              <a:rPr lang="en-US" sz="2000" b="1" dirty="0">
                <a:effectLst>
                  <a:outerShdw blurRad="38100" dist="38100" dir="2700000" algn="tl">
                    <a:srgbClr val="000000">
                      <a:alpha val="43137"/>
                    </a:srgbClr>
                  </a:outerShdw>
                </a:effectLst>
              </a:rPr>
              <a:t> ∈ </a:t>
            </a:r>
            <a:r>
              <a:rPr lang="en-US" sz="2000" b="1" dirty="0" smtClean="0">
                <a:effectLst>
                  <a:outerShdw blurRad="38100" dist="38100" dir="2700000" algn="tl">
                    <a:srgbClr val="000000">
                      <a:alpha val="43137"/>
                    </a:srgbClr>
                  </a:outerShdw>
                </a:effectLst>
              </a:rPr>
              <a:t>w </a:t>
            </a:r>
            <a:r>
              <a:rPr lang="en-US" sz="2000" b="1" dirty="0">
                <a:effectLst>
                  <a:outerShdw blurRad="38100" dist="38100" dir="2700000" algn="tl">
                    <a:srgbClr val="000000">
                      <a:alpha val="43137"/>
                    </a:srgbClr>
                  </a:outerShdw>
                </a:effectLst>
              </a:rPr>
              <a:t>contains at least one 1 and an even number of 0s follow the last 1</a:t>
            </a:r>
            <a:r>
              <a:rPr lang="en-US" sz="2000" dirty="0"/>
              <a:t>}. Therefore </a:t>
            </a:r>
            <a:r>
              <a:rPr lang="en-US" sz="2000" b="1" dirty="0">
                <a:effectLst>
                  <a:outerShdw blurRad="38100" dist="38100" dir="2700000" algn="tl">
                    <a:srgbClr val="000000">
                      <a:alpha val="43137"/>
                    </a:srgbClr>
                  </a:outerShdw>
                </a:effectLst>
              </a:rPr>
              <a:t>L (M5) = A</a:t>
            </a:r>
            <a:r>
              <a:rPr lang="en-US" sz="2000" dirty="0"/>
              <a:t> or equivalently, </a:t>
            </a:r>
            <a:r>
              <a:rPr lang="en-US" sz="2000" b="1" dirty="0">
                <a:effectLst>
                  <a:outerShdw blurRad="38100" dist="38100" dir="2700000" algn="tl">
                    <a:srgbClr val="000000">
                      <a:alpha val="43137"/>
                    </a:srgbClr>
                  </a:outerShdw>
                </a:effectLst>
              </a:rPr>
              <a:t>M5 recognizes A</a:t>
            </a:r>
            <a:r>
              <a:rPr lang="en-US" sz="2000" dirty="0"/>
              <a:t>.  </a:t>
            </a:r>
          </a:p>
          <a:p>
            <a:r>
              <a:rPr lang="en-US" sz="2000" dirty="0"/>
              <a:t> </a:t>
            </a:r>
          </a:p>
          <a:p>
            <a:r>
              <a:rPr lang="en-US" sz="2000" b="1" dirty="0">
                <a:effectLst>
                  <a:outerShdw blurRad="38100" dist="38100" dir="2700000" algn="tl">
                    <a:srgbClr val="000000">
                      <a:alpha val="43137"/>
                    </a:srgbClr>
                  </a:outerShdw>
                </a:effectLst>
              </a:rPr>
              <a:t>NB</a:t>
            </a:r>
            <a:r>
              <a:rPr lang="en-US" sz="2000" dirty="0"/>
              <a:t>: A language is called </a:t>
            </a:r>
            <a:r>
              <a:rPr lang="en-US" sz="2000" b="1" dirty="0">
                <a:effectLst>
                  <a:outerShdw blurRad="38100" dist="38100" dir="2700000" algn="tl">
                    <a:srgbClr val="000000">
                      <a:alpha val="43137"/>
                    </a:srgbClr>
                  </a:outerShdw>
                </a:effectLst>
              </a:rPr>
              <a:t>regular language if some finite automaton recognizes it</a:t>
            </a:r>
            <a:r>
              <a:rPr lang="en-US" sz="2000" dirty="0"/>
              <a:t>.  </a:t>
            </a:r>
          </a:p>
          <a:p>
            <a:r>
              <a:rPr lang="en-US" sz="2000" dirty="0"/>
              <a:t> </a:t>
            </a:r>
          </a:p>
          <a:p>
            <a:r>
              <a:rPr lang="en-US" sz="2000" dirty="0"/>
              <a:t>A </a:t>
            </a:r>
            <a:r>
              <a:rPr lang="en-US" sz="2000" b="1" dirty="0">
                <a:effectLst>
                  <a:outerShdw blurRad="38100" dist="38100" dir="2700000" algn="tl">
                    <a:srgbClr val="000000">
                      <a:alpha val="43137"/>
                    </a:srgbClr>
                  </a:outerShdw>
                </a:effectLst>
              </a:rPr>
              <a:t>F</a:t>
            </a:r>
            <a:r>
              <a:rPr lang="en-US" sz="2000" b="1" dirty="0" smtClean="0">
                <a:effectLst>
                  <a:outerShdw blurRad="38100" dist="38100" dir="2700000" algn="tl">
                    <a:srgbClr val="000000">
                      <a:alpha val="43137"/>
                    </a:srgbClr>
                  </a:outerShdw>
                </a:effectLst>
              </a:rPr>
              <a:t>inite </a:t>
            </a:r>
            <a:r>
              <a:rPr lang="en-US" sz="2000" b="1" dirty="0">
                <a:effectLst>
                  <a:outerShdw blurRad="38100" dist="38100" dir="2700000" algn="tl">
                    <a:srgbClr val="000000">
                      <a:alpha val="43137"/>
                    </a:srgbClr>
                  </a:outerShdw>
                </a:effectLst>
              </a:rPr>
              <a:t>Automaton </a:t>
            </a:r>
            <a:r>
              <a:rPr lang="en-US" sz="2000" dirty="0"/>
              <a:t>has only a </a:t>
            </a:r>
            <a:r>
              <a:rPr lang="en-US" sz="2000" b="1" dirty="0">
                <a:effectLst>
                  <a:outerShdw blurRad="38100" dist="38100" dir="2700000" algn="tl">
                    <a:srgbClr val="000000">
                      <a:alpha val="43137"/>
                    </a:srgbClr>
                  </a:outerShdw>
                </a:effectLst>
              </a:rPr>
              <a:t>finite number of states</a:t>
            </a:r>
            <a:r>
              <a:rPr lang="en-US" sz="2000" dirty="0"/>
              <a:t>, which means a </a:t>
            </a:r>
            <a:r>
              <a:rPr lang="en-US" sz="2000" b="1" dirty="0">
                <a:effectLst>
                  <a:outerShdw blurRad="38100" dist="38100" dir="2700000" algn="tl">
                    <a:srgbClr val="000000">
                      <a:alpha val="43137"/>
                    </a:srgbClr>
                  </a:outerShdw>
                </a:effectLst>
              </a:rPr>
              <a:t>finite memory</a:t>
            </a:r>
            <a:r>
              <a:rPr lang="en-US" sz="2000" dirty="0"/>
              <a:t>.  </a:t>
            </a:r>
          </a:p>
          <a:p>
            <a:r>
              <a:rPr lang="en-US" sz="2000" dirty="0"/>
              <a:t>This translates into </a:t>
            </a:r>
            <a:r>
              <a:rPr lang="en-US" sz="2000" b="1" dirty="0">
                <a:effectLst>
                  <a:outerShdw blurRad="38100" dist="38100" dir="2700000" algn="tl">
                    <a:srgbClr val="000000">
                      <a:alpha val="43137"/>
                    </a:srgbClr>
                  </a:outerShdw>
                </a:effectLst>
              </a:rPr>
              <a:t>limited storage capacity</a:t>
            </a:r>
            <a:r>
              <a:rPr lang="en-US" sz="2000" dirty="0"/>
              <a:t>. </a:t>
            </a:r>
          </a:p>
          <a:p>
            <a:endParaRPr lang="en-US" sz="2000" dirty="0"/>
          </a:p>
        </p:txBody>
      </p:sp>
    </p:spTree>
    <p:extLst>
      <p:ext uri="{BB962C8B-B14F-4D97-AF65-F5344CB8AC3E}">
        <p14:creationId xmlns:p14="http://schemas.microsoft.com/office/powerpoint/2010/main" val="3344368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90688"/>
          </a:xfrm>
        </p:spPr>
        <p:txBody>
          <a:bodyPr>
            <a:normAutofit/>
          </a:bodyPr>
          <a:lstStyle/>
          <a:p>
            <a:r>
              <a:rPr lang="en-US" sz="4800" b="1" dirty="0"/>
              <a:t>Finite Automata </a:t>
            </a:r>
            <a:endParaRPr lang="en-US" sz="4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53792" y="1262130"/>
            <a:ext cx="10934163" cy="5595869"/>
          </a:xfrm>
        </p:spPr>
        <p:txBody>
          <a:bodyPr>
            <a:normAutofit lnSpcReduction="10000"/>
          </a:bodyPr>
          <a:lstStyle/>
          <a:p>
            <a:pPr marL="0" indent="0">
              <a:buNone/>
            </a:pPr>
            <a:r>
              <a:rPr lang="en-US" sz="4000" b="1" dirty="0"/>
              <a:t>	 </a:t>
            </a:r>
            <a:endParaRPr lang="en-US" sz="4000" dirty="0"/>
          </a:p>
          <a:p>
            <a:r>
              <a:rPr lang="en-US" sz="4000" dirty="0"/>
              <a:t>A </a:t>
            </a:r>
            <a:r>
              <a:rPr lang="en-US" sz="4000" dirty="0" smtClean="0"/>
              <a:t>Finite-State Machine </a:t>
            </a:r>
            <a:r>
              <a:rPr lang="en-US" sz="4000" dirty="0"/>
              <a:t>(finite automaton) is a simple, limited model of computation. </a:t>
            </a:r>
          </a:p>
          <a:p>
            <a:r>
              <a:rPr lang="en-US" sz="4000" dirty="0"/>
              <a:t>It has a number of </a:t>
            </a:r>
            <a:r>
              <a:rPr lang="en-US" sz="4000" b="1" dirty="0">
                <a:effectLst>
                  <a:outerShdw blurRad="38100" dist="38100" dir="2700000" algn="tl">
                    <a:srgbClr val="000000">
                      <a:alpha val="43137"/>
                    </a:srgbClr>
                  </a:outerShdw>
                </a:effectLst>
              </a:rPr>
              <a:t>states </a:t>
            </a:r>
            <a:r>
              <a:rPr lang="en-US" sz="4000" dirty="0"/>
              <a:t>and </a:t>
            </a:r>
            <a:r>
              <a:rPr lang="en-US" sz="4000" b="1" dirty="0">
                <a:effectLst>
                  <a:outerShdw blurRad="38100" dist="38100" dir="2700000" algn="tl">
                    <a:srgbClr val="000000">
                      <a:alpha val="43137"/>
                    </a:srgbClr>
                  </a:outerShdw>
                </a:effectLst>
              </a:rPr>
              <a:t>transitions</a:t>
            </a:r>
            <a:r>
              <a:rPr lang="en-US" sz="4000" dirty="0"/>
              <a:t>.  </a:t>
            </a:r>
          </a:p>
          <a:p>
            <a:r>
              <a:rPr lang="en-US" sz="4000" dirty="0"/>
              <a:t>Finite Automata are good models for computers with an extremely limited amount of memory.  </a:t>
            </a:r>
            <a:endParaRPr lang="en-US" sz="4000" dirty="0" smtClean="0"/>
          </a:p>
          <a:p>
            <a:r>
              <a:rPr lang="en-US" sz="4000" dirty="0" smtClean="0"/>
              <a:t>What </a:t>
            </a:r>
            <a:r>
              <a:rPr lang="en-US" sz="4000" dirty="0"/>
              <a:t>can a computer do with such a small memory? Many useful things!! We interact with such computers all the time as they lie at the heart of various electromechanical devices. </a:t>
            </a:r>
          </a:p>
          <a:p>
            <a:endParaRPr lang="en-US" sz="4000" dirty="0"/>
          </a:p>
        </p:txBody>
      </p:sp>
    </p:spTree>
    <p:extLst>
      <p:ext uri="{BB962C8B-B14F-4D97-AF65-F5344CB8AC3E}">
        <p14:creationId xmlns:p14="http://schemas.microsoft.com/office/powerpoint/2010/main" val="3770083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lvl="0" indent="0" fontAlgn="base">
              <a:buNone/>
            </a:pPr>
            <a:r>
              <a:rPr lang="en-US" b="1" u="sng" dirty="0" smtClean="0">
                <a:solidFill>
                  <a:srgbClr val="FF0000"/>
                </a:solidFill>
                <a:effectLst>
                  <a:outerShdw blurRad="38100" dist="38100" dir="2700000" algn="tl">
                    <a:srgbClr val="000000">
                      <a:alpha val="43137"/>
                    </a:srgbClr>
                  </a:outerShdw>
                </a:effectLst>
              </a:rPr>
              <a:t>Question Seven (from Logic &amp; Truth Tables Lesson):</a:t>
            </a:r>
          </a:p>
          <a:p>
            <a:pPr lvl="0" fontAlgn="base"/>
            <a:r>
              <a:rPr lang="en-US" dirty="0" smtClean="0"/>
              <a:t>The </a:t>
            </a:r>
            <a:r>
              <a:rPr lang="en-US" dirty="0"/>
              <a:t>formal description of a DFA is ({q</a:t>
            </a:r>
            <a:r>
              <a:rPr lang="en-US" baseline="-25000" dirty="0"/>
              <a:t>1, </a:t>
            </a:r>
            <a:r>
              <a:rPr lang="en-US" dirty="0"/>
              <a:t>q</a:t>
            </a:r>
            <a:r>
              <a:rPr lang="en-US" baseline="-25000" dirty="0"/>
              <a:t>2, </a:t>
            </a:r>
            <a:r>
              <a:rPr lang="en-US" dirty="0"/>
              <a:t>q</a:t>
            </a:r>
            <a:r>
              <a:rPr lang="en-US" baseline="-25000" dirty="0"/>
              <a:t>3, </a:t>
            </a:r>
            <a:r>
              <a:rPr lang="en-US" dirty="0"/>
              <a:t>q</a:t>
            </a:r>
            <a:r>
              <a:rPr lang="en-US" baseline="-25000" dirty="0"/>
              <a:t>4, </a:t>
            </a:r>
            <a:r>
              <a:rPr lang="en-US" dirty="0"/>
              <a:t>q</a:t>
            </a:r>
            <a:r>
              <a:rPr lang="en-US" baseline="-25000" dirty="0"/>
              <a:t>5</a:t>
            </a:r>
            <a:r>
              <a:rPr lang="en-US" dirty="0"/>
              <a:t>}, (u, d),δ q</a:t>
            </a:r>
            <a:r>
              <a:rPr lang="en-US" baseline="-25000" dirty="0"/>
              <a:t>3</a:t>
            </a:r>
            <a:r>
              <a:rPr lang="en-US" dirty="0"/>
              <a:t>, {q</a:t>
            </a:r>
            <a:r>
              <a:rPr lang="en-US" baseline="-25000" dirty="0"/>
              <a:t>3</a:t>
            </a:r>
            <a:r>
              <a:rPr lang="en-US" dirty="0"/>
              <a:t>}), where δ is given by the following transition table. Give the state diagram of this machine. (8 Marks). </a:t>
            </a:r>
            <a:endParaRPr lang="en-US" dirty="0" smtClean="0"/>
          </a:p>
          <a:p>
            <a:pPr lvl="0" fontAlgn="base"/>
            <a:endParaRPr lang="en-US" dirty="0"/>
          </a:p>
        </p:txBody>
      </p:sp>
      <p:graphicFrame>
        <p:nvGraphicFramePr>
          <p:cNvPr id="4" name="Table 3"/>
          <p:cNvGraphicFramePr>
            <a:graphicFrameLocks noGrp="1"/>
          </p:cNvGraphicFramePr>
          <p:nvPr>
            <p:extLst/>
          </p:nvPr>
        </p:nvGraphicFramePr>
        <p:xfrm>
          <a:off x="3854548" y="1955408"/>
          <a:ext cx="5444198" cy="4276580"/>
        </p:xfrm>
        <a:graphic>
          <a:graphicData uri="http://schemas.openxmlformats.org/drawingml/2006/table">
            <a:tbl>
              <a:tblPr firstRow="1" firstCol="1" bandRow="1">
                <a:tableStyleId>{5C22544A-7EE6-4342-B048-85BDC9FD1C3A}</a:tableStyleId>
              </a:tblPr>
              <a:tblGrid>
                <a:gridCol w="1849517"/>
                <a:gridCol w="2052730"/>
                <a:gridCol w="1541951"/>
              </a:tblGrid>
              <a:tr h="713802">
                <a:tc>
                  <a:txBody>
                    <a:bodyPr/>
                    <a:lstStyle/>
                    <a:p>
                      <a:pPr marL="179705" marR="179705" indent="-6350" algn="just">
                        <a:lnSpc>
                          <a:spcPct val="115000"/>
                        </a:lnSpc>
                        <a:spcAft>
                          <a:spcPts val="0"/>
                        </a:spcAft>
                      </a:pPr>
                      <a:r>
                        <a:rPr lang="en-US" sz="2800" dirty="0">
                          <a:effectLst/>
                        </a:rPr>
                        <a:t> </a:t>
                      </a:r>
                      <a:endPar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dirty="0">
                          <a:effectLst/>
                        </a:rPr>
                        <a:t>u </a:t>
                      </a:r>
                      <a:endPar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a:effectLst/>
                        </a:rPr>
                        <a:t>d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r>
              <a:tr h="710686">
                <a:tc>
                  <a:txBody>
                    <a:bodyPr/>
                    <a:lstStyle/>
                    <a:p>
                      <a:pPr marL="179705" marR="179705" indent="-6350" algn="just">
                        <a:lnSpc>
                          <a:spcPct val="115000"/>
                        </a:lnSpc>
                        <a:spcAft>
                          <a:spcPts val="0"/>
                        </a:spcAft>
                      </a:pPr>
                      <a:r>
                        <a:rPr lang="en-US" sz="2800">
                          <a:effectLst/>
                        </a:rPr>
                        <a:t>q</a:t>
                      </a:r>
                      <a:r>
                        <a:rPr lang="en-US" sz="2800" baseline="-25000">
                          <a:effectLst/>
                        </a:rPr>
                        <a:t>1</a:t>
                      </a:r>
                      <a:r>
                        <a:rPr lang="en-US" sz="2800">
                          <a:effectLst/>
                        </a:rPr>
                        <a:t>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a:effectLst/>
                        </a:rPr>
                        <a:t>q</a:t>
                      </a:r>
                      <a:r>
                        <a:rPr lang="en-US" sz="2800" baseline="-25000">
                          <a:effectLst/>
                        </a:rPr>
                        <a:t>1</a:t>
                      </a:r>
                      <a:r>
                        <a:rPr lang="en-US" sz="2800">
                          <a:effectLst/>
                        </a:rPr>
                        <a:t>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a:effectLst/>
                        </a:rPr>
                        <a:t>q</a:t>
                      </a:r>
                      <a:r>
                        <a:rPr lang="en-US" sz="2800" baseline="-25000">
                          <a:effectLst/>
                        </a:rPr>
                        <a:t>2</a:t>
                      </a:r>
                      <a:r>
                        <a:rPr lang="en-US" sz="2800">
                          <a:effectLst/>
                        </a:rPr>
                        <a:t>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r>
              <a:tr h="713802">
                <a:tc>
                  <a:txBody>
                    <a:bodyPr/>
                    <a:lstStyle/>
                    <a:p>
                      <a:pPr marL="179705" marR="179705" indent="-6350" algn="just">
                        <a:lnSpc>
                          <a:spcPct val="115000"/>
                        </a:lnSpc>
                        <a:spcAft>
                          <a:spcPts val="0"/>
                        </a:spcAft>
                      </a:pPr>
                      <a:r>
                        <a:rPr lang="en-US" sz="2800">
                          <a:effectLst/>
                        </a:rPr>
                        <a:t>q</a:t>
                      </a:r>
                      <a:r>
                        <a:rPr lang="en-US" sz="2800" baseline="-25000">
                          <a:effectLst/>
                        </a:rPr>
                        <a:t>2</a:t>
                      </a:r>
                      <a:r>
                        <a:rPr lang="en-US" sz="2800">
                          <a:effectLst/>
                        </a:rPr>
                        <a:t>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a:effectLst/>
                        </a:rPr>
                        <a:t>q</a:t>
                      </a:r>
                      <a:r>
                        <a:rPr lang="en-US" sz="2800" baseline="-25000">
                          <a:effectLst/>
                        </a:rPr>
                        <a:t>1</a:t>
                      </a:r>
                      <a:r>
                        <a:rPr lang="en-US" sz="2800">
                          <a:effectLst/>
                        </a:rPr>
                        <a:t>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a:effectLst/>
                        </a:rPr>
                        <a:t>q</a:t>
                      </a:r>
                      <a:r>
                        <a:rPr lang="en-US" sz="2800" baseline="-25000">
                          <a:effectLst/>
                        </a:rPr>
                        <a:t>3</a:t>
                      </a:r>
                      <a:r>
                        <a:rPr lang="en-US" sz="2800">
                          <a:effectLst/>
                        </a:rPr>
                        <a:t>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r>
              <a:tr h="713802">
                <a:tc>
                  <a:txBody>
                    <a:bodyPr/>
                    <a:lstStyle/>
                    <a:p>
                      <a:pPr marL="179705" marR="179705" indent="-6350" algn="just">
                        <a:lnSpc>
                          <a:spcPct val="115000"/>
                        </a:lnSpc>
                        <a:spcAft>
                          <a:spcPts val="0"/>
                        </a:spcAft>
                      </a:pPr>
                      <a:r>
                        <a:rPr lang="en-US" sz="2800">
                          <a:effectLst/>
                        </a:rPr>
                        <a:t>q</a:t>
                      </a:r>
                      <a:r>
                        <a:rPr lang="en-US" sz="2800" baseline="-25000">
                          <a:effectLst/>
                        </a:rPr>
                        <a:t>3</a:t>
                      </a:r>
                      <a:r>
                        <a:rPr lang="en-US" sz="2800">
                          <a:effectLst/>
                        </a:rPr>
                        <a:t>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a:effectLst/>
                        </a:rPr>
                        <a:t>q</a:t>
                      </a:r>
                      <a:r>
                        <a:rPr lang="en-US" sz="2800" baseline="-25000">
                          <a:effectLst/>
                        </a:rPr>
                        <a:t>2</a:t>
                      </a:r>
                      <a:r>
                        <a:rPr lang="en-US" sz="2800">
                          <a:effectLst/>
                        </a:rPr>
                        <a:t>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a:effectLst/>
                        </a:rPr>
                        <a:t>q</a:t>
                      </a:r>
                      <a:r>
                        <a:rPr lang="en-US" sz="2800" baseline="-25000">
                          <a:effectLst/>
                        </a:rPr>
                        <a:t>4</a:t>
                      </a:r>
                      <a:r>
                        <a:rPr lang="en-US" sz="2800">
                          <a:effectLst/>
                        </a:rPr>
                        <a:t>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r>
              <a:tr h="710686">
                <a:tc>
                  <a:txBody>
                    <a:bodyPr/>
                    <a:lstStyle/>
                    <a:p>
                      <a:pPr marL="179705" marR="179705" indent="-6350" algn="just">
                        <a:lnSpc>
                          <a:spcPct val="115000"/>
                        </a:lnSpc>
                        <a:spcAft>
                          <a:spcPts val="0"/>
                        </a:spcAft>
                      </a:pPr>
                      <a:r>
                        <a:rPr lang="en-US" sz="2800">
                          <a:effectLst/>
                        </a:rPr>
                        <a:t>q</a:t>
                      </a:r>
                      <a:r>
                        <a:rPr lang="en-US" sz="2800" baseline="-25000">
                          <a:effectLst/>
                        </a:rPr>
                        <a:t>4</a:t>
                      </a:r>
                      <a:r>
                        <a:rPr lang="en-US" sz="2800">
                          <a:effectLst/>
                        </a:rPr>
                        <a:t>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a:effectLst/>
                        </a:rPr>
                        <a:t>q</a:t>
                      </a:r>
                      <a:r>
                        <a:rPr lang="en-US" sz="2800" baseline="-25000">
                          <a:effectLst/>
                        </a:rPr>
                        <a:t>3</a:t>
                      </a:r>
                      <a:r>
                        <a:rPr lang="en-US" sz="2800">
                          <a:effectLst/>
                        </a:rPr>
                        <a:t>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a:effectLst/>
                        </a:rPr>
                        <a:t>q</a:t>
                      </a:r>
                      <a:r>
                        <a:rPr lang="en-US" sz="2800" baseline="-25000">
                          <a:effectLst/>
                        </a:rPr>
                        <a:t>5</a:t>
                      </a:r>
                      <a:r>
                        <a:rPr lang="en-US" sz="2800">
                          <a:effectLst/>
                        </a:rPr>
                        <a:t>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r>
              <a:tr h="713802">
                <a:tc>
                  <a:txBody>
                    <a:bodyPr/>
                    <a:lstStyle/>
                    <a:p>
                      <a:pPr marL="179705" marR="179705" indent="-6350" algn="just">
                        <a:lnSpc>
                          <a:spcPct val="115000"/>
                        </a:lnSpc>
                        <a:spcAft>
                          <a:spcPts val="0"/>
                        </a:spcAft>
                      </a:pPr>
                      <a:r>
                        <a:rPr lang="en-US" sz="2800">
                          <a:effectLst/>
                        </a:rPr>
                        <a:t>q</a:t>
                      </a:r>
                      <a:r>
                        <a:rPr lang="en-US" sz="2800" baseline="-25000">
                          <a:effectLst/>
                        </a:rPr>
                        <a:t>5</a:t>
                      </a:r>
                      <a:r>
                        <a:rPr lang="en-US" sz="2800">
                          <a:effectLst/>
                        </a:rPr>
                        <a:t>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a:effectLst/>
                        </a:rPr>
                        <a:t>q</a:t>
                      </a:r>
                      <a:r>
                        <a:rPr lang="en-US" sz="2800" baseline="-25000">
                          <a:effectLst/>
                        </a:rPr>
                        <a:t>4</a:t>
                      </a:r>
                      <a:r>
                        <a:rPr lang="en-US" sz="2800">
                          <a:effectLst/>
                        </a:rPr>
                        <a:t> </a:t>
                      </a:r>
                      <a:endParaRPr lang="en-US"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c>
                  <a:txBody>
                    <a:bodyPr/>
                    <a:lstStyle/>
                    <a:p>
                      <a:pPr marL="179705" marR="179705" indent="-6350" algn="just">
                        <a:lnSpc>
                          <a:spcPct val="115000"/>
                        </a:lnSpc>
                        <a:spcAft>
                          <a:spcPts val="0"/>
                        </a:spcAft>
                      </a:pPr>
                      <a:r>
                        <a:rPr lang="en-US" sz="2800" dirty="0">
                          <a:effectLst/>
                        </a:rPr>
                        <a:t>q</a:t>
                      </a:r>
                      <a:r>
                        <a:rPr lang="en-US" sz="2800" baseline="-25000" dirty="0">
                          <a:effectLst/>
                        </a:rPr>
                        <a:t>5</a:t>
                      </a:r>
                      <a:r>
                        <a:rPr lang="en-US" sz="2800" dirty="0">
                          <a:effectLst/>
                        </a:rPr>
                        <a:t> </a:t>
                      </a:r>
                      <a:endParaRPr lang="en-US"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5715" marB="0"/>
                </a:tc>
              </a:tr>
            </a:tbl>
          </a:graphicData>
        </a:graphic>
      </p:graphicFrame>
    </p:spTree>
    <p:extLst>
      <p:ext uri="{BB962C8B-B14F-4D97-AF65-F5344CB8AC3E}">
        <p14:creationId xmlns:p14="http://schemas.microsoft.com/office/powerpoint/2010/main" val="32076462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50" y="412124"/>
            <a:ext cx="12192000" cy="1167461"/>
          </a:xfrm>
        </p:spPr>
        <p:txBody>
          <a:bodyPr>
            <a:normAutofit fontScale="90000"/>
          </a:bodyPr>
          <a:lstStyle/>
          <a:p>
            <a:r>
              <a:rPr lang="en-US" b="1" dirty="0" smtClean="0">
                <a:effectLst>
                  <a:outerShdw blurRad="38100" dist="38100" dir="2700000" algn="tl">
                    <a:srgbClr val="000000">
                      <a:alpha val="43137"/>
                    </a:srgbClr>
                  </a:outerShdw>
                </a:effectLst>
              </a:rPr>
              <a:t>Recall……..Types </a:t>
            </a:r>
            <a:r>
              <a:rPr lang="en-US" b="1" dirty="0">
                <a:effectLst>
                  <a:outerShdw blurRad="38100" dist="38100" dir="2700000" algn="tl">
                    <a:srgbClr val="000000">
                      <a:alpha val="43137"/>
                    </a:srgbClr>
                  </a:outerShdw>
                </a:effectLst>
              </a:rPr>
              <a:t>of Automatons </a:t>
            </a:r>
            <a:r>
              <a:rPr lang="en-US" dirty="0"/>
              <a:t/>
            </a:r>
            <a:br>
              <a:rPr lang="en-US" dirty="0"/>
            </a:br>
            <a:endParaRPr lang="en-US" dirty="0"/>
          </a:p>
        </p:txBody>
      </p:sp>
      <p:sp>
        <p:nvSpPr>
          <p:cNvPr id="3" name="Content Placeholder 2"/>
          <p:cNvSpPr>
            <a:spLocks noGrp="1"/>
          </p:cNvSpPr>
          <p:nvPr>
            <p:ph idx="1"/>
          </p:nvPr>
        </p:nvSpPr>
        <p:spPr>
          <a:xfrm>
            <a:off x="1043189" y="1300767"/>
            <a:ext cx="10161432" cy="4868214"/>
          </a:xfrm>
        </p:spPr>
        <p:txBody>
          <a:bodyPr>
            <a:noAutofit/>
          </a:bodyPr>
          <a:lstStyle/>
          <a:p>
            <a:pPr marL="0" indent="0">
              <a:buNone/>
            </a:pPr>
            <a:r>
              <a:rPr lang="en-US" sz="3200" b="1" dirty="0" smtClean="0"/>
              <a:t>1</a:t>
            </a:r>
            <a:r>
              <a:rPr lang="en-US" sz="3200" b="1" dirty="0"/>
              <a:t>. Deterministic Finite Automata (DFA) </a:t>
            </a:r>
            <a:endParaRPr lang="en-US" sz="3200" dirty="0"/>
          </a:p>
          <a:p>
            <a:r>
              <a:rPr lang="en-US" sz="3200" dirty="0"/>
              <a:t>This is an automaton in which </a:t>
            </a:r>
            <a:r>
              <a:rPr lang="en-US" sz="3200" b="1" dirty="0">
                <a:effectLst>
                  <a:outerShdw blurRad="38100" dist="38100" dir="2700000" algn="tl">
                    <a:srgbClr val="000000">
                      <a:alpha val="43137"/>
                    </a:srgbClr>
                  </a:outerShdw>
                </a:effectLst>
              </a:rPr>
              <a:t>each move (transition from one state to another) is uniquely determined by the current configuration</a:t>
            </a:r>
            <a:r>
              <a:rPr lang="en-US" sz="3200" dirty="0"/>
              <a:t>. </a:t>
            </a:r>
            <a:endParaRPr lang="en-US" sz="3200" dirty="0" smtClean="0"/>
          </a:p>
          <a:p>
            <a:r>
              <a:rPr lang="en-US" sz="3200" dirty="0" smtClean="0"/>
              <a:t>If </a:t>
            </a:r>
            <a:r>
              <a:rPr lang="en-US" sz="3200" dirty="0"/>
              <a:t>the </a:t>
            </a:r>
            <a:r>
              <a:rPr lang="en-US" sz="3200" b="1" dirty="0">
                <a:effectLst>
                  <a:outerShdw blurRad="38100" dist="38100" dir="2700000" algn="tl">
                    <a:srgbClr val="000000">
                      <a:alpha val="43137"/>
                    </a:srgbClr>
                  </a:outerShdw>
                </a:effectLst>
              </a:rPr>
              <a:t>internal state, input and contents of the storage </a:t>
            </a:r>
            <a:r>
              <a:rPr lang="en-US" sz="3200" dirty="0"/>
              <a:t>are known, </a:t>
            </a:r>
            <a:r>
              <a:rPr lang="en-US" sz="3200" b="1" dirty="0">
                <a:effectLst>
                  <a:outerShdw blurRad="38100" dist="38100" dir="2700000" algn="tl">
                    <a:srgbClr val="000000">
                      <a:alpha val="43137"/>
                    </a:srgbClr>
                  </a:outerShdw>
                </a:effectLst>
              </a:rPr>
              <a:t>it is possible to predict the future behaviour of the automaton</a:t>
            </a:r>
            <a:r>
              <a:rPr lang="en-US" sz="3200" dirty="0"/>
              <a:t>. </a:t>
            </a:r>
            <a:endParaRPr lang="en-US" sz="3200" dirty="0" smtClean="0"/>
          </a:p>
          <a:p>
            <a:r>
              <a:rPr lang="en-US" sz="3200" dirty="0" smtClean="0"/>
              <a:t>This </a:t>
            </a:r>
            <a:r>
              <a:rPr lang="en-US" sz="3200" dirty="0"/>
              <a:t>is said to be Deterministic Finite Automaton (DFA), </a:t>
            </a:r>
            <a:r>
              <a:rPr lang="en-US" sz="3200" b="1" dirty="0">
                <a:effectLst>
                  <a:outerShdw blurRad="38100" dist="38100" dir="2700000" algn="tl">
                    <a:srgbClr val="000000">
                      <a:alpha val="43137"/>
                    </a:srgbClr>
                  </a:outerShdw>
                </a:effectLst>
              </a:rPr>
              <a:t>otherwise</a:t>
            </a:r>
            <a:r>
              <a:rPr lang="en-US" sz="3200" dirty="0"/>
              <a:t> it is Non-Deterministic Finite Automaton (NFA). </a:t>
            </a:r>
            <a:endParaRPr lang="en-US" sz="3200" dirty="0" smtClean="0"/>
          </a:p>
          <a:p>
            <a:r>
              <a:rPr lang="en-US" sz="3200" dirty="0"/>
              <a:t>An automaton whose output response is “Yes” or “No” is called an </a:t>
            </a:r>
            <a:r>
              <a:rPr lang="en-US" sz="3200" b="1" dirty="0">
                <a:effectLst>
                  <a:outerShdw blurRad="38100" dist="38100" dir="2700000" algn="tl">
                    <a:srgbClr val="000000">
                      <a:alpha val="43137"/>
                    </a:srgbClr>
                  </a:outerShdw>
                </a:effectLst>
              </a:rPr>
              <a:t>acceptor. </a:t>
            </a:r>
            <a:endParaRPr lang="en-US" sz="3200" b="1" dirty="0" smtClean="0">
              <a:effectLst>
                <a:outerShdw blurRad="38100" dist="38100" dir="2700000" algn="tl">
                  <a:srgbClr val="000000">
                    <a:alpha val="43137"/>
                  </a:srgbClr>
                </a:outerShdw>
              </a:effectLst>
            </a:endParaRPr>
          </a:p>
          <a:p>
            <a:endParaRPr lang="en-US" sz="3200" dirty="0"/>
          </a:p>
          <a:p>
            <a:pPr marL="0" indent="0">
              <a:buNone/>
            </a:pPr>
            <a:endParaRPr lang="en-US" sz="3200" dirty="0"/>
          </a:p>
        </p:txBody>
      </p:sp>
    </p:spTree>
    <p:extLst>
      <p:ext uri="{BB962C8B-B14F-4D97-AF65-F5344CB8AC3E}">
        <p14:creationId xmlns:p14="http://schemas.microsoft.com/office/powerpoint/2010/main" val="31163455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lvl="0" indent="0" fontAlgn="base">
              <a:buNone/>
            </a:pPr>
            <a:endParaRPr lang="en-US" b="1" dirty="0" smtClean="0">
              <a:effectLst>
                <a:outerShdw blurRad="38100" dist="38100" dir="2700000" algn="tl">
                  <a:srgbClr val="000000">
                    <a:alpha val="43137"/>
                  </a:srgbClr>
                </a:outerShdw>
              </a:effectLst>
            </a:endParaRPr>
          </a:p>
          <a:p>
            <a:pPr marL="0" lvl="0" indent="0" fontAlgn="base">
              <a:buNone/>
            </a:pPr>
            <a:endParaRPr lang="en-US" b="1" dirty="0">
              <a:effectLst>
                <a:outerShdw blurRad="38100" dist="38100" dir="2700000" algn="tl">
                  <a:srgbClr val="000000">
                    <a:alpha val="43137"/>
                  </a:srgbClr>
                </a:outerShdw>
              </a:effectLst>
            </a:endParaRPr>
          </a:p>
          <a:p>
            <a:pPr marL="0" lvl="0" indent="0" fontAlgn="base">
              <a:buNone/>
            </a:pPr>
            <a:endParaRPr lang="en-US" b="1" dirty="0" smtClean="0">
              <a:effectLst>
                <a:outerShdw blurRad="38100" dist="38100" dir="2700000" algn="tl">
                  <a:srgbClr val="000000">
                    <a:alpha val="43137"/>
                  </a:srgbClr>
                </a:outerShdw>
              </a:effectLst>
            </a:endParaRPr>
          </a:p>
          <a:p>
            <a:pPr marL="0" lvl="0" indent="0" fontAlgn="base">
              <a:buNone/>
            </a:pPr>
            <a:endParaRPr lang="en-US" b="1" dirty="0">
              <a:effectLst>
                <a:outerShdw blurRad="38100" dist="38100" dir="2700000" algn="tl">
                  <a:srgbClr val="000000">
                    <a:alpha val="43137"/>
                  </a:srgbClr>
                </a:outerShdw>
              </a:effectLst>
            </a:endParaRPr>
          </a:p>
          <a:p>
            <a:pPr marL="0" lvl="0" indent="0" fontAlgn="base">
              <a:buNone/>
            </a:pPr>
            <a:endParaRPr lang="en-US" b="1" dirty="0" smtClean="0">
              <a:effectLst>
                <a:outerShdw blurRad="38100" dist="38100" dir="2700000" algn="tl">
                  <a:srgbClr val="000000">
                    <a:alpha val="43137"/>
                  </a:srgbClr>
                </a:outerShdw>
              </a:effectLst>
            </a:endParaRPr>
          </a:p>
          <a:p>
            <a:pPr marL="0" lvl="0" indent="0" algn="ctr" fontAlgn="base">
              <a:buNone/>
            </a:pPr>
            <a:r>
              <a:rPr lang="en-US" b="1" dirty="0" smtClean="0">
                <a:effectLst>
                  <a:outerShdw blurRad="38100" dist="38100" dir="2700000" algn="tl">
                    <a:srgbClr val="000000">
                      <a:alpha val="43137"/>
                    </a:srgbClr>
                  </a:outerShdw>
                </a:effectLst>
              </a:rPr>
              <a:t>Non Determinism Next……</a:t>
            </a: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619893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 y="1271834"/>
            <a:ext cx="12080383" cy="4351338"/>
          </a:xfrm>
        </p:spPr>
        <p:txBody>
          <a:bodyPr>
            <a:normAutofit/>
          </a:bodyPr>
          <a:lstStyle/>
          <a:p>
            <a:pPr algn="ctr"/>
            <a:endParaRPr lang="en-US" sz="6000" b="1" dirty="0" smtClean="0">
              <a:solidFill>
                <a:srgbClr val="00B050"/>
              </a:solidFill>
              <a:effectLst>
                <a:outerShdw blurRad="38100" dist="38100" dir="2700000" algn="tl">
                  <a:srgbClr val="000000">
                    <a:alpha val="43137"/>
                  </a:srgbClr>
                </a:outerShdw>
              </a:effectLst>
            </a:endParaRPr>
          </a:p>
          <a:p>
            <a:pPr algn="ctr"/>
            <a:endParaRPr lang="en-US" sz="6000" b="1" dirty="0">
              <a:solidFill>
                <a:srgbClr val="00B050"/>
              </a:solidFill>
              <a:effectLst>
                <a:outerShdw blurRad="38100" dist="38100" dir="2700000" algn="tl">
                  <a:srgbClr val="000000">
                    <a:alpha val="43137"/>
                  </a:srgbClr>
                </a:outerShdw>
              </a:effectLst>
            </a:endParaRPr>
          </a:p>
          <a:p>
            <a:pPr marL="0" indent="0" algn="ctr">
              <a:buNone/>
            </a:pPr>
            <a:r>
              <a:rPr lang="en-US" sz="6000" b="1" dirty="0" smtClean="0">
                <a:solidFill>
                  <a:srgbClr val="00B050"/>
                </a:solidFill>
                <a:effectLst>
                  <a:outerShdw blurRad="38100" dist="38100" dir="2700000" algn="tl">
                    <a:srgbClr val="000000">
                      <a:alpha val="43137"/>
                    </a:srgbClr>
                  </a:outerShdw>
                </a:effectLst>
              </a:rPr>
              <a:t>Questions????</a:t>
            </a:r>
          </a:p>
          <a:p>
            <a:pPr marL="0" indent="0" algn="ctr">
              <a:buNone/>
            </a:pPr>
            <a:r>
              <a:rPr lang="en-US" sz="6000" b="1" dirty="0" smtClean="0">
                <a:solidFill>
                  <a:srgbClr val="00B050"/>
                </a:solidFill>
                <a:effectLst>
                  <a:outerShdw blurRad="38100" dist="38100" dir="2700000" algn="tl">
                    <a:srgbClr val="000000">
                      <a:alpha val="43137"/>
                    </a:srgbClr>
                  </a:outerShdw>
                </a:effectLst>
              </a:rPr>
              <a:t>Comments</a:t>
            </a:r>
            <a:endParaRPr lang="en-US" sz="6000"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09394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11368"/>
            <a:ext cx="11642501" cy="5087156"/>
          </a:xfrm>
        </p:spPr>
        <p:txBody>
          <a:bodyPr>
            <a:noAutofit/>
          </a:bodyPr>
          <a:lstStyle/>
          <a:p>
            <a:r>
              <a:rPr lang="en-US" sz="2400" dirty="0"/>
              <a:t>An automaton is a mathematical model for a Finite State Machine (FSM). </a:t>
            </a:r>
          </a:p>
          <a:p>
            <a:r>
              <a:rPr lang="en-US" sz="2400" dirty="0"/>
              <a:t>A finite State Machine is a machine that, given an </a:t>
            </a:r>
            <a:r>
              <a:rPr lang="en-US" sz="2400" b="1" dirty="0">
                <a:effectLst>
                  <a:outerShdw blurRad="38100" dist="38100" dir="2700000" algn="tl">
                    <a:srgbClr val="000000">
                      <a:alpha val="43137"/>
                    </a:srgbClr>
                  </a:outerShdw>
                </a:effectLst>
              </a:rPr>
              <a:t>input of symbols</a:t>
            </a:r>
            <a:r>
              <a:rPr lang="en-US" sz="2400" dirty="0"/>
              <a:t>, “</a:t>
            </a:r>
            <a:r>
              <a:rPr lang="en-US" sz="2400" b="1" dirty="0">
                <a:effectLst>
                  <a:outerShdw blurRad="38100" dist="38100" dir="2700000" algn="tl">
                    <a:srgbClr val="000000">
                      <a:alpha val="43137"/>
                    </a:srgbClr>
                  </a:outerShdw>
                </a:effectLst>
              </a:rPr>
              <a:t>jumps</a:t>
            </a:r>
            <a:r>
              <a:rPr lang="en-US" sz="2400" dirty="0"/>
              <a:t>” </a:t>
            </a:r>
            <a:r>
              <a:rPr lang="en-US" sz="2400" dirty="0" smtClean="0"/>
              <a:t>or transitions through </a:t>
            </a:r>
            <a:r>
              <a:rPr lang="en-US" sz="2400" dirty="0"/>
              <a:t>a series of states according to a </a:t>
            </a:r>
            <a:r>
              <a:rPr lang="en-US" sz="2400" u="sng" dirty="0"/>
              <a:t>transition function</a:t>
            </a:r>
            <a:r>
              <a:rPr lang="en-US" sz="2400" dirty="0"/>
              <a:t> (which can be expressed as a table). </a:t>
            </a:r>
          </a:p>
          <a:p>
            <a:r>
              <a:rPr lang="en-US" sz="2400" dirty="0"/>
              <a:t>This </a:t>
            </a:r>
            <a:r>
              <a:rPr lang="en-US" sz="2400" b="1" dirty="0">
                <a:effectLst>
                  <a:outerShdw blurRad="38100" dist="38100" dir="2700000" algn="tl">
                    <a:srgbClr val="000000">
                      <a:alpha val="43137"/>
                    </a:srgbClr>
                  </a:outerShdw>
                </a:effectLst>
              </a:rPr>
              <a:t>transition function</a:t>
            </a:r>
            <a:r>
              <a:rPr lang="en-US" sz="2400" dirty="0"/>
              <a:t> tells the automaton </a:t>
            </a:r>
            <a:r>
              <a:rPr lang="en-US" sz="2400" b="1" dirty="0">
                <a:effectLst>
                  <a:outerShdw blurRad="38100" dist="38100" dir="2700000" algn="tl">
                    <a:srgbClr val="000000">
                      <a:alpha val="43137"/>
                    </a:srgbClr>
                  </a:outerShdw>
                </a:effectLst>
              </a:rPr>
              <a:t>which state to go to next </a:t>
            </a:r>
            <a:r>
              <a:rPr lang="en-US" sz="2400" dirty="0"/>
              <a:t>given a </a:t>
            </a:r>
            <a:r>
              <a:rPr lang="en-US" sz="2400" b="1" dirty="0">
                <a:effectLst>
                  <a:outerShdw blurRad="38100" dist="38100" dir="2700000" algn="tl">
                    <a:srgbClr val="000000">
                      <a:alpha val="43137"/>
                    </a:srgbClr>
                  </a:outerShdw>
                </a:effectLst>
              </a:rPr>
              <a:t>current state </a:t>
            </a:r>
            <a:r>
              <a:rPr lang="en-US" sz="2400" dirty="0"/>
              <a:t>and a </a:t>
            </a:r>
            <a:r>
              <a:rPr lang="en-US" sz="2400" b="1" dirty="0">
                <a:effectLst>
                  <a:outerShdw blurRad="38100" dist="38100" dir="2700000" algn="tl">
                    <a:srgbClr val="000000">
                      <a:alpha val="43137"/>
                    </a:srgbClr>
                  </a:outerShdw>
                </a:effectLst>
              </a:rPr>
              <a:t>current symbol</a:t>
            </a:r>
            <a:r>
              <a:rPr lang="en-US" sz="2400" dirty="0"/>
              <a:t>.  </a:t>
            </a:r>
          </a:p>
          <a:p>
            <a:r>
              <a:rPr lang="en-US" sz="2400" dirty="0"/>
              <a:t>The input is read </a:t>
            </a:r>
            <a:r>
              <a:rPr lang="en-US" sz="2400" b="1" dirty="0">
                <a:effectLst>
                  <a:outerShdw blurRad="38100" dist="38100" dir="2700000" algn="tl">
                    <a:srgbClr val="000000">
                      <a:alpha val="43137"/>
                    </a:srgbClr>
                  </a:outerShdw>
                </a:effectLst>
              </a:rPr>
              <a:t>symbol by symbol</a:t>
            </a:r>
            <a:r>
              <a:rPr lang="en-US" sz="2400" dirty="0"/>
              <a:t>, until it is consumed completely (think of it as a tape with a word written on it, that is read by a reading head of the automaton; the head moves forward over the tape, reading one symbol at a time). Once the input is depleted, the automaton is said to have stopped. Depending on the </a:t>
            </a:r>
            <a:r>
              <a:rPr lang="en-US" sz="2400" b="1" dirty="0">
                <a:effectLst>
                  <a:outerShdw blurRad="38100" dist="38100" dir="2700000" algn="tl">
                    <a:srgbClr val="000000">
                      <a:alpha val="43137"/>
                    </a:srgbClr>
                  </a:outerShdw>
                </a:effectLst>
              </a:rPr>
              <a:t>state in which the automaton stops</a:t>
            </a:r>
            <a:r>
              <a:rPr lang="en-US" sz="2400" dirty="0"/>
              <a:t>, it’s said that the automaton either </a:t>
            </a:r>
            <a:r>
              <a:rPr lang="en-US" sz="2400" b="1" dirty="0">
                <a:effectLst>
                  <a:outerShdw blurRad="38100" dist="38100" dir="2700000" algn="tl">
                    <a:srgbClr val="000000">
                      <a:alpha val="43137"/>
                    </a:srgbClr>
                  </a:outerShdw>
                </a:effectLst>
              </a:rPr>
              <a:t>accepts or rejects the input</a:t>
            </a:r>
            <a:r>
              <a:rPr lang="en-US" sz="2400" dirty="0"/>
              <a:t>.  </a:t>
            </a:r>
            <a:endParaRPr lang="en-US" sz="2400" dirty="0" smtClean="0"/>
          </a:p>
          <a:p>
            <a:r>
              <a:rPr lang="en-US" sz="2400" dirty="0" smtClean="0"/>
              <a:t>The </a:t>
            </a:r>
            <a:r>
              <a:rPr lang="en-US" sz="2400" b="1" dirty="0">
                <a:effectLst>
                  <a:outerShdw blurRad="38100" dist="38100" dir="2700000" algn="tl">
                    <a:srgbClr val="000000">
                      <a:alpha val="43137"/>
                    </a:srgbClr>
                  </a:outerShdw>
                </a:effectLst>
              </a:rPr>
              <a:t>set of all the words accepted by an automaton </a:t>
            </a:r>
            <a:r>
              <a:rPr lang="en-US" sz="2400" dirty="0"/>
              <a:t>is called the </a:t>
            </a:r>
            <a:r>
              <a:rPr lang="en-US" sz="2400" b="1" dirty="0">
                <a:effectLst>
                  <a:outerShdw blurRad="38100" dist="38100" dir="2700000" algn="tl">
                    <a:srgbClr val="000000">
                      <a:alpha val="43137"/>
                    </a:srgbClr>
                  </a:outerShdw>
                </a:effectLst>
              </a:rPr>
              <a:t>language accepted by the automaton. </a:t>
            </a:r>
          </a:p>
          <a:p>
            <a:endParaRPr lang="en-US" sz="1800" dirty="0"/>
          </a:p>
        </p:txBody>
      </p:sp>
    </p:spTree>
    <p:extLst>
      <p:ext uri="{BB962C8B-B14F-4D97-AF65-F5344CB8AC3E}">
        <p14:creationId xmlns:p14="http://schemas.microsoft.com/office/powerpoint/2010/main" val="3216361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normAutofit/>
          </a:bodyPr>
          <a:lstStyle/>
          <a:p>
            <a:r>
              <a:rPr lang="en-US" b="1" u="sng" dirty="0">
                <a:effectLst>
                  <a:outerShdw blurRad="38100" dist="38100" dir="2700000" algn="tl">
                    <a:srgbClr val="000000">
                      <a:alpha val="43137"/>
                    </a:srgbClr>
                  </a:outerShdw>
                </a:effectLst>
              </a:rPr>
              <a:t>Example one: Automatic Door</a:t>
            </a:r>
            <a:r>
              <a:rPr lang="en-US" b="1" dirty="0">
                <a:effectLst>
                  <a:outerShdw blurRad="38100" dist="38100" dir="2700000" algn="tl">
                    <a:srgbClr val="000000">
                      <a:alpha val="43137"/>
                    </a:srgbClr>
                  </a:outerShdw>
                </a:effectLst>
              </a:rPr>
              <a:t> </a:t>
            </a:r>
          </a:p>
        </p:txBody>
      </p:sp>
      <p:sp>
        <p:nvSpPr>
          <p:cNvPr id="3" name="Content Placeholder 2"/>
          <p:cNvSpPr>
            <a:spLocks noGrp="1"/>
          </p:cNvSpPr>
          <p:nvPr>
            <p:ph idx="1"/>
          </p:nvPr>
        </p:nvSpPr>
        <p:spPr>
          <a:xfrm>
            <a:off x="0" y="1093742"/>
            <a:ext cx="12192000" cy="5764257"/>
          </a:xfrm>
        </p:spPr>
        <p:txBody>
          <a:bodyPr/>
          <a:lstStyle/>
          <a:p>
            <a:r>
              <a:rPr lang="en-US" b="1" dirty="0" smtClean="0">
                <a:effectLst>
                  <a:outerShdw blurRad="38100" dist="38100" dir="2700000" algn="tl">
                    <a:srgbClr val="000000">
                      <a:alpha val="43137"/>
                    </a:srgbClr>
                  </a:outerShdw>
                </a:effectLst>
              </a:rPr>
              <a:t>States</a:t>
            </a:r>
            <a:r>
              <a:rPr lang="en-US" dirty="0"/>
              <a:t>: - Door is either </a:t>
            </a:r>
            <a:r>
              <a:rPr lang="en-US" b="1" dirty="0">
                <a:effectLst>
                  <a:outerShdw blurRad="38100" dist="38100" dir="2700000" algn="tl">
                    <a:srgbClr val="000000">
                      <a:alpha val="43137"/>
                    </a:srgbClr>
                  </a:outerShdw>
                </a:effectLst>
              </a:rPr>
              <a:t>open</a:t>
            </a:r>
            <a:r>
              <a:rPr lang="en-US" dirty="0"/>
              <a:t> or </a:t>
            </a:r>
            <a:r>
              <a:rPr lang="en-US" b="1" dirty="0">
                <a:effectLst>
                  <a:outerShdw blurRad="38100" dist="38100" dir="2700000" algn="tl">
                    <a:srgbClr val="000000">
                      <a:alpha val="43137"/>
                    </a:srgbClr>
                  </a:outerShdw>
                </a:effectLst>
              </a:rPr>
              <a:t>closed</a:t>
            </a:r>
            <a:r>
              <a:rPr lang="en-US" dirty="0"/>
              <a:t> </a:t>
            </a:r>
          </a:p>
          <a:p>
            <a:r>
              <a:rPr lang="en-US" b="1" dirty="0">
                <a:effectLst>
                  <a:outerShdw blurRad="38100" dist="38100" dir="2700000" algn="tl">
                    <a:srgbClr val="000000">
                      <a:alpha val="43137"/>
                    </a:srgbClr>
                  </a:outerShdw>
                </a:effectLst>
              </a:rPr>
              <a:t>Transitions</a:t>
            </a:r>
            <a:r>
              <a:rPr lang="en-US" dirty="0"/>
              <a:t>: - Changes the door from one state to another, based on certain controls like a </a:t>
            </a:r>
            <a:r>
              <a:rPr lang="en-US" b="1" dirty="0">
                <a:effectLst>
                  <a:outerShdw blurRad="38100" dist="38100" dir="2700000" algn="tl">
                    <a:srgbClr val="000000">
                      <a:alpha val="43137"/>
                    </a:srgbClr>
                  </a:outerShdw>
                </a:effectLst>
              </a:rPr>
              <a:t>foot pad </a:t>
            </a:r>
            <a:r>
              <a:rPr lang="en-US" dirty="0"/>
              <a:t>that once </a:t>
            </a:r>
            <a:r>
              <a:rPr lang="en-US" b="1" dirty="0">
                <a:effectLst>
                  <a:outerShdw blurRad="38100" dist="38100" dir="2700000" algn="tl">
                    <a:srgbClr val="000000">
                      <a:alpha val="43137"/>
                    </a:srgbClr>
                  </a:outerShdw>
                </a:effectLst>
              </a:rPr>
              <a:t>stepped on</a:t>
            </a:r>
            <a:r>
              <a:rPr lang="en-US" dirty="0"/>
              <a:t>, senses that someone is </a:t>
            </a:r>
            <a:r>
              <a:rPr lang="en-US" b="1" dirty="0">
                <a:effectLst>
                  <a:outerShdw blurRad="38100" dist="38100" dir="2700000" algn="tl">
                    <a:srgbClr val="000000">
                      <a:alpha val="43137"/>
                    </a:srgbClr>
                  </a:outerShdw>
                </a:effectLst>
              </a:rPr>
              <a:t>standing</a:t>
            </a:r>
            <a:r>
              <a:rPr lang="en-US" dirty="0"/>
              <a:t> nearby</a:t>
            </a:r>
            <a:r>
              <a:rPr lang="en-US" dirty="0" smtClean="0"/>
              <a:t>.</a:t>
            </a:r>
          </a:p>
          <a:p>
            <a:r>
              <a:rPr lang="en-US" dirty="0" smtClean="0"/>
              <a:t> </a:t>
            </a:r>
            <a:r>
              <a:rPr lang="en-US" dirty="0"/>
              <a:t>The machine </a:t>
            </a:r>
            <a:r>
              <a:rPr lang="en-US" b="1" dirty="0">
                <a:effectLst>
                  <a:outerShdw blurRad="38100" dist="38100" dir="2700000" algn="tl">
                    <a:srgbClr val="000000">
                      <a:alpha val="43137"/>
                    </a:srgbClr>
                  </a:outerShdw>
                </a:effectLst>
              </a:rPr>
              <a:t>can accept or reject input</a:t>
            </a:r>
            <a:r>
              <a:rPr lang="en-US" dirty="0"/>
              <a:t>. </a:t>
            </a:r>
          </a:p>
          <a:p>
            <a:pPr marL="0" indent="0">
              <a:buNone/>
            </a:pPr>
            <a:endParaRPr lang="en-US" dirty="0"/>
          </a:p>
        </p:txBody>
      </p:sp>
      <p:grpSp>
        <p:nvGrpSpPr>
          <p:cNvPr id="5" name="Group 4"/>
          <p:cNvGrpSpPr/>
          <p:nvPr/>
        </p:nvGrpSpPr>
        <p:grpSpPr>
          <a:xfrm>
            <a:off x="618185" y="4095483"/>
            <a:ext cx="10354614" cy="2202286"/>
            <a:chOff x="875763" y="1120463"/>
            <a:chExt cx="10354614" cy="2989576"/>
          </a:xfrm>
        </p:grpSpPr>
        <p:sp>
          <p:nvSpPr>
            <p:cNvPr id="6" name="Rounded Rectangle 5"/>
            <p:cNvSpPr/>
            <p:nvPr/>
          </p:nvSpPr>
          <p:spPr>
            <a:xfrm>
              <a:off x="875763" y="1120463"/>
              <a:ext cx="10354614" cy="29895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p:cNvSpPr/>
            <p:nvPr/>
          </p:nvSpPr>
          <p:spPr>
            <a:xfrm>
              <a:off x="1521605" y="1777285"/>
              <a:ext cx="835229" cy="1311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 Pad</a:t>
              </a:r>
              <a:endParaRPr lang="en-US" dirty="0"/>
            </a:p>
          </p:txBody>
        </p:sp>
        <p:sp>
          <p:nvSpPr>
            <p:cNvPr id="8" name="Rectangle 7"/>
            <p:cNvSpPr/>
            <p:nvPr/>
          </p:nvSpPr>
          <p:spPr>
            <a:xfrm>
              <a:off x="9968248" y="1788427"/>
              <a:ext cx="1008532" cy="1300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Rear</a:t>
              </a:r>
            </a:p>
            <a:p>
              <a:pPr algn="ctr"/>
              <a:r>
                <a:rPr lang="en-US" dirty="0" smtClean="0"/>
                <a:t>Pad</a:t>
              </a:r>
              <a:endParaRPr lang="en-US" dirty="0"/>
            </a:p>
          </p:txBody>
        </p:sp>
        <p:sp>
          <p:nvSpPr>
            <p:cNvPr id="9" name="Rectangle 8"/>
            <p:cNvSpPr/>
            <p:nvPr/>
          </p:nvSpPr>
          <p:spPr>
            <a:xfrm>
              <a:off x="3958848" y="2117179"/>
              <a:ext cx="3845427" cy="971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DOOR</a:t>
              </a:r>
              <a:endParaRPr lang="en-US" dirty="0"/>
            </a:p>
          </p:txBody>
        </p:sp>
        <p:cxnSp>
          <p:nvCxnSpPr>
            <p:cNvPr id="10" name="Straight Arrow Connector 9"/>
            <p:cNvCxnSpPr/>
            <p:nvPr/>
          </p:nvCxnSpPr>
          <p:spPr>
            <a:xfrm>
              <a:off x="3958848" y="1307881"/>
              <a:ext cx="3845427" cy="28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904687" y="1618821"/>
              <a:ext cx="38725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207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normAutofit/>
          </a:bodyPr>
          <a:lstStyle/>
          <a:p>
            <a:r>
              <a:rPr lang="en-US" sz="2400" b="1" dirty="0"/>
              <a:t>The same machine can be illustrated using a state diagram as shown below: - </a:t>
            </a:r>
            <a:r>
              <a:rPr lang="en-US" dirty="0"/>
              <a:t/>
            </a:r>
            <a:br>
              <a:rPr lang="en-US" dirty="0"/>
            </a:br>
            <a:r>
              <a:rPr lang="en-US" dirty="0"/>
              <a:t/>
            </a:r>
            <a:br>
              <a:rPr lang="en-US" dirty="0"/>
            </a:br>
            <a:endParaRPr lang="en-US" dirty="0"/>
          </a:p>
        </p:txBody>
      </p:sp>
      <p:sp>
        <p:nvSpPr>
          <p:cNvPr id="14" name="Rectangle 13"/>
          <p:cNvSpPr/>
          <p:nvPr/>
        </p:nvSpPr>
        <p:spPr>
          <a:xfrm>
            <a:off x="0" y="0"/>
            <a:ext cx="12192000" cy="517065"/>
          </a:xfrm>
          <a:prstGeom prst="rect">
            <a:avLst/>
          </a:prstGeom>
        </p:spPr>
        <p:txBody>
          <a:bodyPr wrap="square">
            <a:spAutoFit/>
          </a:bodyPr>
          <a:lstStyle/>
          <a:p>
            <a:pPr marL="179705" marR="179705" indent="-6350" algn="just">
              <a:lnSpc>
                <a:spcPct val="115000"/>
              </a:lnSpc>
              <a:spcAft>
                <a:spcPts val="20"/>
              </a:spcAft>
            </a:pPr>
            <a:r>
              <a:rPr lang="en-US" sz="2400" dirty="0">
                <a:solidFill>
                  <a:srgbClr val="000000"/>
                </a:solidFill>
                <a:latin typeface="Cambria" panose="02040503050406030204" pitchFamily="18" charset="0"/>
                <a:ea typeface="Calibri" panose="020F0502020204030204" pitchFamily="34" charset="0"/>
              </a:rPr>
              <a:t>This behaviour of the door can be represented in a </a:t>
            </a:r>
            <a:r>
              <a:rPr lang="en-US" sz="2400" b="1" dirty="0">
                <a:solidFill>
                  <a:srgbClr val="000000"/>
                </a:solidFill>
                <a:effectLst>
                  <a:outerShdw blurRad="38100" dist="38100" dir="2700000" algn="tl">
                    <a:srgbClr val="000000">
                      <a:alpha val="43137"/>
                    </a:srgbClr>
                  </a:outerShdw>
                </a:effectLst>
                <a:latin typeface="Cambria" panose="02040503050406030204" pitchFamily="18" charset="0"/>
                <a:ea typeface="Calibri" panose="020F0502020204030204" pitchFamily="34" charset="0"/>
              </a:rPr>
              <a:t>transition table </a:t>
            </a:r>
            <a:r>
              <a:rPr lang="en-US" sz="2400" dirty="0">
                <a:solidFill>
                  <a:srgbClr val="000000"/>
                </a:solidFill>
                <a:latin typeface="Cambria" panose="02040503050406030204" pitchFamily="18" charset="0"/>
                <a:ea typeface="Calibri" panose="020F0502020204030204" pitchFamily="34" charset="0"/>
              </a:rPr>
              <a:t>as shown below:- </a:t>
            </a:r>
            <a:endParaRPr lang="en-US" sz="2400" dirty="0">
              <a:solidFill>
                <a:srgbClr val="000000"/>
              </a:solidFill>
              <a:effectLst/>
              <a:latin typeface="Calibri" panose="020F0502020204030204" pitchFamily="34" charset="0"/>
              <a:ea typeface="Calibri" panose="020F0502020204030204" pitchFamily="34"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3645131334"/>
              </p:ext>
            </p:extLst>
          </p:nvPr>
        </p:nvGraphicFramePr>
        <p:xfrm>
          <a:off x="293351" y="539362"/>
          <a:ext cx="9403305" cy="1752600"/>
        </p:xfrm>
        <a:graphic>
          <a:graphicData uri="http://schemas.openxmlformats.org/drawingml/2006/table">
            <a:tbl>
              <a:tblPr firstRow="1" bandRow="1">
                <a:tableStyleId>{5C22544A-7EE6-4342-B048-85BDC9FD1C3A}</a:tableStyleId>
              </a:tblPr>
              <a:tblGrid>
                <a:gridCol w="1880661"/>
                <a:gridCol w="1880661"/>
                <a:gridCol w="1880661"/>
                <a:gridCol w="1880661"/>
                <a:gridCol w="1880661"/>
              </a:tblGrid>
              <a:tr h="370840">
                <a:tc>
                  <a:txBody>
                    <a:bodyPr/>
                    <a:lstStyle/>
                    <a:p>
                      <a:endParaRPr lang="en-US" dirty="0"/>
                    </a:p>
                  </a:txBody>
                  <a:tcPr/>
                </a:tc>
                <a:tc>
                  <a:txBody>
                    <a:bodyPr/>
                    <a:lstStyle/>
                    <a:p>
                      <a:r>
                        <a:rPr lang="en-US" b="1" dirty="0" smtClean="0">
                          <a:solidFill>
                            <a:schemeClr val="accent4">
                              <a:lumMod val="60000"/>
                              <a:lumOff val="40000"/>
                            </a:schemeClr>
                          </a:solidFill>
                        </a:rPr>
                        <a:t>Actions (Transitions)</a:t>
                      </a:r>
                      <a:endParaRPr lang="en-US" b="1" dirty="0">
                        <a:solidFill>
                          <a:schemeClr val="accent4">
                            <a:lumMod val="60000"/>
                            <a:lumOff val="40000"/>
                          </a:schemeClr>
                        </a:solidFill>
                      </a:endParaRPr>
                    </a:p>
                  </a:txBody>
                  <a:tcPr/>
                </a:tc>
                <a:tc>
                  <a:txBody>
                    <a:bodyPr/>
                    <a:lstStyle/>
                    <a:p>
                      <a:r>
                        <a:rPr lang="en-US" dirty="0" smtClean="0">
                          <a:solidFill>
                            <a:schemeClr val="accent4">
                              <a:lumMod val="60000"/>
                              <a:lumOff val="40000"/>
                            </a:schemeClr>
                          </a:solidFill>
                        </a:rPr>
                        <a:t>Front</a:t>
                      </a:r>
                      <a:endParaRPr lang="en-US" dirty="0">
                        <a:solidFill>
                          <a:schemeClr val="accent4">
                            <a:lumMod val="60000"/>
                            <a:lumOff val="40000"/>
                          </a:schemeClr>
                        </a:solidFill>
                      </a:endParaRPr>
                    </a:p>
                  </a:txBody>
                  <a:tcPr/>
                </a:tc>
                <a:tc>
                  <a:txBody>
                    <a:bodyPr/>
                    <a:lstStyle/>
                    <a:p>
                      <a:r>
                        <a:rPr lang="en-US" dirty="0" smtClean="0">
                          <a:solidFill>
                            <a:schemeClr val="accent4">
                              <a:lumMod val="60000"/>
                              <a:lumOff val="40000"/>
                            </a:schemeClr>
                          </a:solidFill>
                        </a:rPr>
                        <a:t>Rear</a:t>
                      </a:r>
                      <a:endParaRPr lang="en-US" dirty="0">
                        <a:solidFill>
                          <a:schemeClr val="accent4">
                            <a:lumMod val="60000"/>
                            <a:lumOff val="40000"/>
                          </a:schemeClr>
                        </a:solidFill>
                      </a:endParaRPr>
                    </a:p>
                  </a:txBody>
                  <a:tcPr/>
                </a:tc>
                <a:tc>
                  <a:txBody>
                    <a:bodyPr/>
                    <a:lstStyle/>
                    <a:p>
                      <a:r>
                        <a:rPr lang="en-US" dirty="0" smtClean="0">
                          <a:solidFill>
                            <a:schemeClr val="accent4">
                              <a:lumMod val="60000"/>
                              <a:lumOff val="40000"/>
                            </a:schemeClr>
                          </a:solidFill>
                        </a:rPr>
                        <a:t>Neither</a:t>
                      </a:r>
                      <a:endParaRPr lang="en-US" dirty="0">
                        <a:solidFill>
                          <a:schemeClr val="accent4">
                            <a:lumMod val="60000"/>
                            <a:lumOff val="40000"/>
                          </a:schemeClr>
                        </a:solidFill>
                      </a:endParaRPr>
                    </a:p>
                  </a:txBody>
                  <a:tcPr/>
                </a:tc>
              </a:tr>
              <a:tr h="370840">
                <a:tc>
                  <a:txBody>
                    <a:bodyPr/>
                    <a:lstStyle/>
                    <a:p>
                      <a:r>
                        <a:rPr lang="en-US" b="1" dirty="0" smtClean="0">
                          <a:solidFill>
                            <a:srgbClr val="FF0000"/>
                          </a:solidFill>
                        </a:rPr>
                        <a:t>States</a:t>
                      </a:r>
                      <a:endParaRPr lang="en-US" b="1" dirty="0">
                        <a:solidFill>
                          <a:srgbClr val="FF0000"/>
                        </a:solidFill>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b="1" dirty="0" smtClean="0"/>
                        <a:t>Closed</a:t>
                      </a:r>
                      <a:endParaRPr lang="en-US" b="1" dirty="0"/>
                    </a:p>
                  </a:txBody>
                  <a:tcPr/>
                </a:tc>
                <a:tc>
                  <a:txBody>
                    <a:bodyPr/>
                    <a:lstStyle/>
                    <a:p>
                      <a:endParaRPr lang="en-US"/>
                    </a:p>
                  </a:txBody>
                  <a:tcPr/>
                </a:tc>
                <a:tc>
                  <a:txBody>
                    <a:bodyPr/>
                    <a:lstStyle/>
                    <a:p>
                      <a:r>
                        <a:rPr lang="en-US" dirty="0" smtClean="0"/>
                        <a:t>Open</a:t>
                      </a:r>
                      <a:endParaRPr lang="en-US" dirty="0"/>
                    </a:p>
                  </a:txBody>
                  <a:tcPr/>
                </a:tc>
                <a:tc>
                  <a:txBody>
                    <a:bodyPr/>
                    <a:lstStyle/>
                    <a:p>
                      <a:r>
                        <a:rPr lang="en-US" dirty="0" smtClean="0"/>
                        <a:t>Open</a:t>
                      </a:r>
                      <a:endParaRPr lang="en-US" dirty="0"/>
                    </a:p>
                  </a:txBody>
                  <a:tcPr/>
                </a:tc>
                <a:tc>
                  <a:txBody>
                    <a:bodyPr/>
                    <a:lstStyle/>
                    <a:p>
                      <a:r>
                        <a:rPr lang="en-US" dirty="0" smtClean="0"/>
                        <a:t>Closed</a:t>
                      </a:r>
                      <a:endParaRPr lang="en-US" dirty="0"/>
                    </a:p>
                  </a:txBody>
                  <a:tcPr/>
                </a:tc>
              </a:tr>
              <a:tr h="370840">
                <a:tc>
                  <a:txBody>
                    <a:bodyPr/>
                    <a:lstStyle/>
                    <a:p>
                      <a:r>
                        <a:rPr lang="en-US" b="1" dirty="0" smtClean="0"/>
                        <a:t>Open</a:t>
                      </a:r>
                      <a:endParaRPr lang="en-US" b="1" dirty="0"/>
                    </a:p>
                  </a:txBody>
                  <a:tcPr/>
                </a:tc>
                <a:tc>
                  <a:txBody>
                    <a:bodyPr/>
                    <a:lstStyle/>
                    <a:p>
                      <a:endParaRPr lang="en-US"/>
                    </a:p>
                  </a:txBody>
                  <a:tcPr/>
                </a:tc>
                <a:tc>
                  <a:txBody>
                    <a:bodyPr/>
                    <a:lstStyle/>
                    <a:p>
                      <a:r>
                        <a:rPr lang="en-US" dirty="0" smtClean="0"/>
                        <a:t>Open</a:t>
                      </a:r>
                      <a:endParaRPr lang="en-US" dirty="0"/>
                    </a:p>
                  </a:txBody>
                  <a:tcPr/>
                </a:tc>
                <a:tc>
                  <a:txBody>
                    <a:bodyPr/>
                    <a:lstStyle/>
                    <a:p>
                      <a:r>
                        <a:rPr lang="en-US" dirty="0" smtClean="0"/>
                        <a:t>Open</a:t>
                      </a:r>
                      <a:endParaRPr lang="en-US" dirty="0"/>
                    </a:p>
                  </a:txBody>
                  <a:tcPr/>
                </a:tc>
                <a:tc>
                  <a:txBody>
                    <a:bodyPr/>
                    <a:lstStyle/>
                    <a:p>
                      <a:r>
                        <a:rPr lang="en-US" dirty="0" smtClean="0"/>
                        <a:t>Closed</a:t>
                      </a:r>
                      <a:endParaRPr lang="en-US" dirty="0"/>
                    </a:p>
                  </a:txBody>
                  <a:tcPr/>
                </a:tc>
              </a:tr>
            </a:tbl>
          </a:graphicData>
        </a:graphic>
      </p:graphicFrame>
      <p:grpSp>
        <p:nvGrpSpPr>
          <p:cNvPr id="23" name="Group 22"/>
          <p:cNvGrpSpPr/>
          <p:nvPr/>
        </p:nvGrpSpPr>
        <p:grpSpPr>
          <a:xfrm>
            <a:off x="1210614" y="3090929"/>
            <a:ext cx="8731876" cy="3464417"/>
            <a:chOff x="0" y="0"/>
            <a:chExt cx="4480567" cy="1884708"/>
          </a:xfrm>
        </p:grpSpPr>
        <p:sp>
          <p:nvSpPr>
            <p:cNvPr id="24" name="Shape 3632"/>
            <p:cNvSpPr/>
            <p:nvPr/>
          </p:nvSpPr>
          <p:spPr>
            <a:xfrm>
              <a:off x="822967" y="313490"/>
              <a:ext cx="2976372" cy="367285"/>
            </a:xfrm>
            <a:custGeom>
              <a:avLst/>
              <a:gdLst/>
              <a:ahLst/>
              <a:cxnLst/>
              <a:rect l="0" t="0" r="0" b="0"/>
              <a:pathLst>
                <a:path w="2976372" h="367285">
                  <a:moveTo>
                    <a:pt x="1600200" y="0"/>
                  </a:moveTo>
                  <a:lnTo>
                    <a:pt x="1645920" y="0"/>
                  </a:lnTo>
                  <a:lnTo>
                    <a:pt x="1693164" y="1524"/>
                  </a:lnTo>
                  <a:lnTo>
                    <a:pt x="1738884" y="4573"/>
                  </a:lnTo>
                  <a:lnTo>
                    <a:pt x="1783080" y="7620"/>
                  </a:lnTo>
                  <a:lnTo>
                    <a:pt x="1828800" y="12192"/>
                  </a:lnTo>
                  <a:lnTo>
                    <a:pt x="1872996" y="16764"/>
                  </a:lnTo>
                  <a:lnTo>
                    <a:pt x="1918716" y="22861"/>
                  </a:lnTo>
                  <a:lnTo>
                    <a:pt x="1962912" y="28956"/>
                  </a:lnTo>
                  <a:lnTo>
                    <a:pt x="2007108" y="36576"/>
                  </a:lnTo>
                  <a:lnTo>
                    <a:pt x="2049780" y="45720"/>
                  </a:lnTo>
                  <a:lnTo>
                    <a:pt x="2093976" y="53340"/>
                  </a:lnTo>
                  <a:lnTo>
                    <a:pt x="2136648" y="64008"/>
                  </a:lnTo>
                  <a:lnTo>
                    <a:pt x="2180844" y="73152"/>
                  </a:lnTo>
                  <a:lnTo>
                    <a:pt x="2223516" y="83820"/>
                  </a:lnTo>
                  <a:lnTo>
                    <a:pt x="2308860" y="106680"/>
                  </a:lnTo>
                  <a:lnTo>
                    <a:pt x="2392680" y="132588"/>
                  </a:lnTo>
                  <a:lnTo>
                    <a:pt x="2476500" y="160020"/>
                  </a:lnTo>
                  <a:lnTo>
                    <a:pt x="2560320" y="187452"/>
                  </a:lnTo>
                  <a:lnTo>
                    <a:pt x="2644140" y="217932"/>
                  </a:lnTo>
                  <a:lnTo>
                    <a:pt x="2726436" y="248412"/>
                  </a:lnTo>
                  <a:lnTo>
                    <a:pt x="2808732" y="278892"/>
                  </a:lnTo>
                  <a:lnTo>
                    <a:pt x="2973324" y="342900"/>
                  </a:lnTo>
                  <a:lnTo>
                    <a:pt x="2976372" y="345949"/>
                  </a:lnTo>
                  <a:lnTo>
                    <a:pt x="2976372" y="348997"/>
                  </a:lnTo>
                  <a:lnTo>
                    <a:pt x="2973324" y="352044"/>
                  </a:lnTo>
                  <a:lnTo>
                    <a:pt x="2970276" y="352044"/>
                  </a:lnTo>
                  <a:lnTo>
                    <a:pt x="2805684" y="288036"/>
                  </a:lnTo>
                  <a:lnTo>
                    <a:pt x="2723388" y="256032"/>
                  </a:lnTo>
                  <a:lnTo>
                    <a:pt x="2641092" y="225552"/>
                  </a:lnTo>
                  <a:lnTo>
                    <a:pt x="2557272" y="196597"/>
                  </a:lnTo>
                  <a:lnTo>
                    <a:pt x="2473452" y="167640"/>
                  </a:lnTo>
                  <a:lnTo>
                    <a:pt x="2389632" y="141732"/>
                  </a:lnTo>
                  <a:lnTo>
                    <a:pt x="2305812" y="115824"/>
                  </a:lnTo>
                  <a:lnTo>
                    <a:pt x="2220468" y="92964"/>
                  </a:lnTo>
                  <a:lnTo>
                    <a:pt x="2177796" y="82297"/>
                  </a:lnTo>
                  <a:lnTo>
                    <a:pt x="2135124" y="73152"/>
                  </a:lnTo>
                  <a:lnTo>
                    <a:pt x="2092452" y="62485"/>
                  </a:lnTo>
                  <a:lnTo>
                    <a:pt x="2048256" y="54864"/>
                  </a:lnTo>
                  <a:lnTo>
                    <a:pt x="2004060" y="45720"/>
                  </a:lnTo>
                  <a:lnTo>
                    <a:pt x="1961388" y="39624"/>
                  </a:lnTo>
                  <a:lnTo>
                    <a:pt x="1917192" y="32004"/>
                  </a:lnTo>
                  <a:lnTo>
                    <a:pt x="1872996" y="25908"/>
                  </a:lnTo>
                  <a:lnTo>
                    <a:pt x="1827276" y="21336"/>
                  </a:lnTo>
                  <a:lnTo>
                    <a:pt x="1783080" y="16764"/>
                  </a:lnTo>
                  <a:lnTo>
                    <a:pt x="1737360" y="13716"/>
                  </a:lnTo>
                  <a:lnTo>
                    <a:pt x="1691640" y="12192"/>
                  </a:lnTo>
                  <a:lnTo>
                    <a:pt x="1645920" y="10668"/>
                  </a:lnTo>
                  <a:lnTo>
                    <a:pt x="1600200" y="9144"/>
                  </a:lnTo>
                  <a:lnTo>
                    <a:pt x="1552956" y="10668"/>
                  </a:lnTo>
                  <a:lnTo>
                    <a:pt x="1504188" y="12192"/>
                  </a:lnTo>
                  <a:lnTo>
                    <a:pt x="1452372" y="16764"/>
                  </a:lnTo>
                  <a:lnTo>
                    <a:pt x="1400556" y="21336"/>
                  </a:lnTo>
                  <a:lnTo>
                    <a:pt x="1292352" y="36576"/>
                  </a:lnTo>
                  <a:lnTo>
                    <a:pt x="1179576" y="54864"/>
                  </a:lnTo>
                  <a:lnTo>
                    <a:pt x="1063752" y="77724"/>
                  </a:lnTo>
                  <a:lnTo>
                    <a:pt x="947928" y="102109"/>
                  </a:lnTo>
                  <a:lnTo>
                    <a:pt x="830580" y="131064"/>
                  </a:lnTo>
                  <a:lnTo>
                    <a:pt x="714756" y="160020"/>
                  </a:lnTo>
                  <a:lnTo>
                    <a:pt x="601980" y="188976"/>
                  </a:lnTo>
                  <a:lnTo>
                    <a:pt x="493776" y="217932"/>
                  </a:lnTo>
                  <a:lnTo>
                    <a:pt x="441960" y="233173"/>
                  </a:lnTo>
                  <a:lnTo>
                    <a:pt x="390144" y="246888"/>
                  </a:lnTo>
                  <a:lnTo>
                    <a:pt x="341376" y="260604"/>
                  </a:lnTo>
                  <a:lnTo>
                    <a:pt x="294132" y="274320"/>
                  </a:lnTo>
                  <a:lnTo>
                    <a:pt x="248412" y="288036"/>
                  </a:lnTo>
                  <a:lnTo>
                    <a:pt x="205740" y="298704"/>
                  </a:lnTo>
                  <a:lnTo>
                    <a:pt x="164592" y="310897"/>
                  </a:lnTo>
                  <a:lnTo>
                    <a:pt x="126492" y="321564"/>
                  </a:lnTo>
                  <a:lnTo>
                    <a:pt x="89916" y="330709"/>
                  </a:lnTo>
                  <a:lnTo>
                    <a:pt x="74837" y="334059"/>
                  </a:lnTo>
                  <a:lnTo>
                    <a:pt x="82296" y="367285"/>
                  </a:lnTo>
                  <a:lnTo>
                    <a:pt x="0" y="347473"/>
                  </a:lnTo>
                  <a:lnTo>
                    <a:pt x="65532" y="292609"/>
                  </a:lnTo>
                  <a:lnTo>
                    <a:pt x="72810" y="325027"/>
                  </a:lnTo>
                  <a:lnTo>
                    <a:pt x="88392" y="321564"/>
                  </a:lnTo>
                  <a:lnTo>
                    <a:pt x="123444" y="312420"/>
                  </a:lnTo>
                  <a:lnTo>
                    <a:pt x="161544" y="301752"/>
                  </a:lnTo>
                  <a:lnTo>
                    <a:pt x="202692" y="289561"/>
                  </a:lnTo>
                  <a:lnTo>
                    <a:pt x="245364" y="277368"/>
                  </a:lnTo>
                  <a:lnTo>
                    <a:pt x="291084" y="265176"/>
                  </a:lnTo>
                  <a:lnTo>
                    <a:pt x="338328" y="251461"/>
                  </a:lnTo>
                  <a:lnTo>
                    <a:pt x="388620" y="237744"/>
                  </a:lnTo>
                  <a:lnTo>
                    <a:pt x="438912" y="224028"/>
                  </a:lnTo>
                  <a:lnTo>
                    <a:pt x="492252" y="208788"/>
                  </a:lnTo>
                  <a:lnTo>
                    <a:pt x="600456" y="179832"/>
                  </a:lnTo>
                  <a:lnTo>
                    <a:pt x="713232" y="150876"/>
                  </a:lnTo>
                  <a:lnTo>
                    <a:pt x="829056" y="120397"/>
                  </a:lnTo>
                  <a:lnTo>
                    <a:pt x="944880" y="92964"/>
                  </a:lnTo>
                  <a:lnTo>
                    <a:pt x="1062228" y="68580"/>
                  </a:lnTo>
                  <a:lnTo>
                    <a:pt x="1178052" y="45720"/>
                  </a:lnTo>
                  <a:lnTo>
                    <a:pt x="1290828" y="27432"/>
                  </a:lnTo>
                  <a:lnTo>
                    <a:pt x="1399032" y="12192"/>
                  </a:lnTo>
                  <a:lnTo>
                    <a:pt x="1452372" y="7620"/>
                  </a:lnTo>
                  <a:lnTo>
                    <a:pt x="1502664" y="3049"/>
                  </a:lnTo>
                  <a:lnTo>
                    <a:pt x="1552956" y="1524"/>
                  </a:lnTo>
                  <a:lnTo>
                    <a:pt x="1600200" y="0"/>
                  </a:lnTo>
                  <a:close/>
                </a:path>
              </a:pathLst>
            </a:custGeom>
            <a:solidFill>
              <a:srgbClr val="000000"/>
            </a:solidFill>
            <a:ln w="0" cap="flat">
              <a:noFill/>
              <a:miter lim="127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ndParaRPr>
            </a:p>
          </p:txBody>
        </p:sp>
        <p:sp>
          <p:nvSpPr>
            <p:cNvPr id="25" name="Shape 3633"/>
            <p:cNvSpPr/>
            <p:nvPr/>
          </p:nvSpPr>
          <p:spPr>
            <a:xfrm>
              <a:off x="883545" y="1190625"/>
              <a:ext cx="2631180" cy="541673"/>
            </a:xfrm>
            <a:custGeom>
              <a:avLst/>
              <a:gdLst/>
              <a:ahLst/>
              <a:cxnLst/>
              <a:rect l="0" t="0" r="0" b="0"/>
              <a:pathLst>
                <a:path w="2595372" h="457200">
                  <a:moveTo>
                    <a:pt x="2510028" y="0"/>
                  </a:moveTo>
                  <a:lnTo>
                    <a:pt x="2595372" y="7620"/>
                  </a:lnTo>
                  <a:lnTo>
                    <a:pt x="2537460" y="70104"/>
                  </a:lnTo>
                  <a:lnTo>
                    <a:pt x="2525499" y="39537"/>
                  </a:lnTo>
                  <a:lnTo>
                    <a:pt x="2525268" y="39624"/>
                  </a:lnTo>
                  <a:lnTo>
                    <a:pt x="2496312" y="51816"/>
                  </a:lnTo>
                  <a:lnTo>
                    <a:pt x="2465832" y="65532"/>
                  </a:lnTo>
                  <a:lnTo>
                    <a:pt x="2433828" y="79248"/>
                  </a:lnTo>
                  <a:lnTo>
                    <a:pt x="2400300" y="94488"/>
                  </a:lnTo>
                  <a:lnTo>
                    <a:pt x="2363724" y="111252"/>
                  </a:lnTo>
                  <a:lnTo>
                    <a:pt x="2327148" y="128016"/>
                  </a:lnTo>
                  <a:lnTo>
                    <a:pt x="2287524" y="144780"/>
                  </a:lnTo>
                  <a:lnTo>
                    <a:pt x="2247900" y="163068"/>
                  </a:lnTo>
                  <a:lnTo>
                    <a:pt x="2205228" y="181356"/>
                  </a:lnTo>
                  <a:lnTo>
                    <a:pt x="2162556" y="201168"/>
                  </a:lnTo>
                  <a:lnTo>
                    <a:pt x="2119884" y="219456"/>
                  </a:lnTo>
                  <a:lnTo>
                    <a:pt x="2075688" y="239268"/>
                  </a:lnTo>
                  <a:lnTo>
                    <a:pt x="2029968" y="257556"/>
                  </a:lnTo>
                  <a:lnTo>
                    <a:pt x="1984248" y="275844"/>
                  </a:lnTo>
                  <a:lnTo>
                    <a:pt x="1937004" y="294132"/>
                  </a:lnTo>
                  <a:lnTo>
                    <a:pt x="1891284" y="312420"/>
                  </a:lnTo>
                  <a:lnTo>
                    <a:pt x="1844040" y="330708"/>
                  </a:lnTo>
                  <a:lnTo>
                    <a:pt x="1796796" y="347472"/>
                  </a:lnTo>
                  <a:lnTo>
                    <a:pt x="1749552" y="362712"/>
                  </a:lnTo>
                  <a:lnTo>
                    <a:pt x="1702308" y="377952"/>
                  </a:lnTo>
                  <a:lnTo>
                    <a:pt x="1655064" y="393192"/>
                  </a:lnTo>
                  <a:lnTo>
                    <a:pt x="1607820" y="405384"/>
                  </a:lnTo>
                  <a:lnTo>
                    <a:pt x="1562100" y="417576"/>
                  </a:lnTo>
                  <a:lnTo>
                    <a:pt x="1516380" y="428244"/>
                  </a:lnTo>
                  <a:lnTo>
                    <a:pt x="1470660" y="437388"/>
                  </a:lnTo>
                  <a:lnTo>
                    <a:pt x="1426464" y="445008"/>
                  </a:lnTo>
                  <a:lnTo>
                    <a:pt x="1383792" y="451104"/>
                  </a:lnTo>
                  <a:lnTo>
                    <a:pt x="1341120" y="454152"/>
                  </a:lnTo>
                  <a:lnTo>
                    <a:pt x="1299972" y="457200"/>
                  </a:lnTo>
                  <a:lnTo>
                    <a:pt x="1217676" y="457200"/>
                  </a:lnTo>
                  <a:lnTo>
                    <a:pt x="1178052" y="455676"/>
                  </a:lnTo>
                  <a:lnTo>
                    <a:pt x="1136904" y="452628"/>
                  </a:lnTo>
                  <a:lnTo>
                    <a:pt x="1095756" y="448056"/>
                  </a:lnTo>
                  <a:lnTo>
                    <a:pt x="1056132" y="443484"/>
                  </a:lnTo>
                  <a:lnTo>
                    <a:pt x="1014984" y="437388"/>
                  </a:lnTo>
                  <a:lnTo>
                    <a:pt x="975360" y="431292"/>
                  </a:lnTo>
                  <a:lnTo>
                    <a:pt x="934212" y="423672"/>
                  </a:lnTo>
                  <a:lnTo>
                    <a:pt x="893064" y="414528"/>
                  </a:lnTo>
                  <a:lnTo>
                    <a:pt x="853440" y="405384"/>
                  </a:lnTo>
                  <a:lnTo>
                    <a:pt x="812292" y="396240"/>
                  </a:lnTo>
                  <a:lnTo>
                    <a:pt x="772668" y="384048"/>
                  </a:lnTo>
                  <a:lnTo>
                    <a:pt x="731520" y="373380"/>
                  </a:lnTo>
                  <a:lnTo>
                    <a:pt x="690372" y="361188"/>
                  </a:lnTo>
                  <a:lnTo>
                    <a:pt x="650748" y="347472"/>
                  </a:lnTo>
                  <a:lnTo>
                    <a:pt x="609600" y="333756"/>
                  </a:lnTo>
                  <a:lnTo>
                    <a:pt x="568452" y="320040"/>
                  </a:lnTo>
                  <a:lnTo>
                    <a:pt x="487680" y="291084"/>
                  </a:lnTo>
                  <a:lnTo>
                    <a:pt x="406908" y="259080"/>
                  </a:lnTo>
                  <a:lnTo>
                    <a:pt x="326136" y="227076"/>
                  </a:lnTo>
                  <a:lnTo>
                    <a:pt x="245364" y="192024"/>
                  </a:lnTo>
                  <a:lnTo>
                    <a:pt x="164592" y="156972"/>
                  </a:lnTo>
                  <a:lnTo>
                    <a:pt x="83820" y="121920"/>
                  </a:lnTo>
                  <a:lnTo>
                    <a:pt x="1524" y="85344"/>
                  </a:lnTo>
                  <a:lnTo>
                    <a:pt x="0" y="83820"/>
                  </a:lnTo>
                  <a:lnTo>
                    <a:pt x="0" y="79248"/>
                  </a:lnTo>
                  <a:lnTo>
                    <a:pt x="3048" y="77724"/>
                  </a:lnTo>
                  <a:lnTo>
                    <a:pt x="6096" y="77724"/>
                  </a:lnTo>
                  <a:lnTo>
                    <a:pt x="86868" y="112776"/>
                  </a:lnTo>
                  <a:lnTo>
                    <a:pt x="167640" y="149352"/>
                  </a:lnTo>
                  <a:lnTo>
                    <a:pt x="248412" y="182880"/>
                  </a:lnTo>
                  <a:lnTo>
                    <a:pt x="329184" y="217932"/>
                  </a:lnTo>
                  <a:lnTo>
                    <a:pt x="409956" y="249936"/>
                  </a:lnTo>
                  <a:lnTo>
                    <a:pt x="492252" y="281940"/>
                  </a:lnTo>
                  <a:lnTo>
                    <a:pt x="573024" y="310896"/>
                  </a:lnTo>
                  <a:lnTo>
                    <a:pt x="612648" y="324612"/>
                  </a:lnTo>
                  <a:lnTo>
                    <a:pt x="653796" y="338328"/>
                  </a:lnTo>
                  <a:lnTo>
                    <a:pt x="693420" y="352044"/>
                  </a:lnTo>
                  <a:lnTo>
                    <a:pt x="734568" y="364236"/>
                  </a:lnTo>
                  <a:lnTo>
                    <a:pt x="774192" y="374904"/>
                  </a:lnTo>
                  <a:lnTo>
                    <a:pt x="815340" y="385572"/>
                  </a:lnTo>
                  <a:lnTo>
                    <a:pt x="854964" y="396240"/>
                  </a:lnTo>
                  <a:lnTo>
                    <a:pt x="896112" y="405384"/>
                  </a:lnTo>
                  <a:lnTo>
                    <a:pt x="935736" y="414528"/>
                  </a:lnTo>
                  <a:lnTo>
                    <a:pt x="976884" y="422148"/>
                  </a:lnTo>
                  <a:lnTo>
                    <a:pt x="1016508" y="428244"/>
                  </a:lnTo>
                  <a:lnTo>
                    <a:pt x="1057656" y="434340"/>
                  </a:lnTo>
                  <a:lnTo>
                    <a:pt x="1097280" y="438912"/>
                  </a:lnTo>
                  <a:lnTo>
                    <a:pt x="1138428" y="443484"/>
                  </a:lnTo>
                  <a:lnTo>
                    <a:pt x="1178052" y="445008"/>
                  </a:lnTo>
                  <a:lnTo>
                    <a:pt x="1219200" y="448056"/>
                  </a:lnTo>
                  <a:lnTo>
                    <a:pt x="1299972" y="448056"/>
                  </a:lnTo>
                  <a:lnTo>
                    <a:pt x="1339596" y="445008"/>
                  </a:lnTo>
                  <a:lnTo>
                    <a:pt x="1382268" y="441960"/>
                  </a:lnTo>
                  <a:lnTo>
                    <a:pt x="1424940" y="435864"/>
                  </a:lnTo>
                  <a:lnTo>
                    <a:pt x="1469136" y="428244"/>
                  </a:lnTo>
                  <a:lnTo>
                    <a:pt x="1514856" y="419100"/>
                  </a:lnTo>
                  <a:lnTo>
                    <a:pt x="1559052" y="408432"/>
                  </a:lnTo>
                  <a:lnTo>
                    <a:pt x="1606296" y="396240"/>
                  </a:lnTo>
                  <a:lnTo>
                    <a:pt x="1652016" y="384048"/>
                  </a:lnTo>
                  <a:lnTo>
                    <a:pt x="1699260" y="368808"/>
                  </a:lnTo>
                  <a:lnTo>
                    <a:pt x="1746504" y="353568"/>
                  </a:lnTo>
                  <a:lnTo>
                    <a:pt x="1793748" y="338328"/>
                  </a:lnTo>
                  <a:lnTo>
                    <a:pt x="1840992" y="321564"/>
                  </a:lnTo>
                  <a:lnTo>
                    <a:pt x="1888236" y="303276"/>
                  </a:lnTo>
                  <a:lnTo>
                    <a:pt x="1933956" y="284988"/>
                  </a:lnTo>
                  <a:lnTo>
                    <a:pt x="1981200" y="266700"/>
                  </a:lnTo>
                  <a:lnTo>
                    <a:pt x="2026920" y="248412"/>
                  </a:lnTo>
                  <a:lnTo>
                    <a:pt x="2071116" y="230124"/>
                  </a:lnTo>
                  <a:lnTo>
                    <a:pt x="2115312" y="210312"/>
                  </a:lnTo>
                  <a:lnTo>
                    <a:pt x="2159508" y="192024"/>
                  </a:lnTo>
                  <a:lnTo>
                    <a:pt x="2202180" y="173736"/>
                  </a:lnTo>
                  <a:lnTo>
                    <a:pt x="2243328" y="153924"/>
                  </a:lnTo>
                  <a:lnTo>
                    <a:pt x="2284476" y="137160"/>
                  </a:lnTo>
                  <a:lnTo>
                    <a:pt x="2322576" y="118872"/>
                  </a:lnTo>
                  <a:lnTo>
                    <a:pt x="2360676" y="102108"/>
                  </a:lnTo>
                  <a:lnTo>
                    <a:pt x="2395728" y="85344"/>
                  </a:lnTo>
                  <a:lnTo>
                    <a:pt x="2430780" y="70104"/>
                  </a:lnTo>
                  <a:lnTo>
                    <a:pt x="2462784" y="56388"/>
                  </a:lnTo>
                  <a:lnTo>
                    <a:pt x="2493264" y="42672"/>
                  </a:lnTo>
                  <a:lnTo>
                    <a:pt x="2520696" y="30480"/>
                  </a:lnTo>
                  <a:lnTo>
                    <a:pt x="2521810" y="30109"/>
                  </a:lnTo>
                  <a:lnTo>
                    <a:pt x="2510028" y="0"/>
                  </a:lnTo>
                  <a:close/>
                </a:path>
              </a:pathLst>
            </a:custGeom>
            <a:solidFill>
              <a:srgbClr val="000000"/>
            </a:solidFill>
            <a:ln w="0" cap="flat">
              <a:noFill/>
              <a:miter lim="127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ndParaRPr>
            </a:p>
          </p:txBody>
        </p:sp>
        <p:sp>
          <p:nvSpPr>
            <p:cNvPr id="26" name="Rectangle 25"/>
            <p:cNvSpPr/>
            <p:nvPr/>
          </p:nvSpPr>
          <p:spPr>
            <a:xfrm>
              <a:off x="1894337" y="1693163"/>
              <a:ext cx="606617" cy="191545"/>
            </a:xfrm>
            <a:prstGeom prst="rect">
              <a:avLst/>
            </a:prstGeom>
            <a:ln>
              <a:noFill/>
            </a:ln>
          </p:spPr>
          <p:txBody>
            <a:bodyPr vert="horz" lIns="0" tIns="0" rIns="0" bIns="0" rtlCol="0">
              <a:noAutofit/>
            </a:bodyPr>
            <a:lstStyle/>
            <a:p>
              <a:pPr marL="6350" marR="448310" lvl="0" indent="-6350" algn="l" defTabSz="914400" eaLnBrk="1" fontAlgn="auto" latinLnBrk="0" hangingPunct="1">
                <a:lnSpc>
                  <a:spcPct val="107000"/>
                </a:lnSpc>
                <a:spcBef>
                  <a:spcPts val="0"/>
                </a:spcBef>
                <a:spcAft>
                  <a:spcPts val="800"/>
                </a:spcAft>
                <a:buClrTx/>
                <a:buSzTx/>
                <a:buFontTx/>
                <a:buNone/>
                <a:tabLst/>
                <a:defRPr/>
              </a:pPr>
              <a:r>
                <a:rPr kumimoji="0" lang="en-US" sz="1400" b="1"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Times New Roman" panose="02020603050405020304" pitchFamily="18" charset="0"/>
                </a:rPr>
                <a:t>Neither</a:t>
              </a:r>
              <a:endParaRPr kumimoji="0" lang="en-US" sz="1400" b="1"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Calibri" panose="020F0502020204030204" pitchFamily="34" charset="0"/>
                <a:ea typeface="Calibri" panose="020F0502020204030204" pitchFamily="34" charset="0"/>
              </a:endParaRPr>
            </a:p>
          </p:txBody>
        </p:sp>
        <p:sp>
          <p:nvSpPr>
            <p:cNvPr id="27" name="Rectangle 26"/>
            <p:cNvSpPr/>
            <p:nvPr/>
          </p:nvSpPr>
          <p:spPr>
            <a:xfrm>
              <a:off x="2350013" y="1693163"/>
              <a:ext cx="50643" cy="191545"/>
            </a:xfrm>
            <a:prstGeom prst="rect">
              <a:avLst/>
            </a:prstGeom>
            <a:ln>
              <a:noFill/>
            </a:ln>
          </p:spPr>
          <p:txBody>
            <a:bodyPr vert="horz" lIns="0" tIns="0" rIns="0" bIns="0" rtlCol="0">
              <a:noAutofit/>
            </a:bodyPr>
            <a:lstStyle/>
            <a:p>
              <a:pPr marL="6350" marR="448310" lvl="0" indent="-6350" algn="l" defTabSz="914400" eaLnBrk="1" fontAlgn="auto" latinLnBrk="0" hangingPunct="1">
                <a:lnSpc>
                  <a:spcPct val="107000"/>
                </a:lnSpc>
                <a:spcBef>
                  <a:spcPts val="0"/>
                </a:spcBef>
                <a:spcAft>
                  <a:spcPts val="800"/>
                </a:spcAft>
                <a:buClrTx/>
                <a:buSzTx/>
                <a:buFontTx/>
                <a:buNone/>
                <a:tabLst/>
                <a:defRPr/>
              </a:pPr>
              <a:r>
                <a:rPr kumimoji="0" lang="en-US" sz="1400" b="1"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Times New Roman" panose="02020603050405020304" pitchFamily="18" charset="0"/>
                </a:rPr>
                <a:t> </a:t>
              </a:r>
              <a:endParaRPr kumimoji="0" lang="en-US" sz="1400" b="1"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Calibri" panose="020F0502020204030204" pitchFamily="34" charset="0"/>
                <a:ea typeface="Calibri" panose="020F0502020204030204" pitchFamily="34" charset="0"/>
              </a:endParaRPr>
            </a:p>
          </p:txBody>
        </p:sp>
        <p:sp>
          <p:nvSpPr>
            <p:cNvPr id="28" name="Shape 3638"/>
            <p:cNvSpPr/>
            <p:nvPr/>
          </p:nvSpPr>
          <p:spPr>
            <a:xfrm>
              <a:off x="60961" y="1131878"/>
              <a:ext cx="1143006" cy="620268"/>
            </a:xfrm>
            <a:custGeom>
              <a:avLst/>
              <a:gdLst/>
              <a:ahLst/>
              <a:cxnLst/>
              <a:rect l="0" t="0" r="0" b="0"/>
              <a:pathLst>
                <a:path w="1143006" h="620268">
                  <a:moveTo>
                    <a:pt x="571506" y="0"/>
                  </a:moveTo>
                  <a:cubicBezTo>
                    <a:pt x="886974" y="0"/>
                    <a:pt x="1143006" y="138685"/>
                    <a:pt x="1143006" y="310897"/>
                  </a:cubicBezTo>
                  <a:cubicBezTo>
                    <a:pt x="1143006" y="481585"/>
                    <a:pt x="886974" y="620268"/>
                    <a:pt x="571506" y="620268"/>
                  </a:cubicBezTo>
                  <a:cubicBezTo>
                    <a:pt x="256038" y="620268"/>
                    <a:pt x="0" y="481585"/>
                    <a:pt x="0" y="310897"/>
                  </a:cubicBezTo>
                  <a:cubicBezTo>
                    <a:pt x="0" y="138685"/>
                    <a:pt x="256038" y="0"/>
                    <a:pt x="571506" y="0"/>
                  </a:cubicBezTo>
                  <a:close/>
                </a:path>
              </a:pathLst>
            </a:custGeom>
            <a:solidFill>
              <a:srgbClr val="FFFFFF"/>
            </a:solidFill>
            <a:ln w="0" cap="flat">
              <a:noFill/>
              <a:miter lim="127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ndParaRPr>
            </a:p>
          </p:txBody>
        </p:sp>
        <p:sp>
          <p:nvSpPr>
            <p:cNvPr id="29" name="Shape 3639"/>
            <p:cNvSpPr/>
            <p:nvPr/>
          </p:nvSpPr>
          <p:spPr>
            <a:xfrm>
              <a:off x="60961" y="1131878"/>
              <a:ext cx="1143006" cy="620268"/>
            </a:xfrm>
            <a:custGeom>
              <a:avLst/>
              <a:gdLst/>
              <a:ahLst/>
              <a:cxnLst/>
              <a:rect l="0" t="0" r="0" b="0"/>
              <a:pathLst>
                <a:path w="1143006" h="620268">
                  <a:moveTo>
                    <a:pt x="571506" y="0"/>
                  </a:moveTo>
                  <a:cubicBezTo>
                    <a:pt x="256038" y="0"/>
                    <a:pt x="0" y="138685"/>
                    <a:pt x="0" y="310897"/>
                  </a:cubicBezTo>
                  <a:cubicBezTo>
                    <a:pt x="0" y="481585"/>
                    <a:pt x="256038" y="620268"/>
                    <a:pt x="571506" y="620268"/>
                  </a:cubicBezTo>
                  <a:cubicBezTo>
                    <a:pt x="886974" y="620268"/>
                    <a:pt x="1143006" y="481585"/>
                    <a:pt x="1143006" y="310897"/>
                  </a:cubicBezTo>
                  <a:cubicBezTo>
                    <a:pt x="1143006" y="138685"/>
                    <a:pt x="886974" y="0"/>
                    <a:pt x="571506" y="0"/>
                  </a:cubicBezTo>
                  <a:close/>
                </a:path>
              </a:pathLst>
            </a:custGeom>
            <a:noFill/>
            <a:ln w="9525" cap="rnd"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ndParaRPr>
            </a:p>
          </p:txBody>
        </p:sp>
        <p:sp>
          <p:nvSpPr>
            <p:cNvPr id="30" name="Rectangle 29"/>
            <p:cNvSpPr/>
            <p:nvPr/>
          </p:nvSpPr>
          <p:spPr>
            <a:xfrm>
              <a:off x="297186" y="1290827"/>
              <a:ext cx="488458" cy="191544"/>
            </a:xfrm>
            <a:prstGeom prst="rect">
              <a:avLst/>
            </a:prstGeom>
            <a:ln>
              <a:noFill/>
            </a:ln>
          </p:spPr>
          <p:txBody>
            <a:bodyPr vert="horz" lIns="0" tIns="0" rIns="0" bIns="0" rtlCol="0">
              <a:noAutofit/>
            </a:bodyPr>
            <a:lstStyle/>
            <a:p>
              <a:pPr marL="6350" marR="448310" lvl="0" indent="-6350" algn="l" defTabSz="914400" eaLnBrk="1" fontAlgn="auto" latinLnBrk="0" hangingPunct="1">
                <a:lnSpc>
                  <a:spcPct val="107000"/>
                </a:lnSpc>
                <a:spcBef>
                  <a:spcPts val="0"/>
                </a:spcBef>
                <a:spcAft>
                  <a:spcPts val="800"/>
                </a:spcAft>
                <a:buClrTx/>
                <a:buSzTx/>
                <a:buFontTx/>
                <a:buNone/>
                <a:tabLst/>
                <a:defRPr/>
              </a:pPr>
              <a:r>
                <a:rPr kumimoji="0" lang="en-US" sz="1400" b="1"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Times New Roman" panose="02020603050405020304" pitchFamily="18" charset="0"/>
                </a:rPr>
                <a:t>Open </a:t>
              </a:r>
              <a:endParaRPr kumimoji="0" lang="en-US" sz="1400" b="1"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Calibri" panose="020F0502020204030204" pitchFamily="34" charset="0"/>
                <a:ea typeface="Calibri" panose="020F0502020204030204" pitchFamily="34" charset="0"/>
              </a:endParaRPr>
            </a:p>
          </p:txBody>
        </p:sp>
        <p:sp>
          <p:nvSpPr>
            <p:cNvPr id="31" name="Shape 3641"/>
            <p:cNvSpPr/>
            <p:nvPr/>
          </p:nvSpPr>
          <p:spPr>
            <a:xfrm>
              <a:off x="3337567" y="1131878"/>
              <a:ext cx="1143000" cy="620268"/>
            </a:xfrm>
            <a:custGeom>
              <a:avLst/>
              <a:gdLst/>
              <a:ahLst/>
              <a:cxnLst/>
              <a:rect l="0" t="0" r="0" b="0"/>
              <a:pathLst>
                <a:path w="1143000" h="620268">
                  <a:moveTo>
                    <a:pt x="571500" y="0"/>
                  </a:moveTo>
                  <a:cubicBezTo>
                    <a:pt x="886968" y="0"/>
                    <a:pt x="1143000" y="138685"/>
                    <a:pt x="1143000" y="310897"/>
                  </a:cubicBezTo>
                  <a:cubicBezTo>
                    <a:pt x="1143000" y="481585"/>
                    <a:pt x="886968" y="620268"/>
                    <a:pt x="571500" y="620268"/>
                  </a:cubicBezTo>
                  <a:cubicBezTo>
                    <a:pt x="256032" y="620268"/>
                    <a:pt x="0" y="481585"/>
                    <a:pt x="0" y="310897"/>
                  </a:cubicBezTo>
                  <a:cubicBezTo>
                    <a:pt x="0" y="138685"/>
                    <a:pt x="256032" y="0"/>
                    <a:pt x="571500" y="0"/>
                  </a:cubicBezTo>
                  <a:close/>
                </a:path>
              </a:pathLst>
            </a:custGeom>
            <a:solidFill>
              <a:srgbClr val="FFFFFF"/>
            </a:solidFill>
            <a:ln w="0" cap="rnd">
              <a:noFill/>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ndParaRPr>
            </a:p>
          </p:txBody>
        </p:sp>
        <p:sp>
          <p:nvSpPr>
            <p:cNvPr id="32" name="Shape 3642"/>
            <p:cNvSpPr/>
            <p:nvPr/>
          </p:nvSpPr>
          <p:spPr>
            <a:xfrm>
              <a:off x="3337567" y="1131878"/>
              <a:ext cx="1143000" cy="620268"/>
            </a:xfrm>
            <a:custGeom>
              <a:avLst/>
              <a:gdLst/>
              <a:ahLst/>
              <a:cxnLst/>
              <a:rect l="0" t="0" r="0" b="0"/>
              <a:pathLst>
                <a:path w="1143000" h="620268">
                  <a:moveTo>
                    <a:pt x="571500" y="0"/>
                  </a:moveTo>
                  <a:cubicBezTo>
                    <a:pt x="256032" y="0"/>
                    <a:pt x="0" y="138685"/>
                    <a:pt x="0" y="310897"/>
                  </a:cubicBezTo>
                  <a:cubicBezTo>
                    <a:pt x="0" y="481585"/>
                    <a:pt x="256032" y="620268"/>
                    <a:pt x="571500" y="620268"/>
                  </a:cubicBezTo>
                  <a:cubicBezTo>
                    <a:pt x="886968" y="620268"/>
                    <a:pt x="1143000" y="481585"/>
                    <a:pt x="1143000" y="310897"/>
                  </a:cubicBezTo>
                  <a:cubicBezTo>
                    <a:pt x="1143000" y="138685"/>
                    <a:pt x="886968" y="0"/>
                    <a:pt x="571500" y="0"/>
                  </a:cubicBezTo>
                  <a:close/>
                </a:path>
              </a:pathLst>
            </a:custGeom>
            <a:noFill/>
            <a:ln w="9525" cap="rnd"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ndParaRPr>
            </a:p>
          </p:txBody>
        </p:sp>
        <p:sp>
          <p:nvSpPr>
            <p:cNvPr id="33" name="Rectangle 32"/>
            <p:cNvSpPr/>
            <p:nvPr/>
          </p:nvSpPr>
          <p:spPr>
            <a:xfrm>
              <a:off x="3573785" y="1290827"/>
              <a:ext cx="614127" cy="191544"/>
            </a:xfrm>
            <a:prstGeom prst="rect">
              <a:avLst/>
            </a:prstGeom>
            <a:ln>
              <a:noFill/>
            </a:ln>
          </p:spPr>
          <p:txBody>
            <a:bodyPr vert="horz" lIns="0" tIns="0" rIns="0" bIns="0" rtlCol="0">
              <a:noAutofit/>
            </a:bodyPr>
            <a:lstStyle/>
            <a:p>
              <a:pPr marL="6350" marR="448310" lvl="0" indent="-6350" algn="l" defTabSz="914400" eaLnBrk="1" fontAlgn="auto" latinLnBrk="0" hangingPunct="1">
                <a:lnSpc>
                  <a:spcPct val="107000"/>
                </a:lnSpc>
                <a:spcBef>
                  <a:spcPts val="0"/>
                </a:spcBef>
                <a:spcAft>
                  <a:spcPts val="800"/>
                </a:spcAft>
                <a:buClrTx/>
                <a:buSzTx/>
                <a:buFontTx/>
                <a:buNone/>
                <a:tabLst/>
                <a:defRPr/>
              </a:pPr>
              <a:r>
                <a:rPr kumimoji="0" lang="en-US" sz="1400" b="1"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Times New Roman" panose="02020603050405020304" pitchFamily="18" charset="0"/>
                </a:rPr>
                <a:t>Closed </a:t>
              </a:r>
              <a:endParaRPr kumimoji="0" lang="en-US" sz="1400" b="1"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Calibri" panose="020F0502020204030204" pitchFamily="34" charset="0"/>
                <a:ea typeface="Calibri" panose="020F0502020204030204" pitchFamily="34" charset="0"/>
              </a:endParaRPr>
            </a:p>
          </p:txBody>
        </p:sp>
        <p:sp>
          <p:nvSpPr>
            <p:cNvPr id="34" name="Rectangle 33"/>
            <p:cNvSpPr/>
            <p:nvPr/>
          </p:nvSpPr>
          <p:spPr>
            <a:xfrm>
              <a:off x="1830329" y="509017"/>
              <a:ext cx="1416756" cy="191544"/>
            </a:xfrm>
            <a:prstGeom prst="rect">
              <a:avLst/>
            </a:prstGeom>
            <a:ln>
              <a:noFill/>
            </a:ln>
          </p:spPr>
          <p:txBody>
            <a:bodyPr vert="horz" lIns="0" tIns="0" rIns="0" bIns="0" rtlCol="0">
              <a:noAutofit/>
            </a:bodyPr>
            <a:lstStyle/>
            <a:p>
              <a:pPr marL="6350" marR="448310" lvl="0" indent="-6350" algn="l" defTabSz="914400" eaLnBrk="1" fontAlgn="auto" latinLnBrk="0" hangingPunct="1">
                <a:lnSpc>
                  <a:spcPct val="107000"/>
                </a:lnSpc>
                <a:spcBef>
                  <a:spcPts val="0"/>
                </a:spcBef>
                <a:spcAft>
                  <a:spcPts val="800"/>
                </a:spcAft>
                <a:buClrTx/>
                <a:buSzTx/>
                <a:buFontTx/>
                <a:buNone/>
                <a:tabLst/>
                <a:defRPr/>
              </a:pPr>
              <a:r>
                <a:rPr kumimoji="0" lang="en-US" sz="1400" b="1"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Times New Roman" panose="02020603050405020304" pitchFamily="18" charset="0"/>
                </a:rPr>
                <a:t>Front, Rear, Both</a:t>
              </a:r>
              <a:endParaRPr kumimoji="0" lang="en-US" sz="1400" b="1"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Calibri" panose="020F0502020204030204" pitchFamily="34" charset="0"/>
                <a:ea typeface="Calibri" panose="020F0502020204030204" pitchFamily="34" charset="0"/>
              </a:endParaRPr>
            </a:p>
          </p:txBody>
        </p:sp>
        <p:sp>
          <p:nvSpPr>
            <p:cNvPr id="35" name="Rectangle 34"/>
            <p:cNvSpPr/>
            <p:nvPr/>
          </p:nvSpPr>
          <p:spPr>
            <a:xfrm>
              <a:off x="2895605" y="509017"/>
              <a:ext cx="50643" cy="191544"/>
            </a:xfrm>
            <a:prstGeom prst="rect">
              <a:avLst/>
            </a:prstGeom>
            <a:ln>
              <a:noFill/>
            </a:ln>
          </p:spPr>
          <p:txBody>
            <a:bodyPr vert="horz" lIns="0" tIns="0" rIns="0" bIns="0" rtlCol="0">
              <a:noAutofit/>
            </a:bodyPr>
            <a:lstStyle/>
            <a:p>
              <a:pPr marL="6350" marR="448310" lvl="0" indent="-6350" algn="l" defTabSz="914400" eaLnBrk="1" fontAlgn="auto" latinLnBrk="0" hangingPunct="1">
                <a:lnSpc>
                  <a:spcPct val="107000"/>
                </a:lnSpc>
                <a:spcBef>
                  <a:spcPts val="0"/>
                </a:spcBef>
                <a:spcAft>
                  <a:spcPts val="800"/>
                </a:spcAft>
                <a:buClrTx/>
                <a:buSzTx/>
                <a:buFontTx/>
                <a:buNone/>
                <a:tabLst/>
                <a:defRPr/>
              </a:pPr>
              <a:r>
                <a:rPr kumimoji="0" lang="en-US" sz="1400" b="1"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Times New Roman" panose="02020603050405020304" pitchFamily="18" charset="0"/>
                </a:rPr>
                <a:t> </a:t>
              </a:r>
              <a:endParaRPr kumimoji="0" lang="en-US" sz="1400" b="1"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Calibri" panose="020F0502020204030204" pitchFamily="34" charset="0"/>
                <a:ea typeface="Calibri" panose="020F0502020204030204" pitchFamily="34" charset="0"/>
              </a:endParaRPr>
            </a:p>
          </p:txBody>
        </p:sp>
        <p:sp>
          <p:nvSpPr>
            <p:cNvPr id="36" name="Shape 3648"/>
            <p:cNvSpPr/>
            <p:nvPr/>
          </p:nvSpPr>
          <p:spPr>
            <a:xfrm>
              <a:off x="3782861" y="510087"/>
              <a:ext cx="623030" cy="765048"/>
            </a:xfrm>
            <a:custGeom>
              <a:avLst/>
              <a:gdLst/>
              <a:ahLst/>
              <a:cxnLst/>
              <a:rect l="0" t="0" r="0" b="0"/>
              <a:pathLst>
                <a:path w="457200" h="765048">
                  <a:moveTo>
                    <a:pt x="0" y="640080"/>
                  </a:moveTo>
                  <a:cubicBezTo>
                    <a:pt x="38100" y="320039"/>
                    <a:pt x="76200" y="0"/>
                    <a:pt x="152400" y="19812"/>
                  </a:cubicBezTo>
                  <a:cubicBezTo>
                    <a:pt x="228600" y="41148"/>
                    <a:pt x="405384" y="640080"/>
                    <a:pt x="457200" y="765048"/>
                  </a:cubicBezTo>
                </a:path>
              </a:pathLst>
            </a:custGeom>
            <a:noFill/>
            <a:ln w="9525" cap="rnd"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ndParaRPr>
            </a:p>
          </p:txBody>
        </p:sp>
        <p:sp>
          <p:nvSpPr>
            <p:cNvPr id="37" name="Shape 3649"/>
            <p:cNvSpPr/>
            <p:nvPr/>
          </p:nvSpPr>
          <p:spPr>
            <a:xfrm>
              <a:off x="289561" y="281487"/>
              <a:ext cx="655455" cy="867156"/>
            </a:xfrm>
            <a:custGeom>
              <a:avLst/>
              <a:gdLst/>
              <a:ahLst/>
              <a:cxnLst/>
              <a:rect l="0" t="0" r="0" b="0"/>
              <a:pathLst>
                <a:path w="533406" h="867156">
                  <a:moveTo>
                    <a:pt x="0" y="867156"/>
                  </a:moveTo>
                  <a:cubicBezTo>
                    <a:pt x="70110" y="432815"/>
                    <a:pt x="140214" y="0"/>
                    <a:pt x="228606" y="0"/>
                  </a:cubicBezTo>
                  <a:cubicBezTo>
                    <a:pt x="316998" y="0"/>
                    <a:pt x="483114" y="722376"/>
                    <a:pt x="533406" y="867156"/>
                  </a:cubicBezTo>
                </a:path>
              </a:pathLst>
            </a:custGeom>
            <a:noFill/>
            <a:ln w="9525" cap="rnd" cmpd="sng" algn="ctr">
              <a:solidFill>
                <a:srgbClr val="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ndParaRPr>
            </a:p>
          </p:txBody>
        </p:sp>
        <p:sp>
          <p:nvSpPr>
            <p:cNvPr id="38" name="Rectangle 37"/>
            <p:cNvSpPr/>
            <p:nvPr/>
          </p:nvSpPr>
          <p:spPr>
            <a:xfrm>
              <a:off x="3848104" y="353569"/>
              <a:ext cx="606617" cy="191544"/>
            </a:xfrm>
            <a:prstGeom prst="rect">
              <a:avLst/>
            </a:prstGeom>
            <a:ln>
              <a:noFill/>
            </a:ln>
          </p:spPr>
          <p:txBody>
            <a:bodyPr vert="horz" lIns="0" tIns="0" rIns="0" bIns="0" rtlCol="0">
              <a:noAutofit/>
            </a:bodyPr>
            <a:lstStyle/>
            <a:p>
              <a:pPr marL="6350" marR="448310" lvl="0" indent="-6350" algn="l" defTabSz="914400" eaLnBrk="1" fontAlgn="auto" latinLnBrk="0" hangingPunct="1">
                <a:lnSpc>
                  <a:spcPct val="107000"/>
                </a:lnSpc>
                <a:spcBef>
                  <a:spcPts val="0"/>
                </a:spcBef>
                <a:spcAft>
                  <a:spcPts val="800"/>
                </a:spcAft>
                <a:buClrTx/>
                <a:buSzTx/>
                <a:buFontTx/>
                <a:buNone/>
                <a:tabLst/>
                <a:defRPr/>
              </a:pPr>
              <a:r>
                <a:rPr kumimoji="0" lang="en-US" sz="1400" b="1"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Times New Roman" panose="02020603050405020304" pitchFamily="18" charset="0"/>
                </a:rPr>
                <a:t>Neither</a:t>
              </a:r>
              <a:endParaRPr kumimoji="0" lang="en-US" sz="1400" b="1"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Calibri" panose="020F0502020204030204" pitchFamily="34" charset="0"/>
                <a:ea typeface="Calibri" panose="020F0502020204030204" pitchFamily="34" charset="0"/>
              </a:endParaRPr>
            </a:p>
          </p:txBody>
        </p:sp>
        <p:sp>
          <p:nvSpPr>
            <p:cNvPr id="39" name="Rectangle 38"/>
            <p:cNvSpPr/>
            <p:nvPr/>
          </p:nvSpPr>
          <p:spPr>
            <a:xfrm>
              <a:off x="4303780" y="353569"/>
              <a:ext cx="50643" cy="191544"/>
            </a:xfrm>
            <a:prstGeom prst="rect">
              <a:avLst/>
            </a:prstGeom>
            <a:ln>
              <a:noFill/>
            </a:ln>
          </p:spPr>
          <p:txBody>
            <a:bodyPr vert="horz" lIns="0" tIns="0" rIns="0" bIns="0" rtlCol="0">
              <a:noAutofit/>
            </a:bodyPr>
            <a:lstStyle/>
            <a:p>
              <a:pPr marL="6350" marR="448310" lvl="0" indent="-6350" algn="l" defTabSz="914400" eaLnBrk="1" fontAlgn="auto" latinLnBrk="0" hangingPunct="1">
                <a:lnSpc>
                  <a:spcPct val="107000"/>
                </a:lnSpc>
                <a:spcBef>
                  <a:spcPts val="0"/>
                </a:spcBef>
                <a:spcAft>
                  <a:spcPts val="800"/>
                </a:spcAft>
                <a:buClrTx/>
                <a:buSzTx/>
                <a:buFontTx/>
                <a:buNone/>
                <a:tabLst/>
                <a:defRPr/>
              </a:pPr>
              <a:r>
                <a:rPr kumimoji="0" lang="en-US" sz="1400" b="1"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Times New Roman" panose="02020603050405020304" pitchFamily="18" charset="0"/>
                </a:rPr>
                <a:t> </a:t>
              </a:r>
              <a:endParaRPr kumimoji="0" lang="en-US" sz="1400" b="1"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Calibri" panose="020F0502020204030204" pitchFamily="34" charset="0"/>
                <a:ea typeface="Calibri" panose="020F0502020204030204" pitchFamily="34" charset="0"/>
              </a:endParaRPr>
            </a:p>
          </p:txBody>
        </p:sp>
        <p:sp>
          <p:nvSpPr>
            <p:cNvPr id="40" name="Rectangle 39"/>
            <p:cNvSpPr/>
            <p:nvPr/>
          </p:nvSpPr>
          <p:spPr>
            <a:xfrm>
              <a:off x="0" y="0"/>
              <a:ext cx="1467460" cy="191544"/>
            </a:xfrm>
            <a:prstGeom prst="rect">
              <a:avLst/>
            </a:prstGeom>
            <a:ln>
              <a:noFill/>
            </a:ln>
          </p:spPr>
          <p:txBody>
            <a:bodyPr vert="horz" lIns="0" tIns="0" rIns="0" bIns="0" rtlCol="0">
              <a:noAutofit/>
            </a:bodyPr>
            <a:lstStyle/>
            <a:p>
              <a:pPr marL="6350" marR="448310" lvl="0" indent="-6350" algn="l" defTabSz="914400" eaLnBrk="1" fontAlgn="auto" latinLnBrk="0" hangingPunct="1">
                <a:lnSpc>
                  <a:spcPct val="107000"/>
                </a:lnSpc>
                <a:spcBef>
                  <a:spcPts val="0"/>
                </a:spcBef>
                <a:spcAft>
                  <a:spcPts val="800"/>
                </a:spcAft>
                <a:buClrTx/>
                <a:buSzTx/>
                <a:buFontTx/>
                <a:buNone/>
                <a:tabLst/>
                <a:defRPr/>
              </a:pPr>
              <a:r>
                <a:rPr kumimoji="0" lang="en-US" sz="1400" b="1"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Times New Roman" panose="02020603050405020304" pitchFamily="18" charset="0"/>
                </a:rPr>
                <a:t>Front, Rear, Both </a:t>
              </a:r>
              <a:endParaRPr kumimoji="0" lang="en-US" sz="1400" b="1"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3616222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638"/>
            <a:ext cx="11998817" cy="1469118"/>
          </a:xfrm>
        </p:spPr>
        <p:txBody>
          <a:bodyPr>
            <a:normAutofit/>
          </a:bodyPr>
          <a:lstStyle/>
          <a:p>
            <a:r>
              <a:rPr lang="en-US" sz="4000" b="1" dirty="0">
                <a:effectLst>
                  <a:outerShdw blurRad="38100" dist="38100" dir="2700000" algn="tl">
                    <a:srgbClr val="000000">
                      <a:alpha val="43137"/>
                    </a:srgbClr>
                  </a:outerShdw>
                </a:effectLst>
              </a:rPr>
              <a:t>Example Two: Elevator </a:t>
            </a:r>
            <a:r>
              <a:rPr lang="en-US" sz="4000" b="1" dirty="0" smtClean="0">
                <a:effectLst>
                  <a:outerShdw blurRad="38100" dist="38100" dir="2700000" algn="tl">
                    <a:srgbClr val="000000">
                      <a:alpha val="43137"/>
                    </a:srgbClr>
                  </a:outerShdw>
                </a:effectLst>
              </a:rPr>
              <a:t>Controller </a:t>
            </a:r>
            <a:r>
              <a:rPr lang="en-US" sz="4000" b="1" dirty="0">
                <a:effectLst>
                  <a:outerShdw blurRad="38100" dist="38100" dir="2700000" algn="tl">
                    <a:srgbClr val="000000">
                      <a:alpha val="43137"/>
                    </a:srgbClr>
                  </a:outerShdw>
                </a:effectLst>
              </a:rPr>
              <a:t/>
            </a:r>
            <a:br>
              <a:rPr lang="en-US" sz="4000" b="1" dirty="0">
                <a:effectLst>
                  <a:outerShdw blurRad="38100" dist="38100" dir="2700000" algn="tl">
                    <a:srgbClr val="000000">
                      <a:alpha val="43137"/>
                    </a:srgbClr>
                  </a:outerShdw>
                </a:effectLst>
              </a:rPr>
            </a:br>
            <a:endParaRPr lang="en-US"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1184856"/>
            <a:ext cx="12192000" cy="5673143"/>
          </a:xfrm>
        </p:spPr>
        <p:txBody>
          <a:bodyPr/>
          <a:lstStyle/>
          <a:p>
            <a:r>
              <a:rPr lang="en-US" dirty="0" smtClean="0"/>
              <a:t>In </a:t>
            </a:r>
            <a:r>
              <a:rPr lang="en-US" dirty="0"/>
              <a:t>an elevator controller a </a:t>
            </a:r>
            <a:r>
              <a:rPr lang="en-US" b="1" dirty="0"/>
              <a:t>state</a:t>
            </a:r>
            <a:r>
              <a:rPr lang="en-US" dirty="0"/>
              <a:t> may represent the </a:t>
            </a:r>
            <a:r>
              <a:rPr lang="en-US" b="1" dirty="0"/>
              <a:t>floor the elevator is on </a:t>
            </a:r>
            <a:r>
              <a:rPr lang="en-US" dirty="0"/>
              <a:t>and the </a:t>
            </a:r>
            <a:r>
              <a:rPr lang="en-US" b="1" dirty="0"/>
              <a:t>inputs</a:t>
            </a:r>
            <a:r>
              <a:rPr lang="en-US" dirty="0"/>
              <a:t> might be the </a:t>
            </a:r>
            <a:r>
              <a:rPr lang="en-US" b="1" dirty="0"/>
              <a:t>signals received from the buttons</a:t>
            </a:r>
            <a:r>
              <a:rPr lang="en-US" dirty="0"/>
              <a:t>. </a:t>
            </a:r>
            <a:endParaRPr lang="en-US" dirty="0" smtClean="0"/>
          </a:p>
          <a:p>
            <a:r>
              <a:rPr lang="en-US" dirty="0" smtClean="0"/>
              <a:t>This </a:t>
            </a:r>
            <a:r>
              <a:rPr lang="en-US" dirty="0"/>
              <a:t>computer might need </a:t>
            </a:r>
            <a:r>
              <a:rPr lang="en-US" b="1" dirty="0"/>
              <a:t>several bits </a:t>
            </a:r>
            <a:r>
              <a:rPr lang="en-US" dirty="0"/>
              <a:t>to keep track of this information. </a:t>
            </a:r>
            <a:endParaRPr lang="en-US" dirty="0" smtClean="0"/>
          </a:p>
          <a:p>
            <a:pPr marL="0" indent="0">
              <a:buNone/>
            </a:pPr>
            <a:r>
              <a:rPr lang="en-US" sz="3600" b="1" u="sng" dirty="0" smtClean="0">
                <a:effectLst>
                  <a:outerShdw blurRad="38100" dist="38100" dir="2700000" algn="tl">
                    <a:srgbClr val="000000">
                      <a:alpha val="43137"/>
                    </a:srgbClr>
                  </a:outerShdw>
                </a:effectLst>
              </a:rPr>
              <a:t>Other examples:</a:t>
            </a:r>
          </a:p>
          <a:p>
            <a:r>
              <a:rPr lang="en-US" dirty="0" smtClean="0"/>
              <a:t>Controllers </a:t>
            </a:r>
            <a:r>
              <a:rPr lang="en-US" dirty="0"/>
              <a:t>for various household appliances such as </a:t>
            </a:r>
            <a:r>
              <a:rPr lang="en-US" b="1" dirty="0">
                <a:effectLst>
                  <a:outerShdw blurRad="38100" dist="38100" dir="2700000" algn="tl">
                    <a:srgbClr val="000000">
                      <a:alpha val="43137"/>
                    </a:srgbClr>
                  </a:outerShdw>
                </a:effectLst>
              </a:rPr>
              <a:t>dish washers and electronic thermostats, as well as parts of digital watches </a:t>
            </a:r>
            <a:r>
              <a:rPr lang="en-US" dirty="0"/>
              <a:t>and </a:t>
            </a:r>
            <a:r>
              <a:rPr lang="en-US" b="1" dirty="0"/>
              <a:t>calculators</a:t>
            </a:r>
            <a:r>
              <a:rPr lang="en-US" dirty="0"/>
              <a:t> are additional examples of </a:t>
            </a:r>
            <a:r>
              <a:rPr lang="en-US" b="1" dirty="0"/>
              <a:t>computers with limited memories</a:t>
            </a:r>
            <a:r>
              <a:rPr lang="en-US" dirty="0"/>
              <a:t>. The design of such devices requires keeping the methodology and terminology of </a:t>
            </a:r>
            <a:r>
              <a:rPr lang="en-US" b="1" dirty="0"/>
              <a:t>finite automata </a:t>
            </a:r>
            <a:r>
              <a:rPr lang="en-US" dirty="0"/>
              <a:t>in mind. </a:t>
            </a:r>
          </a:p>
          <a:p>
            <a:endParaRPr lang="en-US" dirty="0"/>
          </a:p>
        </p:txBody>
      </p:sp>
    </p:spTree>
    <p:extLst>
      <p:ext uri="{BB962C8B-B14F-4D97-AF65-F5344CB8AC3E}">
        <p14:creationId xmlns:p14="http://schemas.microsoft.com/office/powerpoint/2010/main" val="2224911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84101"/>
            <a:ext cx="12192000" cy="2253802"/>
          </a:xfrm>
        </p:spPr>
        <p:txBody>
          <a:bodyPr>
            <a:noAutofit/>
          </a:bodyPr>
          <a:lstStyle/>
          <a:p>
            <a:r>
              <a:rPr lang="en-US" sz="3600" b="1" dirty="0"/>
              <a:t>	</a:t>
            </a:r>
            <a:endParaRPr lang="en-US" sz="3600" dirty="0"/>
          </a:p>
        </p:txBody>
      </p:sp>
      <p:sp>
        <p:nvSpPr>
          <p:cNvPr id="3" name="Content Placeholder 2"/>
          <p:cNvSpPr>
            <a:spLocks noGrp="1"/>
          </p:cNvSpPr>
          <p:nvPr>
            <p:ph idx="1"/>
          </p:nvPr>
        </p:nvSpPr>
        <p:spPr>
          <a:xfrm>
            <a:off x="0" y="1159099"/>
            <a:ext cx="12192000" cy="5563672"/>
          </a:xfrm>
        </p:spPr>
        <p:txBody>
          <a:bodyPr>
            <a:normAutofit/>
          </a:bodyPr>
          <a:lstStyle/>
          <a:p>
            <a:pPr marL="0" indent="0">
              <a:buNone/>
            </a:pPr>
            <a:r>
              <a:rPr lang="en-US" sz="3600" b="1" dirty="0"/>
              <a:t>FORMAL DEFINITION OF A FINITE AUTOMATON </a:t>
            </a:r>
            <a:endParaRPr lang="en-US" sz="3600" dirty="0"/>
          </a:p>
          <a:p>
            <a:r>
              <a:rPr lang="en-US" sz="3600" dirty="0"/>
              <a:t>Other than using state diagrams, we now define Finite automata formally. </a:t>
            </a:r>
            <a:endParaRPr lang="en-US" sz="3600" dirty="0" smtClean="0"/>
          </a:p>
          <a:p>
            <a:r>
              <a:rPr lang="en-US" sz="3600" dirty="0" smtClean="0"/>
              <a:t>Though </a:t>
            </a:r>
            <a:r>
              <a:rPr lang="en-US" sz="3600" dirty="0"/>
              <a:t>state diagrams are easier to grasp we need the formal definition for two main reasons: - </a:t>
            </a:r>
          </a:p>
          <a:p>
            <a:pPr marL="0" indent="0">
              <a:buNone/>
            </a:pPr>
            <a:r>
              <a:rPr lang="en-US" sz="3600" dirty="0" smtClean="0"/>
              <a:t>(</a:t>
            </a:r>
            <a:r>
              <a:rPr lang="en-US" sz="3600" dirty="0" err="1" smtClean="0"/>
              <a:t>i</a:t>
            </a:r>
            <a:r>
              <a:rPr lang="en-US" sz="3600" dirty="0" smtClean="0"/>
              <a:t>) </a:t>
            </a:r>
            <a:r>
              <a:rPr lang="en-US" sz="3600" dirty="0"/>
              <a:t>A formal definition is </a:t>
            </a:r>
            <a:r>
              <a:rPr lang="en-US" sz="3600" b="1" dirty="0"/>
              <a:t>precise</a:t>
            </a:r>
            <a:r>
              <a:rPr lang="en-US" sz="3600" dirty="0"/>
              <a:t> – It resolves any uncertainties about what is allowed in a finite automaton. </a:t>
            </a:r>
          </a:p>
          <a:p>
            <a:pPr marL="0" indent="0">
              <a:buNone/>
            </a:pPr>
            <a:r>
              <a:rPr lang="en-US" sz="3600" dirty="0" smtClean="0"/>
              <a:t>(ii) </a:t>
            </a:r>
            <a:r>
              <a:rPr lang="en-US" sz="3600" dirty="0"/>
              <a:t>Good notation helps us think and express our thoughts </a:t>
            </a:r>
            <a:r>
              <a:rPr lang="en-US" sz="3600" b="1" dirty="0"/>
              <a:t>clearly</a:t>
            </a:r>
            <a:r>
              <a:rPr lang="en-US" sz="3600" dirty="0"/>
              <a:t>. </a:t>
            </a:r>
          </a:p>
          <a:p>
            <a:endParaRPr lang="en-US" sz="3600" dirty="0"/>
          </a:p>
        </p:txBody>
      </p:sp>
    </p:spTree>
    <p:extLst>
      <p:ext uri="{BB962C8B-B14F-4D97-AF65-F5344CB8AC3E}">
        <p14:creationId xmlns:p14="http://schemas.microsoft.com/office/powerpoint/2010/main" val="1956728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3491" y="386365"/>
            <a:ext cx="9697793" cy="6246255"/>
          </a:xfrm>
        </p:spPr>
        <p:txBody>
          <a:bodyPr>
            <a:normAutofit/>
          </a:bodyPr>
          <a:lstStyle/>
          <a:p>
            <a:r>
              <a:rPr lang="en-US" sz="3200" dirty="0"/>
              <a:t>A finite automaton has several parts. It has a set of states and rules for going from one state to the other, depending on the input symbol. It has an input alphabet that indicates the allowed input symbols. It has a start state and a set of accept states. The formal definition says that a finite automaton is a list of those five objects: </a:t>
            </a:r>
          </a:p>
          <a:p>
            <a:pPr marL="0" indent="0">
              <a:buNone/>
            </a:pPr>
            <a:r>
              <a:rPr lang="en-US" sz="3200" dirty="0" smtClean="0"/>
              <a:t>(</a:t>
            </a:r>
            <a:r>
              <a:rPr lang="en-US" sz="3200" dirty="0" err="1" smtClean="0"/>
              <a:t>i</a:t>
            </a:r>
            <a:r>
              <a:rPr lang="en-US" sz="3200" dirty="0" smtClean="0"/>
              <a:t>)</a:t>
            </a:r>
            <a:r>
              <a:rPr lang="en-US" sz="3200" b="1" dirty="0" smtClean="0"/>
              <a:t> </a:t>
            </a:r>
            <a:r>
              <a:rPr lang="en-US" sz="3200" b="1" dirty="0"/>
              <a:t>set of states</a:t>
            </a:r>
            <a:r>
              <a:rPr lang="en-US" sz="3200" dirty="0"/>
              <a:t>, </a:t>
            </a:r>
          </a:p>
          <a:p>
            <a:pPr marL="0" indent="0">
              <a:buNone/>
            </a:pPr>
            <a:r>
              <a:rPr lang="en-US" sz="3200" dirty="0" smtClean="0"/>
              <a:t>(ii)</a:t>
            </a:r>
            <a:r>
              <a:rPr lang="en-US" sz="3200" b="1" dirty="0" smtClean="0"/>
              <a:t> </a:t>
            </a:r>
            <a:r>
              <a:rPr lang="en-US" sz="3200" b="1" dirty="0"/>
              <a:t>input alphabet</a:t>
            </a:r>
            <a:r>
              <a:rPr lang="en-US" sz="3200" dirty="0"/>
              <a:t>,  </a:t>
            </a:r>
          </a:p>
          <a:p>
            <a:pPr marL="0" indent="0">
              <a:buNone/>
            </a:pPr>
            <a:r>
              <a:rPr lang="en-US" sz="3200" dirty="0" smtClean="0"/>
              <a:t>(iii)</a:t>
            </a:r>
            <a:r>
              <a:rPr lang="en-US" sz="3200" b="1" dirty="0" smtClean="0"/>
              <a:t> </a:t>
            </a:r>
            <a:r>
              <a:rPr lang="en-US" sz="3200" b="1" dirty="0"/>
              <a:t>rules</a:t>
            </a:r>
            <a:r>
              <a:rPr lang="en-US" sz="3200" dirty="0"/>
              <a:t> for moving,  </a:t>
            </a:r>
          </a:p>
          <a:p>
            <a:pPr marL="0" indent="0">
              <a:buNone/>
            </a:pPr>
            <a:r>
              <a:rPr lang="en-US" sz="3200" dirty="0" smtClean="0"/>
              <a:t>(iv)</a:t>
            </a:r>
            <a:r>
              <a:rPr lang="en-US" sz="3200" b="1" dirty="0" smtClean="0"/>
              <a:t> start</a:t>
            </a:r>
            <a:r>
              <a:rPr lang="en-US" sz="3200" dirty="0" smtClean="0"/>
              <a:t> </a:t>
            </a:r>
            <a:r>
              <a:rPr lang="en-US" sz="3200" dirty="0"/>
              <a:t>state and  </a:t>
            </a:r>
          </a:p>
          <a:p>
            <a:pPr marL="0" indent="0">
              <a:buNone/>
            </a:pPr>
            <a:r>
              <a:rPr lang="en-US" sz="3200" dirty="0" smtClean="0"/>
              <a:t>(v) </a:t>
            </a:r>
            <a:r>
              <a:rPr lang="en-US" sz="3200" b="1" dirty="0" smtClean="0"/>
              <a:t>Accept</a:t>
            </a:r>
            <a:r>
              <a:rPr lang="en-US" sz="3200" dirty="0" smtClean="0"/>
              <a:t> </a:t>
            </a:r>
            <a:r>
              <a:rPr lang="en-US" sz="3200" dirty="0"/>
              <a:t>states – sometimes called </a:t>
            </a:r>
            <a:r>
              <a:rPr lang="en-US" sz="3200" dirty="0">
                <a:effectLst>
                  <a:outerShdw blurRad="38100" dist="38100" dir="2700000" algn="tl">
                    <a:srgbClr val="000000">
                      <a:alpha val="43137"/>
                    </a:srgbClr>
                  </a:outerShdw>
                </a:effectLst>
              </a:rPr>
              <a:t>final</a:t>
            </a:r>
            <a:r>
              <a:rPr lang="en-US" sz="3200" dirty="0"/>
              <a:t> states </a:t>
            </a:r>
          </a:p>
        </p:txBody>
      </p:sp>
    </p:spTree>
    <p:extLst>
      <p:ext uri="{BB962C8B-B14F-4D97-AF65-F5344CB8AC3E}">
        <p14:creationId xmlns:p14="http://schemas.microsoft.com/office/powerpoint/2010/main" val="1805057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732" y="502276"/>
            <a:ext cx="10736687" cy="5602310"/>
          </a:xfrm>
        </p:spPr>
        <p:txBody>
          <a:bodyPr>
            <a:noAutofit/>
          </a:bodyPr>
          <a:lstStyle/>
          <a:p>
            <a:r>
              <a:rPr lang="en-US" dirty="0"/>
              <a:t>In mathematical language a list of </a:t>
            </a:r>
            <a:r>
              <a:rPr lang="en-US" b="1" dirty="0"/>
              <a:t>five elements is often called a 5-tuple</a:t>
            </a:r>
            <a:r>
              <a:rPr lang="en-US" dirty="0"/>
              <a:t>. </a:t>
            </a:r>
            <a:endParaRPr lang="en-US" dirty="0" smtClean="0"/>
          </a:p>
          <a:p>
            <a:r>
              <a:rPr lang="en-US" dirty="0" smtClean="0"/>
              <a:t>Hence </a:t>
            </a:r>
            <a:r>
              <a:rPr lang="en-US" dirty="0"/>
              <a:t>we define a </a:t>
            </a:r>
            <a:r>
              <a:rPr lang="en-US" b="1" dirty="0">
                <a:effectLst>
                  <a:outerShdw blurRad="38100" dist="38100" dir="2700000" algn="tl">
                    <a:srgbClr val="000000">
                      <a:alpha val="43137"/>
                    </a:srgbClr>
                  </a:outerShdw>
                </a:effectLst>
              </a:rPr>
              <a:t>finite automaton </a:t>
            </a:r>
            <a:r>
              <a:rPr lang="en-US" dirty="0"/>
              <a:t>to be a </a:t>
            </a:r>
            <a:r>
              <a:rPr lang="en-US" b="1" dirty="0">
                <a:effectLst>
                  <a:outerShdw blurRad="38100" dist="38100" dir="2700000" algn="tl">
                    <a:srgbClr val="000000">
                      <a:alpha val="43137"/>
                    </a:srgbClr>
                  </a:outerShdw>
                </a:effectLst>
              </a:rPr>
              <a:t>5-tuple</a:t>
            </a:r>
            <a:r>
              <a:rPr lang="en-US" dirty="0"/>
              <a:t> consisting of five parts. </a:t>
            </a:r>
          </a:p>
          <a:p>
            <a:r>
              <a:rPr lang="en-US" dirty="0"/>
              <a:t> </a:t>
            </a:r>
            <a:r>
              <a:rPr lang="en-US" dirty="0" smtClean="0"/>
              <a:t>We </a:t>
            </a:r>
            <a:r>
              <a:rPr lang="en-US" dirty="0"/>
              <a:t>use the transition function, denoted as </a:t>
            </a:r>
            <a:r>
              <a:rPr lang="en-US" b="1" dirty="0">
                <a:effectLst>
                  <a:outerShdw blurRad="38100" dist="38100" dir="2700000" algn="tl">
                    <a:srgbClr val="000000">
                      <a:alpha val="43137"/>
                    </a:srgbClr>
                  </a:outerShdw>
                </a:effectLst>
              </a:rPr>
              <a:t>δ</a:t>
            </a:r>
            <a:r>
              <a:rPr lang="en-US" dirty="0"/>
              <a:t> </a:t>
            </a:r>
            <a:r>
              <a:rPr lang="en-US" i="1" dirty="0" smtClean="0">
                <a:solidFill>
                  <a:srgbClr val="00B0F0"/>
                </a:solidFill>
                <a:effectLst>
                  <a:outerShdw blurRad="38100" dist="38100" dir="2700000" algn="tl">
                    <a:srgbClr val="000000">
                      <a:alpha val="43137"/>
                    </a:srgbClr>
                  </a:outerShdw>
                </a:effectLst>
              </a:rPr>
              <a:t>(delta sign) </a:t>
            </a:r>
            <a:r>
              <a:rPr lang="en-US" dirty="0" smtClean="0"/>
              <a:t>to </a:t>
            </a:r>
            <a:r>
              <a:rPr lang="en-US" dirty="0"/>
              <a:t>define the </a:t>
            </a:r>
            <a:r>
              <a:rPr lang="en-US" b="1" dirty="0">
                <a:effectLst>
                  <a:outerShdw blurRad="38100" dist="38100" dir="2700000" algn="tl">
                    <a:srgbClr val="000000">
                      <a:alpha val="43137"/>
                    </a:srgbClr>
                  </a:outerShdw>
                </a:effectLst>
              </a:rPr>
              <a:t>rules for m</a:t>
            </a:r>
            <a:r>
              <a:rPr lang="en-US" dirty="0"/>
              <a:t>oving. </a:t>
            </a:r>
            <a:endParaRPr lang="en-US" dirty="0" smtClean="0"/>
          </a:p>
          <a:p>
            <a:r>
              <a:rPr lang="en-US" dirty="0" smtClean="0"/>
              <a:t>If </a:t>
            </a:r>
            <a:r>
              <a:rPr lang="en-US" dirty="0"/>
              <a:t>the finite automaton has an arrow </a:t>
            </a:r>
            <a:r>
              <a:rPr lang="en-US" b="1" dirty="0">
                <a:effectLst>
                  <a:outerShdw blurRad="38100" dist="38100" dir="2700000" algn="tl">
                    <a:srgbClr val="000000">
                      <a:alpha val="43137"/>
                    </a:srgbClr>
                  </a:outerShdw>
                </a:effectLst>
              </a:rPr>
              <a:t>from a state X to a state Y labeled with the input symbol 1</a:t>
            </a:r>
            <a:r>
              <a:rPr lang="en-US" dirty="0"/>
              <a:t>, that means that, if the automaton is in </a:t>
            </a:r>
            <a:r>
              <a:rPr lang="en-US" b="1" dirty="0">
                <a:effectLst>
                  <a:outerShdw blurRad="38100" dist="38100" dir="2700000" algn="tl">
                    <a:srgbClr val="000000">
                      <a:alpha val="43137"/>
                    </a:srgbClr>
                  </a:outerShdw>
                </a:effectLst>
              </a:rPr>
              <a:t>state X when it reads a 1, it then moves to state Y. </a:t>
            </a:r>
            <a:endParaRPr lang="en-US" b="1" dirty="0" smtClean="0">
              <a:effectLst>
                <a:outerShdw blurRad="38100" dist="38100" dir="2700000" algn="tl">
                  <a:srgbClr val="000000">
                    <a:alpha val="43137"/>
                  </a:srgbClr>
                </a:outerShdw>
              </a:effectLst>
            </a:endParaRPr>
          </a:p>
          <a:p>
            <a:r>
              <a:rPr lang="en-US" dirty="0" smtClean="0"/>
              <a:t>We </a:t>
            </a:r>
            <a:r>
              <a:rPr lang="en-US" dirty="0"/>
              <a:t>can indicate the same thing with the transition function by saying </a:t>
            </a:r>
            <a:r>
              <a:rPr lang="en-US" b="1" dirty="0">
                <a:effectLst>
                  <a:outerShdw blurRad="38100" dist="38100" dir="2700000" algn="tl">
                    <a:srgbClr val="000000">
                      <a:alpha val="43137"/>
                    </a:srgbClr>
                  </a:outerShdw>
                </a:effectLst>
              </a:rPr>
              <a:t>that δ(X, 1) = Y. </a:t>
            </a:r>
            <a:endParaRPr lang="en-US" b="1" dirty="0" smtClean="0">
              <a:effectLst>
                <a:outerShdw blurRad="38100" dist="38100" dir="2700000" algn="tl">
                  <a:srgbClr val="000000">
                    <a:alpha val="43137"/>
                  </a:srgbClr>
                </a:outerShdw>
              </a:effectLst>
            </a:endParaRPr>
          </a:p>
          <a:p>
            <a:r>
              <a:rPr lang="en-US" dirty="0" smtClean="0"/>
              <a:t>This </a:t>
            </a:r>
            <a:r>
              <a:rPr lang="en-US" dirty="0"/>
              <a:t>notation is a kind of mathematical shorthand. </a:t>
            </a:r>
            <a:endParaRPr lang="en-US" dirty="0" smtClean="0"/>
          </a:p>
          <a:p>
            <a:r>
              <a:rPr lang="en-US" dirty="0" smtClean="0"/>
              <a:t>Putting </a:t>
            </a:r>
            <a:r>
              <a:rPr lang="en-US" dirty="0"/>
              <a:t>it all together we arrive at the formal definition of finite automata. </a:t>
            </a:r>
          </a:p>
          <a:p>
            <a:endParaRPr lang="en-US" dirty="0"/>
          </a:p>
        </p:txBody>
      </p:sp>
    </p:spTree>
    <p:extLst>
      <p:ext uri="{BB962C8B-B14F-4D97-AF65-F5344CB8AC3E}">
        <p14:creationId xmlns:p14="http://schemas.microsoft.com/office/powerpoint/2010/main" val="67313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TotalTime>
  <Words>1764</Words>
  <Application>Microsoft Office PowerPoint</Application>
  <PresentationFormat>Widescreen</PresentationFormat>
  <Paragraphs>311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Bookman Old Style</vt:lpstr>
      <vt:lpstr>Calibri</vt:lpstr>
      <vt:lpstr>Calibri Light</vt:lpstr>
      <vt:lpstr>Cambria</vt:lpstr>
      <vt:lpstr>Segoe UI Symbol</vt:lpstr>
      <vt:lpstr>Times New Roman</vt:lpstr>
      <vt:lpstr>Office Theme</vt:lpstr>
      <vt:lpstr>PowerPoint Presentation</vt:lpstr>
      <vt:lpstr>Finite Automata </vt:lpstr>
      <vt:lpstr>PowerPoint Presentation</vt:lpstr>
      <vt:lpstr>Example one: Automatic Door </vt:lpstr>
      <vt:lpstr>The same machine can be illustrated using a state diagram as shown below: -   </vt:lpstr>
      <vt:lpstr>Example Two: Elevator Controller  </vt:lpstr>
      <vt:lpstr> </vt:lpstr>
      <vt:lpstr>PowerPoint Presentation</vt:lpstr>
      <vt:lpstr>PowerPoint Presentation</vt:lpstr>
      <vt:lpstr>Types of Automatons  </vt:lpstr>
      <vt:lpstr>PowerPoint Presentation</vt:lpstr>
      <vt:lpstr> </vt:lpstr>
      <vt:lpstr>PowerPoint Presentation</vt:lpstr>
      <vt:lpstr>PowerPoint Presentation</vt:lpstr>
      <vt:lpstr>The figure below shows the state diagram of a finite automaton M1. Give the formal description of this automaton. (5 Marks)  Provide a conclusion on the language accepted by this machine   </vt:lpstr>
      <vt:lpstr>PowerPoint Presentation</vt:lpstr>
      <vt:lpstr>Given the state diagram below for a finite automaton M5, describe the machine formally:-  </vt:lpstr>
      <vt:lpstr>Solution:  M= (Q, ∑, δ , q0, F)  Where   Q= { q1, q2, ,q3}  ∑ = {0,1}  is the transition function given by the table        q0 = {q1}    F = {q2}   </vt:lpstr>
      <vt:lpstr>PowerPoint Presentation</vt:lpstr>
      <vt:lpstr>PowerPoint Presentation</vt:lpstr>
      <vt:lpstr>Recall……..Types of Automatons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53</cp:revision>
  <dcterms:created xsi:type="dcterms:W3CDTF">2020-09-05T07:57:33Z</dcterms:created>
  <dcterms:modified xsi:type="dcterms:W3CDTF">2020-09-18T08:11:15Z</dcterms:modified>
</cp:coreProperties>
</file>