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E29A-72F1-46E3-881F-9AFF1654D5C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6185-12FE-4A6F-8F43-A06EEF19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9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E29A-72F1-46E3-881F-9AFF1654D5C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6185-12FE-4A6F-8F43-A06EEF19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3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E29A-72F1-46E3-881F-9AFF1654D5C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6185-12FE-4A6F-8F43-A06EEF19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1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E29A-72F1-46E3-881F-9AFF1654D5C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6185-12FE-4A6F-8F43-A06EEF19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E29A-72F1-46E3-881F-9AFF1654D5C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6185-12FE-4A6F-8F43-A06EEF19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5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E29A-72F1-46E3-881F-9AFF1654D5C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6185-12FE-4A6F-8F43-A06EEF19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E29A-72F1-46E3-881F-9AFF1654D5C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6185-12FE-4A6F-8F43-A06EEF19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6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E29A-72F1-46E3-881F-9AFF1654D5C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6185-12FE-4A6F-8F43-A06EEF19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5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E29A-72F1-46E3-881F-9AFF1654D5C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6185-12FE-4A6F-8F43-A06EEF19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0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E29A-72F1-46E3-881F-9AFF1654D5C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6185-12FE-4A6F-8F43-A06EEF19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7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E29A-72F1-46E3-881F-9AFF1654D5C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6185-12FE-4A6F-8F43-A06EEF19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8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5E29A-72F1-46E3-881F-9AFF1654D5C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46185-12FE-4A6F-8F43-A06EEF19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122363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BCT 2310:</a:t>
            </a:r>
            <a:br>
              <a:rPr lang="en-US" sz="8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8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Automata theory</a:t>
            </a:r>
            <a:br>
              <a:rPr lang="en-US" sz="8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b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2877" y="3679310"/>
            <a:ext cx="12192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Lecturer: </a:t>
            </a:r>
            <a:r>
              <a:rPr lang="en-US" dirty="0" smtClean="0">
                <a:solidFill>
                  <a:srgbClr val="00B050"/>
                </a:solidFill>
              </a:rPr>
              <a:t>Mrs. Martha Gichuki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 ID: </a:t>
            </a:r>
            <a:r>
              <a:rPr lang="en-US" dirty="0" smtClean="0">
                <a:solidFill>
                  <a:srgbClr val="00B050"/>
                </a:solidFill>
              </a:rPr>
              <a:t>mgichuki@jkuat.ac.ke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24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90128"/>
            <a:ext cx="12192000" cy="11674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simple way to show its relationship is through a truth table. The truth table of the proposition ∼(P Λ ∼Q), for example is constructed as follows: - 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592702"/>
              </p:ext>
            </p:extLst>
          </p:nvPr>
        </p:nvGraphicFramePr>
        <p:xfrm>
          <a:off x="2318198" y="2279561"/>
          <a:ext cx="6729282" cy="3821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8018"/>
                <a:gridCol w="1368876"/>
                <a:gridCol w="1315308"/>
                <a:gridCol w="1315308"/>
                <a:gridCol w="1371772"/>
              </a:tblGrid>
              <a:tr h="751615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Q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∼Q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 Λ ∼Q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∼(P Λ ∼Q)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</a:tr>
              <a:tr h="738386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</a:tr>
              <a:tr h="738386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</a:tr>
              <a:tr h="741993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</a:tr>
              <a:tr h="751615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55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u="db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Tautologies &amp; Contradictions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5914"/>
            <a:ext cx="12192000" cy="5892085"/>
          </a:xfrm>
        </p:spPr>
        <p:txBody>
          <a:bodyPr/>
          <a:lstStyle/>
          <a:p>
            <a:r>
              <a:rPr lang="en-US" dirty="0" smtClean="0"/>
              <a:t>Some </a:t>
            </a:r>
            <a:r>
              <a:rPr lang="en-US" dirty="0"/>
              <a:t>propositions contain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T</a:t>
            </a:r>
            <a:r>
              <a:rPr lang="en-US" dirty="0"/>
              <a:t> in the last column of their truth tables i.e. are true for any truth values of their variables. </a:t>
            </a:r>
            <a:endParaRPr lang="en-US" dirty="0" smtClean="0"/>
          </a:p>
          <a:p>
            <a:r>
              <a:rPr lang="en-US" dirty="0" smtClean="0"/>
              <a:t>Such </a:t>
            </a:r>
            <a:r>
              <a:rPr lang="en-US" dirty="0"/>
              <a:t>propositions are called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tautologies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Similarly</a:t>
            </a:r>
            <a:r>
              <a:rPr lang="en-US" dirty="0"/>
              <a:t>, a proposition P (P, Q …) is called a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contradiction</a:t>
            </a:r>
            <a:r>
              <a:rPr lang="en-US" dirty="0"/>
              <a:t> if it contains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F</a:t>
            </a:r>
            <a:r>
              <a:rPr lang="en-US" dirty="0"/>
              <a:t> in the final column of its truth table i.e. is false for any truth values of its variables.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the proposition “P and not P” (P Λ ∼ P) is a contradiction. This is verified by constructing their truth tables as follows: - P V ∼ P is a Tautology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 </a:t>
            </a:r>
            <a:r>
              <a:rPr lang="en-US" dirty="0"/>
              <a:t>Λ ∼ P is a contradiction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535514"/>
              </p:ext>
            </p:extLst>
          </p:nvPr>
        </p:nvGraphicFramePr>
        <p:xfrm>
          <a:off x="3144520" y="4061541"/>
          <a:ext cx="5902960" cy="12923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9770"/>
                <a:gridCol w="1962785"/>
                <a:gridCol w="1970405"/>
              </a:tblGrid>
              <a:tr h="396875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∼P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 V ∼ P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</a:tr>
              <a:tr h="389890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</a:tr>
              <a:tr h="396875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57156"/>
              </p:ext>
            </p:extLst>
          </p:nvPr>
        </p:nvGraphicFramePr>
        <p:xfrm>
          <a:off x="5173837" y="5655212"/>
          <a:ext cx="5902960" cy="12923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9770"/>
                <a:gridCol w="1962785"/>
                <a:gridCol w="1970405"/>
              </a:tblGrid>
              <a:tr h="52323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∼P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 Λ ∼ P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</a:tr>
              <a:tr h="389890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</a:tr>
              <a:tr h="396875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23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5307"/>
            <a:ext cx="12192000" cy="1085381"/>
          </a:xfrm>
        </p:spPr>
        <p:txBody>
          <a:bodyPr>
            <a:noAutofit/>
          </a:bodyPr>
          <a:lstStyle/>
          <a:p>
            <a:r>
              <a:rPr lang="en-US" sz="3200" dirty="0"/>
              <a:t>The proposition (Q Λ R) V ∼ (Q Λ R), which by principle of substitution must also be a tautology is proven using the truth table below: - </a:t>
            </a:r>
            <a:br>
              <a:rPr lang="en-US" sz="3200" dirty="0"/>
            </a:b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01010" y="2896521"/>
          <a:ext cx="6189980" cy="22095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1215"/>
                <a:gridCol w="763270"/>
                <a:gridCol w="688975"/>
                <a:gridCol w="1153795"/>
                <a:gridCol w="2752725"/>
              </a:tblGrid>
              <a:tr h="392430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 Λ R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∼ (Q Λ R)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(Q Λ R) V ∼ (Q Λ R)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</a:tr>
              <a:tr h="389890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</a:tr>
              <a:tr h="389890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</a:tr>
              <a:tr h="391795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</a:tr>
              <a:tr h="396875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8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07629"/>
          </a:xfrm>
        </p:spPr>
        <p:txBody>
          <a:bodyPr>
            <a:normAutofit fontScale="90000"/>
          </a:bodyPr>
          <a:lstStyle/>
          <a:p>
            <a:r>
              <a:rPr lang="en-US" b="1" u="dbl" dirty="0" smtClean="0"/>
              <a:t>Logical Equivalence</a:t>
            </a:r>
            <a:r>
              <a:rPr lang="en-US" b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15155"/>
            <a:ext cx="12192000" cy="5441324"/>
          </a:xfrm>
        </p:spPr>
        <p:txBody>
          <a:bodyPr/>
          <a:lstStyle/>
          <a:p>
            <a:r>
              <a:rPr lang="en-US" dirty="0" smtClean="0"/>
              <a:t>Two </a:t>
            </a:r>
            <a:r>
              <a:rPr lang="en-US" dirty="0"/>
              <a:t>propositions P (P, q …) and Q (P, q …) are said to be logically equivalent or simply equivalent or equal denoted by P (P, q …) ≡ Q (P, q …). This means that if they have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identical truth/falsity values in the last column of their truth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</a:t>
            </a:r>
            <a:endParaRPr lang="en-US" dirty="0"/>
          </a:p>
          <a:p>
            <a:r>
              <a:rPr lang="en-US" dirty="0" smtClean="0"/>
              <a:t>Example: the </a:t>
            </a:r>
            <a:r>
              <a:rPr lang="en-US" dirty="0"/>
              <a:t>truth </a:t>
            </a:r>
            <a:r>
              <a:rPr lang="en-US" dirty="0" smtClean="0"/>
              <a:t>tables </a:t>
            </a:r>
            <a:r>
              <a:rPr lang="en-US" dirty="0"/>
              <a:t>of ∼(P Λ Q) and ∼P V ∼ Q, which are shown below: - 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578643"/>
              </p:ext>
            </p:extLst>
          </p:nvPr>
        </p:nvGraphicFramePr>
        <p:xfrm>
          <a:off x="115911" y="2173065"/>
          <a:ext cx="11603866" cy="59036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1741"/>
                <a:gridCol w="483090"/>
                <a:gridCol w="2066908"/>
                <a:gridCol w="483090"/>
                <a:gridCol w="1812393"/>
                <a:gridCol w="2149585"/>
                <a:gridCol w="406897"/>
                <a:gridCol w="3730162"/>
              </a:tblGrid>
              <a:tr h="351405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Q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 anchor="b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 Λ Q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 anchor="b"/>
                </a:tc>
                <a:tc gridSpan="2"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∼(P Λ Q)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9258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 anchor="b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 anchor="b"/>
                </a:tc>
                <a:tc gridSpan="2"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1648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 anchor="b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/>
                </a:tc>
                <a:tc gridSpan="2"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9258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 anchor="b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 anchor="b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/>
                </a:tc>
                <a:tc gridSpan="2"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4675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 anchor="b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 anchor="b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/>
                </a:tc>
                <a:tc gridSpan="2"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 </a:t>
                      </a:r>
                    </a:p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506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/>
                </a:tc>
                <a:tc>
                  <a:txBody>
                    <a:bodyPr/>
                    <a:lstStyle/>
                    <a:p>
                      <a:pPr marL="179705" marR="179705" lvl="0" indent="-635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</a:rPr>
                        <a:t>Q </a:t>
                      </a:r>
                      <a:endParaRPr lang="en-US" sz="24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 anchor="b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∼P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 anchor="b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∼Q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 anchor="b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∼P V ∼Q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/>
                </a:tc>
              </a:tr>
              <a:tr h="365748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 anchor="b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/>
                </a:tc>
                <a:tc gridSpan="2"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/>
                </a:tc>
              </a:tr>
              <a:tr h="289252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/>
                </a:tc>
                <a:tc gridSpan="2"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30" marR="73025" marT="1016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30" marR="73025" marT="1016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30" marR="73025" marT="10160" marB="0"/>
                </a:tc>
              </a:tr>
              <a:tr h="276662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 anchor="b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/>
                </a:tc>
                <a:tc gridSpan="2"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30" marR="73025" marT="1016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30" marR="73025" marT="1016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30" marR="73025" marT="10160" marB="0"/>
                </a:tc>
              </a:tr>
              <a:tr h="498023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 anchor="b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5405" marT="6985" marB="0"/>
                </a:tc>
                <a:tc gridSpan="2"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30" marR="73025" marT="1016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30" marR="73025" marT="1016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30" marR="73025" marT="1016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00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Since the truth tables are the same, i.e. both propositions are false in the first case and true in the other instances, the propositions ∼(P Λ Q) and ∼P V ∼ </a:t>
            </a:r>
            <a:r>
              <a:rPr lang="en-US" dirty="0" smtClean="0"/>
              <a:t>Q, </a:t>
            </a:r>
            <a:r>
              <a:rPr lang="en-US" dirty="0"/>
              <a:t>are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logically equivalent</a:t>
            </a:r>
            <a:r>
              <a:rPr lang="en-US" dirty="0"/>
              <a:t>. i.e. ∼(P Λ Q)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≡ </a:t>
            </a:r>
            <a:r>
              <a:rPr lang="en-US" dirty="0"/>
              <a:t>(∼P V ∼ </a:t>
            </a:r>
            <a:r>
              <a:rPr lang="en-US" dirty="0" smtClean="0"/>
              <a:t>Q). </a:t>
            </a:r>
            <a:endParaRPr lang="en-US" dirty="0" smtClean="0"/>
          </a:p>
          <a:p>
            <a:r>
              <a:rPr lang="en-US" b="1" dirty="0"/>
              <a:t>Example: </a:t>
            </a:r>
            <a:r>
              <a:rPr lang="en-US" dirty="0" smtClean="0"/>
              <a:t>Consider </a:t>
            </a:r>
            <a:r>
              <a:rPr lang="en-US" dirty="0"/>
              <a:t>the statement: “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false that roses are red and violets are blue</a:t>
            </a:r>
            <a:r>
              <a:rPr lang="en-US" dirty="0"/>
              <a:t>”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statement can be written in form of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∼(P Λ Q), </a:t>
            </a:r>
            <a:r>
              <a:rPr lang="en-US" dirty="0"/>
              <a:t>where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is “Roses are red</a:t>
            </a:r>
            <a:r>
              <a:rPr lang="en-US" dirty="0"/>
              <a:t>” and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is “Violets are blue</a:t>
            </a:r>
            <a:r>
              <a:rPr lang="en-US" dirty="0"/>
              <a:t>”.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the above truth tables show that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∼(P Λ Q) is logically equivalent to (∼P V ∼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Q). </a:t>
            </a:r>
            <a:r>
              <a:rPr lang="en-US" dirty="0"/>
              <a:t>Thus, the given statement has the same meaning as the statement:”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Roses are not red” 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“Violets are not blue”.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7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52281"/>
          </a:xfrm>
        </p:spPr>
        <p:txBody>
          <a:bodyPr/>
          <a:lstStyle/>
          <a:p>
            <a:r>
              <a:rPr lang="en-US" b="1" u="db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&amp; Bi-Conditional Statements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1674"/>
            <a:ext cx="12192000" cy="5866326"/>
          </a:xfrm>
        </p:spPr>
        <p:txBody>
          <a:bodyPr>
            <a:normAutofit/>
          </a:bodyPr>
          <a:lstStyle/>
          <a:p>
            <a:r>
              <a:rPr lang="en-US" dirty="0" smtClean="0"/>
              <a:t>Many </a:t>
            </a:r>
            <a:r>
              <a:rPr lang="en-US" dirty="0"/>
              <a:t>statements, particularly in mathematics, are of the form; “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P then Q</a:t>
            </a:r>
            <a:r>
              <a:rPr lang="en-US" dirty="0"/>
              <a:t>”. Such statements are called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statements </a:t>
            </a:r>
            <a:r>
              <a:rPr lang="en-US" dirty="0"/>
              <a:t>and are denoted by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→ Q</a:t>
            </a:r>
            <a:r>
              <a:rPr lang="en-US" dirty="0"/>
              <a:t>.  The condition P → Q is frequently read as “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implies Q</a:t>
            </a:r>
            <a:r>
              <a:rPr lang="en-US" dirty="0"/>
              <a:t>” or “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only if Q</a:t>
            </a:r>
            <a:r>
              <a:rPr lang="en-US" dirty="0"/>
              <a:t>”.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Another common statement is of the form; “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if and only if Q</a:t>
            </a:r>
            <a:r>
              <a:rPr lang="en-US" dirty="0"/>
              <a:t>”. Such statements are denoted by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↔Q</a:t>
            </a:r>
            <a:r>
              <a:rPr lang="en-US" dirty="0"/>
              <a:t> and are called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bi-conditional statements.</a:t>
            </a: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example, the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truth values of P → Q and P ↔Q </a:t>
            </a:r>
            <a:r>
              <a:rPr lang="en-US" dirty="0"/>
              <a:t>are as shown below: - 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9412579"/>
              </p:ext>
            </p:extLst>
          </p:nvPr>
        </p:nvGraphicFramePr>
        <p:xfrm>
          <a:off x="551842" y="4678586"/>
          <a:ext cx="4417060" cy="215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8915"/>
                <a:gridCol w="1481455"/>
                <a:gridCol w="1456690"/>
              </a:tblGrid>
              <a:tr h="394970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Q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 → Q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</a:tr>
              <a:tr h="391795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</a:tr>
              <a:tr h="389890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</a:tr>
              <a:tr h="389890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</a:tr>
              <a:tr h="396875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11450"/>
              </p:ext>
            </p:extLst>
          </p:nvPr>
        </p:nvGraphicFramePr>
        <p:xfrm>
          <a:off x="6371921" y="4678586"/>
          <a:ext cx="4417060" cy="215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8915"/>
                <a:gridCol w="1481455"/>
                <a:gridCol w="1456690"/>
              </a:tblGrid>
              <a:tr h="394970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Q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 ↔Q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</a:tr>
              <a:tr h="391795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</a:tr>
              <a:tr h="389890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</a:tr>
              <a:tr h="389890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</a:tr>
              <a:tr h="396875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15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b="1" u="dbl" dirty="0"/>
              <a:t>Review Question(s</a:t>
            </a:r>
            <a:r>
              <a:rPr lang="en-US" b="1" u="dbl" dirty="0" smtClean="0"/>
              <a:t>)</a:t>
            </a:r>
          </a:p>
          <a:p>
            <a:pPr marL="0" indent="0">
              <a:buNone/>
            </a:pPr>
            <a:r>
              <a:rPr kumimoji="0" lang="en-US" altLang="en-US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Question One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: Construct truth tables for the following propositions: - 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b="1" u="dbl" dirty="0" smtClean="0"/>
          </a:p>
          <a:p>
            <a:endParaRPr lang="en-US" b="1" u="dbl" dirty="0"/>
          </a:p>
          <a:p>
            <a:r>
              <a:rPr lang="en-US" b="1" dirty="0" smtClean="0"/>
              <a:t> </a:t>
            </a:r>
          </a:p>
          <a:p>
            <a:endParaRPr lang="en-US" b="1" u="dbl" dirty="0"/>
          </a:p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630198"/>
              </p:ext>
            </p:extLst>
          </p:nvPr>
        </p:nvGraphicFramePr>
        <p:xfrm>
          <a:off x="370030" y="1329398"/>
          <a:ext cx="11601576" cy="55286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3687"/>
                <a:gridCol w="10367889"/>
              </a:tblGrid>
              <a:tr h="823592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</a:t>
                      </a:r>
                      <a:r>
                        <a:rPr lang="en-US" sz="2000" dirty="0">
                          <a:effectLst/>
                        </a:rPr>
                        <a:t>.)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pΛ~q</a:t>
                      </a:r>
                      <a:r>
                        <a:rPr lang="en-US" sz="2000" dirty="0">
                          <a:effectLst/>
                        </a:rPr>
                        <a:t> (2 Marks)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/>
                </a:tc>
              </a:tr>
              <a:tr h="978418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(ii.)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~</a:t>
                      </a:r>
                      <a:r>
                        <a:rPr lang="en-US" sz="2000" dirty="0" err="1">
                          <a:effectLst/>
                        </a:rPr>
                        <a:t>pΛ~q</a:t>
                      </a:r>
                      <a:r>
                        <a:rPr lang="en-US" sz="2000" dirty="0">
                          <a:effectLst/>
                        </a:rPr>
                        <a:t>(2 Marks)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/>
                </a:tc>
              </a:tr>
              <a:tr h="969817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(iii.)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~(~</a:t>
                      </a:r>
                      <a:r>
                        <a:rPr lang="en-US" sz="2000" dirty="0" err="1">
                          <a:effectLst/>
                        </a:rPr>
                        <a:t>pΛq</a:t>
                      </a:r>
                      <a:r>
                        <a:rPr lang="en-US" sz="2000" dirty="0">
                          <a:effectLst/>
                        </a:rPr>
                        <a:t>) (2 Marks)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/>
                </a:tc>
              </a:tr>
              <a:tr h="965517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(iv.)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~(~pv~q) (2 Marks)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/>
                </a:tc>
              </a:tr>
              <a:tr h="971967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(v.)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∼(∼P V Q) (2 Marks)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/>
                </a:tc>
              </a:tr>
              <a:tr h="819291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(vi.)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 V (∼P Λ Q) (2 Marks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69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941341"/>
          </a:xfrm>
        </p:spPr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US" sz="2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</a:rPr>
              <a:t>Question Two: </a:t>
            </a:r>
            <a:r>
              <a:rPr kumimoji="0" lang="en-US" altLang="en-US" sz="2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</a:rPr>
              <a:t/>
            </a:r>
            <a:br>
              <a:rPr kumimoji="0" lang="en-US" altLang="en-US" sz="2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</a:rPr>
            </a:br>
            <a:r>
              <a:rPr lang="en-US" altLang="en-US" sz="2200" dirty="0" smtClean="0">
                <a:latin typeface="Cambria" panose="02040503050406030204" pitchFamily="18" charset="0"/>
                <a:ea typeface="Calibri" panose="020F0502020204030204" pitchFamily="34" charset="0"/>
              </a:rPr>
              <a:t>(a)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Let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set A =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{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1, 2, 3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}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; Set B =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{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4, 5, 6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}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and Set C =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{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7, 8, 9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}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Proof the above properties of sets (laws) using the sets (10 Marks)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/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</a:rPr>
            </a:br>
            <a:r>
              <a:rPr lang="en-US" altLang="en-US" sz="2200" dirty="0" smtClean="0">
                <a:latin typeface="Cambria" panose="02040503050406030204" pitchFamily="18" charset="0"/>
                <a:ea typeface="Calibri" panose="020F0502020204030204" pitchFamily="34" charset="0"/>
              </a:rPr>
              <a:t>(b)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Let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p be “Roses are Red” and let q be “Violets are Blue”. Give a verbal sentence that describes each of the following statements: - </a:t>
            </a:r>
            <a:r>
              <a:rPr kumimoji="0" lang="en-US" alt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563368"/>
              </p:ext>
            </p:extLst>
          </p:nvPr>
        </p:nvGraphicFramePr>
        <p:xfrm>
          <a:off x="0" y="1660848"/>
          <a:ext cx="12191999" cy="51971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3922"/>
                <a:gridCol w="10978077"/>
              </a:tblGrid>
              <a:tr h="641634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</a:t>
                      </a:r>
                      <a:r>
                        <a:rPr lang="en-US" sz="2000" dirty="0">
                          <a:effectLst/>
                        </a:rPr>
                        <a:t>.)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~p (1 Mark)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525" marB="0"/>
                </a:tc>
              </a:tr>
              <a:tr h="1062871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(ii.)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~ (pΛq) (1 Mark)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525" marB="0"/>
                </a:tc>
              </a:tr>
              <a:tr h="725271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(iii.)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pvq (1 Mark)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525" marB="0"/>
                </a:tc>
              </a:tr>
              <a:tr h="1062871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(iv.)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qv~p (1 Mark)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525" marB="0"/>
                </a:tc>
              </a:tr>
              <a:tr h="1062871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(v.)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~pΛ~q (1 Mark)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525" marB="0"/>
                </a:tc>
              </a:tr>
              <a:tr h="641634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(vi.)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~~q (1 Mark)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89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15926"/>
            <a:ext cx="12192000" cy="4107766"/>
          </a:xfrm>
        </p:spPr>
        <p:txBody>
          <a:bodyPr>
            <a:normAutofit fontScale="90000"/>
          </a:bodyPr>
          <a:lstStyle/>
          <a:p>
            <a:pPr lvl="0" fontAlgn="base"/>
            <a:r>
              <a:rPr lang="en-US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 Three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If </a:t>
            </a:r>
            <a:r>
              <a:rPr lang="en-US" sz="3200" dirty="0" err="1"/>
              <a:t>PV~p</a:t>
            </a:r>
            <a:r>
              <a:rPr lang="en-US" sz="3200" dirty="0"/>
              <a:t> is a tautology, substituting </a:t>
            </a:r>
            <a:r>
              <a:rPr lang="en-US" sz="3200" dirty="0" err="1"/>
              <a:t>qΛr</a:t>
            </a:r>
            <a:r>
              <a:rPr lang="en-US" sz="3200" dirty="0"/>
              <a:t> for p, we obtain proposition (</a:t>
            </a:r>
            <a:r>
              <a:rPr lang="en-US" sz="3200" dirty="0" err="1"/>
              <a:t>qΛr</a:t>
            </a:r>
            <a:r>
              <a:rPr lang="en-US" sz="3200" dirty="0"/>
              <a:t>) V~ (</a:t>
            </a:r>
            <a:r>
              <a:rPr lang="en-US" sz="3200" dirty="0" err="1"/>
              <a:t>qΛr</a:t>
            </a:r>
            <a:r>
              <a:rPr lang="en-US" sz="3200" dirty="0"/>
              <a:t>), which by the principle of substitution, should also be a tautology. Verify this with the use of a truth table. (8 Marks)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u="sng" dirty="0" smtClean="0"/>
              <a:t/>
            </a:r>
            <a:br>
              <a:rPr lang="en-US" sz="3200" u="sng" dirty="0" smtClean="0"/>
            </a:br>
            <a:r>
              <a:rPr lang="en-US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 Four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dirty="0" smtClean="0"/>
              <a:t>Conditional </a:t>
            </a:r>
            <a:r>
              <a:rPr lang="en-US" sz="3600" dirty="0"/>
              <a:t>statements are those of the form “If p then q” They are the fundamental principles of logical reasoning. Given the conditional statement: - “If p implies q and q implies r then p implies r” verify this fact by showing that the following proposition is a tautology </a:t>
            </a:r>
            <a:br>
              <a:rPr lang="en-US" sz="3600" dirty="0"/>
            </a:br>
            <a:r>
              <a:rPr lang="en-US" sz="3600" dirty="0"/>
              <a:t>[(</a:t>
            </a:r>
            <a:r>
              <a:rPr lang="en-US" sz="3600" dirty="0" err="1"/>
              <a:t>p→q</a:t>
            </a:r>
            <a:r>
              <a:rPr lang="en-US" sz="3600" dirty="0"/>
              <a:t>) Λ(</a:t>
            </a:r>
            <a:r>
              <a:rPr lang="en-US" sz="3600" dirty="0" err="1"/>
              <a:t>q→r</a:t>
            </a:r>
            <a:r>
              <a:rPr lang="en-US" sz="3600" dirty="0"/>
              <a:t>)]→(</a:t>
            </a:r>
            <a:r>
              <a:rPr lang="en-US" sz="3600" dirty="0" err="1"/>
              <a:t>p→r</a:t>
            </a:r>
            <a:r>
              <a:rPr lang="en-US" sz="3600" dirty="0"/>
              <a:t>) (9 Marks) 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8186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"/>
            <a:ext cx="12192000" cy="6724357"/>
          </a:xfrm>
        </p:spPr>
        <p:txBody>
          <a:bodyPr/>
          <a:lstStyle/>
          <a:p>
            <a:pPr marL="0" lvl="0" indent="0" fontAlgn="base">
              <a:buNone/>
            </a:pP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 Five</a:t>
            </a:r>
          </a:p>
          <a:p>
            <a:pPr marL="0" lvl="0" indent="0" fontAlgn="base">
              <a:buNone/>
            </a:pPr>
            <a:r>
              <a:rPr lang="en-US" dirty="0" smtClean="0"/>
              <a:t>Construct </a:t>
            </a:r>
            <a:r>
              <a:rPr lang="en-US" dirty="0"/>
              <a:t>a truth table for each of the following statements:    </a:t>
            </a:r>
          </a:p>
          <a:p>
            <a:r>
              <a:rPr lang="en-US" dirty="0"/>
              <a:t>	(</a:t>
            </a:r>
            <a:r>
              <a:rPr lang="en-US" dirty="0" err="1"/>
              <a:t>i</a:t>
            </a:r>
            <a:r>
              <a:rPr lang="en-US" dirty="0"/>
              <a:t>.) 	</a:t>
            </a:r>
            <a:r>
              <a:rPr lang="en-US" dirty="0" err="1"/>
              <a:t>qΛ</a:t>
            </a:r>
            <a:r>
              <a:rPr lang="en-US" dirty="0"/>
              <a:t>(</a:t>
            </a:r>
            <a:r>
              <a:rPr lang="en-US" dirty="0" err="1"/>
              <a:t>p→q</a:t>
            </a:r>
            <a:r>
              <a:rPr lang="en-US" dirty="0"/>
              <a:t>)→p </a:t>
            </a:r>
          </a:p>
          <a:p>
            <a:r>
              <a:rPr lang="en-US" dirty="0"/>
              <a:t>	(ii.) 	~(</a:t>
            </a:r>
            <a:r>
              <a:rPr lang="en-US" dirty="0" err="1"/>
              <a:t>pΛq</a:t>
            </a:r>
            <a:r>
              <a:rPr lang="en-US" dirty="0"/>
              <a:t>)↔(~</a:t>
            </a:r>
            <a:r>
              <a:rPr lang="en-US" dirty="0" err="1"/>
              <a:t>pV~q</a:t>
            </a:r>
            <a:r>
              <a:rPr lang="en-US" dirty="0"/>
              <a:t>)  (6 Marks) </a:t>
            </a:r>
            <a:endParaRPr lang="en-US" dirty="0" smtClean="0"/>
          </a:p>
          <a:p>
            <a:pPr marL="0" indent="0">
              <a:buNone/>
            </a:pP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 Six</a:t>
            </a:r>
          </a:p>
          <a:p>
            <a:r>
              <a:rPr lang="en-US" dirty="0" smtClean="0"/>
              <a:t>For any alphabet ∑, the set of all strings over ∑ is denoted by ∑*, suppose ∑ is in the two symbol alphabet {a, b}, what are the possible subsets of ∑* (5 Marks)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6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 &amp; Truth Tables </a:t>
            </a:r>
            <a:b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87886"/>
            <a:ext cx="12192000" cy="557011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 </a:t>
            </a:r>
            <a:r>
              <a:rPr lang="en-US" sz="4000" dirty="0"/>
              <a:t>computer may be programmed to make decisions based on whether certain </a:t>
            </a:r>
            <a:r>
              <a:rPr lang="en-US" sz="4000" dirty="0" smtClean="0"/>
              <a:t>statements.</a:t>
            </a:r>
          </a:p>
          <a:p>
            <a:r>
              <a:rPr lang="en-US" sz="4000" dirty="0" smtClean="0"/>
              <a:t>Example:  </a:t>
            </a:r>
            <a:r>
              <a:rPr lang="en-US" sz="4000" dirty="0"/>
              <a:t>“</a:t>
            </a:r>
            <a:r>
              <a:rPr lang="en-US" sz="4000" b="1" dirty="0"/>
              <a:t>The number just computed exceeds 100” are true or false</a:t>
            </a:r>
            <a:r>
              <a:rPr lang="en-US" sz="4000" dirty="0"/>
              <a:t>. </a:t>
            </a:r>
          </a:p>
          <a:p>
            <a:r>
              <a:rPr lang="en-US" sz="4000" dirty="0"/>
              <a:t>The truth or falsity of a statement is called its </a:t>
            </a:r>
            <a:r>
              <a:rPr lang="en-US" sz="4000" b="1" u="sng" dirty="0"/>
              <a:t>truth value</a:t>
            </a:r>
            <a:r>
              <a:rPr lang="en-US" sz="4000" dirty="0"/>
              <a:t>. </a:t>
            </a:r>
          </a:p>
          <a:p>
            <a:r>
              <a:rPr lang="en-US" sz="4000" dirty="0"/>
              <a:t>A statement is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either true or false but not both. 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7008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lvl="0" indent="0" fontAlgn="base">
              <a:buNone/>
            </a:pP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 Seven:</a:t>
            </a:r>
          </a:p>
          <a:p>
            <a:pPr lvl="0" fontAlgn="base"/>
            <a:r>
              <a:rPr lang="en-US" dirty="0" smtClean="0"/>
              <a:t>The </a:t>
            </a:r>
            <a:r>
              <a:rPr lang="en-US" dirty="0"/>
              <a:t>formal description of a DFA is ({q</a:t>
            </a:r>
            <a:r>
              <a:rPr lang="en-US" baseline="-25000" dirty="0"/>
              <a:t>1, </a:t>
            </a:r>
            <a:r>
              <a:rPr lang="en-US" dirty="0"/>
              <a:t>q</a:t>
            </a:r>
            <a:r>
              <a:rPr lang="en-US" baseline="-25000" dirty="0"/>
              <a:t>2, </a:t>
            </a:r>
            <a:r>
              <a:rPr lang="en-US" dirty="0"/>
              <a:t>q</a:t>
            </a:r>
            <a:r>
              <a:rPr lang="en-US" baseline="-25000" dirty="0"/>
              <a:t>3, </a:t>
            </a:r>
            <a:r>
              <a:rPr lang="en-US" dirty="0"/>
              <a:t>q</a:t>
            </a:r>
            <a:r>
              <a:rPr lang="en-US" baseline="-25000" dirty="0"/>
              <a:t>4, </a:t>
            </a:r>
            <a:r>
              <a:rPr lang="en-US" dirty="0"/>
              <a:t>q</a:t>
            </a:r>
            <a:r>
              <a:rPr lang="en-US" baseline="-25000" dirty="0"/>
              <a:t>5</a:t>
            </a:r>
            <a:r>
              <a:rPr lang="en-US" dirty="0"/>
              <a:t>}, (u, d),δ q</a:t>
            </a:r>
            <a:r>
              <a:rPr lang="en-US" baseline="-25000" dirty="0"/>
              <a:t>3</a:t>
            </a:r>
            <a:r>
              <a:rPr lang="en-US" dirty="0"/>
              <a:t>, {q</a:t>
            </a:r>
            <a:r>
              <a:rPr lang="en-US" baseline="-25000" dirty="0"/>
              <a:t>3</a:t>
            </a:r>
            <a:r>
              <a:rPr lang="en-US" dirty="0"/>
              <a:t>}), where δ is given by the following transition table. Give the state diagram of this machine. (8 Marks). </a:t>
            </a:r>
            <a:endParaRPr lang="en-US" dirty="0" smtClean="0"/>
          </a:p>
          <a:p>
            <a:pPr lvl="0" fontAlgn="base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954750"/>
              </p:ext>
            </p:extLst>
          </p:nvPr>
        </p:nvGraphicFramePr>
        <p:xfrm>
          <a:off x="3854548" y="1955408"/>
          <a:ext cx="5444198" cy="4276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9517"/>
                <a:gridCol w="2052730"/>
                <a:gridCol w="1541951"/>
              </a:tblGrid>
              <a:tr h="713802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571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u 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571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d 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5715" marB="0"/>
                </a:tc>
              </a:tr>
              <a:tr h="710686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q</a:t>
                      </a:r>
                      <a:r>
                        <a:rPr lang="en-US" sz="2800" baseline="-25000">
                          <a:effectLst/>
                        </a:rPr>
                        <a:t>1</a:t>
                      </a:r>
                      <a:r>
                        <a:rPr lang="en-US" sz="2800">
                          <a:effectLst/>
                        </a:rPr>
                        <a:t> 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571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q</a:t>
                      </a:r>
                      <a:r>
                        <a:rPr lang="en-US" sz="2800" baseline="-25000">
                          <a:effectLst/>
                        </a:rPr>
                        <a:t>1</a:t>
                      </a:r>
                      <a:r>
                        <a:rPr lang="en-US" sz="2800">
                          <a:effectLst/>
                        </a:rPr>
                        <a:t> 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571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q</a:t>
                      </a:r>
                      <a:r>
                        <a:rPr lang="en-US" sz="2800" baseline="-25000">
                          <a:effectLst/>
                        </a:rPr>
                        <a:t>2</a:t>
                      </a:r>
                      <a:r>
                        <a:rPr lang="en-US" sz="2800">
                          <a:effectLst/>
                        </a:rPr>
                        <a:t> 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5715" marB="0"/>
                </a:tc>
              </a:tr>
              <a:tr h="713802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q</a:t>
                      </a:r>
                      <a:r>
                        <a:rPr lang="en-US" sz="2800" baseline="-25000">
                          <a:effectLst/>
                        </a:rPr>
                        <a:t>2</a:t>
                      </a:r>
                      <a:r>
                        <a:rPr lang="en-US" sz="2800">
                          <a:effectLst/>
                        </a:rPr>
                        <a:t> 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571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q</a:t>
                      </a:r>
                      <a:r>
                        <a:rPr lang="en-US" sz="2800" baseline="-25000">
                          <a:effectLst/>
                        </a:rPr>
                        <a:t>1</a:t>
                      </a:r>
                      <a:r>
                        <a:rPr lang="en-US" sz="2800">
                          <a:effectLst/>
                        </a:rPr>
                        <a:t> 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571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q</a:t>
                      </a:r>
                      <a:r>
                        <a:rPr lang="en-US" sz="2800" baseline="-25000">
                          <a:effectLst/>
                        </a:rPr>
                        <a:t>3</a:t>
                      </a:r>
                      <a:r>
                        <a:rPr lang="en-US" sz="2800">
                          <a:effectLst/>
                        </a:rPr>
                        <a:t> 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5715" marB="0"/>
                </a:tc>
              </a:tr>
              <a:tr h="713802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q</a:t>
                      </a:r>
                      <a:r>
                        <a:rPr lang="en-US" sz="2800" baseline="-25000">
                          <a:effectLst/>
                        </a:rPr>
                        <a:t>3</a:t>
                      </a:r>
                      <a:r>
                        <a:rPr lang="en-US" sz="2800">
                          <a:effectLst/>
                        </a:rPr>
                        <a:t> 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571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q</a:t>
                      </a:r>
                      <a:r>
                        <a:rPr lang="en-US" sz="2800" baseline="-25000">
                          <a:effectLst/>
                        </a:rPr>
                        <a:t>2</a:t>
                      </a:r>
                      <a:r>
                        <a:rPr lang="en-US" sz="2800">
                          <a:effectLst/>
                        </a:rPr>
                        <a:t> 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571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q</a:t>
                      </a:r>
                      <a:r>
                        <a:rPr lang="en-US" sz="2800" baseline="-25000">
                          <a:effectLst/>
                        </a:rPr>
                        <a:t>4</a:t>
                      </a:r>
                      <a:r>
                        <a:rPr lang="en-US" sz="2800">
                          <a:effectLst/>
                        </a:rPr>
                        <a:t> 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5715" marB="0"/>
                </a:tc>
              </a:tr>
              <a:tr h="710686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q</a:t>
                      </a:r>
                      <a:r>
                        <a:rPr lang="en-US" sz="2800" baseline="-25000">
                          <a:effectLst/>
                        </a:rPr>
                        <a:t>4</a:t>
                      </a:r>
                      <a:r>
                        <a:rPr lang="en-US" sz="2800">
                          <a:effectLst/>
                        </a:rPr>
                        <a:t> 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571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q</a:t>
                      </a:r>
                      <a:r>
                        <a:rPr lang="en-US" sz="2800" baseline="-25000">
                          <a:effectLst/>
                        </a:rPr>
                        <a:t>3</a:t>
                      </a:r>
                      <a:r>
                        <a:rPr lang="en-US" sz="2800">
                          <a:effectLst/>
                        </a:rPr>
                        <a:t> 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571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q</a:t>
                      </a:r>
                      <a:r>
                        <a:rPr lang="en-US" sz="2800" baseline="-25000">
                          <a:effectLst/>
                        </a:rPr>
                        <a:t>5</a:t>
                      </a:r>
                      <a:r>
                        <a:rPr lang="en-US" sz="2800">
                          <a:effectLst/>
                        </a:rPr>
                        <a:t> 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5715" marB="0"/>
                </a:tc>
              </a:tr>
              <a:tr h="713802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q</a:t>
                      </a:r>
                      <a:r>
                        <a:rPr lang="en-US" sz="2800" baseline="-25000">
                          <a:effectLst/>
                        </a:rPr>
                        <a:t>5</a:t>
                      </a:r>
                      <a:r>
                        <a:rPr lang="en-US" sz="2800">
                          <a:effectLst/>
                        </a:rPr>
                        <a:t> 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571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q</a:t>
                      </a:r>
                      <a:r>
                        <a:rPr lang="en-US" sz="2800" baseline="-25000">
                          <a:effectLst/>
                        </a:rPr>
                        <a:t>4</a:t>
                      </a:r>
                      <a:r>
                        <a:rPr lang="en-US" sz="2800">
                          <a:effectLst/>
                        </a:rPr>
                        <a:t> 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5715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q</a:t>
                      </a:r>
                      <a:r>
                        <a:rPr lang="en-US" sz="2800" baseline="-25000" dirty="0">
                          <a:effectLst/>
                        </a:rPr>
                        <a:t>5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571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98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-1" y="1271834"/>
            <a:ext cx="12080383" cy="4351338"/>
          </a:xfrm>
        </p:spPr>
        <p:txBody>
          <a:bodyPr>
            <a:normAutofit/>
          </a:bodyPr>
          <a:lstStyle/>
          <a:p>
            <a:pPr algn="ctr"/>
            <a:endParaRPr lang="en-US" sz="60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6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Questions????</a:t>
            </a:r>
          </a:p>
          <a:p>
            <a:pPr marL="0" indent="0" algn="ctr">
              <a:buNone/>
            </a:pPr>
            <a:r>
              <a:rPr lang="en-US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</a:t>
            </a:r>
            <a:endParaRPr lang="en-US" sz="6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939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en-US" sz="4000" dirty="0"/>
              <a:t>Some statements are </a:t>
            </a:r>
            <a:r>
              <a:rPr lang="en-US" sz="4000" b="1" dirty="0"/>
              <a:t>compound statements</a:t>
            </a:r>
            <a:r>
              <a:rPr lang="en-US" sz="4000" dirty="0"/>
              <a:t>; meaning, they are composed of </a:t>
            </a:r>
            <a:r>
              <a:rPr lang="en-US" sz="4000" b="1" dirty="0"/>
              <a:t>sub-statements and various connectives</a:t>
            </a:r>
            <a:r>
              <a:rPr lang="en-US" sz="4000" dirty="0"/>
              <a:t>.  </a:t>
            </a:r>
          </a:p>
          <a:p>
            <a:r>
              <a:rPr lang="en-US" sz="4000" dirty="0"/>
              <a:t>For example, “He is intelligent or studies very hard” is an implicit statement. A compound statement and sub-statements would be; “He is intelligent” </a:t>
            </a:r>
            <a:r>
              <a:rPr lang="en-US" sz="4000" b="1" dirty="0"/>
              <a:t>and</a:t>
            </a:r>
            <a:r>
              <a:rPr lang="en-US" sz="4000" dirty="0"/>
              <a:t> “He studies very hard” </a:t>
            </a:r>
          </a:p>
          <a:p>
            <a:r>
              <a:rPr lang="en-US" sz="4000" dirty="0"/>
              <a:t>The fundamental property of a compound statement is that its truth value is completely determined by the truth values of its sub-statements together with the way in which they are </a:t>
            </a:r>
            <a:r>
              <a:rPr lang="en-US" sz="4000" b="1" dirty="0"/>
              <a:t>connected to form the compound statement</a:t>
            </a:r>
            <a:r>
              <a:rPr lang="en-US" sz="4000" dirty="0"/>
              <a:t>.  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1636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1667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arious connectives are used to connect statements. 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are:- 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67230"/>
            <a:ext cx="12192000" cy="53907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.) 	Conjunction (P Λ Q) </a:t>
            </a:r>
            <a:endParaRPr lang="en-US" dirty="0"/>
          </a:p>
          <a:p>
            <a:r>
              <a:rPr lang="en-US" dirty="0"/>
              <a:t>Any two statements can be combined by the word “and” to form a compound statement called the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conjunction of the original statement </a:t>
            </a:r>
            <a:r>
              <a:rPr lang="en-US" dirty="0"/>
              <a:t>symbolically written </a:t>
            </a:r>
            <a:r>
              <a:rPr lang="en-US" dirty="0" smtClean="0"/>
              <a:t>as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Λ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r>
              <a:rPr lang="en-US" dirty="0" smtClean="0"/>
              <a:t>; Which </a:t>
            </a:r>
            <a:r>
              <a:rPr lang="en-US" dirty="0"/>
              <a:t>denotes the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conjunction of the statements P and Q </a:t>
            </a:r>
            <a:r>
              <a:rPr lang="en-US" dirty="0"/>
              <a:t>read as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“P and Q”. 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/>
              <a:t>The truth values of the compound statement P Λ Q is given by the truth table: - </a:t>
            </a:r>
            <a:br>
              <a:rPr lang="en-US" dirty="0" smtClean="0"/>
            </a:b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722" y="4121239"/>
            <a:ext cx="5944115" cy="273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Here</a:t>
            </a:r>
            <a:r>
              <a:rPr lang="en-US" dirty="0"/>
              <a:t>, the last line is a short way of saying </a:t>
            </a:r>
            <a:r>
              <a:rPr lang="en-US" b="1" dirty="0"/>
              <a:t>that if P is true and If Q is True, then P Λ Q is also </a:t>
            </a:r>
            <a:r>
              <a:rPr lang="en-US" b="1" dirty="0" smtClean="0"/>
              <a:t>true.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</a:t>
            </a:r>
            <a:r>
              <a:rPr lang="en-US" dirty="0"/>
              <a:t>other lines have analogous meaning.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We </a:t>
            </a:r>
            <a:r>
              <a:rPr lang="en-US" dirty="0"/>
              <a:t>regard this table as defining precisely the truth values of the compound statement P Λ Q as a function of the truth values of P and Q.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2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83" y="1210615"/>
            <a:ext cx="11998817" cy="1469118"/>
          </a:xfrm>
        </p:spPr>
        <p:txBody>
          <a:bodyPr>
            <a:normAutofit fontScale="90000"/>
          </a:bodyPr>
          <a:lstStyle/>
          <a:p>
            <a:r>
              <a:rPr lang="en-US" dirty="0"/>
              <a:t>Consider the following statements which are represented in form of a truth table below: - </a:t>
            </a:r>
            <a:br>
              <a:rPr lang="en-US" dirty="0"/>
            </a:br>
            <a:r>
              <a:rPr lang="en-US" dirty="0" err="1"/>
              <a:t>i</a:t>
            </a:r>
            <a:r>
              <a:rPr lang="en-US" dirty="0"/>
              <a:t>). Paris is in France and 2 + 2 = 4 </a:t>
            </a:r>
            <a:br>
              <a:rPr lang="en-US" dirty="0"/>
            </a:br>
            <a:r>
              <a:rPr lang="en-US" dirty="0"/>
              <a:t>ii). Paris is in France and 2 + 2 = 5 </a:t>
            </a:r>
            <a:br>
              <a:rPr lang="en-US" dirty="0"/>
            </a:br>
            <a:r>
              <a:rPr lang="en-US" dirty="0"/>
              <a:t>iii). Paris is in England and 2 + 2 = 4 </a:t>
            </a:r>
            <a:br>
              <a:rPr lang="en-US" dirty="0"/>
            </a:br>
            <a:r>
              <a:rPr lang="en-US" dirty="0"/>
              <a:t>iv). Paris is in England and 2 + 2 =5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663769"/>
              </p:ext>
            </p:extLst>
          </p:nvPr>
        </p:nvGraphicFramePr>
        <p:xfrm>
          <a:off x="1615477" y="3658929"/>
          <a:ext cx="5864860" cy="30380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6012"/>
                <a:gridCol w="1952201"/>
                <a:gridCol w="1956647"/>
              </a:tblGrid>
              <a:tr h="612920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P 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Q 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P Λ Q 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</a:tr>
              <a:tr h="604761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 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 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 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</a:tr>
              <a:tr h="601702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 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 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 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</a:tr>
              <a:tr h="604761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 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 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 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</a:tr>
              <a:tr h="613939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 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 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F 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91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84101"/>
            <a:ext cx="12192000" cy="2253802"/>
          </a:xfrm>
        </p:spPr>
        <p:txBody>
          <a:bodyPr>
            <a:noAutofit/>
          </a:bodyPr>
          <a:lstStyle/>
          <a:p>
            <a:r>
              <a:rPr lang="en-US" sz="3600" b="1" dirty="0"/>
              <a:t>(ii.) 	Disjunction (P V Q)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Any two statements can be combined by the word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“or” </a:t>
            </a:r>
            <a:r>
              <a:rPr lang="en-US" sz="3600" dirty="0"/>
              <a:t>to form a new statement which is called the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disjunction of the original two statements,</a:t>
            </a:r>
            <a:r>
              <a:rPr lang="en-US" sz="3600" dirty="0"/>
              <a:t> symbolically written as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V Q</a:t>
            </a:r>
            <a:r>
              <a:rPr lang="en-US" sz="3600" dirty="0"/>
              <a:t>.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This </a:t>
            </a:r>
            <a:r>
              <a:rPr lang="en-US" sz="3600" dirty="0"/>
              <a:t>denotes the disjunction of the statements P and Q which is read as “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or Q</a:t>
            </a:r>
            <a:r>
              <a:rPr lang="en-US" sz="3600" dirty="0"/>
              <a:t>”.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>P V Q is false only when both statements are false</a:t>
            </a:r>
            <a:r>
              <a:rPr lang="en-US" sz="3600" dirty="0" smtClean="0"/>
              <a:t>.</a:t>
            </a:r>
            <a:br>
              <a:rPr lang="en-US" sz="3600" dirty="0" smtClean="0"/>
            </a:br>
            <a:r>
              <a:rPr lang="en-US" sz="3600" dirty="0"/>
              <a:t>The truth values of P V Q are given by the </a:t>
            </a:r>
            <a:r>
              <a:rPr lang="en-US" sz="3600" dirty="0" smtClean="0"/>
              <a:t>truth </a:t>
            </a:r>
            <a:r>
              <a:rPr lang="en-US" sz="3600" dirty="0"/>
              <a:t>table: - </a:t>
            </a:r>
            <a:br>
              <a:rPr lang="en-US" sz="3600" dirty="0"/>
            </a:br>
            <a:r>
              <a:rPr lang="en-US" sz="3600" dirty="0" smtClean="0"/>
              <a:t> 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075334"/>
              </p:ext>
            </p:extLst>
          </p:nvPr>
        </p:nvGraphicFramePr>
        <p:xfrm>
          <a:off x="2749868" y="4189256"/>
          <a:ext cx="5864860" cy="2504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6012"/>
                <a:gridCol w="1952201"/>
                <a:gridCol w="1956647"/>
              </a:tblGrid>
              <a:tr h="472867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P 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Q 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P V Q 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</a:tr>
              <a:tr h="464866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 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 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 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</a:tr>
              <a:tr h="464866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 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 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 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</a:tr>
              <a:tr h="464866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 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 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 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</a:tr>
              <a:tr h="472867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F 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 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F 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72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" y="1184856"/>
            <a:ext cx="11860369" cy="3129566"/>
          </a:xfrm>
        </p:spPr>
        <p:txBody>
          <a:bodyPr>
            <a:noAutofit/>
          </a:bodyPr>
          <a:lstStyle/>
          <a:p>
            <a:r>
              <a:rPr lang="en-US" sz="3200" b="1" dirty="0"/>
              <a:t>(iii.) 	Negation (~P)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Given </a:t>
            </a:r>
            <a:r>
              <a:rPr lang="en-US" sz="3200" u="sng" dirty="0"/>
              <a:t>any statement P</a:t>
            </a:r>
            <a:r>
              <a:rPr lang="en-US" sz="3200" dirty="0"/>
              <a:t>, another statement known as the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negation of P </a:t>
            </a:r>
            <a:r>
              <a:rPr lang="en-US" sz="3200" dirty="0"/>
              <a:t>can be formed by writing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“It is false that…” </a:t>
            </a:r>
            <a:r>
              <a:rPr lang="en-US" sz="3200" dirty="0"/>
              <a:t>before P or if possible, by inserting in front of P the word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“not”</a:t>
            </a:r>
            <a:r>
              <a:rPr lang="en-US" sz="3200" dirty="0"/>
              <a:t>;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/>
              <a:t>symbolically written as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“∼P”</a:t>
            </a:r>
            <a:r>
              <a:rPr lang="en-US" sz="3200" dirty="0"/>
              <a:t>. This denotes the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negation of P read as “not P”</a:t>
            </a:r>
            <a:r>
              <a:rPr lang="en-US" sz="3200" dirty="0"/>
              <a:t>.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If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is true, then ∼P is false</a:t>
            </a:r>
            <a:r>
              <a:rPr lang="en-US" sz="3200" dirty="0"/>
              <a:t>. Thus the truth value of the negation of any statement is always the opposite of the truth value of the original statement. </a:t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>The truth values of ∼P are given by the following table: - </a:t>
            </a:r>
            <a:br>
              <a:rPr lang="en-US" sz="3200" dirty="0"/>
            </a:b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197431"/>
              </p:ext>
            </p:extLst>
          </p:nvPr>
        </p:nvGraphicFramePr>
        <p:xfrm>
          <a:off x="3613932" y="5009883"/>
          <a:ext cx="3933825" cy="1547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9770"/>
                <a:gridCol w="1964055"/>
              </a:tblGrid>
              <a:tr h="455467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P 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∼P 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</a:tr>
              <a:tr h="518868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 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 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</a:tr>
              <a:tr h="528164"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 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  <a:tc>
                  <a:txBody>
                    <a:bodyPr/>
                    <a:lstStyle/>
                    <a:p>
                      <a:pPr marL="179705" marR="179705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T 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1016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05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b="1" u="dbl" dirty="0" smtClean="0"/>
              <a:t>Propositions &amp; Truth Tables</a:t>
            </a:r>
            <a:r>
              <a:rPr lang="en-US" b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23492"/>
            <a:ext cx="12093262" cy="5473521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/>
              <a:t>repetitive use of the logical connectives - Λ, V,  ∼ and others, we can construct a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compound statement(s) </a:t>
            </a:r>
            <a:r>
              <a:rPr lang="en-US" dirty="0"/>
              <a:t>that are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involving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case where the sub-statements P, Q of compound statements P (P, Q …) are variables; we call the compound statement a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proposition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truth value of a proposition depends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exclusively</a:t>
            </a:r>
            <a:r>
              <a:rPr lang="en-US" dirty="0"/>
              <a:t> upon the truth values of its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  <a:r>
              <a:rPr lang="en-US" dirty="0"/>
              <a:t>s.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is, the truth value of a proposition is known once the truth values of its variables are known. </a:t>
            </a:r>
          </a:p>
        </p:txBody>
      </p:sp>
    </p:spTree>
    <p:extLst>
      <p:ext uri="{BB962C8B-B14F-4D97-AF65-F5344CB8AC3E}">
        <p14:creationId xmlns:p14="http://schemas.microsoft.com/office/powerpoint/2010/main" val="6731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1319</Words>
  <Application>Microsoft Office PowerPoint</Application>
  <PresentationFormat>Widescreen</PresentationFormat>
  <Paragraphs>310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Segoe UI Symbol</vt:lpstr>
      <vt:lpstr>Times New Roman</vt:lpstr>
      <vt:lpstr>Office Theme</vt:lpstr>
      <vt:lpstr>PowerPoint Presentation</vt:lpstr>
      <vt:lpstr>Logic &amp; Truth Tables  </vt:lpstr>
      <vt:lpstr>PowerPoint Presentation</vt:lpstr>
      <vt:lpstr>Various connectives are used to connect statements.  These are:-  </vt:lpstr>
      <vt:lpstr>Here, the last line is a short way of saying that if P is true and If Q is True, then P Λ Q is also true.  The other lines have analogous meaning.   We regard this table as defining precisely the truth values of the compound statement P Λ Q as a function of the truth values of P and Q.   </vt:lpstr>
      <vt:lpstr>Consider the following statements which are represented in form of a truth table below: -  i). Paris is in France and 2 + 2 = 4  ii). Paris is in France and 2 + 2 = 5  iii). Paris is in England and 2 + 2 = 4  iv). Paris is in England and 2 + 2 =5  </vt:lpstr>
      <vt:lpstr>(ii.)  Disjunction (P V Q)  Any two statements can be combined by the word “or” to form a new statement which is called the disjunction of the original two statements, symbolically written as P V Q.  This denotes the disjunction of the statements P and Q which is read as “P or Q”.  P V Q is false only when both statements are false. The truth values of P V Q are given by the truth table: -    </vt:lpstr>
      <vt:lpstr>(iii.)  Negation (~P)  Given any statement P, another statement known as the negation of P can be formed by writing “It is false that…” before P or if possible, by inserting in front of P the word “not”; symbolically written as “∼P”. This denotes the negation of P read as “not P”.   If P is true, then ∼P is false. Thus the truth value of the negation of any statement is always the opposite of the truth value of the original statement.   The truth values of ∼P are given by the following table: -  </vt:lpstr>
      <vt:lpstr>Propositions &amp; Truth Tables  </vt:lpstr>
      <vt:lpstr>A simple way to show its relationship is through a truth table. The truth table of the proposition ∼(P Λ ∼Q), for example is constructed as follows: -  </vt:lpstr>
      <vt:lpstr>Tautologies &amp; Contradictions  </vt:lpstr>
      <vt:lpstr>The proposition (Q Λ R) V ∼ (Q Λ R), which by principle of substitution must also be a tautology is proven using the truth table below: -  </vt:lpstr>
      <vt:lpstr>Logical Equivalence  </vt:lpstr>
      <vt:lpstr>PowerPoint Presentation</vt:lpstr>
      <vt:lpstr>Conditional &amp; Bi-Conditional Statements  </vt:lpstr>
      <vt:lpstr>PowerPoint Presentation</vt:lpstr>
      <vt:lpstr>Question Two:  (a) Let set A = {1, 2, 3}; Set B = {4, 5, 6} and Set C = {7, 8, 9}  Proof the above properties of sets (laws) using the sets (10 Marks)  (b) Let p be “Roses are Red” and let q be “Violets are Blue”. Give a verbal sentence that describes each of the following statements: -  </vt:lpstr>
      <vt:lpstr>Question Three  If PV~p is a tautology, substituting qΛr for p, we obtain proposition (qΛr) V~ (qΛr), which by the principle of substitution, should also be a tautology. Verify this with the use of a truth table. (8 Marks)   Question Four Conditional statements are those of the form “If p then q” They are the fundamental principles of logical reasoning. Given the conditional statement: - “If p implies q and q implies r then p implies r” verify this fact by showing that the following proposition is a tautology  [(p→q) Λ(q→r)]→(p→r) (9 Marks) 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20</cp:revision>
  <dcterms:created xsi:type="dcterms:W3CDTF">2020-09-05T07:57:33Z</dcterms:created>
  <dcterms:modified xsi:type="dcterms:W3CDTF">2020-09-11T09:13:42Z</dcterms:modified>
</cp:coreProperties>
</file>