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60" r:id="rId3"/>
    <p:sldId id="261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FE51E-2ABF-4F54-9834-F204AE95831F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565F2-226A-4E32-AD88-50C03137E0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031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30E13AB0-A67B-480E-941C-2AD954E1BA24}" type="slidenum">
              <a:rPr lang="en-US"/>
              <a:pPr/>
              <a:t>2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26D63983-F9B8-49A6-8301-F116323979D0}" type="slidenum">
              <a:rPr lang="en-US"/>
              <a:pPr/>
              <a:t>3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AE607AAE-4B14-4CDC-83C7-567D5B1F7425}" type="slidenum">
              <a:rPr lang="en-US"/>
              <a:pPr/>
              <a:t>6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774B469B-34A9-4F68-9D01-4C20F7F480A2}" type="slidenum">
              <a:rPr lang="en-US"/>
              <a:pPr/>
              <a:t>7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29742CFD-AC12-4AFC-8C21-0D84C0E296A6}" type="slidenum">
              <a:rPr lang="en-US"/>
              <a:pPr/>
              <a:t>8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F293D6C6-818A-449D-AEC1-F1342B6ACBC6}" type="slidenum">
              <a:rPr lang="en-US"/>
              <a:pPr/>
              <a:t>19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fld id="{93EA6773-3E12-4786-87E8-EA4D0168BF18}" type="slidenum">
              <a:rPr lang="en-US"/>
              <a:pPr/>
              <a:t>31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1A4F-A7CD-4E7D-B4F6-4A6F6AABFE73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0EF3-B044-4C99-94A1-FE15F507FB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94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1A4F-A7CD-4E7D-B4F6-4A6F6AABFE73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0EF3-B044-4C99-94A1-FE15F507FB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93299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1A4F-A7CD-4E7D-B4F6-4A6F6AABFE73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0EF3-B044-4C99-94A1-FE15F507FB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87685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1A4F-A7CD-4E7D-B4F6-4A6F6AABFE73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0EF3-B044-4C99-94A1-FE15F507FB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343420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1A4F-A7CD-4E7D-B4F6-4A6F6AABFE73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0EF3-B044-4C99-94A1-FE15F507FB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653436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1A4F-A7CD-4E7D-B4F6-4A6F6AABFE73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0EF3-B044-4C99-94A1-FE15F507FB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495199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1A4F-A7CD-4E7D-B4F6-4A6F6AABFE73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0EF3-B044-4C99-94A1-FE15F507FB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64184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1A4F-A7CD-4E7D-B4F6-4A6F6AABFE73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0EF3-B044-4C99-94A1-FE15F507FB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10963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1A4F-A7CD-4E7D-B4F6-4A6F6AABFE73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0EF3-B044-4C99-94A1-FE15F507FB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030884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1A4F-A7CD-4E7D-B4F6-4A6F6AABFE73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0EF3-B044-4C99-94A1-FE15F507FB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596095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1A4F-A7CD-4E7D-B4F6-4A6F6AABFE73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0EF3-B044-4C99-94A1-FE15F507FB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96109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21A4F-A7CD-4E7D-B4F6-4A6F6AABFE73}" type="datetimeFigureOut">
              <a:rPr lang="en-US" smtClean="0"/>
              <a:pPr/>
              <a:t>1/30/2014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0EF3-B044-4C99-94A1-FE15F507FB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609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51473137-2EAE-4D3D-9850-B6619F736E3E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772400" cy="11430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Database Management Environment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52800"/>
            <a:ext cx="7315200" cy="25908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pPr marL="342900" indent="-342900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The Client/Server Architecture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  <a:p>
            <a:pPr marL="342900" indent="-342900"/>
            <a:endParaRPr lang="en-US" sz="2800" b="1" i="1" dirty="0" smtClean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7368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65F575-60BA-483D-828D-2298D292B529}" type="slidenum">
              <a:rPr lang="en-US"/>
              <a:pPr/>
              <a:t>10</a:t>
            </a:fld>
            <a:endParaRPr lang="en-US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/>
              <a:t>File Server Architecture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229600" cy="41148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sz="2800"/>
              <a:t>All processing is done at the PC that requested the data </a:t>
            </a:r>
          </a:p>
          <a:p>
            <a:r>
              <a:rPr lang="en-US" sz="2800"/>
              <a:t>Entire files are transferred from the server to the client for processing</a:t>
            </a:r>
          </a:p>
          <a:p>
            <a:r>
              <a:rPr lang="en-US" sz="2800"/>
              <a:t>Problems:</a:t>
            </a:r>
          </a:p>
          <a:p>
            <a:pPr lvl="1"/>
            <a:r>
              <a:rPr lang="en-US" sz="2400"/>
              <a:t>Huge amount of data transfer on the network</a:t>
            </a:r>
          </a:p>
          <a:p>
            <a:pPr lvl="1"/>
            <a:r>
              <a:rPr lang="en-US" sz="2400"/>
              <a:t>Each client must contain full DBMS </a:t>
            </a:r>
            <a:endParaRPr lang="en-US" sz="2400">
              <a:sym typeface="Wingdings" pitchFamily="2" charset="2"/>
            </a:endParaRPr>
          </a:p>
          <a:p>
            <a:pPr lvl="2"/>
            <a:r>
              <a:rPr lang="en-US" sz="2000"/>
              <a:t>Heavy resource demand on clients</a:t>
            </a:r>
          </a:p>
          <a:p>
            <a:pPr lvl="2"/>
            <a:r>
              <a:rPr lang="en-US" sz="2000"/>
              <a:t>Client DBMSs must recognize shared locks, integrity checks, etc.</a:t>
            </a:r>
          </a:p>
          <a:p>
            <a:pPr lvl="1"/>
            <a:endParaRPr lang="en-US" sz="2400"/>
          </a:p>
        </p:txBody>
      </p:sp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3429000" y="1143000"/>
            <a:ext cx="2514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FAT CLIENT</a:t>
            </a:r>
          </a:p>
        </p:txBody>
      </p:sp>
    </p:spTree>
    <p:extLst>
      <p:ext uri="{BB962C8B-B14F-4D97-AF65-F5344CB8AC3E}">
        <p14:creationId xmlns:p14="http://schemas.microsoft.com/office/powerpoint/2010/main" xmlns="" val="99542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86B27-7692-40F3-911F-688584A3C7DA}" type="slidenum">
              <a:rPr lang="en-US"/>
              <a:pPr/>
              <a:t>11</a:t>
            </a:fld>
            <a:endParaRPr lang="en-US"/>
          </a:p>
        </p:txBody>
      </p:sp>
      <p:pic>
        <p:nvPicPr>
          <p:cNvPr id="334853" name="Picture 5" descr="CAP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7086600" cy="535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2895600" y="228600"/>
            <a:ext cx="36321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</a:rPr>
              <a:t>File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Server Architecture</a:t>
            </a:r>
          </a:p>
        </p:txBody>
      </p:sp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1752600" y="12192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FAT CLIENT</a:t>
            </a:r>
          </a:p>
        </p:txBody>
      </p:sp>
    </p:spTree>
    <p:extLst>
      <p:ext uri="{BB962C8B-B14F-4D97-AF65-F5344CB8AC3E}">
        <p14:creationId xmlns:p14="http://schemas.microsoft.com/office/powerpoint/2010/main" xmlns="" val="22194705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F22EF-AA62-4734-8D3C-11200268CEE0}" type="slidenum">
              <a:rPr lang="en-US"/>
              <a:pPr/>
              <a:t>12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 sz="4000"/>
              <a:t>Two-Tier Database Server Architectures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1148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3600"/>
              <a:t>Client is responsible for </a:t>
            </a:r>
          </a:p>
          <a:p>
            <a:pPr lvl="1">
              <a:lnSpc>
                <a:spcPct val="90000"/>
              </a:lnSpc>
            </a:pPr>
            <a:r>
              <a:rPr lang="en-US" sz="3200"/>
              <a:t>I/O processing logic </a:t>
            </a:r>
          </a:p>
          <a:p>
            <a:pPr lvl="1">
              <a:lnSpc>
                <a:spcPct val="90000"/>
              </a:lnSpc>
            </a:pPr>
            <a:r>
              <a:rPr lang="en-US" sz="3200"/>
              <a:t>Some business rules logic</a:t>
            </a:r>
          </a:p>
          <a:p>
            <a:pPr>
              <a:lnSpc>
                <a:spcPct val="90000"/>
              </a:lnSpc>
            </a:pPr>
            <a:r>
              <a:rPr lang="en-US" sz="3600"/>
              <a:t>Server performs all data storage and access processing 	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3200">
                <a:sym typeface="Wingdings" pitchFamily="2" charset="2"/>
              </a:rPr>
              <a:t> </a:t>
            </a:r>
            <a:r>
              <a:rPr 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DBMS is only on server</a:t>
            </a:r>
            <a:endParaRPr lang="en-US" sz="3200" b="1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5990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2EAD6-110F-404F-868C-E7E62B3DC9F8}" type="slidenum">
              <a:rPr lang="en-US"/>
              <a:pPr/>
              <a:t>13</a:t>
            </a:fld>
            <a:endParaRPr lang="en-US"/>
          </a:p>
        </p:txBody>
      </p:sp>
      <p:pic>
        <p:nvPicPr>
          <p:cNvPr id="337926" name="Picture 6" descr="CAP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7086600" cy="536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381000" y="152400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</a:rPr>
              <a:t>Two-tier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database server architecture</a:t>
            </a:r>
          </a:p>
        </p:txBody>
      </p:sp>
      <p:sp>
        <p:nvSpPr>
          <p:cNvPr id="337924" name="Text Box 4"/>
          <p:cNvSpPr txBox="1">
            <a:spLocks noChangeArrowheads="1"/>
          </p:cNvSpPr>
          <p:nvPr/>
        </p:nvSpPr>
        <p:spPr bwMode="auto">
          <a:xfrm>
            <a:off x="2362200" y="914400"/>
            <a:ext cx="1828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Unicode MS" pitchFamily="34" charset="-128"/>
              </a:rPr>
              <a:t>Thinner clients</a:t>
            </a:r>
          </a:p>
        </p:txBody>
      </p:sp>
      <p:sp>
        <p:nvSpPr>
          <p:cNvPr id="337925" name="Text Box 5"/>
          <p:cNvSpPr txBox="1">
            <a:spLocks noChangeArrowheads="1"/>
          </p:cNvSpPr>
          <p:nvPr/>
        </p:nvSpPr>
        <p:spPr bwMode="auto">
          <a:xfrm>
            <a:off x="1219200" y="4953000"/>
            <a:ext cx="2057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eorgia" pitchFamily="18" charset="0"/>
              </a:rPr>
              <a:t>DBMS only on server</a:t>
            </a:r>
          </a:p>
        </p:txBody>
      </p:sp>
    </p:spTree>
    <p:extLst>
      <p:ext uri="{BB962C8B-B14F-4D97-AF65-F5344CB8AC3E}">
        <p14:creationId xmlns:p14="http://schemas.microsoft.com/office/powerpoint/2010/main" xmlns="" val="35180551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4" grpId="0" autoUpdateAnimBg="0"/>
      <p:bldP spid="33792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77BEA-5CD4-450A-8E01-7FE3ADD4980F}" type="slidenum">
              <a:rPr lang="en-US"/>
              <a:pPr/>
              <a:t>14</a:t>
            </a:fld>
            <a:endParaRPr lang="en-US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 sz="4000" dirty="0"/>
              <a:t>Advantages of </a:t>
            </a:r>
            <a:r>
              <a:rPr lang="en-US" sz="4000" dirty="0" smtClean="0"/>
              <a:t>database Two-Tier </a:t>
            </a:r>
            <a:r>
              <a:rPr lang="en-US" sz="4000" dirty="0"/>
              <a:t>Approach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1148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/>
              <a:t>Clients do not have to be as powerful</a:t>
            </a:r>
          </a:p>
          <a:p>
            <a:r>
              <a:rPr lang="en-US" dirty="0"/>
              <a:t>Greatly reduces data traffic on the network</a:t>
            </a:r>
          </a:p>
          <a:p>
            <a:r>
              <a:rPr lang="en-US" dirty="0"/>
              <a:t>Improved data integrity since it is all processed centrally</a:t>
            </a:r>
          </a:p>
          <a:p>
            <a:r>
              <a:rPr lang="en-US" b="1" dirty="0" smtClean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Allows use of Stored </a:t>
            </a:r>
            <a:r>
              <a:rPr lang="en-US" b="1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procedures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DBMS code that performs some business rules done on server</a:t>
            </a:r>
          </a:p>
        </p:txBody>
      </p:sp>
    </p:spTree>
    <p:extLst>
      <p:ext uri="{BB962C8B-B14F-4D97-AF65-F5344CB8AC3E}">
        <p14:creationId xmlns:p14="http://schemas.microsoft.com/office/powerpoint/2010/main" xmlns="" val="3213718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F641E-DD46-4FCC-9E96-E1AB7E351302}" type="slidenum">
              <a:rPr lang="en-US"/>
              <a:pPr/>
              <a:t>15</a:t>
            </a:fld>
            <a:endParaRPr 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Advantages </a:t>
            </a:r>
            <a:r>
              <a:rPr lang="en-US" dirty="0" smtClean="0"/>
              <a:t>of Stored </a:t>
            </a:r>
            <a:r>
              <a:rPr lang="en-US" dirty="0"/>
              <a:t>Procedures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Compiled SQL statements</a:t>
            </a:r>
          </a:p>
          <a:p>
            <a:r>
              <a:rPr lang="en-US" sz="4000" dirty="0"/>
              <a:t>Reduced network traffic</a:t>
            </a:r>
          </a:p>
          <a:p>
            <a:r>
              <a:rPr lang="en-US" sz="4000" dirty="0"/>
              <a:t>Improved security</a:t>
            </a:r>
          </a:p>
          <a:p>
            <a:r>
              <a:rPr lang="en-US" sz="4000" dirty="0"/>
              <a:t>Improved data integrity</a:t>
            </a:r>
          </a:p>
          <a:p>
            <a:r>
              <a:rPr lang="en-US" sz="4000" dirty="0"/>
              <a:t>Thinner clients</a:t>
            </a:r>
          </a:p>
        </p:txBody>
      </p:sp>
    </p:spTree>
    <p:extLst>
      <p:ext uri="{BB962C8B-B14F-4D97-AF65-F5344CB8AC3E}">
        <p14:creationId xmlns:p14="http://schemas.microsoft.com/office/powerpoint/2010/main" xmlns="" val="3117335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7BDF1-D14E-4E4D-A4D0-88AF55CFDA03}" type="slidenum">
              <a:rPr lang="en-US"/>
              <a:pPr/>
              <a:t>16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dirty="0"/>
              <a:t>Three-Tier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838200" y="4419600"/>
            <a:ext cx="7772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3200" b="1" i="1">
                <a:solidFill>
                  <a:srgbClr val="0066FF"/>
                </a:solidFill>
                <a:latin typeface="Times New Roman" pitchFamily="18" charset="0"/>
              </a:rPr>
              <a:t>Thin Client</a:t>
            </a:r>
            <a:r>
              <a:rPr lang="en-US" sz="3200">
                <a:solidFill>
                  <a:srgbClr val="0066FF"/>
                </a:solidFill>
                <a:latin typeface="Times New Roman" pitchFamily="18" charset="0"/>
              </a:rPr>
              <a:t>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</a:pPr>
            <a:r>
              <a:rPr lang="en-US" sz="2400">
                <a:solidFill>
                  <a:srgbClr val="0066FF"/>
                </a:solidFill>
                <a:latin typeface="Times New Roman" pitchFamily="18" charset="0"/>
              </a:rPr>
              <a:t>PC just for user interface and a little application processing. Limited or no data storage (sometimes no hard drive)</a:t>
            </a:r>
          </a:p>
        </p:txBody>
      </p:sp>
      <p:sp>
        <p:nvSpPr>
          <p:cNvPr id="338949" name="Text Box 5"/>
          <p:cNvSpPr txBox="1">
            <a:spLocks noChangeArrowheads="1"/>
          </p:cNvSpPr>
          <p:nvPr/>
        </p:nvSpPr>
        <p:spPr bwMode="auto">
          <a:xfrm>
            <a:off x="4343400" y="1828800"/>
            <a:ext cx="2438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cap="sq">
                <a:solidFill>
                  <a:srgbClr val="9933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990000"/>
                </a:solidFill>
                <a:latin typeface="Times New Roman" pitchFamily="18" charset="0"/>
              </a:rPr>
              <a:t>GUI interface </a:t>
            </a:r>
          </a:p>
          <a:p>
            <a:r>
              <a:rPr lang="en-US" sz="2000" b="1">
                <a:solidFill>
                  <a:srgbClr val="990000"/>
                </a:solidFill>
                <a:latin typeface="Times New Roman" pitchFamily="18" charset="0"/>
              </a:rPr>
              <a:t>(I/O processing)</a:t>
            </a:r>
          </a:p>
        </p:txBody>
      </p:sp>
      <p:sp>
        <p:nvSpPr>
          <p:cNvPr id="338950" name="Text Box 6"/>
          <p:cNvSpPr txBox="1">
            <a:spLocks noChangeArrowheads="1"/>
          </p:cNvSpPr>
          <p:nvPr/>
        </p:nvSpPr>
        <p:spPr bwMode="auto">
          <a:xfrm>
            <a:off x="7010400" y="1828800"/>
            <a:ext cx="1235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cap="sq">
                <a:solidFill>
                  <a:srgbClr val="9933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FF6600"/>
                </a:solidFill>
                <a:latin typeface="Times New Roman" pitchFamily="18" charset="0"/>
              </a:rPr>
              <a:t>Browser</a:t>
            </a:r>
          </a:p>
        </p:txBody>
      </p:sp>
      <p:sp>
        <p:nvSpPr>
          <p:cNvPr id="338951" name="Text Box 7"/>
          <p:cNvSpPr txBox="1">
            <a:spLocks noChangeArrowheads="1"/>
          </p:cNvSpPr>
          <p:nvPr/>
        </p:nvSpPr>
        <p:spPr bwMode="auto">
          <a:xfrm>
            <a:off x="4343400" y="28194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cap="sq">
                <a:solidFill>
                  <a:srgbClr val="9933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990000"/>
                </a:solidFill>
                <a:latin typeface="Times New Roman" pitchFamily="18" charset="0"/>
              </a:rPr>
              <a:t>Business rules</a:t>
            </a:r>
          </a:p>
        </p:txBody>
      </p:sp>
      <p:sp>
        <p:nvSpPr>
          <p:cNvPr id="338952" name="Text Box 8"/>
          <p:cNvSpPr txBox="1">
            <a:spLocks noChangeArrowheads="1"/>
          </p:cNvSpPr>
          <p:nvPr/>
        </p:nvSpPr>
        <p:spPr bwMode="auto">
          <a:xfrm>
            <a:off x="7010400" y="2743200"/>
            <a:ext cx="163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cap="sq">
                <a:solidFill>
                  <a:srgbClr val="9933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FF6600"/>
                </a:solidFill>
                <a:latin typeface="Times New Roman" pitchFamily="18" charset="0"/>
              </a:rPr>
              <a:t>Web Server</a:t>
            </a:r>
          </a:p>
        </p:txBody>
      </p:sp>
      <p:sp>
        <p:nvSpPr>
          <p:cNvPr id="338953" name="Text Box 9"/>
          <p:cNvSpPr txBox="1">
            <a:spLocks noChangeArrowheads="1"/>
          </p:cNvSpPr>
          <p:nvPr/>
        </p:nvSpPr>
        <p:spPr bwMode="auto">
          <a:xfrm>
            <a:off x="4343400" y="3489325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cap="sq">
                <a:solidFill>
                  <a:srgbClr val="9933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990000"/>
                </a:solidFill>
                <a:latin typeface="Times New Roman" pitchFamily="18" charset="0"/>
              </a:rPr>
              <a:t>Data storage</a:t>
            </a:r>
          </a:p>
        </p:txBody>
      </p:sp>
      <p:sp>
        <p:nvSpPr>
          <p:cNvPr id="338954" name="Text Box 10"/>
          <p:cNvSpPr txBox="1">
            <a:spLocks noChangeArrowheads="1"/>
          </p:cNvSpPr>
          <p:nvPr/>
        </p:nvSpPr>
        <p:spPr bwMode="auto">
          <a:xfrm>
            <a:off x="7010400" y="3505200"/>
            <a:ext cx="104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 cap="sq">
                <a:solidFill>
                  <a:srgbClr val="9933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i="1">
                <a:solidFill>
                  <a:srgbClr val="FF6600"/>
                </a:solidFill>
                <a:latin typeface="Times New Roman" pitchFamily="18" charset="0"/>
              </a:rPr>
              <a:t>DBMS</a:t>
            </a:r>
          </a:p>
        </p:txBody>
      </p:sp>
      <p:sp>
        <p:nvSpPr>
          <p:cNvPr id="338957" name="Rectangle 13"/>
          <p:cNvSpPr>
            <a:spLocks noChangeArrowheads="1"/>
          </p:cNvSpPr>
          <p:nvPr/>
        </p:nvSpPr>
        <p:spPr bwMode="auto">
          <a:xfrm>
            <a:off x="844550" y="1905000"/>
            <a:ext cx="1065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Client</a:t>
            </a:r>
          </a:p>
        </p:txBody>
      </p:sp>
      <p:sp>
        <p:nvSpPr>
          <p:cNvPr id="338958" name="Rectangle 14"/>
          <p:cNvSpPr>
            <a:spLocks noChangeArrowheads="1"/>
          </p:cNvSpPr>
          <p:nvPr/>
        </p:nvSpPr>
        <p:spPr bwMode="auto">
          <a:xfrm>
            <a:off x="377825" y="2667000"/>
            <a:ext cx="3432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Application server</a:t>
            </a:r>
          </a:p>
        </p:txBody>
      </p:sp>
      <p:sp>
        <p:nvSpPr>
          <p:cNvPr id="338959" name="Rectangle 15"/>
          <p:cNvSpPr>
            <a:spLocks noChangeArrowheads="1"/>
          </p:cNvSpPr>
          <p:nvPr/>
        </p:nvSpPr>
        <p:spPr bwMode="auto">
          <a:xfrm>
            <a:off x="395288" y="3443288"/>
            <a:ext cx="3186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/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Database server</a:t>
            </a:r>
          </a:p>
        </p:txBody>
      </p:sp>
      <p:sp>
        <p:nvSpPr>
          <p:cNvPr id="338961" name="Line 17"/>
          <p:cNvSpPr>
            <a:spLocks noChangeShapeType="1"/>
          </p:cNvSpPr>
          <p:nvPr/>
        </p:nvSpPr>
        <p:spPr bwMode="auto">
          <a:xfrm>
            <a:off x="838200" y="2590800"/>
            <a:ext cx="7620000" cy="0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962" name="Line 18"/>
          <p:cNvSpPr>
            <a:spLocks noChangeShapeType="1"/>
          </p:cNvSpPr>
          <p:nvPr/>
        </p:nvSpPr>
        <p:spPr bwMode="auto">
          <a:xfrm>
            <a:off x="914400" y="3352800"/>
            <a:ext cx="7620000" cy="0"/>
          </a:xfrm>
          <a:prstGeom prst="line">
            <a:avLst/>
          </a:prstGeom>
          <a:noFill/>
          <a:ln w="12700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6069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38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38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8" grpId="0" build="p" bldLvl="2" autoUpdateAnimBg="0"/>
      <p:bldP spid="338949" grpId="0" autoUpdateAnimBg="0"/>
      <p:bldP spid="338950" grpId="0" autoUpdateAnimBg="0"/>
      <p:bldP spid="338951" grpId="0" autoUpdateAnimBg="0"/>
      <p:bldP spid="338952" grpId="0" autoUpdateAnimBg="0"/>
      <p:bldP spid="338953" grpId="0" autoUpdateAnimBg="0"/>
      <p:bldP spid="338954" grpId="0" autoUpdateAnimBg="0"/>
      <p:bldP spid="338957" grpId="0"/>
      <p:bldP spid="338958" grpId="0"/>
      <p:bldP spid="338959" grpId="0"/>
      <p:bldP spid="338961" grpId="0" animBg="1"/>
      <p:bldP spid="3389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13C6E-D904-469E-838A-0682CC2FA31C}" type="slidenum">
              <a:rPr lang="en-US"/>
              <a:pPr/>
              <a:t>17</a:t>
            </a:fld>
            <a:endParaRPr lang="en-US"/>
          </a:p>
        </p:txBody>
      </p:sp>
      <p:pic>
        <p:nvPicPr>
          <p:cNvPr id="339975" name="Picture 7" descr="CAP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7467600" cy="544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39971" name="Text Box 3"/>
          <p:cNvSpPr txBox="1">
            <a:spLocks noChangeArrowheads="1"/>
          </p:cNvSpPr>
          <p:nvPr/>
        </p:nvSpPr>
        <p:spPr bwMode="auto">
          <a:xfrm>
            <a:off x="3040236" y="304800"/>
            <a:ext cx="32143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</a:rPr>
              <a:t>Three-tier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architecture</a:t>
            </a:r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2209800" y="1295400"/>
            <a:ext cx="2057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ahoma" pitchFamily="34" charset="0"/>
              </a:rPr>
              <a:t>Thinnest clients</a:t>
            </a:r>
          </a:p>
        </p:txBody>
      </p:sp>
      <p:sp>
        <p:nvSpPr>
          <p:cNvPr id="339973" name="Text Box 5"/>
          <p:cNvSpPr txBox="1">
            <a:spLocks noChangeArrowheads="1"/>
          </p:cNvSpPr>
          <p:nvPr/>
        </p:nvSpPr>
        <p:spPr bwMode="auto">
          <a:xfrm>
            <a:off x="5257800" y="3276600"/>
            <a:ext cx="2743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ahoma" pitchFamily="34" charset="0"/>
              </a:rPr>
              <a:t>Business rules on separate server</a:t>
            </a:r>
          </a:p>
        </p:txBody>
      </p:sp>
      <p:sp>
        <p:nvSpPr>
          <p:cNvPr id="339974" name="Text Box 6"/>
          <p:cNvSpPr txBox="1">
            <a:spLocks noChangeArrowheads="1"/>
          </p:cNvSpPr>
          <p:nvPr/>
        </p:nvSpPr>
        <p:spPr bwMode="auto">
          <a:xfrm>
            <a:off x="1600200" y="5105400"/>
            <a:ext cx="2438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ahoma" pitchFamily="34" charset="0"/>
              </a:rPr>
              <a:t>DBMS only on DB server</a:t>
            </a:r>
          </a:p>
        </p:txBody>
      </p:sp>
    </p:spTree>
    <p:extLst>
      <p:ext uri="{BB962C8B-B14F-4D97-AF65-F5344CB8AC3E}">
        <p14:creationId xmlns:p14="http://schemas.microsoft.com/office/powerpoint/2010/main" xmlns="" val="466102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2" grpId="0" autoUpdateAnimBg="0"/>
      <p:bldP spid="339973" grpId="0" autoUpdateAnimBg="0"/>
      <p:bldP spid="33997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81BEC-0E80-407F-A887-D119C033A563}" type="slidenum">
              <a:rPr lang="en-US"/>
              <a:pPr/>
              <a:t>18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Advantages of Three-Tier Architectures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Scalability</a:t>
            </a:r>
          </a:p>
          <a:p>
            <a:r>
              <a:rPr lang="en-US"/>
              <a:t>Technological flexibility</a:t>
            </a:r>
          </a:p>
          <a:p>
            <a:r>
              <a:rPr lang="en-US"/>
              <a:t>Long-term cost reduction</a:t>
            </a:r>
          </a:p>
          <a:p>
            <a:r>
              <a:rPr lang="en-US"/>
              <a:t>Better match of systems to business needs</a:t>
            </a:r>
          </a:p>
          <a:p>
            <a:r>
              <a:rPr lang="en-US"/>
              <a:t>Improved customer service</a:t>
            </a:r>
          </a:p>
          <a:p>
            <a:r>
              <a:rPr lang="en-US"/>
              <a:t>Competitive advantage</a:t>
            </a:r>
          </a:p>
          <a:p>
            <a:r>
              <a:rPr lang="en-US"/>
              <a:t>Reduced risk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7294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Multitier C-S Architecture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multitier (N-tier) architecture is an expansion of the 3-tier architecture, in one of several different possible ways</a:t>
            </a:r>
          </a:p>
          <a:p>
            <a:pPr lvl="1"/>
            <a:r>
              <a:rPr lang="en-US"/>
              <a:t>Replication of the function of a tier</a:t>
            </a:r>
          </a:p>
          <a:p>
            <a:pPr lvl="1"/>
            <a:r>
              <a:rPr lang="en-US"/>
              <a:t>Specialization of function within a tier</a:t>
            </a:r>
          </a:p>
          <a:p>
            <a:pPr lvl="1"/>
            <a:r>
              <a:rPr lang="en-US"/>
              <a:t>Portal services, focusing on handling incoming web traffic</a:t>
            </a:r>
          </a:p>
        </p:txBody>
      </p:sp>
    </p:spTree>
    <p:extLst>
      <p:ext uri="{BB962C8B-B14F-4D97-AF65-F5344CB8AC3E}">
        <p14:creationId xmlns:p14="http://schemas.microsoft.com/office/powerpoint/2010/main" xmlns="" val="13593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System Architecture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993300"/>
                </a:solidFill>
              </a:rPr>
              <a:t>architecture</a:t>
            </a:r>
            <a:r>
              <a:rPr lang="en-US" dirty="0"/>
              <a:t> of a computer system is the high-level (most general) design on which the system is based</a:t>
            </a:r>
          </a:p>
          <a:p>
            <a:endParaRPr lang="en-US" dirty="0"/>
          </a:p>
          <a:p>
            <a:r>
              <a:rPr lang="en-US" dirty="0"/>
              <a:t>Architectural features include:</a:t>
            </a:r>
          </a:p>
          <a:p>
            <a:pPr lvl="1"/>
            <a:r>
              <a:rPr lang="en-US" dirty="0"/>
              <a:t>Components</a:t>
            </a:r>
          </a:p>
          <a:p>
            <a:pPr lvl="1"/>
            <a:r>
              <a:rPr lang="en-US" dirty="0"/>
              <a:t>Collaborations (how components interact)</a:t>
            </a:r>
          </a:p>
          <a:p>
            <a:pPr lvl="1"/>
            <a:r>
              <a:rPr lang="en-US" dirty="0"/>
              <a:t>Connectors (how components communicate)</a:t>
            </a:r>
          </a:p>
        </p:txBody>
      </p:sp>
    </p:spTree>
    <p:extLst>
      <p:ext uri="{BB962C8B-B14F-4D97-AF65-F5344CB8AC3E}">
        <p14:creationId xmlns:p14="http://schemas.microsoft.com/office/powerpoint/2010/main" xmlns="" val="3191323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7837D-21D2-4CF4-A348-4F7DECF589D6}" type="slidenum">
              <a:rPr lang="en-US"/>
              <a:pPr/>
              <a:t>20</a:t>
            </a:fld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Partitioning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038600"/>
          </a:xfrm>
        </p:spPr>
        <p:txBody>
          <a:bodyPr/>
          <a:lstStyle/>
          <a:p>
            <a:r>
              <a:rPr lang="en-US"/>
              <a:t>Placing portions of the application code in different locations (client vs. server) AFTER it is written</a:t>
            </a:r>
          </a:p>
          <a:p>
            <a:r>
              <a:rPr lang="en-US"/>
              <a:t>Advantages</a:t>
            </a:r>
          </a:p>
          <a:p>
            <a:pPr lvl="1"/>
            <a:r>
              <a:rPr lang="en-US"/>
              <a:t>Improved performance</a:t>
            </a:r>
          </a:p>
          <a:p>
            <a:pPr lvl="1"/>
            <a:r>
              <a:rPr lang="en-US"/>
              <a:t>Improved interoperability</a:t>
            </a:r>
          </a:p>
          <a:p>
            <a:pPr lvl="1"/>
            <a:r>
              <a:rPr lang="en-US"/>
              <a:t>Balanced workloads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9458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B59FF-B94D-4243-8D07-1849D5C7437A}" type="slidenum">
              <a:rPr lang="en-US"/>
              <a:pPr/>
              <a:t>21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7772400" cy="1143000"/>
          </a:xfrm>
        </p:spPr>
        <p:txBody>
          <a:bodyPr/>
          <a:lstStyle/>
          <a:p>
            <a:r>
              <a:rPr lang="en-US"/>
              <a:t>Common Logic Distributions</a:t>
            </a:r>
          </a:p>
        </p:txBody>
      </p:sp>
      <p:sp>
        <p:nvSpPr>
          <p:cNvPr id="365572" name="Text Box 4"/>
          <p:cNvSpPr txBox="1">
            <a:spLocks noChangeArrowheads="1"/>
          </p:cNvSpPr>
          <p:nvPr/>
        </p:nvSpPr>
        <p:spPr bwMode="auto">
          <a:xfrm>
            <a:off x="4876800" y="609600"/>
            <a:ext cx="403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</a:rPr>
              <a:t>Two-tier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client-server environment</a:t>
            </a:r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228600" y="3657600"/>
            <a:ext cx="3429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i="1" dirty="0" smtClean="0">
                <a:solidFill>
                  <a:srgbClr val="000000"/>
                </a:solidFill>
                <a:latin typeface="Times New Roman" pitchFamily="18" charset="0"/>
              </a:rPr>
              <a:t>n-tier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client-server environment</a:t>
            </a:r>
          </a:p>
        </p:txBody>
      </p:sp>
      <p:sp>
        <p:nvSpPr>
          <p:cNvPr id="365574" name="Text Box 6"/>
          <p:cNvSpPr txBox="1">
            <a:spLocks noChangeArrowheads="1"/>
          </p:cNvSpPr>
          <p:nvPr/>
        </p:nvSpPr>
        <p:spPr bwMode="auto">
          <a:xfrm>
            <a:off x="4876800" y="1600200"/>
            <a:ext cx="3444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Processing logic could be at client, server, or both </a:t>
            </a:r>
          </a:p>
        </p:txBody>
      </p:sp>
      <p:sp>
        <p:nvSpPr>
          <p:cNvPr id="365575" name="Text Box 7"/>
          <p:cNvSpPr txBox="1">
            <a:spLocks noChangeArrowheads="1"/>
          </p:cNvSpPr>
          <p:nvPr/>
        </p:nvSpPr>
        <p:spPr bwMode="auto">
          <a:xfrm>
            <a:off x="762000" y="4495800"/>
            <a:ext cx="2590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Processing logic will be at application server or Web server</a:t>
            </a:r>
          </a:p>
        </p:txBody>
      </p:sp>
      <p:pic>
        <p:nvPicPr>
          <p:cNvPr id="365578" name="Picture 10" descr="CAP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42672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65579" name="Picture 11" descr="CAP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971800"/>
            <a:ext cx="4800600" cy="3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88482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4" grpId="0" autoUpdateAnimBg="0"/>
      <p:bldP spid="36557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2B454-B528-432C-B140-5FA16573DCBC}" type="slidenum">
              <a:rPr lang="en-US"/>
              <a:pPr/>
              <a:t>22</a:t>
            </a:fld>
            <a:endParaRPr lang="en-US"/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 of the Mainframe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Mission-critical legacy systems have tended to remain on mainframes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Distributed client/server systems tend to be used for smaller, workgroup systems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Difficulties in moving mission critical systems from mainframe to distributed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Determining which code belongs on server vs. client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Identifying potential conflicts with code from other applications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Ensuring sufficient resources exist for anticipated load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Rule of </a:t>
            </a:r>
            <a:r>
              <a:rPr lang="en-US" sz="2400" dirty="0" smtClean="0"/>
              <a:t>thumb 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Mainframe for centralized data that does not need to be moved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Client for data requiring frequent user access, complex graphics, and user interface</a:t>
            </a:r>
          </a:p>
        </p:txBody>
      </p:sp>
    </p:spTree>
    <p:extLst>
      <p:ext uri="{BB962C8B-B14F-4D97-AF65-F5344CB8AC3E}">
        <p14:creationId xmlns:p14="http://schemas.microsoft.com/office/powerpoint/2010/main" xmlns="" val="3030744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18014-F79E-4AE1-9038-A94233210BA8}" type="slidenum">
              <a:rPr lang="en-US"/>
              <a:pPr/>
              <a:t>23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Middleware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2004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/>
              <a:t>Software that allows an application to </a:t>
            </a:r>
            <a:r>
              <a:rPr lang="en-US" b="1" i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interoperate</a:t>
            </a:r>
            <a:r>
              <a:rPr lang="en-US"/>
              <a:t> with other software</a:t>
            </a:r>
          </a:p>
          <a:p>
            <a:pPr>
              <a:lnSpc>
                <a:spcPct val="90000"/>
              </a:lnSpc>
            </a:pPr>
            <a:r>
              <a:rPr lang="en-US"/>
              <a:t>No need for programmer/user to understand internal processing</a:t>
            </a:r>
          </a:p>
          <a:p>
            <a:pPr>
              <a:lnSpc>
                <a:spcPct val="90000"/>
              </a:lnSpc>
            </a:pPr>
            <a:r>
              <a:rPr lang="en-US"/>
              <a:t>Accomplished via </a:t>
            </a:r>
            <a:r>
              <a:rPr lang="en-US" b="1" i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Application Program Interface</a:t>
            </a:r>
            <a:r>
              <a:rPr lang="en-US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/>
              <a:t>(API)</a:t>
            </a:r>
          </a:p>
        </p:txBody>
      </p:sp>
      <p:sp>
        <p:nvSpPr>
          <p:cNvPr id="348164" name="Text Box 4"/>
          <p:cNvSpPr txBox="1">
            <a:spLocks noChangeArrowheads="1"/>
          </p:cNvSpPr>
          <p:nvPr/>
        </p:nvSpPr>
        <p:spPr bwMode="auto">
          <a:xfrm>
            <a:off x="822325" y="5375275"/>
            <a:ext cx="747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3333CC"/>
                </a:solidFill>
                <a:latin typeface="Times New Roman" pitchFamily="18" charset="0"/>
              </a:rPr>
              <a:t>The </a:t>
            </a:r>
            <a:r>
              <a:rPr lang="en-US" sz="2400" b="1" i="1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“glue”</a:t>
            </a:r>
            <a:r>
              <a:rPr lang="en-US" sz="2400" b="1">
                <a:solidFill>
                  <a:srgbClr val="3333CC"/>
                </a:solidFill>
                <a:latin typeface="Times New Roman" pitchFamily="18" charset="0"/>
              </a:rPr>
              <a:t> that holds client/server applications together</a:t>
            </a:r>
          </a:p>
        </p:txBody>
      </p:sp>
    </p:spTree>
    <p:extLst>
      <p:ext uri="{BB962C8B-B14F-4D97-AF65-F5344CB8AC3E}">
        <p14:creationId xmlns:p14="http://schemas.microsoft.com/office/powerpoint/2010/main" xmlns="" val="3532022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 autoUpdateAnimBg="0"/>
      <p:bldP spid="34816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905EF-A5BD-4661-9A05-2E7D28AE917C}" type="slidenum">
              <a:rPr lang="en-US"/>
              <a:pPr/>
              <a:t>24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/>
              <a:t>Types of Middleware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41148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Remote Procedure Calls (RPC)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client makes calls to procedures running on remote computers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synchronous and asynchronous</a:t>
            </a:r>
          </a:p>
          <a:p>
            <a:pPr>
              <a:lnSpc>
                <a:spcPct val="90000"/>
              </a:lnSpc>
            </a:pPr>
            <a:r>
              <a:rPr lang="en-US" sz="2800"/>
              <a:t>Message-Oriented Middleware (MOM)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asynchronous calls between the client via message queues</a:t>
            </a:r>
          </a:p>
          <a:p>
            <a:pPr>
              <a:lnSpc>
                <a:spcPct val="90000"/>
              </a:lnSpc>
            </a:pPr>
            <a:r>
              <a:rPr lang="en-US" sz="2800"/>
              <a:t>Publish/Subscribe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push technology </a:t>
            </a:r>
            <a:r>
              <a:rPr lang="en-US" sz="2000">
                <a:sym typeface="Wingdings" pitchFamily="2" charset="2"/>
              </a:rPr>
              <a:t> server sends information to client when available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800"/>
              <a:t>Object Request Broker (ORB)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object-oriented management of communications between clients and servers</a:t>
            </a:r>
          </a:p>
          <a:p>
            <a:pPr>
              <a:lnSpc>
                <a:spcPct val="90000"/>
              </a:lnSpc>
            </a:pPr>
            <a:r>
              <a:rPr lang="en-US" sz="2800"/>
              <a:t>SQL-oriented Data Access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middleware between applications and database servers</a:t>
            </a:r>
          </a:p>
        </p:txBody>
      </p:sp>
    </p:spTree>
    <p:extLst>
      <p:ext uri="{BB962C8B-B14F-4D97-AF65-F5344CB8AC3E}">
        <p14:creationId xmlns:p14="http://schemas.microsoft.com/office/powerpoint/2010/main" xmlns="" val="2770787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9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9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9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9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9079F-D01C-4F51-A1A0-95FA38A83E46}" type="slidenum">
              <a:rPr lang="en-US"/>
              <a:pPr/>
              <a:t>25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r>
              <a:rPr lang="en-US"/>
              <a:t>Database Middleware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53400" cy="4114800"/>
          </a:xfrm>
        </p:spPr>
        <p:txBody>
          <a:bodyPr>
            <a:normAutofit lnSpcReduction="10000"/>
          </a:bodyPr>
          <a:lstStyle/>
          <a:p>
            <a:r>
              <a:rPr lang="en-US" sz="4000"/>
              <a:t>ODBC</a:t>
            </a:r>
            <a:r>
              <a:rPr lang="en-US"/>
              <a:t>–Open Database Connectivity</a:t>
            </a:r>
          </a:p>
          <a:p>
            <a:pPr lvl="1"/>
            <a:r>
              <a:rPr lang="en-US"/>
              <a:t>Most DB vendors support this</a:t>
            </a:r>
          </a:p>
          <a:p>
            <a:r>
              <a:rPr lang="en-US" sz="4000"/>
              <a:t>OLE-DB</a:t>
            </a:r>
          </a:p>
          <a:p>
            <a:pPr lvl="1"/>
            <a:r>
              <a:rPr lang="en-US"/>
              <a:t>Microsoft enhancement of ODBC</a:t>
            </a:r>
          </a:p>
          <a:p>
            <a:r>
              <a:rPr lang="en-US" sz="4000"/>
              <a:t>JDBC</a:t>
            </a:r>
            <a:r>
              <a:rPr lang="en-US"/>
              <a:t>–Java Database Connectivity</a:t>
            </a:r>
          </a:p>
          <a:p>
            <a:pPr lvl="1"/>
            <a:r>
              <a:rPr lang="en-US"/>
              <a:t>Special Java classes that allow Java applications/applets to connect to databases</a:t>
            </a:r>
          </a:p>
        </p:txBody>
      </p:sp>
    </p:spTree>
    <p:extLst>
      <p:ext uri="{BB962C8B-B14F-4D97-AF65-F5344CB8AC3E}">
        <p14:creationId xmlns:p14="http://schemas.microsoft.com/office/powerpoint/2010/main" xmlns="" val="34821594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1EBD8-4C88-47A3-A0F7-B7C7EED87B26}" type="slidenum">
              <a:rPr lang="en-US"/>
              <a:pPr/>
              <a:t>26</a:t>
            </a:fld>
            <a:endParaRPr lang="en-US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Client/Server Security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Network environment </a:t>
            </a:r>
            <a:r>
              <a:rPr lang="en-US">
                <a:sym typeface="Wingdings" pitchFamily="2" charset="2"/>
              </a:rPr>
              <a:t> complex security issues</a:t>
            </a:r>
          </a:p>
          <a:p>
            <a:pPr>
              <a:lnSpc>
                <a:spcPct val="90000"/>
              </a:lnSpc>
            </a:pPr>
            <a:r>
              <a:rPr lang="en-US">
                <a:sym typeface="Wingdings" pitchFamily="2" charset="2"/>
              </a:rPr>
              <a:t>Security levels:</a:t>
            </a:r>
          </a:p>
          <a:p>
            <a:pPr lvl="1">
              <a:lnSpc>
                <a:spcPct val="90000"/>
              </a:lnSpc>
            </a:pPr>
            <a:r>
              <a:rPr lang="en-US"/>
              <a:t>System-level password security</a:t>
            </a:r>
          </a:p>
          <a:p>
            <a:pPr lvl="2">
              <a:lnSpc>
                <a:spcPct val="90000"/>
              </a:lnSpc>
            </a:pPr>
            <a:r>
              <a:rPr lang="en-US"/>
              <a:t>for allowing access to the system</a:t>
            </a:r>
          </a:p>
          <a:p>
            <a:pPr lvl="1">
              <a:lnSpc>
                <a:spcPct val="90000"/>
              </a:lnSpc>
            </a:pPr>
            <a:r>
              <a:rPr lang="en-US"/>
              <a:t>Database-level password security</a:t>
            </a:r>
          </a:p>
          <a:p>
            <a:pPr lvl="2">
              <a:lnSpc>
                <a:spcPct val="90000"/>
              </a:lnSpc>
            </a:pPr>
            <a:r>
              <a:rPr lang="en-US"/>
              <a:t>for determining access privileges to tables; read/update/insert/delete privileges</a:t>
            </a:r>
          </a:p>
          <a:p>
            <a:pPr lvl="1">
              <a:lnSpc>
                <a:spcPct val="90000"/>
              </a:lnSpc>
            </a:pPr>
            <a:r>
              <a:rPr lang="en-US"/>
              <a:t>Secure client/server communication </a:t>
            </a:r>
          </a:p>
          <a:p>
            <a:pPr lvl="2">
              <a:lnSpc>
                <a:spcPct val="90000"/>
              </a:lnSpc>
            </a:pPr>
            <a:r>
              <a:rPr lang="en-US"/>
              <a:t>via encryption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6949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2DC8A-9800-43D2-908E-6DBE14AC1EF6}" type="slidenum">
              <a:rPr lang="en-US"/>
              <a:pPr/>
              <a:t>27</a:t>
            </a:fld>
            <a:endParaRPr lang="en-US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Keys to Successful Client-Server Implementation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114800"/>
          </a:xfrm>
        </p:spPr>
        <p:txBody>
          <a:bodyPr/>
          <a:lstStyle/>
          <a:p>
            <a:r>
              <a:rPr lang="en-US" sz="2800"/>
              <a:t>Accurate business problem analysis</a:t>
            </a:r>
          </a:p>
          <a:p>
            <a:r>
              <a:rPr lang="en-US" sz="2800"/>
              <a:t>Detailed architecture analysis</a:t>
            </a:r>
          </a:p>
          <a:p>
            <a:r>
              <a:rPr lang="en-US" sz="2800"/>
              <a:t>Architecture analysis </a:t>
            </a:r>
            <a:r>
              <a:rPr lang="en-US" sz="2800" u="sng"/>
              <a:t>before</a:t>
            </a:r>
            <a:r>
              <a:rPr lang="en-US" sz="2800"/>
              <a:t> choosing tools</a:t>
            </a:r>
          </a:p>
          <a:p>
            <a:r>
              <a:rPr lang="en-US" sz="2800"/>
              <a:t>Appropriate scalability</a:t>
            </a:r>
          </a:p>
          <a:p>
            <a:r>
              <a:rPr lang="en-US" sz="2800"/>
              <a:t>Appropriate placement of services</a:t>
            </a:r>
          </a:p>
          <a:p>
            <a:r>
              <a:rPr lang="en-US" sz="2800"/>
              <a:t>Network analysis</a:t>
            </a:r>
          </a:p>
          <a:p>
            <a:r>
              <a:rPr lang="en-US" sz="2800"/>
              <a:t>Awareness of hidden costs</a:t>
            </a:r>
          </a:p>
          <a:p>
            <a:r>
              <a:rPr lang="en-US" sz="2800"/>
              <a:t>Establish client/server security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xmlns="" val="3372045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ED74F-D870-451D-BFFC-117E99B3785F}" type="slidenum">
              <a:rPr lang="en-US"/>
              <a:pPr/>
              <a:t>28</a:t>
            </a:fld>
            <a:endParaRPr lang="en-US"/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Benefits of Moving to Client/Server Architecture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Staged delivery of functionality speeds deployment</a:t>
            </a:r>
          </a:p>
          <a:p>
            <a:pPr>
              <a:lnSpc>
                <a:spcPct val="90000"/>
              </a:lnSpc>
            </a:pPr>
            <a:r>
              <a:rPr lang="en-US"/>
              <a:t>GUI interfaces ease application use</a:t>
            </a:r>
          </a:p>
          <a:p>
            <a:pPr>
              <a:lnSpc>
                <a:spcPct val="90000"/>
              </a:lnSpc>
            </a:pPr>
            <a:r>
              <a:rPr lang="en-US"/>
              <a:t>Flexibility and scalability facilitates business process reengineering</a:t>
            </a:r>
          </a:p>
          <a:p>
            <a:pPr>
              <a:lnSpc>
                <a:spcPct val="90000"/>
              </a:lnSpc>
            </a:pPr>
            <a:r>
              <a:rPr lang="en-US"/>
              <a:t>Reduced network traffic due to increased processing at data source</a:t>
            </a:r>
          </a:p>
          <a:p>
            <a:pPr>
              <a:lnSpc>
                <a:spcPct val="90000"/>
              </a:lnSpc>
            </a:pPr>
            <a:r>
              <a:rPr lang="en-US"/>
              <a:t>Facilitation of Web-enabled applications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4474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D1E87-D4E2-4788-9793-EB80691FF97D}" type="slidenum">
              <a:rPr lang="en-US"/>
              <a:pPr/>
              <a:t>29</a:t>
            </a:fld>
            <a:endParaRPr lang="en-US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3200"/>
              <a:t>Using ODBC to Link External Databases Stored on a Database Server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038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Open Database Connectivity (ODBC)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API provides a common language for application programs to access and process SQL databases independent of the particular RDBMS that is </a:t>
            </a:r>
            <a:r>
              <a:rPr lang="en-US" sz="2000" dirty="0" smtClean="0"/>
              <a:t>accessed</a:t>
            </a:r>
          </a:p>
          <a:p>
            <a:pPr lvl="1"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Required parameters: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ODBC driver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Back-end server name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Database name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User id and </a:t>
            </a:r>
            <a:r>
              <a:rPr lang="en-US" sz="2000" dirty="0" smtClean="0"/>
              <a:t>password</a:t>
            </a:r>
          </a:p>
          <a:p>
            <a:pPr lvl="1"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Additional information: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Data source name (DSN)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Windows client computer name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Client application program’s executable name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609600" y="5791200"/>
            <a:ext cx="796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990000"/>
                </a:solidFill>
                <a:latin typeface="Times New Roman" pitchFamily="18" charset="0"/>
              </a:rPr>
              <a:t>Java Database Connectivity (JDBC) is similar to ODBC–built specifically for Java applications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561085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System Architecture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Common architectural patterns include</a:t>
            </a:r>
          </a:p>
          <a:p>
            <a:pPr lvl="1"/>
            <a:r>
              <a:rPr lang="en-US"/>
              <a:t>Client-Server</a:t>
            </a:r>
          </a:p>
          <a:p>
            <a:pPr lvl="1"/>
            <a:r>
              <a:rPr lang="en-US"/>
              <a:t>Layered</a:t>
            </a:r>
          </a:p>
          <a:p>
            <a:pPr lvl="1"/>
            <a:r>
              <a:rPr lang="en-US"/>
              <a:t>Peer-to-peer</a:t>
            </a:r>
          </a:p>
          <a:p>
            <a:pPr lvl="1"/>
            <a:r>
              <a:rPr lang="en-US"/>
              <a:t>Pipes and Filters</a:t>
            </a:r>
          </a:p>
          <a:p>
            <a:pPr lvl="1"/>
            <a:r>
              <a:rPr lang="en-US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xmlns="" val="3992479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22AF31-3128-43A9-9CFE-687AC492669D}" type="slidenum">
              <a:rPr lang="en-US"/>
              <a:pPr/>
              <a:t>30</a:t>
            </a:fld>
            <a:endParaRPr lang="en-US"/>
          </a:p>
        </p:txBody>
      </p:sp>
      <p:pic>
        <p:nvPicPr>
          <p:cNvPr id="356354" name="Picture 2" descr="FIG9-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534400" cy="351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5635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sz="3600" dirty="0"/>
              <a:t>ODBC </a:t>
            </a:r>
            <a:r>
              <a:rPr lang="en-US" sz="3600" dirty="0" smtClean="0"/>
              <a:t>Architecture</a:t>
            </a:r>
            <a:endParaRPr lang="en-US" sz="2800" dirty="0"/>
          </a:p>
        </p:txBody>
      </p:sp>
      <p:sp>
        <p:nvSpPr>
          <p:cNvPr id="356356" name="Text Box 4"/>
          <p:cNvSpPr txBox="1">
            <a:spLocks noChangeArrowheads="1"/>
          </p:cNvSpPr>
          <p:nvPr/>
        </p:nvSpPr>
        <p:spPr bwMode="auto">
          <a:xfrm>
            <a:off x="2438400" y="5054600"/>
            <a:ext cx="491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  <a:cs typeface="Tahoma" pitchFamily="34" charset="0"/>
              </a:rPr>
              <a:t>Each DBMS has its own ODBC-compliant driver</a:t>
            </a:r>
          </a:p>
        </p:txBody>
      </p:sp>
      <p:sp>
        <p:nvSpPr>
          <p:cNvPr id="356357" name="Text Box 5"/>
          <p:cNvSpPr txBox="1">
            <a:spLocks noChangeArrowheads="1"/>
          </p:cNvSpPr>
          <p:nvPr/>
        </p:nvSpPr>
        <p:spPr bwMode="auto">
          <a:xfrm>
            <a:off x="2819400" y="1751013"/>
            <a:ext cx="28956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990000"/>
                </a:solidFill>
                <a:cs typeface="Tahoma" pitchFamily="34" charset="0"/>
              </a:rPr>
              <a:t>Client does not need to know anything about the DBMS</a:t>
            </a:r>
          </a:p>
        </p:txBody>
      </p:sp>
      <p:sp>
        <p:nvSpPr>
          <p:cNvPr id="356358" name="Text Box 6"/>
          <p:cNvSpPr txBox="1">
            <a:spLocks noChangeArrowheads="1"/>
          </p:cNvSpPr>
          <p:nvPr/>
        </p:nvSpPr>
        <p:spPr bwMode="auto">
          <a:xfrm>
            <a:off x="3581400" y="2743200"/>
            <a:ext cx="2743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990000"/>
                </a:solidFill>
                <a:cs typeface="Tahoma" pitchFamily="34" charset="0"/>
              </a:rPr>
              <a:t>Application Program Interface (API) provides common interface to all DBMSs</a:t>
            </a:r>
          </a:p>
        </p:txBody>
      </p:sp>
    </p:spTree>
    <p:extLst>
      <p:ext uri="{BB962C8B-B14F-4D97-AF65-F5344CB8AC3E}">
        <p14:creationId xmlns:p14="http://schemas.microsoft.com/office/powerpoint/2010/main" xmlns="" val="3976337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6" grpId="0" autoUpdateAnimBg="0"/>
      <p:bldP spid="356357" grpId="0" autoUpdateAnimBg="0"/>
      <p:bldP spid="35635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Summary</a:t>
            </a:r>
          </a:p>
        </p:txBody>
      </p:sp>
      <p:sp>
        <p:nvSpPr>
          <p:cNvPr id="138244" name="Line 4"/>
          <p:cNvSpPr>
            <a:spLocks noChangeShapeType="1"/>
          </p:cNvSpPr>
          <p:nvPr/>
        </p:nvSpPr>
        <p:spPr bwMode="auto">
          <a:xfrm>
            <a:off x="1676400" y="1752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45" name="Line 5"/>
          <p:cNvSpPr>
            <a:spLocks noChangeShapeType="1"/>
          </p:cNvSpPr>
          <p:nvPr/>
        </p:nvSpPr>
        <p:spPr bwMode="auto">
          <a:xfrm>
            <a:off x="1676400" y="4191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46" name="Line 6"/>
          <p:cNvSpPr>
            <a:spLocks noChangeShapeType="1"/>
          </p:cNvSpPr>
          <p:nvPr/>
        </p:nvSpPr>
        <p:spPr bwMode="auto">
          <a:xfrm>
            <a:off x="15494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47" name="Line 7"/>
          <p:cNvSpPr>
            <a:spLocks noChangeShapeType="1"/>
          </p:cNvSpPr>
          <p:nvPr/>
        </p:nvSpPr>
        <p:spPr bwMode="auto">
          <a:xfrm>
            <a:off x="1549400" y="2971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1562100" y="2362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49" name="Line 9"/>
          <p:cNvSpPr>
            <a:spLocks noChangeShapeType="1"/>
          </p:cNvSpPr>
          <p:nvPr/>
        </p:nvSpPr>
        <p:spPr bwMode="auto">
          <a:xfrm>
            <a:off x="1549400" y="4191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1981200" y="3581400"/>
            <a:ext cx="914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2-Tier</a:t>
            </a:r>
          </a:p>
        </p:txBody>
      </p: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3124200" y="2895600"/>
            <a:ext cx="914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3-Tier</a:t>
            </a:r>
          </a:p>
        </p:txBody>
      </p:sp>
      <p:sp>
        <p:nvSpPr>
          <p:cNvPr id="138253" name="Rectangle 13"/>
          <p:cNvSpPr>
            <a:spLocks noChangeArrowheads="1"/>
          </p:cNvSpPr>
          <p:nvPr/>
        </p:nvSpPr>
        <p:spPr bwMode="auto">
          <a:xfrm>
            <a:off x="4305300" y="2133600"/>
            <a:ext cx="914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N-Tier</a:t>
            </a:r>
          </a:p>
        </p:txBody>
      </p:sp>
      <p:sp>
        <p:nvSpPr>
          <p:cNvPr id="138254" name="AutoShape 14"/>
          <p:cNvSpPr>
            <a:spLocks noChangeArrowheads="1"/>
          </p:cNvSpPr>
          <p:nvPr/>
        </p:nvSpPr>
        <p:spPr bwMode="auto">
          <a:xfrm>
            <a:off x="4292600" y="1841500"/>
            <a:ext cx="914400" cy="3048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>
            <a:off x="990600" y="40259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38256" name="Text Box 16"/>
          <p:cNvSpPr txBox="1">
            <a:spLocks noChangeArrowheads="1"/>
          </p:cNvSpPr>
          <p:nvPr/>
        </p:nvSpPr>
        <p:spPr bwMode="auto">
          <a:xfrm>
            <a:off x="917575" y="3419475"/>
            <a:ext cx="56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138257" name="Text Box 17"/>
          <p:cNvSpPr txBox="1">
            <a:spLocks noChangeArrowheads="1"/>
          </p:cNvSpPr>
          <p:nvPr/>
        </p:nvSpPr>
        <p:spPr bwMode="auto">
          <a:xfrm>
            <a:off x="863600" y="28194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1000</a:t>
            </a:r>
          </a:p>
        </p:txBody>
      </p:sp>
      <p:sp>
        <p:nvSpPr>
          <p:cNvPr id="138258" name="Text Box 18"/>
          <p:cNvSpPr txBox="1">
            <a:spLocks noChangeArrowheads="1"/>
          </p:cNvSpPr>
          <p:nvPr/>
        </p:nvSpPr>
        <p:spPr bwMode="auto">
          <a:xfrm>
            <a:off x="152400" y="3124200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users</a:t>
            </a:r>
          </a:p>
        </p:txBody>
      </p:sp>
      <p:sp>
        <p:nvSpPr>
          <p:cNvPr id="138259" name="Text Box 19"/>
          <p:cNvSpPr txBox="1">
            <a:spLocks noChangeArrowheads="1"/>
          </p:cNvSpPr>
          <p:nvPr/>
        </p:nvSpPr>
        <p:spPr bwMode="auto">
          <a:xfrm>
            <a:off x="5638800" y="1901825"/>
            <a:ext cx="32766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large e-commerce, business, or organization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small e-commerce, regional business or organization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local business or organization</a:t>
            </a:r>
          </a:p>
        </p:txBody>
      </p:sp>
      <p:sp>
        <p:nvSpPr>
          <p:cNvPr id="138260" name="Line 20"/>
          <p:cNvSpPr>
            <a:spLocks noChangeShapeType="1"/>
          </p:cNvSpPr>
          <p:nvPr/>
        </p:nvSpPr>
        <p:spPr bwMode="auto">
          <a:xfrm>
            <a:off x="2209800" y="4967288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61" name="Text Box 21"/>
          <p:cNvSpPr txBox="1">
            <a:spLocks noChangeArrowheads="1"/>
          </p:cNvSpPr>
          <p:nvPr/>
        </p:nvSpPr>
        <p:spPr bwMode="auto">
          <a:xfrm>
            <a:off x="2940050" y="4981575"/>
            <a:ext cx="1479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capacity</a:t>
            </a:r>
          </a:p>
          <a:p>
            <a:r>
              <a:rPr lang="en-US" b="1">
                <a:solidFill>
                  <a:schemeClr val="accent2"/>
                </a:solidFill>
              </a:rPr>
              <a:t>scalability</a:t>
            </a:r>
          </a:p>
          <a:p>
            <a:r>
              <a:rPr lang="en-US" b="1">
                <a:solidFill>
                  <a:schemeClr val="accent2"/>
                </a:solidFill>
              </a:rPr>
              <a:t>redundancy</a:t>
            </a:r>
          </a:p>
          <a:p>
            <a:r>
              <a:rPr lang="en-US" b="1">
                <a:solidFill>
                  <a:schemeClr val="accent2"/>
                </a:solidFill>
              </a:rPr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xmlns="" val="3615712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Modern </a:t>
            </a:r>
            <a:r>
              <a:rPr lang="en-US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Database </a:t>
            </a:r>
            <a:r>
              <a:rPr lang="en-US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Management 8</a:t>
            </a:r>
            <a:r>
              <a:rPr lang="en-US" b="1" i="1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th</a:t>
            </a:r>
            <a:r>
              <a:rPr lang="en-US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 Edition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by </a:t>
            </a:r>
            <a:r>
              <a:rPr lang="en-US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Jeffrey A. Hoffer, Mary B. Prescott, Fred R. McFadden – Chapter </a:t>
            </a:r>
            <a:r>
              <a:rPr lang="en-US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9</a:t>
            </a:r>
          </a:p>
          <a:p>
            <a:pPr marL="0" indent="0">
              <a:buNone/>
            </a:pPr>
            <a:endParaRPr lang="en-US" b="1" i="1" dirty="0" smtClean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  <a:p>
            <a:pPr marL="0" indent="0"/>
            <a:r>
              <a:rPr lang="en-US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en-US" b="1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Rai</a:t>
            </a:r>
            <a:r>
              <a:rPr lang="en-US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Foundation Notes – Lectures 19 and 19a</a:t>
            </a:r>
            <a:endParaRPr lang="en-US" b="1" i="1" dirty="0" smtClean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1680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705AE-E6D1-451C-9949-2CE93A2552EC}" type="slidenum">
              <a:rPr lang="en-US"/>
              <a:pPr/>
              <a:t>4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Client/Server Systems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Networked computing model</a:t>
            </a:r>
          </a:p>
          <a:p>
            <a:pPr>
              <a:lnSpc>
                <a:spcPct val="90000"/>
              </a:lnSpc>
            </a:pPr>
            <a:r>
              <a:rPr lang="en-US"/>
              <a:t>Processes distributed between clients and servers</a:t>
            </a:r>
          </a:p>
          <a:p>
            <a:pPr>
              <a:lnSpc>
                <a:spcPct val="90000"/>
              </a:lnSpc>
            </a:pPr>
            <a:r>
              <a:rPr lang="en-US"/>
              <a:t>Client–Workstation (usually a PC) that requests and uses a service</a:t>
            </a:r>
          </a:p>
          <a:p>
            <a:pPr>
              <a:lnSpc>
                <a:spcPct val="90000"/>
              </a:lnSpc>
            </a:pPr>
            <a:r>
              <a:rPr lang="en-US"/>
              <a:t>Server–Computer (PC/mini/mainframe) that provides a service</a:t>
            </a:r>
          </a:p>
          <a:p>
            <a:pPr>
              <a:lnSpc>
                <a:spcPct val="90000"/>
              </a:lnSpc>
            </a:pPr>
            <a:r>
              <a:rPr lang="en-US"/>
              <a:t>For DBMS, server is a database server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8371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33BD0-6F00-4693-A2A5-031053B44934}" type="slidenum">
              <a:rPr lang="en-US"/>
              <a:pPr/>
              <a:t>5</a:t>
            </a:fld>
            <a:endParaRPr lang="en-US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Logic in C/S Systems</a:t>
            </a:r>
          </a:p>
        </p:txBody>
      </p:sp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5105400" y="2286000"/>
            <a:ext cx="2020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990000"/>
                </a:solidFill>
                <a:latin typeface="Times New Roman" pitchFamily="18" charset="0"/>
              </a:rPr>
              <a:t>GUI Interface</a:t>
            </a:r>
          </a:p>
        </p:txBody>
      </p:sp>
      <p:sp>
        <p:nvSpPr>
          <p:cNvPr id="361477" name="Text Box 5"/>
          <p:cNvSpPr txBox="1">
            <a:spLocks noChangeArrowheads="1"/>
          </p:cNvSpPr>
          <p:nvPr/>
        </p:nvSpPr>
        <p:spPr bwMode="auto">
          <a:xfrm>
            <a:off x="5105400" y="3505200"/>
            <a:ext cx="30876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990000"/>
                </a:solidFill>
                <a:latin typeface="Times New Roman" pitchFamily="18" charset="0"/>
              </a:rPr>
              <a:t>Procedures, functions,</a:t>
            </a:r>
          </a:p>
          <a:p>
            <a:r>
              <a:rPr lang="en-US" sz="2400" b="1">
                <a:solidFill>
                  <a:srgbClr val="990000"/>
                </a:solidFill>
                <a:latin typeface="Times New Roman" pitchFamily="18" charset="0"/>
              </a:rPr>
              <a:t>programs</a:t>
            </a:r>
          </a:p>
        </p:txBody>
      </p:sp>
      <p:sp>
        <p:nvSpPr>
          <p:cNvPr id="361478" name="Text Box 6"/>
          <p:cNvSpPr txBox="1">
            <a:spLocks noChangeArrowheads="1"/>
          </p:cNvSpPr>
          <p:nvPr/>
        </p:nvSpPr>
        <p:spPr bwMode="auto">
          <a:xfrm>
            <a:off x="5105400" y="5029200"/>
            <a:ext cx="2290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990000"/>
                </a:solidFill>
                <a:latin typeface="Times New Roman" pitchFamily="18" charset="0"/>
              </a:rPr>
              <a:t>DBMS activities</a:t>
            </a:r>
          </a:p>
        </p:txBody>
      </p:sp>
      <p:sp>
        <p:nvSpPr>
          <p:cNvPr id="361479" name="Rectangle 7"/>
          <p:cNvSpPr>
            <a:spLocks noChangeArrowheads="1"/>
          </p:cNvSpPr>
          <p:nvPr/>
        </p:nvSpPr>
        <p:spPr bwMode="auto">
          <a:xfrm>
            <a:off x="457200" y="3048000"/>
            <a:ext cx="4356100" cy="16764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1"/>
              </a:buClr>
              <a:buSzPct val="65000"/>
              <a:buFont typeface="Wingdings" pitchFamily="2" charset="2"/>
              <a:buNone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Processing Logic</a:t>
            </a:r>
          </a:p>
          <a:p>
            <a:pPr marL="742950" lvl="1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I/O processing</a:t>
            </a:r>
          </a:p>
          <a:p>
            <a:pPr marL="742950" lvl="1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Business rules</a:t>
            </a:r>
          </a:p>
          <a:p>
            <a:pPr marL="742950" lvl="1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</a:t>
            </a:r>
            <a:r>
              <a:rPr 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manipulation</a:t>
            </a: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61480" name="Rectangle 8"/>
          <p:cNvSpPr>
            <a:spLocks noChangeArrowheads="1"/>
          </p:cNvSpPr>
          <p:nvPr/>
        </p:nvSpPr>
        <p:spPr bwMode="auto">
          <a:xfrm>
            <a:off x="457200" y="4724400"/>
            <a:ext cx="4356100" cy="10668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65000"/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Storage Logic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</a:pPr>
            <a:r>
              <a:rPr 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Data storage/retrieval</a:t>
            </a:r>
          </a:p>
        </p:txBody>
      </p:sp>
      <p:sp>
        <p:nvSpPr>
          <p:cNvPr id="361483" name="Rectangle 11"/>
          <p:cNvSpPr>
            <a:spLocks noChangeArrowheads="1"/>
          </p:cNvSpPr>
          <p:nvPr/>
        </p:nvSpPr>
        <p:spPr bwMode="auto">
          <a:xfrm>
            <a:off x="457200" y="1752600"/>
            <a:ext cx="4356100" cy="12954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1"/>
              </a:buClr>
              <a:buSzPct val="65000"/>
              <a:buFont typeface="Wingdings" pitchFamily="2" charset="2"/>
              <a:buNone/>
            </a:pPr>
            <a:r>
              <a:rPr 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Presentation Logic</a:t>
            </a:r>
          </a:p>
          <a:p>
            <a:pPr marL="742950" lvl="1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</a:pPr>
            <a:r>
              <a:rPr 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Input–keyboard/mouse</a:t>
            </a:r>
          </a:p>
          <a:p>
            <a:pPr marL="742950" lvl="1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</a:pPr>
            <a:r>
              <a:rPr 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Output–monitor/printer</a:t>
            </a:r>
          </a:p>
        </p:txBody>
      </p:sp>
    </p:spTree>
    <p:extLst>
      <p:ext uri="{BB962C8B-B14F-4D97-AF65-F5344CB8AC3E}">
        <p14:creationId xmlns:p14="http://schemas.microsoft.com/office/powerpoint/2010/main" xmlns="" val="3643482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6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6" grpId="0" autoUpdateAnimBg="0"/>
      <p:bldP spid="361477" grpId="0" autoUpdateAnimBg="0"/>
      <p:bldP spid="361478" grpId="0" autoUpdateAnimBg="0"/>
      <p:bldP spid="361479" grpId="0" animBg="1"/>
      <p:bldP spid="361480" grpId="0" animBg="1"/>
      <p:bldP spid="3614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Centralized / Distributed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client-server architecture can be thought of as a median between</a:t>
            </a:r>
          </a:p>
          <a:p>
            <a:pPr lvl="1"/>
            <a:r>
              <a:rPr lang="en-US" dirty="0"/>
              <a:t>Centralized processing: computation is performed on a central platform, which is accessed using “dumb” terminals</a:t>
            </a:r>
          </a:p>
          <a:p>
            <a:pPr lvl="1"/>
            <a:r>
              <a:rPr lang="en-US" dirty="0"/>
              <a:t>Distributed processing: computation is performed on platforms located with the user</a:t>
            </a:r>
          </a:p>
        </p:txBody>
      </p:sp>
      <p:sp>
        <p:nvSpPr>
          <p:cNvPr id="140292" name="Line 4"/>
          <p:cNvSpPr>
            <a:spLocks noChangeShapeType="1"/>
          </p:cNvSpPr>
          <p:nvPr/>
        </p:nvSpPr>
        <p:spPr bwMode="auto">
          <a:xfrm>
            <a:off x="1066800" y="5638800"/>
            <a:ext cx="632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381000" y="5751513"/>
            <a:ext cx="1339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Centralized</a:t>
            </a:r>
          </a:p>
        </p:txBody>
      </p:sp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6705600" y="5791200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Distributed</a:t>
            </a:r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3352800" y="5805488"/>
            <a:ext cx="163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Client / Server</a:t>
            </a:r>
          </a:p>
        </p:txBody>
      </p:sp>
    </p:spTree>
    <p:extLst>
      <p:ext uri="{BB962C8B-B14F-4D97-AF65-F5344CB8AC3E}">
        <p14:creationId xmlns:p14="http://schemas.microsoft.com/office/powerpoint/2010/main" xmlns="" val="4143638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Client-Server Architecture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Example: The </a:t>
            </a:r>
            <a:r>
              <a:rPr lang="en-US" dirty="0"/>
              <a:t>Web is a client-server system</a:t>
            </a:r>
          </a:p>
          <a:p>
            <a:r>
              <a:rPr lang="en-US" dirty="0"/>
              <a:t>Web browsers act as clients, and make requests to web servers</a:t>
            </a:r>
          </a:p>
          <a:p>
            <a:r>
              <a:rPr lang="en-US" dirty="0"/>
              <a:t>Web servers respond to requests with requested information and/or computation</a:t>
            </a:r>
          </a:p>
        </p:txBody>
      </p:sp>
      <p:sp>
        <p:nvSpPr>
          <p:cNvPr id="111620" name="AutoShape 4"/>
          <p:cNvSpPr>
            <a:spLocks noChangeArrowheads="1"/>
          </p:cNvSpPr>
          <p:nvPr/>
        </p:nvSpPr>
        <p:spPr bwMode="auto">
          <a:xfrm>
            <a:off x="2133600" y="5029200"/>
            <a:ext cx="1066800" cy="457200"/>
          </a:xfrm>
          <a:prstGeom prst="hexagon">
            <a:avLst>
              <a:gd name="adj" fmla="val 58333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</p:txBody>
      </p:sp>
      <p:sp>
        <p:nvSpPr>
          <p:cNvPr id="111621" name="AutoShape 5"/>
          <p:cNvSpPr>
            <a:spLocks noChangeArrowheads="1"/>
          </p:cNvSpPr>
          <p:nvPr/>
        </p:nvSpPr>
        <p:spPr bwMode="auto">
          <a:xfrm>
            <a:off x="3733800" y="5867400"/>
            <a:ext cx="1066800" cy="457200"/>
          </a:xfrm>
          <a:prstGeom prst="hexagon">
            <a:avLst>
              <a:gd name="adj" fmla="val 58333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</p:txBody>
      </p:sp>
      <p:sp>
        <p:nvSpPr>
          <p:cNvPr id="111622" name="AutoShape 6"/>
          <p:cNvSpPr>
            <a:spLocks noChangeArrowheads="1"/>
          </p:cNvSpPr>
          <p:nvPr/>
        </p:nvSpPr>
        <p:spPr bwMode="auto">
          <a:xfrm>
            <a:off x="5181600" y="4800600"/>
            <a:ext cx="1066800" cy="457200"/>
          </a:xfrm>
          <a:prstGeom prst="hexagon">
            <a:avLst>
              <a:gd name="adj" fmla="val 58333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</p:txBody>
      </p:sp>
      <p:sp>
        <p:nvSpPr>
          <p:cNvPr id="111623" name="Oval 7"/>
          <p:cNvSpPr>
            <a:spLocks noChangeArrowheads="1"/>
          </p:cNvSpPr>
          <p:nvPr/>
        </p:nvSpPr>
        <p:spPr bwMode="auto">
          <a:xfrm>
            <a:off x="457200" y="48768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Client</a:t>
            </a:r>
          </a:p>
        </p:txBody>
      </p:sp>
      <p:sp>
        <p:nvSpPr>
          <p:cNvPr id="111624" name="Oval 8"/>
          <p:cNvSpPr>
            <a:spLocks noChangeArrowheads="1"/>
          </p:cNvSpPr>
          <p:nvPr/>
        </p:nvSpPr>
        <p:spPr bwMode="auto">
          <a:xfrm>
            <a:off x="1371600" y="58674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Client</a:t>
            </a:r>
          </a:p>
        </p:txBody>
      </p:sp>
      <p:sp>
        <p:nvSpPr>
          <p:cNvPr id="111625" name="Oval 9"/>
          <p:cNvSpPr>
            <a:spLocks noChangeArrowheads="1"/>
          </p:cNvSpPr>
          <p:nvPr/>
        </p:nvSpPr>
        <p:spPr bwMode="auto">
          <a:xfrm>
            <a:off x="3657600" y="46482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Client</a:t>
            </a:r>
          </a:p>
        </p:txBody>
      </p:sp>
      <p:sp>
        <p:nvSpPr>
          <p:cNvPr id="111626" name="Oval 10"/>
          <p:cNvSpPr>
            <a:spLocks noChangeArrowheads="1"/>
          </p:cNvSpPr>
          <p:nvPr/>
        </p:nvSpPr>
        <p:spPr bwMode="auto">
          <a:xfrm>
            <a:off x="6858000" y="44958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Client</a:t>
            </a:r>
          </a:p>
        </p:txBody>
      </p:sp>
      <p:sp>
        <p:nvSpPr>
          <p:cNvPr id="111627" name="Oval 11"/>
          <p:cNvSpPr>
            <a:spLocks noChangeArrowheads="1"/>
          </p:cNvSpPr>
          <p:nvPr/>
        </p:nvSpPr>
        <p:spPr bwMode="auto">
          <a:xfrm>
            <a:off x="6172200" y="5638800"/>
            <a:ext cx="9144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Client</a:t>
            </a:r>
          </a:p>
        </p:txBody>
      </p:sp>
      <p:sp>
        <p:nvSpPr>
          <p:cNvPr id="111628" name="Line 12"/>
          <p:cNvSpPr>
            <a:spLocks noChangeShapeType="1"/>
          </p:cNvSpPr>
          <p:nvPr/>
        </p:nvSpPr>
        <p:spPr bwMode="auto">
          <a:xfrm>
            <a:off x="1371600" y="51816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29" name="Line 13"/>
          <p:cNvSpPr>
            <a:spLocks noChangeShapeType="1"/>
          </p:cNvSpPr>
          <p:nvPr/>
        </p:nvSpPr>
        <p:spPr bwMode="auto">
          <a:xfrm flipV="1">
            <a:off x="2057400" y="5486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0" name="Line 14"/>
          <p:cNvSpPr>
            <a:spLocks noChangeShapeType="1"/>
          </p:cNvSpPr>
          <p:nvPr/>
        </p:nvSpPr>
        <p:spPr bwMode="auto">
          <a:xfrm>
            <a:off x="39624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1" name="Line 15"/>
          <p:cNvSpPr>
            <a:spLocks noChangeShapeType="1"/>
          </p:cNvSpPr>
          <p:nvPr/>
        </p:nvSpPr>
        <p:spPr bwMode="auto">
          <a:xfrm flipH="1">
            <a:off x="3124200" y="50292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2" name="Line 16"/>
          <p:cNvSpPr>
            <a:spLocks noChangeShapeType="1"/>
          </p:cNvSpPr>
          <p:nvPr/>
        </p:nvSpPr>
        <p:spPr bwMode="auto">
          <a:xfrm flipH="1">
            <a:off x="6096000" y="4876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3" name="Line 17"/>
          <p:cNvSpPr>
            <a:spLocks noChangeShapeType="1"/>
          </p:cNvSpPr>
          <p:nvPr/>
        </p:nvSpPr>
        <p:spPr bwMode="auto">
          <a:xfrm flipH="1" flipV="1">
            <a:off x="6019800" y="5257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4" name="Line 18"/>
          <p:cNvSpPr>
            <a:spLocks noChangeShapeType="1"/>
          </p:cNvSpPr>
          <p:nvPr/>
        </p:nvSpPr>
        <p:spPr bwMode="auto">
          <a:xfrm flipH="1">
            <a:off x="4724400" y="5867400"/>
            <a:ext cx="1447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5" name="Line 19"/>
          <p:cNvSpPr>
            <a:spLocks noChangeShapeType="1"/>
          </p:cNvSpPr>
          <p:nvPr/>
        </p:nvSpPr>
        <p:spPr bwMode="auto">
          <a:xfrm>
            <a:off x="7848600" y="594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36" name="Text Box 20"/>
          <p:cNvSpPr txBox="1">
            <a:spLocks noChangeArrowheads="1"/>
          </p:cNvSpPr>
          <p:nvPr/>
        </p:nvSpPr>
        <p:spPr bwMode="auto">
          <a:xfrm>
            <a:off x="7816850" y="5576888"/>
            <a:ext cx="946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xmlns="" val="2894557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Tiered Web Architectures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Web applications are usually implemented with 2-tier, 3-tier, or multitier (N-tier) architectures</a:t>
            </a:r>
          </a:p>
          <a:p>
            <a:endParaRPr lang="en-US"/>
          </a:p>
          <a:p>
            <a:r>
              <a:rPr lang="en-US"/>
              <a:t>Each tier is a platform (client or server) with a unique responsibility</a:t>
            </a:r>
          </a:p>
        </p:txBody>
      </p:sp>
    </p:spTree>
    <p:extLst>
      <p:ext uri="{BB962C8B-B14F-4D97-AF65-F5344CB8AC3E}">
        <p14:creationId xmlns:p14="http://schemas.microsoft.com/office/powerpoint/2010/main" xmlns="" val="923951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5FF601-1FAB-4608-A3E7-C6EC59E8C280}" type="slidenum">
              <a:rPr lang="en-US"/>
              <a:pPr/>
              <a:t>9</a:t>
            </a:fld>
            <a:endParaRPr 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/>
              <a:t>Client/Server Architectures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6096000" cy="3505200"/>
          </a:xfrm>
          <a:noFill/>
          <a:ln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200000"/>
              </a:lnSpc>
            </a:pPr>
            <a:r>
              <a:rPr lang="en-US" dirty="0"/>
              <a:t>File Server Architecture</a:t>
            </a:r>
          </a:p>
          <a:p>
            <a:pPr>
              <a:lnSpc>
                <a:spcPct val="200000"/>
              </a:lnSpc>
            </a:pPr>
            <a:r>
              <a:rPr lang="en-US" dirty="0"/>
              <a:t>Database Server </a:t>
            </a:r>
            <a:r>
              <a:rPr lang="en-US" dirty="0" smtClean="0"/>
              <a:t>Architecture</a:t>
            </a:r>
            <a:endParaRPr lang="en-US" dirty="0"/>
          </a:p>
        </p:txBody>
      </p:sp>
      <p:grpSp>
        <p:nvGrpSpPr>
          <p:cNvPr id="332808" name="Group 8"/>
          <p:cNvGrpSpPr>
            <a:grpSpLocks/>
          </p:cNvGrpSpPr>
          <p:nvPr/>
        </p:nvGrpSpPr>
        <p:grpSpPr bwMode="auto">
          <a:xfrm>
            <a:off x="5562600" y="1600200"/>
            <a:ext cx="2987675" cy="4191000"/>
            <a:chOff x="3504" y="1008"/>
            <a:chExt cx="1882" cy="2640"/>
          </a:xfrm>
        </p:grpSpPr>
        <p:sp>
          <p:nvSpPr>
            <p:cNvPr id="332805" name="Text Box 5"/>
            <p:cNvSpPr txBox="1">
              <a:spLocks noChangeArrowheads="1"/>
            </p:cNvSpPr>
            <p:nvPr/>
          </p:nvSpPr>
          <p:spPr bwMode="auto">
            <a:xfrm>
              <a:off x="3504" y="1008"/>
              <a:ext cx="178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 b="1">
                  <a:solidFill>
                    <a:srgbClr val="990000"/>
                  </a:solidFill>
                  <a:latin typeface="Times New Roman" pitchFamily="18" charset="0"/>
                </a:rPr>
                <a:t>Client does extensive processing</a:t>
              </a:r>
            </a:p>
          </p:txBody>
        </p:sp>
        <p:sp>
          <p:nvSpPr>
            <p:cNvPr id="332806" name="Text Box 6"/>
            <p:cNvSpPr txBox="1">
              <a:spLocks noChangeArrowheads="1"/>
            </p:cNvSpPr>
            <p:nvPr/>
          </p:nvSpPr>
          <p:spPr bwMode="auto">
            <a:xfrm>
              <a:off x="3600" y="3130"/>
              <a:ext cx="178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400" b="1">
                  <a:solidFill>
                    <a:srgbClr val="990000"/>
                  </a:solidFill>
                  <a:latin typeface="Times New Roman" pitchFamily="18" charset="0"/>
                </a:rPr>
                <a:t>Client does little processing</a:t>
              </a:r>
            </a:p>
          </p:txBody>
        </p:sp>
        <p:sp>
          <p:nvSpPr>
            <p:cNvPr id="332807" name="AutoShape 7"/>
            <p:cNvSpPr>
              <a:spLocks noChangeArrowheads="1"/>
            </p:cNvSpPr>
            <p:nvPr/>
          </p:nvSpPr>
          <p:spPr bwMode="auto">
            <a:xfrm>
              <a:off x="4224" y="1584"/>
              <a:ext cx="528" cy="1536"/>
            </a:xfrm>
            <a:prstGeom prst="upDownArrow">
              <a:avLst>
                <a:gd name="adj1" fmla="val 50000"/>
                <a:gd name="adj2" fmla="val 58182"/>
              </a:avLst>
            </a:prstGeom>
            <a:solidFill>
              <a:srgbClr val="99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99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999447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1153</Words>
  <Application>Microsoft Office PowerPoint</Application>
  <PresentationFormat>On-screen Show (4:3)</PresentationFormat>
  <Paragraphs>268</Paragraphs>
  <Slides>32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   Database Management Environment </vt:lpstr>
      <vt:lpstr>System Architecture</vt:lpstr>
      <vt:lpstr>System Architecture</vt:lpstr>
      <vt:lpstr>Client/Server Systems</vt:lpstr>
      <vt:lpstr>Application Logic in C/S Systems</vt:lpstr>
      <vt:lpstr>Centralized / Distributed</vt:lpstr>
      <vt:lpstr>Client-Server Architecture</vt:lpstr>
      <vt:lpstr>Tiered Web Architectures</vt:lpstr>
      <vt:lpstr>Client/Server Architectures</vt:lpstr>
      <vt:lpstr>File Server Architecture</vt:lpstr>
      <vt:lpstr>Slide 11</vt:lpstr>
      <vt:lpstr>Two-Tier Database Server Architectures</vt:lpstr>
      <vt:lpstr>Slide 13</vt:lpstr>
      <vt:lpstr>Advantages of database Two-Tier Approach</vt:lpstr>
      <vt:lpstr>Advantages of Stored Procedures</vt:lpstr>
      <vt:lpstr>Three-Tier Architecture</vt:lpstr>
      <vt:lpstr>Slide 17</vt:lpstr>
      <vt:lpstr>Advantages of Three-Tier Architectures</vt:lpstr>
      <vt:lpstr>Multitier C-S Architecture</vt:lpstr>
      <vt:lpstr>Application Partitioning</vt:lpstr>
      <vt:lpstr>Common Logic Distributions</vt:lpstr>
      <vt:lpstr>Role of the Mainframe</vt:lpstr>
      <vt:lpstr>Middleware</vt:lpstr>
      <vt:lpstr>Types of Middleware</vt:lpstr>
      <vt:lpstr>Database Middleware</vt:lpstr>
      <vt:lpstr>Client/Server Security</vt:lpstr>
      <vt:lpstr>Keys to Successful Client-Server Implementation</vt:lpstr>
      <vt:lpstr>Benefits of Moving to Client/Server Architecture</vt:lpstr>
      <vt:lpstr>Using ODBC to Link External Databases Stored on a Database Server</vt:lpstr>
      <vt:lpstr>ODBC Architecture</vt:lpstr>
      <vt:lpstr>Characteristics Summary</vt:lpstr>
      <vt:lpstr>Additional Reading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3210:   Distributed and Internet Databases</dc:title>
  <dc:creator>Cherry</dc:creator>
  <cp:lastModifiedBy>USERS</cp:lastModifiedBy>
  <cp:revision>19</cp:revision>
  <dcterms:created xsi:type="dcterms:W3CDTF">2013-05-18T10:36:48Z</dcterms:created>
  <dcterms:modified xsi:type="dcterms:W3CDTF">2014-01-30T16:09:21Z</dcterms:modified>
</cp:coreProperties>
</file>