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8" r:id="rId2"/>
    <p:sldId id="363" r:id="rId3"/>
    <p:sldId id="257" r:id="rId4"/>
    <p:sldId id="260" r:id="rId5"/>
    <p:sldId id="261" r:id="rId6"/>
    <p:sldId id="262" r:id="rId7"/>
    <p:sldId id="263" r:id="rId8"/>
    <p:sldId id="264" r:id="rId9"/>
    <p:sldId id="265" r:id="rId10"/>
    <p:sldId id="266" r:id="rId11"/>
    <p:sldId id="288" r:id="rId12"/>
    <p:sldId id="289" r:id="rId13"/>
    <p:sldId id="290" r:id="rId14"/>
    <p:sldId id="294" r:id="rId15"/>
    <p:sldId id="295" r:id="rId16"/>
    <p:sldId id="274" r:id="rId17"/>
    <p:sldId id="296" r:id="rId18"/>
    <p:sldId id="298" r:id="rId19"/>
    <p:sldId id="268" r:id="rId20"/>
    <p:sldId id="279" r:id="rId21"/>
    <p:sldId id="280" r:id="rId22"/>
    <p:sldId id="281" r:id="rId23"/>
    <p:sldId id="356" r:id="rId24"/>
    <p:sldId id="293" r:id="rId25"/>
    <p:sldId id="270" r:id="rId26"/>
    <p:sldId id="272" r:id="rId27"/>
    <p:sldId id="357" r:id="rId28"/>
    <p:sldId id="358" r:id="rId29"/>
    <p:sldId id="359" r:id="rId30"/>
    <p:sldId id="329" r:id="rId31"/>
    <p:sldId id="360" r:id="rId32"/>
    <p:sldId id="330" r:id="rId33"/>
    <p:sldId id="331" r:id="rId34"/>
    <p:sldId id="275" r:id="rId35"/>
    <p:sldId id="361" r:id="rId36"/>
    <p:sldId id="291" r:id="rId37"/>
    <p:sldId id="303" r:id="rId38"/>
    <p:sldId id="304" r:id="rId39"/>
    <p:sldId id="305" r:id="rId40"/>
    <p:sldId id="306" r:id="rId41"/>
    <p:sldId id="307" r:id="rId42"/>
    <p:sldId id="308" r:id="rId43"/>
    <p:sldId id="313" r:id="rId44"/>
    <p:sldId id="309" r:id="rId45"/>
    <p:sldId id="36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B9F565-AAFA-4374-A315-FE8BF6EA5EC3}" type="datetimeFigureOut">
              <a:rPr lang="en-US" smtClean="0"/>
              <a:t>2/18/2014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623DCE-CB13-446C-A28A-A80808F6B08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2300">
                <a:solidFill>
                  <a:schemeClr val="tx1"/>
                </a:solidFill>
                <a:latin typeface="Times New Roman" pitchFamily="18" charset="0"/>
              </a:defRPr>
            </a:lvl1pPr>
            <a:lvl2pPr marL="706991" indent="-271920">
              <a:defRPr sz="2300">
                <a:solidFill>
                  <a:schemeClr val="tx1"/>
                </a:solidFill>
                <a:latin typeface="Times New Roman" pitchFamily="18" charset="0"/>
              </a:defRPr>
            </a:lvl2pPr>
            <a:lvl3pPr marL="1087679" indent="-217536">
              <a:defRPr sz="2300">
                <a:solidFill>
                  <a:schemeClr val="tx1"/>
                </a:solidFill>
                <a:latin typeface="Times New Roman" pitchFamily="18" charset="0"/>
              </a:defRPr>
            </a:lvl3pPr>
            <a:lvl4pPr marL="1522750" indent="-217536">
              <a:defRPr sz="2300">
                <a:solidFill>
                  <a:schemeClr val="tx1"/>
                </a:solidFill>
                <a:latin typeface="Times New Roman" pitchFamily="18" charset="0"/>
              </a:defRPr>
            </a:lvl4pPr>
            <a:lvl5pPr marL="1957822" indent="-217536">
              <a:defRPr sz="2300">
                <a:solidFill>
                  <a:schemeClr val="tx1"/>
                </a:solidFill>
                <a:latin typeface="Times New Roman" pitchFamily="18" charset="0"/>
              </a:defRPr>
            </a:lvl5pPr>
            <a:lvl6pPr marL="2392893" indent="-217536" eaLnBrk="0" fontAlgn="base" hangingPunct="0">
              <a:spcBef>
                <a:spcPct val="0"/>
              </a:spcBef>
              <a:spcAft>
                <a:spcPct val="0"/>
              </a:spcAft>
              <a:defRPr sz="2300">
                <a:solidFill>
                  <a:schemeClr val="tx1"/>
                </a:solidFill>
                <a:latin typeface="Times New Roman" pitchFamily="18" charset="0"/>
              </a:defRPr>
            </a:lvl6pPr>
            <a:lvl7pPr marL="2827965" indent="-217536" eaLnBrk="0" fontAlgn="base" hangingPunct="0">
              <a:spcBef>
                <a:spcPct val="0"/>
              </a:spcBef>
              <a:spcAft>
                <a:spcPct val="0"/>
              </a:spcAft>
              <a:defRPr sz="2300">
                <a:solidFill>
                  <a:schemeClr val="tx1"/>
                </a:solidFill>
                <a:latin typeface="Times New Roman" pitchFamily="18" charset="0"/>
              </a:defRPr>
            </a:lvl7pPr>
            <a:lvl8pPr marL="3263036" indent="-217536" eaLnBrk="0" fontAlgn="base" hangingPunct="0">
              <a:spcBef>
                <a:spcPct val="0"/>
              </a:spcBef>
              <a:spcAft>
                <a:spcPct val="0"/>
              </a:spcAft>
              <a:defRPr sz="2300">
                <a:solidFill>
                  <a:schemeClr val="tx1"/>
                </a:solidFill>
                <a:latin typeface="Times New Roman" pitchFamily="18" charset="0"/>
              </a:defRPr>
            </a:lvl8pPr>
            <a:lvl9pPr marL="3698108" indent="-217536" eaLnBrk="0" fontAlgn="base" hangingPunct="0">
              <a:spcBef>
                <a:spcPct val="0"/>
              </a:spcBef>
              <a:spcAft>
                <a:spcPct val="0"/>
              </a:spcAft>
              <a:defRPr sz="2300">
                <a:solidFill>
                  <a:schemeClr val="tx1"/>
                </a:solidFill>
                <a:latin typeface="Times New Roman" pitchFamily="18" charset="0"/>
              </a:defRPr>
            </a:lvl9pPr>
          </a:lstStyle>
          <a:p>
            <a:fld id="{0A9364D0-CD84-409C-8AB8-A6E1884065EF}" type="slidenum">
              <a:rPr lang="zh-TW" altLang="en-US" sz="1100"/>
              <a:pPr/>
              <a:t>14</a:t>
            </a:fld>
            <a:endParaRPr lang="en-US" altLang="zh-TW" sz="1100"/>
          </a:p>
        </p:txBody>
      </p:sp>
      <p:sp>
        <p:nvSpPr>
          <p:cNvPr id="84995" name="Rectangle 2"/>
          <p:cNvSpPr>
            <a:spLocks noGrp="1" noRot="1" noChangeAspect="1" noChangeArrowheads="1" noTextEdit="1"/>
          </p:cNvSpPr>
          <p:nvPr>
            <p:ph type="sldImg"/>
          </p:nvPr>
        </p:nvSpPr>
        <p:spPr bwMode="auto">
          <a:xfrm>
            <a:off x="1152525" y="692150"/>
            <a:ext cx="4552950" cy="3416300"/>
          </a:xfrm>
          <a:noFill/>
          <a:ln cap="flat">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886" rIns="90886" numCol="1" anchor="t" anchorCtr="0" compatLnSpc="1">
            <a:prstTxWarp prst="textNoShape">
              <a:avLst/>
            </a:prstTxWarp>
          </a:bodyPr>
          <a:lstStyle/>
          <a:p>
            <a:pPr defTabSz="901867">
              <a:spcBef>
                <a:spcPct val="0"/>
              </a:spcBef>
            </a:pPr>
            <a:endParaRPr lang="zh-TW"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a:lstStyle/>
          <a:p>
            <a:pPr eaLnBrk="1" hangingPunct="1">
              <a:spcBef>
                <a:spcPct val="0"/>
              </a:spcBef>
            </a:pPr>
            <a:r>
              <a:rPr lang="en-GB" smtClean="0"/>
              <a:t>No update is lost but the result is deadlock – see later how to deal with this. Both transactions cannot win, one must  be told to rollback (the </a:t>
            </a:r>
            <a:r>
              <a:rPr lang="en-GB" b="1" smtClean="0"/>
              <a:t>victim</a:t>
            </a:r>
            <a:r>
              <a:rPr lang="en-GB" smtClean="0"/>
              <a:t>).</a:t>
            </a:r>
          </a:p>
          <a:p>
            <a:pPr eaLnBrk="1" hangingPunct="1">
              <a:spcBef>
                <a:spcPct val="0"/>
              </a:spcBef>
            </a:pPr>
            <a:endParaRPr lang="en-GB" smtClean="0"/>
          </a:p>
        </p:txBody>
      </p:sp>
      <p:sp>
        <p:nvSpPr>
          <p:cNvPr id="78852" name="Slide Number Placeholder 3"/>
          <p:cNvSpPr>
            <a:spLocks noGrp="1"/>
          </p:cNvSpPr>
          <p:nvPr>
            <p:ph type="sldNum" sz="quarter" idx="5"/>
          </p:nvPr>
        </p:nvSpPr>
        <p:spPr bwMode="auto">
          <a:noFill/>
          <a:ln>
            <a:miter lim="800000"/>
            <a:headEnd/>
            <a:tailEnd/>
          </a:ln>
        </p:spPr>
        <p:txBody>
          <a:bodyPr/>
          <a:lstStyle/>
          <a:p>
            <a:fld id="{71C7E1AC-BA23-4B9D-97E5-6CA8B7F0BFA4}" type="slidenum">
              <a:rPr lang="en-GB">
                <a:cs typeface="Arial" charset="0"/>
              </a:rPr>
              <a:pPr/>
              <a:t>20</a:t>
            </a:fld>
            <a:endParaRPr lang="en-GB">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a:lstStyle/>
          <a:p>
            <a:pPr eaLnBrk="1" hangingPunct="1">
              <a:spcBef>
                <a:spcPct val="0"/>
              </a:spcBef>
            </a:pPr>
            <a:r>
              <a:rPr lang="en-GB" smtClean="0"/>
              <a:t>A is prevented from seeing change at time t2.</a:t>
            </a:r>
          </a:p>
          <a:p>
            <a:pPr eaLnBrk="1" hangingPunct="1">
              <a:spcBef>
                <a:spcPct val="0"/>
              </a:spcBef>
            </a:pPr>
            <a:r>
              <a:rPr lang="en-GB" smtClean="0"/>
              <a:t>Because transaction B acquires an X-lock on p at time t1, transaction A has to wait until transaction B has either committed or rollbacked.</a:t>
            </a:r>
          </a:p>
          <a:p>
            <a:pPr eaLnBrk="1" hangingPunct="1">
              <a:spcBef>
                <a:spcPct val="0"/>
              </a:spcBef>
            </a:pPr>
            <a:r>
              <a:rPr lang="en-GB" smtClean="0"/>
              <a:t>Transaction A is prevented from seeing an uncommitted change at time t2.</a:t>
            </a:r>
          </a:p>
          <a:p>
            <a:pPr eaLnBrk="1" hangingPunct="1">
              <a:spcBef>
                <a:spcPct val="0"/>
              </a:spcBef>
            </a:pPr>
            <a:r>
              <a:rPr lang="en-GB" smtClean="0"/>
              <a:t>A resolution of the first version of the problem. Second version is similar (check this!).</a:t>
            </a:r>
          </a:p>
          <a:p>
            <a:pPr eaLnBrk="1" hangingPunct="1">
              <a:spcBef>
                <a:spcPct val="0"/>
              </a:spcBef>
            </a:pPr>
            <a:endParaRPr lang="en-GB" smtClean="0"/>
          </a:p>
        </p:txBody>
      </p:sp>
      <p:sp>
        <p:nvSpPr>
          <p:cNvPr id="79876" name="Slide Number Placeholder 3"/>
          <p:cNvSpPr>
            <a:spLocks noGrp="1"/>
          </p:cNvSpPr>
          <p:nvPr>
            <p:ph type="sldNum" sz="quarter" idx="5"/>
          </p:nvPr>
        </p:nvSpPr>
        <p:spPr bwMode="auto">
          <a:noFill/>
          <a:ln>
            <a:miter lim="800000"/>
            <a:headEnd/>
            <a:tailEnd/>
          </a:ln>
        </p:spPr>
        <p:txBody>
          <a:bodyPr/>
          <a:lstStyle/>
          <a:p>
            <a:fld id="{3763E152-5D45-43E1-BDAB-98256077C826}" type="slidenum">
              <a:rPr lang="en-GB">
                <a:cs typeface="Arial" charset="0"/>
              </a:rPr>
              <a:pPr/>
              <a:t>21</a:t>
            </a:fld>
            <a:endParaRPr lang="en-GB">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a:lstStyle/>
          <a:p>
            <a:pPr eaLnBrk="1" hangingPunct="1">
              <a:spcBef>
                <a:spcPct val="0"/>
              </a:spcBef>
            </a:pPr>
            <a:r>
              <a:rPr lang="en-GB" smtClean="0"/>
              <a:t>Transaction B’s UPDATE at t6 is not accepted as transaction A holds an S-lock on it.</a:t>
            </a:r>
          </a:p>
          <a:p>
            <a:pPr eaLnBrk="1" hangingPunct="1">
              <a:spcBef>
                <a:spcPct val="0"/>
              </a:spcBef>
            </a:pPr>
            <a:r>
              <a:rPr lang="en-GB" smtClean="0"/>
              <a:t>Inconsistent analysis is prevented but deadlock occurs at time t7.</a:t>
            </a:r>
          </a:p>
        </p:txBody>
      </p:sp>
      <p:sp>
        <p:nvSpPr>
          <p:cNvPr id="80900" name="Slide Number Placeholder 3"/>
          <p:cNvSpPr>
            <a:spLocks noGrp="1"/>
          </p:cNvSpPr>
          <p:nvPr>
            <p:ph type="sldNum" sz="quarter" idx="5"/>
          </p:nvPr>
        </p:nvSpPr>
        <p:spPr bwMode="auto">
          <a:noFill/>
          <a:ln>
            <a:miter lim="800000"/>
            <a:headEnd/>
            <a:tailEnd/>
          </a:ln>
        </p:spPr>
        <p:txBody>
          <a:bodyPr/>
          <a:lstStyle/>
          <a:p>
            <a:fld id="{ED19F647-196F-4CCD-AE33-AAE67857D62B}" type="slidenum">
              <a:rPr lang="en-GB">
                <a:cs typeface="Arial" charset="0"/>
              </a:rPr>
              <a:pPr/>
              <a:t>22</a:t>
            </a:fld>
            <a:endParaRPr lang="en-GB">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05147E-3874-47A7-93FB-C1C58170EAD0}"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A5D6-2D8E-43FC-BA13-B74C8D01468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5147E-3874-47A7-93FB-C1C58170EAD0}"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A5D6-2D8E-43FC-BA13-B74C8D0146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5147E-3874-47A7-93FB-C1C58170EAD0}"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A5D6-2D8E-43FC-BA13-B74C8D0146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05147E-3874-47A7-93FB-C1C58170EAD0}"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A5D6-2D8E-43FC-BA13-B74C8D0146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05147E-3874-47A7-93FB-C1C58170EAD0}" type="datetimeFigureOut">
              <a:rPr lang="en-US" smtClean="0"/>
              <a:t>2/18/2014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DA5D6-2D8E-43FC-BA13-B74C8D01468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05147E-3874-47A7-93FB-C1C58170EAD0}" type="datetimeFigureOut">
              <a:rPr lang="en-US" smtClean="0"/>
              <a:t>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DA5D6-2D8E-43FC-BA13-B74C8D0146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05147E-3874-47A7-93FB-C1C58170EAD0}" type="datetimeFigureOut">
              <a:rPr lang="en-US" smtClean="0"/>
              <a:t>2/18/2014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3DA5D6-2D8E-43FC-BA13-B74C8D0146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05147E-3874-47A7-93FB-C1C58170EAD0}" type="datetimeFigureOut">
              <a:rPr lang="en-US" smtClean="0"/>
              <a:t>2/18/2014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3DA5D6-2D8E-43FC-BA13-B74C8D0146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05147E-3874-47A7-93FB-C1C58170EAD0}" type="datetimeFigureOut">
              <a:rPr lang="en-US" smtClean="0"/>
              <a:t>2/18/2014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3DA5D6-2D8E-43FC-BA13-B74C8D0146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5147E-3874-47A7-93FB-C1C58170EAD0}" type="datetimeFigureOut">
              <a:rPr lang="en-US" smtClean="0"/>
              <a:t>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DA5D6-2D8E-43FC-BA13-B74C8D0146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05147E-3874-47A7-93FB-C1C58170EAD0}" type="datetimeFigureOut">
              <a:rPr lang="en-US" smtClean="0"/>
              <a:t>2/18/2014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DA5D6-2D8E-43FC-BA13-B74C8D0146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5147E-3874-47A7-93FB-C1C58170EAD0}" type="datetimeFigureOut">
              <a:rPr lang="en-US" smtClean="0"/>
              <a:t>2/18/2014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3DA5D6-2D8E-43FC-BA13-B74C8D01468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ln>
            <a:miter lim="800000"/>
            <a:headEnd/>
            <a:tailEnd/>
          </a:ln>
        </p:spPr>
        <p:txBody>
          <a:bodyPr/>
          <a:lstStyle/>
          <a:p>
            <a:pPr>
              <a:defRPr/>
            </a:pPr>
            <a:fld id="{4CD51B69-EF0B-4669-898D-F0AD1AA2EECB}" type="slidenum">
              <a:rPr lang="ar-SA" smtClean="0">
                <a:latin typeface="Arial" charset="0"/>
              </a:rPr>
              <a:pPr>
                <a:defRPr/>
              </a:pPr>
              <a:t>1</a:t>
            </a:fld>
            <a:endParaRPr lang="en-US" smtClean="0">
              <a:latin typeface="Arial" charset="0"/>
            </a:endParaRPr>
          </a:p>
        </p:txBody>
      </p:sp>
      <p:sp>
        <p:nvSpPr>
          <p:cNvPr id="2051" name="Rectangle 2"/>
          <p:cNvSpPr>
            <a:spLocks noGrp="1" noChangeArrowheads="1"/>
          </p:cNvSpPr>
          <p:nvPr>
            <p:ph type="ctrTitle"/>
          </p:nvPr>
        </p:nvSpPr>
        <p:spPr>
          <a:xfrm>
            <a:off x="838200" y="457200"/>
            <a:ext cx="7772400" cy="2819400"/>
          </a:xfrm>
        </p:spPr>
        <p:txBody>
          <a:bodyPr>
            <a:normAutofit fontScale="90000"/>
          </a:bodyPr>
          <a:lstStyle/>
          <a:p>
            <a:pPr algn="ctr" eaLnBrk="1" hangingPunct="1"/>
            <a:r>
              <a:rPr lang="en-US" dirty="0" smtClean="0"/>
              <a:t/>
            </a:r>
            <a:br>
              <a:rPr lang="en-US" dirty="0" smtClean="0"/>
            </a:br>
            <a:r>
              <a:rPr lang="en-US" dirty="0" smtClean="0"/>
              <a:t/>
            </a:r>
            <a:br>
              <a:rPr lang="en-US" dirty="0" smtClean="0"/>
            </a:br>
            <a:r>
              <a:rPr lang="en-US" dirty="0" smtClean="0"/>
              <a:t/>
            </a:r>
            <a:br>
              <a:rPr lang="en-US" dirty="0" smtClean="0"/>
            </a:br>
            <a:r>
              <a:rPr lang="en-US" sz="4000" b="1" dirty="0" smtClean="0"/>
              <a:t>Transaction </a:t>
            </a:r>
            <a:r>
              <a:rPr lang="en-US" sz="4000" b="1" dirty="0" smtClean="0"/>
              <a:t>Processing concepts, </a:t>
            </a:r>
            <a:br>
              <a:rPr lang="en-US" sz="4000" b="1" dirty="0" smtClean="0"/>
            </a:br>
            <a:r>
              <a:rPr lang="en-US" sz="4000" b="1" dirty="0" smtClean="0"/>
              <a:t/>
            </a:r>
            <a:br>
              <a:rPr lang="en-US" sz="4000" b="1" dirty="0" smtClean="0"/>
            </a:br>
            <a:r>
              <a:rPr lang="en-US" sz="4000" b="1" dirty="0" smtClean="0"/>
              <a:t>Concurrency Control and Recovery</a:t>
            </a:r>
            <a:br>
              <a:rPr lang="en-US" sz="4000" b="1" dirty="0" smtClean="0"/>
            </a:br>
            <a:r>
              <a:rPr lang="en-US" sz="4000" b="1" dirty="0" smtClean="0"/>
              <a:t> </a:t>
            </a:r>
          </a:p>
        </p:txBody>
      </p:sp>
      <p:sp>
        <p:nvSpPr>
          <p:cNvPr id="2052" name="TextBox 3"/>
          <p:cNvSpPr txBox="1">
            <a:spLocks noChangeArrowheads="1"/>
          </p:cNvSpPr>
          <p:nvPr/>
        </p:nvSpPr>
        <p:spPr bwMode="auto">
          <a:xfrm>
            <a:off x="3048000" y="3962400"/>
            <a:ext cx="3200400" cy="584775"/>
          </a:xfrm>
          <a:prstGeom prst="rect">
            <a:avLst/>
          </a:prstGeom>
          <a:noFill/>
          <a:ln w="9525">
            <a:noFill/>
            <a:miter lim="800000"/>
            <a:headEnd/>
            <a:tailEnd/>
          </a:ln>
        </p:spPr>
        <p:txBody>
          <a:bodyPr>
            <a:spAutoFit/>
          </a:bodyPr>
          <a:lstStyle/>
          <a:p>
            <a:pPr algn="ctr"/>
            <a:r>
              <a:rPr lang="en-US" sz="3200" b="1" dirty="0"/>
              <a:t>PART </a:t>
            </a:r>
            <a:r>
              <a:rPr lang="en-US" sz="3200" b="1" dirty="0" smtClean="0"/>
              <a:t>2</a:t>
            </a:r>
            <a:endParaRPr lang="en-US" sz="32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Record Lock</a:t>
            </a:r>
          </a:p>
        </p:txBody>
      </p:sp>
      <p:pic>
        <p:nvPicPr>
          <p:cNvPr id="27651" name="Picture 4"/>
          <p:cNvPicPr>
            <a:picLocks noChangeAspect="1" noChangeArrowheads="1"/>
          </p:cNvPicPr>
          <p:nvPr/>
        </p:nvPicPr>
        <p:blipFill>
          <a:blip r:embed="rId2" cstate="print"/>
          <a:srcRect/>
          <a:stretch>
            <a:fillRect/>
          </a:stretch>
        </p:blipFill>
        <p:spPr bwMode="auto">
          <a:xfrm>
            <a:off x="381000" y="1905000"/>
            <a:ext cx="8382000" cy="3733800"/>
          </a:xfrm>
          <a:prstGeom prst="rect">
            <a:avLst/>
          </a:prstGeom>
          <a:noFill/>
          <a:ln w="12700">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52400"/>
            <a:ext cx="8229600" cy="1143000"/>
          </a:xfrm>
        </p:spPr>
        <p:txBody>
          <a:bodyPr/>
          <a:lstStyle/>
          <a:p>
            <a:pPr>
              <a:defRPr/>
            </a:pPr>
            <a:r>
              <a:rPr lang="en-US" dirty="0" smtClean="0"/>
              <a:t>Lock-Based Protocols</a:t>
            </a:r>
          </a:p>
        </p:txBody>
      </p:sp>
      <p:sp>
        <p:nvSpPr>
          <p:cNvPr id="12291" name="Rectangle 3"/>
          <p:cNvSpPr>
            <a:spLocks noGrp="1" noChangeArrowheads="1"/>
          </p:cNvSpPr>
          <p:nvPr>
            <p:ph type="body" idx="4294967295"/>
          </p:nvPr>
        </p:nvSpPr>
        <p:spPr>
          <a:xfrm>
            <a:off x="0" y="1143000"/>
            <a:ext cx="9144000" cy="5715000"/>
          </a:xfrm>
        </p:spPr>
        <p:txBody>
          <a:bodyPr/>
          <a:lstStyle/>
          <a:p>
            <a:r>
              <a:rPr lang="en-US" sz="2800" dirty="0" smtClean="0"/>
              <a:t>A lock is a mechanism to control concurrent access to a data item</a:t>
            </a:r>
          </a:p>
          <a:p>
            <a:r>
              <a:rPr lang="en-US" sz="2800" dirty="0" smtClean="0"/>
              <a:t>Data items can be locked in two modes :</a:t>
            </a:r>
          </a:p>
          <a:p>
            <a:pPr>
              <a:buFont typeface="Monotype Sorts" pitchFamily="2" charset="2"/>
              <a:buNone/>
            </a:pPr>
            <a:r>
              <a:rPr lang="en-US" sz="2800" i="1" dirty="0" smtClean="0"/>
              <a:t>    </a:t>
            </a:r>
            <a:r>
              <a:rPr lang="en-US" sz="2800" dirty="0" smtClean="0"/>
              <a:t>1</a:t>
            </a:r>
            <a:r>
              <a:rPr lang="en-US" sz="2800" i="1" dirty="0" smtClean="0"/>
              <a:t>.  </a:t>
            </a:r>
            <a:r>
              <a:rPr lang="en-US" sz="2800" i="1" dirty="0" smtClean="0">
                <a:solidFill>
                  <a:schemeClr val="tx2"/>
                </a:solidFill>
              </a:rPr>
              <a:t>exclusive</a:t>
            </a:r>
            <a:r>
              <a:rPr lang="en-US" sz="2800" i="1" dirty="0" smtClean="0"/>
              <a:t> (X) mode</a:t>
            </a:r>
            <a:r>
              <a:rPr lang="en-US" sz="2800" dirty="0" smtClean="0"/>
              <a:t>. Data item can be both read as well as written. X-lock is requested using </a:t>
            </a:r>
            <a:r>
              <a:rPr lang="en-US" sz="2800" b="1" dirty="0" smtClean="0"/>
              <a:t> lock-X</a:t>
            </a:r>
            <a:r>
              <a:rPr lang="en-US" sz="2800" dirty="0" smtClean="0"/>
              <a:t> instruction.</a:t>
            </a:r>
          </a:p>
          <a:p>
            <a:pPr>
              <a:buFont typeface="Monotype Sorts" pitchFamily="2" charset="2"/>
              <a:buNone/>
            </a:pPr>
            <a:r>
              <a:rPr lang="en-US" sz="2800" i="1" dirty="0" smtClean="0"/>
              <a:t>    </a:t>
            </a:r>
            <a:r>
              <a:rPr lang="en-US" sz="2800" dirty="0" smtClean="0"/>
              <a:t>2</a:t>
            </a:r>
            <a:r>
              <a:rPr lang="en-US" sz="2800" i="1" dirty="0" smtClean="0"/>
              <a:t>.  </a:t>
            </a:r>
            <a:r>
              <a:rPr lang="en-US" sz="2800" i="1" dirty="0" smtClean="0">
                <a:solidFill>
                  <a:schemeClr val="tx2"/>
                </a:solidFill>
              </a:rPr>
              <a:t>shared</a:t>
            </a:r>
            <a:r>
              <a:rPr lang="en-US" sz="2800" i="1" dirty="0" smtClean="0"/>
              <a:t> (S) mode</a:t>
            </a:r>
            <a:r>
              <a:rPr lang="en-US" sz="2800" dirty="0" smtClean="0"/>
              <a:t>. Data item can only be read. S-lock is requested using </a:t>
            </a:r>
            <a:r>
              <a:rPr lang="en-US" sz="2800" b="1" dirty="0" smtClean="0"/>
              <a:t> lock-S</a:t>
            </a:r>
            <a:r>
              <a:rPr lang="en-US" sz="2800" dirty="0" smtClean="0"/>
              <a:t> instruction.</a:t>
            </a:r>
          </a:p>
          <a:p>
            <a:pPr>
              <a:lnSpc>
                <a:spcPct val="110000"/>
              </a:lnSpc>
            </a:pPr>
            <a:r>
              <a:rPr lang="en-US" sz="2800" dirty="0" smtClean="0"/>
              <a:t>Lock requests are made to concurrency-control manager. Transaction can proceed only after request is granted.</a:t>
            </a:r>
          </a:p>
        </p:txBody>
      </p:sp>
    </p:spTree>
    <p:extLst>
      <p:ext uri="{BB962C8B-B14F-4D97-AF65-F5344CB8AC3E}">
        <p14:creationId xmlns:p14="http://schemas.microsoft.com/office/powerpoint/2010/main" xmlns="" val="1673186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228600"/>
            <a:ext cx="9144000" cy="1143000"/>
          </a:xfrm>
        </p:spPr>
        <p:txBody>
          <a:bodyPr/>
          <a:lstStyle/>
          <a:p>
            <a:pPr>
              <a:defRPr/>
            </a:pPr>
            <a:r>
              <a:rPr lang="en-US" dirty="0" smtClean="0"/>
              <a:t>Lock-Based Protocols </a:t>
            </a:r>
            <a:r>
              <a:rPr lang="en-US" dirty="0" smtClean="0"/>
              <a:t>(2)</a:t>
            </a:r>
            <a:endParaRPr lang="en-US" dirty="0" smtClean="0"/>
          </a:p>
        </p:txBody>
      </p:sp>
      <p:sp>
        <p:nvSpPr>
          <p:cNvPr id="13315" name="Rectangle 3"/>
          <p:cNvSpPr>
            <a:spLocks noGrp="1" noChangeArrowheads="1"/>
          </p:cNvSpPr>
          <p:nvPr>
            <p:ph type="body" idx="4294967295"/>
          </p:nvPr>
        </p:nvSpPr>
        <p:spPr>
          <a:xfrm>
            <a:off x="0" y="914400"/>
            <a:ext cx="9144000" cy="5943600"/>
          </a:xfrm>
        </p:spPr>
        <p:txBody>
          <a:bodyPr/>
          <a:lstStyle/>
          <a:p>
            <a:pPr>
              <a:lnSpc>
                <a:spcPct val="90000"/>
              </a:lnSpc>
            </a:pPr>
            <a:r>
              <a:rPr lang="en-US" sz="3000" dirty="0" smtClean="0">
                <a:solidFill>
                  <a:schemeClr val="tx2"/>
                </a:solidFill>
              </a:rPr>
              <a:t>Lock-compatibility matrix</a:t>
            </a:r>
          </a:p>
          <a:p>
            <a:pPr>
              <a:lnSpc>
                <a:spcPct val="90000"/>
              </a:lnSpc>
            </a:pPr>
            <a:endParaRPr lang="en-US" dirty="0" smtClean="0">
              <a:solidFill>
                <a:schemeClr val="tx2"/>
              </a:solidFill>
            </a:endParaRPr>
          </a:p>
          <a:p>
            <a:pPr>
              <a:lnSpc>
                <a:spcPct val="90000"/>
              </a:lnSpc>
            </a:pPr>
            <a:endParaRPr lang="en-US" dirty="0" smtClean="0"/>
          </a:p>
          <a:p>
            <a:pPr>
              <a:lnSpc>
                <a:spcPct val="90000"/>
              </a:lnSpc>
              <a:buFont typeface="Monotype Sorts" pitchFamily="2" charset="2"/>
              <a:buNone/>
            </a:pPr>
            <a:endParaRPr lang="en-US" dirty="0" smtClean="0"/>
          </a:p>
          <a:p>
            <a:pPr>
              <a:lnSpc>
                <a:spcPct val="90000"/>
              </a:lnSpc>
            </a:pPr>
            <a:r>
              <a:rPr lang="en-US" sz="2600" dirty="0" smtClean="0"/>
              <a:t>A transaction may be granted a lock on an item if the requested lock is compatible with locks already held on the item by other transactions</a:t>
            </a:r>
          </a:p>
          <a:p>
            <a:pPr>
              <a:lnSpc>
                <a:spcPct val="90000"/>
              </a:lnSpc>
            </a:pPr>
            <a:r>
              <a:rPr lang="en-US" sz="2600" dirty="0" smtClean="0"/>
              <a:t>Any number of transactions can hold shared locks on an item, but if any transaction holds an exclusive on the item no other transaction may hold any lock on the item.</a:t>
            </a:r>
          </a:p>
          <a:p>
            <a:pPr>
              <a:lnSpc>
                <a:spcPct val="90000"/>
              </a:lnSpc>
            </a:pPr>
            <a:r>
              <a:rPr lang="en-US" sz="2600" dirty="0" smtClean="0"/>
              <a:t>If a lock cannot be granted, the requesting transaction is made to wait till all incompatible locks held by other transactions have been released.  The lock is then granted.</a:t>
            </a:r>
          </a:p>
        </p:txBody>
      </p:sp>
      <p:pic>
        <p:nvPicPr>
          <p:cNvPr id="13316" name="Picture 20"/>
          <p:cNvPicPr>
            <a:picLocks noChangeAspect="1" noChangeArrowheads="1"/>
          </p:cNvPicPr>
          <p:nvPr/>
        </p:nvPicPr>
        <p:blipFill>
          <a:blip r:embed="rId2" cstate="print">
            <a:extLst>
              <a:ext uri="{28A0092B-C50C-407E-A947-70E740481C1C}">
                <a14:useLocalDpi xmlns:a14="http://schemas.microsoft.com/office/drawing/2010/main" xmlns="" val="0"/>
              </a:ext>
            </a:extLst>
          </a:blip>
          <a:srcRect l="4999" t="20000" r="6250" b="21666"/>
          <a:stretch>
            <a:fillRect/>
          </a:stretch>
        </p:blipFill>
        <p:spPr bwMode="auto">
          <a:xfrm>
            <a:off x="3200400" y="1676400"/>
            <a:ext cx="2097088" cy="1033463"/>
          </a:xfrm>
          <a:prstGeom prst="rect">
            <a:avLst/>
          </a:prstGeom>
          <a:noFill/>
          <a:ln w="76200" cmpd="tri">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89953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152400"/>
            <a:ext cx="8229600" cy="1143000"/>
          </a:xfrm>
        </p:spPr>
        <p:txBody>
          <a:bodyPr/>
          <a:lstStyle/>
          <a:p>
            <a:pPr>
              <a:defRPr/>
            </a:pPr>
            <a:r>
              <a:rPr lang="en-US" dirty="0" smtClean="0"/>
              <a:t>Lock-Based Protocols </a:t>
            </a:r>
            <a:r>
              <a:rPr lang="en-US" dirty="0" smtClean="0"/>
              <a:t>(3)</a:t>
            </a:r>
            <a:endParaRPr lang="en-US" dirty="0" smtClean="0"/>
          </a:p>
        </p:txBody>
      </p:sp>
      <p:sp>
        <p:nvSpPr>
          <p:cNvPr id="14339" name="Rectangle 3"/>
          <p:cNvSpPr>
            <a:spLocks noGrp="1" noChangeArrowheads="1"/>
          </p:cNvSpPr>
          <p:nvPr>
            <p:ph type="body" idx="4294967295"/>
          </p:nvPr>
        </p:nvSpPr>
        <p:spPr>
          <a:xfrm>
            <a:off x="-17585" y="1295401"/>
            <a:ext cx="9144000" cy="5562600"/>
          </a:xfrm>
        </p:spPr>
        <p:txBody>
          <a:bodyPr>
            <a:normAutofit/>
          </a:bodyPr>
          <a:lstStyle/>
          <a:p>
            <a:r>
              <a:rPr lang="en-US" sz="2000" dirty="0" smtClean="0"/>
              <a:t>Example of a transaction performing locking:</a:t>
            </a:r>
          </a:p>
          <a:p>
            <a:pPr>
              <a:buFont typeface="Monotype Sorts" pitchFamily="2" charset="2"/>
              <a:buNone/>
            </a:pPr>
            <a:r>
              <a:rPr lang="en-US" sz="2000" dirty="0" smtClean="0"/>
              <a:t>                       </a:t>
            </a:r>
            <a:r>
              <a:rPr lang="en-US" sz="2000" i="1" dirty="0" smtClean="0"/>
              <a:t>T</a:t>
            </a:r>
            <a:r>
              <a:rPr lang="en-US" sz="2000" i="1" baseline="-25000" dirty="0" smtClean="0"/>
              <a:t>2</a:t>
            </a:r>
            <a:r>
              <a:rPr lang="en-US" sz="2000" dirty="0" smtClean="0"/>
              <a:t>:</a:t>
            </a:r>
            <a:r>
              <a:rPr lang="en-US" sz="2000" b="1" dirty="0" smtClean="0"/>
              <a:t> lock-S</a:t>
            </a:r>
            <a:r>
              <a:rPr lang="en-US" sz="2000" i="1" dirty="0" smtClean="0"/>
              <a:t>(A)</a:t>
            </a:r>
            <a:r>
              <a:rPr lang="en-US" sz="2000" dirty="0" smtClean="0"/>
              <a:t>;</a:t>
            </a:r>
          </a:p>
          <a:p>
            <a:pPr>
              <a:buFont typeface="Monotype Sorts" pitchFamily="2" charset="2"/>
              <a:buNone/>
            </a:pPr>
            <a:r>
              <a:rPr lang="en-US" sz="2000" b="1" dirty="0" smtClean="0"/>
              <a:t>                             read </a:t>
            </a:r>
            <a:r>
              <a:rPr lang="en-US" sz="2000" i="1" dirty="0" smtClean="0"/>
              <a:t>(A)</a:t>
            </a:r>
            <a:r>
              <a:rPr lang="en-US" sz="2000" dirty="0" smtClean="0"/>
              <a:t>;</a:t>
            </a:r>
          </a:p>
          <a:p>
            <a:pPr>
              <a:buFont typeface="Monotype Sorts" pitchFamily="2" charset="2"/>
              <a:buNone/>
            </a:pPr>
            <a:r>
              <a:rPr lang="en-US" sz="2000" b="1" dirty="0" smtClean="0"/>
              <a:t>                             unlock</a:t>
            </a:r>
            <a:r>
              <a:rPr lang="en-US" sz="2000" i="1" dirty="0" smtClean="0"/>
              <a:t>(A)</a:t>
            </a:r>
            <a:r>
              <a:rPr lang="en-US" sz="2000" dirty="0" smtClean="0"/>
              <a:t>;</a:t>
            </a:r>
          </a:p>
          <a:p>
            <a:pPr>
              <a:buFont typeface="Monotype Sorts" pitchFamily="2" charset="2"/>
              <a:buNone/>
            </a:pPr>
            <a:r>
              <a:rPr lang="en-US" sz="2000" b="1" dirty="0" smtClean="0"/>
              <a:t>                             lock-S</a:t>
            </a:r>
            <a:r>
              <a:rPr lang="en-US" sz="2000" i="1" dirty="0" smtClean="0"/>
              <a:t>(B)</a:t>
            </a:r>
            <a:r>
              <a:rPr lang="en-US" sz="2000" dirty="0" smtClean="0"/>
              <a:t>;</a:t>
            </a:r>
          </a:p>
          <a:p>
            <a:pPr>
              <a:buFont typeface="Monotype Sorts" pitchFamily="2" charset="2"/>
              <a:buNone/>
            </a:pPr>
            <a:r>
              <a:rPr lang="en-US" sz="2000" b="1" dirty="0" smtClean="0"/>
              <a:t>                             read </a:t>
            </a:r>
            <a:r>
              <a:rPr lang="en-US" sz="2000" i="1" dirty="0" smtClean="0"/>
              <a:t>(B)</a:t>
            </a:r>
            <a:r>
              <a:rPr lang="en-US" sz="2000" dirty="0" smtClean="0"/>
              <a:t>;</a:t>
            </a:r>
          </a:p>
          <a:p>
            <a:pPr>
              <a:buFont typeface="Monotype Sorts" pitchFamily="2" charset="2"/>
              <a:buNone/>
            </a:pPr>
            <a:r>
              <a:rPr lang="en-US" sz="2000" b="1" dirty="0" smtClean="0"/>
              <a:t>                             unlock</a:t>
            </a:r>
            <a:r>
              <a:rPr lang="en-US" sz="2000" i="1" dirty="0" smtClean="0"/>
              <a:t>(B)</a:t>
            </a:r>
            <a:r>
              <a:rPr lang="en-US" sz="2000" dirty="0" smtClean="0"/>
              <a:t>;</a:t>
            </a:r>
          </a:p>
          <a:p>
            <a:pPr>
              <a:buFont typeface="Monotype Sorts" pitchFamily="2" charset="2"/>
              <a:buNone/>
            </a:pPr>
            <a:r>
              <a:rPr lang="en-US" sz="2000" b="1" dirty="0" smtClean="0"/>
              <a:t>                             display</a:t>
            </a:r>
            <a:r>
              <a:rPr lang="en-US" sz="2000" i="1" dirty="0" smtClean="0"/>
              <a:t>(A+B)</a:t>
            </a:r>
          </a:p>
          <a:p>
            <a:r>
              <a:rPr lang="en-US" sz="2000" dirty="0" smtClean="0"/>
              <a:t>Locking as above is</a:t>
            </a:r>
            <a:r>
              <a:rPr lang="en-US" sz="2000" b="1" dirty="0" smtClean="0"/>
              <a:t> not </a:t>
            </a:r>
            <a:r>
              <a:rPr lang="en-US" sz="2000" dirty="0" smtClean="0"/>
              <a:t>sufficient to guarantee </a:t>
            </a:r>
            <a:r>
              <a:rPr lang="en-US" sz="2000" dirty="0" err="1" smtClean="0"/>
              <a:t>serializability</a:t>
            </a:r>
            <a:endParaRPr lang="en-US" sz="2000" dirty="0" smtClean="0"/>
          </a:p>
          <a:p>
            <a:r>
              <a:rPr lang="en-US" sz="2000" dirty="0" smtClean="0"/>
              <a:t> </a:t>
            </a:r>
            <a:r>
              <a:rPr lang="en-US" sz="2000" dirty="0" smtClean="0"/>
              <a:t>If </a:t>
            </a:r>
            <a:r>
              <a:rPr lang="en-US" sz="2000" i="1" dirty="0" smtClean="0"/>
              <a:t>A</a:t>
            </a:r>
            <a:r>
              <a:rPr lang="en-US" sz="2000" dirty="0" smtClean="0"/>
              <a:t> and </a:t>
            </a:r>
            <a:r>
              <a:rPr lang="en-US" sz="2000" i="1" dirty="0" smtClean="0"/>
              <a:t>B</a:t>
            </a:r>
            <a:r>
              <a:rPr lang="en-US" sz="2000" dirty="0" smtClean="0"/>
              <a:t> get updated in-between the read of </a:t>
            </a:r>
            <a:r>
              <a:rPr lang="en-US" sz="2000" i="1" dirty="0" smtClean="0"/>
              <a:t>A</a:t>
            </a:r>
            <a:r>
              <a:rPr lang="en-US" sz="2000" dirty="0" smtClean="0"/>
              <a:t> and </a:t>
            </a:r>
            <a:r>
              <a:rPr lang="en-US" sz="2000" i="1" dirty="0" smtClean="0"/>
              <a:t>B</a:t>
            </a:r>
            <a:r>
              <a:rPr lang="en-US" sz="2000" dirty="0" smtClean="0"/>
              <a:t>, the displayed sum would be wrong</a:t>
            </a:r>
            <a:r>
              <a:rPr lang="en-US" sz="2000" dirty="0" smtClean="0"/>
              <a:t>. Thus the need for a locking protocol.</a:t>
            </a:r>
            <a:endParaRPr lang="en-US" sz="2000" dirty="0" smtClean="0"/>
          </a:p>
          <a:p>
            <a:r>
              <a:rPr lang="en-US" sz="2000" dirty="0" smtClean="0"/>
              <a:t>A  </a:t>
            </a:r>
            <a:r>
              <a:rPr lang="en-US" sz="2000" b="1" dirty="0" smtClean="0">
                <a:solidFill>
                  <a:schemeClr val="tx2"/>
                </a:solidFill>
              </a:rPr>
              <a:t>locking protocol</a:t>
            </a:r>
            <a:r>
              <a:rPr lang="en-US" sz="2000" dirty="0" smtClean="0"/>
              <a:t> is a set of rules followed by all transactions while requesting and releasing locks. </a:t>
            </a:r>
          </a:p>
          <a:p>
            <a:r>
              <a:rPr lang="en-US" sz="2000" dirty="0" smtClean="0"/>
              <a:t>Locking protocols restrict the set of possible schedules.</a:t>
            </a:r>
          </a:p>
        </p:txBody>
      </p:sp>
    </p:spTree>
    <p:extLst>
      <p:ext uri="{BB962C8B-B14F-4D97-AF65-F5344CB8AC3E}">
        <p14:creationId xmlns:p14="http://schemas.microsoft.com/office/powerpoint/2010/main" xmlns="" val="4029107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lIns="90488" tIns="44450" rIns="90488" bIns="44450"/>
          <a:lstStyle/>
          <a:p>
            <a:pPr>
              <a:defRPr/>
            </a:pPr>
            <a:r>
              <a:rPr lang="en-US" altLang="zh-TW" smtClean="0">
                <a:ea typeface="PMingLiU" pitchFamily="18" charset="-120"/>
              </a:rPr>
              <a:t>Two-Phase Locking (2PL)</a:t>
            </a:r>
          </a:p>
        </p:txBody>
      </p:sp>
      <p:sp>
        <p:nvSpPr>
          <p:cNvPr id="18435" name="Rectangle 3"/>
          <p:cNvSpPr>
            <a:spLocks noGrp="1" noChangeArrowheads="1"/>
          </p:cNvSpPr>
          <p:nvPr>
            <p:ph sz="quarter" idx="1"/>
          </p:nvPr>
        </p:nvSpPr>
        <p:spPr>
          <a:noFill/>
        </p:spPr>
        <p:txBody>
          <a:bodyPr lIns="90488" tIns="44450" rIns="90488" bIns="44450"/>
          <a:lstStyle/>
          <a:p>
            <a:r>
              <a:rPr lang="en-US" altLang="zh-TW" dirty="0" smtClean="0">
                <a:ea typeface="新細明體" pitchFamily="18" charset="-120"/>
              </a:rPr>
              <a:t>Two-Phase Locking Protocol</a:t>
            </a:r>
          </a:p>
          <a:p>
            <a:pPr lvl="1">
              <a:buSzPct val="75000"/>
            </a:pPr>
            <a:r>
              <a:rPr lang="en-US" altLang="zh-TW" dirty="0" smtClean="0">
                <a:ea typeface="新細明體" pitchFamily="18" charset="-120"/>
              </a:rPr>
              <a:t>Each X </a:t>
            </a:r>
            <a:r>
              <a:rPr lang="en-US" altLang="zh-TW" dirty="0" smtClean="0">
                <a:ea typeface="新細明體" pitchFamily="18" charset="-120"/>
              </a:rPr>
              <a:t>must </a:t>
            </a:r>
            <a:r>
              <a:rPr lang="en-US" altLang="zh-TW" dirty="0" smtClean="0">
                <a:ea typeface="新細明體" pitchFamily="18" charset="-120"/>
              </a:rPr>
              <a:t>obtain a S (</a:t>
            </a:r>
            <a:r>
              <a:rPr lang="en-US" altLang="zh-TW" i="1" dirty="0" smtClean="0">
                <a:ea typeface="新細明體" pitchFamily="18" charset="-120"/>
              </a:rPr>
              <a:t>shared</a:t>
            </a:r>
            <a:r>
              <a:rPr lang="en-US" altLang="zh-TW" dirty="0" smtClean="0">
                <a:ea typeface="新細明體" pitchFamily="18" charset="-120"/>
              </a:rPr>
              <a:t>) lock on object before reading, and an X (</a:t>
            </a:r>
            <a:r>
              <a:rPr lang="en-US" altLang="zh-TW" i="1" dirty="0" smtClean="0">
                <a:ea typeface="新細明體" pitchFamily="18" charset="-120"/>
              </a:rPr>
              <a:t>exclusive</a:t>
            </a:r>
            <a:r>
              <a:rPr lang="en-US" altLang="zh-TW" dirty="0" smtClean="0">
                <a:ea typeface="新細明體" pitchFamily="18" charset="-120"/>
              </a:rPr>
              <a:t>) lock on object before writing.</a:t>
            </a:r>
          </a:p>
          <a:p>
            <a:pPr lvl="1">
              <a:buSzPct val="75000"/>
            </a:pPr>
            <a:r>
              <a:rPr lang="en-US" altLang="zh-TW" dirty="0" smtClean="0">
                <a:solidFill>
                  <a:srgbClr val="FF0000"/>
                </a:solidFill>
                <a:ea typeface="新細明體" pitchFamily="18" charset="-120"/>
              </a:rPr>
              <a:t>A transaction can not request additional locks once it releases any locks.</a:t>
            </a:r>
          </a:p>
          <a:p>
            <a:pPr lvl="1">
              <a:buSzPct val="75000"/>
            </a:pPr>
            <a:r>
              <a:rPr lang="en-US" altLang="zh-TW" dirty="0" smtClean="0">
                <a:ea typeface="新細明體" pitchFamily="18" charset="-120"/>
              </a:rPr>
              <a:t> If an X </a:t>
            </a:r>
            <a:r>
              <a:rPr lang="en-US" altLang="zh-TW" dirty="0" smtClean="0">
                <a:ea typeface="新細明體" pitchFamily="18" charset="-120"/>
              </a:rPr>
              <a:t>holds </a:t>
            </a:r>
            <a:r>
              <a:rPr lang="en-US" altLang="zh-TW" dirty="0" smtClean="0">
                <a:ea typeface="新細明體" pitchFamily="18" charset="-120"/>
              </a:rPr>
              <a:t>an </a:t>
            </a:r>
            <a:r>
              <a:rPr lang="en-US" altLang="zh-TW" dirty="0" err="1" smtClean="0">
                <a:ea typeface="新細明體" pitchFamily="18" charset="-120"/>
              </a:rPr>
              <a:t>X_lock</a:t>
            </a:r>
            <a:r>
              <a:rPr lang="en-US" altLang="zh-TW" dirty="0" smtClean="0">
                <a:ea typeface="新細明體" pitchFamily="18" charset="-120"/>
              </a:rPr>
              <a:t> </a:t>
            </a:r>
            <a:r>
              <a:rPr lang="en-US" altLang="zh-TW" dirty="0" smtClean="0">
                <a:ea typeface="新細明體" pitchFamily="18" charset="-120"/>
              </a:rPr>
              <a:t>on an object, no other X act can get a lock (S or X) on that object.</a:t>
            </a:r>
          </a:p>
        </p:txBody>
      </p:sp>
    </p:spTree>
    <p:extLst>
      <p:ext uri="{BB962C8B-B14F-4D97-AF65-F5344CB8AC3E}">
        <p14:creationId xmlns:p14="http://schemas.microsoft.com/office/powerpoint/2010/main" xmlns="" val="3786196130"/>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smtClean="0"/>
              <a:t>The Two-Phase Locking Protocol</a:t>
            </a:r>
          </a:p>
        </p:txBody>
      </p:sp>
      <p:sp>
        <p:nvSpPr>
          <p:cNvPr id="19459" name="Rectangle 3"/>
          <p:cNvSpPr>
            <a:spLocks noGrp="1" noChangeArrowheads="1"/>
          </p:cNvSpPr>
          <p:nvPr>
            <p:ph type="body" idx="4294967295"/>
          </p:nvPr>
        </p:nvSpPr>
        <p:spPr>
          <a:xfrm>
            <a:off x="0" y="1524000"/>
            <a:ext cx="9144000" cy="5334000"/>
          </a:xfrm>
        </p:spPr>
        <p:txBody>
          <a:bodyPr/>
          <a:lstStyle/>
          <a:p>
            <a:r>
              <a:rPr lang="en-US" sz="2600" dirty="0" smtClean="0"/>
              <a:t>The protocol ensures conflict-</a:t>
            </a:r>
            <a:r>
              <a:rPr lang="en-US" sz="2600" dirty="0" err="1" smtClean="0"/>
              <a:t>serializable</a:t>
            </a:r>
            <a:r>
              <a:rPr lang="en-US" sz="2600" dirty="0" smtClean="0"/>
              <a:t> schedules.</a:t>
            </a:r>
          </a:p>
          <a:p>
            <a:r>
              <a:rPr lang="en-US" sz="2600" dirty="0" smtClean="0"/>
              <a:t>Phase 1: Growing Phase</a:t>
            </a:r>
          </a:p>
          <a:p>
            <a:pPr lvl="1"/>
            <a:r>
              <a:rPr lang="en-US" sz="2600" dirty="0" smtClean="0"/>
              <a:t>transaction may obtain locks </a:t>
            </a:r>
          </a:p>
          <a:p>
            <a:pPr lvl="1"/>
            <a:r>
              <a:rPr lang="en-US" sz="2600" dirty="0" smtClean="0"/>
              <a:t>transaction may not release locks</a:t>
            </a:r>
          </a:p>
          <a:p>
            <a:r>
              <a:rPr lang="en-US" sz="2600" dirty="0" smtClean="0"/>
              <a:t>Phase 2: Shrinking Phase</a:t>
            </a:r>
          </a:p>
          <a:p>
            <a:pPr lvl="1"/>
            <a:r>
              <a:rPr lang="en-US" sz="2600" dirty="0" smtClean="0"/>
              <a:t>transaction may release locks</a:t>
            </a:r>
          </a:p>
          <a:p>
            <a:pPr lvl="1"/>
            <a:r>
              <a:rPr lang="en-US" sz="2600" dirty="0" smtClean="0"/>
              <a:t>transaction may not obtain locks</a:t>
            </a:r>
          </a:p>
          <a:p>
            <a:pPr>
              <a:lnSpc>
                <a:spcPct val="120000"/>
              </a:lnSpc>
            </a:pPr>
            <a:r>
              <a:rPr lang="en-US" sz="2600" dirty="0" smtClean="0"/>
              <a:t>The protocol assures </a:t>
            </a:r>
            <a:r>
              <a:rPr lang="en-US" sz="2600" dirty="0" err="1" smtClean="0"/>
              <a:t>serializability</a:t>
            </a:r>
            <a:r>
              <a:rPr lang="en-US" sz="2600" dirty="0" smtClean="0"/>
              <a:t>. It can be proved that the transactions can be serialized in the order of their </a:t>
            </a:r>
            <a:r>
              <a:rPr lang="en-US" sz="2600" b="1" dirty="0" smtClean="0">
                <a:solidFill>
                  <a:schemeClr val="tx2"/>
                </a:solidFill>
              </a:rPr>
              <a:t>lock points</a:t>
            </a:r>
            <a:r>
              <a:rPr lang="en-US" sz="2600" i="1" dirty="0" smtClean="0"/>
              <a:t> </a:t>
            </a:r>
            <a:r>
              <a:rPr lang="en-US" sz="2600" dirty="0" smtClean="0"/>
              <a:t> (i.e. the point where a transaction acquired its final lock). </a:t>
            </a:r>
          </a:p>
        </p:txBody>
      </p:sp>
    </p:spTree>
    <p:extLst>
      <p:ext uri="{BB962C8B-B14F-4D97-AF65-F5344CB8AC3E}">
        <p14:creationId xmlns:p14="http://schemas.microsoft.com/office/powerpoint/2010/main" xmlns="" val="353287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lnSpc>
                <a:spcPct val="90000"/>
              </a:lnSpc>
            </a:pPr>
            <a:r>
              <a:rPr lang="en-US" sz="4800" smtClean="0"/>
              <a:t>Two-phase locking protocol</a:t>
            </a:r>
          </a:p>
        </p:txBody>
      </p:sp>
      <p:pic>
        <p:nvPicPr>
          <p:cNvPr id="35843" name="Picture 6"/>
          <p:cNvPicPr>
            <a:picLocks noChangeAspect="1" noChangeArrowheads="1"/>
          </p:cNvPicPr>
          <p:nvPr/>
        </p:nvPicPr>
        <p:blipFill>
          <a:blip r:embed="rId2" cstate="print"/>
          <a:srcRect/>
          <a:stretch>
            <a:fillRect/>
          </a:stretch>
        </p:blipFill>
        <p:spPr bwMode="auto">
          <a:xfrm>
            <a:off x="1371600" y="1514475"/>
            <a:ext cx="6477000" cy="5226050"/>
          </a:xfrm>
          <a:prstGeom prst="rect">
            <a:avLst/>
          </a:prstGeom>
          <a:noFill/>
          <a:ln w="12700">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4400" y="457200"/>
            <a:ext cx="8077200" cy="609600"/>
          </a:xfrm>
        </p:spPr>
        <p:txBody>
          <a:bodyPr>
            <a:normAutofit fontScale="90000"/>
          </a:bodyPr>
          <a:lstStyle/>
          <a:p>
            <a:pPr>
              <a:defRPr/>
            </a:pPr>
            <a:r>
              <a:rPr lang="en-US" dirty="0" smtClean="0"/>
              <a:t>The Two-Phase Locking Protocol </a:t>
            </a:r>
          </a:p>
        </p:txBody>
      </p:sp>
      <p:sp>
        <p:nvSpPr>
          <p:cNvPr id="20483" name="Rectangle 3"/>
          <p:cNvSpPr>
            <a:spLocks noGrp="1" noChangeArrowheads="1"/>
          </p:cNvSpPr>
          <p:nvPr>
            <p:ph type="body" idx="4294967295"/>
          </p:nvPr>
        </p:nvSpPr>
        <p:spPr>
          <a:xfrm>
            <a:off x="76200" y="1219200"/>
            <a:ext cx="9067800" cy="5486400"/>
          </a:xfrm>
        </p:spPr>
        <p:txBody>
          <a:bodyPr/>
          <a:lstStyle/>
          <a:p>
            <a:r>
              <a:rPr lang="en-US" sz="2600" dirty="0" smtClean="0"/>
              <a:t>Two-phase locking </a:t>
            </a:r>
            <a:r>
              <a:rPr lang="en-US" sz="2600" i="1" dirty="0" smtClean="0"/>
              <a:t>does not</a:t>
            </a:r>
            <a:r>
              <a:rPr lang="en-US" sz="2600" dirty="0" smtClean="0"/>
              <a:t> ensure freedom from</a:t>
            </a:r>
            <a:r>
              <a:rPr lang="en-US" sz="2600" i="1" dirty="0" smtClean="0"/>
              <a:t> deadlocks</a:t>
            </a:r>
          </a:p>
          <a:p>
            <a:pPr>
              <a:lnSpc>
                <a:spcPct val="110000"/>
              </a:lnSpc>
            </a:pPr>
            <a:r>
              <a:rPr lang="en-US" sz="2600" dirty="0" smtClean="0"/>
              <a:t>Cascading roll-back is possible under two-phase locking. </a:t>
            </a:r>
            <a:endParaRPr lang="en-US" sz="2600" dirty="0" smtClean="0"/>
          </a:p>
          <a:p>
            <a:pPr>
              <a:lnSpc>
                <a:spcPct val="110000"/>
              </a:lnSpc>
            </a:pPr>
            <a:r>
              <a:rPr lang="en-US" sz="2600" dirty="0" smtClean="0"/>
              <a:t>To </a:t>
            </a:r>
            <a:r>
              <a:rPr lang="en-US" sz="2600" dirty="0" smtClean="0"/>
              <a:t>avoid this, follow a modified protocol called </a:t>
            </a:r>
            <a:r>
              <a:rPr lang="en-US" sz="2600" b="1" dirty="0" smtClean="0">
                <a:solidFill>
                  <a:schemeClr val="tx2"/>
                </a:solidFill>
              </a:rPr>
              <a:t>strict two-phase locking</a:t>
            </a:r>
            <a:r>
              <a:rPr lang="en-US" sz="2600" dirty="0" smtClean="0"/>
              <a:t>. Here a transaction must hold all its exclusive locks till it commits/aborts.</a:t>
            </a:r>
          </a:p>
          <a:p>
            <a:pPr>
              <a:lnSpc>
                <a:spcPct val="110000"/>
              </a:lnSpc>
            </a:pPr>
            <a:r>
              <a:rPr lang="en-US" sz="2600" b="1" dirty="0" smtClean="0">
                <a:solidFill>
                  <a:schemeClr val="tx2"/>
                </a:solidFill>
              </a:rPr>
              <a:t>Rigorous two-phase locking</a:t>
            </a:r>
            <a:r>
              <a:rPr lang="en-US" sz="2600" dirty="0" smtClean="0"/>
              <a:t> is even stricter: here </a:t>
            </a:r>
            <a:r>
              <a:rPr lang="en-US" sz="2600" i="1" dirty="0" smtClean="0"/>
              <a:t>all </a:t>
            </a:r>
            <a:r>
              <a:rPr lang="en-US" sz="2600" dirty="0" smtClean="0"/>
              <a:t>locks are held till commit/abort. In this protocol transactions can be serialized in the order in which they commit.</a:t>
            </a:r>
          </a:p>
        </p:txBody>
      </p:sp>
    </p:spTree>
    <p:extLst>
      <p:ext uri="{BB962C8B-B14F-4D97-AF65-F5344CB8AC3E}">
        <p14:creationId xmlns:p14="http://schemas.microsoft.com/office/powerpoint/2010/main" xmlns="" val="31655586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smtClean="0"/>
              <a:t>NB: Lock </a:t>
            </a:r>
            <a:r>
              <a:rPr lang="en-US" dirty="0" smtClean="0"/>
              <a:t>Conversions</a:t>
            </a:r>
          </a:p>
        </p:txBody>
      </p:sp>
      <p:sp>
        <p:nvSpPr>
          <p:cNvPr id="22531" name="Rectangle 4"/>
          <p:cNvSpPr>
            <a:spLocks noGrp="1" noChangeArrowheads="1"/>
          </p:cNvSpPr>
          <p:nvPr>
            <p:ph type="body" idx="4294967295"/>
          </p:nvPr>
        </p:nvSpPr>
        <p:spPr>
          <a:xfrm>
            <a:off x="0" y="1181100"/>
            <a:ext cx="9144000" cy="5676900"/>
          </a:xfrm>
        </p:spPr>
        <p:txBody>
          <a:bodyPr/>
          <a:lstStyle/>
          <a:p>
            <a:r>
              <a:rPr lang="en-US" sz="2600" dirty="0" smtClean="0"/>
              <a:t>Two-phase locking with lock conversions:</a:t>
            </a:r>
          </a:p>
          <a:p>
            <a:pPr>
              <a:lnSpc>
                <a:spcPct val="130000"/>
              </a:lnSpc>
              <a:buFont typeface="Monotype Sorts" pitchFamily="2" charset="2"/>
              <a:buNone/>
            </a:pPr>
            <a:r>
              <a:rPr lang="en-US" sz="2600" dirty="0" smtClean="0"/>
              <a:t>     –   First </a:t>
            </a:r>
            <a:r>
              <a:rPr lang="en-US" sz="2600" dirty="0" smtClean="0"/>
              <a:t>Phase - growing:        </a:t>
            </a:r>
            <a:endParaRPr lang="en-US" sz="2600" dirty="0" smtClean="0"/>
          </a:p>
          <a:p>
            <a:pPr lvl="1"/>
            <a:r>
              <a:rPr lang="en-US" sz="2600" dirty="0" smtClean="0"/>
              <a:t>can acquire a </a:t>
            </a:r>
            <a:r>
              <a:rPr lang="en-US" sz="2600" b="1" dirty="0" smtClean="0"/>
              <a:t>lock-S</a:t>
            </a:r>
            <a:r>
              <a:rPr lang="en-US" sz="2600" dirty="0" smtClean="0"/>
              <a:t> on item</a:t>
            </a:r>
          </a:p>
          <a:p>
            <a:pPr lvl="1"/>
            <a:r>
              <a:rPr lang="en-US" sz="2600" dirty="0" smtClean="0"/>
              <a:t>can acquire a </a:t>
            </a:r>
            <a:r>
              <a:rPr lang="en-US" sz="2600" b="1" dirty="0" smtClean="0"/>
              <a:t>lock-X</a:t>
            </a:r>
            <a:r>
              <a:rPr lang="en-US" sz="2600" dirty="0" smtClean="0"/>
              <a:t> on item</a:t>
            </a:r>
          </a:p>
          <a:p>
            <a:pPr lvl="1"/>
            <a:r>
              <a:rPr lang="en-US" sz="2600" dirty="0" smtClean="0"/>
              <a:t>can convert a </a:t>
            </a:r>
            <a:r>
              <a:rPr lang="en-US" sz="2600" b="1" dirty="0" smtClean="0"/>
              <a:t>lock-S</a:t>
            </a:r>
            <a:r>
              <a:rPr lang="en-US" sz="2600" dirty="0" smtClean="0"/>
              <a:t> to a </a:t>
            </a:r>
            <a:r>
              <a:rPr lang="en-US" sz="2600" b="1" dirty="0" smtClean="0"/>
              <a:t>lock-X</a:t>
            </a:r>
            <a:r>
              <a:rPr lang="en-US" sz="2600" dirty="0" smtClean="0"/>
              <a:t> (</a:t>
            </a:r>
            <a:r>
              <a:rPr lang="en-US" sz="2600" b="1" dirty="0" smtClean="0"/>
              <a:t>upgrade</a:t>
            </a:r>
            <a:r>
              <a:rPr lang="en-US" sz="2600" dirty="0" smtClean="0"/>
              <a:t>)</a:t>
            </a:r>
          </a:p>
          <a:p>
            <a:pPr>
              <a:lnSpc>
                <a:spcPct val="130000"/>
              </a:lnSpc>
              <a:buFont typeface="Monotype Sorts" pitchFamily="2" charset="2"/>
              <a:buNone/>
            </a:pPr>
            <a:r>
              <a:rPr lang="en-US" sz="2600" dirty="0" smtClean="0"/>
              <a:t>     –   Second </a:t>
            </a:r>
            <a:r>
              <a:rPr lang="en-US" sz="2600" dirty="0" smtClean="0"/>
              <a:t>Phase - shrinking:</a:t>
            </a:r>
            <a:endParaRPr lang="en-US" sz="2600" dirty="0" smtClean="0"/>
          </a:p>
          <a:p>
            <a:pPr lvl="1"/>
            <a:r>
              <a:rPr lang="en-US" sz="2600" dirty="0" smtClean="0"/>
              <a:t>can release a </a:t>
            </a:r>
            <a:r>
              <a:rPr lang="en-US" sz="2600" b="1" dirty="0" smtClean="0"/>
              <a:t>lock-S</a:t>
            </a:r>
            <a:endParaRPr lang="en-US" sz="2600" dirty="0" smtClean="0"/>
          </a:p>
          <a:p>
            <a:pPr lvl="1"/>
            <a:r>
              <a:rPr lang="en-US" sz="2600" dirty="0" smtClean="0"/>
              <a:t>can release a </a:t>
            </a:r>
            <a:r>
              <a:rPr lang="en-US" sz="2600" b="1" dirty="0" smtClean="0"/>
              <a:t>lock-X</a:t>
            </a:r>
            <a:endParaRPr lang="en-US" sz="2600" dirty="0" smtClean="0"/>
          </a:p>
          <a:p>
            <a:pPr lvl="1"/>
            <a:r>
              <a:rPr lang="en-US" sz="2600" dirty="0" smtClean="0"/>
              <a:t>can convert a </a:t>
            </a:r>
            <a:r>
              <a:rPr lang="en-US" sz="2600" b="1" dirty="0" smtClean="0"/>
              <a:t>lock-X</a:t>
            </a:r>
            <a:r>
              <a:rPr lang="en-US" sz="2600" dirty="0" smtClean="0"/>
              <a:t> to a </a:t>
            </a:r>
            <a:r>
              <a:rPr lang="en-US" sz="2600" b="1" dirty="0" smtClean="0"/>
              <a:t>lock-S</a:t>
            </a:r>
            <a:r>
              <a:rPr lang="en-US" sz="2600" dirty="0" smtClean="0"/>
              <a:t> </a:t>
            </a:r>
            <a:r>
              <a:rPr lang="en-US" sz="2600" b="1" dirty="0" smtClean="0"/>
              <a:t> (downgrade</a:t>
            </a:r>
            <a:r>
              <a:rPr lang="en-US" sz="2600" dirty="0" smtClean="0"/>
              <a:t>)</a:t>
            </a:r>
          </a:p>
          <a:p>
            <a:pPr>
              <a:lnSpc>
                <a:spcPct val="120000"/>
              </a:lnSpc>
            </a:pPr>
            <a:r>
              <a:rPr lang="en-US" sz="2600" dirty="0" smtClean="0"/>
              <a:t>Upgrading takes place in the growing phase and downgrading takes place in the shrinking phase.</a:t>
            </a:r>
            <a:endParaRPr lang="en-US" dirty="0" smtClean="0"/>
          </a:p>
        </p:txBody>
      </p:sp>
    </p:spTree>
    <p:extLst>
      <p:ext uri="{BB962C8B-B14F-4D97-AF65-F5344CB8AC3E}">
        <p14:creationId xmlns:p14="http://schemas.microsoft.com/office/powerpoint/2010/main" xmlns="" val="11126704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z="4300" b="1" dirty="0" smtClean="0"/>
              <a:t>Lost Update-solved</a:t>
            </a:r>
            <a:endParaRPr lang="en-US" sz="4100" dirty="0" smtClean="0"/>
          </a:p>
        </p:txBody>
      </p:sp>
      <p:pic>
        <p:nvPicPr>
          <p:cNvPr id="29699" name="Picture 4" descr="DS3-Figure 19-11"/>
          <p:cNvPicPr>
            <a:picLocks noGrp="1" noChangeAspect="1" noChangeArrowheads="1"/>
          </p:cNvPicPr>
          <p:nvPr>
            <p:ph idx="1"/>
          </p:nvPr>
        </p:nvPicPr>
        <p:blipFill>
          <a:blip r:embed="rId2" cstate="print"/>
          <a:srcRect/>
          <a:stretch>
            <a:fillRect/>
          </a:stretch>
        </p:blipFill>
        <p:spPr>
          <a:xfrm>
            <a:off x="201613" y="2209800"/>
            <a:ext cx="8789987" cy="3810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the lecture:</a:t>
            </a:r>
            <a:endParaRPr lang="en-US" dirty="0"/>
          </a:p>
        </p:txBody>
      </p:sp>
      <p:sp>
        <p:nvSpPr>
          <p:cNvPr id="3" name="Content Placeholder 2"/>
          <p:cNvSpPr>
            <a:spLocks noGrp="1"/>
          </p:cNvSpPr>
          <p:nvPr>
            <p:ph idx="1"/>
          </p:nvPr>
        </p:nvSpPr>
        <p:spPr/>
        <p:txBody>
          <a:bodyPr/>
          <a:lstStyle/>
          <a:p>
            <a:r>
              <a:rPr lang="en-US" dirty="0" smtClean="0"/>
              <a:t>Discuss the two main CC mechanisms:</a:t>
            </a:r>
          </a:p>
          <a:p>
            <a:pPr lvl="1"/>
            <a:r>
              <a:rPr lang="en-US" dirty="0" smtClean="0"/>
              <a:t>Locking</a:t>
            </a:r>
          </a:p>
          <a:p>
            <a:pPr lvl="1"/>
            <a:r>
              <a:rPr lang="en-US" dirty="0" err="1" smtClean="0"/>
              <a:t>Timestamping</a:t>
            </a:r>
            <a:endParaRPr lang="en-US" dirty="0" smtClean="0"/>
          </a:p>
          <a:p>
            <a:r>
              <a:rPr lang="en-US" dirty="0" smtClean="0"/>
              <a:t>Discuss the undesired effects of locking and how to overcome the same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374650" y="-242888"/>
            <a:ext cx="8229600" cy="1143001"/>
          </a:xfrm>
        </p:spPr>
        <p:txBody>
          <a:bodyPr/>
          <a:lstStyle/>
          <a:p>
            <a:pPr eaLnBrk="1" hangingPunct="1"/>
            <a:r>
              <a:rPr lang="en-GB" dirty="0" smtClean="0">
                <a:solidFill>
                  <a:srgbClr val="FF0000"/>
                </a:solidFill>
              </a:rPr>
              <a:t>Lost </a:t>
            </a:r>
            <a:r>
              <a:rPr lang="en-GB" dirty="0" smtClean="0">
                <a:solidFill>
                  <a:srgbClr val="FF0000"/>
                </a:solidFill>
              </a:rPr>
              <a:t>Update – </a:t>
            </a:r>
            <a:r>
              <a:rPr lang="en-GB" dirty="0" smtClean="0"/>
              <a:t>solved(2)</a:t>
            </a:r>
            <a:endParaRPr lang="en-GB" dirty="0" smtClean="0"/>
          </a:p>
        </p:txBody>
      </p:sp>
      <p:graphicFrame>
        <p:nvGraphicFramePr>
          <p:cNvPr id="4" name="Content Placeholder 3"/>
          <p:cNvGraphicFramePr>
            <a:graphicFrameLocks noGrp="1"/>
          </p:cNvGraphicFramePr>
          <p:nvPr>
            <p:ph idx="1"/>
          </p:nvPr>
        </p:nvGraphicFramePr>
        <p:xfrm>
          <a:off x="6350" y="908050"/>
          <a:ext cx="9137650" cy="4038600"/>
        </p:xfrm>
        <a:graphic>
          <a:graphicData uri="http://schemas.openxmlformats.org/drawingml/2006/table">
            <a:tbl>
              <a:tblPr/>
              <a:tblGrid>
                <a:gridCol w="1252538"/>
                <a:gridCol w="3967162"/>
                <a:gridCol w="3917950"/>
              </a:tblGrid>
              <a:tr h="504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rgbClr val="FFFFFF"/>
                          </a:solidFill>
                          <a:effectLst/>
                          <a:latin typeface="Calibri" pitchFamily="34" charset="0"/>
                          <a:cs typeface="Arial" charset="0"/>
                        </a:rPr>
                        <a:t>Time</a:t>
                      </a:r>
                    </a:p>
                  </a:txBody>
                  <a:tcPr marT="45736" marB="4573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smtClean="0">
                          <a:ln>
                            <a:noFill/>
                          </a:ln>
                          <a:solidFill>
                            <a:srgbClr val="FFFFFF"/>
                          </a:solidFill>
                          <a:effectLst/>
                          <a:latin typeface="Calibri" pitchFamily="34" charset="0"/>
                          <a:cs typeface="Arial" charset="0"/>
                        </a:rPr>
                        <a:t>  User 1  (Trans A)</a:t>
                      </a:r>
                    </a:p>
                  </a:txBody>
                  <a:tcPr marT="45736" marB="4573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smtClean="0">
                          <a:ln>
                            <a:noFill/>
                          </a:ln>
                          <a:solidFill>
                            <a:srgbClr val="FFFFFF"/>
                          </a:solidFill>
                          <a:effectLst/>
                          <a:latin typeface="Calibri" pitchFamily="34" charset="0"/>
                          <a:cs typeface="Arial" charset="0"/>
                        </a:rPr>
                        <a:t> User2 (Trans B)</a:t>
                      </a:r>
                    </a:p>
                  </a:txBody>
                  <a:tcPr marT="45736" marB="4573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04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1</a:t>
                      </a: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Retrieve t (get S-lock on t)</a:t>
                      </a: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rgbClr val="000000"/>
                        </a:solidFill>
                        <a:effectLst/>
                        <a:latin typeface="Calibri" pitchFamily="34" charset="0"/>
                        <a:cs typeface="Arial" charset="0"/>
                      </a:endParaRP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04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2</a:t>
                      </a: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rgbClr val="000000"/>
                        </a:solidFill>
                        <a:effectLst/>
                        <a:latin typeface="Calibri" pitchFamily="34" charset="0"/>
                        <a:cs typeface="Arial" charset="0"/>
                      </a:endParaRP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Retrieve t (get S-lock on t)</a:t>
                      </a: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04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3</a:t>
                      </a: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Update t (request X-lock on t)</a:t>
                      </a: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rgbClr val="000000"/>
                        </a:solidFill>
                        <a:effectLst/>
                        <a:latin typeface="Calibri" pitchFamily="34" charset="0"/>
                        <a:cs typeface="Arial" charset="0"/>
                      </a:endParaRP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04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4</a:t>
                      </a: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wait</a:t>
                      </a: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Update t (request X-lock on t)</a:t>
                      </a: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04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5</a:t>
                      </a: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wait</a:t>
                      </a: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wait</a:t>
                      </a: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04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6</a:t>
                      </a: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wait</a:t>
                      </a: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wait</a:t>
                      </a: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04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7</a:t>
                      </a: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rgbClr val="000000"/>
                        </a:solidFill>
                        <a:effectLst/>
                        <a:latin typeface="Calibri" pitchFamily="34" charset="0"/>
                        <a:cs typeface="Arial" charset="0"/>
                      </a:endParaRP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rgbClr val="000000"/>
                        </a:solidFill>
                        <a:effectLst/>
                        <a:latin typeface="Calibri" pitchFamily="34" charset="0"/>
                        <a:cs typeface="Arial" charset="0"/>
                      </a:endParaRPr>
                    </a:p>
                  </a:txBody>
                  <a:tcPr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2025" name="TextBox 5"/>
          <p:cNvSpPr txBox="1">
            <a:spLocks noChangeArrowheads="1"/>
          </p:cNvSpPr>
          <p:nvPr/>
        </p:nvSpPr>
        <p:spPr bwMode="auto">
          <a:xfrm>
            <a:off x="1763713" y="5327650"/>
            <a:ext cx="7056437" cy="584200"/>
          </a:xfrm>
          <a:prstGeom prst="rect">
            <a:avLst/>
          </a:prstGeom>
          <a:noFill/>
          <a:ln w="9525">
            <a:noFill/>
            <a:miter lim="800000"/>
            <a:headEnd/>
            <a:tailEnd/>
          </a:ln>
        </p:spPr>
        <p:txBody>
          <a:bodyPr>
            <a:spAutoFit/>
          </a:bodyPr>
          <a:lstStyle/>
          <a:p>
            <a:r>
              <a:rPr lang="en-GB" sz="3200" dirty="0">
                <a:latin typeface="Calibri" pitchFamily="34" charset="0"/>
              </a:rPr>
              <a:t>No update lost but =&gt; </a:t>
            </a:r>
            <a:r>
              <a:rPr lang="en-GB" sz="3200" dirty="0">
                <a:solidFill>
                  <a:srgbClr val="FF0000"/>
                </a:solidFill>
                <a:latin typeface="Calibri" pitchFamily="34" charset="0"/>
              </a:rPr>
              <a:t>deadlock</a:t>
            </a:r>
          </a:p>
        </p:txBody>
      </p:sp>
      <p:sp>
        <p:nvSpPr>
          <p:cNvPr id="45098" name="Slide Number Placeholder 2"/>
          <p:cNvSpPr>
            <a:spLocks noGrp="1"/>
          </p:cNvSpPr>
          <p:nvPr>
            <p:ph type="sldNum" sz="quarter" idx="12"/>
          </p:nvPr>
        </p:nvSpPr>
        <p:spPr bwMode="auto">
          <a:noFill/>
          <a:ln>
            <a:miter lim="800000"/>
            <a:headEnd/>
            <a:tailEnd/>
          </a:ln>
        </p:spPr>
        <p:txBody>
          <a:bodyPr/>
          <a:lstStyle/>
          <a:p>
            <a:fld id="{1BFAA4FE-2EC1-4E6B-A972-241E0897C909}" type="slidenum">
              <a:rPr lang="en-GB">
                <a:cs typeface="Arial" charset="0"/>
              </a:rPr>
              <a:pPr/>
              <a:t>20</a:t>
            </a:fld>
            <a:endParaRPr lang="en-GB">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68313" y="-28575"/>
            <a:ext cx="8229600" cy="1143000"/>
          </a:xfrm>
        </p:spPr>
        <p:txBody>
          <a:bodyPr/>
          <a:lstStyle/>
          <a:p>
            <a:pPr eaLnBrk="1" hangingPunct="1"/>
            <a:r>
              <a:rPr lang="en-GB" smtClean="0">
                <a:solidFill>
                  <a:srgbClr val="FF0000"/>
                </a:solidFill>
              </a:rPr>
              <a:t>Uncommitted Dependency </a:t>
            </a:r>
            <a:r>
              <a:rPr lang="en-GB" smtClean="0"/>
              <a:t>solved</a:t>
            </a:r>
          </a:p>
        </p:txBody>
      </p:sp>
      <p:graphicFrame>
        <p:nvGraphicFramePr>
          <p:cNvPr id="5" name="Table 4"/>
          <p:cNvGraphicFramePr>
            <a:graphicFrameLocks noGrp="1"/>
          </p:cNvGraphicFramePr>
          <p:nvPr/>
        </p:nvGraphicFramePr>
        <p:xfrm>
          <a:off x="179388" y="1357313"/>
          <a:ext cx="8964612" cy="4908181"/>
        </p:xfrm>
        <a:graphic>
          <a:graphicData uri="http://schemas.openxmlformats.org/drawingml/2006/table">
            <a:tbl>
              <a:tblPr/>
              <a:tblGrid>
                <a:gridCol w="1079500"/>
                <a:gridCol w="4076700"/>
                <a:gridCol w="3808412"/>
              </a:tblGrid>
              <a:tr h="519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rgbClr val="FFFFFF"/>
                          </a:solidFill>
                          <a:effectLst/>
                          <a:latin typeface="Calibri" pitchFamily="34" charset="0"/>
                          <a:cs typeface="Arial" charset="0"/>
                        </a:rPr>
                        <a:t>Time</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smtClean="0">
                          <a:ln>
                            <a:noFill/>
                          </a:ln>
                          <a:solidFill>
                            <a:srgbClr val="FFFFFF"/>
                          </a:solidFill>
                          <a:effectLst/>
                          <a:latin typeface="Calibri" pitchFamily="34" charset="0"/>
                          <a:cs typeface="Arial" charset="0"/>
                        </a:rPr>
                        <a:t>User 1 (Trans A)</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smtClean="0">
                          <a:ln>
                            <a:noFill/>
                          </a:ln>
                          <a:solidFill>
                            <a:srgbClr val="FFFFFF"/>
                          </a:solidFill>
                          <a:effectLst/>
                          <a:latin typeface="Calibri" pitchFamily="34" charset="0"/>
                          <a:cs typeface="Arial" charset="0"/>
                        </a:rPr>
                        <a:t>User 2 (Trans B)</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1</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rgbClr val="000000"/>
                        </a:solidFill>
                        <a:effectLst/>
                        <a:latin typeface="Calibri" pitchFamily="34" charset="0"/>
                        <a:cs typeface="Arial" charset="0"/>
                      </a:endParaRP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Update t (get X-lock on t)</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a:noFill/>
                    </a:lnB>
                    <a:lnTlToBr>
                      <a:noFill/>
                    </a:lnTlToBr>
                    <a:lnBlToTr>
                      <a:noFill/>
                    </a:lnBlToTr>
                    <a:solidFill>
                      <a:srgbClr val="D0D8E8"/>
                    </a:solid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2</a:t>
                      </a:r>
                    </a:p>
                  </a:txBody>
                  <a:tcPr marT="45707" marB="45707" horzOverflow="overflow">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Retrieve t (request S-lock on t)</a:t>
                      </a:r>
                    </a:p>
                  </a:txBody>
                  <a:tcPr marT="45707" marB="45707" horzOverflow="overflow">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3</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wait</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4</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wait</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rgbClr val="E9EDF4"/>
                    </a:solidFill>
                  </a:tcPr>
                </a:tc>
              </a:tr>
              <a:tr h="822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5</a:t>
                      </a:r>
                    </a:p>
                  </a:txBody>
                  <a:tcPr marT="45707" marB="45707" horzOverflow="overflow">
                    <a:lnL>
                      <a:noFill/>
                    </a:lnL>
                    <a:lnR>
                      <a:noFill/>
                    </a:lnR>
                    <a:lnT>
                      <a:noFill/>
                    </a:lnT>
                    <a:lnB>
                      <a:noFill/>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wait</a:t>
                      </a:r>
                    </a:p>
                  </a:txBody>
                  <a:tcPr marT="45707" marB="45707"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rgbClr val="000000"/>
                          </a:solidFill>
                          <a:effectLst/>
                          <a:latin typeface="Calibri" pitchFamily="34" charset="0"/>
                          <a:cs typeface="Arial" charset="0"/>
                        </a:rPr>
                        <a:t>Commit / Rollback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smtClean="0">
                          <a:ln>
                            <a:noFill/>
                          </a:ln>
                          <a:solidFill>
                            <a:srgbClr val="000000"/>
                          </a:solidFill>
                          <a:effectLst/>
                          <a:latin typeface="Calibri" pitchFamily="34" charset="0"/>
                          <a:cs typeface="Arial" charset="0"/>
                        </a:rPr>
                        <a:t>(releases X-lock on t)</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solidFill>
                      <a:srgbClr val="D0D8E8"/>
                    </a:solidFill>
                  </a:tcPr>
                </a:tc>
              </a:tr>
              <a:tr h="822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6</a:t>
                      </a:r>
                    </a:p>
                  </a:txBody>
                  <a:tcPr marT="45707" marB="45707" horzOverflow="overflow">
                    <a:lnL>
                      <a:noFill/>
                    </a:lnL>
                    <a:lnR>
                      <a:noFill/>
                    </a:lnR>
                    <a:lnT>
                      <a:noFill/>
                    </a:lnT>
                    <a:lnB>
                      <a:noFill/>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Resume: Retrieve 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(get S-lock on t)</a:t>
                      </a:r>
                    </a:p>
                  </a:txBody>
                  <a:tcPr marT="45707" marB="45707" horzOverflow="overflow">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rgbClr val="000000"/>
                        </a:solidFill>
                        <a:effectLst/>
                        <a:latin typeface="Calibri" pitchFamily="34" charset="0"/>
                        <a:cs typeface="Arial" charset="0"/>
                      </a:endParaRP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7</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rgbClr val="000000"/>
                        </a:solidFill>
                        <a:effectLst/>
                        <a:latin typeface="Calibri" pitchFamily="34" charset="0"/>
                        <a:cs typeface="Arial" charset="0"/>
                      </a:endParaRP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8</a:t>
                      </a: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rgbClr val="000000"/>
                        </a:solidFill>
                        <a:effectLst/>
                        <a:latin typeface="Calibri" pitchFamily="34" charset="0"/>
                        <a:cs typeface="Arial" charset="0"/>
                      </a:endParaRP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rgbClr val="000000"/>
                        </a:solidFill>
                        <a:effectLst/>
                        <a:latin typeface="Calibri" pitchFamily="34" charset="0"/>
                        <a:cs typeface="Arial" charset="0"/>
                      </a:endParaRPr>
                    </a:p>
                  </a:txBody>
                  <a:tcPr marT="45707" marB="4570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46125" name="Slide Number Placeholder 2"/>
          <p:cNvSpPr>
            <a:spLocks noGrp="1"/>
          </p:cNvSpPr>
          <p:nvPr>
            <p:ph type="sldNum" sz="quarter" idx="12"/>
          </p:nvPr>
        </p:nvSpPr>
        <p:spPr bwMode="auto">
          <a:noFill/>
          <a:ln>
            <a:miter lim="800000"/>
            <a:headEnd/>
            <a:tailEnd/>
          </a:ln>
        </p:spPr>
        <p:txBody>
          <a:bodyPr/>
          <a:lstStyle/>
          <a:p>
            <a:fld id="{28386D79-EA16-4956-B060-D3E74F59C283}" type="slidenum">
              <a:rPr lang="en-GB">
                <a:cs typeface="Arial" charset="0"/>
              </a:rPr>
              <a:pPr/>
              <a:t>21</a:t>
            </a:fld>
            <a:endParaRPr lang="en-GB">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46088" y="-242888"/>
            <a:ext cx="8229600" cy="1071563"/>
          </a:xfrm>
        </p:spPr>
        <p:txBody>
          <a:bodyPr/>
          <a:lstStyle/>
          <a:p>
            <a:pPr eaLnBrk="1" hangingPunct="1"/>
            <a:r>
              <a:rPr lang="en-GB" smtClean="0">
                <a:solidFill>
                  <a:srgbClr val="FF0000"/>
                </a:solidFill>
              </a:rPr>
              <a:t>Inconsistent Analysis </a:t>
            </a:r>
            <a:r>
              <a:rPr lang="en-GB" smtClean="0">
                <a:solidFill>
                  <a:srgbClr val="C00000"/>
                </a:solidFill>
              </a:rPr>
              <a:t>‘</a:t>
            </a:r>
            <a:r>
              <a:rPr lang="en-GB" smtClean="0"/>
              <a:t>solved’</a:t>
            </a:r>
          </a:p>
        </p:txBody>
      </p:sp>
      <p:graphicFrame>
        <p:nvGraphicFramePr>
          <p:cNvPr id="6" name="Table 5"/>
          <p:cNvGraphicFramePr>
            <a:graphicFrameLocks noGrp="1"/>
          </p:cNvGraphicFramePr>
          <p:nvPr/>
        </p:nvGraphicFramePr>
        <p:xfrm>
          <a:off x="250825" y="620713"/>
          <a:ext cx="8893175" cy="6217651"/>
        </p:xfrm>
        <a:graphic>
          <a:graphicData uri="http://schemas.openxmlformats.org/drawingml/2006/table">
            <a:tbl>
              <a:tblPr/>
              <a:tblGrid>
                <a:gridCol w="1423988"/>
                <a:gridCol w="3543300"/>
                <a:gridCol w="3925887"/>
              </a:tblGrid>
              <a:tr h="625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smtClean="0">
                          <a:ln>
                            <a:noFill/>
                          </a:ln>
                          <a:solidFill>
                            <a:srgbClr val="FFFFFF"/>
                          </a:solidFill>
                          <a:effectLst/>
                          <a:latin typeface="Calibri" pitchFamily="34" charset="0"/>
                          <a:cs typeface="Arial" charset="0"/>
                        </a:rPr>
                        <a:t>Time</a:t>
                      </a: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smtClean="0">
                          <a:ln>
                            <a:noFill/>
                          </a:ln>
                          <a:solidFill>
                            <a:srgbClr val="FFFFFF"/>
                          </a:solidFill>
                          <a:effectLst/>
                          <a:latin typeface="Calibri" pitchFamily="34" charset="0"/>
                          <a:cs typeface="Arial" charset="0"/>
                        </a:rPr>
                        <a:t>User 1 (Trans A)</a:t>
                      </a: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smtClean="0">
                          <a:ln>
                            <a:noFill/>
                          </a:ln>
                          <a:solidFill>
                            <a:srgbClr val="FFFFFF"/>
                          </a:solidFill>
                          <a:effectLst/>
                          <a:latin typeface="Calibri" pitchFamily="34" charset="0"/>
                          <a:cs typeface="Arial" charset="0"/>
                        </a:rPr>
                        <a:t>User 2 (Trans B)</a:t>
                      </a: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822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1</a:t>
                      </a: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Retrieve Acc1 : (get S-lock)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Sum = 40</a:t>
                      </a: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rgbClr val="000000"/>
                        </a:solidFill>
                        <a:effectLst/>
                        <a:latin typeface="Calibri" pitchFamily="34" charset="0"/>
                        <a:cs typeface="Arial" charset="0"/>
                      </a:endParaRP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22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2</a:t>
                      </a: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Retrieve Acc2 : (get S-lock)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Sum = 90</a:t>
                      </a: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rgbClr val="000000"/>
                        </a:solidFill>
                        <a:effectLst/>
                        <a:latin typeface="Calibri" pitchFamily="34" charset="0"/>
                        <a:cs typeface="Arial" charset="0"/>
                      </a:endParaRP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25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3</a:t>
                      </a: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rgbClr val="000000"/>
                        </a:solidFill>
                        <a:effectLst/>
                        <a:latin typeface="Calibri" pitchFamily="34" charset="0"/>
                        <a:cs typeface="Arial" charset="0"/>
                      </a:endParaRP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Retrieve Acc3: (get S-lock)</a:t>
                      </a: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22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4</a:t>
                      </a: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rgbClr val="000000"/>
                        </a:solidFill>
                        <a:effectLst/>
                        <a:latin typeface="Calibri" pitchFamily="34" charset="0"/>
                        <a:cs typeface="Arial" charset="0"/>
                      </a:endParaRP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Update Acc3</a:t>
                      </a:r>
                      <a:r>
                        <a:rPr kumimoji="0" lang="en-GB" sz="2400" b="0" i="0" u="none" strike="noStrike" cap="none" normalizeH="0" baseline="0" smtClean="0">
                          <a:ln>
                            <a:noFill/>
                          </a:ln>
                          <a:solidFill>
                            <a:srgbClr val="000000"/>
                          </a:solidFill>
                          <a:effectLst/>
                          <a:latin typeface="Calibri" pitchFamily="34" charset="0"/>
                          <a:cs typeface="Arial" charset="0"/>
                          <a:sym typeface="Wingdings" pitchFamily="2" charset="2"/>
                        </a:rPr>
                        <a:t>: (get X-lock)</a:t>
                      </a:r>
                      <a:endParaRPr kumimoji="0" lang="en-GB" sz="2400" b="0" i="0" u="none" strike="noStrike" cap="none" normalizeH="0" baseline="0" smtClean="0">
                        <a:ln>
                          <a:noFill/>
                        </a:ln>
                        <a:solidFill>
                          <a:srgbClr val="000000"/>
                        </a:solidFill>
                        <a:effectLst/>
                        <a:latin typeface="Calibri" pitchFamily="34"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30 → 20</a:t>
                      </a: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63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5</a:t>
                      </a: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rgbClr val="000000"/>
                        </a:solidFill>
                        <a:effectLst/>
                        <a:latin typeface="Calibri" pitchFamily="34" charset="0"/>
                        <a:cs typeface="Arial" charset="0"/>
                      </a:endParaRP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Retrieve Acc1: (get S-lock)</a:t>
                      </a: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822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6</a:t>
                      </a: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rgbClr val="000000"/>
                        </a:solidFill>
                        <a:effectLst/>
                        <a:latin typeface="Calibri" pitchFamily="34" charset="0"/>
                        <a:cs typeface="Arial" charset="0"/>
                      </a:endParaRP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Update Acc1: (request X-lock)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wait</a:t>
                      </a: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211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7</a:t>
                      </a: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Retrieve Acc3: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(request S-lock)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wait</a:t>
                      </a: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wait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wait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rgbClr val="000000"/>
                          </a:solidFill>
                          <a:effectLst/>
                          <a:latin typeface="Calibri" pitchFamily="34" charset="0"/>
                          <a:cs typeface="Arial" charset="0"/>
                        </a:rPr>
                        <a:t>wait</a:t>
                      </a:r>
                    </a:p>
                  </a:txBody>
                  <a:tcPr marL="91446" marR="91446"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47145" name="Slide Number Placeholder 2"/>
          <p:cNvSpPr>
            <a:spLocks noGrp="1"/>
          </p:cNvSpPr>
          <p:nvPr>
            <p:ph type="sldNum" sz="quarter" idx="12"/>
          </p:nvPr>
        </p:nvSpPr>
        <p:spPr bwMode="auto">
          <a:noFill/>
          <a:ln>
            <a:miter lim="800000"/>
            <a:headEnd/>
            <a:tailEnd/>
          </a:ln>
        </p:spPr>
        <p:txBody>
          <a:bodyPr/>
          <a:lstStyle/>
          <a:p>
            <a:fld id="{A1ECBB14-CDBF-4A15-AE0A-18638BAE40E8}" type="slidenum">
              <a:rPr lang="en-GB">
                <a:cs typeface="Arial" charset="0"/>
              </a:rPr>
              <a:pPr/>
              <a:t>22</a:t>
            </a:fld>
            <a:endParaRPr lang="en-GB">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Pitfalls of Lock-Based Protocols</a:t>
            </a:r>
            <a:endParaRPr lang="en-US" dirty="0"/>
          </a:p>
        </p:txBody>
      </p:sp>
      <p:sp>
        <p:nvSpPr>
          <p:cNvPr id="3" name="Content Placeholder 2"/>
          <p:cNvSpPr>
            <a:spLocks noGrp="1"/>
          </p:cNvSpPr>
          <p:nvPr>
            <p:ph idx="1"/>
          </p:nvPr>
        </p:nvSpPr>
        <p:spPr/>
        <p:txBody>
          <a:bodyPr/>
          <a:lstStyle/>
          <a:p>
            <a:r>
              <a:rPr lang="en-US" dirty="0" smtClean="0"/>
              <a:t>Locking mechanisms introduces some undesired effect which include:</a:t>
            </a:r>
          </a:p>
          <a:p>
            <a:pPr lvl="1"/>
            <a:r>
              <a:rPr lang="en-US" dirty="0" smtClean="0"/>
              <a:t>Waits</a:t>
            </a:r>
          </a:p>
          <a:p>
            <a:pPr lvl="1"/>
            <a:r>
              <a:rPr lang="en-US" dirty="0" smtClean="0"/>
              <a:t>Deadlock and </a:t>
            </a:r>
          </a:p>
          <a:p>
            <a:pPr lvl="1"/>
            <a:r>
              <a:rPr lang="en-US" dirty="0" smtClean="0"/>
              <a:t>starvation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1143000"/>
          </a:xfrm>
        </p:spPr>
        <p:txBody>
          <a:bodyPr/>
          <a:lstStyle/>
          <a:p>
            <a:pPr>
              <a:defRPr/>
            </a:pPr>
            <a:r>
              <a:rPr lang="en-US" dirty="0" smtClean="0"/>
              <a:t>Pitfalls of Lock-Based Protocols</a:t>
            </a:r>
          </a:p>
        </p:txBody>
      </p:sp>
      <p:sp>
        <p:nvSpPr>
          <p:cNvPr id="17411" name="Rectangle 3"/>
          <p:cNvSpPr>
            <a:spLocks noGrp="1" noChangeArrowheads="1"/>
          </p:cNvSpPr>
          <p:nvPr>
            <p:ph type="body" idx="4294967295"/>
          </p:nvPr>
        </p:nvSpPr>
        <p:spPr>
          <a:xfrm>
            <a:off x="228600" y="1295400"/>
            <a:ext cx="8915400" cy="5880100"/>
          </a:xfrm>
        </p:spPr>
        <p:txBody>
          <a:bodyPr/>
          <a:lstStyle/>
          <a:p>
            <a:pPr>
              <a:lnSpc>
                <a:spcPct val="90000"/>
              </a:lnSpc>
            </a:pPr>
            <a:r>
              <a:rPr lang="en-US" sz="1800" dirty="0" smtClean="0"/>
              <a:t>Consider the partial schedule</a:t>
            </a:r>
          </a:p>
          <a:p>
            <a:pPr>
              <a:lnSpc>
                <a:spcPct val="90000"/>
              </a:lnSpc>
            </a:pPr>
            <a:endParaRPr lang="en-US" sz="1800" dirty="0" smtClean="0"/>
          </a:p>
          <a:p>
            <a:pPr>
              <a:lnSpc>
                <a:spcPct val="90000"/>
              </a:lnSpc>
            </a:pPr>
            <a:endParaRPr lang="en-US" sz="1800" dirty="0" smtClean="0"/>
          </a:p>
          <a:p>
            <a:pPr>
              <a:lnSpc>
                <a:spcPct val="90000"/>
              </a:lnSpc>
            </a:pPr>
            <a:endParaRPr lang="en-US" sz="1800" dirty="0" smtClean="0"/>
          </a:p>
          <a:p>
            <a:pPr>
              <a:lnSpc>
                <a:spcPct val="90000"/>
              </a:lnSpc>
              <a:buFont typeface="Monotype Sorts" pitchFamily="2" charset="2"/>
              <a:buNone/>
            </a:pPr>
            <a:r>
              <a:rPr lang="en-US" sz="1800" dirty="0" smtClean="0"/>
              <a:t/>
            </a:r>
            <a:br>
              <a:rPr lang="en-US" sz="1800" dirty="0" smtClean="0"/>
            </a:br>
            <a:endParaRPr lang="en-US" sz="1800" dirty="0" smtClean="0"/>
          </a:p>
          <a:p>
            <a:pPr>
              <a:lnSpc>
                <a:spcPct val="90000"/>
              </a:lnSpc>
            </a:pPr>
            <a:endParaRPr lang="en-US" sz="1800" dirty="0" smtClean="0"/>
          </a:p>
          <a:p>
            <a:pPr>
              <a:lnSpc>
                <a:spcPct val="90000"/>
              </a:lnSpc>
            </a:pPr>
            <a:endParaRPr lang="en-US" sz="1800" dirty="0" smtClean="0"/>
          </a:p>
          <a:p>
            <a:pPr>
              <a:lnSpc>
                <a:spcPct val="90000"/>
              </a:lnSpc>
              <a:buFont typeface="Monotype Sorts" pitchFamily="2" charset="2"/>
              <a:buNone/>
            </a:pPr>
            <a:r>
              <a:rPr lang="en-US" sz="1800" dirty="0" smtClean="0"/>
              <a:t/>
            </a:r>
            <a:br>
              <a:rPr lang="en-US" sz="1800" dirty="0" smtClean="0"/>
            </a:br>
            <a:endParaRPr lang="en-US" sz="1800" dirty="0" smtClean="0"/>
          </a:p>
          <a:p>
            <a:pPr>
              <a:lnSpc>
                <a:spcPct val="90000"/>
              </a:lnSpc>
              <a:buFont typeface="Monotype Sorts" pitchFamily="2" charset="2"/>
              <a:buNone/>
            </a:pPr>
            <a:endParaRPr lang="en-US" sz="1800" dirty="0" smtClean="0"/>
          </a:p>
          <a:p>
            <a:pPr>
              <a:lnSpc>
                <a:spcPct val="90000"/>
              </a:lnSpc>
            </a:pPr>
            <a:r>
              <a:rPr lang="en-US" sz="2000" dirty="0" smtClean="0"/>
              <a:t>Neither </a:t>
            </a:r>
            <a:r>
              <a:rPr lang="en-US" sz="2000" i="1" dirty="0" smtClean="0"/>
              <a:t>T</a:t>
            </a:r>
            <a:r>
              <a:rPr lang="en-US" sz="2000" i="1" baseline="-25000" dirty="0" smtClean="0"/>
              <a:t>3</a:t>
            </a:r>
            <a:r>
              <a:rPr lang="en-US" sz="2000" dirty="0" smtClean="0"/>
              <a:t> nor </a:t>
            </a:r>
            <a:r>
              <a:rPr lang="en-US" sz="2000" i="1" dirty="0" smtClean="0"/>
              <a:t>T</a:t>
            </a:r>
            <a:r>
              <a:rPr lang="en-US" sz="2000" i="1" baseline="-25000" dirty="0" smtClean="0"/>
              <a:t>4</a:t>
            </a:r>
            <a:r>
              <a:rPr lang="en-US" sz="2000" dirty="0" smtClean="0"/>
              <a:t> can make progress </a:t>
            </a:r>
          </a:p>
          <a:p>
            <a:pPr>
              <a:lnSpc>
                <a:spcPct val="90000"/>
              </a:lnSpc>
            </a:pPr>
            <a:r>
              <a:rPr lang="en-US" sz="2000" dirty="0" smtClean="0"/>
              <a:t>executing  </a:t>
            </a:r>
            <a:r>
              <a:rPr lang="en-US" sz="2000" b="1" dirty="0" smtClean="0"/>
              <a:t>lock-S</a:t>
            </a:r>
            <a:r>
              <a:rPr lang="en-US" sz="2000" i="1" dirty="0" smtClean="0"/>
              <a:t>(B)</a:t>
            </a:r>
            <a:r>
              <a:rPr lang="en-US" sz="2000" dirty="0" smtClean="0"/>
              <a:t> causes </a:t>
            </a:r>
            <a:r>
              <a:rPr lang="en-US" sz="2000" i="1" dirty="0" smtClean="0"/>
              <a:t>T</a:t>
            </a:r>
            <a:r>
              <a:rPr lang="en-US" sz="2000" i="1" baseline="-25000" dirty="0" smtClean="0"/>
              <a:t>4</a:t>
            </a:r>
            <a:r>
              <a:rPr lang="en-US" sz="2000" dirty="0" smtClean="0"/>
              <a:t> to wait for </a:t>
            </a:r>
            <a:r>
              <a:rPr lang="en-US" sz="2000" i="1" dirty="0" smtClean="0"/>
              <a:t>T</a:t>
            </a:r>
            <a:r>
              <a:rPr lang="en-US" sz="2000" i="1" baseline="-25000" dirty="0" smtClean="0"/>
              <a:t>3</a:t>
            </a:r>
            <a:r>
              <a:rPr lang="en-US" sz="2000" dirty="0" smtClean="0"/>
              <a:t> to release its lock on </a:t>
            </a:r>
            <a:r>
              <a:rPr lang="en-US" sz="2000" i="1" dirty="0" smtClean="0"/>
              <a:t>B</a:t>
            </a:r>
            <a:r>
              <a:rPr lang="en-US" sz="2000" dirty="0" smtClean="0"/>
              <a:t>, while executing  </a:t>
            </a:r>
            <a:r>
              <a:rPr lang="en-US" sz="2000" b="1" dirty="0" smtClean="0"/>
              <a:t>lock-X</a:t>
            </a:r>
            <a:r>
              <a:rPr lang="en-US" sz="2000" i="1" dirty="0" smtClean="0"/>
              <a:t>(A)</a:t>
            </a:r>
            <a:r>
              <a:rPr lang="en-US" sz="2000" dirty="0" smtClean="0"/>
              <a:t> causes </a:t>
            </a:r>
            <a:r>
              <a:rPr lang="en-US" sz="2000" i="1" dirty="0" smtClean="0"/>
              <a:t>T</a:t>
            </a:r>
            <a:r>
              <a:rPr lang="en-US" sz="2000" i="1" baseline="-25000" dirty="0" smtClean="0"/>
              <a:t>3</a:t>
            </a:r>
            <a:r>
              <a:rPr lang="en-US" sz="2000" i="1" dirty="0" smtClean="0"/>
              <a:t> </a:t>
            </a:r>
            <a:r>
              <a:rPr lang="en-US" sz="2000" dirty="0" smtClean="0"/>
              <a:t> to wait for </a:t>
            </a:r>
            <a:r>
              <a:rPr lang="en-US" sz="2000" i="1" dirty="0" smtClean="0"/>
              <a:t>T</a:t>
            </a:r>
            <a:r>
              <a:rPr lang="en-US" sz="2000" i="1" baseline="-25000" dirty="0" smtClean="0"/>
              <a:t>4</a:t>
            </a:r>
            <a:r>
              <a:rPr lang="en-US" sz="2000" dirty="0" smtClean="0"/>
              <a:t> to release its lock on </a:t>
            </a:r>
            <a:r>
              <a:rPr lang="en-US" sz="2000" i="1" dirty="0" smtClean="0"/>
              <a:t>A</a:t>
            </a:r>
            <a:r>
              <a:rPr lang="en-US" sz="2000" dirty="0" smtClean="0"/>
              <a:t>.</a:t>
            </a:r>
          </a:p>
          <a:p>
            <a:pPr>
              <a:lnSpc>
                <a:spcPct val="90000"/>
              </a:lnSpc>
            </a:pPr>
            <a:r>
              <a:rPr lang="en-US" sz="2000" dirty="0" smtClean="0"/>
              <a:t>Such a situation is called a </a:t>
            </a:r>
            <a:r>
              <a:rPr lang="en-US" sz="2000" b="1" dirty="0" smtClean="0">
                <a:solidFill>
                  <a:schemeClr val="tx2"/>
                </a:solidFill>
              </a:rPr>
              <a:t>deadlock</a:t>
            </a:r>
            <a:r>
              <a:rPr lang="en-US" sz="2000" dirty="0" smtClean="0"/>
              <a:t>. </a:t>
            </a:r>
          </a:p>
          <a:p>
            <a:pPr lvl="1">
              <a:lnSpc>
                <a:spcPct val="90000"/>
              </a:lnSpc>
            </a:pPr>
            <a:r>
              <a:rPr lang="en-US" dirty="0" smtClean="0"/>
              <a:t>Generally to </a:t>
            </a:r>
            <a:r>
              <a:rPr lang="en-US" dirty="0" smtClean="0"/>
              <a:t>handle a deadlock </a:t>
            </a:r>
            <a:r>
              <a:rPr lang="en-US" dirty="0" smtClean="0"/>
              <a:t>once occurred, one </a:t>
            </a:r>
            <a:r>
              <a:rPr lang="en-US" dirty="0" smtClean="0"/>
              <a:t>of </a:t>
            </a:r>
            <a:r>
              <a:rPr lang="en-US" i="1" dirty="0" smtClean="0"/>
              <a:t>T</a:t>
            </a:r>
            <a:r>
              <a:rPr lang="en-US" i="1" baseline="-25000" dirty="0" smtClean="0"/>
              <a:t>3</a:t>
            </a:r>
            <a:r>
              <a:rPr lang="en-US" dirty="0" smtClean="0"/>
              <a:t> or </a:t>
            </a:r>
            <a:r>
              <a:rPr lang="en-US" i="1" dirty="0" smtClean="0"/>
              <a:t>T</a:t>
            </a:r>
            <a:r>
              <a:rPr lang="en-US" i="1" baseline="-25000" dirty="0" smtClean="0"/>
              <a:t>4</a:t>
            </a:r>
            <a:r>
              <a:rPr lang="en-US" dirty="0" smtClean="0"/>
              <a:t> must be rolled back </a:t>
            </a:r>
            <a:r>
              <a:rPr lang="en-US" dirty="0" smtClean="0"/>
              <a:t>and </a:t>
            </a:r>
            <a:r>
              <a:rPr lang="en-US" dirty="0" smtClean="0"/>
              <a:t>its locks released.</a:t>
            </a:r>
          </a:p>
        </p:txBody>
      </p:sp>
      <p:pic>
        <p:nvPicPr>
          <p:cNvPr id="17412" name="Picture 12"/>
          <p:cNvPicPr>
            <a:picLocks noChangeAspect="1" noChangeArrowheads="1"/>
          </p:cNvPicPr>
          <p:nvPr/>
        </p:nvPicPr>
        <p:blipFill>
          <a:blip r:embed="rId2" cstate="print">
            <a:extLst>
              <a:ext uri="{28A0092B-C50C-407E-A947-70E740481C1C}">
                <a14:useLocalDpi xmlns:a14="http://schemas.microsoft.com/office/drawing/2010/main" xmlns="" val="0"/>
              </a:ext>
            </a:extLst>
          </a:blip>
          <a:srcRect l="14131" t="2899" r="13043" b="1450"/>
          <a:stretch>
            <a:fillRect/>
          </a:stretch>
        </p:blipFill>
        <p:spPr bwMode="auto">
          <a:xfrm>
            <a:off x="3036888" y="1752600"/>
            <a:ext cx="2665412" cy="2625725"/>
          </a:xfrm>
          <a:prstGeom prst="rect">
            <a:avLst/>
          </a:prstGeom>
          <a:noFill/>
          <a:ln w="76200" cmpd="tri">
            <a:solidFill>
              <a:schemeClr val="tx2"/>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8226527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685800" y="304800"/>
            <a:ext cx="7772400" cy="533400"/>
          </a:xfrm>
        </p:spPr>
        <p:txBody>
          <a:bodyPr>
            <a:normAutofit fontScale="90000"/>
          </a:bodyPr>
          <a:lstStyle/>
          <a:p>
            <a:pPr eaLnBrk="1" fontAlgn="auto" hangingPunct="1">
              <a:spcAft>
                <a:spcPts val="0"/>
              </a:spcAft>
              <a:defRPr/>
            </a:pPr>
            <a:r>
              <a:rPr lang="en-US" dirty="0" smtClean="0"/>
              <a:t>Deadlock</a:t>
            </a:r>
          </a:p>
        </p:txBody>
      </p:sp>
      <p:sp>
        <p:nvSpPr>
          <p:cNvPr id="419843" name="Rectangle 3"/>
          <p:cNvSpPr>
            <a:spLocks noGrp="1" noChangeArrowheads="1"/>
          </p:cNvSpPr>
          <p:nvPr>
            <p:ph type="body" idx="1"/>
          </p:nvPr>
        </p:nvSpPr>
        <p:spPr>
          <a:xfrm>
            <a:off x="0" y="990600"/>
            <a:ext cx="9144000" cy="83820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420624" indent="-384048" eaLnBrk="1" fontAlgn="auto" hangingPunct="1">
              <a:spcAft>
                <a:spcPts val="0"/>
              </a:spcAft>
              <a:buFont typeface="Wingdings 2"/>
              <a:buChar char=""/>
              <a:defRPr/>
            </a:pPr>
            <a:r>
              <a:rPr lang="en-US" sz="2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 impasse that may results when two or more transactions have locked common resources, and each waits for the other to unlock their resources</a:t>
            </a:r>
          </a:p>
        </p:txBody>
      </p:sp>
      <p:sp>
        <p:nvSpPr>
          <p:cNvPr id="43013" name="Text Box 4"/>
          <p:cNvSpPr txBox="1">
            <a:spLocks noChangeArrowheads="1"/>
          </p:cNvSpPr>
          <p:nvPr/>
        </p:nvSpPr>
        <p:spPr bwMode="auto">
          <a:xfrm>
            <a:off x="304800" y="2362200"/>
            <a:ext cx="2286000" cy="830997"/>
          </a:xfrm>
          <a:prstGeom prst="rect">
            <a:avLst/>
          </a:prstGeom>
          <a:noFill/>
          <a:ln w="9525">
            <a:noFill/>
            <a:miter lim="800000"/>
            <a:headEnd/>
            <a:tailEnd/>
          </a:ln>
        </p:spPr>
        <p:txBody>
          <a:bodyPr>
            <a:spAutoFit/>
          </a:bodyPr>
          <a:lstStyle/>
          <a:p>
            <a:pPr algn="r" fontAlgn="auto">
              <a:spcBef>
                <a:spcPts val="0"/>
              </a:spcBef>
              <a:spcAft>
                <a:spcPts val="0"/>
              </a:spcAft>
              <a:defRPr/>
            </a:pPr>
            <a:r>
              <a:rPr lang="en-US" sz="24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n-lt"/>
                <a:cs typeface="Tahoma" pitchFamily="34" charset="0"/>
              </a:rPr>
              <a:t>The problem of deadlock</a:t>
            </a:r>
          </a:p>
        </p:txBody>
      </p:sp>
      <p:sp>
        <p:nvSpPr>
          <p:cNvPr id="419845" name="Text Box 5"/>
          <p:cNvSpPr txBox="1">
            <a:spLocks noChangeArrowheads="1"/>
          </p:cNvSpPr>
          <p:nvPr/>
        </p:nvSpPr>
        <p:spPr bwMode="auto">
          <a:xfrm>
            <a:off x="76200" y="3794125"/>
            <a:ext cx="2743200" cy="1200329"/>
          </a:xfrm>
          <a:prstGeom prst="rect">
            <a:avLst/>
          </a:prstGeom>
          <a:noFill/>
          <a:ln w="9525">
            <a:noFill/>
            <a:miter lim="800000"/>
            <a:headEnd/>
            <a:tailEnd/>
          </a:ln>
          <a:effectLst/>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fontAlgn="auto">
              <a:spcBef>
                <a:spcPts val="0"/>
              </a:spcBef>
              <a:spcAft>
                <a:spcPts val="0"/>
              </a:spcAft>
              <a:defRPr/>
            </a:pPr>
            <a:r>
              <a:rPr lang="en-US"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n-lt"/>
                <a:cs typeface="Tahoma" pitchFamily="34" charset="0"/>
              </a:rPr>
              <a:t>John and Marsha will wait forever for each other to release their locked resources!</a:t>
            </a:r>
          </a:p>
        </p:txBody>
      </p:sp>
      <p:pic>
        <p:nvPicPr>
          <p:cNvPr id="31750" name="Picture 7" descr="Noname.jpg"/>
          <p:cNvPicPr>
            <a:picLocks noChangeAspect="1"/>
          </p:cNvPicPr>
          <p:nvPr/>
        </p:nvPicPr>
        <p:blipFill>
          <a:blip r:embed="rId3" cstate="print"/>
          <a:srcRect/>
          <a:stretch>
            <a:fillRect/>
          </a:stretch>
        </p:blipFill>
        <p:spPr bwMode="auto">
          <a:xfrm>
            <a:off x="2667000" y="1905000"/>
            <a:ext cx="64008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62000" y="0"/>
            <a:ext cx="7772400" cy="1143000"/>
          </a:xfrm>
        </p:spPr>
        <p:txBody>
          <a:bodyPr/>
          <a:lstStyle/>
          <a:p>
            <a:pPr eaLnBrk="1" hangingPunct="1"/>
            <a:r>
              <a:rPr lang="en-US" dirty="0" smtClean="0"/>
              <a:t>Managing Deadlock</a:t>
            </a:r>
          </a:p>
        </p:txBody>
      </p:sp>
      <p:sp>
        <p:nvSpPr>
          <p:cNvPr id="33795" name="Rectangle 3"/>
          <p:cNvSpPr>
            <a:spLocks noGrp="1" noChangeArrowheads="1"/>
          </p:cNvSpPr>
          <p:nvPr>
            <p:ph type="body" idx="1"/>
          </p:nvPr>
        </p:nvSpPr>
        <p:spPr>
          <a:xfrm>
            <a:off x="0" y="1219200"/>
            <a:ext cx="8991600" cy="5334000"/>
          </a:xfrm>
        </p:spPr>
        <p:txBody>
          <a:bodyPr>
            <a:normAutofit/>
          </a:bodyPr>
          <a:lstStyle/>
          <a:p>
            <a:pPr eaLnBrk="1" hangingPunct="1">
              <a:lnSpc>
                <a:spcPct val="90000"/>
              </a:lnSpc>
            </a:pPr>
            <a:r>
              <a:rPr lang="en-US" dirty="0" smtClean="0"/>
              <a:t>Deadlock </a:t>
            </a:r>
            <a:r>
              <a:rPr lang="en-US" dirty="0" smtClean="0"/>
              <a:t>Prevention (never let it happen):</a:t>
            </a:r>
            <a:endParaRPr lang="en-US" dirty="0" smtClean="0"/>
          </a:p>
          <a:p>
            <a:pPr lvl="1" eaLnBrk="1" hangingPunct="1">
              <a:lnSpc>
                <a:spcPct val="90000"/>
              </a:lnSpc>
            </a:pPr>
            <a:r>
              <a:rPr lang="en-US" sz="2400" dirty="0" smtClean="0"/>
              <a:t>Conservative two-phase </a:t>
            </a:r>
            <a:r>
              <a:rPr lang="en-US" sz="2400" dirty="0" smtClean="0"/>
              <a:t>locking protocol</a:t>
            </a:r>
          </a:p>
          <a:p>
            <a:pPr lvl="1" eaLnBrk="1" hangingPunct="1">
              <a:lnSpc>
                <a:spcPct val="90000"/>
              </a:lnSpc>
            </a:pPr>
            <a:r>
              <a:rPr lang="en-US" sz="2400" dirty="0" smtClean="0"/>
              <a:t>Timestamp techniques:</a:t>
            </a:r>
          </a:p>
          <a:p>
            <a:pPr lvl="2">
              <a:lnSpc>
                <a:spcPct val="90000"/>
              </a:lnSpc>
            </a:pPr>
            <a:r>
              <a:rPr lang="en-US" sz="2000" dirty="0" smtClean="0"/>
              <a:t>Wait- Die protocol</a:t>
            </a:r>
          </a:p>
          <a:p>
            <a:pPr lvl="2">
              <a:lnSpc>
                <a:spcPct val="90000"/>
              </a:lnSpc>
            </a:pPr>
            <a:r>
              <a:rPr lang="en-US" sz="2000" dirty="0" smtClean="0"/>
              <a:t>Wound – wait protocol</a:t>
            </a:r>
          </a:p>
          <a:p>
            <a:pPr lvl="1">
              <a:lnSpc>
                <a:spcPct val="90000"/>
              </a:lnSpc>
            </a:pPr>
            <a:r>
              <a:rPr lang="en-US" dirty="0" smtClean="0"/>
              <a:t>No Wait protocol</a:t>
            </a:r>
          </a:p>
          <a:p>
            <a:pPr lvl="1">
              <a:lnSpc>
                <a:spcPct val="90000"/>
              </a:lnSpc>
            </a:pPr>
            <a:r>
              <a:rPr lang="en-US" dirty="0" err="1" smtClean="0"/>
              <a:t>Cautiuos</a:t>
            </a:r>
            <a:r>
              <a:rPr lang="en-US" dirty="0" smtClean="0"/>
              <a:t>-wait protocol</a:t>
            </a:r>
          </a:p>
          <a:p>
            <a:pPr>
              <a:lnSpc>
                <a:spcPct val="90000"/>
              </a:lnSpc>
            </a:pPr>
            <a:r>
              <a:rPr lang="en-US" dirty="0" smtClean="0"/>
              <a:t>Deadlock Resolution (deal with it after it happens)</a:t>
            </a:r>
          </a:p>
          <a:p>
            <a:pPr lvl="1">
              <a:lnSpc>
                <a:spcPct val="90000"/>
              </a:lnSpc>
            </a:pPr>
            <a:r>
              <a:rPr lang="en-US" dirty="0"/>
              <a:t> </a:t>
            </a:r>
            <a:r>
              <a:rPr lang="en-US" dirty="0" smtClean="0"/>
              <a:t>deadlock detection using wait-for graph</a:t>
            </a:r>
          </a:p>
          <a:p>
            <a:pPr lvl="1">
              <a:lnSpc>
                <a:spcPct val="90000"/>
              </a:lnSpc>
            </a:pPr>
            <a:r>
              <a:rPr lang="en-US" dirty="0" smtClean="0"/>
              <a:t>Time-out schemes</a:t>
            </a:r>
          </a:p>
          <a:p>
            <a:pPr lvl="1">
              <a:lnSpc>
                <a:spcPct val="90000"/>
              </a:lnSpc>
            </a:pP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spcBef>
                <a:spcPct val="0"/>
              </a:spcBef>
            </a:pPr>
            <a:r>
              <a:rPr lang="en-US" sz="4000" kern="1200" dirty="0">
                <a:solidFill>
                  <a:schemeClr val="tx1"/>
                </a:solidFill>
                <a:latin typeface="+mj-lt"/>
                <a:ea typeface="+mj-ea"/>
                <a:cs typeface="+mj-cs"/>
              </a:rPr>
              <a:t>Conservative two-phase locking protocol</a:t>
            </a:r>
            <a:r>
              <a:rPr lang="en-US" sz="2400" dirty="0" smtClean="0"/>
              <a:t/>
            </a:r>
            <a:br>
              <a:rPr lang="en-US" sz="2400" dirty="0" smtClean="0"/>
            </a:br>
            <a:endParaRPr lang="en-US" dirty="0"/>
          </a:p>
        </p:txBody>
      </p:sp>
      <p:sp>
        <p:nvSpPr>
          <p:cNvPr id="3" name="Content Placeholder 2"/>
          <p:cNvSpPr>
            <a:spLocks noGrp="1"/>
          </p:cNvSpPr>
          <p:nvPr>
            <p:ph idx="1"/>
          </p:nvPr>
        </p:nvSpPr>
        <p:spPr/>
        <p:txBody>
          <a:bodyPr/>
          <a:lstStyle/>
          <a:p>
            <a:pPr lvl="1">
              <a:lnSpc>
                <a:spcPct val="90000"/>
              </a:lnSpc>
            </a:pPr>
            <a:r>
              <a:rPr lang="en-US" sz="2400" dirty="0" smtClean="0"/>
              <a:t>Lock all items required at the beginning before it begins execution</a:t>
            </a:r>
          </a:p>
          <a:p>
            <a:pPr lvl="1">
              <a:lnSpc>
                <a:spcPct val="90000"/>
              </a:lnSpc>
            </a:pPr>
            <a:r>
              <a:rPr lang="en-US" sz="2400" dirty="0" smtClean="0"/>
              <a:t>If it cannot acquire any lock, release all locks and try again</a:t>
            </a:r>
          </a:p>
          <a:p>
            <a:pPr lvl="1">
              <a:lnSpc>
                <a:spcPct val="90000"/>
              </a:lnSpc>
            </a:pPr>
            <a:r>
              <a:rPr lang="en-US" sz="2400" dirty="0" smtClean="0"/>
              <a:t>Deadlock cant occur since there is no </a:t>
            </a:r>
            <a:r>
              <a:rPr lang="en-US" sz="2400" i="1" dirty="0" smtClean="0"/>
              <a:t>hold and wait</a:t>
            </a:r>
          </a:p>
          <a:p>
            <a:pPr>
              <a:lnSpc>
                <a:spcPct val="90000"/>
              </a:lnSpc>
            </a:pPr>
            <a:r>
              <a:rPr lang="en-US" dirty="0" smtClean="0"/>
              <a:t>Problems </a:t>
            </a:r>
          </a:p>
          <a:p>
            <a:pPr lvl="1">
              <a:lnSpc>
                <a:spcPct val="90000"/>
              </a:lnSpc>
            </a:pPr>
            <a:r>
              <a:rPr lang="en-US" sz="2400" dirty="0" smtClean="0"/>
              <a:t>May be difficult to determine all needed resources in advance</a:t>
            </a:r>
          </a:p>
          <a:p>
            <a:pPr lvl="1">
              <a:lnSpc>
                <a:spcPct val="90000"/>
              </a:lnSpc>
            </a:pPr>
            <a:r>
              <a:rPr lang="en-US" sz="2400" dirty="0" smtClean="0"/>
              <a:t>Too strict, as it holds locks unnecessarily</a:t>
            </a:r>
            <a:endParaRPr lang="en-US" sz="2400"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Timestamps</a:t>
            </a:r>
            <a:endParaRPr lang="en-US" dirty="0"/>
          </a:p>
        </p:txBody>
      </p:sp>
      <p:sp>
        <p:nvSpPr>
          <p:cNvPr id="3" name="Content Placeholder 2"/>
          <p:cNvSpPr>
            <a:spLocks noGrp="1"/>
          </p:cNvSpPr>
          <p:nvPr>
            <p:ph idx="1"/>
          </p:nvPr>
        </p:nvSpPr>
        <p:spPr/>
        <p:txBody>
          <a:bodyPr>
            <a:normAutofit fontScale="92500"/>
          </a:bodyPr>
          <a:lstStyle/>
          <a:p>
            <a:r>
              <a:rPr lang="en-US" altLang="zh-CN" dirty="0"/>
              <a:t>Scheduler assign each transaction </a:t>
            </a:r>
            <a:r>
              <a:rPr lang="en-US" altLang="zh-CN" i="1" dirty="0"/>
              <a:t>T</a:t>
            </a:r>
            <a:r>
              <a:rPr lang="en-US" altLang="zh-CN" dirty="0"/>
              <a:t> a unique number, it’s timestamp </a:t>
            </a:r>
            <a:r>
              <a:rPr lang="en-US" altLang="zh-CN" i="1" dirty="0"/>
              <a:t>TS</a:t>
            </a:r>
            <a:r>
              <a:rPr lang="en-US" altLang="zh-CN" dirty="0"/>
              <a:t>(T</a:t>
            </a:r>
            <a:r>
              <a:rPr lang="en-US" altLang="zh-CN" dirty="0" smtClean="0"/>
              <a:t>).</a:t>
            </a:r>
          </a:p>
          <a:p>
            <a:r>
              <a:rPr lang="en-US" altLang="zh-CN" dirty="0" smtClean="0"/>
              <a:t>If </a:t>
            </a:r>
            <a:r>
              <a:rPr lang="en-US" altLang="zh-CN" dirty="0" smtClean="0"/>
              <a:t>T</a:t>
            </a:r>
            <a:r>
              <a:rPr lang="en-US" altLang="zh-CN" baseline="-25000" dirty="0" smtClean="0"/>
              <a:t>i</a:t>
            </a:r>
            <a:r>
              <a:rPr lang="en-US" altLang="zh-CN" dirty="0" smtClean="0"/>
              <a:t>  starts before </a:t>
            </a:r>
            <a:r>
              <a:rPr lang="en-US" altLang="zh-CN" dirty="0" err="1" smtClean="0"/>
              <a:t>T</a:t>
            </a:r>
            <a:r>
              <a:rPr lang="en-US" altLang="zh-CN" baseline="-25000" dirty="0" err="1" smtClean="0"/>
              <a:t>j</a:t>
            </a:r>
            <a:r>
              <a:rPr lang="en-US" altLang="zh-CN" baseline="-25000" dirty="0" smtClean="0"/>
              <a:t> </a:t>
            </a:r>
            <a:r>
              <a:rPr lang="en-US" altLang="zh-CN" dirty="0" smtClean="0"/>
              <a:t>then:</a:t>
            </a:r>
          </a:p>
          <a:p>
            <a:pPr>
              <a:buNone/>
            </a:pPr>
            <a:r>
              <a:rPr lang="en-US" altLang="zh-CN" i="1" dirty="0" smtClean="0"/>
              <a:t>			TS</a:t>
            </a:r>
            <a:r>
              <a:rPr lang="en-US" altLang="zh-CN" dirty="0" smtClean="0"/>
              <a:t>(T</a:t>
            </a:r>
            <a:r>
              <a:rPr lang="en-US" altLang="zh-CN" baseline="-25000" dirty="0" smtClean="0"/>
              <a:t>i</a:t>
            </a:r>
            <a:r>
              <a:rPr lang="en-US" altLang="zh-CN" dirty="0" smtClean="0"/>
              <a:t>) &lt; </a:t>
            </a:r>
            <a:r>
              <a:rPr lang="en-US" altLang="zh-CN" i="1" dirty="0" smtClean="0"/>
              <a:t>TS</a:t>
            </a:r>
            <a:r>
              <a:rPr lang="en-US" altLang="zh-CN" dirty="0" smtClean="0"/>
              <a:t>(</a:t>
            </a:r>
            <a:r>
              <a:rPr lang="en-US" altLang="zh-CN" dirty="0" err="1" smtClean="0"/>
              <a:t>T</a:t>
            </a:r>
            <a:r>
              <a:rPr lang="en-US" altLang="zh-CN" baseline="-25000" dirty="0" err="1" smtClean="0"/>
              <a:t>j</a:t>
            </a:r>
            <a:r>
              <a:rPr lang="en-US" altLang="zh-CN" dirty="0" smtClean="0"/>
              <a:t>) .</a:t>
            </a:r>
          </a:p>
          <a:p>
            <a:r>
              <a:rPr lang="en-US" altLang="zh-CN" dirty="0" smtClean="0"/>
              <a:t>So if one transaction is waiting for another, conflict is resolved on basis of age:</a:t>
            </a:r>
          </a:p>
          <a:p>
            <a:pPr lvl="1"/>
            <a:r>
              <a:rPr lang="en-US" altLang="zh-CN" dirty="0" smtClean="0"/>
              <a:t>The younger transaction may be aborted and restarted even though there is no proof of a deadlock</a:t>
            </a:r>
          </a:p>
          <a:p>
            <a:pPr lvl="1"/>
            <a:r>
              <a:rPr lang="en-US" altLang="zh-CN" dirty="0" smtClean="0"/>
              <a:t>Alternative is to check who got the lock first!</a:t>
            </a:r>
            <a:endParaRPr lang="en-US" altLang="zh-CN" dirty="0"/>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Timestamps – cont’d</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solidFill>
                  <a:schemeClr val="tx2"/>
                </a:solidFill>
              </a:rPr>
              <a:t>wait-die</a:t>
            </a:r>
            <a:r>
              <a:rPr lang="en-US" dirty="0" smtClean="0"/>
              <a:t> scheme — non-preemptive</a:t>
            </a:r>
          </a:p>
          <a:p>
            <a:pPr lvl="1"/>
            <a:r>
              <a:rPr lang="en-US" dirty="0" smtClean="0"/>
              <a:t>older transaction may wait for younger one to release data item. Younger transactions never wait for older ones; they are rolled back instead</a:t>
            </a:r>
          </a:p>
          <a:p>
            <a:pPr lvl="1"/>
            <a:r>
              <a:rPr lang="en-US" dirty="0" smtClean="0"/>
              <a:t>a transaction may die several times before acquiring needed data item</a:t>
            </a:r>
          </a:p>
          <a:p>
            <a:r>
              <a:rPr lang="en-US" b="1" dirty="0" smtClean="0">
                <a:solidFill>
                  <a:schemeClr val="tx2"/>
                </a:solidFill>
              </a:rPr>
              <a:t>wound-wait</a:t>
            </a:r>
            <a:r>
              <a:rPr lang="en-US" dirty="0" smtClean="0"/>
              <a:t> scheme — preemptive</a:t>
            </a:r>
          </a:p>
          <a:p>
            <a:pPr lvl="1"/>
            <a:r>
              <a:rPr lang="en-US" dirty="0" smtClean="0"/>
              <a:t>older transaction </a:t>
            </a:r>
            <a:r>
              <a:rPr lang="en-US" i="1" dirty="0" smtClean="0"/>
              <a:t>wounds</a:t>
            </a:r>
            <a:r>
              <a:rPr lang="en-US" dirty="0" smtClean="0"/>
              <a:t> (forces rollback) of younger transaction instead of waiting for it. Younger transactions may wait for older ones.</a:t>
            </a:r>
          </a:p>
          <a:p>
            <a:pPr lvl="1"/>
            <a:r>
              <a:rPr lang="en-US" dirty="0" smtClean="0"/>
              <a:t>may be fewer rollbacks than </a:t>
            </a:r>
            <a:r>
              <a:rPr lang="en-US" i="1" dirty="0" smtClean="0"/>
              <a:t>wait-die</a:t>
            </a:r>
            <a:r>
              <a:rPr lang="en-US" dirty="0" smtClean="0"/>
              <a:t> scheme.</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ln>
            <a:miter lim="800000"/>
            <a:headEnd/>
            <a:tailEnd/>
          </a:ln>
        </p:spPr>
        <p:txBody>
          <a:bodyPr/>
          <a:lstStyle/>
          <a:p>
            <a:pPr>
              <a:defRPr/>
            </a:pPr>
            <a:fld id="{040D3F63-214D-421B-9C60-B5C633A0A24B}" type="slidenum">
              <a:rPr lang="ar-SA" smtClean="0">
                <a:latin typeface="Arial" charset="0"/>
              </a:rPr>
              <a:pPr>
                <a:defRPr/>
              </a:pPr>
              <a:t>3</a:t>
            </a:fld>
            <a:endParaRPr lang="en-US" smtClean="0">
              <a:latin typeface="Arial" charset="0"/>
            </a:endParaRPr>
          </a:p>
        </p:txBody>
      </p:sp>
      <p:sp>
        <p:nvSpPr>
          <p:cNvPr id="58371" name="Rectangle 2"/>
          <p:cNvSpPr>
            <a:spLocks noGrp="1" noChangeArrowheads="1"/>
          </p:cNvSpPr>
          <p:nvPr>
            <p:ph type="title"/>
          </p:nvPr>
        </p:nvSpPr>
        <p:spPr>
          <a:xfrm>
            <a:off x="685800" y="457200"/>
            <a:ext cx="7772400" cy="1143000"/>
          </a:xfrm>
        </p:spPr>
        <p:txBody>
          <a:bodyPr>
            <a:normAutofit fontScale="90000"/>
          </a:bodyPr>
          <a:lstStyle/>
          <a:p>
            <a:pPr eaLnBrk="1" hangingPunct="1"/>
            <a:r>
              <a:rPr lang="en-US" smtClean="0">
                <a:cs typeface="Times New Roman" pitchFamily="18" charset="0"/>
              </a:rPr>
              <a:t>Characterizing Schedules based on Serializability </a:t>
            </a:r>
          </a:p>
        </p:txBody>
      </p:sp>
      <p:sp>
        <p:nvSpPr>
          <p:cNvPr id="58372" name="Rectangle 3"/>
          <p:cNvSpPr>
            <a:spLocks noGrp="1" noChangeArrowheads="1"/>
          </p:cNvSpPr>
          <p:nvPr>
            <p:ph type="body" idx="1"/>
          </p:nvPr>
        </p:nvSpPr>
        <p:spPr>
          <a:xfrm>
            <a:off x="685800" y="1524000"/>
            <a:ext cx="8293100" cy="4356100"/>
          </a:xfrm>
        </p:spPr>
        <p:txBody>
          <a:bodyPr>
            <a:normAutofit lnSpcReduction="10000"/>
          </a:bodyPr>
          <a:lstStyle/>
          <a:p>
            <a:pPr eaLnBrk="1" hangingPunct="1">
              <a:buFontTx/>
              <a:buNone/>
            </a:pPr>
            <a:r>
              <a:rPr lang="en-US" sz="2400" b="1" dirty="0" smtClean="0">
                <a:cs typeface="Times New Roman" pitchFamily="18" charset="0"/>
              </a:rPr>
              <a:t>Practical approach:</a:t>
            </a:r>
          </a:p>
          <a:p>
            <a:pPr eaLnBrk="1" hangingPunct="1"/>
            <a:r>
              <a:rPr lang="en-US" sz="2800" b="1" dirty="0" smtClean="0">
                <a:cs typeface="Times New Roman" pitchFamily="18" charset="0"/>
              </a:rPr>
              <a:t>Goal</a:t>
            </a:r>
            <a:r>
              <a:rPr lang="en-US" sz="2800" dirty="0" smtClean="0">
                <a:cs typeface="Times New Roman" pitchFamily="18" charset="0"/>
              </a:rPr>
              <a:t>: Come </a:t>
            </a:r>
            <a:r>
              <a:rPr lang="en-US" sz="2800" dirty="0" smtClean="0">
                <a:cs typeface="Times New Roman" pitchFamily="18" charset="0"/>
              </a:rPr>
              <a:t>up with </a:t>
            </a:r>
            <a:r>
              <a:rPr lang="en-US" sz="2800" dirty="0" smtClean="0">
                <a:cs typeface="Times New Roman" pitchFamily="18" charset="0"/>
              </a:rPr>
              <a:t>practical methods </a:t>
            </a:r>
            <a:r>
              <a:rPr lang="en-US" sz="2800" dirty="0" smtClean="0">
                <a:cs typeface="Times New Roman" pitchFamily="18" charset="0"/>
              </a:rPr>
              <a:t>(protocols) to ensure </a:t>
            </a:r>
            <a:r>
              <a:rPr lang="en-US" sz="2800" dirty="0" err="1" smtClean="0">
                <a:cs typeface="Times New Roman" pitchFamily="18" charset="0"/>
              </a:rPr>
              <a:t>serializability</a:t>
            </a:r>
            <a:r>
              <a:rPr lang="en-US" sz="2800" dirty="0" smtClean="0">
                <a:cs typeface="Times New Roman" pitchFamily="18" charset="0"/>
              </a:rPr>
              <a:t>.</a:t>
            </a:r>
            <a:r>
              <a:rPr lang="en-US" sz="2800" b="1" dirty="0" smtClean="0">
                <a:cs typeface="Times New Roman" pitchFamily="18" charset="0"/>
              </a:rPr>
              <a:t> </a:t>
            </a:r>
          </a:p>
          <a:p>
            <a:pPr eaLnBrk="1" hangingPunct="1"/>
            <a:endParaRPr lang="en-US" sz="2800" dirty="0" smtClean="0">
              <a:cs typeface="Times New Roman" pitchFamily="18" charset="0"/>
            </a:endParaRPr>
          </a:p>
          <a:p>
            <a:pPr marL="342900" lvl="1" indent="-342900">
              <a:buFont typeface="Arial" pitchFamily="34" charset="0"/>
              <a:buChar char="•"/>
            </a:pPr>
            <a:r>
              <a:rPr lang="en-US" dirty="0" smtClean="0">
                <a:cs typeface="Times New Roman" pitchFamily="18" charset="0"/>
              </a:rPr>
              <a:t>Concurrency control </a:t>
            </a:r>
            <a:r>
              <a:rPr lang="en-US" dirty="0" smtClean="0">
                <a:cs typeface="Times New Roman" pitchFamily="18" charset="0"/>
              </a:rPr>
              <a:t>approaches </a:t>
            </a:r>
            <a:r>
              <a:rPr lang="en-US" dirty="0" smtClean="0">
                <a:cs typeface="Times New Roman" pitchFamily="18" charset="0"/>
              </a:rPr>
              <a:t>used in most </a:t>
            </a:r>
            <a:r>
              <a:rPr lang="en-US" dirty="0" smtClean="0">
                <a:cs typeface="Times New Roman" pitchFamily="18" charset="0"/>
              </a:rPr>
              <a:t>DBMSs: </a:t>
            </a:r>
            <a:endParaRPr lang="en-US" dirty="0" smtClean="0">
              <a:cs typeface="Times New Roman" pitchFamily="18" charset="0"/>
            </a:endParaRPr>
          </a:p>
          <a:p>
            <a:pPr lvl="2" eaLnBrk="1" hangingPunct="1"/>
            <a:r>
              <a:rPr lang="en-US" sz="2800" dirty="0" smtClean="0">
                <a:cs typeface="Times New Roman" pitchFamily="18" charset="0"/>
              </a:rPr>
              <a:t>Two-phase </a:t>
            </a:r>
            <a:r>
              <a:rPr lang="en-US" sz="2800" dirty="0" smtClean="0">
                <a:cs typeface="Times New Roman" pitchFamily="18" charset="0"/>
              </a:rPr>
              <a:t>locking </a:t>
            </a:r>
            <a:r>
              <a:rPr lang="en-US" sz="2800" dirty="0" smtClean="0">
                <a:cs typeface="Times New Roman" pitchFamily="18" charset="0"/>
              </a:rPr>
              <a:t>technique – pessimistic approach</a:t>
            </a:r>
            <a:endParaRPr lang="en-US" sz="2800" dirty="0" smtClean="0">
              <a:cs typeface="Times New Roman" pitchFamily="18" charset="0"/>
            </a:endParaRPr>
          </a:p>
          <a:p>
            <a:pPr lvl="2" eaLnBrk="1" hangingPunct="1"/>
            <a:r>
              <a:rPr lang="en-US" sz="2800" dirty="0" smtClean="0">
                <a:cs typeface="Times New Roman" pitchFamily="18" charset="0"/>
              </a:rPr>
              <a:t>Timestamp ordering </a:t>
            </a:r>
            <a:r>
              <a:rPr lang="en-US" sz="2800" dirty="0" smtClean="0">
                <a:cs typeface="Times New Roman" pitchFamily="18" charset="0"/>
              </a:rPr>
              <a:t>technique – optimistic approach</a:t>
            </a:r>
            <a:endParaRPr lang="en-US" sz="2800" dirty="0" smtClean="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a:defRPr/>
            </a:pPr>
            <a:r>
              <a:rPr lang="en-US" dirty="0"/>
              <a:t>Using Timestamps – cont’d</a:t>
            </a:r>
            <a:endParaRPr lang="en-US" dirty="0" smtClean="0"/>
          </a:p>
        </p:txBody>
      </p:sp>
      <p:sp>
        <p:nvSpPr>
          <p:cNvPr id="56323" name="Rectangle 3"/>
          <p:cNvSpPr>
            <a:spLocks noGrp="1" noChangeArrowheads="1"/>
          </p:cNvSpPr>
          <p:nvPr>
            <p:ph type="body" idx="4294967295"/>
          </p:nvPr>
        </p:nvSpPr>
        <p:spPr/>
        <p:txBody>
          <a:bodyPr>
            <a:normAutofit fontScale="85000" lnSpcReduction="10000"/>
          </a:bodyPr>
          <a:lstStyle/>
          <a:p>
            <a:r>
              <a:rPr lang="en-US" dirty="0" smtClean="0"/>
              <a:t>Both in </a:t>
            </a:r>
            <a:r>
              <a:rPr lang="en-US" i="1" dirty="0" smtClean="0"/>
              <a:t>wait-die</a:t>
            </a:r>
            <a:r>
              <a:rPr lang="en-US" dirty="0" smtClean="0"/>
              <a:t> and in </a:t>
            </a:r>
            <a:r>
              <a:rPr lang="en-US" i="1" dirty="0" smtClean="0"/>
              <a:t>wound-wait</a:t>
            </a:r>
            <a:r>
              <a:rPr lang="en-US" dirty="0" smtClean="0"/>
              <a:t> schemes, a rolled back transactions is restarted with its original timestamp. Older transactions thus have precedence over newer ones, and </a:t>
            </a:r>
            <a:r>
              <a:rPr lang="en-US" i="1" dirty="0" smtClean="0"/>
              <a:t>starvation</a:t>
            </a:r>
            <a:r>
              <a:rPr lang="en-US" dirty="0" smtClean="0"/>
              <a:t> is hence avoided.</a:t>
            </a:r>
          </a:p>
          <a:p>
            <a:r>
              <a:rPr lang="en-US" dirty="0" smtClean="0">
                <a:solidFill>
                  <a:schemeClr val="tx2"/>
                </a:solidFill>
              </a:rPr>
              <a:t>Remark on Timeout-Based </a:t>
            </a:r>
            <a:r>
              <a:rPr lang="en-US" dirty="0" smtClean="0">
                <a:solidFill>
                  <a:schemeClr val="tx2"/>
                </a:solidFill>
              </a:rPr>
              <a:t>Schemes</a:t>
            </a:r>
            <a:r>
              <a:rPr lang="en-US" dirty="0" smtClean="0"/>
              <a:t> :</a:t>
            </a:r>
          </a:p>
          <a:p>
            <a:pPr lvl="1"/>
            <a:r>
              <a:rPr lang="en-US" dirty="0" smtClean="0"/>
              <a:t>a transaction waits for a lock only for a specified amount of time. After that, the wait times out and the transaction is rolled back.</a:t>
            </a:r>
          </a:p>
          <a:p>
            <a:pPr lvl="1"/>
            <a:r>
              <a:rPr lang="en-US" dirty="0" smtClean="0"/>
              <a:t>thus deadlocks are not possible</a:t>
            </a:r>
          </a:p>
          <a:p>
            <a:pPr lvl="1"/>
            <a:r>
              <a:rPr lang="en-US" dirty="0" smtClean="0"/>
              <a:t>simple to implement; but starvation is possible. Also difficult to determine good value of the timeout interval.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prevention schemes</a:t>
            </a:r>
            <a:endParaRPr lang="en-US" dirty="0"/>
          </a:p>
        </p:txBody>
      </p:sp>
      <p:sp>
        <p:nvSpPr>
          <p:cNvPr id="3" name="Content Placeholder 2"/>
          <p:cNvSpPr>
            <a:spLocks noGrp="1"/>
          </p:cNvSpPr>
          <p:nvPr>
            <p:ph idx="1"/>
          </p:nvPr>
        </p:nvSpPr>
        <p:spPr/>
        <p:txBody>
          <a:bodyPr/>
          <a:lstStyle/>
          <a:p>
            <a:r>
              <a:rPr lang="en-US" dirty="0" smtClean="0"/>
              <a:t>No-Wait protocol</a:t>
            </a:r>
          </a:p>
          <a:p>
            <a:pPr lvl="1"/>
            <a:r>
              <a:rPr lang="en-US" dirty="0" smtClean="0"/>
              <a:t>Abort a transaction if it can not acquire a lock</a:t>
            </a:r>
          </a:p>
          <a:p>
            <a:r>
              <a:rPr lang="en-US" dirty="0" smtClean="0"/>
              <a:t>Cautious-wait protocol</a:t>
            </a:r>
          </a:p>
          <a:p>
            <a:pPr lvl="1"/>
            <a:r>
              <a:rPr lang="en-US" dirty="0" smtClean="0"/>
              <a:t>Allow wait if the transaction holding item is not waiting, otherwise abort.</a:t>
            </a:r>
          </a:p>
          <a:p>
            <a:r>
              <a:rPr lang="en-US" dirty="0" smtClean="0"/>
              <a:t>Remark: all deadlock prevention schemes may kill transactions unnecessarily</a:t>
            </a:r>
          </a:p>
          <a:p>
            <a:pPr>
              <a:buNone/>
            </a:pPr>
            <a:endParaRPr lang="en-US" dirty="0" smtClean="0"/>
          </a:p>
          <a:p>
            <a:pPr lvl="1"/>
            <a:endParaRPr lang="en-US" dirty="0"/>
          </a:p>
          <a:p>
            <a:pPr lvl="1"/>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normAutofit fontScale="90000"/>
          </a:bodyPr>
          <a:lstStyle/>
          <a:p>
            <a:pPr>
              <a:defRPr/>
            </a:pPr>
            <a:r>
              <a:rPr lang="en-US" dirty="0" smtClean="0"/>
              <a:t>Deadlock </a:t>
            </a:r>
            <a:r>
              <a:rPr lang="en-US" dirty="0" smtClean="0"/>
              <a:t>Detection – Wait-for-graph</a:t>
            </a:r>
            <a:endParaRPr lang="en-US" dirty="0" smtClean="0"/>
          </a:p>
        </p:txBody>
      </p:sp>
      <p:sp>
        <p:nvSpPr>
          <p:cNvPr id="57347" name="Rectangle 3"/>
          <p:cNvSpPr>
            <a:spLocks noGrp="1" noChangeArrowheads="1"/>
          </p:cNvSpPr>
          <p:nvPr>
            <p:ph type="body" idx="4294967295"/>
          </p:nvPr>
        </p:nvSpPr>
        <p:spPr>
          <a:xfrm>
            <a:off x="457200" y="1600200"/>
            <a:ext cx="8229600" cy="5105400"/>
          </a:xfrm>
        </p:spPr>
        <p:txBody>
          <a:bodyPr>
            <a:normAutofit fontScale="77500" lnSpcReduction="20000"/>
          </a:bodyPr>
          <a:lstStyle/>
          <a:p>
            <a:r>
              <a:rPr lang="en-US" dirty="0" smtClean="0"/>
              <a:t>Deadlocks can be </a:t>
            </a:r>
            <a:r>
              <a:rPr lang="en-US" dirty="0" smtClean="0"/>
              <a:t>detected using a </a:t>
            </a:r>
            <a:r>
              <a:rPr lang="en-US" i="1" dirty="0" smtClean="0">
                <a:solidFill>
                  <a:schemeClr val="tx2"/>
                </a:solidFill>
              </a:rPr>
              <a:t>wait-for</a:t>
            </a:r>
            <a:r>
              <a:rPr lang="en-US" i="1" dirty="0" smtClean="0"/>
              <a:t> graph</a:t>
            </a:r>
            <a:r>
              <a:rPr lang="en-US" dirty="0" smtClean="0"/>
              <a:t>, which consists of a pair </a:t>
            </a:r>
            <a:r>
              <a:rPr lang="en-US" i="1" dirty="0" smtClean="0"/>
              <a:t>G</a:t>
            </a:r>
            <a:r>
              <a:rPr lang="en-US" dirty="0" smtClean="0"/>
              <a:t> = (</a:t>
            </a:r>
            <a:r>
              <a:rPr lang="en-US" i="1" dirty="0" smtClean="0"/>
              <a:t>V</a:t>
            </a:r>
            <a:r>
              <a:rPr lang="en-US" dirty="0" smtClean="0"/>
              <a:t>,</a:t>
            </a:r>
            <a:r>
              <a:rPr lang="en-US" i="1" dirty="0" smtClean="0"/>
              <a:t>E</a:t>
            </a:r>
            <a:r>
              <a:rPr lang="en-US" dirty="0" smtClean="0"/>
              <a:t>), </a:t>
            </a:r>
          </a:p>
          <a:p>
            <a:pPr lvl="1"/>
            <a:r>
              <a:rPr lang="en-US" i="1" dirty="0" smtClean="0"/>
              <a:t>V</a:t>
            </a:r>
            <a:r>
              <a:rPr lang="en-US" dirty="0" smtClean="0"/>
              <a:t> is a set of vertices (all the transactions in the system)</a:t>
            </a:r>
          </a:p>
          <a:p>
            <a:pPr lvl="1"/>
            <a:r>
              <a:rPr lang="en-US" i="1" dirty="0" smtClean="0"/>
              <a:t>E</a:t>
            </a:r>
            <a:r>
              <a:rPr lang="en-US" dirty="0" smtClean="0"/>
              <a:t> is a set of edges; each element is an ordered pair </a:t>
            </a:r>
            <a:r>
              <a:rPr lang="en-US" i="1" dirty="0" smtClean="0"/>
              <a:t>T</a:t>
            </a:r>
            <a:r>
              <a:rPr lang="en-US" i="1" baseline="-25000" dirty="0" smtClean="0"/>
              <a:t>i</a:t>
            </a:r>
            <a:r>
              <a:rPr lang="en-US" dirty="0" smtClean="0"/>
              <a:t> </a:t>
            </a:r>
            <a:r>
              <a:rPr lang="en-US" dirty="0" smtClean="0">
                <a:sym typeface="Symbol" pitchFamily="18" charset="2"/>
              </a:rPr>
              <a:t></a:t>
            </a:r>
            <a:r>
              <a:rPr lang="en-US" i="1" dirty="0" err="1" smtClean="0"/>
              <a:t>T</a:t>
            </a:r>
            <a:r>
              <a:rPr lang="en-US" i="1" baseline="-25000" dirty="0" err="1" smtClean="0"/>
              <a:t>j</a:t>
            </a:r>
            <a:r>
              <a:rPr lang="en-US" dirty="0" smtClean="0"/>
              <a:t>.  </a:t>
            </a:r>
          </a:p>
          <a:p>
            <a:r>
              <a:rPr lang="en-US" dirty="0" smtClean="0"/>
              <a:t>If </a:t>
            </a:r>
            <a:r>
              <a:rPr lang="en-US" i="1" dirty="0" smtClean="0"/>
              <a:t>T</a:t>
            </a:r>
            <a:r>
              <a:rPr lang="en-US" i="1" baseline="-25000" dirty="0" smtClean="0"/>
              <a:t>i </a:t>
            </a:r>
            <a:r>
              <a:rPr lang="en-US" i="1" dirty="0" smtClean="0">
                <a:sym typeface="Symbol" pitchFamily="18" charset="2"/>
              </a:rPr>
              <a:t></a:t>
            </a:r>
            <a:r>
              <a:rPr lang="en-US" dirty="0" smtClean="0"/>
              <a:t>  </a:t>
            </a:r>
            <a:r>
              <a:rPr lang="en-US" i="1" dirty="0" err="1" smtClean="0"/>
              <a:t>T</a:t>
            </a:r>
            <a:r>
              <a:rPr lang="en-US" i="1" baseline="-25000" dirty="0" err="1" smtClean="0"/>
              <a:t>j</a:t>
            </a:r>
            <a:r>
              <a:rPr lang="en-US" baseline="-25000" dirty="0" smtClean="0"/>
              <a:t> </a:t>
            </a:r>
            <a:r>
              <a:rPr lang="en-US" dirty="0" smtClean="0"/>
              <a:t>is in </a:t>
            </a:r>
            <a:r>
              <a:rPr lang="en-US" i="1" dirty="0" smtClean="0"/>
              <a:t>E</a:t>
            </a:r>
            <a:r>
              <a:rPr lang="en-US" dirty="0" smtClean="0"/>
              <a:t>, then there is a directed edge from </a:t>
            </a:r>
            <a:r>
              <a:rPr lang="en-US" i="1" dirty="0" smtClean="0"/>
              <a:t>T</a:t>
            </a:r>
            <a:r>
              <a:rPr lang="en-US" i="1" baseline="-25000" dirty="0" smtClean="0"/>
              <a:t>i</a:t>
            </a:r>
            <a:r>
              <a:rPr lang="en-US" dirty="0" smtClean="0"/>
              <a:t> to </a:t>
            </a:r>
            <a:r>
              <a:rPr lang="en-US" i="1" dirty="0" err="1" smtClean="0"/>
              <a:t>T</a:t>
            </a:r>
            <a:r>
              <a:rPr lang="en-US" i="1" baseline="-25000" dirty="0" err="1" smtClean="0"/>
              <a:t>j</a:t>
            </a:r>
            <a:r>
              <a:rPr lang="en-US" dirty="0" smtClean="0"/>
              <a:t>, implying that </a:t>
            </a:r>
            <a:r>
              <a:rPr lang="en-US" i="1" dirty="0" smtClean="0"/>
              <a:t>T</a:t>
            </a:r>
            <a:r>
              <a:rPr lang="en-US" i="1" baseline="-25000" dirty="0" smtClean="0"/>
              <a:t>i</a:t>
            </a:r>
            <a:r>
              <a:rPr lang="en-US" dirty="0" smtClean="0"/>
              <a:t> is </a:t>
            </a:r>
            <a:r>
              <a:rPr lang="en-US" i="1" dirty="0" smtClean="0"/>
              <a:t>waiting for </a:t>
            </a:r>
            <a:r>
              <a:rPr lang="en-US" i="1" dirty="0" err="1" smtClean="0"/>
              <a:t>T</a:t>
            </a:r>
            <a:r>
              <a:rPr lang="en-US" i="1" baseline="-25000" dirty="0" err="1" smtClean="0"/>
              <a:t>j</a:t>
            </a:r>
            <a:r>
              <a:rPr lang="en-US" dirty="0" smtClean="0"/>
              <a:t> to release a data item.</a:t>
            </a:r>
          </a:p>
          <a:p>
            <a:r>
              <a:rPr lang="en-US" dirty="0" smtClean="0"/>
              <a:t>When </a:t>
            </a:r>
            <a:r>
              <a:rPr lang="en-US" i="1" dirty="0" smtClean="0"/>
              <a:t>T</a:t>
            </a:r>
            <a:r>
              <a:rPr lang="en-US" i="1" baseline="-25000" dirty="0" smtClean="0"/>
              <a:t>i</a:t>
            </a:r>
            <a:r>
              <a:rPr lang="en-US" dirty="0" smtClean="0"/>
              <a:t> requests a data item currently being held by </a:t>
            </a:r>
            <a:r>
              <a:rPr lang="en-US" i="1" dirty="0" err="1" smtClean="0"/>
              <a:t>T</a:t>
            </a:r>
            <a:r>
              <a:rPr lang="en-US" i="1" baseline="-25000" dirty="0" err="1" smtClean="0"/>
              <a:t>j</a:t>
            </a:r>
            <a:r>
              <a:rPr lang="en-US" dirty="0" smtClean="0"/>
              <a:t>, then the edge </a:t>
            </a:r>
            <a:r>
              <a:rPr lang="en-US" i="1" dirty="0" smtClean="0"/>
              <a:t>T</a:t>
            </a:r>
            <a:r>
              <a:rPr lang="en-US" i="1" baseline="-25000" dirty="0" smtClean="0"/>
              <a:t>i</a:t>
            </a:r>
            <a:r>
              <a:rPr lang="en-US" dirty="0" smtClean="0"/>
              <a:t> </a:t>
            </a:r>
            <a:r>
              <a:rPr lang="en-US" i="1" dirty="0" smtClean="0">
                <a:sym typeface="Symbol" pitchFamily="18" charset="2"/>
              </a:rPr>
              <a:t></a:t>
            </a:r>
            <a:r>
              <a:rPr lang="en-US" dirty="0" smtClean="0"/>
              <a:t> </a:t>
            </a:r>
            <a:r>
              <a:rPr lang="en-US" i="1" dirty="0" err="1" smtClean="0"/>
              <a:t>T</a:t>
            </a:r>
            <a:r>
              <a:rPr lang="en-US" i="1" baseline="-25000" dirty="0" err="1" smtClean="0"/>
              <a:t>j</a:t>
            </a:r>
            <a:r>
              <a:rPr lang="en-US" dirty="0" smtClean="0"/>
              <a:t> is inserted in the wait-for graph. This edge is removed only when </a:t>
            </a:r>
            <a:r>
              <a:rPr lang="en-US" i="1" dirty="0" err="1" smtClean="0"/>
              <a:t>T</a:t>
            </a:r>
            <a:r>
              <a:rPr lang="en-US" i="1" baseline="-25000" dirty="0" err="1" smtClean="0"/>
              <a:t>j</a:t>
            </a:r>
            <a:r>
              <a:rPr lang="en-US" dirty="0" smtClean="0"/>
              <a:t> is no longer holding a data item needed by </a:t>
            </a:r>
            <a:r>
              <a:rPr lang="en-US" i="1" dirty="0" smtClean="0"/>
              <a:t>T</a:t>
            </a:r>
            <a:r>
              <a:rPr lang="en-US" i="1" baseline="-25000" dirty="0" smtClean="0"/>
              <a:t>i</a:t>
            </a:r>
            <a:r>
              <a:rPr lang="en-US" dirty="0" smtClean="0"/>
              <a:t>.</a:t>
            </a:r>
          </a:p>
          <a:p>
            <a:r>
              <a:rPr lang="en-US" dirty="0" smtClean="0"/>
              <a:t>The system is in a deadlock state if and only if the wait-for graph has a cycle. </a:t>
            </a:r>
            <a:endParaRPr lang="en-US" dirty="0" smtClean="0"/>
          </a:p>
          <a:p>
            <a:r>
              <a:rPr lang="en-US" dirty="0" smtClean="0"/>
              <a:t>Thus DBMS  </a:t>
            </a:r>
            <a:r>
              <a:rPr lang="en-US" dirty="0" smtClean="0"/>
              <a:t>Must invoke a deadlock-detection algorithm periodically to look for cycles.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552450" y="0"/>
            <a:ext cx="8077200" cy="990600"/>
          </a:xfrm>
        </p:spPr>
        <p:txBody>
          <a:bodyPr>
            <a:normAutofit/>
          </a:bodyPr>
          <a:lstStyle/>
          <a:p>
            <a:pPr>
              <a:defRPr/>
            </a:pPr>
            <a:r>
              <a:rPr lang="en-US" dirty="0" smtClean="0"/>
              <a:t>Deadlock Detection (Cont.)</a:t>
            </a:r>
          </a:p>
        </p:txBody>
      </p:sp>
      <p:pic>
        <p:nvPicPr>
          <p:cNvPr id="58371" name="Picture 3"/>
          <p:cNvPicPr>
            <a:picLocks noChangeAspect="1" noChangeArrowheads="1"/>
          </p:cNvPicPr>
          <p:nvPr/>
        </p:nvPicPr>
        <p:blipFill>
          <a:blip r:embed="rId2" cstate="print"/>
          <a:srcRect/>
          <a:stretch>
            <a:fillRect/>
          </a:stretch>
        </p:blipFill>
        <p:spPr bwMode="auto">
          <a:xfrm>
            <a:off x="901700" y="1549400"/>
            <a:ext cx="3009900" cy="2362200"/>
          </a:xfrm>
          <a:prstGeom prst="rect">
            <a:avLst/>
          </a:prstGeom>
          <a:noFill/>
          <a:ln w="76200" cmpd="tri">
            <a:solidFill>
              <a:schemeClr val="tx2"/>
            </a:solidFill>
            <a:miter lim="800000"/>
            <a:headEnd/>
            <a:tailEnd/>
          </a:ln>
        </p:spPr>
      </p:pic>
      <p:sp>
        <p:nvSpPr>
          <p:cNvPr id="58372" name="Text Box 5"/>
          <p:cNvSpPr txBox="1">
            <a:spLocks noChangeArrowheads="1"/>
          </p:cNvSpPr>
          <p:nvPr/>
        </p:nvSpPr>
        <p:spPr bwMode="auto">
          <a:xfrm>
            <a:off x="719138" y="4625975"/>
            <a:ext cx="3937000" cy="457200"/>
          </a:xfrm>
          <a:prstGeom prst="rect">
            <a:avLst/>
          </a:prstGeom>
          <a:noFill/>
          <a:ln w="9525">
            <a:noFill/>
            <a:miter lim="800000"/>
            <a:headEnd/>
            <a:tailEnd/>
          </a:ln>
          <a:effectLst/>
        </p:spPr>
        <p:txBody>
          <a:bodyPr wrap="none">
            <a:spAutoFit/>
          </a:bodyPr>
          <a:lstStyle/>
          <a:p>
            <a:r>
              <a:rPr lang="en-US"/>
              <a:t>Wait-for graph without a cycle</a:t>
            </a:r>
          </a:p>
        </p:txBody>
      </p:sp>
      <p:sp>
        <p:nvSpPr>
          <p:cNvPr id="58373" name="Text Box 6"/>
          <p:cNvSpPr txBox="1">
            <a:spLocks noChangeArrowheads="1"/>
          </p:cNvSpPr>
          <p:nvPr/>
        </p:nvSpPr>
        <p:spPr bwMode="auto">
          <a:xfrm>
            <a:off x="5094288" y="4592638"/>
            <a:ext cx="3548062" cy="457200"/>
          </a:xfrm>
          <a:prstGeom prst="rect">
            <a:avLst/>
          </a:prstGeom>
          <a:noFill/>
          <a:ln w="9525">
            <a:noFill/>
            <a:miter lim="800000"/>
            <a:headEnd/>
            <a:tailEnd/>
          </a:ln>
          <a:effectLst/>
        </p:spPr>
        <p:txBody>
          <a:bodyPr wrap="none">
            <a:spAutoFit/>
          </a:bodyPr>
          <a:lstStyle/>
          <a:p>
            <a:r>
              <a:rPr lang="en-US"/>
              <a:t>Wait-for graph with a cycle</a:t>
            </a:r>
          </a:p>
        </p:txBody>
      </p:sp>
      <p:pic>
        <p:nvPicPr>
          <p:cNvPr id="58374" name="Picture 7"/>
          <p:cNvPicPr>
            <a:picLocks noChangeAspect="1" noChangeArrowheads="1"/>
          </p:cNvPicPr>
          <p:nvPr/>
        </p:nvPicPr>
        <p:blipFill>
          <a:blip r:embed="rId3" cstate="print"/>
          <a:srcRect l="11185" t="3801" r="10526" b="3510"/>
          <a:stretch>
            <a:fillRect/>
          </a:stretch>
        </p:blipFill>
        <p:spPr bwMode="auto">
          <a:xfrm>
            <a:off x="5245100" y="1295400"/>
            <a:ext cx="3289300" cy="2921000"/>
          </a:xfrm>
          <a:prstGeom prst="rect">
            <a:avLst/>
          </a:prstGeom>
          <a:noFill/>
          <a:ln w="76200" cmpd="tri">
            <a:solidFill>
              <a:schemeClr val="tx2"/>
            </a:solidFill>
            <a:miter lim="800000"/>
            <a:headEnd/>
            <a:tailEnd/>
          </a:ln>
          <a:effectLst/>
        </p:spPr>
      </p:pic>
      <p:sp>
        <p:nvSpPr>
          <p:cNvPr id="7" name="Rectangle 6"/>
          <p:cNvSpPr/>
          <p:nvPr/>
        </p:nvSpPr>
        <p:spPr>
          <a:xfrm>
            <a:off x="533400" y="5029200"/>
            <a:ext cx="8077200" cy="1569660"/>
          </a:xfrm>
          <a:prstGeom prst="rect">
            <a:avLst/>
          </a:prstGeom>
        </p:spPr>
        <p:txBody>
          <a:bodyPr wrap="square">
            <a:spAutoFit/>
          </a:bodyPr>
          <a:lstStyle/>
          <a:p>
            <a:pPr>
              <a:buFont typeface="Arial" pitchFamily="34" charset="0"/>
              <a:buChar char="•"/>
            </a:pPr>
            <a:r>
              <a:rPr lang="en-US" dirty="0" smtClean="0"/>
              <a:t> </a:t>
            </a:r>
            <a:r>
              <a:rPr lang="en-US" sz="2400" dirty="0" smtClean="0"/>
              <a:t>DBMS resolve deadlock:  One of the transactions is aborted: changes made by the transaction up to the time of deadlock are removed &amp; transaction is restarted when the required resources become available. </a:t>
            </a:r>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62000" y="0"/>
            <a:ext cx="7772400" cy="1143000"/>
          </a:xfrm>
        </p:spPr>
        <p:txBody>
          <a:bodyPr/>
          <a:lstStyle/>
          <a:p>
            <a:r>
              <a:rPr lang="en-US" dirty="0" smtClean="0"/>
              <a:t>Deadlock Detection (Cont.)</a:t>
            </a:r>
            <a:endParaRPr lang="en-US" dirty="0" smtClean="0"/>
          </a:p>
        </p:txBody>
      </p:sp>
      <p:sp>
        <p:nvSpPr>
          <p:cNvPr id="36867" name="Rectangle 3"/>
          <p:cNvSpPr>
            <a:spLocks noGrp="1" noChangeArrowheads="1"/>
          </p:cNvSpPr>
          <p:nvPr>
            <p:ph type="body" idx="1"/>
          </p:nvPr>
        </p:nvSpPr>
        <p:spPr>
          <a:xfrm>
            <a:off x="609600" y="1219200"/>
            <a:ext cx="7772400" cy="5181600"/>
          </a:xfrm>
        </p:spPr>
        <p:txBody>
          <a:bodyPr/>
          <a:lstStyle/>
          <a:p>
            <a:pPr eaLnBrk="1" hangingPunct="1">
              <a:lnSpc>
                <a:spcPct val="90000"/>
              </a:lnSpc>
            </a:pPr>
            <a:r>
              <a:rPr lang="en-US" dirty="0" smtClean="0"/>
              <a:t>Timeout protocol</a:t>
            </a:r>
          </a:p>
          <a:p>
            <a:pPr lvl="1">
              <a:lnSpc>
                <a:spcPct val="90000"/>
              </a:lnSpc>
            </a:pPr>
            <a:r>
              <a:rPr lang="en-US" dirty="0" smtClean="0"/>
              <a:t>If a transaction waits longer than a specified amount of time, it gets aborted.</a:t>
            </a:r>
          </a:p>
          <a:p>
            <a:pPr lvl="1">
              <a:lnSpc>
                <a:spcPct val="90000"/>
              </a:lnSpc>
            </a:pPr>
            <a:endParaRPr lang="en-US" dirty="0"/>
          </a:p>
          <a:p>
            <a:pPr lvl="1">
              <a:lnSpc>
                <a:spcPct val="90000"/>
              </a:lnSpc>
            </a:pPr>
            <a:r>
              <a:rPr lang="en-US" dirty="0" smtClean="0"/>
              <a:t>Here deadlock is only assumed, not proved</a:t>
            </a: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Starvation</a:t>
            </a:r>
            <a:endParaRPr lang="en-US"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smtClean="0"/>
              <a:t>Starvation occurs when a transaction can not make any progress for an indefinite period of time, while other transactions proceed.</a:t>
            </a:r>
          </a:p>
          <a:p>
            <a:pPr marL="342900" lvl="1" indent="-342900">
              <a:buFont typeface="Arial" pitchFamily="34" charset="0"/>
              <a:buChar char="•"/>
            </a:pPr>
            <a:r>
              <a:rPr lang="en-US" dirty="0" smtClean="0"/>
              <a:t>Starvation happens if same transaction is always chosen as victim – thus the need to Include the number of rollbacks in the cost factor to avoid starvation</a:t>
            </a:r>
          </a:p>
          <a:p>
            <a:pPr marL="342900" lvl="1" indent="-342900">
              <a:buFont typeface="Arial" pitchFamily="34" charset="0"/>
              <a:buChar char="•"/>
            </a:pPr>
            <a:r>
              <a:rPr lang="en-US" dirty="0" smtClean="0"/>
              <a:t>Starvation also happens if w</a:t>
            </a:r>
            <a:r>
              <a:rPr lang="en-US" dirty="0" smtClean="0"/>
              <a:t>aiting protocol is unfair; uses stacks instead of queues!</a:t>
            </a:r>
            <a:endParaRPr lang="en-US" dirty="0" smtClean="0"/>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228600"/>
            <a:ext cx="8153400" cy="1143000"/>
          </a:xfrm>
        </p:spPr>
        <p:txBody>
          <a:bodyPr>
            <a:normAutofit fontScale="90000"/>
          </a:bodyPr>
          <a:lstStyle/>
          <a:p>
            <a:pPr>
              <a:defRPr/>
            </a:pPr>
            <a:r>
              <a:rPr lang="en-US" dirty="0" smtClean="0"/>
              <a:t>Other Pitfalls </a:t>
            </a:r>
            <a:r>
              <a:rPr lang="en-US" dirty="0" smtClean="0"/>
              <a:t>of Lock-Based Protocols</a:t>
            </a:r>
          </a:p>
        </p:txBody>
      </p:sp>
      <p:sp>
        <p:nvSpPr>
          <p:cNvPr id="15363" name="Text Box 3"/>
          <p:cNvSpPr txBox="1">
            <a:spLocks noChangeArrowheads="1"/>
          </p:cNvSpPr>
          <p:nvPr/>
        </p:nvSpPr>
        <p:spPr bwMode="auto">
          <a:xfrm>
            <a:off x="457200" y="1524000"/>
            <a:ext cx="8305800" cy="32316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dirty="0"/>
              <a:t>Lock management overhead.</a:t>
            </a:r>
          </a:p>
          <a:p>
            <a:pPr>
              <a:spcBef>
                <a:spcPct val="50000"/>
              </a:spcBef>
              <a:buFontTx/>
              <a:buChar char="•"/>
            </a:pPr>
            <a:r>
              <a:rPr lang="en-US" dirty="0" smtClean="0"/>
              <a:t>Concurrency </a:t>
            </a:r>
            <a:r>
              <a:rPr lang="en-US" dirty="0"/>
              <a:t>is significantly lowered, when congested nodes are locked.</a:t>
            </a:r>
          </a:p>
          <a:p>
            <a:pPr>
              <a:spcBef>
                <a:spcPct val="50000"/>
              </a:spcBef>
              <a:buFontTx/>
              <a:buChar char="•"/>
            </a:pPr>
            <a:r>
              <a:rPr lang="en-US" dirty="0" smtClean="0"/>
              <a:t>(</a:t>
            </a:r>
            <a:r>
              <a:rPr lang="en-US" dirty="0"/>
              <a:t>Most Important) Conflicts are rare. (We might get better performance by not locking, and instead checking for conflicts at commit time.)</a:t>
            </a:r>
          </a:p>
          <a:p>
            <a:pPr>
              <a:spcBef>
                <a:spcPct val="50000"/>
              </a:spcBef>
            </a:pPr>
            <a:endParaRPr lang="en-US" dirty="0"/>
          </a:p>
        </p:txBody>
      </p:sp>
    </p:spTree>
    <p:extLst>
      <p:ext uri="{BB962C8B-B14F-4D97-AF65-F5344CB8AC3E}">
        <p14:creationId xmlns:p14="http://schemas.microsoft.com/office/powerpoint/2010/main" xmlns="" val="8160571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pPr algn="ctr" eaLnBrk="1" hangingPunct="1"/>
            <a:r>
              <a:rPr lang="en-US" b="1" dirty="0" smtClean="0"/>
              <a:t>What is </a:t>
            </a:r>
            <a:r>
              <a:rPr lang="en-US" b="1" dirty="0" err="1" smtClean="0"/>
              <a:t>Timestamping</a:t>
            </a:r>
            <a:r>
              <a:rPr lang="en-US" b="1" dirty="0" smtClean="0"/>
              <a:t>?</a:t>
            </a:r>
          </a:p>
        </p:txBody>
      </p:sp>
      <p:sp>
        <p:nvSpPr>
          <p:cNvPr id="24579" name="Content Placeholder 2"/>
          <p:cNvSpPr>
            <a:spLocks noGrp="1"/>
          </p:cNvSpPr>
          <p:nvPr>
            <p:ph sz="quarter" idx="1"/>
          </p:nvPr>
        </p:nvSpPr>
        <p:spPr>
          <a:xfrm>
            <a:off x="457200" y="1524000"/>
            <a:ext cx="8229600" cy="4602163"/>
          </a:xfrm>
        </p:spPr>
        <p:txBody>
          <a:bodyPr>
            <a:normAutofit fontScale="77500" lnSpcReduction="20000"/>
          </a:bodyPr>
          <a:lstStyle/>
          <a:p>
            <a:pPr eaLnBrk="1" hangingPunct="1"/>
            <a:endParaRPr lang="en-US" altLang="zh-CN" sz="3200" dirty="0" smtClean="0"/>
          </a:p>
          <a:p>
            <a:pPr eaLnBrk="1" hangingPunct="1"/>
            <a:r>
              <a:rPr lang="en-US" altLang="zh-CN" sz="3200" dirty="0" smtClean="0"/>
              <a:t>Scheduler assign each transaction </a:t>
            </a:r>
            <a:r>
              <a:rPr lang="en-US" altLang="zh-CN" sz="3200" i="1" dirty="0" smtClean="0"/>
              <a:t>T</a:t>
            </a:r>
            <a:r>
              <a:rPr lang="en-US" altLang="zh-CN" sz="3200" dirty="0" smtClean="0"/>
              <a:t> a unique number, it’s timestamp </a:t>
            </a:r>
            <a:r>
              <a:rPr lang="en-US" altLang="zh-CN" sz="3200" i="1" dirty="0" smtClean="0"/>
              <a:t>TS</a:t>
            </a:r>
            <a:r>
              <a:rPr lang="en-US" altLang="zh-CN" sz="3200" dirty="0" smtClean="0"/>
              <a:t>(T).</a:t>
            </a:r>
          </a:p>
          <a:p>
            <a:pPr eaLnBrk="1" hangingPunct="1"/>
            <a:r>
              <a:rPr lang="en-US" altLang="zh-CN" sz="3200" dirty="0" smtClean="0"/>
              <a:t>Timestamps must be issued in ascending order, at the time when a transaction first notifies the scheduler that it is beginning. </a:t>
            </a:r>
            <a:endParaRPr lang="en-US" altLang="zh-CN" sz="3200" dirty="0" smtClean="0"/>
          </a:p>
          <a:p>
            <a:pPr>
              <a:lnSpc>
                <a:spcPct val="110000"/>
              </a:lnSpc>
            </a:pPr>
            <a:r>
              <a:rPr lang="en-US" dirty="0" smtClean="0"/>
              <a:t>Each transaction is issued a timestamp when it enters the system. If an old transaction </a:t>
            </a:r>
            <a:r>
              <a:rPr lang="en-US" i="1" dirty="0" smtClean="0"/>
              <a:t>T</a:t>
            </a:r>
            <a:r>
              <a:rPr lang="en-US" i="1" baseline="-25000" dirty="0" smtClean="0"/>
              <a:t>i</a:t>
            </a:r>
            <a:r>
              <a:rPr lang="en-US" dirty="0" smtClean="0"/>
              <a:t> has time-stamp TS(</a:t>
            </a:r>
            <a:r>
              <a:rPr lang="en-US" i="1" dirty="0" smtClean="0"/>
              <a:t>T</a:t>
            </a:r>
            <a:r>
              <a:rPr lang="en-US" i="1" baseline="-25000" dirty="0" smtClean="0"/>
              <a:t>i</a:t>
            </a:r>
            <a:r>
              <a:rPr lang="en-US" dirty="0" smtClean="0"/>
              <a:t>), a new transaction </a:t>
            </a:r>
            <a:r>
              <a:rPr lang="en-US" i="1" dirty="0" err="1" smtClean="0"/>
              <a:t>T</a:t>
            </a:r>
            <a:r>
              <a:rPr lang="en-US" i="1" baseline="-25000" dirty="0" err="1" smtClean="0"/>
              <a:t>j</a:t>
            </a:r>
            <a:r>
              <a:rPr lang="en-US" dirty="0" smtClean="0"/>
              <a:t> is assigned time-stamp TS(</a:t>
            </a:r>
            <a:r>
              <a:rPr lang="en-US" i="1" dirty="0" err="1" smtClean="0"/>
              <a:t>T</a:t>
            </a:r>
            <a:r>
              <a:rPr lang="en-US" i="1" baseline="-25000" dirty="0" err="1" smtClean="0"/>
              <a:t>j</a:t>
            </a:r>
            <a:r>
              <a:rPr lang="en-US" dirty="0" smtClean="0"/>
              <a:t>) such that TS(</a:t>
            </a:r>
            <a:r>
              <a:rPr lang="en-US" i="1" dirty="0" smtClean="0"/>
              <a:t>T</a:t>
            </a:r>
            <a:r>
              <a:rPr lang="en-US" i="1" baseline="-25000" dirty="0" smtClean="0"/>
              <a:t>i</a:t>
            </a:r>
            <a:r>
              <a:rPr lang="en-US" dirty="0" smtClean="0"/>
              <a:t>) &lt;TS(</a:t>
            </a:r>
            <a:r>
              <a:rPr lang="en-US" i="1" dirty="0" err="1" smtClean="0"/>
              <a:t>T</a:t>
            </a:r>
            <a:r>
              <a:rPr lang="en-US" i="1" baseline="-25000" dirty="0" err="1" smtClean="0"/>
              <a:t>j</a:t>
            </a:r>
            <a:r>
              <a:rPr lang="en-US" dirty="0" smtClean="0"/>
              <a:t>). </a:t>
            </a:r>
          </a:p>
          <a:p>
            <a:pPr>
              <a:lnSpc>
                <a:spcPct val="110000"/>
              </a:lnSpc>
            </a:pPr>
            <a:r>
              <a:rPr lang="en-US" dirty="0" smtClean="0"/>
              <a:t>The protocol manages concurrent execution such that the time-stamps determine the </a:t>
            </a:r>
            <a:r>
              <a:rPr lang="en-US" dirty="0" err="1" smtClean="0"/>
              <a:t>serializability</a:t>
            </a:r>
            <a:r>
              <a:rPr lang="en-US" dirty="0" smtClean="0"/>
              <a:t> order.</a:t>
            </a:r>
          </a:p>
          <a:p>
            <a:pPr eaLnBrk="1" hangingPunct="1"/>
            <a:endParaRPr lang="en-US" altLang="zh-CN" sz="3200" dirty="0" smtClean="0"/>
          </a:p>
          <a:p>
            <a:pPr eaLnBrk="1" hangingPunct="1"/>
            <a:endParaRPr lang="en-US" dirty="0" smtClean="0"/>
          </a:p>
        </p:txBody>
      </p:sp>
    </p:spTree>
    <p:extLst>
      <p:ext uri="{BB962C8B-B14F-4D97-AF65-F5344CB8AC3E}">
        <p14:creationId xmlns:p14="http://schemas.microsoft.com/office/powerpoint/2010/main" xmlns="" val="13629314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ctr" eaLnBrk="1" hangingPunct="1"/>
            <a:r>
              <a:rPr lang="en-US" b="1" smtClean="0"/>
              <a:t>Timestamp TS(T)</a:t>
            </a:r>
          </a:p>
        </p:txBody>
      </p:sp>
      <p:sp>
        <p:nvSpPr>
          <p:cNvPr id="25603" name="Content Placeholder 2"/>
          <p:cNvSpPr>
            <a:spLocks noGrp="1"/>
          </p:cNvSpPr>
          <p:nvPr>
            <p:ph sz="quarter" idx="1"/>
          </p:nvPr>
        </p:nvSpPr>
        <p:spPr/>
        <p:txBody>
          <a:bodyPr/>
          <a:lstStyle/>
          <a:p>
            <a:pPr eaLnBrk="1" hangingPunct="1"/>
            <a:r>
              <a:rPr lang="en-US" sz="3200" smtClean="0"/>
              <a:t>Two methods of generating Timestamps.</a:t>
            </a:r>
          </a:p>
          <a:p>
            <a:pPr lvl="1" eaLnBrk="1" hangingPunct="1"/>
            <a:r>
              <a:rPr lang="en-US" altLang="zh-CN" sz="2800" smtClean="0"/>
              <a:t>Use the value of system, clock as the timestamp.</a:t>
            </a:r>
          </a:p>
          <a:p>
            <a:pPr lvl="1" eaLnBrk="1" hangingPunct="1"/>
            <a:r>
              <a:rPr lang="en-US" altLang="zh-CN" sz="2800" smtClean="0"/>
              <a:t>Use a logical counter that is incremented after a new timestamp has been assigned.</a:t>
            </a:r>
          </a:p>
          <a:p>
            <a:pPr eaLnBrk="1" hangingPunct="1"/>
            <a:r>
              <a:rPr lang="en-US" sz="3200" smtClean="0"/>
              <a:t>Scheduler maintains a table of currently active transactions and their timestamps irrespective of the method used</a:t>
            </a:r>
          </a:p>
        </p:txBody>
      </p:sp>
    </p:spTree>
    <p:extLst>
      <p:ext uri="{BB962C8B-B14F-4D97-AF65-F5344CB8AC3E}">
        <p14:creationId xmlns:p14="http://schemas.microsoft.com/office/powerpoint/2010/main" xmlns="" val="9945079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pPr algn="ctr" eaLnBrk="1" fontAlgn="auto" hangingPunct="1">
              <a:spcAft>
                <a:spcPts val="0"/>
              </a:spcAft>
              <a:defRPr/>
            </a:pPr>
            <a:r>
              <a:rPr lang="en-US" b="1" dirty="0" smtClean="0"/>
              <a:t>Timestamps for database element X and commit bit</a:t>
            </a:r>
            <a:endParaRPr lang="en-US" b="1" dirty="0"/>
          </a:p>
        </p:txBody>
      </p:sp>
      <p:sp>
        <p:nvSpPr>
          <p:cNvPr id="26627" name="Content Placeholder 2"/>
          <p:cNvSpPr>
            <a:spLocks noGrp="1"/>
          </p:cNvSpPr>
          <p:nvPr>
            <p:ph sz="quarter" idx="1"/>
          </p:nvPr>
        </p:nvSpPr>
        <p:spPr>
          <a:xfrm>
            <a:off x="457200" y="1981200"/>
            <a:ext cx="8229600" cy="3322637"/>
          </a:xfrm>
        </p:spPr>
        <p:txBody>
          <a:bodyPr/>
          <a:lstStyle/>
          <a:p>
            <a:pPr eaLnBrk="1" hangingPunct="1"/>
            <a:r>
              <a:rPr lang="en-US" sz="2800" dirty="0" smtClean="0"/>
              <a:t>RT(X):-  The read time of X, which is the highest timestamp of transaction that has read X.</a:t>
            </a:r>
          </a:p>
          <a:p>
            <a:pPr eaLnBrk="1" hangingPunct="1"/>
            <a:r>
              <a:rPr lang="en-US" sz="2800" dirty="0" smtClean="0"/>
              <a:t>WT(X):- The write time of X, which is the highest timestamp of transaction that has </a:t>
            </a:r>
            <a:r>
              <a:rPr lang="en-US" sz="2800" dirty="0" smtClean="0"/>
              <a:t>written </a:t>
            </a:r>
            <a:r>
              <a:rPr lang="en-US" sz="2800" dirty="0" smtClean="0"/>
              <a:t>X.</a:t>
            </a:r>
          </a:p>
          <a:p>
            <a:pPr eaLnBrk="1" hangingPunct="1"/>
            <a:r>
              <a:rPr lang="en-US" sz="2800" dirty="0" smtClean="0"/>
              <a:t>C(X):- The commit bit for X, which is true if and only if the most recent transaction to write X has already committed.</a:t>
            </a:r>
          </a:p>
          <a:p>
            <a:pPr eaLnBrk="1" hangingPunct="1"/>
            <a:endParaRPr lang="en-US" dirty="0" smtClean="0"/>
          </a:p>
        </p:txBody>
      </p:sp>
    </p:spTree>
    <p:extLst>
      <p:ext uri="{BB962C8B-B14F-4D97-AF65-F5344CB8AC3E}">
        <p14:creationId xmlns:p14="http://schemas.microsoft.com/office/powerpoint/2010/main" xmlns="" val="2760015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a:xfrm>
            <a:off x="685800" y="304800"/>
            <a:ext cx="7772400" cy="1143000"/>
          </a:xfrm>
        </p:spPr>
        <p:txBody>
          <a:bodyPr>
            <a:normAutofit/>
          </a:bodyPr>
          <a:lstStyle/>
          <a:p>
            <a:pPr eaLnBrk="1" fontAlgn="auto" hangingPunct="1">
              <a:spcAft>
                <a:spcPts val="0"/>
              </a:spcAft>
              <a:defRPr/>
            </a:pPr>
            <a:r>
              <a:rPr lang="en-US" smtClean="0"/>
              <a:t>Concurrency Control Techniques</a:t>
            </a:r>
          </a:p>
        </p:txBody>
      </p:sp>
      <p:sp>
        <p:nvSpPr>
          <p:cNvPr id="21507" name="Rectangle 3"/>
          <p:cNvSpPr>
            <a:spLocks noGrp="1" noChangeArrowheads="1"/>
          </p:cNvSpPr>
          <p:nvPr>
            <p:ph type="body" idx="1"/>
          </p:nvPr>
        </p:nvSpPr>
        <p:spPr>
          <a:xfrm>
            <a:off x="762000" y="1600200"/>
            <a:ext cx="8077200" cy="4800600"/>
          </a:xfrm>
        </p:spPr>
        <p:txBody>
          <a:bodyPr>
            <a:normAutofit/>
          </a:bodyPr>
          <a:lstStyle/>
          <a:p>
            <a:pPr eaLnBrk="1" hangingPunct="1">
              <a:lnSpc>
                <a:spcPct val="80000"/>
              </a:lnSpc>
            </a:pPr>
            <a:r>
              <a:rPr lang="en-US" dirty="0" smtClean="0"/>
              <a:t>Locking </a:t>
            </a:r>
            <a:r>
              <a:rPr lang="en-US" dirty="0" smtClean="0"/>
              <a:t>Mechanisms </a:t>
            </a:r>
          </a:p>
          <a:p>
            <a:pPr lvl="1" eaLnBrk="1" hangingPunct="1">
              <a:lnSpc>
                <a:spcPct val="80000"/>
              </a:lnSpc>
            </a:pPr>
            <a:r>
              <a:rPr lang="en-US" dirty="0" smtClean="0"/>
              <a:t>The most  common way of achieving serialization</a:t>
            </a:r>
          </a:p>
          <a:p>
            <a:pPr lvl="1" eaLnBrk="1" hangingPunct="1">
              <a:lnSpc>
                <a:spcPct val="80000"/>
              </a:lnSpc>
            </a:pPr>
            <a:r>
              <a:rPr lang="en-US" dirty="0" smtClean="0"/>
              <a:t>Data that is retrieved for the purpose of updating is locked for the updater</a:t>
            </a:r>
          </a:p>
          <a:p>
            <a:pPr lvl="1" eaLnBrk="1" hangingPunct="1">
              <a:lnSpc>
                <a:spcPct val="80000"/>
              </a:lnSpc>
            </a:pPr>
            <a:r>
              <a:rPr lang="en-US" dirty="0" smtClean="0"/>
              <a:t>No other user can perform update until unlocked</a:t>
            </a:r>
          </a:p>
          <a:p>
            <a:pPr eaLnBrk="1" hangingPunct="1">
              <a:lnSpc>
                <a:spcPct val="80000"/>
              </a:lnSpc>
            </a:pP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pPr algn="ctr" eaLnBrk="1" fontAlgn="auto" hangingPunct="1">
              <a:spcAft>
                <a:spcPts val="0"/>
              </a:spcAft>
              <a:defRPr/>
            </a:pPr>
            <a:r>
              <a:rPr lang="en-US" b="1" dirty="0" smtClean="0"/>
              <a:t>Rules for Timestamps-Based scheduling</a:t>
            </a:r>
            <a:endParaRPr lang="en-US" b="1" dirty="0"/>
          </a:p>
        </p:txBody>
      </p:sp>
      <p:sp>
        <p:nvSpPr>
          <p:cNvPr id="30723" name="Content Placeholder 2"/>
          <p:cNvSpPr>
            <a:spLocks noGrp="1"/>
          </p:cNvSpPr>
          <p:nvPr>
            <p:ph sz="quarter" idx="1"/>
          </p:nvPr>
        </p:nvSpPr>
        <p:spPr>
          <a:xfrm>
            <a:off x="0" y="1828800"/>
            <a:ext cx="9144000" cy="5029200"/>
          </a:xfrm>
        </p:spPr>
        <p:txBody>
          <a:bodyPr>
            <a:normAutofit/>
          </a:bodyPr>
          <a:lstStyle/>
          <a:p>
            <a:pPr marL="595313" indent="-514350" eaLnBrk="1" hangingPunct="1">
              <a:buFont typeface="Wingdings 2" pitchFamily="18" charset="2"/>
              <a:buNone/>
            </a:pPr>
            <a:r>
              <a:rPr lang="en-US" dirty="0" smtClean="0"/>
              <a:t>1.  </a:t>
            </a:r>
            <a:r>
              <a:rPr lang="en-US" sz="2400" dirty="0" smtClean="0"/>
              <a:t>Scheduler receives a </a:t>
            </a:r>
            <a:r>
              <a:rPr lang="en-US" sz="2400" dirty="0" smtClean="0"/>
              <a:t> read request;  RT(X</a:t>
            </a:r>
            <a:r>
              <a:rPr lang="en-US" sz="2400" dirty="0" smtClean="0"/>
              <a:t>)</a:t>
            </a:r>
          </a:p>
          <a:p>
            <a:pPr marL="869950" lvl="1" indent="-514350">
              <a:buNone/>
            </a:pPr>
            <a:r>
              <a:rPr lang="en-US" dirty="0" smtClean="0"/>
              <a:t>a)  If </a:t>
            </a:r>
            <a:r>
              <a:rPr lang="en-US" altLang="zh-CN" sz="2400" i="1" dirty="0"/>
              <a:t>it’s timestamp TS(T). </a:t>
            </a:r>
            <a:r>
              <a:rPr lang="en-US" dirty="0" smtClean="0"/>
              <a:t>TS(T) ≥ WT(X), the read is physically realizable.</a:t>
            </a:r>
          </a:p>
          <a:p>
            <a:pPr marL="1117600" lvl="2" indent="-514350" eaLnBrk="1" hangingPunct="1">
              <a:buFont typeface="Wingdings 2" pitchFamily="18" charset="2"/>
              <a:buNone/>
            </a:pPr>
            <a:r>
              <a:rPr lang="en-US" sz="2400" dirty="0" smtClean="0"/>
              <a:t> </a:t>
            </a:r>
            <a:r>
              <a:rPr lang="en-US" sz="2400" dirty="0" err="1" smtClean="0"/>
              <a:t>i</a:t>
            </a:r>
            <a:r>
              <a:rPr lang="en-US" sz="2400" dirty="0" smtClean="0"/>
              <a:t>.   </a:t>
            </a:r>
            <a:r>
              <a:rPr lang="en-US" sz="2400" dirty="0" smtClean="0"/>
              <a:t>If C(X) is true, grant the request, </a:t>
            </a:r>
            <a:endParaRPr lang="en-US" sz="2400" dirty="0" smtClean="0"/>
          </a:p>
          <a:p>
            <a:pPr marL="1117600" lvl="2" indent="-514350" eaLnBrk="1" hangingPunct="1">
              <a:buFont typeface="Wingdings 2" pitchFamily="18" charset="2"/>
              <a:buNone/>
            </a:pPr>
            <a:r>
              <a:rPr lang="en-US" dirty="0"/>
              <a:t>	</a:t>
            </a:r>
            <a:r>
              <a:rPr lang="en-US" sz="2400" dirty="0" smtClean="0"/>
              <a:t>if </a:t>
            </a:r>
            <a:r>
              <a:rPr lang="en-US" sz="2400" dirty="0" smtClean="0"/>
              <a:t>TS(T) &gt;   RT(X), </a:t>
            </a:r>
            <a:endParaRPr lang="en-US" sz="2400" dirty="0" smtClean="0"/>
          </a:p>
          <a:p>
            <a:pPr marL="1117600" lvl="2" indent="-514350" eaLnBrk="1" hangingPunct="1">
              <a:buFont typeface="Wingdings 2" pitchFamily="18" charset="2"/>
              <a:buNone/>
            </a:pPr>
            <a:r>
              <a:rPr lang="en-US" dirty="0"/>
              <a:t>	</a:t>
            </a:r>
            <a:r>
              <a:rPr lang="en-US" dirty="0" smtClean="0"/>
              <a:t>	</a:t>
            </a:r>
            <a:r>
              <a:rPr lang="en-US" sz="2400" dirty="0" smtClean="0"/>
              <a:t>set </a:t>
            </a:r>
            <a:r>
              <a:rPr lang="en-US" sz="2400" dirty="0" smtClean="0"/>
              <a:t>RT(X) := TS(T); </a:t>
            </a:r>
            <a:endParaRPr lang="en-US" sz="2400" dirty="0" smtClean="0"/>
          </a:p>
          <a:p>
            <a:pPr marL="1117600" lvl="2" indent="-514350" eaLnBrk="1" hangingPunct="1">
              <a:buFont typeface="Wingdings 2" pitchFamily="18" charset="2"/>
              <a:buNone/>
            </a:pPr>
            <a:r>
              <a:rPr lang="en-US" dirty="0"/>
              <a:t>	</a:t>
            </a:r>
            <a:r>
              <a:rPr lang="en-US" sz="2400" dirty="0" smtClean="0"/>
              <a:t>otherwise </a:t>
            </a:r>
            <a:r>
              <a:rPr lang="en-US" sz="2400" dirty="0" smtClean="0"/>
              <a:t>do not change RT(X).</a:t>
            </a:r>
          </a:p>
          <a:p>
            <a:pPr marL="1117600" lvl="2" indent="-514350" eaLnBrk="1" hangingPunct="1">
              <a:buFont typeface="Wingdings 2" pitchFamily="18" charset="2"/>
              <a:buNone/>
            </a:pPr>
            <a:r>
              <a:rPr lang="en-US" sz="2400" dirty="0" smtClean="0"/>
              <a:t> </a:t>
            </a:r>
            <a:r>
              <a:rPr lang="en-US" sz="2400" dirty="0" smtClean="0"/>
              <a:t>ii.   </a:t>
            </a:r>
            <a:r>
              <a:rPr lang="en-US" sz="2400" dirty="0" smtClean="0"/>
              <a:t>If C(X) is false, delay T until C(X) becomes true or transaction that wrote X aborts.</a:t>
            </a:r>
          </a:p>
          <a:p>
            <a:pPr marL="869950" lvl="1" indent="-514350" eaLnBrk="1" hangingPunct="1">
              <a:buFont typeface="Wingdings 2" pitchFamily="18" charset="2"/>
              <a:buNone/>
            </a:pPr>
            <a:r>
              <a:rPr lang="en-US" dirty="0" smtClean="0"/>
              <a:t>b)   If TS(T) &lt; WT(X),  the read is physically unrealizable. Rollback T.</a:t>
            </a:r>
          </a:p>
          <a:p>
            <a:pPr marL="595313" indent="-514350" eaLnBrk="1" hangingPunct="1"/>
            <a:endParaRPr lang="en-US" dirty="0" smtClean="0"/>
          </a:p>
        </p:txBody>
      </p:sp>
    </p:spTree>
    <p:extLst>
      <p:ext uri="{BB962C8B-B14F-4D97-AF65-F5344CB8AC3E}">
        <p14:creationId xmlns:p14="http://schemas.microsoft.com/office/powerpoint/2010/main" xmlns="" val="24833651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eaLnBrk="1" fontAlgn="auto" hangingPunct="1">
              <a:spcAft>
                <a:spcPts val="0"/>
              </a:spcAft>
              <a:defRPr/>
            </a:pPr>
            <a:r>
              <a:rPr lang="en-US" b="1" dirty="0" smtClean="0"/>
              <a:t>Rules for Timestamps-Based scheduling (Cont.)</a:t>
            </a:r>
            <a:endParaRPr lang="en-US" b="1" dirty="0"/>
          </a:p>
        </p:txBody>
      </p:sp>
      <p:sp>
        <p:nvSpPr>
          <p:cNvPr id="31747" name="Content Placeholder 2"/>
          <p:cNvSpPr>
            <a:spLocks noGrp="1"/>
          </p:cNvSpPr>
          <p:nvPr>
            <p:ph sz="quarter" idx="1"/>
          </p:nvPr>
        </p:nvSpPr>
        <p:spPr>
          <a:xfrm>
            <a:off x="457200" y="1981200"/>
            <a:ext cx="8229600" cy="4724400"/>
          </a:xfrm>
        </p:spPr>
        <p:txBody>
          <a:bodyPr/>
          <a:lstStyle/>
          <a:p>
            <a:pPr marL="595313" indent="-514350" eaLnBrk="1" hangingPunct="1">
              <a:lnSpc>
                <a:spcPct val="90000"/>
              </a:lnSpc>
              <a:buFont typeface="Wingdings 2" pitchFamily="18" charset="2"/>
              <a:buNone/>
            </a:pPr>
            <a:r>
              <a:rPr lang="en-US" sz="2200" dirty="0" smtClean="0"/>
              <a:t>2.  Scheduler receives </a:t>
            </a:r>
            <a:r>
              <a:rPr lang="en-US" sz="2200" dirty="0" smtClean="0"/>
              <a:t>a write request; </a:t>
            </a:r>
            <a:r>
              <a:rPr lang="en-US" sz="2200" dirty="0" smtClean="0"/>
              <a:t>WT(X).</a:t>
            </a:r>
          </a:p>
          <a:p>
            <a:pPr marL="595313" indent="-514350" eaLnBrk="1" hangingPunct="1">
              <a:lnSpc>
                <a:spcPct val="90000"/>
              </a:lnSpc>
              <a:buFont typeface="Wingdings 2" pitchFamily="18" charset="2"/>
              <a:buNone/>
            </a:pPr>
            <a:r>
              <a:rPr lang="en-US" sz="2200" dirty="0" smtClean="0"/>
              <a:t>	a) if TS(T) ≥ RT(X) and TS(T) ≥ WT(X), write is physically realizable and must be performed.</a:t>
            </a:r>
          </a:p>
          <a:p>
            <a:pPr marL="595313" indent="-514350" eaLnBrk="1" hangingPunct="1">
              <a:lnSpc>
                <a:spcPct val="90000"/>
              </a:lnSpc>
              <a:buFont typeface="Wingdings 2" pitchFamily="18" charset="2"/>
              <a:buNone/>
            </a:pPr>
            <a:r>
              <a:rPr lang="en-US" sz="2200" dirty="0" smtClean="0"/>
              <a:t>		</a:t>
            </a:r>
            <a:r>
              <a:rPr lang="en-US" sz="2200" dirty="0" err="1" smtClean="0"/>
              <a:t>i</a:t>
            </a:r>
            <a:r>
              <a:rPr lang="en-US" sz="2200" dirty="0" smtClean="0"/>
              <a:t>. </a:t>
            </a:r>
            <a:r>
              <a:rPr lang="en-US" sz="2200" dirty="0" smtClean="0"/>
              <a:t>Write the new value for X,</a:t>
            </a:r>
          </a:p>
          <a:p>
            <a:pPr marL="595313" indent="-514350" eaLnBrk="1" hangingPunct="1">
              <a:lnSpc>
                <a:spcPct val="90000"/>
              </a:lnSpc>
              <a:buFont typeface="Wingdings 2" pitchFamily="18" charset="2"/>
              <a:buNone/>
            </a:pPr>
            <a:r>
              <a:rPr lang="en-US" sz="2200" dirty="0" smtClean="0"/>
              <a:t>		</a:t>
            </a:r>
            <a:r>
              <a:rPr lang="en-US" sz="2200" dirty="0" smtClean="0"/>
              <a:t>ii. </a:t>
            </a:r>
            <a:r>
              <a:rPr lang="en-US" sz="2200" dirty="0" smtClean="0"/>
              <a:t>Set WT(X) := TS(T), and</a:t>
            </a:r>
          </a:p>
          <a:p>
            <a:pPr marL="595313" indent="-514350" eaLnBrk="1" hangingPunct="1">
              <a:lnSpc>
                <a:spcPct val="90000"/>
              </a:lnSpc>
              <a:buFont typeface="Wingdings 2" pitchFamily="18" charset="2"/>
              <a:buNone/>
            </a:pPr>
            <a:r>
              <a:rPr lang="en-US" sz="2200" dirty="0" smtClean="0"/>
              <a:t>		</a:t>
            </a:r>
            <a:r>
              <a:rPr lang="en-US" sz="2200" dirty="0" smtClean="0"/>
              <a:t>iii. </a:t>
            </a:r>
            <a:r>
              <a:rPr lang="en-US" sz="2200" dirty="0" smtClean="0"/>
              <a:t>Set C(X) := false.</a:t>
            </a:r>
          </a:p>
          <a:p>
            <a:pPr marL="595313" indent="-514350" eaLnBrk="1" hangingPunct="1">
              <a:lnSpc>
                <a:spcPct val="90000"/>
              </a:lnSpc>
              <a:buFont typeface="Wingdings 2" pitchFamily="18" charset="2"/>
              <a:buNone/>
            </a:pPr>
            <a:r>
              <a:rPr lang="en-US" sz="2200" dirty="0" smtClean="0"/>
              <a:t>	b) if TS(T) ≥ RT(X) but TS(T) &lt; WT(X), then the write is physically realizable, but there is already a later </a:t>
            </a:r>
            <a:r>
              <a:rPr lang="en-US" sz="2200" dirty="0" smtClean="0"/>
              <a:t>value </a:t>
            </a:r>
            <a:r>
              <a:rPr lang="en-US" sz="2200" dirty="0" smtClean="0"/>
              <a:t>in X. </a:t>
            </a:r>
          </a:p>
          <a:p>
            <a:pPr marL="595313" indent="-514350" eaLnBrk="1" hangingPunct="1">
              <a:lnSpc>
                <a:spcPct val="90000"/>
              </a:lnSpc>
              <a:buFont typeface="Wingdings" pitchFamily="2" charset="2"/>
              <a:buNone/>
            </a:pPr>
            <a:r>
              <a:rPr lang="en-US" altLang="zh-CN" sz="2400" dirty="0" smtClean="0"/>
              <a:t>		</a:t>
            </a:r>
            <a:r>
              <a:rPr lang="en-US" altLang="zh-CN" sz="2400" dirty="0" err="1" smtClean="0"/>
              <a:t>i</a:t>
            </a:r>
            <a:r>
              <a:rPr lang="en-US" altLang="zh-CN" sz="2400" dirty="0" smtClean="0"/>
              <a:t>. </a:t>
            </a:r>
            <a:r>
              <a:rPr lang="en-US" altLang="zh-CN" sz="2400" dirty="0" smtClean="0"/>
              <a:t>If C(X) is true, then the previous writers of X is 	   </a:t>
            </a:r>
            <a:r>
              <a:rPr lang="en-US" altLang="zh-CN" sz="2400" dirty="0" smtClean="0"/>
              <a:t>		committed</a:t>
            </a:r>
            <a:r>
              <a:rPr lang="en-US" altLang="zh-CN" sz="2400" dirty="0" smtClean="0"/>
              <a:t>, </a:t>
            </a:r>
            <a:r>
              <a:rPr lang="en-US" altLang="zh-CN" sz="2400" dirty="0"/>
              <a:t> </a:t>
            </a:r>
            <a:r>
              <a:rPr lang="en-US" altLang="zh-CN" sz="2400" dirty="0" smtClean="0"/>
              <a:t>ignore </a:t>
            </a:r>
            <a:r>
              <a:rPr lang="en-US" altLang="zh-CN" sz="2400" dirty="0" smtClean="0"/>
              <a:t>the write by T.</a:t>
            </a:r>
          </a:p>
          <a:p>
            <a:pPr marL="595313" indent="-514350" eaLnBrk="1" hangingPunct="1">
              <a:lnSpc>
                <a:spcPct val="90000"/>
              </a:lnSpc>
              <a:buFont typeface="Wingdings" pitchFamily="2" charset="2"/>
              <a:buNone/>
            </a:pPr>
            <a:r>
              <a:rPr lang="en-US" altLang="zh-CN" sz="2400" dirty="0" smtClean="0"/>
              <a:t>      	</a:t>
            </a:r>
            <a:r>
              <a:rPr lang="en-US" altLang="zh-CN" sz="2400" dirty="0" smtClean="0"/>
              <a:t>	ii. </a:t>
            </a:r>
            <a:r>
              <a:rPr lang="en-US" altLang="zh-CN" sz="2400" dirty="0" smtClean="0"/>
              <a:t>If C(X) is false, we must delay T.</a:t>
            </a:r>
            <a:endParaRPr lang="en-US" sz="2200" dirty="0" smtClean="0"/>
          </a:p>
          <a:p>
            <a:pPr marL="595313" indent="-514350" eaLnBrk="1" hangingPunct="1">
              <a:lnSpc>
                <a:spcPct val="90000"/>
              </a:lnSpc>
              <a:buFont typeface="Wingdings 2" pitchFamily="18" charset="2"/>
              <a:buNone/>
            </a:pPr>
            <a:r>
              <a:rPr lang="en-US" sz="2200" dirty="0" smtClean="0"/>
              <a:t>	c) if TS(T) &lt; RT(X), then the write is physically unrealizable,  and T must be rolled back.</a:t>
            </a:r>
          </a:p>
          <a:p>
            <a:pPr marL="595313" indent="-514350" eaLnBrk="1" hangingPunct="1">
              <a:lnSpc>
                <a:spcPct val="90000"/>
              </a:lnSpc>
            </a:pPr>
            <a:endParaRPr lang="en-US" sz="2200" dirty="0" smtClean="0"/>
          </a:p>
        </p:txBody>
      </p:sp>
    </p:spTree>
    <p:extLst>
      <p:ext uri="{BB962C8B-B14F-4D97-AF65-F5344CB8AC3E}">
        <p14:creationId xmlns:p14="http://schemas.microsoft.com/office/powerpoint/2010/main" xmlns="" val="4530094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rmAutofit fontScale="90000"/>
          </a:bodyPr>
          <a:lstStyle/>
          <a:p>
            <a:pPr algn="ctr" eaLnBrk="1" fontAlgn="auto" hangingPunct="1">
              <a:spcAft>
                <a:spcPts val="0"/>
              </a:spcAft>
              <a:defRPr/>
            </a:pPr>
            <a:r>
              <a:rPr lang="en-US" b="1" dirty="0" smtClean="0"/>
              <a:t>Rules for Timestamps-Based scheduling (Cont.)</a:t>
            </a:r>
            <a:endParaRPr lang="en-US" b="1" dirty="0"/>
          </a:p>
        </p:txBody>
      </p:sp>
      <p:sp>
        <p:nvSpPr>
          <p:cNvPr id="32771" name="Content Placeholder 2"/>
          <p:cNvSpPr>
            <a:spLocks noGrp="1"/>
          </p:cNvSpPr>
          <p:nvPr>
            <p:ph sz="quarter" idx="1"/>
          </p:nvPr>
        </p:nvSpPr>
        <p:spPr>
          <a:xfrm>
            <a:off x="381000" y="1295400"/>
            <a:ext cx="8229600" cy="3703637"/>
          </a:xfrm>
        </p:spPr>
        <p:txBody>
          <a:bodyPr/>
          <a:lstStyle/>
          <a:p>
            <a:pPr eaLnBrk="1" hangingPunct="1">
              <a:buFont typeface="Wingdings 2" pitchFamily="18" charset="2"/>
              <a:buNone/>
            </a:pPr>
            <a:endParaRPr lang="en-US" sz="2400" dirty="0" smtClean="0"/>
          </a:p>
          <a:p>
            <a:pPr eaLnBrk="1" hangingPunct="1">
              <a:buFont typeface="Wingdings 2" pitchFamily="18" charset="2"/>
              <a:buNone/>
            </a:pPr>
            <a:r>
              <a:rPr lang="en-US" sz="2400" dirty="0" smtClean="0"/>
              <a:t>3.  Scheduler receives a request to commit T. It must find all the database elements X written by T and set C(X) := true. If any transactions are waiting for X to be committed, these transactions are allowed to proceed.</a:t>
            </a:r>
          </a:p>
          <a:p>
            <a:pPr eaLnBrk="1" hangingPunct="1">
              <a:buFont typeface="Wingdings 2" pitchFamily="18" charset="2"/>
              <a:buNone/>
            </a:pPr>
            <a:r>
              <a:rPr lang="en-US" sz="2400" dirty="0" smtClean="0"/>
              <a:t>4.  Scheduler receives a request to abort T or decides to rollback  T, then any transaction that was waiting on an element X that T wrote must repeat its attempt to read or write. </a:t>
            </a:r>
          </a:p>
          <a:p>
            <a:pPr eaLnBrk="1" hangingPunct="1"/>
            <a:endParaRPr lang="en-US" dirty="0" smtClean="0"/>
          </a:p>
        </p:txBody>
      </p:sp>
    </p:spTree>
    <p:extLst>
      <p:ext uri="{BB962C8B-B14F-4D97-AF65-F5344CB8AC3E}">
        <p14:creationId xmlns:p14="http://schemas.microsoft.com/office/powerpoint/2010/main" xmlns="" val="31265569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52400" y="228600"/>
            <a:ext cx="8991600" cy="609600"/>
          </a:xfrm>
        </p:spPr>
        <p:txBody>
          <a:bodyPr>
            <a:noAutofit/>
          </a:bodyPr>
          <a:lstStyle/>
          <a:p>
            <a:pPr>
              <a:defRPr/>
            </a:pPr>
            <a:r>
              <a:rPr lang="en-US" sz="3600" b="1" dirty="0" smtClean="0"/>
              <a:t>Correctness of Timestamp-Ordering Protocol</a:t>
            </a:r>
          </a:p>
        </p:txBody>
      </p:sp>
      <p:sp>
        <p:nvSpPr>
          <p:cNvPr id="34819" name="Rectangle 3"/>
          <p:cNvSpPr>
            <a:spLocks noGrp="1" noChangeArrowheads="1"/>
          </p:cNvSpPr>
          <p:nvPr>
            <p:ph type="body" idx="4294967295"/>
          </p:nvPr>
        </p:nvSpPr>
        <p:spPr>
          <a:xfrm>
            <a:off x="0" y="1066800"/>
            <a:ext cx="9144000" cy="5410200"/>
          </a:xfrm>
        </p:spPr>
        <p:txBody>
          <a:bodyPr>
            <a:normAutofit lnSpcReduction="10000"/>
          </a:bodyPr>
          <a:lstStyle/>
          <a:p>
            <a:r>
              <a:rPr lang="en-US" sz="2800" dirty="0" smtClean="0"/>
              <a:t>The timestamp-ordering protocol guarantees </a:t>
            </a:r>
            <a:r>
              <a:rPr lang="en-US" sz="2800" dirty="0" err="1" smtClean="0"/>
              <a:t>serializability</a:t>
            </a:r>
            <a:r>
              <a:rPr lang="en-US" sz="2800" dirty="0" smtClean="0"/>
              <a:t> since all the arcs in the precedence graph are of the </a:t>
            </a:r>
            <a:r>
              <a:rPr lang="en-US" dirty="0" smtClean="0"/>
              <a:t>form:</a:t>
            </a:r>
          </a:p>
          <a:p>
            <a:pPr>
              <a:buFont typeface="Monotype Sorts" pitchFamily="2" charset="2"/>
              <a:buNone/>
            </a:pPr>
            <a:r>
              <a:rPr lang="en-US" dirty="0" smtClean="0"/>
              <a:t>    </a:t>
            </a:r>
          </a:p>
          <a:p>
            <a:pPr>
              <a:buFont typeface="Monotype Sorts" pitchFamily="2" charset="2"/>
              <a:buNone/>
            </a:pPr>
            <a:endParaRPr lang="en-US" dirty="0" smtClean="0"/>
          </a:p>
          <a:p>
            <a:pPr>
              <a:buFont typeface="Monotype Sorts" pitchFamily="2" charset="2"/>
              <a:buNone/>
            </a:pPr>
            <a:endParaRPr lang="en-US" dirty="0" smtClean="0"/>
          </a:p>
          <a:p>
            <a:pPr>
              <a:buFont typeface="Monotype Sorts" pitchFamily="2" charset="2"/>
              <a:buNone/>
            </a:pPr>
            <a:endParaRPr lang="en-US" dirty="0" smtClean="0"/>
          </a:p>
          <a:p>
            <a:pPr>
              <a:buFont typeface="Monotype Sorts" pitchFamily="2" charset="2"/>
              <a:buNone/>
            </a:pPr>
            <a:r>
              <a:rPr lang="en-US" dirty="0" smtClean="0"/>
              <a:t>    </a:t>
            </a:r>
            <a:r>
              <a:rPr lang="en-US" sz="2800" dirty="0" smtClean="0"/>
              <a:t>Thus, there will be no cycles in the precedence graph</a:t>
            </a:r>
          </a:p>
          <a:p>
            <a:pPr>
              <a:lnSpc>
                <a:spcPct val="90000"/>
              </a:lnSpc>
            </a:pPr>
            <a:r>
              <a:rPr lang="en-US" sz="2800" dirty="0" smtClean="0"/>
              <a:t>Timestamp protocol ensures freedom from deadlock as no transaction ever waits.  </a:t>
            </a:r>
          </a:p>
          <a:p>
            <a:pPr>
              <a:lnSpc>
                <a:spcPct val="90000"/>
              </a:lnSpc>
            </a:pPr>
            <a:r>
              <a:rPr lang="en-US" sz="2800" dirty="0" smtClean="0"/>
              <a:t>But the schedule may not be cascade-free, and may  not even be recoverable</a:t>
            </a:r>
            <a:r>
              <a:rPr lang="en-US" dirty="0" smtClean="0"/>
              <a:t>.</a:t>
            </a:r>
          </a:p>
        </p:txBody>
      </p:sp>
      <p:sp>
        <p:nvSpPr>
          <p:cNvPr id="34820" name="Oval 4"/>
          <p:cNvSpPr>
            <a:spLocks noChangeArrowheads="1"/>
          </p:cNvSpPr>
          <p:nvPr/>
        </p:nvSpPr>
        <p:spPr bwMode="auto">
          <a:xfrm>
            <a:off x="923925" y="2435260"/>
            <a:ext cx="1752600" cy="18288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4821" name="Oval 5"/>
          <p:cNvSpPr>
            <a:spLocks noChangeArrowheads="1"/>
          </p:cNvSpPr>
          <p:nvPr/>
        </p:nvSpPr>
        <p:spPr bwMode="auto">
          <a:xfrm>
            <a:off x="5572125" y="2209800"/>
            <a:ext cx="1752600" cy="1828800"/>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4822" name="Text Box 7"/>
          <p:cNvSpPr txBox="1">
            <a:spLocks noChangeArrowheads="1"/>
          </p:cNvSpPr>
          <p:nvPr/>
        </p:nvSpPr>
        <p:spPr bwMode="auto">
          <a:xfrm>
            <a:off x="1115451" y="2954212"/>
            <a:ext cx="139065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a:latin typeface="Helvetica" pitchFamily="34" charset="0"/>
              </a:rPr>
              <a:t>transaction</a:t>
            </a:r>
          </a:p>
          <a:p>
            <a:r>
              <a:rPr lang="en-US" sz="1800" dirty="0">
                <a:latin typeface="Helvetica" pitchFamily="34" charset="0"/>
              </a:rPr>
              <a:t>with smaller</a:t>
            </a:r>
          </a:p>
          <a:p>
            <a:r>
              <a:rPr lang="en-US" sz="1800" dirty="0">
                <a:latin typeface="Helvetica" pitchFamily="34" charset="0"/>
              </a:rPr>
              <a:t>timestamp</a:t>
            </a:r>
          </a:p>
        </p:txBody>
      </p:sp>
      <p:sp>
        <p:nvSpPr>
          <p:cNvPr id="34823" name="Text Box 8"/>
          <p:cNvSpPr txBox="1">
            <a:spLocks noChangeArrowheads="1"/>
          </p:cNvSpPr>
          <p:nvPr/>
        </p:nvSpPr>
        <p:spPr bwMode="auto">
          <a:xfrm>
            <a:off x="5797550" y="2666206"/>
            <a:ext cx="1301750" cy="915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a:latin typeface="Helvetica" pitchFamily="34" charset="0"/>
              </a:rPr>
              <a:t>transaction</a:t>
            </a:r>
          </a:p>
          <a:p>
            <a:r>
              <a:rPr lang="en-US" sz="1800" dirty="0">
                <a:latin typeface="Helvetica" pitchFamily="34" charset="0"/>
              </a:rPr>
              <a:t>with larger</a:t>
            </a:r>
          </a:p>
          <a:p>
            <a:r>
              <a:rPr lang="en-US" sz="1800" dirty="0">
                <a:latin typeface="Helvetica" pitchFamily="34" charset="0"/>
              </a:rPr>
              <a:t>timestamp </a:t>
            </a:r>
          </a:p>
        </p:txBody>
      </p:sp>
      <p:sp>
        <p:nvSpPr>
          <p:cNvPr id="34824" name="Line 9"/>
          <p:cNvSpPr>
            <a:spLocks noChangeShapeType="1"/>
          </p:cNvSpPr>
          <p:nvPr/>
        </p:nvSpPr>
        <p:spPr bwMode="auto">
          <a:xfrm>
            <a:off x="2676525" y="3353593"/>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3296357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lgn="ctr" eaLnBrk="1" hangingPunct="1"/>
            <a:r>
              <a:rPr lang="en-US" b="1" smtClean="0"/>
              <a:t>Timestamps and Locking</a:t>
            </a:r>
          </a:p>
        </p:txBody>
      </p:sp>
      <p:sp>
        <p:nvSpPr>
          <p:cNvPr id="34819" name="Content Placeholder 2"/>
          <p:cNvSpPr>
            <a:spLocks noGrp="1"/>
          </p:cNvSpPr>
          <p:nvPr>
            <p:ph sz="quarter" idx="1"/>
          </p:nvPr>
        </p:nvSpPr>
        <p:spPr/>
        <p:txBody>
          <a:bodyPr/>
          <a:lstStyle/>
          <a:p>
            <a:pPr eaLnBrk="1" hangingPunct="1"/>
            <a:r>
              <a:rPr lang="en-US" altLang="zh-CN" sz="2800" smtClean="0"/>
              <a:t>Generally, timestamping performs better than locking in situations where:</a:t>
            </a:r>
          </a:p>
          <a:p>
            <a:pPr lvl="1" eaLnBrk="1" hangingPunct="1"/>
            <a:r>
              <a:rPr lang="en-US" altLang="zh-CN" sz="2800" smtClean="0"/>
              <a:t>Most transactions are read-only.</a:t>
            </a:r>
          </a:p>
          <a:p>
            <a:pPr lvl="1" eaLnBrk="1" hangingPunct="1"/>
            <a:r>
              <a:rPr lang="en-US" altLang="zh-CN" sz="2800" smtClean="0"/>
              <a:t>It is rare that concurrent transaction will try to read and write the same element.</a:t>
            </a:r>
          </a:p>
          <a:p>
            <a:pPr eaLnBrk="1" hangingPunct="1"/>
            <a:r>
              <a:rPr lang="en-US" altLang="zh-CN" sz="2800" smtClean="0"/>
              <a:t>In high-conflict situation, locking performs better than timestamps</a:t>
            </a:r>
          </a:p>
          <a:p>
            <a:pPr eaLnBrk="1" hangingPunct="1">
              <a:buFont typeface="Wingdings 2" pitchFamily="18" charset="2"/>
              <a:buNone/>
            </a:pPr>
            <a:endParaRPr lang="en-US" altLang="zh-CN" smtClean="0"/>
          </a:p>
          <a:p>
            <a:pPr eaLnBrk="1" hangingPunct="1"/>
            <a:endParaRPr lang="en-US" smtClean="0"/>
          </a:p>
        </p:txBody>
      </p:sp>
    </p:spTree>
    <p:extLst>
      <p:ext uri="{BB962C8B-B14F-4D97-AF65-F5344CB8AC3E}">
        <p14:creationId xmlns:p14="http://schemas.microsoft.com/office/powerpoint/2010/main" xmlns="" val="12291064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methods used for CC</a:t>
            </a:r>
            <a:endParaRPr lang="en-US" dirty="0"/>
          </a:p>
        </p:txBody>
      </p:sp>
      <p:sp>
        <p:nvSpPr>
          <p:cNvPr id="3" name="Content Placeholder 2"/>
          <p:cNvSpPr>
            <a:spLocks noGrp="1"/>
          </p:cNvSpPr>
          <p:nvPr>
            <p:ph idx="1"/>
          </p:nvPr>
        </p:nvSpPr>
        <p:spPr/>
        <p:txBody>
          <a:bodyPr/>
          <a:lstStyle/>
          <a:p>
            <a:r>
              <a:rPr lang="en-US" dirty="0" smtClean="0"/>
              <a:t>Multiple granularity locking</a:t>
            </a:r>
          </a:p>
          <a:p>
            <a:r>
              <a:rPr lang="en-US" dirty="0" smtClean="0"/>
              <a:t>Versioning</a:t>
            </a:r>
          </a:p>
          <a:p>
            <a:r>
              <a:rPr lang="en-US" dirty="0" smtClean="0"/>
              <a:t>Multi-versioning</a:t>
            </a:r>
          </a:p>
          <a:p>
            <a:r>
              <a:rPr lang="en-US" dirty="0" smtClean="0"/>
              <a:t> graph-based methods .e.g. the tree-locking protocol</a:t>
            </a:r>
          </a:p>
          <a:p>
            <a:endParaRPr lang="en-US" dirty="0"/>
          </a:p>
          <a:p>
            <a:pPr>
              <a:buNone/>
            </a:pPr>
            <a:r>
              <a:rPr lang="en-US" dirty="0" smtClean="0"/>
              <a:t>Read and make notes on the same!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2"/>
          <p:cNvSpPr txBox="1">
            <a:spLocks noChangeArrowheads="1"/>
          </p:cNvSpPr>
          <p:nvPr/>
        </p:nvSpPr>
        <p:spPr bwMode="auto">
          <a:xfrm>
            <a:off x="0" y="2667000"/>
            <a:ext cx="2514600" cy="1569660"/>
          </a:xfrm>
          <a:prstGeom prst="rect">
            <a:avLst/>
          </a:prstGeom>
          <a:noFill/>
          <a:ln w="9525">
            <a:noFill/>
            <a:miter lim="800000"/>
            <a:headEnd/>
            <a:tailEnd/>
          </a:ln>
        </p:spPr>
        <p:txBody>
          <a:bodyPr>
            <a:spAutoFit/>
          </a:bodyPr>
          <a:lstStyle/>
          <a:p>
            <a:pPr fontAlgn="auto">
              <a:spcBef>
                <a:spcPts val="0"/>
              </a:spcBef>
              <a:spcAft>
                <a:spcPts val="0"/>
              </a:spcAft>
              <a:defRPr/>
            </a:pPr>
            <a:r>
              <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n-lt"/>
                <a:cs typeface="Tahoma" pitchFamily="34" charset="0"/>
              </a:rPr>
              <a:t>Updates with locking (concurrency control)</a:t>
            </a:r>
          </a:p>
        </p:txBody>
      </p:sp>
      <p:pic>
        <p:nvPicPr>
          <p:cNvPr id="22531" name="Picture 5" descr="Noname.jpg"/>
          <p:cNvPicPr>
            <a:picLocks noChangeAspect="1"/>
          </p:cNvPicPr>
          <p:nvPr/>
        </p:nvPicPr>
        <p:blipFill>
          <a:blip r:embed="rId3" cstate="print"/>
          <a:srcRect/>
          <a:stretch>
            <a:fillRect/>
          </a:stretch>
        </p:blipFill>
        <p:spPr bwMode="auto">
          <a:xfrm>
            <a:off x="2743200" y="152400"/>
            <a:ext cx="6110288" cy="655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0" y="0"/>
            <a:ext cx="7772400" cy="1143000"/>
          </a:xfrm>
        </p:spPr>
        <p:txBody>
          <a:bodyPr/>
          <a:lstStyle/>
          <a:p>
            <a:pPr eaLnBrk="1" hangingPunct="1"/>
            <a:r>
              <a:rPr lang="en-US" smtClean="0"/>
              <a:t>Locking Mechanisms</a:t>
            </a:r>
          </a:p>
        </p:txBody>
      </p:sp>
      <p:sp>
        <p:nvSpPr>
          <p:cNvPr id="23555" name="Rectangle 3"/>
          <p:cNvSpPr>
            <a:spLocks noGrp="1" noChangeArrowheads="1"/>
          </p:cNvSpPr>
          <p:nvPr>
            <p:ph type="body" idx="1"/>
          </p:nvPr>
        </p:nvSpPr>
        <p:spPr>
          <a:xfrm>
            <a:off x="685800" y="1143000"/>
            <a:ext cx="7772400" cy="4876800"/>
          </a:xfrm>
        </p:spPr>
        <p:txBody>
          <a:bodyPr/>
          <a:lstStyle/>
          <a:p>
            <a:pPr eaLnBrk="1" hangingPunct="1">
              <a:lnSpc>
                <a:spcPct val="90000"/>
              </a:lnSpc>
            </a:pPr>
            <a:r>
              <a:rPr lang="en-US" sz="2800" dirty="0" smtClean="0"/>
              <a:t>Locking </a:t>
            </a:r>
            <a:r>
              <a:rPr lang="en-US" sz="2800" dirty="0" smtClean="0"/>
              <a:t>level – Lock Granularity:</a:t>
            </a:r>
            <a:endParaRPr lang="en-US" sz="2800" dirty="0" smtClean="0"/>
          </a:p>
          <a:p>
            <a:pPr lvl="1" eaLnBrk="1" hangingPunct="1">
              <a:lnSpc>
                <a:spcPct val="90000"/>
              </a:lnSpc>
            </a:pPr>
            <a:r>
              <a:rPr lang="en-US" sz="2400" dirty="0" smtClean="0"/>
              <a:t>Database–used during database updates</a:t>
            </a:r>
          </a:p>
          <a:p>
            <a:pPr lvl="1" eaLnBrk="1" hangingPunct="1">
              <a:lnSpc>
                <a:spcPct val="90000"/>
              </a:lnSpc>
            </a:pPr>
            <a:r>
              <a:rPr lang="en-US" sz="2400" dirty="0" smtClean="0"/>
              <a:t>Table–used for bulk updates</a:t>
            </a:r>
          </a:p>
          <a:p>
            <a:pPr lvl="1" eaLnBrk="1" hangingPunct="1">
              <a:lnSpc>
                <a:spcPct val="90000"/>
              </a:lnSpc>
            </a:pPr>
            <a:r>
              <a:rPr lang="en-US" sz="2400" dirty="0" smtClean="0"/>
              <a:t>Block or page–very commonly used</a:t>
            </a:r>
          </a:p>
          <a:p>
            <a:pPr lvl="1" eaLnBrk="1" hangingPunct="1">
              <a:lnSpc>
                <a:spcPct val="90000"/>
              </a:lnSpc>
            </a:pPr>
            <a:r>
              <a:rPr lang="en-US" sz="2400" dirty="0" smtClean="0"/>
              <a:t>Record–only requested row; fairly commonly used</a:t>
            </a:r>
          </a:p>
          <a:p>
            <a:pPr lvl="1" eaLnBrk="1" hangingPunct="1">
              <a:lnSpc>
                <a:spcPct val="90000"/>
              </a:lnSpc>
            </a:pPr>
            <a:r>
              <a:rPr lang="en-US" sz="2400" dirty="0" smtClean="0"/>
              <a:t>Field–requires significant overhead; impractical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z="4800" smtClean="0"/>
              <a:t>Database Lock</a:t>
            </a:r>
            <a:endParaRPr lang="en-US" smtClean="0"/>
          </a:p>
        </p:txBody>
      </p:sp>
      <p:pic>
        <p:nvPicPr>
          <p:cNvPr id="24579" name="Picture 4"/>
          <p:cNvPicPr>
            <a:picLocks noChangeAspect="1" noChangeArrowheads="1"/>
          </p:cNvPicPr>
          <p:nvPr/>
        </p:nvPicPr>
        <p:blipFill>
          <a:blip r:embed="rId2" cstate="print"/>
          <a:srcRect/>
          <a:stretch>
            <a:fillRect/>
          </a:stretch>
        </p:blipFill>
        <p:spPr bwMode="auto">
          <a:xfrm>
            <a:off x="1219200" y="1600200"/>
            <a:ext cx="7010400" cy="4908550"/>
          </a:xfrm>
          <a:prstGeom prst="rect">
            <a:avLst/>
          </a:prstGeom>
          <a:noFill/>
          <a:ln w="12700">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z="4800" smtClean="0"/>
              <a:t>Table Lock</a:t>
            </a:r>
            <a:endParaRPr lang="en-US" smtClean="0"/>
          </a:p>
        </p:txBody>
      </p:sp>
      <p:pic>
        <p:nvPicPr>
          <p:cNvPr id="25603" name="Picture 4"/>
          <p:cNvPicPr>
            <a:picLocks noChangeAspect="1" noChangeArrowheads="1"/>
          </p:cNvPicPr>
          <p:nvPr/>
        </p:nvPicPr>
        <p:blipFill>
          <a:blip r:embed="rId2" cstate="print"/>
          <a:srcRect/>
          <a:stretch>
            <a:fillRect/>
          </a:stretch>
        </p:blipFill>
        <p:spPr bwMode="auto">
          <a:xfrm>
            <a:off x="1371600" y="1371600"/>
            <a:ext cx="6324600" cy="4808538"/>
          </a:xfrm>
          <a:prstGeom prst="rect">
            <a:avLst/>
          </a:prstGeom>
          <a:noFill/>
          <a:ln w="12700">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z="4800" smtClean="0"/>
              <a:t>Block or Page Lock</a:t>
            </a:r>
            <a:endParaRPr lang="en-US" smtClean="0"/>
          </a:p>
        </p:txBody>
      </p:sp>
      <p:pic>
        <p:nvPicPr>
          <p:cNvPr id="26627" name="Picture 4"/>
          <p:cNvPicPr>
            <a:picLocks noChangeAspect="1" noChangeArrowheads="1"/>
          </p:cNvPicPr>
          <p:nvPr/>
        </p:nvPicPr>
        <p:blipFill>
          <a:blip r:embed="rId2" cstate="print"/>
          <a:srcRect/>
          <a:stretch>
            <a:fillRect/>
          </a:stretch>
        </p:blipFill>
        <p:spPr bwMode="auto">
          <a:xfrm>
            <a:off x="457200" y="2438400"/>
            <a:ext cx="8382000" cy="3700463"/>
          </a:xfrm>
          <a:prstGeom prst="rect">
            <a:avLst/>
          </a:prstGeom>
          <a:noFill/>
          <a:ln w="12700">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2394</Words>
  <Application>Microsoft Office PowerPoint</Application>
  <PresentationFormat>On-screen Show (4:3)</PresentationFormat>
  <Paragraphs>337</Paragraphs>
  <Slides>45</Slides>
  <Notes>10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   Transaction Processing concepts,   Concurrency Control and Recovery  </vt:lpstr>
      <vt:lpstr>Objectives of the lecture:</vt:lpstr>
      <vt:lpstr>Characterizing Schedules based on Serializability </vt:lpstr>
      <vt:lpstr>Concurrency Control Techniques</vt:lpstr>
      <vt:lpstr>Slide 5</vt:lpstr>
      <vt:lpstr>Locking Mechanisms</vt:lpstr>
      <vt:lpstr>Database Lock</vt:lpstr>
      <vt:lpstr>Table Lock</vt:lpstr>
      <vt:lpstr>Block or Page Lock</vt:lpstr>
      <vt:lpstr>Record Lock</vt:lpstr>
      <vt:lpstr>Lock-Based Protocols</vt:lpstr>
      <vt:lpstr>Lock-Based Protocols (2)</vt:lpstr>
      <vt:lpstr>Lock-Based Protocols (3)</vt:lpstr>
      <vt:lpstr>Two-Phase Locking (2PL)</vt:lpstr>
      <vt:lpstr>The Two-Phase Locking Protocol</vt:lpstr>
      <vt:lpstr>Two-phase locking protocol</vt:lpstr>
      <vt:lpstr>The Two-Phase Locking Protocol </vt:lpstr>
      <vt:lpstr>NB: Lock Conversions</vt:lpstr>
      <vt:lpstr>Lost Update-solved</vt:lpstr>
      <vt:lpstr>Lost Update – solved(2)</vt:lpstr>
      <vt:lpstr>Uncommitted Dependency solved</vt:lpstr>
      <vt:lpstr>Inconsistent Analysis ‘solved’</vt:lpstr>
      <vt:lpstr>Pitfalls of Lock-Based Protocols</vt:lpstr>
      <vt:lpstr>Pitfalls of Lock-Based Protocols</vt:lpstr>
      <vt:lpstr>Deadlock</vt:lpstr>
      <vt:lpstr>Managing Deadlock</vt:lpstr>
      <vt:lpstr>Conservative two-phase locking protocol </vt:lpstr>
      <vt:lpstr>Using Timestamps</vt:lpstr>
      <vt:lpstr>Using Timestamps – cont’d</vt:lpstr>
      <vt:lpstr>Using Timestamps – cont’d</vt:lpstr>
      <vt:lpstr>Other prevention schemes</vt:lpstr>
      <vt:lpstr>Deadlock Detection – Wait-for-graph</vt:lpstr>
      <vt:lpstr>Deadlock Detection (Cont.)</vt:lpstr>
      <vt:lpstr>Deadlock Detection (Cont.)</vt:lpstr>
      <vt:lpstr>Starvation</vt:lpstr>
      <vt:lpstr>Other Pitfalls of Lock-Based Protocols</vt:lpstr>
      <vt:lpstr>What is Timestamping?</vt:lpstr>
      <vt:lpstr>Timestamp TS(T)</vt:lpstr>
      <vt:lpstr>Timestamps for database element X and commit bit</vt:lpstr>
      <vt:lpstr>Rules for Timestamps-Based scheduling</vt:lpstr>
      <vt:lpstr>Rules for Timestamps-Based scheduling (Cont.)</vt:lpstr>
      <vt:lpstr>Rules for Timestamps-Based scheduling (Cont.)</vt:lpstr>
      <vt:lpstr>Correctness of Timestamp-Ordering Protocol</vt:lpstr>
      <vt:lpstr>Timestamps and Locking</vt:lpstr>
      <vt:lpstr>Other methods used for CC</vt:lpstr>
    </vt:vector>
  </TitlesOfParts>
  <Company>MICROSFOT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Processing concepts,   Concurrency Control and Recovery</dc:title>
  <dc:creator>USERS</dc:creator>
  <cp:lastModifiedBy>USERS</cp:lastModifiedBy>
  <cp:revision>24</cp:revision>
  <dcterms:created xsi:type="dcterms:W3CDTF">2014-02-18T08:54:32Z</dcterms:created>
  <dcterms:modified xsi:type="dcterms:W3CDTF">2014-02-18T12:50:46Z</dcterms:modified>
</cp:coreProperties>
</file>